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354" r:id="rId2"/>
    <p:sldId id="293" r:id="rId3"/>
    <p:sldId id="261" r:id="rId4"/>
    <p:sldId id="318" r:id="rId5"/>
    <p:sldId id="262" r:id="rId6"/>
    <p:sldId id="264" r:id="rId7"/>
    <p:sldId id="265" r:id="rId8"/>
    <p:sldId id="267" r:id="rId9"/>
    <p:sldId id="268" r:id="rId10"/>
    <p:sldId id="269" r:id="rId11"/>
    <p:sldId id="270" r:id="rId12"/>
    <p:sldId id="328" r:id="rId13"/>
    <p:sldId id="319" r:id="rId14"/>
    <p:sldId id="310" r:id="rId15"/>
    <p:sldId id="311" r:id="rId16"/>
    <p:sldId id="312" r:id="rId17"/>
    <p:sldId id="317" r:id="rId18"/>
    <p:sldId id="313" r:id="rId19"/>
    <p:sldId id="314" r:id="rId20"/>
    <p:sldId id="316" r:id="rId21"/>
    <p:sldId id="315" r:id="rId22"/>
    <p:sldId id="271" r:id="rId23"/>
    <p:sldId id="258" r:id="rId24"/>
    <p:sldId id="272" r:id="rId25"/>
    <p:sldId id="329" r:id="rId26"/>
    <p:sldId id="273" r:id="rId27"/>
    <p:sldId id="274" r:id="rId28"/>
    <p:sldId id="282" r:id="rId29"/>
    <p:sldId id="275" r:id="rId30"/>
    <p:sldId id="276" r:id="rId31"/>
    <p:sldId id="277" r:id="rId32"/>
    <p:sldId id="278" r:id="rId33"/>
    <p:sldId id="279" r:id="rId34"/>
    <p:sldId id="280" r:id="rId35"/>
    <p:sldId id="281" r:id="rId36"/>
    <p:sldId id="259" r:id="rId37"/>
    <p:sldId id="283" r:id="rId38"/>
    <p:sldId id="334" r:id="rId39"/>
    <p:sldId id="336" r:id="rId40"/>
    <p:sldId id="337" r:id="rId41"/>
    <p:sldId id="341" r:id="rId42"/>
    <p:sldId id="342" r:id="rId43"/>
    <p:sldId id="343" r:id="rId44"/>
    <p:sldId id="344" r:id="rId45"/>
    <p:sldId id="299" r:id="rId46"/>
    <p:sldId id="300" r:id="rId47"/>
    <p:sldId id="326" r:id="rId48"/>
    <p:sldId id="345" r:id="rId49"/>
    <p:sldId id="304" r:id="rId50"/>
    <p:sldId id="338" r:id="rId51"/>
    <p:sldId id="331" r:id="rId52"/>
    <p:sldId id="346" r:id="rId53"/>
    <p:sldId id="290" r:id="rId54"/>
    <p:sldId id="347" r:id="rId55"/>
    <p:sldId id="352" r:id="rId56"/>
    <p:sldId id="325" r:id="rId57"/>
    <p:sldId id="286" r:id="rId58"/>
    <p:sldId id="320" r:id="rId59"/>
    <p:sldId id="321" r:id="rId60"/>
    <p:sldId id="298" r:id="rId61"/>
    <p:sldId id="327" r:id="rId62"/>
    <p:sldId id="285" r:id="rId63"/>
    <p:sldId id="332" r:id="rId64"/>
    <p:sldId id="340" r:id="rId65"/>
    <p:sldId id="288" r:id="rId66"/>
    <p:sldId id="284" r:id="rId67"/>
    <p:sldId id="289" r:id="rId68"/>
    <p:sldId id="339" r:id="rId69"/>
    <p:sldId id="308" r:id="rId70"/>
    <p:sldId id="330" r:id="rId71"/>
    <p:sldId id="333" r:id="rId72"/>
    <p:sldId id="350" r:id="rId73"/>
    <p:sldId id="324" r:id="rId74"/>
    <p:sldId id="294" r:id="rId75"/>
    <p:sldId id="297" r:id="rId76"/>
    <p:sldId id="301" r:id="rId7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shasvi Sharma" initials="YS" lastIdx="2" clrIdx="0">
    <p:extLst>
      <p:ext uri="{19B8F6BF-5375-455C-9EA6-DF929625EA0E}">
        <p15:presenceInfo xmlns:p15="http://schemas.microsoft.com/office/powerpoint/2012/main" userId="9d8eaa320be7051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158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02" autoAdjust="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2930" tIns="46465" rIns="92930" bIns="46465" rtlCol="0"/>
          <a:lstStyle>
            <a:lvl1pPr algn="l">
              <a:defRPr sz="1200"/>
            </a:lvl1pPr>
          </a:lstStyle>
          <a:p>
            <a:endParaRPr lang="en-IN"/>
          </a:p>
        </p:txBody>
      </p:sp>
      <p:sp>
        <p:nvSpPr>
          <p:cNvPr id="3" name="Date Placeholder 2"/>
          <p:cNvSpPr>
            <a:spLocks noGrp="1"/>
          </p:cNvSpPr>
          <p:nvPr>
            <p:ph type="dt" idx="1"/>
          </p:nvPr>
        </p:nvSpPr>
        <p:spPr>
          <a:xfrm>
            <a:off x="3970939" y="0"/>
            <a:ext cx="3037840" cy="466435"/>
          </a:xfrm>
          <a:prstGeom prst="rect">
            <a:avLst/>
          </a:prstGeom>
        </p:spPr>
        <p:txBody>
          <a:bodyPr vert="horz" lIns="92930" tIns="46465" rIns="92930" bIns="46465" rtlCol="0"/>
          <a:lstStyle>
            <a:lvl1pPr algn="r">
              <a:defRPr sz="1200"/>
            </a:lvl1pPr>
          </a:lstStyle>
          <a:p>
            <a:fld id="{B6D07662-7D06-4A2E-B32D-5B23E0C035FD}" type="datetimeFigureOut">
              <a:rPr lang="en-IN" smtClean="0"/>
              <a:t>18-12-2024</a:t>
            </a:fld>
            <a:endParaRPr lang="en-IN"/>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2930" tIns="46465" rIns="92930" bIns="46465" rtlCol="0" anchor="ctr"/>
          <a:lstStyle/>
          <a:p>
            <a:endParaRPr lang="en-IN"/>
          </a:p>
        </p:txBody>
      </p:sp>
      <p:sp>
        <p:nvSpPr>
          <p:cNvPr id="5" name="Notes Placeholder 4"/>
          <p:cNvSpPr>
            <a:spLocks noGrp="1"/>
          </p:cNvSpPr>
          <p:nvPr>
            <p:ph type="body" sz="quarter" idx="3"/>
          </p:nvPr>
        </p:nvSpPr>
        <p:spPr>
          <a:xfrm>
            <a:off x="701040" y="4473892"/>
            <a:ext cx="5608320" cy="3660457"/>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29968"/>
            <a:ext cx="3037840" cy="466434"/>
          </a:xfrm>
          <a:prstGeom prst="rect">
            <a:avLst/>
          </a:prstGeom>
        </p:spPr>
        <p:txBody>
          <a:bodyPr vert="horz" lIns="92930" tIns="46465" rIns="92930" bIns="46465" rtlCol="0" anchor="b"/>
          <a:lstStyle>
            <a:lvl1pPr algn="l">
              <a:defRPr sz="1200"/>
            </a:lvl1pPr>
          </a:lstStyle>
          <a:p>
            <a:endParaRPr lang="en-IN"/>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2930" tIns="46465" rIns="92930" bIns="46465" rtlCol="0" anchor="b"/>
          <a:lstStyle>
            <a:lvl1pPr algn="r">
              <a:defRPr sz="1200"/>
            </a:lvl1pPr>
          </a:lstStyle>
          <a:p>
            <a:fld id="{5EE33480-2121-4BDD-93D4-D2E43C1C871F}" type="slidenum">
              <a:rPr lang="en-IN" smtClean="0"/>
              <a:t>‹#›</a:t>
            </a:fld>
            <a:endParaRPr lang="en-IN"/>
          </a:p>
        </p:txBody>
      </p:sp>
    </p:spTree>
    <p:extLst>
      <p:ext uri="{BB962C8B-B14F-4D97-AF65-F5344CB8AC3E}">
        <p14:creationId xmlns:p14="http://schemas.microsoft.com/office/powerpoint/2010/main" val="4139175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a:t>
            </a:fld>
            <a:endParaRPr lang="en-IN"/>
          </a:p>
        </p:txBody>
      </p:sp>
    </p:spTree>
    <p:extLst>
      <p:ext uri="{BB962C8B-B14F-4D97-AF65-F5344CB8AC3E}">
        <p14:creationId xmlns:p14="http://schemas.microsoft.com/office/powerpoint/2010/main" val="234346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a:t>
            </a:fld>
            <a:endParaRPr lang="en-IN"/>
          </a:p>
        </p:txBody>
      </p:sp>
    </p:spTree>
    <p:extLst>
      <p:ext uri="{BB962C8B-B14F-4D97-AF65-F5344CB8AC3E}">
        <p14:creationId xmlns:p14="http://schemas.microsoft.com/office/powerpoint/2010/main" val="1644189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4</a:t>
            </a:fld>
            <a:endParaRPr lang="en-IN"/>
          </a:p>
        </p:txBody>
      </p:sp>
    </p:spTree>
    <p:extLst>
      <p:ext uri="{BB962C8B-B14F-4D97-AF65-F5344CB8AC3E}">
        <p14:creationId xmlns:p14="http://schemas.microsoft.com/office/powerpoint/2010/main" val="3266280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5</a:t>
            </a:fld>
            <a:endParaRPr lang="en-IN"/>
          </a:p>
        </p:txBody>
      </p:sp>
    </p:spTree>
    <p:extLst>
      <p:ext uri="{BB962C8B-B14F-4D97-AF65-F5344CB8AC3E}">
        <p14:creationId xmlns:p14="http://schemas.microsoft.com/office/powerpoint/2010/main" val="660220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a:t>
            </a:fld>
            <a:endParaRPr lang="en-IN"/>
          </a:p>
        </p:txBody>
      </p:sp>
    </p:spTree>
    <p:extLst>
      <p:ext uri="{BB962C8B-B14F-4D97-AF65-F5344CB8AC3E}">
        <p14:creationId xmlns:p14="http://schemas.microsoft.com/office/powerpoint/2010/main" val="3327502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EE33480-2121-4BDD-93D4-D2E43C1C871F}" type="slidenum">
              <a:rPr lang="en-IN" smtClean="0"/>
              <a:t>7</a:t>
            </a:fld>
            <a:endParaRPr lang="en-IN"/>
          </a:p>
        </p:txBody>
      </p:sp>
    </p:spTree>
    <p:extLst>
      <p:ext uri="{BB962C8B-B14F-4D97-AF65-F5344CB8AC3E}">
        <p14:creationId xmlns:p14="http://schemas.microsoft.com/office/powerpoint/2010/main" val="2768910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8</a:t>
            </a:fld>
            <a:endParaRPr lang="en-IN"/>
          </a:p>
        </p:txBody>
      </p:sp>
    </p:spTree>
    <p:extLst>
      <p:ext uri="{BB962C8B-B14F-4D97-AF65-F5344CB8AC3E}">
        <p14:creationId xmlns:p14="http://schemas.microsoft.com/office/powerpoint/2010/main" val="2219655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9</a:t>
            </a:fld>
            <a:endParaRPr lang="en-IN"/>
          </a:p>
        </p:txBody>
      </p:sp>
    </p:spTree>
    <p:extLst>
      <p:ext uri="{BB962C8B-B14F-4D97-AF65-F5344CB8AC3E}">
        <p14:creationId xmlns:p14="http://schemas.microsoft.com/office/powerpoint/2010/main" val="62435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10</a:t>
            </a:fld>
            <a:endParaRPr lang="en-IN"/>
          </a:p>
        </p:txBody>
      </p:sp>
    </p:spTree>
    <p:extLst>
      <p:ext uri="{BB962C8B-B14F-4D97-AF65-F5344CB8AC3E}">
        <p14:creationId xmlns:p14="http://schemas.microsoft.com/office/powerpoint/2010/main" val="1584743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11</a:t>
            </a:fld>
            <a:endParaRPr lang="en-IN"/>
          </a:p>
        </p:txBody>
      </p:sp>
    </p:spTree>
    <p:extLst>
      <p:ext uri="{BB962C8B-B14F-4D97-AF65-F5344CB8AC3E}">
        <p14:creationId xmlns:p14="http://schemas.microsoft.com/office/powerpoint/2010/main" val="3227482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12</a:t>
            </a:fld>
            <a:endParaRPr lang="en-IN"/>
          </a:p>
        </p:txBody>
      </p:sp>
    </p:spTree>
    <p:extLst>
      <p:ext uri="{BB962C8B-B14F-4D97-AF65-F5344CB8AC3E}">
        <p14:creationId xmlns:p14="http://schemas.microsoft.com/office/powerpoint/2010/main" val="1169384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13</a:t>
            </a:fld>
            <a:endParaRPr lang="en-IN"/>
          </a:p>
        </p:txBody>
      </p:sp>
    </p:spTree>
    <p:extLst>
      <p:ext uri="{BB962C8B-B14F-4D97-AF65-F5344CB8AC3E}">
        <p14:creationId xmlns:p14="http://schemas.microsoft.com/office/powerpoint/2010/main" val="1631254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14</a:t>
            </a:fld>
            <a:endParaRPr lang="en-IN"/>
          </a:p>
        </p:txBody>
      </p:sp>
    </p:spTree>
    <p:extLst>
      <p:ext uri="{BB962C8B-B14F-4D97-AF65-F5344CB8AC3E}">
        <p14:creationId xmlns:p14="http://schemas.microsoft.com/office/powerpoint/2010/main" val="1758677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15</a:t>
            </a:fld>
            <a:endParaRPr lang="en-IN"/>
          </a:p>
        </p:txBody>
      </p:sp>
    </p:spTree>
    <p:extLst>
      <p:ext uri="{BB962C8B-B14F-4D97-AF65-F5344CB8AC3E}">
        <p14:creationId xmlns:p14="http://schemas.microsoft.com/office/powerpoint/2010/main" val="4048964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16</a:t>
            </a:fld>
            <a:endParaRPr lang="en-IN"/>
          </a:p>
        </p:txBody>
      </p:sp>
    </p:spTree>
    <p:extLst>
      <p:ext uri="{BB962C8B-B14F-4D97-AF65-F5344CB8AC3E}">
        <p14:creationId xmlns:p14="http://schemas.microsoft.com/office/powerpoint/2010/main" val="1324105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17</a:t>
            </a:fld>
            <a:endParaRPr lang="en-IN"/>
          </a:p>
        </p:txBody>
      </p:sp>
    </p:spTree>
    <p:extLst>
      <p:ext uri="{BB962C8B-B14F-4D97-AF65-F5344CB8AC3E}">
        <p14:creationId xmlns:p14="http://schemas.microsoft.com/office/powerpoint/2010/main" val="275550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18</a:t>
            </a:fld>
            <a:endParaRPr lang="en-IN"/>
          </a:p>
        </p:txBody>
      </p:sp>
    </p:spTree>
    <p:extLst>
      <p:ext uri="{BB962C8B-B14F-4D97-AF65-F5344CB8AC3E}">
        <p14:creationId xmlns:p14="http://schemas.microsoft.com/office/powerpoint/2010/main" val="2116582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19</a:t>
            </a:fld>
            <a:endParaRPr lang="en-IN"/>
          </a:p>
        </p:txBody>
      </p:sp>
    </p:spTree>
    <p:extLst>
      <p:ext uri="{BB962C8B-B14F-4D97-AF65-F5344CB8AC3E}">
        <p14:creationId xmlns:p14="http://schemas.microsoft.com/office/powerpoint/2010/main" val="1328927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20</a:t>
            </a:fld>
            <a:endParaRPr lang="en-IN"/>
          </a:p>
        </p:txBody>
      </p:sp>
    </p:spTree>
    <p:extLst>
      <p:ext uri="{BB962C8B-B14F-4D97-AF65-F5344CB8AC3E}">
        <p14:creationId xmlns:p14="http://schemas.microsoft.com/office/powerpoint/2010/main" val="1674567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21</a:t>
            </a:fld>
            <a:endParaRPr lang="en-IN"/>
          </a:p>
        </p:txBody>
      </p:sp>
    </p:spTree>
    <p:extLst>
      <p:ext uri="{BB962C8B-B14F-4D97-AF65-F5344CB8AC3E}">
        <p14:creationId xmlns:p14="http://schemas.microsoft.com/office/powerpoint/2010/main" val="2711726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22</a:t>
            </a:fld>
            <a:endParaRPr lang="en-IN"/>
          </a:p>
        </p:txBody>
      </p:sp>
    </p:spTree>
    <p:extLst>
      <p:ext uri="{BB962C8B-B14F-4D97-AF65-F5344CB8AC3E}">
        <p14:creationId xmlns:p14="http://schemas.microsoft.com/office/powerpoint/2010/main" val="3747734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23</a:t>
            </a:fld>
            <a:endParaRPr lang="en-IN"/>
          </a:p>
        </p:txBody>
      </p:sp>
    </p:spTree>
    <p:extLst>
      <p:ext uri="{BB962C8B-B14F-4D97-AF65-F5344CB8AC3E}">
        <p14:creationId xmlns:p14="http://schemas.microsoft.com/office/powerpoint/2010/main" val="4201204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24</a:t>
            </a:fld>
            <a:endParaRPr lang="en-IN"/>
          </a:p>
        </p:txBody>
      </p:sp>
    </p:spTree>
    <p:extLst>
      <p:ext uri="{BB962C8B-B14F-4D97-AF65-F5344CB8AC3E}">
        <p14:creationId xmlns:p14="http://schemas.microsoft.com/office/powerpoint/2010/main" val="2013188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26</a:t>
            </a:fld>
            <a:endParaRPr lang="en-IN"/>
          </a:p>
        </p:txBody>
      </p:sp>
    </p:spTree>
    <p:extLst>
      <p:ext uri="{BB962C8B-B14F-4D97-AF65-F5344CB8AC3E}">
        <p14:creationId xmlns:p14="http://schemas.microsoft.com/office/powerpoint/2010/main" val="2138640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27</a:t>
            </a:fld>
            <a:endParaRPr lang="en-IN"/>
          </a:p>
        </p:txBody>
      </p:sp>
    </p:spTree>
    <p:extLst>
      <p:ext uri="{BB962C8B-B14F-4D97-AF65-F5344CB8AC3E}">
        <p14:creationId xmlns:p14="http://schemas.microsoft.com/office/powerpoint/2010/main" val="2816198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28</a:t>
            </a:fld>
            <a:endParaRPr lang="en-IN"/>
          </a:p>
        </p:txBody>
      </p:sp>
    </p:spTree>
    <p:extLst>
      <p:ext uri="{BB962C8B-B14F-4D97-AF65-F5344CB8AC3E}">
        <p14:creationId xmlns:p14="http://schemas.microsoft.com/office/powerpoint/2010/main" val="2920665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29</a:t>
            </a:fld>
            <a:endParaRPr lang="en-IN"/>
          </a:p>
        </p:txBody>
      </p:sp>
    </p:spTree>
    <p:extLst>
      <p:ext uri="{BB962C8B-B14F-4D97-AF65-F5344CB8AC3E}">
        <p14:creationId xmlns:p14="http://schemas.microsoft.com/office/powerpoint/2010/main" val="3480775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30</a:t>
            </a:fld>
            <a:endParaRPr lang="en-IN"/>
          </a:p>
        </p:txBody>
      </p:sp>
    </p:spTree>
    <p:extLst>
      <p:ext uri="{BB962C8B-B14F-4D97-AF65-F5344CB8AC3E}">
        <p14:creationId xmlns:p14="http://schemas.microsoft.com/office/powerpoint/2010/main" val="3471968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31</a:t>
            </a:fld>
            <a:endParaRPr lang="en-IN"/>
          </a:p>
        </p:txBody>
      </p:sp>
    </p:spTree>
    <p:extLst>
      <p:ext uri="{BB962C8B-B14F-4D97-AF65-F5344CB8AC3E}">
        <p14:creationId xmlns:p14="http://schemas.microsoft.com/office/powerpoint/2010/main" val="2496096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32</a:t>
            </a:fld>
            <a:endParaRPr lang="en-IN"/>
          </a:p>
        </p:txBody>
      </p:sp>
    </p:spTree>
    <p:extLst>
      <p:ext uri="{BB962C8B-B14F-4D97-AF65-F5344CB8AC3E}">
        <p14:creationId xmlns:p14="http://schemas.microsoft.com/office/powerpoint/2010/main" val="370732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33</a:t>
            </a:fld>
            <a:endParaRPr lang="en-IN"/>
          </a:p>
        </p:txBody>
      </p:sp>
    </p:spTree>
    <p:extLst>
      <p:ext uri="{BB962C8B-B14F-4D97-AF65-F5344CB8AC3E}">
        <p14:creationId xmlns:p14="http://schemas.microsoft.com/office/powerpoint/2010/main" val="3540937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34</a:t>
            </a:fld>
            <a:endParaRPr lang="en-IN"/>
          </a:p>
        </p:txBody>
      </p:sp>
    </p:spTree>
    <p:extLst>
      <p:ext uri="{BB962C8B-B14F-4D97-AF65-F5344CB8AC3E}">
        <p14:creationId xmlns:p14="http://schemas.microsoft.com/office/powerpoint/2010/main" val="878121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35</a:t>
            </a:fld>
            <a:endParaRPr lang="en-IN"/>
          </a:p>
        </p:txBody>
      </p:sp>
    </p:spTree>
    <p:extLst>
      <p:ext uri="{BB962C8B-B14F-4D97-AF65-F5344CB8AC3E}">
        <p14:creationId xmlns:p14="http://schemas.microsoft.com/office/powerpoint/2010/main" val="729331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36</a:t>
            </a:fld>
            <a:endParaRPr lang="en-IN"/>
          </a:p>
        </p:txBody>
      </p:sp>
    </p:spTree>
    <p:extLst>
      <p:ext uri="{BB962C8B-B14F-4D97-AF65-F5344CB8AC3E}">
        <p14:creationId xmlns:p14="http://schemas.microsoft.com/office/powerpoint/2010/main" val="108210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37</a:t>
            </a:fld>
            <a:endParaRPr lang="en-IN"/>
          </a:p>
        </p:txBody>
      </p:sp>
    </p:spTree>
    <p:extLst>
      <p:ext uri="{BB962C8B-B14F-4D97-AF65-F5344CB8AC3E}">
        <p14:creationId xmlns:p14="http://schemas.microsoft.com/office/powerpoint/2010/main" val="24326291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47</a:t>
            </a:fld>
            <a:endParaRPr lang="en-IN"/>
          </a:p>
        </p:txBody>
      </p:sp>
    </p:spTree>
    <p:extLst>
      <p:ext uri="{BB962C8B-B14F-4D97-AF65-F5344CB8AC3E}">
        <p14:creationId xmlns:p14="http://schemas.microsoft.com/office/powerpoint/2010/main" val="3035724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53</a:t>
            </a:fld>
            <a:endParaRPr lang="en-IN"/>
          </a:p>
        </p:txBody>
      </p:sp>
    </p:spTree>
    <p:extLst>
      <p:ext uri="{BB962C8B-B14F-4D97-AF65-F5344CB8AC3E}">
        <p14:creationId xmlns:p14="http://schemas.microsoft.com/office/powerpoint/2010/main" val="17523644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56</a:t>
            </a:fld>
            <a:endParaRPr lang="en-IN"/>
          </a:p>
        </p:txBody>
      </p:sp>
    </p:spTree>
    <p:extLst>
      <p:ext uri="{BB962C8B-B14F-4D97-AF65-F5344CB8AC3E}">
        <p14:creationId xmlns:p14="http://schemas.microsoft.com/office/powerpoint/2010/main" val="16037113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57</a:t>
            </a:fld>
            <a:endParaRPr lang="en-IN"/>
          </a:p>
        </p:txBody>
      </p:sp>
    </p:spTree>
    <p:extLst>
      <p:ext uri="{BB962C8B-B14F-4D97-AF65-F5344CB8AC3E}">
        <p14:creationId xmlns:p14="http://schemas.microsoft.com/office/powerpoint/2010/main" val="17669314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58</a:t>
            </a:fld>
            <a:endParaRPr lang="en-IN"/>
          </a:p>
        </p:txBody>
      </p:sp>
    </p:spTree>
    <p:extLst>
      <p:ext uri="{BB962C8B-B14F-4D97-AF65-F5344CB8AC3E}">
        <p14:creationId xmlns:p14="http://schemas.microsoft.com/office/powerpoint/2010/main" val="3538267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59</a:t>
            </a:fld>
            <a:endParaRPr lang="en-IN"/>
          </a:p>
        </p:txBody>
      </p:sp>
    </p:spTree>
    <p:extLst>
      <p:ext uri="{BB962C8B-B14F-4D97-AF65-F5344CB8AC3E}">
        <p14:creationId xmlns:p14="http://schemas.microsoft.com/office/powerpoint/2010/main" val="4010707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EE33480-2121-4BDD-93D4-D2E43C1C871F}" type="slidenum">
              <a:rPr lang="en-IN" smtClean="0"/>
              <a:t>60</a:t>
            </a:fld>
            <a:endParaRPr lang="en-IN"/>
          </a:p>
        </p:txBody>
      </p:sp>
    </p:spTree>
    <p:extLst>
      <p:ext uri="{BB962C8B-B14F-4D97-AF65-F5344CB8AC3E}">
        <p14:creationId xmlns:p14="http://schemas.microsoft.com/office/powerpoint/2010/main" val="27037686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61</a:t>
            </a:fld>
            <a:endParaRPr lang="en-IN"/>
          </a:p>
        </p:txBody>
      </p:sp>
    </p:spTree>
    <p:extLst>
      <p:ext uri="{BB962C8B-B14F-4D97-AF65-F5344CB8AC3E}">
        <p14:creationId xmlns:p14="http://schemas.microsoft.com/office/powerpoint/2010/main" val="12301288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62</a:t>
            </a:fld>
            <a:endParaRPr lang="en-IN"/>
          </a:p>
        </p:txBody>
      </p:sp>
    </p:spTree>
    <p:extLst>
      <p:ext uri="{BB962C8B-B14F-4D97-AF65-F5344CB8AC3E}">
        <p14:creationId xmlns:p14="http://schemas.microsoft.com/office/powerpoint/2010/main" val="1476112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65</a:t>
            </a:fld>
            <a:endParaRPr lang="en-IN"/>
          </a:p>
        </p:txBody>
      </p:sp>
    </p:spTree>
    <p:extLst>
      <p:ext uri="{BB962C8B-B14F-4D97-AF65-F5344CB8AC3E}">
        <p14:creationId xmlns:p14="http://schemas.microsoft.com/office/powerpoint/2010/main" val="2312079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66</a:t>
            </a:fld>
            <a:endParaRPr lang="en-IN"/>
          </a:p>
        </p:txBody>
      </p:sp>
    </p:spTree>
    <p:extLst>
      <p:ext uri="{BB962C8B-B14F-4D97-AF65-F5344CB8AC3E}">
        <p14:creationId xmlns:p14="http://schemas.microsoft.com/office/powerpoint/2010/main" val="22243126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67</a:t>
            </a:fld>
            <a:endParaRPr lang="en-IN"/>
          </a:p>
        </p:txBody>
      </p:sp>
    </p:spTree>
    <p:extLst>
      <p:ext uri="{BB962C8B-B14F-4D97-AF65-F5344CB8AC3E}">
        <p14:creationId xmlns:p14="http://schemas.microsoft.com/office/powerpoint/2010/main" val="12081726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69</a:t>
            </a:fld>
            <a:endParaRPr lang="en-IN"/>
          </a:p>
        </p:txBody>
      </p:sp>
    </p:spTree>
    <p:extLst>
      <p:ext uri="{BB962C8B-B14F-4D97-AF65-F5344CB8AC3E}">
        <p14:creationId xmlns:p14="http://schemas.microsoft.com/office/powerpoint/2010/main" val="35444073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73</a:t>
            </a:fld>
            <a:endParaRPr lang="en-IN"/>
          </a:p>
        </p:txBody>
      </p:sp>
    </p:spTree>
    <p:extLst>
      <p:ext uri="{BB962C8B-B14F-4D97-AF65-F5344CB8AC3E}">
        <p14:creationId xmlns:p14="http://schemas.microsoft.com/office/powerpoint/2010/main" val="24227624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74</a:t>
            </a:fld>
            <a:endParaRPr lang="en-IN"/>
          </a:p>
        </p:txBody>
      </p:sp>
    </p:spTree>
    <p:extLst>
      <p:ext uri="{BB962C8B-B14F-4D97-AF65-F5344CB8AC3E}">
        <p14:creationId xmlns:p14="http://schemas.microsoft.com/office/powerpoint/2010/main" val="9154827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75</a:t>
            </a:fld>
            <a:endParaRPr lang="en-IN"/>
          </a:p>
        </p:txBody>
      </p:sp>
    </p:spTree>
    <p:extLst>
      <p:ext uri="{BB962C8B-B14F-4D97-AF65-F5344CB8AC3E}">
        <p14:creationId xmlns:p14="http://schemas.microsoft.com/office/powerpoint/2010/main" val="24357219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33480-2121-4BDD-93D4-D2E43C1C871F}" type="slidenum">
              <a:rPr lang="en-IN" smtClean="0"/>
              <a:t>76</a:t>
            </a:fld>
            <a:endParaRPr lang="en-IN"/>
          </a:p>
        </p:txBody>
      </p:sp>
    </p:spTree>
    <p:extLst>
      <p:ext uri="{BB962C8B-B14F-4D97-AF65-F5344CB8AC3E}">
        <p14:creationId xmlns:p14="http://schemas.microsoft.com/office/powerpoint/2010/main" val="1235800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BA56-788D-48F0-9432-C91E88DA90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7BD38AA-276B-4E15-A16B-82C8D4C0D2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274142D-3B8E-416A-89DE-2C32E3654DDB}"/>
              </a:ext>
            </a:extLst>
          </p:cNvPr>
          <p:cNvSpPr>
            <a:spLocks noGrp="1"/>
          </p:cNvSpPr>
          <p:nvPr>
            <p:ph type="dt" sz="half" idx="10"/>
          </p:nvPr>
        </p:nvSpPr>
        <p:spPr/>
        <p:txBody>
          <a:bodyPr/>
          <a:lstStyle/>
          <a:p>
            <a:fld id="{A82315D4-B0E2-4727-9E03-89233C4759F4}" type="datetime1">
              <a:rPr lang="en-IN" smtClean="0"/>
              <a:t>18-12-2024</a:t>
            </a:fld>
            <a:endParaRPr lang="en-IN"/>
          </a:p>
        </p:txBody>
      </p:sp>
      <p:sp>
        <p:nvSpPr>
          <p:cNvPr id="5" name="Footer Placeholder 4">
            <a:extLst>
              <a:ext uri="{FF2B5EF4-FFF2-40B4-BE49-F238E27FC236}">
                <a16:creationId xmlns:a16="http://schemas.microsoft.com/office/drawing/2014/main" id="{65A6F253-6F16-4DDA-B11B-A6F9D306781D}"/>
              </a:ext>
            </a:extLst>
          </p:cNvPr>
          <p:cNvSpPr>
            <a:spLocks noGrp="1"/>
          </p:cNvSpPr>
          <p:nvPr>
            <p:ph type="ftr" sz="quarter" idx="11"/>
          </p:nvPr>
        </p:nvSpPr>
        <p:spPr/>
        <p:txBody>
          <a:bodyPr/>
          <a:lstStyle/>
          <a:p>
            <a:r>
              <a:rPr lang="en-US"/>
              <a:t>© YASH LEGAL - www.yashlegal.com</a:t>
            </a:r>
            <a:endParaRPr lang="en-IN"/>
          </a:p>
        </p:txBody>
      </p:sp>
      <p:sp>
        <p:nvSpPr>
          <p:cNvPr id="6" name="Slide Number Placeholder 5">
            <a:extLst>
              <a:ext uri="{FF2B5EF4-FFF2-40B4-BE49-F238E27FC236}">
                <a16:creationId xmlns:a16="http://schemas.microsoft.com/office/drawing/2014/main" id="{B03AEA10-59C4-4F8F-BD5F-63E5DA6D62E8}"/>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3241311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2009-390C-4936-995B-F31CA03C67C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941EB1A-0F1E-47CA-8B9D-F0A7309C2C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051DC5-CFA9-493C-8CDF-C7416C95F4C4}"/>
              </a:ext>
            </a:extLst>
          </p:cNvPr>
          <p:cNvSpPr>
            <a:spLocks noGrp="1"/>
          </p:cNvSpPr>
          <p:nvPr>
            <p:ph type="dt" sz="half" idx="10"/>
          </p:nvPr>
        </p:nvSpPr>
        <p:spPr/>
        <p:txBody>
          <a:bodyPr/>
          <a:lstStyle/>
          <a:p>
            <a:fld id="{9533310A-BFCC-4937-89E4-9DBDBCEBEB98}" type="datetime1">
              <a:rPr lang="en-IN" smtClean="0"/>
              <a:t>18-12-2024</a:t>
            </a:fld>
            <a:endParaRPr lang="en-IN"/>
          </a:p>
        </p:txBody>
      </p:sp>
      <p:sp>
        <p:nvSpPr>
          <p:cNvPr id="5" name="Footer Placeholder 4">
            <a:extLst>
              <a:ext uri="{FF2B5EF4-FFF2-40B4-BE49-F238E27FC236}">
                <a16:creationId xmlns:a16="http://schemas.microsoft.com/office/drawing/2014/main" id="{392756A6-CA23-4469-855F-ACFB6B277229}"/>
              </a:ext>
            </a:extLst>
          </p:cNvPr>
          <p:cNvSpPr>
            <a:spLocks noGrp="1"/>
          </p:cNvSpPr>
          <p:nvPr>
            <p:ph type="ftr" sz="quarter" idx="11"/>
          </p:nvPr>
        </p:nvSpPr>
        <p:spPr/>
        <p:txBody>
          <a:bodyPr/>
          <a:lstStyle/>
          <a:p>
            <a:r>
              <a:rPr lang="en-US"/>
              <a:t>© YASH LEGAL - www.yashlegal.com</a:t>
            </a:r>
            <a:endParaRPr lang="en-IN"/>
          </a:p>
        </p:txBody>
      </p:sp>
      <p:sp>
        <p:nvSpPr>
          <p:cNvPr id="6" name="Slide Number Placeholder 5">
            <a:extLst>
              <a:ext uri="{FF2B5EF4-FFF2-40B4-BE49-F238E27FC236}">
                <a16:creationId xmlns:a16="http://schemas.microsoft.com/office/drawing/2014/main" id="{7CFDF80F-3E4D-4F3D-8C91-8C843476F4A0}"/>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164805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8341E-3031-4034-B5E1-6220965578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445C460-6E39-46D1-99C7-824F12B104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33FC35-F05F-49A4-BE67-58D5A9B69FDD}"/>
              </a:ext>
            </a:extLst>
          </p:cNvPr>
          <p:cNvSpPr>
            <a:spLocks noGrp="1"/>
          </p:cNvSpPr>
          <p:nvPr>
            <p:ph type="dt" sz="half" idx="10"/>
          </p:nvPr>
        </p:nvSpPr>
        <p:spPr/>
        <p:txBody>
          <a:bodyPr/>
          <a:lstStyle/>
          <a:p>
            <a:fld id="{B217FC4D-08AB-4FCA-AF7A-55AC74EE0E92}" type="datetime1">
              <a:rPr lang="en-IN" smtClean="0"/>
              <a:t>18-12-2024</a:t>
            </a:fld>
            <a:endParaRPr lang="en-IN"/>
          </a:p>
        </p:txBody>
      </p:sp>
      <p:sp>
        <p:nvSpPr>
          <p:cNvPr id="5" name="Footer Placeholder 4">
            <a:extLst>
              <a:ext uri="{FF2B5EF4-FFF2-40B4-BE49-F238E27FC236}">
                <a16:creationId xmlns:a16="http://schemas.microsoft.com/office/drawing/2014/main" id="{DCD9760E-E6BB-4BCF-BA54-5A1F236059EC}"/>
              </a:ext>
            </a:extLst>
          </p:cNvPr>
          <p:cNvSpPr>
            <a:spLocks noGrp="1"/>
          </p:cNvSpPr>
          <p:nvPr>
            <p:ph type="ftr" sz="quarter" idx="11"/>
          </p:nvPr>
        </p:nvSpPr>
        <p:spPr/>
        <p:txBody>
          <a:bodyPr/>
          <a:lstStyle/>
          <a:p>
            <a:r>
              <a:rPr lang="en-US"/>
              <a:t>© YASH LEGAL - www.yashlegal.com</a:t>
            </a:r>
            <a:endParaRPr lang="en-IN"/>
          </a:p>
        </p:txBody>
      </p:sp>
      <p:sp>
        <p:nvSpPr>
          <p:cNvPr id="6" name="Slide Number Placeholder 5">
            <a:extLst>
              <a:ext uri="{FF2B5EF4-FFF2-40B4-BE49-F238E27FC236}">
                <a16:creationId xmlns:a16="http://schemas.microsoft.com/office/drawing/2014/main" id="{CA24FD33-203C-462F-9730-3485006BB769}"/>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3532700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4651-2392-4FD7-9651-0612F41D4C7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3F348E1-01E3-49EF-BF1A-7BA304324D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612C45E-0712-4EA2-B8D1-EEA97CB0DA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1A8DE9F-3686-4AAE-9563-9F21BA0DC23C}"/>
              </a:ext>
            </a:extLst>
          </p:cNvPr>
          <p:cNvSpPr>
            <a:spLocks noGrp="1"/>
          </p:cNvSpPr>
          <p:nvPr>
            <p:ph type="dt" sz="half" idx="10"/>
          </p:nvPr>
        </p:nvSpPr>
        <p:spPr/>
        <p:txBody>
          <a:bodyPr/>
          <a:lstStyle/>
          <a:p>
            <a:fld id="{39BF1BA4-9B0E-4029-94BC-EB4A96712742}" type="datetime1">
              <a:rPr lang="en-IN" smtClean="0"/>
              <a:t>18-12-2024</a:t>
            </a:fld>
            <a:endParaRPr lang="en-IN"/>
          </a:p>
        </p:txBody>
      </p:sp>
      <p:sp>
        <p:nvSpPr>
          <p:cNvPr id="6" name="Footer Placeholder 5">
            <a:extLst>
              <a:ext uri="{FF2B5EF4-FFF2-40B4-BE49-F238E27FC236}">
                <a16:creationId xmlns:a16="http://schemas.microsoft.com/office/drawing/2014/main" id="{E0CCB456-9F5D-4B51-91EF-6B6D95CA6EEA}"/>
              </a:ext>
            </a:extLst>
          </p:cNvPr>
          <p:cNvSpPr>
            <a:spLocks noGrp="1"/>
          </p:cNvSpPr>
          <p:nvPr>
            <p:ph type="ftr" sz="quarter" idx="11"/>
          </p:nvPr>
        </p:nvSpPr>
        <p:spPr/>
        <p:txBody>
          <a:bodyPr/>
          <a:lstStyle/>
          <a:p>
            <a:r>
              <a:rPr lang="en-US"/>
              <a:t>© YASH LEGAL - www.yashlegal.com</a:t>
            </a:r>
            <a:endParaRPr lang="en-IN"/>
          </a:p>
        </p:txBody>
      </p:sp>
      <p:sp>
        <p:nvSpPr>
          <p:cNvPr id="7" name="Slide Number Placeholder 6">
            <a:extLst>
              <a:ext uri="{FF2B5EF4-FFF2-40B4-BE49-F238E27FC236}">
                <a16:creationId xmlns:a16="http://schemas.microsoft.com/office/drawing/2014/main" id="{5D1F47B5-05AA-403F-8C16-C24E359CA82D}"/>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338652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82FD3-FC74-4875-956E-C174A3EBA4D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0506F00-11AB-43DA-85AA-D609885AF1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DE63B2-684C-41CC-BAE2-A8C7E3AE05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BA4CA36-2358-4C24-BB70-3B697F29EC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E6277E-2B71-4EE2-AAC0-1528214BFB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F0C88C1-63ED-41DE-9342-C7C4AE76A714}"/>
              </a:ext>
            </a:extLst>
          </p:cNvPr>
          <p:cNvSpPr>
            <a:spLocks noGrp="1"/>
          </p:cNvSpPr>
          <p:nvPr>
            <p:ph type="dt" sz="half" idx="10"/>
          </p:nvPr>
        </p:nvSpPr>
        <p:spPr/>
        <p:txBody>
          <a:bodyPr/>
          <a:lstStyle/>
          <a:p>
            <a:fld id="{7D7B99A1-FF56-4F2C-A4E4-DF868A6BAB18}" type="datetime1">
              <a:rPr lang="en-IN" smtClean="0"/>
              <a:t>18-12-2024</a:t>
            </a:fld>
            <a:endParaRPr lang="en-IN"/>
          </a:p>
        </p:txBody>
      </p:sp>
      <p:sp>
        <p:nvSpPr>
          <p:cNvPr id="8" name="Footer Placeholder 7">
            <a:extLst>
              <a:ext uri="{FF2B5EF4-FFF2-40B4-BE49-F238E27FC236}">
                <a16:creationId xmlns:a16="http://schemas.microsoft.com/office/drawing/2014/main" id="{7C28FD24-8AAA-4F5A-A798-6A9F4094092A}"/>
              </a:ext>
            </a:extLst>
          </p:cNvPr>
          <p:cNvSpPr>
            <a:spLocks noGrp="1"/>
          </p:cNvSpPr>
          <p:nvPr>
            <p:ph type="ftr" sz="quarter" idx="11"/>
          </p:nvPr>
        </p:nvSpPr>
        <p:spPr/>
        <p:txBody>
          <a:bodyPr/>
          <a:lstStyle/>
          <a:p>
            <a:r>
              <a:rPr lang="en-US"/>
              <a:t>© YASH LEGAL - www.yashlegal.com</a:t>
            </a:r>
            <a:endParaRPr lang="en-IN"/>
          </a:p>
        </p:txBody>
      </p:sp>
      <p:sp>
        <p:nvSpPr>
          <p:cNvPr id="9" name="Slide Number Placeholder 8">
            <a:extLst>
              <a:ext uri="{FF2B5EF4-FFF2-40B4-BE49-F238E27FC236}">
                <a16:creationId xmlns:a16="http://schemas.microsoft.com/office/drawing/2014/main" id="{AB434ECC-4B81-4152-9A5C-B8D4904A1DF9}"/>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4289841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2628F-7AB1-42A4-8DAB-587448049FF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E0DF4DA-A42D-49FE-B3C4-70DCCF719BDD}"/>
              </a:ext>
            </a:extLst>
          </p:cNvPr>
          <p:cNvSpPr>
            <a:spLocks noGrp="1"/>
          </p:cNvSpPr>
          <p:nvPr>
            <p:ph type="dt" sz="half" idx="10"/>
          </p:nvPr>
        </p:nvSpPr>
        <p:spPr/>
        <p:txBody>
          <a:bodyPr/>
          <a:lstStyle/>
          <a:p>
            <a:fld id="{061FE549-9244-4EA2-87DC-9C7A2CEDCF3C}" type="datetime1">
              <a:rPr lang="en-IN" smtClean="0"/>
              <a:t>18-12-2024</a:t>
            </a:fld>
            <a:endParaRPr lang="en-IN"/>
          </a:p>
        </p:txBody>
      </p:sp>
      <p:sp>
        <p:nvSpPr>
          <p:cNvPr id="4" name="Footer Placeholder 3">
            <a:extLst>
              <a:ext uri="{FF2B5EF4-FFF2-40B4-BE49-F238E27FC236}">
                <a16:creationId xmlns:a16="http://schemas.microsoft.com/office/drawing/2014/main" id="{4814F406-0599-49CA-907C-DB8BDDC6B3BC}"/>
              </a:ext>
            </a:extLst>
          </p:cNvPr>
          <p:cNvSpPr>
            <a:spLocks noGrp="1"/>
          </p:cNvSpPr>
          <p:nvPr>
            <p:ph type="ftr" sz="quarter" idx="11"/>
          </p:nvPr>
        </p:nvSpPr>
        <p:spPr/>
        <p:txBody>
          <a:bodyPr/>
          <a:lstStyle/>
          <a:p>
            <a:r>
              <a:rPr lang="en-US"/>
              <a:t>© YASH LEGAL - www.yashlegal.com</a:t>
            </a:r>
            <a:endParaRPr lang="en-IN"/>
          </a:p>
        </p:txBody>
      </p:sp>
      <p:sp>
        <p:nvSpPr>
          <p:cNvPr id="5" name="Slide Number Placeholder 4">
            <a:extLst>
              <a:ext uri="{FF2B5EF4-FFF2-40B4-BE49-F238E27FC236}">
                <a16:creationId xmlns:a16="http://schemas.microsoft.com/office/drawing/2014/main" id="{204B2868-D6FA-4FFA-84AB-8702F4C12FB9}"/>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396257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03B9E9-8D68-49C5-A4C1-61941D0B3A99}"/>
              </a:ext>
            </a:extLst>
          </p:cNvPr>
          <p:cNvSpPr>
            <a:spLocks noGrp="1"/>
          </p:cNvSpPr>
          <p:nvPr>
            <p:ph type="dt" sz="half" idx="10"/>
          </p:nvPr>
        </p:nvSpPr>
        <p:spPr/>
        <p:txBody>
          <a:bodyPr/>
          <a:lstStyle/>
          <a:p>
            <a:fld id="{24DFA5F2-E23C-4267-963C-E38D4D712A1F}" type="datetime1">
              <a:rPr lang="en-IN" smtClean="0"/>
              <a:t>18-12-2024</a:t>
            </a:fld>
            <a:endParaRPr lang="en-IN"/>
          </a:p>
        </p:txBody>
      </p:sp>
      <p:sp>
        <p:nvSpPr>
          <p:cNvPr id="3" name="Footer Placeholder 2">
            <a:extLst>
              <a:ext uri="{FF2B5EF4-FFF2-40B4-BE49-F238E27FC236}">
                <a16:creationId xmlns:a16="http://schemas.microsoft.com/office/drawing/2014/main" id="{0AB5AF2B-D13F-4C51-AF7D-67A28BDDF940}"/>
              </a:ext>
            </a:extLst>
          </p:cNvPr>
          <p:cNvSpPr>
            <a:spLocks noGrp="1"/>
          </p:cNvSpPr>
          <p:nvPr>
            <p:ph type="ftr" sz="quarter" idx="11"/>
          </p:nvPr>
        </p:nvSpPr>
        <p:spPr/>
        <p:txBody>
          <a:bodyPr/>
          <a:lstStyle/>
          <a:p>
            <a:r>
              <a:rPr lang="en-US"/>
              <a:t>© YASH LEGAL - www.yashlegal.com</a:t>
            </a:r>
            <a:endParaRPr lang="en-IN"/>
          </a:p>
        </p:txBody>
      </p:sp>
      <p:sp>
        <p:nvSpPr>
          <p:cNvPr id="4" name="Slide Number Placeholder 3">
            <a:extLst>
              <a:ext uri="{FF2B5EF4-FFF2-40B4-BE49-F238E27FC236}">
                <a16:creationId xmlns:a16="http://schemas.microsoft.com/office/drawing/2014/main" id="{3971A55A-1B53-4D18-9C06-46FF7FA3788E}"/>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121180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5574-0256-4281-9FFC-99B8DD8C1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5FDAC5-0C30-4F52-9FC7-65BEB36395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27D8514-4F30-4BDA-8E96-5E47B4F54D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44F0D-09CC-4AE7-AA27-E225341C281D}"/>
              </a:ext>
            </a:extLst>
          </p:cNvPr>
          <p:cNvSpPr>
            <a:spLocks noGrp="1"/>
          </p:cNvSpPr>
          <p:nvPr>
            <p:ph type="dt" sz="half" idx="10"/>
          </p:nvPr>
        </p:nvSpPr>
        <p:spPr/>
        <p:txBody>
          <a:bodyPr/>
          <a:lstStyle/>
          <a:p>
            <a:fld id="{86754F26-539A-42F2-A34A-3A6E0A12122F}" type="datetime1">
              <a:rPr lang="en-IN" smtClean="0"/>
              <a:t>18-12-2024</a:t>
            </a:fld>
            <a:endParaRPr lang="en-IN"/>
          </a:p>
        </p:txBody>
      </p:sp>
      <p:sp>
        <p:nvSpPr>
          <p:cNvPr id="6" name="Footer Placeholder 5">
            <a:extLst>
              <a:ext uri="{FF2B5EF4-FFF2-40B4-BE49-F238E27FC236}">
                <a16:creationId xmlns:a16="http://schemas.microsoft.com/office/drawing/2014/main" id="{FBEDFFD3-3866-4A13-9D33-6E209908D06A}"/>
              </a:ext>
            </a:extLst>
          </p:cNvPr>
          <p:cNvSpPr>
            <a:spLocks noGrp="1"/>
          </p:cNvSpPr>
          <p:nvPr>
            <p:ph type="ftr" sz="quarter" idx="11"/>
          </p:nvPr>
        </p:nvSpPr>
        <p:spPr/>
        <p:txBody>
          <a:bodyPr/>
          <a:lstStyle/>
          <a:p>
            <a:r>
              <a:rPr lang="en-US"/>
              <a:t>© YASH LEGAL - www.yashlegal.com</a:t>
            </a:r>
            <a:endParaRPr lang="en-IN"/>
          </a:p>
        </p:txBody>
      </p:sp>
      <p:sp>
        <p:nvSpPr>
          <p:cNvPr id="7" name="Slide Number Placeholder 6">
            <a:extLst>
              <a:ext uri="{FF2B5EF4-FFF2-40B4-BE49-F238E27FC236}">
                <a16:creationId xmlns:a16="http://schemas.microsoft.com/office/drawing/2014/main" id="{C4E9FD4B-52B0-435E-93A2-19AE7FF33E21}"/>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1067562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5B33C-1F78-4A59-A47F-07F9CCC9AC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DA52F30-DB22-4E87-ADE7-DD16B530A7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CE888FE-B9FC-4BAD-813F-9CAA3A5FD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EBA3F1-8DF9-4A8A-912A-099BF6BDD66D}"/>
              </a:ext>
            </a:extLst>
          </p:cNvPr>
          <p:cNvSpPr>
            <a:spLocks noGrp="1"/>
          </p:cNvSpPr>
          <p:nvPr>
            <p:ph type="dt" sz="half" idx="10"/>
          </p:nvPr>
        </p:nvSpPr>
        <p:spPr/>
        <p:txBody>
          <a:bodyPr/>
          <a:lstStyle/>
          <a:p>
            <a:fld id="{603B7076-17DC-4037-B13B-0D7C6420F4D7}" type="datetime1">
              <a:rPr lang="en-IN" smtClean="0"/>
              <a:t>18-12-2024</a:t>
            </a:fld>
            <a:endParaRPr lang="en-IN"/>
          </a:p>
        </p:txBody>
      </p:sp>
      <p:sp>
        <p:nvSpPr>
          <p:cNvPr id="6" name="Footer Placeholder 5">
            <a:extLst>
              <a:ext uri="{FF2B5EF4-FFF2-40B4-BE49-F238E27FC236}">
                <a16:creationId xmlns:a16="http://schemas.microsoft.com/office/drawing/2014/main" id="{03D7FE9C-009B-4F91-873E-D8C512AE1DDC}"/>
              </a:ext>
            </a:extLst>
          </p:cNvPr>
          <p:cNvSpPr>
            <a:spLocks noGrp="1"/>
          </p:cNvSpPr>
          <p:nvPr>
            <p:ph type="ftr" sz="quarter" idx="11"/>
          </p:nvPr>
        </p:nvSpPr>
        <p:spPr/>
        <p:txBody>
          <a:bodyPr/>
          <a:lstStyle/>
          <a:p>
            <a:r>
              <a:rPr lang="en-US"/>
              <a:t>© YASH LEGAL - www.yashlegal.com</a:t>
            </a:r>
            <a:endParaRPr lang="en-IN"/>
          </a:p>
        </p:txBody>
      </p:sp>
      <p:sp>
        <p:nvSpPr>
          <p:cNvPr id="7" name="Slide Number Placeholder 6">
            <a:extLst>
              <a:ext uri="{FF2B5EF4-FFF2-40B4-BE49-F238E27FC236}">
                <a16:creationId xmlns:a16="http://schemas.microsoft.com/office/drawing/2014/main" id="{E0F36838-5C0F-470C-9F9A-D96D1C3DA495}"/>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3319410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1138F-5E9F-4F9F-BC3B-ADC9F7903F9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D7513BD-3314-44B7-B758-265EA47B3C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15B725-8E99-4FE1-8C06-1F44E443C98F}"/>
              </a:ext>
            </a:extLst>
          </p:cNvPr>
          <p:cNvSpPr>
            <a:spLocks noGrp="1"/>
          </p:cNvSpPr>
          <p:nvPr>
            <p:ph type="dt" sz="half" idx="10"/>
          </p:nvPr>
        </p:nvSpPr>
        <p:spPr/>
        <p:txBody>
          <a:bodyPr/>
          <a:lstStyle/>
          <a:p>
            <a:fld id="{2D576BCB-E902-4DB4-B573-57D83FD43ADB}" type="datetime1">
              <a:rPr lang="en-IN" smtClean="0"/>
              <a:t>18-12-2024</a:t>
            </a:fld>
            <a:endParaRPr lang="en-IN"/>
          </a:p>
        </p:txBody>
      </p:sp>
      <p:sp>
        <p:nvSpPr>
          <p:cNvPr id="5" name="Footer Placeholder 4">
            <a:extLst>
              <a:ext uri="{FF2B5EF4-FFF2-40B4-BE49-F238E27FC236}">
                <a16:creationId xmlns:a16="http://schemas.microsoft.com/office/drawing/2014/main" id="{D0EDBDDB-D8DB-4AEA-9A81-D8F5079CF644}"/>
              </a:ext>
            </a:extLst>
          </p:cNvPr>
          <p:cNvSpPr>
            <a:spLocks noGrp="1"/>
          </p:cNvSpPr>
          <p:nvPr>
            <p:ph type="ftr" sz="quarter" idx="11"/>
          </p:nvPr>
        </p:nvSpPr>
        <p:spPr/>
        <p:txBody>
          <a:bodyPr/>
          <a:lstStyle/>
          <a:p>
            <a:r>
              <a:rPr lang="en-US"/>
              <a:t>© YASH LEGAL - www.yashlegal.com</a:t>
            </a:r>
            <a:endParaRPr lang="en-IN"/>
          </a:p>
        </p:txBody>
      </p:sp>
      <p:sp>
        <p:nvSpPr>
          <p:cNvPr id="6" name="Slide Number Placeholder 5">
            <a:extLst>
              <a:ext uri="{FF2B5EF4-FFF2-40B4-BE49-F238E27FC236}">
                <a16:creationId xmlns:a16="http://schemas.microsoft.com/office/drawing/2014/main" id="{B9CAAC61-D102-4F4D-A2B7-1F922EE9ECE1}"/>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1632670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0E3F08-EBEE-48DC-A6C3-A655E5B6B1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0F46339-9C1D-442B-AE74-FE02FB1F6E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1B3FE8-4C89-4A47-8E06-97AACBBA5F32}"/>
              </a:ext>
            </a:extLst>
          </p:cNvPr>
          <p:cNvSpPr>
            <a:spLocks noGrp="1"/>
          </p:cNvSpPr>
          <p:nvPr>
            <p:ph type="dt" sz="half" idx="10"/>
          </p:nvPr>
        </p:nvSpPr>
        <p:spPr/>
        <p:txBody>
          <a:bodyPr/>
          <a:lstStyle/>
          <a:p>
            <a:fld id="{DDF01AB3-C01D-404F-99E0-C81B5FE6D1FE}" type="datetime1">
              <a:rPr lang="en-IN" smtClean="0"/>
              <a:t>18-12-2024</a:t>
            </a:fld>
            <a:endParaRPr lang="en-IN"/>
          </a:p>
        </p:txBody>
      </p:sp>
      <p:sp>
        <p:nvSpPr>
          <p:cNvPr id="5" name="Footer Placeholder 4">
            <a:extLst>
              <a:ext uri="{FF2B5EF4-FFF2-40B4-BE49-F238E27FC236}">
                <a16:creationId xmlns:a16="http://schemas.microsoft.com/office/drawing/2014/main" id="{64CA0610-D7D1-47AC-BD3A-15663300662F}"/>
              </a:ext>
            </a:extLst>
          </p:cNvPr>
          <p:cNvSpPr>
            <a:spLocks noGrp="1"/>
          </p:cNvSpPr>
          <p:nvPr>
            <p:ph type="ftr" sz="quarter" idx="11"/>
          </p:nvPr>
        </p:nvSpPr>
        <p:spPr/>
        <p:txBody>
          <a:bodyPr/>
          <a:lstStyle/>
          <a:p>
            <a:r>
              <a:rPr lang="en-US"/>
              <a:t>© YASH LEGAL - www.yashlegal.com</a:t>
            </a:r>
            <a:endParaRPr lang="en-IN"/>
          </a:p>
        </p:txBody>
      </p:sp>
      <p:sp>
        <p:nvSpPr>
          <p:cNvPr id="6" name="Slide Number Placeholder 5">
            <a:extLst>
              <a:ext uri="{FF2B5EF4-FFF2-40B4-BE49-F238E27FC236}">
                <a16:creationId xmlns:a16="http://schemas.microsoft.com/office/drawing/2014/main" id="{7450DBC7-C5C8-4F44-AF29-77EE35FA0C1F}"/>
              </a:ext>
            </a:extLst>
          </p:cNvPr>
          <p:cNvSpPr>
            <a:spLocks noGrp="1"/>
          </p:cNvSpPr>
          <p:nvPr>
            <p:ph type="sldNum" sz="quarter" idx="12"/>
          </p:nvPr>
        </p:nvSpPr>
        <p:spPr/>
        <p:txBody>
          <a:bodyPr/>
          <a:lstStyle/>
          <a:p>
            <a:fld id="{5B4066E2-AFAB-46DC-9579-CAF713D4D52A}" type="slidenum">
              <a:rPr lang="en-IN" smtClean="0"/>
              <a:t>‹#›</a:t>
            </a:fld>
            <a:endParaRPr lang="en-IN"/>
          </a:p>
        </p:txBody>
      </p:sp>
    </p:spTree>
    <p:extLst>
      <p:ext uri="{BB962C8B-B14F-4D97-AF65-F5344CB8AC3E}">
        <p14:creationId xmlns:p14="http://schemas.microsoft.com/office/powerpoint/2010/main" val="907645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EDA67D-800D-48D8-A8AE-805A98B76BE1}" type="datetime1">
              <a:rPr lang="en-IN" smtClean="0"/>
              <a:t>18-12-2024</a:t>
            </a:fld>
            <a:endParaRPr lang="en-IN"/>
          </a:p>
        </p:txBody>
      </p:sp>
      <p:sp>
        <p:nvSpPr>
          <p:cNvPr id="5" name="Footer Placeholder 4"/>
          <p:cNvSpPr>
            <a:spLocks noGrp="1"/>
          </p:cNvSpPr>
          <p:nvPr>
            <p:ph type="ftr" sz="quarter" idx="11"/>
          </p:nvPr>
        </p:nvSpPr>
        <p:spPr/>
        <p:txBody>
          <a:bodyPr/>
          <a:lstStyle/>
          <a:p>
            <a:r>
              <a:rPr lang="en-US"/>
              <a:t>© YASH LEGAL - www.yashlegal.com</a:t>
            </a:r>
            <a:endParaRPr lang="en-IN"/>
          </a:p>
        </p:txBody>
      </p:sp>
      <p:sp>
        <p:nvSpPr>
          <p:cNvPr id="6" name="Slide Number Placeholder 5"/>
          <p:cNvSpPr>
            <a:spLocks noGrp="1"/>
          </p:cNvSpPr>
          <p:nvPr>
            <p:ph type="sldNum" sz="quarter" idx="12"/>
          </p:nvPr>
        </p:nvSpPr>
        <p:spPr/>
        <p:txBody>
          <a:bodyPr/>
          <a:lstStyle/>
          <a:p>
            <a:fld id="{C6BB04B8-C9EB-4DC8-A29B-5E5FDFF403D5}" type="slidenum">
              <a:rPr lang="en-IN" smtClean="0"/>
              <a:t>‹#›</a:t>
            </a:fld>
            <a:endParaRPr lang="en-IN"/>
          </a:p>
        </p:txBody>
      </p:sp>
    </p:spTree>
    <p:extLst>
      <p:ext uri="{BB962C8B-B14F-4D97-AF65-F5344CB8AC3E}">
        <p14:creationId xmlns:p14="http://schemas.microsoft.com/office/powerpoint/2010/main" val="757721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0FAB75-ED23-4D72-8090-56455BA5B5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3281B5D-A932-4860-BB56-CD6EC85EAE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42386E3-E472-4588-B874-EACA6195A4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56381-2709-4A53-B9A1-F2FD225E2072}" type="datetime1">
              <a:rPr lang="en-IN" smtClean="0"/>
              <a:t>18-12-2024</a:t>
            </a:fld>
            <a:endParaRPr lang="en-IN"/>
          </a:p>
        </p:txBody>
      </p:sp>
      <p:sp>
        <p:nvSpPr>
          <p:cNvPr id="5" name="Footer Placeholder 4">
            <a:extLst>
              <a:ext uri="{FF2B5EF4-FFF2-40B4-BE49-F238E27FC236}">
                <a16:creationId xmlns:a16="http://schemas.microsoft.com/office/drawing/2014/main" id="{1C0363B3-6317-4B0D-B306-D0F020FB23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YASH LEGAL - www.yashlegal.com</a:t>
            </a:r>
            <a:endParaRPr lang="en-IN"/>
          </a:p>
        </p:txBody>
      </p:sp>
      <p:sp>
        <p:nvSpPr>
          <p:cNvPr id="6" name="Slide Number Placeholder 5">
            <a:extLst>
              <a:ext uri="{FF2B5EF4-FFF2-40B4-BE49-F238E27FC236}">
                <a16:creationId xmlns:a16="http://schemas.microsoft.com/office/drawing/2014/main" id="{6AFEB2B1-550F-4786-92E7-D20E47B307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4066E2-AFAB-46DC-9579-CAF713D4D52A}" type="slidenum">
              <a:rPr lang="en-IN" smtClean="0"/>
              <a:t>‹#›</a:t>
            </a:fld>
            <a:endParaRPr lang="en-IN"/>
          </a:p>
        </p:txBody>
      </p:sp>
    </p:spTree>
    <p:extLst>
      <p:ext uri="{BB962C8B-B14F-4D97-AF65-F5344CB8AC3E}">
        <p14:creationId xmlns:p14="http://schemas.microsoft.com/office/powerpoint/2010/main" val="4153932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britannica.com/topic/court-law"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hyperlink" Target="https://www.taxlok.com/online-gst-new/RU626.htm" TargetMode="External"/><Relationship Id="rId2" Type="http://schemas.openxmlformats.org/officeDocument/2006/relationships/hyperlink" Target="https://www.taxlok.com/online-gst-new/AC215.htm" TargetMode="Externa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hyperlink" Target="https://www.taxlok.com/online-gst-new/AC198.htm" TargetMode="Externa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hyperlink" Target="https://www.taxlok.com/online-gst-new/RU391.htm" TargetMode="External"/><Relationship Id="rId2" Type="http://schemas.openxmlformats.org/officeDocument/2006/relationships/hyperlink" Target="https://www.taxlok.com/online-gst-new/RU146.htm" TargetMode="External"/><Relationship Id="rId1" Type="http://schemas.openxmlformats.org/officeDocument/2006/relationships/slideLayout" Target="../slideLayouts/slideLayout12.xml"/><Relationship Id="rId4" Type="http://schemas.openxmlformats.org/officeDocument/2006/relationships/hyperlink" Target="https://www.taxlok.com/online-gst-new/GJ12181.htm"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taxlok.com/online-gst-new/AC198.htm"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taxlok.com/online-gst-new/RU390.htm" TargetMode="External"/><Relationship Id="rId2" Type="http://schemas.openxmlformats.org/officeDocument/2006/relationships/hyperlink" Target="https://www.taxlok.com/online-gst-new/AC198.htm" TargetMode="Externa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taxlok.com/online-gst-new/AC261.htm"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taxlok.com/online-gst-new/AC262.htm"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www.taxlok.com/online-gst-new/RU514.ht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taxguru.in/goods-and-service-tax/gst-landmark-case-law-reversal-itc-respect-loss-inputs-manufacturing-process.html"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www.taxlok.com/online-gst-new/AC143.ht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s://www.taxlok.com/online-gst-new/AC239.htm"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taxlok.com/online-gst-new/AC205.htm"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www.taxlok.com/online-gst-new/RU394.htm" TargetMode="External"/><Relationship Id="rId4" Type="http://schemas.openxmlformats.org/officeDocument/2006/relationships/hyperlink" Target="https://www.taxlok.com/online-gst-new/RU388.htm"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EB7F1-36E3-01E4-9F5A-0ADDC9D06009}"/>
              </a:ext>
            </a:extLst>
          </p:cNvPr>
          <p:cNvSpPr>
            <a:spLocks noGrp="1"/>
          </p:cNvSpPr>
          <p:nvPr>
            <p:ph type="title"/>
          </p:nvPr>
        </p:nvSpPr>
        <p:spPr/>
        <p:txBody>
          <a:bodyPr/>
          <a:lstStyle/>
          <a:p>
            <a:endParaRPr lang="en-US" dirty="0"/>
          </a:p>
        </p:txBody>
      </p:sp>
      <p:sp>
        <p:nvSpPr>
          <p:cNvPr id="4" name="Footer Placeholder 3">
            <a:extLst>
              <a:ext uri="{FF2B5EF4-FFF2-40B4-BE49-F238E27FC236}">
                <a16:creationId xmlns:a16="http://schemas.microsoft.com/office/drawing/2014/main" id="{782701E0-0309-817B-B1C7-9438520E8F75}"/>
              </a:ext>
            </a:extLst>
          </p:cNvPr>
          <p:cNvSpPr>
            <a:spLocks noGrp="1"/>
          </p:cNvSpPr>
          <p:nvPr>
            <p:ph type="ftr" sz="quarter" idx="11"/>
          </p:nvPr>
        </p:nvSpPr>
        <p:spPr/>
        <p:txBody>
          <a:bodyPr/>
          <a:lstStyle/>
          <a:p>
            <a:r>
              <a:rPr lang="en-US"/>
              <a:t>© YASH LEGAL - www.yashlegal.com</a:t>
            </a:r>
            <a:endParaRPr lang="en-IN"/>
          </a:p>
        </p:txBody>
      </p:sp>
      <p:pic>
        <p:nvPicPr>
          <p:cNvPr id="1026" name="Picture 2" descr="46,507 Business Litigation Royalty-Free Images, Stock Photos &amp; Pictures |  Shutterstock">
            <a:extLst>
              <a:ext uri="{FF2B5EF4-FFF2-40B4-BE49-F238E27FC236}">
                <a16:creationId xmlns:a16="http://schemas.microsoft.com/office/drawing/2014/main" id="{A4D12FF3-BA66-22B1-5D1D-F254E6E0C5E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024406"/>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5">
            <a:extLst>
              <a:ext uri="{FF2B5EF4-FFF2-40B4-BE49-F238E27FC236}">
                <a16:creationId xmlns:a16="http://schemas.microsoft.com/office/drawing/2014/main" id="{24BA7D30-A276-FD2F-9922-AAB7A13B38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733" y="133997"/>
            <a:ext cx="10515600" cy="1541971"/>
          </a:xfrm>
          <a:prstGeom prst="rect">
            <a:avLst/>
          </a:prstGeom>
        </p:spPr>
      </p:pic>
      <p:sp>
        <p:nvSpPr>
          <p:cNvPr id="6" name="Footer Placeholder 3">
            <a:extLst>
              <a:ext uri="{FF2B5EF4-FFF2-40B4-BE49-F238E27FC236}">
                <a16:creationId xmlns:a16="http://schemas.microsoft.com/office/drawing/2014/main" id="{90DEE308-5025-B4C5-4BC3-8AE7AA5BF3D3}"/>
              </a:ext>
            </a:extLst>
          </p:cNvPr>
          <p:cNvSpPr txBox="1">
            <a:spLocks/>
          </p:cNvSpPr>
          <p:nvPr/>
        </p:nvSpPr>
        <p:spPr>
          <a:xfrm>
            <a:off x="3946133" y="6655893"/>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 YASH LEGAL - www.yashlegal.com</a:t>
            </a:r>
            <a:endParaRPr lang="en-IN" dirty="0">
              <a:solidFill>
                <a:schemeClr val="tx1"/>
              </a:solidFill>
            </a:endParaRPr>
          </a:p>
        </p:txBody>
      </p:sp>
      <p:sp>
        <p:nvSpPr>
          <p:cNvPr id="7" name="TextBox 6">
            <a:extLst>
              <a:ext uri="{FF2B5EF4-FFF2-40B4-BE49-F238E27FC236}">
                <a16:creationId xmlns:a16="http://schemas.microsoft.com/office/drawing/2014/main" id="{CB143053-6125-3667-92D8-4EFF344A1EDD}"/>
              </a:ext>
            </a:extLst>
          </p:cNvPr>
          <p:cNvSpPr txBox="1"/>
          <p:nvPr/>
        </p:nvSpPr>
        <p:spPr>
          <a:xfrm>
            <a:off x="1406601" y="2635076"/>
            <a:ext cx="9560309" cy="1015663"/>
          </a:xfrm>
          <a:prstGeom prst="rect">
            <a:avLst/>
          </a:prstGeom>
          <a:noFill/>
        </p:spPr>
        <p:txBody>
          <a:bodyPr wrap="none" rtlCol="0">
            <a:spAutoFit/>
          </a:bodyPr>
          <a:lstStyle/>
          <a:p>
            <a:r>
              <a:rPr lang="en-US" sz="6000" b="1" i="1" dirty="0">
                <a:solidFill>
                  <a:schemeClr val="accent4">
                    <a:lumMod val="20000"/>
                    <a:lumOff val="80000"/>
                  </a:schemeClr>
                </a:solidFill>
                <a:latin typeface="Tw Cen MT" panose="020B0602020104020603" pitchFamily="34" charset="0"/>
              </a:rPr>
              <a:t>GST – FUTURE IS “LITIGATION”</a:t>
            </a:r>
          </a:p>
        </p:txBody>
      </p:sp>
      <p:sp>
        <p:nvSpPr>
          <p:cNvPr id="8" name="TextBox 7">
            <a:extLst>
              <a:ext uri="{FF2B5EF4-FFF2-40B4-BE49-F238E27FC236}">
                <a16:creationId xmlns:a16="http://schemas.microsoft.com/office/drawing/2014/main" id="{ACB7C78A-204E-7114-C8D1-C0D4A4F499F9}"/>
              </a:ext>
            </a:extLst>
          </p:cNvPr>
          <p:cNvSpPr txBox="1"/>
          <p:nvPr/>
        </p:nvSpPr>
        <p:spPr>
          <a:xfrm>
            <a:off x="6993726" y="5370296"/>
            <a:ext cx="5116081" cy="1200329"/>
          </a:xfrm>
          <a:prstGeom prst="rect">
            <a:avLst/>
          </a:prstGeom>
          <a:noFill/>
        </p:spPr>
        <p:txBody>
          <a:bodyPr wrap="none" rtlCol="0">
            <a:spAutoFit/>
          </a:bodyPr>
          <a:lstStyle/>
          <a:p>
            <a:r>
              <a:rPr lang="en-US" sz="3600" b="1" i="1" dirty="0">
                <a:solidFill>
                  <a:schemeClr val="bg1"/>
                </a:solidFill>
                <a:latin typeface="Tw Cen MT" panose="020B0602020104020603" pitchFamily="34" charset="0"/>
              </a:rPr>
              <a:t>Adv. (CA) Yashasvi Sharma </a:t>
            </a:r>
          </a:p>
          <a:p>
            <a:r>
              <a:rPr lang="en-US" b="1" i="1" dirty="0">
                <a:solidFill>
                  <a:schemeClr val="bg1"/>
                </a:solidFill>
                <a:latin typeface="Tw Cen MT" panose="020B0602020104020603" pitchFamily="34" charset="0"/>
              </a:rPr>
              <a:t>B. Com. (Hons.), LL.B., FCA, CCIDT (ICAI), CCCA (ICAI)</a:t>
            </a:r>
          </a:p>
          <a:p>
            <a:r>
              <a:rPr lang="en-US" b="1" i="1" dirty="0">
                <a:solidFill>
                  <a:schemeClr val="bg1"/>
                </a:solidFill>
                <a:latin typeface="Tw Cen MT" panose="020B0602020104020603" pitchFamily="34" charset="0"/>
              </a:rPr>
              <a:t>Cell : +91-9829210717</a:t>
            </a:r>
          </a:p>
        </p:txBody>
      </p:sp>
    </p:spTree>
    <p:extLst>
      <p:ext uri="{BB962C8B-B14F-4D97-AF65-F5344CB8AC3E}">
        <p14:creationId xmlns:p14="http://schemas.microsoft.com/office/powerpoint/2010/main" val="3005411179"/>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F1275-E0BD-4C9E-B2A4-8F4A23EBA097}"/>
              </a:ext>
            </a:extLst>
          </p:cNvPr>
          <p:cNvSpPr>
            <a:spLocks noGrp="1"/>
          </p:cNvSpPr>
          <p:nvPr>
            <p:ph type="title"/>
          </p:nvPr>
        </p:nvSpPr>
        <p:spPr>
          <a:xfrm>
            <a:off x="838200" y="-84667"/>
            <a:ext cx="10515600" cy="84667"/>
          </a:xfrm>
        </p:spPr>
        <p:txBody>
          <a:bodyPr>
            <a:normAutofit fontScale="90000"/>
          </a:bodyPr>
          <a:lstStyle/>
          <a:p>
            <a:endParaRPr lang="en-IN" dirty="0"/>
          </a:p>
        </p:txBody>
      </p:sp>
      <p:pic>
        <p:nvPicPr>
          <p:cNvPr id="8" name="Content Placeholder 7">
            <a:extLst>
              <a:ext uri="{FF2B5EF4-FFF2-40B4-BE49-F238E27FC236}">
                <a16:creationId xmlns:a16="http://schemas.microsoft.com/office/drawing/2014/main" id="{0080E686-FEEE-4346-9184-0FF4597A614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356349"/>
          </a:xfrm>
        </p:spPr>
      </p:pic>
      <p:sp>
        <p:nvSpPr>
          <p:cNvPr id="4" name="Footer Placeholder 3">
            <a:extLst>
              <a:ext uri="{FF2B5EF4-FFF2-40B4-BE49-F238E27FC236}">
                <a16:creationId xmlns:a16="http://schemas.microsoft.com/office/drawing/2014/main" id="{B9ECF6B0-2F2E-4319-8CE3-32EEDDA57C58}"/>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29463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6923-200B-46CA-ACD7-F6814CD51EEF}"/>
              </a:ext>
            </a:extLst>
          </p:cNvPr>
          <p:cNvSpPr>
            <a:spLocks noGrp="1"/>
          </p:cNvSpPr>
          <p:nvPr>
            <p:ph type="title"/>
          </p:nvPr>
        </p:nvSpPr>
        <p:spPr>
          <a:xfrm>
            <a:off x="838200" y="365126"/>
            <a:ext cx="10515600" cy="913342"/>
          </a:xfrm>
        </p:spPr>
        <p:txBody>
          <a:bodyPr/>
          <a:lstStyle/>
          <a:p>
            <a:pPr algn="ctr"/>
            <a:r>
              <a:rPr lang="en-US" b="1" i="1" u="sng" dirty="0">
                <a:effectLst>
                  <a:outerShdw blurRad="38100" dist="38100" dir="2700000" algn="tl">
                    <a:srgbClr val="000000">
                      <a:alpha val="43137"/>
                    </a:srgbClr>
                  </a:outerShdw>
                </a:effectLst>
              </a:rPr>
              <a:t>PRE-REQUISITES FOR LITIGATION</a:t>
            </a:r>
            <a:endParaRPr lang="en-IN"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5A7E52B0-CD4F-4608-89F8-6ECD7D97EABF}"/>
              </a:ext>
            </a:extLst>
          </p:cNvPr>
          <p:cNvSpPr>
            <a:spLocks noGrp="1"/>
          </p:cNvSpPr>
          <p:nvPr>
            <p:ph idx="1"/>
          </p:nvPr>
        </p:nvSpPr>
        <p:spPr>
          <a:xfrm>
            <a:off x="838200" y="1556806"/>
            <a:ext cx="10515600" cy="5113867"/>
          </a:xfrm>
        </p:spPr>
        <p:txBody>
          <a:bodyPr>
            <a:normAutofit fontScale="92500" lnSpcReduction="10000"/>
          </a:bodyPr>
          <a:lstStyle/>
          <a:p>
            <a:r>
              <a:rPr lang="en-US" b="1" i="1" dirty="0">
                <a:effectLst>
                  <a:outerShdw blurRad="38100" dist="38100" dir="2700000" algn="tl">
                    <a:srgbClr val="000000">
                      <a:alpha val="43137"/>
                    </a:srgbClr>
                  </a:outerShdw>
                </a:effectLst>
              </a:rPr>
              <a:t>Mindset.</a:t>
            </a:r>
          </a:p>
          <a:p>
            <a:endParaRPr lang="en-US" b="1" i="1" dirty="0">
              <a:effectLst>
                <a:outerShdw blurRad="38100" dist="38100" dir="2700000" algn="tl">
                  <a:srgbClr val="000000">
                    <a:alpha val="43137"/>
                  </a:srgbClr>
                </a:outerShdw>
              </a:effectLst>
            </a:endParaRPr>
          </a:p>
          <a:p>
            <a:r>
              <a:rPr lang="en-US" b="1" i="1" dirty="0">
                <a:effectLst>
                  <a:outerShdw blurRad="38100" dist="38100" dir="2700000" algn="tl">
                    <a:srgbClr val="000000">
                      <a:alpha val="43137"/>
                    </a:srgbClr>
                  </a:outerShdw>
                </a:effectLst>
              </a:rPr>
              <a:t>Approach / Temperament.</a:t>
            </a:r>
          </a:p>
          <a:p>
            <a:endParaRPr lang="en-US" b="1" i="1" dirty="0">
              <a:effectLst>
                <a:outerShdw blurRad="38100" dist="38100" dir="2700000" algn="tl">
                  <a:srgbClr val="000000">
                    <a:alpha val="43137"/>
                  </a:srgbClr>
                </a:outerShdw>
              </a:effectLst>
            </a:endParaRPr>
          </a:p>
          <a:p>
            <a:r>
              <a:rPr lang="en-US" b="1" i="1" dirty="0">
                <a:effectLst>
                  <a:outerShdw blurRad="38100" dist="38100" dir="2700000" algn="tl">
                    <a:srgbClr val="000000">
                      <a:alpha val="43137"/>
                    </a:srgbClr>
                  </a:outerShdw>
                </a:effectLst>
              </a:rPr>
              <a:t>Knowledge of parent law and relevant Articles of COI / allied legislatures.</a:t>
            </a:r>
          </a:p>
          <a:p>
            <a:endParaRPr lang="en-US" b="1" i="1" dirty="0">
              <a:effectLst>
                <a:outerShdw blurRad="38100" dist="38100" dir="2700000" algn="tl">
                  <a:srgbClr val="000000">
                    <a:alpha val="43137"/>
                  </a:srgbClr>
                </a:outerShdw>
              </a:effectLst>
            </a:endParaRPr>
          </a:p>
          <a:p>
            <a:r>
              <a:rPr lang="en-US" b="1" i="1" dirty="0">
                <a:effectLst>
                  <a:outerShdw blurRad="38100" dist="38100" dir="2700000" algn="tl">
                    <a:srgbClr val="000000">
                      <a:alpha val="43137"/>
                    </a:srgbClr>
                  </a:outerShdw>
                </a:effectLst>
              </a:rPr>
              <a:t>Skill of reading between the lines (interpretational proficiency).</a:t>
            </a:r>
          </a:p>
          <a:p>
            <a:endParaRPr lang="en-US" b="1" i="1" dirty="0">
              <a:effectLst>
                <a:outerShdw blurRad="38100" dist="38100" dir="2700000" algn="tl">
                  <a:srgbClr val="000000">
                    <a:alpha val="43137"/>
                  </a:srgbClr>
                </a:outerShdw>
              </a:effectLst>
            </a:endParaRPr>
          </a:p>
          <a:p>
            <a:r>
              <a:rPr lang="en-US" b="1" i="1" dirty="0">
                <a:effectLst>
                  <a:outerShdw blurRad="38100" dist="38100" dir="2700000" algn="tl">
                    <a:srgbClr val="000000">
                      <a:alpha val="43137"/>
                    </a:srgbClr>
                  </a:outerShdw>
                </a:effectLst>
              </a:rPr>
              <a:t>Preparation starts from the first communication filed with Dept.</a:t>
            </a:r>
          </a:p>
          <a:p>
            <a:endParaRPr lang="en-US" b="1" i="1" dirty="0">
              <a:effectLst>
                <a:outerShdw blurRad="38100" dist="38100" dir="2700000" algn="tl">
                  <a:srgbClr val="000000">
                    <a:alpha val="43137"/>
                  </a:srgbClr>
                </a:outerShdw>
              </a:effectLst>
            </a:endParaRPr>
          </a:p>
          <a:p>
            <a:r>
              <a:rPr lang="en-US" b="1" i="1" dirty="0">
                <a:effectLst>
                  <a:outerShdw blurRad="38100" dist="38100" dir="2700000" algn="tl">
                    <a:srgbClr val="000000">
                      <a:alpha val="43137"/>
                    </a:srgbClr>
                  </a:outerShdw>
                </a:effectLst>
              </a:rPr>
              <a:t>Thorough knowledge of judicial pronouncements and their application.</a:t>
            </a:r>
          </a:p>
          <a:p>
            <a:endParaRPr lang="en-US" b="1" i="1" dirty="0">
              <a:effectLst>
                <a:outerShdw blurRad="38100" dist="38100" dir="2700000" algn="tl">
                  <a:srgbClr val="000000">
                    <a:alpha val="43137"/>
                  </a:srgbClr>
                </a:outerShdw>
              </a:effectLst>
            </a:endParaRPr>
          </a:p>
          <a:p>
            <a:endParaRPr lang="en-US" b="1" i="1" dirty="0">
              <a:effectLst>
                <a:outerShdw blurRad="38100" dist="38100" dir="2700000" algn="tl">
                  <a:srgbClr val="000000">
                    <a:alpha val="43137"/>
                  </a:srgbClr>
                </a:outerShdw>
              </a:effectLst>
            </a:endParaRPr>
          </a:p>
          <a:p>
            <a:endParaRPr lang="en-US" b="1" i="1" dirty="0">
              <a:effectLst>
                <a:outerShdw blurRad="38100" dist="38100" dir="2700000" algn="tl">
                  <a:srgbClr val="000000">
                    <a:alpha val="43137"/>
                  </a:srgbClr>
                </a:outerShdw>
              </a:effectLst>
            </a:endParaRPr>
          </a:p>
          <a:p>
            <a:endParaRPr lang="en-US" b="1" i="1" dirty="0">
              <a:effectLst>
                <a:outerShdw blurRad="38100" dist="38100" dir="2700000" algn="tl">
                  <a:srgbClr val="000000">
                    <a:alpha val="43137"/>
                  </a:srgbClr>
                </a:outerShdw>
              </a:effectLst>
            </a:endParaRPr>
          </a:p>
          <a:p>
            <a:endParaRPr lang="en-IN" b="1" i="1"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5F494B4B-19A8-4E74-A055-04EC8966B23E}"/>
              </a:ext>
            </a:extLst>
          </p:cNvPr>
          <p:cNvSpPr>
            <a:spLocks noGrp="1"/>
          </p:cNvSpPr>
          <p:nvPr>
            <p:ph type="ftr" sz="quarter" idx="11"/>
          </p:nvPr>
        </p:nvSpPr>
        <p:spPr/>
        <p:txBody>
          <a:bodyPr/>
          <a:lstStyle/>
          <a:p>
            <a:r>
              <a:rPr lang="en-US"/>
              <a:t>© YASH LEGAL - www.yashlegal.com</a:t>
            </a:r>
            <a:endParaRPr lang="en-IN" dirty="0"/>
          </a:p>
        </p:txBody>
      </p:sp>
    </p:spTree>
    <p:extLst>
      <p:ext uri="{BB962C8B-B14F-4D97-AF65-F5344CB8AC3E}">
        <p14:creationId xmlns:p14="http://schemas.microsoft.com/office/powerpoint/2010/main" val="42584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8960-759F-0D70-7ABB-9970C0E7DA74}"/>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AD8BD485-11F9-3629-0C38-0EC268D2254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2000" cy="6492875"/>
          </a:xfrm>
        </p:spPr>
      </p:pic>
      <p:sp>
        <p:nvSpPr>
          <p:cNvPr id="4" name="Footer Placeholder 3">
            <a:extLst>
              <a:ext uri="{FF2B5EF4-FFF2-40B4-BE49-F238E27FC236}">
                <a16:creationId xmlns:a16="http://schemas.microsoft.com/office/drawing/2014/main" id="{1778F95F-74E3-BAC4-312E-3D2A415C218A}"/>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465002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030C-7E3D-4055-B4C1-5921EA337EAE}"/>
              </a:ext>
            </a:extLst>
          </p:cNvPr>
          <p:cNvSpPr>
            <a:spLocks noGrp="1"/>
          </p:cNvSpPr>
          <p:nvPr>
            <p:ph type="title"/>
          </p:nvPr>
        </p:nvSpPr>
        <p:spPr>
          <a:xfrm>
            <a:off x="838200" y="0"/>
            <a:ext cx="10515600" cy="842481"/>
          </a:xfrm>
        </p:spPr>
        <p:txBody>
          <a:bodyPr/>
          <a:lstStyle/>
          <a:p>
            <a:pPr algn="ctr"/>
            <a:r>
              <a:rPr lang="en-US" b="1" i="1" u="sng" dirty="0">
                <a:effectLst>
                  <a:outerShdw blurRad="38100" dist="38100" dir="2700000" algn="tl">
                    <a:srgbClr val="000000">
                      <a:alpha val="43137"/>
                    </a:srgbClr>
                  </a:outerShdw>
                </a:effectLst>
              </a:rPr>
              <a:t>FREQUENTLY USED - LEGAL MAXIMS</a:t>
            </a:r>
            <a:endParaRPr lang="en-IN" b="1" i="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5C9B8D6-E9FC-4458-8544-FB1DE514E273}"/>
              </a:ext>
            </a:extLst>
          </p:cNvPr>
          <p:cNvSpPr>
            <a:spLocks noGrp="1"/>
          </p:cNvSpPr>
          <p:nvPr>
            <p:ph idx="1"/>
          </p:nvPr>
        </p:nvSpPr>
        <p:spPr>
          <a:xfrm>
            <a:off x="838200" y="965771"/>
            <a:ext cx="10515600" cy="5705962"/>
          </a:xfrm>
        </p:spPr>
        <p:txBody>
          <a:bodyPr>
            <a:normAutofit fontScale="32500" lnSpcReduction="20000"/>
          </a:bodyPr>
          <a:lstStyle/>
          <a:p>
            <a:pPr algn="just">
              <a:lnSpc>
                <a:spcPct val="150000"/>
              </a:lnSpc>
            </a:pPr>
            <a:r>
              <a:rPr lang="en-US" sz="8600" b="1" i="1" u="sng" dirty="0"/>
              <a:t>Void Ab initio</a:t>
            </a:r>
            <a:r>
              <a:rPr lang="en-US" sz="8600" b="1" i="1" dirty="0"/>
              <a:t> </a:t>
            </a:r>
            <a:r>
              <a:rPr lang="en-US" sz="7400" b="1" i="1" dirty="0">
                <a:sym typeface="Wingdings" panose="05000000000000000000" pitchFamily="2" charset="2"/>
              </a:rPr>
              <a:t> </a:t>
            </a:r>
          </a:p>
          <a:p>
            <a:pPr marL="0" indent="0" algn="just">
              <a:lnSpc>
                <a:spcPct val="150000"/>
              </a:lnSpc>
              <a:buNone/>
            </a:pPr>
            <a:r>
              <a:rPr lang="en-US" sz="4600" b="1" i="1" dirty="0">
                <a:solidFill>
                  <a:schemeClr val="accent2">
                    <a:lumMod val="75000"/>
                  </a:schemeClr>
                </a:solidFill>
                <a:sym typeface="Wingdings" panose="05000000000000000000" pitchFamily="2" charset="2"/>
              </a:rPr>
              <a:t>	</a:t>
            </a:r>
            <a:r>
              <a:rPr lang="en-US" sz="6200" b="1" i="1" u="sng" dirty="0">
                <a:solidFill>
                  <a:schemeClr val="accent2">
                    <a:lumMod val="75000"/>
                  </a:schemeClr>
                </a:solidFill>
                <a:sym typeface="Wingdings" panose="05000000000000000000" pitchFamily="2" charset="2"/>
              </a:rPr>
              <a:t>The act was bad since beginning</a:t>
            </a:r>
            <a:r>
              <a:rPr lang="en-US" sz="6200" b="1" i="1" dirty="0">
                <a:solidFill>
                  <a:schemeClr val="accent2">
                    <a:lumMod val="75000"/>
                  </a:schemeClr>
                </a:solidFill>
                <a:sym typeface="Wingdings" panose="05000000000000000000" pitchFamily="2" charset="2"/>
              </a:rPr>
              <a:t>.</a:t>
            </a:r>
          </a:p>
          <a:p>
            <a:pPr marL="0" indent="0" algn="just">
              <a:lnSpc>
                <a:spcPct val="150000"/>
              </a:lnSpc>
              <a:buNone/>
            </a:pPr>
            <a:endParaRPr lang="en-US" sz="6200" b="1" i="1" dirty="0">
              <a:solidFill>
                <a:schemeClr val="accent2">
                  <a:lumMod val="75000"/>
                </a:schemeClr>
              </a:solidFill>
              <a:sym typeface="Wingdings" panose="05000000000000000000" pitchFamily="2" charset="2"/>
            </a:endParaRPr>
          </a:p>
          <a:p>
            <a:pPr lvl="1" algn="just">
              <a:lnSpc>
                <a:spcPct val="150000"/>
              </a:lnSpc>
            </a:pPr>
            <a:r>
              <a:rPr lang="en-US" sz="55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Delhi Development Authority Vs Kochhar Construction Work &amp; </a:t>
            </a:r>
            <a:r>
              <a:rPr lang="en-US" sz="55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Ors</a:t>
            </a:r>
            <a:r>
              <a:rPr lang="en-US" sz="55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a:t>
            </a:r>
            <a:r>
              <a:rPr lang="en-US" sz="5500" b="1" i="1" dirty="0">
                <a:solidFill>
                  <a:srgbClr val="212529"/>
                </a:solidFill>
                <a:latin typeface="Open Sans" panose="020B0606030504020204" pitchFamily="34" charset="0"/>
                <a:ea typeface="Open Sans" panose="020B0606030504020204" pitchFamily="34" charset="0"/>
                <a:cs typeface="Open Sans" panose="020B0606030504020204" pitchFamily="34" charset="0"/>
              </a:rPr>
              <a:t>, </a:t>
            </a:r>
            <a:r>
              <a:rPr lang="en-US" sz="55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1998 (8) SCC 559</a:t>
            </a:r>
            <a:r>
              <a:rPr lang="en-US" sz="5500" b="1" i="1" dirty="0">
                <a:solidFill>
                  <a:srgbClr val="212529"/>
                </a:solidFill>
                <a:latin typeface="Open Sans" panose="020B0606030504020204" pitchFamily="34" charset="0"/>
                <a:ea typeface="Open Sans" panose="020B0606030504020204" pitchFamily="34" charset="0"/>
                <a:cs typeface="Open Sans" panose="020B0606030504020204" pitchFamily="34" charset="0"/>
              </a:rPr>
              <a:t> </a:t>
            </a:r>
            <a:r>
              <a:rPr lang="en-US" sz="5500" b="1" i="1" dirty="0">
                <a:solidFill>
                  <a:srgbClr val="212529"/>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5500" b="1" i="1" u="sng" dirty="0">
                <a:solidFill>
                  <a:srgbClr val="212529"/>
                </a:solidFill>
                <a:latin typeface="Open Sans" panose="020B0606030504020204" pitchFamily="34" charset="0"/>
                <a:ea typeface="Open Sans" panose="020B0606030504020204" pitchFamily="34" charset="0"/>
                <a:cs typeface="Open Sans" panose="020B0606030504020204" pitchFamily="34" charset="0"/>
              </a:rPr>
              <a:t>SC used the </a:t>
            </a:r>
            <a:r>
              <a:rPr lang="en-US" sz="5500" b="1" i="1" u="sng" dirty="0" err="1">
                <a:solidFill>
                  <a:srgbClr val="212529"/>
                </a:solidFill>
                <a:latin typeface="Open Sans" panose="020B0606030504020204" pitchFamily="34" charset="0"/>
                <a:ea typeface="Open Sans" panose="020B0606030504020204" pitchFamily="34" charset="0"/>
                <a:cs typeface="Open Sans" panose="020B0606030504020204" pitchFamily="34" charset="0"/>
              </a:rPr>
              <a:t>latin</a:t>
            </a:r>
            <a:r>
              <a:rPr lang="en-US" sz="5500" b="1" i="1" u="sng" dirty="0">
                <a:solidFill>
                  <a:srgbClr val="212529"/>
                </a:solidFill>
                <a:latin typeface="Open Sans" panose="020B0606030504020204" pitchFamily="34" charset="0"/>
                <a:ea typeface="Open Sans" panose="020B0606030504020204" pitchFamily="34" charset="0"/>
                <a:cs typeface="Open Sans" panose="020B0606030504020204" pitchFamily="34" charset="0"/>
              </a:rPr>
              <a:t> term "ab initio" to arrive at a conclusion that the proceedings were ab initio </a:t>
            </a:r>
            <a:r>
              <a:rPr lang="en-US" sz="5500" b="1" u="sng" dirty="0">
                <a:solidFill>
                  <a:srgbClr val="212529"/>
                </a:solidFill>
                <a:latin typeface="Open Sans" panose="020B0606030504020204" pitchFamily="34" charset="0"/>
                <a:ea typeface="Open Sans" panose="020B0606030504020204" pitchFamily="34" charset="0"/>
                <a:cs typeface="Open Sans" panose="020B0606030504020204" pitchFamily="34" charset="0"/>
              </a:rPr>
              <a:t>defective as the </a:t>
            </a:r>
            <a:r>
              <a:rPr lang="en-US" sz="5500" b="1" i="1" u="sng" dirty="0">
                <a:solidFill>
                  <a:srgbClr val="212529"/>
                </a:solidFill>
                <a:latin typeface="Open Sans" panose="020B0606030504020204" pitchFamily="34" charset="0"/>
                <a:ea typeface="Open Sans" panose="020B0606030504020204" pitchFamily="34" charset="0"/>
                <a:cs typeface="Open Sans" panose="020B0606030504020204" pitchFamily="34" charset="0"/>
              </a:rPr>
              <a:t>firm </a:t>
            </a:r>
            <a:r>
              <a:rPr lang="en-US" sz="5500" b="1" i="1" u="sng" dirty="0">
                <a:latin typeface="Open Sans" panose="020B0606030504020204" pitchFamily="34" charset="0"/>
                <a:ea typeface="Open Sans" panose="020B0606030504020204" pitchFamily="34" charset="0"/>
                <a:cs typeface="Open Sans" panose="020B0606030504020204" pitchFamily="34" charset="0"/>
              </a:rPr>
              <a:t>in whose name the proceedings were instituted was not registered at the date of the institution of the proceedings</a:t>
            </a:r>
            <a:r>
              <a:rPr lang="en-US" sz="5500" b="1" dirty="0">
                <a:solidFill>
                  <a:srgbClr val="212529"/>
                </a:solidFill>
                <a:latin typeface="Open Sans" panose="020B0606030504020204" pitchFamily="34" charset="0"/>
                <a:ea typeface="Open Sans" panose="020B0606030504020204" pitchFamily="34" charset="0"/>
                <a:cs typeface="Open Sans" panose="020B0606030504020204" pitchFamily="34" charset="0"/>
              </a:rPr>
              <a:t>.</a:t>
            </a:r>
          </a:p>
          <a:p>
            <a:pPr lvl="1" algn="just">
              <a:lnSpc>
                <a:spcPct val="150000"/>
              </a:lnSpc>
            </a:pPr>
            <a:endParaRPr lang="en-US" sz="5500" b="1" i="1" u="sng" dirty="0">
              <a:solidFill>
                <a:srgbClr val="212529"/>
              </a:solidFill>
              <a:latin typeface="Open Sans" panose="020B0606030504020204" pitchFamily="34" charset="0"/>
            </a:endParaRPr>
          </a:p>
          <a:p>
            <a:pPr lvl="1" algn="just">
              <a:lnSpc>
                <a:spcPct val="170000"/>
              </a:lnSpc>
            </a:pPr>
            <a:r>
              <a:rPr lang="en-US" sz="55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Rajashekar</a:t>
            </a:r>
            <a:r>
              <a:rPr lang="en-US" sz="55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 &amp; </a:t>
            </a:r>
            <a:r>
              <a:rPr lang="en-US" sz="55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Ors</a:t>
            </a:r>
            <a:r>
              <a:rPr lang="en-US" sz="55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 Vs Trinity House Building Co-operative Society &amp; </a:t>
            </a:r>
            <a:r>
              <a:rPr lang="en-US" sz="55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Ors</a:t>
            </a:r>
            <a:r>
              <a:rPr lang="en-US" sz="55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a:t>
            </a:r>
            <a:r>
              <a:rPr lang="en-US" sz="5500" b="1" i="1" dirty="0">
                <a:latin typeface="Open Sans" panose="020B0606030504020204" pitchFamily="34" charset="0"/>
                <a:ea typeface="Open Sans" panose="020B0606030504020204" pitchFamily="34" charset="0"/>
                <a:cs typeface="Open Sans" panose="020B0606030504020204" pitchFamily="34" charset="0"/>
              </a:rPr>
              <a:t>, </a:t>
            </a:r>
            <a:r>
              <a:rPr lang="en-US" sz="5500" b="1" i="1" dirty="0">
                <a:solidFill>
                  <a:schemeClr val="accent4"/>
                </a:solidFill>
                <a:latin typeface="Open Sans" panose="020B0606030504020204" pitchFamily="34" charset="0"/>
                <a:ea typeface="Open Sans" panose="020B0606030504020204" pitchFamily="34" charset="0"/>
                <a:cs typeface="Open Sans" panose="020B0606030504020204" pitchFamily="34" charset="0"/>
              </a:rPr>
              <a:t>2016 (16) SCC 46</a:t>
            </a:r>
            <a:r>
              <a:rPr lang="en-US" sz="5500" b="1" i="1" u="sng" dirty="0">
                <a:solidFill>
                  <a:schemeClr val="accent4"/>
                </a:solidFill>
                <a:latin typeface="Open Sans" panose="020B0606030504020204" pitchFamily="34" charset="0"/>
                <a:ea typeface="Open Sans" panose="020B0606030504020204" pitchFamily="34" charset="0"/>
                <a:cs typeface="Open Sans" panose="020B0606030504020204" pitchFamily="34" charset="0"/>
              </a:rPr>
              <a:t> </a:t>
            </a:r>
            <a:r>
              <a:rPr lang="en-US" sz="5500" b="1" i="1" u="sng" dirty="0">
                <a:latin typeface="Open Sans" panose="020B0606030504020204" pitchFamily="34" charset="0"/>
                <a:ea typeface="Open Sans" panose="020B0606030504020204" pitchFamily="34" charset="0"/>
                <a:cs typeface="Open Sans" panose="020B0606030504020204" pitchFamily="34" charset="0"/>
              </a:rPr>
              <a:t>Transactions of the sale made during the pendency of the proceedings were held to be wholly illegal and void ab initio in law and therefore the same were held to be not sustainable in law</a:t>
            </a:r>
            <a:r>
              <a:rPr lang="en-US" sz="5500" b="1" i="1" dirty="0">
                <a:latin typeface="Open Sans" panose="020B0606030504020204" pitchFamily="34" charset="0"/>
                <a:ea typeface="Open Sans" panose="020B0606030504020204" pitchFamily="34" charset="0"/>
                <a:cs typeface="Open Sans" panose="020B0606030504020204" pitchFamily="34" charset="0"/>
              </a:rPr>
              <a:t>.</a:t>
            </a:r>
          </a:p>
          <a:p>
            <a:pPr marL="0" indent="0" algn="just">
              <a:lnSpc>
                <a:spcPct val="150000"/>
              </a:lnSpc>
              <a:buNone/>
            </a:pPr>
            <a:r>
              <a:rPr lang="en-US" sz="2000" b="1" i="1" dirty="0">
                <a:solidFill>
                  <a:schemeClr val="accent2">
                    <a:lumMod val="75000"/>
                  </a:schemeClr>
                </a:solidFill>
                <a:sym typeface="Wingdings" panose="05000000000000000000" pitchFamily="2" charset="2"/>
              </a:rPr>
              <a:t>	</a:t>
            </a:r>
            <a:endParaRPr lang="en-US" sz="2000" b="1" i="1" dirty="0">
              <a:sym typeface="Wingdings" panose="05000000000000000000" pitchFamily="2" charset="2"/>
            </a:endParaRPr>
          </a:p>
        </p:txBody>
      </p:sp>
      <p:sp>
        <p:nvSpPr>
          <p:cNvPr id="4" name="Footer Placeholder 3">
            <a:extLst>
              <a:ext uri="{FF2B5EF4-FFF2-40B4-BE49-F238E27FC236}">
                <a16:creationId xmlns:a16="http://schemas.microsoft.com/office/drawing/2014/main" id="{EAA2DDEA-F94A-4B98-8640-A9CD11FCBAAD}"/>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0692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2B81-2B12-4883-B931-0FE10459C61E}"/>
              </a:ext>
            </a:extLst>
          </p:cNvPr>
          <p:cNvSpPr>
            <a:spLocks noGrp="1"/>
          </p:cNvSpPr>
          <p:nvPr>
            <p:ph type="title"/>
          </p:nvPr>
        </p:nvSpPr>
        <p:spPr>
          <a:xfrm>
            <a:off x="838200" y="-45720"/>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CE7A133F-205B-43CB-8477-136A66F1D1A6}"/>
              </a:ext>
            </a:extLst>
          </p:cNvPr>
          <p:cNvSpPr>
            <a:spLocks noGrp="1"/>
          </p:cNvSpPr>
          <p:nvPr>
            <p:ph idx="1"/>
          </p:nvPr>
        </p:nvSpPr>
        <p:spPr>
          <a:xfrm>
            <a:off x="838200" y="304800"/>
            <a:ext cx="10515600" cy="6168814"/>
          </a:xfrm>
        </p:spPr>
        <p:txBody>
          <a:bodyPr>
            <a:normAutofit lnSpcReduction="10000"/>
          </a:bodyPr>
          <a:lstStyle/>
          <a:p>
            <a:pPr algn="just">
              <a:lnSpc>
                <a:spcPct val="150000"/>
              </a:lnSpc>
            </a:pPr>
            <a:r>
              <a:rPr lang="en-US" b="1" i="1" u="sng" dirty="0" err="1">
                <a:effectLst/>
              </a:rPr>
              <a:t>Actori</a:t>
            </a:r>
            <a:r>
              <a:rPr lang="en-US" b="1" i="1" u="sng" dirty="0">
                <a:effectLst/>
              </a:rPr>
              <a:t> </a:t>
            </a:r>
            <a:r>
              <a:rPr lang="en-US" b="1" i="1" u="sng" dirty="0" err="1">
                <a:effectLst/>
              </a:rPr>
              <a:t>incumbit</a:t>
            </a:r>
            <a:r>
              <a:rPr lang="en-US" b="1" i="1" u="sng" dirty="0">
                <a:effectLst/>
              </a:rPr>
              <a:t> onus probandi</a:t>
            </a:r>
            <a:r>
              <a:rPr lang="en-US" b="1" i="1" dirty="0">
                <a:solidFill>
                  <a:srgbClr val="7030A0"/>
                </a:solidFill>
                <a:effectLst/>
              </a:rPr>
              <a:t> </a:t>
            </a:r>
            <a:r>
              <a:rPr lang="en-US" b="1" i="1" dirty="0">
                <a:solidFill>
                  <a:srgbClr val="212529"/>
                </a:solidFill>
                <a:latin typeface="Open Sans" panose="020B0606030504020204" pitchFamily="34" charset="0"/>
                <a:sym typeface="Wingdings" panose="05000000000000000000" pitchFamily="2" charset="2"/>
              </a:rPr>
              <a:t></a:t>
            </a:r>
            <a:r>
              <a:rPr lang="en-US" b="1" i="1" dirty="0">
                <a:solidFill>
                  <a:srgbClr val="212529"/>
                </a:solidFill>
                <a:effectLst/>
                <a:latin typeface="Open Sans" panose="020B0606030504020204" pitchFamily="34" charset="0"/>
              </a:rPr>
              <a:t> </a:t>
            </a:r>
          </a:p>
          <a:p>
            <a:pPr marL="0" indent="0" algn="just">
              <a:lnSpc>
                <a:spcPct val="150000"/>
              </a:lnSpc>
              <a:buNone/>
            </a:pPr>
            <a:r>
              <a:rPr lang="en-US" sz="2400" b="1" i="1" dirty="0">
                <a:solidFill>
                  <a:schemeClr val="accent2"/>
                </a:solidFill>
                <a:latin typeface="Open Sans" panose="020B0606030504020204" pitchFamily="34" charset="0"/>
              </a:rPr>
              <a:t>         </a:t>
            </a:r>
            <a:r>
              <a:rPr lang="en-US" sz="2400" b="1" i="1" u="sng" dirty="0">
                <a:solidFill>
                  <a:schemeClr val="accent2"/>
                </a:solidFill>
                <a:latin typeface="Open Sans" panose="020B0606030504020204" pitchFamily="34" charset="0"/>
              </a:rPr>
              <a:t>T</a:t>
            </a:r>
            <a:r>
              <a:rPr lang="en-US" sz="2400" b="1" i="1" u="sng" dirty="0">
                <a:solidFill>
                  <a:schemeClr val="accent2"/>
                </a:solidFill>
                <a:effectLst/>
                <a:latin typeface="Open Sans" panose="020B0606030504020204" pitchFamily="34" charset="0"/>
              </a:rPr>
              <a:t>he burden of proof lies on the plaintiff</a:t>
            </a:r>
            <a:endParaRPr lang="en-US" sz="2400" b="1" i="1" dirty="0">
              <a:solidFill>
                <a:schemeClr val="accent2"/>
              </a:solidFill>
              <a:effectLst/>
              <a:latin typeface="Open Sans" panose="020B0606030504020204" pitchFamily="34" charset="0"/>
            </a:endParaRPr>
          </a:p>
          <a:p>
            <a:pPr lvl="1" algn="just">
              <a:lnSpc>
                <a:spcPct val="150000"/>
              </a:lnSpc>
            </a:pPr>
            <a:r>
              <a:rPr lang="en-IN" sz="2000" b="1" i="1" u="sng" dirty="0">
                <a:solidFill>
                  <a:srgbClr val="7030A0"/>
                </a:solidFill>
                <a:effectLst/>
                <a:latin typeface="Open Sans" panose="020B0606030504020204" pitchFamily="34" charset="0"/>
              </a:rPr>
              <a:t>Indra Raja &amp; </a:t>
            </a:r>
            <a:r>
              <a:rPr lang="en-IN" sz="2000" b="1" i="1" u="sng" dirty="0" err="1">
                <a:solidFill>
                  <a:srgbClr val="7030A0"/>
                </a:solidFill>
                <a:effectLst/>
                <a:latin typeface="Open Sans" panose="020B0606030504020204" pitchFamily="34" charset="0"/>
              </a:rPr>
              <a:t>Ors</a:t>
            </a:r>
            <a:r>
              <a:rPr lang="en-IN" sz="2000" b="1" i="1" u="sng" dirty="0">
                <a:solidFill>
                  <a:srgbClr val="7030A0"/>
                </a:solidFill>
                <a:effectLst/>
                <a:latin typeface="Open Sans" panose="020B0606030504020204" pitchFamily="34" charset="0"/>
              </a:rPr>
              <a:t>. Vs John </a:t>
            </a:r>
            <a:r>
              <a:rPr lang="en-IN" sz="2000" b="1" i="1" u="sng" dirty="0" err="1">
                <a:solidFill>
                  <a:srgbClr val="7030A0"/>
                </a:solidFill>
                <a:effectLst/>
                <a:latin typeface="Open Sans" panose="020B0606030504020204" pitchFamily="34" charset="0"/>
              </a:rPr>
              <a:t>Yesurethinam</a:t>
            </a:r>
            <a:r>
              <a:rPr lang="en-IN" sz="2000" b="1" i="1" dirty="0">
                <a:solidFill>
                  <a:srgbClr val="212529"/>
                </a:solidFill>
                <a:effectLst/>
                <a:latin typeface="Open Sans" panose="020B0606030504020204" pitchFamily="34" charset="0"/>
              </a:rPr>
              <a:t>, </a:t>
            </a:r>
            <a:r>
              <a:rPr lang="en-IN" sz="2000" b="1" i="1" dirty="0">
                <a:solidFill>
                  <a:schemeClr val="accent2"/>
                </a:solidFill>
                <a:effectLst/>
                <a:latin typeface="Open Sans" panose="020B0606030504020204" pitchFamily="34" charset="0"/>
              </a:rPr>
              <a:t>MANU/TN/4369/2011 </a:t>
            </a:r>
            <a:r>
              <a:rPr lang="en-IN" sz="2000" b="1" i="1" dirty="0">
                <a:solidFill>
                  <a:srgbClr val="212529"/>
                </a:solidFill>
                <a:effectLst/>
                <a:latin typeface="Open Sans" panose="020B0606030504020204" pitchFamily="34" charset="0"/>
                <a:sym typeface="Wingdings" panose="05000000000000000000" pitchFamily="2" charset="2"/>
              </a:rPr>
              <a:t> </a:t>
            </a:r>
          </a:p>
          <a:p>
            <a:pPr marL="457200" lvl="1" indent="0" algn="just">
              <a:lnSpc>
                <a:spcPct val="150000"/>
              </a:lnSpc>
              <a:buNone/>
            </a:pPr>
            <a:r>
              <a:rPr lang="en-IN" sz="2000" b="1" i="1" dirty="0">
                <a:solidFill>
                  <a:srgbClr val="212529"/>
                </a:solidFill>
                <a:latin typeface="Open Sans" panose="020B0606030504020204" pitchFamily="34" charset="0"/>
                <a:sym typeface="Wingdings" panose="05000000000000000000" pitchFamily="2" charset="2"/>
              </a:rPr>
              <a:t>   </a:t>
            </a:r>
            <a:r>
              <a:rPr lang="en-IN" sz="2000" b="1" i="1" u="sng" dirty="0">
                <a:solidFill>
                  <a:srgbClr val="212529"/>
                </a:solidFill>
                <a:latin typeface="Open Sans" panose="020B0606030504020204" pitchFamily="34" charset="0"/>
                <a:sym typeface="Wingdings" panose="05000000000000000000" pitchFamily="2" charset="2"/>
              </a:rPr>
              <a:t>T</a:t>
            </a:r>
            <a:r>
              <a:rPr lang="en-US" sz="2000" b="1" i="1" u="sng" dirty="0">
                <a:solidFill>
                  <a:srgbClr val="212529"/>
                </a:solidFill>
                <a:effectLst/>
                <a:latin typeface="Open Sans" panose="020B0606030504020204" pitchFamily="34" charset="0"/>
              </a:rPr>
              <a:t>he cardinal principle of law of evidence is that "</a:t>
            </a:r>
            <a:r>
              <a:rPr lang="en-US" sz="2000" b="1" i="1" u="sng" dirty="0" err="1">
                <a:solidFill>
                  <a:srgbClr val="212529"/>
                </a:solidFill>
                <a:effectLst/>
                <a:latin typeface="Open Sans" panose="020B0606030504020204" pitchFamily="34" charset="0"/>
              </a:rPr>
              <a:t>Actori</a:t>
            </a:r>
            <a:r>
              <a:rPr lang="en-US" sz="2000" b="1" i="1" u="sng" dirty="0">
                <a:solidFill>
                  <a:srgbClr val="212529"/>
                </a:solidFill>
                <a:effectLst/>
                <a:latin typeface="Open Sans" panose="020B0606030504020204" pitchFamily="34" charset="0"/>
              </a:rPr>
              <a:t> </a:t>
            </a:r>
            <a:r>
              <a:rPr lang="en-US" sz="2000" b="1" i="1" u="sng" dirty="0" err="1">
                <a:solidFill>
                  <a:srgbClr val="212529"/>
                </a:solidFill>
                <a:effectLst/>
                <a:latin typeface="Open Sans" panose="020B0606030504020204" pitchFamily="34" charset="0"/>
              </a:rPr>
              <a:t>incumbit</a:t>
            </a:r>
            <a:r>
              <a:rPr lang="en-US" sz="2000" b="1" i="1" u="sng" dirty="0">
                <a:solidFill>
                  <a:srgbClr val="212529"/>
                </a:solidFill>
                <a:effectLst/>
                <a:latin typeface="Open Sans" panose="020B0606030504020204" pitchFamily="34" charset="0"/>
              </a:rPr>
              <a:t> onus probandi"     </a:t>
            </a:r>
          </a:p>
          <a:p>
            <a:pPr marL="457200" lvl="1" indent="0" algn="just">
              <a:lnSpc>
                <a:spcPct val="150000"/>
              </a:lnSpc>
              <a:buNone/>
            </a:pPr>
            <a:r>
              <a:rPr lang="en-US" sz="2000" b="1" i="1" dirty="0">
                <a:solidFill>
                  <a:srgbClr val="212529"/>
                </a:solidFill>
                <a:latin typeface="Open Sans" panose="020B0606030504020204" pitchFamily="34" charset="0"/>
              </a:rPr>
              <a:t>   </a:t>
            </a:r>
            <a:r>
              <a:rPr lang="en-US" sz="2000" b="1" i="1" u="sng" dirty="0">
                <a:solidFill>
                  <a:srgbClr val="212529"/>
                </a:solidFill>
                <a:effectLst/>
                <a:latin typeface="Open Sans" panose="020B0606030504020204" pitchFamily="34" charset="0"/>
              </a:rPr>
              <a:t>The burden of proof rests upon the plaintiff</a:t>
            </a:r>
            <a:r>
              <a:rPr lang="en-US" sz="2000" b="1" i="1" dirty="0">
                <a:solidFill>
                  <a:srgbClr val="212529"/>
                </a:solidFill>
                <a:effectLst/>
                <a:latin typeface="Open Sans" panose="020B0606030504020204" pitchFamily="34" charset="0"/>
              </a:rPr>
              <a:t>.</a:t>
            </a:r>
          </a:p>
          <a:p>
            <a:pPr algn="just">
              <a:lnSpc>
                <a:spcPct val="150000"/>
              </a:lnSpc>
            </a:pPr>
            <a:r>
              <a:rPr lang="en-US" b="1" i="1" u="sng" dirty="0"/>
              <a:t>Actus Non </a:t>
            </a:r>
            <a:r>
              <a:rPr lang="en-US" b="1" i="1" u="sng" dirty="0" err="1"/>
              <a:t>Facit</a:t>
            </a:r>
            <a:r>
              <a:rPr lang="en-US" b="1" i="1" u="sng" dirty="0"/>
              <a:t> </a:t>
            </a:r>
            <a:r>
              <a:rPr lang="en-US" b="1" i="1" u="sng" dirty="0" err="1"/>
              <a:t>Reum</a:t>
            </a:r>
            <a:r>
              <a:rPr lang="en-US" b="1" i="1" u="sng" dirty="0"/>
              <a:t> Nisi </a:t>
            </a:r>
            <a:r>
              <a:rPr lang="en-US" b="1" i="1" u="sng" dirty="0" err="1"/>
              <a:t>Mens</a:t>
            </a:r>
            <a:r>
              <a:rPr lang="en-US" b="1" i="1" u="sng" dirty="0"/>
              <a:t> Sit Rea</a:t>
            </a:r>
            <a:r>
              <a:rPr lang="en-US" b="1" i="1" dirty="0"/>
              <a:t> </a:t>
            </a:r>
            <a:r>
              <a:rPr lang="en-US" b="1" i="1" dirty="0">
                <a:sym typeface="Wingdings" panose="05000000000000000000" pitchFamily="2" charset="2"/>
              </a:rPr>
              <a:t></a:t>
            </a:r>
            <a:r>
              <a:rPr lang="en-US" b="1" i="1" dirty="0"/>
              <a:t> </a:t>
            </a:r>
          </a:p>
          <a:p>
            <a:pPr marL="0" indent="0" algn="just">
              <a:lnSpc>
                <a:spcPct val="150000"/>
              </a:lnSpc>
              <a:buNone/>
            </a:pPr>
            <a:r>
              <a:rPr lang="en-US" sz="2400" b="1" i="1" dirty="0">
                <a:solidFill>
                  <a:schemeClr val="accent2"/>
                </a:solidFill>
              </a:rPr>
              <a:t>	</a:t>
            </a:r>
            <a:r>
              <a:rPr lang="en-US" sz="2400" b="1" i="1" u="sng" dirty="0">
                <a:solidFill>
                  <a:schemeClr val="accent2"/>
                </a:solidFill>
              </a:rPr>
              <a:t>The intent and act must both concur to constitute the crime</a:t>
            </a:r>
          </a:p>
          <a:p>
            <a:pPr lvl="1" algn="just">
              <a:lnSpc>
                <a:spcPct val="150000"/>
              </a:lnSpc>
            </a:pPr>
            <a:r>
              <a:rPr lang="en-US" b="1" i="1" u="sng" dirty="0">
                <a:solidFill>
                  <a:srgbClr val="7030A0"/>
                </a:solidFill>
              </a:rPr>
              <a:t>State of Rajasthan Vs Shera Ram</a:t>
            </a:r>
            <a:r>
              <a:rPr lang="en-US" b="1" i="1" dirty="0"/>
              <a:t>, </a:t>
            </a:r>
            <a:r>
              <a:rPr lang="en-US" b="1" i="1" dirty="0">
                <a:solidFill>
                  <a:schemeClr val="accent2"/>
                </a:solidFill>
              </a:rPr>
              <a:t>AIR 2012 SC 1: 2012 (1) SCC 602 </a:t>
            </a:r>
            <a:r>
              <a:rPr lang="en-US" b="1" i="1" dirty="0">
                <a:sym typeface="Wingdings" panose="05000000000000000000" pitchFamily="2" charset="2"/>
              </a:rPr>
              <a:t></a:t>
            </a:r>
          </a:p>
          <a:p>
            <a:pPr marL="457200" lvl="1" indent="0" algn="just">
              <a:lnSpc>
                <a:spcPct val="150000"/>
              </a:lnSpc>
              <a:buNone/>
            </a:pPr>
            <a:r>
              <a:rPr lang="en-US" sz="2000" b="1" i="1" dirty="0">
                <a:sym typeface="Wingdings" panose="05000000000000000000" pitchFamily="2" charset="2"/>
              </a:rPr>
              <a:t>    </a:t>
            </a:r>
            <a:r>
              <a:rPr lang="en-US" b="1" i="1" u="sng" dirty="0"/>
              <a:t>For committing a crime, the intention and act both are taken to be the </a:t>
            </a:r>
          </a:p>
          <a:p>
            <a:pPr marL="457200" lvl="1" indent="0" algn="just">
              <a:lnSpc>
                <a:spcPct val="150000"/>
              </a:lnSpc>
              <a:buNone/>
            </a:pPr>
            <a:r>
              <a:rPr lang="en-US" b="1" i="1" dirty="0"/>
              <a:t>   </a:t>
            </a:r>
            <a:r>
              <a:rPr lang="en-US" b="1" i="1" u="sng" dirty="0"/>
              <a:t>constituents of the crime</a:t>
            </a:r>
            <a:r>
              <a:rPr lang="en-US" b="1" i="1" dirty="0"/>
              <a:t>.</a:t>
            </a:r>
            <a:endParaRPr lang="en-IN" sz="2000" b="1" i="1" u="sng" dirty="0"/>
          </a:p>
          <a:p>
            <a:endParaRPr lang="en-IN" dirty="0"/>
          </a:p>
        </p:txBody>
      </p:sp>
      <p:sp>
        <p:nvSpPr>
          <p:cNvPr id="4" name="Footer Placeholder 3">
            <a:extLst>
              <a:ext uri="{FF2B5EF4-FFF2-40B4-BE49-F238E27FC236}">
                <a16:creationId xmlns:a16="http://schemas.microsoft.com/office/drawing/2014/main" id="{DCA6BDA4-2555-4BB2-8F9E-E3149968BE40}"/>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422500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3150-119D-40FB-8E74-32AE8FC5AD6D}"/>
              </a:ext>
            </a:extLst>
          </p:cNvPr>
          <p:cNvSpPr>
            <a:spLocks noGrp="1"/>
          </p:cNvSpPr>
          <p:nvPr>
            <p:ph type="title"/>
          </p:nvPr>
        </p:nvSpPr>
        <p:spPr>
          <a:xfrm>
            <a:off x="838200" y="-76199"/>
            <a:ext cx="10515600"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DAE92EEA-5C18-4724-9210-2B69FFB432E2}"/>
              </a:ext>
            </a:extLst>
          </p:cNvPr>
          <p:cNvSpPr>
            <a:spLocks noGrp="1"/>
          </p:cNvSpPr>
          <p:nvPr>
            <p:ph idx="1"/>
          </p:nvPr>
        </p:nvSpPr>
        <p:spPr>
          <a:xfrm>
            <a:off x="838200" y="465667"/>
            <a:ext cx="10515600" cy="6282266"/>
          </a:xfrm>
        </p:spPr>
        <p:txBody>
          <a:bodyPr>
            <a:normAutofit fontScale="92500"/>
          </a:bodyPr>
          <a:lstStyle/>
          <a:p>
            <a:pPr algn="just">
              <a:lnSpc>
                <a:spcPct val="150000"/>
              </a:lnSpc>
            </a:pP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Audi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Alterem</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Partem</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457200" lvl="1" indent="0" algn="just">
              <a:lnSpc>
                <a:spcPct val="150000"/>
              </a:lnSpc>
              <a:buNone/>
            </a:pPr>
            <a:r>
              <a:rPr lang="en-US" sz="2000" b="1" i="1"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No man shall be condemned unheard </a:t>
            </a:r>
          </a:p>
          <a:p>
            <a:pPr lvl="1" algn="just">
              <a:lnSpc>
                <a:spcPct val="150000"/>
              </a:lnSpc>
            </a:pPr>
            <a:r>
              <a:rPr lang="en-US"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Maneka</a:t>
            </a:r>
            <a:r>
              <a:rPr lang="en-US"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Gandhi Vs Union Of India &amp; </a:t>
            </a:r>
            <a:r>
              <a:rPr lang="en-US"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Ors</a:t>
            </a:r>
            <a:r>
              <a:rPr lang="en-US"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1978(1) SCC 248: 1978 (2) SCR 621</a:t>
            </a:r>
          </a:p>
          <a:p>
            <a:pPr marL="457200" lvl="1" indent="0" algn="just">
              <a:lnSpc>
                <a:spcPct val="150000"/>
              </a:lnSpc>
              <a:buNone/>
            </a:pPr>
            <a:r>
              <a:rPr lang="en-US" sz="20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Supreme Court elucidated the sides of the said maxim</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 N</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otice of the case to be met</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and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 </a:t>
            </a:r>
            <a:r>
              <a:rPr lang="en-US" sz="20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rPr>
              <a:t>O</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pportunity to explain</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p>
          <a:p>
            <a:pPr marL="457200" lvl="1" indent="0" algn="just">
              <a:lnSpc>
                <a:spcPct val="150000"/>
              </a:lnSpc>
              <a:buNone/>
            </a:pPr>
            <a:endParaRPr lang="en-US" sz="2000" b="1"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b="1" i="1" u="sng" dirty="0" err="1">
                <a:latin typeface="Open Sans" panose="020B0606030504020204" pitchFamily="34" charset="0"/>
                <a:ea typeface="Open Sans" panose="020B0606030504020204" pitchFamily="34" charset="0"/>
                <a:cs typeface="Open Sans" panose="020B0606030504020204" pitchFamily="34" charset="0"/>
              </a:rPr>
              <a:t>Delegatus</a:t>
            </a:r>
            <a:r>
              <a:rPr lang="en-US" b="1" i="1" u="sng" dirty="0">
                <a:latin typeface="Open Sans" panose="020B0606030504020204" pitchFamily="34" charset="0"/>
                <a:ea typeface="Open Sans" panose="020B0606030504020204" pitchFamily="34" charset="0"/>
                <a:cs typeface="Open Sans" panose="020B0606030504020204" pitchFamily="34" charset="0"/>
              </a:rPr>
              <a:t> non </a:t>
            </a:r>
            <a:r>
              <a:rPr lang="en-US" b="1" i="1" u="sng" dirty="0" err="1">
                <a:latin typeface="Open Sans" panose="020B0606030504020204" pitchFamily="34" charset="0"/>
                <a:ea typeface="Open Sans" panose="020B0606030504020204" pitchFamily="34" charset="0"/>
                <a:cs typeface="Open Sans" panose="020B0606030504020204" pitchFamily="34" charset="0"/>
              </a:rPr>
              <a:t>potest</a:t>
            </a:r>
            <a:r>
              <a:rPr lang="en-US" b="1" i="1" u="sng" dirty="0">
                <a:latin typeface="Open Sans" panose="020B0606030504020204" pitchFamily="34" charset="0"/>
                <a:ea typeface="Open Sans" panose="020B0606030504020204" pitchFamily="34" charset="0"/>
                <a:cs typeface="Open Sans" panose="020B0606030504020204" pitchFamily="34" charset="0"/>
              </a:rPr>
              <a:t> </a:t>
            </a:r>
            <a:r>
              <a:rPr lang="en-US" b="1" i="1" u="sng" dirty="0" err="1">
                <a:latin typeface="Open Sans" panose="020B0606030504020204" pitchFamily="34" charset="0"/>
                <a:ea typeface="Open Sans" panose="020B0606030504020204" pitchFamily="34" charset="0"/>
                <a:cs typeface="Open Sans" panose="020B0606030504020204" pitchFamily="34" charset="0"/>
              </a:rPr>
              <a:t>delegare</a:t>
            </a:r>
            <a:r>
              <a:rPr lang="en-US" b="1" i="1" dirty="0">
                <a:latin typeface="Open Sans" panose="020B0606030504020204" pitchFamily="34" charset="0"/>
                <a:ea typeface="Open Sans" panose="020B0606030504020204" pitchFamily="34" charset="0"/>
                <a:cs typeface="Open Sans" panose="020B0606030504020204" pitchFamily="34" charset="0"/>
              </a:rPr>
              <a:t> </a:t>
            </a: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p>
          <a:p>
            <a:pPr marL="0" indent="0" algn="just">
              <a:lnSpc>
                <a:spcPct val="150000"/>
              </a:lnSpc>
              <a:buNone/>
            </a:pPr>
            <a:r>
              <a:rPr lang="en-US" sz="24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rPr>
              <a:t>Delegated power can not be further delegated without power/ authority</a:t>
            </a:r>
          </a:p>
          <a:p>
            <a:pPr lvl="1" algn="just">
              <a:lnSpc>
                <a:spcPct val="150000"/>
              </a:lnSpc>
            </a:pP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The Delhi Laws Act, 1912</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1951 (2) SCR 747 </a:t>
            </a:r>
            <a:r>
              <a:rPr lang="en-US" sz="2000" b="1" i="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r>
              <a:rPr lang="en-IN" sz="2000" b="1" i="1" dirty="0">
                <a:solidFill>
                  <a:srgbClr val="C00000"/>
                </a:solidFill>
                <a:latin typeface="Open Sans" panose="020B0606030504020204" pitchFamily="34" charset="0"/>
                <a:ea typeface="Open Sans" panose="020B0606030504020204" pitchFamily="34" charset="0"/>
                <a:cs typeface="Open Sans" panose="020B0606030504020204" pitchFamily="34" charset="0"/>
              </a:rPr>
              <a:t>Seven Judges Bench, SC)</a:t>
            </a:r>
          </a:p>
          <a:p>
            <a:pPr lvl="1" algn="just">
              <a:lnSpc>
                <a:spcPct val="150000"/>
              </a:lnSpc>
            </a:pPr>
            <a:r>
              <a:rPr lang="en-US" sz="2000" b="1" i="1" u="sng" dirty="0" err="1">
                <a:latin typeface="Open Sans" panose="020B0606030504020204" pitchFamily="34" charset="0"/>
                <a:ea typeface="Open Sans" panose="020B0606030504020204" pitchFamily="34" charset="0"/>
                <a:cs typeface="Open Sans" panose="020B0606030504020204" pitchFamily="34" charset="0"/>
              </a:rPr>
              <a:t>Sidhartha</a:t>
            </a:r>
            <a:r>
              <a:rPr lang="en-US" sz="2000" b="1" i="1" u="sng"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err="1">
                <a:latin typeface="Open Sans" panose="020B0606030504020204" pitchFamily="34" charset="0"/>
                <a:ea typeface="Open Sans" panose="020B0606030504020204" pitchFamily="34" charset="0"/>
                <a:cs typeface="Open Sans" panose="020B0606030504020204" pitchFamily="34" charset="0"/>
              </a:rPr>
              <a:t>Sarawgi</a:t>
            </a:r>
            <a:r>
              <a:rPr lang="en-US" sz="2000" b="1" i="1" u="sng" dirty="0">
                <a:latin typeface="Open Sans" panose="020B0606030504020204" pitchFamily="34" charset="0"/>
                <a:ea typeface="Open Sans" panose="020B0606030504020204" pitchFamily="34" charset="0"/>
                <a:cs typeface="Open Sans" panose="020B0606030504020204" pitchFamily="34" charset="0"/>
              </a:rPr>
              <a:t> V Board of Trustees for the Port of Kolkata &amp; </a:t>
            </a:r>
            <a:r>
              <a:rPr lang="en-US" sz="2000" b="1" i="1" u="sng" dirty="0" err="1">
                <a:latin typeface="Open Sans" panose="020B0606030504020204" pitchFamily="34" charset="0"/>
                <a:ea typeface="Open Sans" panose="020B0606030504020204" pitchFamily="34" charset="0"/>
                <a:cs typeface="Open Sans" panose="020B0606030504020204" pitchFamily="34" charset="0"/>
              </a:rPr>
              <a:t>Ors</a:t>
            </a:r>
            <a:r>
              <a:rPr lang="en-US" sz="2000" b="1" i="1">
                <a:latin typeface="Open Sans" panose="020B0606030504020204" pitchFamily="34" charset="0"/>
                <a:ea typeface="Open Sans" panose="020B0606030504020204" pitchFamily="34" charset="0"/>
                <a:cs typeface="Open Sans" panose="020B0606030504020204" pitchFamily="34" charset="0"/>
              </a:rPr>
              <a:t>. </a:t>
            </a:r>
            <a:r>
              <a:rPr lang="en-IN" sz="2000" b="1">
                <a:solidFill>
                  <a:schemeClr val="accent2"/>
                </a:solidFill>
              </a:rPr>
              <a:t>2014 </a:t>
            </a:r>
            <a:r>
              <a:rPr lang="en-IN" sz="2000" b="1" dirty="0">
                <a:solidFill>
                  <a:schemeClr val="accent2"/>
                </a:solidFill>
              </a:rPr>
              <a:t>(16) SCC 248</a:t>
            </a:r>
            <a:endParaRPr lang="en-IN" sz="20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7E49145E-B86B-4B46-8534-FF2668000429}"/>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88337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3CBF-783D-4010-89A2-D4824CEF7AF9}"/>
              </a:ext>
            </a:extLst>
          </p:cNvPr>
          <p:cNvSpPr>
            <a:spLocks noGrp="1"/>
          </p:cNvSpPr>
          <p:nvPr>
            <p:ph type="title"/>
          </p:nvPr>
        </p:nvSpPr>
        <p:spPr>
          <a:xfrm>
            <a:off x="838200" y="-76199"/>
            <a:ext cx="10515600"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A5E6CDC1-0E8E-4BB2-A59B-E0696C77CE77}"/>
              </a:ext>
            </a:extLst>
          </p:cNvPr>
          <p:cNvSpPr>
            <a:spLocks noGrp="1"/>
          </p:cNvSpPr>
          <p:nvPr>
            <p:ph idx="1"/>
          </p:nvPr>
        </p:nvSpPr>
        <p:spPr>
          <a:xfrm>
            <a:off x="838200" y="186267"/>
            <a:ext cx="10515600" cy="6502400"/>
          </a:xfrm>
        </p:spPr>
        <p:txBody>
          <a:bodyPr>
            <a:normAutofit fontScale="85000" lnSpcReduction="20000"/>
          </a:bodyPr>
          <a:lstStyle/>
          <a:p>
            <a:pPr algn="just">
              <a:lnSpc>
                <a:spcPct val="150000"/>
              </a:lnSpc>
            </a:pP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Ejusdem Generis</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0" indent="0" algn="just">
              <a:lnSpc>
                <a:spcPct val="150000"/>
              </a:lnSpc>
              <a:buNone/>
            </a:pP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Of the same class, or kind</a:t>
            </a:r>
          </a:p>
          <a:p>
            <a:pPr lvl="1" algn="just">
              <a:lnSpc>
                <a:spcPct val="150000"/>
              </a:lnSpc>
            </a:pPr>
            <a:r>
              <a:rPr lang="en-IN"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Kavalappara</a:t>
            </a:r>
            <a:r>
              <a:rPr lang="en-IN"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a:t>
            </a:r>
            <a:r>
              <a:rPr lang="en-IN"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Kottarathil</a:t>
            </a:r>
            <a:r>
              <a:rPr lang="en-IN"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a:t>
            </a:r>
            <a:r>
              <a:rPr lang="en-IN"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Kochuni</a:t>
            </a:r>
            <a:r>
              <a:rPr lang="en-IN"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&amp; </a:t>
            </a:r>
            <a:r>
              <a:rPr lang="en-IN"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Ors</a:t>
            </a:r>
            <a:r>
              <a:rPr lang="en-IN"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Vs The State of Madras &amp; </a:t>
            </a:r>
            <a:r>
              <a:rPr lang="en-IN"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Ors</a:t>
            </a:r>
            <a:r>
              <a:rPr lang="en-IN" sz="2000" b="1" i="1"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a:t>
            </a:r>
          </a:p>
          <a:p>
            <a:pPr marL="457200" lvl="1" indent="0" algn="just">
              <a:lnSpc>
                <a:spcPct val="150000"/>
              </a:lnSpc>
              <a:buNone/>
            </a:pPr>
            <a:r>
              <a:rPr lang="en-IN" sz="2000" b="1" i="0"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   1960 (3) SCR 887 (5 Judges Bench SC)</a:t>
            </a:r>
          </a:p>
          <a:p>
            <a:pPr marL="457200" lvl="1" indent="0" algn="just">
              <a:lnSpc>
                <a:spcPct val="150000"/>
              </a:lnSpc>
              <a:buNone/>
            </a:pPr>
            <a:endParaRPr lang="en-IN" sz="2000" b="1" i="0"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endParaRPr>
          </a:p>
          <a:p>
            <a:pPr marL="457200" lvl="1" indent="0" algn="just">
              <a:lnSpc>
                <a:spcPct val="15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The meaning of this maxim is that when general words follow particular and </a:t>
            </a:r>
          </a:p>
          <a:p>
            <a:pPr marL="457200" lvl="1" indent="0" algn="just">
              <a:lnSpc>
                <a:spcPct val="15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specific words of the same nature, the general words must take their </a:t>
            </a:r>
            <a:r>
              <a:rPr lang="en-US" sz="2000" b="1" i="1" u="sng" dirty="0" err="1">
                <a:latin typeface="Open Sans" panose="020B0606030504020204" pitchFamily="34" charset="0"/>
                <a:ea typeface="Open Sans" panose="020B0606030504020204" pitchFamily="34" charset="0"/>
                <a:cs typeface="Open Sans" panose="020B0606030504020204" pitchFamily="34" charset="0"/>
              </a:rPr>
              <a:t>colour</a:t>
            </a:r>
            <a:r>
              <a:rPr lang="en-US" sz="2000" b="1" i="1" u="sng" dirty="0">
                <a:latin typeface="Open Sans" panose="020B0606030504020204" pitchFamily="34" charset="0"/>
                <a:ea typeface="Open Sans" panose="020B0606030504020204" pitchFamily="34" charset="0"/>
                <a:cs typeface="Open Sans" panose="020B0606030504020204" pitchFamily="34" charset="0"/>
              </a:rPr>
              <a:t> </a:t>
            </a:r>
          </a:p>
          <a:p>
            <a:pPr marL="457200" lvl="1" indent="0" algn="just">
              <a:lnSpc>
                <a:spcPct val="15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from earlier words</a:t>
            </a:r>
            <a:r>
              <a:rPr lang="en-US" sz="2000" b="1" i="1" dirty="0">
                <a:latin typeface="Open Sans" panose="020B0606030504020204" pitchFamily="34" charset="0"/>
                <a:ea typeface="Open Sans" panose="020B0606030504020204" pitchFamily="34" charset="0"/>
                <a:cs typeface="Open Sans" panose="020B0606030504020204" pitchFamily="34" charset="0"/>
              </a:rPr>
              <a:t>.</a:t>
            </a:r>
          </a:p>
          <a:p>
            <a:pPr marL="457200" lvl="1" indent="0" algn="just">
              <a:lnSpc>
                <a:spcPct val="150000"/>
              </a:lnSpc>
              <a:buNone/>
            </a:pPr>
            <a:endParaRPr lang="en-US" sz="2000" b="1" i="1"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Maharashtra University of Health Sciences and </a:t>
            </a:r>
            <a:r>
              <a:rPr lang="en-US" sz="20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Ors</a:t>
            </a: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 Vs </a:t>
            </a:r>
            <a:r>
              <a:rPr lang="en-US" sz="20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Satchikitsa</a:t>
            </a: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Prasarak</a:t>
            </a: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 Mandal and </a:t>
            </a:r>
            <a:r>
              <a:rPr lang="en-US" sz="20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Ors</a:t>
            </a: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2010 (3) SCR 91</a:t>
            </a:r>
          </a:p>
          <a:p>
            <a:pPr lvl="1" algn="just">
              <a:lnSpc>
                <a:spcPct val="150000"/>
              </a:lnSpc>
            </a:pPr>
            <a:endParaRPr lang="en-IN" b="1" i="1" u="sng" dirty="0">
              <a:latin typeface="Open Sans" panose="020B0606030504020204" pitchFamily="34" charset="0"/>
              <a:ea typeface="Open Sans" panose="020B0606030504020204" pitchFamily="34" charset="0"/>
              <a:cs typeface="Open Sans" panose="020B0606030504020204" pitchFamily="34" charset="0"/>
            </a:endParaRPr>
          </a:p>
          <a:p>
            <a:pPr marL="457200" lvl="1" indent="0" algn="just">
              <a:lnSpc>
                <a:spcPct val="15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SC interpreted “ejusdem generis” as meaning “of the same kind or nature” and   </a:t>
            </a:r>
          </a:p>
          <a:p>
            <a:pPr marL="457200" lvl="1" indent="0" algn="just">
              <a:lnSpc>
                <a:spcPct val="15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held it to be a principle of construction</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This principle is presumed to apply </a:t>
            </a:r>
          </a:p>
          <a:p>
            <a:pPr marL="457200" lvl="1" indent="0" algn="just">
              <a:lnSpc>
                <a:spcPct val="15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u="sng" dirty="0">
                <a:latin typeface="Open Sans" panose="020B0606030504020204" pitchFamily="34" charset="0"/>
                <a:ea typeface="Open Sans" panose="020B0606030504020204" pitchFamily="34" charset="0"/>
                <a:cs typeface="Open Sans" panose="020B0606030504020204" pitchFamily="34" charset="0"/>
              </a:rPr>
              <a:t>unless there is some contrary indication</a:t>
            </a:r>
            <a:r>
              <a:rPr lang="en-US" sz="2000" b="1" i="1" dirty="0">
                <a:latin typeface="Open Sans" panose="020B0606030504020204" pitchFamily="34" charset="0"/>
                <a:ea typeface="Open Sans" panose="020B0606030504020204" pitchFamily="34" charset="0"/>
                <a:cs typeface="Open Sans" panose="020B0606030504020204" pitchFamily="34" charset="0"/>
              </a:rPr>
              <a:t>.</a:t>
            </a:r>
            <a:endParaRPr lang="en-US" sz="20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IN" dirty="0"/>
          </a:p>
        </p:txBody>
      </p:sp>
      <p:sp>
        <p:nvSpPr>
          <p:cNvPr id="4" name="Footer Placeholder 3">
            <a:extLst>
              <a:ext uri="{FF2B5EF4-FFF2-40B4-BE49-F238E27FC236}">
                <a16:creationId xmlns:a16="http://schemas.microsoft.com/office/drawing/2014/main" id="{4CA044B7-9272-4772-B56B-D116339E64AB}"/>
              </a:ext>
            </a:extLst>
          </p:cNvPr>
          <p:cNvSpPr>
            <a:spLocks noGrp="1"/>
          </p:cNvSpPr>
          <p:nvPr>
            <p:ph type="ftr" sz="quarter" idx="11"/>
          </p:nvPr>
        </p:nvSpPr>
        <p:spPr>
          <a:xfrm>
            <a:off x="4038600" y="6489170"/>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62568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12A24-BB1C-4C9E-9928-8AE372B8D574}"/>
              </a:ext>
            </a:extLst>
          </p:cNvPr>
          <p:cNvSpPr>
            <a:spLocks noGrp="1"/>
          </p:cNvSpPr>
          <p:nvPr>
            <p:ph type="title"/>
          </p:nvPr>
        </p:nvSpPr>
        <p:spPr>
          <a:xfrm flipV="1">
            <a:off x="838200" y="-147318"/>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844D2B0D-398F-4A46-BCFF-E735F0CE078F}"/>
              </a:ext>
            </a:extLst>
          </p:cNvPr>
          <p:cNvSpPr>
            <a:spLocks noGrp="1"/>
          </p:cNvSpPr>
          <p:nvPr>
            <p:ph idx="1"/>
          </p:nvPr>
        </p:nvSpPr>
        <p:spPr>
          <a:xfrm>
            <a:off x="838200" y="120226"/>
            <a:ext cx="10515600" cy="6617548"/>
          </a:xfrm>
        </p:spPr>
        <p:txBody>
          <a:bodyPr>
            <a:normAutofit fontScale="85000" lnSpcReduction="10000"/>
          </a:bodyPr>
          <a:lstStyle/>
          <a:p>
            <a:pPr algn="just">
              <a:lnSpc>
                <a:spcPct val="150000"/>
              </a:lnSpc>
            </a:pP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Ignorantia</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Facti</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Excusat</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Ignorantia</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Juris Non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Excusat</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p>
          <a:p>
            <a:pPr marL="0" indent="0" algn="just">
              <a:lnSpc>
                <a:spcPct val="150000"/>
              </a:lnSpc>
              <a:buNone/>
            </a:pPr>
            <a:r>
              <a:rPr lang="en-US"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Ignorance of facts may be excused but not ignorance of law</a:t>
            </a:r>
          </a:p>
          <a:p>
            <a:pPr lvl="1" algn="just">
              <a:lnSpc>
                <a:spcPct val="150000"/>
              </a:lnSpc>
            </a:pPr>
            <a:r>
              <a:rPr lang="en-US" sz="2000" b="1" i="0"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Inder</a:t>
            </a:r>
            <a:r>
              <a:rPr lang="en-US" sz="2000" b="1" i="0"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Singh Vs Union of India</a:t>
            </a:r>
            <a:r>
              <a:rPr lang="en-US" sz="2000"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0"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MANU/DE/1552/2014</a:t>
            </a:r>
          </a:p>
          <a:p>
            <a:pPr marL="457200" lvl="1" indent="0" algn="just">
              <a:lnSpc>
                <a:spcPct val="150000"/>
              </a:lnSpc>
              <a:buNone/>
            </a:pP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Court did not entertain the plea of a party that he was not aware of the right to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file an appeal i.e. ignorance of law is not an excuse</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endParaRPr lang="en-US" sz="2000" b="1" i="1" u="sng"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IN"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Lex Posterior </a:t>
            </a:r>
            <a:r>
              <a:rPr lang="en-IN"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Derogat</a:t>
            </a:r>
            <a:r>
              <a:rPr lang="en-IN"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Priori</a:t>
            </a:r>
            <a:r>
              <a:rPr lang="en-IN"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IN"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p>
          <a:p>
            <a:pPr marL="0" indent="0" algn="just">
              <a:lnSpc>
                <a:spcPct val="150000"/>
              </a:lnSpc>
              <a:buNone/>
            </a:pP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 later law repeals an earlier law</a:t>
            </a:r>
            <a:endParaRPr lang="en-US" sz="24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Locus Standi</a:t>
            </a:r>
            <a:r>
              <a:rPr lang="en-US"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0" indent="0" algn="just">
              <a:lnSpc>
                <a:spcPct val="150000"/>
              </a:lnSpc>
              <a:buNone/>
            </a:pPr>
            <a:r>
              <a:rPr lang="en-US" sz="24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right of a party to bring an action or to appear before court or </a:t>
            </a:r>
            <a:r>
              <a:rPr lang="en-US" sz="2400" b="1" i="1" u="sng" dirty="0">
                <a:solidFill>
                  <a:srgbClr val="92D050"/>
                </a:solidFill>
                <a:effectLst/>
                <a:latin typeface="Open Sans" panose="020B0606030504020204" pitchFamily="34" charset="0"/>
                <a:ea typeface="Open Sans" panose="020B0606030504020204" pitchFamily="34" charset="0"/>
                <a:cs typeface="Open Sans" panose="020B0606030504020204" pitchFamily="34" charset="0"/>
              </a:rPr>
              <a:t>Right be heard</a:t>
            </a:r>
          </a:p>
          <a:p>
            <a:pPr lvl="1" algn="just">
              <a:lnSpc>
                <a:spcPct val="150000"/>
              </a:lnSpc>
            </a:pPr>
            <a:r>
              <a:rPr lang="en-IN" sz="2000" b="1" i="1"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Oswal</a:t>
            </a:r>
            <a:r>
              <a:rPr lang="en-IN" sz="2000" b="1" i="1"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Chemicals &amp; Fertilizers Ltd. Vs Commissioner of Central Excise, </a:t>
            </a:r>
            <a:r>
              <a:rPr lang="en-IN" sz="2000" b="1" i="1"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Bolpur</a:t>
            </a:r>
            <a:r>
              <a:rPr lang="en-IN"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IN" sz="2000" b="1" i="1"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2015 (4) SCC 431</a:t>
            </a:r>
          </a:p>
          <a:p>
            <a:pPr marL="457200" lvl="1" indent="0" algn="just">
              <a:lnSpc>
                <a:spcPct val="150000"/>
              </a:lnSpc>
              <a:buNone/>
            </a:pP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Appellant who had paid excise duty to manufacturer, had necessary locus standi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to file application claiming refund of duty</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endParaRPr lang="en-IN" sz="2000" b="1" i="1" u="sng"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88B3ED5B-C242-408C-924E-C6B0F47B0CC9}"/>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285882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additive="base">
                                        <p:cTn id="5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 calcmode="lin" valueType="num">
                                      <p:cBhvr additive="base">
                                        <p:cTn id="5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1" end="11"/>
                                            </p:txEl>
                                          </p:spTgt>
                                        </p:tgtEl>
                                        <p:attrNameLst>
                                          <p:attrName>style.visibility</p:attrName>
                                        </p:attrNameLst>
                                      </p:cBhvr>
                                      <p:to>
                                        <p:strVal val="visible"/>
                                      </p:to>
                                    </p:set>
                                    <p:anim calcmode="lin" valueType="num">
                                      <p:cBhvr additive="base">
                                        <p:cTn id="6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8C19-4475-4FD8-9C0A-E3025CB084EF}"/>
              </a:ext>
            </a:extLst>
          </p:cNvPr>
          <p:cNvSpPr>
            <a:spLocks noGrp="1"/>
          </p:cNvSpPr>
          <p:nvPr>
            <p:ph type="title"/>
          </p:nvPr>
        </p:nvSpPr>
        <p:spPr>
          <a:xfrm>
            <a:off x="838200" y="-93133"/>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F04A2BBD-3CB1-41AF-AE5F-C0D02F4057E3}"/>
              </a:ext>
            </a:extLst>
          </p:cNvPr>
          <p:cNvSpPr>
            <a:spLocks noGrp="1"/>
          </p:cNvSpPr>
          <p:nvPr>
            <p:ph idx="1"/>
          </p:nvPr>
        </p:nvSpPr>
        <p:spPr>
          <a:xfrm>
            <a:off x="838200" y="127001"/>
            <a:ext cx="10515600" cy="6593843"/>
          </a:xfrm>
        </p:spPr>
        <p:txBody>
          <a:bodyPr>
            <a:normAutofit/>
          </a:bodyPr>
          <a:lstStyle/>
          <a:p>
            <a:pPr algn="just">
              <a:lnSpc>
                <a:spcPct val="150000"/>
              </a:lnSpc>
            </a:pPr>
            <a:r>
              <a:rPr lang="en-IN" b="1" i="0"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Nemo </a:t>
            </a:r>
            <a:r>
              <a:rPr lang="en-IN" b="1" i="0"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Debet</a:t>
            </a:r>
            <a:r>
              <a:rPr lang="en-IN" b="1" i="0"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IN" b="1" i="0"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Esse</a:t>
            </a:r>
            <a:r>
              <a:rPr lang="en-IN" b="1" i="0"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Judex in Propria </a:t>
            </a:r>
            <a:r>
              <a:rPr lang="en-IN" b="1" i="0"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Sua</a:t>
            </a:r>
            <a:r>
              <a:rPr lang="en-IN" b="1" i="0"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Causa</a:t>
            </a:r>
            <a:r>
              <a:rPr lang="en-IN"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IN"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p>
          <a:p>
            <a:pPr marL="0" indent="0" algn="just">
              <a:lnSpc>
                <a:spcPct val="150000"/>
              </a:lnSpc>
              <a:buNone/>
            </a:pPr>
            <a:r>
              <a:rPr lang="en-IN" sz="24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4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N</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 judge should adjudicate a dispute which he or she has dealt with in any capacity</a:t>
            </a:r>
          </a:p>
          <a:p>
            <a:pPr lvl="1" algn="just">
              <a:lnSpc>
                <a:spcPct val="150000"/>
              </a:lnSpc>
            </a:pPr>
            <a:r>
              <a:rPr lang="en-US" sz="20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Bidhannagar</a:t>
            </a:r>
            <a:r>
              <a:rPr lang="en-US" sz="20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 (Salt Lake) Welfare Association Vs Central Valuation Board &amp; </a:t>
            </a:r>
            <a:r>
              <a:rPr lang="en-US" sz="2000" b="1" i="1" u="sng"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Ors</a:t>
            </a: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2000" b="1" i="1" dirty="0">
                <a:solidFill>
                  <a:schemeClr val="accent2"/>
                </a:solidFill>
                <a:latin typeface="Libre Baskerville"/>
              </a:rPr>
              <a:t>007 (6) SCC 668</a:t>
            </a:r>
          </a:p>
          <a:p>
            <a:pPr marL="457200" lvl="1" indent="0" algn="just">
              <a:lnSpc>
                <a:spcPct val="150000"/>
              </a:lnSpc>
              <a:buNone/>
            </a:pPr>
            <a:r>
              <a:rPr lang="en-IN" sz="2000" b="1" i="1" dirty="0">
                <a:latin typeface="Libre Baskerville"/>
                <a:ea typeface="Open Sans" panose="020B0606030504020204" pitchFamily="34" charset="0"/>
                <a:cs typeface="Open Sans" panose="020B0606030504020204" pitchFamily="34" charset="0"/>
              </a:rPr>
              <a:t>    The principle of Justice is based on two vital aspects : </a:t>
            </a:r>
          </a:p>
          <a:p>
            <a:pPr marL="914400" lvl="1" indent="-457200" algn="just">
              <a:lnSpc>
                <a:spcPct val="150000"/>
              </a:lnSpc>
              <a:buAutoNum type="arabicPeriod"/>
            </a:pPr>
            <a:r>
              <a:rPr lang="en-IN" sz="2000" b="1" i="1" dirty="0">
                <a:latin typeface="Libre Baskerville"/>
                <a:ea typeface="Open Sans" panose="020B0606030504020204" pitchFamily="34" charset="0"/>
                <a:cs typeface="Open Sans" panose="020B0606030504020204" pitchFamily="34" charset="0"/>
              </a:rPr>
              <a:t>Nobody should be condemned unheard  and </a:t>
            </a:r>
          </a:p>
          <a:p>
            <a:pPr marL="914400" lvl="1" indent="-457200" algn="just">
              <a:lnSpc>
                <a:spcPct val="150000"/>
              </a:lnSpc>
              <a:buAutoNum type="arabicPeriod"/>
            </a:pPr>
            <a:r>
              <a:rPr lang="en-IN" sz="2000" b="1" i="1" dirty="0">
                <a:latin typeface="Libre Baskerville"/>
                <a:ea typeface="Open Sans" panose="020B0606030504020204" pitchFamily="34" charset="0"/>
                <a:cs typeface="Open Sans" panose="020B0606030504020204" pitchFamily="34" charset="0"/>
              </a:rPr>
              <a:t>Nobody should be judge on his own cause.</a:t>
            </a:r>
          </a:p>
          <a:p>
            <a:pPr marL="457200" lvl="1" indent="0" algn="just">
              <a:lnSpc>
                <a:spcPct val="150000"/>
              </a:lnSpc>
              <a:buNone/>
            </a:pPr>
            <a:endParaRPr lang="en-IN" sz="2000" b="1" i="1" dirty="0">
              <a:latin typeface="Libre Baskerville"/>
              <a:ea typeface="Open Sans" panose="020B0606030504020204" pitchFamily="34" charset="0"/>
              <a:cs typeface="Open Sans" panose="020B0606030504020204" pitchFamily="34" charset="0"/>
            </a:endParaRPr>
          </a:p>
          <a:p>
            <a:pPr algn="just">
              <a:lnSpc>
                <a:spcPct val="150000"/>
              </a:lnSpc>
            </a:pP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Prosecutor should not be judge</a:t>
            </a: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r>
              <a:rPr lang="en-US" b="1" i="1" u="sng" dirty="0">
                <a:latin typeface="Open Sans" panose="020B0606030504020204" pitchFamily="34" charset="0"/>
                <a:ea typeface="Open Sans" panose="020B0606030504020204" pitchFamily="34" charset="0"/>
                <a:cs typeface="Open Sans" panose="020B0606030504020204" pitchFamily="34" charset="0"/>
              </a:rPr>
              <a:t>Pari Materia</a:t>
            </a:r>
            <a:r>
              <a:rPr lang="en-US" b="1" i="1" dirty="0">
                <a:latin typeface="Open Sans" panose="020B0606030504020204" pitchFamily="34" charset="0"/>
                <a:ea typeface="Open Sans" panose="020B0606030504020204" pitchFamily="34" charset="0"/>
                <a:cs typeface="Open Sans" panose="020B0606030504020204" pitchFamily="34" charset="0"/>
              </a:rPr>
              <a:t> </a:t>
            </a: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400" b="1" i="1" u="sng" dirty="0">
                <a:latin typeface="Open Sans" panose="020B0606030504020204" pitchFamily="34" charset="0"/>
                <a:ea typeface="Open Sans" panose="020B0606030504020204" pitchFamily="34" charset="0"/>
                <a:cs typeface="Open Sans" panose="020B0606030504020204" pitchFamily="34" charset="0"/>
              </a:rPr>
              <a:t>Of the same matter; on the same subject</a:t>
            </a:r>
            <a:r>
              <a:rPr lang="en-US" sz="2400" b="1" i="1" dirty="0">
                <a:latin typeface="Open Sans" panose="020B0606030504020204" pitchFamily="34" charset="0"/>
                <a:ea typeface="Open Sans" panose="020B0606030504020204" pitchFamily="34" charset="0"/>
                <a:cs typeface="Open Sans" panose="020B0606030504020204" pitchFamily="34" charset="0"/>
              </a:rPr>
              <a:t>.</a:t>
            </a:r>
            <a:endPar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A84A5B45-14E6-42A3-B03B-0C8A4D38FEDD}"/>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157329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5DC35-2747-460D-98D3-B3629D5B3D0C}"/>
              </a:ext>
            </a:extLst>
          </p:cNvPr>
          <p:cNvSpPr>
            <a:spLocks noGrp="1"/>
          </p:cNvSpPr>
          <p:nvPr>
            <p:ph type="title"/>
          </p:nvPr>
        </p:nvSpPr>
        <p:spPr>
          <a:xfrm flipV="1">
            <a:off x="838200" y="-164252"/>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246D47F0-1A7E-4A9A-8DA1-8962BDF802EE}"/>
              </a:ext>
            </a:extLst>
          </p:cNvPr>
          <p:cNvSpPr>
            <a:spLocks noGrp="1"/>
          </p:cNvSpPr>
          <p:nvPr>
            <p:ph idx="1"/>
          </p:nvPr>
        </p:nvSpPr>
        <p:spPr>
          <a:xfrm>
            <a:off x="838200" y="352205"/>
            <a:ext cx="10515600" cy="6387261"/>
          </a:xfrm>
        </p:spPr>
        <p:txBody>
          <a:bodyPr>
            <a:normAutofit fontScale="85000" lnSpcReduction="10000"/>
          </a:bodyPr>
          <a:lstStyle/>
          <a:p>
            <a:pPr algn="just">
              <a:lnSpc>
                <a:spcPct val="150000"/>
              </a:lnSpc>
            </a:pP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Res Judicata</a:t>
            </a:r>
            <a:r>
              <a:rPr lang="en-US"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0" indent="0" algn="just">
              <a:lnSpc>
                <a:spcPct val="150000"/>
              </a:lnSpc>
              <a:buNone/>
            </a:pP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 thing adjudged</a:t>
            </a:r>
            <a:endParaRPr lang="en-US" sz="2400" u="sng"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IN"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Narayana Prabhu </a:t>
            </a:r>
            <a:r>
              <a:rPr lang="en-IN"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Venkateswara</a:t>
            </a:r>
            <a:r>
              <a:rPr lang="en-IN"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Prabhu Vs Narayana Prabhu Krishna Prabhu</a:t>
            </a:r>
            <a:r>
              <a:rPr lang="en-IN"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IN" sz="1600" b="1" i="1"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(1977) 2 SCC 181</a:t>
            </a:r>
            <a:endParaRPr lang="en-US" sz="1600"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457200" lvl="1" indent="0" algn="just">
              <a:lnSpc>
                <a:spcPct val="150000"/>
              </a:lnSpc>
              <a:buNone/>
            </a:pP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SC held that one of the tests in deciding whether the doctrine of “res judicata”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applies to a particular case or not is to determine whether two inconsistent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decrees will come into existence if it is not applied</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endParaRPr lang="en-US" sz="20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endParaRPr lang="en-US" sz="16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Suppressio</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Veri or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Suggestio</a:t>
            </a:r>
            <a:r>
              <a:rPr lang="en-US"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Falsi</a:t>
            </a:r>
            <a:r>
              <a:rPr lang="en-US"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0" indent="0" algn="just">
              <a:lnSpc>
                <a:spcPct val="150000"/>
              </a:lnSpc>
              <a:buNone/>
            </a:pPr>
            <a:r>
              <a:rPr lang="en-US" sz="24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4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Concealment of truth or a statement of falsehood</a:t>
            </a:r>
          </a:p>
          <a:p>
            <a:pPr lvl="1" algn="just">
              <a:lnSpc>
                <a:spcPct val="150000"/>
              </a:lnSpc>
            </a:pPr>
            <a:r>
              <a:rPr lang="en-US" sz="2000" b="1" i="1" u="sng"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Avtar Singh Vs Union of India (UOI) &amp; </a:t>
            </a:r>
            <a:r>
              <a:rPr lang="en-US" sz="2000" b="1" i="1" u="sng" dirty="0" err="1">
                <a:solidFill>
                  <a:srgbClr val="7030A0"/>
                </a:solidFill>
                <a:effectLst/>
                <a:latin typeface="Open Sans" panose="020B0606030504020204" pitchFamily="34" charset="0"/>
                <a:ea typeface="Open Sans" panose="020B0606030504020204" pitchFamily="34" charset="0"/>
                <a:cs typeface="Open Sans" panose="020B0606030504020204" pitchFamily="34" charset="0"/>
              </a:rPr>
              <a:t>Ors</a:t>
            </a:r>
            <a:r>
              <a:rPr lang="en-US" sz="2000" b="1" i="1" dirty="0">
                <a:solidFill>
                  <a:srgbClr val="7030A0"/>
                </a:solidFill>
                <a:effectLst/>
                <a:latin typeface="Open Sans" panose="020B0606030504020204" pitchFamily="34" charset="0"/>
                <a:ea typeface="Open Sans" panose="020B0606030504020204" pitchFamily="34" charset="0"/>
                <a:cs typeface="Open Sans" panose="020B0606030504020204" pitchFamily="34" charset="0"/>
              </a:rPr>
              <a:t>., </a:t>
            </a:r>
            <a:r>
              <a:rPr lang="en-IN" sz="2000" b="1" i="0" dirty="0">
                <a:solidFill>
                  <a:schemeClr val="accent2"/>
                </a:solidFill>
                <a:effectLst/>
                <a:latin typeface="Open Sans" panose="020B0606030504020204" pitchFamily="34" charset="0"/>
                <a:ea typeface="Open Sans" panose="020B0606030504020204" pitchFamily="34" charset="0"/>
                <a:cs typeface="Open Sans" panose="020B0606030504020204" pitchFamily="34" charset="0"/>
              </a:rPr>
              <a:t>2016 (8) SCC 471 (3 Judges Bench SC)</a:t>
            </a:r>
          </a:p>
          <a:p>
            <a:pPr marL="457200" lvl="1" indent="0" algn="just">
              <a:lnSpc>
                <a:spcPct val="150000"/>
              </a:lnSpc>
              <a:buNone/>
            </a:pP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One of the principles to be kept in mind by an employer is that before a person </a:t>
            </a:r>
          </a:p>
          <a:p>
            <a:pPr marL="457200" lvl="1" indent="0" algn="just">
              <a:lnSpc>
                <a:spcPct val="150000"/>
              </a:lnSpc>
              <a:buNone/>
            </a:pP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is held guilty of </a:t>
            </a:r>
            <a:r>
              <a:rPr lang="en-US" sz="2000"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suppressio</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veri</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or </a:t>
            </a:r>
            <a:r>
              <a:rPr lang="en-US" sz="2000"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suggestio</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falsi</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knowledge of the fact must be   </a:t>
            </a:r>
          </a:p>
          <a:p>
            <a:pPr marL="457200" lvl="1" indent="0" algn="just">
              <a:lnSpc>
                <a:spcPct val="150000"/>
              </a:lnSpc>
              <a:buNone/>
            </a:pP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1" u="sng"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attributable to him</a:t>
            </a:r>
            <a:r>
              <a:rPr lang="en-US" sz="2000" b="1" i="1"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endParaRPr lang="en-US" sz="2000" b="1"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endParaRPr lang="en-IN"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EB4E6A92-9F5C-4956-9EAD-EBBA8A87C85B}"/>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48815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2145-DAA7-0936-8239-B993C37A505F}"/>
              </a:ext>
            </a:extLst>
          </p:cNvPr>
          <p:cNvSpPr>
            <a:spLocks noGrp="1"/>
          </p:cNvSpPr>
          <p:nvPr>
            <p:ph type="title"/>
          </p:nvPr>
        </p:nvSpPr>
        <p:spPr>
          <a:xfrm>
            <a:off x="838200" y="-143837"/>
            <a:ext cx="10515600" cy="71918"/>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47A0133-69CD-3A06-0F00-C08D7F6D3DB8}"/>
              </a:ext>
            </a:extLst>
          </p:cNvPr>
          <p:cNvSpPr>
            <a:spLocks noGrp="1"/>
          </p:cNvSpPr>
          <p:nvPr>
            <p:ph idx="1"/>
          </p:nvPr>
        </p:nvSpPr>
        <p:spPr>
          <a:xfrm>
            <a:off x="838200" y="277402"/>
            <a:ext cx="10515600" cy="6143945"/>
          </a:xfrm>
        </p:spPr>
        <p:txBody>
          <a:bodyPr>
            <a:normAutofit fontScale="62500" lnSpcReduction="20000"/>
          </a:bodyPr>
          <a:lstStyle/>
          <a:p>
            <a:pPr algn="just">
              <a:lnSpc>
                <a:spcPct val="170000"/>
              </a:lnSpc>
            </a:pPr>
            <a:r>
              <a:rPr lang="en-US" sz="3800" b="1" i="1"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Actus Dei </a:t>
            </a:r>
            <a:r>
              <a:rPr lang="en-US" sz="3800" b="1" i="1" u="sng" dirty="0" err="1">
                <a:solidFill>
                  <a:srgbClr val="212529"/>
                </a:solidFill>
                <a:effectLst/>
                <a:latin typeface="Open Sans" panose="020B0606030504020204" pitchFamily="34" charset="0"/>
                <a:ea typeface="Open Sans" panose="020B0606030504020204" pitchFamily="34" charset="0"/>
                <a:cs typeface="Open Sans" panose="020B0606030504020204" pitchFamily="34" charset="0"/>
              </a:rPr>
              <a:t>Nemini</a:t>
            </a:r>
            <a:r>
              <a:rPr lang="en-US" sz="3800" b="1" i="1"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 </a:t>
            </a:r>
            <a:r>
              <a:rPr lang="en-US" sz="3800" b="1" i="1" u="sng" dirty="0" err="1">
                <a:solidFill>
                  <a:srgbClr val="212529"/>
                </a:solidFill>
                <a:effectLst/>
                <a:latin typeface="Open Sans" panose="020B0606030504020204" pitchFamily="34" charset="0"/>
                <a:ea typeface="Open Sans" panose="020B0606030504020204" pitchFamily="34" charset="0"/>
                <a:cs typeface="Open Sans" panose="020B0606030504020204" pitchFamily="34" charset="0"/>
              </a:rPr>
              <a:t>Injuriam</a:t>
            </a:r>
            <a:r>
              <a:rPr lang="en-US" sz="3800" b="1" i="1"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 </a:t>
            </a:r>
            <a:r>
              <a:rPr lang="en-US" sz="3800" b="1" i="1"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p>
          <a:p>
            <a:pPr marL="457200" lvl="1" indent="0" algn="just">
              <a:lnSpc>
                <a:spcPct val="170000"/>
              </a:lnSpc>
              <a:buNone/>
            </a:pPr>
            <a:r>
              <a:rPr lang="en-US" sz="2900" b="1" i="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L</a:t>
            </a:r>
            <a:r>
              <a:rPr lang="en-US" sz="2900" b="1" i="1" u="sng"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aw holds no man responsible for the Act of God</a:t>
            </a:r>
          </a:p>
          <a:p>
            <a:pPr lvl="1" algn="just">
              <a:lnSpc>
                <a:spcPct val="170000"/>
              </a:lnSpc>
            </a:pPr>
            <a:r>
              <a:rPr lang="en-US" sz="2900" b="1" i="1"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Mali Ram </a:t>
            </a:r>
            <a:r>
              <a:rPr lang="en-US" sz="2900" b="1" i="1" u="sng" dirty="0" err="1">
                <a:solidFill>
                  <a:srgbClr val="212529"/>
                </a:solidFill>
                <a:effectLst/>
                <a:latin typeface="Open Sans" panose="020B0606030504020204" pitchFamily="34" charset="0"/>
                <a:ea typeface="Open Sans" panose="020B0606030504020204" pitchFamily="34" charset="0"/>
                <a:cs typeface="Open Sans" panose="020B0606030504020204" pitchFamily="34" charset="0"/>
              </a:rPr>
              <a:t>Mahabir</a:t>
            </a:r>
            <a:r>
              <a:rPr lang="en-US" sz="2900" b="1" i="1"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 Prasad Vs Shanti Debi &amp; </a:t>
            </a:r>
            <a:r>
              <a:rPr lang="en-US" sz="2900" b="1" i="1" u="sng" dirty="0" err="1">
                <a:solidFill>
                  <a:srgbClr val="212529"/>
                </a:solidFill>
                <a:effectLst/>
                <a:latin typeface="Open Sans" panose="020B0606030504020204" pitchFamily="34" charset="0"/>
                <a:ea typeface="Open Sans" panose="020B0606030504020204" pitchFamily="34" charset="0"/>
                <a:cs typeface="Open Sans" panose="020B0606030504020204" pitchFamily="34" charset="0"/>
              </a:rPr>
              <a:t>Ors</a:t>
            </a:r>
            <a:r>
              <a:rPr lang="en-US" sz="2900" b="1" i="1"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 {AIR 1992 PAT 66 (Patna)}</a:t>
            </a:r>
            <a:r>
              <a:rPr lang="en-US" sz="2900" b="1" i="1"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 </a:t>
            </a:r>
          </a:p>
          <a:p>
            <a:pPr lvl="1" algn="just">
              <a:lnSpc>
                <a:spcPct val="170000"/>
              </a:lnSpc>
            </a:pPr>
            <a:r>
              <a:rPr lang="en-US" sz="2900" b="1" i="1" dirty="0">
                <a:solidFill>
                  <a:srgbClr val="212529"/>
                </a:solidFill>
                <a:latin typeface="Open Sans" panose="020B0606030504020204" pitchFamily="34" charset="0"/>
                <a:ea typeface="Open Sans" panose="020B0606030504020204" pitchFamily="34" charset="0"/>
                <a:cs typeface="Open Sans" panose="020B0606030504020204" pitchFamily="34" charset="0"/>
              </a:rPr>
              <a:t>Court Held that the strike is an act of god which can hardly be resisted by any litigant by applying any amount of skill or ability of his own.</a:t>
            </a:r>
          </a:p>
          <a:p>
            <a:pPr lvl="1" algn="just">
              <a:lnSpc>
                <a:spcPct val="170000"/>
              </a:lnSpc>
            </a:pPr>
            <a:endParaRPr lang="en-US" sz="2900" b="1" i="1" dirty="0">
              <a:solidFill>
                <a:srgbClr val="212529"/>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70000"/>
              </a:lnSpc>
            </a:pPr>
            <a:r>
              <a:rPr lang="en-US" sz="3800" b="1" i="1" u="sng" dirty="0" err="1">
                <a:latin typeface="Open Sans" panose="020B0606030504020204" pitchFamily="34" charset="0"/>
                <a:ea typeface="Open Sans" panose="020B0606030504020204" pitchFamily="34" charset="0"/>
                <a:cs typeface="Open Sans" panose="020B0606030504020204" pitchFamily="34" charset="0"/>
              </a:rPr>
              <a:t>Actio</a:t>
            </a:r>
            <a:r>
              <a:rPr lang="en-US" sz="3800" b="1" i="1" u="sng" dirty="0">
                <a:latin typeface="Open Sans" panose="020B0606030504020204" pitchFamily="34" charset="0"/>
                <a:ea typeface="Open Sans" panose="020B0606030504020204" pitchFamily="34" charset="0"/>
                <a:cs typeface="Open Sans" panose="020B0606030504020204" pitchFamily="34" charset="0"/>
              </a:rPr>
              <a:t> </a:t>
            </a:r>
            <a:r>
              <a:rPr lang="en-US" sz="3800" b="1" i="1" u="sng" dirty="0" err="1">
                <a:latin typeface="Open Sans" panose="020B0606030504020204" pitchFamily="34" charset="0"/>
                <a:ea typeface="Open Sans" panose="020B0606030504020204" pitchFamily="34" charset="0"/>
                <a:cs typeface="Open Sans" panose="020B0606030504020204" pitchFamily="34" charset="0"/>
              </a:rPr>
              <a:t>Personalis</a:t>
            </a:r>
            <a:r>
              <a:rPr lang="en-US" sz="3800" b="1" i="1" u="sng" dirty="0">
                <a:latin typeface="Open Sans" panose="020B0606030504020204" pitchFamily="34" charset="0"/>
                <a:ea typeface="Open Sans" panose="020B0606030504020204" pitchFamily="34" charset="0"/>
                <a:cs typeface="Open Sans" panose="020B0606030504020204" pitchFamily="34" charset="0"/>
              </a:rPr>
              <a:t> </a:t>
            </a:r>
            <a:r>
              <a:rPr lang="en-US" sz="3800" b="1" i="1" u="sng" dirty="0" err="1">
                <a:latin typeface="Open Sans" panose="020B0606030504020204" pitchFamily="34" charset="0"/>
                <a:ea typeface="Open Sans" panose="020B0606030504020204" pitchFamily="34" charset="0"/>
                <a:cs typeface="Open Sans" panose="020B0606030504020204" pitchFamily="34" charset="0"/>
              </a:rPr>
              <a:t>Moritur</a:t>
            </a:r>
            <a:r>
              <a:rPr lang="en-US" sz="3800" b="1" i="1" u="sng" dirty="0">
                <a:latin typeface="Open Sans" panose="020B0606030504020204" pitchFamily="34" charset="0"/>
                <a:ea typeface="Open Sans" panose="020B0606030504020204" pitchFamily="34" charset="0"/>
                <a:cs typeface="Open Sans" panose="020B0606030504020204" pitchFamily="34" charset="0"/>
              </a:rPr>
              <a:t> Cum Persona</a:t>
            </a:r>
            <a:r>
              <a:rPr lang="en-US" sz="3800" b="1" i="1" dirty="0">
                <a:latin typeface="Open Sans" panose="020B0606030504020204" pitchFamily="34" charset="0"/>
                <a:ea typeface="Open Sans" panose="020B0606030504020204" pitchFamily="34" charset="0"/>
                <a:cs typeface="Open Sans" panose="020B0606030504020204" pitchFamily="34" charset="0"/>
              </a:rPr>
              <a:t> </a:t>
            </a:r>
            <a:r>
              <a:rPr lang="en-US" sz="38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p>
          <a:p>
            <a:pPr marL="457200" lvl="1" indent="0" algn="just">
              <a:lnSpc>
                <a:spcPct val="170000"/>
              </a:lnSpc>
              <a:buNone/>
            </a:pPr>
            <a:r>
              <a:rPr lang="en-US" sz="2900" b="1" i="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A personal right of action dies with the person </a:t>
            </a:r>
            <a:endParaRPr lang="en-US" sz="2900" b="1" i="1"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lvl="1" algn="just">
              <a:lnSpc>
                <a:spcPct val="170000"/>
              </a:lnSpc>
            </a:pPr>
            <a:r>
              <a:rPr lang="en-US" sz="2900" b="1" dirty="0" err="1"/>
              <a:t>Girja</a:t>
            </a:r>
            <a:r>
              <a:rPr lang="en-US" sz="2900" b="1" dirty="0"/>
              <a:t> Nandini Devi &amp; </a:t>
            </a:r>
            <a:r>
              <a:rPr lang="en-US" sz="2900" b="1" dirty="0" err="1"/>
              <a:t>Ors</a:t>
            </a:r>
            <a:r>
              <a:rPr lang="en-US" sz="2900" b="1" dirty="0"/>
              <a:t>. Vs </a:t>
            </a:r>
            <a:r>
              <a:rPr lang="en-US" sz="2900" b="1" dirty="0" err="1"/>
              <a:t>Bijendra</a:t>
            </a:r>
            <a:r>
              <a:rPr lang="en-US" sz="2900" b="1" dirty="0"/>
              <a:t> </a:t>
            </a:r>
            <a:r>
              <a:rPr lang="en-US" sz="2900" b="1" dirty="0" err="1"/>
              <a:t>Narain</a:t>
            </a:r>
            <a:r>
              <a:rPr lang="en-US" sz="2900" b="1" dirty="0"/>
              <a:t> Choudhury {AIR 1967 SC 1124}</a:t>
            </a:r>
            <a:endParaRPr lang="en-US" sz="29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lvl="1" algn="just">
              <a:lnSpc>
                <a:spcPct val="170000"/>
              </a:lnSpc>
            </a:pPr>
            <a:r>
              <a:rPr lang="en-US" sz="29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Relief claimed after death cannot be enjoyed by anyone else.</a:t>
            </a:r>
          </a:p>
          <a:p>
            <a:pPr marL="0" indent="0" algn="just">
              <a:lnSpc>
                <a:spcPct val="170000"/>
              </a:lnSpc>
              <a:buNone/>
            </a:pPr>
            <a:r>
              <a:rPr lang="en-US" sz="24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endParaRPr lang="en-US" sz="2400" b="1" i="1" dirty="0">
              <a:latin typeface="Open Sans" panose="020B0606030504020204" pitchFamily="34" charset="0"/>
              <a:ea typeface="Open Sans" panose="020B0606030504020204" pitchFamily="34" charset="0"/>
              <a:cs typeface="Open Sans" panose="020B0606030504020204" pitchFamily="34" charset="0"/>
            </a:endParaRPr>
          </a:p>
          <a:p>
            <a:pPr marL="0" indent="0" algn="just">
              <a:lnSpc>
                <a:spcPct val="170000"/>
              </a:lnSpc>
              <a:buNone/>
            </a:pPr>
            <a:r>
              <a:rPr lang="en-US"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p>
        </p:txBody>
      </p:sp>
      <p:sp>
        <p:nvSpPr>
          <p:cNvPr id="4" name="Footer Placeholder 3">
            <a:extLst>
              <a:ext uri="{FF2B5EF4-FFF2-40B4-BE49-F238E27FC236}">
                <a16:creationId xmlns:a16="http://schemas.microsoft.com/office/drawing/2014/main" id="{1FDB2C2B-F851-F36A-1C9B-A16B831BC59E}"/>
              </a:ext>
            </a:extLst>
          </p:cNvPr>
          <p:cNvSpPr>
            <a:spLocks noGrp="1"/>
          </p:cNvSpPr>
          <p:nvPr>
            <p:ph type="ftr" sz="quarter" idx="11"/>
          </p:nvPr>
        </p:nvSpPr>
        <p:spPr>
          <a:xfrm>
            <a:off x="4038600" y="6492875"/>
            <a:ext cx="4114800" cy="365125"/>
          </a:xfrm>
        </p:spPr>
        <p:txBody>
          <a:bodyPr/>
          <a:lstStyle/>
          <a:p>
            <a:r>
              <a:rPr lang="en-US"/>
              <a:t>© YASH LEGAL - www.yashlegal.com</a:t>
            </a:r>
            <a:endParaRPr lang="en-IN"/>
          </a:p>
        </p:txBody>
      </p:sp>
    </p:spTree>
    <p:extLst>
      <p:ext uri="{BB962C8B-B14F-4D97-AF65-F5344CB8AC3E}">
        <p14:creationId xmlns:p14="http://schemas.microsoft.com/office/powerpoint/2010/main" val="198050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9381-ED69-18CE-4931-3DFFD39FD1BD}"/>
              </a:ext>
            </a:extLst>
          </p:cNvPr>
          <p:cNvSpPr>
            <a:spLocks noGrp="1"/>
          </p:cNvSpPr>
          <p:nvPr>
            <p:ph type="title"/>
          </p:nvPr>
        </p:nvSpPr>
        <p:spPr>
          <a:xfrm flipV="1">
            <a:off x="838200" y="-267128"/>
            <a:ext cx="10515600" cy="154113"/>
          </a:xfrm>
        </p:spPr>
        <p:txBody>
          <a:bodyPr>
            <a:normAutofit fontScale="90000"/>
          </a:bodyPr>
          <a:lstStyle/>
          <a:p>
            <a:endParaRPr lang="en-US" dirty="0"/>
          </a:p>
        </p:txBody>
      </p:sp>
      <p:pic>
        <p:nvPicPr>
          <p:cNvPr id="8" name="Content Placeholder 7">
            <a:extLst>
              <a:ext uri="{FF2B5EF4-FFF2-40B4-BE49-F238E27FC236}">
                <a16:creationId xmlns:a16="http://schemas.microsoft.com/office/drawing/2014/main" id="{844C381D-BAAC-CE74-EF4C-5978B00521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1515" y="0"/>
            <a:ext cx="11760485" cy="6356349"/>
          </a:xfrm>
        </p:spPr>
      </p:pic>
      <p:sp>
        <p:nvSpPr>
          <p:cNvPr id="4" name="Footer Placeholder 3">
            <a:extLst>
              <a:ext uri="{FF2B5EF4-FFF2-40B4-BE49-F238E27FC236}">
                <a16:creationId xmlns:a16="http://schemas.microsoft.com/office/drawing/2014/main" id="{1BE636ED-FAA2-3C9B-0F69-50960A090A68}"/>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374151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9331-BD98-C477-08CD-DFAE4BC63E1A}"/>
              </a:ext>
            </a:extLst>
          </p:cNvPr>
          <p:cNvSpPr>
            <a:spLocks noGrp="1"/>
          </p:cNvSpPr>
          <p:nvPr>
            <p:ph type="title"/>
          </p:nvPr>
        </p:nvSpPr>
        <p:spPr>
          <a:xfrm>
            <a:off x="838200" y="18255"/>
            <a:ext cx="10515600" cy="1325563"/>
          </a:xfrm>
        </p:spPr>
        <p:txBody>
          <a:bodyPr/>
          <a:lstStyle/>
          <a:p>
            <a:pPr algn="ctr"/>
            <a:r>
              <a:rPr lang="en-US" b="1" i="1" u="sng" dirty="0"/>
              <a:t>CONSTITUTION OF INDIA </a:t>
            </a:r>
          </a:p>
        </p:txBody>
      </p:sp>
      <p:sp>
        <p:nvSpPr>
          <p:cNvPr id="3" name="Content Placeholder 2">
            <a:extLst>
              <a:ext uri="{FF2B5EF4-FFF2-40B4-BE49-F238E27FC236}">
                <a16:creationId xmlns:a16="http://schemas.microsoft.com/office/drawing/2014/main" id="{54E123C7-452E-9DF1-9586-1EC7B81343EE}"/>
              </a:ext>
            </a:extLst>
          </p:cNvPr>
          <p:cNvSpPr>
            <a:spLocks noGrp="1"/>
          </p:cNvSpPr>
          <p:nvPr>
            <p:ph idx="1"/>
          </p:nvPr>
        </p:nvSpPr>
        <p:spPr>
          <a:xfrm>
            <a:off x="838200" y="1099335"/>
            <a:ext cx="10638034" cy="5257015"/>
          </a:xfrm>
        </p:spPr>
        <p:txBody>
          <a:bodyPr>
            <a:normAutofit/>
          </a:bodyPr>
          <a:lstStyle/>
          <a:p>
            <a:pPr algn="ctr"/>
            <a:r>
              <a:rPr lang="en-US" sz="2000" b="1" i="1" u="sng" dirty="0"/>
              <a:t>PREAMBLE</a:t>
            </a:r>
            <a:r>
              <a:rPr lang="en-US" sz="2000" b="1" i="1" dirty="0"/>
              <a:t> </a:t>
            </a:r>
          </a:p>
          <a:p>
            <a:pPr algn="just"/>
            <a:r>
              <a:rPr lang="en-US" sz="2000" b="1" i="1" dirty="0"/>
              <a:t>“WE, THE PEOPLE OF INDIA, having solemnly resolved to constitute India into a SOVEREIGN SOCIALIST SECULAR DEMOCRATIC REPLUBLIC and to secure to all its citizens :</a:t>
            </a:r>
          </a:p>
          <a:p>
            <a:pPr marL="0" indent="0" algn="just">
              <a:buNone/>
            </a:pPr>
            <a:r>
              <a:rPr lang="en-US" sz="2000" b="1" i="1" dirty="0"/>
              <a:t>	</a:t>
            </a:r>
            <a:r>
              <a:rPr lang="en-US" sz="2000" b="1" i="1" dirty="0">
                <a:solidFill>
                  <a:srgbClr val="FF0000"/>
                </a:solidFill>
              </a:rPr>
              <a:t>JUSTICE</a:t>
            </a:r>
            <a:r>
              <a:rPr lang="en-US" sz="2000" b="1" i="1" dirty="0"/>
              <a:t>, social, economic and political;</a:t>
            </a:r>
          </a:p>
          <a:p>
            <a:pPr marL="0" indent="0" algn="just">
              <a:buNone/>
            </a:pPr>
            <a:r>
              <a:rPr lang="en-US" sz="2000" b="1" i="1" dirty="0"/>
              <a:t>	</a:t>
            </a:r>
            <a:r>
              <a:rPr lang="en-US" sz="2000" b="1" i="1" dirty="0">
                <a:solidFill>
                  <a:srgbClr val="FF0000"/>
                </a:solidFill>
              </a:rPr>
              <a:t>LIBERTY</a:t>
            </a:r>
            <a:r>
              <a:rPr lang="en-US" sz="2000" b="1" i="1" dirty="0"/>
              <a:t> of thoughts, expression, belief, faith and worship,</a:t>
            </a:r>
          </a:p>
          <a:p>
            <a:pPr marL="0" indent="0" algn="just">
              <a:buNone/>
            </a:pPr>
            <a:r>
              <a:rPr lang="en-US" sz="2000" b="1" i="1" dirty="0"/>
              <a:t>	</a:t>
            </a:r>
            <a:r>
              <a:rPr lang="en-US" sz="2000" b="1" i="1" dirty="0">
                <a:solidFill>
                  <a:srgbClr val="FF0000"/>
                </a:solidFill>
              </a:rPr>
              <a:t>EQUALITY</a:t>
            </a:r>
            <a:r>
              <a:rPr lang="en-US" sz="2000" b="1" i="1" dirty="0"/>
              <a:t> of status and of opportunity; and to promote among them all FRETERNITY assuring the dignity of the individual and the unity and integrity of the nation ;</a:t>
            </a:r>
          </a:p>
          <a:p>
            <a:pPr marL="0" indent="0" algn="just">
              <a:buNone/>
            </a:pPr>
            <a:endParaRPr lang="en-US" sz="2000" b="1" i="1" dirty="0"/>
          </a:p>
          <a:p>
            <a:pPr marL="0" indent="0" algn="just">
              <a:buNone/>
            </a:pPr>
            <a:r>
              <a:rPr lang="en-US" sz="2000" b="1" i="1" dirty="0"/>
              <a:t>	IN OUR CONSTITUENT ASSEMBLY this twenty – sixth day of November, 1949, do HEREBY ADOPT, ENACT AND GIVE TO OURSELVES THIS CONSTITUTION.”</a:t>
            </a:r>
          </a:p>
          <a:p>
            <a:pPr marL="0" indent="0" algn="just">
              <a:buNone/>
            </a:pPr>
            <a:endParaRPr lang="en-US" sz="2000" b="1" i="1" dirty="0"/>
          </a:p>
          <a:p>
            <a:pPr marL="0" indent="0" algn="just">
              <a:buNone/>
            </a:pPr>
            <a:r>
              <a:rPr lang="en-US" sz="2000" b="1" i="1" dirty="0">
                <a:solidFill>
                  <a:srgbClr val="FF0000"/>
                </a:solidFill>
              </a:rPr>
              <a:t>Note: The basic structure of the constitution cannot be amended under the power of Article – 368.</a:t>
            </a:r>
          </a:p>
          <a:p>
            <a:pPr marL="0" indent="0" algn="ctr">
              <a:buNone/>
            </a:pPr>
            <a:r>
              <a:rPr lang="en-US" sz="2000" b="1" i="1" dirty="0">
                <a:solidFill>
                  <a:srgbClr val="FF0000"/>
                </a:solidFill>
              </a:rPr>
              <a:t>{</a:t>
            </a:r>
            <a:r>
              <a:rPr lang="en-US" sz="2000" b="1" i="1" dirty="0" err="1">
                <a:solidFill>
                  <a:srgbClr val="FF0000"/>
                </a:solidFill>
              </a:rPr>
              <a:t>Keshavanand</a:t>
            </a:r>
            <a:r>
              <a:rPr lang="en-US" sz="2000" b="1" i="1" dirty="0">
                <a:solidFill>
                  <a:srgbClr val="FF0000"/>
                </a:solidFill>
              </a:rPr>
              <a:t> Bharti V. State of Kerala (AIR 1973 SC 1461)}</a:t>
            </a:r>
          </a:p>
        </p:txBody>
      </p:sp>
      <p:sp>
        <p:nvSpPr>
          <p:cNvPr id="4" name="Footer Placeholder 3">
            <a:extLst>
              <a:ext uri="{FF2B5EF4-FFF2-40B4-BE49-F238E27FC236}">
                <a16:creationId xmlns:a16="http://schemas.microsoft.com/office/drawing/2014/main" id="{D9A050C5-C2A3-7A26-ED44-9EFB7A47279C}"/>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58482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D979B-2E55-A4D7-FA91-4C189F957916}"/>
              </a:ext>
            </a:extLst>
          </p:cNvPr>
          <p:cNvSpPr>
            <a:spLocks noGrp="1"/>
          </p:cNvSpPr>
          <p:nvPr>
            <p:ph type="title"/>
          </p:nvPr>
        </p:nvSpPr>
        <p:spPr>
          <a:xfrm>
            <a:off x="838200" y="76753"/>
            <a:ext cx="10515600" cy="788149"/>
          </a:xfrm>
        </p:spPr>
        <p:txBody>
          <a:bodyPr/>
          <a:lstStyle/>
          <a:p>
            <a:pPr algn="ctr"/>
            <a:r>
              <a:rPr lang="en-US" b="1" i="1" u="sng" dirty="0"/>
              <a:t>PART – III </a:t>
            </a:r>
            <a:r>
              <a:rPr lang="en-US" b="1" i="1" u="sng" dirty="0">
                <a:sym typeface="Wingdings" panose="05000000000000000000" pitchFamily="2" charset="2"/>
              </a:rPr>
              <a:t> FUNDAMENTAL RIGHTS</a:t>
            </a:r>
            <a:endParaRPr lang="en-US" b="1" i="1" u="sng" dirty="0"/>
          </a:p>
        </p:txBody>
      </p:sp>
      <p:sp>
        <p:nvSpPr>
          <p:cNvPr id="3" name="Content Placeholder 2">
            <a:extLst>
              <a:ext uri="{FF2B5EF4-FFF2-40B4-BE49-F238E27FC236}">
                <a16:creationId xmlns:a16="http://schemas.microsoft.com/office/drawing/2014/main" id="{F79C79F1-92C2-98E3-BD6C-280BC2BE766C}"/>
              </a:ext>
            </a:extLst>
          </p:cNvPr>
          <p:cNvSpPr>
            <a:spLocks noGrp="1"/>
          </p:cNvSpPr>
          <p:nvPr>
            <p:ph idx="1"/>
          </p:nvPr>
        </p:nvSpPr>
        <p:spPr>
          <a:xfrm>
            <a:off x="838200" y="864903"/>
            <a:ext cx="10515600" cy="5522270"/>
          </a:xfrm>
        </p:spPr>
        <p:txBody>
          <a:bodyPr>
            <a:normAutofit fontScale="92500" lnSpcReduction="10000"/>
          </a:bodyPr>
          <a:lstStyle/>
          <a:p>
            <a:pPr algn="just">
              <a:lnSpc>
                <a:spcPct val="150000"/>
              </a:lnSpc>
            </a:pPr>
            <a:r>
              <a:rPr lang="en-US" sz="3600" b="1" i="1" u="sng" dirty="0"/>
              <a:t>Article – 14 </a:t>
            </a:r>
            <a:r>
              <a:rPr lang="en-US" b="1" i="1" dirty="0">
                <a:sym typeface="Wingdings" panose="05000000000000000000" pitchFamily="2" charset="2"/>
              </a:rPr>
              <a:t> “</a:t>
            </a:r>
            <a:r>
              <a:rPr lang="en-US" b="1" i="1" u="sng" dirty="0">
                <a:sym typeface="Wingdings" panose="05000000000000000000" pitchFamily="2" charset="2"/>
              </a:rPr>
              <a:t>Equality before law</a:t>
            </a:r>
            <a:r>
              <a:rPr lang="en-US" b="1" i="1" dirty="0">
                <a:sym typeface="Wingdings" panose="05000000000000000000" pitchFamily="2" charset="2"/>
              </a:rPr>
              <a:t> – The State shall not deny to any person equality before the law or the equal protection of the laws within the territory of India.”</a:t>
            </a:r>
          </a:p>
          <a:p>
            <a:pPr lvl="1" algn="just">
              <a:lnSpc>
                <a:spcPct val="200000"/>
              </a:lnSpc>
            </a:pPr>
            <a:r>
              <a:rPr lang="en-US" b="1" i="1" u="sng" dirty="0">
                <a:sym typeface="Wingdings" panose="05000000000000000000" pitchFamily="2" charset="2"/>
              </a:rPr>
              <a:t>Concept of Manifest Arbitrariness</a:t>
            </a:r>
            <a:r>
              <a:rPr lang="en-US" b="1" i="1" dirty="0">
                <a:sym typeface="Wingdings" panose="05000000000000000000" pitchFamily="2" charset="2"/>
              </a:rPr>
              <a:t>. </a:t>
            </a:r>
          </a:p>
          <a:p>
            <a:pPr lvl="1" algn="just">
              <a:lnSpc>
                <a:spcPct val="200000"/>
              </a:lnSpc>
            </a:pPr>
            <a:r>
              <a:rPr lang="en-US" b="1" u="sng" dirty="0"/>
              <a:t>State Of U.P. And </a:t>
            </a:r>
            <a:r>
              <a:rPr lang="en-US" b="1" u="sng" dirty="0" err="1"/>
              <a:t>Ors</a:t>
            </a:r>
            <a:r>
              <a:rPr lang="en-US" b="1" u="sng" dirty="0"/>
              <a:t> vs Deepak Fertilizers &amp; … {Appeal (Civil) 3511 of 2001 (SC)}</a:t>
            </a:r>
          </a:p>
          <a:p>
            <a:pPr lvl="1" algn="just">
              <a:lnSpc>
                <a:spcPct val="200000"/>
              </a:lnSpc>
            </a:pPr>
            <a:r>
              <a:rPr lang="en-US" b="1" u="sng" dirty="0"/>
              <a:t>State Of Andhra Pradesh &amp; </a:t>
            </a:r>
            <a:r>
              <a:rPr lang="en-US" b="1" u="sng" dirty="0" err="1"/>
              <a:t>Anr</a:t>
            </a:r>
            <a:r>
              <a:rPr lang="en-US" b="1" u="sng" dirty="0"/>
              <a:t> vs Nalla Raja Reddy &amp; Ors. {1967 AIR 1458 (SC)}</a:t>
            </a:r>
          </a:p>
          <a:p>
            <a:pPr lvl="1" algn="just">
              <a:lnSpc>
                <a:spcPct val="200000"/>
              </a:lnSpc>
            </a:pPr>
            <a:r>
              <a:rPr lang="en-US" b="1" u="sng" dirty="0" err="1"/>
              <a:t>Navtej</a:t>
            </a:r>
            <a:r>
              <a:rPr lang="en-US" b="1" u="sng" dirty="0"/>
              <a:t> Singh </a:t>
            </a:r>
            <a:r>
              <a:rPr lang="en-US" b="1" u="sng" dirty="0" err="1"/>
              <a:t>Johar</a:t>
            </a:r>
            <a:r>
              <a:rPr lang="en-US" b="1" u="sng" dirty="0"/>
              <a:t> v. Union of India {WP(Criminal) No. 76 of 2016 (SC)}</a:t>
            </a:r>
          </a:p>
          <a:p>
            <a:pPr lvl="1" algn="just">
              <a:lnSpc>
                <a:spcPct val="200000"/>
              </a:lnSpc>
            </a:pPr>
            <a:r>
              <a:rPr lang="en-US" b="1" u="sng" dirty="0">
                <a:sym typeface="Wingdings" panose="05000000000000000000" pitchFamily="2" charset="2"/>
              </a:rPr>
              <a:t>Apollo Surgical (Raj.)</a:t>
            </a:r>
            <a:r>
              <a:rPr lang="en-US" b="1" dirty="0">
                <a:sym typeface="Wingdings" panose="05000000000000000000" pitchFamily="2" charset="2"/>
              </a:rPr>
              <a:t>    </a:t>
            </a:r>
            <a:r>
              <a:rPr lang="en-US" b="1" u="sng" dirty="0">
                <a:sym typeface="Wingdings" panose="05000000000000000000" pitchFamily="2" charset="2"/>
              </a:rPr>
              <a:t>(Bank Guarantee and surety)</a:t>
            </a:r>
          </a:p>
          <a:p>
            <a:pPr lvl="1" algn="just">
              <a:lnSpc>
                <a:spcPct val="150000"/>
              </a:lnSpc>
            </a:pPr>
            <a:endParaRPr lang="en-US" b="1" u="sng" dirty="0">
              <a:solidFill>
                <a:srgbClr val="FF0000"/>
              </a:solidFill>
            </a:endParaRPr>
          </a:p>
          <a:p>
            <a:pPr lvl="1" algn="just">
              <a:lnSpc>
                <a:spcPct val="150000"/>
              </a:lnSpc>
            </a:pPr>
            <a:endParaRPr lang="en-US" b="1" i="1" u="sng" dirty="0">
              <a:sym typeface="Wingdings" panose="05000000000000000000" pitchFamily="2" charset="2"/>
            </a:endParaRPr>
          </a:p>
          <a:p>
            <a:pPr algn="just">
              <a:lnSpc>
                <a:spcPct val="150000"/>
              </a:lnSpc>
            </a:pPr>
            <a:endParaRPr lang="en-US" b="1" dirty="0"/>
          </a:p>
        </p:txBody>
      </p:sp>
      <p:sp>
        <p:nvSpPr>
          <p:cNvPr id="4" name="Footer Placeholder 3">
            <a:extLst>
              <a:ext uri="{FF2B5EF4-FFF2-40B4-BE49-F238E27FC236}">
                <a16:creationId xmlns:a16="http://schemas.microsoft.com/office/drawing/2014/main" id="{B6570B88-DE90-5EF3-37EB-172499AB4F6D}"/>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98315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7BFB9-3A54-ADC5-4073-8484854B4BB2}"/>
              </a:ext>
            </a:extLst>
          </p:cNvPr>
          <p:cNvSpPr>
            <a:spLocks noGrp="1"/>
          </p:cNvSpPr>
          <p:nvPr>
            <p:ph type="title"/>
          </p:nvPr>
        </p:nvSpPr>
        <p:spPr>
          <a:xfrm>
            <a:off x="838200" y="-164387"/>
            <a:ext cx="10515600" cy="9246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A239B294-9469-5B6E-0DEA-FC5C5DBF029C}"/>
              </a:ext>
            </a:extLst>
          </p:cNvPr>
          <p:cNvSpPr>
            <a:spLocks noGrp="1"/>
          </p:cNvSpPr>
          <p:nvPr>
            <p:ph idx="1"/>
          </p:nvPr>
        </p:nvSpPr>
        <p:spPr>
          <a:xfrm>
            <a:off x="838200" y="472611"/>
            <a:ext cx="10515600" cy="6113123"/>
          </a:xfrm>
        </p:spPr>
        <p:txBody>
          <a:bodyPr>
            <a:normAutofit/>
          </a:bodyPr>
          <a:lstStyle/>
          <a:p>
            <a:pPr algn="just"/>
            <a:r>
              <a:rPr lang="en-US" sz="3200" b="1" i="1" dirty="0"/>
              <a:t>“</a:t>
            </a:r>
            <a:r>
              <a:rPr lang="en-US" sz="3200" b="1" i="1" u="sng" dirty="0"/>
              <a:t>Article – 19</a:t>
            </a:r>
            <a:r>
              <a:rPr lang="en-US" sz="3200" b="1" i="1" dirty="0"/>
              <a:t> </a:t>
            </a:r>
            <a:r>
              <a:rPr lang="en-US" i="1" dirty="0">
                <a:sym typeface="Wingdings" panose="05000000000000000000" pitchFamily="2" charset="2"/>
              </a:rPr>
              <a:t> </a:t>
            </a:r>
            <a:r>
              <a:rPr lang="en-US" b="1" i="1" u="sng" dirty="0">
                <a:sym typeface="Wingdings" panose="05000000000000000000" pitchFamily="2" charset="2"/>
              </a:rPr>
              <a:t>Protection of certain rights regarding freedom of speech etc.</a:t>
            </a:r>
          </a:p>
          <a:p>
            <a:pPr lvl="1" algn="just"/>
            <a:r>
              <a:rPr lang="en-US" i="1" dirty="0">
                <a:sym typeface="Wingdings" panose="05000000000000000000" pitchFamily="2" charset="2"/>
              </a:rPr>
              <a:t>(1) 	(a) …..; (b) …..; (c) …..; (d) …..; (e) …..;</a:t>
            </a:r>
          </a:p>
          <a:p>
            <a:pPr marL="457200" lvl="1" indent="0" algn="just">
              <a:buNone/>
            </a:pPr>
            <a:r>
              <a:rPr lang="en-US" b="1" i="1" dirty="0">
                <a:sym typeface="Wingdings" panose="05000000000000000000" pitchFamily="2" charset="2"/>
              </a:rPr>
              <a:t>	</a:t>
            </a:r>
          </a:p>
          <a:p>
            <a:pPr marL="457200" lvl="1" indent="0" algn="just">
              <a:buNone/>
            </a:pPr>
            <a:r>
              <a:rPr lang="en-US" b="1" i="1" u="sng" dirty="0">
                <a:sym typeface="Wingdings" panose="05000000000000000000" pitchFamily="2" charset="2"/>
              </a:rPr>
              <a:t>(g)</a:t>
            </a:r>
            <a:r>
              <a:rPr lang="en-US" b="1" i="1" dirty="0">
                <a:sym typeface="Wingdings" panose="05000000000000000000" pitchFamily="2" charset="2"/>
              </a:rPr>
              <a:t> </a:t>
            </a:r>
            <a:r>
              <a:rPr lang="en-US" b="1" i="1" u="sng" dirty="0">
                <a:sym typeface="Wingdings" panose="05000000000000000000" pitchFamily="2" charset="2"/>
              </a:rPr>
              <a:t>to practice any profession, or to carry on any occupation, trade or business</a:t>
            </a:r>
            <a:r>
              <a:rPr lang="en-US" b="1" i="1" dirty="0">
                <a:sym typeface="Wingdings" panose="05000000000000000000" pitchFamily="2" charset="2"/>
              </a:rPr>
              <a:t>.”</a:t>
            </a:r>
          </a:p>
          <a:p>
            <a:pPr marL="457200" lvl="1" indent="0" algn="just">
              <a:buNone/>
            </a:pPr>
            <a:endParaRPr lang="en-US" b="1" i="1" dirty="0">
              <a:sym typeface="Wingdings" panose="05000000000000000000" pitchFamily="2" charset="2"/>
            </a:endParaRPr>
          </a:p>
          <a:p>
            <a:pPr lvl="1" algn="just"/>
            <a:r>
              <a:rPr lang="en-US" b="1" i="1" dirty="0">
                <a:solidFill>
                  <a:srgbClr val="FF0000"/>
                </a:solidFill>
              </a:rPr>
              <a:t>KMC Constructions Ltd. and </a:t>
            </a:r>
            <a:r>
              <a:rPr lang="en-US" b="1" i="1" dirty="0" err="1">
                <a:solidFill>
                  <a:srgbClr val="FF0000"/>
                </a:solidFill>
              </a:rPr>
              <a:t>Anr</a:t>
            </a:r>
            <a:r>
              <a:rPr lang="en-US" b="1" i="1" dirty="0">
                <a:solidFill>
                  <a:srgbClr val="FF0000"/>
                </a:solidFill>
              </a:rPr>
              <a:t>. vs. Principal Commissioner of Central Tax and 4 </a:t>
            </a:r>
            <a:r>
              <a:rPr lang="en-US" b="1" i="1" dirty="0" err="1">
                <a:solidFill>
                  <a:srgbClr val="FF0000"/>
                </a:solidFill>
              </a:rPr>
              <a:t>Ors</a:t>
            </a:r>
            <a:r>
              <a:rPr lang="en-US" b="1" i="1" dirty="0">
                <a:solidFill>
                  <a:srgbClr val="FF0000"/>
                </a:solidFill>
              </a:rPr>
              <a:t>. {(Tel) Appeal Number : WP.No.18575 of 2020}. </a:t>
            </a:r>
          </a:p>
          <a:p>
            <a:pPr marL="457200" lvl="1" indent="0" algn="just">
              <a:buNone/>
            </a:pPr>
            <a:r>
              <a:rPr lang="en-US" b="1" i="1" dirty="0">
                <a:solidFill>
                  <a:srgbClr val="FF0000"/>
                </a:solidFill>
              </a:rPr>
              <a:t> </a:t>
            </a:r>
            <a:endParaRPr lang="en-US" b="1" i="1" u="sng" dirty="0">
              <a:solidFill>
                <a:srgbClr val="FF0000"/>
              </a:solidFill>
            </a:endParaRPr>
          </a:p>
          <a:p>
            <a:pPr lvl="1" algn="just"/>
            <a:r>
              <a:rPr lang="en-US" b="1" i="1" dirty="0">
                <a:solidFill>
                  <a:srgbClr val="FF0000"/>
                </a:solidFill>
              </a:rPr>
              <a:t>Union of India v. Bombay </a:t>
            </a:r>
            <a:r>
              <a:rPr lang="en-US" b="1" i="1" dirty="0" err="1">
                <a:solidFill>
                  <a:srgbClr val="FF0000"/>
                </a:solidFill>
              </a:rPr>
              <a:t>Tyres</a:t>
            </a:r>
            <a:r>
              <a:rPr lang="en-US" b="1" i="1" dirty="0">
                <a:solidFill>
                  <a:srgbClr val="FF0000"/>
                </a:solidFill>
              </a:rPr>
              <a:t> International Ltd. (2017) (SC)</a:t>
            </a:r>
          </a:p>
          <a:p>
            <a:pPr lvl="1" algn="just"/>
            <a:endParaRPr lang="en-US" b="1" i="1" dirty="0">
              <a:solidFill>
                <a:srgbClr val="FF0000"/>
              </a:solidFill>
            </a:endParaRPr>
          </a:p>
          <a:p>
            <a:pPr lvl="1" algn="just"/>
            <a:r>
              <a:rPr lang="en-US" b="1" i="1" dirty="0">
                <a:solidFill>
                  <a:srgbClr val="FF0000"/>
                </a:solidFill>
              </a:rPr>
              <a:t>J.K. Jute Mills Co. Ltd. v. Union of India (2018) (SC)</a:t>
            </a:r>
          </a:p>
          <a:p>
            <a:pPr lvl="1" algn="just"/>
            <a:endParaRPr lang="en-US" b="1" i="1" dirty="0">
              <a:solidFill>
                <a:srgbClr val="FF0000"/>
              </a:solidFill>
            </a:endParaRPr>
          </a:p>
          <a:p>
            <a:pPr lvl="1" algn="just"/>
            <a:r>
              <a:rPr lang="en-US" b="1" i="1" dirty="0">
                <a:solidFill>
                  <a:srgbClr val="FF0000"/>
                </a:solidFill>
              </a:rPr>
              <a:t>Difference between Article 14 &amp; Article 19 ?</a:t>
            </a:r>
          </a:p>
          <a:p>
            <a:pPr marL="0" indent="0" algn="just">
              <a:buNone/>
            </a:pPr>
            <a:endParaRPr lang="en-US" b="1" i="1" dirty="0">
              <a:solidFill>
                <a:srgbClr val="FF0000"/>
              </a:solidFill>
              <a:sym typeface="Wingdings" panose="05000000000000000000" pitchFamily="2" charset="2"/>
            </a:endParaRPr>
          </a:p>
          <a:p>
            <a:pPr algn="just"/>
            <a:endParaRPr lang="en-US" dirty="0"/>
          </a:p>
        </p:txBody>
      </p:sp>
      <p:sp>
        <p:nvSpPr>
          <p:cNvPr id="4" name="Footer Placeholder 3">
            <a:extLst>
              <a:ext uri="{FF2B5EF4-FFF2-40B4-BE49-F238E27FC236}">
                <a16:creationId xmlns:a16="http://schemas.microsoft.com/office/drawing/2014/main" id="{2077286B-F9BC-BA1B-4726-8F2E7DAA7474}"/>
              </a:ext>
            </a:extLst>
          </p:cNvPr>
          <p:cNvSpPr>
            <a:spLocks noGrp="1"/>
          </p:cNvSpPr>
          <p:nvPr>
            <p:ph type="ftr" sz="quarter" idx="11"/>
          </p:nvPr>
        </p:nvSpPr>
        <p:spPr>
          <a:xfrm>
            <a:off x="4038600" y="6510070"/>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154143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500C7-2BB8-F649-8EB3-914A4F34E441}"/>
              </a:ext>
            </a:extLst>
          </p:cNvPr>
          <p:cNvSpPr>
            <a:spLocks noGrp="1"/>
          </p:cNvSpPr>
          <p:nvPr>
            <p:ph type="title"/>
          </p:nvPr>
        </p:nvSpPr>
        <p:spPr>
          <a:xfrm>
            <a:off x="838200" y="-92467"/>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B34865D-341E-74CC-4579-B4C215163F02}"/>
              </a:ext>
            </a:extLst>
          </p:cNvPr>
          <p:cNvSpPr>
            <a:spLocks noGrp="1"/>
          </p:cNvSpPr>
          <p:nvPr>
            <p:ph idx="1"/>
          </p:nvPr>
        </p:nvSpPr>
        <p:spPr>
          <a:xfrm>
            <a:off x="838200" y="380144"/>
            <a:ext cx="10515600" cy="5796819"/>
          </a:xfrm>
        </p:spPr>
        <p:txBody>
          <a:bodyPr/>
          <a:lstStyle/>
          <a:p>
            <a:pPr algn="just"/>
            <a:endParaRPr lang="en-US" sz="3200" b="1" i="1" u="sng" dirty="0"/>
          </a:p>
          <a:p>
            <a:pPr algn="just">
              <a:lnSpc>
                <a:spcPct val="100000"/>
              </a:lnSpc>
            </a:pPr>
            <a:r>
              <a:rPr lang="en-US" sz="3200" b="1" i="1" u="sng" dirty="0"/>
              <a:t>Article – 21</a:t>
            </a:r>
            <a:r>
              <a:rPr lang="en-US" sz="3200" b="1" i="1" dirty="0"/>
              <a:t> </a:t>
            </a:r>
            <a:r>
              <a:rPr lang="en-US" b="1" i="1" dirty="0">
                <a:sym typeface="Wingdings" panose="05000000000000000000" pitchFamily="2" charset="2"/>
              </a:rPr>
              <a:t> </a:t>
            </a:r>
            <a:r>
              <a:rPr lang="en-US" b="1" i="1" u="sng" dirty="0">
                <a:sym typeface="Wingdings" panose="05000000000000000000" pitchFamily="2" charset="2"/>
              </a:rPr>
              <a:t>Protection of life and personal liberty</a:t>
            </a:r>
            <a:r>
              <a:rPr lang="en-US" b="1" dirty="0">
                <a:sym typeface="Wingdings" panose="05000000000000000000" pitchFamily="2" charset="2"/>
              </a:rPr>
              <a:t>.</a:t>
            </a:r>
          </a:p>
          <a:p>
            <a:pPr algn="just">
              <a:lnSpc>
                <a:spcPct val="100000"/>
              </a:lnSpc>
            </a:pPr>
            <a:endParaRPr lang="en-US" b="1" dirty="0">
              <a:sym typeface="Wingdings" panose="05000000000000000000" pitchFamily="2" charset="2"/>
            </a:endParaRPr>
          </a:p>
          <a:p>
            <a:pPr lvl="1" algn="just">
              <a:lnSpc>
                <a:spcPct val="100000"/>
              </a:lnSpc>
            </a:pPr>
            <a:r>
              <a:rPr lang="en-US" b="1" i="1" dirty="0">
                <a:solidFill>
                  <a:srgbClr val="FF0000"/>
                </a:solidFill>
                <a:effectLst/>
              </a:rPr>
              <a:t>Olga </a:t>
            </a:r>
            <a:r>
              <a:rPr lang="en-US" b="1" i="1" dirty="0" err="1">
                <a:solidFill>
                  <a:srgbClr val="FF0000"/>
                </a:solidFill>
                <a:effectLst/>
              </a:rPr>
              <a:t>Tellis</a:t>
            </a:r>
            <a:r>
              <a:rPr lang="en-US" b="1" i="1" dirty="0">
                <a:solidFill>
                  <a:srgbClr val="FF0000"/>
                </a:solidFill>
                <a:effectLst/>
              </a:rPr>
              <a:t> v. Bombay Municipal Corporation (1985)(SC)                                    </a:t>
            </a:r>
            <a:r>
              <a:rPr lang="en-US" sz="1800" b="1" i="1" dirty="0">
                <a:solidFill>
                  <a:srgbClr val="FF0000"/>
                </a:solidFill>
                <a:effectLst/>
              </a:rPr>
              <a:t> </a:t>
            </a:r>
          </a:p>
          <a:p>
            <a:pPr lvl="1" algn="just">
              <a:lnSpc>
                <a:spcPct val="100000"/>
              </a:lnSpc>
            </a:pPr>
            <a:endParaRPr lang="en-US" b="1" dirty="0">
              <a:solidFill>
                <a:srgbClr val="FF0000"/>
              </a:solidFill>
              <a:sym typeface="Wingdings" panose="05000000000000000000" pitchFamily="2" charset="2"/>
            </a:endParaRPr>
          </a:p>
          <a:p>
            <a:pPr lvl="1" algn="just">
              <a:lnSpc>
                <a:spcPct val="100000"/>
              </a:lnSpc>
            </a:pPr>
            <a:r>
              <a:rPr lang="en-US" b="1" i="1" dirty="0" err="1">
                <a:solidFill>
                  <a:srgbClr val="FF0000"/>
                </a:solidFill>
                <a:latin typeface="Söhne"/>
              </a:rPr>
              <a:t>Maneka</a:t>
            </a:r>
            <a:r>
              <a:rPr lang="en-US" b="1" i="1" dirty="0">
                <a:solidFill>
                  <a:srgbClr val="FF0000"/>
                </a:solidFill>
                <a:latin typeface="Söhne"/>
              </a:rPr>
              <a:t> Gandhi v. Union of India (1978) (SC)</a:t>
            </a:r>
          </a:p>
          <a:p>
            <a:pPr lvl="1" algn="just">
              <a:lnSpc>
                <a:spcPct val="100000"/>
              </a:lnSpc>
            </a:pPr>
            <a:endParaRPr lang="en-US" b="1" dirty="0">
              <a:solidFill>
                <a:srgbClr val="FF0000"/>
              </a:solidFill>
              <a:sym typeface="Wingdings" panose="05000000000000000000" pitchFamily="2" charset="2"/>
            </a:endParaRPr>
          </a:p>
          <a:p>
            <a:pPr lvl="1" algn="just">
              <a:lnSpc>
                <a:spcPct val="100000"/>
              </a:lnSpc>
            </a:pPr>
            <a:r>
              <a:rPr lang="en-US" b="1" dirty="0" err="1">
                <a:solidFill>
                  <a:srgbClr val="FF0000"/>
                </a:solidFill>
                <a:sym typeface="Wingdings" panose="05000000000000000000" pitchFamily="2" charset="2"/>
              </a:rPr>
              <a:t>Pooranchand</a:t>
            </a:r>
            <a:r>
              <a:rPr lang="en-US" b="1" dirty="0">
                <a:solidFill>
                  <a:srgbClr val="FF0000"/>
                </a:solidFill>
                <a:sym typeface="Wingdings" panose="05000000000000000000" pitchFamily="2" charset="2"/>
              </a:rPr>
              <a:t> Saran &amp; Ors. V. UOI &amp; </a:t>
            </a:r>
            <a:r>
              <a:rPr lang="en-US" b="1" dirty="0" err="1">
                <a:solidFill>
                  <a:srgbClr val="FF0000"/>
                </a:solidFill>
                <a:sym typeface="Wingdings" panose="05000000000000000000" pitchFamily="2" charset="2"/>
              </a:rPr>
              <a:t>Ors</a:t>
            </a:r>
            <a:r>
              <a:rPr lang="en-US" b="1" dirty="0">
                <a:solidFill>
                  <a:srgbClr val="FF0000"/>
                </a:solidFill>
                <a:sym typeface="Wingdings" panose="05000000000000000000" pitchFamily="2" charset="2"/>
              </a:rPr>
              <a:t> {38 JKJVR 439 (Raj)}</a:t>
            </a:r>
          </a:p>
          <a:p>
            <a:pPr marL="457200" lvl="1" indent="0" algn="just">
              <a:lnSpc>
                <a:spcPct val="100000"/>
              </a:lnSpc>
              <a:buNone/>
            </a:pPr>
            <a:r>
              <a:rPr lang="en-US" sz="1800" b="1" dirty="0">
                <a:solidFill>
                  <a:srgbClr val="FF0000"/>
                </a:solidFill>
                <a:sym typeface="Wingdings" panose="05000000000000000000" pitchFamily="2" charset="2"/>
              </a:rPr>
              <a:t>   </a:t>
            </a:r>
          </a:p>
          <a:p>
            <a:pPr marL="457200" lvl="1" indent="0" algn="just">
              <a:lnSpc>
                <a:spcPct val="100000"/>
              </a:lnSpc>
              <a:buNone/>
            </a:pPr>
            <a:endParaRPr lang="en-US" sz="1500" b="1" dirty="0">
              <a:solidFill>
                <a:srgbClr val="FF0000"/>
              </a:solidFill>
              <a:sym typeface="Wingdings" panose="05000000000000000000" pitchFamily="2" charset="2"/>
            </a:endParaRPr>
          </a:p>
          <a:p>
            <a:pPr lvl="1" algn="just">
              <a:lnSpc>
                <a:spcPct val="100000"/>
              </a:lnSpc>
            </a:pPr>
            <a:r>
              <a:rPr lang="en-US" b="1" i="1" dirty="0">
                <a:solidFill>
                  <a:srgbClr val="FF0000"/>
                </a:solidFill>
              </a:rPr>
              <a:t>Paresh </a:t>
            </a:r>
            <a:r>
              <a:rPr lang="en-US" b="1" i="1" dirty="0" err="1">
                <a:solidFill>
                  <a:srgbClr val="FF0000"/>
                </a:solidFill>
              </a:rPr>
              <a:t>Nathalal</a:t>
            </a:r>
            <a:r>
              <a:rPr lang="en-US" b="1" i="1" dirty="0">
                <a:solidFill>
                  <a:srgbClr val="FF0000"/>
                </a:solidFill>
              </a:rPr>
              <a:t> Chauhan {2019 (10) TMI 1139 (Guj)}  </a:t>
            </a:r>
          </a:p>
          <a:p>
            <a:pPr marL="457200" lvl="1" indent="0" algn="just">
              <a:lnSpc>
                <a:spcPct val="100000"/>
              </a:lnSpc>
              <a:buNone/>
            </a:pPr>
            <a:r>
              <a:rPr lang="en-US" sz="1800" b="1" i="1" dirty="0">
                <a:solidFill>
                  <a:srgbClr val="FF0000"/>
                </a:solidFill>
                <a:sym typeface="Wingdings" panose="05000000000000000000" pitchFamily="2" charset="2"/>
              </a:rPr>
              <a:t>     </a:t>
            </a:r>
            <a:endParaRPr lang="en-US" dirty="0"/>
          </a:p>
        </p:txBody>
      </p:sp>
      <p:sp>
        <p:nvSpPr>
          <p:cNvPr id="4" name="Footer Placeholder 3">
            <a:extLst>
              <a:ext uri="{FF2B5EF4-FFF2-40B4-BE49-F238E27FC236}">
                <a16:creationId xmlns:a16="http://schemas.microsoft.com/office/drawing/2014/main" id="{3D26425F-5EC7-ADC0-3570-338F14D76874}"/>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72927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73B22-B9E5-633D-C291-58BDCB40E069}"/>
              </a:ext>
            </a:extLst>
          </p:cNvPr>
          <p:cNvSpPr>
            <a:spLocks noGrp="1"/>
          </p:cNvSpPr>
          <p:nvPr>
            <p:ph type="title"/>
          </p:nvPr>
        </p:nvSpPr>
        <p:spPr>
          <a:xfrm>
            <a:off x="838200" y="-102743"/>
            <a:ext cx="10515600" cy="45719"/>
          </a:xfrm>
        </p:spPr>
        <p:txBody>
          <a:bodyPr>
            <a:normAutofit fontScale="90000"/>
          </a:bodyPr>
          <a:lstStyle/>
          <a:p>
            <a:r>
              <a:rPr lang="en-US" dirty="0"/>
              <a:t>`</a:t>
            </a:r>
          </a:p>
        </p:txBody>
      </p:sp>
      <p:sp>
        <p:nvSpPr>
          <p:cNvPr id="3" name="Content Placeholder 2">
            <a:extLst>
              <a:ext uri="{FF2B5EF4-FFF2-40B4-BE49-F238E27FC236}">
                <a16:creationId xmlns:a16="http://schemas.microsoft.com/office/drawing/2014/main" id="{FB0927E8-6B43-1F9A-84B4-543D8B555779}"/>
              </a:ext>
            </a:extLst>
          </p:cNvPr>
          <p:cNvSpPr>
            <a:spLocks noGrp="1"/>
          </p:cNvSpPr>
          <p:nvPr>
            <p:ph idx="1"/>
          </p:nvPr>
        </p:nvSpPr>
        <p:spPr>
          <a:xfrm>
            <a:off x="838200" y="425861"/>
            <a:ext cx="10515600" cy="5751101"/>
          </a:xfrm>
        </p:spPr>
        <p:txBody>
          <a:bodyPr>
            <a:normAutofit fontScale="92500"/>
          </a:bodyPr>
          <a:lstStyle/>
          <a:p>
            <a:pPr algn="just"/>
            <a:r>
              <a:rPr lang="en-US" sz="3200" b="1" i="1" u="sng" dirty="0"/>
              <a:t>Article – 27</a:t>
            </a:r>
            <a:r>
              <a:rPr lang="en-US" sz="3200" b="1" i="1" dirty="0"/>
              <a:t> </a:t>
            </a:r>
            <a:r>
              <a:rPr lang="en-US" b="1" i="1" dirty="0">
                <a:sym typeface="Wingdings" panose="05000000000000000000" pitchFamily="2" charset="2"/>
              </a:rPr>
              <a:t> Freedom as to payment of taxes for promotion of any particular religion.</a:t>
            </a:r>
          </a:p>
          <a:p>
            <a:pPr algn="just"/>
            <a:r>
              <a:rPr lang="en-US" b="1" i="1" u="sng" dirty="0"/>
              <a:t>Article – 32</a:t>
            </a:r>
            <a:r>
              <a:rPr lang="en-US" b="1" i="1" dirty="0"/>
              <a:t> </a:t>
            </a:r>
            <a:r>
              <a:rPr lang="en-US" b="1" i="1" dirty="0">
                <a:sym typeface="Wingdings" panose="05000000000000000000" pitchFamily="2" charset="2"/>
              </a:rPr>
              <a:t> Remedies for enforcement of rights conferred by this part.</a:t>
            </a:r>
          </a:p>
          <a:p>
            <a:pPr algn="just"/>
            <a:r>
              <a:rPr lang="en-US" b="1" i="1" u="sng" dirty="0">
                <a:sym typeface="Wingdings" panose="05000000000000000000" pitchFamily="2" charset="2"/>
              </a:rPr>
              <a:t>Article – 108</a:t>
            </a:r>
            <a:r>
              <a:rPr lang="en-US" b="1" i="1" dirty="0">
                <a:sym typeface="Wingdings" panose="05000000000000000000" pitchFamily="2" charset="2"/>
              </a:rPr>
              <a:t>   Provisions as to introduction and passing of bills.</a:t>
            </a:r>
          </a:p>
          <a:p>
            <a:pPr algn="just"/>
            <a:r>
              <a:rPr lang="en-US" b="1" i="1" u="sng" dirty="0">
                <a:sym typeface="Wingdings" panose="05000000000000000000" pitchFamily="2" charset="2"/>
              </a:rPr>
              <a:t>Article – 109</a:t>
            </a:r>
            <a:r>
              <a:rPr lang="en-US" b="1" i="1" dirty="0">
                <a:sym typeface="Wingdings" panose="05000000000000000000" pitchFamily="2" charset="2"/>
              </a:rPr>
              <a:t>  Special Procedure in respect of Money Bills.</a:t>
            </a:r>
          </a:p>
          <a:p>
            <a:pPr algn="just"/>
            <a:r>
              <a:rPr lang="en-US" b="1" i="1" u="sng" dirty="0">
                <a:sym typeface="Wingdings" panose="05000000000000000000" pitchFamily="2" charset="2"/>
              </a:rPr>
              <a:t>Article – 110</a:t>
            </a:r>
            <a:r>
              <a:rPr lang="en-US" b="1" i="1" dirty="0">
                <a:sym typeface="Wingdings" panose="05000000000000000000" pitchFamily="2" charset="2"/>
              </a:rPr>
              <a:t>  </a:t>
            </a:r>
            <a:r>
              <a:rPr lang="en-US" b="1" i="1" u="sng" dirty="0">
                <a:sym typeface="Wingdings" panose="05000000000000000000" pitchFamily="2" charset="2"/>
              </a:rPr>
              <a:t>Definition of Money Bills</a:t>
            </a:r>
            <a:r>
              <a:rPr lang="en-US" b="1" i="1" dirty="0">
                <a:sym typeface="Wingdings" panose="05000000000000000000" pitchFamily="2" charset="2"/>
              </a:rPr>
              <a:t> – (1)……. (a) the imposition, abolition, remission, alteration or regulation of any tax;</a:t>
            </a:r>
          </a:p>
          <a:p>
            <a:pPr algn="just"/>
            <a:r>
              <a:rPr lang="en-US" b="1" i="1" u="sng" dirty="0">
                <a:sym typeface="Wingdings" panose="05000000000000000000" pitchFamily="2" charset="2"/>
              </a:rPr>
              <a:t>Article – 226</a:t>
            </a:r>
            <a:r>
              <a:rPr lang="en-US" b="1" i="1" dirty="0">
                <a:sym typeface="Wingdings" panose="05000000000000000000" pitchFamily="2" charset="2"/>
              </a:rPr>
              <a:t>  Power to High Courts to issue certain writs.</a:t>
            </a:r>
          </a:p>
          <a:p>
            <a:pPr algn="just"/>
            <a:r>
              <a:rPr lang="en-US" b="1" i="1" u="sng" dirty="0">
                <a:sym typeface="Wingdings" panose="05000000000000000000" pitchFamily="2" charset="2"/>
              </a:rPr>
              <a:t>Article – 246</a:t>
            </a:r>
            <a:r>
              <a:rPr lang="en-US" b="1" i="1" dirty="0">
                <a:sym typeface="Wingdings" panose="05000000000000000000" pitchFamily="2" charset="2"/>
              </a:rPr>
              <a:t>  Subject-matter of laws made by Parliament and by Legislatures of States. </a:t>
            </a:r>
            <a:r>
              <a:rPr lang="en-US" sz="1600" b="1" i="1" dirty="0">
                <a:solidFill>
                  <a:srgbClr val="FF0000"/>
                </a:solidFill>
                <a:sym typeface="Wingdings" panose="05000000000000000000" pitchFamily="2" charset="2"/>
              </a:rPr>
              <a:t> </a:t>
            </a:r>
          </a:p>
          <a:p>
            <a:pPr algn="just"/>
            <a:r>
              <a:rPr lang="en-US" b="1" i="1" u="sng" dirty="0">
                <a:sym typeface="Wingdings" panose="05000000000000000000" pitchFamily="2" charset="2"/>
              </a:rPr>
              <a:t>Article – 246A</a:t>
            </a:r>
            <a:r>
              <a:rPr lang="en-US" b="1" i="1" dirty="0">
                <a:sym typeface="Wingdings" panose="05000000000000000000" pitchFamily="2" charset="2"/>
              </a:rPr>
              <a:t>  Special provision with respect to goods and services tax.</a:t>
            </a:r>
          </a:p>
          <a:p>
            <a:pPr algn="just"/>
            <a:r>
              <a:rPr lang="en-US" b="1" i="1" u="sng" dirty="0">
                <a:sym typeface="Wingdings" panose="05000000000000000000" pitchFamily="2" charset="2"/>
              </a:rPr>
              <a:t>Article – 248</a:t>
            </a:r>
            <a:r>
              <a:rPr lang="en-US" b="1" i="1" dirty="0">
                <a:sym typeface="Wingdings" panose="05000000000000000000" pitchFamily="2" charset="2"/>
              </a:rPr>
              <a:t>  Residuary powers of Legislation. </a:t>
            </a:r>
            <a:endParaRPr lang="en-US" sz="1600" b="1" i="1" dirty="0">
              <a:sym typeface="Wingdings" panose="05000000000000000000" pitchFamily="2" charset="2"/>
            </a:endParaRPr>
          </a:p>
          <a:p>
            <a:pPr algn="just"/>
            <a:endParaRPr lang="en-US" dirty="0"/>
          </a:p>
        </p:txBody>
      </p:sp>
      <p:sp>
        <p:nvSpPr>
          <p:cNvPr id="4" name="Footer Placeholder 3">
            <a:extLst>
              <a:ext uri="{FF2B5EF4-FFF2-40B4-BE49-F238E27FC236}">
                <a16:creationId xmlns:a16="http://schemas.microsoft.com/office/drawing/2014/main" id="{45995725-699A-1A91-0772-A2F628FE4690}"/>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80668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9BBD9-0C3E-E601-10A0-C466E9874BB4}"/>
              </a:ext>
            </a:extLst>
          </p:cNvPr>
          <p:cNvSpPr>
            <a:spLocks noGrp="1"/>
          </p:cNvSpPr>
          <p:nvPr>
            <p:ph type="title"/>
          </p:nvPr>
        </p:nvSpPr>
        <p:spPr>
          <a:xfrm>
            <a:off x="838200" y="-113015"/>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7BD6C3A-18CB-4707-1001-0EA3F1B3F4E4}"/>
              </a:ext>
            </a:extLst>
          </p:cNvPr>
          <p:cNvSpPr>
            <a:spLocks noGrp="1"/>
          </p:cNvSpPr>
          <p:nvPr>
            <p:ph idx="1"/>
          </p:nvPr>
        </p:nvSpPr>
        <p:spPr>
          <a:xfrm>
            <a:off x="838200" y="358563"/>
            <a:ext cx="10515600" cy="5818399"/>
          </a:xfrm>
        </p:spPr>
        <p:txBody>
          <a:bodyPr>
            <a:normAutofit/>
          </a:bodyPr>
          <a:lstStyle/>
          <a:p>
            <a:pPr algn="just"/>
            <a:r>
              <a:rPr lang="en-US" b="1" i="1" u="sng" dirty="0">
                <a:sym typeface="Wingdings" panose="05000000000000000000" pitchFamily="2" charset="2"/>
              </a:rPr>
              <a:t>Article – 265</a:t>
            </a:r>
            <a:r>
              <a:rPr lang="en-US" b="1" i="1" dirty="0">
                <a:sym typeface="Wingdings" panose="05000000000000000000" pitchFamily="2" charset="2"/>
              </a:rPr>
              <a:t>  </a:t>
            </a:r>
            <a:r>
              <a:rPr lang="en-US" b="1" i="1" u="sng" dirty="0">
                <a:sym typeface="Wingdings" panose="05000000000000000000" pitchFamily="2" charset="2"/>
              </a:rPr>
              <a:t>Taxes not to be imposed save by authority of law</a:t>
            </a:r>
            <a:r>
              <a:rPr lang="en-US" b="1" i="1" dirty="0">
                <a:sym typeface="Wingdings" panose="05000000000000000000" pitchFamily="2" charset="2"/>
              </a:rPr>
              <a:t>.</a:t>
            </a:r>
          </a:p>
          <a:p>
            <a:pPr marL="0" indent="0" algn="just">
              <a:buNone/>
            </a:pPr>
            <a:r>
              <a:rPr lang="en-US" b="1" i="1" dirty="0">
                <a:sym typeface="Wingdings" panose="05000000000000000000" pitchFamily="2" charset="2"/>
              </a:rPr>
              <a:t>  </a:t>
            </a:r>
            <a:r>
              <a:rPr lang="en-US" sz="1800" b="1" i="1" dirty="0">
                <a:solidFill>
                  <a:srgbClr val="FF0000"/>
                </a:solidFill>
                <a:sym typeface="Wingdings" panose="05000000000000000000" pitchFamily="2" charset="2"/>
              </a:rPr>
              <a:t>{Rajasthan Chemist Association (SC) – MRP as notional value; will never be part of sale of goods- it looses                                       </a:t>
            </a:r>
          </a:p>
          <a:p>
            <a:pPr marL="0" indent="0" algn="just">
              <a:buNone/>
            </a:pPr>
            <a:r>
              <a:rPr lang="en-US" sz="1800" b="1" i="1" dirty="0">
                <a:solidFill>
                  <a:srgbClr val="FF0000"/>
                </a:solidFill>
                <a:sym typeface="Wingdings" panose="05000000000000000000" pitchFamily="2" charset="2"/>
              </a:rPr>
              <a:t>    it’s significance altogether}  </a:t>
            </a:r>
          </a:p>
          <a:p>
            <a:pPr marL="0" indent="0" algn="just">
              <a:buNone/>
            </a:pPr>
            <a:r>
              <a:rPr lang="en-US" sz="1800" b="1" i="1" dirty="0">
                <a:solidFill>
                  <a:srgbClr val="FF0000"/>
                </a:solidFill>
                <a:sym typeface="Wingdings" panose="05000000000000000000" pitchFamily="2" charset="2"/>
              </a:rPr>
              <a:t>   {Hotel Bajaj &amp; Ors. V. State of Andhra (SC)–Purchase Tax upheld on goods sold in Inter State transactions}</a:t>
            </a:r>
          </a:p>
          <a:p>
            <a:pPr marL="0" indent="0" algn="just">
              <a:buNone/>
            </a:pPr>
            <a:endParaRPr lang="en-US" sz="1600" b="1" i="1" dirty="0">
              <a:solidFill>
                <a:srgbClr val="FF0000"/>
              </a:solidFill>
              <a:sym typeface="Wingdings" panose="05000000000000000000" pitchFamily="2" charset="2"/>
            </a:endParaRPr>
          </a:p>
          <a:p>
            <a:pPr algn="just"/>
            <a:r>
              <a:rPr lang="en-US" b="1" i="1" u="sng" dirty="0">
                <a:sym typeface="Wingdings" panose="05000000000000000000" pitchFamily="2" charset="2"/>
              </a:rPr>
              <a:t>Article – 270</a:t>
            </a:r>
            <a:r>
              <a:rPr lang="en-US" b="1" i="1" dirty="0">
                <a:sym typeface="Wingdings" panose="05000000000000000000" pitchFamily="2" charset="2"/>
              </a:rPr>
              <a:t>   …`.. (</a:t>
            </a:r>
            <a:r>
              <a:rPr lang="en-US" b="1" i="1" u="sng" dirty="0">
                <a:sym typeface="Wingdings" panose="05000000000000000000" pitchFamily="2" charset="2"/>
              </a:rPr>
              <a:t>1A) The tax collected by the Union under Clause (1) of Article 246A shall also be distributed between the Union and the States in the manner provided in Clause (2)</a:t>
            </a:r>
            <a:r>
              <a:rPr lang="en-US" b="1" i="1" dirty="0">
                <a:sym typeface="Wingdings" panose="05000000000000000000" pitchFamily="2" charset="2"/>
              </a:rPr>
              <a:t>.</a:t>
            </a:r>
          </a:p>
          <a:p>
            <a:pPr algn="just"/>
            <a:endParaRPr lang="en-US" b="1" i="1" dirty="0">
              <a:sym typeface="Wingdings" panose="05000000000000000000" pitchFamily="2" charset="2"/>
            </a:endParaRPr>
          </a:p>
          <a:p>
            <a:pPr algn="just"/>
            <a:r>
              <a:rPr lang="en-US" b="1" i="1" u="sng" dirty="0">
                <a:sym typeface="Wingdings" panose="05000000000000000000" pitchFamily="2" charset="2"/>
              </a:rPr>
              <a:t>Article – 279A</a:t>
            </a:r>
            <a:r>
              <a:rPr lang="en-US" b="1" i="1" dirty="0">
                <a:sym typeface="Wingdings" panose="05000000000000000000" pitchFamily="2" charset="2"/>
              </a:rPr>
              <a:t>  Goods and Services Tax Council.</a:t>
            </a:r>
          </a:p>
          <a:p>
            <a:pPr algn="just"/>
            <a:endParaRPr lang="en-US" b="1" i="1" dirty="0">
              <a:sym typeface="Wingdings" panose="05000000000000000000" pitchFamily="2" charset="2"/>
            </a:endParaRPr>
          </a:p>
          <a:p>
            <a:pPr algn="just"/>
            <a:r>
              <a:rPr lang="en-US" b="1" i="1" u="sng" dirty="0">
                <a:sym typeface="Wingdings" panose="05000000000000000000" pitchFamily="2" charset="2"/>
              </a:rPr>
              <a:t>Article – 286</a:t>
            </a:r>
            <a:r>
              <a:rPr lang="en-US" b="1" i="1" dirty="0">
                <a:sym typeface="Wingdings" panose="05000000000000000000" pitchFamily="2" charset="2"/>
              </a:rPr>
              <a:t>  Restriction as to imposition of tax on the sale or purchase of goods.</a:t>
            </a:r>
            <a:endParaRPr lang="en-US" i="1" dirty="0"/>
          </a:p>
          <a:p>
            <a:endParaRPr lang="en-US" i="1" dirty="0"/>
          </a:p>
          <a:p>
            <a:endParaRPr lang="en-US" i="1" dirty="0"/>
          </a:p>
          <a:p>
            <a:endParaRPr lang="en-US" dirty="0"/>
          </a:p>
        </p:txBody>
      </p:sp>
      <p:sp>
        <p:nvSpPr>
          <p:cNvPr id="4" name="Footer Placeholder 3">
            <a:extLst>
              <a:ext uri="{FF2B5EF4-FFF2-40B4-BE49-F238E27FC236}">
                <a16:creationId xmlns:a16="http://schemas.microsoft.com/office/drawing/2014/main" id="{F7C53A76-8727-0714-02E6-9D4A33443CD1}"/>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93100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4A192-1AEB-A381-EE29-2EDCD5A6FF59}"/>
              </a:ext>
            </a:extLst>
          </p:cNvPr>
          <p:cNvSpPr>
            <a:spLocks noGrp="1"/>
          </p:cNvSpPr>
          <p:nvPr>
            <p:ph type="title"/>
          </p:nvPr>
        </p:nvSpPr>
        <p:spPr>
          <a:xfrm>
            <a:off x="838200" y="-113015"/>
            <a:ext cx="10515600" cy="11301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A443B0A6-A0FA-3325-E016-4250DB399D6A}"/>
              </a:ext>
            </a:extLst>
          </p:cNvPr>
          <p:cNvSpPr>
            <a:spLocks noGrp="1"/>
          </p:cNvSpPr>
          <p:nvPr>
            <p:ph idx="1"/>
          </p:nvPr>
        </p:nvSpPr>
        <p:spPr>
          <a:xfrm>
            <a:off x="838200" y="513707"/>
            <a:ext cx="10515600" cy="5965539"/>
          </a:xfrm>
        </p:spPr>
        <p:txBody>
          <a:bodyPr/>
          <a:lstStyle/>
          <a:p>
            <a:pPr algn="just"/>
            <a:r>
              <a:rPr lang="en-US" b="1" i="1" u="sng" dirty="0">
                <a:sym typeface="Wingdings" panose="05000000000000000000" pitchFamily="2" charset="2"/>
              </a:rPr>
              <a:t>Article – 300A</a:t>
            </a:r>
            <a:r>
              <a:rPr lang="en-US" b="1" i="1" dirty="0">
                <a:sym typeface="Wingdings" panose="05000000000000000000" pitchFamily="2" charset="2"/>
              </a:rPr>
              <a:t>  </a:t>
            </a:r>
            <a:r>
              <a:rPr lang="en-US" b="1" i="1" u="sng" dirty="0">
                <a:sym typeface="Wingdings" panose="05000000000000000000" pitchFamily="2" charset="2"/>
              </a:rPr>
              <a:t>Person not to be deprived of property save by authority of law</a:t>
            </a:r>
            <a:r>
              <a:rPr lang="en-US" b="1" i="1" dirty="0">
                <a:sym typeface="Wingdings" panose="05000000000000000000" pitchFamily="2" charset="2"/>
              </a:rPr>
              <a:t>. </a:t>
            </a:r>
            <a:endParaRPr lang="en-US" sz="2400" b="1" i="1" dirty="0">
              <a:sym typeface="Wingdings" panose="05000000000000000000" pitchFamily="2" charset="2"/>
            </a:endParaRPr>
          </a:p>
          <a:p>
            <a:pPr algn="just"/>
            <a:r>
              <a:rPr lang="en-US" sz="2400" b="1" i="1" dirty="0">
                <a:sym typeface="Wingdings" panose="05000000000000000000" pitchFamily="2" charset="2"/>
              </a:rPr>
              <a:t>What does Vested Right means : </a:t>
            </a:r>
            <a:r>
              <a:rPr lang="en-US" sz="2400" dirty="0"/>
              <a:t>A </a:t>
            </a:r>
            <a:r>
              <a:rPr lang="en-US" sz="2400" dirty="0">
                <a:solidFill>
                  <a:srgbClr val="00B0F0"/>
                </a:solidFill>
              </a:rPr>
              <a:t>right</a:t>
            </a:r>
            <a:r>
              <a:rPr lang="en-US" sz="2400" dirty="0"/>
              <a:t> </a:t>
            </a:r>
            <a:r>
              <a:rPr lang="en-US" sz="2400" dirty="0">
                <a:solidFill>
                  <a:schemeClr val="accent6"/>
                </a:solidFill>
              </a:rPr>
              <a:t>unrestricted</a:t>
            </a:r>
            <a:r>
              <a:rPr lang="en-US" sz="2400" dirty="0"/>
              <a:t> of </a:t>
            </a:r>
            <a:r>
              <a:rPr lang="en-US" sz="2400" dirty="0">
                <a:solidFill>
                  <a:srgbClr val="FF0000"/>
                </a:solidFill>
              </a:rPr>
              <a:t>any contingency      </a:t>
            </a:r>
            <a:r>
              <a:rPr lang="en-US" sz="1800" dirty="0"/>
              <a:t>{</a:t>
            </a:r>
            <a:r>
              <a:rPr lang="en-US" sz="1800" dirty="0" err="1"/>
              <a:t>J.S.Yadav</a:t>
            </a:r>
            <a:r>
              <a:rPr lang="en-US" sz="1800" dirty="0"/>
              <a:t> vs State Of U.P &amp; </a:t>
            </a:r>
            <a:r>
              <a:rPr lang="en-US" sz="1800" dirty="0" err="1"/>
              <a:t>Anr</a:t>
            </a:r>
            <a:r>
              <a:rPr lang="en-US" sz="1800" dirty="0"/>
              <a:t> on 18 April, 2011}</a:t>
            </a:r>
          </a:p>
          <a:p>
            <a:pPr algn="just"/>
            <a:endParaRPr lang="en-US" sz="1800" b="1" i="1" dirty="0">
              <a:sym typeface="Wingdings" panose="05000000000000000000" pitchFamily="2" charset="2"/>
            </a:endParaRPr>
          </a:p>
          <a:p>
            <a:pPr algn="just"/>
            <a:r>
              <a:rPr lang="en-US" sz="2400" i="1" dirty="0">
                <a:solidFill>
                  <a:srgbClr val="FF0000"/>
                </a:solidFill>
                <a:sym typeface="Wingdings" panose="05000000000000000000" pitchFamily="2" charset="2"/>
              </a:rPr>
              <a:t>The expression property is </a:t>
            </a:r>
            <a:r>
              <a:rPr lang="en-US" sz="2400" i="1" dirty="0">
                <a:solidFill>
                  <a:srgbClr val="92D050"/>
                </a:solidFill>
                <a:sym typeface="Wingdings" panose="05000000000000000000" pitchFamily="2" charset="2"/>
              </a:rPr>
              <a:t>not confined to land </a:t>
            </a:r>
            <a:r>
              <a:rPr lang="en-US" sz="2400" i="1" dirty="0">
                <a:solidFill>
                  <a:srgbClr val="FF0000"/>
                </a:solidFill>
                <a:sym typeface="Wingdings" panose="05000000000000000000" pitchFamily="2" charset="2"/>
              </a:rPr>
              <a:t>rather, it </a:t>
            </a:r>
            <a:r>
              <a:rPr lang="en-US" sz="2400" i="1" dirty="0">
                <a:solidFill>
                  <a:srgbClr val="00B050"/>
                </a:solidFill>
                <a:sym typeface="Wingdings" panose="05000000000000000000" pitchFamily="2" charset="2"/>
              </a:rPr>
              <a:t>includes</a:t>
            </a:r>
            <a:r>
              <a:rPr lang="en-US" sz="2400" i="1" dirty="0">
                <a:solidFill>
                  <a:srgbClr val="FF0000"/>
                </a:solidFill>
                <a:sym typeface="Wingdings" panose="05000000000000000000" pitchFamily="2" charset="2"/>
              </a:rPr>
              <a:t> </a:t>
            </a:r>
            <a:r>
              <a:rPr lang="en-US" sz="2400" i="1" dirty="0">
                <a:solidFill>
                  <a:srgbClr val="00B0F0"/>
                </a:solidFill>
                <a:sym typeface="Wingdings" panose="05000000000000000000" pitchFamily="2" charset="2"/>
              </a:rPr>
              <a:t>copyrights and other IPR</a:t>
            </a:r>
            <a:r>
              <a:rPr lang="en-US" sz="2400" i="1" dirty="0">
                <a:solidFill>
                  <a:srgbClr val="FF0000"/>
                </a:solidFill>
                <a:sym typeface="Wingdings" panose="05000000000000000000" pitchFamily="2" charset="2"/>
              </a:rPr>
              <a:t> and </a:t>
            </a:r>
            <a:r>
              <a:rPr lang="en-US" sz="2400" i="1" dirty="0">
                <a:solidFill>
                  <a:schemeClr val="accent2"/>
                </a:solidFill>
                <a:sym typeface="Wingdings" panose="05000000000000000000" pitchFamily="2" charset="2"/>
              </a:rPr>
              <a:t>embraces every possible interest recognized by law</a:t>
            </a:r>
            <a:r>
              <a:rPr lang="en-US" sz="2400" i="1" dirty="0">
                <a:solidFill>
                  <a:srgbClr val="FF0000"/>
                </a:solidFill>
                <a:sym typeface="Wingdings" panose="05000000000000000000" pitchFamily="2" charset="2"/>
              </a:rPr>
              <a:t>.</a:t>
            </a:r>
            <a:r>
              <a:rPr lang="en-US" i="1" dirty="0">
                <a:solidFill>
                  <a:srgbClr val="FF0000"/>
                </a:solidFill>
                <a:sym typeface="Wingdings" panose="05000000000000000000" pitchFamily="2" charset="2"/>
              </a:rPr>
              <a:t>                      </a:t>
            </a:r>
            <a:r>
              <a:rPr lang="en-US" sz="1800" i="1" dirty="0">
                <a:sym typeface="Wingdings" panose="05000000000000000000" pitchFamily="2" charset="2"/>
              </a:rPr>
              <a:t>{K.T. Plantation V. State of Kerala AIR 2011 SC 3430}.</a:t>
            </a:r>
          </a:p>
          <a:p>
            <a:pPr algn="just"/>
            <a:endParaRPr lang="en-US" sz="1500" i="1" dirty="0">
              <a:sym typeface="Wingdings" panose="05000000000000000000" pitchFamily="2" charset="2"/>
            </a:endParaRPr>
          </a:p>
          <a:p>
            <a:pPr algn="just"/>
            <a:r>
              <a:rPr lang="en-US" sz="2400" i="1" dirty="0">
                <a:solidFill>
                  <a:srgbClr val="FF0000"/>
                </a:solidFill>
              </a:rPr>
              <a:t>Acquisition of land for industrial development</a:t>
            </a:r>
            <a:r>
              <a:rPr lang="en-US" sz="2400" i="1" dirty="0"/>
              <a:t>, did </a:t>
            </a:r>
            <a:r>
              <a:rPr lang="en-US" sz="2400" i="1" dirty="0">
                <a:solidFill>
                  <a:schemeClr val="accent2"/>
                </a:solidFill>
              </a:rPr>
              <a:t>not violate Article 300A</a:t>
            </a:r>
            <a:r>
              <a:rPr lang="en-US" sz="2400" i="1" dirty="0"/>
              <a:t> as </a:t>
            </a:r>
            <a:r>
              <a:rPr lang="en-US" sz="2400" i="1" dirty="0">
                <a:solidFill>
                  <a:srgbClr val="00B0F0"/>
                </a:solidFill>
              </a:rPr>
              <a:t>it was a lawful taking of property</a:t>
            </a:r>
            <a:r>
              <a:rPr lang="en-US" sz="2400" i="1" dirty="0"/>
              <a:t> </a:t>
            </a:r>
            <a:r>
              <a:rPr lang="en-US" sz="2400" i="1" dirty="0">
                <a:solidFill>
                  <a:schemeClr val="accent6"/>
                </a:solidFill>
              </a:rPr>
              <a:t>for a public purpose</a:t>
            </a:r>
            <a:r>
              <a:rPr lang="en-US" sz="2400" i="1" dirty="0"/>
              <a:t>.                                               </a:t>
            </a:r>
            <a:r>
              <a:rPr lang="en-US" sz="1800" i="1" dirty="0">
                <a:solidFill>
                  <a:srgbClr val="FF0000"/>
                </a:solidFill>
              </a:rPr>
              <a:t>{State of Gujarat v. Patel </a:t>
            </a:r>
            <a:r>
              <a:rPr lang="en-US" sz="1800" i="1" dirty="0" err="1">
                <a:solidFill>
                  <a:srgbClr val="FF0000"/>
                </a:solidFill>
              </a:rPr>
              <a:t>Farsukhbhai</a:t>
            </a:r>
            <a:r>
              <a:rPr lang="en-US" sz="1800" i="1" dirty="0">
                <a:solidFill>
                  <a:srgbClr val="FF0000"/>
                </a:solidFill>
              </a:rPr>
              <a:t> </a:t>
            </a:r>
            <a:r>
              <a:rPr lang="en-US" sz="1800" i="1" dirty="0" err="1">
                <a:solidFill>
                  <a:srgbClr val="FF0000"/>
                </a:solidFill>
              </a:rPr>
              <a:t>Somabhai</a:t>
            </a:r>
            <a:r>
              <a:rPr lang="en-US" sz="1800" i="1" dirty="0">
                <a:solidFill>
                  <a:srgbClr val="FF0000"/>
                </a:solidFill>
              </a:rPr>
              <a:t> (2015)}</a:t>
            </a:r>
          </a:p>
          <a:p>
            <a:pPr algn="just"/>
            <a:endParaRPr lang="en-US" sz="2400" i="1" dirty="0">
              <a:sym typeface="Wingdings" panose="05000000000000000000" pitchFamily="2" charset="2"/>
            </a:endParaRPr>
          </a:p>
          <a:p>
            <a:pPr algn="just"/>
            <a:r>
              <a:rPr lang="en-US" sz="2400" dirty="0">
                <a:solidFill>
                  <a:srgbClr val="00B0F0"/>
                </a:solidFill>
              </a:rPr>
              <a:t>ITC is </a:t>
            </a:r>
            <a:r>
              <a:rPr lang="en-US" sz="2400" dirty="0">
                <a:solidFill>
                  <a:schemeClr val="accent6"/>
                </a:solidFill>
              </a:rPr>
              <a:t>not the right of the dealer </a:t>
            </a:r>
            <a:r>
              <a:rPr lang="en-US" sz="2400" dirty="0"/>
              <a:t>rather, </a:t>
            </a:r>
            <a:r>
              <a:rPr lang="en-US" sz="2400" dirty="0">
                <a:solidFill>
                  <a:srgbClr val="FF0000"/>
                </a:solidFill>
              </a:rPr>
              <a:t>it is a concession </a:t>
            </a:r>
            <a:r>
              <a:rPr lang="en-US" sz="2400" dirty="0">
                <a:solidFill>
                  <a:srgbClr val="0070C0"/>
                </a:solidFill>
              </a:rPr>
              <a:t>given by the legislature</a:t>
            </a:r>
            <a:r>
              <a:rPr lang="en-US" sz="2400" dirty="0"/>
              <a:t>. </a:t>
            </a:r>
            <a:r>
              <a:rPr lang="en-US" sz="1800" dirty="0">
                <a:solidFill>
                  <a:srgbClr val="FF0000"/>
                </a:solidFill>
              </a:rPr>
              <a:t>{</a:t>
            </a:r>
            <a:r>
              <a:rPr lang="en-US" sz="1800" dirty="0" err="1">
                <a:solidFill>
                  <a:srgbClr val="FF0000"/>
                </a:solidFill>
              </a:rPr>
              <a:t>Jayam</a:t>
            </a:r>
            <a:r>
              <a:rPr lang="en-US" sz="1800" dirty="0">
                <a:solidFill>
                  <a:srgbClr val="FF0000"/>
                </a:solidFill>
              </a:rPr>
              <a:t> and Company V. Assistant Commissioner and </a:t>
            </a:r>
            <a:r>
              <a:rPr lang="en-US" sz="1800" dirty="0" err="1">
                <a:solidFill>
                  <a:srgbClr val="FF0000"/>
                </a:solidFill>
              </a:rPr>
              <a:t>Anr</a:t>
            </a:r>
            <a:r>
              <a:rPr lang="en-US" sz="1800" dirty="0">
                <a:solidFill>
                  <a:srgbClr val="FF0000"/>
                </a:solidFill>
              </a:rPr>
              <a:t>, {(2016) 15 SCC 125}                                             {Godrej and Boyce Mfg. Co. Pvt. Ltd. &amp; </a:t>
            </a:r>
            <a:r>
              <a:rPr lang="en-US" sz="1800" dirty="0" err="1">
                <a:solidFill>
                  <a:srgbClr val="FF0000"/>
                </a:solidFill>
              </a:rPr>
              <a:t>Ors</a:t>
            </a:r>
            <a:r>
              <a:rPr lang="en-US" sz="1800" dirty="0">
                <a:solidFill>
                  <a:srgbClr val="FF0000"/>
                </a:solidFill>
              </a:rPr>
              <a:t> V. Commissioner of Sales Tax and Others, (1992) 3 SCC 624}</a:t>
            </a:r>
            <a:endParaRPr lang="en-US" sz="1800" i="1" dirty="0">
              <a:solidFill>
                <a:srgbClr val="FF0000"/>
              </a:solidFill>
              <a:sym typeface="Wingdings" panose="05000000000000000000" pitchFamily="2" charset="2"/>
            </a:endParaRPr>
          </a:p>
          <a:p>
            <a:pPr algn="just"/>
            <a:endParaRPr lang="en-US" i="1" dirty="0">
              <a:sym typeface="Wingdings" panose="05000000000000000000" pitchFamily="2" charset="2"/>
            </a:endParaRPr>
          </a:p>
          <a:p>
            <a:pPr algn="just"/>
            <a:endParaRPr lang="en-US" i="1" dirty="0">
              <a:sym typeface="Wingdings" panose="05000000000000000000" pitchFamily="2" charset="2"/>
            </a:endParaRPr>
          </a:p>
          <a:p>
            <a:pPr algn="just"/>
            <a:endParaRPr lang="en-US" i="1" dirty="0">
              <a:sym typeface="Wingdings" panose="05000000000000000000" pitchFamily="2" charset="2"/>
            </a:endParaRPr>
          </a:p>
        </p:txBody>
      </p:sp>
      <p:sp>
        <p:nvSpPr>
          <p:cNvPr id="4" name="Footer Placeholder 3">
            <a:extLst>
              <a:ext uri="{FF2B5EF4-FFF2-40B4-BE49-F238E27FC236}">
                <a16:creationId xmlns:a16="http://schemas.microsoft.com/office/drawing/2014/main" id="{6C3F84F6-89FA-D2D5-16EF-88D7D406825D}"/>
              </a:ext>
            </a:extLst>
          </p:cNvPr>
          <p:cNvSpPr>
            <a:spLocks noGrp="1"/>
          </p:cNvSpPr>
          <p:nvPr>
            <p:ph type="ftr" sz="quarter" idx="11"/>
          </p:nvPr>
        </p:nvSpPr>
        <p:spPr>
          <a:xfrm>
            <a:off x="4038600" y="6479247"/>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1474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7DDF7-9AA2-B913-1BFC-599E28D9D709}"/>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089E3748-8672-23D6-CCD6-730AFB630F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538912"/>
          </a:xfrm>
        </p:spPr>
      </p:pic>
      <p:sp>
        <p:nvSpPr>
          <p:cNvPr id="4" name="Footer Placeholder 3">
            <a:extLst>
              <a:ext uri="{FF2B5EF4-FFF2-40B4-BE49-F238E27FC236}">
                <a16:creationId xmlns:a16="http://schemas.microsoft.com/office/drawing/2014/main" id="{825B3822-17BF-B113-8A2C-C2750531BF40}"/>
              </a:ext>
            </a:extLst>
          </p:cNvPr>
          <p:cNvSpPr>
            <a:spLocks noGrp="1"/>
          </p:cNvSpPr>
          <p:nvPr>
            <p:ph type="ftr" sz="quarter" idx="11"/>
          </p:nvPr>
        </p:nvSpPr>
        <p:spPr>
          <a:xfrm>
            <a:off x="4038600" y="6538912"/>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710796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01A94-2940-4D52-8D23-676456843F42}"/>
              </a:ext>
            </a:extLst>
          </p:cNvPr>
          <p:cNvSpPr>
            <a:spLocks noGrp="1"/>
          </p:cNvSpPr>
          <p:nvPr>
            <p:ph type="title"/>
          </p:nvPr>
        </p:nvSpPr>
        <p:spPr>
          <a:xfrm>
            <a:off x="838200" y="712258"/>
            <a:ext cx="10515600" cy="727075"/>
          </a:xfrm>
        </p:spPr>
        <p:txBody>
          <a:bodyPr>
            <a:normAutofit/>
          </a:bodyPr>
          <a:lstStyle/>
          <a:p>
            <a:pPr algn="ctr"/>
            <a:r>
              <a:rPr lang="en-US" b="1" i="1" u="sng" dirty="0">
                <a:effectLst>
                  <a:outerShdw blurRad="38100" dist="38100" dir="2700000" algn="tl">
                    <a:srgbClr val="000000">
                      <a:alpha val="43137"/>
                    </a:srgbClr>
                  </a:outerShdw>
                </a:effectLst>
              </a:rPr>
              <a:t>Appeals and Revision</a:t>
            </a:r>
            <a:endParaRPr lang="en-IN" b="1" i="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9E9834B5-03DB-42DE-A1F2-07673DC5EF72}"/>
              </a:ext>
            </a:extLst>
          </p:cNvPr>
          <p:cNvSpPr>
            <a:spLocks noGrp="1"/>
          </p:cNvSpPr>
          <p:nvPr>
            <p:ph idx="1"/>
          </p:nvPr>
        </p:nvSpPr>
        <p:spPr>
          <a:xfrm>
            <a:off x="838200" y="2141008"/>
            <a:ext cx="10515600" cy="5078942"/>
          </a:xfrm>
        </p:spPr>
        <p:txBody>
          <a:bodyPr/>
          <a:lstStyle/>
          <a:p>
            <a:r>
              <a:rPr lang="en-US" b="1" i="1" dirty="0">
                <a:effectLst>
                  <a:outerShdw blurRad="38100" dist="38100" dir="2700000" algn="tl">
                    <a:srgbClr val="000000">
                      <a:alpha val="43137"/>
                    </a:srgbClr>
                  </a:outerShdw>
                </a:effectLst>
              </a:rPr>
              <a:t>Sections 107- 121 of the C/RGST Act, 2017 </a:t>
            </a:r>
            <a:r>
              <a:rPr lang="en-US" b="1" i="1" dirty="0">
                <a:effectLst>
                  <a:outerShdw blurRad="38100" dist="38100" dir="2700000" algn="tl">
                    <a:srgbClr val="000000">
                      <a:alpha val="43137"/>
                    </a:srgbClr>
                  </a:outerShdw>
                </a:effectLst>
                <a:sym typeface="Wingdings" panose="05000000000000000000" pitchFamily="2" charset="2"/>
              </a:rPr>
              <a:t> Chapter XVIII</a:t>
            </a:r>
          </a:p>
          <a:p>
            <a:endParaRPr lang="en-US" b="1" i="1" dirty="0">
              <a:effectLst>
                <a:outerShdw blurRad="38100" dist="38100" dir="2700000" algn="tl">
                  <a:srgbClr val="000000">
                    <a:alpha val="43137"/>
                  </a:srgbClr>
                </a:outerShdw>
              </a:effectLst>
              <a:sym typeface="Wingdings" panose="05000000000000000000" pitchFamily="2" charset="2"/>
            </a:endParaRPr>
          </a:p>
          <a:p>
            <a:r>
              <a:rPr lang="en-US" b="1" i="1" dirty="0">
                <a:effectLst>
                  <a:outerShdw blurRad="38100" dist="38100" dir="2700000" algn="tl">
                    <a:srgbClr val="000000">
                      <a:alpha val="43137"/>
                    </a:srgbClr>
                  </a:outerShdw>
                </a:effectLst>
              </a:rPr>
              <a:t>Rule 108 – 116 of the C/RGST Rules, 2017 </a:t>
            </a:r>
            <a:r>
              <a:rPr lang="en-US" b="1" i="1" dirty="0">
                <a:effectLst>
                  <a:outerShdw blurRad="38100" dist="38100" dir="2700000" algn="tl">
                    <a:srgbClr val="000000">
                      <a:alpha val="43137"/>
                    </a:srgbClr>
                  </a:outerShdw>
                </a:effectLst>
                <a:sym typeface="Wingdings" panose="05000000000000000000" pitchFamily="2" charset="2"/>
              </a:rPr>
              <a:t> Chapter XIII</a:t>
            </a:r>
          </a:p>
          <a:p>
            <a:endParaRPr lang="en-US" b="1" i="1" dirty="0">
              <a:effectLst>
                <a:outerShdw blurRad="38100" dist="38100" dir="2700000" algn="tl">
                  <a:srgbClr val="000000">
                    <a:alpha val="43137"/>
                  </a:srgbClr>
                </a:outerShdw>
              </a:effectLst>
            </a:endParaRPr>
          </a:p>
          <a:p>
            <a:r>
              <a:rPr lang="en-US" b="1" i="1" dirty="0">
                <a:effectLst>
                  <a:outerShdw blurRad="38100" dist="38100" dir="2700000" algn="tl">
                    <a:srgbClr val="000000">
                      <a:alpha val="43137"/>
                    </a:srgbClr>
                  </a:outerShdw>
                </a:effectLst>
              </a:rPr>
              <a:t>Forms GST APL-01 - GST APL-08 &amp; GST RVN-01</a:t>
            </a:r>
            <a:endParaRPr lang="en-IN" b="1" i="1" dirty="0">
              <a:effectLst>
                <a:outerShdw blurRad="38100" dist="38100" dir="2700000" algn="tl">
                  <a:srgbClr val="000000">
                    <a:alpha val="43137"/>
                  </a:srgbClr>
                </a:outerShdw>
              </a:effectLst>
            </a:endParaRPr>
          </a:p>
          <a:p>
            <a:endParaRPr lang="en-US" b="1" i="1"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69EB4321-19BC-4064-A422-A63816D5319D}"/>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23268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872DC-B20B-4885-8A43-0152DB9C4EFD}"/>
              </a:ext>
            </a:extLst>
          </p:cNvPr>
          <p:cNvSpPr>
            <a:spLocks noGrp="1"/>
          </p:cNvSpPr>
          <p:nvPr>
            <p:ph type="title"/>
          </p:nvPr>
        </p:nvSpPr>
        <p:spPr>
          <a:xfrm>
            <a:off x="838200" y="365126"/>
            <a:ext cx="10515600" cy="583142"/>
          </a:xfrm>
        </p:spPr>
        <p:txBody>
          <a:bodyPr>
            <a:normAutofit fontScale="90000"/>
          </a:bodyPr>
          <a:lstStyle/>
          <a:p>
            <a:pPr algn="ctr"/>
            <a:r>
              <a:rPr lang="en-US" b="1" i="1" u="sng" dirty="0"/>
              <a:t>APPEAL - </a:t>
            </a:r>
            <a:endParaRPr lang="en-IN" b="1" i="1" u="sng" dirty="0"/>
          </a:p>
        </p:txBody>
      </p:sp>
      <p:sp>
        <p:nvSpPr>
          <p:cNvPr id="3" name="Content Placeholder 2">
            <a:extLst>
              <a:ext uri="{FF2B5EF4-FFF2-40B4-BE49-F238E27FC236}">
                <a16:creationId xmlns:a16="http://schemas.microsoft.com/office/drawing/2014/main" id="{FC5500F5-651A-496D-823A-0243C341EBE8}"/>
              </a:ext>
            </a:extLst>
          </p:cNvPr>
          <p:cNvSpPr>
            <a:spLocks noGrp="1"/>
          </p:cNvSpPr>
          <p:nvPr>
            <p:ph idx="1"/>
          </p:nvPr>
        </p:nvSpPr>
        <p:spPr>
          <a:xfrm>
            <a:off x="838200" y="1092201"/>
            <a:ext cx="10515600" cy="5511800"/>
          </a:xfrm>
        </p:spPr>
        <p:txBody>
          <a:bodyPr>
            <a:noAutofit/>
          </a:bodyPr>
          <a:lstStyle/>
          <a:p>
            <a:pPr algn="just">
              <a:lnSpc>
                <a:spcPct val="120000"/>
              </a:lnSpc>
            </a:pPr>
            <a:r>
              <a:rPr lang="en-US" sz="2400" b="1" i="1" u="sng" dirty="0"/>
              <a:t>Britannica</a:t>
            </a:r>
            <a:r>
              <a:rPr lang="en-US" sz="2400" b="1" i="1" dirty="0"/>
              <a:t>  </a:t>
            </a:r>
          </a:p>
          <a:p>
            <a:pPr algn="just">
              <a:lnSpc>
                <a:spcPct val="120000"/>
              </a:lnSpc>
            </a:pPr>
            <a:endParaRPr lang="en-US" sz="2400" b="1" i="1" dirty="0"/>
          </a:p>
          <a:p>
            <a:pPr marL="457200" lvl="1" indent="0" algn="just">
              <a:lnSpc>
                <a:spcPct val="120000"/>
              </a:lnSpc>
              <a:buNone/>
            </a:pPr>
            <a:r>
              <a:rPr lang="en-US" sz="2000" b="1" i="1" dirty="0">
                <a:solidFill>
                  <a:srgbClr val="1A1A1A"/>
                </a:solidFill>
                <a:effectLst/>
              </a:rPr>
              <a:t>Appeal, the resort to a higher </a:t>
            </a:r>
            <a:r>
              <a:rPr lang="en-US" sz="2000" b="1" i="1" u="none" strike="noStrike" dirty="0">
                <a:solidFill>
                  <a:srgbClr val="14599D"/>
                </a:solidFill>
                <a:effectLst/>
                <a:hlinkClick r:id="rId3"/>
              </a:rPr>
              <a:t>court</a:t>
            </a:r>
            <a:r>
              <a:rPr lang="en-US" sz="2000" b="1" i="1" dirty="0">
                <a:solidFill>
                  <a:srgbClr val="1A1A1A"/>
                </a:solidFill>
                <a:effectLst/>
              </a:rPr>
              <a:t> to review the decision of a lower court, or to a court to review the order of an administrative agency. In varying forms, all legal systems provide for some type of appeal.</a:t>
            </a:r>
          </a:p>
          <a:p>
            <a:pPr algn="just">
              <a:lnSpc>
                <a:spcPct val="120000"/>
              </a:lnSpc>
            </a:pPr>
            <a:endParaRPr lang="en-US" sz="2400" b="1" i="1" u="sng" dirty="0">
              <a:solidFill>
                <a:srgbClr val="1A1A1A"/>
              </a:solidFill>
            </a:endParaRPr>
          </a:p>
          <a:p>
            <a:pPr algn="just">
              <a:lnSpc>
                <a:spcPct val="120000"/>
              </a:lnSpc>
            </a:pPr>
            <a:r>
              <a:rPr lang="en-US" sz="2400" b="1" i="1" u="sng" dirty="0">
                <a:solidFill>
                  <a:srgbClr val="1A1A1A"/>
                </a:solidFill>
              </a:rPr>
              <a:t>Law dictionary</a:t>
            </a:r>
            <a:r>
              <a:rPr lang="en-US" sz="2400" b="1" i="1" dirty="0">
                <a:solidFill>
                  <a:srgbClr val="1A1A1A"/>
                </a:solidFill>
              </a:rPr>
              <a:t> </a:t>
            </a:r>
          </a:p>
          <a:p>
            <a:pPr lvl="1" algn="just">
              <a:lnSpc>
                <a:spcPct val="120000"/>
              </a:lnSpc>
            </a:pPr>
            <a:r>
              <a:rPr lang="en-US" sz="2000" b="1" i="1" dirty="0">
                <a:solidFill>
                  <a:srgbClr val="202124"/>
                </a:solidFill>
                <a:effectLst/>
                <a:latin typeface="arial" panose="020B0604020202020204" pitchFamily="34" charset="0"/>
              </a:rPr>
              <a:t>A challenge to a previous legal determination. An appeal is directed towards a legal power higher than the power making the challenged determination. </a:t>
            </a:r>
          </a:p>
          <a:p>
            <a:pPr marL="457200" lvl="1" indent="0" algn="just">
              <a:lnSpc>
                <a:spcPct val="120000"/>
              </a:lnSpc>
              <a:buNone/>
            </a:pPr>
            <a:endParaRPr lang="en-US" sz="2000" b="1" i="1" dirty="0">
              <a:solidFill>
                <a:srgbClr val="00B0F0"/>
              </a:solidFill>
              <a:effectLst/>
              <a:latin typeface="arial" panose="020B0604020202020204" pitchFamily="34" charset="0"/>
            </a:endParaRPr>
          </a:p>
          <a:p>
            <a:pPr marL="457200" lvl="1" indent="0" algn="just">
              <a:lnSpc>
                <a:spcPct val="120000"/>
              </a:lnSpc>
              <a:buNone/>
            </a:pPr>
            <a:r>
              <a:rPr lang="en-US" sz="2000" b="1" i="1" dirty="0">
                <a:solidFill>
                  <a:srgbClr val="00B0F0"/>
                </a:solidFill>
                <a:effectLst/>
                <a:latin typeface="arial" panose="020B0604020202020204" pitchFamily="34" charset="0"/>
              </a:rPr>
              <a:t>The person pursuing an appeal is called an </a:t>
            </a:r>
            <a:r>
              <a:rPr lang="en-US" sz="2000" b="1" i="1" dirty="0">
                <a:solidFill>
                  <a:srgbClr val="92D050"/>
                </a:solidFill>
                <a:effectLst/>
                <a:latin typeface="arial" panose="020B0604020202020204" pitchFamily="34" charset="0"/>
              </a:rPr>
              <a:t>appellant/ plaintiff</a:t>
            </a:r>
            <a:r>
              <a:rPr lang="en-US" sz="2000" b="1" i="1" dirty="0">
                <a:solidFill>
                  <a:srgbClr val="00B0F0"/>
                </a:solidFill>
                <a:effectLst/>
                <a:latin typeface="arial" panose="020B0604020202020204" pitchFamily="34" charset="0"/>
              </a:rPr>
              <a:t>, while the person defending the lower court's ruling is the</a:t>
            </a:r>
            <a:r>
              <a:rPr lang="en-US" sz="2000" b="1" i="1" dirty="0">
                <a:solidFill>
                  <a:srgbClr val="92D050"/>
                </a:solidFill>
                <a:effectLst/>
                <a:latin typeface="arial" panose="020B0604020202020204" pitchFamily="34" charset="0"/>
              </a:rPr>
              <a:t> respondent</a:t>
            </a:r>
            <a:r>
              <a:rPr lang="en-US" sz="2000" b="1" i="1" dirty="0">
                <a:solidFill>
                  <a:srgbClr val="00B0F0"/>
                </a:solidFill>
                <a:effectLst/>
                <a:latin typeface="arial" panose="020B0604020202020204" pitchFamily="34" charset="0"/>
              </a:rPr>
              <a:t>.</a:t>
            </a:r>
            <a:endParaRPr lang="en-US" sz="2000" b="1" i="1" dirty="0">
              <a:solidFill>
                <a:srgbClr val="00B0F0"/>
              </a:solidFill>
              <a:effectLst/>
            </a:endParaRPr>
          </a:p>
          <a:p>
            <a:pPr algn="just">
              <a:lnSpc>
                <a:spcPct val="120000"/>
              </a:lnSpc>
            </a:pPr>
            <a:endParaRPr lang="en-US" sz="2000" b="1" i="1" dirty="0">
              <a:solidFill>
                <a:srgbClr val="1A1A1A"/>
              </a:solidFill>
              <a:effectLst/>
            </a:endParaRPr>
          </a:p>
          <a:p>
            <a:pPr marL="0" indent="0" algn="just">
              <a:lnSpc>
                <a:spcPct val="120000"/>
              </a:lnSpc>
              <a:buNone/>
            </a:pPr>
            <a:br>
              <a:rPr lang="en-US" sz="2000" b="1" i="1" dirty="0"/>
            </a:br>
            <a:endParaRPr lang="en-IN" sz="2000" b="1" i="1" dirty="0"/>
          </a:p>
        </p:txBody>
      </p:sp>
      <p:sp>
        <p:nvSpPr>
          <p:cNvPr id="4" name="Footer Placeholder 3">
            <a:extLst>
              <a:ext uri="{FF2B5EF4-FFF2-40B4-BE49-F238E27FC236}">
                <a16:creationId xmlns:a16="http://schemas.microsoft.com/office/drawing/2014/main" id="{FD124CBD-C55E-4142-96AE-21D9589B7BBC}"/>
              </a:ext>
            </a:extLst>
          </p:cNvPr>
          <p:cNvSpPr>
            <a:spLocks noGrp="1"/>
          </p:cNvSpPr>
          <p:nvPr>
            <p:ph type="ftr" sz="quarter" idx="11"/>
          </p:nvPr>
        </p:nvSpPr>
        <p:spPr>
          <a:xfrm>
            <a:off x="4038600" y="6492874"/>
            <a:ext cx="4114800" cy="365125"/>
          </a:xfrm>
        </p:spPr>
        <p:txBody>
          <a:bodyPr/>
          <a:lstStyle/>
          <a:p>
            <a:r>
              <a:rPr lang="en-US"/>
              <a:t>© YASH LEGAL - www.yashlegal.com</a:t>
            </a:r>
            <a:endParaRPr lang="en-IN" dirty="0"/>
          </a:p>
        </p:txBody>
      </p:sp>
      <p:sp>
        <p:nvSpPr>
          <p:cNvPr id="7" name="Title 1">
            <a:extLst>
              <a:ext uri="{FF2B5EF4-FFF2-40B4-BE49-F238E27FC236}">
                <a16:creationId xmlns:a16="http://schemas.microsoft.com/office/drawing/2014/main" id="{83729638-492D-4622-93E8-61D3F1A310AB}"/>
              </a:ext>
            </a:extLst>
          </p:cNvPr>
          <p:cNvSpPr txBox="1">
            <a:spLocks/>
          </p:cNvSpPr>
          <p:nvPr/>
        </p:nvSpPr>
        <p:spPr>
          <a:xfrm>
            <a:off x="2794000" y="-2251074"/>
            <a:ext cx="10515600" cy="583142"/>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i="1" u="sng"/>
              <a:t>APPEAL - </a:t>
            </a:r>
            <a:endParaRPr lang="en-IN" b="1" i="1" u="sng" dirty="0"/>
          </a:p>
        </p:txBody>
      </p:sp>
      <p:pic>
        <p:nvPicPr>
          <p:cNvPr id="8" name="Picture 4" descr="See related image detail">
            <a:extLst>
              <a:ext uri="{FF2B5EF4-FFF2-40B4-BE49-F238E27FC236}">
                <a16:creationId xmlns:a16="http://schemas.microsoft.com/office/drawing/2014/main" id="{B18D037A-9D53-4A1A-8109-DFFC4926F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1200" y="152401"/>
            <a:ext cx="990600" cy="795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53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001B-7692-4EA9-B075-37AE553153DA}"/>
              </a:ext>
            </a:extLst>
          </p:cNvPr>
          <p:cNvSpPr>
            <a:spLocks noGrp="1"/>
          </p:cNvSpPr>
          <p:nvPr>
            <p:ph type="title"/>
          </p:nvPr>
        </p:nvSpPr>
        <p:spPr>
          <a:xfrm>
            <a:off x="838200" y="229660"/>
            <a:ext cx="10515600" cy="896408"/>
          </a:xfrm>
        </p:spPr>
        <p:txBody>
          <a:bodyPr/>
          <a:lstStyle/>
          <a:p>
            <a:pPr algn="ctr"/>
            <a:r>
              <a:rPr lang="en-US" b="1" i="1" u="sng" dirty="0">
                <a:effectLst>
                  <a:outerShdw blurRad="38100" dist="38100" dir="2700000" algn="tl">
                    <a:srgbClr val="000000">
                      <a:alpha val="43137"/>
                    </a:srgbClr>
                  </a:outerShdw>
                </a:effectLst>
              </a:rPr>
              <a:t>SECTION - 107</a:t>
            </a:r>
            <a:endParaRPr lang="en-IN" b="1" i="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551A4B86-FC50-4AF6-A3A5-B33387C1F190}"/>
              </a:ext>
            </a:extLst>
          </p:cNvPr>
          <p:cNvSpPr>
            <a:spLocks noGrp="1"/>
          </p:cNvSpPr>
          <p:nvPr>
            <p:ph idx="1"/>
          </p:nvPr>
        </p:nvSpPr>
        <p:spPr>
          <a:xfrm>
            <a:off x="838200" y="1261534"/>
            <a:ext cx="10515600" cy="5184243"/>
          </a:xfrm>
        </p:spPr>
        <p:txBody>
          <a:bodyPr>
            <a:normAutofit/>
          </a:bodyPr>
          <a:lstStyle/>
          <a:p>
            <a:pPr algn="just">
              <a:lnSpc>
                <a:spcPct val="150000"/>
              </a:lnSpc>
            </a:pPr>
            <a:r>
              <a:rPr lang="en-US" sz="2000" b="1" i="1" u="none" strike="noStrike" baseline="0" dirty="0">
                <a:solidFill>
                  <a:srgbClr val="7030A0"/>
                </a:solidFill>
                <a:latin typeface="Open Sans" panose="020B0606030504020204" pitchFamily="34" charset="0"/>
                <a:ea typeface="Open Sans" panose="020B0606030504020204" pitchFamily="34" charset="0"/>
                <a:cs typeface="Open Sans" panose="020B0606030504020204" pitchFamily="34" charset="0"/>
              </a:rPr>
              <a:t>Any person</a:t>
            </a: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ggrieved by any </a:t>
            </a:r>
            <a:r>
              <a:rPr lang="en-US" sz="2000" b="1" i="1" u="none" strike="noStrike" baseline="0" dirty="0">
                <a:solidFill>
                  <a:schemeClr val="accent2"/>
                </a:solidFill>
                <a:latin typeface="Open Sans" panose="020B0606030504020204" pitchFamily="34" charset="0"/>
                <a:ea typeface="Open Sans" panose="020B0606030504020204" pitchFamily="34" charset="0"/>
                <a:cs typeface="Open Sans" panose="020B0606030504020204" pitchFamily="34" charset="0"/>
              </a:rPr>
              <a:t>decision</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or </a:t>
            </a:r>
            <a:r>
              <a:rPr lang="en-US" sz="2000" b="1" i="1" u="none" strike="noStrike" baseline="0" dirty="0">
                <a:solidFill>
                  <a:schemeClr val="accent2"/>
                </a:solidFill>
                <a:latin typeface="Open Sans" panose="020B0606030504020204" pitchFamily="34" charset="0"/>
                <a:ea typeface="Open Sans" panose="020B0606030504020204" pitchFamily="34" charset="0"/>
                <a:cs typeface="Open Sans" panose="020B0606030504020204" pitchFamily="34" charset="0"/>
              </a:rPr>
              <a:t>order</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none" strike="noStrike" baseline="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of an adjudicating authority </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000" b="1" i="1" u="none" strike="noStrike" baseline="0" dirty="0">
                <a:solidFill>
                  <a:schemeClr val="accent6">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appeal to Appellate Authority</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000" b="1" i="1" u="sng" strike="noStrike" baseline="0"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W</a:t>
            </a:r>
            <a:r>
              <a:rPr lang="en-US" sz="2000" b="1" i="1" u="sng" strike="noStrike" baseline="0" dirty="0">
                <a:solidFill>
                  <a:srgbClr val="FF0000"/>
                </a:solidFill>
                <a:latin typeface="Open Sans" panose="020B0606030504020204" pitchFamily="34" charset="0"/>
                <a:ea typeface="Open Sans" panose="020B0606030504020204" pitchFamily="34" charset="0"/>
                <a:cs typeface="Open Sans" panose="020B0606030504020204" pitchFamily="34" charset="0"/>
              </a:rPr>
              <a:t>ithin three months</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000" b="1"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000" b="1" i="1" u="sng"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from the date </a:t>
            </a:r>
            <a:r>
              <a:rPr lang="en-US" sz="2000" b="1" i="1" u="sng"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when </a:t>
            </a:r>
            <a:r>
              <a:rPr lang="en-US" sz="2000" b="1" i="1" u="sng" strike="noStrike" baseline="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rPr>
              <a:t>order </a:t>
            </a:r>
            <a:r>
              <a:rPr lang="en-US" sz="3200" b="1" i="1" u="sng" strike="noStrike" baseline="0" dirty="0">
                <a:solidFill>
                  <a:srgbClr val="81580F"/>
                </a:solidFill>
                <a:latin typeface="Open Sans" panose="020B0606030504020204" pitchFamily="34" charset="0"/>
                <a:ea typeface="Open Sans" panose="020B0606030504020204" pitchFamily="34" charset="0"/>
                <a:cs typeface="Open Sans" panose="020B0606030504020204" pitchFamily="34" charset="0"/>
              </a:rPr>
              <a:t>communicated</a:t>
            </a:r>
            <a:r>
              <a:rPr lang="en-US" sz="2000" b="1" i="1" u="none" strike="noStrike" baseline="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r>
              <a:rPr lang="en-US" sz="2000" b="1" i="1" u="sng" strike="noStrike" baseline="0" dirty="0">
                <a:latin typeface="Open Sans" panose="020B0606030504020204" pitchFamily="34" charset="0"/>
                <a:ea typeface="Open Sans" panose="020B0606030504020204" pitchFamily="34" charset="0"/>
                <a:cs typeface="Open Sans" panose="020B0606030504020204" pitchFamily="34" charset="0"/>
              </a:rPr>
              <a:t>Communication or Service </a:t>
            </a:r>
            <a:r>
              <a:rPr lang="en-US" sz="2000" b="1" i="1" u="none" strike="noStrike" baseline="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endParaRPr lang="en-US" sz="2000" b="1" i="1" u="none" strike="noStrike" baseline="0" dirty="0">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IN" sz="2000" b="1" i="1" dirty="0">
                <a:latin typeface="Open Sans" panose="020B0606030504020204" pitchFamily="34" charset="0"/>
                <a:ea typeface="Open Sans" panose="020B0606030504020204" pitchFamily="34" charset="0"/>
                <a:cs typeface="Open Sans" panose="020B0606030504020204" pitchFamily="34" charset="0"/>
              </a:rPr>
              <a:t>Ratan Industries Ltd. V. State of U.P. </a:t>
            </a: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No service if sent on wrong mail.</a:t>
            </a:r>
          </a:p>
          <a:p>
            <a:pPr lvl="1" algn="just">
              <a:lnSpc>
                <a:spcPct val="150000"/>
              </a:lnSpc>
            </a:pP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Ranchi Carrying </a:t>
            </a:r>
            <a:r>
              <a:rPr lang="en-IN" sz="2000" b="1" i="1" dirty="0" err="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Corpn</a:t>
            </a: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IN" sz="2000" b="1" i="1" dirty="0">
                <a:latin typeface="Open Sans" panose="020B0606030504020204" pitchFamily="34" charset="0"/>
                <a:ea typeface="Open Sans" panose="020B0606030504020204" pitchFamily="34" charset="0"/>
                <a:cs typeface="Open Sans" panose="020B0606030504020204" pitchFamily="34" charset="0"/>
              </a:rPr>
              <a:t>V. State of U.P. </a:t>
            </a: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No service on fixation on truck.</a:t>
            </a:r>
          </a:p>
          <a:p>
            <a:pPr lvl="1" algn="just">
              <a:lnSpc>
                <a:spcPct val="150000"/>
              </a:lnSpc>
            </a:pP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Singh Traders V. Additional Comm.  No service if served to truck driver.</a:t>
            </a:r>
          </a:p>
          <a:p>
            <a:pPr lvl="1" algn="just">
              <a:lnSpc>
                <a:spcPct val="150000"/>
              </a:lnSpc>
            </a:pP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Ram Prasad </a:t>
            </a:r>
            <a:r>
              <a:rPr lang="en-IN" sz="2000" b="1" i="1" dirty="0" err="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Sharam</a:t>
            </a:r>
            <a:r>
              <a:rPr lang="en-IN"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V. Chief Comm.  SCN not uploaded on website  Liable to struck down.</a:t>
            </a:r>
            <a:endParaRPr lang="en-IN" sz="20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endParaRPr lang="en-US" sz="2000" b="1" i="1" u="none" strike="noStrike" baseline="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18001DB9-6A1D-40A3-8717-1F8C9C7207AA}"/>
              </a:ext>
            </a:extLst>
          </p:cNvPr>
          <p:cNvSpPr>
            <a:spLocks noGrp="1"/>
          </p:cNvSpPr>
          <p:nvPr>
            <p:ph type="ftr" sz="quarter" idx="11"/>
          </p:nvPr>
        </p:nvSpPr>
        <p:spPr>
          <a:xfrm>
            <a:off x="4038600" y="6445777"/>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224278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605B-45AE-E237-3211-573ECAB37274}"/>
              </a:ext>
            </a:extLst>
          </p:cNvPr>
          <p:cNvSpPr>
            <a:spLocks noGrp="1"/>
          </p:cNvSpPr>
          <p:nvPr>
            <p:ph type="title"/>
          </p:nvPr>
        </p:nvSpPr>
        <p:spPr>
          <a:xfrm>
            <a:off x="838200" y="-82193"/>
            <a:ext cx="10515600" cy="82193"/>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E503D66B-E78A-854D-36A2-DA348706AB9D}"/>
              </a:ext>
            </a:extLst>
          </p:cNvPr>
          <p:cNvSpPr>
            <a:spLocks noGrp="1"/>
          </p:cNvSpPr>
          <p:nvPr>
            <p:ph idx="1"/>
          </p:nvPr>
        </p:nvSpPr>
        <p:spPr>
          <a:xfrm>
            <a:off x="838200" y="914400"/>
            <a:ext cx="10515600" cy="5262563"/>
          </a:xfrm>
        </p:spPr>
        <p:txBody>
          <a:bodyPr>
            <a:normAutofit fontScale="92500"/>
          </a:bodyPr>
          <a:lstStyle/>
          <a:p>
            <a:pPr algn="just">
              <a:lnSpc>
                <a:spcPct val="150000"/>
              </a:lnSpc>
            </a:pPr>
            <a:r>
              <a:rPr lang="en-US" sz="2800" b="1" i="1">
                <a:solidFill>
                  <a:srgbClr val="7030A0"/>
                </a:solidFill>
                <a:latin typeface="Open Sans" panose="020B0606030504020204" pitchFamily="34" charset="0"/>
                <a:ea typeface="Open Sans" panose="020B0606030504020204" pitchFamily="34" charset="0"/>
                <a:cs typeface="Open Sans" panose="020B0606030504020204" pitchFamily="34" charset="0"/>
              </a:rPr>
              <a:t>CGST Commissioner</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On </a:t>
            </a:r>
            <a:r>
              <a:rPr lang="en-US" sz="2800" b="1" i="1">
                <a:solidFill>
                  <a:schemeClr val="accent2"/>
                </a:solidFill>
                <a:latin typeface="Open Sans" panose="020B0606030504020204" pitchFamily="34" charset="0"/>
                <a:ea typeface="Open Sans" panose="020B0606030504020204" pitchFamily="34" charset="0"/>
                <a:cs typeface="Open Sans" panose="020B0606030504020204" pitchFamily="34" charset="0"/>
              </a:rPr>
              <a:t>suo-moto</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or </a:t>
            </a:r>
            <a:r>
              <a:rPr lang="en-US" sz="2800" b="1" i="1">
                <a:solidFill>
                  <a:schemeClr val="accent2"/>
                </a:solidFill>
                <a:latin typeface="Open Sans" panose="020B0606030504020204" pitchFamily="34" charset="0"/>
                <a:ea typeface="Open Sans" panose="020B0606030504020204" pitchFamily="34" charset="0"/>
                <a:cs typeface="Open Sans" panose="020B0606030504020204" pitchFamily="34" charset="0"/>
              </a:rPr>
              <a:t>upon request of SGST Commissioner or UTGST Commissioner</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800" b="1" i="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E</a:t>
            </a:r>
            <a:r>
              <a:rPr lang="en-US" sz="2800" b="1" i="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xamine the record of any proceedings </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800" b="1" i="1">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a:t>
            </a:r>
            <a:r>
              <a:rPr lang="en-US" sz="2800" b="1" i="1">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djudicating authority passed any decision or order </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800" b="1" i="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rPr>
              <a:t>For the purpose of satisfying the legality or propriety of the said decision </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800" b="1" i="1">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D</a:t>
            </a:r>
            <a:r>
              <a:rPr lang="en-US" sz="2800" b="1" i="1">
                <a:solidFill>
                  <a:srgbClr val="0070C0"/>
                </a:solidFill>
                <a:latin typeface="Open Sans" panose="020B0606030504020204" pitchFamily="34" charset="0"/>
                <a:ea typeface="Open Sans" panose="020B0606030504020204" pitchFamily="34" charset="0"/>
                <a:cs typeface="Open Sans" panose="020B0606030504020204" pitchFamily="34" charset="0"/>
              </a:rPr>
              <a:t>irect</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any subordinate officer to </a:t>
            </a:r>
            <a:r>
              <a:rPr lang="en-US" sz="2800" b="1" i="1">
                <a:solidFill>
                  <a:srgbClr val="0070C0"/>
                </a:solidFill>
                <a:latin typeface="Open Sans" panose="020B0606030504020204" pitchFamily="34" charset="0"/>
                <a:ea typeface="Open Sans" panose="020B0606030504020204" pitchFamily="34" charset="0"/>
                <a:cs typeface="Open Sans" panose="020B0606030504020204" pitchFamily="34" charset="0"/>
              </a:rPr>
              <a:t>apply to the Appellate Authority </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2800" b="1" i="1">
                <a:solidFill>
                  <a:srgbClr val="FF0000"/>
                </a:solidFill>
                <a:latin typeface="Open Sans" panose="020B0606030504020204" pitchFamily="34" charset="0"/>
                <a:ea typeface="Open Sans" panose="020B0606030504020204" pitchFamily="34" charset="0"/>
                <a:cs typeface="Open Sans" panose="020B0606030504020204" pitchFamily="34" charset="0"/>
              </a:rPr>
              <a:t>within six months</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rPr>
              <a:t>. (Revision)</a:t>
            </a:r>
          </a:p>
          <a:p>
            <a:pPr algn="just">
              <a:lnSpc>
                <a:spcPct val="150000"/>
              </a:lnSpc>
            </a:pPr>
            <a:endPar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2800" b="1" i="1">
                <a:solidFill>
                  <a:srgbClr val="7030A0"/>
                </a:solidFill>
                <a:latin typeface="Open Sans" panose="020B0606030504020204" pitchFamily="34" charset="0"/>
                <a:ea typeface="Open Sans" panose="020B0606030504020204" pitchFamily="34" charset="0"/>
                <a:cs typeface="Open Sans" panose="020B0606030504020204" pitchFamily="34" charset="0"/>
              </a:rPr>
              <a:t>Condonation of delay </a:t>
            </a:r>
            <a:r>
              <a:rPr lang="en-US" sz="2800" b="1" i="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800" b="1" i="1">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ONE MONTH</a:t>
            </a:r>
            <a:r>
              <a:rPr lang="en-US" sz="2800" b="1" i="1">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endParaRPr lang="en-US" sz="2800" b="1" i="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
        <p:nvSpPr>
          <p:cNvPr id="4" name="Footer Placeholder 3">
            <a:extLst>
              <a:ext uri="{FF2B5EF4-FFF2-40B4-BE49-F238E27FC236}">
                <a16:creationId xmlns:a16="http://schemas.microsoft.com/office/drawing/2014/main" id="{67E2EF16-3A93-E270-2D1A-352EF06CE28C}"/>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699895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607B-D04D-4BCB-B2E0-2554249DD5CE}"/>
              </a:ext>
            </a:extLst>
          </p:cNvPr>
          <p:cNvSpPr>
            <a:spLocks noGrp="1"/>
          </p:cNvSpPr>
          <p:nvPr>
            <p:ph type="title"/>
          </p:nvPr>
        </p:nvSpPr>
        <p:spPr>
          <a:xfrm>
            <a:off x="838200" y="-59267"/>
            <a:ext cx="10515600" cy="59267"/>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FD1DF920-2050-4DBA-8054-00D2EBF65C56}"/>
              </a:ext>
            </a:extLst>
          </p:cNvPr>
          <p:cNvSpPr>
            <a:spLocks noGrp="1"/>
          </p:cNvSpPr>
          <p:nvPr>
            <p:ph idx="1"/>
          </p:nvPr>
        </p:nvSpPr>
        <p:spPr>
          <a:xfrm>
            <a:off x="838200" y="347133"/>
            <a:ext cx="10515600" cy="6290731"/>
          </a:xfrm>
        </p:spPr>
        <p:txBody>
          <a:bodyPr>
            <a:normAutofit/>
          </a:bodyPr>
          <a:lstStyle/>
          <a:p>
            <a:pPr algn="just">
              <a:lnSpc>
                <a:spcPct val="150000"/>
              </a:lnSpc>
            </a:pPr>
            <a:r>
              <a:rPr lang="en-US" sz="2600"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No appeal can be filed</a:t>
            </a:r>
            <a:r>
              <a:rPr lang="en-US" sz="2600" b="1" i="1" dirty="0">
                <a:solidFill>
                  <a:srgbClr val="7030A0"/>
                </a:solidFill>
                <a:latin typeface="Open Sans" panose="020B0606030504020204" pitchFamily="34" charset="0"/>
                <a:ea typeface="Open Sans" panose="020B0606030504020204" pitchFamily="34" charset="0"/>
                <a:cs typeface="Open Sans" panose="020B0606030504020204" pitchFamily="34" charset="0"/>
              </a:rPr>
              <a:t> : </a:t>
            </a:r>
          </a:p>
          <a:p>
            <a:pPr lvl="1" algn="just">
              <a:lnSpc>
                <a:spcPct val="150000"/>
              </a:lnSpc>
            </a:pPr>
            <a:r>
              <a:rPr lang="en-US" sz="22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Unless entire admitted demand is deposited</a:t>
            </a:r>
            <a:r>
              <a:rPr lang="en-US" sz="2200" b="1" i="1" dirty="0">
                <a:latin typeface="Open Sans" panose="020B0606030504020204" pitchFamily="34" charset="0"/>
                <a:ea typeface="Open Sans" panose="020B0606030504020204" pitchFamily="34" charset="0"/>
                <a:cs typeface="Open Sans" panose="020B0606030504020204" pitchFamily="34" charset="0"/>
              </a:rPr>
              <a:t>;</a:t>
            </a:r>
          </a:p>
          <a:p>
            <a:pPr lvl="1" algn="just">
              <a:lnSpc>
                <a:spcPct val="150000"/>
              </a:lnSpc>
            </a:pPr>
            <a:r>
              <a:rPr lang="en-US" sz="22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Unless 10% of remaining tax </a:t>
            </a:r>
            <a:r>
              <a:rPr lang="en-US" sz="2200" b="1" i="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subject to Rs. 25 Cr</a:t>
            </a:r>
            <a:r>
              <a:rPr lang="en-US" sz="2200" b="1" i="1"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r>
              <a:rPr lang="en-US" sz="2200" b="1" i="1" dirty="0">
                <a:latin typeface="Open Sans" panose="020B0606030504020204" pitchFamily="34" charset="0"/>
                <a:ea typeface="Open Sans" panose="020B0606030504020204" pitchFamily="34" charset="0"/>
                <a:cs typeface="Open Sans" panose="020B0606030504020204" pitchFamily="34" charset="0"/>
              </a:rPr>
              <a:t> is deposited;</a:t>
            </a:r>
          </a:p>
          <a:p>
            <a:pPr lvl="1" algn="just">
              <a:lnSpc>
                <a:spcPct val="150000"/>
              </a:lnSpc>
            </a:pPr>
            <a:r>
              <a:rPr lang="en-US" sz="22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25% of the penalty in case of 129(3) </a:t>
            </a:r>
            <a:r>
              <a:rPr lang="en-US" sz="2200" b="1" i="1" dirty="0">
                <a:latin typeface="Open Sans" panose="020B0606030504020204" pitchFamily="34" charset="0"/>
                <a:ea typeface="Open Sans" panose="020B0606030504020204" pitchFamily="34" charset="0"/>
                <a:cs typeface="Open Sans" panose="020B0606030504020204" pitchFamily="34" charset="0"/>
              </a:rPr>
              <a:t>is deposited.</a:t>
            </a:r>
          </a:p>
          <a:p>
            <a:pPr algn="just">
              <a:lnSpc>
                <a:spcPct val="150000"/>
              </a:lnSpc>
            </a:pPr>
            <a:r>
              <a:rPr lang="en-US" sz="2600" b="1" i="1" dirty="0">
                <a:solidFill>
                  <a:srgbClr val="00B0F0"/>
                </a:solidFill>
                <a:latin typeface="Open Sans" panose="020B0606030504020204" pitchFamily="34" charset="0"/>
                <a:ea typeface="Open Sans" panose="020B0606030504020204" pitchFamily="34" charset="0"/>
                <a:cs typeface="Open Sans" panose="020B0606030504020204" pitchFamily="34" charset="0"/>
              </a:rPr>
              <a:t>Automatic stay on remaining demand.</a:t>
            </a:r>
            <a:endParaRPr lang="en-IN" sz="2600" b="1" i="1" dirty="0">
              <a:solidFill>
                <a:srgbClr val="00B0F0"/>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2600" b="1" i="1" dirty="0">
                <a:latin typeface="Open Sans" panose="020B0606030504020204" pitchFamily="34" charset="0"/>
                <a:ea typeface="Open Sans" panose="020B0606030504020204" pitchFamily="34" charset="0"/>
                <a:cs typeface="Open Sans" panose="020B0606030504020204" pitchFamily="34" charset="0"/>
              </a:rPr>
              <a:t>Opportunity of hearing to be given to the appellant.</a:t>
            </a:r>
          </a:p>
          <a:p>
            <a:pPr algn="just">
              <a:lnSpc>
                <a:spcPct val="150000"/>
              </a:lnSpc>
            </a:pPr>
            <a:r>
              <a:rPr lang="en-US" sz="2600" b="1" i="1" dirty="0">
                <a:latin typeface="Open Sans" panose="020B0606030504020204" pitchFamily="34" charset="0"/>
                <a:ea typeface="Open Sans" panose="020B0606030504020204" pitchFamily="34" charset="0"/>
                <a:cs typeface="Open Sans" panose="020B0606030504020204" pitchFamily="34" charset="0"/>
              </a:rPr>
              <a:t>Maximum three adjournments may be awarded to appellant.</a:t>
            </a:r>
          </a:p>
          <a:p>
            <a:pPr algn="just">
              <a:lnSpc>
                <a:spcPct val="150000"/>
              </a:lnSpc>
            </a:pPr>
            <a:r>
              <a:rPr lang="en-US" sz="2600" b="1" i="1" dirty="0">
                <a:latin typeface="Open Sans" panose="020B0606030504020204" pitchFamily="34" charset="0"/>
                <a:ea typeface="Open Sans" panose="020B0606030504020204" pitchFamily="34" charset="0"/>
                <a:cs typeface="Open Sans" panose="020B0606030504020204" pitchFamily="34" charset="0"/>
              </a:rPr>
              <a:t>Grounds may be added/ altered/ modified.</a:t>
            </a:r>
          </a:p>
        </p:txBody>
      </p:sp>
      <p:sp>
        <p:nvSpPr>
          <p:cNvPr id="4" name="Footer Placeholder 3">
            <a:extLst>
              <a:ext uri="{FF2B5EF4-FFF2-40B4-BE49-F238E27FC236}">
                <a16:creationId xmlns:a16="http://schemas.microsoft.com/office/drawing/2014/main" id="{5EB7A215-1348-4AF6-9ED5-8E8351FCA470}"/>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63656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52975-E1F0-43CB-A4B5-2A98CE530A51}"/>
              </a:ext>
            </a:extLst>
          </p:cNvPr>
          <p:cNvSpPr>
            <a:spLocks noGrp="1"/>
          </p:cNvSpPr>
          <p:nvPr>
            <p:ph type="title"/>
          </p:nvPr>
        </p:nvSpPr>
        <p:spPr>
          <a:xfrm>
            <a:off x="838200" y="-101599"/>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79698F8-E516-49DF-B844-402CE4684156}"/>
              </a:ext>
            </a:extLst>
          </p:cNvPr>
          <p:cNvSpPr>
            <a:spLocks noGrp="1"/>
          </p:cNvSpPr>
          <p:nvPr>
            <p:ph idx="1"/>
          </p:nvPr>
        </p:nvSpPr>
        <p:spPr>
          <a:xfrm>
            <a:off x="838200" y="338668"/>
            <a:ext cx="10515600" cy="6186454"/>
          </a:xfrm>
        </p:spPr>
        <p:txBody>
          <a:bodyPr>
            <a:normAutofit fontScale="92500" lnSpcReduction="20000"/>
          </a:bodyPr>
          <a:lstStyle/>
          <a:p>
            <a:pPr algn="just">
              <a:lnSpc>
                <a:spcPct val="150000"/>
              </a:lnSpc>
            </a:pPr>
            <a:r>
              <a:rPr lang="en-US" sz="2000" b="1" i="1" dirty="0">
                <a:latin typeface="Open Sans" panose="020B0606030504020204" pitchFamily="34" charset="0"/>
                <a:ea typeface="Open Sans" panose="020B0606030504020204" pitchFamily="34" charset="0"/>
                <a:cs typeface="Open Sans" panose="020B0606030504020204" pitchFamily="34" charset="0"/>
              </a:rPr>
              <a:t>AA may </a:t>
            </a:r>
            <a:r>
              <a:rPr lang="en-US" sz="2000" b="1" i="1" dirty="0">
                <a:solidFill>
                  <a:schemeClr val="accent1"/>
                </a:solidFill>
                <a:latin typeface="Open Sans" panose="020B0606030504020204" pitchFamily="34" charset="0"/>
                <a:ea typeface="Open Sans" panose="020B0606030504020204" pitchFamily="34" charset="0"/>
                <a:cs typeface="Open Sans" panose="020B0606030504020204" pitchFamily="34" charset="0"/>
              </a:rPr>
              <a:t>confirm</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modify</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annul</a:t>
            </a:r>
            <a:r>
              <a:rPr lang="en-US" sz="2000" b="1" i="1" dirty="0">
                <a:latin typeface="Open Sans" panose="020B0606030504020204" pitchFamily="34" charset="0"/>
                <a:ea typeface="Open Sans" panose="020B0606030504020204" pitchFamily="34" charset="0"/>
                <a:cs typeface="Open Sans" panose="020B0606030504020204" pitchFamily="34" charset="0"/>
              </a:rPr>
              <a:t> the order </a:t>
            </a:r>
            <a:r>
              <a:rPr lang="en-US"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000" b="1" i="1"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CANNOT REMAND</a:t>
            </a:r>
            <a:r>
              <a:rPr lang="en-US"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2000" b="1" i="1" dirty="0">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endParaRPr lang="en-US" sz="20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IN" sz="2000" b="1" i="1" dirty="0">
                <a:solidFill>
                  <a:srgbClr val="7030A0"/>
                </a:solidFill>
                <a:latin typeface="Open Sans" panose="020B0606030504020204" pitchFamily="34" charset="0"/>
                <a:ea typeface="Open Sans" panose="020B0606030504020204" pitchFamily="34" charset="0"/>
                <a:cs typeface="Open Sans" panose="020B0606030504020204" pitchFamily="34" charset="0"/>
              </a:rPr>
              <a:t>Pre issuance of SCN </a:t>
            </a:r>
            <a:r>
              <a:rPr lang="en-IN" sz="2000" b="1" i="1" dirty="0">
                <a:latin typeface="Open Sans" panose="020B0606030504020204" pitchFamily="34" charset="0"/>
                <a:ea typeface="Open Sans" panose="020B0606030504020204" pitchFamily="34" charset="0"/>
                <a:cs typeface="Open Sans" panose="020B0606030504020204" pitchFamily="34" charset="0"/>
              </a:rPr>
              <a:t>is must before passing order related to where </a:t>
            </a:r>
            <a:r>
              <a:rPr lang="en-US" sz="2000" b="1" i="1" dirty="0">
                <a:latin typeface="Open Sans" panose="020B0606030504020204" pitchFamily="34" charset="0"/>
                <a:ea typeface="Open Sans" panose="020B0606030504020204" pitchFamily="34" charset="0"/>
                <a:cs typeface="Open Sans" panose="020B0606030504020204" pitchFamily="34" charset="0"/>
              </a:rPr>
              <a:t>tax has not been paid or short-paid or erroneously refunded, or where input tax credit has been wrongly availed or utilized.</a:t>
            </a:r>
            <a:r>
              <a:rPr lang="en-IN" sz="2000" b="1" i="1" dirty="0">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endParaRPr lang="en-IN" sz="20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2000" b="1" i="1" dirty="0">
                <a:latin typeface="Open Sans" panose="020B0606030504020204" pitchFamily="34" charset="0"/>
                <a:ea typeface="Open Sans" panose="020B0606030504020204" pitchFamily="34" charset="0"/>
                <a:cs typeface="Open Sans" panose="020B0606030504020204" pitchFamily="34" charset="0"/>
              </a:rPr>
              <a:t>The Appellate Authority </a:t>
            </a:r>
            <a:r>
              <a:rPr lang="en-US" sz="2000" b="1"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rPr>
              <a:t>shall</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rgbClr val="00B050"/>
                </a:solidFill>
                <a:latin typeface="Open Sans" panose="020B0606030504020204" pitchFamily="34" charset="0"/>
                <a:ea typeface="Open Sans" panose="020B0606030504020204" pitchFamily="34" charset="0"/>
                <a:cs typeface="Open Sans" panose="020B0606030504020204" pitchFamily="34" charset="0"/>
              </a:rPr>
              <a:t>where it is possible to do so</a:t>
            </a:r>
            <a:r>
              <a:rPr lang="en-US" sz="2000" b="1" i="1" dirty="0">
                <a:latin typeface="Open Sans" panose="020B0606030504020204" pitchFamily="34" charset="0"/>
                <a:ea typeface="Open Sans" panose="020B0606030504020204" pitchFamily="34" charset="0"/>
                <a:cs typeface="Open Sans" panose="020B0606030504020204" pitchFamily="34" charset="0"/>
              </a:rPr>
              <a:t>, hear and decide every appeal within a period of </a:t>
            </a:r>
            <a:r>
              <a:rPr lang="en-US" sz="20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one year </a:t>
            </a:r>
            <a:r>
              <a:rPr lang="en-US" sz="2000" b="1" i="1" dirty="0">
                <a:latin typeface="Open Sans" panose="020B0606030504020204" pitchFamily="34" charset="0"/>
                <a:ea typeface="Open Sans" panose="020B0606030504020204" pitchFamily="34" charset="0"/>
                <a:cs typeface="Open Sans" panose="020B0606030504020204" pitchFamily="34" charset="0"/>
              </a:rPr>
              <a:t>from the date on which it is filed </a:t>
            </a:r>
            <a:r>
              <a:rPr lang="en-US"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If issuance of order is stayed  One year would be Excluding the period of such stay.</a:t>
            </a:r>
          </a:p>
          <a:p>
            <a:pPr algn="just">
              <a:lnSpc>
                <a:spcPct val="150000"/>
              </a:lnSpc>
            </a:pPr>
            <a:endParaRPr lang="en-US" sz="20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algn="just">
              <a:lnSpc>
                <a:spcPct val="150000"/>
              </a:lnSpc>
            </a:pPr>
            <a:r>
              <a:rPr lang="en-IN" sz="2000" b="1" i="1" dirty="0">
                <a:latin typeface="Open Sans" panose="020B0606030504020204" pitchFamily="34" charset="0"/>
                <a:ea typeface="Open Sans" panose="020B0606030504020204" pitchFamily="34" charset="0"/>
                <a:cs typeface="Open Sans" panose="020B0606030504020204" pitchFamily="34" charset="0"/>
              </a:rPr>
              <a:t>Upon disposal communicate the order. </a:t>
            </a:r>
          </a:p>
          <a:p>
            <a:pPr algn="just">
              <a:lnSpc>
                <a:spcPct val="150000"/>
              </a:lnSpc>
            </a:pPr>
            <a:endParaRPr lang="en-IN" sz="20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IN" sz="2000" b="1" i="1" dirty="0">
                <a:latin typeface="Open Sans" panose="020B0606030504020204" pitchFamily="34" charset="0"/>
                <a:ea typeface="Open Sans" panose="020B0606030504020204" pitchFamily="34" charset="0"/>
                <a:cs typeface="Open Sans" panose="020B0606030504020204" pitchFamily="34" charset="0"/>
              </a:rPr>
              <a:t>Order shall be binding on parties.</a:t>
            </a:r>
          </a:p>
        </p:txBody>
      </p:sp>
      <p:sp>
        <p:nvSpPr>
          <p:cNvPr id="4" name="Footer Placeholder 3">
            <a:extLst>
              <a:ext uri="{FF2B5EF4-FFF2-40B4-BE49-F238E27FC236}">
                <a16:creationId xmlns:a16="http://schemas.microsoft.com/office/drawing/2014/main" id="{4CA6BCF9-5F5E-43B9-A034-9037C35FFFC1}"/>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16103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BEF19-6F5B-41AC-9CE9-C19E3D0AC6E5}"/>
              </a:ext>
            </a:extLst>
          </p:cNvPr>
          <p:cNvSpPr>
            <a:spLocks noGrp="1"/>
          </p:cNvSpPr>
          <p:nvPr>
            <p:ph type="title"/>
          </p:nvPr>
        </p:nvSpPr>
        <p:spPr>
          <a:xfrm>
            <a:off x="838200" y="150605"/>
            <a:ext cx="10515600" cy="660400"/>
          </a:xfrm>
        </p:spPr>
        <p:txBody>
          <a:bodyPr>
            <a:normAutofit fontScale="90000"/>
          </a:bodyPr>
          <a:lstStyle/>
          <a:p>
            <a:pPr algn="ctr"/>
            <a:r>
              <a:rPr lang="en-US" b="1" i="1" u="sng" dirty="0">
                <a:latin typeface="Open Sans" panose="020B0606030504020204" pitchFamily="34" charset="0"/>
                <a:ea typeface="Open Sans" panose="020B0606030504020204" pitchFamily="34" charset="0"/>
                <a:cs typeface="Open Sans" panose="020B0606030504020204" pitchFamily="34" charset="0"/>
              </a:rPr>
              <a:t>Rule 108</a:t>
            </a:r>
            <a:endParaRPr lang="en-IN" b="1" i="1" u="sng"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7B8F044F-2C4D-4355-87BF-05E03B95ADC0}"/>
              </a:ext>
            </a:extLst>
          </p:cNvPr>
          <p:cNvSpPr>
            <a:spLocks noGrp="1"/>
          </p:cNvSpPr>
          <p:nvPr>
            <p:ph idx="1"/>
          </p:nvPr>
        </p:nvSpPr>
        <p:spPr>
          <a:xfrm>
            <a:off x="838200" y="931334"/>
            <a:ext cx="10515600" cy="5655732"/>
          </a:xfrm>
        </p:spPr>
        <p:txBody>
          <a:bodyPr>
            <a:normAutofit/>
          </a:bodyPr>
          <a:lstStyle/>
          <a:p>
            <a:pPr algn="just">
              <a:lnSpc>
                <a:spcPct val="15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Appeal to be filed in Form GSTR APL-01 electronically or otherwise notified </a:t>
            </a:r>
            <a:r>
              <a:rPr lang="en-US" sz="24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Provisional acknowledgement would be generated.</a:t>
            </a:r>
            <a:endParaRPr lang="en-US" sz="24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If order uploaded on portal </a:t>
            </a:r>
            <a:r>
              <a:rPr lang="en-US" sz="24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400" b="1" i="1" dirty="0">
                <a:latin typeface="Open Sans" panose="020B0606030504020204" pitchFamily="34" charset="0"/>
                <a:ea typeface="Open Sans" panose="020B0606030504020204" pitchFamily="34" charset="0"/>
                <a:cs typeface="Open Sans" panose="020B0606030504020204" pitchFamily="34" charset="0"/>
              </a:rPr>
              <a:t>No need to </a:t>
            </a:r>
            <a:r>
              <a:rPr lang="en-US" sz="24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file certified copy of order</a:t>
            </a:r>
            <a:r>
              <a:rPr lang="en-US" sz="2400" b="1" i="1"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 If order not uploaded </a:t>
            </a:r>
            <a:r>
              <a:rPr lang="en-US" sz="24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4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File self certified copy of order in seven days</a:t>
            </a:r>
            <a:r>
              <a:rPr lang="en-US" sz="2400" b="1" i="1"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Form GSTR APL-02 (Final Acknowledgment) will be generated </a:t>
            </a:r>
            <a:r>
              <a:rPr lang="en-US" sz="24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Appeal treated to be filed.</a:t>
            </a:r>
          </a:p>
          <a:p>
            <a:pPr algn="just">
              <a:lnSpc>
                <a:spcPct val="150000"/>
              </a:lnSpc>
            </a:pPr>
            <a:r>
              <a:rPr lang="en-US" sz="24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Date of filing would be acknowledgement date  Not filed in seven days – Date of physical filing.</a:t>
            </a:r>
          </a:p>
          <a:p>
            <a:pPr marL="0" indent="0" algn="just">
              <a:lnSpc>
                <a:spcPct val="150000"/>
              </a:lnSpc>
              <a:buNone/>
            </a:pPr>
            <a:endParaRPr lang="en-US" sz="24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endParaRPr lang="en-US" sz="24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endParaRPr lang="en-IN" sz="24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39AD0390-6447-46F4-9F54-E16E372F5447}"/>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403741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DF2D-7030-4E54-B33A-F9211BAC6F75}"/>
              </a:ext>
            </a:extLst>
          </p:cNvPr>
          <p:cNvSpPr>
            <a:spLocks noGrp="1"/>
          </p:cNvSpPr>
          <p:nvPr>
            <p:ph type="title"/>
          </p:nvPr>
        </p:nvSpPr>
        <p:spPr>
          <a:xfrm>
            <a:off x="838200" y="365126"/>
            <a:ext cx="10515600" cy="1235074"/>
          </a:xfrm>
        </p:spPr>
        <p:txBody>
          <a:bodyPr>
            <a:noAutofit/>
          </a:bodyPr>
          <a:lstStyle/>
          <a:p>
            <a:pPr algn="ctr"/>
            <a:r>
              <a:rPr lang="en-US" sz="3600" b="1" i="1" u="sng" dirty="0">
                <a:latin typeface="Open Sans" panose="020B0606030504020204" pitchFamily="34" charset="0"/>
                <a:ea typeface="Open Sans" panose="020B0606030504020204" pitchFamily="34" charset="0"/>
                <a:cs typeface="Open Sans" panose="020B0606030504020204" pitchFamily="34" charset="0"/>
              </a:rPr>
              <a:t>APPELLATE TRIBUNAL </a:t>
            </a:r>
            <a:br>
              <a:rPr lang="en-US" sz="3600" b="1" i="1" u="sng" dirty="0">
                <a:latin typeface="Open Sans" panose="020B0606030504020204" pitchFamily="34" charset="0"/>
                <a:ea typeface="Open Sans" panose="020B0606030504020204" pitchFamily="34" charset="0"/>
                <a:cs typeface="Open Sans" panose="020B0606030504020204" pitchFamily="34" charset="0"/>
              </a:rPr>
            </a:br>
            <a:r>
              <a:rPr lang="en-US" sz="3600" b="1" i="1" u="sng" dirty="0">
                <a:solidFill>
                  <a:srgbClr val="00B050"/>
                </a:solidFill>
                <a:latin typeface="Open Sans" panose="020B0606030504020204" pitchFamily="34" charset="0"/>
                <a:ea typeface="Open Sans" panose="020B0606030504020204" pitchFamily="34" charset="0"/>
                <a:cs typeface="Open Sans" panose="020B0606030504020204" pitchFamily="34" charset="0"/>
              </a:rPr>
              <a:t>SECTION – 109 TO 116</a:t>
            </a:r>
            <a:endParaRPr lang="en-IN" sz="3600" b="1" i="1" u="sng" dirty="0">
              <a:solidFill>
                <a:srgbClr val="00B05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EA12A768-0FB8-48E3-B82A-9831D5578439}"/>
              </a:ext>
            </a:extLst>
          </p:cNvPr>
          <p:cNvSpPr>
            <a:spLocks noGrp="1"/>
          </p:cNvSpPr>
          <p:nvPr>
            <p:ph idx="1"/>
          </p:nvPr>
        </p:nvSpPr>
        <p:spPr>
          <a:xfrm>
            <a:off x="838200" y="1693334"/>
            <a:ext cx="10515600" cy="5003799"/>
          </a:xfrm>
        </p:spPr>
        <p:txBody>
          <a:bodyPr>
            <a:normAutofit fontScale="55000" lnSpcReduction="20000"/>
          </a:bodyPr>
          <a:lstStyle/>
          <a:p>
            <a:pPr>
              <a:lnSpc>
                <a:spcPct val="170000"/>
              </a:lnSpc>
            </a:pPr>
            <a:r>
              <a:rPr lang="en-US" sz="3200" b="1" i="1" dirty="0">
                <a:latin typeface="Open Sans" panose="020B0606030504020204" pitchFamily="34" charset="0"/>
                <a:ea typeface="Open Sans" panose="020B0606030504020204" pitchFamily="34" charset="0"/>
                <a:cs typeface="Open Sans" panose="020B0606030504020204" pitchFamily="34" charset="0"/>
              </a:rPr>
              <a:t>Constitution of Appellate Tribunals and benches.</a:t>
            </a:r>
          </a:p>
          <a:p>
            <a:pPr>
              <a:lnSpc>
                <a:spcPct val="170000"/>
              </a:lnSpc>
            </a:pPr>
            <a:r>
              <a:rPr lang="en-US" sz="3200" b="1" i="1" dirty="0">
                <a:latin typeface="Open Sans" panose="020B0606030504020204" pitchFamily="34" charset="0"/>
                <a:ea typeface="Open Sans" panose="020B0606030504020204" pitchFamily="34" charset="0"/>
                <a:cs typeface="Open Sans" panose="020B0606030504020204" pitchFamily="34" charset="0"/>
              </a:rPr>
              <a:t>Procedure for Appellate Tribunals.</a:t>
            </a:r>
          </a:p>
          <a:p>
            <a:pPr>
              <a:lnSpc>
                <a:spcPct val="170000"/>
              </a:lnSpc>
            </a:pPr>
            <a:r>
              <a:rPr lang="en-US" sz="3200" b="1" i="1" dirty="0">
                <a:latin typeface="Open Sans" panose="020B0606030504020204" pitchFamily="34" charset="0"/>
                <a:ea typeface="Open Sans" panose="020B0606030504020204" pitchFamily="34" charset="0"/>
                <a:cs typeface="Open Sans" panose="020B0606030504020204" pitchFamily="34" charset="0"/>
              </a:rPr>
              <a:t>Appeal to Appellate Tribunal :</a:t>
            </a:r>
          </a:p>
          <a:p>
            <a:pPr lvl="1">
              <a:lnSpc>
                <a:spcPct val="170000"/>
              </a:lnSpc>
            </a:pPr>
            <a:r>
              <a:rPr lang="en-US" sz="3300" b="1" i="1" dirty="0">
                <a:latin typeface="Open Sans" panose="020B0606030504020204" pitchFamily="34" charset="0"/>
                <a:ea typeface="Open Sans" panose="020B0606030504020204" pitchFamily="34" charset="0"/>
                <a:cs typeface="Open Sans" panose="020B0606030504020204" pitchFamily="34" charset="0"/>
              </a:rPr>
              <a:t>File appeal of orders of Section 107/ 108 </a:t>
            </a:r>
            <a:r>
              <a:rPr lang="en-US" sz="3300" b="1" i="1" dirty="0">
                <a:solidFill>
                  <a:srgbClr val="7030A0"/>
                </a:solidFill>
                <a:latin typeface="Open Sans" panose="020B0606030504020204" pitchFamily="34" charset="0"/>
                <a:ea typeface="Open Sans" panose="020B0606030504020204" pitchFamily="34" charset="0"/>
                <a:cs typeface="Open Sans" panose="020B0606030504020204" pitchFamily="34" charset="0"/>
              </a:rPr>
              <a:t>within three months </a:t>
            </a:r>
            <a:r>
              <a:rPr lang="en-US" sz="3300" b="1" i="1" dirty="0">
                <a:latin typeface="Open Sans" panose="020B0606030504020204" pitchFamily="34" charset="0"/>
                <a:ea typeface="Open Sans" panose="020B0606030504020204" pitchFamily="34" charset="0"/>
                <a:cs typeface="Open Sans" panose="020B0606030504020204" pitchFamily="34" charset="0"/>
              </a:rPr>
              <a:t>from communication.</a:t>
            </a:r>
          </a:p>
          <a:p>
            <a:pPr lvl="1">
              <a:lnSpc>
                <a:spcPct val="170000"/>
              </a:lnSpc>
            </a:pPr>
            <a:r>
              <a:rPr lang="en-US" sz="3300" b="1" i="1" dirty="0">
                <a:latin typeface="Open Sans" panose="020B0606030504020204" pitchFamily="34" charset="0"/>
                <a:ea typeface="Open Sans" panose="020B0606030504020204" pitchFamily="34" charset="0"/>
                <a:cs typeface="Open Sans" panose="020B0606030504020204" pitchFamily="34" charset="0"/>
              </a:rPr>
              <a:t>May not admit cases where tax/ fee/ penalty/ fine is &lt; Rs. 50,000/-.</a:t>
            </a:r>
          </a:p>
          <a:p>
            <a:pPr lvl="1">
              <a:lnSpc>
                <a:spcPct val="170000"/>
              </a:lnSpc>
            </a:pPr>
            <a:r>
              <a:rPr lang="en-US" sz="3300" b="1" i="1" dirty="0">
                <a:latin typeface="Open Sans" panose="020B0606030504020204" pitchFamily="34" charset="0"/>
                <a:ea typeface="Open Sans" panose="020B0606030504020204" pitchFamily="34" charset="0"/>
                <a:cs typeface="Open Sans" panose="020B0606030504020204" pitchFamily="34" charset="0"/>
              </a:rPr>
              <a:t>Commissioner may </a:t>
            </a:r>
            <a:r>
              <a:rPr lang="en-US" sz="3300" b="1" i="1" dirty="0" err="1">
                <a:solidFill>
                  <a:schemeClr val="accent2"/>
                </a:solidFill>
                <a:latin typeface="Open Sans" panose="020B0606030504020204" pitchFamily="34" charset="0"/>
                <a:ea typeface="Open Sans" panose="020B0606030504020204" pitchFamily="34" charset="0"/>
                <a:cs typeface="Open Sans" panose="020B0606030504020204" pitchFamily="34" charset="0"/>
              </a:rPr>
              <a:t>suo</a:t>
            </a:r>
            <a:r>
              <a:rPr lang="en-US" sz="33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-moto</a:t>
            </a:r>
            <a:r>
              <a:rPr lang="en-US" sz="3300" b="1" i="1" dirty="0">
                <a:latin typeface="Open Sans" panose="020B0606030504020204" pitchFamily="34" charset="0"/>
                <a:ea typeface="Open Sans" panose="020B0606030504020204" pitchFamily="34" charset="0"/>
                <a:cs typeface="Open Sans" panose="020B0606030504020204" pitchFamily="34" charset="0"/>
              </a:rPr>
              <a:t> or </a:t>
            </a:r>
            <a:r>
              <a:rPr lang="en-US" sz="33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rPr>
              <a:t>otherwise </a:t>
            </a:r>
            <a:r>
              <a:rPr lang="en-US" sz="3300" b="1" i="1" dirty="0">
                <a:latin typeface="Open Sans" panose="020B0606030504020204" pitchFamily="34" charset="0"/>
                <a:ea typeface="Open Sans" panose="020B0606030504020204" pitchFamily="34" charset="0"/>
                <a:cs typeface="Open Sans" panose="020B0606030504020204" pitchFamily="34" charset="0"/>
              </a:rPr>
              <a:t>may direct subordinate to file appeal </a:t>
            </a:r>
            <a:r>
              <a:rPr lang="en-US" sz="3300" b="1" i="1" dirty="0">
                <a:solidFill>
                  <a:srgbClr val="7030A0"/>
                </a:solidFill>
                <a:latin typeface="Open Sans" panose="020B0606030504020204" pitchFamily="34" charset="0"/>
                <a:ea typeface="Open Sans" panose="020B0606030504020204" pitchFamily="34" charset="0"/>
                <a:cs typeface="Open Sans" panose="020B0606030504020204" pitchFamily="34" charset="0"/>
              </a:rPr>
              <a:t>within six months</a:t>
            </a:r>
            <a:r>
              <a:rPr lang="en-US" sz="3300" b="1" i="1" dirty="0">
                <a:latin typeface="Open Sans" panose="020B0606030504020204" pitchFamily="34" charset="0"/>
                <a:ea typeface="Open Sans" panose="020B0606030504020204" pitchFamily="34" charset="0"/>
                <a:cs typeface="Open Sans" panose="020B0606030504020204" pitchFamily="34" charset="0"/>
              </a:rPr>
              <a:t>.</a:t>
            </a:r>
          </a:p>
          <a:p>
            <a:pPr>
              <a:lnSpc>
                <a:spcPct val="170000"/>
              </a:lnSpc>
            </a:pPr>
            <a:r>
              <a:rPr lang="en-US" sz="3200" b="1" i="1" dirty="0">
                <a:latin typeface="Open Sans" panose="020B0606030504020204" pitchFamily="34" charset="0"/>
                <a:ea typeface="Open Sans" panose="020B0606030504020204" pitchFamily="34" charset="0"/>
                <a:cs typeface="Open Sans" panose="020B0606030504020204" pitchFamily="34" charset="0"/>
              </a:rPr>
              <a:t>Cross objection </a:t>
            </a:r>
            <a:r>
              <a:rPr lang="en-US" sz="32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Respondent  Within forty five days of notice.</a:t>
            </a:r>
          </a:p>
          <a:p>
            <a:pPr>
              <a:lnSpc>
                <a:spcPct val="170000"/>
              </a:lnSpc>
            </a:pPr>
            <a:r>
              <a:rPr lang="en-US" sz="3200" b="1" i="1" dirty="0">
                <a:latin typeface="Open Sans" panose="020B0606030504020204" pitchFamily="34" charset="0"/>
                <a:ea typeface="Open Sans" panose="020B0606030504020204" pitchFamily="34" charset="0"/>
                <a:cs typeface="Open Sans" panose="020B0606030504020204" pitchFamily="34" charset="0"/>
              </a:rPr>
              <a:t>Condonation of delay </a:t>
            </a:r>
            <a:r>
              <a:rPr lang="en-US" sz="32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3200" b="1" i="1"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Three months (Appeal)</a:t>
            </a:r>
            <a:r>
              <a:rPr lang="en-US" sz="32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3200" b="1" i="1"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Forty Five days (Cross Objections)</a:t>
            </a:r>
            <a:r>
              <a:rPr lang="en-US" sz="32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br>
              <a:rPr lang="en-US" sz="3200" b="1" i="1" dirty="0">
                <a:latin typeface="Open Sans" panose="020B0606030504020204" pitchFamily="34" charset="0"/>
                <a:ea typeface="Open Sans" panose="020B0606030504020204" pitchFamily="34" charset="0"/>
                <a:cs typeface="Open Sans" panose="020B0606030504020204" pitchFamily="34" charset="0"/>
              </a:rPr>
            </a:br>
            <a:endParaRPr lang="en-IN" sz="3200" b="1" i="1" dirty="0">
              <a:latin typeface="Open Sans" panose="020B0606030504020204" pitchFamily="34" charset="0"/>
              <a:ea typeface="Open Sans" panose="020B0606030504020204" pitchFamily="34" charset="0"/>
              <a:cs typeface="Open Sans" panose="020B0606030504020204" pitchFamily="34" charset="0"/>
            </a:endParaRPr>
          </a:p>
          <a:p>
            <a:pPr lvl="1">
              <a:lnSpc>
                <a:spcPct val="170000"/>
              </a:lnSpc>
            </a:pPr>
            <a:endParaRPr lang="en-US"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A17A100E-D8D7-42B7-98DF-158D6D746D49}"/>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49704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9E00-5518-4EDC-9D8C-3EF8DA550496}"/>
              </a:ext>
            </a:extLst>
          </p:cNvPr>
          <p:cNvSpPr>
            <a:spLocks noGrp="1"/>
          </p:cNvSpPr>
          <p:nvPr>
            <p:ph type="title"/>
          </p:nvPr>
        </p:nvSpPr>
        <p:spPr>
          <a:xfrm>
            <a:off x="838200" y="-76199"/>
            <a:ext cx="10515600" cy="761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23CBD8F1-61BE-4632-94BD-592809E2DC1F}"/>
              </a:ext>
            </a:extLst>
          </p:cNvPr>
          <p:cNvSpPr>
            <a:spLocks noGrp="1"/>
          </p:cNvSpPr>
          <p:nvPr>
            <p:ph idx="1"/>
          </p:nvPr>
        </p:nvSpPr>
        <p:spPr>
          <a:xfrm>
            <a:off x="838200" y="677331"/>
            <a:ext cx="10515600" cy="5909735"/>
          </a:xfrm>
        </p:spPr>
        <p:txBody>
          <a:bodyPr>
            <a:normAutofit lnSpcReduction="10000"/>
          </a:bodyPr>
          <a:lstStyle/>
          <a:p>
            <a:pPr algn="just">
              <a:lnSpc>
                <a:spcPct val="200000"/>
              </a:lnSpc>
            </a:pPr>
            <a:r>
              <a:rPr lang="en-US" sz="2600" b="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No appeal can be filed</a:t>
            </a:r>
            <a:r>
              <a:rPr lang="en-US" sz="26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 : </a:t>
            </a:r>
          </a:p>
          <a:p>
            <a:pPr lvl="1" algn="just">
              <a:lnSpc>
                <a:spcPct val="200000"/>
              </a:lnSpc>
            </a:pPr>
            <a:r>
              <a:rPr lang="en-US" sz="22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Unless entire admitted demand is deposited</a:t>
            </a:r>
            <a:r>
              <a:rPr lang="en-US" sz="2200" b="1" dirty="0">
                <a:latin typeface="Open Sans" panose="020B0606030504020204" pitchFamily="34" charset="0"/>
                <a:ea typeface="Open Sans" panose="020B0606030504020204" pitchFamily="34" charset="0"/>
                <a:cs typeface="Open Sans" panose="020B0606030504020204" pitchFamily="34" charset="0"/>
              </a:rPr>
              <a:t>;</a:t>
            </a:r>
          </a:p>
          <a:p>
            <a:pPr lvl="1" algn="just">
              <a:lnSpc>
                <a:spcPct val="200000"/>
              </a:lnSpc>
            </a:pPr>
            <a:r>
              <a:rPr lang="en-US" sz="2200" b="1" dirty="0">
                <a:solidFill>
                  <a:srgbClr val="92D050"/>
                </a:solidFill>
                <a:latin typeface="Open Sans" panose="020B0606030504020204" pitchFamily="34" charset="0"/>
                <a:ea typeface="Open Sans" panose="020B0606030504020204" pitchFamily="34" charset="0"/>
                <a:cs typeface="Open Sans" panose="020B0606030504020204" pitchFamily="34" charset="0"/>
              </a:rPr>
              <a:t>Unless 10% (Additional) remaining tax </a:t>
            </a:r>
            <a:r>
              <a:rPr lang="en-US" sz="2200" b="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subject to Rs. </a:t>
            </a:r>
            <a:r>
              <a:rPr lang="en-US" sz="2200" b="1" u="sng">
                <a:solidFill>
                  <a:srgbClr val="FF0000"/>
                </a:solidFill>
                <a:latin typeface="Open Sans" panose="020B0606030504020204" pitchFamily="34" charset="0"/>
                <a:ea typeface="Open Sans" panose="020B0606030504020204" pitchFamily="34" charset="0"/>
                <a:cs typeface="Open Sans" panose="020B0606030504020204" pitchFamily="34" charset="0"/>
              </a:rPr>
              <a:t>20 </a:t>
            </a:r>
            <a:r>
              <a:rPr lang="en-US" sz="2200" b="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Cr</a:t>
            </a:r>
            <a:r>
              <a:rPr lang="en-US" sz="22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r>
              <a:rPr lang="en-US" sz="2200" b="1" dirty="0">
                <a:latin typeface="Open Sans" panose="020B0606030504020204" pitchFamily="34" charset="0"/>
                <a:ea typeface="Open Sans" panose="020B0606030504020204" pitchFamily="34" charset="0"/>
                <a:cs typeface="Open Sans" panose="020B0606030504020204" pitchFamily="34" charset="0"/>
              </a:rPr>
              <a:t> is paid;</a:t>
            </a:r>
          </a:p>
          <a:p>
            <a:pPr algn="just">
              <a:lnSpc>
                <a:spcPct val="200000"/>
              </a:lnSpc>
            </a:pPr>
            <a:r>
              <a:rPr lang="en-IN" sz="2600" b="1" i="1" dirty="0">
                <a:latin typeface="Open Sans" panose="020B0606030504020204" pitchFamily="34" charset="0"/>
                <a:ea typeface="Open Sans" panose="020B0606030504020204" pitchFamily="34" charset="0"/>
                <a:cs typeface="Open Sans" panose="020B0606030504020204" pitchFamily="34" charset="0"/>
              </a:rPr>
              <a:t>Remaining amount would be deemed to be stayed for recovery.</a:t>
            </a:r>
          </a:p>
          <a:p>
            <a:pPr algn="just">
              <a:lnSpc>
                <a:spcPct val="200000"/>
              </a:lnSpc>
            </a:pPr>
            <a:r>
              <a:rPr lang="en-IN" sz="2600" b="1" i="1" dirty="0">
                <a:latin typeface="Open Sans" panose="020B0606030504020204" pitchFamily="34" charset="0"/>
                <a:ea typeface="Open Sans" panose="020B0606030504020204" pitchFamily="34" charset="0"/>
                <a:cs typeface="Open Sans" panose="020B0606030504020204" pitchFamily="34" charset="0"/>
              </a:rPr>
              <a:t>Application to Tribunal </a:t>
            </a:r>
            <a:r>
              <a:rPr lang="en-IN" sz="26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For rectification or restoration  Must be with prescribed fees.</a:t>
            </a:r>
          </a:p>
          <a:p>
            <a:pPr algn="just">
              <a:lnSpc>
                <a:spcPct val="200000"/>
              </a:lnSpc>
            </a:pPr>
            <a:r>
              <a:rPr lang="en-IN" sz="26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The Tribunal may </a:t>
            </a:r>
            <a:r>
              <a:rPr lang="en-IN" sz="2600" b="1" i="1"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modify</a:t>
            </a:r>
            <a:r>
              <a:rPr lang="en-IN" sz="26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IN" sz="2600" b="1" i="1" dirty="0">
                <a:solidFill>
                  <a:srgbClr val="7030A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annul</a:t>
            </a:r>
            <a:r>
              <a:rPr lang="en-IN" sz="26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IN" sz="2600" b="1" i="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confirm</a:t>
            </a:r>
            <a:r>
              <a:rPr lang="en-IN" sz="26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or </a:t>
            </a:r>
            <a:r>
              <a:rPr lang="en-IN" sz="3200" b="1" i="1" u="sng" dirty="0">
                <a:solidFill>
                  <a:schemeClr val="accent4">
                    <a:lumMod val="50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remand</a:t>
            </a:r>
            <a:r>
              <a:rPr lang="en-IN" sz="2600"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the case. </a:t>
            </a:r>
            <a:endParaRPr lang="en-IN" sz="26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7A019370-068E-4EED-A9B1-F4C7DFA6CA86}"/>
              </a:ext>
            </a:extLst>
          </p:cNvPr>
          <p:cNvSpPr>
            <a:spLocks noGrp="1"/>
          </p:cNvSpPr>
          <p:nvPr>
            <p:ph type="ftr" sz="quarter" idx="11"/>
          </p:nvPr>
        </p:nvSpPr>
        <p:spPr>
          <a:xfrm>
            <a:off x="4038600" y="6404503"/>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408153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94AE-82CE-4674-9B8C-0C9B4D5C0393}"/>
              </a:ext>
            </a:extLst>
          </p:cNvPr>
          <p:cNvSpPr>
            <a:spLocks noGrp="1"/>
          </p:cNvSpPr>
          <p:nvPr>
            <p:ph type="title"/>
          </p:nvPr>
        </p:nvSpPr>
        <p:spPr>
          <a:xfrm>
            <a:off x="838200" y="-93133"/>
            <a:ext cx="10515600" cy="93133"/>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E619C809-712A-406D-8F20-0C20D8B2885E}"/>
              </a:ext>
            </a:extLst>
          </p:cNvPr>
          <p:cNvSpPr>
            <a:spLocks noGrp="1"/>
          </p:cNvSpPr>
          <p:nvPr>
            <p:ph idx="1"/>
          </p:nvPr>
        </p:nvSpPr>
        <p:spPr>
          <a:xfrm>
            <a:off x="838200" y="440267"/>
            <a:ext cx="10515600" cy="6206066"/>
          </a:xfrm>
        </p:spPr>
        <p:txBody>
          <a:bodyPr>
            <a:normAutofit lnSpcReduction="10000"/>
          </a:bodyPr>
          <a:lstStyle/>
          <a:p>
            <a:pPr>
              <a:lnSpc>
                <a:spcPct val="150000"/>
              </a:lnSpc>
            </a:pPr>
            <a:r>
              <a:rPr lang="en-US" b="1" i="1" dirty="0"/>
              <a:t>No adjournments </a:t>
            </a:r>
            <a:r>
              <a:rPr lang="en-US" b="1" i="1" dirty="0">
                <a:sym typeface="Wingdings" panose="05000000000000000000" pitchFamily="2" charset="2"/>
              </a:rPr>
              <a:t> More than three times.</a:t>
            </a:r>
          </a:p>
          <a:p>
            <a:pPr algn="just">
              <a:lnSpc>
                <a:spcPct val="150000"/>
              </a:lnSpc>
            </a:pPr>
            <a:r>
              <a:rPr lang="en-US" b="1" i="1" dirty="0">
                <a:solidFill>
                  <a:srgbClr val="7030A0"/>
                </a:solidFill>
                <a:sym typeface="Wingdings" panose="05000000000000000000" pitchFamily="2" charset="2"/>
              </a:rPr>
              <a:t>Rectification of order</a:t>
            </a:r>
            <a:r>
              <a:rPr lang="en-US" b="1" i="1" dirty="0">
                <a:sym typeface="Wingdings" panose="05000000000000000000" pitchFamily="2" charset="2"/>
              </a:rPr>
              <a:t>  </a:t>
            </a:r>
            <a:r>
              <a:rPr lang="en-US" b="1" i="1" dirty="0">
                <a:solidFill>
                  <a:schemeClr val="accent2"/>
                </a:solidFill>
                <a:sym typeface="Wingdings" panose="05000000000000000000" pitchFamily="2" charset="2"/>
              </a:rPr>
              <a:t>Suo-moto</a:t>
            </a:r>
            <a:r>
              <a:rPr lang="en-US" b="1" i="1" dirty="0">
                <a:sym typeface="Wingdings" panose="05000000000000000000" pitchFamily="2" charset="2"/>
              </a:rPr>
              <a:t> or </a:t>
            </a:r>
            <a:r>
              <a:rPr lang="en-US" b="1" i="1" dirty="0">
                <a:solidFill>
                  <a:schemeClr val="accent2"/>
                </a:solidFill>
                <a:sym typeface="Wingdings" panose="05000000000000000000" pitchFamily="2" charset="2"/>
              </a:rPr>
              <a:t>on application </a:t>
            </a:r>
            <a:r>
              <a:rPr lang="en-US" b="1" i="1" dirty="0">
                <a:sym typeface="Wingdings" panose="05000000000000000000" pitchFamily="2" charset="2"/>
              </a:rPr>
              <a:t> Rectify </a:t>
            </a:r>
            <a:r>
              <a:rPr lang="en-US" b="1" i="1" dirty="0">
                <a:solidFill>
                  <a:srgbClr val="00B050"/>
                </a:solidFill>
                <a:sym typeface="Wingdings" panose="05000000000000000000" pitchFamily="2" charset="2"/>
              </a:rPr>
              <a:t>within three months</a:t>
            </a:r>
            <a:r>
              <a:rPr lang="en-US" b="1" i="1" dirty="0">
                <a:sym typeface="Wingdings" panose="05000000000000000000" pitchFamily="2" charset="2"/>
              </a:rPr>
              <a:t> from order  If </a:t>
            </a:r>
            <a:r>
              <a:rPr lang="en-US" b="1" i="1" dirty="0">
                <a:solidFill>
                  <a:srgbClr val="002060"/>
                </a:solidFill>
                <a:sym typeface="Wingdings" panose="05000000000000000000" pitchFamily="2" charset="2"/>
              </a:rPr>
              <a:t>demand increasing</a:t>
            </a:r>
            <a:r>
              <a:rPr lang="en-US" b="1" i="1" dirty="0">
                <a:sym typeface="Wingdings" panose="05000000000000000000" pitchFamily="2" charset="2"/>
              </a:rPr>
              <a:t>  </a:t>
            </a:r>
            <a:r>
              <a:rPr lang="en-US" b="1" i="1" dirty="0">
                <a:solidFill>
                  <a:schemeClr val="accent4">
                    <a:lumMod val="75000"/>
                  </a:schemeClr>
                </a:solidFill>
                <a:sym typeface="Wingdings" panose="05000000000000000000" pitchFamily="2" charset="2"/>
              </a:rPr>
              <a:t>Opportunity must be given.</a:t>
            </a:r>
          </a:p>
          <a:p>
            <a:pPr algn="just">
              <a:lnSpc>
                <a:spcPct val="150000"/>
              </a:lnSpc>
            </a:pPr>
            <a:r>
              <a:rPr lang="en-IN" b="1" i="1" dirty="0"/>
              <a:t>Tribunal </a:t>
            </a:r>
            <a:r>
              <a:rPr lang="en-IN" b="1" i="1" dirty="0">
                <a:solidFill>
                  <a:srgbClr val="FF0000"/>
                </a:solidFill>
              </a:rPr>
              <a:t>Shall</a:t>
            </a:r>
            <a:r>
              <a:rPr lang="en-IN" b="1" i="1" dirty="0"/>
              <a:t> decide the case within </a:t>
            </a:r>
            <a:r>
              <a:rPr lang="en-IN" b="1" i="1" dirty="0">
                <a:solidFill>
                  <a:srgbClr val="7030A0"/>
                </a:solidFill>
              </a:rPr>
              <a:t>twelve months</a:t>
            </a:r>
            <a:r>
              <a:rPr lang="en-IN" b="1" i="1" dirty="0"/>
              <a:t>, if possible.</a:t>
            </a:r>
          </a:p>
          <a:p>
            <a:pPr algn="just">
              <a:lnSpc>
                <a:spcPct val="150000"/>
              </a:lnSpc>
            </a:pPr>
            <a:r>
              <a:rPr lang="en-IN" b="1" i="1" dirty="0"/>
              <a:t>Order should be communicated in writing.</a:t>
            </a:r>
          </a:p>
          <a:p>
            <a:pPr algn="just">
              <a:lnSpc>
                <a:spcPct val="150000"/>
              </a:lnSpc>
            </a:pPr>
            <a:r>
              <a:rPr lang="en-IN" b="1" i="1" dirty="0"/>
              <a:t>Order shall be binding on parties.</a:t>
            </a:r>
          </a:p>
          <a:p>
            <a:pPr algn="just">
              <a:lnSpc>
                <a:spcPct val="150000"/>
              </a:lnSpc>
            </a:pPr>
            <a:r>
              <a:rPr lang="en-IN" b="1" i="1" dirty="0"/>
              <a:t>Refund amount deposited under </a:t>
            </a:r>
            <a:r>
              <a:rPr lang="en-IN" b="1" i="1" dirty="0">
                <a:solidFill>
                  <a:srgbClr val="00B050"/>
                </a:solidFill>
              </a:rPr>
              <a:t>Section 107(6)</a:t>
            </a:r>
            <a:r>
              <a:rPr lang="en-IN" b="1" i="1" dirty="0"/>
              <a:t> &amp; </a:t>
            </a:r>
            <a:r>
              <a:rPr lang="en-IN" b="1" i="1" dirty="0">
                <a:solidFill>
                  <a:schemeClr val="accent2"/>
                </a:solidFill>
              </a:rPr>
              <a:t>112(8)</a:t>
            </a:r>
            <a:r>
              <a:rPr lang="en-IN" b="1" i="1" dirty="0"/>
              <a:t> with Interest. {</a:t>
            </a:r>
            <a:r>
              <a:rPr lang="en-IN" b="1" i="1" dirty="0">
                <a:solidFill>
                  <a:srgbClr val="FF0000"/>
                </a:solidFill>
              </a:rPr>
              <a:t>Section 115</a:t>
            </a:r>
            <a:r>
              <a:rPr lang="en-IN" b="1" i="1" dirty="0"/>
              <a:t>}</a:t>
            </a:r>
          </a:p>
        </p:txBody>
      </p:sp>
      <p:sp>
        <p:nvSpPr>
          <p:cNvPr id="4" name="Footer Placeholder 3">
            <a:extLst>
              <a:ext uri="{FF2B5EF4-FFF2-40B4-BE49-F238E27FC236}">
                <a16:creationId xmlns:a16="http://schemas.microsoft.com/office/drawing/2014/main" id="{450CB05E-752C-4550-8CD7-BC03418916F5}"/>
              </a:ext>
            </a:extLst>
          </p:cNvPr>
          <p:cNvSpPr>
            <a:spLocks noGrp="1"/>
          </p:cNvSpPr>
          <p:nvPr>
            <p:ph type="ftr" sz="quarter" idx="11"/>
          </p:nvPr>
        </p:nvSpPr>
        <p:spPr/>
        <p:txBody>
          <a:bodyPr/>
          <a:lstStyle/>
          <a:p>
            <a:r>
              <a:rPr lang="en-US"/>
              <a:t>© YASH LEGAL - www.yashlegal.com</a:t>
            </a:r>
            <a:endParaRPr lang="en-IN" dirty="0"/>
          </a:p>
        </p:txBody>
      </p:sp>
    </p:spTree>
    <p:extLst>
      <p:ext uri="{BB962C8B-B14F-4D97-AF65-F5344CB8AC3E}">
        <p14:creationId xmlns:p14="http://schemas.microsoft.com/office/powerpoint/2010/main" val="171771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7953-0CD2-4864-BCEB-401D775A6587}"/>
              </a:ext>
            </a:extLst>
          </p:cNvPr>
          <p:cNvSpPr>
            <a:spLocks noGrp="1"/>
          </p:cNvSpPr>
          <p:nvPr>
            <p:ph type="title"/>
          </p:nvPr>
        </p:nvSpPr>
        <p:spPr>
          <a:xfrm>
            <a:off x="838200" y="203200"/>
            <a:ext cx="10515600" cy="838200"/>
          </a:xfrm>
        </p:spPr>
        <p:txBody>
          <a:bodyPr>
            <a:noAutofit/>
          </a:bodyPr>
          <a:lstStyle/>
          <a:p>
            <a:pPr algn="ctr"/>
            <a:r>
              <a:rPr lang="en-US" sz="3800" b="1" i="1" u="sng"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AUTHORIZED REPRESENTATIVE – SECTION 116</a:t>
            </a:r>
            <a:endParaRPr lang="en-IN" sz="3800" b="1" i="1" u="sng"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DDAB6A89-9E8B-43EA-9152-6CFFE7354B99}"/>
              </a:ext>
            </a:extLst>
          </p:cNvPr>
          <p:cNvSpPr>
            <a:spLocks noGrp="1"/>
          </p:cNvSpPr>
          <p:nvPr>
            <p:ph idx="1"/>
          </p:nvPr>
        </p:nvSpPr>
        <p:spPr>
          <a:xfrm>
            <a:off x="838200" y="1176866"/>
            <a:ext cx="10515600" cy="5477933"/>
          </a:xfrm>
        </p:spPr>
        <p:txBody>
          <a:bodyPr>
            <a:normAutofit lnSpcReduction="10000"/>
          </a:bodyPr>
          <a:lstStyle/>
          <a:p>
            <a:pPr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rPr>
              <a:t>Any person </a:t>
            </a: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b="1" i="1" dirty="0">
                <a:latin typeface="Open Sans" panose="020B0606030504020204" pitchFamily="34" charset="0"/>
                <a:ea typeface="Open Sans" panose="020B0606030504020204" pitchFamily="34" charset="0"/>
                <a:cs typeface="Open Sans" panose="020B0606030504020204" pitchFamily="34" charset="0"/>
              </a:rPr>
              <a:t>except when asked for personal examination on oath or affirmation </a:t>
            </a: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May appear through A/R.</a:t>
            </a:r>
          </a:p>
          <a:p>
            <a:pPr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Who can be A/R –</a:t>
            </a:r>
          </a:p>
          <a:p>
            <a:pPr lvl="1"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Relative/ Employee;</a:t>
            </a:r>
          </a:p>
          <a:p>
            <a:pPr lvl="1"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Advocate in practice  Not debarred from practice;</a:t>
            </a:r>
          </a:p>
          <a:p>
            <a:pPr lvl="1"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CA/CS/CMA holds COP Not debarred from practice;</a:t>
            </a:r>
          </a:p>
          <a:p>
            <a:pPr lvl="1"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Retired officer of CTD  Not below </a:t>
            </a:r>
            <a:r>
              <a:rPr lang="en-US" b="1" i="1" dirty="0" err="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Gazetted</a:t>
            </a:r>
            <a:r>
              <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Officer  Retired at least one year before.</a:t>
            </a:r>
          </a:p>
          <a:p>
            <a:pPr lvl="1" algn="just">
              <a:lnSpc>
                <a:spcPct val="150000"/>
              </a:lnSpc>
            </a:pPr>
            <a:r>
              <a:rPr lang="en-US" b="1" i="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Any GSTP.</a:t>
            </a:r>
            <a:endPar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marL="457200" lvl="1" indent="0" algn="just">
              <a:lnSpc>
                <a:spcPct val="150000"/>
              </a:lnSpc>
              <a:buNone/>
            </a:pPr>
            <a:endParaRPr lang="en-US" b="1" i="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
        <p:nvSpPr>
          <p:cNvPr id="4" name="Footer Placeholder 3">
            <a:extLst>
              <a:ext uri="{FF2B5EF4-FFF2-40B4-BE49-F238E27FC236}">
                <a16:creationId xmlns:a16="http://schemas.microsoft.com/office/drawing/2014/main" id="{08A156DF-50A7-49D6-AF7C-A4B89D138FE6}"/>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16966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9D57C-61F8-4C33-A3DE-D3D9FF269627}"/>
              </a:ext>
            </a:extLst>
          </p:cNvPr>
          <p:cNvSpPr>
            <a:spLocks noGrp="1"/>
          </p:cNvSpPr>
          <p:nvPr>
            <p:ph type="title"/>
          </p:nvPr>
        </p:nvSpPr>
        <p:spPr>
          <a:xfrm>
            <a:off x="838200" y="-67733"/>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3EDD6668-5149-479C-B72B-440161DD2CEF}"/>
              </a:ext>
            </a:extLst>
          </p:cNvPr>
          <p:cNvSpPr>
            <a:spLocks noGrp="1"/>
          </p:cNvSpPr>
          <p:nvPr>
            <p:ph idx="1"/>
          </p:nvPr>
        </p:nvSpPr>
        <p:spPr>
          <a:xfrm>
            <a:off x="838200" y="690876"/>
            <a:ext cx="10515600" cy="5696381"/>
          </a:xfrm>
        </p:spPr>
        <p:txBody>
          <a:bodyPr>
            <a:normAutofit lnSpcReduction="10000"/>
          </a:bodyPr>
          <a:lstStyle/>
          <a:p>
            <a:pPr algn="just">
              <a:lnSpc>
                <a:spcPct val="150000"/>
              </a:lnSpc>
            </a:pPr>
            <a:r>
              <a:rPr lang="en-US" sz="2400" b="1" i="1" u="sng" dirty="0">
                <a:latin typeface="Open Sans" panose="020B0606030504020204" pitchFamily="34" charset="0"/>
                <a:ea typeface="Open Sans" panose="020B0606030504020204" pitchFamily="34" charset="0"/>
                <a:cs typeface="Open Sans" panose="020B0606030504020204" pitchFamily="34" charset="0"/>
              </a:rPr>
              <a:t>Who can not be an A/R </a:t>
            </a:r>
            <a:r>
              <a:rPr lang="en-US" sz="2400" b="1" i="1"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endParaRPr lang="en-US" sz="2400" b="1" i="1" dirty="0">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US" sz="2200" b="1" i="1" dirty="0">
                <a:latin typeface="Open Sans" panose="020B0606030504020204" pitchFamily="34" charset="0"/>
                <a:ea typeface="Open Sans" panose="020B0606030504020204" pitchFamily="34" charset="0"/>
                <a:cs typeface="Open Sans" panose="020B0606030504020204" pitchFamily="34" charset="0"/>
              </a:rPr>
              <a:t>Dismissed or removed Govt. officer;</a:t>
            </a:r>
          </a:p>
          <a:p>
            <a:pPr lvl="1" algn="just">
              <a:lnSpc>
                <a:spcPct val="150000"/>
              </a:lnSpc>
            </a:pPr>
            <a:endParaRPr lang="en-US" sz="2200" b="1" i="1" dirty="0">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US" sz="2200" b="1" i="1" dirty="0">
                <a:latin typeface="Open Sans" panose="020B0606030504020204" pitchFamily="34" charset="0"/>
                <a:ea typeface="Open Sans" panose="020B0606030504020204" pitchFamily="34" charset="0"/>
                <a:cs typeface="Open Sans" panose="020B0606030504020204" pitchFamily="34" charset="0"/>
              </a:rPr>
              <a:t>Person convicted for any </a:t>
            </a:r>
            <a:r>
              <a:rPr lang="en-US" sz="2200" b="1" i="1" dirty="0" err="1">
                <a:latin typeface="Open Sans" panose="020B0606030504020204" pitchFamily="34" charset="0"/>
                <a:ea typeface="Open Sans" panose="020B0606030504020204" pitchFamily="34" charset="0"/>
                <a:cs typeface="Open Sans" panose="020B0606030504020204" pitchFamily="34" charset="0"/>
              </a:rPr>
              <a:t>any</a:t>
            </a:r>
            <a:r>
              <a:rPr lang="en-US" sz="2200" b="1" i="1" dirty="0">
                <a:latin typeface="Open Sans" panose="020B0606030504020204" pitchFamily="34" charset="0"/>
                <a:ea typeface="Open Sans" panose="020B0606030504020204" pitchFamily="34" charset="0"/>
                <a:cs typeface="Open Sans" panose="020B0606030504020204" pitchFamily="34" charset="0"/>
              </a:rPr>
              <a:t> offence under the GST Act(s);</a:t>
            </a:r>
          </a:p>
          <a:p>
            <a:pPr lvl="1" algn="just">
              <a:lnSpc>
                <a:spcPct val="150000"/>
              </a:lnSpc>
            </a:pPr>
            <a:endParaRPr lang="en-US" sz="2200" b="1" i="1" dirty="0">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US" sz="2200" b="1" i="1" dirty="0">
                <a:latin typeface="Open Sans" panose="020B0606030504020204" pitchFamily="34" charset="0"/>
                <a:ea typeface="Open Sans" panose="020B0606030504020204" pitchFamily="34" charset="0"/>
                <a:cs typeface="Open Sans" panose="020B0606030504020204" pitchFamily="34" charset="0"/>
              </a:rPr>
              <a:t>Any insolvent;</a:t>
            </a:r>
          </a:p>
          <a:p>
            <a:pPr lvl="1" algn="just">
              <a:lnSpc>
                <a:spcPct val="150000"/>
              </a:lnSpc>
            </a:pPr>
            <a:endParaRPr lang="en-US" sz="2000" b="1" i="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Person disqualified under any GST Act would remain disqualified for all the GST Act(s).</a:t>
            </a:r>
          </a:p>
        </p:txBody>
      </p:sp>
      <p:sp>
        <p:nvSpPr>
          <p:cNvPr id="4" name="Footer Placeholder 3">
            <a:extLst>
              <a:ext uri="{FF2B5EF4-FFF2-40B4-BE49-F238E27FC236}">
                <a16:creationId xmlns:a16="http://schemas.microsoft.com/office/drawing/2014/main" id="{FEF80DA3-2C7F-406C-AEA1-0883CBE6C52D}"/>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10561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1A6A-E00D-43D6-AF1E-A426C359532C}"/>
              </a:ext>
            </a:extLst>
          </p:cNvPr>
          <p:cNvSpPr>
            <a:spLocks noGrp="1"/>
          </p:cNvSpPr>
          <p:nvPr>
            <p:ph type="title"/>
          </p:nvPr>
        </p:nvSpPr>
        <p:spPr>
          <a:xfrm>
            <a:off x="838200" y="-101600"/>
            <a:ext cx="10515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E5891C31-E007-4CB7-AA09-1B743E917457}"/>
              </a:ext>
            </a:extLst>
          </p:cNvPr>
          <p:cNvSpPr>
            <a:spLocks noGrp="1"/>
          </p:cNvSpPr>
          <p:nvPr>
            <p:ph idx="1"/>
          </p:nvPr>
        </p:nvSpPr>
        <p:spPr>
          <a:xfrm>
            <a:off x="838200" y="465667"/>
            <a:ext cx="10515600" cy="6299200"/>
          </a:xfrm>
        </p:spPr>
        <p:txBody>
          <a:bodyPr>
            <a:normAutofit/>
          </a:bodyPr>
          <a:lstStyle/>
          <a:p>
            <a:pPr algn="just">
              <a:lnSpc>
                <a:spcPct val="20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Appeal to High Court – Section 117 .</a:t>
            </a:r>
          </a:p>
          <a:p>
            <a:pPr algn="just">
              <a:lnSpc>
                <a:spcPct val="20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Appeal to Supreme Court – Section 118.</a:t>
            </a:r>
          </a:p>
          <a:p>
            <a:pPr algn="just">
              <a:lnSpc>
                <a:spcPct val="200000"/>
              </a:lnSpc>
            </a:pPr>
            <a:r>
              <a:rPr lang="en-US" sz="24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Merely filling appeal before HC or SC would not effect the order of Appellate Tribunal </a:t>
            </a:r>
            <a:r>
              <a:rPr lang="en-US" sz="2400" b="1" i="1" dirty="0">
                <a:solidFill>
                  <a:srgbClr val="92D05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2400" b="1" i="1" dirty="0">
                <a:solidFill>
                  <a:srgbClr val="92D050"/>
                </a:solidFill>
                <a:latin typeface="Open Sans" panose="020B0606030504020204" pitchFamily="34" charset="0"/>
                <a:ea typeface="Open Sans" panose="020B0606030504020204" pitchFamily="34" charset="0"/>
                <a:cs typeface="Open Sans" panose="020B0606030504020204" pitchFamily="34" charset="0"/>
              </a:rPr>
              <a:t> Demand shall be payable as per order of Tribunal. (Section 119)</a:t>
            </a:r>
          </a:p>
          <a:p>
            <a:pPr algn="just">
              <a:lnSpc>
                <a:spcPct val="200000"/>
              </a:lnSpc>
            </a:pPr>
            <a:r>
              <a:rPr lang="en-US" sz="2400" b="1" i="1" dirty="0">
                <a:latin typeface="Open Sans" panose="020B0606030504020204" pitchFamily="34" charset="0"/>
                <a:ea typeface="Open Sans" panose="020B0606030504020204" pitchFamily="34" charset="0"/>
                <a:cs typeface="Open Sans" panose="020B0606030504020204" pitchFamily="34" charset="0"/>
              </a:rPr>
              <a:t>Directions may be issued by Board on recommendation of the Council to not to file appeal in certain cases on monetary basis or otherwise. (Section 120)</a:t>
            </a:r>
            <a:endParaRPr lang="en-IN" sz="24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FDC5D770-C8B1-4664-93EF-D8DD6C52C86B}"/>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123638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D6A18-8102-43F1-BFEF-203DABACB38D}"/>
              </a:ext>
            </a:extLst>
          </p:cNvPr>
          <p:cNvSpPr>
            <a:spLocks noGrp="1"/>
          </p:cNvSpPr>
          <p:nvPr>
            <p:ph type="title"/>
          </p:nvPr>
        </p:nvSpPr>
        <p:spPr>
          <a:xfrm>
            <a:off x="838200" y="-67733"/>
            <a:ext cx="10515600" cy="67733"/>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EBEBB76-6373-4353-B125-DDA1346EAADB}"/>
              </a:ext>
            </a:extLst>
          </p:cNvPr>
          <p:cNvSpPr>
            <a:spLocks noGrp="1"/>
          </p:cNvSpPr>
          <p:nvPr>
            <p:ph idx="1"/>
          </p:nvPr>
        </p:nvSpPr>
        <p:spPr>
          <a:xfrm>
            <a:off x="838200" y="482600"/>
            <a:ext cx="10515600" cy="6129867"/>
          </a:xfrm>
        </p:spPr>
        <p:txBody>
          <a:bodyPr>
            <a:normAutofit lnSpcReduction="10000"/>
          </a:bodyPr>
          <a:lstStyle/>
          <a:p>
            <a:pPr>
              <a:lnSpc>
                <a:spcPct val="150000"/>
              </a:lnSpc>
            </a:pPr>
            <a:r>
              <a:rPr lang="en-US" b="1" i="1" u="sng" dirty="0">
                <a:solidFill>
                  <a:srgbClr val="7030A0"/>
                </a:solidFill>
                <a:latin typeface="Open Sans" panose="020B0606030504020204" pitchFamily="34" charset="0"/>
                <a:ea typeface="Open Sans" panose="020B0606030504020204" pitchFamily="34" charset="0"/>
                <a:cs typeface="Open Sans" panose="020B0606030504020204" pitchFamily="34" charset="0"/>
              </a:rPr>
              <a:t>Non appealable orders/ decisions</a:t>
            </a:r>
            <a:r>
              <a:rPr lang="en-US" b="1" i="1" dirty="0">
                <a:solidFill>
                  <a:srgbClr val="7030A0"/>
                </a:solidFill>
                <a:latin typeface="Open Sans" panose="020B0606030504020204" pitchFamily="34" charset="0"/>
                <a:ea typeface="Open Sans" panose="020B0606030504020204" pitchFamily="34" charset="0"/>
                <a:cs typeface="Open Sans" panose="020B0606030504020204" pitchFamily="34" charset="0"/>
              </a:rPr>
              <a:t> </a:t>
            </a:r>
            <a:r>
              <a:rPr lang="en-US" b="1" i="1" dirty="0">
                <a:latin typeface="Open Sans" panose="020B0606030504020204" pitchFamily="34" charset="0"/>
                <a:ea typeface="Open Sans" panose="020B0606030504020204" pitchFamily="34" charset="0"/>
                <a:cs typeface="Open Sans" panose="020B0606030504020204" pitchFamily="34" charset="0"/>
              </a:rPr>
              <a:t>- </a:t>
            </a:r>
            <a:r>
              <a:rPr lang="en-US" b="1"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rPr>
              <a:t>Section 121</a:t>
            </a:r>
          </a:p>
          <a:p>
            <a:pPr lvl="1">
              <a:lnSpc>
                <a:spcPct val="150000"/>
              </a:lnSpc>
            </a:pPr>
            <a:endParaRPr lang="en-US" b="1" i="1" dirty="0">
              <a:latin typeface="Open Sans" panose="020B0606030504020204" pitchFamily="34" charset="0"/>
              <a:ea typeface="Open Sans" panose="020B0606030504020204" pitchFamily="34" charset="0"/>
              <a:cs typeface="Open Sans" panose="020B0606030504020204" pitchFamily="34" charset="0"/>
            </a:endParaRPr>
          </a:p>
          <a:p>
            <a:pPr lvl="1">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rPr>
              <a:t>Order transferring proceedings to another officer;</a:t>
            </a:r>
          </a:p>
          <a:p>
            <a:pPr lvl="1">
              <a:lnSpc>
                <a:spcPct val="150000"/>
              </a:lnSpc>
            </a:pPr>
            <a:endParaRPr lang="en-US" b="1" i="1" dirty="0">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rPr>
              <a:t>Order pertaining to the seizure or retention of books of account, register and other documents; </a:t>
            </a:r>
          </a:p>
          <a:p>
            <a:pPr lvl="1" algn="just">
              <a:lnSpc>
                <a:spcPct val="150000"/>
              </a:lnSpc>
            </a:pPr>
            <a:endParaRPr lang="en-US" b="1" i="1" dirty="0">
              <a:latin typeface="Open Sans" panose="020B0606030504020204" pitchFamily="34" charset="0"/>
              <a:ea typeface="Open Sans" panose="020B0606030504020204" pitchFamily="34" charset="0"/>
              <a:cs typeface="Open Sans" panose="020B0606030504020204" pitchFamily="34" charset="0"/>
            </a:endParaRPr>
          </a:p>
          <a:p>
            <a:pPr lvl="1">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rPr>
              <a:t>Order sanctioning prosecution under this Act;</a:t>
            </a:r>
          </a:p>
          <a:p>
            <a:pPr lvl="1">
              <a:lnSpc>
                <a:spcPct val="150000"/>
              </a:lnSpc>
            </a:pPr>
            <a:endParaRPr lang="en-US" b="1" i="1" dirty="0">
              <a:latin typeface="Open Sans" panose="020B0606030504020204" pitchFamily="34" charset="0"/>
              <a:ea typeface="Open Sans" panose="020B0606030504020204" pitchFamily="34" charset="0"/>
              <a:cs typeface="Open Sans" panose="020B0606030504020204" pitchFamily="34" charset="0"/>
            </a:endParaRPr>
          </a:p>
          <a:p>
            <a:pPr lvl="1">
              <a:lnSpc>
                <a:spcPct val="150000"/>
              </a:lnSpc>
            </a:pPr>
            <a:r>
              <a:rPr lang="en-US" b="1" i="1" dirty="0">
                <a:latin typeface="Open Sans" panose="020B0606030504020204" pitchFamily="34" charset="0"/>
                <a:ea typeface="Open Sans" panose="020B0606030504020204" pitchFamily="34" charset="0"/>
                <a:cs typeface="Open Sans" panose="020B0606030504020204" pitchFamily="34" charset="0"/>
              </a:rPr>
              <a:t>Order passed under section 80.</a:t>
            </a:r>
            <a:endParaRPr lang="en-IN" b="1" i="1" dirty="0">
              <a:latin typeface="Open Sans" panose="020B0606030504020204" pitchFamily="34" charset="0"/>
              <a:ea typeface="Open Sans" panose="020B0606030504020204" pitchFamily="34" charset="0"/>
              <a:cs typeface="Open Sans" panose="020B0606030504020204" pitchFamily="34" charset="0"/>
            </a:endParaRPr>
          </a:p>
          <a:p>
            <a:pPr lvl="1">
              <a:lnSpc>
                <a:spcPct val="150000"/>
              </a:lnSpc>
            </a:pPr>
            <a:endParaRPr lang="en-US"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EE58003A-F27A-453E-8A7A-674643D1ADF1}"/>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86651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EC4B0-8F5F-4ED9-9FE1-765053DA2475}"/>
              </a:ext>
            </a:extLst>
          </p:cNvPr>
          <p:cNvSpPr>
            <a:spLocks noGrp="1"/>
          </p:cNvSpPr>
          <p:nvPr>
            <p:ph type="title"/>
          </p:nvPr>
        </p:nvSpPr>
        <p:spPr/>
        <p:txBody>
          <a:bodyPr/>
          <a:lstStyle/>
          <a:p>
            <a:pPr algn="ctr"/>
            <a:r>
              <a:rPr lang="en-US" b="1" i="1" u="sng" dirty="0">
                <a:latin typeface="+mn-lt"/>
              </a:rPr>
              <a:t>APPEAL – HIERARCHY </a:t>
            </a:r>
            <a:endParaRPr lang="en-IN" b="1" i="1" u="sng" dirty="0">
              <a:latin typeface="+mn-lt"/>
            </a:endParaRPr>
          </a:p>
        </p:txBody>
      </p:sp>
      <p:pic>
        <p:nvPicPr>
          <p:cNvPr id="1026" name="Picture 2">
            <a:extLst>
              <a:ext uri="{FF2B5EF4-FFF2-40B4-BE49-F238E27FC236}">
                <a16:creationId xmlns:a16="http://schemas.microsoft.com/office/drawing/2014/main" id="{12EDD098-449F-4DFC-BDED-A9655B530AE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2023532"/>
            <a:ext cx="12098866" cy="4834467"/>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9EAD9DBA-5757-47BB-AE5E-5891DE313F24}"/>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1616172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B181D-8A86-4C43-AFC7-CD0EF799A84C}"/>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501DD688-7642-4A79-B706-3CC6D8B409B9}"/>
              </a:ext>
            </a:extLst>
          </p:cNvPr>
          <p:cNvPicPr>
            <a:picLocks noGrp="1" noChangeAspect="1"/>
          </p:cNvPicPr>
          <p:nvPr>
            <p:ph idx="1"/>
          </p:nvPr>
        </p:nvPicPr>
        <p:blipFill>
          <a:blip r:embed="rId3"/>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5D042A0C-0EBD-492D-89B0-2D3F9DF517FF}"/>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4239669389"/>
      </p:ext>
    </p:extLst>
  </p:cSld>
  <p:clrMapOvr>
    <a:masterClrMapping/>
  </p:clrMapOvr>
  <p:transition spd="slow">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740FB-B4EA-CFBE-C0FE-2F8E02C85A09}"/>
              </a:ext>
            </a:extLst>
          </p:cNvPr>
          <p:cNvSpPr>
            <a:spLocks noGrp="1"/>
          </p:cNvSpPr>
          <p:nvPr>
            <p:ph type="title"/>
          </p:nvPr>
        </p:nvSpPr>
        <p:spPr/>
        <p:txBody>
          <a:bodyPr/>
          <a:lstStyle/>
          <a:p>
            <a:endParaRPr lang="en-US"/>
          </a:p>
        </p:txBody>
      </p:sp>
      <p:pic>
        <p:nvPicPr>
          <p:cNvPr id="4098" name="Picture 2" descr="Search and Seizure | PPT">
            <a:extLst>
              <a:ext uri="{FF2B5EF4-FFF2-40B4-BE49-F238E27FC236}">
                <a16:creationId xmlns:a16="http://schemas.microsoft.com/office/drawing/2014/main" id="{6E535C3B-2A93-7FDD-CC54-E205940CA4A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45329"/>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14B72D06-7C35-C094-6666-557F04DDAF35}"/>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
        <p:nvSpPr>
          <p:cNvPr id="6" name="TextBox 5">
            <a:extLst>
              <a:ext uri="{FF2B5EF4-FFF2-40B4-BE49-F238E27FC236}">
                <a16:creationId xmlns:a16="http://schemas.microsoft.com/office/drawing/2014/main" id="{CD566A2B-B559-AF3F-6760-20FEC09CDE5D}"/>
              </a:ext>
            </a:extLst>
          </p:cNvPr>
          <p:cNvSpPr txBox="1"/>
          <p:nvPr/>
        </p:nvSpPr>
        <p:spPr>
          <a:xfrm>
            <a:off x="4209836" y="6486166"/>
            <a:ext cx="6200454" cy="276999"/>
          </a:xfrm>
          <a:prstGeom prst="rect">
            <a:avLst/>
          </a:prstGeom>
          <a:noFill/>
        </p:spPr>
        <p:txBody>
          <a:bodyPr wrap="square">
            <a:spAutoFit/>
          </a:bodyPr>
          <a:lstStyle/>
          <a:p>
            <a:r>
              <a:rPr lang="en-IN" sz="1200" dirty="0"/>
              <a:t>Yashasvi Sharma &amp; Associates - www.cayashasvi.com</a:t>
            </a:r>
          </a:p>
        </p:txBody>
      </p:sp>
    </p:spTree>
    <p:extLst>
      <p:ext uri="{BB962C8B-B14F-4D97-AF65-F5344CB8AC3E}">
        <p14:creationId xmlns:p14="http://schemas.microsoft.com/office/powerpoint/2010/main" val="27723377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F33AA-ABD0-4470-AC76-E544AF84E64B}"/>
              </a:ext>
            </a:extLst>
          </p:cNvPr>
          <p:cNvSpPr>
            <a:spLocks noGrp="1"/>
          </p:cNvSpPr>
          <p:nvPr>
            <p:ph type="title"/>
          </p:nvPr>
        </p:nvSpPr>
        <p:spPr>
          <a:xfrm>
            <a:off x="913775" y="233916"/>
            <a:ext cx="10364451" cy="1594883"/>
          </a:xfrm>
        </p:spPr>
        <p:txBody>
          <a:bodyPr>
            <a:normAutofit fontScale="90000"/>
          </a:bodyPr>
          <a:lstStyle/>
          <a:p>
            <a:pPr algn="ctr"/>
            <a:r>
              <a:rPr lang="en-US" sz="4000" b="1" i="1" u="sng" dirty="0"/>
              <a:t>Paresh </a:t>
            </a:r>
            <a:r>
              <a:rPr lang="en-US" sz="4000" b="1" i="1" u="sng" dirty="0" err="1"/>
              <a:t>Nathalal</a:t>
            </a:r>
            <a:r>
              <a:rPr lang="en-US" sz="4000" b="1" i="1" u="sng" dirty="0"/>
              <a:t> Chauhan 2019 (10) TMI 1139(Gujrat)</a:t>
            </a:r>
            <a:r>
              <a:rPr lang="en-US" sz="4000" b="1" i="1" dirty="0"/>
              <a:t> </a:t>
            </a:r>
            <a:br>
              <a:rPr lang="en-US" b="1" i="1" dirty="0"/>
            </a:br>
            <a:endParaRPr lang="en-IN" b="1" i="1" u="sng" dirty="0"/>
          </a:p>
        </p:txBody>
      </p:sp>
      <p:sp>
        <p:nvSpPr>
          <p:cNvPr id="3" name="Content Placeholder 2">
            <a:extLst>
              <a:ext uri="{FF2B5EF4-FFF2-40B4-BE49-F238E27FC236}">
                <a16:creationId xmlns:a16="http://schemas.microsoft.com/office/drawing/2014/main" id="{84751272-B689-4AB5-B943-D54DBF72DC4C}"/>
              </a:ext>
            </a:extLst>
          </p:cNvPr>
          <p:cNvSpPr>
            <a:spLocks noGrp="1"/>
          </p:cNvSpPr>
          <p:nvPr>
            <p:ph sz="quarter" idx="13"/>
          </p:nvPr>
        </p:nvSpPr>
        <p:spPr>
          <a:xfrm>
            <a:off x="913774" y="1031357"/>
            <a:ext cx="10363826" cy="5190052"/>
          </a:xfrm>
        </p:spPr>
        <p:txBody>
          <a:bodyPr>
            <a:noAutofit/>
          </a:bodyPr>
          <a:lstStyle/>
          <a:p>
            <a:pPr algn="just"/>
            <a:endParaRPr lang="en-US" sz="1800" b="1" i="1" cap="none" dirty="0"/>
          </a:p>
          <a:p>
            <a:pPr lvl="1" algn="just">
              <a:lnSpc>
                <a:spcPct val="170000"/>
              </a:lnSpc>
            </a:pPr>
            <a:r>
              <a:rPr lang="en-US" sz="1800" b="1" i="1" cap="none" dirty="0"/>
              <a:t>Search started on 11.10.2019 and continued till 18.10.2019.</a:t>
            </a:r>
          </a:p>
          <a:p>
            <a:pPr lvl="1" algn="just">
              <a:lnSpc>
                <a:spcPct val="170000"/>
              </a:lnSpc>
            </a:pPr>
            <a:r>
              <a:rPr lang="en-US" sz="1800" b="1" i="1" cap="none" dirty="0"/>
              <a:t>Hon’ble Court ordered revenue to produce confidential report prepared during the proceedings.</a:t>
            </a:r>
          </a:p>
          <a:p>
            <a:pPr lvl="1" algn="just">
              <a:lnSpc>
                <a:spcPct val="170000"/>
              </a:lnSpc>
            </a:pPr>
            <a:r>
              <a:rPr lang="en-US" sz="1800" b="1" i="1" cap="none" dirty="0"/>
              <a:t>It was reveled from the report that the proceedings were completed on 12.10.2019.</a:t>
            </a:r>
          </a:p>
          <a:p>
            <a:pPr lvl="1" algn="just">
              <a:lnSpc>
                <a:spcPct val="170000"/>
              </a:lnSpc>
            </a:pPr>
            <a:r>
              <a:rPr lang="en-US" sz="1800" b="1" i="1" cap="none" dirty="0"/>
              <a:t>Still, the officers stayed there and examined the phone call records of the family members.</a:t>
            </a:r>
          </a:p>
          <a:p>
            <a:pPr lvl="1" algn="just">
              <a:lnSpc>
                <a:spcPct val="170000"/>
              </a:lnSpc>
            </a:pPr>
            <a:r>
              <a:rPr lang="en-US" sz="1800" b="1" i="1" cap="none" dirty="0"/>
              <a:t>Also, recorded statements of the family members by pressurizing them and checking their phones.</a:t>
            </a:r>
          </a:p>
          <a:p>
            <a:pPr lvl="1" algn="just">
              <a:lnSpc>
                <a:spcPct val="170000"/>
              </a:lnSpc>
            </a:pPr>
            <a:r>
              <a:rPr lang="en-US" sz="1800" b="1" i="1" cap="none" dirty="0"/>
              <a:t>The Hon’ble HC recorded a very serious point in the order that the “….. </a:t>
            </a:r>
            <a:r>
              <a:rPr lang="en-US" sz="1800" b="1" i="1" u="sng" cap="none" dirty="0">
                <a:solidFill>
                  <a:srgbClr val="FF0000"/>
                </a:solidFill>
              </a:rPr>
              <a:t>act of officers shocked the conscience of this court</a:t>
            </a:r>
            <a:r>
              <a:rPr lang="en-US" sz="1800" b="1" i="1" cap="none" dirty="0">
                <a:solidFill>
                  <a:srgbClr val="FF0000"/>
                </a:solidFill>
              </a:rPr>
              <a:t>.</a:t>
            </a:r>
            <a:r>
              <a:rPr lang="en-US" sz="1800" b="1" i="1" cap="none" dirty="0"/>
              <a:t>”</a:t>
            </a:r>
          </a:p>
          <a:p>
            <a:pPr lvl="1" algn="just">
              <a:lnSpc>
                <a:spcPct val="170000"/>
              </a:lnSpc>
            </a:pPr>
            <a:r>
              <a:rPr lang="en-US" sz="1800" b="1" i="1" cap="none" dirty="0"/>
              <a:t>The Hon’ble Court also observed that there is no power given to the officers under Section 67(2) to record statements of family members to know the whereabouts of the assessee.</a:t>
            </a:r>
          </a:p>
          <a:p>
            <a:pPr marL="3657600" lvl="8" indent="0" algn="just">
              <a:lnSpc>
                <a:spcPct val="170000"/>
              </a:lnSpc>
              <a:buNone/>
            </a:pPr>
            <a:r>
              <a:rPr lang="en-US" b="1" i="1" cap="none" dirty="0"/>
              <a:t>						Contd.</a:t>
            </a:r>
          </a:p>
          <a:p>
            <a:pPr algn="just"/>
            <a:endParaRPr lang="en-IN" sz="1800" b="1" i="1" cap="none" dirty="0"/>
          </a:p>
        </p:txBody>
      </p:sp>
      <p:sp>
        <p:nvSpPr>
          <p:cNvPr id="4" name="Footer Placeholder 3">
            <a:extLst>
              <a:ext uri="{FF2B5EF4-FFF2-40B4-BE49-F238E27FC236}">
                <a16:creationId xmlns:a16="http://schemas.microsoft.com/office/drawing/2014/main" id="{CFA5DABE-AF5D-495D-9D7C-A5C493EF1C8C}"/>
              </a:ext>
            </a:extLst>
          </p:cNvPr>
          <p:cNvSpPr>
            <a:spLocks noGrp="1"/>
          </p:cNvSpPr>
          <p:nvPr>
            <p:ph type="ftr" sz="quarter" idx="11"/>
          </p:nvPr>
        </p:nvSpPr>
        <p:spPr>
          <a:xfrm>
            <a:off x="3287104" y="6494871"/>
            <a:ext cx="6672887" cy="365125"/>
          </a:xfrm>
        </p:spPr>
        <p:txBody>
          <a:bodyPr/>
          <a:lstStyle/>
          <a:p>
            <a:r>
              <a:rPr lang="en-US"/>
              <a:t>© YASH LEGAL - www.yashlegal.com</a:t>
            </a:r>
            <a:endParaRPr lang="en-IN" dirty="0"/>
          </a:p>
        </p:txBody>
      </p:sp>
    </p:spTree>
    <p:extLst>
      <p:ext uri="{BB962C8B-B14F-4D97-AF65-F5344CB8AC3E}">
        <p14:creationId xmlns:p14="http://schemas.microsoft.com/office/powerpoint/2010/main" val="151162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additive="base">
                                        <p:cTn id="3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additive="base">
                                        <p:cTn id="4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 calcmode="lin" valueType="num">
                                      <p:cBhvr additive="base">
                                        <p:cTn id="5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C7CA-D3B9-4F4F-B054-EEEE35BAF552}"/>
              </a:ext>
            </a:extLst>
          </p:cNvPr>
          <p:cNvSpPr>
            <a:spLocks noGrp="1"/>
          </p:cNvSpPr>
          <p:nvPr>
            <p:ph type="title"/>
          </p:nvPr>
        </p:nvSpPr>
        <p:spPr>
          <a:xfrm flipV="1">
            <a:off x="913775" y="-198118"/>
            <a:ext cx="10364451"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572D4634-06ED-4422-9B71-4AF2CCD0AD67}"/>
              </a:ext>
            </a:extLst>
          </p:cNvPr>
          <p:cNvSpPr>
            <a:spLocks noGrp="1"/>
          </p:cNvSpPr>
          <p:nvPr>
            <p:ph sz="quarter" idx="13"/>
          </p:nvPr>
        </p:nvSpPr>
        <p:spPr>
          <a:xfrm>
            <a:off x="913774" y="177800"/>
            <a:ext cx="10363826" cy="6319837"/>
          </a:xfrm>
        </p:spPr>
        <p:txBody>
          <a:bodyPr>
            <a:normAutofit fontScale="62500" lnSpcReduction="20000"/>
          </a:bodyPr>
          <a:lstStyle/>
          <a:p>
            <a:pPr algn="just">
              <a:lnSpc>
                <a:spcPct val="170000"/>
              </a:lnSpc>
            </a:pPr>
            <a:r>
              <a:rPr lang="en-US" sz="3000" b="1" i="1" cap="none" dirty="0"/>
              <a:t>The Hon’ble Court further discussed the constitutional aspect of personal liberty and held :    “</a:t>
            </a:r>
            <a:r>
              <a:rPr lang="en-US" sz="3000" b="1" i="1" u="sng" cap="none" dirty="0"/>
              <a:t>Article 21 of the constitution of India reads thus:</a:t>
            </a:r>
            <a:br>
              <a:rPr lang="en-US" sz="3000" b="1" i="1" u="sng" cap="none" dirty="0"/>
            </a:br>
            <a:r>
              <a:rPr lang="en-US" sz="3000" b="1" i="1" u="sng" cap="none" dirty="0"/>
              <a:t>“21. Protection of life and personal liberty – no person shall be deprived of his life or personal liberty except according to procedure established by law.”</a:t>
            </a:r>
            <a:br>
              <a:rPr lang="en-US" sz="3000" b="1" i="1" u="sng" cap="none" dirty="0"/>
            </a:br>
            <a:r>
              <a:rPr lang="en-US" sz="3000" b="1" i="1" u="sng" cap="none" dirty="0"/>
              <a:t>In the facts of the present case, the family members of </a:t>
            </a:r>
            <a:r>
              <a:rPr lang="en-US" sz="3200" b="1" i="1" u="sng" cap="none" dirty="0">
                <a:solidFill>
                  <a:srgbClr val="FF0000"/>
                </a:solidFill>
              </a:rPr>
              <a:t>the petitioner have been deprived of their personal liberty not only by being confined in the residential premises and being permitted to leave only with the consent of the authorized officer, and that too, at times with an escort; </a:t>
            </a:r>
            <a:r>
              <a:rPr lang="en-US" sz="3200" b="1" i="1" u="sng" cap="none" dirty="0">
                <a:solidFill>
                  <a:srgbClr val="00B0F0"/>
                </a:solidFill>
              </a:rPr>
              <a:t>but also by an intrusion on their right to privacy by several strangers residing in their residential premises for eight days, that too, without any authority of law</a:t>
            </a:r>
            <a:r>
              <a:rPr lang="en-US" sz="3000" b="1" i="1" cap="none" dirty="0"/>
              <a:t>”.</a:t>
            </a:r>
          </a:p>
          <a:p>
            <a:pPr algn="just">
              <a:lnSpc>
                <a:spcPct val="170000"/>
              </a:lnSpc>
            </a:pPr>
            <a:r>
              <a:rPr lang="en-US" sz="3000" b="1" i="1" cap="none" dirty="0"/>
              <a:t>Court also discussed Section 157 of the CGST Act, 2017 and held that even that Section can not provide shelter of these kind of deeds mentioning “….. </a:t>
            </a:r>
            <a:r>
              <a:rPr lang="en-US" sz="3500" b="1" i="1" u="sng" cap="none" dirty="0">
                <a:solidFill>
                  <a:srgbClr val="FF0000"/>
                </a:solidFill>
              </a:rPr>
              <a:t>Protection of such action under Section 157 of the GST Acts may unleash a regime of terror insofar as the taxable persons are concerned</a:t>
            </a:r>
            <a:r>
              <a:rPr lang="en-US" sz="3000" b="1" i="1" cap="none" dirty="0"/>
              <a:t>.”</a:t>
            </a:r>
          </a:p>
          <a:p>
            <a:pPr algn="just"/>
            <a:endParaRPr lang="en-US" b="1" i="1" cap="none" dirty="0"/>
          </a:p>
          <a:p>
            <a:pPr algn="just"/>
            <a:endParaRPr lang="en-IN" b="1" i="1" cap="none" dirty="0"/>
          </a:p>
        </p:txBody>
      </p:sp>
      <p:sp>
        <p:nvSpPr>
          <p:cNvPr id="4" name="Footer Placeholder 3">
            <a:extLst>
              <a:ext uri="{FF2B5EF4-FFF2-40B4-BE49-F238E27FC236}">
                <a16:creationId xmlns:a16="http://schemas.microsoft.com/office/drawing/2014/main" id="{C157D13E-CC7D-491B-9B6A-7CC041FF81A7}"/>
              </a:ext>
            </a:extLst>
          </p:cNvPr>
          <p:cNvSpPr>
            <a:spLocks noGrp="1"/>
          </p:cNvSpPr>
          <p:nvPr>
            <p:ph type="ftr" sz="quarter" idx="11"/>
          </p:nvPr>
        </p:nvSpPr>
        <p:spPr>
          <a:xfrm>
            <a:off x="2948057" y="6497637"/>
            <a:ext cx="6672887" cy="365125"/>
          </a:xfrm>
        </p:spPr>
        <p:txBody>
          <a:bodyPr/>
          <a:lstStyle/>
          <a:p>
            <a:r>
              <a:rPr lang="en-US"/>
              <a:t>© YASH LEGAL - www.yashlegal.com</a:t>
            </a:r>
            <a:endParaRPr lang="en-IN" dirty="0"/>
          </a:p>
        </p:txBody>
      </p:sp>
    </p:spTree>
    <p:extLst>
      <p:ext uri="{BB962C8B-B14F-4D97-AF65-F5344CB8AC3E}">
        <p14:creationId xmlns:p14="http://schemas.microsoft.com/office/powerpoint/2010/main" val="104355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BF72E-1A2B-0F46-1DDC-80FCA667AFD2}"/>
              </a:ext>
            </a:extLst>
          </p:cNvPr>
          <p:cNvSpPr>
            <a:spLocks noGrp="1"/>
          </p:cNvSpPr>
          <p:nvPr>
            <p:ph type="title"/>
          </p:nvPr>
        </p:nvSpPr>
        <p:spPr>
          <a:xfrm>
            <a:off x="913774" y="1"/>
            <a:ext cx="10364451" cy="1978388"/>
          </a:xfrm>
        </p:spPr>
        <p:txBody>
          <a:bodyPr>
            <a:normAutofit fontScale="90000"/>
          </a:bodyPr>
          <a:lstStyle/>
          <a:p>
            <a:pPr algn="ctr"/>
            <a:r>
              <a:rPr lang="en-US" sz="4000" b="1" i="1" u="sng" dirty="0"/>
              <a:t>Santosh Kumar Gupta Prop. Mahan Polymers</a:t>
            </a:r>
            <a:br>
              <a:rPr lang="en-US" sz="4000" b="1" i="1" u="sng" dirty="0"/>
            </a:br>
            <a:r>
              <a:rPr lang="en-US" sz="4000" b="1" i="1" u="sng" dirty="0"/>
              <a:t>V/s. </a:t>
            </a:r>
            <a:br>
              <a:rPr lang="en-US" sz="4000" b="1" i="1" u="sng" dirty="0"/>
            </a:br>
            <a:r>
              <a:rPr lang="en-US" sz="4000" b="1" i="1" u="sng" dirty="0"/>
              <a:t>Commissioner, Delhi GST &amp; </a:t>
            </a:r>
            <a:r>
              <a:rPr lang="en-US" sz="4000" b="1" i="1" u="sng" dirty="0" err="1"/>
              <a:t>Ors</a:t>
            </a:r>
            <a:r>
              <a:rPr lang="en-US" sz="4000" b="1" i="1" u="sng" dirty="0"/>
              <a:t>.</a:t>
            </a:r>
            <a:br>
              <a:rPr lang="en-US" sz="4000" b="1" i="1" u="sng" dirty="0"/>
            </a:br>
            <a:r>
              <a:rPr lang="en-US" sz="2000" b="1" i="1" u="sng" dirty="0">
                <a:solidFill>
                  <a:srgbClr val="333333"/>
                </a:solidFill>
                <a:effectLst/>
                <a:latin typeface="Default Font"/>
              </a:rPr>
              <a:t>{W.P.(C) 17171/2022 (Del)}</a:t>
            </a:r>
            <a:endParaRPr lang="en-US" sz="2000" b="1" i="1" u="sng" dirty="0"/>
          </a:p>
        </p:txBody>
      </p:sp>
      <p:sp>
        <p:nvSpPr>
          <p:cNvPr id="3" name="Content Placeholder 2">
            <a:extLst>
              <a:ext uri="{FF2B5EF4-FFF2-40B4-BE49-F238E27FC236}">
                <a16:creationId xmlns:a16="http://schemas.microsoft.com/office/drawing/2014/main" id="{556C2DAF-BB59-DCC5-3DB9-136DE8C8F626}"/>
              </a:ext>
            </a:extLst>
          </p:cNvPr>
          <p:cNvSpPr>
            <a:spLocks noGrp="1"/>
          </p:cNvSpPr>
          <p:nvPr>
            <p:ph sz="quarter" idx="13"/>
          </p:nvPr>
        </p:nvSpPr>
        <p:spPr>
          <a:xfrm>
            <a:off x="913774" y="1978389"/>
            <a:ext cx="10363826" cy="4431231"/>
          </a:xfrm>
        </p:spPr>
        <p:txBody>
          <a:bodyPr>
            <a:noAutofit/>
          </a:bodyPr>
          <a:lstStyle/>
          <a:p>
            <a:pPr algn="just">
              <a:lnSpc>
                <a:spcPct val="150000"/>
              </a:lnSpc>
            </a:pPr>
            <a:r>
              <a:rPr lang="en-US" sz="2400" b="1" i="1" cap="none" dirty="0">
                <a:latin typeface="Times New Roman" panose="02020603050405020304" pitchFamily="18" charset="0"/>
                <a:ea typeface="Calibri" panose="020F0502020204030204" pitchFamily="34" charset="0"/>
                <a:cs typeface="Times New Roman" panose="02020603050405020304" pitchFamily="18" charset="0"/>
              </a:rPr>
              <a:t>Search conducted on under Section 67(1) on 18.10.2022. </a:t>
            </a:r>
          </a:p>
          <a:p>
            <a:pPr algn="just">
              <a:lnSpc>
                <a:spcPct val="150000"/>
              </a:lnSpc>
            </a:pPr>
            <a:r>
              <a:rPr lang="en-US" sz="2400" b="1" i="1" cap="none" dirty="0">
                <a:latin typeface="Times New Roman" panose="02020603050405020304" pitchFamily="18" charset="0"/>
                <a:ea typeface="Calibri" panose="020F0502020204030204" pitchFamily="34" charset="0"/>
                <a:cs typeface="Times New Roman" panose="02020603050405020304" pitchFamily="18" charset="0"/>
              </a:rPr>
              <a:t>Petitioner was compelled to reverse ITC of Rs. 22,14,226/-.</a:t>
            </a:r>
          </a:p>
          <a:p>
            <a:pPr algn="just">
              <a:lnSpc>
                <a:spcPct val="150000"/>
              </a:lnSpc>
            </a:pPr>
            <a:r>
              <a:rPr lang="en-US" sz="2400" b="1" i="1" cap="none" dirty="0">
                <a:latin typeface="Times New Roman" panose="02020603050405020304" pitchFamily="18" charset="0"/>
                <a:ea typeface="Calibri" panose="020F0502020204030204" pitchFamily="34" charset="0"/>
                <a:cs typeface="Times New Roman" panose="02020603050405020304" pitchFamily="18" charset="0"/>
              </a:rPr>
              <a:t>No adjudication was pending regarding this ITC.</a:t>
            </a:r>
          </a:p>
          <a:p>
            <a:pPr algn="just">
              <a:lnSpc>
                <a:spcPct val="150000"/>
              </a:lnSpc>
            </a:pPr>
            <a:r>
              <a:rPr lang="en-US" sz="2400" b="1" i="1" cap="none" dirty="0">
                <a:latin typeface="Times New Roman" panose="02020603050405020304" pitchFamily="18" charset="0"/>
                <a:ea typeface="Calibri" panose="020F0502020204030204" pitchFamily="34" charset="0"/>
                <a:cs typeface="Times New Roman" panose="02020603050405020304" pitchFamily="18" charset="0"/>
              </a:rPr>
              <a:t>Statements were recorded and ITC was reversed at 11:30 pm while he was under total control of the officials.</a:t>
            </a:r>
          </a:p>
          <a:p>
            <a:pPr algn="just">
              <a:lnSpc>
                <a:spcPct val="150000"/>
              </a:lnSpc>
            </a:pPr>
            <a:r>
              <a:rPr lang="en-US" sz="2400" b="1" i="1" cap="none" dirty="0">
                <a:latin typeface="Times New Roman" panose="02020603050405020304" pitchFamily="18" charset="0"/>
                <a:ea typeface="Calibri" panose="020F0502020204030204" pitchFamily="34" charset="0"/>
                <a:cs typeface="Times New Roman" panose="02020603050405020304" pitchFamily="18" charset="0"/>
              </a:rPr>
              <a:t>Reversal was done under duress. </a:t>
            </a:r>
          </a:p>
          <a:p>
            <a:pPr algn="just">
              <a:lnSpc>
                <a:spcPct val="150000"/>
              </a:lnSpc>
            </a:pPr>
            <a:r>
              <a:rPr lang="en-US" sz="2400" b="1" i="1" cap="none" dirty="0">
                <a:latin typeface="Times New Roman" panose="02020603050405020304" pitchFamily="18" charset="0"/>
                <a:ea typeface="Calibri" panose="020F0502020204030204" pitchFamily="34" charset="0"/>
                <a:cs typeface="Times New Roman" panose="02020603050405020304" pitchFamily="18" charset="0"/>
              </a:rPr>
              <a:t>Petitioner stoutly disputed the reversal as voluntary. </a:t>
            </a:r>
          </a:p>
          <a:p>
            <a:pPr algn="just">
              <a:lnSpc>
                <a:spcPct val="150000"/>
              </a:lnSpc>
            </a:pPr>
            <a:endParaRPr lang="en-US" sz="2400" b="1" i="1" cap="none"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90D351FF-CBF6-5497-86FF-EAF48DD93F15}"/>
              </a:ext>
            </a:extLst>
          </p:cNvPr>
          <p:cNvSpPr>
            <a:spLocks noGrp="1"/>
          </p:cNvSpPr>
          <p:nvPr>
            <p:ph type="ftr" sz="quarter" idx="11"/>
          </p:nvPr>
        </p:nvSpPr>
        <p:spPr>
          <a:xfrm>
            <a:off x="2759243" y="6492875"/>
            <a:ext cx="6672887" cy="365125"/>
          </a:xfrm>
        </p:spPr>
        <p:txBody>
          <a:bodyPr/>
          <a:lstStyle/>
          <a:p>
            <a:r>
              <a:rPr lang="en-US" dirty="0"/>
              <a:t>© YASH LEGAL - www.yashlegal.com</a:t>
            </a:r>
            <a:endParaRPr lang="en-IN" dirty="0"/>
          </a:p>
        </p:txBody>
      </p:sp>
    </p:spTree>
    <p:extLst>
      <p:ext uri="{BB962C8B-B14F-4D97-AF65-F5344CB8AC3E}">
        <p14:creationId xmlns:p14="http://schemas.microsoft.com/office/powerpoint/2010/main" val="296392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ADFE1-F865-6298-8CDF-602A23960E9E}"/>
              </a:ext>
            </a:extLst>
          </p:cNvPr>
          <p:cNvSpPr>
            <a:spLocks noGrp="1"/>
          </p:cNvSpPr>
          <p:nvPr>
            <p:ph type="title"/>
          </p:nvPr>
        </p:nvSpPr>
        <p:spPr>
          <a:xfrm flipV="1">
            <a:off x="913775" y="-138186"/>
            <a:ext cx="10364451"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55F0C75-8729-DD0D-F502-2C471020CB84}"/>
              </a:ext>
            </a:extLst>
          </p:cNvPr>
          <p:cNvSpPr>
            <a:spLocks noGrp="1"/>
          </p:cNvSpPr>
          <p:nvPr>
            <p:ph sz="quarter" idx="13"/>
          </p:nvPr>
        </p:nvSpPr>
        <p:spPr>
          <a:xfrm>
            <a:off x="913774" y="136989"/>
            <a:ext cx="10363826" cy="6401457"/>
          </a:xfrm>
        </p:spPr>
        <p:txBody>
          <a:bodyPr>
            <a:normAutofit lnSpcReduction="10000"/>
          </a:bodyPr>
          <a:lstStyle/>
          <a:p>
            <a:pPr algn="just">
              <a:lnSpc>
                <a:spcPct val="150000"/>
              </a:lnSpc>
            </a:pPr>
            <a:r>
              <a:rPr lang="en-US" sz="2200" b="1" i="1" u="sng" cap="none" dirty="0">
                <a:latin typeface="Times New Roman" panose="02020603050405020304" pitchFamily="18" charset="0"/>
                <a:ea typeface="Calibri" panose="020F0502020204030204" pitchFamily="34" charset="0"/>
                <a:cs typeface="Times New Roman" panose="02020603050405020304" pitchFamily="18" charset="0"/>
              </a:rPr>
              <a:t>The Hon’ble Court held</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rPr>
              <a:t> </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 21. </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rPr>
              <a:t>Undisputedly, the same has been made while the petitioner’s premises were being searched and he was being subjected to questioning / enquiries. </a:t>
            </a:r>
            <a:r>
              <a:rPr lang="en-US" sz="2200" b="1" i="1" u="sng" cap="none"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We do not find it difficult to accept that the petitioner may have found the circumstances intimidating and had, accordingly, agreed to reverse the ITC. We are unable to accept that the reversal of ITC was made voluntarily without any suggestion or encouragement by the officers</a:t>
            </a:r>
            <a:r>
              <a:rPr lang="en-US" sz="2200" b="1" i="1" cap="none"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rPr>
              <a:t>as contended by Mr. Aggarwal. But for the search continuing till late at night, there were no circumstances which would, in normal course, lead the petitioner to reverse the ITC late at night.</a:t>
            </a:r>
          </a:p>
          <a:p>
            <a:pPr algn="just">
              <a:lnSpc>
                <a:spcPct val="150000"/>
              </a:lnSpc>
            </a:pPr>
            <a:r>
              <a:rPr lang="en-US" sz="2200" b="1" i="1" cap="none" dirty="0">
                <a:latin typeface="Times New Roman" panose="02020603050405020304" pitchFamily="18" charset="0"/>
                <a:ea typeface="Calibri" panose="020F0502020204030204" pitchFamily="34" charset="0"/>
                <a:cs typeface="Times New Roman" panose="02020603050405020304" pitchFamily="18" charset="0"/>
              </a:rPr>
              <a:t>22. In the circumstances, we direct the respondents to reverse the ITC amounting to Rs. 22,14,226/- in the petitioner’s ECL. We however clarify that this would not preclude the concerned authorities from safeguarding the interest of the revenue including issuing order under </a:t>
            </a:r>
            <a:r>
              <a:rPr lang="en-US" sz="2200" b="1" i="1" u="sng" cap="none" dirty="0">
                <a:latin typeface="Times New Roman" panose="02020603050405020304" pitchFamily="18" charset="0"/>
                <a:ea typeface="Calibri" panose="020F0502020204030204" pitchFamily="34" charset="0"/>
                <a:cs typeface="Times New Roman" panose="02020603050405020304" pitchFamily="18" charset="0"/>
              </a:rPr>
              <a:t>S</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ection 83</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rPr>
              <a:t> of the DGST act or </a:t>
            </a:r>
            <a:r>
              <a:rPr lang="en-US" sz="2200" b="1" i="1" u="sng" cap="none" dirty="0">
                <a:latin typeface="Times New Roman" panose="02020603050405020304" pitchFamily="18" charset="0"/>
                <a:ea typeface="Calibri" panose="020F0502020204030204" pitchFamily="34" charset="0"/>
                <a:cs typeface="Times New Roman" panose="02020603050405020304" pitchFamily="18" charset="0"/>
              </a:rPr>
              <a:t>R</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ule 86A</a:t>
            </a:r>
            <a:r>
              <a:rPr lang="en-US" sz="2200" b="1" i="1" cap="none" dirty="0">
                <a:latin typeface="Times New Roman" panose="02020603050405020304" pitchFamily="18" charset="0"/>
                <a:ea typeface="Calibri" panose="020F0502020204030204" pitchFamily="34" charset="0"/>
                <a:cs typeface="Times New Roman" panose="02020603050405020304" pitchFamily="18" charset="0"/>
              </a:rPr>
              <a:t> of the DGST rules, if the requisite conditions are satisfied.”</a:t>
            </a:r>
            <a:endParaRPr lang="en-US" sz="2200" dirty="0"/>
          </a:p>
        </p:txBody>
      </p:sp>
      <p:sp>
        <p:nvSpPr>
          <p:cNvPr id="4" name="Footer Placeholder 3">
            <a:extLst>
              <a:ext uri="{FF2B5EF4-FFF2-40B4-BE49-F238E27FC236}">
                <a16:creationId xmlns:a16="http://schemas.microsoft.com/office/drawing/2014/main" id="{00BF2AB8-693C-61E4-A83B-C69348546AC6}"/>
              </a:ext>
            </a:extLst>
          </p:cNvPr>
          <p:cNvSpPr>
            <a:spLocks noGrp="1"/>
          </p:cNvSpPr>
          <p:nvPr>
            <p:ph type="ftr" sz="quarter" idx="11"/>
          </p:nvPr>
        </p:nvSpPr>
        <p:spPr>
          <a:xfrm>
            <a:off x="2759243" y="6492875"/>
            <a:ext cx="6672887" cy="365125"/>
          </a:xfrm>
        </p:spPr>
        <p:txBody>
          <a:bodyPr/>
          <a:lstStyle/>
          <a:p>
            <a:r>
              <a:rPr lang="en-US" dirty="0"/>
              <a:t>© YASH LEGAL - www.yashlegal.com</a:t>
            </a:r>
            <a:endParaRPr lang="en-IN" dirty="0"/>
          </a:p>
        </p:txBody>
      </p:sp>
    </p:spTree>
    <p:extLst>
      <p:ext uri="{BB962C8B-B14F-4D97-AF65-F5344CB8AC3E}">
        <p14:creationId xmlns:p14="http://schemas.microsoft.com/office/powerpoint/2010/main" val="248627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7B5B-71E8-2767-FD93-495A79E137D3}"/>
              </a:ext>
            </a:extLst>
          </p:cNvPr>
          <p:cNvSpPr>
            <a:spLocks noGrp="1"/>
          </p:cNvSpPr>
          <p:nvPr>
            <p:ph type="title"/>
          </p:nvPr>
        </p:nvSpPr>
        <p:spPr>
          <a:xfrm>
            <a:off x="913774" y="92468"/>
            <a:ext cx="10364451" cy="1582220"/>
          </a:xfrm>
        </p:spPr>
        <p:txBody>
          <a:bodyPr>
            <a:normAutofit fontScale="90000"/>
          </a:bodyPr>
          <a:lstStyle/>
          <a:p>
            <a:pPr algn="ctr"/>
            <a:r>
              <a:rPr lang="en-US" sz="4000" b="1" i="1" u="sng" dirty="0"/>
              <a:t>Gaurav Saurav Traders and Contractors</a:t>
            </a:r>
            <a:br>
              <a:rPr lang="en-US" sz="4000" b="1" i="1" u="sng" dirty="0"/>
            </a:br>
            <a:r>
              <a:rPr lang="en-US" sz="4000" b="1" i="1" u="sng" dirty="0"/>
              <a:t>V/s. </a:t>
            </a:r>
            <a:br>
              <a:rPr lang="en-US" sz="4000" b="1" i="1" u="sng" dirty="0"/>
            </a:br>
            <a:r>
              <a:rPr lang="en-US" sz="4000" b="1" i="1" u="sng" dirty="0"/>
              <a:t>State of U.P. &amp; 4 others.</a:t>
            </a:r>
            <a:br>
              <a:rPr lang="en-US" sz="4000" b="1" i="1" u="sng" dirty="0"/>
            </a:br>
            <a:r>
              <a:rPr lang="en-US" sz="1800" b="1" i="1" dirty="0"/>
              <a:t>{writ tax No. 1378 of 2022 (all)}</a:t>
            </a:r>
            <a:endParaRPr lang="en-US" b="1" i="1" u="sng" dirty="0"/>
          </a:p>
        </p:txBody>
      </p:sp>
      <p:sp>
        <p:nvSpPr>
          <p:cNvPr id="3" name="Content Placeholder 2">
            <a:extLst>
              <a:ext uri="{FF2B5EF4-FFF2-40B4-BE49-F238E27FC236}">
                <a16:creationId xmlns:a16="http://schemas.microsoft.com/office/drawing/2014/main" id="{74432921-BB6A-798D-8768-9D2B1D1AAE58}"/>
              </a:ext>
            </a:extLst>
          </p:cNvPr>
          <p:cNvSpPr>
            <a:spLocks noGrp="1"/>
          </p:cNvSpPr>
          <p:nvPr>
            <p:ph sz="quarter" idx="13"/>
          </p:nvPr>
        </p:nvSpPr>
        <p:spPr>
          <a:xfrm>
            <a:off x="913774" y="1818526"/>
            <a:ext cx="10363826" cy="4674125"/>
          </a:xfrm>
        </p:spPr>
        <p:txBody>
          <a:bodyPr>
            <a:noAutofit/>
          </a:bodyPr>
          <a:lstStyle/>
          <a:p>
            <a:pPr algn="just"/>
            <a:r>
              <a:rPr lang="en-US" sz="2200" b="1" i="1" cap="none" dirty="0">
                <a:latin typeface="Tw Cen MT (Body)"/>
              </a:rPr>
              <a:t>Search &amp; Seizure was conducted on 02.09.2022 at the premises of the petitioner.</a:t>
            </a:r>
          </a:p>
          <a:p>
            <a:pPr algn="just"/>
            <a:r>
              <a:rPr lang="en-US" sz="2200" b="1" i="1" cap="none" dirty="0">
                <a:latin typeface="Tw Cen MT (Body)"/>
              </a:rPr>
              <a:t>Mandatory provision of Section 67(1) not complied with.</a:t>
            </a:r>
          </a:p>
          <a:p>
            <a:pPr algn="just"/>
            <a:r>
              <a:rPr lang="en-US" sz="2200" b="1" i="1" cap="none" dirty="0">
                <a:latin typeface="Tw Cen MT (Body)"/>
              </a:rPr>
              <a:t>Authorization for search &amp; seizure was given on 31.08.2022.</a:t>
            </a:r>
          </a:p>
          <a:p>
            <a:pPr algn="just"/>
            <a:r>
              <a:rPr lang="en-US" sz="2200" b="1" i="1" cap="none" dirty="0">
                <a:latin typeface="Tw Cen MT (Body)"/>
              </a:rPr>
              <a:t>Reasons for conducting search provided later and were signed by JC on 01.09.2022.</a:t>
            </a:r>
          </a:p>
          <a:p>
            <a:pPr algn="just"/>
            <a:r>
              <a:rPr lang="en-US" sz="2200" b="1" i="1" cap="none" dirty="0">
                <a:latin typeface="Tw Cen MT (Body)"/>
              </a:rPr>
              <a:t>The Hon’ble Court Held </a:t>
            </a:r>
            <a:r>
              <a:rPr lang="en-US" sz="2200" b="1" i="1" cap="none" dirty="0">
                <a:latin typeface="Tw Cen MT (Body)"/>
                <a:sym typeface="Wingdings" panose="05000000000000000000" pitchFamily="2" charset="2"/>
              </a:rPr>
              <a:t> ….. “</a:t>
            </a:r>
            <a:r>
              <a:rPr lang="en-US" sz="2200" b="1" i="1" u="sng" cap="none" dirty="0">
                <a:latin typeface="Tw Cen MT (Body)"/>
              </a:rPr>
              <a:t>Upon a careful perusal of the section quoted above, it is clear that it is only after reasons are provided to the joint commissioner that he can authorize in writing any search and seizure to be carried out.</a:t>
            </a:r>
          </a:p>
          <a:p>
            <a:pPr algn="just"/>
            <a:r>
              <a:rPr lang="en-US" sz="2200" b="1" i="1" u="sng" cap="none" dirty="0">
                <a:latin typeface="Tw Cen MT (Body)"/>
              </a:rPr>
              <a:t>In the present case, the said procedure had not been followed, and accordingly, the entire authorization is vitiated and liable to be quashed.</a:t>
            </a:r>
          </a:p>
          <a:p>
            <a:pPr algn="just"/>
            <a:r>
              <a:rPr lang="en-US" sz="2200" b="1" i="1" u="sng" cap="none" dirty="0">
                <a:latin typeface="Tw Cen MT (Body)"/>
              </a:rPr>
              <a:t>Under such circumstances, the entire search and seizure that has been carried out is based on an </a:t>
            </a:r>
            <a:r>
              <a:rPr lang="en-US" sz="2200" b="1" i="1" u="sng" cap="none" dirty="0">
                <a:solidFill>
                  <a:srgbClr val="FF0000"/>
                </a:solidFill>
                <a:latin typeface="Tw Cen MT (Body)"/>
              </a:rPr>
              <a:t>illegal authorization</a:t>
            </a:r>
            <a:r>
              <a:rPr lang="en-US" sz="2200" b="1" i="1" u="sng" cap="none" dirty="0">
                <a:latin typeface="Tw Cen MT (Body)"/>
              </a:rPr>
              <a:t> and is accordingly quashed and set aside. The authorities are directed to release all goods and documents that they may have detained or confiscated within a period of 15 days from date</a:t>
            </a:r>
            <a:r>
              <a:rPr lang="en-US" sz="2200" b="1" i="1" cap="none" dirty="0">
                <a:latin typeface="Tw Cen MT (Body)"/>
              </a:rPr>
              <a:t>.</a:t>
            </a:r>
            <a:r>
              <a:rPr lang="en-US" sz="2200" b="1" i="1" cap="none" dirty="0">
                <a:latin typeface="Tw Cen MT (Body)"/>
                <a:sym typeface="Wingdings" panose="05000000000000000000" pitchFamily="2" charset="2"/>
              </a:rPr>
              <a:t>”</a:t>
            </a:r>
            <a:endParaRPr lang="en-US" sz="2200" b="1" i="1" cap="none" dirty="0">
              <a:latin typeface="Tw Cen MT (Body)"/>
            </a:endParaRPr>
          </a:p>
          <a:p>
            <a:pPr algn="just"/>
            <a:endParaRPr lang="en-US" sz="2200" b="1" i="1" cap="none" dirty="0">
              <a:latin typeface="Tw Cen MT (Body)"/>
            </a:endParaRPr>
          </a:p>
          <a:p>
            <a:pPr algn="just"/>
            <a:endParaRPr lang="en-US" sz="2200" b="1" i="1" cap="none" dirty="0">
              <a:latin typeface="Tw Cen MT (Body)"/>
            </a:endParaRPr>
          </a:p>
        </p:txBody>
      </p:sp>
      <p:sp>
        <p:nvSpPr>
          <p:cNvPr id="4" name="Footer Placeholder 3">
            <a:extLst>
              <a:ext uri="{FF2B5EF4-FFF2-40B4-BE49-F238E27FC236}">
                <a16:creationId xmlns:a16="http://schemas.microsoft.com/office/drawing/2014/main" id="{2614DE63-021B-CBA9-1B2C-497799D779FC}"/>
              </a:ext>
            </a:extLst>
          </p:cNvPr>
          <p:cNvSpPr>
            <a:spLocks noGrp="1"/>
          </p:cNvSpPr>
          <p:nvPr>
            <p:ph type="ftr" sz="quarter" idx="11"/>
          </p:nvPr>
        </p:nvSpPr>
        <p:spPr>
          <a:xfrm>
            <a:off x="2759243" y="6492875"/>
            <a:ext cx="6672887" cy="365125"/>
          </a:xfrm>
        </p:spPr>
        <p:txBody>
          <a:bodyPr/>
          <a:lstStyle/>
          <a:p>
            <a:r>
              <a:rPr lang="en-US" dirty="0"/>
              <a:t>© YASH LEGAL - www.yashlegal.com</a:t>
            </a:r>
            <a:endParaRPr lang="en-IN" dirty="0"/>
          </a:p>
        </p:txBody>
      </p:sp>
    </p:spTree>
    <p:extLst>
      <p:ext uri="{BB962C8B-B14F-4D97-AF65-F5344CB8AC3E}">
        <p14:creationId xmlns:p14="http://schemas.microsoft.com/office/powerpoint/2010/main" val="156490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1766-9503-4F99-1B10-D9DF55F5E1B6}"/>
              </a:ext>
            </a:extLst>
          </p:cNvPr>
          <p:cNvSpPr>
            <a:spLocks noGrp="1"/>
          </p:cNvSpPr>
          <p:nvPr>
            <p:ph type="title"/>
          </p:nvPr>
        </p:nvSpPr>
        <p:spPr>
          <a:xfrm>
            <a:off x="913774" y="54798"/>
            <a:ext cx="10364451" cy="1815100"/>
          </a:xfrm>
        </p:spPr>
        <p:txBody>
          <a:bodyPr>
            <a:normAutofit fontScale="90000"/>
          </a:bodyPr>
          <a:lstStyle/>
          <a:p>
            <a:pPr algn="ctr"/>
            <a:r>
              <a:rPr lang="en-US" sz="4000" b="1" i="1" u="sng" dirty="0" err="1"/>
              <a:t>Lovelesh</a:t>
            </a:r>
            <a:r>
              <a:rPr lang="en-US" sz="4000" b="1" i="1" u="sng" dirty="0"/>
              <a:t> Singhal Prop. Shivani overseas</a:t>
            </a:r>
            <a:br>
              <a:rPr lang="en-US" sz="4000" b="1" i="1" u="sng" dirty="0"/>
            </a:br>
            <a:r>
              <a:rPr lang="en-US" sz="4000" b="1" i="1" u="sng" dirty="0"/>
              <a:t>v/s. </a:t>
            </a:r>
            <a:br>
              <a:rPr lang="en-US" sz="4000" b="1" i="1" u="sng" dirty="0"/>
            </a:br>
            <a:r>
              <a:rPr lang="en-US" sz="4000" b="1" i="1" u="sng" dirty="0"/>
              <a:t>Commissioner Delhi GST &amp; </a:t>
            </a:r>
            <a:r>
              <a:rPr lang="en-US" sz="4000" b="1" i="1" u="sng" dirty="0" err="1"/>
              <a:t>Ors</a:t>
            </a:r>
            <a:r>
              <a:rPr lang="en-US" sz="4000" b="1" i="1" u="sng" dirty="0"/>
              <a:t>.</a:t>
            </a:r>
            <a:br>
              <a:rPr lang="en-US" sz="4000" b="1" i="1" u="sng" dirty="0"/>
            </a:br>
            <a:r>
              <a:rPr lang="en-US" sz="2000" b="1" i="1" u="sng" dirty="0"/>
              <a:t>[</a:t>
            </a:r>
            <a:r>
              <a:rPr lang="en-US" sz="2000" b="1" i="1" u="sng" dirty="0">
                <a:solidFill>
                  <a:srgbClr val="333333"/>
                </a:solidFill>
                <a:effectLst/>
                <a:latin typeface="Default Font"/>
              </a:rPr>
              <a:t>W.P.(C) 16353/2022 (del)</a:t>
            </a:r>
            <a:r>
              <a:rPr lang="en-US" sz="2000" b="1" i="1" u="sng" dirty="0"/>
              <a:t>]</a:t>
            </a:r>
          </a:p>
        </p:txBody>
      </p:sp>
      <p:sp>
        <p:nvSpPr>
          <p:cNvPr id="3" name="Content Placeholder 2">
            <a:extLst>
              <a:ext uri="{FF2B5EF4-FFF2-40B4-BE49-F238E27FC236}">
                <a16:creationId xmlns:a16="http://schemas.microsoft.com/office/drawing/2014/main" id="{2A7EF61A-59A7-D05F-3446-D51973CD7413}"/>
              </a:ext>
            </a:extLst>
          </p:cNvPr>
          <p:cNvSpPr>
            <a:spLocks noGrp="1"/>
          </p:cNvSpPr>
          <p:nvPr>
            <p:ph sz="quarter" idx="13"/>
          </p:nvPr>
        </p:nvSpPr>
        <p:spPr>
          <a:xfrm>
            <a:off x="913774" y="2054832"/>
            <a:ext cx="10363826" cy="4383246"/>
          </a:xfrm>
        </p:spPr>
        <p:txBody>
          <a:bodyPr>
            <a:normAutofit/>
          </a:bodyPr>
          <a:lstStyle/>
          <a:p>
            <a:pPr algn="just"/>
            <a:r>
              <a:rPr lang="en-US" sz="2400" b="1" i="1" cap="none" dirty="0"/>
              <a:t>Search conducted on 07.10.2022 and was continued till 02:30 am on 08.10.2022.</a:t>
            </a:r>
          </a:p>
          <a:p>
            <a:pPr algn="just"/>
            <a:r>
              <a:rPr lang="en-US" sz="2400" b="1" i="1" cap="none" dirty="0"/>
              <a:t>The petitioner states that he was detained in the office from 4 pm of 07.10.2022 to 2.30 am of 08.10.2022.</a:t>
            </a:r>
          </a:p>
          <a:p>
            <a:pPr algn="just"/>
            <a:r>
              <a:rPr lang="en-US" sz="2400" b="1" i="1" cap="none" dirty="0"/>
              <a:t>Petitioner contended that during this time, the petitioner succumbed to the intimidation of the visiting team and was compelled to reverse ITC of Rs. 18,72,000/-.</a:t>
            </a:r>
          </a:p>
          <a:p>
            <a:pPr algn="just"/>
            <a:r>
              <a:rPr lang="en-US" sz="2400" b="1" i="1" u="sng" cap="none" dirty="0"/>
              <a:t>Reason to believe was</a:t>
            </a:r>
            <a:r>
              <a:rPr lang="en-US" sz="2400" b="1" i="1" cap="none" dirty="0"/>
              <a:t> </a:t>
            </a:r>
            <a:r>
              <a:rPr lang="en-US" sz="2400" b="1" i="1" cap="none" dirty="0">
                <a:sym typeface="Wingdings" panose="05000000000000000000" pitchFamily="2" charset="2"/>
              </a:rPr>
              <a:t> </a:t>
            </a:r>
            <a:r>
              <a:rPr lang="en-US" sz="2400" b="1" i="1" u="sng" cap="none" dirty="0"/>
              <a:t>Registration of the suppliers cancelled retrospectively while petitioner contended it was no reason for mandating </a:t>
            </a:r>
            <a:r>
              <a:rPr lang="en-US" sz="2400" b="1" i="1" u="sng" cap="none" dirty="0" err="1"/>
              <a:t>suprresion</a:t>
            </a:r>
            <a:r>
              <a:rPr lang="en-US" sz="2400" b="1" i="1" cap="none" dirty="0"/>
              <a:t>.</a:t>
            </a:r>
          </a:p>
          <a:p>
            <a:pPr marL="3657600" lvl="8" indent="0" algn="just">
              <a:buNone/>
            </a:pPr>
            <a:r>
              <a:rPr lang="en-US" sz="1800" b="1" i="1" cap="none" dirty="0"/>
              <a:t>                                                                                                 Contd.</a:t>
            </a:r>
          </a:p>
        </p:txBody>
      </p:sp>
      <p:sp>
        <p:nvSpPr>
          <p:cNvPr id="4" name="Footer Placeholder 3">
            <a:extLst>
              <a:ext uri="{FF2B5EF4-FFF2-40B4-BE49-F238E27FC236}">
                <a16:creationId xmlns:a16="http://schemas.microsoft.com/office/drawing/2014/main" id="{0AA71453-9785-C6AB-302F-BCFD94A22C1E}"/>
              </a:ext>
            </a:extLst>
          </p:cNvPr>
          <p:cNvSpPr>
            <a:spLocks noGrp="1"/>
          </p:cNvSpPr>
          <p:nvPr>
            <p:ph type="ftr" sz="quarter" idx="11"/>
          </p:nvPr>
        </p:nvSpPr>
        <p:spPr>
          <a:xfrm>
            <a:off x="2759243" y="6438077"/>
            <a:ext cx="6672887" cy="365125"/>
          </a:xfrm>
        </p:spPr>
        <p:txBody>
          <a:bodyPr/>
          <a:lstStyle/>
          <a:p>
            <a:r>
              <a:rPr lang="en-US" dirty="0"/>
              <a:t>© YASH LEGAL - www.yashlegal.com</a:t>
            </a:r>
            <a:endParaRPr lang="en-IN" dirty="0"/>
          </a:p>
        </p:txBody>
      </p:sp>
    </p:spTree>
    <p:extLst>
      <p:ext uri="{BB962C8B-B14F-4D97-AF65-F5344CB8AC3E}">
        <p14:creationId xmlns:p14="http://schemas.microsoft.com/office/powerpoint/2010/main" val="173170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FAD5C-FF7C-830C-A91B-2C70EBBC3FB7}"/>
              </a:ext>
            </a:extLst>
          </p:cNvPr>
          <p:cNvSpPr>
            <a:spLocks noGrp="1"/>
          </p:cNvSpPr>
          <p:nvPr>
            <p:ph type="title"/>
          </p:nvPr>
        </p:nvSpPr>
        <p:spPr>
          <a:xfrm>
            <a:off x="913775" y="-174661"/>
            <a:ext cx="10364451" cy="51371"/>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3940D78-A9E0-6D49-753B-3690A9E6118A}"/>
              </a:ext>
            </a:extLst>
          </p:cNvPr>
          <p:cNvSpPr>
            <a:spLocks noGrp="1"/>
          </p:cNvSpPr>
          <p:nvPr>
            <p:ph sz="quarter" idx="13"/>
          </p:nvPr>
        </p:nvSpPr>
        <p:spPr>
          <a:xfrm>
            <a:off x="913774" y="277403"/>
            <a:ext cx="10363826" cy="6027113"/>
          </a:xfrm>
        </p:spPr>
        <p:txBody>
          <a:bodyPr>
            <a:noAutofit/>
          </a:bodyPr>
          <a:lstStyle/>
          <a:p>
            <a:pPr algn="just"/>
            <a:endParaRPr lang="en-US" sz="2400" b="1" i="1" u="sng" cap="none" dirty="0">
              <a:latin typeface="Tw Cen MT (Body)"/>
            </a:endParaRPr>
          </a:p>
          <a:p>
            <a:pPr algn="just"/>
            <a:r>
              <a:rPr lang="en-US" sz="2400" b="1" i="1" u="sng" cap="none" dirty="0">
                <a:latin typeface="Tw Cen MT (Body)"/>
              </a:rPr>
              <a:t>The Hon’ble Court held</a:t>
            </a:r>
            <a:r>
              <a:rPr lang="en-US" sz="2400" b="1" i="1" cap="none" dirty="0">
                <a:latin typeface="Tw Cen MT (Body)"/>
              </a:rPr>
              <a:t> </a:t>
            </a:r>
            <a:r>
              <a:rPr lang="en-US" sz="2400" b="1" i="1" cap="none" dirty="0">
                <a:latin typeface="Tw Cen MT (Body)"/>
                <a:sym typeface="Wingdings" panose="05000000000000000000" pitchFamily="2" charset="2"/>
              </a:rPr>
              <a:t> “</a:t>
            </a:r>
            <a:r>
              <a:rPr lang="en-US" sz="2400" b="1" i="1" dirty="0">
                <a:solidFill>
                  <a:srgbClr val="333333"/>
                </a:solidFill>
                <a:effectLst/>
                <a:latin typeface="Tw Cen MT (Body)"/>
              </a:rPr>
              <a:t> </a:t>
            </a:r>
            <a:r>
              <a:rPr lang="en-US" sz="2400" b="1" i="1" cap="none" dirty="0">
                <a:solidFill>
                  <a:srgbClr val="333333"/>
                </a:solidFill>
                <a:effectLst/>
                <a:latin typeface="Tw Cen MT (Body)"/>
              </a:rPr>
              <a:t>In the present case, we are unable to accept that the authorization for conducting search or inspection under </a:t>
            </a:r>
            <a:r>
              <a:rPr lang="en-US" sz="2400" b="1" i="1" u="sng" cap="none" dirty="0">
                <a:solidFill>
                  <a:srgbClr val="333333"/>
                </a:solidFill>
                <a:latin typeface="Tw Cen MT (Body)"/>
              </a:rPr>
              <a:t>S</a:t>
            </a:r>
            <a:r>
              <a:rPr lang="en-US" sz="2400" b="1" i="1" u="none" strike="noStrike" cap="none" dirty="0">
                <a:effectLst/>
                <a:latin typeface="Tw Cen MT (Body)"/>
                <a:hlinkClick r:id="rId2">
                  <a:extLst>
                    <a:ext uri="{A12FA001-AC4F-418D-AE19-62706E023703}">
                      <ahyp:hlinkClr xmlns:ahyp="http://schemas.microsoft.com/office/drawing/2018/hyperlinkcolor" val="tx"/>
                    </a:ext>
                  </a:extLst>
                </a:hlinkClick>
              </a:rPr>
              <a:t>ection 67</a:t>
            </a:r>
            <a:r>
              <a:rPr lang="en-US" sz="2400" b="1" i="1" cap="none" dirty="0">
                <a:effectLst/>
                <a:latin typeface="Tw Cen MT (Body)"/>
              </a:rPr>
              <a:t> o</a:t>
            </a:r>
            <a:r>
              <a:rPr lang="en-US" sz="2400" b="1" i="1" cap="none" dirty="0">
                <a:solidFill>
                  <a:srgbClr val="333333"/>
                </a:solidFill>
                <a:effectLst/>
                <a:latin typeface="Tw Cen MT (Body)"/>
              </a:rPr>
              <a:t>f the CGST act is illegal for want of reasons to believe that the grounds for conducting the said search as set out in </a:t>
            </a:r>
            <a:r>
              <a:rPr lang="en-US" sz="2400" b="1" i="1" u="sng" cap="none" dirty="0">
                <a:solidFill>
                  <a:srgbClr val="333333"/>
                </a:solidFill>
                <a:effectLst/>
                <a:latin typeface="Tw Cen MT (Body)"/>
              </a:rPr>
              <a:t>S</a:t>
            </a:r>
            <a:r>
              <a:rPr lang="en-US" sz="2400" b="1" i="1" u="none" strike="noStrike" cap="none" dirty="0">
                <a:effectLst/>
                <a:latin typeface="Tw Cen MT (Body)"/>
                <a:hlinkClick r:id="rId2">
                  <a:extLst>
                    <a:ext uri="{A12FA001-AC4F-418D-AE19-62706E023703}">
                      <ahyp:hlinkClr xmlns:ahyp="http://schemas.microsoft.com/office/drawing/2018/hyperlinkcolor" val="tx"/>
                    </a:ext>
                  </a:extLst>
                </a:hlinkClick>
              </a:rPr>
              <a:t>ection 67</a:t>
            </a:r>
            <a:r>
              <a:rPr lang="en-US" sz="2400" b="1" i="1" cap="none" dirty="0">
                <a:effectLst/>
                <a:latin typeface="Tw Cen MT (Body)"/>
              </a:rPr>
              <a:t>(1</a:t>
            </a:r>
            <a:r>
              <a:rPr lang="en-US" sz="2400" b="1" i="1" cap="none" dirty="0">
                <a:solidFill>
                  <a:srgbClr val="333333"/>
                </a:solidFill>
                <a:effectLst/>
                <a:latin typeface="Tw Cen MT (Body)"/>
              </a:rPr>
              <a:t>)(a) of the CGST Act, exist</a:t>
            </a:r>
            <a:r>
              <a:rPr lang="en-US" sz="2400" b="1" i="1" dirty="0">
                <a:solidFill>
                  <a:srgbClr val="333333"/>
                </a:solidFill>
                <a:effectLst/>
                <a:latin typeface="Tw Cen MT (Body)"/>
              </a:rPr>
              <a:t>.</a:t>
            </a:r>
            <a:r>
              <a:rPr lang="en-US" sz="2400" b="1" i="1" cap="none" dirty="0">
                <a:latin typeface="Tw Cen MT (Body)"/>
                <a:sym typeface="Wingdings" panose="05000000000000000000" pitchFamily="2" charset="2"/>
              </a:rPr>
              <a:t>”</a:t>
            </a:r>
          </a:p>
          <a:p>
            <a:pPr algn="just"/>
            <a:endParaRPr lang="en-US" sz="2400" b="1" i="1" cap="none" dirty="0">
              <a:latin typeface="Tw Cen MT (Body)"/>
              <a:sym typeface="Wingdings" panose="05000000000000000000" pitchFamily="2" charset="2"/>
            </a:endParaRPr>
          </a:p>
          <a:p>
            <a:pPr algn="just"/>
            <a:r>
              <a:rPr lang="en-US" sz="2400" b="1" i="1" u="sng" cap="none" dirty="0">
                <a:latin typeface="Tw Cen MT (Body)"/>
                <a:sym typeface="Wingdings" panose="05000000000000000000" pitchFamily="2" charset="2"/>
              </a:rPr>
              <a:t>Court further held</a:t>
            </a:r>
            <a:r>
              <a:rPr lang="en-US" sz="2400" b="1" i="1" cap="none" dirty="0">
                <a:latin typeface="Tw Cen MT (Body)"/>
                <a:sym typeface="Wingdings" panose="05000000000000000000" pitchFamily="2" charset="2"/>
              </a:rPr>
              <a:t> “</a:t>
            </a:r>
            <a:r>
              <a:rPr lang="en-US" sz="2400" b="1" i="1" cap="none" dirty="0">
                <a:solidFill>
                  <a:srgbClr val="333333"/>
                </a:solidFill>
                <a:effectLst/>
                <a:latin typeface="Tw Cen MT (Body)"/>
              </a:rPr>
              <a:t>29. It is not necessary to examine in detail any controversy whether such payments were made voluntarily. Clearly, where a taxpayer turns around and states that the payments had not been made involuntarily and the circumstances prima facie indicate so, the taxpayer must be granted the benefit of withdrawing such payments. Obviously, in such cases, the taxpayer would forfeit immunity from levy of any penalty and the concerned authorities are not precluded from proceeding against the taxpayer in respect of any default and to the full extent as permissible under law.</a:t>
            </a:r>
            <a:r>
              <a:rPr lang="en-US" sz="2400" b="1" i="1" cap="none" dirty="0">
                <a:latin typeface="Tw Cen MT (Body)"/>
                <a:sym typeface="Wingdings" panose="05000000000000000000" pitchFamily="2" charset="2"/>
              </a:rPr>
              <a:t>”                                                                           </a:t>
            </a:r>
            <a:r>
              <a:rPr lang="en-US" sz="1600" b="1" i="1" cap="none" dirty="0">
                <a:latin typeface="Tw Cen MT (Body)"/>
                <a:sym typeface="Wingdings" panose="05000000000000000000" pitchFamily="2" charset="2"/>
              </a:rPr>
              <a:t>Contd.</a:t>
            </a:r>
          </a:p>
          <a:p>
            <a:pPr algn="just"/>
            <a:endParaRPr lang="en-US" sz="2400" b="1" i="1" cap="none" dirty="0">
              <a:latin typeface="Tw Cen MT (Body)"/>
            </a:endParaRPr>
          </a:p>
        </p:txBody>
      </p:sp>
      <p:sp>
        <p:nvSpPr>
          <p:cNvPr id="4" name="Footer Placeholder 3">
            <a:extLst>
              <a:ext uri="{FF2B5EF4-FFF2-40B4-BE49-F238E27FC236}">
                <a16:creationId xmlns:a16="http://schemas.microsoft.com/office/drawing/2014/main" id="{07CB9237-E78E-B93F-3210-D968F97E5C19}"/>
              </a:ext>
            </a:extLst>
          </p:cNvPr>
          <p:cNvSpPr>
            <a:spLocks noGrp="1"/>
          </p:cNvSpPr>
          <p:nvPr>
            <p:ph type="ftr" sz="quarter" idx="11"/>
          </p:nvPr>
        </p:nvSpPr>
        <p:spPr>
          <a:xfrm>
            <a:off x="913774" y="6304516"/>
            <a:ext cx="6672887" cy="365125"/>
          </a:xfrm>
        </p:spPr>
        <p:txBody>
          <a:bodyPr/>
          <a:lstStyle/>
          <a:p>
            <a:r>
              <a:rPr lang="en-US"/>
              <a:t>© YASH LEGAL - www.yashlegal.com</a:t>
            </a:r>
            <a:endParaRPr lang="en-IN" dirty="0"/>
          </a:p>
        </p:txBody>
      </p:sp>
    </p:spTree>
    <p:extLst>
      <p:ext uri="{BB962C8B-B14F-4D97-AF65-F5344CB8AC3E}">
        <p14:creationId xmlns:p14="http://schemas.microsoft.com/office/powerpoint/2010/main" val="299720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98EB-C50C-0F1F-3B8F-C59C02BCF3A4}"/>
              </a:ext>
            </a:extLst>
          </p:cNvPr>
          <p:cNvSpPr>
            <a:spLocks noGrp="1"/>
          </p:cNvSpPr>
          <p:nvPr>
            <p:ph type="title"/>
          </p:nvPr>
        </p:nvSpPr>
        <p:spPr>
          <a:xfrm>
            <a:off x="913775" y="-123289"/>
            <a:ext cx="10364451" cy="513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080479B9-C1A3-CD6F-D242-C4251D569B17}"/>
              </a:ext>
            </a:extLst>
          </p:cNvPr>
          <p:cNvSpPr>
            <a:spLocks noGrp="1"/>
          </p:cNvSpPr>
          <p:nvPr>
            <p:ph sz="quarter" idx="13"/>
          </p:nvPr>
        </p:nvSpPr>
        <p:spPr>
          <a:xfrm>
            <a:off x="913774" y="308225"/>
            <a:ext cx="10363826" cy="5986015"/>
          </a:xfrm>
        </p:spPr>
        <p:txBody>
          <a:bodyPr>
            <a:normAutofit fontScale="92500"/>
          </a:bodyPr>
          <a:lstStyle/>
          <a:p>
            <a:pPr algn="just">
              <a:lnSpc>
                <a:spcPct val="150000"/>
              </a:lnSpc>
            </a:pPr>
            <a:r>
              <a:rPr lang="en-US" sz="2400" b="1" i="1" cap="none" dirty="0">
                <a:effectLst/>
                <a:latin typeface="Tw Cen MT (Body)"/>
              </a:rPr>
              <a:t>“32. It is also important to note that the requisite procedure under </a:t>
            </a:r>
            <a:r>
              <a:rPr lang="en-US" sz="2400" b="1" i="1" u="sng" cap="none" dirty="0">
                <a:effectLst/>
                <a:latin typeface="Tw Cen MT (Body)"/>
              </a:rPr>
              <a:t>R</a:t>
            </a:r>
            <a:r>
              <a:rPr lang="en-US" sz="2400" b="1" i="1" u="sng" strike="noStrike" cap="none" dirty="0">
                <a:effectLst/>
                <a:latin typeface="Tw Cen MT (Body)"/>
                <a:hlinkClick r:id="rId2">
                  <a:extLst>
                    <a:ext uri="{A12FA001-AC4F-418D-AE19-62706E023703}">
                      <ahyp:hlinkClr xmlns:ahyp="http://schemas.microsoft.com/office/drawing/2018/hyperlinkcolor" val="tx"/>
                    </a:ext>
                  </a:extLst>
                </a:hlinkClick>
              </a:rPr>
              <a:t>ule</a:t>
            </a:r>
            <a:r>
              <a:rPr lang="en-US" sz="2400" b="1" i="1" u="none" strike="noStrike" cap="none" dirty="0">
                <a:effectLst/>
                <a:latin typeface="Tw Cen MT (Body)"/>
                <a:hlinkClick r:id="rId2">
                  <a:extLst>
                    <a:ext uri="{A12FA001-AC4F-418D-AE19-62706E023703}">
                      <ahyp:hlinkClr xmlns:ahyp="http://schemas.microsoft.com/office/drawing/2018/hyperlinkcolor" val="tx"/>
                    </a:ext>
                  </a:extLst>
                </a:hlinkClick>
              </a:rPr>
              <a:t> 142</a:t>
            </a:r>
            <a:r>
              <a:rPr lang="en-US" sz="2400" b="1" i="1" cap="none" dirty="0">
                <a:effectLst/>
                <a:latin typeface="Tw Cen MT (Body)"/>
              </a:rPr>
              <a:t> of the CGST rules has also not been complied with. Admittedly, the respondents have not issued any acknowledgement accepting the payment made by the petitioner in form GST </a:t>
            </a:r>
            <a:r>
              <a:rPr lang="en-US" sz="2400" b="1" i="1" u="none" strike="noStrike" cap="none" dirty="0">
                <a:effectLst/>
                <a:latin typeface="Tw Cen MT (Body)"/>
                <a:hlinkClick r:id="rId3">
                  <a:extLst>
                    <a:ext uri="{A12FA001-AC4F-418D-AE19-62706E023703}">
                      <ahyp:hlinkClr xmlns:ahyp="http://schemas.microsoft.com/office/drawing/2018/hyperlinkcolor" val="tx"/>
                    </a:ext>
                  </a:extLst>
                </a:hlinkClick>
              </a:rPr>
              <a:t>DRC-04</a:t>
            </a:r>
            <a:r>
              <a:rPr lang="en-US" sz="2400" b="1" i="1" cap="none" dirty="0">
                <a:effectLst/>
                <a:latin typeface="Tw Cen MT (Body)"/>
              </a:rPr>
              <a:t> as required under the CGST rules. In </a:t>
            </a:r>
            <a:r>
              <a:rPr lang="en-US" sz="2400" b="1" i="1" cap="none" dirty="0" err="1">
                <a:effectLst/>
                <a:latin typeface="Tw Cen MT (Body)"/>
              </a:rPr>
              <a:t>vallabh</a:t>
            </a:r>
            <a:r>
              <a:rPr lang="en-US" sz="2400" b="1" i="1" cap="none" dirty="0">
                <a:effectLst/>
                <a:latin typeface="Tw Cen MT (Body)"/>
              </a:rPr>
              <a:t> textiles v. Senior intelligence officer and </a:t>
            </a:r>
            <a:r>
              <a:rPr lang="en-US" sz="2400" b="1" i="1" cap="none" dirty="0" err="1">
                <a:effectLst/>
                <a:latin typeface="Tw Cen MT (Body)"/>
              </a:rPr>
              <a:t>ors</a:t>
            </a:r>
            <a:r>
              <a:rPr lang="en-US" sz="2400" b="1" i="1" cap="none" dirty="0">
                <a:effectLst/>
                <a:latin typeface="Tw Cen MT (Body)"/>
              </a:rPr>
              <a:t>. (Supra) </a:t>
            </a:r>
            <a:r>
              <a:rPr lang="en-US" sz="2400" b="1" i="1" u="none" strike="noStrike" cap="none" dirty="0">
                <a:effectLst/>
                <a:latin typeface="Tw Cen MT (Body)"/>
                <a:hlinkClick r:id="rId4">
                  <a:extLst>
                    <a:ext uri="{A12FA001-AC4F-418D-AE19-62706E023703}">
                      <ahyp:hlinkClr xmlns:ahyp="http://schemas.microsoft.com/office/drawing/2018/hyperlinkcolor" val="tx"/>
                    </a:ext>
                  </a:extLst>
                </a:hlinkClick>
              </a:rPr>
              <a:t>[2022] 55 TAXLOK.COM 072 (</a:t>
            </a:r>
            <a:r>
              <a:rPr lang="en-US" sz="2400" b="1" i="1" u="none" strike="noStrike" cap="none" dirty="0" err="1">
                <a:effectLst/>
                <a:latin typeface="Tw Cen MT (Body)"/>
                <a:hlinkClick r:id="rId4">
                  <a:extLst>
                    <a:ext uri="{A12FA001-AC4F-418D-AE19-62706E023703}">
                      <ahyp:hlinkClr xmlns:ahyp="http://schemas.microsoft.com/office/drawing/2018/hyperlinkcolor" val="tx"/>
                    </a:ext>
                  </a:extLst>
                </a:hlinkClick>
              </a:rPr>
              <a:t>delhi</a:t>
            </a:r>
            <a:r>
              <a:rPr lang="en-US" sz="2400" b="1" i="1" u="none" strike="noStrike" cap="none" dirty="0">
                <a:effectLst/>
                <a:latin typeface="Tw Cen MT (Body)"/>
                <a:hlinkClick r:id="rId4">
                  <a:extLst>
                    <a:ext uri="{A12FA001-AC4F-418D-AE19-62706E023703}">
                      <ahyp:hlinkClr xmlns:ahyp="http://schemas.microsoft.com/office/drawing/2018/hyperlinkcolor" val="tx"/>
                    </a:ext>
                  </a:extLst>
                </a:hlinkClick>
              </a:rPr>
              <a:t>)</a:t>
            </a:r>
            <a:r>
              <a:rPr lang="en-US" sz="2400" b="1" i="1" cap="none" dirty="0">
                <a:effectLst/>
                <a:latin typeface="Tw Cen MT (Body)"/>
              </a:rPr>
              <a:t>, a coordinate bench had held that failure to follow the prescribed procedure would also lead to the conclusion that the deposit made by the taxpayer was not voluntary.”</a:t>
            </a:r>
          </a:p>
          <a:p>
            <a:pPr algn="just">
              <a:lnSpc>
                <a:spcPct val="150000"/>
              </a:lnSpc>
            </a:pPr>
            <a:endParaRPr lang="en-US" sz="2400" b="1" i="1" cap="none" dirty="0">
              <a:effectLst/>
              <a:latin typeface="Tw Cen MT (Body)"/>
            </a:endParaRPr>
          </a:p>
          <a:p>
            <a:pPr algn="just">
              <a:lnSpc>
                <a:spcPct val="150000"/>
              </a:lnSpc>
            </a:pPr>
            <a:r>
              <a:rPr lang="en-US" sz="2400" b="1" i="1" u="sng" cap="none" dirty="0">
                <a:solidFill>
                  <a:srgbClr val="FF0000"/>
                </a:solidFill>
                <a:latin typeface="Tw Cen MT (Body)"/>
              </a:rPr>
              <a:t>Conclusion</a:t>
            </a:r>
            <a:r>
              <a:rPr lang="en-US" sz="2400" b="1" i="1" cap="none" dirty="0">
                <a:latin typeface="Tw Cen MT (Body)"/>
              </a:rPr>
              <a:t> </a:t>
            </a:r>
            <a:r>
              <a:rPr lang="en-US" sz="2400" b="1" i="1" cap="none" dirty="0">
                <a:latin typeface="Tw Cen MT (Body)"/>
                <a:sym typeface="Wingdings" panose="05000000000000000000" pitchFamily="2" charset="2"/>
              </a:rPr>
              <a:t> “</a:t>
            </a:r>
            <a:r>
              <a:rPr lang="en-US" sz="2400" b="1" i="1" dirty="0"/>
              <a:t>43. </a:t>
            </a:r>
            <a:r>
              <a:rPr lang="en-US" sz="2400" b="1" i="1" cap="none" dirty="0"/>
              <a:t>In view of the above, we direct the respondents to reverse the ITC of Rs. 18,72,000/- deposited by the petitioner on 08.10.2022 and forthwith credit the same in his ECL</a:t>
            </a:r>
            <a:r>
              <a:rPr lang="en-US" dirty="0"/>
              <a:t>.</a:t>
            </a:r>
            <a:r>
              <a:rPr lang="en-US" sz="2400" b="1" i="1" cap="none" dirty="0">
                <a:latin typeface="Tw Cen MT (Body)"/>
                <a:sym typeface="Wingdings" panose="05000000000000000000" pitchFamily="2" charset="2"/>
              </a:rPr>
              <a:t>”</a:t>
            </a:r>
            <a:r>
              <a:rPr lang="en-US" sz="2400" b="1" i="1" cap="none" dirty="0">
                <a:latin typeface="Tw Cen MT (Body)"/>
              </a:rPr>
              <a:t> </a:t>
            </a:r>
          </a:p>
        </p:txBody>
      </p:sp>
      <p:sp>
        <p:nvSpPr>
          <p:cNvPr id="4" name="Footer Placeholder 3">
            <a:extLst>
              <a:ext uri="{FF2B5EF4-FFF2-40B4-BE49-F238E27FC236}">
                <a16:creationId xmlns:a16="http://schemas.microsoft.com/office/drawing/2014/main" id="{555C3460-CA57-8016-5EC4-1BD6533D9692}"/>
              </a:ext>
            </a:extLst>
          </p:cNvPr>
          <p:cNvSpPr>
            <a:spLocks noGrp="1"/>
          </p:cNvSpPr>
          <p:nvPr>
            <p:ph type="ftr" sz="quarter" idx="11"/>
          </p:nvPr>
        </p:nvSpPr>
        <p:spPr>
          <a:xfrm>
            <a:off x="2759243" y="6367212"/>
            <a:ext cx="6672887" cy="365125"/>
          </a:xfrm>
        </p:spPr>
        <p:txBody>
          <a:bodyPr/>
          <a:lstStyle/>
          <a:p>
            <a:r>
              <a:rPr lang="en-US" dirty="0"/>
              <a:t>© YASH LEGAL - www.yashlegal.com</a:t>
            </a:r>
            <a:endParaRPr lang="en-IN" dirty="0"/>
          </a:p>
        </p:txBody>
      </p:sp>
    </p:spTree>
    <p:extLst>
      <p:ext uri="{BB962C8B-B14F-4D97-AF65-F5344CB8AC3E}">
        <p14:creationId xmlns:p14="http://schemas.microsoft.com/office/powerpoint/2010/main" val="341633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13523-83E9-0566-FED5-33697462ECF3}"/>
              </a:ext>
            </a:extLst>
          </p:cNvPr>
          <p:cNvSpPr>
            <a:spLocks noGrp="1"/>
          </p:cNvSpPr>
          <p:nvPr>
            <p:ph type="title"/>
          </p:nvPr>
        </p:nvSpPr>
        <p:spPr>
          <a:xfrm>
            <a:off x="838200" y="1"/>
            <a:ext cx="10515600" cy="1150706"/>
          </a:xfrm>
        </p:spPr>
        <p:txBody>
          <a:bodyPr>
            <a:normAutofit/>
          </a:bodyPr>
          <a:lstStyle/>
          <a:p>
            <a:pPr algn="ctr"/>
            <a:r>
              <a:rPr lang="en-US" b="1" i="1" u="sng" dirty="0"/>
              <a:t>Arvind Goyal CA V. UOI &amp; </a:t>
            </a:r>
            <a:r>
              <a:rPr lang="en-US" b="1" i="1" u="sng" dirty="0" err="1"/>
              <a:t>Ors</a:t>
            </a:r>
            <a:r>
              <a:rPr lang="en-US" b="1" i="1" u="sng" dirty="0"/>
              <a:t>.</a:t>
            </a:r>
            <a:br>
              <a:rPr lang="en-US" b="1" i="1" u="sng" dirty="0"/>
            </a:br>
            <a:r>
              <a:rPr lang="en-US" sz="2400" b="1" i="1" u="sng" dirty="0">
                <a:solidFill>
                  <a:srgbClr val="333333"/>
                </a:solidFill>
                <a:effectLst/>
                <a:latin typeface="Default Font"/>
              </a:rPr>
              <a:t>{[2023] 56 TAXLOK.COM 051 (Del)}</a:t>
            </a:r>
            <a:endParaRPr lang="en-US" sz="2400" b="1" i="1" u="sng" dirty="0"/>
          </a:p>
        </p:txBody>
      </p:sp>
      <p:sp>
        <p:nvSpPr>
          <p:cNvPr id="3" name="Content Placeholder 2">
            <a:extLst>
              <a:ext uri="{FF2B5EF4-FFF2-40B4-BE49-F238E27FC236}">
                <a16:creationId xmlns:a16="http://schemas.microsoft.com/office/drawing/2014/main" id="{C09CB84E-42B7-FF7E-3CA6-3175B9B85A9D}"/>
              </a:ext>
            </a:extLst>
          </p:cNvPr>
          <p:cNvSpPr>
            <a:spLocks noGrp="1"/>
          </p:cNvSpPr>
          <p:nvPr>
            <p:ph idx="1"/>
          </p:nvPr>
        </p:nvSpPr>
        <p:spPr>
          <a:xfrm>
            <a:off x="838200" y="1243173"/>
            <a:ext cx="10515600" cy="5249702"/>
          </a:xfrm>
        </p:spPr>
        <p:txBody>
          <a:bodyPr>
            <a:normAutofit fontScale="85000" lnSpcReduction="20000"/>
          </a:bodyPr>
          <a:lstStyle/>
          <a:p>
            <a:pPr algn="just"/>
            <a:r>
              <a:rPr lang="en-US" b="1" i="1" dirty="0">
                <a:solidFill>
                  <a:srgbClr val="333333"/>
                </a:solidFill>
                <a:effectLst/>
                <a:latin typeface="Tw Cen MT (Body)"/>
              </a:rPr>
              <a:t>Search operation was conducted at the residence of the petitioners.</a:t>
            </a:r>
          </a:p>
          <a:p>
            <a:pPr algn="just"/>
            <a:r>
              <a:rPr lang="en-US" b="1" i="1" dirty="0">
                <a:latin typeface="Tw Cen MT (Body)"/>
              </a:rPr>
              <a:t>During the course of the search cash aggregating to Rs.1,22,87,000/- found and seized by Department officers without seizure memo.</a:t>
            </a:r>
          </a:p>
          <a:p>
            <a:pPr algn="just"/>
            <a:r>
              <a:rPr lang="en-US" b="1" i="1" dirty="0">
                <a:latin typeface="Tw Cen MT (Body)"/>
              </a:rPr>
              <a:t>Petitioner contended that the GST officers had no power to seize any cash in exercise of its powers being cash excluded from goods.</a:t>
            </a:r>
          </a:p>
          <a:p>
            <a:pPr algn="just"/>
            <a:r>
              <a:rPr lang="en-US" b="1" i="1" dirty="0">
                <a:latin typeface="Tw Cen MT (Body)"/>
              </a:rPr>
              <a:t>The Hon’ble Court held :</a:t>
            </a:r>
          </a:p>
          <a:p>
            <a:pPr algn="just"/>
            <a:r>
              <a:rPr lang="en-US" b="1" i="1" dirty="0">
                <a:latin typeface="Tw Cen MT (Body)"/>
              </a:rPr>
              <a:t>“17</a:t>
            </a:r>
            <a:r>
              <a:rPr lang="en-US" b="1" i="1" u="sng" dirty="0">
                <a:latin typeface="Tw Cen MT (Body)"/>
              </a:rPr>
              <a:t>. In the present case, the GST officers have dispossessed the petitioners of the currency found in their premises during search operations conducted under </a:t>
            </a:r>
            <a:r>
              <a:rPr lang="en-US" b="1" i="1" u="sng" dirty="0">
                <a:latin typeface="Tw Cen MT (Body)"/>
                <a:hlinkClick r:id="rId3"/>
              </a:rPr>
              <a:t>Section 67</a:t>
            </a:r>
            <a:r>
              <a:rPr lang="en-US" b="1" i="1" u="sng" dirty="0">
                <a:latin typeface="Tw Cen MT (Body)"/>
              </a:rPr>
              <a:t>(2) of the GST Act but have not seized the currency under the said provision. Plainly, their action in doing so is without authority of law. </a:t>
            </a:r>
          </a:p>
          <a:p>
            <a:pPr algn="just"/>
            <a:r>
              <a:rPr lang="en-US" b="1" i="1" dirty="0">
                <a:latin typeface="Tw Cen MT (Body)"/>
              </a:rPr>
              <a:t>20. </a:t>
            </a:r>
            <a:r>
              <a:rPr lang="en-US" b="1" i="1" u="sng" dirty="0">
                <a:latin typeface="Tw Cen MT (Body)"/>
              </a:rPr>
              <a:t>Insofar as the action of the officers of dispossessing the petitioners of their currency is concerned; it is clear that the said action of taking away currency was illegal and without any authority of law. The amount of Rs.18,87,000/- has already been returned to petitioner no.1. The respondents are directed to forthwith return the balance amount along with the interest accrued thereon to the petitioners. The bank guarantee furnished by petitioner no.1 for release of currency is directed to be released forthwith</a:t>
            </a:r>
            <a:r>
              <a:rPr lang="en-US" b="1" i="1" dirty="0">
                <a:latin typeface="Tw Cen MT (Body)"/>
              </a:rPr>
              <a:t>.”</a:t>
            </a:r>
          </a:p>
          <a:p>
            <a:pPr algn="just"/>
            <a:endParaRPr lang="en-US" b="1" i="1" dirty="0">
              <a:solidFill>
                <a:srgbClr val="333333"/>
              </a:solidFill>
              <a:effectLst/>
              <a:latin typeface="Tw Cen MT (Body)"/>
            </a:endParaRPr>
          </a:p>
          <a:p>
            <a:pPr algn="just"/>
            <a:endParaRPr lang="en-US" b="1" i="1" dirty="0">
              <a:latin typeface="Tw Cen MT (Body)"/>
            </a:endParaRPr>
          </a:p>
        </p:txBody>
      </p:sp>
      <p:sp>
        <p:nvSpPr>
          <p:cNvPr id="4" name="Footer Placeholder 3">
            <a:extLst>
              <a:ext uri="{FF2B5EF4-FFF2-40B4-BE49-F238E27FC236}">
                <a16:creationId xmlns:a16="http://schemas.microsoft.com/office/drawing/2014/main" id="{0A177850-8DEB-FEA8-B76B-803C454B0D1D}"/>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137479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73C9-6715-64D3-A670-B9610D28A27E}"/>
              </a:ext>
            </a:extLst>
          </p:cNvPr>
          <p:cNvSpPr>
            <a:spLocks noGrp="1"/>
          </p:cNvSpPr>
          <p:nvPr>
            <p:ph type="title"/>
          </p:nvPr>
        </p:nvSpPr>
        <p:spPr>
          <a:xfrm>
            <a:off x="913775" y="82194"/>
            <a:ext cx="10364451" cy="996594"/>
          </a:xfrm>
        </p:spPr>
        <p:txBody>
          <a:bodyPr>
            <a:normAutofit/>
          </a:bodyPr>
          <a:lstStyle/>
          <a:p>
            <a:pPr algn="ctr"/>
            <a:r>
              <a:rPr lang="en-US" sz="4000" b="1" i="1" u="sng" dirty="0">
                <a:solidFill>
                  <a:schemeClr val="accent1"/>
                </a:solidFill>
              </a:rPr>
              <a:t>Bhumi Associates V/s. </a:t>
            </a:r>
            <a:r>
              <a:rPr lang="en-US" sz="4000" b="1" i="1" u="sng">
                <a:solidFill>
                  <a:schemeClr val="accent1"/>
                </a:solidFill>
              </a:rPr>
              <a:t>UOI </a:t>
            </a:r>
            <a:r>
              <a:rPr lang="en-US" sz="4000" b="1" i="1" u="sng" dirty="0">
                <a:solidFill>
                  <a:schemeClr val="accent1"/>
                </a:solidFill>
              </a:rPr>
              <a:t>through secretary</a:t>
            </a:r>
            <a:br>
              <a:rPr lang="en-US" b="1" i="1" u="sng" dirty="0">
                <a:solidFill>
                  <a:schemeClr val="accent1"/>
                </a:solidFill>
              </a:rPr>
            </a:br>
            <a:r>
              <a:rPr lang="en-US" sz="1800" b="1" i="1" u="sng" dirty="0">
                <a:solidFill>
                  <a:schemeClr val="accent1"/>
                </a:solidFill>
              </a:rPr>
              <a:t>{</a:t>
            </a:r>
            <a:r>
              <a:rPr lang="en-US" sz="1800" b="1" i="1" u="sng" dirty="0">
                <a:solidFill>
                  <a:schemeClr val="accent1"/>
                </a:solidFill>
                <a:effectLst/>
                <a:latin typeface="Default Font"/>
              </a:rPr>
              <a:t>[2021] 33 TAXLOK.COM 045 (Guj)}</a:t>
            </a:r>
            <a:endParaRPr lang="en-US" sz="1800" b="1" i="1" u="sng" dirty="0">
              <a:solidFill>
                <a:schemeClr val="accent1"/>
              </a:solidFill>
            </a:endParaRPr>
          </a:p>
        </p:txBody>
      </p:sp>
      <p:sp>
        <p:nvSpPr>
          <p:cNvPr id="3" name="Content Placeholder 2">
            <a:extLst>
              <a:ext uri="{FF2B5EF4-FFF2-40B4-BE49-F238E27FC236}">
                <a16:creationId xmlns:a16="http://schemas.microsoft.com/office/drawing/2014/main" id="{8AC5180C-60B9-981F-55C0-D5E18BA2D553}"/>
              </a:ext>
            </a:extLst>
          </p:cNvPr>
          <p:cNvSpPr>
            <a:spLocks noGrp="1"/>
          </p:cNvSpPr>
          <p:nvPr>
            <p:ph sz="quarter" idx="13"/>
          </p:nvPr>
        </p:nvSpPr>
        <p:spPr>
          <a:xfrm>
            <a:off x="913774" y="1078788"/>
            <a:ext cx="10363826" cy="5414087"/>
          </a:xfrm>
        </p:spPr>
        <p:txBody>
          <a:bodyPr>
            <a:noAutofit/>
          </a:bodyPr>
          <a:lstStyle/>
          <a:p>
            <a:pPr algn="just">
              <a:lnSpc>
                <a:spcPct val="100000"/>
              </a:lnSpc>
            </a:pPr>
            <a:r>
              <a:rPr lang="en-US" sz="1900" b="1" i="1" cap="none" dirty="0">
                <a:solidFill>
                  <a:srgbClr val="7030A0"/>
                </a:solidFill>
              </a:rPr>
              <a:t>“</a:t>
            </a:r>
            <a:r>
              <a:rPr lang="en-US" sz="1900" b="1" i="1" u="sng" cap="none" dirty="0">
                <a:solidFill>
                  <a:srgbClr val="7030A0"/>
                </a:solidFill>
                <a:effectLst/>
                <a:latin typeface="Default Font"/>
              </a:rPr>
              <a:t>We propose to pass an interim order issuing the following directions</a:t>
            </a:r>
            <a:r>
              <a:rPr lang="en-US" sz="1900" b="1" i="1" cap="none" dirty="0">
                <a:solidFill>
                  <a:srgbClr val="7030A0"/>
                </a:solidFill>
                <a:latin typeface="Default Font"/>
              </a:rPr>
              <a:t>. “The central board of indirect taxes and customs as well as the chief commissioner of central/ state tax of the state of </a:t>
            </a:r>
            <a:r>
              <a:rPr lang="en-US" sz="1900" b="1" i="1" cap="none" dirty="0" err="1">
                <a:solidFill>
                  <a:srgbClr val="7030A0"/>
                </a:solidFill>
                <a:latin typeface="Default Font"/>
              </a:rPr>
              <a:t>gujarat</a:t>
            </a:r>
            <a:r>
              <a:rPr lang="en-US" sz="1900" b="1" i="1" cap="none" dirty="0">
                <a:solidFill>
                  <a:srgbClr val="7030A0"/>
                </a:solidFill>
                <a:latin typeface="Default Font"/>
              </a:rPr>
              <a:t> are hereby directed to issue the following guidelines by way of suitable circular/instructions:</a:t>
            </a:r>
          </a:p>
          <a:p>
            <a:pPr algn="just">
              <a:lnSpc>
                <a:spcPct val="100000"/>
              </a:lnSpc>
            </a:pPr>
            <a:r>
              <a:rPr lang="en-US" sz="1900" b="1" i="1" cap="none" dirty="0">
                <a:solidFill>
                  <a:srgbClr val="7030A0"/>
                </a:solidFill>
                <a:latin typeface="Default Font"/>
              </a:rPr>
              <a:t>(1) no recovery in any mode by cheque, cash, e-payment or adjustment of input tax credit should be made at the time of search/inspection proceedings under </a:t>
            </a:r>
            <a:r>
              <a:rPr lang="en-US" sz="1900" b="1" i="1" u="sng" cap="none" dirty="0">
                <a:solidFill>
                  <a:srgbClr val="7030A0"/>
                </a:solidFill>
                <a:latin typeface="Default Font"/>
              </a:rPr>
              <a:t>S</a:t>
            </a:r>
            <a:r>
              <a:rPr lang="en-US" sz="1900" b="1" i="1" cap="none" dirty="0">
                <a:solidFill>
                  <a:srgbClr val="7030A0"/>
                </a:solidFill>
                <a:latin typeface="Default Font"/>
                <a:hlinkClick r:id="rId2">
                  <a:extLst>
                    <a:ext uri="{A12FA001-AC4F-418D-AE19-62706E023703}">
                      <ahyp:hlinkClr xmlns:ahyp="http://schemas.microsoft.com/office/drawing/2018/hyperlinkcolor" val="tx"/>
                    </a:ext>
                  </a:extLst>
                </a:hlinkClick>
              </a:rPr>
              <a:t>ection 67</a:t>
            </a:r>
            <a:r>
              <a:rPr lang="en-US" sz="1900" b="1" i="1" cap="none" dirty="0">
                <a:solidFill>
                  <a:srgbClr val="7030A0"/>
                </a:solidFill>
                <a:latin typeface="Default Font"/>
              </a:rPr>
              <a:t> of the Central/Gujarat Goods and Services Tax Act, 2017 under any circumstances.</a:t>
            </a:r>
          </a:p>
          <a:p>
            <a:pPr algn="just">
              <a:lnSpc>
                <a:spcPct val="100000"/>
              </a:lnSpc>
            </a:pPr>
            <a:r>
              <a:rPr lang="en-US" sz="1900" b="1" i="1" cap="none" dirty="0">
                <a:solidFill>
                  <a:srgbClr val="7030A0"/>
                </a:solidFill>
                <a:latin typeface="Default Font"/>
              </a:rPr>
              <a:t>(2) even if the assessee comes forward to make voluntary payment by filing form </a:t>
            </a:r>
            <a:r>
              <a:rPr lang="en-US" sz="1900" b="1" i="1" cap="none" dirty="0">
                <a:solidFill>
                  <a:srgbClr val="7030A0"/>
                </a:solidFill>
                <a:latin typeface="Default Font"/>
                <a:hlinkClick r:id="rId3">
                  <a:extLst>
                    <a:ext uri="{A12FA001-AC4F-418D-AE19-62706E023703}">
                      <ahyp:hlinkClr xmlns:ahyp="http://schemas.microsoft.com/office/drawing/2018/hyperlinkcolor" val="tx"/>
                    </a:ext>
                  </a:extLst>
                </a:hlinkClick>
              </a:rPr>
              <a:t>DRC-03</a:t>
            </a:r>
            <a:r>
              <a:rPr lang="en-US" sz="1900" b="1" i="1" cap="none" dirty="0">
                <a:solidFill>
                  <a:srgbClr val="7030A0"/>
                </a:solidFill>
                <a:latin typeface="Default Font"/>
              </a:rPr>
              <a:t>, the assessee should be asked/ advised to file such form </a:t>
            </a:r>
            <a:r>
              <a:rPr lang="en-US" sz="1900" b="1" i="1" cap="none" dirty="0">
                <a:solidFill>
                  <a:srgbClr val="7030A0"/>
                </a:solidFill>
                <a:latin typeface="Default Font"/>
                <a:hlinkClick r:id="rId3">
                  <a:extLst>
                    <a:ext uri="{A12FA001-AC4F-418D-AE19-62706E023703}">
                      <ahyp:hlinkClr xmlns:ahyp="http://schemas.microsoft.com/office/drawing/2018/hyperlinkcolor" val="tx"/>
                    </a:ext>
                  </a:extLst>
                </a:hlinkClick>
              </a:rPr>
              <a:t> DRC-03 </a:t>
            </a:r>
            <a:r>
              <a:rPr lang="en-US" sz="1900" b="1" i="1" cap="none" dirty="0">
                <a:solidFill>
                  <a:srgbClr val="7030A0"/>
                </a:solidFill>
                <a:latin typeface="Default Font"/>
              </a:rPr>
              <a:t> on the next day after the end of search proceedings and after the officers of the visiting team have left the premises of the assessee.</a:t>
            </a:r>
          </a:p>
          <a:p>
            <a:pPr algn="just">
              <a:lnSpc>
                <a:spcPct val="100000"/>
              </a:lnSpc>
            </a:pPr>
            <a:r>
              <a:rPr lang="en-US" sz="1900" b="1" i="1" cap="none" dirty="0">
                <a:solidFill>
                  <a:srgbClr val="7030A0"/>
                </a:solidFill>
                <a:latin typeface="Default Font"/>
              </a:rPr>
              <a:t>(3) facility of filing complaint/ grievance after the end of search proceedings should be made available to the assessee if the assessee was forced to make payment in any mode during the pendency of the search proceedings.</a:t>
            </a:r>
          </a:p>
          <a:p>
            <a:pPr algn="just">
              <a:lnSpc>
                <a:spcPct val="100000"/>
              </a:lnSpc>
            </a:pPr>
            <a:r>
              <a:rPr lang="en-US" sz="1900" b="1" i="1" cap="none" dirty="0">
                <a:solidFill>
                  <a:srgbClr val="7030A0"/>
                </a:solidFill>
                <a:latin typeface="Default Font"/>
              </a:rPr>
              <a:t>(4) if complaint/ grievance is filed by assessee and officer is found to have acted in defiance of the </a:t>
            </a:r>
            <a:r>
              <a:rPr lang="en-US" sz="1900" b="1" i="1" cap="none" dirty="0" err="1">
                <a:solidFill>
                  <a:srgbClr val="7030A0"/>
                </a:solidFill>
                <a:latin typeface="Default Font"/>
              </a:rPr>
              <a:t>aforestated</a:t>
            </a:r>
            <a:r>
              <a:rPr lang="en-US" sz="1900" b="1" i="1" cap="none" dirty="0">
                <a:solidFill>
                  <a:srgbClr val="7030A0"/>
                </a:solidFill>
                <a:latin typeface="Default Font"/>
              </a:rPr>
              <a:t> directions, then strict disciplinary action should be initiated against the concerned officer.”</a:t>
            </a:r>
            <a:endParaRPr lang="en-US" sz="1900" b="1" i="1" cap="none" dirty="0">
              <a:solidFill>
                <a:srgbClr val="7030A0"/>
              </a:solidFill>
            </a:endParaRPr>
          </a:p>
          <a:p>
            <a:pPr algn="just">
              <a:lnSpc>
                <a:spcPct val="100000"/>
              </a:lnSpc>
            </a:pPr>
            <a:endParaRPr lang="en-US" sz="1900" b="1" i="1" cap="none" dirty="0">
              <a:solidFill>
                <a:srgbClr val="7030A0"/>
              </a:solidFill>
              <a:effectLst/>
              <a:latin typeface="Default Font"/>
            </a:endParaRPr>
          </a:p>
        </p:txBody>
      </p:sp>
      <p:sp>
        <p:nvSpPr>
          <p:cNvPr id="4" name="Footer Placeholder 3">
            <a:extLst>
              <a:ext uri="{FF2B5EF4-FFF2-40B4-BE49-F238E27FC236}">
                <a16:creationId xmlns:a16="http://schemas.microsoft.com/office/drawing/2014/main" id="{5A70DE24-F377-BC33-8D76-BC0D3AD10E2F}"/>
              </a:ext>
            </a:extLst>
          </p:cNvPr>
          <p:cNvSpPr>
            <a:spLocks noGrp="1"/>
          </p:cNvSpPr>
          <p:nvPr>
            <p:ph type="ftr" sz="quarter" idx="11"/>
          </p:nvPr>
        </p:nvSpPr>
        <p:spPr>
          <a:xfrm>
            <a:off x="2759243" y="6492875"/>
            <a:ext cx="6672887" cy="365125"/>
          </a:xfrm>
        </p:spPr>
        <p:txBody>
          <a:bodyPr/>
          <a:lstStyle/>
          <a:p>
            <a:r>
              <a:rPr lang="en-US" dirty="0"/>
              <a:t>© YASH LEGAL - www.yashlegal.com</a:t>
            </a:r>
            <a:endParaRPr lang="en-IN" dirty="0"/>
          </a:p>
        </p:txBody>
      </p:sp>
    </p:spTree>
    <p:extLst>
      <p:ext uri="{BB962C8B-B14F-4D97-AF65-F5344CB8AC3E}">
        <p14:creationId xmlns:p14="http://schemas.microsoft.com/office/powerpoint/2010/main" val="958068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2B701-EF96-B8C9-8582-ED2750AE270F}"/>
              </a:ext>
            </a:extLst>
          </p:cNvPr>
          <p:cNvSpPr>
            <a:spLocks noGrp="1"/>
          </p:cNvSpPr>
          <p:nvPr>
            <p:ph type="title"/>
          </p:nvPr>
        </p:nvSpPr>
        <p:spPr>
          <a:xfrm>
            <a:off x="913774" y="125357"/>
            <a:ext cx="10364451" cy="1596177"/>
          </a:xfrm>
        </p:spPr>
        <p:txBody>
          <a:bodyPr>
            <a:normAutofit fontScale="90000"/>
          </a:bodyPr>
          <a:lstStyle/>
          <a:p>
            <a:pPr algn="ctr"/>
            <a:r>
              <a:rPr lang="en-US" sz="3300" b="1" i="1" u="sng" dirty="0"/>
              <a:t>Neeraj Paper Marketing ltd.</a:t>
            </a:r>
            <a:br>
              <a:rPr lang="en-US" sz="3300" b="1" i="1" u="sng" dirty="0"/>
            </a:br>
            <a:r>
              <a:rPr lang="en-US" sz="3300" b="1" i="1" u="sng" dirty="0"/>
              <a:t>V/S. </a:t>
            </a:r>
            <a:br>
              <a:rPr lang="en-US" sz="3300" b="1" i="1" u="sng" dirty="0"/>
            </a:br>
            <a:r>
              <a:rPr lang="en-US" sz="3200" b="1" i="1" u="sng" dirty="0"/>
              <a:t>Special Commissioner, Department of Trade and Taxes, GNCTD &amp; </a:t>
            </a:r>
            <a:r>
              <a:rPr lang="en-US" sz="3200" b="1" i="1" u="sng" dirty="0" err="1"/>
              <a:t>Ors</a:t>
            </a:r>
            <a:r>
              <a:rPr lang="en-US" sz="3200" b="1" i="1" u="sng" dirty="0"/>
              <a:t>.</a:t>
            </a:r>
            <a:br>
              <a:rPr lang="en-US" sz="3200" b="1" i="1" u="sng" dirty="0"/>
            </a:br>
            <a:r>
              <a:rPr lang="en-US" sz="1800" b="1" i="1" u="sng" dirty="0"/>
              <a:t>{W.P. (Civil) – 158/2023 (Del)}</a:t>
            </a:r>
            <a:endParaRPr lang="en-US" sz="2700" b="1" i="1" u="sng" dirty="0"/>
          </a:p>
        </p:txBody>
      </p:sp>
      <p:sp>
        <p:nvSpPr>
          <p:cNvPr id="3" name="Content Placeholder 2">
            <a:extLst>
              <a:ext uri="{FF2B5EF4-FFF2-40B4-BE49-F238E27FC236}">
                <a16:creationId xmlns:a16="http://schemas.microsoft.com/office/drawing/2014/main" id="{CE91E72F-228D-DCB6-BE2B-E20FFABFEA2E}"/>
              </a:ext>
            </a:extLst>
          </p:cNvPr>
          <p:cNvSpPr>
            <a:spLocks noGrp="1"/>
          </p:cNvSpPr>
          <p:nvPr>
            <p:ph sz="quarter" idx="13"/>
          </p:nvPr>
        </p:nvSpPr>
        <p:spPr>
          <a:xfrm>
            <a:off x="914399" y="1904096"/>
            <a:ext cx="10363826" cy="4527526"/>
          </a:xfrm>
        </p:spPr>
        <p:txBody>
          <a:bodyPr>
            <a:normAutofit/>
          </a:bodyPr>
          <a:lstStyle/>
          <a:p>
            <a:pPr algn="just"/>
            <a:r>
              <a:rPr lang="en-US" sz="2200" b="1" cap="none" dirty="0"/>
              <a:t>Search conducted on the petitioner on 29.07.2022.</a:t>
            </a:r>
          </a:p>
          <a:p>
            <a:pPr algn="just"/>
            <a:r>
              <a:rPr lang="en-US" sz="2200" b="1" cap="none" dirty="0"/>
              <a:t>Rs. 25.20 lacs deposited in cash ledger and Rs. 3 lacs ITC was reversed through DRC-03 between 11:45 pm to 12:45 am, by coercing the director.</a:t>
            </a:r>
          </a:p>
          <a:p>
            <a:pPr algn="just"/>
            <a:r>
              <a:rPr lang="en-US" sz="2200" b="1" cap="none" dirty="0"/>
              <a:t> </a:t>
            </a:r>
            <a:r>
              <a:rPr lang="en-US" sz="2200" b="1" cap="none" dirty="0">
                <a:solidFill>
                  <a:srgbClr val="FF0000"/>
                </a:solidFill>
              </a:rPr>
              <a:t>Procedure of rule 142 not followed </a:t>
            </a:r>
            <a:r>
              <a:rPr lang="en-US" sz="2200" b="1" cap="none" dirty="0">
                <a:solidFill>
                  <a:srgbClr val="FF0000"/>
                </a:solidFill>
                <a:sym typeface="Wingdings" panose="05000000000000000000" pitchFamily="2" charset="2"/>
              </a:rPr>
              <a:t> DRC-04 not issued</a:t>
            </a:r>
            <a:r>
              <a:rPr lang="en-US" sz="2200" b="1" cap="none" dirty="0">
                <a:solidFill>
                  <a:srgbClr val="FF0000"/>
                </a:solidFill>
              </a:rPr>
              <a:t>.</a:t>
            </a:r>
          </a:p>
          <a:p>
            <a:pPr algn="just"/>
            <a:r>
              <a:rPr lang="en-US" sz="2200" b="1" cap="none" dirty="0"/>
              <a:t>Department contended that the petitioner did not retract from his statements recorded during search and now it is not open form him to contend that the payment was not voluntary.</a:t>
            </a:r>
          </a:p>
          <a:p>
            <a:pPr algn="just"/>
            <a:r>
              <a:rPr lang="en-US" sz="2200" b="1" cap="none" dirty="0"/>
              <a:t>Court held “</a:t>
            </a:r>
            <a:r>
              <a:rPr lang="en-US" sz="2400" b="1" u="sng" cap="none" dirty="0"/>
              <a:t>18</a:t>
            </a:r>
            <a:r>
              <a:rPr lang="en-US" sz="2400" b="1" cap="none" dirty="0"/>
              <a:t>. </a:t>
            </a:r>
            <a:r>
              <a:rPr lang="en-US" sz="2400" b="1" u="sng" cap="none" dirty="0"/>
              <a:t>As noticed above, it is not disputed that payments aggregating to Rs. 28,20,000/- have been made at 11:49 PM and at 12:38 PM during the search operations. We are, therefore, inclined to accept the petitioner’s contention that the payments made by it were not voluntary payments but under compelling circumstances</a:t>
            </a:r>
            <a:r>
              <a:rPr lang="en-US" b="1" cap="none" dirty="0"/>
              <a:t>.</a:t>
            </a:r>
            <a:r>
              <a:rPr lang="en-US" sz="2200" b="1" cap="none" dirty="0"/>
              <a:t>” </a:t>
            </a:r>
          </a:p>
          <a:p>
            <a:pPr algn="just"/>
            <a:endParaRPr lang="en-US" sz="2200" b="1" cap="none" dirty="0"/>
          </a:p>
        </p:txBody>
      </p:sp>
      <p:sp>
        <p:nvSpPr>
          <p:cNvPr id="4" name="Footer Placeholder 3">
            <a:extLst>
              <a:ext uri="{FF2B5EF4-FFF2-40B4-BE49-F238E27FC236}">
                <a16:creationId xmlns:a16="http://schemas.microsoft.com/office/drawing/2014/main" id="{1BC6C02E-417E-268E-4D91-A5DF09190A0B}"/>
              </a:ext>
            </a:extLst>
          </p:cNvPr>
          <p:cNvSpPr>
            <a:spLocks noGrp="1"/>
          </p:cNvSpPr>
          <p:nvPr>
            <p:ph type="ftr" sz="quarter" idx="11"/>
          </p:nvPr>
        </p:nvSpPr>
        <p:spPr>
          <a:xfrm>
            <a:off x="913774" y="6550080"/>
            <a:ext cx="6672887" cy="365125"/>
          </a:xfrm>
        </p:spPr>
        <p:txBody>
          <a:bodyPr/>
          <a:lstStyle/>
          <a:p>
            <a:r>
              <a:rPr lang="en-US"/>
              <a:t>© YASH LEGAL - www.yashlegal.com</a:t>
            </a:r>
            <a:endParaRPr lang="en-IN" dirty="0"/>
          </a:p>
        </p:txBody>
      </p:sp>
    </p:spTree>
    <p:extLst>
      <p:ext uri="{BB962C8B-B14F-4D97-AF65-F5344CB8AC3E}">
        <p14:creationId xmlns:p14="http://schemas.microsoft.com/office/powerpoint/2010/main" val="357606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E27-977B-49F5-B2F3-E219DFAAF659}"/>
              </a:ext>
            </a:extLst>
          </p:cNvPr>
          <p:cNvSpPr>
            <a:spLocks noGrp="1"/>
          </p:cNvSpPr>
          <p:nvPr>
            <p:ph type="title"/>
          </p:nvPr>
        </p:nvSpPr>
        <p:spPr>
          <a:xfrm>
            <a:off x="913775" y="132081"/>
            <a:ext cx="10364451" cy="701039"/>
          </a:xfrm>
        </p:spPr>
        <p:txBody>
          <a:bodyPr/>
          <a:lstStyle/>
          <a:p>
            <a:pPr algn="ctr"/>
            <a:r>
              <a:rPr lang="en-US" b="1" i="1" u="sng" dirty="0"/>
              <a:t>Retraction of statements </a:t>
            </a:r>
            <a:endParaRPr lang="en-IN" b="1" i="1" u="sng" dirty="0"/>
          </a:p>
        </p:txBody>
      </p:sp>
      <p:sp>
        <p:nvSpPr>
          <p:cNvPr id="3" name="Content Placeholder 2">
            <a:extLst>
              <a:ext uri="{FF2B5EF4-FFF2-40B4-BE49-F238E27FC236}">
                <a16:creationId xmlns:a16="http://schemas.microsoft.com/office/drawing/2014/main" id="{159B41D3-A172-4AE7-B6A8-694BBBF086BF}"/>
              </a:ext>
            </a:extLst>
          </p:cNvPr>
          <p:cNvSpPr>
            <a:spLocks noGrp="1"/>
          </p:cNvSpPr>
          <p:nvPr>
            <p:ph sz="quarter" idx="13"/>
          </p:nvPr>
        </p:nvSpPr>
        <p:spPr>
          <a:xfrm>
            <a:off x="913774" y="965200"/>
            <a:ext cx="10363826" cy="5192395"/>
          </a:xfrm>
        </p:spPr>
        <p:txBody>
          <a:bodyPr>
            <a:normAutofit fontScale="92500" lnSpcReduction="20000"/>
          </a:bodyPr>
          <a:lstStyle/>
          <a:p>
            <a:pPr>
              <a:lnSpc>
                <a:spcPct val="150000"/>
              </a:lnSpc>
            </a:pPr>
            <a:r>
              <a:rPr lang="en-US" sz="2400" b="1" i="1" u="sng" cap="none" dirty="0"/>
              <a:t>What is retraction</a:t>
            </a:r>
            <a:r>
              <a:rPr lang="en-US" sz="2400" b="1" i="1" cap="none" dirty="0"/>
              <a:t> ?</a:t>
            </a:r>
          </a:p>
          <a:p>
            <a:pPr lvl="1">
              <a:lnSpc>
                <a:spcPct val="150000"/>
              </a:lnSpc>
            </a:pPr>
            <a:r>
              <a:rPr lang="en-US" sz="2200" b="1" i="1" u="sng" cap="none" dirty="0"/>
              <a:t>Simple meaning - - &gt; withdrawal of statement recorded</a:t>
            </a:r>
            <a:r>
              <a:rPr lang="en-US" sz="2200" b="1" i="1" cap="none" dirty="0"/>
              <a:t>.</a:t>
            </a:r>
          </a:p>
          <a:p>
            <a:pPr>
              <a:lnSpc>
                <a:spcPct val="150000"/>
              </a:lnSpc>
            </a:pPr>
            <a:endParaRPr lang="en-US" sz="2400" b="1" i="1" u="sng" dirty="0"/>
          </a:p>
          <a:p>
            <a:pPr>
              <a:lnSpc>
                <a:spcPct val="150000"/>
              </a:lnSpc>
            </a:pPr>
            <a:r>
              <a:rPr lang="en-US" sz="2400" b="1" i="1" u="sng" dirty="0" err="1"/>
              <a:t>Bannalal</a:t>
            </a:r>
            <a:r>
              <a:rPr lang="en-US" sz="2400" b="1" i="1" u="sng" dirty="0"/>
              <a:t> </a:t>
            </a:r>
            <a:r>
              <a:rPr lang="en-US" sz="2400" b="1" i="1" u="sng" dirty="0" err="1"/>
              <a:t>Jat</a:t>
            </a:r>
            <a:r>
              <a:rPr lang="en-US" sz="2400" b="1" i="1" u="sng" dirty="0"/>
              <a:t> Construction Pvt. Ltd. V. ACIT-Central Circle-2, Ajmer</a:t>
            </a:r>
          </a:p>
          <a:p>
            <a:pPr marL="0" indent="0" algn="ctr">
              <a:lnSpc>
                <a:spcPct val="150000"/>
              </a:lnSpc>
              <a:buNone/>
            </a:pPr>
            <a:r>
              <a:rPr lang="en-IN" b="1" i="1" dirty="0"/>
              <a:t>{</a:t>
            </a:r>
            <a:r>
              <a:rPr lang="en-IN" b="1" i="1" u="sng" dirty="0" err="1"/>
              <a:t>d.B</a:t>
            </a:r>
            <a:r>
              <a:rPr lang="en-IN" b="1" i="1" u="sng" dirty="0"/>
              <a:t>. Income tax Appeal No. 140/2018(Raj.)</a:t>
            </a:r>
            <a:r>
              <a:rPr lang="en-IN" b="1" i="1" dirty="0"/>
              <a:t>}</a:t>
            </a:r>
          </a:p>
          <a:p>
            <a:pPr marL="0" indent="0">
              <a:lnSpc>
                <a:spcPct val="150000"/>
              </a:lnSpc>
              <a:buNone/>
            </a:pPr>
            <a:r>
              <a:rPr lang="en-IN" sz="2400" b="1" i="1" u="sng" cap="none" dirty="0"/>
              <a:t>The Hon’ble Court held</a:t>
            </a:r>
            <a:r>
              <a:rPr lang="en-IN" sz="2400" b="1" i="1" cap="none" dirty="0"/>
              <a:t> :</a:t>
            </a:r>
          </a:p>
          <a:p>
            <a:pPr marL="0" indent="0" algn="just">
              <a:lnSpc>
                <a:spcPct val="150000"/>
              </a:lnSpc>
              <a:buNone/>
            </a:pPr>
            <a:r>
              <a:rPr lang="en-US" sz="2200" b="1" i="1" cap="none" dirty="0"/>
              <a:t>“….. </a:t>
            </a:r>
            <a:r>
              <a:rPr lang="en-US" sz="2200" b="1" i="1" u="sng" cap="none" dirty="0"/>
              <a:t>The retraction has to be genuinely made within reasonable time and immediately after such a statement has been recorded either by filing a complaint to the superior authority of otherwise brought to the notice of the higher officials, duly sworn affidavit or statements supported by convincing evidence</a:t>
            </a:r>
            <a:r>
              <a:rPr lang="en-US" sz="2200" b="1" i="1" cap="none" dirty="0"/>
              <a:t>.”</a:t>
            </a:r>
            <a:endParaRPr lang="en-IN" sz="2200" b="1" i="1" cap="none" dirty="0"/>
          </a:p>
        </p:txBody>
      </p:sp>
      <p:sp>
        <p:nvSpPr>
          <p:cNvPr id="4" name="Footer Placeholder 3">
            <a:extLst>
              <a:ext uri="{FF2B5EF4-FFF2-40B4-BE49-F238E27FC236}">
                <a16:creationId xmlns:a16="http://schemas.microsoft.com/office/drawing/2014/main" id="{997EC826-BA5C-4675-B7DB-1615EACBCE45}"/>
              </a:ext>
            </a:extLst>
          </p:cNvPr>
          <p:cNvSpPr>
            <a:spLocks noGrp="1"/>
          </p:cNvSpPr>
          <p:nvPr>
            <p:ph type="ftr" sz="quarter" idx="11"/>
          </p:nvPr>
        </p:nvSpPr>
        <p:spPr>
          <a:xfrm>
            <a:off x="2759243" y="6492875"/>
            <a:ext cx="6672887" cy="365125"/>
          </a:xfrm>
        </p:spPr>
        <p:txBody>
          <a:bodyPr/>
          <a:lstStyle/>
          <a:p>
            <a:r>
              <a:rPr lang="en-US"/>
              <a:t>© YASH LEGAL - www.yashlegal.com</a:t>
            </a:r>
            <a:endParaRPr lang="en-IN" dirty="0"/>
          </a:p>
        </p:txBody>
      </p:sp>
    </p:spTree>
    <p:extLst>
      <p:ext uri="{BB962C8B-B14F-4D97-AF65-F5344CB8AC3E}">
        <p14:creationId xmlns:p14="http://schemas.microsoft.com/office/powerpoint/2010/main" val="17091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 calcmode="lin" valueType="num">
                                      <p:cBhvr additive="base">
                                        <p:cTn id="4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8B8C-2D3C-0D71-30D7-06C83EE79167}"/>
              </a:ext>
            </a:extLst>
          </p:cNvPr>
          <p:cNvSpPr>
            <a:spLocks noGrp="1"/>
          </p:cNvSpPr>
          <p:nvPr>
            <p:ph type="title"/>
          </p:nvPr>
        </p:nvSpPr>
        <p:spPr>
          <a:xfrm>
            <a:off x="838200" y="-102741"/>
            <a:ext cx="10515600" cy="102741"/>
          </a:xfrm>
        </p:spPr>
        <p:txBody>
          <a:bodyPr>
            <a:normAutofit fontScale="90000"/>
          </a:bodyPr>
          <a:lstStyle/>
          <a:p>
            <a:endParaRPr lang="en-US" dirty="0"/>
          </a:p>
        </p:txBody>
      </p:sp>
      <p:pic>
        <p:nvPicPr>
          <p:cNvPr id="1026" name="Picture 2" descr="GST E-Way Bill Guide - Apps on Google Play">
            <a:extLst>
              <a:ext uri="{FF2B5EF4-FFF2-40B4-BE49-F238E27FC236}">
                <a16:creationId xmlns:a16="http://schemas.microsoft.com/office/drawing/2014/main" id="{C050DD14-AD5C-2235-8CD4-8C71490A51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02741"/>
            <a:ext cx="12192000" cy="639013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E9DDB2CD-0880-8270-239B-51DC7771D1D4}"/>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2357875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3824-A7BE-CF19-E975-DEA89295DF4B}"/>
              </a:ext>
            </a:extLst>
          </p:cNvPr>
          <p:cNvSpPr>
            <a:spLocks noGrp="1"/>
          </p:cNvSpPr>
          <p:nvPr>
            <p:ph type="title"/>
          </p:nvPr>
        </p:nvSpPr>
        <p:spPr>
          <a:xfrm>
            <a:off x="838200" y="1"/>
            <a:ext cx="10515600" cy="1690688"/>
          </a:xfrm>
        </p:spPr>
        <p:txBody>
          <a:bodyPr>
            <a:normAutofit fontScale="90000"/>
          </a:bodyPr>
          <a:lstStyle/>
          <a:p>
            <a:pPr algn="ctr"/>
            <a:r>
              <a:rPr lang="en-US" sz="4000" b="1" i="1" u="sng" dirty="0">
                <a:latin typeface="Tw Cen MT (Body)"/>
              </a:rPr>
              <a:t>Smart roofing (P) ltd. </a:t>
            </a:r>
            <a:br>
              <a:rPr lang="en-US" sz="4000" b="1" i="1" u="sng" dirty="0">
                <a:latin typeface="Tw Cen MT (Body)"/>
              </a:rPr>
            </a:br>
            <a:r>
              <a:rPr lang="en-US" sz="4000" b="1" i="1" u="sng" dirty="0">
                <a:latin typeface="Tw Cen MT (Body)"/>
              </a:rPr>
              <a:t>v/s. </a:t>
            </a:r>
            <a:br>
              <a:rPr lang="en-US" sz="4000" b="1" i="1" u="sng" dirty="0">
                <a:latin typeface="Tw Cen MT (Body)"/>
              </a:rPr>
            </a:br>
            <a:r>
              <a:rPr lang="en-US" sz="4000" b="1" i="1" u="sng" dirty="0">
                <a:latin typeface="Tw Cen MT (Body)"/>
              </a:rPr>
              <a:t>The state tax officer (int), Madurai</a:t>
            </a:r>
            <a:br>
              <a:rPr lang="en-US" b="1" i="1" u="sng" dirty="0">
                <a:latin typeface="Tw Cen MT (Body)"/>
              </a:rPr>
            </a:br>
            <a:r>
              <a:rPr lang="en-US" sz="2000" b="1" i="1" u="sng" dirty="0">
                <a:latin typeface="Tw Cen MT (Body)"/>
              </a:rPr>
              <a:t>{</a:t>
            </a:r>
            <a:r>
              <a:rPr lang="en-US" sz="2000" b="1" i="1" u="sng" dirty="0">
                <a:solidFill>
                  <a:srgbClr val="333333"/>
                </a:solidFill>
                <a:effectLst/>
                <a:latin typeface="Tw Cen MT (Body)"/>
              </a:rPr>
              <a:t>W.P.(MD) NO.5720 OF 2022 AND W.M.P.(MD) NO.4567 OF 2022(Mad}</a:t>
            </a:r>
            <a:endParaRPr lang="en-US" sz="2000" dirty="0">
              <a:latin typeface="Tw Cen MT (Body)"/>
            </a:endParaRPr>
          </a:p>
        </p:txBody>
      </p:sp>
      <p:sp>
        <p:nvSpPr>
          <p:cNvPr id="3" name="Content Placeholder 2">
            <a:extLst>
              <a:ext uri="{FF2B5EF4-FFF2-40B4-BE49-F238E27FC236}">
                <a16:creationId xmlns:a16="http://schemas.microsoft.com/office/drawing/2014/main" id="{067DA9ED-08E8-8A57-9504-3459B85C2624}"/>
              </a:ext>
            </a:extLst>
          </p:cNvPr>
          <p:cNvSpPr>
            <a:spLocks noGrp="1"/>
          </p:cNvSpPr>
          <p:nvPr>
            <p:ph idx="1"/>
          </p:nvPr>
        </p:nvSpPr>
        <p:spPr>
          <a:xfrm>
            <a:off x="838200" y="1825625"/>
            <a:ext cx="10515600" cy="4746482"/>
          </a:xfrm>
        </p:spPr>
        <p:txBody>
          <a:bodyPr>
            <a:normAutofit fontScale="92500" lnSpcReduction="10000"/>
          </a:bodyPr>
          <a:lstStyle/>
          <a:p>
            <a:pPr algn="just">
              <a:lnSpc>
                <a:spcPct val="150000"/>
              </a:lnSpc>
            </a:pPr>
            <a:r>
              <a:rPr lang="en-US" sz="2200" b="1" i="1" cap="none" dirty="0"/>
              <a:t>Petitioner consigned goods from Chennai to additional place of business at Madurai.</a:t>
            </a:r>
          </a:p>
          <a:p>
            <a:pPr algn="just">
              <a:lnSpc>
                <a:spcPct val="150000"/>
              </a:lnSpc>
            </a:pPr>
            <a:r>
              <a:rPr lang="en-US" sz="2200" b="1" i="1" dirty="0"/>
              <a:t>The additional place of business was not entered in RC.</a:t>
            </a:r>
          </a:p>
          <a:p>
            <a:pPr algn="just">
              <a:lnSpc>
                <a:spcPct val="150000"/>
              </a:lnSpc>
            </a:pPr>
            <a:r>
              <a:rPr lang="en-US" sz="2200" b="1" i="1" dirty="0"/>
              <a:t>Under these circumstances vehicle was detained.</a:t>
            </a:r>
          </a:p>
          <a:p>
            <a:pPr algn="just">
              <a:lnSpc>
                <a:spcPct val="150000"/>
              </a:lnSpc>
            </a:pPr>
            <a:r>
              <a:rPr lang="en-US" sz="2200" b="1" i="1" dirty="0"/>
              <a:t>Hon’ble court held - “6. </a:t>
            </a:r>
            <a:r>
              <a:rPr lang="en-US" sz="2200" b="1" i="1" u="sng" dirty="0">
                <a:solidFill>
                  <a:schemeClr val="accent1"/>
                </a:solidFill>
              </a:rPr>
              <a:t>No doubt, the authorities acting under the act were justified in detaining the goods inasmuch as there is a wrong declaration in the e-way bill. However, the facts indicate that the consignor and the consignee are one and the same entity, namely, head office and the branch office</a:t>
            </a:r>
            <a:r>
              <a:rPr lang="en-US" sz="2200" b="1" i="1" dirty="0"/>
              <a:t>. ….. 7. </a:t>
            </a:r>
            <a:r>
              <a:rPr lang="en-US" sz="2200" b="1" i="1" u="sng" dirty="0">
                <a:solidFill>
                  <a:srgbClr val="FF0000"/>
                </a:solidFill>
              </a:rPr>
              <a:t>Considering the fact that there is only a technical breach committed by the petitioner and there is no intention to evade tax, I am inclined to quash the impugned order and allow this writ petition by directing the respondent to release the vehicle and the consignment to the petitioner, if the same has not been released already</a:t>
            </a:r>
            <a:r>
              <a:rPr lang="en-US" sz="2200" b="1" i="1" dirty="0"/>
              <a:t>.”</a:t>
            </a:r>
          </a:p>
          <a:p>
            <a:pPr>
              <a:lnSpc>
                <a:spcPct val="150000"/>
              </a:lnSpc>
            </a:pPr>
            <a:endParaRPr lang="en-US" sz="2200" dirty="0"/>
          </a:p>
        </p:txBody>
      </p:sp>
      <p:sp>
        <p:nvSpPr>
          <p:cNvPr id="4" name="Footer Placeholder 3">
            <a:extLst>
              <a:ext uri="{FF2B5EF4-FFF2-40B4-BE49-F238E27FC236}">
                <a16:creationId xmlns:a16="http://schemas.microsoft.com/office/drawing/2014/main" id="{1E3F66CE-64E0-2087-5C61-8AB1C2CC8F8F}"/>
              </a:ext>
            </a:extLst>
          </p:cNvPr>
          <p:cNvSpPr>
            <a:spLocks noGrp="1"/>
          </p:cNvSpPr>
          <p:nvPr>
            <p:ph type="ftr" sz="quarter" idx="11"/>
          </p:nvPr>
        </p:nvSpPr>
        <p:spPr>
          <a:xfrm>
            <a:off x="4038600" y="6572107"/>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9093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F2FAD-EF55-4B6B-B9C7-0AC7B2A595AB}"/>
              </a:ext>
            </a:extLst>
          </p:cNvPr>
          <p:cNvSpPr>
            <a:spLocks noGrp="1"/>
          </p:cNvSpPr>
          <p:nvPr>
            <p:ph type="title"/>
          </p:nvPr>
        </p:nvSpPr>
        <p:spPr>
          <a:xfrm>
            <a:off x="838200" y="178859"/>
            <a:ext cx="10515600" cy="1325563"/>
          </a:xfrm>
        </p:spPr>
        <p:txBody>
          <a:bodyPr>
            <a:normAutofit/>
          </a:bodyPr>
          <a:lstStyle/>
          <a:p>
            <a:pPr algn="ctr"/>
            <a:r>
              <a:rPr lang="en-US" sz="2800" b="1" i="1" u="sng" dirty="0"/>
              <a:t>Ne Equipment Solutions (P) Ltd. Vs. State of Tripura &amp; Others (Tri.)</a:t>
            </a:r>
            <a:br>
              <a:rPr lang="en-US" sz="2800" b="1" i="1" dirty="0"/>
            </a:br>
            <a:r>
              <a:rPr lang="en-US" sz="1800" b="1" i="1" dirty="0"/>
              <a:t>{</a:t>
            </a:r>
            <a:r>
              <a:rPr lang="en-IN" sz="1800" b="1" i="1" u="sng" dirty="0">
                <a:solidFill>
                  <a:srgbClr val="333333"/>
                </a:solidFill>
                <a:effectLst/>
                <a:latin typeface="Default Font"/>
              </a:rPr>
              <a:t>WP(C) NO. 577/2021}</a:t>
            </a:r>
            <a:endParaRPr lang="en-IN" sz="1800" b="1" i="1" u="sng" dirty="0"/>
          </a:p>
        </p:txBody>
      </p:sp>
      <p:sp>
        <p:nvSpPr>
          <p:cNvPr id="3" name="Content Placeholder 2">
            <a:extLst>
              <a:ext uri="{FF2B5EF4-FFF2-40B4-BE49-F238E27FC236}">
                <a16:creationId xmlns:a16="http://schemas.microsoft.com/office/drawing/2014/main" id="{52BB53D6-3007-4A4C-8C14-967E12DA6BC4}"/>
              </a:ext>
            </a:extLst>
          </p:cNvPr>
          <p:cNvSpPr>
            <a:spLocks noGrp="1"/>
          </p:cNvSpPr>
          <p:nvPr>
            <p:ph idx="1"/>
          </p:nvPr>
        </p:nvSpPr>
        <p:spPr>
          <a:xfrm>
            <a:off x="838200" y="1504422"/>
            <a:ext cx="10515600" cy="5235045"/>
          </a:xfrm>
        </p:spPr>
        <p:txBody>
          <a:bodyPr>
            <a:normAutofit lnSpcReduction="10000"/>
          </a:bodyPr>
          <a:lstStyle/>
          <a:p>
            <a:pPr algn="just">
              <a:lnSpc>
                <a:spcPct val="100000"/>
              </a:lnSpc>
            </a:pPr>
            <a:r>
              <a:rPr lang="en-US" sz="2200" b="1" i="1" dirty="0">
                <a:solidFill>
                  <a:srgbClr val="333333"/>
                </a:solidFill>
                <a:effectLst/>
              </a:rPr>
              <a:t>The petitioner company sold excavator which was being transported from </a:t>
            </a:r>
            <a:r>
              <a:rPr lang="en-US" sz="2200" b="1" i="1" dirty="0" err="1">
                <a:solidFill>
                  <a:srgbClr val="333333"/>
                </a:solidFill>
                <a:effectLst/>
              </a:rPr>
              <a:t>Silchar</a:t>
            </a:r>
            <a:r>
              <a:rPr lang="en-US" sz="2200" b="1" i="1" dirty="0">
                <a:solidFill>
                  <a:srgbClr val="333333"/>
                </a:solidFill>
                <a:effectLst/>
              </a:rPr>
              <a:t> to Agartala with sale invoice and e-way bill.</a:t>
            </a:r>
          </a:p>
          <a:p>
            <a:pPr algn="just">
              <a:lnSpc>
                <a:spcPct val="100000"/>
              </a:lnSpc>
            </a:pPr>
            <a:r>
              <a:rPr lang="en-US" sz="2400" b="1" i="1" dirty="0">
                <a:solidFill>
                  <a:srgbClr val="333333"/>
                </a:solidFill>
              </a:rPr>
              <a:t>The transport department checked and stopped the vehicle as it was not registered in the State.</a:t>
            </a:r>
          </a:p>
          <a:p>
            <a:pPr algn="just">
              <a:lnSpc>
                <a:spcPct val="100000"/>
              </a:lnSpc>
            </a:pPr>
            <a:r>
              <a:rPr lang="en-US" sz="2400" b="1" i="1" dirty="0">
                <a:solidFill>
                  <a:srgbClr val="333333"/>
                </a:solidFill>
              </a:rPr>
              <a:t>Later on the vehicle was released after payment of dues. </a:t>
            </a:r>
          </a:p>
          <a:p>
            <a:pPr algn="just">
              <a:lnSpc>
                <a:spcPct val="100000"/>
              </a:lnSpc>
            </a:pPr>
            <a:r>
              <a:rPr lang="en-US" sz="2400" b="1" i="1" dirty="0">
                <a:solidFill>
                  <a:srgbClr val="333333"/>
                </a:solidFill>
              </a:rPr>
              <a:t>In the mean time the e-way bill expired. Fresh e-way bill was generated.</a:t>
            </a:r>
          </a:p>
          <a:p>
            <a:pPr algn="just">
              <a:lnSpc>
                <a:spcPct val="100000"/>
              </a:lnSpc>
            </a:pPr>
            <a:r>
              <a:rPr lang="en-US" sz="2400" b="1" i="1" dirty="0">
                <a:solidFill>
                  <a:srgbClr val="333333"/>
                </a:solidFill>
              </a:rPr>
              <a:t>The GST officials detained the goods in want of valid e-way bill. </a:t>
            </a:r>
          </a:p>
          <a:p>
            <a:pPr algn="just">
              <a:lnSpc>
                <a:spcPct val="100000"/>
              </a:lnSpc>
            </a:pPr>
            <a:r>
              <a:rPr lang="en-US" sz="2400" b="1" i="1" dirty="0">
                <a:solidFill>
                  <a:srgbClr val="333333"/>
                </a:solidFill>
              </a:rPr>
              <a:t>The Hon’ble Court held : “</a:t>
            </a:r>
            <a:r>
              <a:rPr lang="en-US" sz="2400" b="1" i="1" dirty="0">
                <a:solidFill>
                  <a:srgbClr val="00B0F0"/>
                </a:solidFill>
              </a:rPr>
              <a:t>T</a:t>
            </a:r>
            <a:r>
              <a:rPr lang="en-US" sz="2400" b="1" i="1" dirty="0">
                <a:solidFill>
                  <a:srgbClr val="00B0F0"/>
                </a:solidFill>
                <a:latin typeface="Default Font"/>
              </a:rPr>
              <a:t>he </a:t>
            </a:r>
            <a:r>
              <a:rPr lang="en-US" sz="2400" b="1" i="1" dirty="0">
                <a:solidFill>
                  <a:srgbClr val="FF0000"/>
                </a:solidFill>
                <a:latin typeface="Default Font"/>
              </a:rPr>
              <a:t>validity expired </a:t>
            </a:r>
            <a:r>
              <a:rPr lang="en-US" sz="2400" b="1" i="1" dirty="0">
                <a:solidFill>
                  <a:srgbClr val="00B0F0"/>
                </a:solidFill>
                <a:latin typeface="Default Font"/>
              </a:rPr>
              <a:t>on account of unforeseen and unexpected delay in crossing the check post since the transport department stopped the movement of the vehicle on the ground that the machinery was not registered in the State of Tripura. ….. </a:t>
            </a:r>
            <a:r>
              <a:rPr lang="en-US" sz="2400" b="1" i="1" u="sng" dirty="0">
                <a:solidFill>
                  <a:srgbClr val="FF0000"/>
                </a:solidFill>
              </a:rPr>
              <a:t>The tax authorities must make a clear distinction between deliberate tax evasion and technical or minor defects which manifest no intention to evade tax</a:t>
            </a:r>
            <a:r>
              <a:rPr lang="en-US" sz="2400" b="1" i="1" dirty="0">
                <a:solidFill>
                  <a:srgbClr val="333333"/>
                </a:solidFill>
              </a:rPr>
              <a:t>.”</a:t>
            </a:r>
          </a:p>
          <a:p>
            <a:pPr algn="just"/>
            <a:endParaRPr lang="en-IN" sz="2400" b="1" i="1" dirty="0"/>
          </a:p>
        </p:txBody>
      </p:sp>
      <p:sp>
        <p:nvSpPr>
          <p:cNvPr id="4" name="Footer Placeholder 3">
            <a:extLst>
              <a:ext uri="{FF2B5EF4-FFF2-40B4-BE49-F238E27FC236}">
                <a16:creationId xmlns:a16="http://schemas.microsoft.com/office/drawing/2014/main" id="{4E1C208F-14FA-426A-B191-D888B2010465}"/>
              </a:ext>
            </a:extLst>
          </p:cNvPr>
          <p:cNvSpPr>
            <a:spLocks noGrp="1"/>
          </p:cNvSpPr>
          <p:nvPr>
            <p:ph type="ftr" sz="quarter" idx="11"/>
          </p:nvPr>
        </p:nvSpPr>
        <p:spPr>
          <a:xfrm>
            <a:off x="4038600" y="6374342"/>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28896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BFC62-8D9F-517D-C398-1990A63C5CFA}"/>
              </a:ext>
            </a:extLst>
          </p:cNvPr>
          <p:cNvSpPr>
            <a:spLocks noGrp="1"/>
          </p:cNvSpPr>
          <p:nvPr>
            <p:ph type="title"/>
          </p:nvPr>
        </p:nvSpPr>
        <p:spPr>
          <a:xfrm>
            <a:off x="838200" y="174662"/>
            <a:ext cx="10515600" cy="1690688"/>
          </a:xfrm>
        </p:spPr>
        <p:txBody>
          <a:bodyPr>
            <a:noAutofit/>
          </a:bodyPr>
          <a:lstStyle/>
          <a:p>
            <a:pPr algn="ctr"/>
            <a:r>
              <a:rPr lang="en-US" sz="3400" b="1" i="1" u="sng" dirty="0">
                <a:solidFill>
                  <a:srgbClr val="333333"/>
                </a:solidFill>
                <a:effectLst/>
                <a:latin typeface="Tw Cen MT (Body)"/>
              </a:rPr>
              <a:t>ASSISTANT COMMISSIONER (ST) &amp; ORS. </a:t>
            </a:r>
            <a:br>
              <a:rPr lang="en-US" sz="3400" b="1" i="1" u="sng" dirty="0">
                <a:solidFill>
                  <a:srgbClr val="333333"/>
                </a:solidFill>
                <a:effectLst/>
                <a:latin typeface="Tw Cen MT (Body)"/>
              </a:rPr>
            </a:br>
            <a:r>
              <a:rPr lang="en-US" sz="3400" b="1" i="1" u="sng" dirty="0">
                <a:solidFill>
                  <a:srgbClr val="333333"/>
                </a:solidFill>
                <a:latin typeface="Tw Cen MT (Body)"/>
              </a:rPr>
              <a:t>V</a:t>
            </a:r>
            <a:r>
              <a:rPr lang="en-US" sz="3400" b="1" i="1" u="sng" dirty="0">
                <a:solidFill>
                  <a:srgbClr val="333333"/>
                </a:solidFill>
                <a:effectLst/>
                <a:latin typeface="Tw Cen MT (Body)"/>
              </a:rPr>
              <a:t>/S.</a:t>
            </a:r>
            <a:br>
              <a:rPr lang="en-US" sz="3400" b="1" i="1" u="sng" dirty="0">
                <a:solidFill>
                  <a:srgbClr val="333333"/>
                </a:solidFill>
                <a:effectLst/>
                <a:latin typeface="Tw Cen MT (Body)"/>
              </a:rPr>
            </a:br>
            <a:r>
              <a:rPr lang="en-US" sz="3400" b="1" i="1" u="sng" dirty="0">
                <a:solidFill>
                  <a:srgbClr val="333333"/>
                </a:solidFill>
                <a:effectLst/>
                <a:latin typeface="Tw Cen MT (Body)"/>
              </a:rPr>
              <a:t>SATYAM SHIVAM PAPERS PVT. LIMITED </a:t>
            </a:r>
            <a:br>
              <a:rPr lang="en-US" sz="3600" b="1" i="1" u="sng" dirty="0">
                <a:solidFill>
                  <a:srgbClr val="333333"/>
                </a:solidFill>
                <a:effectLst/>
                <a:latin typeface="Tw Cen MT (Body)"/>
              </a:rPr>
            </a:br>
            <a:r>
              <a:rPr lang="en-US" sz="1800" b="1" i="1" u="sng" dirty="0">
                <a:solidFill>
                  <a:srgbClr val="333333"/>
                </a:solidFill>
                <a:effectLst/>
                <a:latin typeface="Tw Cen MT (Body)"/>
              </a:rPr>
              <a:t>{</a:t>
            </a:r>
            <a:r>
              <a:rPr lang="en-US" sz="1800" b="1" i="1" u="sng" dirty="0">
                <a:solidFill>
                  <a:srgbClr val="333333"/>
                </a:solidFill>
                <a:effectLst/>
                <a:latin typeface="Default Font"/>
              </a:rPr>
              <a:t>[2022] 44 TAXLOK.COM 041 (SC)</a:t>
            </a:r>
            <a:r>
              <a:rPr lang="en-US" sz="1800" b="1" i="1" u="sng" dirty="0">
                <a:solidFill>
                  <a:srgbClr val="333333"/>
                </a:solidFill>
                <a:effectLst/>
                <a:latin typeface="Tw Cen MT (Body)"/>
              </a:rPr>
              <a:t>}</a:t>
            </a:r>
            <a:endParaRPr lang="en-US" sz="1800" b="1" i="1" u="sng" dirty="0">
              <a:latin typeface="Tw Cen MT (Body)"/>
            </a:endParaRPr>
          </a:p>
        </p:txBody>
      </p:sp>
      <p:sp>
        <p:nvSpPr>
          <p:cNvPr id="3" name="Content Placeholder 2">
            <a:extLst>
              <a:ext uri="{FF2B5EF4-FFF2-40B4-BE49-F238E27FC236}">
                <a16:creationId xmlns:a16="http://schemas.microsoft.com/office/drawing/2014/main" id="{67789076-2B16-34D3-AFC7-E46FBE37014A}"/>
              </a:ext>
            </a:extLst>
          </p:cNvPr>
          <p:cNvSpPr>
            <a:spLocks noGrp="1"/>
          </p:cNvSpPr>
          <p:nvPr>
            <p:ph idx="1"/>
          </p:nvPr>
        </p:nvSpPr>
        <p:spPr>
          <a:xfrm>
            <a:off x="838200" y="2008188"/>
            <a:ext cx="10515600" cy="4217952"/>
          </a:xfrm>
        </p:spPr>
        <p:txBody>
          <a:bodyPr>
            <a:normAutofit/>
          </a:bodyPr>
          <a:lstStyle/>
          <a:p>
            <a:r>
              <a:rPr lang="en-US" sz="2400" b="1" i="1" dirty="0">
                <a:latin typeface="Tw Cen MT (Body)"/>
              </a:rPr>
              <a:t>E-way bill was generated on 04.01.2020 by the petitioner.</a:t>
            </a:r>
          </a:p>
          <a:p>
            <a:r>
              <a:rPr lang="en-US" sz="2400" b="1" i="1" dirty="0">
                <a:latin typeface="Tw Cen MT (Body)"/>
              </a:rPr>
              <a:t>Due to political rally the route was blocked </a:t>
            </a:r>
            <a:r>
              <a:rPr lang="en-US" sz="2400" b="1" i="1" dirty="0">
                <a:latin typeface="Tw Cen MT (Body)"/>
                <a:sym typeface="Wingdings" panose="05000000000000000000" pitchFamily="2" charset="2"/>
              </a:rPr>
              <a:t> Vehicle could not move till 8:30 pm.</a:t>
            </a:r>
          </a:p>
          <a:p>
            <a:r>
              <a:rPr lang="en-US" sz="2400" b="1" i="1" dirty="0">
                <a:latin typeface="Tw Cen MT (Body)"/>
                <a:sym typeface="Wingdings" panose="05000000000000000000" pitchFamily="2" charset="2"/>
              </a:rPr>
              <a:t>By that time shop of the consignee was closed and next two days were holidays.</a:t>
            </a:r>
          </a:p>
          <a:p>
            <a:r>
              <a:rPr lang="en-US" sz="2400" b="1" i="1" dirty="0">
                <a:latin typeface="Tw Cen MT (Body)"/>
                <a:sym typeface="Wingdings" panose="05000000000000000000" pitchFamily="2" charset="2"/>
              </a:rPr>
              <a:t>Consignment moves on next working day but was detained due to expired e-way bill.</a:t>
            </a:r>
          </a:p>
          <a:p>
            <a:r>
              <a:rPr lang="en-US" sz="2400" b="1" i="1" dirty="0">
                <a:latin typeface="Tw Cen MT (Body)"/>
              </a:rPr>
              <a:t> Hon’ble Telangana High Court set aside the order stating that there was no ill-intent.</a:t>
            </a:r>
          </a:p>
          <a:p>
            <a:r>
              <a:rPr lang="en-US" sz="2400" b="1" i="1" dirty="0">
                <a:latin typeface="Tw Cen MT (Body)"/>
              </a:rPr>
              <a:t>The e-way bill expired due to unavoidable circumstances.</a:t>
            </a:r>
          </a:p>
          <a:p>
            <a:r>
              <a:rPr lang="en-US" sz="2400" b="1" i="1" dirty="0">
                <a:latin typeface="Tw Cen MT (Body)"/>
              </a:rPr>
              <a:t>Imposed cost of Rs. 10,000/-.</a:t>
            </a:r>
          </a:p>
          <a:p>
            <a:r>
              <a:rPr lang="en-US" sz="2400" b="1" i="1" dirty="0">
                <a:latin typeface="Tw Cen MT (Body)"/>
              </a:rPr>
              <a:t>Hon’ble Supreme Court stated there is no need to interfere the detailed order of HC. </a:t>
            </a:r>
          </a:p>
          <a:p>
            <a:r>
              <a:rPr lang="en-US" sz="2400" b="1" i="1" dirty="0">
                <a:latin typeface="Tw Cen MT (Body)"/>
              </a:rPr>
              <a:t>Imposed further cost of Rs. 59,000/- to be paid to respondent in four weeks. </a:t>
            </a:r>
          </a:p>
        </p:txBody>
      </p:sp>
      <p:sp>
        <p:nvSpPr>
          <p:cNvPr id="4" name="Footer Placeholder 3">
            <a:extLst>
              <a:ext uri="{FF2B5EF4-FFF2-40B4-BE49-F238E27FC236}">
                <a16:creationId xmlns:a16="http://schemas.microsoft.com/office/drawing/2014/main" id="{31F5E833-E306-0454-0778-7AEDEAC99814}"/>
              </a:ext>
            </a:extLst>
          </p:cNvPr>
          <p:cNvSpPr>
            <a:spLocks noGrp="1"/>
          </p:cNvSpPr>
          <p:nvPr>
            <p:ph type="ftr" sz="quarter" idx="11"/>
          </p:nvPr>
        </p:nvSpPr>
        <p:spPr>
          <a:xfrm>
            <a:off x="4038600" y="6527264"/>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46952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A69E1-2185-2965-53D9-4734B86A6DF6}"/>
              </a:ext>
            </a:extLst>
          </p:cNvPr>
          <p:cNvSpPr>
            <a:spLocks noGrp="1"/>
          </p:cNvSpPr>
          <p:nvPr>
            <p:ph type="title"/>
          </p:nvPr>
        </p:nvSpPr>
        <p:spPr>
          <a:xfrm>
            <a:off x="838200" y="136525"/>
            <a:ext cx="10515600" cy="1689100"/>
          </a:xfrm>
        </p:spPr>
        <p:txBody>
          <a:bodyPr>
            <a:noAutofit/>
          </a:bodyPr>
          <a:lstStyle/>
          <a:p>
            <a:pPr algn="ctr"/>
            <a:r>
              <a:rPr lang="en-US" sz="3400" b="1" i="1" u="sng" dirty="0">
                <a:latin typeface="Tw Cen MT" panose="020B0602020104020603" pitchFamily="34" charset="0"/>
              </a:rPr>
              <a:t>Bajaj Rubber Company </a:t>
            </a:r>
            <a:br>
              <a:rPr lang="en-US" sz="3400" b="1" i="1" u="sng" dirty="0">
                <a:latin typeface="Tw Cen MT" panose="020B0602020104020603" pitchFamily="34" charset="0"/>
              </a:rPr>
            </a:br>
            <a:r>
              <a:rPr lang="en-US" sz="3400" b="1" i="1" u="sng" dirty="0">
                <a:latin typeface="Tw Cen MT" panose="020B0602020104020603" pitchFamily="34" charset="0"/>
              </a:rPr>
              <a:t>V/S. </a:t>
            </a:r>
            <a:br>
              <a:rPr lang="en-US" sz="3400" b="1" i="1" u="sng" dirty="0">
                <a:latin typeface="Tw Cen MT" panose="020B0602020104020603" pitchFamily="34" charset="0"/>
              </a:rPr>
            </a:br>
            <a:r>
              <a:rPr lang="en-US" sz="3400" b="1" i="1" u="sng" dirty="0">
                <a:latin typeface="Tw Cen MT" panose="020B0602020104020603" pitchFamily="34" charset="0"/>
              </a:rPr>
              <a:t>Assistant Commercial Taxes Officer, </a:t>
            </a:r>
            <a:r>
              <a:rPr lang="en-US" sz="3400" b="1" i="1" u="sng" dirty="0" err="1">
                <a:latin typeface="Tw Cen MT" panose="020B0602020104020603" pitchFamily="34" charset="0"/>
              </a:rPr>
              <a:t>Bhiwadi</a:t>
            </a:r>
            <a:br>
              <a:rPr lang="en-US" sz="3400" b="1" i="1" u="sng" dirty="0">
                <a:latin typeface="Tw Cen MT" panose="020B0602020104020603" pitchFamily="34" charset="0"/>
              </a:rPr>
            </a:br>
            <a:r>
              <a:rPr lang="en-US" sz="2000" b="1" i="1" u="sng" dirty="0">
                <a:latin typeface="Tw Cen MT" panose="020B0602020104020603" pitchFamily="34" charset="0"/>
              </a:rPr>
              <a:t>S.B. Sales Tax Revision 311/2008 </a:t>
            </a:r>
          </a:p>
        </p:txBody>
      </p:sp>
      <p:sp>
        <p:nvSpPr>
          <p:cNvPr id="3" name="Content Placeholder 2">
            <a:extLst>
              <a:ext uri="{FF2B5EF4-FFF2-40B4-BE49-F238E27FC236}">
                <a16:creationId xmlns:a16="http://schemas.microsoft.com/office/drawing/2014/main" id="{E8DB199F-8C5C-6104-0C3C-4D22DBB173A0}"/>
              </a:ext>
            </a:extLst>
          </p:cNvPr>
          <p:cNvSpPr>
            <a:spLocks noGrp="1"/>
          </p:cNvSpPr>
          <p:nvPr>
            <p:ph idx="1"/>
          </p:nvPr>
        </p:nvSpPr>
        <p:spPr>
          <a:xfrm>
            <a:off x="838200" y="2008187"/>
            <a:ext cx="10515600" cy="4530725"/>
          </a:xfrm>
        </p:spPr>
        <p:txBody>
          <a:bodyPr/>
          <a:lstStyle/>
          <a:p>
            <a:pPr>
              <a:lnSpc>
                <a:spcPct val="150000"/>
              </a:lnSpc>
            </a:pPr>
            <a:r>
              <a:rPr lang="en-US" b="1" i="1" dirty="0"/>
              <a:t>Goods detained while in movement. Notice issued for non – availability of VAT – 47 / 47A.</a:t>
            </a:r>
          </a:p>
          <a:p>
            <a:pPr>
              <a:lnSpc>
                <a:spcPct val="150000"/>
              </a:lnSpc>
            </a:pPr>
            <a:r>
              <a:rPr lang="en-US" b="1" i="1" dirty="0"/>
              <a:t>Form, </a:t>
            </a:r>
            <a:r>
              <a:rPr lang="en-US" b="1" i="1" dirty="0">
                <a:solidFill>
                  <a:srgbClr val="FF0000"/>
                </a:solidFill>
              </a:rPr>
              <a:t>generated on the same date</a:t>
            </a:r>
            <a:r>
              <a:rPr lang="en-US" b="1" i="1" dirty="0"/>
              <a:t>, presented with reply.</a:t>
            </a:r>
          </a:p>
          <a:p>
            <a:pPr>
              <a:lnSpc>
                <a:spcPct val="150000"/>
              </a:lnSpc>
            </a:pPr>
            <a:r>
              <a:rPr lang="en-US" b="1" i="1" dirty="0"/>
              <a:t>Form not accepted.</a:t>
            </a:r>
          </a:p>
          <a:p>
            <a:pPr>
              <a:lnSpc>
                <a:spcPct val="150000"/>
              </a:lnSpc>
            </a:pPr>
            <a:r>
              <a:rPr lang="en-US" b="1" i="1" dirty="0"/>
              <a:t>Hon’ble Court held – If the Form is generated after the detention but on same day, penalty under Section 76(6) is not leviable. </a:t>
            </a:r>
          </a:p>
          <a:p>
            <a:pPr>
              <a:lnSpc>
                <a:spcPct val="150000"/>
              </a:lnSpc>
            </a:pPr>
            <a:endParaRPr lang="en-US" b="1" i="1" dirty="0"/>
          </a:p>
        </p:txBody>
      </p:sp>
      <p:sp>
        <p:nvSpPr>
          <p:cNvPr id="4" name="Footer Placeholder 3">
            <a:extLst>
              <a:ext uri="{FF2B5EF4-FFF2-40B4-BE49-F238E27FC236}">
                <a16:creationId xmlns:a16="http://schemas.microsoft.com/office/drawing/2014/main" id="{F66F6C1E-DD34-6950-8208-FE368A3C2E44}"/>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89951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C760-9044-56E0-CE37-1522163469B5}"/>
              </a:ext>
            </a:extLst>
          </p:cNvPr>
          <p:cNvSpPr>
            <a:spLocks noGrp="1"/>
          </p:cNvSpPr>
          <p:nvPr>
            <p:ph type="title"/>
          </p:nvPr>
        </p:nvSpPr>
        <p:spPr/>
        <p:txBody>
          <a:bodyPr>
            <a:normAutofit/>
          </a:bodyPr>
          <a:lstStyle/>
          <a:p>
            <a:pPr algn="ctr"/>
            <a:r>
              <a:rPr lang="en-US" sz="4000" b="1" i="1" u="sng" dirty="0" err="1"/>
              <a:t>Deepam</a:t>
            </a:r>
            <a:r>
              <a:rPr lang="en-US" sz="4000" b="1" i="1" u="sng" dirty="0"/>
              <a:t> Roadways V. DSTO, STO, AC (ST), Chennai</a:t>
            </a:r>
            <a:br>
              <a:rPr lang="en-US" sz="4000" b="1" i="1" u="sng" dirty="0"/>
            </a:br>
            <a:r>
              <a:rPr lang="en-US" sz="1800" b="1" i="1" u="sng" dirty="0"/>
              <a:t>{W.P. No. 476 of 2023 (Mad)}</a:t>
            </a:r>
          </a:p>
        </p:txBody>
      </p:sp>
      <p:sp>
        <p:nvSpPr>
          <p:cNvPr id="3" name="Content Placeholder 2">
            <a:extLst>
              <a:ext uri="{FF2B5EF4-FFF2-40B4-BE49-F238E27FC236}">
                <a16:creationId xmlns:a16="http://schemas.microsoft.com/office/drawing/2014/main" id="{3F9A6278-35C0-D64C-88CA-35CB18141096}"/>
              </a:ext>
            </a:extLst>
          </p:cNvPr>
          <p:cNvSpPr>
            <a:spLocks noGrp="1"/>
          </p:cNvSpPr>
          <p:nvPr>
            <p:ph idx="1"/>
          </p:nvPr>
        </p:nvSpPr>
        <p:spPr/>
        <p:txBody>
          <a:bodyPr>
            <a:normAutofit fontScale="70000" lnSpcReduction="20000"/>
          </a:bodyPr>
          <a:lstStyle/>
          <a:p>
            <a:pPr algn="just"/>
            <a:r>
              <a:rPr lang="en-US" b="1" i="1" dirty="0"/>
              <a:t>Vehicle detained while in movement. </a:t>
            </a:r>
          </a:p>
          <a:p>
            <a:pPr algn="just"/>
            <a:r>
              <a:rPr lang="en-US" b="1" i="1" dirty="0"/>
              <a:t>Requirements of Section 129(3) not met with.</a:t>
            </a:r>
          </a:p>
          <a:p>
            <a:pPr algn="just"/>
            <a:r>
              <a:rPr lang="en-US" b="1" i="1" dirty="0"/>
              <a:t>The Hon’ble Court held :</a:t>
            </a:r>
          </a:p>
          <a:p>
            <a:pPr algn="just">
              <a:lnSpc>
                <a:spcPct val="170000"/>
              </a:lnSpc>
            </a:pPr>
            <a:r>
              <a:rPr lang="en-US" b="1" i="1" dirty="0">
                <a:solidFill>
                  <a:srgbClr val="333333"/>
                </a:solidFill>
                <a:latin typeface="Default Font"/>
              </a:rPr>
              <a:t>“5. </a:t>
            </a:r>
            <a:r>
              <a:rPr lang="en-US" b="1" i="1" u="sng" dirty="0">
                <a:solidFill>
                  <a:srgbClr val="333333"/>
                </a:solidFill>
                <a:latin typeface="Default Font"/>
              </a:rPr>
              <a:t>In the instant case, after </a:t>
            </a:r>
            <a:r>
              <a:rPr lang="en-US" b="1" i="1" u="sng" dirty="0">
                <a:solidFill>
                  <a:srgbClr val="FF0000"/>
                </a:solidFill>
                <a:latin typeface="Default Font"/>
              </a:rPr>
              <a:t>detaining</a:t>
            </a:r>
            <a:r>
              <a:rPr lang="en-US" b="1" i="1" u="sng" dirty="0">
                <a:solidFill>
                  <a:srgbClr val="333333"/>
                </a:solidFill>
                <a:latin typeface="Default Font"/>
              </a:rPr>
              <a:t> the petitioner's vehicle and the goods on </a:t>
            </a:r>
            <a:r>
              <a:rPr lang="en-US" b="1" i="1" u="sng" dirty="0">
                <a:solidFill>
                  <a:srgbClr val="FF0000"/>
                </a:solidFill>
                <a:latin typeface="Default Font"/>
              </a:rPr>
              <a:t>26.10.2022</a:t>
            </a:r>
            <a:r>
              <a:rPr lang="en-US" b="1" i="1" u="sng" dirty="0">
                <a:solidFill>
                  <a:srgbClr val="333333"/>
                </a:solidFill>
                <a:latin typeface="Default Font"/>
              </a:rPr>
              <a:t>, </a:t>
            </a:r>
            <a:r>
              <a:rPr lang="en-US" b="1" i="1" u="sng" dirty="0">
                <a:solidFill>
                  <a:srgbClr val="FF0000"/>
                </a:solidFill>
                <a:latin typeface="Default Font"/>
              </a:rPr>
              <a:t>notice was issued by the respondents on 31.10.2022 </a:t>
            </a:r>
            <a:r>
              <a:rPr lang="en-US" b="1" i="1" u="sng" dirty="0">
                <a:solidFill>
                  <a:srgbClr val="333333"/>
                </a:solidFill>
                <a:latin typeface="Default Font"/>
              </a:rPr>
              <a:t>within seven days from the date of detention. However, the consequential </a:t>
            </a:r>
            <a:r>
              <a:rPr lang="en-US" b="1" i="1" u="sng" dirty="0">
                <a:solidFill>
                  <a:srgbClr val="FF0000"/>
                </a:solidFill>
                <a:latin typeface="Default Font"/>
              </a:rPr>
              <a:t>order</a:t>
            </a:r>
            <a:r>
              <a:rPr lang="en-US" b="1" i="1" u="sng" dirty="0">
                <a:solidFill>
                  <a:srgbClr val="333333"/>
                </a:solidFill>
                <a:latin typeface="Default Font"/>
              </a:rPr>
              <a:t> for payment of penalty </a:t>
            </a:r>
            <a:r>
              <a:rPr lang="en-US" b="1" i="1" u="sng" dirty="0">
                <a:solidFill>
                  <a:srgbClr val="FF0000"/>
                </a:solidFill>
                <a:latin typeface="Default Font"/>
              </a:rPr>
              <a:t>was passed</a:t>
            </a:r>
            <a:r>
              <a:rPr lang="en-US" b="1" i="1" u="sng" dirty="0">
                <a:solidFill>
                  <a:srgbClr val="333333"/>
                </a:solidFill>
                <a:latin typeface="Default Font"/>
              </a:rPr>
              <a:t> only on </a:t>
            </a:r>
            <a:r>
              <a:rPr lang="en-US" b="1" i="1" u="sng" dirty="0">
                <a:solidFill>
                  <a:srgbClr val="FF0000"/>
                </a:solidFill>
                <a:latin typeface="Default Font"/>
              </a:rPr>
              <a:t>10.11.2022</a:t>
            </a:r>
            <a:r>
              <a:rPr lang="en-US" b="1" i="1" u="sng" dirty="0">
                <a:solidFill>
                  <a:srgbClr val="333333"/>
                </a:solidFill>
                <a:latin typeface="Default Font"/>
              </a:rPr>
              <a:t> which is beyond the period of seven days from the date of service of notice on the petitioner. Having passed the impugned order beyond the period of seven days from the date of service of notice on the petitioner which is contrary to </a:t>
            </a:r>
            <a:r>
              <a:rPr lang="en-US" b="1" i="1" u="sng" dirty="0">
                <a:solidFill>
                  <a:srgbClr val="FF0000"/>
                </a:solidFill>
                <a:latin typeface="Default Font"/>
                <a:hlinkClick r:id="rId3"/>
              </a:rPr>
              <a:t>Section 129</a:t>
            </a:r>
            <a:r>
              <a:rPr lang="en-US" b="1" i="1" u="sng" dirty="0">
                <a:solidFill>
                  <a:srgbClr val="333333"/>
                </a:solidFill>
                <a:latin typeface="Default Font"/>
              </a:rPr>
              <a:t>(3) of the CGST Act, 2017, the impugned orders have to be necessarily quashed and the writ petitions will have to be allowed</a:t>
            </a:r>
            <a:r>
              <a:rPr lang="en-US" b="1" i="1" dirty="0">
                <a:solidFill>
                  <a:srgbClr val="333333"/>
                </a:solidFill>
                <a:latin typeface="Default Font"/>
              </a:rPr>
              <a:t>.”</a:t>
            </a:r>
            <a:endParaRPr lang="en-US" b="1" i="1" dirty="0"/>
          </a:p>
          <a:p>
            <a:pPr algn="just"/>
            <a:endParaRPr lang="en-US" b="1" i="1" dirty="0"/>
          </a:p>
        </p:txBody>
      </p:sp>
      <p:sp>
        <p:nvSpPr>
          <p:cNvPr id="4" name="Footer Placeholder 3">
            <a:extLst>
              <a:ext uri="{FF2B5EF4-FFF2-40B4-BE49-F238E27FC236}">
                <a16:creationId xmlns:a16="http://schemas.microsoft.com/office/drawing/2014/main" id="{2C58764D-8637-9D0E-304F-B9D415A8F01F}"/>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02990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BE86-0BF1-434C-8BFE-FB48B2932B70}"/>
              </a:ext>
            </a:extLst>
          </p:cNvPr>
          <p:cNvSpPr>
            <a:spLocks noGrp="1"/>
          </p:cNvSpPr>
          <p:nvPr>
            <p:ph type="title"/>
          </p:nvPr>
        </p:nvSpPr>
        <p:spPr>
          <a:xfrm>
            <a:off x="838200" y="-126999"/>
            <a:ext cx="10515600" cy="5079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D64BB90-520C-4DF7-A9DC-9DB7D3F2175D}"/>
              </a:ext>
            </a:extLst>
          </p:cNvPr>
          <p:cNvSpPr>
            <a:spLocks noGrp="1"/>
          </p:cNvSpPr>
          <p:nvPr>
            <p:ph idx="1"/>
          </p:nvPr>
        </p:nvSpPr>
        <p:spPr>
          <a:xfrm>
            <a:off x="838200" y="431799"/>
            <a:ext cx="10515600" cy="6053668"/>
          </a:xfrm>
        </p:spPr>
        <p:txBody>
          <a:bodyPr>
            <a:normAutofit fontScale="85000" lnSpcReduction="10000"/>
          </a:bodyPr>
          <a:lstStyle/>
          <a:p>
            <a:pPr marL="0" indent="0">
              <a:lnSpc>
                <a:spcPct val="150000"/>
              </a:lnSpc>
              <a:buNone/>
            </a:pPr>
            <a:r>
              <a:rPr lang="en-US" b="1" i="1" u="sng" cap="none" dirty="0"/>
              <a:t>Commercial Steel Company V. A.C. of State</a:t>
            </a:r>
            <a:r>
              <a:rPr lang="en-US" b="1" i="1" cap="none" dirty="0"/>
              <a:t> {</a:t>
            </a:r>
            <a:r>
              <a:rPr lang="en-US" b="1" i="1" u="sng" cap="none" dirty="0"/>
              <a:t>Writ Petition No</a:t>
            </a:r>
            <a:r>
              <a:rPr lang="en-US" b="1" i="1" u="sng" dirty="0"/>
              <a:t>. 2161 of 2020</a:t>
            </a:r>
            <a:r>
              <a:rPr lang="en-US" b="1" i="1" u="sng" cap="none" dirty="0"/>
              <a:t>(Tel.)</a:t>
            </a:r>
            <a:r>
              <a:rPr lang="en-US" b="1" i="1" cap="none" dirty="0"/>
              <a:t>}</a:t>
            </a:r>
          </a:p>
          <a:p>
            <a:pPr lvl="1">
              <a:lnSpc>
                <a:spcPct val="150000"/>
              </a:lnSpc>
            </a:pPr>
            <a:r>
              <a:rPr lang="en-IN" sz="2000" b="1" i="1" dirty="0"/>
              <a:t>Goods despatched from Karnataka to Telangana.</a:t>
            </a:r>
          </a:p>
          <a:p>
            <a:pPr lvl="1">
              <a:lnSpc>
                <a:spcPct val="150000"/>
              </a:lnSpc>
            </a:pPr>
            <a:r>
              <a:rPr lang="en-IN" sz="2000" b="1" i="1" dirty="0"/>
              <a:t>Conveyance went </a:t>
            </a:r>
            <a:r>
              <a:rPr lang="en-IN" sz="2000" b="1" i="1" dirty="0">
                <a:solidFill>
                  <a:schemeClr val="accent2">
                    <a:lumMod val="75000"/>
                  </a:schemeClr>
                </a:solidFill>
              </a:rPr>
              <a:t>off route </a:t>
            </a:r>
            <a:r>
              <a:rPr lang="en-IN" sz="2000" b="1" i="1" dirty="0"/>
              <a:t>and detained by officer under presumption of delivery to other place than that of mentioned in the documents. </a:t>
            </a:r>
          </a:p>
          <a:p>
            <a:pPr lvl="1">
              <a:lnSpc>
                <a:spcPct val="150000"/>
              </a:lnSpc>
            </a:pPr>
            <a:r>
              <a:rPr lang="en-IN" sz="2000" b="1" i="1" dirty="0"/>
              <a:t>All the </a:t>
            </a:r>
            <a:r>
              <a:rPr lang="en-IN" sz="2000" b="1" i="1" dirty="0">
                <a:solidFill>
                  <a:schemeClr val="accent2">
                    <a:lumMod val="75000"/>
                  </a:schemeClr>
                </a:solidFill>
              </a:rPr>
              <a:t>requisite documents produced for verification</a:t>
            </a:r>
            <a:r>
              <a:rPr lang="en-IN" sz="2000" b="1" i="1" dirty="0"/>
              <a:t>. </a:t>
            </a:r>
          </a:p>
          <a:p>
            <a:pPr lvl="1">
              <a:lnSpc>
                <a:spcPct val="150000"/>
              </a:lnSpc>
            </a:pPr>
            <a:r>
              <a:rPr lang="en-IN" sz="2000" b="1" i="1" dirty="0"/>
              <a:t>Tax &amp; penalty levied.</a:t>
            </a:r>
          </a:p>
          <a:p>
            <a:pPr lvl="1">
              <a:lnSpc>
                <a:spcPct val="150000"/>
              </a:lnSpc>
            </a:pPr>
            <a:r>
              <a:rPr lang="en-IN" sz="2000" b="1" i="1" cap="none" dirty="0"/>
              <a:t>Hon’ble Court held : </a:t>
            </a:r>
          </a:p>
          <a:p>
            <a:pPr lvl="1" algn="just">
              <a:lnSpc>
                <a:spcPct val="150000"/>
              </a:lnSpc>
            </a:pPr>
            <a:r>
              <a:rPr lang="en-US" sz="2000" b="1" i="1" cap="none" dirty="0"/>
              <a:t>“27. ….. </a:t>
            </a:r>
            <a:r>
              <a:rPr lang="en-US" sz="2000" b="1" i="1" u="sng" cap="none" dirty="0">
                <a:solidFill>
                  <a:srgbClr val="FF0000"/>
                </a:solidFill>
              </a:rPr>
              <a:t>Therefore, in our considered opinion, the impugned action of the respondents in collecting the amount of Rs. 4,16,447/- from the petitioner towards tax and penalty under the CGST and SGST Act, 2017 under threat of detention of the vehicle carrying the said goods for an </a:t>
            </a:r>
            <a:r>
              <a:rPr lang="en-US" sz="2600" b="1" i="1" u="sng" cap="none" dirty="0">
                <a:solidFill>
                  <a:srgbClr val="7030A0"/>
                </a:solidFill>
              </a:rPr>
              <a:t>absurd reason </a:t>
            </a:r>
            <a:r>
              <a:rPr lang="en-US" sz="2000" b="1" i="1" u="sng" cap="none" dirty="0">
                <a:solidFill>
                  <a:srgbClr val="FF0000"/>
                </a:solidFill>
              </a:rPr>
              <a:t>(‘wrong destination’) when the vehicle in question carried all the proper documents evidencing that it was an inter-state sale transaction is clearly arbitrary, violative of articles 14, 265 and 300-A of the constitution of India</a:t>
            </a:r>
            <a:r>
              <a:rPr lang="en-US" sz="2000" b="1" i="1" cap="none" dirty="0">
                <a:solidFill>
                  <a:srgbClr val="FF0000"/>
                </a:solidFill>
              </a:rPr>
              <a:t>.  ….. </a:t>
            </a:r>
            <a:r>
              <a:rPr lang="en-US" sz="2600" b="1" i="1" u="sng" cap="none" dirty="0">
                <a:solidFill>
                  <a:srgbClr val="7030A0"/>
                </a:solidFill>
              </a:rPr>
              <a:t>Accordingly, the writ petition is allowed as above with costs of Rs. 25,000/- to be paid by 1st respondent</a:t>
            </a:r>
            <a:r>
              <a:rPr lang="en-US" sz="2000" b="1" i="1" cap="none" dirty="0">
                <a:solidFill>
                  <a:srgbClr val="FF0000"/>
                </a:solidFill>
              </a:rPr>
              <a:t>.”</a:t>
            </a:r>
            <a:endParaRPr lang="en-IN" sz="2000" b="1" i="1" cap="none" dirty="0">
              <a:solidFill>
                <a:srgbClr val="FF0000"/>
              </a:solidFill>
            </a:endParaRPr>
          </a:p>
          <a:p>
            <a:pPr>
              <a:lnSpc>
                <a:spcPct val="150000"/>
              </a:lnSpc>
            </a:pPr>
            <a:endParaRPr lang="en-IN" dirty="0"/>
          </a:p>
        </p:txBody>
      </p:sp>
      <p:sp>
        <p:nvSpPr>
          <p:cNvPr id="4" name="Footer Placeholder 3">
            <a:extLst>
              <a:ext uri="{FF2B5EF4-FFF2-40B4-BE49-F238E27FC236}">
                <a16:creationId xmlns:a16="http://schemas.microsoft.com/office/drawing/2014/main" id="{53B8CA51-060D-4091-B1F8-724407460EF1}"/>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99624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6B277-3DD9-923B-FBA9-B780B6DF9DB7}"/>
              </a:ext>
            </a:extLst>
          </p:cNvPr>
          <p:cNvSpPr>
            <a:spLocks noGrp="1"/>
          </p:cNvSpPr>
          <p:nvPr>
            <p:ph type="title"/>
          </p:nvPr>
        </p:nvSpPr>
        <p:spPr>
          <a:xfrm>
            <a:off x="838200" y="136525"/>
            <a:ext cx="10515600" cy="1404599"/>
          </a:xfrm>
        </p:spPr>
        <p:txBody>
          <a:bodyPr>
            <a:normAutofit fontScale="90000"/>
          </a:bodyPr>
          <a:lstStyle/>
          <a:p>
            <a:pPr algn="ctr">
              <a:lnSpc>
                <a:spcPct val="150000"/>
              </a:lnSpc>
            </a:pPr>
            <a:r>
              <a:rPr lang="en-US" b="1" i="1" u="sng" dirty="0"/>
              <a:t>State of Punjab V. Shiv Enterprises &amp; </a:t>
            </a:r>
            <a:r>
              <a:rPr lang="en-US" b="1" i="1" u="sng" dirty="0" err="1"/>
              <a:t>Ors</a:t>
            </a:r>
            <a:r>
              <a:rPr lang="en-US" b="1" i="1" u="sng" dirty="0"/>
              <a:t>.</a:t>
            </a:r>
            <a:br>
              <a:rPr lang="en-US" b="1" i="1" u="sng" dirty="0"/>
            </a:br>
            <a:r>
              <a:rPr lang="en-US" sz="2200" b="1" i="1" u="sng" dirty="0">
                <a:solidFill>
                  <a:srgbClr val="333333"/>
                </a:solidFill>
                <a:effectLst/>
                <a:latin typeface="Default Font"/>
              </a:rPr>
              <a:t>CIVIL APPEAL NO. 359 OF 2023 {ARISING OUT OF SLP (C) NO. 19295/2022 (SC)}</a:t>
            </a:r>
            <a:endParaRPr lang="en-US" sz="2200" b="1" i="1" u="sng" dirty="0"/>
          </a:p>
        </p:txBody>
      </p:sp>
      <p:sp>
        <p:nvSpPr>
          <p:cNvPr id="3" name="Content Placeholder 2">
            <a:extLst>
              <a:ext uri="{FF2B5EF4-FFF2-40B4-BE49-F238E27FC236}">
                <a16:creationId xmlns:a16="http://schemas.microsoft.com/office/drawing/2014/main" id="{4C90DE00-0617-B320-395D-8ED274D239B4}"/>
              </a:ext>
            </a:extLst>
          </p:cNvPr>
          <p:cNvSpPr>
            <a:spLocks noGrp="1"/>
          </p:cNvSpPr>
          <p:nvPr>
            <p:ph idx="1"/>
          </p:nvPr>
        </p:nvSpPr>
        <p:spPr>
          <a:xfrm>
            <a:off x="838200" y="1825624"/>
            <a:ext cx="10515600" cy="4605997"/>
          </a:xfrm>
        </p:spPr>
        <p:txBody>
          <a:bodyPr>
            <a:noAutofit/>
          </a:bodyPr>
          <a:lstStyle/>
          <a:p>
            <a:pPr algn="just"/>
            <a:r>
              <a:rPr lang="en-US" sz="2200" b="1" i="1" dirty="0"/>
              <a:t>Vehicle detained and checked during movement. </a:t>
            </a:r>
          </a:p>
          <a:p>
            <a:pPr algn="just"/>
            <a:r>
              <a:rPr lang="en-US" sz="2200" b="1" i="1" dirty="0"/>
              <a:t>All documents were in order and presented for verification.</a:t>
            </a:r>
          </a:p>
          <a:p>
            <a:pPr algn="just"/>
            <a:r>
              <a:rPr lang="en-US" sz="2200" b="1" i="1" dirty="0">
                <a:solidFill>
                  <a:srgbClr val="FF0000"/>
                </a:solidFill>
              </a:rPr>
              <a:t>Information received that the goods purchased were from supplier who does not have inward supplies and makes only supply without payment of tax.</a:t>
            </a:r>
          </a:p>
          <a:p>
            <a:pPr algn="just"/>
            <a:r>
              <a:rPr lang="en-US" sz="2200" b="1" i="1" dirty="0"/>
              <a:t>Department detained goods and invoked Section 130.</a:t>
            </a:r>
          </a:p>
          <a:p>
            <a:pPr algn="just"/>
            <a:r>
              <a:rPr lang="en-US" sz="2200" b="1" i="1" dirty="0"/>
              <a:t>There is no allegation that the petitioner has contravened any provision of the Act or the rules framed thereunder much less with an intent to evade payment of tax.</a:t>
            </a:r>
          </a:p>
          <a:p>
            <a:pPr algn="just"/>
            <a:r>
              <a:rPr lang="en-US" sz="2200" b="1" i="1" dirty="0"/>
              <a:t>The opinion of the authorities which forms basis of proceedings under Section 130 must have reasonable nexus with the action of the person against whom proceedings are being initiated. Such nexus must be manifest from the record and conveyed to the person.</a:t>
            </a:r>
          </a:p>
          <a:p>
            <a:pPr algn="just"/>
            <a:r>
              <a:rPr lang="en-US" sz="2200" b="1" i="1" dirty="0"/>
              <a:t>P&amp;H High Court quashed the SCN.                                                                         </a:t>
            </a:r>
            <a:r>
              <a:rPr lang="en-US" sz="1400" b="1" i="1" dirty="0" err="1"/>
              <a:t>Contd</a:t>
            </a:r>
            <a:r>
              <a:rPr lang="en-US" sz="1400" b="1" i="1" dirty="0"/>
              <a:t>…</a:t>
            </a:r>
          </a:p>
          <a:p>
            <a:pPr algn="just"/>
            <a:endParaRPr lang="en-US" sz="2200" b="1" i="1" dirty="0"/>
          </a:p>
          <a:p>
            <a:pPr algn="just"/>
            <a:endParaRPr lang="en-US" sz="2200" b="1" i="1" dirty="0"/>
          </a:p>
        </p:txBody>
      </p:sp>
      <p:sp>
        <p:nvSpPr>
          <p:cNvPr id="4" name="Footer Placeholder 3">
            <a:extLst>
              <a:ext uri="{FF2B5EF4-FFF2-40B4-BE49-F238E27FC236}">
                <a16:creationId xmlns:a16="http://schemas.microsoft.com/office/drawing/2014/main" id="{48D473F3-41CB-CBBD-09ED-9D13AED3AE53}"/>
              </a:ext>
            </a:extLst>
          </p:cNvPr>
          <p:cNvSpPr>
            <a:spLocks noGrp="1"/>
          </p:cNvSpPr>
          <p:nvPr>
            <p:ph type="ftr" sz="quarter" idx="11"/>
          </p:nvPr>
        </p:nvSpPr>
        <p:spPr>
          <a:xfrm>
            <a:off x="4038600" y="6538912"/>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3529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9F3C6-1D55-048F-5BD2-6CA8666B63A1}"/>
              </a:ext>
            </a:extLst>
          </p:cNvPr>
          <p:cNvSpPr>
            <a:spLocks noGrp="1"/>
          </p:cNvSpPr>
          <p:nvPr>
            <p:ph type="title"/>
          </p:nvPr>
        </p:nvSpPr>
        <p:spPr>
          <a:xfrm>
            <a:off x="838200" y="-92467"/>
            <a:ext cx="10515600" cy="9246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FDB6BFF-6D9D-B576-D1C6-5A42C0D35CFC}"/>
              </a:ext>
            </a:extLst>
          </p:cNvPr>
          <p:cNvSpPr>
            <a:spLocks noGrp="1"/>
          </p:cNvSpPr>
          <p:nvPr>
            <p:ph idx="1"/>
          </p:nvPr>
        </p:nvSpPr>
        <p:spPr>
          <a:xfrm>
            <a:off x="838200" y="544530"/>
            <a:ext cx="10515600" cy="5632433"/>
          </a:xfrm>
        </p:spPr>
        <p:txBody>
          <a:bodyPr/>
          <a:lstStyle/>
          <a:p>
            <a:pPr algn="just">
              <a:lnSpc>
                <a:spcPct val="100000"/>
              </a:lnSpc>
            </a:pPr>
            <a:r>
              <a:rPr lang="en-US" b="1" i="1" dirty="0"/>
              <a:t>Hon’ble Supreme Court held :</a:t>
            </a:r>
          </a:p>
          <a:p>
            <a:pPr marL="0" indent="0" algn="just">
              <a:lnSpc>
                <a:spcPct val="100000"/>
              </a:lnSpc>
              <a:buNone/>
            </a:pPr>
            <a:r>
              <a:rPr lang="en-US" b="1" i="1" dirty="0"/>
              <a:t>  “</a:t>
            </a:r>
            <a:r>
              <a:rPr lang="en-US" b="1" i="1" dirty="0">
                <a:solidFill>
                  <a:srgbClr val="333333"/>
                </a:solidFill>
                <a:effectLst/>
                <a:latin typeface="Default Font"/>
              </a:rPr>
              <a:t>Apart from the fact that the aforesaid is factually incorrect, even otherwise, </a:t>
            </a:r>
            <a:r>
              <a:rPr lang="en-US" b="1" i="1" dirty="0">
                <a:solidFill>
                  <a:srgbClr val="FF0000"/>
                </a:solidFill>
                <a:effectLst/>
                <a:latin typeface="Default Font"/>
              </a:rPr>
              <a:t>it was premature for the High Court to opine anything on whether there was any evasion of the tax or not</a:t>
            </a:r>
            <a:r>
              <a:rPr lang="en-US" b="1" i="1" dirty="0">
                <a:solidFill>
                  <a:srgbClr val="333333"/>
                </a:solidFill>
                <a:effectLst/>
                <a:latin typeface="Default Font"/>
              </a:rPr>
              <a:t>. The same was to be considered in an appropriate proceeding for which the notice under </a:t>
            </a:r>
            <a:r>
              <a:rPr lang="en-US" b="1" i="1" u="none" strike="noStrike" dirty="0">
                <a:solidFill>
                  <a:srgbClr val="FF0000"/>
                </a:solidFill>
                <a:effectLst/>
                <a:latin typeface="Default Font"/>
                <a:hlinkClick r:id="rId3"/>
              </a:rPr>
              <a:t>Section 130</a:t>
            </a:r>
            <a:r>
              <a:rPr lang="en-US" b="1" i="1" dirty="0">
                <a:solidFill>
                  <a:srgbClr val="333333"/>
                </a:solidFill>
                <a:effectLst/>
                <a:latin typeface="Default Font"/>
              </a:rPr>
              <a:t> of the Act was issued. </a:t>
            </a:r>
            <a:r>
              <a:rPr lang="en-US" b="1" i="1" dirty="0">
                <a:solidFill>
                  <a:srgbClr val="FF0000"/>
                </a:solidFill>
                <a:effectLst/>
                <a:latin typeface="Default Font"/>
              </a:rPr>
              <a:t>Therefore, we are of the opinion that the High Court has materially erred in entertaining the writ petition against the show cause notice and quashing and setting aside the same</a:t>
            </a:r>
            <a:r>
              <a:rPr lang="en-US" b="1" i="1" dirty="0">
                <a:solidFill>
                  <a:srgbClr val="333333"/>
                </a:solidFill>
                <a:effectLst/>
                <a:latin typeface="Default Font"/>
              </a:rPr>
              <a:t>. However, at the same time, the order passed by the High Court releasing the goods in question is not to be interfered with as it is reported that the goods have been released by the appropriate authority.”</a:t>
            </a:r>
            <a:endParaRPr lang="en-US" b="1" i="1" dirty="0"/>
          </a:p>
        </p:txBody>
      </p:sp>
      <p:sp>
        <p:nvSpPr>
          <p:cNvPr id="4" name="Footer Placeholder 3">
            <a:extLst>
              <a:ext uri="{FF2B5EF4-FFF2-40B4-BE49-F238E27FC236}">
                <a16:creationId xmlns:a16="http://schemas.microsoft.com/office/drawing/2014/main" id="{6046FB64-6E5F-2D3D-33F0-6BE1263990BC}"/>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07484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4597B-0138-42E5-9DBC-4DFF011AB9F3}"/>
              </a:ext>
            </a:extLst>
          </p:cNvPr>
          <p:cNvSpPr>
            <a:spLocks noGrp="1"/>
          </p:cNvSpPr>
          <p:nvPr>
            <p:ph type="title"/>
          </p:nvPr>
        </p:nvSpPr>
        <p:spPr/>
        <p:txBody>
          <a:bodyPr>
            <a:normAutofit fontScale="90000"/>
          </a:bodyPr>
          <a:lstStyle/>
          <a:p>
            <a:pPr algn="ctr"/>
            <a:r>
              <a:rPr lang="en-US" sz="3100" b="1" i="1" u="sng" dirty="0">
                <a:solidFill>
                  <a:srgbClr val="333333"/>
                </a:solidFill>
                <a:effectLst/>
                <a:latin typeface="Default Font"/>
              </a:rPr>
              <a:t>Robbins Tunnelling and Trenchless Technology (India) Pvt. Ltd.</a:t>
            </a:r>
            <a:r>
              <a:rPr lang="en-US" sz="3200" b="1" i="1" u="sng" dirty="0">
                <a:solidFill>
                  <a:srgbClr val="333333"/>
                </a:solidFill>
                <a:effectLst/>
                <a:latin typeface="Default Font"/>
              </a:rPr>
              <a:t> </a:t>
            </a:r>
            <a:br>
              <a:rPr lang="en-US" sz="3200" b="1" i="1" u="sng" dirty="0">
                <a:solidFill>
                  <a:srgbClr val="333333"/>
                </a:solidFill>
                <a:effectLst/>
                <a:latin typeface="Default Font"/>
              </a:rPr>
            </a:br>
            <a:r>
              <a:rPr lang="en-US" sz="3200" b="1" i="1" u="sng" dirty="0">
                <a:solidFill>
                  <a:srgbClr val="333333"/>
                </a:solidFill>
                <a:effectLst/>
                <a:latin typeface="Default Font"/>
              </a:rPr>
              <a:t>V/s. </a:t>
            </a:r>
            <a:br>
              <a:rPr lang="en-US" sz="3200" b="1" i="1" u="sng" dirty="0">
                <a:solidFill>
                  <a:srgbClr val="333333"/>
                </a:solidFill>
                <a:effectLst/>
                <a:latin typeface="Default Font"/>
              </a:rPr>
            </a:br>
            <a:r>
              <a:rPr lang="en-US" sz="3200" b="1" i="1" u="sng" dirty="0">
                <a:solidFill>
                  <a:srgbClr val="333333"/>
                </a:solidFill>
                <a:effectLst/>
                <a:latin typeface="Default Font"/>
              </a:rPr>
              <a:t>The State of M.P. and others </a:t>
            </a:r>
            <a:r>
              <a:rPr lang="en-US" sz="2000" b="1" i="1" u="sng" dirty="0">
                <a:solidFill>
                  <a:srgbClr val="333333"/>
                </a:solidFill>
                <a:effectLst/>
                <a:latin typeface="Default Font"/>
              </a:rPr>
              <a:t>{</a:t>
            </a:r>
            <a:r>
              <a:rPr lang="en-IN" sz="2000" b="1" i="1" u="sng" dirty="0">
                <a:solidFill>
                  <a:srgbClr val="333333"/>
                </a:solidFill>
                <a:effectLst/>
                <a:latin typeface="Default Font"/>
              </a:rPr>
              <a:t>W.P. No.12913/2020 (MP)</a:t>
            </a:r>
            <a:r>
              <a:rPr lang="en-US" sz="2000" b="1" i="1" u="sng" dirty="0">
                <a:solidFill>
                  <a:srgbClr val="333333"/>
                </a:solidFill>
                <a:effectLst/>
                <a:latin typeface="Default Font"/>
              </a:rPr>
              <a:t>}</a:t>
            </a:r>
            <a:endParaRPr lang="en-IN" sz="2000" b="1" i="1" u="sng" dirty="0"/>
          </a:p>
        </p:txBody>
      </p:sp>
      <p:sp>
        <p:nvSpPr>
          <p:cNvPr id="3" name="Content Placeholder 2">
            <a:extLst>
              <a:ext uri="{FF2B5EF4-FFF2-40B4-BE49-F238E27FC236}">
                <a16:creationId xmlns:a16="http://schemas.microsoft.com/office/drawing/2014/main" id="{3BE43677-8DB4-4916-9DD0-1ECB01DC8335}"/>
              </a:ext>
            </a:extLst>
          </p:cNvPr>
          <p:cNvSpPr>
            <a:spLocks noGrp="1"/>
          </p:cNvSpPr>
          <p:nvPr>
            <p:ph idx="1"/>
          </p:nvPr>
        </p:nvSpPr>
        <p:spPr>
          <a:xfrm>
            <a:off x="838200" y="1825624"/>
            <a:ext cx="10515600" cy="4613275"/>
          </a:xfrm>
        </p:spPr>
        <p:txBody>
          <a:bodyPr>
            <a:normAutofit fontScale="55000" lnSpcReduction="20000"/>
          </a:bodyPr>
          <a:lstStyle/>
          <a:p>
            <a:pPr algn="just">
              <a:lnSpc>
                <a:spcPct val="120000"/>
              </a:lnSpc>
            </a:pPr>
            <a:r>
              <a:rPr lang="en-US" sz="3600" b="1" dirty="0"/>
              <a:t>Machine was received from HO at USA to Mumbai.</a:t>
            </a:r>
          </a:p>
          <a:p>
            <a:pPr algn="just">
              <a:lnSpc>
                <a:spcPct val="120000"/>
              </a:lnSpc>
            </a:pPr>
            <a:r>
              <a:rPr lang="en-US" sz="3600" b="1" dirty="0"/>
              <a:t>CFA appointed to get the same cleared and sent to </a:t>
            </a:r>
            <a:r>
              <a:rPr lang="en-US" sz="3600" b="1" dirty="0" err="1"/>
              <a:t>Katni</a:t>
            </a:r>
            <a:r>
              <a:rPr lang="en-US" sz="3600" b="1" dirty="0"/>
              <a:t>, M.P. office.</a:t>
            </a:r>
          </a:p>
          <a:p>
            <a:pPr algn="just">
              <a:lnSpc>
                <a:spcPct val="120000"/>
              </a:lnSpc>
            </a:pPr>
            <a:r>
              <a:rPr lang="en-US" sz="3600" b="1" dirty="0">
                <a:solidFill>
                  <a:srgbClr val="FF0000"/>
                </a:solidFill>
              </a:rPr>
              <a:t>CFA mentioned it’s own name in e-way bill as recipient.</a:t>
            </a:r>
          </a:p>
          <a:p>
            <a:pPr algn="just">
              <a:lnSpc>
                <a:spcPct val="120000"/>
              </a:lnSpc>
            </a:pPr>
            <a:r>
              <a:rPr lang="en-US" sz="3600" b="1" dirty="0"/>
              <a:t>Vehicle detained by the Department and levied tax &amp; penalty.</a:t>
            </a:r>
          </a:p>
          <a:p>
            <a:pPr algn="just">
              <a:lnSpc>
                <a:spcPct val="120000"/>
              </a:lnSpc>
            </a:pPr>
            <a:r>
              <a:rPr lang="en-US" sz="3600" b="1" dirty="0"/>
              <a:t>Court held : “</a:t>
            </a:r>
            <a:r>
              <a:rPr lang="en-US" sz="3600" b="1" u="sng" dirty="0"/>
              <a:t>13. Regard being had to the pleadings advanced on behalf of the parties, and bestowing our anxious consideration on the relevant provisions of the GST Act,</a:t>
            </a:r>
            <a:r>
              <a:rPr lang="en-US" sz="3600" b="1" u="sng" dirty="0">
                <a:solidFill>
                  <a:srgbClr val="92D050"/>
                </a:solidFill>
              </a:rPr>
              <a:t> </a:t>
            </a:r>
            <a:r>
              <a:rPr lang="en-US" sz="3600" b="1" u="sng" dirty="0">
                <a:solidFill>
                  <a:srgbClr val="FF0000"/>
                </a:solidFill>
              </a:rPr>
              <a:t>we find that the respondents are not justified in rejecting the appeal of the petitioner on the ground that the mistake committed while generating the E-way bill, was not a clerical error or a small mistake. </a:t>
            </a:r>
            <a:r>
              <a:rPr lang="en-US" sz="3600" b="1" u="sng" dirty="0"/>
              <a:t>Accordingly, the impugned orders passed by the respondents, dated 28-9-2019 (Annexure-P/14) and 14-12-2018 (Annexure-P/12) confirming the tax and penalty to the tune of Rs. 2224268/-, are hereby quashed</a:t>
            </a:r>
            <a:r>
              <a:rPr lang="en-US" sz="3600" b="1" u="sng" dirty="0">
                <a:solidFill>
                  <a:srgbClr val="FF0000"/>
                </a:solidFill>
              </a:rPr>
              <a:t>. The respondents are directed to consider the case of the petitioner for imposition of a minor penalty, treating it to be a clerical mistake, as per Circular, dated 14-9-2018 No. CBEC/20/16/03/2017-GST issued by the Ministry of Finance</a:t>
            </a:r>
            <a:r>
              <a:rPr lang="en-US" sz="3600" b="1" dirty="0">
                <a:solidFill>
                  <a:srgbClr val="FF0000"/>
                </a:solidFill>
              </a:rPr>
              <a:t>.</a:t>
            </a:r>
            <a:r>
              <a:rPr lang="en-US" sz="3600" b="1" dirty="0"/>
              <a:t>”</a:t>
            </a:r>
          </a:p>
          <a:p>
            <a:pPr algn="just">
              <a:lnSpc>
                <a:spcPct val="120000"/>
              </a:lnSpc>
            </a:pPr>
            <a:endParaRPr lang="en-IN" sz="2400" b="1" dirty="0"/>
          </a:p>
        </p:txBody>
      </p:sp>
      <p:sp>
        <p:nvSpPr>
          <p:cNvPr id="4" name="Footer Placeholder 3">
            <a:extLst>
              <a:ext uri="{FF2B5EF4-FFF2-40B4-BE49-F238E27FC236}">
                <a16:creationId xmlns:a16="http://schemas.microsoft.com/office/drawing/2014/main" id="{5E6A2611-E7BF-4D2B-81A3-7B6936FC7790}"/>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424679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E464C-DB9D-8BD7-6C64-4FF83373FED9}"/>
              </a:ext>
            </a:extLst>
          </p:cNvPr>
          <p:cNvSpPr>
            <a:spLocks noGrp="1"/>
          </p:cNvSpPr>
          <p:nvPr>
            <p:ph type="title"/>
          </p:nvPr>
        </p:nvSpPr>
        <p:spPr>
          <a:xfrm>
            <a:off x="838200" y="136525"/>
            <a:ext cx="10515600" cy="1325563"/>
          </a:xfrm>
        </p:spPr>
        <p:txBody>
          <a:bodyPr>
            <a:normAutofit fontScale="90000"/>
          </a:bodyPr>
          <a:lstStyle/>
          <a:p>
            <a:pPr algn="ctr"/>
            <a:br>
              <a:rPr lang="en-US" b="1" i="1" u="sng" dirty="0">
                <a:solidFill>
                  <a:srgbClr val="333333"/>
                </a:solidFill>
                <a:effectLst/>
                <a:latin typeface="Arial" panose="020B0604020202020204" pitchFamily="34" charset="0"/>
              </a:rPr>
            </a:br>
            <a:br>
              <a:rPr lang="en-US" b="1" i="1" u="sng" dirty="0">
                <a:solidFill>
                  <a:srgbClr val="333333"/>
                </a:solidFill>
                <a:effectLst/>
                <a:latin typeface="Arial" panose="020B0604020202020204" pitchFamily="34" charset="0"/>
              </a:rPr>
            </a:br>
            <a:r>
              <a:rPr lang="en-US" b="1" i="1" u="sng" dirty="0">
                <a:solidFill>
                  <a:srgbClr val="333333"/>
                </a:solidFill>
                <a:effectLst/>
                <a:latin typeface="Arial" panose="020B0604020202020204" pitchFamily="34" charset="0"/>
              </a:rPr>
              <a:t>Orson Holdings Company Limited V. Union of India </a:t>
            </a:r>
            <a:br>
              <a:rPr lang="en-US" b="1" i="1" u="sng" dirty="0">
                <a:solidFill>
                  <a:srgbClr val="333333"/>
                </a:solidFill>
                <a:effectLst/>
                <a:latin typeface="Arial" panose="020B0604020202020204" pitchFamily="34" charset="0"/>
              </a:rPr>
            </a:br>
            <a:r>
              <a:rPr lang="en-US" sz="2200" b="1" i="1" u="sng" dirty="0">
                <a:solidFill>
                  <a:srgbClr val="333333"/>
                </a:solidFill>
                <a:effectLst/>
                <a:latin typeface="Arial" panose="020B0604020202020204" pitchFamily="34" charset="0"/>
              </a:rPr>
              <a:t>R/Special Civil Application No. 18982 of 2018 (Guj)</a:t>
            </a:r>
            <a:br>
              <a:rPr lang="en-US" sz="2200" b="1" i="1" u="sng" dirty="0"/>
            </a:br>
            <a:br>
              <a:rPr lang="en-US" b="1" i="1" u="sng" dirty="0"/>
            </a:br>
            <a:endParaRPr lang="en-US" b="1" i="1" u="sng" dirty="0"/>
          </a:p>
        </p:txBody>
      </p:sp>
      <p:sp>
        <p:nvSpPr>
          <p:cNvPr id="3" name="Content Placeholder 2">
            <a:extLst>
              <a:ext uri="{FF2B5EF4-FFF2-40B4-BE49-F238E27FC236}">
                <a16:creationId xmlns:a16="http://schemas.microsoft.com/office/drawing/2014/main" id="{6A0F3A37-A556-A4D2-DD7D-F1957F26C1B3}"/>
              </a:ext>
            </a:extLst>
          </p:cNvPr>
          <p:cNvSpPr>
            <a:spLocks noGrp="1"/>
          </p:cNvSpPr>
          <p:nvPr>
            <p:ph idx="1"/>
          </p:nvPr>
        </p:nvSpPr>
        <p:spPr>
          <a:xfrm>
            <a:off x="838200" y="1582220"/>
            <a:ext cx="10515600" cy="4956692"/>
          </a:xfrm>
        </p:spPr>
        <p:txBody>
          <a:bodyPr>
            <a:normAutofit/>
          </a:bodyPr>
          <a:lstStyle/>
          <a:p>
            <a:pPr algn="just"/>
            <a:r>
              <a:rPr lang="en-US" sz="2200" b="1" i="1" dirty="0">
                <a:solidFill>
                  <a:srgbClr val="333333"/>
                </a:solidFill>
                <a:effectLst/>
                <a:latin typeface="Arial" panose="020B0604020202020204" pitchFamily="34" charset="0"/>
              </a:rPr>
              <a:t>Vehicle intercepted and detained during movement.</a:t>
            </a:r>
          </a:p>
          <a:p>
            <a:pPr algn="just"/>
            <a:r>
              <a:rPr lang="en-US" sz="2200" b="1" i="1" dirty="0">
                <a:solidFill>
                  <a:srgbClr val="333333"/>
                </a:solidFill>
                <a:latin typeface="Arial" panose="020B0604020202020204" pitchFamily="34" charset="0"/>
              </a:rPr>
              <a:t>All the requisite documents presented for verification.</a:t>
            </a:r>
          </a:p>
          <a:p>
            <a:pPr algn="just"/>
            <a:r>
              <a:rPr lang="en-US" sz="2200" b="1" i="1" dirty="0">
                <a:solidFill>
                  <a:srgbClr val="FF0000"/>
                </a:solidFill>
                <a:latin typeface="Arial" panose="020B0604020202020204" pitchFamily="34" charset="0"/>
              </a:rPr>
              <a:t>E-way bill was expired by 48 hours.</a:t>
            </a:r>
          </a:p>
          <a:p>
            <a:pPr algn="just"/>
            <a:r>
              <a:rPr lang="en-US" sz="2200" b="1" i="1" dirty="0">
                <a:solidFill>
                  <a:srgbClr val="333333"/>
                </a:solidFill>
                <a:latin typeface="Arial" panose="020B0604020202020204" pitchFamily="34" charset="0"/>
              </a:rPr>
              <a:t>Penalty imposed.</a:t>
            </a:r>
          </a:p>
          <a:p>
            <a:pPr algn="just"/>
            <a:r>
              <a:rPr lang="en-US" sz="2200" b="1" i="1" dirty="0">
                <a:solidFill>
                  <a:srgbClr val="333333"/>
                </a:solidFill>
                <a:latin typeface="Arial" panose="020B0604020202020204" pitchFamily="34" charset="0"/>
              </a:rPr>
              <a:t>Hon’ble Court Held: Quashed the order - </a:t>
            </a:r>
          </a:p>
          <a:p>
            <a:pPr algn="just"/>
            <a:r>
              <a:rPr lang="en-US" sz="2200" b="1" i="1" dirty="0">
                <a:solidFill>
                  <a:srgbClr val="333333"/>
                </a:solidFill>
                <a:effectLst/>
                <a:latin typeface="Arial" panose="020B0604020202020204" pitchFamily="34" charset="0"/>
              </a:rPr>
              <a:t>“7. </a:t>
            </a:r>
            <a:r>
              <a:rPr lang="en-US" sz="2200" b="1" i="1" u="sng" dirty="0">
                <a:solidFill>
                  <a:srgbClr val="333333"/>
                </a:solidFill>
                <a:effectLst/>
                <a:latin typeface="Arial" panose="020B0604020202020204" pitchFamily="34" charset="0"/>
              </a:rPr>
              <a:t>In the instant case also, as we could notice that the goods of the said vehicle has been detained at 6:05 p.m. at </a:t>
            </a:r>
            <a:r>
              <a:rPr lang="en-US" sz="2200" b="1" i="1" u="sng" dirty="0" err="1">
                <a:solidFill>
                  <a:srgbClr val="333333"/>
                </a:solidFill>
                <a:effectLst/>
                <a:latin typeface="Arial" panose="020B0604020202020204" pitchFamily="34" charset="0"/>
              </a:rPr>
              <a:t>Amirgadh</a:t>
            </a:r>
            <a:r>
              <a:rPr lang="en-US" sz="2200" b="1" i="1" u="sng" dirty="0">
                <a:solidFill>
                  <a:srgbClr val="333333"/>
                </a:solidFill>
                <a:effectLst/>
                <a:latin typeface="Arial" panose="020B0604020202020204" pitchFamily="34" charset="0"/>
              </a:rPr>
              <a:t> on 27.9.2018, after about expiry of 48 years. </a:t>
            </a:r>
            <a:r>
              <a:rPr lang="en-US" sz="2200" b="1" i="1" u="sng" dirty="0">
                <a:solidFill>
                  <a:schemeClr val="accent4"/>
                </a:solidFill>
                <a:effectLst/>
                <a:latin typeface="Arial" panose="020B0604020202020204" pitchFamily="34" charset="0"/>
              </a:rPr>
              <a:t>This case is squarely covered by the decision of this Court which has not been further challenged and even otherwise, from the facts which are robust in nature, it can be gathered that there does not appear to be any </a:t>
            </a:r>
            <a:r>
              <a:rPr lang="en-US" sz="2200" b="1" i="1" u="sng" dirty="0">
                <a:solidFill>
                  <a:srgbClr val="FF0000"/>
                </a:solidFill>
                <a:effectLst/>
                <a:latin typeface="Arial" panose="020B0604020202020204" pitchFamily="34" charset="0"/>
              </a:rPr>
              <a:t>ill-intent </a:t>
            </a:r>
            <a:r>
              <a:rPr lang="en-US" sz="2200" b="1" i="1" u="sng" dirty="0">
                <a:solidFill>
                  <a:schemeClr val="accent4"/>
                </a:solidFill>
                <a:effectLst/>
                <a:latin typeface="Arial" panose="020B0604020202020204" pitchFamily="34" charset="0"/>
              </a:rPr>
              <a:t>on the part of the petitioner to use the expired e-Way bill</a:t>
            </a:r>
            <a:r>
              <a:rPr lang="en-US" sz="2200" b="1" i="1" u="sng" dirty="0">
                <a:solidFill>
                  <a:srgbClr val="333333"/>
                </a:solidFill>
                <a:effectLst/>
                <a:latin typeface="Arial" panose="020B0604020202020204" pitchFamily="34" charset="0"/>
              </a:rPr>
              <a:t>. The company is situated at Howrah, West Bengal and the place of delivery was Jamnagar, Gujarat and in transit, this e-Way bill has expired</a:t>
            </a:r>
            <a:r>
              <a:rPr lang="en-US" sz="2200" b="1" i="1" dirty="0">
                <a:solidFill>
                  <a:srgbClr val="333333"/>
                </a:solidFill>
                <a:effectLst/>
                <a:latin typeface="Arial" panose="020B0604020202020204" pitchFamily="34" charset="0"/>
              </a:rPr>
              <a:t>.”</a:t>
            </a:r>
            <a:br>
              <a:rPr lang="en-US" sz="2200" b="1" i="1" u="sng" dirty="0"/>
            </a:br>
            <a:endParaRPr lang="en-US" sz="2200" b="1" i="1" u="sng" dirty="0"/>
          </a:p>
        </p:txBody>
      </p:sp>
      <p:sp>
        <p:nvSpPr>
          <p:cNvPr id="4" name="Footer Placeholder 3">
            <a:extLst>
              <a:ext uri="{FF2B5EF4-FFF2-40B4-BE49-F238E27FC236}">
                <a16:creationId xmlns:a16="http://schemas.microsoft.com/office/drawing/2014/main" id="{C7604628-5F26-7D13-D687-8F171A7A3A18}"/>
              </a:ext>
            </a:extLst>
          </p:cNvPr>
          <p:cNvSpPr>
            <a:spLocks noGrp="1"/>
          </p:cNvSpPr>
          <p:nvPr>
            <p:ph type="ftr" sz="quarter" idx="11"/>
          </p:nvPr>
        </p:nvSpPr>
        <p:spPr>
          <a:xfrm>
            <a:off x="4038600" y="6538912"/>
            <a:ext cx="4114800" cy="365125"/>
          </a:xfrm>
        </p:spPr>
        <p:txBody>
          <a:bodyPr/>
          <a:lstStyle/>
          <a:p>
            <a:r>
              <a:rPr lang="en-US"/>
              <a:t>© YASH LEGAL - www.yashlegal.com</a:t>
            </a:r>
            <a:endParaRPr lang="en-IN"/>
          </a:p>
        </p:txBody>
      </p:sp>
    </p:spTree>
    <p:extLst>
      <p:ext uri="{BB962C8B-B14F-4D97-AF65-F5344CB8AC3E}">
        <p14:creationId xmlns:p14="http://schemas.microsoft.com/office/powerpoint/2010/main" val="186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867CC-B0BF-4AE6-A631-58AB10BB269B}"/>
              </a:ext>
            </a:extLst>
          </p:cNvPr>
          <p:cNvSpPr>
            <a:spLocks noGrp="1"/>
          </p:cNvSpPr>
          <p:nvPr>
            <p:ph type="title"/>
          </p:nvPr>
        </p:nvSpPr>
        <p:spPr>
          <a:xfrm>
            <a:off x="838200" y="-304800"/>
            <a:ext cx="10515600" cy="186268"/>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322EC85E-67B9-4446-A46C-C00E47A6F497}"/>
              </a:ext>
            </a:extLst>
          </p:cNvPr>
          <p:cNvSpPr>
            <a:spLocks noGrp="1"/>
          </p:cNvSpPr>
          <p:nvPr>
            <p:ph idx="1"/>
          </p:nvPr>
        </p:nvSpPr>
        <p:spPr>
          <a:xfrm>
            <a:off x="838200" y="524933"/>
            <a:ext cx="10515600" cy="5652030"/>
          </a:xfrm>
        </p:spPr>
        <p:txBody>
          <a:bodyPr>
            <a:normAutofit fontScale="85000" lnSpcReduction="10000"/>
          </a:bodyPr>
          <a:lstStyle/>
          <a:p>
            <a:pPr marL="0" indent="0" algn="ctr">
              <a:lnSpc>
                <a:spcPct val="150000"/>
              </a:lnSpc>
              <a:buNone/>
            </a:pPr>
            <a:r>
              <a:rPr lang="en-US" sz="3900" b="1" i="1" u="sng" cap="none" dirty="0"/>
              <a:t>K.P. Sugandha Ltd. V. State of Jharkhand &amp; </a:t>
            </a:r>
            <a:r>
              <a:rPr lang="en-US" sz="3900" b="1" i="1" u="sng" cap="none" dirty="0" err="1"/>
              <a:t>Ors</a:t>
            </a:r>
            <a:r>
              <a:rPr lang="en-US" sz="3900" b="1" i="1" u="sng" cap="none" dirty="0"/>
              <a:t>. (Jha)</a:t>
            </a:r>
            <a:r>
              <a:rPr lang="en-US" sz="3900" b="1" i="1" cap="none" dirty="0"/>
              <a:t> </a:t>
            </a:r>
            <a:r>
              <a:rPr lang="en-US" sz="2400" b="1" i="1" cap="none" dirty="0"/>
              <a:t>                                                                    </a:t>
            </a:r>
            <a:r>
              <a:rPr lang="en-US" sz="1900" b="1" i="1" cap="none" dirty="0"/>
              <a:t>{</a:t>
            </a:r>
            <a:r>
              <a:rPr lang="en-US" sz="1900" b="1" i="1" u="sng" dirty="0"/>
              <a:t>WPT No. 36 of 2020 WPT No. 49 of 2020</a:t>
            </a:r>
            <a:r>
              <a:rPr lang="en-US" sz="1900" b="1" i="1" dirty="0"/>
              <a:t>}</a:t>
            </a:r>
          </a:p>
          <a:p>
            <a:pPr lvl="1" algn="just">
              <a:lnSpc>
                <a:spcPct val="150000"/>
              </a:lnSpc>
            </a:pPr>
            <a:r>
              <a:rPr lang="en-IN" b="1" i="1" cap="none" dirty="0"/>
              <a:t>Petitioner manufactures tobacco &amp; allied products. Despatched goods to its dealer at Raipur.</a:t>
            </a:r>
          </a:p>
          <a:p>
            <a:pPr lvl="1" algn="just">
              <a:lnSpc>
                <a:spcPct val="150000"/>
              </a:lnSpc>
            </a:pPr>
            <a:r>
              <a:rPr lang="en-IN" b="1" i="1" cap="none" dirty="0">
                <a:solidFill>
                  <a:srgbClr val="FF0000"/>
                </a:solidFill>
              </a:rPr>
              <a:t>In transit</a:t>
            </a:r>
            <a:r>
              <a:rPr lang="en-IN" b="1" i="1" cap="none" dirty="0"/>
              <a:t>, conveyance was intercepted. Invoice and e-way bill presented for verification.</a:t>
            </a:r>
          </a:p>
          <a:p>
            <a:pPr lvl="1" algn="just">
              <a:lnSpc>
                <a:spcPct val="150000"/>
              </a:lnSpc>
            </a:pPr>
            <a:r>
              <a:rPr lang="en-IN" b="1" i="1" cap="none" dirty="0">
                <a:solidFill>
                  <a:srgbClr val="FF0000"/>
                </a:solidFill>
              </a:rPr>
              <a:t>Goods found undervalued</a:t>
            </a:r>
            <a:r>
              <a:rPr lang="en-IN" b="1" i="1" cap="none" dirty="0"/>
              <a:t>. Officer levied tax &amp; penalty U/S 129.</a:t>
            </a:r>
          </a:p>
          <a:p>
            <a:pPr lvl="1" algn="just">
              <a:lnSpc>
                <a:spcPct val="150000"/>
              </a:lnSpc>
            </a:pPr>
            <a:r>
              <a:rPr lang="en-IN" b="1" i="1" cap="none" dirty="0"/>
              <a:t>Court Held : </a:t>
            </a:r>
            <a:r>
              <a:rPr lang="en-US" b="1" i="1" dirty="0"/>
              <a:t> </a:t>
            </a:r>
          </a:p>
          <a:p>
            <a:pPr marL="457200" lvl="1" indent="0" algn="just">
              <a:lnSpc>
                <a:spcPct val="150000"/>
              </a:lnSpc>
              <a:buNone/>
            </a:pPr>
            <a:r>
              <a:rPr lang="en-US" b="1" i="1" dirty="0"/>
              <a:t>”</a:t>
            </a:r>
            <a:r>
              <a:rPr lang="en-US" b="1" i="1" u="sng" cap="none" dirty="0"/>
              <a:t>Given the said facts and circumstances of the case, this court is of the opinion that </a:t>
            </a:r>
            <a:r>
              <a:rPr lang="en-US" b="1" i="1" u="sng" cap="none" dirty="0">
                <a:solidFill>
                  <a:srgbClr val="FF0000"/>
                </a:solidFill>
              </a:rPr>
              <a:t>under valuation of a good in the invoice cannot be a ground for detention of the goods and vehicle for a proceeding to be drawn under section 129 </a:t>
            </a:r>
            <a:r>
              <a:rPr lang="en-US" b="1" i="1" u="sng" cap="none" dirty="0"/>
              <a:t>of the central goods and service tax act, 2017 read with rule 138 of the central goods and service tax rules, 2017</a:t>
            </a:r>
            <a:r>
              <a:rPr lang="en-US" b="1" i="1" cap="none" dirty="0"/>
              <a:t>.”</a:t>
            </a:r>
            <a:endParaRPr lang="en-IN" b="1" i="1" cap="none" dirty="0"/>
          </a:p>
          <a:p>
            <a:pPr>
              <a:lnSpc>
                <a:spcPct val="150000"/>
              </a:lnSpc>
            </a:pPr>
            <a:endParaRPr lang="en-IN" dirty="0"/>
          </a:p>
        </p:txBody>
      </p:sp>
      <p:sp>
        <p:nvSpPr>
          <p:cNvPr id="4" name="Footer Placeholder 3">
            <a:extLst>
              <a:ext uri="{FF2B5EF4-FFF2-40B4-BE49-F238E27FC236}">
                <a16:creationId xmlns:a16="http://schemas.microsoft.com/office/drawing/2014/main" id="{42D30F1B-157D-4618-879C-7A4770174532}"/>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20635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D21A-A6EF-F2E4-A880-A7672A76B455}"/>
              </a:ext>
            </a:extLst>
          </p:cNvPr>
          <p:cNvSpPr>
            <a:spLocks noGrp="1"/>
          </p:cNvSpPr>
          <p:nvPr>
            <p:ph type="title"/>
          </p:nvPr>
        </p:nvSpPr>
        <p:spPr/>
        <p:txBody>
          <a:bodyPr/>
          <a:lstStyle/>
          <a:p>
            <a:endParaRPr lang="en-US"/>
          </a:p>
        </p:txBody>
      </p:sp>
      <p:pic>
        <p:nvPicPr>
          <p:cNvPr id="2050" name="Picture 2" descr="Input tax credit under GST | PPT">
            <a:extLst>
              <a:ext uri="{FF2B5EF4-FFF2-40B4-BE49-F238E27FC236}">
                <a16:creationId xmlns:a16="http://schemas.microsoft.com/office/drawing/2014/main" id="{F0316668-EA7A-0C52-F57F-A8759E72716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75D7F38F-3E5A-1E2B-9D47-79AE9DA47537}"/>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
        <p:nvSpPr>
          <p:cNvPr id="6" name="TextBox 5">
            <a:extLst>
              <a:ext uri="{FF2B5EF4-FFF2-40B4-BE49-F238E27FC236}">
                <a16:creationId xmlns:a16="http://schemas.microsoft.com/office/drawing/2014/main" id="{12AAD58C-3491-A609-519C-67A066A87A41}"/>
              </a:ext>
            </a:extLst>
          </p:cNvPr>
          <p:cNvSpPr txBox="1"/>
          <p:nvPr/>
        </p:nvSpPr>
        <p:spPr>
          <a:xfrm>
            <a:off x="4127642" y="6442502"/>
            <a:ext cx="6200454" cy="276999"/>
          </a:xfrm>
          <a:prstGeom prst="rect">
            <a:avLst/>
          </a:prstGeom>
          <a:noFill/>
        </p:spPr>
        <p:txBody>
          <a:bodyPr wrap="square">
            <a:spAutoFit/>
          </a:bodyPr>
          <a:lstStyle/>
          <a:p>
            <a:r>
              <a:rPr lang="en-IN" sz="1200" dirty="0"/>
              <a:t>Yashasvi Sharma &amp; Associates - www.cayashasvi.com</a:t>
            </a:r>
          </a:p>
        </p:txBody>
      </p:sp>
    </p:spTree>
    <p:extLst>
      <p:ext uri="{BB962C8B-B14F-4D97-AF65-F5344CB8AC3E}">
        <p14:creationId xmlns:p14="http://schemas.microsoft.com/office/powerpoint/2010/main" val="122873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E56D5-FDD9-E6AA-CDBF-53C05D8A123C}"/>
              </a:ext>
            </a:extLst>
          </p:cNvPr>
          <p:cNvSpPr>
            <a:spLocks noGrp="1"/>
          </p:cNvSpPr>
          <p:nvPr>
            <p:ph type="title"/>
          </p:nvPr>
        </p:nvSpPr>
        <p:spPr>
          <a:xfrm>
            <a:off x="838200" y="136525"/>
            <a:ext cx="10515600" cy="654585"/>
          </a:xfrm>
        </p:spPr>
        <p:txBody>
          <a:bodyPr>
            <a:noAutofit/>
          </a:bodyPr>
          <a:lstStyle/>
          <a:p>
            <a:pPr algn="ctr"/>
            <a:br>
              <a:rPr lang="en-US" sz="2500" b="1" i="1" dirty="0"/>
            </a:br>
            <a:r>
              <a:rPr lang="en-US" sz="2900" b="1" i="1" u="sng" dirty="0" err="1">
                <a:latin typeface="+mn-lt"/>
              </a:rPr>
              <a:t>Suncraft</a:t>
            </a:r>
            <a:r>
              <a:rPr lang="en-US" sz="2900" b="1" i="1" u="sng" dirty="0">
                <a:latin typeface="+mn-lt"/>
              </a:rPr>
              <a:t> Energy (P) Ltd. &amp; </a:t>
            </a:r>
            <a:r>
              <a:rPr lang="en-US" sz="2900" b="1" i="1" u="sng" dirty="0" err="1">
                <a:latin typeface="+mn-lt"/>
              </a:rPr>
              <a:t>Anr</a:t>
            </a:r>
            <a:r>
              <a:rPr lang="en-US" sz="2900" b="1" i="1" u="sng" dirty="0">
                <a:latin typeface="+mn-lt"/>
              </a:rPr>
              <a:t>. V/s. ACST Ballygunge Charge &amp; </a:t>
            </a:r>
            <a:r>
              <a:rPr lang="en-US" sz="2900" b="1" i="1" u="sng" dirty="0" err="1">
                <a:latin typeface="+mn-lt"/>
              </a:rPr>
              <a:t>Ors</a:t>
            </a:r>
            <a:br>
              <a:rPr lang="en-US" sz="2900" b="1" i="1" u="sng" dirty="0"/>
            </a:br>
            <a:r>
              <a:rPr lang="en-US" sz="1800" b="1" i="1" u="sng" dirty="0">
                <a:solidFill>
                  <a:srgbClr val="333333"/>
                </a:solidFill>
                <a:effectLst/>
                <a:latin typeface="Default Font"/>
              </a:rPr>
              <a:t>{WPA 12153 of 2023 (Cal)}</a:t>
            </a:r>
            <a:br>
              <a:rPr lang="en-US" sz="1800" b="1" i="1" u="sng" dirty="0"/>
            </a:br>
            <a:endParaRPr lang="en-US" sz="1800" b="1" i="1" u="sng" dirty="0"/>
          </a:p>
        </p:txBody>
      </p:sp>
      <p:sp>
        <p:nvSpPr>
          <p:cNvPr id="3" name="Content Placeholder 2">
            <a:extLst>
              <a:ext uri="{FF2B5EF4-FFF2-40B4-BE49-F238E27FC236}">
                <a16:creationId xmlns:a16="http://schemas.microsoft.com/office/drawing/2014/main" id="{175179B3-0E4B-775E-D7F5-8FD8D7C0C7F3}"/>
              </a:ext>
            </a:extLst>
          </p:cNvPr>
          <p:cNvSpPr>
            <a:spLocks noGrp="1"/>
          </p:cNvSpPr>
          <p:nvPr>
            <p:ph idx="1"/>
          </p:nvPr>
        </p:nvSpPr>
        <p:spPr>
          <a:xfrm>
            <a:off x="838200" y="1027417"/>
            <a:ext cx="10515600" cy="5599414"/>
          </a:xfrm>
        </p:spPr>
        <p:txBody>
          <a:bodyPr>
            <a:normAutofit fontScale="85000" lnSpcReduction="20000"/>
          </a:bodyPr>
          <a:lstStyle/>
          <a:p>
            <a:pPr algn="just"/>
            <a:r>
              <a:rPr lang="en-US" sz="2500" b="1" i="1" dirty="0"/>
              <a:t>Some of the suppliers’ bills not reflecting in 2A.</a:t>
            </a:r>
          </a:p>
          <a:p>
            <a:pPr algn="just"/>
            <a:r>
              <a:rPr lang="en-US" sz="2500" b="1" i="1" dirty="0"/>
              <a:t>Appellant contended to have been fulfilled all the conditions for claiming ITC.</a:t>
            </a:r>
          </a:p>
          <a:p>
            <a:pPr algn="just"/>
            <a:r>
              <a:rPr lang="en-US" sz="2500" b="1" i="1" dirty="0"/>
              <a:t>ITC denied without any further enquiry.</a:t>
            </a:r>
          </a:p>
          <a:p>
            <a:pPr algn="just"/>
            <a:r>
              <a:rPr lang="en-US" sz="2500" b="1" i="1" dirty="0"/>
              <a:t>The Hon’ble High Court held “</a:t>
            </a:r>
            <a:r>
              <a:rPr lang="en-US" b="1" i="1" dirty="0"/>
              <a:t>The assessing authority </a:t>
            </a:r>
            <a:r>
              <a:rPr lang="en-US" b="1" i="1" dirty="0">
                <a:solidFill>
                  <a:srgbClr val="FF0000"/>
                </a:solidFill>
              </a:rPr>
              <a:t>without resorting to any action against the selling dealer</a:t>
            </a:r>
            <a:r>
              <a:rPr lang="en-US" b="1" i="1" dirty="0"/>
              <a:t> has </a:t>
            </a:r>
            <a:r>
              <a:rPr lang="en-US" b="1" i="1" dirty="0">
                <a:solidFill>
                  <a:srgbClr val="FF0000"/>
                </a:solidFill>
              </a:rPr>
              <a:t>ignored the tax invoices</a:t>
            </a:r>
            <a:r>
              <a:rPr lang="en-US" b="1" i="1" dirty="0"/>
              <a:t> produced by the appellant as well as the </a:t>
            </a:r>
            <a:r>
              <a:rPr lang="en-US" b="1" i="1" dirty="0">
                <a:solidFill>
                  <a:srgbClr val="FF0000"/>
                </a:solidFill>
              </a:rPr>
              <a:t>bank statement </a:t>
            </a:r>
            <a:r>
              <a:rPr lang="en-US" b="1" i="1" dirty="0"/>
              <a:t>to substantiate that they have paid the price for the goods and services rendered as well as the tax payable there on, </a:t>
            </a:r>
            <a:r>
              <a:rPr lang="en-US" b="1" i="1" dirty="0">
                <a:solidFill>
                  <a:srgbClr val="00B050"/>
                </a:solidFill>
              </a:rPr>
              <a:t>the action of the assessing authority has to be branded as arbitrarily. </a:t>
            </a:r>
            <a:r>
              <a:rPr lang="en-US" b="1" i="1" dirty="0"/>
              <a:t>Therefore, </a:t>
            </a:r>
            <a:r>
              <a:rPr lang="en-US" b="1" i="1" dirty="0">
                <a:solidFill>
                  <a:srgbClr val="00B050"/>
                </a:solidFill>
              </a:rPr>
              <a:t>before directing the appellant to reverse the input tax credit and remit the same to the government, the first respondent ought to have taken action against the supplier and unless and until the assessing authority is able to bring out the </a:t>
            </a:r>
            <a:r>
              <a:rPr lang="en-US" b="1" i="1" dirty="0">
                <a:solidFill>
                  <a:srgbClr val="0070C0"/>
                </a:solidFill>
              </a:rPr>
              <a:t>exceptional case</a:t>
            </a:r>
            <a:r>
              <a:rPr lang="en-US" b="1" i="1" dirty="0">
                <a:solidFill>
                  <a:srgbClr val="00B050"/>
                </a:solidFill>
              </a:rPr>
              <a:t> where there has been </a:t>
            </a:r>
            <a:r>
              <a:rPr lang="en-US" b="1" i="1" dirty="0">
                <a:solidFill>
                  <a:srgbClr val="0070C0"/>
                </a:solidFill>
              </a:rPr>
              <a:t>collusion between the appellant and the supplier</a:t>
            </a:r>
            <a:r>
              <a:rPr lang="en-US" b="1" i="1" dirty="0">
                <a:solidFill>
                  <a:srgbClr val="00B050"/>
                </a:solidFill>
              </a:rPr>
              <a:t> or where the </a:t>
            </a:r>
            <a:r>
              <a:rPr lang="en-US" b="1" i="1" dirty="0">
                <a:solidFill>
                  <a:srgbClr val="0070C0"/>
                </a:solidFill>
              </a:rPr>
              <a:t>supplier is missing </a:t>
            </a:r>
            <a:r>
              <a:rPr lang="en-US" b="1" i="1" dirty="0">
                <a:solidFill>
                  <a:srgbClr val="00B050"/>
                </a:solidFill>
              </a:rPr>
              <a:t>or </a:t>
            </a:r>
            <a:r>
              <a:rPr lang="en-US" b="1" i="1" dirty="0">
                <a:solidFill>
                  <a:srgbClr val="0070C0"/>
                </a:solidFill>
              </a:rPr>
              <a:t>the supplier has closed down its business </a:t>
            </a:r>
            <a:r>
              <a:rPr lang="en-US" b="1" i="1" dirty="0">
                <a:solidFill>
                  <a:srgbClr val="00B050"/>
                </a:solidFill>
              </a:rPr>
              <a:t>or the </a:t>
            </a:r>
            <a:r>
              <a:rPr lang="en-US" b="1" i="1" dirty="0">
                <a:solidFill>
                  <a:srgbClr val="0070C0"/>
                </a:solidFill>
              </a:rPr>
              <a:t>supplier does not have any assets </a:t>
            </a:r>
            <a:r>
              <a:rPr lang="en-US" b="1" i="1" dirty="0">
                <a:solidFill>
                  <a:srgbClr val="00B050"/>
                </a:solidFill>
              </a:rPr>
              <a:t>and such other contingencies, straight away the assessing authority was not justified in directing the appellant to reverse the input tax credit availed by them</a:t>
            </a:r>
            <a:r>
              <a:rPr lang="en-US" b="1" i="1" dirty="0"/>
              <a:t>. Therefore, we are of the view that the demand raised on the appellant dated 20.02.2023 is not sustainable.</a:t>
            </a:r>
            <a:r>
              <a:rPr lang="en-US" sz="2500" b="1" i="1" dirty="0"/>
              <a:t>”</a:t>
            </a:r>
          </a:p>
          <a:p>
            <a:pPr algn="just"/>
            <a:r>
              <a:rPr lang="en-US" sz="3100" b="1" i="1" dirty="0"/>
              <a:t>The SLP filed by the revenue was rejected by the Hon’ble Apex Court.</a:t>
            </a:r>
            <a:endParaRPr lang="en-IN" sz="3100" b="1" i="1" dirty="0"/>
          </a:p>
          <a:p>
            <a:pPr algn="just"/>
            <a:endParaRPr lang="en-US" sz="2500" b="1" dirty="0"/>
          </a:p>
        </p:txBody>
      </p:sp>
      <p:sp>
        <p:nvSpPr>
          <p:cNvPr id="4" name="Footer Placeholder 3">
            <a:extLst>
              <a:ext uri="{FF2B5EF4-FFF2-40B4-BE49-F238E27FC236}">
                <a16:creationId xmlns:a16="http://schemas.microsoft.com/office/drawing/2014/main" id="{D5E7CAD3-1391-34EB-2E70-CD462CF2482B}"/>
              </a:ext>
            </a:extLst>
          </p:cNvPr>
          <p:cNvSpPr>
            <a:spLocks noGrp="1"/>
          </p:cNvSpPr>
          <p:nvPr>
            <p:ph type="ftr" sz="quarter" idx="11"/>
          </p:nvPr>
        </p:nvSpPr>
        <p:spPr>
          <a:xfrm>
            <a:off x="4038600" y="6540670"/>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143671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3448-2D9D-4481-A4E4-136498EA2AB5}"/>
              </a:ext>
            </a:extLst>
          </p:cNvPr>
          <p:cNvSpPr>
            <a:spLocks noGrp="1"/>
          </p:cNvSpPr>
          <p:nvPr>
            <p:ph type="title"/>
          </p:nvPr>
        </p:nvSpPr>
        <p:spPr>
          <a:xfrm>
            <a:off x="838200" y="177801"/>
            <a:ext cx="10515600" cy="904875"/>
          </a:xfrm>
        </p:spPr>
        <p:txBody>
          <a:bodyPr>
            <a:noAutofit/>
          </a:bodyPr>
          <a:lstStyle/>
          <a:p>
            <a:pPr algn="ctr"/>
            <a:r>
              <a:rPr lang="en-US" sz="3600" b="1" i="1" u="sng" dirty="0">
                <a:latin typeface="+mn-lt"/>
              </a:rPr>
              <a:t>D.Y. </a:t>
            </a:r>
            <a:r>
              <a:rPr lang="en-US" sz="3600" b="1" i="1" u="sng" dirty="0" err="1">
                <a:latin typeface="+mn-lt"/>
              </a:rPr>
              <a:t>Beathel</a:t>
            </a:r>
            <a:r>
              <a:rPr lang="en-US" sz="3600" b="1" i="1" u="sng" dirty="0">
                <a:latin typeface="+mn-lt"/>
              </a:rPr>
              <a:t> Enterprises V. State Tax Officer (Mad.)</a:t>
            </a:r>
            <a:br>
              <a:rPr lang="en-US" sz="3600" b="1" i="1" u="sng" dirty="0">
                <a:latin typeface="+mn-lt"/>
              </a:rPr>
            </a:br>
            <a:r>
              <a:rPr lang="en-US" sz="1400" b="1" i="1" u="sng" dirty="0">
                <a:latin typeface="+mn-lt"/>
              </a:rPr>
              <a:t>{</a:t>
            </a:r>
            <a:r>
              <a:rPr lang="en-IN" sz="1400" b="1" i="1" u="sng" dirty="0">
                <a:solidFill>
                  <a:srgbClr val="000000"/>
                </a:solidFill>
                <a:effectLst/>
                <a:latin typeface="+mn-lt"/>
              </a:rPr>
              <a:t>W.P.(MD)Nos.2127, 2117, 2121, 2152, 2159, 2160, 2168, 2177, 2500, 2530, 2532, 2534, 2538, 2539, 2540, 2503 &amp; 2504 of 2021}</a:t>
            </a:r>
            <a:br>
              <a:rPr lang="en-IN" sz="1400" b="1" i="1" dirty="0">
                <a:solidFill>
                  <a:srgbClr val="000000"/>
                </a:solidFill>
                <a:effectLst/>
                <a:latin typeface="+mn-lt"/>
              </a:rPr>
            </a:br>
            <a:endParaRPr lang="en-IN" sz="1400" b="1" i="1" dirty="0">
              <a:latin typeface="+mn-lt"/>
            </a:endParaRPr>
          </a:p>
        </p:txBody>
      </p:sp>
      <p:sp>
        <p:nvSpPr>
          <p:cNvPr id="3" name="Content Placeholder 2">
            <a:extLst>
              <a:ext uri="{FF2B5EF4-FFF2-40B4-BE49-F238E27FC236}">
                <a16:creationId xmlns:a16="http://schemas.microsoft.com/office/drawing/2014/main" id="{B52C1A8E-C724-4A2B-AE87-5063C8953821}"/>
              </a:ext>
            </a:extLst>
          </p:cNvPr>
          <p:cNvSpPr>
            <a:spLocks noGrp="1"/>
          </p:cNvSpPr>
          <p:nvPr>
            <p:ph idx="1"/>
          </p:nvPr>
        </p:nvSpPr>
        <p:spPr>
          <a:xfrm>
            <a:off x="838200" y="1201209"/>
            <a:ext cx="10515600" cy="5173133"/>
          </a:xfrm>
        </p:spPr>
        <p:txBody>
          <a:bodyPr>
            <a:noAutofit/>
          </a:bodyPr>
          <a:lstStyle/>
          <a:p>
            <a:pPr algn="just">
              <a:lnSpc>
                <a:spcPct val="100000"/>
              </a:lnSpc>
            </a:pPr>
            <a:r>
              <a:rPr lang="en-US" sz="2400" b="1" i="1" dirty="0" err="1">
                <a:latin typeface="Calibri (Body)"/>
              </a:rPr>
              <a:t>Beathel</a:t>
            </a:r>
            <a:r>
              <a:rPr lang="en-US" sz="2400" b="1" i="1" dirty="0">
                <a:latin typeface="Calibri (Body)"/>
              </a:rPr>
              <a:t> Ent. Purchased goods from Charles and his wife.</a:t>
            </a:r>
          </a:p>
          <a:p>
            <a:pPr algn="just">
              <a:lnSpc>
                <a:spcPct val="100000"/>
              </a:lnSpc>
            </a:pPr>
            <a:r>
              <a:rPr lang="en-US" sz="2400" b="1" i="1" dirty="0">
                <a:latin typeface="Calibri (Body)"/>
              </a:rPr>
              <a:t>Payment, including tax, through banking channels.</a:t>
            </a:r>
          </a:p>
          <a:p>
            <a:pPr algn="just">
              <a:lnSpc>
                <a:spcPct val="100000"/>
              </a:lnSpc>
            </a:pPr>
            <a:r>
              <a:rPr lang="en-US" sz="2400" b="1" i="1" dirty="0">
                <a:latin typeface="Calibri (Body)"/>
              </a:rPr>
              <a:t>Charles and his wife did not pay the tax to Govt. exchequer.</a:t>
            </a:r>
          </a:p>
          <a:p>
            <a:pPr algn="just">
              <a:lnSpc>
                <a:spcPct val="100000"/>
              </a:lnSpc>
            </a:pPr>
            <a:r>
              <a:rPr lang="en-IN" sz="2400" b="1" i="1" dirty="0">
                <a:latin typeface="Calibri (Body)"/>
              </a:rPr>
              <a:t>Department asked the </a:t>
            </a:r>
            <a:r>
              <a:rPr lang="en-IN" sz="2400" b="1" i="1" dirty="0" err="1">
                <a:latin typeface="Calibri (Body)"/>
              </a:rPr>
              <a:t>bonafide</a:t>
            </a:r>
            <a:r>
              <a:rPr lang="en-IN" sz="2400" b="1" i="1" dirty="0">
                <a:latin typeface="Calibri (Body)"/>
              </a:rPr>
              <a:t> purchaser to reverse ITC.</a:t>
            </a:r>
          </a:p>
          <a:p>
            <a:pPr algn="just">
              <a:lnSpc>
                <a:spcPct val="100000"/>
              </a:lnSpc>
            </a:pPr>
            <a:r>
              <a:rPr lang="en-IN" sz="2400" b="1" i="1" dirty="0">
                <a:latin typeface="Calibri (Body)"/>
              </a:rPr>
              <a:t>Court quashed the impugned orders and remitted back the case for further examination of the supplier and firmly narrated that the ITC reversal is not automatic in these cases. Held :</a:t>
            </a:r>
          </a:p>
          <a:p>
            <a:pPr marL="0" indent="0" algn="just">
              <a:lnSpc>
                <a:spcPct val="100000"/>
              </a:lnSpc>
              <a:buNone/>
            </a:pPr>
            <a:r>
              <a:rPr lang="en-IN" sz="2400" b="1" dirty="0">
                <a:latin typeface="Calibri (Body)"/>
              </a:rPr>
              <a:t>“</a:t>
            </a:r>
            <a:r>
              <a:rPr lang="en-US" sz="2400" b="1" dirty="0">
                <a:solidFill>
                  <a:srgbClr val="FF0000"/>
                </a:solidFill>
                <a:latin typeface="Calibri (Body)"/>
              </a:rPr>
              <a:t>Thus, the impugned orders suffers from certain fundamental flaws. It has to be quashed for more reasons than one.</a:t>
            </a:r>
          </a:p>
          <a:p>
            <a:pPr marL="0" indent="0" algn="just">
              <a:lnSpc>
                <a:spcPct val="100000"/>
              </a:lnSpc>
              <a:buNone/>
            </a:pPr>
            <a:r>
              <a:rPr lang="en-US" sz="2400" b="1" dirty="0">
                <a:solidFill>
                  <a:srgbClr val="FF0000"/>
                </a:solidFill>
                <a:latin typeface="Calibri (Body)"/>
              </a:rPr>
              <a:t>a) Non-examination of Charles in the enquiry</a:t>
            </a:r>
          </a:p>
          <a:p>
            <a:pPr marL="0" indent="0" algn="just">
              <a:lnSpc>
                <a:spcPct val="100000"/>
              </a:lnSpc>
              <a:buNone/>
            </a:pPr>
            <a:r>
              <a:rPr lang="en-US" sz="2400" b="1" dirty="0">
                <a:solidFill>
                  <a:srgbClr val="FF0000"/>
                </a:solidFill>
                <a:latin typeface="Calibri (Body)"/>
              </a:rPr>
              <a:t>b) Non-initiation of recovery action against Charles in the first place</a:t>
            </a:r>
            <a:r>
              <a:rPr lang="en-IN" sz="2400" b="1" dirty="0">
                <a:latin typeface="Calibri (Body)"/>
              </a:rPr>
              <a:t>”</a:t>
            </a:r>
          </a:p>
        </p:txBody>
      </p:sp>
      <p:sp>
        <p:nvSpPr>
          <p:cNvPr id="4" name="Footer Placeholder 3">
            <a:extLst>
              <a:ext uri="{FF2B5EF4-FFF2-40B4-BE49-F238E27FC236}">
                <a16:creationId xmlns:a16="http://schemas.microsoft.com/office/drawing/2014/main" id="{74AE960C-858F-41FD-A7DF-795A045B1DC1}"/>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82536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25FDB-1F9B-4466-BB54-473B9C2E61F9}"/>
              </a:ext>
            </a:extLst>
          </p:cNvPr>
          <p:cNvSpPr>
            <a:spLocks noGrp="1"/>
          </p:cNvSpPr>
          <p:nvPr>
            <p:ph type="title"/>
          </p:nvPr>
        </p:nvSpPr>
        <p:spPr>
          <a:xfrm>
            <a:off x="838200" y="328772"/>
            <a:ext cx="10515600" cy="1387011"/>
          </a:xfrm>
        </p:spPr>
        <p:txBody>
          <a:bodyPr>
            <a:normAutofit fontScale="90000"/>
          </a:bodyPr>
          <a:lstStyle/>
          <a:p>
            <a:pPr algn="ctr"/>
            <a:br>
              <a:rPr lang="en-IN" b="1" i="1" u="sng" dirty="0">
                <a:effectLst>
                  <a:outerShdw blurRad="38100" dist="38100" dir="2700000" algn="tl">
                    <a:srgbClr val="000000">
                      <a:alpha val="43137"/>
                    </a:srgbClr>
                  </a:outerShdw>
                </a:effectLst>
              </a:rPr>
            </a:br>
            <a:r>
              <a:rPr lang="en-IN" b="1" i="1" u="sng" dirty="0">
                <a:effectLst>
                  <a:outerShdw blurRad="38100" dist="38100" dir="2700000" algn="tl">
                    <a:srgbClr val="000000">
                      <a:alpha val="43137"/>
                    </a:srgbClr>
                  </a:outerShdw>
                </a:effectLst>
              </a:rPr>
              <a:t>Union of India V. Bharti Airtel Ltd. &amp; </a:t>
            </a:r>
            <a:r>
              <a:rPr lang="en-IN" b="1" i="1" u="sng" dirty="0" err="1">
                <a:effectLst>
                  <a:outerShdw blurRad="38100" dist="38100" dir="2700000" algn="tl">
                    <a:srgbClr val="000000">
                      <a:alpha val="43137"/>
                    </a:srgbClr>
                  </a:outerShdw>
                </a:effectLst>
              </a:rPr>
              <a:t>Ors</a:t>
            </a:r>
            <a:r>
              <a:rPr lang="en-IN" b="1" i="1" u="sng" dirty="0">
                <a:effectLst>
                  <a:outerShdw blurRad="38100" dist="38100" dir="2700000" algn="tl">
                    <a:srgbClr val="000000">
                      <a:alpha val="43137"/>
                    </a:srgbClr>
                  </a:outerShdw>
                </a:effectLst>
              </a:rPr>
              <a:t>.</a:t>
            </a:r>
            <a:br>
              <a:rPr lang="en-IN" b="1" i="1" u="sng" dirty="0">
                <a:effectLst>
                  <a:outerShdw blurRad="38100" dist="38100" dir="2700000" algn="tl">
                    <a:srgbClr val="000000">
                      <a:alpha val="43137"/>
                    </a:srgbClr>
                  </a:outerShdw>
                </a:effectLst>
              </a:rPr>
            </a:br>
            <a:r>
              <a:rPr lang="en-US" sz="2700" b="1" i="1" u="sng" dirty="0"/>
              <a:t>CIVIL APPEAL NO. 6520 OF 2021 (ARISING OUT OF S.L.P. (C) NO. 8654 OF 2020)</a:t>
            </a:r>
            <a:r>
              <a:rPr lang="en-IN" sz="2700" b="1" i="1" u="sng" dirty="0">
                <a:effectLst>
                  <a:outerShdw blurRad="38100" dist="38100" dir="2700000" algn="tl">
                    <a:srgbClr val="000000">
                      <a:alpha val="43137"/>
                    </a:srgbClr>
                  </a:outerShdw>
                </a:effectLst>
              </a:rPr>
              <a:t> </a:t>
            </a:r>
            <a:br>
              <a:rPr lang="en-IN" b="1" i="1" u="sng" dirty="0">
                <a:effectLst>
                  <a:outerShdw blurRad="38100" dist="38100" dir="2700000" algn="tl">
                    <a:srgbClr val="000000">
                      <a:alpha val="43137"/>
                    </a:srgbClr>
                  </a:outerShdw>
                </a:effectLst>
              </a:rPr>
            </a:br>
            <a:endParaRPr lang="en-IN" b="1" i="1"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7A92943-59AC-460A-A4B2-4C37513EB3A0}"/>
              </a:ext>
            </a:extLst>
          </p:cNvPr>
          <p:cNvSpPr>
            <a:spLocks noGrp="1"/>
          </p:cNvSpPr>
          <p:nvPr>
            <p:ph idx="1"/>
          </p:nvPr>
        </p:nvSpPr>
        <p:spPr>
          <a:xfrm>
            <a:off x="838200" y="2116476"/>
            <a:ext cx="10515600" cy="4037744"/>
          </a:xfrm>
        </p:spPr>
        <p:txBody>
          <a:bodyPr>
            <a:normAutofit/>
          </a:bodyPr>
          <a:lstStyle/>
          <a:p>
            <a:pPr algn="just">
              <a:lnSpc>
                <a:spcPct val="150000"/>
              </a:lnSpc>
            </a:pPr>
            <a:r>
              <a:rPr lang="en-US" b="1" i="1" dirty="0"/>
              <a:t>The common portal is only a facilitator to feed or retrieve such information and need not be the primary source for doing self assessment. </a:t>
            </a:r>
          </a:p>
          <a:p>
            <a:pPr algn="just">
              <a:lnSpc>
                <a:spcPct val="150000"/>
              </a:lnSpc>
            </a:pPr>
            <a:r>
              <a:rPr lang="en-US" b="1" i="1" dirty="0"/>
              <a:t>Form </a:t>
            </a:r>
            <a:r>
              <a:rPr lang="en-US" b="1" i="1" dirty="0">
                <a:hlinkClick r:id="rId3"/>
              </a:rPr>
              <a:t>GSTR-2A</a:t>
            </a:r>
            <a:r>
              <a:rPr lang="en-US" b="1" i="1" dirty="0"/>
              <a:t> is only a facilitator for taking an informed decision while doing such self-assessment.</a:t>
            </a:r>
          </a:p>
          <a:p>
            <a:pPr algn="just">
              <a:lnSpc>
                <a:spcPct val="150000"/>
              </a:lnSpc>
            </a:pPr>
            <a:endParaRPr lang="en-IN"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Footer Placeholder 3">
            <a:extLst>
              <a:ext uri="{FF2B5EF4-FFF2-40B4-BE49-F238E27FC236}">
                <a16:creationId xmlns:a16="http://schemas.microsoft.com/office/drawing/2014/main" id="{62B560CF-CA2B-47D2-B4E1-9E423337FA79}"/>
              </a:ext>
            </a:extLst>
          </p:cNvPr>
          <p:cNvSpPr>
            <a:spLocks noGrp="1"/>
          </p:cNvSpPr>
          <p:nvPr>
            <p:ph type="ftr" sz="quarter" idx="11"/>
          </p:nvPr>
        </p:nvSpPr>
        <p:spPr>
          <a:xfrm>
            <a:off x="3962400" y="6432548"/>
            <a:ext cx="4114800" cy="365125"/>
          </a:xfrm>
        </p:spPr>
        <p:txBody>
          <a:bodyPr/>
          <a:lstStyle/>
          <a:p>
            <a:r>
              <a:rPr lang="en-US"/>
              <a:t>© YASH LEGAL - www.yashlegal.com</a:t>
            </a:r>
            <a:endParaRPr lang="en-IN"/>
          </a:p>
        </p:txBody>
      </p:sp>
    </p:spTree>
    <p:extLst>
      <p:ext uri="{BB962C8B-B14F-4D97-AF65-F5344CB8AC3E}">
        <p14:creationId xmlns:p14="http://schemas.microsoft.com/office/powerpoint/2010/main" val="264669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63AE91D-64F9-4B0A-8ED4-17BDCADF0293}"/>
              </a:ext>
            </a:extLst>
          </p:cNvPr>
          <p:cNvSpPr>
            <a:spLocks noGrp="1" noChangeArrowheads="1"/>
          </p:cNvSpPr>
          <p:nvPr>
            <p:ph type="title"/>
          </p:nvPr>
        </p:nvSpPr>
        <p:spPr bwMode="auto">
          <a:xfrm>
            <a:off x="914399" y="643185"/>
            <a:ext cx="10439401" cy="76944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1" u="sng" strike="noStrike" cap="none" normalizeH="0" baseline="0" dirty="0">
                <a:ln>
                  <a:noFill/>
                </a:ln>
                <a:effectLst/>
                <a:cs typeface="Arial" panose="020B0604020202020204" pitchFamily="34" charset="0"/>
                <a:hlinkClick r:id="rId3" tooltip="ARS Steel &amp; Alloy International Pvt. Ltd. v. the State Tax Officer [W.P. Nos. 2885,2888,2890,3930,3936 and 3933 of 2020 and WMP. Nos. 3341,3345,3336,4664, 4656 and 4661 of 2020 and W.P. No. 2885 of 2021, dated June 24, 2021]">
                  <a:extLst>
                    <a:ext uri="{A12FA001-AC4F-418D-AE19-62706E023703}">
                      <ahyp:hlinkClr xmlns:ahyp="http://schemas.microsoft.com/office/drawing/2018/hyperlinkcolor" val="tx"/>
                    </a:ext>
                  </a:extLst>
                </a:hlinkClick>
              </a:rPr>
              <a:t>ARS Steel &amp; Alloy International Pvt. Ltd. v. State Tax Officer</a:t>
            </a:r>
            <a:r>
              <a:rPr kumimoji="0" lang="en-US" altLang="en-US" sz="2400" b="1" i="1" u="sng" strike="noStrike" cap="none" normalizeH="0" baseline="0" dirty="0">
                <a:ln>
                  <a:noFill/>
                </a:ln>
                <a:effectLst/>
                <a:cs typeface="Arial" panose="020B0604020202020204" pitchFamily="34" charset="0"/>
              </a:rPr>
              <a:t> (Mad.) </a:t>
            </a:r>
            <a:r>
              <a:rPr kumimoji="0" lang="en-US" altLang="en-US" sz="2000" b="1" i="1" u="sng" strike="noStrike" cap="none" normalizeH="0" baseline="0" dirty="0">
                <a:ln>
                  <a:noFill/>
                </a:ln>
                <a:effectLst/>
                <a:cs typeface="Arial" panose="020B0604020202020204" pitchFamily="34" charset="0"/>
              </a:rPr>
              <a:t>{C.W. No.2885 of 2020}</a:t>
            </a:r>
            <a:endParaRPr kumimoji="0" lang="en-US" altLang="en-US" sz="2000" b="0" i="0" u="sng" strike="noStrike" cap="none" normalizeH="0" baseline="0" dirty="0">
              <a:ln>
                <a:noFill/>
              </a:ln>
              <a:effectLst/>
            </a:endParaRPr>
          </a:p>
        </p:txBody>
      </p:sp>
      <p:sp>
        <p:nvSpPr>
          <p:cNvPr id="3" name="Content Placeholder 2">
            <a:extLst>
              <a:ext uri="{FF2B5EF4-FFF2-40B4-BE49-F238E27FC236}">
                <a16:creationId xmlns:a16="http://schemas.microsoft.com/office/drawing/2014/main" id="{1C7F23CB-421E-4F11-8DC2-6104BF012188}"/>
              </a:ext>
            </a:extLst>
          </p:cNvPr>
          <p:cNvSpPr>
            <a:spLocks noGrp="1"/>
          </p:cNvSpPr>
          <p:nvPr>
            <p:ph idx="1"/>
          </p:nvPr>
        </p:nvSpPr>
        <p:spPr>
          <a:xfrm>
            <a:off x="838200" y="1667933"/>
            <a:ext cx="10515600" cy="4775200"/>
          </a:xfrm>
        </p:spPr>
        <p:txBody>
          <a:bodyPr>
            <a:normAutofit/>
          </a:bodyPr>
          <a:lstStyle/>
          <a:p>
            <a:pPr algn="just">
              <a:lnSpc>
                <a:spcPct val="150000"/>
              </a:lnSpc>
            </a:pPr>
            <a:r>
              <a:rPr lang="en-US" sz="2200" b="1" i="1" dirty="0">
                <a:solidFill>
                  <a:srgbClr val="333333"/>
                </a:solidFill>
                <a:effectLst/>
              </a:rPr>
              <a:t>This matter was confined to a decision on the legal issue as to whether a reversal of Input Tax Credit (ITC) is contemplated in relation to loss arising from manufacturing process.</a:t>
            </a:r>
          </a:p>
          <a:p>
            <a:pPr algn="just">
              <a:lnSpc>
                <a:spcPct val="150000"/>
              </a:lnSpc>
            </a:pPr>
            <a:r>
              <a:rPr lang="en-US" sz="2400" b="1" i="1" u="sng" dirty="0">
                <a:solidFill>
                  <a:schemeClr val="accent4">
                    <a:lumMod val="75000"/>
                  </a:schemeClr>
                </a:solidFill>
              </a:rPr>
              <a:t>The Hon’ble Court held</a:t>
            </a:r>
            <a:r>
              <a:rPr lang="en-US" sz="2400" b="1" i="1" dirty="0">
                <a:solidFill>
                  <a:schemeClr val="accent4">
                    <a:lumMod val="75000"/>
                  </a:schemeClr>
                </a:solidFill>
              </a:rPr>
              <a:t> </a:t>
            </a:r>
            <a:r>
              <a:rPr lang="en-US" sz="2200" b="1" i="1" dirty="0">
                <a:solidFill>
                  <a:srgbClr val="333333"/>
                </a:solidFill>
              </a:rPr>
              <a:t>: “</a:t>
            </a:r>
            <a:r>
              <a:rPr lang="en-US" sz="2200" b="1" i="1" u="sng" dirty="0">
                <a:solidFill>
                  <a:srgbClr val="333333"/>
                </a:solidFill>
                <a:effectLst/>
              </a:rPr>
              <a:t>15. In the light of the discussion as above, I am of the view that the reversal of ITC involving</a:t>
            </a:r>
            <a:r>
              <a:rPr lang="en-US" sz="2200" b="1" i="1" u="sng" dirty="0">
                <a:effectLst/>
              </a:rPr>
              <a:t> </a:t>
            </a:r>
            <a:r>
              <a:rPr lang="en-US" sz="2200" b="1" i="1" u="sng" strike="noStrike" dirty="0">
                <a:effectLst/>
                <a:hlinkClick r:id="rId4">
                  <a:extLst>
                    <a:ext uri="{A12FA001-AC4F-418D-AE19-62706E023703}">
                      <ahyp:hlinkClr xmlns:ahyp="http://schemas.microsoft.com/office/drawing/2018/hyperlinkcolor" val="tx"/>
                    </a:ext>
                  </a:extLst>
                </a:hlinkClick>
              </a:rPr>
              <a:t>Section 17</a:t>
            </a:r>
            <a:r>
              <a:rPr lang="en-US" sz="2200" b="1" i="1" u="sng" dirty="0">
                <a:effectLst/>
              </a:rPr>
              <a:t>(5)(h) by the revenue, in cases of </a:t>
            </a:r>
            <a:r>
              <a:rPr lang="en-US" sz="2200" b="1" i="1" u="sng" dirty="0">
                <a:solidFill>
                  <a:srgbClr val="00B0F0"/>
                </a:solidFill>
                <a:effectLst/>
              </a:rPr>
              <a:t>loss by consumption of input which is </a:t>
            </a:r>
            <a:r>
              <a:rPr lang="en-US" b="1" i="1" u="sng" dirty="0">
                <a:solidFill>
                  <a:srgbClr val="7030A0"/>
                </a:solidFill>
                <a:effectLst/>
              </a:rPr>
              <a:t>inherent</a:t>
            </a:r>
            <a:r>
              <a:rPr lang="en-US" sz="2200" b="1" i="1" u="sng" dirty="0">
                <a:solidFill>
                  <a:srgbClr val="7030A0"/>
                </a:solidFill>
                <a:effectLst/>
              </a:rPr>
              <a:t> </a:t>
            </a:r>
            <a:r>
              <a:rPr lang="en-US" sz="2200" b="1" i="1" u="sng" dirty="0">
                <a:solidFill>
                  <a:srgbClr val="00B0F0"/>
                </a:solidFill>
                <a:effectLst/>
              </a:rPr>
              <a:t>to manufacturing loss is misconceived</a:t>
            </a:r>
            <a:r>
              <a:rPr lang="en-US" sz="2200" b="1" i="1" u="sng" dirty="0">
                <a:effectLst/>
              </a:rPr>
              <a:t>, as such loss is </a:t>
            </a:r>
            <a:r>
              <a:rPr lang="en-US" sz="2200" b="1" i="1" u="sng" dirty="0">
                <a:solidFill>
                  <a:srgbClr val="FF0000"/>
                </a:solidFill>
                <a:effectLst/>
              </a:rPr>
              <a:t>not contemplated or covered by</a:t>
            </a:r>
            <a:r>
              <a:rPr lang="en-US" sz="2200" b="1" i="1" u="sng" dirty="0">
                <a:effectLst/>
              </a:rPr>
              <a:t> the situations adumbrated </a:t>
            </a:r>
            <a:r>
              <a:rPr lang="en-US" sz="2200" b="1" i="1" u="sng" dirty="0">
                <a:solidFill>
                  <a:srgbClr val="FF0000"/>
                </a:solidFill>
                <a:effectLst/>
              </a:rPr>
              <a:t>under </a:t>
            </a:r>
            <a:r>
              <a:rPr lang="en-US" sz="2200" b="1" i="1" u="sng" strike="noStrike" dirty="0">
                <a:solidFill>
                  <a:srgbClr val="FF0000"/>
                </a:solidFill>
                <a:effectLst/>
                <a:hlinkClick r:id="rId4">
                  <a:extLst>
                    <a:ext uri="{A12FA001-AC4F-418D-AE19-62706E023703}">
                      <ahyp:hlinkClr xmlns:ahyp="http://schemas.microsoft.com/office/drawing/2018/hyperlinkcolor" val="tx"/>
                    </a:ext>
                  </a:extLst>
                </a:hlinkClick>
              </a:rPr>
              <a:t>Section 17</a:t>
            </a:r>
            <a:r>
              <a:rPr lang="en-US" sz="2200" b="1" i="1" u="sng" dirty="0">
                <a:solidFill>
                  <a:srgbClr val="FF0000"/>
                </a:solidFill>
                <a:effectLst/>
              </a:rPr>
              <a:t>(5)(h)</a:t>
            </a:r>
            <a:r>
              <a:rPr lang="en-US" sz="2200" b="1" i="1" dirty="0">
                <a:effectLst/>
              </a:rPr>
              <a:t>.</a:t>
            </a:r>
            <a:r>
              <a:rPr lang="en-US" sz="2200" b="1" i="1" dirty="0"/>
              <a:t>”</a:t>
            </a:r>
            <a:endParaRPr lang="en-IN" sz="2200" b="1" i="1" dirty="0"/>
          </a:p>
        </p:txBody>
      </p:sp>
      <p:sp>
        <p:nvSpPr>
          <p:cNvPr id="2" name="Footer Placeholder 1">
            <a:extLst>
              <a:ext uri="{FF2B5EF4-FFF2-40B4-BE49-F238E27FC236}">
                <a16:creationId xmlns:a16="http://schemas.microsoft.com/office/drawing/2014/main" id="{98299185-D6FD-4FC5-9CAD-AEB3D53080E6}"/>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265645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A1B3B-78C6-5F87-10EB-1FA41572EDF7}"/>
              </a:ext>
            </a:extLst>
          </p:cNvPr>
          <p:cNvSpPr>
            <a:spLocks noGrp="1"/>
          </p:cNvSpPr>
          <p:nvPr>
            <p:ph type="title"/>
          </p:nvPr>
        </p:nvSpPr>
        <p:spPr/>
        <p:txBody>
          <a:bodyPr>
            <a:normAutofit fontScale="90000"/>
          </a:bodyPr>
          <a:lstStyle/>
          <a:p>
            <a:pPr algn="ctr"/>
            <a:r>
              <a:rPr lang="en-US" sz="3600" b="1" i="1" u="sng" dirty="0">
                <a:latin typeface="+mn-lt"/>
              </a:rPr>
              <a:t>State of Karnataka V/s. </a:t>
            </a:r>
            <a:r>
              <a:rPr lang="en-US" sz="3600" b="1" i="1" u="sng" dirty="0" err="1">
                <a:latin typeface="+mn-lt"/>
              </a:rPr>
              <a:t>Ecom</a:t>
            </a:r>
            <a:r>
              <a:rPr lang="en-US" sz="3600" b="1" i="1" u="sng" dirty="0">
                <a:latin typeface="+mn-lt"/>
              </a:rPr>
              <a:t> Gill Coffee Trading (P) Ltd.</a:t>
            </a:r>
            <a:br>
              <a:rPr lang="en-US" sz="3600" b="1" i="1" u="sng" dirty="0">
                <a:latin typeface="+mn-lt"/>
              </a:rPr>
            </a:br>
            <a:r>
              <a:rPr lang="en-US" sz="2000" b="1" i="1" dirty="0">
                <a:latin typeface="+mn-lt"/>
              </a:rPr>
              <a:t>{(2023) 111 GSTR 1 (SC)}</a:t>
            </a:r>
            <a:endParaRPr lang="en-US" sz="3600" b="1" i="1" dirty="0">
              <a:latin typeface="+mn-lt"/>
            </a:endParaRPr>
          </a:p>
        </p:txBody>
      </p:sp>
      <p:sp>
        <p:nvSpPr>
          <p:cNvPr id="3" name="Content Placeholder 2">
            <a:extLst>
              <a:ext uri="{FF2B5EF4-FFF2-40B4-BE49-F238E27FC236}">
                <a16:creationId xmlns:a16="http://schemas.microsoft.com/office/drawing/2014/main" id="{7106341A-523F-748B-88BF-FE807FB0698D}"/>
              </a:ext>
            </a:extLst>
          </p:cNvPr>
          <p:cNvSpPr>
            <a:spLocks noGrp="1"/>
          </p:cNvSpPr>
          <p:nvPr>
            <p:ph idx="1"/>
          </p:nvPr>
        </p:nvSpPr>
        <p:spPr>
          <a:xfrm>
            <a:off x="838200" y="1505753"/>
            <a:ext cx="10515600" cy="4985532"/>
          </a:xfrm>
        </p:spPr>
        <p:txBody>
          <a:bodyPr>
            <a:noAutofit/>
          </a:bodyPr>
          <a:lstStyle/>
          <a:p>
            <a:pPr algn="just"/>
            <a:r>
              <a:rPr lang="en-US" sz="2500" b="1" i="1" dirty="0" err="1"/>
              <a:t>Ecom</a:t>
            </a:r>
            <a:r>
              <a:rPr lang="en-US" sz="2500" b="1" i="1" dirty="0"/>
              <a:t> Gill purchased green coffee beans.</a:t>
            </a:r>
          </a:p>
          <a:p>
            <a:pPr algn="just"/>
            <a:r>
              <a:rPr lang="en-US" sz="2500" b="1" i="1" dirty="0"/>
              <a:t>Claimed ITC from 27 dealers but denied as :</a:t>
            </a:r>
          </a:p>
          <a:p>
            <a:pPr lvl="1" algn="just"/>
            <a:r>
              <a:rPr lang="en-US" sz="2500" b="1" i="1" dirty="0"/>
              <a:t>Six found to be de-registered;</a:t>
            </a:r>
          </a:p>
          <a:p>
            <a:pPr lvl="1" algn="just"/>
            <a:r>
              <a:rPr lang="en-US" sz="2500" b="1" i="1" dirty="0"/>
              <a:t>Three sold goods to </a:t>
            </a:r>
            <a:r>
              <a:rPr lang="en-US" sz="2500" b="1" i="1" dirty="0" err="1"/>
              <a:t>Ecom</a:t>
            </a:r>
            <a:r>
              <a:rPr lang="en-US" sz="2500" b="1" i="1" dirty="0"/>
              <a:t> but did not file returns.</a:t>
            </a:r>
          </a:p>
          <a:p>
            <a:pPr lvl="1" algn="just"/>
            <a:r>
              <a:rPr lang="en-US" sz="2500" b="1" i="1" dirty="0"/>
              <a:t>Six outrightly denied turnover and did not pay taxes.  </a:t>
            </a:r>
          </a:p>
          <a:p>
            <a:pPr algn="just"/>
            <a:r>
              <a:rPr lang="en-US" sz="2500" b="1" i="1" dirty="0"/>
              <a:t>First appeal was rejected. </a:t>
            </a:r>
          </a:p>
          <a:p>
            <a:pPr algn="just"/>
            <a:r>
              <a:rPr lang="en-US" sz="2500" b="1" i="1" dirty="0"/>
              <a:t>Tribunal allowed ITC stating </a:t>
            </a:r>
            <a:r>
              <a:rPr lang="en-US" sz="2500" b="1" i="1" dirty="0" err="1"/>
              <a:t>Ecom</a:t>
            </a:r>
            <a:r>
              <a:rPr lang="en-US" sz="2500" b="1" i="1" dirty="0"/>
              <a:t> purchased goods under genuine invoices.</a:t>
            </a:r>
          </a:p>
          <a:p>
            <a:pPr algn="just"/>
            <a:r>
              <a:rPr lang="en-US" sz="2500" b="1" i="1" dirty="0"/>
              <a:t>Revision was dismissed by the Hon’ble High Court.  </a:t>
            </a:r>
          </a:p>
          <a:p>
            <a:pPr algn="just"/>
            <a:r>
              <a:rPr lang="en-US" sz="2500" b="1" i="1" dirty="0"/>
              <a:t>Hon’ble Apex Court allowed the appeal of Revenue stating that merely production of genuine invoices does not prove the actual delivery of goods. Delivery of physical delivery must be on record to prove the genuineness of the transaction. </a:t>
            </a:r>
          </a:p>
          <a:p>
            <a:pPr algn="just"/>
            <a:endParaRPr lang="en-US" sz="2500" b="1" i="1" dirty="0"/>
          </a:p>
        </p:txBody>
      </p:sp>
      <p:sp>
        <p:nvSpPr>
          <p:cNvPr id="4" name="Footer Placeholder 3">
            <a:extLst>
              <a:ext uri="{FF2B5EF4-FFF2-40B4-BE49-F238E27FC236}">
                <a16:creationId xmlns:a16="http://schemas.microsoft.com/office/drawing/2014/main" id="{A25B7CEC-6680-4CA5-A8B7-A24BF6D4C43D}"/>
              </a:ext>
            </a:extLst>
          </p:cNvPr>
          <p:cNvSpPr>
            <a:spLocks noGrp="1"/>
          </p:cNvSpPr>
          <p:nvPr>
            <p:ph type="ftr" sz="quarter" idx="11"/>
          </p:nvPr>
        </p:nvSpPr>
        <p:spPr>
          <a:xfrm>
            <a:off x="4038600" y="649128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276945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EB56D-AEA4-B021-36DC-D302954CA3A5}"/>
              </a:ext>
            </a:extLst>
          </p:cNvPr>
          <p:cNvSpPr>
            <a:spLocks noGrp="1"/>
          </p:cNvSpPr>
          <p:nvPr>
            <p:ph type="title"/>
          </p:nvPr>
        </p:nvSpPr>
        <p:spPr>
          <a:xfrm>
            <a:off x="838200" y="136526"/>
            <a:ext cx="10515600" cy="1217822"/>
          </a:xfrm>
        </p:spPr>
        <p:txBody>
          <a:bodyPr/>
          <a:lstStyle/>
          <a:p>
            <a:pPr algn="ctr"/>
            <a:r>
              <a:rPr lang="en-US" b="1" i="1" u="sng" dirty="0"/>
              <a:t>LGW Industries Ltd. V. Union of India (Cal)</a:t>
            </a:r>
            <a:br>
              <a:rPr lang="en-US" b="1" i="1" u="sng" dirty="0"/>
            </a:br>
            <a:r>
              <a:rPr lang="pt-BR" sz="1600" b="1" i="1" u="sng" dirty="0">
                <a:solidFill>
                  <a:srgbClr val="333333"/>
                </a:solidFill>
                <a:effectLst/>
                <a:latin typeface="Default Font"/>
              </a:rPr>
              <a:t>[2021] 43 TAXLOK.COM 051 (Calcutta)</a:t>
            </a:r>
            <a:endParaRPr lang="en-IN" sz="1600" b="1" i="1" u="sng" dirty="0"/>
          </a:p>
        </p:txBody>
      </p:sp>
      <p:sp>
        <p:nvSpPr>
          <p:cNvPr id="3" name="Content Placeholder 2">
            <a:extLst>
              <a:ext uri="{FF2B5EF4-FFF2-40B4-BE49-F238E27FC236}">
                <a16:creationId xmlns:a16="http://schemas.microsoft.com/office/drawing/2014/main" id="{8CF95BB5-2AC5-D70D-6E07-648E8E1BD149}"/>
              </a:ext>
            </a:extLst>
          </p:cNvPr>
          <p:cNvSpPr>
            <a:spLocks noGrp="1"/>
          </p:cNvSpPr>
          <p:nvPr>
            <p:ph idx="1"/>
          </p:nvPr>
        </p:nvSpPr>
        <p:spPr>
          <a:xfrm>
            <a:off x="838200" y="1552755"/>
            <a:ext cx="10515600" cy="4986156"/>
          </a:xfrm>
        </p:spPr>
        <p:txBody>
          <a:bodyPr>
            <a:normAutofit/>
          </a:bodyPr>
          <a:lstStyle/>
          <a:p>
            <a:pPr algn="just"/>
            <a:r>
              <a:rPr lang="en-US" b="1" i="1" dirty="0"/>
              <a:t>Petitioner received goods from suppliers through genuine invoices. The purchases were duly supported by valid documents.</a:t>
            </a:r>
          </a:p>
          <a:p>
            <a:pPr algn="just"/>
            <a:r>
              <a:rPr lang="en-IN" b="1" i="1" dirty="0"/>
              <a:t>The suppliers, allegedly fake and non existing </a:t>
            </a:r>
            <a:r>
              <a:rPr lang="en-IN" b="1" i="1" dirty="0">
                <a:sym typeface="Wingdings" panose="05000000000000000000" pitchFamily="2" charset="2"/>
              </a:rPr>
              <a:t> Dept. cancelled their registration retrospectively and denied ITC.</a:t>
            </a:r>
          </a:p>
          <a:p>
            <a:pPr algn="just"/>
            <a:r>
              <a:rPr lang="en-IN" b="1" i="1" dirty="0">
                <a:sym typeface="Wingdings" panose="05000000000000000000" pitchFamily="2" charset="2"/>
              </a:rPr>
              <a:t>Court held : “</a:t>
            </a:r>
            <a:r>
              <a:rPr lang="en-US" b="1" i="1" u="sng" dirty="0">
                <a:solidFill>
                  <a:srgbClr val="C00000"/>
                </a:solidFill>
              </a:rPr>
              <a:t>If it is found upon considering the relevant documents that all the purchases and transactions in question are genuine and supported by valid documents and transactions in question were made before the cancellation of registration of those suppliers and after taking into consideration the judgments of the Supreme Court and various High Courts which have been referred in this order and in that event the petitioners shall be given the benefit of input tax credit in question</a:t>
            </a:r>
            <a:r>
              <a:rPr lang="en-US" b="1" i="1" dirty="0">
                <a:solidFill>
                  <a:srgbClr val="C00000"/>
                </a:solidFill>
              </a:rPr>
              <a:t>.</a:t>
            </a:r>
            <a:r>
              <a:rPr lang="en-US" b="1" i="1" dirty="0"/>
              <a:t>”</a:t>
            </a:r>
          </a:p>
          <a:p>
            <a:pPr algn="just"/>
            <a:endParaRPr lang="en-US" b="1" i="1" dirty="0"/>
          </a:p>
        </p:txBody>
      </p:sp>
      <p:sp>
        <p:nvSpPr>
          <p:cNvPr id="4" name="Footer Placeholder 3">
            <a:extLst>
              <a:ext uri="{FF2B5EF4-FFF2-40B4-BE49-F238E27FC236}">
                <a16:creationId xmlns:a16="http://schemas.microsoft.com/office/drawing/2014/main" id="{313A7AF6-3494-FE75-39C8-AFAFDCC4C5E3}"/>
              </a:ext>
            </a:extLst>
          </p:cNvPr>
          <p:cNvSpPr>
            <a:spLocks noGrp="1"/>
          </p:cNvSpPr>
          <p:nvPr>
            <p:ph type="ftr" sz="quarter" idx="11"/>
          </p:nvPr>
        </p:nvSpPr>
        <p:spPr>
          <a:xfrm>
            <a:off x="4038600" y="6538911"/>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151844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FCBE-C994-0B6D-962E-022B7DB8A6A6}"/>
              </a:ext>
            </a:extLst>
          </p:cNvPr>
          <p:cNvSpPr>
            <a:spLocks noGrp="1"/>
          </p:cNvSpPr>
          <p:nvPr>
            <p:ph type="title"/>
          </p:nvPr>
        </p:nvSpPr>
        <p:spPr/>
        <p:txBody>
          <a:bodyPr>
            <a:normAutofit fontScale="90000"/>
          </a:bodyPr>
          <a:lstStyle/>
          <a:p>
            <a:pPr algn="ctr"/>
            <a:r>
              <a:rPr lang="en-US" sz="4200" b="1" i="1" u="sng" dirty="0" err="1"/>
              <a:t>Gargo</a:t>
            </a:r>
            <a:r>
              <a:rPr lang="en-US" sz="4200" b="1" i="1" u="sng" dirty="0"/>
              <a:t> Traders V/s. Joint Commissioner State Tax &amp; </a:t>
            </a:r>
            <a:r>
              <a:rPr lang="en-US" sz="4200" b="1" i="1" u="sng" dirty="0" err="1"/>
              <a:t>Ors</a:t>
            </a:r>
            <a:r>
              <a:rPr lang="en-US" sz="4200" b="1" i="1" u="sng" dirty="0"/>
              <a:t>. </a:t>
            </a:r>
            <a:br>
              <a:rPr lang="en-US" b="1" i="1" u="sng" dirty="0"/>
            </a:br>
            <a:r>
              <a:rPr lang="en-US" sz="2400" b="1" i="1" u="sng" dirty="0"/>
              <a:t>{WPA 1099/2022 (Kol)}</a:t>
            </a:r>
          </a:p>
        </p:txBody>
      </p:sp>
      <p:sp>
        <p:nvSpPr>
          <p:cNvPr id="3" name="Content Placeholder 2">
            <a:extLst>
              <a:ext uri="{FF2B5EF4-FFF2-40B4-BE49-F238E27FC236}">
                <a16:creationId xmlns:a16="http://schemas.microsoft.com/office/drawing/2014/main" id="{7AF6D36A-1DE6-08A9-7B3E-BB4580A70B6C}"/>
              </a:ext>
            </a:extLst>
          </p:cNvPr>
          <p:cNvSpPr>
            <a:spLocks noGrp="1"/>
          </p:cNvSpPr>
          <p:nvPr>
            <p:ph idx="1"/>
          </p:nvPr>
        </p:nvSpPr>
        <p:spPr>
          <a:xfrm>
            <a:off x="838200" y="1825624"/>
            <a:ext cx="10515600" cy="4674171"/>
          </a:xfrm>
        </p:spPr>
        <p:txBody>
          <a:bodyPr>
            <a:normAutofit fontScale="92500" lnSpcReduction="10000"/>
          </a:bodyPr>
          <a:lstStyle/>
          <a:p>
            <a:pPr algn="just"/>
            <a:r>
              <a:rPr lang="en-US" b="1" i="1" dirty="0"/>
              <a:t>Mere cancellation of registration of supplier from retrospective date doesn’t form good ground for denial of ITC. The payment were made through proper banking channel in due time as prescribed under the Statute.</a:t>
            </a:r>
          </a:p>
          <a:p>
            <a:pPr algn="just"/>
            <a:endParaRPr lang="en-US" b="1" i="1" dirty="0"/>
          </a:p>
          <a:p>
            <a:pPr algn="just"/>
            <a:r>
              <a:rPr lang="en-US" b="1" i="1" dirty="0"/>
              <a:t>No connivance was proved by the revenue between the petitioner and it’s supplier.</a:t>
            </a:r>
          </a:p>
          <a:p>
            <a:pPr algn="just"/>
            <a:endParaRPr lang="en-US" b="1" i="1" dirty="0"/>
          </a:p>
          <a:p>
            <a:pPr algn="just"/>
            <a:r>
              <a:rPr lang="en-US" b="1" i="1" dirty="0"/>
              <a:t>Invoices, e-way bills, delivery receipts are with the petitioner.</a:t>
            </a:r>
          </a:p>
          <a:p>
            <a:pPr algn="just"/>
            <a:endParaRPr lang="en-US" b="1" i="1" dirty="0"/>
          </a:p>
          <a:p>
            <a:pPr algn="just"/>
            <a:r>
              <a:rPr lang="en-US" b="1" i="1" dirty="0"/>
              <a:t>Hon’ble Court directed revenue to consider all documents and pass order afresh.</a:t>
            </a:r>
          </a:p>
          <a:p>
            <a:pPr algn="just"/>
            <a:endParaRPr lang="en-US" b="1" i="1" dirty="0"/>
          </a:p>
        </p:txBody>
      </p:sp>
      <p:sp>
        <p:nvSpPr>
          <p:cNvPr id="4" name="Footer Placeholder 3">
            <a:extLst>
              <a:ext uri="{FF2B5EF4-FFF2-40B4-BE49-F238E27FC236}">
                <a16:creationId xmlns:a16="http://schemas.microsoft.com/office/drawing/2014/main" id="{F6CFCA7D-402D-9BE6-B9A3-8A86592CC9FC}"/>
              </a:ext>
            </a:extLst>
          </p:cNvPr>
          <p:cNvSpPr>
            <a:spLocks noGrp="1"/>
          </p:cNvSpPr>
          <p:nvPr>
            <p:ph type="ftr" sz="quarter" idx="11"/>
          </p:nvPr>
        </p:nvSpPr>
        <p:spPr>
          <a:xfrm>
            <a:off x="4038600" y="649979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42894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BDB2C-E648-4F1F-C8D3-E016EEA3FCEF}"/>
              </a:ext>
            </a:extLst>
          </p:cNvPr>
          <p:cNvSpPr>
            <a:spLocks noGrp="1"/>
          </p:cNvSpPr>
          <p:nvPr>
            <p:ph type="title"/>
          </p:nvPr>
        </p:nvSpPr>
        <p:spPr/>
        <p:txBody>
          <a:bodyPr/>
          <a:lstStyle/>
          <a:p>
            <a:endParaRPr lang="en-US"/>
          </a:p>
        </p:txBody>
      </p:sp>
      <p:pic>
        <p:nvPicPr>
          <p:cNvPr id="3074" name="Picture 2" descr="Miscellaneous Stock Photos, Images and Backgrounds for Free ...">
            <a:extLst>
              <a:ext uri="{FF2B5EF4-FFF2-40B4-BE49-F238E27FC236}">
                <a16:creationId xmlns:a16="http://schemas.microsoft.com/office/drawing/2014/main" id="{2832AC0E-3157-65D4-AEF5-37E966E4EE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479247"/>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647A383C-F275-FD8D-7EAF-61F248EAE378}"/>
              </a:ext>
            </a:extLst>
          </p:cNvPr>
          <p:cNvSpPr>
            <a:spLocks noGrp="1"/>
          </p:cNvSpPr>
          <p:nvPr>
            <p:ph type="ftr" sz="quarter" idx="11"/>
          </p:nvPr>
        </p:nvSpPr>
        <p:spPr>
          <a:xfrm>
            <a:off x="4038600" y="6479247"/>
            <a:ext cx="4114800" cy="365125"/>
          </a:xfrm>
        </p:spPr>
        <p:txBody>
          <a:bodyPr/>
          <a:lstStyle/>
          <a:p>
            <a:r>
              <a:rPr lang="en-US"/>
              <a:t>© YASH LEGAL - www.yashlegal.com</a:t>
            </a:r>
            <a:endParaRPr lang="en-IN"/>
          </a:p>
        </p:txBody>
      </p:sp>
    </p:spTree>
    <p:extLst>
      <p:ext uri="{BB962C8B-B14F-4D97-AF65-F5344CB8AC3E}">
        <p14:creationId xmlns:p14="http://schemas.microsoft.com/office/powerpoint/2010/main" val="1145595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9D33D-A6DB-AE64-BB42-C69E61AC0567}"/>
              </a:ext>
            </a:extLst>
          </p:cNvPr>
          <p:cNvSpPr>
            <a:spLocks noGrp="1"/>
          </p:cNvSpPr>
          <p:nvPr>
            <p:ph type="title"/>
          </p:nvPr>
        </p:nvSpPr>
        <p:spPr>
          <a:xfrm>
            <a:off x="838200" y="0"/>
            <a:ext cx="10515600" cy="1616149"/>
          </a:xfrm>
        </p:spPr>
        <p:txBody>
          <a:bodyPr>
            <a:noAutofit/>
          </a:bodyPr>
          <a:lstStyle/>
          <a:p>
            <a:pPr algn="ctr"/>
            <a:br>
              <a:rPr lang="en-US" sz="3200" b="1" i="1" u="sng" dirty="0">
                <a:latin typeface="Tw Cen MT (Body)"/>
              </a:rPr>
            </a:br>
            <a:r>
              <a:rPr lang="en-US" sz="3200" b="1" i="1" u="sng" dirty="0">
                <a:latin typeface="Tw Cen MT (Body)"/>
              </a:rPr>
              <a:t>CHETANKUMAR JASRAJ PALGOTA HUF </a:t>
            </a:r>
            <a:br>
              <a:rPr lang="en-US" sz="3200" b="1" i="1" u="sng" dirty="0">
                <a:latin typeface="Tw Cen MT (Body)"/>
              </a:rPr>
            </a:br>
            <a:r>
              <a:rPr lang="en-US" sz="3200" b="1" i="1" u="sng" dirty="0">
                <a:latin typeface="Tw Cen MT (Body)"/>
              </a:rPr>
              <a:t>V/S. </a:t>
            </a:r>
            <a:br>
              <a:rPr lang="en-US" sz="3200" b="1" i="1" u="sng" dirty="0">
                <a:latin typeface="Tw Cen MT (Body)"/>
              </a:rPr>
            </a:br>
            <a:r>
              <a:rPr lang="en-US" sz="3200" b="1" i="1" u="sng" dirty="0">
                <a:latin typeface="Tw Cen MT (Body)"/>
              </a:rPr>
              <a:t>STATE OF MAHARASHTRA &amp; OTHRS.</a:t>
            </a:r>
            <a:br>
              <a:rPr lang="en-US" sz="3200" b="1" i="1" u="sng" dirty="0">
                <a:latin typeface="Tw Cen MT (Body)"/>
              </a:rPr>
            </a:br>
            <a:r>
              <a:rPr lang="en-US" sz="1800" b="1" i="1" u="sng" dirty="0">
                <a:latin typeface="Tw Cen MT (Body)"/>
              </a:rPr>
              <a:t>{</a:t>
            </a:r>
            <a:r>
              <a:rPr lang="pt-BR" sz="1800" b="1" i="1" u="sng" dirty="0">
                <a:solidFill>
                  <a:srgbClr val="333333"/>
                </a:solidFill>
                <a:effectLst/>
                <a:latin typeface="Tw Cen MT (Body)"/>
              </a:rPr>
              <a:t>[2023] 67 TAXLOK.COM 070 (Bom)</a:t>
            </a:r>
            <a:r>
              <a:rPr lang="en-US" sz="1800" b="1" i="1" u="sng" dirty="0">
                <a:latin typeface="Tw Cen MT (Body)"/>
              </a:rPr>
              <a:t>}</a:t>
            </a:r>
            <a:br>
              <a:rPr lang="en-US" sz="1800" b="1" i="1" u="sng" dirty="0">
                <a:latin typeface="Tw Cen MT (Body)"/>
              </a:rPr>
            </a:br>
            <a:endParaRPr lang="en-US" sz="1800" b="1" i="1" u="sng" dirty="0">
              <a:latin typeface="Tw Cen MT (Body)"/>
            </a:endParaRPr>
          </a:p>
        </p:txBody>
      </p:sp>
      <p:sp>
        <p:nvSpPr>
          <p:cNvPr id="3" name="Content Placeholder 2">
            <a:extLst>
              <a:ext uri="{FF2B5EF4-FFF2-40B4-BE49-F238E27FC236}">
                <a16:creationId xmlns:a16="http://schemas.microsoft.com/office/drawing/2014/main" id="{499106D8-1230-B7AD-F1C2-D562BDD5B800}"/>
              </a:ext>
            </a:extLst>
          </p:cNvPr>
          <p:cNvSpPr>
            <a:spLocks noGrp="1"/>
          </p:cNvSpPr>
          <p:nvPr>
            <p:ph idx="1"/>
          </p:nvPr>
        </p:nvSpPr>
        <p:spPr>
          <a:xfrm>
            <a:off x="838200" y="1825625"/>
            <a:ext cx="10515600" cy="4748804"/>
          </a:xfrm>
        </p:spPr>
        <p:txBody>
          <a:bodyPr>
            <a:noAutofit/>
          </a:bodyPr>
          <a:lstStyle/>
          <a:p>
            <a:pPr algn="just">
              <a:lnSpc>
                <a:spcPct val="150000"/>
              </a:lnSpc>
            </a:pPr>
            <a:r>
              <a:rPr lang="en-US" sz="2200" b="1" i="1" dirty="0">
                <a:effectLst/>
                <a:latin typeface="Tw Cen MT (Body)"/>
              </a:rPr>
              <a:t>Petitioner filed an appeal and requested the appellate-authority to adjust the sum of Rs. 1 Crore deposited under protest, as a pre-deposit for the appeal proposed to be filed.</a:t>
            </a:r>
          </a:p>
          <a:p>
            <a:pPr algn="just">
              <a:lnSpc>
                <a:spcPct val="150000"/>
              </a:lnSpc>
            </a:pPr>
            <a:r>
              <a:rPr lang="en-US" sz="2200" b="1" i="1" dirty="0"/>
              <a:t>On the date of the deposit, there was no demand against the Petitioner, therefore, the retention of the said amount by the Respondents is without authority of law. </a:t>
            </a:r>
          </a:p>
          <a:p>
            <a:pPr algn="just">
              <a:lnSpc>
                <a:spcPct val="150000"/>
              </a:lnSpc>
            </a:pPr>
            <a:r>
              <a:rPr lang="en-US" sz="2200" b="1" i="1" dirty="0"/>
              <a:t>The Hon’ble Court held  “</a:t>
            </a:r>
            <a:r>
              <a:rPr lang="en-US" sz="2400" b="1" i="1" u="sng" dirty="0"/>
              <a:t>12</a:t>
            </a:r>
            <a:r>
              <a:rPr lang="en-US" sz="2400" b="1" i="1" dirty="0"/>
              <a:t>. </a:t>
            </a:r>
            <a:r>
              <a:rPr lang="en-US" sz="2400" b="1" i="1" u="sng" dirty="0"/>
              <a:t>In view thereof, we pass the following order:-</a:t>
            </a:r>
          </a:p>
          <a:p>
            <a:pPr algn="just">
              <a:lnSpc>
                <a:spcPct val="150000"/>
              </a:lnSpc>
            </a:pPr>
            <a:r>
              <a:rPr lang="en-US" sz="2400" b="1" i="1" u="sng" dirty="0"/>
              <a:t>(</a:t>
            </a:r>
            <a:r>
              <a:rPr lang="en-US" sz="2400" b="1" i="1" u="sng" dirty="0" err="1"/>
              <a:t>i</a:t>
            </a:r>
            <a:r>
              <a:rPr lang="en-US" sz="2400" b="1" i="1" u="sng" dirty="0"/>
              <a:t>)</a:t>
            </a:r>
            <a:r>
              <a:rPr lang="en-US" sz="2400" b="1" i="1" dirty="0"/>
              <a:t> </a:t>
            </a:r>
            <a:r>
              <a:rPr lang="en-US" sz="2400" b="1" i="1" u="sng" dirty="0"/>
              <a:t>The Respondents are directed to treat sum of Rs. 1 Crore as pre-deposit for the purpose of </a:t>
            </a:r>
            <a:r>
              <a:rPr lang="en-US" sz="2400" b="1" i="1" u="sng" dirty="0">
                <a:hlinkClick r:id="rId2">
                  <a:extLst>
                    <a:ext uri="{A12FA001-AC4F-418D-AE19-62706E023703}">
                      <ahyp:hlinkClr xmlns:ahyp="http://schemas.microsoft.com/office/drawing/2018/hyperlinkcolor" val="tx"/>
                    </a:ext>
                  </a:extLst>
                </a:hlinkClick>
              </a:rPr>
              <a:t>Section 107</a:t>
            </a:r>
            <a:r>
              <a:rPr lang="en-US" sz="2400" b="1" i="1" u="sng" dirty="0"/>
              <a:t>(6) of the CGST/MGST Act and the appeal be decided on merits</a:t>
            </a:r>
            <a:r>
              <a:rPr lang="en-US" sz="2400" b="1" i="1" dirty="0"/>
              <a:t>. (ii) …..</a:t>
            </a:r>
            <a:r>
              <a:rPr lang="en-US" sz="2200" b="1" i="1" dirty="0"/>
              <a:t>”</a:t>
            </a:r>
            <a:endParaRPr lang="en-US" sz="2200" b="1" i="1" dirty="0">
              <a:latin typeface="Tw Cen MT (Body)"/>
            </a:endParaRPr>
          </a:p>
        </p:txBody>
      </p:sp>
      <p:sp>
        <p:nvSpPr>
          <p:cNvPr id="4" name="Footer Placeholder 3">
            <a:extLst>
              <a:ext uri="{FF2B5EF4-FFF2-40B4-BE49-F238E27FC236}">
                <a16:creationId xmlns:a16="http://schemas.microsoft.com/office/drawing/2014/main" id="{D81D668D-7BEF-8C4A-DEBD-B9C8E8B07F6E}"/>
              </a:ext>
            </a:extLst>
          </p:cNvPr>
          <p:cNvSpPr>
            <a:spLocks noGrp="1"/>
          </p:cNvSpPr>
          <p:nvPr>
            <p:ph type="ftr" sz="quarter" idx="11"/>
          </p:nvPr>
        </p:nvSpPr>
        <p:spPr>
          <a:xfrm>
            <a:off x="4038600" y="6574429"/>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37763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0194-3458-F3A4-FBA1-F0BC266727E5}"/>
              </a:ext>
            </a:extLst>
          </p:cNvPr>
          <p:cNvSpPr>
            <a:spLocks noGrp="1"/>
          </p:cNvSpPr>
          <p:nvPr>
            <p:ph type="title"/>
          </p:nvPr>
        </p:nvSpPr>
        <p:spPr>
          <a:xfrm>
            <a:off x="838200" y="85061"/>
            <a:ext cx="10515600" cy="871869"/>
          </a:xfrm>
        </p:spPr>
        <p:txBody>
          <a:bodyPr>
            <a:normAutofit/>
          </a:bodyPr>
          <a:lstStyle/>
          <a:p>
            <a:pPr algn="ctr"/>
            <a:r>
              <a:rPr lang="en-US" sz="3300" b="1" i="1" u="sng" dirty="0">
                <a:solidFill>
                  <a:srgbClr val="000000"/>
                </a:solidFill>
                <a:effectLst/>
                <a:latin typeface="inherit"/>
              </a:rPr>
              <a:t>M/s. Chitra Automobile v. the State of Jharkhand and </a:t>
            </a:r>
            <a:r>
              <a:rPr lang="en-US" sz="3300" b="1" i="1" u="sng" dirty="0" err="1">
                <a:solidFill>
                  <a:srgbClr val="000000"/>
                </a:solidFill>
                <a:effectLst/>
                <a:latin typeface="inherit"/>
              </a:rPr>
              <a:t>Ors</a:t>
            </a:r>
            <a:r>
              <a:rPr lang="en-US" sz="3300" b="1" i="1" u="sng" dirty="0">
                <a:solidFill>
                  <a:srgbClr val="000000"/>
                </a:solidFill>
                <a:effectLst/>
                <a:latin typeface="inherit"/>
              </a:rPr>
              <a:t>.</a:t>
            </a:r>
            <a:br>
              <a:rPr lang="en-US" sz="3300" b="1" i="1" u="sng" dirty="0">
                <a:solidFill>
                  <a:srgbClr val="000000"/>
                </a:solidFill>
                <a:effectLst/>
                <a:latin typeface="inherit"/>
              </a:rPr>
            </a:br>
            <a:r>
              <a:rPr lang="en-US" sz="2000" b="1" i="1" u="sng" dirty="0">
                <a:solidFill>
                  <a:srgbClr val="000000"/>
                </a:solidFill>
                <a:effectLst/>
                <a:latin typeface="inherit"/>
              </a:rPr>
              <a:t>[W.P. (T) No. 4784 of 2022 dated January 24, 2023 (Jha)]</a:t>
            </a:r>
            <a:endParaRPr lang="en-US" sz="2000" u="sng" dirty="0"/>
          </a:p>
        </p:txBody>
      </p:sp>
      <p:sp>
        <p:nvSpPr>
          <p:cNvPr id="3" name="Content Placeholder 2">
            <a:extLst>
              <a:ext uri="{FF2B5EF4-FFF2-40B4-BE49-F238E27FC236}">
                <a16:creationId xmlns:a16="http://schemas.microsoft.com/office/drawing/2014/main" id="{FBA934B5-C375-93E6-08E5-89DFAE50D4F5}"/>
              </a:ext>
            </a:extLst>
          </p:cNvPr>
          <p:cNvSpPr>
            <a:spLocks noGrp="1"/>
          </p:cNvSpPr>
          <p:nvPr>
            <p:ph idx="1"/>
          </p:nvPr>
        </p:nvSpPr>
        <p:spPr>
          <a:xfrm>
            <a:off x="838200" y="1063256"/>
            <a:ext cx="10515600" cy="5293094"/>
          </a:xfrm>
        </p:spPr>
        <p:txBody>
          <a:bodyPr>
            <a:noAutofit/>
          </a:bodyPr>
          <a:lstStyle/>
          <a:p>
            <a:pPr algn="just">
              <a:lnSpc>
                <a:spcPct val="150000"/>
              </a:lnSpc>
            </a:pPr>
            <a:r>
              <a:rPr lang="en-US" sz="1800" b="1" i="1" dirty="0"/>
              <a:t>SCN was served on the petitioner for allegedly violating provisions of GST Act as the SCN was issued without specific charge and without striking off non-applicable charges.</a:t>
            </a:r>
          </a:p>
          <a:p>
            <a:pPr algn="just">
              <a:lnSpc>
                <a:spcPct val="150000"/>
              </a:lnSpc>
            </a:pPr>
            <a:r>
              <a:rPr lang="en-US" sz="1800" b="1" i="1" dirty="0"/>
              <a:t>Demand of Rs. 30,22,585/- (GST + Interest) was created.</a:t>
            </a:r>
          </a:p>
          <a:p>
            <a:pPr algn="just">
              <a:lnSpc>
                <a:spcPct val="150000"/>
              </a:lnSpc>
            </a:pPr>
            <a:r>
              <a:rPr lang="en-US" sz="1800" b="1" i="1" dirty="0">
                <a:solidFill>
                  <a:srgbClr val="FF0000"/>
                </a:solidFill>
              </a:rPr>
              <a:t>Department issued DRC-07 (summary order) for non-filling of SCN reply.</a:t>
            </a:r>
          </a:p>
          <a:p>
            <a:pPr algn="just">
              <a:lnSpc>
                <a:spcPct val="150000"/>
              </a:lnSpc>
            </a:pPr>
            <a:r>
              <a:rPr lang="en-US" sz="1800" b="1" i="1" dirty="0"/>
              <a:t>Order was passed within seven days of SCN.</a:t>
            </a:r>
          </a:p>
          <a:p>
            <a:pPr algn="just">
              <a:lnSpc>
                <a:spcPct val="150000"/>
              </a:lnSpc>
            </a:pPr>
            <a:r>
              <a:rPr lang="en-US" sz="1800" b="1" i="1" u="sng" dirty="0"/>
              <a:t>The Hon’ble Court held</a:t>
            </a:r>
            <a:r>
              <a:rPr lang="en-US" sz="1800" b="1" i="1" dirty="0"/>
              <a:t> “10. </a:t>
            </a:r>
            <a:r>
              <a:rPr lang="en-US" sz="1800" b="1" i="1" u="sng" dirty="0"/>
              <a:t>As we are of the considered view that the </a:t>
            </a:r>
            <a:r>
              <a:rPr lang="en-US" sz="1800" b="1" i="1" u="sng" dirty="0">
                <a:solidFill>
                  <a:srgbClr val="FF0000"/>
                </a:solidFill>
              </a:rPr>
              <a:t>impugned show cause notice in the instant case does not fulfill the ingredients of a proper show cause notice </a:t>
            </a:r>
            <a:r>
              <a:rPr lang="en-US" sz="1800" b="1" i="1" u="sng" dirty="0"/>
              <a:t>and thus amounts to violation of principles of natural justice; the challenge is maintainable in exercise of writ jurisdiction of this Court. Accordingly, the show cause notice under </a:t>
            </a:r>
            <a:r>
              <a:rPr lang="en-US" sz="1800" b="1" i="1" u="sng" dirty="0">
                <a:hlinkClick r:id="rId3"/>
              </a:rPr>
              <a:t>Section 73</a:t>
            </a:r>
            <a:r>
              <a:rPr lang="en-US" sz="1800" b="1" i="1" u="sng" dirty="0"/>
              <a:t>(1) of the Act dated 12.02.2022 (Annexure-1), summary of show cause notice in FORM GST </a:t>
            </a:r>
            <a:r>
              <a:rPr lang="en-US" sz="1800" b="1" i="1" u="sng" dirty="0">
                <a:hlinkClick r:id="rId4"/>
              </a:rPr>
              <a:t>DRC-01</a:t>
            </a:r>
            <a:r>
              <a:rPr lang="en-US" sz="1800" b="1" i="1" u="sng" dirty="0"/>
              <a:t> of the same date (Annexure-2) and also the summary of order dated 17.02.2022 in FORM GST </a:t>
            </a:r>
            <a:r>
              <a:rPr lang="en-US" sz="1800" b="1" i="1" u="sng" dirty="0">
                <a:hlinkClick r:id="rId5"/>
              </a:rPr>
              <a:t>DRC-07</a:t>
            </a:r>
            <a:r>
              <a:rPr lang="en-US" sz="1800" b="1" i="1" u="sng" dirty="0"/>
              <a:t> (Annexure-3), are, quashed and set aside</a:t>
            </a:r>
            <a:r>
              <a:rPr lang="en-US" sz="1800" b="1" i="1" dirty="0"/>
              <a:t>.”</a:t>
            </a:r>
          </a:p>
          <a:p>
            <a:pPr marL="0" indent="0" algn="just">
              <a:lnSpc>
                <a:spcPct val="150000"/>
              </a:lnSpc>
              <a:buNone/>
            </a:pPr>
            <a:endParaRPr lang="en-US" sz="1800" b="1" i="1" dirty="0"/>
          </a:p>
        </p:txBody>
      </p:sp>
      <p:sp>
        <p:nvSpPr>
          <p:cNvPr id="4" name="Footer Placeholder 3">
            <a:extLst>
              <a:ext uri="{FF2B5EF4-FFF2-40B4-BE49-F238E27FC236}">
                <a16:creationId xmlns:a16="http://schemas.microsoft.com/office/drawing/2014/main" id="{B5EC319E-AE5A-6293-C4C7-DBABB497929B}"/>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27381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BE79-871E-4875-9BED-8CE04661709E}"/>
              </a:ext>
            </a:extLst>
          </p:cNvPr>
          <p:cNvSpPr>
            <a:spLocks noGrp="1"/>
          </p:cNvSpPr>
          <p:nvPr>
            <p:ph type="title"/>
          </p:nvPr>
        </p:nvSpPr>
        <p:spPr/>
        <p:txBody>
          <a:bodyPr>
            <a:noAutofit/>
          </a:bodyPr>
          <a:lstStyle/>
          <a:p>
            <a:pPr algn="ctr"/>
            <a:r>
              <a:rPr lang="en-US" sz="3200" b="1" i="1" u="sng" dirty="0">
                <a:latin typeface="Tw Cen MT" panose="020B0602020104020603" pitchFamily="34" charset="0"/>
              </a:rPr>
              <a:t>Associated Power Structures (P) Ltd. V/s. State of Bihar(Patna)</a:t>
            </a:r>
            <a:br>
              <a:rPr lang="en-US" sz="3200" b="1" i="1" u="sng" dirty="0">
                <a:latin typeface="Tw Cen MT" panose="020B0602020104020603" pitchFamily="34" charset="0"/>
              </a:rPr>
            </a:br>
            <a:r>
              <a:rPr lang="en-US" sz="3200" b="1" i="1" u="sng" dirty="0">
                <a:latin typeface="Tw Cen MT" panose="020B0602020104020603" pitchFamily="34" charset="0"/>
              </a:rPr>
              <a:t>{</a:t>
            </a:r>
            <a:r>
              <a:rPr lang="en-US" sz="3200" b="1" i="1" u="sng" dirty="0">
                <a:solidFill>
                  <a:srgbClr val="333333"/>
                </a:solidFill>
                <a:effectLst/>
                <a:latin typeface="Tw Cen MT" panose="020B0602020104020603" pitchFamily="34" charset="0"/>
              </a:rPr>
              <a:t>CIVIL WRIT JURISDICTION CASE NO. 8542 OF 2021}</a:t>
            </a:r>
            <a:endParaRPr lang="en-IN" sz="3200" b="1" i="1" u="sng" dirty="0">
              <a:latin typeface="Tw Cen MT" panose="020B0602020104020603" pitchFamily="34" charset="0"/>
            </a:endParaRPr>
          </a:p>
        </p:txBody>
      </p:sp>
      <p:sp>
        <p:nvSpPr>
          <p:cNvPr id="3" name="Content Placeholder 2">
            <a:extLst>
              <a:ext uri="{FF2B5EF4-FFF2-40B4-BE49-F238E27FC236}">
                <a16:creationId xmlns:a16="http://schemas.microsoft.com/office/drawing/2014/main" id="{828F066F-8BF0-4CFE-8463-136E0267E139}"/>
              </a:ext>
            </a:extLst>
          </p:cNvPr>
          <p:cNvSpPr>
            <a:spLocks noGrp="1"/>
          </p:cNvSpPr>
          <p:nvPr>
            <p:ph idx="1"/>
          </p:nvPr>
        </p:nvSpPr>
        <p:spPr/>
        <p:txBody>
          <a:bodyPr>
            <a:normAutofit lnSpcReduction="10000"/>
          </a:bodyPr>
          <a:lstStyle/>
          <a:p>
            <a:pPr algn="just">
              <a:lnSpc>
                <a:spcPct val="200000"/>
              </a:lnSpc>
            </a:pPr>
            <a:r>
              <a:rPr lang="en-US" b="1" i="1" dirty="0">
                <a:latin typeface="Tw Cen MT" panose="020B0602020104020603" pitchFamily="34" charset="0"/>
              </a:rPr>
              <a:t>The officer did not follow the principle of natural justice.</a:t>
            </a:r>
          </a:p>
          <a:p>
            <a:pPr algn="just">
              <a:lnSpc>
                <a:spcPct val="200000"/>
              </a:lnSpc>
            </a:pPr>
            <a:r>
              <a:rPr lang="en-US" b="1" i="1" dirty="0">
                <a:latin typeface="Tw Cen MT" panose="020B0602020104020603" pitchFamily="34" charset="0"/>
              </a:rPr>
              <a:t>The Hon’ble Court observed “ </a:t>
            </a:r>
            <a:r>
              <a:rPr lang="en-US" b="1" i="1" u="sng" dirty="0">
                <a:solidFill>
                  <a:srgbClr val="FF0000"/>
                </a:solidFill>
                <a:effectLst/>
                <a:latin typeface="Tw Cen MT" panose="020B0602020104020603" pitchFamily="34" charset="0"/>
              </a:rPr>
              <a:t>We only caution the officer to be careful in future and not commit such mistake again, for such type of mistake not only causes harassment to the parties but also shatters faith of the people in the system</a:t>
            </a:r>
            <a:r>
              <a:rPr lang="en-US" b="1" i="1" dirty="0">
                <a:solidFill>
                  <a:srgbClr val="333333"/>
                </a:solidFill>
                <a:effectLst/>
                <a:latin typeface="Tw Cen MT" panose="020B0602020104020603" pitchFamily="34" charset="0"/>
              </a:rPr>
              <a:t>.</a:t>
            </a:r>
            <a:r>
              <a:rPr lang="en-US" b="1" i="1" dirty="0">
                <a:latin typeface="Tw Cen MT" panose="020B0602020104020603" pitchFamily="34" charset="0"/>
              </a:rPr>
              <a:t>”</a:t>
            </a:r>
            <a:endParaRPr lang="en-IN" b="1" i="1" dirty="0">
              <a:latin typeface="Tw Cen MT" panose="020B0602020104020603" pitchFamily="34" charset="0"/>
            </a:endParaRPr>
          </a:p>
        </p:txBody>
      </p:sp>
      <p:sp>
        <p:nvSpPr>
          <p:cNvPr id="4" name="Footer Placeholder 3">
            <a:extLst>
              <a:ext uri="{FF2B5EF4-FFF2-40B4-BE49-F238E27FC236}">
                <a16:creationId xmlns:a16="http://schemas.microsoft.com/office/drawing/2014/main" id="{6FA80F51-3F9F-41F0-84BA-8150CCA29C5C}"/>
              </a:ext>
            </a:extLst>
          </p:cNvPr>
          <p:cNvSpPr>
            <a:spLocks noGrp="1"/>
          </p:cNvSpPr>
          <p:nvPr>
            <p:ph type="ftr" sz="quarter" idx="11"/>
          </p:nvPr>
        </p:nvSpPr>
        <p:spPr/>
        <p:txBody>
          <a:bodyPr/>
          <a:lstStyle/>
          <a:p>
            <a:r>
              <a:rPr lang="en-US"/>
              <a:t>© YASH LEGAL - www.yashlegal.com</a:t>
            </a:r>
            <a:endParaRPr lang="en-IN"/>
          </a:p>
        </p:txBody>
      </p:sp>
    </p:spTree>
    <p:extLst>
      <p:ext uri="{BB962C8B-B14F-4D97-AF65-F5344CB8AC3E}">
        <p14:creationId xmlns:p14="http://schemas.microsoft.com/office/powerpoint/2010/main" val="316284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6DB6E-7D7B-47C8-8991-93BF460FC931}"/>
              </a:ext>
            </a:extLst>
          </p:cNvPr>
          <p:cNvSpPr>
            <a:spLocks noGrp="1"/>
          </p:cNvSpPr>
          <p:nvPr>
            <p:ph type="title"/>
          </p:nvPr>
        </p:nvSpPr>
        <p:spPr/>
        <p:txBody>
          <a:bodyPr/>
          <a:lstStyle/>
          <a:p>
            <a:pPr algn="ctr"/>
            <a:r>
              <a:rPr lang="en-US" sz="3600" b="1" i="1" u="sng" dirty="0">
                <a:solidFill>
                  <a:srgbClr val="6A6A6A"/>
                </a:solidFill>
                <a:effectLst/>
                <a:latin typeface="Tw Cen MT (Body)"/>
              </a:rPr>
              <a:t>Balaji Theatre v. Chief Secretary</a:t>
            </a:r>
            <a:br>
              <a:rPr lang="en-US" b="1" dirty="0">
                <a:solidFill>
                  <a:srgbClr val="6A6A6A"/>
                </a:solidFill>
                <a:effectLst/>
                <a:latin typeface="Tw Cen MT (Body)"/>
              </a:rPr>
            </a:br>
            <a:r>
              <a:rPr lang="en-US" b="1" dirty="0">
                <a:solidFill>
                  <a:srgbClr val="6A6A6A"/>
                </a:solidFill>
                <a:effectLst/>
                <a:latin typeface="Tw Cen MT (Body)"/>
              </a:rPr>
              <a:t> </a:t>
            </a:r>
            <a:r>
              <a:rPr lang="en-US" sz="2400" b="1" dirty="0">
                <a:solidFill>
                  <a:srgbClr val="6A6A6A"/>
                </a:solidFill>
                <a:effectLst/>
                <a:latin typeface="Tw Cen MT (Body)"/>
              </a:rPr>
              <a:t>{</a:t>
            </a:r>
            <a:r>
              <a:rPr lang="en-US" sz="2400" b="1" u="sng" dirty="0">
                <a:solidFill>
                  <a:srgbClr val="6A6A6A"/>
                </a:solidFill>
                <a:effectLst/>
                <a:latin typeface="Tw Cen MT (Body)"/>
              </a:rPr>
              <a:t>[2020] 118 taxmann.com 160 (Madras)</a:t>
            </a:r>
            <a:r>
              <a:rPr lang="en-US" sz="2400" b="1" dirty="0">
                <a:solidFill>
                  <a:srgbClr val="6A6A6A"/>
                </a:solidFill>
                <a:effectLst/>
                <a:latin typeface="Tw Cen MT (Body)"/>
              </a:rPr>
              <a:t>}</a:t>
            </a:r>
            <a:endParaRPr lang="en-IN" sz="2400" b="1" dirty="0">
              <a:latin typeface="Tw Cen MT (Body)"/>
            </a:endParaRPr>
          </a:p>
        </p:txBody>
      </p:sp>
      <p:sp>
        <p:nvSpPr>
          <p:cNvPr id="3" name="Content Placeholder 2">
            <a:extLst>
              <a:ext uri="{FF2B5EF4-FFF2-40B4-BE49-F238E27FC236}">
                <a16:creationId xmlns:a16="http://schemas.microsoft.com/office/drawing/2014/main" id="{20303C6D-BA85-4D97-A159-5A742D936905}"/>
              </a:ext>
            </a:extLst>
          </p:cNvPr>
          <p:cNvSpPr>
            <a:spLocks noGrp="1"/>
          </p:cNvSpPr>
          <p:nvPr>
            <p:ph idx="1"/>
          </p:nvPr>
        </p:nvSpPr>
        <p:spPr>
          <a:xfrm>
            <a:off x="838200" y="1825625"/>
            <a:ext cx="10515600" cy="4541308"/>
          </a:xfrm>
        </p:spPr>
        <p:txBody>
          <a:bodyPr>
            <a:normAutofit lnSpcReduction="10000"/>
          </a:bodyPr>
          <a:lstStyle/>
          <a:p>
            <a:pPr algn="just">
              <a:lnSpc>
                <a:spcPct val="150000"/>
              </a:lnSpc>
            </a:pPr>
            <a:r>
              <a:rPr lang="en-US" b="1" i="1" dirty="0">
                <a:latin typeface="Tw Cen MT (Body)"/>
              </a:rPr>
              <a:t>The municipality asked to pay entertainment tax on cinema run by the petitioner.</a:t>
            </a:r>
          </a:p>
          <a:p>
            <a:pPr algn="just">
              <a:lnSpc>
                <a:spcPct val="150000"/>
              </a:lnSpc>
            </a:pPr>
            <a:r>
              <a:rPr lang="en-US" b="1" i="1" dirty="0">
                <a:latin typeface="Tw Cen MT (Body)"/>
              </a:rPr>
              <a:t>Petitioner contended that the entertainment tax has been subsumed in GST hence cannot be levied.</a:t>
            </a:r>
          </a:p>
          <a:p>
            <a:pPr algn="just">
              <a:lnSpc>
                <a:spcPct val="150000"/>
              </a:lnSpc>
            </a:pPr>
            <a:r>
              <a:rPr lang="en-US" b="1" i="1" dirty="0">
                <a:latin typeface="Tw Cen MT (Body)"/>
              </a:rPr>
              <a:t>Hon’ble Court held – </a:t>
            </a:r>
            <a:r>
              <a:rPr lang="en-US" b="1" i="1" dirty="0">
                <a:solidFill>
                  <a:srgbClr val="FF0000"/>
                </a:solidFill>
                <a:latin typeface="Tw Cen MT (Body)"/>
              </a:rPr>
              <a:t>The levy is constitutional in the light of Entry 62 of the State List read with 101</a:t>
            </a:r>
            <a:r>
              <a:rPr lang="en-US" b="1" i="1" baseline="30000" dirty="0">
                <a:solidFill>
                  <a:srgbClr val="FF0000"/>
                </a:solidFill>
                <a:latin typeface="Tw Cen MT (Body)"/>
              </a:rPr>
              <a:t>st</a:t>
            </a:r>
            <a:r>
              <a:rPr lang="en-US" b="1" i="1" dirty="0">
                <a:solidFill>
                  <a:srgbClr val="FF0000"/>
                </a:solidFill>
                <a:latin typeface="Tw Cen MT (Body)"/>
              </a:rPr>
              <a:t> Constitutional Amendment. Further, the municipality can impose entertainment tax</a:t>
            </a:r>
            <a:r>
              <a:rPr lang="en-US" b="1" i="1" dirty="0">
                <a:latin typeface="Tw Cen MT (Body)"/>
              </a:rPr>
              <a:t>.</a:t>
            </a:r>
          </a:p>
          <a:p>
            <a:pPr algn="just">
              <a:lnSpc>
                <a:spcPct val="150000"/>
              </a:lnSpc>
            </a:pPr>
            <a:endParaRPr lang="en-IN" b="1" i="1" dirty="0">
              <a:latin typeface="Tw Cen MT (Body)"/>
            </a:endParaRPr>
          </a:p>
        </p:txBody>
      </p:sp>
      <p:sp>
        <p:nvSpPr>
          <p:cNvPr id="4" name="Footer Placeholder 3">
            <a:extLst>
              <a:ext uri="{FF2B5EF4-FFF2-40B4-BE49-F238E27FC236}">
                <a16:creationId xmlns:a16="http://schemas.microsoft.com/office/drawing/2014/main" id="{5CE32E23-13C3-4FE6-AEC2-E8C71E8B7D59}"/>
              </a:ext>
            </a:extLst>
          </p:cNvPr>
          <p:cNvSpPr>
            <a:spLocks noGrp="1"/>
          </p:cNvSpPr>
          <p:nvPr>
            <p:ph type="ftr" sz="quarter" idx="11"/>
          </p:nvPr>
        </p:nvSpPr>
        <p:spPr>
          <a:xfrm>
            <a:off x="4038600" y="6492875"/>
            <a:ext cx="4114800" cy="365125"/>
          </a:xfrm>
        </p:spPr>
        <p:txBody>
          <a:bodyPr/>
          <a:lstStyle/>
          <a:p>
            <a:r>
              <a:rPr lang="en-US"/>
              <a:t>© YASH LEGAL - www.yashlegal.com</a:t>
            </a:r>
            <a:endParaRPr lang="en-IN" dirty="0"/>
          </a:p>
        </p:txBody>
      </p:sp>
    </p:spTree>
    <p:extLst>
      <p:ext uri="{BB962C8B-B14F-4D97-AF65-F5344CB8AC3E}">
        <p14:creationId xmlns:p14="http://schemas.microsoft.com/office/powerpoint/2010/main" val="17028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0EB7-5E9A-45FD-B034-0CFAA8EE60DC}"/>
              </a:ext>
            </a:extLst>
          </p:cNvPr>
          <p:cNvSpPr>
            <a:spLocks noGrp="1"/>
          </p:cNvSpPr>
          <p:nvPr>
            <p:ph type="title"/>
          </p:nvPr>
        </p:nvSpPr>
        <p:spPr/>
        <p:txBody>
          <a:bodyPr/>
          <a:lstStyle/>
          <a:p>
            <a:endParaRPr lang="en-IN"/>
          </a:p>
        </p:txBody>
      </p:sp>
      <p:pic>
        <p:nvPicPr>
          <p:cNvPr id="8" name="Content Placeholder 7">
            <a:extLst>
              <a:ext uri="{FF2B5EF4-FFF2-40B4-BE49-F238E27FC236}">
                <a16:creationId xmlns:a16="http://schemas.microsoft.com/office/drawing/2014/main" id="{1F7EBCC0-B017-417D-9892-63FA2A08A0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Footer Placeholder 3">
            <a:extLst>
              <a:ext uri="{FF2B5EF4-FFF2-40B4-BE49-F238E27FC236}">
                <a16:creationId xmlns:a16="http://schemas.microsoft.com/office/drawing/2014/main" id="{9CC27BBE-F82D-474C-886F-86A572E4E8D1}"/>
              </a:ext>
            </a:extLst>
          </p:cNvPr>
          <p:cNvSpPr>
            <a:spLocks noGrp="1"/>
          </p:cNvSpPr>
          <p:nvPr>
            <p:ph type="ftr" sz="quarter" idx="11"/>
          </p:nvPr>
        </p:nvSpPr>
        <p:spPr>
          <a:xfrm>
            <a:off x="4038600" y="6433608"/>
            <a:ext cx="4114800" cy="365125"/>
          </a:xfrm>
        </p:spPr>
        <p:txBody>
          <a:bodyPr/>
          <a:lstStyle/>
          <a:p>
            <a:r>
              <a:rPr lang="en-US"/>
              <a:t>© YASH LEGAL - www.yashlegal.com</a:t>
            </a:r>
            <a:endParaRPr lang="en-IN"/>
          </a:p>
        </p:txBody>
      </p:sp>
    </p:spTree>
    <p:extLst>
      <p:ext uri="{BB962C8B-B14F-4D97-AF65-F5344CB8AC3E}">
        <p14:creationId xmlns:p14="http://schemas.microsoft.com/office/powerpoint/2010/main" val="1282035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5822</TotalTime>
  <Words>9376</Words>
  <Application>Microsoft Office PowerPoint</Application>
  <PresentationFormat>Widescreen</PresentationFormat>
  <Paragraphs>613</Paragraphs>
  <Slides>76</Slides>
  <Notes>52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76</vt:i4>
      </vt:variant>
    </vt:vector>
  </HeadingPairs>
  <TitlesOfParts>
    <vt:vector size="91" baseType="lpstr">
      <vt:lpstr>Arial</vt:lpstr>
      <vt:lpstr>Arial</vt:lpstr>
      <vt:lpstr>Calibri</vt:lpstr>
      <vt:lpstr>Calibri (Body)</vt:lpstr>
      <vt:lpstr>Calibri Light</vt:lpstr>
      <vt:lpstr>Default Font</vt:lpstr>
      <vt:lpstr>inherit</vt:lpstr>
      <vt:lpstr>Libre Baskerville</vt:lpstr>
      <vt:lpstr>Open Sans</vt:lpstr>
      <vt:lpstr>Söhne</vt:lpstr>
      <vt:lpstr>Times New Roman</vt:lpstr>
      <vt:lpstr>Tw Cen MT</vt:lpstr>
      <vt:lpstr>Tw Cen MT (Body)</vt:lpstr>
      <vt:lpstr>Wingdings</vt:lpstr>
      <vt:lpstr>Office Theme</vt:lpstr>
      <vt:lpstr>PowerPoint Presentation</vt:lpstr>
      <vt:lpstr>PowerPoint Presentation</vt:lpstr>
      <vt:lpstr>PRE-REQUISITES FOR LITIGATION</vt:lpstr>
      <vt:lpstr>PowerPoint Presentation</vt:lpstr>
      <vt:lpstr>FREQUENTLY USED - LEGAL MAXIMS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CONSTITUTION OF INDIA </vt:lpstr>
      <vt:lpstr>PART – III  FUNDAMENTAL RIGHTS</vt:lpstr>
      <vt:lpstr>PowerPoint Presentation</vt:lpstr>
      <vt:lpstr>PowerPoint Presentation</vt:lpstr>
      <vt:lpstr>`</vt:lpstr>
      <vt:lpstr>PowerPoint Presentation</vt:lpstr>
      <vt:lpstr>PowerPoint Presentation</vt:lpstr>
      <vt:lpstr>PowerPoint Presentation</vt:lpstr>
      <vt:lpstr>Appeals and Revision</vt:lpstr>
      <vt:lpstr>APPEAL - </vt:lpstr>
      <vt:lpstr>SECTION - 107</vt:lpstr>
      <vt:lpstr>PowerPoint Presentation</vt:lpstr>
      <vt:lpstr>PowerPoint Presentation</vt:lpstr>
      <vt:lpstr>PowerPoint Presentation</vt:lpstr>
      <vt:lpstr>Rule 108</vt:lpstr>
      <vt:lpstr>APPELLATE TRIBUNAL  SECTION – 109 TO 116</vt:lpstr>
      <vt:lpstr>PowerPoint Presentation</vt:lpstr>
      <vt:lpstr>PowerPoint Presentation</vt:lpstr>
      <vt:lpstr>AUTHORIZED REPRESENTATIVE – SECTION 116</vt:lpstr>
      <vt:lpstr>PowerPoint Presentation</vt:lpstr>
      <vt:lpstr>PowerPoint Presentation</vt:lpstr>
      <vt:lpstr>PowerPoint Presentation</vt:lpstr>
      <vt:lpstr>APPEAL – HIERARCHY </vt:lpstr>
      <vt:lpstr>PowerPoint Presentation</vt:lpstr>
      <vt:lpstr>PowerPoint Presentation</vt:lpstr>
      <vt:lpstr>Paresh Nathalal Chauhan 2019 (10) TMI 1139(Gujrat)  </vt:lpstr>
      <vt:lpstr>PowerPoint Presentation</vt:lpstr>
      <vt:lpstr>Santosh Kumar Gupta Prop. Mahan Polymers V/s.  Commissioner, Delhi GST &amp; Ors. {W.P.(C) 17171/2022 (Del)}</vt:lpstr>
      <vt:lpstr>PowerPoint Presentation</vt:lpstr>
      <vt:lpstr>Gaurav Saurav Traders and Contractors V/s.  State of U.P. &amp; 4 others. {writ tax No. 1378 of 2022 (all)}</vt:lpstr>
      <vt:lpstr>Lovelesh Singhal Prop. Shivani overseas v/s.  Commissioner Delhi GST &amp; Ors. [W.P.(C) 16353/2022 (del)]</vt:lpstr>
      <vt:lpstr>PowerPoint Presentation</vt:lpstr>
      <vt:lpstr>PowerPoint Presentation</vt:lpstr>
      <vt:lpstr>Arvind Goyal CA V. UOI &amp; Ors. {[2023] 56 TAXLOK.COM 051 (Del)}</vt:lpstr>
      <vt:lpstr>Bhumi Associates V/s. UOI through secretary {[2021] 33 TAXLOK.COM 045 (Guj)}</vt:lpstr>
      <vt:lpstr>Neeraj Paper Marketing ltd. V/S.  Special Commissioner, Department of Trade and Taxes, GNCTD &amp; Ors. {W.P. (Civil) – 158/2023 (Del)}</vt:lpstr>
      <vt:lpstr>Retraction of statements </vt:lpstr>
      <vt:lpstr>PowerPoint Presentation</vt:lpstr>
      <vt:lpstr>Smart roofing (P) ltd.  v/s.  The state tax officer (int), Madurai {W.P.(MD) NO.5720 OF 2022 AND W.M.P.(MD) NO.4567 OF 2022(Mad}</vt:lpstr>
      <vt:lpstr>Ne Equipment Solutions (P) Ltd. Vs. State of Tripura &amp; Others (Tri.) {WP(C) NO. 577/2021}</vt:lpstr>
      <vt:lpstr>ASSISTANT COMMISSIONER (ST) &amp; ORS.  V/S. SATYAM SHIVAM PAPERS PVT. LIMITED  {[2022] 44 TAXLOK.COM 041 (SC)}</vt:lpstr>
      <vt:lpstr>Bajaj Rubber Company  V/S.  Assistant Commercial Taxes Officer, Bhiwadi S.B. Sales Tax Revision 311/2008 </vt:lpstr>
      <vt:lpstr>Deepam Roadways V. DSTO, STO, AC (ST), Chennai {W.P. No. 476 of 2023 (Mad)}</vt:lpstr>
      <vt:lpstr>PowerPoint Presentation</vt:lpstr>
      <vt:lpstr>State of Punjab V. Shiv Enterprises &amp; Ors. CIVIL APPEAL NO. 359 OF 2023 {ARISING OUT OF SLP (C) NO. 19295/2022 (SC)}</vt:lpstr>
      <vt:lpstr>PowerPoint Presentation</vt:lpstr>
      <vt:lpstr>Robbins Tunnelling and Trenchless Technology (India) Pvt. Ltd.  V/s.  The State of M.P. and others {W.P. No.12913/2020 (MP)}</vt:lpstr>
      <vt:lpstr>  Orson Holdings Company Limited V. Union of India  R/Special Civil Application No. 18982 of 2018 (Guj)  </vt:lpstr>
      <vt:lpstr>PowerPoint Presentation</vt:lpstr>
      <vt:lpstr>PowerPoint Presentation</vt:lpstr>
      <vt:lpstr> Suncraft Energy (P) Ltd. &amp; Anr. V/s. ACST Ballygunge Charge &amp; Ors {WPA 12153 of 2023 (Cal)} </vt:lpstr>
      <vt:lpstr>D.Y. Beathel Enterprises V. State Tax Officer (Mad.) {W.P.(MD)Nos.2127, 2117, 2121, 2152, 2159, 2160, 2168, 2177, 2500, 2530, 2532, 2534, 2538, 2539, 2540, 2503 &amp; 2504 of 2021} </vt:lpstr>
      <vt:lpstr> Union of India V. Bharti Airtel Ltd. &amp; Ors. CIVIL APPEAL NO. 6520 OF 2021 (ARISING OUT OF S.L.P. (C) NO. 8654 OF 2020)  </vt:lpstr>
      <vt:lpstr>ARS Steel &amp; Alloy International Pvt. Ltd. v. State Tax Officer (Mad.) {C.W. No.2885 of 2020}</vt:lpstr>
      <vt:lpstr>State of Karnataka V/s. Ecom Gill Coffee Trading (P) Ltd. {(2023) 111 GSTR 1 (SC)}</vt:lpstr>
      <vt:lpstr>LGW Industries Ltd. V. Union of India (Cal) [2021] 43 TAXLOK.COM 051 (Calcutta)</vt:lpstr>
      <vt:lpstr>Gargo Traders V/s. Joint Commissioner State Tax &amp; Ors.  {WPA 1099/2022 (Kol)}</vt:lpstr>
      <vt:lpstr>PowerPoint Presentation</vt:lpstr>
      <vt:lpstr> CHETANKUMAR JASRAJ PALGOTA HUF  V/S.  STATE OF MAHARASHTRA &amp; OTHRS. {[2023] 67 TAXLOK.COM 070 (Bom)} </vt:lpstr>
      <vt:lpstr>M/s. Chitra Automobile v. the State of Jharkhand and Ors. [W.P. (T) No. 4784 of 2022 dated January 24, 2023 (Jha)]</vt:lpstr>
      <vt:lpstr>Associated Power Structures (P) Ltd. V/s. State of Bihar(Patna) {CIVIL WRIT JURISDICTION CASE NO. 8542 OF 2021}</vt:lpstr>
      <vt:lpstr>Balaji Theatre v. Chief Secretary  {[2020] 118 taxmann.com 160 (Madras)}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Yashasvi Sharma</dc:creator>
  <cp:lastModifiedBy>Yashasvi Sharma</cp:lastModifiedBy>
  <cp:revision>903</cp:revision>
  <cp:lastPrinted>2023-02-03T07:25:44Z</cp:lastPrinted>
  <dcterms:created xsi:type="dcterms:W3CDTF">2021-07-02T06:15:37Z</dcterms:created>
  <dcterms:modified xsi:type="dcterms:W3CDTF">2024-12-18T07:48:55Z</dcterms:modified>
</cp:coreProperties>
</file>