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7" r:id="rId42"/>
    <p:sldId id="298" r:id="rId43"/>
    <p:sldId id="304" r:id="rId44"/>
    <p:sldId id="303" r:id="rId45"/>
    <p:sldId id="302" r:id="rId46"/>
    <p:sldId id="296" r:id="rId47"/>
  </p:sldIdLst>
  <p:sldSz cx="14630400" cy="8229600"/>
  <p:notesSz cx="8229600" cy="14630400"/>
  <p:embeddedFontLst>
    <p:embeddedFont>
      <p:font typeface="Barlow Bold" pitchFamily="2" charset="77"/>
      <p:bold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1"/>
    <p:restoredTop sz="94610"/>
  </p:normalViewPr>
  <p:slideViewPr>
    <p:cSldViewPr snapToGrid="0" snapToObjects="1">
      <p:cViewPr varScale="1">
        <p:scale>
          <a:sx n="100" d="100"/>
          <a:sy n="100" d="100"/>
        </p:scale>
        <p:origin x="168"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7004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7060018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7177267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lide 30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lide 31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lide 32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lide 33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lide 34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lide 35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lide 36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lide 37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lide 38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lide 39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lide 40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lide 41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33.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6.xm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37.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7.xml"/><Relationship Id="rId1" Type="http://schemas.openxmlformats.org/officeDocument/2006/relationships/slideLayout" Target="../slideLayouts/slideLayout38.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8.xml"/><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414748" y="2725460"/>
            <a:ext cx="4944785" cy="2778562"/>
          </a:xfrm>
          <a:prstGeom prst="rect">
            <a:avLst/>
          </a:prstGeom>
        </p:spPr>
      </p:pic>
      <p:sp>
        <p:nvSpPr>
          <p:cNvPr id="3" name="Text 0"/>
          <p:cNvSpPr/>
          <p:nvPr/>
        </p:nvSpPr>
        <p:spPr>
          <a:xfrm>
            <a:off x="758309" y="2598182"/>
            <a:ext cx="7627382" cy="2138124"/>
          </a:xfrm>
          <a:prstGeom prst="rect">
            <a:avLst/>
          </a:prstGeom>
          <a:noFill/>
          <a:ln/>
        </p:spPr>
        <p:txBody>
          <a:bodyPr wrap="square" lIns="0" tIns="0" rIns="0" bIns="0" rtlCol="0" anchor="t"/>
          <a:lstStyle/>
          <a:p>
            <a:pPr marL="0" indent="0">
              <a:lnSpc>
                <a:spcPts val="56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Union Budget 2025: Towards a Stronger, Smarter, and Sustainable Economy!</a:t>
            </a:r>
            <a:endParaRPr lang="en-US" sz="4450" dirty="0">
              <a:latin typeface="Arial" panose="020B0604020202020204" pitchFamily="34" charset="0"/>
              <a:cs typeface="Arial" panose="020B0604020202020204" pitchFamily="34" charset="0"/>
            </a:endParaRPr>
          </a:p>
        </p:txBody>
      </p:sp>
      <p:sp>
        <p:nvSpPr>
          <p:cNvPr id="4" name="Text 1"/>
          <p:cNvSpPr/>
          <p:nvPr/>
        </p:nvSpPr>
        <p:spPr>
          <a:xfrm>
            <a:off x="758309" y="6288449"/>
            <a:ext cx="4561284" cy="570071"/>
          </a:xfrm>
          <a:prstGeom prst="rect">
            <a:avLst/>
          </a:prstGeom>
          <a:noFill/>
          <a:ln/>
        </p:spPr>
        <p:txBody>
          <a:bodyPr wrap="none" lIns="0" tIns="0" rIns="0" bIns="0" rtlCol="0" anchor="t"/>
          <a:lstStyle/>
          <a:p>
            <a:pPr marL="0" indent="0">
              <a:lnSpc>
                <a:spcPts val="4450"/>
              </a:lnSpc>
              <a:buNone/>
            </a:pPr>
            <a:r>
              <a:rPr lang="en-US" sz="3550" b="1" dirty="0">
                <a:solidFill>
                  <a:srgbClr val="7068F4"/>
                </a:solidFill>
                <a:latin typeface="Arial" panose="020B0604020202020204" pitchFamily="34" charset="0"/>
                <a:ea typeface="Barlow Bold" pitchFamily="34" charset="-122"/>
                <a:cs typeface="Arial" panose="020B0604020202020204" pitchFamily="34" charset="0"/>
              </a:rPr>
              <a:t>- CA Rajeev Sogani</a:t>
            </a:r>
            <a:endParaRPr lang="en-US" sz="3550" dirty="0">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44709" y="3045738"/>
            <a:ext cx="5979375" cy="2138124"/>
          </a:xfrm>
          <a:prstGeom prst="rect">
            <a:avLst/>
          </a:prstGeom>
          <a:noFill/>
          <a:ln/>
        </p:spPr>
        <p:txBody>
          <a:bodyPr wrap="square" lIns="0" tIns="0" rIns="0" bIns="0" rtlCol="0" anchor="t"/>
          <a:lstStyle/>
          <a:p>
            <a:pPr marL="0" indent="0">
              <a:lnSpc>
                <a:spcPts val="56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Budget Challenges: Navigating Economic Uncertainties</a:t>
            </a:r>
            <a:endParaRPr lang="en-US" sz="4450" dirty="0">
              <a:latin typeface="Arial" panose="020B0604020202020204" pitchFamily="34" charset="0"/>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08278" y="510897"/>
            <a:ext cx="6533436" cy="477679"/>
          </a:xfrm>
          <a:prstGeom prst="rect">
            <a:avLst/>
          </a:prstGeom>
          <a:noFill/>
          <a:ln/>
        </p:spPr>
        <p:txBody>
          <a:bodyPr wrap="none" lIns="0" tIns="0" rIns="0" bIns="0" rtlCol="0" anchor="t"/>
          <a:lstStyle/>
          <a:p>
            <a:pPr marL="0" indent="0">
              <a:lnSpc>
                <a:spcPts val="375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Overview of Economic Survey 2024-25</a:t>
            </a:r>
            <a:endParaRPr lang="en-US" sz="4450" dirty="0">
              <a:latin typeface="Arial" panose="020B0604020202020204" pitchFamily="34" charset="0"/>
              <a:cs typeface="Arial" panose="020B0604020202020204" pitchFamily="34" charset="0"/>
            </a:endParaRPr>
          </a:p>
        </p:txBody>
      </p:sp>
      <p:sp>
        <p:nvSpPr>
          <p:cNvPr id="3" name="Text 1"/>
          <p:cNvSpPr/>
          <p:nvPr/>
        </p:nvSpPr>
        <p:spPr>
          <a:xfrm>
            <a:off x="508278" y="1351478"/>
            <a:ext cx="6697980" cy="479227"/>
          </a:xfrm>
          <a:prstGeom prst="rect">
            <a:avLst/>
          </a:prstGeom>
          <a:noFill/>
          <a:ln/>
        </p:spPr>
        <p:txBody>
          <a:bodyPr wrap="none" lIns="0" tIns="0" rIns="0" bIns="0" rtlCol="0" anchor="t"/>
          <a:lstStyle/>
          <a:p>
            <a:pPr marL="0" indent="0" algn="ctr">
              <a:lnSpc>
                <a:spcPts val="3750"/>
              </a:lnSpc>
              <a:buNone/>
            </a:pPr>
            <a:r>
              <a:rPr lang="en-US" sz="3750" b="1" dirty="0">
                <a:solidFill>
                  <a:srgbClr val="272525"/>
                </a:solidFill>
                <a:latin typeface="Arial" panose="020B0604020202020204" pitchFamily="34" charset="0"/>
                <a:ea typeface="Barlow Bold" pitchFamily="34" charset="-122"/>
                <a:cs typeface="Arial" panose="020B0604020202020204" pitchFamily="34" charset="0"/>
              </a:rPr>
              <a:t>6.4%</a:t>
            </a:r>
            <a:endParaRPr lang="en-US" sz="3750" dirty="0">
              <a:latin typeface="Arial" panose="020B0604020202020204" pitchFamily="34" charset="0"/>
              <a:cs typeface="Arial" panose="020B0604020202020204" pitchFamily="34" charset="0"/>
            </a:endParaRPr>
          </a:p>
        </p:txBody>
      </p:sp>
      <p:sp>
        <p:nvSpPr>
          <p:cNvPr id="4" name="Text 2"/>
          <p:cNvSpPr/>
          <p:nvPr/>
        </p:nvSpPr>
        <p:spPr>
          <a:xfrm>
            <a:off x="2842379" y="2012037"/>
            <a:ext cx="2029778" cy="238839"/>
          </a:xfrm>
          <a:prstGeom prst="rect">
            <a:avLst/>
          </a:prstGeom>
          <a:noFill/>
          <a:ln/>
        </p:spPr>
        <p:txBody>
          <a:bodyPr wrap="none" lIns="0" tIns="0" rIns="0" bIns="0" rtlCol="0" anchor="t"/>
          <a:lstStyle/>
          <a:p>
            <a:pPr marL="0" indent="0" algn="ctr">
              <a:lnSpc>
                <a:spcPts val="1850"/>
              </a:lnSpc>
              <a:buNone/>
            </a:pPr>
            <a:r>
              <a:rPr lang="en-US" sz="1500" b="1" dirty="0">
                <a:solidFill>
                  <a:srgbClr val="272525"/>
                </a:solidFill>
                <a:latin typeface="Arial" panose="020B0604020202020204" pitchFamily="34" charset="0"/>
                <a:ea typeface="Barlow Bold" pitchFamily="34" charset="-122"/>
                <a:cs typeface="Arial" panose="020B0604020202020204" pitchFamily="34" charset="0"/>
              </a:rPr>
              <a:t>GDP Growth FY 2024-25</a:t>
            </a:r>
            <a:endParaRPr lang="en-US" sz="1500" dirty="0">
              <a:latin typeface="Arial" panose="020B0604020202020204" pitchFamily="34" charset="0"/>
              <a:cs typeface="Arial" panose="020B0604020202020204" pitchFamily="34" charset="0"/>
            </a:endParaRPr>
          </a:p>
        </p:txBody>
      </p:sp>
      <p:sp>
        <p:nvSpPr>
          <p:cNvPr id="5" name="Text 3"/>
          <p:cNvSpPr/>
          <p:nvPr/>
        </p:nvSpPr>
        <p:spPr>
          <a:xfrm>
            <a:off x="7424023" y="1351478"/>
            <a:ext cx="6698099" cy="479227"/>
          </a:xfrm>
          <a:prstGeom prst="rect">
            <a:avLst/>
          </a:prstGeom>
          <a:noFill/>
          <a:ln/>
        </p:spPr>
        <p:txBody>
          <a:bodyPr wrap="none" lIns="0" tIns="0" rIns="0" bIns="0" rtlCol="0" anchor="t"/>
          <a:lstStyle/>
          <a:p>
            <a:pPr marL="0" indent="0" algn="ctr">
              <a:lnSpc>
                <a:spcPts val="3750"/>
              </a:lnSpc>
              <a:buNone/>
            </a:pPr>
            <a:r>
              <a:rPr lang="en-US" sz="3750" b="1" dirty="0">
                <a:solidFill>
                  <a:srgbClr val="272525"/>
                </a:solidFill>
                <a:latin typeface="Arial" panose="020B0604020202020204" pitchFamily="34" charset="0"/>
                <a:ea typeface="Barlow Bold" pitchFamily="34" charset="-122"/>
                <a:cs typeface="Arial" panose="020B0604020202020204" pitchFamily="34" charset="0"/>
              </a:rPr>
              <a:t>55.3%</a:t>
            </a:r>
            <a:endParaRPr lang="en-US" sz="3750" dirty="0">
              <a:latin typeface="Arial" panose="020B0604020202020204" pitchFamily="34" charset="0"/>
              <a:cs typeface="Arial" panose="020B0604020202020204" pitchFamily="34" charset="0"/>
            </a:endParaRPr>
          </a:p>
        </p:txBody>
      </p:sp>
      <p:sp>
        <p:nvSpPr>
          <p:cNvPr id="6" name="Text 4"/>
          <p:cNvSpPr/>
          <p:nvPr/>
        </p:nvSpPr>
        <p:spPr>
          <a:xfrm>
            <a:off x="9817656" y="2012037"/>
            <a:ext cx="1910834" cy="238839"/>
          </a:xfrm>
          <a:prstGeom prst="rect">
            <a:avLst/>
          </a:prstGeom>
          <a:noFill/>
          <a:ln/>
        </p:spPr>
        <p:txBody>
          <a:bodyPr wrap="none" lIns="0" tIns="0" rIns="0" bIns="0" rtlCol="0" anchor="t"/>
          <a:lstStyle/>
          <a:p>
            <a:pPr marL="0" indent="0" algn="ctr">
              <a:lnSpc>
                <a:spcPts val="1850"/>
              </a:lnSpc>
              <a:buNone/>
            </a:pPr>
            <a:r>
              <a:rPr lang="en-US" sz="1500" b="1" dirty="0">
                <a:solidFill>
                  <a:srgbClr val="272525"/>
                </a:solidFill>
                <a:latin typeface="Arial" panose="020B0604020202020204" pitchFamily="34" charset="0"/>
                <a:ea typeface="Barlow Bold" pitchFamily="34" charset="-122"/>
                <a:cs typeface="Arial" panose="020B0604020202020204" pitchFamily="34" charset="0"/>
              </a:rPr>
              <a:t>Services GDP Share</a:t>
            </a:r>
            <a:endParaRPr lang="en-US" sz="1500" dirty="0">
              <a:latin typeface="Arial" panose="020B0604020202020204" pitchFamily="34" charset="0"/>
              <a:cs typeface="Arial" panose="020B0604020202020204" pitchFamily="34" charset="0"/>
            </a:endParaRPr>
          </a:p>
        </p:txBody>
      </p:sp>
      <p:sp>
        <p:nvSpPr>
          <p:cNvPr id="7" name="Text 5"/>
          <p:cNvSpPr/>
          <p:nvPr/>
        </p:nvSpPr>
        <p:spPr>
          <a:xfrm>
            <a:off x="508278" y="2759035"/>
            <a:ext cx="6697980" cy="479227"/>
          </a:xfrm>
          <a:prstGeom prst="rect">
            <a:avLst/>
          </a:prstGeom>
          <a:noFill/>
          <a:ln/>
        </p:spPr>
        <p:txBody>
          <a:bodyPr wrap="none" lIns="0" tIns="0" rIns="0" bIns="0" rtlCol="0" anchor="t"/>
          <a:lstStyle/>
          <a:p>
            <a:pPr marL="0" indent="0" algn="ctr">
              <a:lnSpc>
                <a:spcPts val="3750"/>
              </a:lnSpc>
              <a:buNone/>
            </a:pPr>
            <a:r>
              <a:rPr lang="en-US" sz="3750" b="1" dirty="0">
                <a:solidFill>
                  <a:srgbClr val="272525"/>
                </a:solidFill>
                <a:latin typeface="Arial" panose="020B0604020202020204" pitchFamily="34" charset="0"/>
                <a:ea typeface="Barlow Bold" pitchFamily="34" charset="-122"/>
                <a:cs typeface="Arial" panose="020B0604020202020204" pitchFamily="34" charset="0"/>
              </a:rPr>
              <a:t>4.9%</a:t>
            </a:r>
            <a:endParaRPr lang="en-US" sz="3750" dirty="0">
              <a:latin typeface="Arial" panose="020B0604020202020204" pitchFamily="34" charset="0"/>
              <a:cs typeface="Arial" panose="020B0604020202020204" pitchFamily="34" charset="0"/>
            </a:endParaRPr>
          </a:p>
        </p:txBody>
      </p:sp>
      <p:sp>
        <p:nvSpPr>
          <p:cNvPr id="8" name="Text 6"/>
          <p:cNvSpPr/>
          <p:nvPr/>
        </p:nvSpPr>
        <p:spPr>
          <a:xfrm>
            <a:off x="2901791" y="3419594"/>
            <a:ext cx="1910834" cy="238839"/>
          </a:xfrm>
          <a:prstGeom prst="rect">
            <a:avLst/>
          </a:prstGeom>
          <a:noFill/>
          <a:ln/>
        </p:spPr>
        <p:txBody>
          <a:bodyPr wrap="none" lIns="0" tIns="0" rIns="0" bIns="0" rtlCol="0" anchor="t"/>
          <a:lstStyle/>
          <a:p>
            <a:pPr marL="0" indent="0" algn="ctr">
              <a:lnSpc>
                <a:spcPts val="1850"/>
              </a:lnSpc>
              <a:buNone/>
            </a:pPr>
            <a:r>
              <a:rPr lang="en-US" sz="1500" b="1" dirty="0">
                <a:solidFill>
                  <a:srgbClr val="272525"/>
                </a:solidFill>
                <a:latin typeface="Arial" panose="020B0604020202020204" pitchFamily="34" charset="0"/>
                <a:ea typeface="Barlow Bold" pitchFamily="34" charset="-122"/>
                <a:cs typeface="Arial" panose="020B0604020202020204" pitchFamily="34" charset="0"/>
              </a:rPr>
              <a:t>Current Inflation Rate</a:t>
            </a:r>
            <a:endParaRPr lang="en-US" sz="1500" dirty="0">
              <a:latin typeface="Arial" panose="020B0604020202020204" pitchFamily="34" charset="0"/>
              <a:cs typeface="Arial" panose="020B0604020202020204" pitchFamily="34" charset="0"/>
            </a:endParaRPr>
          </a:p>
        </p:txBody>
      </p:sp>
      <p:sp>
        <p:nvSpPr>
          <p:cNvPr id="9" name="Text 7"/>
          <p:cNvSpPr/>
          <p:nvPr/>
        </p:nvSpPr>
        <p:spPr>
          <a:xfrm>
            <a:off x="7424023" y="2759035"/>
            <a:ext cx="6698099" cy="479227"/>
          </a:xfrm>
          <a:prstGeom prst="rect">
            <a:avLst/>
          </a:prstGeom>
          <a:noFill/>
          <a:ln/>
        </p:spPr>
        <p:txBody>
          <a:bodyPr wrap="none" lIns="0" tIns="0" rIns="0" bIns="0" rtlCol="0" anchor="t"/>
          <a:lstStyle/>
          <a:p>
            <a:pPr marL="0" indent="0" algn="ctr">
              <a:lnSpc>
                <a:spcPts val="3750"/>
              </a:lnSpc>
              <a:buNone/>
            </a:pPr>
            <a:r>
              <a:rPr lang="en-US" sz="3750" b="1" dirty="0">
                <a:solidFill>
                  <a:srgbClr val="272525"/>
                </a:solidFill>
                <a:latin typeface="Arial" panose="020B0604020202020204" pitchFamily="34" charset="0"/>
                <a:ea typeface="Barlow Bold" pitchFamily="34" charset="-122"/>
                <a:cs typeface="Arial" panose="020B0604020202020204" pitchFamily="34" charset="0"/>
              </a:rPr>
              <a:t>$602.6B</a:t>
            </a:r>
            <a:endParaRPr lang="en-US" sz="3750" dirty="0">
              <a:latin typeface="Arial" panose="020B0604020202020204" pitchFamily="34" charset="0"/>
              <a:cs typeface="Arial" panose="020B0604020202020204" pitchFamily="34" charset="0"/>
            </a:endParaRPr>
          </a:p>
        </p:txBody>
      </p:sp>
      <p:sp>
        <p:nvSpPr>
          <p:cNvPr id="10" name="Text 8"/>
          <p:cNvSpPr/>
          <p:nvPr/>
        </p:nvSpPr>
        <p:spPr>
          <a:xfrm>
            <a:off x="9817656" y="3419594"/>
            <a:ext cx="1910834" cy="238839"/>
          </a:xfrm>
          <a:prstGeom prst="rect">
            <a:avLst/>
          </a:prstGeom>
          <a:noFill/>
          <a:ln/>
        </p:spPr>
        <p:txBody>
          <a:bodyPr wrap="none" lIns="0" tIns="0" rIns="0" bIns="0" rtlCol="0" anchor="t"/>
          <a:lstStyle/>
          <a:p>
            <a:pPr marL="0" indent="0" algn="ctr">
              <a:lnSpc>
                <a:spcPts val="1850"/>
              </a:lnSpc>
              <a:buNone/>
            </a:pPr>
            <a:r>
              <a:rPr lang="en-US" sz="1500" b="1" dirty="0">
                <a:solidFill>
                  <a:srgbClr val="272525"/>
                </a:solidFill>
                <a:latin typeface="Arial" panose="020B0604020202020204" pitchFamily="34" charset="0"/>
                <a:ea typeface="Barlow Bold" pitchFamily="34" charset="-122"/>
                <a:cs typeface="Arial" panose="020B0604020202020204" pitchFamily="34" charset="0"/>
              </a:rPr>
              <a:t>Export Value</a:t>
            </a:r>
            <a:endParaRPr lang="en-US" sz="1500" dirty="0">
              <a:latin typeface="Arial" panose="020B0604020202020204" pitchFamily="34" charset="0"/>
              <a:cs typeface="Arial" panose="020B0604020202020204" pitchFamily="34" charset="0"/>
            </a:endParaRPr>
          </a:p>
        </p:txBody>
      </p:sp>
      <p:sp>
        <p:nvSpPr>
          <p:cNvPr id="11" name="Shape 9"/>
          <p:cNvSpPr/>
          <p:nvPr/>
        </p:nvSpPr>
        <p:spPr>
          <a:xfrm>
            <a:off x="508278" y="3821787"/>
            <a:ext cx="13613844" cy="3896916"/>
          </a:xfrm>
          <a:prstGeom prst="roundRect">
            <a:avLst>
              <a:gd name="adj" fmla="val 3354"/>
            </a:avLst>
          </a:prstGeom>
          <a:noFill/>
          <a:ln w="7620">
            <a:solidFill>
              <a:srgbClr val="000000">
                <a:alpha val="8000"/>
              </a:srgbClr>
            </a:solidFill>
            <a:prstDash val="solid"/>
          </a:ln>
        </p:spPr>
        <p:txBody>
          <a:bodyPr/>
          <a:lstStyle/>
          <a:p>
            <a:endParaRPr lang="en-US"/>
          </a:p>
        </p:txBody>
      </p:sp>
      <p:sp>
        <p:nvSpPr>
          <p:cNvPr id="12" name="Shape 10"/>
          <p:cNvSpPr/>
          <p:nvPr/>
        </p:nvSpPr>
        <p:spPr>
          <a:xfrm>
            <a:off x="515898" y="3829407"/>
            <a:ext cx="13598604" cy="421719"/>
          </a:xfrm>
          <a:prstGeom prst="rect">
            <a:avLst/>
          </a:prstGeom>
          <a:solidFill>
            <a:srgbClr val="FFFFFF">
              <a:alpha val="4000"/>
            </a:srgbClr>
          </a:solidFill>
          <a:ln/>
        </p:spPr>
        <p:txBody>
          <a:bodyPr/>
          <a:lstStyle/>
          <a:p>
            <a:endParaRPr lang="en-US"/>
          </a:p>
        </p:txBody>
      </p:sp>
      <p:sp>
        <p:nvSpPr>
          <p:cNvPr id="13" name="Text 11"/>
          <p:cNvSpPr/>
          <p:nvPr/>
        </p:nvSpPr>
        <p:spPr>
          <a:xfrm>
            <a:off x="661154" y="3924062"/>
            <a:ext cx="2773680" cy="232410"/>
          </a:xfrm>
          <a:prstGeom prst="rect">
            <a:avLst/>
          </a:prstGeom>
          <a:noFill/>
          <a:ln/>
        </p:spPr>
        <p:txBody>
          <a:bodyPr wrap="none" lIns="0" tIns="0" rIns="0" bIns="0" rtlCol="0" anchor="t"/>
          <a:lstStyle/>
          <a:p>
            <a:pPr marL="0" indent="0">
              <a:lnSpc>
                <a:spcPts val="1800"/>
              </a:lnSpc>
              <a:buNone/>
            </a:pPr>
            <a:r>
              <a:rPr lang="en-US" sz="1300" b="1" dirty="0">
                <a:solidFill>
                  <a:srgbClr val="272525"/>
                </a:solidFill>
                <a:latin typeface="Arial" panose="020B0604020202020204" pitchFamily="34" charset="0"/>
                <a:ea typeface="Montserrat" pitchFamily="34" charset="-122"/>
                <a:cs typeface="Arial" panose="020B0604020202020204" pitchFamily="34" charset="0"/>
              </a:rPr>
              <a:t>Aspect</a:t>
            </a:r>
            <a:endParaRPr lang="en-US" sz="1300" dirty="0">
              <a:latin typeface="Arial" panose="020B0604020202020204" pitchFamily="34" charset="0"/>
              <a:cs typeface="Arial" panose="020B0604020202020204" pitchFamily="34" charset="0"/>
            </a:endParaRPr>
          </a:p>
        </p:txBody>
      </p:sp>
      <p:sp>
        <p:nvSpPr>
          <p:cNvPr id="14" name="Text 12"/>
          <p:cNvSpPr/>
          <p:nvPr/>
        </p:nvSpPr>
        <p:spPr>
          <a:xfrm>
            <a:off x="3732728" y="3924062"/>
            <a:ext cx="10236637" cy="232410"/>
          </a:xfrm>
          <a:prstGeom prst="rect">
            <a:avLst/>
          </a:prstGeom>
          <a:noFill/>
          <a:ln/>
        </p:spPr>
        <p:txBody>
          <a:bodyPr wrap="none" lIns="0" tIns="0" rIns="0" bIns="0" rtlCol="0" anchor="t"/>
          <a:lstStyle/>
          <a:p>
            <a:pPr marL="0" indent="0">
              <a:lnSpc>
                <a:spcPts val="1800"/>
              </a:lnSpc>
              <a:buNone/>
            </a:pPr>
            <a:r>
              <a:rPr lang="en-US" sz="1300" b="1" dirty="0">
                <a:solidFill>
                  <a:srgbClr val="272525"/>
                </a:solidFill>
                <a:latin typeface="Arial" panose="020B0604020202020204" pitchFamily="34" charset="0"/>
                <a:ea typeface="Montserrat" pitchFamily="34" charset="-122"/>
                <a:cs typeface="Arial" panose="020B0604020202020204" pitchFamily="34" charset="0"/>
              </a:rPr>
              <a:t>Details</a:t>
            </a:r>
            <a:endParaRPr lang="en-US" sz="1300" dirty="0">
              <a:latin typeface="Arial" panose="020B0604020202020204" pitchFamily="34" charset="0"/>
              <a:cs typeface="Arial" panose="020B0604020202020204" pitchFamily="34" charset="0"/>
            </a:endParaRPr>
          </a:p>
        </p:txBody>
      </p:sp>
      <p:sp>
        <p:nvSpPr>
          <p:cNvPr id="15" name="Shape 13"/>
          <p:cNvSpPr/>
          <p:nvPr/>
        </p:nvSpPr>
        <p:spPr>
          <a:xfrm>
            <a:off x="515898" y="4251127"/>
            <a:ext cx="13598604" cy="421719"/>
          </a:xfrm>
          <a:prstGeom prst="rect">
            <a:avLst/>
          </a:prstGeom>
          <a:solidFill>
            <a:srgbClr val="000000">
              <a:alpha val="4000"/>
            </a:srgbClr>
          </a:solidFill>
          <a:ln/>
        </p:spPr>
        <p:txBody>
          <a:bodyPr/>
          <a:lstStyle/>
          <a:p>
            <a:endParaRPr lang="en-US"/>
          </a:p>
        </p:txBody>
      </p:sp>
      <p:sp>
        <p:nvSpPr>
          <p:cNvPr id="16" name="Text 14"/>
          <p:cNvSpPr/>
          <p:nvPr/>
        </p:nvSpPr>
        <p:spPr>
          <a:xfrm>
            <a:off x="661154" y="4345781"/>
            <a:ext cx="2773680" cy="232410"/>
          </a:xfrm>
          <a:prstGeom prst="rect">
            <a:avLst/>
          </a:prstGeom>
          <a:noFill/>
          <a:ln/>
        </p:spPr>
        <p:txBody>
          <a:bodyPr wrap="non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GDP Growth Projections</a:t>
            </a:r>
            <a:endParaRPr lang="en-US" sz="1300" dirty="0">
              <a:latin typeface="Arial" panose="020B0604020202020204" pitchFamily="34" charset="0"/>
              <a:cs typeface="Arial" panose="020B0604020202020204" pitchFamily="34" charset="0"/>
            </a:endParaRPr>
          </a:p>
        </p:txBody>
      </p:sp>
      <p:sp>
        <p:nvSpPr>
          <p:cNvPr id="17" name="Text 15"/>
          <p:cNvSpPr/>
          <p:nvPr/>
        </p:nvSpPr>
        <p:spPr>
          <a:xfrm>
            <a:off x="3732728" y="4345781"/>
            <a:ext cx="10236637" cy="232410"/>
          </a:xfrm>
          <a:prstGeom prst="rect">
            <a:avLst/>
          </a:prstGeom>
          <a:noFill/>
          <a:ln/>
        </p:spPr>
        <p:txBody>
          <a:bodyPr wrap="non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Real GDP growth for FY 2025-26 projected between 6.3% and 6.8%. FY 2024-25 GDP growth estimated at 6.4%</a:t>
            </a:r>
            <a:endParaRPr lang="en-US" sz="1300" dirty="0">
              <a:latin typeface="Arial" panose="020B0604020202020204" pitchFamily="34" charset="0"/>
              <a:cs typeface="Arial" panose="020B0604020202020204" pitchFamily="34" charset="0"/>
            </a:endParaRPr>
          </a:p>
        </p:txBody>
      </p:sp>
      <p:sp>
        <p:nvSpPr>
          <p:cNvPr id="18" name="Shape 16"/>
          <p:cNvSpPr/>
          <p:nvPr/>
        </p:nvSpPr>
        <p:spPr>
          <a:xfrm>
            <a:off x="515898" y="4672846"/>
            <a:ext cx="13598604" cy="654129"/>
          </a:xfrm>
          <a:prstGeom prst="rect">
            <a:avLst/>
          </a:prstGeom>
          <a:solidFill>
            <a:srgbClr val="FFFFFF">
              <a:alpha val="4000"/>
            </a:srgbClr>
          </a:solidFill>
          <a:ln/>
        </p:spPr>
        <p:txBody>
          <a:bodyPr/>
          <a:lstStyle/>
          <a:p>
            <a:endParaRPr lang="en-US"/>
          </a:p>
        </p:txBody>
      </p:sp>
      <p:sp>
        <p:nvSpPr>
          <p:cNvPr id="19" name="Text 17"/>
          <p:cNvSpPr/>
          <p:nvPr/>
        </p:nvSpPr>
        <p:spPr>
          <a:xfrm>
            <a:off x="661154" y="4767501"/>
            <a:ext cx="2773680" cy="232410"/>
          </a:xfrm>
          <a:prstGeom prst="rect">
            <a:avLst/>
          </a:prstGeom>
          <a:noFill/>
          <a:ln/>
        </p:spPr>
        <p:txBody>
          <a:bodyPr wrap="non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Sectoral Performance</a:t>
            </a:r>
            <a:endParaRPr lang="en-US" sz="1300" dirty="0">
              <a:latin typeface="Arial" panose="020B0604020202020204" pitchFamily="34" charset="0"/>
              <a:cs typeface="Arial" panose="020B0604020202020204" pitchFamily="34" charset="0"/>
            </a:endParaRPr>
          </a:p>
        </p:txBody>
      </p:sp>
      <p:sp>
        <p:nvSpPr>
          <p:cNvPr id="20" name="Text 18"/>
          <p:cNvSpPr/>
          <p:nvPr/>
        </p:nvSpPr>
        <p:spPr>
          <a:xfrm>
            <a:off x="3732728" y="4767501"/>
            <a:ext cx="10236637" cy="464820"/>
          </a:xfrm>
          <a:prstGeom prst="rect">
            <a:avLst/>
          </a:prstGeom>
          <a:noFill/>
          <a:ln/>
        </p:spPr>
        <p:txBody>
          <a:bodyPr wrap="squar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Agriculture remains strong, above trend levels. Industrial sector regained footing above pre-pandemic levels. Services sector approaching trend levels, contribution to GDP rising to 55.3% in FY25</a:t>
            </a:r>
            <a:endParaRPr lang="en-US" sz="1300" dirty="0">
              <a:latin typeface="Arial" panose="020B0604020202020204" pitchFamily="34" charset="0"/>
              <a:cs typeface="Arial" panose="020B0604020202020204" pitchFamily="34" charset="0"/>
            </a:endParaRPr>
          </a:p>
        </p:txBody>
      </p:sp>
      <p:sp>
        <p:nvSpPr>
          <p:cNvPr id="21" name="Shape 19"/>
          <p:cNvSpPr/>
          <p:nvPr/>
        </p:nvSpPr>
        <p:spPr>
          <a:xfrm>
            <a:off x="515898" y="5326975"/>
            <a:ext cx="13598604" cy="654129"/>
          </a:xfrm>
          <a:prstGeom prst="rect">
            <a:avLst/>
          </a:prstGeom>
          <a:solidFill>
            <a:srgbClr val="000000">
              <a:alpha val="4000"/>
            </a:srgbClr>
          </a:solidFill>
          <a:ln/>
        </p:spPr>
        <p:txBody>
          <a:bodyPr/>
          <a:lstStyle/>
          <a:p>
            <a:endParaRPr lang="en-US"/>
          </a:p>
        </p:txBody>
      </p:sp>
      <p:sp>
        <p:nvSpPr>
          <p:cNvPr id="22" name="Text 20"/>
          <p:cNvSpPr/>
          <p:nvPr/>
        </p:nvSpPr>
        <p:spPr>
          <a:xfrm>
            <a:off x="661154" y="5421630"/>
            <a:ext cx="2773680" cy="232410"/>
          </a:xfrm>
          <a:prstGeom prst="rect">
            <a:avLst/>
          </a:prstGeom>
          <a:noFill/>
          <a:ln/>
        </p:spPr>
        <p:txBody>
          <a:bodyPr wrap="non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Inflation Trends</a:t>
            </a:r>
            <a:endParaRPr lang="en-US" sz="1300" dirty="0">
              <a:latin typeface="Arial" panose="020B0604020202020204" pitchFamily="34" charset="0"/>
              <a:cs typeface="Arial" panose="020B0604020202020204" pitchFamily="34" charset="0"/>
            </a:endParaRPr>
          </a:p>
        </p:txBody>
      </p:sp>
      <p:sp>
        <p:nvSpPr>
          <p:cNvPr id="23" name="Text 21"/>
          <p:cNvSpPr/>
          <p:nvPr/>
        </p:nvSpPr>
        <p:spPr>
          <a:xfrm>
            <a:off x="3732728" y="5421630"/>
            <a:ext cx="10236637" cy="464820"/>
          </a:xfrm>
          <a:prstGeom prst="rect">
            <a:avLst/>
          </a:prstGeom>
          <a:noFill/>
          <a:ln/>
        </p:spPr>
        <p:txBody>
          <a:bodyPr wrap="squar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Retail headline inflation softened from 5.4% in FY24 to 4.9% during April-December 2024. RBI and IMF project inflation to align with 4% target by FY26</a:t>
            </a:r>
            <a:endParaRPr lang="en-US" sz="1300" dirty="0">
              <a:latin typeface="Arial" panose="020B0604020202020204" pitchFamily="34" charset="0"/>
              <a:cs typeface="Arial" panose="020B0604020202020204" pitchFamily="34" charset="0"/>
            </a:endParaRPr>
          </a:p>
        </p:txBody>
      </p:sp>
      <p:sp>
        <p:nvSpPr>
          <p:cNvPr id="24" name="Shape 22"/>
          <p:cNvSpPr/>
          <p:nvPr/>
        </p:nvSpPr>
        <p:spPr>
          <a:xfrm>
            <a:off x="515898" y="5981105"/>
            <a:ext cx="13598604" cy="654129"/>
          </a:xfrm>
          <a:prstGeom prst="rect">
            <a:avLst/>
          </a:prstGeom>
          <a:solidFill>
            <a:srgbClr val="FFFFFF">
              <a:alpha val="4000"/>
            </a:srgbClr>
          </a:solidFill>
          <a:ln/>
        </p:spPr>
        <p:txBody>
          <a:bodyPr/>
          <a:lstStyle/>
          <a:p>
            <a:endParaRPr lang="en-US"/>
          </a:p>
        </p:txBody>
      </p:sp>
      <p:sp>
        <p:nvSpPr>
          <p:cNvPr id="25" name="Text 23"/>
          <p:cNvSpPr/>
          <p:nvPr/>
        </p:nvSpPr>
        <p:spPr>
          <a:xfrm>
            <a:off x="661154" y="6075759"/>
            <a:ext cx="2773680" cy="232410"/>
          </a:xfrm>
          <a:prstGeom prst="rect">
            <a:avLst/>
          </a:prstGeom>
          <a:noFill/>
          <a:ln/>
        </p:spPr>
        <p:txBody>
          <a:bodyPr wrap="non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External Sector</a:t>
            </a:r>
            <a:endParaRPr lang="en-US" sz="1300" dirty="0">
              <a:latin typeface="Arial" panose="020B0604020202020204" pitchFamily="34" charset="0"/>
              <a:cs typeface="Arial" panose="020B0604020202020204" pitchFamily="34" charset="0"/>
            </a:endParaRPr>
          </a:p>
        </p:txBody>
      </p:sp>
      <p:sp>
        <p:nvSpPr>
          <p:cNvPr id="26" name="Text 24"/>
          <p:cNvSpPr/>
          <p:nvPr/>
        </p:nvSpPr>
        <p:spPr>
          <a:xfrm>
            <a:off x="3732728" y="6075759"/>
            <a:ext cx="10236637" cy="464820"/>
          </a:xfrm>
          <a:prstGeom prst="rect">
            <a:avLst/>
          </a:prstGeom>
          <a:noFill/>
          <a:ln/>
        </p:spPr>
        <p:txBody>
          <a:bodyPr wrap="squar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India maintains position as seventh-largest global services exporter. Exports reached $602.6 billion in first nine months of FY25, growing by 6%</a:t>
            </a:r>
            <a:endParaRPr lang="en-US" sz="1300" dirty="0">
              <a:latin typeface="Arial" panose="020B0604020202020204" pitchFamily="34" charset="0"/>
              <a:cs typeface="Arial" panose="020B0604020202020204" pitchFamily="34" charset="0"/>
            </a:endParaRPr>
          </a:p>
        </p:txBody>
      </p:sp>
      <p:sp>
        <p:nvSpPr>
          <p:cNvPr id="27" name="Shape 25"/>
          <p:cNvSpPr/>
          <p:nvPr/>
        </p:nvSpPr>
        <p:spPr>
          <a:xfrm>
            <a:off x="515898" y="6635234"/>
            <a:ext cx="13598604" cy="421719"/>
          </a:xfrm>
          <a:prstGeom prst="rect">
            <a:avLst/>
          </a:prstGeom>
          <a:solidFill>
            <a:srgbClr val="000000">
              <a:alpha val="4000"/>
            </a:srgbClr>
          </a:solidFill>
          <a:ln/>
        </p:spPr>
        <p:txBody>
          <a:bodyPr/>
          <a:lstStyle/>
          <a:p>
            <a:endParaRPr lang="en-US"/>
          </a:p>
        </p:txBody>
      </p:sp>
      <p:sp>
        <p:nvSpPr>
          <p:cNvPr id="28" name="Text 26"/>
          <p:cNvSpPr/>
          <p:nvPr/>
        </p:nvSpPr>
        <p:spPr>
          <a:xfrm>
            <a:off x="661154" y="6729889"/>
            <a:ext cx="2773680" cy="232410"/>
          </a:xfrm>
          <a:prstGeom prst="rect">
            <a:avLst/>
          </a:prstGeom>
          <a:noFill/>
          <a:ln/>
        </p:spPr>
        <p:txBody>
          <a:bodyPr wrap="non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Digital Transformation and AI</a:t>
            </a:r>
            <a:endParaRPr lang="en-US" sz="1300" dirty="0">
              <a:latin typeface="Arial" panose="020B0604020202020204" pitchFamily="34" charset="0"/>
              <a:cs typeface="Arial" panose="020B0604020202020204" pitchFamily="34" charset="0"/>
            </a:endParaRPr>
          </a:p>
        </p:txBody>
      </p:sp>
      <p:sp>
        <p:nvSpPr>
          <p:cNvPr id="29" name="Text 27"/>
          <p:cNvSpPr/>
          <p:nvPr/>
        </p:nvSpPr>
        <p:spPr>
          <a:xfrm>
            <a:off x="3732728" y="6729889"/>
            <a:ext cx="10236637" cy="232410"/>
          </a:xfrm>
          <a:prstGeom prst="rect">
            <a:avLst/>
          </a:prstGeom>
          <a:noFill/>
          <a:ln/>
        </p:spPr>
        <p:txBody>
          <a:bodyPr wrap="non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Expansion of AI adoption across industries, including banking. Emphasis on skilling and education to leverage technological advancements</a:t>
            </a:r>
            <a:endParaRPr lang="en-US" sz="1300" dirty="0">
              <a:latin typeface="Arial" panose="020B0604020202020204" pitchFamily="34" charset="0"/>
              <a:cs typeface="Arial" panose="020B0604020202020204" pitchFamily="34" charset="0"/>
            </a:endParaRPr>
          </a:p>
        </p:txBody>
      </p:sp>
      <p:sp>
        <p:nvSpPr>
          <p:cNvPr id="30" name="Shape 28"/>
          <p:cNvSpPr/>
          <p:nvPr/>
        </p:nvSpPr>
        <p:spPr>
          <a:xfrm>
            <a:off x="515898" y="7056953"/>
            <a:ext cx="13598604" cy="654129"/>
          </a:xfrm>
          <a:prstGeom prst="rect">
            <a:avLst/>
          </a:prstGeom>
          <a:solidFill>
            <a:srgbClr val="FFFFFF">
              <a:alpha val="4000"/>
            </a:srgbClr>
          </a:solidFill>
          <a:ln/>
        </p:spPr>
        <p:txBody>
          <a:bodyPr/>
          <a:lstStyle/>
          <a:p>
            <a:endParaRPr lang="en-US"/>
          </a:p>
        </p:txBody>
      </p:sp>
      <p:sp>
        <p:nvSpPr>
          <p:cNvPr id="31" name="Text 29"/>
          <p:cNvSpPr/>
          <p:nvPr/>
        </p:nvSpPr>
        <p:spPr>
          <a:xfrm>
            <a:off x="661154" y="7151608"/>
            <a:ext cx="2773680" cy="464820"/>
          </a:xfrm>
          <a:prstGeom prst="rect">
            <a:avLst/>
          </a:prstGeom>
          <a:noFill/>
          <a:ln/>
        </p:spPr>
        <p:txBody>
          <a:bodyPr wrap="squar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Regulatory Reforms and Ease of Doing Business</a:t>
            </a:r>
            <a:endParaRPr lang="en-US" sz="1300" dirty="0">
              <a:latin typeface="Arial" panose="020B0604020202020204" pitchFamily="34" charset="0"/>
              <a:cs typeface="Arial" panose="020B0604020202020204" pitchFamily="34" charset="0"/>
            </a:endParaRPr>
          </a:p>
        </p:txBody>
      </p:sp>
      <p:sp>
        <p:nvSpPr>
          <p:cNvPr id="32" name="Text 30"/>
          <p:cNvSpPr/>
          <p:nvPr/>
        </p:nvSpPr>
        <p:spPr>
          <a:xfrm>
            <a:off x="3732728" y="7151608"/>
            <a:ext cx="10236637" cy="464820"/>
          </a:xfrm>
          <a:prstGeom prst="rect">
            <a:avLst/>
          </a:prstGeom>
          <a:noFill/>
          <a:ln/>
        </p:spPr>
        <p:txBody>
          <a:bodyPr wrap="squar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Stress on systemic deregulation and improving business environment. Focus on 'Ease of Doing Business 2.0' to enhance India's long-term growth prospects</a:t>
            </a:r>
            <a:endParaRPr lang="en-US" sz="1300" dirty="0">
              <a:latin typeface="Arial" panose="020B060402020202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11518" y="721281"/>
            <a:ext cx="9175552" cy="668655"/>
          </a:xfrm>
          <a:prstGeom prst="rect">
            <a:avLst/>
          </a:prstGeom>
          <a:noFill/>
          <a:ln/>
        </p:spPr>
        <p:txBody>
          <a:bodyPr wrap="none" lIns="0" tIns="0" rIns="0" bIns="0" rtlCol="0" anchor="t"/>
          <a:lstStyle/>
          <a:p>
            <a:pPr marL="0" indent="0">
              <a:lnSpc>
                <a:spcPts val="525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Key Economic Indicators and Concerns</a:t>
            </a:r>
            <a:endParaRPr lang="en-US" sz="4450" dirty="0">
              <a:latin typeface="Arial" panose="020B0604020202020204" pitchFamily="34" charset="0"/>
              <a:cs typeface="Arial" panose="020B0604020202020204" pitchFamily="34" charset="0"/>
            </a:endParaRPr>
          </a:p>
        </p:txBody>
      </p:sp>
      <p:sp>
        <p:nvSpPr>
          <p:cNvPr id="3" name="Shape 1"/>
          <p:cNvSpPr/>
          <p:nvPr/>
        </p:nvSpPr>
        <p:spPr>
          <a:xfrm>
            <a:off x="711518" y="1796415"/>
            <a:ext cx="4266962" cy="1838206"/>
          </a:xfrm>
          <a:prstGeom prst="roundRect">
            <a:avLst>
              <a:gd name="adj" fmla="val 9954"/>
            </a:avLst>
          </a:prstGeom>
          <a:solidFill>
            <a:srgbClr val="EEEFF5"/>
          </a:solidFill>
          <a:ln/>
          <a:effectLst>
            <a:outerShdw blurRad="50800" dist="25400" dir="13500000" algn="bl" rotWithShape="0">
              <a:srgbClr val="FFFFFF">
                <a:alpha val="70000"/>
              </a:srgbClr>
            </a:outerShdw>
          </a:effectLst>
        </p:spPr>
        <p:txBody>
          <a:bodyPr/>
          <a:lstStyle/>
          <a:p>
            <a:endParaRPr lang="en-US"/>
          </a:p>
        </p:txBody>
      </p:sp>
      <p:sp>
        <p:nvSpPr>
          <p:cNvPr id="4" name="Text 2"/>
          <p:cNvSpPr/>
          <p:nvPr/>
        </p:nvSpPr>
        <p:spPr>
          <a:xfrm>
            <a:off x="914757" y="1999655"/>
            <a:ext cx="2674858" cy="334328"/>
          </a:xfrm>
          <a:prstGeom prst="rect">
            <a:avLst/>
          </a:prstGeom>
          <a:noFill/>
          <a:ln/>
        </p:spPr>
        <p:txBody>
          <a:bodyPr wrap="none" lIns="0" tIns="0" rIns="0" bIns="0" rtlCol="0" anchor="t"/>
          <a:lstStyle/>
          <a:p>
            <a:pPr marL="0" indent="0">
              <a:lnSpc>
                <a:spcPts val="2600"/>
              </a:lnSpc>
              <a:buNone/>
            </a:pPr>
            <a:r>
              <a:rPr lang="en-US" sz="2000" b="1" dirty="0">
                <a:solidFill>
                  <a:srgbClr val="272525"/>
                </a:solidFill>
                <a:latin typeface="Arial" panose="020B0604020202020204" pitchFamily="34" charset="0"/>
                <a:ea typeface="Barlow Bold" pitchFamily="34" charset="-122"/>
                <a:cs typeface="Arial" panose="020B0604020202020204" pitchFamily="34" charset="0"/>
              </a:rPr>
              <a:t>Soft Domestic Growth</a:t>
            </a:r>
            <a:endParaRPr lang="en-US" sz="2000" dirty="0">
              <a:latin typeface="Arial" panose="020B0604020202020204" pitchFamily="34" charset="0"/>
              <a:cs typeface="Arial" panose="020B0604020202020204" pitchFamily="34" charset="0"/>
            </a:endParaRPr>
          </a:p>
        </p:txBody>
      </p:sp>
      <p:sp>
        <p:nvSpPr>
          <p:cNvPr id="5" name="Text 3"/>
          <p:cNvSpPr/>
          <p:nvPr/>
        </p:nvSpPr>
        <p:spPr>
          <a:xfrm>
            <a:off x="914757" y="2455902"/>
            <a:ext cx="3860483" cy="975479"/>
          </a:xfrm>
          <a:prstGeom prst="rect">
            <a:avLst/>
          </a:prstGeom>
          <a:noFill/>
          <a:ln/>
        </p:spPr>
        <p:txBody>
          <a:bodyPr wrap="square" lIns="0" tIns="0" rIns="0" bIns="0" rtlCol="0" anchor="t"/>
          <a:lstStyle/>
          <a:p>
            <a:pPr marL="0" indent="0">
              <a:lnSpc>
                <a:spcPts val="25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The domestic economy is experiencing a slowdown, impacting various sectors.</a:t>
            </a:r>
            <a:endParaRPr lang="en-US" sz="2000" dirty="0">
              <a:latin typeface="Arial" panose="020B0604020202020204" pitchFamily="34" charset="0"/>
              <a:cs typeface="Arial" panose="020B0604020202020204" pitchFamily="34" charset="0"/>
            </a:endParaRPr>
          </a:p>
        </p:txBody>
      </p:sp>
      <p:sp>
        <p:nvSpPr>
          <p:cNvPr id="6" name="Shape 4"/>
          <p:cNvSpPr/>
          <p:nvPr/>
        </p:nvSpPr>
        <p:spPr>
          <a:xfrm>
            <a:off x="5181719" y="1796415"/>
            <a:ext cx="4266962" cy="1838206"/>
          </a:xfrm>
          <a:prstGeom prst="roundRect">
            <a:avLst>
              <a:gd name="adj" fmla="val 9954"/>
            </a:avLst>
          </a:prstGeom>
          <a:solidFill>
            <a:srgbClr val="EEEFF5"/>
          </a:solidFill>
          <a:ln/>
          <a:effectLst>
            <a:outerShdw blurRad="50800" dist="25400" dir="13500000" algn="bl" rotWithShape="0">
              <a:srgbClr val="FFFFFF">
                <a:alpha val="70000"/>
              </a:srgbClr>
            </a:outerShdw>
          </a:effectLst>
        </p:spPr>
        <p:txBody>
          <a:bodyPr/>
          <a:lstStyle/>
          <a:p>
            <a:endParaRPr lang="en-US"/>
          </a:p>
        </p:txBody>
      </p:sp>
      <p:sp>
        <p:nvSpPr>
          <p:cNvPr id="7" name="Text 5"/>
          <p:cNvSpPr/>
          <p:nvPr/>
        </p:nvSpPr>
        <p:spPr>
          <a:xfrm>
            <a:off x="5384959" y="1999655"/>
            <a:ext cx="3407212" cy="334328"/>
          </a:xfrm>
          <a:prstGeom prst="rect">
            <a:avLst/>
          </a:prstGeom>
          <a:noFill/>
          <a:ln/>
        </p:spPr>
        <p:txBody>
          <a:bodyPr wrap="none" lIns="0" tIns="0" rIns="0" bIns="0" rtlCol="0" anchor="t"/>
          <a:lstStyle/>
          <a:p>
            <a:pPr marL="0" indent="0">
              <a:lnSpc>
                <a:spcPts val="2600"/>
              </a:lnSpc>
              <a:buNone/>
            </a:pPr>
            <a:r>
              <a:rPr lang="en-US" sz="2000" b="1" dirty="0">
                <a:solidFill>
                  <a:srgbClr val="272525"/>
                </a:solidFill>
                <a:latin typeface="Arial" panose="020B0604020202020204" pitchFamily="34" charset="0"/>
                <a:ea typeface="Barlow Bold" pitchFamily="34" charset="-122"/>
                <a:cs typeface="Arial" panose="020B0604020202020204" pitchFamily="34" charset="0"/>
              </a:rPr>
              <a:t>Slowing Tax Revenue Growth</a:t>
            </a:r>
            <a:endParaRPr lang="en-US" sz="2000" dirty="0">
              <a:latin typeface="Arial" panose="020B0604020202020204" pitchFamily="34" charset="0"/>
              <a:cs typeface="Arial" panose="020B0604020202020204" pitchFamily="34" charset="0"/>
            </a:endParaRPr>
          </a:p>
        </p:txBody>
      </p:sp>
      <p:sp>
        <p:nvSpPr>
          <p:cNvPr id="8" name="Text 6"/>
          <p:cNvSpPr/>
          <p:nvPr/>
        </p:nvSpPr>
        <p:spPr>
          <a:xfrm>
            <a:off x="5384959" y="2455902"/>
            <a:ext cx="3860483" cy="975479"/>
          </a:xfrm>
          <a:prstGeom prst="rect">
            <a:avLst/>
          </a:prstGeom>
          <a:noFill/>
          <a:ln/>
        </p:spPr>
        <p:txBody>
          <a:bodyPr wrap="square" lIns="0" tIns="0" rIns="0" bIns="0" rtlCol="0" anchor="t"/>
          <a:lstStyle/>
          <a:p>
            <a:pPr marL="0" indent="0">
              <a:lnSpc>
                <a:spcPts val="25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A decrease in tax revenue growth is putting pressure on budget allocations.</a:t>
            </a:r>
            <a:endParaRPr lang="en-US" sz="2000" dirty="0">
              <a:latin typeface="Arial" panose="020B0604020202020204" pitchFamily="34" charset="0"/>
              <a:cs typeface="Arial" panose="020B0604020202020204" pitchFamily="34" charset="0"/>
            </a:endParaRPr>
          </a:p>
        </p:txBody>
      </p:sp>
      <p:sp>
        <p:nvSpPr>
          <p:cNvPr id="9" name="Shape 7"/>
          <p:cNvSpPr/>
          <p:nvPr/>
        </p:nvSpPr>
        <p:spPr>
          <a:xfrm>
            <a:off x="9651921" y="1796415"/>
            <a:ext cx="4266962" cy="1838206"/>
          </a:xfrm>
          <a:prstGeom prst="roundRect">
            <a:avLst>
              <a:gd name="adj" fmla="val 9954"/>
            </a:avLst>
          </a:prstGeom>
          <a:solidFill>
            <a:srgbClr val="EEEFF5"/>
          </a:solidFill>
          <a:ln/>
          <a:effectLst>
            <a:outerShdw blurRad="50800" dist="25400" dir="13500000" algn="bl" rotWithShape="0">
              <a:srgbClr val="FFFFFF">
                <a:alpha val="70000"/>
              </a:srgbClr>
            </a:outerShdw>
          </a:effectLst>
        </p:spPr>
        <p:txBody>
          <a:bodyPr/>
          <a:lstStyle/>
          <a:p>
            <a:endParaRPr lang="en-US"/>
          </a:p>
        </p:txBody>
      </p:sp>
      <p:sp>
        <p:nvSpPr>
          <p:cNvPr id="10" name="Text 8"/>
          <p:cNvSpPr/>
          <p:nvPr/>
        </p:nvSpPr>
        <p:spPr>
          <a:xfrm>
            <a:off x="9855160" y="1999655"/>
            <a:ext cx="2674858" cy="334328"/>
          </a:xfrm>
          <a:prstGeom prst="rect">
            <a:avLst/>
          </a:prstGeom>
          <a:noFill/>
          <a:ln/>
        </p:spPr>
        <p:txBody>
          <a:bodyPr wrap="none" lIns="0" tIns="0" rIns="0" bIns="0" rtlCol="0" anchor="t"/>
          <a:lstStyle/>
          <a:p>
            <a:pPr marL="0" indent="0">
              <a:lnSpc>
                <a:spcPts val="2600"/>
              </a:lnSpc>
              <a:buNone/>
            </a:pPr>
            <a:r>
              <a:rPr lang="en-US" sz="2000" b="1" dirty="0">
                <a:solidFill>
                  <a:srgbClr val="272525"/>
                </a:solidFill>
                <a:latin typeface="Arial" panose="020B0604020202020204" pitchFamily="34" charset="0"/>
                <a:ea typeface="Barlow Bold" pitchFamily="34" charset="-122"/>
                <a:cs typeface="Arial" panose="020B0604020202020204" pitchFamily="34" charset="0"/>
              </a:rPr>
              <a:t>Rupee falling</a:t>
            </a:r>
            <a:endParaRPr lang="en-US" sz="2000" dirty="0">
              <a:latin typeface="Arial" panose="020B0604020202020204" pitchFamily="34" charset="0"/>
              <a:cs typeface="Arial" panose="020B0604020202020204" pitchFamily="34" charset="0"/>
            </a:endParaRPr>
          </a:p>
        </p:txBody>
      </p:sp>
      <p:sp>
        <p:nvSpPr>
          <p:cNvPr id="11" name="Shape 9"/>
          <p:cNvSpPr/>
          <p:nvPr/>
        </p:nvSpPr>
        <p:spPr>
          <a:xfrm>
            <a:off x="711518" y="3837861"/>
            <a:ext cx="4266962" cy="2172533"/>
          </a:xfrm>
          <a:prstGeom prst="roundRect">
            <a:avLst>
              <a:gd name="adj" fmla="val 8422"/>
            </a:avLst>
          </a:prstGeom>
          <a:solidFill>
            <a:srgbClr val="EEEFF5"/>
          </a:solidFill>
          <a:ln/>
          <a:effectLst>
            <a:outerShdw blurRad="50800" dist="25400" dir="13500000" algn="bl" rotWithShape="0">
              <a:srgbClr val="FFFFFF">
                <a:alpha val="70000"/>
              </a:srgbClr>
            </a:outerShdw>
          </a:effectLst>
        </p:spPr>
        <p:txBody>
          <a:bodyPr/>
          <a:lstStyle/>
          <a:p>
            <a:endParaRPr lang="en-US"/>
          </a:p>
        </p:txBody>
      </p:sp>
      <p:sp>
        <p:nvSpPr>
          <p:cNvPr id="12" name="Text 10"/>
          <p:cNvSpPr/>
          <p:nvPr/>
        </p:nvSpPr>
        <p:spPr>
          <a:xfrm>
            <a:off x="914757" y="4041100"/>
            <a:ext cx="2674858" cy="334328"/>
          </a:xfrm>
          <a:prstGeom prst="rect">
            <a:avLst/>
          </a:prstGeom>
          <a:noFill/>
          <a:ln/>
        </p:spPr>
        <p:txBody>
          <a:bodyPr wrap="none" lIns="0" tIns="0" rIns="0" bIns="0" rtlCol="0" anchor="t"/>
          <a:lstStyle/>
          <a:p>
            <a:pPr marL="0" indent="0">
              <a:lnSpc>
                <a:spcPts val="2600"/>
              </a:lnSpc>
              <a:buNone/>
            </a:pPr>
            <a:r>
              <a:rPr lang="en-US" sz="2000" b="1" dirty="0">
                <a:solidFill>
                  <a:srgbClr val="272525"/>
                </a:solidFill>
                <a:latin typeface="Arial" panose="020B0604020202020204" pitchFamily="34" charset="0"/>
                <a:ea typeface="Barlow Bold" pitchFamily="34" charset="-122"/>
                <a:cs typeface="Arial" panose="020B0604020202020204" pitchFamily="34" charset="0"/>
              </a:rPr>
              <a:t>Stock market falling</a:t>
            </a:r>
            <a:endParaRPr lang="en-US" sz="2000" dirty="0">
              <a:latin typeface="Arial" panose="020B0604020202020204" pitchFamily="34" charset="0"/>
              <a:cs typeface="Arial" panose="020B0604020202020204" pitchFamily="34" charset="0"/>
            </a:endParaRPr>
          </a:p>
        </p:txBody>
      </p:sp>
      <p:sp>
        <p:nvSpPr>
          <p:cNvPr id="13" name="Shape 11"/>
          <p:cNvSpPr/>
          <p:nvPr/>
        </p:nvSpPr>
        <p:spPr>
          <a:xfrm>
            <a:off x="5181719" y="3837861"/>
            <a:ext cx="4266962" cy="2172533"/>
          </a:xfrm>
          <a:prstGeom prst="roundRect">
            <a:avLst>
              <a:gd name="adj" fmla="val 8422"/>
            </a:avLst>
          </a:prstGeom>
          <a:solidFill>
            <a:srgbClr val="EEEFF5"/>
          </a:solidFill>
          <a:ln/>
          <a:effectLst>
            <a:outerShdw blurRad="50800" dist="25400" dir="13500000" algn="bl" rotWithShape="0">
              <a:srgbClr val="FFFFFF">
                <a:alpha val="70000"/>
              </a:srgbClr>
            </a:outerShdw>
          </a:effectLst>
        </p:spPr>
        <p:txBody>
          <a:bodyPr/>
          <a:lstStyle/>
          <a:p>
            <a:endParaRPr lang="en-US"/>
          </a:p>
        </p:txBody>
      </p:sp>
      <p:sp>
        <p:nvSpPr>
          <p:cNvPr id="14" name="Text 12"/>
          <p:cNvSpPr/>
          <p:nvPr/>
        </p:nvSpPr>
        <p:spPr>
          <a:xfrm>
            <a:off x="5384959" y="4041100"/>
            <a:ext cx="3860483" cy="668655"/>
          </a:xfrm>
          <a:prstGeom prst="rect">
            <a:avLst/>
          </a:prstGeom>
          <a:noFill/>
          <a:ln/>
        </p:spPr>
        <p:txBody>
          <a:bodyPr wrap="square" lIns="0" tIns="0" rIns="0" bIns="0" rtlCol="0" anchor="t"/>
          <a:lstStyle/>
          <a:p>
            <a:pPr marL="0" indent="0">
              <a:lnSpc>
                <a:spcPts val="2600"/>
              </a:lnSpc>
              <a:buNone/>
            </a:pPr>
            <a:r>
              <a:rPr lang="en-US" sz="2000" b="1" dirty="0">
                <a:solidFill>
                  <a:srgbClr val="272525"/>
                </a:solidFill>
                <a:latin typeface="Arial" panose="020B0604020202020204" pitchFamily="34" charset="0"/>
                <a:ea typeface="Barlow Bold"/>
                <a:cs typeface="Arial" panose="020B0604020202020204" pitchFamily="34" charset="0"/>
              </a:rPr>
              <a:t>Uncertain Overseas Environment</a:t>
            </a:r>
            <a:endParaRPr lang="en-US" sz="2000" dirty="0">
              <a:latin typeface="Arial" panose="020B0604020202020204" pitchFamily="34" charset="0"/>
              <a:ea typeface="Barlow Bold"/>
              <a:cs typeface="Arial" panose="020B0604020202020204" pitchFamily="34" charset="0"/>
            </a:endParaRPr>
          </a:p>
        </p:txBody>
      </p:sp>
      <p:sp>
        <p:nvSpPr>
          <p:cNvPr id="15" name="Text 13"/>
          <p:cNvSpPr/>
          <p:nvPr/>
        </p:nvSpPr>
        <p:spPr>
          <a:xfrm>
            <a:off x="5384959" y="4831675"/>
            <a:ext cx="3860483" cy="975479"/>
          </a:xfrm>
          <a:prstGeom prst="rect">
            <a:avLst/>
          </a:prstGeom>
          <a:noFill/>
          <a:ln/>
        </p:spPr>
        <p:txBody>
          <a:bodyPr wrap="square" lIns="0" tIns="0" rIns="0" bIns="0" rtlCol="0" anchor="t"/>
          <a:lstStyle/>
          <a:p>
            <a:pPr marL="0" indent="0">
              <a:lnSpc>
                <a:spcPts val="25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Global economic conditions remain unpredictable, affecting trade and investments.</a:t>
            </a:r>
            <a:endParaRPr lang="en-US" sz="2000" dirty="0">
              <a:latin typeface="Arial" panose="020B0604020202020204" pitchFamily="34" charset="0"/>
              <a:cs typeface="Arial" panose="020B0604020202020204" pitchFamily="34" charset="0"/>
            </a:endParaRPr>
          </a:p>
        </p:txBody>
      </p:sp>
      <p:sp>
        <p:nvSpPr>
          <p:cNvPr id="16" name="Shape 14"/>
          <p:cNvSpPr/>
          <p:nvPr/>
        </p:nvSpPr>
        <p:spPr>
          <a:xfrm>
            <a:off x="9651921" y="3837861"/>
            <a:ext cx="4266962" cy="2172533"/>
          </a:xfrm>
          <a:prstGeom prst="roundRect">
            <a:avLst>
              <a:gd name="adj" fmla="val 8422"/>
            </a:avLst>
          </a:prstGeom>
          <a:solidFill>
            <a:srgbClr val="EEEFF5"/>
          </a:solidFill>
          <a:ln/>
          <a:effectLst>
            <a:outerShdw blurRad="50800" dist="25400" dir="13500000" algn="bl" rotWithShape="0">
              <a:srgbClr val="FFFFFF">
                <a:alpha val="70000"/>
              </a:srgbClr>
            </a:outerShdw>
          </a:effectLst>
        </p:spPr>
        <p:txBody>
          <a:bodyPr/>
          <a:lstStyle/>
          <a:p>
            <a:endParaRPr lang="en-US"/>
          </a:p>
        </p:txBody>
      </p:sp>
      <p:sp>
        <p:nvSpPr>
          <p:cNvPr id="17" name="Text 15"/>
          <p:cNvSpPr/>
          <p:nvPr/>
        </p:nvSpPr>
        <p:spPr>
          <a:xfrm>
            <a:off x="9855160" y="4041100"/>
            <a:ext cx="3860483" cy="668655"/>
          </a:xfrm>
          <a:prstGeom prst="rect">
            <a:avLst/>
          </a:prstGeom>
          <a:noFill/>
          <a:ln/>
        </p:spPr>
        <p:txBody>
          <a:bodyPr wrap="square" lIns="0" tIns="0" rIns="0" bIns="0" rtlCol="0" anchor="t"/>
          <a:lstStyle/>
          <a:p>
            <a:pPr marL="0" indent="0">
              <a:lnSpc>
                <a:spcPts val="2600"/>
              </a:lnSpc>
              <a:buNone/>
            </a:pPr>
            <a:r>
              <a:rPr lang="en-US" sz="2000" b="1" dirty="0">
                <a:solidFill>
                  <a:srgbClr val="272525"/>
                </a:solidFill>
                <a:latin typeface="Arial" panose="020B0604020202020204" pitchFamily="34" charset="0"/>
                <a:ea typeface="Barlow Bold" pitchFamily="34" charset="-122"/>
                <a:cs typeface="Arial" panose="020B0604020202020204" pitchFamily="34" charset="0"/>
              </a:rPr>
              <a:t>American Exceptionalism and Trump's Shadow</a:t>
            </a:r>
            <a:endParaRPr lang="en-US" sz="2000" dirty="0">
              <a:latin typeface="Arial" panose="020B0604020202020204" pitchFamily="34" charset="0"/>
              <a:cs typeface="Arial" panose="020B0604020202020204" pitchFamily="34" charset="0"/>
            </a:endParaRPr>
          </a:p>
        </p:txBody>
      </p:sp>
      <p:sp>
        <p:nvSpPr>
          <p:cNvPr id="18" name="Text 16"/>
          <p:cNvSpPr/>
          <p:nvPr/>
        </p:nvSpPr>
        <p:spPr>
          <a:xfrm>
            <a:off x="9855160" y="4831675"/>
            <a:ext cx="3860483" cy="975479"/>
          </a:xfrm>
          <a:prstGeom prst="rect">
            <a:avLst/>
          </a:prstGeom>
          <a:noFill/>
          <a:ln/>
        </p:spPr>
        <p:txBody>
          <a:bodyPr wrap="square" lIns="0" tIns="0" rIns="0" bIns="0" rtlCol="0" anchor="t"/>
          <a:lstStyle/>
          <a:p>
            <a:pPr marL="0" indent="0">
              <a:lnSpc>
                <a:spcPts val="25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Political factors continue to influence economic policies and market sentiment.</a:t>
            </a:r>
            <a:endParaRPr lang="en-US" sz="2000" dirty="0">
              <a:latin typeface="Arial" panose="020B0604020202020204" pitchFamily="34" charset="0"/>
              <a:cs typeface="Arial" panose="020B0604020202020204" pitchFamily="34" charset="0"/>
            </a:endParaRPr>
          </a:p>
        </p:txBody>
      </p:sp>
      <p:sp>
        <p:nvSpPr>
          <p:cNvPr id="19" name="Shape 17"/>
          <p:cNvSpPr/>
          <p:nvPr/>
        </p:nvSpPr>
        <p:spPr>
          <a:xfrm>
            <a:off x="711518" y="6213634"/>
            <a:ext cx="13207365" cy="740807"/>
          </a:xfrm>
          <a:prstGeom prst="roundRect">
            <a:avLst>
              <a:gd name="adj" fmla="val 24698"/>
            </a:avLst>
          </a:prstGeom>
          <a:solidFill>
            <a:srgbClr val="EEEFF5"/>
          </a:solidFill>
          <a:ln/>
          <a:effectLst>
            <a:outerShdw blurRad="50800" dist="25400" dir="13500000" algn="bl" rotWithShape="0">
              <a:srgbClr val="FFFFFF">
                <a:alpha val="70000"/>
              </a:srgbClr>
            </a:outerShdw>
          </a:effectLst>
        </p:spPr>
        <p:txBody>
          <a:bodyPr/>
          <a:lstStyle/>
          <a:p>
            <a:endParaRPr lang="en-US"/>
          </a:p>
        </p:txBody>
      </p:sp>
      <p:sp>
        <p:nvSpPr>
          <p:cNvPr id="20" name="Text 18"/>
          <p:cNvSpPr/>
          <p:nvPr/>
        </p:nvSpPr>
        <p:spPr>
          <a:xfrm>
            <a:off x="914757" y="6416873"/>
            <a:ext cx="7209234" cy="334328"/>
          </a:xfrm>
          <a:prstGeom prst="rect">
            <a:avLst/>
          </a:prstGeom>
          <a:noFill/>
          <a:ln/>
        </p:spPr>
        <p:txBody>
          <a:bodyPr wrap="none" lIns="0" tIns="0" rIns="0" bIns="0" rtlCol="0" anchor="t"/>
          <a:lstStyle/>
          <a:p>
            <a:pPr marL="0" indent="0">
              <a:lnSpc>
                <a:spcPts val="2600"/>
              </a:lnSpc>
              <a:buNone/>
            </a:pPr>
            <a:r>
              <a:rPr lang="en-US" sz="2000" b="1" dirty="0">
                <a:solidFill>
                  <a:srgbClr val="272525"/>
                </a:solidFill>
                <a:latin typeface="Arial" panose="020B0604020202020204" pitchFamily="34" charset="0"/>
                <a:ea typeface="Barlow Bold" pitchFamily="34" charset="-122"/>
                <a:cs typeface="Arial" panose="020B0604020202020204" pitchFamily="34" charset="0"/>
              </a:rPr>
              <a:t>For the first time – one year return on SIP has turned negative</a:t>
            </a:r>
            <a:endParaRPr lang="en-US" sz="2000" dirty="0">
              <a:latin typeface="Arial" panose="020B0604020202020204" pitchFamily="34" charset="0"/>
              <a:cs typeface="Arial" panose="020B0604020202020204" pitchFamily="34" charset="0"/>
            </a:endParaRPr>
          </a:p>
        </p:txBody>
      </p:sp>
      <p:sp>
        <p:nvSpPr>
          <p:cNvPr id="21" name="Text 19"/>
          <p:cNvSpPr/>
          <p:nvPr/>
        </p:nvSpPr>
        <p:spPr>
          <a:xfrm>
            <a:off x="711518" y="7183041"/>
            <a:ext cx="13207365" cy="325160"/>
          </a:xfrm>
          <a:prstGeom prst="rect">
            <a:avLst/>
          </a:prstGeom>
          <a:noFill/>
          <a:ln/>
        </p:spPr>
        <p:txBody>
          <a:bodyPr wrap="none" lIns="0" tIns="0" rIns="0" bIns="0" rtlCol="0" anchor="t"/>
          <a:lstStyle/>
          <a:p>
            <a:pPr marL="0" indent="0">
              <a:lnSpc>
                <a:spcPts val="25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GDP Growth has fallen to 6.5%, significantly lower than the 8.2% reported for 2023-24, indicating a notable economic </a:t>
            </a:r>
          </a:p>
          <a:p>
            <a:pPr marL="0" indent="0">
              <a:lnSpc>
                <a:spcPts val="25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slowdown.</a:t>
            </a:r>
            <a:endParaRPr lang="en-US" sz="2000" dirty="0">
              <a:latin typeface="Arial" panose="020B0604020202020204" pitchFamily="34" charset="0"/>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58309" y="1874044"/>
            <a:ext cx="5701546" cy="712708"/>
          </a:xfrm>
          <a:prstGeom prst="rect">
            <a:avLst/>
          </a:prstGeom>
          <a:noFill/>
          <a:ln/>
        </p:spPr>
        <p:txBody>
          <a:bodyPr wrap="none" lIns="0" tIns="0" rIns="0" bIns="0" rtlCol="0" anchor="t"/>
          <a:lstStyle/>
          <a:p>
            <a:pPr marL="0" indent="0">
              <a:lnSpc>
                <a:spcPts val="5600"/>
              </a:lnSpc>
              <a:buNone/>
            </a:pPr>
            <a:endParaRPr lang="en-US" sz="4450" dirty="0"/>
          </a:p>
        </p:txBody>
      </p:sp>
      <p:pic>
        <p:nvPicPr>
          <p:cNvPr id="3" name="Image 0" descr="preencoded.png"/>
          <p:cNvPicPr>
            <a:picLocks noChangeAspect="1"/>
          </p:cNvPicPr>
          <p:nvPr/>
        </p:nvPicPr>
        <p:blipFill>
          <a:blip r:embed="rId3"/>
          <a:stretch>
            <a:fillRect/>
          </a:stretch>
        </p:blipFill>
        <p:spPr>
          <a:xfrm>
            <a:off x="758309" y="3020020"/>
            <a:ext cx="3034665" cy="1875473"/>
          </a:xfrm>
          <a:prstGeom prst="rect">
            <a:avLst/>
          </a:prstGeom>
        </p:spPr>
      </p:pic>
      <p:sp>
        <p:nvSpPr>
          <p:cNvPr id="4" name="Text 1"/>
          <p:cNvSpPr/>
          <p:nvPr/>
        </p:nvSpPr>
        <p:spPr>
          <a:xfrm>
            <a:off x="758309" y="5166241"/>
            <a:ext cx="3034665" cy="712470"/>
          </a:xfrm>
          <a:prstGeom prst="rect">
            <a:avLst/>
          </a:prstGeom>
          <a:noFill/>
          <a:ln/>
        </p:spPr>
        <p:txBody>
          <a:bodyPr wrap="square" lIns="0" tIns="0" rIns="0" bIns="0" rtlCol="0" anchor="t"/>
          <a:lstStyle/>
          <a:p>
            <a:pPr marL="0" indent="0" algn="l">
              <a:lnSpc>
                <a:spcPts val="2800"/>
              </a:lnSpc>
              <a:buNone/>
            </a:pPr>
            <a:r>
              <a:rPr lang="en-US" sz="2200" b="1" dirty="0">
                <a:solidFill>
                  <a:srgbClr val="272525"/>
                </a:solidFill>
                <a:latin typeface="Arial" panose="020B0604020202020204" pitchFamily="34" charset="0"/>
                <a:ea typeface="Barlow Bold" pitchFamily="34" charset="-122"/>
                <a:cs typeface="Arial" panose="020B0604020202020204" pitchFamily="34" charset="0"/>
              </a:rPr>
              <a:t>Government Get Out of The Way</a:t>
            </a:r>
            <a:endParaRPr lang="en-US" sz="2200" dirty="0">
              <a:latin typeface="Arial" panose="020B0604020202020204" pitchFamily="34" charset="0"/>
              <a:cs typeface="Arial" panose="020B0604020202020204" pitchFamily="34" charset="0"/>
            </a:endParaRPr>
          </a:p>
        </p:txBody>
      </p:sp>
      <p:pic>
        <p:nvPicPr>
          <p:cNvPr id="5" name="Image 1" descr="preencoded.png"/>
          <p:cNvPicPr>
            <a:picLocks noChangeAspect="1"/>
          </p:cNvPicPr>
          <p:nvPr/>
        </p:nvPicPr>
        <p:blipFill>
          <a:blip r:embed="rId4"/>
          <a:stretch>
            <a:fillRect/>
          </a:stretch>
        </p:blipFill>
        <p:spPr>
          <a:xfrm>
            <a:off x="4117896" y="3020020"/>
            <a:ext cx="3034784" cy="1875592"/>
          </a:xfrm>
          <a:prstGeom prst="rect">
            <a:avLst/>
          </a:prstGeom>
        </p:spPr>
      </p:pic>
      <p:sp>
        <p:nvSpPr>
          <p:cNvPr id="6" name="Text 2"/>
          <p:cNvSpPr/>
          <p:nvPr/>
        </p:nvSpPr>
        <p:spPr>
          <a:xfrm>
            <a:off x="4117896" y="5166360"/>
            <a:ext cx="3034784" cy="712470"/>
          </a:xfrm>
          <a:prstGeom prst="rect">
            <a:avLst/>
          </a:prstGeom>
          <a:noFill/>
          <a:ln/>
        </p:spPr>
        <p:txBody>
          <a:bodyPr wrap="square" lIns="0" tIns="0" rIns="0" bIns="0" rtlCol="0" anchor="t"/>
          <a:lstStyle/>
          <a:p>
            <a:pPr marL="0" indent="0" algn="l">
              <a:lnSpc>
                <a:spcPts val="2800"/>
              </a:lnSpc>
              <a:buNone/>
            </a:pPr>
            <a:r>
              <a:rPr lang="en-US" sz="2200" b="1" dirty="0">
                <a:solidFill>
                  <a:srgbClr val="272525"/>
                </a:solidFill>
                <a:latin typeface="Arial" panose="020B0604020202020204" pitchFamily="34" charset="0"/>
                <a:ea typeface="Barlow Bold" pitchFamily="34" charset="-122"/>
                <a:cs typeface="Arial" panose="020B0604020202020204" pitchFamily="34" charset="0"/>
              </a:rPr>
              <a:t>Exceeding 60 Work Hours Per Week</a:t>
            </a:r>
            <a:endParaRPr lang="en-US" sz="2200" dirty="0">
              <a:latin typeface="Arial" panose="020B0604020202020204" pitchFamily="34" charset="0"/>
              <a:cs typeface="Arial" panose="020B0604020202020204" pitchFamily="34" charset="0"/>
            </a:endParaRPr>
          </a:p>
        </p:txBody>
      </p:sp>
      <p:sp>
        <p:nvSpPr>
          <p:cNvPr id="7" name="Text 3"/>
          <p:cNvSpPr/>
          <p:nvPr/>
        </p:nvSpPr>
        <p:spPr>
          <a:xfrm>
            <a:off x="4117896" y="6008727"/>
            <a:ext cx="3034784" cy="346710"/>
          </a:xfrm>
          <a:prstGeom prst="rect">
            <a:avLst/>
          </a:prstGeom>
          <a:noFill/>
          <a:ln/>
        </p:spPr>
        <p:txBody>
          <a:bodyPr wrap="none" lIns="0" tIns="0" rIns="0" bIns="0" rtlCol="0" anchor="t"/>
          <a:lstStyle/>
          <a:p>
            <a:pPr marL="0" indent="0" algn="l">
              <a:lnSpc>
                <a:spcPts val="2700"/>
              </a:lnSpc>
              <a:buNone/>
            </a:pPr>
            <a:endParaRPr lang="en-US" sz="1700" dirty="0"/>
          </a:p>
        </p:txBody>
      </p:sp>
      <p:pic>
        <p:nvPicPr>
          <p:cNvPr id="8" name="Image 2" descr="preencoded.png"/>
          <p:cNvPicPr>
            <a:picLocks noChangeAspect="1"/>
          </p:cNvPicPr>
          <p:nvPr/>
        </p:nvPicPr>
        <p:blipFill>
          <a:blip r:embed="rId5"/>
          <a:stretch>
            <a:fillRect/>
          </a:stretch>
        </p:blipFill>
        <p:spPr>
          <a:xfrm>
            <a:off x="7477601" y="3020020"/>
            <a:ext cx="3034784" cy="1875592"/>
          </a:xfrm>
          <a:prstGeom prst="rect">
            <a:avLst/>
          </a:prstGeom>
        </p:spPr>
      </p:pic>
      <p:sp>
        <p:nvSpPr>
          <p:cNvPr id="9" name="Text 4"/>
          <p:cNvSpPr/>
          <p:nvPr/>
        </p:nvSpPr>
        <p:spPr>
          <a:xfrm>
            <a:off x="7477601" y="5166360"/>
            <a:ext cx="3034784" cy="712470"/>
          </a:xfrm>
          <a:prstGeom prst="rect">
            <a:avLst/>
          </a:prstGeom>
          <a:noFill/>
          <a:ln/>
        </p:spPr>
        <p:txBody>
          <a:bodyPr wrap="square" lIns="0" tIns="0" rIns="0" bIns="0" rtlCol="0" anchor="t"/>
          <a:lstStyle/>
          <a:p>
            <a:pPr marL="0" indent="0" algn="l">
              <a:lnSpc>
                <a:spcPts val="2800"/>
              </a:lnSpc>
              <a:buNone/>
            </a:pPr>
            <a:r>
              <a:rPr lang="en-US" sz="2200" b="1" dirty="0">
                <a:solidFill>
                  <a:srgbClr val="272525"/>
                </a:solidFill>
                <a:latin typeface="Arial" panose="020B0604020202020204" pitchFamily="34" charset="0"/>
                <a:ea typeface="Barlow Bold" pitchFamily="34" charset="-122"/>
                <a:cs typeface="Arial" panose="020B0604020202020204" pitchFamily="34" charset="0"/>
              </a:rPr>
              <a:t>Profit Out of Sync with Wages</a:t>
            </a:r>
            <a:endParaRPr lang="en-US" sz="2200" dirty="0">
              <a:latin typeface="Arial" panose="020B0604020202020204" pitchFamily="34" charset="0"/>
              <a:cs typeface="Arial" panose="020B0604020202020204" pitchFamily="34" charset="0"/>
            </a:endParaRPr>
          </a:p>
        </p:txBody>
      </p:sp>
      <p:sp>
        <p:nvSpPr>
          <p:cNvPr id="10" name="Text 5"/>
          <p:cNvSpPr/>
          <p:nvPr/>
        </p:nvSpPr>
        <p:spPr>
          <a:xfrm>
            <a:off x="7477601" y="6008727"/>
            <a:ext cx="3034784" cy="346710"/>
          </a:xfrm>
          <a:prstGeom prst="rect">
            <a:avLst/>
          </a:prstGeom>
          <a:noFill/>
          <a:ln/>
        </p:spPr>
        <p:txBody>
          <a:bodyPr wrap="none" lIns="0" tIns="0" rIns="0" bIns="0" rtlCol="0" anchor="t"/>
          <a:lstStyle/>
          <a:p>
            <a:pPr marL="0" indent="0" algn="l">
              <a:lnSpc>
                <a:spcPts val="2700"/>
              </a:lnSpc>
              <a:buNone/>
            </a:pPr>
            <a:endParaRPr lang="en-US" sz="1700" dirty="0"/>
          </a:p>
        </p:txBody>
      </p:sp>
      <p:pic>
        <p:nvPicPr>
          <p:cNvPr id="11" name="Image 3" descr="preencoded.png"/>
          <p:cNvPicPr>
            <a:picLocks noChangeAspect="1"/>
          </p:cNvPicPr>
          <p:nvPr/>
        </p:nvPicPr>
        <p:blipFill>
          <a:blip r:embed="rId6"/>
          <a:stretch>
            <a:fillRect/>
          </a:stretch>
        </p:blipFill>
        <p:spPr>
          <a:xfrm>
            <a:off x="10837307" y="3020020"/>
            <a:ext cx="3034784" cy="1875592"/>
          </a:xfrm>
          <a:prstGeom prst="rect">
            <a:avLst/>
          </a:prstGeom>
        </p:spPr>
      </p:pic>
      <p:sp>
        <p:nvSpPr>
          <p:cNvPr id="12" name="Text 6"/>
          <p:cNvSpPr/>
          <p:nvPr/>
        </p:nvSpPr>
        <p:spPr>
          <a:xfrm>
            <a:off x="10837307" y="5166360"/>
            <a:ext cx="3034784" cy="1342724"/>
          </a:xfrm>
          <a:prstGeom prst="rect">
            <a:avLst/>
          </a:prstGeom>
          <a:noFill/>
          <a:ln/>
        </p:spPr>
        <p:txBody>
          <a:bodyPr wrap="square" lIns="0" tIns="0" rIns="0" bIns="0" rtlCol="0" anchor="t"/>
          <a:lstStyle/>
          <a:p>
            <a:pPr marL="0" indent="0" algn="l">
              <a:lnSpc>
                <a:spcPts val="2800"/>
              </a:lnSpc>
              <a:buNone/>
            </a:pPr>
            <a:r>
              <a:rPr lang="en-US" sz="2400" b="1" dirty="0">
                <a:latin typeface="Arial" panose="020B0604020202020204" pitchFamily="34" charset="0"/>
                <a:cs typeface="Arial" panose="020B0604020202020204" pitchFamily="34" charset="0"/>
              </a:rPr>
              <a:t>Tax Companies on profit earned by replacing </a:t>
            </a:r>
            <a:r>
              <a:rPr lang="en-US" sz="2400" b="1" dirty="0" err="1">
                <a:latin typeface="Arial" panose="020B0604020202020204" pitchFamily="34" charset="0"/>
                <a:cs typeface="Arial" panose="020B0604020202020204" pitchFamily="34" charset="0"/>
              </a:rPr>
              <a:t>labour</a:t>
            </a:r>
            <a:r>
              <a:rPr lang="en-US" sz="2400" b="1" dirty="0">
                <a:latin typeface="Arial" panose="020B0604020202020204" pitchFamily="34" charset="0"/>
                <a:cs typeface="Arial" panose="020B0604020202020204" pitchFamily="34" charset="0"/>
              </a:rPr>
              <a:t> with AI</a:t>
            </a:r>
            <a:endParaRPr lang="en-US" sz="2200" dirty="0">
              <a:latin typeface="Arial" panose="020B0604020202020204" pitchFamily="34" charset="0"/>
              <a:cs typeface="Arial" panose="020B0604020202020204" pitchFamily="34" charset="0"/>
            </a:endParaRPr>
          </a:p>
        </p:txBody>
      </p:sp>
      <p:sp>
        <p:nvSpPr>
          <p:cNvPr id="13" name="Text 7"/>
          <p:cNvSpPr/>
          <p:nvPr/>
        </p:nvSpPr>
        <p:spPr>
          <a:xfrm>
            <a:off x="10837307" y="6008727"/>
            <a:ext cx="3034784" cy="346710"/>
          </a:xfrm>
          <a:prstGeom prst="rect">
            <a:avLst/>
          </a:prstGeom>
          <a:noFill/>
          <a:ln/>
        </p:spPr>
        <p:txBody>
          <a:bodyPr wrap="none" lIns="0" tIns="0" rIns="0" bIns="0" rtlCol="0" anchor="t"/>
          <a:lstStyle/>
          <a:p>
            <a:pPr marL="0" indent="0" algn="l">
              <a:lnSpc>
                <a:spcPts val="2700"/>
              </a:lnSpc>
              <a:buNone/>
            </a:pP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81011" y="560665"/>
            <a:ext cx="7754779" cy="1305639"/>
          </a:xfrm>
          <a:prstGeom prst="rect">
            <a:avLst/>
          </a:prstGeom>
          <a:noFill/>
          <a:ln/>
        </p:spPr>
        <p:txBody>
          <a:bodyPr wrap="square" lIns="0" tIns="0" rIns="0" bIns="0" rtlCol="0" anchor="t"/>
          <a:lstStyle/>
          <a:p>
            <a:pPr marL="0" indent="0">
              <a:lnSpc>
                <a:spcPts val="51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Global Personal Income Tax Rates Comparison</a:t>
            </a:r>
            <a:endParaRPr lang="en-US" sz="4450" dirty="0">
              <a:latin typeface="Arial" panose="020B0604020202020204" pitchFamily="34" charset="0"/>
              <a:cs typeface="Arial" panose="020B0604020202020204" pitchFamily="34" charset="0"/>
            </a:endParaRPr>
          </a:p>
        </p:txBody>
      </p:sp>
      <p:sp>
        <p:nvSpPr>
          <p:cNvPr id="4" name="Text 1"/>
          <p:cNvSpPr/>
          <p:nvPr/>
        </p:nvSpPr>
        <p:spPr>
          <a:xfrm>
            <a:off x="6181011" y="2163961"/>
            <a:ext cx="7754779" cy="1270159"/>
          </a:xfrm>
          <a:prstGeom prst="rect">
            <a:avLst/>
          </a:prstGeom>
          <a:noFill/>
          <a:ln/>
        </p:spPr>
        <p:txBody>
          <a:bodyPr wrap="square" lIns="0" tIns="0" rIns="0" bIns="0" rtlCol="0" anchor="t"/>
          <a:lstStyle/>
          <a:p>
            <a:pPr marL="0" indent="0">
              <a:lnSpc>
                <a:spcPts val="25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India's peak personal income tax rate of 42.7% (including tax (30%) + surcharge (37%) + and cess (4%)) compares favourably with several developed nations. Let's examine how India stacks up against other countries in terms of maximum tax rates:</a:t>
            </a:r>
            <a:endParaRPr lang="en-US" sz="2000" dirty="0">
              <a:latin typeface="Arial" panose="020B0604020202020204" pitchFamily="34" charset="0"/>
              <a:cs typeface="Arial" panose="020B0604020202020204" pitchFamily="34" charset="0"/>
            </a:endParaRPr>
          </a:p>
        </p:txBody>
      </p:sp>
      <p:sp>
        <p:nvSpPr>
          <p:cNvPr id="5" name="Shape 2"/>
          <p:cNvSpPr/>
          <p:nvPr/>
        </p:nvSpPr>
        <p:spPr>
          <a:xfrm>
            <a:off x="6181011" y="3657362"/>
            <a:ext cx="7754779" cy="4011573"/>
          </a:xfrm>
          <a:prstGeom prst="roundRect">
            <a:avLst>
              <a:gd name="adj" fmla="val 4453"/>
            </a:avLst>
          </a:prstGeom>
          <a:noFill/>
          <a:ln w="7620">
            <a:solidFill>
              <a:srgbClr val="000000">
                <a:alpha val="8000"/>
              </a:srgbClr>
            </a:solidFill>
            <a:prstDash val="solid"/>
          </a:ln>
        </p:spPr>
        <p:txBody>
          <a:bodyPr/>
          <a:lstStyle/>
          <a:p>
            <a:endParaRPr lang="en-US"/>
          </a:p>
        </p:txBody>
      </p:sp>
      <p:sp>
        <p:nvSpPr>
          <p:cNvPr id="6" name="Shape 3"/>
          <p:cNvSpPr/>
          <p:nvPr/>
        </p:nvSpPr>
        <p:spPr>
          <a:xfrm>
            <a:off x="6188631" y="3664982"/>
            <a:ext cx="7739539" cy="570905"/>
          </a:xfrm>
          <a:prstGeom prst="rect">
            <a:avLst/>
          </a:prstGeom>
          <a:solidFill>
            <a:srgbClr val="FFFFFF">
              <a:alpha val="4000"/>
            </a:srgbClr>
          </a:solidFill>
          <a:ln/>
        </p:spPr>
        <p:txBody>
          <a:bodyPr/>
          <a:lstStyle/>
          <a:p>
            <a:endParaRPr lang="en-US"/>
          </a:p>
        </p:txBody>
      </p:sp>
      <p:sp>
        <p:nvSpPr>
          <p:cNvPr id="7" name="Text 4"/>
          <p:cNvSpPr/>
          <p:nvPr/>
        </p:nvSpPr>
        <p:spPr>
          <a:xfrm>
            <a:off x="6386989" y="3791664"/>
            <a:ext cx="3469243" cy="317540"/>
          </a:xfrm>
          <a:prstGeom prst="rect">
            <a:avLst/>
          </a:prstGeom>
          <a:noFill/>
          <a:ln/>
        </p:spPr>
        <p:txBody>
          <a:bodyPr wrap="none" lIns="0" tIns="0" rIns="0" bIns="0" rtlCol="0" anchor="t"/>
          <a:lstStyle/>
          <a:p>
            <a:pPr marL="0" indent="0">
              <a:lnSpc>
                <a:spcPts val="25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Country</a:t>
            </a:r>
            <a:endParaRPr lang="en-US" sz="2000" dirty="0">
              <a:latin typeface="Arial" panose="020B0604020202020204" pitchFamily="34" charset="0"/>
              <a:cs typeface="Arial" panose="020B0604020202020204" pitchFamily="34" charset="0"/>
            </a:endParaRPr>
          </a:p>
        </p:txBody>
      </p:sp>
      <p:sp>
        <p:nvSpPr>
          <p:cNvPr id="8" name="Text 5"/>
          <p:cNvSpPr/>
          <p:nvPr/>
        </p:nvSpPr>
        <p:spPr>
          <a:xfrm>
            <a:off x="10260568" y="3791664"/>
            <a:ext cx="3469243" cy="317540"/>
          </a:xfrm>
          <a:prstGeom prst="rect">
            <a:avLst/>
          </a:prstGeom>
          <a:noFill/>
          <a:ln/>
        </p:spPr>
        <p:txBody>
          <a:bodyPr wrap="none" lIns="0" tIns="0" rIns="0" bIns="0" rtlCol="0" anchor="t"/>
          <a:lstStyle/>
          <a:p>
            <a:pPr marL="0" indent="0">
              <a:lnSpc>
                <a:spcPts val="25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Max Tax Rate</a:t>
            </a:r>
            <a:endParaRPr lang="en-US" sz="2000" dirty="0">
              <a:latin typeface="Arial" panose="020B0604020202020204" pitchFamily="34" charset="0"/>
              <a:cs typeface="Arial" panose="020B0604020202020204" pitchFamily="34" charset="0"/>
            </a:endParaRPr>
          </a:p>
        </p:txBody>
      </p:sp>
      <p:sp>
        <p:nvSpPr>
          <p:cNvPr id="9" name="Shape 6"/>
          <p:cNvSpPr/>
          <p:nvPr/>
        </p:nvSpPr>
        <p:spPr>
          <a:xfrm>
            <a:off x="6188631" y="4235887"/>
            <a:ext cx="7739539" cy="570905"/>
          </a:xfrm>
          <a:prstGeom prst="rect">
            <a:avLst/>
          </a:prstGeom>
          <a:solidFill>
            <a:srgbClr val="000000">
              <a:alpha val="4000"/>
            </a:srgbClr>
          </a:solidFill>
          <a:ln/>
        </p:spPr>
        <p:txBody>
          <a:bodyPr/>
          <a:lstStyle/>
          <a:p>
            <a:endParaRPr lang="en-US"/>
          </a:p>
        </p:txBody>
      </p:sp>
      <p:sp>
        <p:nvSpPr>
          <p:cNvPr id="10" name="Text 7"/>
          <p:cNvSpPr/>
          <p:nvPr/>
        </p:nvSpPr>
        <p:spPr>
          <a:xfrm>
            <a:off x="6386989" y="4362569"/>
            <a:ext cx="3469243" cy="317540"/>
          </a:xfrm>
          <a:prstGeom prst="rect">
            <a:avLst/>
          </a:prstGeom>
          <a:noFill/>
          <a:ln/>
        </p:spPr>
        <p:txBody>
          <a:bodyPr wrap="none" lIns="0" tIns="0" rIns="0" bIns="0" rtlCol="0" anchor="t"/>
          <a:lstStyle/>
          <a:p>
            <a:pPr marL="0" indent="0">
              <a:lnSpc>
                <a:spcPts val="2500"/>
              </a:lnSpc>
              <a:buNone/>
            </a:pPr>
            <a:r>
              <a:rPr lang="en-US" sz="2000" dirty="0">
                <a:solidFill>
                  <a:srgbClr val="000000"/>
                </a:solidFill>
                <a:latin typeface="Arial" panose="020B0604020202020204" pitchFamily="34" charset="0"/>
                <a:ea typeface="Montserrat" pitchFamily="34" charset="-122"/>
                <a:cs typeface="Arial" panose="020B0604020202020204" pitchFamily="34" charset="0"/>
              </a:rPr>
              <a:t>🇮🇳</a:t>
            </a:r>
            <a:r>
              <a:rPr lang="en-US" sz="2000" dirty="0">
                <a:solidFill>
                  <a:srgbClr val="272525"/>
                </a:solidFill>
                <a:latin typeface="Arial" panose="020B0604020202020204" pitchFamily="34" charset="0"/>
                <a:ea typeface="Montserrat" pitchFamily="34" charset="-122"/>
                <a:cs typeface="Arial" panose="020B0604020202020204" pitchFamily="34" charset="0"/>
              </a:rPr>
              <a:t> India</a:t>
            </a:r>
            <a:endParaRPr lang="en-US" sz="2000" dirty="0">
              <a:latin typeface="Arial" panose="020B0604020202020204" pitchFamily="34" charset="0"/>
              <a:cs typeface="Arial" panose="020B0604020202020204" pitchFamily="34" charset="0"/>
            </a:endParaRPr>
          </a:p>
        </p:txBody>
      </p:sp>
      <p:sp>
        <p:nvSpPr>
          <p:cNvPr id="11" name="Text 8"/>
          <p:cNvSpPr/>
          <p:nvPr/>
        </p:nvSpPr>
        <p:spPr>
          <a:xfrm>
            <a:off x="10260568" y="4362569"/>
            <a:ext cx="3469243" cy="317540"/>
          </a:xfrm>
          <a:prstGeom prst="rect">
            <a:avLst/>
          </a:prstGeom>
          <a:noFill/>
          <a:ln/>
        </p:spPr>
        <p:txBody>
          <a:bodyPr wrap="none" lIns="0" tIns="0" rIns="0" bIns="0" rtlCol="0" anchor="t"/>
          <a:lstStyle/>
          <a:p>
            <a:pPr marL="0" indent="0">
              <a:lnSpc>
                <a:spcPts val="25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42.7%</a:t>
            </a:r>
            <a:endParaRPr lang="en-US" sz="2000" dirty="0">
              <a:latin typeface="Arial" panose="020B0604020202020204" pitchFamily="34" charset="0"/>
              <a:cs typeface="Arial" panose="020B0604020202020204" pitchFamily="34" charset="0"/>
            </a:endParaRPr>
          </a:p>
        </p:txBody>
      </p:sp>
      <p:sp>
        <p:nvSpPr>
          <p:cNvPr id="12" name="Shape 9"/>
          <p:cNvSpPr/>
          <p:nvPr/>
        </p:nvSpPr>
        <p:spPr>
          <a:xfrm>
            <a:off x="6188631" y="4806791"/>
            <a:ext cx="7739539" cy="570905"/>
          </a:xfrm>
          <a:prstGeom prst="rect">
            <a:avLst/>
          </a:prstGeom>
          <a:solidFill>
            <a:srgbClr val="FFFFFF">
              <a:alpha val="4000"/>
            </a:srgbClr>
          </a:solidFill>
          <a:ln/>
        </p:spPr>
        <p:txBody>
          <a:bodyPr/>
          <a:lstStyle/>
          <a:p>
            <a:endParaRPr lang="en-US"/>
          </a:p>
        </p:txBody>
      </p:sp>
      <p:sp>
        <p:nvSpPr>
          <p:cNvPr id="13" name="Text 10"/>
          <p:cNvSpPr/>
          <p:nvPr/>
        </p:nvSpPr>
        <p:spPr>
          <a:xfrm>
            <a:off x="6386989" y="4933474"/>
            <a:ext cx="3469243" cy="317540"/>
          </a:xfrm>
          <a:prstGeom prst="rect">
            <a:avLst/>
          </a:prstGeom>
          <a:noFill/>
          <a:ln/>
        </p:spPr>
        <p:txBody>
          <a:bodyPr wrap="none" lIns="0" tIns="0" rIns="0" bIns="0" rtlCol="0" anchor="t"/>
          <a:lstStyle/>
          <a:p>
            <a:pPr marL="0" indent="0">
              <a:lnSpc>
                <a:spcPts val="2500"/>
              </a:lnSpc>
              <a:buNone/>
            </a:pPr>
            <a:r>
              <a:rPr lang="en-US" sz="2000" dirty="0">
                <a:solidFill>
                  <a:srgbClr val="000000"/>
                </a:solidFill>
                <a:latin typeface="Arial" panose="020B0604020202020204" pitchFamily="34" charset="0"/>
                <a:ea typeface="Montserrat" pitchFamily="34" charset="-122"/>
                <a:cs typeface="Arial" panose="020B0604020202020204" pitchFamily="34" charset="0"/>
              </a:rPr>
              <a:t>🇨🇳</a:t>
            </a:r>
            <a:r>
              <a:rPr lang="en-US" sz="2000" dirty="0">
                <a:solidFill>
                  <a:srgbClr val="272525"/>
                </a:solidFill>
                <a:latin typeface="Arial" panose="020B0604020202020204" pitchFamily="34" charset="0"/>
                <a:ea typeface="Montserrat" pitchFamily="34" charset="-122"/>
                <a:cs typeface="Arial" panose="020B0604020202020204" pitchFamily="34" charset="0"/>
              </a:rPr>
              <a:t> China</a:t>
            </a:r>
            <a:endParaRPr lang="en-US" sz="2000" dirty="0">
              <a:latin typeface="Arial" panose="020B0604020202020204" pitchFamily="34" charset="0"/>
              <a:cs typeface="Arial" panose="020B0604020202020204" pitchFamily="34" charset="0"/>
            </a:endParaRPr>
          </a:p>
        </p:txBody>
      </p:sp>
      <p:sp>
        <p:nvSpPr>
          <p:cNvPr id="14" name="Text 11"/>
          <p:cNvSpPr/>
          <p:nvPr/>
        </p:nvSpPr>
        <p:spPr>
          <a:xfrm>
            <a:off x="10260568" y="4933474"/>
            <a:ext cx="3469243" cy="317540"/>
          </a:xfrm>
          <a:prstGeom prst="rect">
            <a:avLst/>
          </a:prstGeom>
          <a:noFill/>
          <a:ln/>
        </p:spPr>
        <p:txBody>
          <a:bodyPr wrap="none" lIns="0" tIns="0" rIns="0" bIns="0" rtlCol="0" anchor="t"/>
          <a:lstStyle/>
          <a:p>
            <a:pPr marL="0" indent="0">
              <a:lnSpc>
                <a:spcPts val="25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45%</a:t>
            </a:r>
            <a:endParaRPr lang="en-US" sz="2000" dirty="0">
              <a:latin typeface="Arial" panose="020B0604020202020204" pitchFamily="34" charset="0"/>
              <a:cs typeface="Arial" panose="020B0604020202020204" pitchFamily="34" charset="0"/>
            </a:endParaRPr>
          </a:p>
        </p:txBody>
      </p:sp>
      <p:sp>
        <p:nvSpPr>
          <p:cNvPr id="15" name="Shape 12"/>
          <p:cNvSpPr/>
          <p:nvPr/>
        </p:nvSpPr>
        <p:spPr>
          <a:xfrm>
            <a:off x="6188631" y="5377696"/>
            <a:ext cx="7739539" cy="570905"/>
          </a:xfrm>
          <a:prstGeom prst="rect">
            <a:avLst/>
          </a:prstGeom>
          <a:solidFill>
            <a:srgbClr val="000000">
              <a:alpha val="4000"/>
            </a:srgbClr>
          </a:solidFill>
          <a:ln/>
        </p:spPr>
        <p:txBody>
          <a:bodyPr/>
          <a:lstStyle/>
          <a:p>
            <a:endParaRPr lang="en-US"/>
          </a:p>
        </p:txBody>
      </p:sp>
      <p:sp>
        <p:nvSpPr>
          <p:cNvPr id="16" name="Text 13"/>
          <p:cNvSpPr/>
          <p:nvPr/>
        </p:nvSpPr>
        <p:spPr>
          <a:xfrm>
            <a:off x="6386989" y="5504378"/>
            <a:ext cx="3469243" cy="317540"/>
          </a:xfrm>
          <a:prstGeom prst="rect">
            <a:avLst/>
          </a:prstGeom>
          <a:noFill/>
          <a:ln/>
        </p:spPr>
        <p:txBody>
          <a:bodyPr wrap="none" lIns="0" tIns="0" rIns="0" bIns="0" rtlCol="0" anchor="t"/>
          <a:lstStyle/>
          <a:p>
            <a:pPr marL="0" indent="0">
              <a:lnSpc>
                <a:spcPts val="2500"/>
              </a:lnSpc>
              <a:buNone/>
            </a:pPr>
            <a:r>
              <a:rPr lang="en-US" sz="2000" dirty="0">
                <a:solidFill>
                  <a:srgbClr val="000000"/>
                </a:solidFill>
                <a:latin typeface="Arial" panose="020B0604020202020204" pitchFamily="34" charset="0"/>
                <a:ea typeface="Montserrat" pitchFamily="34" charset="-122"/>
                <a:cs typeface="Arial" panose="020B0604020202020204" pitchFamily="34" charset="0"/>
              </a:rPr>
              <a:t>🇩🇰</a:t>
            </a:r>
            <a:r>
              <a:rPr lang="en-US" sz="2000" dirty="0">
                <a:solidFill>
                  <a:srgbClr val="272525"/>
                </a:solidFill>
                <a:latin typeface="Arial" panose="020B0604020202020204" pitchFamily="34" charset="0"/>
                <a:ea typeface="Montserrat" pitchFamily="34" charset="-122"/>
                <a:cs typeface="Arial" panose="020B0604020202020204" pitchFamily="34" charset="0"/>
              </a:rPr>
              <a:t> Denmark</a:t>
            </a:r>
            <a:endParaRPr lang="en-US" sz="2000" dirty="0">
              <a:latin typeface="Arial" panose="020B0604020202020204" pitchFamily="34" charset="0"/>
              <a:cs typeface="Arial" panose="020B0604020202020204" pitchFamily="34" charset="0"/>
            </a:endParaRPr>
          </a:p>
        </p:txBody>
      </p:sp>
      <p:sp>
        <p:nvSpPr>
          <p:cNvPr id="17" name="Text 14"/>
          <p:cNvSpPr/>
          <p:nvPr/>
        </p:nvSpPr>
        <p:spPr>
          <a:xfrm>
            <a:off x="10260568" y="5504378"/>
            <a:ext cx="3469243" cy="317540"/>
          </a:xfrm>
          <a:prstGeom prst="rect">
            <a:avLst/>
          </a:prstGeom>
          <a:noFill/>
          <a:ln/>
        </p:spPr>
        <p:txBody>
          <a:bodyPr wrap="none" lIns="0" tIns="0" rIns="0" bIns="0" rtlCol="0" anchor="t"/>
          <a:lstStyle/>
          <a:p>
            <a:pPr marL="0" indent="0">
              <a:lnSpc>
                <a:spcPts val="25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56%</a:t>
            </a:r>
            <a:endParaRPr lang="en-US" sz="2000" dirty="0">
              <a:latin typeface="Arial" panose="020B0604020202020204" pitchFamily="34" charset="0"/>
              <a:cs typeface="Arial" panose="020B0604020202020204" pitchFamily="34" charset="0"/>
            </a:endParaRPr>
          </a:p>
        </p:txBody>
      </p:sp>
      <p:sp>
        <p:nvSpPr>
          <p:cNvPr id="18" name="Shape 15"/>
          <p:cNvSpPr/>
          <p:nvPr/>
        </p:nvSpPr>
        <p:spPr>
          <a:xfrm>
            <a:off x="6188631" y="5948601"/>
            <a:ext cx="7739539" cy="570905"/>
          </a:xfrm>
          <a:prstGeom prst="rect">
            <a:avLst/>
          </a:prstGeom>
          <a:solidFill>
            <a:srgbClr val="FFFFFF">
              <a:alpha val="4000"/>
            </a:srgbClr>
          </a:solidFill>
          <a:ln/>
        </p:spPr>
        <p:txBody>
          <a:bodyPr/>
          <a:lstStyle/>
          <a:p>
            <a:endParaRPr lang="en-US"/>
          </a:p>
        </p:txBody>
      </p:sp>
      <p:sp>
        <p:nvSpPr>
          <p:cNvPr id="19" name="Text 16"/>
          <p:cNvSpPr/>
          <p:nvPr/>
        </p:nvSpPr>
        <p:spPr>
          <a:xfrm>
            <a:off x="6386989" y="6075283"/>
            <a:ext cx="3469243" cy="317540"/>
          </a:xfrm>
          <a:prstGeom prst="rect">
            <a:avLst/>
          </a:prstGeom>
          <a:noFill/>
          <a:ln/>
        </p:spPr>
        <p:txBody>
          <a:bodyPr wrap="none" lIns="0" tIns="0" rIns="0" bIns="0" rtlCol="0" anchor="t"/>
          <a:lstStyle/>
          <a:p>
            <a:pPr marL="0" indent="0">
              <a:lnSpc>
                <a:spcPts val="2500"/>
              </a:lnSpc>
              <a:buNone/>
            </a:pPr>
            <a:r>
              <a:rPr lang="en-US" sz="2000" dirty="0">
                <a:solidFill>
                  <a:srgbClr val="000000"/>
                </a:solidFill>
                <a:latin typeface="Arial" panose="020B0604020202020204" pitchFamily="34" charset="0"/>
                <a:ea typeface="Montserrat" pitchFamily="34" charset="-122"/>
                <a:cs typeface="Arial" panose="020B0604020202020204" pitchFamily="34" charset="0"/>
              </a:rPr>
              <a:t>🇫🇷</a:t>
            </a:r>
            <a:r>
              <a:rPr lang="en-US" sz="2000" dirty="0">
                <a:solidFill>
                  <a:srgbClr val="272525"/>
                </a:solidFill>
                <a:latin typeface="Arial" panose="020B0604020202020204" pitchFamily="34" charset="0"/>
                <a:ea typeface="Montserrat" pitchFamily="34" charset="-122"/>
                <a:cs typeface="Arial" panose="020B0604020202020204" pitchFamily="34" charset="0"/>
              </a:rPr>
              <a:t> France</a:t>
            </a:r>
            <a:endParaRPr lang="en-US" sz="2000" dirty="0">
              <a:latin typeface="Arial" panose="020B0604020202020204" pitchFamily="34" charset="0"/>
              <a:cs typeface="Arial" panose="020B0604020202020204" pitchFamily="34" charset="0"/>
            </a:endParaRPr>
          </a:p>
        </p:txBody>
      </p:sp>
      <p:sp>
        <p:nvSpPr>
          <p:cNvPr id="20" name="Text 17"/>
          <p:cNvSpPr/>
          <p:nvPr/>
        </p:nvSpPr>
        <p:spPr>
          <a:xfrm>
            <a:off x="10260568" y="6075283"/>
            <a:ext cx="3469243" cy="317540"/>
          </a:xfrm>
          <a:prstGeom prst="rect">
            <a:avLst/>
          </a:prstGeom>
          <a:noFill/>
          <a:ln/>
        </p:spPr>
        <p:txBody>
          <a:bodyPr wrap="none" lIns="0" tIns="0" rIns="0" bIns="0" rtlCol="0" anchor="t"/>
          <a:lstStyle/>
          <a:p>
            <a:pPr marL="0" indent="0">
              <a:lnSpc>
                <a:spcPts val="25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45%</a:t>
            </a:r>
            <a:endParaRPr lang="en-US" sz="2000" dirty="0">
              <a:latin typeface="Arial" panose="020B0604020202020204" pitchFamily="34" charset="0"/>
              <a:cs typeface="Arial" panose="020B0604020202020204" pitchFamily="34" charset="0"/>
            </a:endParaRPr>
          </a:p>
        </p:txBody>
      </p:sp>
      <p:sp>
        <p:nvSpPr>
          <p:cNvPr id="21" name="Shape 18"/>
          <p:cNvSpPr/>
          <p:nvPr/>
        </p:nvSpPr>
        <p:spPr>
          <a:xfrm>
            <a:off x="6188631" y="6519505"/>
            <a:ext cx="7739539" cy="570905"/>
          </a:xfrm>
          <a:prstGeom prst="rect">
            <a:avLst/>
          </a:prstGeom>
          <a:solidFill>
            <a:srgbClr val="000000">
              <a:alpha val="4000"/>
            </a:srgbClr>
          </a:solidFill>
          <a:ln/>
        </p:spPr>
        <p:txBody>
          <a:bodyPr/>
          <a:lstStyle/>
          <a:p>
            <a:endParaRPr lang="en-US"/>
          </a:p>
        </p:txBody>
      </p:sp>
      <p:sp>
        <p:nvSpPr>
          <p:cNvPr id="22" name="Text 19"/>
          <p:cNvSpPr/>
          <p:nvPr/>
        </p:nvSpPr>
        <p:spPr>
          <a:xfrm>
            <a:off x="6386989" y="6646188"/>
            <a:ext cx="3469243" cy="317540"/>
          </a:xfrm>
          <a:prstGeom prst="rect">
            <a:avLst/>
          </a:prstGeom>
          <a:noFill/>
          <a:ln/>
        </p:spPr>
        <p:txBody>
          <a:bodyPr wrap="none" lIns="0" tIns="0" rIns="0" bIns="0" rtlCol="0" anchor="t"/>
          <a:lstStyle/>
          <a:p>
            <a:pPr marL="0" indent="0">
              <a:lnSpc>
                <a:spcPts val="2500"/>
              </a:lnSpc>
              <a:buNone/>
            </a:pPr>
            <a:r>
              <a:rPr lang="en-US" sz="2000" dirty="0">
                <a:solidFill>
                  <a:srgbClr val="000000"/>
                </a:solidFill>
                <a:latin typeface="Arial" panose="020B0604020202020204" pitchFamily="34" charset="0"/>
                <a:ea typeface="Montserrat" pitchFamily="34" charset="-122"/>
                <a:cs typeface="Arial" panose="020B0604020202020204" pitchFamily="34" charset="0"/>
              </a:rPr>
              <a:t>🇮🇹</a:t>
            </a:r>
            <a:r>
              <a:rPr lang="en-US" sz="2000" dirty="0">
                <a:solidFill>
                  <a:srgbClr val="272525"/>
                </a:solidFill>
                <a:latin typeface="Arial" panose="020B0604020202020204" pitchFamily="34" charset="0"/>
                <a:ea typeface="Montserrat" pitchFamily="34" charset="-122"/>
                <a:cs typeface="Arial" panose="020B0604020202020204" pitchFamily="34" charset="0"/>
              </a:rPr>
              <a:t> Italy</a:t>
            </a:r>
            <a:endParaRPr lang="en-US" sz="2000" dirty="0">
              <a:latin typeface="Arial" panose="020B0604020202020204" pitchFamily="34" charset="0"/>
              <a:cs typeface="Arial" panose="020B0604020202020204" pitchFamily="34" charset="0"/>
            </a:endParaRPr>
          </a:p>
        </p:txBody>
      </p:sp>
      <p:sp>
        <p:nvSpPr>
          <p:cNvPr id="23" name="Text 20"/>
          <p:cNvSpPr/>
          <p:nvPr/>
        </p:nvSpPr>
        <p:spPr>
          <a:xfrm>
            <a:off x="10260568" y="6646188"/>
            <a:ext cx="3469243" cy="317540"/>
          </a:xfrm>
          <a:prstGeom prst="rect">
            <a:avLst/>
          </a:prstGeom>
          <a:noFill/>
          <a:ln/>
        </p:spPr>
        <p:txBody>
          <a:bodyPr wrap="none" lIns="0" tIns="0" rIns="0" bIns="0" rtlCol="0" anchor="t"/>
          <a:lstStyle/>
          <a:p>
            <a:pPr marL="0" indent="0">
              <a:lnSpc>
                <a:spcPts val="25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43%</a:t>
            </a:r>
            <a:endParaRPr lang="en-US" sz="2000" dirty="0">
              <a:latin typeface="Arial" panose="020B0604020202020204" pitchFamily="34" charset="0"/>
              <a:cs typeface="Arial" panose="020B0604020202020204" pitchFamily="34" charset="0"/>
            </a:endParaRPr>
          </a:p>
        </p:txBody>
      </p:sp>
      <p:sp>
        <p:nvSpPr>
          <p:cNvPr id="24" name="Shape 21"/>
          <p:cNvSpPr/>
          <p:nvPr/>
        </p:nvSpPr>
        <p:spPr>
          <a:xfrm>
            <a:off x="6188631" y="7090410"/>
            <a:ext cx="7739539" cy="570905"/>
          </a:xfrm>
          <a:prstGeom prst="rect">
            <a:avLst/>
          </a:prstGeom>
          <a:solidFill>
            <a:srgbClr val="FFFFFF">
              <a:alpha val="4000"/>
            </a:srgbClr>
          </a:solidFill>
          <a:ln/>
        </p:spPr>
        <p:txBody>
          <a:bodyPr/>
          <a:lstStyle/>
          <a:p>
            <a:endParaRPr lang="en-US"/>
          </a:p>
        </p:txBody>
      </p:sp>
      <p:sp>
        <p:nvSpPr>
          <p:cNvPr id="25" name="Text 22"/>
          <p:cNvSpPr/>
          <p:nvPr/>
        </p:nvSpPr>
        <p:spPr>
          <a:xfrm>
            <a:off x="6386989" y="7217092"/>
            <a:ext cx="3469243" cy="317540"/>
          </a:xfrm>
          <a:prstGeom prst="rect">
            <a:avLst/>
          </a:prstGeom>
          <a:noFill/>
          <a:ln/>
        </p:spPr>
        <p:txBody>
          <a:bodyPr wrap="none" lIns="0" tIns="0" rIns="0" bIns="0" rtlCol="0" anchor="t"/>
          <a:lstStyle/>
          <a:p>
            <a:pPr marL="0" indent="0">
              <a:lnSpc>
                <a:spcPts val="2500"/>
              </a:lnSpc>
              <a:buNone/>
            </a:pPr>
            <a:r>
              <a:rPr lang="en-US" sz="2000" dirty="0">
                <a:solidFill>
                  <a:srgbClr val="000000"/>
                </a:solidFill>
                <a:latin typeface="Arial" panose="020B0604020202020204" pitchFamily="34" charset="0"/>
                <a:ea typeface="Montserrat" pitchFamily="34" charset="-122"/>
                <a:cs typeface="Arial" panose="020B0604020202020204" pitchFamily="34" charset="0"/>
              </a:rPr>
              <a:t>🇬🇧</a:t>
            </a:r>
            <a:r>
              <a:rPr lang="en-US" sz="2000" dirty="0">
                <a:solidFill>
                  <a:srgbClr val="272525"/>
                </a:solidFill>
                <a:latin typeface="Arial" panose="020B0604020202020204" pitchFamily="34" charset="0"/>
                <a:ea typeface="Montserrat" pitchFamily="34" charset="-122"/>
                <a:cs typeface="Arial" panose="020B0604020202020204" pitchFamily="34" charset="0"/>
              </a:rPr>
              <a:t> UK</a:t>
            </a:r>
            <a:endParaRPr lang="en-US" sz="2000" dirty="0">
              <a:latin typeface="Arial" panose="020B0604020202020204" pitchFamily="34" charset="0"/>
              <a:cs typeface="Arial" panose="020B0604020202020204" pitchFamily="34" charset="0"/>
            </a:endParaRPr>
          </a:p>
        </p:txBody>
      </p:sp>
      <p:sp>
        <p:nvSpPr>
          <p:cNvPr id="26" name="Text 23"/>
          <p:cNvSpPr/>
          <p:nvPr/>
        </p:nvSpPr>
        <p:spPr>
          <a:xfrm>
            <a:off x="10260568" y="7217092"/>
            <a:ext cx="3469243" cy="317540"/>
          </a:xfrm>
          <a:prstGeom prst="rect">
            <a:avLst/>
          </a:prstGeom>
          <a:noFill/>
          <a:ln/>
        </p:spPr>
        <p:txBody>
          <a:bodyPr wrap="none" lIns="0" tIns="0" rIns="0" bIns="0" rtlCol="0" anchor="t"/>
          <a:lstStyle/>
          <a:p>
            <a:pPr marL="0" indent="0">
              <a:lnSpc>
                <a:spcPts val="25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45%</a:t>
            </a:r>
            <a:endParaRPr lang="en-US" sz="2000" dirty="0">
              <a:latin typeface="Arial" panose="020B0604020202020204" pitchFamily="34" charset="0"/>
              <a:cs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44709" y="1988463"/>
            <a:ext cx="7832238" cy="1425416"/>
          </a:xfrm>
          <a:prstGeom prst="rect">
            <a:avLst/>
          </a:prstGeom>
          <a:noFill/>
          <a:ln/>
        </p:spPr>
        <p:txBody>
          <a:bodyPr wrap="square" lIns="0" tIns="0" rIns="0" bIns="0" rtlCol="0" anchor="t"/>
          <a:lstStyle/>
          <a:p>
            <a:pPr marL="0" indent="0">
              <a:lnSpc>
                <a:spcPts val="56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Income Tax Returns Filed By Individuals in A.Y. 2023-24</a:t>
            </a:r>
            <a:endParaRPr lang="en-US" sz="4450" dirty="0">
              <a:latin typeface="Arial" panose="020B0604020202020204" pitchFamily="34" charset="0"/>
              <a:cs typeface="Arial" panose="020B0604020202020204" pitchFamily="34" charset="0"/>
            </a:endParaRPr>
          </a:p>
        </p:txBody>
      </p:sp>
      <p:sp>
        <p:nvSpPr>
          <p:cNvPr id="4" name="Shape 1"/>
          <p:cNvSpPr/>
          <p:nvPr/>
        </p:nvSpPr>
        <p:spPr>
          <a:xfrm>
            <a:off x="6244709" y="3738801"/>
            <a:ext cx="7627382" cy="2502218"/>
          </a:xfrm>
          <a:prstGeom prst="roundRect">
            <a:avLst>
              <a:gd name="adj" fmla="val 7793"/>
            </a:avLst>
          </a:prstGeom>
          <a:noFill/>
          <a:ln w="7620">
            <a:solidFill>
              <a:srgbClr val="000000">
                <a:alpha val="8000"/>
              </a:srgbClr>
            </a:solidFill>
            <a:prstDash val="solid"/>
          </a:ln>
        </p:spPr>
        <p:txBody>
          <a:bodyPr/>
          <a:lstStyle/>
          <a:p>
            <a:endParaRPr lang="en-US"/>
          </a:p>
        </p:txBody>
      </p:sp>
      <p:sp>
        <p:nvSpPr>
          <p:cNvPr id="5" name="Shape 2"/>
          <p:cNvSpPr/>
          <p:nvPr/>
        </p:nvSpPr>
        <p:spPr>
          <a:xfrm>
            <a:off x="6252329" y="3746421"/>
            <a:ext cx="7612142" cy="621744"/>
          </a:xfrm>
          <a:prstGeom prst="rect">
            <a:avLst/>
          </a:prstGeom>
          <a:solidFill>
            <a:srgbClr val="FFFFFF">
              <a:alpha val="4000"/>
            </a:srgbClr>
          </a:solidFill>
          <a:ln/>
        </p:spPr>
        <p:txBody>
          <a:bodyPr/>
          <a:lstStyle/>
          <a:p>
            <a:endParaRPr lang="en-US"/>
          </a:p>
        </p:txBody>
      </p:sp>
      <p:sp>
        <p:nvSpPr>
          <p:cNvPr id="6" name="Text 3"/>
          <p:cNvSpPr/>
          <p:nvPr/>
        </p:nvSpPr>
        <p:spPr>
          <a:xfrm>
            <a:off x="6468904" y="3883938"/>
            <a:ext cx="3369112" cy="346710"/>
          </a:xfrm>
          <a:prstGeom prst="rect">
            <a:avLst/>
          </a:prstGeom>
          <a:noFill/>
          <a:ln/>
        </p:spPr>
        <p:txBody>
          <a:bodyPr wrap="non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Details</a:t>
            </a:r>
            <a:endParaRPr lang="en-US" sz="2000" dirty="0">
              <a:latin typeface="Arial" panose="020B0604020202020204" pitchFamily="34" charset="0"/>
              <a:cs typeface="Arial" panose="020B0604020202020204" pitchFamily="34" charset="0"/>
            </a:endParaRPr>
          </a:p>
        </p:txBody>
      </p:sp>
      <p:sp>
        <p:nvSpPr>
          <p:cNvPr id="7" name="Text 4"/>
          <p:cNvSpPr/>
          <p:nvPr/>
        </p:nvSpPr>
        <p:spPr>
          <a:xfrm>
            <a:off x="10278785" y="3883938"/>
            <a:ext cx="3369112" cy="346710"/>
          </a:xfrm>
          <a:prstGeom prst="rect">
            <a:avLst/>
          </a:prstGeom>
          <a:noFill/>
          <a:ln/>
        </p:spPr>
        <p:txBody>
          <a:bodyPr wrap="non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Number (in crores)</a:t>
            </a:r>
            <a:endParaRPr lang="en-US" sz="2000" dirty="0">
              <a:latin typeface="Arial" panose="020B0604020202020204" pitchFamily="34" charset="0"/>
              <a:cs typeface="Arial" panose="020B0604020202020204" pitchFamily="34" charset="0"/>
            </a:endParaRPr>
          </a:p>
        </p:txBody>
      </p:sp>
      <p:sp>
        <p:nvSpPr>
          <p:cNvPr id="8" name="Shape 5"/>
          <p:cNvSpPr/>
          <p:nvPr/>
        </p:nvSpPr>
        <p:spPr>
          <a:xfrm>
            <a:off x="6252329" y="4368165"/>
            <a:ext cx="7612142" cy="621744"/>
          </a:xfrm>
          <a:prstGeom prst="rect">
            <a:avLst/>
          </a:prstGeom>
          <a:solidFill>
            <a:srgbClr val="000000">
              <a:alpha val="4000"/>
            </a:srgbClr>
          </a:solidFill>
          <a:ln/>
        </p:spPr>
        <p:txBody>
          <a:bodyPr/>
          <a:lstStyle/>
          <a:p>
            <a:endParaRPr lang="en-US"/>
          </a:p>
        </p:txBody>
      </p:sp>
      <p:sp>
        <p:nvSpPr>
          <p:cNvPr id="9" name="Text 6"/>
          <p:cNvSpPr/>
          <p:nvPr/>
        </p:nvSpPr>
        <p:spPr>
          <a:xfrm>
            <a:off x="6468904" y="4505682"/>
            <a:ext cx="3369112" cy="346710"/>
          </a:xfrm>
          <a:prstGeom prst="rect">
            <a:avLst/>
          </a:prstGeom>
          <a:noFill/>
          <a:ln/>
        </p:spPr>
        <p:txBody>
          <a:bodyPr wrap="non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Return of Income</a:t>
            </a:r>
            <a:endParaRPr lang="en-US" sz="2000" dirty="0">
              <a:latin typeface="Arial" panose="020B0604020202020204" pitchFamily="34" charset="0"/>
              <a:cs typeface="Arial" panose="020B0604020202020204" pitchFamily="34" charset="0"/>
            </a:endParaRPr>
          </a:p>
        </p:txBody>
      </p:sp>
      <p:sp>
        <p:nvSpPr>
          <p:cNvPr id="10" name="Text 7"/>
          <p:cNvSpPr/>
          <p:nvPr/>
        </p:nvSpPr>
        <p:spPr>
          <a:xfrm>
            <a:off x="10278785" y="4505682"/>
            <a:ext cx="3369112" cy="346710"/>
          </a:xfrm>
          <a:prstGeom prst="rect">
            <a:avLst/>
          </a:prstGeom>
          <a:noFill/>
          <a:ln/>
        </p:spPr>
        <p:txBody>
          <a:bodyPr wrap="non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7.5</a:t>
            </a:r>
            <a:endParaRPr lang="en-US" sz="2000" dirty="0">
              <a:latin typeface="Arial" panose="020B0604020202020204" pitchFamily="34" charset="0"/>
              <a:cs typeface="Arial" panose="020B0604020202020204" pitchFamily="34" charset="0"/>
            </a:endParaRPr>
          </a:p>
        </p:txBody>
      </p:sp>
      <p:sp>
        <p:nvSpPr>
          <p:cNvPr id="11" name="Shape 8"/>
          <p:cNvSpPr/>
          <p:nvPr/>
        </p:nvSpPr>
        <p:spPr>
          <a:xfrm>
            <a:off x="6252329" y="4989909"/>
            <a:ext cx="7612142" cy="621744"/>
          </a:xfrm>
          <a:prstGeom prst="rect">
            <a:avLst/>
          </a:prstGeom>
          <a:solidFill>
            <a:srgbClr val="FFFFFF">
              <a:alpha val="4000"/>
            </a:srgbClr>
          </a:solidFill>
          <a:ln/>
        </p:spPr>
        <p:txBody>
          <a:bodyPr/>
          <a:lstStyle/>
          <a:p>
            <a:endParaRPr lang="en-US"/>
          </a:p>
        </p:txBody>
      </p:sp>
      <p:sp>
        <p:nvSpPr>
          <p:cNvPr id="12" name="Text 9"/>
          <p:cNvSpPr/>
          <p:nvPr/>
        </p:nvSpPr>
        <p:spPr>
          <a:xfrm>
            <a:off x="6468904" y="5127427"/>
            <a:ext cx="3369112" cy="346710"/>
          </a:xfrm>
          <a:prstGeom prst="rect">
            <a:avLst/>
          </a:prstGeom>
          <a:noFill/>
          <a:ln/>
        </p:spPr>
        <p:txBody>
          <a:bodyPr wrap="non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NIL Return of Income</a:t>
            </a:r>
            <a:endParaRPr lang="en-US" sz="2000" dirty="0">
              <a:latin typeface="Arial" panose="020B0604020202020204" pitchFamily="34" charset="0"/>
              <a:cs typeface="Arial" panose="020B0604020202020204" pitchFamily="34" charset="0"/>
            </a:endParaRPr>
          </a:p>
        </p:txBody>
      </p:sp>
      <p:sp>
        <p:nvSpPr>
          <p:cNvPr id="13" name="Text 10"/>
          <p:cNvSpPr/>
          <p:nvPr/>
        </p:nvSpPr>
        <p:spPr>
          <a:xfrm>
            <a:off x="10278785" y="5127427"/>
            <a:ext cx="3369112" cy="346710"/>
          </a:xfrm>
          <a:prstGeom prst="rect">
            <a:avLst/>
          </a:prstGeom>
          <a:noFill/>
          <a:ln/>
        </p:spPr>
        <p:txBody>
          <a:bodyPr wrap="non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4.7</a:t>
            </a:r>
            <a:endParaRPr lang="en-US" sz="2000" dirty="0">
              <a:latin typeface="Arial" panose="020B0604020202020204" pitchFamily="34" charset="0"/>
              <a:cs typeface="Arial" panose="020B0604020202020204" pitchFamily="34" charset="0"/>
            </a:endParaRPr>
          </a:p>
        </p:txBody>
      </p:sp>
      <p:sp>
        <p:nvSpPr>
          <p:cNvPr id="14" name="Shape 11"/>
          <p:cNvSpPr/>
          <p:nvPr/>
        </p:nvSpPr>
        <p:spPr>
          <a:xfrm>
            <a:off x="6252329" y="5611654"/>
            <a:ext cx="7612142" cy="621744"/>
          </a:xfrm>
          <a:prstGeom prst="rect">
            <a:avLst/>
          </a:prstGeom>
          <a:solidFill>
            <a:srgbClr val="000000">
              <a:alpha val="4000"/>
            </a:srgbClr>
          </a:solidFill>
          <a:ln/>
        </p:spPr>
        <p:txBody>
          <a:bodyPr/>
          <a:lstStyle/>
          <a:p>
            <a:endParaRPr lang="en-US"/>
          </a:p>
        </p:txBody>
      </p:sp>
      <p:sp>
        <p:nvSpPr>
          <p:cNvPr id="15" name="Text 12"/>
          <p:cNvSpPr/>
          <p:nvPr/>
        </p:nvSpPr>
        <p:spPr>
          <a:xfrm>
            <a:off x="6468904" y="5749171"/>
            <a:ext cx="3369112" cy="346710"/>
          </a:xfrm>
          <a:prstGeom prst="rect">
            <a:avLst/>
          </a:prstGeom>
          <a:noFill/>
          <a:ln/>
        </p:spPr>
        <p:txBody>
          <a:bodyPr wrap="non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Positive Return of Income</a:t>
            </a:r>
            <a:endParaRPr lang="en-US" sz="2000" dirty="0">
              <a:latin typeface="Arial" panose="020B0604020202020204" pitchFamily="34" charset="0"/>
              <a:cs typeface="Arial" panose="020B0604020202020204" pitchFamily="34" charset="0"/>
            </a:endParaRPr>
          </a:p>
        </p:txBody>
      </p:sp>
      <p:sp>
        <p:nvSpPr>
          <p:cNvPr id="16" name="Text 13"/>
          <p:cNvSpPr/>
          <p:nvPr/>
        </p:nvSpPr>
        <p:spPr>
          <a:xfrm>
            <a:off x="10278785" y="5749171"/>
            <a:ext cx="3369112" cy="346710"/>
          </a:xfrm>
          <a:prstGeom prst="rect">
            <a:avLst/>
          </a:prstGeom>
          <a:noFill/>
          <a:ln/>
        </p:spPr>
        <p:txBody>
          <a:bodyPr wrap="non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2.8</a:t>
            </a:r>
            <a:endParaRPr lang="en-US" sz="2000" dirty="0">
              <a:latin typeface="Arial" panose="020B0604020202020204" pitchFamily="34" charset="0"/>
              <a:cs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58309" y="1589842"/>
            <a:ext cx="6578203" cy="712708"/>
          </a:xfrm>
          <a:prstGeom prst="rect">
            <a:avLst/>
          </a:prstGeom>
          <a:noFill/>
          <a:ln/>
        </p:spPr>
        <p:txBody>
          <a:bodyPr wrap="none" lIns="0" tIns="0" rIns="0" bIns="0" rtlCol="0" anchor="t"/>
          <a:lstStyle/>
          <a:p>
            <a:pPr marL="0" indent="0">
              <a:lnSpc>
                <a:spcPts val="5600"/>
              </a:lnSpc>
              <a:buNone/>
            </a:pPr>
            <a:r>
              <a:rPr lang="en-US" sz="4450" b="1" i="1" dirty="0">
                <a:solidFill>
                  <a:srgbClr val="7068F4"/>
                </a:solidFill>
                <a:latin typeface="Arial" panose="020B0604020202020204" pitchFamily="34" charset="0"/>
                <a:ea typeface="Barlow Bold" pitchFamily="34" charset="-122"/>
                <a:cs typeface="Arial" panose="020B0604020202020204" pitchFamily="34" charset="0"/>
              </a:rPr>
              <a:t>VIKSIT BHARAT</a:t>
            </a:r>
            <a:r>
              <a:rPr lang="en-US" sz="4450" b="1" dirty="0">
                <a:solidFill>
                  <a:srgbClr val="7068F4"/>
                </a:solidFill>
                <a:latin typeface="Arial" panose="020B0604020202020204" pitchFamily="34" charset="0"/>
                <a:ea typeface="Barlow Bold" pitchFamily="34" charset="-122"/>
                <a:cs typeface="Arial" panose="020B0604020202020204" pitchFamily="34" charset="0"/>
              </a:rPr>
              <a:t> aspiration</a:t>
            </a:r>
            <a:endParaRPr lang="en-US" sz="4450" dirty="0">
              <a:latin typeface="Arial" panose="020B0604020202020204" pitchFamily="34" charset="0"/>
              <a:cs typeface="Arial" panose="020B0604020202020204" pitchFamily="34" charset="0"/>
            </a:endParaRPr>
          </a:p>
        </p:txBody>
      </p:sp>
      <p:sp>
        <p:nvSpPr>
          <p:cNvPr id="3" name="Text 1"/>
          <p:cNvSpPr/>
          <p:nvPr/>
        </p:nvSpPr>
        <p:spPr>
          <a:xfrm>
            <a:off x="758309" y="2844046"/>
            <a:ext cx="4154567" cy="714970"/>
          </a:xfrm>
          <a:prstGeom prst="rect">
            <a:avLst/>
          </a:prstGeom>
          <a:noFill/>
          <a:ln/>
        </p:spPr>
        <p:txBody>
          <a:bodyPr wrap="none" lIns="0" tIns="0" rIns="0" bIns="0" rtlCol="0" anchor="t"/>
          <a:lstStyle/>
          <a:p>
            <a:pPr marL="0" indent="0" algn="ctr">
              <a:lnSpc>
                <a:spcPts val="5600"/>
              </a:lnSpc>
              <a:buNone/>
            </a:pPr>
            <a:r>
              <a:rPr lang="en-US" sz="5600" b="1" dirty="0">
                <a:solidFill>
                  <a:srgbClr val="272525"/>
                </a:solidFill>
                <a:latin typeface="Arial" panose="020B0604020202020204" pitchFamily="34" charset="0"/>
                <a:ea typeface="Barlow Bold" pitchFamily="34" charset="-122"/>
                <a:cs typeface="Arial" panose="020B0604020202020204" pitchFamily="34" charset="0"/>
              </a:rPr>
              <a:t>$2.7K</a:t>
            </a:r>
            <a:endParaRPr lang="en-US" sz="5600" dirty="0">
              <a:latin typeface="Arial" panose="020B0604020202020204" pitchFamily="34" charset="0"/>
              <a:cs typeface="Arial" panose="020B0604020202020204" pitchFamily="34" charset="0"/>
            </a:endParaRPr>
          </a:p>
        </p:txBody>
      </p:sp>
      <p:sp>
        <p:nvSpPr>
          <p:cNvPr id="4" name="Text 2"/>
          <p:cNvSpPr/>
          <p:nvPr/>
        </p:nvSpPr>
        <p:spPr>
          <a:xfrm>
            <a:off x="1180505" y="3829645"/>
            <a:ext cx="3310176" cy="356235"/>
          </a:xfrm>
          <a:prstGeom prst="rect">
            <a:avLst/>
          </a:prstGeom>
          <a:noFill/>
          <a:ln/>
        </p:spPr>
        <p:txBody>
          <a:bodyPr wrap="none" lIns="0" tIns="0" rIns="0" bIns="0" rtlCol="0" anchor="t"/>
          <a:lstStyle/>
          <a:p>
            <a:pPr marL="0" indent="0" algn="ctr">
              <a:lnSpc>
                <a:spcPts val="2800"/>
              </a:lnSpc>
              <a:buNone/>
            </a:pPr>
            <a:r>
              <a:rPr lang="en-US" sz="2200" b="1" dirty="0">
                <a:solidFill>
                  <a:srgbClr val="272525"/>
                </a:solidFill>
                <a:latin typeface="Arial" panose="020B0604020202020204" pitchFamily="34" charset="0"/>
                <a:ea typeface="Barlow Bold" pitchFamily="34" charset="-122"/>
                <a:cs typeface="Arial" panose="020B0604020202020204" pitchFamily="34" charset="0"/>
              </a:rPr>
              <a:t>Current Per Capita Income</a:t>
            </a:r>
            <a:endParaRPr lang="en-US" sz="2200" dirty="0">
              <a:latin typeface="Arial" panose="020B0604020202020204" pitchFamily="34" charset="0"/>
              <a:cs typeface="Arial" panose="020B0604020202020204" pitchFamily="34" charset="0"/>
            </a:endParaRPr>
          </a:p>
        </p:txBody>
      </p:sp>
      <p:sp>
        <p:nvSpPr>
          <p:cNvPr id="5" name="Text 3"/>
          <p:cNvSpPr/>
          <p:nvPr/>
        </p:nvSpPr>
        <p:spPr>
          <a:xfrm>
            <a:off x="758309" y="4315778"/>
            <a:ext cx="4154567" cy="693420"/>
          </a:xfrm>
          <a:prstGeom prst="rect">
            <a:avLst/>
          </a:prstGeom>
          <a:noFill/>
          <a:ln/>
        </p:spPr>
        <p:txBody>
          <a:bodyPr wrap="square" lIns="0" tIns="0" rIns="0" bIns="0" rtlCol="0" anchor="t"/>
          <a:lstStyle/>
          <a:p>
            <a:pPr marL="0" indent="0" algn="ctr">
              <a:lnSpc>
                <a:spcPts val="27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India's per capita income in 2024 (IMF)</a:t>
            </a:r>
            <a:endParaRPr lang="en-US" sz="1700" dirty="0">
              <a:latin typeface="Arial" panose="020B0604020202020204" pitchFamily="34" charset="0"/>
              <a:cs typeface="Arial" panose="020B0604020202020204" pitchFamily="34" charset="0"/>
            </a:endParaRPr>
          </a:p>
        </p:txBody>
      </p:sp>
      <p:sp>
        <p:nvSpPr>
          <p:cNvPr id="6" name="Text 4"/>
          <p:cNvSpPr/>
          <p:nvPr/>
        </p:nvSpPr>
        <p:spPr>
          <a:xfrm>
            <a:off x="5237798" y="2844046"/>
            <a:ext cx="4154686" cy="714970"/>
          </a:xfrm>
          <a:prstGeom prst="rect">
            <a:avLst/>
          </a:prstGeom>
          <a:noFill/>
          <a:ln/>
        </p:spPr>
        <p:txBody>
          <a:bodyPr wrap="none" lIns="0" tIns="0" rIns="0" bIns="0" rtlCol="0" anchor="t"/>
          <a:lstStyle/>
          <a:p>
            <a:pPr marL="0" indent="0" algn="ctr">
              <a:lnSpc>
                <a:spcPts val="5600"/>
              </a:lnSpc>
              <a:buNone/>
            </a:pPr>
            <a:r>
              <a:rPr lang="en-US" sz="5600" b="1" dirty="0">
                <a:solidFill>
                  <a:srgbClr val="272525"/>
                </a:solidFill>
                <a:latin typeface="Arial" panose="020B0604020202020204" pitchFamily="34" charset="0"/>
                <a:ea typeface="Barlow Bold" pitchFamily="34" charset="-122"/>
                <a:cs typeface="Arial" panose="020B0604020202020204" pitchFamily="34" charset="0"/>
              </a:rPr>
              <a:t>$23.4K</a:t>
            </a:r>
            <a:endParaRPr lang="en-US" sz="5600" dirty="0">
              <a:latin typeface="Arial" panose="020B0604020202020204" pitchFamily="34" charset="0"/>
              <a:cs typeface="Arial" panose="020B0604020202020204" pitchFamily="34" charset="0"/>
            </a:endParaRPr>
          </a:p>
        </p:txBody>
      </p:sp>
      <p:sp>
        <p:nvSpPr>
          <p:cNvPr id="7" name="Text 5"/>
          <p:cNvSpPr/>
          <p:nvPr/>
        </p:nvSpPr>
        <p:spPr>
          <a:xfrm>
            <a:off x="5756196" y="3829645"/>
            <a:ext cx="3117771" cy="356235"/>
          </a:xfrm>
          <a:prstGeom prst="rect">
            <a:avLst/>
          </a:prstGeom>
          <a:noFill/>
          <a:ln/>
        </p:spPr>
        <p:txBody>
          <a:bodyPr wrap="none" lIns="0" tIns="0" rIns="0" bIns="0" rtlCol="0" anchor="t"/>
          <a:lstStyle/>
          <a:p>
            <a:pPr marL="0" indent="0" algn="ctr">
              <a:lnSpc>
                <a:spcPts val="2800"/>
              </a:lnSpc>
              <a:buNone/>
            </a:pPr>
            <a:r>
              <a:rPr lang="en-US" sz="2200" b="1" dirty="0">
                <a:solidFill>
                  <a:srgbClr val="272525"/>
                </a:solidFill>
                <a:latin typeface="Arial" panose="020B0604020202020204" pitchFamily="34" charset="0"/>
                <a:ea typeface="Barlow Bold" pitchFamily="34" charset="-122"/>
                <a:cs typeface="Arial" panose="020B0604020202020204" pitchFamily="34" charset="0"/>
              </a:rPr>
              <a:t>High-Income Benchmark</a:t>
            </a:r>
            <a:endParaRPr lang="en-US" sz="2200" dirty="0">
              <a:latin typeface="Arial" panose="020B0604020202020204" pitchFamily="34" charset="0"/>
              <a:cs typeface="Arial" panose="020B0604020202020204" pitchFamily="34" charset="0"/>
            </a:endParaRPr>
          </a:p>
        </p:txBody>
      </p:sp>
      <p:sp>
        <p:nvSpPr>
          <p:cNvPr id="8" name="Text 6"/>
          <p:cNvSpPr/>
          <p:nvPr/>
        </p:nvSpPr>
        <p:spPr>
          <a:xfrm>
            <a:off x="5237798" y="4315778"/>
            <a:ext cx="4154686" cy="693420"/>
          </a:xfrm>
          <a:prstGeom prst="rect">
            <a:avLst/>
          </a:prstGeom>
          <a:noFill/>
          <a:ln/>
        </p:spPr>
        <p:txBody>
          <a:bodyPr wrap="square" lIns="0" tIns="0" rIns="0" bIns="0" rtlCol="0" anchor="t"/>
          <a:lstStyle/>
          <a:p>
            <a:pPr marL="0" indent="0" algn="ctr">
              <a:lnSpc>
                <a:spcPts val="27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IMF benchmark for a high-income country</a:t>
            </a:r>
            <a:endParaRPr lang="en-US" sz="1700" dirty="0">
              <a:latin typeface="Arial" panose="020B0604020202020204" pitchFamily="34" charset="0"/>
              <a:cs typeface="Arial" panose="020B0604020202020204" pitchFamily="34" charset="0"/>
            </a:endParaRPr>
          </a:p>
        </p:txBody>
      </p:sp>
      <p:sp>
        <p:nvSpPr>
          <p:cNvPr id="9" name="Text 7"/>
          <p:cNvSpPr/>
          <p:nvPr/>
        </p:nvSpPr>
        <p:spPr>
          <a:xfrm>
            <a:off x="9717405" y="2844046"/>
            <a:ext cx="4154567" cy="714970"/>
          </a:xfrm>
          <a:prstGeom prst="rect">
            <a:avLst/>
          </a:prstGeom>
          <a:noFill/>
          <a:ln/>
        </p:spPr>
        <p:txBody>
          <a:bodyPr wrap="none" lIns="0" tIns="0" rIns="0" bIns="0" rtlCol="0" anchor="t"/>
          <a:lstStyle/>
          <a:p>
            <a:pPr marL="0" indent="0" algn="ctr">
              <a:lnSpc>
                <a:spcPts val="5600"/>
              </a:lnSpc>
              <a:buNone/>
            </a:pPr>
            <a:r>
              <a:rPr lang="en-US" sz="5600" b="1" dirty="0">
                <a:solidFill>
                  <a:srgbClr val="272525"/>
                </a:solidFill>
                <a:latin typeface="Arial" panose="020B0604020202020204" pitchFamily="34" charset="0"/>
                <a:ea typeface="Barlow Bold" pitchFamily="34" charset="-122"/>
                <a:cs typeface="Arial" panose="020B0604020202020204" pitchFamily="34" charset="0"/>
              </a:rPr>
              <a:t>7.6%</a:t>
            </a:r>
            <a:endParaRPr lang="en-US" sz="5600" dirty="0">
              <a:latin typeface="Arial" panose="020B0604020202020204" pitchFamily="34" charset="0"/>
              <a:cs typeface="Arial" panose="020B0604020202020204" pitchFamily="34" charset="0"/>
            </a:endParaRPr>
          </a:p>
        </p:txBody>
      </p:sp>
      <p:sp>
        <p:nvSpPr>
          <p:cNvPr id="10" name="Text 8"/>
          <p:cNvSpPr/>
          <p:nvPr/>
        </p:nvSpPr>
        <p:spPr>
          <a:xfrm>
            <a:off x="10268783" y="3829645"/>
            <a:ext cx="3051691" cy="356235"/>
          </a:xfrm>
          <a:prstGeom prst="rect">
            <a:avLst/>
          </a:prstGeom>
          <a:noFill/>
          <a:ln/>
        </p:spPr>
        <p:txBody>
          <a:bodyPr wrap="none" lIns="0" tIns="0" rIns="0" bIns="0" rtlCol="0" anchor="t"/>
          <a:lstStyle/>
          <a:p>
            <a:pPr marL="0" indent="0" algn="ctr">
              <a:lnSpc>
                <a:spcPts val="2800"/>
              </a:lnSpc>
              <a:buNone/>
            </a:pPr>
            <a:r>
              <a:rPr lang="en-US" sz="2200" b="1" dirty="0">
                <a:solidFill>
                  <a:srgbClr val="272525"/>
                </a:solidFill>
                <a:latin typeface="Arial" panose="020B0604020202020204" pitchFamily="34" charset="0"/>
                <a:ea typeface="Barlow Bold" pitchFamily="34" charset="-122"/>
                <a:cs typeface="Arial" panose="020B0604020202020204" pitchFamily="34" charset="0"/>
              </a:rPr>
              <a:t>Required Annual Growth</a:t>
            </a:r>
            <a:endParaRPr lang="en-US" sz="2200" dirty="0">
              <a:latin typeface="Arial" panose="020B0604020202020204" pitchFamily="34" charset="0"/>
              <a:cs typeface="Arial" panose="020B0604020202020204" pitchFamily="34" charset="0"/>
            </a:endParaRPr>
          </a:p>
        </p:txBody>
      </p:sp>
      <p:sp>
        <p:nvSpPr>
          <p:cNvPr id="11" name="Text 9"/>
          <p:cNvSpPr/>
          <p:nvPr/>
        </p:nvSpPr>
        <p:spPr>
          <a:xfrm>
            <a:off x="9717405" y="4315778"/>
            <a:ext cx="4154567" cy="693420"/>
          </a:xfrm>
          <a:prstGeom prst="rect">
            <a:avLst/>
          </a:prstGeom>
          <a:noFill/>
          <a:ln/>
        </p:spPr>
        <p:txBody>
          <a:bodyPr wrap="square" lIns="0" tIns="0" rIns="0" bIns="0" rtlCol="0" anchor="t"/>
          <a:lstStyle/>
          <a:p>
            <a:pPr marL="0" indent="0" algn="ctr">
              <a:lnSpc>
                <a:spcPts val="27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Needed for 25 years to reach high-income status by 2047</a:t>
            </a:r>
            <a:endParaRPr lang="en-US" sz="1700" dirty="0">
              <a:latin typeface="Arial" panose="020B0604020202020204" pitchFamily="34" charset="0"/>
              <a:cs typeface="Arial" panose="020B0604020202020204" pitchFamily="34" charset="0"/>
            </a:endParaRPr>
          </a:p>
        </p:txBody>
      </p:sp>
      <p:sp>
        <p:nvSpPr>
          <p:cNvPr id="12" name="Text 10"/>
          <p:cNvSpPr/>
          <p:nvPr/>
        </p:nvSpPr>
        <p:spPr>
          <a:xfrm>
            <a:off x="758309" y="5252918"/>
            <a:ext cx="13113782" cy="1386840"/>
          </a:xfrm>
          <a:prstGeom prst="rect">
            <a:avLst/>
          </a:prstGeom>
          <a:noFill/>
          <a:ln/>
        </p:spPr>
        <p:txBody>
          <a:bodyPr wrap="square" lIns="0" tIns="0" rIns="0" bIns="0" rtlCol="0" anchor="t"/>
          <a:lstStyle/>
          <a:p>
            <a:pPr marL="0" indent="0">
              <a:lnSpc>
                <a:spcPts val="27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According to RBI research (India@100 - RBI Bulletin, July 2023), India needs to maintain a 7.6% annual growth rate for the next 25 years to achieve high-income status by 2047. However, this target presents a significant challenge. Since the 1991 reforms, India has achieved growth rates above 7.6% only seven times, never sustaining it for more than two consecutive years.</a:t>
            </a:r>
            <a:endParaRPr lang="en-US" sz="1700" dirty="0">
              <a:latin typeface="Arial" panose="020B0604020202020204" pitchFamily="34" charset="0"/>
              <a:cs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58309" y="1766768"/>
            <a:ext cx="9403913" cy="712708"/>
          </a:xfrm>
          <a:prstGeom prst="rect">
            <a:avLst/>
          </a:prstGeom>
          <a:noFill/>
          <a:ln/>
        </p:spPr>
        <p:txBody>
          <a:bodyPr wrap="none" lIns="0" tIns="0" rIns="0" bIns="0" rtlCol="0" anchor="t"/>
          <a:lstStyle/>
          <a:p>
            <a:pPr marL="0" indent="0">
              <a:lnSpc>
                <a:spcPts val="56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	    Tax Revenues as a Share of GDP, 2021</a:t>
            </a:r>
            <a:endParaRPr lang="en-US" sz="4450" dirty="0">
              <a:latin typeface="Arial" panose="020B0604020202020204" pitchFamily="34" charset="0"/>
              <a:cs typeface="Arial" panose="020B0604020202020204" pitchFamily="34" charset="0"/>
            </a:endParaRPr>
          </a:p>
        </p:txBody>
      </p:sp>
      <p:sp>
        <p:nvSpPr>
          <p:cNvPr id="3" name="Text 1"/>
          <p:cNvSpPr/>
          <p:nvPr/>
        </p:nvSpPr>
        <p:spPr>
          <a:xfrm>
            <a:off x="758309" y="3020973"/>
            <a:ext cx="4154567" cy="714970"/>
          </a:xfrm>
          <a:prstGeom prst="rect">
            <a:avLst/>
          </a:prstGeom>
          <a:noFill/>
          <a:ln/>
        </p:spPr>
        <p:txBody>
          <a:bodyPr wrap="none" lIns="0" tIns="0" rIns="0" bIns="0" rtlCol="0" anchor="t"/>
          <a:lstStyle/>
          <a:p>
            <a:pPr marL="0" indent="0" algn="ctr">
              <a:lnSpc>
                <a:spcPts val="5600"/>
              </a:lnSpc>
              <a:buNone/>
            </a:pPr>
            <a:r>
              <a:rPr lang="en-US" sz="5600" b="1" dirty="0">
                <a:solidFill>
                  <a:srgbClr val="272525"/>
                </a:solidFill>
                <a:latin typeface="Arial" panose="020B0604020202020204" pitchFamily="34" charset="0"/>
                <a:ea typeface="Barlow Bold" pitchFamily="34" charset="-122"/>
                <a:cs typeface="Arial" panose="020B0604020202020204" pitchFamily="34" charset="0"/>
              </a:rPr>
              <a:t>40.9%</a:t>
            </a:r>
            <a:endParaRPr lang="en-US" sz="5600" dirty="0">
              <a:latin typeface="Arial" panose="020B0604020202020204" pitchFamily="34" charset="0"/>
              <a:cs typeface="Arial" panose="020B0604020202020204" pitchFamily="34" charset="0"/>
            </a:endParaRPr>
          </a:p>
        </p:txBody>
      </p:sp>
      <p:sp>
        <p:nvSpPr>
          <p:cNvPr id="4" name="Text 2"/>
          <p:cNvSpPr/>
          <p:nvPr/>
        </p:nvSpPr>
        <p:spPr>
          <a:xfrm>
            <a:off x="1410176" y="4006572"/>
            <a:ext cx="2850713" cy="356235"/>
          </a:xfrm>
          <a:prstGeom prst="rect">
            <a:avLst/>
          </a:prstGeom>
          <a:noFill/>
          <a:ln/>
        </p:spPr>
        <p:txBody>
          <a:bodyPr wrap="none" lIns="0" tIns="0" rIns="0" bIns="0" rtlCol="0" anchor="t"/>
          <a:lstStyle/>
          <a:p>
            <a:pPr marL="0" indent="0" algn="ctr">
              <a:lnSpc>
                <a:spcPts val="2800"/>
              </a:lnSpc>
              <a:buNone/>
            </a:pPr>
            <a:r>
              <a:rPr lang="en-US" sz="2200" b="1" dirty="0">
                <a:solidFill>
                  <a:srgbClr val="272525"/>
                </a:solidFill>
                <a:latin typeface="Arial" panose="020B0604020202020204" pitchFamily="34" charset="0"/>
                <a:ea typeface="Barlow Bold" pitchFamily="34" charset="-122"/>
                <a:cs typeface="Arial" panose="020B0604020202020204" pitchFamily="34" charset="0"/>
              </a:rPr>
              <a:t>Germany</a:t>
            </a:r>
            <a:endParaRPr lang="en-US" sz="2200" dirty="0">
              <a:latin typeface="Arial" panose="020B0604020202020204" pitchFamily="34" charset="0"/>
              <a:cs typeface="Arial" panose="020B0604020202020204" pitchFamily="34" charset="0"/>
            </a:endParaRPr>
          </a:p>
        </p:txBody>
      </p:sp>
      <p:sp>
        <p:nvSpPr>
          <p:cNvPr id="5" name="Text 3"/>
          <p:cNvSpPr/>
          <p:nvPr/>
        </p:nvSpPr>
        <p:spPr>
          <a:xfrm>
            <a:off x="5237798" y="3020973"/>
            <a:ext cx="4154686" cy="714970"/>
          </a:xfrm>
          <a:prstGeom prst="rect">
            <a:avLst/>
          </a:prstGeom>
          <a:noFill/>
          <a:ln/>
        </p:spPr>
        <p:txBody>
          <a:bodyPr wrap="none" lIns="0" tIns="0" rIns="0" bIns="0" rtlCol="0" anchor="t"/>
          <a:lstStyle/>
          <a:p>
            <a:pPr marL="0" indent="0" algn="ctr">
              <a:lnSpc>
                <a:spcPts val="5600"/>
              </a:lnSpc>
              <a:buNone/>
            </a:pPr>
            <a:r>
              <a:rPr lang="en-US" sz="5600" b="1" dirty="0">
                <a:solidFill>
                  <a:srgbClr val="272525"/>
                </a:solidFill>
                <a:latin typeface="Arial" panose="020B0604020202020204" pitchFamily="34" charset="0"/>
                <a:ea typeface="Barlow Bold" pitchFamily="34" charset="-122"/>
                <a:cs typeface="Arial" panose="020B0604020202020204" pitchFamily="34" charset="0"/>
              </a:rPr>
              <a:t>32.6%</a:t>
            </a:r>
            <a:endParaRPr lang="en-US" sz="5600" dirty="0">
              <a:latin typeface="Arial" panose="020B0604020202020204" pitchFamily="34" charset="0"/>
              <a:cs typeface="Arial" panose="020B0604020202020204" pitchFamily="34" charset="0"/>
            </a:endParaRPr>
          </a:p>
        </p:txBody>
      </p:sp>
      <p:sp>
        <p:nvSpPr>
          <p:cNvPr id="6" name="Text 4"/>
          <p:cNvSpPr/>
          <p:nvPr/>
        </p:nvSpPr>
        <p:spPr>
          <a:xfrm>
            <a:off x="5889784" y="4006572"/>
            <a:ext cx="2850713" cy="356235"/>
          </a:xfrm>
          <a:prstGeom prst="rect">
            <a:avLst/>
          </a:prstGeom>
          <a:noFill/>
          <a:ln/>
        </p:spPr>
        <p:txBody>
          <a:bodyPr wrap="none" lIns="0" tIns="0" rIns="0" bIns="0" rtlCol="0" anchor="t"/>
          <a:lstStyle/>
          <a:p>
            <a:pPr marL="0" indent="0" algn="ctr">
              <a:lnSpc>
                <a:spcPts val="2800"/>
              </a:lnSpc>
              <a:buNone/>
            </a:pPr>
            <a:r>
              <a:rPr lang="en-US" sz="2200" b="1" dirty="0">
                <a:solidFill>
                  <a:srgbClr val="272525"/>
                </a:solidFill>
                <a:latin typeface="Arial" panose="020B0604020202020204" pitchFamily="34" charset="0"/>
                <a:ea typeface="Barlow Bold" pitchFamily="34" charset="-122"/>
                <a:cs typeface="Arial" panose="020B0604020202020204" pitchFamily="34" charset="0"/>
              </a:rPr>
              <a:t>Brazil</a:t>
            </a:r>
            <a:endParaRPr lang="en-US" sz="2200" dirty="0">
              <a:latin typeface="Arial" panose="020B0604020202020204" pitchFamily="34" charset="0"/>
              <a:cs typeface="Arial" panose="020B0604020202020204" pitchFamily="34" charset="0"/>
            </a:endParaRPr>
          </a:p>
        </p:txBody>
      </p:sp>
      <p:sp>
        <p:nvSpPr>
          <p:cNvPr id="7" name="Text 5"/>
          <p:cNvSpPr/>
          <p:nvPr/>
        </p:nvSpPr>
        <p:spPr>
          <a:xfrm>
            <a:off x="9717405" y="3020973"/>
            <a:ext cx="4154567" cy="714970"/>
          </a:xfrm>
          <a:prstGeom prst="rect">
            <a:avLst/>
          </a:prstGeom>
          <a:noFill/>
          <a:ln/>
        </p:spPr>
        <p:txBody>
          <a:bodyPr wrap="none" lIns="0" tIns="0" rIns="0" bIns="0" rtlCol="0" anchor="t"/>
          <a:lstStyle/>
          <a:p>
            <a:pPr marL="0" indent="0" algn="ctr">
              <a:lnSpc>
                <a:spcPts val="5600"/>
              </a:lnSpc>
              <a:buNone/>
            </a:pPr>
            <a:r>
              <a:rPr lang="en-US" sz="5600" b="1" dirty="0">
                <a:solidFill>
                  <a:srgbClr val="272525"/>
                </a:solidFill>
                <a:latin typeface="Arial" panose="020B0604020202020204" pitchFamily="34" charset="0"/>
                <a:ea typeface="Barlow Bold" pitchFamily="34" charset="-122"/>
                <a:cs typeface="Arial" panose="020B0604020202020204" pitchFamily="34" charset="0"/>
              </a:rPr>
              <a:t>26.8%</a:t>
            </a:r>
            <a:endParaRPr lang="en-US" sz="5600" dirty="0">
              <a:latin typeface="Arial" panose="020B0604020202020204" pitchFamily="34" charset="0"/>
              <a:cs typeface="Arial" panose="020B0604020202020204" pitchFamily="34" charset="0"/>
            </a:endParaRPr>
          </a:p>
        </p:txBody>
      </p:sp>
      <p:sp>
        <p:nvSpPr>
          <p:cNvPr id="8" name="Text 6"/>
          <p:cNvSpPr/>
          <p:nvPr/>
        </p:nvSpPr>
        <p:spPr>
          <a:xfrm>
            <a:off x="10369272" y="4006572"/>
            <a:ext cx="2850713" cy="356235"/>
          </a:xfrm>
          <a:prstGeom prst="rect">
            <a:avLst/>
          </a:prstGeom>
          <a:noFill/>
          <a:ln/>
        </p:spPr>
        <p:txBody>
          <a:bodyPr wrap="none" lIns="0" tIns="0" rIns="0" bIns="0" rtlCol="0" anchor="t"/>
          <a:lstStyle/>
          <a:p>
            <a:pPr marL="0" indent="0" algn="ctr">
              <a:lnSpc>
                <a:spcPts val="2800"/>
              </a:lnSpc>
              <a:buNone/>
            </a:pPr>
            <a:r>
              <a:rPr lang="en-US" sz="2200" b="1" dirty="0">
                <a:solidFill>
                  <a:srgbClr val="272525"/>
                </a:solidFill>
                <a:latin typeface="Arial" panose="020B0604020202020204" pitchFamily="34" charset="0"/>
                <a:ea typeface="Barlow Bold" pitchFamily="34" charset="-122"/>
                <a:cs typeface="Arial" panose="020B0604020202020204" pitchFamily="34" charset="0"/>
              </a:rPr>
              <a:t>US</a:t>
            </a:r>
            <a:endParaRPr lang="en-US" sz="2200" dirty="0">
              <a:latin typeface="Arial" panose="020B0604020202020204" pitchFamily="34" charset="0"/>
              <a:cs typeface="Arial" panose="020B0604020202020204" pitchFamily="34" charset="0"/>
            </a:endParaRPr>
          </a:p>
        </p:txBody>
      </p:sp>
      <p:sp>
        <p:nvSpPr>
          <p:cNvPr id="9" name="Text 7"/>
          <p:cNvSpPr/>
          <p:nvPr/>
        </p:nvSpPr>
        <p:spPr>
          <a:xfrm>
            <a:off x="2997994" y="5120997"/>
            <a:ext cx="4154686" cy="714970"/>
          </a:xfrm>
          <a:prstGeom prst="rect">
            <a:avLst/>
          </a:prstGeom>
          <a:noFill/>
          <a:ln/>
        </p:spPr>
        <p:txBody>
          <a:bodyPr wrap="none" lIns="0" tIns="0" rIns="0" bIns="0" rtlCol="0" anchor="t"/>
          <a:lstStyle/>
          <a:p>
            <a:pPr marL="0" indent="0" algn="ctr">
              <a:lnSpc>
                <a:spcPts val="5600"/>
              </a:lnSpc>
              <a:buNone/>
            </a:pPr>
            <a:r>
              <a:rPr lang="en-US" sz="5600" b="1" dirty="0">
                <a:solidFill>
                  <a:srgbClr val="272525"/>
                </a:solidFill>
                <a:latin typeface="Arial" panose="020B0604020202020204" pitchFamily="34" charset="0"/>
                <a:ea typeface="Barlow Bold" pitchFamily="34" charset="-122"/>
                <a:cs typeface="Arial" panose="020B0604020202020204" pitchFamily="34" charset="0"/>
              </a:rPr>
              <a:t>22.3%</a:t>
            </a:r>
            <a:endParaRPr lang="en-US" sz="5600" dirty="0">
              <a:latin typeface="Arial" panose="020B0604020202020204" pitchFamily="34" charset="0"/>
              <a:cs typeface="Arial" panose="020B0604020202020204" pitchFamily="34" charset="0"/>
            </a:endParaRPr>
          </a:p>
        </p:txBody>
      </p:sp>
      <p:sp>
        <p:nvSpPr>
          <p:cNvPr id="10" name="Text 8"/>
          <p:cNvSpPr/>
          <p:nvPr/>
        </p:nvSpPr>
        <p:spPr>
          <a:xfrm>
            <a:off x="3649980" y="6106597"/>
            <a:ext cx="2850713" cy="356235"/>
          </a:xfrm>
          <a:prstGeom prst="rect">
            <a:avLst/>
          </a:prstGeom>
          <a:noFill/>
          <a:ln/>
        </p:spPr>
        <p:txBody>
          <a:bodyPr wrap="none" lIns="0" tIns="0" rIns="0" bIns="0" rtlCol="0" anchor="t"/>
          <a:lstStyle/>
          <a:p>
            <a:pPr marL="0" indent="0" algn="ctr">
              <a:lnSpc>
                <a:spcPts val="2800"/>
              </a:lnSpc>
              <a:buNone/>
            </a:pPr>
            <a:r>
              <a:rPr lang="en-US" sz="2200" b="1" dirty="0">
                <a:solidFill>
                  <a:srgbClr val="272525"/>
                </a:solidFill>
                <a:latin typeface="Arial" panose="020B0604020202020204" pitchFamily="34" charset="0"/>
                <a:ea typeface="Barlow Bold" pitchFamily="34" charset="-122"/>
                <a:cs typeface="Arial" panose="020B0604020202020204" pitchFamily="34" charset="0"/>
              </a:rPr>
              <a:t>China</a:t>
            </a:r>
            <a:endParaRPr lang="en-US" sz="2200" dirty="0">
              <a:latin typeface="Arial" panose="020B0604020202020204" pitchFamily="34" charset="0"/>
              <a:cs typeface="Arial" panose="020B0604020202020204" pitchFamily="34" charset="0"/>
            </a:endParaRPr>
          </a:p>
        </p:txBody>
      </p:sp>
      <p:sp>
        <p:nvSpPr>
          <p:cNvPr id="11" name="Text 9"/>
          <p:cNvSpPr/>
          <p:nvPr/>
        </p:nvSpPr>
        <p:spPr>
          <a:xfrm>
            <a:off x="7477601" y="5120997"/>
            <a:ext cx="4154686" cy="714970"/>
          </a:xfrm>
          <a:prstGeom prst="rect">
            <a:avLst/>
          </a:prstGeom>
          <a:noFill/>
          <a:ln/>
        </p:spPr>
        <p:txBody>
          <a:bodyPr wrap="none" lIns="0" tIns="0" rIns="0" bIns="0" rtlCol="0" anchor="t"/>
          <a:lstStyle/>
          <a:p>
            <a:pPr marL="0" indent="0" algn="ctr">
              <a:lnSpc>
                <a:spcPts val="5600"/>
              </a:lnSpc>
              <a:buNone/>
            </a:pPr>
            <a:r>
              <a:rPr lang="en-US" sz="5600" b="1" dirty="0">
                <a:solidFill>
                  <a:srgbClr val="272525"/>
                </a:solidFill>
                <a:latin typeface="Arial" panose="020B0604020202020204" pitchFamily="34" charset="0"/>
                <a:ea typeface="Barlow Bold" pitchFamily="34" charset="-122"/>
                <a:cs typeface="Arial" panose="020B0604020202020204" pitchFamily="34" charset="0"/>
              </a:rPr>
              <a:t>17.6%</a:t>
            </a:r>
            <a:endParaRPr lang="en-US" sz="5600" dirty="0">
              <a:latin typeface="Arial" panose="020B0604020202020204" pitchFamily="34" charset="0"/>
              <a:cs typeface="Arial" panose="020B0604020202020204" pitchFamily="34" charset="0"/>
            </a:endParaRPr>
          </a:p>
        </p:txBody>
      </p:sp>
      <p:sp>
        <p:nvSpPr>
          <p:cNvPr id="12" name="Text 10"/>
          <p:cNvSpPr/>
          <p:nvPr/>
        </p:nvSpPr>
        <p:spPr>
          <a:xfrm>
            <a:off x="8129588" y="6106597"/>
            <a:ext cx="2850713" cy="356235"/>
          </a:xfrm>
          <a:prstGeom prst="rect">
            <a:avLst/>
          </a:prstGeom>
          <a:noFill/>
          <a:ln/>
        </p:spPr>
        <p:txBody>
          <a:bodyPr wrap="none" lIns="0" tIns="0" rIns="0" bIns="0" rtlCol="0" anchor="t"/>
          <a:lstStyle/>
          <a:p>
            <a:pPr marL="0" indent="0" algn="ctr">
              <a:lnSpc>
                <a:spcPts val="2800"/>
              </a:lnSpc>
              <a:buNone/>
            </a:pPr>
            <a:r>
              <a:rPr lang="en-US" sz="2200" b="1" dirty="0">
                <a:solidFill>
                  <a:srgbClr val="272525"/>
                </a:solidFill>
                <a:latin typeface="Arial" panose="020B0604020202020204" pitchFamily="34" charset="0"/>
                <a:ea typeface="Barlow Bold" pitchFamily="34" charset="-122"/>
                <a:cs typeface="Arial" panose="020B0604020202020204" pitchFamily="34" charset="0"/>
              </a:rPr>
              <a:t>India</a:t>
            </a:r>
            <a:endParaRPr lang="en-US" sz="2200" dirty="0">
              <a:latin typeface="Arial" panose="020B0604020202020204" pitchFamily="34" charset="0"/>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58309" y="1820823"/>
            <a:ext cx="10635596" cy="712708"/>
          </a:xfrm>
          <a:prstGeom prst="rect">
            <a:avLst/>
          </a:prstGeom>
          <a:noFill/>
          <a:ln/>
        </p:spPr>
        <p:txBody>
          <a:bodyPr wrap="none" lIns="0" tIns="0" rIns="0" bIns="0" rtlCol="0" anchor="t"/>
          <a:lstStyle/>
          <a:p>
            <a:pPr marL="0" indent="0">
              <a:lnSpc>
                <a:spcPts val="56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New Income Tax Bill Announcement</a:t>
            </a:r>
            <a:endParaRPr lang="en-US" sz="4450" dirty="0">
              <a:latin typeface="Arial" panose="020B0604020202020204" pitchFamily="34" charset="0"/>
              <a:cs typeface="Arial" panose="020B0604020202020204" pitchFamily="34" charset="0"/>
            </a:endParaRPr>
          </a:p>
        </p:txBody>
      </p:sp>
      <p:sp>
        <p:nvSpPr>
          <p:cNvPr id="3" name="Shape 1"/>
          <p:cNvSpPr/>
          <p:nvPr/>
        </p:nvSpPr>
        <p:spPr>
          <a:xfrm>
            <a:off x="758309" y="2966799"/>
            <a:ext cx="6448663" cy="1612702"/>
          </a:xfrm>
          <a:prstGeom prst="roundRect">
            <a:avLst>
              <a:gd name="adj" fmla="val 12091"/>
            </a:avLst>
          </a:prstGeom>
          <a:solidFill>
            <a:srgbClr val="EEEFF5"/>
          </a:solidFill>
          <a:ln/>
          <a:effectLst>
            <a:outerShdw blurRad="53340" dist="26670" dir="13500000" algn="bl" rotWithShape="0">
              <a:srgbClr val="FFFFFF">
                <a:alpha val="70000"/>
              </a:srgbClr>
            </a:outerShdw>
          </a:effectLst>
        </p:spPr>
        <p:txBody>
          <a:bodyPr/>
          <a:lstStyle/>
          <a:p>
            <a:endParaRPr lang="en-US"/>
          </a:p>
        </p:txBody>
      </p:sp>
      <p:sp>
        <p:nvSpPr>
          <p:cNvPr id="4" name="Text 2"/>
          <p:cNvSpPr/>
          <p:nvPr/>
        </p:nvSpPr>
        <p:spPr>
          <a:xfrm>
            <a:off x="974884" y="3183374"/>
            <a:ext cx="2953822" cy="356235"/>
          </a:xfrm>
          <a:prstGeom prst="rect">
            <a:avLst/>
          </a:prstGeom>
          <a:noFill/>
          <a:ln/>
        </p:spPr>
        <p:txBody>
          <a:bodyPr wrap="none" lIns="0" tIns="0" rIns="0" bIns="0" rtlCol="0" anchor="t"/>
          <a:lstStyle/>
          <a:p>
            <a:pPr marL="0" indent="0">
              <a:lnSpc>
                <a:spcPts val="2800"/>
              </a:lnSpc>
              <a:buNone/>
            </a:pPr>
            <a:r>
              <a:rPr lang="en-US" sz="2000" b="1" dirty="0">
                <a:solidFill>
                  <a:srgbClr val="272525"/>
                </a:solidFill>
                <a:latin typeface="Arial" panose="020B0604020202020204" pitchFamily="34" charset="0"/>
                <a:ea typeface="Barlow Bold" pitchFamily="34" charset="-122"/>
                <a:cs typeface="Arial" panose="020B0604020202020204" pitchFamily="34" charset="0"/>
              </a:rPr>
              <a:t>Introduction of New Bill</a:t>
            </a:r>
            <a:endParaRPr lang="en-US" sz="2000" dirty="0">
              <a:latin typeface="Arial" panose="020B0604020202020204" pitchFamily="34" charset="0"/>
              <a:cs typeface="Arial" panose="020B0604020202020204" pitchFamily="34" charset="0"/>
            </a:endParaRPr>
          </a:p>
        </p:txBody>
      </p:sp>
      <p:sp>
        <p:nvSpPr>
          <p:cNvPr id="5" name="Text 3"/>
          <p:cNvSpPr/>
          <p:nvPr/>
        </p:nvSpPr>
        <p:spPr>
          <a:xfrm>
            <a:off x="974884" y="3669506"/>
            <a:ext cx="6015514" cy="693420"/>
          </a:xfrm>
          <a:prstGeom prst="rect">
            <a:avLst/>
          </a:prstGeom>
          <a:noFill/>
          <a:ln/>
        </p:spPr>
        <p:txBody>
          <a:bodyPr wrap="squar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Finance Minister Nirmala Sitharaman has announced the introduction of a new Income Tax Bill.</a:t>
            </a:r>
            <a:endParaRPr lang="en-US" sz="2000" dirty="0">
              <a:latin typeface="Arial" panose="020B0604020202020204" pitchFamily="34" charset="0"/>
              <a:cs typeface="Arial" panose="020B0604020202020204" pitchFamily="34" charset="0"/>
            </a:endParaRPr>
          </a:p>
        </p:txBody>
      </p:sp>
      <p:sp>
        <p:nvSpPr>
          <p:cNvPr id="6" name="Shape 4"/>
          <p:cNvSpPr/>
          <p:nvPr/>
        </p:nvSpPr>
        <p:spPr>
          <a:xfrm>
            <a:off x="7423547" y="2966799"/>
            <a:ext cx="6448663" cy="1612702"/>
          </a:xfrm>
          <a:prstGeom prst="roundRect">
            <a:avLst>
              <a:gd name="adj" fmla="val 12091"/>
            </a:avLst>
          </a:prstGeom>
          <a:solidFill>
            <a:srgbClr val="EEEFF5"/>
          </a:solidFill>
          <a:ln/>
          <a:effectLst>
            <a:outerShdw blurRad="53340" dist="26670" dir="13500000" algn="bl" rotWithShape="0">
              <a:srgbClr val="FFFFFF">
                <a:alpha val="70000"/>
              </a:srgbClr>
            </a:outerShdw>
          </a:effectLst>
        </p:spPr>
        <p:txBody>
          <a:bodyPr/>
          <a:lstStyle/>
          <a:p>
            <a:endParaRPr lang="en-US"/>
          </a:p>
        </p:txBody>
      </p:sp>
      <p:sp>
        <p:nvSpPr>
          <p:cNvPr id="7" name="Text 5"/>
          <p:cNvSpPr/>
          <p:nvPr/>
        </p:nvSpPr>
        <p:spPr>
          <a:xfrm>
            <a:off x="7640122" y="3183374"/>
            <a:ext cx="2850713" cy="356235"/>
          </a:xfrm>
          <a:prstGeom prst="rect">
            <a:avLst/>
          </a:prstGeom>
          <a:noFill/>
          <a:ln/>
        </p:spPr>
        <p:txBody>
          <a:bodyPr wrap="none" lIns="0" tIns="0" rIns="0" bIns="0" rtlCol="0" anchor="t"/>
          <a:lstStyle/>
          <a:p>
            <a:pPr marL="0" indent="0">
              <a:lnSpc>
                <a:spcPts val="2800"/>
              </a:lnSpc>
              <a:buNone/>
            </a:pPr>
            <a:r>
              <a:rPr lang="en-US" sz="2000" b="1" dirty="0">
                <a:solidFill>
                  <a:srgbClr val="272525"/>
                </a:solidFill>
                <a:latin typeface="Arial" panose="020B0604020202020204" pitchFamily="34" charset="0"/>
                <a:ea typeface="Barlow Bold" pitchFamily="34" charset="-122"/>
                <a:cs typeface="Arial" panose="020B0604020202020204" pitchFamily="34" charset="0"/>
              </a:rPr>
              <a:t>Bill Presentation</a:t>
            </a:r>
            <a:endParaRPr lang="en-US" sz="2000" dirty="0">
              <a:latin typeface="Arial" panose="020B0604020202020204" pitchFamily="34" charset="0"/>
              <a:cs typeface="Arial" panose="020B0604020202020204" pitchFamily="34" charset="0"/>
            </a:endParaRPr>
          </a:p>
        </p:txBody>
      </p:sp>
      <p:sp>
        <p:nvSpPr>
          <p:cNvPr id="8" name="Text 6"/>
          <p:cNvSpPr/>
          <p:nvPr/>
        </p:nvSpPr>
        <p:spPr>
          <a:xfrm>
            <a:off x="7640122" y="3669506"/>
            <a:ext cx="6015514" cy="693420"/>
          </a:xfrm>
          <a:prstGeom prst="rect">
            <a:avLst/>
          </a:prstGeom>
          <a:noFill/>
          <a:ln/>
        </p:spPr>
        <p:txBody>
          <a:bodyPr wrap="squar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The bill will be presented next week during the ongoing Budget session of Parliament.</a:t>
            </a:r>
            <a:endParaRPr lang="en-US" sz="2000" dirty="0">
              <a:latin typeface="Arial" panose="020B0604020202020204" pitchFamily="34" charset="0"/>
              <a:cs typeface="Arial" panose="020B0604020202020204" pitchFamily="34" charset="0"/>
            </a:endParaRPr>
          </a:p>
        </p:txBody>
      </p:sp>
      <p:sp>
        <p:nvSpPr>
          <p:cNvPr id="9" name="Shape 7"/>
          <p:cNvSpPr/>
          <p:nvPr/>
        </p:nvSpPr>
        <p:spPr>
          <a:xfrm>
            <a:off x="758309" y="4796076"/>
            <a:ext cx="6448663" cy="1612702"/>
          </a:xfrm>
          <a:prstGeom prst="roundRect">
            <a:avLst>
              <a:gd name="adj" fmla="val 12091"/>
            </a:avLst>
          </a:prstGeom>
          <a:solidFill>
            <a:srgbClr val="EEEFF5"/>
          </a:solidFill>
          <a:ln/>
          <a:effectLst>
            <a:outerShdw blurRad="53340" dist="26670" dir="13500000" algn="bl" rotWithShape="0">
              <a:srgbClr val="FFFFFF">
                <a:alpha val="70000"/>
              </a:srgbClr>
            </a:outerShdw>
          </a:effectLst>
        </p:spPr>
        <p:txBody>
          <a:bodyPr/>
          <a:lstStyle/>
          <a:p>
            <a:endParaRPr lang="en-US"/>
          </a:p>
        </p:txBody>
      </p:sp>
      <p:sp>
        <p:nvSpPr>
          <p:cNvPr id="10" name="Text 8"/>
          <p:cNvSpPr/>
          <p:nvPr/>
        </p:nvSpPr>
        <p:spPr>
          <a:xfrm>
            <a:off x="974884" y="5012650"/>
            <a:ext cx="2850713" cy="356235"/>
          </a:xfrm>
          <a:prstGeom prst="rect">
            <a:avLst/>
          </a:prstGeom>
          <a:noFill/>
          <a:ln/>
        </p:spPr>
        <p:txBody>
          <a:bodyPr wrap="none" lIns="0" tIns="0" rIns="0" bIns="0" rtlCol="0" anchor="t"/>
          <a:lstStyle/>
          <a:p>
            <a:pPr marL="0" indent="0">
              <a:lnSpc>
                <a:spcPts val="2800"/>
              </a:lnSpc>
              <a:buNone/>
            </a:pPr>
            <a:r>
              <a:rPr lang="en-US" sz="2000" b="1" dirty="0">
                <a:solidFill>
                  <a:srgbClr val="272525"/>
                </a:solidFill>
                <a:latin typeface="Arial" panose="020B0604020202020204" pitchFamily="34" charset="0"/>
                <a:ea typeface="Barlow Bold" pitchFamily="34" charset="-122"/>
                <a:cs typeface="Arial" panose="020B0604020202020204" pitchFamily="34" charset="0"/>
              </a:rPr>
              <a:t>Basis of Bill</a:t>
            </a:r>
            <a:endParaRPr lang="en-US" sz="2000" dirty="0">
              <a:latin typeface="Arial" panose="020B0604020202020204" pitchFamily="34" charset="0"/>
              <a:cs typeface="Arial" panose="020B0604020202020204" pitchFamily="34" charset="0"/>
            </a:endParaRPr>
          </a:p>
        </p:txBody>
      </p:sp>
      <p:sp>
        <p:nvSpPr>
          <p:cNvPr id="11" name="Text 9"/>
          <p:cNvSpPr/>
          <p:nvPr/>
        </p:nvSpPr>
        <p:spPr>
          <a:xfrm>
            <a:off x="974884" y="5498783"/>
            <a:ext cx="6015514" cy="346710"/>
          </a:xfrm>
          <a:prstGeom prst="rect">
            <a:avLst/>
          </a:prstGeom>
          <a:noFill/>
          <a:ln/>
        </p:spPr>
        <p:txBody>
          <a:bodyPr wrap="non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It is expected to be based on the Direct Tax Code (DTC).</a:t>
            </a:r>
            <a:endParaRPr lang="en-US" sz="2000" dirty="0">
              <a:latin typeface="Arial" panose="020B0604020202020204" pitchFamily="34" charset="0"/>
              <a:cs typeface="Arial" panose="020B0604020202020204" pitchFamily="34" charset="0"/>
            </a:endParaRPr>
          </a:p>
        </p:txBody>
      </p:sp>
      <p:sp>
        <p:nvSpPr>
          <p:cNvPr id="12" name="Shape 10"/>
          <p:cNvSpPr/>
          <p:nvPr/>
        </p:nvSpPr>
        <p:spPr>
          <a:xfrm>
            <a:off x="7423547" y="4796076"/>
            <a:ext cx="6448663" cy="1612702"/>
          </a:xfrm>
          <a:prstGeom prst="roundRect">
            <a:avLst>
              <a:gd name="adj" fmla="val 12091"/>
            </a:avLst>
          </a:prstGeom>
          <a:solidFill>
            <a:srgbClr val="EEEFF5"/>
          </a:solidFill>
          <a:ln/>
          <a:effectLst>
            <a:outerShdw blurRad="53340" dist="26670" dir="13500000" algn="bl" rotWithShape="0">
              <a:srgbClr val="FFFFFF">
                <a:alpha val="70000"/>
              </a:srgbClr>
            </a:outerShdw>
          </a:effectLst>
        </p:spPr>
        <p:txBody>
          <a:bodyPr/>
          <a:lstStyle/>
          <a:p>
            <a:endParaRPr lang="en-US"/>
          </a:p>
        </p:txBody>
      </p:sp>
      <p:sp>
        <p:nvSpPr>
          <p:cNvPr id="13" name="Text 11"/>
          <p:cNvSpPr/>
          <p:nvPr/>
        </p:nvSpPr>
        <p:spPr>
          <a:xfrm>
            <a:off x="7640122" y="5012650"/>
            <a:ext cx="2850713" cy="356235"/>
          </a:xfrm>
          <a:prstGeom prst="rect">
            <a:avLst/>
          </a:prstGeom>
          <a:noFill/>
          <a:ln/>
        </p:spPr>
        <p:txBody>
          <a:bodyPr wrap="none" lIns="0" tIns="0" rIns="0" bIns="0" rtlCol="0" anchor="t"/>
          <a:lstStyle/>
          <a:p>
            <a:pPr marL="0" indent="0">
              <a:lnSpc>
                <a:spcPts val="2800"/>
              </a:lnSpc>
              <a:buNone/>
            </a:pPr>
            <a:r>
              <a:rPr lang="en-US" sz="2000" b="1" dirty="0">
                <a:solidFill>
                  <a:srgbClr val="272525"/>
                </a:solidFill>
                <a:latin typeface="Arial" panose="020B0604020202020204" pitchFamily="34" charset="0"/>
                <a:ea typeface="Barlow Bold" pitchFamily="34" charset="-122"/>
                <a:cs typeface="Arial" panose="020B0604020202020204" pitchFamily="34" charset="0"/>
              </a:rPr>
              <a:t>Bill Objective</a:t>
            </a:r>
            <a:endParaRPr lang="en-US" sz="2000" dirty="0">
              <a:latin typeface="Arial" panose="020B0604020202020204" pitchFamily="34" charset="0"/>
              <a:cs typeface="Arial" panose="020B0604020202020204" pitchFamily="34" charset="0"/>
            </a:endParaRPr>
          </a:p>
        </p:txBody>
      </p:sp>
      <p:sp>
        <p:nvSpPr>
          <p:cNvPr id="14" name="Text 12"/>
          <p:cNvSpPr/>
          <p:nvPr/>
        </p:nvSpPr>
        <p:spPr>
          <a:xfrm>
            <a:off x="7640122" y="5498783"/>
            <a:ext cx="6015514" cy="693420"/>
          </a:xfrm>
          <a:prstGeom prst="rect">
            <a:avLst/>
          </a:prstGeom>
          <a:noFill/>
          <a:ln/>
        </p:spPr>
        <p:txBody>
          <a:bodyPr wrap="squar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The new bill aims to replace the existing Income Tax Act of 1961.</a:t>
            </a:r>
            <a:endParaRPr lang="en-US" sz="2000" dirty="0">
              <a:latin typeface="Arial" panose="020B0604020202020204" pitchFamily="34" charset="0"/>
              <a:cs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58309" y="1321237"/>
            <a:ext cx="7627382" cy="2138124"/>
          </a:xfrm>
          <a:prstGeom prst="rect">
            <a:avLst/>
          </a:prstGeom>
          <a:noFill/>
          <a:ln/>
        </p:spPr>
        <p:txBody>
          <a:bodyPr wrap="square" lIns="0" tIns="0" rIns="0" bIns="0" rtlCol="0" anchor="t"/>
          <a:lstStyle/>
          <a:p>
            <a:pPr marL="0" indent="0">
              <a:lnSpc>
                <a:spcPts val="56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Income Tax Slabs: Old Tax Regime (No Changes Proposed)</a:t>
            </a:r>
            <a:endParaRPr lang="en-US" sz="4450" dirty="0">
              <a:latin typeface="Arial" panose="020B0604020202020204" pitchFamily="34" charset="0"/>
              <a:cs typeface="Arial" panose="020B0604020202020204" pitchFamily="34" charset="0"/>
            </a:endParaRPr>
          </a:p>
        </p:txBody>
      </p:sp>
      <p:sp>
        <p:nvSpPr>
          <p:cNvPr id="4" name="Shape 1"/>
          <p:cNvSpPr/>
          <p:nvPr/>
        </p:nvSpPr>
        <p:spPr>
          <a:xfrm>
            <a:off x="758309" y="3784283"/>
            <a:ext cx="7627382" cy="3123962"/>
          </a:xfrm>
          <a:prstGeom prst="roundRect">
            <a:avLst>
              <a:gd name="adj" fmla="val 6242"/>
            </a:avLst>
          </a:prstGeom>
          <a:noFill/>
          <a:ln w="7620">
            <a:solidFill>
              <a:srgbClr val="000000">
                <a:alpha val="8000"/>
              </a:srgbClr>
            </a:solidFill>
            <a:prstDash val="solid"/>
          </a:ln>
        </p:spPr>
        <p:txBody>
          <a:bodyPr/>
          <a:lstStyle/>
          <a:p>
            <a:endParaRPr lang="en-US"/>
          </a:p>
        </p:txBody>
      </p:sp>
      <p:sp>
        <p:nvSpPr>
          <p:cNvPr id="5" name="Shape 2"/>
          <p:cNvSpPr/>
          <p:nvPr/>
        </p:nvSpPr>
        <p:spPr>
          <a:xfrm>
            <a:off x="765929" y="3791903"/>
            <a:ext cx="7612142" cy="621744"/>
          </a:xfrm>
          <a:prstGeom prst="rect">
            <a:avLst/>
          </a:prstGeom>
          <a:solidFill>
            <a:srgbClr val="FFFFFF">
              <a:alpha val="4000"/>
            </a:srgbClr>
          </a:solidFill>
          <a:ln/>
        </p:spPr>
        <p:txBody>
          <a:bodyPr/>
          <a:lstStyle/>
          <a:p>
            <a:endParaRPr lang="en-US"/>
          </a:p>
        </p:txBody>
      </p:sp>
      <p:sp>
        <p:nvSpPr>
          <p:cNvPr id="6" name="Text 3"/>
          <p:cNvSpPr/>
          <p:nvPr/>
        </p:nvSpPr>
        <p:spPr>
          <a:xfrm>
            <a:off x="982504" y="3929420"/>
            <a:ext cx="3369112" cy="346710"/>
          </a:xfrm>
          <a:prstGeom prst="rect">
            <a:avLst/>
          </a:prstGeom>
          <a:noFill/>
          <a:ln/>
        </p:spPr>
        <p:txBody>
          <a:bodyPr wrap="non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Annual Income Range (₹)</a:t>
            </a:r>
            <a:endParaRPr lang="en-US" sz="2000" dirty="0">
              <a:latin typeface="Arial" panose="020B0604020202020204" pitchFamily="34" charset="0"/>
              <a:cs typeface="Arial" panose="020B0604020202020204" pitchFamily="34" charset="0"/>
            </a:endParaRPr>
          </a:p>
        </p:txBody>
      </p:sp>
      <p:sp>
        <p:nvSpPr>
          <p:cNvPr id="7" name="Text 4"/>
          <p:cNvSpPr/>
          <p:nvPr/>
        </p:nvSpPr>
        <p:spPr>
          <a:xfrm>
            <a:off x="4792385" y="3929420"/>
            <a:ext cx="3369112" cy="346710"/>
          </a:xfrm>
          <a:prstGeom prst="rect">
            <a:avLst/>
          </a:prstGeom>
          <a:noFill/>
          <a:ln/>
        </p:spPr>
        <p:txBody>
          <a:bodyPr wrap="non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Tax Rate (%)</a:t>
            </a:r>
            <a:endParaRPr lang="en-US" sz="2000" dirty="0">
              <a:latin typeface="Arial" panose="020B0604020202020204" pitchFamily="34" charset="0"/>
              <a:cs typeface="Arial" panose="020B0604020202020204" pitchFamily="34" charset="0"/>
            </a:endParaRPr>
          </a:p>
        </p:txBody>
      </p:sp>
      <p:sp>
        <p:nvSpPr>
          <p:cNvPr id="8" name="Shape 5"/>
          <p:cNvSpPr/>
          <p:nvPr/>
        </p:nvSpPr>
        <p:spPr>
          <a:xfrm>
            <a:off x="765929" y="4413647"/>
            <a:ext cx="7612142" cy="621744"/>
          </a:xfrm>
          <a:prstGeom prst="rect">
            <a:avLst/>
          </a:prstGeom>
          <a:solidFill>
            <a:srgbClr val="000000">
              <a:alpha val="4000"/>
            </a:srgbClr>
          </a:solidFill>
          <a:ln/>
        </p:spPr>
        <p:txBody>
          <a:bodyPr/>
          <a:lstStyle/>
          <a:p>
            <a:endParaRPr lang="en-US"/>
          </a:p>
        </p:txBody>
      </p:sp>
      <p:sp>
        <p:nvSpPr>
          <p:cNvPr id="9" name="Text 6"/>
          <p:cNvSpPr/>
          <p:nvPr/>
        </p:nvSpPr>
        <p:spPr>
          <a:xfrm>
            <a:off x="982504" y="4551164"/>
            <a:ext cx="3369112" cy="346710"/>
          </a:xfrm>
          <a:prstGeom prst="rect">
            <a:avLst/>
          </a:prstGeom>
          <a:noFill/>
          <a:ln/>
        </p:spPr>
        <p:txBody>
          <a:bodyPr wrap="non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Up to ₹2,50,000</a:t>
            </a:r>
            <a:endParaRPr lang="en-US" sz="2000" dirty="0">
              <a:latin typeface="Arial" panose="020B0604020202020204" pitchFamily="34" charset="0"/>
              <a:cs typeface="Arial" panose="020B0604020202020204" pitchFamily="34" charset="0"/>
            </a:endParaRPr>
          </a:p>
        </p:txBody>
      </p:sp>
      <p:sp>
        <p:nvSpPr>
          <p:cNvPr id="10" name="Text 7"/>
          <p:cNvSpPr/>
          <p:nvPr/>
        </p:nvSpPr>
        <p:spPr>
          <a:xfrm>
            <a:off x="4792385" y="4551164"/>
            <a:ext cx="3369112" cy="346710"/>
          </a:xfrm>
          <a:prstGeom prst="rect">
            <a:avLst/>
          </a:prstGeom>
          <a:noFill/>
          <a:ln/>
        </p:spPr>
        <p:txBody>
          <a:bodyPr wrap="non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Nil</a:t>
            </a:r>
            <a:endParaRPr lang="en-US" sz="2000" dirty="0">
              <a:latin typeface="Arial" panose="020B0604020202020204" pitchFamily="34" charset="0"/>
              <a:cs typeface="Arial" panose="020B0604020202020204" pitchFamily="34" charset="0"/>
            </a:endParaRPr>
          </a:p>
        </p:txBody>
      </p:sp>
      <p:sp>
        <p:nvSpPr>
          <p:cNvPr id="11" name="Shape 8"/>
          <p:cNvSpPr/>
          <p:nvPr/>
        </p:nvSpPr>
        <p:spPr>
          <a:xfrm>
            <a:off x="765929" y="5035391"/>
            <a:ext cx="7612142" cy="621744"/>
          </a:xfrm>
          <a:prstGeom prst="rect">
            <a:avLst/>
          </a:prstGeom>
          <a:solidFill>
            <a:srgbClr val="FFFFFF">
              <a:alpha val="4000"/>
            </a:srgbClr>
          </a:solidFill>
          <a:ln/>
        </p:spPr>
        <p:txBody>
          <a:bodyPr/>
          <a:lstStyle/>
          <a:p>
            <a:endParaRPr lang="en-US"/>
          </a:p>
        </p:txBody>
      </p:sp>
      <p:sp>
        <p:nvSpPr>
          <p:cNvPr id="12" name="Text 9"/>
          <p:cNvSpPr/>
          <p:nvPr/>
        </p:nvSpPr>
        <p:spPr>
          <a:xfrm>
            <a:off x="982504" y="5172908"/>
            <a:ext cx="3369112" cy="346710"/>
          </a:xfrm>
          <a:prstGeom prst="rect">
            <a:avLst/>
          </a:prstGeom>
          <a:noFill/>
          <a:ln/>
        </p:spPr>
        <p:txBody>
          <a:bodyPr wrap="non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₹2,50,001 – ₹5,00,000</a:t>
            </a:r>
            <a:endParaRPr lang="en-US" sz="2000" dirty="0">
              <a:latin typeface="Arial" panose="020B0604020202020204" pitchFamily="34" charset="0"/>
              <a:cs typeface="Arial" panose="020B0604020202020204" pitchFamily="34" charset="0"/>
            </a:endParaRPr>
          </a:p>
        </p:txBody>
      </p:sp>
      <p:sp>
        <p:nvSpPr>
          <p:cNvPr id="13" name="Text 10"/>
          <p:cNvSpPr/>
          <p:nvPr/>
        </p:nvSpPr>
        <p:spPr>
          <a:xfrm>
            <a:off x="4792385" y="5172908"/>
            <a:ext cx="3369112" cy="346710"/>
          </a:xfrm>
          <a:prstGeom prst="rect">
            <a:avLst/>
          </a:prstGeom>
          <a:noFill/>
          <a:ln/>
        </p:spPr>
        <p:txBody>
          <a:bodyPr wrap="non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5%</a:t>
            </a:r>
            <a:endParaRPr lang="en-US" sz="2000" dirty="0">
              <a:latin typeface="Arial" panose="020B0604020202020204" pitchFamily="34" charset="0"/>
              <a:cs typeface="Arial" panose="020B0604020202020204" pitchFamily="34" charset="0"/>
            </a:endParaRPr>
          </a:p>
        </p:txBody>
      </p:sp>
      <p:sp>
        <p:nvSpPr>
          <p:cNvPr id="14" name="Shape 11"/>
          <p:cNvSpPr/>
          <p:nvPr/>
        </p:nvSpPr>
        <p:spPr>
          <a:xfrm>
            <a:off x="765929" y="5657136"/>
            <a:ext cx="7612142" cy="621744"/>
          </a:xfrm>
          <a:prstGeom prst="rect">
            <a:avLst/>
          </a:prstGeom>
          <a:solidFill>
            <a:srgbClr val="000000">
              <a:alpha val="4000"/>
            </a:srgbClr>
          </a:solidFill>
          <a:ln/>
        </p:spPr>
        <p:txBody>
          <a:bodyPr/>
          <a:lstStyle/>
          <a:p>
            <a:endParaRPr lang="en-US"/>
          </a:p>
        </p:txBody>
      </p:sp>
      <p:sp>
        <p:nvSpPr>
          <p:cNvPr id="15" name="Text 12"/>
          <p:cNvSpPr/>
          <p:nvPr/>
        </p:nvSpPr>
        <p:spPr>
          <a:xfrm>
            <a:off x="982504" y="5794653"/>
            <a:ext cx="3369112" cy="346710"/>
          </a:xfrm>
          <a:prstGeom prst="rect">
            <a:avLst/>
          </a:prstGeom>
          <a:noFill/>
          <a:ln/>
        </p:spPr>
        <p:txBody>
          <a:bodyPr wrap="non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₹5,00,001 – ₹10,00,000</a:t>
            </a:r>
            <a:endParaRPr lang="en-US" sz="2000" dirty="0">
              <a:latin typeface="Arial" panose="020B0604020202020204" pitchFamily="34" charset="0"/>
              <a:cs typeface="Arial" panose="020B0604020202020204" pitchFamily="34" charset="0"/>
            </a:endParaRPr>
          </a:p>
        </p:txBody>
      </p:sp>
      <p:sp>
        <p:nvSpPr>
          <p:cNvPr id="16" name="Text 13"/>
          <p:cNvSpPr/>
          <p:nvPr/>
        </p:nvSpPr>
        <p:spPr>
          <a:xfrm>
            <a:off x="4792385" y="5794653"/>
            <a:ext cx="3369112" cy="346710"/>
          </a:xfrm>
          <a:prstGeom prst="rect">
            <a:avLst/>
          </a:prstGeom>
          <a:noFill/>
          <a:ln/>
        </p:spPr>
        <p:txBody>
          <a:bodyPr wrap="non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20%</a:t>
            </a:r>
            <a:endParaRPr lang="en-US" sz="2000" dirty="0">
              <a:latin typeface="Arial" panose="020B0604020202020204" pitchFamily="34" charset="0"/>
              <a:cs typeface="Arial" panose="020B0604020202020204" pitchFamily="34" charset="0"/>
            </a:endParaRPr>
          </a:p>
        </p:txBody>
      </p:sp>
      <p:sp>
        <p:nvSpPr>
          <p:cNvPr id="17" name="Shape 14"/>
          <p:cNvSpPr/>
          <p:nvPr/>
        </p:nvSpPr>
        <p:spPr>
          <a:xfrm>
            <a:off x="765929" y="6278880"/>
            <a:ext cx="7612142" cy="621744"/>
          </a:xfrm>
          <a:prstGeom prst="rect">
            <a:avLst/>
          </a:prstGeom>
          <a:solidFill>
            <a:srgbClr val="FFFFFF">
              <a:alpha val="4000"/>
            </a:srgbClr>
          </a:solidFill>
          <a:ln/>
        </p:spPr>
        <p:txBody>
          <a:bodyPr/>
          <a:lstStyle/>
          <a:p>
            <a:endParaRPr lang="en-US"/>
          </a:p>
        </p:txBody>
      </p:sp>
      <p:sp>
        <p:nvSpPr>
          <p:cNvPr id="18" name="Text 15"/>
          <p:cNvSpPr/>
          <p:nvPr/>
        </p:nvSpPr>
        <p:spPr>
          <a:xfrm>
            <a:off x="982504" y="6416397"/>
            <a:ext cx="3369112" cy="346710"/>
          </a:xfrm>
          <a:prstGeom prst="rect">
            <a:avLst/>
          </a:prstGeom>
          <a:noFill/>
          <a:ln/>
        </p:spPr>
        <p:txBody>
          <a:bodyPr wrap="non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Above ₹10,00,000</a:t>
            </a:r>
            <a:endParaRPr lang="en-US" sz="2000" dirty="0">
              <a:latin typeface="Arial" panose="020B0604020202020204" pitchFamily="34" charset="0"/>
              <a:cs typeface="Arial" panose="020B0604020202020204" pitchFamily="34" charset="0"/>
            </a:endParaRPr>
          </a:p>
        </p:txBody>
      </p:sp>
      <p:sp>
        <p:nvSpPr>
          <p:cNvPr id="19" name="Text 16"/>
          <p:cNvSpPr/>
          <p:nvPr/>
        </p:nvSpPr>
        <p:spPr>
          <a:xfrm>
            <a:off x="4792385" y="6416397"/>
            <a:ext cx="3369112" cy="346710"/>
          </a:xfrm>
          <a:prstGeom prst="rect">
            <a:avLst/>
          </a:prstGeom>
          <a:noFill/>
          <a:ln/>
        </p:spPr>
        <p:txBody>
          <a:bodyPr wrap="non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30%</a:t>
            </a:r>
            <a:endParaRPr lang="en-US" sz="2000" dirty="0">
              <a:latin typeface="Arial" panose="020B0604020202020204" pitchFamily="34" charset="0"/>
              <a:cs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656511" y="618887"/>
            <a:ext cx="12234743" cy="616982"/>
          </a:xfrm>
          <a:prstGeom prst="rect">
            <a:avLst/>
          </a:prstGeom>
          <a:noFill/>
          <a:ln/>
        </p:spPr>
        <p:txBody>
          <a:bodyPr wrap="none" lIns="0" tIns="0" rIns="0" bIns="0" rtlCol="0" anchor="t"/>
          <a:lstStyle/>
          <a:p>
            <a:pPr marL="0" indent="0">
              <a:lnSpc>
                <a:spcPts val="4850"/>
              </a:lnSpc>
              <a:buNone/>
            </a:pPr>
            <a:r>
              <a:rPr lang="en-US" sz="3850" b="1" dirty="0">
                <a:solidFill>
                  <a:srgbClr val="7068F4"/>
                </a:solidFill>
                <a:latin typeface="Arial" panose="020B0604020202020204" pitchFamily="34" charset="0"/>
                <a:ea typeface="Barlow Bold" pitchFamily="34" charset="-122"/>
                <a:cs typeface="Arial" panose="020B0604020202020204" pitchFamily="34" charset="0"/>
              </a:rPr>
              <a:t>Income Tax Slabs: New Tax Regime (Changes Proposed)</a:t>
            </a:r>
            <a:endParaRPr lang="en-US" sz="3850" dirty="0">
              <a:latin typeface="Arial" panose="020B0604020202020204" pitchFamily="34" charset="0"/>
              <a:cs typeface="Arial" panose="020B0604020202020204" pitchFamily="34" charset="0"/>
            </a:endParaRPr>
          </a:p>
        </p:txBody>
      </p:sp>
      <p:sp>
        <p:nvSpPr>
          <p:cNvPr id="3" name="Text 1"/>
          <p:cNvSpPr/>
          <p:nvPr/>
        </p:nvSpPr>
        <p:spPr>
          <a:xfrm>
            <a:off x="656511" y="1517213"/>
            <a:ext cx="8287226" cy="493633"/>
          </a:xfrm>
          <a:prstGeom prst="rect">
            <a:avLst/>
          </a:prstGeom>
          <a:noFill/>
          <a:ln/>
        </p:spPr>
        <p:txBody>
          <a:bodyPr wrap="none" lIns="0" tIns="0" rIns="0" bIns="0" rtlCol="0" anchor="t"/>
          <a:lstStyle/>
          <a:p>
            <a:pPr marL="0" indent="0">
              <a:lnSpc>
                <a:spcPts val="3850"/>
              </a:lnSpc>
              <a:buNone/>
            </a:pPr>
            <a:r>
              <a:rPr lang="en-US" sz="3500" b="1" dirty="0">
                <a:solidFill>
                  <a:srgbClr val="7068F4"/>
                </a:solidFill>
                <a:latin typeface="Arial" panose="020B0604020202020204" pitchFamily="34" charset="0"/>
                <a:ea typeface="Barlow Bold" pitchFamily="34" charset="-122"/>
                <a:cs typeface="Arial" panose="020B0604020202020204" pitchFamily="34" charset="0"/>
              </a:rPr>
              <a:t>Comparison of changes in the New Tax Regime:</a:t>
            </a:r>
            <a:endParaRPr lang="en-US" sz="3500" dirty="0">
              <a:latin typeface="Arial" panose="020B0604020202020204" pitchFamily="34" charset="0"/>
              <a:cs typeface="Arial" panose="020B0604020202020204" pitchFamily="34" charset="0"/>
            </a:endParaRPr>
          </a:p>
        </p:txBody>
      </p:sp>
      <p:sp>
        <p:nvSpPr>
          <p:cNvPr id="4" name="Text 2"/>
          <p:cNvSpPr/>
          <p:nvPr/>
        </p:nvSpPr>
        <p:spPr>
          <a:xfrm>
            <a:off x="656511" y="2479715"/>
            <a:ext cx="3503890" cy="370284"/>
          </a:xfrm>
          <a:prstGeom prst="rect">
            <a:avLst/>
          </a:prstGeom>
          <a:noFill/>
          <a:ln/>
        </p:spPr>
        <p:txBody>
          <a:bodyPr wrap="none" lIns="0" tIns="0" rIns="0" bIns="0" rtlCol="0" anchor="t"/>
          <a:lstStyle/>
          <a:p>
            <a:pPr marL="0" indent="0">
              <a:lnSpc>
                <a:spcPts val="2900"/>
              </a:lnSpc>
              <a:buNone/>
            </a:pPr>
            <a:r>
              <a:rPr lang="en-US" sz="2800" b="1" dirty="0">
                <a:solidFill>
                  <a:srgbClr val="7068F4"/>
                </a:solidFill>
                <a:latin typeface="Arial" panose="020B0604020202020204" pitchFamily="34" charset="0"/>
                <a:ea typeface="Barlow Bold" pitchFamily="34" charset="-122"/>
                <a:cs typeface="Arial" panose="020B0604020202020204" pitchFamily="34" charset="0"/>
              </a:rPr>
              <a:t>New Tax Regime (Existing)</a:t>
            </a:r>
            <a:endParaRPr lang="en-US" sz="2800" dirty="0">
              <a:latin typeface="Arial" panose="020B0604020202020204" pitchFamily="34" charset="0"/>
              <a:cs typeface="Arial" panose="020B0604020202020204" pitchFamily="34" charset="0"/>
            </a:endParaRPr>
          </a:p>
        </p:txBody>
      </p:sp>
      <p:sp>
        <p:nvSpPr>
          <p:cNvPr id="5" name="Shape 3"/>
          <p:cNvSpPr/>
          <p:nvPr/>
        </p:nvSpPr>
        <p:spPr>
          <a:xfrm>
            <a:off x="656511" y="3060978"/>
            <a:ext cx="6429851" cy="3798213"/>
          </a:xfrm>
          <a:prstGeom prst="roundRect">
            <a:avLst>
              <a:gd name="adj" fmla="val 4445"/>
            </a:avLst>
          </a:prstGeom>
          <a:noFill/>
          <a:ln w="7620">
            <a:solidFill>
              <a:srgbClr val="000000">
                <a:alpha val="8000"/>
              </a:srgbClr>
            </a:solidFill>
            <a:prstDash val="solid"/>
          </a:ln>
        </p:spPr>
        <p:txBody>
          <a:bodyPr/>
          <a:lstStyle/>
          <a:p>
            <a:endParaRPr lang="en-US"/>
          </a:p>
        </p:txBody>
      </p:sp>
      <p:sp>
        <p:nvSpPr>
          <p:cNvPr id="6" name="Shape 4"/>
          <p:cNvSpPr/>
          <p:nvPr/>
        </p:nvSpPr>
        <p:spPr>
          <a:xfrm>
            <a:off x="664131" y="3068598"/>
            <a:ext cx="6414611" cy="540425"/>
          </a:xfrm>
          <a:prstGeom prst="rect">
            <a:avLst/>
          </a:prstGeom>
          <a:solidFill>
            <a:srgbClr val="FFFFFF">
              <a:alpha val="4000"/>
            </a:srgbClr>
          </a:solidFill>
          <a:ln/>
        </p:spPr>
        <p:txBody>
          <a:bodyPr/>
          <a:lstStyle/>
          <a:p>
            <a:endParaRPr lang="en-US"/>
          </a:p>
        </p:txBody>
      </p:sp>
      <p:sp>
        <p:nvSpPr>
          <p:cNvPr id="7" name="Text 5"/>
          <p:cNvSpPr/>
          <p:nvPr/>
        </p:nvSpPr>
        <p:spPr>
          <a:xfrm>
            <a:off x="851654" y="3188732"/>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Annual Income Range (₹)</a:t>
            </a:r>
            <a:endParaRPr lang="en-US" sz="2000" dirty="0">
              <a:latin typeface="Arial" panose="020B0604020202020204" pitchFamily="34" charset="0"/>
              <a:cs typeface="Arial" panose="020B0604020202020204" pitchFamily="34" charset="0"/>
            </a:endParaRPr>
          </a:p>
        </p:txBody>
      </p:sp>
      <p:sp>
        <p:nvSpPr>
          <p:cNvPr id="8" name="Text 6"/>
          <p:cNvSpPr/>
          <p:nvPr/>
        </p:nvSpPr>
        <p:spPr>
          <a:xfrm>
            <a:off x="4062770" y="3188732"/>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Tax Rate (%)</a:t>
            </a:r>
            <a:endParaRPr lang="en-US" sz="2000" dirty="0">
              <a:latin typeface="Arial" panose="020B0604020202020204" pitchFamily="34" charset="0"/>
              <a:cs typeface="Arial" panose="020B0604020202020204" pitchFamily="34" charset="0"/>
            </a:endParaRPr>
          </a:p>
        </p:txBody>
      </p:sp>
      <p:sp>
        <p:nvSpPr>
          <p:cNvPr id="9" name="Shape 7"/>
          <p:cNvSpPr/>
          <p:nvPr/>
        </p:nvSpPr>
        <p:spPr>
          <a:xfrm>
            <a:off x="664131" y="3609023"/>
            <a:ext cx="6414611" cy="540425"/>
          </a:xfrm>
          <a:prstGeom prst="rect">
            <a:avLst/>
          </a:prstGeom>
          <a:solidFill>
            <a:srgbClr val="000000">
              <a:alpha val="4000"/>
            </a:srgbClr>
          </a:solidFill>
          <a:ln/>
        </p:spPr>
        <p:txBody>
          <a:bodyPr/>
          <a:lstStyle/>
          <a:p>
            <a:endParaRPr lang="en-US"/>
          </a:p>
        </p:txBody>
      </p:sp>
      <p:sp>
        <p:nvSpPr>
          <p:cNvPr id="10" name="Text 8"/>
          <p:cNvSpPr/>
          <p:nvPr/>
        </p:nvSpPr>
        <p:spPr>
          <a:xfrm>
            <a:off x="851654" y="3729157"/>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Up to 3,00,000</a:t>
            </a:r>
            <a:endParaRPr lang="en-US" sz="2000" dirty="0">
              <a:latin typeface="Arial" panose="020B0604020202020204" pitchFamily="34" charset="0"/>
              <a:cs typeface="Arial" panose="020B0604020202020204" pitchFamily="34" charset="0"/>
            </a:endParaRPr>
          </a:p>
        </p:txBody>
      </p:sp>
      <p:sp>
        <p:nvSpPr>
          <p:cNvPr id="11" name="Text 9"/>
          <p:cNvSpPr/>
          <p:nvPr/>
        </p:nvSpPr>
        <p:spPr>
          <a:xfrm>
            <a:off x="4062770" y="3729157"/>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Nil</a:t>
            </a:r>
            <a:endParaRPr lang="en-US" sz="2000" dirty="0">
              <a:latin typeface="Arial" panose="020B0604020202020204" pitchFamily="34" charset="0"/>
              <a:cs typeface="Arial" panose="020B0604020202020204" pitchFamily="34" charset="0"/>
            </a:endParaRPr>
          </a:p>
        </p:txBody>
      </p:sp>
      <p:sp>
        <p:nvSpPr>
          <p:cNvPr id="12" name="Shape 10"/>
          <p:cNvSpPr/>
          <p:nvPr/>
        </p:nvSpPr>
        <p:spPr>
          <a:xfrm>
            <a:off x="664131" y="4149447"/>
            <a:ext cx="6414611" cy="540425"/>
          </a:xfrm>
          <a:prstGeom prst="rect">
            <a:avLst/>
          </a:prstGeom>
          <a:solidFill>
            <a:srgbClr val="FFFFFF">
              <a:alpha val="4000"/>
            </a:srgbClr>
          </a:solidFill>
          <a:ln/>
        </p:spPr>
        <p:txBody>
          <a:bodyPr/>
          <a:lstStyle/>
          <a:p>
            <a:endParaRPr lang="en-US"/>
          </a:p>
        </p:txBody>
      </p:sp>
      <p:sp>
        <p:nvSpPr>
          <p:cNvPr id="13" name="Text 11"/>
          <p:cNvSpPr/>
          <p:nvPr/>
        </p:nvSpPr>
        <p:spPr>
          <a:xfrm>
            <a:off x="851654" y="4269581"/>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3,00,001 – 7,00,000</a:t>
            </a:r>
            <a:endParaRPr lang="en-US" sz="2000" dirty="0">
              <a:latin typeface="Arial" panose="020B0604020202020204" pitchFamily="34" charset="0"/>
              <a:cs typeface="Arial" panose="020B0604020202020204" pitchFamily="34" charset="0"/>
            </a:endParaRPr>
          </a:p>
        </p:txBody>
      </p:sp>
      <p:sp>
        <p:nvSpPr>
          <p:cNvPr id="14" name="Text 12"/>
          <p:cNvSpPr/>
          <p:nvPr/>
        </p:nvSpPr>
        <p:spPr>
          <a:xfrm>
            <a:off x="4062770" y="4269581"/>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5%</a:t>
            </a:r>
            <a:endParaRPr lang="en-US" sz="2000" dirty="0">
              <a:latin typeface="Arial" panose="020B0604020202020204" pitchFamily="34" charset="0"/>
              <a:cs typeface="Arial" panose="020B0604020202020204" pitchFamily="34" charset="0"/>
            </a:endParaRPr>
          </a:p>
        </p:txBody>
      </p:sp>
      <p:sp>
        <p:nvSpPr>
          <p:cNvPr id="15" name="Shape 13"/>
          <p:cNvSpPr/>
          <p:nvPr/>
        </p:nvSpPr>
        <p:spPr>
          <a:xfrm>
            <a:off x="664131" y="4689872"/>
            <a:ext cx="6414611" cy="540425"/>
          </a:xfrm>
          <a:prstGeom prst="rect">
            <a:avLst/>
          </a:prstGeom>
          <a:solidFill>
            <a:srgbClr val="000000">
              <a:alpha val="4000"/>
            </a:srgbClr>
          </a:solidFill>
          <a:ln/>
        </p:spPr>
        <p:txBody>
          <a:bodyPr/>
          <a:lstStyle/>
          <a:p>
            <a:endParaRPr lang="en-US"/>
          </a:p>
        </p:txBody>
      </p:sp>
      <p:sp>
        <p:nvSpPr>
          <p:cNvPr id="16" name="Text 14"/>
          <p:cNvSpPr/>
          <p:nvPr/>
        </p:nvSpPr>
        <p:spPr>
          <a:xfrm>
            <a:off x="851654" y="4810006"/>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7,00,001 – 10,00,000</a:t>
            </a:r>
            <a:endParaRPr lang="en-US" sz="2000" dirty="0">
              <a:latin typeface="Arial" panose="020B0604020202020204" pitchFamily="34" charset="0"/>
              <a:cs typeface="Arial" panose="020B0604020202020204" pitchFamily="34" charset="0"/>
            </a:endParaRPr>
          </a:p>
        </p:txBody>
      </p:sp>
      <p:sp>
        <p:nvSpPr>
          <p:cNvPr id="17" name="Text 15"/>
          <p:cNvSpPr/>
          <p:nvPr/>
        </p:nvSpPr>
        <p:spPr>
          <a:xfrm>
            <a:off x="4062770" y="4810006"/>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10%</a:t>
            </a:r>
            <a:endParaRPr lang="en-US" sz="2000" dirty="0">
              <a:latin typeface="Arial" panose="020B0604020202020204" pitchFamily="34" charset="0"/>
              <a:cs typeface="Arial" panose="020B0604020202020204" pitchFamily="34" charset="0"/>
            </a:endParaRPr>
          </a:p>
        </p:txBody>
      </p:sp>
      <p:sp>
        <p:nvSpPr>
          <p:cNvPr id="18" name="Shape 16"/>
          <p:cNvSpPr/>
          <p:nvPr/>
        </p:nvSpPr>
        <p:spPr>
          <a:xfrm>
            <a:off x="664131" y="5230297"/>
            <a:ext cx="6414611" cy="540425"/>
          </a:xfrm>
          <a:prstGeom prst="rect">
            <a:avLst/>
          </a:prstGeom>
          <a:solidFill>
            <a:srgbClr val="FFFFFF">
              <a:alpha val="4000"/>
            </a:srgbClr>
          </a:solidFill>
          <a:ln/>
        </p:spPr>
        <p:txBody>
          <a:bodyPr/>
          <a:lstStyle/>
          <a:p>
            <a:endParaRPr lang="en-US"/>
          </a:p>
        </p:txBody>
      </p:sp>
      <p:sp>
        <p:nvSpPr>
          <p:cNvPr id="19" name="Text 17"/>
          <p:cNvSpPr/>
          <p:nvPr/>
        </p:nvSpPr>
        <p:spPr>
          <a:xfrm>
            <a:off x="851654" y="5350431"/>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10,00,001 – 12,00,000</a:t>
            </a:r>
            <a:endParaRPr lang="en-US" sz="2000" dirty="0">
              <a:latin typeface="Arial" panose="020B0604020202020204" pitchFamily="34" charset="0"/>
              <a:cs typeface="Arial" panose="020B0604020202020204" pitchFamily="34" charset="0"/>
            </a:endParaRPr>
          </a:p>
        </p:txBody>
      </p:sp>
      <p:sp>
        <p:nvSpPr>
          <p:cNvPr id="20" name="Text 18"/>
          <p:cNvSpPr/>
          <p:nvPr/>
        </p:nvSpPr>
        <p:spPr>
          <a:xfrm>
            <a:off x="4062770" y="5350431"/>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15%</a:t>
            </a:r>
            <a:endParaRPr lang="en-US" sz="2000" dirty="0">
              <a:latin typeface="Arial" panose="020B0604020202020204" pitchFamily="34" charset="0"/>
              <a:cs typeface="Arial" panose="020B0604020202020204" pitchFamily="34" charset="0"/>
            </a:endParaRPr>
          </a:p>
        </p:txBody>
      </p:sp>
      <p:sp>
        <p:nvSpPr>
          <p:cNvPr id="21" name="Shape 19"/>
          <p:cNvSpPr/>
          <p:nvPr/>
        </p:nvSpPr>
        <p:spPr>
          <a:xfrm>
            <a:off x="664131" y="5770721"/>
            <a:ext cx="6414611" cy="540425"/>
          </a:xfrm>
          <a:prstGeom prst="rect">
            <a:avLst/>
          </a:prstGeom>
          <a:solidFill>
            <a:srgbClr val="000000">
              <a:alpha val="4000"/>
            </a:srgbClr>
          </a:solidFill>
          <a:ln/>
        </p:spPr>
        <p:txBody>
          <a:bodyPr/>
          <a:lstStyle/>
          <a:p>
            <a:endParaRPr lang="en-US"/>
          </a:p>
        </p:txBody>
      </p:sp>
      <p:sp>
        <p:nvSpPr>
          <p:cNvPr id="22" name="Text 20"/>
          <p:cNvSpPr/>
          <p:nvPr/>
        </p:nvSpPr>
        <p:spPr>
          <a:xfrm>
            <a:off x="851654" y="5890855"/>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12,00,001 – 15,00,000</a:t>
            </a:r>
            <a:endParaRPr lang="en-US" sz="2000" dirty="0">
              <a:latin typeface="Arial" panose="020B0604020202020204" pitchFamily="34" charset="0"/>
              <a:cs typeface="Arial" panose="020B0604020202020204" pitchFamily="34" charset="0"/>
            </a:endParaRPr>
          </a:p>
        </p:txBody>
      </p:sp>
      <p:sp>
        <p:nvSpPr>
          <p:cNvPr id="23" name="Text 21"/>
          <p:cNvSpPr/>
          <p:nvPr/>
        </p:nvSpPr>
        <p:spPr>
          <a:xfrm>
            <a:off x="4062770" y="5890855"/>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20%</a:t>
            </a:r>
            <a:endParaRPr lang="en-US" sz="2000" dirty="0">
              <a:latin typeface="Arial" panose="020B0604020202020204" pitchFamily="34" charset="0"/>
              <a:cs typeface="Arial" panose="020B0604020202020204" pitchFamily="34" charset="0"/>
            </a:endParaRPr>
          </a:p>
        </p:txBody>
      </p:sp>
      <p:sp>
        <p:nvSpPr>
          <p:cNvPr id="24" name="Shape 22"/>
          <p:cNvSpPr/>
          <p:nvPr/>
        </p:nvSpPr>
        <p:spPr>
          <a:xfrm>
            <a:off x="664131" y="6311146"/>
            <a:ext cx="6414611" cy="540425"/>
          </a:xfrm>
          <a:prstGeom prst="rect">
            <a:avLst/>
          </a:prstGeom>
          <a:solidFill>
            <a:srgbClr val="FFFFFF">
              <a:alpha val="4000"/>
            </a:srgbClr>
          </a:solidFill>
          <a:ln/>
        </p:spPr>
        <p:txBody>
          <a:bodyPr/>
          <a:lstStyle/>
          <a:p>
            <a:endParaRPr lang="en-US"/>
          </a:p>
        </p:txBody>
      </p:sp>
      <p:sp>
        <p:nvSpPr>
          <p:cNvPr id="25" name="Text 23"/>
          <p:cNvSpPr/>
          <p:nvPr/>
        </p:nvSpPr>
        <p:spPr>
          <a:xfrm>
            <a:off x="851654" y="6431280"/>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Above 15,00,000</a:t>
            </a:r>
            <a:endParaRPr lang="en-US" sz="2000" dirty="0">
              <a:latin typeface="Arial" panose="020B0604020202020204" pitchFamily="34" charset="0"/>
              <a:cs typeface="Arial" panose="020B0604020202020204" pitchFamily="34" charset="0"/>
            </a:endParaRPr>
          </a:p>
        </p:txBody>
      </p:sp>
      <p:sp>
        <p:nvSpPr>
          <p:cNvPr id="26" name="Text 24"/>
          <p:cNvSpPr/>
          <p:nvPr/>
        </p:nvSpPr>
        <p:spPr>
          <a:xfrm>
            <a:off x="4062770" y="6431280"/>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30%</a:t>
            </a:r>
            <a:endParaRPr lang="en-US" sz="2000" dirty="0">
              <a:latin typeface="Arial" panose="020B0604020202020204" pitchFamily="34" charset="0"/>
              <a:cs typeface="Arial" panose="020B0604020202020204" pitchFamily="34" charset="0"/>
            </a:endParaRPr>
          </a:p>
        </p:txBody>
      </p:sp>
      <p:sp>
        <p:nvSpPr>
          <p:cNvPr id="27" name="Text 25"/>
          <p:cNvSpPr/>
          <p:nvPr/>
        </p:nvSpPr>
        <p:spPr>
          <a:xfrm>
            <a:off x="7551658" y="2479715"/>
            <a:ext cx="3694628" cy="370284"/>
          </a:xfrm>
          <a:prstGeom prst="rect">
            <a:avLst/>
          </a:prstGeom>
          <a:noFill/>
          <a:ln/>
        </p:spPr>
        <p:txBody>
          <a:bodyPr wrap="none" lIns="0" tIns="0" rIns="0" bIns="0" rtlCol="0" anchor="t"/>
          <a:lstStyle/>
          <a:p>
            <a:pPr marL="0" indent="0">
              <a:lnSpc>
                <a:spcPts val="2900"/>
              </a:lnSpc>
              <a:buNone/>
            </a:pPr>
            <a:r>
              <a:rPr lang="en-US" sz="2800" b="1" dirty="0">
                <a:solidFill>
                  <a:srgbClr val="7068F4"/>
                </a:solidFill>
                <a:latin typeface="Arial" panose="020B0604020202020204" pitchFamily="34" charset="0"/>
                <a:ea typeface="Barlow Bold" pitchFamily="34" charset="-122"/>
                <a:cs typeface="Arial" panose="020B0604020202020204" pitchFamily="34" charset="0"/>
              </a:rPr>
              <a:t>New Tax Regime (Proposed)</a:t>
            </a:r>
            <a:endParaRPr lang="en-US" sz="2800" dirty="0">
              <a:latin typeface="Arial" panose="020B0604020202020204" pitchFamily="34" charset="0"/>
              <a:cs typeface="Arial" panose="020B0604020202020204" pitchFamily="34" charset="0"/>
            </a:endParaRPr>
          </a:p>
        </p:txBody>
      </p:sp>
      <p:sp>
        <p:nvSpPr>
          <p:cNvPr id="28" name="Shape 26"/>
          <p:cNvSpPr/>
          <p:nvPr/>
        </p:nvSpPr>
        <p:spPr>
          <a:xfrm>
            <a:off x="7551658" y="3060978"/>
            <a:ext cx="6429851" cy="4338638"/>
          </a:xfrm>
          <a:prstGeom prst="roundRect">
            <a:avLst>
              <a:gd name="adj" fmla="val 3892"/>
            </a:avLst>
          </a:prstGeom>
          <a:noFill/>
          <a:ln w="7620">
            <a:solidFill>
              <a:srgbClr val="000000">
                <a:alpha val="8000"/>
              </a:srgbClr>
            </a:solidFill>
            <a:prstDash val="solid"/>
          </a:ln>
        </p:spPr>
        <p:txBody>
          <a:bodyPr/>
          <a:lstStyle/>
          <a:p>
            <a:endParaRPr lang="en-US"/>
          </a:p>
        </p:txBody>
      </p:sp>
      <p:sp>
        <p:nvSpPr>
          <p:cNvPr id="29" name="Shape 27"/>
          <p:cNvSpPr/>
          <p:nvPr/>
        </p:nvSpPr>
        <p:spPr>
          <a:xfrm>
            <a:off x="7559278" y="3068598"/>
            <a:ext cx="6414611" cy="540425"/>
          </a:xfrm>
          <a:prstGeom prst="rect">
            <a:avLst/>
          </a:prstGeom>
          <a:solidFill>
            <a:srgbClr val="FFFFFF">
              <a:alpha val="4000"/>
            </a:srgbClr>
          </a:solidFill>
          <a:ln/>
        </p:spPr>
        <p:txBody>
          <a:bodyPr/>
          <a:lstStyle/>
          <a:p>
            <a:endParaRPr lang="en-US"/>
          </a:p>
        </p:txBody>
      </p:sp>
      <p:sp>
        <p:nvSpPr>
          <p:cNvPr id="30" name="Text 28"/>
          <p:cNvSpPr/>
          <p:nvPr/>
        </p:nvSpPr>
        <p:spPr>
          <a:xfrm>
            <a:off x="7746802" y="3188732"/>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Annual Income Range (₹)</a:t>
            </a:r>
            <a:endParaRPr lang="en-US" sz="2000" dirty="0">
              <a:latin typeface="Arial" panose="020B0604020202020204" pitchFamily="34" charset="0"/>
              <a:cs typeface="Arial" panose="020B0604020202020204" pitchFamily="34" charset="0"/>
            </a:endParaRPr>
          </a:p>
        </p:txBody>
      </p:sp>
      <p:sp>
        <p:nvSpPr>
          <p:cNvPr id="31" name="Text 29"/>
          <p:cNvSpPr/>
          <p:nvPr/>
        </p:nvSpPr>
        <p:spPr>
          <a:xfrm>
            <a:off x="10957917" y="3188732"/>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Tax Rate (%)</a:t>
            </a:r>
            <a:endParaRPr lang="en-US" sz="2000" dirty="0">
              <a:latin typeface="Arial" panose="020B0604020202020204" pitchFamily="34" charset="0"/>
              <a:cs typeface="Arial" panose="020B0604020202020204" pitchFamily="34" charset="0"/>
            </a:endParaRPr>
          </a:p>
        </p:txBody>
      </p:sp>
      <p:sp>
        <p:nvSpPr>
          <p:cNvPr id="32" name="Shape 30"/>
          <p:cNvSpPr/>
          <p:nvPr/>
        </p:nvSpPr>
        <p:spPr>
          <a:xfrm>
            <a:off x="7559278" y="3609023"/>
            <a:ext cx="6414611" cy="540425"/>
          </a:xfrm>
          <a:prstGeom prst="rect">
            <a:avLst/>
          </a:prstGeom>
          <a:solidFill>
            <a:srgbClr val="000000">
              <a:alpha val="4000"/>
            </a:srgbClr>
          </a:solidFill>
          <a:ln/>
        </p:spPr>
        <p:txBody>
          <a:bodyPr/>
          <a:lstStyle/>
          <a:p>
            <a:endParaRPr lang="en-US"/>
          </a:p>
        </p:txBody>
      </p:sp>
      <p:sp>
        <p:nvSpPr>
          <p:cNvPr id="33" name="Text 31"/>
          <p:cNvSpPr/>
          <p:nvPr/>
        </p:nvSpPr>
        <p:spPr>
          <a:xfrm>
            <a:off x="7746802" y="3729157"/>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Up to 4,00,000</a:t>
            </a:r>
            <a:endParaRPr lang="en-US" sz="2000" dirty="0">
              <a:latin typeface="Arial" panose="020B0604020202020204" pitchFamily="34" charset="0"/>
              <a:cs typeface="Arial" panose="020B0604020202020204" pitchFamily="34" charset="0"/>
            </a:endParaRPr>
          </a:p>
        </p:txBody>
      </p:sp>
      <p:sp>
        <p:nvSpPr>
          <p:cNvPr id="34" name="Text 32"/>
          <p:cNvSpPr/>
          <p:nvPr/>
        </p:nvSpPr>
        <p:spPr>
          <a:xfrm>
            <a:off x="10957917" y="3729157"/>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Nil</a:t>
            </a:r>
            <a:endParaRPr lang="en-US" sz="2000" dirty="0">
              <a:latin typeface="Arial" panose="020B0604020202020204" pitchFamily="34" charset="0"/>
              <a:cs typeface="Arial" panose="020B0604020202020204" pitchFamily="34" charset="0"/>
            </a:endParaRPr>
          </a:p>
        </p:txBody>
      </p:sp>
      <p:sp>
        <p:nvSpPr>
          <p:cNvPr id="35" name="Shape 33"/>
          <p:cNvSpPr/>
          <p:nvPr/>
        </p:nvSpPr>
        <p:spPr>
          <a:xfrm>
            <a:off x="7559278" y="4149447"/>
            <a:ext cx="6414611" cy="540425"/>
          </a:xfrm>
          <a:prstGeom prst="rect">
            <a:avLst/>
          </a:prstGeom>
          <a:solidFill>
            <a:srgbClr val="FFFFFF">
              <a:alpha val="4000"/>
            </a:srgbClr>
          </a:solidFill>
          <a:ln/>
        </p:spPr>
        <p:txBody>
          <a:bodyPr/>
          <a:lstStyle/>
          <a:p>
            <a:endParaRPr lang="en-US"/>
          </a:p>
        </p:txBody>
      </p:sp>
      <p:sp>
        <p:nvSpPr>
          <p:cNvPr id="36" name="Text 34"/>
          <p:cNvSpPr/>
          <p:nvPr/>
        </p:nvSpPr>
        <p:spPr>
          <a:xfrm>
            <a:off x="7746802" y="4269581"/>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4,00,001 – 8,00,000</a:t>
            </a:r>
            <a:endParaRPr lang="en-US" sz="2000" dirty="0">
              <a:latin typeface="Arial" panose="020B0604020202020204" pitchFamily="34" charset="0"/>
              <a:cs typeface="Arial" panose="020B0604020202020204" pitchFamily="34" charset="0"/>
            </a:endParaRPr>
          </a:p>
        </p:txBody>
      </p:sp>
      <p:sp>
        <p:nvSpPr>
          <p:cNvPr id="37" name="Text 35"/>
          <p:cNvSpPr/>
          <p:nvPr/>
        </p:nvSpPr>
        <p:spPr>
          <a:xfrm>
            <a:off x="10957917" y="4269581"/>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5%</a:t>
            </a:r>
            <a:endParaRPr lang="en-US" sz="2000" dirty="0">
              <a:latin typeface="Arial" panose="020B0604020202020204" pitchFamily="34" charset="0"/>
              <a:cs typeface="Arial" panose="020B0604020202020204" pitchFamily="34" charset="0"/>
            </a:endParaRPr>
          </a:p>
        </p:txBody>
      </p:sp>
      <p:sp>
        <p:nvSpPr>
          <p:cNvPr id="38" name="Shape 36"/>
          <p:cNvSpPr/>
          <p:nvPr/>
        </p:nvSpPr>
        <p:spPr>
          <a:xfrm>
            <a:off x="7559278" y="4689872"/>
            <a:ext cx="6414611" cy="540425"/>
          </a:xfrm>
          <a:prstGeom prst="rect">
            <a:avLst/>
          </a:prstGeom>
          <a:solidFill>
            <a:srgbClr val="000000">
              <a:alpha val="4000"/>
            </a:srgbClr>
          </a:solidFill>
          <a:ln/>
        </p:spPr>
        <p:txBody>
          <a:bodyPr/>
          <a:lstStyle/>
          <a:p>
            <a:endParaRPr lang="en-US"/>
          </a:p>
        </p:txBody>
      </p:sp>
      <p:sp>
        <p:nvSpPr>
          <p:cNvPr id="39" name="Text 37"/>
          <p:cNvSpPr/>
          <p:nvPr/>
        </p:nvSpPr>
        <p:spPr>
          <a:xfrm>
            <a:off x="7746802" y="4810006"/>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8,00,001 – 12,00,000</a:t>
            </a:r>
            <a:endParaRPr lang="en-US" sz="2000" dirty="0">
              <a:latin typeface="Arial" panose="020B0604020202020204" pitchFamily="34" charset="0"/>
              <a:cs typeface="Arial" panose="020B0604020202020204" pitchFamily="34" charset="0"/>
            </a:endParaRPr>
          </a:p>
        </p:txBody>
      </p:sp>
      <p:sp>
        <p:nvSpPr>
          <p:cNvPr id="40" name="Text 38"/>
          <p:cNvSpPr/>
          <p:nvPr/>
        </p:nvSpPr>
        <p:spPr>
          <a:xfrm>
            <a:off x="10957917" y="4810006"/>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10%</a:t>
            </a:r>
            <a:endParaRPr lang="en-US" sz="2000" dirty="0">
              <a:latin typeface="Arial" panose="020B0604020202020204" pitchFamily="34" charset="0"/>
              <a:cs typeface="Arial" panose="020B0604020202020204" pitchFamily="34" charset="0"/>
            </a:endParaRPr>
          </a:p>
        </p:txBody>
      </p:sp>
      <p:sp>
        <p:nvSpPr>
          <p:cNvPr id="41" name="Shape 39"/>
          <p:cNvSpPr/>
          <p:nvPr/>
        </p:nvSpPr>
        <p:spPr>
          <a:xfrm>
            <a:off x="7559278" y="5230297"/>
            <a:ext cx="6414611" cy="540425"/>
          </a:xfrm>
          <a:prstGeom prst="rect">
            <a:avLst/>
          </a:prstGeom>
          <a:solidFill>
            <a:srgbClr val="FFFFFF">
              <a:alpha val="4000"/>
            </a:srgbClr>
          </a:solidFill>
          <a:ln/>
        </p:spPr>
        <p:txBody>
          <a:bodyPr/>
          <a:lstStyle/>
          <a:p>
            <a:endParaRPr lang="en-US"/>
          </a:p>
        </p:txBody>
      </p:sp>
      <p:sp>
        <p:nvSpPr>
          <p:cNvPr id="42" name="Text 40"/>
          <p:cNvSpPr/>
          <p:nvPr/>
        </p:nvSpPr>
        <p:spPr>
          <a:xfrm>
            <a:off x="7746802" y="5350431"/>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12,00,001 – 16,00,000</a:t>
            </a:r>
            <a:endParaRPr lang="en-US" sz="2000" dirty="0">
              <a:latin typeface="Arial" panose="020B0604020202020204" pitchFamily="34" charset="0"/>
              <a:cs typeface="Arial" panose="020B0604020202020204" pitchFamily="34" charset="0"/>
            </a:endParaRPr>
          </a:p>
        </p:txBody>
      </p:sp>
      <p:sp>
        <p:nvSpPr>
          <p:cNvPr id="43" name="Text 41"/>
          <p:cNvSpPr/>
          <p:nvPr/>
        </p:nvSpPr>
        <p:spPr>
          <a:xfrm>
            <a:off x="10957917" y="5350431"/>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15%</a:t>
            </a:r>
            <a:endParaRPr lang="en-US" sz="2000" dirty="0">
              <a:latin typeface="Arial" panose="020B0604020202020204" pitchFamily="34" charset="0"/>
              <a:cs typeface="Arial" panose="020B0604020202020204" pitchFamily="34" charset="0"/>
            </a:endParaRPr>
          </a:p>
        </p:txBody>
      </p:sp>
      <p:sp>
        <p:nvSpPr>
          <p:cNvPr id="44" name="Shape 42"/>
          <p:cNvSpPr/>
          <p:nvPr/>
        </p:nvSpPr>
        <p:spPr>
          <a:xfrm>
            <a:off x="7559278" y="5770721"/>
            <a:ext cx="6414611" cy="540425"/>
          </a:xfrm>
          <a:prstGeom prst="rect">
            <a:avLst/>
          </a:prstGeom>
          <a:solidFill>
            <a:srgbClr val="000000">
              <a:alpha val="4000"/>
            </a:srgbClr>
          </a:solidFill>
          <a:ln/>
        </p:spPr>
        <p:txBody>
          <a:bodyPr/>
          <a:lstStyle/>
          <a:p>
            <a:endParaRPr lang="en-US"/>
          </a:p>
        </p:txBody>
      </p:sp>
      <p:sp>
        <p:nvSpPr>
          <p:cNvPr id="45" name="Text 43"/>
          <p:cNvSpPr/>
          <p:nvPr/>
        </p:nvSpPr>
        <p:spPr>
          <a:xfrm>
            <a:off x="7746802" y="5890855"/>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16,00,001 – 20,00,000</a:t>
            </a:r>
            <a:endParaRPr lang="en-US" sz="2000" dirty="0">
              <a:latin typeface="Arial" panose="020B0604020202020204" pitchFamily="34" charset="0"/>
              <a:cs typeface="Arial" panose="020B0604020202020204" pitchFamily="34" charset="0"/>
            </a:endParaRPr>
          </a:p>
        </p:txBody>
      </p:sp>
      <p:sp>
        <p:nvSpPr>
          <p:cNvPr id="46" name="Text 44"/>
          <p:cNvSpPr/>
          <p:nvPr/>
        </p:nvSpPr>
        <p:spPr>
          <a:xfrm>
            <a:off x="10957917" y="5890855"/>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20%</a:t>
            </a:r>
            <a:endParaRPr lang="en-US" sz="2000" dirty="0">
              <a:latin typeface="Arial" panose="020B0604020202020204" pitchFamily="34" charset="0"/>
              <a:cs typeface="Arial" panose="020B0604020202020204" pitchFamily="34" charset="0"/>
            </a:endParaRPr>
          </a:p>
        </p:txBody>
      </p:sp>
      <p:sp>
        <p:nvSpPr>
          <p:cNvPr id="47" name="Shape 45"/>
          <p:cNvSpPr/>
          <p:nvPr/>
        </p:nvSpPr>
        <p:spPr>
          <a:xfrm>
            <a:off x="7559278" y="6311146"/>
            <a:ext cx="6414611" cy="540425"/>
          </a:xfrm>
          <a:prstGeom prst="rect">
            <a:avLst/>
          </a:prstGeom>
          <a:solidFill>
            <a:srgbClr val="FFFFFF">
              <a:alpha val="4000"/>
            </a:srgbClr>
          </a:solidFill>
          <a:ln/>
        </p:spPr>
        <p:txBody>
          <a:bodyPr/>
          <a:lstStyle/>
          <a:p>
            <a:endParaRPr lang="en-US"/>
          </a:p>
        </p:txBody>
      </p:sp>
      <p:sp>
        <p:nvSpPr>
          <p:cNvPr id="48" name="Text 46"/>
          <p:cNvSpPr/>
          <p:nvPr/>
        </p:nvSpPr>
        <p:spPr>
          <a:xfrm>
            <a:off x="7746802" y="6431280"/>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20,00,001 – 24,00,000</a:t>
            </a:r>
            <a:endParaRPr lang="en-US" sz="2000" dirty="0">
              <a:latin typeface="Arial" panose="020B0604020202020204" pitchFamily="34" charset="0"/>
              <a:cs typeface="Arial" panose="020B0604020202020204" pitchFamily="34" charset="0"/>
            </a:endParaRPr>
          </a:p>
        </p:txBody>
      </p:sp>
      <p:sp>
        <p:nvSpPr>
          <p:cNvPr id="49" name="Text 47"/>
          <p:cNvSpPr/>
          <p:nvPr/>
        </p:nvSpPr>
        <p:spPr>
          <a:xfrm>
            <a:off x="10957917" y="6431280"/>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25%</a:t>
            </a:r>
            <a:endParaRPr lang="en-US" sz="2000" dirty="0">
              <a:latin typeface="Arial" panose="020B0604020202020204" pitchFamily="34" charset="0"/>
              <a:cs typeface="Arial" panose="020B0604020202020204" pitchFamily="34" charset="0"/>
            </a:endParaRPr>
          </a:p>
        </p:txBody>
      </p:sp>
      <p:sp>
        <p:nvSpPr>
          <p:cNvPr id="50" name="Shape 48"/>
          <p:cNvSpPr/>
          <p:nvPr/>
        </p:nvSpPr>
        <p:spPr>
          <a:xfrm>
            <a:off x="7559278" y="6851571"/>
            <a:ext cx="6414611" cy="540425"/>
          </a:xfrm>
          <a:prstGeom prst="rect">
            <a:avLst/>
          </a:prstGeom>
          <a:solidFill>
            <a:srgbClr val="000000">
              <a:alpha val="4000"/>
            </a:srgbClr>
          </a:solidFill>
          <a:ln/>
        </p:spPr>
        <p:txBody>
          <a:bodyPr/>
          <a:lstStyle/>
          <a:p>
            <a:endParaRPr lang="en-US"/>
          </a:p>
        </p:txBody>
      </p:sp>
      <p:sp>
        <p:nvSpPr>
          <p:cNvPr id="51" name="Text 49"/>
          <p:cNvSpPr/>
          <p:nvPr/>
        </p:nvSpPr>
        <p:spPr>
          <a:xfrm>
            <a:off x="7746802" y="6971705"/>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Above 24,00,000</a:t>
            </a:r>
            <a:endParaRPr lang="en-US" sz="2000" dirty="0">
              <a:latin typeface="Arial" panose="020B0604020202020204" pitchFamily="34" charset="0"/>
              <a:cs typeface="Arial" panose="020B0604020202020204" pitchFamily="34" charset="0"/>
            </a:endParaRPr>
          </a:p>
        </p:txBody>
      </p:sp>
      <p:sp>
        <p:nvSpPr>
          <p:cNvPr id="52" name="Text 50"/>
          <p:cNvSpPr/>
          <p:nvPr/>
        </p:nvSpPr>
        <p:spPr>
          <a:xfrm>
            <a:off x="10957917" y="6971705"/>
            <a:ext cx="2828449" cy="300157"/>
          </a:xfrm>
          <a:prstGeom prst="rect">
            <a:avLst/>
          </a:prstGeom>
          <a:noFill/>
          <a:ln/>
        </p:spPr>
        <p:txBody>
          <a:bodyPr wrap="none" lIns="0" tIns="0" rIns="0" bIns="0" rtlCol="0" anchor="t"/>
          <a:lstStyle/>
          <a:p>
            <a:pPr marL="0" indent="0">
              <a:lnSpc>
                <a:spcPts val="235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30%</a:t>
            </a:r>
            <a:endParaRPr lang="en-US" sz="2000" dirty="0">
              <a:latin typeface="Arial" panose="020B0604020202020204" pitchFamily="34" charset="0"/>
              <a:cs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58309" y="1040725"/>
            <a:ext cx="7634407" cy="712708"/>
          </a:xfrm>
          <a:prstGeom prst="rect">
            <a:avLst/>
          </a:prstGeom>
          <a:noFill/>
          <a:ln/>
        </p:spPr>
        <p:txBody>
          <a:bodyPr wrap="none" lIns="0" tIns="0" rIns="0" bIns="0" rtlCol="0" anchor="t"/>
          <a:lstStyle/>
          <a:p>
            <a:pPr marL="0" indent="0">
              <a:lnSpc>
                <a:spcPts val="56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Other Points for Consideration</a:t>
            </a:r>
            <a:endParaRPr lang="en-US" sz="4450" dirty="0">
              <a:latin typeface="Arial" panose="020B0604020202020204" pitchFamily="34" charset="0"/>
              <a:cs typeface="Arial" panose="020B0604020202020204" pitchFamily="34" charset="0"/>
            </a:endParaRPr>
          </a:p>
        </p:txBody>
      </p:sp>
      <p:sp>
        <p:nvSpPr>
          <p:cNvPr id="3" name="Text 1"/>
          <p:cNvSpPr/>
          <p:nvPr/>
        </p:nvSpPr>
        <p:spPr>
          <a:xfrm>
            <a:off x="758309" y="2286059"/>
            <a:ext cx="13113782" cy="693420"/>
          </a:xfrm>
          <a:prstGeom prst="rect">
            <a:avLst/>
          </a:prstGeom>
          <a:noFill/>
          <a:ln/>
        </p:spPr>
        <p:txBody>
          <a:bodyPr wrap="square" lIns="0" tIns="0" rIns="0" bIns="0" rtlCol="0" anchor="t"/>
          <a:lstStyle/>
          <a:p>
            <a:pPr marL="342900" indent="-342900">
              <a:lnSpc>
                <a:spcPts val="2700"/>
              </a:lnSpc>
              <a:buSzPct val="100000"/>
              <a:buChar char="•"/>
            </a:pPr>
            <a:r>
              <a:rPr lang="en-US" sz="2300" b="1" dirty="0">
                <a:solidFill>
                  <a:srgbClr val="272525"/>
                </a:solidFill>
                <a:latin typeface="Arial" panose="020B0604020202020204" pitchFamily="34" charset="0"/>
                <a:ea typeface="Montserrat" pitchFamily="34" charset="-122"/>
                <a:cs typeface="Arial" panose="020B0604020202020204" pitchFamily="34" charset="0"/>
              </a:rPr>
              <a:t>Rebate Enhancement: Section 87A</a:t>
            </a:r>
            <a:r>
              <a:rPr lang="en-US" sz="2300" dirty="0">
                <a:solidFill>
                  <a:srgbClr val="272525"/>
                </a:solidFill>
                <a:latin typeface="Arial" panose="020B0604020202020204" pitchFamily="34" charset="0"/>
                <a:ea typeface="Montserrat" pitchFamily="34" charset="-122"/>
                <a:cs typeface="Arial" panose="020B0604020202020204" pitchFamily="34" charset="0"/>
              </a:rPr>
              <a:t> The limit is increased from Rs. 7 lacs to Rs. 12 Lacs for individuals opting for the new tax regime (Section 115BAC).</a:t>
            </a:r>
          </a:p>
          <a:p>
            <a:pPr marL="342900" indent="-342900">
              <a:lnSpc>
                <a:spcPts val="2700"/>
              </a:lnSpc>
              <a:buSzPct val="100000"/>
              <a:buChar char="•"/>
            </a:pPr>
            <a:endParaRPr lang="en-US" sz="2300" dirty="0">
              <a:solidFill>
                <a:srgbClr val="272525"/>
              </a:solidFill>
              <a:latin typeface="Arial" panose="020B0604020202020204" pitchFamily="34" charset="0"/>
              <a:cs typeface="Arial" panose="020B0604020202020204" pitchFamily="34" charset="0"/>
            </a:endParaRPr>
          </a:p>
          <a:p>
            <a:pPr>
              <a:lnSpc>
                <a:spcPts val="2700"/>
              </a:lnSpc>
              <a:buSzPct val="100000"/>
            </a:pPr>
            <a:endParaRPr lang="en-US" sz="2300" dirty="0">
              <a:latin typeface="Arial" panose="020B0604020202020204" pitchFamily="34" charset="0"/>
              <a:cs typeface="Arial" panose="020B0604020202020204" pitchFamily="34" charset="0"/>
            </a:endParaRPr>
          </a:p>
        </p:txBody>
      </p:sp>
      <p:sp>
        <p:nvSpPr>
          <p:cNvPr id="4" name="Text 2"/>
          <p:cNvSpPr/>
          <p:nvPr/>
        </p:nvSpPr>
        <p:spPr>
          <a:xfrm>
            <a:off x="758309" y="3512105"/>
            <a:ext cx="13113782" cy="346710"/>
          </a:xfrm>
          <a:prstGeom prst="rect">
            <a:avLst/>
          </a:prstGeom>
          <a:noFill/>
          <a:ln/>
        </p:spPr>
        <p:txBody>
          <a:bodyPr wrap="none" lIns="0" tIns="0" rIns="0" bIns="0" rtlCol="0" anchor="t"/>
          <a:lstStyle/>
          <a:p>
            <a:pPr marL="342900" indent="-342900">
              <a:lnSpc>
                <a:spcPts val="2700"/>
              </a:lnSpc>
              <a:buSzPct val="100000"/>
              <a:buChar char="•"/>
            </a:pPr>
            <a:r>
              <a:rPr lang="en-US" sz="2300" dirty="0">
                <a:solidFill>
                  <a:srgbClr val="272525"/>
                </a:solidFill>
                <a:latin typeface="Arial" panose="020B0604020202020204" pitchFamily="34" charset="0"/>
                <a:ea typeface="Montserrat" pitchFamily="34" charset="-122"/>
                <a:cs typeface="Arial" panose="020B0604020202020204" pitchFamily="34" charset="0"/>
              </a:rPr>
              <a:t>No Changes proposed in the rate of </a:t>
            </a:r>
            <a:r>
              <a:rPr lang="en-US" sz="2300" b="1" u="sng" dirty="0">
                <a:solidFill>
                  <a:srgbClr val="272525"/>
                </a:solidFill>
                <a:latin typeface="Arial" panose="020B0604020202020204" pitchFamily="34" charset="0"/>
                <a:ea typeface="Montserrat" pitchFamily="34" charset="-122"/>
                <a:cs typeface="Arial" panose="020B0604020202020204" pitchFamily="34" charset="0"/>
              </a:rPr>
              <a:t>Surcharge and Health and Education Cess</a:t>
            </a:r>
            <a:r>
              <a:rPr lang="en-US" sz="2300" dirty="0">
                <a:solidFill>
                  <a:srgbClr val="272525"/>
                </a:solidFill>
                <a:latin typeface="Arial" panose="020B0604020202020204" pitchFamily="34" charset="0"/>
                <a:ea typeface="Montserrat" pitchFamily="34" charset="-122"/>
                <a:cs typeface="Arial" panose="020B0604020202020204" pitchFamily="34" charset="0"/>
              </a:rPr>
              <a:t> on Income Tax</a:t>
            </a:r>
            <a:endParaRPr lang="en-US" sz="2300" dirty="0">
              <a:latin typeface="Arial" panose="020B0604020202020204" pitchFamily="34" charset="0"/>
              <a:cs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58309" y="730448"/>
            <a:ext cx="6931581" cy="712708"/>
          </a:xfrm>
          <a:prstGeom prst="rect">
            <a:avLst/>
          </a:prstGeom>
          <a:noFill/>
          <a:ln/>
        </p:spPr>
        <p:txBody>
          <a:bodyPr wrap="none" lIns="0" tIns="0" rIns="0" bIns="0" rtlCol="0" anchor="t"/>
          <a:lstStyle/>
          <a:p>
            <a:pPr marL="0" indent="0">
              <a:lnSpc>
                <a:spcPts val="56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Updated Return u/s 139(8A)</a:t>
            </a:r>
            <a:endParaRPr lang="en-US" sz="4450" dirty="0">
              <a:latin typeface="Arial" panose="020B0604020202020204" pitchFamily="34" charset="0"/>
              <a:cs typeface="Arial" panose="020B0604020202020204" pitchFamily="34" charset="0"/>
            </a:endParaRPr>
          </a:p>
        </p:txBody>
      </p:sp>
      <p:sp>
        <p:nvSpPr>
          <p:cNvPr id="3" name="Shape 1"/>
          <p:cNvSpPr/>
          <p:nvPr/>
        </p:nvSpPr>
        <p:spPr>
          <a:xfrm>
            <a:off x="758309" y="1876425"/>
            <a:ext cx="13113782" cy="5622607"/>
          </a:xfrm>
          <a:prstGeom prst="roundRect">
            <a:avLst>
              <a:gd name="adj" fmla="val 3468"/>
            </a:avLst>
          </a:prstGeom>
          <a:noFill/>
          <a:ln w="7620">
            <a:solidFill>
              <a:srgbClr val="000000">
                <a:alpha val="8000"/>
              </a:srgbClr>
            </a:solidFill>
            <a:prstDash val="solid"/>
          </a:ln>
        </p:spPr>
        <p:txBody>
          <a:bodyPr/>
          <a:lstStyle/>
          <a:p>
            <a:endParaRPr lang="en-US"/>
          </a:p>
        </p:txBody>
      </p:sp>
      <p:sp>
        <p:nvSpPr>
          <p:cNvPr id="4" name="Shape 2"/>
          <p:cNvSpPr/>
          <p:nvPr/>
        </p:nvSpPr>
        <p:spPr>
          <a:xfrm>
            <a:off x="765929" y="1884045"/>
            <a:ext cx="13097232" cy="968454"/>
          </a:xfrm>
          <a:prstGeom prst="rect">
            <a:avLst/>
          </a:prstGeom>
          <a:solidFill>
            <a:srgbClr val="FFFFFF">
              <a:alpha val="4000"/>
            </a:srgbClr>
          </a:solidFill>
          <a:ln/>
        </p:spPr>
        <p:txBody>
          <a:bodyPr/>
          <a:lstStyle/>
          <a:p>
            <a:endParaRPr lang="en-US"/>
          </a:p>
        </p:txBody>
      </p:sp>
      <p:sp>
        <p:nvSpPr>
          <p:cNvPr id="5" name="Text 3"/>
          <p:cNvSpPr/>
          <p:nvPr/>
        </p:nvSpPr>
        <p:spPr>
          <a:xfrm>
            <a:off x="983813" y="2021562"/>
            <a:ext cx="3928348" cy="346710"/>
          </a:xfrm>
          <a:prstGeom prst="rect">
            <a:avLst/>
          </a:prstGeom>
          <a:noFill/>
          <a:ln/>
        </p:spPr>
        <p:txBody>
          <a:bodyPr wrap="none" lIns="0" tIns="0" rIns="0" bIns="0" rtlCol="0" anchor="t"/>
          <a:lstStyle/>
          <a:p>
            <a:pPr marL="0" indent="0">
              <a:lnSpc>
                <a:spcPts val="2700"/>
              </a:lnSpc>
              <a:buNone/>
            </a:pPr>
            <a:r>
              <a:rPr lang="en-US" sz="1900" b="1" dirty="0">
                <a:solidFill>
                  <a:srgbClr val="272525"/>
                </a:solidFill>
                <a:latin typeface="Arial" panose="020B0604020202020204" pitchFamily="34" charset="0"/>
                <a:ea typeface="Montserrat" pitchFamily="34" charset="-122"/>
                <a:cs typeface="Arial" panose="020B0604020202020204" pitchFamily="34" charset="0"/>
              </a:rPr>
              <a:t>Aspect</a:t>
            </a:r>
            <a:endParaRPr lang="en-US" sz="1900" dirty="0">
              <a:latin typeface="Arial" panose="020B0604020202020204" pitchFamily="34" charset="0"/>
              <a:cs typeface="Arial" panose="020B0604020202020204" pitchFamily="34" charset="0"/>
            </a:endParaRPr>
          </a:p>
        </p:txBody>
      </p:sp>
      <p:sp>
        <p:nvSpPr>
          <p:cNvPr id="6" name="Text 4"/>
          <p:cNvSpPr/>
          <p:nvPr/>
        </p:nvSpPr>
        <p:spPr>
          <a:xfrm>
            <a:off x="5352931" y="2021562"/>
            <a:ext cx="3924538" cy="346710"/>
          </a:xfrm>
          <a:prstGeom prst="rect">
            <a:avLst/>
          </a:prstGeom>
          <a:noFill/>
          <a:ln/>
        </p:spPr>
        <p:txBody>
          <a:bodyPr wrap="none" lIns="0" tIns="0" rIns="0" bIns="0" rtlCol="0" anchor="t"/>
          <a:lstStyle/>
          <a:p>
            <a:pPr marL="0" indent="0">
              <a:lnSpc>
                <a:spcPts val="2700"/>
              </a:lnSpc>
              <a:buNone/>
            </a:pPr>
            <a:r>
              <a:rPr lang="en-US" sz="1900" b="1" dirty="0">
                <a:solidFill>
                  <a:srgbClr val="272525"/>
                </a:solidFill>
                <a:latin typeface="Arial" panose="020B0604020202020204" pitchFamily="34" charset="0"/>
                <a:ea typeface="Montserrat" pitchFamily="34" charset="-122"/>
                <a:cs typeface="Arial" panose="020B0604020202020204" pitchFamily="34" charset="0"/>
              </a:rPr>
              <a:t>Old Law</a:t>
            </a:r>
            <a:endParaRPr lang="en-US" sz="1900" dirty="0">
              <a:latin typeface="Arial" panose="020B0604020202020204" pitchFamily="34" charset="0"/>
              <a:cs typeface="Arial" panose="020B0604020202020204" pitchFamily="34" charset="0"/>
            </a:endParaRPr>
          </a:p>
        </p:txBody>
      </p:sp>
      <p:sp>
        <p:nvSpPr>
          <p:cNvPr id="7" name="Text 5"/>
          <p:cNvSpPr/>
          <p:nvPr/>
        </p:nvSpPr>
        <p:spPr>
          <a:xfrm>
            <a:off x="9718238" y="2021562"/>
            <a:ext cx="3928348" cy="693420"/>
          </a:xfrm>
          <a:prstGeom prst="rect">
            <a:avLst/>
          </a:prstGeom>
          <a:noFill/>
          <a:ln/>
        </p:spPr>
        <p:txBody>
          <a:bodyPr wrap="square" lIns="0" tIns="0" rIns="0" bIns="0" rtlCol="0" anchor="t"/>
          <a:lstStyle/>
          <a:p>
            <a:pPr marL="0" indent="0">
              <a:lnSpc>
                <a:spcPts val="2700"/>
              </a:lnSpc>
              <a:buNone/>
            </a:pPr>
            <a:r>
              <a:rPr lang="en-US" sz="1900" b="1" dirty="0">
                <a:solidFill>
                  <a:srgbClr val="272525"/>
                </a:solidFill>
                <a:latin typeface="Arial" panose="020B0604020202020204" pitchFamily="34" charset="0"/>
                <a:ea typeface="Montserrat" pitchFamily="34" charset="-122"/>
                <a:cs typeface="Arial" panose="020B0604020202020204" pitchFamily="34" charset="0"/>
              </a:rPr>
              <a:t>Proposed Law (Applicable from 01/04/2025)</a:t>
            </a:r>
            <a:endParaRPr lang="en-US" sz="1900" dirty="0">
              <a:latin typeface="Arial" panose="020B0604020202020204" pitchFamily="34" charset="0"/>
              <a:cs typeface="Arial" panose="020B0604020202020204" pitchFamily="34" charset="0"/>
            </a:endParaRPr>
          </a:p>
        </p:txBody>
      </p:sp>
      <p:sp>
        <p:nvSpPr>
          <p:cNvPr id="8" name="Shape 6"/>
          <p:cNvSpPr/>
          <p:nvPr/>
        </p:nvSpPr>
        <p:spPr>
          <a:xfrm>
            <a:off x="765929" y="2852499"/>
            <a:ext cx="13097232" cy="968454"/>
          </a:xfrm>
          <a:prstGeom prst="rect">
            <a:avLst/>
          </a:prstGeom>
          <a:solidFill>
            <a:srgbClr val="000000">
              <a:alpha val="4000"/>
            </a:srgbClr>
          </a:solidFill>
          <a:ln/>
        </p:spPr>
        <p:txBody>
          <a:bodyPr/>
          <a:lstStyle/>
          <a:p>
            <a:endParaRPr lang="en-US"/>
          </a:p>
        </p:txBody>
      </p:sp>
      <p:sp>
        <p:nvSpPr>
          <p:cNvPr id="9" name="Text 7"/>
          <p:cNvSpPr/>
          <p:nvPr/>
        </p:nvSpPr>
        <p:spPr>
          <a:xfrm>
            <a:off x="983813" y="2990017"/>
            <a:ext cx="3928348" cy="693420"/>
          </a:xfrm>
          <a:prstGeom prst="rect">
            <a:avLst/>
          </a:prstGeom>
          <a:noFill/>
          <a:ln/>
        </p:spPr>
        <p:txBody>
          <a:bodyPr wrap="square" lIns="0" tIns="0" rIns="0" bIns="0" rtlCol="0" anchor="t"/>
          <a:lstStyle/>
          <a:p>
            <a:pPr marL="0" indent="0">
              <a:lnSpc>
                <a:spcPts val="2700"/>
              </a:lnSpc>
              <a:buNone/>
            </a:pPr>
            <a:r>
              <a:rPr lang="en-US" sz="1900" b="1" dirty="0">
                <a:solidFill>
                  <a:srgbClr val="272525"/>
                </a:solidFill>
                <a:latin typeface="Arial" panose="020B0604020202020204" pitchFamily="34" charset="0"/>
                <a:ea typeface="Montserrat" pitchFamily="34" charset="-122"/>
                <a:cs typeface="Arial" panose="020B0604020202020204" pitchFamily="34" charset="0"/>
              </a:rPr>
              <a:t>Time Limit for Filing Updated Return</a:t>
            </a:r>
            <a:endParaRPr lang="en-US" sz="1900" dirty="0">
              <a:latin typeface="Arial" panose="020B0604020202020204" pitchFamily="34" charset="0"/>
              <a:cs typeface="Arial" panose="020B0604020202020204" pitchFamily="34" charset="0"/>
            </a:endParaRPr>
          </a:p>
        </p:txBody>
      </p:sp>
      <p:sp>
        <p:nvSpPr>
          <p:cNvPr id="10" name="Text 8"/>
          <p:cNvSpPr/>
          <p:nvPr/>
        </p:nvSpPr>
        <p:spPr>
          <a:xfrm>
            <a:off x="5352931" y="2990017"/>
            <a:ext cx="3924538" cy="693420"/>
          </a:xfrm>
          <a:prstGeom prst="rect">
            <a:avLst/>
          </a:prstGeom>
          <a:noFill/>
          <a:ln/>
        </p:spPr>
        <p:txBody>
          <a:bodyPr wrap="square" lIns="0" tIns="0" rIns="0" bIns="0" rtlCol="0" anchor="t"/>
          <a:lstStyle/>
          <a:p>
            <a:pPr marL="0" indent="0">
              <a:lnSpc>
                <a:spcPts val="2700"/>
              </a:lnSpc>
              <a:buNone/>
            </a:pPr>
            <a:r>
              <a:rPr lang="en-US" sz="1900" b="1" dirty="0">
                <a:solidFill>
                  <a:srgbClr val="272525"/>
                </a:solidFill>
                <a:latin typeface="Arial" panose="020B0604020202020204" pitchFamily="34" charset="0"/>
                <a:ea typeface="Montserrat" pitchFamily="34" charset="-122"/>
                <a:cs typeface="Arial" panose="020B0604020202020204" pitchFamily="34" charset="0"/>
              </a:rPr>
              <a:t>24 months</a:t>
            </a:r>
            <a:r>
              <a:rPr lang="en-US" sz="1900" dirty="0">
                <a:solidFill>
                  <a:srgbClr val="272525"/>
                </a:solidFill>
                <a:latin typeface="Arial" panose="020B0604020202020204" pitchFamily="34" charset="0"/>
                <a:ea typeface="Montserrat" pitchFamily="34" charset="-122"/>
                <a:cs typeface="Arial" panose="020B0604020202020204" pitchFamily="34" charset="0"/>
              </a:rPr>
              <a:t> from the end of the assessment year.</a:t>
            </a:r>
            <a:endParaRPr lang="en-US" sz="1900" dirty="0">
              <a:latin typeface="Arial" panose="020B0604020202020204" pitchFamily="34" charset="0"/>
              <a:cs typeface="Arial" panose="020B0604020202020204" pitchFamily="34" charset="0"/>
            </a:endParaRPr>
          </a:p>
        </p:txBody>
      </p:sp>
      <p:sp>
        <p:nvSpPr>
          <p:cNvPr id="11" name="Text 9"/>
          <p:cNvSpPr/>
          <p:nvPr/>
        </p:nvSpPr>
        <p:spPr>
          <a:xfrm>
            <a:off x="9718238" y="2990017"/>
            <a:ext cx="3928348" cy="693420"/>
          </a:xfrm>
          <a:prstGeom prst="rect">
            <a:avLst/>
          </a:prstGeom>
          <a:noFill/>
          <a:ln/>
        </p:spPr>
        <p:txBody>
          <a:bodyPr wrap="square" lIns="0" tIns="0" rIns="0" bIns="0" rtlCol="0" anchor="t"/>
          <a:lstStyle/>
          <a:p>
            <a:pPr marL="0" indent="0">
              <a:lnSpc>
                <a:spcPts val="2700"/>
              </a:lnSpc>
              <a:buNone/>
            </a:pPr>
            <a:r>
              <a:rPr lang="en-US" sz="1900" b="1" dirty="0">
                <a:solidFill>
                  <a:srgbClr val="272525"/>
                </a:solidFill>
                <a:latin typeface="Arial" panose="020B0604020202020204" pitchFamily="34" charset="0"/>
                <a:ea typeface="Montserrat" pitchFamily="34" charset="-122"/>
                <a:cs typeface="Arial" panose="020B0604020202020204" pitchFamily="34" charset="0"/>
              </a:rPr>
              <a:t>48 months</a:t>
            </a:r>
            <a:r>
              <a:rPr lang="en-US" sz="1900" dirty="0">
                <a:solidFill>
                  <a:srgbClr val="272525"/>
                </a:solidFill>
                <a:latin typeface="Arial" panose="020B0604020202020204" pitchFamily="34" charset="0"/>
                <a:ea typeface="Montserrat" pitchFamily="34" charset="-122"/>
                <a:cs typeface="Arial" panose="020B0604020202020204" pitchFamily="34" charset="0"/>
              </a:rPr>
              <a:t> from the end of the assessment year.</a:t>
            </a:r>
            <a:endParaRPr lang="en-US" sz="1900" dirty="0">
              <a:latin typeface="Arial" panose="020B0604020202020204" pitchFamily="34" charset="0"/>
              <a:cs typeface="Arial" panose="020B0604020202020204" pitchFamily="34" charset="0"/>
            </a:endParaRPr>
          </a:p>
        </p:txBody>
      </p:sp>
      <p:sp>
        <p:nvSpPr>
          <p:cNvPr id="12" name="Shape 10"/>
          <p:cNvSpPr/>
          <p:nvPr/>
        </p:nvSpPr>
        <p:spPr>
          <a:xfrm>
            <a:off x="765929" y="3820954"/>
            <a:ext cx="13097232" cy="1661874"/>
          </a:xfrm>
          <a:prstGeom prst="rect">
            <a:avLst/>
          </a:prstGeom>
          <a:solidFill>
            <a:srgbClr val="FFFFFF">
              <a:alpha val="4000"/>
            </a:srgbClr>
          </a:solidFill>
          <a:ln/>
        </p:spPr>
        <p:txBody>
          <a:bodyPr/>
          <a:lstStyle/>
          <a:p>
            <a:endParaRPr lang="en-US"/>
          </a:p>
        </p:txBody>
      </p:sp>
      <p:sp>
        <p:nvSpPr>
          <p:cNvPr id="13" name="Text 11"/>
          <p:cNvSpPr/>
          <p:nvPr/>
        </p:nvSpPr>
        <p:spPr>
          <a:xfrm>
            <a:off x="983813" y="3958471"/>
            <a:ext cx="3928348" cy="346710"/>
          </a:xfrm>
          <a:prstGeom prst="rect">
            <a:avLst/>
          </a:prstGeom>
          <a:noFill/>
          <a:ln/>
        </p:spPr>
        <p:txBody>
          <a:bodyPr wrap="none" lIns="0" tIns="0" rIns="0" bIns="0" rtlCol="0" anchor="t"/>
          <a:lstStyle/>
          <a:p>
            <a:pPr marL="0" indent="0">
              <a:lnSpc>
                <a:spcPts val="2700"/>
              </a:lnSpc>
              <a:buNone/>
            </a:pPr>
            <a:r>
              <a:rPr lang="en-US" sz="1900" b="1" dirty="0">
                <a:solidFill>
                  <a:srgbClr val="272525"/>
                </a:solidFill>
                <a:latin typeface="Arial" panose="020B0604020202020204" pitchFamily="34" charset="0"/>
                <a:ea typeface="Montserrat" pitchFamily="34" charset="-122"/>
                <a:cs typeface="Arial" panose="020B0604020202020204" pitchFamily="34" charset="0"/>
              </a:rPr>
              <a:t>Notice Under Section 148A</a:t>
            </a:r>
            <a:endParaRPr lang="en-US" sz="1900" dirty="0">
              <a:latin typeface="Arial" panose="020B0604020202020204" pitchFamily="34" charset="0"/>
              <a:cs typeface="Arial" panose="020B0604020202020204" pitchFamily="34" charset="0"/>
            </a:endParaRPr>
          </a:p>
        </p:txBody>
      </p:sp>
      <p:sp>
        <p:nvSpPr>
          <p:cNvPr id="14" name="Text 12"/>
          <p:cNvSpPr/>
          <p:nvPr/>
        </p:nvSpPr>
        <p:spPr>
          <a:xfrm>
            <a:off x="5352931" y="3958471"/>
            <a:ext cx="3924538" cy="346710"/>
          </a:xfrm>
          <a:prstGeom prst="rect">
            <a:avLst/>
          </a:prstGeom>
          <a:noFill/>
          <a:ln/>
        </p:spPr>
        <p:txBody>
          <a:bodyPr wrap="none" lIns="0" tIns="0" rIns="0" bIns="0" rtlCol="0" anchor="t"/>
          <a:lstStyle/>
          <a:p>
            <a:pPr marL="0" indent="0">
              <a:lnSpc>
                <a:spcPts val="2700"/>
              </a:lnSpc>
              <a:buNone/>
            </a:pPr>
            <a:r>
              <a:rPr lang="en-US" sz="1900" dirty="0">
                <a:solidFill>
                  <a:srgbClr val="272525"/>
                </a:solidFill>
                <a:latin typeface="Arial" panose="020B0604020202020204" pitchFamily="34" charset="0"/>
                <a:ea typeface="Montserrat" pitchFamily="34" charset="-122"/>
                <a:cs typeface="Arial" panose="020B0604020202020204" pitchFamily="34" charset="0"/>
              </a:rPr>
              <a:t>No clarity.</a:t>
            </a:r>
            <a:endParaRPr lang="en-US" sz="1900" dirty="0">
              <a:latin typeface="Arial" panose="020B0604020202020204" pitchFamily="34" charset="0"/>
              <a:cs typeface="Arial" panose="020B0604020202020204" pitchFamily="34" charset="0"/>
            </a:endParaRPr>
          </a:p>
        </p:txBody>
      </p:sp>
      <p:sp>
        <p:nvSpPr>
          <p:cNvPr id="15" name="Text 13"/>
          <p:cNvSpPr/>
          <p:nvPr/>
        </p:nvSpPr>
        <p:spPr>
          <a:xfrm>
            <a:off x="9718238" y="3958471"/>
            <a:ext cx="3928348" cy="1386840"/>
          </a:xfrm>
          <a:prstGeom prst="rect">
            <a:avLst/>
          </a:prstGeom>
          <a:noFill/>
          <a:ln/>
        </p:spPr>
        <p:txBody>
          <a:bodyPr wrap="square" lIns="0" tIns="0" rIns="0" bIns="0" rtlCol="0" anchor="t"/>
          <a:lstStyle/>
          <a:p>
            <a:pPr marL="0" indent="0">
              <a:lnSpc>
                <a:spcPts val="2700"/>
              </a:lnSpc>
              <a:buNone/>
            </a:pPr>
            <a:r>
              <a:rPr lang="en-US" sz="1900" dirty="0">
                <a:solidFill>
                  <a:srgbClr val="272525"/>
                </a:solidFill>
                <a:latin typeface="Arial" panose="020B0604020202020204" pitchFamily="34" charset="0"/>
                <a:ea typeface="Montserrat" pitchFamily="34" charset="-122"/>
                <a:cs typeface="Arial" panose="020B0604020202020204" pitchFamily="34" charset="0"/>
              </a:rPr>
              <a:t>Updated return can be filed if notice under Section 148A is issued </a:t>
            </a:r>
            <a:r>
              <a:rPr lang="en-US" sz="1900" b="1" dirty="0">
                <a:solidFill>
                  <a:srgbClr val="272525"/>
                </a:solidFill>
                <a:latin typeface="Arial" panose="020B0604020202020204" pitchFamily="34" charset="0"/>
                <a:ea typeface="Montserrat" pitchFamily="34" charset="-122"/>
                <a:cs typeface="Arial" panose="020B0604020202020204" pitchFamily="34" charset="0"/>
              </a:rPr>
              <a:t>within 36 months from end of relevant A.Y.</a:t>
            </a:r>
            <a:endParaRPr lang="en-US" sz="1900" dirty="0">
              <a:latin typeface="Arial" panose="020B0604020202020204" pitchFamily="34" charset="0"/>
              <a:cs typeface="Arial" panose="020B0604020202020204" pitchFamily="34" charset="0"/>
            </a:endParaRPr>
          </a:p>
        </p:txBody>
      </p:sp>
      <p:sp>
        <p:nvSpPr>
          <p:cNvPr id="16" name="Shape 14"/>
          <p:cNvSpPr/>
          <p:nvPr/>
        </p:nvSpPr>
        <p:spPr>
          <a:xfrm>
            <a:off x="765929" y="5482828"/>
            <a:ext cx="13097232" cy="2008584"/>
          </a:xfrm>
          <a:prstGeom prst="rect">
            <a:avLst/>
          </a:prstGeom>
          <a:solidFill>
            <a:srgbClr val="000000">
              <a:alpha val="4000"/>
            </a:srgbClr>
          </a:solidFill>
          <a:ln/>
        </p:spPr>
        <p:txBody>
          <a:bodyPr/>
          <a:lstStyle/>
          <a:p>
            <a:endParaRPr lang="en-US"/>
          </a:p>
        </p:txBody>
      </p:sp>
      <p:sp>
        <p:nvSpPr>
          <p:cNvPr id="17" name="Text 15"/>
          <p:cNvSpPr/>
          <p:nvPr/>
        </p:nvSpPr>
        <p:spPr>
          <a:xfrm>
            <a:off x="983813" y="5620345"/>
            <a:ext cx="3928348" cy="346710"/>
          </a:xfrm>
          <a:prstGeom prst="rect">
            <a:avLst/>
          </a:prstGeom>
          <a:noFill/>
          <a:ln/>
        </p:spPr>
        <p:txBody>
          <a:bodyPr wrap="none" lIns="0" tIns="0" rIns="0" bIns="0" rtlCol="0" anchor="t"/>
          <a:lstStyle/>
          <a:p>
            <a:pPr marL="0" indent="0">
              <a:lnSpc>
                <a:spcPts val="2700"/>
              </a:lnSpc>
              <a:buNone/>
            </a:pPr>
            <a:r>
              <a:rPr lang="en-US" sz="1900" b="1" dirty="0">
                <a:solidFill>
                  <a:srgbClr val="272525"/>
                </a:solidFill>
                <a:latin typeface="Arial" panose="020B0604020202020204" pitchFamily="34" charset="0"/>
                <a:ea typeface="Montserrat" pitchFamily="34" charset="-122"/>
                <a:cs typeface="Arial" panose="020B0604020202020204" pitchFamily="34" charset="0"/>
              </a:rPr>
              <a:t>Additional Income Tax (Penalty)</a:t>
            </a:r>
            <a:endParaRPr lang="en-US" sz="1900" dirty="0">
              <a:latin typeface="Arial" panose="020B0604020202020204" pitchFamily="34" charset="0"/>
              <a:cs typeface="Arial" panose="020B0604020202020204" pitchFamily="34" charset="0"/>
            </a:endParaRPr>
          </a:p>
        </p:txBody>
      </p:sp>
      <p:sp>
        <p:nvSpPr>
          <p:cNvPr id="18" name="Text 16"/>
          <p:cNvSpPr/>
          <p:nvPr/>
        </p:nvSpPr>
        <p:spPr>
          <a:xfrm>
            <a:off x="5352931" y="5620345"/>
            <a:ext cx="3924538" cy="1040130"/>
          </a:xfrm>
          <a:prstGeom prst="rect">
            <a:avLst/>
          </a:prstGeom>
          <a:noFill/>
          <a:ln/>
        </p:spPr>
        <p:txBody>
          <a:bodyPr wrap="square" lIns="0" tIns="0" rIns="0" bIns="0" rtlCol="0" anchor="t"/>
          <a:lstStyle/>
          <a:p>
            <a:pPr marL="0" indent="0">
              <a:lnSpc>
                <a:spcPts val="2700"/>
              </a:lnSpc>
              <a:buNone/>
            </a:pPr>
            <a:r>
              <a:rPr lang="en-US" sz="1900" dirty="0">
                <a:solidFill>
                  <a:srgbClr val="272525"/>
                </a:solidFill>
                <a:latin typeface="Arial" panose="020B0604020202020204" pitchFamily="34" charset="0"/>
                <a:ea typeface="Montserrat" pitchFamily="34" charset="-122"/>
                <a:cs typeface="Arial" panose="020B0604020202020204" pitchFamily="34" charset="0"/>
              </a:rPr>
              <a:t>- 25% tax + interest (up to 12 months).
- 50% tax + interest (12-24 months).</a:t>
            </a:r>
            <a:endParaRPr lang="en-US" sz="1900" dirty="0">
              <a:latin typeface="Arial" panose="020B0604020202020204" pitchFamily="34" charset="0"/>
              <a:cs typeface="Arial" panose="020B0604020202020204" pitchFamily="34" charset="0"/>
            </a:endParaRPr>
          </a:p>
        </p:txBody>
      </p:sp>
      <p:sp>
        <p:nvSpPr>
          <p:cNvPr id="19" name="Text 17"/>
          <p:cNvSpPr/>
          <p:nvPr/>
        </p:nvSpPr>
        <p:spPr>
          <a:xfrm>
            <a:off x="9718238" y="5620345"/>
            <a:ext cx="3928348" cy="1733550"/>
          </a:xfrm>
          <a:prstGeom prst="rect">
            <a:avLst/>
          </a:prstGeom>
          <a:noFill/>
          <a:ln/>
        </p:spPr>
        <p:txBody>
          <a:bodyPr wrap="square" lIns="0" tIns="0" rIns="0" bIns="0" rtlCol="0" anchor="t"/>
          <a:lstStyle/>
          <a:p>
            <a:pPr marL="0" indent="0">
              <a:lnSpc>
                <a:spcPts val="2700"/>
              </a:lnSpc>
              <a:buNone/>
            </a:pPr>
            <a:r>
              <a:rPr lang="en-US" sz="1900" dirty="0">
                <a:solidFill>
                  <a:srgbClr val="272525"/>
                </a:solidFill>
                <a:latin typeface="Arial" panose="020B0604020202020204" pitchFamily="34" charset="0"/>
                <a:ea typeface="Montserrat" pitchFamily="34" charset="-122"/>
                <a:cs typeface="Arial" panose="020B0604020202020204" pitchFamily="34" charset="0"/>
              </a:rPr>
              <a:t>- 25% tax + interest (up to 12 months).
- 50% tax + interest (12-24 months).
- 60% tax + interest (24-36 months).
- 70% tax + interest (36-48 months).</a:t>
            </a:r>
            <a:endParaRPr lang="en-US" sz="1900" dirty="0">
              <a:latin typeface="Arial" panose="020B0604020202020204" pitchFamily="34" charset="0"/>
              <a:cs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44709" y="3045738"/>
            <a:ext cx="7627382" cy="2138124"/>
          </a:xfrm>
          <a:prstGeom prst="rect">
            <a:avLst/>
          </a:prstGeom>
          <a:noFill/>
          <a:ln/>
        </p:spPr>
        <p:txBody>
          <a:bodyPr wrap="square" lIns="0" tIns="0" rIns="0" bIns="0" rtlCol="0" anchor="t"/>
          <a:lstStyle/>
          <a:p>
            <a:pPr marL="0" indent="0">
              <a:lnSpc>
                <a:spcPts val="56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Rationalization of Tax Deducted at Source (TDS) Rates and Thresholds</a:t>
            </a:r>
            <a:endParaRPr lang="en-US" sz="4450" dirty="0">
              <a:latin typeface="Arial" panose="020B0604020202020204" pitchFamily="34" charset="0"/>
              <a:cs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58309" y="1968341"/>
            <a:ext cx="7627382" cy="1425416"/>
          </a:xfrm>
          <a:prstGeom prst="rect">
            <a:avLst/>
          </a:prstGeom>
          <a:noFill/>
          <a:ln/>
        </p:spPr>
        <p:txBody>
          <a:bodyPr wrap="square" lIns="0" tIns="0" rIns="0" bIns="0" rtlCol="0" anchor="t"/>
          <a:lstStyle/>
          <a:p>
            <a:pPr marL="0" indent="0">
              <a:lnSpc>
                <a:spcPts val="56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Section 193- Interest on Securities</a:t>
            </a:r>
            <a:endParaRPr lang="en-US" sz="4450" dirty="0">
              <a:latin typeface="Arial" panose="020B0604020202020204" pitchFamily="34" charset="0"/>
              <a:cs typeface="Arial" panose="020B0604020202020204" pitchFamily="34" charset="0"/>
            </a:endParaRPr>
          </a:p>
        </p:txBody>
      </p:sp>
      <p:sp>
        <p:nvSpPr>
          <p:cNvPr id="4" name="Text 1"/>
          <p:cNvSpPr/>
          <p:nvPr/>
        </p:nvSpPr>
        <p:spPr>
          <a:xfrm>
            <a:off x="758309" y="3718679"/>
            <a:ext cx="7627382" cy="693420"/>
          </a:xfrm>
          <a:prstGeom prst="rect">
            <a:avLst/>
          </a:prstGeom>
          <a:noFill/>
          <a:ln/>
        </p:spPr>
        <p:txBody>
          <a:bodyPr wrap="squar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Section 193 mandates TDS on interest on securities paid to residents, except for specified exemptions.</a:t>
            </a:r>
            <a:endParaRPr lang="en-US" sz="2000" dirty="0">
              <a:latin typeface="Arial" panose="020B0604020202020204" pitchFamily="34" charset="0"/>
              <a:cs typeface="Arial" panose="020B0604020202020204" pitchFamily="34" charset="0"/>
            </a:endParaRPr>
          </a:p>
        </p:txBody>
      </p:sp>
      <p:sp>
        <p:nvSpPr>
          <p:cNvPr id="5" name="Shape 2"/>
          <p:cNvSpPr/>
          <p:nvPr/>
        </p:nvSpPr>
        <p:spPr>
          <a:xfrm>
            <a:off x="758309" y="4655820"/>
            <a:ext cx="7627382" cy="1605439"/>
          </a:xfrm>
          <a:prstGeom prst="roundRect">
            <a:avLst>
              <a:gd name="adj" fmla="val 12146"/>
            </a:avLst>
          </a:prstGeom>
          <a:noFill/>
          <a:ln w="7620">
            <a:solidFill>
              <a:srgbClr val="000000">
                <a:alpha val="8000"/>
              </a:srgbClr>
            </a:solidFill>
            <a:prstDash val="solid"/>
          </a:ln>
        </p:spPr>
        <p:txBody>
          <a:bodyPr/>
          <a:lstStyle/>
          <a:p>
            <a:endParaRPr lang="en-US"/>
          </a:p>
        </p:txBody>
      </p:sp>
      <p:sp>
        <p:nvSpPr>
          <p:cNvPr id="6" name="Shape 3"/>
          <p:cNvSpPr/>
          <p:nvPr/>
        </p:nvSpPr>
        <p:spPr>
          <a:xfrm>
            <a:off x="765929" y="4663440"/>
            <a:ext cx="7611308" cy="621744"/>
          </a:xfrm>
          <a:prstGeom prst="rect">
            <a:avLst/>
          </a:prstGeom>
          <a:solidFill>
            <a:srgbClr val="FFFFFF">
              <a:alpha val="4000"/>
            </a:srgbClr>
          </a:solidFill>
          <a:ln/>
        </p:spPr>
        <p:txBody>
          <a:bodyPr/>
          <a:lstStyle/>
          <a:p>
            <a:endParaRPr lang="en-US"/>
          </a:p>
        </p:txBody>
      </p:sp>
      <p:sp>
        <p:nvSpPr>
          <p:cNvPr id="7" name="Text 4"/>
          <p:cNvSpPr/>
          <p:nvPr/>
        </p:nvSpPr>
        <p:spPr>
          <a:xfrm>
            <a:off x="983575" y="4800957"/>
            <a:ext cx="2099786" cy="346710"/>
          </a:xfrm>
          <a:prstGeom prst="rect">
            <a:avLst/>
          </a:prstGeom>
          <a:noFill/>
          <a:ln/>
        </p:spPr>
        <p:txBody>
          <a:bodyPr wrap="none" lIns="0" tIns="0" rIns="0" bIns="0" rtlCol="0" anchor="t"/>
          <a:lstStyle/>
          <a:p>
            <a:pPr marL="0" indent="0">
              <a:lnSpc>
                <a:spcPts val="27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Section</a:t>
            </a:r>
            <a:endParaRPr lang="en-US" sz="1700" dirty="0">
              <a:latin typeface="Arial" panose="020B0604020202020204" pitchFamily="34" charset="0"/>
              <a:cs typeface="Arial" panose="020B0604020202020204" pitchFamily="34" charset="0"/>
            </a:endParaRPr>
          </a:p>
        </p:txBody>
      </p:sp>
      <p:sp>
        <p:nvSpPr>
          <p:cNvPr id="8" name="Text 5"/>
          <p:cNvSpPr/>
          <p:nvPr/>
        </p:nvSpPr>
        <p:spPr>
          <a:xfrm>
            <a:off x="3524131" y="4800957"/>
            <a:ext cx="2095976" cy="346710"/>
          </a:xfrm>
          <a:prstGeom prst="rect">
            <a:avLst/>
          </a:prstGeom>
          <a:noFill/>
          <a:ln/>
        </p:spPr>
        <p:txBody>
          <a:bodyPr wrap="none" lIns="0" tIns="0" rIns="0" bIns="0" rtlCol="0" anchor="t"/>
          <a:lstStyle/>
          <a:p>
            <a:pPr marL="0" indent="0">
              <a:lnSpc>
                <a:spcPts val="27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Previous Threshold</a:t>
            </a:r>
            <a:endParaRPr lang="en-US" sz="1700" dirty="0">
              <a:latin typeface="Arial" panose="020B0604020202020204" pitchFamily="34" charset="0"/>
              <a:cs typeface="Arial" panose="020B0604020202020204" pitchFamily="34" charset="0"/>
            </a:endParaRPr>
          </a:p>
        </p:txBody>
      </p:sp>
      <p:sp>
        <p:nvSpPr>
          <p:cNvPr id="9" name="Text 6"/>
          <p:cNvSpPr/>
          <p:nvPr/>
        </p:nvSpPr>
        <p:spPr>
          <a:xfrm>
            <a:off x="6060877" y="4800957"/>
            <a:ext cx="2099786" cy="346710"/>
          </a:xfrm>
          <a:prstGeom prst="rect">
            <a:avLst/>
          </a:prstGeom>
          <a:noFill/>
          <a:ln/>
        </p:spPr>
        <p:txBody>
          <a:bodyPr wrap="none" lIns="0" tIns="0" rIns="0" bIns="0" rtlCol="0" anchor="t"/>
          <a:lstStyle/>
          <a:p>
            <a:pPr marL="0" indent="0">
              <a:lnSpc>
                <a:spcPts val="27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New Threshold</a:t>
            </a:r>
            <a:endParaRPr lang="en-US" sz="1700" dirty="0">
              <a:latin typeface="Arial" panose="020B0604020202020204" pitchFamily="34" charset="0"/>
              <a:cs typeface="Arial" panose="020B0604020202020204" pitchFamily="34" charset="0"/>
            </a:endParaRPr>
          </a:p>
        </p:txBody>
      </p:sp>
      <p:sp>
        <p:nvSpPr>
          <p:cNvPr id="10" name="Shape 7"/>
          <p:cNvSpPr/>
          <p:nvPr/>
        </p:nvSpPr>
        <p:spPr>
          <a:xfrm>
            <a:off x="765929" y="5285184"/>
            <a:ext cx="7611308" cy="968454"/>
          </a:xfrm>
          <a:prstGeom prst="rect">
            <a:avLst/>
          </a:prstGeom>
          <a:solidFill>
            <a:srgbClr val="000000">
              <a:alpha val="4000"/>
            </a:srgbClr>
          </a:solidFill>
          <a:ln/>
        </p:spPr>
        <p:txBody>
          <a:bodyPr/>
          <a:lstStyle/>
          <a:p>
            <a:endParaRPr lang="en-US"/>
          </a:p>
        </p:txBody>
      </p:sp>
      <p:sp>
        <p:nvSpPr>
          <p:cNvPr id="11" name="Text 8"/>
          <p:cNvSpPr/>
          <p:nvPr/>
        </p:nvSpPr>
        <p:spPr>
          <a:xfrm>
            <a:off x="983575" y="5422702"/>
            <a:ext cx="2099786" cy="693420"/>
          </a:xfrm>
          <a:prstGeom prst="rect">
            <a:avLst/>
          </a:prstGeom>
          <a:noFill/>
          <a:ln/>
        </p:spPr>
        <p:txBody>
          <a:bodyPr wrap="square" lIns="0" tIns="0" rIns="0" bIns="0" rtlCol="0" anchor="t"/>
          <a:lstStyle/>
          <a:p>
            <a:pPr marL="0" indent="0">
              <a:lnSpc>
                <a:spcPts val="27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Interest on Securities (Sec. 193)</a:t>
            </a:r>
            <a:endParaRPr lang="en-US" sz="1700" dirty="0">
              <a:latin typeface="Arial" panose="020B0604020202020204" pitchFamily="34" charset="0"/>
              <a:cs typeface="Arial" panose="020B0604020202020204" pitchFamily="34" charset="0"/>
            </a:endParaRPr>
          </a:p>
        </p:txBody>
      </p:sp>
      <p:sp>
        <p:nvSpPr>
          <p:cNvPr id="12" name="Text 9"/>
          <p:cNvSpPr/>
          <p:nvPr/>
        </p:nvSpPr>
        <p:spPr>
          <a:xfrm>
            <a:off x="3524131" y="5422702"/>
            <a:ext cx="2095976" cy="693420"/>
          </a:xfrm>
          <a:prstGeom prst="rect">
            <a:avLst/>
          </a:prstGeom>
          <a:noFill/>
          <a:ln/>
        </p:spPr>
        <p:txBody>
          <a:bodyPr wrap="square" lIns="0" tIns="0" rIns="0" bIns="0" rtlCol="0" anchor="t"/>
          <a:lstStyle/>
          <a:p>
            <a:pPr marL="0" indent="0">
              <a:lnSpc>
                <a:spcPts val="27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Nil
Rate: 10%</a:t>
            </a:r>
            <a:endParaRPr lang="en-US" sz="1700" dirty="0">
              <a:latin typeface="Arial" panose="020B0604020202020204" pitchFamily="34" charset="0"/>
              <a:cs typeface="Arial" panose="020B0604020202020204" pitchFamily="34" charset="0"/>
            </a:endParaRPr>
          </a:p>
        </p:txBody>
      </p:sp>
      <p:sp>
        <p:nvSpPr>
          <p:cNvPr id="13" name="Text 10"/>
          <p:cNvSpPr/>
          <p:nvPr/>
        </p:nvSpPr>
        <p:spPr>
          <a:xfrm>
            <a:off x="6060877" y="5422702"/>
            <a:ext cx="2099786" cy="693420"/>
          </a:xfrm>
          <a:prstGeom prst="rect">
            <a:avLst/>
          </a:prstGeom>
          <a:noFill/>
          <a:ln/>
        </p:spPr>
        <p:txBody>
          <a:bodyPr wrap="square" lIns="0" tIns="0" rIns="0" bIns="0" rtlCol="0" anchor="t"/>
          <a:lstStyle/>
          <a:p>
            <a:pPr marL="0" indent="0">
              <a:lnSpc>
                <a:spcPts val="27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Rs. 10,000
Rate: 10%</a:t>
            </a:r>
            <a:endParaRPr lang="en-US" sz="1700" dirty="0">
              <a:latin typeface="Arial" panose="020B0604020202020204" pitchFamily="34" charset="0"/>
              <a:cs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758309" y="1382197"/>
            <a:ext cx="11073051" cy="712708"/>
          </a:xfrm>
          <a:prstGeom prst="rect">
            <a:avLst/>
          </a:prstGeom>
          <a:noFill/>
          <a:ln/>
        </p:spPr>
        <p:txBody>
          <a:bodyPr wrap="none" lIns="0" tIns="0" rIns="0" bIns="0" rtlCol="0" anchor="t"/>
          <a:lstStyle/>
          <a:p>
            <a:pPr marL="0" indent="0">
              <a:lnSpc>
                <a:spcPts val="56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Section 194A- Interest other than Securities</a:t>
            </a:r>
            <a:endParaRPr lang="en-US" sz="4450" dirty="0">
              <a:latin typeface="Arial" panose="020B0604020202020204" pitchFamily="34" charset="0"/>
              <a:cs typeface="Arial" panose="020B0604020202020204" pitchFamily="34" charset="0"/>
            </a:endParaRPr>
          </a:p>
        </p:txBody>
      </p:sp>
      <p:sp>
        <p:nvSpPr>
          <p:cNvPr id="3" name="Text 1"/>
          <p:cNvSpPr/>
          <p:nvPr/>
        </p:nvSpPr>
        <p:spPr>
          <a:xfrm>
            <a:off x="758309" y="2528173"/>
            <a:ext cx="13113782" cy="693420"/>
          </a:xfrm>
          <a:prstGeom prst="rect">
            <a:avLst/>
          </a:prstGeom>
          <a:noFill/>
          <a:ln/>
        </p:spPr>
        <p:txBody>
          <a:bodyPr wrap="squar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Section 194A mandates TDS on interest payments to residents by banks, financial institutions, and others, subject to threshold limits.</a:t>
            </a:r>
            <a:endParaRPr lang="en-US" sz="2000" dirty="0">
              <a:latin typeface="Arial" panose="020B0604020202020204" pitchFamily="34" charset="0"/>
              <a:cs typeface="Arial" panose="020B0604020202020204" pitchFamily="34" charset="0"/>
            </a:endParaRPr>
          </a:p>
        </p:txBody>
      </p:sp>
      <p:sp>
        <p:nvSpPr>
          <p:cNvPr id="4" name="Shape 2"/>
          <p:cNvSpPr/>
          <p:nvPr/>
        </p:nvSpPr>
        <p:spPr>
          <a:xfrm>
            <a:off x="758309" y="3465314"/>
            <a:ext cx="13113782" cy="3381970"/>
          </a:xfrm>
          <a:prstGeom prst="roundRect">
            <a:avLst>
              <a:gd name="adj" fmla="val 5766"/>
            </a:avLst>
          </a:prstGeom>
          <a:noFill/>
          <a:ln w="7620">
            <a:solidFill>
              <a:srgbClr val="000000">
                <a:alpha val="8000"/>
              </a:srgbClr>
            </a:solidFill>
            <a:prstDash val="solid"/>
          </a:ln>
        </p:spPr>
        <p:txBody>
          <a:bodyPr/>
          <a:lstStyle/>
          <a:p>
            <a:endParaRPr lang="en-US"/>
          </a:p>
        </p:txBody>
      </p:sp>
      <p:sp>
        <p:nvSpPr>
          <p:cNvPr id="5" name="Shape 3"/>
          <p:cNvSpPr/>
          <p:nvPr/>
        </p:nvSpPr>
        <p:spPr>
          <a:xfrm>
            <a:off x="765929" y="3472934"/>
            <a:ext cx="13097232" cy="621744"/>
          </a:xfrm>
          <a:prstGeom prst="rect">
            <a:avLst/>
          </a:prstGeom>
          <a:solidFill>
            <a:srgbClr val="FFFFFF">
              <a:alpha val="4000"/>
            </a:srgbClr>
          </a:solidFill>
          <a:ln/>
        </p:spPr>
        <p:txBody>
          <a:bodyPr/>
          <a:lstStyle/>
          <a:p>
            <a:endParaRPr lang="en-US"/>
          </a:p>
        </p:txBody>
      </p:sp>
      <p:sp>
        <p:nvSpPr>
          <p:cNvPr id="6" name="Text 4"/>
          <p:cNvSpPr/>
          <p:nvPr/>
        </p:nvSpPr>
        <p:spPr>
          <a:xfrm>
            <a:off x="983813" y="3610451"/>
            <a:ext cx="3928348" cy="346710"/>
          </a:xfrm>
          <a:prstGeom prst="rect">
            <a:avLst/>
          </a:prstGeom>
          <a:noFill/>
          <a:ln/>
        </p:spPr>
        <p:txBody>
          <a:bodyPr wrap="none" lIns="0" tIns="0" rIns="0" bIns="0" rtlCol="0" anchor="t"/>
          <a:lstStyle/>
          <a:p>
            <a:pPr marL="0" indent="0">
              <a:lnSpc>
                <a:spcPts val="2700"/>
              </a:lnSpc>
              <a:buNone/>
            </a:pPr>
            <a:r>
              <a:rPr lang="en-US" sz="1900" dirty="0">
                <a:solidFill>
                  <a:srgbClr val="272525"/>
                </a:solidFill>
                <a:latin typeface="Arial" panose="020B0604020202020204" pitchFamily="34" charset="0"/>
                <a:ea typeface="Montserrat" pitchFamily="34" charset="-122"/>
                <a:cs typeface="Arial" panose="020B0604020202020204" pitchFamily="34" charset="0"/>
              </a:rPr>
              <a:t>Section</a:t>
            </a:r>
            <a:endParaRPr lang="en-US" sz="1900" dirty="0">
              <a:latin typeface="Arial" panose="020B0604020202020204" pitchFamily="34" charset="0"/>
              <a:cs typeface="Arial" panose="020B0604020202020204" pitchFamily="34" charset="0"/>
            </a:endParaRPr>
          </a:p>
        </p:txBody>
      </p:sp>
      <p:sp>
        <p:nvSpPr>
          <p:cNvPr id="7" name="Text 5"/>
          <p:cNvSpPr/>
          <p:nvPr/>
        </p:nvSpPr>
        <p:spPr>
          <a:xfrm>
            <a:off x="5352931" y="3610451"/>
            <a:ext cx="3924538" cy="346710"/>
          </a:xfrm>
          <a:prstGeom prst="rect">
            <a:avLst/>
          </a:prstGeom>
          <a:noFill/>
          <a:ln/>
        </p:spPr>
        <p:txBody>
          <a:bodyPr wrap="none" lIns="0" tIns="0" rIns="0" bIns="0" rtlCol="0" anchor="t"/>
          <a:lstStyle/>
          <a:p>
            <a:pPr marL="0" indent="0">
              <a:lnSpc>
                <a:spcPts val="2700"/>
              </a:lnSpc>
              <a:buNone/>
            </a:pPr>
            <a:r>
              <a:rPr lang="en-US" sz="1900" dirty="0">
                <a:solidFill>
                  <a:srgbClr val="272525"/>
                </a:solidFill>
                <a:latin typeface="Arial" panose="020B0604020202020204" pitchFamily="34" charset="0"/>
                <a:ea typeface="Montserrat" pitchFamily="34" charset="-122"/>
                <a:cs typeface="Arial" panose="020B0604020202020204" pitchFamily="34" charset="0"/>
              </a:rPr>
              <a:t>Previous Threshold</a:t>
            </a:r>
            <a:endParaRPr lang="en-US" sz="1900" dirty="0">
              <a:latin typeface="Arial" panose="020B0604020202020204" pitchFamily="34" charset="0"/>
              <a:cs typeface="Arial" panose="020B0604020202020204" pitchFamily="34" charset="0"/>
            </a:endParaRPr>
          </a:p>
        </p:txBody>
      </p:sp>
      <p:sp>
        <p:nvSpPr>
          <p:cNvPr id="8" name="Text 6"/>
          <p:cNvSpPr/>
          <p:nvPr/>
        </p:nvSpPr>
        <p:spPr>
          <a:xfrm>
            <a:off x="9718238" y="3610451"/>
            <a:ext cx="3928348" cy="346710"/>
          </a:xfrm>
          <a:prstGeom prst="rect">
            <a:avLst/>
          </a:prstGeom>
          <a:noFill/>
          <a:ln/>
        </p:spPr>
        <p:txBody>
          <a:bodyPr wrap="none" lIns="0" tIns="0" rIns="0" bIns="0" rtlCol="0" anchor="t"/>
          <a:lstStyle/>
          <a:p>
            <a:pPr marL="0" indent="0">
              <a:lnSpc>
                <a:spcPts val="2700"/>
              </a:lnSpc>
              <a:buNone/>
            </a:pPr>
            <a:r>
              <a:rPr lang="en-US" sz="1900" dirty="0">
                <a:solidFill>
                  <a:srgbClr val="272525"/>
                </a:solidFill>
                <a:latin typeface="Arial" panose="020B0604020202020204" pitchFamily="34" charset="0"/>
                <a:ea typeface="Montserrat" pitchFamily="34" charset="-122"/>
                <a:cs typeface="Arial" panose="020B0604020202020204" pitchFamily="34" charset="0"/>
              </a:rPr>
              <a:t>New Threshold</a:t>
            </a:r>
            <a:endParaRPr lang="en-US" sz="1900" dirty="0">
              <a:latin typeface="Arial" panose="020B0604020202020204" pitchFamily="34" charset="0"/>
              <a:cs typeface="Arial" panose="020B0604020202020204" pitchFamily="34" charset="0"/>
            </a:endParaRPr>
          </a:p>
        </p:txBody>
      </p:sp>
      <p:sp>
        <p:nvSpPr>
          <p:cNvPr id="9" name="Shape 7"/>
          <p:cNvSpPr/>
          <p:nvPr/>
        </p:nvSpPr>
        <p:spPr>
          <a:xfrm>
            <a:off x="765929" y="4094678"/>
            <a:ext cx="13097232" cy="2744986"/>
          </a:xfrm>
          <a:prstGeom prst="rect">
            <a:avLst/>
          </a:prstGeom>
          <a:solidFill>
            <a:srgbClr val="000000">
              <a:alpha val="4000"/>
            </a:srgbClr>
          </a:solidFill>
          <a:ln/>
        </p:spPr>
        <p:txBody>
          <a:bodyPr/>
          <a:lstStyle/>
          <a:p>
            <a:endParaRPr lang="en-US"/>
          </a:p>
        </p:txBody>
      </p:sp>
      <p:sp>
        <p:nvSpPr>
          <p:cNvPr id="10" name="Text 8"/>
          <p:cNvSpPr/>
          <p:nvPr/>
        </p:nvSpPr>
        <p:spPr>
          <a:xfrm>
            <a:off x="983813" y="4232196"/>
            <a:ext cx="3928348" cy="693420"/>
          </a:xfrm>
          <a:prstGeom prst="rect">
            <a:avLst/>
          </a:prstGeom>
          <a:noFill/>
          <a:ln/>
        </p:spPr>
        <p:txBody>
          <a:bodyPr wrap="square" lIns="0" tIns="0" rIns="0" bIns="0" rtlCol="0" anchor="t"/>
          <a:lstStyle/>
          <a:p>
            <a:pPr marL="0" indent="0">
              <a:lnSpc>
                <a:spcPts val="2700"/>
              </a:lnSpc>
              <a:buNone/>
            </a:pPr>
            <a:r>
              <a:rPr lang="en-US" sz="1900" dirty="0">
                <a:solidFill>
                  <a:srgbClr val="272525"/>
                </a:solidFill>
                <a:latin typeface="Arial" panose="020B0604020202020204" pitchFamily="34" charset="0"/>
                <a:ea typeface="Montserrat" pitchFamily="34" charset="-122"/>
                <a:cs typeface="Arial" panose="020B0604020202020204" pitchFamily="34" charset="0"/>
              </a:rPr>
              <a:t>Interest other than Interest on Securities (Sec. 194A)</a:t>
            </a:r>
            <a:endParaRPr lang="en-US" sz="1900" dirty="0">
              <a:latin typeface="Arial" panose="020B0604020202020204" pitchFamily="34" charset="0"/>
              <a:cs typeface="Arial" panose="020B0604020202020204" pitchFamily="34" charset="0"/>
            </a:endParaRPr>
          </a:p>
        </p:txBody>
      </p:sp>
      <p:sp>
        <p:nvSpPr>
          <p:cNvPr id="11" name="Text 9"/>
          <p:cNvSpPr/>
          <p:nvPr/>
        </p:nvSpPr>
        <p:spPr>
          <a:xfrm>
            <a:off x="5352931" y="4232196"/>
            <a:ext cx="3924538" cy="346710"/>
          </a:xfrm>
          <a:prstGeom prst="rect">
            <a:avLst/>
          </a:prstGeom>
          <a:noFill/>
          <a:ln/>
        </p:spPr>
        <p:txBody>
          <a:bodyPr wrap="none" lIns="0" tIns="0" rIns="0" bIns="0" rtlCol="0" anchor="t"/>
          <a:lstStyle/>
          <a:p>
            <a:pPr marL="0" indent="0">
              <a:lnSpc>
                <a:spcPts val="2700"/>
              </a:lnSpc>
              <a:buNone/>
            </a:pPr>
            <a:r>
              <a:rPr lang="en-US" sz="1900" dirty="0">
                <a:solidFill>
                  <a:srgbClr val="272525"/>
                </a:solidFill>
                <a:latin typeface="Arial" panose="020B0604020202020204" pitchFamily="34" charset="0"/>
                <a:ea typeface="Montserrat" pitchFamily="34" charset="-122"/>
                <a:cs typeface="Arial" panose="020B0604020202020204" pitchFamily="34" charset="0"/>
              </a:rPr>
              <a:t>(i) Rs. 50,000 for senior citizen;</a:t>
            </a:r>
            <a:endParaRPr lang="en-US" sz="1900" dirty="0">
              <a:latin typeface="Arial" panose="020B0604020202020204" pitchFamily="34" charset="0"/>
              <a:cs typeface="Arial" panose="020B0604020202020204" pitchFamily="34" charset="0"/>
            </a:endParaRPr>
          </a:p>
        </p:txBody>
      </p:sp>
      <p:sp>
        <p:nvSpPr>
          <p:cNvPr id="12" name="Text 10"/>
          <p:cNvSpPr/>
          <p:nvPr/>
        </p:nvSpPr>
        <p:spPr>
          <a:xfrm>
            <a:off x="5352931" y="4708803"/>
            <a:ext cx="3924538" cy="1040130"/>
          </a:xfrm>
          <a:prstGeom prst="rect">
            <a:avLst/>
          </a:prstGeom>
          <a:noFill/>
          <a:ln/>
        </p:spPr>
        <p:txBody>
          <a:bodyPr wrap="square" lIns="0" tIns="0" rIns="0" bIns="0" rtlCol="0" anchor="t"/>
          <a:lstStyle/>
          <a:p>
            <a:pPr marL="0" indent="0">
              <a:lnSpc>
                <a:spcPts val="2700"/>
              </a:lnSpc>
              <a:buNone/>
            </a:pPr>
            <a:r>
              <a:rPr lang="en-US" sz="1900" dirty="0">
                <a:solidFill>
                  <a:srgbClr val="272525"/>
                </a:solidFill>
                <a:latin typeface="Arial" panose="020B0604020202020204" pitchFamily="34" charset="0"/>
                <a:ea typeface="Montserrat" pitchFamily="34" charset="-122"/>
                <a:cs typeface="Arial" panose="020B0604020202020204" pitchFamily="34" charset="0"/>
              </a:rPr>
              <a:t>(ii) Rs. 40,000 in case of other when payer is bank, cooperative society and post office;</a:t>
            </a:r>
            <a:endParaRPr lang="en-US" sz="1900" dirty="0">
              <a:latin typeface="Arial" panose="020B0604020202020204" pitchFamily="34" charset="0"/>
              <a:cs typeface="Arial" panose="020B0604020202020204" pitchFamily="34" charset="0"/>
            </a:endParaRPr>
          </a:p>
        </p:txBody>
      </p:sp>
      <p:sp>
        <p:nvSpPr>
          <p:cNvPr id="13" name="Text 11"/>
          <p:cNvSpPr/>
          <p:nvPr/>
        </p:nvSpPr>
        <p:spPr>
          <a:xfrm>
            <a:off x="5352931" y="5878830"/>
            <a:ext cx="3924538" cy="346710"/>
          </a:xfrm>
          <a:prstGeom prst="rect">
            <a:avLst/>
          </a:prstGeom>
          <a:noFill/>
          <a:ln/>
        </p:spPr>
        <p:txBody>
          <a:bodyPr wrap="none" lIns="0" tIns="0" rIns="0" bIns="0" rtlCol="0" anchor="t"/>
          <a:lstStyle/>
          <a:p>
            <a:pPr marL="0" indent="0">
              <a:lnSpc>
                <a:spcPts val="2700"/>
              </a:lnSpc>
              <a:buNone/>
            </a:pPr>
            <a:r>
              <a:rPr lang="en-US" sz="1900" dirty="0">
                <a:solidFill>
                  <a:srgbClr val="272525"/>
                </a:solidFill>
                <a:latin typeface="Arial" panose="020B0604020202020204" pitchFamily="34" charset="0"/>
                <a:ea typeface="Montserrat" pitchFamily="34" charset="-122"/>
                <a:cs typeface="Arial" panose="020B0604020202020204" pitchFamily="34" charset="0"/>
              </a:rPr>
              <a:t>(iii) Rs. 5,000 in other cases;</a:t>
            </a:r>
            <a:endParaRPr lang="en-US" sz="1900" dirty="0">
              <a:latin typeface="Arial" panose="020B0604020202020204" pitchFamily="34" charset="0"/>
              <a:cs typeface="Arial" panose="020B0604020202020204" pitchFamily="34" charset="0"/>
            </a:endParaRPr>
          </a:p>
        </p:txBody>
      </p:sp>
      <p:sp>
        <p:nvSpPr>
          <p:cNvPr id="14" name="Text 12"/>
          <p:cNvSpPr/>
          <p:nvPr/>
        </p:nvSpPr>
        <p:spPr>
          <a:xfrm>
            <a:off x="5352931" y="6355437"/>
            <a:ext cx="3924538" cy="346710"/>
          </a:xfrm>
          <a:prstGeom prst="rect">
            <a:avLst/>
          </a:prstGeom>
          <a:noFill/>
          <a:ln/>
        </p:spPr>
        <p:txBody>
          <a:bodyPr wrap="none" lIns="0" tIns="0" rIns="0" bIns="0" rtlCol="0" anchor="t"/>
          <a:lstStyle/>
          <a:p>
            <a:pPr marL="0" indent="0">
              <a:lnSpc>
                <a:spcPts val="2700"/>
              </a:lnSpc>
              <a:buNone/>
            </a:pPr>
            <a:r>
              <a:rPr lang="en-US" sz="1900" dirty="0">
                <a:solidFill>
                  <a:srgbClr val="272525"/>
                </a:solidFill>
                <a:latin typeface="Arial" panose="020B0604020202020204" pitchFamily="34" charset="0"/>
                <a:ea typeface="Montserrat" pitchFamily="34" charset="-122"/>
                <a:cs typeface="Arial" panose="020B0604020202020204" pitchFamily="34" charset="0"/>
              </a:rPr>
              <a:t>Rate: 10%</a:t>
            </a:r>
            <a:endParaRPr lang="en-US" sz="1900" dirty="0">
              <a:latin typeface="Arial" panose="020B0604020202020204" pitchFamily="34" charset="0"/>
              <a:cs typeface="Arial" panose="020B0604020202020204" pitchFamily="34" charset="0"/>
            </a:endParaRPr>
          </a:p>
        </p:txBody>
      </p:sp>
      <p:sp>
        <p:nvSpPr>
          <p:cNvPr id="15" name="Text 13"/>
          <p:cNvSpPr/>
          <p:nvPr/>
        </p:nvSpPr>
        <p:spPr>
          <a:xfrm>
            <a:off x="9718238" y="4232196"/>
            <a:ext cx="3928348" cy="346710"/>
          </a:xfrm>
          <a:prstGeom prst="rect">
            <a:avLst/>
          </a:prstGeom>
          <a:noFill/>
          <a:ln/>
        </p:spPr>
        <p:txBody>
          <a:bodyPr wrap="none" lIns="0" tIns="0" rIns="0" bIns="0" rtlCol="0" anchor="t"/>
          <a:lstStyle/>
          <a:p>
            <a:pPr marL="0" indent="0">
              <a:lnSpc>
                <a:spcPts val="2700"/>
              </a:lnSpc>
              <a:buNone/>
            </a:pPr>
            <a:r>
              <a:rPr lang="en-US" sz="1900" dirty="0">
                <a:solidFill>
                  <a:srgbClr val="272525"/>
                </a:solidFill>
                <a:latin typeface="Arial" panose="020B0604020202020204" pitchFamily="34" charset="0"/>
                <a:ea typeface="Montserrat" pitchFamily="34" charset="-122"/>
                <a:cs typeface="Arial" panose="020B0604020202020204" pitchFamily="34" charset="0"/>
              </a:rPr>
              <a:t>(i) Rs. 1,00,000 for senior citizen;</a:t>
            </a:r>
            <a:endParaRPr lang="en-US" sz="1900" dirty="0">
              <a:latin typeface="Arial" panose="020B0604020202020204" pitchFamily="34" charset="0"/>
              <a:cs typeface="Arial" panose="020B0604020202020204" pitchFamily="34" charset="0"/>
            </a:endParaRPr>
          </a:p>
        </p:txBody>
      </p:sp>
      <p:sp>
        <p:nvSpPr>
          <p:cNvPr id="16" name="Text 14"/>
          <p:cNvSpPr/>
          <p:nvPr/>
        </p:nvSpPr>
        <p:spPr>
          <a:xfrm>
            <a:off x="9718238" y="4708803"/>
            <a:ext cx="3928348" cy="1040130"/>
          </a:xfrm>
          <a:prstGeom prst="rect">
            <a:avLst/>
          </a:prstGeom>
          <a:noFill/>
          <a:ln/>
        </p:spPr>
        <p:txBody>
          <a:bodyPr wrap="square" lIns="0" tIns="0" rIns="0" bIns="0" rtlCol="0" anchor="t"/>
          <a:lstStyle/>
          <a:p>
            <a:pPr marL="0" indent="0">
              <a:lnSpc>
                <a:spcPts val="2700"/>
              </a:lnSpc>
              <a:buNone/>
            </a:pPr>
            <a:r>
              <a:rPr lang="en-US" sz="1900" dirty="0">
                <a:solidFill>
                  <a:srgbClr val="272525"/>
                </a:solidFill>
                <a:latin typeface="Arial" panose="020B0604020202020204" pitchFamily="34" charset="0"/>
                <a:ea typeface="Montserrat" pitchFamily="34" charset="-122"/>
                <a:cs typeface="Arial" panose="020B0604020202020204" pitchFamily="34" charset="0"/>
              </a:rPr>
              <a:t>(ii) Rs. 50,000 in case of other when payer is bank, cooperative society and post office;</a:t>
            </a:r>
            <a:endParaRPr lang="en-US" sz="1900" dirty="0">
              <a:latin typeface="Arial" panose="020B0604020202020204" pitchFamily="34" charset="0"/>
              <a:cs typeface="Arial" panose="020B0604020202020204" pitchFamily="34" charset="0"/>
            </a:endParaRPr>
          </a:p>
        </p:txBody>
      </p:sp>
      <p:sp>
        <p:nvSpPr>
          <p:cNvPr id="17" name="Text 15"/>
          <p:cNvSpPr/>
          <p:nvPr/>
        </p:nvSpPr>
        <p:spPr>
          <a:xfrm>
            <a:off x="9718238" y="5878830"/>
            <a:ext cx="3928348" cy="346710"/>
          </a:xfrm>
          <a:prstGeom prst="rect">
            <a:avLst/>
          </a:prstGeom>
          <a:noFill/>
          <a:ln/>
        </p:spPr>
        <p:txBody>
          <a:bodyPr wrap="none" lIns="0" tIns="0" rIns="0" bIns="0" rtlCol="0" anchor="t"/>
          <a:lstStyle/>
          <a:p>
            <a:pPr marL="0" indent="0">
              <a:lnSpc>
                <a:spcPts val="2700"/>
              </a:lnSpc>
              <a:buNone/>
            </a:pPr>
            <a:r>
              <a:rPr lang="en-US" sz="1900" dirty="0">
                <a:solidFill>
                  <a:srgbClr val="272525"/>
                </a:solidFill>
                <a:latin typeface="Arial" panose="020B0604020202020204" pitchFamily="34" charset="0"/>
                <a:ea typeface="Montserrat" pitchFamily="34" charset="-122"/>
                <a:cs typeface="Arial" panose="020B0604020202020204" pitchFamily="34" charset="0"/>
              </a:rPr>
              <a:t>(iii) Rs. 10,000 in other cases;</a:t>
            </a:r>
            <a:endParaRPr lang="en-US" sz="1900" dirty="0">
              <a:latin typeface="Arial" panose="020B0604020202020204" pitchFamily="34" charset="0"/>
              <a:cs typeface="Arial" panose="020B0604020202020204" pitchFamily="34" charset="0"/>
            </a:endParaRPr>
          </a:p>
        </p:txBody>
      </p:sp>
      <p:sp>
        <p:nvSpPr>
          <p:cNvPr id="18" name="Text 16"/>
          <p:cNvSpPr/>
          <p:nvPr/>
        </p:nvSpPr>
        <p:spPr>
          <a:xfrm>
            <a:off x="9718238" y="6355437"/>
            <a:ext cx="3928348" cy="346710"/>
          </a:xfrm>
          <a:prstGeom prst="rect">
            <a:avLst/>
          </a:prstGeom>
          <a:noFill/>
          <a:ln/>
        </p:spPr>
        <p:txBody>
          <a:bodyPr wrap="none" lIns="0" tIns="0" rIns="0" bIns="0" rtlCol="0" anchor="t"/>
          <a:lstStyle/>
          <a:p>
            <a:pPr marL="0" indent="0">
              <a:lnSpc>
                <a:spcPts val="2700"/>
              </a:lnSpc>
              <a:buNone/>
            </a:pPr>
            <a:r>
              <a:rPr lang="en-US" sz="1900" dirty="0">
                <a:solidFill>
                  <a:srgbClr val="272525"/>
                </a:solidFill>
                <a:latin typeface="Arial" panose="020B0604020202020204" pitchFamily="34" charset="0"/>
                <a:ea typeface="Montserrat" pitchFamily="34" charset="-122"/>
                <a:cs typeface="Arial" panose="020B0604020202020204" pitchFamily="34" charset="0"/>
              </a:rPr>
              <a:t>Rate: 10%</a:t>
            </a:r>
            <a:endParaRPr lang="en-US" sz="1900" dirty="0">
              <a:latin typeface="Arial" panose="020B0604020202020204" pitchFamily="34" charset="0"/>
              <a:cs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44709" y="1448276"/>
            <a:ext cx="7627382" cy="1425416"/>
          </a:xfrm>
          <a:prstGeom prst="rect">
            <a:avLst/>
          </a:prstGeom>
          <a:noFill/>
          <a:ln/>
        </p:spPr>
        <p:txBody>
          <a:bodyPr wrap="square" lIns="0" tIns="0" rIns="0" bIns="0" rtlCol="0" anchor="t"/>
          <a:lstStyle/>
          <a:p>
            <a:pPr marL="0" indent="0">
              <a:lnSpc>
                <a:spcPts val="56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Section 194- Dividend for an individual shareholder</a:t>
            </a:r>
            <a:endParaRPr lang="en-US" sz="4450" dirty="0">
              <a:latin typeface="Arial" panose="020B0604020202020204" pitchFamily="34" charset="0"/>
              <a:cs typeface="Arial" panose="020B0604020202020204" pitchFamily="34" charset="0"/>
            </a:endParaRPr>
          </a:p>
        </p:txBody>
      </p:sp>
      <p:sp>
        <p:nvSpPr>
          <p:cNvPr id="4" name="Text 1"/>
          <p:cNvSpPr/>
          <p:nvPr/>
        </p:nvSpPr>
        <p:spPr>
          <a:xfrm>
            <a:off x="6244709" y="3198614"/>
            <a:ext cx="7627382" cy="1040130"/>
          </a:xfrm>
          <a:prstGeom prst="rect">
            <a:avLst/>
          </a:prstGeom>
          <a:noFill/>
          <a:ln/>
        </p:spPr>
        <p:txBody>
          <a:bodyPr wrap="square" lIns="0" tIns="0" rIns="0" bIns="0" rtlCol="0" anchor="t"/>
          <a:lstStyle/>
          <a:p>
            <a:pPr marL="0" indent="0">
              <a:lnSpc>
                <a:spcPts val="2700"/>
              </a:lnSpc>
              <a:buNone/>
            </a:pPr>
            <a:r>
              <a:rPr lang="en-US" sz="1900" dirty="0">
                <a:solidFill>
                  <a:srgbClr val="272525"/>
                </a:solidFill>
                <a:latin typeface="Arial" panose="020B0604020202020204" pitchFamily="34" charset="0"/>
                <a:ea typeface="Montserrat" pitchFamily="34" charset="-122"/>
                <a:cs typeface="Arial" panose="020B0604020202020204" pitchFamily="34" charset="0"/>
              </a:rPr>
              <a:t>Section 194 mandates TDS on dividend payments to residents, except for dividends paid by a company where the aggregate amount does not exceed Rs. 5,000 or is paid to specified entities.</a:t>
            </a:r>
            <a:endParaRPr lang="en-US" sz="1900" dirty="0">
              <a:latin typeface="Arial" panose="020B0604020202020204" pitchFamily="34" charset="0"/>
              <a:cs typeface="Arial" panose="020B0604020202020204" pitchFamily="34" charset="0"/>
            </a:endParaRPr>
          </a:p>
        </p:txBody>
      </p:sp>
      <p:sp>
        <p:nvSpPr>
          <p:cNvPr id="5" name="Shape 2"/>
          <p:cNvSpPr/>
          <p:nvPr/>
        </p:nvSpPr>
        <p:spPr>
          <a:xfrm>
            <a:off x="6244709" y="4482465"/>
            <a:ext cx="7627382" cy="2298859"/>
          </a:xfrm>
          <a:prstGeom prst="roundRect">
            <a:avLst>
              <a:gd name="adj" fmla="val 8482"/>
            </a:avLst>
          </a:prstGeom>
          <a:noFill/>
          <a:ln w="7620">
            <a:solidFill>
              <a:srgbClr val="000000">
                <a:alpha val="8000"/>
              </a:srgbClr>
            </a:solidFill>
            <a:prstDash val="solid"/>
          </a:ln>
        </p:spPr>
        <p:txBody>
          <a:bodyPr/>
          <a:lstStyle/>
          <a:p>
            <a:endParaRPr lang="en-US"/>
          </a:p>
        </p:txBody>
      </p:sp>
      <p:sp>
        <p:nvSpPr>
          <p:cNvPr id="6" name="Shape 3"/>
          <p:cNvSpPr/>
          <p:nvPr/>
        </p:nvSpPr>
        <p:spPr>
          <a:xfrm>
            <a:off x="6252329" y="4490085"/>
            <a:ext cx="7611308" cy="621744"/>
          </a:xfrm>
          <a:prstGeom prst="rect">
            <a:avLst/>
          </a:prstGeom>
          <a:solidFill>
            <a:srgbClr val="FFFFFF">
              <a:alpha val="4000"/>
            </a:srgbClr>
          </a:solidFill>
          <a:ln/>
        </p:spPr>
        <p:txBody>
          <a:bodyPr/>
          <a:lstStyle/>
          <a:p>
            <a:endParaRPr lang="en-US"/>
          </a:p>
        </p:txBody>
      </p:sp>
      <p:sp>
        <p:nvSpPr>
          <p:cNvPr id="7" name="Text 4"/>
          <p:cNvSpPr/>
          <p:nvPr/>
        </p:nvSpPr>
        <p:spPr>
          <a:xfrm>
            <a:off x="6469975" y="4627602"/>
            <a:ext cx="2099786" cy="346710"/>
          </a:xfrm>
          <a:prstGeom prst="rect">
            <a:avLst/>
          </a:prstGeom>
          <a:noFill/>
          <a:ln/>
        </p:spPr>
        <p:txBody>
          <a:bodyPr wrap="none" lIns="0" tIns="0" rIns="0" bIns="0" rtlCol="0" anchor="t"/>
          <a:lstStyle/>
          <a:p>
            <a:pPr marL="0" indent="0">
              <a:lnSpc>
                <a:spcPts val="27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Section</a:t>
            </a:r>
            <a:endParaRPr lang="en-US" dirty="0">
              <a:latin typeface="Arial" panose="020B0604020202020204" pitchFamily="34" charset="0"/>
              <a:cs typeface="Arial" panose="020B0604020202020204" pitchFamily="34" charset="0"/>
            </a:endParaRPr>
          </a:p>
        </p:txBody>
      </p:sp>
      <p:sp>
        <p:nvSpPr>
          <p:cNvPr id="8" name="Text 5"/>
          <p:cNvSpPr/>
          <p:nvPr/>
        </p:nvSpPr>
        <p:spPr>
          <a:xfrm>
            <a:off x="9010531" y="4627602"/>
            <a:ext cx="2095976" cy="346710"/>
          </a:xfrm>
          <a:prstGeom prst="rect">
            <a:avLst/>
          </a:prstGeom>
          <a:noFill/>
          <a:ln/>
        </p:spPr>
        <p:txBody>
          <a:bodyPr wrap="none" lIns="0" tIns="0" rIns="0" bIns="0" rtlCol="0" anchor="t"/>
          <a:lstStyle/>
          <a:p>
            <a:pPr marL="0" indent="0">
              <a:lnSpc>
                <a:spcPts val="27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Previous Threshold</a:t>
            </a:r>
            <a:endParaRPr lang="en-US" dirty="0">
              <a:latin typeface="Arial" panose="020B0604020202020204" pitchFamily="34" charset="0"/>
              <a:cs typeface="Arial" panose="020B0604020202020204" pitchFamily="34" charset="0"/>
            </a:endParaRPr>
          </a:p>
        </p:txBody>
      </p:sp>
      <p:sp>
        <p:nvSpPr>
          <p:cNvPr id="9" name="Text 6"/>
          <p:cNvSpPr/>
          <p:nvPr/>
        </p:nvSpPr>
        <p:spPr>
          <a:xfrm>
            <a:off x="11547277" y="4627602"/>
            <a:ext cx="2099786" cy="346710"/>
          </a:xfrm>
          <a:prstGeom prst="rect">
            <a:avLst/>
          </a:prstGeom>
          <a:noFill/>
          <a:ln/>
        </p:spPr>
        <p:txBody>
          <a:bodyPr wrap="none" lIns="0" tIns="0" rIns="0" bIns="0" rtlCol="0" anchor="t"/>
          <a:lstStyle/>
          <a:p>
            <a:pPr marL="0" indent="0">
              <a:lnSpc>
                <a:spcPts val="27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New Threshold</a:t>
            </a:r>
            <a:endParaRPr lang="en-US" dirty="0">
              <a:latin typeface="Arial" panose="020B0604020202020204" pitchFamily="34" charset="0"/>
              <a:cs typeface="Arial" panose="020B0604020202020204" pitchFamily="34" charset="0"/>
            </a:endParaRPr>
          </a:p>
        </p:txBody>
      </p:sp>
      <p:sp>
        <p:nvSpPr>
          <p:cNvPr id="10" name="Shape 7"/>
          <p:cNvSpPr/>
          <p:nvPr/>
        </p:nvSpPr>
        <p:spPr>
          <a:xfrm>
            <a:off x="6252329" y="5111829"/>
            <a:ext cx="7611308" cy="1661874"/>
          </a:xfrm>
          <a:prstGeom prst="rect">
            <a:avLst/>
          </a:prstGeom>
          <a:solidFill>
            <a:srgbClr val="000000">
              <a:alpha val="4000"/>
            </a:srgbClr>
          </a:solidFill>
          <a:ln/>
        </p:spPr>
        <p:txBody>
          <a:bodyPr/>
          <a:lstStyle/>
          <a:p>
            <a:endParaRPr lang="en-US"/>
          </a:p>
        </p:txBody>
      </p:sp>
      <p:sp>
        <p:nvSpPr>
          <p:cNvPr id="11" name="Text 8"/>
          <p:cNvSpPr/>
          <p:nvPr/>
        </p:nvSpPr>
        <p:spPr>
          <a:xfrm>
            <a:off x="6469975" y="5249347"/>
            <a:ext cx="2099786" cy="1386840"/>
          </a:xfrm>
          <a:prstGeom prst="rect">
            <a:avLst/>
          </a:prstGeom>
          <a:noFill/>
          <a:ln/>
        </p:spPr>
        <p:txBody>
          <a:bodyPr wrap="square" lIns="0" tIns="0" rIns="0" bIns="0" rtlCol="0" anchor="t"/>
          <a:lstStyle/>
          <a:p>
            <a:pPr marL="0" indent="0">
              <a:lnSpc>
                <a:spcPts val="27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Dividend for an individual shareholder (Sec. 194)</a:t>
            </a:r>
            <a:endParaRPr lang="en-US" dirty="0">
              <a:latin typeface="Arial" panose="020B0604020202020204" pitchFamily="34" charset="0"/>
              <a:cs typeface="Arial" panose="020B0604020202020204" pitchFamily="34" charset="0"/>
            </a:endParaRPr>
          </a:p>
        </p:txBody>
      </p:sp>
      <p:sp>
        <p:nvSpPr>
          <p:cNvPr id="12" name="Text 9"/>
          <p:cNvSpPr/>
          <p:nvPr/>
        </p:nvSpPr>
        <p:spPr>
          <a:xfrm>
            <a:off x="9010531" y="5249347"/>
            <a:ext cx="2095976" cy="693420"/>
          </a:xfrm>
          <a:prstGeom prst="rect">
            <a:avLst/>
          </a:prstGeom>
          <a:noFill/>
          <a:ln/>
        </p:spPr>
        <p:txBody>
          <a:bodyPr wrap="square" lIns="0" tIns="0" rIns="0" bIns="0" rtlCol="0" anchor="t"/>
          <a:lstStyle/>
          <a:p>
            <a:pPr marL="0" indent="0">
              <a:lnSpc>
                <a:spcPts val="27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Rs. 5,000
Rate: 10%</a:t>
            </a:r>
            <a:endParaRPr lang="en-US" dirty="0">
              <a:latin typeface="Arial" panose="020B0604020202020204" pitchFamily="34" charset="0"/>
              <a:cs typeface="Arial" panose="020B0604020202020204" pitchFamily="34" charset="0"/>
            </a:endParaRPr>
          </a:p>
        </p:txBody>
      </p:sp>
      <p:sp>
        <p:nvSpPr>
          <p:cNvPr id="13" name="Text 10"/>
          <p:cNvSpPr/>
          <p:nvPr/>
        </p:nvSpPr>
        <p:spPr>
          <a:xfrm>
            <a:off x="11547277" y="5249347"/>
            <a:ext cx="2099786" cy="693420"/>
          </a:xfrm>
          <a:prstGeom prst="rect">
            <a:avLst/>
          </a:prstGeom>
          <a:noFill/>
          <a:ln/>
        </p:spPr>
        <p:txBody>
          <a:bodyPr wrap="square" lIns="0" tIns="0" rIns="0" bIns="0" rtlCol="0" anchor="t"/>
          <a:lstStyle/>
          <a:p>
            <a:pPr marL="0" indent="0">
              <a:lnSpc>
                <a:spcPts val="27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Rs. 10,000
Rate: 10%</a:t>
            </a:r>
            <a:endParaRPr lang="en-US" dirty="0">
              <a:latin typeface="Arial" panose="020B0604020202020204" pitchFamily="34" charset="0"/>
              <a:cs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44709" y="1448276"/>
            <a:ext cx="7627382" cy="1425416"/>
          </a:xfrm>
          <a:prstGeom prst="rect">
            <a:avLst/>
          </a:prstGeom>
          <a:noFill/>
          <a:ln/>
        </p:spPr>
        <p:txBody>
          <a:bodyPr wrap="square" lIns="0" tIns="0" rIns="0" bIns="0" rtlCol="0" anchor="t"/>
          <a:lstStyle/>
          <a:p>
            <a:pPr marL="0" indent="0">
              <a:lnSpc>
                <a:spcPts val="56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Section 194H- Commission or Brokerage.</a:t>
            </a:r>
            <a:endParaRPr lang="en-US" sz="4450" dirty="0">
              <a:latin typeface="Arial" panose="020B0604020202020204" pitchFamily="34" charset="0"/>
              <a:cs typeface="Arial" panose="020B0604020202020204" pitchFamily="34" charset="0"/>
            </a:endParaRPr>
          </a:p>
        </p:txBody>
      </p:sp>
      <p:sp>
        <p:nvSpPr>
          <p:cNvPr id="4" name="Text 1"/>
          <p:cNvSpPr/>
          <p:nvPr/>
        </p:nvSpPr>
        <p:spPr>
          <a:xfrm>
            <a:off x="6244709" y="3198614"/>
            <a:ext cx="7627382" cy="1386840"/>
          </a:xfrm>
          <a:prstGeom prst="rect">
            <a:avLst/>
          </a:prstGeom>
          <a:noFill/>
          <a:ln/>
        </p:spPr>
        <p:txBody>
          <a:bodyPr wrap="square" lIns="0" tIns="0" rIns="0" bIns="0" rtlCol="0" anchor="t"/>
          <a:lstStyle/>
          <a:p>
            <a:pPr marL="0" indent="0">
              <a:lnSpc>
                <a:spcPts val="2700"/>
              </a:lnSpc>
              <a:buNone/>
            </a:pPr>
            <a:r>
              <a:rPr lang="en-US" sz="1900" dirty="0">
                <a:solidFill>
                  <a:srgbClr val="272525"/>
                </a:solidFill>
                <a:latin typeface="Arial" panose="020B0604020202020204" pitchFamily="34" charset="0"/>
                <a:ea typeface="Montserrat" pitchFamily="34" charset="-122"/>
                <a:cs typeface="Arial" panose="020B0604020202020204" pitchFamily="34" charset="0"/>
              </a:rPr>
              <a:t>Section 194H mandates TDS on commission or brokerage paid to residents, except for individuals and HUFs with turnover up to Rs. 1 crore (business) or Rs. 50 lakh (profession) in the preceding financial year.</a:t>
            </a:r>
            <a:endParaRPr lang="en-US" sz="1900" dirty="0">
              <a:latin typeface="Arial" panose="020B0604020202020204" pitchFamily="34" charset="0"/>
              <a:cs typeface="Arial" panose="020B0604020202020204" pitchFamily="34" charset="0"/>
            </a:endParaRPr>
          </a:p>
        </p:txBody>
      </p:sp>
      <p:sp>
        <p:nvSpPr>
          <p:cNvPr id="5" name="Shape 2"/>
          <p:cNvSpPr/>
          <p:nvPr/>
        </p:nvSpPr>
        <p:spPr>
          <a:xfrm>
            <a:off x="6244709" y="4829175"/>
            <a:ext cx="7627382" cy="1952149"/>
          </a:xfrm>
          <a:prstGeom prst="roundRect">
            <a:avLst>
              <a:gd name="adj" fmla="val 9989"/>
            </a:avLst>
          </a:prstGeom>
          <a:noFill/>
          <a:ln w="7620">
            <a:solidFill>
              <a:srgbClr val="000000">
                <a:alpha val="8000"/>
              </a:srgbClr>
            </a:solidFill>
            <a:prstDash val="solid"/>
          </a:ln>
        </p:spPr>
        <p:txBody>
          <a:bodyPr/>
          <a:lstStyle/>
          <a:p>
            <a:endParaRPr lang="en-US"/>
          </a:p>
        </p:txBody>
      </p:sp>
      <p:sp>
        <p:nvSpPr>
          <p:cNvPr id="6" name="Shape 3"/>
          <p:cNvSpPr/>
          <p:nvPr/>
        </p:nvSpPr>
        <p:spPr>
          <a:xfrm>
            <a:off x="6252329" y="4836795"/>
            <a:ext cx="7611308" cy="621744"/>
          </a:xfrm>
          <a:prstGeom prst="rect">
            <a:avLst/>
          </a:prstGeom>
          <a:solidFill>
            <a:srgbClr val="FFFFFF">
              <a:alpha val="4000"/>
            </a:srgbClr>
          </a:solidFill>
          <a:ln/>
        </p:spPr>
        <p:txBody>
          <a:bodyPr/>
          <a:lstStyle/>
          <a:p>
            <a:endParaRPr lang="en-US"/>
          </a:p>
        </p:txBody>
      </p:sp>
      <p:sp>
        <p:nvSpPr>
          <p:cNvPr id="7" name="Text 4"/>
          <p:cNvSpPr/>
          <p:nvPr/>
        </p:nvSpPr>
        <p:spPr>
          <a:xfrm>
            <a:off x="6469975" y="4974312"/>
            <a:ext cx="2099786" cy="346710"/>
          </a:xfrm>
          <a:prstGeom prst="rect">
            <a:avLst/>
          </a:prstGeom>
          <a:noFill/>
          <a:ln/>
        </p:spPr>
        <p:txBody>
          <a:bodyPr wrap="none" lIns="0" tIns="0" rIns="0" bIns="0" rtlCol="0" anchor="t"/>
          <a:lstStyle/>
          <a:p>
            <a:pPr marL="0" indent="0">
              <a:lnSpc>
                <a:spcPts val="2700"/>
              </a:lnSpc>
              <a:buNone/>
            </a:pPr>
            <a:r>
              <a:rPr lang="en-US" sz="1900" dirty="0">
                <a:solidFill>
                  <a:srgbClr val="272525"/>
                </a:solidFill>
                <a:latin typeface="Arial" panose="020B0604020202020204" pitchFamily="34" charset="0"/>
                <a:ea typeface="Montserrat" pitchFamily="34" charset="-122"/>
                <a:cs typeface="Arial" panose="020B0604020202020204" pitchFamily="34" charset="0"/>
              </a:rPr>
              <a:t>Section</a:t>
            </a:r>
            <a:endParaRPr lang="en-US" sz="1900" dirty="0">
              <a:latin typeface="Arial" panose="020B0604020202020204" pitchFamily="34" charset="0"/>
              <a:cs typeface="Arial" panose="020B0604020202020204" pitchFamily="34" charset="0"/>
            </a:endParaRPr>
          </a:p>
        </p:txBody>
      </p:sp>
      <p:sp>
        <p:nvSpPr>
          <p:cNvPr id="8" name="Text 5"/>
          <p:cNvSpPr/>
          <p:nvPr/>
        </p:nvSpPr>
        <p:spPr>
          <a:xfrm>
            <a:off x="9010531" y="4974312"/>
            <a:ext cx="2095976" cy="346710"/>
          </a:xfrm>
          <a:prstGeom prst="rect">
            <a:avLst/>
          </a:prstGeom>
          <a:noFill/>
          <a:ln/>
        </p:spPr>
        <p:txBody>
          <a:bodyPr wrap="none" lIns="0" tIns="0" rIns="0" bIns="0" rtlCol="0" anchor="t"/>
          <a:lstStyle/>
          <a:p>
            <a:pPr marL="0" indent="0">
              <a:lnSpc>
                <a:spcPts val="2700"/>
              </a:lnSpc>
              <a:buNone/>
            </a:pPr>
            <a:r>
              <a:rPr lang="en-US" sz="1900" dirty="0">
                <a:solidFill>
                  <a:srgbClr val="272525"/>
                </a:solidFill>
                <a:latin typeface="Arial" panose="020B0604020202020204" pitchFamily="34" charset="0"/>
                <a:ea typeface="Montserrat" pitchFamily="34" charset="-122"/>
                <a:cs typeface="Arial" panose="020B0604020202020204" pitchFamily="34" charset="0"/>
              </a:rPr>
              <a:t>Previous Threshold</a:t>
            </a:r>
            <a:endParaRPr lang="en-US" sz="1900" dirty="0">
              <a:latin typeface="Arial" panose="020B0604020202020204" pitchFamily="34" charset="0"/>
              <a:cs typeface="Arial" panose="020B0604020202020204" pitchFamily="34" charset="0"/>
            </a:endParaRPr>
          </a:p>
        </p:txBody>
      </p:sp>
      <p:sp>
        <p:nvSpPr>
          <p:cNvPr id="9" name="Text 6"/>
          <p:cNvSpPr/>
          <p:nvPr/>
        </p:nvSpPr>
        <p:spPr>
          <a:xfrm>
            <a:off x="11547277" y="4974312"/>
            <a:ext cx="2099786" cy="346710"/>
          </a:xfrm>
          <a:prstGeom prst="rect">
            <a:avLst/>
          </a:prstGeom>
          <a:noFill/>
          <a:ln/>
        </p:spPr>
        <p:txBody>
          <a:bodyPr wrap="none" lIns="0" tIns="0" rIns="0" bIns="0" rtlCol="0" anchor="t"/>
          <a:lstStyle/>
          <a:p>
            <a:pPr marL="0" indent="0">
              <a:lnSpc>
                <a:spcPts val="2700"/>
              </a:lnSpc>
              <a:buNone/>
            </a:pPr>
            <a:r>
              <a:rPr lang="en-US" sz="1900" dirty="0">
                <a:solidFill>
                  <a:srgbClr val="272525"/>
                </a:solidFill>
                <a:latin typeface="Arial" panose="020B0604020202020204" pitchFamily="34" charset="0"/>
                <a:ea typeface="Montserrat" pitchFamily="34" charset="-122"/>
                <a:cs typeface="Arial" panose="020B0604020202020204" pitchFamily="34" charset="0"/>
              </a:rPr>
              <a:t>New Threshold</a:t>
            </a:r>
            <a:endParaRPr lang="en-US" sz="1900" dirty="0">
              <a:latin typeface="Arial" panose="020B0604020202020204" pitchFamily="34" charset="0"/>
              <a:cs typeface="Arial" panose="020B0604020202020204" pitchFamily="34" charset="0"/>
            </a:endParaRPr>
          </a:p>
        </p:txBody>
      </p:sp>
      <p:sp>
        <p:nvSpPr>
          <p:cNvPr id="10" name="Shape 7"/>
          <p:cNvSpPr/>
          <p:nvPr/>
        </p:nvSpPr>
        <p:spPr>
          <a:xfrm>
            <a:off x="6252329" y="5458539"/>
            <a:ext cx="7611308" cy="1315164"/>
          </a:xfrm>
          <a:prstGeom prst="rect">
            <a:avLst/>
          </a:prstGeom>
          <a:solidFill>
            <a:srgbClr val="000000">
              <a:alpha val="4000"/>
            </a:srgbClr>
          </a:solidFill>
          <a:ln/>
        </p:spPr>
        <p:txBody>
          <a:bodyPr/>
          <a:lstStyle/>
          <a:p>
            <a:endParaRPr lang="en-US"/>
          </a:p>
        </p:txBody>
      </p:sp>
      <p:sp>
        <p:nvSpPr>
          <p:cNvPr id="11" name="Text 8"/>
          <p:cNvSpPr/>
          <p:nvPr/>
        </p:nvSpPr>
        <p:spPr>
          <a:xfrm>
            <a:off x="6469975" y="5596057"/>
            <a:ext cx="2099786" cy="1040130"/>
          </a:xfrm>
          <a:prstGeom prst="rect">
            <a:avLst/>
          </a:prstGeom>
          <a:noFill/>
          <a:ln/>
        </p:spPr>
        <p:txBody>
          <a:bodyPr wrap="square" lIns="0" tIns="0" rIns="0" bIns="0" rtlCol="0" anchor="t"/>
          <a:lstStyle/>
          <a:p>
            <a:pPr marL="0" indent="0">
              <a:lnSpc>
                <a:spcPts val="2700"/>
              </a:lnSpc>
              <a:buNone/>
            </a:pPr>
            <a:r>
              <a:rPr lang="en-US" sz="1900" dirty="0">
                <a:solidFill>
                  <a:srgbClr val="272525"/>
                </a:solidFill>
                <a:latin typeface="Arial" panose="020B0604020202020204" pitchFamily="34" charset="0"/>
                <a:ea typeface="Montserrat" pitchFamily="34" charset="-122"/>
                <a:cs typeface="Arial" panose="020B0604020202020204" pitchFamily="34" charset="0"/>
              </a:rPr>
              <a:t>Commission or Brokerage (Sec. 194H)</a:t>
            </a:r>
            <a:endParaRPr lang="en-US" sz="1900" dirty="0">
              <a:latin typeface="Arial" panose="020B0604020202020204" pitchFamily="34" charset="0"/>
              <a:cs typeface="Arial" panose="020B0604020202020204" pitchFamily="34" charset="0"/>
            </a:endParaRPr>
          </a:p>
        </p:txBody>
      </p:sp>
      <p:sp>
        <p:nvSpPr>
          <p:cNvPr id="12" name="Text 9"/>
          <p:cNvSpPr/>
          <p:nvPr/>
        </p:nvSpPr>
        <p:spPr>
          <a:xfrm>
            <a:off x="9010531" y="5596057"/>
            <a:ext cx="2095976" cy="693420"/>
          </a:xfrm>
          <a:prstGeom prst="rect">
            <a:avLst/>
          </a:prstGeom>
          <a:noFill/>
          <a:ln/>
        </p:spPr>
        <p:txBody>
          <a:bodyPr wrap="square" lIns="0" tIns="0" rIns="0" bIns="0" rtlCol="0" anchor="t"/>
          <a:lstStyle/>
          <a:p>
            <a:pPr marL="0" indent="0">
              <a:lnSpc>
                <a:spcPts val="2700"/>
              </a:lnSpc>
              <a:buNone/>
            </a:pPr>
            <a:r>
              <a:rPr lang="en-US" sz="1900" dirty="0">
                <a:solidFill>
                  <a:srgbClr val="272525"/>
                </a:solidFill>
                <a:latin typeface="Arial" panose="020B0604020202020204" pitchFamily="34" charset="0"/>
                <a:ea typeface="Montserrat" pitchFamily="34" charset="-122"/>
                <a:cs typeface="Arial" panose="020B0604020202020204" pitchFamily="34" charset="0"/>
              </a:rPr>
              <a:t>Rs. 15,000
Rate: 2%</a:t>
            </a:r>
            <a:endParaRPr lang="en-US" sz="1900" dirty="0">
              <a:latin typeface="Arial" panose="020B0604020202020204" pitchFamily="34" charset="0"/>
              <a:cs typeface="Arial" panose="020B0604020202020204" pitchFamily="34" charset="0"/>
            </a:endParaRPr>
          </a:p>
        </p:txBody>
      </p:sp>
      <p:sp>
        <p:nvSpPr>
          <p:cNvPr id="13" name="Text 10"/>
          <p:cNvSpPr/>
          <p:nvPr/>
        </p:nvSpPr>
        <p:spPr>
          <a:xfrm>
            <a:off x="11547277" y="5596057"/>
            <a:ext cx="2099786" cy="693420"/>
          </a:xfrm>
          <a:prstGeom prst="rect">
            <a:avLst/>
          </a:prstGeom>
          <a:noFill/>
          <a:ln/>
        </p:spPr>
        <p:txBody>
          <a:bodyPr wrap="square" lIns="0" tIns="0" rIns="0" bIns="0" rtlCol="0" anchor="t"/>
          <a:lstStyle/>
          <a:p>
            <a:pPr marL="0" indent="0">
              <a:lnSpc>
                <a:spcPts val="2700"/>
              </a:lnSpc>
              <a:buNone/>
            </a:pPr>
            <a:r>
              <a:rPr lang="en-US" sz="1900" dirty="0">
                <a:solidFill>
                  <a:srgbClr val="272525"/>
                </a:solidFill>
                <a:latin typeface="Arial" panose="020B0604020202020204" pitchFamily="34" charset="0"/>
                <a:ea typeface="Montserrat" pitchFamily="34" charset="-122"/>
                <a:cs typeface="Arial" panose="020B0604020202020204" pitchFamily="34" charset="0"/>
              </a:rPr>
              <a:t>Rs. 20,000
Rate: 2%</a:t>
            </a:r>
            <a:endParaRPr lang="en-US" sz="1900" dirty="0">
              <a:latin typeface="Arial" panose="020B0604020202020204" pitchFamily="34" charset="0"/>
              <a:cs typeface="Arial"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58309" y="836176"/>
            <a:ext cx="5701546" cy="712708"/>
          </a:xfrm>
          <a:prstGeom prst="rect">
            <a:avLst/>
          </a:prstGeom>
          <a:noFill/>
          <a:ln/>
        </p:spPr>
        <p:txBody>
          <a:bodyPr wrap="none" lIns="0" tIns="0" rIns="0" bIns="0" rtlCol="0" anchor="t"/>
          <a:lstStyle/>
          <a:p>
            <a:pPr marL="0" indent="0">
              <a:lnSpc>
                <a:spcPts val="56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Section 194I- Rent</a:t>
            </a:r>
            <a:endParaRPr lang="en-US" sz="4450" dirty="0">
              <a:latin typeface="Arial" panose="020B0604020202020204" pitchFamily="34" charset="0"/>
              <a:cs typeface="Arial" panose="020B0604020202020204" pitchFamily="34" charset="0"/>
            </a:endParaRPr>
          </a:p>
        </p:txBody>
      </p:sp>
      <p:sp>
        <p:nvSpPr>
          <p:cNvPr id="4" name="Text 1"/>
          <p:cNvSpPr/>
          <p:nvPr/>
        </p:nvSpPr>
        <p:spPr>
          <a:xfrm>
            <a:off x="758309" y="1873806"/>
            <a:ext cx="7627382" cy="1040130"/>
          </a:xfrm>
          <a:prstGeom prst="rect">
            <a:avLst/>
          </a:prstGeom>
          <a:noFill/>
          <a:ln/>
        </p:spPr>
        <p:txBody>
          <a:bodyPr wrap="square" lIns="0" tIns="0" rIns="0" bIns="0" rtlCol="0" anchor="t"/>
          <a:lstStyle/>
          <a:p>
            <a:pPr marL="0" indent="0">
              <a:lnSpc>
                <a:spcPts val="2700"/>
              </a:lnSpc>
              <a:buNone/>
            </a:pPr>
            <a:r>
              <a:rPr lang="en-US" sz="1900" dirty="0">
                <a:solidFill>
                  <a:srgbClr val="272525"/>
                </a:solidFill>
                <a:latin typeface="Arial" panose="020B0604020202020204" pitchFamily="34" charset="0"/>
                <a:ea typeface="Montserrat" pitchFamily="34" charset="-122"/>
                <a:cs typeface="Arial" panose="020B0604020202020204" pitchFamily="34" charset="0"/>
              </a:rPr>
              <a:t>Section 194I mandates TDS on rent paid to residents for land, buildings, machinery, plant, equipment, or furniture, applicable to businesses and professionals to ensure tax deduction at source.</a:t>
            </a:r>
            <a:endParaRPr lang="en-US" sz="1900" dirty="0">
              <a:latin typeface="Arial" panose="020B0604020202020204" pitchFamily="34" charset="0"/>
              <a:cs typeface="Arial" panose="020B0604020202020204" pitchFamily="34" charset="0"/>
            </a:endParaRPr>
          </a:p>
        </p:txBody>
      </p:sp>
      <p:sp>
        <p:nvSpPr>
          <p:cNvPr id="5" name="Shape 2"/>
          <p:cNvSpPr/>
          <p:nvPr/>
        </p:nvSpPr>
        <p:spPr>
          <a:xfrm>
            <a:off x="758309" y="3157657"/>
            <a:ext cx="7627382" cy="4235767"/>
          </a:xfrm>
          <a:prstGeom prst="roundRect">
            <a:avLst>
              <a:gd name="adj" fmla="val 4604"/>
            </a:avLst>
          </a:prstGeom>
          <a:noFill/>
          <a:ln w="7620">
            <a:solidFill>
              <a:srgbClr val="000000">
                <a:alpha val="8000"/>
              </a:srgbClr>
            </a:solidFill>
            <a:prstDash val="solid"/>
          </a:ln>
        </p:spPr>
        <p:txBody>
          <a:bodyPr/>
          <a:lstStyle/>
          <a:p>
            <a:endParaRPr lang="en-US"/>
          </a:p>
        </p:txBody>
      </p:sp>
      <p:sp>
        <p:nvSpPr>
          <p:cNvPr id="6" name="Shape 3"/>
          <p:cNvSpPr/>
          <p:nvPr/>
        </p:nvSpPr>
        <p:spPr>
          <a:xfrm>
            <a:off x="765929" y="3165277"/>
            <a:ext cx="7611308" cy="621744"/>
          </a:xfrm>
          <a:prstGeom prst="rect">
            <a:avLst/>
          </a:prstGeom>
          <a:solidFill>
            <a:srgbClr val="FFFFFF">
              <a:alpha val="4000"/>
            </a:srgbClr>
          </a:solidFill>
          <a:ln/>
        </p:spPr>
        <p:txBody>
          <a:bodyPr/>
          <a:lstStyle/>
          <a:p>
            <a:endParaRPr lang="en-US"/>
          </a:p>
        </p:txBody>
      </p:sp>
      <p:sp>
        <p:nvSpPr>
          <p:cNvPr id="7" name="Text 4"/>
          <p:cNvSpPr/>
          <p:nvPr/>
        </p:nvSpPr>
        <p:spPr>
          <a:xfrm>
            <a:off x="983575" y="3302794"/>
            <a:ext cx="2099786" cy="346710"/>
          </a:xfrm>
          <a:prstGeom prst="rect">
            <a:avLst/>
          </a:prstGeom>
          <a:noFill/>
          <a:ln/>
        </p:spPr>
        <p:txBody>
          <a:bodyPr wrap="none" lIns="0" tIns="0" rIns="0" bIns="0" rtlCol="0" anchor="t"/>
          <a:lstStyle/>
          <a:p>
            <a:pPr marL="0" indent="0">
              <a:lnSpc>
                <a:spcPts val="27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Section</a:t>
            </a:r>
            <a:endParaRPr lang="en-US" dirty="0">
              <a:latin typeface="Arial" panose="020B0604020202020204" pitchFamily="34" charset="0"/>
              <a:cs typeface="Arial" panose="020B0604020202020204" pitchFamily="34" charset="0"/>
            </a:endParaRPr>
          </a:p>
        </p:txBody>
      </p:sp>
      <p:sp>
        <p:nvSpPr>
          <p:cNvPr id="8" name="Text 5"/>
          <p:cNvSpPr/>
          <p:nvPr/>
        </p:nvSpPr>
        <p:spPr>
          <a:xfrm>
            <a:off x="3524131" y="3302794"/>
            <a:ext cx="2095976" cy="346710"/>
          </a:xfrm>
          <a:prstGeom prst="rect">
            <a:avLst/>
          </a:prstGeom>
          <a:noFill/>
          <a:ln/>
        </p:spPr>
        <p:txBody>
          <a:bodyPr wrap="none" lIns="0" tIns="0" rIns="0" bIns="0" rtlCol="0" anchor="t"/>
          <a:lstStyle/>
          <a:p>
            <a:pPr marL="0" indent="0">
              <a:lnSpc>
                <a:spcPts val="27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Previous Threshold</a:t>
            </a:r>
            <a:endParaRPr lang="en-US" dirty="0">
              <a:latin typeface="Arial" panose="020B0604020202020204" pitchFamily="34" charset="0"/>
              <a:cs typeface="Arial" panose="020B0604020202020204" pitchFamily="34" charset="0"/>
            </a:endParaRPr>
          </a:p>
        </p:txBody>
      </p:sp>
      <p:sp>
        <p:nvSpPr>
          <p:cNvPr id="9" name="Text 6"/>
          <p:cNvSpPr/>
          <p:nvPr/>
        </p:nvSpPr>
        <p:spPr>
          <a:xfrm>
            <a:off x="6060877" y="3302794"/>
            <a:ext cx="2099786" cy="346710"/>
          </a:xfrm>
          <a:prstGeom prst="rect">
            <a:avLst/>
          </a:prstGeom>
          <a:noFill/>
          <a:ln/>
        </p:spPr>
        <p:txBody>
          <a:bodyPr wrap="none" lIns="0" tIns="0" rIns="0" bIns="0" rtlCol="0" anchor="t"/>
          <a:lstStyle/>
          <a:p>
            <a:pPr marL="0" indent="0">
              <a:lnSpc>
                <a:spcPts val="27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New Threshold</a:t>
            </a:r>
            <a:endParaRPr lang="en-US" dirty="0">
              <a:latin typeface="Arial" panose="020B0604020202020204" pitchFamily="34" charset="0"/>
              <a:cs typeface="Arial" panose="020B0604020202020204" pitchFamily="34" charset="0"/>
            </a:endParaRPr>
          </a:p>
        </p:txBody>
      </p:sp>
      <p:sp>
        <p:nvSpPr>
          <p:cNvPr id="10" name="Shape 7"/>
          <p:cNvSpPr/>
          <p:nvPr/>
        </p:nvSpPr>
        <p:spPr>
          <a:xfrm>
            <a:off x="765929" y="3787021"/>
            <a:ext cx="7611308" cy="1315164"/>
          </a:xfrm>
          <a:prstGeom prst="rect">
            <a:avLst/>
          </a:prstGeom>
          <a:solidFill>
            <a:srgbClr val="000000">
              <a:alpha val="4000"/>
            </a:srgbClr>
          </a:solidFill>
          <a:ln/>
        </p:spPr>
        <p:txBody>
          <a:bodyPr/>
          <a:lstStyle/>
          <a:p>
            <a:endParaRPr lang="en-US"/>
          </a:p>
        </p:txBody>
      </p:sp>
      <p:sp>
        <p:nvSpPr>
          <p:cNvPr id="11" name="Text 8"/>
          <p:cNvSpPr/>
          <p:nvPr/>
        </p:nvSpPr>
        <p:spPr>
          <a:xfrm>
            <a:off x="983575" y="3924538"/>
            <a:ext cx="2099786" cy="346710"/>
          </a:xfrm>
          <a:prstGeom prst="rect">
            <a:avLst/>
          </a:prstGeom>
          <a:noFill/>
          <a:ln/>
        </p:spPr>
        <p:txBody>
          <a:bodyPr wrap="none" lIns="0" tIns="0" rIns="0" bIns="0" rtlCol="0" anchor="t"/>
          <a:lstStyle/>
          <a:p>
            <a:pPr marL="0" indent="0">
              <a:lnSpc>
                <a:spcPts val="27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Rent (Sec. 194I)</a:t>
            </a:r>
            <a:endParaRPr lang="en-US" dirty="0">
              <a:latin typeface="Arial" panose="020B0604020202020204" pitchFamily="34" charset="0"/>
              <a:cs typeface="Arial" panose="020B0604020202020204" pitchFamily="34" charset="0"/>
            </a:endParaRPr>
          </a:p>
        </p:txBody>
      </p:sp>
      <p:sp>
        <p:nvSpPr>
          <p:cNvPr id="12" name="Text 9"/>
          <p:cNvSpPr/>
          <p:nvPr/>
        </p:nvSpPr>
        <p:spPr>
          <a:xfrm>
            <a:off x="3524131" y="3924538"/>
            <a:ext cx="2095976" cy="693420"/>
          </a:xfrm>
          <a:prstGeom prst="rect">
            <a:avLst/>
          </a:prstGeom>
          <a:noFill/>
          <a:ln/>
        </p:spPr>
        <p:txBody>
          <a:bodyPr wrap="square" lIns="0" tIns="0" rIns="0" bIns="0" rtlCol="0" anchor="t"/>
          <a:lstStyle/>
          <a:p>
            <a:pPr marL="0" indent="0">
              <a:lnSpc>
                <a:spcPts val="27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Rs. 2,40,000 during the financial year</a:t>
            </a:r>
            <a:endParaRPr lang="en-US" dirty="0">
              <a:latin typeface="Arial" panose="020B0604020202020204" pitchFamily="34" charset="0"/>
              <a:cs typeface="Arial" panose="020B0604020202020204" pitchFamily="34" charset="0"/>
            </a:endParaRPr>
          </a:p>
        </p:txBody>
      </p:sp>
      <p:sp>
        <p:nvSpPr>
          <p:cNvPr id="13" name="Text 10"/>
          <p:cNvSpPr/>
          <p:nvPr/>
        </p:nvSpPr>
        <p:spPr>
          <a:xfrm>
            <a:off x="6060877" y="3924538"/>
            <a:ext cx="2099786" cy="1040130"/>
          </a:xfrm>
          <a:prstGeom prst="rect">
            <a:avLst/>
          </a:prstGeom>
          <a:noFill/>
          <a:ln/>
        </p:spPr>
        <p:txBody>
          <a:bodyPr wrap="square" lIns="0" tIns="0" rIns="0" bIns="0" rtlCol="0" anchor="t"/>
          <a:lstStyle/>
          <a:p>
            <a:pPr marL="0" indent="0">
              <a:lnSpc>
                <a:spcPts val="27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Rs. 50,000 per month or part of a month</a:t>
            </a:r>
            <a:endParaRPr lang="en-US" dirty="0">
              <a:latin typeface="Arial" panose="020B0604020202020204" pitchFamily="34" charset="0"/>
              <a:cs typeface="Arial" panose="020B0604020202020204" pitchFamily="34" charset="0"/>
            </a:endParaRPr>
          </a:p>
        </p:txBody>
      </p:sp>
      <p:sp>
        <p:nvSpPr>
          <p:cNvPr id="14" name="Shape 11"/>
          <p:cNvSpPr/>
          <p:nvPr/>
        </p:nvSpPr>
        <p:spPr>
          <a:xfrm>
            <a:off x="765929" y="5102185"/>
            <a:ext cx="7611308" cy="968454"/>
          </a:xfrm>
          <a:prstGeom prst="rect">
            <a:avLst/>
          </a:prstGeom>
          <a:solidFill>
            <a:srgbClr val="FFFFFF">
              <a:alpha val="4000"/>
            </a:srgbClr>
          </a:solidFill>
          <a:ln/>
        </p:spPr>
        <p:txBody>
          <a:bodyPr/>
          <a:lstStyle/>
          <a:p>
            <a:endParaRPr lang="en-US"/>
          </a:p>
        </p:txBody>
      </p:sp>
      <p:sp>
        <p:nvSpPr>
          <p:cNvPr id="15" name="Text 12"/>
          <p:cNvSpPr/>
          <p:nvPr/>
        </p:nvSpPr>
        <p:spPr>
          <a:xfrm>
            <a:off x="983575" y="5239703"/>
            <a:ext cx="2099786" cy="346710"/>
          </a:xfrm>
          <a:prstGeom prst="rect">
            <a:avLst/>
          </a:prstGeom>
          <a:noFill/>
          <a:ln/>
        </p:spPr>
        <p:txBody>
          <a:bodyPr wrap="none" lIns="0" tIns="0" rIns="0" bIns="0" rtlCol="0" anchor="t"/>
          <a:lstStyle/>
          <a:p>
            <a:pPr marL="0" indent="0">
              <a:lnSpc>
                <a:spcPts val="2700"/>
              </a:lnSpc>
              <a:buNone/>
            </a:pPr>
            <a:endParaRPr lang="en-US" dirty="0">
              <a:latin typeface="Arial" panose="020B0604020202020204" pitchFamily="34" charset="0"/>
              <a:cs typeface="Arial" panose="020B0604020202020204" pitchFamily="34" charset="0"/>
            </a:endParaRPr>
          </a:p>
        </p:txBody>
      </p:sp>
      <p:sp>
        <p:nvSpPr>
          <p:cNvPr id="16" name="Text 13"/>
          <p:cNvSpPr/>
          <p:nvPr/>
        </p:nvSpPr>
        <p:spPr>
          <a:xfrm>
            <a:off x="3524131" y="5239703"/>
            <a:ext cx="2095976" cy="693420"/>
          </a:xfrm>
          <a:prstGeom prst="rect">
            <a:avLst/>
          </a:prstGeom>
          <a:noFill/>
          <a:ln/>
        </p:spPr>
        <p:txBody>
          <a:bodyPr wrap="square" lIns="0" tIns="0" rIns="0" bIns="0" rtlCol="0" anchor="t"/>
          <a:lstStyle/>
          <a:p>
            <a:pPr marL="0" indent="0">
              <a:lnSpc>
                <a:spcPts val="27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Rate: 2% (For Plant and Machinery)</a:t>
            </a:r>
            <a:endParaRPr lang="en-US" dirty="0">
              <a:latin typeface="Arial" panose="020B0604020202020204" pitchFamily="34" charset="0"/>
              <a:cs typeface="Arial" panose="020B0604020202020204" pitchFamily="34" charset="0"/>
            </a:endParaRPr>
          </a:p>
        </p:txBody>
      </p:sp>
      <p:sp>
        <p:nvSpPr>
          <p:cNvPr id="17" name="Text 14"/>
          <p:cNvSpPr/>
          <p:nvPr/>
        </p:nvSpPr>
        <p:spPr>
          <a:xfrm>
            <a:off x="6060877" y="5239703"/>
            <a:ext cx="2099786" cy="693420"/>
          </a:xfrm>
          <a:prstGeom prst="rect">
            <a:avLst/>
          </a:prstGeom>
          <a:noFill/>
          <a:ln/>
        </p:spPr>
        <p:txBody>
          <a:bodyPr wrap="square" lIns="0" tIns="0" rIns="0" bIns="0" rtlCol="0" anchor="t"/>
          <a:lstStyle/>
          <a:p>
            <a:pPr marL="0" indent="0">
              <a:lnSpc>
                <a:spcPts val="27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Rate: 2% (For Plant and Machinery)</a:t>
            </a:r>
            <a:endParaRPr lang="en-US" dirty="0">
              <a:latin typeface="Arial" panose="020B0604020202020204" pitchFamily="34" charset="0"/>
              <a:cs typeface="Arial" panose="020B0604020202020204" pitchFamily="34" charset="0"/>
            </a:endParaRPr>
          </a:p>
        </p:txBody>
      </p:sp>
      <p:sp>
        <p:nvSpPr>
          <p:cNvPr id="18" name="Shape 15"/>
          <p:cNvSpPr/>
          <p:nvPr/>
        </p:nvSpPr>
        <p:spPr>
          <a:xfrm>
            <a:off x="765929" y="6070640"/>
            <a:ext cx="7611308" cy="1315164"/>
          </a:xfrm>
          <a:prstGeom prst="rect">
            <a:avLst/>
          </a:prstGeom>
          <a:solidFill>
            <a:srgbClr val="000000">
              <a:alpha val="4000"/>
            </a:srgbClr>
          </a:solidFill>
          <a:ln/>
        </p:spPr>
        <p:txBody>
          <a:bodyPr/>
          <a:lstStyle/>
          <a:p>
            <a:endParaRPr lang="en-US"/>
          </a:p>
        </p:txBody>
      </p:sp>
      <p:sp>
        <p:nvSpPr>
          <p:cNvPr id="19" name="Text 16"/>
          <p:cNvSpPr/>
          <p:nvPr/>
        </p:nvSpPr>
        <p:spPr>
          <a:xfrm>
            <a:off x="983575" y="6208157"/>
            <a:ext cx="2099786" cy="346710"/>
          </a:xfrm>
          <a:prstGeom prst="rect">
            <a:avLst/>
          </a:prstGeom>
          <a:noFill/>
          <a:ln/>
        </p:spPr>
        <p:txBody>
          <a:bodyPr wrap="none" lIns="0" tIns="0" rIns="0" bIns="0" rtlCol="0" anchor="t"/>
          <a:lstStyle/>
          <a:p>
            <a:pPr marL="0" indent="0">
              <a:lnSpc>
                <a:spcPts val="2700"/>
              </a:lnSpc>
              <a:buNone/>
            </a:pPr>
            <a:endParaRPr lang="en-US" dirty="0">
              <a:latin typeface="Arial" panose="020B0604020202020204" pitchFamily="34" charset="0"/>
              <a:cs typeface="Arial" panose="020B0604020202020204" pitchFamily="34" charset="0"/>
            </a:endParaRPr>
          </a:p>
        </p:txBody>
      </p:sp>
      <p:sp>
        <p:nvSpPr>
          <p:cNvPr id="20" name="Text 17"/>
          <p:cNvSpPr/>
          <p:nvPr/>
        </p:nvSpPr>
        <p:spPr>
          <a:xfrm>
            <a:off x="3524131" y="6208157"/>
            <a:ext cx="2095976" cy="1040130"/>
          </a:xfrm>
          <a:prstGeom prst="rect">
            <a:avLst/>
          </a:prstGeom>
          <a:noFill/>
          <a:ln/>
        </p:spPr>
        <p:txBody>
          <a:bodyPr wrap="square" lIns="0" tIns="0" rIns="0" bIns="0" rtlCol="0" anchor="t"/>
          <a:lstStyle/>
          <a:p>
            <a:pPr marL="0" indent="0">
              <a:lnSpc>
                <a:spcPts val="27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10% (For Land, Building and Furniture)</a:t>
            </a:r>
            <a:endParaRPr lang="en-US" dirty="0">
              <a:latin typeface="Arial" panose="020B0604020202020204" pitchFamily="34" charset="0"/>
              <a:cs typeface="Arial" panose="020B0604020202020204" pitchFamily="34" charset="0"/>
            </a:endParaRPr>
          </a:p>
        </p:txBody>
      </p:sp>
      <p:sp>
        <p:nvSpPr>
          <p:cNvPr id="21" name="Text 18"/>
          <p:cNvSpPr/>
          <p:nvPr/>
        </p:nvSpPr>
        <p:spPr>
          <a:xfrm>
            <a:off x="6060877" y="6208157"/>
            <a:ext cx="2099786" cy="1040130"/>
          </a:xfrm>
          <a:prstGeom prst="rect">
            <a:avLst/>
          </a:prstGeom>
          <a:noFill/>
          <a:ln/>
        </p:spPr>
        <p:txBody>
          <a:bodyPr wrap="square" lIns="0" tIns="0" rIns="0" bIns="0" rtlCol="0" anchor="t"/>
          <a:lstStyle/>
          <a:p>
            <a:pPr marL="0" indent="0">
              <a:lnSpc>
                <a:spcPts val="27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10% (For Land, Building and Furniture)</a:t>
            </a:r>
            <a:endParaRPr lang="en-US" dirty="0">
              <a:latin typeface="Arial" panose="020B0604020202020204" pitchFamily="34" charset="0"/>
              <a:cs typeface="Arial"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92560" y="717828"/>
            <a:ext cx="7731681" cy="1991320"/>
          </a:xfrm>
          <a:prstGeom prst="rect">
            <a:avLst/>
          </a:prstGeom>
          <a:noFill/>
          <a:ln/>
        </p:spPr>
        <p:txBody>
          <a:bodyPr wrap="square" lIns="0" tIns="0" rIns="0" bIns="0" rtlCol="0" anchor="t"/>
          <a:lstStyle/>
          <a:p>
            <a:pPr marL="0" indent="0">
              <a:lnSpc>
                <a:spcPts val="5200"/>
              </a:lnSpc>
              <a:buNone/>
            </a:pPr>
            <a:r>
              <a:rPr lang="en-US" sz="4150" b="1" dirty="0">
                <a:solidFill>
                  <a:srgbClr val="7068F4"/>
                </a:solidFill>
                <a:latin typeface="Arial" panose="020B0604020202020204" pitchFamily="34" charset="0"/>
                <a:ea typeface="Barlow Bold" pitchFamily="34" charset="-122"/>
                <a:cs typeface="Arial" panose="020B0604020202020204" pitchFamily="34" charset="0"/>
              </a:rPr>
              <a:t>Section 194J- Fee for professional or technical services</a:t>
            </a:r>
            <a:endParaRPr lang="en-US" sz="4150" dirty="0">
              <a:latin typeface="Arial" panose="020B0604020202020204" pitchFamily="34" charset="0"/>
              <a:cs typeface="Arial" panose="020B0604020202020204" pitchFamily="34" charset="0"/>
            </a:endParaRPr>
          </a:p>
        </p:txBody>
      </p:sp>
      <p:sp>
        <p:nvSpPr>
          <p:cNvPr id="4" name="Text 1"/>
          <p:cNvSpPr/>
          <p:nvPr/>
        </p:nvSpPr>
        <p:spPr>
          <a:xfrm>
            <a:off x="6192560" y="3011805"/>
            <a:ext cx="7731681" cy="645795"/>
          </a:xfrm>
          <a:prstGeom prst="rect">
            <a:avLst/>
          </a:prstGeom>
          <a:noFill/>
          <a:ln/>
        </p:spPr>
        <p:txBody>
          <a:bodyPr wrap="square" lIns="0" tIns="0" rIns="0" bIns="0" rtlCol="0" anchor="t"/>
          <a:lstStyle/>
          <a:p>
            <a:pPr marL="0" indent="0">
              <a:lnSpc>
                <a:spcPts val="25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Section 194J mandates TDS on fees for professional or technical services, royalty, non-compete fees, and director's remuneration paid to residents.</a:t>
            </a:r>
            <a:endParaRPr lang="en-US" dirty="0">
              <a:latin typeface="Arial" panose="020B0604020202020204" pitchFamily="34" charset="0"/>
              <a:cs typeface="Arial" panose="020B0604020202020204" pitchFamily="34" charset="0"/>
            </a:endParaRPr>
          </a:p>
        </p:txBody>
      </p:sp>
      <p:sp>
        <p:nvSpPr>
          <p:cNvPr id="5" name="Shape 2"/>
          <p:cNvSpPr/>
          <p:nvPr/>
        </p:nvSpPr>
        <p:spPr>
          <a:xfrm>
            <a:off x="6192560" y="3884533"/>
            <a:ext cx="7731681" cy="3627120"/>
          </a:xfrm>
          <a:prstGeom prst="roundRect">
            <a:avLst>
              <a:gd name="adj" fmla="val 5007"/>
            </a:avLst>
          </a:prstGeom>
          <a:noFill/>
          <a:ln w="7620">
            <a:solidFill>
              <a:srgbClr val="000000">
                <a:alpha val="8000"/>
              </a:srgbClr>
            </a:solidFill>
            <a:prstDash val="solid"/>
          </a:ln>
        </p:spPr>
        <p:txBody>
          <a:bodyPr/>
          <a:lstStyle/>
          <a:p>
            <a:endParaRPr lang="en-US"/>
          </a:p>
        </p:txBody>
      </p:sp>
      <p:sp>
        <p:nvSpPr>
          <p:cNvPr id="6" name="Shape 3"/>
          <p:cNvSpPr/>
          <p:nvPr/>
        </p:nvSpPr>
        <p:spPr>
          <a:xfrm>
            <a:off x="6200180" y="3892153"/>
            <a:ext cx="7715607" cy="580073"/>
          </a:xfrm>
          <a:prstGeom prst="rect">
            <a:avLst/>
          </a:prstGeom>
          <a:solidFill>
            <a:srgbClr val="FFFFFF">
              <a:alpha val="4000"/>
            </a:srgbClr>
          </a:solidFill>
          <a:ln/>
        </p:spPr>
        <p:txBody>
          <a:bodyPr/>
          <a:lstStyle/>
          <a:p>
            <a:endParaRPr lang="en-US"/>
          </a:p>
        </p:txBody>
      </p:sp>
      <p:sp>
        <p:nvSpPr>
          <p:cNvPr id="7" name="Text 4"/>
          <p:cNvSpPr/>
          <p:nvPr/>
        </p:nvSpPr>
        <p:spPr>
          <a:xfrm>
            <a:off x="6402943" y="4020741"/>
            <a:ext cx="2164318" cy="322898"/>
          </a:xfrm>
          <a:prstGeom prst="rect">
            <a:avLst/>
          </a:prstGeom>
          <a:noFill/>
          <a:ln/>
        </p:spPr>
        <p:txBody>
          <a:bodyPr wrap="none" lIns="0" tIns="0" rIns="0" bIns="0" rtlCol="0" anchor="t"/>
          <a:lstStyle/>
          <a:p>
            <a:pPr marL="0" indent="0">
              <a:lnSpc>
                <a:spcPts val="25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Section</a:t>
            </a:r>
            <a:endParaRPr lang="en-US" dirty="0">
              <a:latin typeface="Arial" panose="020B0604020202020204" pitchFamily="34" charset="0"/>
              <a:cs typeface="Arial" panose="020B0604020202020204" pitchFamily="34" charset="0"/>
            </a:endParaRPr>
          </a:p>
        </p:txBody>
      </p:sp>
      <p:sp>
        <p:nvSpPr>
          <p:cNvPr id="8" name="Text 5"/>
          <p:cNvSpPr/>
          <p:nvPr/>
        </p:nvSpPr>
        <p:spPr>
          <a:xfrm>
            <a:off x="8978265" y="4020741"/>
            <a:ext cx="2160508" cy="322898"/>
          </a:xfrm>
          <a:prstGeom prst="rect">
            <a:avLst/>
          </a:prstGeom>
          <a:noFill/>
          <a:ln/>
        </p:spPr>
        <p:txBody>
          <a:bodyPr wrap="none" lIns="0" tIns="0" rIns="0" bIns="0" rtlCol="0" anchor="t"/>
          <a:lstStyle/>
          <a:p>
            <a:pPr marL="0" indent="0">
              <a:lnSpc>
                <a:spcPts val="25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Previous Threshold</a:t>
            </a:r>
            <a:endParaRPr lang="en-US" dirty="0">
              <a:latin typeface="Arial" panose="020B0604020202020204" pitchFamily="34" charset="0"/>
              <a:cs typeface="Arial" panose="020B0604020202020204" pitchFamily="34" charset="0"/>
            </a:endParaRPr>
          </a:p>
        </p:txBody>
      </p:sp>
      <p:sp>
        <p:nvSpPr>
          <p:cNvPr id="9" name="Text 6"/>
          <p:cNvSpPr/>
          <p:nvPr/>
        </p:nvSpPr>
        <p:spPr>
          <a:xfrm>
            <a:off x="11549777" y="4020741"/>
            <a:ext cx="2164318" cy="322898"/>
          </a:xfrm>
          <a:prstGeom prst="rect">
            <a:avLst/>
          </a:prstGeom>
          <a:noFill/>
          <a:ln/>
        </p:spPr>
        <p:txBody>
          <a:bodyPr wrap="none" lIns="0" tIns="0" rIns="0" bIns="0" rtlCol="0" anchor="t"/>
          <a:lstStyle/>
          <a:p>
            <a:pPr marL="0" indent="0">
              <a:lnSpc>
                <a:spcPts val="25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New Threshold</a:t>
            </a:r>
            <a:endParaRPr lang="en-US" dirty="0">
              <a:latin typeface="Arial" panose="020B0604020202020204" pitchFamily="34" charset="0"/>
              <a:cs typeface="Arial" panose="020B0604020202020204" pitchFamily="34" charset="0"/>
            </a:endParaRPr>
          </a:p>
        </p:txBody>
      </p:sp>
      <p:sp>
        <p:nvSpPr>
          <p:cNvPr id="10" name="Shape 7"/>
          <p:cNvSpPr/>
          <p:nvPr/>
        </p:nvSpPr>
        <p:spPr>
          <a:xfrm>
            <a:off x="6200180" y="4472226"/>
            <a:ext cx="7715607" cy="1225868"/>
          </a:xfrm>
          <a:prstGeom prst="rect">
            <a:avLst/>
          </a:prstGeom>
          <a:solidFill>
            <a:srgbClr val="000000">
              <a:alpha val="4000"/>
            </a:srgbClr>
          </a:solidFill>
          <a:ln/>
        </p:spPr>
        <p:txBody>
          <a:bodyPr/>
          <a:lstStyle/>
          <a:p>
            <a:endParaRPr lang="en-US"/>
          </a:p>
        </p:txBody>
      </p:sp>
      <p:sp>
        <p:nvSpPr>
          <p:cNvPr id="11" name="Text 8"/>
          <p:cNvSpPr/>
          <p:nvPr/>
        </p:nvSpPr>
        <p:spPr>
          <a:xfrm>
            <a:off x="6402943" y="4600813"/>
            <a:ext cx="2164318" cy="968693"/>
          </a:xfrm>
          <a:prstGeom prst="rect">
            <a:avLst/>
          </a:prstGeom>
          <a:noFill/>
          <a:ln/>
        </p:spPr>
        <p:txBody>
          <a:bodyPr wrap="square" lIns="0" tIns="0" rIns="0" bIns="0" rtlCol="0" anchor="t"/>
          <a:lstStyle/>
          <a:p>
            <a:pPr marL="0" indent="0">
              <a:lnSpc>
                <a:spcPts val="25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Fee for professional or technical services (Sec. 194J)</a:t>
            </a:r>
            <a:endParaRPr lang="en-US" dirty="0">
              <a:latin typeface="Arial" panose="020B0604020202020204" pitchFamily="34" charset="0"/>
              <a:cs typeface="Arial" panose="020B0604020202020204" pitchFamily="34" charset="0"/>
            </a:endParaRPr>
          </a:p>
        </p:txBody>
      </p:sp>
      <p:sp>
        <p:nvSpPr>
          <p:cNvPr id="12" name="Text 9"/>
          <p:cNvSpPr/>
          <p:nvPr/>
        </p:nvSpPr>
        <p:spPr>
          <a:xfrm>
            <a:off x="8978265" y="4600813"/>
            <a:ext cx="2160508" cy="322898"/>
          </a:xfrm>
          <a:prstGeom prst="rect">
            <a:avLst/>
          </a:prstGeom>
          <a:noFill/>
          <a:ln/>
        </p:spPr>
        <p:txBody>
          <a:bodyPr wrap="none" lIns="0" tIns="0" rIns="0" bIns="0" rtlCol="0" anchor="t"/>
          <a:lstStyle/>
          <a:p>
            <a:pPr marL="0" indent="0">
              <a:lnSpc>
                <a:spcPts val="25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Rs. 30,000</a:t>
            </a:r>
            <a:endParaRPr lang="en-US" dirty="0">
              <a:latin typeface="Arial" panose="020B0604020202020204" pitchFamily="34" charset="0"/>
              <a:cs typeface="Arial" panose="020B0604020202020204" pitchFamily="34" charset="0"/>
            </a:endParaRPr>
          </a:p>
        </p:txBody>
      </p:sp>
      <p:sp>
        <p:nvSpPr>
          <p:cNvPr id="13" name="Text 10"/>
          <p:cNvSpPr/>
          <p:nvPr/>
        </p:nvSpPr>
        <p:spPr>
          <a:xfrm>
            <a:off x="11549777" y="4600813"/>
            <a:ext cx="2164318" cy="322898"/>
          </a:xfrm>
          <a:prstGeom prst="rect">
            <a:avLst/>
          </a:prstGeom>
          <a:noFill/>
          <a:ln/>
        </p:spPr>
        <p:txBody>
          <a:bodyPr wrap="none" lIns="0" tIns="0" rIns="0" bIns="0" rtlCol="0" anchor="t"/>
          <a:lstStyle/>
          <a:p>
            <a:pPr marL="0" indent="0">
              <a:lnSpc>
                <a:spcPts val="25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Rs. 50,000</a:t>
            </a:r>
            <a:endParaRPr lang="en-US" dirty="0">
              <a:latin typeface="Arial" panose="020B0604020202020204" pitchFamily="34" charset="0"/>
              <a:cs typeface="Arial" panose="020B0604020202020204" pitchFamily="34" charset="0"/>
            </a:endParaRPr>
          </a:p>
        </p:txBody>
      </p:sp>
      <p:sp>
        <p:nvSpPr>
          <p:cNvPr id="14" name="Shape 11"/>
          <p:cNvSpPr/>
          <p:nvPr/>
        </p:nvSpPr>
        <p:spPr>
          <a:xfrm>
            <a:off x="6200180" y="5698093"/>
            <a:ext cx="7715607" cy="902970"/>
          </a:xfrm>
          <a:prstGeom prst="rect">
            <a:avLst/>
          </a:prstGeom>
          <a:solidFill>
            <a:srgbClr val="FFFFFF">
              <a:alpha val="4000"/>
            </a:srgbClr>
          </a:solidFill>
          <a:ln/>
        </p:spPr>
        <p:txBody>
          <a:bodyPr/>
          <a:lstStyle/>
          <a:p>
            <a:endParaRPr lang="en-US"/>
          </a:p>
        </p:txBody>
      </p:sp>
      <p:sp>
        <p:nvSpPr>
          <p:cNvPr id="15" name="Text 12"/>
          <p:cNvSpPr/>
          <p:nvPr/>
        </p:nvSpPr>
        <p:spPr>
          <a:xfrm>
            <a:off x="6402943" y="5826681"/>
            <a:ext cx="2164318" cy="322898"/>
          </a:xfrm>
          <a:prstGeom prst="rect">
            <a:avLst/>
          </a:prstGeom>
          <a:noFill/>
          <a:ln/>
        </p:spPr>
        <p:txBody>
          <a:bodyPr wrap="none" lIns="0" tIns="0" rIns="0" bIns="0" rtlCol="0" anchor="t"/>
          <a:lstStyle/>
          <a:p>
            <a:pPr marL="0" indent="0">
              <a:lnSpc>
                <a:spcPts val="2500"/>
              </a:lnSpc>
              <a:buNone/>
            </a:pPr>
            <a:endParaRPr lang="en-US" dirty="0">
              <a:latin typeface="Arial" panose="020B0604020202020204" pitchFamily="34" charset="0"/>
              <a:cs typeface="Arial" panose="020B0604020202020204" pitchFamily="34" charset="0"/>
            </a:endParaRPr>
          </a:p>
        </p:txBody>
      </p:sp>
      <p:sp>
        <p:nvSpPr>
          <p:cNvPr id="16" name="Text 13"/>
          <p:cNvSpPr/>
          <p:nvPr/>
        </p:nvSpPr>
        <p:spPr>
          <a:xfrm>
            <a:off x="8978265" y="5826681"/>
            <a:ext cx="2160508" cy="645795"/>
          </a:xfrm>
          <a:prstGeom prst="rect">
            <a:avLst/>
          </a:prstGeom>
          <a:noFill/>
          <a:ln/>
        </p:spPr>
        <p:txBody>
          <a:bodyPr wrap="square" lIns="0" tIns="0" rIns="0" bIns="0" rtlCol="0" anchor="t"/>
          <a:lstStyle/>
          <a:p>
            <a:pPr marL="0" indent="0">
              <a:lnSpc>
                <a:spcPts val="25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Rate: 10% (For Professional Fees)</a:t>
            </a:r>
            <a:endParaRPr lang="en-US" dirty="0">
              <a:latin typeface="Arial" panose="020B0604020202020204" pitchFamily="34" charset="0"/>
              <a:cs typeface="Arial" panose="020B0604020202020204" pitchFamily="34" charset="0"/>
            </a:endParaRPr>
          </a:p>
        </p:txBody>
      </p:sp>
      <p:sp>
        <p:nvSpPr>
          <p:cNvPr id="17" name="Text 14"/>
          <p:cNvSpPr/>
          <p:nvPr/>
        </p:nvSpPr>
        <p:spPr>
          <a:xfrm>
            <a:off x="11549777" y="5826681"/>
            <a:ext cx="2164318" cy="645795"/>
          </a:xfrm>
          <a:prstGeom prst="rect">
            <a:avLst/>
          </a:prstGeom>
          <a:noFill/>
          <a:ln/>
        </p:spPr>
        <p:txBody>
          <a:bodyPr wrap="square" lIns="0" tIns="0" rIns="0" bIns="0" rtlCol="0" anchor="t"/>
          <a:lstStyle/>
          <a:p>
            <a:pPr marL="0" indent="0">
              <a:lnSpc>
                <a:spcPts val="25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Rate: 10% (For Professional Fees)</a:t>
            </a:r>
            <a:endParaRPr lang="en-US" dirty="0">
              <a:latin typeface="Arial" panose="020B0604020202020204" pitchFamily="34" charset="0"/>
              <a:cs typeface="Arial" panose="020B0604020202020204" pitchFamily="34" charset="0"/>
            </a:endParaRPr>
          </a:p>
        </p:txBody>
      </p:sp>
      <p:sp>
        <p:nvSpPr>
          <p:cNvPr id="18" name="Shape 15"/>
          <p:cNvSpPr/>
          <p:nvPr/>
        </p:nvSpPr>
        <p:spPr>
          <a:xfrm>
            <a:off x="6200180" y="6601063"/>
            <a:ext cx="7715607" cy="902970"/>
          </a:xfrm>
          <a:prstGeom prst="rect">
            <a:avLst/>
          </a:prstGeom>
          <a:solidFill>
            <a:srgbClr val="000000">
              <a:alpha val="4000"/>
            </a:srgbClr>
          </a:solidFill>
          <a:ln/>
        </p:spPr>
        <p:txBody>
          <a:bodyPr/>
          <a:lstStyle/>
          <a:p>
            <a:endParaRPr lang="en-US"/>
          </a:p>
        </p:txBody>
      </p:sp>
      <p:sp>
        <p:nvSpPr>
          <p:cNvPr id="19" name="Text 16"/>
          <p:cNvSpPr/>
          <p:nvPr/>
        </p:nvSpPr>
        <p:spPr>
          <a:xfrm>
            <a:off x="6402943" y="6729651"/>
            <a:ext cx="2164318" cy="322898"/>
          </a:xfrm>
          <a:prstGeom prst="rect">
            <a:avLst/>
          </a:prstGeom>
          <a:noFill/>
          <a:ln/>
        </p:spPr>
        <p:txBody>
          <a:bodyPr wrap="none" lIns="0" tIns="0" rIns="0" bIns="0" rtlCol="0" anchor="t"/>
          <a:lstStyle/>
          <a:p>
            <a:pPr marL="0" indent="0">
              <a:lnSpc>
                <a:spcPts val="2500"/>
              </a:lnSpc>
              <a:buNone/>
            </a:pPr>
            <a:endParaRPr lang="en-US" dirty="0">
              <a:latin typeface="Arial" panose="020B0604020202020204" pitchFamily="34" charset="0"/>
              <a:cs typeface="Arial" panose="020B0604020202020204" pitchFamily="34" charset="0"/>
            </a:endParaRPr>
          </a:p>
        </p:txBody>
      </p:sp>
      <p:sp>
        <p:nvSpPr>
          <p:cNvPr id="20" name="Text 17"/>
          <p:cNvSpPr/>
          <p:nvPr/>
        </p:nvSpPr>
        <p:spPr>
          <a:xfrm>
            <a:off x="8978265" y="6729651"/>
            <a:ext cx="2160508" cy="645795"/>
          </a:xfrm>
          <a:prstGeom prst="rect">
            <a:avLst/>
          </a:prstGeom>
          <a:noFill/>
          <a:ln/>
        </p:spPr>
        <p:txBody>
          <a:bodyPr wrap="square" lIns="0" tIns="0" rIns="0" bIns="0" rtlCol="0" anchor="t"/>
          <a:lstStyle/>
          <a:p>
            <a:pPr marL="0" indent="0">
              <a:lnSpc>
                <a:spcPts val="25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2% (For Technical Fees)</a:t>
            </a:r>
            <a:endParaRPr lang="en-US" dirty="0">
              <a:latin typeface="Arial" panose="020B0604020202020204" pitchFamily="34" charset="0"/>
              <a:cs typeface="Arial" panose="020B0604020202020204" pitchFamily="34" charset="0"/>
            </a:endParaRPr>
          </a:p>
        </p:txBody>
      </p:sp>
      <p:sp>
        <p:nvSpPr>
          <p:cNvPr id="21" name="Text 18"/>
          <p:cNvSpPr/>
          <p:nvPr/>
        </p:nvSpPr>
        <p:spPr>
          <a:xfrm>
            <a:off x="11549777" y="6729651"/>
            <a:ext cx="2164318" cy="645795"/>
          </a:xfrm>
          <a:prstGeom prst="rect">
            <a:avLst/>
          </a:prstGeom>
          <a:noFill/>
          <a:ln/>
        </p:spPr>
        <p:txBody>
          <a:bodyPr wrap="square" lIns="0" tIns="0" rIns="0" bIns="0" rtlCol="0" anchor="t"/>
          <a:lstStyle/>
          <a:p>
            <a:pPr marL="0" indent="0">
              <a:lnSpc>
                <a:spcPts val="25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2% (For Technical Fees)</a:t>
            </a:r>
            <a:endParaRPr lang="en-US" dirty="0">
              <a:latin typeface="Arial" panose="020B0604020202020204" pitchFamily="34" charset="0"/>
              <a:cs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510064" y="513874"/>
            <a:ext cx="3835241" cy="479346"/>
          </a:xfrm>
          <a:prstGeom prst="rect">
            <a:avLst/>
          </a:prstGeom>
          <a:noFill/>
          <a:ln/>
        </p:spPr>
        <p:txBody>
          <a:bodyPr wrap="none" lIns="0" tIns="0" rIns="0" bIns="0" rtlCol="0" anchor="t"/>
          <a:lstStyle/>
          <a:p>
            <a:pPr marL="0" indent="0">
              <a:lnSpc>
                <a:spcPts val="3750"/>
              </a:lnSpc>
              <a:buNone/>
            </a:pPr>
            <a:r>
              <a:rPr lang="en-US" sz="3000" b="1" dirty="0">
                <a:solidFill>
                  <a:srgbClr val="7068F4"/>
                </a:solidFill>
                <a:latin typeface="Arial" panose="020B0604020202020204" pitchFamily="34" charset="0"/>
                <a:ea typeface="Barlow Bold" pitchFamily="34" charset="-122"/>
                <a:cs typeface="Arial" panose="020B0604020202020204" pitchFamily="34" charset="0"/>
              </a:rPr>
              <a:t>OTHER TDS SECTION</a:t>
            </a:r>
            <a:endParaRPr lang="en-US" sz="3000" dirty="0">
              <a:latin typeface="Arial" panose="020B0604020202020204" pitchFamily="34" charset="0"/>
              <a:cs typeface="Arial" panose="020B0604020202020204" pitchFamily="34" charset="0"/>
            </a:endParaRPr>
          </a:p>
        </p:txBody>
      </p:sp>
      <p:sp>
        <p:nvSpPr>
          <p:cNvPr id="3" name="Shape 1"/>
          <p:cNvSpPr/>
          <p:nvPr/>
        </p:nvSpPr>
        <p:spPr>
          <a:xfrm>
            <a:off x="510064" y="1284684"/>
            <a:ext cx="13610273" cy="6431042"/>
          </a:xfrm>
          <a:prstGeom prst="roundRect">
            <a:avLst>
              <a:gd name="adj" fmla="val 2040"/>
            </a:avLst>
          </a:prstGeom>
          <a:noFill/>
          <a:ln w="7620">
            <a:solidFill>
              <a:srgbClr val="000000">
                <a:alpha val="8000"/>
              </a:srgbClr>
            </a:solidFill>
            <a:prstDash val="solid"/>
          </a:ln>
        </p:spPr>
        <p:txBody>
          <a:bodyPr/>
          <a:lstStyle/>
          <a:p>
            <a:endParaRPr lang="en-US"/>
          </a:p>
        </p:txBody>
      </p:sp>
      <p:sp>
        <p:nvSpPr>
          <p:cNvPr id="4" name="Shape 2"/>
          <p:cNvSpPr/>
          <p:nvPr/>
        </p:nvSpPr>
        <p:spPr>
          <a:xfrm>
            <a:off x="517684" y="1292304"/>
            <a:ext cx="13595033" cy="423148"/>
          </a:xfrm>
          <a:prstGeom prst="rect">
            <a:avLst/>
          </a:prstGeom>
          <a:solidFill>
            <a:srgbClr val="FFFFFF">
              <a:alpha val="4000"/>
            </a:srgbClr>
          </a:solidFill>
          <a:ln/>
        </p:spPr>
        <p:txBody>
          <a:bodyPr/>
          <a:lstStyle/>
          <a:p>
            <a:endParaRPr lang="en-US"/>
          </a:p>
        </p:txBody>
      </p:sp>
      <p:sp>
        <p:nvSpPr>
          <p:cNvPr id="5" name="Text 3"/>
          <p:cNvSpPr/>
          <p:nvPr/>
        </p:nvSpPr>
        <p:spPr>
          <a:xfrm>
            <a:off x="663893" y="1387316"/>
            <a:ext cx="2423636" cy="233124"/>
          </a:xfrm>
          <a:prstGeom prst="rect">
            <a:avLst/>
          </a:prstGeom>
          <a:noFill/>
          <a:ln/>
        </p:spPr>
        <p:txBody>
          <a:bodyPr wrap="none" lIns="0" tIns="0" rIns="0" bIns="0" rtlCol="0" anchor="t"/>
          <a:lstStyle/>
          <a:p>
            <a:pPr marL="0" indent="0">
              <a:lnSpc>
                <a:spcPts val="1800"/>
              </a:lnSpc>
              <a:buNone/>
            </a:pPr>
            <a:r>
              <a:rPr lang="en-US" sz="1600" b="1" dirty="0">
                <a:solidFill>
                  <a:srgbClr val="272525"/>
                </a:solidFill>
                <a:latin typeface="Arial" panose="020B0604020202020204" pitchFamily="34" charset="0"/>
                <a:ea typeface="Montserrat" pitchFamily="34" charset="-122"/>
                <a:cs typeface="Arial" panose="020B0604020202020204" pitchFamily="34" charset="0"/>
              </a:rPr>
              <a:t>Section</a:t>
            </a:r>
            <a:endParaRPr lang="en-US" sz="1600" dirty="0">
              <a:latin typeface="Arial" panose="020B0604020202020204" pitchFamily="34" charset="0"/>
              <a:cs typeface="Arial" panose="020B0604020202020204" pitchFamily="34" charset="0"/>
            </a:endParaRPr>
          </a:p>
        </p:txBody>
      </p:sp>
      <p:sp>
        <p:nvSpPr>
          <p:cNvPr id="6" name="Text 4"/>
          <p:cNvSpPr/>
          <p:nvPr/>
        </p:nvSpPr>
        <p:spPr>
          <a:xfrm>
            <a:off x="3386614" y="1387316"/>
            <a:ext cx="2419826" cy="233124"/>
          </a:xfrm>
          <a:prstGeom prst="rect">
            <a:avLst/>
          </a:prstGeom>
          <a:noFill/>
          <a:ln/>
        </p:spPr>
        <p:txBody>
          <a:bodyPr wrap="none" lIns="0" tIns="0" rIns="0" bIns="0" rtlCol="0" anchor="t"/>
          <a:lstStyle/>
          <a:p>
            <a:pPr marL="0" indent="0">
              <a:lnSpc>
                <a:spcPts val="1800"/>
              </a:lnSpc>
              <a:buNone/>
            </a:pPr>
            <a:r>
              <a:rPr lang="en-US" sz="1600" b="1" dirty="0">
                <a:solidFill>
                  <a:srgbClr val="272525"/>
                </a:solidFill>
                <a:latin typeface="Arial" panose="020B0604020202020204" pitchFamily="34" charset="0"/>
                <a:ea typeface="Montserrat" pitchFamily="34" charset="-122"/>
                <a:cs typeface="Arial" panose="020B0604020202020204" pitchFamily="34" charset="0"/>
              </a:rPr>
              <a:t>Previous Threshold</a:t>
            </a:r>
            <a:endParaRPr lang="en-US" sz="1600" dirty="0">
              <a:latin typeface="Arial" panose="020B0604020202020204" pitchFamily="34" charset="0"/>
              <a:cs typeface="Arial" panose="020B0604020202020204" pitchFamily="34" charset="0"/>
            </a:endParaRPr>
          </a:p>
        </p:txBody>
      </p:sp>
      <p:sp>
        <p:nvSpPr>
          <p:cNvPr id="7" name="Text 5"/>
          <p:cNvSpPr/>
          <p:nvPr/>
        </p:nvSpPr>
        <p:spPr>
          <a:xfrm>
            <a:off x="6105525" y="1387316"/>
            <a:ext cx="2419826" cy="233124"/>
          </a:xfrm>
          <a:prstGeom prst="rect">
            <a:avLst/>
          </a:prstGeom>
          <a:noFill/>
          <a:ln/>
        </p:spPr>
        <p:txBody>
          <a:bodyPr wrap="none" lIns="0" tIns="0" rIns="0" bIns="0" rtlCol="0" anchor="t"/>
          <a:lstStyle/>
          <a:p>
            <a:pPr marL="0" indent="0">
              <a:lnSpc>
                <a:spcPts val="1800"/>
              </a:lnSpc>
              <a:buNone/>
            </a:pPr>
            <a:r>
              <a:rPr lang="en-US" sz="1600" b="1" dirty="0">
                <a:solidFill>
                  <a:srgbClr val="272525"/>
                </a:solidFill>
                <a:latin typeface="Arial" panose="020B0604020202020204" pitchFamily="34" charset="0"/>
                <a:ea typeface="Montserrat" pitchFamily="34" charset="-122"/>
                <a:cs typeface="Arial" panose="020B0604020202020204" pitchFamily="34" charset="0"/>
              </a:rPr>
              <a:t>Rate (Previous)</a:t>
            </a:r>
            <a:endParaRPr lang="en-US" sz="1600" dirty="0">
              <a:latin typeface="Arial" panose="020B0604020202020204" pitchFamily="34" charset="0"/>
              <a:cs typeface="Arial" panose="020B0604020202020204" pitchFamily="34" charset="0"/>
            </a:endParaRPr>
          </a:p>
        </p:txBody>
      </p:sp>
      <p:sp>
        <p:nvSpPr>
          <p:cNvPr id="8" name="Text 6"/>
          <p:cNvSpPr/>
          <p:nvPr/>
        </p:nvSpPr>
        <p:spPr>
          <a:xfrm>
            <a:off x="8824436" y="1387316"/>
            <a:ext cx="2419826" cy="233124"/>
          </a:xfrm>
          <a:prstGeom prst="rect">
            <a:avLst/>
          </a:prstGeom>
          <a:noFill/>
          <a:ln/>
        </p:spPr>
        <p:txBody>
          <a:bodyPr wrap="none" lIns="0" tIns="0" rIns="0" bIns="0" rtlCol="0" anchor="t"/>
          <a:lstStyle/>
          <a:p>
            <a:pPr marL="0" indent="0">
              <a:lnSpc>
                <a:spcPts val="1800"/>
              </a:lnSpc>
              <a:buNone/>
            </a:pPr>
            <a:r>
              <a:rPr lang="en-US" sz="1600" b="1" dirty="0">
                <a:solidFill>
                  <a:srgbClr val="272525"/>
                </a:solidFill>
                <a:latin typeface="Arial" panose="020B0604020202020204" pitchFamily="34" charset="0"/>
                <a:ea typeface="Montserrat" pitchFamily="34" charset="-122"/>
                <a:cs typeface="Arial" panose="020B0604020202020204" pitchFamily="34" charset="0"/>
              </a:rPr>
              <a:t>New Threshold</a:t>
            </a:r>
            <a:endParaRPr lang="en-US" sz="1600" dirty="0">
              <a:latin typeface="Arial" panose="020B0604020202020204" pitchFamily="34" charset="0"/>
              <a:cs typeface="Arial" panose="020B0604020202020204" pitchFamily="34" charset="0"/>
            </a:endParaRPr>
          </a:p>
        </p:txBody>
      </p:sp>
      <p:sp>
        <p:nvSpPr>
          <p:cNvPr id="9" name="Text 7"/>
          <p:cNvSpPr/>
          <p:nvPr/>
        </p:nvSpPr>
        <p:spPr>
          <a:xfrm>
            <a:off x="11543348" y="1387316"/>
            <a:ext cx="2423636" cy="233124"/>
          </a:xfrm>
          <a:prstGeom prst="rect">
            <a:avLst/>
          </a:prstGeom>
          <a:noFill/>
          <a:ln/>
        </p:spPr>
        <p:txBody>
          <a:bodyPr wrap="none" lIns="0" tIns="0" rIns="0" bIns="0" rtlCol="0" anchor="t"/>
          <a:lstStyle/>
          <a:p>
            <a:pPr marL="0" indent="0">
              <a:lnSpc>
                <a:spcPts val="1800"/>
              </a:lnSpc>
              <a:buNone/>
            </a:pPr>
            <a:r>
              <a:rPr lang="en-US" sz="1600" b="1" dirty="0">
                <a:solidFill>
                  <a:srgbClr val="272525"/>
                </a:solidFill>
                <a:latin typeface="Arial" panose="020B0604020202020204" pitchFamily="34" charset="0"/>
                <a:ea typeface="Montserrat" pitchFamily="34" charset="-122"/>
                <a:cs typeface="Arial" panose="020B0604020202020204" pitchFamily="34" charset="0"/>
              </a:rPr>
              <a:t>Rate (New)</a:t>
            </a:r>
            <a:endParaRPr lang="en-US" sz="1600" dirty="0">
              <a:latin typeface="Arial" panose="020B0604020202020204" pitchFamily="34" charset="0"/>
              <a:cs typeface="Arial" panose="020B0604020202020204" pitchFamily="34" charset="0"/>
            </a:endParaRPr>
          </a:p>
        </p:txBody>
      </p:sp>
      <p:sp>
        <p:nvSpPr>
          <p:cNvPr id="10" name="Shape 8"/>
          <p:cNvSpPr/>
          <p:nvPr/>
        </p:nvSpPr>
        <p:spPr>
          <a:xfrm>
            <a:off x="517684" y="1715453"/>
            <a:ext cx="13595033" cy="1122521"/>
          </a:xfrm>
          <a:prstGeom prst="rect">
            <a:avLst/>
          </a:prstGeom>
          <a:solidFill>
            <a:srgbClr val="000000">
              <a:alpha val="4000"/>
            </a:srgbClr>
          </a:solidFill>
          <a:ln/>
        </p:spPr>
        <p:txBody>
          <a:bodyPr/>
          <a:lstStyle/>
          <a:p>
            <a:endParaRPr lang="en-US"/>
          </a:p>
        </p:txBody>
      </p:sp>
      <p:sp>
        <p:nvSpPr>
          <p:cNvPr id="11" name="Text 9"/>
          <p:cNvSpPr/>
          <p:nvPr/>
        </p:nvSpPr>
        <p:spPr>
          <a:xfrm>
            <a:off x="663893" y="1810464"/>
            <a:ext cx="2423636" cy="932498"/>
          </a:xfrm>
          <a:prstGeom prst="rect">
            <a:avLst/>
          </a:prstGeom>
          <a:noFill/>
          <a:ln/>
        </p:spPr>
        <p:txBody>
          <a:bodyPr wrap="squar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Income in respect of units of a mutual fund or specified company or undertaking (Sec. 194K)</a:t>
            </a:r>
            <a:endParaRPr lang="en-US" sz="1300" dirty="0">
              <a:latin typeface="Arial" panose="020B0604020202020204" pitchFamily="34" charset="0"/>
              <a:cs typeface="Arial" panose="020B0604020202020204" pitchFamily="34" charset="0"/>
            </a:endParaRPr>
          </a:p>
        </p:txBody>
      </p:sp>
      <p:sp>
        <p:nvSpPr>
          <p:cNvPr id="12" name="Text 10"/>
          <p:cNvSpPr/>
          <p:nvPr/>
        </p:nvSpPr>
        <p:spPr>
          <a:xfrm>
            <a:off x="3386614" y="1810464"/>
            <a:ext cx="2419826" cy="233124"/>
          </a:xfrm>
          <a:prstGeom prst="rect">
            <a:avLst/>
          </a:prstGeom>
          <a:noFill/>
          <a:ln/>
        </p:spPr>
        <p:txBody>
          <a:bodyPr wrap="non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Rs. 5,000</a:t>
            </a:r>
            <a:endParaRPr lang="en-US" sz="1300" dirty="0">
              <a:latin typeface="Arial" panose="020B0604020202020204" pitchFamily="34" charset="0"/>
              <a:cs typeface="Arial" panose="020B0604020202020204" pitchFamily="34" charset="0"/>
            </a:endParaRPr>
          </a:p>
        </p:txBody>
      </p:sp>
      <p:sp>
        <p:nvSpPr>
          <p:cNvPr id="13" name="Text 11"/>
          <p:cNvSpPr/>
          <p:nvPr/>
        </p:nvSpPr>
        <p:spPr>
          <a:xfrm>
            <a:off x="6105525" y="1810464"/>
            <a:ext cx="2419826" cy="233124"/>
          </a:xfrm>
          <a:prstGeom prst="rect">
            <a:avLst/>
          </a:prstGeom>
          <a:noFill/>
          <a:ln/>
        </p:spPr>
        <p:txBody>
          <a:bodyPr wrap="non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10%</a:t>
            </a:r>
            <a:endParaRPr lang="en-US" sz="1300" dirty="0">
              <a:latin typeface="Arial" panose="020B0604020202020204" pitchFamily="34" charset="0"/>
              <a:cs typeface="Arial" panose="020B0604020202020204" pitchFamily="34" charset="0"/>
            </a:endParaRPr>
          </a:p>
        </p:txBody>
      </p:sp>
      <p:sp>
        <p:nvSpPr>
          <p:cNvPr id="14" name="Text 12"/>
          <p:cNvSpPr/>
          <p:nvPr/>
        </p:nvSpPr>
        <p:spPr>
          <a:xfrm>
            <a:off x="8824436" y="1810464"/>
            <a:ext cx="2419826" cy="233124"/>
          </a:xfrm>
          <a:prstGeom prst="rect">
            <a:avLst/>
          </a:prstGeom>
          <a:noFill/>
          <a:ln/>
        </p:spPr>
        <p:txBody>
          <a:bodyPr wrap="non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Rs. 10,000</a:t>
            </a:r>
            <a:endParaRPr lang="en-US" sz="1300" dirty="0">
              <a:latin typeface="Arial" panose="020B0604020202020204" pitchFamily="34" charset="0"/>
              <a:cs typeface="Arial" panose="020B0604020202020204" pitchFamily="34" charset="0"/>
            </a:endParaRPr>
          </a:p>
        </p:txBody>
      </p:sp>
      <p:sp>
        <p:nvSpPr>
          <p:cNvPr id="15" name="Text 13"/>
          <p:cNvSpPr/>
          <p:nvPr/>
        </p:nvSpPr>
        <p:spPr>
          <a:xfrm>
            <a:off x="11543348" y="1810464"/>
            <a:ext cx="2423636" cy="233124"/>
          </a:xfrm>
          <a:prstGeom prst="rect">
            <a:avLst/>
          </a:prstGeom>
          <a:noFill/>
          <a:ln/>
        </p:spPr>
        <p:txBody>
          <a:bodyPr wrap="non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10%</a:t>
            </a:r>
            <a:endParaRPr lang="en-US" sz="1300" dirty="0">
              <a:latin typeface="Arial" panose="020B0604020202020204" pitchFamily="34" charset="0"/>
              <a:cs typeface="Arial" panose="020B0604020202020204" pitchFamily="34" charset="0"/>
            </a:endParaRPr>
          </a:p>
        </p:txBody>
      </p:sp>
      <p:sp>
        <p:nvSpPr>
          <p:cNvPr id="16" name="Shape 14"/>
          <p:cNvSpPr/>
          <p:nvPr/>
        </p:nvSpPr>
        <p:spPr>
          <a:xfrm>
            <a:off x="517684" y="2837974"/>
            <a:ext cx="13595033" cy="889397"/>
          </a:xfrm>
          <a:prstGeom prst="rect">
            <a:avLst/>
          </a:prstGeom>
          <a:solidFill>
            <a:srgbClr val="FFFFFF">
              <a:alpha val="4000"/>
            </a:srgbClr>
          </a:solidFill>
          <a:ln/>
        </p:spPr>
        <p:txBody>
          <a:bodyPr/>
          <a:lstStyle/>
          <a:p>
            <a:endParaRPr lang="en-US"/>
          </a:p>
        </p:txBody>
      </p:sp>
      <p:sp>
        <p:nvSpPr>
          <p:cNvPr id="17" name="Text 15"/>
          <p:cNvSpPr/>
          <p:nvPr/>
        </p:nvSpPr>
        <p:spPr>
          <a:xfrm>
            <a:off x="663893" y="2932986"/>
            <a:ext cx="2423636" cy="466249"/>
          </a:xfrm>
          <a:prstGeom prst="rect">
            <a:avLst/>
          </a:prstGeom>
          <a:noFill/>
          <a:ln/>
        </p:spPr>
        <p:txBody>
          <a:bodyPr wrap="squar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Winnings from lottery, crossword puzzle, etc. (Sec. 194B)</a:t>
            </a:r>
            <a:endParaRPr lang="en-US" sz="1300" dirty="0">
              <a:latin typeface="Arial" panose="020B0604020202020204" pitchFamily="34" charset="0"/>
              <a:cs typeface="Arial" panose="020B0604020202020204" pitchFamily="34" charset="0"/>
            </a:endParaRPr>
          </a:p>
        </p:txBody>
      </p:sp>
      <p:sp>
        <p:nvSpPr>
          <p:cNvPr id="18" name="Text 16"/>
          <p:cNvSpPr/>
          <p:nvPr/>
        </p:nvSpPr>
        <p:spPr>
          <a:xfrm>
            <a:off x="3386614" y="2932986"/>
            <a:ext cx="2419826" cy="699373"/>
          </a:xfrm>
          <a:prstGeom prst="rect">
            <a:avLst/>
          </a:prstGeom>
          <a:noFill/>
          <a:ln/>
        </p:spPr>
        <p:txBody>
          <a:bodyPr wrap="squar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Aggregate of amounts exceeding Rs. 10,000 during the financial year</a:t>
            </a:r>
            <a:endParaRPr lang="en-US" sz="1300" dirty="0">
              <a:latin typeface="Arial" panose="020B0604020202020204" pitchFamily="34" charset="0"/>
              <a:cs typeface="Arial" panose="020B0604020202020204" pitchFamily="34" charset="0"/>
            </a:endParaRPr>
          </a:p>
        </p:txBody>
      </p:sp>
      <p:sp>
        <p:nvSpPr>
          <p:cNvPr id="19" name="Text 17"/>
          <p:cNvSpPr/>
          <p:nvPr/>
        </p:nvSpPr>
        <p:spPr>
          <a:xfrm>
            <a:off x="6105525" y="2932986"/>
            <a:ext cx="2419826" cy="233124"/>
          </a:xfrm>
          <a:prstGeom prst="rect">
            <a:avLst/>
          </a:prstGeom>
          <a:noFill/>
          <a:ln/>
        </p:spPr>
        <p:txBody>
          <a:bodyPr wrap="non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30%</a:t>
            </a:r>
            <a:endParaRPr lang="en-US" sz="1300" dirty="0">
              <a:latin typeface="Arial" panose="020B0604020202020204" pitchFamily="34" charset="0"/>
              <a:cs typeface="Arial" panose="020B0604020202020204" pitchFamily="34" charset="0"/>
            </a:endParaRPr>
          </a:p>
        </p:txBody>
      </p:sp>
      <p:sp>
        <p:nvSpPr>
          <p:cNvPr id="20" name="Text 18"/>
          <p:cNvSpPr/>
          <p:nvPr/>
        </p:nvSpPr>
        <p:spPr>
          <a:xfrm>
            <a:off x="8824436" y="2932986"/>
            <a:ext cx="2419826" cy="466249"/>
          </a:xfrm>
          <a:prstGeom prst="rect">
            <a:avLst/>
          </a:prstGeom>
          <a:noFill/>
          <a:ln/>
        </p:spPr>
        <p:txBody>
          <a:bodyPr wrap="squar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Rs. 10,000 in respect of single transaction</a:t>
            </a:r>
            <a:endParaRPr lang="en-US" sz="1300" dirty="0">
              <a:latin typeface="Arial" panose="020B0604020202020204" pitchFamily="34" charset="0"/>
              <a:cs typeface="Arial" panose="020B0604020202020204" pitchFamily="34" charset="0"/>
            </a:endParaRPr>
          </a:p>
        </p:txBody>
      </p:sp>
      <p:sp>
        <p:nvSpPr>
          <p:cNvPr id="21" name="Text 19"/>
          <p:cNvSpPr/>
          <p:nvPr/>
        </p:nvSpPr>
        <p:spPr>
          <a:xfrm>
            <a:off x="11543348" y="2932986"/>
            <a:ext cx="2423636" cy="233124"/>
          </a:xfrm>
          <a:prstGeom prst="rect">
            <a:avLst/>
          </a:prstGeom>
          <a:noFill/>
          <a:ln/>
        </p:spPr>
        <p:txBody>
          <a:bodyPr wrap="non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30%</a:t>
            </a:r>
            <a:endParaRPr lang="en-US" sz="1300" dirty="0">
              <a:latin typeface="Arial" panose="020B0604020202020204" pitchFamily="34" charset="0"/>
              <a:cs typeface="Arial" panose="020B0604020202020204" pitchFamily="34" charset="0"/>
            </a:endParaRPr>
          </a:p>
        </p:txBody>
      </p:sp>
      <p:sp>
        <p:nvSpPr>
          <p:cNvPr id="22" name="Shape 20"/>
          <p:cNvSpPr/>
          <p:nvPr/>
        </p:nvSpPr>
        <p:spPr>
          <a:xfrm>
            <a:off x="517684" y="3727371"/>
            <a:ext cx="13595033" cy="889397"/>
          </a:xfrm>
          <a:prstGeom prst="rect">
            <a:avLst/>
          </a:prstGeom>
          <a:solidFill>
            <a:srgbClr val="000000">
              <a:alpha val="4000"/>
            </a:srgbClr>
          </a:solidFill>
          <a:ln/>
        </p:spPr>
        <p:txBody>
          <a:bodyPr/>
          <a:lstStyle/>
          <a:p>
            <a:endParaRPr lang="en-US"/>
          </a:p>
        </p:txBody>
      </p:sp>
      <p:sp>
        <p:nvSpPr>
          <p:cNvPr id="23" name="Text 21"/>
          <p:cNvSpPr/>
          <p:nvPr/>
        </p:nvSpPr>
        <p:spPr>
          <a:xfrm>
            <a:off x="663893" y="3822383"/>
            <a:ext cx="2423636" cy="466249"/>
          </a:xfrm>
          <a:prstGeom prst="rect">
            <a:avLst/>
          </a:prstGeom>
          <a:noFill/>
          <a:ln/>
        </p:spPr>
        <p:txBody>
          <a:bodyPr wrap="squar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Winnings from horse races (Sec. 194BB)</a:t>
            </a:r>
            <a:endParaRPr lang="en-US" sz="1300" dirty="0">
              <a:latin typeface="Arial" panose="020B0604020202020204" pitchFamily="34" charset="0"/>
              <a:cs typeface="Arial" panose="020B0604020202020204" pitchFamily="34" charset="0"/>
            </a:endParaRPr>
          </a:p>
        </p:txBody>
      </p:sp>
      <p:sp>
        <p:nvSpPr>
          <p:cNvPr id="24" name="Text 22"/>
          <p:cNvSpPr/>
          <p:nvPr/>
        </p:nvSpPr>
        <p:spPr>
          <a:xfrm>
            <a:off x="3386614" y="3822383"/>
            <a:ext cx="2419826" cy="699373"/>
          </a:xfrm>
          <a:prstGeom prst="rect">
            <a:avLst/>
          </a:prstGeom>
          <a:noFill/>
          <a:ln/>
        </p:spPr>
        <p:txBody>
          <a:bodyPr wrap="squar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Aggregate of amounts exceeding Rs. 10,000 during the financial year</a:t>
            </a:r>
            <a:endParaRPr lang="en-US" sz="1300" dirty="0">
              <a:latin typeface="Arial" panose="020B0604020202020204" pitchFamily="34" charset="0"/>
              <a:cs typeface="Arial" panose="020B0604020202020204" pitchFamily="34" charset="0"/>
            </a:endParaRPr>
          </a:p>
        </p:txBody>
      </p:sp>
      <p:sp>
        <p:nvSpPr>
          <p:cNvPr id="25" name="Text 23"/>
          <p:cNvSpPr/>
          <p:nvPr/>
        </p:nvSpPr>
        <p:spPr>
          <a:xfrm>
            <a:off x="6105525" y="3822383"/>
            <a:ext cx="2419826" cy="233124"/>
          </a:xfrm>
          <a:prstGeom prst="rect">
            <a:avLst/>
          </a:prstGeom>
          <a:noFill/>
          <a:ln/>
        </p:spPr>
        <p:txBody>
          <a:bodyPr wrap="non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30%</a:t>
            </a:r>
            <a:endParaRPr lang="en-US" sz="1300" dirty="0">
              <a:latin typeface="Arial" panose="020B0604020202020204" pitchFamily="34" charset="0"/>
              <a:cs typeface="Arial" panose="020B0604020202020204" pitchFamily="34" charset="0"/>
            </a:endParaRPr>
          </a:p>
        </p:txBody>
      </p:sp>
      <p:sp>
        <p:nvSpPr>
          <p:cNvPr id="26" name="Text 24"/>
          <p:cNvSpPr/>
          <p:nvPr/>
        </p:nvSpPr>
        <p:spPr>
          <a:xfrm>
            <a:off x="8824436" y="3822383"/>
            <a:ext cx="2419826" cy="466249"/>
          </a:xfrm>
          <a:prstGeom prst="rect">
            <a:avLst/>
          </a:prstGeom>
          <a:noFill/>
          <a:ln/>
        </p:spPr>
        <p:txBody>
          <a:bodyPr wrap="squar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Rs. 10,000 in respect of single transaction</a:t>
            </a:r>
            <a:endParaRPr lang="en-US" sz="1300" dirty="0">
              <a:latin typeface="Arial" panose="020B0604020202020204" pitchFamily="34" charset="0"/>
              <a:cs typeface="Arial" panose="020B0604020202020204" pitchFamily="34" charset="0"/>
            </a:endParaRPr>
          </a:p>
        </p:txBody>
      </p:sp>
      <p:sp>
        <p:nvSpPr>
          <p:cNvPr id="27" name="Text 25"/>
          <p:cNvSpPr/>
          <p:nvPr/>
        </p:nvSpPr>
        <p:spPr>
          <a:xfrm>
            <a:off x="11543348" y="3822383"/>
            <a:ext cx="2423636" cy="233124"/>
          </a:xfrm>
          <a:prstGeom prst="rect">
            <a:avLst/>
          </a:prstGeom>
          <a:noFill/>
          <a:ln/>
        </p:spPr>
        <p:txBody>
          <a:bodyPr wrap="non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30%</a:t>
            </a:r>
            <a:endParaRPr lang="en-US" sz="1300" dirty="0">
              <a:latin typeface="Arial" panose="020B0604020202020204" pitchFamily="34" charset="0"/>
              <a:cs typeface="Arial" panose="020B0604020202020204" pitchFamily="34" charset="0"/>
            </a:endParaRPr>
          </a:p>
        </p:txBody>
      </p:sp>
      <p:sp>
        <p:nvSpPr>
          <p:cNvPr id="28" name="Shape 26"/>
          <p:cNvSpPr/>
          <p:nvPr/>
        </p:nvSpPr>
        <p:spPr>
          <a:xfrm>
            <a:off x="517684" y="4616768"/>
            <a:ext cx="13595033" cy="656273"/>
          </a:xfrm>
          <a:prstGeom prst="rect">
            <a:avLst/>
          </a:prstGeom>
          <a:solidFill>
            <a:srgbClr val="FFFFFF">
              <a:alpha val="4000"/>
            </a:srgbClr>
          </a:solidFill>
          <a:ln/>
        </p:spPr>
        <p:txBody>
          <a:bodyPr/>
          <a:lstStyle/>
          <a:p>
            <a:endParaRPr lang="en-US"/>
          </a:p>
        </p:txBody>
      </p:sp>
      <p:sp>
        <p:nvSpPr>
          <p:cNvPr id="29" name="Text 27"/>
          <p:cNvSpPr/>
          <p:nvPr/>
        </p:nvSpPr>
        <p:spPr>
          <a:xfrm>
            <a:off x="663893" y="4711779"/>
            <a:ext cx="2423636" cy="466249"/>
          </a:xfrm>
          <a:prstGeom prst="rect">
            <a:avLst/>
          </a:prstGeom>
          <a:noFill/>
          <a:ln/>
        </p:spPr>
        <p:txBody>
          <a:bodyPr wrap="squar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Insurance Commission (Sec. 194D)</a:t>
            </a:r>
            <a:endParaRPr lang="en-US" sz="1300" dirty="0">
              <a:latin typeface="Arial" panose="020B0604020202020204" pitchFamily="34" charset="0"/>
              <a:cs typeface="Arial" panose="020B0604020202020204" pitchFamily="34" charset="0"/>
            </a:endParaRPr>
          </a:p>
        </p:txBody>
      </p:sp>
      <p:sp>
        <p:nvSpPr>
          <p:cNvPr id="30" name="Text 28"/>
          <p:cNvSpPr/>
          <p:nvPr/>
        </p:nvSpPr>
        <p:spPr>
          <a:xfrm>
            <a:off x="3386614" y="4711779"/>
            <a:ext cx="2419826" cy="233124"/>
          </a:xfrm>
          <a:prstGeom prst="rect">
            <a:avLst/>
          </a:prstGeom>
          <a:noFill/>
          <a:ln/>
        </p:spPr>
        <p:txBody>
          <a:bodyPr wrap="non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Rs. 15,000</a:t>
            </a:r>
            <a:endParaRPr lang="en-US" sz="1300" dirty="0">
              <a:latin typeface="Arial" panose="020B0604020202020204" pitchFamily="34" charset="0"/>
              <a:cs typeface="Arial" panose="020B0604020202020204" pitchFamily="34" charset="0"/>
            </a:endParaRPr>
          </a:p>
        </p:txBody>
      </p:sp>
      <p:sp>
        <p:nvSpPr>
          <p:cNvPr id="31" name="Text 29"/>
          <p:cNvSpPr/>
          <p:nvPr/>
        </p:nvSpPr>
        <p:spPr>
          <a:xfrm>
            <a:off x="6105525" y="4711779"/>
            <a:ext cx="2419826" cy="233124"/>
          </a:xfrm>
          <a:prstGeom prst="rect">
            <a:avLst/>
          </a:prstGeom>
          <a:noFill/>
          <a:ln/>
        </p:spPr>
        <p:txBody>
          <a:bodyPr wrap="non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5%</a:t>
            </a:r>
            <a:endParaRPr lang="en-US" sz="1300" dirty="0">
              <a:latin typeface="Arial" panose="020B0604020202020204" pitchFamily="34" charset="0"/>
              <a:cs typeface="Arial" panose="020B0604020202020204" pitchFamily="34" charset="0"/>
            </a:endParaRPr>
          </a:p>
        </p:txBody>
      </p:sp>
      <p:sp>
        <p:nvSpPr>
          <p:cNvPr id="32" name="Text 30"/>
          <p:cNvSpPr/>
          <p:nvPr/>
        </p:nvSpPr>
        <p:spPr>
          <a:xfrm>
            <a:off x="8824436" y="4711779"/>
            <a:ext cx="2419826" cy="233124"/>
          </a:xfrm>
          <a:prstGeom prst="rect">
            <a:avLst/>
          </a:prstGeom>
          <a:noFill/>
          <a:ln/>
        </p:spPr>
        <p:txBody>
          <a:bodyPr wrap="non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Rs. 20,000</a:t>
            </a:r>
            <a:endParaRPr lang="en-US" sz="1300" dirty="0">
              <a:latin typeface="Arial" panose="020B0604020202020204" pitchFamily="34" charset="0"/>
              <a:cs typeface="Arial" panose="020B0604020202020204" pitchFamily="34" charset="0"/>
            </a:endParaRPr>
          </a:p>
        </p:txBody>
      </p:sp>
      <p:sp>
        <p:nvSpPr>
          <p:cNvPr id="33" name="Text 31"/>
          <p:cNvSpPr/>
          <p:nvPr/>
        </p:nvSpPr>
        <p:spPr>
          <a:xfrm>
            <a:off x="11543348" y="4711779"/>
            <a:ext cx="2423636" cy="233124"/>
          </a:xfrm>
          <a:prstGeom prst="rect">
            <a:avLst/>
          </a:prstGeom>
          <a:noFill/>
          <a:ln/>
        </p:spPr>
        <p:txBody>
          <a:bodyPr wrap="non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5%</a:t>
            </a:r>
            <a:endParaRPr lang="en-US" sz="1300" dirty="0">
              <a:latin typeface="Arial" panose="020B0604020202020204" pitchFamily="34" charset="0"/>
              <a:cs typeface="Arial" panose="020B0604020202020204" pitchFamily="34" charset="0"/>
            </a:endParaRPr>
          </a:p>
        </p:txBody>
      </p:sp>
      <p:sp>
        <p:nvSpPr>
          <p:cNvPr id="34" name="Shape 32"/>
          <p:cNvSpPr/>
          <p:nvPr/>
        </p:nvSpPr>
        <p:spPr>
          <a:xfrm>
            <a:off x="517684" y="5273040"/>
            <a:ext cx="13595033" cy="889397"/>
          </a:xfrm>
          <a:prstGeom prst="rect">
            <a:avLst/>
          </a:prstGeom>
          <a:solidFill>
            <a:srgbClr val="000000">
              <a:alpha val="4000"/>
            </a:srgbClr>
          </a:solidFill>
          <a:ln/>
        </p:spPr>
        <p:txBody>
          <a:bodyPr/>
          <a:lstStyle/>
          <a:p>
            <a:endParaRPr lang="en-US"/>
          </a:p>
        </p:txBody>
      </p:sp>
      <p:sp>
        <p:nvSpPr>
          <p:cNvPr id="35" name="Text 33"/>
          <p:cNvSpPr/>
          <p:nvPr/>
        </p:nvSpPr>
        <p:spPr>
          <a:xfrm>
            <a:off x="663893" y="5368052"/>
            <a:ext cx="2423636" cy="699373"/>
          </a:xfrm>
          <a:prstGeom prst="rect">
            <a:avLst/>
          </a:prstGeom>
          <a:noFill/>
          <a:ln/>
        </p:spPr>
        <p:txBody>
          <a:bodyPr wrap="squar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Income by way of commission, prize, etc. on lottery tickets (Sec. 194G)</a:t>
            </a:r>
            <a:endParaRPr lang="en-US" sz="1300" dirty="0">
              <a:latin typeface="Arial" panose="020B0604020202020204" pitchFamily="34" charset="0"/>
              <a:cs typeface="Arial" panose="020B0604020202020204" pitchFamily="34" charset="0"/>
            </a:endParaRPr>
          </a:p>
        </p:txBody>
      </p:sp>
      <p:sp>
        <p:nvSpPr>
          <p:cNvPr id="36" name="Text 34"/>
          <p:cNvSpPr/>
          <p:nvPr/>
        </p:nvSpPr>
        <p:spPr>
          <a:xfrm>
            <a:off x="3386614" y="5368052"/>
            <a:ext cx="2419826" cy="233124"/>
          </a:xfrm>
          <a:prstGeom prst="rect">
            <a:avLst/>
          </a:prstGeom>
          <a:noFill/>
          <a:ln/>
        </p:spPr>
        <p:txBody>
          <a:bodyPr wrap="non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Rs. 15,000</a:t>
            </a:r>
            <a:endParaRPr lang="en-US" sz="1300" dirty="0">
              <a:latin typeface="Arial" panose="020B0604020202020204" pitchFamily="34" charset="0"/>
              <a:cs typeface="Arial" panose="020B0604020202020204" pitchFamily="34" charset="0"/>
            </a:endParaRPr>
          </a:p>
        </p:txBody>
      </p:sp>
      <p:sp>
        <p:nvSpPr>
          <p:cNvPr id="37" name="Text 35"/>
          <p:cNvSpPr/>
          <p:nvPr/>
        </p:nvSpPr>
        <p:spPr>
          <a:xfrm>
            <a:off x="6105525" y="5368052"/>
            <a:ext cx="2419826" cy="233124"/>
          </a:xfrm>
          <a:prstGeom prst="rect">
            <a:avLst/>
          </a:prstGeom>
          <a:noFill/>
          <a:ln/>
        </p:spPr>
        <p:txBody>
          <a:bodyPr wrap="non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5%</a:t>
            </a:r>
            <a:endParaRPr lang="en-US" sz="1300" dirty="0">
              <a:latin typeface="Arial" panose="020B0604020202020204" pitchFamily="34" charset="0"/>
              <a:cs typeface="Arial" panose="020B0604020202020204" pitchFamily="34" charset="0"/>
            </a:endParaRPr>
          </a:p>
        </p:txBody>
      </p:sp>
      <p:sp>
        <p:nvSpPr>
          <p:cNvPr id="38" name="Text 36"/>
          <p:cNvSpPr/>
          <p:nvPr/>
        </p:nvSpPr>
        <p:spPr>
          <a:xfrm>
            <a:off x="8824436" y="5368052"/>
            <a:ext cx="2419826" cy="233124"/>
          </a:xfrm>
          <a:prstGeom prst="rect">
            <a:avLst/>
          </a:prstGeom>
          <a:noFill/>
          <a:ln/>
        </p:spPr>
        <p:txBody>
          <a:bodyPr wrap="non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Rs. 20,000</a:t>
            </a:r>
            <a:endParaRPr lang="en-US" sz="1300" dirty="0">
              <a:latin typeface="Arial" panose="020B0604020202020204" pitchFamily="34" charset="0"/>
              <a:cs typeface="Arial" panose="020B0604020202020204" pitchFamily="34" charset="0"/>
            </a:endParaRPr>
          </a:p>
        </p:txBody>
      </p:sp>
      <p:sp>
        <p:nvSpPr>
          <p:cNvPr id="39" name="Text 37"/>
          <p:cNvSpPr/>
          <p:nvPr/>
        </p:nvSpPr>
        <p:spPr>
          <a:xfrm>
            <a:off x="11543348" y="5368052"/>
            <a:ext cx="2423636" cy="233124"/>
          </a:xfrm>
          <a:prstGeom prst="rect">
            <a:avLst/>
          </a:prstGeom>
          <a:noFill/>
          <a:ln/>
        </p:spPr>
        <p:txBody>
          <a:bodyPr wrap="non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5%</a:t>
            </a:r>
            <a:endParaRPr lang="en-US" sz="1300" dirty="0">
              <a:latin typeface="Arial" panose="020B0604020202020204" pitchFamily="34" charset="0"/>
              <a:cs typeface="Arial" panose="020B0604020202020204" pitchFamily="34" charset="0"/>
            </a:endParaRPr>
          </a:p>
        </p:txBody>
      </p:sp>
      <p:sp>
        <p:nvSpPr>
          <p:cNvPr id="40" name="Shape 38"/>
          <p:cNvSpPr/>
          <p:nvPr/>
        </p:nvSpPr>
        <p:spPr>
          <a:xfrm>
            <a:off x="517684" y="6162437"/>
            <a:ext cx="13595033" cy="656273"/>
          </a:xfrm>
          <a:prstGeom prst="rect">
            <a:avLst/>
          </a:prstGeom>
          <a:solidFill>
            <a:srgbClr val="FFFFFF">
              <a:alpha val="4000"/>
            </a:srgbClr>
          </a:solidFill>
          <a:ln/>
        </p:spPr>
        <p:txBody>
          <a:bodyPr/>
          <a:lstStyle/>
          <a:p>
            <a:endParaRPr lang="en-US"/>
          </a:p>
        </p:txBody>
      </p:sp>
      <p:sp>
        <p:nvSpPr>
          <p:cNvPr id="41" name="Text 39"/>
          <p:cNvSpPr/>
          <p:nvPr/>
        </p:nvSpPr>
        <p:spPr>
          <a:xfrm>
            <a:off x="663893" y="6257449"/>
            <a:ext cx="2423636" cy="466249"/>
          </a:xfrm>
          <a:prstGeom prst="rect">
            <a:avLst/>
          </a:prstGeom>
          <a:noFill/>
          <a:ln/>
        </p:spPr>
        <p:txBody>
          <a:bodyPr wrap="squar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Income by way of enhanced compensation (Sec. 194LA)</a:t>
            </a:r>
            <a:endParaRPr lang="en-US" sz="1300" dirty="0">
              <a:latin typeface="Arial" panose="020B0604020202020204" pitchFamily="34" charset="0"/>
              <a:cs typeface="Arial" panose="020B0604020202020204" pitchFamily="34" charset="0"/>
            </a:endParaRPr>
          </a:p>
        </p:txBody>
      </p:sp>
      <p:sp>
        <p:nvSpPr>
          <p:cNvPr id="42" name="Text 40"/>
          <p:cNvSpPr/>
          <p:nvPr/>
        </p:nvSpPr>
        <p:spPr>
          <a:xfrm>
            <a:off x="3386614" y="6257449"/>
            <a:ext cx="2419826" cy="233124"/>
          </a:xfrm>
          <a:prstGeom prst="rect">
            <a:avLst/>
          </a:prstGeom>
          <a:noFill/>
          <a:ln/>
        </p:spPr>
        <p:txBody>
          <a:bodyPr wrap="non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Rs. 2,50,000</a:t>
            </a:r>
            <a:endParaRPr lang="en-US" sz="1300" dirty="0">
              <a:latin typeface="Arial" panose="020B0604020202020204" pitchFamily="34" charset="0"/>
              <a:cs typeface="Arial" panose="020B0604020202020204" pitchFamily="34" charset="0"/>
            </a:endParaRPr>
          </a:p>
        </p:txBody>
      </p:sp>
      <p:sp>
        <p:nvSpPr>
          <p:cNvPr id="43" name="Text 41"/>
          <p:cNvSpPr/>
          <p:nvPr/>
        </p:nvSpPr>
        <p:spPr>
          <a:xfrm>
            <a:off x="6105525" y="6257449"/>
            <a:ext cx="2419826" cy="233124"/>
          </a:xfrm>
          <a:prstGeom prst="rect">
            <a:avLst/>
          </a:prstGeom>
          <a:noFill/>
          <a:ln/>
        </p:spPr>
        <p:txBody>
          <a:bodyPr wrap="non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10%</a:t>
            </a:r>
            <a:endParaRPr lang="en-US" sz="1300" dirty="0">
              <a:latin typeface="Arial" panose="020B0604020202020204" pitchFamily="34" charset="0"/>
              <a:cs typeface="Arial" panose="020B0604020202020204" pitchFamily="34" charset="0"/>
            </a:endParaRPr>
          </a:p>
        </p:txBody>
      </p:sp>
      <p:sp>
        <p:nvSpPr>
          <p:cNvPr id="44" name="Text 42"/>
          <p:cNvSpPr/>
          <p:nvPr/>
        </p:nvSpPr>
        <p:spPr>
          <a:xfrm>
            <a:off x="8824436" y="6257449"/>
            <a:ext cx="2419826" cy="233124"/>
          </a:xfrm>
          <a:prstGeom prst="rect">
            <a:avLst/>
          </a:prstGeom>
          <a:noFill/>
          <a:ln/>
        </p:spPr>
        <p:txBody>
          <a:bodyPr wrap="non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Rs. 5,00,000</a:t>
            </a:r>
            <a:endParaRPr lang="en-US" sz="1300" dirty="0">
              <a:latin typeface="Arial" panose="020B0604020202020204" pitchFamily="34" charset="0"/>
              <a:cs typeface="Arial" panose="020B0604020202020204" pitchFamily="34" charset="0"/>
            </a:endParaRPr>
          </a:p>
        </p:txBody>
      </p:sp>
      <p:sp>
        <p:nvSpPr>
          <p:cNvPr id="45" name="Text 43"/>
          <p:cNvSpPr/>
          <p:nvPr/>
        </p:nvSpPr>
        <p:spPr>
          <a:xfrm>
            <a:off x="11543348" y="6257449"/>
            <a:ext cx="2423636" cy="233124"/>
          </a:xfrm>
          <a:prstGeom prst="rect">
            <a:avLst/>
          </a:prstGeom>
          <a:noFill/>
          <a:ln/>
        </p:spPr>
        <p:txBody>
          <a:bodyPr wrap="non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10%</a:t>
            </a:r>
            <a:endParaRPr lang="en-US" sz="1300" dirty="0">
              <a:latin typeface="Arial" panose="020B0604020202020204" pitchFamily="34" charset="0"/>
              <a:cs typeface="Arial" panose="020B0604020202020204" pitchFamily="34" charset="0"/>
            </a:endParaRPr>
          </a:p>
        </p:txBody>
      </p:sp>
      <p:sp>
        <p:nvSpPr>
          <p:cNvPr id="46" name="Shape 44"/>
          <p:cNvSpPr/>
          <p:nvPr/>
        </p:nvSpPr>
        <p:spPr>
          <a:xfrm>
            <a:off x="517684" y="6818709"/>
            <a:ext cx="13595033" cy="889397"/>
          </a:xfrm>
          <a:prstGeom prst="rect">
            <a:avLst/>
          </a:prstGeom>
          <a:solidFill>
            <a:srgbClr val="000000">
              <a:alpha val="4000"/>
            </a:srgbClr>
          </a:solidFill>
          <a:ln/>
        </p:spPr>
        <p:txBody>
          <a:bodyPr/>
          <a:lstStyle/>
          <a:p>
            <a:endParaRPr lang="en-US"/>
          </a:p>
        </p:txBody>
      </p:sp>
      <p:sp>
        <p:nvSpPr>
          <p:cNvPr id="47" name="Text 45"/>
          <p:cNvSpPr/>
          <p:nvPr/>
        </p:nvSpPr>
        <p:spPr>
          <a:xfrm>
            <a:off x="663893" y="6913721"/>
            <a:ext cx="2423636" cy="699373"/>
          </a:xfrm>
          <a:prstGeom prst="rect">
            <a:avLst/>
          </a:prstGeom>
          <a:noFill/>
          <a:ln/>
        </p:spPr>
        <p:txBody>
          <a:bodyPr wrap="squar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Income in respect of investment in securitization trusts (Sec. 194LBC)</a:t>
            </a:r>
            <a:endParaRPr lang="en-US" sz="1300" dirty="0">
              <a:latin typeface="Arial" panose="020B0604020202020204" pitchFamily="34" charset="0"/>
              <a:cs typeface="Arial" panose="020B0604020202020204" pitchFamily="34" charset="0"/>
            </a:endParaRPr>
          </a:p>
        </p:txBody>
      </p:sp>
      <p:sp>
        <p:nvSpPr>
          <p:cNvPr id="48" name="Text 46"/>
          <p:cNvSpPr/>
          <p:nvPr/>
        </p:nvSpPr>
        <p:spPr>
          <a:xfrm>
            <a:off x="3386614" y="6921341"/>
            <a:ext cx="2573178" cy="794385"/>
          </a:xfrm>
          <a:prstGeom prst="rect">
            <a:avLst/>
          </a:prstGeom>
          <a:noFill/>
          <a:ln/>
        </p:spPr>
        <p:txBody>
          <a:bodyPr wrap="squar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Rate: 25%, in case of Individuals and Hindu Undivided Family 30% rate in case of other persons</a:t>
            </a:r>
            <a:endParaRPr lang="en-US" sz="1300" dirty="0">
              <a:latin typeface="Arial" panose="020B0604020202020204" pitchFamily="34" charset="0"/>
              <a:cs typeface="Arial" panose="020B0604020202020204" pitchFamily="34" charset="0"/>
            </a:endParaRPr>
          </a:p>
        </p:txBody>
      </p:sp>
      <p:sp>
        <p:nvSpPr>
          <p:cNvPr id="49" name="Text 47"/>
          <p:cNvSpPr/>
          <p:nvPr/>
        </p:nvSpPr>
        <p:spPr>
          <a:xfrm>
            <a:off x="6105525" y="6913721"/>
            <a:ext cx="2419826" cy="233124"/>
          </a:xfrm>
          <a:prstGeom prst="rect">
            <a:avLst/>
          </a:prstGeom>
          <a:noFill/>
          <a:ln/>
        </p:spPr>
        <p:txBody>
          <a:bodyPr wrap="none" lIns="0" tIns="0" rIns="0" bIns="0" rtlCol="0" anchor="t"/>
          <a:lstStyle/>
          <a:p>
            <a:pPr marL="0" indent="0">
              <a:lnSpc>
                <a:spcPts val="1800"/>
              </a:lnSpc>
              <a:buNone/>
            </a:pPr>
            <a:r>
              <a:rPr lang="en-US" sz="1300" dirty="0">
                <a:solidFill>
                  <a:srgbClr val="272525"/>
                </a:solidFill>
                <a:latin typeface="Arial" panose="020B0604020202020204" pitchFamily="34" charset="0"/>
                <a:ea typeface="Montserrat" pitchFamily="34" charset="-122"/>
                <a:cs typeface="Arial" panose="020B0604020202020204" pitchFamily="34" charset="0"/>
              </a:rPr>
              <a:t>25%/30%</a:t>
            </a:r>
            <a:endParaRPr lang="en-US" sz="1300" dirty="0">
              <a:latin typeface="Arial" panose="020B0604020202020204" pitchFamily="34" charset="0"/>
              <a:cs typeface="Arial" panose="020B0604020202020204" pitchFamily="34" charset="0"/>
            </a:endParaRPr>
          </a:p>
        </p:txBody>
      </p:sp>
      <p:sp>
        <p:nvSpPr>
          <p:cNvPr id="50" name="Text 48"/>
          <p:cNvSpPr/>
          <p:nvPr/>
        </p:nvSpPr>
        <p:spPr>
          <a:xfrm>
            <a:off x="8824436" y="6913721"/>
            <a:ext cx="5142548" cy="233124"/>
          </a:xfrm>
          <a:prstGeom prst="rect">
            <a:avLst/>
          </a:prstGeom>
          <a:noFill/>
          <a:ln/>
        </p:spPr>
        <p:txBody>
          <a:bodyPr wrap="none" lIns="0" tIns="0" rIns="0" bIns="0" rtlCol="0" anchor="t"/>
          <a:lstStyle/>
          <a:p>
            <a:pPr marL="0" indent="0">
              <a:lnSpc>
                <a:spcPts val="18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Rate: 10%, in case of all persons</a:t>
            </a:r>
            <a:endParaRPr lang="en-US" sz="2000" dirty="0">
              <a:latin typeface="Arial" panose="020B0604020202020204" pitchFamily="34" charset="0"/>
              <a:cs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32458"/>
          </a:xfrm>
          <a:prstGeom prst="rect">
            <a:avLst/>
          </a:prstGeom>
        </p:spPr>
      </p:pic>
      <p:sp>
        <p:nvSpPr>
          <p:cNvPr id="3" name="Text 0"/>
          <p:cNvSpPr/>
          <p:nvPr/>
        </p:nvSpPr>
        <p:spPr>
          <a:xfrm>
            <a:off x="6228874" y="583287"/>
            <a:ext cx="7659052" cy="2791301"/>
          </a:xfrm>
          <a:prstGeom prst="rect">
            <a:avLst/>
          </a:prstGeom>
          <a:noFill/>
          <a:ln/>
        </p:spPr>
        <p:txBody>
          <a:bodyPr wrap="square" lIns="0" tIns="0" rIns="0" bIns="0" rtlCol="0" anchor="t"/>
          <a:lstStyle/>
          <a:p>
            <a:pPr marL="0" indent="0">
              <a:lnSpc>
                <a:spcPts val="5450"/>
              </a:lnSpc>
              <a:buNone/>
            </a:pPr>
            <a:r>
              <a:rPr lang="en-US" sz="4350" b="1" dirty="0">
                <a:solidFill>
                  <a:srgbClr val="7068F4"/>
                </a:solidFill>
                <a:latin typeface="Arial" panose="020B0604020202020204" pitchFamily="34" charset="0"/>
                <a:ea typeface="Barlow Bold" pitchFamily="34" charset="-122"/>
                <a:cs typeface="Arial" panose="020B0604020202020204" pitchFamily="34" charset="0"/>
              </a:rPr>
              <a:t>Sec 206C (1H) - Reduction in Compliance Burden by omission of TCS on Sale of Specified Goods</a:t>
            </a:r>
            <a:endParaRPr lang="en-US" sz="4350" dirty="0">
              <a:latin typeface="Arial" panose="020B0604020202020204" pitchFamily="34" charset="0"/>
              <a:cs typeface="Arial" panose="020B0604020202020204" pitchFamily="34" charset="0"/>
            </a:endParaRPr>
          </a:p>
        </p:txBody>
      </p:sp>
      <p:sp>
        <p:nvSpPr>
          <p:cNvPr id="4" name="Text 1"/>
          <p:cNvSpPr/>
          <p:nvPr/>
        </p:nvSpPr>
        <p:spPr>
          <a:xfrm>
            <a:off x="6228874" y="3692723"/>
            <a:ext cx="7659052" cy="1018342"/>
          </a:xfrm>
          <a:prstGeom prst="rect">
            <a:avLst/>
          </a:prstGeom>
          <a:noFill/>
          <a:ln/>
        </p:spPr>
        <p:txBody>
          <a:bodyPr wrap="square" lIns="0" tIns="0" rIns="0" bIns="0" rtlCol="0" anchor="t"/>
          <a:lstStyle/>
          <a:p>
            <a:pPr marL="342900" indent="-342900">
              <a:lnSpc>
                <a:spcPts val="2650"/>
              </a:lnSpc>
              <a:buSzPct val="100000"/>
              <a:buChar char="•"/>
            </a:pPr>
            <a:r>
              <a:rPr lang="en-US" dirty="0">
                <a:solidFill>
                  <a:srgbClr val="272525"/>
                </a:solidFill>
                <a:latin typeface="Arial" panose="020B0604020202020204" pitchFamily="34" charset="0"/>
                <a:ea typeface="Montserrat" pitchFamily="34" charset="-122"/>
                <a:cs typeface="Arial" panose="020B0604020202020204" pitchFamily="34" charset="0"/>
              </a:rPr>
              <a:t>Section 206C(1H) mandates that a seller receiving over </a:t>
            </a:r>
            <a:r>
              <a:rPr lang="en-US" b="1" dirty="0">
                <a:solidFill>
                  <a:srgbClr val="272525"/>
                </a:solidFill>
                <a:latin typeface="Arial" panose="020B0604020202020204" pitchFamily="34" charset="0"/>
                <a:ea typeface="Montserrat" pitchFamily="34" charset="-122"/>
                <a:cs typeface="Arial" panose="020B0604020202020204" pitchFamily="34" charset="0"/>
              </a:rPr>
              <a:t>Rs. 50 lakh</a:t>
            </a:r>
            <a:r>
              <a:rPr lang="en-US" dirty="0">
                <a:solidFill>
                  <a:srgbClr val="272525"/>
                </a:solidFill>
                <a:latin typeface="Arial" panose="020B0604020202020204" pitchFamily="34" charset="0"/>
                <a:ea typeface="Montserrat" pitchFamily="34" charset="-122"/>
                <a:cs typeface="Arial" panose="020B0604020202020204" pitchFamily="34" charset="0"/>
              </a:rPr>
              <a:t> in a financial year must collect </a:t>
            </a:r>
            <a:r>
              <a:rPr lang="en-US" b="1" dirty="0">
                <a:solidFill>
                  <a:srgbClr val="272525"/>
                </a:solidFill>
                <a:latin typeface="Arial" panose="020B0604020202020204" pitchFamily="34" charset="0"/>
                <a:ea typeface="Montserrat" pitchFamily="34" charset="-122"/>
                <a:cs typeface="Arial" panose="020B0604020202020204" pitchFamily="34" charset="0"/>
              </a:rPr>
              <a:t>TCS at 0.1%</a:t>
            </a:r>
            <a:r>
              <a:rPr lang="en-US" dirty="0">
                <a:solidFill>
                  <a:srgbClr val="272525"/>
                </a:solidFill>
                <a:latin typeface="Arial" panose="020B0604020202020204" pitchFamily="34" charset="0"/>
                <a:ea typeface="Montserrat" pitchFamily="34" charset="-122"/>
                <a:cs typeface="Arial" panose="020B0604020202020204" pitchFamily="34" charset="0"/>
              </a:rPr>
              <a:t> on the amount exceeding Rs. 50 lakh, subject to conditions.</a:t>
            </a:r>
            <a:endParaRPr lang="en-US" dirty="0">
              <a:latin typeface="Arial" panose="020B0604020202020204" pitchFamily="34" charset="0"/>
              <a:cs typeface="Arial" panose="020B0604020202020204" pitchFamily="34" charset="0"/>
            </a:endParaRPr>
          </a:p>
        </p:txBody>
      </p:sp>
      <p:sp>
        <p:nvSpPr>
          <p:cNvPr id="5" name="Text 2"/>
          <p:cNvSpPr/>
          <p:nvPr/>
        </p:nvSpPr>
        <p:spPr>
          <a:xfrm>
            <a:off x="6228874" y="4785241"/>
            <a:ext cx="7659052" cy="1018342"/>
          </a:xfrm>
          <a:prstGeom prst="rect">
            <a:avLst/>
          </a:prstGeom>
          <a:noFill/>
          <a:ln/>
        </p:spPr>
        <p:txBody>
          <a:bodyPr wrap="square" lIns="0" tIns="0" rIns="0" bIns="0" rtlCol="0" anchor="t"/>
          <a:lstStyle/>
          <a:p>
            <a:pPr marL="342900" indent="-342900">
              <a:lnSpc>
                <a:spcPts val="2650"/>
              </a:lnSpc>
              <a:buSzPct val="100000"/>
              <a:buChar char="•"/>
            </a:pPr>
            <a:r>
              <a:rPr lang="en-US" dirty="0">
                <a:solidFill>
                  <a:srgbClr val="272525"/>
                </a:solidFill>
                <a:latin typeface="Arial" panose="020B0604020202020204" pitchFamily="34" charset="0"/>
                <a:ea typeface="Montserrat" pitchFamily="34" charset="-122"/>
                <a:cs typeface="Arial" panose="020B0604020202020204" pitchFamily="34" charset="0"/>
              </a:rPr>
              <a:t>Section 194Q mandates that a </a:t>
            </a:r>
            <a:r>
              <a:rPr lang="en-US" b="1" dirty="0">
                <a:solidFill>
                  <a:srgbClr val="272525"/>
                </a:solidFill>
                <a:latin typeface="Arial" panose="020B0604020202020204" pitchFamily="34" charset="0"/>
                <a:ea typeface="Montserrat" pitchFamily="34" charset="-122"/>
                <a:cs typeface="Arial" panose="020B0604020202020204" pitchFamily="34" charset="0"/>
              </a:rPr>
              <a:t>buyer</a:t>
            </a:r>
            <a:r>
              <a:rPr lang="en-US" dirty="0">
                <a:solidFill>
                  <a:srgbClr val="272525"/>
                </a:solidFill>
                <a:latin typeface="Arial" panose="020B0604020202020204" pitchFamily="34" charset="0"/>
                <a:ea typeface="Montserrat" pitchFamily="34" charset="-122"/>
                <a:cs typeface="Arial" panose="020B0604020202020204" pitchFamily="34" charset="0"/>
              </a:rPr>
              <a:t> must deduct </a:t>
            </a:r>
            <a:r>
              <a:rPr lang="en-US" b="1" dirty="0">
                <a:solidFill>
                  <a:srgbClr val="272525"/>
                </a:solidFill>
                <a:latin typeface="Arial" panose="020B0604020202020204" pitchFamily="34" charset="0"/>
                <a:ea typeface="Montserrat" pitchFamily="34" charset="-122"/>
                <a:cs typeface="Arial" panose="020B0604020202020204" pitchFamily="34" charset="0"/>
              </a:rPr>
              <a:t>TDS at 0.1%</a:t>
            </a:r>
            <a:r>
              <a:rPr lang="en-US" dirty="0">
                <a:solidFill>
                  <a:srgbClr val="272525"/>
                </a:solidFill>
                <a:latin typeface="Arial" panose="020B0604020202020204" pitchFamily="34" charset="0"/>
                <a:ea typeface="Montserrat" pitchFamily="34" charset="-122"/>
                <a:cs typeface="Arial" panose="020B0604020202020204" pitchFamily="34" charset="0"/>
              </a:rPr>
              <a:t> on payments exceeding </a:t>
            </a:r>
            <a:r>
              <a:rPr lang="en-US" b="1" dirty="0">
                <a:solidFill>
                  <a:srgbClr val="272525"/>
                </a:solidFill>
                <a:latin typeface="Arial" panose="020B0604020202020204" pitchFamily="34" charset="0"/>
                <a:ea typeface="Montserrat" pitchFamily="34" charset="-122"/>
                <a:cs typeface="Arial" panose="020B0604020202020204" pitchFamily="34" charset="0"/>
              </a:rPr>
              <a:t>Rs. 50 lakh</a:t>
            </a:r>
            <a:r>
              <a:rPr lang="en-US" dirty="0">
                <a:solidFill>
                  <a:srgbClr val="272525"/>
                </a:solidFill>
                <a:latin typeface="Arial" panose="020B0604020202020204" pitchFamily="34" charset="0"/>
                <a:ea typeface="Montserrat" pitchFamily="34" charset="-122"/>
                <a:cs typeface="Arial" panose="020B0604020202020204" pitchFamily="34" charset="0"/>
              </a:rPr>
              <a:t> in a financial year to a </a:t>
            </a:r>
            <a:r>
              <a:rPr lang="en-US" b="1" dirty="0">
                <a:solidFill>
                  <a:srgbClr val="272525"/>
                </a:solidFill>
                <a:latin typeface="Arial" panose="020B0604020202020204" pitchFamily="34" charset="0"/>
                <a:ea typeface="Montserrat" pitchFamily="34" charset="-122"/>
                <a:cs typeface="Arial" panose="020B0604020202020204" pitchFamily="34" charset="0"/>
              </a:rPr>
              <a:t>resident seller</a:t>
            </a:r>
            <a:r>
              <a:rPr lang="en-US" dirty="0">
                <a:solidFill>
                  <a:srgbClr val="272525"/>
                </a:solidFill>
                <a:latin typeface="Arial" panose="020B0604020202020204" pitchFamily="34" charset="0"/>
                <a:ea typeface="Montserrat" pitchFamily="34" charset="-122"/>
                <a:cs typeface="Arial" panose="020B0604020202020204" pitchFamily="34" charset="0"/>
              </a:rPr>
              <a:t> for the purchase of goods.</a:t>
            </a:r>
            <a:endParaRPr lang="en-US" dirty="0">
              <a:latin typeface="Arial" panose="020B0604020202020204" pitchFamily="34" charset="0"/>
              <a:cs typeface="Arial" panose="020B0604020202020204" pitchFamily="34" charset="0"/>
            </a:endParaRPr>
          </a:p>
        </p:txBody>
      </p:sp>
      <p:sp>
        <p:nvSpPr>
          <p:cNvPr id="6" name="Text 3"/>
          <p:cNvSpPr/>
          <p:nvPr/>
        </p:nvSpPr>
        <p:spPr>
          <a:xfrm>
            <a:off x="6228874" y="5877758"/>
            <a:ext cx="7659052" cy="1018342"/>
          </a:xfrm>
          <a:prstGeom prst="rect">
            <a:avLst/>
          </a:prstGeom>
          <a:noFill/>
          <a:ln/>
        </p:spPr>
        <p:txBody>
          <a:bodyPr wrap="square" lIns="0" tIns="0" rIns="0" bIns="0" rtlCol="0" anchor="t"/>
          <a:lstStyle/>
          <a:p>
            <a:pPr marL="342900" indent="-342900">
              <a:lnSpc>
                <a:spcPts val="2650"/>
              </a:lnSpc>
              <a:buSzPct val="100000"/>
              <a:buChar char="•"/>
            </a:pPr>
            <a:r>
              <a:rPr lang="en-US" dirty="0">
                <a:solidFill>
                  <a:srgbClr val="272525"/>
                </a:solidFill>
                <a:latin typeface="Arial" panose="020B0604020202020204" pitchFamily="34" charset="0"/>
                <a:ea typeface="Montserrat" pitchFamily="34" charset="-122"/>
                <a:cs typeface="Arial" panose="020B0604020202020204" pitchFamily="34" charset="0"/>
              </a:rPr>
              <a:t>Section 206C(1H) mandated </a:t>
            </a:r>
            <a:r>
              <a:rPr lang="en-US" b="1" dirty="0">
                <a:solidFill>
                  <a:srgbClr val="272525"/>
                </a:solidFill>
                <a:latin typeface="Arial" panose="020B0604020202020204" pitchFamily="34" charset="0"/>
                <a:ea typeface="Montserrat" pitchFamily="34" charset="-122"/>
                <a:cs typeface="Arial" panose="020B0604020202020204" pitchFamily="34" charset="0"/>
              </a:rPr>
              <a:t>TCS by sellers</a:t>
            </a:r>
            <a:r>
              <a:rPr lang="en-US" dirty="0">
                <a:solidFill>
                  <a:srgbClr val="272525"/>
                </a:solidFill>
                <a:latin typeface="Arial" panose="020B0604020202020204" pitchFamily="34" charset="0"/>
                <a:ea typeface="Montserrat" pitchFamily="34" charset="-122"/>
                <a:cs typeface="Arial" panose="020B0604020202020204" pitchFamily="34" charset="0"/>
              </a:rPr>
              <a:t>, while </a:t>
            </a:r>
            <a:r>
              <a:rPr lang="en-US" b="1" dirty="0">
                <a:solidFill>
                  <a:srgbClr val="272525"/>
                </a:solidFill>
                <a:latin typeface="Arial" panose="020B0604020202020204" pitchFamily="34" charset="0"/>
                <a:ea typeface="Montserrat" pitchFamily="34" charset="-122"/>
                <a:cs typeface="Arial" panose="020B0604020202020204" pitchFamily="34" charset="0"/>
              </a:rPr>
              <a:t>Section 194Q required TDS by buyers</a:t>
            </a:r>
            <a:r>
              <a:rPr lang="en-US" dirty="0">
                <a:solidFill>
                  <a:srgbClr val="272525"/>
                </a:solidFill>
                <a:latin typeface="Arial" panose="020B0604020202020204" pitchFamily="34" charset="0"/>
                <a:ea typeface="Montserrat" pitchFamily="34" charset="-122"/>
                <a:cs typeface="Arial" panose="020B0604020202020204" pitchFamily="34" charset="0"/>
              </a:rPr>
              <a:t> on the same transaction, often causing </a:t>
            </a:r>
            <a:r>
              <a:rPr lang="en-US" b="1" dirty="0">
                <a:solidFill>
                  <a:srgbClr val="272525"/>
                </a:solidFill>
                <a:latin typeface="Arial" panose="020B0604020202020204" pitchFamily="34" charset="0"/>
                <a:ea typeface="Montserrat" pitchFamily="34" charset="-122"/>
                <a:cs typeface="Arial" panose="020B0604020202020204" pitchFamily="34" charset="0"/>
              </a:rPr>
              <a:t>duplicate tax deductions</a:t>
            </a:r>
            <a:r>
              <a:rPr lang="en-US" dirty="0">
                <a:solidFill>
                  <a:srgbClr val="272525"/>
                </a:solidFill>
                <a:latin typeface="Arial" panose="020B0604020202020204" pitchFamily="34" charset="0"/>
                <a:ea typeface="Montserrat" pitchFamily="34" charset="-122"/>
                <a:cs typeface="Arial" panose="020B0604020202020204" pitchFamily="34" charset="0"/>
              </a:rPr>
              <a:t> due to verification challenges.</a:t>
            </a:r>
            <a:endParaRPr lang="en-US" dirty="0">
              <a:latin typeface="Arial" panose="020B0604020202020204" pitchFamily="34" charset="0"/>
              <a:cs typeface="Arial" panose="020B0604020202020204" pitchFamily="34" charset="0"/>
            </a:endParaRPr>
          </a:p>
        </p:txBody>
      </p:sp>
      <p:sp>
        <p:nvSpPr>
          <p:cNvPr id="7" name="Text 4"/>
          <p:cNvSpPr/>
          <p:nvPr/>
        </p:nvSpPr>
        <p:spPr>
          <a:xfrm>
            <a:off x="6228874" y="6970276"/>
            <a:ext cx="7659052" cy="678894"/>
          </a:xfrm>
          <a:prstGeom prst="rect">
            <a:avLst/>
          </a:prstGeom>
          <a:noFill/>
          <a:ln/>
        </p:spPr>
        <p:txBody>
          <a:bodyPr wrap="square" lIns="0" tIns="0" rIns="0" bIns="0" rtlCol="0" anchor="t"/>
          <a:lstStyle/>
          <a:p>
            <a:pPr marL="342900" indent="-342900">
              <a:lnSpc>
                <a:spcPts val="2650"/>
              </a:lnSpc>
              <a:buSzPct val="100000"/>
              <a:buChar char="•"/>
            </a:pPr>
            <a:r>
              <a:rPr lang="en-US" dirty="0">
                <a:solidFill>
                  <a:srgbClr val="272525"/>
                </a:solidFill>
                <a:latin typeface="Arial" panose="020B0604020202020204" pitchFamily="34" charset="0"/>
                <a:ea typeface="Montserrat" pitchFamily="34" charset="-122"/>
                <a:cs typeface="Arial" panose="020B0604020202020204" pitchFamily="34" charset="0"/>
              </a:rPr>
              <a:t>To ease compliance, </a:t>
            </a:r>
            <a:r>
              <a:rPr lang="en-US" b="1" dirty="0">
                <a:solidFill>
                  <a:srgbClr val="272525"/>
                </a:solidFill>
                <a:latin typeface="Arial" panose="020B0604020202020204" pitchFamily="34" charset="0"/>
                <a:ea typeface="Montserrat" pitchFamily="34" charset="-122"/>
                <a:cs typeface="Arial" panose="020B0604020202020204" pitchFamily="34" charset="0"/>
              </a:rPr>
              <a:t>Section 206C(1H) is proposed to be removed effective April 1, 2025</a:t>
            </a:r>
            <a:r>
              <a:rPr lang="en-US" dirty="0">
                <a:solidFill>
                  <a:srgbClr val="272525"/>
                </a:solidFill>
                <a:latin typeface="Arial" panose="020B0604020202020204" pitchFamily="34" charset="0"/>
                <a:ea typeface="Montserrat" pitchFamily="34" charset="-122"/>
                <a:cs typeface="Arial" panose="020B0604020202020204" pitchFamily="34" charset="0"/>
              </a:rPr>
              <a:t>.</a:t>
            </a:r>
            <a:endParaRPr lang="en-US" dirty="0">
              <a:latin typeface="Arial" panose="020B0604020202020204" pitchFamily="34" charset="0"/>
              <a:cs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758309" y="896422"/>
            <a:ext cx="13113782" cy="1425416"/>
          </a:xfrm>
          <a:prstGeom prst="rect">
            <a:avLst/>
          </a:prstGeom>
          <a:noFill/>
          <a:ln/>
        </p:spPr>
        <p:txBody>
          <a:bodyPr wrap="square" lIns="0" tIns="0" rIns="0" bIns="0" rtlCol="0" anchor="t"/>
          <a:lstStyle/>
          <a:p>
            <a:pPr marL="0" indent="0">
              <a:lnSpc>
                <a:spcPts val="56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Exemption from Prosecution for Delayed Payment of TCS in Certain Cases</a:t>
            </a:r>
            <a:endParaRPr lang="en-US" sz="4450" dirty="0">
              <a:latin typeface="Arial" panose="020B0604020202020204" pitchFamily="34" charset="0"/>
              <a:cs typeface="Arial" panose="020B0604020202020204" pitchFamily="34" charset="0"/>
            </a:endParaRPr>
          </a:p>
        </p:txBody>
      </p:sp>
      <p:sp>
        <p:nvSpPr>
          <p:cNvPr id="3" name="Text 1"/>
          <p:cNvSpPr/>
          <p:nvPr/>
        </p:nvSpPr>
        <p:spPr>
          <a:xfrm>
            <a:off x="758309" y="2755106"/>
            <a:ext cx="13113782" cy="1040130"/>
          </a:xfrm>
          <a:prstGeom prst="rect">
            <a:avLst/>
          </a:prstGeom>
          <a:noFill/>
          <a:ln/>
        </p:spPr>
        <p:txBody>
          <a:bodyPr wrap="square" lIns="0" tIns="0" rIns="0" bIns="0" rtlCol="0" anchor="t"/>
          <a:lstStyle/>
          <a:p>
            <a:pPr marL="342900" indent="-342900">
              <a:lnSpc>
                <a:spcPts val="2700"/>
              </a:lnSpc>
              <a:buSzPct val="100000"/>
              <a:buChar char="•"/>
            </a:pPr>
            <a:r>
              <a:rPr lang="en-US" dirty="0">
                <a:solidFill>
                  <a:srgbClr val="272525"/>
                </a:solidFill>
                <a:latin typeface="Arial" panose="020B0604020202020204" pitchFamily="34" charset="0"/>
                <a:ea typeface="Montserrat" pitchFamily="34" charset="-122"/>
                <a:cs typeface="Arial" panose="020B0604020202020204" pitchFamily="34" charset="0"/>
              </a:rPr>
              <a:t>Section 276BB provides for </a:t>
            </a:r>
            <a:r>
              <a:rPr lang="en-US" b="1" dirty="0">
                <a:solidFill>
                  <a:srgbClr val="272525"/>
                </a:solidFill>
                <a:latin typeface="Arial" panose="020B0604020202020204" pitchFamily="34" charset="0"/>
                <a:ea typeface="Montserrat" pitchFamily="34" charset="-122"/>
                <a:cs typeface="Arial" panose="020B0604020202020204" pitchFamily="34" charset="0"/>
              </a:rPr>
              <a:t>prosecution (3 months to 7 years imprisonment and fine)</a:t>
            </a:r>
            <a:r>
              <a:rPr lang="en-US" dirty="0">
                <a:solidFill>
                  <a:srgbClr val="272525"/>
                </a:solidFill>
                <a:latin typeface="Arial" panose="020B0604020202020204" pitchFamily="34" charset="0"/>
                <a:ea typeface="Montserrat" pitchFamily="34" charset="-122"/>
                <a:cs typeface="Arial" panose="020B0604020202020204" pitchFamily="34" charset="0"/>
              </a:rPr>
              <a:t> for failure to deposit </a:t>
            </a:r>
            <a:r>
              <a:rPr lang="en-US" b="1" dirty="0">
                <a:solidFill>
                  <a:srgbClr val="272525"/>
                </a:solidFill>
                <a:latin typeface="Arial" panose="020B0604020202020204" pitchFamily="34" charset="0"/>
                <a:ea typeface="Montserrat" pitchFamily="34" charset="-122"/>
                <a:cs typeface="Arial" panose="020B0604020202020204" pitchFamily="34" charset="0"/>
              </a:rPr>
              <a:t>TCS</a:t>
            </a:r>
            <a:r>
              <a:rPr lang="en-US" dirty="0">
                <a:solidFill>
                  <a:srgbClr val="272525"/>
                </a:solidFill>
                <a:latin typeface="Arial" panose="020B0604020202020204" pitchFamily="34" charset="0"/>
                <a:ea typeface="Montserrat" pitchFamily="34" charset="-122"/>
                <a:cs typeface="Arial" panose="020B0604020202020204" pitchFamily="34" charset="0"/>
              </a:rPr>
              <a:t> with the Central Government. It is proposed that prosecution </a:t>
            </a:r>
            <a:r>
              <a:rPr lang="en-US" b="1" dirty="0">
                <a:solidFill>
                  <a:srgbClr val="272525"/>
                </a:solidFill>
                <a:latin typeface="Arial" panose="020B0604020202020204" pitchFamily="34" charset="0"/>
                <a:ea typeface="Montserrat" pitchFamily="34" charset="-122"/>
                <a:cs typeface="Arial" panose="020B0604020202020204" pitchFamily="34" charset="0"/>
              </a:rPr>
              <a:t>will not be initiated</a:t>
            </a:r>
            <a:r>
              <a:rPr lang="en-US" dirty="0">
                <a:solidFill>
                  <a:srgbClr val="272525"/>
                </a:solidFill>
                <a:latin typeface="Arial" panose="020B0604020202020204" pitchFamily="34" charset="0"/>
                <a:ea typeface="Montserrat" pitchFamily="34" charset="-122"/>
                <a:cs typeface="Arial" panose="020B0604020202020204" pitchFamily="34" charset="0"/>
              </a:rPr>
              <a:t> if the </a:t>
            </a:r>
            <a:r>
              <a:rPr lang="en-US" b="1" dirty="0">
                <a:solidFill>
                  <a:srgbClr val="272525"/>
                </a:solidFill>
                <a:latin typeface="Arial" panose="020B0604020202020204" pitchFamily="34" charset="0"/>
                <a:ea typeface="Montserrat" pitchFamily="34" charset="-122"/>
                <a:cs typeface="Arial" panose="020B0604020202020204" pitchFamily="34" charset="0"/>
              </a:rPr>
              <a:t>TCS is deposited before the due date</a:t>
            </a:r>
            <a:r>
              <a:rPr lang="en-US" dirty="0">
                <a:solidFill>
                  <a:srgbClr val="272525"/>
                </a:solidFill>
                <a:latin typeface="Arial" panose="020B0604020202020204" pitchFamily="34" charset="0"/>
                <a:ea typeface="Montserrat" pitchFamily="34" charset="-122"/>
                <a:cs typeface="Arial" panose="020B0604020202020204" pitchFamily="34" charset="0"/>
              </a:rPr>
              <a:t> for filing the quarterly statement under </a:t>
            </a:r>
            <a:r>
              <a:rPr lang="en-US" b="1" dirty="0">
                <a:solidFill>
                  <a:srgbClr val="272525"/>
                </a:solidFill>
                <a:latin typeface="Arial" panose="020B0604020202020204" pitchFamily="34" charset="0"/>
                <a:ea typeface="Montserrat" pitchFamily="34" charset="-122"/>
                <a:cs typeface="Arial" panose="020B0604020202020204" pitchFamily="34" charset="0"/>
              </a:rPr>
              <a:t>Section 206C(3)</a:t>
            </a:r>
            <a:r>
              <a:rPr lang="en-US" dirty="0">
                <a:solidFill>
                  <a:srgbClr val="272525"/>
                </a:solidFill>
                <a:latin typeface="Arial" panose="020B0604020202020204" pitchFamily="34" charset="0"/>
                <a:ea typeface="Montserrat" pitchFamily="34" charset="-122"/>
                <a:cs typeface="Arial" panose="020B0604020202020204" pitchFamily="34" charset="0"/>
              </a:rPr>
              <a:t>. This amendment will be </a:t>
            </a:r>
            <a:r>
              <a:rPr lang="en-US" b="1" dirty="0">
                <a:solidFill>
                  <a:srgbClr val="272525"/>
                </a:solidFill>
                <a:latin typeface="Arial" panose="020B0604020202020204" pitchFamily="34" charset="0"/>
                <a:ea typeface="Montserrat" pitchFamily="34" charset="-122"/>
                <a:cs typeface="Arial" panose="020B0604020202020204" pitchFamily="34" charset="0"/>
              </a:rPr>
              <a:t>effective from April 1, 2025</a:t>
            </a:r>
            <a:r>
              <a:rPr lang="en-US" dirty="0">
                <a:solidFill>
                  <a:srgbClr val="272525"/>
                </a:solidFill>
                <a:latin typeface="Arial" panose="020B0604020202020204" pitchFamily="34" charset="0"/>
                <a:ea typeface="Montserrat" pitchFamily="34" charset="-122"/>
                <a:cs typeface="Arial" panose="020B0604020202020204" pitchFamily="34" charset="0"/>
              </a:rPr>
              <a:t>.</a:t>
            </a:r>
            <a:endParaRPr lang="en-US" dirty="0">
              <a:latin typeface="Arial" panose="020B0604020202020204" pitchFamily="34" charset="0"/>
              <a:cs typeface="Arial" panose="020B0604020202020204" pitchFamily="34" charset="0"/>
            </a:endParaRPr>
          </a:p>
        </p:txBody>
      </p:sp>
      <p:sp>
        <p:nvSpPr>
          <p:cNvPr id="4" name="Text 2"/>
          <p:cNvSpPr/>
          <p:nvPr/>
        </p:nvSpPr>
        <p:spPr>
          <a:xfrm>
            <a:off x="758309" y="3870960"/>
            <a:ext cx="13113782" cy="693420"/>
          </a:xfrm>
          <a:prstGeom prst="rect">
            <a:avLst/>
          </a:prstGeom>
          <a:noFill/>
          <a:ln/>
        </p:spPr>
        <p:txBody>
          <a:bodyPr wrap="square" lIns="0" tIns="0" rIns="0" bIns="0" rtlCol="0" anchor="t"/>
          <a:lstStyle/>
          <a:p>
            <a:pPr marL="342900" indent="-342900">
              <a:lnSpc>
                <a:spcPts val="2700"/>
              </a:lnSpc>
              <a:buSzPct val="100000"/>
              <a:buChar char="•"/>
            </a:pPr>
            <a:r>
              <a:rPr lang="en-US" dirty="0">
                <a:solidFill>
                  <a:srgbClr val="272525"/>
                </a:solidFill>
                <a:latin typeface="Arial" panose="020B0604020202020204" pitchFamily="34" charset="0"/>
                <a:ea typeface="Montserrat" pitchFamily="34" charset="-122"/>
                <a:cs typeface="Arial" panose="020B0604020202020204" pitchFamily="34" charset="0"/>
              </a:rPr>
              <a:t>The above amendment aligns with </a:t>
            </a:r>
            <a:r>
              <a:rPr lang="en-US" b="1" dirty="0">
                <a:solidFill>
                  <a:srgbClr val="272525"/>
                </a:solidFill>
                <a:latin typeface="Arial" panose="020B0604020202020204" pitchFamily="34" charset="0"/>
                <a:ea typeface="Montserrat" pitchFamily="34" charset="-122"/>
                <a:cs typeface="Arial" panose="020B0604020202020204" pitchFamily="34" charset="0"/>
              </a:rPr>
              <a:t>Section 276B</a:t>
            </a:r>
            <a:r>
              <a:rPr lang="en-US" dirty="0">
                <a:solidFill>
                  <a:srgbClr val="272525"/>
                </a:solidFill>
                <a:latin typeface="Arial" panose="020B0604020202020204" pitchFamily="34" charset="0"/>
                <a:ea typeface="Montserrat" pitchFamily="34" charset="-122"/>
                <a:cs typeface="Arial" panose="020B0604020202020204" pitchFamily="34" charset="0"/>
              </a:rPr>
              <a:t>, where a similar change was introduced in case of </a:t>
            </a:r>
            <a:r>
              <a:rPr lang="en-US" b="1" dirty="0">
                <a:solidFill>
                  <a:srgbClr val="272525"/>
                </a:solidFill>
                <a:latin typeface="Arial" panose="020B0604020202020204" pitchFamily="34" charset="0"/>
                <a:ea typeface="Montserrat" pitchFamily="34" charset="-122"/>
                <a:cs typeface="Arial" panose="020B0604020202020204" pitchFamily="34" charset="0"/>
              </a:rPr>
              <a:t>TDS</a:t>
            </a:r>
            <a:r>
              <a:rPr lang="en-US" dirty="0">
                <a:solidFill>
                  <a:srgbClr val="272525"/>
                </a:solidFill>
                <a:latin typeface="Arial" panose="020B0604020202020204" pitchFamily="34" charset="0"/>
                <a:ea typeface="Montserrat" pitchFamily="34" charset="-122"/>
                <a:cs typeface="Arial" panose="020B0604020202020204" pitchFamily="34" charset="0"/>
              </a:rPr>
              <a:t> which came into effect from </a:t>
            </a:r>
            <a:r>
              <a:rPr lang="en-US" b="1" dirty="0">
                <a:solidFill>
                  <a:srgbClr val="272525"/>
                </a:solidFill>
                <a:latin typeface="Arial" panose="020B0604020202020204" pitchFamily="34" charset="0"/>
                <a:ea typeface="Montserrat" pitchFamily="34" charset="-122"/>
                <a:cs typeface="Arial" panose="020B0604020202020204" pitchFamily="34" charset="0"/>
              </a:rPr>
              <a:t>October 1, 2024</a:t>
            </a:r>
            <a:r>
              <a:rPr lang="en-US" dirty="0">
                <a:solidFill>
                  <a:srgbClr val="272525"/>
                </a:solidFill>
                <a:latin typeface="Arial" panose="020B0604020202020204" pitchFamily="34" charset="0"/>
                <a:ea typeface="Montserrat" pitchFamily="34" charset="-122"/>
                <a:cs typeface="Arial" panose="020B0604020202020204" pitchFamily="34" charset="0"/>
              </a:rPr>
              <a:t>.</a:t>
            </a:r>
            <a:endParaRPr lang="en-US" dirty="0">
              <a:latin typeface="Arial" panose="020B0604020202020204" pitchFamily="34" charset="0"/>
              <a:cs typeface="Arial" panose="020B0604020202020204" pitchFamily="34" charset="0"/>
            </a:endParaRPr>
          </a:p>
        </p:txBody>
      </p:sp>
      <p:sp>
        <p:nvSpPr>
          <p:cNvPr id="5" name="Text 3"/>
          <p:cNvSpPr/>
          <p:nvPr/>
        </p:nvSpPr>
        <p:spPr>
          <a:xfrm>
            <a:off x="758309" y="4889302"/>
            <a:ext cx="13113782" cy="1425416"/>
          </a:xfrm>
          <a:prstGeom prst="rect">
            <a:avLst/>
          </a:prstGeom>
          <a:noFill/>
          <a:ln/>
        </p:spPr>
        <p:txBody>
          <a:bodyPr wrap="square" lIns="0" tIns="0" rIns="0" bIns="0" rtlCol="0" anchor="t"/>
          <a:lstStyle/>
          <a:p>
            <a:pPr marL="0" indent="0">
              <a:lnSpc>
                <a:spcPts val="56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Removal of Higher TDS/TCS for Non-Filers of Return of Income</a:t>
            </a:r>
            <a:endParaRPr lang="en-US" sz="4450" dirty="0">
              <a:latin typeface="Arial" panose="020B0604020202020204" pitchFamily="34" charset="0"/>
              <a:cs typeface="Arial" panose="020B0604020202020204" pitchFamily="34" charset="0"/>
            </a:endParaRPr>
          </a:p>
        </p:txBody>
      </p:sp>
      <p:sp>
        <p:nvSpPr>
          <p:cNvPr id="6" name="Text 4"/>
          <p:cNvSpPr/>
          <p:nvPr/>
        </p:nvSpPr>
        <p:spPr>
          <a:xfrm>
            <a:off x="758309" y="6639639"/>
            <a:ext cx="13113782" cy="693420"/>
          </a:xfrm>
          <a:prstGeom prst="rect">
            <a:avLst/>
          </a:prstGeom>
          <a:noFill/>
          <a:ln/>
        </p:spPr>
        <p:txBody>
          <a:bodyPr wrap="square" lIns="0" tIns="0" rIns="0" bIns="0" rtlCol="0" anchor="t"/>
          <a:lstStyle/>
          <a:p>
            <a:pPr marL="342900" indent="-342900">
              <a:lnSpc>
                <a:spcPts val="2700"/>
              </a:lnSpc>
              <a:buSzPct val="100000"/>
              <a:buChar char="•"/>
            </a:pPr>
            <a:r>
              <a:rPr lang="en-US" dirty="0">
                <a:solidFill>
                  <a:srgbClr val="272525"/>
                </a:solidFill>
                <a:latin typeface="Arial" panose="020B0604020202020204" pitchFamily="34" charset="0"/>
                <a:ea typeface="Montserrat" pitchFamily="34" charset="-122"/>
                <a:cs typeface="Arial" panose="020B0604020202020204" pitchFamily="34" charset="0"/>
              </a:rPr>
              <a:t>Sections </a:t>
            </a:r>
            <a:r>
              <a:rPr lang="en-US" b="1" dirty="0">
                <a:solidFill>
                  <a:srgbClr val="272525"/>
                </a:solidFill>
                <a:latin typeface="Arial" panose="020B0604020202020204" pitchFamily="34" charset="0"/>
                <a:ea typeface="Montserrat" pitchFamily="34" charset="-122"/>
                <a:cs typeface="Arial" panose="020B0604020202020204" pitchFamily="34" charset="0"/>
              </a:rPr>
              <a:t>206AB and 206CCA</a:t>
            </a:r>
            <a:r>
              <a:rPr lang="en-US" dirty="0">
                <a:solidFill>
                  <a:srgbClr val="272525"/>
                </a:solidFill>
                <a:latin typeface="Arial" panose="020B0604020202020204" pitchFamily="34" charset="0"/>
                <a:ea typeface="Montserrat" pitchFamily="34" charset="-122"/>
                <a:cs typeface="Arial" panose="020B0604020202020204" pitchFamily="34" charset="0"/>
              </a:rPr>
              <a:t> mandated </a:t>
            </a:r>
            <a:r>
              <a:rPr lang="en-US" b="1" dirty="0">
                <a:solidFill>
                  <a:srgbClr val="272525"/>
                </a:solidFill>
                <a:latin typeface="Arial" panose="020B0604020202020204" pitchFamily="34" charset="0"/>
                <a:ea typeface="Montserrat" pitchFamily="34" charset="-122"/>
                <a:cs typeface="Arial" panose="020B0604020202020204" pitchFamily="34" charset="0"/>
              </a:rPr>
              <a:t>higher TDS/TCS at twice the applicable rate or 5%, whichever is higher</a:t>
            </a:r>
            <a:r>
              <a:rPr lang="en-US" dirty="0">
                <a:solidFill>
                  <a:srgbClr val="272525"/>
                </a:solidFill>
                <a:latin typeface="Arial" panose="020B0604020202020204" pitchFamily="34" charset="0"/>
                <a:ea typeface="Montserrat" pitchFamily="34" charset="-122"/>
                <a:cs typeface="Arial" panose="020B0604020202020204" pitchFamily="34" charset="0"/>
              </a:rPr>
              <a:t>, for non-filers, causing compliance challenges. To simplify this, both sections </a:t>
            </a:r>
            <a:r>
              <a:rPr lang="en-US" b="1" dirty="0">
                <a:solidFill>
                  <a:srgbClr val="272525"/>
                </a:solidFill>
                <a:latin typeface="Arial" panose="020B0604020202020204" pitchFamily="34" charset="0"/>
                <a:ea typeface="Montserrat" pitchFamily="34" charset="-122"/>
                <a:cs typeface="Arial" panose="020B0604020202020204" pitchFamily="34" charset="0"/>
              </a:rPr>
              <a:t>will be omitted from April 1, 2025</a:t>
            </a:r>
            <a:r>
              <a:rPr lang="en-US" dirty="0">
                <a:solidFill>
                  <a:srgbClr val="272525"/>
                </a:solidFill>
                <a:latin typeface="Arial" panose="020B0604020202020204" pitchFamily="34" charset="0"/>
                <a:ea typeface="Montserrat" pitchFamily="34" charset="-122"/>
                <a:cs typeface="Arial" panose="020B0604020202020204" pitchFamily="34" charset="0"/>
              </a:rPr>
              <a:t>.</a:t>
            </a:r>
            <a:endParaRPr lang="en-US" dirty="0">
              <a:latin typeface="Arial" panose="020B0604020202020204" pitchFamily="34" charset="0"/>
              <a:cs typeface="Arial" panose="020B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757595" y="596622"/>
            <a:ext cx="11978640" cy="711994"/>
          </a:xfrm>
          <a:prstGeom prst="rect">
            <a:avLst/>
          </a:prstGeom>
          <a:noFill/>
          <a:ln/>
        </p:spPr>
        <p:txBody>
          <a:bodyPr wrap="none" lIns="0" tIns="0" rIns="0" bIns="0" rtlCol="0" anchor="t"/>
          <a:lstStyle/>
          <a:p>
            <a:pPr marL="0" indent="0">
              <a:lnSpc>
                <a:spcPts val="56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Transfer Pricing - Multi-Year ALP Determination</a:t>
            </a:r>
            <a:endParaRPr lang="en-US" sz="4450" dirty="0">
              <a:latin typeface="Arial" panose="020B0604020202020204" pitchFamily="34" charset="0"/>
              <a:cs typeface="Arial" panose="020B0604020202020204" pitchFamily="34" charset="0"/>
            </a:endParaRPr>
          </a:p>
        </p:txBody>
      </p:sp>
      <p:sp>
        <p:nvSpPr>
          <p:cNvPr id="3" name="Text 1"/>
          <p:cNvSpPr/>
          <p:nvPr/>
        </p:nvSpPr>
        <p:spPr>
          <a:xfrm>
            <a:off x="757595" y="1741527"/>
            <a:ext cx="13115211" cy="692467"/>
          </a:xfrm>
          <a:prstGeom prst="rect">
            <a:avLst/>
          </a:prstGeom>
          <a:noFill/>
          <a:ln/>
        </p:spPr>
        <p:txBody>
          <a:bodyPr wrap="square" lIns="0" tIns="0" rIns="0" bIns="0" rtlCol="0" anchor="t"/>
          <a:lstStyle/>
          <a:p>
            <a:pPr marL="0" indent="0">
              <a:lnSpc>
                <a:spcPts val="27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The bill introduces a multi-year approach for determining the arm's length price (ALP). Once an ALP is determined for a transaction, it can be applied to similar transactions for the two subsequent years.</a:t>
            </a:r>
            <a:endParaRPr lang="en-US" dirty="0">
              <a:latin typeface="Arial" panose="020B0604020202020204" pitchFamily="34" charset="0"/>
              <a:cs typeface="Arial" panose="020B0604020202020204" pitchFamily="34" charset="0"/>
            </a:endParaRPr>
          </a:p>
        </p:txBody>
      </p:sp>
      <p:sp>
        <p:nvSpPr>
          <p:cNvPr id="4" name="Text 2"/>
          <p:cNvSpPr/>
          <p:nvPr/>
        </p:nvSpPr>
        <p:spPr>
          <a:xfrm>
            <a:off x="757595" y="2677478"/>
            <a:ext cx="13115211" cy="692467"/>
          </a:xfrm>
          <a:prstGeom prst="rect">
            <a:avLst/>
          </a:prstGeom>
          <a:noFill/>
          <a:ln/>
        </p:spPr>
        <p:txBody>
          <a:bodyPr wrap="square" lIns="0" tIns="0" rIns="0" bIns="0" rtlCol="0" anchor="t"/>
          <a:lstStyle/>
          <a:p>
            <a:pPr marL="342900" indent="-342900">
              <a:lnSpc>
                <a:spcPts val="2700"/>
              </a:lnSpc>
              <a:buSzPct val="100000"/>
              <a:buChar char="•"/>
            </a:pPr>
            <a:r>
              <a:rPr lang="en-US" b="1" dirty="0">
                <a:solidFill>
                  <a:srgbClr val="272525"/>
                </a:solidFill>
                <a:latin typeface="Arial" panose="020B0604020202020204" pitchFamily="34" charset="0"/>
                <a:ea typeface="Montserrat" pitchFamily="34" charset="-122"/>
                <a:cs typeface="Arial" panose="020B0604020202020204" pitchFamily="34" charset="0"/>
              </a:rPr>
              <a:t>Taxpayer Option</a:t>
            </a:r>
            <a:r>
              <a:rPr lang="en-US" dirty="0">
                <a:solidFill>
                  <a:srgbClr val="272525"/>
                </a:solidFill>
                <a:latin typeface="Arial" panose="020B0604020202020204" pitchFamily="34" charset="0"/>
                <a:ea typeface="Montserrat" pitchFamily="34" charset="-122"/>
                <a:cs typeface="Arial" panose="020B0604020202020204" pitchFamily="34" charset="0"/>
              </a:rPr>
              <a:t>: This multi-year application is optional and taxpayers must exercise this option in a prescribed manner.</a:t>
            </a:r>
            <a:endParaRPr lang="en-US" dirty="0">
              <a:latin typeface="Arial" panose="020B0604020202020204" pitchFamily="34" charset="0"/>
              <a:cs typeface="Arial" panose="020B0604020202020204" pitchFamily="34" charset="0"/>
            </a:endParaRPr>
          </a:p>
        </p:txBody>
      </p:sp>
      <p:sp>
        <p:nvSpPr>
          <p:cNvPr id="5" name="Text 3"/>
          <p:cNvSpPr/>
          <p:nvPr/>
        </p:nvSpPr>
        <p:spPr>
          <a:xfrm>
            <a:off x="757595" y="3445669"/>
            <a:ext cx="13115211" cy="692467"/>
          </a:xfrm>
          <a:prstGeom prst="rect">
            <a:avLst/>
          </a:prstGeom>
          <a:noFill/>
          <a:ln/>
        </p:spPr>
        <p:txBody>
          <a:bodyPr wrap="square" lIns="0" tIns="0" rIns="0" bIns="0" rtlCol="0" anchor="t"/>
          <a:lstStyle/>
          <a:p>
            <a:pPr marL="342900" indent="-342900">
              <a:lnSpc>
                <a:spcPts val="2700"/>
              </a:lnSpc>
              <a:buSzPct val="100000"/>
              <a:buChar char="•"/>
            </a:pPr>
            <a:r>
              <a:rPr lang="en-US" b="1" dirty="0">
                <a:solidFill>
                  <a:srgbClr val="272525"/>
                </a:solidFill>
                <a:latin typeface="Arial" panose="020B0604020202020204" pitchFamily="34" charset="0"/>
                <a:ea typeface="Montserrat" pitchFamily="34" charset="-122"/>
                <a:cs typeface="Arial" panose="020B0604020202020204" pitchFamily="34" charset="0"/>
              </a:rPr>
              <a:t>TPO Role</a:t>
            </a:r>
            <a:r>
              <a:rPr lang="en-US" dirty="0">
                <a:solidFill>
                  <a:srgbClr val="272525"/>
                </a:solidFill>
                <a:latin typeface="Arial" panose="020B0604020202020204" pitchFamily="34" charset="0"/>
                <a:ea typeface="Montserrat" pitchFamily="34" charset="-122"/>
                <a:cs typeface="Arial" panose="020B0604020202020204" pitchFamily="34" charset="0"/>
              </a:rPr>
              <a:t>: The Transfer Pricing Officer (TPO) will declare the option as valid and determine the ALP for the original year and the two subsequent years.</a:t>
            </a:r>
            <a:endParaRPr lang="en-US" dirty="0">
              <a:latin typeface="Arial" panose="020B0604020202020204" pitchFamily="34" charset="0"/>
              <a:cs typeface="Arial" panose="020B0604020202020204" pitchFamily="34" charset="0"/>
            </a:endParaRPr>
          </a:p>
        </p:txBody>
      </p:sp>
      <p:sp>
        <p:nvSpPr>
          <p:cNvPr id="6" name="Text 4"/>
          <p:cNvSpPr/>
          <p:nvPr/>
        </p:nvSpPr>
        <p:spPr>
          <a:xfrm>
            <a:off x="757595" y="4213860"/>
            <a:ext cx="13115211" cy="442361"/>
          </a:xfrm>
          <a:prstGeom prst="rect">
            <a:avLst/>
          </a:prstGeom>
          <a:noFill/>
          <a:ln/>
        </p:spPr>
        <p:txBody>
          <a:bodyPr wrap="square" lIns="0" tIns="0" rIns="0" bIns="0" rtlCol="0" anchor="t"/>
          <a:lstStyle/>
          <a:p>
            <a:pPr marL="342900" indent="-342900">
              <a:lnSpc>
                <a:spcPts val="2700"/>
              </a:lnSpc>
              <a:buSzPct val="100000"/>
              <a:buChar char="•"/>
            </a:pPr>
            <a:r>
              <a:rPr lang="en-US" b="1" dirty="0">
                <a:solidFill>
                  <a:srgbClr val="272525"/>
                </a:solidFill>
                <a:latin typeface="Arial" panose="020B0604020202020204" pitchFamily="34" charset="0"/>
                <a:ea typeface="Montserrat" pitchFamily="34" charset="-122"/>
                <a:cs typeface="Arial" panose="020B0604020202020204" pitchFamily="34" charset="0"/>
              </a:rPr>
              <a:t>AO Role</a:t>
            </a:r>
            <a:r>
              <a:rPr lang="en-US" dirty="0">
                <a:solidFill>
                  <a:srgbClr val="272525"/>
                </a:solidFill>
                <a:latin typeface="Arial" panose="020B0604020202020204" pitchFamily="34" charset="0"/>
                <a:ea typeface="Montserrat" pitchFamily="34" charset="-122"/>
                <a:cs typeface="Arial" panose="020B0604020202020204" pitchFamily="34" charset="0"/>
              </a:rPr>
              <a:t>: The Assessing Officer (AO) will then recompute the income for the two subsequent years based on the TPO's order.</a:t>
            </a:r>
            <a:endParaRPr lang="en-US" dirty="0">
              <a:latin typeface="Arial" panose="020B0604020202020204" pitchFamily="34" charset="0"/>
              <a:cs typeface="Arial" panose="020B0604020202020204" pitchFamily="34" charset="0"/>
            </a:endParaRPr>
          </a:p>
        </p:txBody>
      </p:sp>
      <p:sp>
        <p:nvSpPr>
          <p:cNvPr id="7" name="Text 5"/>
          <p:cNvSpPr/>
          <p:nvPr/>
        </p:nvSpPr>
        <p:spPr>
          <a:xfrm>
            <a:off x="757595" y="4885923"/>
            <a:ext cx="13115211" cy="692467"/>
          </a:xfrm>
          <a:prstGeom prst="rect">
            <a:avLst/>
          </a:prstGeom>
          <a:noFill/>
          <a:ln/>
        </p:spPr>
        <p:txBody>
          <a:bodyPr wrap="square" lIns="0" tIns="0" rIns="0" bIns="0" rtlCol="0" anchor="t"/>
          <a:lstStyle/>
          <a:p>
            <a:pPr marL="342900" indent="-342900">
              <a:lnSpc>
                <a:spcPts val="2700"/>
              </a:lnSpc>
              <a:buSzPct val="100000"/>
              <a:buChar char="•"/>
            </a:pPr>
            <a:r>
              <a:rPr lang="en-US" b="1" dirty="0">
                <a:solidFill>
                  <a:srgbClr val="272525"/>
                </a:solidFill>
                <a:latin typeface="Arial" panose="020B0604020202020204" pitchFamily="34" charset="0"/>
                <a:ea typeface="Montserrat" pitchFamily="34" charset="-122"/>
                <a:cs typeface="Arial" panose="020B0604020202020204" pitchFamily="34" charset="0"/>
              </a:rPr>
              <a:t>No Redundant References</a:t>
            </a:r>
            <a:r>
              <a:rPr lang="en-US" dirty="0">
                <a:solidFill>
                  <a:srgbClr val="272525"/>
                </a:solidFill>
                <a:latin typeface="Arial" panose="020B0604020202020204" pitchFamily="34" charset="0"/>
                <a:ea typeface="Montserrat" pitchFamily="34" charset="-122"/>
                <a:cs typeface="Arial" panose="020B0604020202020204" pitchFamily="34" charset="0"/>
              </a:rPr>
              <a:t>: If a valid option is exercised, there will be no further reference to the TPO for the same transaction.</a:t>
            </a:r>
            <a:endParaRPr lang="en-US" dirty="0">
              <a:latin typeface="Arial" panose="020B0604020202020204" pitchFamily="34" charset="0"/>
              <a:cs typeface="Arial" panose="020B0604020202020204" pitchFamily="34" charset="0"/>
            </a:endParaRPr>
          </a:p>
        </p:txBody>
      </p:sp>
      <p:sp>
        <p:nvSpPr>
          <p:cNvPr id="8" name="Text 6"/>
          <p:cNvSpPr/>
          <p:nvPr/>
        </p:nvSpPr>
        <p:spPr>
          <a:xfrm>
            <a:off x="757595" y="5750243"/>
            <a:ext cx="13115211" cy="692467"/>
          </a:xfrm>
          <a:prstGeom prst="rect">
            <a:avLst/>
          </a:prstGeom>
          <a:noFill/>
          <a:ln/>
        </p:spPr>
        <p:txBody>
          <a:bodyPr wrap="square" lIns="0" tIns="0" rIns="0" bIns="0" rtlCol="0" anchor="t"/>
          <a:lstStyle/>
          <a:p>
            <a:pPr marL="342900" indent="-342900">
              <a:lnSpc>
                <a:spcPts val="2700"/>
              </a:lnSpc>
              <a:buSzPct val="100000"/>
              <a:buChar char="•"/>
            </a:pPr>
            <a:r>
              <a:rPr lang="en-US" b="1" dirty="0">
                <a:solidFill>
                  <a:srgbClr val="272525"/>
                </a:solidFill>
                <a:latin typeface="Arial" panose="020B0604020202020204" pitchFamily="34" charset="0"/>
                <a:ea typeface="Montserrat" pitchFamily="34" charset="-122"/>
                <a:cs typeface="Arial" panose="020B0604020202020204" pitchFamily="34" charset="0"/>
              </a:rPr>
              <a:t>Exclusion of Chapter XIV-B</a:t>
            </a:r>
            <a:r>
              <a:rPr lang="en-US" dirty="0">
                <a:solidFill>
                  <a:srgbClr val="272525"/>
                </a:solidFill>
                <a:latin typeface="Arial" panose="020B0604020202020204" pitchFamily="34" charset="0"/>
                <a:ea typeface="Montserrat" pitchFamily="34" charset="-122"/>
                <a:cs typeface="Arial" panose="020B0604020202020204" pitchFamily="34" charset="0"/>
              </a:rPr>
              <a:t>: These new provisions do not apply to cases under Chapter XIV-B (related to search assessments).</a:t>
            </a:r>
            <a:endParaRPr lang="en-US" dirty="0">
              <a:latin typeface="Arial" panose="020B0604020202020204" pitchFamily="34" charset="0"/>
              <a:cs typeface="Arial" panose="020B0604020202020204" pitchFamily="34" charset="0"/>
            </a:endParaRPr>
          </a:p>
        </p:txBody>
      </p:sp>
      <p:sp>
        <p:nvSpPr>
          <p:cNvPr id="9" name="Text 7"/>
          <p:cNvSpPr/>
          <p:nvPr/>
        </p:nvSpPr>
        <p:spPr>
          <a:xfrm>
            <a:off x="757595" y="6518434"/>
            <a:ext cx="13115211" cy="346234"/>
          </a:xfrm>
          <a:prstGeom prst="rect">
            <a:avLst/>
          </a:prstGeom>
          <a:noFill/>
          <a:ln/>
        </p:spPr>
        <p:txBody>
          <a:bodyPr wrap="none" lIns="0" tIns="0" rIns="0" bIns="0" rtlCol="0" anchor="t"/>
          <a:lstStyle/>
          <a:p>
            <a:pPr marL="342900" indent="-342900">
              <a:lnSpc>
                <a:spcPts val="2700"/>
              </a:lnSpc>
              <a:buSzPct val="100000"/>
              <a:buChar char="•"/>
            </a:pPr>
            <a:r>
              <a:rPr lang="en-US" b="1" dirty="0">
                <a:solidFill>
                  <a:srgbClr val="272525"/>
                </a:solidFill>
                <a:latin typeface="Arial" panose="020B0604020202020204" pitchFamily="34" charset="0"/>
                <a:ea typeface="Montserrat" pitchFamily="34" charset="-122"/>
                <a:cs typeface="Arial" panose="020B0604020202020204" pitchFamily="34" charset="0"/>
              </a:rPr>
              <a:t>Board Guidelines</a:t>
            </a:r>
            <a:r>
              <a:rPr lang="en-US" dirty="0">
                <a:solidFill>
                  <a:srgbClr val="272525"/>
                </a:solidFill>
                <a:latin typeface="Arial" panose="020B0604020202020204" pitchFamily="34" charset="0"/>
                <a:ea typeface="Montserrat" pitchFamily="34" charset="-122"/>
                <a:cs typeface="Arial" panose="020B0604020202020204" pitchFamily="34" charset="0"/>
              </a:rPr>
              <a:t>: The Board can issue guidelines to resolve any difficulties arising from these provisions.</a:t>
            </a:r>
            <a:endParaRPr lang="en-US" dirty="0">
              <a:latin typeface="Arial" panose="020B0604020202020204" pitchFamily="34" charset="0"/>
              <a:cs typeface="Arial" panose="020B0604020202020204" pitchFamily="34" charset="0"/>
            </a:endParaRPr>
          </a:p>
        </p:txBody>
      </p:sp>
      <p:sp>
        <p:nvSpPr>
          <p:cNvPr id="10" name="Text 8"/>
          <p:cNvSpPr/>
          <p:nvPr/>
        </p:nvSpPr>
        <p:spPr>
          <a:xfrm>
            <a:off x="757595" y="6940391"/>
            <a:ext cx="13115211" cy="692467"/>
          </a:xfrm>
          <a:prstGeom prst="rect">
            <a:avLst/>
          </a:prstGeom>
          <a:noFill/>
          <a:ln/>
        </p:spPr>
        <p:txBody>
          <a:bodyPr wrap="square" lIns="0" tIns="0" rIns="0" bIns="0" rtlCol="0" anchor="t"/>
          <a:lstStyle/>
          <a:p>
            <a:pPr marL="342900" indent="-342900">
              <a:lnSpc>
                <a:spcPts val="2700"/>
              </a:lnSpc>
              <a:buSzPct val="100000"/>
              <a:buChar char="•"/>
            </a:pPr>
            <a:r>
              <a:rPr lang="en-US" b="1" dirty="0">
                <a:solidFill>
                  <a:srgbClr val="272525"/>
                </a:solidFill>
                <a:latin typeface="Arial" panose="020B0604020202020204" pitchFamily="34" charset="0"/>
                <a:ea typeface="Montserrat" pitchFamily="34" charset="-122"/>
                <a:cs typeface="Arial" panose="020B0604020202020204" pitchFamily="34" charset="0"/>
              </a:rPr>
              <a:t>Effective Date</a:t>
            </a:r>
            <a:r>
              <a:rPr lang="en-US" dirty="0">
                <a:solidFill>
                  <a:srgbClr val="272525"/>
                </a:solidFill>
                <a:latin typeface="Arial" panose="020B0604020202020204" pitchFamily="34" charset="0"/>
                <a:ea typeface="Montserrat" pitchFamily="34" charset="-122"/>
                <a:cs typeface="Arial" panose="020B0604020202020204" pitchFamily="34" charset="0"/>
              </a:rPr>
              <a:t>: These changes are generally effective from April 1, 2025, and will apply from the assessment year 2026-27 onwards.</a:t>
            </a:r>
            <a:endParaRPr lang="en-US" dirty="0">
              <a:latin typeface="Arial" panose="020B0604020202020204" pitchFamily="34" charset="0"/>
              <a:cs typeface="Arial"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758309" y="1100971"/>
            <a:ext cx="11330226" cy="712708"/>
          </a:xfrm>
          <a:prstGeom prst="rect">
            <a:avLst/>
          </a:prstGeom>
          <a:noFill/>
          <a:ln/>
        </p:spPr>
        <p:txBody>
          <a:bodyPr wrap="none" lIns="0" tIns="0" rIns="0" bIns="0" rtlCol="0" anchor="t"/>
          <a:lstStyle/>
          <a:p>
            <a:pPr marL="0" indent="0">
              <a:lnSpc>
                <a:spcPts val="56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Section 23(2) – Annual value how determined</a:t>
            </a:r>
            <a:endParaRPr lang="en-US" sz="4450" dirty="0">
              <a:latin typeface="Arial" panose="020B0604020202020204" pitchFamily="34" charset="0"/>
              <a:cs typeface="Arial" panose="020B0604020202020204" pitchFamily="34" charset="0"/>
            </a:endParaRPr>
          </a:p>
        </p:txBody>
      </p:sp>
      <p:sp>
        <p:nvSpPr>
          <p:cNvPr id="3" name="Text 1"/>
          <p:cNvSpPr/>
          <p:nvPr/>
        </p:nvSpPr>
        <p:spPr>
          <a:xfrm>
            <a:off x="758309" y="2355175"/>
            <a:ext cx="2850713" cy="356235"/>
          </a:xfrm>
          <a:prstGeom prst="rect">
            <a:avLst/>
          </a:prstGeom>
          <a:noFill/>
          <a:ln/>
        </p:spPr>
        <p:txBody>
          <a:bodyPr wrap="none" lIns="0" tIns="0" rIns="0" bIns="0" rtlCol="0" anchor="t"/>
          <a:lstStyle/>
          <a:p>
            <a:pPr marL="0" indent="0">
              <a:lnSpc>
                <a:spcPts val="2800"/>
              </a:lnSpc>
              <a:buNone/>
            </a:pPr>
            <a:r>
              <a:rPr lang="en-US" sz="2200" b="1" dirty="0">
                <a:solidFill>
                  <a:srgbClr val="7068F4"/>
                </a:solidFill>
                <a:latin typeface="Arial" panose="020B0604020202020204" pitchFamily="34" charset="0"/>
                <a:ea typeface="Barlow Bold" pitchFamily="34" charset="-122"/>
                <a:cs typeface="Arial" panose="020B0604020202020204" pitchFamily="34" charset="0"/>
              </a:rPr>
              <a:t>Old Provision</a:t>
            </a:r>
            <a:endParaRPr lang="en-US" sz="2200" dirty="0">
              <a:latin typeface="Arial" panose="020B0604020202020204" pitchFamily="34" charset="0"/>
              <a:cs typeface="Arial" panose="020B0604020202020204" pitchFamily="34" charset="0"/>
            </a:endParaRPr>
          </a:p>
        </p:txBody>
      </p:sp>
      <p:sp>
        <p:nvSpPr>
          <p:cNvPr id="4" name="Text 2"/>
          <p:cNvSpPr/>
          <p:nvPr/>
        </p:nvSpPr>
        <p:spPr>
          <a:xfrm>
            <a:off x="758309" y="2927985"/>
            <a:ext cx="6292572" cy="1386840"/>
          </a:xfrm>
          <a:prstGeom prst="rect">
            <a:avLst/>
          </a:prstGeom>
          <a:noFill/>
          <a:ln/>
        </p:spPr>
        <p:txBody>
          <a:bodyPr wrap="square" lIns="0" tIns="0" rIns="0" bIns="0" rtlCol="0" anchor="t"/>
          <a:lstStyle/>
          <a:p>
            <a:pPr marL="0" indent="0">
              <a:lnSpc>
                <a:spcPts val="27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Requires specific reasons (owing to his employment, business or profession carried on at any other place, he has to reside at that other place in a building not belonging to him) for non-occupation.</a:t>
            </a:r>
            <a:endParaRPr lang="en-US" sz="1700" dirty="0">
              <a:latin typeface="Arial" panose="020B0604020202020204" pitchFamily="34" charset="0"/>
              <a:cs typeface="Arial" panose="020B0604020202020204" pitchFamily="34" charset="0"/>
            </a:endParaRPr>
          </a:p>
        </p:txBody>
      </p:sp>
      <p:sp>
        <p:nvSpPr>
          <p:cNvPr id="5" name="Text 3"/>
          <p:cNvSpPr/>
          <p:nvPr/>
        </p:nvSpPr>
        <p:spPr>
          <a:xfrm>
            <a:off x="758309" y="4531400"/>
            <a:ext cx="2850713" cy="356235"/>
          </a:xfrm>
          <a:prstGeom prst="rect">
            <a:avLst/>
          </a:prstGeom>
          <a:noFill/>
          <a:ln/>
        </p:spPr>
        <p:txBody>
          <a:bodyPr wrap="none" lIns="0" tIns="0" rIns="0" bIns="0" rtlCol="0" anchor="t"/>
          <a:lstStyle/>
          <a:p>
            <a:pPr marL="0" indent="0">
              <a:lnSpc>
                <a:spcPts val="2800"/>
              </a:lnSpc>
              <a:buNone/>
            </a:pPr>
            <a:r>
              <a:rPr lang="en-US" sz="2200" b="1" dirty="0">
                <a:solidFill>
                  <a:srgbClr val="7068F4"/>
                </a:solidFill>
                <a:latin typeface="Arial" panose="020B0604020202020204" pitchFamily="34" charset="0"/>
                <a:ea typeface="Barlow Bold" pitchFamily="34" charset="-122"/>
                <a:cs typeface="Arial" panose="020B0604020202020204" pitchFamily="34" charset="0"/>
              </a:rPr>
              <a:t>Simplification</a:t>
            </a:r>
            <a:endParaRPr lang="en-US" sz="2200" dirty="0">
              <a:latin typeface="Arial" panose="020B0604020202020204" pitchFamily="34" charset="0"/>
              <a:cs typeface="Arial" panose="020B0604020202020204" pitchFamily="34" charset="0"/>
            </a:endParaRPr>
          </a:p>
        </p:txBody>
      </p:sp>
      <p:sp>
        <p:nvSpPr>
          <p:cNvPr id="6" name="Text 4"/>
          <p:cNvSpPr/>
          <p:nvPr/>
        </p:nvSpPr>
        <p:spPr>
          <a:xfrm>
            <a:off x="758309" y="5104209"/>
            <a:ext cx="6292572" cy="693420"/>
          </a:xfrm>
          <a:prstGeom prst="rect">
            <a:avLst/>
          </a:prstGeom>
          <a:noFill/>
          <a:ln/>
        </p:spPr>
        <p:txBody>
          <a:bodyPr wrap="square" lIns="0" tIns="0" rIns="0" bIns="0" rtlCol="0" anchor="t"/>
          <a:lstStyle/>
          <a:p>
            <a:pPr marL="0" indent="0">
              <a:lnSpc>
                <a:spcPts val="27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No need to prove work-related relocation for non-occupation.</a:t>
            </a:r>
            <a:endParaRPr lang="en-US" sz="1700" dirty="0">
              <a:latin typeface="Arial" panose="020B0604020202020204" pitchFamily="34" charset="0"/>
              <a:cs typeface="Arial" panose="020B0604020202020204" pitchFamily="34" charset="0"/>
            </a:endParaRPr>
          </a:p>
        </p:txBody>
      </p:sp>
      <p:sp>
        <p:nvSpPr>
          <p:cNvPr id="7" name="Text 5"/>
          <p:cNvSpPr/>
          <p:nvPr/>
        </p:nvSpPr>
        <p:spPr>
          <a:xfrm>
            <a:off x="758309" y="6014204"/>
            <a:ext cx="3466028" cy="356235"/>
          </a:xfrm>
          <a:prstGeom prst="rect">
            <a:avLst/>
          </a:prstGeom>
          <a:noFill/>
          <a:ln/>
        </p:spPr>
        <p:txBody>
          <a:bodyPr wrap="none" lIns="0" tIns="0" rIns="0" bIns="0" rtlCol="0" anchor="t"/>
          <a:lstStyle/>
          <a:p>
            <a:pPr marL="0" indent="0">
              <a:lnSpc>
                <a:spcPts val="2800"/>
              </a:lnSpc>
              <a:buNone/>
            </a:pPr>
            <a:r>
              <a:rPr lang="en-US" sz="2200" b="1" dirty="0">
                <a:solidFill>
                  <a:srgbClr val="7068F4"/>
                </a:solidFill>
                <a:latin typeface="Arial" panose="020B0604020202020204" pitchFamily="34" charset="0"/>
                <a:ea typeface="Barlow Bold" pitchFamily="34" charset="-122"/>
                <a:cs typeface="Arial" panose="020B0604020202020204" pitchFamily="34" charset="0"/>
              </a:rPr>
              <a:t>Applies only to 2 properties</a:t>
            </a:r>
            <a:endParaRPr lang="en-US" sz="2200" dirty="0">
              <a:latin typeface="Arial" panose="020B0604020202020204" pitchFamily="34" charset="0"/>
              <a:cs typeface="Arial" panose="020B0604020202020204" pitchFamily="34" charset="0"/>
            </a:endParaRPr>
          </a:p>
        </p:txBody>
      </p:sp>
      <p:sp>
        <p:nvSpPr>
          <p:cNvPr id="8" name="Text 6"/>
          <p:cNvSpPr/>
          <p:nvPr/>
        </p:nvSpPr>
        <p:spPr>
          <a:xfrm>
            <a:off x="758309" y="6587014"/>
            <a:ext cx="6292572" cy="346710"/>
          </a:xfrm>
          <a:prstGeom prst="rect">
            <a:avLst/>
          </a:prstGeom>
          <a:noFill/>
          <a:ln/>
        </p:spPr>
        <p:txBody>
          <a:bodyPr wrap="none" lIns="0" tIns="0" rIns="0" bIns="0" rtlCol="0" anchor="t"/>
          <a:lstStyle/>
          <a:p>
            <a:pPr marL="0" indent="0">
              <a:lnSpc>
                <a:spcPts val="27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No change in limit.</a:t>
            </a:r>
            <a:endParaRPr lang="en-US" sz="1700" dirty="0">
              <a:latin typeface="Arial" panose="020B0604020202020204" pitchFamily="34" charset="0"/>
              <a:cs typeface="Arial" panose="020B0604020202020204" pitchFamily="34" charset="0"/>
            </a:endParaRPr>
          </a:p>
        </p:txBody>
      </p:sp>
      <p:sp>
        <p:nvSpPr>
          <p:cNvPr id="9" name="Text 7"/>
          <p:cNvSpPr/>
          <p:nvPr/>
        </p:nvSpPr>
        <p:spPr>
          <a:xfrm>
            <a:off x="7587139" y="2355175"/>
            <a:ext cx="2850713" cy="356235"/>
          </a:xfrm>
          <a:prstGeom prst="rect">
            <a:avLst/>
          </a:prstGeom>
          <a:noFill/>
          <a:ln/>
        </p:spPr>
        <p:txBody>
          <a:bodyPr wrap="none" lIns="0" tIns="0" rIns="0" bIns="0" rtlCol="0" anchor="t"/>
          <a:lstStyle/>
          <a:p>
            <a:pPr marL="0" indent="0">
              <a:lnSpc>
                <a:spcPts val="2800"/>
              </a:lnSpc>
              <a:buNone/>
            </a:pPr>
            <a:r>
              <a:rPr lang="en-US" sz="2200" b="1" dirty="0">
                <a:solidFill>
                  <a:srgbClr val="7068F4"/>
                </a:solidFill>
                <a:latin typeface="Arial" panose="020B0604020202020204" pitchFamily="34" charset="0"/>
                <a:ea typeface="Barlow Bold" pitchFamily="34" charset="-122"/>
                <a:cs typeface="Arial" panose="020B0604020202020204" pitchFamily="34" charset="0"/>
              </a:rPr>
              <a:t>New Provision</a:t>
            </a:r>
            <a:endParaRPr lang="en-US" sz="2200" dirty="0">
              <a:latin typeface="Arial" panose="020B0604020202020204" pitchFamily="34" charset="0"/>
              <a:cs typeface="Arial" panose="020B0604020202020204" pitchFamily="34" charset="0"/>
            </a:endParaRPr>
          </a:p>
        </p:txBody>
      </p:sp>
      <p:sp>
        <p:nvSpPr>
          <p:cNvPr id="10" name="Text 8"/>
          <p:cNvSpPr/>
          <p:nvPr/>
        </p:nvSpPr>
        <p:spPr>
          <a:xfrm>
            <a:off x="7587139" y="2927985"/>
            <a:ext cx="6292572" cy="693420"/>
          </a:xfrm>
          <a:prstGeom prst="rect">
            <a:avLst/>
          </a:prstGeom>
          <a:noFill/>
          <a:ln/>
        </p:spPr>
        <p:txBody>
          <a:bodyPr wrap="square" lIns="0" tIns="0" rIns="0" bIns="0" rtlCol="0" anchor="t"/>
          <a:lstStyle/>
          <a:p>
            <a:pPr marL="0" indent="0">
              <a:lnSpc>
                <a:spcPts val="27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Simplified – No specific reason required for non-occupation</a:t>
            </a:r>
            <a:endParaRPr lang="en-US" sz="1700" dirty="0">
              <a:latin typeface="Arial" panose="020B0604020202020204" pitchFamily="34" charset="0"/>
              <a:cs typeface="Arial" panose="020B0604020202020204" pitchFamily="34" charset="0"/>
            </a:endParaRPr>
          </a:p>
        </p:txBody>
      </p:sp>
      <p:sp>
        <p:nvSpPr>
          <p:cNvPr id="11" name="Text 9"/>
          <p:cNvSpPr/>
          <p:nvPr/>
        </p:nvSpPr>
        <p:spPr>
          <a:xfrm>
            <a:off x="7587139" y="3837980"/>
            <a:ext cx="3189565" cy="356235"/>
          </a:xfrm>
          <a:prstGeom prst="rect">
            <a:avLst/>
          </a:prstGeom>
          <a:noFill/>
          <a:ln/>
        </p:spPr>
        <p:txBody>
          <a:bodyPr wrap="none" lIns="0" tIns="0" rIns="0" bIns="0" rtlCol="0" anchor="t"/>
          <a:lstStyle/>
          <a:p>
            <a:pPr marL="0" indent="0">
              <a:lnSpc>
                <a:spcPts val="2800"/>
              </a:lnSpc>
              <a:buNone/>
            </a:pPr>
            <a:r>
              <a:rPr lang="en-US" sz="2200" b="1" dirty="0">
                <a:solidFill>
                  <a:srgbClr val="7068F4"/>
                </a:solidFill>
                <a:latin typeface="Arial" panose="020B0604020202020204" pitchFamily="34" charset="0"/>
                <a:ea typeface="Barlow Bold" pitchFamily="34" charset="-122"/>
                <a:cs typeface="Arial" panose="020B0604020202020204" pitchFamily="34" charset="0"/>
              </a:rPr>
              <a:t>Annual Value remains NIL</a:t>
            </a:r>
            <a:endParaRPr lang="en-US" sz="2200" dirty="0">
              <a:latin typeface="Arial" panose="020B0604020202020204" pitchFamily="34" charset="0"/>
              <a:cs typeface="Arial" panose="020B0604020202020204" pitchFamily="34" charset="0"/>
            </a:endParaRPr>
          </a:p>
        </p:txBody>
      </p:sp>
      <p:sp>
        <p:nvSpPr>
          <p:cNvPr id="12" name="Text 10"/>
          <p:cNvSpPr/>
          <p:nvPr/>
        </p:nvSpPr>
        <p:spPr>
          <a:xfrm>
            <a:off x="7587139" y="4410789"/>
            <a:ext cx="6292572" cy="346710"/>
          </a:xfrm>
          <a:prstGeom prst="rect">
            <a:avLst/>
          </a:prstGeom>
          <a:noFill/>
          <a:ln/>
        </p:spPr>
        <p:txBody>
          <a:bodyPr wrap="none" lIns="0" tIns="0" rIns="0" bIns="0" rtlCol="0" anchor="t"/>
          <a:lstStyle/>
          <a:p>
            <a:pPr marL="0" indent="0">
              <a:lnSpc>
                <a:spcPts val="27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No tax impact for self-occupied or unoccupied houses.</a:t>
            </a:r>
            <a:endParaRPr lang="en-US" sz="1700" dirty="0">
              <a:latin typeface="Arial" panose="020B0604020202020204" pitchFamily="34" charset="0"/>
              <a:cs typeface="Arial" panose="020B0604020202020204" pitchFamily="34" charset="0"/>
            </a:endParaRPr>
          </a:p>
        </p:txBody>
      </p:sp>
      <p:sp>
        <p:nvSpPr>
          <p:cNvPr id="13" name="Text 11"/>
          <p:cNvSpPr/>
          <p:nvPr/>
        </p:nvSpPr>
        <p:spPr>
          <a:xfrm>
            <a:off x="7587139" y="4974074"/>
            <a:ext cx="3352681" cy="356235"/>
          </a:xfrm>
          <a:prstGeom prst="rect">
            <a:avLst/>
          </a:prstGeom>
          <a:noFill/>
          <a:ln/>
        </p:spPr>
        <p:txBody>
          <a:bodyPr wrap="none" lIns="0" tIns="0" rIns="0" bIns="0" rtlCol="0" anchor="t"/>
          <a:lstStyle/>
          <a:p>
            <a:pPr marL="0" indent="0">
              <a:lnSpc>
                <a:spcPts val="2800"/>
              </a:lnSpc>
              <a:buNone/>
            </a:pPr>
            <a:r>
              <a:rPr lang="en-US" sz="2200" b="1" dirty="0">
                <a:solidFill>
                  <a:srgbClr val="7068F4"/>
                </a:solidFill>
                <a:latin typeface="Arial" panose="020B0604020202020204" pitchFamily="34" charset="0"/>
                <a:ea typeface="Barlow Bold" pitchFamily="34" charset="-122"/>
                <a:cs typeface="Arial" panose="020B0604020202020204" pitchFamily="34" charset="0"/>
              </a:rPr>
              <a:t>Effective from AY 2025-26</a:t>
            </a:r>
            <a:endParaRPr lang="en-US" sz="2200" dirty="0">
              <a:latin typeface="Arial" panose="020B0604020202020204" pitchFamily="34" charset="0"/>
              <a:cs typeface="Arial" panose="020B0604020202020204" pitchFamily="34" charset="0"/>
            </a:endParaRPr>
          </a:p>
        </p:txBody>
      </p:sp>
      <p:sp>
        <p:nvSpPr>
          <p:cNvPr id="14" name="Text 12"/>
          <p:cNvSpPr/>
          <p:nvPr/>
        </p:nvSpPr>
        <p:spPr>
          <a:xfrm>
            <a:off x="7587139" y="5546884"/>
            <a:ext cx="6292572" cy="346710"/>
          </a:xfrm>
          <a:prstGeom prst="rect">
            <a:avLst/>
          </a:prstGeom>
          <a:noFill/>
          <a:ln/>
        </p:spPr>
        <p:txBody>
          <a:bodyPr wrap="none" lIns="0" tIns="0" rIns="0" bIns="0" rtlCol="0" anchor="t"/>
          <a:lstStyle/>
          <a:p>
            <a:pPr marL="0" indent="0">
              <a:lnSpc>
                <a:spcPts val="27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Important for future tax filings.</a:t>
            </a:r>
            <a:endParaRPr lang="en-US" sz="1700" dirty="0">
              <a:latin typeface="Arial" panose="020B0604020202020204" pitchFamily="34" charset="0"/>
              <a:cs typeface="Arial" panose="020B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691634" y="1015841"/>
            <a:ext cx="13247132" cy="1300163"/>
          </a:xfrm>
          <a:prstGeom prst="rect">
            <a:avLst/>
          </a:prstGeom>
          <a:noFill/>
          <a:ln/>
        </p:spPr>
        <p:txBody>
          <a:bodyPr wrap="square" lIns="0" tIns="0" rIns="0" bIns="0" rtlCol="0" anchor="t"/>
          <a:lstStyle/>
          <a:p>
            <a:pPr marL="0" indent="0">
              <a:lnSpc>
                <a:spcPts val="51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Proposed Amendments to Time Limits for Penalties under Section 275</a:t>
            </a:r>
            <a:endParaRPr lang="en-US" sz="4450" dirty="0">
              <a:latin typeface="Arial" panose="020B0604020202020204" pitchFamily="34" charset="0"/>
              <a:cs typeface="Arial" panose="020B0604020202020204" pitchFamily="34" charset="0"/>
            </a:endParaRPr>
          </a:p>
        </p:txBody>
      </p:sp>
      <p:sp>
        <p:nvSpPr>
          <p:cNvPr id="3" name="Shape 1"/>
          <p:cNvSpPr/>
          <p:nvPr/>
        </p:nvSpPr>
        <p:spPr>
          <a:xfrm>
            <a:off x="691634" y="2711172"/>
            <a:ext cx="13247132" cy="4502468"/>
          </a:xfrm>
          <a:prstGeom prst="roundRect">
            <a:avLst>
              <a:gd name="adj" fmla="val 3950"/>
            </a:avLst>
          </a:prstGeom>
          <a:noFill/>
          <a:ln w="7620">
            <a:solidFill>
              <a:srgbClr val="000000">
                <a:alpha val="8000"/>
              </a:srgbClr>
            </a:solidFill>
            <a:prstDash val="solid"/>
          </a:ln>
        </p:spPr>
        <p:txBody>
          <a:bodyPr/>
          <a:lstStyle/>
          <a:p>
            <a:endParaRPr lang="en-US"/>
          </a:p>
        </p:txBody>
      </p:sp>
      <p:sp>
        <p:nvSpPr>
          <p:cNvPr id="4" name="Shape 2"/>
          <p:cNvSpPr/>
          <p:nvPr/>
        </p:nvSpPr>
        <p:spPr>
          <a:xfrm>
            <a:off x="699254" y="2718792"/>
            <a:ext cx="13230463" cy="568404"/>
          </a:xfrm>
          <a:prstGeom prst="rect">
            <a:avLst/>
          </a:prstGeom>
          <a:solidFill>
            <a:srgbClr val="FFFFFF">
              <a:alpha val="4000"/>
            </a:srgbClr>
          </a:solidFill>
          <a:ln/>
        </p:spPr>
        <p:txBody>
          <a:bodyPr/>
          <a:lstStyle/>
          <a:p>
            <a:endParaRPr lang="en-US"/>
          </a:p>
        </p:txBody>
      </p:sp>
      <p:sp>
        <p:nvSpPr>
          <p:cNvPr id="5" name="Text 3"/>
          <p:cNvSpPr/>
          <p:nvPr/>
        </p:nvSpPr>
        <p:spPr>
          <a:xfrm>
            <a:off x="898446" y="2844879"/>
            <a:ext cx="4010739" cy="316230"/>
          </a:xfrm>
          <a:prstGeom prst="rect">
            <a:avLst/>
          </a:prstGeom>
          <a:noFill/>
          <a:ln/>
        </p:spPr>
        <p:txBody>
          <a:bodyPr wrap="none" lIns="0" tIns="0" rIns="0" bIns="0" rtlCol="0" anchor="t"/>
          <a:lstStyle/>
          <a:p>
            <a:pPr marL="0" indent="0">
              <a:lnSpc>
                <a:spcPts val="245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S. No.</a:t>
            </a:r>
            <a:endParaRPr lang="en-US" sz="1700" dirty="0">
              <a:latin typeface="Arial" panose="020B0604020202020204" pitchFamily="34" charset="0"/>
              <a:cs typeface="Arial" panose="020B0604020202020204" pitchFamily="34" charset="0"/>
            </a:endParaRPr>
          </a:p>
        </p:txBody>
      </p:sp>
      <p:sp>
        <p:nvSpPr>
          <p:cNvPr id="6" name="Text 4"/>
          <p:cNvSpPr/>
          <p:nvPr/>
        </p:nvSpPr>
        <p:spPr>
          <a:xfrm>
            <a:off x="1870154" y="2838331"/>
            <a:ext cx="4006929" cy="316230"/>
          </a:xfrm>
          <a:prstGeom prst="rect">
            <a:avLst/>
          </a:prstGeom>
          <a:noFill/>
          <a:ln/>
        </p:spPr>
        <p:txBody>
          <a:bodyPr wrap="none" lIns="0" tIns="0" rIns="0" bIns="0" rtlCol="0" anchor="t"/>
          <a:lstStyle/>
          <a:p>
            <a:pPr marL="0" indent="0">
              <a:lnSpc>
                <a:spcPts val="245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Existing Provisions</a:t>
            </a:r>
            <a:endParaRPr lang="en-US" sz="1700" dirty="0">
              <a:latin typeface="Arial" panose="020B0604020202020204" pitchFamily="34" charset="0"/>
              <a:cs typeface="Arial" panose="020B0604020202020204" pitchFamily="34" charset="0"/>
            </a:endParaRPr>
          </a:p>
        </p:txBody>
      </p:sp>
      <p:sp>
        <p:nvSpPr>
          <p:cNvPr id="7" name="Text 5"/>
          <p:cNvSpPr/>
          <p:nvPr/>
        </p:nvSpPr>
        <p:spPr>
          <a:xfrm>
            <a:off x="7927182" y="2844879"/>
            <a:ext cx="4010739" cy="316230"/>
          </a:xfrm>
          <a:prstGeom prst="rect">
            <a:avLst/>
          </a:prstGeom>
          <a:noFill/>
          <a:ln/>
        </p:spPr>
        <p:txBody>
          <a:bodyPr wrap="none" lIns="0" tIns="0" rIns="0" bIns="0" rtlCol="0" anchor="t"/>
          <a:lstStyle/>
          <a:p>
            <a:pPr marL="0" indent="0">
              <a:lnSpc>
                <a:spcPts val="245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Proposed Amendment</a:t>
            </a:r>
            <a:endParaRPr lang="en-US" sz="1700" dirty="0">
              <a:latin typeface="Arial" panose="020B0604020202020204" pitchFamily="34" charset="0"/>
              <a:cs typeface="Arial" panose="020B0604020202020204" pitchFamily="34" charset="0"/>
            </a:endParaRPr>
          </a:p>
        </p:txBody>
      </p:sp>
      <p:sp>
        <p:nvSpPr>
          <p:cNvPr id="8" name="Shape 6"/>
          <p:cNvSpPr/>
          <p:nvPr/>
        </p:nvSpPr>
        <p:spPr>
          <a:xfrm>
            <a:off x="699254" y="3287197"/>
            <a:ext cx="13230463" cy="1200864"/>
          </a:xfrm>
          <a:prstGeom prst="rect">
            <a:avLst/>
          </a:prstGeom>
          <a:solidFill>
            <a:srgbClr val="000000">
              <a:alpha val="4000"/>
            </a:srgbClr>
          </a:solidFill>
          <a:ln/>
        </p:spPr>
        <p:txBody>
          <a:bodyPr/>
          <a:lstStyle/>
          <a:p>
            <a:endParaRPr lang="en-US"/>
          </a:p>
        </p:txBody>
      </p:sp>
      <p:sp>
        <p:nvSpPr>
          <p:cNvPr id="9" name="Text 7"/>
          <p:cNvSpPr/>
          <p:nvPr/>
        </p:nvSpPr>
        <p:spPr>
          <a:xfrm>
            <a:off x="898446" y="3413284"/>
            <a:ext cx="4010739" cy="316230"/>
          </a:xfrm>
          <a:prstGeom prst="rect">
            <a:avLst/>
          </a:prstGeom>
          <a:noFill/>
          <a:ln/>
        </p:spPr>
        <p:txBody>
          <a:bodyPr wrap="none" lIns="0" tIns="0" rIns="0" bIns="0" rtlCol="0" anchor="t"/>
          <a:lstStyle/>
          <a:p>
            <a:pPr marL="0" indent="0">
              <a:lnSpc>
                <a:spcPts val="245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1</a:t>
            </a:r>
            <a:endParaRPr lang="en-US" sz="1700" dirty="0">
              <a:latin typeface="Arial" panose="020B0604020202020204" pitchFamily="34" charset="0"/>
              <a:cs typeface="Arial" panose="020B0604020202020204" pitchFamily="34" charset="0"/>
            </a:endParaRPr>
          </a:p>
        </p:txBody>
      </p:sp>
      <p:sp>
        <p:nvSpPr>
          <p:cNvPr id="10" name="Text 8"/>
          <p:cNvSpPr/>
          <p:nvPr/>
        </p:nvSpPr>
        <p:spPr>
          <a:xfrm>
            <a:off x="1870153" y="3378239"/>
            <a:ext cx="5013247" cy="948690"/>
          </a:xfrm>
          <a:prstGeom prst="rect">
            <a:avLst/>
          </a:prstGeom>
          <a:noFill/>
          <a:ln/>
        </p:spPr>
        <p:txBody>
          <a:bodyPr wrap="square" lIns="0" tIns="0" rIns="0" bIns="0" rtlCol="0" anchor="t"/>
          <a:lstStyle/>
          <a:p>
            <a:pPr marL="0" indent="0">
              <a:lnSpc>
                <a:spcPts val="245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Penalty time limits vary depending on the appeal forum (ITAT, CIT(A), JCIT(A), High Court).</a:t>
            </a:r>
            <a:endParaRPr lang="en-US" sz="1700" dirty="0">
              <a:latin typeface="Arial" panose="020B0604020202020204" pitchFamily="34" charset="0"/>
              <a:cs typeface="Arial" panose="020B0604020202020204" pitchFamily="34" charset="0"/>
            </a:endParaRPr>
          </a:p>
        </p:txBody>
      </p:sp>
      <p:sp>
        <p:nvSpPr>
          <p:cNvPr id="11" name="Text 9"/>
          <p:cNvSpPr/>
          <p:nvPr/>
        </p:nvSpPr>
        <p:spPr>
          <a:xfrm>
            <a:off x="7918133" y="3318213"/>
            <a:ext cx="5480367" cy="1581150"/>
          </a:xfrm>
          <a:prstGeom prst="rect">
            <a:avLst/>
          </a:prstGeom>
          <a:noFill/>
          <a:ln/>
        </p:spPr>
        <p:txBody>
          <a:bodyPr wrap="square" lIns="0" tIns="0" rIns="0" bIns="0" rtlCol="0" anchor="t"/>
          <a:lstStyle/>
          <a:p>
            <a:pPr marL="0" indent="0">
              <a:lnSpc>
                <a:spcPts val="2450"/>
              </a:lnSpc>
              <a:buNone/>
            </a:pPr>
            <a:r>
              <a:rPr lang="en-US" sz="1700" b="1" dirty="0">
                <a:solidFill>
                  <a:srgbClr val="272525"/>
                </a:solidFill>
                <a:latin typeface="Arial" panose="020B0604020202020204" pitchFamily="34" charset="0"/>
                <a:ea typeface="Montserrat" pitchFamily="34" charset="-122"/>
                <a:cs typeface="Arial" panose="020B0604020202020204" pitchFamily="34" charset="0"/>
              </a:rPr>
              <a:t>Uniform 6-month</a:t>
            </a:r>
            <a:r>
              <a:rPr lang="en-US" sz="1700" dirty="0">
                <a:solidFill>
                  <a:srgbClr val="272525"/>
                </a:solidFill>
                <a:latin typeface="Arial" panose="020B0604020202020204" pitchFamily="34" charset="0"/>
                <a:ea typeface="Montserrat" pitchFamily="34" charset="-122"/>
                <a:cs typeface="Arial" panose="020B0604020202020204" pitchFamily="34" charset="0"/>
              </a:rPr>
              <a:t> time limit for penalties across all cases, starting from the end of the quarter in which key events occur (e.g., assessment, appeal receipt, revision).</a:t>
            </a:r>
            <a:endParaRPr lang="en-US" sz="1700" dirty="0">
              <a:latin typeface="Arial" panose="020B0604020202020204" pitchFamily="34" charset="0"/>
              <a:cs typeface="Arial" panose="020B0604020202020204" pitchFamily="34" charset="0"/>
            </a:endParaRPr>
          </a:p>
        </p:txBody>
      </p:sp>
      <p:sp>
        <p:nvSpPr>
          <p:cNvPr id="12" name="Shape 10"/>
          <p:cNvSpPr/>
          <p:nvPr/>
        </p:nvSpPr>
        <p:spPr>
          <a:xfrm>
            <a:off x="691634" y="4548088"/>
            <a:ext cx="13230463" cy="884634"/>
          </a:xfrm>
          <a:prstGeom prst="rect">
            <a:avLst/>
          </a:prstGeom>
          <a:solidFill>
            <a:srgbClr val="FFFFFF">
              <a:alpha val="4000"/>
            </a:srgbClr>
          </a:solidFill>
          <a:ln/>
        </p:spPr>
        <p:txBody>
          <a:bodyPr/>
          <a:lstStyle/>
          <a:p>
            <a:endParaRPr lang="en-US"/>
          </a:p>
        </p:txBody>
      </p:sp>
      <p:sp>
        <p:nvSpPr>
          <p:cNvPr id="13" name="Text 11"/>
          <p:cNvSpPr/>
          <p:nvPr/>
        </p:nvSpPr>
        <p:spPr>
          <a:xfrm>
            <a:off x="890826" y="4674175"/>
            <a:ext cx="4010739" cy="316230"/>
          </a:xfrm>
          <a:prstGeom prst="rect">
            <a:avLst/>
          </a:prstGeom>
          <a:noFill/>
          <a:ln/>
        </p:spPr>
        <p:txBody>
          <a:bodyPr wrap="none" lIns="0" tIns="0" rIns="0" bIns="0" rtlCol="0" anchor="t"/>
          <a:lstStyle/>
          <a:p>
            <a:pPr marL="0" indent="0">
              <a:lnSpc>
                <a:spcPts val="245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2</a:t>
            </a:r>
            <a:endParaRPr lang="en-US" sz="1700" dirty="0">
              <a:latin typeface="Arial" panose="020B0604020202020204" pitchFamily="34" charset="0"/>
              <a:cs typeface="Arial" panose="020B0604020202020204" pitchFamily="34" charset="0"/>
            </a:endParaRPr>
          </a:p>
        </p:txBody>
      </p:sp>
      <p:sp>
        <p:nvSpPr>
          <p:cNvPr id="14" name="Text 12"/>
          <p:cNvSpPr/>
          <p:nvPr/>
        </p:nvSpPr>
        <p:spPr>
          <a:xfrm>
            <a:off x="1862533" y="4583133"/>
            <a:ext cx="4006929" cy="632460"/>
          </a:xfrm>
          <a:prstGeom prst="rect">
            <a:avLst/>
          </a:prstGeom>
          <a:noFill/>
          <a:ln/>
        </p:spPr>
        <p:txBody>
          <a:bodyPr wrap="square" lIns="0" tIns="0" rIns="0" bIns="0" rtlCol="0" anchor="t"/>
          <a:lstStyle/>
          <a:p>
            <a:pPr marL="0" indent="0">
              <a:lnSpc>
                <a:spcPts val="245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For ITAT: Penalty within the </a:t>
            </a:r>
            <a:r>
              <a:rPr lang="en-US" sz="1700" b="1" dirty="0">
                <a:solidFill>
                  <a:srgbClr val="272525"/>
                </a:solidFill>
                <a:latin typeface="Arial" panose="020B0604020202020204" pitchFamily="34" charset="0"/>
                <a:ea typeface="Montserrat" pitchFamily="34" charset="-122"/>
                <a:cs typeface="Arial" panose="020B0604020202020204" pitchFamily="34" charset="0"/>
              </a:rPr>
              <a:t>financial year</a:t>
            </a:r>
            <a:r>
              <a:rPr lang="en-US" sz="1700" dirty="0">
                <a:solidFill>
                  <a:srgbClr val="272525"/>
                </a:solidFill>
                <a:latin typeface="Arial" panose="020B0604020202020204" pitchFamily="34" charset="0"/>
                <a:ea typeface="Montserrat" pitchFamily="34" charset="-122"/>
                <a:cs typeface="Arial" panose="020B0604020202020204" pitchFamily="34" charset="0"/>
              </a:rPr>
              <a:t> or </a:t>
            </a:r>
            <a:r>
              <a:rPr lang="en-US" sz="1700" b="1" dirty="0">
                <a:solidFill>
                  <a:srgbClr val="272525"/>
                </a:solidFill>
                <a:latin typeface="Arial" panose="020B0604020202020204" pitchFamily="34" charset="0"/>
                <a:ea typeface="Montserrat" pitchFamily="34" charset="-122"/>
                <a:cs typeface="Arial" panose="020B0604020202020204" pitchFamily="34" charset="0"/>
              </a:rPr>
              <a:t>six months</a:t>
            </a:r>
            <a:r>
              <a:rPr lang="en-US" sz="1700" dirty="0">
                <a:solidFill>
                  <a:srgbClr val="272525"/>
                </a:solidFill>
                <a:latin typeface="Arial" panose="020B0604020202020204" pitchFamily="34" charset="0"/>
                <a:ea typeface="Montserrat" pitchFamily="34" charset="-122"/>
                <a:cs typeface="Arial" panose="020B0604020202020204" pitchFamily="34" charset="0"/>
              </a:rPr>
              <a:t> after appellate order.</a:t>
            </a:r>
            <a:endParaRPr lang="en-US" sz="1700" dirty="0">
              <a:latin typeface="Arial" panose="020B0604020202020204" pitchFamily="34" charset="0"/>
              <a:cs typeface="Arial" panose="020B0604020202020204" pitchFamily="34" charset="0"/>
            </a:endParaRPr>
          </a:p>
        </p:txBody>
      </p:sp>
      <p:sp>
        <p:nvSpPr>
          <p:cNvPr id="15" name="Text 13"/>
          <p:cNvSpPr/>
          <p:nvPr/>
        </p:nvSpPr>
        <p:spPr>
          <a:xfrm>
            <a:off x="7890410" y="4602678"/>
            <a:ext cx="5500470" cy="632460"/>
          </a:xfrm>
          <a:prstGeom prst="rect">
            <a:avLst/>
          </a:prstGeom>
          <a:noFill/>
          <a:ln/>
        </p:spPr>
        <p:txBody>
          <a:bodyPr wrap="square" lIns="0" tIns="0" rIns="0" bIns="0" rtlCol="0" anchor="t"/>
          <a:lstStyle/>
          <a:p>
            <a:pPr marL="0" indent="0">
              <a:lnSpc>
                <a:spcPts val="2450"/>
              </a:lnSpc>
              <a:buNone/>
            </a:pPr>
            <a:r>
              <a:rPr lang="en-US" sz="1700" b="1" dirty="0">
                <a:solidFill>
                  <a:srgbClr val="272525"/>
                </a:solidFill>
                <a:latin typeface="Arial" panose="020B0604020202020204" pitchFamily="34" charset="0"/>
                <a:ea typeface="Montserrat" pitchFamily="34" charset="-122"/>
                <a:cs typeface="Arial" panose="020B0604020202020204" pitchFamily="34" charset="0"/>
              </a:rPr>
              <a:t>Standardized</a:t>
            </a:r>
            <a:r>
              <a:rPr lang="en-US" sz="1700" dirty="0">
                <a:solidFill>
                  <a:srgbClr val="272525"/>
                </a:solidFill>
                <a:latin typeface="Arial" panose="020B0604020202020204" pitchFamily="34" charset="0"/>
                <a:ea typeface="Montserrat" pitchFamily="34" charset="-122"/>
                <a:cs typeface="Arial" panose="020B0604020202020204" pitchFamily="34" charset="0"/>
              </a:rPr>
              <a:t> six-month time limit for all forums (ITAT, JCIT(A), CIT(A)).</a:t>
            </a:r>
            <a:endParaRPr lang="en-US" sz="1700" dirty="0">
              <a:latin typeface="Arial" panose="020B0604020202020204" pitchFamily="34" charset="0"/>
              <a:cs typeface="Arial" panose="020B0604020202020204" pitchFamily="34" charset="0"/>
            </a:endParaRPr>
          </a:p>
        </p:txBody>
      </p:sp>
      <p:sp>
        <p:nvSpPr>
          <p:cNvPr id="16" name="Shape 14"/>
          <p:cNvSpPr/>
          <p:nvPr/>
        </p:nvSpPr>
        <p:spPr>
          <a:xfrm>
            <a:off x="691634" y="5432722"/>
            <a:ext cx="13230463" cy="1200864"/>
          </a:xfrm>
          <a:prstGeom prst="rect">
            <a:avLst/>
          </a:prstGeom>
          <a:solidFill>
            <a:srgbClr val="000000">
              <a:alpha val="4000"/>
            </a:srgbClr>
          </a:solidFill>
          <a:ln/>
        </p:spPr>
        <p:txBody>
          <a:bodyPr/>
          <a:lstStyle/>
          <a:p>
            <a:endParaRPr lang="en-US"/>
          </a:p>
        </p:txBody>
      </p:sp>
      <p:sp>
        <p:nvSpPr>
          <p:cNvPr id="17" name="Text 15"/>
          <p:cNvSpPr/>
          <p:nvPr/>
        </p:nvSpPr>
        <p:spPr>
          <a:xfrm>
            <a:off x="890826" y="5558809"/>
            <a:ext cx="4010739" cy="316230"/>
          </a:xfrm>
          <a:prstGeom prst="rect">
            <a:avLst/>
          </a:prstGeom>
          <a:noFill/>
          <a:ln/>
        </p:spPr>
        <p:txBody>
          <a:bodyPr wrap="none" lIns="0" tIns="0" rIns="0" bIns="0" rtlCol="0" anchor="t"/>
          <a:lstStyle/>
          <a:p>
            <a:pPr marL="0" indent="0">
              <a:lnSpc>
                <a:spcPts val="245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3</a:t>
            </a:r>
            <a:endParaRPr lang="en-US" sz="1700" dirty="0">
              <a:latin typeface="Arial" panose="020B0604020202020204" pitchFamily="34" charset="0"/>
              <a:cs typeface="Arial" panose="020B0604020202020204" pitchFamily="34" charset="0"/>
            </a:endParaRPr>
          </a:p>
        </p:txBody>
      </p:sp>
      <p:sp>
        <p:nvSpPr>
          <p:cNvPr id="18" name="Text 16"/>
          <p:cNvSpPr/>
          <p:nvPr/>
        </p:nvSpPr>
        <p:spPr>
          <a:xfrm>
            <a:off x="1862532" y="5511660"/>
            <a:ext cx="5013248" cy="632460"/>
          </a:xfrm>
          <a:prstGeom prst="rect">
            <a:avLst/>
          </a:prstGeom>
          <a:noFill/>
          <a:ln/>
        </p:spPr>
        <p:txBody>
          <a:bodyPr wrap="square" lIns="0" tIns="0" rIns="0" bIns="0" rtlCol="0" anchor="t"/>
          <a:lstStyle/>
          <a:p>
            <a:pPr marL="0" indent="0">
              <a:lnSpc>
                <a:spcPts val="245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Different limits for ITAT and CIT(A)/JCIT(A) cases.</a:t>
            </a:r>
            <a:endParaRPr lang="en-US" sz="1700" dirty="0">
              <a:latin typeface="Arial" panose="020B0604020202020204" pitchFamily="34" charset="0"/>
              <a:cs typeface="Arial" panose="020B0604020202020204" pitchFamily="34" charset="0"/>
            </a:endParaRPr>
          </a:p>
        </p:txBody>
      </p:sp>
      <p:sp>
        <p:nvSpPr>
          <p:cNvPr id="19" name="Text 17"/>
          <p:cNvSpPr/>
          <p:nvPr/>
        </p:nvSpPr>
        <p:spPr>
          <a:xfrm>
            <a:off x="7890411" y="5558809"/>
            <a:ext cx="5834162" cy="948690"/>
          </a:xfrm>
          <a:prstGeom prst="rect">
            <a:avLst/>
          </a:prstGeom>
          <a:noFill/>
          <a:ln/>
        </p:spPr>
        <p:txBody>
          <a:bodyPr wrap="square" lIns="0" tIns="0" rIns="0" bIns="0" rtlCol="0" anchor="t"/>
          <a:lstStyle/>
          <a:p>
            <a:pPr marL="0" indent="0">
              <a:lnSpc>
                <a:spcPts val="2450"/>
              </a:lnSpc>
              <a:buNone/>
            </a:pPr>
            <a:r>
              <a:rPr lang="en-US" sz="1700" b="1" dirty="0">
                <a:solidFill>
                  <a:srgbClr val="272525"/>
                </a:solidFill>
                <a:latin typeface="Arial" panose="020B0604020202020204" pitchFamily="34" charset="0"/>
                <a:ea typeface="Montserrat" pitchFamily="34" charset="-122"/>
                <a:cs typeface="Arial" panose="020B0604020202020204" pitchFamily="34" charset="0"/>
              </a:rPr>
              <a:t>Six-month penalty limit</a:t>
            </a:r>
            <a:r>
              <a:rPr lang="en-US" sz="1700" dirty="0">
                <a:solidFill>
                  <a:srgbClr val="272525"/>
                </a:solidFill>
                <a:latin typeface="Arial" panose="020B0604020202020204" pitchFamily="34" charset="0"/>
                <a:ea typeface="Montserrat" pitchFamily="34" charset="-122"/>
                <a:cs typeface="Arial" panose="020B0604020202020204" pitchFamily="34" charset="0"/>
              </a:rPr>
              <a:t> after the completion of assessment, receipt of appeal, revision order, or penalty notice.</a:t>
            </a:r>
            <a:endParaRPr lang="en-US" sz="1700" dirty="0">
              <a:latin typeface="Arial" panose="020B0604020202020204" pitchFamily="34" charset="0"/>
              <a:cs typeface="Arial" panose="020B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614720" y="631269"/>
            <a:ext cx="9154358" cy="577810"/>
          </a:xfrm>
          <a:prstGeom prst="rect">
            <a:avLst/>
          </a:prstGeom>
          <a:noFill/>
          <a:ln/>
        </p:spPr>
        <p:txBody>
          <a:bodyPr wrap="none" lIns="0" tIns="0" rIns="0" bIns="0" rtlCol="0" anchor="t"/>
          <a:lstStyle/>
          <a:p>
            <a:pPr marL="0" indent="0">
              <a:lnSpc>
                <a:spcPts val="455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Tax Penalties: An Overview of Key Provisions</a:t>
            </a:r>
            <a:endParaRPr lang="en-US" sz="4450" dirty="0">
              <a:latin typeface="Arial" panose="020B0604020202020204" pitchFamily="34" charset="0"/>
              <a:cs typeface="Arial" panose="020B0604020202020204" pitchFamily="34" charset="0"/>
            </a:endParaRPr>
          </a:p>
        </p:txBody>
      </p:sp>
      <p:sp>
        <p:nvSpPr>
          <p:cNvPr id="3" name="Shape 1"/>
          <p:cNvSpPr/>
          <p:nvPr/>
        </p:nvSpPr>
        <p:spPr>
          <a:xfrm>
            <a:off x="614720" y="1560314"/>
            <a:ext cx="13400961" cy="6037898"/>
          </a:xfrm>
          <a:prstGeom prst="roundRect">
            <a:avLst>
              <a:gd name="adj" fmla="val 2618"/>
            </a:avLst>
          </a:prstGeom>
          <a:noFill/>
          <a:ln w="7620">
            <a:solidFill>
              <a:srgbClr val="000000">
                <a:alpha val="8000"/>
              </a:srgbClr>
            </a:solidFill>
            <a:prstDash val="solid"/>
          </a:ln>
        </p:spPr>
        <p:txBody>
          <a:bodyPr/>
          <a:lstStyle/>
          <a:p>
            <a:endParaRPr lang="en-US"/>
          </a:p>
        </p:txBody>
      </p:sp>
      <p:sp>
        <p:nvSpPr>
          <p:cNvPr id="4" name="Shape 2"/>
          <p:cNvSpPr/>
          <p:nvPr/>
        </p:nvSpPr>
        <p:spPr>
          <a:xfrm>
            <a:off x="622340" y="1567934"/>
            <a:ext cx="13385721" cy="506968"/>
          </a:xfrm>
          <a:prstGeom prst="rect">
            <a:avLst/>
          </a:prstGeom>
          <a:solidFill>
            <a:srgbClr val="FFFFFF">
              <a:alpha val="4000"/>
            </a:srgbClr>
          </a:solidFill>
          <a:ln/>
        </p:spPr>
        <p:txBody>
          <a:bodyPr/>
          <a:lstStyle/>
          <a:p>
            <a:endParaRPr lang="en-US"/>
          </a:p>
        </p:txBody>
      </p:sp>
      <p:sp>
        <p:nvSpPr>
          <p:cNvPr id="5" name="Text 3"/>
          <p:cNvSpPr/>
          <p:nvPr/>
        </p:nvSpPr>
        <p:spPr>
          <a:xfrm>
            <a:off x="798195" y="1680924"/>
            <a:ext cx="2991326" cy="280988"/>
          </a:xfrm>
          <a:prstGeom prst="rect">
            <a:avLst/>
          </a:prstGeom>
          <a:noFill/>
          <a:ln/>
        </p:spPr>
        <p:txBody>
          <a:bodyPr wrap="non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Penalty Provision</a:t>
            </a:r>
            <a:endParaRPr lang="en-US" sz="1700" dirty="0">
              <a:latin typeface="Arial" panose="020B0604020202020204" pitchFamily="34" charset="0"/>
              <a:cs typeface="Arial" panose="020B0604020202020204" pitchFamily="34" charset="0"/>
            </a:endParaRPr>
          </a:p>
        </p:txBody>
      </p:sp>
      <p:sp>
        <p:nvSpPr>
          <p:cNvPr id="6" name="Text 4"/>
          <p:cNvSpPr/>
          <p:nvPr/>
        </p:nvSpPr>
        <p:spPr>
          <a:xfrm>
            <a:off x="4148376" y="1680924"/>
            <a:ext cx="2987516" cy="280988"/>
          </a:xfrm>
          <a:prstGeom prst="rect">
            <a:avLst/>
          </a:prstGeom>
          <a:noFill/>
          <a:ln/>
        </p:spPr>
        <p:txBody>
          <a:bodyPr wrap="non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Heading</a:t>
            </a:r>
            <a:endParaRPr lang="en-US" sz="1700" dirty="0">
              <a:latin typeface="Arial" panose="020B0604020202020204" pitchFamily="34" charset="0"/>
              <a:cs typeface="Arial" panose="020B0604020202020204" pitchFamily="34" charset="0"/>
            </a:endParaRPr>
          </a:p>
        </p:txBody>
      </p:sp>
      <p:sp>
        <p:nvSpPr>
          <p:cNvPr id="7" name="Text 5"/>
          <p:cNvSpPr/>
          <p:nvPr/>
        </p:nvSpPr>
        <p:spPr>
          <a:xfrm>
            <a:off x="7494746" y="1680924"/>
            <a:ext cx="2987516" cy="280988"/>
          </a:xfrm>
          <a:prstGeom prst="rect">
            <a:avLst/>
          </a:prstGeom>
          <a:noFill/>
          <a:ln/>
        </p:spPr>
        <p:txBody>
          <a:bodyPr wrap="non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Old Provision</a:t>
            </a:r>
            <a:endParaRPr lang="en-US" sz="1700" dirty="0">
              <a:latin typeface="Arial" panose="020B0604020202020204" pitchFamily="34" charset="0"/>
              <a:cs typeface="Arial" panose="020B0604020202020204" pitchFamily="34" charset="0"/>
            </a:endParaRPr>
          </a:p>
        </p:txBody>
      </p:sp>
      <p:sp>
        <p:nvSpPr>
          <p:cNvPr id="8" name="Text 6"/>
          <p:cNvSpPr/>
          <p:nvPr/>
        </p:nvSpPr>
        <p:spPr>
          <a:xfrm>
            <a:off x="10841117" y="1680924"/>
            <a:ext cx="2991326" cy="280988"/>
          </a:xfrm>
          <a:prstGeom prst="rect">
            <a:avLst/>
          </a:prstGeom>
          <a:noFill/>
          <a:ln/>
        </p:spPr>
        <p:txBody>
          <a:bodyPr wrap="non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New Provision</a:t>
            </a:r>
            <a:endParaRPr lang="en-US" sz="1700" dirty="0">
              <a:latin typeface="Arial" panose="020B0604020202020204" pitchFamily="34" charset="0"/>
              <a:cs typeface="Arial" panose="020B0604020202020204" pitchFamily="34" charset="0"/>
            </a:endParaRPr>
          </a:p>
        </p:txBody>
      </p:sp>
      <p:sp>
        <p:nvSpPr>
          <p:cNvPr id="9" name="Shape 7"/>
          <p:cNvSpPr/>
          <p:nvPr/>
        </p:nvSpPr>
        <p:spPr>
          <a:xfrm>
            <a:off x="622340" y="2074902"/>
            <a:ext cx="13385721" cy="787956"/>
          </a:xfrm>
          <a:prstGeom prst="rect">
            <a:avLst/>
          </a:prstGeom>
          <a:solidFill>
            <a:srgbClr val="000000">
              <a:alpha val="4000"/>
            </a:srgbClr>
          </a:solidFill>
          <a:ln/>
        </p:spPr>
        <p:txBody>
          <a:bodyPr/>
          <a:lstStyle/>
          <a:p>
            <a:endParaRPr lang="en-US"/>
          </a:p>
        </p:txBody>
      </p:sp>
      <p:sp>
        <p:nvSpPr>
          <p:cNvPr id="10" name="Text 8"/>
          <p:cNvSpPr/>
          <p:nvPr/>
        </p:nvSpPr>
        <p:spPr>
          <a:xfrm>
            <a:off x="798195" y="2187893"/>
            <a:ext cx="2991326" cy="280988"/>
          </a:xfrm>
          <a:prstGeom prst="rect">
            <a:avLst/>
          </a:prstGeom>
          <a:noFill/>
          <a:ln/>
        </p:spPr>
        <p:txBody>
          <a:bodyPr wrap="non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271C</a:t>
            </a:r>
            <a:endParaRPr lang="en-US" sz="1700" dirty="0">
              <a:latin typeface="Arial" panose="020B0604020202020204" pitchFamily="34" charset="0"/>
              <a:cs typeface="Arial" panose="020B0604020202020204" pitchFamily="34" charset="0"/>
            </a:endParaRPr>
          </a:p>
        </p:txBody>
      </p:sp>
      <p:sp>
        <p:nvSpPr>
          <p:cNvPr id="11" name="Text 9"/>
          <p:cNvSpPr/>
          <p:nvPr/>
        </p:nvSpPr>
        <p:spPr>
          <a:xfrm>
            <a:off x="4148376" y="2187893"/>
            <a:ext cx="2987516" cy="280988"/>
          </a:xfrm>
          <a:prstGeom prst="rect">
            <a:avLst/>
          </a:prstGeom>
          <a:noFill/>
          <a:ln/>
        </p:spPr>
        <p:txBody>
          <a:bodyPr wrap="non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Non-deduction of TDS</a:t>
            </a:r>
            <a:endParaRPr lang="en-US" sz="1700" dirty="0">
              <a:latin typeface="Arial" panose="020B0604020202020204" pitchFamily="34" charset="0"/>
              <a:cs typeface="Arial" panose="020B0604020202020204" pitchFamily="34" charset="0"/>
            </a:endParaRPr>
          </a:p>
        </p:txBody>
      </p:sp>
      <p:sp>
        <p:nvSpPr>
          <p:cNvPr id="12" name="Text 10"/>
          <p:cNvSpPr/>
          <p:nvPr/>
        </p:nvSpPr>
        <p:spPr>
          <a:xfrm>
            <a:off x="7494746" y="2187893"/>
            <a:ext cx="2987516" cy="280988"/>
          </a:xfrm>
          <a:prstGeom prst="rect">
            <a:avLst/>
          </a:prstGeom>
          <a:noFill/>
          <a:ln/>
        </p:spPr>
        <p:txBody>
          <a:bodyPr wrap="non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Joint Commissioner (JC)</a:t>
            </a:r>
            <a:endParaRPr lang="en-US" sz="1700" dirty="0">
              <a:latin typeface="Arial" panose="020B0604020202020204" pitchFamily="34" charset="0"/>
              <a:cs typeface="Arial" panose="020B0604020202020204" pitchFamily="34" charset="0"/>
            </a:endParaRPr>
          </a:p>
        </p:txBody>
      </p:sp>
      <p:sp>
        <p:nvSpPr>
          <p:cNvPr id="13" name="Text 11"/>
          <p:cNvSpPr/>
          <p:nvPr/>
        </p:nvSpPr>
        <p:spPr>
          <a:xfrm>
            <a:off x="10841117" y="2187893"/>
            <a:ext cx="2991326" cy="561975"/>
          </a:xfrm>
          <a:prstGeom prst="rect">
            <a:avLst/>
          </a:prstGeom>
          <a:noFill/>
          <a:ln/>
        </p:spPr>
        <p:txBody>
          <a:bodyPr wrap="squar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Assessing Officer (AO) with approval of JC</a:t>
            </a:r>
            <a:endParaRPr lang="en-US" sz="1700" dirty="0">
              <a:latin typeface="Arial" panose="020B0604020202020204" pitchFamily="34" charset="0"/>
              <a:cs typeface="Arial" panose="020B0604020202020204" pitchFamily="34" charset="0"/>
            </a:endParaRPr>
          </a:p>
        </p:txBody>
      </p:sp>
      <p:sp>
        <p:nvSpPr>
          <p:cNvPr id="14" name="Shape 12"/>
          <p:cNvSpPr/>
          <p:nvPr/>
        </p:nvSpPr>
        <p:spPr>
          <a:xfrm>
            <a:off x="622340" y="2862858"/>
            <a:ext cx="13385721" cy="787956"/>
          </a:xfrm>
          <a:prstGeom prst="rect">
            <a:avLst/>
          </a:prstGeom>
          <a:solidFill>
            <a:srgbClr val="FFFFFF">
              <a:alpha val="4000"/>
            </a:srgbClr>
          </a:solidFill>
          <a:ln/>
        </p:spPr>
        <p:txBody>
          <a:bodyPr/>
          <a:lstStyle/>
          <a:p>
            <a:endParaRPr lang="en-US"/>
          </a:p>
        </p:txBody>
      </p:sp>
      <p:sp>
        <p:nvSpPr>
          <p:cNvPr id="15" name="Text 13"/>
          <p:cNvSpPr/>
          <p:nvPr/>
        </p:nvSpPr>
        <p:spPr>
          <a:xfrm>
            <a:off x="798195" y="2975848"/>
            <a:ext cx="2991326" cy="280988"/>
          </a:xfrm>
          <a:prstGeom prst="rect">
            <a:avLst/>
          </a:prstGeom>
          <a:noFill/>
          <a:ln/>
        </p:spPr>
        <p:txBody>
          <a:bodyPr wrap="non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271CA</a:t>
            </a:r>
            <a:endParaRPr lang="en-US" sz="1700" dirty="0">
              <a:latin typeface="Arial" panose="020B0604020202020204" pitchFamily="34" charset="0"/>
              <a:cs typeface="Arial" panose="020B0604020202020204" pitchFamily="34" charset="0"/>
            </a:endParaRPr>
          </a:p>
        </p:txBody>
      </p:sp>
      <p:sp>
        <p:nvSpPr>
          <p:cNvPr id="16" name="Text 14"/>
          <p:cNvSpPr/>
          <p:nvPr/>
        </p:nvSpPr>
        <p:spPr>
          <a:xfrm>
            <a:off x="4148376" y="2975848"/>
            <a:ext cx="2987516" cy="280988"/>
          </a:xfrm>
          <a:prstGeom prst="rect">
            <a:avLst/>
          </a:prstGeom>
          <a:noFill/>
          <a:ln/>
        </p:spPr>
        <p:txBody>
          <a:bodyPr wrap="non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Non-collection of TCS</a:t>
            </a:r>
            <a:endParaRPr lang="en-US" sz="1700" dirty="0">
              <a:latin typeface="Arial" panose="020B0604020202020204" pitchFamily="34" charset="0"/>
              <a:cs typeface="Arial" panose="020B0604020202020204" pitchFamily="34" charset="0"/>
            </a:endParaRPr>
          </a:p>
        </p:txBody>
      </p:sp>
      <p:sp>
        <p:nvSpPr>
          <p:cNvPr id="17" name="Text 15"/>
          <p:cNvSpPr/>
          <p:nvPr/>
        </p:nvSpPr>
        <p:spPr>
          <a:xfrm>
            <a:off x="7494746" y="2975848"/>
            <a:ext cx="2987516" cy="280988"/>
          </a:xfrm>
          <a:prstGeom prst="rect">
            <a:avLst/>
          </a:prstGeom>
          <a:noFill/>
          <a:ln/>
        </p:spPr>
        <p:txBody>
          <a:bodyPr wrap="non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Joint Commissioner (JC)</a:t>
            </a:r>
            <a:endParaRPr lang="en-US" sz="1700" dirty="0">
              <a:latin typeface="Arial" panose="020B0604020202020204" pitchFamily="34" charset="0"/>
              <a:cs typeface="Arial" panose="020B0604020202020204" pitchFamily="34" charset="0"/>
            </a:endParaRPr>
          </a:p>
        </p:txBody>
      </p:sp>
      <p:sp>
        <p:nvSpPr>
          <p:cNvPr id="18" name="Text 16"/>
          <p:cNvSpPr/>
          <p:nvPr/>
        </p:nvSpPr>
        <p:spPr>
          <a:xfrm>
            <a:off x="10841117" y="2975848"/>
            <a:ext cx="2991326" cy="561975"/>
          </a:xfrm>
          <a:prstGeom prst="rect">
            <a:avLst/>
          </a:prstGeom>
          <a:noFill/>
          <a:ln/>
        </p:spPr>
        <p:txBody>
          <a:bodyPr wrap="squar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Assessing Officer (AO) with approval of JC</a:t>
            </a:r>
            <a:endParaRPr lang="en-US" sz="1700" dirty="0">
              <a:latin typeface="Arial" panose="020B0604020202020204" pitchFamily="34" charset="0"/>
              <a:cs typeface="Arial" panose="020B0604020202020204" pitchFamily="34" charset="0"/>
            </a:endParaRPr>
          </a:p>
        </p:txBody>
      </p:sp>
      <p:sp>
        <p:nvSpPr>
          <p:cNvPr id="19" name="Shape 17"/>
          <p:cNvSpPr/>
          <p:nvPr/>
        </p:nvSpPr>
        <p:spPr>
          <a:xfrm>
            <a:off x="622340" y="3650813"/>
            <a:ext cx="13385721" cy="787956"/>
          </a:xfrm>
          <a:prstGeom prst="rect">
            <a:avLst/>
          </a:prstGeom>
          <a:solidFill>
            <a:srgbClr val="000000">
              <a:alpha val="4000"/>
            </a:srgbClr>
          </a:solidFill>
          <a:ln/>
        </p:spPr>
        <p:txBody>
          <a:bodyPr/>
          <a:lstStyle/>
          <a:p>
            <a:endParaRPr lang="en-US"/>
          </a:p>
        </p:txBody>
      </p:sp>
      <p:sp>
        <p:nvSpPr>
          <p:cNvPr id="20" name="Text 18"/>
          <p:cNvSpPr/>
          <p:nvPr/>
        </p:nvSpPr>
        <p:spPr>
          <a:xfrm>
            <a:off x="798195" y="3763804"/>
            <a:ext cx="2991326" cy="280988"/>
          </a:xfrm>
          <a:prstGeom prst="rect">
            <a:avLst/>
          </a:prstGeom>
          <a:noFill/>
          <a:ln/>
        </p:spPr>
        <p:txBody>
          <a:bodyPr wrap="non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271D</a:t>
            </a:r>
            <a:endParaRPr lang="en-US" sz="1700" dirty="0">
              <a:latin typeface="Arial" panose="020B0604020202020204" pitchFamily="34" charset="0"/>
              <a:cs typeface="Arial" panose="020B0604020202020204" pitchFamily="34" charset="0"/>
            </a:endParaRPr>
          </a:p>
        </p:txBody>
      </p:sp>
      <p:sp>
        <p:nvSpPr>
          <p:cNvPr id="21" name="Text 19"/>
          <p:cNvSpPr/>
          <p:nvPr/>
        </p:nvSpPr>
        <p:spPr>
          <a:xfrm>
            <a:off x="4148376" y="3763804"/>
            <a:ext cx="2987516" cy="561975"/>
          </a:xfrm>
          <a:prstGeom prst="rect">
            <a:avLst/>
          </a:prstGeom>
          <a:noFill/>
          <a:ln/>
        </p:spPr>
        <p:txBody>
          <a:bodyPr wrap="squar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Accepting loan/deposit in contravention of Section 269SS</a:t>
            </a:r>
            <a:endParaRPr lang="en-US" sz="1700" dirty="0">
              <a:latin typeface="Arial" panose="020B0604020202020204" pitchFamily="34" charset="0"/>
              <a:cs typeface="Arial" panose="020B0604020202020204" pitchFamily="34" charset="0"/>
            </a:endParaRPr>
          </a:p>
        </p:txBody>
      </p:sp>
      <p:sp>
        <p:nvSpPr>
          <p:cNvPr id="22" name="Text 20"/>
          <p:cNvSpPr/>
          <p:nvPr/>
        </p:nvSpPr>
        <p:spPr>
          <a:xfrm>
            <a:off x="7494746" y="3763804"/>
            <a:ext cx="2987516" cy="561975"/>
          </a:xfrm>
          <a:prstGeom prst="rect">
            <a:avLst/>
          </a:prstGeom>
          <a:noFill/>
          <a:ln/>
        </p:spPr>
        <p:txBody>
          <a:bodyPr wrap="squar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Joint Commissioner (JC)</a:t>
            </a:r>
            <a:endParaRPr lang="en-US" sz="1700" dirty="0">
              <a:latin typeface="Arial" panose="020B0604020202020204" pitchFamily="34" charset="0"/>
              <a:cs typeface="Arial" panose="020B0604020202020204" pitchFamily="34" charset="0"/>
            </a:endParaRPr>
          </a:p>
        </p:txBody>
      </p:sp>
      <p:sp>
        <p:nvSpPr>
          <p:cNvPr id="23" name="Text 21"/>
          <p:cNvSpPr/>
          <p:nvPr/>
        </p:nvSpPr>
        <p:spPr>
          <a:xfrm>
            <a:off x="10841117" y="3763804"/>
            <a:ext cx="2991326" cy="561975"/>
          </a:xfrm>
          <a:prstGeom prst="rect">
            <a:avLst/>
          </a:prstGeom>
          <a:noFill/>
          <a:ln/>
        </p:spPr>
        <p:txBody>
          <a:bodyPr wrap="squar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Assessing Officer (AO) with approval of JC</a:t>
            </a:r>
            <a:endParaRPr lang="en-US" sz="1700" dirty="0">
              <a:latin typeface="Arial" panose="020B0604020202020204" pitchFamily="34" charset="0"/>
              <a:cs typeface="Arial" panose="020B0604020202020204" pitchFamily="34" charset="0"/>
            </a:endParaRPr>
          </a:p>
        </p:txBody>
      </p:sp>
      <p:sp>
        <p:nvSpPr>
          <p:cNvPr id="24" name="Shape 22"/>
          <p:cNvSpPr/>
          <p:nvPr/>
        </p:nvSpPr>
        <p:spPr>
          <a:xfrm>
            <a:off x="622340" y="4438769"/>
            <a:ext cx="13385721" cy="787956"/>
          </a:xfrm>
          <a:prstGeom prst="rect">
            <a:avLst/>
          </a:prstGeom>
          <a:solidFill>
            <a:srgbClr val="FFFFFF">
              <a:alpha val="4000"/>
            </a:srgbClr>
          </a:solidFill>
          <a:ln/>
        </p:spPr>
        <p:txBody>
          <a:bodyPr/>
          <a:lstStyle/>
          <a:p>
            <a:endParaRPr lang="en-US"/>
          </a:p>
        </p:txBody>
      </p:sp>
      <p:sp>
        <p:nvSpPr>
          <p:cNvPr id="25" name="Text 23"/>
          <p:cNvSpPr/>
          <p:nvPr/>
        </p:nvSpPr>
        <p:spPr>
          <a:xfrm>
            <a:off x="798195" y="4551759"/>
            <a:ext cx="2991326" cy="280988"/>
          </a:xfrm>
          <a:prstGeom prst="rect">
            <a:avLst/>
          </a:prstGeom>
          <a:noFill/>
          <a:ln/>
        </p:spPr>
        <p:txBody>
          <a:bodyPr wrap="non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271DA</a:t>
            </a:r>
            <a:endParaRPr lang="en-US" sz="1700" dirty="0">
              <a:latin typeface="Arial" panose="020B0604020202020204" pitchFamily="34" charset="0"/>
              <a:cs typeface="Arial" panose="020B0604020202020204" pitchFamily="34" charset="0"/>
            </a:endParaRPr>
          </a:p>
        </p:txBody>
      </p:sp>
      <p:sp>
        <p:nvSpPr>
          <p:cNvPr id="26" name="Text 24"/>
          <p:cNvSpPr/>
          <p:nvPr/>
        </p:nvSpPr>
        <p:spPr>
          <a:xfrm>
            <a:off x="4148376" y="4551759"/>
            <a:ext cx="2987516" cy="561975"/>
          </a:xfrm>
          <a:prstGeom prst="rect">
            <a:avLst/>
          </a:prstGeom>
          <a:noFill/>
          <a:ln/>
        </p:spPr>
        <p:txBody>
          <a:bodyPr wrap="squar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Receiving cash in excess of limit under Section 269ST</a:t>
            </a:r>
            <a:endParaRPr lang="en-US" sz="1700" dirty="0">
              <a:latin typeface="Arial" panose="020B0604020202020204" pitchFamily="34" charset="0"/>
              <a:cs typeface="Arial" panose="020B0604020202020204" pitchFamily="34" charset="0"/>
            </a:endParaRPr>
          </a:p>
        </p:txBody>
      </p:sp>
      <p:sp>
        <p:nvSpPr>
          <p:cNvPr id="27" name="Text 25"/>
          <p:cNvSpPr/>
          <p:nvPr/>
        </p:nvSpPr>
        <p:spPr>
          <a:xfrm>
            <a:off x="7494746" y="4551759"/>
            <a:ext cx="2987516" cy="561975"/>
          </a:xfrm>
          <a:prstGeom prst="rect">
            <a:avLst/>
          </a:prstGeom>
          <a:noFill/>
          <a:ln/>
        </p:spPr>
        <p:txBody>
          <a:bodyPr wrap="squar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Joint Commissioner (JC)</a:t>
            </a:r>
            <a:endParaRPr lang="en-US" sz="1700" dirty="0">
              <a:latin typeface="Arial" panose="020B0604020202020204" pitchFamily="34" charset="0"/>
              <a:cs typeface="Arial" panose="020B0604020202020204" pitchFamily="34" charset="0"/>
            </a:endParaRPr>
          </a:p>
        </p:txBody>
      </p:sp>
      <p:sp>
        <p:nvSpPr>
          <p:cNvPr id="28" name="Text 26"/>
          <p:cNvSpPr/>
          <p:nvPr/>
        </p:nvSpPr>
        <p:spPr>
          <a:xfrm>
            <a:off x="10841117" y="4551759"/>
            <a:ext cx="2991326" cy="561975"/>
          </a:xfrm>
          <a:prstGeom prst="rect">
            <a:avLst/>
          </a:prstGeom>
          <a:noFill/>
          <a:ln/>
        </p:spPr>
        <p:txBody>
          <a:bodyPr wrap="squar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Assessing Officer (AO) with approval of JC</a:t>
            </a:r>
            <a:endParaRPr lang="en-US" sz="1700" dirty="0">
              <a:latin typeface="Arial" panose="020B0604020202020204" pitchFamily="34" charset="0"/>
              <a:cs typeface="Arial" panose="020B0604020202020204" pitchFamily="34" charset="0"/>
            </a:endParaRPr>
          </a:p>
        </p:txBody>
      </p:sp>
      <p:sp>
        <p:nvSpPr>
          <p:cNvPr id="29" name="Shape 27"/>
          <p:cNvSpPr/>
          <p:nvPr/>
        </p:nvSpPr>
        <p:spPr>
          <a:xfrm>
            <a:off x="622340" y="5226725"/>
            <a:ext cx="13385721" cy="787956"/>
          </a:xfrm>
          <a:prstGeom prst="rect">
            <a:avLst/>
          </a:prstGeom>
          <a:solidFill>
            <a:srgbClr val="000000">
              <a:alpha val="4000"/>
            </a:srgbClr>
          </a:solidFill>
          <a:ln/>
        </p:spPr>
        <p:txBody>
          <a:bodyPr/>
          <a:lstStyle/>
          <a:p>
            <a:endParaRPr lang="en-US"/>
          </a:p>
        </p:txBody>
      </p:sp>
      <p:sp>
        <p:nvSpPr>
          <p:cNvPr id="30" name="Text 28"/>
          <p:cNvSpPr/>
          <p:nvPr/>
        </p:nvSpPr>
        <p:spPr>
          <a:xfrm>
            <a:off x="798195" y="5339715"/>
            <a:ext cx="2991326" cy="280988"/>
          </a:xfrm>
          <a:prstGeom prst="rect">
            <a:avLst/>
          </a:prstGeom>
          <a:noFill/>
          <a:ln/>
        </p:spPr>
        <p:txBody>
          <a:bodyPr wrap="non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271DB</a:t>
            </a:r>
            <a:endParaRPr lang="en-US" sz="1700" dirty="0">
              <a:latin typeface="Arial" panose="020B0604020202020204" pitchFamily="34" charset="0"/>
              <a:cs typeface="Arial" panose="020B0604020202020204" pitchFamily="34" charset="0"/>
            </a:endParaRPr>
          </a:p>
        </p:txBody>
      </p:sp>
      <p:sp>
        <p:nvSpPr>
          <p:cNvPr id="31" name="Text 29"/>
          <p:cNvSpPr/>
          <p:nvPr/>
        </p:nvSpPr>
        <p:spPr>
          <a:xfrm>
            <a:off x="4148376" y="5339715"/>
            <a:ext cx="2987516" cy="561975"/>
          </a:xfrm>
          <a:prstGeom prst="rect">
            <a:avLst/>
          </a:prstGeom>
          <a:noFill/>
          <a:ln/>
        </p:spPr>
        <p:txBody>
          <a:bodyPr wrap="squar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Non-compliance with electronic transaction provisions</a:t>
            </a:r>
            <a:endParaRPr lang="en-US" sz="1700" dirty="0">
              <a:latin typeface="Arial" panose="020B0604020202020204" pitchFamily="34" charset="0"/>
              <a:cs typeface="Arial" panose="020B0604020202020204" pitchFamily="34" charset="0"/>
            </a:endParaRPr>
          </a:p>
        </p:txBody>
      </p:sp>
      <p:sp>
        <p:nvSpPr>
          <p:cNvPr id="32" name="Text 30"/>
          <p:cNvSpPr/>
          <p:nvPr/>
        </p:nvSpPr>
        <p:spPr>
          <a:xfrm>
            <a:off x="7494746" y="5339715"/>
            <a:ext cx="2987516" cy="561975"/>
          </a:xfrm>
          <a:prstGeom prst="rect">
            <a:avLst/>
          </a:prstGeom>
          <a:noFill/>
          <a:ln/>
        </p:spPr>
        <p:txBody>
          <a:bodyPr wrap="squar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Joint Commissioner (JC)</a:t>
            </a:r>
            <a:endParaRPr lang="en-US" sz="1700" dirty="0">
              <a:latin typeface="Arial" panose="020B0604020202020204" pitchFamily="34" charset="0"/>
              <a:cs typeface="Arial" panose="020B0604020202020204" pitchFamily="34" charset="0"/>
            </a:endParaRPr>
          </a:p>
        </p:txBody>
      </p:sp>
      <p:sp>
        <p:nvSpPr>
          <p:cNvPr id="33" name="Text 31"/>
          <p:cNvSpPr/>
          <p:nvPr/>
        </p:nvSpPr>
        <p:spPr>
          <a:xfrm>
            <a:off x="10841117" y="5339715"/>
            <a:ext cx="2991326" cy="561975"/>
          </a:xfrm>
          <a:prstGeom prst="rect">
            <a:avLst/>
          </a:prstGeom>
          <a:noFill/>
          <a:ln/>
        </p:spPr>
        <p:txBody>
          <a:bodyPr wrap="squar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Assessing Officer (AO) with approval of JC</a:t>
            </a:r>
            <a:endParaRPr lang="en-US" sz="1700" dirty="0">
              <a:latin typeface="Arial" panose="020B0604020202020204" pitchFamily="34" charset="0"/>
              <a:cs typeface="Arial" panose="020B0604020202020204" pitchFamily="34" charset="0"/>
            </a:endParaRPr>
          </a:p>
        </p:txBody>
      </p:sp>
      <p:sp>
        <p:nvSpPr>
          <p:cNvPr id="34" name="Shape 32"/>
          <p:cNvSpPr/>
          <p:nvPr/>
        </p:nvSpPr>
        <p:spPr>
          <a:xfrm>
            <a:off x="622340" y="6014680"/>
            <a:ext cx="13385721" cy="787956"/>
          </a:xfrm>
          <a:prstGeom prst="rect">
            <a:avLst/>
          </a:prstGeom>
          <a:solidFill>
            <a:srgbClr val="FFFFFF">
              <a:alpha val="4000"/>
            </a:srgbClr>
          </a:solidFill>
          <a:ln/>
        </p:spPr>
        <p:txBody>
          <a:bodyPr/>
          <a:lstStyle/>
          <a:p>
            <a:endParaRPr lang="en-US"/>
          </a:p>
        </p:txBody>
      </p:sp>
      <p:sp>
        <p:nvSpPr>
          <p:cNvPr id="35" name="Text 33"/>
          <p:cNvSpPr/>
          <p:nvPr/>
        </p:nvSpPr>
        <p:spPr>
          <a:xfrm>
            <a:off x="798195" y="6127671"/>
            <a:ext cx="2991326" cy="280988"/>
          </a:xfrm>
          <a:prstGeom prst="rect">
            <a:avLst/>
          </a:prstGeom>
          <a:noFill/>
          <a:ln/>
        </p:spPr>
        <p:txBody>
          <a:bodyPr wrap="non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271E</a:t>
            </a:r>
            <a:endParaRPr lang="en-US" sz="1700" dirty="0">
              <a:latin typeface="Arial" panose="020B0604020202020204" pitchFamily="34" charset="0"/>
              <a:cs typeface="Arial" panose="020B0604020202020204" pitchFamily="34" charset="0"/>
            </a:endParaRPr>
          </a:p>
        </p:txBody>
      </p:sp>
      <p:sp>
        <p:nvSpPr>
          <p:cNvPr id="36" name="Text 34"/>
          <p:cNvSpPr/>
          <p:nvPr/>
        </p:nvSpPr>
        <p:spPr>
          <a:xfrm>
            <a:off x="4148376" y="6127671"/>
            <a:ext cx="2987516" cy="561975"/>
          </a:xfrm>
          <a:prstGeom prst="rect">
            <a:avLst/>
          </a:prstGeom>
          <a:noFill/>
          <a:ln/>
        </p:spPr>
        <p:txBody>
          <a:bodyPr wrap="squar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Repayment of loan/deposit in contravention of Section 269T</a:t>
            </a:r>
            <a:endParaRPr lang="en-US" sz="1700" dirty="0">
              <a:latin typeface="Arial" panose="020B0604020202020204" pitchFamily="34" charset="0"/>
              <a:cs typeface="Arial" panose="020B0604020202020204" pitchFamily="34" charset="0"/>
            </a:endParaRPr>
          </a:p>
        </p:txBody>
      </p:sp>
      <p:sp>
        <p:nvSpPr>
          <p:cNvPr id="37" name="Text 35"/>
          <p:cNvSpPr/>
          <p:nvPr/>
        </p:nvSpPr>
        <p:spPr>
          <a:xfrm>
            <a:off x="7494746" y="6127671"/>
            <a:ext cx="2987516" cy="561975"/>
          </a:xfrm>
          <a:prstGeom prst="rect">
            <a:avLst/>
          </a:prstGeom>
          <a:noFill/>
          <a:ln/>
        </p:spPr>
        <p:txBody>
          <a:bodyPr wrap="squar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Joint Commissioner (JC)</a:t>
            </a:r>
            <a:endParaRPr lang="en-US" sz="1700" dirty="0">
              <a:latin typeface="Arial" panose="020B0604020202020204" pitchFamily="34" charset="0"/>
              <a:cs typeface="Arial" panose="020B0604020202020204" pitchFamily="34" charset="0"/>
            </a:endParaRPr>
          </a:p>
        </p:txBody>
      </p:sp>
      <p:sp>
        <p:nvSpPr>
          <p:cNvPr id="38" name="Text 36"/>
          <p:cNvSpPr/>
          <p:nvPr/>
        </p:nvSpPr>
        <p:spPr>
          <a:xfrm>
            <a:off x="10841117" y="6127671"/>
            <a:ext cx="2991326" cy="561975"/>
          </a:xfrm>
          <a:prstGeom prst="rect">
            <a:avLst/>
          </a:prstGeom>
          <a:noFill/>
          <a:ln/>
        </p:spPr>
        <p:txBody>
          <a:bodyPr wrap="squar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Assessing Officer (AO) with approval of JC</a:t>
            </a:r>
            <a:endParaRPr lang="en-US" sz="1700" dirty="0">
              <a:latin typeface="Arial" panose="020B0604020202020204" pitchFamily="34" charset="0"/>
              <a:cs typeface="Arial" panose="020B0604020202020204" pitchFamily="34" charset="0"/>
            </a:endParaRPr>
          </a:p>
        </p:txBody>
      </p:sp>
      <p:sp>
        <p:nvSpPr>
          <p:cNvPr id="39" name="Shape 37"/>
          <p:cNvSpPr/>
          <p:nvPr/>
        </p:nvSpPr>
        <p:spPr>
          <a:xfrm>
            <a:off x="622340" y="6802636"/>
            <a:ext cx="13385721" cy="787956"/>
          </a:xfrm>
          <a:prstGeom prst="rect">
            <a:avLst/>
          </a:prstGeom>
          <a:solidFill>
            <a:srgbClr val="000000">
              <a:alpha val="4000"/>
            </a:srgbClr>
          </a:solidFill>
          <a:ln/>
        </p:spPr>
        <p:txBody>
          <a:bodyPr/>
          <a:lstStyle/>
          <a:p>
            <a:endParaRPr lang="en-US"/>
          </a:p>
        </p:txBody>
      </p:sp>
      <p:sp>
        <p:nvSpPr>
          <p:cNvPr id="40" name="Text 38"/>
          <p:cNvSpPr/>
          <p:nvPr/>
        </p:nvSpPr>
        <p:spPr>
          <a:xfrm>
            <a:off x="798195" y="6915626"/>
            <a:ext cx="2991326" cy="280988"/>
          </a:xfrm>
          <a:prstGeom prst="rect">
            <a:avLst/>
          </a:prstGeom>
          <a:noFill/>
          <a:ln/>
        </p:spPr>
        <p:txBody>
          <a:bodyPr wrap="non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271BB</a:t>
            </a:r>
            <a:endParaRPr lang="en-US" sz="1700" dirty="0">
              <a:latin typeface="Arial" panose="020B0604020202020204" pitchFamily="34" charset="0"/>
              <a:cs typeface="Arial" panose="020B0604020202020204" pitchFamily="34" charset="0"/>
            </a:endParaRPr>
          </a:p>
        </p:txBody>
      </p:sp>
      <p:sp>
        <p:nvSpPr>
          <p:cNvPr id="41" name="Text 39"/>
          <p:cNvSpPr/>
          <p:nvPr/>
        </p:nvSpPr>
        <p:spPr>
          <a:xfrm>
            <a:off x="4148376" y="6915626"/>
            <a:ext cx="2987516" cy="561975"/>
          </a:xfrm>
          <a:prstGeom prst="rect">
            <a:avLst/>
          </a:prstGeom>
          <a:noFill/>
          <a:ln/>
        </p:spPr>
        <p:txBody>
          <a:bodyPr wrap="squar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Failure to subscribe to eligible issue of capital</a:t>
            </a:r>
            <a:endParaRPr lang="en-US" sz="1700" dirty="0">
              <a:latin typeface="Arial" panose="020B0604020202020204" pitchFamily="34" charset="0"/>
              <a:cs typeface="Arial" panose="020B0604020202020204" pitchFamily="34" charset="0"/>
            </a:endParaRPr>
          </a:p>
        </p:txBody>
      </p:sp>
      <p:sp>
        <p:nvSpPr>
          <p:cNvPr id="42" name="Text 40"/>
          <p:cNvSpPr/>
          <p:nvPr/>
        </p:nvSpPr>
        <p:spPr>
          <a:xfrm>
            <a:off x="7494746" y="6915626"/>
            <a:ext cx="2987516" cy="280988"/>
          </a:xfrm>
          <a:prstGeom prst="rect">
            <a:avLst/>
          </a:prstGeom>
          <a:noFill/>
          <a:ln/>
        </p:spPr>
        <p:txBody>
          <a:bodyPr wrap="non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Joint Commissioner (JC)</a:t>
            </a:r>
            <a:endParaRPr lang="en-US" sz="1700" dirty="0">
              <a:latin typeface="Arial" panose="020B0604020202020204" pitchFamily="34" charset="0"/>
              <a:cs typeface="Arial" panose="020B0604020202020204" pitchFamily="34" charset="0"/>
            </a:endParaRPr>
          </a:p>
        </p:txBody>
      </p:sp>
      <p:sp>
        <p:nvSpPr>
          <p:cNvPr id="43" name="Text 41"/>
          <p:cNvSpPr/>
          <p:nvPr/>
        </p:nvSpPr>
        <p:spPr>
          <a:xfrm>
            <a:off x="10841117" y="6915626"/>
            <a:ext cx="2991326" cy="280988"/>
          </a:xfrm>
          <a:prstGeom prst="rect">
            <a:avLst/>
          </a:prstGeom>
          <a:noFill/>
          <a:ln/>
        </p:spPr>
        <p:txBody>
          <a:bodyPr wrap="none" lIns="0" tIns="0" rIns="0" bIns="0" rtlCol="0" anchor="t"/>
          <a:lstStyle/>
          <a:p>
            <a:pPr marL="0" indent="0">
              <a:lnSpc>
                <a:spcPts val="22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Omitted (No longer applicable)</a:t>
            </a:r>
            <a:endParaRPr lang="en-US" sz="1700" dirty="0">
              <a:latin typeface="Arial" panose="020B0604020202020204" pitchFamily="34" charset="0"/>
              <a:cs typeface="Arial" panose="020B060402020202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758309" y="1849160"/>
            <a:ext cx="12131159" cy="712708"/>
          </a:xfrm>
          <a:prstGeom prst="rect">
            <a:avLst/>
          </a:prstGeom>
          <a:noFill/>
          <a:ln/>
        </p:spPr>
        <p:txBody>
          <a:bodyPr wrap="none" lIns="0" tIns="0" rIns="0" bIns="0" rtlCol="0" anchor="t"/>
          <a:lstStyle/>
          <a:p>
            <a:pPr marL="0" indent="0">
              <a:lnSpc>
                <a:spcPts val="56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Changes in "Specified Persons" under Section 13</a:t>
            </a:r>
            <a:endParaRPr lang="en-US" sz="4450" dirty="0">
              <a:latin typeface="Arial" panose="020B0604020202020204" pitchFamily="34" charset="0"/>
              <a:cs typeface="Arial" panose="020B0604020202020204" pitchFamily="34" charset="0"/>
            </a:endParaRPr>
          </a:p>
        </p:txBody>
      </p:sp>
      <p:sp>
        <p:nvSpPr>
          <p:cNvPr id="3" name="Text 1"/>
          <p:cNvSpPr/>
          <p:nvPr/>
        </p:nvSpPr>
        <p:spPr>
          <a:xfrm>
            <a:off x="758309" y="2995136"/>
            <a:ext cx="13113782" cy="346710"/>
          </a:xfrm>
          <a:prstGeom prst="rect">
            <a:avLst/>
          </a:prstGeom>
          <a:noFill/>
          <a:ln/>
        </p:spPr>
        <p:txBody>
          <a:bodyPr wrap="none" lIns="0" tIns="0" rIns="0" bIns="0" rtlCol="0" anchor="t"/>
          <a:lstStyle/>
          <a:p>
            <a:pPr marL="0" indent="0">
              <a:lnSpc>
                <a:spcPts val="2700"/>
              </a:lnSpc>
              <a:buNone/>
            </a:pPr>
            <a:r>
              <a:rPr lang="en-US" sz="2200" b="1" dirty="0">
                <a:solidFill>
                  <a:srgbClr val="272525"/>
                </a:solidFill>
                <a:latin typeface="Arial" panose="020B0604020202020204" pitchFamily="34" charset="0"/>
                <a:ea typeface="Montserrat" pitchFamily="34" charset="-122"/>
                <a:cs typeface="Arial" panose="020B0604020202020204" pitchFamily="34" charset="0"/>
              </a:rPr>
              <a:t>Previous Rule:</a:t>
            </a:r>
            <a:r>
              <a:rPr lang="en-US" sz="2200" dirty="0">
                <a:solidFill>
                  <a:srgbClr val="272525"/>
                </a:solidFill>
                <a:latin typeface="Arial" panose="020B0604020202020204" pitchFamily="34" charset="0"/>
                <a:ea typeface="Montserrat" pitchFamily="34" charset="-122"/>
                <a:cs typeface="Arial" panose="020B0604020202020204" pitchFamily="34" charset="0"/>
              </a:rPr>
              <a:t> A person was considered a "specified person" if their total contribution exceeded </a:t>
            </a:r>
            <a:r>
              <a:rPr lang="en-US" sz="2200" b="1" dirty="0">
                <a:solidFill>
                  <a:srgbClr val="272525"/>
                </a:solidFill>
                <a:latin typeface="Arial" panose="020B0604020202020204" pitchFamily="34" charset="0"/>
                <a:ea typeface="Montserrat" pitchFamily="34" charset="-122"/>
                <a:cs typeface="Arial" panose="020B0604020202020204" pitchFamily="34" charset="0"/>
              </a:rPr>
              <a:t>₹50,000</a:t>
            </a:r>
            <a:r>
              <a:rPr lang="en-US" sz="2200" dirty="0">
                <a:solidFill>
                  <a:srgbClr val="272525"/>
                </a:solidFill>
                <a:latin typeface="Arial" panose="020B0604020202020204" pitchFamily="34" charset="0"/>
                <a:ea typeface="Montserrat" pitchFamily="34" charset="-122"/>
                <a:cs typeface="Arial" panose="020B0604020202020204" pitchFamily="34" charset="0"/>
              </a:rPr>
              <a:t>.</a:t>
            </a:r>
            <a:endParaRPr lang="en-US" sz="2200" dirty="0">
              <a:latin typeface="Arial" panose="020B0604020202020204" pitchFamily="34" charset="0"/>
              <a:cs typeface="Arial" panose="020B0604020202020204" pitchFamily="34" charset="0"/>
            </a:endParaRPr>
          </a:p>
        </p:txBody>
      </p:sp>
      <p:sp>
        <p:nvSpPr>
          <p:cNvPr id="4" name="Text 2"/>
          <p:cNvSpPr/>
          <p:nvPr/>
        </p:nvSpPr>
        <p:spPr>
          <a:xfrm>
            <a:off x="758309" y="3585567"/>
            <a:ext cx="13113782" cy="346710"/>
          </a:xfrm>
          <a:prstGeom prst="rect">
            <a:avLst/>
          </a:prstGeom>
          <a:noFill/>
          <a:ln/>
        </p:spPr>
        <p:txBody>
          <a:bodyPr wrap="none" lIns="0" tIns="0" rIns="0" bIns="0" rtlCol="0" anchor="t"/>
          <a:lstStyle/>
          <a:p>
            <a:pPr marL="0" indent="0">
              <a:lnSpc>
                <a:spcPts val="2700"/>
              </a:lnSpc>
              <a:buNone/>
            </a:pPr>
            <a:r>
              <a:rPr lang="en-US" sz="2200" b="1" dirty="0">
                <a:solidFill>
                  <a:srgbClr val="272525"/>
                </a:solidFill>
                <a:latin typeface="Arial" panose="020B0604020202020204" pitchFamily="34" charset="0"/>
                <a:ea typeface="Montserrat" pitchFamily="34" charset="-122"/>
                <a:cs typeface="Arial" panose="020B0604020202020204" pitchFamily="34" charset="0"/>
              </a:rPr>
              <a:t>New Rule:</a:t>
            </a:r>
            <a:endParaRPr lang="en-US" sz="2200" dirty="0">
              <a:latin typeface="Arial" panose="020B0604020202020204" pitchFamily="34" charset="0"/>
              <a:cs typeface="Arial" panose="020B0604020202020204" pitchFamily="34" charset="0"/>
            </a:endParaRPr>
          </a:p>
        </p:txBody>
      </p:sp>
      <p:sp>
        <p:nvSpPr>
          <p:cNvPr id="5" name="Text 3"/>
          <p:cNvSpPr/>
          <p:nvPr/>
        </p:nvSpPr>
        <p:spPr>
          <a:xfrm>
            <a:off x="758309" y="4175998"/>
            <a:ext cx="13113782" cy="346710"/>
          </a:xfrm>
          <a:prstGeom prst="rect">
            <a:avLst/>
          </a:prstGeom>
          <a:noFill/>
          <a:ln/>
        </p:spPr>
        <p:txBody>
          <a:bodyPr wrap="none" lIns="0" tIns="0" rIns="0" bIns="0" rtlCol="0" anchor="t"/>
          <a:lstStyle/>
          <a:p>
            <a:pPr marL="342900" indent="-342900">
              <a:lnSpc>
                <a:spcPts val="2700"/>
              </a:lnSpc>
              <a:buSzPct val="100000"/>
              <a:buChar char="•"/>
            </a:pPr>
            <a:r>
              <a:rPr lang="en-US" sz="2200" dirty="0">
                <a:solidFill>
                  <a:srgbClr val="272525"/>
                </a:solidFill>
                <a:latin typeface="Arial" panose="020B0604020202020204" pitchFamily="34" charset="0"/>
                <a:ea typeface="Montserrat" pitchFamily="34" charset="-122"/>
                <a:cs typeface="Arial" panose="020B0604020202020204" pitchFamily="34" charset="0"/>
              </a:rPr>
              <a:t>A </a:t>
            </a:r>
            <a:r>
              <a:rPr lang="en-US" sz="2200" b="1" dirty="0">
                <a:solidFill>
                  <a:srgbClr val="272525"/>
                </a:solidFill>
                <a:latin typeface="Arial" panose="020B0604020202020204" pitchFamily="34" charset="0"/>
                <a:ea typeface="Montserrat" pitchFamily="34" charset="-122"/>
                <a:cs typeface="Arial" panose="020B0604020202020204" pitchFamily="34" charset="0"/>
              </a:rPr>
              <a:t>specified person</a:t>
            </a:r>
            <a:r>
              <a:rPr lang="en-US" sz="2200" dirty="0">
                <a:solidFill>
                  <a:srgbClr val="272525"/>
                </a:solidFill>
                <a:latin typeface="Arial" panose="020B0604020202020204" pitchFamily="34" charset="0"/>
                <a:ea typeface="Montserrat" pitchFamily="34" charset="-122"/>
                <a:cs typeface="Arial" panose="020B0604020202020204" pitchFamily="34" charset="0"/>
              </a:rPr>
              <a:t> is anyone contributing </a:t>
            </a:r>
            <a:r>
              <a:rPr lang="en-US" sz="2200" b="1" dirty="0">
                <a:solidFill>
                  <a:srgbClr val="272525"/>
                </a:solidFill>
                <a:latin typeface="Arial" panose="020B0604020202020204" pitchFamily="34" charset="0"/>
                <a:ea typeface="Montserrat" pitchFamily="34" charset="-122"/>
                <a:cs typeface="Arial" panose="020B0604020202020204" pitchFamily="34" charset="0"/>
              </a:rPr>
              <a:t>more than ₹1 lakh in a year</a:t>
            </a:r>
            <a:r>
              <a:rPr lang="en-US" sz="2200" dirty="0">
                <a:solidFill>
                  <a:srgbClr val="272525"/>
                </a:solidFill>
                <a:latin typeface="Arial" panose="020B0604020202020204" pitchFamily="34" charset="0"/>
                <a:ea typeface="Montserrat" pitchFamily="34" charset="-122"/>
                <a:cs typeface="Arial" panose="020B0604020202020204" pitchFamily="34" charset="0"/>
              </a:rPr>
              <a:t> or </a:t>
            </a:r>
            <a:r>
              <a:rPr lang="en-US" sz="2200" b="1" dirty="0">
                <a:solidFill>
                  <a:srgbClr val="272525"/>
                </a:solidFill>
                <a:latin typeface="Arial" panose="020B0604020202020204" pitchFamily="34" charset="0"/>
                <a:ea typeface="Montserrat" pitchFamily="34" charset="-122"/>
                <a:cs typeface="Arial" panose="020B0604020202020204" pitchFamily="34" charset="0"/>
              </a:rPr>
              <a:t>₹10 lakh in aggregate</a:t>
            </a:r>
            <a:r>
              <a:rPr lang="en-US" sz="2200" dirty="0">
                <a:solidFill>
                  <a:srgbClr val="272525"/>
                </a:solidFill>
                <a:latin typeface="Arial" panose="020B0604020202020204" pitchFamily="34" charset="0"/>
                <a:ea typeface="Montserrat" pitchFamily="34" charset="-122"/>
                <a:cs typeface="Arial" panose="020B0604020202020204" pitchFamily="34" charset="0"/>
              </a:rPr>
              <a:t>.</a:t>
            </a:r>
            <a:endParaRPr lang="en-US" sz="2200" dirty="0">
              <a:latin typeface="Arial" panose="020B0604020202020204" pitchFamily="34" charset="0"/>
              <a:cs typeface="Arial" panose="020B0604020202020204" pitchFamily="34" charset="0"/>
            </a:endParaRPr>
          </a:p>
        </p:txBody>
      </p:sp>
      <p:sp>
        <p:nvSpPr>
          <p:cNvPr id="6" name="Text 4"/>
          <p:cNvSpPr/>
          <p:nvPr/>
        </p:nvSpPr>
        <p:spPr>
          <a:xfrm>
            <a:off x="758309" y="4598432"/>
            <a:ext cx="13113782" cy="346710"/>
          </a:xfrm>
          <a:prstGeom prst="rect">
            <a:avLst/>
          </a:prstGeom>
          <a:noFill/>
          <a:ln/>
        </p:spPr>
        <p:txBody>
          <a:bodyPr wrap="none" lIns="0" tIns="0" rIns="0" bIns="0" rtlCol="0" anchor="t"/>
          <a:lstStyle/>
          <a:p>
            <a:pPr marL="342900" indent="-342900">
              <a:lnSpc>
                <a:spcPts val="2700"/>
              </a:lnSpc>
              <a:buSzPct val="100000"/>
              <a:buChar char="•"/>
            </a:pPr>
            <a:r>
              <a:rPr lang="en-US" sz="2200" dirty="0">
                <a:solidFill>
                  <a:srgbClr val="272525"/>
                </a:solidFill>
                <a:latin typeface="Arial" panose="020B0604020202020204" pitchFamily="34" charset="0"/>
                <a:ea typeface="Montserrat" pitchFamily="34" charset="-122"/>
                <a:cs typeface="Arial" panose="020B0604020202020204" pitchFamily="34" charset="0"/>
              </a:rPr>
              <a:t>Exclusions:</a:t>
            </a:r>
            <a:endParaRPr lang="en-US" sz="2200" dirty="0">
              <a:latin typeface="Arial" panose="020B0604020202020204" pitchFamily="34" charset="0"/>
              <a:cs typeface="Arial" panose="020B0604020202020204" pitchFamily="34" charset="0"/>
            </a:endParaRPr>
          </a:p>
        </p:txBody>
      </p:sp>
      <p:sp>
        <p:nvSpPr>
          <p:cNvPr id="7" name="Text 5"/>
          <p:cNvSpPr/>
          <p:nvPr/>
        </p:nvSpPr>
        <p:spPr>
          <a:xfrm>
            <a:off x="758309" y="5020866"/>
            <a:ext cx="13113782" cy="346710"/>
          </a:xfrm>
          <a:prstGeom prst="rect">
            <a:avLst/>
          </a:prstGeom>
          <a:noFill/>
          <a:ln/>
        </p:spPr>
        <p:txBody>
          <a:bodyPr wrap="none" lIns="0" tIns="0" rIns="0" bIns="0" rtlCol="0" anchor="t"/>
          <a:lstStyle/>
          <a:p>
            <a:pPr marL="685800" lvl="1" indent="-342900">
              <a:lnSpc>
                <a:spcPts val="2700"/>
              </a:lnSpc>
              <a:buSzPct val="100000"/>
              <a:buChar char="•"/>
            </a:pPr>
            <a:r>
              <a:rPr lang="en-US" sz="2200" dirty="0">
                <a:solidFill>
                  <a:srgbClr val="272525"/>
                </a:solidFill>
                <a:latin typeface="Arial" panose="020B0604020202020204" pitchFamily="34" charset="0"/>
                <a:ea typeface="Montserrat" pitchFamily="34" charset="-122"/>
                <a:cs typeface="Arial" panose="020B0604020202020204" pitchFamily="34" charset="0"/>
              </a:rPr>
              <a:t>Relatives of such contributors.</a:t>
            </a:r>
            <a:endParaRPr lang="en-US" sz="2200" dirty="0">
              <a:latin typeface="Arial" panose="020B0604020202020204" pitchFamily="34" charset="0"/>
              <a:cs typeface="Arial" panose="020B0604020202020204" pitchFamily="34" charset="0"/>
            </a:endParaRPr>
          </a:p>
        </p:txBody>
      </p:sp>
      <p:sp>
        <p:nvSpPr>
          <p:cNvPr id="8" name="Text 6"/>
          <p:cNvSpPr/>
          <p:nvPr/>
        </p:nvSpPr>
        <p:spPr>
          <a:xfrm>
            <a:off x="758309" y="5443299"/>
            <a:ext cx="13113782" cy="346710"/>
          </a:xfrm>
          <a:prstGeom prst="rect">
            <a:avLst/>
          </a:prstGeom>
          <a:noFill/>
          <a:ln/>
        </p:spPr>
        <p:txBody>
          <a:bodyPr wrap="none" lIns="0" tIns="0" rIns="0" bIns="0" rtlCol="0" anchor="t"/>
          <a:lstStyle/>
          <a:p>
            <a:pPr marL="685800" lvl="1" indent="-342900">
              <a:lnSpc>
                <a:spcPts val="2700"/>
              </a:lnSpc>
              <a:buSzPct val="100000"/>
              <a:buChar char="•"/>
            </a:pPr>
            <a:r>
              <a:rPr lang="en-US" sz="2200" dirty="0">
                <a:solidFill>
                  <a:srgbClr val="272525"/>
                </a:solidFill>
                <a:latin typeface="Arial" panose="020B0604020202020204" pitchFamily="34" charset="0"/>
                <a:ea typeface="Montserrat" pitchFamily="34" charset="-122"/>
                <a:cs typeface="Arial" panose="020B0604020202020204" pitchFamily="34" charset="0"/>
              </a:rPr>
              <a:t>Concerns where these contributors have a </a:t>
            </a:r>
            <a:r>
              <a:rPr lang="en-US" sz="2200" b="1" dirty="0">
                <a:solidFill>
                  <a:srgbClr val="272525"/>
                </a:solidFill>
                <a:latin typeface="Arial" panose="020B0604020202020204" pitchFamily="34" charset="0"/>
                <a:ea typeface="Montserrat" pitchFamily="34" charset="-122"/>
                <a:cs typeface="Arial" panose="020B0604020202020204" pitchFamily="34" charset="0"/>
              </a:rPr>
              <a:t>substantial interest</a:t>
            </a:r>
            <a:r>
              <a:rPr lang="en-US" sz="2200" dirty="0">
                <a:solidFill>
                  <a:srgbClr val="272525"/>
                </a:solidFill>
                <a:latin typeface="Arial" panose="020B0604020202020204" pitchFamily="34" charset="0"/>
                <a:ea typeface="Montserrat" pitchFamily="34" charset="-122"/>
                <a:cs typeface="Arial" panose="020B0604020202020204" pitchFamily="34" charset="0"/>
              </a:rPr>
              <a:t>.</a:t>
            </a:r>
            <a:endParaRPr lang="en-US" sz="2200" dirty="0">
              <a:latin typeface="Arial" panose="020B0604020202020204" pitchFamily="34" charset="0"/>
              <a:cs typeface="Arial" panose="020B0604020202020204" pitchFamily="34" charset="0"/>
            </a:endParaRPr>
          </a:p>
        </p:txBody>
      </p:sp>
      <p:sp>
        <p:nvSpPr>
          <p:cNvPr id="9" name="Text 7"/>
          <p:cNvSpPr/>
          <p:nvPr/>
        </p:nvSpPr>
        <p:spPr>
          <a:xfrm>
            <a:off x="758309" y="6033730"/>
            <a:ext cx="13113782" cy="346710"/>
          </a:xfrm>
          <a:prstGeom prst="rect">
            <a:avLst/>
          </a:prstGeom>
          <a:noFill/>
          <a:ln/>
        </p:spPr>
        <p:txBody>
          <a:bodyPr wrap="none" lIns="0" tIns="0" rIns="0" bIns="0" rtlCol="0" anchor="t"/>
          <a:lstStyle/>
          <a:p>
            <a:pPr marL="0" indent="0">
              <a:lnSpc>
                <a:spcPts val="2700"/>
              </a:lnSpc>
              <a:buNone/>
            </a:pPr>
            <a:r>
              <a:rPr lang="en-US" sz="2200" b="1" dirty="0">
                <a:solidFill>
                  <a:srgbClr val="272525"/>
                </a:solidFill>
                <a:latin typeface="Arial" panose="020B0604020202020204" pitchFamily="34" charset="0"/>
                <a:ea typeface="Montserrat" pitchFamily="34" charset="-122"/>
                <a:cs typeface="Arial" panose="020B0604020202020204" pitchFamily="34" charset="0"/>
              </a:rPr>
              <a:t>Effective Date:</a:t>
            </a:r>
            <a:r>
              <a:rPr lang="en-US" sz="2200" dirty="0">
                <a:solidFill>
                  <a:srgbClr val="272525"/>
                </a:solidFill>
                <a:latin typeface="Arial" panose="020B0604020202020204" pitchFamily="34" charset="0"/>
                <a:ea typeface="Montserrat" pitchFamily="34" charset="-122"/>
                <a:cs typeface="Arial" panose="020B0604020202020204" pitchFamily="34" charset="0"/>
              </a:rPr>
              <a:t> 01st April, 2025.</a:t>
            </a:r>
            <a:endParaRPr lang="en-US" sz="2200" dirty="0">
              <a:latin typeface="Arial" panose="020B0604020202020204" pitchFamily="34" charset="0"/>
              <a:cs typeface="Arial" panose="020B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89134" y="635437"/>
            <a:ext cx="7765733" cy="1295400"/>
          </a:xfrm>
          <a:prstGeom prst="rect">
            <a:avLst/>
          </a:prstGeom>
          <a:noFill/>
          <a:ln/>
        </p:spPr>
        <p:txBody>
          <a:bodyPr wrap="square" lIns="0" tIns="0" rIns="0" bIns="0" rtlCol="0" anchor="t"/>
          <a:lstStyle/>
          <a:p>
            <a:pPr marL="0" indent="0">
              <a:lnSpc>
                <a:spcPts val="5100"/>
              </a:lnSpc>
              <a:buNone/>
            </a:pPr>
            <a:r>
              <a:rPr lang="en-US" sz="4050" b="1" dirty="0">
                <a:solidFill>
                  <a:srgbClr val="7068F4"/>
                </a:solidFill>
                <a:latin typeface="Arial" panose="020B0604020202020204" pitchFamily="34" charset="0"/>
                <a:ea typeface="Barlow Bold" pitchFamily="34" charset="-122"/>
                <a:cs typeface="Arial" panose="020B0604020202020204" pitchFamily="34" charset="0"/>
              </a:rPr>
              <a:t>Changes in "Specified Persons" under Section 13</a:t>
            </a:r>
            <a:endParaRPr lang="en-US" sz="4050" dirty="0">
              <a:latin typeface="Arial" panose="020B0604020202020204" pitchFamily="34" charset="0"/>
              <a:cs typeface="Arial" panose="020B0604020202020204" pitchFamily="34" charset="0"/>
            </a:endParaRPr>
          </a:p>
        </p:txBody>
      </p:sp>
      <p:sp>
        <p:nvSpPr>
          <p:cNvPr id="4" name="Shape 1"/>
          <p:cNvSpPr/>
          <p:nvPr/>
        </p:nvSpPr>
        <p:spPr>
          <a:xfrm>
            <a:off x="689134" y="2226112"/>
            <a:ext cx="7765733" cy="5368052"/>
          </a:xfrm>
          <a:prstGeom prst="roundRect">
            <a:avLst>
              <a:gd name="adj" fmla="val 3302"/>
            </a:avLst>
          </a:prstGeom>
          <a:noFill/>
          <a:ln w="7620">
            <a:solidFill>
              <a:srgbClr val="000000">
                <a:alpha val="8000"/>
              </a:srgbClr>
            </a:solidFill>
            <a:prstDash val="solid"/>
          </a:ln>
        </p:spPr>
        <p:txBody>
          <a:bodyPr/>
          <a:lstStyle/>
          <a:p>
            <a:endParaRPr lang="en-US"/>
          </a:p>
        </p:txBody>
      </p:sp>
      <p:sp>
        <p:nvSpPr>
          <p:cNvPr id="5" name="Shape 2"/>
          <p:cNvSpPr/>
          <p:nvPr/>
        </p:nvSpPr>
        <p:spPr>
          <a:xfrm>
            <a:off x="696754" y="2233732"/>
            <a:ext cx="7749659" cy="566499"/>
          </a:xfrm>
          <a:prstGeom prst="rect">
            <a:avLst/>
          </a:prstGeom>
          <a:solidFill>
            <a:srgbClr val="FFFFFF">
              <a:alpha val="4000"/>
            </a:srgbClr>
          </a:solidFill>
          <a:ln/>
        </p:spPr>
        <p:txBody>
          <a:bodyPr/>
          <a:lstStyle/>
          <a:p>
            <a:endParaRPr lang="en-US"/>
          </a:p>
        </p:txBody>
      </p:sp>
      <p:sp>
        <p:nvSpPr>
          <p:cNvPr id="6" name="Text 3"/>
          <p:cNvSpPr/>
          <p:nvPr/>
        </p:nvSpPr>
        <p:spPr>
          <a:xfrm>
            <a:off x="894398" y="2359462"/>
            <a:ext cx="2185511" cy="315039"/>
          </a:xfrm>
          <a:prstGeom prst="rect">
            <a:avLst/>
          </a:prstGeom>
          <a:noFill/>
          <a:ln/>
        </p:spPr>
        <p:txBody>
          <a:bodyPr wrap="none" lIns="0" tIns="0" rIns="0" bIns="0" rtlCol="0" anchor="t"/>
          <a:lstStyle/>
          <a:p>
            <a:pPr marL="0" indent="0">
              <a:lnSpc>
                <a:spcPts val="245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Particulars</a:t>
            </a:r>
            <a:endParaRPr lang="en-US" dirty="0">
              <a:latin typeface="Arial" panose="020B0604020202020204" pitchFamily="34" charset="0"/>
              <a:cs typeface="Arial" panose="020B0604020202020204" pitchFamily="34" charset="0"/>
            </a:endParaRPr>
          </a:p>
        </p:txBody>
      </p:sp>
      <p:sp>
        <p:nvSpPr>
          <p:cNvPr id="7" name="Text 4"/>
          <p:cNvSpPr/>
          <p:nvPr/>
        </p:nvSpPr>
        <p:spPr>
          <a:xfrm>
            <a:off x="3481149" y="2359462"/>
            <a:ext cx="2181701" cy="315039"/>
          </a:xfrm>
          <a:prstGeom prst="rect">
            <a:avLst/>
          </a:prstGeom>
          <a:noFill/>
          <a:ln/>
        </p:spPr>
        <p:txBody>
          <a:bodyPr wrap="none" lIns="0" tIns="0" rIns="0" bIns="0" rtlCol="0" anchor="t"/>
          <a:lstStyle/>
          <a:p>
            <a:pPr marL="0" indent="0">
              <a:lnSpc>
                <a:spcPts val="245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Earlier</a:t>
            </a:r>
            <a:endParaRPr lang="en-US" dirty="0">
              <a:latin typeface="Arial" panose="020B0604020202020204" pitchFamily="34" charset="0"/>
              <a:cs typeface="Arial" panose="020B0604020202020204" pitchFamily="34" charset="0"/>
            </a:endParaRPr>
          </a:p>
        </p:txBody>
      </p:sp>
      <p:sp>
        <p:nvSpPr>
          <p:cNvPr id="8" name="Text 5"/>
          <p:cNvSpPr/>
          <p:nvPr/>
        </p:nvSpPr>
        <p:spPr>
          <a:xfrm>
            <a:off x="6064091" y="2359462"/>
            <a:ext cx="2185511" cy="315039"/>
          </a:xfrm>
          <a:prstGeom prst="rect">
            <a:avLst/>
          </a:prstGeom>
          <a:noFill/>
          <a:ln/>
        </p:spPr>
        <p:txBody>
          <a:bodyPr wrap="none" lIns="0" tIns="0" rIns="0" bIns="0" rtlCol="0" anchor="t"/>
          <a:lstStyle/>
          <a:p>
            <a:pPr marL="0" indent="0">
              <a:lnSpc>
                <a:spcPts val="245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Now</a:t>
            </a:r>
            <a:endParaRPr lang="en-US" dirty="0">
              <a:latin typeface="Arial" panose="020B0604020202020204" pitchFamily="34" charset="0"/>
              <a:cs typeface="Arial" panose="020B0604020202020204" pitchFamily="34" charset="0"/>
            </a:endParaRPr>
          </a:p>
        </p:txBody>
      </p:sp>
      <p:sp>
        <p:nvSpPr>
          <p:cNvPr id="9" name="Shape 6"/>
          <p:cNvSpPr/>
          <p:nvPr/>
        </p:nvSpPr>
        <p:spPr>
          <a:xfrm>
            <a:off x="696754" y="2800231"/>
            <a:ext cx="7749659" cy="1511618"/>
          </a:xfrm>
          <a:prstGeom prst="rect">
            <a:avLst/>
          </a:prstGeom>
          <a:solidFill>
            <a:srgbClr val="000000">
              <a:alpha val="4000"/>
            </a:srgbClr>
          </a:solidFill>
          <a:ln/>
        </p:spPr>
        <p:txBody>
          <a:bodyPr/>
          <a:lstStyle/>
          <a:p>
            <a:endParaRPr lang="en-US"/>
          </a:p>
        </p:txBody>
      </p:sp>
      <p:sp>
        <p:nvSpPr>
          <p:cNvPr id="10" name="Text 7"/>
          <p:cNvSpPr/>
          <p:nvPr/>
        </p:nvSpPr>
        <p:spPr>
          <a:xfrm>
            <a:off x="894398" y="2925961"/>
            <a:ext cx="2185511" cy="315039"/>
          </a:xfrm>
          <a:prstGeom prst="rect">
            <a:avLst/>
          </a:prstGeom>
          <a:noFill/>
          <a:ln/>
        </p:spPr>
        <p:txBody>
          <a:bodyPr wrap="none" lIns="0" tIns="0" rIns="0" bIns="0" rtlCol="0" anchor="t"/>
          <a:lstStyle/>
          <a:p>
            <a:pPr marL="0" indent="0">
              <a:lnSpc>
                <a:spcPts val="245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Single Limit</a:t>
            </a:r>
            <a:endParaRPr lang="en-US" dirty="0">
              <a:latin typeface="Arial" panose="020B0604020202020204" pitchFamily="34" charset="0"/>
              <a:cs typeface="Arial" panose="020B0604020202020204" pitchFamily="34" charset="0"/>
            </a:endParaRPr>
          </a:p>
        </p:txBody>
      </p:sp>
      <p:sp>
        <p:nvSpPr>
          <p:cNvPr id="11" name="Text 8"/>
          <p:cNvSpPr/>
          <p:nvPr/>
        </p:nvSpPr>
        <p:spPr>
          <a:xfrm>
            <a:off x="3481149" y="2925961"/>
            <a:ext cx="2181701" cy="630079"/>
          </a:xfrm>
          <a:prstGeom prst="rect">
            <a:avLst/>
          </a:prstGeom>
          <a:noFill/>
          <a:ln/>
        </p:spPr>
        <p:txBody>
          <a:bodyPr wrap="square" lIns="0" tIns="0" rIns="0" bIns="0" rtlCol="0" anchor="t"/>
          <a:lstStyle/>
          <a:p>
            <a:pPr marL="0" indent="0">
              <a:lnSpc>
                <a:spcPts val="245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No single limit existed.</a:t>
            </a:r>
            <a:endParaRPr lang="en-US" dirty="0">
              <a:latin typeface="Arial" panose="020B0604020202020204" pitchFamily="34" charset="0"/>
              <a:cs typeface="Arial" panose="020B0604020202020204" pitchFamily="34" charset="0"/>
            </a:endParaRPr>
          </a:p>
        </p:txBody>
      </p:sp>
      <p:sp>
        <p:nvSpPr>
          <p:cNvPr id="12" name="Text 9"/>
          <p:cNvSpPr/>
          <p:nvPr/>
        </p:nvSpPr>
        <p:spPr>
          <a:xfrm>
            <a:off x="6064091" y="2925961"/>
            <a:ext cx="2185511" cy="1260158"/>
          </a:xfrm>
          <a:prstGeom prst="rect">
            <a:avLst/>
          </a:prstGeom>
          <a:noFill/>
          <a:ln/>
        </p:spPr>
        <p:txBody>
          <a:bodyPr wrap="square" lIns="0" tIns="0" rIns="0" bIns="0" rtlCol="0" anchor="t"/>
          <a:lstStyle/>
          <a:p>
            <a:pPr marL="0" indent="0">
              <a:lnSpc>
                <a:spcPts val="245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Contribution exceeding </a:t>
            </a:r>
            <a:r>
              <a:rPr lang="en-US" b="1" dirty="0">
                <a:solidFill>
                  <a:srgbClr val="272525"/>
                </a:solidFill>
                <a:latin typeface="Arial" panose="020B0604020202020204" pitchFamily="34" charset="0"/>
                <a:ea typeface="Montserrat" pitchFamily="34" charset="-122"/>
                <a:cs typeface="Arial" panose="020B0604020202020204" pitchFamily="34" charset="0"/>
              </a:rPr>
              <a:t>₹1,00,000</a:t>
            </a:r>
            <a:r>
              <a:rPr lang="en-US" dirty="0">
                <a:solidFill>
                  <a:srgbClr val="272525"/>
                </a:solidFill>
                <a:latin typeface="Arial" panose="020B0604020202020204" pitchFamily="34" charset="0"/>
                <a:ea typeface="Montserrat" pitchFamily="34" charset="-122"/>
                <a:cs typeface="Arial" panose="020B0604020202020204" pitchFamily="34" charset="0"/>
              </a:rPr>
              <a:t> in a year is now considered.</a:t>
            </a:r>
            <a:endParaRPr lang="en-US" dirty="0">
              <a:latin typeface="Arial" panose="020B0604020202020204" pitchFamily="34" charset="0"/>
              <a:cs typeface="Arial" panose="020B0604020202020204" pitchFamily="34" charset="0"/>
            </a:endParaRPr>
          </a:p>
        </p:txBody>
      </p:sp>
      <p:sp>
        <p:nvSpPr>
          <p:cNvPr id="13" name="Shape 10"/>
          <p:cNvSpPr/>
          <p:nvPr/>
        </p:nvSpPr>
        <p:spPr>
          <a:xfrm>
            <a:off x="696754" y="4311848"/>
            <a:ext cx="7749659" cy="1196578"/>
          </a:xfrm>
          <a:prstGeom prst="rect">
            <a:avLst/>
          </a:prstGeom>
          <a:solidFill>
            <a:srgbClr val="FFFFFF">
              <a:alpha val="4000"/>
            </a:srgbClr>
          </a:solidFill>
          <a:ln/>
        </p:spPr>
        <p:txBody>
          <a:bodyPr/>
          <a:lstStyle/>
          <a:p>
            <a:endParaRPr lang="en-US"/>
          </a:p>
        </p:txBody>
      </p:sp>
      <p:sp>
        <p:nvSpPr>
          <p:cNvPr id="14" name="Text 11"/>
          <p:cNvSpPr/>
          <p:nvPr/>
        </p:nvSpPr>
        <p:spPr>
          <a:xfrm>
            <a:off x="894398" y="4437578"/>
            <a:ext cx="2185511" cy="315039"/>
          </a:xfrm>
          <a:prstGeom prst="rect">
            <a:avLst/>
          </a:prstGeom>
          <a:noFill/>
          <a:ln/>
        </p:spPr>
        <p:txBody>
          <a:bodyPr wrap="none" lIns="0" tIns="0" rIns="0" bIns="0" rtlCol="0" anchor="t"/>
          <a:lstStyle/>
          <a:p>
            <a:pPr marL="0" indent="0">
              <a:lnSpc>
                <a:spcPts val="245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Aggregate Limit</a:t>
            </a:r>
            <a:endParaRPr lang="en-US" dirty="0">
              <a:latin typeface="Arial" panose="020B0604020202020204" pitchFamily="34" charset="0"/>
              <a:cs typeface="Arial" panose="020B0604020202020204" pitchFamily="34" charset="0"/>
            </a:endParaRPr>
          </a:p>
        </p:txBody>
      </p:sp>
      <p:sp>
        <p:nvSpPr>
          <p:cNvPr id="15" name="Text 12"/>
          <p:cNvSpPr/>
          <p:nvPr/>
        </p:nvSpPr>
        <p:spPr>
          <a:xfrm>
            <a:off x="3481149" y="4437578"/>
            <a:ext cx="2181701" cy="945118"/>
          </a:xfrm>
          <a:prstGeom prst="rect">
            <a:avLst/>
          </a:prstGeom>
          <a:noFill/>
          <a:ln/>
        </p:spPr>
        <p:txBody>
          <a:bodyPr wrap="square" lIns="0" tIns="0" rIns="0" bIns="0" rtlCol="0" anchor="t"/>
          <a:lstStyle/>
          <a:p>
            <a:pPr marL="0" indent="0">
              <a:lnSpc>
                <a:spcPts val="245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Contribution exceeding </a:t>
            </a:r>
            <a:r>
              <a:rPr lang="en-US" b="1" dirty="0">
                <a:solidFill>
                  <a:srgbClr val="272525"/>
                </a:solidFill>
                <a:latin typeface="Arial" panose="020B0604020202020204" pitchFamily="34" charset="0"/>
                <a:ea typeface="Montserrat" pitchFamily="34" charset="-122"/>
                <a:cs typeface="Arial" panose="020B0604020202020204" pitchFamily="34" charset="0"/>
              </a:rPr>
              <a:t>₹50,000</a:t>
            </a:r>
            <a:r>
              <a:rPr lang="en-US" dirty="0">
                <a:solidFill>
                  <a:srgbClr val="272525"/>
                </a:solidFill>
                <a:latin typeface="Arial" panose="020B0604020202020204" pitchFamily="34" charset="0"/>
                <a:ea typeface="Montserrat" pitchFamily="34" charset="-122"/>
                <a:cs typeface="Arial" panose="020B0604020202020204" pitchFamily="34" charset="0"/>
              </a:rPr>
              <a:t> was considered.</a:t>
            </a:r>
            <a:endParaRPr lang="en-US" dirty="0">
              <a:latin typeface="Arial" panose="020B0604020202020204" pitchFamily="34" charset="0"/>
              <a:cs typeface="Arial" panose="020B0604020202020204" pitchFamily="34" charset="0"/>
            </a:endParaRPr>
          </a:p>
        </p:txBody>
      </p:sp>
      <p:sp>
        <p:nvSpPr>
          <p:cNvPr id="16" name="Text 13"/>
          <p:cNvSpPr/>
          <p:nvPr/>
        </p:nvSpPr>
        <p:spPr>
          <a:xfrm>
            <a:off x="6064091" y="4437578"/>
            <a:ext cx="2185511" cy="945118"/>
          </a:xfrm>
          <a:prstGeom prst="rect">
            <a:avLst/>
          </a:prstGeom>
          <a:noFill/>
          <a:ln/>
        </p:spPr>
        <p:txBody>
          <a:bodyPr wrap="square" lIns="0" tIns="0" rIns="0" bIns="0" rtlCol="0" anchor="t"/>
          <a:lstStyle/>
          <a:p>
            <a:pPr marL="0" indent="0">
              <a:lnSpc>
                <a:spcPts val="245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Now applies if the total contribution </a:t>
            </a:r>
            <a:r>
              <a:rPr lang="en-US" b="1" dirty="0">
                <a:solidFill>
                  <a:srgbClr val="272525"/>
                </a:solidFill>
                <a:latin typeface="Arial" panose="020B0604020202020204" pitchFamily="34" charset="0"/>
                <a:ea typeface="Montserrat" pitchFamily="34" charset="-122"/>
                <a:cs typeface="Arial" panose="020B0604020202020204" pitchFamily="34" charset="0"/>
              </a:rPr>
              <a:t>exceeds ₹10,00,000</a:t>
            </a:r>
            <a:r>
              <a:rPr lang="en-US" dirty="0">
                <a:solidFill>
                  <a:srgbClr val="272525"/>
                </a:solidFill>
                <a:latin typeface="Arial" panose="020B0604020202020204" pitchFamily="34" charset="0"/>
                <a:ea typeface="Montserrat" pitchFamily="34" charset="-122"/>
                <a:cs typeface="Arial" panose="020B0604020202020204" pitchFamily="34" charset="0"/>
              </a:rPr>
              <a:t>.</a:t>
            </a:r>
            <a:endParaRPr lang="en-US" dirty="0">
              <a:latin typeface="Arial" panose="020B0604020202020204" pitchFamily="34" charset="0"/>
              <a:cs typeface="Arial" panose="020B0604020202020204" pitchFamily="34" charset="0"/>
            </a:endParaRPr>
          </a:p>
        </p:txBody>
      </p:sp>
      <p:sp>
        <p:nvSpPr>
          <p:cNvPr id="17" name="Shape 14"/>
          <p:cNvSpPr/>
          <p:nvPr/>
        </p:nvSpPr>
        <p:spPr>
          <a:xfrm>
            <a:off x="696754" y="5508427"/>
            <a:ext cx="7749659" cy="881539"/>
          </a:xfrm>
          <a:prstGeom prst="rect">
            <a:avLst/>
          </a:prstGeom>
          <a:solidFill>
            <a:srgbClr val="000000">
              <a:alpha val="4000"/>
            </a:srgbClr>
          </a:solidFill>
          <a:ln/>
        </p:spPr>
        <p:txBody>
          <a:bodyPr/>
          <a:lstStyle/>
          <a:p>
            <a:endParaRPr lang="en-US"/>
          </a:p>
        </p:txBody>
      </p:sp>
      <p:sp>
        <p:nvSpPr>
          <p:cNvPr id="18" name="Text 15"/>
          <p:cNvSpPr/>
          <p:nvPr/>
        </p:nvSpPr>
        <p:spPr>
          <a:xfrm>
            <a:off x="894398" y="5634157"/>
            <a:ext cx="2185511" cy="630079"/>
          </a:xfrm>
          <a:prstGeom prst="rect">
            <a:avLst/>
          </a:prstGeom>
          <a:noFill/>
          <a:ln/>
        </p:spPr>
        <p:txBody>
          <a:bodyPr wrap="square" lIns="0" tIns="0" rIns="0" bIns="0" rtlCol="0" anchor="t"/>
          <a:lstStyle/>
          <a:p>
            <a:pPr marL="0" indent="0">
              <a:lnSpc>
                <a:spcPts val="245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Relatives of Contributors</a:t>
            </a:r>
            <a:endParaRPr lang="en-US" dirty="0">
              <a:latin typeface="Arial" panose="020B0604020202020204" pitchFamily="34" charset="0"/>
              <a:cs typeface="Arial" panose="020B0604020202020204" pitchFamily="34" charset="0"/>
            </a:endParaRPr>
          </a:p>
        </p:txBody>
      </p:sp>
      <p:sp>
        <p:nvSpPr>
          <p:cNvPr id="19" name="Text 16"/>
          <p:cNvSpPr/>
          <p:nvPr/>
        </p:nvSpPr>
        <p:spPr>
          <a:xfrm>
            <a:off x="3481149" y="5634157"/>
            <a:ext cx="2181701" cy="315039"/>
          </a:xfrm>
          <a:prstGeom prst="rect">
            <a:avLst/>
          </a:prstGeom>
          <a:noFill/>
          <a:ln/>
        </p:spPr>
        <p:txBody>
          <a:bodyPr wrap="none" lIns="0" tIns="0" rIns="0" bIns="0" rtlCol="0" anchor="t"/>
          <a:lstStyle/>
          <a:p>
            <a:pPr marL="0" indent="0">
              <a:lnSpc>
                <a:spcPts val="245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Yes</a:t>
            </a:r>
            <a:endParaRPr lang="en-US" dirty="0">
              <a:latin typeface="Arial" panose="020B0604020202020204" pitchFamily="34" charset="0"/>
              <a:cs typeface="Arial" panose="020B0604020202020204" pitchFamily="34" charset="0"/>
            </a:endParaRPr>
          </a:p>
        </p:txBody>
      </p:sp>
      <p:sp>
        <p:nvSpPr>
          <p:cNvPr id="20" name="Text 17"/>
          <p:cNvSpPr/>
          <p:nvPr/>
        </p:nvSpPr>
        <p:spPr>
          <a:xfrm>
            <a:off x="6064091" y="5634157"/>
            <a:ext cx="2185511" cy="315039"/>
          </a:xfrm>
          <a:prstGeom prst="rect">
            <a:avLst/>
          </a:prstGeom>
          <a:noFill/>
          <a:ln/>
        </p:spPr>
        <p:txBody>
          <a:bodyPr wrap="none" lIns="0" tIns="0" rIns="0" bIns="0" rtlCol="0" anchor="t"/>
          <a:lstStyle/>
          <a:p>
            <a:pPr marL="0" indent="0">
              <a:lnSpc>
                <a:spcPts val="245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No</a:t>
            </a:r>
            <a:endParaRPr lang="en-US" dirty="0">
              <a:latin typeface="Arial" panose="020B0604020202020204" pitchFamily="34" charset="0"/>
              <a:cs typeface="Arial" panose="020B0604020202020204" pitchFamily="34" charset="0"/>
            </a:endParaRPr>
          </a:p>
        </p:txBody>
      </p:sp>
      <p:sp>
        <p:nvSpPr>
          <p:cNvPr id="21" name="Shape 18"/>
          <p:cNvSpPr/>
          <p:nvPr/>
        </p:nvSpPr>
        <p:spPr>
          <a:xfrm>
            <a:off x="696754" y="6389965"/>
            <a:ext cx="7749659" cy="1196578"/>
          </a:xfrm>
          <a:prstGeom prst="rect">
            <a:avLst/>
          </a:prstGeom>
          <a:solidFill>
            <a:srgbClr val="FFFFFF">
              <a:alpha val="4000"/>
            </a:srgbClr>
          </a:solidFill>
          <a:ln/>
        </p:spPr>
        <p:txBody>
          <a:bodyPr/>
          <a:lstStyle/>
          <a:p>
            <a:endParaRPr lang="en-US"/>
          </a:p>
        </p:txBody>
      </p:sp>
      <p:sp>
        <p:nvSpPr>
          <p:cNvPr id="22" name="Text 19"/>
          <p:cNvSpPr/>
          <p:nvPr/>
        </p:nvSpPr>
        <p:spPr>
          <a:xfrm>
            <a:off x="894398" y="6515695"/>
            <a:ext cx="2185511" cy="945118"/>
          </a:xfrm>
          <a:prstGeom prst="rect">
            <a:avLst/>
          </a:prstGeom>
          <a:noFill/>
          <a:ln/>
        </p:spPr>
        <p:txBody>
          <a:bodyPr wrap="square" lIns="0" tIns="0" rIns="0" bIns="0" rtlCol="0" anchor="t"/>
          <a:lstStyle/>
          <a:p>
            <a:pPr marL="0" indent="0">
              <a:lnSpc>
                <a:spcPts val="245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Entities where Contributors have Substantial Interest</a:t>
            </a:r>
            <a:endParaRPr lang="en-US" dirty="0">
              <a:latin typeface="Arial" panose="020B0604020202020204" pitchFamily="34" charset="0"/>
              <a:cs typeface="Arial" panose="020B0604020202020204" pitchFamily="34" charset="0"/>
            </a:endParaRPr>
          </a:p>
        </p:txBody>
      </p:sp>
      <p:sp>
        <p:nvSpPr>
          <p:cNvPr id="23" name="Text 20"/>
          <p:cNvSpPr/>
          <p:nvPr/>
        </p:nvSpPr>
        <p:spPr>
          <a:xfrm>
            <a:off x="3481149" y="6515695"/>
            <a:ext cx="2181701" cy="315039"/>
          </a:xfrm>
          <a:prstGeom prst="rect">
            <a:avLst/>
          </a:prstGeom>
          <a:noFill/>
          <a:ln/>
        </p:spPr>
        <p:txBody>
          <a:bodyPr wrap="none" lIns="0" tIns="0" rIns="0" bIns="0" rtlCol="0" anchor="t"/>
          <a:lstStyle/>
          <a:p>
            <a:pPr marL="0" indent="0">
              <a:lnSpc>
                <a:spcPts val="245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Yes</a:t>
            </a:r>
            <a:endParaRPr lang="en-US" dirty="0">
              <a:latin typeface="Arial" panose="020B0604020202020204" pitchFamily="34" charset="0"/>
              <a:cs typeface="Arial" panose="020B0604020202020204" pitchFamily="34" charset="0"/>
            </a:endParaRPr>
          </a:p>
        </p:txBody>
      </p:sp>
      <p:sp>
        <p:nvSpPr>
          <p:cNvPr id="24" name="Text 21"/>
          <p:cNvSpPr/>
          <p:nvPr/>
        </p:nvSpPr>
        <p:spPr>
          <a:xfrm>
            <a:off x="6064091" y="6515695"/>
            <a:ext cx="2185511" cy="315039"/>
          </a:xfrm>
          <a:prstGeom prst="rect">
            <a:avLst/>
          </a:prstGeom>
          <a:noFill/>
          <a:ln/>
        </p:spPr>
        <p:txBody>
          <a:bodyPr wrap="none" lIns="0" tIns="0" rIns="0" bIns="0" rtlCol="0" anchor="t"/>
          <a:lstStyle/>
          <a:p>
            <a:pPr marL="0" indent="0">
              <a:lnSpc>
                <a:spcPts val="245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No</a:t>
            </a:r>
            <a:endParaRPr lang="en-US" dirty="0">
              <a:latin typeface="Arial" panose="020B0604020202020204" pitchFamily="34" charset="0"/>
              <a:cs typeface="Arial" panose="020B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44709" y="604004"/>
            <a:ext cx="7627382" cy="1425416"/>
          </a:xfrm>
          <a:prstGeom prst="rect">
            <a:avLst/>
          </a:prstGeom>
          <a:noFill/>
          <a:ln/>
        </p:spPr>
        <p:txBody>
          <a:bodyPr wrap="square" lIns="0" tIns="0" rIns="0" bIns="0" rtlCol="0" anchor="t"/>
          <a:lstStyle/>
          <a:p>
            <a:pPr marL="0" indent="0">
              <a:lnSpc>
                <a:spcPts val="56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Extension of Registration Period (Section 12AB)</a:t>
            </a:r>
            <a:endParaRPr lang="en-US" sz="4450" dirty="0">
              <a:latin typeface="Arial" panose="020B0604020202020204" pitchFamily="34" charset="0"/>
              <a:cs typeface="Arial" panose="020B0604020202020204" pitchFamily="34" charset="0"/>
            </a:endParaRPr>
          </a:p>
        </p:txBody>
      </p:sp>
      <p:sp>
        <p:nvSpPr>
          <p:cNvPr id="4" name="Shape 1"/>
          <p:cNvSpPr/>
          <p:nvPr/>
        </p:nvSpPr>
        <p:spPr>
          <a:xfrm>
            <a:off x="6554391" y="2354342"/>
            <a:ext cx="30480" cy="5271254"/>
          </a:xfrm>
          <a:prstGeom prst="roundRect">
            <a:avLst>
              <a:gd name="adj" fmla="val 639750"/>
            </a:avLst>
          </a:prstGeom>
          <a:solidFill>
            <a:srgbClr val="C1C3D0"/>
          </a:solidFill>
          <a:ln/>
        </p:spPr>
        <p:txBody>
          <a:bodyPr/>
          <a:lstStyle/>
          <a:p>
            <a:endParaRPr lang="en-US"/>
          </a:p>
        </p:txBody>
      </p:sp>
      <p:sp>
        <p:nvSpPr>
          <p:cNvPr id="5" name="Shape 2"/>
          <p:cNvSpPr/>
          <p:nvPr/>
        </p:nvSpPr>
        <p:spPr>
          <a:xfrm>
            <a:off x="6782872" y="2826544"/>
            <a:ext cx="758309" cy="30480"/>
          </a:xfrm>
          <a:prstGeom prst="roundRect">
            <a:avLst>
              <a:gd name="adj" fmla="val 639750"/>
            </a:avLst>
          </a:prstGeom>
          <a:solidFill>
            <a:srgbClr val="C1C3D0"/>
          </a:solidFill>
          <a:ln/>
        </p:spPr>
        <p:txBody>
          <a:bodyPr/>
          <a:lstStyle/>
          <a:p>
            <a:endParaRPr lang="en-US"/>
          </a:p>
        </p:txBody>
      </p:sp>
      <p:sp>
        <p:nvSpPr>
          <p:cNvPr id="6" name="Shape 3"/>
          <p:cNvSpPr/>
          <p:nvPr/>
        </p:nvSpPr>
        <p:spPr>
          <a:xfrm>
            <a:off x="6325910" y="2598063"/>
            <a:ext cx="487442" cy="487442"/>
          </a:xfrm>
          <a:prstGeom prst="roundRect">
            <a:avLst>
              <a:gd name="adj" fmla="val 40004"/>
            </a:avLst>
          </a:prstGeom>
          <a:solidFill>
            <a:srgbClr val="EEEFF5"/>
          </a:solidFill>
          <a:ln/>
          <a:effectLst>
            <a:outerShdw blurRad="53340" dist="26670" dir="13500000" algn="bl" rotWithShape="0">
              <a:srgbClr val="FFFFFF">
                <a:alpha val="70000"/>
              </a:srgbClr>
            </a:outerShdw>
          </a:effectLst>
        </p:spPr>
        <p:txBody>
          <a:bodyPr/>
          <a:lstStyle/>
          <a:p>
            <a:endParaRPr lang="en-US"/>
          </a:p>
        </p:txBody>
      </p:sp>
      <p:sp>
        <p:nvSpPr>
          <p:cNvPr id="7" name="Text 4"/>
          <p:cNvSpPr/>
          <p:nvPr/>
        </p:nvSpPr>
        <p:spPr>
          <a:xfrm>
            <a:off x="6509028" y="2670691"/>
            <a:ext cx="121087" cy="342067"/>
          </a:xfrm>
          <a:prstGeom prst="rect">
            <a:avLst/>
          </a:prstGeom>
          <a:noFill/>
          <a:ln/>
        </p:spPr>
        <p:txBody>
          <a:bodyPr wrap="none" lIns="0" tIns="0" rIns="0" bIns="0" rtlCol="0" anchor="t"/>
          <a:lstStyle/>
          <a:p>
            <a:pPr marL="0" indent="0" algn="ctr">
              <a:lnSpc>
                <a:spcPts val="2650"/>
              </a:lnSpc>
              <a:buNone/>
            </a:pPr>
            <a:r>
              <a:rPr lang="en-US" sz="2000" b="1" dirty="0">
                <a:solidFill>
                  <a:srgbClr val="272525"/>
                </a:solidFill>
                <a:latin typeface="Arial" panose="020B0604020202020204" pitchFamily="34" charset="0"/>
                <a:ea typeface="Barlow Bold" pitchFamily="34" charset="-122"/>
                <a:cs typeface="Arial" panose="020B0604020202020204" pitchFamily="34" charset="0"/>
              </a:rPr>
              <a:t>1</a:t>
            </a:r>
            <a:endParaRPr lang="en-US" sz="2000" dirty="0">
              <a:latin typeface="Arial" panose="020B0604020202020204" pitchFamily="34" charset="0"/>
              <a:cs typeface="Arial" panose="020B0604020202020204" pitchFamily="34" charset="0"/>
            </a:endParaRPr>
          </a:p>
        </p:txBody>
      </p:sp>
      <p:sp>
        <p:nvSpPr>
          <p:cNvPr id="8" name="Text 5"/>
          <p:cNvSpPr/>
          <p:nvPr/>
        </p:nvSpPr>
        <p:spPr>
          <a:xfrm>
            <a:off x="7761208" y="2570917"/>
            <a:ext cx="2850713" cy="356235"/>
          </a:xfrm>
          <a:prstGeom prst="rect">
            <a:avLst/>
          </a:prstGeom>
          <a:noFill/>
          <a:ln/>
        </p:spPr>
        <p:txBody>
          <a:bodyPr wrap="none" lIns="0" tIns="0" rIns="0" bIns="0" rtlCol="0" anchor="t"/>
          <a:lstStyle/>
          <a:p>
            <a:pPr marL="0" indent="0" algn="l">
              <a:lnSpc>
                <a:spcPts val="2800"/>
              </a:lnSpc>
              <a:buNone/>
            </a:pPr>
            <a:r>
              <a:rPr lang="en-US" sz="2000" b="1" dirty="0">
                <a:solidFill>
                  <a:srgbClr val="272525"/>
                </a:solidFill>
                <a:latin typeface="Arial" panose="020B0604020202020204" pitchFamily="34" charset="0"/>
                <a:ea typeface="Barlow Bold" pitchFamily="34" charset="-122"/>
                <a:cs typeface="Arial" panose="020B0604020202020204" pitchFamily="34" charset="0"/>
              </a:rPr>
              <a:t>Previous Rule</a:t>
            </a:r>
            <a:endParaRPr lang="en-US" sz="2000" dirty="0">
              <a:latin typeface="Arial" panose="020B0604020202020204" pitchFamily="34" charset="0"/>
              <a:cs typeface="Arial" panose="020B0604020202020204" pitchFamily="34" charset="0"/>
            </a:endParaRPr>
          </a:p>
        </p:txBody>
      </p:sp>
      <p:sp>
        <p:nvSpPr>
          <p:cNvPr id="9" name="Text 6"/>
          <p:cNvSpPr/>
          <p:nvPr/>
        </p:nvSpPr>
        <p:spPr>
          <a:xfrm>
            <a:off x="7761208" y="3057049"/>
            <a:ext cx="6110883" cy="693420"/>
          </a:xfrm>
          <a:prstGeom prst="rect">
            <a:avLst/>
          </a:prstGeom>
          <a:noFill/>
          <a:ln/>
        </p:spPr>
        <p:txBody>
          <a:bodyPr wrap="square" lIns="0" tIns="0" rIns="0" bIns="0" rtlCol="0" anchor="t"/>
          <a:lstStyle/>
          <a:p>
            <a:pPr marL="0" indent="0" algn="l">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Registration valid for </a:t>
            </a:r>
            <a:r>
              <a:rPr lang="en-US" sz="2000" b="1" dirty="0">
                <a:solidFill>
                  <a:srgbClr val="272525"/>
                </a:solidFill>
                <a:latin typeface="Arial" panose="020B0604020202020204" pitchFamily="34" charset="0"/>
                <a:ea typeface="Montserrat" pitchFamily="34" charset="-122"/>
                <a:cs typeface="Arial" panose="020B0604020202020204" pitchFamily="34" charset="0"/>
              </a:rPr>
              <a:t>5 years</a:t>
            </a:r>
            <a:r>
              <a:rPr lang="en-US" sz="2000" dirty="0">
                <a:solidFill>
                  <a:srgbClr val="272525"/>
                </a:solidFill>
                <a:latin typeface="Arial" panose="020B0604020202020204" pitchFamily="34" charset="0"/>
                <a:ea typeface="Montserrat" pitchFamily="34" charset="-122"/>
                <a:cs typeface="Arial" panose="020B0604020202020204" pitchFamily="34" charset="0"/>
              </a:rPr>
              <a:t>, requiring renewal in case of all type of trusts (Small as well as Big trusts)</a:t>
            </a:r>
            <a:endParaRPr lang="en-US" sz="2000" dirty="0">
              <a:latin typeface="Arial" panose="020B0604020202020204" pitchFamily="34" charset="0"/>
              <a:cs typeface="Arial" panose="020B0604020202020204" pitchFamily="34" charset="0"/>
            </a:endParaRPr>
          </a:p>
        </p:txBody>
      </p:sp>
      <p:sp>
        <p:nvSpPr>
          <p:cNvPr id="10" name="Shape 7"/>
          <p:cNvSpPr/>
          <p:nvPr/>
        </p:nvSpPr>
        <p:spPr>
          <a:xfrm>
            <a:off x="6782872" y="4655820"/>
            <a:ext cx="758309" cy="30480"/>
          </a:xfrm>
          <a:prstGeom prst="roundRect">
            <a:avLst>
              <a:gd name="adj" fmla="val 639750"/>
            </a:avLst>
          </a:prstGeom>
          <a:solidFill>
            <a:srgbClr val="C1C3D0"/>
          </a:solidFill>
          <a:ln/>
        </p:spPr>
        <p:txBody>
          <a:bodyPr/>
          <a:lstStyle/>
          <a:p>
            <a:endParaRPr lang="en-US"/>
          </a:p>
        </p:txBody>
      </p:sp>
      <p:sp>
        <p:nvSpPr>
          <p:cNvPr id="11" name="Shape 8"/>
          <p:cNvSpPr/>
          <p:nvPr/>
        </p:nvSpPr>
        <p:spPr>
          <a:xfrm>
            <a:off x="6325910" y="4427339"/>
            <a:ext cx="487442" cy="487442"/>
          </a:xfrm>
          <a:prstGeom prst="roundRect">
            <a:avLst>
              <a:gd name="adj" fmla="val 40004"/>
            </a:avLst>
          </a:prstGeom>
          <a:solidFill>
            <a:srgbClr val="EEEFF5"/>
          </a:solidFill>
          <a:ln/>
          <a:effectLst>
            <a:outerShdw blurRad="53340" dist="26670" dir="13500000" algn="bl" rotWithShape="0">
              <a:srgbClr val="FFFFFF">
                <a:alpha val="70000"/>
              </a:srgbClr>
            </a:outerShdw>
          </a:effectLst>
        </p:spPr>
        <p:txBody>
          <a:bodyPr/>
          <a:lstStyle/>
          <a:p>
            <a:endParaRPr lang="en-US"/>
          </a:p>
        </p:txBody>
      </p:sp>
      <p:sp>
        <p:nvSpPr>
          <p:cNvPr id="12" name="Text 9"/>
          <p:cNvSpPr/>
          <p:nvPr/>
        </p:nvSpPr>
        <p:spPr>
          <a:xfrm>
            <a:off x="6473785" y="4499967"/>
            <a:ext cx="191572" cy="342067"/>
          </a:xfrm>
          <a:prstGeom prst="rect">
            <a:avLst/>
          </a:prstGeom>
          <a:noFill/>
          <a:ln/>
        </p:spPr>
        <p:txBody>
          <a:bodyPr wrap="none" lIns="0" tIns="0" rIns="0" bIns="0" rtlCol="0" anchor="t"/>
          <a:lstStyle/>
          <a:p>
            <a:pPr marL="0" indent="0" algn="ctr">
              <a:lnSpc>
                <a:spcPts val="2650"/>
              </a:lnSpc>
              <a:buNone/>
            </a:pPr>
            <a:r>
              <a:rPr lang="en-US" sz="2000" b="1" dirty="0">
                <a:solidFill>
                  <a:srgbClr val="272525"/>
                </a:solidFill>
                <a:latin typeface="Arial" panose="020B0604020202020204" pitchFamily="34" charset="0"/>
                <a:ea typeface="Barlow Bold" pitchFamily="34" charset="-122"/>
                <a:cs typeface="Arial" panose="020B0604020202020204" pitchFamily="34" charset="0"/>
              </a:rPr>
              <a:t>2</a:t>
            </a:r>
            <a:endParaRPr lang="en-US" sz="2000" dirty="0">
              <a:latin typeface="Arial" panose="020B0604020202020204" pitchFamily="34" charset="0"/>
              <a:cs typeface="Arial" panose="020B0604020202020204" pitchFamily="34" charset="0"/>
            </a:endParaRPr>
          </a:p>
        </p:txBody>
      </p:sp>
      <p:sp>
        <p:nvSpPr>
          <p:cNvPr id="13" name="Text 10"/>
          <p:cNvSpPr/>
          <p:nvPr/>
        </p:nvSpPr>
        <p:spPr>
          <a:xfrm>
            <a:off x="7761208" y="4400193"/>
            <a:ext cx="4005143" cy="356235"/>
          </a:xfrm>
          <a:prstGeom prst="rect">
            <a:avLst/>
          </a:prstGeom>
          <a:noFill/>
          <a:ln/>
        </p:spPr>
        <p:txBody>
          <a:bodyPr wrap="none" lIns="0" tIns="0" rIns="0" bIns="0" rtlCol="0" anchor="t"/>
          <a:lstStyle/>
          <a:p>
            <a:pPr marL="0" indent="0" algn="l">
              <a:lnSpc>
                <a:spcPts val="2800"/>
              </a:lnSpc>
              <a:buNone/>
            </a:pPr>
            <a:r>
              <a:rPr lang="en-US" sz="2000" b="1" dirty="0">
                <a:solidFill>
                  <a:srgbClr val="272525"/>
                </a:solidFill>
                <a:latin typeface="Arial" panose="020B0604020202020204" pitchFamily="34" charset="0"/>
                <a:ea typeface="Barlow Bold" pitchFamily="34" charset="-122"/>
                <a:cs typeface="Arial" panose="020B0604020202020204" pitchFamily="34" charset="0"/>
              </a:rPr>
              <a:t>Amendment Rule for small trust</a:t>
            </a:r>
            <a:endParaRPr lang="en-US" sz="2000" dirty="0">
              <a:latin typeface="Arial" panose="020B0604020202020204" pitchFamily="34" charset="0"/>
              <a:cs typeface="Arial" panose="020B0604020202020204" pitchFamily="34" charset="0"/>
            </a:endParaRPr>
          </a:p>
        </p:txBody>
      </p:sp>
      <p:sp>
        <p:nvSpPr>
          <p:cNvPr id="14" name="Text 11"/>
          <p:cNvSpPr/>
          <p:nvPr/>
        </p:nvSpPr>
        <p:spPr>
          <a:xfrm>
            <a:off x="7761208" y="4886325"/>
            <a:ext cx="6110883" cy="346710"/>
          </a:xfrm>
          <a:prstGeom prst="rect">
            <a:avLst/>
          </a:prstGeom>
          <a:noFill/>
          <a:ln/>
        </p:spPr>
        <p:txBody>
          <a:bodyPr wrap="none" lIns="0" tIns="0" rIns="0" bIns="0" rtlCol="0" anchor="t"/>
          <a:lstStyle/>
          <a:p>
            <a:pPr marL="0" indent="0" algn="l">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Trusts/institutions now receive </a:t>
            </a:r>
            <a:r>
              <a:rPr lang="en-US" sz="2000" b="1" dirty="0">
                <a:solidFill>
                  <a:srgbClr val="272525"/>
                </a:solidFill>
                <a:latin typeface="Arial" panose="020B0604020202020204" pitchFamily="34" charset="0"/>
                <a:ea typeface="Montserrat" pitchFamily="34" charset="-122"/>
                <a:cs typeface="Arial" panose="020B0604020202020204" pitchFamily="34" charset="0"/>
              </a:rPr>
              <a:t>10-year registration</a:t>
            </a:r>
            <a:r>
              <a:rPr lang="en-US" sz="2000" dirty="0">
                <a:solidFill>
                  <a:srgbClr val="272525"/>
                </a:solidFill>
                <a:latin typeface="Arial" panose="020B0604020202020204" pitchFamily="34" charset="0"/>
                <a:ea typeface="Montserrat" pitchFamily="34" charset="-122"/>
                <a:cs typeface="Arial" panose="020B0604020202020204" pitchFamily="34" charset="0"/>
              </a:rPr>
              <a:t>.</a:t>
            </a:r>
            <a:endParaRPr lang="en-US" sz="2000" dirty="0">
              <a:latin typeface="Arial" panose="020B0604020202020204" pitchFamily="34" charset="0"/>
              <a:cs typeface="Arial" panose="020B0604020202020204" pitchFamily="34" charset="0"/>
            </a:endParaRPr>
          </a:p>
        </p:txBody>
      </p:sp>
      <p:sp>
        <p:nvSpPr>
          <p:cNvPr id="15" name="Shape 12"/>
          <p:cNvSpPr/>
          <p:nvPr/>
        </p:nvSpPr>
        <p:spPr>
          <a:xfrm>
            <a:off x="6782872" y="6138386"/>
            <a:ext cx="758309" cy="30480"/>
          </a:xfrm>
          <a:prstGeom prst="roundRect">
            <a:avLst>
              <a:gd name="adj" fmla="val 639750"/>
            </a:avLst>
          </a:prstGeom>
          <a:solidFill>
            <a:srgbClr val="C1C3D0"/>
          </a:solidFill>
          <a:ln/>
        </p:spPr>
        <p:txBody>
          <a:bodyPr/>
          <a:lstStyle/>
          <a:p>
            <a:endParaRPr lang="en-US"/>
          </a:p>
        </p:txBody>
      </p:sp>
      <p:sp>
        <p:nvSpPr>
          <p:cNvPr id="16" name="Shape 13"/>
          <p:cNvSpPr/>
          <p:nvPr/>
        </p:nvSpPr>
        <p:spPr>
          <a:xfrm>
            <a:off x="6325910" y="5909905"/>
            <a:ext cx="487442" cy="487442"/>
          </a:xfrm>
          <a:prstGeom prst="roundRect">
            <a:avLst>
              <a:gd name="adj" fmla="val 40004"/>
            </a:avLst>
          </a:prstGeom>
          <a:solidFill>
            <a:srgbClr val="EEEFF5"/>
          </a:solidFill>
          <a:ln/>
          <a:effectLst>
            <a:outerShdw blurRad="53340" dist="26670" dir="13500000" algn="bl" rotWithShape="0">
              <a:srgbClr val="FFFFFF">
                <a:alpha val="70000"/>
              </a:srgbClr>
            </a:outerShdw>
          </a:effectLst>
        </p:spPr>
        <p:txBody>
          <a:bodyPr/>
          <a:lstStyle/>
          <a:p>
            <a:endParaRPr lang="en-US"/>
          </a:p>
        </p:txBody>
      </p:sp>
      <p:sp>
        <p:nvSpPr>
          <p:cNvPr id="17" name="Text 14"/>
          <p:cNvSpPr/>
          <p:nvPr/>
        </p:nvSpPr>
        <p:spPr>
          <a:xfrm>
            <a:off x="6477238" y="5982533"/>
            <a:ext cx="184666" cy="342067"/>
          </a:xfrm>
          <a:prstGeom prst="rect">
            <a:avLst/>
          </a:prstGeom>
          <a:noFill/>
          <a:ln/>
        </p:spPr>
        <p:txBody>
          <a:bodyPr wrap="none" lIns="0" tIns="0" rIns="0" bIns="0" rtlCol="0" anchor="t"/>
          <a:lstStyle/>
          <a:p>
            <a:pPr marL="0" indent="0" algn="ctr">
              <a:lnSpc>
                <a:spcPts val="2650"/>
              </a:lnSpc>
              <a:buNone/>
            </a:pPr>
            <a:r>
              <a:rPr lang="en-US" sz="2000" b="1" dirty="0">
                <a:solidFill>
                  <a:srgbClr val="272525"/>
                </a:solidFill>
                <a:latin typeface="Arial" panose="020B0604020202020204" pitchFamily="34" charset="0"/>
                <a:ea typeface="Barlow Bold" pitchFamily="34" charset="-122"/>
                <a:cs typeface="Arial" panose="020B0604020202020204" pitchFamily="34" charset="0"/>
              </a:rPr>
              <a:t>3</a:t>
            </a:r>
            <a:endParaRPr lang="en-US" sz="2000" dirty="0">
              <a:latin typeface="Arial" panose="020B0604020202020204" pitchFamily="34" charset="0"/>
              <a:cs typeface="Arial" panose="020B0604020202020204" pitchFamily="34" charset="0"/>
            </a:endParaRPr>
          </a:p>
        </p:txBody>
      </p:sp>
      <p:sp>
        <p:nvSpPr>
          <p:cNvPr id="18" name="Text 15"/>
          <p:cNvSpPr/>
          <p:nvPr/>
        </p:nvSpPr>
        <p:spPr>
          <a:xfrm>
            <a:off x="7761208" y="5882759"/>
            <a:ext cx="2850713" cy="356235"/>
          </a:xfrm>
          <a:prstGeom prst="rect">
            <a:avLst/>
          </a:prstGeom>
          <a:noFill/>
          <a:ln/>
        </p:spPr>
        <p:txBody>
          <a:bodyPr wrap="none" lIns="0" tIns="0" rIns="0" bIns="0" rtlCol="0" anchor="t"/>
          <a:lstStyle/>
          <a:p>
            <a:pPr marL="0" indent="0" algn="l">
              <a:lnSpc>
                <a:spcPts val="2800"/>
              </a:lnSpc>
              <a:buNone/>
            </a:pPr>
            <a:r>
              <a:rPr lang="en-US" sz="2000" b="1" dirty="0">
                <a:solidFill>
                  <a:srgbClr val="272525"/>
                </a:solidFill>
                <a:latin typeface="Arial" panose="020B0604020202020204" pitchFamily="34" charset="0"/>
                <a:ea typeface="Barlow Bold" pitchFamily="34" charset="-122"/>
                <a:cs typeface="Arial" panose="020B0604020202020204" pitchFamily="34" charset="0"/>
              </a:rPr>
              <a:t>Eligibility Criteria</a:t>
            </a:r>
            <a:endParaRPr lang="en-US" sz="2000" dirty="0">
              <a:latin typeface="Arial" panose="020B0604020202020204" pitchFamily="34" charset="0"/>
              <a:cs typeface="Arial" panose="020B0604020202020204" pitchFamily="34" charset="0"/>
            </a:endParaRPr>
          </a:p>
        </p:txBody>
      </p:sp>
      <p:sp>
        <p:nvSpPr>
          <p:cNvPr id="19" name="Text 16"/>
          <p:cNvSpPr/>
          <p:nvPr/>
        </p:nvSpPr>
        <p:spPr>
          <a:xfrm>
            <a:off x="7761208" y="6368891"/>
            <a:ext cx="6110883" cy="1040130"/>
          </a:xfrm>
          <a:prstGeom prst="rect">
            <a:avLst/>
          </a:prstGeom>
          <a:noFill/>
          <a:ln/>
        </p:spPr>
        <p:txBody>
          <a:bodyPr wrap="square" lIns="0" tIns="0" rIns="0" bIns="0" rtlCol="0" anchor="t"/>
          <a:lstStyle/>
          <a:p>
            <a:pPr marL="0" indent="0" algn="l">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Gross Receipt </a:t>
            </a:r>
            <a:r>
              <a:rPr lang="en-US" sz="2000" b="1" dirty="0">
                <a:solidFill>
                  <a:srgbClr val="272525"/>
                </a:solidFill>
                <a:latin typeface="Arial" panose="020B0604020202020204" pitchFamily="34" charset="0"/>
                <a:ea typeface="Montserrat" pitchFamily="34" charset="-122"/>
                <a:cs typeface="Arial" panose="020B0604020202020204" pitchFamily="34" charset="0"/>
              </a:rPr>
              <a:t>must not exceed ₹5 crores</a:t>
            </a:r>
            <a:r>
              <a:rPr lang="en-US" sz="2000" dirty="0">
                <a:solidFill>
                  <a:srgbClr val="272525"/>
                </a:solidFill>
                <a:latin typeface="Arial" panose="020B0604020202020204" pitchFamily="34" charset="0"/>
                <a:ea typeface="Montserrat" pitchFamily="34" charset="-122"/>
                <a:cs typeface="Arial" panose="020B0604020202020204" pitchFamily="34" charset="0"/>
              </a:rPr>
              <a:t> during each of the 2 previous year, preceding to the previous year in which such application is made.</a:t>
            </a:r>
            <a:endParaRPr lang="en-US" sz="2000" dirty="0">
              <a:latin typeface="Arial" panose="020B0604020202020204" pitchFamily="34" charset="0"/>
              <a:cs typeface="Arial" panose="020B0604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564356" y="825460"/>
            <a:ext cx="8015288" cy="1060847"/>
          </a:xfrm>
          <a:prstGeom prst="rect">
            <a:avLst/>
          </a:prstGeom>
          <a:noFill/>
          <a:ln/>
        </p:spPr>
        <p:txBody>
          <a:bodyPr wrap="square" lIns="0" tIns="0" rIns="0" bIns="0" rtlCol="0" anchor="t"/>
          <a:lstStyle/>
          <a:p>
            <a:pPr marL="0" indent="0">
              <a:lnSpc>
                <a:spcPts val="415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Extension of Registration Period (Section 12AB)</a:t>
            </a:r>
            <a:endParaRPr lang="en-US" sz="4450" dirty="0">
              <a:latin typeface="Arial" panose="020B0604020202020204" pitchFamily="34" charset="0"/>
              <a:cs typeface="Arial" panose="020B0604020202020204" pitchFamily="34" charset="0"/>
            </a:endParaRPr>
          </a:p>
        </p:txBody>
      </p:sp>
      <p:sp>
        <p:nvSpPr>
          <p:cNvPr id="4" name="Text 1"/>
          <p:cNvSpPr/>
          <p:nvPr/>
        </p:nvSpPr>
        <p:spPr>
          <a:xfrm>
            <a:off x="564356" y="2128123"/>
            <a:ext cx="4908828" cy="265152"/>
          </a:xfrm>
          <a:prstGeom prst="rect">
            <a:avLst/>
          </a:prstGeom>
          <a:noFill/>
          <a:ln/>
        </p:spPr>
        <p:txBody>
          <a:bodyPr wrap="none" lIns="0" tIns="0" rIns="0" bIns="0" rtlCol="0" anchor="t"/>
          <a:lstStyle/>
          <a:p>
            <a:pPr marL="0" indent="0">
              <a:lnSpc>
                <a:spcPts val="2050"/>
              </a:lnSpc>
              <a:buNone/>
            </a:pPr>
            <a:r>
              <a:rPr lang="en-US" sz="1650" b="1" dirty="0">
                <a:solidFill>
                  <a:srgbClr val="7068F4"/>
                </a:solidFill>
                <a:latin typeface="Arial" panose="020B0604020202020204" pitchFamily="34" charset="0"/>
                <a:ea typeface="Barlow Bold" pitchFamily="34" charset="-122"/>
                <a:cs typeface="Arial" panose="020B0604020202020204" pitchFamily="34" charset="0"/>
              </a:rPr>
              <a:t>Comparison of Registration Period after amendment</a:t>
            </a:r>
            <a:endParaRPr lang="en-US" sz="1650" dirty="0">
              <a:latin typeface="Arial" panose="020B0604020202020204" pitchFamily="34" charset="0"/>
              <a:cs typeface="Arial" panose="020B0604020202020204" pitchFamily="34" charset="0"/>
            </a:endParaRPr>
          </a:p>
        </p:txBody>
      </p:sp>
      <p:sp>
        <p:nvSpPr>
          <p:cNvPr id="5" name="Shape 2"/>
          <p:cNvSpPr/>
          <p:nvPr/>
        </p:nvSpPr>
        <p:spPr>
          <a:xfrm>
            <a:off x="564356" y="2635091"/>
            <a:ext cx="8015288" cy="1414701"/>
          </a:xfrm>
          <a:prstGeom prst="roundRect">
            <a:avLst>
              <a:gd name="adj" fmla="val 10258"/>
            </a:avLst>
          </a:prstGeom>
          <a:noFill/>
          <a:ln w="7620">
            <a:solidFill>
              <a:srgbClr val="000000">
                <a:alpha val="8000"/>
              </a:srgbClr>
            </a:solidFill>
            <a:prstDash val="solid"/>
          </a:ln>
        </p:spPr>
        <p:txBody>
          <a:bodyPr/>
          <a:lstStyle/>
          <a:p>
            <a:endParaRPr lang="en-US"/>
          </a:p>
        </p:txBody>
      </p:sp>
      <p:sp>
        <p:nvSpPr>
          <p:cNvPr id="6" name="Shape 3"/>
          <p:cNvSpPr/>
          <p:nvPr/>
        </p:nvSpPr>
        <p:spPr>
          <a:xfrm>
            <a:off x="571976" y="2642711"/>
            <a:ext cx="7999214" cy="466487"/>
          </a:xfrm>
          <a:prstGeom prst="rect">
            <a:avLst/>
          </a:prstGeom>
          <a:solidFill>
            <a:srgbClr val="FFFFFF">
              <a:alpha val="4000"/>
            </a:srgbClr>
          </a:solidFill>
          <a:ln/>
        </p:spPr>
        <p:txBody>
          <a:bodyPr/>
          <a:lstStyle/>
          <a:p>
            <a:endParaRPr lang="en-US"/>
          </a:p>
        </p:txBody>
      </p:sp>
      <p:sp>
        <p:nvSpPr>
          <p:cNvPr id="7" name="Text 4"/>
          <p:cNvSpPr/>
          <p:nvPr/>
        </p:nvSpPr>
        <p:spPr>
          <a:xfrm>
            <a:off x="734258" y="2747010"/>
            <a:ext cx="2339816" cy="257889"/>
          </a:xfrm>
          <a:prstGeom prst="rect">
            <a:avLst/>
          </a:prstGeom>
          <a:noFill/>
          <a:ln/>
        </p:spPr>
        <p:txBody>
          <a:bodyPr wrap="none" lIns="0" tIns="0" rIns="0" bIns="0" rtlCol="0" anchor="t"/>
          <a:lstStyle/>
          <a:p>
            <a:pPr marL="0" indent="0">
              <a:lnSpc>
                <a:spcPts val="2000"/>
              </a:lnSpc>
              <a:buNone/>
            </a:pPr>
            <a:r>
              <a:rPr lang="en-US" sz="1500" b="1" dirty="0">
                <a:solidFill>
                  <a:srgbClr val="272525"/>
                </a:solidFill>
                <a:latin typeface="Arial" panose="020B0604020202020204" pitchFamily="34" charset="0"/>
                <a:ea typeface="Montserrat" pitchFamily="34" charset="-122"/>
                <a:cs typeface="Arial" panose="020B0604020202020204" pitchFamily="34" charset="0"/>
              </a:rPr>
              <a:t>Trust</a:t>
            </a:r>
            <a:endParaRPr lang="en-US" sz="1500" dirty="0">
              <a:latin typeface="Arial" panose="020B0604020202020204" pitchFamily="34" charset="0"/>
              <a:cs typeface="Arial" panose="020B0604020202020204" pitchFamily="34" charset="0"/>
            </a:endParaRPr>
          </a:p>
        </p:txBody>
      </p:sp>
      <p:sp>
        <p:nvSpPr>
          <p:cNvPr id="8" name="Text 5"/>
          <p:cNvSpPr/>
          <p:nvPr/>
        </p:nvSpPr>
        <p:spPr>
          <a:xfrm>
            <a:off x="3404116" y="2747010"/>
            <a:ext cx="2336006" cy="257889"/>
          </a:xfrm>
          <a:prstGeom prst="rect">
            <a:avLst/>
          </a:prstGeom>
          <a:noFill/>
          <a:ln/>
        </p:spPr>
        <p:txBody>
          <a:bodyPr wrap="none" lIns="0" tIns="0" rIns="0" bIns="0" rtlCol="0" anchor="t"/>
          <a:lstStyle/>
          <a:p>
            <a:pPr marL="0" indent="0">
              <a:lnSpc>
                <a:spcPts val="2000"/>
              </a:lnSpc>
              <a:buNone/>
            </a:pPr>
            <a:r>
              <a:rPr lang="en-US" sz="1500" b="1" dirty="0">
                <a:solidFill>
                  <a:srgbClr val="272525"/>
                </a:solidFill>
                <a:latin typeface="Arial" panose="020B0604020202020204" pitchFamily="34" charset="0"/>
                <a:ea typeface="Montserrat" pitchFamily="34" charset="-122"/>
                <a:cs typeface="Arial" panose="020B0604020202020204" pitchFamily="34" charset="0"/>
              </a:rPr>
              <a:t>Earlier</a:t>
            </a:r>
            <a:endParaRPr lang="en-US" sz="1500" dirty="0">
              <a:latin typeface="Arial" panose="020B0604020202020204" pitchFamily="34" charset="0"/>
              <a:cs typeface="Arial" panose="020B0604020202020204" pitchFamily="34" charset="0"/>
            </a:endParaRPr>
          </a:p>
        </p:txBody>
      </p:sp>
      <p:sp>
        <p:nvSpPr>
          <p:cNvPr id="9" name="Text 6"/>
          <p:cNvSpPr/>
          <p:nvPr/>
        </p:nvSpPr>
        <p:spPr>
          <a:xfrm>
            <a:off x="6070163" y="2747010"/>
            <a:ext cx="2339816" cy="257889"/>
          </a:xfrm>
          <a:prstGeom prst="rect">
            <a:avLst/>
          </a:prstGeom>
          <a:noFill/>
          <a:ln/>
        </p:spPr>
        <p:txBody>
          <a:bodyPr wrap="none" lIns="0" tIns="0" rIns="0" bIns="0" rtlCol="0" anchor="t"/>
          <a:lstStyle/>
          <a:p>
            <a:pPr marL="0" indent="0">
              <a:lnSpc>
                <a:spcPts val="2000"/>
              </a:lnSpc>
              <a:buNone/>
            </a:pPr>
            <a:r>
              <a:rPr lang="en-US" sz="1500" b="1" dirty="0">
                <a:solidFill>
                  <a:srgbClr val="272525"/>
                </a:solidFill>
                <a:latin typeface="Arial" panose="020B0604020202020204" pitchFamily="34" charset="0"/>
                <a:ea typeface="Montserrat" pitchFamily="34" charset="-122"/>
                <a:cs typeface="Arial" panose="020B0604020202020204" pitchFamily="34" charset="0"/>
              </a:rPr>
              <a:t>Now</a:t>
            </a:r>
            <a:endParaRPr lang="en-US" sz="1500" dirty="0">
              <a:latin typeface="Arial" panose="020B0604020202020204" pitchFamily="34" charset="0"/>
              <a:cs typeface="Arial" panose="020B0604020202020204" pitchFamily="34" charset="0"/>
            </a:endParaRPr>
          </a:p>
        </p:txBody>
      </p:sp>
      <p:sp>
        <p:nvSpPr>
          <p:cNvPr id="10" name="Shape 7"/>
          <p:cNvSpPr/>
          <p:nvPr/>
        </p:nvSpPr>
        <p:spPr>
          <a:xfrm>
            <a:off x="571976" y="3109198"/>
            <a:ext cx="7999214" cy="466487"/>
          </a:xfrm>
          <a:prstGeom prst="rect">
            <a:avLst/>
          </a:prstGeom>
          <a:solidFill>
            <a:srgbClr val="000000">
              <a:alpha val="4000"/>
            </a:srgbClr>
          </a:solidFill>
          <a:ln/>
        </p:spPr>
        <p:txBody>
          <a:bodyPr/>
          <a:lstStyle/>
          <a:p>
            <a:endParaRPr lang="en-US"/>
          </a:p>
        </p:txBody>
      </p:sp>
      <p:sp>
        <p:nvSpPr>
          <p:cNvPr id="11" name="Text 8"/>
          <p:cNvSpPr/>
          <p:nvPr/>
        </p:nvSpPr>
        <p:spPr>
          <a:xfrm>
            <a:off x="734258" y="3213497"/>
            <a:ext cx="2339816" cy="257889"/>
          </a:xfrm>
          <a:prstGeom prst="rect">
            <a:avLst/>
          </a:prstGeom>
          <a:noFill/>
          <a:ln/>
        </p:spPr>
        <p:txBody>
          <a:bodyPr wrap="none" lIns="0" tIns="0" rIns="0" bIns="0" rtlCol="0" anchor="t"/>
          <a:lstStyle/>
          <a:p>
            <a:pPr marL="0" indent="0">
              <a:lnSpc>
                <a:spcPts val="2000"/>
              </a:lnSpc>
              <a:buNone/>
            </a:pPr>
            <a:r>
              <a:rPr lang="en-US" sz="1500" b="1" dirty="0">
                <a:solidFill>
                  <a:srgbClr val="272525"/>
                </a:solidFill>
                <a:latin typeface="Arial" panose="020B0604020202020204" pitchFamily="34" charset="0"/>
                <a:ea typeface="Montserrat" pitchFamily="34" charset="-122"/>
                <a:cs typeface="Arial" panose="020B0604020202020204" pitchFamily="34" charset="0"/>
              </a:rPr>
              <a:t>Small Trust</a:t>
            </a:r>
            <a:r>
              <a:rPr lang="en-US" sz="1500" dirty="0">
                <a:solidFill>
                  <a:srgbClr val="272525"/>
                </a:solidFill>
                <a:latin typeface="Arial" panose="020B0604020202020204" pitchFamily="34" charset="0"/>
                <a:ea typeface="Montserrat" pitchFamily="34" charset="-122"/>
                <a:cs typeface="Arial" panose="020B0604020202020204" pitchFamily="34" charset="0"/>
              </a:rPr>
              <a:t> (Income ≤ ₹5 Cr)</a:t>
            </a:r>
            <a:endParaRPr lang="en-US" sz="1500" dirty="0">
              <a:latin typeface="Arial" panose="020B0604020202020204" pitchFamily="34" charset="0"/>
              <a:cs typeface="Arial" panose="020B0604020202020204" pitchFamily="34" charset="0"/>
            </a:endParaRPr>
          </a:p>
        </p:txBody>
      </p:sp>
      <p:sp>
        <p:nvSpPr>
          <p:cNvPr id="12" name="Text 9"/>
          <p:cNvSpPr/>
          <p:nvPr/>
        </p:nvSpPr>
        <p:spPr>
          <a:xfrm>
            <a:off x="3404116" y="3213497"/>
            <a:ext cx="2336006" cy="257889"/>
          </a:xfrm>
          <a:prstGeom prst="rect">
            <a:avLst/>
          </a:prstGeom>
          <a:noFill/>
          <a:ln/>
        </p:spPr>
        <p:txBody>
          <a:bodyPr wrap="none" lIns="0" tIns="0" rIns="0" bIns="0" rtlCol="0" anchor="t"/>
          <a:lstStyle/>
          <a:p>
            <a:pPr marL="0" indent="0">
              <a:lnSpc>
                <a:spcPts val="2000"/>
              </a:lnSpc>
              <a:buNone/>
            </a:pPr>
            <a:r>
              <a:rPr lang="en-US" sz="1500" dirty="0">
                <a:solidFill>
                  <a:srgbClr val="272525"/>
                </a:solidFill>
                <a:latin typeface="Arial" panose="020B0604020202020204" pitchFamily="34" charset="0"/>
                <a:ea typeface="Montserrat" pitchFamily="34" charset="-122"/>
                <a:cs typeface="Arial" panose="020B0604020202020204" pitchFamily="34" charset="0"/>
              </a:rPr>
              <a:t>5 Years</a:t>
            </a:r>
            <a:endParaRPr lang="en-US" sz="1500" dirty="0">
              <a:latin typeface="Arial" panose="020B0604020202020204" pitchFamily="34" charset="0"/>
              <a:cs typeface="Arial" panose="020B0604020202020204" pitchFamily="34" charset="0"/>
            </a:endParaRPr>
          </a:p>
        </p:txBody>
      </p:sp>
      <p:sp>
        <p:nvSpPr>
          <p:cNvPr id="13" name="Text 10"/>
          <p:cNvSpPr/>
          <p:nvPr/>
        </p:nvSpPr>
        <p:spPr>
          <a:xfrm>
            <a:off x="6070163" y="3213497"/>
            <a:ext cx="2339816" cy="257889"/>
          </a:xfrm>
          <a:prstGeom prst="rect">
            <a:avLst/>
          </a:prstGeom>
          <a:noFill/>
          <a:ln/>
        </p:spPr>
        <p:txBody>
          <a:bodyPr wrap="none" lIns="0" tIns="0" rIns="0" bIns="0" rtlCol="0" anchor="t"/>
          <a:lstStyle/>
          <a:p>
            <a:pPr marL="0" indent="0">
              <a:lnSpc>
                <a:spcPts val="2000"/>
              </a:lnSpc>
              <a:buNone/>
            </a:pPr>
            <a:r>
              <a:rPr lang="en-US" sz="1500" dirty="0">
                <a:solidFill>
                  <a:srgbClr val="272525"/>
                </a:solidFill>
                <a:latin typeface="Arial" panose="020B0604020202020204" pitchFamily="34" charset="0"/>
                <a:ea typeface="Montserrat" pitchFamily="34" charset="-122"/>
                <a:cs typeface="Arial" panose="020B0604020202020204" pitchFamily="34" charset="0"/>
              </a:rPr>
              <a:t>10 Year</a:t>
            </a:r>
            <a:endParaRPr lang="en-US" sz="1500" dirty="0">
              <a:latin typeface="Arial" panose="020B0604020202020204" pitchFamily="34" charset="0"/>
              <a:cs typeface="Arial" panose="020B0604020202020204" pitchFamily="34" charset="0"/>
            </a:endParaRPr>
          </a:p>
        </p:txBody>
      </p:sp>
      <p:sp>
        <p:nvSpPr>
          <p:cNvPr id="14" name="Shape 11"/>
          <p:cNvSpPr/>
          <p:nvPr/>
        </p:nvSpPr>
        <p:spPr>
          <a:xfrm>
            <a:off x="571976" y="3575685"/>
            <a:ext cx="7999214" cy="466487"/>
          </a:xfrm>
          <a:prstGeom prst="rect">
            <a:avLst/>
          </a:prstGeom>
          <a:solidFill>
            <a:srgbClr val="FFFFFF">
              <a:alpha val="4000"/>
            </a:srgbClr>
          </a:solidFill>
          <a:ln/>
        </p:spPr>
        <p:txBody>
          <a:bodyPr/>
          <a:lstStyle/>
          <a:p>
            <a:endParaRPr lang="en-US"/>
          </a:p>
        </p:txBody>
      </p:sp>
      <p:sp>
        <p:nvSpPr>
          <p:cNvPr id="15" name="Text 12"/>
          <p:cNvSpPr/>
          <p:nvPr/>
        </p:nvSpPr>
        <p:spPr>
          <a:xfrm>
            <a:off x="734258" y="3679984"/>
            <a:ext cx="2339816" cy="257889"/>
          </a:xfrm>
          <a:prstGeom prst="rect">
            <a:avLst/>
          </a:prstGeom>
          <a:noFill/>
          <a:ln/>
        </p:spPr>
        <p:txBody>
          <a:bodyPr wrap="none" lIns="0" tIns="0" rIns="0" bIns="0" rtlCol="0" anchor="t"/>
          <a:lstStyle/>
          <a:p>
            <a:pPr marL="0" indent="0">
              <a:lnSpc>
                <a:spcPts val="2000"/>
              </a:lnSpc>
              <a:buNone/>
            </a:pPr>
            <a:r>
              <a:rPr lang="en-US" sz="1500" b="1" dirty="0">
                <a:solidFill>
                  <a:srgbClr val="272525"/>
                </a:solidFill>
                <a:latin typeface="Arial" panose="020B0604020202020204" pitchFamily="34" charset="0"/>
                <a:ea typeface="Montserrat" pitchFamily="34" charset="-122"/>
                <a:cs typeface="Arial" panose="020B0604020202020204" pitchFamily="34" charset="0"/>
              </a:rPr>
              <a:t>Big Trust</a:t>
            </a:r>
            <a:r>
              <a:rPr lang="en-US" sz="1500" dirty="0">
                <a:solidFill>
                  <a:srgbClr val="272525"/>
                </a:solidFill>
                <a:latin typeface="Arial" panose="020B0604020202020204" pitchFamily="34" charset="0"/>
                <a:ea typeface="Montserrat" pitchFamily="34" charset="-122"/>
                <a:cs typeface="Arial" panose="020B0604020202020204" pitchFamily="34" charset="0"/>
              </a:rPr>
              <a:t> (Income &gt; ₹5 Cr)</a:t>
            </a:r>
            <a:endParaRPr lang="en-US" sz="1500" dirty="0">
              <a:latin typeface="Arial" panose="020B0604020202020204" pitchFamily="34" charset="0"/>
              <a:cs typeface="Arial" panose="020B0604020202020204" pitchFamily="34" charset="0"/>
            </a:endParaRPr>
          </a:p>
        </p:txBody>
      </p:sp>
      <p:sp>
        <p:nvSpPr>
          <p:cNvPr id="16" name="Text 13"/>
          <p:cNvSpPr/>
          <p:nvPr/>
        </p:nvSpPr>
        <p:spPr>
          <a:xfrm>
            <a:off x="3404116" y="3679984"/>
            <a:ext cx="2336006" cy="257889"/>
          </a:xfrm>
          <a:prstGeom prst="rect">
            <a:avLst/>
          </a:prstGeom>
          <a:noFill/>
          <a:ln/>
        </p:spPr>
        <p:txBody>
          <a:bodyPr wrap="none" lIns="0" tIns="0" rIns="0" bIns="0" rtlCol="0" anchor="t"/>
          <a:lstStyle/>
          <a:p>
            <a:pPr marL="0" indent="0">
              <a:lnSpc>
                <a:spcPts val="2000"/>
              </a:lnSpc>
              <a:buNone/>
            </a:pPr>
            <a:r>
              <a:rPr lang="en-US" sz="1500" dirty="0">
                <a:solidFill>
                  <a:srgbClr val="272525"/>
                </a:solidFill>
                <a:latin typeface="Arial" panose="020B0604020202020204" pitchFamily="34" charset="0"/>
                <a:ea typeface="Montserrat" pitchFamily="34" charset="-122"/>
                <a:cs typeface="Arial" panose="020B0604020202020204" pitchFamily="34" charset="0"/>
              </a:rPr>
              <a:t>5 Years</a:t>
            </a:r>
            <a:endParaRPr lang="en-US" sz="1500" dirty="0">
              <a:latin typeface="Arial" panose="020B0604020202020204" pitchFamily="34" charset="0"/>
              <a:cs typeface="Arial" panose="020B0604020202020204" pitchFamily="34" charset="0"/>
            </a:endParaRPr>
          </a:p>
        </p:txBody>
      </p:sp>
      <p:sp>
        <p:nvSpPr>
          <p:cNvPr id="17" name="Text 14"/>
          <p:cNvSpPr/>
          <p:nvPr/>
        </p:nvSpPr>
        <p:spPr>
          <a:xfrm>
            <a:off x="6070163" y="3679984"/>
            <a:ext cx="2339816" cy="257889"/>
          </a:xfrm>
          <a:prstGeom prst="rect">
            <a:avLst/>
          </a:prstGeom>
          <a:noFill/>
          <a:ln/>
        </p:spPr>
        <p:txBody>
          <a:bodyPr wrap="none" lIns="0" tIns="0" rIns="0" bIns="0" rtlCol="0" anchor="t"/>
          <a:lstStyle/>
          <a:p>
            <a:pPr marL="0" indent="0">
              <a:lnSpc>
                <a:spcPts val="2000"/>
              </a:lnSpc>
              <a:buNone/>
            </a:pPr>
            <a:r>
              <a:rPr lang="en-US" sz="1500" dirty="0">
                <a:solidFill>
                  <a:srgbClr val="272525"/>
                </a:solidFill>
                <a:latin typeface="Arial" panose="020B0604020202020204" pitchFamily="34" charset="0"/>
                <a:ea typeface="Montserrat" pitchFamily="34" charset="-122"/>
                <a:cs typeface="Arial" panose="020B0604020202020204" pitchFamily="34" charset="0"/>
              </a:rPr>
              <a:t>5 Years</a:t>
            </a:r>
            <a:endParaRPr lang="en-US" sz="1500" dirty="0">
              <a:latin typeface="Arial" panose="020B0604020202020204" pitchFamily="34" charset="0"/>
              <a:cs typeface="Arial" panose="020B0604020202020204" pitchFamily="34" charset="0"/>
            </a:endParaRPr>
          </a:p>
        </p:txBody>
      </p:sp>
      <p:sp>
        <p:nvSpPr>
          <p:cNvPr id="18" name="Text 15"/>
          <p:cNvSpPr/>
          <p:nvPr/>
        </p:nvSpPr>
        <p:spPr>
          <a:xfrm>
            <a:off x="564356" y="4291608"/>
            <a:ext cx="3864650" cy="265152"/>
          </a:xfrm>
          <a:prstGeom prst="rect">
            <a:avLst/>
          </a:prstGeom>
          <a:noFill/>
          <a:ln/>
        </p:spPr>
        <p:txBody>
          <a:bodyPr wrap="none" lIns="0" tIns="0" rIns="0" bIns="0" rtlCol="0" anchor="t"/>
          <a:lstStyle/>
          <a:p>
            <a:pPr marL="0" indent="0">
              <a:lnSpc>
                <a:spcPts val="2050"/>
              </a:lnSpc>
              <a:buNone/>
            </a:pPr>
            <a:r>
              <a:rPr lang="en-US" sz="1500" b="1" dirty="0">
                <a:solidFill>
                  <a:srgbClr val="7068F4"/>
                </a:solidFill>
                <a:latin typeface="Arial" panose="020B0604020202020204" pitchFamily="34" charset="0"/>
                <a:ea typeface="Barlow Bold" pitchFamily="34" charset="-122"/>
                <a:cs typeface="Arial" panose="020B0604020202020204" pitchFamily="34" charset="0"/>
              </a:rPr>
              <a:t>Eligibility Assessment Based on Turnover</a:t>
            </a:r>
            <a:endParaRPr lang="en-US" sz="1500" dirty="0">
              <a:latin typeface="Arial" panose="020B0604020202020204" pitchFamily="34" charset="0"/>
              <a:cs typeface="Arial" panose="020B0604020202020204" pitchFamily="34" charset="0"/>
            </a:endParaRPr>
          </a:p>
        </p:txBody>
      </p:sp>
      <p:sp>
        <p:nvSpPr>
          <p:cNvPr id="19" name="Shape 16"/>
          <p:cNvSpPr/>
          <p:nvPr/>
        </p:nvSpPr>
        <p:spPr>
          <a:xfrm>
            <a:off x="564356" y="4798576"/>
            <a:ext cx="8015288" cy="2605564"/>
          </a:xfrm>
          <a:prstGeom prst="roundRect">
            <a:avLst>
              <a:gd name="adj" fmla="val 5570"/>
            </a:avLst>
          </a:prstGeom>
          <a:noFill/>
          <a:ln w="7620">
            <a:solidFill>
              <a:srgbClr val="000000">
                <a:alpha val="8000"/>
              </a:srgbClr>
            </a:solidFill>
            <a:prstDash val="solid"/>
          </a:ln>
        </p:spPr>
        <p:txBody>
          <a:bodyPr/>
          <a:lstStyle/>
          <a:p>
            <a:endParaRPr lang="en-US"/>
          </a:p>
        </p:txBody>
      </p:sp>
      <p:sp>
        <p:nvSpPr>
          <p:cNvPr id="20" name="Shape 17"/>
          <p:cNvSpPr/>
          <p:nvPr/>
        </p:nvSpPr>
        <p:spPr>
          <a:xfrm>
            <a:off x="571976" y="4806196"/>
            <a:ext cx="8000048" cy="466487"/>
          </a:xfrm>
          <a:prstGeom prst="rect">
            <a:avLst/>
          </a:prstGeom>
          <a:solidFill>
            <a:srgbClr val="FFFFFF">
              <a:alpha val="4000"/>
            </a:srgbClr>
          </a:solidFill>
          <a:ln/>
        </p:spPr>
        <p:txBody>
          <a:bodyPr/>
          <a:lstStyle/>
          <a:p>
            <a:endParaRPr lang="en-US"/>
          </a:p>
        </p:txBody>
      </p:sp>
      <p:sp>
        <p:nvSpPr>
          <p:cNvPr id="21" name="Text 18"/>
          <p:cNvSpPr/>
          <p:nvPr/>
        </p:nvSpPr>
        <p:spPr>
          <a:xfrm>
            <a:off x="733187" y="4910495"/>
            <a:ext cx="1673781" cy="257889"/>
          </a:xfrm>
          <a:prstGeom prst="rect">
            <a:avLst/>
          </a:prstGeom>
          <a:noFill/>
          <a:ln/>
        </p:spPr>
        <p:txBody>
          <a:bodyPr wrap="none" lIns="0" tIns="0" rIns="0" bIns="0" rtlCol="0" anchor="t"/>
          <a:lstStyle/>
          <a:p>
            <a:pPr marL="0" indent="0">
              <a:lnSpc>
                <a:spcPts val="2000"/>
              </a:lnSpc>
              <a:buNone/>
            </a:pPr>
            <a:r>
              <a:rPr lang="en-US" sz="1500" b="1" dirty="0">
                <a:solidFill>
                  <a:srgbClr val="272525"/>
                </a:solidFill>
                <a:latin typeface="Arial" panose="020B0604020202020204" pitchFamily="34" charset="0"/>
                <a:ea typeface="Montserrat" pitchFamily="34" charset="-122"/>
                <a:cs typeface="Arial" panose="020B0604020202020204" pitchFamily="34" charset="0"/>
              </a:rPr>
              <a:t>F.Y.</a:t>
            </a:r>
            <a:endParaRPr lang="en-US" sz="1500" dirty="0">
              <a:latin typeface="Arial" panose="020B0604020202020204" pitchFamily="34" charset="0"/>
              <a:cs typeface="Arial" panose="020B0604020202020204" pitchFamily="34" charset="0"/>
            </a:endParaRPr>
          </a:p>
        </p:txBody>
      </p:sp>
      <p:sp>
        <p:nvSpPr>
          <p:cNvPr id="22" name="Text 19"/>
          <p:cNvSpPr/>
          <p:nvPr/>
        </p:nvSpPr>
        <p:spPr>
          <a:xfrm>
            <a:off x="2737009" y="4910495"/>
            <a:ext cx="1669971" cy="257889"/>
          </a:xfrm>
          <a:prstGeom prst="rect">
            <a:avLst/>
          </a:prstGeom>
          <a:noFill/>
          <a:ln/>
        </p:spPr>
        <p:txBody>
          <a:bodyPr wrap="none" lIns="0" tIns="0" rIns="0" bIns="0" rtlCol="0" anchor="t"/>
          <a:lstStyle/>
          <a:p>
            <a:pPr marL="0" indent="0">
              <a:lnSpc>
                <a:spcPts val="2000"/>
              </a:lnSpc>
              <a:buNone/>
            </a:pPr>
            <a:r>
              <a:rPr lang="en-US" sz="1500" b="1" dirty="0">
                <a:solidFill>
                  <a:srgbClr val="272525"/>
                </a:solidFill>
                <a:latin typeface="Arial" panose="020B0604020202020204" pitchFamily="34" charset="0"/>
                <a:ea typeface="Montserrat" pitchFamily="34" charset="-122"/>
                <a:cs typeface="Arial" panose="020B0604020202020204" pitchFamily="34" charset="0"/>
              </a:rPr>
              <a:t>Case 1</a:t>
            </a:r>
            <a:endParaRPr lang="en-US" sz="1500" dirty="0">
              <a:latin typeface="Arial" panose="020B0604020202020204" pitchFamily="34" charset="0"/>
              <a:cs typeface="Arial" panose="020B0604020202020204" pitchFamily="34" charset="0"/>
            </a:endParaRPr>
          </a:p>
        </p:txBody>
      </p:sp>
      <p:sp>
        <p:nvSpPr>
          <p:cNvPr id="23" name="Text 20"/>
          <p:cNvSpPr/>
          <p:nvPr/>
        </p:nvSpPr>
        <p:spPr>
          <a:xfrm>
            <a:off x="4737021" y="4910495"/>
            <a:ext cx="1669971" cy="257889"/>
          </a:xfrm>
          <a:prstGeom prst="rect">
            <a:avLst/>
          </a:prstGeom>
          <a:noFill/>
          <a:ln/>
        </p:spPr>
        <p:txBody>
          <a:bodyPr wrap="none" lIns="0" tIns="0" rIns="0" bIns="0" rtlCol="0" anchor="t"/>
          <a:lstStyle/>
          <a:p>
            <a:pPr marL="0" indent="0">
              <a:lnSpc>
                <a:spcPts val="2000"/>
              </a:lnSpc>
              <a:buNone/>
            </a:pPr>
            <a:r>
              <a:rPr lang="en-US" sz="1500" b="1" dirty="0">
                <a:solidFill>
                  <a:srgbClr val="272525"/>
                </a:solidFill>
                <a:latin typeface="Arial" panose="020B0604020202020204" pitchFamily="34" charset="0"/>
                <a:ea typeface="Montserrat" pitchFamily="34" charset="-122"/>
                <a:cs typeface="Arial" panose="020B0604020202020204" pitchFamily="34" charset="0"/>
              </a:rPr>
              <a:t>Case 2</a:t>
            </a:r>
            <a:endParaRPr lang="en-US" sz="1500" dirty="0">
              <a:latin typeface="Arial" panose="020B0604020202020204" pitchFamily="34" charset="0"/>
              <a:cs typeface="Arial" panose="020B0604020202020204" pitchFamily="34" charset="0"/>
            </a:endParaRPr>
          </a:p>
        </p:txBody>
      </p:sp>
      <p:sp>
        <p:nvSpPr>
          <p:cNvPr id="24" name="Text 21"/>
          <p:cNvSpPr/>
          <p:nvPr/>
        </p:nvSpPr>
        <p:spPr>
          <a:xfrm>
            <a:off x="6737033" y="4910495"/>
            <a:ext cx="1673781" cy="257889"/>
          </a:xfrm>
          <a:prstGeom prst="rect">
            <a:avLst/>
          </a:prstGeom>
          <a:noFill/>
          <a:ln/>
        </p:spPr>
        <p:txBody>
          <a:bodyPr wrap="none" lIns="0" tIns="0" rIns="0" bIns="0" rtlCol="0" anchor="t"/>
          <a:lstStyle/>
          <a:p>
            <a:pPr marL="0" indent="0">
              <a:lnSpc>
                <a:spcPts val="2000"/>
              </a:lnSpc>
              <a:buNone/>
            </a:pPr>
            <a:r>
              <a:rPr lang="en-US" sz="1500" b="1" dirty="0">
                <a:solidFill>
                  <a:srgbClr val="272525"/>
                </a:solidFill>
                <a:latin typeface="Arial" panose="020B0604020202020204" pitchFamily="34" charset="0"/>
                <a:ea typeface="Montserrat" pitchFamily="34" charset="-122"/>
                <a:cs typeface="Arial" panose="020B0604020202020204" pitchFamily="34" charset="0"/>
              </a:rPr>
              <a:t>Case 3</a:t>
            </a:r>
            <a:endParaRPr lang="en-US" sz="1500" dirty="0">
              <a:latin typeface="Arial" panose="020B0604020202020204" pitchFamily="34" charset="0"/>
              <a:cs typeface="Arial" panose="020B0604020202020204" pitchFamily="34" charset="0"/>
            </a:endParaRPr>
          </a:p>
        </p:txBody>
      </p:sp>
      <p:sp>
        <p:nvSpPr>
          <p:cNvPr id="25" name="Shape 22"/>
          <p:cNvSpPr/>
          <p:nvPr/>
        </p:nvSpPr>
        <p:spPr>
          <a:xfrm>
            <a:off x="571976" y="5272683"/>
            <a:ext cx="8000048" cy="466487"/>
          </a:xfrm>
          <a:prstGeom prst="rect">
            <a:avLst/>
          </a:prstGeom>
          <a:solidFill>
            <a:srgbClr val="000000">
              <a:alpha val="4000"/>
            </a:srgbClr>
          </a:solidFill>
          <a:ln/>
        </p:spPr>
        <p:txBody>
          <a:bodyPr/>
          <a:lstStyle/>
          <a:p>
            <a:endParaRPr lang="en-US"/>
          </a:p>
        </p:txBody>
      </p:sp>
      <p:sp>
        <p:nvSpPr>
          <p:cNvPr id="26" name="Text 23"/>
          <p:cNvSpPr/>
          <p:nvPr/>
        </p:nvSpPr>
        <p:spPr>
          <a:xfrm>
            <a:off x="733187" y="5376982"/>
            <a:ext cx="1673781" cy="257889"/>
          </a:xfrm>
          <a:prstGeom prst="rect">
            <a:avLst/>
          </a:prstGeom>
          <a:noFill/>
          <a:ln/>
        </p:spPr>
        <p:txBody>
          <a:bodyPr wrap="none" lIns="0" tIns="0" rIns="0" bIns="0" rtlCol="0" anchor="t"/>
          <a:lstStyle/>
          <a:p>
            <a:pPr marL="0" indent="0">
              <a:lnSpc>
                <a:spcPts val="2000"/>
              </a:lnSpc>
              <a:buNone/>
            </a:pPr>
            <a:r>
              <a:rPr lang="en-US" sz="1500" b="1" dirty="0">
                <a:solidFill>
                  <a:srgbClr val="272525"/>
                </a:solidFill>
                <a:latin typeface="Arial" panose="020B0604020202020204" pitchFamily="34" charset="0"/>
                <a:ea typeface="Montserrat" pitchFamily="34" charset="-122"/>
                <a:cs typeface="Arial" panose="020B0604020202020204" pitchFamily="34" charset="0"/>
              </a:rPr>
              <a:t>Receipt</a:t>
            </a:r>
            <a:endParaRPr lang="en-US" sz="1500" dirty="0">
              <a:latin typeface="Arial" panose="020B0604020202020204" pitchFamily="34" charset="0"/>
              <a:cs typeface="Arial" panose="020B0604020202020204" pitchFamily="34" charset="0"/>
            </a:endParaRPr>
          </a:p>
        </p:txBody>
      </p:sp>
      <p:sp>
        <p:nvSpPr>
          <p:cNvPr id="27" name="Text 24"/>
          <p:cNvSpPr/>
          <p:nvPr/>
        </p:nvSpPr>
        <p:spPr>
          <a:xfrm>
            <a:off x="2737009" y="5376982"/>
            <a:ext cx="1669971" cy="257889"/>
          </a:xfrm>
          <a:prstGeom prst="rect">
            <a:avLst/>
          </a:prstGeom>
          <a:noFill/>
          <a:ln/>
        </p:spPr>
        <p:txBody>
          <a:bodyPr wrap="none" lIns="0" tIns="0" rIns="0" bIns="0" rtlCol="0" anchor="t"/>
          <a:lstStyle/>
          <a:p>
            <a:pPr marL="0" indent="0">
              <a:lnSpc>
                <a:spcPts val="2000"/>
              </a:lnSpc>
              <a:buNone/>
            </a:pPr>
            <a:r>
              <a:rPr lang="en-US" sz="1500" b="1" dirty="0">
                <a:solidFill>
                  <a:srgbClr val="272525"/>
                </a:solidFill>
                <a:latin typeface="Arial" panose="020B0604020202020204" pitchFamily="34" charset="0"/>
                <a:ea typeface="Montserrat" pitchFamily="34" charset="-122"/>
                <a:cs typeface="Arial" panose="020B0604020202020204" pitchFamily="34" charset="0"/>
              </a:rPr>
              <a:t>Receipt</a:t>
            </a:r>
            <a:endParaRPr lang="en-US" sz="1500" dirty="0">
              <a:latin typeface="Arial" panose="020B0604020202020204" pitchFamily="34" charset="0"/>
              <a:cs typeface="Arial" panose="020B0604020202020204" pitchFamily="34" charset="0"/>
            </a:endParaRPr>
          </a:p>
        </p:txBody>
      </p:sp>
      <p:sp>
        <p:nvSpPr>
          <p:cNvPr id="28" name="Text 25"/>
          <p:cNvSpPr/>
          <p:nvPr/>
        </p:nvSpPr>
        <p:spPr>
          <a:xfrm>
            <a:off x="4737021" y="5376982"/>
            <a:ext cx="1669971" cy="257889"/>
          </a:xfrm>
          <a:prstGeom prst="rect">
            <a:avLst/>
          </a:prstGeom>
          <a:noFill/>
          <a:ln/>
        </p:spPr>
        <p:txBody>
          <a:bodyPr wrap="none" lIns="0" tIns="0" rIns="0" bIns="0" rtlCol="0" anchor="t"/>
          <a:lstStyle/>
          <a:p>
            <a:pPr marL="0" indent="0">
              <a:lnSpc>
                <a:spcPts val="2000"/>
              </a:lnSpc>
              <a:buNone/>
            </a:pPr>
            <a:r>
              <a:rPr lang="en-US" sz="1500" b="1" dirty="0">
                <a:solidFill>
                  <a:srgbClr val="272525"/>
                </a:solidFill>
                <a:latin typeface="Arial" panose="020B0604020202020204" pitchFamily="34" charset="0"/>
                <a:ea typeface="Montserrat" pitchFamily="34" charset="-122"/>
                <a:cs typeface="Arial" panose="020B0604020202020204" pitchFamily="34" charset="0"/>
              </a:rPr>
              <a:t>Receipt</a:t>
            </a:r>
            <a:endParaRPr lang="en-US" sz="1500" dirty="0">
              <a:latin typeface="Arial" panose="020B0604020202020204" pitchFamily="34" charset="0"/>
              <a:cs typeface="Arial" panose="020B0604020202020204" pitchFamily="34" charset="0"/>
            </a:endParaRPr>
          </a:p>
        </p:txBody>
      </p:sp>
      <p:sp>
        <p:nvSpPr>
          <p:cNvPr id="29" name="Text 26"/>
          <p:cNvSpPr/>
          <p:nvPr/>
        </p:nvSpPr>
        <p:spPr>
          <a:xfrm>
            <a:off x="6737033" y="5376982"/>
            <a:ext cx="1673781" cy="257889"/>
          </a:xfrm>
          <a:prstGeom prst="rect">
            <a:avLst/>
          </a:prstGeom>
          <a:noFill/>
          <a:ln/>
        </p:spPr>
        <p:txBody>
          <a:bodyPr wrap="none" lIns="0" tIns="0" rIns="0" bIns="0" rtlCol="0" anchor="t"/>
          <a:lstStyle/>
          <a:p>
            <a:pPr marL="0" indent="0">
              <a:lnSpc>
                <a:spcPts val="2000"/>
              </a:lnSpc>
              <a:buNone/>
            </a:pPr>
            <a:r>
              <a:rPr lang="en-US" sz="1500" b="1" dirty="0">
                <a:solidFill>
                  <a:srgbClr val="272525"/>
                </a:solidFill>
                <a:latin typeface="Arial" panose="020B0604020202020204" pitchFamily="34" charset="0"/>
                <a:ea typeface="Montserrat" pitchFamily="34" charset="-122"/>
                <a:cs typeface="Arial" panose="020B0604020202020204" pitchFamily="34" charset="0"/>
              </a:rPr>
              <a:t>Receipt</a:t>
            </a:r>
            <a:endParaRPr lang="en-US" sz="1500" dirty="0">
              <a:latin typeface="Arial" panose="020B0604020202020204" pitchFamily="34" charset="0"/>
              <a:cs typeface="Arial" panose="020B0604020202020204" pitchFamily="34" charset="0"/>
            </a:endParaRPr>
          </a:p>
        </p:txBody>
      </p:sp>
      <p:sp>
        <p:nvSpPr>
          <p:cNvPr id="30" name="Shape 27"/>
          <p:cNvSpPr/>
          <p:nvPr/>
        </p:nvSpPr>
        <p:spPr>
          <a:xfrm>
            <a:off x="571976" y="5739170"/>
            <a:ext cx="8000048" cy="466487"/>
          </a:xfrm>
          <a:prstGeom prst="rect">
            <a:avLst/>
          </a:prstGeom>
          <a:solidFill>
            <a:srgbClr val="FFFFFF">
              <a:alpha val="4000"/>
            </a:srgbClr>
          </a:solidFill>
          <a:ln/>
        </p:spPr>
        <p:txBody>
          <a:bodyPr/>
          <a:lstStyle/>
          <a:p>
            <a:endParaRPr lang="en-US"/>
          </a:p>
        </p:txBody>
      </p:sp>
      <p:sp>
        <p:nvSpPr>
          <p:cNvPr id="31" name="Text 28"/>
          <p:cNvSpPr/>
          <p:nvPr/>
        </p:nvSpPr>
        <p:spPr>
          <a:xfrm>
            <a:off x="733187" y="5843468"/>
            <a:ext cx="1673781" cy="257889"/>
          </a:xfrm>
          <a:prstGeom prst="rect">
            <a:avLst/>
          </a:prstGeom>
          <a:noFill/>
          <a:ln/>
        </p:spPr>
        <p:txBody>
          <a:bodyPr wrap="none" lIns="0" tIns="0" rIns="0" bIns="0" rtlCol="0" anchor="t"/>
          <a:lstStyle/>
          <a:p>
            <a:pPr marL="0" indent="0">
              <a:lnSpc>
                <a:spcPts val="2000"/>
              </a:lnSpc>
              <a:buNone/>
            </a:pPr>
            <a:r>
              <a:rPr lang="en-US" sz="1500" dirty="0">
                <a:solidFill>
                  <a:srgbClr val="272525"/>
                </a:solidFill>
                <a:latin typeface="Arial" panose="020B0604020202020204" pitchFamily="34" charset="0"/>
                <a:ea typeface="Montserrat" pitchFamily="34" charset="-122"/>
                <a:cs typeface="Arial" panose="020B0604020202020204" pitchFamily="34" charset="0"/>
              </a:rPr>
              <a:t>F.Y. 2020-21</a:t>
            </a:r>
            <a:endParaRPr lang="en-US" sz="1500" dirty="0">
              <a:latin typeface="Arial" panose="020B0604020202020204" pitchFamily="34" charset="0"/>
              <a:cs typeface="Arial" panose="020B0604020202020204" pitchFamily="34" charset="0"/>
            </a:endParaRPr>
          </a:p>
        </p:txBody>
      </p:sp>
      <p:sp>
        <p:nvSpPr>
          <p:cNvPr id="32" name="Text 29"/>
          <p:cNvSpPr/>
          <p:nvPr/>
        </p:nvSpPr>
        <p:spPr>
          <a:xfrm>
            <a:off x="2737009" y="5843468"/>
            <a:ext cx="1669971" cy="257889"/>
          </a:xfrm>
          <a:prstGeom prst="rect">
            <a:avLst/>
          </a:prstGeom>
          <a:noFill/>
          <a:ln/>
        </p:spPr>
        <p:txBody>
          <a:bodyPr wrap="none" lIns="0" tIns="0" rIns="0" bIns="0" rtlCol="0" anchor="t"/>
          <a:lstStyle/>
          <a:p>
            <a:pPr marL="0" indent="0">
              <a:lnSpc>
                <a:spcPts val="2000"/>
              </a:lnSpc>
              <a:buNone/>
            </a:pPr>
            <a:r>
              <a:rPr lang="en-US" sz="1500" dirty="0">
                <a:solidFill>
                  <a:srgbClr val="272525"/>
                </a:solidFill>
                <a:latin typeface="Arial" panose="020B0604020202020204" pitchFamily="34" charset="0"/>
                <a:ea typeface="Montserrat" pitchFamily="34" charset="-122"/>
                <a:cs typeface="Arial" panose="020B0604020202020204" pitchFamily="34" charset="0"/>
              </a:rPr>
              <a:t>10 crores</a:t>
            </a:r>
            <a:endParaRPr lang="en-US" sz="1500" dirty="0">
              <a:latin typeface="Arial" panose="020B0604020202020204" pitchFamily="34" charset="0"/>
              <a:cs typeface="Arial" panose="020B0604020202020204" pitchFamily="34" charset="0"/>
            </a:endParaRPr>
          </a:p>
        </p:txBody>
      </p:sp>
      <p:sp>
        <p:nvSpPr>
          <p:cNvPr id="33" name="Text 30"/>
          <p:cNvSpPr/>
          <p:nvPr/>
        </p:nvSpPr>
        <p:spPr>
          <a:xfrm>
            <a:off x="4737021" y="5843468"/>
            <a:ext cx="1669971" cy="257889"/>
          </a:xfrm>
          <a:prstGeom prst="rect">
            <a:avLst/>
          </a:prstGeom>
          <a:noFill/>
          <a:ln/>
        </p:spPr>
        <p:txBody>
          <a:bodyPr wrap="none" lIns="0" tIns="0" rIns="0" bIns="0" rtlCol="0" anchor="t"/>
          <a:lstStyle/>
          <a:p>
            <a:pPr marL="0" indent="0">
              <a:lnSpc>
                <a:spcPts val="2000"/>
              </a:lnSpc>
              <a:buNone/>
            </a:pPr>
            <a:r>
              <a:rPr lang="en-US" sz="1500" dirty="0">
                <a:solidFill>
                  <a:srgbClr val="272525"/>
                </a:solidFill>
                <a:latin typeface="Arial" panose="020B0604020202020204" pitchFamily="34" charset="0"/>
                <a:ea typeface="Montserrat" pitchFamily="34" charset="-122"/>
                <a:cs typeface="Arial" panose="020B0604020202020204" pitchFamily="34" charset="0"/>
              </a:rPr>
              <a:t>5 crores</a:t>
            </a:r>
            <a:endParaRPr lang="en-US" sz="1500" dirty="0">
              <a:latin typeface="Arial" panose="020B0604020202020204" pitchFamily="34" charset="0"/>
              <a:cs typeface="Arial" panose="020B0604020202020204" pitchFamily="34" charset="0"/>
            </a:endParaRPr>
          </a:p>
        </p:txBody>
      </p:sp>
      <p:sp>
        <p:nvSpPr>
          <p:cNvPr id="34" name="Text 31"/>
          <p:cNvSpPr/>
          <p:nvPr/>
        </p:nvSpPr>
        <p:spPr>
          <a:xfrm>
            <a:off x="6737033" y="5843468"/>
            <a:ext cx="1673781" cy="257889"/>
          </a:xfrm>
          <a:prstGeom prst="rect">
            <a:avLst/>
          </a:prstGeom>
          <a:noFill/>
          <a:ln/>
        </p:spPr>
        <p:txBody>
          <a:bodyPr wrap="none" lIns="0" tIns="0" rIns="0" bIns="0" rtlCol="0" anchor="t"/>
          <a:lstStyle/>
          <a:p>
            <a:pPr marL="0" indent="0">
              <a:lnSpc>
                <a:spcPts val="2000"/>
              </a:lnSpc>
              <a:buNone/>
            </a:pPr>
            <a:r>
              <a:rPr lang="en-US" sz="1500" dirty="0">
                <a:solidFill>
                  <a:srgbClr val="272525"/>
                </a:solidFill>
                <a:latin typeface="Arial" panose="020B0604020202020204" pitchFamily="34" charset="0"/>
                <a:ea typeface="Montserrat" pitchFamily="34" charset="-122"/>
                <a:cs typeface="Arial" panose="020B0604020202020204" pitchFamily="34" charset="0"/>
              </a:rPr>
              <a:t>5 crores</a:t>
            </a:r>
            <a:endParaRPr lang="en-US" sz="1500" dirty="0">
              <a:latin typeface="Arial" panose="020B0604020202020204" pitchFamily="34" charset="0"/>
              <a:cs typeface="Arial" panose="020B0604020202020204" pitchFamily="34" charset="0"/>
            </a:endParaRPr>
          </a:p>
        </p:txBody>
      </p:sp>
      <p:sp>
        <p:nvSpPr>
          <p:cNvPr id="35" name="Shape 32"/>
          <p:cNvSpPr/>
          <p:nvPr/>
        </p:nvSpPr>
        <p:spPr>
          <a:xfrm>
            <a:off x="571976" y="6205657"/>
            <a:ext cx="8000048" cy="466487"/>
          </a:xfrm>
          <a:prstGeom prst="rect">
            <a:avLst/>
          </a:prstGeom>
          <a:solidFill>
            <a:srgbClr val="000000">
              <a:alpha val="4000"/>
            </a:srgbClr>
          </a:solidFill>
          <a:ln/>
        </p:spPr>
        <p:txBody>
          <a:bodyPr/>
          <a:lstStyle/>
          <a:p>
            <a:endParaRPr lang="en-US"/>
          </a:p>
        </p:txBody>
      </p:sp>
      <p:sp>
        <p:nvSpPr>
          <p:cNvPr id="36" name="Text 33"/>
          <p:cNvSpPr/>
          <p:nvPr/>
        </p:nvSpPr>
        <p:spPr>
          <a:xfrm>
            <a:off x="733187" y="6309955"/>
            <a:ext cx="1673781" cy="257889"/>
          </a:xfrm>
          <a:prstGeom prst="rect">
            <a:avLst/>
          </a:prstGeom>
          <a:noFill/>
          <a:ln/>
        </p:spPr>
        <p:txBody>
          <a:bodyPr wrap="none" lIns="0" tIns="0" rIns="0" bIns="0" rtlCol="0" anchor="t"/>
          <a:lstStyle/>
          <a:p>
            <a:pPr marL="0" indent="0">
              <a:lnSpc>
                <a:spcPts val="2000"/>
              </a:lnSpc>
              <a:buNone/>
            </a:pPr>
            <a:r>
              <a:rPr lang="en-US" sz="1500" dirty="0">
                <a:solidFill>
                  <a:srgbClr val="272525"/>
                </a:solidFill>
                <a:latin typeface="Arial" panose="020B0604020202020204" pitchFamily="34" charset="0"/>
                <a:ea typeface="Montserrat" pitchFamily="34" charset="-122"/>
                <a:cs typeface="Arial" panose="020B0604020202020204" pitchFamily="34" charset="0"/>
              </a:rPr>
              <a:t>F.Y. 2019-20</a:t>
            </a:r>
            <a:endParaRPr lang="en-US" sz="1500" dirty="0">
              <a:latin typeface="Arial" panose="020B0604020202020204" pitchFamily="34" charset="0"/>
              <a:cs typeface="Arial" panose="020B0604020202020204" pitchFamily="34" charset="0"/>
            </a:endParaRPr>
          </a:p>
        </p:txBody>
      </p:sp>
      <p:sp>
        <p:nvSpPr>
          <p:cNvPr id="37" name="Text 34"/>
          <p:cNvSpPr/>
          <p:nvPr/>
        </p:nvSpPr>
        <p:spPr>
          <a:xfrm>
            <a:off x="2737009" y="6309955"/>
            <a:ext cx="1669971" cy="257889"/>
          </a:xfrm>
          <a:prstGeom prst="rect">
            <a:avLst/>
          </a:prstGeom>
          <a:noFill/>
          <a:ln/>
        </p:spPr>
        <p:txBody>
          <a:bodyPr wrap="none" lIns="0" tIns="0" rIns="0" bIns="0" rtlCol="0" anchor="t"/>
          <a:lstStyle/>
          <a:p>
            <a:pPr marL="0" indent="0">
              <a:lnSpc>
                <a:spcPts val="2000"/>
              </a:lnSpc>
              <a:buNone/>
            </a:pPr>
            <a:r>
              <a:rPr lang="en-US" sz="1500" dirty="0">
                <a:solidFill>
                  <a:srgbClr val="272525"/>
                </a:solidFill>
                <a:latin typeface="Arial" panose="020B0604020202020204" pitchFamily="34" charset="0"/>
                <a:ea typeface="Montserrat" pitchFamily="34" charset="-122"/>
                <a:cs typeface="Arial" panose="020B0604020202020204" pitchFamily="34" charset="0"/>
              </a:rPr>
              <a:t>5 crores</a:t>
            </a:r>
            <a:endParaRPr lang="en-US" sz="1500" dirty="0">
              <a:latin typeface="Arial" panose="020B0604020202020204" pitchFamily="34" charset="0"/>
              <a:cs typeface="Arial" panose="020B0604020202020204" pitchFamily="34" charset="0"/>
            </a:endParaRPr>
          </a:p>
        </p:txBody>
      </p:sp>
      <p:sp>
        <p:nvSpPr>
          <p:cNvPr id="38" name="Text 35"/>
          <p:cNvSpPr/>
          <p:nvPr/>
        </p:nvSpPr>
        <p:spPr>
          <a:xfrm>
            <a:off x="4737021" y="6309955"/>
            <a:ext cx="1669971" cy="257889"/>
          </a:xfrm>
          <a:prstGeom prst="rect">
            <a:avLst/>
          </a:prstGeom>
          <a:noFill/>
          <a:ln/>
        </p:spPr>
        <p:txBody>
          <a:bodyPr wrap="none" lIns="0" tIns="0" rIns="0" bIns="0" rtlCol="0" anchor="t"/>
          <a:lstStyle/>
          <a:p>
            <a:pPr marL="0" indent="0">
              <a:lnSpc>
                <a:spcPts val="2000"/>
              </a:lnSpc>
              <a:buNone/>
            </a:pPr>
            <a:r>
              <a:rPr lang="en-US" sz="1500" dirty="0">
                <a:solidFill>
                  <a:srgbClr val="272525"/>
                </a:solidFill>
                <a:latin typeface="Arial" panose="020B0604020202020204" pitchFamily="34" charset="0"/>
                <a:ea typeface="Montserrat" pitchFamily="34" charset="-122"/>
                <a:cs typeface="Arial" panose="020B0604020202020204" pitchFamily="34" charset="0"/>
              </a:rPr>
              <a:t>5 crores</a:t>
            </a:r>
            <a:endParaRPr lang="en-US" sz="1500" dirty="0">
              <a:latin typeface="Arial" panose="020B0604020202020204" pitchFamily="34" charset="0"/>
              <a:cs typeface="Arial" panose="020B0604020202020204" pitchFamily="34" charset="0"/>
            </a:endParaRPr>
          </a:p>
        </p:txBody>
      </p:sp>
      <p:sp>
        <p:nvSpPr>
          <p:cNvPr id="39" name="Text 36"/>
          <p:cNvSpPr/>
          <p:nvPr/>
        </p:nvSpPr>
        <p:spPr>
          <a:xfrm>
            <a:off x="6737033" y="6309955"/>
            <a:ext cx="1673781" cy="257889"/>
          </a:xfrm>
          <a:prstGeom prst="rect">
            <a:avLst/>
          </a:prstGeom>
          <a:noFill/>
          <a:ln/>
        </p:spPr>
        <p:txBody>
          <a:bodyPr wrap="none" lIns="0" tIns="0" rIns="0" bIns="0" rtlCol="0" anchor="t"/>
          <a:lstStyle/>
          <a:p>
            <a:pPr marL="0" indent="0">
              <a:lnSpc>
                <a:spcPts val="2000"/>
              </a:lnSpc>
              <a:buNone/>
            </a:pPr>
            <a:r>
              <a:rPr lang="en-US" sz="1500" dirty="0">
                <a:solidFill>
                  <a:srgbClr val="272525"/>
                </a:solidFill>
                <a:latin typeface="Arial" panose="020B0604020202020204" pitchFamily="34" charset="0"/>
                <a:ea typeface="Montserrat" pitchFamily="34" charset="-122"/>
                <a:cs typeface="Arial" panose="020B0604020202020204" pitchFamily="34" charset="0"/>
              </a:rPr>
              <a:t>10 crores</a:t>
            </a:r>
            <a:endParaRPr lang="en-US" sz="1500" dirty="0">
              <a:latin typeface="Arial" panose="020B0604020202020204" pitchFamily="34" charset="0"/>
              <a:cs typeface="Arial" panose="020B0604020202020204" pitchFamily="34" charset="0"/>
            </a:endParaRPr>
          </a:p>
        </p:txBody>
      </p:sp>
      <p:sp>
        <p:nvSpPr>
          <p:cNvPr id="40" name="Shape 37"/>
          <p:cNvSpPr/>
          <p:nvPr/>
        </p:nvSpPr>
        <p:spPr>
          <a:xfrm>
            <a:off x="571976" y="6672143"/>
            <a:ext cx="8000048" cy="724376"/>
          </a:xfrm>
          <a:prstGeom prst="rect">
            <a:avLst/>
          </a:prstGeom>
          <a:solidFill>
            <a:srgbClr val="FFFFFF">
              <a:alpha val="4000"/>
            </a:srgbClr>
          </a:solidFill>
          <a:ln/>
        </p:spPr>
        <p:txBody>
          <a:bodyPr/>
          <a:lstStyle/>
          <a:p>
            <a:endParaRPr lang="en-US"/>
          </a:p>
        </p:txBody>
      </p:sp>
      <p:sp>
        <p:nvSpPr>
          <p:cNvPr id="41" name="Text 38"/>
          <p:cNvSpPr/>
          <p:nvPr/>
        </p:nvSpPr>
        <p:spPr>
          <a:xfrm>
            <a:off x="733186" y="6696551"/>
            <a:ext cx="1673781" cy="515779"/>
          </a:xfrm>
          <a:prstGeom prst="rect">
            <a:avLst/>
          </a:prstGeom>
          <a:noFill/>
          <a:ln/>
        </p:spPr>
        <p:txBody>
          <a:bodyPr wrap="square" lIns="0" tIns="0" rIns="0" bIns="0" rtlCol="0" anchor="t"/>
          <a:lstStyle/>
          <a:p>
            <a:pPr marL="0" indent="0">
              <a:lnSpc>
                <a:spcPts val="2000"/>
              </a:lnSpc>
              <a:buNone/>
            </a:pPr>
            <a:r>
              <a:rPr lang="en-US" sz="1500" b="1" dirty="0">
                <a:solidFill>
                  <a:srgbClr val="272525"/>
                </a:solidFill>
                <a:latin typeface="Arial" panose="020B0604020202020204" pitchFamily="34" charset="0"/>
                <a:ea typeface="Montserrat" pitchFamily="34" charset="-122"/>
                <a:cs typeface="Arial" panose="020B0604020202020204" pitchFamily="34" charset="0"/>
              </a:rPr>
              <a:t>Eligibility for 10-Year Registration?</a:t>
            </a:r>
            <a:endParaRPr lang="en-US" sz="1500" dirty="0">
              <a:latin typeface="Arial" panose="020B0604020202020204" pitchFamily="34" charset="0"/>
              <a:cs typeface="Arial" panose="020B0604020202020204" pitchFamily="34" charset="0"/>
            </a:endParaRPr>
          </a:p>
        </p:txBody>
      </p:sp>
      <p:sp>
        <p:nvSpPr>
          <p:cNvPr id="42" name="Text 39"/>
          <p:cNvSpPr/>
          <p:nvPr/>
        </p:nvSpPr>
        <p:spPr>
          <a:xfrm>
            <a:off x="2737009" y="6776442"/>
            <a:ext cx="1669971" cy="257889"/>
          </a:xfrm>
          <a:prstGeom prst="rect">
            <a:avLst/>
          </a:prstGeom>
          <a:noFill/>
          <a:ln/>
        </p:spPr>
        <p:txBody>
          <a:bodyPr wrap="none" lIns="0" tIns="0" rIns="0" bIns="0" rtlCol="0" anchor="t"/>
          <a:lstStyle/>
          <a:p>
            <a:pPr marL="0" indent="0">
              <a:lnSpc>
                <a:spcPts val="2000"/>
              </a:lnSpc>
              <a:buNone/>
            </a:pPr>
            <a:r>
              <a:rPr lang="en-US" sz="1500" b="1" dirty="0">
                <a:solidFill>
                  <a:srgbClr val="272525"/>
                </a:solidFill>
                <a:latin typeface="Arial" panose="020B0604020202020204" pitchFamily="34" charset="0"/>
                <a:ea typeface="Montserrat" pitchFamily="34" charset="-122"/>
                <a:cs typeface="Arial" panose="020B0604020202020204" pitchFamily="34" charset="0"/>
              </a:rPr>
              <a:t>No</a:t>
            </a:r>
            <a:endParaRPr lang="en-US" sz="1500" dirty="0">
              <a:latin typeface="Arial" panose="020B0604020202020204" pitchFamily="34" charset="0"/>
              <a:cs typeface="Arial" panose="020B0604020202020204" pitchFamily="34" charset="0"/>
            </a:endParaRPr>
          </a:p>
        </p:txBody>
      </p:sp>
      <p:sp>
        <p:nvSpPr>
          <p:cNvPr id="43" name="Text 40"/>
          <p:cNvSpPr/>
          <p:nvPr/>
        </p:nvSpPr>
        <p:spPr>
          <a:xfrm>
            <a:off x="4737021" y="6776442"/>
            <a:ext cx="1669971" cy="257889"/>
          </a:xfrm>
          <a:prstGeom prst="rect">
            <a:avLst/>
          </a:prstGeom>
          <a:noFill/>
          <a:ln/>
        </p:spPr>
        <p:txBody>
          <a:bodyPr wrap="none" lIns="0" tIns="0" rIns="0" bIns="0" rtlCol="0" anchor="t"/>
          <a:lstStyle/>
          <a:p>
            <a:pPr marL="0" indent="0">
              <a:lnSpc>
                <a:spcPts val="2000"/>
              </a:lnSpc>
              <a:buNone/>
            </a:pPr>
            <a:r>
              <a:rPr lang="en-US" sz="1500" b="1" dirty="0">
                <a:solidFill>
                  <a:srgbClr val="272525"/>
                </a:solidFill>
                <a:latin typeface="Arial" panose="020B0604020202020204" pitchFamily="34" charset="0"/>
                <a:ea typeface="Montserrat" pitchFamily="34" charset="-122"/>
                <a:cs typeface="Arial" panose="020B0604020202020204" pitchFamily="34" charset="0"/>
              </a:rPr>
              <a:t>Yes</a:t>
            </a:r>
            <a:endParaRPr lang="en-US" sz="1500" dirty="0">
              <a:latin typeface="Arial" panose="020B0604020202020204" pitchFamily="34" charset="0"/>
              <a:cs typeface="Arial" panose="020B0604020202020204" pitchFamily="34" charset="0"/>
            </a:endParaRPr>
          </a:p>
        </p:txBody>
      </p:sp>
      <p:sp>
        <p:nvSpPr>
          <p:cNvPr id="44" name="Text 41"/>
          <p:cNvSpPr/>
          <p:nvPr/>
        </p:nvSpPr>
        <p:spPr>
          <a:xfrm>
            <a:off x="6737033" y="6776442"/>
            <a:ext cx="1673781" cy="257889"/>
          </a:xfrm>
          <a:prstGeom prst="rect">
            <a:avLst/>
          </a:prstGeom>
          <a:noFill/>
          <a:ln/>
        </p:spPr>
        <p:txBody>
          <a:bodyPr wrap="none" lIns="0" tIns="0" rIns="0" bIns="0" rtlCol="0" anchor="t"/>
          <a:lstStyle/>
          <a:p>
            <a:pPr marL="0" indent="0">
              <a:lnSpc>
                <a:spcPts val="2000"/>
              </a:lnSpc>
              <a:buNone/>
            </a:pPr>
            <a:r>
              <a:rPr lang="en-US" sz="1500" dirty="0">
                <a:solidFill>
                  <a:srgbClr val="272525"/>
                </a:solidFill>
                <a:latin typeface="Arial" panose="020B0604020202020204" pitchFamily="34" charset="0"/>
                <a:ea typeface="Montserrat" pitchFamily="34" charset="-122"/>
                <a:cs typeface="Arial" panose="020B0604020202020204" pitchFamily="34" charset="0"/>
              </a:rPr>
              <a:t>No</a:t>
            </a:r>
            <a:endParaRPr lang="en-US" sz="1500" dirty="0">
              <a:latin typeface="Arial" panose="020B0604020202020204" pitchFamily="34" charset="0"/>
              <a:cs typeface="Arial" panose="020B060402020202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58309" y="1106924"/>
            <a:ext cx="7627382" cy="1425416"/>
          </a:xfrm>
          <a:prstGeom prst="rect">
            <a:avLst/>
          </a:prstGeom>
          <a:noFill/>
          <a:ln/>
        </p:spPr>
        <p:txBody>
          <a:bodyPr wrap="square" lIns="0" tIns="0" rIns="0" bIns="0" rtlCol="0" anchor="t"/>
          <a:lstStyle/>
          <a:p>
            <a:pPr marL="0" indent="0">
              <a:lnSpc>
                <a:spcPts val="56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Extension of Registration Period (Section 12AB)</a:t>
            </a:r>
            <a:endParaRPr lang="en-US" sz="4450" dirty="0">
              <a:latin typeface="Arial" panose="020B0604020202020204" pitchFamily="34" charset="0"/>
              <a:cs typeface="Arial" panose="020B0604020202020204" pitchFamily="34" charset="0"/>
            </a:endParaRPr>
          </a:p>
        </p:txBody>
      </p:sp>
      <p:sp>
        <p:nvSpPr>
          <p:cNvPr id="4" name="Shape 1"/>
          <p:cNvSpPr/>
          <p:nvPr/>
        </p:nvSpPr>
        <p:spPr>
          <a:xfrm>
            <a:off x="758309" y="2857262"/>
            <a:ext cx="3705463" cy="2782729"/>
          </a:xfrm>
          <a:prstGeom prst="roundRect">
            <a:avLst>
              <a:gd name="adj" fmla="val 7007"/>
            </a:avLst>
          </a:prstGeom>
          <a:solidFill>
            <a:srgbClr val="EEEFF5"/>
          </a:solidFill>
          <a:ln/>
          <a:effectLst>
            <a:outerShdw blurRad="53340" dist="26670" dir="13500000" algn="bl" rotWithShape="0">
              <a:srgbClr val="FFFFFF">
                <a:alpha val="70000"/>
              </a:srgbClr>
            </a:outerShdw>
          </a:effectLst>
        </p:spPr>
        <p:txBody>
          <a:bodyPr/>
          <a:lstStyle/>
          <a:p>
            <a:endParaRPr lang="en-US"/>
          </a:p>
        </p:txBody>
      </p:sp>
      <p:sp>
        <p:nvSpPr>
          <p:cNvPr id="5" name="Text 2"/>
          <p:cNvSpPr/>
          <p:nvPr/>
        </p:nvSpPr>
        <p:spPr>
          <a:xfrm>
            <a:off x="974884" y="3073837"/>
            <a:ext cx="2850713" cy="356235"/>
          </a:xfrm>
          <a:prstGeom prst="rect">
            <a:avLst/>
          </a:prstGeom>
          <a:noFill/>
          <a:ln/>
        </p:spPr>
        <p:txBody>
          <a:bodyPr wrap="none" lIns="0" tIns="0" rIns="0" bIns="0" rtlCol="0" anchor="t"/>
          <a:lstStyle/>
          <a:p>
            <a:pPr marL="0" indent="0">
              <a:lnSpc>
                <a:spcPts val="2800"/>
              </a:lnSpc>
              <a:buNone/>
            </a:pPr>
            <a:r>
              <a:rPr lang="en-US" sz="2000" b="1" dirty="0">
                <a:solidFill>
                  <a:srgbClr val="272525"/>
                </a:solidFill>
                <a:latin typeface="Arial" panose="020B0604020202020204" pitchFamily="34" charset="0"/>
                <a:ea typeface="Barlow Bold" pitchFamily="34" charset="-122"/>
                <a:cs typeface="Arial" panose="020B0604020202020204" pitchFamily="34" charset="0"/>
              </a:rPr>
              <a:t>Unclear Aspects</a:t>
            </a:r>
            <a:endParaRPr lang="en-US" sz="2000" dirty="0">
              <a:latin typeface="Arial" panose="020B0604020202020204" pitchFamily="34" charset="0"/>
              <a:cs typeface="Arial" panose="020B0604020202020204" pitchFamily="34" charset="0"/>
            </a:endParaRPr>
          </a:p>
        </p:txBody>
      </p:sp>
      <p:sp>
        <p:nvSpPr>
          <p:cNvPr id="6" name="Text 3"/>
          <p:cNvSpPr/>
          <p:nvPr/>
        </p:nvSpPr>
        <p:spPr>
          <a:xfrm>
            <a:off x="974884" y="3559969"/>
            <a:ext cx="3272314" cy="1040130"/>
          </a:xfrm>
          <a:prstGeom prst="rect">
            <a:avLst/>
          </a:prstGeom>
          <a:noFill/>
          <a:ln/>
        </p:spPr>
        <p:txBody>
          <a:bodyPr wrap="squar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Whether the </a:t>
            </a:r>
            <a:r>
              <a:rPr lang="en-US" sz="2000" b="1" dirty="0">
                <a:solidFill>
                  <a:srgbClr val="272525"/>
                </a:solidFill>
                <a:latin typeface="Arial" panose="020B0604020202020204" pitchFamily="34" charset="0"/>
                <a:ea typeface="Montserrat" pitchFamily="34" charset="-122"/>
                <a:cs typeface="Arial" panose="020B0604020202020204" pitchFamily="34" charset="0"/>
              </a:rPr>
              <a:t>automatic extension</a:t>
            </a:r>
            <a:r>
              <a:rPr lang="en-US" sz="2000" dirty="0">
                <a:solidFill>
                  <a:srgbClr val="272525"/>
                </a:solidFill>
                <a:latin typeface="Arial" panose="020B0604020202020204" pitchFamily="34" charset="0"/>
                <a:ea typeface="Montserrat" pitchFamily="34" charset="-122"/>
                <a:cs typeface="Arial" panose="020B0604020202020204" pitchFamily="34" charset="0"/>
              </a:rPr>
              <a:t> applies to existing small trusts.</a:t>
            </a:r>
            <a:endParaRPr lang="en-US" sz="2000" dirty="0">
              <a:latin typeface="Arial" panose="020B0604020202020204" pitchFamily="34" charset="0"/>
              <a:cs typeface="Arial" panose="020B0604020202020204" pitchFamily="34" charset="0"/>
            </a:endParaRPr>
          </a:p>
        </p:txBody>
      </p:sp>
      <p:sp>
        <p:nvSpPr>
          <p:cNvPr id="7" name="Text 4"/>
          <p:cNvSpPr/>
          <p:nvPr/>
        </p:nvSpPr>
        <p:spPr>
          <a:xfrm>
            <a:off x="974884" y="4729996"/>
            <a:ext cx="3272314" cy="693420"/>
          </a:xfrm>
          <a:prstGeom prst="rect">
            <a:avLst/>
          </a:prstGeom>
          <a:noFill/>
          <a:ln/>
        </p:spPr>
        <p:txBody>
          <a:bodyPr wrap="squar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Whether small trusts </a:t>
            </a:r>
            <a:r>
              <a:rPr lang="en-US" sz="2000" b="1" dirty="0">
                <a:solidFill>
                  <a:srgbClr val="272525"/>
                </a:solidFill>
                <a:latin typeface="Arial" panose="020B0604020202020204" pitchFamily="34" charset="0"/>
                <a:ea typeface="Montserrat" pitchFamily="34" charset="-122"/>
                <a:cs typeface="Arial" panose="020B0604020202020204" pitchFamily="34" charset="0"/>
              </a:rPr>
              <a:t>need to file a declaration</a:t>
            </a:r>
            <a:r>
              <a:rPr lang="en-US" sz="2000" dirty="0">
                <a:solidFill>
                  <a:srgbClr val="272525"/>
                </a:solidFill>
                <a:latin typeface="Arial" panose="020B0604020202020204" pitchFamily="34" charset="0"/>
                <a:ea typeface="Montserrat" pitchFamily="34" charset="-122"/>
                <a:cs typeface="Arial" panose="020B0604020202020204" pitchFamily="34" charset="0"/>
              </a:rPr>
              <a:t> for renewal.</a:t>
            </a:r>
            <a:endParaRPr lang="en-US" sz="2000" dirty="0">
              <a:latin typeface="Arial" panose="020B0604020202020204" pitchFamily="34" charset="0"/>
              <a:cs typeface="Arial" panose="020B0604020202020204" pitchFamily="34" charset="0"/>
            </a:endParaRPr>
          </a:p>
        </p:txBody>
      </p:sp>
      <p:sp>
        <p:nvSpPr>
          <p:cNvPr id="8" name="Shape 5"/>
          <p:cNvSpPr/>
          <p:nvPr/>
        </p:nvSpPr>
        <p:spPr>
          <a:xfrm>
            <a:off x="4680347" y="2857262"/>
            <a:ext cx="3705463" cy="2782729"/>
          </a:xfrm>
          <a:prstGeom prst="roundRect">
            <a:avLst>
              <a:gd name="adj" fmla="val 7007"/>
            </a:avLst>
          </a:prstGeom>
          <a:solidFill>
            <a:srgbClr val="EEEFF5"/>
          </a:solidFill>
          <a:ln/>
          <a:effectLst>
            <a:outerShdw blurRad="53340" dist="26670" dir="13500000" algn="bl" rotWithShape="0">
              <a:srgbClr val="FFFFFF">
                <a:alpha val="70000"/>
              </a:srgbClr>
            </a:outerShdw>
          </a:effectLst>
        </p:spPr>
        <p:txBody>
          <a:bodyPr/>
          <a:lstStyle/>
          <a:p>
            <a:endParaRPr lang="en-US"/>
          </a:p>
        </p:txBody>
      </p:sp>
      <p:sp>
        <p:nvSpPr>
          <p:cNvPr id="9" name="Text 6"/>
          <p:cNvSpPr/>
          <p:nvPr/>
        </p:nvSpPr>
        <p:spPr>
          <a:xfrm>
            <a:off x="4896922" y="3073837"/>
            <a:ext cx="2850713" cy="356235"/>
          </a:xfrm>
          <a:prstGeom prst="rect">
            <a:avLst/>
          </a:prstGeom>
          <a:noFill/>
          <a:ln/>
        </p:spPr>
        <p:txBody>
          <a:bodyPr wrap="none" lIns="0" tIns="0" rIns="0" bIns="0" rtlCol="0" anchor="t"/>
          <a:lstStyle/>
          <a:p>
            <a:pPr marL="0" indent="0">
              <a:lnSpc>
                <a:spcPts val="2800"/>
              </a:lnSpc>
              <a:buNone/>
            </a:pPr>
            <a:r>
              <a:rPr lang="en-US" sz="2000" b="1" dirty="0">
                <a:solidFill>
                  <a:srgbClr val="272525"/>
                </a:solidFill>
                <a:latin typeface="Arial" panose="020B0604020202020204" pitchFamily="34" charset="0"/>
                <a:ea typeface="Barlow Bold" pitchFamily="34" charset="-122"/>
                <a:cs typeface="Arial" panose="020B0604020202020204" pitchFamily="34" charset="0"/>
              </a:rPr>
              <a:t>Purpose</a:t>
            </a:r>
            <a:endParaRPr lang="en-US" sz="2000" dirty="0">
              <a:latin typeface="Arial" panose="020B0604020202020204" pitchFamily="34" charset="0"/>
              <a:cs typeface="Arial" panose="020B0604020202020204" pitchFamily="34" charset="0"/>
            </a:endParaRPr>
          </a:p>
        </p:txBody>
      </p:sp>
      <p:sp>
        <p:nvSpPr>
          <p:cNvPr id="10" name="Text 7"/>
          <p:cNvSpPr/>
          <p:nvPr/>
        </p:nvSpPr>
        <p:spPr>
          <a:xfrm>
            <a:off x="4896922" y="3559969"/>
            <a:ext cx="3272314" cy="693420"/>
          </a:xfrm>
          <a:prstGeom prst="rect">
            <a:avLst/>
          </a:prstGeom>
          <a:noFill/>
          <a:ln/>
        </p:spPr>
        <p:txBody>
          <a:bodyPr wrap="square" lIns="0" tIns="0" rIns="0" bIns="0" rtlCol="0" anchor="t"/>
          <a:lstStyle/>
          <a:p>
            <a:pPr marL="0" indent="0">
              <a:lnSpc>
                <a:spcPts val="2700"/>
              </a:lnSpc>
              <a:buNone/>
            </a:pPr>
            <a:r>
              <a:rPr lang="en-US" sz="2000" b="1" dirty="0">
                <a:solidFill>
                  <a:srgbClr val="272525"/>
                </a:solidFill>
                <a:latin typeface="Arial" panose="020B0604020202020204" pitchFamily="34" charset="0"/>
                <a:ea typeface="Montserrat" pitchFamily="34" charset="-122"/>
                <a:cs typeface="Arial" panose="020B0604020202020204" pitchFamily="34" charset="0"/>
              </a:rPr>
              <a:t>Reduces administrative burden</a:t>
            </a:r>
            <a:r>
              <a:rPr lang="en-US" sz="2000" dirty="0">
                <a:solidFill>
                  <a:srgbClr val="272525"/>
                </a:solidFill>
                <a:latin typeface="Arial" panose="020B0604020202020204" pitchFamily="34" charset="0"/>
                <a:ea typeface="Montserrat" pitchFamily="34" charset="-122"/>
                <a:cs typeface="Arial" panose="020B0604020202020204" pitchFamily="34" charset="0"/>
              </a:rPr>
              <a:t> for smaller trusts.</a:t>
            </a:r>
            <a:endParaRPr lang="en-US" sz="2000" dirty="0">
              <a:latin typeface="Arial" panose="020B0604020202020204" pitchFamily="34" charset="0"/>
              <a:cs typeface="Arial" panose="020B0604020202020204" pitchFamily="34" charset="0"/>
            </a:endParaRPr>
          </a:p>
        </p:txBody>
      </p:sp>
      <p:sp>
        <p:nvSpPr>
          <p:cNvPr id="11" name="Text 8"/>
          <p:cNvSpPr/>
          <p:nvPr/>
        </p:nvSpPr>
        <p:spPr>
          <a:xfrm>
            <a:off x="4896922" y="4383286"/>
            <a:ext cx="3272314" cy="1040130"/>
          </a:xfrm>
          <a:prstGeom prst="rect">
            <a:avLst/>
          </a:prstGeom>
          <a:noFill/>
          <a:ln/>
        </p:spPr>
        <p:txBody>
          <a:bodyPr wrap="square" lIns="0" tIns="0" rIns="0" bIns="0" rtlCol="0" anchor="t"/>
          <a:lstStyle/>
          <a:p>
            <a:pPr marL="0" indent="0">
              <a:lnSpc>
                <a:spcPts val="2700"/>
              </a:lnSpc>
              <a:buNone/>
            </a:pPr>
            <a:r>
              <a:rPr lang="en-US" sz="2000" b="1" dirty="0">
                <a:solidFill>
                  <a:srgbClr val="272525"/>
                </a:solidFill>
                <a:latin typeface="Arial" panose="020B0604020202020204" pitchFamily="34" charset="0"/>
                <a:ea typeface="Montserrat" pitchFamily="34" charset="-122"/>
                <a:cs typeface="Arial" panose="020B0604020202020204" pitchFamily="34" charset="0"/>
              </a:rPr>
              <a:t>Minimizes frequent renewals</a:t>
            </a:r>
            <a:r>
              <a:rPr lang="en-US" sz="2000" dirty="0">
                <a:solidFill>
                  <a:srgbClr val="272525"/>
                </a:solidFill>
                <a:latin typeface="Arial" panose="020B0604020202020204" pitchFamily="34" charset="0"/>
                <a:ea typeface="Montserrat" pitchFamily="34" charset="-122"/>
                <a:cs typeface="Arial" panose="020B0604020202020204" pitchFamily="34" charset="0"/>
              </a:rPr>
              <a:t>, allowing trusts to focus on charitable activities.</a:t>
            </a:r>
            <a:endParaRPr lang="en-US" sz="2000" dirty="0">
              <a:latin typeface="Arial" panose="020B0604020202020204" pitchFamily="34" charset="0"/>
              <a:cs typeface="Arial" panose="020B0604020202020204" pitchFamily="34" charset="0"/>
            </a:endParaRPr>
          </a:p>
        </p:txBody>
      </p:sp>
      <p:sp>
        <p:nvSpPr>
          <p:cNvPr id="12" name="Shape 9"/>
          <p:cNvSpPr/>
          <p:nvPr/>
        </p:nvSpPr>
        <p:spPr>
          <a:xfrm>
            <a:off x="758309" y="5856565"/>
            <a:ext cx="7627382" cy="1265992"/>
          </a:xfrm>
          <a:prstGeom prst="roundRect">
            <a:avLst>
              <a:gd name="adj" fmla="val 15403"/>
            </a:avLst>
          </a:prstGeom>
          <a:solidFill>
            <a:srgbClr val="EEEFF5"/>
          </a:solidFill>
          <a:ln/>
          <a:effectLst>
            <a:outerShdw blurRad="53340" dist="26670" dir="13500000" algn="bl" rotWithShape="0">
              <a:srgbClr val="FFFFFF">
                <a:alpha val="70000"/>
              </a:srgbClr>
            </a:outerShdw>
          </a:effectLst>
        </p:spPr>
        <p:txBody>
          <a:bodyPr/>
          <a:lstStyle/>
          <a:p>
            <a:endParaRPr lang="en-US"/>
          </a:p>
        </p:txBody>
      </p:sp>
      <p:sp>
        <p:nvSpPr>
          <p:cNvPr id="13" name="Text 10"/>
          <p:cNvSpPr/>
          <p:nvPr/>
        </p:nvSpPr>
        <p:spPr>
          <a:xfrm>
            <a:off x="974884" y="6073140"/>
            <a:ext cx="2850713" cy="356235"/>
          </a:xfrm>
          <a:prstGeom prst="rect">
            <a:avLst/>
          </a:prstGeom>
          <a:noFill/>
          <a:ln/>
        </p:spPr>
        <p:txBody>
          <a:bodyPr wrap="none" lIns="0" tIns="0" rIns="0" bIns="0" rtlCol="0" anchor="t"/>
          <a:lstStyle/>
          <a:p>
            <a:pPr marL="0" indent="0">
              <a:lnSpc>
                <a:spcPts val="2800"/>
              </a:lnSpc>
              <a:buNone/>
            </a:pPr>
            <a:r>
              <a:rPr lang="en-US" sz="2000" b="1" dirty="0">
                <a:solidFill>
                  <a:srgbClr val="272525"/>
                </a:solidFill>
                <a:latin typeface="Arial" panose="020B0604020202020204" pitchFamily="34" charset="0"/>
                <a:ea typeface="Barlow Bold" pitchFamily="34" charset="-122"/>
                <a:cs typeface="Arial" panose="020B0604020202020204" pitchFamily="34" charset="0"/>
              </a:rPr>
              <a:t>Effective Date</a:t>
            </a:r>
            <a:endParaRPr lang="en-US" sz="2000" dirty="0">
              <a:latin typeface="Arial" panose="020B0604020202020204" pitchFamily="34" charset="0"/>
              <a:cs typeface="Arial" panose="020B0604020202020204" pitchFamily="34" charset="0"/>
            </a:endParaRPr>
          </a:p>
        </p:txBody>
      </p:sp>
      <p:sp>
        <p:nvSpPr>
          <p:cNvPr id="14" name="Text 11"/>
          <p:cNvSpPr/>
          <p:nvPr/>
        </p:nvSpPr>
        <p:spPr>
          <a:xfrm>
            <a:off x="974884" y="6559272"/>
            <a:ext cx="7194233" cy="346710"/>
          </a:xfrm>
          <a:prstGeom prst="rect">
            <a:avLst/>
          </a:prstGeom>
          <a:noFill/>
          <a:ln/>
        </p:spPr>
        <p:txBody>
          <a:bodyPr wrap="non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01st April, 2025.</a:t>
            </a:r>
            <a:endParaRPr lang="en-US" sz="2000" dirty="0">
              <a:latin typeface="Arial" panose="020B0604020202020204" pitchFamily="34" charset="0"/>
              <a:cs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758309" y="1696164"/>
            <a:ext cx="12831247" cy="712708"/>
          </a:xfrm>
          <a:prstGeom prst="rect">
            <a:avLst/>
          </a:prstGeom>
          <a:noFill/>
          <a:ln/>
        </p:spPr>
        <p:txBody>
          <a:bodyPr wrap="none" lIns="0" tIns="0" rIns="0" bIns="0" rtlCol="0" anchor="t"/>
          <a:lstStyle/>
          <a:p>
            <a:pPr marL="0" indent="0">
              <a:lnSpc>
                <a:spcPts val="56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Modification in "Specified Violation"(Section 12AB)</a:t>
            </a:r>
            <a:endParaRPr lang="en-US" sz="4450" dirty="0">
              <a:latin typeface="Arial" panose="020B0604020202020204" pitchFamily="34" charset="0"/>
              <a:cs typeface="Arial" panose="020B0604020202020204" pitchFamily="34" charset="0"/>
            </a:endParaRPr>
          </a:p>
        </p:txBody>
      </p:sp>
      <p:sp>
        <p:nvSpPr>
          <p:cNvPr id="3" name="Text 1"/>
          <p:cNvSpPr/>
          <p:nvPr/>
        </p:nvSpPr>
        <p:spPr>
          <a:xfrm>
            <a:off x="758309" y="2950369"/>
            <a:ext cx="2850713" cy="356235"/>
          </a:xfrm>
          <a:prstGeom prst="rect">
            <a:avLst/>
          </a:prstGeom>
          <a:noFill/>
          <a:ln/>
        </p:spPr>
        <p:txBody>
          <a:bodyPr wrap="none" lIns="0" tIns="0" rIns="0" bIns="0" rtlCol="0" anchor="t"/>
          <a:lstStyle/>
          <a:p>
            <a:pPr marL="0" indent="0">
              <a:lnSpc>
                <a:spcPts val="2800"/>
              </a:lnSpc>
              <a:buNone/>
            </a:pPr>
            <a:r>
              <a:rPr lang="en-US" sz="2000" b="1" dirty="0">
                <a:solidFill>
                  <a:srgbClr val="7068F4"/>
                </a:solidFill>
                <a:latin typeface="Arial" panose="020B0604020202020204" pitchFamily="34" charset="0"/>
                <a:ea typeface="Barlow Bold" pitchFamily="34" charset="-122"/>
                <a:cs typeface="Arial" panose="020B0604020202020204" pitchFamily="34" charset="0"/>
              </a:rPr>
              <a:t>Previous Rule</a:t>
            </a:r>
            <a:endParaRPr lang="en-US" sz="2000" dirty="0">
              <a:latin typeface="Arial" panose="020B0604020202020204" pitchFamily="34" charset="0"/>
              <a:cs typeface="Arial" panose="020B0604020202020204" pitchFamily="34" charset="0"/>
            </a:endParaRPr>
          </a:p>
        </p:txBody>
      </p:sp>
      <p:sp>
        <p:nvSpPr>
          <p:cNvPr id="4" name="Text 2"/>
          <p:cNvSpPr/>
          <p:nvPr/>
        </p:nvSpPr>
        <p:spPr>
          <a:xfrm>
            <a:off x="758309" y="3523178"/>
            <a:ext cx="6292572" cy="1040130"/>
          </a:xfrm>
          <a:prstGeom prst="rect">
            <a:avLst/>
          </a:prstGeom>
          <a:noFill/>
          <a:ln/>
        </p:spPr>
        <p:txBody>
          <a:bodyPr wrap="squar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Registration could be cancelled if an application submitted was </a:t>
            </a:r>
            <a:r>
              <a:rPr lang="en-US" sz="2000" b="1" dirty="0">
                <a:solidFill>
                  <a:srgbClr val="272525"/>
                </a:solidFill>
                <a:latin typeface="Arial" panose="020B0604020202020204" pitchFamily="34" charset="0"/>
                <a:ea typeface="Montserrat" pitchFamily="34" charset="-122"/>
                <a:cs typeface="Arial" panose="020B0604020202020204" pitchFamily="34" charset="0"/>
              </a:rPr>
              <a:t>incomplete</a:t>
            </a:r>
            <a:r>
              <a:rPr lang="en-US" sz="2000" dirty="0">
                <a:solidFill>
                  <a:srgbClr val="272525"/>
                </a:solidFill>
                <a:latin typeface="Arial" panose="020B0604020202020204" pitchFamily="34" charset="0"/>
                <a:ea typeface="Montserrat" pitchFamily="34" charset="-122"/>
                <a:cs typeface="Arial" panose="020B0604020202020204" pitchFamily="34" charset="0"/>
              </a:rPr>
              <a:t>, or it contain </a:t>
            </a:r>
            <a:r>
              <a:rPr lang="en-US" sz="2000" b="1" dirty="0">
                <a:solidFill>
                  <a:srgbClr val="272525"/>
                </a:solidFill>
                <a:latin typeface="Arial" panose="020B0604020202020204" pitchFamily="34" charset="0"/>
                <a:ea typeface="Montserrat" pitchFamily="34" charset="-122"/>
                <a:cs typeface="Arial" panose="020B0604020202020204" pitchFamily="34" charset="0"/>
              </a:rPr>
              <a:t>false or incorrect information</a:t>
            </a:r>
            <a:r>
              <a:rPr lang="en-US" sz="2000" dirty="0">
                <a:solidFill>
                  <a:srgbClr val="272525"/>
                </a:solidFill>
                <a:latin typeface="Arial" panose="020B0604020202020204" pitchFamily="34" charset="0"/>
                <a:ea typeface="Montserrat" pitchFamily="34" charset="-122"/>
                <a:cs typeface="Arial" panose="020B0604020202020204" pitchFamily="34" charset="0"/>
              </a:rPr>
              <a:t>.</a:t>
            </a:r>
            <a:endParaRPr lang="en-US" sz="2000" dirty="0">
              <a:latin typeface="Arial" panose="020B0604020202020204" pitchFamily="34" charset="0"/>
              <a:cs typeface="Arial" panose="020B0604020202020204" pitchFamily="34" charset="0"/>
            </a:endParaRPr>
          </a:p>
        </p:txBody>
      </p:sp>
      <p:sp>
        <p:nvSpPr>
          <p:cNvPr id="5" name="Text 3"/>
          <p:cNvSpPr/>
          <p:nvPr/>
        </p:nvSpPr>
        <p:spPr>
          <a:xfrm>
            <a:off x="7587139" y="2950369"/>
            <a:ext cx="2850713" cy="356235"/>
          </a:xfrm>
          <a:prstGeom prst="rect">
            <a:avLst/>
          </a:prstGeom>
          <a:noFill/>
          <a:ln/>
        </p:spPr>
        <p:txBody>
          <a:bodyPr wrap="none" lIns="0" tIns="0" rIns="0" bIns="0" rtlCol="0" anchor="t"/>
          <a:lstStyle/>
          <a:p>
            <a:pPr marL="0" indent="0">
              <a:lnSpc>
                <a:spcPts val="2800"/>
              </a:lnSpc>
              <a:buNone/>
            </a:pPr>
            <a:r>
              <a:rPr lang="en-US" sz="2000" b="1" dirty="0">
                <a:solidFill>
                  <a:srgbClr val="7068F4"/>
                </a:solidFill>
                <a:latin typeface="Arial" panose="020B0604020202020204" pitchFamily="34" charset="0"/>
                <a:ea typeface="Barlow Bold" pitchFamily="34" charset="-122"/>
                <a:cs typeface="Arial" panose="020B0604020202020204" pitchFamily="34" charset="0"/>
              </a:rPr>
              <a:t>New Rule</a:t>
            </a:r>
            <a:endParaRPr lang="en-US" sz="2000" dirty="0">
              <a:latin typeface="Arial" panose="020B0604020202020204" pitchFamily="34" charset="0"/>
              <a:cs typeface="Arial" panose="020B0604020202020204" pitchFamily="34" charset="0"/>
            </a:endParaRPr>
          </a:p>
        </p:txBody>
      </p:sp>
      <p:sp>
        <p:nvSpPr>
          <p:cNvPr id="6" name="Text 4"/>
          <p:cNvSpPr/>
          <p:nvPr/>
        </p:nvSpPr>
        <p:spPr>
          <a:xfrm>
            <a:off x="7587139" y="3523178"/>
            <a:ext cx="6292572" cy="693420"/>
          </a:xfrm>
          <a:prstGeom prst="rect">
            <a:avLst/>
          </a:prstGeom>
          <a:noFill/>
          <a:ln/>
        </p:spPr>
        <p:txBody>
          <a:bodyPr wrap="square" lIns="0" tIns="0" rIns="0" bIns="0" rtlCol="0" anchor="t"/>
          <a:lstStyle/>
          <a:p>
            <a:pPr marL="0" indent="0">
              <a:lnSpc>
                <a:spcPts val="27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"Incomplete application" is </a:t>
            </a:r>
            <a:r>
              <a:rPr lang="en-US" sz="2000" b="1" dirty="0">
                <a:solidFill>
                  <a:srgbClr val="272525"/>
                </a:solidFill>
                <a:latin typeface="Arial" panose="020B0604020202020204" pitchFamily="34" charset="0"/>
                <a:ea typeface="Montserrat" pitchFamily="34" charset="-122"/>
                <a:cs typeface="Arial" panose="020B0604020202020204" pitchFamily="34" charset="0"/>
              </a:rPr>
              <a:t>no longer</a:t>
            </a:r>
            <a:r>
              <a:rPr lang="en-US" sz="2000" dirty="0">
                <a:solidFill>
                  <a:srgbClr val="272525"/>
                </a:solidFill>
                <a:latin typeface="Arial" panose="020B0604020202020204" pitchFamily="34" charset="0"/>
                <a:ea typeface="Montserrat" pitchFamily="34" charset="-122"/>
                <a:cs typeface="Arial" panose="020B0604020202020204" pitchFamily="34" charset="0"/>
              </a:rPr>
              <a:t> a ground for cancellation.</a:t>
            </a:r>
            <a:endParaRPr lang="en-US" sz="2000" dirty="0">
              <a:latin typeface="Arial" panose="020B0604020202020204" pitchFamily="34" charset="0"/>
              <a:cs typeface="Arial" panose="020B0604020202020204" pitchFamily="34" charset="0"/>
            </a:endParaRPr>
          </a:p>
        </p:txBody>
      </p:sp>
      <p:sp>
        <p:nvSpPr>
          <p:cNvPr id="7" name="Text 5"/>
          <p:cNvSpPr/>
          <p:nvPr/>
        </p:nvSpPr>
        <p:spPr>
          <a:xfrm>
            <a:off x="758309" y="5083135"/>
            <a:ext cx="2850713" cy="356235"/>
          </a:xfrm>
          <a:prstGeom prst="rect">
            <a:avLst/>
          </a:prstGeom>
          <a:noFill/>
          <a:ln/>
        </p:spPr>
        <p:txBody>
          <a:bodyPr wrap="none" lIns="0" tIns="0" rIns="0" bIns="0" rtlCol="0" anchor="t"/>
          <a:lstStyle/>
          <a:p>
            <a:pPr marL="0" indent="0">
              <a:lnSpc>
                <a:spcPts val="2800"/>
              </a:lnSpc>
              <a:buNone/>
            </a:pPr>
            <a:r>
              <a:rPr lang="en-US" sz="2000" b="1" dirty="0">
                <a:solidFill>
                  <a:srgbClr val="7068F4"/>
                </a:solidFill>
                <a:latin typeface="Arial" panose="020B0604020202020204" pitchFamily="34" charset="0"/>
                <a:ea typeface="Barlow Bold" pitchFamily="34" charset="-122"/>
                <a:cs typeface="Arial" panose="020B0604020202020204" pitchFamily="34" charset="0"/>
              </a:rPr>
              <a:t>Analysis:</a:t>
            </a:r>
            <a:endParaRPr lang="en-US" sz="2000" dirty="0">
              <a:latin typeface="Arial" panose="020B0604020202020204" pitchFamily="34" charset="0"/>
              <a:cs typeface="Arial" panose="020B0604020202020204" pitchFamily="34" charset="0"/>
            </a:endParaRPr>
          </a:p>
        </p:txBody>
      </p:sp>
      <p:sp>
        <p:nvSpPr>
          <p:cNvPr id="8" name="Text 6"/>
          <p:cNvSpPr/>
          <p:nvPr/>
        </p:nvSpPr>
        <p:spPr>
          <a:xfrm>
            <a:off x="758309" y="5764292"/>
            <a:ext cx="13113782" cy="346710"/>
          </a:xfrm>
          <a:prstGeom prst="rect">
            <a:avLst/>
          </a:prstGeom>
          <a:noFill/>
          <a:ln/>
        </p:spPr>
        <p:txBody>
          <a:bodyPr wrap="none" lIns="0" tIns="0" rIns="0" bIns="0" rtlCol="0" anchor="t"/>
          <a:lstStyle/>
          <a:p>
            <a:pPr marL="342900" indent="-342900">
              <a:lnSpc>
                <a:spcPts val="2700"/>
              </a:lnSpc>
              <a:buSzPct val="100000"/>
              <a:buChar char="•"/>
            </a:pPr>
            <a:r>
              <a:rPr lang="en-US" sz="2000" dirty="0">
                <a:solidFill>
                  <a:srgbClr val="272525"/>
                </a:solidFill>
                <a:latin typeface="Arial" panose="020B0604020202020204" pitchFamily="34" charset="0"/>
                <a:ea typeface="Montserrat" pitchFamily="34" charset="-122"/>
                <a:cs typeface="Arial" panose="020B0604020202020204" pitchFamily="34" charset="0"/>
              </a:rPr>
              <a:t>Registrations are not liable for cancellation on ground that </a:t>
            </a:r>
            <a:r>
              <a:rPr lang="en-US" sz="2000" b="1" dirty="0">
                <a:solidFill>
                  <a:srgbClr val="272525"/>
                </a:solidFill>
                <a:latin typeface="Arial" panose="020B0604020202020204" pitchFamily="34" charset="0"/>
                <a:ea typeface="Montserrat" pitchFamily="34" charset="-122"/>
                <a:cs typeface="Arial" panose="020B0604020202020204" pitchFamily="34" charset="0"/>
              </a:rPr>
              <a:t>incomplete information</a:t>
            </a:r>
            <a:r>
              <a:rPr lang="en-US" sz="2000" dirty="0">
                <a:solidFill>
                  <a:srgbClr val="272525"/>
                </a:solidFill>
                <a:latin typeface="Arial" panose="020B0604020202020204" pitchFamily="34" charset="0"/>
                <a:ea typeface="Montserrat" pitchFamily="34" charset="-122"/>
                <a:cs typeface="Arial" panose="020B0604020202020204" pitchFamily="34" charset="0"/>
              </a:rPr>
              <a:t> is submitted.</a:t>
            </a:r>
            <a:endParaRPr lang="en-US" sz="2000" dirty="0">
              <a:latin typeface="Arial" panose="020B0604020202020204" pitchFamily="34" charset="0"/>
              <a:cs typeface="Arial" panose="020B0604020202020204" pitchFamily="34" charset="0"/>
            </a:endParaRPr>
          </a:p>
        </p:txBody>
      </p:sp>
      <p:sp>
        <p:nvSpPr>
          <p:cNvPr id="9" name="Text 7"/>
          <p:cNvSpPr/>
          <p:nvPr/>
        </p:nvSpPr>
        <p:spPr>
          <a:xfrm>
            <a:off x="758309" y="6186726"/>
            <a:ext cx="13113782" cy="346710"/>
          </a:xfrm>
          <a:prstGeom prst="rect">
            <a:avLst/>
          </a:prstGeom>
          <a:noFill/>
          <a:ln/>
        </p:spPr>
        <p:txBody>
          <a:bodyPr wrap="none" lIns="0" tIns="0" rIns="0" bIns="0" rtlCol="0" anchor="t"/>
          <a:lstStyle/>
          <a:p>
            <a:pPr marL="342900" indent="-342900">
              <a:lnSpc>
                <a:spcPts val="2700"/>
              </a:lnSpc>
              <a:buSzPct val="100000"/>
              <a:buChar char="•"/>
            </a:pPr>
            <a:r>
              <a:rPr lang="en-US" sz="2000" dirty="0">
                <a:solidFill>
                  <a:srgbClr val="272525"/>
                </a:solidFill>
                <a:latin typeface="Arial" panose="020B0604020202020204" pitchFamily="34" charset="0"/>
                <a:ea typeface="Montserrat" pitchFamily="34" charset="-122"/>
                <a:cs typeface="Arial" panose="020B0604020202020204" pitchFamily="34" charset="0"/>
              </a:rPr>
              <a:t>However, registration on </a:t>
            </a:r>
            <a:r>
              <a:rPr lang="en-US" sz="2000" b="1" dirty="0">
                <a:solidFill>
                  <a:srgbClr val="272525"/>
                </a:solidFill>
                <a:latin typeface="Arial" panose="020B0604020202020204" pitchFamily="34" charset="0"/>
                <a:ea typeface="Montserrat" pitchFamily="34" charset="-122"/>
                <a:cs typeface="Arial" panose="020B0604020202020204" pitchFamily="34" charset="0"/>
              </a:rPr>
              <a:t>false or incorrect information</a:t>
            </a:r>
            <a:r>
              <a:rPr lang="en-US" sz="2000" dirty="0">
                <a:solidFill>
                  <a:srgbClr val="272525"/>
                </a:solidFill>
                <a:latin typeface="Arial" panose="020B0604020202020204" pitchFamily="34" charset="0"/>
                <a:ea typeface="Montserrat" pitchFamily="34" charset="-122"/>
                <a:cs typeface="Arial" panose="020B0604020202020204" pitchFamily="34" charset="0"/>
              </a:rPr>
              <a:t> are still liable for the cancellation.</a:t>
            </a:r>
            <a:endParaRPr lang="en-US" sz="2000" dirty="0">
              <a:latin typeface="Arial" panose="020B0604020202020204" pitchFamily="34" charset="0"/>
              <a:cs typeface="Arial" panose="020B0604020202020204"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758309" y="678894"/>
            <a:ext cx="12831247" cy="712708"/>
          </a:xfrm>
          <a:prstGeom prst="rect">
            <a:avLst/>
          </a:prstGeom>
          <a:noFill/>
          <a:ln/>
        </p:spPr>
        <p:txBody>
          <a:bodyPr wrap="none" lIns="0" tIns="0" rIns="0" bIns="0" rtlCol="0" anchor="t"/>
          <a:lstStyle/>
          <a:p>
            <a:pPr marL="0" indent="0">
              <a:lnSpc>
                <a:spcPts val="56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Modification in "Specified Violation" (Section 12AB)</a:t>
            </a:r>
            <a:endParaRPr lang="en-US" sz="4450" dirty="0">
              <a:latin typeface="Arial" panose="020B0604020202020204" pitchFamily="34" charset="0"/>
              <a:cs typeface="Arial" panose="020B0604020202020204" pitchFamily="34" charset="0"/>
            </a:endParaRPr>
          </a:p>
        </p:txBody>
      </p:sp>
      <p:sp>
        <p:nvSpPr>
          <p:cNvPr id="3" name="Text 1"/>
          <p:cNvSpPr/>
          <p:nvPr/>
        </p:nvSpPr>
        <p:spPr>
          <a:xfrm>
            <a:off x="758309" y="1716524"/>
            <a:ext cx="8007072" cy="570071"/>
          </a:xfrm>
          <a:prstGeom prst="rect">
            <a:avLst/>
          </a:prstGeom>
          <a:noFill/>
          <a:ln/>
        </p:spPr>
        <p:txBody>
          <a:bodyPr wrap="none" lIns="0" tIns="0" rIns="0" bIns="0" rtlCol="0" anchor="t"/>
          <a:lstStyle/>
          <a:p>
            <a:pPr marL="0" indent="0">
              <a:lnSpc>
                <a:spcPts val="4450"/>
              </a:lnSpc>
              <a:buNone/>
            </a:pPr>
            <a:r>
              <a:rPr lang="en-US" sz="2200" b="1" dirty="0">
                <a:solidFill>
                  <a:srgbClr val="7068F4"/>
                </a:solidFill>
                <a:latin typeface="Arial" panose="020B0604020202020204" pitchFamily="34" charset="0"/>
                <a:ea typeface="Barlow Bold" pitchFamily="34" charset="-122"/>
                <a:cs typeface="Arial" panose="020B0604020202020204" pitchFamily="34" charset="0"/>
              </a:rPr>
              <a:t>Comparison of Grounds for Cancellation</a:t>
            </a:r>
            <a:endParaRPr lang="en-US" sz="2200" dirty="0">
              <a:latin typeface="Arial" panose="020B0604020202020204" pitchFamily="34" charset="0"/>
              <a:cs typeface="Arial" panose="020B0604020202020204" pitchFamily="34" charset="0"/>
            </a:endParaRPr>
          </a:p>
        </p:txBody>
      </p:sp>
      <p:sp>
        <p:nvSpPr>
          <p:cNvPr id="4" name="Shape 2"/>
          <p:cNvSpPr/>
          <p:nvPr/>
        </p:nvSpPr>
        <p:spPr>
          <a:xfrm>
            <a:off x="758309" y="2611517"/>
            <a:ext cx="13113782" cy="2502218"/>
          </a:xfrm>
          <a:prstGeom prst="roundRect">
            <a:avLst>
              <a:gd name="adj" fmla="val 7793"/>
            </a:avLst>
          </a:prstGeom>
          <a:noFill/>
          <a:ln w="7620">
            <a:solidFill>
              <a:srgbClr val="000000">
                <a:alpha val="8000"/>
              </a:srgbClr>
            </a:solidFill>
            <a:prstDash val="solid"/>
          </a:ln>
        </p:spPr>
        <p:txBody>
          <a:bodyPr/>
          <a:lstStyle/>
          <a:p>
            <a:endParaRPr lang="en-US"/>
          </a:p>
        </p:txBody>
      </p:sp>
      <p:sp>
        <p:nvSpPr>
          <p:cNvPr id="5" name="Shape 3"/>
          <p:cNvSpPr/>
          <p:nvPr/>
        </p:nvSpPr>
        <p:spPr>
          <a:xfrm>
            <a:off x="765929" y="2619137"/>
            <a:ext cx="13097232" cy="621744"/>
          </a:xfrm>
          <a:prstGeom prst="rect">
            <a:avLst/>
          </a:prstGeom>
          <a:solidFill>
            <a:srgbClr val="FFFFFF">
              <a:alpha val="4000"/>
            </a:srgbClr>
          </a:solidFill>
          <a:ln/>
        </p:spPr>
        <p:txBody>
          <a:bodyPr/>
          <a:lstStyle/>
          <a:p>
            <a:endParaRPr lang="en-US"/>
          </a:p>
        </p:txBody>
      </p:sp>
      <p:sp>
        <p:nvSpPr>
          <p:cNvPr id="6" name="Text 4"/>
          <p:cNvSpPr/>
          <p:nvPr/>
        </p:nvSpPr>
        <p:spPr>
          <a:xfrm>
            <a:off x="983813" y="2756654"/>
            <a:ext cx="3928348" cy="346710"/>
          </a:xfrm>
          <a:prstGeom prst="rect">
            <a:avLst/>
          </a:prstGeom>
          <a:noFill/>
          <a:ln/>
        </p:spPr>
        <p:txBody>
          <a:bodyPr wrap="none" lIns="0" tIns="0" rIns="0" bIns="0" rtlCol="0" anchor="t"/>
          <a:lstStyle/>
          <a:p>
            <a:pPr marL="0" indent="0">
              <a:lnSpc>
                <a:spcPts val="2700"/>
              </a:lnSpc>
              <a:buNone/>
            </a:pPr>
            <a:r>
              <a:rPr lang="en-US" sz="2200" b="1" dirty="0">
                <a:solidFill>
                  <a:srgbClr val="272525"/>
                </a:solidFill>
                <a:latin typeface="Arial" panose="020B0604020202020204" pitchFamily="34" charset="0"/>
                <a:ea typeface="Montserrat" pitchFamily="34" charset="-122"/>
                <a:cs typeface="Arial" panose="020B0604020202020204" pitchFamily="34" charset="0"/>
              </a:rPr>
              <a:t>Particulars</a:t>
            </a:r>
            <a:endParaRPr lang="en-US" sz="2200" b="1" dirty="0">
              <a:latin typeface="Arial" panose="020B0604020202020204" pitchFamily="34" charset="0"/>
              <a:cs typeface="Arial" panose="020B0604020202020204" pitchFamily="34" charset="0"/>
            </a:endParaRPr>
          </a:p>
        </p:txBody>
      </p:sp>
      <p:sp>
        <p:nvSpPr>
          <p:cNvPr id="7" name="Text 5"/>
          <p:cNvSpPr/>
          <p:nvPr/>
        </p:nvSpPr>
        <p:spPr>
          <a:xfrm>
            <a:off x="5352931" y="2756654"/>
            <a:ext cx="3924538" cy="346710"/>
          </a:xfrm>
          <a:prstGeom prst="rect">
            <a:avLst/>
          </a:prstGeom>
          <a:noFill/>
          <a:ln/>
        </p:spPr>
        <p:txBody>
          <a:bodyPr wrap="none" lIns="0" tIns="0" rIns="0" bIns="0" rtlCol="0" anchor="t"/>
          <a:lstStyle/>
          <a:p>
            <a:pPr marL="0" indent="0">
              <a:lnSpc>
                <a:spcPts val="2700"/>
              </a:lnSpc>
              <a:buNone/>
            </a:pPr>
            <a:r>
              <a:rPr lang="en-US" sz="2200" b="1" dirty="0">
                <a:solidFill>
                  <a:srgbClr val="272525"/>
                </a:solidFill>
                <a:latin typeface="Arial" panose="020B0604020202020204" pitchFamily="34" charset="0"/>
                <a:ea typeface="Montserrat" pitchFamily="34" charset="-122"/>
                <a:cs typeface="Arial" panose="020B0604020202020204" pitchFamily="34" charset="0"/>
              </a:rPr>
              <a:t>Earlier</a:t>
            </a:r>
            <a:endParaRPr lang="en-US" sz="2200" b="1" dirty="0">
              <a:latin typeface="Arial" panose="020B0604020202020204" pitchFamily="34" charset="0"/>
              <a:cs typeface="Arial" panose="020B0604020202020204" pitchFamily="34" charset="0"/>
            </a:endParaRPr>
          </a:p>
        </p:txBody>
      </p:sp>
      <p:sp>
        <p:nvSpPr>
          <p:cNvPr id="8" name="Text 6"/>
          <p:cNvSpPr/>
          <p:nvPr/>
        </p:nvSpPr>
        <p:spPr>
          <a:xfrm>
            <a:off x="9718238" y="2756654"/>
            <a:ext cx="3928348" cy="346710"/>
          </a:xfrm>
          <a:prstGeom prst="rect">
            <a:avLst/>
          </a:prstGeom>
          <a:noFill/>
          <a:ln/>
        </p:spPr>
        <p:txBody>
          <a:bodyPr wrap="none" lIns="0" tIns="0" rIns="0" bIns="0" rtlCol="0" anchor="t"/>
          <a:lstStyle/>
          <a:p>
            <a:pPr marL="0" indent="0">
              <a:lnSpc>
                <a:spcPts val="2700"/>
              </a:lnSpc>
              <a:buNone/>
            </a:pPr>
            <a:r>
              <a:rPr lang="en-US" sz="2200" b="1" dirty="0">
                <a:solidFill>
                  <a:srgbClr val="272525"/>
                </a:solidFill>
                <a:latin typeface="Arial" panose="020B0604020202020204" pitchFamily="34" charset="0"/>
                <a:ea typeface="Montserrat" pitchFamily="34" charset="-122"/>
                <a:cs typeface="Arial" panose="020B0604020202020204" pitchFamily="34" charset="0"/>
              </a:rPr>
              <a:t>Now</a:t>
            </a:r>
            <a:endParaRPr lang="en-US" sz="2200" b="1" dirty="0">
              <a:latin typeface="Arial" panose="020B0604020202020204" pitchFamily="34" charset="0"/>
              <a:cs typeface="Arial" panose="020B0604020202020204" pitchFamily="34" charset="0"/>
            </a:endParaRPr>
          </a:p>
        </p:txBody>
      </p:sp>
      <p:sp>
        <p:nvSpPr>
          <p:cNvPr id="9" name="Shape 7"/>
          <p:cNvSpPr/>
          <p:nvPr/>
        </p:nvSpPr>
        <p:spPr>
          <a:xfrm>
            <a:off x="765929" y="3240881"/>
            <a:ext cx="13097232" cy="621744"/>
          </a:xfrm>
          <a:prstGeom prst="rect">
            <a:avLst/>
          </a:prstGeom>
          <a:solidFill>
            <a:srgbClr val="000000">
              <a:alpha val="4000"/>
            </a:srgbClr>
          </a:solidFill>
          <a:ln/>
        </p:spPr>
        <p:txBody>
          <a:bodyPr/>
          <a:lstStyle/>
          <a:p>
            <a:endParaRPr lang="en-US"/>
          </a:p>
        </p:txBody>
      </p:sp>
      <p:sp>
        <p:nvSpPr>
          <p:cNvPr id="10" name="Text 8"/>
          <p:cNvSpPr/>
          <p:nvPr/>
        </p:nvSpPr>
        <p:spPr>
          <a:xfrm>
            <a:off x="983813" y="3378398"/>
            <a:ext cx="3928348" cy="346710"/>
          </a:xfrm>
          <a:prstGeom prst="rect">
            <a:avLst/>
          </a:prstGeom>
          <a:noFill/>
          <a:ln/>
        </p:spPr>
        <p:txBody>
          <a:bodyPr wrap="none" lIns="0" tIns="0" rIns="0" bIns="0" rtlCol="0" anchor="t"/>
          <a:lstStyle/>
          <a:p>
            <a:pPr marL="0" indent="0">
              <a:lnSpc>
                <a:spcPts val="2700"/>
              </a:lnSpc>
              <a:buNone/>
            </a:pPr>
            <a:r>
              <a:rPr lang="en-US" sz="2200" dirty="0">
                <a:solidFill>
                  <a:srgbClr val="272525"/>
                </a:solidFill>
                <a:latin typeface="Arial" panose="020B0604020202020204" pitchFamily="34" charset="0"/>
                <a:ea typeface="Montserrat" pitchFamily="34" charset="-122"/>
                <a:cs typeface="Arial" panose="020B0604020202020204" pitchFamily="34" charset="0"/>
              </a:rPr>
              <a:t>Incomplete Information</a:t>
            </a:r>
            <a:endParaRPr lang="en-US" sz="2200" dirty="0">
              <a:latin typeface="Arial" panose="020B0604020202020204" pitchFamily="34" charset="0"/>
              <a:cs typeface="Arial" panose="020B0604020202020204" pitchFamily="34" charset="0"/>
            </a:endParaRPr>
          </a:p>
        </p:txBody>
      </p:sp>
      <p:sp>
        <p:nvSpPr>
          <p:cNvPr id="11" name="Text 9"/>
          <p:cNvSpPr/>
          <p:nvPr/>
        </p:nvSpPr>
        <p:spPr>
          <a:xfrm>
            <a:off x="5352931" y="3378398"/>
            <a:ext cx="3924538" cy="346710"/>
          </a:xfrm>
          <a:prstGeom prst="rect">
            <a:avLst/>
          </a:prstGeom>
          <a:noFill/>
          <a:ln/>
        </p:spPr>
        <p:txBody>
          <a:bodyPr wrap="none" lIns="0" tIns="0" rIns="0" bIns="0" rtlCol="0" anchor="t"/>
          <a:lstStyle/>
          <a:p>
            <a:pPr marL="0" indent="0">
              <a:lnSpc>
                <a:spcPts val="2700"/>
              </a:lnSpc>
              <a:buNone/>
            </a:pPr>
            <a:r>
              <a:rPr lang="en-US" sz="2200" dirty="0">
                <a:solidFill>
                  <a:srgbClr val="272525"/>
                </a:solidFill>
                <a:latin typeface="Arial" panose="020B0604020202020204" pitchFamily="34" charset="0"/>
                <a:ea typeface="Montserrat" pitchFamily="34" charset="-122"/>
                <a:cs typeface="Arial" panose="020B0604020202020204" pitchFamily="34" charset="0"/>
              </a:rPr>
              <a:t>Liable for cancellation</a:t>
            </a:r>
            <a:endParaRPr lang="en-US" sz="2200" dirty="0">
              <a:latin typeface="Arial" panose="020B0604020202020204" pitchFamily="34" charset="0"/>
              <a:cs typeface="Arial" panose="020B0604020202020204" pitchFamily="34" charset="0"/>
            </a:endParaRPr>
          </a:p>
        </p:txBody>
      </p:sp>
      <p:sp>
        <p:nvSpPr>
          <p:cNvPr id="12" name="Text 10"/>
          <p:cNvSpPr/>
          <p:nvPr/>
        </p:nvSpPr>
        <p:spPr>
          <a:xfrm>
            <a:off x="9718238" y="3378398"/>
            <a:ext cx="3928348" cy="346710"/>
          </a:xfrm>
          <a:prstGeom prst="rect">
            <a:avLst/>
          </a:prstGeom>
          <a:noFill/>
          <a:ln/>
        </p:spPr>
        <p:txBody>
          <a:bodyPr wrap="none" lIns="0" tIns="0" rIns="0" bIns="0" rtlCol="0" anchor="t"/>
          <a:lstStyle/>
          <a:p>
            <a:pPr marL="0" indent="0">
              <a:lnSpc>
                <a:spcPts val="2700"/>
              </a:lnSpc>
              <a:buNone/>
            </a:pPr>
            <a:r>
              <a:rPr lang="en-US" sz="2200" dirty="0">
                <a:solidFill>
                  <a:srgbClr val="272525"/>
                </a:solidFill>
                <a:latin typeface="Arial" panose="020B0604020202020204" pitchFamily="34" charset="0"/>
                <a:ea typeface="Montserrat" pitchFamily="34" charset="-122"/>
                <a:cs typeface="Arial" panose="020B0604020202020204" pitchFamily="34" charset="0"/>
              </a:rPr>
              <a:t>Not Liable</a:t>
            </a:r>
            <a:endParaRPr lang="en-US" sz="2200" dirty="0">
              <a:latin typeface="Arial" panose="020B0604020202020204" pitchFamily="34" charset="0"/>
              <a:cs typeface="Arial" panose="020B0604020202020204" pitchFamily="34" charset="0"/>
            </a:endParaRPr>
          </a:p>
        </p:txBody>
      </p:sp>
      <p:sp>
        <p:nvSpPr>
          <p:cNvPr id="13" name="Shape 11"/>
          <p:cNvSpPr/>
          <p:nvPr/>
        </p:nvSpPr>
        <p:spPr>
          <a:xfrm>
            <a:off x="765929" y="3862626"/>
            <a:ext cx="13097232" cy="621744"/>
          </a:xfrm>
          <a:prstGeom prst="rect">
            <a:avLst/>
          </a:prstGeom>
          <a:solidFill>
            <a:srgbClr val="FFFFFF">
              <a:alpha val="4000"/>
            </a:srgbClr>
          </a:solidFill>
          <a:ln/>
        </p:spPr>
        <p:txBody>
          <a:bodyPr/>
          <a:lstStyle/>
          <a:p>
            <a:endParaRPr lang="en-US"/>
          </a:p>
        </p:txBody>
      </p:sp>
      <p:sp>
        <p:nvSpPr>
          <p:cNvPr id="14" name="Text 12"/>
          <p:cNvSpPr/>
          <p:nvPr/>
        </p:nvSpPr>
        <p:spPr>
          <a:xfrm>
            <a:off x="983813" y="4000143"/>
            <a:ext cx="3928348" cy="346710"/>
          </a:xfrm>
          <a:prstGeom prst="rect">
            <a:avLst/>
          </a:prstGeom>
          <a:noFill/>
          <a:ln/>
        </p:spPr>
        <p:txBody>
          <a:bodyPr wrap="none" lIns="0" tIns="0" rIns="0" bIns="0" rtlCol="0" anchor="t"/>
          <a:lstStyle/>
          <a:p>
            <a:pPr marL="0" indent="0">
              <a:lnSpc>
                <a:spcPts val="2700"/>
              </a:lnSpc>
              <a:buNone/>
            </a:pPr>
            <a:r>
              <a:rPr lang="en-US" sz="2200" dirty="0">
                <a:solidFill>
                  <a:srgbClr val="272525"/>
                </a:solidFill>
                <a:latin typeface="Arial" panose="020B0604020202020204" pitchFamily="34" charset="0"/>
                <a:ea typeface="Montserrat" pitchFamily="34" charset="-122"/>
                <a:cs typeface="Arial" panose="020B0604020202020204" pitchFamily="34" charset="0"/>
              </a:rPr>
              <a:t>False Information</a:t>
            </a:r>
            <a:endParaRPr lang="en-US" sz="2200" dirty="0">
              <a:latin typeface="Arial" panose="020B0604020202020204" pitchFamily="34" charset="0"/>
              <a:cs typeface="Arial" panose="020B0604020202020204" pitchFamily="34" charset="0"/>
            </a:endParaRPr>
          </a:p>
        </p:txBody>
      </p:sp>
      <p:sp>
        <p:nvSpPr>
          <p:cNvPr id="15" name="Text 13"/>
          <p:cNvSpPr/>
          <p:nvPr/>
        </p:nvSpPr>
        <p:spPr>
          <a:xfrm>
            <a:off x="5352931" y="4000143"/>
            <a:ext cx="3924538" cy="346710"/>
          </a:xfrm>
          <a:prstGeom prst="rect">
            <a:avLst/>
          </a:prstGeom>
          <a:noFill/>
          <a:ln/>
        </p:spPr>
        <p:txBody>
          <a:bodyPr wrap="none" lIns="0" tIns="0" rIns="0" bIns="0" rtlCol="0" anchor="t"/>
          <a:lstStyle/>
          <a:p>
            <a:pPr marL="0" indent="0">
              <a:lnSpc>
                <a:spcPts val="2700"/>
              </a:lnSpc>
              <a:buNone/>
            </a:pPr>
            <a:r>
              <a:rPr lang="en-US" sz="2200" dirty="0">
                <a:solidFill>
                  <a:srgbClr val="272525"/>
                </a:solidFill>
                <a:latin typeface="Arial" panose="020B0604020202020204" pitchFamily="34" charset="0"/>
                <a:ea typeface="Montserrat" pitchFamily="34" charset="-122"/>
                <a:cs typeface="Arial" panose="020B0604020202020204" pitchFamily="34" charset="0"/>
              </a:rPr>
              <a:t>Liable for cancellation</a:t>
            </a:r>
            <a:endParaRPr lang="en-US" sz="2200" dirty="0">
              <a:latin typeface="Arial" panose="020B0604020202020204" pitchFamily="34" charset="0"/>
              <a:cs typeface="Arial" panose="020B0604020202020204" pitchFamily="34" charset="0"/>
            </a:endParaRPr>
          </a:p>
        </p:txBody>
      </p:sp>
      <p:sp>
        <p:nvSpPr>
          <p:cNvPr id="16" name="Text 14"/>
          <p:cNvSpPr/>
          <p:nvPr/>
        </p:nvSpPr>
        <p:spPr>
          <a:xfrm>
            <a:off x="9718238" y="4000143"/>
            <a:ext cx="3928348" cy="346710"/>
          </a:xfrm>
          <a:prstGeom prst="rect">
            <a:avLst/>
          </a:prstGeom>
          <a:noFill/>
          <a:ln/>
        </p:spPr>
        <p:txBody>
          <a:bodyPr wrap="none" lIns="0" tIns="0" rIns="0" bIns="0" rtlCol="0" anchor="t"/>
          <a:lstStyle/>
          <a:p>
            <a:pPr marL="0" indent="0">
              <a:lnSpc>
                <a:spcPts val="2700"/>
              </a:lnSpc>
              <a:buNone/>
            </a:pPr>
            <a:r>
              <a:rPr lang="en-US" sz="2200" dirty="0">
                <a:solidFill>
                  <a:srgbClr val="272525"/>
                </a:solidFill>
                <a:latin typeface="Arial" panose="020B0604020202020204" pitchFamily="34" charset="0"/>
                <a:ea typeface="Montserrat" pitchFamily="34" charset="-122"/>
                <a:cs typeface="Arial" panose="020B0604020202020204" pitchFamily="34" charset="0"/>
              </a:rPr>
              <a:t>Liable for cancellation</a:t>
            </a:r>
            <a:endParaRPr lang="en-US" sz="2200" dirty="0">
              <a:latin typeface="Arial" panose="020B0604020202020204" pitchFamily="34" charset="0"/>
              <a:cs typeface="Arial" panose="020B0604020202020204" pitchFamily="34" charset="0"/>
            </a:endParaRPr>
          </a:p>
        </p:txBody>
      </p:sp>
      <p:sp>
        <p:nvSpPr>
          <p:cNvPr id="17" name="Shape 15"/>
          <p:cNvSpPr/>
          <p:nvPr/>
        </p:nvSpPr>
        <p:spPr>
          <a:xfrm>
            <a:off x="765929" y="4484370"/>
            <a:ext cx="13097232" cy="621744"/>
          </a:xfrm>
          <a:prstGeom prst="rect">
            <a:avLst/>
          </a:prstGeom>
          <a:solidFill>
            <a:srgbClr val="000000">
              <a:alpha val="4000"/>
            </a:srgbClr>
          </a:solidFill>
          <a:ln/>
        </p:spPr>
        <p:txBody>
          <a:bodyPr/>
          <a:lstStyle/>
          <a:p>
            <a:endParaRPr lang="en-US"/>
          </a:p>
        </p:txBody>
      </p:sp>
      <p:sp>
        <p:nvSpPr>
          <p:cNvPr id="18" name="Text 16"/>
          <p:cNvSpPr/>
          <p:nvPr/>
        </p:nvSpPr>
        <p:spPr>
          <a:xfrm>
            <a:off x="983813" y="4621887"/>
            <a:ext cx="3928348" cy="346710"/>
          </a:xfrm>
          <a:prstGeom prst="rect">
            <a:avLst/>
          </a:prstGeom>
          <a:noFill/>
          <a:ln/>
        </p:spPr>
        <p:txBody>
          <a:bodyPr wrap="none" lIns="0" tIns="0" rIns="0" bIns="0" rtlCol="0" anchor="t"/>
          <a:lstStyle/>
          <a:p>
            <a:pPr marL="0" indent="0">
              <a:lnSpc>
                <a:spcPts val="2700"/>
              </a:lnSpc>
              <a:buNone/>
            </a:pPr>
            <a:r>
              <a:rPr lang="en-US" sz="2200" dirty="0">
                <a:solidFill>
                  <a:srgbClr val="272525"/>
                </a:solidFill>
                <a:latin typeface="Arial" panose="020B0604020202020204" pitchFamily="34" charset="0"/>
                <a:ea typeface="Montserrat" pitchFamily="34" charset="-122"/>
                <a:cs typeface="Arial" panose="020B0604020202020204" pitchFamily="34" charset="0"/>
              </a:rPr>
              <a:t>Incorrect Information</a:t>
            </a:r>
            <a:endParaRPr lang="en-US" sz="2200" dirty="0">
              <a:latin typeface="Arial" panose="020B0604020202020204" pitchFamily="34" charset="0"/>
              <a:cs typeface="Arial" panose="020B0604020202020204" pitchFamily="34" charset="0"/>
            </a:endParaRPr>
          </a:p>
        </p:txBody>
      </p:sp>
      <p:sp>
        <p:nvSpPr>
          <p:cNvPr id="19" name="Text 17"/>
          <p:cNvSpPr/>
          <p:nvPr/>
        </p:nvSpPr>
        <p:spPr>
          <a:xfrm>
            <a:off x="5352931" y="4621887"/>
            <a:ext cx="3924538" cy="346710"/>
          </a:xfrm>
          <a:prstGeom prst="rect">
            <a:avLst/>
          </a:prstGeom>
          <a:noFill/>
          <a:ln/>
        </p:spPr>
        <p:txBody>
          <a:bodyPr wrap="none" lIns="0" tIns="0" rIns="0" bIns="0" rtlCol="0" anchor="t"/>
          <a:lstStyle/>
          <a:p>
            <a:pPr marL="0" indent="0">
              <a:lnSpc>
                <a:spcPts val="2700"/>
              </a:lnSpc>
              <a:buNone/>
            </a:pPr>
            <a:r>
              <a:rPr lang="en-US" sz="2200" dirty="0">
                <a:solidFill>
                  <a:srgbClr val="272525"/>
                </a:solidFill>
                <a:latin typeface="Arial" panose="020B0604020202020204" pitchFamily="34" charset="0"/>
                <a:ea typeface="Montserrat" pitchFamily="34" charset="-122"/>
                <a:cs typeface="Arial" panose="020B0604020202020204" pitchFamily="34" charset="0"/>
              </a:rPr>
              <a:t>Liable for cancellation</a:t>
            </a:r>
            <a:endParaRPr lang="en-US" sz="2200" dirty="0">
              <a:latin typeface="Arial" panose="020B0604020202020204" pitchFamily="34" charset="0"/>
              <a:cs typeface="Arial" panose="020B0604020202020204" pitchFamily="34" charset="0"/>
            </a:endParaRPr>
          </a:p>
        </p:txBody>
      </p:sp>
      <p:sp>
        <p:nvSpPr>
          <p:cNvPr id="20" name="Text 18"/>
          <p:cNvSpPr/>
          <p:nvPr/>
        </p:nvSpPr>
        <p:spPr>
          <a:xfrm>
            <a:off x="9718238" y="4621887"/>
            <a:ext cx="3928348" cy="346710"/>
          </a:xfrm>
          <a:prstGeom prst="rect">
            <a:avLst/>
          </a:prstGeom>
          <a:noFill/>
          <a:ln/>
        </p:spPr>
        <p:txBody>
          <a:bodyPr wrap="none" lIns="0" tIns="0" rIns="0" bIns="0" rtlCol="0" anchor="t"/>
          <a:lstStyle/>
          <a:p>
            <a:pPr marL="0" indent="0">
              <a:lnSpc>
                <a:spcPts val="2700"/>
              </a:lnSpc>
              <a:buNone/>
            </a:pPr>
            <a:r>
              <a:rPr lang="en-US" sz="2200" dirty="0">
                <a:solidFill>
                  <a:srgbClr val="272525"/>
                </a:solidFill>
                <a:latin typeface="Arial" panose="020B0604020202020204" pitchFamily="34" charset="0"/>
                <a:ea typeface="Montserrat" pitchFamily="34" charset="-122"/>
                <a:cs typeface="Arial" panose="020B0604020202020204" pitchFamily="34" charset="0"/>
              </a:rPr>
              <a:t>Liable for cancellation</a:t>
            </a:r>
            <a:endParaRPr lang="en-US" sz="2200" dirty="0">
              <a:latin typeface="Arial" panose="020B0604020202020204" pitchFamily="34" charset="0"/>
              <a:cs typeface="Arial" panose="020B0604020202020204" pitchFamily="34" charset="0"/>
            </a:endParaRPr>
          </a:p>
        </p:txBody>
      </p:sp>
      <p:sp>
        <p:nvSpPr>
          <p:cNvPr id="21" name="Text 19"/>
          <p:cNvSpPr/>
          <p:nvPr/>
        </p:nvSpPr>
        <p:spPr>
          <a:xfrm>
            <a:off x="758309" y="5438656"/>
            <a:ext cx="3420904" cy="427553"/>
          </a:xfrm>
          <a:prstGeom prst="rect">
            <a:avLst/>
          </a:prstGeom>
          <a:noFill/>
          <a:ln/>
        </p:spPr>
        <p:txBody>
          <a:bodyPr wrap="none" lIns="0" tIns="0" rIns="0" bIns="0" rtlCol="0" anchor="t"/>
          <a:lstStyle/>
          <a:p>
            <a:pPr marL="0" indent="0">
              <a:lnSpc>
                <a:spcPts val="3350"/>
              </a:lnSpc>
              <a:buNone/>
            </a:pPr>
            <a:r>
              <a:rPr lang="en-US" sz="2200" b="1" dirty="0">
                <a:solidFill>
                  <a:srgbClr val="7068F4"/>
                </a:solidFill>
                <a:latin typeface="Arial" panose="020B0604020202020204" pitchFamily="34" charset="0"/>
                <a:ea typeface="Barlow Bold" pitchFamily="34" charset="-122"/>
                <a:cs typeface="Arial" panose="020B0604020202020204" pitchFamily="34" charset="0"/>
              </a:rPr>
              <a:t>Impact:</a:t>
            </a:r>
            <a:endParaRPr lang="en-US" sz="2200" dirty="0">
              <a:latin typeface="Arial" panose="020B0604020202020204" pitchFamily="34" charset="0"/>
              <a:cs typeface="Arial" panose="020B0604020202020204" pitchFamily="34" charset="0"/>
            </a:endParaRPr>
          </a:p>
        </p:txBody>
      </p:sp>
      <p:sp>
        <p:nvSpPr>
          <p:cNvPr id="22" name="Text 20"/>
          <p:cNvSpPr/>
          <p:nvPr/>
        </p:nvSpPr>
        <p:spPr>
          <a:xfrm>
            <a:off x="758309" y="6191131"/>
            <a:ext cx="13113782" cy="346710"/>
          </a:xfrm>
          <a:prstGeom prst="rect">
            <a:avLst/>
          </a:prstGeom>
          <a:noFill/>
          <a:ln/>
        </p:spPr>
        <p:txBody>
          <a:bodyPr wrap="none" lIns="0" tIns="0" rIns="0" bIns="0" rtlCol="0" anchor="t"/>
          <a:lstStyle/>
          <a:p>
            <a:pPr marL="342900" indent="-342900">
              <a:lnSpc>
                <a:spcPts val="2700"/>
              </a:lnSpc>
              <a:buSzPct val="100000"/>
              <a:buChar char="•"/>
            </a:pPr>
            <a:r>
              <a:rPr lang="en-US" sz="2200" dirty="0">
                <a:solidFill>
                  <a:srgbClr val="272525"/>
                </a:solidFill>
                <a:latin typeface="Arial" panose="020B0604020202020204" pitchFamily="34" charset="0"/>
                <a:ea typeface="Montserrat" pitchFamily="34" charset="-122"/>
                <a:cs typeface="Arial" panose="020B0604020202020204" pitchFamily="34" charset="0"/>
              </a:rPr>
              <a:t>Avoids unnecessary cancellation due to minor errors.</a:t>
            </a:r>
            <a:endParaRPr lang="en-US" sz="2200" dirty="0">
              <a:latin typeface="Arial" panose="020B0604020202020204" pitchFamily="34" charset="0"/>
              <a:cs typeface="Arial" panose="020B0604020202020204" pitchFamily="34" charset="0"/>
            </a:endParaRPr>
          </a:p>
        </p:txBody>
      </p:sp>
      <p:sp>
        <p:nvSpPr>
          <p:cNvPr id="23" name="Text 21"/>
          <p:cNvSpPr/>
          <p:nvPr/>
        </p:nvSpPr>
        <p:spPr>
          <a:xfrm>
            <a:off x="758309" y="6613565"/>
            <a:ext cx="13113782" cy="346710"/>
          </a:xfrm>
          <a:prstGeom prst="rect">
            <a:avLst/>
          </a:prstGeom>
          <a:noFill/>
          <a:ln/>
        </p:spPr>
        <p:txBody>
          <a:bodyPr wrap="none" lIns="0" tIns="0" rIns="0" bIns="0" rtlCol="0" anchor="t"/>
          <a:lstStyle/>
          <a:p>
            <a:pPr marL="342900" indent="-342900">
              <a:lnSpc>
                <a:spcPts val="2700"/>
              </a:lnSpc>
              <a:buSzPct val="100000"/>
              <a:buChar char="•"/>
            </a:pPr>
            <a:r>
              <a:rPr lang="en-US" sz="2200" dirty="0">
                <a:solidFill>
                  <a:srgbClr val="272525"/>
                </a:solidFill>
                <a:latin typeface="Arial" panose="020B0604020202020204" pitchFamily="34" charset="0"/>
                <a:ea typeface="Montserrat" pitchFamily="34" charset="-122"/>
                <a:cs typeface="Arial" panose="020B0604020202020204" pitchFamily="34" charset="0"/>
              </a:rPr>
              <a:t>Ensures fair processing of trust registrations.</a:t>
            </a:r>
            <a:endParaRPr lang="en-US" sz="2200" dirty="0">
              <a:latin typeface="Arial" panose="020B0604020202020204" pitchFamily="34" charset="0"/>
              <a:cs typeface="Arial" panose="020B0604020202020204" pitchFamily="34" charset="0"/>
            </a:endParaRPr>
          </a:p>
        </p:txBody>
      </p:sp>
      <p:sp>
        <p:nvSpPr>
          <p:cNvPr id="24" name="Text 22"/>
          <p:cNvSpPr/>
          <p:nvPr/>
        </p:nvSpPr>
        <p:spPr>
          <a:xfrm>
            <a:off x="758309" y="7203996"/>
            <a:ext cx="13113782" cy="346710"/>
          </a:xfrm>
          <a:prstGeom prst="rect">
            <a:avLst/>
          </a:prstGeom>
          <a:noFill/>
          <a:ln/>
        </p:spPr>
        <p:txBody>
          <a:bodyPr wrap="none" lIns="0" tIns="0" rIns="0" bIns="0" rtlCol="0" anchor="t"/>
          <a:lstStyle/>
          <a:p>
            <a:pPr marL="0" indent="0">
              <a:lnSpc>
                <a:spcPts val="2700"/>
              </a:lnSpc>
              <a:buNone/>
            </a:pPr>
            <a:r>
              <a:rPr lang="en-US" sz="2200" b="1" dirty="0">
                <a:solidFill>
                  <a:srgbClr val="272525"/>
                </a:solidFill>
                <a:latin typeface="Arial" panose="020B0604020202020204" pitchFamily="34" charset="0"/>
                <a:ea typeface="Montserrat" pitchFamily="34" charset="-122"/>
                <a:cs typeface="Arial" panose="020B0604020202020204" pitchFamily="34" charset="0"/>
              </a:rPr>
              <a:t>Effective Date:</a:t>
            </a:r>
            <a:r>
              <a:rPr lang="en-US" sz="2200" dirty="0">
                <a:solidFill>
                  <a:srgbClr val="272525"/>
                </a:solidFill>
                <a:latin typeface="Arial" panose="020B0604020202020204" pitchFamily="34" charset="0"/>
                <a:ea typeface="Montserrat" pitchFamily="34" charset="-122"/>
                <a:cs typeface="Arial" panose="020B0604020202020204" pitchFamily="34" charset="0"/>
              </a:rPr>
              <a:t> 01st April, 2025.</a:t>
            </a:r>
            <a:endParaRPr lang="en-US" sz="2200" dirty="0">
              <a:latin typeface="Arial" panose="020B0604020202020204" pitchFamily="34" charset="0"/>
              <a:cs typeface="Arial" panose="020B0604020202020204"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44709" y="2719507"/>
            <a:ext cx="7627382" cy="1425416"/>
          </a:xfrm>
          <a:prstGeom prst="rect">
            <a:avLst/>
          </a:prstGeom>
          <a:noFill/>
          <a:ln/>
        </p:spPr>
        <p:txBody>
          <a:bodyPr wrap="square" lIns="0" tIns="0" rIns="0" bIns="0" rtlCol="0" anchor="t"/>
          <a:lstStyle/>
          <a:p>
            <a:pPr marL="0" indent="0">
              <a:lnSpc>
                <a:spcPts val="56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Extension of timeline for tax benefits to start-ups</a:t>
            </a:r>
            <a:endParaRPr lang="en-US" sz="4450" dirty="0">
              <a:latin typeface="Arial" panose="020B0604020202020204" pitchFamily="34" charset="0"/>
              <a:cs typeface="Arial" panose="020B0604020202020204" pitchFamily="34" charset="0"/>
            </a:endParaRPr>
          </a:p>
        </p:txBody>
      </p:sp>
      <p:sp>
        <p:nvSpPr>
          <p:cNvPr id="4" name="Text 1"/>
          <p:cNvSpPr/>
          <p:nvPr/>
        </p:nvSpPr>
        <p:spPr>
          <a:xfrm>
            <a:off x="6244709" y="4469843"/>
            <a:ext cx="7627382" cy="1557977"/>
          </a:xfrm>
          <a:prstGeom prst="rect">
            <a:avLst/>
          </a:prstGeom>
          <a:noFill/>
          <a:ln/>
        </p:spPr>
        <p:txBody>
          <a:bodyPr wrap="square" lIns="0" tIns="0" rIns="0" bIns="0" rtlCol="0" anchor="t"/>
          <a:lstStyle/>
          <a:p>
            <a:pPr marL="0" indent="0">
              <a:lnSpc>
                <a:spcPts val="2700"/>
              </a:lnSpc>
              <a:buNone/>
            </a:pPr>
            <a:r>
              <a:rPr lang="en-US" sz="2200" dirty="0">
                <a:solidFill>
                  <a:srgbClr val="272525"/>
                </a:solidFill>
                <a:latin typeface="Arial" panose="020B0604020202020204" pitchFamily="34" charset="0"/>
                <a:ea typeface="Montserrat" pitchFamily="34" charset="-122"/>
                <a:cs typeface="Arial" panose="020B0604020202020204" pitchFamily="34" charset="0"/>
              </a:rPr>
              <a:t>This move boosts innovation, investment, and job creation, enhances ease of doing business, and aligns with government initiatives to support the startup ecosystem and economic growth.</a:t>
            </a:r>
            <a:endParaRPr lang="en-US" sz="2200" dirty="0">
              <a:latin typeface="Arial" panose="020B0604020202020204" pitchFamily="34" charset="0"/>
              <a:cs typeface="Arial" panose="020B060402020202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44709" y="1360646"/>
            <a:ext cx="7627382" cy="1425416"/>
          </a:xfrm>
          <a:prstGeom prst="rect">
            <a:avLst/>
          </a:prstGeom>
          <a:noFill/>
          <a:ln/>
        </p:spPr>
        <p:txBody>
          <a:bodyPr wrap="square" lIns="0" tIns="0" rIns="0" bIns="0" rtlCol="0" anchor="t"/>
          <a:lstStyle/>
          <a:p>
            <a:pPr marL="0" indent="0">
              <a:lnSpc>
                <a:spcPts val="56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Existing Provisions of Section 80-IAC</a:t>
            </a:r>
            <a:endParaRPr lang="en-US" sz="4450" dirty="0">
              <a:latin typeface="Arial" panose="020B0604020202020204" pitchFamily="34" charset="0"/>
              <a:cs typeface="Arial" panose="020B0604020202020204" pitchFamily="34" charset="0"/>
            </a:endParaRPr>
          </a:p>
        </p:txBody>
      </p:sp>
      <p:sp>
        <p:nvSpPr>
          <p:cNvPr id="4" name="Text 1"/>
          <p:cNvSpPr/>
          <p:nvPr/>
        </p:nvSpPr>
        <p:spPr>
          <a:xfrm>
            <a:off x="6244709" y="3327559"/>
            <a:ext cx="2850713" cy="356235"/>
          </a:xfrm>
          <a:prstGeom prst="rect">
            <a:avLst/>
          </a:prstGeom>
          <a:noFill/>
          <a:ln/>
        </p:spPr>
        <p:txBody>
          <a:bodyPr wrap="none" lIns="0" tIns="0" rIns="0" bIns="0" rtlCol="0" anchor="t"/>
          <a:lstStyle/>
          <a:p>
            <a:pPr marL="0" indent="0">
              <a:lnSpc>
                <a:spcPts val="2800"/>
              </a:lnSpc>
              <a:buNone/>
            </a:pPr>
            <a:r>
              <a:rPr lang="en-US" sz="2400" b="1" dirty="0">
                <a:solidFill>
                  <a:srgbClr val="7068F4"/>
                </a:solidFill>
                <a:latin typeface="Arial" panose="020B0604020202020204" pitchFamily="34" charset="0"/>
                <a:ea typeface="Barlow Bold" pitchFamily="34" charset="-122"/>
                <a:cs typeface="Arial" panose="020B0604020202020204" pitchFamily="34" charset="0"/>
              </a:rPr>
              <a:t>1. 100% Tax Deduction</a:t>
            </a:r>
            <a:endParaRPr lang="en-US" sz="2400" dirty="0">
              <a:latin typeface="Arial" panose="020B0604020202020204" pitchFamily="34" charset="0"/>
              <a:cs typeface="Arial" panose="020B0604020202020204" pitchFamily="34" charset="0"/>
            </a:endParaRPr>
          </a:p>
        </p:txBody>
      </p:sp>
      <p:sp>
        <p:nvSpPr>
          <p:cNvPr id="5" name="Text 2"/>
          <p:cNvSpPr/>
          <p:nvPr/>
        </p:nvSpPr>
        <p:spPr>
          <a:xfrm>
            <a:off x="6244709" y="3900368"/>
            <a:ext cx="3549372" cy="2080260"/>
          </a:xfrm>
          <a:prstGeom prst="rect">
            <a:avLst/>
          </a:prstGeom>
          <a:noFill/>
          <a:ln/>
        </p:spPr>
        <p:txBody>
          <a:bodyPr wrap="square" lIns="0" tIns="0" rIns="0" bIns="0" rtlCol="0" anchor="t"/>
          <a:lstStyle/>
          <a:p>
            <a:pPr marL="0" indent="0">
              <a:lnSpc>
                <a:spcPts val="2700"/>
              </a:lnSpc>
              <a:buNone/>
            </a:pPr>
            <a:r>
              <a:rPr lang="en-US" sz="2400" dirty="0">
                <a:solidFill>
                  <a:srgbClr val="272525"/>
                </a:solidFill>
                <a:latin typeface="Arial" panose="020B0604020202020204" pitchFamily="34" charset="0"/>
                <a:ea typeface="Montserrat" pitchFamily="34" charset="-122"/>
                <a:cs typeface="Arial" panose="020B0604020202020204" pitchFamily="34" charset="0"/>
              </a:rPr>
              <a:t>The existing Section 80-IAC allows eligible start-ups to claim a 100% deduction on their profits for three consecutive years out of the first ten years of incorporation.</a:t>
            </a:r>
            <a:endParaRPr lang="en-US" sz="2400" dirty="0">
              <a:latin typeface="Arial" panose="020B0604020202020204" pitchFamily="34" charset="0"/>
              <a:cs typeface="Arial" panose="020B0604020202020204" pitchFamily="34" charset="0"/>
            </a:endParaRPr>
          </a:p>
        </p:txBody>
      </p:sp>
      <p:sp>
        <p:nvSpPr>
          <p:cNvPr id="6" name="Text 3"/>
          <p:cNvSpPr/>
          <p:nvPr/>
        </p:nvSpPr>
        <p:spPr>
          <a:xfrm>
            <a:off x="10330339" y="3327559"/>
            <a:ext cx="2850713" cy="356235"/>
          </a:xfrm>
          <a:prstGeom prst="rect">
            <a:avLst/>
          </a:prstGeom>
          <a:noFill/>
          <a:ln/>
        </p:spPr>
        <p:txBody>
          <a:bodyPr wrap="none" lIns="0" tIns="0" rIns="0" bIns="0" rtlCol="0" anchor="t"/>
          <a:lstStyle/>
          <a:p>
            <a:pPr marL="0" indent="0">
              <a:lnSpc>
                <a:spcPts val="2800"/>
              </a:lnSpc>
              <a:buNone/>
            </a:pPr>
            <a:r>
              <a:rPr lang="en-US" sz="2400" b="1" dirty="0">
                <a:solidFill>
                  <a:srgbClr val="7068F4"/>
                </a:solidFill>
                <a:latin typeface="Arial" panose="020B0604020202020204" pitchFamily="34" charset="0"/>
                <a:ea typeface="Barlow Bold" pitchFamily="34" charset="-122"/>
                <a:cs typeface="Arial" panose="020B0604020202020204" pitchFamily="34" charset="0"/>
              </a:rPr>
              <a:t>2. Eligibility Period</a:t>
            </a:r>
            <a:endParaRPr lang="en-US" sz="2400" dirty="0">
              <a:latin typeface="Arial" panose="020B0604020202020204" pitchFamily="34" charset="0"/>
              <a:cs typeface="Arial" panose="020B0604020202020204" pitchFamily="34" charset="0"/>
            </a:endParaRPr>
          </a:p>
        </p:txBody>
      </p:sp>
      <p:sp>
        <p:nvSpPr>
          <p:cNvPr id="7" name="Text 4"/>
          <p:cNvSpPr/>
          <p:nvPr/>
        </p:nvSpPr>
        <p:spPr>
          <a:xfrm>
            <a:off x="10330339" y="3900368"/>
            <a:ext cx="3549372" cy="2773680"/>
          </a:xfrm>
          <a:prstGeom prst="rect">
            <a:avLst/>
          </a:prstGeom>
          <a:noFill/>
          <a:ln/>
        </p:spPr>
        <p:txBody>
          <a:bodyPr wrap="square" lIns="0" tIns="0" rIns="0" bIns="0" rtlCol="0" anchor="t"/>
          <a:lstStyle/>
          <a:p>
            <a:pPr marL="0" indent="0">
              <a:lnSpc>
                <a:spcPts val="2700"/>
              </a:lnSpc>
              <a:buNone/>
            </a:pPr>
            <a:r>
              <a:rPr lang="en-US" sz="2400" dirty="0">
                <a:solidFill>
                  <a:srgbClr val="272525"/>
                </a:solidFill>
                <a:latin typeface="Arial" panose="020B0604020202020204" pitchFamily="34" charset="0"/>
                <a:ea typeface="Montserrat" pitchFamily="34" charset="-122"/>
                <a:cs typeface="Arial" panose="020B0604020202020204" pitchFamily="34" charset="0"/>
              </a:rPr>
              <a:t>This benefit was previously applicable to start-ups incorporated between April 1, 2016, and March 31, 2025, subject to conditions like turnover not exceeding Rs. 100 crore and certification from the Inter-Ministerial Board (IMB).</a:t>
            </a:r>
            <a:endParaRPr lang="en-US" sz="2400" dirty="0">
              <a:latin typeface="Arial" panose="020B0604020202020204" pitchFamily="34" charset="0"/>
              <a:cs typeface="Arial" panose="020B0604020202020204"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58309" y="1355884"/>
            <a:ext cx="7627382" cy="1425416"/>
          </a:xfrm>
          <a:prstGeom prst="rect">
            <a:avLst/>
          </a:prstGeom>
          <a:noFill/>
          <a:ln/>
        </p:spPr>
        <p:txBody>
          <a:bodyPr wrap="square" lIns="0" tIns="0" rIns="0" bIns="0" rtlCol="0" anchor="t"/>
          <a:lstStyle/>
          <a:p>
            <a:pPr marL="0" indent="0">
              <a:lnSpc>
                <a:spcPts val="56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Amended Provisions of Section 80-IAC</a:t>
            </a:r>
            <a:endParaRPr lang="en-US" sz="4450" dirty="0">
              <a:latin typeface="Arial" panose="020B0604020202020204" pitchFamily="34" charset="0"/>
              <a:cs typeface="Arial" panose="020B0604020202020204" pitchFamily="34" charset="0"/>
            </a:endParaRPr>
          </a:p>
        </p:txBody>
      </p:sp>
      <p:sp>
        <p:nvSpPr>
          <p:cNvPr id="4" name="Text 1"/>
          <p:cNvSpPr/>
          <p:nvPr/>
        </p:nvSpPr>
        <p:spPr>
          <a:xfrm>
            <a:off x="758309" y="3322796"/>
            <a:ext cx="3549372" cy="712470"/>
          </a:xfrm>
          <a:prstGeom prst="rect">
            <a:avLst/>
          </a:prstGeom>
          <a:noFill/>
          <a:ln/>
        </p:spPr>
        <p:txBody>
          <a:bodyPr wrap="square" lIns="0" tIns="0" rIns="0" bIns="0" rtlCol="0" anchor="t"/>
          <a:lstStyle/>
          <a:p>
            <a:pPr marL="0" indent="0">
              <a:lnSpc>
                <a:spcPts val="2800"/>
              </a:lnSpc>
              <a:buNone/>
            </a:pPr>
            <a:r>
              <a:rPr lang="en-US" sz="2400" b="1" dirty="0">
                <a:solidFill>
                  <a:srgbClr val="7068F4"/>
                </a:solidFill>
                <a:latin typeface="Arial" panose="020B0604020202020204" pitchFamily="34" charset="0"/>
                <a:ea typeface="Barlow Bold" pitchFamily="34" charset="-122"/>
                <a:cs typeface="Arial" panose="020B0604020202020204" pitchFamily="34" charset="0"/>
              </a:rPr>
              <a:t>Extended Incorporation Period</a:t>
            </a:r>
            <a:endParaRPr lang="en-US" sz="2400" dirty="0">
              <a:latin typeface="Arial" panose="020B0604020202020204" pitchFamily="34" charset="0"/>
              <a:cs typeface="Arial" panose="020B0604020202020204" pitchFamily="34" charset="0"/>
            </a:endParaRPr>
          </a:p>
        </p:txBody>
      </p:sp>
      <p:sp>
        <p:nvSpPr>
          <p:cNvPr id="5" name="Text 2"/>
          <p:cNvSpPr/>
          <p:nvPr/>
        </p:nvSpPr>
        <p:spPr>
          <a:xfrm>
            <a:off x="758309" y="4251841"/>
            <a:ext cx="3549372" cy="2426970"/>
          </a:xfrm>
          <a:prstGeom prst="rect">
            <a:avLst/>
          </a:prstGeom>
          <a:noFill/>
          <a:ln/>
        </p:spPr>
        <p:txBody>
          <a:bodyPr wrap="square" lIns="0" tIns="0" rIns="0" bIns="0" rtlCol="0" anchor="t"/>
          <a:lstStyle/>
          <a:p>
            <a:pPr marL="0" indent="0">
              <a:lnSpc>
                <a:spcPts val="2700"/>
              </a:lnSpc>
              <a:buNone/>
            </a:pPr>
            <a:r>
              <a:rPr lang="en-US" sz="2400" dirty="0">
                <a:solidFill>
                  <a:srgbClr val="272525"/>
                </a:solidFill>
                <a:latin typeface="Arial" panose="020B0604020202020204" pitchFamily="34" charset="0"/>
                <a:ea typeface="Montserrat" pitchFamily="34" charset="-122"/>
                <a:cs typeface="Arial" panose="020B0604020202020204" pitchFamily="34" charset="0"/>
              </a:rPr>
              <a:t>The key amendment in Finance Act 2025 extends the eligibility period for start-up incorporation from March 31, 2025, to March 31, 2030. This change opens doors for newer start-ups to avail these tax benefits.</a:t>
            </a:r>
            <a:endParaRPr lang="en-US" sz="2400" dirty="0">
              <a:latin typeface="Arial" panose="020B0604020202020204" pitchFamily="34" charset="0"/>
              <a:cs typeface="Arial" panose="020B0604020202020204" pitchFamily="34" charset="0"/>
            </a:endParaRPr>
          </a:p>
        </p:txBody>
      </p:sp>
      <p:sp>
        <p:nvSpPr>
          <p:cNvPr id="6" name="Text 3"/>
          <p:cNvSpPr/>
          <p:nvPr/>
        </p:nvSpPr>
        <p:spPr>
          <a:xfrm>
            <a:off x="4843939" y="3322796"/>
            <a:ext cx="3549372" cy="712470"/>
          </a:xfrm>
          <a:prstGeom prst="rect">
            <a:avLst/>
          </a:prstGeom>
          <a:noFill/>
          <a:ln/>
        </p:spPr>
        <p:txBody>
          <a:bodyPr wrap="square" lIns="0" tIns="0" rIns="0" bIns="0" rtlCol="0" anchor="t"/>
          <a:lstStyle/>
          <a:p>
            <a:pPr marL="0" indent="0">
              <a:lnSpc>
                <a:spcPts val="2800"/>
              </a:lnSpc>
              <a:buNone/>
            </a:pPr>
            <a:r>
              <a:rPr lang="en-US" sz="2400" b="1" dirty="0">
                <a:solidFill>
                  <a:srgbClr val="7068F4"/>
                </a:solidFill>
                <a:latin typeface="Arial" panose="020B0604020202020204" pitchFamily="34" charset="0"/>
                <a:ea typeface="Barlow Bold" pitchFamily="34" charset="-122"/>
                <a:cs typeface="Arial" panose="020B0604020202020204" pitchFamily="34" charset="0"/>
              </a:rPr>
              <a:t>Deduction Percentage &amp; Duration</a:t>
            </a:r>
            <a:endParaRPr lang="en-US" sz="2400" dirty="0">
              <a:latin typeface="Arial" panose="020B0604020202020204" pitchFamily="34" charset="0"/>
              <a:cs typeface="Arial" panose="020B0604020202020204" pitchFamily="34" charset="0"/>
            </a:endParaRPr>
          </a:p>
        </p:txBody>
      </p:sp>
      <p:sp>
        <p:nvSpPr>
          <p:cNvPr id="7" name="Text 4"/>
          <p:cNvSpPr/>
          <p:nvPr/>
        </p:nvSpPr>
        <p:spPr>
          <a:xfrm>
            <a:off x="4843939" y="4251841"/>
            <a:ext cx="3549372" cy="2426970"/>
          </a:xfrm>
          <a:prstGeom prst="rect">
            <a:avLst/>
          </a:prstGeom>
          <a:noFill/>
          <a:ln/>
        </p:spPr>
        <p:txBody>
          <a:bodyPr wrap="square" lIns="0" tIns="0" rIns="0" bIns="0" rtlCol="0" anchor="t"/>
          <a:lstStyle/>
          <a:p>
            <a:pPr marL="0" indent="0">
              <a:lnSpc>
                <a:spcPts val="2700"/>
              </a:lnSpc>
              <a:buNone/>
            </a:pPr>
            <a:r>
              <a:rPr lang="en-US" sz="2400" dirty="0">
                <a:solidFill>
                  <a:srgbClr val="272525"/>
                </a:solidFill>
                <a:latin typeface="Arial" panose="020B0604020202020204" pitchFamily="34" charset="0"/>
                <a:ea typeface="Montserrat" pitchFamily="34" charset="-122"/>
                <a:cs typeface="Arial" panose="020B0604020202020204" pitchFamily="34" charset="0"/>
              </a:rPr>
              <a:t>The amendment retains the existing deduction percentage of 100% and the duration of three years out of ten years for claiming the deduction. This consistency provides clarity for start-ups.</a:t>
            </a:r>
            <a:endParaRPr lang="en-US" sz="2400" dirty="0">
              <a:latin typeface="Arial" panose="020B0604020202020204" pitchFamily="34" charset="0"/>
              <a:cs typeface="Arial" panose="020B0604020202020204"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758309" y="1759982"/>
            <a:ext cx="8147447" cy="712708"/>
          </a:xfrm>
          <a:prstGeom prst="rect">
            <a:avLst/>
          </a:prstGeom>
          <a:noFill/>
          <a:ln/>
        </p:spPr>
        <p:txBody>
          <a:bodyPr wrap="none" lIns="0" tIns="0" rIns="0" bIns="0" rtlCol="0" anchor="t"/>
          <a:lstStyle/>
          <a:p>
            <a:pPr marL="0" indent="0">
              <a:lnSpc>
                <a:spcPts val="56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Amendment – Search Provisions</a:t>
            </a:r>
            <a:endParaRPr lang="en-US" sz="4450" dirty="0">
              <a:latin typeface="Arial" panose="020B0604020202020204" pitchFamily="34" charset="0"/>
              <a:cs typeface="Arial" panose="020B0604020202020204" pitchFamily="34" charset="0"/>
            </a:endParaRPr>
          </a:p>
        </p:txBody>
      </p:sp>
      <p:sp>
        <p:nvSpPr>
          <p:cNvPr id="3" name="Text 1"/>
          <p:cNvSpPr/>
          <p:nvPr/>
        </p:nvSpPr>
        <p:spPr>
          <a:xfrm>
            <a:off x="758309" y="2797612"/>
            <a:ext cx="4561284" cy="570071"/>
          </a:xfrm>
          <a:prstGeom prst="rect">
            <a:avLst/>
          </a:prstGeom>
          <a:noFill/>
          <a:ln/>
        </p:spPr>
        <p:txBody>
          <a:bodyPr wrap="none" lIns="0" tIns="0" rIns="0" bIns="0" rtlCol="0" anchor="t"/>
          <a:lstStyle/>
          <a:p>
            <a:pPr marL="0" indent="0">
              <a:lnSpc>
                <a:spcPts val="4450"/>
              </a:lnSpc>
              <a:buNone/>
            </a:pPr>
            <a:r>
              <a:rPr lang="en-US" sz="3550" b="1" dirty="0">
                <a:solidFill>
                  <a:srgbClr val="7068F4"/>
                </a:solidFill>
                <a:latin typeface="Arial" panose="020B0604020202020204" pitchFamily="34" charset="0"/>
                <a:ea typeface="Barlow Bold" pitchFamily="34" charset="-122"/>
                <a:cs typeface="Arial" panose="020B0604020202020204" pitchFamily="34" charset="0"/>
              </a:rPr>
              <a:t>Chapter XIV - B</a:t>
            </a:r>
            <a:endParaRPr lang="en-US" sz="3550" dirty="0">
              <a:latin typeface="Arial" panose="020B0604020202020204" pitchFamily="34" charset="0"/>
              <a:cs typeface="Arial" panose="020B0604020202020204" pitchFamily="34" charset="0"/>
            </a:endParaRPr>
          </a:p>
        </p:txBody>
      </p:sp>
      <p:sp>
        <p:nvSpPr>
          <p:cNvPr id="4" name="Text 2"/>
          <p:cNvSpPr/>
          <p:nvPr/>
        </p:nvSpPr>
        <p:spPr>
          <a:xfrm>
            <a:off x="758309" y="3692604"/>
            <a:ext cx="3420904" cy="427553"/>
          </a:xfrm>
          <a:prstGeom prst="rect">
            <a:avLst/>
          </a:prstGeom>
          <a:noFill/>
          <a:ln/>
        </p:spPr>
        <p:txBody>
          <a:bodyPr wrap="none" lIns="0" tIns="0" rIns="0" bIns="0" rtlCol="0" anchor="t"/>
          <a:lstStyle/>
          <a:p>
            <a:pPr marL="0" indent="0">
              <a:lnSpc>
                <a:spcPts val="3350"/>
              </a:lnSpc>
              <a:buNone/>
            </a:pPr>
            <a:r>
              <a:rPr lang="en-US" sz="2650" b="1" dirty="0">
                <a:solidFill>
                  <a:srgbClr val="7068F4"/>
                </a:solidFill>
                <a:latin typeface="Arial" panose="020B0604020202020204" pitchFamily="34" charset="0"/>
                <a:ea typeface="Barlow Bold" pitchFamily="34" charset="-122"/>
                <a:cs typeface="Arial" panose="020B0604020202020204" pitchFamily="34" charset="0"/>
              </a:rPr>
              <a:t>Section 158B(b)</a:t>
            </a:r>
            <a:endParaRPr lang="en-US" sz="2650" dirty="0">
              <a:latin typeface="Arial" panose="020B0604020202020204" pitchFamily="34" charset="0"/>
              <a:cs typeface="Arial" panose="020B0604020202020204" pitchFamily="34" charset="0"/>
            </a:endParaRPr>
          </a:p>
        </p:txBody>
      </p:sp>
      <p:sp>
        <p:nvSpPr>
          <p:cNvPr id="5" name="Text 3"/>
          <p:cNvSpPr/>
          <p:nvPr/>
        </p:nvSpPr>
        <p:spPr>
          <a:xfrm>
            <a:off x="758309" y="4661654"/>
            <a:ext cx="2850713" cy="356235"/>
          </a:xfrm>
          <a:prstGeom prst="rect">
            <a:avLst/>
          </a:prstGeom>
          <a:noFill/>
          <a:ln/>
        </p:spPr>
        <p:txBody>
          <a:bodyPr wrap="none" lIns="0" tIns="0" rIns="0" bIns="0" rtlCol="0" anchor="t"/>
          <a:lstStyle/>
          <a:p>
            <a:pPr marL="0" indent="0">
              <a:lnSpc>
                <a:spcPts val="2800"/>
              </a:lnSpc>
              <a:buNone/>
            </a:pPr>
            <a:r>
              <a:rPr lang="en-US" sz="2400" b="1" dirty="0">
                <a:solidFill>
                  <a:srgbClr val="7068F4"/>
                </a:solidFill>
                <a:latin typeface="Arial" panose="020B0604020202020204" pitchFamily="34" charset="0"/>
                <a:ea typeface="Barlow Bold" pitchFamily="34" charset="-122"/>
                <a:cs typeface="Arial" panose="020B0604020202020204" pitchFamily="34" charset="0"/>
              </a:rPr>
              <a:t>Earlier:</a:t>
            </a:r>
            <a:endParaRPr lang="en-US" sz="2400" dirty="0">
              <a:latin typeface="Arial" panose="020B0604020202020204" pitchFamily="34" charset="0"/>
              <a:cs typeface="Arial" panose="020B0604020202020204" pitchFamily="34" charset="0"/>
            </a:endParaRPr>
          </a:p>
        </p:txBody>
      </p:sp>
      <p:sp>
        <p:nvSpPr>
          <p:cNvPr id="6" name="Text 4"/>
          <p:cNvSpPr/>
          <p:nvPr/>
        </p:nvSpPr>
        <p:spPr>
          <a:xfrm>
            <a:off x="758309" y="5234464"/>
            <a:ext cx="6292572" cy="1040130"/>
          </a:xfrm>
          <a:prstGeom prst="rect">
            <a:avLst/>
          </a:prstGeom>
          <a:noFill/>
          <a:ln/>
        </p:spPr>
        <p:txBody>
          <a:bodyPr wrap="square" lIns="0" tIns="0" rIns="0" bIns="0" rtlCol="0" anchor="t"/>
          <a:lstStyle/>
          <a:p>
            <a:pPr marL="0" indent="0">
              <a:lnSpc>
                <a:spcPts val="2700"/>
              </a:lnSpc>
              <a:buNone/>
            </a:pPr>
            <a:r>
              <a:rPr lang="en-US" sz="2400" dirty="0">
                <a:solidFill>
                  <a:srgbClr val="272525"/>
                </a:solidFill>
                <a:latin typeface="Arial" panose="020B0604020202020204" pitchFamily="34" charset="0"/>
                <a:ea typeface="Montserrat" pitchFamily="34" charset="-122"/>
                <a:cs typeface="Arial" panose="020B0604020202020204" pitchFamily="34" charset="0"/>
              </a:rPr>
              <a:t>"</a:t>
            </a:r>
            <a:r>
              <a:rPr lang="en-US" sz="2400" b="1" dirty="0">
                <a:solidFill>
                  <a:srgbClr val="272525"/>
                </a:solidFill>
                <a:latin typeface="Arial" panose="020B0604020202020204" pitchFamily="34" charset="0"/>
                <a:ea typeface="Montserrat" pitchFamily="34" charset="-122"/>
                <a:cs typeface="Arial" panose="020B0604020202020204" pitchFamily="34" charset="0"/>
              </a:rPr>
              <a:t>Undisclosed income</a:t>
            </a:r>
            <a:r>
              <a:rPr lang="en-US" sz="2400" dirty="0">
                <a:solidFill>
                  <a:srgbClr val="272525"/>
                </a:solidFill>
                <a:latin typeface="Arial" panose="020B0604020202020204" pitchFamily="34" charset="0"/>
                <a:ea typeface="Montserrat" pitchFamily="34" charset="-122"/>
                <a:cs typeface="Arial" panose="020B0604020202020204" pitchFamily="34" charset="0"/>
              </a:rPr>
              <a:t>" includes any money, bullion, jewellery or other valuable article or thing etc. which has not been disclosed.</a:t>
            </a:r>
            <a:endParaRPr lang="en-US" sz="2400" dirty="0">
              <a:latin typeface="Arial" panose="020B0604020202020204" pitchFamily="34" charset="0"/>
              <a:cs typeface="Arial" panose="020B0604020202020204" pitchFamily="34" charset="0"/>
            </a:endParaRPr>
          </a:p>
        </p:txBody>
      </p:sp>
      <p:sp>
        <p:nvSpPr>
          <p:cNvPr id="7" name="Text 5"/>
          <p:cNvSpPr/>
          <p:nvPr/>
        </p:nvSpPr>
        <p:spPr>
          <a:xfrm>
            <a:off x="7587139" y="4661654"/>
            <a:ext cx="2850713" cy="356235"/>
          </a:xfrm>
          <a:prstGeom prst="rect">
            <a:avLst/>
          </a:prstGeom>
          <a:noFill/>
          <a:ln/>
        </p:spPr>
        <p:txBody>
          <a:bodyPr wrap="none" lIns="0" tIns="0" rIns="0" bIns="0" rtlCol="0" anchor="t"/>
          <a:lstStyle/>
          <a:p>
            <a:pPr marL="0" indent="0">
              <a:lnSpc>
                <a:spcPts val="2800"/>
              </a:lnSpc>
              <a:buNone/>
            </a:pPr>
            <a:r>
              <a:rPr lang="en-US" sz="2400" b="1" dirty="0">
                <a:solidFill>
                  <a:srgbClr val="7068F4"/>
                </a:solidFill>
                <a:latin typeface="Arial" panose="020B0604020202020204" pitchFamily="34" charset="0"/>
                <a:ea typeface="Barlow Bold" pitchFamily="34" charset="-122"/>
                <a:cs typeface="Arial" panose="020B0604020202020204" pitchFamily="34" charset="0"/>
              </a:rPr>
              <a:t>Proposed:</a:t>
            </a:r>
            <a:endParaRPr lang="en-US" sz="2400" dirty="0">
              <a:latin typeface="Arial" panose="020B0604020202020204" pitchFamily="34" charset="0"/>
              <a:cs typeface="Arial" panose="020B0604020202020204" pitchFamily="34" charset="0"/>
            </a:endParaRPr>
          </a:p>
        </p:txBody>
      </p:sp>
      <p:sp>
        <p:nvSpPr>
          <p:cNvPr id="8" name="Text 6"/>
          <p:cNvSpPr/>
          <p:nvPr/>
        </p:nvSpPr>
        <p:spPr>
          <a:xfrm>
            <a:off x="7587139" y="5234464"/>
            <a:ext cx="6292572" cy="1040130"/>
          </a:xfrm>
          <a:prstGeom prst="rect">
            <a:avLst/>
          </a:prstGeom>
          <a:noFill/>
          <a:ln/>
        </p:spPr>
        <p:txBody>
          <a:bodyPr wrap="square" lIns="0" tIns="0" rIns="0" bIns="0" rtlCol="0" anchor="t"/>
          <a:lstStyle/>
          <a:p>
            <a:pPr marL="0" indent="0">
              <a:lnSpc>
                <a:spcPts val="2700"/>
              </a:lnSpc>
              <a:buNone/>
            </a:pPr>
            <a:r>
              <a:rPr lang="en-US" sz="2400" dirty="0">
                <a:solidFill>
                  <a:srgbClr val="272525"/>
                </a:solidFill>
                <a:latin typeface="Arial" panose="020B0604020202020204" pitchFamily="34" charset="0"/>
                <a:ea typeface="Montserrat" pitchFamily="34" charset="-122"/>
                <a:cs typeface="Arial" panose="020B0604020202020204" pitchFamily="34" charset="0"/>
              </a:rPr>
              <a:t>Virtual Digital Assets (VDAs) like cryptocurrencies and NFTs are now proposed to be classified as </a:t>
            </a:r>
            <a:r>
              <a:rPr lang="en-US" sz="2400" b="1" dirty="0">
                <a:solidFill>
                  <a:srgbClr val="272525"/>
                </a:solidFill>
                <a:latin typeface="Arial" panose="020B0604020202020204" pitchFamily="34" charset="0"/>
                <a:ea typeface="Montserrat" pitchFamily="34" charset="-122"/>
                <a:cs typeface="Arial" panose="020B0604020202020204" pitchFamily="34" charset="0"/>
              </a:rPr>
              <a:t>undisclosed income</a:t>
            </a:r>
            <a:r>
              <a:rPr lang="en-US" sz="2400" dirty="0">
                <a:solidFill>
                  <a:srgbClr val="272525"/>
                </a:solidFill>
                <a:latin typeface="Arial" panose="020B0604020202020204" pitchFamily="34" charset="0"/>
                <a:ea typeface="Montserrat" pitchFamily="34" charset="-122"/>
                <a:cs typeface="Arial" panose="020B0604020202020204" pitchFamily="34" charset="0"/>
              </a:rPr>
              <a:t>.</a:t>
            </a:r>
            <a:endParaRPr lang="en-US" sz="2400" dirty="0">
              <a:latin typeface="Arial" panose="020B0604020202020204" pitchFamily="34" charset="0"/>
              <a:cs typeface="Arial" panose="020B0604020202020204"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701158" y="710089"/>
            <a:ext cx="12088409" cy="659011"/>
          </a:xfrm>
          <a:prstGeom prst="rect">
            <a:avLst/>
          </a:prstGeom>
          <a:noFill/>
          <a:ln/>
        </p:spPr>
        <p:txBody>
          <a:bodyPr wrap="none" lIns="0" tIns="0" rIns="0" bIns="0" rtlCol="0" anchor="t"/>
          <a:lstStyle/>
          <a:p>
            <a:pPr marL="0" indent="0" algn="ctr">
              <a:lnSpc>
                <a:spcPts val="515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ULIP Taxation</a:t>
            </a:r>
            <a:endParaRPr lang="en-US" sz="4450" dirty="0">
              <a:latin typeface="Arial" panose="020B0604020202020204" pitchFamily="34" charset="0"/>
              <a:cs typeface="Arial" panose="020B0604020202020204" pitchFamily="34" charset="0"/>
            </a:endParaRPr>
          </a:p>
        </p:txBody>
      </p:sp>
      <p:sp>
        <p:nvSpPr>
          <p:cNvPr id="3" name="Text 1"/>
          <p:cNvSpPr/>
          <p:nvPr/>
        </p:nvSpPr>
        <p:spPr>
          <a:xfrm>
            <a:off x="701159" y="1769745"/>
            <a:ext cx="13228082" cy="320516"/>
          </a:xfrm>
          <a:prstGeom prst="rect">
            <a:avLst/>
          </a:prstGeom>
          <a:noFill/>
          <a:ln/>
        </p:spPr>
        <p:txBody>
          <a:bodyPr wrap="none" lIns="0" tIns="0" rIns="0" bIns="0" rtlCol="0" anchor="t"/>
          <a:lstStyle/>
          <a:p>
            <a:pPr marL="0" indent="0">
              <a:lnSpc>
                <a:spcPts val="2500"/>
              </a:lnSpc>
              <a:buNone/>
            </a:pPr>
            <a:r>
              <a:rPr lang="en-US" sz="2000" dirty="0">
                <a:solidFill>
                  <a:srgbClr val="272525"/>
                </a:solidFill>
                <a:latin typeface="Arial" panose="020B0604020202020204" pitchFamily="34" charset="0"/>
                <a:ea typeface="Montserrat" pitchFamily="34" charset="-122"/>
                <a:cs typeface="Arial" panose="020B0604020202020204" pitchFamily="34" charset="0"/>
              </a:rPr>
              <a:t>To </a:t>
            </a:r>
            <a:r>
              <a:rPr lang="en-US" sz="2000" b="1" dirty="0">
                <a:solidFill>
                  <a:srgbClr val="272525"/>
                </a:solidFill>
                <a:latin typeface="Arial" panose="020B0604020202020204" pitchFamily="34" charset="0"/>
                <a:ea typeface="Montserrat" pitchFamily="34" charset="-122"/>
                <a:cs typeface="Arial" panose="020B0604020202020204" pitchFamily="34" charset="0"/>
              </a:rPr>
              <a:t>remove ambiguities</a:t>
            </a:r>
            <a:r>
              <a:rPr lang="en-US" sz="2000" dirty="0">
                <a:solidFill>
                  <a:srgbClr val="272525"/>
                </a:solidFill>
                <a:latin typeface="Arial" panose="020B0604020202020204" pitchFamily="34" charset="0"/>
                <a:ea typeface="Montserrat" pitchFamily="34" charset="-122"/>
                <a:cs typeface="Arial" panose="020B0604020202020204" pitchFamily="34" charset="0"/>
              </a:rPr>
              <a:t> and </a:t>
            </a:r>
            <a:r>
              <a:rPr lang="en-US" sz="2000" b="1" dirty="0">
                <a:solidFill>
                  <a:srgbClr val="272525"/>
                </a:solidFill>
                <a:latin typeface="Arial" panose="020B0604020202020204" pitchFamily="34" charset="0"/>
                <a:ea typeface="Montserrat" pitchFamily="34" charset="-122"/>
                <a:cs typeface="Arial" panose="020B0604020202020204" pitchFamily="34" charset="0"/>
              </a:rPr>
              <a:t>align ULIP taxation with equity mutual funds</a:t>
            </a:r>
            <a:r>
              <a:rPr lang="en-US" sz="2000" dirty="0">
                <a:solidFill>
                  <a:srgbClr val="272525"/>
                </a:solidFill>
                <a:latin typeface="Arial" panose="020B0604020202020204" pitchFamily="34" charset="0"/>
                <a:ea typeface="Montserrat" pitchFamily="34" charset="-122"/>
                <a:cs typeface="Arial" panose="020B0604020202020204" pitchFamily="34" charset="0"/>
              </a:rPr>
              <a:t>, the following changes are introduced:</a:t>
            </a:r>
            <a:endParaRPr lang="en-US" sz="2000" dirty="0">
              <a:latin typeface="Arial" panose="020B0604020202020204" pitchFamily="34" charset="0"/>
              <a:cs typeface="Arial" panose="020B0604020202020204" pitchFamily="34" charset="0"/>
            </a:endParaRPr>
          </a:p>
        </p:txBody>
      </p:sp>
      <p:sp>
        <p:nvSpPr>
          <p:cNvPr id="4" name="Shape 2"/>
          <p:cNvSpPr/>
          <p:nvPr/>
        </p:nvSpPr>
        <p:spPr>
          <a:xfrm>
            <a:off x="701159" y="2315528"/>
            <a:ext cx="13228082" cy="5203984"/>
          </a:xfrm>
          <a:prstGeom prst="roundRect">
            <a:avLst>
              <a:gd name="adj" fmla="val 3465"/>
            </a:avLst>
          </a:prstGeom>
          <a:noFill/>
          <a:ln w="7620">
            <a:solidFill>
              <a:srgbClr val="000000">
                <a:alpha val="8000"/>
              </a:srgbClr>
            </a:solidFill>
            <a:prstDash val="solid"/>
          </a:ln>
        </p:spPr>
        <p:txBody>
          <a:bodyPr/>
          <a:lstStyle/>
          <a:p>
            <a:endParaRPr lang="en-US"/>
          </a:p>
        </p:txBody>
      </p:sp>
      <p:sp>
        <p:nvSpPr>
          <p:cNvPr id="5" name="Shape 3"/>
          <p:cNvSpPr/>
          <p:nvPr/>
        </p:nvSpPr>
        <p:spPr>
          <a:xfrm>
            <a:off x="708779" y="2323148"/>
            <a:ext cx="13211413" cy="576024"/>
          </a:xfrm>
          <a:prstGeom prst="rect">
            <a:avLst/>
          </a:prstGeom>
          <a:solidFill>
            <a:srgbClr val="FFFFFF">
              <a:alpha val="4000"/>
            </a:srgbClr>
          </a:solidFill>
          <a:ln/>
        </p:spPr>
        <p:txBody>
          <a:bodyPr/>
          <a:lstStyle/>
          <a:p>
            <a:endParaRPr lang="en-US"/>
          </a:p>
        </p:txBody>
      </p:sp>
      <p:sp>
        <p:nvSpPr>
          <p:cNvPr id="6" name="Text 4"/>
          <p:cNvSpPr/>
          <p:nvPr/>
        </p:nvSpPr>
        <p:spPr>
          <a:xfrm>
            <a:off x="910590" y="2450902"/>
            <a:ext cx="3998952" cy="320516"/>
          </a:xfrm>
          <a:prstGeom prst="rect">
            <a:avLst/>
          </a:prstGeom>
          <a:noFill/>
          <a:ln/>
        </p:spPr>
        <p:txBody>
          <a:bodyPr wrap="none" lIns="0" tIns="0" rIns="0" bIns="0" rtlCol="0" anchor="t"/>
          <a:lstStyle/>
          <a:p>
            <a:pPr marL="0" indent="0">
              <a:lnSpc>
                <a:spcPts val="2500"/>
              </a:lnSpc>
              <a:buNone/>
            </a:pPr>
            <a:r>
              <a:rPr lang="en-US" sz="1900" b="1" dirty="0">
                <a:solidFill>
                  <a:srgbClr val="272525"/>
                </a:solidFill>
                <a:latin typeface="Arial" panose="020B0604020202020204" pitchFamily="34" charset="0"/>
                <a:ea typeface="Montserrat" pitchFamily="34" charset="-122"/>
                <a:cs typeface="Arial" panose="020B0604020202020204" pitchFamily="34" charset="0"/>
              </a:rPr>
              <a:t>Provision</a:t>
            </a:r>
            <a:endParaRPr lang="en-US" sz="1900" b="1" dirty="0">
              <a:latin typeface="Arial" panose="020B0604020202020204" pitchFamily="34" charset="0"/>
              <a:cs typeface="Arial" panose="020B0604020202020204" pitchFamily="34" charset="0"/>
            </a:endParaRPr>
          </a:p>
        </p:txBody>
      </p:sp>
      <p:sp>
        <p:nvSpPr>
          <p:cNvPr id="7" name="Text 5"/>
          <p:cNvSpPr/>
          <p:nvPr/>
        </p:nvSpPr>
        <p:spPr>
          <a:xfrm>
            <a:off x="5317688" y="2450902"/>
            <a:ext cx="3995142" cy="320516"/>
          </a:xfrm>
          <a:prstGeom prst="rect">
            <a:avLst/>
          </a:prstGeom>
          <a:noFill/>
          <a:ln/>
        </p:spPr>
        <p:txBody>
          <a:bodyPr wrap="none" lIns="0" tIns="0" rIns="0" bIns="0" rtlCol="0" anchor="t"/>
          <a:lstStyle/>
          <a:p>
            <a:pPr marL="0" indent="0">
              <a:lnSpc>
                <a:spcPts val="2500"/>
              </a:lnSpc>
              <a:buNone/>
            </a:pPr>
            <a:r>
              <a:rPr lang="en-US" sz="1900" b="1" dirty="0">
                <a:solidFill>
                  <a:srgbClr val="272525"/>
                </a:solidFill>
                <a:latin typeface="Arial" panose="020B0604020202020204" pitchFamily="34" charset="0"/>
                <a:ea typeface="Montserrat" pitchFamily="34" charset="-122"/>
                <a:cs typeface="Arial" panose="020B0604020202020204" pitchFamily="34" charset="0"/>
              </a:rPr>
              <a:t>Existing Rule</a:t>
            </a:r>
            <a:endParaRPr lang="en-US" sz="1900" b="1" dirty="0">
              <a:latin typeface="Arial" panose="020B0604020202020204" pitchFamily="34" charset="0"/>
              <a:cs typeface="Arial" panose="020B0604020202020204" pitchFamily="34" charset="0"/>
            </a:endParaRPr>
          </a:p>
        </p:txBody>
      </p:sp>
      <p:sp>
        <p:nvSpPr>
          <p:cNvPr id="8" name="Text 6"/>
          <p:cNvSpPr/>
          <p:nvPr/>
        </p:nvSpPr>
        <p:spPr>
          <a:xfrm>
            <a:off x="9720977" y="2450902"/>
            <a:ext cx="3998952" cy="320516"/>
          </a:xfrm>
          <a:prstGeom prst="rect">
            <a:avLst/>
          </a:prstGeom>
          <a:noFill/>
          <a:ln/>
        </p:spPr>
        <p:txBody>
          <a:bodyPr wrap="none" lIns="0" tIns="0" rIns="0" bIns="0" rtlCol="0" anchor="t"/>
          <a:lstStyle/>
          <a:p>
            <a:pPr marL="0" indent="0">
              <a:lnSpc>
                <a:spcPts val="2500"/>
              </a:lnSpc>
              <a:buNone/>
            </a:pPr>
            <a:r>
              <a:rPr lang="en-US" sz="1900" b="1" dirty="0">
                <a:solidFill>
                  <a:srgbClr val="272525"/>
                </a:solidFill>
                <a:latin typeface="Arial" panose="020B0604020202020204" pitchFamily="34" charset="0"/>
                <a:ea typeface="Montserrat" pitchFamily="34" charset="-122"/>
                <a:cs typeface="Arial" panose="020B0604020202020204" pitchFamily="34" charset="0"/>
              </a:rPr>
              <a:t>Amended Rule (Finance Bill, 2025)</a:t>
            </a:r>
            <a:endParaRPr lang="en-US" sz="1900" b="1" dirty="0">
              <a:latin typeface="Arial" panose="020B0604020202020204" pitchFamily="34" charset="0"/>
              <a:cs typeface="Arial" panose="020B0604020202020204" pitchFamily="34" charset="0"/>
            </a:endParaRPr>
          </a:p>
        </p:txBody>
      </p:sp>
      <p:sp>
        <p:nvSpPr>
          <p:cNvPr id="9" name="Shape 7"/>
          <p:cNvSpPr/>
          <p:nvPr/>
        </p:nvSpPr>
        <p:spPr>
          <a:xfrm>
            <a:off x="708779" y="2899172"/>
            <a:ext cx="13211413" cy="1217057"/>
          </a:xfrm>
          <a:prstGeom prst="rect">
            <a:avLst/>
          </a:prstGeom>
          <a:solidFill>
            <a:srgbClr val="000000">
              <a:alpha val="4000"/>
            </a:srgbClr>
          </a:solidFill>
          <a:ln/>
        </p:spPr>
        <p:txBody>
          <a:bodyPr/>
          <a:lstStyle/>
          <a:p>
            <a:endParaRPr lang="en-US"/>
          </a:p>
        </p:txBody>
      </p:sp>
      <p:sp>
        <p:nvSpPr>
          <p:cNvPr id="10" name="Text 8"/>
          <p:cNvSpPr/>
          <p:nvPr/>
        </p:nvSpPr>
        <p:spPr>
          <a:xfrm>
            <a:off x="910590" y="3026926"/>
            <a:ext cx="3998952" cy="641033"/>
          </a:xfrm>
          <a:prstGeom prst="rect">
            <a:avLst/>
          </a:prstGeom>
          <a:noFill/>
          <a:ln/>
        </p:spPr>
        <p:txBody>
          <a:bodyPr wrap="square" lIns="0" tIns="0" rIns="0" bIns="0" rtlCol="0" anchor="t"/>
          <a:lstStyle/>
          <a:p>
            <a:pPr marL="0" indent="0">
              <a:lnSpc>
                <a:spcPts val="2500"/>
              </a:lnSpc>
              <a:buNone/>
            </a:pPr>
            <a:r>
              <a:rPr lang="en-US" sz="1700" b="1" dirty="0">
                <a:solidFill>
                  <a:srgbClr val="272525"/>
                </a:solidFill>
                <a:latin typeface="Arial" panose="020B0604020202020204" pitchFamily="34" charset="0"/>
                <a:ea typeface="Montserrat" pitchFamily="34" charset="-122"/>
                <a:cs typeface="Arial" panose="020B0604020202020204" pitchFamily="34" charset="0"/>
              </a:rPr>
              <a:t>Section 2(14) – Capital Asset Definition</a:t>
            </a:r>
            <a:endParaRPr lang="en-US" sz="1700" dirty="0">
              <a:latin typeface="Arial" panose="020B0604020202020204" pitchFamily="34" charset="0"/>
              <a:cs typeface="Arial" panose="020B0604020202020204" pitchFamily="34" charset="0"/>
            </a:endParaRPr>
          </a:p>
        </p:txBody>
      </p:sp>
      <p:sp>
        <p:nvSpPr>
          <p:cNvPr id="11" name="Text 9"/>
          <p:cNvSpPr/>
          <p:nvPr/>
        </p:nvSpPr>
        <p:spPr>
          <a:xfrm>
            <a:off x="5317688" y="3026926"/>
            <a:ext cx="3995142" cy="961549"/>
          </a:xfrm>
          <a:prstGeom prst="rect">
            <a:avLst/>
          </a:prstGeom>
          <a:noFill/>
          <a:ln/>
        </p:spPr>
        <p:txBody>
          <a:bodyPr wrap="square" lIns="0" tIns="0" rIns="0" bIns="0" rtlCol="0" anchor="t"/>
          <a:lstStyle/>
          <a:p>
            <a:pPr marL="0" indent="0">
              <a:lnSpc>
                <a:spcPts val="25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ULIPs were considered </a:t>
            </a:r>
            <a:r>
              <a:rPr lang="en-US" sz="1700" b="1" dirty="0">
                <a:solidFill>
                  <a:srgbClr val="272525"/>
                </a:solidFill>
                <a:latin typeface="Arial" panose="020B0604020202020204" pitchFamily="34" charset="0"/>
                <a:ea typeface="Montserrat" pitchFamily="34" charset="-122"/>
                <a:cs typeface="Arial" panose="020B0604020202020204" pitchFamily="34" charset="0"/>
              </a:rPr>
              <a:t>capital assets only if Section 10(10D) exemption was not applicable</a:t>
            </a:r>
            <a:endParaRPr lang="en-US" sz="1700" dirty="0">
              <a:latin typeface="Arial" panose="020B0604020202020204" pitchFamily="34" charset="0"/>
              <a:cs typeface="Arial" panose="020B0604020202020204" pitchFamily="34" charset="0"/>
            </a:endParaRPr>
          </a:p>
        </p:txBody>
      </p:sp>
      <p:sp>
        <p:nvSpPr>
          <p:cNvPr id="12" name="Text 10"/>
          <p:cNvSpPr/>
          <p:nvPr/>
        </p:nvSpPr>
        <p:spPr>
          <a:xfrm>
            <a:off x="9720977" y="3026926"/>
            <a:ext cx="3998952" cy="961549"/>
          </a:xfrm>
          <a:prstGeom prst="rect">
            <a:avLst/>
          </a:prstGeom>
          <a:noFill/>
          <a:ln/>
        </p:spPr>
        <p:txBody>
          <a:bodyPr wrap="square" lIns="0" tIns="0" rIns="0" bIns="0" rtlCol="0" anchor="t"/>
          <a:lstStyle/>
          <a:p>
            <a:pPr marL="0" indent="0">
              <a:lnSpc>
                <a:spcPts val="2500"/>
              </a:lnSpc>
              <a:buNone/>
            </a:pPr>
            <a:r>
              <a:rPr lang="en-US" sz="1700" b="1" dirty="0">
                <a:solidFill>
                  <a:srgbClr val="272525"/>
                </a:solidFill>
                <a:latin typeface="Arial" panose="020B0604020202020204" pitchFamily="34" charset="0"/>
                <a:ea typeface="Montserrat" pitchFamily="34" charset="-122"/>
                <a:cs typeface="Arial" panose="020B0604020202020204" pitchFamily="34" charset="0"/>
              </a:rPr>
              <a:t>All ULIPs that do not qualify for the Section 10(10D) exemption will now be explicitly defined as capital assets.</a:t>
            </a:r>
            <a:endParaRPr lang="en-US" sz="1700" dirty="0">
              <a:latin typeface="Arial" panose="020B0604020202020204" pitchFamily="34" charset="0"/>
              <a:cs typeface="Arial" panose="020B0604020202020204" pitchFamily="34" charset="0"/>
            </a:endParaRPr>
          </a:p>
        </p:txBody>
      </p:sp>
      <p:sp>
        <p:nvSpPr>
          <p:cNvPr id="13" name="Shape 11"/>
          <p:cNvSpPr/>
          <p:nvPr/>
        </p:nvSpPr>
        <p:spPr>
          <a:xfrm>
            <a:off x="708779" y="4116229"/>
            <a:ext cx="13211413" cy="1537573"/>
          </a:xfrm>
          <a:prstGeom prst="rect">
            <a:avLst/>
          </a:prstGeom>
          <a:solidFill>
            <a:srgbClr val="FFFFFF">
              <a:alpha val="4000"/>
            </a:srgbClr>
          </a:solidFill>
          <a:ln/>
        </p:spPr>
        <p:txBody>
          <a:bodyPr/>
          <a:lstStyle/>
          <a:p>
            <a:endParaRPr lang="en-US"/>
          </a:p>
        </p:txBody>
      </p:sp>
      <p:sp>
        <p:nvSpPr>
          <p:cNvPr id="14" name="Text 12"/>
          <p:cNvSpPr/>
          <p:nvPr/>
        </p:nvSpPr>
        <p:spPr>
          <a:xfrm>
            <a:off x="910590" y="4243983"/>
            <a:ext cx="3998952" cy="641033"/>
          </a:xfrm>
          <a:prstGeom prst="rect">
            <a:avLst/>
          </a:prstGeom>
          <a:noFill/>
          <a:ln/>
        </p:spPr>
        <p:txBody>
          <a:bodyPr wrap="square" lIns="0" tIns="0" rIns="0" bIns="0" rtlCol="0" anchor="t"/>
          <a:lstStyle/>
          <a:p>
            <a:pPr marL="0" indent="0">
              <a:lnSpc>
                <a:spcPts val="2500"/>
              </a:lnSpc>
              <a:buNone/>
            </a:pPr>
            <a:r>
              <a:rPr lang="en-US" sz="1700" b="1" dirty="0">
                <a:solidFill>
                  <a:srgbClr val="272525"/>
                </a:solidFill>
                <a:latin typeface="Arial" panose="020B0604020202020204" pitchFamily="34" charset="0"/>
                <a:ea typeface="Montserrat" pitchFamily="34" charset="-122"/>
                <a:cs typeface="Arial" panose="020B0604020202020204" pitchFamily="34" charset="0"/>
              </a:rPr>
              <a:t>Section 45(1B) – Capital Gains Taxation</a:t>
            </a:r>
            <a:endParaRPr lang="en-US" sz="1700" dirty="0">
              <a:latin typeface="Arial" panose="020B0604020202020204" pitchFamily="34" charset="0"/>
              <a:cs typeface="Arial" panose="020B0604020202020204" pitchFamily="34" charset="0"/>
            </a:endParaRPr>
          </a:p>
        </p:txBody>
      </p:sp>
      <p:sp>
        <p:nvSpPr>
          <p:cNvPr id="15" name="Text 13"/>
          <p:cNvSpPr/>
          <p:nvPr/>
        </p:nvSpPr>
        <p:spPr>
          <a:xfrm>
            <a:off x="5317688" y="4243983"/>
            <a:ext cx="3995142" cy="641033"/>
          </a:xfrm>
          <a:prstGeom prst="rect">
            <a:avLst/>
          </a:prstGeom>
          <a:noFill/>
          <a:ln/>
        </p:spPr>
        <p:txBody>
          <a:bodyPr wrap="square" lIns="0" tIns="0" rIns="0" bIns="0" rtlCol="0" anchor="t"/>
          <a:lstStyle/>
          <a:p>
            <a:pPr marL="0" indent="0">
              <a:lnSpc>
                <a:spcPts val="250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Non-exempt ULIPs were taxable under </a:t>
            </a:r>
            <a:r>
              <a:rPr lang="en-US" sz="1700" b="1" dirty="0">
                <a:solidFill>
                  <a:srgbClr val="272525"/>
                </a:solidFill>
                <a:latin typeface="Arial" panose="020B0604020202020204" pitchFamily="34" charset="0"/>
                <a:ea typeface="Montserrat" pitchFamily="34" charset="-122"/>
                <a:cs typeface="Arial" panose="020B0604020202020204" pitchFamily="34" charset="0"/>
              </a:rPr>
              <a:t>income from other sources</a:t>
            </a:r>
            <a:endParaRPr lang="en-US" sz="1700" dirty="0">
              <a:latin typeface="Arial" panose="020B0604020202020204" pitchFamily="34" charset="0"/>
              <a:cs typeface="Arial" panose="020B0604020202020204" pitchFamily="34" charset="0"/>
            </a:endParaRPr>
          </a:p>
        </p:txBody>
      </p:sp>
      <p:sp>
        <p:nvSpPr>
          <p:cNvPr id="16" name="Text 14"/>
          <p:cNvSpPr/>
          <p:nvPr/>
        </p:nvSpPr>
        <p:spPr>
          <a:xfrm>
            <a:off x="9720977" y="4243983"/>
            <a:ext cx="3998952" cy="1282065"/>
          </a:xfrm>
          <a:prstGeom prst="rect">
            <a:avLst/>
          </a:prstGeom>
          <a:noFill/>
          <a:ln/>
        </p:spPr>
        <p:txBody>
          <a:bodyPr wrap="square" lIns="0" tIns="0" rIns="0" bIns="0" rtlCol="0" anchor="t"/>
          <a:lstStyle/>
          <a:p>
            <a:pPr marL="0" indent="0">
              <a:lnSpc>
                <a:spcPts val="2500"/>
              </a:lnSpc>
              <a:buNone/>
            </a:pPr>
            <a:r>
              <a:rPr lang="en-US" sz="1700" b="1" dirty="0">
                <a:solidFill>
                  <a:srgbClr val="272525"/>
                </a:solidFill>
                <a:latin typeface="Arial" panose="020B0604020202020204" pitchFamily="34" charset="0"/>
                <a:ea typeface="Montserrat" pitchFamily="34" charset="-122"/>
                <a:cs typeface="Arial" panose="020B0604020202020204" pitchFamily="34" charset="0"/>
              </a:rPr>
              <a:t>Gains from non-exempt ULIPs will now be taxed as capital gains (instead of income from other sources).</a:t>
            </a:r>
            <a:endParaRPr lang="en-US" sz="1700" dirty="0">
              <a:latin typeface="Arial" panose="020B0604020202020204" pitchFamily="34" charset="0"/>
              <a:cs typeface="Arial" panose="020B0604020202020204" pitchFamily="34" charset="0"/>
            </a:endParaRPr>
          </a:p>
        </p:txBody>
      </p:sp>
      <p:sp>
        <p:nvSpPr>
          <p:cNvPr id="17" name="Shape 15"/>
          <p:cNvSpPr/>
          <p:nvPr/>
        </p:nvSpPr>
        <p:spPr>
          <a:xfrm>
            <a:off x="708779" y="5653802"/>
            <a:ext cx="13211413" cy="1858089"/>
          </a:xfrm>
          <a:prstGeom prst="rect">
            <a:avLst/>
          </a:prstGeom>
          <a:solidFill>
            <a:srgbClr val="000000">
              <a:alpha val="4000"/>
            </a:srgbClr>
          </a:solidFill>
          <a:ln/>
        </p:spPr>
        <p:txBody>
          <a:bodyPr/>
          <a:lstStyle/>
          <a:p>
            <a:endParaRPr lang="en-US"/>
          </a:p>
        </p:txBody>
      </p:sp>
      <p:sp>
        <p:nvSpPr>
          <p:cNvPr id="18" name="Text 16"/>
          <p:cNvSpPr/>
          <p:nvPr/>
        </p:nvSpPr>
        <p:spPr>
          <a:xfrm>
            <a:off x="910590" y="5781556"/>
            <a:ext cx="3998952" cy="641033"/>
          </a:xfrm>
          <a:prstGeom prst="rect">
            <a:avLst/>
          </a:prstGeom>
          <a:noFill/>
          <a:ln/>
        </p:spPr>
        <p:txBody>
          <a:bodyPr wrap="square" lIns="0" tIns="0" rIns="0" bIns="0" rtlCol="0" anchor="t"/>
          <a:lstStyle/>
          <a:p>
            <a:pPr marL="0" indent="0">
              <a:lnSpc>
                <a:spcPts val="2500"/>
              </a:lnSpc>
              <a:buNone/>
            </a:pPr>
            <a:r>
              <a:rPr lang="en-US" b="1" dirty="0">
                <a:solidFill>
                  <a:srgbClr val="272525"/>
                </a:solidFill>
                <a:latin typeface="Arial" panose="020B0604020202020204" pitchFamily="34" charset="0"/>
                <a:ea typeface="Montserrat" pitchFamily="34" charset="-122"/>
                <a:cs typeface="Arial" panose="020B0604020202020204" pitchFamily="34" charset="0"/>
              </a:rPr>
              <a:t>Section 112A – Taxation as Equity-Oriented Funds</a:t>
            </a:r>
            <a:endParaRPr lang="en-US" dirty="0">
              <a:latin typeface="Arial" panose="020B0604020202020204" pitchFamily="34" charset="0"/>
              <a:cs typeface="Arial" panose="020B0604020202020204" pitchFamily="34" charset="0"/>
            </a:endParaRPr>
          </a:p>
        </p:txBody>
      </p:sp>
      <p:sp>
        <p:nvSpPr>
          <p:cNvPr id="19" name="Text 17"/>
          <p:cNvSpPr/>
          <p:nvPr/>
        </p:nvSpPr>
        <p:spPr>
          <a:xfrm>
            <a:off x="5317688" y="5781556"/>
            <a:ext cx="3995142" cy="641033"/>
          </a:xfrm>
          <a:prstGeom prst="rect">
            <a:avLst/>
          </a:prstGeom>
          <a:noFill/>
          <a:ln/>
        </p:spPr>
        <p:txBody>
          <a:bodyPr wrap="square" lIns="0" tIns="0" rIns="0" bIns="0" rtlCol="0" anchor="t"/>
          <a:lstStyle/>
          <a:p>
            <a:pPr marL="0" indent="0">
              <a:lnSpc>
                <a:spcPts val="25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ULIP gains did not qualify for </a:t>
            </a:r>
            <a:r>
              <a:rPr lang="en-US" b="1" dirty="0">
                <a:solidFill>
                  <a:srgbClr val="272525"/>
                </a:solidFill>
                <a:latin typeface="Arial" panose="020B0604020202020204" pitchFamily="34" charset="0"/>
                <a:ea typeface="Montserrat" pitchFamily="34" charset="-122"/>
                <a:cs typeface="Arial" panose="020B0604020202020204" pitchFamily="34" charset="0"/>
              </a:rPr>
              <a:t>equity-oriented fund taxation</a:t>
            </a:r>
            <a:endParaRPr lang="en-US" dirty="0">
              <a:latin typeface="Arial" panose="020B0604020202020204" pitchFamily="34" charset="0"/>
              <a:cs typeface="Arial" panose="020B0604020202020204" pitchFamily="34" charset="0"/>
            </a:endParaRPr>
          </a:p>
        </p:txBody>
      </p:sp>
      <p:sp>
        <p:nvSpPr>
          <p:cNvPr id="20" name="Text 18"/>
          <p:cNvSpPr/>
          <p:nvPr/>
        </p:nvSpPr>
        <p:spPr>
          <a:xfrm>
            <a:off x="9720977" y="5781556"/>
            <a:ext cx="3998952" cy="1602581"/>
          </a:xfrm>
          <a:prstGeom prst="rect">
            <a:avLst/>
          </a:prstGeom>
          <a:noFill/>
          <a:ln/>
        </p:spPr>
        <p:txBody>
          <a:bodyPr wrap="square" lIns="0" tIns="0" rIns="0" bIns="0" rtlCol="0" anchor="t"/>
          <a:lstStyle/>
          <a:p>
            <a:pPr marL="0" indent="0">
              <a:lnSpc>
                <a:spcPts val="2500"/>
              </a:lnSpc>
              <a:buNone/>
            </a:pPr>
            <a:r>
              <a:rPr lang="en-US" b="1" dirty="0">
                <a:solidFill>
                  <a:srgbClr val="272525"/>
                </a:solidFill>
                <a:latin typeface="Arial" panose="020B0604020202020204" pitchFamily="34" charset="0"/>
                <a:ea typeface="Montserrat" pitchFamily="34" charset="-122"/>
                <a:cs typeface="Arial" panose="020B0604020202020204" pitchFamily="34" charset="0"/>
              </a:rPr>
              <a:t>Non-exempt ULIPs will now be included under the definition of "equity-oriented funds"</a:t>
            </a:r>
            <a:r>
              <a:rPr lang="en-US" dirty="0">
                <a:solidFill>
                  <a:srgbClr val="272525"/>
                </a:solidFill>
                <a:latin typeface="Arial" panose="020B0604020202020204" pitchFamily="34" charset="0"/>
                <a:ea typeface="Montserrat" pitchFamily="34" charset="-122"/>
                <a:cs typeface="Arial" panose="020B0604020202020204" pitchFamily="34" charset="0"/>
              </a:rPr>
              <a:t> for </a:t>
            </a:r>
            <a:r>
              <a:rPr lang="en-US" b="1" dirty="0">
                <a:solidFill>
                  <a:srgbClr val="272525"/>
                </a:solidFill>
                <a:latin typeface="Arial" panose="020B0604020202020204" pitchFamily="34" charset="0"/>
                <a:ea typeface="Montserrat" pitchFamily="34" charset="-122"/>
                <a:cs typeface="Arial" panose="020B0604020202020204" pitchFamily="34" charset="0"/>
              </a:rPr>
              <a:t>capital gains tax purposes</a:t>
            </a:r>
            <a:r>
              <a:rPr lang="en-US" dirty="0">
                <a:solidFill>
                  <a:srgbClr val="272525"/>
                </a:solidFill>
                <a:latin typeface="Arial" panose="020B0604020202020204" pitchFamily="34" charset="0"/>
                <a:ea typeface="Montserrat" pitchFamily="34" charset="-122"/>
                <a:cs typeface="Arial" panose="020B0604020202020204" pitchFamily="34" charset="0"/>
              </a:rPr>
              <a:t>, allowing indexation benefits.</a:t>
            </a:r>
            <a:endParaRPr lang="en-US" dirty="0">
              <a:latin typeface="Arial" panose="020B0604020202020204" pitchFamily="34" charset="0"/>
              <a:cs typeface="Arial" panose="020B0604020202020204"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33187" y="743545"/>
            <a:ext cx="10917079" cy="689015"/>
          </a:xfrm>
          <a:prstGeom prst="rect">
            <a:avLst/>
          </a:prstGeom>
          <a:noFill/>
          <a:ln/>
        </p:spPr>
        <p:txBody>
          <a:bodyPr wrap="none" lIns="0" tIns="0" rIns="0" bIns="0" rtlCol="0" anchor="t"/>
          <a:lstStyle/>
          <a:p>
            <a:pPr marL="0" indent="0">
              <a:lnSpc>
                <a:spcPts val="5400"/>
              </a:lnSpc>
              <a:buNone/>
            </a:pPr>
            <a:r>
              <a:rPr lang="en-US" sz="4000" b="1" dirty="0">
                <a:solidFill>
                  <a:srgbClr val="7068F4"/>
                </a:solidFill>
                <a:latin typeface="Arial" panose="020B0604020202020204" pitchFamily="34" charset="0"/>
                <a:ea typeface="Barlow Bold" pitchFamily="34" charset="-122"/>
                <a:cs typeface="Arial" panose="020B0604020202020204" pitchFamily="34" charset="0"/>
              </a:rPr>
              <a:t>IFSC : Extension of timelines and Other Relaxations</a:t>
            </a:r>
            <a:endParaRPr lang="en-US" sz="4000" dirty="0">
              <a:latin typeface="Arial" panose="020B0604020202020204" pitchFamily="34" charset="0"/>
              <a:cs typeface="Arial" panose="020B0604020202020204" pitchFamily="34" charset="0"/>
            </a:endParaRPr>
          </a:p>
        </p:txBody>
      </p:sp>
      <p:sp>
        <p:nvSpPr>
          <p:cNvPr id="3" name="Shape 1"/>
          <p:cNvSpPr/>
          <p:nvPr/>
        </p:nvSpPr>
        <p:spPr>
          <a:xfrm>
            <a:off x="733187" y="1851422"/>
            <a:ext cx="13164026" cy="5634514"/>
          </a:xfrm>
          <a:prstGeom prst="roundRect">
            <a:avLst>
              <a:gd name="adj" fmla="val 3346"/>
            </a:avLst>
          </a:prstGeom>
          <a:noFill/>
          <a:ln w="7620">
            <a:solidFill>
              <a:srgbClr val="000000">
                <a:alpha val="8000"/>
              </a:srgbClr>
            </a:solidFill>
            <a:prstDash val="solid"/>
          </a:ln>
        </p:spPr>
        <p:txBody>
          <a:bodyPr/>
          <a:lstStyle/>
          <a:p>
            <a:endParaRPr lang="en-US"/>
          </a:p>
        </p:txBody>
      </p:sp>
      <p:sp>
        <p:nvSpPr>
          <p:cNvPr id="4" name="Shape 2"/>
          <p:cNvSpPr/>
          <p:nvPr/>
        </p:nvSpPr>
        <p:spPr>
          <a:xfrm>
            <a:off x="740807" y="1859042"/>
            <a:ext cx="13148786" cy="601504"/>
          </a:xfrm>
          <a:prstGeom prst="rect">
            <a:avLst/>
          </a:prstGeom>
          <a:solidFill>
            <a:srgbClr val="FFFFFF">
              <a:alpha val="4000"/>
            </a:srgbClr>
          </a:solidFill>
          <a:ln/>
        </p:spPr>
        <p:txBody>
          <a:bodyPr/>
          <a:lstStyle/>
          <a:p>
            <a:endParaRPr lang="en-US"/>
          </a:p>
        </p:txBody>
      </p:sp>
      <p:sp>
        <p:nvSpPr>
          <p:cNvPr id="5" name="Text 3"/>
          <p:cNvSpPr/>
          <p:nvPr/>
        </p:nvSpPr>
        <p:spPr>
          <a:xfrm>
            <a:off x="950357" y="1992273"/>
            <a:ext cx="1456253" cy="335042"/>
          </a:xfrm>
          <a:prstGeom prst="rect">
            <a:avLst/>
          </a:prstGeom>
          <a:noFill/>
          <a:ln/>
        </p:spPr>
        <p:txBody>
          <a:bodyPr wrap="none" lIns="0" tIns="0" rIns="0" bIns="0" rtlCol="0" anchor="t"/>
          <a:lstStyle/>
          <a:p>
            <a:pPr marL="0" indent="0">
              <a:lnSpc>
                <a:spcPts val="2600"/>
              </a:lnSpc>
              <a:buNone/>
            </a:pPr>
            <a:r>
              <a:rPr lang="en-US" b="1" dirty="0">
                <a:solidFill>
                  <a:srgbClr val="272525"/>
                </a:solidFill>
                <a:latin typeface="Arial" panose="020B0604020202020204" pitchFamily="34" charset="0"/>
                <a:ea typeface="Montserrat" pitchFamily="34" charset="-122"/>
                <a:cs typeface="Arial" panose="020B0604020202020204" pitchFamily="34" charset="0"/>
              </a:rPr>
              <a:t>Section</a:t>
            </a:r>
            <a:endParaRPr lang="en-US" dirty="0">
              <a:latin typeface="Arial" panose="020B0604020202020204" pitchFamily="34" charset="0"/>
              <a:cs typeface="Arial" panose="020B0604020202020204" pitchFamily="34" charset="0"/>
            </a:endParaRPr>
          </a:p>
        </p:txBody>
      </p:sp>
      <p:sp>
        <p:nvSpPr>
          <p:cNvPr id="6" name="Text 4"/>
          <p:cNvSpPr/>
          <p:nvPr/>
        </p:nvSpPr>
        <p:spPr>
          <a:xfrm>
            <a:off x="2833092" y="1992273"/>
            <a:ext cx="10847070" cy="335042"/>
          </a:xfrm>
          <a:prstGeom prst="rect">
            <a:avLst/>
          </a:prstGeom>
          <a:noFill/>
          <a:ln/>
        </p:spPr>
        <p:txBody>
          <a:bodyPr wrap="none" lIns="0" tIns="0" rIns="0" bIns="0" rtlCol="0" anchor="t"/>
          <a:lstStyle/>
          <a:p>
            <a:pPr marL="0" indent="0">
              <a:lnSpc>
                <a:spcPts val="2600"/>
              </a:lnSpc>
              <a:buNone/>
            </a:pPr>
            <a:r>
              <a:rPr lang="en-US" b="1" dirty="0">
                <a:solidFill>
                  <a:srgbClr val="272525"/>
                </a:solidFill>
                <a:latin typeface="Arial" panose="020B0604020202020204" pitchFamily="34" charset="0"/>
                <a:ea typeface="Montserrat" pitchFamily="34" charset="-122"/>
                <a:cs typeface="Arial" panose="020B0604020202020204" pitchFamily="34" charset="0"/>
              </a:rPr>
              <a:t>Provision</a:t>
            </a:r>
            <a:endParaRPr lang="en-US" dirty="0">
              <a:latin typeface="Arial" panose="020B0604020202020204" pitchFamily="34" charset="0"/>
              <a:cs typeface="Arial" panose="020B0604020202020204" pitchFamily="34" charset="0"/>
            </a:endParaRPr>
          </a:p>
        </p:txBody>
      </p:sp>
      <p:sp>
        <p:nvSpPr>
          <p:cNvPr id="7" name="Shape 5"/>
          <p:cNvSpPr/>
          <p:nvPr/>
        </p:nvSpPr>
        <p:spPr>
          <a:xfrm>
            <a:off x="740807" y="2460546"/>
            <a:ext cx="13148786" cy="936546"/>
          </a:xfrm>
          <a:prstGeom prst="rect">
            <a:avLst/>
          </a:prstGeom>
          <a:solidFill>
            <a:srgbClr val="000000">
              <a:alpha val="4000"/>
            </a:srgbClr>
          </a:solidFill>
          <a:ln/>
        </p:spPr>
        <p:txBody>
          <a:bodyPr/>
          <a:lstStyle/>
          <a:p>
            <a:endParaRPr lang="en-US"/>
          </a:p>
        </p:txBody>
      </p:sp>
      <p:sp>
        <p:nvSpPr>
          <p:cNvPr id="8" name="Text 6"/>
          <p:cNvSpPr/>
          <p:nvPr/>
        </p:nvSpPr>
        <p:spPr>
          <a:xfrm>
            <a:off x="950357" y="2593777"/>
            <a:ext cx="1456253" cy="335042"/>
          </a:xfrm>
          <a:prstGeom prst="rect">
            <a:avLst/>
          </a:prstGeom>
          <a:noFill/>
          <a:ln/>
        </p:spPr>
        <p:txBody>
          <a:bodyPr wrap="none" lIns="0" tIns="0" rIns="0" bIns="0" rtlCol="0" anchor="t"/>
          <a:lstStyle/>
          <a:p>
            <a:pPr marL="0" indent="0">
              <a:lnSpc>
                <a:spcPts val="26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80LA(2)(d)</a:t>
            </a:r>
            <a:endParaRPr lang="en-US" dirty="0">
              <a:latin typeface="Arial" panose="020B0604020202020204" pitchFamily="34" charset="0"/>
              <a:cs typeface="Arial" panose="020B0604020202020204" pitchFamily="34" charset="0"/>
            </a:endParaRPr>
          </a:p>
        </p:txBody>
      </p:sp>
      <p:sp>
        <p:nvSpPr>
          <p:cNvPr id="9" name="Text 7"/>
          <p:cNvSpPr/>
          <p:nvPr/>
        </p:nvSpPr>
        <p:spPr>
          <a:xfrm>
            <a:off x="2833092" y="2593777"/>
            <a:ext cx="10847070" cy="670084"/>
          </a:xfrm>
          <a:prstGeom prst="rect">
            <a:avLst/>
          </a:prstGeom>
          <a:noFill/>
          <a:ln/>
        </p:spPr>
        <p:txBody>
          <a:bodyPr wrap="square" lIns="0" tIns="0" rIns="0" bIns="0" rtlCol="0" anchor="t"/>
          <a:lstStyle/>
          <a:p>
            <a:pPr marL="0" indent="0">
              <a:lnSpc>
                <a:spcPts val="26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Income arising from transfer of aircraft/ship leased by IFSC Unit is exempt, provided such IFSC Unit has commenced operations on or before 31.03.2025 </a:t>
            </a:r>
            <a:r>
              <a:rPr lang="en-US" b="1" dirty="0">
                <a:solidFill>
                  <a:srgbClr val="272525"/>
                </a:solidFill>
                <a:latin typeface="Arial" panose="020B0604020202020204" pitchFamily="34" charset="0"/>
                <a:ea typeface="Montserrat" pitchFamily="34" charset="-122"/>
                <a:cs typeface="Arial" panose="020B0604020202020204" pitchFamily="34" charset="0"/>
              </a:rPr>
              <a:t>31.03.2030</a:t>
            </a:r>
            <a:endParaRPr lang="en-US" dirty="0">
              <a:latin typeface="Arial" panose="020B0604020202020204" pitchFamily="34" charset="0"/>
              <a:cs typeface="Arial" panose="020B0604020202020204" pitchFamily="34" charset="0"/>
            </a:endParaRPr>
          </a:p>
        </p:txBody>
      </p:sp>
      <p:sp>
        <p:nvSpPr>
          <p:cNvPr id="10" name="Shape 8"/>
          <p:cNvSpPr/>
          <p:nvPr/>
        </p:nvSpPr>
        <p:spPr>
          <a:xfrm>
            <a:off x="740807" y="3397091"/>
            <a:ext cx="13148786" cy="936546"/>
          </a:xfrm>
          <a:prstGeom prst="rect">
            <a:avLst/>
          </a:prstGeom>
          <a:solidFill>
            <a:srgbClr val="FFFFFF">
              <a:alpha val="4000"/>
            </a:srgbClr>
          </a:solidFill>
          <a:ln/>
        </p:spPr>
        <p:txBody>
          <a:bodyPr/>
          <a:lstStyle/>
          <a:p>
            <a:endParaRPr lang="en-US"/>
          </a:p>
        </p:txBody>
      </p:sp>
      <p:sp>
        <p:nvSpPr>
          <p:cNvPr id="11" name="Text 9"/>
          <p:cNvSpPr/>
          <p:nvPr/>
        </p:nvSpPr>
        <p:spPr>
          <a:xfrm>
            <a:off x="950357" y="3530322"/>
            <a:ext cx="1456253" cy="335042"/>
          </a:xfrm>
          <a:prstGeom prst="rect">
            <a:avLst/>
          </a:prstGeom>
          <a:noFill/>
          <a:ln/>
        </p:spPr>
        <p:txBody>
          <a:bodyPr wrap="none" lIns="0" tIns="0" rIns="0" bIns="0" rtlCol="0" anchor="t"/>
          <a:lstStyle/>
          <a:p>
            <a:pPr marL="0" indent="0">
              <a:lnSpc>
                <a:spcPts val="26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10(4D)</a:t>
            </a:r>
            <a:endParaRPr lang="en-US" dirty="0">
              <a:latin typeface="Arial" panose="020B0604020202020204" pitchFamily="34" charset="0"/>
              <a:cs typeface="Arial" panose="020B0604020202020204" pitchFamily="34" charset="0"/>
            </a:endParaRPr>
          </a:p>
        </p:txBody>
      </p:sp>
      <p:sp>
        <p:nvSpPr>
          <p:cNvPr id="12" name="Text 10"/>
          <p:cNvSpPr/>
          <p:nvPr/>
        </p:nvSpPr>
        <p:spPr>
          <a:xfrm>
            <a:off x="2833092" y="3530322"/>
            <a:ext cx="10847070" cy="670084"/>
          </a:xfrm>
          <a:prstGeom prst="rect">
            <a:avLst/>
          </a:prstGeom>
          <a:noFill/>
          <a:ln/>
        </p:spPr>
        <p:txBody>
          <a:bodyPr wrap="square" lIns="0" tIns="0" rIns="0" bIns="0" rtlCol="0" anchor="t"/>
          <a:lstStyle/>
          <a:p>
            <a:pPr marL="0" indent="0">
              <a:lnSpc>
                <a:spcPts val="26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Income arising of investment division of an offshore banking unit of non-resident is exempt, provided such unit has commenced operations on or before 31.03.2025 </a:t>
            </a:r>
            <a:r>
              <a:rPr lang="en-US" b="1" dirty="0">
                <a:solidFill>
                  <a:srgbClr val="272525"/>
                </a:solidFill>
                <a:latin typeface="Arial" panose="020B0604020202020204" pitchFamily="34" charset="0"/>
                <a:ea typeface="Montserrat" pitchFamily="34" charset="-122"/>
                <a:cs typeface="Arial" panose="020B0604020202020204" pitchFamily="34" charset="0"/>
              </a:rPr>
              <a:t>31.03.2030</a:t>
            </a:r>
            <a:endParaRPr lang="en-US" dirty="0">
              <a:latin typeface="Arial" panose="020B0604020202020204" pitchFamily="34" charset="0"/>
              <a:cs typeface="Arial" panose="020B0604020202020204" pitchFamily="34" charset="0"/>
            </a:endParaRPr>
          </a:p>
        </p:txBody>
      </p:sp>
      <p:sp>
        <p:nvSpPr>
          <p:cNvPr id="13" name="Shape 11"/>
          <p:cNvSpPr/>
          <p:nvPr/>
        </p:nvSpPr>
        <p:spPr>
          <a:xfrm>
            <a:off x="740807" y="4333637"/>
            <a:ext cx="13148786" cy="936546"/>
          </a:xfrm>
          <a:prstGeom prst="rect">
            <a:avLst/>
          </a:prstGeom>
          <a:solidFill>
            <a:srgbClr val="000000">
              <a:alpha val="4000"/>
            </a:srgbClr>
          </a:solidFill>
          <a:ln/>
        </p:spPr>
        <p:txBody>
          <a:bodyPr/>
          <a:lstStyle/>
          <a:p>
            <a:endParaRPr lang="en-US"/>
          </a:p>
        </p:txBody>
      </p:sp>
      <p:sp>
        <p:nvSpPr>
          <p:cNvPr id="14" name="Text 12"/>
          <p:cNvSpPr/>
          <p:nvPr/>
        </p:nvSpPr>
        <p:spPr>
          <a:xfrm>
            <a:off x="950357" y="4466868"/>
            <a:ext cx="1456253" cy="335042"/>
          </a:xfrm>
          <a:prstGeom prst="rect">
            <a:avLst/>
          </a:prstGeom>
          <a:noFill/>
          <a:ln/>
        </p:spPr>
        <p:txBody>
          <a:bodyPr wrap="none" lIns="0" tIns="0" rIns="0" bIns="0" rtlCol="0" anchor="t"/>
          <a:lstStyle/>
          <a:p>
            <a:pPr marL="0" indent="0">
              <a:lnSpc>
                <a:spcPts val="26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10(4E)</a:t>
            </a:r>
            <a:endParaRPr lang="en-US" dirty="0">
              <a:latin typeface="Arial" panose="020B0604020202020204" pitchFamily="34" charset="0"/>
              <a:cs typeface="Arial" panose="020B0604020202020204" pitchFamily="34" charset="0"/>
            </a:endParaRPr>
          </a:p>
        </p:txBody>
      </p:sp>
      <p:sp>
        <p:nvSpPr>
          <p:cNvPr id="15" name="Text 13"/>
          <p:cNvSpPr/>
          <p:nvPr/>
        </p:nvSpPr>
        <p:spPr>
          <a:xfrm>
            <a:off x="2833092" y="4466868"/>
            <a:ext cx="10847070" cy="670084"/>
          </a:xfrm>
          <a:prstGeom prst="rect">
            <a:avLst/>
          </a:prstGeom>
          <a:noFill/>
          <a:ln/>
        </p:spPr>
        <p:txBody>
          <a:bodyPr wrap="square" lIns="0" tIns="0" rIns="0" bIns="0" rtlCol="0" anchor="t"/>
          <a:lstStyle/>
          <a:p>
            <a:pPr marL="0" indent="0">
              <a:lnSpc>
                <a:spcPts val="26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Income of FPI set up as a unit in IFSC from offshore derivative instruments, transfer of non-deliverable forward contracts exempt from tax</a:t>
            </a:r>
            <a:endParaRPr lang="en-US" dirty="0">
              <a:latin typeface="Arial" panose="020B0604020202020204" pitchFamily="34" charset="0"/>
              <a:cs typeface="Arial" panose="020B0604020202020204" pitchFamily="34" charset="0"/>
            </a:endParaRPr>
          </a:p>
        </p:txBody>
      </p:sp>
      <p:sp>
        <p:nvSpPr>
          <p:cNvPr id="16" name="Shape 14"/>
          <p:cNvSpPr/>
          <p:nvPr/>
        </p:nvSpPr>
        <p:spPr>
          <a:xfrm>
            <a:off x="740807" y="5270182"/>
            <a:ext cx="13148786" cy="936546"/>
          </a:xfrm>
          <a:prstGeom prst="rect">
            <a:avLst/>
          </a:prstGeom>
          <a:solidFill>
            <a:srgbClr val="FFFFFF">
              <a:alpha val="4000"/>
            </a:srgbClr>
          </a:solidFill>
          <a:ln/>
        </p:spPr>
        <p:txBody>
          <a:bodyPr/>
          <a:lstStyle/>
          <a:p>
            <a:endParaRPr lang="en-US"/>
          </a:p>
        </p:txBody>
      </p:sp>
      <p:sp>
        <p:nvSpPr>
          <p:cNvPr id="17" name="Text 15"/>
          <p:cNvSpPr/>
          <p:nvPr/>
        </p:nvSpPr>
        <p:spPr>
          <a:xfrm>
            <a:off x="950357" y="5403413"/>
            <a:ext cx="1456253" cy="335042"/>
          </a:xfrm>
          <a:prstGeom prst="rect">
            <a:avLst/>
          </a:prstGeom>
          <a:noFill/>
          <a:ln/>
        </p:spPr>
        <p:txBody>
          <a:bodyPr wrap="none" lIns="0" tIns="0" rIns="0" bIns="0" rtlCol="0" anchor="t"/>
          <a:lstStyle/>
          <a:p>
            <a:pPr marL="0" indent="0">
              <a:lnSpc>
                <a:spcPts val="26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10(4F)</a:t>
            </a:r>
            <a:endParaRPr lang="en-US" dirty="0">
              <a:latin typeface="Arial" panose="020B0604020202020204" pitchFamily="34" charset="0"/>
              <a:cs typeface="Arial" panose="020B0604020202020204" pitchFamily="34" charset="0"/>
            </a:endParaRPr>
          </a:p>
        </p:txBody>
      </p:sp>
      <p:sp>
        <p:nvSpPr>
          <p:cNvPr id="18" name="Text 16"/>
          <p:cNvSpPr/>
          <p:nvPr/>
        </p:nvSpPr>
        <p:spPr>
          <a:xfrm>
            <a:off x="2833092" y="5403413"/>
            <a:ext cx="10847070" cy="670084"/>
          </a:xfrm>
          <a:prstGeom prst="rect">
            <a:avLst/>
          </a:prstGeom>
          <a:noFill/>
          <a:ln/>
        </p:spPr>
        <p:txBody>
          <a:bodyPr wrap="square" lIns="0" tIns="0" rIns="0" bIns="0" rtlCol="0" anchor="t"/>
          <a:lstStyle/>
          <a:p>
            <a:pPr marL="0" indent="0">
              <a:lnSpc>
                <a:spcPts val="26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Royalty or Interest Income of non-resident received from unit in IFSC on account of lease of aircraft or ship exempt from tax provided unit has commenced operations on or before 31.03.2025 </a:t>
            </a:r>
            <a:r>
              <a:rPr lang="en-US" b="1" dirty="0">
                <a:solidFill>
                  <a:srgbClr val="272525"/>
                </a:solidFill>
                <a:latin typeface="Arial" panose="020B0604020202020204" pitchFamily="34" charset="0"/>
                <a:ea typeface="Montserrat" pitchFamily="34" charset="-122"/>
                <a:cs typeface="Arial" panose="020B0604020202020204" pitchFamily="34" charset="0"/>
              </a:rPr>
              <a:t>31.03.2030</a:t>
            </a:r>
            <a:endParaRPr lang="en-US" dirty="0">
              <a:latin typeface="Arial" panose="020B0604020202020204" pitchFamily="34" charset="0"/>
              <a:cs typeface="Arial" panose="020B0604020202020204" pitchFamily="34" charset="0"/>
            </a:endParaRPr>
          </a:p>
        </p:txBody>
      </p:sp>
      <p:sp>
        <p:nvSpPr>
          <p:cNvPr id="19" name="Shape 17"/>
          <p:cNvSpPr/>
          <p:nvPr/>
        </p:nvSpPr>
        <p:spPr>
          <a:xfrm>
            <a:off x="740807" y="6206728"/>
            <a:ext cx="13148786" cy="1271588"/>
          </a:xfrm>
          <a:prstGeom prst="rect">
            <a:avLst/>
          </a:prstGeom>
          <a:solidFill>
            <a:srgbClr val="000000">
              <a:alpha val="4000"/>
            </a:srgbClr>
          </a:solidFill>
          <a:ln/>
        </p:spPr>
        <p:txBody>
          <a:bodyPr/>
          <a:lstStyle/>
          <a:p>
            <a:endParaRPr lang="en-US"/>
          </a:p>
        </p:txBody>
      </p:sp>
      <p:sp>
        <p:nvSpPr>
          <p:cNvPr id="20" name="Text 18"/>
          <p:cNvSpPr/>
          <p:nvPr/>
        </p:nvSpPr>
        <p:spPr>
          <a:xfrm>
            <a:off x="950357" y="6339959"/>
            <a:ext cx="1456253" cy="335042"/>
          </a:xfrm>
          <a:prstGeom prst="rect">
            <a:avLst/>
          </a:prstGeom>
          <a:noFill/>
          <a:ln/>
        </p:spPr>
        <p:txBody>
          <a:bodyPr wrap="none" lIns="0" tIns="0" rIns="0" bIns="0" rtlCol="0" anchor="t"/>
          <a:lstStyle/>
          <a:p>
            <a:pPr marL="0" indent="0">
              <a:lnSpc>
                <a:spcPts val="26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10(4H)</a:t>
            </a:r>
            <a:endParaRPr lang="en-US" dirty="0">
              <a:latin typeface="Arial" panose="020B0604020202020204" pitchFamily="34" charset="0"/>
              <a:cs typeface="Arial" panose="020B0604020202020204" pitchFamily="34" charset="0"/>
            </a:endParaRPr>
          </a:p>
        </p:txBody>
      </p:sp>
      <p:sp>
        <p:nvSpPr>
          <p:cNvPr id="21" name="Text 19"/>
          <p:cNvSpPr/>
          <p:nvPr/>
        </p:nvSpPr>
        <p:spPr>
          <a:xfrm>
            <a:off x="2833092" y="6339959"/>
            <a:ext cx="10847070" cy="1005126"/>
          </a:xfrm>
          <a:prstGeom prst="rect">
            <a:avLst/>
          </a:prstGeom>
          <a:noFill/>
          <a:ln/>
        </p:spPr>
        <p:txBody>
          <a:bodyPr wrap="square" lIns="0" tIns="0" rIns="0" bIns="0" rtlCol="0" anchor="t"/>
          <a:lstStyle/>
          <a:p>
            <a:pPr marL="0" indent="0">
              <a:lnSpc>
                <a:spcPts val="2600"/>
              </a:lnSpc>
              <a:buNone/>
            </a:pPr>
            <a:r>
              <a:rPr lang="en-US" dirty="0">
                <a:solidFill>
                  <a:srgbClr val="272525"/>
                </a:solidFill>
                <a:latin typeface="Arial" panose="020B0604020202020204" pitchFamily="34" charset="0"/>
                <a:ea typeface="Montserrat" pitchFamily="34" charset="-122"/>
                <a:cs typeface="Arial" panose="020B0604020202020204" pitchFamily="34" charset="0"/>
              </a:rPr>
              <a:t>Income from aircraft leasing by an IFSC unit is currently exempted, provided the unit has commenced operations on or before 31.03.2026 </a:t>
            </a:r>
            <a:r>
              <a:rPr lang="en-US" b="1" dirty="0">
                <a:solidFill>
                  <a:srgbClr val="272525"/>
                </a:solidFill>
                <a:latin typeface="Arial" panose="020B0604020202020204" pitchFamily="34" charset="0"/>
                <a:ea typeface="Montserrat" pitchFamily="34" charset="-122"/>
                <a:cs typeface="Arial" panose="020B0604020202020204" pitchFamily="34" charset="0"/>
              </a:rPr>
              <a:t>31.03.2030</a:t>
            </a:r>
            <a:r>
              <a:rPr lang="en-US" dirty="0">
                <a:solidFill>
                  <a:srgbClr val="272525"/>
                </a:solidFill>
                <a:latin typeface="Arial" panose="020B0604020202020204" pitchFamily="34" charset="0"/>
                <a:ea typeface="Montserrat" pitchFamily="34" charset="-122"/>
                <a:cs typeface="Arial" panose="020B0604020202020204" pitchFamily="34" charset="0"/>
              </a:rPr>
              <a:t>. Also, exemption proposed to be extended to </a:t>
            </a:r>
            <a:r>
              <a:rPr lang="en-US" b="1" dirty="0">
                <a:solidFill>
                  <a:srgbClr val="272525"/>
                </a:solidFill>
                <a:latin typeface="Arial" panose="020B0604020202020204" pitchFamily="34" charset="0"/>
                <a:ea typeface="Montserrat" pitchFamily="34" charset="-122"/>
                <a:cs typeface="Arial" panose="020B0604020202020204" pitchFamily="34" charset="0"/>
              </a:rPr>
              <a:t>SHIP LEASING</a:t>
            </a:r>
            <a:r>
              <a:rPr lang="en-US" dirty="0">
                <a:solidFill>
                  <a:srgbClr val="272525"/>
                </a:solidFill>
                <a:latin typeface="Arial" panose="020B0604020202020204" pitchFamily="34" charset="0"/>
                <a:ea typeface="Montserrat" pitchFamily="34" charset="-122"/>
                <a:cs typeface="Arial" panose="020B0604020202020204" pitchFamily="34" charset="0"/>
              </a:rPr>
              <a:t>.</a:t>
            </a:r>
            <a:endParaRPr lang="en-US" dirty="0">
              <a:latin typeface="Arial" panose="020B0604020202020204" pitchFamily="34" charset="0"/>
              <a:cs typeface="Arial" panose="020B060402020202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81263" y="774978"/>
            <a:ext cx="14149137" cy="641866"/>
          </a:xfrm>
          <a:prstGeom prst="rect">
            <a:avLst/>
          </a:prstGeom>
          <a:noFill/>
          <a:ln/>
        </p:spPr>
        <p:txBody>
          <a:bodyPr wrap="none" lIns="0" tIns="0" rIns="0" bIns="0" rtlCol="0" anchor="t"/>
          <a:lstStyle/>
          <a:p>
            <a:pPr marL="0" indent="0">
              <a:lnSpc>
                <a:spcPts val="5050"/>
              </a:lnSpc>
              <a:buNone/>
            </a:pPr>
            <a:r>
              <a:rPr lang="en-US" sz="3600" b="1" dirty="0">
                <a:solidFill>
                  <a:srgbClr val="7068F4"/>
                </a:solidFill>
                <a:latin typeface="Arial" panose="020B0604020202020204" pitchFamily="34" charset="0"/>
                <a:ea typeface="Barlow Bold" pitchFamily="34" charset="-122"/>
                <a:cs typeface="Arial" panose="020B0604020202020204" pitchFamily="34" charset="0"/>
              </a:rPr>
              <a:t>Deemed Dividend Relaxation for Treasury Centers in IFSC</a:t>
            </a:r>
            <a:endParaRPr lang="en-US" sz="3600" dirty="0">
              <a:latin typeface="Arial" panose="020B0604020202020204" pitchFamily="34" charset="0"/>
              <a:cs typeface="Arial" panose="020B0604020202020204" pitchFamily="34" charset="0"/>
            </a:endParaRPr>
          </a:p>
        </p:txBody>
      </p:sp>
      <p:sp>
        <p:nvSpPr>
          <p:cNvPr id="3" name="Text 1"/>
          <p:cNvSpPr/>
          <p:nvPr/>
        </p:nvSpPr>
        <p:spPr>
          <a:xfrm>
            <a:off x="682943" y="1904643"/>
            <a:ext cx="3727847" cy="320992"/>
          </a:xfrm>
          <a:prstGeom prst="rect">
            <a:avLst/>
          </a:prstGeom>
          <a:noFill/>
          <a:ln/>
        </p:spPr>
        <p:txBody>
          <a:bodyPr wrap="none" lIns="0" tIns="0" rIns="0" bIns="0" rtlCol="0" anchor="t"/>
          <a:lstStyle/>
          <a:p>
            <a:pPr marL="0" indent="0">
              <a:lnSpc>
                <a:spcPts val="2500"/>
              </a:lnSpc>
              <a:buNone/>
            </a:pPr>
            <a:r>
              <a:rPr lang="en-US" sz="1700" b="1" dirty="0">
                <a:solidFill>
                  <a:srgbClr val="7068F4"/>
                </a:solidFill>
                <a:latin typeface="Arial" panose="020B0604020202020204" pitchFamily="34" charset="0"/>
                <a:ea typeface="Barlow Bold" pitchFamily="34" charset="-122"/>
                <a:cs typeface="Arial" panose="020B0604020202020204" pitchFamily="34" charset="0"/>
              </a:rPr>
              <a:t>Law Related to Deemed Dividend</a:t>
            </a:r>
            <a:endParaRPr lang="en-US" sz="1700" dirty="0">
              <a:latin typeface="Arial" panose="020B0604020202020204" pitchFamily="34" charset="0"/>
              <a:cs typeface="Arial" panose="020B0604020202020204" pitchFamily="34" charset="0"/>
            </a:endParaRPr>
          </a:p>
        </p:txBody>
      </p:sp>
      <p:sp>
        <p:nvSpPr>
          <p:cNvPr id="4" name="Text 2"/>
          <p:cNvSpPr/>
          <p:nvPr/>
        </p:nvSpPr>
        <p:spPr>
          <a:xfrm>
            <a:off x="682943" y="2420779"/>
            <a:ext cx="6394252" cy="1248728"/>
          </a:xfrm>
          <a:prstGeom prst="rect">
            <a:avLst/>
          </a:prstGeom>
          <a:noFill/>
          <a:ln/>
        </p:spPr>
        <p:txBody>
          <a:bodyPr wrap="square" lIns="0" tIns="0" rIns="0" bIns="0" rtlCol="0" anchor="t"/>
          <a:lstStyle/>
          <a:p>
            <a:pPr marL="0" indent="0">
              <a:lnSpc>
                <a:spcPts val="245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Section 2(22)(e) provides that any advance or loan given by company to its shareholder or a concern where the shareholder holds 10% or more of the voting power is deemed to be a dividend.</a:t>
            </a:r>
            <a:endParaRPr lang="en-US" sz="1700" dirty="0">
              <a:latin typeface="Arial" panose="020B0604020202020204" pitchFamily="34" charset="0"/>
              <a:cs typeface="Arial" panose="020B0604020202020204" pitchFamily="34" charset="0"/>
            </a:endParaRPr>
          </a:p>
        </p:txBody>
      </p:sp>
      <p:sp>
        <p:nvSpPr>
          <p:cNvPr id="5" name="Text 3"/>
          <p:cNvSpPr/>
          <p:nvPr/>
        </p:nvSpPr>
        <p:spPr>
          <a:xfrm>
            <a:off x="682943" y="3845123"/>
            <a:ext cx="6394252" cy="1248728"/>
          </a:xfrm>
          <a:prstGeom prst="rect">
            <a:avLst/>
          </a:prstGeom>
          <a:noFill/>
          <a:ln/>
        </p:spPr>
        <p:txBody>
          <a:bodyPr wrap="square" lIns="0" tIns="0" rIns="0" bIns="0" rtlCol="0" anchor="t"/>
          <a:lstStyle/>
          <a:p>
            <a:pPr marL="0" indent="0">
              <a:lnSpc>
                <a:spcPts val="245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Loans given by a company to its shareholder or group company are taxable as a dividend in the hands of the recipient and subject to TDS at the rate of 10% in the hands of the company advancing the loan.</a:t>
            </a:r>
            <a:endParaRPr lang="en-US" sz="1700" dirty="0">
              <a:latin typeface="Arial" panose="020B0604020202020204" pitchFamily="34" charset="0"/>
              <a:cs typeface="Arial" panose="020B0604020202020204" pitchFamily="34" charset="0"/>
            </a:endParaRPr>
          </a:p>
        </p:txBody>
      </p:sp>
      <p:sp>
        <p:nvSpPr>
          <p:cNvPr id="6" name="Text 4"/>
          <p:cNvSpPr/>
          <p:nvPr/>
        </p:nvSpPr>
        <p:spPr>
          <a:xfrm>
            <a:off x="682943" y="5269468"/>
            <a:ext cx="6394252" cy="1248728"/>
          </a:xfrm>
          <a:prstGeom prst="rect">
            <a:avLst/>
          </a:prstGeom>
          <a:noFill/>
          <a:ln/>
        </p:spPr>
        <p:txBody>
          <a:bodyPr wrap="square" lIns="0" tIns="0" rIns="0" bIns="0" rtlCol="0" anchor="t"/>
          <a:lstStyle/>
          <a:p>
            <a:pPr marL="0" indent="0">
              <a:lnSpc>
                <a:spcPts val="245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Clause (ii) of Section 2(22) provides that if such loan is given to shareholder or related concern by a company which is in the ordinary course of money lending, then such loan would not be treated as dividend.</a:t>
            </a:r>
            <a:endParaRPr lang="en-US" sz="1700" dirty="0">
              <a:latin typeface="Arial" panose="020B0604020202020204" pitchFamily="34" charset="0"/>
              <a:cs typeface="Arial" panose="020B0604020202020204" pitchFamily="34" charset="0"/>
            </a:endParaRPr>
          </a:p>
        </p:txBody>
      </p:sp>
      <p:sp>
        <p:nvSpPr>
          <p:cNvPr id="7" name="Text 5"/>
          <p:cNvSpPr/>
          <p:nvPr/>
        </p:nvSpPr>
        <p:spPr>
          <a:xfrm>
            <a:off x="7560826" y="1904643"/>
            <a:ext cx="2567702" cy="320992"/>
          </a:xfrm>
          <a:prstGeom prst="rect">
            <a:avLst/>
          </a:prstGeom>
          <a:noFill/>
          <a:ln/>
        </p:spPr>
        <p:txBody>
          <a:bodyPr wrap="none" lIns="0" tIns="0" rIns="0" bIns="0" rtlCol="0" anchor="t"/>
          <a:lstStyle/>
          <a:p>
            <a:pPr marL="0" indent="0">
              <a:lnSpc>
                <a:spcPts val="2500"/>
              </a:lnSpc>
              <a:buNone/>
            </a:pPr>
            <a:r>
              <a:rPr lang="en-US" sz="1700" b="1" dirty="0">
                <a:solidFill>
                  <a:srgbClr val="7068F4"/>
                </a:solidFill>
                <a:latin typeface="Arial" panose="020B0604020202020204" pitchFamily="34" charset="0"/>
                <a:ea typeface="Barlow Bold" pitchFamily="34" charset="-122"/>
                <a:cs typeface="Arial" panose="020B0604020202020204" pitchFamily="34" charset="0"/>
              </a:rPr>
              <a:t>Amendment</a:t>
            </a:r>
            <a:endParaRPr lang="en-US" sz="1700" dirty="0">
              <a:latin typeface="Arial" panose="020B0604020202020204" pitchFamily="34" charset="0"/>
              <a:cs typeface="Arial" panose="020B0604020202020204" pitchFamily="34" charset="0"/>
            </a:endParaRPr>
          </a:p>
        </p:txBody>
      </p:sp>
      <p:sp>
        <p:nvSpPr>
          <p:cNvPr id="8" name="Text 6"/>
          <p:cNvSpPr/>
          <p:nvPr/>
        </p:nvSpPr>
        <p:spPr>
          <a:xfrm>
            <a:off x="7560826" y="2420779"/>
            <a:ext cx="6394252" cy="936546"/>
          </a:xfrm>
          <a:prstGeom prst="rect">
            <a:avLst/>
          </a:prstGeom>
          <a:noFill/>
          <a:ln/>
        </p:spPr>
        <p:txBody>
          <a:bodyPr wrap="square" lIns="0" tIns="0" rIns="0" bIns="0" rtlCol="0" anchor="t"/>
          <a:lstStyle/>
          <a:p>
            <a:pPr marL="0" indent="0">
              <a:lnSpc>
                <a:spcPts val="245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Any advance or loan between two group entities will not be considered as deemed dividend if the following conditions are satisfied:</a:t>
            </a:r>
            <a:endParaRPr lang="en-US" sz="1700" dirty="0">
              <a:latin typeface="Arial" panose="020B0604020202020204" pitchFamily="34" charset="0"/>
              <a:cs typeface="Arial" panose="020B0604020202020204" pitchFamily="34" charset="0"/>
            </a:endParaRPr>
          </a:p>
        </p:txBody>
      </p:sp>
      <p:sp>
        <p:nvSpPr>
          <p:cNvPr id="9" name="Text 7"/>
          <p:cNvSpPr/>
          <p:nvPr/>
        </p:nvSpPr>
        <p:spPr>
          <a:xfrm>
            <a:off x="7560826" y="3532942"/>
            <a:ext cx="6394252" cy="624364"/>
          </a:xfrm>
          <a:prstGeom prst="rect">
            <a:avLst/>
          </a:prstGeom>
          <a:noFill/>
          <a:ln/>
        </p:spPr>
        <p:txBody>
          <a:bodyPr wrap="square" lIns="0" tIns="0" rIns="0" bIns="0" rtlCol="0" anchor="t"/>
          <a:lstStyle/>
          <a:p>
            <a:pPr marL="342900" indent="-342900">
              <a:lnSpc>
                <a:spcPts val="2450"/>
              </a:lnSpc>
              <a:buSzPct val="100000"/>
              <a:buChar char="•"/>
            </a:pPr>
            <a:r>
              <a:rPr lang="en-US" sz="1700" dirty="0">
                <a:solidFill>
                  <a:srgbClr val="272525"/>
                </a:solidFill>
                <a:latin typeface="Arial" panose="020B0604020202020204" pitchFamily="34" charset="0"/>
                <a:ea typeface="Montserrat" pitchFamily="34" charset="-122"/>
                <a:cs typeface="Arial" panose="020B0604020202020204" pitchFamily="34" charset="0"/>
              </a:rPr>
              <a:t>Any one of the group entity is a Finance company or Finance Unit located in IFSC.</a:t>
            </a:r>
            <a:endParaRPr lang="en-US" sz="1700" dirty="0">
              <a:latin typeface="Arial" panose="020B0604020202020204" pitchFamily="34" charset="0"/>
              <a:cs typeface="Arial" panose="020B0604020202020204" pitchFamily="34" charset="0"/>
            </a:endParaRPr>
          </a:p>
        </p:txBody>
      </p:sp>
      <p:sp>
        <p:nvSpPr>
          <p:cNvPr id="10" name="Text 8"/>
          <p:cNvSpPr/>
          <p:nvPr/>
        </p:nvSpPr>
        <p:spPr>
          <a:xfrm>
            <a:off x="7560826" y="4225528"/>
            <a:ext cx="6394252" cy="936546"/>
          </a:xfrm>
          <a:prstGeom prst="rect">
            <a:avLst/>
          </a:prstGeom>
          <a:noFill/>
          <a:ln/>
        </p:spPr>
        <p:txBody>
          <a:bodyPr wrap="square" lIns="0" tIns="0" rIns="0" bIns="0" rtlCol="0" anchor="t"/>
          <a:lstStyle/>
          <a:p>
            <a:pPr marL="342900" indent="-342900">
              <a:lnSpc>
                <a:spcPts val="2450"/>
              </a:lnSpc>
              <a:buSzPct val="100000"/>
              <a:buChar char="•"/>
            </a:pPr>
            <a:r>
              <a:rPr lang="en-US" sz="1700" dirty="0">
                <a:solidFill>
                  <a:srgbClr val="272525"/>
                </a:solidFill>
                <a:latin typeface="Arial" panose="020B0604020202020204" pitchFamily="34" charset="0"/>
                <a:ea typeface="Montserrat" pitchFamily="34" charset="-122"/>
                <a:cs typeface="Arial" panose="020B0604020202020204" pitchFamily="34" charset="0"/>
              </a:rPr>
              <a:t>Such entity is set up as a global or regional corporate treasury center for undertaking treasury activities under IFSC Regulations.</a:t>
            </a:r>
            <a:endParaRPr lang="en-US" sz="1700" dirty="0">
              <a:latin typeface="Arial" panose="020B0604020202020204" pitchFamily="34" charset="0"/>
              <a:cs typeface="Arial" panose="020B0604020202020204" pitchFamily="34" charset="0"/>
            </a:endParaRPr>
          </a:p>
        </p:txBody>
      </p:sp>
      <p:sp>
        <p:nvSpPr>
          <p:cNvPr id="11" name="Text 9"/>
          <p:cNvSpPr/>
          <p:nvPr/>
        </p:nvSpPr>
        <p:spPr>
          <a:xfrm>
            <a:off x="7560826" y="5230297"/>
            <a:ext cx="6394252" cy="1248728"/>
          </a:xfrm>
          <a:prstGeom prst="rect">
            <a:avLst/>
          </a:prstGeom>
          <a:noFill/>
          <a:ln/>
        </p:spPr>
        <p:txBody>
          <a:bodyPr wrap="square" lIns="0" tIns="0" rIns="0" bIns="0" rtlCol="0" anchor="t"/>
          <a:lstStyle/>
          <a:p>
            <a:pPr marL="342900" indent="-342900">
              <a:lnSpc>
                <a:spcPts val="2450"/>
              </a:lnSpc>
              <a:buSzPct val="100000"/>
              <a:buChar char="•"/>
            </a:pPr>
            <a:r>
              <a:rPr lang="en-US" sz="1700" dirty="0">
                <a:solidFill>
                  <a:srgbClr val="272525"/>
                </a:solidFill>
                <a:latin typeface="Arial" panose="020B0604020202020204" pitchFamily="34" charset="0"/>
                <a:ea typeface="Montserrat" pitchFamily="34" charset="-122"/>
                <a:cs typeface="Arial" panose="020B0604020202020204" pitchFamily="34" charset="0"/>
              </a:rPr>
              <a:t>Parent entity or principal entity of the group is listed on stock exchange in a country or territory outside India (excluding those countries or territories that may be notified by the CBDT).</a:t>
            </a:r>
            <a:endParaRPr lang="en-US" sz="1700" dirty="0">
              <a:latin typeface="Arial" panose="020B0604020202020204" pitchFamily="34" charset="0"/>
              <a:cs typeface="Arial" panose="020B0604020202020204" pitchFamily="34" charset="0"/>
            </a:endParaRPr>
          </a:p>
        </p:txBody>
      </p:sp>
      <p:sp>
        <p:nvSpPr>
          <p:cNvPr id="12" name="Text 10"/>
          <p:cNvSpPr/>
          <p:nvPr/>
        </p:nvSpPr>
        <p:spPr>
          <a:xfrm>
            <a:off x="7560826" y="6654641"/>
            <a:ext cx="6394252" cy="624364"/>
          </a:xfrm>
          <a:prstGeom prst="rect">
            <a:avLst/>
          </a:prstGeom>
          <a:noFill/>
          <a:ln/>
        </p:spPr>
        <p:txBody>
          <a:bodyPr wrap="square" lIns="0" tIns="0" rIns="0" bIns="0" rtlCol="0" anchor="t"/>
          <a:lstStyle/>
          <a:p>
            <a:pPr marL="0" indent="0">
              <a:lnSpc>
                <a:spcPts val="2450"/>
              </a:lnSpc>
              <a:buNone/>
            </a:pPr>
            <a:r>
              <a:rPr lang="en-US" sz="1700" dirty="0">
                <a:solidFill>
                  <a:srgbClr val="272525"/>
                </a:solidFill>
                <a:latin typeface="Arial" panose="020B0604020202020204" pitchFamily="34" charset="0"/>
                <a:ea typeface="Montserrat" pitchFamily="34" charset="-122"/>
                <a:cs typeface="Arial" panose="020B0604020202020204" pitchFamily="34" charset="0"/>
              </a:rPr>
              <a:t>Indian companies listed on Indian stock exchanges and having treasury units in IFSC are not eligible for this relaxation.</a:t>
            </a:r>
            <a:endParaRPr lang="en-US" sz="1700" dirty="0">
              <a:latin typeface="Arial" panose="020B0604020202020204" pitchFamily="34" charset="0"/>
              <a:cs typeface="Arial" panose="020B0604020202020204"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40291" y="1208842"/>
            <a:ext cx="8264478" cy="614601"/>
          </a:xfrm>
          <a:prstGeom prst="rect">
            <a:avLst/>
          </a:prstGeom>
          <a:noFill/>
          <a:ln/>
        </p:spPr>
        <p:txBody>
          <a:bodyPr wrap="none" lIns="0" tIns="0" rIns="0" bIns="0" rtlCol="0" anchor="t"/>
          <a:lstStyle/>
          <a:p>
            <a:pPr marL="0" indent="0">
              <a:lnSpc>
                <a:spcPts val="4800"/>
              </a:lnSpc>
              <a:buNone/>
            </a:pPr>
            <a:r>
              <a:rPr lang="en-US" sz="3850" b="1" dirty="0">
                <a:solidFill>
                  <a:srgbClr val="7068F4"/>
                </a:solidFill>
                <a:latin typeface="Arial" panose="020B0604020202020204" pitchFamily="34" charset="0"/>
                <a:ea typeface="Barlow Bold" pitchFamily="34" charset="-122"/>
                <a:cs typeface="Arial" panose="020B0604020202020204" pitchFamily="34" charset="0"/>
              </a:rPr>
              <a:t>Clarification of Penalty u/s  271AAB </a:t>
            </a:r>
            <a:endParaRPr lang="en-US" sz="3850" dirty="0">
              <a:latin typeface="Arial" panose="020B0604020202020204" pitchFamily="34" charset="0"/>
              <a:cs typeface="Arial" panose="020B0604020202020204" pitchFamily="34" charset="0"/>
            </a:endParaRPr>
          </a:p>
        </p:txBody>
      </p:sp>
      <p:sp>
        <p:nvSpPr>
          <p:cNvPr id="4" name="Shape 1"/>
          <p:cNvSpPr/>
          <p:nvPr/>
        </p:nvSpPr>
        <p:spPr>
          <a:xfrm>
            <a:off x="6140291" y="2103596"/>
            <a:ext cx="7836218" cy="4917043"/>
          </a:xfrm>
          <a:prstGeom prst="roundRect">
            <a:avLst>
              <a:gd name="adj" fmla="val 3420"/>
            </a:avLst>
          </a:prstGeom>
          <a:noFill/>
          <a:ln w="7620">
            <a:solidFill>
              <a:srgbClr val="000000">
                <a:alpha val="8000"/>
              </a:srgbClr>
            </a:solidFill>
            <a:prstDash val="solid"/>
          </a:ln>
        </p:spPr>
        <p:txBody>
          <a:bodyPr/>
          <a:lstStyle/>
          <a:p>
            <a:endParaRPr lang="en-US"/>
          </a:p>
        </p:txBody>
      </p:sp>
      <p:sp>
        <p:nvSpPr>
          <p:cNvPr id="5" name="Shape 2"/>
          <p:cNvSpPr/>
          <p:nvPr/>
        </p:nvSpPr>
        <p:spPr>
          <a:xfrm>
            <a:off x="6147911" y="2111216"/>
            <a:ext cx="7820978" cy="837009"/>
          </a:xfrm>
          <a:prstGeom prst="rect">
            <a:avLst/>
          </a:prstGeom>
          <a:solidFill>
            <a:srgbClr val="FFFFFF">
              <a:alpha val="4000"/>
            </a:srgbClr>
          </a:solidFill>
          <a:ln/>
        </p:spPr>
        <p:txBody>
          <a:bodyPr/>
          <a:lstStyle/>
          <a:p>
            <a:endParaRPr lang="en-US"/>
          </a:p>
        </p:txBody>
      </p:sp>
      <p:sp>
        <p:nvSpPr>
          <p:cNvPr id="6" name="Text 3"/>
          <p:cNvSpPr/>
          <p:nvPr/>
        </p:nvSpPr>
        <p:spPr>
          <a:xfrm>
            <a:off x="6334839" y="2230874"/>
            <a:ext cx="1796772" cy="298847"/>
          </a:xfrm>
          <a:prstGeom prst="rect">
            <a:avLst/>
          </a:prstGeom>
          <a:noFill/>
          <a:ln/>
        </p:spPr>
        <p:txBody>
          <a:bodyPr wrap="none" lIns="0" tIns="0" rIns="0" bIns="0" rtlCol="0" anchor="t"/>
          <a:lstStyle/>
          <a:p>
            <a:pPr marL="0" indent="0">
              <a:lnSpc>
                <a:spcPts val="2350"/>
              </a:lnSpc>
              <a:buNone/>
            </a:pPr>
            <a:r>
              <a:rPr lang="en-US" sz="1700" b="1" dirty="0">
                <a:solidFill>
                  <a:srgbClr val="272525"/>
                </a:solidFill>
                <a:latin typeface="Arial" panose="020B0604020202020204" pitchFamily="34" charset="0"/>
                <a:ea typeface="Montserrat" pitchFamily="34" charset="-122"/>
                <a:cs typeface="Arial" panose="020B0604020202020204" pitchFamily="34" charset="0"/>
              </a:rPr>
              <a:t>Aspect</a:t>
            </a:r>
            <a:endParaRPr lang="en-US" sz="1700" dirty="0">
              <a:latin typeface="Arial" panose="020B0604020202020204" pitchFamily="34" charset="0"/>
              <a:cs typeface="Arial" panose="020B0604020202020204" pitchFamily="34" charset="0"/>
            </a:endParaRPr>
          </a:p>
        </p:txBody>
      </p:sp>
      <p:sp>
        <p:nvSpPr>
          <p:cNvPr id="7" name="Text 4"/>
          <p:cNvSpPr/>
          <p:nvPr/>
        </p:nvSpPr>
        <p:spPr>
          <a:xfrm>
            <a:off x="8512850" y="2230874"/>
            <a:ext cx="2442091" cy="298847"/>
          </a:xfrm>
          <a:prstGeom prst="rect">
            <a:avLst/>
          </a:prstGeom>
          <a:noFill/>
          <a:ln/>
        </p:spPr>
        <p:txBody>
          <a:bodyPr wrap="none" lIns="0" tIns="0" rIns="0" bIns="0" rtlCol="0" anchor="t"/>
          <a:lstStyle/>
          <a:p>
            <a:pPr marL="0" indent="0">
              <a:lnSpc>
                <a:spcPts val="2350"/>
              </a:lnSpc>
              <a:buNone/>
            </a:pPr>
            <a:r>
              <a:rPr lang="en-US" sz="1700" b="1" dirty="0">
                <a:solidFill>
                  <a:srgbClr val="272525"/>
                </a:solidFill>
                <a:latin typeface="Arial" panose="020B0604020202020204" pitchFamily="34" charset="0"/>
                <a:ea typeface="Montserrat" pitchFamily="34" charset="-122"/>
                <a:cs typeface="Arial" panose="020B0604020202020204" pitchFamily="34" charset="0"/>
              </a:rPr>
              <a:t>Old Provision </a:t>
            </a:r>
            <a:endParaRPr lang="en-US" sz="1700" dirty="0">
              <a:latin typeface="Arial" panose="020B0604020202020204" pitchFamily="34" charset="0"/>
              <a:cs typeface="Arial" panose="020B0604020202020204" pitchFamily="34" charset="0"/>
            </a:endParaRPr>
          </a:p>
        </p:txBody>
      </p:sp>
      <p:sp>
        <p:nvSpPr>
          <p:cNvPr id="8" name="Text 5"/>
          <p:cNvSpPr/>
          <p:nvPr/>
        </p:nvSpPr>
        <p:spPr>
          <a:xfrm>
            <a:off x="11336179" y="2230874"/>
            <a:ext cx="2445901" cy="597694"/>
          </a:xfrm>
          <a:prstGeom prst="rect">
            <a:avLst/>
          </a:prstGeom>
          <a:noFill/>
          <a:ln/>
        </p:spPr>
        <p:txBody>
          <a:bodyPr wrap="square" lIns="0" tIns="0" rIns="0" bIns="0" rtlCol="0" anchor="t"/>
          <a:lstStyle/>
          <a:p>
            <a:pPr marL="0" indent="0">
              <a:lnSpc>
                <a:spcPts val="2350"/>
              </a:lnSpc>
              <a:buNone/>
            </a:pPr>
            <a:r>
              <a:rPr lang="en-US" sz="1700" b="1" dirty="0">
                <a:solidFill>
                  <a:srgbClr val="272525"/>
                </a:solidFill>
                <a:latin typeface="Arial" panose="020B0604020202020204" pitchFamily="34" charset="0"/>
                <a:ea typeface="Montserrat" pitchFamily="34" charset="-122"/>
                <a:cs typeface="Arial" panose="020B0604020202020204" pitchFamily="34" charset="0"/>
              </a:rPr>
              <a:t>New Provision (From 01.09.2024)</a:t>
            </a:r>
            <a:endParaRPr lang="en-US" sz="1700" dirty="0">
              <a:latin typeface="Arial" panose="020B0604020202020204" pitchFamily="34" charset="0"/>
              <a:cs typeface="Arial" panose="020B0604020202020204" pitchFamily="34" charset="0"/>
            </a:endParaRPr>
          </a:p>
        </p:txBody>
      </p:sp>
      <p:sp>
        <p:nvSpPr>
          <p:cNvPr id="9" name="Shape 6"/>
          <p:cNvSpPr/>
          <p:nvPr/>
        </p:nvSpPr>
        <p:spPr>
          <a:xfrm>
            <a:off x="6147911" y="2948226"/>
            <a:ext cx="7820978" cy="2032397"/>
          </a:xfrm>
          <a:prstGeom prst="rect">
            <a:avLst/>
          </a:prstGeom>
          <a:solidFill>
            <a:srgbClr val="000000">
              <a:alpha val="4000"/>
            </a:srgbClr>
          </a:solidFill>
          <a:ln/>
        </p:spPr>
        <p:txBody>
          <a:bodyPr/>
          <a:lstStyle/>
          <a:p>
            <a:endParaRPr lang="en-US"/>
          </a:p>
        </p:txBody>
      </p:sp>
      <p:sp>
        <p:nvSpPr>
          <p:cNvPr id="10" name="Text 7"/>
          <p:cNvSpPr/>
          <p:nvPr/>
        </p:nvSpPr>
        <p:spPr>
          <a:xfrm>
            <a:off x="6334839" y="3067883"/>
            <a:ext cx="1796772" cy="1793081"/>
          </a:xfrm>
          <a:prstGeom prst="rect">
            <a:avLst/>
          </a:prstGeom>
          <a:noFill/>
          <a:ln/>
        </p:spPr>
        <p:txBody>
          <a:bodyPr wrap="square" lIns="0" tIns="0" rIns="0" bIns="0" rtlCol="0" anchor="t"/>
          <a:lstStyle/>
          <a:p>
            <a:pPr marL="0" indent="0">
              <a:lnSpc>
                <a:spcPts val="2350"/>
              </a:lnSpc>
              <a:buNone/>
            </a:pPr>
            <a:r>
              <a:rPr lang="en-US" sz="1450" dirty="0">
                <a:solidFill>
                  <a:srgbClr val="272525"/>
                </a:solidFill>
                <a:latin typeface="Arial" panose="020B0604020202020204" pitchFamily="34" charset="0"/>
                <a:ea typeface="Montserrat" pitchFamily="34" charset="-122"/>
                <a:cs typeface="Arial" panose="020B0604020202020204" pitchFamily="34" charset="0"/>
              </a:rPr>
              <a:t>Penalty in respect of new search assessment procedures u/s</a:t>
            </a:r>
            <a:r>
              <a:rPr lang="en-US" sz="1450" b="1" dirty="0">
                <a:solidFill>
                  <a:srgbClr val="272525"/>
                </a:solidFill>
                <a:latin typeface="Arial" panose="020B0604020202020204" pitchFamily="34" charset="0"/>
                <a:ea typeface="Montserrat" pitchFamily="34" charset="-122"/>
                <a:cs typeface="Arial" panose="020B0604020202020204" pitchFamily="34" charset="0"/>
              </a:rPr>
              <a:t> 158BC (Applicable w.e.f 01.09.2024)</a:t>
            </a:r>
            <a:endParaRPr lang="en-US" sz="1450" dirty="0">
              <a:latin typeface="Arial" panose="020B0604020202020204" pitchFamily="34" charset="0"/>
              <a:cs typeface="Arial" panose="020B0604020202020204" pitchFamily="34" charset="0"/>
            </a:endParaRPr>
          </a:p>
        </p:txBody>
      </p:sp>
      <p:sp>
        <p:nvSpPr>
          <p:cNvPr id="11" name="Text 8"/>
          <p:cNvSpPr/>
          <p:nvPr/>
        </p:nvSpPr>
        <p:spPr>
          <a:xfrm>
            <a:off x="8512850" y="3067883"/>
            <a:ext cx="2442091" cy="896541"/>
          </a:xfrm>
          <a:prstGeom prst="rect">
            <a:avLst/>
          </a:prstGeom>
          <a:noFill/>
          <a:ln/>
        </p:spPr>
        <p:txBody>
          <a:bodyPr wrap="square" lIns="0" tIns="0" rIns="0" bIns="0" rtlCol="0" anchor="t"/>
          <a:lstStyle/>
          <a:p>
            <a:pPr marL="0" indent="0">
              <a:lnSpc>
                <a:spcPts val="2350"/>
              </a:lnSpc>
              <a:buNone/>
            </a:pPr>
            <a:r>
              <a:rPr lang="en-US" sz="1450" dirty="0">
                <a:solidFill>
                  <a:srgbClr val="272525"/>
                </a:solidFill>
                <a:latin typeface="Arial" panose="020B0604020202020204" pitchFamily="34" charset="0"/>
                <a:ea typeface="Montserrat" pitchFamily="34" charset="-122"/>
                <a:cs typeface="Arial" panose="020B0604020202020204" pitchFamily="34" charset="0"/>
              </a:rPr>
              <a:t>At the rate of 50% of tax u/s 158BFA in respect of Undisclosed Income</a:t>
            </a:r>
            <a:endParaRPr lang="en-US" sz="1450" dirty="0">
              <a:latin typeface="Arial" panose="020B0604020202020204" pitchFamily="34" charset="0"/>
              <a:cs typeface="Arial" panose="020B0604020202020204" pitchFamily="34" charset="0"/>
            </a:endParaRPr>
          </a:p>
        </p:txBody>
      </p:sp>
      <p:sp>
        <p:nvSpPr>
          <p:cNvPr id="12" name="Text 9"/>
          <p:cNvSpPr/>
          <p:nvPr/>
        </p:nvSpPr>
        <p:spPr>
          <a:xfrm>
            <a:off x="11336179" y="3067883"/>
            <a:ext cx="2445901" cy="298847"/>
          </a:xfrm>
          <a:prstGeom prst="rect">
            <a:avLst/>
          </a:prstGeom>
          <a:noFill/>
          <a:ln/>
        </p:spPr>
        <p:txBody>
          <a:bodyPr wrap="none" lIns="0" tIns="0" rIns="0" bIns="0" rtlCol="0" anchor="t"/>
          <a:lstStyle/>
          <a:p>
            <a:pPr marL="0" indent="0">
              <a:lnSpc>
                <a:spcPts val="2350"/>
              </a:lnSpc>
              <a:buNone/>
            </a:pPr>
            <a:r>
              <a:rPr lang="en-US" sz="1450" dirty="0">
                <a:solidFill>
                  <a:srgbClr val="272525"/>
                </a:solidFill>
                <a:latin typeface="Arial" panose="020B0604020202020204" pitchFamily="34" charset="0"/>
                <a:ea typeface="Montserrat" pitchFamily="34" charset="-122"/>
                <a:cs typeface="Arial" panose="020B0604020202020204" pitchFamily="34" charset="0"/>
              </a:rPr>
              <a:t>No change.</a:t>
            </a:r>
            <a:endParaRPr lang="en-US" sz="1450" dirty="0">
              <a:latin typeface="Arial" panose="020B0604020202020204" pitchFamily="34" charset="0"/>
              <a:cs typeface="Arial" panose="020B0604020202020204" pitchFamily="34" charset="0"/>
            </a:endParaRPr>
          </a:p>
        </p:txBody>
      </p:sp>
      <p:sp>
        <p:nvSpPr>
          <p:cNvPr id="13" name="Shape 10"/>
          <p:cNvSpPr/>
          <p:nvPr/>
        </p:nvSpPr>
        <p:spPr>
          <a:xfrm>
            <a:off x="6147911" y="4980623"/>
            <a:ext cx="7820978" cy="2032397"/>
          </a:xfrm>
          <a:prstGeom prst="rect">
            <a:avLst/>
          </a:prstGeom>
          <a:solidFill>
            <a:srgbClr val="FFFFFF">
              <a:alpha val="4000"/>
            </a:srgbClr>
          </a:solidFill>
          <a:ln/>
        </p:spPr>
        <p:txBody>
          <a:bodyPr/>
          <a:lstStyle/>
          <a:p>
            <a:endParaRPr lang="en-US"/>
          </a:p>
        </p:txBody>
      </p:sp>
      <p:sp>
        <p:nvSpPr>
          <p:cNvPr id="14" name="Text 11"/>
          <p:cNvSpPr/>
          <p:nvPr/>
        </p:nvSpPr>
        <p:spPr>
          <a:xfrm>
            <a:off x="6334839" y="5100280"/>
            <a:ext cx="1796772" cy="298847"/>
          </a:xfrm>
          <a:prstGeom prst="rect">
            <a:avLst/>
          </a:prstGeom>
          <a:noFill/>
          <a:ln/>
        </p:spPr>
        <p:txBody>
          <a:bodyPr wrap="none" lIns="0" tIns="0" rIns="0" bIns="0" rtlCol="0" anchor="t"/>
          <a:lstStyle/>
          <a:p>
            <a:pPr marL="0" indent="0">
              <a:lnSpc>
                <a:spcPts val="2350"/>
              </a:lnSpc>
              <a:buNone/>
            </a:pPr>
            <a:r>
              <a:rPr lang="en-US" sz="1450" dirty="0">
                <a:solidFill>
                  <a:srgbClr val="272525"/>
                </a:solidFill>
                <a:latin typeface="Arial" panose="020B0604020202020204" pitchFamily="34" charset="0"/>
                <a:ea typeface="Montserrat" pitchFamily="34" charset="-122"/>
                <a:cs typeface="Arial" panose="020B0604020202020204" pitchFamily="34" charset="0"/>
              </a:rPr>
              <a:t>Clarification</a:t>
            </a:r>
            <a:endParaRPr lang="en-US" sz="1450" dirty="0">
              <a:latin typeface="Arial" panose="020B0604020202020204" pitchFamily="34" charset="0"/>
              <a:cs typeface="Arial" panose="020B0604020202020204" pitchFamily="34" charset="0"/>
            </a:endParaRPr>
          </a:p>
        </p:txBody>
      </p:sp>
      <p:sp>
        <p:nvSpPr>
          <p:cNvPr id="15" name="Text 12"/>
          <p:cNvSpPr/>
          <p:nvPr/>
        </p:nvSpPr>
        <p:spPr>
          <a:xfrm>
            <a:off x="8512850" y="5100280"/>
            <a:ext cx="2442091" cy="1494234"/>
          </a:xfrm>
          <a:prstGeom prst="rect">
            <a:avLst/>
          </a:prstGeom>
          <a:noFill/>
          <a:ln/>
        </p:spPr>
        <p:txBody>
          <a:bodyPr wrap="square" lIns="0" tIns="0" rIns="0" bIns="0" rtlCol="0" anchor="t"/>
          <a:lstStyle/>
          <a:p>
            <a:pPr marL="0" indent="0">
              <a:lnSpc>
                <a:spcPts val="2350"/>
              </a:lnSpc>
              <a:buNone/>
            </a:pPr>
            <a:r>
              <a:rPr lang="en-US" sz="1450" dirty="0">
                <a:solidFill>
                  <a:srgbClr val="272525"/>
                </a:solidFill>
                <a:latin typeface="Arial" panose="020B0604020202020204" pitchFamily="34" charset="0"/>
                <a:ea typeface="Montserrat" pitchFamily="34" charset="-122"/>
                <a:cs typeface="Arial" panose="020B0604020202020204" pitchFamily="34" charset="0"/>
              </a:rPr>
              <a:t>Ambiguity existed for penalty u/s 271AAB in respect of new search assessment procedures u/s</a:t>
            </a:r>
            <a:r>
              <a:rPr lang="en-US" sz="1450" b="1" dirty="0">
                <a:solidFill>
                  <a:srgbClr val="272525"/>
                </a:solidFill>
                <a:latin typeface="Arial" panose="020B0604020202020204" pitchFamily="34" charset="0"/>
                <a:ea typeface="Montserrat" pitchFamily="34" charset="-122"/>
                <a:cs typeface="Arial" panose="020B0604020202020204" pitchFamily="34" charset="0"/>
              </a:rPr>
              <a:t> 158BC</a:t>
            </a:r>
            <a:endParaRPr lang="en-US" sz="1450" dirty="0">
              <a:latin typeface="Arial" panose="020B0604020202020204" pitchFamily="34" charset="0"/>
              <a:cs typeface="Arial" panose="020B0604020202020204" pitchFamily="34" charset="0"/>
            </a:endParaRPr>
          </a:p>
        </p:txBody>
      </p:sp>
      <p:sp>
        <p:nvSpPr>
          <p:cNvPr id="16" name="Text 13"/>
          <p:cNvSpPr/>
          <p:nvPr/>
        </p:nvSpPr>
        <p:spPr>
          <a:xfrm>
            <a:off x="11336179" y="5100280"/>
            <a:ext cx="2445901" cy="1793081"/>
          </a:xfrm>
          <a:prstGeom prst="rect">
            <a:avLst/>
          </a:prstGeom>
          <a:noFill/>
          <a:ln/>
        </p:spPr>
        <p:txBody>
          <a:bodyPr wrap="square" lIns="0" tIns="0" rIns="0" bIns="0" rtlCol="0" anchor="t"/>
          <a:lstStyle/>
          <a:p>
            <a:pPr marL="0" indent="0">
              <a:lnSpc>
                <a:spcPts val="2350"/>
              </a:lnSpc>
              <a:buNone/>
            </a:pPr>
            <a:r>
              <a:rPr lang="en-US" sz="1450" dirty="0">
                <a:solidFill>
                  <a:srgbClr val="272525"/>
                </a:solidFill>
                <a:latin typeface="Arial" panose="020B0604020202020204" pitchFamily="34" charset="0"/>
                <a:ea typeface="Montserrat" pitchFamily="34" charset="-122"/>
                <a:cs typeface="Arial" panose="020B0604020202020204" pitchFamily="34" charset="0"/>
              </a:rPr>
              <a:t>It is now clearly provided that there would be no penalty u/s 271AAB  in respect of new search assessment procedures u/s</a:t>
            </a:r>
            <a:r>
              <a:rPr lang="en-US" sz="1450" b="1" dirty="0">
                <a:solidFill>
                  <a:srgbClr val="272525"/>
                </a:solidFill>
                <a:latin typeface="Arial" panose="020B0604020202020204" pitchFamily="34" charset="0"/>
                <a:ea typeface="Montserrat" pitchFamily="34" charset="-122"/>
                <a:cs typeface="Arial" panose="020B0604020202020204" pitchFamily="34" charset="0"/>
              </a:rPr>
              <a:t> 158BC</a:t>
            </a:r>
            <a:r>
              <a:rPr lang="en-US" sz="1450" dirty="0">
                <a:solidFill>
                  <a:srgbClr val="272525"/>
                </a:solidFill>
                <a:latin typeface="Arial" panose="020B0604020202020204" pitchFamily="34" charset="0"/>
                <a:ea typeface="Montserrat" pitchFamily="34" charset="-122"/>
                <a:cs typeface="Arial" panose="020B0604020202020204" pitchFamily="34" charset="0"/>
              </a:rPr>
              <a:t>.</a:t>
            </a:r>
            <a:endParaRPr lang="en-US" sz="14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926962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08422" y="1043107"/>
            <a:ext cx="11401306" cy="665798"/>
          </a:xfrm>
          <a:prstGeom prst="rect">
            <a:avLst/>
          </a:prstGeom>
          <a:noFill/>
          <a:ln/>
        </p:spPr>
        <p:txBody>
          <a:bodyPr wrap="none" lIns="0" tIns="0" rIns="0" bIns="0" rtlCol="0" anchor="t"/>
          <a:lstStyle/>
          <a:p>
            <a:pPr marL="0" indent="0">
              <a:lnSpc>
                <a:spcPts val="5200"/>
              </a:lnSpc>
              <a:buNone/>
            </a:pPr>
            <a:r>
              <a:rPr lang="en-US" sz="4150" b="1" dirty="0">
                <a:solidFill>
                  <a:srgbClr val="7068F4"/>
                </a:solidFill>
                <a:latin typeface="Arial" panose="020B0604020202020204" pitchFamily="34" charset="0"/>
                <a:ea typeface="Barlow Bold" pitchFamily="34" charset="-122"/>
                <a:cs typeface="Arial" panose="020B0604020202020204" pitchFamily="34" charset="0"/>
              </a:rPr>
              <a:t>Carry forward of losses in case of Amalgamation</a:t>
            </a:r>
            <a:endParaRPr lang="en-US" sz="4150" dirty="0">
              <a:latin typeface="Arial" panose="020B0604020202020204" pitchFamily="34" charset="0"/>
              <a:cs typeface="Arial" panose="020B0604020202020204" pitchFamily="34" charset="0"/>
            </a:endParaRPr>
          </a:p>
        </p:txBody>
      </p:sp>
      <p:sp>
        <p:nvSpPr>
          <p:cNvPr id="3" name="Text 1"/>
          <p:cNvSpPr/>
          <p:nvPr/>
        </p:nvSpPr>
        <p:spPr>
          <a:xfrm>
            <a:off x="708422" y="2012513"/>
            <a:ext cx="4261366" cy="532567"/>
          </a:xfrm>
          <a:prstGeom prst="rect">
            <a:avLst/>
          </a:prstGeom>
          <a:noFill/>
          <a:ln/>
        </p:spPr>
        <p:txBody>
          <a:bodyPr wrap="none" lIns="0" tIns="0" rIns="0" bIns="0" rtlCol="0" anchor="t"/>
          <a:lstStyle/>
          <a:p>
            <a:pPr marL="0" indent="0">
              <a:lnSpc>
                <a:spcPts val="4150"/>
              </a:lnSpc>
              <a:buNone/>
            </a:pPr>
            <a:r>
              <a:rPr lang="en-US" sz="3350" b="1" dirty="0">
                <a:solidFill>
                  <a:srgbClr val="7068F4"/>
                </a:solidFill>
                <a:latin typeface="Arial" panose="020B0604020202020204" pitchFamily="34" charset="0"/>
                <a:ea typeface="Barlow Bold" pitchFamily="34" charset="-122"/>
                <a:cs typeface="Arial" panose="020B0604020202020204" pitchFamily="34" charset="0"/>
              </a:rPr>
              <a:t>Amendment</a:t>
            </a:r>
            <a:endParaRPr lang="en-US" sz="3350" dirty="0">
              <a:latin typeface="Arial" panose="020B0604020202020204" pitchFamily="34" charset="0"/>
              <a:cs typeface="Arial" panose="020B0604020202020204" pitchFamily="34" charset="0"/>
            </a:endParaRPr>
          </a:p>
        </p:txBody>
      </p:sp>
      <p:sp>
        <p:nvSpPr>
          <p:cNvPr id="4" name="Text 2"/>
          <p:cNvSpPr/>
          <p:nvPr/>
        </p:nvSpPr>
        <p:spPr>
          <a:xfrm>
            <a:off x="708422" y="2848689"/>
            <a:ext cx="13213556" cy="647700"/>
          </a:xfrm>
          <a:prstGeom prst="rect">
            <a:avLst/>
          </a:prstGeom>
          <a:noFill/>
          <a:ln/>
        </p:spPr>
        <p:txBody>
          <a:bodyPr wrap="square" lIns="0" tIns="0" rIns="0" bIns="0" rtlCol="0" anchor="t"/>
          <a:lstStyle/>
          <a:p>
            <a:pPr marL="342900" indent="-342900">
              <a:lnSpc>
                <a:spcPts val="2550"/>
              </a:lnSpc>
              <a:buSzPct val="100000"/>
              <a:buChar char="•"/>
            </a:pPr>
            <a:r>
              <a:rPr lang="en-US" sz="1700" dirty="0">
                <a:solidFill>
                  <a:srgbClr val="272525"/>
                </a:solidFill>
                <a:latin typeface="Arial" panose="020B0604020202020204" pitchFamily="34" charset="0"/>
                <a:ea typeface="Montserrat" pitchFamily="34" charset="-122"/>
                <a:cs typeface="Arial" panose="020B0604020202020204" pitchFamily="34" charset="0"/>
              </a:rPr>
              <a:t>Sections 72A and 72AA provided that accumulated loss or unabsorbed depreciation </a:t>
            </a:r>
            <a:r>
              <a:rPr lang="en-US" sz="1700" dirty="0">
                <a:solidFill>
                  <a:srgbClr val="F44444"/>
                </a:solidFill>
                <a:latin typeface="Arial" panose="020B0604020202020204" pitchFamily="34" charset="0"/>
                <a:ea typeface="Montserrat" pitchFamily="34" charset="-122"/>
                <a:cs typeface="Arial" panose="020B0604020202020204" pitchFamily="34" charset="0"/>
              </a:rPr>
              <a:t>shall be deemed</a:t>
            </a:r>
            <a:r>
              <a:rPr lang="en-US" sz="1700" dirty="0">
                <a:solidFill>
                  <a:srgbClr val="272525"/>
                </a:solidFill>
                <a:latin typeface="Arial" panose="020B0604020202020204" pitchFamily="34" charset="0"/>
                <a:ea typeface="Montserrat" pitchFamily="34" charset="-122"/>
                <a:cs typeface="Arial" panose="020B0604020202020204" pitchFamily="34" charset="0"/>
              </a:rPr>
              <a:t> to be loss or allowance for unabsorbed depreciation of the amalgamated company </a:t>
            </a:r>
            <a:r>
              <a:rPr lang="en-US" sz="1700" dirty="0">
                <a:solidFill>
                  <a:srgbClr val="F44444"/>
                </a:solidFill>
                <a:latin typeface="Arial" panose="020B0604020202020204" pitchFamily="34" charset="0"/>
                <a:ea typeface="Montserrat" pitchFamily="34" charset="-122"/>
                <a:cs typeface="Arial" panose="020B0604020202020204" pitchFamily="34" charset="0"/>
              </a:rPr>
              <a:t>for the previous year in which the amalgamation was affected</a:t>
            </a:r>
            <a:endParaRPr lang="en-US" sz="1700" dirty="0">
              <a:latin typeface="Arial" panose="020B0604020202020204" pitchFamily="34" charset="0"/>
              <a:cs typeface="Arial" panose="020B0604020202020204" pitchFamily="34" charset="0"/>
            </a:endParaRPr>
          </a:p>
        </p:txBody>
      </p:sp>
      <p:sp>
        <p:nvSpPr>
          <p:cNvPr id="5" name="Text 3"/>
          <p:cNvSpPr/>
          <p:nvPr/>
        </p:nvSpPr>
        <p:spPr>
          <a:xfrm>
            <a:off x="708422" y="3567232"/>
            <a:ext cx="13213556" cy="647700"/>
          </a:xfrm>
          <a:prstGeom prst="rect">
            <a:avLst/>
          </a:prstGeom>
          <a:noFill/>
          <a:ln/>
        </p:spPr>
        <p:txBody>
          <a:bodyPr wrap="square" lIns="0" tIns="0" rIns="0" bIns="0" rtlCol="0" anchor="t"/>
          <a:lstStyle/>
          <a:p>
            <a:pPr marL="342900" indent="-342900">
              <a:lnSpc>
                <a:spcPts val="2550"/>
              </a:lnSpc>
              <a:buSzPct val="100000"/>
              <a:buChar char="•"/>
            </a:pPr>
            <a:r>
              <a:rPr lang="en-US" sz="1700" dirty="0">
                <a:solidFill>
                  <a:srgbClr val="272525"/>
                </a:solidFill>
                <a:latin typeface="Arial" panose="020B0604020202020204" pitchFamily="34" charset="0"/>
                <a:ea typeface="Montserrat" pitchFamily="34" charset="-122"/>
                <a:cs typeface="Arial" panose="020B0604020202020204" pitchFamily="34" charset="0"/>
              </a:rPr>
              <a:t>Impact of aforesaid deeming fiction is that amalgamated entity gets a fresh period of eight years from the year in which amalgamation was affected</a:t>
            </a:r>
            <a:endParaRPr lang="en-US" sz="1700" dirty="0">
              <a:latin typeface="Arial" panose="020B0604020202020204" pitchFamily="34" charset="0"/>
              <a:cs typeface="Arial" panose="020B0604020202020204" pitchFamily="34" charset="0"/>
            </a:endParaRPr>
          </a:p>
        </p:txBody>
      </p:sp>
      <p:sp>
        <p:nvSpPr>
          <p:cNvPr id="6" name="Text 4"/>
          <p:cNvSpPr/>
          <p:nvPr/>
        </p:nvSpPr>
        <p:spPr>
          <a:xfrm>
            <a:off x="708422" y="4285774"/>
            <a:ext cx="13213556" cy="647700"/>
          </a:xfrm>
          <a:prstGeom prst="rect">
            <a:avLst/>
          </a:prstGeom>
          <a:noFill/>
          <a:ln/>
        </p:spPr>
        <p:txBody>
          <a:bodyPr wrap="square" lIns="0" tIns="0" rIns="0" bIns="0" rtlCol="0" anchor="t"/>
          <a:lstStyle/>
          <a:p>
            <a:pPr marL="342900" indent="-342900">
              <a:lnSpc>
                <a:spcPts val="2550"/>
              </a:lnSpc>
              <a:buSzPct val="100000"/>
              <a:buChar char="•"/>
            </a:pPr>
            <a:r>
              <a:rPr lang="en-US" sz="1700" dirty="0">
                <a:solidFill>
                  <a:srgbClr val="272525"/>
                </a:solidFill>
                <a:latin typeface="Arial" panose="020B0604020202020204" pitchFamily="34" charset="0"/>
                <a:ea typeface="Montserrat" pitchFamily="34" charset="-122"/>
                <a:cs typeface="Arial" panose="020B0604020202020204" pitchFamily="34" charset="0"/>
              </a:rPr>
              <a:t>Section 72A(6B) introduced to restrict carry forward of loss in case of amalgamation, conversion of proprietary business into company, conversion of company into LLP to residuary years starting with the first year in which the loss was incurred</a:t>
            </a:r>
            <a:endParaRPr lang="en-US" sz="1700" dirty="0">
              <a:latin typeface="Arial" panose="020B0604020202020204" pitchFamily="34" charset="0"/>
              <a:cs typeface="Arial" panose="020B0604020202020204" pitchFamily="34" charset="0"/>
            </a:endParaRPr>
          </a:p>
        </p:txBody>
      </p:sp>
      <p:sp>
        <p:nvSpPr>
          <p:cNvPr id="7" name="Text 5"/>
          <p:cNvSpPr/>
          <p:nvPr/>
        </p:nvSpPr>
        <p:spPr>
          <a:xfrm>
            <a:off x="708422" y="5004316"/>
            <a:ext cx="13213556" cy="323850"/>
          </a:xfrm>
          <a:prstGeom prst="rect">
            <a:avLst/>
          </a:prstGeom>
          <a:noFill/>
          <a:ln/>
        </p:spPr>
        <p:txBody>
          <a:bodyPr wrap="none" lIns="0" tIns="0" rIns="0" bIns="0" rtlCol="0" anchor="t"/>
          <a:lstStyle/>
          <a:p>
            <a:pPr marL="342900" indent="-342900">
              <a:lnSpc>
                <a:spcPts val="2550"/>
              </a:lnSpc>
              <a:buSzPct val="100000"/>
              <a:buChar char="•"/>
            </a:pPr>
            <a:r>
              <a:rPr lang="en-US" sz="1700" dirty="0">
                <a:solidFill>
                  <a:srgbClr val="272525"/>
                </a:solidFill>
                <a:latin typeface="Arial" panose="020B0604020202020204" pitchFamily="34" charset="0"/>
                <a:ea typeface="Montserrat" pitchFamily="34" charset="-122"/>
                <a:cs typeface="Arial" panose="020B0604020202020204" pitchFamily="34" charset="0"/>
              </a:rPr>
              <a:t>Amendment is effective from AY 2026-27</a:t>
            </a:r>
            <a:endParaRPr lang="en-US" sz="1700" dirty="0">
              <a:latin typeface="Arial" panose="020B0604020202020204" pitchFamily="34" charset="0"/>
              <a:cs typeface="Arial" panose="020B0604020202020204" pitchFamily="34" charset="0"/>
            </a:endParaRPr>
          </a:p>
        </p:txBody>
      </p:sp>
      <p:sp>
        <p:nvSpPr>
          <p:cNvPr id="8" name="Text 6"/>
          <p:cNvSpPr/>
          <p:nvPr/>
        </p:nvSpPr>
        <p:spPr>
          <a:xfrm>
            <a:off x="708422" y="5631775"/>
            <a:ext cx="4261366" cy="532567"/>
          </a:xfrm>
          <a:prstGeom prst="rect">
            <a:avLst/>
          </a:prstGeom>
          <a:noFill/>
          <a:ln/>
        </p:spPr>
        <p:txBody>
          <a:bodyPr wrap="none" lIns="0" tIns="0" rIns="0" bIns="0" rtlCol="0" anchor="t"/>
          <a:lstStyle/>
          <a:p>
            <a:pPr marL="0" indent="0">
              <a:lnSpc>
                <a:spcPts val="4150"/>
              </a:lnSpc>
              <a:buNone/>
            </a:pPr>
            <a:r>
              <a:rPr lang="en-US" sz="3350" b="1" dirty="0">
                <a:solidFill>
                  <a:srgbClr val="7068F4"/>
                </a:solidFill>
                <a:latin typeface="Arial" panose="020B0604020202020204" pitchFamily="34" charset="0"/>
                <a:ea typeface="Barlow Bold" pitchFamily="34" charset="-122"/>
                <a:cs typeface="Arial" panose="020B0604020202020204" pitchFamily="34" charset="0"/>
              </a:rPr>
              <a:t>Analysis</a:t>
            </a:r>
            <a:endParaRPr lang="en-US" sz="3350" dirty="0">
              <a:latin typeface="Arial" panose="020B0604020202020204" pitchFamily="34" charset="0"/>
              <a:cs typeface="Arial" panose="020B0604020202020204" pitchFamily="34" charset="0"/>
            </a:endParaRPr>
          </a:p>
        </p:txBody>
      </p:sp>
      <p:sp>
        <p:nvSpPr>
          <p:cNvPr id="9" name="Text 7"/>
          <p:cNvSpPr/>
          <p:nvPr/>
        </p:nvSpPr>
        <p:spPr>
          <a:xfrm>
            <a:off x="708422" y="6467951"/>
            <a:ext cx="13213556" cy="323850"/>
          </a:xfrm>
          <a:prstGeom prst="rect">
            <a:avLst/>
          </a:prstGeom>
          <a:noFill/>
          <a:ln/>
        </p:spPr>
        <p:txBody>
          <a:bodyPr wrap="none" lIns="0" tIns="0" rIns="0" bIns="0" rtlCol="0" anchor="t"/>
          <a:lstStyle/>
          <a:p>
            <a:pPr marL="342900" indent="-342900">
              <a:lnSpc>
                <a:spcPts val="2550"/>
              </a:lnSpc>
              <a:buSzPct val="100000"/>
              <a:buChar char="•"/>
            </a:pPr>
            <a:r>
              <a:rPr lang="en-US" sz="1700" dirty="0">
                <a:solidFill>
                  <a:srgbClr val="272525"/>
                </a:solidFill>
                <a:latin typeface="Arial" panose="020B0604020202020204" pitchFamily="34" charset="0"/>
                <a:ea typeface="Montserrat" pitchFamily="34" charset="-122"/>
                <a:cs typeface="Arial" panose="020B0604020202020204" pitchFamily="34" charset="0"/>
              </a:rPr>
              <a:t>As per Marshall &amp; Sons (223 ITR 809) (SC), an amalgamation or business re-organization is effective from appointed date</a:t>
            </a:r>
            <a:endParaRPr lang="en-US" sz="1700" dirty="0">
              <a:latin typeface="Arial" panose="020B0604020202020204" pitchFamily="34" charset="0"/>
              <a:cs typeface="Arial" panose="020B0604020202020204" pitchFamily="34" charset="0"/>
            </a:endParaRPr>
          </a:p>
        </p:txBody>
      </p:sp>
      <p:sp>
        <p:nvSpPr>
          <p:cNvPr id="10" name="Text 8"/>
          <p:cNvSpPr/>
          <p:nvPr/>
        </p:nvSpPr>
        <p:spPr>
          <a:xfrm>
            <a:off x="708422" y="6862643"/>
            <a:ext cx="13213556" cy="323850"/>
          </a:xfrm>
          <a:prstGeom prst="rect">
            <a:avLst/>
          </a:prstGeom>
          <a:noFill/>
          <a:ln/>
        </p:spPr>
        <p:txBody>
          <a:bodyPr wrap="none" lIns="0" tIns="0" rIns="0" bIns="0" rtlCol="0" anchor="t"/>
          <a:lstStyle/>
          <a:p>
            <a:pPr marL="342900" indent="-342900">
              <a:lnSpc>
                <a:spcPts val="2550"/>
              </a:lnSpc>
              <a:buSzPct val="100000"/>
              <a:buChar char="•"/>
            </a:pPr>
            <a:r>
              <a:rPr lang="en-US" sz="1700" dirty="0">
                <a:solidFill>
                  <a:srgbClr val="272525"/>
                </a:solidFill>
                <a:latin typeface="Arial" panose="020B0604020202020204" pitchFamily="34" charset="0"/>
                <a:ea typeface="Montserrat" pitchFamily="34" charset="-122"/>
                <a:cs typeface="Arial" panose="020B0604020202020204" pitchFamily="34" charset="0"/>
              </a:rPr>
              <a:t>Hence, where appointed date is prior to 1 April 2025, new provisions would not apply</a:t>
            </a:r>
            <a:endParaRPr lang="en-US" sz="1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694080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308" y="1125736"/>
            <a:ext cx="12151576" cy="712708"/>
          </a:xfrm>
          <a:prstGeom prst="rect">
            <a:avLst/>
          </a:prstGeom>
          <a:noFill/>
          <a:ln/>
        </p:spPr>
        <p:txBody>
          <a:bodyPr wrap="none" lIns="0" tIns="0" rIns="0" bIns="0" rtlCol="0" anchor="t"/>
          <a:lstStyle/>
          <a:p>
            <a:pPr marL="0" indent="0">
              <a:lnSpc>
                <a:spcPts val="5600"/>
              </a:lnSpc>
              <a:buNone/>
            </a:pPr>
            <a:r>
              <a:rPr lang="en-US" sz="4450" b="1" dirty="0">
                <a:solidFill>
                  <a:srgbClr val="7068F4"/>
                </a:solidFill>
                <a:latin typeface="Arial" panose="020B0604020202020204" pitchFamily="34" charset="0"/>
                <a:ea typeface="Barlow Bold" pitchFamily="34" charset="-122"/>
                <a:cs typeface="Arial" panose="020B0604020202020204" pitchFamily="34" charset="0"/>
              </a:rPr>
              <a:t>		Hopes Were High, But Relief Was Shy</a:t>
            </a:r>
            <a:endParaRPr lang="en-US" sz="4450" dirty="0">
              <a:latin typeface="Arial" panose="020B0604020202020204" pitchFamily="34" charset="0"/>
              <a:cs typeface="Arial" panose="020B0604020202020204" pitchFamily="34" charset="0"/>
            </a:endParaRPr>
          </a:p>
        </p:txBody>
      </p:sp>
      <p:sp>
        <p:nvSpPr>
          <p:cNvPr id="3" name="Shape 1"/>
          <p:cNvSpPr/>
          <p:nvPr/>
        </p:nvSpPr>
        <p:spPr>
          <a:xfrm>
            <a:off x="758309" y="2515433"/>
            <a:ext cx="379095" cy="379095"/>
          </a:xfrm>
          <a:prstGeom prst="roundRect">
            <a:avLst>
              <a:gd name="adj" fmla="val 51437"/>
            </a:avLst>
          </a:prstGeom>
          <a:solidFill>
            <a:srgbClr val="EEEFF5"/>
          </a:solidFill>
          <a:ln/>
          <a:effectLst>
            <a:outerShdw blurRad="53340" dist="26670" dir="13500000" algn="bl" rotWithShape="0">
              <a:srgbClr val="FFFFFF">
                <a:alpha val="70000"/>
              </a:srgbClr>
            </a:outerShdw>
          </a:effectLst>
        </p:spPr>
        <p:txBody>
          <a:bodyPr/>
          <a:lstStyle/>
          <a:p>
            <a:endParaRPr lang="en-US"/>
          </a:p>
        </p:txBody>
      </p:sp>
      <p:sp>
        <p:nvSpPr>
          <p:cNvPr id="4" name="Text 2"/>
          <p:cNvSpPr/>
          <p:nvPr/>
        </p:nvSpPr>
        <p:spPr>
          <a:xfrm>
            <a:off x="1353979" y="2515433"/>
            <a:ext cx="3631168" cy="712470"/>
          </a:xfrm>
          <a:prstGeom prst="rect">
            <a:avLst/>
          </a:prstGeom>
          <a:noFill/>
          <a:ln/>
        </p:spPr>
        <p:txBody>
          <a:bodyPr wrap="square" lIns="0" tIns="0" rIns="0" bIns="0" rtlCol="0" anchor="t"/>
          <a:lstStyle/>
          <a:p>
            <a:pPr marL="0" indent="0">
              <a:lnSpc>
                <a:spcPts val="2800"/>
              </a:lnSpc>
              <a:buNone/>
            </a:pPr>
            <a:r>
              <a:rPr lang="en-US" sz="2200" b="1" dirty="0">
                <a:solidFill>
                  <a:srgbClr val="272525"/>
                </a:solidFill>
                <a:latin typeface="Arial" panose="020B0604020202020204" pitchFamily="34" charset="0"/>
                <a:ea typeface="Barlow Bold" pitchFamily="34" charset="-122"/>
                <a:cs typeface="Arial" panose="020B0604020202020204" pitchFamily="34" charset="0"/>
              </a:rPr>
              <a:t>Section 194T – TDS on Remuneration to Partners</a:t>
            </a:r>
            <a:endParaRPr lang="en-US" sz="2200" dirty="0">
              <a:latin typeface="Arial" panose="020B0604020202020204" pitchFamily="34" charset="0"/>
              <a:cs typeface="Arial" panose="020B0604020202020204" pitchFamily="34" charset="0"/>
            </a:endParaRPr>
          </a:p>
        </p:txBody>
      </p:sp>
      <p:sp>
        <p:nvSpPr>
          <p:cNvPr id="5" name="Text 3"/>
          <p:cNvSpPr/>
          <p:nvPr/>
        </p:nvSpPr>
        <p:spPr>
          <a:xfrm>
            <a:off x="1353979" y="3357801"/>
            <a:ext cx="3631168" cy="1733550"/>
          </a:xfrm>
          <a:prstGeom prst="rect">
            <a:avLst/>
          </a:prstGeom>
          <a:noFill/>
          <a:ln/>
        </p:spPr>
        <p:txBody>
          <a:bodyPr wrap="square" lIns="0" tIns="0" rIns="0" bIns="0" rtlCol="0" anchor="t"/>
          <a:lstStyle/>
          <a:p>
            <a:pPr marL="0" indent="0">
              <a:lnSpc>
                <a:spcPts val="2700"/>
              </a:lnSpc>
              <a:buNone/>
            </a:pPr>
            <a:r>
              <a:rPr lang="en-US" sz="1700" b="1" dirty="0">
                <a:solidFill>
                  <a:srgbClr val="272525"/>
                </a:solidFill>
                <a:latin typeface="Arial" panose="020B0604020202020204" pitchFamily="34" charset="0"/>
                <a:ea typeface="Montserrat" pitchFamily="34" charset="-122"/>
                <a:cs typeface="Arial" panose="020B0604020202020204" pitchFamily="34" charset="0"/>
              </a:rPr>
              <a:t>Provision: </a:t>
            </a:r>
            <a:r>
              <a:rPr lang="en-US" sz="1700" dirty="0">
                <a:solidFill>
                  <a:srgbClr val="272525"/>
                </a:solidFill>
                <a:latin typeface="Arial" panose="020B0604020202020204" pitchFamily="34" charset="0"/>
                <a:ea typeface="Montserrat" pitchFamily="34" charset="-122"/>
                <a:cs typeface="Arial" panose="020B0604020202020204" pitchFamily="34" charset="0"/>
              </a:rPr>
              <a:t>This section mandates TDS deduction on remuneration, interest, or any other payment made by a partnership firm (or LLP) to its partners.</a:t>
            </a:r>
            <a:endParaRPr lang="en-US" sz="1700" dirty="0">
              <a:latin typeface="Arial" panose="020B0604020202020204" pitchFamily="34" charset="0"/>
              <a:cs typeface="Arial" panose="020B0604020202020204" pitchFamily="34" charset="0"/>
            </a:endParaRPr>
          </a:p>
        </p:txBody>
      </p:sp>
      <p:sp>
        <p:nvSpPr>
          <p:cNvPr id="6" name="Text 4"/>
          <p:cNvSpPr/>
          <p:nvPr/>
        </p:nvSpPr>
        <p:spPr>
          <a:xfrm>
            <a:off x="1353979" y="5221248"/>
            <a:ext cx="3631168" cy="1040130"/>
          </a:xfrm>
          <a:prstGeom prst="rect">
            <a:avLst/>
          </a:prstGeom>
          <a:noFill/>
          <a:ln/>
        </p:spPr>
        <p:txBody>
          <a:bodyPr wrap="square" lIns="0" tIns="0" rIns="0" bIns="0" rtlCol="0" anchor="t"/>
          <a:lstStyle/>
          <a:p>
            <a:pPr marL="0" indent="0">
              <a:lnSpc>
                <a:spcPts val="2700"/>
              </a:lnSpc>
              <a:buNone/>
            </a:pPr>
            <a:r>
              <a:rPr lang="en-US" sz="1700" b="1" dirty="0">
                <a:solidFill>
                  <a:srgbClr val="272525"/>
                </a:solidFill>
                <a:latin typeface="Arial" panose="020B0604020202020204" pitchFamily="34" charset="0"/>
                <a:ea typeface="Montserrat" pitchFamily="34" charset="-122"/>
                <a:cs typeface="Arial" panose="020B0604020202020204" pitchFamily="34" charset="0"/>
              </a:rPr>
              <a:t>Expectation</a:t>
            </a:r>
            <a:r>
              <a:rPr lang="en-US" sz="1700" dirty="0">
                <a:solidFill>
                  <a:srgbClr val="272525"/>
                </a:solidFill>
                <a:latin typeface="Arial" panose="020B0604020202020204" pitchFamily="34" charset="0"/>
                <a:ea typeface="Montserrat" pitchFamily="34" charset="-122"/>
                <a:cs typeface="Arial" panose="020B0604020202020204" pitchFamily="34" charset="0"/>
              </a:rPr>
              <a:t>: Complete removal, as it leads to double taxation and unnecessary compliance burden. </a:t>
            </a:r>
            <a:endParaRPr lang="en-US" sz="1700" dirty="0">
              <a:latin typeface="Arial" panose="020B0604020202020204" pitchFamily="34" charset="0"/>
              <a:cs typeface="Arial" panose="020B0604020202020204" pitchFamily="34" charset="0"/>
            </a:endParaRPr>
          </a:p>
        </p:txBody>
      </p:sp>
      <p:sp>
        <p:nvSpPr>
          <p:cNvPr id="7" name="Text 5"/>
          <p:cNvSpPr/>
          <p:nvPr/>
        </p:nvSpPr>
        <p:spPr>
          <a:xfrm>
            <a:off x="1353979" y="6391275"/>
            <a:ext cx="3631168" cy="693420"/>
          </a:xfrm>
          <a:prstGeom prst="rect">
            <a:avLst/>
          </a:prstGeom>
          <a:noFill/>
          <a:ln/>
        </p:spPr>
        <p:txBody>
          <a:bodyPr wrap="square" lIns="0" tIns="0" rIns="0" bIns="0" rtlCol="0" anchor="t"/>
          <a:lstStyle/>
          <a:p>
            <a:pPr marL="0" indent="0">
              <a:lnSpc>
                <a:spcPts val="2700"/>
              </a:lnSpc>
              <a:buNone/>
            </a:pPr>
            <a:r>
              <a:rPr lang="en-US" sz="1700" b="1" dirty="0">
                <a:solidFill>
                  <a:srgbClr val="272525"/>
                </a:solidFill>
                <a:latin typeface="Arial" panose="020B0604020202020204" pitchFamily="34" charset="0"/>
                <a:ea typeface="Montserrat" pitchFamily="34" charset="-122"/>
                <a:cs typeface="Arial" panose="020B0604020202020204" pitchFamily="34" charset="0"/>
              </a:rPr>
              <a:t>Reality</a:t>
            </a:r>
            <a:r>
              <a:rPr lang="en-US" sz="1700" dirty="0">
                <a:solidFill>
                  <a:srgbClr val="272525"/>
                </a:solidFill>
                <a:latin typeface="Arial" panose="020B0604020202020204" pitchFamily="34" charset="0"/>
                <a:ea typeface="Montserrat" pitchFamily="34" charset="-122"/>
                <a:cs typeface="Arial" panose="020B0604020202020204" pitchFamily="34" charset="0"/>
              </a:rPr>
              <a:t>: No relief was provided in Budget 2025.</a:t>
            </a:r>
            <a:endParaRPr lang="en-US" sz="1700" dirty="0">
              <a:latin typeface="Arial" panose="020B0604020202020204" pitchFamily="34" charset="0"/>
              <a:cs typeface="Arial" panose="020B0604020202020204" pitchFamily="34" charset="0"/>
            </a:endParaRPr>
          </a:p>
        </p:txBody>
      </p:sp>
      <p:sp>
        <p:nvSpPr>
          <p:cNvPr id="8" name="Shape 6"/>
          <p:cNvSpPr/>
          <p:nvPr/>
        </p:nvSpPr>
        <p:spPr>
          <a:xfrm>
            <a:off x="5201722" y="2515433"/>
            <a:ext cx="379095" cy="379095"/>
          </a:xfrm>
          <a:prstGeom prst="roundRect">
            <a:avLst>
              <a:gd name="adj" fmla="val 51437"/>
            </a:avLst>
          </a:prstGeom>
          <a:solidFill>
            <a:srgbClr val="EEEFF5"/>
          </a:solidFill>
          <a:ln/>
          <a:effectLst>
            <a:outerShdw blurRad="53340" dist="26670" dir="13500000" algn="bl" rotWithShape="0">
              <a:srgbClr val="FFFFFF">
                <a:alpha val="70000"/>
              </a:srgbClr>
            </a:outerShdw>
          </a:effectLst>
        </p:spPr>
        <p:txBody>
          <a:bodyPr/>
          <a:lstStyle/>
          <a:p>
            <a:endParaRPr lang="en-US"/>
          </a:p>
        </p:txBody>
      </p:sp>
      <p:sp>
        <p:nvSpPr>
          <p:cNvPr id="9" name="Text 7"/>
          <p:cNvSpPr/>
          <p:nvPr/>
        </p:nvSpPr>
        <p:spPr>
          <a:xfrm>
            <a:off x="5797391" y="2515433"/>
            <a:ext cx="3631168" cy="712470"/>
          </a:xfrm>
          <a:prstGeom prst="rect">
            <a:avLst/>
          </a:prstGeom>
          <a:noFill/>
          <a:ln/>
        </p:spPr>
        <p:txBody>
          <a:bodyPr wrap="square" lIns="0" tIns="0" rIns="0" bIns="0" rtlCol="0" anchor="t"/>
          <a:lstStyle/>
          <a:p>
            <a:pPr marL="0" indent="0">
              <a:lnSpc>
                <a:spcPts val="2800"/>
              </a:lnSpc>
              <a:buNone/>
            </a:pPr>
            <a:r>
              <a:rPr lang="en-US" sz="2200" b="1" dirty="0">
                <a:solidFill>
                  <a:srgbClr val="272525"/>
                </a:solidFill>
                <a:latin typeface="Arial" panose="020B0604020202020204" pitchFamily="34" charset="0"/>
                <a:ea typeface="Barlow Bold" pitchFamily="34" charset="-122"/>
                <a:cs typeface="Arial" panose="020B0604020202020204" pitchFamily="34" charset="0"/>
              </a:rPr>
              <a:t>Section 43B(h) – Disallowance of Certain Expenditures</a:t>
            </a:r>
            <a:endParaRPr lang="en-US" sz="2200" dirty="0">
              <a:latin typeface="Arial" panose="020B0604020202020204" pitchFamily="34" charset="0"/>
              <a:cs typeface="Arial" panose="020B0604020202020204" pitchFamily="34" charset="0"/>
            </a:endParaRPr>
          </a:p>
        </p:txBody>
      </p:sp>
      <p:sp>
        <p:nvSpPr>
          <p:cNvPr id="10" name="Text 8"/>
          <p:cNvSpPr/>
          <p:nvPr/>
        </p:nvSpPr>
        <p:spPr>
          <a:xfrm>
            <a:off x="5797391" y="3661292"/>
            <a:ext cx="3631168" cy="1040130"/>
          </a:xfrm>
          <a:prstGeom prst="rect">
            <a:avLst/>
          </a:prstGeom>
          <a:noFill/>
          <a:ln/>
        </p:spPr>
        <p:txBody>
          <a:bodyPr wrap="square" lIns="0" tIns="0" rIns="0" bIns="0" rtlCol="0" anchor="t"/>
          <a:lstStyle/>
          <a:p>
            <a:pPr marL="0" indent="0">
              <a:lnSpc>
                <a:spcPts val="2700"/>
              </a:lnSpc>
              <a:buNone/>
            </a:pPr>
            <a:r>
              <a:rPr lang="en-US" sz="1700" b="1" dirty="0">
                <a:solidFill>
                  <a:srgbClr val="272525"/>
                </a:solidFill>
                <a:latin typeface="Arial" panose="020B0604020202020204" pitchFamily="34" charset="0"/>
                <a:ea typeface="Montserrat" pitchFamily="34" charset="-122"/>
                <a:cs typeface="Arial" panose="020B0604020202020204" pitchFamily="34" charset="0"/>
              </a:rPr>
              <a:t>Provision:</a:t>
            </a:r>
            <a:r>
              <a:rPr lang="en-US" sz="1700" dirty="0">
                <a:solidFill>
                  <a:srgbClr val="272525"/>
                </a:solidFill>
                <a:latin typeface="Arial" panose="020B0604020202020204" pitchFamily="34" charset="0"/>
                <a:ea typeface="Montserrat" pitchFamily="34" charset="-122"/>
                <a:cs typeface="Arial" panose="020B0604020202020204" pitchFamily="34" charset="0"/>
              </a:rPr>
              <a:t> Expenses paid beyond the prescribed time limits are disallowed.</a:t>
            </a:r>
            <a:endParaRPr lang="en-US" sz="1700" dirty="0">
              <a:latin typeface="Arial" panose="020B0604020202020204" pitchFamily="34" charset="0"/>
              <a:cs typeface="Arial" panose="020B0604020202020204" pitchFamily="34" charset="0"/>
            </a:endParaRPr>
          </a:p>
        </p:txBody>
      </p:sp>
      <p:sp>
        <p:nvSpPr>
          <p:cNvPr id="11" name="Text 9"/>
          <p:cNvSpPr/>
          <p:nvPr/>
        </p:nvSpPr>
        <p:spPr>
          <a:xfrm>
            <a:off x="5797391" y="4744641"/>
            <a:ext cx="3631168" cy="693420"/>
          </a:xfrm>
          <a:prstGeom prst="rect">
            <a:avLst/>
          </a:prstGeom>
          <a:noFill/>
          <a:ln/>
        </p:spPr>
        <p:txBody>
          <a:bodyPr wrap="square" lIns="0" tIns="0" rIns="0" bIns="0" rtlCol="0" anchor="t"/>
          <a:lstStyle/>
          <a:p>
            <a:pPr marL="0" indent="0">
              <a:lnSpc>
                <a:spcPts val="2700"/>
              </a:lnSpc>
              <a:buNone/>
            </a:pPr>
            <a:r>
              <a:rPr lang="en-US" sz="1700" b="1" dirty="0">
                <a:solidFill>
                  <a:srgbClr val="272525"/>
                </a:solidFill>
                <a:latin typeface="Arial" panose="020B0604020202020204" pitchFamily="34" charset="0"/>
                <a:ea typeface="Montserrat" pitchFamily="34" charset="-122"/>
                <a:cs typeface="Arial" panose="020B0604020202020204" pitchFamily="34" charset="0"/>
              </a:rPr>
              <a:t>Expectation:</a:t>
            </a:r>
            <a:r>
              <a:rPr lang="en-US" sz="1700" dirty="0">
                <a:solidFill>
                  <a:srgbClr val="272525"/>
                </a:solidFill>
                <a:latin typeface="Arial" panose="020B0604020202020204" pitchFamily="34" charset="0"/>
                <a:ea typeface="Montserrat" pitchFamily="34" charset="-122"/>
                <a:cs typeface="Arial" panose="020B0604020202020204" pitchFamily="34" charset="0"/>
              </a:rPr>
              <a:t> Relaxation or modification in applicability.</a:t>
            </a:r>
            <a:endParaRPr lang="en-US" sz="1700" dirty="0">
              <a:latin typeface="Arial" panose="020B0604020202020204" pitchFamily="34" charset="0"/>
              <a:cs typeface="Arial" panose="020B0604020202020204" pitchFamily="34" charset="0"/>
            </a:endParaRPr>
          </a:p>
        </p:txBody>
      </p:sp>
      <p:sp>
        <p:nvSpPr>
          <p:cNvPr id="12" name="Text 10"/>
          <p:cNvSpPr/>
          <p:nvPr/>
        </p:nvSpPr>
        <p:spPr>
          <a:xfrm>
            <a:off x="5797391" y="5524500"/>
            <a:ext cx="3631168" cy="346710"/>
          </a:xfrm>
          <a:prstGeom prst="rect">
            <a:avLst/>
          </a:prstGeom>
          <a:noFill/>
          <a:ln/>
        </p:spPr>
        <p:txBody>
          <a:bodyPr wrap="none" lIns="0" tIns="0" rIns="0" bIns="0" rtlCol="0" anchor="t"/>
          <a:lstStyle/>
          <a:p>
            <a:pPr marL="0" indent="0">
              <a:lnSpc>
                <a:spcPts val="2700"/>
              </a:lnSpc>
              <a:buNone/>
            </a:pPr>
            <a:r>
              <a:rPr lang="en-US" sz="1700" b="1" dirty="0">
                <a:solidFill>
                  <a:srgbClr val="272525"/>
                </a:solidFill>
                <a:latin typeface="Arial" panose="020B0604020202020204" pitchFamily="34" charset="0"/>
                <a:ea typeface="Montserrat" pitchFamily="34" charset="-122"/>
                <a:cs typeface="Arial" panose="020B0604020202020204" pitchFamily="34" charset="0"/>
              </a:rPr>
              <a:t>Reality:</a:t>
            </a:r>
            <a:r>
              <a:rPr lang="en-US" sz="1700" dirty="0">
                <a:solidFill>
                  <a:srgbClr val="272525"/>
                </a:solidFill>
                <a:latin typeface="Arial" panose="020B0604020202020204" pitchFamily="34" charset="0"/>
                <a:ea typeface="Montserrat" pitchFamily="34" charset="-122"/>
                <a:cs typeface="Arial" panose="020B0604020202020204" pitchFamily="34" charset="0"/>
              </a:rPr>
              <a:t> No changes introduced.</a:t>
            </a:r>
            <a:endParaRPr lang="en-US" sz="1700" dirty="0">
              <a:latin typeface="Arial" panose="020B0604020202020204" pitchFamily="34" charset="0"/>
              <a:cs typeface="Arial" panose="020B0604020202020204" pitchFamily="34" charset="0"/>
            </a:endParaRPr>
          </a:p>
        </p:txBody>
      </p:sp>
      <p:sp>
        <p:nvSpPr>
          <p:cNvPr id="13" name="Shape 11"/>
          <p:cNvSpPr/>
          <p:nvPr/>
        </p:nvSpPr>
        <p:spPr>
          <a:xfrm>
            <a:off x="9645134" y="2515433"/>
            <a:ext cx="379095" cy="379095"/>
          </a:xfrm>
          <a:prstGeom prst="roundRect">
            <a:avLst>
              <a:gd name="adj" fmla="val 51437"/>
            </a:avLst>
          </a:prstGeom>
          <a:solidFill>
            <a:srgbClr val="EEEFF5"/>
          </a:solidFill>
          <a:ln/>
          <a:effectLst>
            <a:outerShdw blurRad="53340" dist="26670" dir="13500000" algn="bl" rotWithShape="0">
              <a:srgbClr val="FFFFFF">
                <a:alpha val="70000"/>
              </a:srgbClr>
            </a:outerShdw>
          </a:effectLst>
        </p:spPr>
        <p:txBody>
          <a:bodyPr/>
          <a:lstStyle/>
          <a:p>
            <a:endParaRPr lang="en-US"/>
          </a:p>
        </p:txBody>
      </p:sp>
      <p:sp>
        <p:nvSpPr>
          <p:cNvPr id="14" name="Text 12"/>
          <p:cNvSpPr/>
          <p:nvPr/>
        </p:nvSpPr>
        <p:spPr>
          <a:xfrm>
            <a:off x="10240804" y="2515433"/>
            <a:ext cx="3631168" cy="1424940"/>
          </a:xfrm>
          <a:prstGeom prst="rect">
            <a:avLst/>
          </a:prstGeom>
          <a:noFill/>
          <a:ln/>
        </p:spPr>
        <p:txBody>
          <a:bodyPr wrap="square" lIns="0" tIns="0" rIns="0" bIns="0" rtlCol="0" anchor="t"/>
          <a:lstStyle/>
          <a:p>
            <a:pPr marL="0" indent="0">
              <a:lnSpc>
                <a:spcPts val="2800"/>
              </a:lnSpc>
              <a:buNone/>
            </a:pPr>
            <a:r>
              <a:rPr lang="en-US" sz="2200" b="1" dirty="0">
                <a:solidFill>
                  <a:srgbClr val="272525"/>
                </a:solidFill>
                <a:latin typeface="Arial" panose="020B0604020202020204" pitchFamily="34" charset="0"/>
                <a:ea typeface="Barlow Bold" pitchFamily="34" charset="-122"/>
                <a:cs typeface="Arial" panose="020B0604020202020204" pitchFamily="34" charset="0"/>
              </a:rPr>
              <a:t>Section 115BAB – Concessional 15% Tax for New Manufacturing Companies</a:t>
            </a:r>
            <a:endParaRPr lang="en-US" sz="2200" dirty="0">
              <a:latin typeface="Arial" panose="020B0604020202020204" pitchFamily="34" charset="0"/>
              <a:cs typeface="Arial" panose="020B0604020202020204" pitchFamily="34" charset="0"/>
            </a:endParaRPr>
          </a:p>
        </p:txBody>
      </p:sp>
      <p:sp>
        <p:nvSpPr>
          <p:cNvPr id="15" name="Text 13"/>
          <p:cNvSpPr/>
          <p:nvPr/>
        </p:nvSpPr>
        <p:spPr>
          <a:xfrm>
            <a:off x="10240804" y="4070271"/>
            <a:ext cx="3631168" cy="1386840"/>
          </a:xfrm>
          <a:prstGeom prst="rect">
            <a:avLst/>
          </a:prstGeom>
          <a:noFill/>
          <a:ln/>
        </p:spPr>
        <p:txBody>
          <a:bodyPr wrap="square" lIns="0" tIns="0" rIns="0" bIns="0" rtlCol="0" anchor="t"/>
          <a:lstStyle/>
          <a:p>
            <a:pPr marL="0" indent="0">
              <a:lnSpc>
                <a:spcPts val="2700"/>
              </a:lnSpc>
              <a:buNone/>
            </a:pPr>
            <a:r>
              <a:rPr lang="en-US" sz="1700" b="1" dirty="0">
                <a:solidFill>
                  <a:srgbClr val="272525"/>
                </a:solidFill>
                <a:latin typeface="Arial" panose="020B0604020202020204" pitchFamily="34" charset="0"/>
                <a:ea typeface="Montserrat" pitchFamily="34" charset="-122"/>
                <a:cs typeface="Arial" panose="020B0604020202020204" pitchFamily="34" charset="0"/>
              </a:rPr>
              <a:t>Provision:</a:t>
            </a:r>
            <a:r>
              <a:rPr lang="en-US" sz="1700" dirty="0">
                <a:solidFill>
                  <a:srgbClr val="272525"/>
                </a:solidFill>
                <a:latin typeface="Arial" panose="020B0604020202020204" pitchFamily="34" charset="0"/>
                <a:ea typeface="Montserrat" pitchFamily="34" charset="-122"/>
                <a:cs typeface="Arial" panose="020B0604020202020204" pitchFamily="34" charset="0"/>
              </a:rPr>
              <a:t> A 15% corporate tax rate for new manufacturing units commencing operations by </a:t>
            </a:r>
            <a:r>
              <a:rPr lang="en-US" sz="1700" b="1" dirty="0">
                <a:solidFill>
                  <a:srgbClr val="272525"/>
                </a:solidFill>
                <a:latin typeface="Arial" panose="020B0604020202020204" pitchFamily="34" charset="0"/>
                <a:ea typeface="Montserrat" pitchFamily="34" charset="-122"/>
                <a:cs typeface="Arial" panose="020B0604020202020204" pitchFamily="34" charset="0"/>
              </a:rPr>
              <a:t>March 31, 2024</a:t>
            </a:r>
            <a:r>
              <a:rPr lang="en-US" sz="1700" dirty="0">
                <a:solidFill>
                  <a:srgbClr val="272525"/>
                </a:solidFill>
                <a:latin typeface="Arial" panose="020B0604020202020204" pitchFamily="34" charset="0"/>
                <a:ea typeface="Montserrat" pitchFamily="34" charset="-122"/>
                <a:cs typeface="Arial" panose="020B0604020202020204" pitchFamily="34" charset="0"/>
              </a:rPr>
              <a:t>.</a:t>
            </a:r>
            <a:endParaRPr lang="en-US" sz="1700" dirty="0">
              <a:latin typeface="Arial" panose="020B0604020202020204" pitchFamily="34" charset="0"/>
              <a:cs typeface="Arial" panose="020B0604020202020204" pitchFamily="34" charset="0"/>
            </a:endParaRPr>
          </a:p>
        </p:txBody>
      </p:sp>
      <p:sp>
        <p:nvSpPr>
          <p:cNvPr id="16" name="Text 14"/>
          <p:cNvSpPr/>
          <p:nvPr/>
        </p:nvSpPr>
        <p:spPr>
          <a:xfrm>
            <a:off x="10240804" y="5587008"/>
            <a:ext cx="3631168" cy="1040130"/>
          </a:xfrm>
          <a:prstGeom prst="rect">
            <a:avLst/>
          </a:prstGeom>
          <a:noFill/>
          <a:ln/>
        </p:spPr>
        <p:txBody>
          <a:bodyPr wrap="square" lIns="0" tIns="0" rIns="0" bIns="0" rtlCol="0" anchor="t"/>
          <a:lstStyle/>
          <a:p>
            <a:pPr marL="0" indent="0">
              <a:lnSpc>
                <a:spcPts val="2700"/>
              </a:lnSpc>
              <a:buNone/>
            </a:pPr>
            <a:r>
              <a:rPr lang="en-US" sz="1700" b="1" dirty="0">
                <a:solidFill>
                  <a:srgbClr val="272525"/>
                </a:solidFill>
                <a:latin typeface="Arial" panose="020B0604020202020204" pitchFamily="34" charset="0"/>
                <a:ea typeface="Montserrat" pitchFamily="34" charset="-122"/>
                <a:cs typeface="Arial" panose="020B0604020202020204" pitchFamily="34" charset="0"/>
              </a:rPr>
              <a:t>Expectation:</a:t>
            </a:r>
            <a:r>
              <a:rPr lang="en-US" sz="1700" dirty="0">
                <a:solidFill>
                  <a:srgbClr val="272525"/>
                </a:solidFill>
                <a:latin typeface="Arial" panose="020B0604020202020204" pitchFamily="34" charset="0"/>
                <a:ea typeface="Montserrat" pitchFamily="34" charset="-122"/>
                <a:cs typeface="Arial" panose="020B0604020202020204" pitchFamily="34" charset="0"/>
              </a:rPr>
              <a:t> Extension of the deadline to encourage investment.</a:t>
            </a:r>
            <a:endParaRPr lang="en-US" sz="1700" dirty="0">
              <a:latin typeface="Arial" panose="020B0604020202020204" pitchFamily="34" charset="0"/>
              <a:cs typeface="Arial" panose="020B0604020202020204" pitchFamily="34" charset="0"/>
            </a:endParaRPr>
          </a:p>
        </p:txBody>
      </p:sp>
      <p:sp>
        <p:nvSpPr>
          <p:cNvPr id="17" name="Text 15"/>
          <p:cNvSpPr/>
          <p:nvPr/>
        </p:nvSpPr>
        <p:spPr>
          <a:xfrm>
            <a:off x="10240804" y="6757035"/>
            <a:ext cx="3631168" cy="346710"/>
          </a:xfrm>
          <a:prstGeom prst="rect">
            <a:avLst/>
          </a:prstGeom>
          <a:noFill/>
          <a:ln/>
        </p:spPr>
        <p:txBody>
          <a:bodyPr wrap="none" lIns="0" tIns="0" rIns="0" bIns="0" rtlCol="0" anchor="t"/>
          <a:lstStyle/>
          <a:p>
            <a:pPr marL="0" indent="0">
              <a:lnSpc>
                <a:spcPts val="2700"/>
              </a:lnSpc>
              <a:buNone/>
            </a:pPr>
            <a:r>
              <a:rPr lang="en-US" sz="1700" b="1" dirty="0">
                <a:solidFill>
                  <a:srgbClr val="272525"/>
                </a:solidFill>
                <a:latin typeface="Arial" panose="020B0604020202020204" pitchFamily="34" charset="0"/>
                <a:ea typeface="Montserrat" pitchFamily="34" charset="-122"/>
                <a:cs typeface="Arial" panose="020B0604020202020204" pitchFamily="34" charset="0"/>
              </a:rPr>
              <a:t>Reality:</a:t>
            </a:r>
            <a:r>
              <a:rPr lang="en-US" sz="1700" dirty="0">
                <a:solidFill>
                  <a:srgbClr val="272525"/>
                </a:solidFill>
                <a:latin typeface="Arial" panose="020B0604020202020204" pitchFamily="34" charset="0"/>
                <a:ea typeface="Montserrat" pitchFamily="34" charset="-122"/>
                <a:cs typeface="Arial" panose="020B0604020202020204" pitchFamily="34" charset="0"/>
              </a:rPr>
              <a:t> No extension granted.</a:t>
            </a:r>
            <a:endParaRPr lang="en-US" sz="1700" dirty="0">
              <a:latin typeface="Arial" panose="020B0604020202020204" pitchFamily="34" charset="0"/>
              <a:cs typeface="Arial" panose="020B0604020202020204"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758309" y="3045738"/>
            <a:ext cx="13113782" cy="2138005"/>
          </a:xfrm>
          <a:prstGeom prst="rect">
            <a:avLst/>
          </a:prstGeom>
          <a:noFill/>
          <a:ln/>
        </p:spPr>
        <p:txBody>
          <a:bodyPr wrap="none" lIns="0" tIns="0" rIns="0" bIns="0" rtlCol="0" anchor="t"/>
          <a:lstStyle/>
          <a:p>
            <a:pPr marL="0" indent="0" algn="ctr">
              <a:lnSpc>
                <a:spcPts val="16800"/>
              </a:lnSpc>
              <a:buNone/>
            </a:pPr>
            <a:r>
              <a:rPr lang="en-US" sz="13450" b="1" dirty="0">
                <a:solidFill>
                  <a:srgbClr val="7068F4"/>
                </a:solidFill>
                <a:latin typeface="Barlow Bold" pitchFamily="34" charset="0"/>
                <a:ea typeface="Barlow Bold" pitchFamily="34" charset="-122"/>
                <a:cs typeface="Barlow Bold" pitchFamily="34" charset="-120"/>
              </a:rPr>
              <a:t>Thank you!!</a:t>
            </a:r>
            <a:endParaRPr lang="en-US" sz="134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TotalTime>
  <Words>4532</Words>
  <Application>Microsoft Macintosh PowerPoint</Application>
  <PresentationFormat>Custom</PresentationFormat>
  <Paragraphs>579</Paragraphs>
  <Slides>46</Slides>
  <Notes>46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Barlow 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Rohan Sogani</cp:lastModifiedBy>
  <cp:revision>32</cp:revision>
  <dcterms:created xsi:type="dcterms:W3CDTF">2025-02-01T16:34:38Z</dcterms:created>
  <dcterms:modified xsi:type="dcterms:W3CDTF">2025-02-03T09:33:07Z</dcterms:modified>
</cp:coreProperties>
</file>