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2" r:id="rId1"/>
  </p:sldMasterIdLst>
  <p:sldIdLst>
    <p:sldId id="256" r:id="rId2"/>
    <p:sldId id="257" r:id="rId3"/>
    <p:sldId id="283" r:id="rId4"/>
    <p:sldId id="296" r:id="rId5"/>
    <p:sldId id="258" r:id="rId6"/>
    <p:sldId id="281" r:id="rId7"/>
    <p:sldId id="298" r:id="rId8"/>
    <p:sldId id="287" r:id="rId9"/>
    <p:sldId id="301" r:id="rId10"/>
    <p:sldId id="297" r:id="rId11"/>
    <p:sldId id="302" r:id="rId12"/>
    <p:sldId id="303" r:id="rId13"/>
    <p:sldId id="299" r:id="rId14"/>
    <p:sldId id="300" r:id="rId15"/>
    <p:sldId id="305" r:id="rId16"/>
    <p:sldId id="306" r:id="rId17"/>
    <p:sldId id="282" r:id="rId18"/>
    <p:sldId id="304" r:id="rId19"/>
    <p:sldId id="259" r:id="rId20"/>
    <p:sldId id="264" r:id="rId21"/>
    <p:sldId id="265" r:id="rId22"/>
    <p:sldId id="266" r:id="rId23"/>
    <p:sldId id="267" r:id="rId24"/>
    <p:sldId id="268" r:id="rId25"/>
    <p:sldId id="269" r:id="rId26"/>
    <p:sldId id="271" r:id="rId27"/>
    <p:sldId id="272" r:id="rId28"/>
    <p:sldId id="273" r:id="rId29"/>
    <p:sldId id="274" r:id="rId30"/>
    <p:sldId id="275" r:id="rId31"/>
    <p:sldId id="276" r:id="rId32"/>
    <p:sldId id="277" r:id="rId33"/>
    <p:sldId id="278" r:id="rId34"/>
    <p:sldId id="279" r:id="rId35"/>
    <p:sldId id="280" r:id="rId36"/>
    <p:sldId id="263"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1" autoAdjust="0"/>
    <p:restoredTop sz="94660"/>
  </p:normalViewPr>
  <p:slideViewPr>
    <p:cSldViewPr snapToGrid="0" showGuides="1">
      <p:cViewPr varScale="1">
        <p:scale>
          <a:sx n="71" d="100"/>
          <a:sy n="71" d="100"/>
        </p:scale>
        <p:origin x="66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586068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4075123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16074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A1C593-65D0-4073-BCC9-577B9352EA97}"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4013058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A1C593-65D0-4073-BCC9-577B9352EA97}" type="datetimeFigureOut">
              <a:rPr lang="en-US" smtClean="0"/>
              <a:t>11/10/2025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14105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A1C593-65D0-4073-BCC9-577B9352EA97}" type="datetimeFigureOut">
              <a:rPr lang="en-US" smtClean="0"/>
              <a:t>11/10/2025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90409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11/10/2025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24859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933574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554416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858116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618960-8005-486C-9A75-10CB2AAC16F9}"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5000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531646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18960-8005-486C-9A75-10CB2AAC16F9}"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1385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382786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045079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96303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3A1C593-65D0-4073-BCC9-577B9352EA97}" type="datetimeFigureOut">
              <a:rPr lang="en-US" smtClean="0"/>
              <a:t>11/10/2025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B618960-8005-486C-9A75-10CB2AAC16F9}" type="slidenum">
              <a:rPr lang="en-US" smtClean="0"/>
              <a:t>‹#›</a:t>
            </a:fld>
            <a:endParaRPr lang="en-US"/>
          </a:p>
        </p:txBody>
      </p:sp>
    </p:spTree>
    <p:extLst>
      <p:ext uri="{BB962C8B-B14F-4D97-AF65-F5344CB8AC3E}">
        <p14:creationId xmlns:p14="http://schemas.microsoft.com/office/powerpoint/2010/main" val="28946043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Emerging Trends in ICAI Disciplinary Pronouncements :</a:t>
            </a:r>
            <a:br>
              <a:rPr lang="en-US" sz="4000" dirty="0"/>
            </a:br>
            <a:r>
              <a:rPr lang="en-US" sz="4000" dirty="0"/>
              <a:t>PREVENTION &amp; PREPAREDNESS</a:t>
            </a:r>
            <a:endParaRPr lang="en-US" dirty="0"/>
          </a:p>
        </p:txBody>
      </p:sp>
      <p:sp>
        <p:nvSpPr>
          <p:cNvPr id="3" name="Subtitle 2"/>
          <p:cNvSpPr>
            <a:spLocks noGrp="1"/>
          </p:cNvSpPr>
          <p:nvPr>
            <p:ph type="subTitle" idx="1"/>
          </p:nvPr>
        </p:nvSpPr>
        <p:spPr/>
        <p:txBody>
          <a:bodyPr/>
          <a:lstStyle/>
          <a:p>
            <a:pPr algn="r"/>
            <a:endParaRPr lang="en-US" b="1" dirty="0"/>
          </a:p>
          <a:p>
            <a:pPr algn="r"/>
            <a:r>
              <a:rPr lang="en-US" b="1" dirty="0"/>
              <a:t>CA. Vimal Chopra, Ex-Chairman, ICAI-CIRC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B3FA6-D91A-4FD2-AC79-72F3F4CBC3EE}"/>
              </a:ext>
            </a:extLst>
          </p:cNvPr>
          <p:cNvSpPr>
            <a:spLocks noGrp="1"/>
          </p:cNvSpPr>
          <p:nvPr>
            <p:ph type="title"/>
          </p:nvPr>
        </p:nvSpPr>
        <p:spPr/>
        <p:txBody>
          <a:bodyPr>
            <a:normAutofit/>
          </a:bodyPr>
          <a:lstStyle/>
          <a:p>
            <a:r>
              <a:rPr lang="en-IN" sz="4400" b="1" dirty="0"/>
              <a:t>LEGAL FRAMEWORK</a:t>
            </a:r>
          </a:p>
        </p:txBody>
      </p:sp>
      <p:sp>
        <p:nvSpPr>
          <p:cNvPr id="3" name="Content Placeholder 2">
            <a:extLst>
              <a:ext uri="{FF2B5EF4-FFF2-40B4-BE49-F238E27FC236}">
                <a16:creationId xmlns:a16="http://schemas.microsoft.com/office/drawing/2014/main" id="{53F945D9-4645-4DE1-9989-F0F5926938B7}"/>
              </a:ext>
            </a:extLst>
          </p:cNvPr>
          <p:cNvSpPr>
            <a:spLocks noGrp="1"/>
          </p:cNvSpPr>
          <p:nvPr>
            <p:ph idx="1"/>
          </p:nvPr>
        </p:nvSpPr>
        <p:spPr/>
        <p:txBody>
          <a:bodyPr>
            <a:normAutofit fontScale="62500" lnSpcReduction="20000"/>
          </a:bodyPr>
          <a:lstStyle/>
          <a:p>
            <a:endParaRPr lang="en-IN" dirty="0"/>
          </a:p>
          <a:p>
            <a:r>
              <a:rPr lang="en-IN" sz="4100" b="1" dirty="0"/>
              <a:t>Act</a:t>
            </a:r>
            <a:r>
              <a:rPr lang="en-IN" sz="4100" dirty="0"/>
              <a:t>-  The CA Act, 1949</a:t>
            </a:r>
          </a:p>
          <a:p>
            <a:r>
              <a:rPr lang="en-IN" sz="4100" b="1" dirty="0"/>
              <a:t>Rules</a:t>
            </a:r>
            <a:r>
              <a:rPr lang="en-IN" sz="4100" dirty="0"/>
              <a:t> - </a:t>
            </a:r>
            <a:r>
              <a:rPr lang="en-GB" sz="4200" dirty="0"/>
              <a:t>Chartered Accountants(Procedure of Investigations of Professional and Other Misconduct and Conduct of Cases) Rules 2007 and Amendments.</a:t>
            </a:r>
            <a:endParaRPr lang="en-IN" sz="4200" dirty="0"/>
          </a:p>
          <a:p>
            <a:r>
              <a:rPr lang="en-IN" sz="4100" b="1" dirty="0"/>
              <a:t>Regulations</a:t>
            </a:r>
            <a:r>
              <a:rPr lang="en-IN" sz="4100" dirty="0"/>
              <a:t> – The CA Regulations 1988</a:t>
            </a:r>
          </a:p>
          <a:p>
            <a:r>
              <a:rPr lang="en-IN" sz="4100" b="1" dirty="0"/>
              <a:t>Code of Ethics- </a:t>
            </a:r>
            <a:r>
              <a:rPr lang="en-IN" sz="3400" dirty="0"/>
              <a:t>Code of Ethics,2009 ; </a:t>
            </a:r>
          </a:p>
          <a:p>
            <a:pPr marL="457200" lvl="1" indent="0">
              <a:buNone/>
            </a:pPr>
            <a:r>
              <a:rPr lang="en-IN" sz="3200" dirty="0"/>
              <a:t>					  Code of Ethics,2019 Vol-I, II and III (1.7.2020)</a:t>
            </a:r>
          </a:p>
          <a:p>
            <a:pPr marL="457200" lvl="1" indent="0">
              <a:buNone/>
            </a:pPr>
            <a:r>
              <a:rPr lang="en-IN" sz="3900" dirty="0"/>
              <a:t>		</a:t>
            </a:r>
          </a:p>
        </p:txBody>
      </p:sp>
    </p:spTree>
    <p:extLst>
      <p:ext uri="{BB962C8B-B14F-4D97-AF65-F5344CB8AC3E}">
        <p14:creationId xmlns:p14="http://schemas.microsoft.com/office/powerpoint/2010/main" val="4262880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900F71-9CF8-4082-B714-8B4EE720618B}"/>
              </a:ext>
            </a:extLst>
          </p:cNvPr>
          <p:cNvPicPr>
            <a:picLocks noChangeAspect="1"/>
          </p:cNvPicPr>
          <p:nvPr/>
        </p:nvPicPr>
        <p:blipFill>
          <a:blip r:embed="rId2"/>
          <a:stretch>
            <a:fillRect/>
          </a:stretch>
        </p:blipFill>
        <p:spPr>
          <a:xfrm>
            <a:off x="1748118" y="1966708"/>
            <a:ext cx="9882679" cy="4017233"/>
          </a:xfrm>
          <a:prstGeom prst="rect">
            <a:avLst/>
          </a:prstGeom>
        </p:spPr>
      </p:pic>
    </p:spTree>
    <p:extLst>
      <p:ext uri="{BB962C8B-B14F-4D97-AF65-F5344CB8AC3E}">
        <p14:creationId xmlns:p14="http://schemas.microsoft.com/office/powerpoint/2010/main" val="77677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B3FA6-D91A-4FD2-AC79-72F3F4CBC3EE}"/>
              </a:ext>
            </a:extLst>
          </p:cNvPr>
          <p:cNvSpPr>
            <a:spLocks noGrp="1"/>
          </p:cNvSpPr>
          <p:nvPr>
            <p:ph type="title"/>
          </p:nvPr>
        </p:nvSpPr>
        <p:spPr/>
        <p:txBody>
          <a:bodyPr/>
          <a:lstStyle/>
          <a:p>
            <a:r>
              <a:rPr lang="en-IN" dirty="0"/>
              <a:t>Latest position </a:t>
            </a:r>
          </a:p>
        </p:txBody>
      </p:sp>
      <p:sp>
        <p:nvSpPr>
          <p:cNvPr id="3" name="Content Placeholder 2">
            <a:extLst>
              <a:ext uri="{FF2B5EF4-FFF2-40B4-BE49-F238E27FC236}">
                <a16:creationId xmlns:a16="http://schemas.microsoft.com/office/drawing/2014/main" id="{53F945D9-4645-4DE1-9989-F0F5926938B7}"/>
              </a:ext>
            </a:extLst>
          </p:cNvPr>
          <p:cNvSpPr>
            <a:spLocks noGrp="1"/>
          </p:cNvSpPr>
          <p:nvPr>
            <p:ph idx="1"/>
          </p:nvPr>
        </p:nvSpPr>
        <p:spPr/>
        <p:txBody>
          <a:bodyPr/>
          <a:lstStyle/>
          <a:p>
            <a:r>
              <a:rPr lang="en-GB" dirty="0"/>
              <a:t>12th edition of Code of Ethics is applicable </a:t>
            </a:r>
            <a:r>
              <a:rPr lang="en-GB" dirty="0" err="1"/>
              <a:t>w.e.f</a:t>
            </a:r>
            <a:r>
              <a:rPr lang="en-GB" dirty="0"/>
              <a:t> 1st July, 2020. (in suppression of the 11th edition issued in 2009), except following.</a:t>
            </a:r>
          </a:p>
          <a:p>
            <a:r>
              <a:rPr lang="en-IN" dirty="0"/>
              <a:t>w.e.f. 1.10.2022</a:t>
            </a:r>
          </a:p>
          <a:p>
            <a:pPr lvl="1"/>
            <a:r>
              <a:rPr lang="en-GB" dirty="0"/>
              <a:t>1. Responding to Non-Compliance of Laws and Regulations (NOCLAR)[Sections 260 and 360] </a:t>
            </a:r>
          </a:p>
          <a:p>
            <a:pPr lvl="1"/>
            <a:r>
              <a:rPr lang="en-GB" dirty="0"/>
              <a:t>2. Fees - Relative Size [Paragraphs 410.3 to R410.6] </a:t>
            </a:r>
          </a:p>
          <a:p>
            <a:pPr lvl="1"/>
            <a:r>
              <a:rPr lang="en-GB" dirty="0"/>
              <a:t>3. Taxation Services to Audit Clients [Sub-section 604]</a:t>
            </a:r>
            <a:endParaRPr lang="en-IN" dirty="0"/>
          </a:p>
        </p:txBody>
      </p:sp>
    </p:spTree>
    <p:extLst>
      <p:ext uri="{BB962C8B-B14F-4D97-AF65-F5344CB8AC3E}">
        <p14:creationId xmlns:p14="http://schemas.microsoft.com/office/powerpoint/2010/main" val="1123371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504D1-A6B4-4848-B3A2-D5EF6A098654}"/>
              </a:ext>
            </a:extLst>
          </p:cNvPr>
          <p:cNvSpPr>
            <a:spLocks noGrp="1"/>
          </p:cNvSpPr>
          <p:nvPr>
            <p:ph type="title"/>
          </p:nvPr>
        </p:nvSpPr>
        <p:spPr>
          <a:xfrm>
            <a:off x="2592925" y="624110"/>
            <a:ext cx="8911687" cy="613019"/>
          </a:xfrm>
        </p:spPr>
        <p:txBody>
          <a:bodyPr>
            <a:normAutofit fontScale="90000"/>
          </a:bodyPr>
          <a:lstStyle/>
          <a:p>
            <a:pPr algn="ctr"/>
            <a:r>
              <a:rPr lang="en-IN" b="1" dirty="0">
                <a:solidFill>
                  <a:srgbClr val="1B578C"/>
                </a:solidFill>
                <a:effectLst/>
                <a:latin typeface="Cambria" panose="02040503050406030204" pitchFamily="18" charset="0"/>
              </a:rPr>
              <a:t>DISCIPLINARY DIRECTORATE</a:t>
            </a:r>
            <a:endParaRPr lang="en-IN" b="1" dirty="0">
              <a:solidFill>
                <a:srgbClr val="1B578C"/>
              </a:solidFill>
              <a:effectLst/>
            </a:endParaRPr>
          </a:p>
        </p:txBody>
      </p:sp>
      <p:pic>
        <p:nvPicPr>
          <p:cNvPr id="5" name="Content Placeholder 4">
            <a:extLst>
              <a:ext uri="{FF2B5EF4-FFF2-40B4-BE49-F238E27FC236}">
                <a16:creationId xmlns:a16="http://schemas.microsoft.com/office/drawing/2014/main" id="{859F734F-FDFF-4BC3-BC93-66E8B1461C37}"/>
              </a:ext>
            </a:extLst>
          </p:cNvPr>
          <p:cNvPicPr>
            <a:picLocks noGrp="1" noChangeAspect="1"/>
          </p:cNvPicPr>
          <p:nvPr>
            <p:ph idx="1"/>
          </p:nvPr>
        </p:nvPicPr>
        <p:blipFill>
          <a:blip r:embed="rId2"/>
          <a:stretch>
            <a:fillRect/>
          </a:stretch>
        </p:blipFill>
        <p:spPr>
          <a:xfrm>
            <a:off x="2592925" y="1492624"/>
            <a:ext cx="9011887" cy="5029200"/>
          </a:xfrm>
        </p:spPr>
      </p:pic>
    </p:spTree>
    <p:extLst>
      <p:ext uri="{BB962C8B-B14F-4D97-AF65-F5344CB8AC3E}">
        <p14:creationId xmlns:p14="http://schemas.microsoft.com/office/powerpoint/2010/main" val="128762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9F39B9-EDAA-4BAD-94A4-3738816E00F4}"/>
              </a:ext>
            </a:extLst>
          </p:cNvPr>
          <p:cNvSpPr>
            <a:spLocks noGrp="1"/>
          </p:cNvSpPr>
          <p:nvPr>
            <p:ph type="title"/>
          </p:nvPr>
        </p:nvSpPr>
        <p:spPr>
          <a:xfrm>
            <a:off x="1761565" y="624109"/>
            <a:ext cx="9743047" cy="612553"/>
          </a:xfrm>
        </p:spPr>
        <p:txBody>
          <a:bodyPr>
            <a:normAutofit fontScale="90000"/>
          </a:bodyPr>
          <a:lstStyle/>
          <a:p>
            <a:r>
              <a:rPr lang="en-IN" dirty="0"/>
              <a:t>FLOW CHART OF DISCIPLINARY PROCEEDINGS</a:t>
            </a:r>
          </a:p>
        </p:txBody>
      </p:sp>
      <p:pic>
        <p:nvPicPr>
          <p:cNvPr id="13" name="Content Placeholder 12">
            <a:extLst>
              <a:ext uri="{FF2B5EF4-FFF2-40B4-BE49-F238E27FC236}">
                <a16:creationId xmlns:a16="http://schemas.microsoft.com/office/drawing/2014/main" id="{F2342C69-B9D7-47EC-8B8A-0A9AB24867F4}"/>
              </a:ext>
            </a:extLst>
          </p:cNvPr>
          <p:cNvPicPr>
            <a:picLocks noGrp="1" noChangeAspect="1"/>
          </p:cNvPicPr>
          <p:nvPr>
            <p:ph idx="1"/>
          </p:nvPr>
        </p:nvPicPr>
        <p:blipFill>
          <a:blip r:embed="rId2"/>
          <a:stretch>
            <a:fillRect/>
          </a:stretch>
        </p:blipFill>
        <p:spPr>
          <a:xfrm>
            <a:off x="1936375" y="1297740"/>
            <a:ext cx="8875059" cy="5156848"/>
          </a:xfrm>
        </p:spPr>
      </p:pic>
    </p:spTree>
    <p:extLst>
      <p:ext uri="{BB962C8B-B14F-4D97-AF65-F5344CB8AC3E}">
        <p14:creationId xmlns:p14="http://schemas.microsoft.com/office/powerpoint/2010/main" val="2357154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D1A3F2-640C-451F-89CC-9F4276FA7C26}"/>
              </a:ext>
            </a:extLst>
          </p:cNvPr>
          <p:cNvPicPr>
            <a:picLocks noChangeAspect="1"/>
          </p:cNvPicPr>
          <p:nvPr/>
        </p:nvPicPr>
        <p:blipFill>
          <a:blip r:embed="rId2"/>
          <a:stretch>
            <a:fillRect/>
          </a:stretch>
        </p:blipFill>
        <p:spPr>
          <a:xfrm>
            <a:off x="3267635" y="416859"/>
            <a:ext cx="7960659" cy="5970493"/>
          </a:xfrm>
          <a:prstGeom prst="rect">
            <a:avLst/>
          </a:prstGeom>
        </p:spPr>
      </p:pic>
    </p:spTree>
    <p:extLst>
      <p:ext uri="{BB962C8B-B14F-4D97-AF65-F5344CB8AC3E}">
        <p14:creationId xmlns:p14="http://schemas.microsoft.com/office/powerpoint/2010/main" val="2196872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2015A-FB00-4F59-A44F-C053F405711B}"/>
              </a:ext>
            </a:extLst>
          </p:cNvPr>
          <p:cNvSpPr>
            <a:spLocks noGrp="1"/>
          </p:cNvSpPr>
          <p:nvPr>
            <p:ph type="title"/>
          </p:nvPr>
        </p:nvSpPr>
        <p:spPr/>
        <p:txBody>
          <a:bodyPr/>
          <a:lstStyle/>
          <a:p>
            <a:r>
              <a:rPr lang="en-IN" dirty="0"/>
              <a:t>Common issues – Disciplinary cases</a:t>
            </a:r>
          </a:p>
        </p:txBody>
      </p:sp>
      <p:sp>
        <p:nvSpPr>
          <p:cNvPr id="3" name="Content Placeholder 2">
            <a:extLst>
              <a:ext uri="{FF2B5EF4-FFF2-40B4-BE49-F238E27FC236}">
                <a16:creationId xmlns:a16="http://schemas.microsoft.com/office/drawing/2014/main" id="{07C390F0-1DEE-42AC-A18C-2FEB14119387}"/>
              </a:ext>
            </a:extLst>
          </p:cNvPr>
          <p:cNvSpPr>
            <a:spLocks noGrp="1"/>
          </p:cNvSpPr>
          <p:nvPr>
            <p:ph idx="1"/>
          </p:nvPr>
        </p:nvSpPr>
        <p:spPr/>
        <p:txBody>
          <a:bodyPr>
            <a:normAutofit lnSpcReduction="10000"/>
          </a:bodyPr>
          <a:lstStyle/>
          <a:p>
            <a:r>
              <a:rPr lang="en-IN" dirty="0"/>
              <a:t>Easy E-/Physical Complaint filing – ( Fees is Rs 2500 + 18% GST = 2950 only!)</a:t>
            </a:r>
          </a:p>
          <a:p>
            <a:r>
              <a:rPr lang="en-IN" dirty="0"/>
              <a:t>Non- issue of NOCs (Registered AD)</a:t>
            </a:r>
          </a:p>
          <a:p>
            <a:r>
              <a:rPr lang="en-IN" dirty="0"/>
              <a:t>Conflict of Interest – Shareholding/ Directorship etc.</a:t>
            </a:r>
          </a:p>
          <a:p>
            <a:r>
              <a:rPr lang="en-IN" dirty="0"/>
              <a:t>Ethical Breaches</a:t>
            </a:r>
          </a:p>
          <a:p>
            <a:r>
              <a:rPr lang="en-IN" dirty="0"/>
              <a:t>Interaction with Regulators - MCA, RBI, SFIO, CBI, ED, </a:t>
            </a:r>
          </a:p>
          <a:p>
            <a:r>
              <a:rPr lang="en-IN" dirty="0"/>
              <a:t>ICAI Quality Control –FRRB/TAQRB/PRB</a:t>
            </a:r>
          </a:p>
          <a:p>
            <a:r>
              <a:rPr lang="en-IN" dirty="0"/>
              <a:t>More than 3000 pending DC cases/complains and increasing </a:t>
            </a:r>
          </a:p>
          <a:p>
            <a:r>
              <a:rPr lang="en-IN" dirty="0"/>
              <a:t>Shift from True &amp; Fair view to Misrepresentation of Facts &amp; Figures.</a:t>
            </a:r>
          </a:p>
          <a:p>
            <a:r>
              <a:rPr lang="en-IN" dirty="0"/>
              <a:t>Hundreds of Multiple Empanelment Forms, attachments, Affidavits etc. </a:t>
            </a:r>
          </a:p>
          <a:p>
            <a:r>
              <a:rPr lang="en-IN" dirty="0"/>
              <a:t>Benami sort of Planning- Using family members for bye pass of regulations</a:t>
            </a:r>
          </a:p>
        </p:txBody>
      </p:sp>
    </p:spTree>
    <p:extLst>
      <p:ext uri="{BB962C8B-B14F-4D97-AF65-F5344CB8AC3E}">
        <p14:creationId xmlns:p14="http://schemas.microsoft.com/office/powerpoint/2010/main" val="4090306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2015A-FB00-4F59-A44F-C053F405711B}"/>
              </a:ext>
            </a:extLst>
          </p:cNvPr>
          <p:cNvSpPr>
            <a:spLocks noGrp="1"/>
          </p:cNvSpPr>
          <p:nvPr>
            <p:ph type="title"/>
          </p:nvPr>
        </p:nvSpPr>
        <p:spPr/>
        <p:txBody>
          <a:bodyPr/>
          <a:lstStyle/>
          <a:p>
            <a:r>
              <a:rPr lang="en-IN" dirty="0"/>
              <a:t>Common issues – Disciplinary cases</a:t>
            </a:r>
          </a:p>
        </p:txBody>
      </p:sp>
      <p:sp>
        <p:nvSpPr>
          <p:cNvPr id="3" name="Content Placeholder 2">
            <a:extLst>
              <a:ext uri="{FF2B5EF4-FFF2-40B4-BE49-F238E27FC236}">
                <a16:creationId xmlns:a16="http://schemas.microsoft.com/office/drawing/2014/main" id="{07C390F0-1DEE-42AC-A18C-2FEB14119387}"/>
              </a:ext>
            </a:extLst>
          </p:cNvPr>
          <p:cNvSpPr>
            <a:spLocks noGrp="1"/>
          </p:cNvSpPr>
          <p:nvPr>
            <p:ph idx="1"/>
          </p:nvPr>
        </p:nvSpPr>
        <p:spPr/>
        <p:txBody>
          <a:bodyPr>
            <a:normAutofit/>
          </a:bodyPr>
          <a:lstStyle/>
          <a:p>
            <a:r>
              <a:rPr lang="en-IN" dirty="0"/>
              <a:t>Professional Negligence and lack of due diligence</a:t>
            </a:r>
          </a:p>
          <a:p>
            <a:r>
              <a:rPr lang="en-IN" dirty="0"/>
              <a:t>Poor Documentation and Record keeping</a:t>
            </a:r>
          </a:p>
          <a:p>
            <a:r>
              <a:rPr lang="en-IN" dirty="0"/>
              <a:t>Fraud detection – negligence in finding and reporting</a:t>
            </a:r>
          </a:p>
          <a:p>
            <a:r>
              <a:rPr lang="en-IN" dirty="0"/>
              <a:t>Non Compliance with Standards </a:t>
            </a:r>
          </a:p>
          <a:p>
            <a:r>
              <a:rPr lang="en-IN" dirty="0"/>
              <a:t>Mis representation of facts or certifications</a:t>
            </a:r>
          </a:p>
          <a:p>
            <a:r>
              <a:rPr lang="en-IN" dirty="0"/>
              <a:t>Involvement in illegal or unethical activities</a:t>
            </a:r>
          </a:p>
          <a:p>
            <a:r>
              <a:rPr lang="en-IN" dirty="0"/>
              <a:t>Undermining the reputation of self and profession</a:t>
            </a:r>
          </a:p>
          <a:p>
            <a:endParaRPr lang="en-IN" dirty="0"/>
          </a:p>
        </p:txBody>
      </p:sp>
    </p:spTree>
    <p:extLst>
      <p:ext uri="{BB962C8B-B14F-4D97-AF65-F5344CB8AC3E}">
        <p14:creationId xmlns:p14="http://schemas.microsoft.com/office/powerpoint/2010/main" val="3777028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00E0-C3B8-48BF-91D8-BFB0B27B6145}"/>
              </a:ext>
            </a:extLst>
          </p:cNvPr>
          <p:cNvSpPr>
            <a:spLocks noGrp="1"/>
          </p:cNvSpPr>
          <p:nvPr>
            <p:ph type="title"/>
          </p:nvPr>
        </p:nvSpPr>
        <p:spPr>
          <a:xfrm>
            <a:off x="2592925" y="624110"/>
            <a:ext cx="8911687" cy="693702"/>
          </a:xfrm>
        </p:spPr>
        <p:txBody>
          <a:bodyPr/>
          <a:lstStyle/>
          <a:p>
            <a:pPr algn="ctr"/>
            <a:r>
              <a:rPr lang="en-IN" b="1" dirty="0"/>
              <a:t>QUALITY MECHANISM - ICAI</a:t>
            </a:r>
          </a:p>
        </p:txBody>
      </p:sp>
      <p:sp>
        <p:nvSpPr>
          <p:cNvPr id="3" name="Content Placeholder 2">
            <a:extLst>
              <a:ext uri="{FF2B5EF4-FFF2-40B4-BE49-F238E27FC236}">
                <a16:creationId xmlns:a16="http://schemas.microsoft.com/office/drawing/2014/main" id="{38EE6F19-1E43-433E-9375-C6911FE40469}"/>
              </a:ext>
            </a:extLst>
          </p:cNvPr>
          <p:cNvSpPr>
            <a:spLocks noGrp="1"/>
          </p:cNvSpPr>
          <p:nvPr>
            <p:ph idx="1"/>
          </p:nvPr>
        </p:nvSpPr>
        <p:spPr/>
        <p:txBody>
          <a:bodyPr>
            <a:normAutofit fontScale="92500" lnSpcReduction="10000"/>
          </a:bodyPr>
          <a:lstStyle/>
          <a:p>
            <a:endParaRPr lang="en-IN" dirty="0"/>
          </a:p>
          <a:p>
            <a:r>
              <a:rPr lang="en-IN" sz="2400" b="1" dirty="0"/>
              <a:t>NFRA- National Financial Reporting Authority</a:t>
            </a:r>
          </a:p>
          <a:p>
            <a:pPr marL="0" indent="0">
              <a:buNone/>
            </a:pPr>
            <a:endParaRPr lang="en-IN" sz="2400" b="1" dirty="0"/>
          </a:p>
          <a:p>
            <a:r>
              <a:rPr lang="en-IN" sz="2400" b="1" dirty="0"/>
              <a:t>FRRB- Financial Reporting Review Board</a:t>
            </a:r>
          </a:p>
          <a:p>
            <a:r>
              <a:rPr lang="en-IN" sz="2400" b="1" dirty="0"/>
              <a:t>PRB- Peer Review Board</a:t>
            </a:r>
          </a:p>
          <a:p>
            <a:r>
              <a:rPr lang="en-IN" sz="2400" b="1" dirty="0"/>
              <a:t>TAQRB – Tax Audit Quality Review Board</a:t>
            </a:r>
          </a:p>
          <a:p>
            <a:pPr marL="0" indent="0">
              <a:buNone/>
            </a:pPr>
            <a:endParaRPr lang="en-IN" sz="2400" b="1" dirty="0"/>
          </a:p>
          <a:p>
            <a:r>
              <a:rPr lang="en-IN" sz="2400" b="1" dirty="0"/>
              <a:t>Audit Directorate </a:t>
            </a:r>
          </a:p>
          <a:p>
            <a:r>
              <a:rPr lang="en-IN" sz="2400" b="1" dirty="0"/>
              <a:t>Tender Monitoring Directorate</a:t>
            </a:r>
          </a:p>
        </p:txBody>
      </p:sp>
    </p:spTree>
    <p:extLst>
      <p:ext uri="{BB962C8B-B14F-4D97-AF65-F5344CB8AC3E}">
        <p14:creationId xmlns:p14="http://schemas.microsoft.com/office/powerpoint/2010/main" val="1049363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0B4E37-C107-470C-83F9-7FCDD5CFA564}"/>
              </a:ext>
            </a:extLst>
          </p:cNvPr>
          <p:cNvSpPr>
            <a:spLocks noGrp="1"/>
          </p:cNvSpPr>
          <p:nvPr>
            <p:ph type="title"/>
          </p:nvPr>
        </p:nvSpPr>
        <p:spPr>
          <a:xfrm>
            <a:off x="3065928" y="624110"/>
            <a:ext cx="8438684" cy="639914"/>
          </a:xfrm>
        </p:spPr>
        <p:txBody>
          <a:bodyPr>
            <a:normAutofit fontScale="90000"/>
          </a:bodyPr>
          <a:lstStyle/>
          <a:p>
            <a:pPr algn="ctr"/>
            <a:r>
              <a:rPr lang="en-IN" dirty="0"/>
              <a:t>Part- I of FIRST SCHEDULE</a:t>
            </a:r>
          </a:p>
        </p:txBody>
      </p:sp>
      <p:pic>
        <p:nvPicPr>
          <p:cNvPr id="7" name="Content Placeholder 6">
            <a:extLst>
              <a:ext uri="{FF2B5EF4-FFF2-40B4-BE49-F238E27FC236}">
                <a16:creationId xmlns:a16="http://schemas.microsoft.com/office/drawing/2014/main" id="{D0EAC710-57A8-4757-8C36-DCDEDF1E7900}"/>
              </a:ext>
            </a:extLst>
          </p:cNvPr>
          <p:cNvPicPr>
            <a:picLocks noGrp="1" noChangeAspect="1"/>
          </p:cNvPicPr>
          <p:nvPr>
            <p:ph idx="1"/>
          </p:nvPr>
        </p:nvPicPr>
        <p:blipFill>
          <a:blip r:embed="rId2"/>
          <a:stretch>
            <a:fillRect/>
          </a:stretch>
        </p:blipFill>
        <p:spPr>
          <a:xfrm>
            <a:off x="3065928" y="1371600"/>
            <a:ext cx="8438683" cy="5029200"/>
          </a:xfrm>
        </p:spPr>
      </p:pic>
    </p:spTree>
    <p:extLst>
      <p:ext uri="{BB962C8B-B14F-4D97-AF65-F5344CB8AC3E}">
        <p14:creationId xmlns:p14="http://schemas.microsoft.com/office/powerpoint/2010/main" val="3355161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0B4E37-C107-470C-83F9-7FCDD5CFA564}"/>
              </a:ext>
            </a:extLst>
          </p:cNvPr>
          <p:cNvSpPr>
            <a:spLocks noGrp="1"/>
          </p:cNvSpPr>
          <p:nvPr>
            <p:ph type="title"/>
          </p:nvPr>
        </p:nvSpPr>
        <p:spPr>
          <a:xfrm>
            <a:off x="3065928" y="624110"/>
            <a:ext cx="8438684" cy="639914"/>
          </a:xfrm>
        </p:spPr>
        <p:txBody>
          <a:bodyPr>
            <a:normAutofit fontScale="90000"/>
          </a:bodyPr>
          <a:lstStyle/>
          <a:p>
            <a:pPr algn="ctr"/>
            <a:r>
              <a:rPr lang="en-IN" dirty="0"/>
              <a:t>Part- I of SECOND SCHEDULE</a:t>
            </a:r>
          </a:p>
        </p:txBody>
      </p:sp>
      <p:pic>
        <p:nvPicPr>
          <p:cNvPr id="6" name="Content Placeholder 5">
            <a:extLst>
              <a:ext uri="{FF2B5EF4-FFF2-40B4-BE49-F238E27FC236}">
                <a16:creationId xmlns:a16="http://schemas.microsoft.com/office/drawing/2014/main" id="{89D19DC2-4E19-4BFE-ABC7-60324E0DBCF8}"/>
              </a:ext>
            </a:extLst>
          </p:cNvPr>
          <p:cNvPicPr>
            <a:picLocks noGrp="1" noChangeAspect="1"/>
          </p:cNvPicPr>
          <p:nvPr>
            <p:ph idx="1"/>
          </p:nvPr>
        </p:nvPicPr>
        <p:blipFill>
          <a:blip r:embed="rId2"/>
          <a:stretch>
            <a:fillRect/>
          </a:stretch>
        </p:blipFill>
        <p:spPr>
          <a:xfrm>
            <a:off x="3065928" y="1425387"/>
            <a:ext cx="8538884" cy="5015753"/>
          </a:xfrm>
        </p:spPr>
      </p:pic>
    </p:spTree>
    <p:extLst>
      <p:ext uri="{BB962C8B-B14F-4D97-AF65-F5344CB8AC3E}">
        <p14:creationId xmlns:p14="http://schemas.microsoft.com/office/powerpoint/2010/main" val="3573003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4A085A-6CD8-4C59-BCB8-4298C391BA59}"/>
              </a:ext>
            </a:extLst>
          </p:cNvPr>
          <p:cNvSpPr>
            <a:spLocks noGrp="1"/>
          </p:cNvSpPr>
          <p:nvPr>
            <p:ph type="title"/>
          </p:nvPr>
        </p:nvSpPr>
        <p:spPr>
          <a:xfrm>
            <a:off x="2592925" y="624110"/>
            <a:ext cx="8911687" cy="653361"/>
          </a:xfrm>
        </p:spPr>
        <p:txBody>
          <a:bodyPr/>
          <a:lstStyle/>
          <a:p>
            <a:pPr algn="ctr"/>
            <a:r>
              <a:rPr lang="en-IN" b="1" dirty="0"/>
              <a:t>Complaint filing Mechanism</a:t>
            </a:r>
          </a:p>
        </p:txBody>
      </p:sp>
      <p:pic>
        <p:nvPicPr>
          <p:cNvPr id="7" name="Content Placeholder 6">
            <a:extLst>
              <a:ext uri="{FF2B5EF4-FFF2-40B4-BE49-F238E27FC236}">
                <a16:creationId xmlns:a16="http://schemas.microsoft.com/office/drawing/2014/main" id="{EBF899EB-7EF1-4E74-8B2E-2FD8C21FB27B}"/>
              </a:ext>
            </a:extLst>
          </p:cNvPr>
          <p:cNvPicPr>
            <a:picLocks noGrp="1" noChangeAspect="1"/>
          </p:cNvPicPr>
          <p:nvPr>
            <p:ph idx="1"/>
          </p:nvPr>
        </p:nvPicPr>
        <p:blipFill>
          <a:blip r:embed="rId2"/>
          <a:stretch>
            <a:fillRect/>
          </a:stretch>
        </p:blipFill>
        <p:spPr>
          <a:xfrm>
            <a:off x="2592925" y="1600200"/>
            <a:ext cx="8911687" cy="4633690"/>
          </a:xfrm>
        </p:spPr>
      </p:pic>
    </p:spTree>
    <p:extLst>
      <p:ext uri="{BB962C8B-B14F-4D97-AF65-F5344CB8AC3E}">
        <p14:creationId xmlns:p14="http://schemas.microsoft.com/office/powerpoint/2010/main" val="1047229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4215BF-BC98-4FD2-A5E0-4F488501CC64}"/>
              </a:ext>
            </a:extLst>
          </p:cNvPr>
          <p:cNvPicPr>
            <a:picLocks noChangeAspect="1"/>
          </p:cNvPicPr>
          <p:nvPr/>
        </p:nvPicPr>
        <p:blipFill>
          <a:blip r:embed="rId2"/>
          <a:stretch>
            <a:fillRect/>
          </a:stretch>
        </p:blipFill>
        <p:spPr>
          <a:xfrm>
            <a:off x="2375968" y="739587"/>
            <a:ext cx="8933008" cy="5957047"/>
          </a:xfrm>
          <a:prstGeom prst="rect">
            <a:avLst/>
          </a:prstGeom>
        </p:spPr>
      </p:pic>
    </p:spTree>
    <p:extLst>
      <p:ext uri="{BB962C8B-B14F-4D97-AF65-F5344CB8AC3E}">
        <p14:creationId xmlns:p14="http://schemas.microsoft.com/office/powerpoint/2010/main" val="3671941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395EF-7FEF-4CF6-A961-83B9C31D870C}"/>
              </a:ext>
            </a:extLst>
          </p:cNvPr>
          <p:cNvSpPr>
            <a:spLocks noGrp="1"/>
          </p:cNvSpPr>
          <p:nvPr>
            <p:ph type="title"/>
          </p:nvPr>
        </p:nvSpPr>
        <p:spPr/>
        <p:txBody>
          <a:bodyPr/>
          <a:lstStyle/>
          <a:p>
            <a:r>
              <a:rPr lang="en-IN" dirty="0"/>
              <a:t>Emerging Trends in Misconduct</a:t>
            </a:r>
          </a:p>
        </p:txBody>
      </p:sp>
      <p:sp>
        <p:nvSpPr>
          <p:cNvPr id="3" name="Content Placeholder 2">
            <a:extLst>
              <a:ext uri="{FF2B5EF4-FFF2-40B4-BE49-F238E27FC236}">
                <a16:creationId xmlns:a16="http://schemas.microsoft.com/office/drawing/2014/main" id="{E0AEC442-3A71-4E83-A27C-4A5499DEE8D4}"/>
              </a:ext>
            </a:extLst>
          </p:cNvPr>
          <p:cNvSpPr>
            <a:spLocks noGrp="1"/>
          </p:cNvSpPr>
          <p:nvPr>
            <p:ph idx="1"/>
          </p:nvPr>
        </p:nvSpPr>
        <p:spPr/>
        <p:txBody>
          <a:bodyPr/>
          <a:lstStyle/>
          <a:p>
            <a:endParaRPr lang="en-IN" dirty="0"/>
          </a:p>
          <a:p>
            <a:r>
              <a:rPr lang="en-IN" dirty="0"/>
              <a:t>Failure to meet Mandatory CPE requirements  </a:t>
            </a:r>
          </a:p>
          <a:p>
            <a:r>
              <a:rPr lang="en-IN" dirty="0"/>
              <a:t>Failure to get Peer Review Requirements met</a:t>
            </a:r>
          </a:p>
          <a:p>
            <a:r>
              <a:rPr lang="en-IN" dirty="0"/>
              <a:t>Whistle blower Complaints</a:t>
            </a:r>
          </a:p>
          <a:p>
            <a:r>
              <a:rPr lang="en-IN" dirty="0"/>
              <a:t>Non-Compliance with Laws (NOCLAR)</a:t>
            </a:r>
          </a:p>
          <a:p>
            <a:r>
              <a:rPr lang="en-IN" dirty="0"/>
              <a:t>Misusing Professional Position</a:t>
            </a:r>
          </a:p>
        </p:txBody>
      </p:sp>
    </p:spTree>
    <p:extLst>
      <p:ext uri="{BB962C8B-B14F-4D97-AF65-F5344CB8AC3E}">
        <p14:creationId xmlns:p14="http://schemas.microsoft.com/office/powerpoint/2010/main" val="1395118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395EF-7FEF-4CF6-A961-83B9C31D870C}"/>
              </a:ext>
            </a:extLst>
          </p:cNvPr>
          <p:cNvSpPr>
            <a:spLocks noGrp="1"/>
          </p:cNvSpPr>
          <p:nvPr>
            <p:ph type="title"/>
          </p:nvPr>
        </p:nvSpPr>
        <p:spPr/>
        <p:txBody>
          <a:bodyPr/>
          <a:lstStyle/>
          <a:p>
            <a:r>
              <a:rPr lang="en-IN" dirty="0"/>
              <a:t>Proactive Preparedness</a:t>
            </a:r>
          </a:p>
        </p:txBody>
      </p:sp>
      <p:sp>
        <p:nvSpPr>
          <p:cNvPr id="3" name="Content Placeholder 2">
            <a:extLst>
              <a:ext uri="{FF2B5EF4-FFF2-40B4-BE49-F238E27FC236}">
                <a16:creationId xmlns:a16="http://schemas.microsoft.com/office/drawing/2014/main" id="{E0AEC442-3A71-4E83-A27C-4A5499DEE8D4}"/>
              </a:ext>
            </a:extLst>
          </p:cNvPr>
          <p:cNvSpPr>
            <a:spLocks noGrp="1"/>
          </p:cNvSpPr>
          <p:nvPr>
            <p:ph idx="1"/>
          </p:nvPr>
        </p:nvSpPr>
        <p:spPr/>
        <p:txBody>
          <a:bodyPr/>
          <a:lstStyle/>
          <a:p>
            <a:endParaRPr lang="en-IN" dirty="0"/>
          </a:p>
          <a:p>
            <a:r>
              <a:rPr lang="en-IN" dirty="0"/>
              <a:t>Audit Documentation – Physical / Electronic </a:t>
            </a:r>
          </a:p>
          <a:p>
            <a:r>
              <a:rPr lang="en-IN" dirty="0"/>
              <a:t>Inquiry Protocols </a:t>
            </a:r>
          </a:p>
          <a:p>
            <a:r>
              <a:rPr lang="en-IN" dirty="0"/>
              <a:t>Upholding Independence</a:t>
            </a:r>
          </a:p>
          <a:p>
            <a:r>
              <a:rPr lang="en-IN" dirty="0"/>
              <a:t>Tech for quality and </a:t>
            </a:r>
          </a:p>
          <a:p>
            <a:r>
              <a:rPr lang="en-IN" dirty="0"/>
              <a:t>Communication Protocols</a:t>
            </a:r>
          </a:p>
        </p:txBody>
      </p:sp>
    </p:spTree>
    <p:extLst>
      <p:ext uri="{BB962C8B-B14F-4D97-AF65-F5344CB8AC3E}">
        <p14:creationId xmlns:p14="http://schemas.microsoft.com/office/powerpoint/2010/main" val="3125378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504D1-A6B4-4848-B3A2-D5EF6A098654}"/>
              </a:ext>
            </a:extLst>
          </p:cNvPr>
          <p:cNvSpPr>
            <a:spLocks noGrp="1"/>
          </p:cNvSpPr>
          <p:nvPr>
            <p:ph type="title"/>
          </p:nvPr>
        </p:nvSpPr>
        <p:spPr>
          <a:xfrm>
            <a:off x="2592925" y="624110"/>
            <a:ext cx="8911687" cy="707149"/>
          </a:xfrm>
        </p:spPr>
        <p:txBody>
          <a:bodyPr>
            <a:normAutofit/>
          </a:bodyPr>
          <a:lstStyle/>
          <a:p>
            <a:r>
              <a:rPr lang="en-IN" sz="3200" b="1" dirty="0"/>
              <a:t>Likely Punishments under ICAI Regulations</a:t>
            </a:r>
            <a:endParaRPr lang="en-IN" b="1" dirty="0"/>
          </a:p>
        </p:txBody>
      </p:sp>
      <p:sp>
        <p:nvSpPr>
          <p:cNvPr id="3" name="Content Placeholder 2">
            <a:extLst>
              <a:ext uri="{FF2B5EF4-FFF2-40B4-BE49-F238E27FC236}">
                <a16:creationId xmlns:a16="http://schemas.microsoft.com/office/drawing/2014/main" id="{8F838AB0-8D1A-4422-ABC5-E7F292F54FC1}"/>
              </a:ext>
            </a:extLst>
          </p:cNvPr>
          <p:cNvSpPr>
            <a:spLocks noGrp="1"/>
          </p:cNvSpPr>
          <p:nvPr>
            <p:ph idx="1"/>
          </p:nvPr>
        </p:nvSpPr>
        <p:spPr/>
        <p:txBody>
          <a:bodyPr>
            <a:normAutofit/>
          </a:bodyPr>
          <a:lstStyle/>
          <a:p>
            <a:endParaRPr lang="en-GB" b="1" i="1" dirty="0"/>
          </a:p>
          <a:p>
            <a:r>
              <a:rPr lang="en-GB" b="1" i="1" dirty="0"/>
              <a:t>Monetary Penalties UP TO 5 Lacs</a:t>
            </a:r>
          </a:p>
          <a:p>
            <a:r>
              <a:rPr lang="en-GB" b="1" i="1" dirty="0"/>
              <a:t>Reprimand</a:t>
            </a:r>
          </a:p>
          <a:p>
            <a:r>
              <a:rPr lang="en-GB" b="1" i="1" dirty="0"/>
              <a:t>Suspension from Practice</a:t>
            </a:r>
          </a:p>
          <a:p>
            <a:r>
              <a:rPr lang="en-GB" b="1" i="1" dirty="0"/>
              <a:t>Removal from Register </a:t>
            </a:r>
          </a:p>
          <a:p>
            <a:r>
              <a:rPr lang="en-GB" b="1" i="1" dirty="0"/>
              <a:t>Restrictions &amp; Costs</a:t>
            </a:r>
          </a:p>
          <a:p>
            <a:endParaRPr lang="en-IN" b="1" i="1" dirty="0"/>
          </a:p>
        </p:txBody>
      </p:sp>
    </p:spTree>
    <p:extLst>
      <p:ext uri="{BB962C8B-B14F-4D97-AF65-F5344CB8AC3E}">
        <p14:creationId xmlns:p14="http://schemas.microsoft.com/office/powerpoint/2010/main" val="624866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504D1-A6B4-4848-B3A2-D5EF6A098654}"/>
              </a:ext>
            </a:extLst>
          </p:cNvPr>
          <p:cNvSpPr>
            <a:spLocks noGrp="1"/>
          </p:cNvSpPr>
          <p:nvPr>
            <p:ph type="title"/>
          </p:nvPr>
        </p:nvSpPr>
        <p:spPr/>
        <p:txBody>
          <a:bodyPr/>
          <a:lstStyle/>
          <a:p>
            <a:r>
              <a:rPr lang="en-IN" dirty="0"/>
              <a:t>Fees – Relative Size (410.3 A1-410.6)</a:t>
            </a:r>
          </a:p>
        </p:txBody>
      </p:sp>
      <p:sp>
        <p:nvSpPr>
          <p:cNvPr id="3" name="Content Placeholder 2">
            <a:extLst>
              <a:ext uri="{FF2B5EF4-FFF2-40B4-BE49-F238E27FC236}">
                <a16:creationId xmlns:a16="http://schemas.microsoft.com/office/drawing/2014/main" id="{8F838AB0-8D1A-4422-ABC5-E7F292F54FC1}"/>
              </a:ext>
            </a:extLst>
          </p:cNvPr>
          <p:cNvSpPr>
            <a:spLocks noGrp="1"/>
          </p:cNvSpPr>
          <p:nvPr>
            <p:ph idx="1"/>
          </p:nvPr>
        </p:nvSpPr>
        <p:spPr/>
        <p:txBody>
          <a:bodyPr>
            <a:normAutofit/>
          </a:bodyPr>
          <a:lstStyle/>
          <a:p>
            <a:r>
              <a:rPr lang="en-GB" dirty="0"/>
              <a:t>total fees generated from an audit client </a:t>
            </a:r>
            <a:r>
              <a:rPr lang="en-GB" b="1" i="1" dirty="0"/>
              <a:t>vs. </a:t>
            </a:r>
            <a:r>
              <a:rPr lang="en-GB" dirty="0"/>
              <a:t>total fees of that firm - </a:t>
            </a:r>
            <a:r>
              <a:rPr lang="en-GB" b="1" i="1" dirty="0"/>
              <a:t>S</a:t>
            </a:r>
            <a:r>
              <a:rPr lang="en-IN" b="1" i="1" dirty="0"/>
              <a:t>elf-interest or intimidation threat. (Paragraph </a:t>
            </a:r>
            <a:r>
              <a:rPr lang="en-IN" b="1" dirty="0"/>
              <a:t>410.3 A1 )</a:t>
            </a:r>
            <a:endParaRPr lang="en-IN" b="1" i="1" dirty="0"/>
          </a:p>
          <a:p>
            <a:r>
              <a:rPr lang="en-GB" dirty="0"/>
              <a:t>large proportion of the revenue of one partner or one office of the firm</a:t>
            </a:r>
          </a:p>
          <a:p>
            <a:r>
              <a:rPr lang="en-GB" dirty="0"/>
              <a:t>Appropriate and no audit participative,  reviewer to review the work. </a:t>
            </a:r>
          </a:p>
          <a:p>
            <a:r>
              <a:rPr lang="en-GB" dirty="0"/>
              <a:t>Non public interest entity audit client – 2 consecutive years - total fees with its related entities &gt; 40% of the total fees received by the firm, then </a:t>
            </a:r>
            <a:r>
              <a:rPr lang="en-GB" sz="1600" b="1" dirty="0"/>
              <a:t>(20% for PIE)</a:t>
            </a:r>
            <a:endParaRPr lang="en-GB" b="1" dirty="0"/>
          </a:p>
          <a:p>
            <a:r>
              <a:rPr lang="en-GB" b="1" i="1" dirty="0"/>
              <a:t>Disclose to ICAI this fact except when total fees of firm ≤ 20 Lacs (</a:t>
            </a:r>
            <a:r>
              <a:rPr lang="en-GB" b="1" i="1" dirty="0" err="1"/>
              <a:t>incl</a:t>
            </a:r>
            <a:r>
              <a:rPr lang="en-GB" b="1" i="1" dirty="0"/>
              <a:t> related firms)/appointed by Govt or regulator.</a:t>
            </a:r>
          </a:p>
          <a:p>
            <a:r>
              <a:rPr lang="en-GB" dirty="0"/>
              <a:t>If the fees described in paragraph R410.3a continue to exceed 40% after two years, the firm shall each year disclose to the ICAI.</a:t>
            </a:r>
            <a:endParaRPr lang="en-IN" b="1" i="1" dirty="0"/>
          </a:p>
        </p:txBody>
      </p:sp>
    </p:spTree>
    <p:extLst>
      <p:ext uri="{BB962C8B-B14F-4D97-AF65-F5344CB8AC3E}">
        <p14:creationId xmlns:p14="http://schemas.microsoft.com/office/powerpoint/2010/main" val="2866158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lstStyle/>
          <a:p>
            <a:r>
              <a:rPr lang="en-GB" sz="1800" b="1" dirty="0">
                <a:solidFill>
                  <a:srgbClr val="000000"/>
                </a:solidFill>
                <a:effectLst/>
                <a:latin typeface="Arial Narrow" panose="020B0606020202030204" pitchFamily="34" charset="0"/>
              </a:rPr>
              <a:t>Whether CAs can print photographs on the visiting cards ?</a:t>
            </a:r>
          </a:p>
          <a:p>
            <a:pPr marL="0" indent="0">
              <a:buNone/>
            </a:pPr>
            <a:r>
              <a:rPr lang="en-GB" sz="1800" dirty="0">
                <a:solidFill>
                  <a:srgbClr val="000000"/>
                </a:solidFill>
                <a:effectLst/>
                <a:latin typeface="Arial Narrow" panose="020B0606020202030204" pitchFamily="34" charset="0"/>
              </a:rPr>
              <a:t>	ESB in 2021 clarified - Printing of photographs on Visiting card/E-Visiting cards is not permissible.</a:t>
            </a:r>
          </a:p>
          <a:p>
            <a:pPr marL="0" indent="0">
              <a:buNone/>
            </a:pPr>
            <a:endParaRPr lang="en-GB" dirty="0">
              <a:solidFill>
                <a:srgbClr val="000000"/>
              </a:solidFill>
              <a:effectLst/>
              <a:latin typeface="Arial Narrow" panose="020B0606020202030204" pitchFamily="34" charset="0"/>
            </a:endParaRPr>
          </a:p>
          <a:p>
            <a:r>
              <a:rPr lang="en-GB" b="1" dirty="0">
                <a:solidFill>
                  <a:srgbClr val="000000"/>
                </a:solidFill>
                <a:latin typeface="Arial Narrow" panose="020B0606020202030204" pitchFamily="34" charset="0"/>
              </a:rPr>
              <a:t>DSA </a:t>
            </a:r>
            <a:r>
              <a:rPr lang="en-GB" sz="1800" b="1" dirty="0">
                <a:solidFill>
                  <a:srgbClr val="000000"/>
                </a:solidFill>
                <a:effectLst/>
                <a:latin typeface="Arial Narrow" panose="020B0606020202030204" pitchFamily="34" charset="0"/>
              </a:rPr>
              <a:t>for marketing of Bank cards and verification of credit card application</a:t>
            </a:r>
          </a:p>
          <a:p>
            <a:pPr lvl="1"/>
            <a:r>
              <a:rPr lang="en-GB" sz="1800" dirty="0">
                <a:solidFill>
                  <a:srgbClr val="000000"/>
                </a:solidFill>
                <a:effectLst/>
                <a:latin typeface="Arial Narrow" panose="020B0606020202030204" pitchFamily="34" charset="0"/>
              </a:rPr>
              <a:t>not permitted to market any specific </a:t>
            </a:r>
            <a:r>
              <a:rPr lang="en-GB" sz="2000" dirty="0">
                <a:solidFill>
                  <a:srgbClr val="000000"/>
                </a:solidFill>
                <a:effectLst/>
                <a:latin typeface="Arial Narrow" panose="020B0606020202030204" pitchFamily="34" charset="0"/>
              </a:rPr>
              <a:t>product.</a:t>
            </a:r>
          </a:p>
          <a:p>
            <a:pPr lvl="1"/>
            <a:r>
              <a:rPr lang="en-GB" sz="2000" dirty="0">
                <a:solidFill>
                  <a:srgbClr val="000000"/>
                </a:solidFill>
                <a:effectLst/>
                <a:latin typeface="Arial Narrow" panose="020B0606020202030204" pitchFamily="34" charset="0"/>
              </a:rPr>
              <a:t>may verify credit card credential.</a:t>
            </a:r>
            <a:endParaRPr lang="en-GB" sz="1800" dirty="0">
              <a:solidFill>
                <a:srgbClr val="000000"/>
              </a:solidFill>
              <a:latin typeface="Arial Narrow" panose="020B0606020202030204" pitchFamily="34" charset="0"/>
            </a:endParaRPr>
          </a:p>
          <a:p>
            <a:pPr lvl="1"/>
            <a:r>
              <a:rPr lang="en-GB" sz="1800" dirty="0">
                <a:solidFill>
                  <a:srgbClr val="000000"/>
                </a:solidFill>
                <a:effectLst/>
                <a:latin typeface="Arial Narrow" panose="020B0606020202030204" pitchFamily="34" charset="0"/>
              </a:rPr>
              <a:t>may provide services that are in the nature of verification etc. being </a:t>
            </a:r>
            <a:r>
              <a:rPr lang="en-GB" sz="2000" dirty="0">
                <a:solidFill>
                  <a:srgbClr val="000000"/>
                </a:solidFill>
                <a:effectLst/>
                <a:latin typeface="Arial Narrow" panose="020B0606020202030204" pitchFamily="34" charset="0"/>
              </a:rPr>
              <a:t>assurance services</a:t>
            </a:r>
          </a:p>
          <a:p>
            <a:pPr lvl="1"/>
            <a:r>
              <a:rPr lang="en-GB" sz="1800" dirty="0">
                <a:solidFill>
                  <a:srgbClr val="000000"/>
                </a:solidFill>
                <a:effectLst/>
                <a:latin typeface="Arial Narrow" panose="020B0606020202030204" pitchFamily="34" charset="0"/>
              </a:rPr>
              <a:t>perform all those services</a:t>
            </a:r>
            <a:r>
              <a:rPr lang="en-GB" dirty="0">
                <a:solidFill>
                  <a:srgbClr val="000000"/>
                </a:solidFill>
                <a:effectLst/>
                <a:latin typeface="Arial Narrow" panose="020B0606020202030204" pitchFamily="34" charset="0"/>
              </a:rPr>
              <a:t>, </a:t>
            </a:r>
            <a:r>
              <a:rPr lang="en-GB" sz="1800" dirty="0">
                <a:solidFill>
                  <a:srgbClr val="000000"/>
                </a:solidFill>
                <a:effectLst/>
                <a:latin typeface="Arial Narrow" panose="020B0606020202030204" pitchFamily="34" charset="0"/>
              </a:rPr>
              <a:t>which a Chartered Accountant can provide e.g. MC &amp; OS.</a:t>
            </a:r>
            <a:endParaRPr lang="en-IN" sz="1800" dirty="0">
              <a:solidFill>
                <a:srgbClr val="000000"/>
              </a:solidFill>
              <a:latin typeface="Arial Narrow" panose="020B0606020202030204" pitchFamily="34" charset="0"/>
            </a:endParaRPr>
          </a:p>
        </p:txBody>
      </p:sp>
    </p:spTree>
    <p:extLst>
      <p:ext uri="{BB962C8B-B14F-4D97-AF65-F5344CB8AC3E}">
        <p14:creationId xmlns:p14="http://schemas.microsoft.com/office/powerpoint/2010/main" val="1132054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lstStyle/>
          <a:p>
            <a:r>
              <a:rPr lang="en-GB" sz="1800" b="1" dirty="0">
                <a:solidFill>
                  <a:srgbClr val="000000"/>
                </a:solidFill>
                <a:effectLst/>
                <a:latin typeface="Arial Narrow" panose="020B0606020202030204" pitchFamily="34" charset="0"/>
              </a:rPr>
              <a:t>Whether a member can be a Director in Cooperative Bank ?</a:t>
            </a:r>
          </a:p>
          <a:p>
            <a:pPr lvl="1"/>
            <a:r>
              <a:rPr lang="en-GB" sz="1800" dirty="0">
                <a:solidFill>
                  <a:srgbClr val="000000"/>
                </a:solidFill>
                <a:effectLst/>
                <a:latin typeface="Arial Narrow" panose="020B0606020202030204" pitchFamily="34" charset="0"/>
              </a:rPr>
              <a:t>may be a non-executive/ independent director, no day-to-day</a:t>
            </a:r>
            <a:r>
              <a:rPr lang="en-GB" sz="1800" dirty="0">
                <a:solidFill>
                  <a:srgbClr val="000000"/>
                </a:solidFill>
                <a:latin typeface="Arial Narrow" panose="020B0606020202030204" pitchFamily="34" charset="0"/>
              </a:rPr>
              <a:t> and no Audit by partners</a:t>
            </a:r>
            <a:endParaRPr lang="en-GB" dirty="0"/>
          </a:p>
          <a:p>
            <a:r>
              <a:rPr lang="en-GB" b="1" dirty="0">
                <a:solidFill>
                  <a:srgbClr val="000000"/>
                </a:solidFill>
                <a:latin typeface="Arial Narrow" panose="020B0606020202030204" pitchFamily="34" charset="0"/>
              </a:rPr>
              <a:t>F</a:t>
            </a:r>
            <a:r>
              <a:rPr lang="en-IN" sz="1800" b="1" dirty="0" err="1">
                <a:solidFill>
                  <a:srgbClr val="000000"/>
                </a:solidFill>
                <a:effectLst/>
                <a:latin typeface="Arial Narrow" panose="020B0606020202030204" pitchFamily="34" charset="0"/>
              </a:rPr>
              <a:t>ranchise</a:t>
            </a:r>
            <a:r>
              <a:rPr lang="en-IN" sz="1800" b="1" dirty="0">
                <a:solidFill>
                  <a:srgbClr val="000000"/>
                </a:solidFill>
                <a:effectLst/>
                <a:latin typeface="Arial Narrow" panose="020B0606020202030204" pitchFamily="34" charset="0"/>
              </a:rPr>
              <a:t> for a TIN – FC (Tax Information Network – Facilitation Centre)</a:t>
            </a:r>
          </a:p>
          <a:p>
            <a:pPr lvl="1"/>
            <a:r>
              <a:rPr lang="en-GB" sz="1800" dirty="0">
                <a:solidFill>
                  <a:srgbClr val="000000"/>
                </a:solidFill>
                <a:effectLst/>
                <a:latin typeface="Arial Narrow" panose="020B0606020202030204" pitchFamily="34" charset="0"/>
              </a:rPr>
              <a:t>May establish a TIN - FC under franchise from the other entity which is already a TIN-FC.</a:t>
            </a:r>
          </a:p>
          <a:p>
            <a:r>
              <a:rPr lang="en-GB" sz="1800" b="1" dirty="0">
                <a:solidFill>
                  <a:srgbClr val="000000"/>
                </a:solidFill>
                <a:effectLst/>
                <a:latin typeface="Arial Narrow" panose="020B0606020202030204" pitchFamily="34" charset="0"/>
              </a:rPr>
              <a:t>Whether client may use the name of CA firm mentioning it as a knowledge partner?</a:t>
            </a:r>
          </a:p>
          <a:p>
            <a:pPr lvl="1"/>
            <a:r>
              <a:rPr lang="en-GB" dirty="0">
                <a:solidFill>
                  <a:srgbClr val="000000"/>
                </a:solidFill>
                <a:effectLst/>
                <a:latin typeface="Arial Narrow" panose="020B0606020202030204" pitchFamily="34" charset="0"/>
              </a:rPr>
              <a:t>mentioning a firm as a knowledge partner or in the Thank You advertisement – not permitted </a:t>
            </a:r>
          </a:p>
          <a:p>
            <a:pPr lvl="1"/>
            <a:r>
              <a:rPr lang="en-GB" dirty="0">
                <a:solidFill>
                  <a:srgbClr val="000000"/>
                </a:solidFill>
                <a:effectLst/>
                <a:latin typeface="Arial Narrow" panose="020B0606020202030204" pitchFamily="34" charset="0"/>
              </a:rPr>
              <a:t>mention name of an individual member with prefix/suffix “CA” as a “knowledge partner”- permitted.</a:t>
            </a:r>
          </a:p>
          <a:p>
            <a:pPr marL="457200" lvl="1" indent="0">
              <a:buNone/>
            </a:pPr>
            <a:endParaRPr lang="en-GB" sz="1800" b="1" dirty="0"/>
          </a:p>
        </p:txBody>
      </p:sp>
    </p:spTree>
    <p:extLst>
      <p:ext uri="{BB962C8B-B14F-4D97-AF65-F5344CB8AC3E}">
        <p14:creationId xmlns:p14="http://schemas.microsoft.com/office/powerpoint/2010/main" val="613379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a resident director, as per the stipulation of Section 149(3) of the Companies Act, 2013, would be covered under the scope of “Director </a:t>
            </a:r>
            <a:r>
              <a:rPr lang="en-GB" sz="1800" b="1" dirty="0" err="1">
                <a:solidFill>
                  <a:srgbClr val="000000"/>
                </a:solidFill>
                <a:effectLst/>
                <a:latin typeface="Arial Narrow" panose="020B0606020202030204" pitchFamily="34" charset="0"/>
              </a:rPr>
              <a:t>Simplicitor</a:t>
            </a:r>
            <a:r>
              <a:rPr lang="en-GB" sz="1800" b="1" dirty="0">
                <a:solidFill>
                  <a:srgbClr val="000000"/>
                </a:solidFill>
                <a:effectLst/>
                <a:latin typeface="Arial Narrow" panose="020B0606020202030204" pitchFamily="34" charset="0"/>
              </a:rPr>
              <a:t>”? </a:t>
            </a:r>
          </a:p>
          <a:p>
            <a:pPr lvl="1"/>
            <a:r>
              <a:rPr lang="en-GB" sz="1800" dirty="0">
                <a:solidFill>
                  <a:srgbClr val="000000"/>
                </a:solidFill>
                <a:effectLst/>
                <a:latin typeface="Arial Narrow" panose="020B0606020202030204" pitchFamily="34" charset="0"/>
              </a:rPr>
              <a:t>No. of </a:t>
            </a:r>
            <a:r>
              <a:rPr lang="en-GB" sz="1800" dirty="0">
                <a:solidFill>
                  <a:srgbClr val="000000"/>
                </a:solidFill>
                <a:latin typeface="Arial Narrow" panose="020B0606020202030204" pitchFamily="34" charset="0"/>
              </a:rPr>
              <a:t>days of stay in India ≥ 182 days don’t alter Director </a:t>
            </a:r>
            <a:r>
              <a:rPr lang="en-GB" sz="1800" dirty="0" err="1">
                <a:solidFill>
                  <a:srgbClr val="000000"/>
                </a:solidFill>
                <a:latin typeface="Arial Narrow" panose="020B0606020202030204" pitchFamily="34" charset="0"/>
              </a:rPr>
              <a:t>Simplicitor</a:t>
            </a:r>
            <a:r>
              <a:rPr lang="en-GB" sz="1800" dirty="0">
                <a:solidFill>
                  <a:srgbClr val="000000"/>
                </a:solidFill>
                <a:latin typeface="Arial Narrow" panose="020B0606020202030204" pitchFamily="34" charset="0"/>
              </a:rPr>
              <a:t> expectations.</a:t>
            </a:r>
          </a:p>
          <a:p>
            <a:pPr marL="457200" lvl="1" indent="0">
              <a:buNone/>
            </a:pPr>
            <a:endParaRPr lang="en-GB" dirty="0"/>
          </a:p>
          <a:p>
            <a:r>
              <a:rPr lang="en-GB" sz="1800" b="1" dirty="0">
                <a:solidFill>
                  <a:srgbClr val="000000"/>
                </a:solidFill>
                <a:effectLst/>
                <a:latin typeface="Arial Narrow" panose="020B0606020202030204" pitchFamily="34" charset="0"/>
              </a:rPr>
              <a:t>Can a CA be settler of Trust</a:t>
            </a:r>
          </a:p>
          <a:p>
            <a:pPr lvl="1"/>
            <a:r>
              <a:rPr lang="en-GB" b="1" dirty="0">
                <a:solidFill>
                  <a:srgbClr val="000000"/>
                </a:solidFill>
                <a:latin typeface="Arial Narrow" panose="020B0606020202030204" pitchFamily="34" charset="0"/>
              </a:rPr>
              <a:t>Yes . </a:t>
            </a:r>
            <a:r>
              <a:rPr lang="en-GB" dirty="0">
                <a:solidFill>
                  <a:srgbClr val="000000"/>
                </a:solidFill>
                <a:effectLst/>
                <a:latin typeface="Arial Narrow" panose="020B0606020202030204" pitchFamily="34" charset="0"/>
              </a:rPr>
              <a:t>As per Regulation 191 of Chartered Accountants Regulations, 1988,</a:t>
            </a:r>
          </a:p>
          <a:p>
            <a:pPr marL="457200" lvl="1" indent="0">
              <a:buNone/>
            </a:pPr>
            <a:r>
              <a:rPr lang="en-GB" dirty="0">
                <a:solidFill>
                  <a:srgbClr val="000000"/>
                </a:solidFill>
                <a:effectLst/>
                <a:latin typeface="Arial Narrow" panose="020B0606020202030204" pitchFamily="34" charset="0"/>
              </a:rPr>
              <a:t> </a:t>
            </a:r>
          </a:p>
          <a:p>
            <a:r>
              <a:rPr lang="en-GB" sz="1800" b="1" dirty="0">
                <a:solidFill>
                  <a:srgbClr val="000000"/>
                </a:solidFill>
                <a:effectLst/>
                <a:latin typeface="Arial Narrow" panose="020B0606020202030204" pitchFamily="34" charset="0"/>
              </a:rPr>
              <a:t>Can a CA exercise lien over the client documents and records until his fees is paid?</a:t>
            </a:r>
          </a:p>
          <a:p>
            <a:pPr lvl="1"/>
            <a:r>
              <a:rPr lang="en-GB" dirty="0">
                <a:solidFill>
                  <a:srgbClr val="000000"/>
                </a:solidFill>
                <a:effectLst/>
                <a:latin typeface="Arial Narrow" panose="020B0606020202030204" pitchFamily="34" charset="0"/>
              </a:rPr>
              <a:t>NO. </a:t>
            </a:r>
            <a:r>
              <a:rPr lang="en-GB" sz="1800" dirty="0">
                <a:solidFill>
                  <a:srgbClr val="000000"/>
                </a:solidFill>
                <a:effectLst/>
                <a:latin typeface="Arial Narrow" panose="020B0606020202030204" pitchFamily="34" charset="0"/>
              </a:rPr>
              <a:t>unless it is required by any law , in force or vide the order of a court of law.</a:t>
            </a:r>
            <a:endParaRPr lang="en-GB" sz="1800" b="1" dirty="0"/>
          </a:p>
        </p:txBody>
      </p:sp>
    </p:spTree>
    <p:extLst>
      <p:ext uri="{BB962C8B-B14F-4D97-AF65-F5344CB8AC3E}">
        <p14:creationId xmlns:p14="http://schemas.microsoft.com/office/powerpoint/2010/main" val="248568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lnSpcReduction="10000"/>
          </a:bodyPr>
          <a:lstStyle/>
          <a:p>
            <a:r>
              <a:rPr lang="en-GB" sz="1800" b="1" dirty="0">
                <a:solidFill>
                  <a:srgbClr val="000000"/>
                </a:solidFill>
                <a:effectLst/>
                <a:latin typeface="Arial Narrow" panose="020B0606020202030204" pitchFamily="34" charset="0"/>
              </a:rPr>
              <a:t>Whether Chartered Accountants in practice can become Financial Advisors and receive fees/commission from Financial Institutions such as Mutual Funds, Insurance Companies, NBFCs etc.?</a:t>
            </a:r>
          </a:p>
          <a:p>
            <a:pPr lvl="1"/>
            <a:r>
              <a:rPr lang="en-GB" dirty="0">
                <a:solidFill>
                  <a:srgbClr val="000000"/>
                </a:solidFill>
                <a:effectLst/>
                <a:latin typeface="Arial Narrow" panose="020B0606020202030204" pitchFamily="34" charset="0"/>
              </a:rPr>
              <a:t>NO. being fees which are based on a percentage of profits / contingent upon the findings.</a:t>
            </a:r>
          </a:p>
          <a:p>
            <a:pPr marL="457200" lvl="1" indent="0">
              <a:buNone/>
            </a:pPr>
            <a:endParaRPr lang="en-GB" dirty="0"/>
          </a:p>
          <a:p>
            <a:r>
              <a:rPr lang="en-GB" sz="1800" b="1" dirty="0">
                <a:solidFill>
                  <a:srgbClr val="000000"/>
                </a:solidFill>
                <a:effectLst/>
                <a:latin typeface="Arial Narrow" panose="020B0606020202030204" pitchFamily="34" charset="0"/>
              </a:rPr>
              <a:t>Can a CA Firm print its vision and values behind its visiting cards?</a:t>
            </a:r>
          </a:p>
          <a:p>
            <a:pPr lvl="1"/>
            <a:r>
              <a:rPr lang="en-GB" b="1" dirty="0">
                <a:solidFill>
                  <a:srgbClr val="000000"/>
                </a:solidFill>
                <a:latin typeface="Arial Narrow" panose="020B0606020202030204" pitchFamily="34" charset="0"/>
              </a:rPr>
              <a:t>NO . </a:t>
            </a:r>
            <a:r>
              <a:rPr lang="en-GB" dirty="0">
                <a:solidFill>
                  <a:srgbClr val="000000"/>
                </a:solidFill>
                <a:effectLst/>
                <a:latin typeface="Arial Narrow" panose="020B0606020202030204" pitchFamily="34" charset="0"/>
              </a:rPr>
              <a:t>As per </a:t>
            </a:r>
            <a:r>
              <a:rPr lang="en-GB" sz="1800" dirty="0">
                <a:solidFill>
                  <a:srgbClr val="000000"/>
                </a:solidFill>
                <a:effectLst/>
                <a:latin typeface="Arial Narrow" panose="020B0606020202030204" pitchFamily="34" charset="0"/>
              </a:rPr>
              <a:t>Clause (6) of Part-I of First Schedule</a:t>
            </a:r>
            <a:r>
              <a:rPr lang="en-GB" sz="1800" dirty="0">
                <a:solidFill>
                  <a:srgbClr val="000000"/>
                </a:solidFill>
                <a:latin typeface="Arial Narrow" panose="020B0606020202030204" pitchFamily="34" charset="0"/>
              </a:rPr>
              <a:t> of CA Act, 1949.</a:t>
            </a:r>
            <a:endParaRPr lang="en-GB" dirty="0">
              <a:solidFill>
                <a:srgbClr val="000000"/>
              </a:solidFill>
              <a:effectLst/>
              <a:latin typeface="Arial Narrow" panose="020B0606020202030204" pitchFamily="34" charset="0"/>
            </a:endParaRPr>
          </a:p>
          <a:p>
            <a:pPr marL="457200" lvl="1" indent="0">
              <a:buNone/>
            </a:pPr>
            <a:r>
              <a:rPr lang="en-GB" dirty="0">
                <a:solidFill>
                  <a:srgbClr val="000000"/>
                </a:solidFill>
                <a:effectLst/>
                <a:latin typeface="Arial Narrow" panose="020B0606020202030204" pitchFamily="34" charset="0"/>
              </a:rPr>
              <a:t> </a:t>
            </a:r>
          </a:p>
          <a:p>
            <a:r>
              <a:rPr lang="en-GB" sz="1800" b="1" dirty="0">
                <a:solidFill>
                  <a:srgbClr val="000000"/>
                </a:solidFill>
                <a:effectLst/>
                <a:latin typeface="Arial Narrow" panose="020B0606020202030204" pitchFamily="34" charset="0"/>
              </a:rPr>
              <a:t>If a member in practice can take the class as guest lecturer and receive honorarium based on per class basis.?</a:t>
            </a:r>
          </a:p>
          <a:p>
            <a:pPr lvl="1"/>
            <a:r>
              <a:rPr lang="en-GB" dirty="0">
                <a:solidFill>
                  <a:srgbClr val="000000"/>
                </a:solidFill>
                <a:effectLst/>
                <a:latin typeface="Arial Narrow" panose="020B0606020202030204" pitchFamily="34" charset="0"/>
              </a:rPr>
              <a:t>YES. Occasionally invited. No violation of Clause (11) of above Schedule.</a:t>
            </a:r>
            <a:endParaRPr lang="en-GB" sz="1800" b="1" dirty="0"/>
          </a:p>
        </p:txBody>
      </p:sp>
    </p:spTree>
    <p:extLst>
      <p:ext uri="{BB962C8B-B14F-4D97-AF65-F5344CB8AC3E}">
        <p14:creationId xmlns:p14="http://schemas.microsoft.com/office/powerpoint/2010/main" val="3480812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lnSpcReduction="10000"/>
          </a:bodyPr>
          <a:lstStyle/>
          <a:p>
            <a:r>
              <a:rPr lang="en-GB" sz="1800" b="1" dirty="0">
                <a:solidFill>
                  <a:srgbClr val="000000"/>
                </a:solidFill>
                <a:effectLst/>
                <a:latin typeface="Arial Narrow" panose="020B0606020202030204" pitchFamily="34" charset="0"/>
              </a:rPr>
              <a:t>Can a practising chartered accountant be an honorary office bearer in a trust /society/section 8 Company, and sign cheques in such capacity?</a:t>
            </a:r>
          </a:p>
          <a:p>
            <a:pPr lvl="1"/>
            <a:r>
              <a:rPr lang="en-GB" sz="1700" b="1" dirty="0">
                <a:solidFill>
                  <a:srgbClr val="000000"/>
                </a:solidFill>
                <a:latin typeface="Arial Narrow" panose="020B0606020202030204" pitchFamily="34" charset="0"/>
              </a:rPr>
              <a:t>Yes </a:t>
            </a:r>
            <a:r>
              <a:rPr lang="en-GB" sz="1800" dirty="0">
                <a:solidFill>
                  <a:srgbClr val="000000"/>
                </a:solidFill>
                <a:effectLst/>
                <a:latin typeface="Arial Narrow" panose="020B0606020202030204" pitchFamily="34" charset="0"/>
              </a:rPr>
              <a:t>Honorary office-</a:t>
            </a:r>
            <a:r>
              <a:rPr lang="en-GB" sz="1800" dirty="0" err="1">
                <a:solidFill>
                  <a:srgbClr val="000000"/>
                </a:solidFill>
                <a:effectLst/>
                <a:latin typeface="Arial Narrow" panose="020B0606020202030204" pitchFamily="34" charset="0"/>
              </a:rPr>
              <a:t>bearership</a:t>
            </a:r>
            <a:r>
              <a:rPr lang="en-GB" sz="1700" dirty="0">
                <a:solidFill>
                  <a:srgbClr val="000000"/>
                </a:solidFill>
                <a:effectLst/>
                <a:latin typeface="Arial Narrow" panose="020B0606020202030204" pitchFamily="34" charset="0"/>
              </a:rPr>
              <a:t> of “charitable, educational or other non commercial organisations”, he may perform any activity which is </a:t>
            </a:r>
            <a:r>
              <a:rPr lang="en-GB" sz="2000" dirty="0">
                <a:solidFill>
                  <a:srgbClr val="000000"/>
                </a:solidFill>
                <a:effectLst/>
                <a:latin typeface="Arial Narrow" panose="020B0606020202030204" pitchFamily="34" charset="0"/>
              </a:rPr>
              <a:t>appurtenant</a:t>
            </a:r>
            <a:r>
              <a:rPr lang="en-GB" sz="1700" dirty="0">
                <a:solidFill>
                  <a:srgbClr val="000000"/>
                </a:solidFill>
                <a:effectLst/>
                <a:latin typeface="Arial Narrow" panose="020B0606020202030204" pitchFamily="34" charset="0"/>
              </a:rPr>
              <a:t> to such honorary position/ Office.</a:t>
            </a:r>
          </a:p>
          <a:p>
            <a:pPr marL="457200" lvl="1" indent="0">
              <a:buNone/>
            </a:pPr>
            <a:endParaRPr lang="en-GB" dirty="0"/>
          </a:p>
          <a:p>
            <a:r>
              <a:rPr lang="en-GB" sz="1800" b="1" dirty="0">
                <a:solidFill>
                  <a:srgbClr val="000000"/>
                </a:solidFill>
                <a:effectLst/>
                <a:latin typeface="Arial Narrow" panose="020B0606020202030204" pitchFamily="34" charset="0"/>
              </a:rPr>
              <a:t>Can a practising chartered accountant start a society (NGO) for betterment of fellow Chartered Accountants and doing social work?</a:t>
            </a:r>
          </a:p>
          <a:p>
            <a:pPr lvl="1"/>
            <a:r>
              <a:rPr lang="en-GB" sz="1700" b="1" dirty="0">
                <a:solidFill>
                  <a:srgbClr val="000000"/>
                </a:solidFill>
                <a:latin typeface="Arial Narrow" panose="020B0606020202030204" pitchFamily="34" charset="0"/>
              </a:rPr>
              <a:t>YES. Caution- No use of CA Logo by NGO / No remuneration for holding office of NGO.</a:t>
            </a:r>
            <a:endParaRPr lang="en-GB" dirty="0">
              <a:solidFill>
                <a:srgbClr val="000000"/>
              </a:solidFill>
              <a:effectLst/>
              <a:latin typeface="Arial Narrow" panose="020B0606020202030204" pitchFamily="34" charset="0"/>
            </a:endParaRPr>
          </a:p>
          <a:p>
            <a:pPr marL="457200" lvl="1" indent="0">
              <a:buNone/>
            </a:pPr>
            <a:r>
              <a:rPr lang="en-GB" dirty="0">
                <a:solidFill>
                  <a:srgbClr val="000000"/>
                </a:solidFill>
                <a:effectLst/>
                <a:latin typeface="Arial Narrow" panose="020B0606020202030204" pitchFamily="34" charset="0"/>
              </a:rPr>
              <a:t> </a:t>
            </a:r>
          </a:p>
          <a:p>
            <a:r>
              <a:rPr lang="en-GB" sz="1800" b="1" dirty="0">
                <a:solidFill>
                  <a:srgbClr val="000000"/>
                </a:solidFill>
                <a:effectLst/>
                <a:latin typeface="Arial Narrow" panose="020B0606020202030204" pitchFamily="34" charset="0"/>
              </a:rPr>
              <a:t>Whether a practicing member act as mediator in Court?</a:t>
            </a:r>
          </a:p>
          <a:p>
            <a:pPr lvl="1"/>
            <a:r>
              <a:rPr lang="en-GB" b="1" dirty="0">
                <a:solidFill>
                  <a:srgbClr val="000000"/>
                </a:solidFill>
                <a:effectLst/>
                <a:latin typeface="Arial Narrow" panose="020B0606020202030204" pitchFamily="34" charset="0"/>
              </a:rPr>
              <a:t>YES</a:t>
            </a:r>
            <a:r>
              <a:rPr lang="en-GB" dirty="0">
                <a:solidFill>
                  <a:srgbClr val="000000"/>
                </a:solidFill>
                <a:effectLst/>
                <a:latin typeface="Arial Narrow" panose="020B0606020202030204" pitchFamily="34" charset="0"/>
              </a:rPr>
              <a:t>. “mediator</a:t>
            </a:r>
            <a:r>
              <a:rPr lang="en-GB" dirty="0">
                <a:solidFill>
                  <a:srgbClr val="000000"/>
                </a:solidFill>
                <a:effectLst/>
                <a:latin typeface="Arial" panose="020B0604020202020204" pitchFamily="34" charset="0"/>
              </a:rPr>
              <a:t>‟ </a:t>
            </a:r>
            <a:r>
              <a:rPr lang="en-GB" dirty="0">
                <a:solidFill>
                  <a:srgbClr val="000000"/>
                </a:solidFill>
                <a:effectLst/>
                <a:latin typeface="Arial Narrow" panose="020B0606020202030204" pitchFamily="34" charset="0"/>
              </a:rPr>
              <a:t>would be deemed to be  covered within the meaning of “arbitrator”- permitted</a:t>
            </a:r>
            <a:endParaRPr lang="en-GB" b="1" dirty="0"/>
          </a:p>
        </p:txBody>
      </p:sp>
    </p:spTree>
    <p:extLst>
      <p:ext uri="{BB962C8B-B14F-4D97-AF65-F5344CB8AC3E}">
        <p14:creationId xmlns:p14="http://schemas.microsoft.com/office/powerpoint/2010/main" val="715683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a member in practice is generally permitted to write script/story for a movie?</a:t>
            </a:r>
          </a:p>
          <a:p>
            <a:pPr lvl="1"/>
            <a:r>
              <a:rPr lang="en-GB" sz="1800" b="1" dirty="0">
                <a:solidFill>
                  <a:srgbClr val="000000"/>
                </a:solidFill>
                <a:latin typeface="Arial Narrow" panose="020B0606020202030204" pitchFamily="34" charset="0"/>
              </a:rPr>
              <a:t>NO</a:t>
            </a:r>
            <a:r>
              <a:rPr lang="en-GB" sz="1300" b="1" dirty="0">
                <a:solidFill>
                  <a:srgbClr val="000000"/>
                </a:solidFill>
                <a:latin typeface="Arial Narrow" panose="020B0606020202030204" pitchFamily="34" charset="0"/>
              </a:rPr>
              <a:t>. </a:t>
            </a:r>
            <a:r>
              <a:rPr lang="en-GB" dirty="0">
                <a:solidFill>
                  <a:srgbClr val="000000"/>
                </a:solidFill>
                <a:effectLst/>
                <a:latin typeface="Arial Narrow" panose="020B0606020202030204" pitchFamily="34" charset="0"/>
              </a:rPr>
              <a:t>merely writing a script/story for a movie would not fall within provisions of Appendix (9)</a:t>
            </a:r>
          </a:p>
          <a:p>
            <a:pPr marL="457200" lvl="1" indent="0">
              <a:buNone/>
            </a:pPr>
            <a:endParaRPr lang="en-GB" dirty="0"/>
          </a:p>
          <a:p>
            <a:r>
              <a:rPr lang="en-GB" sz="1800" b="1" dirty="0">
                <a:solidFill>
                  <a:srgbClr val="000000"/>
                </a:solidFill>
                <a:effectLst/>
                <a:latin typeface="Arial Narrow" panose="020B0606020202030204" pitchFamily="34" charset="0"/>
              </a:rPr>
              <a:t>Whether partner of a CA Firm doing audit of Insurance company may accept surveyor work of the said Company?</a:t>
            </a:r>
          </a:p>
          <a:p>
            <a:pPr lvl="1"/>
            <a:r>
              <a:rPr lang="en-GB" sz="1500" b="1" dirty="0">
                <a:solidFill>
                  <a:srgbClr val="000000"/>
                </a:solidFill>
                <a:latin typeface="Arial Narrow" panose="020B0606020202030204" pitchFamily="34" charset="0"/>
              </a:rPr>
              <a:t>NO. C</a:t>
            </a:r>
            <a:r>
              <a:rPr lang="en-IN" sz="1800" dirty="0" err="1">
                <a:solidFill>
                  <a:srgbClr val="000000"/>
                </a:solidFill>
                <a:effectLst/>
                <a:latin typeface="Arial Narrow" panose="020B0606020202030204" pitchFamily="34" charset="0"/>
              </a:rPr>
              <a:t>onflict</a:t>
            </a:r>
            <a:r>
              <a:rPr lang="en-IN" sz="1800" dirty="0">
                <a:solidFill>
                  <a:srgbClr val="000000"/>
                </a:solidFill>
                <a:effectLst/>
                <a:latin typeface="Arial Narrow" panose="020B0606020202030204" pitchFamily="34" charset="0"/>
              </a:rPr>
              <a:t> of interest, likely to impact independence of auditor.</a:t>
            </a:r>
          </a:p>
          <a:p>
            <a:pPr marL="457200" lvl="1" indent="0">
              <a:buNone/>
            </a:pPr>
            <a:endParaRPr lang="en-GB"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practicing member engage them as Registration Authority or Registration Authority associate for the limited purpose of obtaining digital signatures for clients.?</a:t>
            </a:r>
          </a:p>
          <a:p>
            <a:pPr lvl="1"/>
            <a:r>
              <a:rPr lang="en-GB" b="1" dirty="0">
                <a:solidFill>
                  <a:srgbClr val="000000"/>
                </a:solidFill>
                <a:effectLst/>
                <a:latin typeface="Arial Narrow" panose="020B0606020202030204" pitchFamily="34" charset="0"/>
              </a:rPr>
              <a:t>YES</a:t>
            </a:r>
            <a:r>
              <a:rPr lang="en-GB" dirty="0">
                <a:solidFill>
                  <a:srgbClr val="000000"/>
                </a:solidFill>
                <a:effectLst/>
                <a:latin typeface="Arial Narrow" panose="020B0606020202030204" pitchFamily="34" charset="0"/>
              </a:rPr>
              <a:t>. </a:t>
            </a:r>
            <a:endParaRPr lang="en-GB" b="1" dirty="0"/>
          </a:p>
        </p:txBody>
      </p:sp>
    </p:spTree>
    <p:extLst>
      <p:ext uri="{BB962C8B-B14F-4D97-AF65-F5344CB8AC3E}">
        <p14:creationId xmlns:p14="http://schemas.microsoft.com/office/powerpoint/2010/main" val="3852359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a chartered accountant who is an Information Security Auditor of a Bank can hold Credit Card of the same Bank?</a:t>
            </a:r>
          </a:p>
          <a:p>
            <a:pPr lvl="1"/>
            <a:r>
              <a:rPr lang="en-GB" sz="1900" b="1" dirty="0">
                <a:solidFill>
                  <a:srgbClr val="000000"/>
                </a:solidFill>
                <a:latin typeface="Arial Narrow" panose="020B0606020202030204" pitchFamily="34" charset="0"/>
              </a:rPr>
              <a:t>YES. </a:t>
            </a:r>
            <a:r>
              <a:rPr lang="en-GB" sz="1900" dirty="0">
                <a:solidFill>
                  <a:srgbClr val="000000"/>
                </a:solidFill>
                <a:effectLst/>
                <a:latin typeface="Arial Narrow" panose="020B0606020202030204" pitchFamily="34" charset="0"/>
              </a:rPr>
              <a:t>Chapter X of Council General Guidelines, 2008 will apply if there is outstanding balance of Rs, 1,00, 000/-* beyond prescribed credit period limit</a:t>
            </a:r>
            <a:r>
              <a:rPr lang="en-GB" sz="1100" b="1" dirty="0">
                <a:solidFill>
                  <a:srgbClr val="000000"/>
                </a:solidFill>
                <a:latin typeface="Arial Narrow" panose="020B0606020202030204" pitchFamily="34" charset="0"/>
              </a:rPr>
              <a:t> </a:t>
            </a:r>
          </a:p>
          <a:p>
            <a:pPr marL="457200" lvl="1" indent="0">
              <a:buNone/>
            </a:pPr>
            <a:endParaRPr lang="en-GB" sz="100" dirty="0"/>
          </a:p>
          <a:p>
            <a:r>
              <a:rPr lang="en-GB" sz="1800" b="1" dirty="0">
                <a:solidFill>
                  <a:srgbClr val="000000"/>
                </a:solidFill>
                <a:effectLst/>
                <a:latin typeface="Arial Narrow" panose="020B0606020202030204" pitchFamily="34" charset="0"/>
              </a:rPr>
              <a:t>Can a member in practice provide pay roll services?</a:t>
            </a:r>
          </a:p>
          <a:p>
            <a:pPr lvl="1"/>
            <a:r>
              <a:rPr lang="en-GB" b="1" dirty="0">
                <a:solidFill>
                  <a:srgbClr val="000000"/>
                </a:solidFill>
                <a:latin typeface="Arial Narrow" panose="020B0606020202030204" pitchFamily="34" charset="0"/>
              </a:rPr>
              <a:t>YES. If he is not Auditor. </a:t>
            </a:r>
            <a:r>
              <a:rPr lang="en-GB" dirty="0">
                <a:solidFill>
                  <a:srgbClr val="000000"/>
                </a:solidFill>
                <a:effectLst/>
                <a:latin typeface="Arial Narrow" panose="020B0606020202030204" pitchFamily="34" charset="0"/>
              </a:rPr>
              <a:t>Section 2(2)(</a:t>
            </a:r>
            <a:r>
              <a:rPr lang="en-GB" dirty="0" err="1">
                <a:solidFill>
                  <a:srgbClr val="000000"/>
                </a:solidFill>
                <a:effectLst/>
                <a:latin typeface="Arial Narrow" panose="020B0606020202030204" pitchFamily="34" charset="0"/>
              </a:rPr>
              <a:t>i</a:t>
            </a:r>
            <a:r>
              <a:rPr lang="en-GB" dirty="0">
                <a:solidFill>
                  <a:srgbClr val="000000"/>
                </a:solidFill>
                <a:effectLst/>
                <a:latin typeface="Arial Narrow" panose="020B0606020202030204" pitchFamily="34" charset="0"/>
              </a:rPr>
              <a:t>) and (iii) of the CA Act, 1949</a:t>
            </a:r>
          </a:p>
          <a:p>
            <a:pPr marL="457200" lvl="1" indent="0">
              <a:buNone/>
            </a:pPr>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Can a practicing CA provide an equity research service that it can publish retail research report after giving NISM research analyst exam?</a:t>
            </a:r>
          </a:p>
          <a:p>
            <a:pPr lvl="1"/>
            <a:r>
              <a:rPr lang="en-GB" b="1" dirty="0">
                <a:solidFill>
                  <a:srgbClr val="000000"/>
                </a:solidFill>
                <a:effectLst/>
                <a:latin typeface="Arial Narrow" panose="020B0606020202030204" pitchFamily="34" charset="0"/>
              </a:rPr>
              <a:t>YES</a:t>
            </a:r>
            <a:r>
              <a:rPr lang="en-GB" dirty="0">
                <a:solidFill>
                  <a:srgbClr val="000000"/>
                </a:solidFill>
                <a:effectLst/>
                <a:latin typeface="Arial Narrow" panose="020B0606020202030204" pitchFamily="34" charset="0"/>
              </a:rPr>
              <a:t>. </a:t>
            </a:r>
            <a:r>
              <a:rPr lang="en-GB" sz="1800" dirty="0">
                <a:solidFill>
                  <a:srgbClr val="000000"/>
                </a:solidFill>
                <a:effectLst/>
                <a:latin typeface="Arial Narrow" panose="020B0606020202030204" pitchFamily="34" charset="0"/>
              </a:rPr>
              <a:t>but he cannot publish retail report as it would amount to other business or occupation.</a:t>
            </a:r>
            <a:endParaRPr lang="en-GB" sz="1800" b="1" dirty="0"/>
          </a:p>
        </p:txBody>
      </p:sp>
    </p:spTree>
    <p:extLst>
      <p:ext uri="{BB962C8B-B14F-4D97-AF65-F5344CB8AC3E}">
        <p14:creationId xmlns:p14="http://schemas.microsoft.com/office/powerpoint/2010/main" val="692028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a member may issue a certificate required mandatorily by banks from CAs, with regard to transactions over which the member has no control?</a:t>
            </a:r>
          </a:p>
          <a:p>
            <a:pPr lvl="1"/>
            <a:r>
              <a:rPr lang="en-GB" b="1" dirty="0">
                <a:solidFill>
                  <a:srgbClr val="000000"/>
                </a:solidFill>
                <a:latin typeface="Arial Narrow" panose="020B0606020202030204" pitchFamily="34" charset="0"/>
              </a:rPr>
              <a:t>YES. But </a:t>
            </a:r>
            <a:r>
              <a:rPr lang="en-GB" sz="1800" dirty="0">
                <a:solidFill>
                  <a:srgbClr val="000000"/>
                </a:solidFill>
                <a:effectLst/>
                <a:latin typeface="Arial Narrow" panose="020B0606020202030204" pitchFamily="34" charset="0"/>
              </a:rPr>
              <a:t>it has to be in compliance with the accounting and auditing standards of the ICAI.</a:t>
            </a:r>
            <a:r>
              <a:rPr lang="en-GB" sz="800" b="1" dirty="0">
                <a:solidFill>
                  <a:srgbClr val="000000"/>
                </a:solidFill>
                <a:latin typeface="Arial Narrow" panose="020B0606020202030204" pitchFamily="34" charset="0"/>
              </a:rPr>
              <a:t> </a:t>
            </a:r>
          </a:p>
          <a:p>
            <a:pPr marL="457200" lvl="1" indent="0">
              <a:buNone/>
            </a:pPr>
            <a:endParaRPr lang="en-GB" sz="100" dirty="0"/>
          </a:p>
          <a:p>
            <a:r>
              <a:rPr lang="en-GB" sz="1800" b="1" dirty="0">
                <a:solidFill>
                  <a:srgbClr val="000000"/>
                </a:solidFill>
                <a:effectLst/>
                <a:latin typeface="Arial Narrow" panose="020B0606020202030204" pitchFamily="34" charset="0"/>
              </a:rPr>
              <a:t>On the requirement to share information sought by the Client from the auditors, and to whom it must be provided.</a:t>
            </a:r>
          </a:p>
          <a:p>
            <a:pPr lvl="1"/>
            <a:r>
              <a:rPr lang="en-GB" sz="1900" b="1" dirty="0">
                <a:solidFill>
                  <a:srgbClr val="000000"/>
                </a:solidFill>
                <a:latin typeface="Arial Narrow" panose="020B0606020202030204" pitchFamily="34" charset="0"/>
              </a:rPr>
              <a:t>Not to </a:t>
            </a:r>
            <a:r>
              <a:rPr lang="en-GB" sz="1900" dirty="0">
                <a:solidFill>
                  <a:srgbClr val="000000"/>
                </a:solidFill>
                <a:effectLst/>
                <a:latin typeface="Arial Narrow" panose="020B0606020202030204" pitchFamily="34" charset="0"/>
              </a:rPr>
              <a:t>disclose the information of his client unless required by any law but </a:t>
            </a:r>
            <a:r>
              <a:rPr lang="en-GB" sz="1900" b="1" dirty="0">
                <a:solidFill>
                  <a:srgbClr val="000000"/>
                </a:solidFill>
                <a:effectLst/>
                <a:latin typeface="Arial Narrow" panose="020B0606020202030204" pitchFamily="34" charset="0"/>
              </a:rPr>
              <a:t>YES for </a:t>
            </a:r>
            <a:r>
              <a:rPr lang="en-IN" sz="1900" dirty="0">
                <a:solidFill>
                  <a:srgbClr val="000000"/>
                </a:solidFill>
                <a:effectLst/>
                <a:latin typeface="Arial Narrow" panose="020B0606020202030204" pitchFamily="34" charset="0"/>
              </a:rPr>
              <a:t>sharing of information to  even to minority partner /shareholder</a:t>
            </a:r>
            <a:endParaRPr lang="en-GB" sz="1800" b="1" dirty="0">
              <a:solidFill>
                <a:srgbClr val="000000"/>
              </a:solidFill>
              <a:effectLst/>
              <a:latin typeface="Arial Narrow" panose="020B0606020202030204" pitchFamily="34" charset="0"/>
            </a:endParaRPr>
          </a:p>
          <a:p>
            <a:pPr marL="457200" lvl="1" indent="0">
              <a:buNone/>
            </a:pPr>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member can associate with a Firm otherwise than as a partner or employee? Whether such relationship is permissible without charging any remuneration from the Firm?</a:t>
            </a:r>
          </a:p>
          <a:p>
            <a:pPr lvl="1"/>
            <a:r>
              <a:rPr lang="en-GB" b="1" dirty="0">
                <a:solidFill>
                  <a:srgbClr val="000000"/>
                </a:solidFill>
                <a:effectLst/>
                <a:latin typeface="Arial Narrow" panose="020B0606020202030204" pitchFamily="34" charset="0"/>
              </a:rPr>
              <a:t>YES</a:t>
            </a:r>
            <a:r>
              <a:rPr lang="en-GB" dirty="0">
                <a:solidFill>
                  <a:srgbClr val="000000"/>
                </a:solidFill>
                <a:effectLst/>
                <a:latin typeface="Arial Narrow" panose="020B0606020202030204" pitchFamily="34" charset="0"/>
              </a:rPr>
              <a:t>. It would be limited to sharing his expertise with the Firm only, and not with clients of the Firm.</a:t>
            </a:r>
            <a:endParaRPr lang="en-GB" b="1" dirty="0"/>
          </a:p>
        </p:txBody>
      </p:sp>
    </p:spTree>
    <p:extLst>
      <p:ext uri="{BB962C8B-B14F-4D97-AF65-F5344CB8AC3E}">
        <p14:creationId xmlns:p14="http://schemas.microsoft.com/office/powerpoint/2010/main" val="1248714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lnSpcReduction="10000"/>
          </a:bodyPr>
          <a:lstStyle/>
          <a:p>
            <a:r>
              <a:rPr lang="en-GB" sz="1800" b="1" dirty="0">
                <a:solidFill>
                  <a:srgbClr val="000000"/>
                </a:solidFill>
                <a:effectLst/>
                <a:latin typeface="Arial Narrow" panose="020B0606020202030204" pitchFamily="34" charset="0"/>
              </a:rPr>
              <a:t>Whether a member may advertise from its branch located outside India?</a:t>
            </a:r>
          </a:p>
          <a:p>
            <a:pPr lvl="1"/>
            <a:r>
              <a:rPr lang="en-GB" b="1" dirty="0">
                <a:solidFill>
                  <a:srgbClr val="000000"/>
                </a:solidFill>
                <a:latin typeface="Arial Narrow" panose="020B0606020202030204" pitchFamily="34" charset="0"/>
              </a:rPr>
              <a:t>No. Membership vs </a:t>
            </a:r>
            <a:r>
              <a:rPr lang="en-GB" b="1" dirty="0" err="1">
                <a:solidFill>
                  <a:srgbClr val="000000"/>
                </a:solidFill>
                <a:latin typeface="Arial Narrow" panose="020B0606020202030204" pitchFamily="34" charset="0"/>
              </a:rPr>
              <a:t>Citus</a:t>
            </a:r>
            <a:r>
              <a:rPr lang="en-GB" b="1" dirty="0">
                <a:solidFill>
                  <a:srgbClr val="000000"/>
                </a:solidFill>
                <a:latin typeface="Arial Narrow" panose="020B0606020202030204" pitchFamily="34" charset="0"/>
              </a:rPr>
              <a:t>. </a:t>
            </a:r>
            <a:r>
              <a:rPr lang="en-GB" dirty="0">
                <a:solidFill>
                  <a:srgbClr val="000000"/>
                </a:solidFill>
                <a:effectLst/>
                <a:latin typeface="Arial Narrow" panose="020B0606020202030204" pitchFamily="34" charset="0"/>
              </a:rPr>
              <a:t>In case of conflict, the more stringent provision(s) would have to be complied..</a:t>
            </a:r>
            <a:r>
              <a:rPr lang="en-GB" sz="600" b="1" dirty="0">
                <a:solidFill>
                  <a:srgbClr val="000000"/>
                </a:solidFill>
                <a:latin typeface="Arial Narrow" panose="020B0606020202030204" pitchFamily="34" charset="0"/>
              </a:rPr>
              <a:t> </a:t>
            </a:r>
          </a:p>
          <a:p>
            <a:pPr marL="457200" lvl="1" indent="0">
              <a:buNone/>
            </a:pPr>
            <a:endParaRPr lang="en-GB" sz="100" dirty="0"/>
          </a:p>
          <a:p>
            <a:r>
              <a:rPr lang="en-GB" sz="1800" b="1" dirty="0">
                <a:solidFill>
                  <a:srgbClr val="000000"/>
                </a:solidFill>
                <a:effectLst/>
                <a:latin typeface="Arial Narrow" panose="020B0606020202030204" pitchFamily="34" charset="0"/>
              </a:rPr>
              <a:t>Whether it is permissible for a member in practice to write his own blog on any subject and whether it contain advertisements related to general finance sector posted by third parties?</a:t>
            </a:r>
          </a:p>
          <a:p>
            <a:pPr lvl="1"/>
            <a:r>
              <a:rPr lang="en-GB" dirty="0">
                <a:solidFill>
                  <a:srgbClr val="000000"/>
                </a:solidFill>
                <a:effectLst/>
                <a:latin typeface="Arial Narrow" panose="020B0606020202030204" pitchFamily="34" charset="0"/>
              </a:rPr>
              <a:t>Should not amount to solicitation of </a:t>
            </a:r>
            <a:r>
              <a:rPr lang="en-GB" sz="1800" dirty="0">
                <a:solidFill>
                  <a:srgbClr val="000000"/>
                </a:solidFill>
                <a:effectLst/>
                <a:latin typeface="Arial Narrow" panose="020B0606020202030204" pitchFamily="34" charset="0"/>
              </a:rPr>
              <a:t>professional work or advertisement</a:t>
            </a:r>
          </a:p>
          <a:p>
            <a:pPr lvl="1"/>
            <a:r>
              <a:rPr lang="en-GB" sz="1800" dirty="0">
                <a:solidFill>
                  <a:srgbClr val="000000"/>
                </a:solidFill>
                <a:effectLst/>
                <a:latin typeface="Arial Narrow" panose="020B0606020202030204" pitchFamily="34" charset="0"/>
              </a:rPr>
              <a:t>name of individual member may be mentioned on the blog and not the Firm name</a:t>
            </a:r>
          </a:p>
          <a:p>
            <a:pPr lvl="1"/>
            <a:r>
              <a:rPr lang="en-GB" dirty="0">
                <a:solidFill>
                  <a:srgbClr val="000000"/>
                </a:solidFill>
                <a:effectLst/>
                <a:latin typeface="Arial Narrow" panose="020B0606020202030204" pitchFamily="34" charset="0"/>
              </a:rPr>
              <a:t>not be against the public policy or bring disrepute to the profession ; comply other regulations </a:t>
            </a: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it is permissible for a statutory auditor of a listed Company to provide Management Services to the Company during his cooling off period.?</a:t>
            </a:r>
          </a:p>
          <a:p>
            <a:pPr lvl="1"/>
            <a:r>
              <a:rPr lang="en-GB" b="1" dirty="0">
                <a:solidFill>
                  <a:srgbClr val="000000"/>
                </a:solidFill>
                <a:effectLst/>
                <a:latin typeface="Arial Narrow" panose="020B0606020202030204" pitchFamily="34" charset="0"/>
              </a:rPr>
              <a:t>YES</a:t>
            </a:r>
            <a:r>
              <a:rPr lang="en-GB" dirty="0">
                <a:solidFill>
                  <a:srgbClr val="000000"/>
                </a:solidFill>
                <a:effectLst/>
                <a:latin typeface="Arial Narrow" panose="020B0606020202030204" pitchFamily="34" charset="0"/>
              </a:rPr>
              <a:t>. to provide non assurance services during the cooling off period..</a:t>
            </a:r>
            <a:endParaRPr lang="en-GB" b="1" dirty="0"/>
          </a:p>
        </p:txBody>
      </p:sp>
    </p:spTree>
    <p:extLst>
      <p:ext uri="{BB962C8B-B14F-4D97-AF65-F5344CB8AC3E}">
        <p14:creationId xmlns:p14="http://schemas.microsoft.com/office/powerpoint/2010/main" val="178945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fontScale="92500" lnSpcReduction="10000"/>
          </a:bodyPr>
          <a:lstStyle/>
          <a:p>
            <a:r>
              <a:rPr lang="en-GB" sz="2200" b="1" dirty="0">
                <a:solidFill>
                  <a:srgbClr val="000000"/>
                </a:solidFill>
                <a:effectLst/>
                <a:latin typeface="Arial Narrow" panose="020B0606020202030204" pitchFamily="34" charset="0"/>
              </a:rPr>
              <a:t>Whether WhatsApp can be used to send messages (and mention services) to make people aware that a member has started new practice.?</a:t>
            </a:r>
          </a:p>
          <a:p>
            <a:pPr lvl="1"/>
            <a:r>
              <a:rPr lang="en-GB" sz="1900" b="1" dirty="0">
                <a:solidFill>
                  <a:srgbClr val="000000"/>
                </a:solidFill>
                <a:latin typeface="Arial Narrow" panose="020B0606020202030204" pitchFamily="34" charset="0"/>
              </a:rPr>
              <a:t> </a:t>
            </a:r>
            <a:r>
              <a:rPr lang="en-GB" sz="1700" b="1" dirty="0">
                <a:solidFill>
                  <a:srgbClr val="000000"/>
                </a:solidFill>
                <a:latin typeface="Arial Narrow" panose="020B0606020202030204" pitchFamily="34" charset="0"/>
              </a:rPr>
              <a:t>NO</a:t>
            </a:r>
          </a:p>
          <a:p>
            <a:pPr marL="457200" lvl="1" indent="0">
              <a:buNone/>
            </a:pPr>
            <a:endParaRPr lang="en-GB" sz="100" dirty="0"/>
          </a:p>
          <a:p>
            <a:r>
              <a:rPr lang="en-GB" sz="1900" b="1" dirty="0">
                <a:solidFill>
                  <a:srgbClr val="000000"/>
                </a:solidFill>
                <a:effectLst/>
                <a:latin typeface="Arial Narrow" panose="020B0606020202030204" pitchFamily="34" charset="0"/>
              </a:rPr>
              <a:t>Whether commercial transactions-ordinary course of business - at arm’s length price would result in indebtedness where the outstanding amount exceeds Rs 5 lakhs and is settled in accordance with the credit period granted by the audit client at terms similar to those offered to other customers</a:t>
            </a:r>
          </a:p>
          <a:p>
            <a:pPr lvl="1"/>
            <a:r>
              <a:rPr lang="en-GB" sz="1900" dirty="0">
                <a:solidFill>
                  <a:srgbClr val="000000"/>
                </a:solidFill>
                <a:effectLst/>
                <a:latin typeface="Arial Narrow" panose="020B0606020202030204" pitchFamily="34" charset="0"/>
              </a:rPr>
              <a:t>will not result in indebtedness (as per provisions of Companies Act, 2013)</a:t>
            </a: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Can a CA Firm register itself on Udyog Aadhar, a web portal of Ministry Micro, Small and Medium Enterprises. </a:t>
            </a:r>
          </a:p>
          <a:p>
            <a:pPr lvl="1"/>
            <a:r>
              <a:rPr lang="en-GB" b="1" dirty="0">
                <a:solidFill>
                  <a:srgbClr val="000000"/>
                </a:solidFill>
                <a:effectLst/>
                <a:latin typeface="Arial Narrow" panose="020B0606020202030204" pitchFamily="34" charset="0"/>
              </a:rPr>
              <a:t>YES</a:t>
            </a:r>
            <a:endParaRPr lang="en-GB" b="1" dirty="0"/>
          </a:p>
        </p:txBody>
      </p:sp>
    </p:spTree>
    <p:extLst>
      <p:ext uri="{BB962C8B-B14F-4D97-AF65-F5344CB8AC3E}">
        <p14:creationId xmlns:p14="http://schemas.microsoft.com/office/powerpoint/2010/main" val="906658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2200" b="1" dirty="0">
                <a:solidFill>
                  <a:srgbClr val="000000"/>
                </a:solidFill>
                <a:effectLst/>
                <a:latin typeface="Arial Narrow" panose="020B0606020202030204" pitchFamily="34" charset="0"/>
              </a:rPr>
              <a:t>Whether a member in practice can empanel with NCLT as scrutinizer, while being a partner in a partnership Firm?</a:t>
            </a:r>
            <a:endParaRPr lang="en-GB" sz="3000" b="1" dirty="0">
              <a:solidFill>
                <a:srgbClr val="000000"/>
              </a:solidFill>
              <a:effectLst/>
              <a:latin typeface="Arial Narrow" panose="020B0606020202030204" pitchFamily="34" charset="0"/>
            </a:endParaRPr>
          </a:p>
          <a:p>
            <a:pPr lvl="1"/>
            <a:r>
              <a:rPr lang="en-GB" sz="1900" b="1" dirty="0">
                <a:solidFill>
                  <a:srgbClr val="000000"/>
                </a:solidFill>
                <a:latin typeface="Arial Narrow" panose="020B0606020202030204" pitchFamily="34" charset="0"/>
              </a:rPr>
              <a:t> </a:t>
            </a:r>
            <a:r>
              <a:rPr lang="en-GB" sz="1700" b="1" dirty="0">
                <a:solidFill>
                  <a:srgbClr val="000000"/>
                </a:solidFill>
                <a:latin typeface="Arial Narrow" panose="020B0606020202030204" pitchFamily="34" charset="0"/>
              </a:rPr>
              <a:t>YES. Can be so in Individual capacity as well.</a:t>
            </a:r>
          </a:p>
          <a:p>
            <a:pPr marL="457200" lvl="1" indent="0">
              <a:buNone/>
            </a:pPr>
            <a:endParaRPr lang="en-GB" sz="100" dirty="0"/>
          </a:p>
          <a:p>
            <a:r>
              <a:rPr lang="en-GB" sz="1800" b="1" dirty="0">
                <a:solidFill>
                  <a:srgbClr val="000000"/>
                </a:solidFill>
                <a:effectLst/>
                <a:latin typeface="Arial Narrow" panose="020B0606020202030204" pitchFamily="34" charset="0"/>
              </a:rPr>
              <a:t>Whether a member in practice can have his office premise (of CA Firm) and Coaching Centre) at the same place?</a:t>
            </a:r>
          </a:p>
          <a:p>
            <a:pPr lvl="1"/>
            <a:r>
              <a:rPr lang="en-GB" sz="1700" b="1" dirty="0">
                <a:solidFill>
                  <a:srgbClr val="000000"/>
                </a:solidFill>
                <a:latin typeface="Arial Narrow" panose="020B0606020202030204" pitchFamily="34" charset="0"/>
              </a:rPr>
              <a:t>NO. </a:t>
            </a:r>
            <a:endParaRPr lang="en-GB" sz="1700" dirty="0">
              <a:solidFill>
                <a:srgbClr val="000000"/>
              </a:solidFill>
              <a:effectLst/>
              <a:latin typeface="Arial Narrow" panose="020B0606020202030204" pitchFamily="34" charset="0"/>
            </a:endParaRP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member in practice may become member of Indian Council of Arbitration (ICA)?</a:t>
            </a:r>
          </a:p>
          <a:p>
            <a:pPr lvl="1"/>
            <a:r>
              <a:rPr lang="en-GB" b="1" dirty="0">
                <a:solidFill>
                  <a:srgbClr val="000000"/>
                </a:solidFill>
                <a:effectLst/>
                <a:latin typeface="Arial Narrow" panose="020B0606020202030204" pitchFamily="34" charset="0"/>
              </a:rPr>
              <a:t>YES ; </a:t>
            </a:r>
            <a:r>
              <a:rPr lang="en-GB" sz="2000" dirty="0" err="1">
                <a:solidFill>
                  <a:srgbClr val="000000"/>
                </a:solidFill>
                <a:effectLst/>
                <a:latin typeface="Arial Narrow" panose="020B0606020202030204" pitchFamily="34" charset="0"/>
              </a:rPr>
              <a:t>empaneling</a:t>
            </a:r>
            <a:r>
              <a:rPr lang="en-GB" sz="2000" dirty="0">
                <a:solidFill>
                  <a:srgbClr val="000000"/>
                </a:solidFill>
                <a:effectLst/>
                <a:latin typeface="Arial Narrow" panose="020B0606020202030204" pitchFamily="34" charset="0"/>
              </a:rPr>
              <a:t> with ICA </a:t>
            </a:r>
            <a:r>
              <a:rPr lang="en-GB" sz="1800" dirty="0">
                <a:solidFill>
                  <a:srgbClr val="000000"/>
                </a:solidFill>
                <a:effectLst/>
                <a:latin typeface="Arial Narrow" panose="020B0606020202030204" pitchFamily="34" charset="0"/>
              </a:rPr>
              <a:t>would </a:t>
            </a:r>
            <a:r>
              <a:rPr lang="en-GB" sz="2000" dirty="0">
                <a:solidFill>
                  <a:srgbClr val="000000"/>
                </a:solidFill>
                <a:effectLst/>
                <a:latin typeface="Arial Narrow" panose="020B0606020202030204" pitchFamily="34" charset="0"/>
              </a:rPr>
              <a:t>be deemed as ancillary to becoming arbitrator</a:t>
            </a:r>
            <a:endParaRPr lang="en-GB" sz="1800" b="1" dirty="0"/>
          </a:p>
        </p:txBody>
      </p:sp>
    </p:spTree>
    <p:extLst>
      <p:ext uri="{BB962C8B-B14F-4D97-AF65-F5344CB8AC3E}">
        <p14:creationId xmlns:p14="http://schemas.microsoft.com/office/powerpoint/2010/main" val="3935449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Can a Chartered Accountants Firm, tax audit of which is done by a sole proprietorship Firm, audit business concern of the son of the sole proprietor?</a:t>
            </a:r>
          </a:p>
          <a:p>
            <a:pPr lvl="1"/>
            <a:r>
              <a:rPr lang="en-GB" sz="1500" b="1" dirty="0">
                <a:solidFill>
                  <a:srgbClr val="000000"/>
                </a:solidFill>
                <a:latin typeface="Arial Narrow" panose="020B0606020202030204" pitchFamily="34" charset="0"/>
              </a:rPr>
              <a:t>NO. </a:t>
            </a:r>
            <a:r>
              <a:rPr lang="en-GB" sz="2000" dirty="0">
                <a:solidFill>
                  <a:srgbClr val="000000"/>
                </a:solidFill>
                <a:latin typeface="Arial Narrow" panose="020B0606020202030204" pitchFamily="34" charset="0"/>
              </a:rPr>
              <a:t>considering </a:t>
            </a:r>
            <a:r>
              <a:rPr lang="en-GB" sz="2000" dirty="0">
                <a:solidFill>
                  <a:srgbClr val="000000"/>
                </a:solidFill>
                <a:effectLst/>
                <a:latin typeface="Arial Narrow" panose="020B0606020202030204" pitchFamily="34" charset="0"/>
              </a:rPr>
              <a:t>independence of mind and independence of appearance</a:t>
            </a:r>
            <a:r>
              <a:rPr lang="en-GB" sz="2000" dirty="0">
                <a:solidFill>
                  <a:srgbClr val="000000"/>
                </a:solidFill>
                <a:latin typeface="Arial Narrow" panose="020B0606020202030204" pitchFamily="34" charset="0"/>
              </a:rPr>
              <a:t>.</a:t>
            </a:r>
          </a:p>
          <a:p>
            <a:pPr marL="457200" lvl="1" indent="0">
              <a:buNone/>
            </a:pPr>
            <a:endParaRPr lang="en-GB" sz="100" dirty="0"/>
          </a:p>
          <a:p>
            <a:r>
              <a:rPr lang="en-GB" sz="1800" b="1" dirty="0">
                <a:solidFill>
                  <a:srgbClr val="000000"/>
                </a:solidFill>
                <a:effectLst/>
                <a:latin typeface="Arial Narrow" panose="020B0606020202030204" pitchFamily="34" charset="0"/>
              </a:rPr>
              <a:t>Whether a member in practice can enter into partnership with another member in practice in a Partnership Firm which is not a Firm of Chartered Accountants registered with the Institute? 	</a:t>
            </a:r>
          </a:p>
          <a:p>
            <a:pPr lvl="1"/>
            <a:r>
              <a:rPr lang="en-GB" sz="1800" dirty="0">
                <a:solidFill>
                  <a:srgbClr val="000000"/>
                </a:solidFill>
                <a:effectLst/>
                <a:latin typeface="Arial Narrow" panose="020B0606020202030204" pitchFamily="34" charset="0"/>
              </a:rPr>
              <a:t>not permissible for a partnership Firm not registered with the Institute to undertake professional assignments, even if it comprises only of members in practice.</a:t>
            </a:r>
            <a:r>
              <a:rPr lang="en-GB" sz="1400" b="1" dirty="0">
                <a:solidFill>
                  <a:srgbClr val="000000"/>
                </a:solidFill>
                <a:latin typeface="Arial Narrow" panose="020B0606020202030204" pitchFamily="34" charset="0"/>
              </a:rPr>
              <a:t> </a:t>
            </a:r>
            <a:endParaRPr lang="en-GB" sz="1400" dirty="0">
              <a:solidFill>
                <a:srgbClr val="000000"/>
              </a:solidFill>
              <a:effectLst/>
              <a:latin typeface="Arial Narrow" panose="020B0606020202030204" pitchFamily="34" charset="0"/>
            </a:endParaRP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Practicing CA can get Registered as a GST Suvidha Kendra (GSK)?</a:t>
            </a:r>
          </a:p>
          <a:p>
            <a:pPr lvl="1"/>
            <a:r>
              <a:rPr lang="en-GB" sz="1800" b="1" dirty="0">
                <a:solidFill>
                  <a:srgbClr val="000000"/>
                </a:solidFill>
                <a:latin typeface="Arial Narrow" panose="020B0606020202030204" pitchFamily="34" charset="0"/>
              </a:rPr>
              <a:t>No. </a:t>
            </a:r>
            <a:r>
              <a:rPr lang="en-GB" sz="1800" dirty="0">
                <a:solidFill>
                  <a:srgbClr val="000000"/>
                </a:solidFill>
                <a:effectLst/>
                <a:latin typeface="Arial Narrow" panose="020B0606020202030204" pitchFamily="34" charset="0"/>
              </a:rPr>
              <a:t>GST services can be provided only by members in practice or by CA firms</a:t>
            </a:r>
            <a:endParaRPr lang="en-GB" b="1" dirty="0"/>
          </a:p>
        </p:txBody>
      </p:sp>
    </p:spTree>
    <p:extLst>
      <p:ext uri="{BB962C8B-B14F-4D97-AF65-F5344CB8AC3E}">
        <p14:creationId xmlns:p14="http://schemas.microsoft.com/office/powerpoint/2010/main" val="2267540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a member in practice can do advertisement of a commodity without consideration on one-time basis, which involves visibility on hoardings and walls?</a:t>
            </a:r>
          </a:p>
          <a:p>
            <a:pPr lvl="1"/>
            <a:r>
              <a:rPr lang="en-GB" sz="1500" b="1" dirty="0">
                <a:solidFill>
                  <a:srgbClr val="000000"/>
                </a:solidFill>
                <a:latin typeface="Arial Narrow" panose="020B0606020202030204" pitchFamily="34" charset="0"/>
              </a:rPr>
              <a:t>NO.</a:t>
            </a:r>
            <a:endParaRPr lang="en-GB" sz="2000" dirty="0">
              <a:solidFill>
                <a:srgbClr val="000000"/>
              </a:solidFill>
              <a:latin typeface="Arial Narrow" panose="020B0606020202030204" pitchFamily="34" charset="0"/>
            </a:endParaRPr>
          </a:p>
          <a:p>
            <a:pPr marL="457200" lvl="1" indent="0">
              <a:buNone/>
            </a:pPr>
            <a:endParaRPr lang="en-GB" sz="100" dirty="0"/>
          </a:p>
          <a:p>
            <a:r>
              <a:rPr lang="en-GB" sz="1800" b="1" dirty="0">
                <a:solidFill>
                  <a:srgbClr val="000000"/>
                </a:solidFill>
                <a:effectLst/>
                <a:latin typeface="Arial Narrow" panose="020B0606020202030204" pitchFamily="34" charset="0"/>
              </a:rPr>
              <a:t>Whether member can upload videos on </a:t>
            </a:r>
            <a:r>
              <a:rPr lang="en-GB" sz="1800" b="1" dirty="0" err="1">
                <a:solidFill>
                  <a:srgbClr val="000000"/>
                </a:solidFill>
                <a:effectLst/>
                <a:latin typeface="Arial Narrow" panose="020B0606020202030204" pitchFamily="34" charset="0"/>
              </a:rPr>
              <a:t>youtube</a:t>
            </a:r>
            <a:r>
              <a:rPr lang="en-GB" sz="1800" b="1" dirty="0">
                <a:solidFill>
                  <a:srgbClr val="000000"/>
                </a:solidFill>
                <a:effectLst/>
                <a:latin typeface="Arial Narrow" panose="020B0606020202030204" pitchFamily="34" charset="0"/>
              </a:rPr>
              <a:t> and receive money from YouTube if videos go well on the platforms, will that affect me in any way as a practicing Chartered Accountant?</a:t>
            </a:r>
          </a:p>
          <a:p>
            <a:pPr lvl="1"/>
            <a:r>
              <a:rPr lang="en-GB" dirty="0">
                <a:solidFill>
                  <a:srgbClr val="000000"/>
                </a:solidFill>
                <a:latin typeface="Arial Narrow" panose="020B0606020202030204" pitchFamily="34" charset="0"/>
              </a:rPr>
              <a:t>YES. </a:t>
            </a:r>
            <a:r>
              <a:rPr lang="en-GB" sz="1800" dirty="0">
                <a:solidFill>
                  <a:srgbClr val="000000"/>
                </a:solidFill>
                <a:effectLst/>
                <a:latin typeface="Arial Narrow" panose="020B0606020202030204" pitchFamily="34" charset="0"/>
              </a:rPr>
              <a:t>But commercialization of the same is not permissible.</a:t>
            </a:r>
            <a:endParaRPr lang="en-GB" sz="1200" dirty="0">
              <a:solidFill>
                <a:srgbClr val="000000"/>
              </a:solidFill>
              <a:effectLst/>
              <a:latin typeface="Arial Narrow" panose="020B0606020202030204" pitchFamily="34" charset="0"/>
            </a:endParaRP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member in practice can become a Managing director or a whole-time director in a Company registered under Section 8 of Companies Act, 2013?</a:t>
            </a:r>
          </a:p>
          <a:p>
            <a:pPr lvl="1"/>
            <a:r>
              <a:rPr lang="en-GB" b="1" dirty="0">
                <a:solidFill>
                  <a:srgbClr val="000000"/>
                </a:solidFill>
                <a:latin typeface="Arial Narrow" panose="020B0606020202030204" pitchFamily="34" charset="0"/>
              </a:rPr>
              <a:t>YES. But No remuneration. Director </a:t>
            </a:r>
            <a:r>
              <a:rPr lang="en-GB" b="1" dirty="0" err="1">
                <a:solidFill>
                  <a:srgbClr val="000000"/>
                </a:solidFill>
                <a:latin typeface="Arial Narrow" panose="020B0606020202030204" pitchFamily="34" charset="0"/>
              </a:rPr>
              <a:t>Simplicitor</a:t>
            </a:r>
            <a:r>
              <a:rPr lang="en-GB" b="1" dirty="0">
                <a:solidFill>
                  <a:srgbClr val="000000"/>
                </a:solidFill>
                <a:latin typeface="Arial Narrow" panose="020B0606020202030204" pitchFamily="34" charset="0"/>
              </a:rPr>
              <a:t>.</a:t>
            </a:r>
            <a:endParaRPr lang="en-GB" b="1" dirty="0"/>
          </a:p>
        </p:txBody>
      </p:sp>
    </p:spTree>
    <p:extLst>
      <p:ext uri="{BB962C8B-B14F-4D97-AF65-F5344CB8AC3E}">
        <p14:creationId xmlns:p14="http://schemas.microsoft.com/office/powerpoint/2010/main" val="3033796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the disqualification on Audit from the point of view of Indebtedness as contained in Council General Guidelines, 2008 will apply to Internal audit and Concurrent audit?</a:t>
            </a:r>
          </a:p>
          <a:p>
            <a:pPr lvl="1"/>
            <a:r>
              <a:rPr lang="en-GB" b="1" dirty="0">
                <a:solidFill>
                  <a:srgbClr val="000000"/>
                </a:solidFill>
                <a:latin typeface="Arial Narrow" panose="020B0606020202030204" pitchFamily="34" charset="0"/>
              </a:rPr>
              <a:t>NO.  </a:t>
            </a:r>
            <a:r>
              <a:rPr lang="en-GB" sz="1400" b="1" dirty="0">
                <a:solidFill>
                  <a:srgbClr val="000000"/>
                </a:solidFill>
                <a:latin typeface="Arial Narrow" panose="020B0606020202030204" pitchFamily="34" charset="0"/>
              </a:rPr>
              <a:t>{</a:t>
            </a:r>
            <a:r>
              <a:rPr lang="en-GB" sz="1800" dirty="0">
                <a:solidFill>
                  <a:srgbClr val="000000"/>
                </a:solidFill>
                <a:effectLst/>
                <a:latin typeface="Arial Narrow" panose="020B0606020202030204" pitchFamily="34" charset="0"/>
              </a:rPr>
              <a:t>apply only to statutory audits}</a:t>
            </a:r>
            <a:endParaRPr lang="en-GB" sz="2000" dirty="0">
              <a:solidFill>
                <a:srgbClr val="000000"/>
              </a:solidFill>
              <a:latin typeface="Arial Narrow" panose="020B0606020202030204" pitchFamily="34" charset="0"/>
            </a:endParaRPr>
          </a:p>
          <a:p>
            <a:pPr marL="457200" lvl="1" indent="0">
              <a:buNone/>
            </a:pPr>
            <a:endParaRPr lang="en-GB" sz="100" dirty="0"/>
          </a:p>
          <a:p>
            <a:r>
              <a:rPr lang="en-GB" sz="1800" b="1" dirty="0">
                <a:solidFill>
                  <a:srgbClr val="000000"/>
                </a:solidFill>
                <a:effectLst/>
                <a:latin typeface="Arial Narrow" panose="020B0606020202030204" pitchFamily="34" charset="0"/>
              </a:rPr>
              <a:t>Whether a member in practice can engage as Trademark or Patent Attorney?</a:t>
            </a:r>
          </a:p>
          <a:p>
            <a:pPr lvl="1"/>
            <a:r>
              <a:rPr lang="en-GB" dirty="0">
                <a:solidFill>
                  <a:srgbClr val="000000"/>
                </a:solidFill>
                <a:latin typeface="Arial Narrow" panose="020B0606020202030204" pitchFamily="34" charset="0"/>
              </a:rPr>
              <a:t>NO. </a:t>
            </a:r>
            <a:r>
              <a:rPr lang="en-GB" sz="1800" dirty="0">
                <a:solidFill>
                  <a:srgbClr val="000000"/>
                </a:solidFill>
                <a:effectLst/>
                <a:latin typeface="Arial Narrow" panose="020B0606020202030204" pitchFamily="34" charset="0"/>
              </a:rPr>
              <a:t>But </a:t>
            </a:r>
            <a:r>
              <a:rPr lang="en-GB" sz="1800" dirty="0" err="1">
                <a:solidFill>
                  <a:srgbClr val="000000"/>
                </a:solidFill>
                <a:effectLst/>
                <a:latin typeface="Arial Narrow" panose="020B0606020202030204" pitchFamily="34" charset="0"/>
              </a:rPr>
              <a:t>w.r.t.</a:t>
            </a:r>
            <a:r>
              <a:rPr lang="en-GB" sz="1800" dirty="0">
                <a:solidFill>
                  <a:srgbClr val="000000"/>
                </a:solidFill>
                <a:effectLst/>
                <a:latin typeface="Arial Narrow" panose="020B0606020202030204" pitchFamily="34" charset="0"/>
              </a:rPr>
              <a:t> professional advisory related to IPR only is permitted.</a:t>
            </a:r>
            <a:endParaRPr lang="en-GB" sz="1200" dirty="0">
              <a:solidFill>
                <a:srgbClr val="000000"/>
              </a:solidFill>
              <a:effectLst/>
              <a:latin typeface="Arial Narrow" panose="020B0606020202030204" pitchFamily="34" charset="0"/>
            </a:endParaRP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member may provide Virtual CFO Services?</a:t>
            </a:r>
          </a:p>
          <a:p>
            <a:pPr lvl="1"/>
            <a:r>
              <a:rPr lang="en-GB" sz="1800" dirty="0">
                <a:solidFill>
                  <a:srgbClr val="000000"/>
                </a:solidFill>
                <a:effectLst/>
                <a:latin typeface="Arial Narrow" panose="020B0606020202030204" pitchFamily="34" charset="0"/>
              </a:rPr>
              <a:t>Virtual CFO be not permitted to be undertaken by a member in practice.</a:t>
            </a:r>
            <a:endParaRPr lang="en-GB" sz="1800" b="1" dirty="0"/>
          </a:p>
        </p:txBody>
      </p:sp>
    </p:spTree>
    <p:extLst>
      <p:ext uri="{BB962C8B-B14F-4D97-AF65-F5344CB8AC3E}">
        <p14:creationId xmlns:p14="http://schemas.microsoft.com/office/powerpoint/2010/main" val="2717411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fontScale="92500" lnSpcReduction="10000"/>
          </a:bodyPr>
          <a:lstStyle/>
          <a:p>
            <a:r>
              <a:rPr lang="en-GB" sz="1800" b="1" dirty="0">
                <a:solidFill>
                  <a:srgbClr val="000000"/>
                </a:solidFill>
                <a:effectLst/>
                <a:latin typeface="Arial Narrow" panose="020B0606020202030204" pitchFamily="34" charset="0"/>
              </a:rPr>
              <a:t>Whether a Chartered Accountant in practice may become member of “Board of Management” in Primary (Urban) Co-operative Banks (UCBs)?</a:t>
            </a:r>
          </a:p>
          <a:p>
            <a:pPr lvl="1"/>
            <a:r>
              <a:rPr lang="en-GB" b="1" dirty="0">
                <a:solidFill>
                  <a:srgbClr val="000000"/>
                </a:solidFill>
                <a:latin typeface="Arial Narrow" panose="020B0606020202030204" pitchFamily="34" charset="0"/>
              </a:rPr>
              <a:t>YES. P</a:t>
            </a:r>
            <a:r>
              <a:rPr lang="en-GB" dirty="0">
                <a:solidFill>
                  <a:srgbClr val="000000"/>
                </a:solidFill>
                <a:effectLst/>
                <a:latin typeface="Arial Narrow" panose="020B0606020202030204" pitchFamily="34" charset="0"/>
              </a:rPr>
              <a:t>osition is similar to that of a Director-</a:t>
            </a:r>
            <a:r>
              <a:rPr lang="en-GB" dirty="0" err="1">
                <a:solidFill>
                  <a:srgbClr val="000000"/>
                </a:solidFill>
                <a:effectLst/>
                <a:latin typeface="Arial Narrow" panose="020B0606020202030204" pitchFamily="34" charset="0"/>
              </a:rPr>
              <a:t>Simplicitor</a:t>
            </a:r>
            <a:r>
              <a:rPr lang="en-GB" dirty="0">
                <a:solidFill>
                  <a:srgbClr val="000000"/>
                </a:solidFill>
                <a:effectLst/>
                <a:latin typeface="Arial Narrow" panose="020B0606020202030204" pitchFamily="34" charset="0"/>
              </a:rPr>
              <a:t>; where </a:t>
            </a:r>
            <a:r>
              <a:rPr lang="en-GB" sz="1800" dirty="0">
                <a:solidFill>
                  <a:srgbClr val="000000"/>
                </a:solidFill>
                <a:effectLst/>
                <a:latin typeface="Arial Narrow" panose="020B0606020202030204" pitchFamily="34" charset="0"/>
              </a:rPr>
              <a:t>there is no involvement of member in the day-to-day functioning/ operations and not signatory etc. and only sitting fees for the services rendered are provided</a:t>
            </a:r>
            <a:endParaRPr lang="en-GB" sz="100" dirty="0"/>
          </a:p>
          <a:p>
            <a:r>
              <a:rPr lang="en-GB" sz="1800" b="1" dirty="0">
                <a:solidFill>
                  <a:srgbClr val="000000"/>
                </a:solidFill>
                <a:effectLst/>
                <a:latin typeface="Arial Narrow" panose="020B0606020202030204" pitchFamily="34" charset="0"/>
              </a:rPr>
              <a:t>Whether a member in practice can accept the appointment of statutory audit of the society wherein immediate family member i.e., spouse or dependent, of member hold honorary position of one of the managing committee of the institutes governed by the society ?</a:t>
            </a:r>
          </a:p>
          <a:p>
            <a:pPr lvl="1"/>
            <a:r>
              <a:rPr lang="en-GB" dirty="0">
                <a:solidFill>
                  <a:srgbClr val="000000"/>
                </a:solidFill>
                <a:latin typeface="Arial Narrow" panose="020B0606020202030204" pitchFamily="34" charset="0"/>
              </a:rPr>
              <a:t>NO. </a:t>
            </a:r>
            <a:r>
              <a:rPr lang="en-IN" sz="1800" dirty="0">
                <a:solidFill>
                  <a:srgbClr val="000000"/>
                </a:solidFill>
                <a:effectLst/>
                <a:latin typeface="Arial Narrow" panose="020B0606020202030204" pitchFamily="34" charset="0"/>
              </a:rPr>
              <a:t>independence of mind / independence of appearance.</a:t>
            </a:r>
            <a:endParaRPr lang="en-GB" sz="1200" dirty="0">
              <a:solidFill>
                <a:srgbClr val="000000"/>
              </a:solidFill>
              <a:effectLst/>
              <a:latin typeface="Arial Narrow" panose="020B0606020202030204" pitchFamily="34" charset="0"/>
            </a:endParaRP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member in practice/firm of CA’s can register themselves on </a:t>
            </a:r>
            <a:r>
              <a:rPr lang="en-GB" sz="1800" b="1" dirty="0" err="1">
                <a:solidFill>
                  <a:srgbClr val="000000"/>
                </a:solidFill>
                <a:effectLst/>
                <a:latin typeface="Arial Narrow" panose="020B0606020202030204" pitchFamily="34" charset="0"/>
              </a:rPr>
              <a:t>GeM</a:t>
            </a:r>
            <a:r>
              <a:rPr lang="en-GB" sz="1800" b="1" dirty="0">
                <a:solidFill>
                  <a:srgbClr val="000000"/>
                </a:solidFill>
                <a:effectLst/>
                <a:latin typeface="Arial Narrow" panose="020B0606020202030204" pitchFamily="34" charset="0"/>
              </a:rPr>
              <a:t> Portal (Government e- marketplace)?</a:t>
            </a:r>
          </a:p>
          <a:p>
            <a:pPr lvl="1"/>
            <a:r>
              <a:rPr lang="en-GB" b="1" dirty="0">
                <a:solidFill>
                  <a:srgbClr val="000000"/>
                </a:solidFill>
                <a:effectLst/>
                <a:latin typeface="Arial Narrow" panose="020B0606020202030204" pitchFamily="34" charset="0"/>
              </a:rPr>
              <a:t>YES. Since i</a:t>
            </a:r>
            <a:r>
              <a:rPr lang="en-GB" dirty="0">
                <a:solidFill>
                  <a:srgbClr val="000000"/>
                </a:solidFill>
                <a:effectLst/>
                <a:latin typeface="Arial Narrow" panose="020B0606020202030204" pitchFamily="34" charset="0"/>
              </a:rPr>
              <a:t>t is the third party which is operating, and not the client itself. Adhere </a:t>
            </a:r>
            <a:r>
              <a:rPr lang="en-IN" sz="1800" dirty="0">
                <a:solidFill>
                  <a:srgbClr val="000000"/>
                </a:solidFill>
                <a:effectLst/>
                <a:latin typeface="Arial Narrow" panose="020B0606020202030204" pitchFamily="34" charset="0"/>
              </a:rPr>
              <a:t>tender guideline however.</a:t>
            </a:r>
            <a:endParaRPr lang="en-GB" b="1" dirty="0"/>
          </a:p>
        </p:txBody>
      </p:sp>
    </p:spTree>
    <p:extLst>
      <p:ext uri="{BB962C8B-B14F-4D97-AF65-F5344CB8AC3E}">
        <p14:creationId xmlns:p14="http://schemas.microsoft.com/office/powerpoint/2010/main" val="1735726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the Members in practice are allowed to run podcasts on any online platforms wherein they can display their firm name, details and wherein the employees of the firm state their names within the podcast?</a:t>
            </a:r>
          </a:p>
          <a:p>
            <a:pPr lvl="1"/>
            <a:r>
              <a:rPr lang="en-GB" b="1" dirty="0">
                <a:solidFill>
                  <a:srgbClr val="000000"/>
                </a:solidFill>
                <a:latin typeface="Arial Narrow" panose="020B0606020202030204" pitchFamily="34" charset="0"/>
              </a:rPr>
              <a:t>NO. </a:t>
            </a:r>
            <a:endParaRPr lang="en-GB" sz="100" dirty="0"/>
          </a:p>
          <a:p>
            <a:r>
              <a:rPr lang="en-GB" sz="1800" b="1" dirty="0">
                <a:solidFill>
                  <a:srgbClr val="000000"/>
                </a:solidFill>
                <a:effectLst/>
                <a:latin typeface="Arial Narrow" panose="020B0606020202030204" pitchFamily="34" charset="0"/>
              </a:rPr>
              <a:t>Which services can a member in practice provide in the area of Cyber Security ?</a:t>
            </a:r>
          </a:p>
          <a:p>
            <a:pPr lvl="1"/>
            <a:r>
              <a:rPr lang="en-GB" sz="2000" dirty="0">
                <a:solidFill>
                  <a:srgbClr val="000000"/>
                </a:solidFill>
                <a:effectLst/>
                <a:latin typeface="Arial Narrow" panose="020B0606020202030204" pitchFamily="34" charset="0"/>
              </a:rPr>
              <a:t>no issue in providing cyber security consultancy services to clients.</a:t>
            </a:r>
            <a:endParaRPr lang="en-IN" sz="2000" dirty="0">
              <a:solidFill>
                <a:srgbClr val="000000"/>
              </a:solidFill>
              <a:latin typeface="Arial Narrow" panose="020B0606020202030204" pitchFamily="34" charset="0"/>
            </a:endParaRPr>
          </a:p>
          <a:p>
            <a:pPr lvl="1"/>
            <a:r>
              <a:rPr lang="en-GB" sz="1900" dirty="0">
                <a:solidFill>
                  <a:srgbClr val="000000"/>
                </a:solidFill>
                <a:effectLst/>
                <a:latin typeface="Arial Narrow" panose="020B0606020202030204" pitchFamily="34" charset="0"/>
              </a:rPr>
              <a:t>But not permitted to get accreditation from the </a:t>
            </a:r>
            <a:r>
              <a:rPr lang="en-GB" sz="2200" dirty="0">
                <a:solidFill>
                  <a:srgbClr val="000000"/>
                </a:solidFill>
                <a:effectLst/>
                <a:latin typeface="Arial Narrow" panose="020B0606020202030204" pitchFamily="34" charset="0"/>
              </a:rPr>
              <a:t>international bodies for providing the certificates of ISO, SOC etc</a:t>
            </a:r>
            <a:endParaRPr lang="en-GB" sz="1300" dirty="0">
              <a:solidFill>
                <a:srgbClr val="000000"/>
              </a:solidFill>
              <a:effectLst/>
              <a:latin typeface="Arial Narrow" panose="020B0606020202030204" pitchFamily="34" charset="0"/>
            </a:endParaRPr>
          </a:p>
          <a:p>
            <a:pPr marL="0" indent="0">
              <a:buNone/>
            </a:pPr>
            <a:r>
              <a:rPr lang="en-IN" sz="1800" dirty="0">
                <a:solidFill>
                  <a:srgbClr val="000000"/>
                </a:solidFill>
                <a:effectLst/>
                <a:latin typeface="Arial Narrow" panose="020B0606020202030204" pitchFamily="34" charset="0"/>
              </a:rPr>
              <a:t>.</a:t>
            </a:r>
            <a:endParaRPr lang="en-GB" b="1" dirty="0"/>
          </a:p>
        </p:txBody>
      </p:sp>
    </p:spTree>
    <p:extLst>
      <p:ext uri="{BB962C8B-B14F-4D97-AF65-F5344CB8AC3E}">
        <p14:creationId xmlns:p14="http://schemas.microsoft.com/office/powerpoint/2010/main" val="2513963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E590-EF8E-4E79-AD67-04946C781A2A}"/>
              </a:ext>
            </a:extLst>
          </p:cNvPr>
          <p:cNvSpPr>
            <a:spLocks noGrp="1"/>
          </p:cNvSpPr>
          <p:nvPr>
            <p:ph type="title"/>
          </p:nvPr>
        </p:nvSpPr>
        <p:spPr/>
        <p:txBody>
          <a:bodyPr>
            <a:normAutofit/>
          </a:bodyPr>
          <a:lstStyle/>
          <a:p>
            <a:r>
              <a:rPr lang="en-GB" dirty="0">
                <a:solidFill>
                  <a:srgbClr val="000000"/>
                </a:solidFill>
                <a:effectLst/>
                <a:latin typeface="Arial Narrow" panose="020B0606020202030204" pitchFamily="34" charset="0"/>
              </a:rPr>
              <a:t>Booklet on Important Decisions of </a:t>
            </a:r>
            <a:br>
              <a:rPr lang="en-GB" dirty="0">
                <a:solidFill>
                  <a:srgbClr val="000000"/>
                </a:solidFill>
                <a:effectLst/>
                <a:latin typeface="Arial Narrow" panose="020B0606020202030204" pitchFamily="34" charset="0"/>
              </a:rPr>
            </a:br>
            <a:r>
              <a:rPr lang="en-GB" dirty="0">
                <a:solidFill>
                  <a:srgbClr val="000000"/>
                </a:solidFill>
                <a:effectLst/>
                <a:latin typeface="Arial Narrow" panose="020B0606020202030204" pitchFamily="34" charset="0"/>
              </a:rPr>
              <a:t>the Ethical Standards Board/Council (July-2022)</a:t>
            </a:r>
            <a:endParaRPr lang="en-IN" sz="6000" dirty="0"/>
          </a:p>
        </p:txBody>
      </p:sp>
      <p:sp>
        <p:nvSpPr>
          <p:cNvPr id="3" name="Content Placeholder 2">
            <a:extLst>
              <a:ext uri="{FF2B5EF4-FFF2-40B4-BE49-F238E27FC236}">
                <a16:creationId xmlns:a16="http://schemas.microsoft.com/office/drawing/2014/main" id="{13ABF374-71FC-4E4A-AB8D-A7DAD2EE68DD}"/>
              </a:ext>
            </a:extLst>
          </p:cNvPr>
          <p:cNvSpPr>
            <a:spLocks noGrp="1"/>
          </p:cNvSpPr>
          <p:nvPr>
            <p:ph idx="1"/>
          </p:nvPr>
        </p:nvSpPr>
        <p:spPr/>
        <p:txBody>
          <a:bodyPr>
            <a:normAutofit/>
          </a:bodyPr>
          <a:lstStyle/>
          <a:p>
            <a:r>
              <a:rPr lang="en-GB" sz="1800" b="1" dirty="0">
                <a:solidFill>
                  <a:srgbClr val="000000"/>
                </a:solidFill>
                <a:effectLst/>
                <a:latin typeface="Arial Narrow" panose="020B0606020202030204" pitchFamily="34" charset="0"/>
              </a:rPr>
              <a:t>Whether a member in practice take license of investment advisor (as required by SEBI to provide service of Investment advice) and provide both the service as Investment advisor and other attestation as required by CA being in practice?</a:t>
            </a:r>
          </a:p>
          <a:p>
            <a:pPr lvl="1"/>
            <a:r>
              <a:rPr lang="en-GB" b="1" dirty="0">
                <a:solidFill>
                  <a:srgbClr val="000000"/>
                </a:solidFill>
                <a:latin typeface="Arial Narrow" panose="020B0606020202030204" pitchFamily="34" charset="0"/>
              </a:rPr>
              <a:t>YES.  But </a:t>
            </a:r>
            <a:r>
              <a:rPr lang="en-GB" dirty="0">
                <a:solidFill>
                  <a:srgbClr val="000000"/>
                </a:solidFill>
                <a:effectLst/>
                <a:latin typeface="Arial Narrow" panose="020B0606020202030204" pitchFamily="34" charset="0"/>
              </a:rPr>
              <a:t>not allowed to engage in services of broking, underwriting, portfolio management and cannot take agency of mutual funds etc.</a:t>
            </a:r>
            <a:endParaRPr lang="en-GB" sz="100" dirty="0"/>
          </a:p>
          <a:p>
            <a:r>
              <a:rPr lang="en-GB" sz="1800" b="1" dirty="0">
                <a:solidFill>
                  <a:srgbClr val="000000"/>
                </a:solidFill>
                <a:effectLst/>
                <a:latin typeface="Arial Narrow" panose="020B0606020202030204" pitchFamily="34" charset="0"/>
              </a:rPr>
              <a:t>Can a member in practice accept the appointment as Special Invitee of a University offered to him on Honorary basis ?</a:t>
            </a:r>
          </a:p>
          <a:p>
            <a:pPr lvl="1"/>
            <a:r>
              <a:rPr lang="en-GB" dirty="0">
                <a:solidFill>
                  <a:srgbClr val="000000"/>
                </a:solidFill>
                <a:latin typeface="Arial Narrow" panose="020B0606020202030204" pitchFamily="34" charset="0"/>
              </a:rPr>
              <a:t>YES .</a:t>
            </a:r>
            <a:endParaRPr lang="en-GB" sz="1200" dirty="0">
              <a:solidFill>
                <a:srgbClr val="000000"/>
              </a:solidFill>
              <a:effectLst/>
              <a:latin typeface="Arial Narrow" panose="020B0606020202030204" pitchFamily="34" charset="0"/>
            </a:endParaRPr>
          </a:p>
          <a:p>
            <a:pPr lvl="2"/>
            <a:endParaRPr lang="en-GB" sz="100" dirty="0">
              <a:solidFill>
                <a:srgbClr val="000000"/>
              </a:solidFill>
              <a:effectLst/>
              <a:latin typeface="Arial Narrow" panose="020B0606020202030204" pitchFamily="34" charset="0"/>
            </a:endParaRPr>
          </a:p>
          <a:p>
            <a:r>
              <a:rPr lang="en-GB" sz="1800" b="1" dirty="0">
                <a:solidFill>
                  <a:srgbClr val="000000"/>
                </a:solidFill>
                <a:effectLst/>
                <a:latin typeface="Arial Narrow" panose="020B0606020202030204" pitchFamily="34" charset="0"/>
              </a:rPr>
              <a:t>Whether a Statutory Auditor can engage in assignment of compilation of financial statements (conducted under SRS-4410) of the same Company for the same financial year?</a:t>
            </a:r>
          </a:p>
          <a:p>
            <a:pPr lvl="1"/>
            <a:r>
              <a:rPr lang="en-GB" b="1" dirty="0">
                <a:solidFill>
                  <a:srgbClr val="000000"/>
                </a:solidFill>
                <a:effectLst/>
                <a:latin typeface="Arial Narrow" panose="020B0606020202030204" pitchFamily="34" charset="0"/>
              </a:rPr>
              <a:t>NO. </a:t>
            </a:r>
            <a:r>
              <a:rPr lang="en-GB" dirty="0">
                <a:solidFill>
                  <a:srgbClr val="000000"/>
                </a:solidFill>
                <a:effectLst/>
                <a:latin typeface="Arial Narrow" panose="020B0606020202030204" pitchFamily="34" charset="0"/>
              </a:rPr>
              <a:t>Accepting the assignment of Compilation engagement would create self-review threat.</a:t>
            </a:r>
            <a:endParaRPr lang="en-GB" b="1" dirty="0"/>
          </a:p>
        </p:txBody>
      </p:sp>
    </p:spTree>
    <p:extLst>
      <p:ext uri="{BB962C8B-B14F-4D97-AF65-F5344CB8AC3E}">
        <p14:creationId xmlns:p14="http://schemas.microsoft.com/office/powerpoint/2010/main" val="2090833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EF30-87D8-4243-88EF-86A4A2C4937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1EA6904-9DA9-4223-A1AF-B8EDEFA6CBEB}"/>
              </a:ext>
            </a:extLst>
          </p:cNvPr>
          <p:cNvSpPr>
            <a:spLocks noGrp="1"/>
          </p:cNvSpPr>
          <p:nvPr>
            <p:ph idx="1"/>
          </p:nvPr>
        </p:nvSpPr>
        <p:spPr/>
        <p:txBody>
          <a:bodyPr>
            <a:normAutofit/>
          </a:bodyPr>
          <a:lstStyle/>
          <a:p>
            <a:pPr marL="0" indent="0" algn="ctr">
              <a:buNone/>
            </a:pPr>
            <a:endParaRPr lang="en-IN" sz="14500" dirty="0"/>
          </a:p>
          <a:p>
            <a:pPr marL="0" indent="0" algn="ctr">
              <a:buNone/>
            </a:pPr>
            <a:r>
              <a:rPr lang="en-IN" sz="8000" dirty="0"/>
              <a:t>THANKS</a:t>
            </a:r>
          </a:p>
        </p:txBody>
      </p:sp>
    </p:spTree>
    <p:extLst>
      <p:ext uri="{BB962C8B-B14F-4D97-AF65-F5344CB8AC3E}">
        <p14:creationId xmlns:p14="http://schemas.microsoft.com/office/powerpoint/2010/main" val="328640064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538</TotalTime>
  <Words>2822</Words>
  <Application>Microsoft Office PowerPoint</Application>
  <PresentationFormat>Widescreen</PresentationFormat>
  <Paragraphs>231</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Arial Narrow</vt:lpstr>
      <vt:lpstr>Cambria</vt:lpstr>
      <vt:lpstr>Century Gothic</vt:lpstr>
      <vt:lpstr>Wingdings 3</vt:lpstr>
      <vt:lpstr>Wisp</vt:lpstr>
      <vt:lpstr>Emerging Trends in ICAI Disciplinary Pronouncements : PREVENTION &amp; PREPAREDNESS</vt:lpstr>
      <vt:lpstr>LEGAL FRAMEWORK</vt:lpstr>
      <vt:lpstr>PowerPoint Presentation</vt:lpstr>
      <vt:lpstr>Latest position </vt:lpstr>
      <vt:lpstr>DISCIPLINARY DIRECTORATE</vt:lpstr>
      <vt:lpstr>FLOW CHART OF DISCIPLINARY PROCEEDINGS</vt:lpstr>
      <vt:lpstr>PowerPoint Presentation</vt:lpstr>
      <vt:lpstr>Common issues – Disciplinary cases</vt:lpstr>
      <vt:lpstr>Common issues – Disciplinary cases</vt:lpstr>
      <vt:lpstr>QUALITY MECHANISM - ICAI</vt:lpstr>
      <vt:lpstr>Part- I of FIRST SCHEDULE</vt:lpstr>
      <vt:lpstr>Part- I of SECOND SCHEDULE</vt:lpstr>
      <vt:lpstr>Complaint filing Mechanism</vt:lpstr>
      <vt:lpstr>PowerPoint Presentation</vt:lpstr>
      <vt:lpstr>Emerging Trends in Misconduct</vt:lpstr>
      <vt:lpstr>Proactive Preparedness</vt:lpstr>
      <vt:lpstr>Likely Punishments under ICAI Regulations</vt:lpstr>
      <vt:lpstr>Fees – Relative Size (410.3 A1-410.6)</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Booklet on Important Decisions of  the Ethical Standards Board/Council (July-2022)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Vimal Chopra</dc:creator>
  <cp:lastModifiedBy>Vimal Chopra</cp:lastModifiedBy>
  <cp:revision>62</cp:revision>
  <dcterms:created xsi:type="dcterms:W3CDTF">2025-07-23T00:59:00Z</dcterms:created>
  <dcterms:modified xsi:type="dcterms:W3CDTF">2025-11-10T07:00:00Z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53D98EA922644B478A13410A32A3BB50_13</vt:lpwstr>
  </property>
  <property fmtid="{D5CDD505-2E9C-101B-9397-08002B2CF9AE}" pid="3" name="KSOProductBuildVer">
    <vt:lpwstr>2052-12.1.0.21915</vt:lpwstr>
  </property>
</Properties>
</file>