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3"/>
  </p:sldMasterIdLst>
  <p:notesMasterIdLst>
    <p:notesMasterId r:id="rId21"/>
  </p:notesMasterIdLst>
  <p:sldIdLst>
    <p:sldId id="3349" r:id="rId4"/>
    <p:sldId id="4871" r:id="rId5"/>
    <p:sldId id="281" r:id="rId6"/>
    <p:sldId id="4890" r:id="rId7"/>
    <p:sldId id="4097" r:id="rId8"/>
    <p:sldId id="4870" r:id="rId9"/>
    <p:sldId id="4886" r:id="rId10"/>
    <p:sldId id="4889" r:id="rId11"/>
    <p:sldId id="4873" r:id="rId12"/>
    <p:sldId id="4883" r:id="rId13"/>
    <p:sldId id="4891" r:id="rId14"/>
    <p:sldId id="4892" r:id="rId15"/>
    <p:sldId id="4899" r:id="rId16"/>
    <p:sldId id="4901" r:id="rId17"/>
    <p:sldId id="4896" r:id="rId18"/>
    <p:sldId id="4882" r:id="rId19"/>
    <p:sldId id="1212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6B5"/>
    <a:srgbClr val="94C8ED"/>
    <a:srgbClr val="000000"/>
    <a:srgbClr val="42B561"/>
    <a:srgbClr val="22BEFA"/>
    <a:srgbClr val="FFC000"/>
    <a:srgbClr val="FA9D50"/>
    <a:srgbClr val="A5A5A5"/>
    <a:srgbClr val="FFFF9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E3E331-BE6E-47E3-9332-47E6B029B625}" v="117" dt="2025-06-14T12:15:19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E4761-1827-4B9C-9878-60E4F09046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32695-20A1-4F25-ACFC-81417A2D71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3433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9da7cdce84_0_1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9da7cdce84_0_1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9da7cdce84_0_1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9da7cdce84_0_1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9da7cdce84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9da7cdce84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540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891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794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96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54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802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03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71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98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985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337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8871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11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80BAB-90F8-4033-B145-1B68328E5F2A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2A610-E39E-4CB9-B94F-14FC57E223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86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0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955F99C6-3D62-E9D0-B7EC-909E594DD1E7}"/>
              </a:ext>
            </a:extLst>
          </p:cNvPr>
          <p:cNvSpPr txBox="1"/>
          <p:nvPr/>
        </p:nvSpPr>
        <p:spPr>
          <a:xfrm>
            <a:off x="6944139" y="1153726"/>
            <a:ext cx="5106834" cy="51390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latin typeface="Rupee Foradian" panose="020B0603030804020204" pitchFamily="34" charset="0"/>
                <a:ea typeface="+mj-ea"/>
                <a:cs typeface="+mj-cs"/>
              </a:rPr>
              <a:t>  </a:t>
            </a:r>
            <a:endParaRPr lang="en-US" sz="2900" b="1" dirty="0">
              <a:latin typeface="+mj-lt"/>
              <a:ea typeface="+mj-ea"/>
              <a:cs typeface="+mj-cs"/>
            </a:endParaRP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b="1" dirty="0">
                <a:latin typeface="+mj-lt"/>
                <a:ea typeface="+mj-ea"/>
                <a:cs typeface="+mj-cs"/>
              </a:rPr>
              <a:t>      </a:t>
            </a:r>
            <a:endParaRPr lang="en-US" sz="3000" i="1" u="sng" dirty="0"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671F9-EC37-410E-9E3F-9471923E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A2E9845-4D37-471C-A6B8-3FC7BF861B2E}" type="slidenum">
              <a:rPr lang="en-US" smtClean="0"/>
              <a:pPr defTabSz="914400">
                <a:spcAft>
                  <a:spcPts val="600"/>
                </a:spcAft>
              </a:pPr>
              <a:t>1</a:t>
            </a:fld>
            <a:endParaRPr lang="en-US" dirty="0"/>
          </a:p>
        </p:txBody>
      </p:sp>
      <p:pic>
        <p:nvPicPr>
          <p:cNvPr id="11" name="Picture 10" descr="A hands holding a building and a bag of money&#10;&#10;Description automatically generated">
            <a:extLst>
              <a:ext uri="{FF2B5EF4-FFF2-40B4-BE49-F238E27FC236}">
                <a16:creationId xmlns:a16="http://schemas.microsoft.com/office/drawing/2014/main" id="{1A7F5294-A44F-0C0C-9DB7-D8CD5B8F6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364" y="3904938"/>
            <a:ext cx="3428527" cy="2387797"/>
          </a:xfrm>
          <a:prstGeom prst="rect">
            <a:avLst/>
          </a:prstGeom>
        </p:spPr>
      </p:pic>
      <p:pic>
        <p:nvPicPr>
          <p:cNvPr id="13" name="Picture 12" descr="A group of buildings with a smoke stack&#10;&#10;Description automatically generated">
            <a:extLst>
              <a:ext uri="{FF2B5EF4-FFF2-40B4-BE49-F238E27FC236}">
                <a16:creationId xmlns:a16="http://schemas.microsoft.com/office/drawing/2014/main" id="{2390D29E-2716-36E7-F5CA-F783FB996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170" y="3769909"/>
            <a:ext cx="3416859" cy="2584878"/>
          </a:xfrm>
          <a:prstGeom prst="rect">
            <a:avLst/>
          </a:prstGeom>
        </p:spPr>
      </p:pic>
      <p:pic>
        <p:nvPicPr>
          <p:cNvPr id="1026" name="Picture 2" descr="भारतीय लघु उद्योग विकास बैंक लिमिटेड - फॉर्च्यून इंडिया">
            <a:extLst>
              <a:ext uri="{FF2B5EF4-FFF2-40B4-BE49-F238E27FC236}">
                <a16:creationId xmlns:a16="http://schemas.microsoft.com/office/drawing/2014/main" id="{F28CC49F-1A79-0CA2-2F2E-C52BCBACF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2" b="33632"/>
          <a:stretch>
            <a:fillRect/>
          </a:stretch>
        </p:blipFill>
        <p:spPr bwMode="auto">
          <a:xfrm>
            <a:off x="2254661" y="254316"/>
            <a:ext cx="7682677" cy="28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17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40"/>
          <p:cNvSpPr/>
          <p:nvPr/>
        </p:nvSpPr>
        <p:spPr>
          <a:xfrm rot="5400000" flipH="1">
            <a:off x="4260613" y="3082411"/>
            <a:ext cx="1104800" cy="1600400"/>
          </a:xfrm>
          <a:prstGeom prst="trapezoid">
            <a:avLst>
              <a:gd name="adj" fmla="val 32522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4" name="Google Shape;924;p40"/>
          <p:cNvSpPr/>
          <p:nvPr/>
        </p:nvSpPr>
        <p:spPr>
          <a:xfrm rot="2700000" flipH="1">
            <a:off x="4142776" y="4213941"/>
            <a:ext cx="1104784" cy="1600324"/>
          </a:xfrm>
          <a:prstGeom prst="trapezoid">
            <a:avLst>
              <a:gd name="adj" fmla="val 32522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5" name="Google Shape;925;p40"/>
          <p:cNvSpPr/>
          <p:nvPr/>
        </p:nvSpPr>
        <p:spPr>
          <a:xfrm rot="-2700000">
            <a:off x="6909643" y="4213941"/>
            <a:ext cx="1104784" cy="1600324"/>
          </a:xfrm>
          <a:prstGeom prst="trapezoid">
            <a:avLst>
              <a:gd name="adj" fmla="val 32522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6" name="Google Shape;926;p40"/>
          <p:cNvSpPr/>
          <p:nvPr/>
        </p:nvSpPr>
        <p:spPr>
          <a:xfrm rot="-8100000" flipH="1">
            <a:off x="6909643" y="1970974"/>
            <a:ext cx="1104784" cy="1600324"/>
          </a:xfrm>
          <a:prstGeom prst="trapezoid">
            <a:avLst>
              <a:gd name="adj" fmla="val 32522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7" name="Google Shape;927;p40"/>
          <p:cNvSpPr/>
          <p:nvPr/>
        </p:nvSpPr>
        <p:spPr>
          <a:xfrm rot="8100000">
            <a:off x="4142776" y="1970974"/>
            <a:ext cx="1104784" cy="1600324"/>
          </a:xfrm>
          <a:prstGeom prst="trapezoid">
            <a:avLst>
              <a:gd name="adj" fmla="val 32522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8" name="Google Shape;928;p40"/>
          <p:cNvSpPr/>
          <p:nvPr/>
        </p:nvSpPr>
        <p:spPr>
          <a:xfrm>
            <a:off x="7580333" y="1522900"/>
            <a:ext cx="3811200" cy="107920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9" name="Google Shape;929;p40"/>
          <p:cNvSpPr txBox="1"/>
          <p:nvPr/>
        </p:nvSpPr>
        <p:spPr>
          <a:xfrm>
            <a:off x="7815051" y="1620733"/>
            <a:ext cx="2460800" cy="2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en" sz="2267" dirty="0">
                <a:solidFill>
                  <a:schemeClr val="accent4"/>
                </a:solidFill>
                <a:ea typeface="Fira Sans Extra Condensed Medium"/>
                <a:cs typeface="Fira Sans Extra Condensed Medium"/>
                <a:sym typeface="Fira Sans Extra Condensed Medium"/>
              </a:rPr>
              <a:t>SMA %</a:t>
            </a:r>
            <a:endParaRPr sz="2267" dirty="0">
              <a:solidFill>
                <a:schemeClr val="accent4"/>
              </a:solidFill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30" name="Google Shape;930;p40"/>
          <p:cNvSpPr txBox="1"/>
          <p:nvPr/>
        </p:nvSpPr>
        <p:spPr>
          <a:xfrm>
            <a:off x="8056651" y="1877500"/>
            <a:ext cx="2228000" cy="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en-US" sz="2800" dirty="0">
                <a:solidFill>
                  <a:srgbClr val="000000"/>
                </a:solidFill>
                <a:latin typeface="Rupee Foradian" panose="020B0603030804020204" pitchFamily="34" charset="0"/>
                <a:ea typeface="Roboto"/>
                <a:cs typeface="Roboto"/>
                <a:sym typeface="Roboto"/>
              </a:rPr>
              <a:t>1.07%</a:t>
            </a:r>
            <a:endParaRPr sz="2800" dirty="0">
              <a:solidFill>
                <a:srgbClr val="000000"/>
              </a:solidFill>
              <a:latin typeface="Rupee Foradian" panose="020B0603030804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31" name="Google Shape;931;p40"/>
          <p:cNvSpPr/>
          <p:nvPr/>
        </p:nvSpPr>
        <p:spPr>
          <a:xfrm>
            <a:off x="10312400" y="1427633"/>
            <a:ext cx="1270000" cy="1270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2863" dist="19050" dir="1080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2" name="Google Shape;932;p40"/>
          <p:cNvSpPr/>
          <p:nvPr/>
        </p:nvSpPr>
        <p:spPr>
          <a:xfrm>
            <a:off x="10470945" y="1561467"/>
            <a:ext cx="1002000" cy="100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4" name="Google Shape;934;p40"/>
          <p:cNvSpPr txBox="1"/>
          <p:nvPr/>
        </p:nvSpPr>
        <p:spPr>
          <a:xfrm>
            <a:off x="7815051" y="3440851"/>
            <a:ext cx="2460800" cy="2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buClr>
                <a:srgbClr val="000000"/>
              </a:buClr>
              <a:buSzPts val="1100"/>
            </a:pPr>
            <a:endParaRPr sz="2267" dirty="0">
              <a:solidFill>
                <a:schemeClr val="accent5"/>
              </a:solidFill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38" name="Google Shape;938;p40"/>
          <p:cNvSpPr/>
          <p:nvPr/>
        </p:nvSpPr>
        <p:spPr>
          <a:xfrm>
            <a:off x="7580333" y="5163133"/>
            <a:ext cx="3811200" cy="107920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939" name="Google Shape;939;p40"/>
          <p:cNvSpPr txBox="1"/>
          <p:nvPr/>
        </p:nvSpPr>
        <p:spPr>
          <a:xfrm>
            <a:off x="7815051" y="5237267"/>
            <a:ext cx="3114155" cy="23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endParaRPr lang="en-IN" sz="2267" dirty="0">
              <a:solidFill>
                <a:schemeClr val="accent2"/>
              </a:solidFill>
              <a:ea typeface="Fira Sans Extra Condensed Medium"/>
              <a:cs typeface="Fira Sans Extra Condensed Medium"/>
              <a:sym typeface="Fira Sans Extra Condensed Medium"/>
            </a:endParaRPr>
          </a:p>
          <a:p>
            <a:r>
              <a:rPr lang="en-IN" sz="2267" dirty="0">
                <a:solidFill>
                  <a:schemeClr val="accent2"/>
                </a:solidFill>
                <a:ea typeface="Fira Sans Extra Condensed Medium"/>
                <a:cs typeface="Fira Sans Extra Condensed Medium"/>
                <a:sym typeface="Fira Sans Extra Condensed Medium"/>
              </a:rPr>
              <a:t>       </a:t>
            </a:r>
            <a:r>
              <a:rPr lang="en" sz="2400" dirty="0">
                <a:solidFill>
                  <a:schemeClr val="accent5"/>
                </a:solidFill>
                <a:ea typeface="Fira Sans Extra Condensed Medium"/>
                <a:cs typeface="Fira Sans Extra Condensed Medium"/>
                <a:sym typeface="Fira Sans Extra Condensed Medium"/>
              </a:rPr>
              <a:t>Disbursements </a:t>
            </a:r>
            <a:r>
              <a:rPr lang="en-IN" sz="2267" dirty="0">
                <a:solidFill>
                  <a:schemeClr val="accent5">
                    <a:lumMod val="75000"/>
                  </a:schemeClr>
                </a:solidFill>
                <a:ea typeface="Fira Sans Extra Condensed Medium"/>
                <a:cs typeface="Fira Sans Extra Condensed Medium"/>
                <a:sym typeface="Fira Sans Extra Condensed Medium"/>
              </a:rPr>
              <a:t>	</a:t>
            </a:r>
          </a:p>
          <a:p>
            <a:pPr algn="r"/>
            <a:endParaRPr sz="2267" dirty="0">
              <a:solidFill>
                <a:schemeClr val="accent6"/>
              </a:solidFill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43" name="Google Shape;943;p40"/>
          <p:cNvSpPr/>
          <p:nvPr/>
        </p:nvSpPr>
        <p:spPr>
          <a:xfrm flipH="1">
            <a:off x="800467" y="1522900"/>
            <a:ext cx="3811200" cy="107920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44" name="Google Shape;944;p40"/>
          <p:cNvSpPr txBox="1"/>
          <p:nvPr/>
        </p:nvSpPr>
        <p:spPr>
          <a:xfrm flipH="1">
            <a:off x="1862418" y="1668809"/>
            <a:ext cx="2702075" cy="20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267" dirty="0">
                <a:solidFill>
                  <a:schemeClr val="accent1"/>
                </a:solidFill>
                <a:sym typeface="Fira Sans Extra Condensed Medium"/>
              </a:rPr>
              <a:t>Outstanding Growth</a:t>
            </a:r>
            <a:endParaRPr sz="2267" dirty="0">
              <a:solidFill>
                <a:schemeClr val="accent1"/>
              </a:solidFill>
              <a:sym typeface="Fira Sans Extra Condensed Medium"/>
            </a:endParaRPr>
          </a:p>
        </p:txBody>
      </p:sp>
      <p:sp>
        <p:nvSpPr>
          <p:cNvPr id="945" name="Google Shape;945;p40"/>
          <p:cNvSpPr txBox="1"/>
          <p:nvPr/>
        </p:nvSpPr>
        <p:spPr>
          <a:xfrm flipH="1">
            <a:off x="1909684" y="2020240"/>
            <a:ext cx="2103129" cy="49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Rupee Foradian" panose="020B0603030804020204" pitchFamily="34" charset="0"/>
                <a:ea typeface="Roboto"/>
                <a:cs typeface="Roboto"/>
                <a:sym typeface="Roboto"/>
              </a:rPr>
              <a:t>     32%</a:t>
            </a:r>
            <a:endParaRPr sz="2800" dirty="0">
              <a:solidFill>
                <a:srgbClr val="000000"/>
              </a:solidFill>
              <a:latin typeface="Rupee Foradian" panose="020B0603030804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46" name="Google Shape;946;p40"/>
          <p:cNvSpPr/>
          <p:nvPr/>
        </p:nvSpPr>
        <p:spPr>
          <a:xfrm flipH="1">
            <a:off x="609600" y="1427633"/>
            <a:ext cx="1270000" cy="127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47" name="Google Shape;947;p40"/>
          <p:cNvSpPr/>
          <p:nvPr/>
        </p:nvSpPr>
        <p:spPr>
          <a:xfrm flipH="1">
            <a:off x="743633" y="1561467"/>
            <a:ext cx="1002000" cy="100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chemeClr val="accent1"/>
              </a:solidFill>
            </a:endParaRPr>
          </a:p>
        </p:txBody>
      </p:sp>
      <p:sp>
        <p:nvSpPr>
          <p:cNvPr id="948" name="Google Shape;948;p40"/>
          <p:cNvSpPr/>
          <p:nvPr/>
        </p:nvSpPr>
        <p:spPr>
          <a:xfrm flipH="1">
            <a:off x="800467" y="3343017"/>
            <a:ext cx="3811200" cy="107920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49" name="Google Shape;949;p40"/>
          <p:cNvSpPr txBox="1"/>
          <p:nvPr/>
        </p:nvSpPr>
        <p:spPr>
          <a:xfrm flipH="1">
            <a:off x="1782182" y="3343016"/>
            <a:ext cx="3103530" cy="618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267" dirty="0">
                <a:solidFill>
                  <a:schemeClr val="accent2"/>
                </a:solidFill>
                <a:ea typeface="Fira Sans Extra Condensed Medium"/>
                <a:cs typeface="Fira Sans Extra Condensed Medium"/>
                <a:sym typeface="Fira Sans Extra Condensed Medium"/>
              </a:rPr>
              <a:t>New Customer Added</a:t>
            </a:r>
            <a:endParaRPr sz="2267" dirty="0">
              <a:solidFill>
                <a:schemeClr val="accent2"/>
              </a:solidFill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50" name="Google Shape;950;p40"/>
          <p:cNvSpPr txBox="1"/>
          <p:nvPr/>
        </p:nvSpPr>
        <p:spPr>
          <a:xfrm flipH="1">
            <a:off x="1975374" y="3781395"/>
            <a:ext cx="2228000" cy="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Rupee Foradian" panose="020B0603030804020204" pitchFamily="34" charset="0"/>
                <a:ea typeface="Roboto"/>
                <a:cs typeface="Roboto"/>
                <a:sym typeface="Roboto"/>
              </a:rPr>
              <a:t>4046</a:t>
            </a:r>
            <a:r>
              <a:rPr lang="en-US" sz="2800" dirty="0">
                <a:solidFill>
                  <a:srgbClr val="000000"/>
                </a:solidFill>
                <a:latin typeface="Rupee Foradian" panose="020B0603030804020204" pitchFamily="34" charset="0"/>
                <a:ea typeface="Roboto"/>
                <a:cs typeface="Roboto"/>
                <a:sym typeface="Roboto"/>
              </a:rPr>
              <a:t> Nos.</a:t>
            </a:r>
            <a:endParaRPr lang="en-IN" sz="2800" dirty="0">
              <a:solidFill>
                <a:srgbClr val="000000"/>
              </a:solidFill>
              <a:latin typeface="Rupee Foradian" panose="020B0603030804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51" name="Google Shape;951;p40"/>
          <p:cNvSpPr/>
          <p:nvPr/>
        </p:nvSpPr>
        <p:spPr>
          <a:xfrm flipH="1">
            <a:off x="609600" y="3247751"/>
            <a:ext cx="1270000" cy="127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2" name="Google Shape;952;p40"/>
          <p:cNvSpPr/>
          <p:nvPr/>
        </p:nvSpPr>
        <p:spPr>
          <a:xfrm flipH="1">
            <a:off x="743633" y="3381584"/>
            <a:ext cx="1002000" cy="100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953" name="Google Shape;953;p40"/>
          <p:cNvSpPr/>
          <p:nvPr/>
        </p:nvSpPr>
        <p:spPr>
          <a:xfrm flipH="1">
            <a:off x="1060174" y="5114893"/>
            <a:ext cx="3551492" cy="11274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954" name="Google Shape;954;p40"/>
          <p:cNvSpPr txBox="1"/>
          <p:nvPr/>
        </p:nvSpPr>
        <p:spPr>
          <a:xfrm flipH="1">
            <a:off x="1909684" y="5260967"/>
            <a:ext cx="2219200" cy="2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2267" dirty="0">
                <a:solidFill>
                  <a:schemeClr val="accent3"/>
                </a:solidFill>
                <a:ea typeface="Fira Sans Extra Condensed Medium"/>
                <a:cs typeface="Fira Sans Extra Condensed Medium"/>
                <a:sym typeface="Fira Sans Extra Condensed Medium"/>
              </a:rPr>
              <a:t>Fresh Sanctions	</a:t>
            </a:r>
            <a:endParaRPr sz="2267" dirty="0">
              <a:solidFill>
                <a:schemeClr val="accent3"/>
              </a:solidFill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55" name="Google Shape;955;p40"/>
          <p:cNvSpPr txBox="1"/>
          <p:nvPr/>
        </p:nvSpPr>
        <p:spPr>
          <a:xfrm flipH="1">
            <a:off x="1909751" y="5517733"/>
            <a:ext cx="2470400" cy="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Rupee Foradian" panose="020B0603030804020204" pitchFamily="34" charset="0"/>
                <a:ea typeface="Roboto"/>
                <a:cs typeface="Roboto"/>
                <a:sym typeface="Roboto"/>
              </a:rPr>
              <a:t>16,017 Cr</a:t>
            </a:r>
            <a:endParaRPr sz="2400" dirty="0">
              <a:solidFill>
                <a:srgbClr val="000000"/>
              </a:solidFill>
              <a:latin typeface="Rupee Foradian" panose="020B0603030804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56" name="Google Shape;956;p40"/>
          <p:cNvSpPr/>
          <p:nvPr/>
        </p:nvSpPr>
        <p:spPr>
          <a:xfrm flipH="1">
            <a:off x="613180" y="5043613"/>
            <a:ext cx="1270000" cy="127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958" name="Google Shape;958;p40"/>
          <p:cNvSpPr/>
          <p:nvPr/>
        </p:nvSpPr>
        <p:spPr>
          <a:xfrm>
            <a:off x="4781892" y="2686191"/>
            <a:ext cx="2565200" cy="25652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959" name="Google Shape;959;p40"/>
          <p:cNvSpPr/>
          <p:nvPr/>
        </p:nvSpPr>
        <p:spPr>
          <a:xfrm>
            <a:off x="4887142" y="2771136"/>
            <a:ext cx="2367923" cy="237023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400" b="1" dirty="0">
                <a:latin typeface="Rupee Foradian" panose="020B0603030804020204" pitchFamily="34" charset="0"/>
              </a:rPr>
              <a:t>FY 2024-25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434BE6E-5BAE-4986-3D78-87221BBBB6AC}"/>
              </a:ext>
            </a:extLst>
          </p:cNvPr>
          <p:cNvSpPr/>
          <p:nvPr/>
        </p:nvSpPr>
        <p:spPr>
          <a:xfrm>
            <a:off x="0" y="0"/>
            <a:ext cx="5852160" cy="887496"/>
          </a:xfrm>
          <a:custGeom>
            <a:avLst/>
            <a:gdLst>
              <a:gd name="connsiteX0" fmla="*/ 0 w 2828759"/>
              <a:gd name="connsiteY0" fmla="*/ 0 h 341085"/>
              <a:gd name="connsiteX1" fmla="*/ 2828759 w 2828759"/>
              <a:gd name="connsiteY1" fmla="*/ 0 h 341085"/>
              <a:gd name="connsiteX2" fmla="*/ 2801955 w 2828759"/>
              <a:gd name="connsiteY2" fmla="*/ 132765 h 341085"/>
              <a:gd name="connsiteX3" fmla="*/ 2487673 w 2828759"/>
              <a:gd name="connsiteY3" fmla="*/ 341085 h 341085"/>
              <a:gd name="connsiteX4" fmla="*/ 7257 w 2828759"/>
              <a:gd name="connsiteY4" fmla="*/ 341084 h 341085"/>
              <a:gd name="connsiteX5" fmla="*/ 0 w 2828759"/>
              <a:gd name="connsiteY5" fmla="*/ 340352 h 34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8759" h="341085">
                <a:moveTo>
                  <a:pt x="0" y="0"/>
                </a:moveTo>
                <a:lnTo>
                  <a:pt x="2828759" y="0"/>
                </a:lnTo>
                <a:lnTo>
                  <a:pt x="2801955" y="132765"/>
                </a:lnTo>
                <a:cubicBezTo>
                  <a:pt x="2750175" y="255186"/>
                  <a:pt x="2628956" y="341085"/>
                  <a:pt x="2487673" y="341085"/>
                </a:cubicBezTo>
                <a:lnTo>
                  <a:pt x="7257" y="341084"/>
                </a:lnTo>
                <a:lnTo>
                  <a:pt x="0" y="340352"/>
                </a:lnTo>
                <a:close/>
              </a:path>
            </a:pathLst>
          </a:custGeom>
          <a:solidFill>
            <a:srgbClr val="01406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b="1" dirty="0">
                <a:solidFill>
                  <a:schemeClr val="bg1"/>
                </a:solidFill>
                <a:latin typeface="Rupee Foradian" panose="020B0603030804020204" pitchFamily="34" charset="0"/>
                <a:cs typeface="Poppins" pitchFamily="2" charset="77"/>
              </a:rPr>
              <a:t>Business FY 2024-25</a:t>
            </a:r>
            <a:endParaRPr lang="en-US" sz="2400" b="1" dirty="0">
              <a:solidFill>
                <a:schemeClr val="bg1"/>
              </a:solidFill>
              <a:latin typeface="Rupee Foradian" panose="020B0603030804020204" pitchFamily="34" charset="0"/>
              <a:cs typeface="Poppins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FA58D1-374D-928C-235A-A27035D9D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685" y="-241140"/>
            <a:ext cx="3213148" cy="1587831"/>
          </a:xfrm>
          <a:prstGeom prst="rect">
            <a:avLst/>
          </a:prstGeom>
        </p:spPr>
      </p:pic>
      <p:pic>
        <p:nvPicPr>
          <p:cNvPr id="6" name="Graphic 5" descr="Upward trend with solid fill">
            <a:extLst>
              <a:ext uri="{FF2B5EF4-FFF2-40B4-BE49-F238E27FC236}">
                <a16:creationId xmlns:a16="http://schemas.microsoft.com/office/drawing/2014/main" id="{9E3C849F-8510-224B-5BD3-19C87FF62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9781" y="1620733"/>
            <a:ext cx="821843" cy="821843"/>
          </a:xfrm>
          <a:prstGeom prst="rect">
            <a:avLst/>
          </a:prstGeom>
        </p:spPr>
      </p:pic>
      <p:pic>
        <p:nvPicPr>
          <p:cNvPr id="10" name="Graphic 9" descr="Children outline">
            <a:extLst>
              <a:ext uri="{FF2B5EF4-FFF2-40B4-BE49-F238E27FC236}">
                <a16:creationId xmlns:a16="http://schemas.microsoft.com/office/drawing/2014/main" id="{4D302BCC-004D-C729-D124-BC221F4E6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1066" y="3368790"/>
            <a:ext cx="914400" cy="914400"/>
          </a:xfrm>
          <a:prstGeom prst="rect">
            <a:avLst/>
          </a:prstGeom>
        </p:spPr>
      </p:pic>
      <p:pic>
        <p:nvPicPr>
          <p:cNvPr id="12" name="Graphic 11" descr="Medical with solid fill">
            <a:extLst>
              <a:ext uri="{FF2B5EF4-FFF2-40B4-BE49-F238E27FC236}">
                <a16:creationId xmlns:a16="http://schemas.microsoft.com/office/drawing/2014/main" id="{DB075C4A-80F1-90E2-5413-DE99A9372C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72701" y="1574453"/>
            <a:ext cx="998489" cy="998489"/>
          </a:xfrm>
          <a:prstGeom prst="rect">
            <a:avLst/>
          </a:prstGeom>
        </p:spPr>
      </p:pic>
      <p:sp>
        <p:nvSpPr>
          <p:cNvPr id="15" name="Google Shape;937;p40">
            <a:extLst>
              <a:ext uri="{FF2B5EF4-FFF2-40B4-BE49-F238E27FC236}">
                <a16:creationId xmlns:a16="http://schemas.microsoft.com/office/drawing/2014/main" id="{66C56503-6B73-4415-E58B-EAD75DD93A82}"/>
              </a:ext>
            </a:extLst>
          </p:cNvPr>
          <p:cNvSpPr/>
          <p:nvPr/>
        </p:nvSpPr>
        <p:spPr>
          <a:xfrm>
            <a:off x="737458" y="5162882"/>
            <a:ext cx="1002000" cy="100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6" name="Graphic 15" descr="Document outline">
            <a:extLst>
              <a:ext uri="{FF2B5EF4-FFF2-40B4-BE49-F238E27FC236}">
                <a16:creationId xmlns:a16="http://schemas.microsoft.com/office/drawing/2014/main" id="{D8F3F2CA-7921-4D68-770A-8AAA2539B8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4417" y="5209491"/>
            <a:ext cx="914400" cy="914400"/>
          </a:xfrm>
          <a:prstGeom prst="rect">
            <a:avLst/>
          </a:prstGeom>
        </p:spPr>
      </p:pic>
      <p:sp>
        <p:nvSpPr>
          <p:cNvPr id="19" name="Google Shape;935;p40">
            <a:extLst>
              <a:ext uri="{FF2B5EF4-FFF2-40B4-BE49-F238E27FC236}">
                <a16:creationId xmlns:a16="http://schemas.microsoft.com/office/drawing/2014/main" id="{EDD5F103-90FE-13ED-8C2B-5872446CEEEA}"/>
              </a:ext>
            </a:extLst>
          </p:cNvPr>
          <p:cNvSpPr txBox="1"/>
          <p:nvPr/>
        </p:nvSpPr>
        <p:spPr>
          <a:xfrm>
            <a:off x="8468406" y="5533911"/>
            <a:ext cx="1770463" cy="803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en-US" sz="2400" dirty="0">
                <a:solidFill>
                  <a:srgbClr val="000000"/>
                </a:solidFill>
                <a:latin typeface="Rupee Foradian" panose="020B0603030804020204" pitchFamily="34" charset="0"/>
                <a:ea typeface="Roboto"/>
                <a:cs typeface="Roboto"/>
                <a:sym typeface="Roboto"/>
              </a:rPr>
              <a:t>10,288 Cr</a:t>
            </a:r>
            <a:endParaRPr lang="en-IN" sz="2400" dirty="0">
              <a:solidFill>
                <a:srgbClr val="000000"/>
              </a:solidFill>
              <a:latin typeface="Rupee Foradian" panose="020B0603030804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36" name="Google Shape;936;p40"/>
          <p:cNvSpPr/>
          <p:nvPr/>
        </p:nvSpPr>
        <p:spPr>
          <a:xfrm>
            <a:off x="10392364" y="5078017"/>
            <a:ext cx="1270000" cy="1270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42863" dist="19050" dir="1080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7" name="Google Shape;937;p40"/>
          <p:cNvSpPr/>
          <p:nvPr/>
        </p:nvSpPr>
        <p:spPr>
          <a:xfrm>
            <a:off x="10530134" y="5201733"/>
            <a:ext cx="1002000" cy="100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8" name="Graphic 7" descr="Coins outline">
            <a:extLst>
              <a:ext uri="{FF2B5EF4-FFF2-40B4-BE49-F238E27FC236}">
                <a16:creationId xmlns:a16="http://schemas.microsoft.com/office/drawing/2014/main" id="{ABCD37A7-0B6F-42F7-B614-BA485B79CF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15134" y="5324705"/>
            <a:ext cx="756056" cy="7560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434BE6E-5BAE-4986-3D78-87221BBBB6AC}"/>
              </a:ext>
            </a:extLst>
          </p:cNvPr>
          <p:cNvSpPr/>
          <p:nvPr/>
        </p:nvSpPr>
        <p:spPr>
          <a:xfrm>
            <a:off x="-1" y="28504"/>
            <a:ext cx="6719455" cy="914400"/>
          </a:xfrm>
          <a:custGeom>
            <a:avLst/>
            <a:gdLst>
              <a:gd name="connsiteX0" fmla="*/ 0 w 2828759"/>
              <a:gd name="connsiteY0" fmla="*/ 0 h 341085"/>
              <a:gd name="connsiteX1" fmla="*/ 2828759 w 2828759"/>
              <a:gd name="connsiteY1" fmla="*/ 0 h 341085"/>
              <a:gd name="connsiteX2" fmla="*/ 2801955 w 2828759"/>
              <a:gd name="connsiteY2" fmla="*/ 132765 h 341085"/>
              <a:gd name="connsiteX3" fmla="*/ 2487673 w 2828759"/>
              <a:gd name="connsiteY3" fmla="*/ 341085 h 341085"/>
              <a:gd name="connsiteX4" fmla="*/ 7257 w 2828759"/>
              <a:gd name="connsiteY4" fmla="*/ 341084 h 341085"/>
              <a:gd name="connsiteX5" fmla="*/ 0 w 2828759"/>
              <a:gd name="connsiteY5" fmla="*/ 340352 h 34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8759" h="341085">
                <a:moveTo>
                  <a:pt x="0" y="0"/>
                </a:moveTo>
                <a:lnTo>
                  <a:pt x="2828759" y="0"/>
                </a:lnTo>
                <a:lnTo>
                  <a:pt x="2801955" y="132765"/>
                </a:lnTo>
                <a:cubicBezTo>
                  <a:pt x="2750175" y="255186"/>
                  <a:pt x="2628956" y="341085"/>
                  <a:pt x="2487673" y="341085"/>
                </a:cubicBezTo>
                <a:lnTo>
                  <a:pt x="7257" y="341084"/>
                </a:lnTo>
                <a:lnTo>
                  <a:pt x="0" y="340352"/>
                </a:lnTo>
                <a:close/>
              </a:path>
            </a:pathLst>
          </a:custGeom>
          <a:solidFill>
            <a:srgbClr val="01406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Rupee Foradian" panose="020B0603030804020204" pitchFamily="34" charset="0"/>
                <a:cs typeface="Poppins" pitchFamily="2" charset="77"/>
              </a:rPr>
              <a:t>Introduction to SIDBIs direct lending schemes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FA58D1-374D-928C-235A-A27035D9D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685" y="-241140"/>
            <a:ext cx="3213148" cy="158783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29655A7-ACB2-FF49-5E67-D218CE1D6F6B}"/>
              </a:ext>
            </a:extLst>
          </p:cNvPr>
          <p:cNvCxnSpPr>
            <a:cxnSpLocks/>
          </p:cNvCxnSpPr>
          <p:nvPr/>
        </p:nvCxnSpPr>
        <p:spPr>
          <a:xfrm>
            <a:off x="6125329" y="1733105"/>
            <a:ext cx="52845" cy="43347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958;p40">
            <a:extLst>
              <a:ext uri="{FF2B5EF4-FFF2-40B4-BE49-F238E27FC236}">
                <a16:creationId xmlns:a16="http://schemas.microsoft.com/office/drawing/2014/main" id="{051533E8-B856-5FEB-6439-2D0E2366445D}"/>
              </a:ext>
            </a:extLst>
          </p:cNvPr>
          <p:cNvSpPr/>
          <p:nvPr/>
        </p:nvSpPr>
        <p:spPr>
          <a:xfrm>
            <a:off x="7411987" y="2016514"/>
            <a:ext cx="1505107" cy="15121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11" name="Google Shape;958;p40">
            <a:extLst>
              <a:ext uri="{FF2B5EF4-FFF2-40B4-BE49-F238E27FC236}">
                <a16:creationId xmlns:a16="http://schemas.microsoft.com/office/drawing/2014/main" id="{DA90C7FE-5ADC-7765-309E-F06B0E4E002C}"/>
              </a:ext>
            </a:extLst>
          </p:cNvPr>
          <p:cNvSpPr/>
          <p:nvPr/>
        </p:nvSpPr>
        <p:spPr>
          <a:xfrm>
            <a:off x="7500890" y="2108710"/>
            <a:ext cx="1327302" cy="132775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DBF97C-0984-30D5-AF6C-7CB435FCAB5A}"/>
              </a:ext>
            </a:extLst>
          </p:cNvPr>
          <p:cNvSpPr txBox="1"/>
          <p:nvPr/>
        </p:nvSpPr>
        <p:spPr>
          <a:xfrm>
            <a:off x="1692875" y="4196218"/>
            <a:ext cx="2684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/>
          </a:p>
          <a:p>
            <a:r>
              <a:rPr lang="en-US" sz="3200" b="1" dirty="0"/>
              <a:t> </a:t>
            </a:r>
            <a:endParaRPr lang="en-IN" sz="28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B704DC-5B92-D1A6-57A6-8AB49CF90D56}"/>
              </a:ext>
            </a:extLst>
          </p:cNvPr>
          <p:cNvSpPr txBox="1"/>
          <p:nvPr/>
        </p:nvSpPr>
        <p:spPr>
          <a:xfrm>
            <a:off x="1317861" y="1553553"/>
            <a:ext cx="386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ptos ExtraBold" panose="020F0502020204030204" pitchFamily="34" charset="0"/>
              </a:rPr>
              <a:t> Machinery/Equipment Finance</a:t>
            </a:r>
            <a:endParaRPr lang="en-IN" sz="2000" dirty="0">
              <a:latin typeface="Aptos ExtraBold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F5B068-0451-543F-97B5-BA6AE7BD6560}"/>
              </a:ext>
            </a:extLst>
          </p:cNvPr>
          <p:cNvSpPr txBox="1"/>
          <p:nvPr/>
        </p:nvSpPr>
        <p:spPr>
          <a:xfrm>
            <a:off x="1405052" y="2391114"/>
            <a:ext cx="4414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000" b="1" dirty="0"/>
              <a:t>Project Finance – Capex Requirements/Brownfield</a:t>
            </a:r>
            <a:endParaRPr lang="en-IN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5BDEBA-8D40-9557-E9FA-ECE3B3056790}"/>
              </a:ext>
            </a:extLst>
          </p:cNvPr>
          <p:cNvSpPr txBox="1"/>
          <p:nvPr/>
        </p:nvSpPr>
        <p:spPr>
          <a:xfrm>
            <a:off x="1455774" y="3758766"/>
            <a:ext cx="4276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Project Finance – Greenfield/ New Investment</a:t>
            </a:r>
            <a:endParaRPr lang="en-IN" sz="20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48A712-B976-485D-4457-4AAED02678C8}"/>
              </a:ext>
            </a:extLst>
          </p:cNvPr>
          <p:cNvSpPr txBox="1"/>
          <p:nvPr/>
        </p:nvSpPr>
        <p:spPr>
          <a:xfrm>
            <a:off x="1100779" y="4773551"/>
            <a:ext cx="3251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endParaRPr lang="en-IN" dirty="0"/>
          </a:p>
        </p:txBody>
      </p:sp>
      <p:sp>
        <p:nvSpPr>
          <p:cNvPr id="4" name="Google Shape;946;p40">
            <a:extLst>
              <a:ext uri="{FF2B5EF4-FFF2-40B4-BE49-F238E27FC236}">
                <a16:creationId xmlns:a16="http://schemas.microsoft.com/office/drawing/2014/main" id="{992EBC58-9D33-7359-3AA6-973FFDD7BDD3}"/>
              </a:ext>
            </a:extLst>
          </p:cNvPr>
          <p:cNvSpPr/>
          <p:nvPr/>
        </p:nvSpPr>
        <p:spPr>
          <a:xfrm flipH="1">
            <a:off x="103641" y="1376592"/>
            <a:ext cx="1033646" cy="88582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highlight>
                <a:srgbClr val="FFFF00"/>
              </a:highlight>
            </a:endParaRPr>
          </a:p>
        </p:txBody>
      </p:sp>
      <p:pic>
        <p:nvPicPr>
          <p:cNvPr id="15" name="Graphic 14" descr="Robot Hand outline">
            <a:extLst>
              <a:ext uri="{FF2B5EF4-FFF2-40B4-BE49-F238E27FC236}">
                <a16:creationId xmlns:a16="http://schemas.microsoft.com/office/drawing/2014/main" id="{75560FFC-74D5-4662-D35A-D31262397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3551" y="1339028"/>
            <a:ext cx="914400" cy="914400"/>
          </a:xfrm>
          <a:prstGeom prst="rect">
            <a:avLst/>
          </a:prstGeom>
        </p:spPr>
      </p:pic>
      <p:sp>
        <p:nvSpPr>
          <p:cNvPr id="23" name="Google Shape;946;p40">
            <a:extLst>
              <a:ext uri="{FF2B5EF4-FFF2-40B4-BE49-F238E27FC236}">
                <a16:creationId xmlns:a16="http://schemas.microsoft.com/office/drawing/2014/main" id="{80461BD2-D7D7-5519-D1D7-4048D604E112}"/>
              </a:ext>
            </a:extLst>
          </p:cNvPr>
          <p:cNvSpPr/>
          <p:nvPr/>
        </p:nvSpPr>
        <p:spPr>
          <a:xfrm flipH="1">
            <a:off x="134305" y="3683470"/>
            <a:ext cx="1033646" cy="900481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pic>
        <p:nvPicPr>
          <p:cNvPr id="25" name="Graphic 24" descr="Modern architecture outline">
            <a:extLst>
              <a:ext uri="{FF2B5EF4-FFF2-40B4-BE49-F238E27FC236}">
                <a16:creationId xmlns:a16="http://schemas.microsoft.com/office/drawing/2014/main" id="{31952908-DB92-9023-940E-E98EB73F06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7589" y="3624936"/>
            <a:ext cx="914400" cy="914400"/>
          </a:xfrm>
          <a:prstGeom prst="rect">
            <a:avLst/>
          </a:prstGeom>
        </p:spPr>
      </p:pic>
      <p:sp>
        <p:nvSpPr>
          <p:cNvPr id="35" name="Google Shape;946;p40">
            <a:extLst>
              <a:ext uri="{FF2B5EF4-FFF2-40B4-BE49-F238E27FC236}">
                <a16:creationId xmlns:a16="http://schemas.microsoft.com/office/drawing/2014/main" id="{2E8B7A10-5CD4-9BA0-3DE7-A09C5E7DABD0}"/>
              </a:ext>
            </a:extLst>
          </p:cNvPr>
          <p:cNvSpPr/>
          <p:nvPr/>
        </p:nvSpPr>
        <p:spPr>
          <a:xfrm flipH="1">
            <a:off x="134305" y="4801544"/>
            <a:ext cx="1033646" cy="8858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6" name="Graphic 35" descr="Good Inventory outline">
            <a:extLst>
              <a:ext uri="{FF2B5EF4-FFF2-40B4-BE49-F238E27FC236}">
                <a16:creationId xmlns:a16="http://schemas.microsoft.com/office/drawing/2014/main" id="{D321385B-AB35-F658-9AE8-0C1DD6913A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9100" y="4771176"/>
            <a:ext cx="914400" cy="914400"/>
          </a:xfrm>
          <a:prstGeom prst="rect">
            <a:avLst/>
          </a:prstGeom>
        </p:spPr>
      </p:pic>
      <p:sp>
        <p:nvSpPr>
          <p:cNvPr id="39" name="Google Shape;946;p40">
            <a:extLst>
              <a:ext uri="{FF2B5EF4-FFF2-40B4-BE49-F238E27FC236}">
                <a16:creationId xmlns:a16="http://schemas.microsoft.com/office/drawing/2014/main" id="{09407204-EFC8-E0B4-8E9B-32EA3DDE44F3}"/>
              </a:ext>
            </a:extLst>
          </p:cNvPr>
          <p:cNvSpPr/>
          <p:nvPr/>
        </p:nvSpPr>
        <p:spPr>
          <a:xfrm flipH="1">
            <a:off x="155324" y="5910939"/>
            <a:ext cx="1033646" cy="88582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0" name="Google Shape;946;p40">
            <a:extLst>
              <a:ext uri="{FF2B5EF4-FFF2-40B4-BE49-F238E27FC236}">
                <a16:creationId xmlns:a16="http://schemas.microsoft.com/office/drawing/2014/main" id="{021FA088-444A-C6BA-3CE9-05C20829F6A4}"/>
              </a:ext>
            </a:extLst>
          </p:cNvPr>
          <p:cNvSpPr/>
          <p:nvPr/>
        </p:nvSpPr>
        <p:spPr>
          <a:xfrm flipH="1">
            <a:off x="134305" y="2535435"/>
            <a:ext cx="1033646" cy="88582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2863" dist="1905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2" name="Graphic 41" descr="Factory outline">
            <a:extLst>
              <a:ext uri="{FF2B5EF4-FFF2-40B4-BE49-F238E27FC236}">
                <a16:creationId xmlns:a16="http://schemas.microsoft.com/office/drawing/2014/main" id="{D3D8BDD0-8EDD-05B2-DD03-22195E5A70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1573" y="2490191"/>
            <a:ext cx="912066" cy="912066"/>
          </a:xfrm>
          <a:prstGeom prst="rect">
            <a:avLst/>
          </a:prstGeom>
        </p:spPr>
      </p:pic>
      <p:pic>
        <p:nvPicPr>
          <p:cNvPr id="43" name="Graphic 42" descr="Solar Panels outline">
            <a:extLst>
              <a:ext uri="{FF2B5EF4-FFF2-40B4-BE49-F238E27FC236}">
                <a16:creationId xmlns:a16="http://schemas.microsoft.com/office/drawing/2014/main" id="{57CFF944-FF67-7F14-6896-47AC048706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3551" y="5895197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E60CB74-7428-39F4-2DB2-10E845277977}"/>
              </a:ext>
            </a:extLst>
          </p:cNvPr>
          <p:cNvSpPr txBox="1"/>
          <p:nvPr/>
        </p:nvSpPr>
        <p:spPr>
          <a:xfrm rot="10800000" flipV="1">
            <a:off x="1405053" y="5068943"/>
            <a:ext cx="3670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Working Capital/ Overdraft </a:t>
            </a:r>
            <a:endParaRPr lang="en-IN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DA56680-1984-B545-C5B4-71DDE56A0D08}"/>
              </a:ext>
            </a:extLst>
          </p:cNvPr>
          <p:cNvSpPr txBox="1"/>
          <p:nvPr/>
        </p:nvSpPr>
        <p:spPr>
          <a:xfrm rot="10800000" flipV="1">
            <a:off x="1405053" y="6067858"/>
            <a:ext cx="4536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Green Finance – Energy Efficient Projects </a:t>
            </a:r>
            <a:endParaRPr lang="en-IN" sz="2000" b="1" dirty="0"/>
          </a:p>
        </p:txBody>
      </p:sp>
      <p:sp>
        <p:nvSpPr>
          <p:cNvPr id="46" name="Google Shape;958;p40">
            <a:extLst>
              <a:ext uri="{FF2B5EF4-FFF2-40B4-BE49-F238E27FC236}">
                <a16:creationId xmlns:a16="http://schemas.microsoft.com/office/drawing/2014/main" id="{1F1AF5C0-8FA9-FF60-3FEB-54F6897529C1}"/>
              </a:ext>
            </a:extLst>
          </p:cNvPr>
          <p:cNvSpPr/>
          <p:nvPr/>
        </p:nvSpPr>
        <p:spPr>
          <a:xfrm>
            <a:off x="7459028" y="4234979"/>
            <a:ext cx="1505107" cy="151215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7" name="Google Shape;958;p40">
            <a:extLst>
              <a:ext uri="{FF2B5EF4-FFF2-40B4-BE49-F238E27FC236}">
                <a16:creationId xmlns:a16="http://schemas.microsoft.com/office/drawing/2014/main" id="{22426A0F-8900-70CB-058B-A4C566EE65A8}"/>
              </a:ext>
            </a:extLst>
          </p:cNvPr>
          <p:cNvSpPr/>
          <p:nvPr/>
        </p:nvSpPr>
        <p:spPr>
          <a:xfrm>
            <a:off x="7553177" y="4343604"/>
            <a:ext cx="1310383" cy="132775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48" name="Google Shape;958;p40">
            <a:extLst>
              <a:ext uri="{FF2B5EF4-FFF2-40B4-BE49-F238E27FC236}">
                <a16:creationId xmlns:a16="http://schemas.microsoft.com/office/drawing/2014/main" id="{C8CB42EE-567D-1AA0-8F9D-F38D82491FFB}"/>
              </a:ext>
            </a:extLst>
          </p:cNvPr>
          <p:cNvSpPr/>
          <p:nvPr/>
        </p:nvSpPr>
        <p:spPr>
          <a:xfrm>
            <a:off x="9622232" y="4159213"/>
            <a:ext cx="1505107" cy="15121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0" name="Google Shape;958;p40">
            <a:extLst>
              <a:ext uri="{FF2B5EF4-FFF2-40B4-BE49-F238E27FC236}">
                <a16:creationId xmlns:a16="http://schemas.microsoft.com/office/drawing/2014/main" id="{8BBE7542-FE33-3CF6-FB18-33D890DD9AB2}"/>
              </a:ext>
            </a:extLst>
          </p:cNvPr>
          <p:cNvSpPr/>
          <p:nvPr/>
        </p:nvSpPr>
        <p:spPr>
          <a:xfrm>
            <a:off x="9443354" y="2009045"/>
            <a:ext cx="1505107" cy="15121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2" name="Google Shape;958;p40">
            <a:extLst>
              <a:ext uri="{FF2B5EF4-FFF2-40B4-BE49-F238E27FC236}">
                <a16:creationId xmlns:a16="http://schemas.microsoft.com/office/drawing/2014/main" id="{E69A3EB4-2C15-CB17-B99F-36F899B2E09B}"/>
              </a:ext>
            </a:extLst>
          </p:cNvPr>
          <p:cNvSpPr/>
          <p:nvPr/>
        </p:nvSpPr>
        <p:spPr>
          <a:xfrm>
            <a:off x="9732684" y="4234979"/>
            <a:ext cx="1284202" cy="132775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53" name="Google Shape;958;p40">
            <a:extLst>
              <a:ext uri="{FF2B5EF4-FFF2-40B4-BE49-F238E27FC236}">
                <a16:creationId xmlns:a16="http://schemas.microsoft.com/office/drawing/2014/main" id="{BC910CB7-C851-39E3-8214-089222D53F55}"/>
              </a:ext>
            </a:extLst>
          </p:cNvPr>
          <p:cNvSpPr/>
          <p:nvPr/>
        </p:nvSpPr>
        <p:spPr>
          <a:xfrm>
            <a:off x="9540332" y="2101241"/>
            <a:ext cx="1327302" cy="132775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2863" dist="28575" dir="5340000" algn="bl" rotWithShape="0">
              <a:srgbClr val="000000">
                <a:alpha val="2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1BF9874-632B-AFBE-E354-2D22FB6FC1FF}"/>
              </a:ext>
            </a:extLst>
          </p:cNvPr>
          <p:cNvSpPr txBox="1"/>
          <p:nvPr/>
        </p:nvSpPr>
        <p:spPr>
          <a:xfrm>
            <a:off x="7522177" y="2391114"/>
            <a:ext cx="1372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16000+</a:t>
            </a:r>
          </a:p>
          <a:p>
            <a:pPr algn="ctr"/>
            <a:r>
              <a:rPr lang="en-US" sz="2000" b="1" dirty="0"/>
              <a:t>Customers</a:t>
            </a:r>
            <a:endParaRPr lang="en-IN" sz="20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E3F11AC-1253-5EE4-045E-5981C60AE0F3}"/>
              </a:ext>
            </a:extLst>
          </p:cNvPr>
          <p:cNvSpPr txBox="1"/>
          <p:nvPr/>
        </p:nvSpPr>
        <p:spPr>
          <a:xfrm flipH="1">
            <a:off x="9183056" y="2234743"/>
            <a:ext cx="2085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31000+ Cr</a:t>
            </a:r>
          </a:p>
          <a:p>
            <a:pPr algn="ctr"/>
            <a:r>
              <a:rPr lang="en-US" sz="2000" b="1" dirty="0"/>
              <a:t>O/s</a:t>
            </a:r>
          </a:p>
          <a:p>
            <a:pPr algn="ctr"/>
            <a:r>
              <a:rPr lang="en-US" sz="2000" b="1" dirty="0"/>
              <a:t>Portfolio</a:t>
            </a:r>
            <a:endParaRPr lang="en-IN" sz="2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2B60E6C-3835-633D-067A-DF0D79E9ED0B}"/>
              </a:ext>
            </a:extLst>
          </p:cNvPr>
          <p:cNvSpPr txBox="1"/>
          <p:nvPr/>
        </p:nvSpPr>
        <p:spPr>
          <a:xfrm flipH="1">
            <a:off x="7528000" y="4431170"/>
            <a:ext cx="1360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 </a:t>
            </a:r>
            <a:r>
              <a:rPr lang="en-US" sz="2000" b="1" dirty="0"/>
              <a:t>16</a:t>
            </a:r>
          </a:p>
          <a:p>
            <a:pPr algn="ctr"/>
            <a:r>
              <a:rPr lang="en-US" sz="2000" b="1" dirty="0"/>
              <a:t>  Regional       Offices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A99E8E2-B9CD-BCE1-39EB-48B22A85E35D}"/>
              </a:ext>
            </a:extLst>
          </p:cNvPr>
          <p:cNvSpPr txBox="1"/>
          <p:nvPr/>
        </p:nvSpPr>
        <p:spPr>
          <a:xfrm>
            <a:off x="9630445" y="4357150"/>
            <a:ext cx="1505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 </a:t>
            </a:r>
            <a:r>
              <a:rPr lang="en-US" sz="2000" b="1" dirty="0"/>
              <a:t>140+</a:t>
            </a:r>
          </a:p>
          <a:p>
            <a:pPr algn="ctr"/>
            <a:r>
              <a:rPr lang="en-US" sz="2000" b="1" dirty="0"/>
              <a:t>Branch</a:t>
            </a:r>
          </a:p>
          <a:p>
            <a:pPr algn="ctr"/>
            <a:r>
              <a:rPr lang="en-US" sz="2000" b="1" dirty="0"/>
              <a:t>Offices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439138" y="2948422"/>
            <a:ext cx="3492606" cy="1938993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162DC-5133-174D-6AB6-F5E235CB043A}"/>
              </a:ext>
            </a:extLst>
          </p:cNvPr>
          <p:cNvSpPr/>
          <p:nvPr/>
        </p:nvSpPr>
        <p:spPr>
          <a:xfrm>
            <a:off x="9047127" y="2421272"/>
            <a:ext cx="1938673" cy="584775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Loans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100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406118" y="318052"/>
            <a:ext cx="3634090" cy="2273255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8924307" y="4397107"/>
            <a:ext cx="2754587" cy="590529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0F219-C3A9-354F-91A8-ACD766C0C0F3}"/>
              </a:ext>
            </a:extLst>
          </p:cNvPr>
          <p:cNvSpPr txBox="1"/>
          <p:nvPr/>
        </p:nvSpPr>
        <p:spPr>
          <a:xfrm>
            <a:off x="999585" y="4566213"/>
            <a:ext cx="351584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385742" y="2592255"/>
            <a:ext cx="3514297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36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Direct  Credit Scheme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037" y="-241139"/>
            <a:ext cx="3181796" cy="157233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354036" y="1218772"/>
            <a:ext cx="3431845" cy="914400"/>
          </a:xfrm>
          <a:prstGeom prst="roundRect">
            <a:avLst>
              <a:gd name="adj" fmla="val 24198"/>
            </a:avLst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ctr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MSME as per MSMED Act</a:t>
            </a:r>
          </a:p>
          <a:p>
            <a:pPr algn="ctr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336788" y="3347634"/>
            <a:ext cx="3359353" cy="707886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A7F2E6-AEFC-AD47-94F2-641071FA91D9}"/>
              </a:ext>
            </a:extLst>
          </p:cNvPr>
          <p:cNvSpPr txBox="1"/>
          <p:nvPr/>
        </p:nvSpPr>
        <p:spPr>
          <a:xfrm>
            <a:off x="8354037" y="3389444"/>
            <a:ext cx="3324857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Flexible Repayment Upto 10 Years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BC30B-530E-9888-6E5D-74C1BC822B0C}"/>
              </a:ext>
            </a:extLst>
          </p:cNvPr>
          <p:cNvSpPr txBox="1"/>
          <p:nvPr/>
        </p:nvSpPr>
        <p:spPr>
          <a:xfrm>
            <a:off x="8742356" y="4105151"/>
            <a:ext cx="3118487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ROI- MCLR based / Fixed ROI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367A7F-6F36-9561-68E5-2B07A7DCC236}"/>
              </a:ext>
            </a:extLst>
          </p:cNvPr>
          <p:cNvSpPr txBox="1"/>
          <p:nvPr/>
        </p:nvSpPr>
        <p:spPr>
          <a:xfrm>
            <a:off x="4122342" y="5602585"/>
            <a:ext cx="4073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</a:rPr>
              <a:t>Vanilla Product for all your “Capex Needs”</a:t>
            </a:r>
            <a:endParaRPr lang="en-IN" sz="2400" b="1" i="1" dirty="0">
              <a:solidFill>
                <a:srgbClr val="FF0000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64522740-E300-CCA7-B6C9-3FEEFEB53D99}"/>
              </a:ext>
            </a:extLst>
          </p:cNvPr>
          <p:cNvSpPr/>
          <p:nvPr/>
        </p:nvSpPr>
        <p:spPr>
          <a:xfrm>
            <a:off x="4385742" y="1427190"/>
            <a:ext cx="1269304" cy="1164117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11E7264C-DCA0-1FEF-ACF0-C5CC204318F6}"/>
              </a:ext>
            </a:extLst>
          </p:cNvPr>
          <p:cNvSpPr/>
          <p:nvPr/>
        </p:nvSpPr>
        <p:spPr>
          <a:xfrm rot="10800000">
            <a:off x="6664803" y="3289016"/>
            <a:ext cx="1138584" cy="1346046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F5115-6CCF-61A8-583A-C0394043623D}"/>
              </a:ext>
            </a:extLst>
          </p:cNvPr>
          <p:cNvSpPr txBox="1"/>
          <p:nvPr/>
        </p:nvSpPr>
        <p:spPr>
          <a:xfrm rot="10800000" flipV="1">
            <a:off x="451113" y="33841"/>
            <a:ext cx="3647831" cy="249299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for expansion /setting up new unit</a:t>
            </a: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Purchase of land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Civil works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Machine &amp; Equipments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Margin money for WC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4A71D4-10EA-C36D-F3DF-FB29FA5F0F25}"/>
              </a:ext>
            </a:extLst>
          </p:cNvPr>
          <p:cNvSpPr txBox="1"/>
          <p:nvPr/>
        </p:nvSpPr>
        <p:spPr>
          <a:xfrm>
            <a:off x="513105" y="2919608"/>
            <a:ext cx="3373759" cy="193899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just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Assistance upto 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75% of Project cost for Existing entity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67% for new entity</a:t>
            </a:r>
          </a:p>
        </p:txBody>
      </p:sp>
      <p:pic>
        <p:nvPicPr>
          <p:cNvPr id="7" name="Graphic 6" descr="Factory outline">
            <a:extLst>
              <a:ext uri="{FF2B5EF4-FFF2-40B4-BE49-F238E27FC236}">
                <a16:creationId xmlns:a16="http://schemas.microsoft.com/office/drawing/2014/main" id="{E3D69356-E677-00C5-D1C7-2502AFD27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1807" y="1716098"/>
            <a:ext cx="914400" cy="914400"/>
          </a:xfrm>
          <a:prstGeom prst="rect">
            <a:avLst/>
          </a:prstGeom>
        </p:spPr>
      </p:pic>
      <p:pic>
        <p:nvPicPr>
          <p:cNvPr id="1026" name="Picture 2" descr="expansion-of-msme-sector">
            <a:extLst>
              <a:ext uri="{FF2B5EF4-FFF2-40B4-BE49-F238E27FC236}">
                <a16:creationId xmlns:a16="http://schemas.microsoft.com/office/drawing/2014/main" id="{C3CD7BDC-4EFC-4B76-4A62-20058EFC4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51460"/>
            <a:ext cx="2481868" cy="1402795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Steel Frame Of A New Factory Building Under Construction Stock Photo,  Picture and Royalty Free Image. Image 123552427.">
            <a:extLst>
              <a:ext uri="{FF2B5EF4-FFF2-40B4-BE49-F238E27FC236}">
                <a16:creationId xmlns:a16="http://schemas.microsoft.com/office/drawing/2014/main" id="{FF2CA9EF-7D90-4B5F-1CC3-858D52ACD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132" y="5258020"/>
            <a:ext cx="2481868" cy="1648473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79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410816" y="1994823"/>
            <a:ext cx="3523647" cy="1434178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162DC-5133-174D-6AB6-F5E235CB043A}"/>
              </a:ext>
            </a:extLst>
          </p:cNvPr>
          <p:cNvSpPr/>
          <p:nvPr/>
        </p:nvSpPr>
        <p:spPr>
          <a:xfrm>
            <a:off x="321601" y="3744693"/>
            <a:ext cx="5092718" cy="1800644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oan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 Upto </a:t>
            </a:r>
          </a:p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Rupee Foradian" panose="020B0603030804020204" pitchFamily="34" charset="0"/>
                <a:ea typeface="League Spartan" charset="0"/>
                <a:cs typeface="Rod" panose="020F0502020204030204" pitchFamily="49" charset="-79"/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Crore (Existing SIDBI customers)</a:t>
            </a:r>
          </a:p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Rupee Foradian" panose="020B0603030804020204" pitchFamily="34" charset="0"/>
                <a:ea typeface="League Spartan" charset="0"/>
                <a:cs typeface="Rod" panose="020F0502020204030204" pitchFamily="49" charset="-79"/>
              </a:rPr>
              <a:t>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 Crore (New to SIDBI customers)</a:t>
            </a:r>
          </a:p>
          <a:p>
            <a:pPr algn="ctr"/>
            <a:endParaRPr lang="en-US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*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100% funding with Cash collateral</a:t>
            </a:r>
          </a:p>
          <a:p>
            <a:pPr algn="ctr"/>
            <a:endParaRPr lang="en-US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endParaRPr lang="en-US" sz="18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410817" y="800256"/>
            <a:ext cx="3448102" cy="876595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Purchase of Machinery/Equipments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8982504" y="3901481"/>
            <a:ext cx="2480550" cy="796941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D3BCA-E7EF-AC4A-9643-3FE5C72BE4C2}"/>
              </a:ext>
            </a:extLst>
          </p:cNvPr>
          <p:cNvSpPr txBox="1"/>
          <p:nvPr/>
        </p:nvSpPr>
        <p:spPr>
          <a:xfrm>
            <a:off x="8369969" y="5232589"/>
            <a:ext cx="3019657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0F219-C3A9-354F-91A8-ACD766C0C0F3}"/>
              </a:ext>
            </a:extLst>
          </p:cNvPr>
          <p:cNvSpPr txBox="1"/>
          <p:nvPr/>
        </p:nvSpPr>
        <p:spPr>
          <a:xfrm>
            <a:off x="557200" y="2029971"/>
            <a:ext cx="3448104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3 Years Operation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GST Registration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Udyam Registration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588676" y="2439534"/>
            <a:ext cx="298713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EXPRESS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pic>
        <p:nvPicPr>
          <p:cNvPr id="1026" name="Picture 2" descr="Mini Injection Molding Machine at Rs ...">
            <a:extLst>
              <a:ext uri="{FF2B5EF4-FFF2-40B4-BE49-F238E27FC236}">
                <a16:creationId xmlns:a16="http://schemas.microsoft.com/office/drawing/2014/main" id="{E9C280F7-F941-0928-73DD-02168AFB5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23" y="5303842"/>
            <a:ext cx="2283257" cy="1800645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hat Is CNC Machining? 6 of the Most ...">
            <a:extLst>
              <a:ext uri="{FF2B5EF4-FFF2-40B4-BE49-F238E27FC236}">
                <a16:creationId xmlns:a16="http://schemas.microsoft.com/office/drawing/2014/main" id="{1DDB8BB0-667B-B33A-23D8-1BD24A92B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419" y="4887077"/>
            <a:ext cx="1858642" cy="1858642"/>
          </a:xfrm>
          <a:prstGeom prst="rect">
            <a:avLst/>
          </a:prstGeom>
          <a:noFill/>
          <a:effectLst>
            <a:softEdge rad="165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450274" y="1253668"/>
            <a:ext cx="3184526" cy="946682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Immediate 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In -Principle Decision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450274" y="2624079"/>
            <a:ext cx="3223329" cy="946682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A7F2E6-AEFC-AD47-94F2-641071FA91D9}"/>
              </a:ext>
            </a:extLst>
          </p:cNvPr>
          <p:cNvSpPr txBox="1"/>
          <p:nvPr/>
        </p:nvSpPr>
        <p:spPr>
          <a:xfrm>
            <a:off x="8653670" y="2731922"/>
            <a:ext cx="2955233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Flexible Repayment Upto 5 Years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BC30B-530E-9888-6E5D-74C1BC822B0C}"/>
              </a:ext>
            </a:extLst>
          </p:cNvPr>
          <p:cNvSpPr txBox="1"/>
          <p:nvPr/>
        </p:nvSpPr>
        <p:spPr>
          <a:xfrm>
            <a:off x="8920199" y="3969141"/>
            <a:ext cx="2542855" cy="10156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  ROI- MCLR based / Fixed ROI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367A7F-6F36-9561-68E5-2B07A7DCC236}"/>
              </a:ext>
            </a:extLst>
          </p:cNvPr>
          <p:cNvSpPr txBox="1"/>
          <p:nvPr/>
        </p:nvSpPr>
        <p:spPr>
          <a:xfrm>
            <a:off x="4394320" y="5660145"/>
            <a:ext cx="37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For Your “EXPRESS” Needs</a:t>
            </a:r>
            <a:endParaRPr lang="en-IN" sz="2400" b="1" i="1" dirty="0">
              <a:solidFill>
                <a:srgbClr val="FF0000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7BB419A1-3D1F-3C17-3FC7-1645FBAAF109}"/>
              </a:ext>
            </a:extLst>
          </p:cNvPr>
          <p:cNvSpPr/>
          <p:nvPr/>
        </p:nvSpPr>
        <p:spPr>
          <a:xfrm>
            <a:off x="4484697" y="1905113"/>
            <a:ext cx="1269304" cy="1164117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133E8E54-2DA5-F7BA-B8F6-501B3A341116}"/>
              </a:ext>
            </a:extLst>
          </p:cNvPr>
          <p:cNvSpPr/>
          <p:nvPr/>
        </p:nvSpPr>
        <p:spPr>
          <a:xfrm rot="10800000">
            <a:off x="6731659" y="2209730"/>
            <a:ext cx="1138584" cy="1346046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Graphic 4" descr="Robot Hand outline">
            <a:extLst>
              <a:ext uri="{FF2B5EF4-FFF2-40B4-BE49-F238E27FC236}">
                <a16:creationId xmlns:a16="http://schemas.microsoft.com/office/drawing/2014/main" id="{20DDEB47-4379-793D-5316-4546DE106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63511" y="15727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9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378552" y="2583156"/>
            <a:ext cx="3679412" cy="1446578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162DC-5133-174D-6AB6-F5E235CB043A}"/>
              </a:ext>
            </a:extLst>
          </p:cNvPr>
          <p:cNvSpPr/>
          <p:nvPr/>
        </p:nvSpPr>
        <p:spPr>
          <a:xfrm>
            <a:off x="1036140" y="4166840"/>
            <a:ext cx="2173356" cy="793736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Loans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20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439137" y="346949"/>
            <a:ext cx="3682729" cy="1907883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Purchase of Machinery/Equipments</a:t>
            </a: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2nd Hand Machinery and Minor civil work also covered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8852451" y="4531215"/>
            <a:ext cx="2900410" cy="707886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0F219-C3A9-354F-91A8-ACD766C0C0F3}"/>
              </a:ext>
            </a:extLst>
          </p:cNvPr>
          <p:cNvSpPr txBox="1"/>
          <p:nvPr/>
        </p:nvSpPr>
        <p:spPr>
          <a:xfrm>
            <a:off x="556300" y="2391938"/>
            <a:ext cx="3515848" cy="182901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3 Years of Operations with Cash Profits</a:t>
            </a:r>
          </a:p>
          <a:p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922863" y="2434759"/>
            <a:ext cx="222636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4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SPEED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070130" y="1126970"/>
            <a:ext cx="3743317" cy="2217963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Dual Financing Model</a:t>
            </a:r>
          </a:p>
          <a:p>
            <a:pPr algn="ctr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100% Financing with cash collateral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Promoter contribution Model with upto 75% finance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393015" y="3513066"/>
            <a:ext cx="3165148" cy="707886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A7F2E6-AEFC-AD47-94F2-641071FA91D9}"/>
              </a:ext>
            </a:extLst>
          </p:cNvPr>
          <p:cNvSpPr txBox="1"/>
          <p:nvPr/>
        </p:nvSpPr>
        <p:spPr>
          <a:xfrm>
            <a:off x="8592431" y="3458954"/>
            <a:ext cx="2817413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Flexible Repayment 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Upto 7 Years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BC30B-530E-9888-6E5D-74C1BC822B0C}"/>
              </a:ext>
            </a:extLst>
          </p:cNvPr>
          <p:cNvSpPr txBox="1"/>
          <p:nvPr/>
        </p:nvSpPr>
        <p:spPr>
          <a:xfrm>
            <a:off x="8982505" y="4284994"/>
            <a:ext cx="2770356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ROI- MCLR based / Fixed ROI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367A7F-6F36-9561-68E5-2B07A7DCC236}"/>
              </a:ext>
            </a:extLst>
          </p:cNvPr>
          <p:cNvSpPr txBox="1"/>
          <p:nvPr/>
        </p:nvSpPr>
        <p:spPr>
          <a:xfrm>
            <a:off x="3988904" y="5571143"/>
            <a:ext cx="4260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Adding “SPEED” to your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Growth Story…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86A81803-9BC6-99C9-F368-5F38963BB765}"/>
              </a:ext>
            </a:extLst>
          </p:cNvPr>
          <p:cNvSpPr/>
          <p:nvPr/>
        </p:nvSpPr>
        <p:spPr>
          <a:xfrm>
            <a:off x="4532600" y="1901763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9A2C65E-7187-E41C-D72E-E5E9AE7ED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09" y="5150055"/>
            <a:ext cx="2827322" cy="1717991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blue machine with several boxes&#10;&#10;Description automatically generated">
            <a:extLst>
              <a:ext uri="{FF2B5EF4-FFF2-40B4-BE49-F238E27FC236}">
                <a16:creationId xmlns:a16="http://schemas.microsoft.com/office/drawing/2014/main" id="{11A8C881-C3E5-B501-456F-304152AEA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504" y="5186052"/>
            <a:ext cx="3165149" cy="1717992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8" name="Half Frame 7">
            <a:extLst>
              <a:ext uri="{FF2B5EF4-FFF2-40B4-BE49-F238E27FC236}">
                <a16:creationId xmlns:a16="http://schemas.microsoft.com/office/drawing/2014/main" id="{71CD41C2-CBC8-2B5D-19E6-3DD07C7BC77D}"/>
              </a:ext>
            </a:extLst>
          </p:cNvPr>
          <p:cNvSpPr/>
          <p:nvPr/>
        </p:nvSpPr>
        <p:spPr>
          <a:xfrm rot="10800000">
            <a:off x="6592088" y="2434759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Graphic 4" descr="Robot Hand outline">
            <a:extLst>
              <a:ext uri="{FF2B5EF4-FFF2-40B4-BE49-F238E27FC236}">
                <a16:creationId xmlns:a16="http://schemas.microsoft.com/office/drawing/2014/main" id="{586BA18C-C9E0-9B69-1224-4924B9DAA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0600" y="161114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2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440340" y="2788613"/>
            <a:ext cx="3267558" cy="1253894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Existing unit with 3 years operation and cash profit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162DC-5133-174D-6AB6-F5E235CB043A}"/>
              </a:ext>
            </a:extLst>
          </p:cNvPr>
          <p:cNvSpPr/>
          <p:nvPr/>
        </p:nvSpPr>
        <p:spPr>
          <a:xfrm>
            <a:off x="970601" y="4370343"/>
            <a:ext cx="2416690" cy="64053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Rupee Foradian" panose="020B0603030804020204" pitchFamily="34" charset="0"/>
                <a:ea typeface="League Spartan" charset="0"/>
                <a:cs typeface="Rod" panose="020F0502020204030204" pitchFamily="49" charset="-79"/>
              </a:rPr>
              <a:t>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20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384098" y="225083"/>
            <a:ext cx="3323800" cy="2270920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for energy efficient investments in MSMEs</a:t>
            </a: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Solar PV &amp; Windmill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Energy efficient Machinery</a:t>
            </a: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8927427" y="4156722"/>
            <a:ext cx="2416690" cy="659628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MSE-GIFT </a:t>
            </a:r>
            <a:r>
              <a:rPr lang="en-US" b="1" dirty="0">
                <a:solidFill>
                  <a:schemeClr val="accent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Subsidy Scheme</a:t>
            </a:r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566539" y="2054652"/>
            <a:ext cx="2973044" cy="20005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End to End Energy Efficiency-4E</a:t>
            </a:r>
          </a:p>
          <a:p>
            <a:pPr algn="ctr"/>
            <a:endParaRPr lang="en-US" sz="4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377886" y="1126971"/>
            <a:ext cx="3467490" cy="1661641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Dual Financing Model</a:t>
            </a:r>
          </a:p>
          <a:p>
            <a:pPr algn="ctr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100%Financing Model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PC Model –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75% finance.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623495" y="3144162"/>
            <a:ext cx="3024554" cy="65962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Flexible Repayment </a:t>
            </a:r>
            <a:r>
              <a:rPr lang="en-US" sz="2000" b="1" dirty="0" err="1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7 Years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367A7F-6F36-9561-68E5-2B07A7DCC236}"/>
              </a:ext>
            </a:extLst>
          </p:cNvPr>
          <p:cNvSpPr txBox="1"/>
          <p:nvPr/>
        </p:nvSpPr>
        <p:spPr>
          <a:xfrm>
            <a:off x="3601329" y="5240679"/>
            <a:ext cx="4880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“Greening the MSME Ecosystem”</a:t>
            </a:r>
            <a:endParaRPr lang="en-IN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86A81803-9BC6-99C9-F368-5F38963BB765}"/>
              </a:ext>
            </a:extLst>
          </p:cNvPr>
          <p:cNvSpPr/>
          <p:nvPr/>
        </p:nvSpPr>
        <p:spPr>
          <a:xfrm>
            <a:off x="4185744" y="1569027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71CD41C2-CBC8-2B5D-19E6-3DD07C7BC77D}"/>
              </a:ext>
            </a:extLst>
          </p:cNvPr>
          <p:cNvSpPr/>
          <p:nvPr/>
        </p:nvSpPr>
        <p:spPr>
          <a:xfrm rot="10800000">
            <a:off x="6937990" y="2788612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Picture 4" descr="Leaf on test tubes">
            <a:extLst>
              <a:ext uri="{FF2B5EF4-FFF2-40B4-BE49-F238E27FC236}">
                <a16:creationId xmlns:a16="http://schemas.microsoft.com/office/drawing/2014/main" id="{9485026C-E895-B34C-393C-4547A538E6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38" r="1528" b="-1"/>
          <a:stretch/>
        </p:blipFill>
        <p:spPr>
          <a:xfrm>
            <a:off x="0" y="5156911"/>
            <a:ext cx="2862470" cy="1701089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effectLst>
            <a:softEdge rad="76200"/>
          </a:effectLst>
        </p:spPr>
      </p:pic>
      <p:pic>
        <p:nvPicPr>
          <p:cNvPr id="7" name="Graphic 6" descr="Solar Panels outline">
            <a:extLst>
              <a:ext uri="{FF2B5EF4-FFF2-40B4-BE49-F238E27FC236}">
                <a16:creationId xmlns:a16="http://schemas.microsoft.com/office/drawing/2014/main" id="{D92C8C6D-C8D6-3DA2-C3FF-0A7AB3CB2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4785" y="10608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5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502550" y="2447370"/>
            <a:ext cx="3510695" cy="3703488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490738" y="969746"/>
            <a:ext cx="3496532" cy="971389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for regular working </a:t>
            </a: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capital needs of the business.</a:t>
            </a:r>
          </a:p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8931993" y="4059340"/>
            <a:ext cx="2155710" cy="793737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0F219-C3A9-354F-91A8-ACD766C0C0F3}"/>
              </a:ext>
            </a:extLst>
          </p:cNvPr>
          <p:cNvSpPr txBox="1"/>
          <p:nvPr/>
        </p:nvSpPr>
        <p:spPr>
          <a:xfrm>
            <a:off x="556589" y="2406288"/>
            <a:ext cx="3378370" cy="378565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Existing MSME not availing CC/OD from any other bank.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Greenfield entity where term loan is also considered.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600547" y="2660121"/>
            <a:ext cx="340172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Working Capital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366196" y="1126972"/>
            <a:ext cx="3335066" cy="140970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438903" y="2920931"/>
            <a:ext cx="3141890" cy="820574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BC30B-530E-9888-6E5D-74C1BC822B0C}"/>
              </a:ext>
            </a:extLst>
          </p:cNvPr>
          <p:cNvSpPr txBox="1"/>
          <p:nvPr/>
        </p:nvSpPr>
        <p:spPr>
          <a:xfrm>
            <a:off x="8967658" y="3898970"/>
            <a:ext cx="2155710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MCLR Linked  Attractive  RoI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86A81803-9BC6-99C9-F368-5F38963BB765}"/>
              </a:ext>
            </a:extLst>
          </p:cNvPr>
          <p:cNvSpPr/>
          <p:nvPr/>
        </p:nvSpPr>
        <p:spPr>
          <a:xfrm>
            <a:off x="4447652" y="2054652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71CD41C2-CBC8-2B5D-19E6-3DD07C7BC77D}"/>
              </a:ext>
            </a:extLst>
          </p:cNvPr>
          <p:cNvSpPr/>
          <p:nvPr/>
        </p:nvSpPr>
        <p:spPr>
          <a:xfrm rot="10800000">
            <a:off x="6862832" y="3045220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D1593C-7301-4F04-D715-AED28CB79202}"/>
              </a:ext>
            </a:extLst>
          </p:cNvPr>
          <p:cNvSpPr txBox="1"/>
          <p:nvPr/>
        </p:nvSpPr>
        <p:spPr>
          <a:xfrm>
            <a:off x="8483720" y="1216646"/>
            <a:ext cx="31058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Arrangement with Yes,  IDBI &amp; City Union bank for maintaining Working capital   account.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0C63A-6E19-DDEC-40E2-EC815729A7F9}"/>
              </a:ext>
            </a:extLst>
          </p:cNvPr>
          <p:cNvSpPr txBox="1"/>
          <p:nvPr/>
        </p:nvSpPr>
        <p:spPr>
          <a:xfrm>
            <a:off x="8426760" y="3001288"/>
            <a:ext cx="3220722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ToD and Adhoc facilities also available</a:t>
            </a:r>
          </a:p>
        </p:txBody>
      </p:sp>
      <p:pic>
        <p:nvPicPr>
          <p:cNvPr id="11" name="Graphic 10" descr="Inventory outline">
            <a:extLst>
              <a:ext uri="{FF2B5EF4-FFF2-40B4-BE49-F238E27FC236}">
                <a16:creationId xmlns:a16="http://schemas.microsoft.com/office/drawing/2014/main" id="{929E9054-4B5D-A7BA-C836-D6DFA4AB8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9422" y="1786755"/>
            <a:ext cx="853742" cy="8537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C3FC5C-079F-0E6D-887C-AB45BDEAE7F9}"/>
              </a:ext>
            </a:extLst>
          </p:cNvPr>
          <p:cNvSpPr txBox="1"/>
          <p:nvPr/>
        </p:nvSpPr>
        <p:spPr>
          <a:xfrm>
            <a:off x="4284536" y="5577140"/>
            <a:ext cx="4081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 “For day-to-day business requirements”</a:t>
            </a:r>
            <a:endParaRPr lang="en-IN" sz="2400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Goods Stock Photos, Royalty Free Goods Images | Depositphotos">
            <a:extLst>
              <a:ext uri="{FF2B5EF4-FFF2-40B4-BE49-F238E27FC236}">
                <a16:creationId xmlns:a16="http://schemas.microsoft.com/office/drawing/2014/main" id="{C516D1C5-6959-7D21-2ECD-49F7F69FD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167" y="5170912"/>
            <a:ext cx="3061833" cy="17100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07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549269" y="2110408"/>
            <a:ext cx="3496533" cy="1876510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162DC-5133-174D-6AB6-F5E235CB043A}"/>
              </a:ext>
            </a:extLst>
          </p:cNvPr>
          <p:cNvSpPr/>
          <p:nvPr/>
        </p:nvSpPr>
        <p:spPr>
          <a:xfrm>
            <a:off x="1089190" y="4376329"/>
            <a:ext cx="2416690" cy="793736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3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517379" y="702231"/>
            <a:ext cx="3496532" cy="1086946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Overdraft assistance for working capital requirements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8761351" y="4094074"/>
            <a:ext cx="2155710" cy="793737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0F219-C3A9-354F-91A8-ACD766C0C0F3}"/>
              </a:ext>
            </a:extLst>
          </p:cNvPr>
          <p:cNvSpPr txBox="1"/>
          <p:nvPr/>
        </p:nvSpPr>
        <p:spPr>
          <a:xfrm>
            <a:off x="549269" y="2047926"/>
            <a:ext cx="3424556" cy="193899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3 Years of Operations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Presently not availing CC/OD from other banks.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922863" y="2434759"/>
            <a:ext cx="222636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4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SWIFT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249781" y="1126972"/>
            <a:ext cx="3292318" cy="1404193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477851" y="2894312"/>
            <a:ext cx="2905766" cy="772250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BC30B-530E-9888-6E5D-74C1BC822B0C}"/>
              </a:ext>
            </a:extLst>
          </p:cNvPr>
          <p:cNvSpPr txBox="1"/>
          <p:nvPr/>
        </p:nvSpPr>
        <p:spPr>
          <a:xfrm>
            <a:off x="8761351" y="3899276"/>
            <a:ext cx="2155710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MCLR Linked  Attractive  RoI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367A7F-6F36-9561-68E5-2B07A7DCC236}"/>
              </a:ext>
            </a:extLst>
          </p:cNvPr>
          <p:cNvSpPr txBox="1"/>
          <p:nvPr/>
        </p:nvSpPr>
        <p:spPr>
          <a:xfrm>
            <a:off x="4174435" y="5571143"/>
            <a:ext cx="4303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“Swift” assistance for your working capital requirements…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86A81803-9BC6-99C9-F368-5F38963BB765}"/>
              </a:ext>
            </a:extLst>
          </p:cNvPr>
          <p:cNvSpPr/>
          <p:nvPr/>
        </p:nvSpPr>
        <p:spPr>
          <a:xfrm>
            <a:off x="4515036" y="1885375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71CD41C2-CBC8-2B5D-19E6-3DD07C7BC77D}"/>
              </a:ext>
            </a:extLst>
          </p:cNvPr>
          <p:cNvSpPr/>
          <p:nvPr/>
        </p:nvSpPr>
        <p:spPr>
          <a:xfrm rot="10800000">
            <a:off x="6592088" y="2434759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D1593C-7301-4F04-D715-AED28CB79202}"/>
              </a:ext>
            </a:extLst>
          </p:cNvPr>
          <p:cNvSpPr txBox="1"/>
          <p:nvPr/>
        </p:nvSpPr>
        <p:spPr>
          <a:xfrm>
            <a:off x="8341519" y="1245704"/>
            <a:ext cx="3200580" cy="175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Arrangement with Yes,  IDBI &amp; City Union bank for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maintaining Overdraft  account.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18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0C63A-6E19-DDEC-40E2-EC815729A7F9}"/>
              </a:ext>
            </a:extLst>
          </p:cNvPr>
          <p:cNvSpPr txBox="1"/>
          <p:nvPr/>
        </p:nvSpPr>
        <p:spPr>
          <a:xfrm>
            <a:off x="8761351" y="2885759"/>
            <a:ext cx="2398233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Low processing fees @0.25%</a:t>
            </a:r>
          </a:p>
        </p:txBody>
      </p:sp>
      <p:pic>
        <p:nvPicPr>
          <p:cNvPr id="1026" name="Picture 2" descr="Working Capital Loans &amp; Finance Options">
            <a:extLst>
              <a:ext uri="{FF2B5EF4-FFF2-40B4-BE49-F238E27FC236}">
                <a16:creationId xmlns:a16="http://schemas.microsoft.com/office/drawing/2014/main" id="{171712BF-F6DC-27FA-8E21-61AFD4758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" y="5085760"/>
            <a:ext cx="2343150" cy="1952625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Coins outline">
            <a:extLst>
              <a:ext uri="{FF2B5EF4-FFF2-40B4-BE49-F238E27FC236}">
                <a16:creationId xmlns:a16="http://schemas.microsoft.com/office/drawing/2014/main" id="{D1F65B67-6CA3-1939-FE77-80A2B0807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8089" y="16532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3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B37CC-4FD5-2074-E3AF-3A3FE1CFAB66}"/>
              </a:ext>
            </a:extLst>
          </p:cNvPr>
          <p:cNvSpPr/>
          <p:nvPr/>
        </p:nvSpPr>
        <p:spPr>
          <a:xfrm>
            <a:off x="583095" y="2063028"/>
            <a:ext cx="3496533" cy="1923890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162DC-5133-174D-6AB6-F5E235CB043A}"/>
              </a:ext>
            </a:extLst>
          </p:cNvPr>
          <p:cNvSpPr/>
          <p:nvPr/>
        </p:nvSpPr>
        <p:spPr>
          <a:xfrm>
            <a:off x="558418" y="4094725"/>
            <a:ext cx="3496533" cy="1253894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20 Crores (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Mfg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)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10 Crores (Trading)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9FB82-64B6-4A0E-6E73-182488397DAB}"/>
              </a:ext>
            </a:extLst>
          </p:cNvPr>
          <p:cNvSpPr/>
          <p:nvPr/>
        </p:nvSpPr>
        <p:spPr>
          <a:xfrm>
            <a:off x="583096" y="622852"/>
            <a:ext cx="3496532" cy="1132795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for any business-related expenditure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40484D-3015-5047-8427-61ECB1765574}"/>
              </a:ext>
            </a:extLst>
          </p:cNvPr>
          <p:cNvSpPr/>
          <p:nvPr/>
        </p:nvSpPr>
        <p:spPr>
          <a:xfrm>
            <a:off x="9077739" y="4579489"/>
            <a:ext cx="2045630" cy="698024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BCDC9-C93F-844C-918A-7DE1FAC5DF70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20F219-C3A9-354F-91A8-ACD766C0C0F3}"/>
              </a:ext>
            </a:extLst>
          </p:cNvPr>
          <p:cNvSpPr txBox="1"/>
          <p:nvPr/>
        </p:nvSpPr>
        <p:spPr>
          <a:xfrm>
            <a:off x="649901" y="1801704"/>
            <a:ext cx="3405050" cy="218521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3 Years of Operations with cash profits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Net profit in two of the past 3 FYs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960C77-278D-3741-BF78-07EF50D2A120}"/>
              </a:ext>
            </a:extLst>
          </p:cNvPr>
          <p:cNvSpPr txBox="1"/>
          <p:nvPr/>
        </p:nvSpPr>
        <p:spPr>
          <a:xfrm>
            <a:off x="4420509" y="1932653"/>
            <a:ext cx="3654402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4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Secured Business Loan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D07189-0957-872E-D653-C9F240F5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A0376B-BDB4-EE98-083F-75FD86F39722}"/>
              </a:ext>
            </a:extLst>
          </p:cNvPr>
          <p:cNvSpPr/>
          <p:nvPr/>
        </p:nvSpPr>
        <p:spPr>
          <a:xfrm>
            <a:off x="8350433" y="1126972"/>
            <a:ext cx="3401228" cy="142508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37689-3744-649D-5175-CD4F123AC5FB}"/>
              </a:ext>
            </a:extLst>
          </p:cNvPr>
          <p:cNvSpPr/>
          <p:nvPr/>
        </p:nvSpPr>
        <p:spPr>
          <a:xfrm>
            <a:off x="8440469" y="3198367"/>
            <a:ext cx="3401228" cy="65962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Flexible Repayment Upto 10 Years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BC30B-530E-9888-6E5D-74C1BC822B0C}"/>
              </a:ext>
            </a:extLst>
          </p:cNvPr>
          <p:cNvSpPr txBox="1"/>
          <p:nvPr/>
        </p:nvSpPr>
        <p:spPr>
          <a:xfrm>
            <a:off x="8892209" y="4323406"/>
            <a:ext cx="2416690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MCLR Linked  Attractive  RoI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367A7F-6F36-9561-68E5-2B07A7DCC236}"/>
              </a:ext>
            </a:extLst>
          </p:cNvPr>
          <p:cNvSpPr txBox="1"/>
          <p:nvPr/>
        </p:nvSpPr>
        <p:spPr>
          <a:xfrm>
            <a:off x="4054951" y="5506277"/>
            <a:ext cx="4558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“Quick Business Loan” against Immovable Property 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86A81803-9BC6-99C9-F368-5F38963BB765}"/>
              </a:ext>
            </a:extLst>
          </p:cNvPr>
          <p:cNvSpPr/>
          <p:nvPr/>
        </p:nvSpPr>
        <p:spPr>
          <a:xfrm>
            <a:off x="4470172" y="1483676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71CD41C2-CBC8-2B5D-19E6-3DD07C7BC77D}"/>
              </a:ext>
            </a:extLst>
          </p:cNvPr>
          <p:cNvSpPr/>
          <p:nvPr/>
        </p:nvSpPr>
        <p:spPr>
          <a:xfrm rot="10800000">
            <a:off x="6824378" y="2991948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D1593C-7301-4F04-D715-AED28CB79202}"/>
              </a:ext>
            </a:extLst>
          </p:cNvPr>
          <p:cNvSpPr txBox="1"/>
          <p:nvPr/>
        </p:nvSpPr>
        <p:spPr>
          <a:xfrm>
            <a:off x="8354211" y="1351723"/>
            <a:ext cx="3401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Loan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upto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70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% of market value of collateral security.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1" name="Graphic 10" descr="Modern architecture outline">
            <a:extLst>
              <a:ext uri="{FF2B5EF4-FFF2-40B4-BE49-F238E27FC236}">
                <a16:creationId xmlns:a16="http://schemas.microsoft.com/office/drawing/2014/main" id="{EA77BC48-68E3-329A-AC5A-12DC32388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8799" y="987009"/>
            <a:ext cx="914400" cy="914400"/>
          </a:xfrm>
          <a:prstGeom prst="rect">
            <a:avLst/>
          </a:prstGeom>
        </p:spPr>
      </p:pic>
      <p:pic>
        <p:nvPicPr>
          <p:cNvPr id="12" name="Picture 2" descr="How to Get a Business Loan Against Property?">
            <a:extLst>
              <a:ext uri="{FF2B5EF4-FFF2-40B4-BE49-F238E27FC236}">
                <a16:creationId xmlns:a16="http://schemas.microsoft.com/office/drawing/2014/main" id="{9C16FC8E-BD14-33AC-6F2B-732521D12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348618"/>
            <a:ext cx="2888974" cy="1510722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44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777F-F07A-E33D-913F-5C476400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911EF9-DD2E-D83F-8E1D-F898483D5B53}"/>
              </a:ext>
            </a:extLst>
          </p:cNvPr>
          <p:cNvSpPr/>
          <p:nvPr/>
        </p:nvSpPr>
        <p:spPr>
          <a:xfrm>
            <a:off x="567029" y="1912276"/>
            <a:ext cx="3496533" cy="1524366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84E5379-8D41-8690-A907-6F82E6B9399D}"/>
              </a:ext>
            </a:extLst>
          </p:cNvPr>
          <p:cNvSpPr/>
          <p:nvPr/>
        </p:nvSpPr>
        <p:spPr>
          <a:xfrm>
            <a:off x="1106950" y="3666347"/>
            <a:ext cx="2416690" cy="793737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5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1BB3A6F-7D44-BA16-DD9C-4850A3D70A70}"/>
              </a:ext>
            </a:extLst>
          </p:cNvPr>
          <p:cNvSpPr/>
          <p:nvPr/>
        </p:nvSpPr>
        <p:spPr>
          <a:xfrm>
            <a:off x="583096" y="543670"/>
            <a:ext cx="3887739" cy="121197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for purchasing new/replacing old DG sets with modern technologies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40ED11-E6E4-2B33-2FCD-92AEF1663BED}"/>
              </a:ext>
            </a:extLst>
          </p:cNvPr>
          <p:cNvSpPr/>
          <p:nvPr/>
        </p:nvSpPr>
        <p:spPr>
          <a:xfrm>
            <a:off x="8489436" y="3930990"/>
            <a:ext cx="3158832" cy="698024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ROI- MCLR based / Fixed ROI</a:t>
            </a:r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1AE3D6-D69B-0CC6-C62C-6C943306EEE2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07CF17-C939-69D8-3331-86252BCFD1D5}"/>
              </a:ext>
            </a:extLst>
          </p:cNvPr>
          <p:cNvSpPr txBox="1"/>
          <p:nvPr/>
        </p:nvSpPr>
        <p:spPr>
          <a:xfrm>
            <a:off x="658512" y="2132760"/>
            <a:ext cx="3405050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2 Years of Operations with cash profits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Net profit in past 1 FY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1512A8-0D44-BCB5-0780-71B1FFDE9C7A}"/>
              </a:ext>
            </a:extLst>
          </p:cNvPr>
          <p:cNvSpPr txBox="1"/>
          <p:nvPr/>
        </p:nvSpPr>
        <p:spPr>
          <a:xfrm>
            <a:off x="4449298" y="3115382"/>
            <a:ext cx="3654402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6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EDGE</a:t>
            </a:r>
          </a:p>
          <a:p>
            <a:pPr algn="ctr"/>
            <a:endParaRPr lang="en-US" sz="4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C7BEFB1-8D2A-B68E-6203-107F54206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136AE42-F867-CA39-F44C-222D7738B9A4}"/>
              </a:ext>
            </a:extLst>
          </p:cNvPr>
          <p:cNvSpPr/>
          <p:nvPr/>
        </p:nvSpPr>
        <p:spPr>
          <a:xfrm>
            <a:off x="8350433" y="1126972"/>
            <a:ext cx="3401228" cy="124756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Encouraging MSME’s to purchase new DG Set for cleaner Environment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0CF3ACC-BDB8-99D1-B11B-CCE9AE971AAA}"/>
              </a:ext>
            </a:extLst>
          </p:cNvPr>
          <p:cNvSpPr/>
          <p:nvPr/>
        </p:nvSpPr>
        <p:spPr>
          <a:xfrm>
            <a:off x="8350433" y="2940436"/>
            <a:ext cx="3401228" cy="65962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Flexible Repayment </a:t>
            </a:r>
            <a:r>
              <a:rPr lang="en-US" sz="2000" b="1" dirty="0" err="1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5 Years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24183E-7017-859A-C8EE-F899B61878AB}"/>
              </a:ext>
            </a:extLst>
          </p:cNvPr>
          <p:cNvSpPr txBox="1"/>
          <p:nvPr/>
        </p:nvSpPr>
        <p:spPr>
          <a:xfrm>
            <a:off x="13053205" y="8360355"/>
            <a:ext cx="2859453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7330B7A-0B04-95EA-37A2-33E2B496A1A1}"/>
              </a:ext>
            </a:extLst>
          </p:cNvPr>
          <p:cNvSpPr/>
          <p:nvPr/>
        </p:nvSpPr>
        <p:spPr>
          <a:xfrm>
            <a:off x="4857061" y="2597061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95AF8B9C-D68C-0B47-7CDB-09D8C4A3522A}"/>
              </a:ext>
            </a:extLst>
          </p:cNvPr>
          <p:cNvSpPr/>
          <p:nvPr/>
        </p:nvSpPr>
        <p:spPr>
          <a:xfrm rot="10800000">
            <a:off x="6728850" y="3600064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Graphic 4" descr="Robot Hand outline">
            <a:extLst>
              <a:ext uri="{FF2B5EF4-FFF2-40B4-BE49-F238E27FC236}">
                <a16:creationId xmlns:a16="http://schemas.microsoft.com/office/drawing/2014/main" id="{8DAD310C-91ED-6999-BF09-A3200C64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5645" y="1126972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E2AF22-4F90-77B5-DE56-52B9C22E807F}"/>
              </a:ext>
            </a:extLst>
          </p:cNvPr>
          <p:cNvSpPr txBox="1"/>
          <p:nvPr/>
        </p:nvSpPr>
        <p:spPr>
          <a:xfrm>
            <a:off x="4819945" y="6004795"/>
            <a:ext cx="33476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“Growth shouldn’t Stop”</a:t>
            </a:r>
            <a:endParaRPr lang="en-IN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2050" name="Picture 2" descr="Best DG Sets &amp; Diesel Generators for ...">
            <a:extLst>
              <a:ext uri="{FF2B5EF4-FFF2-40B4-BE49-F238E27FC236}">
                <a16:creationId xmlns:a16="http://schemas.microsoft.com/office/drawing/2014/main" id="{9BADF94A-6E60-D615-EAA8-5B0586FA0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5"/>
          <a:stretch>
            <a:fillRect/>
          </a:stretch>
        </p:blipFill>
        <p:spPr bwMode="auto">
          <a:xfrm>
            <a:off x="8835364" y="5088036"/>
            <a:ext cx="2466975" cy="139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C53956-232C-8A38-8A53-29124DC9CC39}"/>
              </a:ext>
            </a:extLst>
          </p:cNvPr>
          <p:cNvSpPr/>
          <p:nvPr/>
        </p:nvSpPr>
        <p:spPr>
          <a:xfrm>
            <a:off x="325985" y="4629014"/>
            <a:ext cx="4198549" cy="2114445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Dual Financing Model</a:t>
            </a:r>
          </a:p>
          <a:p>
            <a:pPr algn="ctr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100%Financing Model with 10% cash collateral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PC Model –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90% finance.</a:t>
            </a:r>
          </a:p>
        </p:txBody>
      </p:sp>
    </p:spTree>
    <p:extLst>
      <p:ext uri="{BB962C8B-B14F-4D97-AF65-F5344CB8AC3E}">
        <p14:creationId xmlns:p14="http://schemas.microsoft.com/office/powerpoint/2010/main" val="276924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CF368-CD06-7235-3392-7F67507EF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2F37C06-46DC-737A-C175-832CD7909EC9}"/>
              </a:ext>
            </a:extLst>
          </p:cNvPr>
          <p:cNvSpPr/>
          <p:nvPr/>
        </p:nvSpPr>
        <p:spPr>
          <a:xfrm>
            <a:off x="583095" y="2063028"/>
            <a:ext cx="3496533" cy="1923890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021BDB-C5B4-BFD0-4AD6-A04DE753E2DA}"/>
              </a:ext>
            </a:extLst>
          </p:cNvPr>
          <p:cNvSpPr/>
          <p:nvPr/>
        </p:nvSpPr>
        <p:spPr>
          <a:xfrm>
            <a:off x="1144081" y="4294299"/>
            <a:ext cx="2416690" cy="793737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AE00296-B265-6A51-006A-CFAD295D89E7}"/>
              </a:ext>
            </a:extLst>
          </p:cNvPr>
          <p:cNvSpPr/>
          <p:nvPr/>
        </p:nvSpPr>
        <p:spPr>
          <a:xfrm>
            <a:off x="583096" y="347870"/>
            <a:ext cx="3887739" cy="140777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To modernize / renovate their existing facilities to strengthen revenue stream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8A24F0F-C11E-3075-AD3D-9277C05E6E0F}"/>
              </a:ext>
            </a:extLst>
          </p:cNvPr>
          <p:cNvSpPr/>
          <p:nvPr/>
        </p:nvSpPr>
        <p:spPr>
          <a:xfrm>
            <a:off x="8714086" y="4548633"/>
            <a:ext cx="2673922" cy="698024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ROI- MCLR based / Fixed ROI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ADF282-3A8F-B3B0-63B8-99D31D9F5379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AD08D9-2887-AF85-4A3C-451EC7851BBC}"/>
              </a:ext>
            </a:extLst>
          </p:cNvPr>
          <p:cNvSpPr txBox="1"/>
          <p:nvPr/>
        </p:nvSpPr>
        <p:spPr>
          <a:xfrm>
            <a:off x="649901" y="1801704"/>
            <a:ext cx="3405050" cy="218521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3 Years of Operations with cash profits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Net profit in immediate FY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36FC8C-6BB3-D5CE-4E1A-4DFA1A6E648A}"/>
              </a:ext>
            </a:extLst>
          </p:cNvPr>
          <p:cNvSpPr txBox="1"/>
          <p:nvPr/>
        </p:nvSpPr>
        <p:spPr>
          <a:xfrm>
            <a:off x="4375491" y="3180522"/>
            <a:ext cx="3654402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6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MORE</a:t>
            </a:r>
          </a:p>
          <a:p>
            <a:pPr algn="ctr"/>
            <a:endParaRPr lang="en-US" sz="4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D61E6C7-4F96-8BA1-922E-87C4E338D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052355C-71ED-A8BB-873D-8CDFCBAB82C4}"/>
              </a:ext>
            </a:extLst>
          </p:cNvPr>
          <p:cNvSpPr/>
          <p:nvPr/>
        </p:nvSpPr>
        <p:spPr>
          <a:xfrm>
            <a:off x="8350433" y="1126972"/>
            <a:ext cx="3401228" cy="205355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000" b="1" spc="-15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Modernization and Renovation of Hotel, Restaurants </a:t>
            </a:r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and other service Enterprises in MSME Sector</a:t>
            </a:r>
          </a:p>
          <a:p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C8571C2-AC21-30F6-C9DE-5DB6D653A0D1}"/>
              </a:ext>
            </a:extLst>
          </p:cNvPr>
          <p:cNvSpPr/>
          <p:nvPr/>
        </p:nvSpPr>
        <p:spPr>
          <a:xfrm>
            <a:off x="8350433" y="3514807"/>
            <a:ext cx="3401228" cy="65962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Flexible Repayment </a:t>
            </a:r>
            <a:r>
              <a:rPr lang="en-US" sz="2000" b="1" dirty="0" err="1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8 Years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B465F891-E1C8-9246-A2C9-63C4B32FBAD3}"/>
              </a:ext>
            </a:extLst>
          </p:cNvPr>
          <p:cNvSpPr/>
          <p:nvPr/>
        </p:nvSpPr>
        <p:spPr>
          <a:xfrm>
            <a:off x="4446158" y="2022690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7CE13628-7BC0-4876-871F-6BB721CB61FF}"/>
              </a:ext>
            </a:extLst>
          </p:cNvPr>
          <p:cNvSpPr/>
          <p:nvPr/>
        </p:nvSpPr>
        <p:spPr>
          <a:xfrm rot="10800000">
            <a:off x="7040826" y="4094724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11" name="Graphic 10" descr="Modern architecture outline">
            <a:extLst>
              <a:ext uri="{FF2B5EF4-FFF2-40B4-BE49-F238E27FC236}">
                <a16:creationId xmlns:a16="http://schemas.microsoft.com/office/drawing/2014/main" id="{F91EB5F4-B7D4-5DCF-6EF6-B130AB0AB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1272" y="1195627"/>
            <a:ext cx="914400" cy="914400"/>
          </a:xfrm>
          <a:prstGeom prst="rect">
            <a:avLst/>
          </a:prstGeom>
        </p:spPr>
      </p:pic>
      <p:pic>
        <p:nvPicPr>
          <p:cNvPr id="6148" name="Picture 4" descr="Hotel Icon Hotel Icon Travel Symbol ...">
            <a:extLst>
              <a:ext uri="{FF2B5EF4-FFF2-40B4-BE49-F238E27FC236}">
                <a16:creationId xmlns:a16="http://schemas.microsoft.com/office/drawing/2014/main" id="{B59CF99D-7A8D-E795-DD4D-431C1B8B2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9"/>
          <a:stretch>
            <a:fillRect/>
          </a:stretch>
        </p:blipFill>
        <p:spPr bwMode="auto">
          <a:xfrm>
            <a:off x="4753257" y="4912270"/>
            <a:ext cx="2057400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0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8B802-295E-C443-852F-FB90763B6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8C5E27D-F1EC-D071-B7DD-E0E1E6946951}"/>
              </a:ext>
            </a:extLst>
          </p:cNvPr>
          <p:cNvSpPr/>
          <p:nvPr/>
        </p:nvSpPr>
        <p:spPr>
          <a:xfrm>
            <a:off x="440339" y="305277"/>
            <a:ext cx="3496533" cy="1938992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AACAA40-31E2-6EF1-C20B-336A2AD1D72E}"/>
              </a:ext>
            </a:extLst>
          </p:cNvPr>
          <p:cNvSpPr/>
          <p:nvPr/>
        </p:nvSpPr>
        <p:spPr>
          <a:xfrm>
            <a:off x="929346" y="2579311"/>
            <a:ext cx="2416690" cy="793737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Assistance Upto</a:t>
            </a:r>
          </a:p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Rs. 3 Crore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4437310-52D4-A0D0-8463-FCDAFE7800DF}"/>
              </a:ext>
            </a:extLst>
          </p:cNvPr>
          <p:cNvSpPr/>
          <p:nvPr/>
        </p:nvSpPr>
        <p:spPr>
          <a:xfrm>
            <a:off x="8128440" y="2486907"/>
            <a:ext cx="3887739" cy="121197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0.5% yearly incentive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50% CGTMSE fees is borne by SIDBI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106CBA-663D-BFB4-9681-2C79C8FD5634}"/>
              </a:ext>
            </a:extLst>
          </p:cNvPr>
          <p:cNvSpPr/>
          <p:nvPr/>
        </p:nvSpPr>
        <p:spPr>
          <a:xfrm>
            <a:off x="8554133" y="5020675"/>
            <a:ext cx="3158832" cy="698024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ROI- MCLR based / Fixed ROI</a:t>
            </a:r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517F54-F834-1758-59CA-6BA6E6AA33C7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38E1C1-54BE-9F4B-4240-2861437CBD6E}"/>
              </a:ext>
            </a:extLst>
          </p:cNvPr>
          <p:cNvSpPr txBox="1"/>
          <p:nvPr/>
        </p:nvSpPr>
        <p:spPr>
          <a:xfrm>
            <a:off x="572035" y="305277"/>
            <a:ext cx="340505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-MSMEs as per MSME Act</a:t>
            </a:r>
          </a:p>
          <a:p>
            <a:pPr algn="just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- Minimum 51% stake of SC/ST Entrepreneurs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B266DE-E7ED-9673-6DBB-DA4D92E042D1}"/>
              </a:ext>
            </a:extLst>
          </p:cNvPr>
          <p:cNvSpPr txBox="1"/>
          <p:nvPr/>
        </p:nvSpPr>
        <p:spPr>
          <a:xfrm>
            <a:off x="4168444" y="2601545"/>
            <a:ext cx="3654402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6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SAATH</a:t>
            </a:r>
          </a:p>
          <a:p>
            <a:pPr algn="ctr"/>
            <a:endParaRPr lang="en-US" sz="4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E3837A3-FA99-4C59-710C-ADEF7EC2F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6E5DB50-7860-8885-E476-C07BE76ABC5F}"/>
              </a:ext>
            </a:extLst>
          </p:cNvPr>
          <p:cNvSpPr/>
          <p:nvPr/>
        </p:nvSpPr>
        <p:spPr>
          <a:xfrm>
            <a:off x="8350433" y="1126972"/>
            <a:ext cx="3401228" cy="124756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Encouraging SC/ST Entrepreneurs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BCD771D-6F7A-C709-62F3-A1C9175851A8}"/>
              </a:ext>
            </a:extLst>
          </p:cNvPr>
          <p:cNvSpPr/>
          <p:nvPr/>
        </p:nvSpPr>
        <p:spPr>
          <a:xfrm>
            <a:off x="8432935" y="3969386"/>
            <a:ext cx="3401228" cy="65962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Flexible Repayment </a:t>
            </a:r>
            <a:r>
              <a:rPr lang="en-US" sz="2000" b="1" dirty="0" err="1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7 Years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E75D44-CFA2-3714-1E0E-C2224EDEE97A}"/>
              </a:ext>
            </a:extLst>
          </p:cNvPr>
          <p:cNvSpPr txBox="1"/>
          <p:nvPr/>
        </p:nvSpPr>
        <p:spPr>
          <a:xfrm>
            <a:off x="13053205" y="8360355"/>
            <a:ext cx="2859453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618DD8CC-7ACD-58F7-657E-60DF2A4FCF53}"/>
              </a:ext>
            </a:extLst>
          </p:cNvPr>
          <p:cNvSpPr/>
          <p:nvPr/>
        </p:nvSpPr>
        <p:spPr>
          <a:xfrm>
            <a:off x="4278889" y="2273565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56D481F1-2CBF-E5CC-EC65-D1B20FEC4471}"/>
              </a:ext>
            </a:extLst>
          </p:cNvPr>
          <p:cNvSpPr/>
          <p:nvPr/>
        </p:nvSpPr>
        <p:spPr>
          <a:xfrm rot="10800000">
            <a:off x="6708636" y="2746101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Graphic 4" descr="Robot Hand outline">
            <a:extLst>
              <a:ext uri="{FF2B5EF4-FFF2-40B4-BE49-F238E27FC236}">
                <a16:creationId xmlns:a16="http://schemas.microsoft.com/office/drawing/2014/main" id="{72E81821-2814-437E-D82D-AABA60844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5645" y="1126972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56F1C2-3D8A-77A4-DAFC-313D4CC8741A}"/>
              </a:ext>
            </a:extLst>
          </p:cNvPr>
          <p:cNvSpPr txBox="1"/>
          <p:nvPr/>
        </p:nvSpPr>
        <p:spPr>
          <a:xfrm>
            <a:off x="4819945" y="6004795"/>
            <a:ext cx="53310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Providing SAATH to SC/ST Entrepreneurs</a:t>
            </a:r>
            <a:endParaRPr lang="en-IN" sz="24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5ADF1A-2588-A484-1B88-563D72F8B3E9}"/>
              </a:ext>
            </a:extLst>
          </p:cNvPr>
          <p:cNvSpPr/>
          <p:nvPr/>
        </p:nvSpPr>
        <p:spPr>
          <a:xfrm>
            <a:off x="266124" y="3838354"/>
            <a:ext cx="4198549" cy="2114445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Assistance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</a:p>
          <a:p>
            <a:pPr algn="just"/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80% of Project cost for Existing entity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75% for new entity</a:t>
            </a:r>
          </a:p>
        </p:txBody>
      </p:sp>
    </p:spTree>
    <p:extLst>
      <p:ext uri="{BB962C8B-B14F-4D97-AF65-F5344CB8AC3E}">
        <p14:creationId xmlns:p14="http://schemas.microsoft.com/office/powerpoint/2010/main" val="59609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A3C3A-B91B-C58B-3F02-E19FE48A0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BD092D-7450-21EE-5AD6-327A696A6C69}"/>
              </a:ext>
            </a:extLst>
          </p:cNvPr>
          <p:cNvSpPr/>
          <p:nvPr/>
        </p:nvSpPr>
        <p:spPr>
          <a:xfrm>
            <a:off x="440339" y="893255"/>
            <a:ext cx="3496533" cy="1938992"/>
          </a:xfrm>
          <a:prstGeom prst="roundRect">
            <a:avLst/>
          </a:prstGeom>
          <a:ln>
            <a:solidFill>
              <a:schemeClr val="accent3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B33C32-7085-1A95-5546-AC46F2A05320}"/>
              </a:ext>
            </a:extLst>
          </p:cNvPr>
          <p:cNvSpPr/>
          <p:nvPr/>
        </p:nvSpPr>
        <p:spPr>
          <a:xfrm>
            <a:off x="8128440" y="2486907"/>
            <a:ext cx="3887739" cy="319800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0.5% yearly incentive on satisfactory repayment track record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50% CGTMSE fees is borne by SIDBI (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 cover of Rs. 3.00 Crore)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DDA16EF-8BCC-9ACE-1AEB-24455000814F}"/>
              </a:ext>
            </a:extLst>
          </p:cNvPr>
          <p:cNvSpPr/>
          <p:nvPr/>
        </p:nvSpPr>
        <p:spPr>
          <a:xfrm>
            <a:off x="609189" y="4830175"/>
            <a:ext cx="3158832" cy="698024"/>
          </a:xfrm>
          <a:prstGeom prst="roundRect">
            <a:avLst/>
          </a:prstGeom>
          <a:ln>
            <a:solidFill>
              <a:schemeClr val="accent4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ROI- MCLR based / Fixed ROI</a:t>
            </a:r>
            <a:endParaRPr lang="en-US" sz="1800" b="1" dirty="0">
              <a:solidFill>
                <a:schemeClr val="accent4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4EA17C-C817-B5AB-1C21-AC3EF367CF0F}"/>
              </a:ext>
            </a:extLst>
          </p:cNvPr>
          <p:cNvSpPr txBox="1"/>
          <p:nvPr/>
        </p:nvSpPr>
        <p:spPr>
          <a:xfrm>
            <a:off x="7900040" y="1716098"/>
            <a:ext cx="3223328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4711B4-86FB-57F0-27AA-CAB9578B388C}"/>
              </a:ext>
            </a:extLst>
          </p:cNvPr>
          <p:cNvSpPr txBox="1"/>
          <p:nvPr/>
        </p:nvSpPr>
        <p:spPr>
          <a:xfrm>
            <a:off x="585685" y="893255"/>
            <a:ext cx="3405050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Eligibility</a:t>
            </a:r>
          </a:p>
          <a:p>
            <a:pPr algn="ctr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-MSMEs as per MSME Act</a:t>
            </a:r>
          </a:p>
          <a:p>
            <a:pPr algn="just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- Minimum 51% stake of Women Entrepreneurs</a:t>
            </a:r>
          </a:p>
          <a:p>
            <a:pPr algn="just"/>
            <a:endParaRPr lang="en-US" sz="20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83FFAD-3C49-B18D-191E-D68CCD6ED588}"/>
              </a:ext>
            </a:extLst>
          </p:cNvPr>
          <p:cNvSpPr txBox="1"/>
          <p:nvPr/>
        </p:nvSpPr>
        <p:spPr>
          <a:xfrm>
            <a:off x="4168444" y="2601545"/>
            <a:ext cx="3654402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</a:t>
            </a:r>
            <a:r>
              <a:rPr lang="en-US" sz="6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ARJANA</a:t>
            </a:r>
          </a:p>
          <a:p>
            <a:pPr algn="ctr"/>
            <a:endParaRPr lang="en-US" sz="4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6B97515-7648-86BF-254F-2DC481841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504" y="-241139"/>
            <a:ext cx="3223329" cy="159286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725850F-5FB4-BF5B-DBAE-7DE4B01A9B83}"/>
              </a:ext>
            </a:extLst>
          </p:cNvPr>
          <p:cNvSpPr/>
          <p:nvPr/>
        </p:nvSpPr>
        <p:spPr>
          <a:xfrm>
            <a:off x="8350433" y="1126972"/>
            <a:ext cx="3401228" cy="1247560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Encouraging Women Entrepreneurs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DAA78E4-0C58-BC08-E5EE-8A121F16EE77}"/>
              </a:ext>
            </a:extLst>
          </p:cNvPr>
          <p:cNvSpPr/>
          <p:nvPr/>
        </p:nvSpPr>
        <p:spPr>
          <a:xfrm>
            <a:off x="425779" y="3274792"/>
            <a:ext cx="3401228" cy="659628"/>
          </a:xfrm>
          <a:prstGeom prst="round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Flexible Repayment </a:t>
            </a:r>
            <a:r>
              <a:rPr lang="en-US" sz="2000" b="1" dirty="0" err="1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Upto</a:t>
            </a:r>
            <a:r>
              <a:rPr lang="en-US" sz="2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10 Years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AC4D4F-7E15-5109-D9D7-9E445FE54BA0}"/>
              </a:ext>
            </a:extLst>
          </p:cNvPr>
          <p:cNvSpPr txBox="1"/>
          <p:nvPr/>
        </p:nvSpPr>
        <p:spPr>
          <a:xfrm>
            <a:off x="13053205" y="8360355"/>
            <a:ext cx="2859453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 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59B7A22E-28A7-6764-B201-51465B1D2076}"/>
              </a:ext>
            </a:extLst>
          </p:cNvPr>
          <p:cNvSpPr/>
          <p:nvPr/>
        </p:nvSpPr>
        <p:spPr>
          <a:xfrm>
            <a:off x="4029362" y="2244269"/>
            <a:ext cx="1138584" cy="124756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8FF3BEA1-1F16-618D-2547-0C60FAD4DF29}"/>
              </a:ext>
            </a:extLst>
          </p:cNvPr>
          <p:cNvSpPr/>
          <p:nvPr/>
        </p:nvSpPr>
        <p:spPr>
          <a:xfrm rot="10800000">
            <a:off x="6945762" y="2715492"/>
            <a:ext cx="1079439" cy="1253894"/>
          </a:xfrm>
          <a:prstGeom prst="halfFra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5" name="Graphic 4" descr="Robot Hand outline">
            <a:extLst>
              <a:ext uri="{FF2B5EF4-FFF2-40B4-BE49-F238E27FC236}">
                <a16:creationId xmlns:a16="http://schemas.microsoft.com/office/drawing/2014/main" id="{BC142405-3EF1-0B15-78BE-668C69103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5645" y="1126972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A602F3-7458-BBB0-FAC8-D89216C4DC02}"/>
              </a:ext>
            </a:extLst>
          </p:cNvPr>
          <p:cNvSpPr txBox="1"/>
          <p:nvPr/>
        </p:nvSpPr>
        <p:spPr>
          <a:xfrm>
            <a:off x="3977085" y="5976423"/>
            <a:ext cx="47065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Encouraging Women Entrepreneurs</a:t>
            </a:r>
            <a:endParaRPr lang="en-IN" sz="24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0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1E3DC-B6AB-4826-9D05-C20C88204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465" y="2491717"/>
            <a:ext cx="6268064" cy="1851336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3700" b="1" dirty="0">
                <a:solidFill>
                  <a:schemeClr val="tx2"/>
                </a:solidFill>
                <a:latin typeface="Amasis MT Pro" panose="02040504050005020304" pitchFamily="18" charset="0"/>
              </a:rPr>
              <a:t>GST-Sahay</a:t>
            </a:r>
            <a:br>
              <a:rPr lang="en-US" sz="3700" b="1" dirty="0">
                <a:solidFill>
                  <a:schemeClr val="tx2"/>
                </a:solidFill>
                <a:latin typeface="Amasis MT Pro" panose="02040504050005020304" pitchFamily="18" charset="0"/>
              </a:rPr>
            </a:br>
            <a:r>
              <a:rPr lang="en-US" sz="3700" b="1" dirty="0">
                <a:solidFill>
                  <a:schemeClr val="tx2"/>
                </a:solidFill>
                <a:latin typeface="Amasis MT Pro" panose="02040504050005020304" pitchFamily="18" charset="0"/>
              </a:rPr>
              <a:t>Invoice Based Financing</a:t>
            </a:r>
            <a:br>
              <a:rPr lang="en-US" sz="3700" b="1" dirty="0">
                <a:solidFill>
                  <a:schemeClr val="tx2"/>
                </a:solidFill>
                <a:latin typeface="Amasis MT Pro" panose="02040504050005020304" pitchFamily="18" charset="0"/>
              </a:rPr>
            </a:br>
            <a:br>
              <a:rPr lang="en-US" sz="3700" b="1" dirty="0">
                <a:solidFill>
                  <a:schemeClr val="tx2"/>
                </a:solidFill>
                <a:latin typeface="Amasis MT Pro" panose="02040504050005020304" pitchFamily="18" charset="0"/>
              </a:rPr>
            </a:br>
            <a:r>
              <a:rPr lang="en-US" sz="3700" b="1" dirty="0">
                <a:solidFill>
                  <a:schemeClr val="tx2"/>
                </a:solidFill>
                <a:latin typeface="Amasis MT Pro" panose="02040504050005020304" pitchFamily="18" charset="0"/>
              </a:rPr>
              <a:t>For SIDBI’s existing customers</a:t>
            </a: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EAAC0834-9133-454E-B39E-084BD01421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00" y="213152"/>
            <a:ext cx="4250409" cy="1519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BADFEDD-BF42-C2F1-430C-F30F2DB839DC}"/>
              </a:ext>
            </a:extLst>
          </p:cNvPr>
          <p:cNvGrpSpPr/>
          <p:nvPr/>
        </p:nvGrpSpPr>
        <p:grpSpPr>
          <a:xfrm>
            <a:off x="8517861" y="1000670"/>
            <a:ext cx="3016679" cy="5385382"/>
            <a:chOff x="468630" y="1164855"/>
            <a:chExt cx="2639949" cy="5163209"/>
          </a:xfrm>
          <a:solidFill>
            <a:srgbClr val="7AABBC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5490364-F90E-1FF8-64C6-21B13A4368A3}"/>
                </a:ext>
              </a:extLst>
            </p:cNvPr>
            <p:cNvSpPr/>
            <p:nvPr/>
          </p:nvSpPr>
          <p:spPr>
            <a:xfrm>
              <a:off x="508477" y="1164855"/>
              <a:ext cx="2557477" cy="5163209"/>
            </a:xfrm>
            <a:prstGeom prst="roundRect">
              <a:avLst>
                <a:gd name="adj" fmla="val 9319"/>
              </a:avLst>
            </a:prstGeom>
            <a:blipFill dpi="0" rotWithShape="1">
              <a:blip r:embed="rId3"/>
              <a:srcRect/>
              <a:stretch>
                <a:fillRect l="-1000" t="-1000" r="-3000" b="-2000"/>
              </a:stretch>
            </a:blipFill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686F56-0E94-0A52-3C99-F7B68921C31D}"/>
                </a:ext>
              </a:extLst>
            </p:cNvPr>
            <p:cNvSpPr/>
            <p:nvPr/>
          </p:nvSpPr>
          <p:spPr>
            <a:xfrm>
              <a:off x="468630" y="1969770"/>
              <a:ext cx="51277" cy="360000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462AEB-4208-0364-5073-6635C7D98286}"/>
                </a:ext>
              </a:extLst>
            </p:cNvPr>
            <p:cNvSpPr/>
            <p:nvPr/>
          </p:nvSpPr>
          <p:spPr>
            <a:xfrm>
              <a:off x="468630" y="2457450"/>
              <a:ext cx="51277" cy="360000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844122-4AFA-B39B-C8F9-696C76236A95}"/>
                </a:ext>
              </a:extLst>
            </p:cNvPr>
            <p:cNvSpPr/>
            <p:nvPr/>
          </p:nvSpPr>
          <p:spPr>
            <a:xfrm>
              <a:off x="3057302" y="1969770"/>
              <a:ext cx="51277" cy="360000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2887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842DF8E-AC46-30D9-9F35-93610F19DE59}"/>
              </a:ext>
            </a:extLst>
          </p:cNvPr>
          <p:cNvSpPr/>
          <p:nvPr/>
        </p:nvSpPr>
        <p:spPr>
          <a:xfrm>
            <a:off x="0" y="-26502"/>
            <a:ext cx="5524161" cy="649354"/>
          </a:xfrm>
          <a:custGeom>
            <a:avLst/>
            <a:gdLst>
              <a:gd name="connsiteX0" fmla="*/ 0 w 2828759"/>
              <a:gd name="connsiteY0" fmla="*/ 0 h 341085"/>
              <a:gd name="connsiteX1" fmla="*/ 2828759 w 2828759"/>
              <a:gd name="connsiteY1" fmla="*/ 0 h 341085"/>
              <a:gd name="connsiteX2" fmla="*/ 2801955 w 2828759"/>
              <a:gd name="connsiteY2" fmla="*/ 132765 h 341085"/>
              <a:gd name="connsiteX3" fmla="*/ 2487673 w 2828759"/>
              <a:gd name="connsiteY3" fmla="*/ 341085 h 341085"/>
              <a:gd name="connsiteX4" fmla="*/ 7257 w 2828759"/>
              <a:gd name="connsiteY4" fmla="*/ 341084 h 341085"/>
              <a:gd name="connsiteX5" fmla="*/ 0 w 2828759"/>
              <a:gd name="connsiteY5" fmla="*/ 340352 h 34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8759" h="341085">
                <a:moveTo>
                  <a:pt x="0" y="0"/>
                </a:moveTo>
                <a:lnTo>
                  <a:pt x="2828759" y="0"/>
                </a:lnTo>
                <a:lnTo>
                  <a:pt x="2801955" y="132765"/>
                </a:lnTo>
                <a:cubicBezTo>
                  <a:pt x="2750175" y="255186"/>
                  <a:pt x="2628956" y="341085"/>
                  <a:pt x="2487673" y="341085"/>
                </a:cubicBezTo>
                <a:lnTo>
                  <a:pt x="7257" y="341084"/>
                </a:lnTo>
                <a:lnTo>
                  <a:pt x="0" y="340352"/>
                </a:lnTo>
                <a:close/>
              </a:path>
            </a:pathLst>
          </a:custGeom>
          <a:solidFill>
            <a:srgbClr val="01406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Rupee Foradian" panose="020B0603030804020204" pitchFamily="34" charset="0"/>
                <a:cs typeface="Poppins" pitchFamily="2" charset="77"/>
              </a:rPr>
              <a:t>Priviledge</a:t>
            </a:r>
            <a:r>
              <a:rPr lang="en-US" sz="2400" b="1" dirty="0">
                <a:solidFill>
                  <a:schemeClr val="bg1"/>
                </a:solidFill>
                <a:latin typeface="Rupee Foradian" panose="020B0603030804020204" pitchFamily="34" charset="0"/>
                <a:cs typeface="Poppins" pitchFamily="2" charset="77"/>
              </a:rPr>
              <a:t> Customer Scheme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C17F3-78E9-2F73-63B0-1C7581DE5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685" y="-241140"/>
            <a:ext cx="3213148" cy="15878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9BDEAE-A600-2F3A-A72F-37684D7233FA}"/>
              </a:ext>
            </a:extLst>
          </p:cNvPr>
          <p:cNvSpPr/>
          <p:nvPr/>
        </p:nvSpPr>
        <p:spPr>
          <a:xfrm>
            <a:off x="483374" y="3601327"/>
            <a:ext cx="3536797" cy="297174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10DBD4-39B8-E2E5-1188-526088A2CDBA}"/>
              </a:ext>
            </a:extLst>
          </p:cNvPr>
          <p:cNvSpPr/>
          <p:nvPr/>
        </p:nvSpPr>
        <p:spPr>
          <a:xfrm>
            <a:off x="4452307" y="3601327"/>
            <a:ext cx="3536797" cy="29717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690514-44B8-C8F5-563A-5AE867466DFC}"/>
              </a:ext>
            </a:extLst>
          </p:cNvPr>
          <p:cNvSpPr/>
          <p:nvPr/>
        </p:nvSpPr>
        <p:spPr>
          <a:xfrm>
            <a:off x="610601" y="3742004"/>
            <a:ext cx="3282342" cy="26720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Rupee Foradian" panose="020B0603030804020204" pitchFamily="34" charset="0"/>
                <a:ea typeface="+mj-ea"/>
                <a:cs typeface="+mj-cs"/>
              </a:rPr>
              <a:t>Silver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2 years satisfactory payment track record.</a:t>
            </a:r>
          </a:p>
          <a:p>
            <a:pPr algn="just"/>
            <a:endParaRPr lang="en-US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Net profit in last 2 FYs.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Loan upto Rs. 100 lakh.</a:t>
            </a: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endParaRPr lang="en-US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solidFill>
                <a:schemeClr val="tx1"/>
              </a:solidFill>
              <a:latin typeface="Poppins" panose="00000500000000000000" pitchFamily="2" charset="0"/>
              <a:ea typeface="+mj-ea"/>
              <a:cs typeface="Poppins" panose="00000500000000000000" pitchFamily="2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n-IN" sz="24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C48675-F851-5117-D4F8-E26023744AD3}"/>
              </a:ext>
            </a:extLst>
          </p:cNvPr>
          <p:cNvSpPr/>
          <p:nvPr/>
        </p:nvSpPr>
        <p:spPr>
          <a:xfrm>
            <a:off x="4570291" y="3742005"/>
            <a:ext cx="3300474" cy="26852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Rupee Foradian" panose="020B0603030804020204" pitchFamily="34" charset="0"/>
              </a:rPr>
              <a:t>Gold</a:t>
            </a:r>
            <a:endParaRPr lang="en-US" sz="36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3 years satisfactory payment track record.</a:t>
            </a:r>
          </a:p>
          <a:p>
            <a:pPr algn="just"/>
            <a:endParaRPr lang="en-US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Net profit in last 3 FYs.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Loan upto Rs. 200 lakh</a:t>
            </a: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8D2A7D-FD32-2795-D238-5AA39D5B212F}"/>
              </a:ext>
            </a:extLst>
          </p:cNvPr>
          <p:cNvSpPr/>
          <p:nvPr/>
        </p:nvSpPr>
        <p:spPr>
          <a:xfrm>
            <a:off x="8162763" y="3614580"/>
            <a:ext cx="3418636" cy="29717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7EEBA5-0EBB-24E4-C200-E948049377FA}"/>
              </a:ext>
            </a:extLst>
          </p:cNvPr>
          <p:cNvSpPr/>
          <p:nvPr/>
        </p:nvSpPr>
        <p:spPr>
          <a:xfrm>
            <a:off x="8280923" y="3742005"/>
            <a:ext cx="3184246" cy="26852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Rupee Foradian" panose="020B0603030804020204" pitchFamily="34" charset="0"/>
              </a:rPr>
              <a:t>Platinum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5 years satisfactory payment track record.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Net profit in last 4 FYs.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Loan upto Rs. 300 lakh</a:t>
            </a: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Rupee Foradian" panose="020B0603030804020204" pitchFamily="34" charset="0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61403-8BF4-BB63-7C31-6FA00CD03CF3}"/>
              </a:ext>
            </a:extLst>
          </p:cNvPr>
          <p:cNvSpPr txBox="1"/>
          <p:nvPr/>
        </p:nvSpPr>
        <p:spPr>
          <a:xfrm>
            <a:off x="492442" y="1086679"/>
            <a:ext cx="110889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Loan offer by SIDBI to existing well performing SIDBI customers for their annual non-project / project specific investment plans.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Customers should have “Satisfactory” payment track record with no delay in monthly payment beyond 30 days.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b="1" spc="-15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b="1" spc="-15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Should have reported net profits.</a:t>
            </a:r>
          </a:p>
        </p:txBody>
      </p:sp>
    </p:spTree>
    <p:extLst>
      <p:ext uri="{BB962C8B-B14F-4D97-AF65-F5344CB8AC3E}">
        <p14:creationId xmlns:p14="http://schemas.microsoft.com/office/powerpoint/2010/main" val="110994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A7C087-DB17-4F0E-A37F-B1B76F95E228}"/>
              </a:ext>
            </a:extLst>
          </p:cNvPr>
          <p:cNvSpPr txBox="1"/>
          <p:nvPr/>
        </p:nvSpPr>
        <p:spPr>
          <a:xfrm>
            <a:off x="4547526" y="2087672"/>
            <a:ext cx="3016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Arial Black" panose="020B0A04020102020204" pitchFamily="34" charset="0"/>
              </a:rPr>
              <a:t>Thank you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E736C3-7520-431B-B62A-1935FB3444A7}"/>
              </a:ext>
            </a:extLst>
          </p:cNvPr>
          <p:cNvGrpSpPr/>
          <p:nvPr/>
        </p:nvGrpSpPr>
        <p:grpSpPr>
          <a:xfrm>
            <a:off x="3228921" y="3836737"/>
            <a:ext cx="6920464" cy="646331"/>
            <a:chOff x="3115946" y="6091635"/>
            <a:chExt cx="6325468" cy="632366"/>
          </a:xfrm>
        </p:grpSpPr>
        <p:pic>
          <p:nvPicPr>
            <p:cNvPr id="10" name="Picture 9" descr="Logo, icon&#10;&#10;Description automatically generated">
              <a:extLst>
                <a:ext uri="{FF2B5EF4-FFF2-40B4-BE49-F238E27FC236}">
                  <a16:creationId xmlns:a16="http://schemas.microsoft.com/office/drawing/2014/main" id="{FF69B155-144E-46F8-8ADB-3B7C21804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9016" y="6091635"/>
              <a:ext cx="628825" cy="628825"/>
            </a:xfrm>
            <a:prstGeom prst="rect">
              <a:avLst/>
            </a:prstGeom>
          </p:spPr>
        </p:pic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5EB4124B-A630-42F5-9AD6-4B55081C6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0666" y="6095176"/>
              <a:ext cx="628825" cy="6288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EE5D2C-9012-4FE6-9F2C-92510CD92B08}"/>
                </a:ext>
              </a:extLst>
            </p:cNvPr>
            <p:cNvSpPr txBox="1"/>
            <p:nvPr/>
          </p:nvSpPr>
          <p:spPr>
            <a:xfrm>
              <a:off x="3115946" y="6237003"/>
              <a:ext cx="1553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@sidbiofficial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3B840A-53DF-4BB1-BFCC-D3ACDE01FB44}"/>
                </a:ext>
              </a:extLst>
            </p:cNvPr>
            <p:cNvSpPr txBox="1"/>
            <p:nvPr/>
          </p:nvSpPr>
          <p:spPr>
            <a:xfrm>
              <a:off x="5629103" y="6237003"/>
              <a:ext cx="1553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@sidbiofficial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B1DDB4-AD7A-46B9-B515-AEF3455D3CBF}"/>
                </a:ext>
              </a:extLst>
            </p:cNvPr>
            <p:cNvSpPr txBox="1"/>
            <p:nvPr/>
          </p:nvSpPr>
          <p:spPr>
            <a:xfrm>
              <a:off x="7887841" y="6248967"/>
              <a:ext cx="1553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@sidbiofficial</a:t>
              </a:r>
            </a:p>
          </p:txBody>
        </p:sp>
      </p:grpSp>
      <p:pic>
        <p:nvPicPr>
          <p:cNvPr id="11" name="Picture 10" descr="A picture containing linedrawing, silhouette&#10;&#10;Description automatically generated">
            <a:extLst>
              <a:ext uri="{FF2B5EF4-FFF2-40B4-BE49-F238E27FC236}">
                <a16:creationId xmlns:a16="http://schemas.microsoft.com/office/drawing/2014/main" id="{E4D8F45A-5831-4A3E-9D71-EB0409B346C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99" y="92765"/>
            <a:ext cx="2678223" cy="1994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276567-010C-A1B4-B975-5487348BD0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0726" y="2444834"/>
            <a:ext cx="3213148" cy="15878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E98B8C-6FB8-7773-ED90-EF2102FFADA9}"/>
              </a:ext>
            </a:extLst>
          </p:cNvPr>
          <p:cNvSpPr txBox="1"/>
          <p:nvPr/>
        </p:nvSpPr>
        <p:spPr>
          <a:xfrm>
            <a:off x="1892242" y="4476724"/>
            <a:ext cx="80561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Rupee Foradian" panose="020B0603030804020204" pitchFamily="34" charset="0"/>
              </a:rPr>
              <a:t>For more information, you can reach:</a:t>
            </a:r>
          </a:p>
          <a:p>
            <a:endParaRPr lang="en-US" b="1" dirty="0">
              <a:latin typeface="Rupee Foradian" panose="020B0603030804020204" pitchFamily="34" charset="0"/>
            </a:endParaRPr>
          </a:p>
          <a:p>
            <a:endParaRPr lang="en-US" b="1" dirty="0">
              <a:latin typeface="Rupee Foradian" panose="020B0603030804020204" pitchFamily="34" charset="0"/>
            </a:endParaRPr>
          </a:p>
          <a:p>
            <a:endParaRPr lang="en-US" b="1" dirty="0">
              <a:latin typeface="Rupee Foradian" panose="020B0603030804020204" pitchFamily="34" charset="0"/>
            </a:endParaRPr>
          </a:p>
          <a:p>
            <a:endParaRPr lang="en-IN" b="1" dirty="0">
              <a:latin typeface="Rupee Foradian" panose="020B0603030804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99D90D-1D53-A53A-4701-06F68833C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216932"/>
              </p:ext>
            </p:extLst>
          </p:nvPr>
        </p:nvGraphicFramePr>
        <p:xfrm>
          <a:off x="2171759" y="4989081"/>
          <a:ext cx="8127999" cy="146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6490154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8174116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31522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34932"/>
                  </a:ext>
                </a:extLst>
              </a:tr>
              <a:tr h="456679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Atul Pardeshi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Assistant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9096893176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1138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SIDBI, Sitapura Industrial Area Branch.</a:t>
                      </a:r>
                    </a:p>
                    <a:p>
                      <a:pPr algn="ctr"/>
                      <a:r>
                        <a:rPr lang="en-US" b="1" dirty="0"/>
                        <a:t>G-1/43, Sitapura Industrial Area, Jaipur 302022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27574"/>
                  </a:ext>
                </a:extLst>
              </a:tr>
            </a:tbl>
          </a:graphicData>
        </a:graphic>
      </p:graphicFrame>
      <p:pic>
        <p:nvPicPr>
          <p:cNvPr id="3074" name="Picture 2" descr="Twitter x new logo x rounded - Free Icon PNG, SVG">
            <a:extLst>
              <a:ext uri="{FF2B5EF4-FFF2-40B4-BE49-F238E27FC236}">
                <a16:creationId xmlns:a16="http://schemas.microsoft.com/office/drawing/2014/main" id="{AB1C56A5-5C47-1A89-DEFE-A3A04EDE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1"/>
          <a:stretch>
            <a:fillRect/>
          </a:stretch>
        </p:blipFill>
        <p:spPr bwMode="auto">
          <a:xfrm>
            <a:off x="2504063" y="3797345"/>
            <a:ext cx="794988" cy="75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495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VDOCID" val="bc7f8096-616b-49f7-994d-26d811b89ce6"/>
  <p:tag name="CLASSIFICATIONTAGSETID" val="e16409a7-1700-4153-9090-3955bc2f0ae8"/>
  <p:tag name="COMPLIANCETAGSETID" val="f14fc1f1-8950-40d5-8a29-45909da947d6"/>
  <p:tag name="FILEID" val="bc7f8096-616b-49f7-994d-26d811b89ce6"/>
  <p:tag name="USERID" val="Atul Santosh Pardeshi"/>
  <p:tag name="TAGDATETIME" val="2025-12-12T14:29:41Z"/>
  <p:tag name="GVDATA" val="eyJPUyI6IldpbmRvd3MiLCJkb2NJRCI6ImJjN2Y4MDk2LTYxNmItNDlmNy05OTRkLTI2ZDgxMWI4OWNlNiIsImRvY1N0YXRlIjoie30iLCJwYXJlbnRMaW5lSWRzIjoiW1wiZDM0MGI3MmEtNjcxYi00MDVjLWEwODEtYzljYWVhYjAxNGM4XCJdIiwid3JpdHRlbktl"/>
  <p:tag name="GVDATA0" val="eXMiOiJbXCJndmRvY2lkXCIsXCJDbGFzc2lmaWNhdGlvblRhZ1NldElkXCIsXCJDb21wbGlhbmNlVGFnU2V0SWRcIixcIkZpbGVJZFwiLFwiVXNlcklkXCIsXCJUYWdEYXRlVGltZVwiXSIsIm5vT2ZHdkRhdGFFbnRyaWVzIjoiNSIsImxpbmVJZCI6ImVmOTMzOWE4"/>
  <p:tag name="GVDATA1" val="LTYwNmMtNGZmMS1iZGFmLTI1Mjc3OTUwYmEzMiJ9"/>
  <p:tag name="GVDATA2" val="(end)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74EA7DE7ACA3449A8338F546612C70" ma:contentTypeVersion="15" ma:contentTypeDescription="Create a new document." ma:contentTypeScope="" ma:versionID="d715b38e061f06145db9c1b9e1793ed8">
  <xsd:schema xmlns:xsd="http://www.w3.org/2001/XMLSchema" xmlns:xs="http://www.w3.org/2001/XMLSchema" xmlns:p="http://schemas.microsoft.com/office/2006/metadata/properties" xmlns:ns2="3a719d4a-8c1f-45ae-ae16-aa237ae9f1f9" xmlns:ns3="d8b73051-84aa-49ea-9ad4-107e0bbf8c40" targetNamespace="http://schemas.microsoft.com/office/2006/metadata/properties" ma:root="true" ma:fieldsID="d0f8c26d99459319ab81a3eaf585229b" ns2:_="" ns3:_="">
    <xsd:import namespace="3a719d4a-8c1f-45ae-ae16-aa237ae9f1f9"/>
    <xsd:import namespace="d8b73051-84aa-49ea-9ad4-107e0bbf8c4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19d4a-8c1f-45ae-ae16-aa237ae9f1f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dc8a3a05-eb36-4938-9899-efa591622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73051-84aa-49ea-9ad4-107e0bbf8c4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14ae275-91a2-4ecc-b086-d48dce565378}" ma:internalName="TaxCatchAll" ma:showField="CatchAllData" ma:web="d8b73051-84aa-49ea-9ad4-107e0bbf8c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6D7625-6410-4EFD-A0CE-13B8E18FE3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9AD19F-AF1B-4B8B-B2E5-B445269F4D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19d4a-8c1f-45ae-ae16-aa237ae9f1f9"/>
    <ds:schemaRef ds:uri="d8b73051-84aa-49ea-9ad4-107e0bbf8c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3854</TotalTime>
  <Words>1014</Words>
  <Application>Microsoft Office PowerPoint</Application>
  <PresentationFormat>Widescreen</PresentationFormat>
  <Paragraphs>319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Amasis MT Pro</vt:lpstr>
      <vt:lpstr>Aptos ExtraBold</vt:lpstr>
      <vt:lpstr>Arial</vt:lpstr>
      <vt:lpstr>Arial Black</vt:lpstr>
      <vt:lpstr>Calibri</vt:lpstr>
      <vt:lpstr>Calibri Light</vt:lpstr>
      <vt:lpstr>Fira Sans Extra Condensed Medium</vt:lpstr>
      <vt:lpstr>Poppins</vt:lpstr>
      <vt:lpstr>Rupee Foradian</vt:lpstr>
      <vt:lpstr>Wingdings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GST-Sahay Invoice Based Financing  For SIDBI’s existing customers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Intervention strategy in Aerospace &amp; Defence (A&amp;D) sector and development of MSMEs</dc:title>
  <dc:creator>Sumiran L Raj</dc:creator>
  <cp:lastModifiedBy>Atul Pardeshi</cp:lastModifiedBy>
  <cp:revision>143</cp:revision>
  <dcterms:created xsi:type="dcterms:W3CDTF">2021-11-02T08:36:16Z</dcterms:created>
  <dcterms:modified xsi:type="dcterms:W3CDTF">2025-12-12T14:32:49Z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vdocid">
    <vt:lpwstr>bc7f8096-616b-49f7-994d-26d811b89ce6</vt:lpwstr>
  </property>
  <property fmtid="{D5CDD505-2E9C-101B-9397-08002B2CF9AE}" pid="3" name="ClassificationTagSetId">
    <vt:lpwstr>e16409a7-1700-4153-9090-3955bc2f0ae8</vt:lpwstr>
  </property>
  <property fmtid="{D5CDD505-2E9C-101B-9397-08002B2CF9AE}" pid="4" name="ComplianceTagSetId">
    <vt:lpwstr>f14fc1f1-8950-40d5-8a29-45909da947d6</vt:lpwstr>
  </property>
  <property fmtid="{D5CDD505-2E9C-101B-9397-08002B2CF9AE}" pid="5" name="FileId">
    <vt:lpwstr>bc7f8096-616b-49f7-994d-26d811b89ce6</vt:lpwstr>
  </property>
  <property fmtid="{D5CDD505-2E9C-101B-9397-08002B2CF9AE}" pid="6" name="UserId">
    <vt:lpwstr>Atul Santosh Pardeshi</vt:lpwstr>
  </property>
  <property fmtid="{D5CDD505-2E9C-101B-9397-08002B2CF9AE}" pid="7" name="TagDateTime">
    <vt:lpwstr>2025-12-12T14:29:41Z</vt:lpwstr>
  </property>
  <property fmtid="{D5CDD505-2E9C-101B-9397-08002B2CF9AE}" pid="8" name="GVData">
    <vt:lpwstr>eyJPUyI6IldpbmRvd3MiLCJkb2NJRCI6ImJjN2Y4MDk2LTYxNmItNDlmNy05OTRkLTI2ZDgxMWI4OWNlNiIsImRvY1N0YXRlIjoie30iLCJwYXJlbnRMaW5lSWRzIjoiW1wiZDM0MGI3MmEtNjcxYi00MDVjLWEwODEtYzljYWVhYjAxNGM4XCJdIiwid3JpdHRlbktl</vt:lpwstr>
  </property>
  <property fmtid="{D5CDD505-2E9C-101B-9397-08002B2CF9AE}" pid="9" name="GVData0">
    <vt:lpwstr>eXMiOiJbXCJndmRvY2lkXCIsXCJDbGFzc2lmaWNhdGlvblRhZ1NldElkXCIsXCJDb21wbGlhbmNlVGFnU2V0SWRcIixcIkZpbGVJZFwiLFwiVXNlcklkXCIsXCJUYWdEYXRlVGltZVwiXSIsIm5vT2ZHdkRhdGFFbnRyaWVzIjoiNSIsImxpbmVJZCI6ImVmOTMzOWE4</vt:lpwstr>
  </property>
  <property fmtid="{D5CDD505-2E9C-101B-9397-08002B2CF9AE}" pid="10" name="GVData1">
    <vt:lpwstr>LTYwNmMtNGZmMS1iZGFmLTI1Mjc3OTUwYmEzMiJ9</vt:lpwstr>
  </property>
  <property fmtid="{D5CDD505-2E9C-101B-9397-08002B2CF9AE}" pid="11" name="GVData2">
    <vt:lpwstr>(end)</vt:lpwstr>
  </property>
</Properties>
</file>