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89" r:id="rId3"/>
    <p:sldId id="337" r:id="rId4"/>
    <p:sldId id="308" r:id="rId5"/>
    <p:sldId id="309" r:id="rId6"/>
    <p:sldId id="336" r:id="rId7"/>
    <p:sldId id="291" r:id="rId8"/>
    <p:sldId id="292" r:id="rId9"/>
    <p:sldId id="310" r:id="rId10"/>
    <p:sldId id="311" r:id="rId11"/>
    <p:sldId id="312" r:id="rId12"/>
    <p:sldId id="313" r:id="rId13"/>
    <p:sldId id="267" r:id="rId14"/>
    <p:sldId id="265" r:id="rId15"/>
    <p:sldId id="268" r:id="rId16"/>
    <p:sldId id="269" r:id="rId17"/>
    <p:sldId id="270" r:id="rId18"/>
    <p:sldId id="271" r:id="rId19"/>
    <p:sldId id="272" r:id="rId20"/>
    <p:sldId id="276" r:id="rId21"/>
    <p:sldId id="278" r:id="rId22"/>
    <p:sldId id="314" r:id="rId23"/>
    <p:sldId id="315" r:id="rId24"/>
    <p:sldId id="316" r:id="rId25"/>
    <p:sldId id="317" r:id="rId26"/>
    <p:sldId id="318" r:id="rId27"/>
    <p:sldId id="319" r:id="rId28"/>
    <p:sldId id="320" r:id="rId29"/>
    <p:sldId id="321" r:id="rId30"/>
    <p:sldId id="322" r:id="rId31"/>
    <p:sldId id="323" r:id="rId32"/>
    <p:sldId id="324" r:id="rId33"/>
    <p:sldId id="325" r:id="rId34"/>
    <p:sldId id="326" r:id="rId35"/>
    <p:sldId id="327" r:id="rId36"/>
    <p:sldId id="329" r:id="rId37"/>
    <p:sldId id="331" r:id="rId38"/>
    <p:sldId id="332" r:id="rId39"/>
    <p:sldId id="333" r:id="rId40"/>
    <p:sldId id="334" r:id="rId41"/>
    <p:sldId id="335" r:id="rId42"/>
    <p:sldId id="285"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3043103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1977053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1604932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16D8D1-E90B-42C2-840E-026B21516FDB}" type="datetimeFigureOut">
              <a:rPr lang="en-IN" smtClean="0"/>
              <a:t>20-03-2026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38030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16D8D1-E90B-42C2-840E-026B21516FDB}" type="datetimeFigureOut">
              <a:rPr lang="en-IN" smtClean="0"/>
              <a:t>20-03-2026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404292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16D8D1-E90B-42C2-840E-026B21516FDB}" type="datetimeFigureOut">
              <a:rPr lang="en-IN" smtClean="0"/>
              <a:t>20-03-2026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4284277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16D8D1-E90B-42C2-840E-026B21516FDB}" type="datetimeFigureOut">
              <a:rPr lang="en-IN" smtClean="0"/>
              <a:t>20-03-2026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23226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16D8D1-E90B-42C2-840E-026B21516FDB}" type="datetimeFigureOut">
              <a:rPr lang="en-IN" smtClean="0"/>
              <a:t>20-03-2026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3715839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EA8B89-DB0C-47D7-B596-1A8CC376B53E}" type="slidenum">
              <a:rPr lang="en-IN" smtClean="0"/>
              <a:t>‹#›</a:t>
            </a:fld>
            <a:endParaRPr lang="en-IN"/>
          </a:p>
        </p:txBody>
      </p:sp>
      <p:sp>
        <p:nvSpPr>
          <p:cNvPr id="5" name="Date Placeholder 4"/>
          <p:cNvSpPr>
            <a:spLocks noGrp="1"/>
          </p:cNvSpPr>
          <p:nvPr>
            <p:ph type="dt" sz="half" idx="10"/>
          </p:nvPr>
        </p:nvSpPr>
        <p:spPr/>
        <p:txBody>
          <a:bodyPr/>
          <a:lstStyle/>
          <a:p>
            <a:fld id="{F216D8D1-E90B-42C2-840E-026B21516FDB}" type="datetimeFigureOut">
              <a:rPr lang="en-IN" smtClean="0"/>
              <a:t>20-03-2026</a:t>
            </a:fld>
            <a:endParaRPr lang="en-IN"/>
          </a:p>
        </p:txBody>
      </p:sp>
    </p:spTree>
    <p:extLst>
      <p:ext uri="{BB962C8B-B14F-4D97-AF65-F5344CB8AC3E}">
        <p14:creationId xmlns:p14="http://schemas.microsoft.com/office/powerpoint/2010/main" val="1122685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072805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24489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3603076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6291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1162423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512440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351259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16D8D1-E90B-42C2-840E-026B21516FDB}" type="datetimeFigureOut">
              <a:rPr lang="en-IN" smtClean="0"/>
              <a:t>20-03-2026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EEA8B89-DB0C-47D7-B596-1A8CC376B53E}" type="slidenum">
              <a:rPr lang="en-IN" smtClean="0"/>
              <a:t>‹#›</a:t>
            </a:fld>
            <a:endParaRPr lang="en-IN"/>
          </a:p>
        </p:txBody>
      </p:sp>
    </p:spTree>
    <p:extLst>
      <p:ext uri="{BB962C8B-B14F-4D97-AF65-F5344CB8AC3E}">
        <p14:creationId xmlns:p14="http://schemas.microsoft.com/office/powerpoint/2010/main" val="270074537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resource.cdn.icai.org/17456amendment_SQC1.pdf" TargetMode="External"/><Relationship Id="rId2" Type="http://schemas.openxmlformats.org/officeDocument/2006/relationships/hyperlink" Target="https://resource.cdn.icai.org/15366Link1.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resource.cdn.icai.org/44098aasb33841-sa260.pdf" TargetMode="External"/><Relationship Id="rId3" Type="http://schemas.openxmlformats.org/officeDocument/2006/relationships/hyperlink" Target="https://resource.cdn.icai.org/16837sa210revised.pdf" TargetMode="External"/><Relationship Id="rId7" Type="http://schemas.openxmlformats.org/officeDocument/2006/relationships/hyperlink" Target="https://resource.cdn.icai.org/15376Link11_SA250-text.pdf" TargetMode="External"/><Relationship Id="rId2" Type="http://schemas.openxmlformats.org/officeDocument/2006/relationships/hyperlink" Target="https://resource.cdn.icai.org/18132sa200_rev.pdf" TargetMode="External"/><Relationship Id="rId1" Type="http://schemas.openxmlformats.org/officeDocument/2006/relationships/slideLayout" Target="../slideLayouts/slideLayout2.xml"/><Relationship Id="rId6" Type="http://schemas.openxmlformats.org/officeDocument/2006/relationships/hyperlink" Target="https://resource.cdn.icai.org/15374Link9_240SA_REVISED.pdf" TargetMode="External"/><Relationship Id="rId5" Type="http://schemas.openxmlformats.org/officeDocument/2006/relationships/hyperlink" Target="https://resource.cdn.icai.org/15372Link7_SA230-standard.pdf" TargetMode="External"/><Relationship Id="rId10" Type="http://schemas.openxmlformats.org/officeDocument/2006/relationships/hyperlink" Target="https://resource.cdn.icai.org/49657aasb39352.pdf" TargetMode="External"/><Relationship Id="rId4" Type="http://schemas.openxmlformats.org/officeDocument/2006/relationships/hyperlink" Target="https://resource.cdn.icai.org/18133sa220_rev.pdf" TargetMode="External"/><Relationship Id="rId9" Type="http://schemas.openxmlformats.org/officeDocument/2006/relationships/hyperlink" Target="https://resource.cdn.icai.org/16838sa265.pd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resource.cdn.icai.org/15382Link17_315SA.pdf" TargetMode="External"/><Relationship Id="rId7" Type="http://schemas.openxmlformats.org/officeDocument/2006/relationships/hyperlink" Target="https://resource.cdn.icai.org/16841sa450revised.pdf" TargetMode="External"/><Relationship Id="rId2" Type="http://schemas.openxmlformats.org/officeDocument/2006/relationships/hyperlink" Target="https://resource.cdn.icai.org/15381Link16_300SA_REVISED.pdf" TargetMode="External"/><Relationship Id="rId1" Type="http://schemas.openxmlformats.org/officeDocument/2006/relationships/slideLayout" Target="../slideLayouts/slideLayout2.xml"/><Relationship Id="rId6" Type="http://schemas.openxmlformats.org/officeDocument/2006/relationships/hyperlink" Target="https://resource.cdn.icai.org/16840sa402revised.pdf" TargetMode="External"/><Relationship Id="rId5" Type="http://schemas.openxmlformats.org/officeDocument/2006/relationships/hyperlink" Target="https://resource.cdn.icai.org/15384Link19_330SA.pdf" TargetMode="External"/><Relationship Id="rId4" Type="http://schemas.openxmlformats.org/officeDocument/2006/relationships/hyperlink" Target="https://resource.cdn.icai.org/16839sa320revised.pdf"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resource.cdn.icai.org/15395Link30_540text.pdf" TargetMode="External"/><Relationship Id="rId3" Type="http://schemas.openxmlformats.org/officeDocument/2006/relationships/hyperlink" Target="https://resource.cdn.icai.org/18134sa501_rev.pdf" TargetMode="External"/><Relationship Id="rId7" Type="http://schemas.openxmlformats.org/officeDocument/2006/relationships/hyperlink" Target="https://resource.cdn.icai.org/15393Link28_530text.pdf" TargetMode="External"/><Relationship Id="rId12" Type="http://schemas.openxmlformats.org/officeDocument/2006/relationships/hyperlink" Target="https://resource.cdn.icai.org/15403Link38_sa580.pdf" TargetMode="External"/><Relationship Id="rId2" Type="http://schemas.openxmlformats.org/officeDocument/2006/relationships/hyperlink" Target="https://resource.cdn.icai.org/15576sa500revised.pdf" TargetMode="External"/><Relationship Id="rId1" Type="http://schemas.openxmlformats.org/officeDocument/2006/relationships/slideLayout" Target="../slideLayouts/slideLayout2.xml"/><Relationship Id="rId6" Type="http://schemas.openxmlformats.org/officeDocument/2006/relationships/hyperlink" Target="https://resource.cdn.icai.org/18136sa520_rev.pdf" TargetMode="External"/><Relationship Id="rId11" Type="http://schemas.openxmlformats.org/officeDocument/2006/relationships/hyperlink" Target="https://resource.cdn.icai.org/44099aasb33841-sa570.pdf" TargetMode="External"/><Relationship Id="rId5" Type="http://schemas.openxmlformats.org/officeDocument/2006/relationships/hyperlink" Target="https://resource.cdn.icai.org/15390Link25_510text.pdf" TargetMode="External"/><Relationship Id="rId10" Type="http://schemas.openxmlformats.org/officeDocument/2006/relationships/hyperlink" Target="https://resource.cdn.icai.org/15399Link34_SA%20560_Standard_OKOK.pdf" TargetMode="External"/><Relationship Id="rId4" Type="http://schemas.openxmlformats.org/officeDocument/2006/relationships/hyperlink" Target="https://resource.cdn.icai.org/18135sa505_rev.pdf" TargetMode="External"/><Relationship Id="rId9" Type="http://schemas.openxmlformats.org/officeDocument/2006/relationships/hyperlink" Target="https://resource.cdn.icai.org/15397Link32_550text.pdf"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resource.cdn.icai.org/44097aasb33841-sa706.pdf" TargetMode="External"/><Relationship Id="rId3" Type="http://schemas.openxmlformats.org/officeDocument/2006/relationships/hyperlink" Target="https://resource.cdn.icai.org/42207aasb31911a.pdf" TargetMode="External"/><Relationship Id="rId7" Type="http://schemas.openxmlformats.org/officeDocument/2006/relationships/hyperlink" Target="https://resource.cdn.icai.org/44096aasb33841-sa705.pdf" TargetMode="External"/><Relationship Id="rId2" Type="http://schemas.openxmlformats.org/officeDocument/2006/relationships/hyperlink" Target="https://resource.cdn.icai.org/18836sa600_aas.pdf" TargetMode="External"/><Relationship Id="rId1" Type="http://schemas.openxmlformats.org/officeDocument/2006/relationships/slideLayout" Target="../slideLayouts/slideLayout2.xml"/><Relationship Id="rId6" Type="http://schemas.openxmlformats.org/officeDocument/2006/relationships/hyperlink" Target="https://resource.cdn.icai.org/44095aasb33841-sa701.pdf" TargetMode="External"/><Relationship Id="rId5" Type="http://schemas.openxmlformats.org/officeDocument/2006/relationships/hyperlink" Target="https://resource.cdn.icai.org/44094aasb33841-sa700.pdf" TargetMode="External"/><Relationship Id="rId10" Type="http://schemas.openxmlformats.org/officeDocument/2006/relationships/hyperlink" Target="https://resource.cdn.icai.org/48707aasb32707.pdf" TargetMode="External"/><Relationship Id="rId4" Type="http://schemas.openxmlformats.org/officeDocument/2006/relationships/hyperlink" Target="https://resource.cdn.icai.org/18137sa620_rev.pdf" TargetMode="External"/><Relationship Id="rId9" Type="http://schemas.openxmlformats.org/officeDocument/2006/relationships/hyperlink" Target="https://resource.cdn.icai.org/18793annex1SA710.pdf"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resource.cdn.icai.org/18795annexure3SA805.pdf" TargetMode="External"/><Relationship Id="rId2" Type="http://schemas.openxmlformats.org/officeDocument/2006/relationships/hyperlink" Target="https://resource.cdn.icai.org/18794annex2SA800.pdf" TargetMode="External"/><Relationship Id="rId1" Type="http://schemas.openxmlformats.org/officeDocument/2006/relationships/slideLayout" Target="../slideLayouts/slideLayout2.xml"/><Relationship Id="rId6" Type="http://schemas.openxmlformats.org/officeDocument/2006/relationships/hyperlink" Target="https://resource.cdn.icai.org/18728annex2200410.pdf" TargetMode="External"/><Relationship Id="rId5" Type="http://schemas.openxmlformats.org/officeDocument/2006/relationships/hyperlink" Target="https://resource.cdn.icai.org/42208aasb31911b.pdf" TargetMode="External"/><Relationship Id="rId4" Type="http://schemas.openxmlformats.org/officeDocument/2006/relationships/hyperlink" Target="https://resource.cdn.icai.org/18796annexure4SA810.pdf"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resource.cdn.icai.org/22053sae3402.pdf" TargetMode="External"/><Relationship Id="rId2" Type="http://schemas.openxmlformats.org/officeDocument/2006/relationships/hyperlink" Target="https://resource.cdn.icai.org/15410Link45_3400SAE-AAS35.pdf" TargetMode="External"/><Relationship Id="rId1" Type="http://schemas.openxmlformats.org/officeDocument/2006/relationships/slideLayout" Target="../slideLayouts/slideLayout2.xml"/><Relationship Id="rId4" Type="http://schemas.openxmlformats.org/officeDocument/2006/relationships/hyperlink" Target="https://resource.cdn.icai.org/42209aasb31911c.pdf"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resource.cdn.icai.org/42210aasb31911d.pdf" TargetMode="External"/><Relationship Id="rId2" Type="http://schemas.openxmlformats.org/officeDocument/2006/relationships/hyperlink" Target="https://resource.cdn.icai.org/15411Link46_4400SRS-AAS32.pdf" TargetMode="External"/><Relationship Id="rId1" Type="http://schemas.openxmlformats.org/officeDocument/2006/relationships/slideLayout" Target="../slideLayouts/slideLayout2.xml"/><Relationship Id="rId5" Type="http://schemas.openxmlformats.org/officeDocument/2006/relationships/hyperlink" Target="https://resource.cdn.icai.org/15414Link49GeneralClarificationGCSA620.pdf" TargetMode="External"/><Relationship Id="rId4" Type="http://schemas.openxmlformats.org/officeDocument/2006/relationships/hyperlink" Target="https://resource.cdn.icai.org/15413Link48_GeneralClarificationGCSA210.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900" dirty="0"/>
              <a:t>	</a:t>
            </a:r>
            <a:r>
              <a:rPr lang="en-US" sz="4900" dirty="0">
                <a:latin typeface="Arial Narrow" panose="020B0606020202030204" pitchFamily="34" charset="0"/>
              </a:rPr>
              <a:t>Compliance with Technical and Professional Standards</a:t>
            </a:r>
            <a:endParaRPr lang="en-IN" b="1" dirty="0">
              <a:latin typeface="Arial Narrow" panose="020B0606020202030204" pitchFamily="34" charset="0"/>
            </a:endParaRPr>
          </a:p>
        </p:txBody>
      </p:sp>
      <p:sp>
        <p:nvSpPr>
          <p:cNvPr id="3" name="Subtitle 2"/>
          <p:cNvSpPr>
            <a:spLocks noGrp="1"/>
          </p:cNvSpPr>
          <p:nvPr>
            <p:ph type="subTitle" idx="1"/>
          </p:nvPr>
        </p:nvSpPr>
        <p:spPr/>
        <p:txBody>
          <a:bodyPr>
            <a:normAutofit fontScale="70000" lnSpcReduction="20000"/>
          </a:bodyPr>
          <a:lstStyle/>
          <a:p>
            <a:pPr algn="r"/>
            <a:endParaRPr lang="en-US" b="1" dirty="0"/>
          </a:p>
          <a:p>
            <a:pPr algn="r"/>
            <a:endParaRPr lang="en-US" b="1" dirty="0"/>
          </a:p>
          <a:p>
            <a:pPr algn="r"/>
            <a:r>
              <a:rPr lang="en-US" b="1" dirty="0"/>
              <a:t>CA. </a:t>
            </a:r>
            <a:r>
              <a:rPr lang="en-US" b="1" dirty="0" err="1"/>
              <a:t>Vimal</a:t>
            </a:r>
            <a:r>
              <a:rPr lang="en-US" b="1" dirty="0"/>
              <a:t> Chopra</a:t>
            </a:r>
          </a:p>
          <a:p>
            <a:pPr algn="r"/>
            <a:r>
              <a:rPr lang="en-US" sz="1600" b="1" dirty="0"/>
              <a:t>Ex-Chairman CIRC of ICAI</a:t>
            </a:r>
            <a:endParaRPr lang="en-IN" sz="1600" b="1" dirty="0"/>
          </a:p>
        </p:txBody>
      </p:sp>
    </p:spTree>
    <p:extLst>
      <p:ext uri="{BB962C8B-B14F-4D97-AF65-F5344CB8AC3E}">
        <p14:creationId xmlns:p14="http://schemas.microsoft.com/office/powerpoint/2010/main" val="3213120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Defining </a:t>
            </a:r>
            <a:r>
              <a:rPr lang="en-IN" sz="4000" b="1" dirty="0"/>
              <a:t>Technical &amp; Professional Standards- Coverage</a:t>
            </a:r>
          </a:p>
        </p:txBody>
      </p:sp>
      <p:sp>
        <p:nvSpPr>
          <p:cNvPr id="3" name="Content Placeholder 2"/>
          <p:cNvSpPr>
            <a:spLocks noGrp="1"/>
          </p:cNvSpPr>
          <p:nvPr>
            <p:ph idx="1"/>
          </p:nvPr>
        </p:nvSpPr>
        <p:spPr>
          <a:xfrm>
            <a:off x="677334" y="2160589"/>
            <a:ext cx="8995304" cy="3880773"/>
          </a:xfrm>
        </p:spPr>
        <p:txBody>
          <a:bodyPr>
            <a:normAutofit fontScale="92500" lnSpcReduction="20000"/>
          </a:bodyPr>
          <a:lstStyle/>
          <a:p>
            <a:pPr>
              <a:spcAft>
                <a:spcPts val="500"/>
              </a:spcAft>
              <a:buSzPct val="100000"/>
              <a:buFont typeface="Wingdings 3" charset="2"/>
              <a:buChar char="•"/>
            </a:pPr>
            <a:r>
              <a:rPr lang="en-US" sz="1800" dirty="0">
                <a:solidFill>
                  <a:srgbClr val="1E293B"/>
                </a:solidFill>
                <a:latin typeface="Calibri" pitchFamily="34" charset="0"/>
                <a:ea typeface="Calibri" pitchFamily="34" charset="-122"/>
                <a:cs typeface="Calibri" pitchFamily="34" charset="-120"/>
              </a:rPr>
              <a:t>Accounting Standards issued by ICAI and/or prescribed by the Central Government under Section 133 of the Companies Act, 2013 / other </a:t>
            </a:r>
            <a:r>
              <a:rPr lang="en-US" dirty="0"/>
              <a:t>Ethical Standards / Professional Standards</a:t>
            </a:r>
          </a:p>
          <a:p>
            <a:pPr marL="342900" indent="-342900">
              <a:spcAft>
                <a:spcPts val="500"/>
              </a:spcAft>
              <a:buSzPct val="100000"/>
              <a:buChar char="•"/>
            </a:pPr>
            <a:r>
              <a:rPr lang="en-US" sz="1800" dirty="0">
                <a:solidFill>
                  <a:srgbClr val="1E293B"/>
                </a:solidFill>
                <a:latin typeface="Calibri" pitchFamily="34" charset="0"/>
                <a:ea typeface="Calibri" pitchFamily="34" charset="-122"/>
                <a:cs typeface="Calibri" pitchFamily="34" charset="-120"/>
              </a:rPr>
              <a:t>Indian Accounting Standards (Ind AS) notified under Companies (Indian Accounting Standards) Rules, 2015</a:t>
            </a:r>
            <a:endParaRPr lang="en-US" sz="1800" dirty="0"/>
          </a:p>
          <a:p>
            <a:r>
              <a:rPr lang="en-US" sz="1800" dirty="0">
                <a:solidFill>
                  <a:srgbClr val="1E293B"/>
                </a:solidFill>
                <a:latin typeface="Calibri" pitchFamily="34" charset="0"/>
                <a:ea typeface="Calibri" pitchFamily="34" charset="-122"/>
                <a:cs typeface="Calibri" pitchFamily="34" charset="-120"/>
              </a:rPr>
              <a:t>Standards on Auditing (SAs), Standards on Review Engagements (SREs), Standards on Assurance Engagements (SAEs), and Standards on Related Services (SRSs)</a:t>
            </a:r>
          </a:p>
          <a:p>
            <a:r>
              <a:rPr lang="en-US" sz="1800" dirty="0">
                <a:solidFill>
                  <a:srgbClr val="1E293B"/>
                </a:solidFill>
                <a:latin typeface="Calibri" pitchFamily="34" charset="0"/>
                <a:ea typeface="Calibri" pitchFamily="34" charset="-122"/>
                <a:cs typeface="Calibri" pitchFamily="34" charset="-120"/>
              </a:rPr>
              <a:t>Statements on Quality Control (SQC 1), Guidance Notes, Statements, and Standards on Internal Audit</a:t>
            </a:r>
            <a:endParaRPr lang="en-US" sz="1800" dirty="0"/>
          </a:p>
          <a:p>
            <a:r>
              <a:rPr lang="en-US" sz="1800" dirty="0">
                <a:solidFill>
                  <a:srgbClr val="1E293B"/>
                </a:solidFill>
                <a:latin typeface="Calibri" pitchFamily="34" charset="0"/>
                <a:ea typeface="Calibri" pitchFamily="34" charset="-122"/>
                <a:cs typeface="Calibri" pitchFamily="34" charset="-120"/>
              </a:rPr>
              <a:t>Framework for preparation and presentation of financial statements and Framework for Assurance Engagements</a:t>
            </a:r>
            <a:endParaRPr lang="en-US" sz="1800" dirty="0"/>
          </a:p>
          <a:p>
            <a:r>
              <a:rPr lang="en-US" sz="1800" dirty="0">
                <a:solidFill>
                  <a:srgbClr val="1E293B"/>
                </a:solidFill>
                <a:latin typeface="Calibri" pitchFamily="34" charset="0"/>
                <a:ea typeface="Calibri" pitchFamily="34" charset="-122"/>
                <a:cs typeface="Calibri" pitchFamily="34" charset="-120"/>
              </a:rPr>
              <a:t>Provisions of relevant statutes, regulations, notifications, and directions by regulatory bodies (SEBI, RBI, MCA, NFRA)</a:t>
            </a:r>
            <a:endParaRPr lang="en-US" sz="1800" dirty="0"/>
          </a:p>
          <a:p>
            <a:r>
              <a:rPr lang="en-US" dirty="0"/>
              <a:t>Notifications/Directions, including those of a self-regulatory nature</a:t>
            </a:r>
          </a:p>
        </p:txBody>
      </p:sp>
    </p:spTree>
    <p:extLst>
      <p:ext uri="{BB962C8B-B14F-4D97-AF65-F5344CB8AC3E}">
        <p14:creationId xmlns:p14="http://schemas.microsoft.com/office/powerpoint/2010/main" val="401162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A815D-AE10-4FE4-BDC9-11BC76308F22}"/>
              </a:ext>
            </a:extLst>
          </p:cNvPr>
          <p:cNvSpPr>
            <a:spLocks noGrp="1"/>
          </p:cNvSpPr>
          <p:nvPr>
            <p:ph type="title"/>
          </p:nvPr>
        </p:nvSpPr>
        <p:spPr/>
        <p:txBody>
          <a:bodyPr/>
          <a:lstStyle/>
          <a:p>
            <a:r>
              <a:rPr lang="en-IN" dirty="0"/>
              <a:t>Illustrative list of Applicable Standards</a:t>
            </a:r>
          </a:p>
        </p:txBody>
      </p:sp>
      <p:sp>
        <p:nvSpPr>
          <p:cNvPr id="6" name="Content Placeholder 5">
            <a:extLst>
              <a:ext uri="{FF2B5EF4-FFF2-40B4-BE49-F238E27FC236}">
                <a16:creationId xmlns:a16="http://schemas.microsoft.com/office/drawing/2014/main" id="{720944C5-8B1E-4B48-AEFF-24008E9505D5}"/>
              </a:ext>
            </a:extLst>
          </p:cNvPr>
          <p:cNvSpPr>
            <a:spLocks noGrp="1"/>
          </p:cNvSpPr>
          <p:nvPr>
            <p:ph idx="1"/>
          </p:nvPr>
        </p:nvSpPr>
        <p:spPr/>
        <p:txBody>
          <a:bodyPr/>
          <a:lstStyle/>
          <a:p>
            <a:endParaRPr lang="en-IN" dirty="0"/>
          </a:p>
        </p:txBody>
      </p:sp>
      <p:pic>
        <p:nvPicPr>
          <p:cNvPr id="8" name="Picture 7">
            <a:extLst>
              <a:ext uri="{FF2B5EF4-FFF2-40B4-BE49-F238E27FC236}">
                <a16:creationId xmlns:a16="http://schemas.microsoft.com/office/drawing/2014/main" id="{A84B5280-1C52-4040-B932-562A6D7DE222}"/>
              </a:ext>
            </a:extLst>
          </p:cNvPr>
          <p:cNvPicPr>
            <a:picLocks noChangeAspect="1"/>
          </p:cNvPicPr>
          <p:nvPr/>
        </p:nvPicPr>
        <p:blipFill>
          <a:blip r:embed="rId2"/>
          <a:stretch>
            <a:fillRect/>
          </a:stretch>
        </p:blipFill>
        <p:spPr>
          <a:xfrm>
            <a:off x="142875" y="1860605"/>
            <a:ext cx="11552256" cy="4640208"/>
          </a:xfrm>
          <a:prstGeom prst="rect">
            <a:avLst/>
          </a:prstGeom>
        </p:spPr>
      </p:pic>
    </p:spTree>
    <p:extLst>
      <p:ext uri="{BB962C8B-B14F-4D97-AF65-F5344CB8AC3E}">
        <p14:creationId xmlns:p14="http://schemas.microsoft.com/office/powerpoint/2010/main" val="1880857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F9ECB-9856-9986-666F-7AF011CC1357}"/>
              </a:ext>
            </a:extLst>
          </p:cNvPr>
          <p:cNvSpPr>
            <a:spLocks noGrp="1"/>
          </p:cNvSpPr>
          <p:nvPr>
            <p:ph type="title"/>
          </p:nvPr>
        </p:nvSpPr>
        <p:spPr/>
        <p:txBody>
          <a:bodyPr/>
          <a:lstStyle/>
          <a:p>
            <a:r>
              <a:rPr lang="en-IN" dirty="0"/>
              <a:t>Compliance is not optional but Imperative.</a:t>
            </a:r>
          </a:p>
        </p:txBody>
      </p:sp>
      <p:sp>
        <p:nvSpPr>
          <p:cNvPr id="3" name="Content Placeholder 2">
            <a:extLst>
              <a:ext uri="{FF2B5EF4-FFF2-40B4-BE49-F238E27FC236}">
                <a16:creationId xmlns:a16="http://schemas.microsoft.com/office/drawing/2014/main" id="{05EE45CA-9FC5-23EA-5C69-1A344325181D}"/>
              </a:ext>
            </a:extLst>
          </p:cNvPr>
          <p:cNvSpPr>
            <a:spLocks noGrp="1"/>
          </p:cNvSpPr>
          <p:nvPr>
            <p:ph idx="1"/>
          </p:nvPr>
        </p:nvSpPr>
        <p:spPr/>
        <p:txBody>
          <a:bodyPr>
            <a:normAutofit lnSpcReduction="10000"/>
          </a:bodyPr>
          <a:lstStyle/>
          <a:p>
            <a:endParaRPr lang="en-US" dirty="0"/>
          </a:p>
          <a:p>
            <a:r>
              <a:rPr lang="en-US" sz="2800" dirty="0"/>
              <a:t> Framework- Set of systems, processes,  documentation that outlines an organization 	commitment to compliance.</a:t>
            </a:r>
          </a:p>
          <a:p>
            <a:r>
              <a:rPr lang="en-US" sz="2800" dirty="0"/>
              <a:t> Legislative Requirements</a:t>
            </a:r>
          </a:p>
          <a:p>
            <a:r>
              <a:rPr lang="en-US" sz="2800" dirty="0"/>
              <a:t> Regulatory Compliance</a:t>
            </a:r>
          </a:p>
          <a:p>
            <a:r>
              <a:rPr lang="en-US" sz="2800" dirty="0"/>
              <a:t> Standards of Good Governance</a:t>
            </a:r>
          </a:p>
          <a:p>
            <a:r>
              <a:rPr lang="en-US" sz="2800" dirty="0"/>
              <a:t> Ethics and Community</a:t>
            </a:r>
            <a:endParaRPr lang="en-IN" sz="2800" dirty="0"/>
          </a:p>
        </p:txBody>
      </p:sp>
    </p:spTree>
    <p:extLst>
      <p:ext uri="{BB962C8B-B14F-4D97-AF65-F5344CB8AC3E}">
        <p14:creationId xmlns:p14="http://schemas.microsoft.com/office/powerpoint/2010/main" val="2771387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D8621-49A4-3D5D-403B-8E89F8B0A93C}"/>
              </a:ext>
            </a:extLst>
          </p:cNvPr>
          <p:cNvSpPr>
            <a:spLocks noGrp="1"/>
          </p:cNvSpPr>
          <p:nvPr>
            <p:ph type="title"/>
          </p:nvPr>
        </p:nvSpPr>
        <p:spPr/>
        <p:txBody>
          <a:bodyPr/>
          <a:lstStyle/>
          <a:p>
            <a:r>
              <a:rPr lang="en-IN" dirty="0"/>
              <a:t>Fair Presentation Framework</a:t>
            </a:r>
          </a:p>
        </p:txBody>
      </p:sp>
      <p:sp>
        <p:nvSpPr>
          <p:cNvPr id="3" name="Content Placeholder 2">
            <a:extLst>
              <a:ext uri="{FF2B5EF4-FFF2-40B4-BE49-F238E27FC236}">
                <a16:creationId xmlns:a16="http://schemas.microsoft.com/office/drawing/2014/main" id="{75E538A7-4FAE-B2EE-928D-44DB00CE1902}"/>
              </a:ext>
            </a:extLst>
          </p:cNvPr>
          <p:cNvSpPr>
            <a:spLocks noGrp="1"/>
          </p:cNvSpPr>
          <p:nvPr>
            <p:ph idx="1"/>
          </p:nvPr>
        </p:nvSpPr>
        <p:spPr/>
        <p:txBody>
          <a:bodyPr>
            <a:normAutofit/>
          </a:bodyPr>
          <a:lstStyle/>
          <a:p>
            <a:r>
              <a:rPr lang="en-US" sz="4000" dirty="0"/>
              <a:t>Financial Reporting Framework</a:t>
            </a:r>
          </a:p>
          <a:p>
            <a:r>
              <a:rPr lang="en-US" sz="4000" dirty="0"/>
              <a:t>True and Fair</a:t>
            </a:r>
          </a:p>
          <a:p>
            <a:r>
              <a:rPr lang="en-US" sz="4000" dirty="0"/>
              <a:t>Faithful vs Fair Presentation</a:t>
            </a:r>
          </a:p>
          <a:p>
            <a:r>
              <a:rPr lang="en-US" sz="4000" dirty="0"/>
              <a:t>The Accounting Standards are part of Fair Presentation Framework</a:t>
            </a:r>
            <a:endParaRPr lang="en-IN" sz="4000" dirty="0"/>
          </a:p>
        </p:txBody>
      </p:sp>
    </p:spTree>
    <p:extLst>
      <p:ext uri="{BB962C8B-B14F-4D97-AF65-F5344CB8AC3E}">
        <p14:creationId xmlns:p14="http://schemas.microsoft.com/office/powerpoint/2010/main" val="9949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B1315-2DAD-4A95-8CF7-DC4D0E7FBBAE}"/>
              </a:ext>
            </a:extLst>
          </p:cNvPr>
          <p:cNvSpPr>
            <a:spLocks noGrp="1"/>
          </p:cNvSpPr>
          <p:nvPr>
            <p:ph type="title"/>
          </p:nvPr>
        </p:nvSpPr>
        <p:spPr>
          <a:xfrm>
            <a:off x="677334" y="609600"/>
            <a:ext cx="8596668" cy="833438"/>
          </a:xfrm>
        </p:spPr>
        <p:txBody>
          <a:bodyPr>
            <a:normAutofit/>
          </a:bodyPr>
          <a:lstStyle/>
          <a:p>
            <a:r>
              <a:rPr lang="en-IN" sz="4000" b="1" dirty="0"/>
              <a:t>Broad Objectives of Peer Review </a:t>
            </a:r>
          </a:p>
        </p:txBody>
      </p:sp>
      <p:sp>
        <p:nvSpPr>
          <p:cNvPr id="3" name="Content Placeholder 2">
            <a:extLst>
              <a:ext uri="{FF2B5EF4-FFF2-40B4-BE49-F238E27FC236}">
                <a16:creationId xmlns:a16="http://schemas.microsoft.com/office/drawing/2014/main" id="{1FE7E5A5-E07A-48FB-B587-625819113B91}"/>
              </a:ext>
            </a:extLst>
          </p:cNvPr>
          <p:cNvSpPr>
            <a:spLocks noGrp="1"/>
          </p:cNvSpPr>
          <p:nvPr>
            <p:ph idx="1"/>
          </p:nvPr>
        </p:nvSpPr>
        <p:spPr/>
        <p:txBody>
          <a:bodyPr>
            <a:normAutofit fontScale="92500" lnSpcReduction="20000"/>
          </a:bodyPr>
          <a:lstStyle/>
          <a:p>
            <a:r>
              <a:rPr lang="en-IN" sz="3600" dirty="0"/>
              <a:t>Compliance Assessment</a:t>
            </a:r>
          </a:p>
          <a:p>
            <a:endParaRPr lang="en-IN" sz="3600" dirty="0"/>
          </a:p>
          <a:p>
            <a:r>
              <a:rPr lang="en-IN" sz="3600" dirty="0"/>
              <a:t>Quality Enhancement</a:t>
            </a:r>
          </a:p>
          <a:p>
            <a:endParaRPr lang="en-IN" sz="3600" dirty="0"/>
          </a:p>
          <a:p>
            <a:r>
              <a:rPr lang="en-IN" sz="3600" dirty="0"/>
              <a:t>Consistency and Uniformity</a:t>
            </a:r>
          </a:p>
          <a:p>
            <a:endParaRPr lang="en-IN" sz="3600" dirty="0"/>
          </a:p>
          <a:p>
            <a:r>
              <a:rPr lang="en-IN" sz="3600" dirty="0"/>
              <a:t>Public Confidence</a:t>
            </a:r>
          </a:p>
        </p:txBody>
      </p:sp>
    </p:spTree>
    <p:extLst>
      <p:ext uri="{BB962C8B-B14F-4D97-AF65-F5344CB8AC3E}">
        <p14:creationId xmlns:p14="http://schemas.microsoft.com/office/powerpoint/2010/main" val="3954545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Essentials on Conducting an Audit</a:t>
            </a:r>
            <a:endParaRPr lang="en-IN" dirty="0"/>
          </a:p>
        </p:txBody>
      </p:sp>
      <p:sp>
        <p:nvSpPr>
          <p:cNvPr id="3" name="Content Placeholder 2"/>
          <p:cNvSpPr>
            <a:spLocks noGrp="1"/>
          </p:cNvSpPr>
          <p:nvPr>
            <p:ph idx="1"/>
          </p:nvPr>
        </p:nvSpPr>
        <p:spPr>
          <a:xfrm>
            <a:off x="677334" y="1700213"/>
            <a:ext cx="9438216" cy="4443412"/>
          </a:xfrm>
        </p:spPr>
        <p:txBody>
          <a:bodyPr>
            <a:normAutofit/>
          </a:bodyPr>
          <a:lstStyle/>
          <a:p>
            <a:endParaRPr lang="en-US" dirty="0"/>
          </a:p>
          <a:p>
            <a:r>
              <a:rPr lang="en-US" sz="2400" dirty="0"/>
              <a:t> Responsibility of Financial Statements</a:t>
            </a:r>
          </a:p>
          <a:p>
            <a:r>
              <a:rPr lang="en-US" sz="2400" dirty="0"/>
              <a:t> Auditors Responsibility</a:t>
            </a:r>
          </a:p>
          <a:p>
            <a:r>
              <a:rPr lang="en-US" sz="2400" dirty="0"/>
              <a:t> Independence</a:t>
            </a:r>
          </a:p>
          <a:p>
            <a:r>
              <a:rPr lang="en-US" sz="2400" dirty="0"/>
              <a:t> Ethics</a:t>
            </a:r>
          </a:p>
          <a:p>
            <a:r>
              <a:rPr lang="en-US" sz="2400" dirty="0"/>
              <a:t> Professional Skepticism</a:t>
            </a:r>
          </a:p>
          <a:p>
            <a:r>
              <a:rPr lang="en-US" sz="2400" dirty="0"/>
              <a:t> Analytical Ability</a:t>
            </a:r>
          </a:p>
          <a:p>
            <a:r>
              <a:rPr lang="en-US" sz="2400" dirty="0"/>
              <a:t> E-Auditing : Auditing techniques under Computer   Environment</a:t>
            </a:r>
            <a:endParaRPr lang="en-IN" sz="2400" dirty="0"/>
          </a:p>
        </p:txBody>
      </p:sp>
    </p:spTree>
    <p:extLst>
      <p:ext uri="{BB962C8B-B14F-4D97-AF65-F5344CB8AC3E}">
        <p14:creationId xmlns:p14="http://schemas.microsoft.com/office/powerpoint/2010/main" val="2316449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 on Standards on Auditing</a:t>
            </a:r>
            <a:endParaRPr lang="en-IN" dirty="0"/>
          </a:p>
        </p:txBody>
      </p:sp>
      <p:sp>
        <p:nvSpPr>
          <p:cNvPr id="3" name="Content Placeholder 2"/>
          <p:cNvSpPr>
            <a:spLocks noGrp="1"/>
          </p:cNvSpPr>
          <p:nvPr>
            <p:ph idx="1"/>
          </p:nvPr>
        </p:nvSpPr>
        <p:spPr/>
        <p:txBody>
          <a:bodyPr>
            <a:normAutofit fontScale="92500" lnSpcReduction="10000"/>
          </a:bodyPr>
          <a:lstStyle/>
          <a:p>
            <a:endParaRPr lang="en-US" dirty="0"/>
          </a:p>
          <a:p>
            <a:r>
              <a:rPr lang="en-US" sz="2400" dirty="0"/>
              <a:t> Standards prescribed by ICAI/NFRA/Law</a:t>
            </a:r>
          </a:p>
          <a:p>
            <a:r>
              <a:rPr lang="en-US" sz="2400" dirty="0"/>
              <a:t> It will provide quality assurance</a:t>
            </a:r>
          </a:p>
          <a:p>
            <a:r>
              <a:rPr lang="en-US" sz="2400" dirty="0"/>
              <a:t> Cover all aspects required to make an assertion</a:t>
            </a:r>
          </a:p>
          <a:p>
            <a:r>
              <a:rPr lang="en-US" sz="2400" dirty="0"/>
              <a:t> Takes care of WHAT CAN GO WRONG</a:t>
            </a:r>
          </a:p>
          <a:p>
            <a:r>
              <a:rPr lang="en-US" sz="2400" dirty="0"/>
              <a:t> Support in terms of any subsequent claims</a:t>
            </a:r>
          </a:p>
          <a:p>
            <a:r>
              <a:rPr lang="en-US" sz="2400" dirty="0"/>
              <a:t> Professional Diligence is established</a:t>
            </a:r>
          </a:p>
          <a:p>
            <a:r>
              <a:rPr lang="en-US" sz="2400" dirty="0"/>
              <a:t> Certain Standards are modified in line with International 	Standards</a:t>
            </a:r>
            <a:endParaRPr lang="en-IN" sz="2400" dirty="0"/>
          </a:p>
        </p:txBody>
      </p:sp>
    </p:spTree>
    <p:extLst>
      <p:ext uri="{BB962C8B-B14F-4D97-AF65-F5344CB8AC3E}">
        <p14:creationId xmlns:p14="http://schemas.microsoft.com/office/powerpoint/2010/main" val="661295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D1C10-C48F-E3C7-7DD3-FCBB1347516B}"/>
              </a:ext>
            </a:extLst>
          </p:cNvPr>
          <p:cNvSpPr>
            <a:spLocks noGrp="1"/>
          </p:cNvSpPr>
          <p:nvPr>
            <p:ph type="title"/>
          </p:nvPr>
        </p:nvSpPr>
        <p:spPr/>
        <p:txBody>
          <a:bodyPr/>
          <a:lstStyle/>
          <a:p>
            <a:r>
              <a:rPr lang="en-IN" dirty="0"/>
              <a:t>Internal Control</a:t>
            </a:r>
          </a:p>
        </p:txBody>
      </p:sp>
      <p:sp>
        <p:nvSpPr>
          <p:cNvPr id="3" name="Content Placeholder 2">
            <a:extLst>
              <a:ext uri="{FF2B5EF4-FFF2-40B4-BE49-F238E27FC236}">
                <a16:creationId xmlns:a16="http://schemas.microsoft.com/office/drawing/2014/main" id="{5135F6FA-6B78-6C26-AA08-3AA5D6C6603B}"/>
              </a:ext>
            </a:extLst>
          </p:cNvPr>
          <p:cNvSpPr>
            <a:spLocks noGrp="1"/>
          </p:cNvSpPr>
          <p:nvPr>
            <p:ph idx="1"/>
          </p:nvPr>
        </p:nvSpPr>
        <p:spPr/>
        <p:txBody>
          <a:bodyPr>
            <a:normAutofit/>
          </a:bodyPr>
          <a:lstStyle/>
          <a:p>
            <a:r>
              <a:rPr lang="en-US" sz="2400" dirty="0"/>
              <a:t>Control environment</a:t>
            </a:r>
          </a:p>
          <a:p>
            <a:pPr lvl="1"/>
            <a:r>
              <a:rPr lang="en-US" sz="2000" dirty="0"/>
              <a:t>- integrity and ethical values</a:t>
            </a:r>
          </a:p>
          <a:p>
            <a:pPr lvl="1"/>
            <a:r>
              <a:rPr lang="en-US" sz="2000" dirty="0"/>
              <a:t>- Commitment to competence</a:t>
            </a:r>
          </a:p>
          <a:p>
            <a:pPr lvl="1"/>
            <a:r>
              <a:rPr lang="en-US" sz="2000" dirty="0"/>
              <a:t>- Participation by those charged with governance(TCWG)</a:t>
            </a:r>
          </a:p>
          <a:p>
            <a:pPr lvl="1"/>
            <a:r>
              <a:rPr lang="en-US" sz="2000" dirty="0"/>
              <a:t>- Management’s philosophy and operating style</a:t>
            </a:r>
          </a:p>
          <a:p>
            <a:pPr lvl="1"/>
            <a:r>
              <a:rPr lang="en-US" sz="2000" dirty="0"/>
              <a:t>- Organizational structure</a:t>
            </a:r>
          </a:p>
          <a:p>
            <a:pPr lvl="1"/>
            <a:r>
              <a:rPr lang="en-US" sz="2000" dirty="0"/>
              <a:t>- Assignment of authority and responsibility</a:t>
            </a:r>
          </a:p>
          <a:p>
            <a:pPr lvl="1"/>
            <a:r>
              <a:rPr lang="en-US" sz="2000" dirty="0"/>
              <a:t>- Human resource policies and practices</a:t>
            </a:r>
            <a:endParaRPr lang="en-IN" sz="2000" dirty="0"/>
          </a:p>
        </p:txBody>
      </p:sp>
    </p:spTree>
    <p:extLst>
      <p:ext uri="{BB962C8B-B14F-4D97-AF65-F5344CB8AC3E}">
        <p14:creationId xmlns:p14="http://schemas.microsoft.com/office/powerpoint/2010/main" val="145357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1D3CA-F834-BDDC-D3B0-C036E74D80C4}"/>
              </a:ext>
            </a:extLst>
          </p:cNvPr>
          <p:cNvSpPr>
            <a:spLocks noGrp="1"/>
          </p:cNvSpPr>
          <p:nvPr>
            <p:ph type="title"/>
          </p:nvPr>
        </p:nvSpPr>
        <p:spPr/>
        <p:txBody>
          <a:bodyPr/>
          <a:lstStyle/>
          <a:p>
            <a:r>
              <a:rPr lang="en-IN" dirty="0"/>
              <a:t>Internal Control - 2</a:t>
            </a:r>
          </a:p>
        </p:txBody>
      </p:sp>
      <p:sp>
        <p:nvSpPr>
          <p:cNvPr id="3" name="Content Placeholder 2">
            <a:extLst>
              <a:ext uri="{FF2B5EF4-FFF2-40B4-BE49-F238E27FC236}">
                <a16:creationId xmlns:a16="http://schemas.microsoft.com/office/drawing/2014/main" id="{4F8B8E24-29D9-5BE2-6894-7856B87055C5}"/>
              </a:ext>
            </a:extLst>
          </p:cNvPr>
          <p:cNvSpPr>
            <a:spLocks noGrp="1"/>
          </p:cNvSpPr>
          <p:nvPr>
            <p:ph idx="1"/>
          </p:nvPr>
        </p:nvSpPr>
        <p:spPr/>
        <p:txBody>
          <a:bodyPr/>
          <a:lstStyle/>
          <a:p>
            <a:r>
              <a:rPr lang="en-US" dirty="0"/>
              <a:t> </a:t>
            </a:r>
            <a:r>
              <a:rPr lang="en-US" sz="2800" dirty="0"/>
              <a:t>Control Activities</a:t>
            </a:r>
          </a:p>
          <a:p>
            <a:pPr marL="0" indent="0">
              <a:buNone/>
            </a:pPr>
            <a:endParaRPr lang="en-US" sz="2800" dirty="0"/>
          </a:p>
          <a:p>
            <a:pPr lvl="1"/>
            <a:r>
              <a:rPr lang="en-US" sz="2400" dirty="0"/>
              <a:t>- Performance reviews</a:t>
            </a:r>
          </a:p>
          <a:p>
            <a:pPr lvl="1"/>
            <a:r>
              <a:rPr lang="en-US" sz="2400" dirty="0"/>
              <a:t>- Information processing</a:t>
            </a:r>
          </a:p>
          <a:p>
            <a:pPr lvl="1"/>
            <a:r>
              <a:rPr lang="en-US" sz="2400" dirty="0"/>
              <a:t>- Physical controls</a:t>
            </a:r>
          </a:p>
          <a:p>
            <a:pPr lvl="1"/>
            <a:r>
              <a:rPr lang="en-US" sz="2400" dirty="0"/>
              <a:t>- Segregation of duties</a:t>
            </a:r>
            <a:endParaRPr lang="en-IN" sz="2400" dirty="0"/>
          </a:p>
        </p:txBody>
      </p:sp>
    </p:spTree>
    <p:extLst>
      <p:ext uri="{BB962C8B-B14F-4D97-AF65-F5344CB8AC3E}">
        <p14:creationId xmlns:p14="http://schemas.microsoft.com/office/powerpoint/2010/main" val="1201309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AE840-E4EF-9E75-7A3F-7BF66D8E5AA2}"/>
              </a:ext>
            </a:extLst>
          </p:cNvPr>
          <p:cNvSpPr>
            <a:spLocks noGrp="1"/>
          </p:cNvSpPr>
          <p:nvPr>
            <p:ph type="title"/>
          </p:nvPr>
        </p:nvSpPr>
        <p:spPr/>
        <p:txBody>
          <a:bodyPr/>
          <a:lstStyle/>
          <a:p>
            <a:r>
              <a:rPr lang="en-IN" dirty="0"/>
              <a:t>Audit Planning-BGM</a:t>
            </a:r>
          </a:p>
        </p:txBody>
      </p:sp>
      <p:sp>
        <p:nvSpPr>
          <p:cNvPr id="3" name="Content Placeholder 2">
            <a:extLst>
              <a:ext uri="{FF2B5EF4-FFF2-40B4-BE49-F238E27FC236}">
                <a16:creationId xmlns:a16="http://schemas.microsoft.com/office/drawing/2014/main" id="{8DB21B69-4413-592C-ADB1-635140D0CEAF}"/>
              </a:ext>
            </a:extLst>
          </p:cNvPr>
          <p:cNvSpPr>
            <a:spLocks noGrp="1"/>
          </p:cNvSpPr>
          <p:nvPr>
            <p:ph idx="1"/>
          </p:nvPr>
        </p:nvSpPr>
        <p:spPr/>
        <p:txBody>
          <a:bodyPr>
            <a:normAutofit fontScale="92500" lnSpcReduction="20000"/>
          </a:bodyPr>
          <a:lstStyle/>
          <a:p>
            <a:r>
              <a:rPr lang="en-US" dirty="0"/>
              <a:t>Planning an Audit - The Auditor’s Responses to Assessed Risk- </a:t>
            </a:r>
            <a:r>
              <a:rPr lang="en-IN" dirty="0"/>
              <a:t>SA300 to 330</a:t>
            </a:r>
          </a:p>
          <a:p>
            <a:r>
              <a:rPr lang="en-IN" dirty="0"/>
              <a:t>Audit Evidence - SA500</a:t>
            </a:r>
          </a:p>
          <a:p>
            <a:r>
              <a:rPr lang="en-IN" dirty="0"/>
              <a:t>Audit Sampling - SA 530</a:t>
            </a:r>
          </a:p>
          <a:p>
            <a:r>
              <a:rPr lang="en-IN" dirty="0"/>
              <a:t>External Confirmation- SA505</a:t>
            </a:r>
          </a:p>
          <a:p>
            <a:r>
              <a:rPr lang="en-IN" dirty="0"/>
              <a:t>Analytical Procedures- SA 520</a:t>
            </a:r>
          </a:p>
          <a:p>
            <a:r>
              <a:rPr lang="en-IN" dirty="0"/>
              <a:t>Auditing Estimate Uncertainties- SA540</a:t>
            </a:r>
          </a:p>
          <a:p>
            <a:r>
              <a:rPr lang="en-IN" dirty="0"/>
              <a:t>Related Parties- SA550</a:t>
            </a:r>
          </a:p>
          <a:p>
            <a:r>
              <a:rPr lang="en-US" dirty="0"/>
              <a:t>Auditors responsibilities relating to Fraud in Financial Statements</a:t>
            </a:r>
            <a:r>
              <a:rPr lang="en-IN" dirty="0"/>
              <a:t>- SA240</a:t>
            </a:r>
          </a:p>
          <a:p>
            <a:r>
              <a:rPr lang="en-IN" dirty="0"/>
              <a:t>Going Concern- SA570</a:t>
            </a:r>
          </a:p>
          <a:p>
            <a:r>
              <a:rPr lang="en-US" dirty="0"/>
              <a:t>Using the Work of Internal Auditors-</a:t>
            </a:r>
            <a:r>
              <a:rPr lang="en-IN" dirty="0"/>
              <a:t> SA610 </a:t>
            </a:r>
          </a:p>
          <a:p>
            <a:r>
              <a:rPr lang="en-US" dirty="0"/>
              <a:t>Using the Work of Auditor’s Expert-</a:t>
            </a:r>
            <a:r>
              <a:rPr lang="en-IN" dirty="0"/>
              <a:t> SA620 </a:t>
            </a:r>
          </a:p>
        </p:txBody>
      </p:sp>
    </p:spTree>
    <p:extLst>
      <p:ext uri="{BB962C8B-B14F-4D97-AF65-F5344CB8AC3E}">
        <p14:creationId xmlns:p14="http://schemas.microsoft.com/office/powerpoint/2010/main" val="2438618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1721E-B1BA-CEF3-BA60-B1B7ECB268D0}"/>
              </a:ext>
            </a:extLst>
          </p:cNvPr>
          <p:cNvSpPr>
            <a:spLocks noGrp="1"/>
          </p:cNvSpPr>
          <p:nvPr>
            <p:ph type="title"/>
          </p:nvPr>
        </p:nvSpPr>
        <p:spPr/>
        <p:txBody>
          <a:bodyPr/>
          <a:lstStyle/>
          <a:p>
            <a:r>
              <a:rPr lang="en-IN" dirty="0"/>
              <a:t>Standards on Auditing</a:t>
            </a:r>
            <a:br>
              <a:rPr lang="en-IN" dirty="0"/>
            </a:br>
            <a:endParaRPr lang="en-IN" dirty="0"/>
          </a:p>
        </p:txBody>
      </p:sp>
      <p:sp>
        <p:nvSpPr>
          <p:cNvPr id="3" name="Content Placeholder 2">
            <a:extLst>
              <a:ext uri="{FF2B5EF4-FFF2-40B4-BE49-F238E27FC236}">
                <a16:creationId xmlns:a16="http://schemas.microsoft.com/office/drawing/2014/main" id="{C13626D6-836F-6D34-6693-A904A4A9D2B8}"/>
              </a:ext>
            </a:extLst>
          </p:cNvPr>
          <p:cNvSpPr>
            <a:spLocks noGrp="1"/>
          </p:cNvSpPr>
          <p:nvPr>
            <p:ph idx="1"/>
          </p:nvPr>
        </p:nvSpPr>
        <p:spPr/>
        <p:txBody>
          <a:bodyPr/>
          <a:lstStyle/>
          <a:p>
            <a:endParaRPr lang="en-IN" dirty="0"/>
          </a:p>
          <a:p>
            <a:r>
              <a:rPr lang="en-IN" sz="2400" dirty="0"/>
              <a:t>SA700- </a:t>
            </a:r>
            <a:r>
              <a:rPr lang="en-US" sz="2400" dirty="0"/>
              <a:t>Forming an Opinion and Reporting on Financial Statements</a:t>
            </a:r>
          </a:p>
          <a:p>
            <a:r>
              <a:rPr lang="en-IN" sz="2400" dirty="0"/>
              <a:t>SA 701 – Key Audit Matters </a:t>
            </a:r>
          </a:p>
          <a:p>
            <a:r>
              <a:rPr lang="en-IN" sz="2400" dirty="0"/>
              <a:t>SA705 – Modification to the Opinion </a:t>
            </a:r>
          </a:p>
          <a:p>
            <a:r>
              <a:rPr lang="en-IN" sz="2400" dirty="0"/>
              <a:t>SA706 – Emphasis of Matter </a:t>
            </a:r>
          </a:p>
          <a:p>
            <a:r>
              <a:rPr lang="en-IN" sz="2400" dirty="0"/>
              <a:t>SA710 – Comparative Information </a:t>
            </a:r>
          </a:p>
          <a:p>
            <a:r>
              <a:rPr lang="en-IN" sz="2400" dirty="0"/>
              <a:t>SA720 – Other Information</a:t>
            </a:r>
          </a:p>
        </p:txBody>
      </p:sp>
    </p:spTree>
    <p:extLst>
      <p:ext uri="{BB962C8B-B14F-4D97-AF65-F5344CB8AC3E}">
        <p14:creationId xmlns:p14="http://schemas.microsoft.com/office/powerpoint/2010/main" val="2517888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ILLUSTRATIVE CHECKLISTS OF THE PRACTICE UNIT</a:t>
            </a:r>
            <a:endParaRPr lang="en-IN" dirty="0"/>
          </a:p>
        </p:txBody>
      </p:sp>
      <p:sp>
        <p:nvSpPr>
          <p:cNvPr id="3" name="Content Placeholder 2"/>
          <p:cNvSpPr>
            <a:spLocks noGrp="1"/>
          </p:cNvSpPr>
          <p:nvPr>
            <p:ph idx="1"/>
          </p:nvPr>
        </p:nvSpPr>
        <p:spPr/>
        <p:txBody>
          <a:bodyPr>
            <a:normAutofit lnSpcReduction="10000"/>
          </a:bodyPr>
          <a:lstStyle/>
          <a:p>
            <a:r>
              <a:rPr lang="en-IN" dirty="0"/>
              <a:t>Preliminary Review Procedures</a:t>
            </a:r>
          </a:p>
          <a:p>
            <a:pPr lvl="1"/>
            <a:r>
              <a:rPr lang="en-IN" dirty="0"/>
              <a:t>pre-audit minutes </a:t>
            </a:r>
          </a:p>
          <a:p>
            <a:pPr lvl="1"/>
            <a:r>
              <a:rPr lang="en-US" dirty="0"/>
              <a:t>Appointment letter and the relevant resolution</a:t>
            </a:r>
          </a:p>
          <a:p>
            <a:pPr lvl="1"/>
            <a:r>
              <a:rPr lang="en-US" dirty="0"/>
              <a:t>first audit? check ADT-1 is filed ? NOC is obtained from predecessor?</a:t>
            </a:r>
          </a:p>
          <a:p>
            <a:pPr lvl="1"/>
            <a:r>
              <a:rPr lang="en-US" dirty="0"/>
              <a:t>audit risk is assessed ? the professional judgement and audit procedure</a:t>
            </a:r>
          </a:p>
          <a:p>
            <a:pPr lvl="1"/>
            <a:r>
              <a:rPr lang="en-US" dirty="0"/>
              <a:t>nature of business + internal control system + TCWG controls</a:t>
            </a:r>
          </a:p>
          <a:p>
            <a:pPr lvl="1"/>
            <a:r>
              <a:rPr lang="en-US" dirty="0"/>
              <a:t>appropriate checklist w.r.t identification of materiality ? + is it Logical ?</a:t>
            </a:r>
          </a:p>
          <a:p>
            <a:pPr lvl="1"/>
            <a:r>
              <a:rPr lang="en-US" dirty="0"/>
              <a:t>applicability of small company, CASR, Internal Audit, IFC and CARO ?</a:t>
            </a:r>
          </a:p>
          <a:p>
            <a:pPr lvl="1"/>
            <a:r>
              <a:rPr lang="en-US" dirty="0"/>
              <a:t>Audit team is deployed on the nature/risk involved in the assignment?</a:t>
            </a:r>
          </a:p>
          <a:p>
            <a:pPr lvl="1"/>
            <a:r>
              <a:rPr lang="en-IN" dirty="0"/>
              <a:t>audit strategy and plan+</a:t>
            </a:r>
            <a:r>
              <a:rPr lang="en-US" dirty="0"/>
              <a:t>documented and communicated inter se Audit team. </a:t>
            </a:r>
          </a:p>
          <a:p>
            <a:pPr lvl="1"/>
            <a:r>
              <a:rPr lang="en-US" dirty="0"/>
              <a:t>New Clients – Due Procedure; Old Clients- </a:t>
            </a:r>
            <a:r>
              <a:rPr lang="en-IN" dirty="0"/>
              <a:t>client continuation procedures</a:t>
            </a:r>
          </a:p>
        </p:txBody>
      </p:sp>
    </p:spTree>
    <p:extLst>
      <p:ext uri="{BB962C8B-B14F-4D97-AF65-F5344CB8AC3E}">
        <p14:creationId xmlns:p14="http://schemas.microsoft.com/office/powerpoint/2010/main" val="2090644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Preliminary Review Procedures-2</a:t>
            </a:r>
          </a:p>
        </p:txBody>
      </p:sp>
      <p:sp>
        <p:nvSpPr>
          <p:cNvPr id="3" name="Content Placeholder 2"/>
          <p:cNvSpPr>
            <a:spLocks noGrp="1"/>
          </p:cNvSpPr>
          <p:nvPr>
            <p:ph idx="1"/>
          </p:nvPr>
        </p:nvSpPr>
        <p:spPr/>
        <p:txBody>
          <a:bodyPr/>
          <a:lstStyle/>
          <a:p>
            <a:r>
              <a:rPr lang="en-US" dirty="0"/>
              <a:t>Written terms of engagement in line with SA</a:t>
            </a:r>
          </a:p>
          <a:p>
            <a:r>
              <a:rPr lang="en-US" dirty="0"/>
              <a:t>Competency of the team to be assessed before start</a:t>
            </a:r>
          </a:p>
          <a:p>
            <a:r>
              <a:rPr lang="en-IN" dirty="0"/>
              <a:t>quality control procedures are complied with ?</a:t>
            </a:r>
          </a:p>
          <a:p>
            <a:r>
              <a:rPr lang="en-US" dirty="0"/>
              <a:t>Annual Report of Previous Year referred ?</a:t>
            </a:r>
          </a:p>
          <a:p>
            <a:r>
              <a:rPr lang="en-IN" dirty="0"/>
              <a:t>fundamental accounting assumptions ? Adhered (C,GC,A)</a:t>
            </a:r>
          </a:p>
          <a:p>
            <a:r>
              <a:rPr lang="en-US" dirty="0"/>
              <a:t>items of significant importance+ properly checked</a:t>
            </a:r>
          </a:p>
          <a:p>
            <a:r>
              <a:rPr lang="en-US" dirty="0"/>
              <a:t>In case of Company</a:t>
            </a:r>
          </a:p>
          <a:p>
            <a:pPr lvl="1"/>
            <a:r>
              <a:rPr lang="en-US" dirty="0"/>
              <a:t>Shareholding pattern, fresh issue ?- ROC Compliance,</a:t>
            </a:r>
            <a:r>
              <a:rPr lang="en-IN" dirty="0"/>
              <a:t> shareholder's agreement, </a:t>
            </a:r>
            <a:r>
              <a:rPr lang="en-US" dirty="0"/>
              <a:t>verified the MCA records online?</a:t>
            </a:r>
            <a:endParaRPr lang="en-IN" dirty="0"/>
          </a:p>
        </p:txBody>
      </p:sp>
    </p:spTree>
    <p:extLst>
      <p:ext uri="{BB962C8B-B14F-4D97-AF65-F5344CB8AC3E}">
        <p14:creationId xmlns:p14="http://schemas.microsoft.com/office/powerpoint/2010/main" val="3760584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Preliminary Review Procedures-3</a:t>
            </a:r>
          </a:p>
        </p:txBody>
      </p:sp>
      <p:sp>
        <p:nvSpPr>
          <p:cNvPr id="3" name="Content Placeholder 2"/>
          <p:cNvSpPr>
            <a:spLocks noGrp="1"/>
          </p:cNvSpPr>
          <p:nvPr>
            <p:ph idx="1"/>
          </p:nvPr>
        </p:nvSpPr>
        <p:spPr/>
        <p:txBody>
          <a:bodyPr>
            <a:normAutofit lnSpcReduction="10000"/>
          </a:bodyPr>
          <a:lstStyle/>
          <a:p>
            <a:r>
              <a:rPr lang="en-US" dirty="0"/>
              <a:t>In case of Partnership firm or LLP</a:t>
            </a:r>
          </a:p>
          <a:p>
            <a:pPr lvl="1"/>
            <a:r>
              <a:rPr lang="en-US" dirty="0"/>
              <a:t>PSR ratio of the partners from the partnership deed</a:t>
            </a:r>
          </a:p>
          <a:p>
            <a:pPr lvl="1"/>
            <a:r>
              <a:rPr lang="en-US" dirty="0"/>
              <a:t>LLP, check the signatory details and designed partner from the MCA records </a:t>
            </a:r>
            <a:endParaRPr lang="en-IN" dirty="0"/>
          </a:p>
          <a:p>
            <a:r>
              <a:rPr lang="en-US" dirty="0"/>
              <a:t>Include test of Journal entries + to assessee risk of fraud or misstatement</a:t>
            </a:r>
          </a:p>
          <a:p>
            <a:r>
              <a:rPr lang="en-US" dirty="0"/>
              <a:t>Performance of analytical review procedures+ substantive tests of detail to obtain sufficient, relevant &amp; reliable audit evidence for each audit objective</a:t>
            </a:r>
          </a:p>
          <a:p>
            <a:r>
              <a:rPr lang="en-US" dirty="0"/>
              <a:t>Checklist - audit </a:t>
            </a:r>
            <a:r>
              <a:rPr lang="en-US" dirty="0" err="1"/>
              <a:t>programme</a:t>
            </a:r>
            <a:r>
              <a:rPr lang="en-US" dirty="0"/>
              <a:t> - </a:t>
            </a:r>
            <a:r>
              <a:rPr lang="en-US" dirty="0" err="1"/>
              <a:t>i</a:t>
            </a:r>
            <a:r>
              <a:rPr lang="en-IN" dirty="0" err="1"/>
              <a:t>nter</a:t>
            </a:r>
            <a:r>
              <a:rPr lang="en-IN" dirty="0"/>
              <a:t>-team discussion </a:t>
            </a:r>
            <a:r>
              <a:rPr lang="en-US" dirty="0"/>
              <a:t>is prepared ?</a:t>
            </a:r>
          </a:p>
          <a:p>
            <a:r>
              <a:rPr lang="en-US" dirty="0"/>
              <a:t>Checklist – for compliance with applicable AS(s), CARO, GST etc.</a:t>
            </a:r>
          </a:p>
          <a:p>
            <a:r>
              <a:rPr lang="en-US" dirty="0"/>
              <a:t>if disclosure of change in an accounting policy + material effect + documents ?</a:t>
            </a:r>
          </a:p>
          <a:p>
            <a:r>
              <a:rPr lang="en-US" dirty="0"/>
              <a:t>all the major issues/discussion points are documented and communicated to the management and TCWG.</a:t>
            </a:r>
          </a:p>
          <a:p>
            <a:endParaRPr lang="en-US" dirty="0"/>
          </a:p>
          <a:p>
            <a:endParaRPr lang="en-IN" dirty="0"/>
          </a:p>
        </p:txBody>
      </p:sp>
      <p:sp>
        <p:nvSpPr>
          <p:cNvPr id="4" name="Rectangle 3"/>
          <p:cNvSpPr/>
          <p:nvPr/>
        </p:nvSpPr>
        <p:spPr>
          <a:xfrm>
            <a:off x="4460584" y="3244334"/>
            <a:ext cx="184731" cy="369332"/>
          </a:xfrm>
          <a:prstGeom prst="rect">
            <a:avLst/>
          </a:prstGeom>
        </p:spPr>
        <p:txBody>
          <a:bodyPr wrap="none">
            <a:spAutoFit/>
          </a:bodyPr>
          <a:lstStyle/>
          <a:p>
            <a:endParaRPr lang="en-IN" dirty="0"/>
          </a:p>
        </p:txBody>
      </p:sp>
    </p:spTree>
    <p:extLst>
      <p:ext uri="{BB962C8B-B14F-4D97-AF65-F5344CB8AC3E}">
        <p14:creationId xmlns:p14="http://schemas.microsoft.com/office/powerpoint/2010/main" val="466937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Audit Planning</a:t>
            </a:r>
          </a:p>
        </p:txBody>
      </p:sp>
      <p:sp>
        <p:nvSpPr>
          <p:cNvPr id="3" name="Content Placeholder 2"/>
          <p:cNvSpPr>
            <a:spLocks noGrp="1"/>
          </p:cNvSpPr>
          <p:nvPr>
            <p:ph idx="1"/>
          </p:nvPr>
        </p:nvSpPr>
        <p:spPr/>
        <p:txBody>
          <a:bodyPr/>
          <a:lstStyle/>
          <a:p>
            <a:r>
              <a:rPr lang="en-US" dirty="0"/>
              <a:t>Connect of management team from PU with the entity + TCWG.</a:t>
            </a:r>
          </a:p>
          <a:p>
            <a:r>
              <a:rPr lang="en-US" dirty="0"/>
              <a:t>PU has followed the following procedures diligently ?</a:t>
            </a:r>
          </a:p>
          <a:p>
            <a:pPr lvl="1"/>
            <a:r>
              <a:rPr lang="en-US" dirty="0"/>
              <a:t>Developed an audit strategy consideration scope of the engagement;   </a:t>
            </a:r>
          </a:p>
          <a:p>
            <a:pPr lvl="1"/>
            <a:r>
              <a:rPr lang="en-US" dirty="0"/>
              <a:t>Considered business + regulatory environment surrounding entity ; </a:t>
            </a:r>
          </a:p>
          <a:p>
            <a:pPr lvl="1"/>
            <a:r>
              <a:rPr lang="en-US" dirty="0"/>
              <a:t>Considered entity specific issues including reliance on the work of internal audit;</a:t>
            </a:r>
          </a:p>
          <a:p>
            <a:pPr lvl="1"/>
            <a:r>
              <a:rPr lang="en-US" dirty="0"/>
              <a:t>Preliminary setting of materiality levels + review of risk including fraud risk</a:t>
            </a:r>
            <a:endParaRPr lang="en-IN" dirty="0"/>
          </a:p>
          <a:p>
            <a:r>
              <a:rPr lang="en-US" dirty="0"/>
              <a:t>audit plan + nature, timing and extent of the audit procedures to reduce the audit risk to an acceptably low level; the nature of tests to be adopted; procedures to be conducted at the assertion level; and tailoring the audit </a:t>
            </a:r>
            <a:r>
              <a:rPr lang="en-US" dirty="0" err="1"/>
              <a:t>programmes</a:t>
            </a:r>
            <a:r>
              <a:rPr lang="en-US" dirty="0"/>
              <a:t>.</a:t>
            </a:r>
          </a:p>
          <a:p>
            <a:pPr lvl="1"/>
            <a:endParaRPr lang="en-US" dirty="0"/>
          </a:p>
        </p:txBody>
      </p:sp>
    </p:spTree>
    <p:extLst>
      <p:ext uri="{BB962C8B-B14F-4D97-AF65-F5344CB8AC3E}">
        <p14:creationId xmlns:p14="http://schemas.microsoft.com/office/powerpoint/2010/main" val="622439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Performance</a:t>
            </a:r>
          </a:p>
        </p:txBody>
      </p:sp>
      <p:sp>
        <p:nvSpPr>
          <p:cNvPr id="3" name="Content Placeholder 2"/>
          <p:cNvSpPr>
            <a:spLocks noGrp="1"/>
          </p:cNvSpPr>
          <p:nvPr>
            <p:ph idx="1"/>
          </p:nvPr>
        </p:nvSpPr>
        <p:spPr/>
        <p:txBody>
          <a:bodyPr/>
          <a:lstStyle/>
          <a:p>
            <a:endParaRPr lang="en-US" dirty="0"/>
          </a:p>
          <a:p>
            <a:r>
              <a:rPr lang="en-US" dirty="0"/>
              <a:t>To oversee whether engagement has proceeded according to plan and whether the partner in-charge has interjected and guided the engagement team when required. </a:t>
            </a:r>
          </a:p>
          <a:p>
            <a:r>
              <a:rPr lang="en-US" dirty="0"/>
              <a:t>Whether there is a procedure for conducting timely reviews to ensure that significant matters are resolved on a timely basis, and where appropriate, modifying the planned audit approach.</a:t>
            </a:r>
            <a:endParaRPr lang="en-IN" dirty="0"/>
          </a:p>
          <a:p>
            <a:r>
              <a:rPr lang="en-US" dirty="0"/>
              <a:t>Identifying those areas which require consultation and how PU has approached the same. </a:t>
            </a:r>
            <a:endParaRPr lang="en-IN" dirty="0"/>
          </a:p>
        </p:txBody>
      </p:sp>
    </p:spTree>
    <p:extLst>
      <p:ext uri="{BB962C8B-B14F-4D97-AF65-F5344CB8AC3E}">
        <p14:creationId xmlns:p14="http://schemas.microsoft.com/office/powerpoint/2010/main" val="1152118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Senior Review Checklists</a:t>
            </a:r>
          </a:p>
        </p:txBody>
      </p:sp>
      <p:sp>
        <p:nvSpPr>
          <p:cNvPr id="3" name="Content Placeholder 2"/>
          <p:cNvSpPr>
            <a:spLocks noGrp="1"/>
          </p:cNvSpPr>
          <p:nvPr>
            <p:ph idx="1"/>
          </p:nvPr>
        </p:nvSpPr>
        <p:spPr/>
        <p:txBody>
          <a:bodyPr>
            <a:normAutofit fontScale="92500" lnSpcReduction="20000"/>
          </a:bodyPr>
          <a:lstStyle/>
          <a:p>
            <a:r>
              <a:rPr lang="en-US" dirty="0"/>
              <a:t>whether the working papers contain all audit evidence + cross referenced</a:t>
            </a:r>
          </a:p>
          <a:p>
            <a:r>
              <a:rPr lang="en-US" dirty="0"/>
              <a:t>Summary of work done, problems, important judgements + audit conclusions</a:t>
            </a:r>
          </a:p>
          <a:p>
            <a:r>
              <a:rPr lang="en-US" dirty="0"/>
              <a:t>Review by senior in-charge + all assistants, audit </a:t>
            </a:r>
            <a:r>
              <a:rPr lang="en-US" dirty="0" err="1"/>
              <a:t>programme</a:t>
            </a:r>
            <a:r>
              <a:rPr lang="en-US" dirty="0"/>
              <a:t> + work performed</a:t>
            </a:r>
          </a:p>
          <a:p>
            <a:r>
              <a:rPr lang="en-US" dirty="0"/>
              <a:t>Updating of audit working papers including permanent records</a:t>
            </a:r>
          </a:p>
          <a:p>
            <a:r>
              <a:rPr lang="en-US" dirty="0"/>
              <a:t>checklists prepared was reviewed by the audit manager in-charge ?</a:t>
            </a:r>
          </a:p>
          <a:p>
            <a:r>
              <a:rPr lang="en-US" dirty="0"/>
              <a:t>Comparison of budgeted time to actual and reasons for major variations.</a:t>
            </a:r>
          </a:p>
          <a:p>
            <a:r>
              <a:rPr lang="en-US" dirty="0"/>
              <a:t>Review of unadjusted errors - determine materiality at individual/overall </a:t>
            </a:r>
          </a:p>
          <a:p>
            <a:r>
              <a:rPr lang="en-US" dirty="0"/>
              <a:t>Review of -draft financials –acceptability with AS(s), Audit , opinion-Reports</a:t>
            </a:r>
          </a:p>
          <a:p>
            <a:r>
              <a:rPr lang="en-US" dirty="0"/>
              <a:t>significant events have occurred post BS date – its impact </a:t>
            </a:r>
          </a:p>
          <a:p>
            <a:r>
              <a:rPr lang="en-US" dirty="0"/>
              <a:t>final deliverables checklist + approval by the audit partner in-charge. </a:t>
            </a:r>
          </a:p>
          <a:p>
            <a:r>
              <a:rPr lang="en-US" dirty="0"/>
              <a:t>Planning of next year's audit </a:t>
            </a:r>
          </a:p>
        </p:txBody>
      </p:sp>
    </p:spTree>
    <p:extLst>
      <p:ext uri="{BB962C8B-B14F-4D97-AF65-F5344CB8AC3E}">
        <p14:creationId xmlns:p14="http://schemas.microsoft.com/office/powerpoint/2010/main" val="3104501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Partner Review Checklists</a:t>
            </a:r>
          </a:p>
        </p:txBody>
      </p:sp>
      <p:sp>
        <p:nvSpPr>
          <p:cNvPr id="3" name="Content Placeholder 2"/>
          <p:cNvSpPr>
            <a:spLocks noGrp="1"/>
          </p:cNvSpPr>
          <p:nvPr>
            <p:ph idx="1"/>
          </p:nvPr>
        </p:nvSpPr>
        <p:spPr/>
        <p:txBody>
          <a:bodyPr/>
          <a:lstStyle/>
          <a:p>
            <a:r>
              <a:rPr lang="en-US" dirty="0"/>
              <a:t>Check whether all the documents and working papers are available and are stored appropriately. </a:t>
            </a:r>
          </a:p>
          <a:p>
            <a:r>
              <a:rPr lang="en-US" dirty="0"/>
              <a:t>Ensure that the final clearance has been obtained from independent reviewer for tax computation. </a:t>
            </a:r>
          </a:p>
          <a:p>
            <a:r>
              <a:rPr lang="en-US" dirty="0"/>
              <a:t>Check the final deliverables checklist prepared by audit manager in-charge </a:t>
            </a:r>
          </a:p>
          <a:p>
            <a:r>
              <a:rPr lang="en-US" dirty="0"/>
              <a:t>Review the Auditor's report for appropriateness of reporting and the qualification and comments are discussed with Management before signing off</a:t>
            </a:r>
            <a:endParaRPr lang="en-IN" dirty="0"/>
          </a:p>
        </p:txBody>
      </p:sp>
    </p:spTree>
    <p:extLst>
      <p:ext uri="{BB962C8B-B14F-4D97-AF65-F5344CB8AC3E}">
        <p14:creationId xmlns:p14="http://schemas.microsoft.com/office/powerpoint/2010/main" val="4171343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OF REPORTING – SUPERVISION IN ENGAGEMENT</a:t>
            </a:r>
            <a:endParaRPr lang="en-IN" dirty="0"/>
          </a:p>
        </p:txBody>
      </p:sp>
      <p:sp>
        <p:nvSpPr>
          <p:cNvPr id="3" name="Content Placeholder 2"/>
          <p:cNvSpPr>
            <a:spLocks noGrp="1"/>
          </p:cNvSpPr>
          <p:nvPr>
            <p:ph idx="1"/>
          </p:nvPr>
        </p:nvSpPr>
        <p:spPr/>
        <p:txBody>
          <a:bodyPr/>
          <a:lstStyle/>
          <a:p>
            <a:endParaRPr lang="en-US" sz="2400" dirty="0"/>
          </a:p>
          <a:p>
            <a:r>
              <a:rPr lang="en-US" sz="2400" dirty="0"/>
              <a:t>Complexity of Subject matter</a:t>
            </a:r>
          </a:p>
          <a:p>
            <a:r>
              <a:rPr lang="en-US" sz="2400" dirty="0"/>
              <a:t>Qualifications of Engagement Team</a:t>
            </a:r>
          </a:p>
          <a:p>
            <a:r>
              <a:rPr lang="en-US" sz="2400" dirty="0"/>
              <a:t>Extent of consultations available and used</a:t>
            </a:r>
          </a:p>
          <a:p>
            <a:r>
              <a:rPr lang="en-US" sz="2400" dirty="0"/>
              <a:t>Degree of authority delegated to assistants on engagement</a:t>
            </a:r>
          </a:p>
          <a:p>
            <a:r>
              <a:rPr lang="en-US" sz="2400" dirty="0"/>
              <a:t>Performance Review</a:t>
            </a:r>
          </a:p>
          <a:p>
            <a:r>
              <a:rPr lang="en-US" sz="2400" dirty="0"/>
              <a:t>Inherent Risk in the Engagement</a:t>
            </a:r>
          </a:p>
          <a:p>
            <a:endParaRPr lang="en-IN" dirty="0"/>
          </a:p>
        </p:txBody>
      </p:sp>
    </p:spTree>
    <p:extLst>
      <p:ext uri="{BB962C8B-B14F-4D97-AF65-F5344CB8AC3E}">
        <p14:creationId xmlns:p14="http://schemas.microsoft.com/office/powerpoint/2010/main" val="1877619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KEY AUDIT MATTERS</a:t>
            </a:r>
          </a:p>
        </p:txBody>
      </p:sp>
      <p:sp>
        <p:nvSpPr>
          <p:cNvPr id="3" name="Content Placeholder 2"/>
          <p:cNvSpPr>
            <a:spLocks noGrp="1"/>
          </p:cNvSpPr>
          <p:nvPr>
            <p:ph idx="1"/>
          </p:nvPr>
        </p:nvSpPr>
        <p:spPr/>
        <p:txBody>
          <a:bodyPr/>
          <a:lstStyle/>
          <a:p>
            <a:endParaRPr lang="en-US" dirty="0"/>
          </a:p>
          <a:p>
            <a:r>
              <a:rPr lang="en-US" sz="2800" dirty="0"/>
              <a:t>Limitations on Scope</a:t>
            </a:r>
          </a:p>
          <a:p>
            <a:r>
              <a:rPr lang="en-US" sz="2800" dirty="0"/>
              <a:t>Modifications</a:t>
            </a:r>
          </a:p>
          <a:p>
            <a:r>
              <a:rPr lang="en-US" sz="2800" dirty="0"/>
              <a:t>Going Concern</a:t>
            </a:r>
          </a:p>
          <a:p>
            <a:r>
              <a:rPr lang="en-US" sz="2800" dirty="0"/>
              <a:t>Emphasis of Matter (EOM)</a:t>
            </a:r>
          </a:p>
          <a:p>
            <a:r>
              <a:rPr lang="en-US" sz="2800" dirty="0"/>
              <a:t>KAM (Key Audit Matter)</a:t>
            </a:r>
          </a:p>
          <a:p>
            <a:endParaRPr lang="en-IN" dirty="0"/>
          </a:p>
        </p:txBody>
      </p:sp>
    </p:spTree>
    <p:extLst>
      <p:ext uri="{BB962C8B-B14F-4D97-AF65-F5344CB8AC3E}">
        <p14:creationId xmlns:p14="http://schemas.microsoft.com/office/powerpoint/2010/main" val="2145952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598BD47-6D17-A0E7-56AD-AD47B183C6FA}"/>
              </a:ext>
            </a:extLst>
          </p:cNvPr>
          <p:cNvSpPr>
            <a:spLocks noGrp="1"/>
          </p:cNvSpPr>
          <p:nvPr>
            <p:ph type="title"/>
          </p:nvPr>
        </p:nvSpPr>
        <p:spPr>
          <a:xfrm>
            <a:off x="677334" y="609600"/>
            <a:ext cx="8596668" cy="733425"/>
          </a:xfrm>
        </p:spPr>
        <p:txBody>
          <a:bodyPr/>
          <a:lstStyle/>
          <a:p>
            <a:r>
              <a:rPr lang="en-US" b="1" dirty="0">
                <a:solidFill>
                  <a:srgbClr val="FF0000"/>
                </a:solidFill>
              </a:rPr>
              <a:t>Standards on Quality Control (SQCs)</a:t>
            </a:r>
            <a:endParaRPr lang="en-IN" dirty="0"/>
          </a:p>
        </p:txBody>
      </p:sp>
      <p:sp>
        <p:nvSpPr>
          <p:cNvPr id="11" name="Content Placeholder 7">
            <a:extLst>
              <a:ext uri="{FF2B5EF4-FFF2-40B4-BE49-F238E27FC236}">
                <a16:creationId xmlns:a16="http://schemas.microsoft.com/office/drawing/2014/main" id="{33C9DA39-15BC-8B00-117A-8DF96E5A1697}"/>
              </a:ext>
            </a:extLst>
          </p:cNvPr>
          <p:cNvSpPr>
            <a:spLocks noGrp="1"/>
          </p:cNvSpPr>
          <p:nvPr>
            <p:ph idx="1"/>
          </p:nvPr>
        </p:nvSpPr>
        <p:spPr>
          <a:xfrm>
            <a:off x="677334" y="1743075"/>
            <a:ext cx="8596668" cy="4298287"/>
          </a:xfrm>
        </p:spPr>
        <p:txBody>
          <a:bodyPr>
            <a:normAutofit/>
          </a:bodyPr>
          <a:lstStyle/>
          <a:p>
            <a:endParaRPr lang="en-US" dirty="0">
              <a:hlinkClick r:id="rId2"/>
            </a:endParaRPr>
          </a:p>
          <a:p>
            <a:r>
              <a:rPr lang="en-US" sz="3600" b="1" u="sng" dirty="0">
                <a:hlinkClick r:id="rId2"/>
              </a:rPr>
              <a:t>SQC 1</a:t>
            </a:r>
            <a:r>
              <a:rPr lang="en-US" sz="2400" u="sng" dirty="0">
                <a:hlinkClick r:id="rId2"/>
              </a:rPr>
              <a:t>, “Quality Control for Firms that Perform Audit and Reviews of Historical Financial Information, and other Assurance and Related Services Engagements”</a:t>
            </a:r>
            <a:endParaRPr lang="en-US" sz="2400" u="sng" dirty="0"/>
          </a:p>
          <a:p>
            <a:r>
              <a:rPr lang="en-US" sz="3200" b="1" u="sng" dirty="0">
                <a:hlinkClick r:id="rId3"/>
              </a:rPr>
              <a:t>Announcement on Amendment to SQC 1</a:t>
            </a:r>
            <a:r>
              <a:rPr lang="en-US" sz="2400" u="sng" dirty="0">
                <a:hlinkClick r:id="rId3"/>
              </a:rPr>
              <a:t> - Retention Period for Engagement Documentation (Working Papers)</a:t>
            </a:r>
            <a:r>
              <a:rPr lang="en-US" sz="2400" u="sng" dirty="0"/>
              <a:t>  (retention period reduced from 10 to 7 years from the date of report)</a:t>
            </a:r>
          </a:p>
          <a:p>
            <a:r>
              <a:rPr lang="en-US" sz="2400" b="1" dirty="0"/>
              <a:t>Audits and Reviews of Historical Financial Information</a:t>
            </a:r>
            <a:endParaRPr lang="en-IN" sz="2400" dirty="0"/>
          </a:p>
        </p:txBody>
      </p:sp>
    </p:spTree>
    <p:extLst>
      <p:ext uri="{BB962C8B-B14F-4D97-AF65-F5344CB8AC3E}">
        <p14:creationId xmlns:p14="http://schemas.microsoft.com/office/powerpoint/2010/main" val="1033466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B89E8F-8536-BD58-600F-DD3EA6F540AE}"/>
              </a:ext>
            </a:extLst>
          </p:cNvPr>
          <p:cNvSpPr>
            <a:spLocks noGrp="1"/>
          </p:cNvSpPr>
          <p:nvPr>
            <p:ph type="title"/>
          </p:nvPr>
        </p:nvSpPr>
        <p:spPr/>
        <p:txBody>
          <a:bodyPr>
            <a:normAutofit fontScale="90000"/>
          </a:bodyPr>
          <a:lstStyle/>
          <a:p>
            <a:r>
              <a:rPr lang="en-US" b="1" dirty="0"/>
              <a:t>New/Revised Standards (Auditing, Review and Others) issued under the Clarity Project</a:t>
            </a:r>
            <a:endParaRPr lang="en-IN" dirty="0"/>
          </a:p>
        </p:txBody>
      </p:sp>
      <p:sp>
        <p:nvSpPr>
          <p:cNvPr id="5" name="Content Placeholder 2">
            <a:extLst>
              <a:ext uri="{FF2B5EF4-FFF2-40B4-BE49-F238E27FC236}">
                <a16:creationId xmlns:a16="http://schemas.microsoft.com/office/drawing/2014/main" id="{13911B50-DCEB-5033-675C-DBDFD85DFCC2}"/>
              </a:ext>
            </a:extLst>
          </p:cNvPr>
          <p:cNvSpPr>
            <a:spLocks noGrp="1"/>
          </p:cNvSpPr>
          <p:nvPr>
            <p:ph idx="1"/>
          </p:nvPr>
        </p:nvSpPr>
        <p:spPr/>
        <p:txBody>
          <a:bodyPr>
            <a:normAutofit fontScale="85000" lnSpcReduction="20000"/>
          </a:bodyPr>
          <a:lstStyle/>
          <a:p>
            <a:r>
              <a:rPr lang="en-US" dirty="0"/>
              <a:t>100-199 Introductory Matters</a:t>
            </a:r>
          </a:p>
          <a:p>
            <a:r>
              <a:rPr lang="en-US" dirty="0"/>
              <a:t>200-299 General Principles and Responsibilities</a:t>
            </a:r>
          </a:p>
          <a:p>
            <a:pPr lvl="1"/>
            <a:r>
              <a:rPr lang="en-US" dirty="0">
                <a:hlinkClick r:id="rId2"/>
              </a:rPr>
              <a:t>SA 200, Overall Objectives of the Independent Auditor and the Conduct of an Audit in Accordance with Standards on Auditing</a:t>
            </a:r>
            <a:endParaRPr lang="en-US" dirty="0"/>
          </a:p>
          <a:p>
            <a:pPr lvl="1"/>
            <a:r>
              <a:rPr lang="en-US" dirty="0">
                <a:hlinkClick r:id="rId3"/>
              </a:rPr>
              <a:t>SA 210, Agreeing the Terms of Audit Engagements</a:t>
            </a:r>
            <a:endParaRPr lang="en-US" dirty="0"/>
          </a:p>
          <a:p>
            <a:pPr lvl="1"/>
            <a:r>
              <a:rPr lang="en-US" dirty="0">
                <a:hlinkClick r:id="rId4"/>
              </a:rPr>
              <a:t>SA 220, Quality Control for an Audit of Financial Statements</a:t>
            </a:r>
            <a:endParaRPr lang="en-US" dirty="0"/>
          </a:p>
          <a:p>
            <a:pPr lvl="1"/>
            <a:r>
              <a:rPr lang="en-US" dirty="0">
                <a:hlinkClick r:id="rId5"/>
              </a:rPr>
              <a:t>SA 230, Audit Documentation</a:t>
            </a:r>
            <a:endParaRPr lang="en-US" dirty="0"/>
          </a:p>
          <a:p>
            <a:pPr lvl="1"/>
            <a:r>
              <a:rPr lang="en-US" dirty="0">
                <a:hlinkClick r:id="rId6"/>
              </a:rPr>
              <a:t>SA 240, The Auditor’s Responsibilities Relating to Fraud in an Audit of Financial Statements</a:t>
            </a:r>
            <a:endParaRPr lang="en-US" dirty="0"/>
          </a:p>
          <a:p>
            <a:pPr lvl="1"/>
            <a:r>
              <a:rPr lang="en-US" dirty="0">
                <a:hlinkClick r:id="rId7"/>
              </a:rPr>
              <a:t>SA 250, Consideration of Laws and Regulations in an Audit of Financial Statements</a:t>
            </a:r>
            <a:endParaRPr lang="en-US" dirty="0"/>
          </a:p>
          <a:p>
            <a:pPr lvl="1"/>
            <a:r>
              <a:rPr lang="en-US" dirty="0">
                <a:hlinkClick r:id="rId8"/>
              </a:rPr>
              <a:t>Revised SA 260, Communication with Those Charged with Governance</a:t>
            </a:r>
            <a:endParaRPr lang="en-US" dirty="0"/>
          </a:p>
          <a:p>
            <a:pPr lvl="1"/>
            <a:r>
              <a:rPr lang="en-US" dirty="0">
                <a:hlinkClick r:id="rId9"/>
              </a:rPr>
              <a:t>SA 265, Communicating Deficiencies in Internal Control to Those Charged with Governance and Management</a:t>
            </a:r>
            <a:endParaRPr lang="en-US" dirty="0"/>
          </a:p>
          <a:p>
            <a:pPr lvl="1"/>
            <a:r>
              <a:rPr lang="en-US" dirty="0">
                <a:hlinkClick r:id="rId10"/>
              </a:rPr>
              <a:t>Revised SA 299, Joint Audit of Financial Statements</a:t>
            </a:r>
            <a:endParaRPr lang="en-US" dirty="0"/>
          </a:p>
          <a:p>
            <a:endParaRPr lang="en-IN" dirty="0"/>
          </a:p>
        </p:txBody>
      </p:sp>
    </p:spTree>
    <p:extLst>
      <p:ext uri="{BB962C8B-B14F-4D97-AF65-F5344CB8AC3E}">
        <p14:creationId xmlns:p14="http://schemas.microsoft.com/office/powerpoint/2010/main" val="124945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1B50D4-1E6D-B26E-6F6B-CE45EA3F4317}"/>
              </a:ext>
            </a:extLst>
          </p:cNvPr>
          <p:cNvSpPr>
            <a:spLocks noGrp="1"/>
          </p:cNvSpPr>
          <p:nvPr>
            <p:ph type="title"/>
          </p:nvPr>
        </p:nvSpPr>
        <p:spPr/>
        <p:txBody>
          <a:bodyPr/>
          <a:lstStyle/>
          <a:p>
            <a:r>
              <a:rPr lang="en-US" dirty="0"/>
              <a:t>300-499 Risk Assessment and Response to Assessed Risks</a:t>
            </a:r>
            <a:endParaRPr lang="en-IN" dirty="0"/>
          </a:p>
        </p:txBody>
      </p:sp>
      <p:sp>
        <p:nvSpPr>
          <p:cNvPr id="5" name="Content Placeholder 2">
            <a:extLst>
              <a:ext uri="{FF2B5EF4-FFF2-40B4-BE49-F238E27FC236}">
                <a16:creationId xmlns:a16="http://schemas.microsoft.com/office/drawing/2014/main" id="{0A556458-0EBD-BB9D-0B94-49E1CB1504CF}"/>
              </a:ext>
            </a:extLst>
          </p:cNvPr>
          <p:cNvSpPr>
            <a:spLocks noGrp="1"/>
          </p:cNvSpPr>
          <p:nvPr>
            <p:ph idx="1"/>
          </p:nvPr>
        </p:nvSpPr>
        <p:spPr/>
        <p:txBody>
          <a:bodyPr/>
          <a:lstStyle/>
          <a:p>
            <a:pPr lvl="1"/>
            <a:endParaRPr lang="en-US" dirty="0">
              <a:hlinkClick r:id="rId2"/>
            </a:endParaRPr>
          </a:p>
          <a:p>
            <a:pPr lvl="1"/>
            <a:r>
              <a:rPr lang="en-US" dirty="0">
                <a:hlinkClick r:id="rId2"/>
              </a:rPr>
              <a:t>SA 300, Planning an Audit of Financial Statements</a:t>
            </a:r>
            <a:endParaRPr lang="en-US" dirty="0"/>
          </a:p>
          <a:p>
            <a:pPr lvl="1"/>
            <a:r>
              <a:rPr lang="en-US" dirty="0">
                <a:hlinkClick r:id="rId3"/>
              </a:rPr>
              <a:t>SA 315, Identifying and Assessing the Risks of Material Misstatement Through Understanding the Entity and Its Environment</a:t>
            </a:r>
            <a:endParaRPr lang="en-US" dirty="0"/>
          </a:p>
          <a:p>
            <a:pPr lvl="1"/>
            <a:r>
              <a:rPr lang="en-US" dirty="0">
                <a:hlinkClick r:id="rId4"/>
              </a:rPr>
              <a:t>SA 320, Materiality in Planning and Performing an Audit</a:t>
            </a:r>
            <a:endParaRPr lang="en-US" dirty="0"/>
          </a:p>
          <a:p>
            <a:pPr lvl="1"/>
            <a:r>
              <a:rPr lang="en-US" dirty="0">
                <a:hlinkClick r:id="rId5"/>
              </a:rPr>
              <a:t>SA 330, The Auditor’s Responses to Assessed Risks</a:t>
            </a:r>
            <a:endParaRPr lang="en-US" dirty="0"/>
          </a:p>
          <a:p>
            <a:pPr lvl="1"/>
            <a:r>
              <a:rPr lang="en-US" dirty="0">
                <a:hlinkClick r:id="rId6"/>
              </a:rPr>
              <a:t>SA 402, Audit Considerations Relating to an Entity Using a Service Organisation</a:t>
            </a:r>
            <a:endParaRPr lang="en-US" dirty="0"/>
          </a:p>
          <a:p>
            <a:pPr lvl="1"/>
            <a:r>
              <a:rPr lang="en-US" dirty="0">
                <a:hlinkClick r:id="rId7"/>
              </a:rPr>
              <a:t>SA 450, Evaluation of Misstatements Identified During the Audit</a:t>
            </a:r>
            <a:endParaRPr lang="en-US" dirty="0"/>
          </a:p>
          <a:p>
            <a:br>
              <a:rPr lang="en-US" dirty="0"/>
            </a:br>
            <a:endParaRPr lang="en-IN" dirty="0"/>
          </a:p>
        </p:txBody>
      </p:sp>
    </p:spTree>
    <p:extLst>
      <p:ext uri="{BB962C8B-B14F-4D97-AF65-F5344CB8AC3E}">
        <p14:creationId xmlns:p14="http://schemas.microsoft.com/office/powerpoint/2010/main" val="3865746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F792B5-578D-4F62-DC73-7B27D93AF5E9}"/>
              </a:ext>
            </a:extLst>
          </p:cNvPr>
          <p:cNvSpPr>
            <a:spLocks noGrp="1"/>
          </p:cNvSpPr>
          <p:nvPr>
            <p:ph type="title"/>
          </p:nvPr>
        </p:nvSpPr>
        <p:spPr/>
        <p:txBody>
          <a:bodyPr/>
          <a:lstStyle/>
          <a:p>
            <a:r>
              <a:rPr lang="en-IN" dirty="0"/>
              <a:t>500-599 Audit Evidence</a:t>
            </a:r>
          </a:p>
        </p:txBody>
      </p:sp>
      <p:sp>
        <p:nvSpPr>
          <p:cNvPr id="5" name="Content Placeholder 2">
            <a:extLst>
              <a:ext uri="{FF2B5EF4-FFF2-40B4-BE49-F238E27FC236}">
                <a16:creationId xmlns:a16="http://schemas.microsoft.com/office/drawing/2014/main" id="{C25F0474-3A5A-0714-7655-891B5970D6BD}"/>
              </a:ext>
            </a:extLst>
          </p:cNvPr>
          <p:cNvSpPr>
            <a:spLocks noGrp="1"/>
          </p:cNvSpPr>
          <p:nvPr>
            <p:ph idx="1"/>
          </p:nvPr>
        </p:nvSpPr>
        <p:spPr/>
        <p:txBody>
          <a:bodyPr>
            <a:normAutofit fontScale="92500" lnSpcReduction="20000"/>
          </a:bodyPr>
          <a:lstStyle/>
          <a:p>
            <a:r>
              <a:rPr lang="en-IN" dirty="0">
                <a:hlinkClick r:id="rId2"/>
              </a:rPr>
              <a:t>SA 500, Audit Evidence</a:t>
            </a:r>
            <a:endParaRPr lang="en-IN" dirty="0"/>
          </a:p>
          <a:p>
            <a:r>
              <a:rPr lang="en-IN" dirty="0">
                <a:hlinkClick r:id="rId3"/>
              </a:rPr>
              <a:t>SA 501, Audit Evidence-Specific Considerations for Selected Items</a:t>
            </a:r>
            <a:endParaRPr lang="en-IN" dirty="0"/>
          </a:p>
          <a:p>
            <a:r>
              <a:rPr lang="en-IN" dirty="0">
                <a:hlinkClick r:id="rId4"/>
              </a:rPr>
              <a:t>SA 505, External Confirmations</a:t>
            </a:r>
            <a:endParaRPr lang="en-IN" dirty="0"/>
          </a:p>
          <a:p>
            <a:r>
              <a:rPr lang="en-IN" dirty="0">
                <a:hlinkClick r:id="rId5"/>
              </a:rPr>
              <a:t>SA 510, Initial Audit Engagements – Opening Balances</a:t>
            </a:r>
            <a:endParaRPr lang="en-IN" dirty="0"/>
          </a:p>
          <a:p>
            <a:r>
              <a:rPr lang="en-IN" dirty="0">
                <a:hlinkClick r:id="rId6"/>
              </a:rPr>
              <a:t>SA 520, Analytical Procedures</a:t>
            </a:r>
            <a:endParaRPr lang="en-IN" dirty="0"/>
          </a:p>
          <a:p>
            <a:r>
              <a:rPr lang="en-IN" dirty="0">
                <a:hlinkClick r:id="rId7"/>
              </a:rPr>
              <a:t>SA 530, Audit Sampling</a:t>
            </a:r>
            <a:endParaRPr lang="en-IN" dirty="0"/>
          </a:p>
          <a:p>
            <a:r>
              <a:rPr lang="en-IN" dirty="0">
                <a:hlinkClick r:id="rId8"/>
              </a:rPr>
              <a:t>SA 540, Auditing Accounting Estimates, Including Fair Value Accounting Estimates, and Related Disclosures</a:t>
            </a:r>
            <a:endParaRPr lang="en-IN" dirty="0"/>
          </a:p>
          <a:p>
            <a:r>
              <a:rPr lang="en-IN" dirty="0">
                <a:hlinkClick r:id="rId9"/>
              </a:rPr>
              <a:t>SA 550, Related Parties</a:t>
            </a:r>
            <a:endParaRPr lang="en-IN" dirty="0"/>
          </a:p>
          <a:p>
            <a:r>
              <a:rPr lang="en-IN" dirty="0">
                <a:hlinkClick r:id="rId10"/>
              </a:rPr>
              <a:t>SA 560, Subsequent Events</a:t>
            </a:r>
            <a:endParaRPr lang="en-IN" dirty="0"/>
          </a:p>
          <a:p>
            <a:r>
              <a:rPr lang="en-IN" dirty="0">
                <a:hlinkClick r:id="rId11"/>
              </a:rPr>
              <a:t>Revised SA 570, Going Concern</a:t>
            </a:r>
            <a:endParaRPr lang="en-IN" dirty="0"/>
          </a:p>
          <a:p>
            <a:r>
              <a:rPr lang="en-IN" dirty="0">
                <a:hlinkClick r:id="rId12"/>
              </a:rPr>
              <a:t>SA 580, Written Representations</a:t>
            </a:r>
            <a:endParaRPr lang="en-IN" dirty="0"/>
          </a:p>
          <a:p>
            <a:endParaRPr lang="en-IN" dirty="0"/>
          </a:p>
        </p:txBody>
      </p:sp>
    </p:spTree>
    <p:extLst>
      <p:ext uri="{BB962C8B-B14F-4D97-AF65-F5344CB8AC3E}">
        <p14:creationId xmlns:p14="http://schemas.microsoft.com/office/powerpoint/2010/main" val="902636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CE615D-98B3-35DD-8D8A-D3AD176CE731}"/>
              </a:ext>
            </a:extLst>
          </p:cNvPr>
          <p:cNvSpPr>
            <a:spLocks noGrp="1"/>
          </p:cNvSpPr>
          <p:nvPr>
            <p:ph type="title"/>
          </p:nvPr>
        </p:nvSpPr>
        <p:spPr/>
        <p:txBody>
          <a:bodyPr>
            <a:normAutofit/>
          </a:bodyPr>
          <a:lstStyle/>
          <a:p>
            <a:r>
              <a:rPr lang="en-US" dirty="0"/>
              <a:t>600-699 Using Work of Others/                          700-799 Audit Conclusions and Reporting</a:t>
            </a:r>
          </a:p>
        </p:txBody>
      </p:sp>
      <p:sp>
        <p:nvSpPr>
          <p:cNvPr id="5" name="Content Placeholder 2">
            <a:extLst>
              <a:ext uri="{FF2B5EF4-FFF2-40B4-BE49-F238E27FC236}">
                <a16:creationId xmlns:a16="http://schemas.microsoft.com/office/drawing/2014/main" id="{25051D67-0815-2BBC-DE93-6CE0CE8FBAE8}"/>
              </a:ext>
            </a:extLst>
          </p:cNvPr>
          <p:cNvSpPr>
            <a:spLocks noGrp="1"/>
          </p:cNvSpPr>
          <p:nvPr>
            <p:ph idx="1"/>
          </p:nvPr>
        </p:nvSpPr>
        <p:spPr/>
        <p:txBody>
          <a:bodyPr>
            <a:noAutofit/>
          </a:bodyPr>
          <a:lstStyle/>
          <a:p>
            <a:endParaRPr lang="en-US" sz="300" dirty="0">
              <a:hlinkClick r:id="rId2"/>
            </a:endParaRPr>
          </a:p>
          <a:p>
            <a:pPr lvl="1"/>
            <a:r>
              <a:rPr lang="en-US" dirty="0">
                <a:hlinkClick r:id="rId2"/>
              </a:rPr>
              <a:t>SA 600, Using the Work of Another Auditor</a:t>
            </a:r>
            <a:endParaRPr lang="en-US" dirty="0"/>
          </a:p>
          <a:p>
            <a:pPr lvl="1"/>
            <a:r>
              <a:rPr lang="en-US" dirty="0">
                <a:hlinkClick r:id="rId3"/>
              </a:rPr>
              <a:t>Revised SA 610, Using the Work of Internal Auditors</a:t>
            </a:r>
            <a:endParaRPr lang="en-US" dirty="0"/>
          </a:p>
          <a:p>
            <a:pPr lvl="1"/>
            <a:r>
              <a:rPr lang="en-US" dirty="0">
                <a:hlinkClick r:id="rId4"/>
              </a:rPr>
              <a:t>SA 620, Using the Work of an Auditor’s Expert</a:t>
            </a:r>
            <a:endParaRPr lang="en-US" dirty="0"/>
          </a:p>
          <a:p>
            <a:pPr lvl="1"/>
            <a:r>
              <a:rPr lang="en-US" dirty="0">
                <a:hlinkClick r:id="rId5"/>
              </a:rPr>
              <a:t>Revised SA 700, Forming an Opinion and Reporting on Financial Statements</a:t>
            </a:r>
            <a:endParaRPr lang="en-US" dirty="0"/>
          </a:p>
          <a:p>
            <a:pPr lvl="1"/>
            <a:r>
              <a:rPr lang="en-US" dirty="0">
                <a:hlinkClick r:id="rId6"/>
              </a:rPr>
              <a:t>SA 701, Communicating Key Audit Matters in the Independent Auditor’s Report</a:t>
            </a:r>
            <a:endParaRPr lang="en-US" dirty="0"/>
          </a:p>
          <a:p>
            <a:pPr lvl="1"/>
            <a:r>
              <a:rPr lang="en-US" dirty="0">
                <a:hlinkClick r:id="rId7"/>
              </a:rPr>
              <a:t>Revised SA 705, Modifications to the Opinion in the Independent Auditor’s Report</a:t>
            </a:r>
            <a:endParaRPr lang="en-US" dirty="0"/>
          </a:p>
          <a:p>
            <a:pPr lvl="1"/>
            <a:r>
              <a:rPr lang="en-US" dirty="0">
                <a:hlinkClick r:id="rId8"/>
              </a:rPr>
              <a:t>Revised SA 706, Emphasis of Matter Paragraphs and Other Matter Paragraphs in the Independent Auditor’s Report</a:t>
            </a:r>
            <a:endParaRPr lang="en-US" dirty="0"/>
          </a:p>
          <a:p>
            <a:pPr lvl="1"/>
            <a:r>
              <a:rPr lang="en-US" dirty="0">
                <a:hlinkClick r:id="rId9"/>
              </a:rPr>
              <a:t>SA 710, Comparative Information—Corresponding Figures and Comparative Financial Statements</a:t>
            </a:r>
            <a:endParaRPr lang="en-US" dirty="0"/>
          </a:p>
          <a:p>
            <a:pPr lvl="1"/>
            <a:r>
              <a:rPr lang="en-US" dirty="0">
                <a:hlinkClick r:id="rId10"/>
              </a:rPr>
              <a:t>Revised SA 720, The Auditor’s Responsibilities Relating to Other Inform</a:t>
            </a:r>
            <a:r>
              <a:rPr lang="en-US" sz="1100" dirty="0">
                <a:hlinkClick r:id="rId10"/>
              </a:rPr>
              <a:t>ation</a:t>
            </a:r>
            <a:endParaRPr lang="en-US" sz="1100" dirty="0"/>
          </a:p>
          <a:p>
            <a:endParaRPr lang="en-US" sz="1100" dirty="0"/>
          </a:p>
          <a:p>
            <a:br>
              <a:rPr lang="en-US" sz="300" dirty="0"/>
            </a:br>
            <a:endParaRPr lang="en-IN" sz="300" dirty="0"/>
          </a:p>
        </p:txBody>
      </p:sp>
    </p:spTree>
    <p:extLst>
      <p:ext uri="{BB962C8B-B14F-4D97-AF65-F5344CB8AC3E}">
        <p14:creationId xmlns:p14="http://schemas.microsoft.com/office/powerpoint/2010/main" val="3096082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BCAAFB-3891-FFFE-17F0-0EEBA2E2E59D}"/>
              </a:ext>
            </a:extLst>
          </p:cNvPr>
          <p:cNvSpPr>
            <a:spLocks noGrp="1"/>
          </p:cNvSpPr>
          <p:nvPr>
            <p:ph type="title"/>
          </p:nvPr>
        </p:nvSpPr>
        <p:spPr/>
        <p:txBody>
          <a:bodyPr>
            <a:normAutofit fontScale="90000"/>
          </a:bodyPr>
          <a:lstStyle/>
          <a:p>
            <a:r>
              <a:rPr lang="en-IN" dirty="0">
                <a:solidFill>
                  <a:srgbClr val="FF0000"/>
                </a:solidFill>
              </a:rPr>
              <a:t>800-899 Specialized Areas</a:t>
            </a:r>
            <a:br>
              <a:rPr lang="en-IN" dirty="0">
                <a:solidFill>
                  <a:srgbClr val="FF0000"/>
                </a:solidFill>
              </a:rPr>
            </a:br>
            <a:r>
              <a:rPr lang="en-IN" dirty="0">
                <a:solidFill>
                  <a:srgbClr val="FF0000"/>
                </a:solidFill>
              </a:rPr>
              <a:t>2000-2699 </a:t>
            </a:r>
            <a:r>
              <a:rPr lang="en-IN" sz="4000" dirty="0">
                <a:solidFill>
                  <a:srgbClr val="FF0000"/>
                </a:solidFill>
              </a:rPr>
              <a:t>Standards on Review Engagements (SREs)</a:t>
            </a:r>
            <a:endParaRPr lang="en-IN" dirty="0">
              <a:solidFill>
                <a:srgbClr val="FF0000"/>
              </a:solidFill>
            </a:endParaRPr>
          </a:p>
        </p:txBody>
      </p:sp>
      <p:sp>
        <p:nvSpPr>
          <p:cNvPr id="5" name="Content Placeholder 2">
            <a:extLst>
              <a:ext uri="{FF2B5EF4-FFF2-40B4-BE49-F238E27FC236}">
                <a16:creationId xmlns:a16="http://schemas.microsoft.com/office/drawing/2014/main" id="{F94AF6E0-805A-3483-69B8-10D7E7EC548E}"/>
              </a:ext>
            </a:extLst>
          </p:cNvPr>
          <p:cNvSpPr>
            <a:spLocks noGrp="1"/>
          </p:cNvSpPr>
          <p:nvPr>
            <p:ph idx="1"/>
          </p:nvPr>
        </p:nvSpPr>
        <p:spPr/>
        <p:txBody>
          <a:bodyPr/>
          <a:lstStyle/>
          <a:p>
            <a:r>
              <a:rPr lang="en-US" u="sng" dirty="0">
                <a:hlinkClick r:id="rId2"/>
              </a:rPr>
              <a:t>SA 800, Special Considerations—Audits of Financial Statements Prepared in Accordance with Special Purpose Frameworks</a:t>
            </a:r>
            <a:endParaRPr lang="en-US" dirty="0"/>
          </a:p>
          <a:p>
            <a:r>
              <a:rPr lang="en-US" dirty="0">
                <a:hlinkClick r:id="rId3"/>
              </a:rPr>
              <a:t>SA 805, Special Considerations—Audits of Single Financial Statements and Specific Elements, Accounts or Items of a Financial Statement</a:t>
            </a:r>
            <a:endParaRPr lang="en-US" dirty="0"/>
          </a:p>
          <a:p>
            <a:r>
              <a:rPr lang="en-US" dirty="0">
                <a:hlinkClick r:id="rId4"/>
              </a:rPr>
              <a:t>SA 810 , Engagements to Report on Summary Financial Statements</a:t>
            </a:r>
            <a:endParaRPr lang="en-US" dirty="0"/>
          </a:p>
          <a:p>
            <a:r>
              <a:rPr lang="en-US" dirty="0"/>
              <a:t>***</a:t>
            </a:r>
          </a:p>
          <a:p>
            <a:r>
              <a:rPr lang="en-US" dirty="0">
                <a:hlinkClick r:id="rId5"/>
              </a:rPr>
              <a:t>SRE 2400 (Revised), Engagements to Review Historical Financial Statements</a:t>
            </a:r>
            <a:endParaRPr lang="en-US" dirty="0"/>
          </a:p>
          <a:p>
            <a:r>
              <a:rPr lang="en-US" dirty="0">
                <a:hlinkClick r:id="rId6"/>
              </a:rPr>
              <a:t>SRE 2410 “Review of Interim Financial Information Performed by the Independent Auditor of the Entity”</a:t>
            </a:r>
            <a:endParaRPr lang="en-US" dirty="0"/>
          </a:p>
          <a:p>
            <a:endParaRPr lang="en-IN" dirty="0"/>
          </a:p>
        </p:txBody>
      </p:sp>
    </p:spTree>
    <p:extLst>
      <p:ext uri="{BB962C8B-B14F-4D97-AF65-F5344CB8AC3E}">
        <p14:creationId xmlns:p14="http://schemas.microsoft.com/office/powerpoint/2010/main" val="1068626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8A0B15-BD31-3DE7-EA49-7FFAEAF39C6D}"/>
              </a:ext>
            </a:extLst>
          </p:cNvPr>
          <p:cNvSpPr>
            <a:spLocks noGrp="1"/>
          </p:cNvSpPr>
          <p:nvPr>
            <p:ph type="title"/>
          </p:nvPr>
        </p:nvSpPr>
        <p:spPr/>
        <p:txBody>
          <a:bodyPr>
            <a:normAutofit fontScale="90000"/>
          </a:bodyPr>
          <a:lstStyle/>
          <a:p>
            <a:r>
              <a:rPr lang="en-US" b="1" dirty="0"/>
              <a:t>Assurance Engagements Other Than Audits or Reviews of Historical Financial Information</a:t>
            </a:r>
            <a:endParaRPr lang="en-IN" dirty="0"/>
          </a:p>
        </p:txBody>
      </p:sp>
      <p:sp>
        <p:nvSpPr>
          <p:cNvPr id="5" name="Content Placeholder 2">
            <a:extLst>
              <a:ext uri="{FF2B5EF4-FFF2-40B4-BE49-F238E27FC236}">
                <a16:creationId xmlns:a16="http://schemas.microsoft.com/office/drawing/2014/main" id="{671C5E1A-7414-3828-113A-B02DABF032B5}"/>
              </a:ext>
            </a:extLst>
          </p:cNvPr>
          <p:cNvSpPr>
            <a:spLocks noGrp="1"/>
          </p:cNvSpPr>
          <p:nvPr>
            <p:ph idx="1"/>
          </p:nvPr>
        </p:nvSpPr>
        <p:spPr/>
        <p:txBody>
          <a:bodyPr/>
          <a:lstStyle/>
          <a:p>
            <a:endParaRPr lang="en-US" dirty="0"/>
          </a:p>
          <a:p>
            <a:r>
              <a:rPr lang="en-US" dirty="0"/>
              <a:t>3000-3699 Standards on Assurance Engagements (SAEs)</a:t>
            </a:r>
          </a:p>
          <a:p>
            <a:r>
              <a:rPr lang="en-US" dirty="0"/>
              <a:t>3000-3399 Applicable to All Assurance Engagements</a:t>
            </a:r>
          </a:p>
          <a:p>
            <a:r>
              <a:rPr lang="en-US" dirty="0"/>
              <a:t>3400-3699 Subject Specific Standards</a:t>
            </a:r>
          </a:p>
          <a:p>
            <a:pPr lvl="1"/>
            <a:r>
              <a:rPr lang="en-US" dirty="0">
                <a:hlinkClick r:id="rId2"/>
              </a:rPr>
              <a:t>SAE 3400 “The Examination of Prospective Financial Information”</a:t>
            </a:r>
            <a:endParaRPr lang="en-US" dirty="0"/>
          </a:p>
          <a:p>
            <a:pPr lvl="1"/>
            <a:r>
              <a:rPr lang="en-US" dirty="0">
                <a:hlinkClick r:id="rId3"/>
              </a:rPr>
              <a:t>SAE 3402, “Assurance Reports on Controls At a Service Organisation”</a:t>
            </a:r>
            <a:endParaRPr lang="en-US" dirty="0"/>
          </a:p>
          <a:p>
            <a:pPr lvl="1"/>
            <a:r>
              <a:rPr lang="en-US" dirty="0">
                <a:hlinkClick r:id="rId4"/>
              </a:rPr>
              <a:t>SAE 3420, Assurance Engagements to Report on the Compilation of Pro Forma Financial Information Included in a Prospectus</a:t>
            </a:r>
            <a:endParaRPr lang="en-US" dirty="0"/>
          </a:p>
          <a:p>
            <a:endParaRPr lang="en-IN" dirty="0"/>
          </a:p>
        </p:txBody>
      </p:sp>
    </p:spTree>
    <p:extLst>
      <p:ext uri="{BB962C8B-B14F-4D97-AF65-F5344CB8AC3E}">
        <p14:creationId xmlns:p14="http://schemas.microsoft.com/office/powerpoint/2010/main" val="448518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FA139E-ACDE-1D36-0295-253008D1B53C}"/>
              </a:ext>
            </a:extLst>
          </p:cNvPr>
          <p:cNvSpPr>
            <a:spLocks noGrp="1"/>
          </p:cNvSpPr>
          <p:nvPr>
            <p:ph type="title"/>
          </p:nvPr>
        </p:nvSpPr>
        <p:spPr/>
        <p:txBody>
          <a:bodyPr/>
          <a:lstStyle/>
          <a:p>
            <a:r>
              <a:rPr lang="en-US" b="1" dirty="0">
                <a:solidFill>
                  <a:srgbClr val="FF0000"/>
                </a:solidFill>
              </a:rPr>
              <a:t>Related Services//</a:t>
            </a:r>
            <a:br>
              <a:rPr lang="en-US" b="1" dirty="0">
                <a:solidFill>
                  <a:srgbClr val="FF0000"/>
                </a:solidFill>
              </a:rPr>
            </a:br>
            <a:r>
              <a:rPr lang="en-IN" b="1" dirty="0">
                <a:solidFill>
                  <a:srgbClr val="FF0000"/>
                </a:solidFill>
              </a:rPr>
              <a:t>General Clarifications issued</a:t>
            </a:r>
            <a:endParaRPr lang="en-IN" dirty="0"/>
          </a:p>
        </p:txBody>
      </p:sp>
      <p:sp>
        <p:nvSpPr>
          <p:cNvPr id="5" name="Content Placeholder 4">
            <a:extLst>
              <a:ext uri="{FF2B5EF4-FFF2-40B4-BE49-F238E27FC236}">
                <a16:creationId xmlns:a16="http://schemas.microsoft.com/office/drawing/2014/main" id="{C90FDC32-F9A7-990B-8CBC-12B3D1CA3E64}"/>
              </a:ext>
            </a:extLst>
          </p:cNvPr>
          <p:cNvSpPr>
            <a:spLocks noGrp="1"/>
          </p:cNvSpPr>
          <p:nvPr>
            <p:ph idx="1"/>
          </p:nvPr>
        </p:nvSpPr>
        <p:spPr/>
        <p:txBody>
          <a:bodyPr>
            <a:normAutofit fontScale="85000" lnSpcReduction="10000"/>
          </a:bodyPr>
          <a:lstStyle/>
          <a:p>
            <a:endParaRPr lang="en-US" dirty="0"/>
          </a:p>
          <a:p>
            <a:r>
              <a:rPr lang="en-US" dirty="0"/>
              <a:t>4000-4699 Standards on Related Services (SRSs)</a:t>
            </a:r>
          </a:p>
          <a:p>
            <a:pPr lvl="1"/>
            <a:r>
              <a:rPr lang="en-US" u="sng" dirty="0">
                <a:hlinkClick r:id="rId2"/>
              </a:rPr>
              <a:t>SRS 4400 “Engagements to Perform Agreed-upon Procedures Regarding Financial Information”</a:t>
            </a:r>
            <a:endParaRPr lang="en-US" dirty="0"/>
          </a:p>
          <a:p>
            <a:pPr lvl="1"/>
            <a:r>
              <a:rPr lang="en-US" dirty="0">
                <a:hlinkClick r:id="rId3"/>
              </a:rPr>
              <a:t>SRS 4410 (Revised), Compilation Engagements</a:t>
            </a:r>
            <a:endParaRPr lang="en-US" dirty="0"/>
          </a:p>
          <a:p>
            <a:endParaRPr lang="en-US" dirty="0"/>
          </a:p>
          <a:p>
            <a:r>
              <a:rPr lang="en-US" dirty="0"/>
              <a:t>***</a:t>
            </a:r>
          </a:p>
          <a:p>
            <a:r>
              <a:rPr lang="en-IN" dirty="0">
                <a:hlinkClick r:id="rId4"/>
              </a:rPr>
              <a:t>General Clarification (GC)-AASB/2/2004 on SA 210</a:t>
            </a:r>
            <a:r>
              <a:rPr lang="en-IN" dirty="0"/>
              <a:t> (</a:t>
            </a:r>
            <a:r>
              <a:rPr lang="en-US" dirty="0"/>
              <a:t>auditor and the client should agree on the terms of the engagement)(Paragraphs 2 through 4 of SA 210)(</a:t>
            </a:r>
            <a:r>
              <a:rPr lang="en-IN" dirty="0"/>
              <a:t>sufficient compliance:</a:t>
            </a:r>
            <a:r>
              <a:rPr lang="en-US" dirty="0"/>
              <a:t>if an engagement letter is appropriately delivered to the client and the auditor retains the evidence for such delivery.)(See if the objective and scope of an audit and the auditor's obligations are laid down in the statute or regulations governing the engagement)</a:t>
            </a:r>
            <a:endParaRPr lang="en-IN" dirty="0"/>
          </a:p>
          <a:p>
            <a:r>
              <a:rPr lang="en-IN" dirty="0">
                <a:hlinkClick r:id="rId5"/>
              </a:rPr>
              <a:t>General Clarification (GC)-AASB/1/2002 on SA 620</a:t>
            </a:r>
            <a:r>
              <a:rPr lang="en-IN" dirty="0"/>
              <a:t>(</a:t>
            </a:r>
            <a:r>
              <a:rPr lang="en-US" dirty="0"/>
              <a:t>the auditor should obtain an understanding of those assumptions and methods to determine that they are reasonable based on the auditor’s knowledge of the client’s business and on the results of his audit procedures.”)</a:t>
            </a:r>
            <a:endParaRPr lang="en-IN" dirty="0"/>
          </a:p>
          <a:p>
            <a:endParaRPr lang="en-IN" dirty="0"/>
          </a:p>
        </p:txBody>
      </p:sp>
    </p:spTree>
    <p:extLst>
      <p:ext uri="{BB962C8B-B14F-4D97-AF65-F5344CB8AC3E}">
        <p14:creationId xmlns:p14="http://schemas.microsoft.com/office/powerpoint/2010/main" val="4233079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C9F672-5B0A-7F03-7A76-8E1B74845E5D}"/>
              </a:ext>
            </a:extLst>
          </p:cNvPr>
          <p:cNvSpPr>
            <a:spLocks noGrp="1"/>
          </p:cNvSpPr>
          <p:nvPr>
            <p:ph type="title"/>
          </p:nvPr>
        </p:nvSpPr>
        <p:spPr/>
        <p:txBody>
          <a:bodyPr/>
          <a:lstStyle/>
          <a:p>
            <a:r>
              <a:rPr lang="en-US" dirty="0"/>
              <a:t>SQC</a:t>
            </a:r>
            <a:endParaRPr lang="en-IN" dirty="0"/>
          </a:p>
        </p:txBody>
      </p:sp>
      <p:sp>
        <p:nvSpPr>
          <p:cNvPr id="5" name="Content Placeholder 2">
            <a:extLst>
              <a:ext uri="{FF2B5EF4-FFF2-40B4-BE49-F238E27FC236}">
                <a16:creationId xmlns:a16="http://schemas.microsoft.com/office/drawing/2014/main" id="{5497951E-2DAA-5988-12C0-365FAF7003CC}"/>
              </a:ext>
            </a:extLst>
          </p:cNvPr>
          <p:cNvSpPr>
            <a:spLocks noGrp="1"/>
          </p:cNvSpPr>
          <p:nvPr>
            <p:ph idx="1"/>
          </p:nvPr>
        </p:nvSpPr>
        <p:spPr/>
        <p:txBody>
          <a:bodyPr/>
          <a:lstStyle/>
          <a:p>
            <a:endParaRPr lang="en-US" dirty="0"/>
          </a:p>
          <a:p>
            <a:r>
              <a:rPr lang="en-US" dirty="0"/>
              <a:t>The firm should establish </a:t>
            </a:r>
            <a:r>
              <a:rPr lang="en-US" dirty="0">
                <a:solidFill>
                  <a:srgbClr val="FF0000"/>
                </a:solidFill>
              </a:rPr>
              <a:t>a system of quality control </a:t>
            </a:r>
          </a:p>
          <a:p>
            <a:r>
              <a:rPr lang="en-US" dirty="0"/>
              <a:t>designed to provide it with </a:t>
            </a:r>
            <a:r>
              <a:rPr lang="en-US" dirty="0">
                <a:solidFill>
                  <a:srgbClr val="FF0000"/>
                </a:solidFill>
              </a:rPr>
              <a:t>reasonable assurance </a:t>
            </a:r>
          </a:p>
          <a:p>
            <a:r>
              <a:rPr lang="en-US" dirty="0"/>
              <a:t>that the </a:t>
            </a:r>
            <a:r>
              <a:rPr lang="en-US" dirty="0">
                <a:solidFill>
                  <a:srgbClr val="FF0000"/>
                </a:solidFill>
              </a:rPr>
              <a:t>firm and its personnel </a:t>
            </a:r>
          </a:p>
          <a:p>
            <a:r>
              <a:rPr lang="en-US" dirty="0"/>
              <a:t>comply with p</a:t>
            </a:r>
            <a:r>
              <a:rPr lang="en-US" dirty="0">
                <a:solidFill>
                  <a:srgbClr val="FF0000"/>
                </a:solidFill>
              </a:rPr>
              <a:t>rofessional</a:t>
            </a:r>
            <a:r>
              <a:rPr lang="en-US" dirty="0"/>
              <a:t> standards and </a:t>
            </a:r>
            <a:r>
              <a:rPr lang="en-US" dirty="0">
                <a:solidFill>
                  <a:srgbClr val="FF0000"/>
                </a:solidFill>
              </a:rPr>
              <a:t>regulatory</a:t>
            </a:r>
            <a:r>
              <a:rPr lang="en-US" dirty="0"/>
              <a:t> and </a:t>
            </a:r>
            <a:r>
              <a:rPr lang="en-US" dirty="0">
                <a:solidFill>
                  <a:srgbClr val="FF0000"/>
                </a:solidFill>
              </a:rPr>
              <a:t>legal</a:t>
            </a:r>
            <a:r>
              <a:rPr lang="en-US" dirty="0"/>
              <a:t> requirements, </a:t>
            </a:r>
          </a:p>
          <a:p>
            <a:r>
              <a:rPr lang="en-US" dirty="0"/>
              <a:t>and that </a:t>
            </a:r>
            <a:r>
              <a:rPr lang="en-US" dirty="0">
                <a:solidFill>
                  <a:srgbClr val="FF0000"/>
                </a:solidFill>
              </a:rPr>
              <a:t>reports issued </a:t>
            </a:r>
            <a:r>
              <a:rPr lang="en-US" dirty="0"/>
              <a:t>by the firm or engagement partner(s) </a:t>
            </a:r>
          </a:p>
          <a:p>
            <a:r>
              <a:rPr lang="en-US" dirty="0"/>
              <a:t>are </a:t>
            </a:r>
            <a:r>
              <a:rPr lang="en-US" dirty="0">
                <a:solidFill>
                  <a:srgbClr val="FF0000"/>
                </a:solidFill>
              </a:rPr>
              <a:t>appropriate in the circumstances</a:t>
            </a:r>
            <a:r>
              <a:rPr lang="en-US" dirty="0"/>
              <a:t>. </a:t>
            </a:r>
            <a:endParaRPr lang="en-IN" dirty="0"/>
          </a:p>
        </p:txBody>
      </p:sp>
    </p:spTree>
    <p:extLst>
      <p:ext uri="{BB962C8B-B14F-4D97-AF65-F5344CB8AC3E}">
        <p14:creationId xmlns:p14="http://schemas.microsoft.com/office/powerpoint/2010/main" val="678244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E4AF34-B08C-7AAF-F99B-E2E9885F4D7D}"/>
              </a:ext>
            </a:extLst>
          </p:cNvPr>
          <p:cNvSpPr>
            <a:spLocks noGrp="1"/>
          </p:cNvSpPr>
          <p:nvPr>
            <p:ph type="title"/>
          </p:nvPr>
        </p:nvSpPr>
        <p:spPr/>
        <p:txBody>
          <a:bodyPr/>
          <a:lstStyle/>
          <a:p>
            <a:r>
              <a:rPr lang="en-US" b="1" dirty="0"/>
              <a:t>SA -210 : </a:t>
            </a:r>
            <a:r>
              <a:rPr lang="en-IN" b="1" dirty="0"/>
              <a:t>Agreeing the Terms of Audit Engagements</a:t>
            </a:r>
            <a:endParaRPr lang="en-IN" dirty="0"/>
          </a:p>
        </p:txBody>
      </p:sp>
      <p:sp>
        <p:nvSpPr>
          <p:cNvPr id="5" name="Content Placeholder 2">
            <a:extLst>
              <a:ext uri="{FF2B5EF4-FFF2-40B4-BE49-F238E27FC236}">
                <a16:creationId xmlns:a16="http://schemas.microsoft.com/office/drawing/2014/main" id="{7F06E2E7-AEB9-9296-6C90-F9EFF0F9B532}"/>
              </a:ext>
            </a:extLst>
          </p:cNvPr>
          <p:cNvSpPr>
            <a:spLocks noGrp="1"/>
          </p:cNvSpPr>
          <p:nvPr>
            <p:ph idx="1"/>
          </p:nvPr>
        </p:nvSpPr>
        <p:spPr/>
        <p:txBody>
          <a:bodyPr>
            <a:normAutofit fontScale="62500" lnSpcReduction="20000"/>
          </a:bodyPr>
          <a:lstStyle/>
          <a:p>
            <a:r>
              <a:rPr lang="en-IN" b="1" dirty="0"/>
              <a:t>Preconditions for an Audit </a:t>
            </a:r>
            <a:endParaRPr lang="en-IN" dirty="0"/>
          </a:p>
          <a:p>
            <a:r>
              <a:rPr lang="en-US" dirty="0"/>
              <a:t>6. In order to establish whether the preconditions for an audit are present, the auditor shall: </a:t>
            </a:r>
          </a:p>
          <a:p>
            <a:r>
              <a:rPr lang="en-US" dirty="0"/>
              <a:t>(a) Determine whether the financial reporting framework to be applied in the preparation of the financial statements is acceptable; and (Ref: Para. A2-A9) </a:t>
            </a:r>
          </a:p>
          <a:p>
            <a:r>
              <a:rPr lang="en-US" dirty="0"/>
              <a:t>(b) Obtain the agreement of management that it acknowledges and understands its responsibility: (Ref: Para A10-A13, A20) </a:t>
            </a:r>
          </a:p>
          <a:p>
            <a:r>
              <a:rPr lang="en-US" dirty="0"/>
              <a:t>(</a:t>
            </a:r>
            <a:r>
              <a:rPr lang="en-US" dirty="0" err="1"/>
              <a:t>i</a:t>
            </a:r>
            <a:r>
              <a:rPr lang="en-US" dirty="0"/>
              <a:t>) For the preparation of the financial statements in accordance with the applicable financial reporting framework, including where relevant their fair presentation; (Ref: Para. A14) </a:t>
            </a:r>
          </a:p>
          <a:p>
            <a:r>
              <a:rPr lang="en-US" dirty="0"/>
              <a:t>(ii) For such internal control as management determines is necessary to enable the preparation of financial statements that are free from material misstatement, whether due to fraud or error; and (Ref: Para. A15-A18) </a:t>
            </a:r>
          </a:p>
          <a:p>
            <a:r>
              <a:rPr lang="en-US" dirty="0"/>
              <a:t>(</a:t>
            </a:r>
            <a:r>
              <a:rPr lang="en-US" b="1" dirty="0"/>
              <a:t>iii) To provide the auditor with: </a:t>
            </a:r>
          </a:p>
          <a:p>
            <a:r>
              <a:rPr lang="en-US" b="1" dirty="0"/>
              <a:t>a. Access to all information of which management is aware that is relevant to the preparation of the financial statements such as records, documentation and other matters; </a:t>
            </a:r>
          </a:p>
          <a:p>
            <a:r>
              <a:rPr lang="en-US" b="1" dirty="0"/>
              <a:t>b. Additional information that the auditor may request from management for the purpose of the audit; and (Ref: Para. A19) </a:t>
            </a:r>
          </a:p>
          <a:p>
            <a:r>
              <a:rPr lang="en-US" b="1" dirty="0"/>
              <a:t>c. Unrestricted access to persons within the entity from whom the auditor determines it necessary to obtain audit evidence. </a:t>
            </a:r>
            <a:r>
              <a:rPr lang="en-IN" b="1" dirty="0"/>
              <a:t>.</a:t>
            </a:r>
          </a:p>
          <a:p>
            <a:endParaRPr lang="en-IN" b="1" dirty="0"/>
          </a:p>
        </p:txBody>
      </p:sp>
    </p:spTree>
    <p:extLst>
      <p:ext uri="{BB962C8B-B14F-4D97-AF65-F5344CB8AC3E}">
        <p14:creationId xmlns:p14="http://schemas.microsoft.com/office/powerpoint/2010/main" val="1294746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4463C1A-CCE7-8097-021B-2250E2D8756D}"/>
              </a:ext>
            </a:extLst>
          </p:cNvPr>
          <p:cNvSpPr>
            <a:spLocks noGrp="1"/>
          </p:cNvSpPr>
          <p:nvPr>
            <p:ph type="title"/>
          </p:nvPr>
        </p:nvSpPr>
        <p:spPr/>
        <p:txBody>
          <a:bodyPr/>
          <a:lstStyle/>
          <a:p>
            <a:r>
              <a:rPr lang="en-US" dirty="0"/>
              <a:t>SA 230 </a:t>
            </a:r>
            <a:r>
              <a:rPr lang="en-IN" b="1" dirty="0"/>
              <a:t>Audit Documentation</a:t>
            </a:r>
            <a:endParaRPr lang="en-IN" dirty="0"/>
          </a:p>
        </p:txBody>
      </p:sp>
      <p:sp>
        <p:nvSpPr>
          <p:cNvPr id="5" name="Content Placeholder 2">
            <a:extLst>
              <a:ext uri="{FF2B5EF4-FFF2-40B4-BE49-F238E27FC236}">
                <a16:creationId xmlns:a16="http://schemas.microsoft.com/office/drawing/2014/main" id="{0484E9B2-BBE0-E595-FF8E-DDE95C85E7A2}"/>
              </a:ext>
            </a:extLst>
          </p:cNvPr>
          <p:cNvSpPr>
            <a:spLocks noGrp="1"/>
          </p:cNvSpPr>
          <p:nvPr>
            <p:ph idx="1"/>
          </p:nvPr>
        </p:nvSpPr>
        <p:spPr/>
        <p:txBody>
          <a:bodyPr>
            <a:normAutofit lnSpcReduction="10000"/>
          </a:bodyPr>
          <a:lstStyle/>
          <a:p>
            <a:r>
              <a:rPr lang="en-IN" dirty="0"/>
              <a:t>The objective of the auditor is to prepare documentation that provides: (a) A sufficient and appropriate record of the basis for the auditor’s report; and (b) Evidence that the audit was planned and performed in accordance with SAs and applicable legal and regulatory requirements.</a:t>
            </a:r>
          </a:p>
          <a:p>
            <a:r>
              <a:rPr lang="en-IN" dirty="0"/>
              <a:t>The auditor shall prepare audit documentation that is sufficient to enable an experienced auditor, having no previous connection with the audit, </a:t>
            </a:r>
          </a:p>
          <a:p>
            <a:r>
              <a:rPr lang="en-IN" dirty="0"/>
              <a:t>The auditor shall document discussions of significant matters with management, those charged with governance, and others, including the nature of the significant matters discussed and when and with whom the discussions took place. </a:t>
            </a:r>
          </a:p>
          <a:p>
            <a:r>
              <a:rPr lang="en-IN" dirty="0"/>
              <a:t>If the auditor identified information that is inconsistent with the auditor’s final conclusion regarding a significant matter, the auditor shall document how the auditor addressed the inconsistency.</a:t>
            </a:r>
          </a:p>
          <a:p>
            <a:endParaRPr lang="en-IN" dirty="0"/>
          </a:p>
        </p:txBody>
      </p:sp>
    </p:spTree>
    <p:extLst>
      <p:ext uri="{BB962C8B-B14F-4D97-AF65-F5344CB8AC3E}">
        <p14:creationId xmlns:p14="http://schemas.microsoft.com/office/powerpoint/2010/main" val="3734550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0200E1D-DA92-B39C-4B8E-B596E48F96CB}"/>
              </a:ext>
            </a:extLst>
          </p:cNvPr>
          <p:cNvSpPr>
            <a:spLocks noGrp="1"/>
          </p:cNvSpPr>
          <p:nvPr>
            <p:ph type="title"/>
          </p:nvPr>
        </p:nvSpPr>
        <p:spPr/>
        <p:txBody>
          <a:bodyPr>
            <a:normAutofit fontScale="90000"/>
          </a:bodyPr>
          <a:lstStyle/>
          <a:p>
            <a:r>
              <a:rPr lang="en-US" dirty="0"/>
              <a:t>SA 240 </a:t>
            </a:r>
            <a:r>
              <a:rPr lang="en-IN" b="1" dirty="0"/>
              <a:t>The Auditor’s Responsibilities Relating to Fraud in an Audit of Financial Statements</a:t>
            </a:r>
            <a:endParaRPr lang="en-IN" dirty="0"/>
          </a:p>
        </p:txBody>
      </p:sp>
      <p:sp>
        <p:nvSpPr>
          <p:cNvPr id="5" name="Content Placeholder 2">
            <a:extLst>
              <a:ext uri="{FF2B5EF4-FFF2-40B4-BE49-F238E27FC236}">
                <a16:creationId xmlns:a16="http://schemas.microsoft.com/office/drawing/2014/main" id="{DA90B2F2-6958-4914-7D51-79B40F4651DD}"/>
              </a:ext>
            </a:extLst>
          </p:cNvPr>
          <p:cNvSpPr>
            <a:spLocks noGrp="1"/>
          </p:cNvSpPr>
          <p:nvPr>
            <p:ph idx="1"/>
          </p:nvPr>
        </p:nvSpPr>
        <p:spPr/>
        <p:txBody>
          <a:bodyPr>
            <a:normAutofit fontScale="85000" lnSpcReduction="20000"/>
          </a:bodyPr>
          <a:lstStyle/>
          <a:p>
            <a:r>
              <a:rPr lang="en-IN" b="1" dirty="0"/>
              <a:t>Professional Skepticism </a:t>
            </a:r>
            <a:endParaRPr lang="en-IN" dirty="0"/>
          </a:p>
          <a:p>
            <a:pPr algn="just"/>
            <a:r>
              <a:rPr lang="en-IN" dirty="0"/>
              <a:t>The auditor shall maintain professional skepticism throughout the audit, recognizing the possibility that a material misstatement due to fraud could exist, notwithstanding the auditor’s past experience of the honesty and integrity of the entity’s management and those charged with governance. </a:t>
            </a:r>
          </a:p>
          <a:p>
            <a:pPr algn="just"/>
            <a:r>
              <a:rPr lang="en-IN" dirty="0"/>
              <a:t>Unless the auditor has reason to believe the contrary, the auditor may accept records and documents as genuine. If conditions identified during the audit cause the auditor to believe that a document may not be authentic or that terms in a document have been modified but not disclosed to the auditor, the auditor shall investigate further. </a:t>
            </a:r>
          </a:p>
          <a:p>
            <a:pPr algn="just"/>
            <a:r>
              <a:rPr lang="en-IN" dirty="0"/>
              <a:t>Where responses to inquiries of management or those charged with governance are inconsistent, the auditor shall investigate the inconsistencies.</a:t>
            </a:r>
          </a:p>
          <a:p>
            <a:r>
              <a:rPr lang="en-IN" b="1" dirty="0"/>
              <a:t>Management Representations </a:t>
            </a:r>
            <a:endParaRPr lang="en-IN" dirty="0"/>
          </a:p>
          <a:p>
            <a:pPr algn="just"/>
            <a:r>
              <a:rPr lang="en-IN" dirty="0"/>
              <a:t>The auditor shall obtain written representations from management and, where applicable, those charged with governance that they have disclosed to the auditor their knowledge of any allegations of fraud, or suspected fraud, affecting the entity’s financial statements communicated by employees, former employees, analysts, regulators or others. </a:t>
            </a:r>
          </a:p>
        </p:txBody>
      </p:sp>
    </p:spTree>
    <p:extLst>
      <p:ext uri="{BB962C8B-B14F-4D97-AF65-F5344CB8AC3E}">
        <p14:creationId xmlns:p14="http://schemas.microsoft.com/office/powerpoint/2010/main" val="1220558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F4DBC7-7305-FF80-2778-1F73A3CB9764}"/>
              </a:ext>
            </a:extLst>
          </p:cNvPr>
          <p:cNvSpPr>
            <a:spLocks noGrp="1"/>
          </p:cNvSpPr>
          <p:nvPr>
            <p:ph type="title"/>
          </p:nvPr>
        </p:nvSpPr>
        <p:spPr/>
        <p:txBody>
          <a:bodyPr>
            <a:normAutofit/>
          </a:bodyPr>
          <a:lstStyle/>
          <a:p>
            <a:r>
              <a:rPr lang="en-US" dirty="0"/>
              <a:t>SA 265</a:t>
            </a:r>
            <a:r>
              <a:rPr lang="en-IN" b="1" dirty="0"/>
              <a:t> Significant Deficiencies in Internal Control </a:t>
            </a:r>
            <a:endParaRPr lang="en-IN" dirty="0"/>
          </a:p>
        </p:txBody>
      </p:sp>
      <p:sp>
        <p:nvSpPr>
          <p:cNvPr id="5" name="Content Placeholder 2">
            <a:extLst>
              <a:ext uri="{FF2B5EF4-FFF2-40B4-BE49-F238E27FC236}">
                <a16:creationId xmlns:a16="http://schemas.microsoft.com/office/drawing/2014/main" id="{2E7BD40E-A3CA-3778-8B67-ADE6045F5136}"/>
              </a:ext>
            </a:extLst>
          </p:cNvPr>
          <p:cNvSpPr>
            <a:spLocks noGrp="1"/>
          </p:cNvSpPr>
          <p:nvPr>
            <p:ph idx="1"/>
          </p:nvPr>
        </p:nvSpPr>
        <p:spPr/>
        <p:txBody>
          <a:bodyPr>
            <a:normAutofit fontScale="85000" lnSpcReduction="20000"/>
          </a:bodyPr>
          <a:lstStyle/>
          <a:p>
            <a:pPr algn="just"/>
            <a:r>
              <a:rPr lang="en-IN" dirty="0"/>
              <a:t>The significance of a deficiency or a combination of deficiencies in internal control depends not only on whether a misstatement has actually occurred, but also on the likelihood that a misstatement could occur and the potential magnitude of the misstatement. Significant deficiencies may therefore exist even though the auditor has not identified misstatements during the audit. </a:t>
            </a:r>
          </a:p>
          <a:p>
            <a:pPr algn="just"/>
            <a:r>
              <a:rPr lang="en-IN" dirty="0"/>
              <a:t>Examples of matters that the auditor may consider in determining whether a deficiency or combination of deficiencies in internal control constitutes a significant deficiency include: </a:t>
            </a:r>
          </a:p>
          <a:p>
            <a:pPr algn="just"/>
            <a:r>
              <a:rPr lang="en-IN" dirty="0">
                <a:sym typeface="Symbol" panose="05050102010706020507" pitchFamily="18" charset="2"/>
              </a:rPr>
              <a:t></a:t>
            </a:r>
            <a:r>
              <a:rPr lang="en-IN" dirty="0"/>
              <a:t> The likelihood of the deficiencies leading to material misstatements in the financial statements in the future. </a:t>
            </a:r>
          </a:p>
          <a:p>
            <a:pPr algn="just"/>
            <a:r>
              <a:rPr lang="en-IN" dirty="0">
                <a:sym typeface="Symbol" panose="05050102010706020507" pitchFamily="18" charset="2"/>
              </a:rPr>
              <a:t></a:t>
            </a:r>
            <a:r>
              <a:rPr lang="en-IN" dirty="0"/>
              <a:t> The susceptibility to loss or fraud of the related asset or liability. </a:t>
            </a:r>
          </a:p>
          <a:p>
            <a:pPr algn="just"/>
            <a:r>
              <a:rPr lang="en-IN" dirty="0">
                <a:sym typeface="Symbol" panose="05050102010706020507" pitchFamily="18" charset="2"/>
              </a:rPr>
              <a:t></a:t>
            </a:r>
            <a:r>
              <a:rPr lang="en-IN" dirty="0"/>
              <a:t> The subjectivity and complexity of determining estimated amounts, such as fair value accounting estimates. </a:t>
            </a:r>
          </a:p>
          <a:p>
            <a:pPr algn="just"/>
            <a:r>
              <a:rPr lang="en-IN" dirty="0">
                <a:sym typeface="Symbol" panose="05050102010706020507" pitchFamily="18" charset="2"/>
              </a:rPr>
              <a:t></a:t>
            </a:r>
            <a:r>
              <a:rPr lang="en-IN" dirty="0"/>
              <a:t> The financial statement amounts exposed to the deficiencies. </a:t>
            </a:r>
          </a:p>
          <a:p>
            <a:pPr algn="just"/>
            <a:r>
              <a:rPr lang="en-IN" dirty="0">
                <a:sym typeface="Symbol" panose="05050102010706020507" pitchFamily="18" charset="2"/>
              </a:rPr>
              <a:t></a:t>
            </a:r>
            <a:r>
              <a:rPr lang="en-IN" dirty="0"/>
              <a:t> The volume of activity that has occurred or could occur in the account balance or class of transactions exposed to the deficiency or deficiencies.</a:t>
            </a:r>
          </a:p>
          <a:p>
            <a:endParaRPr lang="en-IN" dirty="0"/>
          </a:p>
        </p:txBody>
      </p:sp>
    </p:spTree>
    <p:extLst>
      <p:ext uri="{BB962C8B-B14F-4D97-AF65-F5344CB8AC3E}">
        <p14:creationId xmlns:p14="http://schemas.microsoft.com/office/powerpoint/2010/main" val="5800177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04AE643-6658-C19E-7B0B-1EB501EBC927}"/>
              </a:ext>
            </a:extLst>
          </p:cNvPr>
          <p:cNvSpPr>
            <a:spLocks noGrp="1"/>
          </p:cNvSpPr>
          <p:nvPr>
            <p:ph type="title"/>
          </p:nvPr>
        </p:nvSpPr>
        <p:spPr/>
        <p:txBody>
          <a:bodyPr/>
          <a:lstStyle/>
          <a:p>
            <a:r>
              <a:rPr lang="en-US" dirty="0"/>
              <a:t>SA 450 </a:t>
            </a:r>
            <a:r>
              <a:rPr lang="en-US" b="1" dirty="0"/>
              <a:t>Evaluation of Misstatements Identified during the Audit</a:t>
            </a:r>
            <a:endParaRPr lang="en-IN" b="1" dirty="0"/>
          </a:p>
        </p:txBody>
      </p:sp>
      <p:sp>
        <p:nvSpPr>
          <p:cNvPr id="5" name="Content Placeholder 2">
            <a:extLst>
              <a:ext uri="{FF2B5EF4-FFF2-40B4-BE49-F238E27FC236}">
                <a16:creationId xmlns:a16="http://schemas.microsoft.com/office/drawing/2014/main" id="{064EC37D-CC25-0A24-CC84-1BBE7CB3AFFA}"/>
              </a:ext>
            </a:extLst>
          </p:cNvPr>
          <p:cNvSpPr>
            <a:spLocks noGrp="1"/>
          </p:cNvSpPr>
          <p:nvPr>
            <p:ph idx="1"/>
          </p:nvPr>
        </p:nvSpPr>
        <p:spPr/>
        <p:txBody>
          <a:bodyPr>
            <a:normAutofit fontScale="85000" lnSpcReduction="20000"/>
          </a:bodyPr>
          <a:lstStyle/>
          <a:p>
            <a:pPr algn="just"/>
            <a:r>
              <a:rPr lang="en-US" b="1" dirty="0"/>
              <a:t>Communication and Correction of Misstatements </a:t>
            </a:r>
          </a:p>
          <a:p>
            <a:pPr algn="just"/>
            <a:r>
              <a:rPr lang="en-US" dirty="0"/>
              <a:t>The auditor shall communicate on a timely basis all misstatements accumulated during the audit with the appropriate level of management, unless prohibited by law or regulation. The auditor shall request management to correct those misstatements. If management refuses to correct some or all of the misstatements communicated by the auditor, the auditor shall obtain an understanding of management’s reasons for not making the corrections and shall take that understanding into account when evaluating whether the financial statements as a whole are free from material misstatement. </a:t>
            </a:r>
          </a:p>
          <a:p>
            <a:pPr algn="just"/>
            <a:r>
              <a:rPr lang="en-US" b="1" dirty="0"/>
              <a:t>Written Representation </a:t>
            </a:r>
          </a:p>
          <a:p>
            <a:pPr algn="just"/>
            <a:r>
              <a:rPr lang="en-US" dirty="0"/>
              <a:t>Because management and, where appropriate, those charged with governance are responsible for adjusting the financial statements to correct material misstatements, the auditor is required to request them to provide a written representation about uncorrected misstatements. In some circumstances, management and, where appropriate, those charged with governance may not believe that certain uncorrected misstatements are misstatements. For that reason, they may want to add to their written representation words such as: “We do not agree that items ………and …………… constitute misstatements because [description of reasons].” Obtaining this representation does not, however, relieve the auditor of the need to form a conclusion on the effect of uncorrected misstatements. </a:t>
            </a:r>
            <a:endParaRPr lang="en-IN" dirty="0"/>
          </a:p>
        </p:txBody>
      </p:sp>
    </p:spTree>
    <p:extLst>
      <p:ext uri="{BB962C8B-B14F-4D97-AF65-F5344CB8AC3E}">
        <p14:creationId xmlns:p14="http://schemas.microsoft.com/office/powerpoint/2010/main" val="2785669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B6F5E03-E5FA-BBAB-75DA-1AEDCF426A1A}"/>
              </a:ext>
            </a:extLst>
          </p:cNvPr>
          <p:cNvSpPr>
            <a:spLocks noGrp="1"/>
          </p:cNvSpPr>
          <p:nvPr>
            <p:ph type="title"/>
          </p:nvPr>
        </p:nvSpPr>
        <p:spPr/>
        <p:txBody>
          <a:bodyPr/>
          <a:lstStyle/>
          <a:p>
            <a:r>
              <a:rPr lang="en-US" dirty="0"/>
              <a:t>SA 500 </a:t>
            </a:r>
            <a:r>
              <a:rPr lang="en-IN" b="1" dirty="0"/>
              <a:t>Audit Evidence</a:t>
            </a:r>
          </a:p>
        </p:txBody>
      </p:sp>
      <p:sp>
        <p:nvSpPr>
          <p:cNvPr id="5" name="Content Placeholder 2">
            <a:extLst>
              <a:ext uri="{FF2B5EF4-FFF2-40B4-BE49-F238E27FC236}">
                <a16:creationId xmlns:a16="http://schemas.microsoft.com/office/drawing/2014/main" id="{F6E6206E-B6CF-89DA-2D52-593F44428532}"/>
              </a:ext>
            </a:extLst>
          </p:cNvPr>
          <p:cNvSpPr>
            <a:spLocks noGrp="1"/>
          </p:cNvSpPr>
          <p:nvPr>
            <p:ph idx="1"/>
          </p:nvPr>
        </p:nvSpPr>
        <p:spPr/>
        <p:txBody>
          <a:bodyPr>
            <a:normAutofit fontScale="92500" lnSpcReduction="20000"/>
          </a:bodyPr>
          <a:lstStyle/>
          <a:p>
            <a:r>
              <a:rPr lang="en-US" b="1" dirty="0"/>
              <a:t>Requirements Sufficient Appropriate Audit Evidence </a:t>
            </a:r>
          </a:p>
          <a:p>
            <a:r>
              <a:rPr lang="en-US" dirty="0"/>
              <a:t>The auditor shall design and perform audit procedures that are appropriate in the circumstances for the purpose of obtaining sufficient appropriate audit evidence. </a:t>
            </a:r>
          </a:p>
          <a:p>
            <a:r>
              <a:rPr lang="en-US" b="1" dirty="0"/>
              <a:t>Selecting Items for Testing to Obtain Audit Evidence </a:t>
            </a:r>
          </a:p>
          <a:p>
            <a:r>
              <a:rPr lang="en-US" dirty="0"/>
              <a:t>When designing tests of controls and tests of details, the auditor shall determine means of selecting items for testing that are effective in meeting the purpose of the audit procedure. </a:t>
            </a:r>
          </a:p>
          <a:p>
            <a:r>
              <a:rPr lang="en-US" b="1" dirty="0"/>
              <a:t>Inconsistency in, or Doubts over Reliability of, Audit Evidence</a:t>
            </a:r>
          </a:p>
          <a:p>
            <a:r>
              <a:rPr lang="en-US" dirty="0"/>
              <a:t>If: (a) audit evidence obtained from one source is inconsistent with that obtained from another; or (b) the auditor has doubts over the reliability of information to be used as audit evidence, The auditor shall determine what modifications or additions to audit procedures are necessary to resolve the matter, and shall consider the effect of the matter, if any, on other aspects of the audit. (Ref: Para. A57)</a:t>
            </a:r>
            <a:endParaRPr lang="en-IN" dirty="0"/>
          </a:p>
        </p:txBody>
      </p:sp>
    </p:spTree>
    <p:extLst>
      <p:ext uri="{BB962C8B-B14F-4D97-AF65-F5344CB8AC3E}">
        <p14:creationId xmlns:p14="http://schemas.microsoft.com/office/powerpoint/2010/main" val="41953351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61B667-F56C-B993-70D4-CC5E4DCD5887}"/>
              </a:ext>
            </a:extLst>
          </p:cNvPr>
          <p:cNvSpPr>
            <a:spLocks noGrp="1"/>
          </p:cNvSpPr>
          <p:nvPr>
            <p:ph type="title"/>
          </p:nvPr>
        </p:nvSpPr>
        <p:spPr/>
        <p:txBody>
          <a:bodyPr/>
          <a:lstStyle/>
          <a:p>
            <a:r>
              <a:rPr lang="en-IN" b="1" dirty="0"/>
              <a:t>SA 505- </a:t>
            </a:r>
            <a:r>
              <a:rPr lang="en-IN" dirty="0"/>
              <a:t>External Confirmations </a:t>
            </a:r>
          </a:p>
        </p:txBody>
      </p:sp>
      <p:sp>
        <p:nvSpPr>
          <p:cNvPr id="5" name="Content Placeholder 2">
            <a:extLst>
              <a:ext uri="{FF2B5EF4-FFF2-40B4-BE49-F238E27FC236}">
                <a16:creationId xmlns:a16="http://schemas.microsoft.com/office/drawing/2014/main" id="{B814B420-825E-B2DC-5424-C6330E05DB47}"/>
              </a:ext>
            </a:extLst>
          </p:cNvPr>
          <p:cNvSpPr>
            <a:spLocks noGrp="1"/>
          </p:cNvSpPr>
          <p:nvPr>
            <p:ph idx="1"/>
          </p:nvPr>
        </p:nvSpPr>
        <p:spPr/>
        <p:txBody>
          <a:bodyPr>
            <a:normAutofit/>
          </a:bodyPr>
          <a:lstStyle/>
          <a:p>
            <a:r>
              <a:rPr lang="en-US" dirty="0"/>
              <a:t>SA 500 indicates that the reliability of audit evidence is influenced by its source and by its nature, and is dependent on the individual circumstances under which it is obtained. That SA also includes the following generalisations applicable to audit evidence :</a:t>
            </a:r>
          </a:p>
          <a:p>
            <a:r>
              <a:rPr lang="en-US" dirty="0"/>
              <a:t>* Audit evidence is more reliable when it is obtained from independent sources outside the entity.</a:t>
            </a:r>
          </a:p>
          <a:p>
            <a:r>
              <a:rPr lang="en-US" dirty="0"/>
              <a:t>* Audit evidence obtained directly by the auditor is more reliable than audit evidence obtained indirectly or by inference.</a:t>
            </a:r>
          </a:p>
          <a:p>
            <a:r>
              <a:rPr lang="en-US" dirty="0"/>
              <a:t>* Audit evidence is more reliable when it exists in documentary form, whether paper, electronic or other medium. </a:t>
            </a:r>
            <a:endParaRPr lang="en-IN" dirty="0"/>
          </a:p>
        </p:txBody>
      </p:sp>
    </p:spTree>
    <p:extLst>
      <p:ext uri="{BB962C8B-B14F-4D97-AF65-F5344CB8AC3E}">
        <p14:creationId xmlns:p14="http://schemas.microsoft.com/office/powerpoint/2010/main" val="1518793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D833F6-4EE2-ADDF-1317-DABC616F1F1E}"/>
              </a:ext>
            </a:extLst>
          </p:cNvPr>
          <p:cNvSpPr>
            <a:spLocks noGrp="1"/>
          </p:cNvSpPr>
          <p:nvPr>
            <p:ph type="title"/>
          </p:nvPr>
        </p:nvSpPr>
        <p:spPr/>
        <p:txBody>
          <a:bodyPr/>
          <a:lstStyle/>
          <a:p>
            <a:r>
              <a:rPr lang="en-IN" b="1" dirty="0"/>
              <a:t>SA 550- </a:t>
            </a:r>
            <a:r>
              <a:rPr lang="en-IN" dirty="0"/>
              <a:t>Related Parties</a:t>
            </a:r>
          </a:p>
        </p:txBody>
      </p:sp>
      <p:sp>
        <p:nvSpPr>
          <p:cNvPr id="5" name="Content Placeholder 2">
            <a:extLst>
              <a:ext uri="{FF2B5EF4-FFF2-40B4-BE49-F238E27FC236}">
                <a16:creationId xmlns:a16="http://schemas.microsoft.com/office/drawing/2014/main" id="{11435E83-D922-E3EA-C5DD-963BD6D1F75E}"/>
              </a:ext>
            </a:extLst>
          </p:cNvPr>
          <p:cNvSpPr>
            <a:spLocks noGrp="1"/>
          </p:cNvSpPr>
          <p:nvPr>
            <p:ph idx="1"/>
          </p:nvPr>
        </p:nvSpPr>
        <p:spPr/>
        <p:txBody>
          <a:bodyPr>
            <a:normAutofit fontScale="85000" lnSpcReduction="10000"/>
          </a:bodyPr>
          <a:lstStyle/>
          <a:p>
            <a:r>
              <a:rPr lang="en-US" dirty="0"/>
              <a:t>9. The objectives of the auditor are: </a:t>
            </a:r>
          </a:p>
          <a:p>
            <a:r>
              <a:rPr lang="en-US" dirty="0"/>
              <a:t>(a) Irrespective of whether the applicable financial reporting framework establishes related party requirements, to obtain an understanding of related party relationships and transactions sufficient to be able:  </a:t>
            </a:r>
          </a:p>
          <a:p>
            <a:pPr lvl="1"/>
            <a:r>
              <a:rPr lang="en-US" dirty="0"/>
              <a:t>(i) To recognise fraud risk factors, if any, arising from related party relationships and transactions that are relevant to the identification and assessment of the risks of material misstatement due to fraud; and</a:t>
            </a:r>
          </a:p>
          <a:p>
            <a:pPr lvl="1"/>
            <a:r>
              <a:rPr lang="en-US" dirty="0"/>
              <a:t>(ii) To conclude whether the financial statements, insofar as they are affected by those relationships and transactions:</a:t>
            </a:r>
          </a:p>
          <a:p>
            <a:pPr lvl="1"/>
            <a:r>
              <a:rPr lang="en-US" dirty="0"/>
              <a:t>a. Achieve a true and fair presentation (for fair presentation frameworks); or</a:t>
            </a:r>
          </a:p>
          <a:p>
            <a:pPr lvl="1"/>
            <a:r>
              <a:rPr lang="en-US" dirty="0"/>
              <a:t>b. Are not misleading (for compliance frameworks); and</a:t>
            </a:r>
          </a:p>
          <a:p>
            <a:r>
              <a:rPr lang="en-US" dirty="0"/>
              <a:t>(b) In addition, where the applicable financial reporting framework establishes related party requirements, to obtain sufficient appropriate audit evidence about whether related party relationships and transactions have been appropriately identified, accounted for and disclosed in the financial statements in accordance with the framework.</a:t>
            </a:r>
          </a:p>
        </p:txBody>
      </p:sp>
    </p:spTree>
    <p:extLst>
      <p:ext uri="{BB962C8B-B14F-4D97-AF65-F5344CB8AC3E}">
        <p14:creationId xmlns:p14="http://schemas.microsoft.com/office/powerpoint/2010/main" val="2778890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8F30BD-4B41-A60B-B13F-976BEEDA3A55}"/>
              </a:ext>
            </a:extLst>
          </p:cNvPr>
          <p:cNvSpPr>
            <a:spLocks noGrp="1"/>
          </p:cNvSpPr>
          <p:nvPr>
            <p:ph type="title"/>
          </p:nvPr>
        </p:nvSpPr>
        <p:spPr/>
        <p:txBody>
          <a:bodyPr/>
          <a:lstStyle/>
          <a:p>
            <a:r>
              <a:rPr lang="en-IN" b="1" dirty="0"/>
              <a:t>SA 580-</a:t>
            </a:r>
            <a:r>
              <a:rPr lang="en-IN" dirty="0"/>
              <a:t> Written Representations</a:t>
            </a:r>
          </a:p>
        </p:txBody>
      </p:sp>
      <p:sp>
        <p:nvSpPr>
          <p:cNvPr id="5" name="Content Placeholder 2">
            <a:extLst>
              <a:ext uri="{FF2B5EF4-FFF2-40B4-BE49-F238E27FC236}">
                <a16:creationId xmlns:a16="http://schemas.microsoft.com/office/drawing/2014/main" id="{D255780F-C12E-A0F4-6464-92F6F5F85C6A}"/>
              </a:ext>
            </a:extLst>
          </p:cNvPr>
          <p:cNvSpPr>
            <a:spLocks noGrp="1"/>
          </p:cNvSpPr>
          <p:nvPr>
            <p:ph idx="1"/>
          </p:nvPr>
        </p:nvSpPr>
        <p:spPr/>
        <p:txBody>
          <a:bodyPr/>
          <a:lstStyle/>
          <a:p>
            <a:r>
              <a:rPr lang="en-US" b="1" dirty="0"/>
              <a:t>Written representations </a:t>
            </a:r>
            <a:r>
              <a:rPr lang="en-US" dirty="0"/>
              <a:t>– A written statement by management provided to the auditor to confirm certain matters or to support other audit evidence. Written representations in this context do not include financial statements, the assertions therein, or supporting books and records.</a:t>
            </a:r>
            <a:endParaRPr lang="en-IN" dirty="0"/>
          </a:p>
        </p:txBody>
      </p:sp>
    </p:spTree>
    <p:extLst>
      <p:ext uri="{BB962C8B-B14F-4D97-AF65-F5344CB8AC3E}">
        <p14:creationId xmlns:p14="http://schemas.microsoft.com/office/powerpoint/2010/main" val="925593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B94C91B-231C-9102-0573-C1D069D088BD}"/>
              </a:ext>
            </a:extLst>
          </p:cNvPr>
          <p:cNvSpPr>
            <a:spLocks noGrp="1"/>
          </p:cNvSpPr>
          <p:nvPr>
            <p:ph type="title"/>
          </p:nvPr>
        </p:nvSpPr>
        <p:spPr/>
        <p:txBody>
          <a:bodyPr/>
          <a:lstStyle/>
          <a:p>
            <a:r>
              <a:rPr lang="en-US" dirty="0"/>
              <a:t>SA 610 :</a:t>
            </a:r>
            <a:r>
              <a:rPr lang="en-US" b="1" dirty="0"/>
              <a:t>Using the Work of Internal Auditors </a:t>
            </a:r>
            <a:endParaRPr lang="en-IN" dirty="0"/>
          </a:p>
        </p:txBody>
      </p:sp>
      <p:sp>
        <p:nvSpPr>
          <p:cNvPr id="5" name="Content Placeholder 2">
            <a:extLst>
              <a:ext uri="{FF2B5EF4-FFF2-40B4-BE49-F238E27FC236}">
                <a16:creationId xmlns:a16="http://schemas.microsoft.com/office/drawing/2014/main" id="{8F886DE7-4228-D0C5-B1EE-2BFF70DDBAF4}"/>
              </a:ext>
            </a:extLst>
          </p:cNvPr>
          <p:cNvSpPr>
            <a:spLocks noGrp="1"/>
          </p:cNvSpPr>
          <p:nvPr>
            <p:ph idx="1"/>
          </p:nvPr>
        </p:nvSpPr>
        <p:spPr/>
        <p:txBody>
          <a:bodyPr>
            <a:normAutofit fontScale="85000" lnSpcReduction="10000"/>
          </a:bodyPr>
          <a:lstStyle/>
          <a:p>
            <a:r>
              <a:rPr lang="en-US" dirty="0"/>
              <a:t>If the entity has an internal audit function, the requirements in this SA relating to using the work of that function do not apply </a:t>
            </a:r>
            <a:r>
              <a:rPr lang="en-US" dirty="0">
                <a:solidFill>
                  <a:srgbClr val="FF0000"/>
                </a:solidFill>
              </a:rPr>
              <a:t>if</a:t>
            </a:r>
            <a:r>
              <a:rPr lang="en-US" dirty="0"/>
              <a:t>: </a:t>
            </a:r>
          </a:p>
          <a:p>
            <a:r>
              <a:rPr lang="en-US" dirty="0"/>
              <a:t>(a) The responsibilities and activities of the function are </a:t>
            </a:r>
            <a:r>
              <a:rPr lang="en-US" dirty="0">
                <a:solidFill>
                  <a:srgbClr val="FF0000"/>
                </a:solidFill>
              </a:rPr>
              <a:t>not relevant to the audit</a:t>
            </a:r>
            <a:r>
              <a:rPr lang="en-US" dirty="0"/>
              <a:t>; or </a:t>
            </a:r>
          </a:p>
          <a:p>
            <a:r>
              <a:rPr lang="en-US" dirty="0"/>
              <a:t>(b) Based on the auditor’s preliminary understanding of the function obtained as a result of procedures performed </a:t>
            </a:r>
            <a:r>
              <a:rPr lang="en-US" dirty="0">
                <a:solidFill>
                  <a:srgbClr val="FF0000"/>
                </a:solidFill>
              </a:rPr>
              <a:t>under SA 315 the external auditor does not expect to use the work of the function in obtaining audit evidence </a:t>
            </a:r>
          </a:p>
          <a:p>
            <a:r>
              <a:rPr lang="en-US" dirty="0">
                <a:solidFill>
                  <a:srgbClr val="FF0000"/>
                </a:solidFill>
              </a:rPr>
              <a:t>The SAs do not override laws or regulations that govern an audit of financial statements. Such prohibitions or restrictions will therefore not prevent the external auditor from complying with the SAs.</a:t>
            </a:r>
          </a:p>
          <a:p>
            <a:r>
              <a:rPr lang="en-US" dirty="0"/>
              <a:t>SA 315 addresses </a:t>
            </a:r>
            <a:r>
              <a:rPr lang="en-US" dirty="0">
                <a:solidFill>
                  <a:srgbClr val="FF0000"/>
                </a:solidFill>
              </a:rPr>
              <a:t>how the knowledge and experience of the internal audit </a:t>
            </a:r>
            <a:r>
              <a:rPr lang="en-US" dirty="0"/>
              <a:t>function can inform the external auditor’s understanding of the entity and </a:t>
            </a:r>
            <a:r>
              <a:rPr lang="en-US" dirty="0">
                <a:solidFill>
                  <a:srgbClr val="FF0000"/>
                </a:solidFill>
              </a:rPr>
              <a:t>its environment and identification and assessment of risks of material misstatement</a:t>
            </a:r>
            <a:r>
              <a:rPr lang="en-US" dirty="0"/>
              <a:t>. SA 315 also explains how </a:t>
            </a:r>
            <a:r>
              <a:rPr lang="en-US" dirty="0">
                <a:solidFill>
                  <a:srgbClr val="FF0000"/>
                </a:solidFill>
              </a:rPr>
              <a:t>effective communication between the internal and external auditors also creates an environment </a:t>
            </a:r>
            <a:r>
              <a:rPr lang="en-US" dirty="0"/>
              <a:t>in which the external auditor can be informed of significant matters that </a:t>
            </a:r>
            <a:r>
              <a:rPr lang="en-US" dirty="0">
                <a:solidFill>
                  <a:srgbClr val="FF0000"/>
                </a:solidFill>
              </a:rPr>
              <a:t>may affect the external auditor’s work</a:t>
            </a:r>
            <a:r>
              <a:rPr lang="en-US" dirty="0"/>
              <a:t>. </a:t>
            </a:r>
            <a:endParaRPr lang="en-IN" dirty="0">
              <a:solidFill>
                <a:srgbClr val="FF0000"/>
              </a:solidFill>
            </a:endParaRPr>
          </a:p>
        </p:txBody>
      </p:sp>
    </p:spTree>
    <p:extLst>
      <p:ext uri="{BB962C8B-B14F-4D97-AF65-F5344CB8AC3E}">
        <p14:creationId xmlns:p14="http://schemas.microsoft.com/office/powerpoint/2010/main" val="37423669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98CA92-CA25-8DF4-7402-25B4499021EB}"/>
              </a:ext>
            </a:extLst>
          </p:cNvPr>
          <p:cNvSpPr>
            <a:spLocks noGrp="1"/>
          </p:cNvSpPr>
          <p:nvPr>
            <p:ph type="title"/>
          </p:nvPr>
        </p:nvSpPr>
        <p:spPr/>
        <p:txBody>
          <a:bodyPr>
            <a:normAutofit/>
          </a:bodyPr>
          <a:lstStyle/>
          <a:p>
            <a:r>
              <a:rPr lang="en-US" dirty="0"/>
              <a:t>SA -705 :  </a:t>
            </a:r>
            <a:r>
              <a:rPr lang="en-US" b="1" dirty="0"/>
              <a:t>Modifications to the Opinion in the Independent Auditor’s Report </a:t>
            </a:r>
            <a:endParaRPr lang="en-IN" dirty="0"/>
          </a:p>
        </p:txBody>
      </p:sp>
      <p:sp>
        <p:nvSpPr>
          <p:cNvPr id="5" name="Content Placeholder 2">
            <a:extLst>
              <a:ext uri="{FF2B5EF4-FFF2-40B4-BE49-F238E27FC236}">
                <a16:creationId xmlns:a16="http://schemas.microsoft.com/office/drawing/2014/main" id="{209A8C17-0151-996B-AA7A-9FD2A056142F}"/>
              </a:ext>
            </a:extLst>
          </p:cNvPr>
          <p:cNvSpPr>
            <a:spLocks noGrp="1"/>
          </p:cNvSpPr>
          <p:nvPr>
            <p:ph idx="1"/>
          </p:nvPr>
        </p:nvSpPr>
        <p:spPr/>
        <p:txBody>
          <a:bodyPr>
            <a:normAutofit fontScale="85000" lnSpcReduction="20000"/>
          </a:bodyPr>
          <a:lstStyle/>
          <a:p>
            <a:endParaRPr lang="en-IN" dirty="0"/>
          </a:p>
          <a:p>
            <a:r>
              <a:rPr lang="en-US" sz="2100" b="1" dirty="0"/>
              <a:t>2. </a:t>
            </a:r>
            <a:r>
              <a:rPr lang="en-US" dirty="0"/>
              <a:t>This SA establishes three types of modified opinions, namely, a qualified opinion, an adverse opinion, and a disclaimer of opinion. The decision regarding which type of modified opinion is appropriate depends upon: </a:t>
            </a:r>
          </a:p>
          <a:p>
            <a:r>
              <a:rPr lang="en-US" dirty="0"/>
              <a:t>(a) The nature of the matter giving rise to the modification, that is, whether the financial statements are materially misstated or, in the case of an inability to obtain sufficient appropriate audit evidence, may be materially misstated; and </a:t>
            </a:r>
          </a:p>
          <a:p>
            <a:r>
              <a:rPr lang="en-US" dirty="0"/>
              <a:t>(b) The auditor’s judgment about the pervasiveness of the effects or possible effects of the matter on the financial statements. (Ref: Para. A1) </a:t>
            </a:r>
          </a:p>
          <a:p>
            <a:r>
              <a:rPr lang="en-US" sz="2100" b="1" dirty="0"/>
              <a:t>4.</a:t>
            </a:r>
            <a:r>
              <a:rPr lang="en-US" dirty="0"/>
              <a:t> The objective of the auditor is to express clearly an appropriately modified opinion on the financial statements that is necessary when: </a:t>
            </a:r>
          </a:p>
          <a:p>
            <a:r>
              <a:rPr lang="en-US" dirty="0"/>
              <a:t>(a) The auditor concludes, based on the audit evidence obtained, that the financial statements as a whole are not free from material misstatement; or </a:t>
            </a:r>
          </a:p>
          <a:p>
            <a:r>
              <a:rPr lang="en-US" dirty="0"/>
              <a:t>(b) The auditor is unable to obtain sufficient appropriate audit evidence to conclude that the financial statements as a whole are free from material misstatement. </a:t>
            </a:r>
          </a:p>
          <a:p>
            <a:endParaRPr lang="en-IN" dirty="0"/>
          </a:p>
        </p:txBody>
      </p:sp>
    </p:spTree>
    <p:extLst>
      <p:ext uri="{BB962C8B-B14F-4D97-AF65-F5344CB8AC3E}">
        <p14:creationId xmlns:p14="http://schemas.microsoft.com/office/powerpoint/2010/main" val="16903489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TO SAY</a:t>
            </a:r>
            <a:endParaRPr lang="en-IN" dirty="0"/>
          </a:p>
        </p:txBody>
      </p:sp>
      <p:sp>
        <p:nvSpPr>
          <p:cNvPr id="3" name="Content Placeholder 2"/>
          <p:cNvSpPr>
            <a:spLocks noGrp="1"/>
          </p:cNvSpPr>
          <p:nvPr>
            <p:ph idx="1"/>
          </p:nvPr>
        </p:nvSpPr>
        <p:spPr/>
        <p:txBody>
          <a:bodyPr/>
          <a:lstStyle/>
          <a:p>
            <a:pPr algn="ctr"/>
            <a:endParaRPr lang="en-US" dirty="0"/>
          </a:p>
          <a:p>
            <a:pPr algn="ctr"/>
            <a:endParaRPr lang="en-US" dirty="0"/>
          </a:p>
          <a:p>
            <a:pPr algn="ctr"/>
            <a:endParaRPr lang="en-US" dirty="0"/>
          </a:p>
          <a:p>
            <a:pPr marL="0" indent="0" algn="ctr">
              <a:buNone/>
            </a:pPr>
            <a:r>
              <a:rPr lang="en-US" sz="6600" dirty="0"/>
              <a:t>THANKS</a:t>
            </a:r>
            <a:endParaRPr lang="en-IN" sz="6600" dirty="0"/>
          </a:p>
        </p:txBody>
      </p:sp>
    </p:spTree>
    <p:extLst>
      <p:ext uri="{BB962C8B-B14F-4D97-AF65-F5344CB8AC3E}">
        <p14:creationId xmlns:p14="http://schemas.microsoft.com/office/powerpoint/2010/main" val="29424891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661</TotalTime>
  <Words>3999</Words>
  <Application>Microsoft Office PowerPoint</Application>
  <PresentationFormat>Widescreen</PresentationFormat>
  <Paragraphs>324</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Arial Narrow</vt:lpstr>
      <vt:lpstr>Calibri</vt:lpstr>
      <vt:lpstr>Trebuchet MS</vt:lpstr>
      <vt:lpstr>Wingdings 3</vt:lpstr>
      <vt:lpstr>Facet</vt:lpstr>
      <vt:lpstr> Compliance with Technical and Professional Standards</vt:lpstr>
      <vt:lpstr>Defining Technical &amp; Professional Standards- Coverage</vt:lpstr>
      <vt:lpstr>Illustrative list of Applicable Standards</vt:lpstr>
      <vt:lpstr>Compliance is not optional but Imperative.</vt:lpstr>
      <vt:lpstr>Fair Presentation Framework</vt:lpstr>
      <vt:lpstr>Broad Objectives of Peer Review </vt:lpstr>
      <vt:lpstr>Essentials on Conducting an Audit</vt:lpstr>
      <vt:lpstr>Background on Standards on Auditing</vt:lpstr>
      <vt:lpstr>Internal Control</vt:lpstr>
      <vt:lpstr>Internal Control - 2</vt:lpstr>
      <vt:lpstr>Audit Planning-BGM</vt:lpstr>
      <vt:lpstr>Standards on Auditing </vt:lpstr>
      <vt:lpstr>ILLUSTRATIVE CHECKLISTS OF THE PRACTICE UNIT</vt:lpstr>
      <vt:lpstr>Preliminary Review Procedures-2</vt:lpstr>
      <vt:lpstr>Preliminary Review Procedures-3</vt:lpstr>
      <vt:lpstr>Audit Planning</vt:lpstr>
      <vt:lpstr>Performance</vt:lpstr>
      <vt:lpstr>Senior Review Checklists</vt:lpstr>
      <vt:lpstr>Partner Review Checklists</vt:lpstr>
      <vt:lpstr>QUALITY OF REPORTING – SUPERVISION IN ENGAGEMENT</vt:lpstr>
      <vt:lpstr>KEY AUDIT MATTERS</vt:lpstr>
      <vt:lpstr>Standards on Quality Control (SQCs)</vt:lpstr>
      <vt:lpstr>New/Revised Standards (Auditing, Review and Others) issued under the Clarity Project</vt:lpstr>
      <vt:lpstr>300-499 Risk Assessment and Response to Assessed Risks</vt:lpstr>
      <vt:lpstr>500-599 Audit Evidence</vt:lpstr>
      <vt:lpstr>600-699 Using Work of Others/                          700-799 Audit Conclusions and Reporting</vt:lpstr>
      <vt:lpstr>800-899 Specialized Areas 2000-2699 Standards on Review Engagements (SREs)</vt:lpstr>
      <vt:lpstr>Assurance Engagements Other Than Audits or Reviews of Historical Financial Information</vt:lpstr>
      <vt:lpstr>Related Services// General Clarifications issued</vt:lpstr>
      <vt:lpstr>SQC</vt:lpstr>
      <vt:lpstr>SA -210 : Agreeing the Terms of Audit Engagements</vt:lpstr>
      <vt:lpstr>SA 230 Audit Documentation</vt:lpstr>
      <vt:lpstr>SA 240 The Auditor’s Responsibilities Relating to Fraud in an Audit of Financial Statements</vt:lpstr>
      <vt:lpstr>SA 265 Significant Deficiencies in Internal Control </vt:lpstr>
      <vt:lpstr>SA 450 Evaluation of Misstatements Identified during the Audit</vt:lpstr>
      <vt:lpstr>SA 500 Audit Evidence</vt:lpstr>
      <vt:lpstr>SA 505- External Confirmations </vt:lpstr>
      <vt:lpstr>SA 550- Related Parties</vt:lpstr>
      <vt:lpstr>SA 580- Written Representations</vt:lpstr>
      <vt:lpstr>SA 610 :Using the Work of Internal Auditors </vt:lpstr>
      <vt:lpstr>SA -705 :  Modifications to the Opinion in the Independent Auditor’s Report </vt:lpstr>
      <vt:lpstr>TIME TO SAY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PROCEDURES- PEER REVIEW</dc:title>
  <dc:creator>DESKTOP</dc:creator>
  <cp:lastModifiedBy>Vimal Chopra</cp:lastModifiedBy>
  <cp:revision>50</cp:revision>
  <dcterms:created xsi:type="dcterms:W3CDTF">2022-08-04T06:50:22Z</dcterms:created>
  <dcterms:modified xsi:type="dcterms:W3CDTF">2026-03-20T07:15:37Z</dcterms:modified>
</cp:coreProperties>
</file>