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87" r:id="rId3"/>
    <p:sldId id="288" r:id="rId4"/>
    <p:sldId id="286" r:id="rId5"/>
    <p:sldId id="258" r:id="rId6"/>
    <p:sldId id="259" r:id="rId7"/>
    <p:sldId id="260" r:id="rId8"/>
    <p:sldId id="261" r:id="rId9"/>
    <p:sldId id="262" r:id="rId10"/>
    <p:sldId id="263" r:id="rId11"/>
    <p:sldId id="266" r:id="rId12"/>
    <p:sldId id="267" r:id="rId13"/>
    <p:sldId id="265" r:id="rId14"/>
    <p:sldId id="268" r:id="rId15"/>
    <p:sldId id="289" r:id="rId16"/>
    <p:sldId id="269" r:id="rId17"/>
    <p:sldId id="290" r:id="rId18"/>
    <p:sldId id="291" r:id="rId19"/>
    <p:sldId id="292" r:id="rId20"/>
    <p:sldId id="293" r:id="rId21"/>
    <p:sldId id="270" r:id="rId22"/>
    <p:sldId id="271" r:id="rId23"/>
    <p:sldId id="272" r:id="rId24"/>
    <p:sldId id="273" r:id="rId25"/>
    <p:sldId id="276" r:id="rId26"/>
    <p:sldId id="279" r:id="rId27"/>
    <p:sldId id="280" r:id="rId28"/>
    <p:sldId id="281" r:id="rId29"/>
    <p:sldId id="282" r:id="rId30"/>
    <p:sldId id="274" r:id="rId31"/>
    <p:sldId id="275" r:id="rId32"/>
    <p:sldId id="28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77" autoAdjust="0"/>
  </p:normalViewPr>
  <p:slideViewPr>
    <p:cSldViewPr snapToGrid="0">
      <p:cViewPr varScale="1">
        <p:scale>
          <a:sx n="63" d="100"/>
          <a:sy n="63" d="100"/>
        </p:scale>
        <p:origin x="9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65219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38504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834604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80661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16D8D1-E90B-42C2-840E-026B21516FDB}" type="datetimeFigureOut">
              <a:rPr lang="en-IN" smtClean="0"/>
              <a:t>20-03-2026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456402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16D8D1-E90B-42C2-840E-026B21516FDB}" type="datetimeFigureOut">
              <a:rPr lang="en-IN" smtClean="0"/>
              <a:t>20-03-2026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560992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6D8D1-E90B-42C2-840E-026B21516FDB}" type="datetimeFigureOut">
              <a:rPr lang="en-IN" smtClean="0"/>
              <a:t>20-03-2026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3455389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4102543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EA8B89-DB0C-47D7-B596-1A8CC376B53E}" type="slidenum">
              <a:rPr lang="en-IN" smtClean="0"/>
              <a:t>‹#›</a:t>
            </a:fld>
            <a:endParaRPr lang="en-IN"/>
          </a:p>
        </p:txBody>
      </p:sp>
      <p:sp>
        <p:nvSpPr>
          <p:cNvPr id="5" name="Date Placeholder 4"/>
          <p:cNvSpPr>
            <a:spLocks noGrp="1"/>
          </p:cNvSpPr>
          <p:nvPr>
            <p:ph type="dt" sz="half" idx="10"/>
          </p:nvPr>
        </p:nvSpPr>
        <p:spPr/>
        <p:txBody>
          <a:bodyPr/>
          <a:lstStyle/>
          <a:p>
            <a:fld id="{F216D8D1-E90B-42C2-840E-026B21516FDB}" type="datetimeFigureOut">
              <a:rPr lang="en-IN" smtClean="0"/>
              <a:t>20-03-2026</a:t>
            </a:fld>
            <a:endParaRPr lang="en-IN"/>
          </a:p>
        </p:txBody>
      </p:sp>
    </p:spTree>
    <p:extLst>
      <p:ext uri="{BB962C8B-B14F-4D97-AF65-F5344CB8AC3E}">
        <p14:creationId xmlns:p14="http://schemas.microsoft.com/office/powerpoint/2010/main" val="212448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320533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05542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263418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31355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632482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1371533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16D8D1-E90B-42C2-840E-026B21516FDB}" type="datetimeFigureOut">
              <a:rPr lang="en-IN" smtClean="0"/>
              <a:t>20-03-2026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EA8B89-DB0C-47D7-B596-1A8CC376B53E}" type="slidenum">
              <a:rPr lang="en-IN" smtClean="0"/>
              <a:t>‹#›</a:t>
            </a:fld>
            <a:endParaRPr lang="en-IN"/>
          </a:p>
        </p:txBody>
      </p:sp>
    </p:spTree>
    <p:extLst>
      <p:ext uri="{BB962C8B-B14F-4D97-AF65-F5344CB8AC3E}">
        <p14:creationId xmlns:p14="http://schemas.microsoft.com/office/powerpoint/2010/main" val="219264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16D8D1-E90B-42C2-840E-026B21516FDB}" type="datetimeFigureOut">
              <a:rPr lang="en-IN" smtClean="0"/>
              <a:t>20-03-2026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EEA8B89-DB0C-47D7-B596-1A8CC376B53E}" type="slidenum">
              <a:rPr lang="en-IN" smtClean="0"/>
              <a:t>‹#›</a:t>
            </a:fld>
            <a:endParaRPr lang="en-IN"/>
          </a:p>
        </p:txBody>
      </p:sp>
    </p:spTree>
    <p:extLst>
      <p:ext uri="{BB962C8B-B14F-4D97-AF65-F5344CB8AC3E}">
        <p14:creationId xmlns:p14="http://schemas.microsoft.com/office/powerpoint/2010/main" val="411302104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	</a:t>
            </a:r>
            <a:r>
              <a:rPr lang="en-US" dirty="0">
                <a:latin typeface="Arial Narrow" panose="020B0606020202030204" pitchFamily="34" charset="0"/>
              </a:rPr>
              <a:t>Review Procedure &amp; Reporting by Peer Reviewer</a:t>
            </a:r>
            <a:br>
              <a:rPr lang="en-US" dirty="0">
                <a:latin typeface="Arial Narrow" panose="020B0606020202030204" pitchFamily="34" charset="0"/>
              </a:rPr>
            </a:br>
            <a:r>
              <a:rPr lang="en-US" sz="1400" b="1" dirty="0">
                <a:latin typeface="Arial Narrow" panose="020B0606020202030204" pitchFamily="34" charset="0"/>
              </a:rPr>
              <a:t>Source : </a:t>
            </a:r>
            <a:r>
              <a:rPr lang="en-US" sz="1100" b="1" dirty="0">
                <a:latin typeface="Arial Narrow" panose="020B0606020202030204" pitchFamily="34" charset="0"/>
              </a:rPr>
              <a:t>https://icai.org/post/peer-review-board</a:t>
            </a:r>
            <a:endParaRPr lang="en-IN" b="1" dirty="0">
              <a:latin typeface="Arial Narrow" panose="020B0606020202030204" pitchFamily="34" charset="0"/>
            </a:endParaRPr>
          </a:p>
        </p:txBody>
      </p:sp>
      <p:sp>
        <p:nvSpPr>
          <p:cNvPr id="3" name="Subtitle 2"/>
          <p:cNvSpPr>
            <a:spLocks noGrp="1"/>
          </p:cNvSpPr>
          <p:nvPr>
            <p:ph type="subTitle" idx="1"/>
          </p:nvPr>
        </p:nvSpPr>
        <p:spPr/>
        <p:txBody>
          <a:bodyPr>
            <a:normAutofit fontScale="70000" lnSpcReduction="20000"/>
          </a:bodyPr>
          <a:lstStyle/>
          <a:p>
            <a:pPr algn="r"/>
            <a:endParaRPr lang="en-US" b="1" dirty="0"/>
          </a:p>
          <a:p>
            <a:pPr algn="r"/>
            <a:endParaRPr lang="en-US" b="1" dirty="0"/>
          </a:p>
          <a:p>
            <a:pPr algn="r"/>
            <a:r>
              <a:rPr lang="en-US" b="1" dirty="0"/>
              <a:t>CA. </a:t>
            </a:r>
            <a:r>
              <a:rPr lang="en-US" b="1" dirty="0" err="1"/>
              <a:t>Vimal</a:t>
            </a:r>
            <a:r>
              <a:rPr lang="en-US" b="1" dirty="0"/>
              <a:t> Chopra</a:t>
            </a:r>
          </a:p>
          <a:p>
            <a:pPr algn="r"/>
            <a:r>
              <a:rPr lang="en-US" sz="1600" b="1" dirty="0"/>
              <a:t>Ex-Chairman CIRC of ICAI</a:t>
            </a:r>
            <a:endParaRPr lang="en-IN" sz="1600" b="1" dirty="0"/>
          </a:p>
        </p:txBody>
      </p:sp>
    </p:spTree>
    <p:extLst>
      <p:ext uri="{BB962C8B-B14F-4D97-AF65-F5344CB8AC3E}">
        <p14:creationId xmlns:p14="http://schemas.microsoft.com/office/powerpoint/2010/main" val="3213120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C61DA-90E3-46E7-B55D-C3B398E7C557}"/>
              </a:ext>
            </a:extLst>
          </p:cNvPr>
          <p:cNvSpPr>
            <a:spLocks noGrp="1"/>
          </p:cNvSpPr>
          <p:nvPr>
            <p:ph type="title"/>
          </p:nvPr>
        </p:nvSpPr>
        <p:spPr>
          <a:xfrm>
            <a:off x="677333" y="609600"/>
            <a:ext cx="10509779" cy="1320800"/>
          </a:xfrm>
        </p:spPr>
        <p:txBody>
          <a:bodyPr>
            <a:normAutofit/>
          </a:bodyPr>
          <a:lstStyle/>
          <a:p>
            <a:r>
              <a:rPr lang="en-US" dirty="0"/>
              <a:t>What Falls Within the Reviewer's Scope?</a:t>
            </a:r>
            <a:br>
              <a:rPr lang="en-US" sz="3600" dirty="0"/>
            </a:br>
            <a:endParaRPr lang="en-IN" dirty="0"/>
          </a:p>
        </p:txBody>
      </p:sp>
      <p:pic>
        <p:nvPicPr>
          <p:cNvPr id="9" name="Content Placeholder 8">
            <a:extLst>
              <a:ext uri="{FF2B5EF4-FFF2-40B4-BE49-F238E27FC236}">
                <a16:creationId xmlns:a16="http://schemas.microsoft.com/office/drawing/2014/main" id="{2F479319-143F-46EF-8277-C2C37937B1C7}"/>
              </a:ext>
            </a:extLst>
          </p:cNvPr>
          <p:cNvPicPr>
            <a:picLocks noGrp="1" noChangeAspect="1"/>
          </p:cNvPicPr>
          <p:nvPr>
            <p:ph idx="1"/>
          </p:nvPr>
        </p:nvPicPr>
        <p:blipFill>
          <a:blip r:embed="rId2"/>
          <a:stretch>
            <a:fillRect/>
          </a:stretch>
        </p:blipFill>
        <p:spPr>
          <a:xfrm>
            <a:off x="891648" y="1571624"/>
            <a:ext cx="10509778" cy="4676775"/>
          </a:xfrm>
        </p:spPr>
      </p:pic>
    </p:spTree>
    <p:extLst>
      <p:ext uri="{BB962C8B-B14F-4D97-AF65-F5344CB8AC3E}">
        <p14:creationId xmlns:p14="http://schemas.microsoft.com/office/powerpoint/2010/main" val="158180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FD209-E741-41B5-9775-B7BD19266117}"/>
              </a:ext>
            </a:extLst>
          </p:cNvPr>
          <p:cNvSpPr>
            <a:spLocks noGrp="1"/>
          </p:cNvSpPr>
          <p:nvPr>
            <p:ph type="title"/>
          </p:nvPr>
        </p:nvSpPr>
        <p:spPr>
          <a:xfrm>
            <a:off x="677334" y="609600"/>
            <a:ext cx="8596668" cy="847725"/>
          </a:xfrm>
        </p:spPr>
        <p:txBody>
          <a:bodyPr>
            <a:normAutofit fontScale="90000"/>
          </a:bodyPr>
          <a:lstStyle/>
          <a:p>
            <a:r>
              <a:rPr lang="en-US" sz="4900" dirty="0"/>
              <a:t>Role &amp; Approach of the Reviewer</a:t>
            </a:r>
            <a:br>
              <a:rPr lang="en-US" dirty="0"/>
            </a:br>
            <a:endParaRPr lang="en-IN" dirty="0"/>
          </a:p>
        </p:txBody>
      </p:sp>
      <p:sp>
        <p:nvSpPr>
          <p:cNvPr id="3" name="Content Placeholder 2">
            <a:extLst>
              <a:ext uri="{FF2B5EF4-FFF2-40B4-BE49-F238E27FC236}">
                <a16:creationId xmlns:a16="http://schemas.microsoft.com/office/drawing/2014/main" id="{8017F0DF-5C03-4C25-9193-AC270241F353}"/>
              </a:ext>
            </a:extLst>
          </p:cNvPr>
          <p:cNvSpPr>
            <a:spLocks noGrp="1"/>
          </p:cNvSpPr>
          <p:nvPr>
            <p:ph idx="1"/>
          </p:nvPr>
        </p:nvSpPr>
        <p:spPr>
          <a:xfrm>
            <a:off x="677333" y="2160589"/>
            <a:ext cx="10095441" cy="3880773"/>
          </a:xfrm>
        </p:spPr>
        <p:txBody>
          <a:bodyPr>
            <a:normAutofit lnSpcReduction="10000"/>
          </a:bodyPr>
          <a:lstStyle/>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The Reviewer concentrates on adequacy of procedures laid down — not on the process of judgment formation</a:t>
            </a:r>
            <a:endParaRPr lang="en-US" sz="1800" dirty="0"/>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Purpose: to assess that the opinion expressed by the PU is based on compliance with appropriate procedures, systems, techniques, and tools applied effectively and consistently</a:t>
            </a:r>
            <a:endParaRPr lang="en-US" sz="1800" dirty="0"/>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The Reviewer examines engagement records pertaining to attestation services</a:t>
            </a:r>
            <a:endParaRPr lang="en-US" sz="1800" dirty="0"/>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Focus areas where practicing members need guidance in improving quality, consistency, and adaptability</a:t>
            </a:r>
            <a:endParaRPr lang="en-US" sz="1800" dirty="0"/>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Reviewer works at PU's office — cannot copy or extract client documents; only take abstract notes</a:t>
            </a:r>
            <a:endParaRPr lang="en-US" sz="1800" dirty="0"/>
          </a:p>
          <a:p>
            <a:pPr marL="342900" indent="-342900">
              <a:spcAft>
                <a:spcPts val="500"/>
              </a:spcAft>
              <a:buSzPct val="100000"/>
              <a:buChar char="•"/>
            </a:pPr>
            <a:r>
              <a:rPr lang="en-US" sz="1800" dirty="0">
                <a:solidFill>
                  <a:srgbClr val="1E293B"/>
                </a:solidFill>
                <a:latin typeface="Calibri" pitchFamily="34" charset="0"/>
                <a:ea typeface="Calibri" pitchFamily="34" charset="-122"/>
                <a:cs typeface="Calibri" pitchFamily="34" charset="-120"/>
              </a:rPr>
              <a:t>May take help of one qualified assistant; but the Reviewer alone signs the Final Report</a:t>
            </a:r>
          </a:p>
          <a:p>
            <a:pPr marL="0" indent="0">
              <a:spcAft>
                <a:spcPts val="500"/>
              </a:spcAft>
              <a:buSzPct val="100000"/>
              <a:buNone/>
            </a:pPr>
            <a:r>
              <a:rPr lang="en-US" sz="1800" b="1" i="1" dirty="0">
                <a:solidFill>
                  <a:srgbClr val="1E293B"/>
                </a:solidFill>
                <a:latin typeface="Calibri" pitchFamily="34" charset="0"/>
                <a:ea typeface="Calibri" pitchFamily="34" charset="-122"/>
                <a:cs typeface="Calibri" pitchFamily="34" charset="-120"/>
              </a:rPr>
              <a:t>Key: The Reviewer reviews the application of existing standards — not to set new standards</a:t>
            </a:r>
            <a:r>
              <a:rPr lang="en-US" sz="1800" i="1" dirty="0">
                <a:solidFill>
                  <a:srgbClr val="1E293B"/>
                </a:solidFill>
                <a:latin typeface="Calibri" pitchFamily="34" charset="0"/>
                <a:ea typeface="Calibri" pitchFamily="34" charset="-122"/>
                <a:cs typeface="Calibri" pitchFamily="34" charset="-120"/>
              </a:rPr>
              <a:t>.</a:t>
            </a:r>
            <a:endParaRPr lang="en-US" sz="1800" dirty="0"/>
          </a:p>
          <a:p>
            <a:pPr marL="342900" indent="-342900">
              <a:spcAft>
                <a:spcPts val="500"/>
              </a:spcAft>
              <a:buSzPct val="100000"/>
              <a:buChar char="•"/>
            </a:pPr>
            <a:endParaRPr lang="en-US" sz="1800" dirty="0"/>
          </a:p>
          <a:p>
            <a:endParaRPr lang="en-IN" dirty="0"/>
          </a:p>
        </p:txBody>
      </p:sp>
    </p:spTree>
    <p:extLst>
      <p:ext uri="{BB962C8B-B14F-4D97-AF65-F5344CB8AC3E}">
        <p14:creationId xmlns:p14="http://schemas.microsoft.com/office/powerpoint/2010/main" val="2248041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 by Peer Reviewer</a:t>
            </a:r>
            <a:endParaRPr lang="en-IN" dirty="0"/>
          </a:p>
        </p:txBody>
      </p:sp>
      <p:sp>
        <p:nvSpPr>
          <p:cNvPr id="3" name="Content Placeholder 2"/>
          <p:cNvSpPr>
            <a:spLocks noGrp="1"/>
          </p:cNvSpPr>
          <p:nvPr>
            <p:ph idx="1"/>
          </p:nvPr>
        </p:nvSpPr>
        <p:spPr/>
        <p:txBody>
          <a:bodyPr>
            <a:normAutofit lnSpcReduction="10000"/>
          </a:bodyPr>
          <a:lstStyle/>
          <a:p>
            <a:pPr marL="0" indent="0">
              <a:buNone/>
            </a:pPr>
            <a:r>
              <a:rPr lang="en-GB" sz="2600" b="1" dirty="0"/>
              <a:t>The Reviewer assesses procedural adequacy, not judgment — focus on systems and documentation</a:t>
            </a:r>
          </a:p>
          <a:p>
            <a:pPr marL="0" indent="0">
              <a:buNone/>
            </a:pPr>
            <a:endParaRPr lang="en-US" dirty="0"/>
          </a:p>
          <a:p>
            <a:r>
              <a:rPr lang="en-US" dirty="0"/>
              <a:t>Assurance services + compliance of T P E Standards + QC within PU</a:t>
            </a:r>
          </a:p>
          <a:p>
            <a:r>
              <a:rPr lang="en-US" dirty="0"/>
              <a:t>Areas of Control to be addressed by Report</a:t>
            </a:r>
          </a:p>
          <a:p>
            <a:pPr lvl="1"/>
            <a:r>
              <a:rPr lang="en-US" dirty="0"/>
              <a:t>Independence (</a:t>
            </a:r>
            <a:r>
              <a:rPr lang="en-US" b="1" dirty="0"/>
              <a:t>I</a:t>
            </a:r>
            <a:r>
              <a:rPr lang="en-US" dirty="0"/>
              <a:t>)</a:t>
            </a:r>
          </a:p>
          <a:p>
            <a:pPr lvl="1"/>
            <a:r>
              <a:rPr lang="en-US" dirty="0"/>
              <a:t>Maintenance of Professional Skill and Standards </a:t>
            </a:r>
            <a:r>
              <a:rPr lang="en-US" b="1" dirty="0"/>
              <a:t>(MPSS)</a:t>
            </a:r>
          </a:p>
          <a:p>
            <a:pPr lvl="1"/>
            <a:r>
              <a:rPr lang="en-US" dirty="0"/>
              <a:t>Outside Consultation </a:t>
            </a:r>
            <a:r>
              <a:rPr lang="en-US" b="1" dirty="0"/>
              <a:t>(OC)</a:t>
            </a:r>
          </a:p>
          <a:p>
            <a:pPr lvl="1"/>
            <a:r>
              <a:rPr lang="en-US" dirty="0"/>
              <a:t>Staff recruitment, supervision and development. </a:t>
            </a:r>
            <a:r>
              <a:rPr lang="en-US" b="1" dirty="0"/>
              <a:t>(SRSD)</a:t>
            </a:r>
          </a:p>
          <a:p>
            <a:pPr lvl="1"/>
            <a:r>
              <a:rPr lang="en-US" dirty="0"/>
              <a:t>Office administration. </a:t>
            </a:r>
            <a:r>
              <a:rPr lang="en-US" b="1" dirty="0"/>
              <a:t>(OA)</a:t>
            </a:r>
          </a:p>
          <a:p>
            <a:pPr marL="457200" lvl="1" indent="0">
              <a:buNone/>
            </a:pPr>
            <a:endParaRPr lang="en-US" dirty="0"/>
          </a:p>
          <a:p>
            <a:pPr lvl="1"/>
            <a:endParaRPr lang="en-IN" dirty="0"/>
          </a:p>
        </p:txBody>
      </p:sp>
    </p:spTree>
    <p:extLst>
      <p:ext uri="{BB962C8B-B14F-4D97-AF65-F5344CB8AC3E}">
        <p14:creationId xmlns:p14="http://schemas.microsoft.com/office/powerpoint/2010/main" val="3565499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COMPLIANCE REVIEW PROCEDURE</a:t>
            </a:r>
            <a:br>
              <a:rPr lang="en-IN" dirty="0"/>
            </a:br>
            <a:r>
              <a:rPr lang="en-IN" sz="3200" dirty="0"/>
              <a:t>(</a:t>
            </a:r>
            <a:r>
              <a:rPr lang="en-IN" sz="3200" b="1" dirty="0"/>
              <a:t>I,MPSS,OC,SRSD,OA)</a:t>
            </a:r>
          </a:p>
        </p:txBody>
      </p:sp>
      <p:sp>
        <p:nvSpPr>
          <p:cNvPr id="3" name="Content Placeholder 2"/>
          <p:cNvSpPr>
            <a:spLocks noGrp="1"/>
          </p:cNvSpPr>
          <p:nvPr>
            <p:ph idx="1"/>
          </p:nvPr>
        </p:nvSpPr>
        <p:spPr>
          <a:xfrm>
            <a:off x="838200" y="1834417"/>
            <a:ext cx="10515600" cy="4351338"/>
          </a:xfrm>
        </p:spPr>
        <p:txBody>
          <a:bodyPr>
            <a:normAutofit/>
          </a:bodyPr>
          <a:lstStyle/>
          <a:p>
            <a:pPr marL="514350" indent="-514350">
              <a:buAutoNum type="alphaLcParenBoth"/>
            </a:pPr>
            <a:r>
              <a:rPr lang="en-US" sz="2400" dirty="0"/>
              <a:t>Independence </a:t>
            </a:r>
            <a:r>
              <a:rPr lang="en-US" sz="3200" b="1" dirty="0"/>
              <a:t>(I)</a:t>
            </a:r>
            <a:r>
              <a:rPr lang="en-US" sz="2400" dirty="0"/>
              <a:t>  - A PU is expected to</a:t>
            </a:r>
          </a:p>
          <a:p>
            <a:pPr marL="0" indent="0">
              <a:buNone/>
            </a:pPr>
            <a:endParaRPr lang="en-US" sz="2400" dirty="0"/>
          </a:p>
          <a:p>
            <a:pPr marL="0" indent="0">
              <a:buNone/>
            </a:pPr>
            <a:r>
              <a:rPr lang="en-US" sz="2400" dirty="0"/>
              <a:t>	</a:t>
            </a:r>
            <a:r>
              <a:rPr lang="en-US" sz="2400" b="1" dirty="0"/>
              <a:t>policy</a:t>
            </a:r>
            <a:r>
              <a:rPr lang="en-US" sz="2400" dirty="0"/>
              <a:t> - ensure </a:t>
            </a:r>
            <a:r>
              <a:rPr lang="en-US" sz="1800" dirty="0"/>
              <a:t>independence, objectivity and integrity - partners and staff. </a:t>
            </a:r>
            <a:endParaRPr lang="en-US" sz="2400" dirty="0"/>
          </a:p>
          <a:p>
            <a:pPr marL="0" indent="0">
              <a:buNone/>
            </a:pPr>
            <a:r>
              <a:rPr lang="en-US" sz="2400" dirty="0"/>
              <a:t>	</a:t>
            </a:r>
            <a:r>
              <a:rPr lang="en-US" sz="2400" b="1" dirty="0"/>
              <a:t>communicate</a:t>
            </a:r>
            <a:r>
              <a:rPr lang="en-US" sz="2400" dirty="0"/>
              <a:t> - </a:t>
            </a:r>
            <a:r>
              <a:rPr lang="en-US" sz="2000" dirty="0"/>
              <a:t>policies &amp; expected standards</a:t>
            </a:r>
            <a:r>
              <a:rPr lang="en-US" sz="2400" dirty="0"/>
              <a:t> </a:t>
            </a:r>
            <a:r>
              <a:rPr lang="en-US" sz="1400" dirty="0"/>
              <a:t>of professional behavior to all </a:t>
            </a:r>
            <a:r>
              <a:rPr lang="en-US" sz="2400" dirty="0"/>
              <a:t>staff. </a:t>
            </a:r>
          </a:p>
          <a:p>
            <a:pPr marL="0" indent="0">
              <a:buNone/>
            </a:pPr>
            <a:r>
              <a:rPr lang="en-US" sz="2400" dirty="0"/>
              <a:t>	</a:t>
            </a:r>
            <a:r>
              <a:rPr lang="en-US" sz="2400" b="1" dirty="0"/>
              <a:t>monitors</a:t>
            </a:r>
            <a:r>
              <a:rPr lang="en-US" sz="2400" dirty="0"/>
              <a:t> </a:t>
            </a:r>
            <a:r>
              <a:rPr lang="en-US" sz="2000" dirty="0"/>
              <a:t>compliance with policies and procedures </a:t>
            </a:r>
            <a:r>
              <a:rPr lang="en-US" sz="1400" dirty="0"/>
              <a:t>relating to</a:t>
            </a:r>
            <a:r>
              <a:rPr lang="en-US" sz="2400" dirty="0"/>
              <a:t> Independence. </a:t>
            </a:r>
          </a:p>
          <a:p>
            <a:pPr marL="0" indent="0">
              <a:buNone/>
            </a:pPr>
            <a:r>
              <a:rPr lang="en-US" sz="2400" dirty="0"/>
              <a:t>	</a:t>
            </a:r>
            <a:r>
              <a:rPr lang="en-US" sz="2400" b="1" dirty="0"/>
              <a:t>review</a:t>
            </a:r>
            <a:r>
              <a:rPr lang="en-US" sz="2400" dirty="0"/>
              <a:t> - PU </a:t>
            </a:r>
            <a:r>
              <a:rPr lang="en-US" sz="2000" dirty="0"/>
              <a:t>association with clients for </a:t>
            </a:r>
            <a:r>
              <a:rPr lang="en-US" sz="2400" b="1" dirty="0"/>
              <a:t>objectivity &amp; independence</a:t>
            </a:r>
            <a:r>
              <a:rPr lang="en-US" sz="2400" dirty="0"/>
              <a:t>. </a:t>
            </a:r>
          </a:p>
          <a:p>
            <a:pPr marL="0" indent="0">
              <a:buNone/>
            </a:pPr>
            <a:r>
              <a:rPr lang="en-US" sz="2400" dirty="0"/>
              <a:t>	</a:t>
            </a:r>
            <a:r>
              <a:rPr lang="en-US" sz="2400" b="1" dirty="0"/>
              <a:t>financial statements are prepared by the PU or TCWG </a:t>
            </a:r>
            <a:r>
              <a:rPr lang="en-US" sz="2400" dirty="0"/>
              <a:t>? </a:t>
            </a:r>
          </a:p>
          <a:p>
            <a:pPr marL="0" indent="0">
              <a:buNone/>
            </a:pPr>
            <a:r>
              <a:rPr lang="en-US" sz="2400" dirty="0"/>
              <a:t>	</a:t>
            </a:r>
            <a:r>
              <a:rPr lang="en-US" sz="1800" i="1" dirty="0"/>
              <a:t>It would give an indication on the degree of independence exercised by PU</a:t>
            </a:r>
            <a:r>
              <a:rPr lang="en-US" sz="1800" dirty="0"/>
              <a:t>. </a:t>
            </a:r>
            <a:endParaRPr lang="en-IN" sz="1800" dirty="0"/>
          </a:p>
        </p:txBody>
      </p:sp>
    </p:spTree>
    <p:extLst>
      <p:ext uri="{BB962C8B-B14F-4D97-AF65-F5344CB8AC3E}">
        <p14:creationId xmlns:p14="http://schemas.microsoft.com/office/powerpoint/2010/main" val="488462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COMPLIANCE REVIEW PROCEDURE-2</a:t>
            </a:r>
            <a:br>
              <a:rPr lang="en-IN" dirty="0"/>
            </a:br>
            <a:r>
              <a:rPr lang="en-IN" sz="3200" dirty="0"/>
              <a:t>(</a:t>
            </a:r>
            <a:r>
              <a:rPr lang="en-IN" sz="3200" b="1" dirty="0"/>
              <a:t>I,MPSS,OC,SRSD,OA)</a:t>
            </a:r>
            <a:endParaRPr lang="en-IN" dirty="0"/>
          </a:p>
        </p:txBody>
      </p:sp>
      <p:sp>
        <p:nvSpPr>
          <p:cNvPr id="3" name="Content Placeholder 2"/>
          <p:cNvSpPr>
            <a:spLocks noGrp="1"/>
          </p:cNvSpPr>
          <p:nvPr>
            <p:ph idx="1"/>
          </p:nvPr>
        </p:nvSpPr>
        <p:spPr/>
        <p:txBody>
          <a:bodyPr>
            <a:normAutofit/>
          </a:bodyPr>
          <a:lstStyle/>
          <a:p>
            <a:pPr marL="0" indent="0">
              <a:buNone/>
            </a:pPr>
            <a:r>
              <a:rPr lang="en-US" b="1" dirty="0"/>
              <a:t>(b) Maintenance of Professional Skills and Standards :- PU to have </a:t>
            </a:r>
          </a:p>
          <a:p>
            <a:pPr marL="0" indent="0">
              <a:buNone/>
            </a:pPr>
            <a:endParaRPr lang="en-US" b="1" dirty="0"/>
          </a:p>
          <a:p>
            <a:pPr marL="0" indent="0">
              <a:buNone/>
            </a:pPr>
            <a:r>
              <a:rPr lang="en-US" dirty="0"/>
              <a:t>•	</a:t>
            </a:r>
            <a:r>
              <a:rPr lang="en-US" b="1" dirty="0"/>
              <a:t>established plan </a:t>
            </a:r>
            <a:r>
              <a:rPr lang="en-US" dirty="0"/>
              <a:t>- personnel needs(present/future) at all levels, based 	anticipated clientele, business growth, impending retirements, etc. </a:t>
            </a:r>
          </a:p>
          <a:p>
            <a:pPr marL="0" indent="0">
              <a:buNone/>
            </a:pPr>
            <a:r>
              <a:rPr lang="en-US" dirty="0"/>
              <a:t>• 	established recruitment policy. </a:t>
            </a:r>
          </a:p>
          <a:p>
            <a:pPr marL="0" indent="0">
              <a:buNone/>
            </a:pPr>
            <a:r>
              <a:rPr lang="en-US" dirty="0"/>
              <a:t>• 	</a:t>
            </a:r>
            <a:r>
              <a:rPr lang="en-US" sz="1900" dirty="0"/>
              <a:t>new personnel informed of the relevant personnel policies/procedures</a:t>
            </a:r>
          </a:p>
          <a:p>
            <a:pPr marL="0" indent="0">
              <a:buNone/>
            </a:pPr>
            <a:r>
              <a:rPr lang="en-US" dirty="0"/>
              <a:t>• 	continuing education </a:t>
            </a:r>
            <a:r>
              <a:rPr lang="en-US" dirty="0" err="1"/>
              <a:t>programmes</a:t>
            </a:r>
            <a:r>
              <a:rPr lang="en-US" dirty="0"/>
              <a:t>(CEP) for partners/staff. </a:t>
            </a:r>
          </a:p>
          <a:p>
            <a:pPr marL="0" indent="0">
              <a:buNone/>
            </a:pPr>
            <a:r>
              <a:rPr lang="en-US" dirty="0"/>
              <a:t>• 	Access of Assur. team on AS/SA &amp; pronouncements by professional bodies</a:t>
            </a:r>
          </a:p>
          <a:p>
            <a:pPr marL="0" indent="0">
              <a:buNone/>
            </a:pPr>
            <a:r>
              <a:rPr lang="en-US" dirty="0"/>
              <a:t>• 	conduct </a:t>
            </a:r>
            <a:r>
              <a:rPr lang="en-US" dirty="0" err="1"/>
              <a:t>programmes</a:t>
            </a:r>
            <a:r>
              <a:rPr lang="en-US" dirty="0"/>
              <a:t> for expertise in specialized areas and industries ? </a:t>
            </a:r>
            <a:endParaRPr lang="en-IN" dirty="0"/>
          </a:p>
        </p:txBody>
      </p:sp>
    </p:spTree>
    <p:extLst>
      <p:ext uri="{BB962C8B-B14F-4D97-AF65-F5344CB8AC3E}">
        <p14:creationId xmlns:p14="http://schemas.microsoft.com/office/powerpoint/2010/main" val="749911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COMPLIANCE REVIEW PROCEDURE-3</a:t>
            </a:r>
            <a:br>
              <a:rPr lang="en-IN" dirty="0"/>
            </a:br>
            <a:r>
              <a:rPr lang="en-IN" dirty="0"/>
              <a:t>(</a:t>
            </a:r>
            <a:r>
              <a:rPr lang="en-IN" b="1" dirty="0"/>
              <a:t>I,MPSS,OC,SRSD,OA)</a:t>
            </a:r>
            <a:endParaRPr lang="en-IN" dirty="0"/>
          </a:p>
        </p:txBody>
      </p:sp>
      <p:sp>
        <p:nvSpPr>
          <p:cNvPr id="3" name="Content Placeholder 2"/>
          <p:cNvSpPr>
            <a:spLocks noGrp="1"/>
          </p:cNvSpPr>
          <p:nvPr>
            <p:ph idx="1"/>
          </p:nvPr>
        </p:nvSpPr>
        <p:spPr/>
        <p:txBody>
          <a:bodyPr/>
          <a:lstStyle/>
          <a:p>
            <a:pPr marL="457200" lvl="1" indent="0">
              <a:buNone/>
            </a:pPr>
            <a:r>
              <a:rPr lang="en-US" dirty="0"/>
              <a:t>(c) </a:t>
            </a:r>
            <a:r>
              <a:rPr lang="en-US" sz="1800" b="1" dirty="0"/>
              <a:t>Outside Consultation </a:t>
            </a:r>
            <a:endParaRPr lang="en-US" b="1" dirty="0"/>
          </a:p>
          <a:p>
            <a:pPr marL="457200" lvl="1" indent="0">
              <a:buNone/>
            </a:pPr>
            <a:endParaRPr lang="en-US" dirty="0"/>
          </a:p>
          <a:p>
            <a:pPr marL="457200" lvl="1" indent="0">
              <a:buNone/>
            </a:pPr>
            <a:r>
              <a:rPr lang="en-US" dirty="0"/>
              <a:t>	• Is there a policy for consulting experts (both internal and external). </a:t>
            </a:r>
          </a:p>
          <a:p>
            <a:pPr marL="457200" lvl="1" indent="0">
              <a:buNone/>
            </a:pPr>
            <a:endParaRPr lang="en-US" dirty="0"/>
          </a:p>
          <a:p>
            <a:pPr marL="457200" lvl="1" indent="0">
              <a:buNone/>
            </a:pPr>
            <a:r>
              <a:rPr lang="en-US" dirty="0"/>
              <a:t>	• Has the PU built up a network of other accountants, solicitors and 	advocates, and technical consultants in industries in which its clients 	operate.</a:t>
            </a:r>
            <a:endParaRPr lang="en-IN" dirty="0"/>
          </a:p>
        </p:txBody>
      </p:sp>
    </p:spTree>
    <p:extLst>
      <p:ext uri="{BB962C8B-B14F-4D97-AF65-F5344CB8AC3E}">
        <p14:creationId xmlns:p14="http://schemas.microsoft.com/office/powerpoint/2010/main" val="2761170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COMPLIANCE REVIEW PROCEDURE-4 </a:t>
            </a:r>
            <a:br>
              <a:rPr lang="en-IN" dirty="0"/>
            </a:br>
            <a:r>
              <a:rPr lang="en-IN" dirty="0"/>
              <a:t>(</a:t>
            </a:r>
            <a:r>
              <a:rPr lang="en-IN" b="1" dirty="0"/>
              <a:t>I,MPSS,OC,SRSD,OA)</a:t>
            </a:r>
            <a:endParaRPr lang="en-IN" dirty="0"/>
          </a:p>
        </p:txBody>
      </p:sp>
      <p:sp>
        <p:nvSpPr>
          <p:cNvPr id="3" name="Content Placeholder 2"/>
          <p:cNvSpPr>
            <a:spLocks noGrp="1"/>
          </p:cNvSpPr>
          <p:nvPr>
            <p:ph idx="1"/>
          </p:nvPr>
        </p:nvSpPr>
        <p:spPr>
          <a:xfrm>
            <a:off x="677334" y="2160589"/>
            <a:ext cx="8800774" cy="3880773"/>
          </a:xfrm>
        </p:spPr>
        <p:txBody>
          <a:bodyPr>
            <a:normAutofit/>
          </a:bodyPr>
          <a:lstStyle/>
          <a:p>
            <a:pPr marL="0" indent="0">
              <a:buNone/>
            </a:pPr>
            <a:r>
              <a:rPr lang="en-US" b="1" dirty="0"/>
              <a:t>(d) Staff Recruitment, Supervision and Development : PU to have </a:t>
            </a:r>
          </a:p>
          <a:p>
            <a:pPr marL="0" indent="0">
              <a:buNone/>
            </a:pPr>
            <a:r>
              <a:rPr lang="en-US" dirty="0"/>
              <a:t>	• written guidelines - responsibility at each level, and on the expected performance and qualifications necessary for advancement to the next level. </a:t>
            </a:r>
          </a:p>
          <a:p>
            <a:pPr marL="0" indent="0">
              <a:buNone/>
            </a:pPr>
            <a:r>
              <a:rPr lang="en-US" dirty="0"/>
              <a:t>	• system for gathering &amp; evaluating information on performance of personnel. </a:t>
            </a:r>
          </a:p>
          <a:p>
            <a:pPr marL="0" indent="0">
              <a:buNone/>
            </a:pPr>
            <a:r>
              <a:rPr lang="en-US" dirty="0"/>
              <a:t>	• system of counselling its personnel on performance &amp; career opportunities. </a:t>
            </a:r>
          </a:p>
          <a:p>
            <a:pPr marL="0" indent="0">
              <a:buNone/>
            </a:pPr>
            <a:r>
              <a:rPr lang="en-US" dirty="0"/>
              <a:t>	• system of assigning an audit to the most appropriate Personnel. Are requirements of </a:t>
            </a:r>
            <a:r>
              <a:rPr lang="en-US" dirty="0" err="1"/>
              <a:t>specialised</a:t>
            </a:r>
            <a:r>
              <a:rPr lang="en-US" dirty="0"/>
              <a:t> expertise and personnel skills given due consideration? </a:t>
            </a:r>
          </a:p>
          <a:p>
            <a:pPr marL="0" indent="0">
              <a:buNone/>
            </a:pPr>
            <a:r>
              <a:rPr lang="en-US" dirty="0"/>
              <a:t>	• written guidelines for maintaining working papers (form and content). </a:t>
            </a:r>
          </a:p>
          <a:p>
            <a:pPr marL="0" indent="0">
              <a:buNone/>
            </a:pPr>
            <a:r>
              <a:rPr lang="en-US" dirty="0"/>
              <a:t>	• </a:t>
            </a:r>
            <a:r>
              <a:rPr lang="en-US" dirty="0" err="1"/>
              <a:t>standardised</a:t>
            </a:r>
            <a:r>
              <a:rPr lang="en-US" dirty="0"/>
              <a:t> forms, checklists, &amp; questionnaires to assist in conduct of audit</a:t>
            </a:r>
            <a:endParaRPr lang="en-IN" dirty="0"/>
          </a:p>
        </p:txBody>
      </p:sp>
    </p:spTree>
    <p:extLst>
      <p:ext uri="{BB962C8B-B14F-4D97-AF65-F5344CB8AC3E}">
        <p14:creationId xmlns:p14="http://schemas.microsoft.com/office/powerpoint/2010/main" val="1795525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COMPLIANCE REVIEW PROCEDURE-5</a:t>
            </a:r>
            <a:br>
              <a:rPr lang="en-IN" dirty="0"/>
            </a:br>
            <a:r>
              <a:rPr lang="en-IN" dirty="0"/>
              <a:t>(</a:t>
            </a:r>
            <a:r>
              <a:rPr lang="en-IN" b="1" dirty="0"/>
              <a:t>I,MPSS,OC,SRSD,OA)</a:t>
            </a:r>
            <a:endParaRPr lang="en-IN" dirty="0"/>
          </a:p>
        </p:txBody>
      </p:sp>
      <p:sp>
        <p:nvSpPr>
          <p:cNvPr id="3" name="Content Placeholder 2"/>
          <p:cNvSpPr>
            <a:spLocks noGrp="1"/>
          </p:cNvSpPr>
          <p:nvPr>
            <p:ph idx="1"/>
          </p:nvPr>
        </p:nvSpPr>
        <p:spPr/>
        <p:txBody>
          <a:bodyPr/>
          <a:lstStyle/>
          <a:p>
            <a:pPr marL="0" indent="0">
              <a:buNone/>
            </a:pPr>
            <a:r>
              <a:rPr lang="en-US" b="1" dirty="0"/>
              <a:t>(e) Office Administration : PU to Have</a:t>
            </a:r>
          </a:p>
          <a:p>
            <a:pPr marL="0" indent="0">
              <a:buNone/>
            </a:pPr>
            <a:endParaRPr lang="en-US" b="1" dirty="0"/>
          </a:p>
          <a:p>
            <a:pPr marL="0" indent="0">
              <a:buNone/>
            </a:pPr>
            <a:r>
              <a:rPr lang="en-US" dirty="0"/>
              <a:t>• 	established procedures for record retention + security aspects.</a:t>
            </a:r>
          </a:p>
          <a:p>
            <a:pPr marL="0" indent="0">
              <a:buNone/>
            </a:pPr>
            <a:r>
              <a:rPr lang="en-US" dirty="0"/>
              <a:t>• 	maintain a record containing particulars such as client’s name, nature of 	engagement, particulars regarding date of 	commencement of audit, date 	of audit report, billing, etc. </a:t>
            </a:r>
          </a:p>
          <a:p>
            <a:pPr marL="0" indent="0">
              <a:buNone/>
            </a:pPr>
            <a:r>
              <a:rPr lang="en-US" dirty="0"/>
              <a:t>• 	maintain staff register. </a:t>
            </a:r>
          </a:p>
          <a:p>
            <a:pPr marL="0" indent="0">
              <a:buNone/>
            </a:pPr>
            <a:r>
              <a:rPr lang="en-US" dirty="0"/>
              <a:t>• 	Library containing relevant books and all publications of ICAI.</a:t>
            </a:r>
            <a:endParaRPr lang="en-IN" dirty="0"/>
          </a:p>
        </p:txBody>
      </p:sp>
    </p:spTree>
    <p:extLst>
      <p:ext uri="{BB962C8B-B14F-4D97-AF65-F5344CB8AC3E}">
        <p14:creationId xmlns:p14="http://schemas.microsoft.com/office/powerpoint/2010/main" val="728471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t>WHY PERFORM COMPLIANCE PROCEDURE?</a:t>
            </a:r>
          </a:p>
        </p:txBody>
      </p:sp>
      <p:sp>
        <p:nvSpPr>
          <p:cNvPr id="3" name="Content Placeholder 2"/>
          <p:cNvSpPr>
            <a:spLocks noGrp="1"/>
          </p:cNvSpPr>
          <p:nvPr>
            <p:ph idx="1"/>
          </p:nvPr>
        </p:nvSpPr>
        <p:spPr/>
        <p:txBody>
          <a:bodyPr>
            <a:normAutofit lnSpcReduction="10000"/>
          </a:bodyPr>
          <a:lstStyle/>
          <a:p>
            <a:r>
              <a:rPr lang="en-US" sz="2800" dirty="0"/>
              <a:t>Objectives</a:t>
            </a:r>
          </a:p>
          <a:p>
            <a:endParaRPr lang="en-US" dirty="0"/>
          </a:p>
          <a:p>
            <a:pPr lvl="2"/>
            <a:r>
              <a:rPr lang="en-US" sz="2400" dirty="0"/>
              <a:t>Perform Compliance Procedures</a:t>
            </a:r>
          </a:p>
          <a:p>
            <a:pPr lvl="2"/>
            <a:endParaRPr lang="en-US" sz="2400" dirty="0"/>
          </a:p>
          <a:p>
            <a:pPr lvl="2"/>
            <a:r>
              <a:rPr lang="en-US" sz="2400" dirty="0"/>
              <a:t>Assess General Controls based on Compliance Procedures</a:t>
            </a:r>
          </a:p>
          <a:p>
            <a:pPr lvl="2"/>
            <a:endParaRPr lang="en-US" sz="2400" dirty="0"/>
          </a:p>
          <a:p>
            <a:pPr lvl="2"/>
            <a:r>
              <a:rPr lang="en-US" sz="2400" dirty="0"/>
              <a:t>Decide Nature, extent and timing of Substantive Procedure</a:t>
            </a:r>
          </a:p>
          <a:p>
            <a:endParaRPr lang="en-IN" dirty="0"/>
          </a:p>
        </p:txBody>
      </p:sp>
    </p:spTree>
    <p:extLst>
      <p:ext uri="{BB962C8B-B14F-4D97-AF65-F5344CB8AC3E}">
        <p14:creationId xmlns:p14="http://schemas.microsoft.com/office/powerpoint/2010/main" val="3032499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6760"/>
          </a:xfrm>
        </p:spPr>
        <p:txBody>
          <a:bodyPr>
            <a:normAutofit/>
          </a:bodyPr>
          <a:lstStyle/>
          <a:p>
            <a:r>
              <a:rPr lang="en-IN" sz="4000" b="1" dirty="0"/>
              <a:t>CRITERIA FOR SAMPLE SELECTION-</a:t>
            </a:r>
          </a:p>
        </p:txBody>
      </p:sp>
      <p:sp>
        <p:nvSpPr>
          <p:cNvPr id="3" name="Content Placeholder 2"/>
          <p:cNvSpPr>
            <a:spLocks noGrp="1"/>
          </p:cNvSpPr>
          <p:nvPr>
            <p:ph idx="1"/>
          </p:nvPr>
        </p:nvSpPr>
        <p:spPr>
          <a:xfrm>
            <a:off x="677334" y="1722120"/>
            <a:ext cx="9426786" cy="4693919"/>
          </a:xfrm>
        </p:spPr>
        <p:txBody>
          <a:bodyPr>
            <a:normAutofit/>
          </a:bodyPr>
          <a:lstStyle/>
          <a:p>
            <a:r>
              <a:rPr lang="en-US" dirty="0"/>
              <a:t>To ensure-</a:t>
            </a:r>
          </a:p>
          <a:p>
            <a:pPr lvl="1"/>
            <a:r>
              <a:rPr lang="en-US" dirty="0"/>
              <a:t>Samples – High, Medium or Low - risk factors of assurance functions</a:t>
            </a:r>
          </a:p>
          <a:p>
            <a:pPr lvl="1"/>
            <a:r>
              <a:rPr lang="en-US" sz="1700" dirty="0"/>
              <a:t>assurance activities handled by </a:t>
            </a:r>
            <a:r>
              <a:rPr lang="en-US" sz="1700" b="1" dirty="0"/>
              <a:t>each and every partner</a:t>
            </a:r>
          </a:p>
          <a:p>
            <a:pPr lvl="1"/>
            <a:r>
              <a:rPr lang="en-US" dirty="0"/>
              <a:t>associate concern of PU should be clearly identified</a:t>
            </a:r>
          </a:p>
          <a:p>
            <a:pPr lvl="1"/>
            <a:r>
              <a:rPr lang="en-US" dirty="0"/>
              <a:t>If outgoing auditors are related to the incoming auditors ? </a:t>
            </a:r>
          </a:p>
          <a:p>
            <a:pPr lvl="1"/>
            <a:r>
              <a:rPr lang="en-US" sz="1900" dirty="0"/>
              <a:t>Robust HO and Branch Communications in place</a:t>
            </a:r>
            <a:endParaRPr lang="en-US" sz="1700" dirty="0"/>
          </a:p>
          <a:p>
            <a:pPr lvl="1"/>
            <a:r>
              <a:rPr lang="en-US" dirty="0"/>
              <a:t>All locations of the PU should be taken into consideration</a:t>
            </a:r>
          </a:p>
          <a:p>
            <a:pPr lvl="1"/>
            <a:r>
              <a:rPr lang="en-US" dirty="0"/>
              <a:t>also cover the assignments which are quoted much below the prescribed minimum fees as per the ICAI guidelines</a:t>
            </a:r>
          </a:p>
          <a:p>
            <a:pPr lvl="1"/>
            <a:r>
              <a:rPr lang="en-US" dirty="0"/>
              <a:t>check the files of those clientele which have been disassociated with the PU for professional and non-professional reasons. </a:t>
            </a:r>
          </a:p>
          <a:p>
            <a:pPr lvl="1"/>
            <a:r>
              <a:rPr lang="en-US" dirty="0"/>
              <a:t>if other consultancy services are more billable than assurance services?</a:t>
            </a:r>
            <a:r>
              <a:rPr lang="en-US" sz="2400" dirty="0"/>
              <a:t>	</a:t>
            </a:r>
          </a:p>
          <a:p>
            <a:endParaRPr lang="en-IN" dirty="0"/>
          </a:p>
        </p:txBody>
      </p:sp>
    </p:spTree>
    <p:extLst>
      <p:ext uri="{BB962C8B-B14F-4D97-AF65-F5344CB8AC3E}">
        <p14:creationId xmlns:p14="http://schemas.microsoft.com/office/powerpoint/2010/main" val="4287799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969586" cy="1320800"/>
          </a:xfrm>
        </p:spPr>
        <p:txBody>
          <a:bodyPr/>
          <a:lstStyle/>
          <a:p>
            <a:r>
              <a:rPr lang="en-US" sz="3600" b="1" dirty="0"/>
              <a:t>ILLUSTRATIVE CHECKLISTS OF THE PRACTICE UNIT</a:t>
            </a:r>
            <a:endParaRPr lang="en-IN" b="1" dirty="0"/>
          </a:p>
        </p:txBody>
      </p:sp>
      <p:sp>
        <p:nvSpPr>
          <p:cNvPr id="3" name="Content Placeholder 2"/>
          <p:cNvSpPr>
            <a:spLocks noGrp="1"/>
          </p:cNvSpPr>
          <p:nvPr>
            <p:ph idx="1"/>
          </p:nvPr>
        </p:nvSpPr>
        <p:spPr/>
        <p:txBody>
          <a:bodyPr>
            <a:normAutofit lnSpcReduction="10000"/>
          </a:bodyPr>
          <a:lstStyle/>
          <a:p>
            <a:r>
              <a:rPr lang="en-IN" dirty="0"/>
              <a:t>Preliminary Review Procedures</a:t>
            </a:r>
          </a:p>
          <a:p>
            <a:pPr lvl="1"/>
            <a:r>
              <a:rPr lang="en-IN" dirty="0"/>
              <a:t>pre-audit minutes </a:t>
            </a:r>
          </a:p>
          <a:p>
            <a:pPr lvl="1"/>
            <a:r>
              <a:rPr lang="en-US" dirty="0"/>
              <a:t>Appointment letter and the relevant resolution</a:t>
            </a:r>
          </a:p>
          <a:p>
            <a:pPr lvl="1"/>
            <a:r>
              <a:rPr lang="en-US" dirty="0"/>
              <a:t>first audit? check ADT-1 is filed ? NOC is obtained from predecessor?</a:t>
            </a:r>
          </a:p>
          <a:p>
            <a:pPr lvl="1"/>
            <a:r>
              <a:rPr lang="en-US" dirty="0"/>
              <a:t>audit risk is assessed ? the professional judgement and audit procedure</a:t>
            </a:r>
          </a:p>
          <a:p>
            <a:pPr lvl="1"/>
            <a:r>
              <a:rPr lang="en-US" dirty="0"/>
              <a:t>nature of business + internal control system + TCWG controls</a:t>
            </a:r>
          </a:p>
          <a:p>
            <a:pPr lvl="1"/>
            <a:r>
              <a:rPr lang="en-US" dirty="0"/>
              <a:t>appropriate checklist w.r.t identification of materiality ? + is it Logical ?</a:t>
            </a:r>
          </a:p>
          <a:p>
            <a:pPr lvl="1"/>
            <a:r>
              <a:rPr lang="en-US" dirty="0"/>
              <a:t>applicability of small company, CASR, Internal Audit, IFC and CARO ?</a:t>
            </a:r>
          </a:p>
          <a:p>
            <a:pPr lvl="1"/>
            <a:r>
              <a:rPr lang="en-US" dirty="0"/>
              <a:t>Audit team is deployed on the nature/risk involved in the assignment?</a:t>
            </a:r>
          </a:p>
          <a:p>
            <a:pPr lvl="1"/>
            <a:r>
              <a:rPr lang="en-IN" dirty="0"/>
              <a:t>audit strategy and plan+</a:t>
            </a:r>
            <a:r>
              <a:rPr lang="en-US" dirty="0"/>
              <a:t>documented and communicated inter se Audit team. </a:t>
            </a:r>
          </a:p>
          <a:p>
            <a:pPr lvl="1"/>
            <a:r>
              <a:rPr lang="en-US" dirty="0"/>
              <a:t>New Clients – Due Procedure; Old Clients- </a:t>
            </a:r>
            <a:r>
              <a:rPr lang="en-IN" dirty="0"/>
              <a:t>client continuation procedures</a:t>
            </a:r>
          </a:p>
        </p:txBody>
      </p:sp>
    </p:spTree>
    <p:extLst>
      <p:ext uri="{BB962C8B-B14F-4D97-AF65-F5344CB8AC3E}">
        <p14:creationId xmlns:p14="http://schemas.microsoft.com/office/powerpoint/2010/main" val="2090644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Preliminary Review Procedures-2</a:t>
            </a:r>
          </a:p>
        </p:txBody>
      </p:sp>
      <p:sp>
        <p:nvSpPr>
          <p:cNvPr id="3" name="Content Placeholder 2"/>
          <p:cNvSpPr>
            <a:spLocks noGrp="1"/>
          </p:cNvSpPr>
          <p:nvPr>
            <p:ph idx="1"/>
          </p:nvPr>
        </p:nvSpPr>
        <p:spPr/>
        <p:txBody>
          <a:bodyPr/>
          <a:lstStyle/>
          <a:p>
            <a:r>
              <a:rPr lang="en-US" dirty="0"/>
              <a:t>Written terms of engagement in line with SA</a:t>
            </a:r>
          </a:p>
          <a:p>
            <a:r>
              <a:rPr lang="en-US" dirty="0"/>
              <a:t>Competency of the team to be assessed before start</a:t>
            </a:r>
          </a:p>
          <a:p>
            <a:r>
              <a:rPr lang="en-IN" dirty="0"/>
              <a:t>quality control procedures are complied with ?</a:t>
            </a:r>
          </a:p>
          <a:p>
            <a:r>
              <a:rPr lang="en-US" dirty="0"/>
              <a:t>Annual Report of Previous Year referred ?</a:t>
            </a:r>
          </a:p>
          <a:p>
            <a:r>
              <a:rPr lang="en-IN" dirty="0"/>
              <a:t>fundamental accounting assumptions ? Adhered (C,GC,A)</a:t>
            </a:r>
          </a:p>
          <a:p>
            <a:r>
              <a:rPr lang="en-US" dirty="0"/>
              <a:t>items of significant importance+ properly checked</a:t>
            </a:r>
          </a:p>
          <a:p>
            <a:r>
              <a:rPr lang="en-US" dirty="0"/>
              <a:t>In case of Company</a:t>
            </a:r>
          </a:p>
          <a:p>
            <a:pPr lvl="1"/>
            <a:r>
              <a:rPr lang="en-US" dirty="0"/>
              <a:t>Shareholding pattern, fresh issue ?- ROC Compliance,</a:t>
            </a:r>
            <a:r>
              <a:rPr lang="en-IN" dirty="0"/>
              <a:t> shareholder's agreement, </a:t>
            </a:r>
            <a:r>
              <a:rPr lang="en-US" dirty="0"/>
              <a:t>verified the MCA records online?</a:t>
            </a:r>
            <a:endParaRPr lang="en-IN" dirty="0"/>
          </a:p>
        </p:txBody>
      </p:sp>
    </p:spTree>
    <p:extLst>
      <p:ext uri="{BB962C8B-B14F-4D97-AF65-F5344CB8AC3E}">
        <p14:creationId xmlns:p14="http://schemas.microsoft.com/office/powerpoint/2010/main" val="3760584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Preliminary Review Procedures-3</a:t>
            </a:r>
          </a:p>
        </p:txBody>
      </p:sp>
      <p:sp>
        <p:nvSpPr>
          <p:cNvPr id="3" name="Content Placeholder 2"/>
          <p:cNvSpPr>
            <a:spLocks noGrp="1"/>
          </p:cNvSpPr>
          <p:nvPr>
            <p:ph idx="1"/>
          </p:nvPr>
        </p:nvSpPr>
        <p:spPr/>
        <p:txBody>
          <a:bodyPr>
            <a:normAutofit lnSpcReduction="10000"/>
          </a:bodyPr>
          <a:lstStyle/>
          <a:p>
            <a:r>
              <a:rPr lang="en-US" dirty="0"/>
              <a:t>In case of Partnership firm or LLP</a:t>
            </a:r>
          </a:p>
          <a:p>
            <a:pPr lvl="1"/>
            <a:r>
              <a:rPr lang="en-US" dirty="0"/>
              <a:t>PSR ratio of the partners from the partnership deed</a:t>
            </a:r>
          </a:p>
          <a:p>
            <a:pPr lvl="1"/>
            <a:r>
              <a:rPr lang="en-US" dirty="0"/>
              <a:t>LLP, check the signatory details and designed partner from the MCA records </a:t>
            </a:r>
            <a:endParaRPr lang="en-IN" dirty="0"/>
          </a:p>
          <a:p>
            <a:r>
              <a:rPr lang="en-US" dirty="0"/>
              <a:t>Include test of Journal entries + to assessee risk of fraud or misstatement</a:t>
            </a:r>
          </a:p>
          <a:p>
            <a:r>
              <a:rPr lang="en-US" dirty="0"/>
              <a:t>Performance of analytical review procedures+ substantive tests of detail to obtain sufficient, relevant &amp; reliable audit evidence for each audit objective</a:t>
            </a:r>
          </a:p>
          <a:p>
            <a:r>
              <a:rPr lang="en-US" dirty="0"/>
              <a:t>Checklist - audit </a:t>
            </a:r>
            <a:r>
              <a:rPr lang="en-US" dirty="0" err="1"/>
              <a:t>programme</a:t>
            </a:r>
            <a:r>
              <a:rPr lang="en-US" dirty="0"/>
              <a:t> - </a:t>
            </a:r>
            <a:r>
              <a:rPr lang="en-US" dirty="0" err="1"/>
              <a:t>i</a:t>
            </a:r>
            <a:r>
              <a:rPr lang="en-IN" dirty="0" err="1"/>
              <a:t>nter</a:t>
            </a:r>
            <a:r>
              <a:rPr lang="en-IN" dirty="0"/>
              <a:t>-team discussion </a:t>
            </a:r>
            <a:r>
              <a:rPr lang="en-US" dirty="0"/>
              <a:t>is prepared ?</a:t>
            </a:r>
          </a:p>
          <a:p>
            <a:r>
              <a:rPr lang="en-US" dirty="0"/>
              <a:t>Checklist – for compliance with applicable AS(s), CARO, GST etc.</a:t>
            </a:r>
          </a:p>
          <a:p>
            <a:r>
              <a:rPr lang="en-US" dirty="0"/>
              <a:t>if disclosure of change in an accounting policy + material effect + documents ?</a:t>
            </a:r>
          </a:p>
          <a:p>
            <a:r>
              <a:rPr lang="en-US" dirty="0"/>
              <a:t>all the major issues/discussion points are documented and communicated to the management and TCWG.</a:t>
            </a:r>
          </a:p>
          <a:p>
            <a:endParaRPr lang="en-US" dirty="0"/>
          </a:p>
          <a:p>
            <a:endParaRPr lang="en-IN" dirty="0"/>
          </a:p>
        </p:txBody>
      </p:sp>
      <p:sp>
        <p:nvSpPr>
          <p:cNvPr id="4" name="Rectangle 3"/>
          <p:cNvSpPr/>
          <p:nvPr/>
        </p:nvSpPr>
        <p:spPr>
          <a:xfrm>
            <a:off x="4460584" y="3244334"/>
            <a:ext cx="184731" cy="369332"/>
          </a:xfrm>
          <a:prstGeom prst="rect">
            <a:avLst/>
          </a:prstGeom>
        </p:spPr>
        <p:txBody>
          <a:bodyPr wrap="none">
            <a:spAutoFit/>
          </a:bodyPr>
          <a:lstStyle/>
          <a:p>
            <a:endParaRPr lang="en-IN" dirty="0"/>
          </a:p>
        </p:txBody>
      </p:sp>
    </p:spTree>
    <p:extLst>
      <p:ext uri="{BB962C8B-B14F-4D97-AF65-F5344CB8AC3E}">
        <p14:creationId xmlns:p14="http://schemas.microsoft.com/office/powerpoint/2010/main" val="466937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2AE0-ACA7-4AD4-A774-3BDD92D8116E}"/>
              </a:ext>
            </a:extLst>
          </p:cNvPr>
          <p:cNvSpPr>
            <a:spLocks noGrp="1"/>
          </p:cNvSpPr>
          <p:nvPr>
            <p:ph type="title"/>
          </p:nvPr>
        </p:nvSpPr>
        <p:spPr>
          <a:xfrm>
            <a:off x="677334" y="609601"/>
            <a:ext cx="10024004" cy="609600"/>
          </a:xfrm>
        </p:spPr>
        <p:txBody>
          <a:bodyPr>
            <a:noAutofit/>
          </a:bodyPr>
          <a:lstStyle/>
          <a:p>
            <a:r>
              <a:rPr lang="en-US" sz="2800" b="1" dirty="0"/>
              <a:t>Audit Planning &amp; Risk Assessment (SA 300, 315, 320)</a:t>
            </a:r>
            <a:br>
              <a:rPr lang="en-US" sz="2800" b="1" dirty="0"/>
            </a:br>
            <a:endParaRPr lang="en-IN" sz="2800" b="1" dirty="0"/>
          </a:p>
        </p:txBody>
      </p:sp>
      <p:pic>
        <p:nvPicPr>
          <p:cNvPr id="5" name="Content Placeholder 4">
            <a:extLst>
              <a:ext uri="{FF2B5EF4-FFF2-40B4-BE49-F238E27FC236}">
                <a16:creationId xmlns:a16="http://schemas.microsoft.com/office/drawing/2014/main" id="{F7E91702-6332-401B-8443-2C168463B671}"/>
              </a:ext>
            </a:extLst>
          </p:cNvPr>
          <p:cNvPicPr>
            <a:picLocks noGrp="1" noChangeAspect="1"/>
          </p:cNvPicPr>
          <p:nvPr>
            <p:ph idx="1"/>
          </p:nvPr>
        </p:nvPicPr>
        <p:blipFill>
          <a:blip r:embed="rId2"/>
          <a:stretch>
            <a:fillRect/>
          </a:stretch>
        </p:blipFill>
        <p:spPr>
          <a:xfrm>
            <a:off x="577167" y="1757364"/>
            <a:ext cx="10367057" cy="4929186"/>
          </a:xfrm>
        </p:spPr>
      </p:pic>
    </p:spTree>
    <p:extLst>
      <p:ext uri="{BB962C8B-B14F-4D97-AF65-F5344CB8AC3E}">
        <p14:creationId xmlns:p14="http://schemas.microsoft.com/office/powerpoint/2010/main" val="1143741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8680"/>
          </a:xfrm>
        </p:spPr>
        <p:txBody>
          <a:bodyPr>
            <a:normAutofit/>
          </a:bodyPr>
          <a:lstStyle/>
          <a:p>
            <a:r>
              <a:rPr lang="en-IN" sz="4800" b="1" dirty="0"/>
              <a:t>Audit Planning</a:t>
            </a:r>
          </a:p>
        </p:txBody>
      </p:sp>
      <p:sp>
        <p:nvSpPr>
          <p:cNvPr id="3" name="Content Placeholder 2"/>
          <p:cNvSpPr>
            <a:spLocks noGrp="1"/>
          </p:cNvSpPr>
          <p:nvPr>
            <p:ph idx="1"/>
          </p:nvPr>
        </p:nvSpPr>
        <p:spPr/>
        <p:txBody>
          <a:bodyPr>
            <a:normAutofit/>
          </a:bodyPr>
          <a:lstStyle/>
          <a:p>
            <a:r>
              <a:rPr lang="en-US" sz="2000" dirty="0"/>
              <a:t>Connect of management team from PU with the entity + TCWG.</a:t>
            </a:r>
          </a:p>
          <a:p>
            <a:r>
              <a:rPr lang="en-US" sz="2000" dirty="0"/>
              <a:t>PU has followed the following procedures diligently ?</a:t>
            </a:r>
          </a:p>
          <a:p>
            <a:pPr lvl="1"/>
            <a:r>
              <a:rPr lang="en-US" sz="1800" dirty="0"/>
              <a:t>Developed an audit strategy consideration scope of the engagement;   </a:t>
            </a:r>
          </a:p>
          <a:p>
            <a:pPr lvl="1"/>
            <a:r>
              <a:rPr lang="en-US" sz="1800" dirty="0"/>
              <a:t>Considered business + regulatory environment surrounding entity ; </a:t>
            </a:r>
          </a:p>
          <a:p>
            <a:pPr lvl="1"/>
            <a:r>
              <a:rPr lang="en-US" sz="1800" dirty="0"/>
              <a:t>Considered entity specific issues including reliance on the work of internal audit;</a:t>
            </a:r>
          </a:p>
          <a:p>
            <a:pPr lvl="1"/>
            <a:r>
              <a:rPr lang="en-US" sz="1800" dirty="0"/>
              <a:t>Preliminary setting of materiality levels + review of risk including fraud risk</a:t>
            </a:r>
            <a:endParaRPr lang="en-IN" sz="1800" dirty="0"/>
          </a:p>
          <a:p>
            <a:r>
              <a:rPr lang="en-US" sz="2000" dirty="0"/>
              <a:t>audit plan + nature, timing and extent of the audit procedures to reduce the audit risk to an acceptably low level</a:t>
            </a:r>
          </a:p>
        </p:txBody>
      </p:sp>
    </p:spTree>
    <p:extLst>
      <p:ext uri="{BB962C8B-B14F-4D97-AF65-F5344CB8AC3E}">
        <p14:creationId xmlns:p14="http://schemas.microsoft.com/office/powerpoint/2010/main" val="622439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47032-F59C-43A6-B87F-06BFFB5D070D}"/>
              </a:ext>
            </a:extLst>
          </p:cNvPr>
          <p:cNvSpPr>
            <a:spLocks noGrp="1"/>
          </p:cNvSpPr>
          <p:nvPr>
            <p:ph type="title"/>
          </p:nvPr>
        </p:nvSpPr>
        <p:spPr>
          <a:xfrm>
            <a:off x="677334" y="609600"/>
            <a:ext cx="8596668" cy="847725"/>
          </a:xfrm>
        </p:spPr>
        <p:txBody>
          <a:bodyPr>
            <a:normAutofit/>
          </a:bodyPr>
          <a:lstStyle/>
          <a:p>
            <a:r>
              <a:rPr lang="en-US" sz="4400" b="1" dirty="0"/>
              <a:t>Audit Evidence (SA 500 Series)</a:t>
            </a:r>
            <a:endParaRPr lang="en-IN" sz="4400" b="1" dirty="0"/>
          </a:p>
        </p:txBody>
      </p:sp>
      <p:sp>
        <p:nvSpPr>
          <p:cNvPr id="3" name="Content Placeholder 2">
            <a:extLst>
              <a:ext uri="{FF2B5EF4-FFF2-40B4-BE49-F238E27FC236}">
                <a16:creationId xmlns:a16="http://schemas.microsoft.com/office/drawing/2014/main" id="{7B886C27-D560-4D49-A995-32236D53904B}"/>
              </a:ext>
            </a:extLst>
          </p:cNvPr>
          <p:cNvSpPr>
            <a:spLocks noGrp="1"/>
          </p:cNvSpPr>
          <p:nvPr>
            <p:ph idx="1"/>
          </p:nvPr>
        </p:nvSpPr>
        <p:spPr>
          <a:xfrm>
            <a:off x="677334" y="1685925"/>
            <a:ext cx="10652654" cy="4972050"/>
          </a:xfrm>
        </p:spPr>
        <p:txBody>
          <a:bodyPr>
            <a:normAutofit/>
          </a:bodyPr>
          <a:lstStyle/>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500 requires auditor to obtain sufficient and appropriate audit evidence to draw reasonable conclusions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505 — External Confirmations: bank confirmations, debtor/creditor confirmations, legal confirmations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520 — Analytical Procedures: substantive analytical procedures must be documented with expectations and investigation of variances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530 — Sampling: document basis for sample selection, evaluation of results, and projection of misstatements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550 — Related Parties: identify related party transactions, assess disclosure adequacy, and evaluate risk of fraud</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SA 560 — Subsequent Events: procedures to identify events occurring between financial statement date and auditor's report date</a:t>
            </a:r>
            <a:endParaRPr lang="en-US" sz="2000" dirty="0"/>
          </a:p>
          <a:p>
            <a:endParaRPr lang="en-IN" dirty="0"/>
          </a:p>
        </p:txBody>
      </p:sp>
    </p:spTree>
    <p:extLst>
      <p:ext uri="{BB962C8B-B14F-4D97-AF65-F5344CB8AC3E}">
        <p14:creationId xmlns:p14="http://schemas.microsoft.com/office/powerpoint/2010/main" val="2570424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47032-F59C-43A6-B87F-06BFFB5D070D}"/>
              </a:ext>
            </a:extLst>
          </p:cNvPr>
          <p:cNvSpPr>
            <a:spLocks noGrp="1"/>
          </p:cNvSpPr>
          <p:nvPr>
            <p:ph type="title"/>
          </p:nvPr>
        </p:nvSpPr>
        <p:spPr>
          <a:xfrm>
            <a:off x="677334" y="609600"/>
            <a:ext cx="8596668" cy="847725"/>
          </a:xfrm>
        </p:spPr>
        <p:txBody>
          <a:bodyPr>
            <a:normAutofit/>
          </a:bodyPr>
          <a:lstStyle/>
          <a:p>
            <a:pPr marL="0" indent="0">
              <a:buNone/>
            </a:pPr>
            <a:r>
              <a:rPr lang="en-US" sz="4400" dirty="0"/>
              <a:t>Audit Reporting (SA 700–706)</a:t>
            </a:r>
          </a:p>
        </p:txBody>
      </p:sp>
      <p:pic>
        <p:nvPicPr>
          <p:cNvPr id="9" name="Content Placeholder 8">
            <a:extLst>
              <a:ext uri="{FF2B5EF4-FFF2-40B4-BE49-F238E27FC236}">
                <a16:creationId xmlns:a16="http://schemas.microsoft.com/office/drawing/2014/main" id="{3EEFE32D-A28C-4E7A-B4C4-D9CB87E57FAD}"/>
              </a:ext>
            </a:extLst>
          </p:cNvPr>
          <p:cNvPicPr>
            <a:picLocks noGrp="1" noChangeAspect="1"/>
          </p:cNvPicPr>
          <p:nvPr>
            <p:ph idx="1"/>
          </p:nvPr>
        </p:nvPicPr>
        <p:blipFill>
          <a:blip r:embed="rId2"/>
          <a:stretch>
            <a:fillRect/>
          </a:stretch>
        </p:blipFill>
        <p:spPr>
          <a:xfrm>
            <a:off x="705409" y="1857375"/>
            <a:ext cx="10867466" cy="4514850"/>
          </a:xfrm>
        </p:spPr>
      </p:pic>
    </p:spTree>
    <p:extLst>
      <p:ext uri="{BB962C8B-B14F-4D97-AF65-F5344CB8AC3E}">
        <p14:creationId xmlns:p14="http://schemas.microsoft.com/office/powerpoint/2010/main" val="2132421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B97B-F3D9-4931-8C90-75F782C18C97}"/>
              </a:ext>
            </a:extLst>
          </p:cNvPr>
          <p:cNvSpPr>
            <a:spLocks noGrp="1"/>
          </p:cNvSpPr>
          <p:nvPr>
            <p:ph type="title"/>
          </p:nvPr>
        </p:nvSpPr>
        <p:spPr>
          <a:xfrm>
            <a:off x="677334" y="609600"/>
            <a:ext cx="10424054" cy="1320800"/>
          </a:xfrm>
        </p:spPr>
        <p:txBody>
          <a:bodyPr>
            <a:normAutofit fontScale="90000"/>
          </a:bodyPr>
          <a:lstStyle/>
          <a:p>
            <a:r>
              <a:rPr lang="en-US" sz="4400" dirty="0"/>
              <a:t>Documentation Requirements (SA 230)</a:t>
            </a:r>
            <a:br>
              <a:rPr lang="en-US" sz="4400" dirty="0"/>
            </a:br>
            <a:endParaRPr lang="en-IN" sz="4400" dirty="0"/>
          </a:p>
        </p:txBody>
      </p:sp>
      <p:sp>
        <p:nvSpPr>
          <p:cNvPr id="3" name="Content Placeholder 2">
            <a:extLst>
              <a:ext uri="{FF2B5EF4-FFF2-40B4-BE49-F238E27FC236}">
                <a16:creationId xmlns:a16="http://schemas.microsoft.com/office/drawing/2014/main" id="{6D65AC7B-512F-4248-8831-52801891C774}"/>
              </a:ext>
            </a:extLst>
          </p:cNvPr>
          <p:cNvSpPr>
            <a:spLocks noGrp="1"/>
          </p:cNvSpPr>
          <p:nvPr>
            <p:ph idx="1"/>
          </p:nvPr>
        </p:nvSpPr>
        <p:spPr>
          <a:xfrm>
            <a:off x="677333" y="1543050"/>
            <a:ext cx="10666941" cy="4843463"/>
          </a:xfrm>
        </p:spPr>
        <p:txBody>
          <a:bodyPr>
            <a:normAutofit/>
          </a:bodyPr>
          <a:lstStyle/>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Working papers must enable an experienced auditor with no prior connection to understand: nature, timing, extent of procedures performed; results obtained; and significant matters and conclusions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Permanent audit file: entity-level information, engagement letters, organizational structure, internal control documentation</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Current audit file: audit programs, lead schedules, analysis of balances, confirmation replies, representation letters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Final assembly within 60 days of the auditor's report date — file must then be locked against changes</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Retention period: minimum 7 years from date of auditor's report (ICAI Announcement)</a:t>
            </a:r>
            <a:endParaRPr lang="en-US" sz="2000" dirty="0"/>
          </a:p>
          <a:p>
            <a:pPr marL="342900" indent="-342900">
              <a:spcAft>
                <a:spcPts val="500"/>
              </a:spcAft>
              <a:buSzPct val="100000"/>
              <a:buChar char="•"/>
            </a:pPr>
            <a:r>
              <a:rPr lang="en-US" sz="2000" dirty="0">
                <a:solidFill>
                  <a:srgbClr val="1E293B"/>
                </a:solidFill>
                <a:latin typeface="Calibri" pitchFamily="34" charset="0"/>
                <a:ea typeface="Calibri" pitchFamily="34" charset="-122"/>
                <a:cs typeface="Calibri" pitchFamily="34" charset="-120"/>
              </a:rPr>
              <a:t>Document identification: each working paper must bear engagement name, date, preparer initials, and reviewer sign-off</a:t>
            </a:r>
            <a:endParaRPr lang="en-US" sz="2000" dirty="0"/>
          </a:p>
        </p:txBody>
      </p:sp>
    </p:spTree>
    <p:extLst>
      <p:ext uri="{BB962C8B-B14F-4D97-AF65-F5344CB8AC3E}">
        <p14:creationId xmlns:p14="http://schemas.microsoft.com/office/powerpoint/2010/main" val="2287567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04F93-A413-465D-8AEF-F2A790F41B46}"/>
              </a:ext>
            </a:extLst>
          </p:cNvPr>
          <p:cNvSpPr>
            <a:spLocks noGrp="1"/>
          </p:cNvSpPr>
          <p:nvPr>
            <p:ph type="title"/>
          </p:nvPr>
        </p:nvSpPr>
        <p:spPr>
          <a:xfrm>
            <a:off x="677334" y="609600"/>
            <a:ext cx="9350586" cy="883920"/>
          </a:xfrm>
        </p:spPr>
        <p:txBody>
          <a:bodyPr>
            <a:normAutofit fontScale="90000"/>
          </a:bodyPr>
          <a:lstStyle/>
          <a:p>
            <a:r>
              <a:rPr lang="en-US" sz="4400" dirty="0"/>
              <a:t>Compliance with Accounting Standards</a:t>
            </a:r>
            <a:br>
              <a:rPr lang="en-US" sz="3600" dirty="0"/>
            </a:br>
            <a:endParaRPr lang="en-IN" dirty="0"/>
          </a:p>
        </p:txBody>
      </p:sp>
      <p:sp>
        <p:nvSpPr>
          <p:cNvPr id="3" name="Content Placeholder 2">
            <a:extLst>
              <a:ext uri="{FF2B5EF4-FFF2-40B4-BE49-F238E27FC236}">
                <a16:creationId xmlns:a16="http://schemas.microsoft.com/office/drawing/2014/main" id="{2A54340D-9C81-4479-9CBD-57123F422153}"/>
              </a:ext>
            </a:extLst>
          </p:cNvPr>
          <p:cNvSpPr>
            <a:spLocks noGrp="1"/>
          </p:cNvSpPr>
          <p:nvPr>
            <p:ph idx="1"/>
          </p:nvPr>
        </p:nvSpPr>
        <p:spPr>
          <a:xfrm>
            <a:off x="677334" y="1600201"/>
            <a:ext cx="10524066" cy="5043488"/>
          </a:xfrm>
        </p:spPr>
        <p:txBody>
          <a:bodyPr>
            <a:normAutofit lnSpcReduction="10000"/>
          </a:bodyPr>
          <a:lstStyle/>
          <a:p>
            <a:pPr marL="342900" indent="-342900">
              <a:spcAft>
                <a:spcPts val="500"/>
              </a:spcAft>
              <a:buSzPct val="100000"/>
              <a:buChar char="•"/>
            </a:pPr>
            <a:r>
              <a:rPr lang="en-US" sz="2400" dirty="0">
                <a:solidFill>
                  <a:srgbClr val="1E293B"/>
                </a:solidFill>
                <a:latin typeface="Calibri" pitchFamily="34" charset="0"/>
                <a:ea typeface="Calibri" pitchFamily="34" charset="-122"/>
                <a:cs typeface="Calibri" pitchFamily="34" charset="-120"/>
              </a:rPr>
              <a:t>Reviewer verifies that financial statements comply with applicable Accounting Standards (AS / Ind AS)</a:t>
            </a:r>
            <a:endParaRPr lang="en-US" sz="2400" dirty="0"/>
          </a:p>
          <a:p>
            <a:pPr marL="342900" indent="-342900">
              <a:spcAft>
                <a:spcPts val="500"/>
              </a:spcAft>
              <a:buSzPct val="100000"/>
              <a:buChar char="•"/>
            </a:pPr>
            <a:r>
              <a:rPr lang="en-US" sz="2400" dirty="0">
                <a:solidFill>
                  <a:srgbClr val="1E293B"/>
                </a:solidFill>
                <a:latin typeface="Calibri" pitchFamily="34" charset="0"/>
                <a:ea typeface="Calibri" pitchFamily="34" charset="-122"/>
                <a:cs typeface="Calibri" pitchFamily="34" charset="-120"/>
              </a:rPr>
              <a:t>Common areas of scrutiny: Revenue Recognition (AS 9 / Ind AS 115), Depreciation (AS 6 / Ind AS 16), Leases (AS 19 / Ind AS 116), Related Party Disclosures (AS 18 / Ind AS 24)</a:t>
            </a:r>
            <a:endParaRPr lang="en-US" sz="2400" dirty="0"/>
          </a:p>
          <a:p>
            <a:pPr marL="342900" indent="-342900">
              <a:spcAft>
                <a:spcPts val="500"/>
              </a:spcAft>
              <a:buSzPct val="100000"/>
              <a:buChar char="•"/>
            </a:pPr>
            <a:r>
              <a:rPr lang="en-US" sz="2400" dirty="0">
                <a:solidFill>
                  <a:srgbClr val="1E293B"/>
                </a:solidFill>
                <a:latin typeface="Calibri" pitchFamily="34" charset="0"/>
                <a:ea typeface="Calibri" pitchFamily="34" charset="-122"/>
                <a:cs typeface="Calibri" pitchFamily="34" charset="-120"/>
              </a:rPr>
              <a:t>Check whether disclosures required by each standard are complete and adequate</a:t>
            </a:r>
            <a:endParaRPr lang="en-US" sz="2400" dirty="0"/>
          </a:p>
          <a:p>
            <a:pPr marL="342900" indent="-342900">
              <a:spcAft>
                <a:spcPts val="500"/>
              </a:spcAft>
              <a:buSzPct val="100000"/>
              <a:buChar char="•"/>
            </a:pPr>
            <a:r>
              <a:rPr lang="en-US" sz="2400" dirty="0">
                <a:solidFill>
                  <a:srgbClr val="1E293B"/>
                </a:solidFill>
                <a:latin typeface="Calibri" pitchFamily="34" charset="0"/>
                <a:ea typeface="Calibri" pitchFamily="34" charset="-122"/>
                <a:cs typeface="Calibri" pitchFamily="34" charset="-120"/>
              </a:rPr>
              <a:t>Verify consistency in application of accounting policies across periods</a:t>
            </a:r>
            <a:endParaRPr lang="en-US" sz="2400" dirty="0"/>
          </a:p>
          <a:p>
            <a:pPr marL="342900" indent="-342900">
              <a:spcAft>
                <a:spcPts val="500"/>
              </a:spcAft>
              <a:buSzPct val="100000"/>
              <a:buChar char="•"/>
            </a:pPr>
            <a:r>
              <a:rPr lang="en-US" sz="2400" dirty="0">
                <a:solidFill>
                  <a:srgbClr val="1E293B"/>
                </a:solidFill>
                <a:latin typeface="Calibri" pitchFamily="34" charset="0"/>
                <a:ea typeface="Calibri" pitchFamily="34" charset="-122"/>
                <a:cs typeface="Calibri" pitchFamily="34" charset="-120"/>
              </a:rPr>
              <a:t>For companies under Ind AS: assess compliance with fair value measurements, impairment testing, and expected credit loss models</a:t>
            </a:r>
            <a:endParaRPr lang="en-US" sz="2400" dirty="0"/>
          </a:p>
          <a:p>
            <a:pPr marL="0" indent="0">
              <a:buNone/>
            </a:pPr>
            <a:r>
              <a:rPr lang="en-US" sz="2400" b="1" i="1" dirty="0">
                <a:solidFill>
                  <a:srgbClr val="1E293B"/>
                </a:solidFill>
                <a:latin typeface="Calibri" pitchFamily="34" charset="0"/>
                <a:ea typeface="Calibri" pitchFamily="34" charset="-122"/>
                <a:cs typeface="Calibri" pitchFamily="34" charset="-120"/>
              </a:rPr>
              <a:t>Practical Tip: Maintain a standard-wise compliance checklist for each engagement to ensure no disclosure requirement is missed during reporting.</a:t>
            </a:r>
            <a:endParaRPr lang="en-US" sz="2400" b="1" i="1" dirty="0"/>
          </a:p>
          <a:p>
            <a:pPr marL="0" indent="0">
              <a:buNone/>
            </a:pPr>
            <a:endParaRPr lang="en-IN" dirty="0"/>
          </a:p>
        </p:txBody>
      </p:sp>
    </p:spTree>
    <p:extLst>
      <p:ext uri="{BB962C8B-B14F-4D97-AF65-F5344CB8AC3E}">
        <p14:creationId xmlns:p14="http://schemas.microsoft.com/office/powerpoint/2010/main" val="1219444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030546" cy="792480"/>
          </a:xfrm>
        </p:spPr>
        <p:txBody>
          <a:bodyPr>
            <a:normAutofit/>
          </a:bodyPr>
          <a:lstStyle/>
          <a:p>
            <a:pPr marL="0" indent="0"/>
            <a:r>
              <a:rPr lang="en-US" sz="4000" dirty="0"/>
              <a:t>UDIN, CARO &amp; Regulatory Compliance</a:t>
            </a:r>
          </a:p>
        </p:txBody>
      </p:sp>
      <p:pic>
        <p:nvPicPr>
          <p:cNvPr id="5" name="Content Placeholder 4">
            <a:extLst>
              <a:ext uri="{FF2B5EF4-FFF2-40B4-BE49-F238E27FC236}">
                <a16:creationId xmlns:a16="http://schemas.microsoft.com/office/drawing/2014/main" id="{BE5AC624-2137-4D02-84C4-28E5A7C2E560}"/>
              </a:ext>
            </a:extLst>
          </p:cNvPr>
          <p:cNvPicPr>
            <a:picLocks noGrp="1" noChangeAspect="1"/>
          </p:cNvPicPr>
          <p:nvPr>
            <p:ph idx="1"/>
          </p:nvPr>
        </p:nvPicPr>
        <p:blipFill>
          <a:blip r:embed="rId2"/>
          <a:stretch>
            <a:fillRect/>
          </a:stretch>
        </p:blipFill>
        <p:spPr>
          <a:xfrm>
            <a:off x="767450" y="1828800"/>
            <a:ext cx="9519550" cy="4800600"/>
          </a:xfrm>
        </p:spPr>
      </p:pic>
    </p:spTree>
    <p:extLst>
      <p:ext uri="{BB962C8B-B14F-4D97-AF65-F5344CB8AC3E}">
        <p14:creationId xmlns:p14="http://schemas.microsoft.com/office/powerpoint/2010/main" val="1152118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Senior Review Checklists</a:t>
            </a:r>
          </a:p>
        </p:txBody>
      </p:sp>
      <p:sp>
        <p:nvSpPr>
          <p:cNvPr id="3" name="Content Placeholder 2"/>
          <p:cNvSpPr>
            <a:spLocks noGrp="1"/>
          </p:cNvSpPr>
          <p:nvPr>
            <p:ph idx="1"/>
          </p:nvPr>
        </p:nvSpPr>
        <p:spPr/>
        <p:txBody>
          <a:bodyPr>
            <a:normAutofit fontScale="92500" lnSpcReduction="20000"/>
          </a:bodyPr>
          <a:lstStyle/>
          <a:p>
            <a:r>
              <a:rPr lang="en-US" dirty="0"/>
              <a:t>whether the working papers contain all audit evidence + cross referenced</a:t>
            </a:r>
          </a:p>
          <a:p>
            <a:r>
              <a:rPr lang="en-US" dirty="0"/>
              <a:t>Summary of work done, problems, important judgements + audit conclusions</a:t>
            </a:r>
          </a:p>
          <a:p>
            <a:r>
              <a:rPr lang="en-US" dirty="0"/>
              <a:t>Review by senior in-charge + all assistants, audit </a:t>
            </a:r>
            <a:r>
              <a:rPr lang="en-US" dirty="0" err="1"/>
              <a:t>programme</a:t>
            </a:r>
            <a:r>
              <a:rPr lang="en-US" dirty="0"/>
              <a:t> + work performed</a:t>
            </a:r>
          </a:p>
          <a:p>
            <a:r>
              <a:rPr lang="en-US" dirty="0"/>
              <a:t>Updating of audit working papers including permanent records</a:t>
            </a:r>
          </a:p>
          <a:p>
            <a:r>
              <a:rPr lang="en-US" dirty="0"/>
              <a:t>checklists prepared was reviewed by the audit manager in-charge ?</a:t>
            </a:r>
          </a:p>
          <a:p>
            <a:r>
              <a:rPr lang="en-US" dirty="0"/>
              <a:t>Comparison of budgeted time to actual and reasons for major variations.</a:t>
            </a:r>
          </a:p>
          <a:p>
            <a:r>
              <a:rPr lang="en-US" dirty="0"/>
              <a:t>Review of unadjusted errors - determine materiality at individual/overall </a:t>
            </a:r>
          </a:p>
          <a:p>
            <a:r>
              <a:rPr lang="en-US" dirty="0"/>
              <a:t>Review of -draft financials –acceptability with AS(s), Audit , opinion-Reports</a:t>
            </a:r>
          </a:p>
          <a:p>
            <a:r>
              <a:rPr lang="en-US" dirty="0"/>
              <a:t>significant events have occurred post BS date – its impact </a:t>
            </a:r>
          </a:p>
          <a:p>
            <a:r>
              <a:rPr lang="en-US" dirty="0"/>
              <a:t>final deliverables checklist + approval by the audit partner in-charge. </a:t>
            </a:r>
          </a:p>
          <a:p>
            <a:r>
              <a:rPr lang="en-US" dirty="0"/>
              <a:t>Planning of next year's audit </a:t>
            </a:r>
          </a:p>
        </p:txBody>
      </p:sp>
    </p:spTree>
    <p:extLst>
      <p:ext uri="{BB962C8B-B14F-4D97-AF65-F5344CB8AC3E}">
        <p14:creationId xmlns:p14="http://schemas.microsoft.com/office/powerpoint/2010/main" val="3104501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400" b="1" dirty="0"/>
              <a:t>Partner Review Checklists</a:t>
            </a:r>
          </a:p>
        </p:txBody>
      </p:sp>
      <p:sp>
        <p:nvSpPr>
          <p:cNvPr id="3" name="Content Placeholder 2"/>
          <p:cNvSpPr>
            <a:spLocks noGrp="1"/>
          </p:cNvSpPr>
          <p:nvPr>
            <p:ph idx="1"/>
          </p:nvPr>
        </p:nvSpPr>
        <p:spPr/>
        <p:txBody>
          <a:bodyPr>
            <a:normAutofit fontScale="92500" lnSpcReduction="10000"/>
          </a:bodyPr>
          <a:lstStyle/>
          <a:p>
            <a:r>
              <a:rPr lang="en-US" sz="2800" b="1" dirty="0"/>
              <a:t>Check </a:t>
            </a:r>
            <a:r>
              <a:rPr lang="en-US" sz="2800" dirty="0"/>
              <a:t>-documents and working papers are available/ stored appropriately. </a:t>
            </a:r>
          </a:p>
          <a:p>
            <a:r>
              <a:rPr lang="en-US" sz="2800" b="1" dirty="0"/>
              <a:t>Ensure -</a:t>
            </a:r>
            <a:r>
              <a:rPr lang="en-US" sz="2800" dirty="0"/>
              <a:t> final clearance obtained from independent reviewer for tax computation. </a:t>
            </a:r>
          </a:p>
          <a:p>
            <a:r>
              <a:rPr lang="en-US" sz="2800" b="1" dirty="0"/>
              <a:t>Check -</a:t>
            </a:r>
            <a:r>
              <a:rPr lang="en-US" sz="2800" dirty="0"/>
              <a:t> final deliverables checklist -by audit in-charge </a:t>
            </a:r>
          </a:p>
          <a:p>
            <a:r>
              <a:rPr lang="en-US" sz="2800" b="1" dirty="0"/>
              <a:t>Review - </a:t>
            </a:r>
            <a:r>
              <a:rPr lang="en-US" sz="2800" dirty="0"/>
              <a:t>the Auditor's report for appropriateness of reporting and the qualification and comments are discussed with Management before signing off.</a:t>
            </a:r>
            <a:endParaRPr lang="en-IN" sz="2800" dirty="0"/>
          </a:p>
        </p:txBody>
      </p:sp>
    </p:spTree>
    <p:extLst>
      <p:ext uri="{BB962C8B-B14F-4D97-AF65-F5344CB8AC3E}">
        <p14:creationId xmlns:p14="http://schemas.microsoft.com/office/powerpoint/2010/main" val="4171343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5800"/>
          </a:xfrm>
        </p:spPr>
        <p:txBody>
          <a:bodyPr>
            <a:normAutofit fontScale="90000"/>
          </a:bodyPr>
          <a:lstStyle/>
          <a:p>
            <a:r>
              <a:rPr lang="en-US" sz="4000" b="1" dirty="0"/>
              <a:t>Final Audit File and checkpoints </a:t>
            </a:r>
            <a:endParaRPr lang="en-IN" sz="4000" b="1" dirty="0"/>
          </a:p>
        </p:txBody>
      </p:sp>
      <p:sp>
        <p:nvSpPr>
          <p:cNvPr id="3" name="Content Placeholder 2"/>
          <p:cNvSpPr>
            <a:spLocks noGrp="1"/>
          </p:cNvSpPr>
          <p:nvPr>
            <p:ph idx="1"/>
          </p:nvPr>
        </p:nvSpPr>
        <p:spPr>
          <a:xfrm>
            <a:off x="677334" y="1554480"/>
            <a:ext cx="9746826" cy="4815839"/>
          </a:xfrm>
        </p:spPr>
        <p:txBody>
          <a:bodyPr>
            <a:normAutofit/>
          </a:bodyPr>
          <a:lstStyle/>
          <a:p>
            <a:r>
              <a:rPr lang="en-US" b="1" dirty="0"/>
              <a:t>Review of final audit files should typically include - </a:t>
            </a:r>
          </a:p>
          <a:p>
            <a:r>
              <a:rPr lang="en-US" dirty="0"/>
              <a:t>Items requiring partner’s attention</a:t>
            </a:r>
          </a:p>
          <a:p>
            <a:r>
              <a:rPr lang="en-US" dirty="0"/>
              <a:t>Summary of unadjusted errors + theirs non materiality. </a:t>
            </a:r>
          </a:p>
          <a:p>
            <a:r>
              <a:rPr lang="en-US" dirty="0"/>
              <a:t>Lead schedules and audit conclusions for each material area and where necessary, a more detailed review of the specific areas. Further all the memorandum of changes (MOC’s) and audit adjustments (typically known as audit JV’s) should be signed off by TCWG and documented in the audit file. </a:t>
            </a:r>
          </a:p>
          <a:p>
            <a:r>
              <a:rPr lang="en-US" dirty="0"/>
              <a:t>Also, whether audit qualifications are being discussed and concurred with TCWG before issuing to the investors and necessary documents for the same should be in order supporting the claim. </a:t>
            </a:r>
          </a:p>
          <a:p>
            <a:r>
              <a:rPr lang="en-US" dirty="0"/>
              <a:t>Keep closing trial balance signed off by the appropriate authority and documented by the PU. Such a measure would also support the opinion as expressed by the auditor in his report, </a:t>
            </a:r>
            <a:r>
              <a:rPr lang="en-US" b="1" dirty="0"/>
              <a:t>“Whether financial statements are in agreement with books of account”</a:t>
            </a:r>
            <a:endParaRPr lang="en-IN" b="1" dirty="0"/>
          </a:p>
        </p:txBody>
      </p:sp>
    </p:spTree>
    <p:extLst>
      <p:ext uri="{BB962C8B-B14F-4D97-AF65-F5344CB8AC3E}">
        <p14:creationId xmlns:p14="http://schemas.microsoft.com/office/powerpoint/2010/main" val="2003927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REPORTING – SUPERVISION IN ENGAGEMENT</a:t>
            </a:r>
            <a:endParaRPr lang="en-IN" dirty="0"/>
          </a:p>
        </p:txBody>
      </p:sp>
      <p:sp>
        <p:nvSpPr>
          <p:cNvPr id="3" name="Content Placeholder 2"/>
          <p:cNvSpPr>
            <a:spLocks noGrp="1"/>
          </p:cNvSpPr>
          <p:nvPr>
            <p:ph idx="1"/>
          </p:nvPr>
        </p:nvSpPr>
        <p:spPr/>
        <p:txBody>
          <a:bodyPr/>
          <a:lstStyle/>
          <a:p>
            <a:endParaRPr lang="en-US" sz="2400" dirty="0"/>
          </a:p>
          <a:p>
            <a:r>
              <a:rPr lang="en-US" sz="2400" dirty="0"/>
              <a:t>Complexity of Subject matter</a:t>
            </a:r>
          </a:p>
          <a:p>
            <a:r>
              <a:rPr lang="en-US" sz="2400" dirty="0"/>
              <a:t>Qualifications of Engagement Team</a:t>
            </a:r>
          </a:p>
          <a:p>
            <a:r>
              <a:rPr lang="en-US" sz="2400" dirty="0"/>
              <a:t>Extent of consultations available and used</a:t>
            </a:r>
          </a:p>
          <a:p>
            <a:r>
              <a:rPr lang="en-US" sz="2400" dirty="0"/>
              <a:t>Degree of authority delegated to assistants on engagement</a:t>
            </a:r>
          </a:p>
          <a:p>
            <a:r>
              <a:rPr lang="en-US" sz="2400" dirty="0"/>
              <a:t>Performance Review</a:t>
            </a:r>
          </a:p>
          <a:p>
            <a:r>
              <a:rPr lang="en-US" sz="2400" dirty="0"/>
              <a:t>Inherent Risk in the Engagement</a:t>
            </a:r>
          </a:p>
          <a:p>
            <a:endParaRPr lang="en-IN" dirty="0"/>
          </a:p>
        </p:txBody>
      </p:sp>
    </p:spTree>
    <p:extLst>
      <p:ext uri="{BB962C8B-B14F-4D97-AF65-F5344CB8AC3E}">
        <p14:creationId xmlns:p14="http://schemas.microsoft.com/office/powerpoint/2010/main" val="1877619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Time Budget</a:t>
            </a:r>
            <a:endParaRPr lang="en-IN" sz="5400" dirty="0"/>
          </a:p>
        </p:txBody>
      </p:sp>
      <p:sp>
        <p:nvSpPr>
          <p:cNvPr id="3" name="Content Placeholder 2"/>
          <p:cNvSpPr>
            <a:spLocks noGrp="1"/>
          </p:cNvSpPr>
          <p:nvPr>
            <p:ph idx="1"/>
          </p:nvPr>
        </p:nvSpPr>
        <p:spPr>
          <a:xfrm>
            <a:off x="677334" y="2160589"/>
            <a:ext cx="9548706" cy="3880773"/>
          </a:xfrm>
        </p:spPr>
        <p:txBody>
          <a:bodyPr>
            <a:normAutofit/>
          </a:bodyPr>
          <a:lstStyle/>
          <a:p>
            <a:r>
              <a:rPr lang="en-US" sz="4000" dirty="0"/>
              <a:t>System in place to avoid Wastage of man-hours</a:t>
            </a:r>
          </a:p>
          <a:p>
            <a:r>
              <a:rPr lang="en-US" sz="4000" dirty="0"/>
              <a:t>Comparison of Actual and budgeted time by senior. </a:t>
            </a:r>
          </a:p>
          <a:p>
            <a:r>
              <a:rPr lang="en-US" sz="4000" dirty="0"/>
              <a:t>Partner will ensure time management.</a:t>
            </a:r>
            <a:endParaRPr lang="en-IN" sz="4000" dirty="0"/>
          </a:p>
        </p:txBody>
      </p:sp>
    </p:spTree>
    <p:extLst>
      <p:ext uri="{BB962C8B-B14F-4D97-AF65-F5344CB8AC3E}">
        <p14:creationId xmlns:p14="http://schemas.microsoft.com/office/powerpoint/2010/main" val="4161858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0040"/>
            <a:ext cx="8596668" cy="1320800"/>
          </a:xfrm>
        </p:spPr>
        <p:txBody>
          <a:bodyPr>
            <a:normAutofit/>
          </a:bodyPr>
          <a:lstStyle/>
          <a:p>
            <a:r>
              <a:rPr lang="en-US" sz="5400" dirty="0"/>
              <a:t>OFFICE PROCEDURE</a:t>
            </a:r>
            <a:endParaRPr lang="en-IN" sz="5400" dirty="0"/>
          </a:p>
        </p:txBody>
      </p:sp>
      <p:sp>
        <p:nvSpPr>
          <p:cNvPr id="3" name="Content Placeholder 2"/>
          <p:cNvSpPr>
            <a:spLocks noGrp="1"/>
          </p:cNvSpPr>
          <p:nvPr>
            <p:ph idx="1"/>
          </p:nvPr>
        </p:nvSpPr>
        <p:spPr>
          <a:xfrm>
            <a:off x="677334" y="2160589"/>
            <a:ext cx="9807786" cy="4240211"/>
          </a:xfrm>
        </p:spPr>
        <p:txBody>
          <a:bodyPr>
            <a:normAutofit/>
          </a:bodyPr>
          <a:lstStyle/>
          <a:p>
            <a:r>
              <a:rPr lang="en-US" sz="3600" dirty="0"/>
              <a:t>Understanding Client and Work</a:t>
            </a:r>
          </a:p>
          <a:p>
            <a:r>
              <a:rPr lang="en-US" sz="3600" dirty="0"/>
              <a:t>Selection of Engagement Team</a:t>
            </a:r>
          </a:p>
          <a:p>
            <a:r>
              <a:rPr lang="en-US" sz="3600" dirty="0"/>
              <a:t>Preparation of Audit Plan and </a:t>
            </a:r>
            <a:r>
              <a:rPr lang="en-US" sz="3600" dirty="0" err="1"/>
              <a:t>Programme</a:t>
            </a:r>
            <a:endParaRPr lang="en-US" sz="3600" dirty="0"/>
          </a:p>
          <a:p>
            <a:r>
              <a:rPr lang="en-US" sz="3600" dirty="0"/>
              <a:t>Direction and Supervision by competent personnel</a:t>
            </a:r>
          </a:p>
          <a:p>
            <a:r>
              <a:rPr lang="en-US" sz="3600" dirty="0"/>
              <a:t>Review of Work Performed</a:t>
            </a:r>
            <a:endParaRPr lang="en-IN" sz="3600" dirty="0"/>
          </a:p>
        </p:txBody>
      </p:sp>
    </p:spTree>
    <p:extLst>
      <p:ext uri="{BB962C8B-B14F-4D97-AF65-F5344CB8AC3E}">
        <p14:creationId xmlns:p14="http://schemas.microsoft.com/office/powerpoint/2010/main" val="2964161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Staffing</a:t>
            </a:r>
            <a:endParaRPr lang="en-IN" sz="6000" dirty="0"/>
          </a:p>
        </p:txBody>
      </p:sp>
      <p:sp>
        <p:nvSpPr>
          <p:cNvPr id="3" name="Content Placeholder 2"/>
          <p:cNvSpPr>
            <a:spLocks noGrp="1"/>
          </p:cNvSpPr>
          <p:nvPr>
            <p:ph idx="1"/>
          </p:nvPr>
        </p:nvSpPr>
        <p:spPr>
          <a:xfrm>
            <a:off x="677334" y="2160589"/>
            <a:ext cx="9929706" cy="3880773"/>
          </a:xfrm>
        </p:spPr>
        <p:txBody>
          <a:bodyPr>
            <a:normAutofit fontScale="92500" lnSpcReduction="20000"/>
          </a:bodyPr>
          <a:lstStyle/>
          <a:p>
            <a:pPr marL="0" indent="0">
              <a:buNone/>
            </a:pPr>
            <a:endParaRPr lang="en-US" dirty="0"/>
          </a:p>
          <a:p>
            <a:r>
              <a:rPr lang="en-US" sz="4300" dirty="0"/>
              <a:t>Unambiguity in Job Descriptions for all levels</a:t>
            </a:r>
          </a:p>
          <a:p>
            <a:r>
              <a:rPr lang="en-US" sz="4300" dirty="0"/>
              <a:t>New Employees like orientation </a:t>
            </a:r>
            <a:r>
              <a:rPr lang="en-US" sz="4300" dirty="0" err="1"/>
              <a:t>programme</a:t>
            </a:r>
            <a:r>
              <a:rPr lang="en-US" sz="4300" dirty="0"/>
              <a:t>, discussion of office procedures </a:t>
            </a:r>
            <a:r>
              <a:rPr lang="en-US" sz="4300" dirty="0" err="1"/>
              <a:t>etc</a:t>
            </a:r>
            <a:endParaRPr lang="en-US" sz="4300" dirty="0"/>
          </a:p>
          <a:p>
            <a:r>
              <a:rPr lang="en-US" sz="4300" dirty="0"/>
              <a:t>Performance Appraisal in place</a:t>
            </a:r>
            <a:endParaRPr lang="en-IN" sz="4300" dirty="0"/>
          </a:p>
        </p:txBody>
      </p:sp>
    </p:spTree>
    <p:extLst>
      <p:ext uri="{BB962C8B-B14F-4D97-AF65-F5344CB8AC3E}">
        <p14:creationId xmlns:p14="http://schemas.microsoft.com/office/powerpoint/2010/main" val="616732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TRAINING AND OFFICE ADMINISTRATION</a:t>
            </a:r>
          </a:p>
        </p:txBody>
      </p:sp>
      <p:sp>
        <p:nvSpPr>
          <p:cNvPr id="3" name="Content Placeholder 2"/>
          <p:cNvSpPr>
            <a:spLocks noGrp="1"/>
          </p:cNvSpPr>
          <p:nvPr>
            <p:ph idx="1"/>
          </p:nvPr>
        </p:nvSpPr>
        <p:spPr/>
        <p:txBody>
          <a:bodyPr/>
          <a:lstStyle/>
          <a:p>
            <a:r>
              <a:rPr lang="en-US" sz="2800" dirty="0"/>
              <a:t>To Acquire and Achieve</a:t>
            </a:r>
          </a:p>
          <a:p>
            <a:pPr lvl="1"/>
            <a:r>
              <a:rPr lang="en-US" sz="2400" dirty="0"/>
              <a:t>Theoretical Knowledge</a:t>
            </a:r>
          </a:p>
          <a:p>
            <a:pPr lvl="1"/>
            <a:r>
              <a:rPr lang="en-US" sz="2400" dirty="0"/>
              <a:t>Skill to apply theoretical knowledge</a:t>
            </a:r>
          </a:p>
          <a:p>
            <a:pPr lvl="1"/>
            <a:r>
              <a:rPr lang="en-US" sz="2400" dirty="0"/>
              <a:t>Disciplined Attitude</a:t>
            </a:r>
          </a:p>
          <a:p>
            <a:pPr lvl="1"/>
            <a:r>
              <a:rPr lang="en-US" sz="2400" dirty="0"/>
              <a:t>Professional Orientation</a:t>
            </a:r>
          </a:p>
          <a:p>
            <a:pPr lvl="1"/>
            <a:r>
              <a:rPr lang="en-US" sz="2400" dirty="0"/>
              <a:t>Ethical Values</a:t>
            </a:r>
          </a:p>
          <a:p>
            <a:endParaRPr lang="en-IN" dirty="0"/>
          </a:p>
        </p:txBody>
      </p:sp>
    </p:spTree>
    <p:extLst>
      <p:ext uri="{BB962C8B-B14F-4D97-AF65-F5344CB8AC3E}">
        <p14:creationId xmlns:p14="http://schemas.microsoft.com/office/powerpoint/2010/main" val="2060080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335346" cy="1173480"/>
          </a:xfrm>
        </p:spPr>
        <p:txBody>
          <a:bodyPr>
            <a:normAutofit/>
          </a:bodyPr>
          <a:lstStyle/>
          <a:p>
            <a:pPr marL="0" indent="0">
              <a:buNone/>
            </a:pPr>
            <a:r>
              <a:rPr lang="en-US" sz="4400" dirty="0"/>
              <a:t>Top 10 Non-Compliance Issues in PR</a:t>
            </a:r>
          </a:p>
        </p:txBody>
      </p:sp>
      <p:pic>
        <p:nvPicPr>
          <p:cNvPr id="5" name="Content Placeholder 4">
            <a:extLst>
              <a:ext uri="{FF2B5EF4-FFF2-40B4-BE49-F238E27FC236}">
                <a16:creationId xmlns:a16="http://schemas.microsoft.com/office/drawing/2014/main" id="{0E2AC0BB-3493-4E26-BE5A-49812CD4C83A}"/>
              </a:ext>
            </a:extLst>
          </p:cNvPr>
          <p:cNvPicPr>
            <a:picLocks noGrp="1" noChangeAspect="1"/>
          </p:cNvPicPr>
          <p:nvPr>
            <p:ph idx="1"/>
          </p:nvPr>
        </p:nvPicPr>
        <p:blipFill>
          <a:blip r:embed="rId2"/>
          <a:stretch>
            <a:fillRect/>
          </a:stretch>
        </p:blipFill>
        <p:spPr>
          <a:xfrm>
            <a:off x="1036320" y="1554480"/>
            <a:ext cx="8596668" cy="4800600"/>
          </a:xfrm>
        </p:spPr>
      </p:pic>
    </p:spTree>
    <p:extLst>
      <p:ext uri="{BB962C8B-B14F-4D97-AF65-F5344CB8AC3E}">
        <p14:creationId xmlns:p14="http://schemas.microsoft.com/office/powerpoint/2010/main" val="2578368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091506" cy="853440"/>
          </a:xfrm>
        </p:spPr>
        <p:txBody>
          <a:bodyPr>
            <a:normAutofit/>
          </a:bodyPr>
          <a:lstStyle/>
          <a:p>
            <a:pPr marL="0" indent="0"/>
            <a:r>
              <a:rPr lang="en-US" sz="4400" b="1" dirty="0"/>
              <a:t>QRB Quality Review Observations</a:t>
            </a:r>
          </a:p>
        </p:txBody>
      </p:sp>
      <p:sp>
        <p:nvSpPr>
          <p:cNvPr id="3" name="Content Placeholder 2"/>
          <p:cNvSpPr>
            <a:spLocks noGrp="1"/>
          </p:cNvSpPr>
          <p:nvPr>
            <p:ph idx="1"/>
          </p:nvPr>
        </p:nvSpPr>
        <p:spPr>
          <a:xfrm>
            <a:off x="677334" y="1813560"/>
            <a:ext cx="11026986" cy="4434839"/>
          </a:xfrm>
        </p:spPr>
        <p:txBody>
          <a:bodyPr>
            <a:normAutofit fontScale="85000" lnSpcReduction="20000"/>
          </a:bodyPr>
          <a:lstStyle/>
          <a:p>
            <a:pPr marL="0" indent="0">
              <a:buNone/>
            </a:pPr>
            <a:r>
              <a:rPr lang="en-GB" sz="2600" i="1" dirty="0"/>
              <a:t>ICAI has published 3 volumes of "Guidance on Non-Compliances Observed by QRB During Quality Reviews" covering 46 common deficiency types across 151+ cases.</a:t>
            </a:r>
          </a:p>
          <a:p>
            <a:endParaRPr lang="en-US" sz="2800" dirty="0"/>
          </a:p>
          <a:p>
            <a:pPr marL="342900" indent="-342900">
              <a:spcAft>
                <a:spcPts val="500"/>
              </a:spcAft>
              <a:buSzPct val="100000"/>
              <a:buChar char="•"/>
            </a:pPr>
            <a:r>
              <a:rPr lang="en-US" sz="2800" dirty="0">
                <a:solidFill>
                  <a:srgbClr val="1E293B"/>
                </a:solidFill>
                <a:latin typeface="Calibri" pitchFamily="34" charset="0"/>
                <a:ea typeface="Calibri" pitchFamily="34" charset="-122"/>
                <a:cs typeface="Calibri" pitchFamily="34" charset="-120"/>
              </a:rPr>
              <a:t>Volume 1–3 cover non-compliance with SQC, SAs, and the Companies Act</a:t>
            </a:r>
            <a:endParaRPr lang="en-US" sz="2800" dirty="0"/>
          </a:p>
          <a:p>
            <a:pPr marL="342900" indent="-342900">
              <a:spcAft>
                <a:spcPts val="500"/>
              </a:spcAft>
              <a:buSzPct val="100000"/>
              <a:buChar char="•"/>
            </a:pPr>
            <a:r>
              <a:rPr lang="en-US" sz="2800" dirty="0">
                <a:solidFill>
                  <a:srgbClr val="1E293B"/>
                </a:solidFill>
                <a:latin typeface="Calibri" pitchFamily="34" charset="0"/>
                <a:ea typeface="Calibri" pitchFamily="34" charset="-122"/>
                <a:cs typeface="Calibri" pitchFamily="34" charset="-120"/>
              </a:rPr>
              <a:t>Key focus areas: SA 230 (Documentation), SA 240 (Fraud Detection), SA 315 (Risk Assessment), SA 520 (Analytical Procedures)</a:t>
            </a:r>
            <a:endParaRPr lang="en-US" sz="2800" dirty="0"/>
          </a:p>
          <a:p>
            <a:pPr marL="342900" indent="-342900">
              <a:spcAft>
                <a:spcPts val="500"/>
              </a:spcAft>
              <a:buSzPct val="100000"/>
              <a:buChar char="•"/>
            </a:pPr>
            <a:r>
              <a:rPr lang="en-US" sz="2800" dirty="0">
                <a:solidFill>
                  <a:srgbClr val="1E293B"/>
                </a:solidFill>
                <a:latin typeface="Calibri" pitchFamily="34" charset="0"/>
                <a:ea typeface="Calibri" pitchFamily="34" charset="-122"/>
                <a:cs typeface="Calibri" pitchFamily="34" charset="-120"/>
              </a:rPr>
              <a:t>QRB findings are referred to ICAI for advisory or disciplinary action</a:t>
            </a:r>
            <a:endParaRPr lang="en-US" sz="2800" dirty="0"/>
          </a:p>
          <a:p>
            <a:pPr marL="342900" indent="-342900">
              <a:spcAft>
                <a:spcPts val="500"/>
              </a:spcAft>
              <a:buSzPct val="100000"/>
              <a:buChar char="•"/>
            </a:pPr>
            <a:r>
              <a:rPr lang="en-US" sz="2800" dirty="0">
                <a:solidFill>
                  <a:srgbClr val="1E293B"/>
                </a:solidFill>
                <a:latin typeface="Calibri" pitchFamily="34" charset="0"/>
                <a:ea typeface="Calibri" pitchFamily="34" charset="-122"/>
                <a:cs typeface="Calibri" pitchFamily="34" charset="-120"/>
              </a:rPr>
              <a:t>Internal Financial Controls (IFC) over Financial Reporting — frequently inadequate documentation of control testing</a:t>
            </a:r>
            <a:endParaRPr lang="en-US" sz="2800" dirty="0"/>
          </a:p>
          <a:p>
            <a:pPr marL="342900" indent="-342900">
              <a:spcAft>
                <a:spcPts val="500"/>
              </a:spcAft>
              <a:buSzPct val="100000"/>
              <a:buChar char="•"/>
            </a:pPr>
            <a:r>
              <a:rPr lang="en-US" sz="2800" dirty="0">
                <a:solidFill>
                  <a:srgbClr val="1E293B"/>
                </a:solidFill>
                <a:latin typeface="Calibri" pitchFamily="34" charset="0"/>
                <a:ea typeface="Calibri" pitchFamily="34" charset="-122"/>
                <a:cs typeface="Calibri" pitchFamily="34" charset="-120"/>
              </a:rPr>
              <a:t>Firms are advised to use ICAI's published guidance to proactively strengthen their engagement quality</a:t>
            </a:r>
            <a:endParaRPr lang="en-US" sz="2800" dirty="0"/>
          </a:p>
        </p:txBody>
      </p:sp>
    </p:spTree>
    <p:extLst>
      <p:ext uri="{BB962C8B-B14F-4D97-AF65-F5344CB8AC3E}">
        <p14:creationId xmlns:p14="http://schemas.microsoft.com/office/powerpoint/2010/main" val="1161450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TO SAY</a:t>
            </a:r>
            <a:endParaRPr lang="en-IN" dirty="0"/>
          </a:p>
        </p:txBody>
      </p:sp>
      <p:sp>
        <p:nvSpPr>
          <p:cNvPr id="3" name="Content Placeholder 2"/>
          <p:cNvSpPr>
            <a:spLocks noGrp="1"/>
          </p:cNvSpPr>
          <p:nvPr>
            <p:ph idx="1"/>
          </p:nvPr>
        </p:nvSpPr>
        <p:spPr/>
        <p:txBody>
          <a:bodyPr/>
          <a:lstStyle/>
          <a:p>
            <a:pPr algn="ctr"/>
            <a:endParaRPr lang="en-US" dirty="0"/>
          </a:p>
          <a:p>
            <a:pPr algn="ctr"/>
            <a:endParaRPr lang="en-US" dirty="0"/>
          </a:p>
          <a:p>
            <a:pPr algn="ctr"/>
            <a:endParaRPr lang="en-US" dirty="0"/>
          </a:p>
          <a:p>
            <a:pPr marL="0" indent="0" algn="ctr">
              <a:buNone/>
            </a:pPr>
            <a:r>
              <a:rPr lang="en-US" sz="6600" dirty="0"/>
              <a:t>THANKS</a:t>
            </a:r>
            <a:endParaRPr lang="en-IN" sz="6600" dirty="0"/>
          </a:p>
        </p:txBody>
      </p:sp>
    </p:spTree>
    <p:extLst>
      <p:ext uri="{BB962C8B-B14F-4D97-AF65-F5344CB8AC3E}">
        <p14:creationId xmlns:p14="http://schemas.microsoft.com/office/powerpoint/2010/main" val="29424891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506</TotalTime>
  <Words>2264</Words>
  <Application>Microsoft Office PowerPoint</Application>
  <PresentationFormat>Widescreen</PresentationFormat>
  <Paragraphs>213</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Arial Narrow</vt:lpstr>
      <vt:lpstr>Calibri</vt:lpstr>
      <vt:lpstr>Trebuchet MS</vt:lpstr>
      <vt:lpstr>Wingdings 3</vt:lpstr>
      <vt:lpstr>Facet</vt:lpstr>
      <vt:lpstr> Review Procedure &amp; Reporting by Peer Reviewer Source : https://icai.org/post/peer-review-board</vt:lpstr>
      <vt:lpstr>What Falls Within the Reviewer's Scope? </vt:lpstr>
      <vt:lpstr>Role &amp; Approach of the Reviewer </vt:lpstr>
      <vt:lpstr>Reporting by Peer Reviewer</vt:lpstr>
      <vt:lpstr>COMPLIANCE REVIEW PROCEDURE (I,MPSS,OC,SRSD,OA)</vt:lpstr>
      <vt:lpstr>COMPLIANCE REVIEW PROCEDURE-2 (I,MPSS,OC,SRSD,OA)</vt:lpstr>
      <vt:lpstr>COMPLIANCE REVIEW PROCEDURE-3 (I,MPSS,OC,SRSD,OA)</vt:lpstr>
      <vt:lpstr>COMPLIANCE REVIEW PROCEDURE-4  (I,MPSS,OC,SRSD,OA)</vt:lpstr>
      <vt:lpstr>COMPLIANCE REVIEW PROCEDURE-5 (I,MPSS,OC,SRSD,OA)</vt:lpstr>
      <vt:lpstr>WHY PERFORM COMPLIANCE PROCEDURE?</vt:lpstr>
      <vt:lpstr>CRITERIA FOR SAMPLE SELECTION-</vt:lpstr>
      <vt:lpstr>ILLUSTRATIVE CHECKLISTS OF THE PRACTICE UNIT</vt:lpstr>
      <vt:lpstr>Preliminary Review Procedures-2</vt:lpstr>
      <vt:lpstr>Preliminary Review Procedures-3</vt:lpstr>
      <vt:lpstr>Audit Planning &amp; Risk Assessment (SA 300, 315, 320) </vt:lpstr>
      <vt:lpstr>Audit Planning</vt:lpstr>
      <vt:lpstr>Audit Evidence (SA 500 Series)</vt:lpstr>
      <vt:lpstr>Audit Reporting (SA 700–706)</vt:lpstr>
      <vt:lpstr>Documentation Requirements (SA 230) </vt:lpstr>
      <vt:lpstr>Compliance with Accounting Standards </vt:lpstr>
      <vt:lpstr>UDIN, CARO &amp; Regulatory Compliance</vt:lpstr>
      <vt:lpstr>Senior Review Checklists</vt:lpstr>
      <vt:lpstr>Partner Review Checklists</vt:lpstr>
      <vt:lpstr>Final Audit File and checkpoints </vt:lpstr>
      <vt:lpstr>QUALITY OF REPORTING – SUPERVISION IN ENGAGEMENT</vt:lpstr>
      <vt:lpstr>Time Budget</vt:lpstr>
      <vt:lpstr>OFFICE PROCEDURE</vt:lpstr>
      <vt:lpstr>Staffing</vt:lpstr>
      <vt:lpstr>TRAINING AND OFFICE ADMINISTRATION</vt:lpstr>
      <vt:lpstr>Top 10 Non-Compliance Issues in PR</vt:lpstr>
      <vt:lpstr>QRB Quality Review Observations</vt:lpstr>
      <vt:lpstr>TIME TO SAY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PROCEDURES- PEER REVIEW</dc:title>
  <dc:creator>DESKTOP</dc:creator>
  <cp:lastModifiedBy>Vimal Chopra</cp:lastModifiedBy>
  <cp:revision>47</cp:revision>
  <dcterms:created xsi:type="dcterms:W3CDTF">2022-08-04T06:50:22Z</dcterms:created>
  <dcterms:modified xsi:type="dcterms:W3CDTF">2026-03-20T07:06:12Z</dcterms:modified>
</cp:coreProperties>
</file>