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Lst>
  <p:notesMasterIdLst>
    <p:notesMasterId r:id="rId61"/>
  </p:notesMasterIdLst>
  <p:sldIdLst>
    <p:sldId id="256" r:id="rId2"/>
    <p:sldId id="296" r:id="rId3"/>
    <p:sldId id="297" r:id="rId4"/>
    <p:sldId id="298" r:id="rId5"/>
    <p:sldId id="299" r:id="rId6"/>
    <p:sldId id="300" r:id="rId7"/>
    <p:sldId id="310" r:id="rId8"/>
    <p:sldId id="302" r:id="rId9"/>
    <p:sldId id="303" r:id="rId10"/>
    <p:sldId id="304" r:id="rId11"/>
    <p:sldId id="305" r:id="rId12"/>
    <p:sldId id="306" r:id="rId13"/>
    <p:sldId id="307" r:id="rId14"/>
    <p:sldId id="308" r:id="rId15"/>
    <p:sldId id="291" r:id="rId16"/>
    <p:sldId id="314" r:id="rId17"/>
    <p:sldId id="315" r:id="rId18"/>
    <p:sldId id="316" r:id="rId19"/>
    <p:sldId id="317" r:id="rId20"/>
    <p:sldId id="318" r:id="rId21"/>
    <p:sldId id="319" r:id="rId22"/>
    <p:sldId id="320" r:id="rId23"/>
    <p:sldId id="321" r:id="rId24"/>
    <p:sldId id="322" r:id="rId25"/>
    <p:sldId id="323" r:id="rId26"/>
    <p:sldId id="324" r:id="rId27"/>
    <p:sldId id="293" r:id="rId28"/>
    <p:sldId id="294" r:id="rId29"/>
    <p:sldId id="325" r:id="rId30"/>
    <p:sldId id="295" r:id="rId31"/>
    <p:sldId id="276" r:id="rId32"/>
    <p:sldId id="259" r:id="rId33"/>
    <p:sldId id="326" r:id="rId34"/>
    <p:sldId id="327" r:id="rId35"/>
    <p:sldId id="328" r:id="rId36"/>
    <p:sldId id="329" r:id="rId37"/>
    <p:sldId id="330" r:id="rId38"/>
    <p:sldId id="331" r:id="rId39"/>
    <p:sldId id="332" r:id="rId40"/>
    <p:sldId id="261" r:id="rId41"/>
    <p:sldId id="263" r:id="rId42"/>
    <p:sldId id="264" r:id="rId43"/>
    <p:sldId id="266" r:id="rId44"/>
    <p:sldId id="281" r:id="rId45"/>
    <p:sldId id="282" r:id="rId46"/>
    <p:sldId id="283" r:id="rId47"/>
    <p:sldId id="269" r:id="rId48"/>
    <p:sldId id="284" r:id="rId49"/>
    <p:sldId id="270" r:id="rId50"/>
    <p:sldId id="271" r:id="rId51"/>
    <p:sldId id="273" r:id="rId52"/>
    <p:sldId id="274" r:id="rId53"/>
    <p:sldId id="275" r:id="rId54"/>
    <p:sldId id="267" r:id="rId55"/>
    <p:sldId id="272" r:id="rId56"/>
    <p:sldId id="288" r:id="rId57"/>
    <p:sldId id="279" r:id="rId58"/>
    <p:sldId id="287" r:id="rId59"/>
    <p:sldId id="309" r:id="rId60"/>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BF6676-4BDA-4DD2-9748-CCBE1154F068}" v="66" dt="2026-01-05T10:43:34.2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4660"/>
  </p:normalViewPr>
  <p:slideViewPr>
    <p:cSldViewPr snapToGrid="0">
      <p:cViewPr varScale="1">
        <p:scale>
          <a:sx n="113" d="100"/>
          <a:sy n="113" d="100"/>
        </p:scale>
        <p:origin x="-240"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EAC97BCC-F465-4F4A-B538-24965D774952}" type="datetimeFigureOut">
              <a:rPr lang="en-IN" smtClean="0"/>
              <a:t>24-04-2026</a:t>
            </a:fld>
            <a:endParaRPr lang="en-IN"/>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CBF636FF-FEB6-4010-B0CC-A8F7EAFC25B4}" type="slidenum">
              <a:rPr lang="en-IN" smtClean="0"/>
              <a:t>‹#›</a:t>
            </a:fld>
            <a:endParaRPr lang="en-IN"/>
          </a:p>
        </p:txBody>
      </p:sp>
    </p:spTree>
    <p:extLst>
      <p:ext uri="{BB962C8B-B14F-4D97-AF65-F5344CB8AC3E}">
        <p14:creationId xmlns:p14="http://schemas.microsoft.com/office/powerpoint/2010/main" val="1959572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66376" tIns="33188" rIns="66376" bIns="33188"/>
          <a:lstStyle/>
          <a:p>
            <a:endParaRPr lang="en-IN"/>
          </a:p>
        </p:txBody>
      </p:sp>
      <p:sp>
        <p:nvSpPr>
          <p:cNvPr id="3" name="Notes Placeholder 2"/>
          <p:cNvSpPr>
            <a:spLocks noGrp="1"/>
          </p:cNvSpPr>
          <p:nvPr>
            <p:ph type="body" idx="1"/>
          </p:nvPr>
        </p:nvSpPr>
        <p:spPr/>
        <p:txBody>
          <a:bodyPr lIns="66376" tIns="33188" rIns="66376" bIns="33188"/>
          <a:lstStyle/>
          <a:p>
            <a:endParaRPr lang="en-US" dirty="0"/>
          </a:p>
        </p:txBody>
      </p:sp>
      <p:sp>
        <p:nvSpPr>
          <p:cNvPr id="4" name="Slide Number Placeholder 3"/>
          <p:cNvSpPr>
            <a:spLocks noGrp="1"/>
          </p:cNvSpPr>
          <p:nvPr>
            <p:ph type="sldNum" sz="quarter" idx="10"/>
          </p:nvPr>
        </p:nvSpPr>
        <p:spPr/>
        <p:txBody>
          <a:bodyPr lIns="66376" tIns="33188" rIns="66376" bIns="33188"/>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66376" tIns="33188" rIns="66376" bIns="33188"/>
          <a:lstStyle/>
          <a:p>
            <a:endParaRPr lang="en-IN"/>
          </a:p>
        </p:txBody>
      </p:sp>
      <p:sp>
        <p:nvSpPr>
          <p:cNvPr id="3" name="Notes Placeholder 2"/>
          <p:cNvSpPr>
            <a:spLocks noGrp="1"/>
          </p:cNvSpPr>
          <p:nvPr>
            <p:ph type="body" idx="1"/>
          </p:nvPr>
        </p:nvSpPr>
        <p:spPr/>
        <p:txBody>
          <a:bodyPr lIns="66376" tIns="33188" rIns="66376" bIns="33188"/>
          <a:lstStyle/>
          <a:p>
            <a:endParaRPr lang="en-US" dirty="0"/>
          </a:p>
        </p:txBody>
      </p:sp>
      <p:sp>
        <p:nvSpPr>
          <p:cNvPr id="4" name="Slide Number Placeholder 3"/>
          <p:cNvSpPr>
            <a:spLocks noGrp="1"/>
          </p:cNvSpPr>
          <p:nvPr>
            <p:ph type="sldNum" sz="quarter" idx="10"/>
          </p:nvPr>
        </p:nvSpPr>
        <p:spPr/>
        <p:txBody>
          <a:bodyPr lIns="66376" tIns="33188" rIns="66376" bIns="33188"/>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66376" tIns="33188" rIns="66376" bIns="33188"/>
          <a:lstStyle/>
          <a:p>
            <a:endParaRPr lang="en-IN"/>
          </a:p>
        </p:txBody>
      </p:sp>
      <p:sp>
        <p:nvSpPr>
          <p:cNvPr id="3" name="Notes Placeholder 2"/>
          <p:cNvSpPr>
            <a:spLocks noGrp="1"/>
          </p:cNvSpPr>
          <p:nvPr>
            <p:ph type="body" idx="1"/>
          </p:nvPr>
        </p:nvSpPr>
        <p:spPr/>
        <p:txBody>
          <a:bodyPr lIns="66376" tIns="33188" rIns="66376" bIns="33188"/>
          <a:lstStyle/>
          <a:p>
            <a:endParaRPr lang="en-US" dirty="0"/>
          </a:p>
        </p:txBody>
      </p:sp>
      <p:sp>
        <p:nvSpPr>
          <p:cNvPr id="4" name="Slide Number Placeholder 3"/>
          <p:cNvSpPr>
            <a:spLocks noGrp="1"/>
          </p:cNvSpPr>
          <p:nvPr>
            <p:ph type="sldNum" sz="quarter" idx="10"/>
          </p:nvPr>
        </p:nvSpPr>
        <p:spPr/>
        <p:txBody>
          <a:bodyPr lIns="66376" tIns="33188" rIns="66376" bIns="33188"/>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66376" tIns="33188" rIns="66376" bIns="33188"/>
          <a:lstStyle/>
          <a:p>
            <a:endParaRPr lang="en-IN"/>
          </a:p>
        </p:txBody>
      </p:sp>
      <p:sp>
        <p:nvSpPr>
          <p:cNvPr id="3" name="Notes Placeholder 2"/>
          <p:cNvSpPr>
            <a:spLocks noGrp="1"/>
          </p:cNvSpPr>
          <p:nvPr>
            <p:ph type="body" idx="1"/>
          </p:nvPr>
        </p:nvSpPr>
        <p:spPr/>
        <p:txBody>
          <a:bodyPr lIns="66376" tIns="33188" rIns="66376" bIns="33188"/>
          <a:lstStyle/>
          <a:p>
            <a:endParaRPr lang="en-US" dirty="0"/>
          </a:p>
        </p:txBody>
      </p:sp>
      <p:sp>
        <p:nvSpPr>
          <p:cNvPr id="4" name="Slide Number Placeholder 3"/>
          <p:cNvSpPr>
            <a:spLocks noGrp="1"/>
          </p:cNvSpPr>
          <p:nvPr>
            <p:ph type="sldNum" sz="quarter" idx="10"/>
          </p:nvPr>
        </p:nvSpPr>
        <p:spPr/>
        <p:txBody>
          <a:bodyPr lIns="66376" tIns="33188" rIns="66376" bIns="33188"/>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C92284-4BC2-2F86-0C93-64A85B695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1E534C6-5747-0C62-41F0-A3F3E54544BE}"/>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a16="http://schemas.microsoft.com/office/drawing/2014/main" xmlns="" id="{5A29BF43-3D28-0B75-6399-BC0F32DE0878}"/>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a16="http://schemas.microsoft.com/office/drawing/2014/main" xmlns="" id="{EAC03DDF-381B-9BFF-2EC7-9205C42624F4}"/>
              </a:ext>
            </a:extLst>
          </p:cNvPr>
          <p:cNvSpPr>
            <a:spLocks noGrp="1"/>
          </p:cNvSpPr>
          <p:nvPr>
            <p:ph type="sldNum" sz="quarter" idx="10"/>
          </p:nvPr>
        </p:nvSpPr>
        <p:spPr/>
        <p:txBody>
          <a:bodyPr lIns="66376" tIns="33188" rIns="66376" bIns="33188"/>
          <a:lstStyle/>
          <a:p>
            <a:fld id="{F7021451-1387-4CA6-816F-3879F97B5CBC}" type="slidenum">
              <a:rPr lang="en-US"/>
              <a:t>6</a:t>
            </a:fld>
            <a:endParaRPr lang="en-US"/>
          </a:p>
        </p:txBody>
      </p:sp>
    </p:spTree>
    <p:extLst>
      <p:ext uri="{BB962C8B-B14F-4D97-AF65-F5344CB8AC3E}">
        <p14:creationId xmlns:p14="http://schemas.microsoft.com/office/powerpoint/2010/main" val="326287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D2662B9-D9BE-B95C-581A-84C94B642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D661F0BA-D8BC-FA95-2C4E-9BA1F1BB05CB}"/>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a16="http://schemas.microsoft.com/office/drawing/2014/main" xmlns="" id="{22AE4494-E2BC-B13F-A61B-DE258E6E34E4}"/>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a16="http://schemas.microsoft.com/office/drawing/2014/main" xmlns="" id="{65E283DE-C15F-5B5A-2B5B-BEC6436F6173}"/>
              </a:ext>
            </a:extLst>
          </p:cNvPr>
          <p:cNvSpPr>
            <a:spLocks noGrp="1"/>
          </p:cNvSpPr>
          <p:nvPr>
            <p:ph type="sldNum" sz="quarter" idx="10"/>
          </p:nvPr>
        </p:nvSpPr>
        <p:spPr/>
        <p:txBody>
          <a:bodyPr lIns="66376" tIns="33188" rIns="66376" bIns="33188"/>
          <a:lstStyle/>
          <a:p>
            <a:fld id="{F7021451-1387-4CA6-816F-3879F97B5CBC}" type="slidenum">
              <a:rPr lang="en-US"/>
              <a:t>7</a:t>
            </a:fld>
            <a:endParaRPr lang="en-US"/>
          </a:p>
        </p:txBody>
      </p:sp>
    </p:spTree>
    <p:extLst>
      <p:ext uri="{BB962C8B-B14F-4D97-AF65-F5344CB8AC3E}">
        <p14:creationId xmlns:p14="http://schemas.microsoft.com/office/powerpoint/2010/main" val="3748614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DABB42-ED89-376B-F8A3-626C5768DD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E48314A-B87A-70A7-4AF8-FB996FCE5259}"/>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a16="http://schemas.microsoft.com/office/drawing/2014/main" xmlns="" id="{F0606F24-2BD1-D7EB-F7B1-D9ECB97CE2C9}"/>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a16="http://schemas.microsoft.com/office/drawing/2014/main" xmlns="" id="{260D407E-D22F-1075-77EE-FBBCDCAD3A74}"/>
              </a:ext>
            </a:extLst>
          </p:cNvPr>
          <p:cNvSpPr>
            <a:spLocks noGrp="1"/>
          </p:cNvSpPr>
          <p:nvPr>
            <p:ph type="sldNum" sz="quarter" idx="10"/>
          </p:nvPr>
        </p:nvSpPr>
        <p:spPr/>
        <p:txBody>
          <a:bodyPr lIns="66376" tIns="33188" rIns="66376" bIns="33188"/>
          <a:lstStyle/>
          <a:p>
            <a:fld id="{F7021451-1387-4CA6-816F-3879F97B5CBC}" type="slidenum">
              <a:rPr lang="en-US"/>
              <a:t>8</a:t>
            </a:fld>
            <a:endParaRPr lang="en-US"/>
          </a:p>
        </p:txBody>
      </p:sp>
    </p:spTree>
    <p:extLst>
      <p:ext uri="{BB962C8B-B14F-4D97-AF65-F5344CB8AC3E}">
        <p14:creationId xmlns:p14="http://schemas.microsoft.com/office/powerpoint/2010/main" val="487330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9C8F5FE-2566-476F-36C4-CF20A9AD9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B511642-3BDD-5135-1650-592EC961C34E}"/>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a16="http://schemas.microsoft.com/office/drawing/2014/main" xmlns="" id="{0733A8E7-D4F2-18EE-491B-5B017A520996}"/>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a16="http://schemas.microsoft.com/office/drawing/2014/main" xmlns="" id="{03A34B73-3353-D883-6362-FFDD9F813CAC}"/>
              </a:ext>
            </a:extLst>
          </p:cNvPr>
          <p:cNvSpPr>
            <a:spLocks noGrp="1"/>
          </p:cNvSpPr>
          <p:nvPr>
            <p:ph type="sldNum" sz="quarter" idx="10"/>
          </p:nvPr>
        </p:nvSpPr>
        <p:spPr/>
        <p:txBody>
          <a:bodyPr lIns="66376" tIns="33188" rIns="66376" bIns="33188"/>
          <a:lstStyle/>
          <a:p>
            <a:fld id="{F7021451-1387-4CA6-816F-3879F97B5CBC}" type="slidenum">
              <a:rPr lang="en-US"/>
              <a:t>9</a:t>
            </a:fld>
            <a:endParaRPr lang="en-US"/>
          </a:p>
        </p:txBody>
      </p:sp>
    </p:spTree>
    <p:extLst>
      <p:ext uri="{BB962C8B-B14F-4D97-AF65-F5344CB8AC3E}">
        <p14:creationId xmlns:p14="http://schemas.microsoft.com/office/powerpoint/2010/main" val="1339642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0929C92-A8DB-DBFE-144E-14D73F013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3F23A87-5073-799F-4ABF-8E8158F98B70}"/>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a16="http://schemas.microsoft.com/office/drawing/2014/main" xmlns="" id="{1F84BFFC-70FC-3BC1-783E-F56888786F02}"/>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a16="http://schemas.microsoft.com/office/drawing/2014/main" xmlns="" id="{0BDF8EFD-E0D2-C7D7-10C2-495788286A00}"/>
              </a:ext>
            </a:extLst>
          </p:cNvPr>
          <p:cNvSpPr>
            <a:spLocks noGrp="1"/>
          </p:cNvSpPr>
          <p:nvPr>
            <p:ph type="sldNum" sz="quarter" idx="10"/>
          </p:nvPr>
        </p:nvSpPr>
        <p:spPr/>
        <p:txBody>
          <a:bodyPr lIns="66376" tIns="33188" rIns="66376" bIns="33188"/>
          <a:lstStyle/>
          <a:p>
            <a:fld id="{F7021451-1387-4CA6-816F-3879F97B5CBC}" type="slidenum">
              <a:rPr lang="en-US"/>
              <a:t>10</a:t>
            </a:fld>
            <a:endParaRPr lang="en-US"/>
          </a:p>
        </p:txBody>
      </p:sp>
    </p:spTree>
    <p:extLst>
      <p:ext uri="{BB962C8B-B14F-4D97-AF65-F5344CB8AC3E}">
        <p14:creationId xmlns:p14="http://schemas.microsoft.com/office/powerpoint/2010/main" val="2567019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8608B1C-FE0C-6F20-EB1D-14205637AD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EEA6492-67DF-69E6-C588-51F334635E86}"/>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a16="http://schemas.microsoft.com/office/drawing/2014/main" xmlns="" id="{AD27FCEB-E1A8-C9F7-0255-8C6A53BA6E01}"/>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a16="http://schemas.microsoft.com/office/drawing/2014/main" xmlns="" id="{175A8E9C-F8D9-CE10-993A-6B7B134CE395}"/>
              </a:ext>
            </a:extLst>
          </p:cNvPr>
          <p:cNvSpPr>
            <a:spLocks noGrp="1"/>
          </p:cNvSpPr>
          <p:nvPr>
            <p:ph type="sldNum" sz="quarter" idx="10"/>
          </p:nvPr>
        </p:nvSpPr>
        <p:spPr/>
        <p:txBody>
          <a:bodyPr lIns="66376" tIns="33188" rIns="66376" bIns="33188"/>
          <a:lstStyle/>
          <a:p>
            <a:fld id="{F7021451-1387-4CA6-816F-3879F97B5CBC}" type="slidenum">
              <a:rPr lang="en-US"/>
              <a:t>11</a:t>
            </a:fld>
            <a:endParaRPr lang="en-US"/>
          </a:p>
        </p:txBody>
      </p:sp>
    </p:spTree>
    <p:extLst>
      <p:ext uri="{BB962C8B-B14F-4D97-AF65-F5344CB8AC3E}">
        <p14:creationId xmlns:p14="http://schemas.microsoft.com/office/powerpoint/2010/main" val="2018109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A380E5E-98D1-E028-FD7A-48D9FB56B0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659C21F-5319-8437-1B92-DF10D3981354}"/>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a16="http://schemas.microsoft.com/office/drawing/2014/main" xmlns="" id="{7188A5B9-7B69-80E6-D804-636A962429BA}"/>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a16="http://schemas.microsoft.com/office/drawing/2014/main" xmlns="" id="{0E8C9151-8294-CB6E-978A-BF5D3DD5031B}"/>
              </a:ext>
            </a:extLst>
          </p:cNvPr>
          <p:cNvSpPr>
            <a:spLocks noGrp="1"/>
          </p:cNvSpPr>
          <p:nvPr>
            <p:ph type="sldNum" sz="quarter" idx="10"/>
          </p:nvPr>
        </p:nvSpPr>
        <p:spPr/>
        <p:txBody>
          <a:bodyPr lIns="66376" tIns="33188" rIns="66376" bIns="33188"/>
          <a:lstStyle/>
          <a:p>
            <a:fld id="{F7021451-1387-4CA6-816F-3879F97B5CBC}" type="slidenum">
              <a:rPr lang="en-US"/>
              <a:t>12</a:t>
            </a:fld>
            <a:endParaRPr lang="en-US"/>
          </a:p>
        </p:txBody>
      </p:sp>
    </p:spTree>
    <p:extLst>
      <p:ext uri="{BB962C8B-B14F-4D97-AF65-F5344CB8AC3E}">
        <p14:creationId xmlns:p14="http://schemas.microsoft.com/office/powerpoint/2010/main" val="2574729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66376" tIns="33188" rIns="66376" bIns="33188"/>
          <a:lstStyle/>
          <a:p>
            <a:endParaRPr lang="en-IN"/>
          </a:p>
        </p:txBody>
      </p:sp>
      <p:sp>
        <p:nvSpPr>
          <p:cNvPr id="3" name="Notes Placeholder 2"/>
          <p:cNvSpPr>
            <a:spLocks noGrp="1"/>
          </p:cNvSpPr>
          <p:nvPr>
            <p:ph type="body" idx="1"/>
          </p:nvPr>
        </p:nvSpPr>
        <p:spPr/>
        <p:txBody>
          <a:bodyPr lIns="66376" tIns="33188" rIns="66376" bIns="33188"/>
          <a:lstStyle/>
          <a:p>
            <a:endParaRPr lang="en-US" dirty="0"/>
          </a:p>
        </p:txBody>
      </p:sp>
      <p:sp>
        <p:nvSpPr>
          <p:cNvPr id="4" name="Slide Number Placeholder 3"/>
          <p:cNvSpPr>
            <a:spLocks noGrp="1"/>
          </p:cNvSpPr>
          <p:nvPr>
            <p:ph type="sldNum" sz="quarter" idx="10"/>
          </p:nvPr>
        </p:nvSpPr>
        <p:spPr/>
        <p:txBody>
          <a:bodyPr lIns="66376" tIns="33188" rIns="66376" bIns="33188"/>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21ACCDC-3302-2A39-6AED-6562037B8C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E84BC40-55D3-2283-36EF-BFBBFB77D1C6}"/>
              </a:ext>
            </a:extLst>
          </p:cNvPr>
          <p:cNvSpPr>
            <a:spLocks noGrp="1" noRot="1" noChangeAspect="1"/>
          </p:cNvSpPr>
          <p:nvPr>
            <p:ph type="sldImg"/>
          </p:nvPr>
        </p:nvSpPr>
        <p:spPr/>
        <p:txBody>
          <a:bodyPr lIns="66376" tIns="33188" rIns="66376" bIns="33188"/>
          <a:lstStyle/>
          <a:p>
            <a:endParaRPr lang="en-IN"/>
          </a:p>
        </p:txBody>
      </p:sp>
      <p:sp>
        <p:nvSpPr>
          <p:cNvPr id="3" name="Notes Placeholder 2">
            <a:extLst>
              <a:ext uri="{FF2B5EF4-FFF2-40B4-BE49-F238E27FC236}">
                <a16:creationId xmlns:a16="http://schemas.microsoft.com/office/drawing/2014/main" xmlns="" id="{A82A3DC4-7CC7-5A46-0B91-5FE956F5E9A3}"/>
              </a:ext>
            </a:extLst>
          </p:cNvPr>
          <p:cNvSpPr>
            <a:spLocks noGrp="1"/>
          </p:cNvSpPr>
          <p:nvPr>
            <p:ph type="body" idx="1"/>
          </p:nvPr>
        </p:nvSpPr>
        <p:spPr/>
        <p:txBody>
          <a:bodyPr lIns="66376" tIns="33188" rIns="66376" bIns="33188"/>
          <a:lstStyle/>
          <a:p>
            <a:endParaRPr lang="en-US" dirty="0"/>
          </a:p>
        </p:txBody>
      </p:sp>
      <p:sp>
        <p:nvSpPr>
          <p:cNvPr id="4" name="Slide Number Placeholder 3">
            <a:extLst>
              <a:ext uri="{FF2B5EF4-FFF2-40B4-BE49-F238E27FC236}">
                <a16:creationId xmlns:a16="http://schemas.microsoft.com/office/drawing/2014/main" xmlns="" id="{EF48EFB9-9E56-AF53-1BD5-FF6717F4025F}"/>
              </a:ext>
            </a:extLst>
          </p:cNvPr>
          <p:cNvSpPr>
            <a:spLocks noGrp="1"/>
          </p:cNvSpPr>
          <p:nvPr>
            <p:ph type="sldNum" sz="quarter" idx="10"/>
          </p:nvPr>
        </p:nvSpPr>
        <p:spPr/>
        <p:txBody>
          <a:bodyPr lIns="66376" tIns="33188" rIns="66376" bIns="33188"/>
          <a:lstStyle/>
          <a:p>
            <a:fld id="{F7021451-1387-4CA6-816F-3879F97B5CBC}" type="slidenum">
              <a:rPr lang="en-US"/>
              <a:t>14</a:t>
            </a:fld>
            <a:endParaRPr lang="en-US"/>
          </a:p>
        </p:txBody>
      </p:sp>
    </p:spTree>
    <p:extLst>
      <p:ext uri="{BB962C8B-B14F-4D97-AF65-F5344CB8AC3E}">
        <p14:creationId xmlns:p14="http://schemas.microsoft.com/office/powerpoint/2010/main" val="4210520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BF636FF-FEB6-4010-B0CC-A8F7EAFC25B4}" type="slidenum">
              <a:rPr lang="en-IN" smtClean="0"/>
              <a:t>31</a:t>
            </a:fld>
            <a:endParaRPr lang="en-IN"/>
          </a:p>
        </p:txBody>
      </p:sp>
    </p:spTree>
    <p:extLst>
      <p:ext uri="{BB962C8B-B14F-4D97-AF65-F5344CB8AC3E}">
        <p14:creationId xmlns:p14="http://schemas.microsoft.com/office/powerpoint/2010/main" val="858882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6DA3BD-1883-4B8B-A309-1768EE25FD05}" type="datetimeFigureOut">
              <a:rPr lang="en-IN" smtClean="0"/>
              <a:t>24-04-2026</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602A4D2A-9317-4A9E-9C6A-4FD5985980D7}"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20472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6DA3BD-1883-4B8B-A309-1768EE25FD05}" type="datetimeFigureOut">
              <a:rPr lang="en-IN" smtClean="0"/>
              <a:t>24-04-2026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2A4D2A-9317-4A9E-9C6A-4FD5985980D7}"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35958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6DA3BD-1883-4B8B-A309-1768EE25FD05}" type="datetimeFigureOut">
              <a:rPr lang="en-IN" smtClean="0"/>
              <a:t>24-04-2026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2A4D2A-9317-4A9E-9C6A-4FD5985980D7}"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21322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6DA3BD-1883-4B8B-A309-1768EE25FD05}" type="datetimeFigureOut">
              <a:rPr lang="en-IN" smtClean="0"/>
              <a:t>24-04-2026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2A4D2A-9317-4A9E-9C6A-4FD5985980D7}"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95686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6DA3BD-1883-4B8B-A309-1768EE25FD05}" type="datetimeFigureOut">
              <a:rPr lang="en-IN" smtClean="0"/>
              <a:t>24-04-2026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02A4D2A-9317-4A9E-9C6A-4FD5985980D7}"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0291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6DA3BD-1883-4B8B-A309-1768EE25FD05}" type="datetimeFigureOut">
              <a:rPr lang="en-IN" smtClean="0"/>
              <a:t>24-04-2026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02A4D2A-9317-4A9E-9C6A-4FD5985980D7}"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69611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6DA3BD-1883-4B8B-A309-1768EE25FD05}" type="datetimeFigureOut">
              <a:rPr lang="en-IN" smtClean="0"/>
              <a:t>24-04-2026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02A4D2A-9317-4A9E-9C6A-4FD5985980D7}" type="slidenum">
              <a:rPr lang="en-IN" smtClean="0"/>
              <a:t>‹#›</a:t>
            </a:fld>
            <a:endParaRPr lang="en-IN"/>
          </a:p>
        </p:txBody>
      </p:sp>
    </p:spTree>
    <p:extLst>
      <p:ext uri="{BB962C8B-B14F-4D97-AF65-F5344CB8AC3E}">
        <p14:creationId xmlns:p14="http://schemas.microsoft.com/office/powerpoint/2010/main" val="28350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6DA3BD-1883-4B8B-A309-1768EE25FD05}" type="datetimeFigureOut">
              <a:rPr lang="en-IN" smtClean="0"/>
              <a:t>24-04-2026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2A4D2A-9317-4A9E-9C6A-4FD5985980D7}"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69739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a:lstStyle/>
            <a:p>
              <a:endParaRPr lang="en-IN"/>
            </a:p>
          </p:txBody>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C6DA3BD-1883-4B8B-A309-1768EE25FD05}" type="datetimeFigureOut">
              <a:rPr lang="en-IN" smtClean="0"/>
              <a:t>24-04-2026</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602A4D2A-9317-4A9E-9C6A-4FD5985980D7}"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37012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6DA3BD-1883-4B8B-A309-1768EE25FD05}" type="datetimeFigureOut">
              <a:rPr lang="en-IN" smtClean="0"/>
              <a:t>24-04-2026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2A4D2A-9317-4A9E-9C6A-4FD5985980D7}"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51829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6DA3BD-1883-4B8B-A309-1768EE25FD05}" type="datetimeFigureOut">
              <a:rPr lang="en-IN" smtClean="0"/>
              <a:t>24-04-2026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2A4D2A-9317-4A9E-9C6A-4FD5985980D7}"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77650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DEEEFF"/>
          </a:solidFill>
          <a:ln/>
        </p:spPr>
        <p:txBody>
          <a:bodyPr lIns="76197" tIns="38098" rIns="76197" bIns="38098"/>
          <a:lstStyle/>
          <a:p>
            <a:endParaRPr lang="en-IN"/>
          </a:p>
        </p:txBody>
      </p:sp>
      <p:sp>
        <p:nvSpPr>
          <p:cNvPr id="3" name="Shape 1"/>
          <p:cNvSpPr/>
          <p:nvPr/>
        </p:nvSpPr>
        <p:spPr>
          <a:xfrm>
            <a:off x="0" y="0"/>
            <a:ext cx="12192000" cy="6858000"/>
          </a:xfrm>
          <a:prstGeom prst="rect">
            <a:avLst/>
          </a:prstGeom>
          <a:solidFill>
            <a:srgbClr val="FFFFFF"/>
          </a:solidFill>
          <a:ln/>
        </p:spPr>
        <p:txBody>
          <a:bodyPr lIns="76197" tIns="38098" rIns="76197" bIns="38098"/>
          <a:lstStyle/>
          <a:p>
            <a:endParaRPr lang="en-IN"/>
          </a:p>
        </p:txBody>
      </p:sp>
    </p:spTree>
    <p:extLst>
      <p:ext uri="{BB962C8B-B14F-4D97-AF65-F5344CB8AC3E}">
        <p14:creationId xmlns:p14="http://schemas.microsoft.com/office/powerpoint/2010/main" val="271024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219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pic>
        <p:nvPicPr>
          <p:cNvPr id="7" name="Picture 6"/>
          <p:cNvPicPr>
            <a:picLocks noChangeAspect="1"/>
          </p:cNvPicPr>
          <p:nvPr/>
        </p:nvPicPr>
        <p:blipFill rotWithShape="1">
          <a:blip r:embed="rId1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C6DA3BD-1883-4B8B-A309-1768EE25FD05}" type="datetimeFigureOut">
              <a:rPr lang="en-IN" smtClean="0"/>
              <a:t>24-04-2026</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02A4D2A-9317-4A9E-9C6A-4FD5985980D7}"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8482232"/>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2.png"/></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6.png"/><Relationship Id="rId10" Type="http://schemas.openxmlformats.org/officeDocument/2006/relationships/image" Target="../media/image23.png"/><Relationship Id="rId4" Type="http://schemas.openxmlformats.org/officeDocument/2006/relationships/image" Target="../media/image15.png"/><Relationship Id="rId9" Type="http://schemas.openxmlformats.org/officeDocument/2006/relationships/image" Target="../media/image22.png"/></Relationships>
</file>

<file path=ppt/slides/_rels/slide26.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4.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6.png"/><Relationship Id="rId10" Type="http://schemas.openxmlformats.org/officeDocument/2006/relationships/image" Target="../media/image23.png"/><Relationship Id="rId4" Type="http://schemas.openxmlformats.org/officeDocument/2006/relationships/image" Target="../media/image15.png"/><Relationship Id="rId9"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8.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1.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219456" cy="6858000"/>
          </a:xfrm>
          <a:prstGeom prst="rect">
            <a:avLst/>
          </a:prstGeom>
          <a:solidFill>
            <a:srgbClr val="C9A84C"/>
          </a:solidFill>
          <a:ln w="12700">
            <a:solidFill>
              <a:srgbClr val="C9A84C"/>
            </a:solidFill>
            <a:prstDash val="solid"/>
          </a:ln>
        </p:spPr>
      </p:sp>
      <p:sp>
        <p:nvSpPr>
          <p:cNvPr id="3" name="Shape 1"/>
          <p:cNvSpPr/>
          <p:nvPr/>
        </p:nvSpPr>
        <p:spPr>
          <a:xfrm>
            <a:off x="219456" y="286512"/>
            <a:ext cx="11972544" cy="6790944"/>
          </a:xfrm>
          <a:prstGeom prst="rect">
            <a:avLst/>
          </a:prstGeom>
          <a:solidFill>
            <a:srgbClr val="091428">
              <a:alpha val="80000"/>
            </a:srgbClr>
          </a:solidFill>
          <a:ln w="12700">
            <a:solidFill>
              <a:srgbClr val="091428">
                <a:alpha val="80000"/>
              </a:srgbClr>
            </a:solidFill>
            <a:prstDash val="solid"/>
          </a:ln>
        </p:spPr>
        <p:txBody>
          <a:bodyPr/>
          <a:lstStyle/>
          <a:p>
            <a:endParaRPr lang="en-IN" dirty="0"/>
          </a:p>
        </p:txBody>
      </p:sp>
      <p:sp>
        <p:nvSpPr>
          <p:cNvPr id="4" name="Shape 2"/>
          <p:cNvSpPr/>
          <p:nvPr/>
        </p:nvSpPr>
        <p:spPr>
          <a:xfrm>
            <a:off x="219456" y="0"/>
            <a:ext cx="11972544" cy="304800"/>
          </a:xfrm>
          <a:prstGeom prst="rect">
            <a:avLst/>
          </a:prstGeom>
          <a:solidFill>
            <a:srgbClr val="C9A84C"/>
          </a:solidFill>
          <a:ln w="12700">
            <a:solidFill>
              <a:srgbClr val="C9A84C"/>
            </a:solidFill>
            <a:prstDash val="solid"/>
          </a:ln>
        </p:spPr>
      </p:sp>
      <p:sp>
        <p:nvSpPr>
          <p:cNvPr id="5" name="Shape 3"/>
          <p:cNvSpPr/>
          <p:nvPr/>
        </p:nvSpPr>
        <p:spPr>
          <a:xfrm flipV="1">
            <a:off x="219456" y="6589776"/>
            <a:ext cx="11972544" cy="268224"/>
          </a:xfrm>
          <a:prstGeom prst="rect">
            <a:avLst/>
          </a:prstGeom>
          <a:solidFill>
            <a:srgbClr val="C9A84C"/>
          </a:solidFill>
          <a:ln w="12700">
            <a:solidFill>
              <a:srgbClr val="C9A84C"/>
            </a:solidFill>
            <a:prstDash val="solid"/>
          </a:ln>
        </p:spPr>
      </p:sp>
      <p:sp>
        <p:nvSpPr>
          <p:cNvPr id="6" name="Text 4"/>
          <p:cNvSpPr/>
          <p:nvPr/>
        </p:nvSpPr>
        <p:spPr>
          <a:xfrm>
            <a:off x="548640" y="664464"/>
            <a:ext cx="6705600" cy="268224"/>
          </a:xfrm>
          <a:prstGeom prst="rect">
            <a:avLst/>
          </a:prstGeom>
          <a:noFill/>
          <a:ln/>
        </p:spPr>
        <p:txBody>
          <a:bodyPr wrap="square" lIns="0" tIns="0" rIns="0" bIns="0" rtlCol="0" anchor="ctr"/>
          <a:lstStyle/>
          <a:p>
            <a:r>
              <a:rPr lang="en-US" sz="1067" b="1" kern="0" spc="533" dirty="0">
                <a:solidFill>
                  <a:srgbClr val="C9A84C"/>
                </a:solidFill>
                <a:latin typeface="Calibri" pitchFamily="34" charset="0"/>
                <a:ea typeface="Calibri" pitchFamily="34" charset="-122"/>
                <a:cs typeface="Calibri" pitchFamily="34" charset="-120"/>
              </a:rPr>
              <a:t>PRESENTED BY</a:t>
            </a:r>
            <a:endParaRPr lang="en-US" sz="1067" dirty="0"/>
          </a:p>
        </p:txBody>
      </p:sp>
      <p:sp>
        <p:nvSpPr>
          <p:cNvPr id="7" name="Text 5"/>
          <p:cNvSpPr/>
          <p:nvPr/>
        </p:nvSpPr>
        <p:spPr>
          <a:xfrm>
            <a:off x="548640" y="1069848"/>
            <a:ext cx="7315200" cy="512064"/>
          </a:xfrm>
          <a:prstGeom prst="rect">
            <a:avLst/>
          </a:prstGeom>
          <a:noFill/>
          <a:ln/>
        </p:spPr>
        <p:txBody>
          <a:bodyPr wrap="square" lIns="0" tIns="0" rIns="0" bIns="0" rtlCol="0" anchor="ctr"/>
          <a:lstStyle/>
          <a:p>
            <a:r>
              <a:rPr lang="en-US" sz="2667" b="1" dirty="0">
                <a:solidFill>
                  <a:srgbClr val="FFFFFF"/>
                </a:solidFill>
                <a:latin typeface="Calibri" pitchFamily="34" charset="0"/>
                <a:ea typeface="Calibri" pitchFamily="34" charset="-122"/>
                <a:cs typeface="Calibri" pitchFamily="34" charset="-120"/>
              </a:rPr>
              <a:t>P.C. Parwal, FCA</a:t>
            </a:r>
            <a:endParaRPr lang="en-US" sz="2667" dirty="0"/>
          </a:p>
        </p:txBody>
      </p:sp>
      <p:sp>
        <p:nvSpPr>
          <p:cNvPr id="8" name="Shape 6"/>
          <p:cNvSpPr/>
          <p:nvPr/>
        </p:nvSpPr>
        <p:spPr>
          <a:xfrm>
            <a:off x="548640" y="1767840"/>
            <a:ext cx="4632960" cy="36576"/>
          </a:xfrm>
          <a:prstGeom prst="rect">
            <a:avLst/>
          </a:prstGeom>
          <a:solidFill>
            <a:srgbClr val="C9A84C"/>
          </a:solidFill>
          <a:ln w="12700">
            <a:solidFill>
              <a:srgbClr val="C9A84C"/>
            </a:solidFill>
            <a:prstDash val="solid"/>
          </a:ln>
        </p:spPr>
      </p:sp>
      <p:sp>
        <p:nvSpPr>
          <p:cNvPr id="10" name="Text 8"/>
          <p:cNvSpPr/>
          <p:nvPr/>
        </p:nvSpPr>
        <p:spPr>
          <a:xfrm>
            <a:off x="548640" y="1438656"/>
            <a:ext cx="1950720" cy="329184"/>
          </a:xfrm>
          <a:prstGeom prst="rect">
            <a:avLst/>
          </a:prstGeom>
          <a:noFill/>
          <a:ln/>
        </p:spPr>
        <p:txBody>
          <a:bodyPr wrap="square" lIns="0" tIns="0" rIns="0" bIns="0" rtlCol="0" anchor="ctr"/>
          <a:lstStyle/>
          <a:p>
            <a:pPr algn="ctr"/>
            <a:endParaRPr lang="en-US" sz="1067" dirty="0"/>
          </a:p>
        </p:txBody>
      </p:sp>
      <p:sp>
        <p:nvSpPr>
          <p:cNvPr id="11" name="Text 9"/>
          <p:cNvSpPr/>
          <p:nvPr/>
        </p:nvSpPr>
        <p:spPr>
          <a:xfrm>
            <a:off x="463296" y="1950720"/>
            <a:ext cx="11216640" cy="877824"/>
          </a:xfrm>
          <a:prstGeom prst="rect">
            <a:avLst/>
          </a:prstGeom>
          <a:noFill/>
          <a:ln/>
        </p:spPr>
        <p:txBody>
          <a:bodyPr wrap="square" lIns="0" tIns="0" rIns="0" bIns="0" rtlCol="0" anchor="ctr"/>
          <a:lstStyle/>
          <a:p>
            <a:r>
              <a:rPr lang="en-US" sz="5333" b="1" dirty="0">
                <a:solidFill>
                  <a:srgbClr val="FFFFFF"/>
                </a:solidFill>
                <a:latin typeface="Calibri" pitchFamily="34" charset="0"/>
                <a:ea typeface="Calibri" pitchFamily="34" charset="-122"/>
                <a:cs typeface="Calibri" pitchFamily="34" charset="-120"/>
              </a:rPr>
              <a:t>Clubbing and Aggregation</a:t>
            </a:r>
            <a:endParaRPr lang="en-US" sz="5333" dirty="0"/>
          </a:p>
        </p:txBody>
      </p:sp>
      <p:sp>
        <p:nvSpPr>
          <p:cNvPr id="12" name="Text 10"/>
          <p:cNvSpPr/>
          <p:nvPr/>
        </p:nvSpPr>
        <p:spPr>
          <a:xfrm>
            <a:off x="463296" y="2779776"/>
            <a:ext cx="11216640" cy="804672"/>
          </a:xfrm>
          <a:prstGeom prst="rect">
            <a:avLst/>
          </a:prstGeom>
          <a:noFill/>
          <a:ln/>
        </p:spPr>
        <p:txBody>
          <a:bodyPr wrap="square" lIns="0" tIns="0" rIns="0" bIns="0" rtlCol="0" anchor="ctr"/>
          <a:lstStyle/>
          <a:p>
            <a:r>
              <a:rPr lang="en-US" sz="5333" b="1" dirty="0">
                <a:solidFill>
                  <a:srgbClr val="C9A84C"/>
                </a:solidFill>
                <a:latin typeface="Calibri" pitchFamily="34" charset="0"/>
                <a:ea typeface="Calibri" pitchFamily="34" charset="-122"/>
                <a:cs typeface="Calibri" pitchFamily="34" charset="-120"/>
              </a:rPr>
              <a:t>Rules</a:t>
            </a:r>
            <a:endParaRPr lang="en-US" sz="5333" dirty="0"/>
          </a:p>
        </p:txBody>
      </p:sp>
      <p:sp>
        <p:nvSpPr>
          <p:cNvPr id="13" name="Text 11"/>
          <p:cNvSpPr/>
          <p:nvPr/>
        </p:nvSpPr>
        <p:spPr>
          <a:xfrm>
            <a:off x="463296" y="3681984"/>
            <a:ext cx="10363200" cy="463296"/>
          </a:xfrm>
          <a:prstGeom prst="rect">
            <a:avLst/>
          </a:prstGeom>
          <a:noFill/>
          <a:ln/>
        </p:spPr>
        <p:txBody>
          <a:bodyPr wrap="square" lIns="0" tIns="0" rIns="0" bIns="0" rtlCol="0" anchor="ctr"/>
          <a:lstStyle/>
          <a:p>
            <a:r>
              <a:rPr lang="en-US" sz="2400" dirty="0">
                <a:solidFill>
                  <a:srgbClr val="A8C4E8"/>
                </a:solidFill>
                <a:latin typeface="Calibri" pitchFamily="34" charset="0"/>
                <a:ea typeface="Calibri" pitchFamily="34" charset="-122"/>
                <a:cs typeface="Calibri" pitchFamily="34" charset="-120"/>
              </a:rPr>
              <a:t>Under the New Income Tax Act – 2025</a:t>
            </a:r>
            <a:endParaRPr lang="en-US" sz="2400" dirty="0"/>
          </a:p>
        </p:txBody>
      </p:sp>
      <p:sp>
        <p:nvSpPr>
          <p:cNvPr id="14" name="Shape 12"/>
          <p:cNvSpPr/>
          <p:nvPr/>
        </p:nvSpPr>
        <p:spPr>
          <a:xfrm>
            <a:off x="463296" y="4340352"/>
            <a:ext cx="10728960" cy="24384"/>
          </a:xfrm>
          <a:prstGeom prst="rect">
            <a:avLst/>
          </a:prstGeom>
          <a:solidFill>
            <a:srgbClr val="2E4A7A"/>
          </a:solidFill>
          <a:ln w="12700">
            <a:solidFill>
              <a:srgbClr val="2E4A7A"/>
            </a:solidFill>
            <a:prstDash val="solid"/>
          </a:ln>
        </p:spPr>
      </p:sp>
      <p:sp>
        <p:nvSpPr>
          <p:cNvPr id="15" name="Text 13"/>
          <p:cNvSpPr/>
          <p:nvPr/>
        </p:nvSpPr>
        <p:spPr>
          <a:xfrm>
            <a:off x="463296" y="4559808"/>
            <a:ext cx="9753600" cy="365760"/>
          </a:xfrm>
          <a:prstGeom prst="rect">
            <a:avLst/>
          </a:prstGeom>
          <a:noFill/>
          <a:ln/>
        </p:spPr>
        <p:txBody>
          <a:bodyPr wrap="square" lIns="0" tIns="0" rIns="0" bIns="0" rtlCol="0" anchor="ctr"/>
          <a:lstStyle/>
          <a:p>
            <a:r>
              <a:rPr lang="en-US" sz="1600" dirty="0">
                <a:solidFill>
                  <a:srgbClr val="D0DFF5"/>
                </a:solidFill>
                <a:latin typeface="Calibri" pitchFamily="34" charset="0"/>
                <a:ea typeface="Calibri" pitchFamily="34" charset="-122"/>
                <a:cs typeface="Calibri" pitchFamily="34" charset="-120"/>
              </a:rPr>
              <a:t>✉  pparwal@kalanico.com</a:t>
            </a:r>
            <a:r>
              <a:rPr lang="en-US" sz="1067" dirty="0">
                <a:solidFill>
                  <a:srgbClr val="C9A84C"/>
                </a:solidFill>
                <a:latin typeface="Calibri" pitchFamily="34" charset="0"/>
                <a:ea typeface="Calibri" pitchFamily="34" charset="-122"/>
                <a:cs typeface="Calibri" pitchFamily="34" charset="-120"/>
              </a:rPr>
              <a:t>   ●   </a:t>
            </a:r>
            <a:r>
              <a:rPr lang="en-US" sz="1600" dirty="0">
                <a:solidFill>
                  <a:srgbClr val="D0DFF5"/>
                </a:solidFill>
                <a:latin typeface="Calibri" pitchFamily="34" charset="0"/>
                <a:ea typeface="Calibri" pitchFamily="34" charset="-122"/>
                <a:cs typeface="Calibri" pitchFamily="34" charset="-120"/>
              </a:rPr>
              <a:t>☎  98298-88804</a:t>
            </a:r>
            <a:endParaRPr lang="en-US" sz="1600" dirty="0"/>
          </a:p>
        </p:txBody>
      </p:sp>
      <p:sp>
        <p:nvSpPr>
          <p:cNvPr id="16" name="Text 14"/>
          <p:cNvSpPr/>
          <p:nvPr/>
        </p:nvSpPr>
        <p:spPr>
          <a:xfrm>
            <a:off x="8778240" y="1463040"/>
            <a:ext cx="2804160" cy="3535680"/>
          </a:xfrm>
          <a:prstGeom prst="rect">
            <a:avLst/>
          </a:prstGeom>
          <a:noFill/>
          <a:ln/>
        </p:spPr>
        <p:txBody>
          <a:bodyPr wrap="square" lIns="0" tIns="0" rIns="0" bIns="0" rtlCol="0" anchor="ctr"/>
          <a:lstStyle/>
          <a:p>
            <a:pPr algn="ctr"/>
            <a:r>
              <a:rPr lang="en-US" sz="7200" b="1" dirty="0">
                <a:solidFill>
                  <a:srgbClr val="1A3060"/>
                </a:solidFill>
                <a:latin typeface="Calibri" pitchFamily="34" charset="0"/>
                <a:ea typeface="Calibri" pitchFamily="34" charset="-122"/>
                <a:cs typeface="Calibri" pitchFamily="34" charset="-120"/>
              </a:rPr>
              <a:t>§</a:t>
            </a:r>
            <a:endParaRPr lang="en-US" sz="7200" dirty="0"/>
          </a:p>
          <a:p>
            <a:pPr algn="ctr" defTabSz="914400"/>
            <a:r>
              <a:rPr lang="en-US" sz="2200" b="1" dirty="0">
                <a:solidFill>
                  <a:srgbClr val="2A4A80"/>
                </a:solidFill>
                <a:latin typeface="Calibri" pitchFamily="34" charset="0"/>
                <a:ea typeface="Calibri" pitchFamily="34" charset="-122"/>
                <a:cs typeface="Calibri" pitchFamily="34" charset="-120"/>
              </a:rPr>
              <a:t>ITA</a:t>
            </a:r>
          </a:p>
          <a:p>
            <a:pPr algn="ctr" defTabSz="914400"/>
            <a:r>
              <a:rPr lang="en-US" sz="2200" b="1" dirty="0">
                <a:solidFill>
                  <a:srgbClr val="2A4A80"/>
                </a:solidFill>
                <a:latin typeface="Calibri" pitchFamily="34" charset="0"/>
                <a:ea typeface="Calibri" pitchFamily="34" charset="-122"/>
                <a:cs typeface="Calibri" pitchFamily="34" charset="-120"/>
              </a:rPr>
              <a:t>2025</a:t>
            </a:r>
          </a:p>
        </p:txBody>
      </p:sp>
      <p:sp>
        <p:nvSpPr>
          <p:cNvPr id="17" name="Text 15"/>
          <p:cNvSpPr/>
          <p:nvPr/>
        </p:nvSpPr>
        <p:spPr>
          <a:xfrm>
            <a:off x="463296" y="5096256"/>
            <a:ext cx="7315200" cy="268224"/>
          </a:xfrm>
          <a:prstGeom prst="rect">
            <a:avLst/>
          </a:prstGeom>
          <a:noFill/>
          <a:ln/>
        </p:spPr>
        <p:txBody>
          <a:bodyPr wrap="square" lIns="0" tIns="0" rIns="0" bIns="0" rtlCol="0" anchor="ctr"/>
          <a:lstStyle/>
          <a:p>
            <a:r>
              <a:rPr lang="en-US" sz="1200" i="1" dirty="0">
                <a:solidFill>
                  <a:srgbClr val="5A7AAA"/>
                </a:solidFill>
                <a:latin typeface="Calibri" pitchFamily="34" charset="0"/>
                <a:ea typeface="Calibri" pitchFamily="34" charset="-122"/>
                <a:cs typeface="Calibri" pitchFamily="34" charset="-120"/>
              </a:rPr>
              <a:t>Professional Development Session</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357089" y="2395538"/>
            <a:ext cx="6707607" cy="1033463"/>
          </a:xfrm>
          <a:prstGeom prst="rect">
            <a:avLst/>
          </a:prstGeom>
          <a:noFill/>
          <a:ln/>
        </p:spPr>
        <p:txBody>
          <a:bodyPr wrap="square" lIns="0" tIns="0" rIns="0" bIns="0" rtlCol="0" anchor="t"/>
          <a:lstStyle/>
          <a:p>
            <a:pPr>
              <a:lnSpc>
                <a:spcPts val="4042"/>
              </a:lnSpc>
            </a:pPr>
            <a:r>
              <a:rPr lang="en-US" sz="3200" dirty="0">
                <a:solidFill>
                  <a:srgbClr val="091C53"/>
                </a:solidFill>
                <a:latin typeface="MS Reference Sans Serif" panose="020B0604030504040204" pitchFamily="34" charset="0"/>
                <a:ea typeface="Cambria" panose="02040503050406030204" pitchFamily="18" charset="0"/>
                <a:cs typeface="Instrument Sans Semi Bold" pitchFamily="34" charset="-120"/>
              </a:rPr>
              <a:t>Income-tax Act, 2025: </a:t>
            </a:r>
          </a:p>
          <a:p>
            <a:pPr>
              <a:lnSpc>
                <a:spcPts val="4042"/>
              </a:lnSpc>
            </a:pPr>
            <a:r>
              <a:rPr lang="en-US" sz="3200" dirty="0">
                <a:solidFill>
                  <a:srgbClr val="058586"/>
                </a:solidFill>
                <a:latin typeface="MS Reference Sans Serif" panose="020B0604030504040204" pitchFamily="34" charset="0"/>
                <a:ea typeface="Cambria" panose="02040503050406030204" pitchFamily="18" charset="0"/>
                <a:cs typeface="Instrument Sans Semi Bold" pitchFamily="34" charset="-120"/>
              </a:rPr>
              <a:t>A Comprehensive Reform</a:t>
            </a:r>
            <a:endParaRPr lang="en-US" sz="3200" dirty="0">
              <a:solidFill>
                <a:srgbClr val="058586"/>
              </a:solidFill>
              <a:latin typeface="MS Reference Sans Serif" panose="020B0604030504040204" pitchFamily="34" charset="0"/>
              <a:ea typeface="Cambria" panose="02040503050406030204" pitchFamily="18" charset="0"/>
            </a:endParaRPr>
          </a:p>
        </p:txBody>
      </p:sp>
      <p:sp>
        <p:nvSpPr>
          <p:cNvPr id="4" name="Text 1"/>
          <p:cNvSpPr/>
          <p:nvPr/>
        </p:nvSpPr>
        <p:spPr>
          <a:xfrm>
            <a:off x="5337402" y="3795846"/>
            <a:ext cx="6958508" cy="924838"/>
          </a:xfrm>
          <a:prstGeom prst="rect">
            <a:avLst/>
          </a:prstGeom>
          <a:noFill/>
          <a:ln/>
        </p:spPr>
        <p:txBody>
          <a:bodyPr wrap="square" lIns="0" tIns="0" rIns="0" bIns="0" rtlCol="0" anchor="t"/>
          <a:lstStyle/>
          <a:p>
            <a:pPr>
              <a:lnSpc>
                <a:spcPts val="2083"/>
              </a:lnSpc>
            </a:pP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A structural overhaul of India's direct tax framework</a:t>
            </a:r>
          </a:p>
          <a:p>
            <a:pPr>
              <a:lnSpc>
                <a:spcPts val="2083"/>
              </a:lnSpc>
            </a:pP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to create a simplified, modern, and efficient system aligned with contemporary economic realities</a:t>
            </a:r>
            <a:endParaRPr lang="en-US" dirty="0">
              <a:latin typeface="MS Reference Sans Serif" panose="020B0604030504040204" pitchFamily="34" charset="0"/>
              <a:ea typeface="Cambria" panose="02040503050406030204" pitchFamily="18" charset="0"/>
            </a:endParaRPr>
          </a:p>
        </p:txBody>
      </p:sp>
      <p:pic>
        <p:nvPicPr>
          <p:cNvPr id="7" name="Picture 6">
            <a:extLst>
              <a:ext uri="{FF2B5EF4-FFF2-40B4-BE49-F238E27FC236}">
                <a16:creationId xmlns:a16="http://schemas.microsoft.com/office/drawing/2014/main" xmlns="" id="{9E516366-D959-D87F-8B87-EE2B9316DA0C}"/>
              </a:ext>
            </a:extLst>
          </p:cNvPr>
          <p:cNvPicPr>
            <a:picLocks noChangeAspect="1"/>
          </p:cNvPicPr>
          <p:nvPr/>
        </p:nvPicPr>
        <p:blipFill>
          <a:blip r:embed="rId3"/>
          <a:stretch>
            <a:fillRect/>
          </a:stretch>
        </p:blipFill>
        <p:spPr>
          <a:xfrm>
            <a:off x="1" y="574110"/>
            <a:ext cx="5062602" cy="5480137"/>
          </a:xfrm>
          <a:prstGeom prst="rect">
            <a:avLst/>
          </a:prstGeom>
        </p:spPr>
      </p:pic>
    </p:spTree>
    <p:extLst>
      <p:ext uri="{BB962C8B-B14F-4D97-AF65-F5344CB8AC3E}">
        <p14:creationId xmlns:p14="http://schemas.microsoft.com/office/powerpoint/2010/main" val="932542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92" y="514449"/>
            <a:ext cx="8032849" cy="516732"/>
          </a:xfrm>
          <a:prstGeom prst="rect">
            <a:avLst/>
          </a:prstGeom>
          <a:noFill/>
          <a:ln/>
        </p:spPr>
        <p:txBody>
          <a:bodyPr wrap="none" lIns="0" tIns="0" rIns="0" bIns="0" rtlCol="0" anchor="t"/>
          <a:lstStyle/>
          <a:p>
            <a:pPr>
              <a:lnSpc>
                <a:spcPts val="4042"/>
              </a:lnSpc>
            </a:pPr>
            <a:r>
              <a:rPr lang="en-US" sz="3200" b="1" dirty="0">
                <a:solidFill>
                  <a:srgbClr val="091C53"/>
                </a:solidFill>
                <a:latin typeface="MS Reference Sans Serif" panose="020B0604030504040204" pitchFamily="34" charset="0"/>
                <a:ea typeface="Cambria" panose="02040503050406030204" pitchFamily="18" charset="0"/>
                <a:cs typeface="Instrument Sans Semi Bold" pitchFamily="34" charset="-120"/>
              </a:rPr>
              <a:t>Five Critical Challenges Requiring Reform</a:t>
            </a:r>
            <a:endParaRPr lang="en-US" sz="3200" b="1" dirty="0">
              <a:latin typeface="MS Reference Sans Serif" panose="020B0604030504040204" pitchFamily="34" charset="0"/>
              <a:ea typeface="Cambria" panose="02040503050406030204" pitchFamily="18" charset="0"/>
            </a:endParaRPr>
          </a:p>
        </p:txBody>
      </p:sp>
      <p:sp>
        <p:nvSpPr>
          <p:cNvPr id="3" name="Shape 1"/>
          <p:cNvSpPr/>
          <p:nvPr/>
        </p:nvSpPr>
        <p:spPr>
          <a:xfrm>
            <a:off x="577273" y="1361876"/>
            <a:ext cx="3625833" cy="2828533"/>
          </a:xfrm>
          <a:prstGeom prst="roundRect">
            <a:avLst>
              <a:gd name="adj" fmla="val 5569"/>
            </a:avLst>
          </a:prstGeom>
          <a:solidFill>
            <a:srgbClr val="CEE6FD"/>
          </a:solidFill>
          <a:ln/>
        </p:spPr>
        <p:txBody>
          <a:bodyPr lIns="76197" tIns="38098" rIns="76197" bIns="38098"/>
          <a:lstStyle/>
          <a:p>
            <a:endParaRPr lang="en-IN">
              <a:latin typeface="MS Reference Sans Serif" panose="020B0604030504040204" pitchFamily="34" charset="0"/>
            </a:endParaRPr>
          </a:p>
        </p:txBody>
      </p:sp>
      <p:sp>
        <p:nvSpPr>
          <p:cNvPr id="4" name="Shape 2"/>
          <p:cNvSpPr/>
          <p:nvPr/>
        </p:nvSpPr>
        <p:spPr>
          <a:xfrm>
            <a:off x="826791" y="1527176"/>
            <a:ext cx="496094" cy="496094"/>
          </a:xfrm>
          <a:prstGeom prst="roundRect">
            <a:avLst>
              <a:gd name="adj" fmla="val 15358451"/>
            </a:avLst>
          </a:prstGeom>
          <a:solidFill>
            <a:srgbClr val="84C1FA"/>
          </a:solidFill>
          <a:ln/>
        </p:spPr>
        <p:txBody>
          <a:bodyPr lIns="76197" tIns="38098" rIns="76197" bIns="38098"/>
          <a:lstStyle/>
          <a:p>
            <a:endParaRPr lang="en-IN">
              <a:latin typeface="MS Reference Sans Serif" panose="020B0604030504040204" pitchFamily="34" charset="0"/>
            </a:endParaRPr>
          </a:p>
        </p:txBody>
      </p:sp>
      <p:pic>
        <p:nvPicPr>
          <p:cNvPr id="5" name="Image 0"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963216" y="1663502"/>
            <a:ext cx="223243" cy="223243"/>
          </a:xfrm>
          <a:prstGeom prst="rect">
            <a:avLst/>
          </a:prstGeom>
        </p:spPr>
      </p:pic>
      <p:sp>
        <p:nvSpPr>
          <p:cNvPr id="6" name="Text 3"/>
          <p:cNvSpPr/>
          <p:nvPr/>
        </p:nvSpPr>
        <p:spPr>
          <a:xfrm>
            <a:off x="630515" y="2188568"/>
            <a:ext cx="2180233" cy="258465"/>
          </a:xfrm>
          <a:prstGeom prst="rect">
            <a:avLst/>
          </a:prstGeom>
          <a:noFill/>
          <a:ln/>
        </p:spPr>
        <p:txBody>
          <a:bodyPr wrap="none" lIns="0" tIns="0" rIns="0" bIns="0" rtlCol="0" anchor="t"/>
          <a:lstStyle/>
          <a:p>
            <a:pPr>
              <a:lnSpc>
                <a:spcPts val="2000"/>
              </a:lnSpc>
            </a:pPr>
            <a:r>
              <a:rPr lang="en-US"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Increasing Complexity</a:t>
            </a:r>
            <a:endParaRPr lang="en-US" b="1" dirty="0">
              <a:latin typeface="MS Reference Sans Serif" panose="020B0604030504040204" pitchFamily="34" charset="0"/>
              <a:ea typeface="Cambria" panose="02040503050406030204" pitchFamily="18" charset="0"/>
            </a:endParaRPr>
          </a:p>
        </p:txBody>
      </p:sp>
      <p:sp>
        <p:nvSpPr>
          <p:cNvPr id="7" name="Text 4"/>
          <p:cNvSpPr/>
          <p:nvPr/>
        </p:nvSpPr>
        <p:spPr>
          <a:xfrm>
            <a:off x="577273" y="2546250"/>
            <a:ext cx="3596960" cy="1615386"/>
          </a:xfrm>
          <a:prstGeom prst="rect">
            <a:avLst/>
          </a:prstGeom>
          <a:noFill/>
          <a:ln/>
        </p:spPr>
        <p:txBody>
          <a:bodyPr wrap="square" lIns="0" tIns="0" rIns="0" bIns="0" rtlCol="0" anchor="t"/>
          <a:lstStyle/>
          <a:p>
            <a:pPr algn="just">
              <a:lnSpc>
                <a:spcPts val="2083"/>
              </a:lnSpc>
            </a:pP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Continuous amendments led to layered provisions,</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 multiple provisos, explanations. Interpretation required frequent cross-referencing, making the law difficult even for professionals.</a:t>
            </a:r>
            <a:endParaRPr lang="en-US" dirty="0">
              <a:latin typeface="MS Reference Sans Serif" panose="020B0604030504040204" pitchFamily="34" charset="0"/>
              <a:ea typeface="Cambria" panose="02040503050406030204" pitchFamily="18" charset="0"/>
            </a:endParaRPr>
          </a:p>
        </p:txBody>
      </p:sp>
      <p:sp>
        <p:nvSpPr>
          <p:cNvPr id="8" name="Shape 5"/>
          <p:cNvSpPr/>
          <p:nvPr/>
        </p:nvSpPr>
        <p:spPr>
          <a:xfrm>
            <a:off x="4339531" y="1361876"/>
            <a:ext cx="3512840" cy="2799759"/>
          </a:xfrm>
          <a:prstGeom prst="roundRect">
            <a:avLst>
              <a:gd name="adj" fmla="val 5569"/>
            </a:avLst>
          </a:prstGeom>
          <a:solidFill>
            <a:srgbClr val="CEE6FD"/>
          </a:solidFill>
          <a:ln/>
        </p:spPr>
        <p:txBody>
          <a:bodyPr lIns="76197" tIns="38098" rIns="76197" bIns="38098"/>
          <a:lstStyle/>
          <a:p>
            <a:endParaRPr lang="en-IN">
              <a:latin typeface="MS Reference Sans Serif" panose="020B0604030504040204" pitchFamily="34" charset="0"/>
            </a:endParaRPr>
          </a:p>
        </p:txBody>
      </p:sp>
      <p:sp>
        <p:nvSpPr>
          <p:cNvPr id="9" name="Shape 6"/>
          <p:cNvSpPr/>
          <p:nvPr/>
        </p:nvSpPr>
        <p:spPr>
          <a:xfrm>
            <a:off x="4504830" y="1527176"/>
            <a:ext cx="496094" cy="496094"/>
          </a:xfrm>
          <a:prstGeom prst="roundRect">
            <a:avLst>
              <a:gd name="adj" fmla="val 15358451"/>
            </a:avLst>
          </a:prstGeom>
          <a:solidFill>
            <a:srgbClr val="84C1FA"/>
          </a:solidFill>
          <a:ln/>
        </p:spPr>
        <p:txBody>
          <a:bodyPr lIns="76197" tIns="38098" rIns="76197" bIns="38098"/>
          <a:lstStyle/>
          <a:p>
            <a:endParaRPr lang="en-IN">
              <a:latin typeface="MS Reference Sans Serif" panose="020B0604030504040204" pitchFamily="34" charset="0"/>
            </a:endParaRPr>
          </a:p>
        </p:txBody>
      </p:sp>
      <p:pic>
        <p:nvPicPr>
          <p:cNvPr id="10" name="Image 1" descr="preencoded.png"/>
          <p:cNvPicPr>
            <a:picLocks noChangeAspect="1"/>
          </p:cNvPicPr>
          <p:nvPr/>
        </p:nvPicPr>
        <p:blipFill>
          <a:blip>
            <a:extLst>
              <a:ext uri="{96DAC541-7B7A-43D3-8B79-37D633B846F1}">
                <asvg:svgBlip xmlns:asvg="http://schemas.microsoft.com/office/drawing/2016/SVG/main" xmlns="" r:embed="rId4"/>
              </a:ext>
            </a:extLst>
          </a:blip>
          <a:stretch>
            <a:fillRect/>
          </a:stretch>
        </p:blipFill>
        <p:spPr>
          <a:xfrm>
            <a:off x="4641255" y="1663502"/>
            <a:ext cx="223243" cy="223243"/>
          </a:xfrm>
          <a:prstGeom prst="rect">
            <a:avLst/>
          </a:prstGeom>
        </p:spPr>
      </p:pic>
      <p:sp>
        <p:nvSpPr>
          <p:cNvPr id="11" name="Text 7"/>
          <p:cNvSpPr/>
          <p:nvPr/>
        </p:nvSpPr>
        <p:spPr>
          <a:xfrm>
            <a:off x="4504830" y="2188568"/>
            <a:ext cx="2067421" cy="258465"/>
          </a:xfrm>
          <a:prstGeom prst="rect">
            <a:avLst/>
          </a:prstGeom>
          <a:noFill/>
          <a:ln/>
        </p:spPr>
        <p:txBody>
          <a:bodyPr wrap="none" lIns="0" tIns="0" rIns="0" bIns="0" rtlCol="0" anchor="t"/>
          <a:lstStyle/>
          <a:p>
            <a:pPr>
              <a:lnSpc>
                <a:spcPts val="2000"/>
              </a:lnSpc>
            </a:pPr>
            <a:r>
              <a:rPr lang="en-US"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High Litigation</a:t>
            </a:r>
            <a:endParaRPr lang="en-US" b="1" dirty="0">
              <a:latin typeface="MS Reference Sans Serif" panose="020B0604030504040204" pitchFamily="34" charset="0"/>
              <a:ea typeface="Cambria" panose="02040503050406030204" pitchFamily="18" charset="0"/>
            </a:endParaRPr>
          </a:p>
        </p:txBody>
      </p:sp>
      <p:sp>
        <p:nvSpPr>
          <p:cNvPr id="12" name="Text 8"/>
          <p:cNvSpPr/>
          <p:nvPr/>
        </p:nvSpPr>
        <p:spPr>
          <a:xfrm>
            <a:off x="4504829" y="2546251"/>
            <a:ext cx="3182243" cy="1058466"/>
          </a:xfrm>
          <a:prstGeom prst="rect">
            <a:avLst/>
          </a:prstGeom>
          <a:noFill/>
          <a:ln/>
        </p:spPr>
        <p:txBody>
          <a:bodyPr wrap="square" lIns="0" tIns="0" rIns="0" bIns="0" rtlCol="0" anchor="t"/>
          <a:lstStyle/>
          <a:p>
            <a:pPr algn="just">
              <a:lnSpc>
                <a:spcPts val="2083"/>
              </a:lnSpc>
            </a:pP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Ambiguity in drafting </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resulted in multiple interpretations. This significantly increased tax disputes and litigation burden across all levels.</a:t>
            </a:r>
            <a:endParaRPr lang="en-US" dirty="0">
              <a:latin typeface="MS Reference Sans Serif" panose="020B0604030504040204" pitchFamily="34" charset="0"/>
              <a:ea typeface="Cambria" panose="02040503050406030204" pitchFamily="18" charset="0"/>
            </a:endParaRPr>
          </a:p>
        </p:txBody>
      </p:sp>
      <p:sp>
        <p:nvSpPr>
          <p:cNvPr id="13" name="Shape 9"/>
          <p:cNvSpPr/>
          <p:nvPr/>
        </p:nvSpPr>
        <p:spPr>
          <a:xfrm>
            <a:off x="8017670" y="1361877"/>
            <a:ext cx="3512741" cy="2799758"/>
          </a:xfrm>
          <a:prstGeom prst="roundRect">
            <a:avLst>
              <a:gd name="adj" fmla="val 5569"/>
            </a:avLst>
          </a:prstGeom>
          <a:solidFill>
            <a:srgbClr val="CEE6FD"/>
          </a:solidFill>
          <a:ln/>
        </p:spPr>
        <p:txBody>
          <a:bodyPr lIns="76197" tIns="38098" rIns="76197" bIns="38098"/>
          <a:lstStyle/>
          <a:p>
            <a:endParaRPr lang="en-IN">
              <a:latin typeface="MS Reference Sans Serif" panose="020B0604030504040204" pitchFamily="34" charset="0"/>
            </a:endParaRPr>
          </a:p>
        </p:txBody>
      </p:sp>
      <p:sp>
        <p:nvSpPr>
          <p:cNvPr id="14" name="Shape 10"/>
          <p:cNvSpPr/>
          <p:nvPr/>
        </p:nvSpPr>
        <p:spPr>
          <a:xfrm>
            <a:off x="8182968" y="1527176"/>
            <a:ext cx="496094" cy="496094"/>
          </a:xfrm>
          <a:prstGeom prst="roundRect">
            <a:avLst>
              <a:gd name="adj" fmla="val 15358451"/>
            </a:avLst>
          </a:prstGeom>
          <a:solidFill>
            <a:srgbClr val="84C1FA"/>
          </a:solidFill>
          <a:ln/>
        </p:spPr>
        <p:txBody>
          <a:bodyPr lIns="76197" tIns="38098" rIns="76197" bIns="38098"/>
          <a:lstStyle/>
          <a:p>
            <a:endParaRPr lang="en-IN">
              <a:latin typeface="MS Reference Sans Serif" panose="020B0604030504040204" pitchFamily="34" charset="0"/>
            </a:endParaRPr>
          </a:p>
        </p:txBody>
      </p:sp>
      <p:pic>
        <p:nvPicPr>
          <p:cNvPr id="15" name="Image 2" descr="preencoded.png"/>
          <p:cNvPicPr>
            <a:picLocks noChangeAspect="1"/>
          </p:cNvPicPr>
          <p:nvPr/>
        </p:nvPicPr>
        <p:blipFill>
          <a:blip>
            <a:extLst>
              <a:ext uri="{96DAC541-7B7A-43D3-8B79-37D633B846F1}">
                <asvg:svgBlip xmlns:asvg="http://schemas.microsoft.com/office/drawing/2016/SVG/main" xmlns="" r:embed="rId5"/>
              </a:ext>
            </a:extLst>
          </a:blip>
          <a:stretch>
            <a:fillRect/>
          </a:stretch>
        </p:blipFill>
        <p:spPr>
          <a:xfrm>
            <a:off x="8319394" y="1663502"/>
            <a:ext cx="223243" cy="223243"/>
          </a:xfrm>
          <a:prstGeom prst="rect">
            <a:avLst/>
          </a:prstGeom>
        </p:spPr>
      </p:pic>
      <p:sp>
        <p:nvSpPr>
          <p:cNvPr id="16" name="Text 11"/>
          <p:cNvSpPr/>
          <p:nvPr/>
        </p:nvSpPr>
        <p:spPr>
          <a:xfrm>
            <a:off x="8182968" y="2188568"/>
            <a:ext cx="2179241" cy="258465"/>
          </a:xfrm>
          <a:prstGeom prst="rect">
            <a:avLst/>
          </a:prstGeom>
          <a:noFill/>
          <a:ln/>
        </p:spPr>
        <p:txBody>
          <a:bodyPr wrap="none" lIns="0" tIns="0" rIns="0" bIns="0" rtlCol="0" anchor="t"/>
          <a:lstStyle/>
          <a:p>
            <a:pPr>
              <a:lnSpc>
                <a:spcPts val="2000"/>
              </a:lnSpc>
            </a:pPr>
            <a:r>
              <a:rPr lang="en-US"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Fragmented Structure</a:t>
            </a:r>
            <a:endParaRPr lang="en-US" b="1" dirty="0">
              <a:latin typeface="MS Reference Sans Serif" panose="020B0604030504040204" pitchFamily="34" charset="0"/>
              <a:ea typeface="Cambria" panose="02040503050406030204" pitchFamily="18" charset="0"/>
            </a:endParaRPr>
          </a:p>
        </p:txBody>
      </p:sp>
      <p:sp>
        <p:nvSpPr>
          <p:cNvPr id="17" name="Text 12"/>
          <p:cNvSpPr/>
          <p:nvPr/>
        </p:nvSpPr>
        <p:spPr>
          <a:xfrm>
            <a:off x="8182968" y="2546251"/>
            <a:ext cx="3182144" cy="1323082"/>
          </a:xfrm>
          <a:prstGeom prst="rect">
            <a:avLst/>
          </a:prstGeom>
          <a:noFill/>
          <a:ln/>
        </p:spPr>
        <p:txBody>
          <a:bodyPr wrap="square" lIns="0" tIns="0" rIns="0" bIns="0" rtlCol="0" anchor="t"/>
          <a:lstStyle/>
          <a:p>
            <a:pPr algn="just">
              <a:lnSpc>
                <a:spcPts val="2083"/>
              </a:lnSpc>
            </a:pP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Provisions </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relating to similar subjects </a:t>
            </a: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were scattered across different sections</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 Lack of logical arrangement made navigation inefficient and time-consuming.</a:t>
            </a:r>
            <a:endParaRPr lang="en-US" dirty="0">
              <a:latin typeface="MS Reference Sans Serif" panose="020B0604030504040204" pitchFamily="34" charset="0"/>
              <a:ea typeface="Cambria" panose="02040503050406030204" pitchFamily="18" charset="0"/>
            </a:endParaRPr>
          </a:p>
        </p:txBody>
      </p:sp>
      <p:grpSp>
        <p:nvGrpSpPr>
          <p:cNvPr id="28" name="Group 27">
            <a:extLst>
              <a:ext uri="{FF2B5EF4-FFF2-40B4-BE49-F238E27FC236}">
                <a16:creationId xmlns:a16="http://schemas.microsoft.com/office/drawing/2014/main" xmlns="" id="{A10AD80D-E2A5-EC63-D606-0ACF632CE65E}"/>
              </a:ext>
            </a:extLst>
          </p:cNvPr>
          <p:cNvGrpSpPr/>
          <p:nvPr/>
        </p:nvGrpSpPr>
        <p:grpSpPr>
          <a:xfrm>
            <a:off x="580671" y="4326934"/>
            <a:ext cx="10868918" cy="2187482"/>
            <a:chOff x="793790" y="5039916"/>
            <a:chExt cx="13042701" cy="2624978"/>
          </a:xfrm>
        </p:grpSpPr>
        <p:sp>
          <p:nvSpPr>
            <p:cNvPr id="18" name="Shape 13"/>
            <p:cNvSpPr/>
            <p:nvPr/>
          </p:nvSpPr>
          <p:spPr>
            <a:xfrm>
              <a:off x="793790" y="5039916"/>
              <a:ext cx="6422112" cy="2572226"/>
            </a:xfrm>
            <a:prstGeom prst="roundRect">
              <a:avLst>
                <a:gd name="adj" fmla="val 6944"/>
              </a:avLst>
            </a:prstGeom>
            <a:solidFill>
              <a:srgbClr val="CEE6FD"/>
            </a:solidFill>
            <a:ln/>
          </p:spPr>
          <p:txBody>
            <a:bodyPr/>
            <a:lstStyle/>
            <a:p>
              <a:endParaRPr lang="en-IN">
                <a:latin typeface="MS Reference Sans Serif" panose="020B0604030504040204" pitchFamily="34" charset="0"/>
              </a:endParaRPr>
            </a:p>
          </p:txBody>
        </p:sp>
        <p:sp>
          <p:nvSpPr>
            <p:cNvPr id="19" name="Shape 14"/>
            <p:cNvSpPr/>
            <p:nvPr/>
          </p:nvSpPr>
          <p:spPr>
            <a:xfrm>
              <a:off x="992148" y="5238274"/>
              <a:ext cx="595313" cy="595313"/>
            </a:xfrm>
            <a:prstGeom prst="roundRect">
              <a:avLst>
                <a:gd name="adj" fmla="val 15358451"/>
              </a:avLst>
            </a:prstGeom>
            <a:solidFill>
              <a:srgbClr val="84C1FA"/>
            </a:solidFill>
            <a:ln/>
          </p:spPr>
          <p:txBody>
            <a:bodyPr/>
            <a:lstStyle/>
            <a:p>
              <a:endParaRPr lang="en-IN">
                <a:latin typeface="MS Reference Sans Serif" panose="020B0604030504040204" pitchFamily="34" charset="0"/>
              </a:endParaRPr>
            </a:p>
          </p:txBody>
        </p:sp>
        <p:pic>
          <p:nvPicPr>
            <p:cNvPr id="20" name="Image 3" descr="preencoded.png"/>
            <p:cNvPicPr>
              <a:picLocks noChangeAspect="1"/>
            </p:cNvPicPr>
            <p:nvPr/>
          </p:nvPicPr>
          <p:blipFill>
            <a:blip>
              <a:extLst>
                <a:ext uri="{96DAC541-7B7A-43D3-8B79-37D633B846F1}">
                  <asvg:svgBlip xmlns:asvg="http://schemas.microsoft.com/office/drawing/2016/SVG/main" xmlns="" r:embed="rId6"/>
                </a:ext>
              </a:extLst>
            </a:blip>
            <a:stretch>
              <a:fillRect/>
            </a:stretch>
          </p:blipFill>
          <p:spPr>
            <a:xfrm>
              <a:off x="1155859" y="5401866"/>
              <a:ext cx="267891" cy="267891"/>
            </a:xfrm>
            <a:prstGeom prst="rect">
              <a:avLst/>
            </a:prstGeom>
          </p:spPr>
        </p:pic>
        <p:sp>
          <p:nvSpPr>
            <p:cNvPr id="21" name="Text 15"/>
            <p:cNvSpPr/>
            <p:nvPr/>
          </p:nvSpPr>
          <p:spPr>
            <a:xfrm>
              <a:off x="992148" y="6031944"/>
              <a:ext cx="2496264" cy="310158"/>
            </a:xfrm>
            <a:prstGeom prst="rect">
              <a:avLst/>
            </a:prstGeom>
            <a:noFill/>
            <a:ln/>
          </p:spPr>
          <p:txBody>
            <a:bodyPr wrap="none" lIns="0" tIns="0" rIns="0" bIns="0" rtlCol="0" anchor="t"/>
            <a:lstStyle/>
            <a:p>
              <a:pPr>
                <a:lnSpc>
                  <a:spcPts val="2000"/>
                </a:lnSpc>
              </a:pPr>
              <a:r>
                <a:rPr lang="en-US"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Outdated</a:t>
              </a:r>
              <a:r>
                <a:rPr lang="en-US" sz="2000"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 Framework</a:t>
              </a:r>
              <a:endParaRPr lang="en-US" sz="2000" b="1" dirty="0">
                <a:latin typeface="MS Reference Sans Serif" panose="020B0604030504040204" pitchFamily="34" charset="0"/>
                <a:ea typeface="Cambria" panose="02040503050406030204" pitchFamily="18" charset="0"/>
              </a:endParaRPr>
            </a:p>
          </p:txBody>
        </p:sp>
        <p:sp>
          <p:nvSpPr>
            <p:cNvPr id="22" name="Text 16"/>
            <p:cNvSpPr/>
            <p:nvPr/>
          </p:nvSpPr>
          <p:spPr>
            <a:xfrm>
              <a:off x="992148" y="6350325"/>
              <a:ext cx="6025396" cy="1314569"/>
            </a:xfrm>
            <a:prstGeom prst="rect">
              <a:avLst/>
            </a:prstGeom>
            <a:noFill/>
            <a:ln/>
          </p:spPr>
          <p:txBody>
            <a:bodyPr wrap="square" lIns="0" tIns="0" rIns="0" bIns="0" rtlCol="0" anchor="t"/>
            <a:lstStyle/>
            <a:p>
              <a:pPr algn="just">
                <a:lnSpc>
                  <a:spcPts val="2083"/>
                </a:lnSpc>
              </a:pP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The original Act was </a:t>
              </a: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not designed for a digital and globalised economy</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 Digital transactions, e-assessments automation were introduced through amendments.</a:t>
              </a:r>
              <a:endParaRPr lang="en-US" dirty="0">
                <a:latin typeface="MS Reference Sans Serif" panose="020B0604030504040204" pitchFamily="34" charset="0"/>
                <a:ea typeface="Cambria" panose="02040503050406030204" pitchFamily="18" charset="0"/>
              </a:endParaRPr>
            </a:p>
          </p:txBody>
        </p:sp>
        <p:sp>
          <p:nvSpPr>
            <p:cNvPr id="23" name="Shape 17"/>
            <p:cNvSpPr/>
            <p:nvPr/>
          </p:nvSpPr>
          <p:spPr>
            <a:xfrm>
              <a:off x="7414260" y="5039916"/>
              <a:ext cx="6422231" cy="2572226"/>
            </a:xfrm>
            <a:prstGeom prst="roundRect">
              <a:avLst>
                <a:gd name="adj" fmla="val 6944"/>
              </a:avLst>
            </a:prstGeom>
            <a:solidFill>
              <a:srgbClr val="CEE6FD"/>
            </a:solidFill>
            <a:ln/>
          </p:spPr>
          <p:txBody>
            <a:bodyPr/>
            <a:lstStyle/>
            <a:p>
              <a:endParaRPr lang="en-IN">
                <a:latin typeface="MS Reference Sans Serif" panose="020B0604030504040204" pitchFamily="34" charset="0"/>
              </a:endParaRPr>
            </a:p>
          </p:txBody>
        </p:sp>
        <p:sp>
          <p:nvSpPr>
            <p:cNvPr id="24" name="Shape 18"/>
            <p:cNvSpPr/>
            <p:nvPr/>
          </p:nvSpPr>
          <p:spPr>
            <a:xfrm>
              <a:off x="7612618" y="5238274"/>
              <a:ext cx="595313" cy="595313"/>
            </a:xfrm>
            <a:prstGeom prst="roundRect">
              <a:avLst>
                <a:gd name="adj" fmla="val 15358451"/>
              </a:avLst>
            </a:prstGeom>
            <a:solidFill>
              <a:srgbClr val="84C1FA"/>
            </a:solidFill>
            <a:ln/>
          </p:spPr>
          <p:txBody>
            <a:bodyPr/>
            <a:lstStyle/>
            <a:p>
              <a:endParaRPr lang="en-IN">
                <a:latin typeface="MS Reference Sans Serif" panose="020B0604030504040204" pitchFamily="34" charset="0"/>
              </a:endParaRPr>
            </a:p>
          </p:txBody>
        </p:sp>
        <p:pic>
          <p:nvPicPr>
            <p:cNvPr id="25" name="Image 4" descr="preencoded.png"/>
            <p:cNvPicPr>
              <a:picLocks noChangeAspect="1"/>
            </p:cNvPicPr>
            <p:nvPr/>
          </p:nvPicPr>
          <p:blipFill>
            <a:blip>
              <a:extLst>
                <a:ext uri="{96DAC541-7B7A-43D3-8B79-37D633B846F1}">
                  <asvg:svgBlip xmlns:asvg="http://schemas.microsoft.com/office/drawing/2016/SVG/main" xmlns="" r:embed="rId7"/>
                </a:ext>
              </a:extLst>
            </a:blip>
            <a:stretch>
              <a:fillRect/>
            </a:stretch>
          </p:blipFill>
          <p:spPr>
            <a:xfrm>
              <a:off x="7776329" y="5401866"/>
              <a:ext cx="267891" cy="267891"/>
            </a:xfrm>
            <a:prstGeom prst="rect">
              <a:avLst/>
            </a:prstGeom>
          </p:spPr>
        </p:pic>
        <p:sp>
          <p:nvSpPr>
            <p:cNvPr id="26" name="Text 19"/>
            <p:cNvSpPr/>
            <p:nvPr/>
          </p:nvSpPr>
          <p:spPr>
            <a:xfrm>
              <a:off x="7612618" y="6031944"/>
              <a:ext cx="2480905" cy="310158"/>
            </a:xfrm>
            <a:prstGeom prst="rect">
              <a:avLst/>
            </a:prstGeom>
            <a:noFill/>
            <a:ln/>
          </p:spPr>
          <p:txBody>
            <a:bodyPr wrap="none" lIns="0" tIns="0" rIns="0" bIns="0" rtlCol="0" anchor="t"/>
            <a:lstStyle/>
            <a:p>
              <a:pPr>
                <a:lnSpc>
                  <a:spcPts val="2000"/>
                </a:lnSpc>
              </a:pPr>
              <a:r>
                <a:rPr lang="en-US" b="1" dirty="0">
                  <a:solidFill>
                    <a:srgbClr val="1E3063"/>
                  </a:solidFill>
                  <a:latin typeface="MS Reference Sans Serif" panose="020B0604030504040204" pitchFamily="34" charset="0"/>
                  <a:ea typeface="Cambria" panose="02040503050406030204" pitchFamily="18" charset="0"/>
                  <a:cs typeface="Instrument Sans Semi Bold" pitchFamily="34" charset="-120"/>
                </a:rPr>
                <a:t>Compliance Burden</a:t>
              </a:r>
              <a:endParaRPr lang="en-US" b="1" dirty="0">
                <a:latin typeface="MS Reference Sans Serif" panose="020B0604030504040204" pitchFamily="34" charset="0"/>
                <a:ea typeface="Cambria" panose="02040503050406030204" pitchFamily="18" charset="0"/>
              </a:endParaRPr>
            </a:p>
          </p:txBody>
        </p:sp>
        <p:sp>
          <p:nvSpPr>
            <p:cNvPr id="27" name="Text 20"/>
            <p:cNvSpPr/>
            <p:nvPr/>
          </p:nvSpPr>
          <p:spPr>
            <a:xfrm>
              <a:off x="7612618" y="6461165"/>
              <a:ext cx="6025515" cy="635079"/>
            </a:xfrm>
            <a:prstGeom prst="rect">
              <a:avLst/>
            </a:prstGeom>
            <a:noFill/>
            <a:ln/>
          </p:spPr>
          <p:txBody>
            <a:bodyPr wrap="square" lIns="0" tIns="0" rIns="0" bIns="0" rtlCol="0" anchor="t"/>
            <a:lstStyle/>
            <a:p>
              <a:pPr algn="just">
                <a:lnSpc>
                  <a:spcPts val="2083"/>
                </a:lnSpc>
              </a:pP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Procedural complexity </a:t>
              </a:r>
              <a:r>
                <a:rPr lang="en-US" dirty="0">
                  <a:solidFill>
                    <a:srgbClr val="1E3063"/>
                  </a:solidFill>
                  <a:latin typeface="MS Reference Sans Serif" panose="020B0604030504040204" pitchFamily="34" charset="0"/>
                  <a:ea typeface="Cambria" panose="02040503050406030204" pitchFamily="18" charset="0"/>
                  <a:cs typeface="Instrument Sans Medium" pitchFamily="34" charset="-120"/>
                </a:rPr>
                <a:t>increased compliance costs for taxpayers, especially small entities and first-time filers.</a:t>
              </a:r>
              <a:endParaRPr lang="en-US" dirty="0">
                <a:latin typeface="MS Reference Sans Serif" panose="020B0604030504040204" pitchFamily="34" charset="0"/>
                <a:ea typeface="Cambria" panose="02040503050406030204" pitchFamily="18" charset="0"/>
              </a:endParaRPr>
            </a:p>
          </p:txBody>
        </p:sp>
      </p:grpSp>
    </p:spTree>
    <p:extLst>
      <p:ext uri="{BB962C8B-B14F-4D97-AF65-F5344CB8AC3E}">
        <p14:creationId xmlns:p14="http://schemas.microsoft.com/office/powerpoint/2010/main" val="3417133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865756" cy="6858000"/>
          </a:xfrm>
          <a:prstGeom prst="rect">
            <a:avLst/>
          </a:prstGeom>
        </p:spPr>
      </p:pic>
      <p:sp>
        <p:nvSpPr>
          <p:cNvPr id="3" name="Text 0"/>
          <p:cNvSpPr/>
          <p:nvPr/>
        </p:nvSpPr>
        <p:spPr>
          <a:xfrm>
            <a:off x="5082066" y="552941"/>
            <a:ext cx="6314567" cy="516732"/>
          </a:xfrm>
          <a:prstGeom prst="rect">
            <a:avLst/>
          </a:prstGeom>
          <a:noFill/>
          <a:ln/>
        </p:spPr>
        <p:txBody>
          <a:bodyPr wrap="none" lIns="0" tIns="0" rIns="0" bIns="0" rtlCol="0" anchor="t"/>
          <a:lstStyle/>
          <a:p>
            <a:pPr>
              <a:lnSpc>
                <a:spcPts val="4042"/>
              </a:lnSpc>
            </a:pPr>
            <a:r>
              <a:rPr lang="en-US" sz="3200" dirty="0">
                <a:solidFill>
                  <a:srgbClr val="091C53"/>
                </a:solidFill>
                <a:latin typeface="MS Reference Sans Serif" panose="020B0604030504040204" pitchFamily="34" charset="0"/>
                <a:ea typeface="Cambria" panose="02040503050406030204" pitchFamily="18" charset="0"/>
                <a:cs typeface="Times New Roman" panose="02020603050405020304" pitchFamily="18" charset="0"/>
              </a:rPr>
              <a:t>What was the </a:t>
            </a:r>
            <a:r>
              <a:rPr lang="en-US" sz="3200">
                <a:solidFill>
                  <a:srgbClr val="091C53"/>
                </a:solidFill>
                <a:latin typeface="MS Reference Sans Serif" panose="020B0604030504040204" pitchFamily="34" charset="0"/>
                <a:ea typeface="Cambria" panose="02040503050406030204" pitchFamily="18" charset="0"/>
                <a:cs typeface="Times New Roman" panose="02020603050405020304" pitchFamily="18" charset="0"/>
              </a:rPr>
              <a:t>need?</a:t>
            </a:r>
            <a:endParaRPr lang="en-US" sz="3200" dirty="0">
              <a:latin typeface="MS Reference Sans Serif" panose="020B0604030504040204" pitchFamily="34" charset="0"/>
              <a:ea typeface="Cambria" panose="02040503050406030204" pitchFamily="18" charset="0"/>
              <a:cs typeface="Times New Roman" panose="02020603050405020304" pitchFamily="18" charset="0"/>
            </a:endParaRPr>
          </a:p>
        </p:txBody>
      </p:sp>
      <p:sp>
        <p:nvSpPr>
          <p:cNvPr id="4" name="Text 1"/>
          <p:cNvSpPr/>
          <p:nvPr/>
        </p:nvSpPr>
        <p:spPr>
          <a:xfrm>
            <a:off x="5233492" y="1048649"/>
            <a:ext cx="6297018" cy="1124427"/>
          </a:xfrm>
          <a:prstGeom prst="rect">
            <a:avLst/>
          </a:prstGeom>
          <a:noFill/>
          <a:ln/>
        </p:spPr>
        <p:txBody>
          <a:bodyPr wrap="square" lIns="0" tIns="0" rIns="0" bIns="0" rtlCol="0" anchor="t"/>
          <a:lstStyle/>
          <a:p>
            <a:pPr marL="330162" indent="-330162" algn="just">
              <a:lnSpc>
                <a:spcPct val="150000"/>
              </a:lnSpc>
              <a:buFontTx/>
              <a:buChar char="-"/>
              <a:defRPr/>
            </a:pPr>
            <a:r>
              <a:rPr lang="en-US" dirty="0">
                <a:solidFill>
                  <a:srgbClr val="058586"/>
                </a:solidFill>
                <a:latin typeface="MS Reference Sans Serif" panose="020B0604030504040204" pitchFamily="34" charset="0"/>
                <a:ea typeface="Cambria" panose="02040503050406030204" pitchFamily="18" charset="0"/>
              </a:rPr>
              <a:t>Simplify </a:t>
            </a:r>
            <a:r>
              <a:rPr lang="en-US" dirty="0">
                <a:solidFill>
                  <a:schemeClr val="tx2"/>
                </a:solidFill>
                <a:latin typeface="MS Reference Sans Serif" panose="020B0604030504040204" pitchFamily="34" charset="0"/>
                <a:ea typeface="Cambria" panose="02040503050406030204" pitchFamily="18" charset="0"/>
              </a:rPr>
              <a:t>statutory </a:t>
            </a:r>
            <a:r>
              <a:rPr lang="en-US" dirty="0">
                <a:solidFill>
                  <a:srgbClr val="058586"/>
                </a:solidFill>
                <a:latin typeface="MS Reference Sans Serif" panose="020B0604030504040204" pitchFamily="34" charset="0"/>
                <a:ea typeface="Cambria" panose="02040503050406030204" pitchFamily="18" charset="0"/>
              </a:rPr>
              <a:t>language</a:t>
            </a:r>
          </a:p>
          <a:p>
            <a:pPr marL="330162" indent="-330162" algn="just">
              <a:lnSpc>
                <a:spcPct val="150000"/>
              </a:lnSpc>
              <a:buFontTx/>
              <a:buChar char="-"/>
              <a:defRPr/>
            </a:pPr>
            <a:r>
              <a:rPr lang="en-US" dirty="0">
                <a:solidFill>
                  <a:schemeClr val="tx2"/>
                </a:solidFill>
                <a:latin typeface="MS Reference Sans Serif" panose="020B0604030504040204" pitchFamily="34" charset="0"/>
                <a:ea typeface="Cambria" panose="02040503050406030204" pitchFamily="18" charset="0"/>
              </a:rPr>
              <a:t>Improve </a:t>
            </a:r>
            <a:r>
              <a:rPr lang="en-US" dirty="0">
                <a:solidFill>
                  <a:srgbClr val="058586"/>
                </a:solidFill>
                <a:latin typeface="MS Reference Sans Serif" panose="020B0604030504040204" pitchFamily="34" charset="0"/>
                <a:ea typeface="Cambria" panose="02040503050406030204" pitchFamily="18" charset="0"/>
              </a:rPr>
              <a:t>structural clarity</a:t>
            </a:r>
          </a:p>
          <a:p>
            <a:pPr marL="330162" indent="-330162" algn="just">
              <a:lnSpc>
                <a:spcPct val="150000"/>
              </a:lnSpc>
              <a:buFontTx/>
              <a:buChar char="-"/>
              <a:defRPr/>
            </a:pPr>
            <a:r>
              <a:rPr lang="en-IN" dirty="0">
                <a:solidFill>
                  <a:srgbClr val="058586"/>
                </a:solidFill>
                <a:latin typeface="MS Reference Sans Serif" panose="020B0604030504040204" pitchFamily="34" charset="0"/>
                <a:ea typeface="Cambria" panose="02040503050406030204" pitchFamily="18" charset="0"/>
              </a:rPr>
              <a:t>Reduce </a:t>
            </a:r>
            <a:r>
              <a:rPr lang="en-IN" dirty="0">
                <a:solidFill>
                  <a:schemeClr val="tx2"/>
                </a:solidFill>
                <a:latin typeface="MS Reference Sans Serif" panose="020B0604030504040204" pitchFamily="34" charset="0"/>
                <a:ea typeface="Cambria" panose="02040503050406030204" pitchFamily="18" charset="0"/>
              </a:rPr>
              <a:t>interpretational </a:t>
            </a:r>
            <a:r>
              <a:rPr lang="en-IN" dirty="0">
                <a:solidFill>
                  <a:srgbClr val="058586"/>
                </a:solidFill>
                <a:latin typeface="MS Reference Sans Serif" panose="020B0604030504040204" pitchFamily="34" charset="0"/>
                <a:ea typeface="Cambria" panose="02040503050406030204" pitchFamily="18" charset="0"/>
              </a:rPr>
              <a:t>disputes </a:t>
            </a:r>
          </a:p>
          <a:p>
            <a:pPr marL="330162" indent="-330162" algn="just">
              <a:lnSpc>
                <a:spcPct val="150000"/>
              </a:lnSpc>
              <a:buFontTx/>
              <a:buChar char="-"/>
              <a:defRPr/>
            </a:pPr>
            <a:r>
              <a:rPr lang="en-US" dirty="0">
                <a:solidFill>
                  <a:schemeClr val="tx2"/>
                </a:solidFill>
                <a:latin typeface="MS Reference Sans Serif" panose="020B0604030504040204" pitchFamily="34" charset="0"/>
                <a:ea typeface="Cambria" panose="02040503050406030204" pitchFamily="18" charset="0"/>
              </a:rPr>
              <a:t>Deleting </a:t>
            </a:r>
            <a:r>
              <a:rPr lang="en-US" dirty="0">
                <a:solidFill>
                  <a:srgbClr val="058586"/>
                </a:solidFill>
                <a:latin typeface="MS Reference Sans Serif" panose="020B0604030504040204" pitchFamily="34" charset="0"/>
                <a:ea typeface="Cambria" panose="02040503050406030204" pitchFamily="18" charset="0"/>
              </a:rPr>
              <a:t>obsolete provisions</a:t>
            </a:r>
          </a:p>
          <a:p>
            <a:pPr algn="just">
              <a:lnSpc>
                <a:spcPct val="150000"/>
              </a:lnSpc>
              <a:defRPr/>
            </a:pPr>
            <a:endParaRPr lang="en-US" dirty="0">
              <a:solidFill>
                <a:schemeClr val="tx2"/>
              </a:solidFill>
              <a:latin typeface="MS Reference Sans Serif" panose="020B0604030504040204" pitchFamily="34" charset="0"/>
              <a:ea typeface="Cambria" panose="02040503050406030204" pitchFamily="18" charset="0"/>
            </a:endParaRPr>
          </a:p>
          <a:p>
            <a:pPr>
              <a:lnSpc>
                <a:spcPct val="150000"/>
              </a:lnSpc>
            </a:pPr>
            <a:endParaRPr lang="en-US" dirty="0">
              <a:latin typeface="MS Reference Sans Serif" panose="020B0604030504040204" pitchFamily="34" charset="0"/>
              <a:ea typeface="Cambria" panose="02040503050406030204" pitchFamily="18" charset="0"/>
              <a:cs typeface="Times New Roman" panose="02020603050405020304" pitchFamily="18" charset="0"/>
            </a:endParaRPr>
          </a:p>
        </p:txBody>
      </p:sp>
      <p:sp>
        <p:nvSpPr>
          <p:cNvPr id="5" name="Text 2"/>
          <p:cNvSpPr/>
          <p:nvPr/>
        </p:nvSpPr>
        <p:spPr>
          <a:xfrm>
            <a:off x="5076917" y="3800077"/>
            <a:ext cx="6661143" cy="1710584"/>
          </a:xfrm>
          <a:prstGeom prst="rect">
            <a:avLst/>
          </a:prstGeom>
          <a:noFill/>
          <a:ln/>
        </p:spPr>
        <p:txBody>
          <a:bodyPr wrap="square" lIns="0" tIns="0" rIns="0" bIns="0" rtlCol="0" anchor="t"/>
          <a:lstStyle/>
          <a:p>
            <a:pPr algn="just">
              <a:lnSpc>
                <a:spcPct val="150000"/>
              </a:lnSpc>
              <a:defRPr/>
            </a:pPr>
            <a:endParaRPr lang="en-US" dirty="0">
              <a:solidFill>
                <a:schemeClr val="tx2"/>
              </a:solidFill>
              <a:latin typeface="MS Reference Sans Serif" panose="020B0604030504040204" pitchFamily="34" charset="0"/>
              <a:ea typeface="Cambria" panose="02040503050406030204" pitchFamily="18" charset="0"/>
            </a:endParaRPr>
          </a:p>
          <a:p>
            <a:pPr marL="330162" indent="-330162" algn="just">
              <a:lnSpc>
                <a:spcPct val="150000"/>
              </a:lnSpc>
              <a:buFontTx/>
              <a:buChar char="-"/>
              <a:defRPr/>
            </a:pPr>
            <a:r>
              <a:rPr lang="en-US" dirty="0">
                <a:solidFill>
                  <a:srgbClr val="058586"/>
                </a:solidFill>
                <a:latin typeface="MS Reference Sans Serif" panose="020B0604030504040204" pitchFamily="34" charset="0"/>
                <a:ea typeface="Cambria" panose="02040503050406030204" pitchFamily="18" charset="0"/>
              </a:rPr>
              <a:t>Eliminate intricate language </a:t>
            </a:r>
            <a:r>
              <a:rPr lang="en-US" dirty="0">
                <a:solidFill>
                  <a:schemeClr val="tx2"/>
                </a:solidFill>
                <a:latin typeface="MS Reference Sans Serif" panose="020B0604030504040204" pitchFamily="34" charset="0"/>
                <a:ea typeface="Cambria" panose="02040503050406030204" pitchFamily="18" charset="0"/>
              </a:rPr>
              <a:t>to enhance readability</a:t>
            </a:r>
          </a:p>
          <a:p>
            <a:pPr marL="330162" indent="-330162" algn="just">
              <a:lnSpc>
                <a:spcPct val="150000"/>
              </a:lnSpc>
              <a:buFontTx/>
              <a:buChar char="-"/>
              <a:defRPr/>
            </a:pPr>
            <a:r>
              <a:rPr lang="en-US" dirty="0">
                <a:solidFill>
                  <a:srgbClr val="058586"/>
                </a:solidFill>
                <a:latin typeface="MS Reference Sans Serif" panose="020B0604030504040204" pitchFamily="34" charset="0"/>
                <a:ea typeface="Cambria" panose="02040503050406030204" pitchFamily="18" charset="0"/>
              </a:rPr>
              <a:t>Remove redundant and repetitive provisions </a:t>
            </a:r>
            <a:r>
              <a:rPr lang="en-US" dirty="0">
                <a:solidFill>
                  <a:schemeClr val="tx2"/>
                </a:solidFill>
                <a:latin typeface="MS Reference Sans Serif" panose="020B0604030504040204" pitchFamily="34" charset="0"/>
                <a:ea typeface="Cambria" panose="02040503050406030204" pitchFamily="18" charset="0"/>
              </a:rPr>
              <a:t>for better navigation </a:t>
            </a:r>
          </a:p>
          <a:p>
            <a:pPr marL="330162" indent="-330162" algn="just">
              <a:lnSpc>
                <a:spcPct val="150000"/>
              </a:lnSpc>
              <a:buFontTx/>
              <a:buChar char="-"/>
              <a:defRPr/>
            </a:pPr>
            <a:r>
              <a:rPr lang="en-US" dirty="0">
                <a:solidFill>
                  <a:srgbClr val="058586"/>
                </a:solidFill>
                <a:latin typeface="MS Reference Sans Serif" panose="020B0604030504040204" pitchFamily="34" charset="0"/>
                <a:ea typeface="Cambria" panose="02040503050406030204" pitchFamily="18" charset="0"/>
              </a:rPr>
              <a:t>Reorganize sections </a:t>
            </a:r>
            <a:r>
              <a:rPr lang="en-US" dirty="0">
                <a:solidFill>
                  <a:schemeClr val="tx2"/>
                </a:solidFill>
                <a:latin typeface="MS Reference Sans Serif" panose="020B0604030504040204" pitchFamily="34" charset="0"/>
                <a:ea typeface="Cambria" panose="02040503050406030204" pitchFamily="18" charset="0"/>
              </a:rPr>
              <a:t>logically to facilitate ease of reference</a:t>
            </a:r>
          </a:p>
        </p:txBody>
      </p:sp>
      <p:sp>
        <p:nvSpPr>
          <p:cNvPr id="6" name="Text 0">
            <a:extLst>
              <a:ext uri="{FF2B5EF4-FFF2-40B4-BE49-F238E27FC236}">
                <a16:creationId xmlns:a16="http://schemas.microsoft.com/office/drawing/2014/main" xmlns="" id="{5C1D5401-0C60-5705-8D76-3107B727FAF3}"/>
              </a:ext>
            </a:extLst>
          </p:cNvPr>
          <p:cNvSpPr/>
          <p:nvPr/>
        </p:nvSpPr>
        <p:spPr>
          <a:xfrm>
            <a:off x="4691256" y="3607267"/>
            <a:ext cx="6314567" cy="516732"/>
          </a:xfrm>
          <a:prstGeom prst="rect">
            <a:avLst/>
          </a:prstGeom>
          <a:noFill/>
          <a:ln/>
        </p:spPr>
        <p:txBody>
          <a:bodyPr wrap="none" lIns="0" tIns="0" rIns="0" bIns="0" rtlCol="0" anchor="t"/>
          <a:lstStyle/>
          <a:p>
            <a:pPr>
              <a:lnSpc>
                <a:spcPts val="4042"/>
              </a:lnSpc>
            </a:pPr>
            <a:r>
              <a:rPr lang="en-US" sz="3300" dirty="0">
                <a:solidFill>
                  <a:schemeClr val="tx2"/>
                </a:solidFill>
                <a:latin typeface="MS Reference Sans Serif" panose="020B0604030504040204" pitchFamily="34" charset="0"/>
                <a:ea typeface="Cambria" panose="02040503050406030204" pitchFamily="18" charset="0"/>
              </a:rPr>
              <a:t>Approach adopted</a:t>
            </a:r>
            <a:endParaRPr lang="en-US" sz="3200" dirty="0">
              <a:latin typeface="MS Reference Sans Serif" panose="020B0604030504040204" pitchFamily="34"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087901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800600" cy="6858000"/>
          </a:xfrm>
          <a:prstGeom prst="rect">
            <a:avLst/>
          </a:prstGeom>
        </p:spPr>
      </p:pic>
      <p:grpSp>
        <p:nvGrpSpPr>
          <p:cNvPr id="10" name="Group 9">
            <a:extLst>
              <a:ext uri="{FF2B5EF4-FFF2-40B4-BE49-F238E27FC236}">
                <a16:creationId xmlns:a16="http://schemas.microsoft.com/office/drawing/2014/main" xmlns="" id="{45F95574-9FD4-F378-AF50-67F19CA19327}"/>
              </a:ext>
            </a:extLst>
          </p:cNvPr>
          <p:cNvGrpSpPr/>
          <p:nvPr/>
        </p:nvGrpSpPr>
        <p:grpSpPr>
          <a:xfrm>
            <a:off x="5210373" y="772778"/>
            <a:ext cx="6326485" cy="4346250"/>
            <a:chOff x="6252448" y="1804154"/>
            <a:chExt cx="7591782" cy="5215500"/>
          </a:xfrm>
        </p:grpSpPr>
        <p:sp>
          <p:nvSpPr>
            <p:cNvPr id="3" name="Text 0"/>
            <p:cNvSpPr/>
            <p:nvPr/>
          </p:nvSpPr>
          <p:spPr>
            <a:xfrm>
              <a:off x="6291341" y="1804154"/>
              <a:ext cx="6207681" cy="620078"/>
            </a:xfrm>
            <a:prstGeom prst="rect">
              <a:avLst/>
            </a:prstGeom>
            <a:noFill/>
            <a:ln/>
          </p:spPr>
          <p:txBody>
            <a:bodyPr wrap="none" lIns="0" tIns="0" rIns="0" bIns="0" rtlCol="0" anchor="t"/>
            <a:lstStyle/>
            <a:p>
              <a:pPr>
                <a:lnSpc>
                  <a:spcPts val="4042"/>
                </a:lnSpc>
              </a:pPr>
              <a:r>
                <a:rPr lang="en-US" sz="3200" b="1" dirty="0">
                  <a:latin typeface="MS Reference Sans Serif" panose="020B0604030504040204" pitchFamily="34" charset="0"/>
                  <a:ea typeface="Cambria" panose="02040503050406030204" pitchFamily="18" charset="0"/>
                  <a:cs typeface="Instrument Sans Semi Bold" pitchFamily="34" charset="-120"/>
                </a:rPr>
                <a:t>What Remains Unchanged</a:t>
              </a:r>
              <a:endParaRPr lang="en-US" sz="3200" b="1" dirty="0">
                <a:latin typeface="MS Reference Sans Serif" panose="020B0604030504040204" pitchFamily="34" charset="0"/>
                <a:ea typeface="Cambria" panose="02040503050406030204" pitchFamily="18" charset="0"/>
              </a:endParaRPr>
            </a:p>
          </p:txBody>
        </p:sp>
        <p:sp>
          <p:nvSpPr>
            <p:cNvPr id="4" name="Text 1"/>
            <p:cNvSpPr/>
            <p:nvPr/>
          </p:nvSpPr>
          <p:spPr>
            <a:xfrm>
              <a:off x="6280190" y="2920246"/>
              <a:ext cx="2823329" cy="310158"/>
            </a:xfrm>
            <a:prstGeom prst="rect">
              <a:avLst/>
            </a:prstGeom>
            <a:noFill/>
            <a:ln/>
          </p:spPr>
          <p:txBody>
            <a:bodyPr wrap="none" lIns="0" tIns="0" rIns="0" bIns="0" rtlCol="0" anchor="t"/>
            <a:lstStyle/>
            <a:p>
              <a:pPr>
                <a:lnSpc>
                  <a:spcPts val="2000"/>
                </a:lnSpc>
              </a:pPr>
              <a:r>
                <a:rPr lang="en-US" b="1" dirty="0">
                  <a:solidFill>
                    <a:srgbClr val="058586"/>
                  </a:solidFill>
                  <a:latin typeface="MS Reference Sans Serif" panose="020B0604030504040204" pitchFamily="34" charset="0"/>
                  <a:ea typeface="Cambria" panose="02040503050406030204" pitchFamily="18" charset="0"/>
                  <a:cs typeface="Instrument Sans Semi Bold" pitchFamily="34" charset="-120"/>
                </a:rPr>
                <a:t>Core Taxation Principles</a:t>
              </a:r>
              <a:endParaRPr lang="en-US" b="1" dirty="0">
                <a:solidFill>
                  <a:srgbClr val="058586"/>
                </a:solidFill>
                <a:latin typeface="MS Reference Sans Serif" panose="020B0604030504040204" pitchFamily="34" charset="0"/>
                <a:ea typeface="Cambria" panose="02040503050406030204" pitchFamily="18" charset="0"/>
              </a:endParaRPr>
            </a:p>
          </p:txBody>
        </p:sp>
        <p:sp>
          <p:nvSpPr>
            <p:cNvPr id="5" name="Text 2"/>
            <p:cNvSpPr/>
            <p:nvPr/>
          </p:nvSpPr>
          <p:spPr>
            <a:xfrm>
              <a:off x="6280190" y="3428762"/>
              <a:ext cx="3536156" cy="952619"/>
            </a:xfrm>
            <a:prstGeom prst="rect">
              <a:avLst/>
            </a:prstGeom>
            <a:noFill/>
            <a:ln/>
          </p:spPr>
          <p:txBody>
            <a:bodyPr wrap="square" lIns="0" tIns="0" rIns="0" bIns="0" rtlCol="0" anchor="t"/>
            <a:lstStyle/>
            <a:p>
              <a:pPr algn="just">
                <a:lnSpc>
                  <a:spcPts val="2083"/>
                </a:lnSpc>
              </a:pPr>
              <a:r>
                <a:rPr lang="en-US" dirty="0">
                  <a:latin typeface="MS Reference Sans Serif" panose="020B0604030504040204" pitchFamily="34" charset="0"/>
                  <a:ea typeface="Cambria" panose="02040503050406030204" pitchFamily="18" charset="0"/>
                  <a:cs typeface="Instrument Sans Medium" pitchFamily="34" charset="-120"/>
                </a:rPr>
                <a:t>The reform </a:t>
              </a: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preserves fundamental tax principles </a:t>
              </a:r>
              <a:r>
                <a:rPr lang="en-US" dirty="0">
                  <a:latin typeface="MS Reference Sans Serif" panose="020B0604030504040204" pitchFamily="34" charset="0"/>
                  <a:ea typeface="Cambria" panose="02040503050406030204" pitchFamily="18" charset="0"/>
                  <a:cs typeface="Instrument Sans Medium" pitchFamily="34" charset="-120"/>
                </a:rPr>
                <a:t>that have stood the test of time:</a:t>
              </a:r>
              <a:endParaRPr lang="en-US" dirty="0">
                <a:latin typeface="MS Reference Sans Serif" panose="020B0604030504040204" pitchFamily="34" charset="0"/>
                <a:ea typeface="Cambria" panose="02040503050406030204" pitchFamily="18" charset="0"/>
              </a:endParaRPr>
            </a:p>
          </p:txBody>
        </p:sp>
        <p:sp>
          <p:nvSpPr>
            <p:cNvPr id="6" name="Text 3"/>
            <p:cNvSpPr/>
            <p:nvPr/>
          </p:nvSpPr>
          <p:spPr>
            <a:xfrm>
              <a:off x="6252448" y="4810839"/>
              <a:ext cx="3536156" cy="2208815"/>
            </a:xfrm>
            <a:prstGeom prst="rect">
              <a:avLst/>
            </a:prstGeom>
            <a:noFill/>
            <a:ln/>
          </p:spPr>
          <p:txBody>
            <a:bodyPr wrap="square" lIns="0" tIns="0" rIns="0" bIns="0" rtlCol="0" anchor="t"/>
            <a:lstStyle/>
            <a:p>
              <a:pPr marL="285739" indent="-285739">
                <a:lnSpc>
                  <a:spcPts val="2083"/>
                </a:lnSpc>
                <a:buSzPct val="100000"/>
                <a:buChar char="•"/>
              </a:pP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Charging of income tax </a:t>
              </a:r>
              <a:r>
                <a:rPr lang="en-US" dirty="0">
                  <a:latin typeface="MS Reference Sans Serif" panose="020B0604030504040204" pitchFamily="34" charset="0"/>
                  <a:ea typeface="Cambria" panose="02040503050406030204" pitchFamily="18" charset="0"/>
                  <a:cs typeface="Instrument Sans Medium" pitchFamily="34" charset="-120"/>
                </a:rPr>
                <a:t>on a fiscal year basis</a:t>
              </a:r>
            </a:p>
            <a:p>
              <a:pPr marL="285739" indent="-285739">
                <a:lnSpc>
                  <a:spcPts val="2083"/>
                </a:lnSpc>
                <a:buSzPct val="100000"/>
                <a:buChar char="•"/>
              </a:pPr>
              <a:endParaRPr lang="en-US" dirty="0">
                <a:latin typeface="MS Reference Sans Serif" panose="020B0604030504040204" pitchFamily="34" charset="0"/>
                <a:ea typeface="Cambria" panose="02040503050406030204" pitchFamily="18" charset="0"/>
              </a:endParaRPr>
            </a:p>
            <a:p>
              <a:pPr marL="285739" indent="-285739">
                <a:lnSpc>
                  <a:spcPts val="2083"/>
                </a:lnSpc>
                <a:buSzPct val="100000"/>
                <a:buChar char="•"/>
              </a:pP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Classification of heads </a:t>
              </a:r>
              <a:r>
                <a:rPr lang="en-US" dirty="0">
                  <a:latin typeface="MS Reference Sans Serif" panose="020B0604030504040204" pitchFamily="34" charset="0"/>
                  <a:ea typeface="Cambria" panose="02040503050406030204" pitchFamily="18" charset="0"/>
                  <a:cs typeface="Instrument Sans Medium" pitchFamily="34" charset="-120"/>
                </a:rPr>
                <a:t>of income</a:t>
              </a:r>
              <a:endParaRPr lang="en-US" dirty="0">
                <a:latin typeface="MS Reference Sans Serif" panose="020B0604030504040204" pitchFamily="34" charset="0"/>
                <a:ea typeface="Cambria" panose="02040503050406030204" pitchFamily="18" charset="0"/>
              </a:endParaRPr>
            </a:p>
            <a:p>
              <a:pPr marL="285739" indent="-285739">
                <a:lnSpc>
                  <a:spcPts val="2083"/>
                </a:lnSpc>
                <a:buSzPct val="100000"/>
                <a:buChar char="•"/>
              </a:pPr>
              <a:endParaRPr lang="en-US" dirty="0">
                <a:latin typeface="MS Reference Sans Serif" panose="020B0604030504040204" pitchFamily="34" charset="0"/>
                <a:ea typeface="Cambria" panose="02040503050406030204" pitchFamily="18" charset="0"/>
                <a:cs typeface="Instrument Sans Medium" pitchFamily="34" charset="-120"/>
              </a:endParaRPr>
            </a:p>
            <a:p>
              <a:pPr marL="285739" indent="-285739">
                <a:lnSpc>
                  <a:spcPts val="2083"/>
                </a:lnSpc>
                <a:buSzPct val="100000"/>
                <a:buChar char="•"/>
              </a:pPr>
              <a:r>
                <a:rPr lang="en-US" dirty="0">
                  <a:latin typeface="MS Reference Sans Serif" panose="020B0604030504040204" pitchFamily="34" charset="0"/>
                  <a:ea typeface="Cambria" panose="02040503050406030204" pitchFamily="18" charset="0"/>
                  <a:cs typeface="Instrument Sans Medium" pitchFamily="34" charset="-120"/>
                </a:rPr>
                <a:t>Determination of </a:t>
              </a: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residential status</a:t>
              </a:r>
              <a:endParaRPr lang="en-US" dirty="0">
                <a:solidFill>
                  <a:srgbClr val="058586"/>
                </a:solidFill>
                <a:latin typeface="MS Reference Sans Serif" panose="020B0604030504040204" pitchFamily="34" charset="0"/>
                <a:ea typeface="Cambria" panose="02040503050406030204" pitchFamily="18" charset="0"/>
              </a:endParaRPr>
            </a:p>
            <a:p>
              <a:pPr marL="285739" indent="-285739">
                <a:lnSpc>
                  <a:spcPts val="2083"/>
                </a:lnSpc>
                <a:buSzPct val="100000"/>
                <a:buChar char="•"/>
              </a:pPr>
              <a:endParaRPr lang="en-US" dirty="0">
                <a:latin typeface="MS Reference Sans Serif" panose="020B0604030504040204" pitchFamily="34" charset="0"/>
                <a:ea typeface="Cambria" panose="02040503050406030204" pitchFamily="18" charset="0"/>
                <a:cs typeface="Instrument Sans Medium" pitchFamily="34" charset="-120"/>
              </a:endParaRPr>
            </a:p>
            <a:p>
              <a:pPr marL="285739" indent="-285739">
                <a:lnSpc>
                  <a:spcPts val="2083"/>
                </a:lnSpc>
                <a:buSzPct val="100000"/>
                <a:buChar char="•"/>
              </a:pP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Basic charge of tax </a:t>
              </a:r>
              <a:r>
                <a:rPr lang="en-US" dirty="0">
                  <a:latin typeface="MS Reference Sans Serif" panose="020B0604030504040204" pitchFamily="34" charset="0"/>
                  <a:ea typeface="Cambria" panose="02040503050406030204" pitchFamily="18" charset="0"/>
                  <a:cs typeface="Instrument Sans Medium" pitchFamily="34" charset="-120"/>
                </a:rPr>
                <a:t>computation</a:t>
              </a:r>
              <a:endParaRPr lang="en-US" dirty="0">
                <a:latin typeface="MS Reference Sans Serif" panose="020B0604030504040204" pitchFamily="34" charset="0"/>
                <a:ea typeface="Cambria" panose="02040503050406030204" pitchFamily="18" charset="0"/>
              </a:endParaRPr>
            </a:p>
          </p:txBody>
        </p:sp>
        <p:sp>
          <p:nvSpPr>
            <p:cNvPr id="7" name="Text 4"/>
            <p:cNvSpPr/>
            <p:nvPr/>
          </p:nvSpPr>
          <p:spPr>
            <a:xfrm>
              <a:off x="10308074" y="2920246"/>
              <a:ext cx="2480905" cy="310158"/>
            </a:xfrm>
            <a:prstGeom prst="rect">
              <a:avLst/>
            </a:prstGeom>
            <a:noFill/>
            <a:ln/>
          </p:spPr>
          <p:txBody>
            <a:bodyPr wrap="none" lIns="0" tIns="0" rIns="0" bIns="0" rtlCol="0" anchor="t"/>
            <a:lstStyle/>
            <a:p>
              <a:pPr>
                <a:lnSpc>
                  <a:spcPts val="2000"/>
                </a:lnSpc>
              </a:pPr>
              <a:r>
                <a:rPr lang="en-US" b="1" dirty="0">
                  <a:solidFill>
                    <a:srgbClr val="058586"/>
                  </a:solidFill>
                  <a:latin typeface="MS Reference Sans Serif" panose="020B0604030504040204" pitchFamily="34" charset="0"/>
                  <a:ea typeface="Cambria" panose="02040503050406030204" pitchFamily="18" charset="0"/>
                  <a:cs typeface="Instrument Sans Semi Bold" pitchFamily="34" charset="-120"/>
                </a:rPr>
                <a:t>Reform Focus Areas</a:t>
              </a:r>
              <a:endParaRPr lang="en-US" b="1" dirty="0">
                <a:solidFill>
                  <a:srgbClr val="058586"/>
                </a:solidFill>
                <a:latin typeface="MS Reference Sans Serif" panose="020B0604030504040204" pitchFamily="34" charset="0"/>
                <a:ea typeface="Cambria" panose="02040503050406030204" pitchFamily="18" charset="0"/>
              </a:endParaRPr>
            </a:p>
          </p:txBody>
        </p:sp>
        <p:sp>
          <p:nvSpPr>
            <p:cNvPr id="8" name="Text 5"/>
            <p:cNvSpPr/>
            <p:nvPr/>
          </p:nvSpPr>
          <p:spPr>
            <a:xfrm>
              <a:off x="10308074" y="3428762"/>
              <a:ext cx="3536156" cy="317540"/>
            </a:xfrm>
            <a:prstGeom prst="rect">
              <a:avLst/>
            </a:prstGeom>
            <a:noFill/>
            <a:ln/>
          </p:spPr>
          <p:txBody>
            <a:bodyPr wrap="none" lIns="0" tIns="0" rIns="0" bIns="0" rtlCol="0" anchor="t"/>
            <a:lstStyle/>
            <a:p>
              <a:pPr>
                <a:lnSpc>
                  <a:spcPts val="2083"/>
                </a:lnSpc>
              </a:pPr>
              <a:r>
                <a:rPr lang="en-US" dirty="0">
                  <a:latin typeface="MS Reference Sans Serif" panose="020B0604030504040204" pitchFamily="34" charset="0"/>
                  <a:ea typeface="Cambria" panose="02040503050406030204" pitchFamily="18" charset="0"/>
                  <a:cs typeface="Instrument Sans Medium" pitchFamily="34" charset="-120"/>
                </a:rPr>
                <a:t>The changes primarily target:</a:t>
              </a:r>
              <a:endParaRPr lang="en-US" dirty="0">
                <a:latin typeface="MS Reference Sans Serif" panose="020B0604030504040204" pitchFamily="34" charset="0"/>
                <a:ea typeface="Cambria" panose="02040503050406030204" pitchFamily="18" charset="0"/>
              </a:endParaRPr>
            </a:p>
          </p:txBody>
        </p:sp>
        <p:sp>
          <p:nvSpPr>
            <p:cNvPr id="9" name="Text 6"/>
            <p:cNvSpPr/>
            <p:nvPr/>
          </p:nvSpPr>
          <p:spPr>
            <a:xfrm>
              <a:off x="10308074" y="3924895"/>
              <a:ext cx="3536156" cy="2119066"/>
            </a:xfrm>
            <a:prstGeom prst="rect">
              <a:avLst/>
            </a:prstGeom>
            <a:noFill/>
            <a:ln/>
          </p:spPr>
          <p:txBody>
            <a:bodyPr wrap="square" lIns="0" tIns="0" rIns="0" bIns="0" rtlCol="0" anchor="t"/>
            <a:lstStyle/>
            <a:p>
              <a:pPr marL="285739" indent="-285739">
                <a:lnSpc>
                  <a:spcPts val="2083"/>
                </a:lnSpc>
                <a:buSzPct val="100000"/>
                <a:buFont typeface="+mj-lt"/>
                <a:buChar char="•"/>
              </a:pPr>
              <a:r>
                <a:rPr lang="en-US" dirty="0">
                  <a:solidFill>
                    <a:srgbClr val="058586"/>
                  </a:solidFill>
                  <a:latin typeface="MS Reference Sans Serif" panose="020B0604030504040204" pitchFamily="34" charset="0"/>
                  <a:ea typeface="Cambria" panose="02040503050406030204" pitchFamily="18" charset="0"/>
                </a:rPr>
                <a:t>Presentation and readability</a:t>
              </a:r>
            </a:p>
            <a:p>
              <a:pPr marL="285739" indent="-285739">
                <a:lnSpc>
                  <a:spcPts val="2083"/>
                </a:lnSpc>
                <a:buSzPct val="100000"/>
                <a:buFont typeface="+mj-lt"/>
                <a:buChar char="•"/>
              </a:pPr>
              <a:endParaRPr lang="en-US" dirty="0">
                <a:solidFill>
                  <a:srgbClr val="058586"/>
                </a:solidFill>
                <a:latin typeface="MS Reference Sans Serif" panose="020B0604030504040204" pitchFamily="34" charset="0"/>
                <a:ea typeface="Cambria" panose="02040503050406030204" pitchFamily="18" charset="0"/>
              </a:endParaRPr>
            </a:p>
            <a:p>
              <a:pPr marL="285739" indent="-285739">
                <a:lnSpc>
                  <a:spcPts val="2083"/>
                </a:lnSpc>
                <a:buSzPct val="100000"/>
                <a:buFont typeface="+mj-lt"/>
                <a:buChar char="•"/>
              </a:pPr>
              <a:r>
                <a:rPr lang="en-US" dirty="0">
                  <a:solidFill>
                    <a:srgbClr val="058586"/>
                  </a:solidFill>
                  <a:latin typeface="MS Reference Sans Serif" panose="020B0604030504040204" pitchFamily="34" charset="0"/>
                  <a:ea typeface="Cambria" panose="02040503050406030204" pitchFamily="18" charset="0"/>
                </a:rPr>
                <a:t>Clarity and precision</a:t>
              </a:r>
            </a:p>
            <a:p>
              <a:pPr marL="285739" indent="-285739">
                <a:lnSpc>
                  <a:spcPts val="2083"/>
                </a:lnSpc>
                <a:buSzPct val="100000"/>
                <a:buFont typeface="+mj-lt"/>
                <a:buChar char="•"/>
              </a:pPr>
              <a:endParaRPr lang="en-US" dirty="0">
                <a:solidFill>
                  <a:srgbClr val="058586"/>
                </a:solidFill>
                <a:latin typeface="MS Reference Sans Serif" panose="020B0604030504040204" pitchFamily="34" charset="0"/>
                <a:ea typeface="Cambria" panose="02040503050406030204" pitchFamily="18" charset="0"/>
              </a:endParaRPr>
            </a:p>
            <a:p>
              <a:pPr marL="285739" indent="-285739">
                <a:lnSpc>
                  <a:spcPts val="2083"/>
                </a:lnSpc>
                <a:buSzPct val="100000"/>
                <a:buFont typeface="+mj-lt"/>
                <a:buChar char="•"/>
              </a:pPr>
              <a:r>
                <a:rPr lang="en-US" dirty="0">
                  <a:solidFill>
                    <a:srgbClr val="058586"/>
                  </a:solidFill>
                  <a:latin typeface="MS Reference Sans Serif" panose="020B0604030504040204" pitchFamily="34" charset="0"/>
                  <a:ea typeface="Cambria" panose="02040503050406030204" pitchFamily="18" charset="0"/>
                </a:rPr>
                <a:t>Operational efficiency</a:t>
              </a:r>
            </a:p>
            <a:p>
              <a:pPr marL="285739" indent="-285739">
                <a:lnSpc>
                  <a:spcPts val="2083"/>
                </a:lnSpc>
                <a:buSzPct val="100000"/>
                <a:buFont typeface="+mj-lt"/>
                <a:buChar char="•"/>
              </a:pPr>
              <a:endParaRPr lang="en-US" dirty="0">
                <a:solidFill>
                  <a:srgbClr val="058586"/>
                </a:solidFill>
                <a:latin typeface="MS Reference Sans Serif" panose="020B0604030504040204" pitchFamily="34" charset="0"/>
                <a:ea typeface="Cambria" panose="02040503050406030204" pitchFamily="18" charset="0"/>
              </a:endParaRPr>
            </a:p>
            <a:p>
              <a:pPr marL="285739" indent="-285739">
                <a:lnSpc>
                  <a:spcPts val="2083"/>
                </a:lnSpc>
                <a:buSzPct val="100000"/>
                <a:buFont typeface="+mj-lt"/>
                <a:buChar char="•"/>
              </a:pPr>
              <a:r>
                <a:rPr lang="en-US" dirty="0">
                  <a:solidFill>
                    <a:srgbClr val="058586"/>
                  </a:solidFill>
                  <a:latin typeface="MS Reference Sans Serif" panose="020B0604030504040204" pitchFamily="34" charset="0"/>
                  <a:ea typeface="Cambria" panose="02040503050406030204" pitchFamily="18" charset="0"/>
                </a:rPr>
                <a:t>Facilitation of ease of d</a:t>
              </a:r>
              <a:r>
                <a:rPr lang="en-US" dirty="0">
                  <a:solidFill>
                    <a:srgbClr val="058586"/>
                  </a:solidFill>
                  <a:latin typeface="MS Reference Sans Serif" panose="020B0604030504040204" pitchFamily="34" charset="0"/>
                  <a:ea typeface="Cambria" panose="02040503050406030204" pitchFamily="18" charset="0"/>
                  <a:cs typeface="Instrument Sans Medium" pitchFamily="34" charset="-120"/>
                </a:rPr>
                <a:t>oing business</a:t>
              </a:r>
              <a:endParaRPr lang="en-US" dirty="0">
                <a:solidFill>
                  <a:srgbClr val="058586"/>
                </a:solidFill>
                <a:latin typeface="MS Reference Sans Serif" panose="020B0604030504040204" pitchFamily="34" charset="0"/>
                <a:ea typeface="Cambria" panose="02040503050406030204" pitchFamily="18" charset="0"/>
              </a:endParaRPr>
            </a:p>
          </p:txBody>
        </p:sp>
      </p:grpSp>
    </p:spTree>
    <p:extLst>
      <p:ext uri="{BB962C8B-B14F-4D97-AF65-F5344CB8AC3E}">
        <p14:creationId xmlns:p14="http://schemas.microsoft.com/office/powerpoint/2010/main" val="2216874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3C9F9FD-DBA3-2271-F0F8-7EB4527EA1C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xmlns="" id="{94598504-98E5-99A5-C27F-6F6E61772FC1}"/>
              </a:ext>
            </a:extLst>
          </p:cNvPr>
          <p:cNvSpPr/>
          <p:nvPr/>
        </p:nvSpPr>
        <p:spPr>
          <a:xfrm>
            <a:off x="661492" y="514449"/>
            <a:ext cx="8032849" cy="516732"/>
          </a:xfrm>
          <a:prstGeom prst="rect">
            <a:avLst/>
          </a:prstGeom>
          <a:noFill/>
          <a:ln/>
        </p:spPr>
        <p:txBody>
          <a:bodyPr wrap="none" lIns="0" tIns="0" rIns="0" bIns="0" rtlCol="0" anchor="t"/>
          <a:lstStyle/>
          <a:p>
            <a:pPr>
              <a:lnSpc>
                <a:spcPts val="4042"/>
              </a:lnSpc>
            </a:pPr>
            <a:r>
              <a:rPr lang="en-US" sz="3200" dirty="0">
                <a:solidFill>
                  <a:srgbClr val="091C53"/>
                </a:solidFill>
                <a:latin typeface="MS Reference Sans Serif" panose="020B0604030504040204" pitchFamily="34" charset="0"/>
                <a:ea typeface="Cambria" panose="02040503050406030204" pitchFamily="18" charset="0"/>
              </a:rPr>
              <a:t>STRUCTURAL CHANGES</a:t>
            </a:r>
          </a:p>
        </p:txBody>
      </p:sp>
      <p:graphicFrame>
        <p:nvGraphicFramePr>
          <p:cNvPr id="28" name="Table 27">
            <a:extLst>
              <a:ext uri="{FF2B5EF4-FFF2-40B4-BE49-F238E27FC236}">
                <a16:creationId xmlns:a16="http://schemas.microsoft.com/office/drawing/2014/main" xmlns="" id="{79149B5F-B37F-B179-A275-FD8D15E50AC1}"/>
              </a:ext>
            </a:extLst>
          </p:cNvPr>
          <p:cNvGraphicFramePr>
            <a:graphicFrameLocks noGrp="1"/>
          </p:cNvGraphicFramePr>
          <p:nvPr>
            <p:extLst>
              <p:ext uri="{D42A27DB-BD31-4B8C-83A1-F6EECF244321}">
                <p14:modId xmlns:p14="http://schemas.microsoft.com/office/powerpoint/2010/main" val="3930961998"/>
              </p:ext>
            </p:extLst>
          </p:nvPr>
        </p:nvGraphicFramePr>
        <p:xfrm>
          <a:off x="685745" y="1276958"/>
          <a:ext cx="4729074" cy="4226717"/>
        </p:xfrm>
        <a:graphic>
          <a:graphicData uri="http://schemas.openxmlformats.org/drawingml/2006/table">
            <a:tbl>
              <a:tblPr firstRow="1" bandRow="1">
                <a:tableStyleId>{BC89EF96-8CEA-46FF-86C4-4CE0E7609802}</a:tableStyleId>
              </a:tblPr>
              <a:tblGrid>
                <a:gridCol w="1611801">
                  <a:extLst>
                    <a:ext uri="{9D8B030D-6E8A-4147-A177-3AD203B41FA5}">
                      <a16:colId xmlns:a16="http://schemas.microsoft.com/office/drawing/2014/main" xmlns="" val="20000"/>
                    </a:ext>
                  </a:extLst>
                </a:gridCol>
                <a:gridCol w="1581727">
                  <a:extLst>
                    <a:ext uri="{9D8B030D-6E8A-4147-A177-3AD203B41FA5}">
                      <a16:colId xmlns:a16="http://schemas.microsoft.com/office/drawing/2014/main" xmlns="" val="20001"/>
                    </a:ext>
                  </a:extLst>
                </a:gridCol>
                <a:gridCol w="1535546">
                  <a:extLst>
                    <a:ext uri="{9D8B030D-6E8A-4147-A177-3AD203B41FA5}">
                      <a16:colId xmlns:a16="http://schemas.microsoft.com/office/drawing/2014/main" xmlns="" val="20002"/>
                    </a:ext>
                  </a:extLst>
                </a:gridCol>
              </a:tblGrid>
              <a:tr h="470297">
                <a:tc>
                  <a:txBody>
                    <a:bodyPr/>
                    <a:lstStyle/>
                    <a:p>
                      <a:r>
                        <a:rPr lang="en-US" sz="1800" kern="1200" dirty="0">
                          <a:solidFill>
                            <a:srgbClr val="1E3063"/>
                          </a:solidFill>
                          <a:latin typeface="MS Reference Sans Serif" panose="020B0604030504040204" pitchFamily="34" charset="0"/>
                          <a:ea typeface="Cambria" panose="02040503050406030204" pitchFamily="18" charset="0"/>
                          <a:cs typeface="+mn-cs"/>
                        </a:rPr>
                        <a:t>Particulars</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tc>
                  <a:txBody>
                    <a:bodyPr/>
                    <a:lstStyle/>
                    <a:p>
                      <a:r>
                        <a:rPr lang="en-US" sz="1800" kern="1200" dirty="0">
                          <a:solidFill>
                            <a:srgbClr val="1E3063"/>
                          </a:solidFill>
                          <a:latin typeface="MS Reference Sans Serif" panose="020B0604030504040204" pitchFamily="34" charset="0"/>
                          <a:ea typeface="Cambria" panose="02040503050406030204" pitchFamily="18" charset="0"/>
                          <a:cs typeface="+mn-cs"/>
                        </a:rPr>
                        <a:t>1961 Act</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tc>
                  <a:txBody>
                    <a:bodyPr/>
                    <a:lstStyle/>
                    <a:p>
                      <a:r>
                        <a:rPr lang="en-US" sz="1800" kern="1200" dirty="0">
                          <a:solidFill>
                            <a:srgbClr val="1E3063"/>
                          </a:solidFill>
                          <a:latin typeface="MS Reference Sans Serif" panose="020B0604030504040204" pitchFamily="34" charset="0"/>
                          <a:ea typeface="Cambria" panose="02040503050406030204" pitchFamily="18" charset="0"/>
                          <a:cs typeface="+mn-cs"/>
                        </a:rPr>
                        <a:t>2025 Act </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extLst>
                  <a:ext uri="{0D108BD9-81ED-4DB2-BD59-A6C34878D82A}">
                    <a16:rowId xmlns:a16="http://schemas.microsoft.com/office/drawing/2014/main" xmlns="" val="10000"/>
                  </a:ext>
                </a:extLst>
              </a:tr>
              <a:tr h="417380">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Words</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5.12 lakhs</a:t>
                      </a:r>
                    </a:p>
                  </a:txBody>
                  <a:tcPr marL="83817" marR="83817" marT="43178" marB="43178"/>
                </a:tc>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2.60 lakhs</a:t>
                      </a:r>
                    </a:p>
                  </a:txBody>
                  <a:tcPr marL="83817" marR="83817" marT="43178" marB="43178"/>
                </a:tc>
                <a:extLst>
                  <a:ext uri="{0D108BD9-81ED-4DB2-BD59-A6C34878D82A}">
                    <a16:rowId xmlns:a16="http://schemas.microsoft.com/office/drawing/2014/main" xmlns="" val="10001"/>
                  </a:ext>
                </a:extLst>
              </a:tr>
              <a:tr h="417380">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Chapters </a:t>
                      </a:r>
                    </a:p>
                  </a:txBody>
                  <a:tcPr marL="83817" marR="83817" marT="43178" marB="43178"/>
                </a:tc>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47</a:t>
                      </a:r>
                    </a:p>
                  </a:txBody>
                  <a:tcPr marL="83817" marR="83817" marT="43178" marB="43178"/>
                </a:tc>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23</a:t>
                      </a:r>
                    </a:p>
                  </a:txBody>
                  <a:tcPr marL="83817" marR="83817" marT="43178" marB="43178"/>
                </a:tc>
                <a:extLst>
                  <a:ext uri="{0D108BD9-81ED-4DB2-BD59-A6C34878D82A}">
                    <a16:rowId xmlns:a16="http://schemas.microsoft.com/office/drawing/2014/main" xmlns="" val="10002"/>
                  </a:ext>
                </a:extLst>
              </a:tr>
              <a:tr h="417380">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Sections</a:t>
                      </a:r>
                    </a:p>
                  </a:txBody>
                  <a:tcPr marL="83817" marR="83817" marT="43178" marB="43178"/>
                </a:tc>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819</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536</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extLst>
                  <a:ext uri="{0D108BD9-81ED-4DB2-BD59-A6C34878D82A}">
                    <a16:rowId xmlns:a16="http://schemas.microsoft.com/office/drawing/2014/main" xmlns="" val="10003"/>
                  </a:ext>
                </a:extLst>
              </a:tr>
              <a:tr h="417380">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Tables</a:t>
                      </a:r>
                    </a:p>
                  </a:txBody>
                  <a:tcPr marL="83817" marR="83817" marT="43178" marB="43178"/>
                </a:tc>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18</a:t>
                      </a:r>
                    </a:p>
                  </a:txBody>
                  <a:tcPr marL="83817" marR="83817" marT="43178" marB="43178"/>
                </a:tc>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57</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extLst>
                  <a:ext uri="{0D108BD9-81ED-4DB2-BD59-A6C34878D82A}">
                    <a16:rowId xmlns:a16="http://schemas.microsoft.com/office/drawing/2014/main" xmlns="" val="10004"/>
                  </a:ext>
                </a:extLst>
              </a:tr>
              <a:tr h="417380">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Formulae</a:t>
                      </a:r>
                    </a:p>
                  </a:txBody>
                  <a:tcPr marL="83817" marR="83817" marT="43178" marB="43178"/>
                </a:tc>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6</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46</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extLst>
                  <a:ext uri="{0D108BD9-81ED-4DB2-BD59-A6C34878D82A}">
                    <a16:rowId xmlns:a16="http://schemas.microsoft.com/office/drawing/2014/main" xmlns="" val="10005"/>
                  </a:ext>
                </a:extLst>
              </a:tr>
              <a:tr h="417380">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Schedules</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14</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16</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extLst>
                  <a:ext uri="{0D108BD9-81ED-4DB2-BD59-A6C34878D82A}">
                    <a16:rowId xmlns:a16="http://schemas.microsoft.com/office/drawing/2014/main" xmlns="" val="10006"/>
                  </a:ext>
                </a:extLst>
              </a:tr>
              <a:tr h="417380">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Pages</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823</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tc>
                  <a:txBody>
                    <a:bodyPr/>
                    <a:lstStyle/>
                    <a:p>
                      <a:pPr marL="0" algn="l" defTabSz="914400" rtl="0" eaLnBrk="1" latinLnBrk="0" hangingPunct="1"/>
                      <a:r>
                        <a:rPr lang="en-US" sz="1800" kern="1200" dirty="0">
                          <a:solidFill>
                            <a:srgbClr val="1E3063"/>
                          </a:solidFill>
                          <a:latin typeface="MS Reference Sans Serif" panose="020B0604030504040204" pitchFamily="34" charset="0"/>
                          <a:ea typeface="Cambria" panose="02040503050406030204" pitchFamily="18" charset="0"/>
                          <a:cs typeface="+mn-cs"/>
                        </a:rPr>
                        <a:t>622</a:t>
                      </a:r>
                      <a:endParaRPr lang="en-IN" sz="1800" kern="1200" dirty="0">
                        <a:solidFill>
                          <a:srgbClr val="1E3063"/>
                        </a:solidFill>
                        <a:latin typeface="MS Reference Sans Serif" panose="020B0604030504040204" pitchFamily="34" charset="0"/>
                        <a:ea typeface="Cambria" panose="02040503050406030204" pitchFamily="18" charset="0"/>
                        <a:cs typeface="+mn-cs"/>
                      </a:endParaRPr>
                    </a:p>
                  </a:txBody>
                  <a:tcPr marL="83817" marR="83817" marT="43178" marB="43178"/>
                </a:tc>
                <a:extLst>
                  <a:ext uri="{0D108BD9-81ED-4DB2-BD59-A6C34878D82A}">
                    <a16:rowId xmlns:a16="http://schemas.microsoft.com/office/drawing/2014/main" xmlns="" val="10007"/>
                  </a:ext>
                </a:extLst>
              </a:tr>
              <a:tr h="417380">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Rules</a:t>
                      </a:r>
                    </a:p>
                  </a:txBody>
                  <a:tcPr marL="83817" marR="83817" marT="43178" marB="43178"/>
                </a:tc>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511</a:t>
                      </a:r>
                    </a:p>
                  </a:txBody>
                  <a:tcPr marL="83817" marR="83817" marT="43178" marB="43178"/>
                </a:tc>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333</a:t>
                      </a:r>
                    </a:p>
                  </a:txBody>
                  <a:tcPr marL="83817" marR="83817" marT="43178" marB="43178"/>
                </a:tc>
                <a:extLst>
                  <a:ext uri="{0D108BD9-81ED-4DB2-BD59-A6C34878D82A}">
                    <a16:rowId xmlns:a16="http://schemas.microsoft.com/office/drawing/2014/main" xmlns="" val="1394767192"/>
                  </a:ext>
                </a:extLst>
              </a:tr>
              <a:tr h="417380">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Forms</a:t>
                      </a:r>
                    </a:p>
                  </a:txBody>
                  <a:tcPr marL="83817" marR="83817" marT="43178" marB="43178"/>
                </a:tc>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399</a:t>
                      </a:r>
                    </a:p>
                  </a:txBody>
                  <a:tcPr marL="83817" marR="83817" marT="43178" marB="43178"/>
                </a:tc>
                <a:tc>
                  <a:txBody>
                    <a:bodyPr/>
                    <a:lstStyle/>
                    <a:p>
                      <a:pPr marL="0" algn="l" defTabSz="914400" rtl="0" eaLnBrk="1" latinLnBrk="0" hangingPunct="1"/>
                      <a:r>
                        <a:rPr lang="en-IN" sz="1800" kern="1200" dirty="0">
                          <a:solidFill>
                            <a:srgbClr val="1E3063"/>
                          </a:solidFill>
                          <a:latin typeface="MS Reference Sans Serif" panose="020B0604030504040204" pitchFamily="34" charset="0"/>
                          <a:ea typeface="Cambria" panose="02040503050406030204" pitchFamily="18" charset="0"/>
                          <a:cs typeface="+mn-cs"/>
                        </a:rPr>
                        <a:t>190</a:t>
                      </a:r>
                    </a:p>
                  </a:txBody>
                  <a:tcPr marL="83817" marR="83817" marT="43178" marB="43178"/>
                </a:tc>
                <a:extLst>
                  <a:ext uri="{0D108BD9-81ED-4DB2-BD59-A6C34878D82A}">
                    <a16:rowId xmlns:a16="http://schemas.microsoft.com/office/drawing/2014/main" xmlns="" val="3788784995"/>
                  </a:ext>
                </a:extLst>
              </a:tr>
            </a:tbl>
          </a:graphicData>
        </a:graphic>
      </p:graphicFrame>
      <p:sp>
        <p:nvSpPr>
          <p:cNvPr id="29" name="TextBox 28">
            <a:extLst>
              <a:ext uri="{FF2B5EF4-FFF2-40B4-BE49-F238E27FC236}">
                <a16:creationId xmlns:a16="http://schemas.microsoft.com/office/drawing/2014/main" xmlns="" id="{0F20FF00-C3EB-7FB0-7BDF-2F893C72ED0D}"/>
              </a:ext>
            </a:extLst>
          </p:cNvPr>
          <p:cNvSpPr txBox="1"/>
          <p:nvPr/>
        </p:nvSpPr>
        <p:spPr>
          <a:xfrm>
            <a:off x="589768" y="5738549"/>
            <a:ext cx="10871547" cy="969492"/>
          </a:xfrm>
          <a:prstGeom prst="rect">
            <a:avLst/>
          </a:prstGeom>
          <a:noFill/>
        </p:spPr>
        <p:txBody>
          <a:bodyPr wrap="square" lIns="76197" tIns="38098" rIns="76197" bIns="38098" rtlCol="0">
            <a:spAutoFit/>
          </a:bodyPr>
          <a:lstStyle/>
          <a:p>
            <a:r>
              <a:rPr lang="en-US" altLang="en-US" sz="2000" dirty="0">
                <a:solidFill>
                  <a:schemeClr val="tx2"/>
                </a:solidFill>
                <a:latin typeface="MS Reference Sans Serif" panose="020B0604030504040204" pitchFamily="34" charset="0"/>
              </a:rPr>
              <a:t>Besides about 1200 Provisos and 900 Explanations have been removed. Their simplified content has been placed as sub-sections or clauses.</a:t>
            </a:r>
            <a:endParaRPr lang="en-IN" altLang="en-US" sz="2000" dirty="0">
              <a:solidFill>
                <a:schemeClr val="tx2"/>
              </a:solidFill>
              <a:latin typeface="MS Reference Sans Serif" panose="020B0604030504040204" pitchFamily="34" charset="0"/>
            </a:endParaRPr>
          </a:p>
          <a:p>
            <a:endParaRPr lang="en-IN" dirty="0">
              <a:latin typeface="MS Reference Sans Serif" panose="020B0604030504040204" pitchFamily="34" charset="0"/>
            </a:endParaRPr>
          </a:p>
        </p:txBody>
      </p:sp>
      <p:pic>
        <p:nvPicPr>
          <p:cNvPr id="4" name="Picture 3">
            <a:extLst>
              <a:ext uri="{FF2B5EF4-FFF2-40B4-BE49-F238E27FC236}">
                <a16:creationId xmlns:a16="http://schemas.microsoft.com/office/drawing/2014/main" xmlns="" id="{92C4B5E0-9B96-879D-B242-8A5FD17F4258}"/>
              </a:ext>
            </a:extLst>
          </p:cNvPr>
          <p:cNvPicPr>
            <a:picLocks noChangeAspect="1"/>
          </p:cNvPicPr>
          <p:nvPr/>
        </p:nvPicPr>
        <p:blipFill>
          <a:blip r:embed="rId3"/>
          <a:stretch>
            <a:fillRect/>
          </a:stretch>
        </p:blipFill>
        <p:spPr>
          <a:xfrm>
            <a:off x="5761728" y="1276959"/>
            <a:ext cx="6430273" cy="2683249"/>
          </a:xfrm>
          <a:prstGeom prst="rect">
            <a:avLst/>
          </a:prstGeom>
        </p:spPr>
      </p:pic>
    </p:spTree>
    <p:extLst>
      <p:ext uri="{BB962C8B-B14F-4D97-AF65-F5344CB8AC3E}">
        <p14:creationId xmlns:p14="http://schemas.microsoft.com/office/powerpoint/2010/main" val="411180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CAD573-A2EB-553E-699E-A0CA94F7E17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xmlns="" id="{C25BD771-C9AA-4640-EE32-7A3B4503CF47}"/>
              </a:ext>
            </a:extLst>
          </p:cNvPr>
          <p:cNvSpPr/>
          <p:nvPr/>
        </p:nvSpPr>
        <p:spPr>
          <a:xfrm>
            <a:off x="661492" y="283537"/>
            <a:ext cx="8032849" cy="516732"/>
          </a:xfrm>
          <a:prstGeom prst="rect">
            <a:avLst/>
          </a:prstGeom>
          <a:noFill/>
          <a:ln/>
        </p:spPr>
        <p:txBody>
          <a:bodyPr wrap="none" lIns="0" tIns="0" rIns="0" bIns="0" rtlCol="0" anchor="t"/>
          <a:lstStyle/>
          <a:p>
            <a:pPr>
              <a:lnSpc>
                <a:spcPts val="4042"/>
              </a:lnSpc>
            </a:pPr>
            <a:r>
              <a:rPr lang="en-US" sz="3200" dirty="0">
                <a:solidFill>
                  <a:srgbClr val="091C53"/>
                </a:solidFill>
                <a:latin typeface="MS Reference Sans Serif" panose="020B0604030504040204" pitchFamily="34" charset="0"/>
                <a:ea typeface="Cambria" panose="02040503050406030204" pitchFamily="18" charset="0"/>
              </a:rPr>
              <a:t>CHAPTERS OVERVIEW</a:t>
            </a:r>
          </a:p>
        </p:txBody>
      </p:sp>
      <p:graphicFrame>
        <p:nvGraphicFramePr>
          <p:cNvPr id="30" name="Table 29">
            <a:extLst>
              <a:ext uri="{FF2B5EF4-FFF2-40B4-BE49-F238E27FC236}">
                <a16:creationId xmlns:a16="http://schemas.microsoft.com/office/drawing/2014/main" xmlns="" id="{5C7204B1-EBB5-9F36-C10B-0B58C53AC1E4}"/>
              </a:ext>
            </a:extLst>
          </p:cNvPr>
          <p:cNvGraphicFramePr>
            <a:graphicFrameLocks noGrp="1"/>
          </p:cNvGraphicFramePr>
          <p:nvPr>
            <p:extLst>
              <p:ext uri="{D42A27DB-BD31-4B8C-83A1-F6EECF244321}">
                <p14:modId xmlns:p14="http://schemas.microsoft.com/office/powerpoint/2010/main" val="4234514805"/>
              </p:ext>
            </p:extLst>
          </p:nvPr>
        </p:nvGraphicFramePr>
        <p:xfrm>
          <a:off x="230905" y="857250"/>
          <a:ext cx="5961726" cy="5829301"/>
        </p:xfrm>
        <a:graphic>
          <a:graphicData uri="http://schemas.openxmlformats.org/drawingml/2006/table">
            <a:tbl>
              <a:tblPr/>
              <a:tblGrid>
                <a:gridCol w="1305834">
                  <a:extLst>
                    <a:ext uri="{9D8B030D-6E8A-4147-A177-3AD203B41FA5}">
                      <a16:colId xmlns:a16="http://schemas.microsoft.com/office/drawing/2014/main" xmlns="" val="313123913"/>
                    </a:ext>
                  </a:extLst>
                </a:gridCol>
                <a:gridCol w="3650008">
                  <a:extLst>
                    <a:ext uri="{9D8B030D-6E8A-4147-A177-3AD203B41FA5}">
                      <a16:colId xmlns:a16="http://schemas.microsoft.com/office/drawing/2014/main" xmlns="" val="2305873083"/>
                    </a:ext>
                  </a:extLst>
                </a:gridCol>
                <a:gridCol w="1005884">
                  <a:extLst>
                    <a:ext uri="{9D8B030D-6E8A-4147-A177-3AD203B41FA5}">
                      <a16:colId xmlns:a16="http://schemas.microsoft.com/office/drawing/2014/main" xmlns="" val="1108747989"/>
                    </a:ext>
                  </a:extLst>
                </a:gridCol>
              </a:tblGrid>
              <a:tr h="321635">
                <a:tc>
                  <a:txBody>
                    <a:bodyPr/>
                    <a:lstStyle/>
                    <a:p>
                      <a:pPr algn="ctr">
                        <a:lnSpc>
                          <a:spcPts val="1800"/>
                        </a:lnSpc>
                        <a:spcBef>
                          <a:spcPts val="750"/>
                        </a:spcBef>
                        <a:spcAft>
                          <a:spcPts val="750"/>
                        </a:spcAft>
                        <a:buNone/>
                      </a:pPr>
                      <a:r>
                        <a:rPr lang="en-IN" sz="1700" b="1" dirty="0">
                          <a:solidFill>
                            <a:srgbClr val="314259"/>
                          </a:solidFill>
                          <a:effectLst/>
                          <a:latin typeface="MS Reference Sans Serif" panose="020B0604030504040204" pitchFamily="34" charset="0"/>
                        </a:rPr>
                        <a:t>Chapter</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700" b="1" dirty="0">
                          <a:solidFill>
                            <a:srgbClr val="314259"/>
                          </a:solidFill>
                          <a:effectLst/>
                          <a:latin typeface="MS Reference Sans Serif" panose="020B0604030504040204" pitchFamily="34" charset="0"/>
                        </a:rPr>
                        <a:t>Overview</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700" b="1" dirty="0">
                          <a:solidFill>
                            <a:srgbClr val="314259"/>
                          </a:solidFill>
                          <a:effectLst/>
                          <a:latin typeface="MS Reference Sans Serif" panose="020B0604030504040204" pitchFamily="34" charset="0"/>
                        </a:rPr>
                        <a:t>Sections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a16="http://schemas.microsoft.com/office/drawing/2014/main" xmlns="" val="2715952263"/>
                  </a:ext>
                </a:extLst>
              </a:tr>
              <a:tr h="353404">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1</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Preliminary</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1-3</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396626271"/>
                  </a:ext>
                </a:extLst>
              </a:tr>
              <a:tr h="353404">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Chapter 2</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Basis of Charge </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4-10</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1038855361"/>
                  </a:ext>
                </a:extLst>
              </a:tr>
              <a:tr h="623441">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Chapter 3</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Incomes which do not form part of Total Income</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11-12</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2416862376"/>
                  </a:ext>
                </a:extLst>
              </a:tr>
              <a:tr h="353404">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4</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Computation of Total Income</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13-95</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1398098180"/>
                  </a:ext>
                </a:extLst>
              </a:tr>
              <a:tr h="893478">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Chapter 5</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Income of other persons, Included in the Total Income of the Assessee. </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96-100</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2330470629"/>
                  </a:ext>
                </a:extLst>
              </a:tr>
              <a:tr h="353404">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Chapter 6</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Aggregation of Income</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101-107</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697236561"/>
                  </a:ext>
                </a:extLst>
              </a:tr>
              <a:tr h="623441">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Chapter 7</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Set off, or Carry Forward And Set Off of Losses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108-121</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2649104482"/>
                  </a:ext>
                </a:extLst>
              </a:tr>
              <a:tr h="623441">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Chapter 8</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Deductions to be made in Computing Total Income</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122-154</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725408095"/>
                  </a:ext>
                </a:extLst>
              </a:tr>
              <a:tr h="353404">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Chapter 9</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Rebate And Reliefs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155-160</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3158243405"/>
                  </a:ext>
                </a:extLst>
              </a:tr>
              <a:tr h="623441">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Chapter 10</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Special Provisions Relating to Avoidance of Tax</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161-177</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121662278"/>
                  </a:ext>
                </a:extLst>
              </a:tr>
              <a:tr h="353404">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11</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General Anti-Avoidance Rule</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178-184</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1789645388"/>
                  </a:ext>
                </a:extLst>
              </a:tr>
            </a:tbl>
          </a:graphicData>
        </a:graphic>
      </p:graphicFrame>
      <p:graphicFrame>
        <p:nvGraphicFramePr>
          <p:cNvPr id="3" name="Table 2">
            <a:extLst>
              <a:ext uri="{FF2B5EF4-FFF2-40B4-BE49-F238E27FC236}">
                <a16:creationId xmlns:a16="http://schemas.microsoft.com/office/drawing/2014/main" xmlns="" id="{36F0B5BD-A7A9-3DCA-FAF7-7DB015B8EAF0}"/>
              </a:ext>
            </a:extLst>
          </p:cNvPr>
          <p:cNvGraphicFramePr>
            <a:graphicFrameLocks noGrp="1"/>
          </p:cNvGraphicFramePr>
          <p:nvPr>
            <p:extLst>
              <p:ext uri="{D42A27DB-BD31-4B8C-83A1-F6EECF244321}">
                <p14:modId xmlns:p14="http://schemas.microsoft.com/office/powerpoint/2010/main" val="3934942384"/>
              </p:ext>
            </p:extLst>
          </p:nvPr>
        </p:nvGraphicFramePr>
        <p:xfrm>
          <a:off x="6390927" y="800269"/>
          <a:ext cx="5628262" cy="5931832"/>
        </p:xfrm>
        <a:graphic>
          <a:graphicData uri="http://schemas.openxmlformats.org/drawingml/2006/table">
            <a:tbl>
              <a:tblPr/>
              <a:tblGrid>
                <a:gridCol w="1294450">
                  <a:extLst>
                    <a:ext uri="{9D8B030D-6E8A-4147-A177-3AD203B41FA5}">
                      <a16:colId xmlns:a16="http://schemas.microsoft.com/office/drawing/2014/main" xmlns="" val="313123913"/>
                    </a:ext>
                  </a:extLst>
                </a:gridCol>
                <a:gridCol w="3163598">
                  <a:extLst>
                    <a:ext uri="{9D8B030D-6E8A-4147-A177-3AD203B41FA5}">
                      <a16:colId xmlns:a16="http://schemas.microsoft.com/office/drawing/2014/main" xmlns="" val="2305873083"/>
                    </a:ext>
                  </a:extLst>
                </a:gridCol>
                <a:gridCol w="1170214">
                  <a:extLst>
                    <a:ext uri="{9D8B030D-6E8A-4147-A177-3AD203B41FA5}">
                      <a16:colId xmlns:a16="http://schemas.microsoft.com/office/drawing/2014/main" xmlns="" val="1108747989"/>
                    </a:ext>
                  </a:extLst>
                </a:gridCol>
              </a:tblGrid>
              <a:tr h="270483">
                <a:tc>
                  <a:txBody>
                    <a:bodyPr/>
                    <a:lstStyle/>
                    <a:p>
                      <a:pPr algn="ctr">
                        <a:lnSpc>
                          <a:spcPts val="1800"/>
                        </a:lnSpc>
                        <a:spcBef>
                          <a:spcPts val="750"/>
                        </a:spcBef>
                        <a:spcAft>
                          <a:spcPts val="750"/>
                        </a:spcAft>
                        <a:buNone/>
                      </a:pPr>
                      <a:r>
                        <a:rPr lang="en-IN" sz="1700" b="1" dirty="0">
                          <a:solidFill>
                            <a:srgbClr val="314259"/>
                          </a:solidFill>
                          <a:effectLst/>
                          <a:latin typeface="MS Reference Sans Serif" panose="020B0604030504040204" pitchFamily="34" charset="0"/>
                        </a:rPr>
                        <a:t>Chapter</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700" b="1" dirty="0">
                          <a:solidFill>
                            <a:srgbClr val="314259"/>
                          </a:solidFill>
                          <a:effectLst/>
                          <a:latin typeface="MS Reference Sans Serif" panose="020B0604030504040204" pitchFamily="34" charset="0"/>
                        </a:rPr>
                        <a:t>Overview</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700" b="1" dirty="0">
                          <a:solidFill>
                            <a:srgbClr val="314259"/>
                          </a:solidFill>
                          <a:effectLst/>
                          <a:latin typeface="MS Reference Sans Serif" panose="020B0604030504040204" pitchFamily="34" charset="0"/>
                        </a:rPr>
                        <a:t>Sections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a16="http://schemas.microsoft.com/office/drawing/2014/main" xmlns="" val="2715952263"/>
                  </a:ext>
                </a:extLst>
              </a:tr>
              <a:tr h="587983">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12</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Mode of Payment in Certain Cases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185-189</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1789382537"/>
                  </a:ext>
                </a:extLst>
              </a:tr>
              <a:tr h="587983">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13</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Determination of tax in Special Cases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190-235</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2870977926"/>
                  </a:ext>
                </a:extLst>
              </a:tr>
              <a:tr h="333983">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14</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Tax Administration</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236-261</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1206497533"/>
                  </a:ext>
                </a:extLst>
              </a:tr>
              <a:tr h="333983">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15</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Return of Income </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262-267</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3426550202"/>
                  </a:ext>
                </a:extLst>
              </a:tr>
              <a:tr h="333983">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16</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Procedure for Assessment</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268-301</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295963357"/>
                  </a:ext>
                </a:extLst>
              </a:tr>
              <a:tr h="587983">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17</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Special tax provisions for certain persons. </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302-355</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4195973457"/>
                  </a:ext>
                </a:extLst>
              </a:tr>
              <a:tr h="587983">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18</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Appeals, Revision and Alternate Dispute Resolution.</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356-389</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2983759434"/>
                  </a:ext>
                </a:extLst>
              </a:tr>
              <a:tr h="587983">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19</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Collection and Recovery of Tax </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700" dirty="0">
                          <a:solidFill>
                            <a:schemeClr val="tx1"/>
                          </a:solidFill>
                          <a:effectLst/>
                          <a:latin typeface="MS Reference Sans Serif" panose="020B0604030504040204" pitchFamily="34" charset="0"/>
                        </a:rPr>
                        <a:t>390-430</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506148974"/>
                  </a:ext>
                </a:extLst>
              </a:tr>
              <a:tr h="333983">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Chapter 20</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Refunds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431-438</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4750768"/>
                  </a:ext>
                </a:extLst>
              </a:tr>
              <a:tr h="333983">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Chapter 21</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Penalties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439-472</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9423894"/>
                  </a:ext>
                </a:extLst>
              </a:tr>
              <a:tr h="333983">
                <a:tc>
                  <a:txBody>
                    <a:bodyPr/>
                    <a:lstStyle/>
                    <a:p>
                      <a:pPr>
                        <a:lnSpc>
                          <a:spcPct val="100000"/>
                        </a:lnSpc>
                        <a:spcBef>
                          <a:spcPts val="750"/>
                        </a:spcBef>
                        <a:spcAft>
                          <a:spcPts val="750"/>
                        </a:spcAft>
                        <a:buNone/>
                      </a:pPr>
                      <a:r>
                        <a:rPr lang="en-IN" sz="1700">
                          <a:solidFill>
                            <a:schemeClr val="tx1"/>
                          </a:solidFill>
                          <a:effectLst/>
                          <a:latin typeface="MS Reference Sans Serif" panose="020B0604030504040204" pitchFamily="34" charset="0"/>
                        </a:rPr>
                        <a:t>Chapter 22</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Offences and Prosecution</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473-498</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4111284303"/>
                  </a:ext>
                </a:extLst>
              </a:tr>
              <a:tr h="333983">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Chapter 23</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Miscellaneous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IN" sz="1700" dirty="0">
                          <a:solidFill>
                            <a:schemeClr val="tx1"/>
                          </a:solidFill>
                          <a:effectLst/>
                          <a:latin typeface="MS Reference Sans Serif" panose="020B0604030504040204" pitchFamily="34" charset="0"/>
                        </a:rPr>
                        <a:t>499-536</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1110901493"/>
                  </a:ext>
                </a:extLst>
              </a:tr>
            </a:tbl>
          </a:graphicData>
        </a:graphic>
      </p:graphicFrame>
    </p:spTree>
    <p:extLst>
      <p:ext uri="{BB962C8B-B14F-4D97-AF65-F5344CB8AC3E}">
        <p14:creationId xmlns:p14="http://schemas.microsoft.com/office/powerpoint/2010/main" val="1530487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553A3D6-AB62-382A-6C28-71CE0C21F2D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xmlns="" id="{A0138E06-F81D-6391-3C99-77E48BECF440}"/>
              </a:ext>
            </a:extLst>
          </p:cNvPr>
          <p:cNvSpPr/>
          <p:nvPr/>
        </p:nvSpPr>
        <p:spPr>
          <a:xfrm>
            <a:off x="661492" y="271992"/>
            <a:ext cx="8032849" cy="516732"/>
          </a:xfrm>
          <a:prstGeom prst="rect">
            <a:avLst/>
          </a:prstGeom>
          <a:noFill/>
          <a:ln/>
        </p:spPr>
        <p:txBody>
          <a:bodyPr wrap="none" lIns="0" tIns="0" rIns="0" bIns="0" rtlCol="0" anchor="t"/>
          <a:lstStyle/>
          <a:p>
            <a:pPr>
              <a:lnSpc>
                <a:spcPts val="4042"/>
              </a:lnSpc>
            </a:pPr>
            <a:r>
              <a:rPr lang="en-US" sz="3200" dirty="0">
                <a:solidFill>
                  <a:srgbClr val="091C53"/>
                </a:solidFill>
                <a:latin typeface="MS Reference Sans Serif" panose="020B0604030504040204" pitchFamily="34" charset="0"/>
                <a:ea typeface="Cambria" panose="02040503050406030204" pitchFamily="18" charset="0"/>
              </a:rPr>
              <a:t>SCHEDULES OVERVIEW</a:t>
            </a:r>
          </a:p>
        </p:txBody>
      </p:sp>
      <p:graphicFrame>
        <p:nvGraphicFramePr>
          <p:cNvPr id="4" name="Table 3">
            <a:extLst>
              <a:ext uri="{FF2B5EF4-FFF2-40B4-BE49-F238E27FC236}">
                <a16:creationId xmlns:a16="http://schemas.microsoft.com/office/drawing/2014/main" xmlns="" id="{CEBD660E-F28F-4090-558A-240C07CAD4D6}"/>
              </a:ext>
            </a:extLst>
          </p:cNvPr>
          <p:cNvGraphicFramePr>
            <a:graphicFrameLocks noGrp="1"/>
          </p:cNvGraphicFramePr>
          <p:nvPr>
            <p:extLst>
              <p:ext uri="{D42A27DB-BD31-4B8C-83A1-F6EECF244321}">
                <p14:modId xmlns:p14="http://schemas.microsoft.com/office/powerpoint/2010/main" val="451331449"/>
              </p:ext>
            </p:extLst>
          </p:nvPr>
        </p:nvGraphicFramePr>
        <p:xfrm>
          <a:off x="450273" y="858814"/>
          <a:ext cx="11441546" cy="5977448"/>
        </p:xfrm>
        <a:graphic>
          <a:graphicData uri="http://schemas.openxmlformats.org/drawingml/2006/table">
            <a:tbl>
              <a:tblPr/>
              <a:tblGrid>
                <a:gridCol w="1354306">
                  <a:extLst>
                    <a:ext uri="{9D8B030D-6E8A-4147-A177-3AD203B41FA5}">
                      <a16:colId xmlns:a16="http://schemas.microsoft.com/office/drawing/2014/main" xmlns="" val="313123913"/>
                    </a:ext>
                  </a:extLst>
                </a:gridCol>
                <a:gridCol w="8623892">
                  <a:extLst>
                    <a:ext uri="{9D8B030D-6E8A-4147-A177-3AD203B41FA5}">
                      <a16:colId xmlns:a16="http://schemas.microsoft.com/office/drawing/2014/main" xmlns="" val="2305873083"/>
                    </a:ext>
                  </a:extLst>
                </a:gridCol>
                <a:gridCol w="1463348">
                  <a:extLst>
                    <a:ext uri="{9D8B030D-6E8A-4147-A177-3AD203B41FA5}">
                      <a16:colId xmlns:a16="http://schemas.microsoft.com/office/drawing/2014/main" xmlns="" val="1108747989"/>
                    </a:ext>
                  </a:extLst>
                </a:gridCol>
              </a:tblGrid>
              <a:tr h="272913">
                <a:tc>
                  <a:txBody>
                    <a:bodyPr/>
                    <a:lstStyle/>
                    <a:p>
                      <a:pPr algn="ctr">
                        <a:lnSpc>
                          <a:spcPts val="1800"/>
                        </a:lnSpc>
                        <a:spcBef>
                          <a:spcPts val="750"/>
                        </a:spcBef>
                        <a:spcAft>
                          <a:spcPts val="750"/>
                        </a:spcAft>
                        <a:buNone/>
                      </a:pPr>
                      <a:r>
                        <a:rPr lang="en-IN" sz="1200" b="1" dirty="0">
                          <a:solidFill>
                            <a:srgbClr val="314259"/>
                          </a:solidFill>
                          <a:effectLst/>
                          <a:latin typeface="MS Reference Sans Serif" panose="020B0604030504040204" pitchFamily="34" charset="0"/>
                        </a:rPr>
                        <a:t>Schedule</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200" b="1" dirty="0">
                          <a:solidFill>
                            <a:srgbClr val="314259"/>
                          </a:solidFill>
                          <a:effectLst/>
                          <a:latin typeface="MS Reference Sans Serif" panose="020B0604030504040204" pitchFamily="34" charset="0"/>
                        </a:rPr>
                        <a:t>Overview</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tc>
                  <a:txBody>
                    <a:bodyPr/>
                    <a:lstStyle/>
                    <a:p>
                      <a:pPr algn="ctr">
                        <a:lnSpc>
                          <a:spcPts val="1800"/>
                        </a:lnSpc>
                        <a:spcBef>
                          <a:spcPts val="750"/>
                        </a:spcBef>
                        <a:spcAft>
                          <a:spcPts val="750"/>
                        </a:spcAft>
                        <a:buNone/>
                      </a:pPr>
                      <a:r>
                        <a:rPr lang="en-IN" sz="1200" b="1" dirty="0">
                          <a:solidFill>
                            <a:srgbClr val="314259"/>
                          </a:solidFill>
                          <a:effectLst/>
                          <a:latin typeface="MS Reference Sans Serif" panose="020B0604030504040204" pitchFamily="34" charset="0"/>
                        </a:rPr>
                        <a:t>Ref section</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B7D5FE"/>
                    </a:solidFill>
                  </a:tcPr>
                </a:tc>
                <a:extLst>
                  <a:ext uri="{0D108BD9-81ED-4DB2-BD59-A6C34878D82A}">
                    <a16:rowId xmlns:a16="http://schemas.microsoft.com/office/drawing/2014/main" xmlns="" val="2715952263"/>
                  </a:ext>
                </a:extLst>
              </a:tr>
              <a:tr h="4355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I</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Conditions For Certain Activities Not To Constitute Business Connection In India</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[See section 9(12)]</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4195973457"/>
                  </a:ext>
                </a:extLst>
              </a:tr>
              <a:tr h="257783">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SCHEDULE II</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Income Not To Be Included In Total Income</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[See section 11]</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2983759434"/>
                  </a:ext>
                </a:extLst>
              </a:tr>
              <a:tr h="2577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III</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Income Not To Be Included In Total Income Of Eligible Persons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[See section 11]</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506148974"/>
                  </a:ext>
                </a:extLst>
              </a:tr>
              <a:tr h="2577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IV</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Income not to be included in total income of eligible non-residents, foreign companies and other such persons</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[See section 11]</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4750768"/>
                  </a:ext>
                </a:extLst>
              </a:tr>
              <a:tr h="4355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V</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Income not to be included in total income of certain eligible persons including investment funds, business trusts and their unit holders</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[See section 11]</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9423894"/>
                  </a:ext>
                </a:extLst>
              </a:tr>
              <a:tr h="435583">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SCHEDULE VI</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Income not to be included in total income of certain eligible persons in international financial services </a:t>
                      </a:r>
                      <a:r>
                        <a:rPr lang="en-US" sz="1200" dirty="0" err="1">
                          <a:solidFill>
                            <a:srgbClr val="314259"/>
                          </a:solidFill>
                          <a:effectLst/>
                          <a:latin typeface="MS Reference Sans Serif" panose="020B0604030504040204" pitchFamily="34" charset="0"/>
                        </a:rPr>
                        <a:t>centre</a:t>
                      </a:r>
                      <a:r>
                        <a:rPr lang="en-US" sz="1200" dirty="0">
                          <a:solidFill>
                            <a:srgbClr val="314259"/>
                          </a:solidFill>
                          <a:effectLst/>
                          <a:latin typeface="MS Reference Sans Serif" panose="020B0604030504040204" pitchFamily="34" charset="0"/>
                        </a:rPr>
                        <a:t> or having income therefrom</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tc>
                  <a:txBody>
                    <a:bodyPr/>
                    <a:lstStyle/>
                    <a:p>
                      <a:pPr algn="ct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[See section 11]</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FFFFF"/>
                    </a:solidFill>
                  </a:tcPr>
                </a:tc>
                <a:extLst>
                  <a:ext uri="{0D108BD9-81ED-4DB2-BD59-A6C34878D82A}">
                    <a16:rowId xmlns:a16="http://schemas.microsoft.com/office/drawing/2014/main" xmlns="" val="4111284303"/>
                  </a:ext>
                </a:extLst>
              </a:tr>
              <a:tr h="2577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VII</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Persons Exempt From Tax</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[See section 11]</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1110901493"/>
                  </a:ext>
                </a:extLst>
              </a:tr>
              <a:tr h="2577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VIII</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income not to be included in the total income of political parties and electoral trusts</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[See section 12]</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2388990581"/>
                  </a:ext>
                </a:extLst>
              </a:tr>
              <a:tr h="4355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IX</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Deduction For Tea Development Account, Coffee Development Account And Rubber Development Account For Computing Income Under The Head “Profits And Gains Of Business Or Profession</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[See section 48]</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2955964358"/>
                  </a:ext>
                </a:extLst>
              </a:tr>
              <a:tr h="4355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X</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Deduction for site restoration fund for computing income under the head “profits and gains of business or profession</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[See section 49]</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1037967695"/>
                  </a:ext>
                </a:extLst>
              </a:tr>
              <a:tr h="4355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XI</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Part A - </a:t>
                      </a:r>
                      <a:r>
                        <a:rPr lang="en-US" sz="1200" dirty="0" err="1">
                          <a:solidFill>
                            <a:srgbClr val="314259"/>
                          </a:solidFill>
                          <a:effectLst/>
                          <a:latin typeface="MS Reference Sans Serif" panose="020B0604030504040204" pitchFamily="34" charset="0"/>
                        </a:rPr>
                        <a:t>Recognised</a:t>
                      </a:r>
                      <a:r>
                        <a:rPr lang="en-US" sz="1200" dirty="0">
                          <a:solidFill>
                            <a:srgbClr val="314259"/>
                          </a:solidFill>
                          <a:effectLst/>
                          <a:latin typeface="MS Reference Sans Serif" panose="020B0604030504040204" pitchFamily="34" charset="0"/>
                        </a:rPr>
                        <a:t> Provident Funds; Part B  - approved superannuation funds and gratuity funds; Part C - power to make rules for provident funds, superannuation funds and gratuity funds</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gn="ct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[See section 2(91)]</a:t>
                      </a:r>
                      <a:endParaRPr lang="en-IN"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2731296797"/>
                  </a:ext>
                </a:extLst>
              </a:tr>
              <a:tr h="2577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XII</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IN" sz="1200" dirty="0">
                          <a:solidFill>
                            <a:srgbClr val="314259"/>
                          </a:solidFill>
                          <a:effectLst/>
                          <a:latin typeface="MS Reference Sans Serif" panose="020B0604030504040204" pitchFamily="34" charset="0"/>
                        </a:rPr>
                        <a:t>Part A – minerals; </a:t>
                      </a:r>
                      <a:r>
                        <a:rPr lang="en-US" sz="1200" dirty="0">
                          <a:solidFill>
                            <a:srgbClr val="314259"/>
                          </a:solidFill>
                          <a:effectLst/>
                          <a:latin typeface="MS Reference Sans Serif" panose="020B0604030504040204" pitchFamily="34" charset="0"/>
                        </a:rPr>
                        <a:t>Part B - groups of associated minerals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[See section 51]</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172494521"/>
                  </a:ext>
                </a:extLst>
              </a:tr>
              <a:tr h="4355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XIII</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List of articles or things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[See section 45(2)]</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1225665434"/>
                  </a:ext>
                </a:extLst>
              </a:tr>
              <a:tr h="2577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XIV</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Insurance business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[See section 55]</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2888610115"/>
                  </a:ext>
                </a:extLst>
              </a:tr>
              <a:tr h="4355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XV</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Deduction in respect of life insurance premia, contribution to provident fund, subscription to certain equity shares, </a:t>
                      </a:r>
                      <a:r>
                        <a:rPr lang="en-US" sz="1200" dirty="0" err="1">
                          <a:solidFill>
                            <a:srgbClr val="314259"/>
                          </a:solidFill>
                          <a:effectLst/>
                          <a:latin typeface="MS Reference Sans Serif" panose="020B0604030504040204" pitchFamily="34" charset="0"/>
                        </a:rPr>
                        <a:t>etc</a:t>
                      </a:r>
                      <a:endParaRPr lang="en-US" sz="1200" dirty="0">
                        <a:solidFill>
                          <a:srgbClr val="314259"/>
                        </a:solidFill>
                        <a:effectLst/>
                        <a:latin typeface="MS Reference Sans Serif" panose="020B0604030504040204" pitchFamily="34" charset="0"/>
                      </a:endParaRP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[See section 123]</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900566235"/>
                  </a:ext>
                </a:extLst>
              </a:tr>
              <a:tr h="257783">
                <a:tc>
                  <a:txBody>
                    <a:bodyPr/>
                    <a:lstStyle/>
                    <a:p>
                      <a:pPr marL="0" marR="0" lvl="0" indent="0" algn="l"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SCHEDULE XVI</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a:lnSpc>
                          <a:spcPct val="100000"/>
                        </a:lnSpc>
                        <a:spcBef>
                          <a:spcPts val="750"/>
                        </a:spcBef>
                        <a:spcAft>
                          <a:spcPts val="750"/>
                        </a:spcAft>
                        <a:buNone/>
                      </a:pPr>
                      <a:r>
                        <a:rPr lang="en-US" sz="1200" dirty="0">
                          <a:solidFill>
                            <a:srgbClr val="314259"/>
                          </a:solidFill>
                          <a:effectLst/>
                          <a:latin typeface="MS Reference Sans Serif" panose="020B0604030504040204" pitchFamily="34" charset="0"/>
                        </a:rPr>
                        <a:t>Permitted modes of investment or deposits</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tc>
                  <a:txBody>
                    <a:bodyPr/>
                    <a:lstStyle/>
                    <a:p>
                      <a:pPr marL="0" marR="0" lvl="0" indent="0" algn="ctr" defTabSz="914400" rtl="0" eaLnBrk="1" fontAlgn="auto" latinLnBrk="0" hangingPunct="1">
                        <a:lnSpc>
                          <a:spcPct val="100000"/>
                        </a:lnSpc>
                        <a:spcBef>
                          <a:spcPts val="750"/>
                        </a:spcBef>
                        <a:spcAft>
                          <a:spcPts val="750"/>
                        </a:spcAft>
                        <a:buClrTx/>
                        <a:buSzTx/>
                        <a:buFontTx/>
                        <a:buNone/>
                        <a:tabLst/>
                        <a:defRPr/>
                      </a:pPr>
                      <a:r>
                        <a:rPr lang="en-US" sz="1200" dirty="0">
                          <a:solidFill>
                            <a:srgbClr val="314259"/>
                          </a:solidFill>
                          <a:effectLst/>
                          <a:latin typeface="MS Reference Sans Serif" panose="020B0604030504040204" pitchFamily="34" charset="0"/>
                        </a:rPr>
                        <a:t>[See section 350]</a:t>
                      </a:r>
                    </a:p>
                  </a:txBody>
                  <a:tcPr marL="39992" marR="39992" marT="39992" marB="39992" anchor="ctr">
                    <a:lnL w="4763" cap="flat" cmpd="sng" algn="ctr">
                      <a:solidFill>
                        <a:srgbClr val="8EBEFD"/>
                      </a:solidFill>
                      <a:prstDash val="solid"/>
                      <a:round/>
                      <a:headEnd type="none" w="med" len="med"/>
                      <a:tailEnd type="none" w="med" len="med"/>
                    </a:lnL>
                    <a:lnR w="4763" cap="flat" cmpd="sng" algn="ctr">
                      <a:solidFill>
                        <a:srgbClr val="8EBEFD"/>
                      </a:solidFill>
                      <a:prstDash val="solid"/>
                      <a:round/>
                      <a:headEnd type="none" w="med" len="med"/>
                      <a:tailEnd type="none" w="med" len="med"/>
                    </a:lnR>
                    <a:lnT w="4763" cap="flat" cmpd="sng" algn="ctr">
                      <a:solidFill>
                        <a:srgbClr val="8EBEFD"/>
                      </a:solidFill>
                      <a:prstDash val="solid"/>
                      <a:round/>
                      <a:headEnd type="none" w="med" len="med"/>
                      <a:tailEnd type="none" w="med" len="med"/>
                    </a:lnT>
                    <a:lnB w="4763" cap="flat" cmpd="sng" algn="ctr">
                      <a:solidFill>
                        <a:srgbClr val="8EBEFD"/>
                      </a:solidFill>
                      <a:prstDash val="solid"/>
                      <a:round/>
                      <a:headEnd type="none" w="med" len="med"/>
                      <a:tailEnd type="none" w="med" len="med"/>
                    </a:lnB>
                    <a:solidFill>
                      <a:srgbClr val="F3F8FF"/>
                    </a:solidFill>
                  </a:tcPr>
                </a:tc>
                <a:extLst>
                  <a:ext uri="{0D108BD9-81ED-4DB2-BD59-A6C34878D82A}">
                    <a16:rowId xmlns:a16="http://schemas.microsoft.com/office/drawing/2014/main" xmlns="" val="3634699276"/>
                  </a:ext>
                </a:extLst>
              </a:tr>
            </a:tbl>
          </a:graphicData>
        </a:graphic>
      </p:graphicFrame>
    </p:spTree>
    <p:extLst>
      <p:ext uri="{BB962C8B-B14F-4D97-AF65-F5344CB8AC3E}">
        <p14:creationId xmlns:p14="http://schemas.microsoft.com/office/powerpoint/2010/main" val="2287596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A7EC2AE-ABB7-E7F4-0316-62AA4C6A807E}"/>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xmlns="" id="{C66F55C2-FCE0-1C41-4D53-B87B01E98EB7}"/>
              </a:ext>
            </a:extLst>
          </p:cNvPr>
          <p:cNvSpPr txBox="1"/>
          <p:nvPr/>
        </p:nvSpPr>
        <p:spPr>
          <a:xfrm>
            <a:off x="278781" y="2868637"/>
            <a:ext cx="7248293" cy="1359347"/>
          </a:xfrm>
          <a:prstGeom prst="rect">
            <a:avLst/>
          </a:prstGeom>
          <a:noFill/>
        </p:spPr>
        <p:txBody>
          <a:bodyPr wrap="square" lIns="76197" tIns="38098" rIns="76197" bIns="38098">
            <a:spAutoFit/>
          </a:bodyPr>
          <a:lstStyle/>
          <a:p>
            <a:pPr>
              <a:defRPr/>
            </a:pPr>
            <a:r>
              <a:rPr lang="en-US" sz="32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CHAPTER I: PRELIMINARY</a:t>
            </a:r>
          </a:p>
          <a:p>
            <a:pPr>
              <a:defRPr/>
            </a:pPr>
            <a:r>
              <a:rPr lang="en-US" sz="32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[Sections 1 to 3]</a:t>
            </a:r>
          </a:p>
          <a:p>
            <a:pPr algn="ctr">
              <a:defRPr/>
            </a:pPr>
            <a:endParaRPr lang="en-US"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p:txBody>
      </p:sp>
      <p:pic>
        <p:nvPicPr>
          <p:cNvPr id="17" name="Image 0" descr="preencoded.png">
            <a:extLst>
              <a:ext uri="{FF2B5EF4-FFF2-40B4-BE49-F238E27FC236}">
                <a16:creationId xmlns:a16="http://schemas.microsoft.com/office/drawing/2014/main" xmlns="" id="{58EF4BC8-1ADA-D574-CDEE-3F020A8C1791}"/>
              </a:ext>
            </a:extLst>
          </p:cNvPr>
          <p:cNvPicPr>
            <a:picLocks noChangeAspect="1"/>
          </p:cNvPicPr>
          <p:nvPr/>
        </p:nvPicPr>
        <p:blipFill>
          <a:blip r:embed="rId3"/>
          <a:stretch>
            <a:fillRect/>
          </a:stretch>
        </p:blipFill>
        <p:spPr>
          <a:xfrm>
            <a:off x="7740804" y="0"/>
            <a:ext cx="4423318" cy="6858000"/>
          </a:xfrm>
          <a:prstGeom prst="rect">
            <a:avLst/>
          </a:prstGeom>
        </p:spPr>
      </p:pic>
    </p:spTree>
    <p:extLst>
      <p:ext uri="{BB962C8B-B14F-4D97-AF65-F5344CB8AC3E}">
        <p14:creationId xmlns:p14="http://schemas.microsoft.com/office/powerpoint/2010/main" val="3909861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980A652-8998-A749-DD3F-4F3112A65FC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E92F25ED-8F46-2D2C-5A42-CC48DE2CD0CB}"/>
              </a:ext>
            </a:extLst>
          </p:cNvPr>
          <p:cNvSpPr txBox="1"/>
          <p:nvPr/>
        </p:nvSpPr>
        <p:spPr>
          <a:xfrm>
            <a:off x="387048" y="521758"/>
            <a:ext cx="11405810" cy="5719514"/>
          </a:xfrm>
          <a:prstGeom prst="rect">
            <a:avLst/>
          </a:prstGeom>
          <a:noFill/>
        </p:spPr>
        <p:txBody>
          <a:bodyPr wrap="square" lIns="76197" tIns="38098" rIns="76197" bIns="38098">
            <a:spAutoFit/>
          </a:bodyPr>
          <a:lstStyle/>
          <a:p>
            <a:pPr algn="just"/>
            <a:r>
              <a:rPr lang="en-US" b="1" dirty="0">
                <a:solidFill>
                  <a:srgbClr val="1E3063"/>
                </a:solidFill>
                <a:latin typeface="MS Reference Sans Serif" panose="020B0604030504040204" pitchFamily="34" charset="0"/>
                <a:ea typeface="Cambria" panose="02040503050406030204" pitchFamily="18" charset="0"/>
              </a:rPr>
              <a:t>Short title, extent and commencement. </a:t>
            </a:r>
          </a:p>
          <a:p>
            <a:pPr algn="just"/>
            <a:endParaRPr lang="en-US" dirty="0">
              <a:latin typeface="MS Reference Sans Serif" panose="020B0604030504040204" pitchFamily="34" charset="0"/>
              <a:ea typeface="Cambria" panose="02040503050406030204" pitchFamily="18" charset="0"/>
            </a:endParaRPr>
          </a:p>
          <a:p>
            <a:pPr algn="just"/>
            <a:r>
              <a:rPr lang="en-US" dirty="0">
                <a:latin typeface="MS Reference Sans Serif" panose="020B0604030504040204" pitchFamily="34" charset="0"/>
                <a:ea typeface="Cambria" panose="02040503050406030204" pitchFamily="18" charset="0"/>
              </a:rPr>
              <a:t>1. (1) This Act may be called the Income-tax Act, 2025. </a:t>
            </a:r>
          </a:p>
          <a:p>
            <a:pPr algn="just"/>
            <a:r>
              <a:rPr lang="en-US" dirty="0">
                <a:latin typeface="MS Reference Sans Serif" panose="020B0604030504040204" pitchFamily="34" charset="0"/>
                <a:ea typeface="Cambria" panose="02040503050406030204" pitchFamily="18" charset="0"/>
              </a:rPr>
              <a:t>(2) It extends to the whole of India. </a:t>
            </a:r>
          </a:p>
          <a:p>
            <a:pPr algn="just"/>
            <a:r>
              <a:rPr lang="en-US" dirty="0">
                <a:latin typeface="MS Reference Sans Serif" panose="020B0604030504040204" pitchFamily="34" charset="0"/>
                <a:ea typeface="Cambria" panose="02040503050406030204" pitchFamily="18" charset="0"/>
              </a:rPr>
              <a:t>(3) Save as otherwise provided in this Act, it shall come into force on the 1st April, 2026. </a:t>
            </a:r>
          </a:p>
          <a:p>
            <a:pPr algn="just"/>
            <a:endParaRPr lang="en-IN" dirty="0">
              <a:solidFill>
                <a:srgbClr val="1E3063"/>
              </a:solidFill>
              <a:latin typeface="MS Reference Sans Serif" panose="020B0604030504040204" pitchFamily="34" charset="0"/>
              <a:ea typeface="Cambria" panose="02040503050406030204" pitchFamily="18" charset="0"/>
            </a:endParaRPr>
          </a:p>
          <a:p>
            <a:pPr algn="just"/>
            <a:r>
              <a:rPr lang="en-IN" b="1" dirty="0">
                <a:solidFill>
                  <a:srgbClr val="1E3063"/>
                </a:solidFill>
                <a:latin typeface="MS Reference Sans Serif" panose="020B0604030504040204" pitchFamily="34" charset="0"/>
                <a:ea typeface="Cambria" panose="02040503050406030204" pitchFamily="18" charset="0"/>
              </a:rPr>
              <a:t>Definitions.</a:t>
            </a:r>
            <a:r>
              <a:rPr lang="en-IN" dirty="0">
                <a:solidFill>
                  <a:srgbClr val="1E3063"/>
                </a:solidFill>
                <a:latin typeface="MS Reference Sans Serif" panose="020B0604030504040204" pitchFamily="34" charset="0"/>
                <a:ea typeface="Cambria" panose="02040503050406030204" pitchFamily="18" charset="0"/>
              </a:rPr>
              <a:t> </a:t>
            </a:r>
          </a:p>
          <a:p>
            <a:pPr algn="just"/>
            <a:r>
              <a:rPr lang="en-US" dirty="0">
                <a:latin typeface="MS Reference Sans Serif" panose="020B0604030504040204" pitchFamily="34" charset="0"/>
                <a:ea typeface="Cambria" panose="02040503050406030204" pitchFamily="18" charset="0"/>
              </a:rPr>
              <a:t>2. In this Act, unless the context otherwise requires,— </a:t>
            </a:r>
          </a:p>
          <a:p>
            <a:pPr algn="just"/>
            <a:r>
              <a:rPr lang="en-US" dirty="0">
                <a:latin typeface="MS Reference Sans Serif" panose="020B0604030504040204" pitchFamily="34" charset="0"/>
                <a:ea typeface="Cambria" panose="02040503050406030204" pitchFamily="18" charset="0"/>
              </a:rPr>
              <a:t>          (1) “accountant” shall have the meaning assigned to it in section 515(3)(b);</a:t>
            </a:r>
          </a:p>
          <a:p>
            <a:pPr algn="just"/>
            <a:r>
              <a:rPr lang="en-US" dirty="0">
                <a:latin typeface="MS Reference Sans Serif" panose="020B0604030504040204" pitchFamily="34" charset="0"/>
                <a:ea typeface="Cambria" panose="02040503050406030204" pitchFamily="18" charset="0"/>
              </a:rPr>
              <a:t>          ……………..</a:t>
            </a:r>
          </a:p>
          <a:p>
            <a:pPr algn="just"/>
            <a:r>
              <a:rPr lang="en-US" dirty="0">
                <a:latin typeface="MS Reference Sans Serif" panose="020B0604030504040204" pitchFamily="34" charset="0"/>
                <a:ea typeface="Cambria" panose="02040503050406030204" pitchFamily="18" charset="0"/>
              </a:rPr>
              <a:t>          (112) “zero coupon bond” means a bond</a:t>
            </a:r>
          </a:p>
          <a:p>
            <a:pPr algn="just"/>
            <a:r>
              <a:rPr lang="en-US" dirty="0">
                <a:latin typeface="MS Reference Sans Serif" panose="020B0604030504040204" pitchFamily="34" charset="0"/>
                <a:ea typeface="Cambria" panose="02040503050406030204" pitchFamily="18" charset="0"/>
              </a:rPr>
              <a:t>           ………..</a:t>
            </a:r>
          </a:p>
          <a:p>
            <a:pPr algn="just"/>
            <a:endParaRPr lang="en-US" dirty="0">
              <a:latin typeface="MS Reference Sans Serif" panose="020B0604030504040204" pitchFamily="34" charset="0"/>
              <a:ea typeface="Cambria" panose="02040503050406030204" pitchFamily="18" charset="0"/>
            </a:endParaRPr>
          </a:p>
          <a:p>
            <a:pPr algn="just"/>
            <a:r>
              <a:rPr lang="en-US" i="1" dirty="0">
                <a:latin typeface="MS Reference Sans Serif" panose="020B0604030504040204" pitchFamily="34" charset="0"/>
                <a:ea typeface="Cambria" panose="02040503050406030204" pitchFamily="18" charset="0"/>
              </a:rPr>
              <a:t>So, total 112 definitions have been provided in section 2.  In the IT Act 1961, there were 94 terms which were defined in section 2.</a:t>
            </a:r>
          </a:p>
          <a:p>
            <a:pPr algn="just"/>
            <a:endParaRPr lang="en-US" i="1" dirty="0">
              <a:latin typeface="MS Reference Sans Serif" panose="020B0604030504040204" pitchFamily="34" charset="0"/>
              <a:ea typeface="Cambria" panose="02040503050406030204" pitchFamily="18" charset="0"/>
            </a:endParaRPr>
          </a:p>
          <a:p>
            <a:pPr algn="just"/>
            <a:r>
              <a:rPr lang="en-IN" b="1" dirty="0">
                <a:solidFill>
                  <a:srgbClr val="1E3063"/>
                </a:solidFill>
                <a:latin typeface="MS Reference Sans Serif" panose="020B0604030504040204" pitchFamily="34" charset="0"/>
                <a:ea typeface="Cambria" panose="02040503050406030204" pitchFamily="18" charset="0"/>
              </a:rPr>
              <a:t>Key changes:</a:t>
            </a:r>
            <a:r>
              <a:rPr lang="en-IN" dirty="0">
                <a:solidFill>
                  <a:srgbClr val="1E3063"/>
                </a:solidFill>
                <a:latin typeface="MS Reference Sans Serif" panose="020B0604030504040204" pitchFamily="34" charset="0"/>
                <a:ea typeface="Cambria" panose="02040503050406030204" pitchFamily="18" charset="0"/>
              </a:rPr>
              <a:t> </a:t>
            </a:r>
          </a:p>
          <a:p>
            <a:pPr algn="just"/>
            <a:r>
              <a:rPr lang="en-US" i="1" dirty="0">
                <a:latin typeface="MS Reference Sans Serif" panose="020B0604030504040204" pitchFamily="34" charset="0"/>
                <a:ea typeface="Cambria" panose="02040503050406030204" pitchFamily="18" charset="0"/>
              </a:rPr>
              <a:t>Section 2(13) of the IT Act 2025 provides statutory definition of “assessment” that includes reassessment and </a:t>
            </a:r>
            <a:r>
              <a:rPr lang="en-US" b="1" i="1" dirty="0" err="1">
                <a:solidFill>
                  <a:srgbClr val="058586"/>
                </a:solidFill>
                <a:latin typeface="MS Reference Sans Serif" panose="020B0604030504040204" pitchFamily="34" charset="0"/>
                <a:ea typeface="Cambria" panose="02040503050406030204" pitchFamily="18" charset="0"/>
              </a:rPr>
              <a:t>recomputation</a:t>
            </a:r>
            <a:r>
              <a:rPr lang="en-US" i="1" dirty="0">
                <a:latin typeface="MS Reference Sans Serif" panose="020B0604030504040204" pitchFamily="34" charset="0"/>
                <a:ea typeface="Cambria" panose="02040503050406030204" pitchFamily="18" charset="0"/>
              </a:rPr>
              <a:t>. The definition enhances clarity and removes ambiguity by explicitly covering the term ‘</a:t>
            </a:r>
            <a:r>
              <a:rPr lang="en-US" i="1" dirty="0" err="1">
                <a:latin typeface="MS Reference Sans Serif" panose="020B0604030504040204" pitchFamily="34" charset="0"/>
                <a:ea typeface="Cambria" panose="02040503050406030204" pitchFamily="18" charset="0"/>
              </a:rPr>
              <a:t>recomputation</a:t>
            </a:r>
            <a:r>
              <a:rPr lang="en-US" i="1" dirty="0">
                <a:latin typeface="MS Reference Sans Serif" panose="020B0604030504040204" pitchFamily="34" charset="0"/>
                <a:ea typeface="Cambria" panose="02040503050406030204" pitchFamily="18" charset="0"/>
              </a:rPr>
              <a:t>’ which was not there in the definition of IT Act 1961</a:t>
            </a:r>
            <a:endParaRPr lang="en-IN" i="1" dirty="0">
              <a:latin typeface="MS Reference Sans Serif" panose="020B0604030504040204" pitchFamily="34" charset="0"/>
              <a:ea typeface="Cambria" panose="02040503050406030204" pitchFamily="18" charset="0"/>
            </a:endParaRPr>
          </a:p>
        </p:txBody>
      </p:sp>
    </p:spTree>
    <p:extLst>
      <p:ext uri="{BB962C8B-B14F-4D97-AF65-F5344CB8AC3E}">
        <p14:creationId xmlns:p14="http://schemas.microsoft.com/office/powerpoint/2010/main" val="1345941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59F5464-BE9C-9E9E-53C7-F151F5332E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70DC15BB-1D8B-82A1-3F5C-1BB83D4CF35E}"/>
              </a:ext>
            </a:extLst>
          </p:cNvPr>
          <p:cNvSpPr txBox="1"/>
          <p:nvPr/>
        </p:nvSpPr>
        <p:spPr>
          <a:xfrm>
            <a:off x="387048" y="521758"/>
            <a:ext cx="11405810" cy="5832362"/>
          </a:xfrm>
          <a:prstGeom prst="rect">
            <a:avLst/>
          </a:prstGeom>
          <a:noFill/>
        </p:spPr>
        <p:txBody>
          <a:bodyPr wrap="square" lIns="76197" tIns="38098" rIns="76197" bIns="38098">
            <a:spAutoFit/>
          </a:bodyPr>
          <a:lstStyle/>
          <a:p>
            <a:pPr algn="just"/>
            <a:r>
              <a:rPr lang="en-IN" sz="1700" b="1" dirty="0">
                <a:solidFill>
                  <a:srgbClr val="1E3063"/>
                </a:solidFill>
                <a:latin typeface="MS Reference Sans Serif" panose="020B0604030504040204" pitchFamily="34" charset="0"/>
                <a:ea typeface="Cambria" panose="02040503050406030204" pitchFamily="18" charset="0"/>
              </a:rPr>
              <a:t>Key changes:</a:t>
            </a:r>
            <a:r>
              <a:rPr lang="en-IN" sz="1700" dirty="0">
                <a:solidFill>
                  <a:srgbClr val="1E3063"/>
                </a:solidFill>
                <a:latin typeface="MS Reference Sans Serif" panose="020B0604030504040204" pitchFamily="34" charset="0"/>
                <a:ea typeface="Cambria" panose="02040503050406030204" pitchFamily="18" charset="0"/>
              </a:rPr>
              <a:t> </a:t>
            </a:r>
          </a:p>
          <a:p>
            <a:pPr algn="just"/>
            <a:r>
              <a:rPr lang="en-US" sz="1700" b="1" i="1" u="sng" dirty="0">
                <a:latin typeface="MS Reference Sans Serif" panose="020B0604030504040204" pitchFamily="34" charset="0"/>
                <a:ea typeface="Cambria" panose="02040503050406030204" pitchFamily="18" charset="0"/>
              </a:rPr>
              <a:t>Section 2(19) </a:t>
            </a:r>
            <a:r>
              <a:rPr lang="en-US" sz="1700" i="1" dirty="0">
                <a:latin typeface="MS Reference Sans Serif" panose="020B0604030504040204" pitchFamily="34" charset="0"/>
                <a:ea typeface="Cambria" panose="02040503050406030204" pitchFamily="18" charset="0"/>
              </a:rPr>
              <a:t>of the IT Act 2025 provides statutory definition of “books or books of account”. In the definition “</a:t>
            </a:r>
            <a:r>
              <a:rPr lang="en-US" sz="1700" b="1" i="1" dirty="0">
                <a:solidFill>
                  <a:srgbClr val="058586"/>
                </a:solidFill>
                <a:latin typeface="MS Reference Sans Serif" panose="020B0604030504040204" pitchFamily="34" charset="0"/>
                <a:ea typeface="Cambria" panose="02040503050406030204" pitchFamily="18" charset="0"/>
              </a:rPr>
              <a:t>cloud-based storage</a:t>
            </a:r>
            <a:r>
              <a:rPr lang="en-US" sz="1700" i="1" dirty="0">
                <a:latin typeface="MS Reference Sans Serif" panose="020B0604030504040204" pitchFamily="34" charset="0"/>
                <a:ea typeface="Cambria" panose="02040503050406030204" pitchFamily="18" charset="0"/>
              </a:rPr>
              <a:t>” has also been specifically included in this definition. Also, ‘</a:t>
            </a:r>
            <a:r>
              <a:rPr lang="en-US" sz="1700" i="1" dirty="0">
                <a:solidFill>
                  <a:srgbClr val="058586"/>
                </a:solidFill>
                <a:latin typeface="MS Reference Sans Serif" panose="020B0604030504040204" pitchFamily="34" charset="0"/>
                <a:ea typeface="Cambria" panose="02040503050406030204" pitchFamily="18" charset="0"/>
              </a:rPr>
              <a:t>portable data storage devices’, ‘external hard drives’ or ‘memory cards’ have been specifically included in the definition.</a:t>
            </a:r>
          </a:p>
          <a:p>
            <a:pPr algn="just"/>
            <a:endParaRPr lang="en-US" sz="1700" i="1" dirty="0">
              <a:latin typeface="MS Reference Sans Serif" panose="020B0604030504040204" pitchFamily="34" charset="0"/>
              <a:ea typeface="Cambria" panose="02040503050406030204" pitchFamily="18" charset="0"/>
            </a:endParaRPr>
          </a:p>
          <a:p>
            <a:pPr algn="just"/>
            <a:r>
              <a:rPr lang="en-US" sz="1700" b="1" i="1" u="sng" dirty="0">
                <a:latin typeface="MS Reference Sans Serif" panose="020B0604030504040204" pitchFamily="34" charset="0"/>
                <a:ea typeface="Cambria" panose="02040503050406030204" pitchFamily="18" charset="0"/>
              </a:rPr>
              <a:t>Section 2(23) </a:t>
            </a:r>
            <a:r>
              <a:rPr lang="en-US" sz="1700" i="1" dirty="0">
                <a:latin typeface="MS Reference Sans Serif" panose="020B0604030504040204" pitchFamily="34" charset="0"/>
                <a:ea typeface="Cambria" panose="02040503050406030204" pitchFamily="18" charset="0"/>
              </a:rPr>
              <a:t>defines the term “charitable purpose”. Charitable Purpose’ includes: (a) relief of the poor; (b) education; (c) yoga; (d) medical relief; (e) preservation of the environment (including watersheds, forests and wildlife); (f) preservation of monuments or places or objects of artistic or historic interest; (g) the advancement of any other object of general public utility (GPU).</a:t>
            </a:r>
          </a:p>
          <a:p>
            <a:pPr algn="just"/>
            <a:endParaRPr lang="en-US" sz="1700" i="1" dirty="0">
              <a:latin typeface="MS Reference Sans Serif" panose="020B0604030504040204" pitchFamily="34" charset="0"/>
              <a:ea typeface="Cambria" panose="02040503050406030204" pitchFamily="18" charset="0"/>
            </a:endParaRPr>
          </a:p>
          <a:p>
            <a:pPr algn="just"/>
            <a:r>
              <a:rPr lang="en-US" sz="1700" i="1" dirty="0">
                <a:latin typeface="MS Reference Sans Serif" panose="020B0604030504040204" pitchFamily="34" charset="0"/>
                <a:ea typeface="Cambria" panose="02040503050406030204" pitchFamily="18" charset="0"/>
              </a:rPr>
              <a:t>The definition </a:t>
            </a:r>
            <a:r>
              <a:rPr lang="en-US" sz="1700" i="1" dirty="0">
                <a:solidFill>
                  <a:srgbClr val="058586"/>
                </a:solidFill>
                <a:latin typeface="MS Reference Sans Serif" panose="020B0604030504040204" pitchFamily="34" charset="0"/>
                <a:ea typeface="Cambria" panose="02040503050406030204" pitchFamily="18" charset="0"/>
              </a:rPr>
              <a:t>omits the restrictive proviso of GPU </a:t>
            </a:r>
            <a:r>
              <a:rPr lang="en-US" sz="1700" i="1" dirty="0">
                <a:latin typeface="MS Reference Sans Serif" panose="020B0604030504040204" pitchFamily="34" charset="0"/>
                <a:ea typeface="Cambria" panose="02040503050406030204" pitchFamily="18" charset="0"/>
              </a:rPr>
              <a:t>earlier provided in 1961 Act. Instead, </a:t>
            </a:r>
            <a:r>
              <a:rPr lang="en-US" sz="1700" i="1" dirty="0">
                <a:solidFill>
                  <a:srgbClr val="058586"/>
                </a:solidFill>
                <a:latin typeface="MS Reference Sans Serif" panose="020B0604030504040204" pitchFamily="34" charset="0"/>
                <a:ea typeface="Cambria" panose="02040503050406030204" pitchFamily="18" charset="0"/>
              </a:rPr>
              <a:t>Section 346 of the 2025 </a:t>
            </a:r>
            <a:r>
              <a:rPr lang="en-US" sz="1700" i="1" dirty="0">
                <a:latin typeface="MS Reference Sans Serif" panose="020B0604030504040204" pitchFamily="34" charset="0"/>
                <a:ea typeface="Cambria" panose="02040503050406030204" pitchFamily="18" charset="0"/>
              </a:rPr>
              <a:t>Act incorporates a similar restriction on commercial activities by registered NPOs engaged in GPU. </a:t>
            </a:r>
          </a:p>
          <a:p>
            <a:pPr algn="just"/>
            <a:endParaRPr lang="en-US" sz="1700" i="1" dirty="0">
              <a:latin typeface="MS Reference Sans Serif" panose="020B0604030504040204" pitchFamily="34" charset="0"/>
              <a:ea typeface="Cambria" panose="02040503050406030204" pitchFamily="18" charset="0"/>
            </a:endParaRPr>
          </a:p>
          <a:p>
            <a:pPr algn="just"/>
            <a:r>
              <a:rPr lang="en-US" sz="1700" i="1" dirty="0">
                <a:latin typeface="MS Reference Sans Serif" panose="020B0604030504040204" pitchFamily="34" charset="0"/>
                <a:ea typeface="Cambria" panose="02040503050406030204" pitchFamily="18" charset="0"/>
              </a:rPr>
              <a:t>Thus, the revised definition </a:t>
            </a:r>
            <a:r>
              <a:rPr lang="en-US" sz="1700" i="1" dirty="0">
                <a:solidFill>
                  <a:srgbClr val="058586"/>
                </a:solidFill>
                <a:latin typeface="MS Reference Sans Serif" panose="020B0604030504040204" pitchFamily="34" charset="0"/>
                <a:ea typeface="Cambria" panose="02040503050406030204" pitchFamily="18" charset="0"/>
              </a:rPr>
              <a:t>clarifies the concept of a charitable purpose without imposing any limitations</a:t>
            </a:r>
            <a:r>
              <a:rPr lang="en-US" sz="1700" i="1" dirty="0">
                <a:latin typeface="MS Reference Sans Serif" panose="020B0604030504040204" pitchFamily="34" charset="0"/>
                <a:ea typeface="Cambria" panose="02040503050406030204" pitchFamily="18" charset="0"/>
              </a:rPr>
              <a:t>. The restrictions on commercial activities remain unchanged but are addressed under Section 346, effectively distinguishing the definition of a charitable purpose from eligibility for tax exemption. NPOs engaged in GPU activities must now comply with Section 346 to adhere to the restrictions on commercial operations while maintaining their charitable status.</a:t>
            </a:r>
          </a:p>
          <a:p>
            <a:pPr algn="just"/>
            <a:endParaRPr lang="en-US" sz="1700" i="1" dirty="0">
              <a:latin typeface="MS Reference Sans Serif" panose="020B0604030504040204" pitchFamily="34" charset="0"/>
              <a:ea typeface="Cambria" panose="02040503050406030204" pitchFamily="18" charset="0"/>
            </a:endParaRPr>
          </a:p>
          <a:p>
            <a:pPr algn="just"/>
            <a:r>
              <a:rPr lang="en-US" sz="1700" i="1" dirty="0">
                <a:latin typeface="MS Reference Sans Serif" panose="020B0604030504040204" pitchFamily="34" charset="0"/>
                <a:ea typeface="Cambria" panose="02040503050406030204" pitchFamily="18" charset="0"/>
              </a:rPr>
              <a:t>The other notable change is changing the reference from “trust” to “</a:t>
            </a:r>
            <a:r>
              <a:rPr lang="en-US" sz="1700" i="1" dirty="0">
                <a:solidFill>
                  <a:srgbClr val="058586"/>
                </a:solidFill>
                <a:latin typeface="MS Reference Sans Serif" panose="020B0604030504040204" pitchFamily="34" charset="0"/>
                <a:ea typeface="Cambria" panose="02040503050406030204" pitchFamily="18" charset="0"/>
              </a:rPr>
              <a:t>non-profit organization</a:t>
            </a:r>
            <a:r>
              <a:rPr lang="en-US" sz="1700" i="1" dirty="0">
                <a:latin typeface="MS Reference Sans Serif" panose="020B0604030504040204" pitchFamily="34" charset="0"/>
                <a:ea typeface="Cambria" panose="02040503050406030204" pitchFamily="18" charset="0"/>
              </a:rPr>
              <a:t>”</a:t>
            </a:r>
            <a:endParaRPr lang="en-IN" sz="1700" i="1" dirty="0">
              <a:latin typeface="MS Reference Sans Serif" panose="020B0604030504040204" pitchFamily="34" charset="0"/>
              <a:ea typeface="Cambria" panose="02040503050406030204" pitchFamily="18" charset="0"/>
            </a:endParaRPr>
          </a:p>
        </p:txBody>
      </p:sp>
    </p:spTree>
    <p:extLst>
      <p:ext uri="{BB962C8B-B14F-4D97-AF65-F5344CB8AC3E}">
        <p14:creationId xmlns:p14="http://schemas.microsoft.com/office/powerpoint/2010/main" val="1546799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02D77EC-AD11-505E-40EB-32E0D5B6663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4B1DFBA7-957C-1A46-BA17-C8AD1D5A9D46}"/>
              </a:ext>
            </a:extLst>
          </p:cNvPr>
          <p:cNvSpPr txBox="1"/>
          <p:nvPr/>
        </p:nvSpPr>
        <p:spPr>
          <a:xfrm>
            <a:off x="387048" y="521758"/>
            <a:ext cx="11405810" cy="2051844"/>
          </a:xfrm>
          <a:prstGeom prst="rect">
            <a:avLst/>
          </a:prstGeom>
          <a:noFill/>
        </p:spPr>
        <p:txBody>
          <a:bodyPr wrap="square" lIns="76197" tIns="38098" rIns="76197" bIns="38098">
            <a:spAutoFit/>
          </a:bodyPr>
          <a:lstStyle/>
          <a:p>
            <a:pPr algn="just"/>
            <a:r>
              <a:rPr lang="en-IN" b="1" dirty="0">
                <a:solidFill>
                  <a:srgbClr val="1E3063"/>
                </a:solidFill>
                <a:latin typeface="MS Reference Sans Serif" panose="020B0604030504040204" pitchFamily="34" charset="0"/>
                <a:ea typeface="Cambria" panose="02040503050406030204" pitchFamily="18" charset="0"/>
              </a:rPr>
              <a:t>Key changes:</a:t>
            </a:r>
            <a:r>
              <a:rPr lang="en-IN" dirty="0">
                <a:solidFill>
                  <a:srgbClr val="1E3063"/>
                </a:solidFill>
                <a:latin typeface="MS Reference Sans Serif" panose="020B0604030504040204" pitchFamily="34" charset="0"/>
                <a:ea typeface="Cambria" panose="02040503050406030204" pitchFamily="18" charset="0"/>
              </a:rPr>
              <a:t> </a:t>
            </a:r>
          </a:p>
          <a:p>
            <a:pPr algn="just"/>
            <a:r>
              <a:rPr lang="en-US" b="1" i="1" u="sng" dirty="0">
                <a:latin typeface="MS Reference Sans Serif" panose="020B0604030504040204" pitchFamily="34" charset="0"/>
                <a:ea typeface="Cambria" panose="02040503050406030204" pitchFamily="18" charset="0"/>
              </a:rPr>
              <a:t>Section 2(94) </a:t>
            </a:r>
            <a:r>
              <a:rPr lang="en-US" i="1" dirty="0">
                <a:latin typeface="MS Reference Sans Serif" panose="020B0604030504040204" pitchFamily="34" charset="0"/>
                <a:ea typeface="Cambria" panose="02040503050406030204" pitchFamily="18" charset="0"/>
              </a:rPr>
              <a:t>of the 2025 Act clarifies that “relative”, in relation to an individual, means the husband, wife, brother, sister or any lineal ascendant (</a:t>
            </a:r>
            <a:r>
              <a:rPr lang="en-US" b="1" i="1" dirty="0">
                <a:solidFill>
                  <a:srgbClr val="058586"/>
                </a:solidFill>
                <a:latin typeface="MS Reference Sans Serif" panose="020B0604030504040204" pitchFamily="34" charset="0"/>
                <a:ea typeface="Cambria" panose="02040503050406030204" pitchFamily="18" charset="0"/>
              </a:rPr>
              <a:t>maternal as well as paternal</a:t>
            </a:r>
            <a:r>
              <a:rPr lang="en-US" i="1" dirty="0">
                <a:latin typeface="MS Reference Sans Serif" panose="020B0604030504040204" pitchFamily="34" charset="0"/>
                <a:ea typeface="Cambria" panose="02040503050406030204" pitchFamily="18" charset="0"/>
              </a:rPr>
              <a:t>) or descendant of that individual. </a:t>
            </a:r>
          </a:p>
          <a:p>
            <a:pPr algn="just"/>
            <a:endParaRPr lang="en-US" i="1" dirty="0">
              <a:latin typeface="MS Reference Sans Serif" panose="020B0604030504040204" pitchFamily="34" charset="0"/>
              <a:ea typeface="Cambria" panose="02040503050406030204" pitchFamily="18" charset="0"/>
            </a:endParaRPr>
          </a:p>
          <a:p>
            <a:pPr algn="just"/>
            <a:r>
              <a:rPr lang="en-US" i="1" dirty="0">
                <a:latin typeface="MS Reference Sans Serif" panose="020B0604030504040204" pitchFamily="34" charset="0"/>
                <a:ea typeface="Cambria" panose="02040503050406030204" pitchFamily="18" charset="0"/>
              </a:rPr>
              <a:t>The phrase (</a:t>
            </a:r>
            <a:r>
              <a:rPr lang="en-US" b="1" i="1" dirty="0">
                <a:latin typeface="MS Reference Sans Serif" panose="020B0604030504040204" pitchFamily="34" charset="0"/>
                <a:ea typeface="Cambria" panose="02040503050406030204" pitchFamily="18" charset="0"/>
              </a:rPr>
              <a:t>maternal as well as paternal</a:t>
            </a:r>
            <a:r>
              <a:rPr lang="en-US" i="1" dirty="0">
                <a:latin typeface="MS Reference Sans Serif" panose="020B0604030504040204" pitchFamily="34" charset="0"/>
                <a:ea typeface="Cambria" panose="02040503050406030204" pitchFamily="18" charset="0"/>
              </a:rPr>
              <a:t>) has been specifically added to include maternal side as well.</a:t>
            </a:r>
            <a:endParaRPr lang="en-IN" i="1" dirty="0">
              <a:latin typeface="MS Reference Sans Serif" panose="020B0604030504040204" pitchFamily="34" charset="0"/>
              <a:ea typeface="Cambria" panose="02040503050406030204" pitchFamily="18" charset="0"/>
            </a:endParaRPr>
          </a:p>
        </p:txBody>
      </p:sp>
    </p:spTree>
    <p:extLst>
      <p:ext uri="{BB962C8B-B14F-4D97-AF65-F5344CB8AC3E}">
        <p14:creationId xmlns:p14="http://schemas.microsoft.com/office/powerpoint/2010/main" val="3589217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0421F0A2-F641-AC08-ACEB-87EC21CA1051}"/>
              </a:ext>
            </a:extLst>
          </p:cNvPr>
          <p:cNvSpPr txBox="1"/>
          <p:nvPr/>
        </p:nvSpPr>
        <p:spPr>
          <a:xfrm>
            <a:off x="278781" y="594732"/>
            <a:ext cx="11526172" cy="4447367"/>
          </a:xfrm>
          <a:prstGeom prst="rect">
            <a:avLst/>
          </a:prstGeom>
          <a:noFill/>
        </p:spPr>
        <p:txBody>
          <a:bodyPr wrap="square" lIns="76197" tIns="38098" rIns="76197" bIns="38098">
            <a:spAutoFit/>
          </a:bodyPr>
          <a:lstStyle/>
          <a:p>
            <a:pPr algn="just">
              <a:defRPr/>
            </a:pPr>
            <a:r>
              <a:rPr lang="en-US" sz="3200" b="1" dirty="0">
                <a:solidFill>
                  <a:schemeClr val="accent1">
                    <a:lumMod val="75000"/>
                  </a:schemeClr>
                </a:solidFill>
                <a:latin typeface="MS Reference Sans Serif" panose="020B0604030504040204" pitchFamily="34" charset="0"/>
                <a:ea typeface="Cambria" panose="02040503050406030204" pitchFamily="18" charset="0"/>
                <a:cs typeface="Lato Black" panose="020F0502020204030203" pitchFamily="34" charset="0"/>
              </a:rPr>
              <a:t>Section 3: Tax Year</a:t>
            </a:r>
          </a:p>
          <a:p>
            <a:pPr algn="just">
              <a:defRPr/>
            </a:pPr>
            <a:endParaRPr lang="en-US" b="1" dirty="0">
              <a:solidFill>
                <a:schemeClr val="tx1">
                  <a:lumMod val="75000"/>
                  <a:lumOff val="25000"/>
                </a:schemeClr>
              </a:solidFill>
              <a:latin typeface="MS Reference Sans Serif" panose="020B0604030504040204" pitchFamily="34" charset="0"/>
              <a:ea typeface="Cambria" panose="02040503050406030204" pitchFamily="18" charset="0"/>
              <a:cs typeface="Lato Black" panose="020F0502020204030203" pitchFamily="34" charset="0"/>
            </a:endParaRPr>
          </a:p>
          <a:p>
            <a:pPr marL="318370" indent="-318370" algn="just">
              <a:buFontTx/>
              <a:buChar char="-"/>
              <a:defRPr/>
            </a:pPr>
            <a:endParaRPr lang="en-US"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30162" indent="-330162" algn="just">
              <a:buFontTx/>
              <a:buChar char="-"/>
              <a:defRPr/>
            </a:pPr>
            <a:r>
              <a:rPr lang="en-US" dirty="0">
                <a:solidFill>
                  <a:schemeClr val="tx1">
                    <a:lumMod val="75000"/>
                    <a:lumOff val="25000"/>
                  </a:schemeClr>
                </a:solidFill>
                <a:latin typeface="MS Reference Sans Serif" panose="020B0604030504040204" pitchFamily="34" charset="0"/>
                <a:ea typeface="Cambria" panose="02040503050406030204" pitchFamily="18" charset="0"/>
              </a:rPr>
              <a:t>The concept of ‘</a:t>
            </a:r>
            <a:r>
              <a:rPr lang="en-US" dirty="0">
                <a:solidFill>
                  <a:srgbClr val="058586"/>
                </a:solidFill>
                <a:latin typeface="MS Reference Sans Serif" panose="020B0604030504040204" pitchFamily="34" charset="0"/>
                <a:ea typeface="Cambria" panose="02040503050406030204" pitchFamily="18" charset="0"/>
              </a:rPr>
              <a:t>tax year</a:t>
            </a:r>
            <a:r>
              <a:rPr lang="en-US" dirty="0">
                <a:solidFill>
                  <a:schemeClr val="tx1">
                    <a:lumMod val="75000"/>
                    <a:lumOff val="25000"/>
                  </a:schemeClr>
                </a:solidFill>
                <a:latin typeface="MS Reference Sans Serif" panose="020B0604030504040204" pitchFamily="34" charset="0"/>
                <a:ea typeface="Cambria" panose="02040503050406030204" pitchFamily="18" charset="0"/>
              </a:rPr>
              <a:t>’ has been introduced replacing ‘previous year’ and ‘assessment year’.</a:t>
            </a:r>
          </a:p>
          <a:p>
            <a:pPr algn="just">
              <a:defRPr/>
            </a:pPr>
            <a:endParaRPr lang="en-US" dirty="0">
              <a:solidFill>
                <a:schemeClr val="tx1">
                  <a:lumMod val="75000"/>
                  <a:lumOff val="25000"/>
                </a:schemeClr>
              </a:solidFill>
              <a:latin typeface="MS Reference Sans Serif" panose="020B0604030504040204" pitchFamily="34" charset="0"/>
              <a:ea typeface="Cambria" panose="02040503050406030204" pitchFamily="18" charset="0"/>
            </a:endParaRPr>
          </a:p>
          <a:p>
            <a:pPr marL="330162" indent="-330162" algn="just">
              <a:buFontTx/>
              <a:buChar char="-"/>
              <a:defRPr/>
            </a:pPr>
            <a:r>
              <a:rPr lang="en-US" dirty="0">
                <a:solidFill>
                  <a:schemeClr val="tx1">
                    <a:lumMod val="75000"/>
                    <a:lumOff val="25000"/>
                  </a:schemeClr>
                </a:solidFill>
                <a:latin typeface="MS Reference Sans Serif" panose="020B0604030504040204" pitchFamily="34" charset="0"/>
                <a:ea typeface="Cambria" panose="02040503050406030204" pitchFamily="18" charset="0"/>
              </a:rPr>
              <a:t>As per section 3 of Income-tax Act, 2025, “Tax Year” means the twelve months period of the financial year commencing on the 1st April.</a:t>
            </a:r>
          </a:p>
          <a:p>
            <a:pPr marL="285739" indent="-285739" algn="just">
              <a:buFontTx/>
              <a:buChar char="-"/>
              <a:defRPr/>
            </a:pPr>
            <a:endParaRPr lang="en-US" dirty="0">
              <a:solidFill>
                <a:schemeClr val="tx1">
                  <a:lumMod val="75000"/>
                  <a:lumOff val="25000"/>
                </a:schemeClr>
              </a:solidFill>
              <a:latin typeface="MS Reference Sans Serif" panose="020B0604030504040204" pitchFamily="34" charset="0"/>
            </a:endParaRPr>
          </a:p>
          <a:p>
            <a:pPr marL="285739" indent="-285739" algn="just">
              <a:buFontTx/>
              <a:buChar char="-"/>
              <a:defRPr/>
            </a:pPr>
            <a:r>
              <a:rPr lang="en-US" dirty="0">
                <a:solidFill>
                  <a:schemeClr val="tx1">
                    <a:lumMod val="75000"/>
                    <a:lumOff val="25000"/>
                  </a:schemeClr>
                </a:solidFill>
                <a:latin typeface="MS Reference Sans Serif" panose="020B0604030504040204" pitchFamily="34" charset="0"/>
                <a:ea typeface="Cambria" panose="02040503050406030204" pitchFamily="18" charset="0"/>
              </a:rPr>
              <a:t>Use of the </a:t>
            </a:r>
            <a:r>
              <a:rPr lang="en-US" dirty="0">
                <a:solidFill>
                  <a:srgbClr val="058586"/>
                </a:solidFill>
                <a:latin typeface="MS Reference Sans Serif" panose="020B0604030504040204" pitchFamily="34" charset="0"/>
                <a:ea typeface="Cambria" panose="02040503050406030204" pitchFamily="18" charset="0"/>
              </a:rPr>
              <a:t>terms ‘previous year’ and ‘assessment year’ replaced with “tax year”</a:t>
            </a:r>
          </a:p>
          <a:p>
            <a:pPr algn="just">
              <a:defRPr/>
            </a:pPr>
            <a:endParaRPr lang="en-US" dirty="0">
              <a:solidFill>
                <a:schemeClr val="tx1">
                  <a:lumMod val="75000"/>
                  <a:lumOff val="25000"/>
                </a:schemeClr>
              </a:solidFill>
              <a:latin typeface="MS Reference Sans Serif" panose="020B0604030504040204" pitchFamily="34" charset="0"/>
              <a:ea typeface="Cambria" panose="02040503050406030204" pitchFamily="18" charset="0"/>
            </a:endParaRPr>
          </a:p>
          <a:p>
            <a:pPr marL="285739" indent="-285739" algn="just">
              <a:buFontTx/>
              <a:buChar char="-"/>
              <a:defRPr/>
            </a:pPr>
            <a:r>
              <a:rPr lang="en-US" dirty="0">
                <a:solidFill>
                  <a:schemeClr val="tx1">
                    <a:lumMod val="75000"/>
                    <a:lumOff val="25000"/>
                  </a:schemeClr>
                </a:solidFill>
                <a:latin typeface="MS Reference Sans Serif" panose="020B0604030504040204" pitchFamily="34" charset="0"/>
                <a:ea typeface="Cambria" panose="02040503050406030204" pitchFamily="18" charset="0"/>
              </a:rPr>
              <a:t>In case where business or profession is newly set up, or a source of income newly coming into existence in any financial year, the tax year will be the period beginning with —</a:t>
            </a:r>
          </a:p>
          <a:p>
            <a:pPr algn="just">
              <a:defRPr/>
            </a:pPr>
            <a:r>
              <a:rPr lang="en-US" dirty="0">
                <a:solidFill>
                  <a:schemeClr val="tx1">
                    <a:lumMod val="75000"/>
                    <a:lumOff val="25000"/>
                  </a:schemeClr>
                </a:solidFill>
                <a:latin typeface="MS Reference Sans Serif" panose="020B0604030504040204" pitchFamily="34" charset="0"/>
                <a:ea typeface="Cambria" panose="02040503050406030204" pitchFamily="18" charset="0"/>
              </a:rPr>
              <a:t>     (a) the date of setting up of such business or profession; or</a:t>
            </a:r>
          </a:p>
          <a:p>
            <a:pPr algn="just">
              <a:defRPr/>
            </a:pPr>
            <a:r>
              <a:rPr lang="en-US" dirty="0">
                <a:solidFill>
                  <a:schemeClr val="tx1">
                    <a:lumMod val="75000"/>
                    <a:lumOff val="25000"/>
                  </a:schemeClr>
                </a:solidFill>
                <a:latin typeface="MS Reference Sans Serif" panose="020B0604030504040204" pitchFamily="34" charset="0"/>
                <a:ea typeface="Cambria" panose="02040503050406030204" pitchFamily="18" charset="0"/>
              </a:rPr>
              <a:t>     (b) the date on which such source of income newly comes into existence,</a:t>
            </a:r>
          </a:p>
          <a:p>
            <a:pPr algn="just">
              <a:defRPr/>
            </a:pPr>
            <a:r>
              <a:rPr lang="en-US" dirty="0">
                <a:solidFill>
                  <a:schemeClr val="tx1">
                    <a:lumMod val="75000"/>
                    <a:lumOff val="25000"/>
                  </a:schemeClr>
                </a:solidFill>
                <a:latin typeface="MS Reference Sans Serif" panose="020B0604030504040204" pitchFamily="34" charset="0"/>
                <a:ea typeface="Cambria" panose="02040503050406030204" pitchFamily="18" charset="0"/>
              </a:rPr>
              <a:t>      and ending with the said financial year.</a:t>
            </a:r>
          </a:p>
        </p:txBody>
      </p:sp>
    </p:spTree>
    <p:extLst>
      <p:ext uri="{BB962C8B-B14F-4D97-AF65-F5344CB8AC3E}">
        <p14:creationId xmlns:p14="http://schemas.microsoft.com/office/powerpoint/2010/main" val="1944869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A35E3B7-D984-63C8-DD48-4CAAF0C7563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xmlns="" id="{F280FC90-4BB4-8C7C-0D4F-367ACE8F67CF}"/>
              </a:ext>
            </a:extLst>
          </p:cNvPr>
          <p:cNvPicPr>
            <a:picLocks noChangeAspect="1"/>
          </p:cNvPicPr>
          <p:nvPr/>
        </p:nvPicPr>
        <p:blipFill>
          <a:blip r:embed="rId3"/>
          <a:stretch>
            <a:fillRect/>
          </a:stretch>
        </p:blipFill>
        <p:spPr>
          <a:xfrm>
            <a:off x="150091" y="415638"/>
            <a:ext cx="11864065" cy="6003635"/>
          </a:xfrm>
          <a:prstGeom prst="rect">
            <a:avLst/>
          </a:prstGeom>
        </p:spPr>
      </p:pic>
    </p:spTree>
    <p:extLst>
      <p:ext uri="{BB962C8B-B14F-4D97-AF65-F5344CB8AC3E}">
        <p14:creationId xmlns:p14="http://schemas.microsoft.com/office/powerpoint/2010/main" val="3868570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43451C-1595-6B94-9286-476CA7DE75C0}"/>
              </a:ext>
            </a:extLst>
          </p:cNvPr>
          <p:cNvSpPr txBox="1">
            <a:spLocks/>
          </p:cNvSpPr>
          <p:nvPr/>
        </p:nvSpPr>
        <p:spPr>
          <a:xfrm>
            <a:off x="0" y="140723"/>
            <a:ext cx="12192000" cy="1338943"/>
          </a:xfrm>
          <a:prstGeom prst="rect">
            <a:avLst/>
          </a:prstGeom>
        </p:spPr>
        <p:txBody>
          <a:bodyPr>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US" sz="2800" b="1" u="sng" dirty="0">
                <a:solidFill>
                  <a:srgbClr val="C00000"/>
                </a:solidFill>
              </a:rPr>
              <a:t>CHAPTER V</a:t>
            </a:r>
          </a:p>
          <a:p>
            <a:pPr algn="ctr"/>
            <a:r>
              <a:rPr lang="en-US" sz="2800" dirty="0">
                <a:solidFill>
                  <a:srgbClr val="C00000"/>
                </a:solidFill>
              </a:rPr>
              <a:t>Income of other persons, included in assessee’s total income [Section 60 to 65 in IT ACT, 1961]</a:t>
            </a:r>
          </a:p>
          <a:p>
            <a:pPr algn="ctr"/>
            <a:r>
              <a:rPr lang="en-US" sz="2800" dirty="0">
                <a:solidFill>
                  <a:srgbClr val="C00000"/>
                </a:solidFill>
              </a:rPr>
              <a:t>Vs.</a:t>
            </a:r>
          </a:p>
          <a:p>
            <a:pPr algn="ctr"/>
            <a:r>
              <a:rPr lang="en-US" sz="2800" dirty="0">
                <a:solidFill>
                  <a:srgbClr val="C00000"/>
                </a:solidFill>
              </a:rPr>
              <a:t>Income of Other Person Included In Total Income of Assessee</a:t>
            </a:r>
          </a:p>
          <a:p>
            <a:pPr algn="ctr"/>
            <a:r>
              <a:rPr lang="en-US" sz="2800" dirty="0">
                <a:solidFill>
                  <a:srgbClr val="C00000"/>
                </a:solidFill>
              </a:rPr>
              <a:t>[Section 96 to 100 in IT Act, 2025]</a:t>
            </a:r>
          </a:p>
          <a:p>
            <a:pPr algn="ctr"/>
            <a:endParaRPr lang="en-IN" sz="2800" dirty="0">
              <a:solidFill>
                <a:srgbClr val="C00000"/>
              </a:solidFill>
            </a:endParaRPr>
          </a:p>
        </p:txBody>
      </p:sp>
      <p:pic>
        <p:nvPicPr>
          <p:cNvPr id="1026" name="Picture 2" descr="Clubbing of Income: All You Need to Know">
            <a:extLst>
              <a:ext uri="{FF2B5EF4-FFF2-40B4-BE49-F238E27FC236}">
                <a16:creationId xmlns:a16="http://schemas.microsoft.com/office/drawing/2014/main" xmlns="" id="{344888F2-ABD3-8000-B229-B717A1C568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65968"/>
            <a:ext cx="12192000" cy="4292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29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4C15F07E-85F9-FC76-5F87-C2C1A1184050}"/>
              </a:ext>
            </a:extLst>
          </p:cNvPr>
          <p:cNvPicPr>
            <a:picLocks noChangeAspect="1"/>
          </p:cNvPicPr>
          <p:nvPr/>
        </p:nvPicPr>
        <p:blipFill>
          <a:blip r:embed="rId2"/>
          <a:stretch>
            <a:fillRect/>
          </a:stretch>
        </p:blipFill>
        <p:spPr>
          <a:xfrm>
            <a:off x="0" y="0"/>
            <a:ext cx="12192000" cy="5049520"/>
          </a:xfrm>
          <a:prstGeom prst="rect">
            <a:avLst/>
          </a:prstGeom>
        </p:spPr>
      </p:pic>
      <p:sp>
        <p:nvSpPr>
          <p:cNvPr id="4" name="TextBox 3"/>
          <p:cNvSpPr txBox="1"/>
          <p:nvPr/>
        </p:nvSpPr>
        <p:spPr>
          <a:xfrm>
            <a:off x="115328" y="4843848"/>
            <a:ext cx="5642919" cy="1107996"/>
          </a:xfrm>
          <a:prstGeom prst="rect">
            <a:avLst/>
          </a:prstGeom>
          <a:noFill/>
        </p:spPr>
        <p:txBody>
          <a:bodyPr wrap="square" rtlCol="0">
            <a:spAutoFit/>
          </a:bodyPr>
          <a:lstStyle/>
          <a:p>
            <a:r>
              <a:rPr lang="en-US" sz="2400" dirty="0"/>
              <a:t>If you transfer just income (not the asset), that income  is taxed in your hands.</a:t>
            </a:r>
          </a:p>
          <a:p>
            <a:endParaRPr lang="en-US" dirty="0">
              <a:latin typeface="pplxSerif"/>
            </a:endParaRPr>
          </a:p>
        </p:txBody>
      </p:sp>
      <p:sp>
        <p:nvSpPr>
          <p:cNvPr id="5" name="TextBox 4"/>
          <p:cNvSpPr txBox="1"/>
          <p:nvPr/>
        </p:nvSpPr>
        <p:spPr>
          <a:xfrm>
            <a:off x="6281351" y="4843849"/>
            <a:ext cx="5778844" cy="1138773"/>
          </a:xfrm>
          <a:prstGeom prst="rect">
            <a:avLst/>
          </a:prstGeom>
          <a:noFill/>
        </p:spPr>
        <p:txBody>
          <a:bodyPr wrap="square" rtlCol="0">
            <a:spAutoFit/>
          </a:bodyPr>
          <a:lstStyle/>
          <a:p>
            <a:r>
              <a:rPr lang="en-US" sz="2400" dirty="0"/>
              <a:t>Same rule, but simpler words—no major change.</a:t>
            </a:r>
          </a:p>
          <a:p>
            <a:endParaRPr lang="en-US" sz="2000" b="1" dirty="0">
              <a:solidFill>
                <a:schemeClr val="accent1"/>
              </a:solidFill>
              <a:latin typeface="pplxSerif"/>
            </a:endParaRPr>
          </a:p>
        </p:txBody>
      </p:sp>
    </p:spTree>
    <p:extLst>
      <p:ext uri="{BB962C8B-B14F-4D97-AF65-F5344CB8AC3E}">
        <p14:creationId xmlns:p14="http://schemas.microsoft.com/office/powerpoint/2010/main" val="1237652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5C0600A-32EA-43F0-4EED-824A11858A9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xmlns="" id="{20BCD934-B561-BC45-3024-E90F094445F7}"/>
              </a:ext>
            </a:extLst>
          </p:cNvPr>
          <p:cNvPicPr>
            <a:picLocks noChangeAspect="1"/>
          </p:cNvPicPr>
          <p:nvPr/>
        </p:nvPicPr>
        <p:blipFill>
          <a:blip r:embed="rId2"/>
          <a:stretch>
            <a:fillRect/>
          </a:stretch>
        </p:blipFill>
        <p:spPr>
          <a:xfrm>
            <a:off x="0" y="0"/>
            <a:ext cx="12192000" cy="5049520"/>
          </a:xfrm>
          <a:prstGeom prst="rect">
            <a:avLst/>
          </a:prstGeom>
        </p:spPr>
      </p:pic>
      <p:pic>
        <p:nvPicPr>
          <p:cNvPr id="6" name="Picture 5">
            <a:extLst>
              <a:ext uri="{FF2B5EF4-FFF2-40B4-BE49-F238E27FC236}">
                <a16:creationId xmlns:a16="http://schemas.microsoft.com/office/drawing/2014/main" xmlns="" id="{EFE8D489-6AE7-FF26-E06D-31248742B3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65" y="-1"/>
            <a:ext cx="12134335" cy="6112476"/>
          </a:xfrm>
          <a:prstGeom prst="rect">
            <a:avLst/>
          </a:prstGeom>
        </p:spPr>
      </p:pic>
      <p:pic>
        <p:nvPicPr>
          <p:cNvPr id="8" name="Picture 7">
            <a:extLst>
              <a:ext uri="{FF2B5EF4-FFF2-40B4-BE49-F238E27FC236}">
                <a16:creationId xmlns:a16="http://schemas.microsoft.com/office/drawing/2014/main" xmlns="" id="{9E11CE89-557F-1C3D-B686-A2A2862F0D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45276"/>
            <a:ext cx="6004560" cy="4267199"/>
          </a:xfrm>
          <a:prstGeom prst="rect">
            <a:avLst/>
          </a:prstGeom>
        </p:spPr>
      </p:pic>
    </p:spTree>
    <p:extLst>
      <p:ext uri="{BB962C8B-B14F-4D97-AF65-F5344CB8AC3E}">
        <p14:creationId xmlns:p14="http://schemas.microsoft.com/office/powerpoint/2010/main" val="2481688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0660" y="366229"/>
            <a:ext cx="11434118" cy="2308324"/>
          </a:xfrm>
          <a:prstGeom prst="rect">
            <a:avLst/>
          </a:prstGeom>
        </p:spPr>
        <p:txBody>
          <a:bodyPr wrap="square">
            <a:spAutoFit/>
          </a:bodyPr>
          <a:lstStyle/>
          <a:p>
            <a:pPr algn="just"/>
            <a:r>
              <a:rPr lang="en-US" dirty="0">
                <a:latin typeface="pplxSerif"/>
              </a:rPr>
              <a:t>Section 97 of the Income Tax Act, 2025, largely mirrors Sections 61-63 of the 1961 Act by taxing income from revocable transfers in the transferor's hands, with no explicit mention of a "post-5-year irrevocable" exception in available texts. While Section 62 of the 1961 Act carves out exceptions to Section 61's revocable transfer rule—such as irrevocable trusts during the transferee's lifetime without transferor benefit, pre-June 1, 1961 transfers becoming irrevocable after 6 years, or absolute transfers with no </a:t>
            </a:r>
            <a:r>
              <a:rPr lang="en-US" dirty="0" err="1">
                <a:latin typeface="pplxSerif"/>
              </a:rPr>
              <a:t>reverter</a:t>
            </a:r>
            <a:r>
              <a:rPr lang="en-US" dirty="0">
                <a:latin typeface="pplxSerif"/>
              </a:rPr>
              <a:t>—Section 97 of the 2025 Act integrates and tightens these into its sub-clauses with stricter timing, not extending safe-harbor wait periods beyond 6 years for exemptions, ensuring short-term "irrevocable" structures remain taxable to curb transient tax avoidance while embedding clearer compliance norms.</a:t>
            </a:r>
            <a:endParaRPr lang="en-US" dirty="0"/>
          </a:p>
        </p:txBody>
      </p:sp>
    </p:spTree>
    <p:extLst>
      <p:ext uri="{BB962C8B-B14F-4D97-AF65-F5344CB8AC3E}">
        <p14:creationId xmlns:p14="http://schemas.microsoft.com/office/powerpoint/2010/main" val="4089359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1AF7D7C-562C-9BC2-FA67-CD6859D5CA9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xmlns="" id="{D1DCAFF8-751F-BE33-CDD1-A789A7F63E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28"/>
            <a:ext cx="12192000" cy="5193447"/>
          </a:xfrm>
          <a:prstGeom prst="rect">
            <a:avLst/>
          </a:prstGeom>
        </p:spPr>
      </p:pic>
      <p:sp>
        <p:nvSpPr>
          <p:cNvPr id="3" name="TextBox 2"/>
          <p:cNvSpPr txBox="1"/>
          <p:nvPr/>
        </p:nvSpPr>
        <p:spPr>
          <a:xfrm>
            <a:off x="2763795" y="5305168"/>
            <a:ext cx="8097794" cy="461665"/>
          </a:xfrm>
          <a:prstGeom prst="rect">
            <a:avLst/>
          </a:prstGeom>
          <a:noFill/>
        </p:spPr>
        <p:txBody>
          <a:bodyPr wrap="square" rtlCol="0">
            <a:spAutoFit/>
          </a:bodyPr>
          <a:lstStyle/>
          <a:p>
            <a:r>
              <a:rPr lang="en-US" sz="2400" dirty="0"/>
              <a:t>Same definition but more streamlined- no major shift</a:t>
            </a:r>
          </a:p>
        </p:txBody>
      </p:sp>
    </p:spTree>
    <p:extLst>
      <p:ext uri="{BB962C8B-B14F-4D97-AF65-F5344CB8AC3E}">
        <p14:creationId xmlns:p14="http://schemas.microsoft.com/office/powerpoint/2010/main" val="3288156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37CF818-6993-1D8F-C7B4-210C239FBCD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xmlns="" id="{E0785AB8-FC06-7798-3BFF-F950AD942774}"/>
              </a:ext>
            </a:extLst>
          </p:cNvPr>
          <p:cNvPicPr>
            <a:picLocks noChangeAspect="1"/>
          </p:cNvPicPr>
          <p:nvPr/>
        </p:nvPicPr>
        <p:blipFill>
          <a:blip r:embed="rId2"/>
          <a:stretch>
            <a:fillRect/>
          </a:stretch>
        </p:blipFill>
        <p:spPr>
          <a:xfrm>
            <a:off x="6498" y="0"/>
            <a:ext cx="5937104" cy="6106377"/>
          </a:xfrm>
          <a:prstGeom prst="rect">
            <a:avLst/>
          </a:prstGeom>
        </p:spPr>
      </p:pic>
      <p:pic>
        <p:nvPicPr>
          <p:cNvPr id="7" name="Picture 6">
            <a:extLst>
              <a:ext uri="{FF2B5EF4-FFF2-40B4-BE49-F238E27FC236}">
                <a16:creationId xmlns:a16="http://schemas.microsoft.com/office/drawing/2014/main" xmlns="" id="{0EB49B56-04DD-D687-F2F6-2E65C852F338}"/>
              </a:ext>
            </a:extLst>
          </p:cNvPr>
          <p:cNvPicPr>
            <a:picLocks noChangeAspect="1"/>
          </p:cNvPicPr>
          <p:nvPr/>
        </p:nvPicPr>
        <p:blipFill>
          <a:blip r:embed="rId3"/>
          <a:stretch>
            <a:fillRect/>
          </a:stretch>
        </p:blipFill>
        <p:spPr>
          <a:xfrm>
            <a:off x="5943602" y="0"/>
            <a:ext cx="6241900" cy="6106377"/>
          </a:xfrm>
          <a:prstGeom prst="rect">
            <a:avLst/>
          </a:prstGeom>
        </p:spPr>
      </p:pic>
    </p:spTree>
    <p:extLst>
      <p:ext uri="{BB962C8B-B14F-4D97-AF65-F5344CB8AC3E}">
        <p14:creationId xmlns:p14="http://schemas.microsoft.com/office/powerpoint/2010/main" val="3407390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7372B9-6B18-57F9-9001-78E1C75A804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xmlns="" id="{E765068A-07CB-0C19-44E6-A2F262663DDA}"/>
              </a:ext>
            </a:extLst>
          </p:cNvPr>
          <p:cNvPicPr>
            <a:picLocks noChangeAspect="1"/>
          </p:cNvPicPr>
          <p:nvPr/>
        </p:nvPicPr>
        <p:blipFill>
          <a:blip r:embed="rId2"/>
          <a:stretch>
            <a:fillRect/>
          </a:stretch>
        </p:blipFill>
        <p:spPr>
          <a:xfrm>
            <a:off x="6498" y="0"/>
            <a:ext cx="5937104" cy="6106377"/>
          </a:xfrm>
          <a:prstGeom prst="rect">
            <a:avLst/>
          </a:prstGeom>
        </p:spPr>
      </p:pic>
      <p:pic>
        <p:nvPicPr>
          <p:cNvPr id="7" name="Picture 6">
            <a:extLst>
              <a:ext uri="{FF2B5EF4-FFF2-40B4-BE49-F238E27FC236}">
                <a16:creationId xmlns:a16="http://schemas.microsoft.com/office/drawing/2014/main" xmlns="" id="{6914B7FF-7D19-9FDC-AE48-231520401931}"/>
              </a:ext>
            </a:extLst>
          </p:cNvPr>
          <p:cNvPicPr>
            <a:picLocks noChangeAspect="1"/>
          </p:cNvPicPr>
          <p:nvPr/>
        </p:nvPicPr>
        <p:blipFill>
          <a:blip r:embed="rId3"/>
          <a:stretch>
            <a:fillRect/>
          </a:stretch>
        </p:blipFill>
        <p:spPr>
          <a:xfrm>
            <a:off x="5943602" y="0"/>
            <a:ext cx="6241900" cy="6106377"/>
          </a:xfrm>
          <a:prstGeom prst="rect">
            <a:avLst/>
          </a:prstGeom>
        </p:spPr>
      </p:pic>
      <p:pic>
        <p:nvPicPr>
          <p:cNvPr id="3" name="Picture 2">
            <a:extLst>
              <a:ext uri="{FF2B5EF4-FFF2-40B4-BE49-F238E27FC236}">
                <a16:creationId xmlns:a16="http://schemas.microsoft.com/office/drawing/2014/main" xmlns="" id="{CE06FAB0-F529-EFC1-6E4B-EAB3B18BA073}"/>
              </a:ext>
            </a:extLst>
          </p:cNvPr>
          <p:cNvPicPr>
            <a:picLocks noChangeAspect="1"/>
          </p:cNvPicPr>
          <p:nvPr/>
        </p:nvPicPr>
        <p:blipFill>
          <a:blip r:embed="rId4"/>
          <a:stretch>
            <a:fillRect/>
          </a:stretch>
        </p:blipFill>
        <p:spPr>
          <a:xfrm>
            <a:off x="6499" y="0"/>
            <a:ext cx="5937104" cy="6239746"/>
          </a:xfrm>
          <a:prstGeom prst="rect">
            <a:avLst/>
          </a:prstGeom>
        </p:spPr>
      </p:pic>
      <p:pic>
        <p:nvPicPr>
          <p:cNvPr id="6" name="Picture 5">
            <a:extLst>
              <a:ext uri="{FF2B5EF4-FFF2-40B4-BE49-F238E27FC236}">
                <a16:creationId xmlns:a16="http://schemas.microsoft.com/office/drawing/2014/main" xmlns="" id="{375E87FC-1F10-E780-1033-89C1E784473A}"/>
              </a:ext>
            </a:extLst>
          </p:cNvPr>
          <p:cNvPicPr>
            <a:picLocks noChangeAspect="1"/>
          </p:cNvPicPr>
          <p:nvPr/>
        </p:nvPicPr>
        <p:blipFill>
          <a:blip r:embed="rId5"/>
          <a:stretch>
            <a:fillRect/>
          </a:stretch>
        </p:blipFill>
        <p:spPr>
          <a:xfrm>
            <a:off x="5872480" y="47632"/>
            <a:ext cx="6319520" cy="6192114"/>
          </a:xfrm>
          <a:prstGeom prst="rect">
            <a:avLst/>
          </a:prstGeom>
        </p:spPr>
      </p:pic>
    </p:spTree>
    <p:extLst>
      <p:ext uri="{BB962C8B-B14F-4D97-AF65-F5344CB8AC3E}">
        <p14:creationId xmlns:p14="http://schemas.microsoft.com/office/powerpoint/2010/main" val="2682446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F71513A-0614-CCB7-EC28-1279C07F7A6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xmlns="" id="{E83BACBE-2A22-2296-61EB-EF84A9DF944D}"/>
              </a:ext>
            </a:extLst>
          </p:cNvPr>
          <p:cNvPicPr>
            <a:picLocks noChangeAspect="1"/>
          </p:cNvPicPr>
          <p:nvPr/>
        </p:nvPicPr>
        <p:blipFill>
          <a:blip r:embed="rId2"/>
          <a:stretch>
            <a:fillRect/>
          </a:stretch>
        </p:blipFill>
        <p:spPr>
          <a:xfrm>
            <a:off x="6498" y="0"/>
            <a:ext cx="5937104" cy="6106377"/>
          </a:xfrm>
          <a:prstGeom prst="rect">
            <a:avLst/>
          </a:prstGeom>
        </p:spPr>
      </p:pic>
      <p:pic>
        <p:nvPicPr>
          <p:cNvPr id="7" name="Picture 6">
            <a:extLst>
              <a:ext uri="{FF2B5EF4-FFF2-40B4-BE49-F238E27FC236}">
                <a16:creationId xmlns:a16="http://schemas.microsoft.com/office/drawing/2014/main" xmlns="" id="{C79E48B4-1753-8263-3DD6-9C6FB27CCE4C}"/>
              </a:ext>
            </a:extLst>
          </p:cNvPr>
          <p:cNvPicPr>
            <a:picLocks noChangeAspect="1"/>
          </p:cNvPicPr>
          <p:nvPr/>
        </p:nvPicPr>
        <p:blipFill>
          <a:blip r:embed="rId3"/>
          <a:stretch>
            <a:fillRect/>
          </a:stretch>
        </p:blipFill>
        <p:spPr>
          <a:xfrm>
            <a:off x="5943602" y="0"/>
            <a:ext cx="6241900" cy="6106377"/>
          </a:xfrm>
          <a:prstGeom prst="rect">
            <a:avLst/>
          </a:prstGeom>
        </p:spPr>
      </p:pic>
      <p:pic>
        <p:nvPicPr>
          <p:cNvPr id="3" name="Picture 2">
            <a:extLst>
              <a:ext uri="{FF2B5EF4-FFF2-40B4-BE49-F238E27FC236}">
                <a16:creationId xmlns:a16="http://schemas.microsoft.com/office/drawing/2014/main" xmlns="" id="{FAB03A68-2AF8-1056-1F5A-B3074CECDEFE}"/>
              </a:ext>
            </a:extLst>
          </p:cNvPr>
          <p:cNvPicPr>
            <a:picLocks noChangeAspect="1"/>
          </p:cNvPicPr>
          <p:nvPr/>
        </p:nvPicPr>
        <p:blipFill>
          <a:blip r:embed="rId4"/>
          <a:stretch>
            <a:fillRect/>
          </a:stretch>
        </p:blipFill>
        <p:spPr>
          <a:xfrm>
            <a:off x="6498" y="0"/>
            <a:ext cx="5937104" cy="6144482"/>
          </a:xfrm>
          <a:prstGeom prst="rect">
            <a:avLst/>
          </a:prstGeom>
        </p:spPr>
      </p:pic>
      <p:pic>
        <p:nvPicPr>
          <p:cNvPr id="6" name="Picture 5">
            <a:extLst>
              <a:ext uri="{FF2B5EF4-FFF2-40B4-BE49-F238E27FC236}">
                <a16:creationId xmlns:a16="http://schemas.microsoft.com/office/drawing/2014/main" xmlns="" id="{E3E71AD7-7332-9C9F-0A2A-B292E479918B}"/>
              </a:ext>
            </a:extLst>
          </p:cNvPr>
          <p:cNvPicPr>
            <a:picLocks noChangeAspect="1"/>
          </p:cNvPicPr>
          <p:nvPr/>
        </p:nvPicPr>
        <p:blipFill>
          <a:blip r:embed="rId5"/>
          <a:stretch>
            <a:fillRect/>
          </a:stretch>
        </p:blipFill>
        <p:spPr>
          <a:xfrm>
            <a:off x="5862320" y="0"/>
            <a:ext cx="6323182" cy="6144482"/>
          </a:xfrm>
          <a:prstGeom prst="rect">
            <a:avLst/>
          </a:prstGeom>
        </p:spPr>
      </p:pic>
    </p:spTree>
    <p:extLst>
      <p:ext uri="{BB962C8B-B14F-4D97-AF65-F5344CB8AC3E}">
        <p14:creationId xmlns:p14="http://schemas.microsoft.com/office/powerpoint/2010/main" val="3396854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E1B5E46-2B75-9B5B-C649-9AD04E93FA7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xmlns="" id="{C457033E-2D52-8C92-55C0-CF21165E9384}"/>
              </a:ext>
            </a:extLst>
          </p:cNvPr>
          <p:cNvPicPr>
            <a:picLocks noChangeAspect="1"/>
          </p:cNvPicPr>
          <p:nvPr/>
        </p:nvPicPr>
        <p:blipFill>
          <a:blip r:embed="rId2"/>
          <a:stretch>
            <a:fillRect/>
          </a:stretch>
        </p:blipFill>
        <p:spPr>
          <a:xfrm>
            <a:off x="6498" y="0"/>
            <a:ext cx="5937104" cy="6106377"/>
          </a:xfrm>
          <a:prstGeom prst="rect">
            <a:avLst/>
          </a:prstGeom>
        </p:spPr>
      </p:pic>
      <p:pic>
        <p:nvPicPr>
          <p:cNvPr id="7" name="Picture 6">
            <a:extLst>
              <a:ext uri="{FF2B5EF4-FFF2-40B4-BE49-F238E27FC236}">
                <a16:creationId xmlns:a16="http://schemas.microsoft.com/office/drawing/2014/main" xmlns="" id="{73A5FFDB-8BFE-BA2E-4F5B-821C8899D6FC}"/>
              </a:ext>
            </a:extLst>
          </p:cNvPr>
          <p:cNvPicPr>
            <a:picLocks noChangeAspect="1"/>
          </p:cNvPicPr>
          <p:nvPr/>
        </p:nvPicPr>
        <p:blipFill>
          <a:blip r:embed="rId3"/>
          <a:stretch>
            <a:fillRect/>
          </a:stretch>
        </p:blipFill>
        <p:spPr>
          <a:xfrm>
            <a:off x="5943602" y="0"/>
            <a:ext cx="6241900" cy="6106377"/>
          </a:xfrm>
          <a:prstGeom prst="rect">
            <a:avLst/>
          </a:prstGeom>
        </p:spPr>
      </p:pic>
      <p:pic>
        <p:nvPicPr>
          <p:cNvPr id="3" name="Picture 2">
            <a:extLst>
              <a:ext uri="{FF2B5EF4-FFF2-40B4-BE49-F238E27FC236}">
                <a16:creationId xmlns:a16="http://schemas.microsoft.com/office/drawing/2014/main" xmlns="" id="{70E9DCB9-3624-32BC-9488-C9B5DB53D6D7}"/>
              </a:ext>
            </a:extLst>
          </p:cNvPr>
          <p:cNvPicPr>
            <a:picLocks noChangeAspect="1"/>
          </p:cNvPicPr>
          <p:nvPr/>
        </p:nvPicPr>
        <p:blipFill>
          <a:blip r:embed="rId4"/>
          <a:stretch>
            <a:fillRect/>
          </a:stretch>
        </p:blipFill>
        <p:spPr>
          <a:xfrm>
            <a:off x="6499" y="0"/>
            <a:ext cx="5937104" cy="6239746"/>
          </a:xfrm>
          <a:prstGeom prst="rect">
            <a:avLst/>
          </a:prstGeom>
        </p:spPr>
      </p:pic>
      <p:pic>
        <p:nvPicPr>
          <p:cNvPr id="6" name="Picture 5">
            <a:extLst>
              <a:ext uri="{FF2B5EF4-FFF2-40B4-BE49-F238E27FC236}">
                <a16:creationId xmlns:a16="http://schemas.microsoft.com/office/drawing/2014/main" xmlns="" id="{A51815D5-E507-1231-0A7F-F20FD4B34336}"/>
              </a:ext>
            </a:extLst>
          </p:cNvPr>
          <p:cNvPicPr>
            <a:picLocks noChangeAspect="1"/>
          </p:cNvPicPr>
          <p:nvPr/>
        </p:nvPicPr>
        <p:blipFill>
          <a:blip r:embed="rId5"/>
          <a:stretch>
            <a:fillRect/>
          </a:stretch>
        </p:blipFill>
        <p:spPr>
          <a:xfrm>
            <a:off x="5872480" y="47632"/>
            <a:ext cx="6319520" cy="6192114"/>
          </a:xfrm>
          <a:prstGeom prst="rect">
            <a:avLst/>
          </a:prstGeom>
        </p:spPr>
      </p:pic>
      <p:pic>
        <p:nvPicPr>
          <p:cNvPr id="4" name="Picture 3">
            <a:extLst>
              <a:ext uri="{FF2B5EF4-FFF2-40B4-BE49-F238E27FC236}">
                <a16:creationId xmlns:a16="http://schemas.microsoft.com/office/drawing/2014/main" xmlns="" id="{D9E814E2-013D-CA3D-9973-4B3CC54D3807}"/>
              </a:ext>
            </a:extLst>
          </p:cNvPr>
          <p:cNvPicPr>
            <a:picLocks noChangeAspect="1"/>
          </p:cNvPicPr>
          <p:nvPr/>
        </p:nvPicPr>
        <p:blipFill>
          <a:blip r:embed="rId6"/>
          <a:stretch>
            <a:fillRect/>
          </a:stretch>
        </p:blipFill>
        <p:spPr>
          <a:xfrm>
            <a:off x="6498" y="19053"/>
            <a:ext cx="5937103" cy="6220693"/>
          </a:xfrm>
          <a:prstGeom prst="rect">
            <a:avLst/>
          </a:prstGeom>
        </p:spPr>
      </p:pic>
      <p:pic>
        <p:nvPicPr>
          <p:cNvPr id="9" name="Picture 8">
            <a:extLst>
              <a:ext uri="{FF2B5EF4-FFF2-40B4-BE49-F238E27FC236}">
                <a16:creationId xmlns:a16="http://schemas.microsoft.com/office/drawing/2014/main" xmlns="" id="{01E09477-44E5-6484-80A5-4410F96FDF05}"/>
              </a:ext>
            </a:extLst>
          </p:cNvPr>
          <p:cNvPicPr>
            <a:picLocks noChangeAspect="1"/>
          </p:cNvPicPr>
          <p:nvPr/>
        </p:nvPicPr>
        <p:blipFill>
          <a:blip r:embed="rId7"/>
          <a:stretch>
            <a:fillRect/>
          </a:stretch>
        </p:blipFill>
        <p:spPr>
          <a:xfrm>
            <a:off x="5943599" y="0"/>
            <a:ext cx="6241901" cy="6239746"/>
          </a:xfrm>
          <a:prstGeom prst="rect">
            <a:avLst/>
          </a:prstGeom>
        </p:spPr>
      </p:pic>
    </p:spTree>
    <p:extLst>
      <p:ext uri="{BB962C8B-B14F-4D97-AF65-F5344CB8AC3E}">
        <p14:creationId xmlns:p14="http://schemas.microsoft.com/office/powerpoint/2010/main" val="4021426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A1CF5AE-8756-543D-5463-02129DB15D2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xmlns="" id="{D6A68116-C554-AC72-877E-3990E7792D76}"/>
              </a:ext>
            </a:extLst>
          </p:cNvPr>
          <p:cNvPicPr>
            <a:picLocks noChangeAspect="1"/>
          </p:cNvPicPr>
          <p:nvPr/>
        </p:nvPicPr>
        <p:blipFill>
          <a:blip r:embed="rId2"/>
          <a:stretch>
            <a:fillRect/>
          </a:stretch>
        </p:blipFill>
        <p:spPr>
          <a:xfrm>
            <a:off x="6498" y="0"/>
            <a:ext cx="5937104" cy="6106377"/>
          </a:xfrm>
          <a:prstGeom prst="rect">
            <a:avLst/>
          </a:prstGeom>
        </p:spPr>
      </p:pic>
      <p:pic>
        <p:nvPicPr>
          <p:cNvPr id="7" name="Picture 6">
            <a:extLst>
              <a:ext uri="{FF2B5EF4-FFF2-40B4-BE49-F238E27FC236}">
                <a16:creationId xmlns:a16="http://schemas.microsoft.com/office/drawing/2014/main" xmlns="" id="{52037C0E-8307-5F7D-264C-BD737B6AF089}"/>
              </a:ext>
            </a:extLst>
          </p:cNvPr>
          <p:cNvPicPr>
            <a:picLocks noChangeAspect="1"/>
          </p:cNvPicPr>
          <p:nvPr/>
        </p:nvPicPr>
        <p:blipFill>
          <a:blip r:embed="rId3"/>
          <a:stretch>
            <a:fillRect/>
          </a:stretch>
        </p:blipFill>
        <p:spPr>
          <a:xfrm>
            <a:off x="5943602" y="0"/>
            <a:ext cx="6241900" cy="6106377"/>
          </a:xfrm>
          <a:prstGeom prst="rect">
            <a:avLst/>
          </a:prstGeom>
        </p:spPr>
      </p:pic>
      <p:pic>
        <p:nvPicPr>
          <p:cNvPr id="3" name="Picture 2">
            <a:extLst>
              <a:ext uri="{FF2B5EF4-FFF2-40B4-BE49-F238E27FC236}">
                <a16:creationId xmlns:a16="http://schemas.microsoft.com/office/drawing/2014/main" xmlns="" id="{025109E9-B7DD-8271-0362-342D99811F6F}"/>
              </a:ext>
            </a:extLst>
          </p:cNvPr>
          <p:cNvPicPr>
            <a:picLocks noChangeAspect="1"/>
          </p:cNvPicPr>
          <p:nvPr/>
        </p:nvPicPr>
        <p:blipFill>
          <a:blip r:embed="rId4"/>
          <a:stretch>
            <a:fillRect/>
          </a:stretch>
        </p:blipFill>
        <p:spPr>
          <a:xfrm>
            <a:off x="6499" y="0"/>
            <a:ext cx="5937104" cy="6239746"/>
          </a:xfrm>
          <a:prstGeom prst="rect">
            <a:avLst/>
          </a:prstGeom>
        </p:spPr>
      </p:pic>
      <p:pic>
        <p:nvPicPr>
          <p:cNvPr id="6" name="Picture 5">
            <a:extLst>
              <a:ext uri="{FF2B5EF4-FFF2-40B4-BE49-F238E27FC236}">
                <a16:creationId xmlns:a16="http://schemas.microsoft.com/office/drawing/2014/main" xmlns="" id="{AFFE6BC3-9BD1-C533-DF8E-2F5AC1A16B51}"/>
              </a:ext>
            </a:extLst>
          </p:cNvPr>
          <p:cNvPicPr>
            <a:picLocks noChangeAspect="1"/>
          </p:cNvPicPr>
          <p:nvPr/>
        </p:nvPicPr>
        <p:blipFill>
          <a:blip r:embed="rId5"/>
          <a:stretch>
            <a:fillRect/>
          </a:stretch>
        </p:blipFill>
        <p:spPr>
          <a:xfrm>
            <a:off x="5872480" y="47632"/>
            <a:ext cx="6319520" cy="6192114"/>
          </a:xfrm>
          <a:prstGeom prst="rect">
            <a:avLst/>
          </a:prstGeom>
        </p:spPr>
      </p:pic>
      <p:pic>
        <p:nvPicPr>
          <p:cNvPr id="4" name="Picture 3">
            <a:extLst>
              <a:ext uri="{FF2B5EF4-FFF2-40B4-BE49-F238E27FC236}">
                <a16:creationId xmlns:a16="http://schemas.microsoft.com/office/drawing/2014/main" xmlns="" id="{CA85A27B-F173-FD31-5E80-7EC0CCB8B904}"/>
              </a:ext>
            </a:extLst>
          </p:cNvPr>
          <p:cNvPicPr>
            <a:picLocks noChangeAspect="1"/>
          </p:cNvPicPr>
          <p:nvPr/>
        </p:nvPicPr>
        <p:blipFill>
          <a:blip r:embed="rId6"/>
          <a:stretch>
            <a:fillRect/>
          </a:stretch>
        </p:blipFill>
        <p:spPr>
          <a:xfrm>
            <a:off x="6498" y="19053"/>
            <a:ext cx="5937103" cy="6220693"/>
          </a:xfrm>
          <a:prstGeom prst="rect">
            <a:avLst/>
          </a:prstGeom>
        </p:spPr>
      </p:pic>
      <p:pic>
        <p:nvPicPr>
          <p:cNvPr id="9" name="Picture 8">
            <a:extLst>
              <a:ext uri="{FF2B5EF4-FFF2-40B4-BE49-F238E27FC236}">
                <a16:creationId xmlns:a16="http://schemas.microsoft.com/office/drawing/2014/main" xmlns="" id="{E98EADC6-BA4B-9104-2BB0-6D1E09EB6944}"/>
              </a:ext>
            </a:extLst>
          </p:cNvPr>
          <p:cNvPicPr>
            <a:picLocks noChangeAspect="1"/>
          </p:cNvPicPr>
          <p:nvPr/>
        </p:nvPicPr>
        <p:blipFill>
          <a:blip r:embed="rId7"/>
          <a:stretch>
            <a:fillRect/>
          </a:stretch>
        </p:blipFill>
        <p:spPr>
          <a:xfrm>
            <a:off x="5943599" y="0"/>
            <a:ext cx="6241901" cy="6239746"/>
          </a:xfrm>
          <a:prstGeom prst="rect">
            <a:avLst/>
          </a:prstGeom>
        </p:spPr>
      </p:pic>
      <p:pic>
        <p:nvPicPr>
          <p:cNvPr id="8" name="Picture 7">
            <a:extLst>
              <a:ext uri="{FF2B5EF4-FFF2-40B4-BE49-F238E27FC236}">
                <a16:creationId xmlns:a16="http://schemas.microsoft.com/office/drawing/2014/main" xmlns="" id="{0B136BD9-3D67-D07C-02AC-D2F640333EAA}"/>
              </a:ext>
            </a:extLst>
          </p:cNvPr>
          <p:cNvPicPr>
            <a:picLocks noChangeAspect="1"/>
          </p:cNvPicPr>
          <p:nvPr/>
        </p:nvPicPr>
        <p:blipFill>
          <a:blip r:embed="rId8"/>
          <a:stretch>
            <a:fillRect/>
          </a:stretch>
        </p:blipFill>
        <p:spPr>
          <a:xfrm>
            <a:off x="6497" y="19053"/>
            <a:ext cx="6089504" cy="6220693"/>
          </a:xfrm>
          <a:prstGeom prst="rect">
            <a:avLst/>
          </a:prstGeom>
        </p:spPr>
      </p:pic>
      <p:pic>
        <p:nvPicPr>
          <p:cNvPr id="11" name="Picture 10">
            <a:extLst>
              <a:ext uri="{FF2B5EF4-FFF2-40B4-BE49-F238E27FC236}">
                <a16:creationId xmlns:a16="http://schemas.microsoft.com/office/drawing/2014/main" xmlns="" id="{13C725C8-9317-A36A-F6DF-1C7F4F88DC07}"/>
              </a:ext>
            </a:extLst>
          </p:cNvPr>
          <p:cNvPicPr>
            <a:picLocks noChangeAspect="1"/>
          </p:cNvPicPr>
          <p:nvPr/>
        </p:nvPicPr>
        <p:blipFill>
          <a:blip r:embed="rId9"/>
          <a:stretch>
            <a:fillRect/>
          </a:stretch>
        </p:blipFill>
        <p:spPr>
          <a:xfrm>
            <a:off x="5943596" y="0"/>
            <a:ext cx="6241903" cy="6192114"/>
          </a:xfrm>
          <a:prstGeom prst="rect">
            <a:avLst/>
          </a:prstGeom>
        </p:spPr>
      </p:pic>
    </p:spTree>
    <p:extLst>
      <p:ext uri="{BB962C8B-B14F-4D97-AF65-F5344CB8AC3E}">
        <p14:creationId xmlns:p14="http://schemas.microsoft.com/office/powerpoint/2010/main" val="1098140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5C115CA-5812-7948-5E10-490FB603608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xmlns="" id="{17AA6370-09C9-2F5B-92E2-E58703B2C417}"/>
              </a:ext>
            </a:extLst>
          </p:cNvPr>
          <p:cNvPicPr>
            <a:picLocks noChangeAspect="1"/>
          </p:cNvPicPr>
          <p:nvPr/>
        </p:nvPicPr>
        <p:blipFill>
          <a:blip r:embed="rId2"/>
          <a:stretch>
            <a:fillRect/>
          </a:stretch>
        </p:blipFill>
        <p:spPr>
          <a:xfrm>
            <a:off x="6498" y="0"/>
            <a:ext cx="5937104" cy="6106377"/>
          </a:xfrm>
          <a:prstGeom prst="rect">
            <a:avLst/>
          </a:prstGeom>
        </p:spPr>
      </p:pic>
      <p:pic>
        <p:nvPicPr>
          <p:cNvPr id="7" name="Picture 6">
            <a:extLst>
              <a:ext uri="{FF2B5EF4-FFF2-40B4-BE49-F238E27FC236}">
                <a16:creationId xmlns:a16="http://schemas.microsoft.com/office/drawing/2014/main" xmlns="" id="{F630BDB1-1B82-B764-1503-397E5FAB2F13}"/>
              </a:ext>
            </a:extLst>
          </p:cNvPr>
          <p:cNvPicPr>
            <a:picLocks noChangeAspect="1"/>
          </p:cNvPicPr>
          <p:nvPr/>
        </p:nvPicPr>
        <p:blipFill>
          <a:blip r:embed="rId3"/>
          <a:stretch>
            <a:fillRect/>
          </a:stretch>
        </p:blipFill>
        <p:spPr>
          <a:xfrm>
            <a:off x="5943602" y="0"/>
            <a:ext cx="6241900" cy="6106377"/>
          </a:xfrm>
          <a:prstGeom prst="rect">
            <a:avLst/>
          </a:prstGeom>
        </p:spPr>
      </p:pic>
      <p:pic>
        <p:nvPicPr>
          <p:cNvPr id="3" name="Picture 2">
            <a:extLst>
              <a:ext uri="{FF2B5EF4-FFF2-40B4-BE49-F238E27FC236}">
                <a16:creationId xmlns:a16="http://schemas.microsoft.com/office/drawing/2014/main" xmlns="" id="{ADC03254-1A14-D62C-0C7D-D3B56EC72A91}"/>
              </a:ext>
            </a:extLst>
          </p:cNvPr>
          <p:cNvPicPr>
            <a:picLocks noChangeAspect="1"/>
          </p:cNvPicPr>
          <p:nvPr/>
        </p:nvPicPr>
        <p:blipFill>
          <a:blip r:embed="rId4"/>
          <a:stretch>
            <a:fillRect/>
          </a:stretch>
        </p:blipFill>
        <p:spPr>
          <a:xfrm>
            <a:off x="6499" y="0"/>
            <a:ext cx="5937104" cy="6239746"/>
          </a:xfrm>
          <a:prstGeom prst="rect">
            <a:avLst/>
          </a:prstGeom>
        </p:spPr>
      </p:pic>
      <p:pic>
        <p:nvPicPr>
          <p:cNvPr id="6" name="Picture 5">
            <a:extLst>
              <a:ext uri="{FF2B5EF4-FFF2-40B4-BE49-F238E27FC236}">
                <a16:creationId xmlns:a16="http://schemas.microsoft.com/office/drawing/2014/main" xmlns="" id="{FEB7F47E-F866-5E88-F9F7-B0F2DF4105B1}"/>
              </a:ext>
            </a:extLst>
          </p:cNvPr>
          <p:cNvPicPr>
            <a:picLocks noChangeAspect="1"/>
          </p:cNvPicPr>
          <p:nvPr/>
        </p:nvPicPr>
        <p:blipFill>
          <a:blip r:embed="rId5"/>
          <a:stretch>
            <a:fillRect/>
          </a:stretch>
        </p:blipFill>
        <p:spPr>
          <a:xfrm>
            <a:off x="5872480" y="47632"/>
            <a:ext cx="6319520" cy="6192114"/>
          </a:xfrm>
          <a:prstGeom prst="rect">
            <a:avLst/>
          </a:prstGeom>
        </p:spPr>
      </p:pic>
      <p:pic>
        <p:nvPicPr>
          <p:cNvPr id="4" name="Picture 3">
            <a:extLst>
              <a:ext uri="{FF2B5EF4-FFF2-40B4-BE49-F238E27FC236}">
                <a16:creationId xmlns:a16="http://schemas.microsoft.com/office/drawing/2014/main" xmlns="" id="{C3D1EB68-4A5B-11DC-BD72-20AAC3C6FF9C}"/>
              </a:ext>
            </a:extLst>
          </p:cNvPr>
          <p:cNvPicPr>
            <a:picLocks noChangeAspect="1"/>
          </p:cNvPicPr>
          <p:nvPr/>
        </p:nvPicPr>
        <p:blipFill>
          <a:blip r:embed="rId6"/>
          <a:stretch>
            <a:fillRect/>
          </a:stretch>
        </p:blipFill>
        <p:spPr>
          <a:xfrm>
            <a:off x="6498" y="19053"/>
            <a:ext cx="5937103" cy="6220693"/>
          </a:xfrm>
          <a:prstGeom prst="rect">
            <a:avLst/>
          </a:prstGeom>
        </p:spPr>
      </p:pic>
      <p:pic>
        <p:nvPicPr>
          <p:cNvPr id="9" name="Picture 8">
            <a:extLst>
              <a:ext uri="{FF2B5EF4-FFF2-40B4-BE49-F238E27FC236}">
                <a16:creationId xmlns:a16="http://schemas.microsoft.com/office/drawing/2014/main" xmlns="" id="{AE7F60EC-7EDF-128D-E0A0-1765F8634304}"/>
              </a:ext>
            </a:extLst>
          </p:cNvPr>
          <p:cNvPicPr>
            <a:picLocks noChangeAspect="1"/>
          </p:cNvPicPr>
          <p:nvPr/>
        </p:nvPicPr>
        <p:blipFill>
          <a:blip r:embed="rId7"/>
          <a:stretch>
            <a:fillRect/>
          </a:stretch>
        </p:blipFill>
        <p:spPr>
          <a:xfrm>
            <a:off x="5943599" y="0"/>
            <a:ext cx="6241901" cy="6239746"/>
          </a:xfrm>
          <a:prstGeom prst="rect">
            <a:avLst/>
          </a:prstGeom>
        </p:spPr>
      </p:pic>
      <p:pic>
        <p:nvPicPr>
          <p:cNvPr id="8" name="Picture 7">
            <a:extLst>
              <a:ext uri="{FF2B5EF4-FFF2-40B4-BE49-F238E27FC236}">
                <a16:creationId xmlns:a16="http://schemas.microsoft.com/office/drawing/2014/main" xmlns="" id="{B460BB34-91F9-1321-05FC-8825D49EF5D1}"/>
              </a:ext>
            </a:extLst>
          </p:cNvPr>
          <p:cNvPicPr>
            <a:picLocks noChangeAspect="1"/>
          </p:cNvPicPr>
          <p:nvPr/>
        </p:nvPicPr>
        <p:blipFill>
          <a:blip r:embed="rId8"/>
          <a:stretch>
            <a:fillRect/>
          </a:stretch>
        </p:blipFill>
        <p:spPr>
          <a:xfrm>
            <a:off x="6497" y="19053"/>
            <a:ext cx="6089504" cy="6220693"/>
          </a:xfrm>
          <a:prstGeom prst="rect">
            <a:avLst/>
          </a:prstGeom>
        </p:spPr>
      </p:pic>
      <p:pic>
        <p:nvPicPr>
          <p:cNvPr id="11" name="Picture 10">
            <a:extLst>
              <a:ext uri="{FF2B5EF4-FFF2-40B4-BE49-F238E27FC236}">
                <a16:creationId xmlns:a16="http://schemas.microsoft.com/office/drawing/2014/main" xmlns="" id="{9A97A682-7430-E879-6691-8169AB02A5AC}"/>
              </a:ext>
            </a:extLst>
          </p:cNvPr>
          <p:cNvPicPr>
            <a:picLocks noChangeAspect="1"/>
          </p:cNvPicPr>
          <p:nvPr/>
        </p:nvPicPr>
        <p:blipFill>
          <a:blip r:embed="rId9"/>
          <a:stretch>
            <a:fillRect/>
          </a:stretch>
        </p:blipFill>
        <p:spPr>
          <a:xfrm>
            <a:off x="5943596" y="0"/>
            <a:ext cx="6241903" cy="6192114"/>
          </a:xfrm>
          <a:prstGeom prst="rect">
            <a:avLst/>
          </a:prstGeom>
        </p:spPr>
      </p:pic>
      <p:pic>
        <p:nvPicPr>
          <p:cNvPr id="10" name="Picture 9">
            <a:extLst>
              <a:ext uri="{FF2B5EF4-FFF2-40B4-BE49-F238E27FC236}">
                <a16:creationId xmlns:a16="http://schemas.microsoft.com/office/drawing/2014/main" xmlns="" id="{E65964C8-418D-F260-D046-25304DA402C7}"/>
              </a:ext>
            </a:extLst>
          </p:cNvPr>
          <p:cNvPicPr>
            <a:picLocks noChangeAspect="1"/>
          </p:cNvPicPr>
          <p:nvPr/>
        </p:nvPicPr>
        <p:blipFill>
          <a:blip r:embed="rId10"/>
          <a:stretch>
            <a:fillRect/>
          </a:stretch>
        </p:blipFill>
        <p:spPr>
          <a:xfrm>
            <a:off x="-17728" y="33342"/>
            <a:ext cx="6113727" cy="6220693"/>
          </a:xfrm>
          <a:prstGeom prst="rect">
            <a:avLst/>
          </a:prstGeom>
        </p:spPr>
      </p:pic>
      <p:pic>
        <p:nvPicPr>
          <p:cNvPr id="15" name="Picture 14">
            <a:extLst>
              <a:ext uri="{FF2B5EF4-FFF2-40B4-BE49-F238E27FC236}">
                <a16:creationId xmlns:a16="http://schemas.microsoft.com/office/drawing/2014/main" xmlns="" id="{B6CA7D5A-776E-6776-3D07-BAAFA110D10F}"/>
              </a:ext>
            </a:extLst>
          </p:cNvPr>
          <p:cNvPicPr>
            <a:picLocks noChangeAspect="1"/>
          </p:cNvPicPr>
          <p:nvPr/>
        </p:nvPicPr>
        <p:blipFill>
          <a:blip r:embed="rId11"/>
          <a:stretch>
            <a:fillRect/>
          </a:stretch>
        </p:blipFill>
        <p:spPr>
          <a:xfrm>
            <a:off x="6014716" y="-4763"/>
            <a:ext cx="6177283" cy="6258798"/>
          </a:xfrm>
          <a:prstGeom prst="rect">
            <a:avLst/>
          </a:prstGeom>
        </p:spPr>
      </p:pic>
    </p:spTree>
    <p:extLst>
      <p:ext uri="{BB962C8B-B14F-4D97-AF65-F5344CB8AC3E}">
        <p14:creationId xmlns:p14="http://schemas.microsoft.com/office/powerpoint/2010/main" val="2001045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BD5EE0-1C9B-FFF6-710B-AB9CF63B0DC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xmlns="" id="{E7741BA0-CBFC-8D72-370A-A1663131519B}"/>
              </a:ext>
            </a:extLst>
          </p:cNvPr>
          <p:cNvPicPr>
            <a:picLocks noChangeAspect="1"/>
          </p:cNvPicPr>
          <p:nvPr/>
        </p:nvPicPr>
        <p:blipFill>
          <a:blip r:embed="rId2"/>
          <a:stretch>
            <a:fillRect/>
          </a:stretch>
        </p:blipFill>
        <p:spPr>
          <a:xfrm>
            <a:off x="6498" y="0"/>
            <a:ext cx="5937104" cy="6106377"/>
          </a:xfrm>
          <a:prstGeom prst="rect">
            <a:avLst/>
          </a:prstGeom>
        </p:spPr>
      </p:pic>
      <p:pic>
        <p:nvPicPr>
          <p:cNvPr id="7" name="Picture 6">
            <a:extLst>
              <a:ext uri="{FF2B5EF4-FFF2-40B4-BE49-F238E27FC236}">
                <a16:creationId xmlns:a16="http://schemas.microsoft.com/office/drawing/2014/main" xmlns="" id="{AE1191F5-C214-A6BD-D520-181FAF65EFB1}"/>
              </a:ext>
            </a:extLst>
          </p:cNvPr>
          <p:cNvPicPr>
            <a:picLocks noChangeAspect="1"/>
          </p:cNvPicPr>
          <p:nvPr/>
        </p:nvPicPr>
        <p:blipFill>
          <a:blip r:embed="rId3"/>
          <a:stretch>
            <a:fillRect/>
          </a:stretch>
        </p:blipFill>
        <p:spPr>
          <a:xfrm>
            <a:off x="5943602" y="0"/>
            <a:ext cx="6241900" cy="6106377"/>
          </a:xfrm>
          <a:prstGeom prst="rect">
            <a:avLst/>
          </a:prstGeom>
        </p:spPr>
      </p:pic>
      <p:pic>
        <p:nvPicPr>
          <p:cNvPr id="3" name="Picture 2">
            <a:extLst>
              <a:ext uri="{FF2B5EF4-FFF2-40B4-BE49-F238E27FC236}">
                <a16:creationId xmlns:a16="http://schemas.microsoft.com/office/drawing/2014/main" xmlns="" id="{0B2178DD-A1DD-9AEF-B92F-F554EB0E4BD7}"/>
              </a:ext>
            </a:extLst>
          </p:cNvPr>
          <p:cNvPicPr>
            <a:picLocks noChangeAspect="1"/>
          </p:cNvPicPr>
          <p:nvPr/>
        </p:nvPicPr>
        <p:blipFill>
          <a:blip r:embed="rId4"/>
          <a:stretch>
            <a:fillRect/>
          </a:stretch>
        </p:blipFill>
        <p:spPr>
          <a:xfrm>
            <a:off x="6499" y="0"/>
            <a:ext cx="5937104" cy="6239746"/>
          </a:xfrm>
          <a:prstGeom prst="rect">
            <a:avLst/>
          </a:prstGeom>
        </p:spPr>
      </p:pic>
      <p:pic>
        <p:nvPicPr>
          <p:cNvPr id="6" name="Picture 5">
            <a:extLst>
              <a:ext uri="{FF2B5EF4-FFF2-40B4-BE49-F238E27FC236}">
                <a16:creationId xmlns:a16="http://schemas.microsoft.com/office/drawing/2014/main" xmlns="" id="{2830B9A8-4EB5-378B-0F81-ACEF9DE35823}"/>
              </a:ext>
            </a:extLst>
          </p:cNvPr>
          <p:cNvPicPr>
            <a:picLocks noChangeAspect="1"/>
          </p:cNvPicPr>
          <p:nvPr/>
        </p:nvPicPr>
        <p:blipFill>
          <a:blip r:embed="rId5"/>
          <a:stretch>
            <a:fillRect/>
          </a:stretch>
        </p:blipFill>
        <p:spPr>
          <a:xfrm>
            <a:off x="5872480" y="47632"/>
            <a:ext cx="6319520" cy="6192114"/>
          </a:xfrm>
          <a:prstGeom prst="rect">
            <a:avLst/>
          </a:prstGeom>
        </p:spPr>
      </p:pic>
      <p:pic>
        <p:nvPicPr>
          <p:cNvPr id="4" name="Picture 3">
            <a:extLst>
              <a:ext uri="{FF2B5EF4-FFF2-40B4-BE49-F238E27FC236}">
                <a16:creationId xmlns:a16="http://schemas.microsoft.com/office/drawing/2014/main" xmlns="" id="{D4446EAA-001B-1BBC-5138-2537D8271CF0}"/>
              </a:ext>
            </a:extLst>
          </p:cNvPr>
          <p:cNvPicPr>
            <a:picLocks noChangeAspect="1"/>
          </p:cNvPicPr>
          <p:nvPr/>
        </p:nvPicPr>
        <p:blipFill>
          <a:blip r:embed="rId6"/>
          <a:stretch>
            <a:fillRect/>
          </a:stretch>
        </p:blipFill>
        <p:spPr>
          <a:xfrm>
            <a:off x="6498" y="19053"/>
            <a:ext cx="5937103" cy="6220693"/>
          </a:xfrm>
          <a:prstGeom prst="rect">
            <a:avLst/>
          </a:prstGeom>
        </p:spPr>
      </p:pic>
      <p:pic>
        <p:nvPicPr>
          <p:cNvPr id="9" name="Picture 8">
            <a:extLst>
              <a:ext uri="{FF2B5EF4-FFF2-40B4-BE49-F238E27FC236}">
                <a16:creationId xmlns:a16="http://schemas.microsoft.com/office/drawing/2014/main" xmlns="" id="{432DDB2A-0303-1F4E-4F94-7A7D28426586}"/>
              </a:ext>
            </a:extLst>
          </p:cNvPr>
          <p:cNvPicPr>
            <a:picLocks noChangeAspect="1"/>
          </p:cNvPicPr>
          <p:nvPr/>
        </p:nvPicPr>
        <p:blipFill>
          <a:blip r:embed="rId7"/>
          <a:stretch>
            <a:fillRect/>
          </a:stretch>
        </p:blipFill>
        <p:spPr>
          <a:xfrm>
            <a:off x="5943599" y="0"/>
            <a:ext cx="6241901" cy="6239746"/>
          </a:xfrm>
          <a:prstGeom prst="rect">
            <a:avLst/>
          </a:prstGeom>
        </p:spPr>
      </p:pic>
      <p:pic>
        <p:nvPicPr>
          <p:cNvPr id="8" name="Picture 7">
            <a:extLst>
              <a:ext uri="{FF2B5EF4-FFF2-40B4-BE49-F238E27FC236}">
                <a16:creationId xmlns:a16="http://schemas.microsoft.com/office/drawing/2014/main" xmlns="" id="{73ED9010-DE13-E376-7367-0FA26E65835E}"/>
              </a:ext>
            </a:extLst>
          </p:cNvPr>
          <p:cNvPicPr>
            <a:picLocks noChangeAspect="1"/>
          </p:cNvPicPr>
          <p:nvPr/>
        </p:nvPicPr>
        <p:blipFill>
          <a:blip r:embed="rId8"/>
          <a:stretch>
            <a:fillRect/>
          </a:stretch>
        </p:blipFill>
        <p:spPr>
          <a:xfrm>
            <a:off x="6497" y="19053"/>
            <a:ext cx="6089504" cy="6220693"/>
          </a:xfrm>
          <a:prstGeom prst="rect">
            <a:avLst/>
          </a:prstGeom>
        </p:spPr>
      </p:pic>
      <p:pic>
        <p:nvPicPr>
          <p:cNvPr id="11" name="Picture 10">
            <a:extLst>
              <a:ext uri="{FF2B5EF4-FFF2-40B4-BE49-F238E27FC236}">
                <a16:creationId xmlns:a16="http://schemas.microsoft.com/office/drawing/2014/main" xmlns="" id="{AF354F73-7EAF-2C17-EE40-CE9F57486850}"/>
              </a:ext>
            </a:extLst>
          </p:cNvPr>
          <p:cNvPicPr>
            <a:picLocks noChangeAspect="1"/>
          </p:cNvPicPr>
          <p:nvPr/>
        </p:nvPicPr>
        <p:blipFill>
          <a:blip r:embed="rId9"/>
          <a:stretch>
            <a:fillRect/>
          </a:stretch>
        </p:blipFill>
        <p:spPr>
          <a:xfrm>
            <a:off x="5943596" y="0"/>
            <a:ext cx="6241903" cy="6192114"/>
          </a:xfrm>
          <a:prstGeom prst="rect">
            <a:avLst/>
          </a:prstGeom>
        </p:spPr>
      </p:pic>
      <p:pic>
        <p:nvPicPr>
          <p:cNvPr id="10" name="Picture 9">
            <a:extLst>
              <a:ext uri="{FF2B5EF4-FFF2-40B4-BE49-F238E27FC236}">
                <a16:creationId xmlns:a16="http://schemas.microsoft.com/office/drawing/2014/main" xmlns="" id="{A5EF8729-F8D9-0EFE-2695-9F5E72360917}"/>
              </a:ext>
            </a:extLst>
          </p:cNvPr>
          <p:cNvPicPr>
            <a:picLocks noChangeAspect="1"/>
          </p:cNvPicPr>
          <p:nvPr/>
        </p:nvPicPr>
        <p:blipFill>
          <a:blip r:embed="rId10"/>
          <a:stretch>
            <a:fillRect/>
          </a:stretch>
        </p:blipFill>
        <p:spPr>
          <a:xfrm>
            <a:off x="-17728" y="33342"/>
            <a:ext cx="6113727" cy="6220693"/>
          </a:xfrm>
          <a:prstGeom prst="rect">
            <a:avLst/>
          </a:prstGeom>
        </p:spPr>
      </p:pic>
      <p:pic>
        <p:nvPicPr>
          <p:cNvPr id="15" name="Picture 14">
            <a:extLst>
              <a:ext uri="{FF2B5EF4-FFF2-40B4-BE49-F238E27FC236}">
                <a16:creationId xmlns:a16="http://schemas.microsoft.com/office/drawing/2014/main" xmlns="" id="{A030677C-7D96-B001-7DDF-478C752B83B4}"/>
              </a:ext>
            </a:extLst>
          </p:cNvPr>
          <p:cNvPicPr>
            <a:picLocks noChangeAspect="1"/>
          </p:cNvPicPr>
          <p:nvPr/>
        </p:nvPicPr>
        <p:blipFill>
          <a:blip r:embed="rId11"/>
          <a:stretch>
            <a:fillRect/>
          </a:stretch>
        </p:blipFill>
        <p:spPr>
          <a:xfrm>
            <a:off x="6014716" y="-4763"/>
            <a:ext cx="6177283" cy="6258798"/>
          </a:xfrm>
          <a:prstGeom prst="rect">
            <a:avLst/>
          </a:prstGeom>
        </p:spPr>
      </p:pic>
      <p:pic>
        <p:nvPicPr>
          <p:cNvPr id="12" name="Picture 11">
            <a:extLst>
              <a:ext uri="{FF2B5EF4-FFF2-40B4-BE49-F238E27FC236}">
                <a16:creationId xmlns:a16="http://schemas.microsoft.com/office/drawing/2014/main" xmlns="" id="{C5D77E56-F923-A53B-2F0A-384D14C674F2}"/>
              </a:ext>
            </a:extLst>
          </p:cNvPr>
          <p:cNvPicPr>
            <a:picLocks noChangeAspect="1"/>
          </p:cNvPicPr>
          <p:nvPr/>
        </p:nvPicPr>
        <p:blipFill>
          <a:blip r:embed="rId12"/>
          <a:stretch>
            <a:fillRect/>
          </a:stretch>
        </p:blipFill>
        <p:spPr>
          <a:xfrm>
            <a:off x="-3667" y="23815"/>
            <a:ext cx="6241902" cy="6230220"/>
          </a:xfrm>
          <a:prstGeom prst="rect">
            <a:avLst/>
          </a:prstGeom>
        </p:spPr>
      </p:pic>
      <p:pic>
        <p:nvPicPr>
          <p:cNvPr id="14" name="Picture 13">
            <a:extLst>
              <a:ext uri="{FF2B5EF4-FFF2-40B4-BE49-F238E27FC236}">
                <a16:creationId xmlns:a16="http://schemas.microsoft.com/office/drawing/2014/main" xmlns="" id="{A2EDD393-4E42-E387-F9E8-B7B241A2A043}"/>
              </a:ext>
            </a:extLst>
          </p:cNvPr>
          <p:cNvPicPr>
            <a:picLocks noChangeAspect="1"/>
          </p:cNvPicPr>
          <p:nvPr/>
        </p:nvPicPr>
        <p:blipFill>
          <a:blip r:embed="rId13"/>
          <a:stretch>
            <a:fillRect/>
          </a:stretch>
        </p:blipFill>
        <p:spPr>
          <a:xfrm>
            <a:off x="6252296" y="38105"/>
            <a:ext cx="5939704" cy="6239746"/>
          </a:xfrm>
          <a:prstGeom prst="rect">
            <a:avLst/>
          </a:prstGeom>
        </p:spPr>
      </p:pic>
    </p:spTree>
    <p:extLst>
      <p:ext uri="{BB962C8B-B14F-4D97-AF65-F5344CB8AC3E}">
        <p14:creationId xmlns:p14="http://schemas.microsoft.com/office/powerpoint/2010/main" val="2535979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8DD10465-3A24-8897-4AD5-82D9FD6C765B}"/>
              </a:ext>
            </a:extLst>
          </p:cNvPr>
          <p:cNvGraphicFramePr>
            <a:graphicFrameLocks noGrp="1"/>
          </p:cNvGraphicFramePr>
          <p:nvPr>
            <p:extLst>
              <p:ext uri="{D42A27DB-BD31-4B8C-83A1-F6EECF244321}">
                <p14:modId xmlns:p14="http://schemas.microsoft.com/office/powerpoint/2010/main" val="2207334315"/>
              </p:ext>
            </p:extLst>
          </p:nvPr>
        </p:nvGraphicFramePr>
        <p:xfrm>
          <a:off x="0" y="-457200"/>
          <a:ext cx="12192000" cy="7711440"/>
        </p:xfrm>
        <a:graphic>
          <a:graphicData uri="http://schemas.openxmlformats.org/drawingml/2006/table">
            <a:tbl>
              <a:tblPr firstRow="1" bandRow="1">
                <a:tableStyleId>{F5AB1C69-6EDB-4FF4-983F-18BD219EF322}</a:tableStyleId>
              </a:tblPr>
              <a:tblGrid>
                <a:gridCol w="12192000">
                  <a:extLst>
                    <a:ext uri="{9D8B030D-6E8A-4147-A177-3AD203B41FA5}">
                      <a16:colId xmlns:a16="http://schemas.microsoft.com/office/drawing/2014/main" xmlns="" val="2486444440"/>
                    </a:ext>
                  </a:extLst>
                </a:gridCol>
              </a:tblGrid>
              <a:tr h="317848">
                <a:tc>
                  <a:txBody>
                    <a:bodyPr/>
                    <a:lstStyle/>
                    <a:p>
                      <a:endParaRPr lang="en-IN" sz="1900" dirty="0"/>
                    </a:p>
                  </a:txBody>
                  <a:tcPr>
                    <a:solidFill>
                      <a:schemeClr val="accent1">
                        <a:lumMod val="20000"/>
                        <a:lumOff val="80000"/>
                      </a:schemeClr>
                    </a:solidFill>
                  </a:tcPr>
                </a:tc>
                <a:extLst>
                  <a:ext uri="{0D108BD9-81ED-4DB2-BD59-A6C34878D82A}">
                    <a16:rowId xmlns:a16="http://schemas.microsoft.com/office/drawing/2014/main" xmlns="" val="4060466085"/>
                  </a:ext>
                </a:extLst>
              </a:tr>
              <a:tr h="6964680">
                <a:tc>
                  <a:txBody>
                    <a:bodyPr/>
                    <a:lstStyle/>
                    <a:p>
                      <a:pPr algn="ctr">
                        <a:buNone/>
                      </a:pPr>
                      <a:endParaRPr lang="en-US" sz="2400" b="1" u="sng" kern="1200" dirty="0">
                        <a:solidFill>
                          <a:srgbClr val="C00000"/>
                        </a:solidFill>
                        <a:latin typeface="+mn-lt"/>
                        <a:ea typeface="+mn-ea"/>
                        <a:cs typeface="+mn-cs"/>
                      </a:endParaRPr>
                    </a:p>
                    <a:p>
                      <a:pPr algn="ctr">
                        <a:buNone/>
                      </a:pPr>
                      <a:r>
                        <a:rPr lang="en-US" sz="2400" b="1" u="sng" kern="1200" dirty="0">
                          <a:solidFill>
                            <a:srgbClr val="C00000"/>
                          </a:solidFill>
                          <a:latin typeface="+mn-lt"/>
                          <a:ea typeface="+mn-ea"/>
                          <a:cs typeface="+mn-cs"/>
                        </a:rPr>
                        <a:t>Income of individual to include income of spouse, minor child, </a:t>
                      </a:r>
                      <a:r>
                        <a:rPr lang="en-US" sz="2400" b="1" u="sng" kern="1200" dirty="0" err="1">
                          <a:solidFill>
                            <a:srgbClr val="C00000"/>
                          </a:solidFill>
                          <a:latin typeface="+mn-lt"/>
                          <a:ea typeface="+mn-ea"/>
                          <a:cs typeface="+mn-cs"/>
                        </a:rPr>
                        <a:t>etc</a:t>
                      </a:r>
                      <a:endParaRPr lang="en-US" sz="2400" b="1" u="sng" kern="1200" dirty="0">
                        <a:solidFill>
                          <a:srgbClr val="C00000"/>
                        </a:solidFill>
                        <a:latin typeface="+mn-lt"/>
                        <a:ea typeface="+mn-ea"/>
                        <a:cs typeface="+mn-cs"/>
                      </a:endParaRPr>
                    </a:p>
                    <a:p>
                      <a:pPr algn="ctr">
                        <a:buNone/>
                      </a:pPr>
                      <a:endParaRPr lang="en-US" sz="2400" b="1" u="sng" dirty="0">
                        <a:solidFill>
                          <a:srgbClr val="C00000"/>
                        </a:solidFill>
                      </a:endParaRPr>
                    </a:p>
                    <a:p>
                      <a:pPr algn="just">
                        <a:buNone/>
                      </a:pPr>
                      <a:r>
                        <a:rPr lang="en-US" sz="2000" b="1" u="sng" dirty="0">
                          <a:solidFill>
                            <a:srgbClr val="C00000"/>
                          </a:solidFill>
                          <a:latin typeface="pplxSerif"/>
                        </a:rPr>
                        <a:t>Section 64(1) vs 99</a:t>
                      </a:r>
                      <a:endParaRPr lang="en-US" sz="2000" b="1" u="sng" kern="1200" dirty="0">
                        <a:solidFill>
                          <a:srgbClr val="C00000"/>
                        </a:solidFill>
                        <a:latin typeface="pplxSerif"/>
                        <a:ea typeface="+mn-ea"/>
                        <a:cs typeface="+mn-cs"/>
                      </a:endParaRPr>
                    </a:p>
                    <a:p>
                      <a:pPr>
                        <a:buFont typeface="Arial" panose="020B0604020202020204" pitchFamily="34" charset="0"/>
                        <a:buChar char="•"/>
                      </a:pPr>
                      <a:r>
                        <a:rPr lang="en-US" sz="2000" b="1" dirty="0"/>
                        <a:t>1961 Act</a:t>
                      </a:r>
                      <a:r>
                        <a:rPr lang="en-US" sz="2000" dirty="0"/>
                        <a:t>: Clubs income from assets given to spouse, son's wife</a:t>
                      </a:r>
                      <a:r>
                        <a:rPr lang="en-US" sz="2000" baseline="0" dirty="0"/>
                        <a:t> </a:t>
                      </a:r>
                      <a:r>
                        <a:rPr lang="en-US" sz="2000" dirty="0"/>
                        <a:t>(no consideration).</a:t>
                      </a:r>
                    </a:p>
                    <a:p>
                      <a:pPr>
                        <a:buFont typeface="Arial" panose="020B0604020202020204" pitchFamily="34" charset="0"/>
                        <a:buChar char="•"/>
                      </a:pPr>
                      <a:r>
                        <a:rPr lang="en-US" sz="2000" b="1" dirty="0"/>
                        <a:t>2025 Act (s.99)</a:t>
                      </a:r>
                      <a:r>
                        <a:rPr lang="en-US" sz="2000" dirty="0"/>
                        <a:t>: Same targets, </a:t>
                      </a:r>
                      <a:r>
                        <a:rPr lang="en-US" sz="2000" baseline="0" dirty="0"/>
                        <a:t> but splits </a:t>
                      </a:r>
                      <a:r>
                        <a:rPr lang="en-US" sz="2000" dirty="0"/>
                        <a:t>s.99 for spouse/minor/son's wife; drops some old loopholes.​</a:t>
                      </a:r>
                    </a:p>
                    <a:p>
                      <a:endParaRPr lang="en-IN" sz="2000" dirty="0"/>
                    </a:p>
                    <a:p>
                      <a:pPr marL="0" algn="just" defTabSz="914400" rtl="0" eaLnBrk="1" latinLnBrk="0" hangingPunct="1">
                        <a:buNone/>
                      </a:pPr>
                      <a:r>
                        <a:rPr lang="en-US" sz="2000" b="1" u="sng" kern="1200" dirty="0">
                          <a:solidFill>
                            <a:srgbClr val="C00000"/>
                          </a:solidFill>
                          <a:latin typeface="pplxSerif"/>
                          <a:ea typeface="+mn-ea"/>
                          <a:cs typeface="+mn-cs"/>
                        </a:rPr>
                        <a:t>Section 64(1A) vs 99</a:t>
                      </a:r>
                    </a:p>
                    <a:p>
                      <a:pPr algn="l">
                        <a:buFont typeface="Arial" panose="020B0604020202020204" pitchFamily="34" charset="0"/>
                        <a:buChar char="•"/>
                      </a:pPr>
                      <a:r>
                        <a:rPr lang="en-US" sz="2000" b="1" dirty="0">
                          <a:effectLst/>
                        </a:rPr>
                        <a:t>1961 Act</a:t>
                      </a:r>
                      <a:r>
                        <a:rPr lang="en-US" sz="2000" b="0" dirty="0">
                          <a:effectLst/>
                        </a:rPr>
                        <a:t>: Minor child's all income (beyond basic exemption) clubbed to parent (higher earner).</a:t>
                      </a:r>
                    </a:p>
                    <a:p>
                      <a:pPr algn="l">
                        <a:buFont typeface="Arial" panose="020B0604020202020204" pitchFamily="34" charset="0"/>
                        <a:buChar char="•"/>
                      </a:pPr>
                      <a:r>
                        <a:rPr lang="en-US" sz="2000" b="1" dirty="0">
                          <a:effectLst/>
                        </a:rPr>
                        <a:t>2025 Act (s.99)</a:t>
                      </a:r>
                      <a:r>
                        <a:rPr lang="en-US" sz="2000" b="0" dirty="0">
                          <a:effectLst/>
                        </a:rPr>
                        <a:t>: Same, but clearer split between parents if both earn.</a:t>
                      </a:r>
                    </a:p>
                    <a:p>
                      <a:pPr algn="l">
                        <a:buFont typeface="Arial" panose="020B0604020202020204" pitchFamily="34" charset="0"/>
                        <a:buNone/>
                      </a:pPr>
                      <a:endParaRPr lang="en-US" sz="2000" dirty="0"/>
                    </a:p>
                    <a:p>
                      <a:pPr algn="just">
                        <a:buNone/>
                      </a:pPr>
                      <a:r>
                        <a:rPr lang="en-US" sz="2000" b="1" u="sng" dirty="0">
                          <a:solidFill>
                            <a:srgbClr val="C00000"/>
                          </a:solidFill>
                          <a:latin typeface="pplxSerif"/>
                        </a:rPr>
                        <a:t>Section 64(2) vs 99</a:t>
                      </a:r>
                      <a:endParaRPr lang="en-US" sz="2000" b="1" u="sng" kern="1200" dirty="0">
                        <a:solidFill>
                          <a:srgbClr val="C00000"/>
                        </a:solidFill>
                        <a:latin typeface="pplxSerif"/>
                        <a:ea typeface="+mn-ea"/>
                        <a:cs typeface="+mn-cs"/>
                      </a:endParaRPr>
                    </a:p>
                    <a:p>
                      <a:pPr algn="l">
                        <a:buFont typeface="Arial" panose="020B0604020202020204" pitchFamily="34" charset="0"/>
                        <a:buChar char="•"/>
                      </a:pPr>
                      <a:r>
                        <a:rPr lang="en-US" sz="2000" b="1" i="0" dirty="0">
                          <a:solidFill>
                            <a:schemeClr val="tx1"/>
                          </a:solidFill>
                          <a:effectLst/>
                          <a:latin typeface="pplxSerif"/>
                        </a:rPr>
                        <a:t>1961 Act</a:t>
                      </a:r>
                      <a:r>
                        <a:rPr lang="en-US" sz="2000" b="0" i="0" dirty="0">
                          <a:solidFill>
                            <a:schemeClr val="tx1"/>
                          </a:solidFill>
                          <a:effectLst/>
                          <a:latin typeface="pplxSerif"/>
                        </a:rPr>
                        <a:t>: Converts separate property into HUF property—income clubs back.</a:t>
                      </a:r>
                    </a:p>
                    <a:p>
                      <a:pPr algn="l">
                        <a:buFont typeface="Arial" panose="020B0604020202020204" pitchFamily="34" charset="0"/>
                        <a:buChar char="•"/>
                      </a:pPr>
                      <a:r>
                        <a:rPr lang="en-US" sz="2000" b="1" i="0" dirty="0">
                          <a:solidFill>
                            <a:schemeClr val="tx1"/>
                          </a:solidFill>
                          <a:effectLst/>
                          <a:latin typeface="pplxSerif"/>
                        </a:rPr>
                        <a:t>2025 Act (s.99)</a:t>
                      </a:r>
                      <a:r>
                        <a:rPr lang="en-US" sz="2000" b="0" i="0" dirty="0">
                          <a:solidFill>
                            <a:schemeClr val="tx1"/>
                          </a:solidFill>
                          <a:effectLst/>
                          <a:latin typeface="pplxSerif"/>
                        </a:rPr>
                        <a:t>: Similar for HUF throws; adds rules for capital gains on such shifts.​</a:t>
                      </a:r>
                    </a:p>
                    <a:p>
                      <a:pPr algn="l">
                        <a:buFont typeface="Arial" panose="020B0604020202020204" pitchFamily="34" charset="0"/>
                        <a:buNone/>
                      </a:pPr>
                      <a:endParaRPr lang="en-US" sz="200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US" sz="2000" dirty="0"/>
                        <a:t>[Section 64(1) of the 1961 Act clubs income from assets transferred without adequate consideration to a spouse, son's wife, or minor child (excluding skill-based income) into the transferor's hands to stop tax splitting. The 2025 Act's Sections 99 keep this but split it—for spouse/minor/son's wife—fixing old loopholes like indirect transfers through spouse-controlled companies or firms and cross-spouse swaps that courts sometimes let slip, now explicitly taxing based on control or benefit.]</a:t>
                      </a:r>
                    </a:p>
                  </a:txBody>
                  <a:tcPr>
                    <a:solidFill>
                      <a:schemeClr val="accent1">
                        <a:lumMod val="40000"/>
                        <a:lumOff val="60000"/>
                      </a:schemeClr>
                    </a:solidFill>
                  </a:tcPr>
                </a:tc>
                <a:extLst>
                  <a:ext uri="{0D108BD9-81ED-4DB2-BD59-A6C34878D82A}">
                    <a16:rowId xmlns:a16="http://schemas.microsoft.com/office/drawing/2014/main" xmlns="" val="4291517163"/>
                  </a:ext>
                </a:extLst>
              </a:tr>
              <a:tr h="0">
                <a:tc>
                  <a:txBody>
                    <a:bodyPr/>
                    <a:lstStyle/>
                    <a:p>
                      <a:endParaRPr lang="en-IN" dirty="0"/>
                    </a:p>
                  </a:txBody>
                  <a:tcPr>
                    <a:solidFill>
                      <a:schemeClr val="accent1">
                        <a:lumMod val="20000"/>
                        <a:lumOff val="80000"/>
                      </a:schemeClr>
                    </a:solidFill>
                  </a:tcPr>
                </a:tc>
                <a:extLst>
                  <a:ext uri="{0D108BD9-81ED-4DB2-BD59-A6C34878D82A}">
                    <a16:rowId xmlns:a16="http://schemas.microsoft.com/office/drawing/2014/main" xmlns="" val="1869714015"/>
                  </a:ext>
                </a:extLst>
              </a:tr>
            </a:tbl>
          </a:graphicData>
        </a:graphic>
      </p:graphicFrame>
    </p:spTree>
    <p:extLst>
      <p:ext uri="{BB962C8B-B14F-4D97-AF65-F5344CB8AC3E}">
        <p14:creationId xmlns:p14="http://schemas.microsoft.com/office/powerpoint/2010/main" val="4289636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B47BFAF-B0AF-8EA3-7BAF-F608E790E32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C239F499-AE8D-ADD1-1256-C4F4ACE673DA}"/>
              </a:ext>
            </a:extLst>
          </p:cNvPr>
          <p:cNvSpPr txBox="1"/>
          <p:nvPr/>
        </p:nvSpPr>
        <p:spPr>
          <a:xfrm>
            <a:off x="0" y="93464"/>
            <a:ext cx="12192000" cy="1200329"/>
          </a:xfrm>
          <a:prstGeom prst="rect">
            <a:avLst/>
          </a:prstGeom>
          <a:noFill/>
        </p:spPr>
        <p:txBody>
          <a:bodyPr wrap="square">
            <a:spAutoFit/>
          </a:bodyPr>
          <a:lstStyle/>
          <a:p>
            <a:endParaRPr lang="en-US" dirty="0"/>
          </a:p>
          <a:p>
            <a:endParaRPr lang="en-US" dirty="0"/>
          </a:p>
          <a:p>
            <a:pPr marL="285750" indent="-285750">
              <a:buFont typeface="Arial" panose="020B0604020202020204" pitchFamily="34" charset="0"/>
              <a:buChar char="•"/>
            </a:pPr>
            <a:endParaRPr lang="en-US" dirty="0"/>
          </a:p>
          <a:p>
            <a:endParaRPr lang="en-US" dirty="0"/>
          </a:p>
        </p:txBody>
      </p:sp>
      <p:graphicFrame>
        <p:nvGraphicFramePr>
          <p:cNvPr id="4" name="Table 3">
            <a:extLst>
              <a:ext uri="{FF2B5EF4-FFF2-40B4-BE49-F238E27FC236}">
                <a16:creationId xmlns:a16="http://schemas.microsoft.com/office/drawing/2014/main" xmlns="" id="{F533C019-87EB-CF20-CD65-2A60D52CBF57}"/>
              </a:ext>
            </a:extLst>
          </p:cNvPr>
          <p:cNvGraphicFramePr>
            <a:graphicFrameLocks noGrp="1"/>
          </p:cNvGraphicFramePr>
          <p:nvPr>
            <p:extLst>
              <p:ext uri="{D42A27DB-BD31-4B8C-83A1-F6EECF244321}">
                <p14:modId xmlns:p14="http://schemas.microsoft.com/office/powerpoint/2010/main" val="2624215939"/>
              </p:ext>
            </p:extLst>
          </p:nvPr>
        </p:nvGraphicFramePr>
        <p:xfrm>
          <a:off x="0" y="0"/>
          <a:ext cx="12192000" cy="7035460"/>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xmlns="" val="3521862525"/>
                    </a:ext>
                  </a:extLst>
                </a:gridCol>
              </a:tblGrid>
              <a:tr h="3845900">
                <a:tc>
                  <a:txBody>
                    <a:bodyPr/>
                    <a:lstStyle/>
                    <a:p>
                      <a:pPr algn="just">
                        <a:buNone/>
                      </a:pPr>
                      <a:endParaRPr lang="en-US" sz="2400" b="1" u="sng" dirty="0">
                        <a:solidFill>
                          <a:srgbClr val="C00000"/>
                        </a:solidFill>
                        <a:latin typeface="pplxSerif"/>
                      </a:endParaRPr>
                    </a:p>
                    <a:p>
                      <a:pPr algn="l">
                        <a:buFont typeface="Arial" panose="020B0604020202020204" pitchFamily="34" charset="0"/>
                        <a:buChar char="•"/>
                      </a:pPr>
                      <a:endParaRPr lang="en-US" sz="1800" b="0" dirty="0">
                        <a:solidFill>
                          <a:schemeClr val="tx1"/>
                        </a:solidFill>
                        <a:latin typeface="pplxSerif"/>
                      </a:endParaRPr>
                    </a:p>
                    <a:p>
                      <a:pPr algn="just"/>
                      <a:r>
                        <a:rPr lang="en-US" sz="1800" b="0" dirty="0">
                          <a:solidFill>
                            <a:schemeClr val="tx1"/>
                          </a:solidFill>
                          <a:latin typeface="pplxSerif"/>
                        </a:rPr>
                        <a:t>[Section 64(1A) of the 1961 Act clubs a minor child's total income (beyond their basic exemption) with the parent having higher income, but lacks clarity on equal-earning parents or separated couples, often leading to disputes. Section 99 of the 2025 Act retains this but introduces a "clearer split" via explicit rules: income splits equally between earning parents (50:50), or fully to the higher earner only if one parent's income exceeds the other's by 50%+; for separated/divorced parents, it defaults to the custodial parent unless a court order specifies otherwise, reducing litigation over allocation.]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pplxSerif"/>
                        </a:rPr>
                        <a:t>[Section 64(2) of the 1961 Act deems income from individual property converted to HUF property (without adequate consideration) as taxable in the transferor's hands, preventing tax splitting via HUF throws. Section 99 of the 2025 Act mirrors this but adds explicit rules for capital gains: any latent gains existing at conversion are crystallized and clubbed with the transferor (computed as if sold at fair market value on conversion date), with HUF taking the stepped-up base cost for future sales—thus curbing deferral abuse while clarifying post-conversion gain taxation.]</a:t>
                      </a:r>
                      <a:endParaRPr lang="en-US" sz="1800" b="0" dirty="0">
                        <a:solidFill>
                          <a:schemeClr val="tx1"/>
                        </a:solidFill>
                      </a:endParaRPr>
                    </a:p>
                    <a:p>
                      <a:endParaRPr lang="en-IN" dirty="0"/>
                    </a:p>
                  </a:txBody>
                  <a:tcPr>
                    <a:solidFill>
                      <a:schemeClr val="accent1">
                        <a:lumMod val="40000"/>
                        <a:lumOff val="60000"/>
                      </a:schemeClr>
                    </a:solidFill>
                  </a:tcPr>
                </a:tc>
                <a:extLst>
                  <a:ext uri="{0D108BD9-81ED-4DB2-BD59-A6C34878D82A}">
                    <a16:rowId xmlns:a16="http://schemas.microsoft.com/office/drawing/2014/main" xmlns="" val="423688789"/>
                  </a:ext>
                </a:extLst>
              </a:tr>
              <a:tr h="3012100">
                <a:tc>
                  <a:txBody>
                    <a:bodyPr/>
                    <a:lstStyle/>
                    <a:p>
                      <a:pPr algn="l">
                        <a:buNone/>
                      </a:pPr>
                      <a:endParaRPr lang="en-US" sz="2400" b="1" u="sng" dirty="0">
                        <a:solidFill>
                          <a:srgbClr val="C00000"/>
                        </a:solidFill>
                        <a:latin typeface="pplxSerif"/>
                      </a:endParaRPr>
                    </a:p>
                    <a:p>
                      <a:pPr algn="l">
                        <a:buNone/>
                      </a:pPr>
                      <a:endParaRPr lang="en-US" sz="2400" b="1" u="sng" dirty="0">
                        <a:solidFill>
                          <a:srgbClr val="C00000"/>
                        </a:solidFill>
                        <a:latin typeface="pplxSerif"/>
                      </a:endParaRPr>
                    </a:p>
                  </a:txBody>
                  <a:tcPr>
                    <a:solidFill>
                      <a:schemeClr val="accent1">
                        <a:lumMod val="20000"/>
                        <a:lumOff val="80000"/>
                      </a:schemeClr>
                    </a:solidFill>
                  </a:tcPr>
                </a:tc>
                <a:extLst>
                  <a:ext uri="{0D108BD9-81ED-4DB2-BD59-A6C34878D82A}">
                    <a16:rowId xmlns:a16="http://schemas.microsoft.com/office/drawing/2014/main" xmlns="" val="902520686"/>
                  </a:ext>
                </a:extLst>
              </a:tr>
            </a:tbl>
          </a:graphicData>
        </a:graphic>
      </p:graphicFrame>
    </p:spTree>
    <p:extLst>
      <p:ext uri="{BB962C8B-B14F-4D97-AF65-F5344CB8AC3E}">
        <p14:creationId xmlns:p14="http://schemas.microsoft.com/office/powerpoint/2010/main" val="3300952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1FE93DA-958C-9817-0DA5-A92D2259EB73}"/>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xmlns="" id="{64341EEB-7DF5-C973-0D5D-F1ABF7A6BDDB}"/>
              </a:ext>
            </a:extLst>
          </p:cNvPr>
          <p:cNvPicPr>
            <a:picLocks noChangeAspect="1"/>
          </p:cNvPicPr>
          <p:nvPr/>
        </p:nvPicPr>
        <p:blipFill>
          <a:blip r:embed="rId2"/>
          <a:stretch>
            <a:fillRect/>
          </a:stretch>
        </p:blipFill>
        <p:spPr>
          <a:xfrm>
            <a:off x="0" y="0"/>
            <a:ext cx="12192000" cy="5066270"/>
          </a:xfrm>
          <a:prstGeom prst="rect">
            <a:avLst/>
          </a:prstGeom>
        </p:spPr>
      </p:pic>
      <p:sp>
        <p:nvSpPr>
          <p:cNvPr id="3" name="TextBox 2"/>
          <p:cNvSpPr txBox="1"/>
          <p:nvPr/>
        </p:nvSpPr>
        <p:spPr>
          <a:xfrm>
            <a:off x="2763795" y="5305168"/>
            <a:ext cx="8097794" cy="461665"/>
          </a:xfrm>
          <a:prstGeom prst="rect">
            <a:avLst/>
          </a:prstGeom>
          <a:noFill/>
        </p:spPr>
        <p:txBody>
          <a:bodyPr wrap="square" rtlCol="0">
            <a:spAutoFit/>
          </a:bodyPr>
          <a:lstStyle/>
          <a:p>
            <a:r>
              <a:rPr lang="en-US" sz="2400" dirty="0">
                <a:latin typeface="pplxSerif"/>
              </a:rPr>
              <a:t>Liability of transferee person, same idea- no real shift</a:t>
            </a:r>
            <a:endParaRPr lang="en-US" sz="2400" dirty="0"/>
          </a:p>
        </p:txBody>
      </p:sp>
    </p:spTree>
    <p:extLst>
      <p:ext uri="{BB962C8B-B14F-4D97-AF65-F5344CB8AC3E}">
        <p14:creationId xmlns:p14="http://schemas.microsoft.com/office/powerpoint/2010/main" val="1852872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F71E97-61D3-B975-7421-60EC6DA0CD35}"/>
              </a:ext>
            </a:extLst>
          </p:cNvPr>
          <p:cNvSpPr txBox="1">
            <a:spLocks/>
          </p:cNvSpPr>
          <p:nvPr/>
        </p:nvSpPr>
        <p:spPr>
          <a:xfrm>
            <a:off x="0" y="212271"/>
            <a:ext cx="12192000" cy="5926062"/>
          </a:xfrm>
          <a:prstGeom prst="rect">
            <a:avLst/>
          </a:prstGeom>
        </p:spPr>
        <p:txBody>
          <a:bodyPr>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US" sz="2800" b="1" u="sng" dirty="0">
                <a:solidFill>
                  <a:srgbClr val="C00000"/>
                </a:solidFill>
              </a:rPr>
              <a:t>CHAPTER VI</a:t>
            </a:r>
          </a:p>
          <a:p>
            <a:pPr algn="ctr"/>
            <a:r>
              <a:rPr lang="en-US" sz="2800" dirty="0">
                <a:solidFill>
                  <a:srgbClr val="C00000"/>
                </a:solidFill>
              </a:rPr>
              <a:t>Aggregation of Income &amp; Set off or carry forward of losses</a:t>
            </a:r>
          </a:p>
          <a:p>
            <a:pPr algn="ctr"/>
            <a:r>
              <a:rPr lang="en-US" sz="2800" dirty="0">
                <a:solidFill>
                  <a:srgbClr val="C00000"/>
                </a:solidFill>
              </a:rPr>
              <a:t>Aggregation of income</a:t>
            </a:r>
          </a:p>
          <a:p>
            <a:pPr algn="ctr"/>
            <a:r>
              <a:rPr lang="en-US" sz="2800" dirty="0">
                <a:solidFill>
                  <a:srgbClr val="C00000"/>
                </a:solidFill>
              </a:rPr>
              <a:t>[Section 68, 69, 69A, 69B, 69C, 69D in IT ACT, 1961]</a:t>
            </a:r>
          </a:p>
          <a:p>
            <a:pPr algn="ctr"/>
            <a:r>
              <a:rPr lang="en-US" sz="2800" dirty="0">
                <a:solidFill>
                  <a:srgbClr val="C00000"/>
                </a:solidFill>
              </a:rPr>
              <a:t>and</a:t>
            </a:r>
          </a:p>
          <a:p>
            <a:pPr algn="ctr"/>
            <a:r>
              <a:rPr lang="en-US" sz="2800" dirty="0">
                <a:solidFill>
                  <a:srgbClr val="C00000"/>
                </a:solidFill>
              </a:rPr>
              <a:t>Set off, carry forward and set off</a:t>
            </a:r>
          </a:p>
          <a:p>
            <a:pPr algn="ctr"/>
            <a:r>
              <a:rPr lang="en-US" sz="2800" dirty="0">
                <a:solidFill>
                  <a:srgbClr val="C00000"/>
                </a:solidFill>
              </a:rPr>
              <a:t>[Section 70,71,71A,71B,72,72A,72AA,72ab,73,73a,74,74a,75,78,79,79A &amp; 80]</a:t>
            </a:r>
          </a:p>
          <a:p>
            <a:pPr algn="ctr"/>
            <a:endParaRPr lang="en-US" sz="800" dirty="0">
              <a:solidFill>
                <a:srgbClr val="C00000"/>
              </a:solidFill>
            </a:endParaRPr>
          </a:p>
          <a:p>
            <a:pPr algn="ctr"/>
            <a:r>
              <a:rPr lang="en-US" sz="2800" dirty="0">
                <a:solidFill>
                  <a:srgbClr val="C00000"/>
                </a:solidFill>
              </a:rPr>
              <a:t>Vs.</a:t>
            </a:r>
          </a:p>
          <a:p>
            <a:pPr algn="ctr"/>
            <a:endParaRPr lang="en-US" sz="800" dirty="0">
              <a:solidFill>
                <a:srgbClr val="C00000"/>
              </a:solidFill>
            </a:endParaRPr>
          </a:p>
          <a:p>
            <a:pPr algn="ctr"/>
            <a:r>
              <a:rPr lang="en-US" sz="2800" dirty="0">
                <a:solidFill>
                  <a:srgbClr val="C00000"/>
                </a:solidFill>
              </a:rPr>
              <a:t>Aggregation of income</a:t>
            </a:r>
          </a:p>
          <a:p>
            <a:pPr algn="ctr"/>
            <a:r>
              <a:rPr lang="en-US" sz="2800" dirty="0">
                <a:solidFill>
                  <a:srgbClr val="C00000"/>
                </a:solidFill>
              </a:rPr>
              <a:t>[Section 102 to 107 in IT Act, 2025]</a:t>
            </a:r>
          </a:p>
          <a:p>
            <a:pPr algn="ctr"/>
            <a:endParaRPr lang="en-US" sz="800" dirty="0">
              <a:solidFill>
                <a:srgbClr val="C00000"/>
              </a:solidFill>
            </a:endParaRPr>
          </a:p>
          <a:p>
            <a:pPr algn="ctr"/>
            <a:r>
              <a:rPr lang="en-US" sz="2800" dirty="0">
                <a:solidFill>
                  <a:srgbClr val="C00000"/>
                </a:solidFill>
              </a:rPr>
              <a:t>And</a:t>
            </a:r>
          </a:p>
          <a:p>
            <a:pPr algn="ctr"/>
            <a:endParaRPr lang="en-US" sz="800" dirty="0">
              <a:solidFill>
                <a:srgbClr val="C00000"/>
              </a:solidFill>
            </a:endParaRPr>
          </a:p>
          <a:p>
            <a:pPr algn="ctr"/>
            <a:r>
              <a:rPr lang="en-US" sz="2800" b="1" u="sng" dirty="0">
                <a:solidFill>
                  <a:srgbClr val="C00000"/>
                </a:solidFill>
              </a:rPr>
              <a:t>Chapter VII</a:t>
            </a:r>
          </a:p>
          <a:p>
            <a:pPr algn="ctr"/>
            <a:r>
              <a:rPr lang="en-US" sz="2800" dirty="0">
                <a:solidFill>
                  <a:srgbClr val="C00000"/>
                </a:solidFill>
              </a:rPr>
              <a:t>Set off, or carry forward and set off of losses</a:t>
            </a:r>
          </a:p>
          <a:p>
            <a:pPr algn="ctr"/>
            <a:r>
              <a:rPr lang="en-US" sz="2800" dirty="0">
                <a:solidFill>
                  <a:srgbClr val="C00000"/>
                </a:solidFill>
              </a:rPr>
              <a:t>[section 108 to 121 of it Act, 2025]</a:t>
            </a:r>
          </a:p>
          <a:p>
            <a:pPr algn="ctr"/>
            <a:endParaRPr lang="en-US" sz="2800" dirty="0">
              <a:solidFill>
                <a:srgbClr val="C00000"/>
              </a:solidFill>
            </a:endParaRPr>
          </a:p>
        </p:txBody>
      </p:sp>
      <p:sp>
        <p:nvSpPr>
          <p:cNvPr id="3" name="AutoShape 2" descr="Aggregation of income | PPTX"/>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726769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E9CB64-607B-1686-F702-E6D0AA4D3581}"/>
              </a:ext>
            </a:extLst>
          </p:cNvPr>
          <p:cNvSpPr>
            <a:spLocks noGrp="1"/>
          </p:cNvSpPr>
          <p:nvPr>
            <p:ph type="title"/>
          </p:nvPr>
        </p:nvSpPr>
        <p:spPr>
          <a:xfrm>
            <a:off x="1254548" y="770555"/>
            <a:ext cx="9836907" cy="1049235"/>
          </a:xfrm>
        </p:spPr>
        <p:txBody>
          <a:bodyPr>
            <a:noAutofit/>
          </a:bodyPr>
          <a:lstStyle/>
          <a:p>
            <a:pPr algn="ctr"/>
            <a:r>
              <a:rPr lang="en-US" dirty="0">
                <a:solidFill>
                  <a:schemeClr val="accent1"/>
                </a:solidFill>
                <a:latin typeface="Arial Rounded MT Bold" panose="020F0704030504030204" pitchFamily="34" charset="0"/>
              </a:rPr>
              <a:t>brief description of section 68 to 69D </a:t>
            </a:r>
            <a:br>
              <a:rPr lang="en-US" dirty="0">
                <a:solidFill>
                  <a:schemeClr val="accent1"/>
                </a:solidFill>
                <a:latin typeface="Arial Rounded MT Bold" panose="020F0704030504030204" pitchFamily="34" charset="0"/>
              </a:rPr>
            </a:br>
            <a:r>
              <a:rPr lang="en-US" dirty="0">
                <a:solidFill>
                  <a:schemeClr val="accent1"/>
                </a:solidFill>
                <a:latin typeface="Arial Rounded MT Bold" panose="020F0704030504030204" pitchFamily="34" charset="0"/>
              </a:rPr>
              <a:t>(Now section 102 to 106)</a:t>
            </a:r>
            <a:endParaRPr lang="en-IN" sz="3100" dirty="0">
              <a:solidFill>
                <a:schemeClr val="accent1"/>
              </a:solidFill>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xmlns="" id="{C96692FE-AB91-BD60-338F-43EDC4C75457}"/>
              </a:ext>
            </a:extLst>
          </p:cNvPr>
          <p:cNvSpPr>
            <a:spLocks noGrp="1"/>
          </p:cNvSpPr>
          <p:nvPr>
            <p:ph idx="1"/>
          </p:nvPr>
        </p:nvSpPr>
        <p:spPr>
          <a:xfrm>
            <a:off x="223157" y="1963636"/>
            <a:ext cx="11745686" cy="4123809"/>
          </a:xfrm>
        </p:spPr>
        <p:txBody>
          <a:bodyPr>
            <a:noAutofit/>
          </a:bodyPr>
          <a:lstStyle/>
          <a:p>
            <a:pPr algn="just"/>
            <a:r>
              <a:rPr lang="en-US" sz="2300" u="sng" dirty="0">
                <a:latin typeface="Bahnschrift Condensed" panose="020B0502040204020203" pitchFamily="34" charset="0"/>
              </a:rPr>
              <a:t>Section 68 </a:t>
            </a:r>
            <a:r>
              <a:rPr lang="en-US" sz="2300" dirty="0">
                <a:latin typeface="Bahnschrift Condensed" panose="020B0502040204020203" pitchFamily="34" charset="0"/>
              </a:rPr>
              <a:t>: Sums credited in books without satisfactory explanation of nature/source treated as assessee's income.​</a:t>
            </a:r>
          </a:p>
          <a:p>
            <a:pPr algn="just"/>
            <a:r>
              <a:rPr lang="en-US" sz="2300" u="sng" dirty="0">
                <a:latin typeface="Bahnschrift Condensed" panose="020B0502040204020203" pitchFamily="34" charset="0"/>
              </a:rPr>
              <a:t>Section 69 </a:t>
            </a:r>
            <a:r>
              <a:rPr lang="en-US" sz="2300" dirty="0">
                <a:latin typeface="Bahnschrift Condensed" panose="020B0502040204020203" pitchFamily="34" charset="0"/>
              </a:rPr>
              <a:t>: Unrecorded investments where source unexplained deemed as income of investment year.​</a:t>
            </a:r>
          </a:p>
          <a:p>
            <a:pPr algn="just"/>
            <a:r>
              <a:rPr lang="en-US" sz="2300" u="sng" dirty="0">
                <a:latin typeface="Bahnschrift Condensed" panose="020B0502040204020203" pitchFamily="34" charset="0"/>
              </a:rPr>
              <a:t>Section 69A</a:t>
            </a:r>
            <a:r>
              <a:rPr lang="en-US" sz="2300" dirty="0">
                <a:latin typeface="Bahnschrift Condensed" panose="020B0502040204020203" pitchFamily="34" charset="0"/>
              </a:rPr>
              <a:t> : Ownership of unrecorded money, bullion, jewellery, or valuables without acquisition source proof taxed as income.​</a:t>
            </a:r>
          </a:p>
          <a:p>
            <a:pPr algn="just"/>
            <a:r>
              <a:rPr lang="en-US" sz="2300" u="sng" dirty="0">
                <a:latin typeface="Bahnschrift Condensed" panose="020B0502040204020203" pitchFamily="34" charset="0"/>
              </a:rPr>
              <a:t>Section 69B</a:t>
            </a:r>
            <a:r>
              <a:rPr lang="en-US" sz="2300" dirty="0">
                <a:latin typeface="Bahnschrift Condensed" panose="020B0502040204020203" pitchFamily="34" charset="0"/>
              </a:rPr>
              <a:t> : Excess investment over explained sources (e.g., in property/assets) treated as unexplained income.​</a:t>
            </a:r>
          </a:p>
          <a:p>
            <a:pPr algn="just"/>
            <a:r>
              <a:rPr lang="en-US" sz="2300" u="sng" dirty="0">
                <a:latin typeface="Bahnschrift Condensed" panose="020B0502040204020203" pitchFamily="34" charset="0"/>
              </a:rPr>
              <a:t>Section 69C</a:t>
            </a:r>
            <a:r>
              <a:rPr lang="en-US" sz="2300" dirty="0">
                <a:latin typeface="Bahnschrift Condensed" panose="020B0502040204020203" pitchFamily="34" charset="0"/>
              </a:rPr>
              <a:t> : Spending without satisfactory source explanation deemed as assessee's income.​</a:t>
            </a:r>
          </a:p>
          <a:p>
            <a:pPr algn="just"/>
            <a:r>
              <a:rPr lang="en-US" sz="2300" u="sng" dirty="0">
                <a:latin typeface="Bahnschrift Condensed" panose="020B0502040204020203" pitchFamily="34" charset="0"/>
              </a:rPr>
              <a:t>Section 69D</a:t>
            </a:r>
            <a:r>
              <a:rPr lang="en-US" sz="2300" dirty="0">
                <a:latin typeface="Bahnschrift Condensed" panose="020B0502040204020203" pitchFamily="34" charset="0"/>
              </a:rPr>
              <a:t> : Amounts borrowed/repaid via hundi (now negotiable instruments added) without account-payee mode deemed income</a:t>
            </a:r>
          </a:p>
          <a:p>
            <a:pPr algn="just"/>
            <a:endParaRPr lang="en-IN" sz="2400" dirty="0"/>
          </a:p>
        </p:txBody>
      </p:sp>
    </p:spTree>
    <p:extLst>
      <p:ext uri="{BB962C8B-B14F-4D97-AF65-F5344CB8AC3E}">
        <p14:creationId xmlns:p14="http://schemas.microsoft.com/office/powerpoint/2010/main" val="24590046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5314A431-4C50-834F-A496-4ACFCBA723B2}"/>
              </a:ext>
            </a:extLst>
          </p:cNvPr>
          <p:cNvGraphicFramePr>
            <a:graphicFrameLocks noGrp="1"/>
          </p:cNvGraphicFramePr>
          <p:nvPr>
            <p:extLst>
              <p:ext uri="{D42A27DB-BD31-4B8C-83A1-F6EECF244321}">
                <p14:modId xmlns:p14="http://schemas.microsoft.com/office/powerpoint/2010/main" val="1527045349"/>
              </p:ext>
            </p:extLst>
          </p:nvPr>
        </p:nvGraphicFramePr>
        <p:xfrm>
          <a:off x="0" y="721360"/>
          <a:ext cx="12192000" cy="6136639"/>
        </p:xfrm>
        <a:graphic>
          <a:graphicData uri="http://schemas.openxmlformats.org/drawingml/2006/table">
            <a:tbl>
              <a:tblPr firstRow="1" bandRow="1">
                <a:tableStyleId>{5C22544A-7EE6-4342-B048-85BDC9FD1C3A}</a:tableStyleId>
              </a:tblPr>
              <a:tblGrid>
                <a:gridCol w="6083300">
                  <a:extLst>
                    <a:ext uri="{9D8B030D-6E8A-4147-A177-3AD203B41FA5}">
                      <a16:colId xmlns:a16="http://schemas.microsoft.com/office/drawing/2014/main" xmlns="" val="223381064"/>
                    </a:ext>
                  </a:extLst>
                </a:gridCol>
                <a:gridCol w="6108700">
                  <a:extLst>
                    <a:ext uri="{9D8B030D-6E8A-4147-A177-3AD203B41FA5}">
                      <a16:colId xmlns:a16="http://schemas.microsoft.com/office/drawing/2014/main" xmlns="" val="3657096719"/>
                    </a:ext>
                  </a:extLst>
                </a:gridCol>
              </a:tblGrid>
              <a:tr h="541237">
                <a:tc>
                  <a:txBody>
                    <a:bodyPr/>
                    <a:lstStyle/>
                    <a:p>
                      <a:r>
                        <a:rPr lang="en-US" sz="2400" b="1" i="0" u="sng" kern="1200" dirty="0">
                          <a:solidFill>
                            <a:schemeClr val="bg1"/>
                          </a:solidFill>
                          <a:effectLst/>
                          <a:latin typeface="Constantia" panose="02030602050306030303" pitchFamily="18" charset="0"/>
                        </a:rPr>
                        <a:t>Income Tax Act, 1961</a:t>
                      </a:r>
                      <a:endParaRPr lang="en-IN" sz="2400" b="1" i="0" u="sng" kern="1200" dirty="0">
                        <a:solidFill>
                          <a:schemeClr val="bg1"/>
                        </a:solidFill>
                        <a:effectLst/>
                        <a:latin typeface="Constantia" panose="02030602050306030303" pitchFamily="18" charset="0"/>
                        <a:ea typeface="+mn-ea"/>
                        <a:cs typeface="+mn-cs"/>
                      </a:endParaRPr>
                    </a:p>
                  </a:txBody>
                  <a:tcPr marL="100583" marR="100583" marT="51804" marB="51804"/>
                </a:tc>
                <a:tc>
                  <a:txBody>
                    <a:bodyPr/>
                    <a:lstStyle/>
                    <a:p>
                      <a:r>
                        <a:rPr lang="en-US" sz="2400" b="1" i="0" u="sng" kern="1200" dirty="0">
                          <a:solidFill>
                            <a:schemeClr val="bg1"/>
                          </a:solidFill>
                          <a:effectLst/>
                          <a:latin typeface="Constantia" panose="02030602050306030303" pitchFamily="18" charset="0"/>
                        </a:rPr>
                        <a:t>Income Tax Act, 2025</a:t>
                      </a:r>
                      <a:endParaRPr lang="en-IN" sz="2400" b="1" i="0" u="sng" kern="1200" dirty="0">
                        <a:solidFill>
                          <a:schemeClr val="bg1"/>
                        </a:solidFill>
                        <a:effectLst/>
                        <a:latin typeface="Constantia" panose="02030602050306030303" pitchFamily="18" charset="0"/>
                        <a:ea typeface="+mn-ea"/>
                        <a:cs typeface="+mn-cs"/>
                      </a:endParaRPr>
                    </a:p>
                  </a:txBody>
                  <a:tcPr marL="100583" marR="100583" marT="51804" marB="51804"/>
                </a:tc>
                <a:extLst>
                  <a:ext uri="{0D108BD9-81ED-4DB2-BD59-A6C34878D82A}">
                    <a16:rowId xmlns:a16="http://schemas.microsoft.com/office/drawing/2014/main" xmlns="" val="2074104530"/>
                  </a:ext>
                </a:extLst>
              </a:tr>
              <a:tr h="470942">
                <a:tc>
                  <a:txBody>
                    <a:bodyPr/>
                    <a:lstStyle/>
                    <a:p>
                      <a:pPr algn="just"/>
                      <a:r>
                        <a:rPr lang="en-US" sz="2000" b="1" kern="1200" dirty="0">
                          <a:solidFill>
                            <a:schemeClr val="tx1"/>
                          </a:solidFill>
                          <a:latin typeface="Constantia" panose="02030602050306030303" pitchFamily="18" charset="0"/>
                          <a:ea typeface="+mn-ea"/>
                          <a:cs typeface="+mn-cs"/>
                        </a:rPr>
                        <a:t>Section 68- Cash Credits</a:t>
                      </a:r>
                      <a:endParaRPr lang="en-IN" sz="2000" b="1" kern="1200" dirty="0">
                        <a:solidFill>
                          <a:schemeClr val="tx1"/>
                        </a:solidFill>
                        <a:latin typeface="Constantia" panose="02030602050306030303" pitchFamily="18" charset="0"/>
                        <a:ea typeface="+mn-ea"/>
                        <a:cs typeface="+mn-cs"/>
                      </a:endParaRPr>
                    </a:p>
                  </a:txBody>
                  <a:tcPr marL="100583" marR="100583" marT="51804" marB="51804"/>
                </a:tc>
                <a:tc>
                  <a:txBody>
                    <a:bodyPr/>
                    <a:lstStyle/>
                    <a:p>
                      <a:pPr algn="just"/>
                      <a:r>
                        <a:rPr lang="en-US" sz="2000" b="1" kern="1200" dirty="0">
                          <a:solidFill>
                            <a:schemeClr val="tx1"/>
                          </a:solidFill>
                          <a:latin typeface="Constantia" panose="02030602050306030303" pitchFamily="18" charset="0"/>
                          <a:ea typeface="+mn-ea"/>
                          <a:cs typeface="+mn-cs"/>
                        </a:rPr>
                        <a:t>Section 102- Unexplained Credits</a:t>
                      </a:r>
                      <a:endParaRPr lang="en-IN" sz="2000" b="1" kern="1200" dirty="0">
                        <a:solidFill>
                          <a:schemeClr val="tx1"/>
                        </a:solidFill>
                        <a:latin typeface="Constantia" panose="02030602050306030303" pitchFamily="18" charset="0"/>
                        <a:ea typeface="+mn-ea"/>
                        <a:cs typeface="+mn-cs"/>
                      </a:endParaRPr>
                    </a:p>
                  </a:txBody>
                  <a:tcPr marL="100583" marR="100583" marT="51804" marB="51804"/>
                </a:tc>
                <a:extLst>
                  <a:ext uri="{0D108BD9-81ED-4DB2-BD59-A6C34878D82A}">
                    <a16:rowId xmlns:a16="http://schemas.microsoft.com/office/drawing/2014/main" xmlns="" val="4006360623"/>
                  </a:ext>
                </a:extLst>
              </a:tr>
              <a:tr h="451416">
                <a:tc>
                  <a:txBody>
                    <a:bodyPr/>
                    <a:lstStyle/>
                    <a:p>
                      <a:pPr algn="just"/>
                      <a:r>
                        <a:rPr lang="en-US" sz="2000" b="1" kern="1200" dirty="0">
                          <a:solidFill>
                            <a:schemeClr val="tx1"/>
                          </a:solidFill>
                          <a:latin typeface="Constantia" panose="02030602050306030303" pitchFamily="18" charset="0"/>
                          <a:ea typeface="+mn-ea"/>
                          <a:cs typeface="+mn-cs"/>
                        </a:rPr>
                        <a:t>Section</a:t>
                      </a:r>
                      <a:r>
                        <a:rPr lang="en-US" sz="2000" b="1" kern="1200" baseline="0" dirty="0">
                          <a:solidFill>
                            <a:schemeClr val="tx1"/>
                          </a:solidFill>
                          <a:latin typeface="Constantia" panose="02030602050306030303" pitchFamily="18" charset="0"/>
                          <a:ea typeface="+mn-ea"/>
                          <a:cs typeface="+mn-cs"/>
                        </a:rPr>
                        <a:t> 69- Unexplained investments</a:t>
                      </a:r>
                      <a:endParaRPr lang="en-IN" sz="2000" b="1" kern="1200" dirty="0">
                        <a:solidFill>
                          <a:schemeClr val="tx1"/>
                        </a:solidFill>
                        <a:latin typeface="Constantia" panose="02030602050306030303" pitchFamily="18" charset="0"/>
                        <a:ea typeface="+mn-ea"/>
                        <a:cs typeface="+mn-cs"/>
                      </a:endParaRPr>
                    </a:p>
                  </a:txBody>
                  <a:tcPr marL="100583" marR="100583" marT="51804" marB="5180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1"/>
                          </a:solidFill>
                          <a:latin typeface="Constantia" panose="02030602050306030303" pitchFamily="18" charset="0"/>
                          <a:ea typeface="+mn-ea"/>
                          <a:cs typeface="+mn-cs"/>
                        </a:rPr>
                        <a:t>Section 103- </a:t>
                      </a:r>
                      <a:r>
                        <a:rPr lang="en-US" sz="2000" b="1" kern="1200" baseline="0" dirty="0">
                          <a:solidFill>
                            <a:schemeClr val="tx1"/>
                          </a:solidFill>
                          <a:latin typeface="Constantia" panose="02030602050306030303" pitchFamily="18" charset="0"/>
                          <a:ea typeface="+mn-ea"/>
                          <a:cs typeface="+mn-cs"/>
                        </a:rPr>
                        <a:t>Unexplained investments</a:t>
                      </a:r>
                      <a:endParaRPr lang="en-IN" sz="2000" b="1" kern="1200" dirty="0">
                        <a:solidFill>
                          <a:schemeClr val="tx1"/>
                        </a:solidFill>
                        <a:latin typeface="Constantia" panose="02030602050306030303" pitchFamily="18" charset="0"/>
                        <a:ea typeface="+mn-ea"/>
                        <a:cs typeface="+mn-cs"/>
                      </a:endParaRPr>
                    </a:p>
                  </a:txBody>
                  <a:tcPr marL="100583" marR="100583" marT="51804" marB="51804"/>
                </a:tc>
                <a:extLst>
                  <a:ext uri="{0D108BD9-81ED-4DB2-BD59-A6C34878D82A}">
                    <a16:rowId xmlns:a16="http://schemas.microsoft.com/office/drawing/2014/main" xmlns="" val="3063814713"/>
                  </a:ext>
                </a:extLst>
              </a:tr>
              <a:tr h="1382442">
                <a:tc>
                  <a:txBody>
                    <a:bodyPr/>
                    <a:lstStyle/>
                    <a:p>
                      <a:pPr algn="just"/>
                      <a:r>
                        <a:rPr lang="en-US" sz="2000" b="1" kern="1200" dirty="0">
                          <a:solidFill>
                            <a:schemeClr val="tx1"/>
                          </a:solidFill>
                          <a:latin typeface="Constantia" panose="02030602050306030303" pitchFamily="18" charset="0"/>
                          <a:ea typeface="+mn-ea"/>
                          <a:cs typeface="+mn-cs"/>
                        </a:rPr>
                        <a:t>Section 69A- Unexplained money, etc.</a:t>
                      </a:r>
                      <a:endParaRPr lang="en-IN" sz="2000" b="1" kern="1200" dirty="0">
                        <a:solidFill>
                          <a:schemeClr val="tx1"/>
                        </a:solidFill>
                        <a:latin typeface="Constantia" panose="02030602050306030303" pitchFamily="18" charset="0"/>
                        <a:ea typeface="+mn-ea"/>
                        <a:cs typeface="+mn-cs"/>
                      </a:endParaRPr>
                    </a:p>
                  </a:txBody>
                  <a:tcPr marL="100583" marR="100583" marT="51804" marB="5180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1"/>
                          </a:solidFill>
                          <a:latin typeface="Constantia" panose="02030602050306030303" pitchFamily="18" charset="0"/>
                          <a:ea typeface="+mn-ea"/>
                          <a:cs typeface="+mn-cs"/>
                        </a:rPr>
                        <a:t>Section 104- Unexplained asset</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2000" b="1" kern="1200" dirty="0">
                        <a:solidFill>
                          <a:schemeClr val="tx1"/>
                        </a:solidFill>
                        <a:latin typeface="Constantia" panose="02030602050306030303" pitchFamily="18"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1"/>
                          </a:solidFill>
                          <a:latin typeface="Constantia" panose="02030602050306030303" pitchFamily="18" charset="0"/>
                          <a:ea typeface="+mn-ea"/>
                          <a:cs typeface="+mn-cs"/>
                        </a:rPr>
                        <a:t>“asset” includes money, bullion, jewellery, </a:t>
                      </a:r>
                      <a:r>
                        <a:rPr lang="en-US" sz="2000" b="1" u="sng" kern="1200" dirty="0">
                          <a:solidFill>
                            <a:schemeClr val="tx1"/>
                          </a:solidFill>
                          <a:latin typeface="Constantia" panose="02030602050306030303" pitchFamily="18" charset="0"/>
                          <a:ea typeface="+mn-ea"/>
                          <a:cs typeface="+mn-cs"/>
                        </a:rPr>
                        <a:t>virtual digital asset</a:t>
                      </a:r>
                      <a:r>
                        <a:rPr lang="en-US" sz="2000" b="1" kern="1200" dirty="0">
                          <a:solidFill>
                            <a:schemeClr val="tx1"/>
                          </a:solidFill>
                          <a:latin typeface="Constantia" panose="02030602050306030303" pitchFamily="18" charset="0"/>
                          <a:ea typeface="+mn-ea"/>
                          <a:cs typeface="+mn-cs"/>
                        </a:rPr>
                        <a:t> or another valuable article</a:t>
                      </a:r>
                      <a:endParaRPr lang="en-IN" sz="2000" b="1" kern="1200" dirty="0">
                        <a:solidFill>
                          <a:schemeClr val="tx1"/>
                        </a:solidFill>
                        <a:latin typeface="Constantia" panose="02030602050306030303" pitchFamily="18" charset="0"/>
                        <a:ea typeface="+mn-ea"/>
                        <a:cs typeface="+mn-cs"/>
                      </a:endParaRPr>
                    </a:p>
                  </a:txBody>
                  <a:tcPr marL="100583" marR="100583" marT="51804" marB="51804"/>
                </a:tc>
                <a:extLst>
                  <a:ext uri="{0D108BD9-81ED-4DB2-BD59-A6C34878D82A}">
                    <a16:rowId xmlns:a16="http://schemas.microsoft.com/office/drawing/2014/main" xmlns="" val="4145279975"/>
                  </a:ext>
                </a:extLst>
              </a:tr>
              <a:tr h="822411">
                <a:tc>
                  <a:txBody>
                    <a:bodyPr/>
                    <a:lstStyle/>
                    <a:p>
                      <a:pPr algn="just"/>
                      <a:r>
                        <a:rPr lang="en-US" sz="2000" b="1" kern="1200" dirty="0">
                          <a:solidFill>
                            <a:schemeClr val="tx1"/>
                          </a:solidFill>
                          <a:latin typeface="Constantia" panose="02030602050306030303" pitchFamily="18" charset="0"/>
                          <a:ea typeface="+mn-ea"/>
                          <a:cs typeface="+mn-cs"/>
                        </a:rPr>
                        <a:t>Section 69B- Amount of investments, etc., not fully disclosed in books of account.</a:t>
                      </a:r>
                      <a:endParaRPr lang="en-IN" sz="2000" b="1" kern="1200" dirty="0">
                        <a:solidFill>
                          <a:schemeClr val="tx1"/>
                        </a:solidFill>
                        <a:latin typeface="Constantia" panose="02030602050306030303" pitchFamily="18" charset="0"/>
                        <a:ea typeface="+mn-ea"/>
                        <a:cs typeface="+mn-cs"/>
                      </a:endParaRPr>
                    </a:p>
                  </a:txBody>
                  <a:tcPr marL="100583" marR="100583" marT="51804" marB="5180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1"/>
                          </a:solidFill>
                          <a:latin typeface="Constantia" panose="02030602050306030303" pitchFamily="18" charset="0"/>
                          <a:ea typeface="+mn-ea"/>
                          <a:cs typeface="+mn-cs"/>
                        </a:rPr>
                        <a:t>Merged with section</a:t>
                      </a:r>
                      <a:r>
                        <a:rPr lang="en-US" sz="2000" b="1" kern="1200" baseline="0" dirty="0">
                          <a:solidFill>
                            <a:schemeClr val="tx1"/>
                          </a:solidFill>
                          <a:latin typeface="Constantia" panose="02030602050306030303" pitchFamily="18" charset="0"/>
                          <a:ea typeface="+mn-ea"/>
                          <a:cs typeface="+mn-cs"/>
                        </a:rPr>
                        <a:t> 103 &amp; 104</a:t>
                      </a:r>
                      <a:endParaRPr lang="en-IN" sz="2000" b="1" kern="1200" dirty="0">
                        <a:solidFill>
                          <a:schemeClr val="tx1"/>
                        </a:solidFill>
                        <a:latin typeface="Constantia" panose="02030602050306030303" pitchFamily="18" charset="0"/>
                        <a:ea typeface="+mn-ea"/>
                        <a:cs typeface="+mn-cs"/>
                      </a:endParaRPr>
                    </a:p>
                  </a:txBody>
                  <a:tcPr marL="100583" marR="100583" marT="51804" marB="51804"/>
                </a:tc>
                <a:extLst>
                  <a:ext uri="{0D108BD9-81ED-4DB2-BD59-A6C34878D82A}">
                    <a16:rowId xmlns:a16="http://schemas.microsoft.com/office/drawing/2014/main" xmlns="" val="3536111972"/>
                  </a:ext>
                </a:extLst>
              </a:tr>
              <a:tr h="658929">
                <a:tc>
                  <a:txBody>
                    <a:bodyPr/>
                    <a:lstStyle/>
                    <a:p>
                      <a:pPr algn="just"/>
                      <a:r>
                        <a:rPr lang="en-US" sz="2000" b="1" kern="1200" dirty="0">
                          <a:solidFill>
                            <a:schemeClr val="tx1"/>
                          </a:solidFill>
                          <a:latin typeface="Constantia" panose="02030602050306030303" pitchFamily="18" charset="0"/>
                          <a:ea typeface="+mn-ea"/>
                          <a:cs typeface="+mn-cs"/>
                        </a:rPr>
                        <a:t>Section 69C- </a:t>
                      </a:r>
                      <a:r>
                        <a:rPr lang="en-IN" sz="2000" b="1" kern="1200" dirty="0">
                          <a:solidFill>
                            <a:schemeClr val="tx1"/>
                          </a:solidFill>
                          <a:latin typeface="Constantia" panose="02030602050306030303" pitchFamily="18" charset="0"/>
                          <a:ea typeface="+mn-ea"/>
                          <a:cs typeface="+mn-cs"/>
                        </a:rPr>
                        <a:t>Unexplained expenditure</a:t>
                      </a:r>
                    </a:p>
                  </a:txBody>
                  <a:tcPr marL="100583" marR="100583" marT="51804" marB="5180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1"/>
                          </a:solidFill>
                          <a:latin typeface="Constantia" panose="02030602050306030303" pitchFamily="18" charset="0"/>
                          <a:ea typeface="+mn-ea"/>
                          <a:cs typeface="+mn-cs"/>
                        </a:rPr>
                        <a:t>Section 105- </a:t>
                      </a:r>
                      <a:r>
                        <a:rPr lang="en-IN" sz="2000" b="1" kern="1200" dirty="0">
                          <a:solidFill>
                            <a:schemeClr val="tx1"/>
                          </a:solidFill>
                          <a:latin typeface="Constantia" panose="02030602050306030303" pitchFamily="18" charset="0"/>
                          <a:ea typeface="+mn-ea"/>
                          <a:cs typeface="+mn-cs"/>
                        </a:rPr>
                        <a:t>Unexplained expenditure</a:t>
                      </a:r>
                    </a:p>
                  </a:txBody>
                  <a:tcPr marL="100583" marR="100583" marT="51804" marB="51804"/>
                </a:tc>
                <a:extLst>
                  <a:ext uri="{0D108BD9-81ED-4DB2-BD59-A6C34878D82A}">
                    <a16:rowId xmlns:a16="http://schemas.microsoft.com/office/drawing/2014/main" xmlns="" val="4076411417"/>
                  </a:ext>
                </a:extLst>
              </a:tr>
              <a:tr h="745361">
                <a:tc>
                  <a:txBody>
                    <a:bodyPr/>
                    <a:lstStyle/>
                    <a:p>
                      <a:pPr algn="just"/>
                      <a:r>
                        <a:rPr lang="en-US" sz="2000" b="1" kern="1200" dirty="0">
                          <a:solidFill>
                            <a:schemeClr val="tx1"/>
                          </a:solidFill>
                          <a:latin typeface="Constantia" panose="02030602050306030303" pitchFamily="18" charset="0"/>
                          <a:ea typeface="+mn-ea"/>
                          <a:cs typeface="+mn-cs"/>
                        </a:rPr>
                        <a:t>Section 69D- Amount borrowed or repaid on </a:t>
                      </a:r>
                      <a:r>
                        <a:rPr lang="en-US" sz="2000" b="1" kern="1200" dirty="0" err="1">
                          <a:solidFill>
                            <a:schemeClr val="tx1"/>
                          </a:solidFill>
                          <a:latin typeface="Constantia" panose="02030602050306030303" pitchFamily="18" charset="0"/>
                          <a:ea typeface="+mn-ea"/>
                          <a:cs typeface="+mn-cs"/>
                        </a:rPr>
                        <a:t>hundi</a:t>
                      </a:r>
                      <a:endParaRPr lang="en-IN" sz="2000" b="1" kern="1200" dirty="0">
                        <a:solidFill>
                          <a:schemeClr val="tx1"/>
                        </a:solidFill>
                        <a:latin typeface="Constantia" panose="02030602050306030303" pitchFamily="18" charset="0"/>
                        <a:ea typeface="+mn-ea"/>
                        <a:cs typeface="+mn-cs"/>
                      </a:endParaRPr>
                    </a:p>
                  </a:txBody>
                  <a:tcPr marL="100583" marR="100583" marT="51804" marB="5180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1"/>
                          </a:solidFill>
                          <a:latin typeface="Constantia" panose="02030602050306030303" pitchFamily="18" charset="0"/>
                          <a:ea typeface="+mn-ea"/>
                          <a:cs typeface="+mn-cs"/>
                        </a:rPr>
                        <a:t>Section 106- Amount borrowed or repaid through negotiable instrument, </a:t>
                      </a:r>
                      <a:r>
                        <a:rPr lang="en-US" sz="2000" b="1" kern="1200" dirty="0" err="1">
                          <a:solidFill>
                            <a:schemeClr val="tx1"/>
                          </a:solidFill>
                          <a:latin typeface="Constantia" panose="02030602050306030303" pitchFamily="18" charset="0"/>
                          <a:ea typeface="+mn-ea"/>
                          <a:cs typeface="+mn-cs"/>
                        </a:rPr>
                        <a:t>hundi</a:t>
                      </a:r>
                      <a:r>
                        <a:rPr lang="en-US" sz="2000" b="1" kern="1200" dirty="0">
                          <a:solidFill>
                            <a:schemeClr val="tx1"/>
                          </a:solidFill>
                          <a:latin typeface="Constantia" panose="02030602050306030303" pitchFamily="18" charset="0"/>
                          <a:ea typeface="+mn-ea"/>
                          <a:cs typeface="+mn-cs"/>
                        </a:rPr>
                        <a:t>, etc.</a:t>
                      </a:r>
                      <a:endParaRPr lang="en-IN" sz="2000" b="1" kern="1200" dirty="0">
                        <a:solidFill>
                          <a:schemeClr val="tx1"/>
                        </a:solidFill>
                        <a:latin typeface="Constantia" panose="02030602050306030303" pitchFamily="18" charset="0"/>
                        <a:ea typeface="+mn-ea"/>
                        <a:cs typeface="+mn-cs"/>
                      </a:endParaRPr>
                    </a:p>
                  </a:txBody>
                  <a:tcPr marL="100583" marR="100583" marT="51804" marB="51804"/>
                </a:tc>
                <a:extLst>
                  <a:ext uri="{0D108BD9-81ED-4DB2-BD59-A6C34878D82A}">
                    <a16:rowId xmlns:a16="http://schemas.microsoft.com/office/drawing/2014/main" xmlns="" val="2769643991"/>
                  </a:ext>
                </a:extLst>
              </a:tr>
              <a:tr h="1063901">
                <a:tc>
                  <a:txBody>
                    <a:bodyPr/>
                    <a:lstStyle/>
                    <a:p>
                      <a:pPr algn="just"/>
                      <a:r>
                        <a:rPr lang="en-US" sz="2000" b="1" kern="1200" dirty="0">
                          <a:solidFill>
                            <a:schemeClr val="tx1"/>
                          </a:solidFill>
                          <a:latin typeface="Constantia" panose="02030602050306030303" pitchFamily="18" charset="0"/>
                          <a:ea typeface="+mn-ea"/>
                          <a:cs typeface="+mn-cs"/>
                        </a:rPr>
                        <a:t>Section 115BBE- Tax on income referred to in section 68 to 69D</a:t>
                      </a:r>
                      <a:endParaRPr lang="en-IN" sz="2000" b="1" kern="1200" dirty="0">
                        <a:solidFill>
                          <a:schemeClr val="tx1"/>
                        </a:solidFill>
                        <a:latin typeface="Constantia" panose="02030602050306030303" pitchFamily="18" charset="0"/>
                        <a:ea typeface="+mn-ea"/>
                        <a:cs typeface="+mn-cs"/>
                      </a:endParaRPr>
                    </a:p>
                  </a:txBody>
                  <a:tcPr marL="100583" marR="100583" marT="51804" marB="51804"/>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tx1"/>
                          </a:solidFill>
                          <a:latin typeface="Constantia" panose="02030602050306030303" pitchFamily="18" charset="0"/>
                          <a:ea typeface="+mn-ea"/>
                          <a:cs typeface="+mn-cs"/>
                        </a:rPr>
                        <a:t>Section 107- Income referred to in sections 102 to 106 shall be charged to tax as per the provisions of section 195</a:t>
                      </a:r>
                      <a:endParaRPr lang="en-IN" sz="2000" b="1" kern="1200" dirty="0">
                        <a:solidFill>
                          <a:schemeClr val="tx1"/>
                        </a:solidFill>
                        <a:latin typeface="Constantia" panose="02030602050306030303" pitchFamily="18" charset="0"/>
                        <a:ea typeface="+mn-ea"/>
                        <a:cs typeface="+mn-cs"/>
                      </a:endParaRPr>
                    </a:p>
                  </a:txBody>
                  <a:tcPr marL="100583" marR="100583" marT="51804" marB="51804"/>
                </a:tc>
                <a:extLst>
                  <a:ext uri="{0D108BD9-81ED-4DB2-BD59-A6C34878D82A}">
                    <a16:rowId xmlns:a16="http://schemas.microsoft.com/office/drawing/2014/main" xmlns="" val="3202746609"/>
                  </a:ext>
                </a:extLst>
              </a:tr>
            </a:tbl>
          </a:graphicData>
        </a:graphic>
      </p:graphicFrame>
      <p:sp>
        <p:nvSpPr>
          <p:cNvPr id="3" name="TextBox 2">
            <a:extLst>
              <a:ext uri="{FF2B5EF4-FFF2-40B4-BE49-F238E27FC236}">
                <a16:creationId xmlns:a16="http://schemas.microsoft.com/office/drawing/2014/main" xmlns="" id="{3BF2C376-AB3B-E94F-E499-59885D54F68C}"/>
              </a:ext>
            </a:extLst>
          </p:cNvPr>
          <p:cNvSpPr txBox="1"/>
          <p:nvPr/>
        </p:nvSpPr>
        <p:spPr>
          <a:xfrm>
            <a:off x="1364170" y="12700"/>
            <a:ext cx="10704183" cy="584775"/>
          </a:xfrm>
          <a:prstGeom prst="rect">
            <a:avLst/>
          </a:prstGeom>
          <a:noFill/>
        </p:spPr>
        <p:txBody>
          <a:bodyPr wrap="square" rtlCol="0">
            <a:spAutoFit/>
          </a:bodyPr>
          <a:lstStyle/>
          <a:p>
            <a:r>
              <a:rPr lang="en-US" sz="3200" dirty="0">
                <a:solidFill>
                  <a:schemeClr val="accent1"/>
                </a:solidFill>
                <a:latin typeface="Bahnschrift SemiBold SemiConden" panose="020B0502040204020203" pitchFamily="34" charset="0"/>
              </a:rPr>
              <a:t>Comparison of sections of IT Act, 1961 with IT Act, 2025</a:t>
            </a:r>
            <a:endParaRPr lang="en-IN" sz="3200" dirty="0">
              <a:solidFill>
                <a:schemeClr val="accent1"/>
              </a:solidFill>
              <a:latin typeface="Bahnschrift SemiBold SemiConden" panose="020B0502040204020203" pitchFamily="34" charset="0"/>
            </a:endParaRPr>
          </a:p>
        </p:txBody>
      </p:sp>
    </p:spTree>
    <p:extLst>
      <p:ext uri="{BB962C8B-B14F-4D97-AF65-F5344CB8AC3E}">
        <p14:creationId xmlns:p14="http://schemas.microsoft.com/office/powerpoint/2010/main" val="281195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18DBDAD-2FC5-D708-36F0-DAA8310D02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E7CA16C5-AD89-0479-7B52-FC794DBE7059}"/>
              </a:ext>
            </a:extLst>
          </p:cNvPr>
          <p:cNvSpPr>
            <a:spLocks noGrp="1"/>
          </p:cNvSpPr>
          <p:nvPr>
            <p:ph type="title"/>
          </p:nvPr>
        </p:nvSpPr>
        <p:spPr>
          <a:xfrm>
            <a:off x="1280129" y="941679"/>
            <a:ext cx="10378471" cy="1049235"/>
          </a:xfrm>
        </p:spPr>
        <p:txBody>
          <a:bodyPr>
            <a:noAutofit/>
          </a:bodyPr>
          <a:lstStyle/>
          <a:p>
            <a:r>
              <a:rPr lang="en-US" sz="5400" dirty="0"/>
              <a:t>Major Changes in IT act, 2025</a:t>
            </a:r>
            <a:endParaRPr lang="en-IN" sz="5400" dirty="0"/>
          </a:p>
        </p:txBody>
      </p:sp>
      <p:sp>
        <p:nvSpPr>
          <p:cNvPr id="5" name="TextBox 4">
            <a:extLst>
              <a:ext uri="{FF2B5EF4-FFF2-40B4-BE49-F238E27FC236}">
                <a16:creationId xmlns:a16="http://schemas.microsoft.com/office/drawing/2014/main" xmlns="" id="{B789A436-9A65-ED60-E3B9-3F92FEA6FB32}"/>
              </a:ext>
            </a:extLst>
          </p:cNvPr>
          <p:cNvSpPr txBox="1"/>
          <p:nvPr/>
        </p:nvSpPr>
        <p:spPr>
          <a:xfrm>
            <a:off x="1280129" y="2392799"/>
            <a:ext cx="9795541" cy="2954655"/>
          </a:xfrm>
          <a:prstGeom prst="rect">
            <a:avLst/>
          </a:prstGeom>
          <a:noFill/>
        </p:spPr>
        <p:txBody>
          <a:bodyPr wrap="square">
            <a:spAutoFit/>
          </a:bodyPr>
          <a:lstStyle/>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Heading of the sections</a:t>
            </a:r>
          </a:p>
          <a:p>
            <a:pPr algn="just">
              <a:spcBef>
                <a:spcPct val="0"/>
              </a:spcBef>
            </a:pPr>
            <a:endParaRPr lang="en-US"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r>
              <a:rPr lang="en-IN" sz="2400" dirty="0">
                <a:solidFill>
                  <a:schemeClr val="accent1"/>
                </a:solidFill>
                <a:latin typeface="Arial Rounded MT Bold" panose="020F0704030504030204" pitchFamily="34" charset="0"/>
              </a:rPr>
              <a:t>In section 69D (now section 106), word “Negotiable Instruments” is added.</a:t>
            </a:r>
          </a:p>
          <a:p>
            <a:pPr algn="just">
              <a:spcBef>
                <a:spcPct val="0"/>
              </a:spcBef>
            </a:pPr>
            <a:endParaRPr lang="en-IN" sz="2400" dirty="0">
              <a:solidFill>
                <a:schemeClr val="accent1"/>
              </a:solidFill>
              <a:latin typeface="Arial Rounded MT Bold" panose="020F0704030504030204" pitchFamily="34" charset="0"/>
            </a:endParaRPr>
          </a:p>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The word “MAY” now replaced with the word “SHALL”</a:t>
            </a:r>
            <a:endParaRPr lang="en-IN"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endParaRPr lang="en-IN" sz="2400" dirty="0">
              <a:solidFill>
                <a:schemeClr val="accent1"/>
              </a:solidFill>
              <a:latin typeface="Arial Rounded MT Bold" panose="020F0704030504030204" pitchFamily="34" charset="0"/>
              <a:ea typeface="+mj-ea"/>
              <a:cs typeface="+mj-cs"/>
            </a:endParaRPr>
          </a:p>
          <a:p>
            <a:pPr algn="just">
              <a:spcBef>
                <a:spcPct val="0"/>
              </a:spcBef>
            </a:pPr>
            <a:endParaRPr lang="en-IN" dirty="0">
              <a:solidFill>
                <a:schemeClr val="accent1"/>
              </a:solidFill>
              <a:latin typeface="Arial Rounded MT Bold" panose="020F0704030504030204" pitchFamily="34" charset="0"/>
              <a:ea typeface="+mj-ea"/>
              <a:cs typeface="+mj-cs"/>
            </a:endParaRPr>
          </a:p>
        </p:txBody>
      </p:sp>
      <p:pic>
        <p:nvPicPr>
          <p:cNvPr id="4" name="Picture 3">
            <a:extLst>
              <a:ext uri="{FF2B5EF4-FFF2-40B4-BE49-F238E27FC236}">
                <a16:creationId xmlns:a16="http://schemas.microsoft.com/office/drawing/2014/main" xmlns="" id="{1EE81336-A9AA-50D3-5619-CC7B566F837C}"/>
              </a:ext>
            </a:extLst>
          </p:cNvPr>
          <p:cNvPicPr>
            <a:picLocks noChangeAspect="1"/>
          </p:cNvPicPr>
          <p:nvPr/>
        </p:nvPicPr>
        <p:blipFill>
          <a:blip r:embed="rId2"/>
          <a:stretch>
            <a:fillRect/>
          </a:stretch>
        </p:blipFill>
        <p:spPr>
          <a:xfrm>
            <a:off x="1" y="0"/>
            <a:ext cx="6095999" cy="6144482"/>
          </a:xfrm>
          <a:prstGeom prst="rect">
            <a:avLst/>
          </a:prstGeom>
        </p:spPr>
      </p:pic>
      <p:pic>
        <p:nvPicPr>
          <p:cNvPr id="7" name="Picture 6">
            <a:extLst>
              <a:ext uri="{FF2B5EF4-FFF2-40B4-BE49-F238E27FC236}">
                <a16:creationId xmlns:a16="http://schemas.microsoft.com/office/drawing/2014/main" xmlns="" id="{24A258DA-68F5-9621-BE83-65F051977E9E}"/>
              </a:ext>
            </a:extLst>
          </p:cNvPr>
          <p:cNvPicPr>
            <a:picLocks noChangeAspect="1"/>
          </p:cNvPicPr>
          <p:nvPr/>
        </p:nvPicPr>
        <p:blipFill>
          <a:blip r:embed="rId3"/>
          <a:stretch>
            <a:fillRect/>
          </a:stretch>
        </p:blipFill>
        <p:spPr>
          <a:xfrm>
            <a:off x="6096000" y="0"/>
            <a:ext cx="6096000" cy="6144482"/>
          </a:xfrm>
          <a:prstGeom prst="rect">
            <a:avLst/>
          </a:prstGeom>
        </p:spPr>
      </p:pic>
    </p:spTree>
    <p:extLst>
      <p:ext uri="{BB962C8B-B14F-4D97-AF65-F5344CB8AC3E}">
        <p14:creationId xmlns:p14="http://schemas.microsoft.com/office/powerpoint/2010/main" val="2138594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128C441-5A72-5260-25F1-F1551D2EC5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4B7E795-2840-118F-1D0A-99ACF96FD53A}"/>
              </a:ext>
            </a:extLst>
          </p:cNvPr>
          <p:cNvSpPr>
            <a:spLocks noGrp="1"/>
          </p:cNvSpPr>
          <p:nvPr>
            <p:ph type="title"/>
          </p:nvPr>
        </p:nvSpPr>
        <p:spPr>
          <a:xfrm>
            <a:off x="1280129" y="941679"/>
            <a:ext cx="10378471" cy="1049235"/>
          </a:xfrm>
        </p:spPr>
        <p:txBody>
          <a:bodyPr>
            <a:noAutofit/>
          </a:bodyPr>
          <a:lstStyle/>
          <a:p>
            <a:r>
              <a:rPr lang="en-US" sz="5400" dirty="0"/>
              <a:t>Major Changes in IT act, 2025</a:t>
            </a:r>
            <a:endParaRPr lang="en-IN" sz="5400" dirty="0"/>
          </a:p>
        </p:txBody>
      </p:sp>
      <p:sp>
        <p:nvSpPr>
          <p:cNvPr id="5" name="TextBox 4">
            <a:extLst>
              <a:ext uri="{FF2B5EF4-FFF2-40B4-BE49-F238E27FC236}">
                <a16:creationId xmlns:a16="http://schemas.microsoft.com/office/drawing/2014/main" xmlns="" id="{28CC229D-8546-40B6-0B2B-E57EA316C101}"/>
              </a:ext>
            </a:extLst>
          </p:cNvPr>
          <p:cNvSpPr txBox="1"/>
          <p:nvPr/>
        </p:nvSpPr>
        <p:spPr>
          <a:xfrm>
            <a:off x="1280129" y="2392799"/>
            <a:ext cx="9795541" cy="2954655"/>
          </a:xfrm>
          <a:prstGeom prst="rect">
            <a:avLst/>
          </a:prstGeom>
          <a:noFill/>
        </p:spPr>
        <p:txBody>
          <a:bodyPr wrap="square">
            <a:spAutoFit/>
          </a:bodyPr>
          <a:lstStyle/>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Heading of the sections</a:t>
            </a:r>
          </a:p>
          <a:p>
            <a:pPr algn="just">
              <a:spcBef>
                <a:spcPct val="0"/>
              </a:spcBef>
            </a:pPr>
            <a:endParaRPr lang="en-US"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r>
              <a:rPr lang="en-IN" sz="2400" dirty="0">
                <a:solidFill>
                  <a:schemeClr val="accent1"/>
                </a:solidFill>
                <a:latin typeface="Arial Rounded MT Bold" panose="020F0704030504030204" pitchFamily="34" charset="0"/>
              </a:rPr>
              <a:t>In section 69D (now section 106), word “Negotiable Instruments” is added.</a:t>
            </a:r>
          </a:p>
          <a:p>
            <a:pPr algn="just">
              <a:spcBef>
                <a:spcPct val="0"/>
              </a:spcBef>
            </a:pPr>
            <a:endParaRPr lang="en-IN" sz="2400" dirty="0">
              <a:solidFill>
                <a:schemeClr val="accent1"/>
              </a:solidFill>
              <a:latin typeface="Arial Rounded MT Bold" panose="020F0704030504030204" pitchFamily="34" charset="0"/>
            </a:endParaRPr>
          </a:p>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The word “MAY” now replaced with the word “SHALL”</a:t>
            </a:r>
            <a:endParaRPr lang="en-IN"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endParaRPr lang="en-IN" sz="2400" dirty="0">
              <a:solidFill>
                <a:schemeClr val="accent1"/>
              </a:solidFill>
              <a:latin typeface="Arial Rounded MT Bold" panose="020F0704030504030204" pitchFamily="34" charset="0"/>
              <a:ea typeface="+mj-ea"/>
              <a:cs typeface="+mj-cs"/>
            </a:endParaRPr>
          </a:p>
          <a:p>
            <a:pPr algn="just">
              <a:spcBef>
                <a:spcPct val="0"/>
              </a:spcBef>
            </a:pPr>
            <a:endParaRPr lang="en-IN" dirty="0">
              <a:solidFill>
                <a:schemeClr val="accent1"/>
              </a:solidFill>
              <a:latin typeface="Arial Rounded MT Bold" panose="020F0704030504030204" pitchFamily="34" charset="0"/>
              <a:ea typeface="+mj-ea"/>
              <a:cs typeface="+mj-cs"/>
            </a:endParaRPr>
          </a:p>
        </p:txBody>
      </p:sp>
      <p:pic>
        <p:nvPicPr>
          <p:cNvPr id="4" name="Picture 3">
            <a:extLst>
              <a:ext uri="{FF2B5EF4-FFF2-40B4-BE49-F238E27FC236}">
                <a16:creationId xmlns:a16="http://schemas.microsoft.com/office/drawing/2014/main" xmlns="" id="{569D405F-57E9-3648-DD15-338AC83ADCAD}"/>
              </a:ext>
            </a:extLst>
          </p:cNvPr>
          <p:cNvPicPr>
            <a:picLocks noChangeAspect="1"/>
          </p:cNvPicPr>
          <p:nvPr/>
        </p:nvPicPr>
        <p:blipFill>
          <a:blip r:embed="rId2"/>
          <a:stretch>
            <a:fillRect/>
          </a:stretch>
        </p:blipFill>
        <p:spPr>
          <a:xfrm>
            <a:off x="1" y="0"/>
            <a:ext cx="6095999" cy="6144482"/>
          </a:xfrm>
          <a:prstGeom prst="rect">
            <a:avLst/>
          </a:prstGeom>
        </p:spPr>
      </p:pic>
      <p:pic>
        <p:nvPicPr>
          <p:cNvPr id="7" name="Picture 6">
            <a:extLst>
              <a:ext uri="{FF2B5EF4-FFF2-40B4-BE49-F238E27FC236}">
                <a16:creationId xmlns:a16="http://schemas.microsoft.com/office/drawing/2014/main" xmlns="" id="{9412326A-44D4-F86E-6DFE-EB51558160F8}"/>
              </a:ext>
            </a:extLst>
          </p:cNvPr>
          <p:cNvPicPr>
            <a:picLocks noChangeAspect="1"/>
          </p:cNvPicPr>
          <p:nvPr/>
        </p:nvPicPr>
        <p:blipFill>
          <a:blip r:embed="rId3"/>
          <a:stretch>
            <a:fillRect/>
          </a:stretch>
        </p:blipFill>
        <p:spPr>
          <a:xfrm>
            <a:off x="6096000" y="0"/>
            <a:ext cx="6096000" cy="6144482"/>
          </a:xfrm>
          <a:prstGeom prst="rect">
            <a:avLst/>
          </a:prstGeom>
        </p:spPr>
      </p:pic>
      <p:pic>
        <p:nvPicPr>
          <p:cNvPr id="6" name="Picture 5">
            <a:extLst>
              <a:ext uri="{FF2B5EF4-FFF2-40B4-BE49-F238E27FC236}">
                <a16:creationId xmlns:a16="http://schemas.microsoft.com/office/drawing/2014/main" xmlns="" id="{82D64E66-C39A-55E4-2EDF-2248456562CF}"/>
              </a:ext>
            </a:extLst>
          </p:cNvPr>
          <p:cNvPicPr>
            <a:picLocks noChangeAspect="1"/>
          </p:cNvPicPr>
          <p:nvPr/>
        </p:nvPicPr>
        <p:blipFill>
          <a:blip r:embed="rId4"/>
          <a:stretch>
            <a:fillRect/>
          </a:stretch>
        </p:blipFill>
        <p:spPr>
          <a:xfrm>
            <a:off x="1" y="0"/>
            <a:ext cx="6096000" cy="6144482"/>
          </a:xfrm>
          <a:prstGeom prst="rect">
            <a:avLst/>
          </a:prstGeom>
        </p:spPr>
      </p:pic>
      <p:pic>
        <p:nvPicPr>
          <p:cNvPr id="9" name="Picture 8">
            <a:extLst>
              <a:ext uri="{FF2B5EF4-FFF2-40B4-BE49-F238E27FC236}">
                <a16:creationId xmlns:a16="http://schemas.microsoft.com/office/drawing/2014/main" xmlns="" id="{FC71BE93-126E-3C81-8EB8-A9E50E930CFD}"/>
              </a:ext>
            </a:extLst>
          </p:cNvPr>
          <p:cNvPicPr>
            <a:picLocks noChangeAspect="1"/>
          </p:cNvPicPr>
          <p:nvPr/>
        </p:nvPicPr>
        <p:blipFill>
          <a:blip r:embed="rId5"/>
          <a:stretch>
            <a:fillRect/>
          </a:stretch>
        </p:blipFill>
        <p:spPr>
          <a:xfrm>
            <a:off x="5994401" y="0"/>
            <a:ext cx="6197598" cy="6144482"/>
          </a:xfrm>
          <a:prstGeom prst="rect">
            <a:avLst/>
          </a:prstGeom>
        </p:spPr>
      </p:pic>
    </p:spTree>
    <p:extLst>
      <p:ext uri="{BB962C8B-B14F-4D97-AF65-F5344CB8AC3E}">
        <p14:creationId xmlns:p14="http://schemas.microsoft.com/office/powerpoint/2010/main" val="2290332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016C9B2-918D-D389-6C80-A0EC18837D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C64FB88E-62BC-48A6-3251-61A42B90C011}"/>
              </a:ext>
            </a:extLst>
          </p:cNvPr>
          <p:cNvSpPr>
            <a:spLocks noGrp="1"/>
          </p:cNvSpPr>
          <p:nvPr>
            <p:ph type="title"/>
          </p:nvPr>
        </p:nvSpPr>
        <p:spPr>
          <a:xfrm>
            <a:off x="1280129" y="941679"/>
            <a:ext cx="10378471" cy="1049235"/>
          </a:xfrm>
        </p:spPr>
        <p:txBody>
          <a:bodyPr>
            <a:noAutofit/>
          </a:bodyPr>
          <a:lstStyle/>
          <a:p>
            <a:r>
              <a:rPr lang="en-US" sz="5400" dirty="0"/>
              <a:t>Major Changes in IT act, 2025</a:t>
            </a:r>
            <a:endParaRPr lang="en-IN" sz="5400" dirty="0"/>
          </a:p>
        </p:txBody>
      </p:sp>
      <p:sp>
        <p:nvSpPr>
          <p:cNvPr id="5" name="TextBox 4">
            <a:extLst>
              <a:ext uri="{FF2B5EF4-FFF2-40B4-BE49-F238E27FC236}">
                <a16:creationId xmlns:a16="http://schemas.microsoft.com/office/drawing/2014/main" xmlns="" id="{16C0FAC6-A22B-495D-08C9-CD80F01EF7CE}"/>
              </a:ext>
            </a:extLst>
          </p:cNvPr>
          <p:cNvSpPr txBox="1"/>
          <p:nvPr/>
        </p:nvSpPr>
        <p:spPr>
          <a:xfrm>
            <a:off x="1280129" y="2392799"/>
            <a:ext cx="9795541" cy="2954655"/>
          </a:xfrm>
          <a:prstGeom prst="rect">
            <a:avLst/>
          </a:prstGeom>
          <a:noFill/>
        </p:spPr>
        <p:txBody>
          <a:bodyPr wrap="square">
            <a:spAutoFit/>
          </a:bodyPr>
          <a:lstStyle/>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Heading of the sections</a:t>
            </a:r>
          </a:p>
          <a:p>
            <a:pPr algn="just">
              <a:spcBef>
                <a:spcPct val="0"/>
              </a:spcBef>
            </a:pPr>
            <a:endParaRPr lang="en-US"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r>
              <a:rPr lang="en-IN" sz="2400" dirty="0">
                <a:solidFill>
                  <a:schemeClr val="accent1"/>
                </a:solidFill>
                <a:latin typeface="Arial Rounded MT Bold" panose="020F0704030504030204" pitchFamily="34" charset="0"/>
              </a:rPr>
              <a:t>In section 69D (now section 106), word “Negotiable Instruments” is added.</a:t>
            </a:r>
          </a:p>
          <a:p>
            <a:pPr algn="just">
              <a:spcBef>
                <a:spcPct val="0"/>
              </a:spcBef>
            </a:pPr>
            <a:endParaRPr lang="en-IN" sz="2400" dirty="0">
              <a:solidFill>
                <a:schemeClr val="accent1"/>
              </a:solidFill>
              <a:latin typeface="Arial Rounded MT Bold" panose="020F0704030504030204" pitchFamily="34" charset="0"/>
            </a:endParaRPr>
          </a:p>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The word “MAY” now replaced with the word “SHALL”</a:t>
            </a:r>
            <a:endParaRPr lang="en-IN"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endParaRPr lang="en-IN" sz="2400" dirty="0">
              <a:solidFill>
                <a:schemeClr val="accent1"/>
              </a:solidFill>
              <a:latin typeface="Arial Rounded MT Bold" panose="020F0704030504030204" pitchFamily="34" charset="0"/>
              <a:ea typeface="+mj-ea"/>
              <a:cs typeface="+mj-cs"/>
            </a:endParaRPr>
          </a:p>
          <a:p>
            <a:pPr algn="just">
              <a:spcBef>
                <a:spcPct val="0"/>
              </a:spcBef>
            </a:pPr>
            <a:endParaRPr lang="en-IN" dirty="0">
              <a:solidFill>
                <a:schemeClr val="accent1"/>
              </a:solidFill>
              <a:latin typeface="Arial Rounded MT Bold" panose="020F0704030504030204" pitchFamily="34" charset="0"/>
              <a:ea typeface="+mj-ea"/>
              <a:cs typeface="+mj-cs"/>
            </a:endParaRPr>
          </a:p>
        </p:txBody>
      </p:sp>
      <p:pic>
        <p:nvPicPr>
          <p:cNvPr id="8" name="Picture 7">
            <a:extLst>
              <a:ext uri="{FF2B5EF4-FFF2-40B4-BE49-F238E27FC236}">
                <a16:creationId xmlns:a16="http://schemas.microsoft.com/office/drawing/2014/main" xmlns="" id="{647AB8EC-0FB6-6418-6A19-902964C47FB6}"/>
              </a:ext>
            </a:extLst>
          </p:cNvPr>
          <p:cNvPicPr>
            <a:picLocks noChangeAspect="1"/>
          </p:cNvPicPr>
          <p:nvPr/>
        </p:nvPicPr>
        <p:blipFill>
          <a:blip r:embed="rId2"/>
          <a:stretch>
            <a:fillRect/>
          </a:stretch>
        </p:blipFill>
        <p:spPr>
          <a:xfrm>
            <a:off x="-1" y="0"/>
            <a:ext cx="12192000" cy="6096000"/>
          </a:xfrm>
          <a:prstGeom prst="rect">
            <a:avLst/>
          </a:prstGeom>
        </p:spPr>
      </p:pic>
    </p:spTree>
    <p:extLst>
      <p:ext uri="{BB962C8B-B14F-4D97-AF65-F5344CB8AC3E}">
        <p14:creationId xmlns:p14="http://schemas.microsoft.com/office/powerpoint/2010/main" val="40637422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A49BAC-5E8D-3DCB-6626-998C1153F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04D26095-1AFB-3A6F-FF89-EE191D0023B2}"/>
              </a:ext>
            </a:extLst>
          </p:cNvPr>
          <p:cNvSpPr>
            <a:spLocks noGrp="1"/>
          </p:cNvSpPr>
          <p:nvPr>
            <p:ph type="title"/>
          </p:nvPr>
        </p:nvSpPr>
        <p:spPr>
          <a:xfrm>
            <a:off x="1280129" y="941679"/>
            <a:ext cx="10378471" cy="1049235"/>
          </a:xfrm>
        </p:spPr>
        <p:txBody>
          <a:bodyPr>
            <a:noAutofit/>
          </a:bodyPr>
          <a:lstStyle/>
          <a:p>
            <a:r>
              <a:rPr lang="en-US" sz="5400" dirty="0"/>
              <a:t>Major Changes in IT act, 2025</a:t>
            </a:r>
            <a:endParaRPr lang="en-IN" sz="5400" dirty="0"/>
          </a:p>
        </p:txBody>
      </p:sp>
      <p:sp>
        <p:nvSpPr>
          <p:cNvPr id="5" name="TextBox 4">
            <a:extLst>
              <a:ext uri="{FF2B5EF4-FFF2-40B4-BE49-F238E27FC236}">
                <a16:creationId xmlns:a16="http://schemas.microsoft.com/office/drawing/2014/main" xmlns="" id="{5E052237-F96A-CC01-88C9-DB214898E67B}"/>
              </a:ext>
            </a:extLst>
          </p:cNvPr>
          <p:cNvSpPr txBox="1"/>
          <p:nvPr/>
        </p:nvSpPr>
        <p:spPr>
          <a:xfrm>
            <a:off x="1280129" y="2392799"/>
            <a:ext cx="9795541" cy="2954655"/>
          </a:xfrm>
          <a:prstGeom prst="rect">
            <a:avLst/>
          </a:prstGeom>
          <a:noFill/>
        </p:spPr>
        <p:txBody>
          <a:bodyPr wrap="square">
            <a:spAutoFit/>
          </a:bodyPr>
          <a:lstStyle/>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Heading of the sections</a:t>
            </a:r>
          </a:p>
          <a:p>
            <a:pPr algn="just">
              <a:spcBef>
                <a:spcPct val="0"/>
              </a:spcBef>
            </a:pPr>
            <a:endParaRPr lang="en-US"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r>
              <a:rPr lang="en-IN" sz="2400" dirty="0">
                <a:solidFill>
                  <a:schemeClr val="accent1"/>
                </a:solidFill>
                <a:latin typeface="Arial Rounded MT Bold" panose="020F0704030504030204" pitchFamily="34" charset="0"/>
              </a:rPr>
              <a:t>In section 69D (now section 106), word “Negotiable Instruments” is added.</a:t>
            </a:r>
          </a:p>
          <a:p>
            <a:pPr algn="just">
              <a:spcBef>
                <a:spcPct val="0"/>
              </a:spcBef>
            </a:pPr>
            <a:endParaRPr lang="en-IN" sz="2400" dirty="0">
              <a:solidFill>
                <a:schemeClr val="accent1"/>
              </a:solidFill>
              <a:latin typeface="Arial Rounded MT Bold" panose="020F0704030504030204" pitchFamily="34" charset="0"/>
            </a:endParaRPr>
          </a:p>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The word “MAY” now replaced with the word “SHALL”</a:t>
            </a:r>
            <a:endParaRPr lang="en-IN"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endParaRPr lang="en-IN" sz="2400" dirty="0">
              <a:solidFill>
                <a:schemeClr val="accent1"/>
              </a:solidFill>
              <a:latin typeface="Arial Rounded MT Bold" panose="020F0704030504030204" pitchFamily="34" charset="0"/>
              <a:ea typeface="+mj-ea"/>
              <a:cs typeface="+mj-cs"/>
            </a:endParaRPr>
          </a:p>
          <a:p>
            <a:pPr algn="just">
              <a:spcBef>
                <a:spcPct val="0"/>
              </a:spcBef>
            </a:pPr>
            <a:endParaRPr lang="en-IN" dirty="0">
              <a:solidFill>
                <a:schemeClr val="accent1"/>
              </a:solidFill>
              <a:latin typeface="Arial Rounded MT Bold" panose="020F0704030504030204" pitchFamily="34" charset="0"/>
              <a:ea typeface="+mj-ea"/>
              <a:cs typeface="+mj-cs"/>
            </a:endParaRPr>
          </a:p>
        </p:txBody>
      </p:sp>
      <p:pic>
        <p:nvPicPr>
          <p:cNvPr id="8" name="Picture 7">
            <a:extLst>
              <a:ext uri="{FF2B5EF4-FFF2-40B4-BE49-F238E27FC236}">
                <a16:creationId xmlns:a16="http://schemas.microsoft.com/office/drawing/2014/main" xmlns="" id="{6A37DBB3-0C06-07BA-EBE8-41ED1FF0266C}"/>
              </a:ext>
            </a:extLst>
          </p:cNvPr>
          <p:cNvPicPr>
            <a:picLocks noChangeAspect="1"/>
          </p:cNvPicPr>
          <p:nvPr/>
        </p:nvPicPr>
        <p:blipFill>
          <a:blip r:embed="rId2"/>
          <a:stretch>
            <a:fillRect/>
          </a:stretch>
        </p:blipFill>
        <p:spPr>
          <a:xfrm>
            <a:off x="-1" y="0"/>
            <a:ext cx="12192000" cy="6096000"/>
          </a:xfrm>
          <a:prstGeom prst="rect">
            <a:avLst/>
          </a:prstGeom>
        </p:spPr>
      </p:pic>
      <p:pic>
        <p:nvPicPr>
          <p:cNvPr id="4" name="Picture 3">
            <a:extLst>
              <a:ext uri="{FF2B5EF4-FFF2-40B4-BE49-F238E27FC236}">
                <a16:creationId xmlns:a16="http://schemas.microsoft.com/office/drawing/2014/main" xmlns="" id="{BA3533A3-02E7-3AE4-B5DA-BB7379E76EE4}"/>
              </a:ext>
            </a:extLst>
          </p:cNvPr>
          <p:cNvPicPr>
            <a:picLocks noChangeAspect="1"/>
          </p:cNvPicPr>
          <p:nvPr/>
        </p:nvPicPr>
        <p:blipFill>
          <a:blip r:embed="rId3"/>
          <a:stretch>
            <a:fillRect/>
          </a:stretch>
        </p:blipFill>
        <p:spPr>
          <a:xfrm>
            <a:off x="0" y="0"/>
            <a:ext cx="12192000" cy="6096000"/>
          </a:xfrm>
          <a:prstGeom prst="rect">
            <a:avLst/>
          </a:prstGeom>
        </p:spPr>
      </p:pic>
      <p:pic>
        <p:nvPicPr>
          <p:cNvPr id="7" name="Picture 6">
            <a:extLst>
              <a:ext uri="{FF2B5EF4-FFF2-40B4-BE49-F238E27FC236}">
                <a16:creationId xmlns:a16="http://schemas.microsoft.com/office/drawing/2014/main" xmlns="" id="{DF364518-D584-9D0E-E8D2-10086F6EA0A3}"/>
              </a:ext>
            </a:extLst>
          </p:cNvPr>
          <p:cNvPicPr>
            <a:picLocks noChangeAspect="1"/>
          </p:cNvPicPr>
          <p:nvPr/>
        </p:nvPicPr>
        <p:blipFill>
          <a:blip r:embed="rId4"/>
          <a:stretch>
            <a:fillRect/>
          </a:stretch>
        </p:blipFill>
        <p:spPr>
          <a:xfrm>
            <a:off x="-6" y="3179188"/>
            <a:ext cx="6096002" cy="2916812"/>
          </a:xfrm>
          <a:prstGeom prst="rect">
            <a:avLst/>
          </a:prstGeom>
        </p:spPr>
      </p:pic>
      <p:pic>
        <p:nvPicPr>
          <p:cNvPr id="10" name="Picture 9">
            <a:extLst>
              <a:ext uri="{FF2B5EF4-FFF2-40B4-BE49-F238E27FC236}">
                <a16:creationId xmlns:a16="http://schemas.microsoft.com/office/drawing/2014/main" xmlns="" id="{12902868-658A-BD9E-0EEE-EDA4FA822057}"/>
              </a:ext>
            </a:extLst>
          </p:cNvPr>
          <p:cNvPicPr>
            <a:picLocks noChangeAspect="1"/>
          </p:cNvPicPr>
          <p:nvPr/>
        </p:nvPicPr>
        <p:blipFill>
          <a:blip r:embed="rId3">
            <a:extLst>
              <a:ext uri="{28A0092B-C50C-407E-A947-70E740481C1C}">
                <a14:useLocalDpi xmlns:a14="http://schemas.microsoft.com/office/drawing/2010/main" val="0"/>
              </a:ext>
            </a:extLst>
          </a:blip>
          <a:srcRect t="7301" r="50000" b="29761"/>
          <a:stretch>
            <a:fillRect/>
          </a:stretch>
        </p:blipFill>
        <p:spPr>
          <a:xfrm>
            <a:off x="-3" y="52408"/>
            <a:ext cx="6095999" cy="3127671"/>
          </a:xfrm>
          <a:prstGeom prst="rect">
            <a:avLst/>
          </a:prstGeom>
        </p:spPr>
      </p:pic>
    </p:spTree>
    <p:extLst>
      <p:ext uri="{BB962C8B-B14F-4D97-AF65-F5344CB8AC3E}">
        <p14:creationId xmlns:p14="http://schemas.microsoft.com/office/powerpoint/2010/main" val="34667382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F89FA62-44E6-76A8-934D-B15AAE8B0A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18393150-893E-DDE1-E030-13E0FADFA17C}"/>
              </a:ext>
            </a:extLst>
          </p:cNvPr>
          <p:cNvSpPr>
            <a:spLocks noGrp="1"/>
          </p:cNvSpPr>
          <p:nvPr>
            <p:ph type="title"/>
          </p:nvPr>
        </p:nvSpPr>
        <p:spPr>
          <a:xfrm>
            <a:off x="1280129" y="941679"/>
            <a:ext cx="10378471" cy="1049235"/>
          </a:xfrm>
        </p:spPr>
        <p:txBody>
          <a:bodyPr>
            <a:noAutofit/>
          </a:bodyPr>
          <a:lstStyle/>
          <a:p>
            <a:r>
              <a:rPr lang="en-US" sz="5400" dirty="0"/>
              <a:t>Major Changes in IT act, 2025</a:t>
            </a:r>
            <a:endParaRPr lang="en-IN" sz="5400" dirty="0"/>
          </a:p>
        </p:txBody>
      </p:sp>
      <p:sp>
        <p:nvSpPr>
          <p:cNvPr id="5" name="TextBox 4">
            <a:extLst>
              <a:ext uri="{FF2B5EF4-FFF2-40B4-BE49-F238E27FC236}">
                <a16:creationId xmlns:a16="http://schemas.microsoft.com/office/drawing/2014/main" xmlns="" id="{8635F882-914E-9F0F-20EA-A1AAEE5334C0}"/>
              </a:ext>
            </a:extLst>
          </p:cNvPr>
          <p:cNvSpPr txBox="1"/>
          <p:nvPr/>
        </p:nvSpPr>
        <p:spPr>
          <a:xfrm>
            <a:off x="1280129" y="2392799"/>
            <a:ext cx="9795541" cy="2954655"/>
          </a:xfrm>
          <a:prstGeom prst="rect">
            <a:avLst/>
          </a:prstGeom>
          <a:noFill/>
        </p:spPr>
        <p:txBody>
          <a:bodyPr wrap="square">
            <a:spAutoFit/>
          </a:bodyPr>
          <a:lstStyle/>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Heading of the sections</a:t>
            </a:r>
          </a:p>
          <a:p>
            <a:pPr algn="just">
              <a:spcBef>
                <a:spcPct val="0"/>
              </a:spcBef>
            </a:pPr>
            <a:endParaRPr lang="en-US"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r>
              <a:rPr lang="en-IN" sz="2400" dirty="0">
                <a:solidFill>
                  <a:schemeClr val="accent1"/>
                </a:solidFill>
                <a:latin typeface="Arial Rounded MT Bold" panose="020F0704030504030204" pitchFamily="34" charset="0"/>
              </a:rPr>
              <a:t>In section 69D (now section 106), word “Negotiable Instruments” is added.</a:t>
            </a:r>
          </a:p>
          <a:p>
            <a:pPr algn="just">
              <a:spcBef>
                <a:spcPct val="0"/>
              </a:spcBef>
            </a:pPr>
            <a:endParaRPr lang="en-IN" sz="2400" dirty="0">
              <a:solidFill>
                <a:schemeClr val="accent1"/>
              </a:solidFill>
              <a:latin typeface="Arial Rounded MT Bold" panose="020F0704030504030204" pitchFamily="34" charset="0"/>
            </a:endParaRPr>
          </a:p>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The word “MAY” now replaced with the word “SHALL”</a:t>
            </a:r>
            <a:endParaRPr lang="en-IN"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endParaRPr lang="en-IN" sz="2400" dirty="0">
              <a:solidFill>
                <a:schemeClr val="accent1"/>
              </a:solidFill>
              <a:latin typeface="Arial Rounded MT Bold" panose="020F0704030504030204" pitchFamily="34" charset="0"/>
              <a:ea typeface="+mj-ea"/>
              <a:cs typeface="+mj-cs"/>
            </a:endParaRPr>
          </a:p>
          <a:p>
            <a:pPr algn="just">
              <a:spcBef>
                <a:spcPct val="0"/>
              </a:spcBef>
            </a:pPr>
            <a:endParaRPr lang="en-IN" dirty="0">
              <a:solidFill>
                <a:schemeClr val="accent1"/>
              </a:solidFill>
              <a:latin typeface="Arial Rounded MT Bold" panose="020F0704030504030204" pitchFamily="34" charset="0"/>
              <a:ea typeface="+mj-ea"/>
              <a:cs typeface="+mj-cs"/>
            </a:endParaRPr>
          </a:p>
        </p:txBody>
      </p:sp>
      <p:pic>
        <p:nvPicPr>
          <p:cNvPr id="8" name="Picture 7">
            <a:extLst>
              <a:ext uri="{FF2B5EF4-FFF2-40B4-BE49-F238E27FC236}">
                <a16:creationId xmlns:a16="http://schemas.microsoft.com/office/drawing/2014/main" xmlns="" id="{1629C358-BCC4-A225-13B1-D2888FA36DC5}"/>
              </a:ext>
            </a:extLst>
          </p:cNvPr>
          <p:cNvPicPr>
            <a:picLocks noChangeAspect="1"/>
          </p:cNvPicPr>
          <p:nvPr/>
        </p:nvPicPr>
        <p:blipFill>
          <a:blip r:embed="rId2"/>
          <a:stretch>
            <a:fillRect/>
          </a:stretch>
        </p:blipFill>
        <p:spPr>
          <a:xfrm>
            <a:off x="-1" y="0"/>
            <a:ext cx="12192000" cy="6096000"/>
          </a:xfrm>
          <a:prstGeom prst="rect">
            <a:avLst/>
          </a:prstGeom>
        </p:spPr>
      </p:pic>
      <p:pic>
        <p:nvPicPr>
          <p:cNvPr id="4" name="Picture 3">
            <a:extLst>
              <a:ext uri="{FF2B5EF4-FFF2-40B4-BE49-F238E27FC236}">
                <a16:creationId xmlns:a16="http://schemas.microsoft.com/office/drawing/2014/main" xmlns="" id="{11B15531-2C65-04E9-5512-293EBBF8231E}"/>
              </a:ext>
            </a:extLst>
          </p:cNvPr>
          <p:cNvPicPr>
            <a:picLocks noChangeAspect="1"/>
          </p:cNvPicPr>
          <p:nvPr/>
        </p:nvPicPr>
        <p:blipFill>
          <a:blip r:embed="rId3"/>
          <a:stretch>
            <a:fillRect/>
          </a:stretch>
        </p:blipFill>
        <p:spPr>
          <a:xfrm>
            <a:off x="0" y="0"/>
            <a:ext cx="12192000" cy="6096000"/>
          </a:xfrm>
          <a:prstGeom prst="rect">
            <a:avLst/>
          </a:prstGeom>
        </p:spPr>
      </p:pic>
      <p:pic>
        <p:nvPicPr>
          <p:cNvPr id="6" name="Picture 5">
            <a:extLst>
              <a:ext uri="{FF2B5EF4-FFF2-40B4-BE49-F238E27FC236}">
                <a16:creationId xmlns:a16="http://schemas.microsoft.com/office/drawing/2014/main" xmlns="" id="{A6EAD7B2-8C74-1D91-1519-BC5F8A072B51}"/>
              </a:ext>
            </a:extLst>
          </p:cNvPr>
          <p:cNvPicPr>
            <a:picLocks noChangeAspect="1"/>
          </p:cNvPicPr>
          <p:nvPr/>
        </p:nvPicPr>
        <p:blipFill>
          <a:blip r:embed="rId4"/>
          <a:stretch>
            <a:fillRect/>
          </a:stretch>
        </p:blipFill>
        <p:spPr>
          <a:xfrm>
            <a:off x="0" y="0"/>
            <a:ext cx="12192000" cy="6096000"/>
          </a:xfrm>
          <a:prstGeom prst="rect">
            <a:avLst/>
          </a:prstGeom>
        </p:spPr>
      </p:pic>
    </p:spTree>
    <p:extLst>
      <p:ext uri="{BB962C8B-B14F-4D97-AF65-F5344CB8AC3E}">
        <p14:creationId xmlns:p14="http://schemas.microsoft.com/office/powerpoint/2010/main" val="39421836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983C796-6D32-A073-952D-4483C2945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6820AFDF-32D2-BC09-833D-BAADF8A19565}"/>
              </a:ext>
            </a:extLst>
          </p:cNvPr>
          <p:cNvSpPr>
            <a:spLocks noGrp="1"/>
          </p:cNvSpPr>
          <p:nvPr>
            <p:ph type="title"/>
          </p:nvPr>
        </p:nvSpPr>
        <p:spPr>
          <a:xfrm>
            <a:off x="1280129" y="941679"/>
            <a:ext cx="10378471" cy="1049235"/>
          </a:xfrm>
        </p:spPr>
        <p:txBody>
          <a:bodyPr>
            <a:noAutofit/>
          </a:bodyPr>
          <a:lstStyle/>
          <a:p>
            <a:r>
              <a:rPr lang="en-US" sz="5400" dirty="0"/>
              <a:t>Major Changes in IT act, 2025</a:t>
            </a:r>
            <a:endParaRPr lang="en-IN" sz="5400" dirty="0"/>
          </a:p>
        </p:txBody>
      </p:sp>
      <p:sp>
        <p:nvSpPr>
          <p:cNvPr id="5" name="TextBox 4">
            <a:extLst>
              <a:ext uri="{FF2B5EF4-FFF2-40B4-BE49-F238E27FC236}">
                <a16:creationId xmlns:a16="http://schemas.microsoft.com/office/drawing/2014/main" xmlns="" id="{376E3060-86FD-4858-ABCF-0771929C4FCE}"/>
              </a:ext>
            </a:extLst>
          </p:cNvPr>
          <p:cNvSpPr txBox="1"/>
          <p:nvPr/>
        </p:nvSpPr>
        <p:spPr>
          <a:xfrm>
            <a:off x="1280129" y="2392799"/>
            <a:ext cx="9795541" cy="2954655"/>
          </a:xfrm>
          <a:prstGeom prst="rect">
            <a:avLst/>
          </a:prstGeom>
          <a:noFill/>
        </p:spPr>
        <p:txBody>
          <a:bodyPr wrap="square">
            <a:spAutoFit/>
          </a:bodyPr>
          <a:lstStyle/>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Heading of the sections</a:t>
            </a:r>
          </a:p>
          <a:p>
            <a:pPr algn="just">
              <a:spcBef>
                <a:spcPct val="0"/>
              </a:spcBef>
            </a:pPr>
            <a:endParaRPr lang="en-US"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r>
              <a:rPr lang="en-IN" sz="2400" dirty="0">
                <a:solidFill>
                  <a:schemeClr val="accent1"/>
                </a:solidFill>
                <a:latin typeface="Arial Rounded MT Bold" panose="020F0704030504030204" pitchFamily="34" charset="0"/>
              </a:rPr>
              <a:t>In section 69D (now section 106), word “Negotiable Instruments” is added.</a:t>
            </a:r>
          </a:p>
          <a:p>
            <a:pPr algn="just">
              <a:spcBef>
                <a:spcPct val="0"/>
              </a:spcBef>
            </a:pPr>
            <a:endParaRPr lang="en-IN" sz="2400" dirty="0">
              <a:solidFill>
                <a:schemeClr val="accent1"/>
              </a:solidFill>
              <a:latin typeface="Arial Rounded MT Bold" panose="020F0704030504030204" pitchFamily="34" charset="0"/>
            </a:endParaRPr>
          </a:p>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The word “MAY” now replaced with the word “SHALL”</a:t>
            </a:r>
            <a:endParaRPr lang="en-IN"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endParaRPr lang="en-IN" sz="2400" dirty="0">
              <a:solidFill>
                <a:schemeClr val="accent1"/>
              </a:solidFill>
              <a:latin typeface="Arial Rounded MT Bold" panose="020F0704030504030204" pitchFamily="34" charset="0"/>
              <a:ea typeface="+mj-ea"/>
              <a:cs typeface="+mj-cs"/>
            </a:endParaRPr>
          </a:p>
          <a:p>
            <a:pPr algn="just">
              <a:spcBef>
                <a:spcPct val="0"/>
              </a:spcBef>
            </a:pPr>
            <a:endParaRPr lang="en-IN" dirty="0">
              <a:solidFill>
                <a:schemeClr val="accent1"/>
              </a:solidFill>
              <a:latin typeface="Arial Rounded MT Bold" panose="020F0704030504030204" pitchFamily="34" charset="0"/>
              <a:ea typeface="+mj-ea"/>
              <a:cs typeface="+mj-cs"/>
            </a:endParaRPr>
          </a:p>
        </p:txBody>
      </p:sp>
      <p:pic>
        <p:nvPicPr>
          <p:cNvPr id="8" name="Picture 7">
            <a:extLst>
              <a:ext uri="{FF2B5EF4-FFF2-40B4-BE49-F238E27FC236}">
                <a16:creationId xmlns:a16="http://schemas.microsoft.com/office/drawing/2014/main" xmlns="" id="{E1529A96-3358-35AD-BE36-8CF9AA5311CF}"/>
              </a:ext>
            </a:extLst>
          </p:cNvPr>
          <p:cNvPicPr>
            <a:picLocks noChangeAspect="1"/>
          </p:cNvPicPr>
          <p:nvPr/>
        </p:nvPicPr>
        <p:blipFill>
          <a:blip r:embed="rId2"/>
          <a:stretch>
            <a:fillRect/>
          </a:stretch>
        </p:blipFill>
        <p:spPr>
          <a:xfrm>
            <a:off x="-1" y="0"/>
            <a:ext cx="12192000" cy="6096000"/>
          </a:xfrm>
          <a:prstGeom prst="rect">
            <a:avLst/>
          </a:prstGeom>
        </p:spPr>
      </p:pic>
      <p:pic>
        <p:nvPicPr>
          <p:cNvPr id="4" name="Picture 3">
            <a:extLst>
              <a:ext uri="{FF2B5EF4-FFF2-40B4-BE49-F238E27FC236}">
                <a16:creationId xmlns:a16="http://schemas.microsoft.com/office/drawing/2014/main" xmlns="" id="{83994AA3-B37F-FFD1-C676-1D51CE0B3DC8}"/>
              </a:ext>
            </a:extLst>
          </p:cNvPr>
          <p:cNvPicPr>
            <a:picLocks noChangeAspect="1"/>
          </p:cNvPicPr>
          <p:nvPr/>
        </p:nvPicPr>
        <p:blipFill>
          <a:blip r:embed="rId3"/>
          <a:stretch>
            <a:fillRect/>
          </a:stretch>
        </p:blipFill>
        <p:spPr>
          <a:xfrm>
            <a:off x="0" y="0"/>
            <a:ext cx="12192000" cy="6096000"/>
          </a:xfrm>
          <a:prstGeom prst="rect">
            <a:avLst/>
          </a:prstGeom>
        </p:spPr>
      </p:pic>
      <p:pic>
        <p:nvPicPr>
          <p:cNvPr id="6" name="Picture 5">
            <a:extLst>
              <a:ext uri="{FF2B5EF4-FFF2-40B4-BE49-F238E27FC236}">
                <a16:creationId xmlns:a16="http://schemas.microsoft.com/office/drawing/2014/main" xmlns="" id="{A37F0FD4-6D5A-0BCB-99D3-5E96AAD62817}"/>
              </a:ext>
            </a:extLst>
          </p:cNvPr>
          <p:cNvPicPr>
            <a:picLocks noChangeAspect="1"/>
          </p:cNvPicPr>
          <p:nvPr/>
        </p:nvPicPr>
        <p:blipFill>
          <a:blip r:embed="rId4"/>
          <a:stretch>
            <a:fillRect/>
          </a:stretch>
        </p:blipFill>
        <p:spPr>
          <a:xfrm>
            <a:off x="0" y="0"/>
            <a:ext cx="12192000" cy="6096000"/>
          </a:xfrm>
          <a:prstGeom prst="rect">
            <a:avLst/>
          </a:prstGeom>
        </p:spPr>
      </p:pic>
      <p:pic>
        <p:nvPicPr>
          <p:cNvPr id="7" name="Picture 6">
            <a:extLst>
              <a:ext uri="{FF2B5EF4-FFF2-40B4-BE49-F238E27FC236}">
                <a16:creationId xmlns:a16="http://schemas.microsoft.com/office/drawing/2014/main" xmlns="" id="{B21D4610-266E-65D8-61CB-46AA319B3981}"/>
              </a:ext>
            </a:extLst>
          </p:cNvPr>
          <p:cNvPicPr>
            <a:picLocks noChangeAspect="1"/>
          </p:cNvPicPr>
          <p:nvPr/>
        </p:nvPicPr>
        <p:blipFill>
          <a:blip r:embed="rId5"/>
          <a:stretch>
            <a:fillRect/>
          </a:stretch>
        </p:blipFill>
        <p:spPr>
          <a:xfrm>
            <a:off x="-2" y="381000"/>
            <a:ext cx="12192002" cy="5715000"/>
          </a:xfrm>
          <a:prstGeom prst="rect">
            <a:avLst/>
          </a:prstGeom>
        </p:spPr>
      </p:pic>
      <p:pic>
        <p:nvPicPr>
          <p:cNvPr id="9" name="Picture 8">
            <a:extLst>
              <a:ext uri="{FF2B5EF4-FFF2-40B4-BE49-F238E27FC236}">
                <a16:creationId xmlns:a16="http://schemas.microsoft.com/office/drawing/2014/main" xmlns="" id="{197FAB1C-50D9-6D1C-6CCA-CD39D82B1AE1}"/>
              </a:ext>
            </a:extLst>
          </p:cNvPr>
          <p:cNvPicPr>
            <a:picLocks noChangeAspect="1"/>
          </p:cNvPicPr>
          <p:nvPr/>
        </p:nvPicPr>
        <p:blipFill>
          <a:blip r:embed="rId6"/>
          <a:stretch>
            <a:fillRect/>
          </a:stretch>
        </p:blipFill>
        <p:spPr>
          <a:xfrm>
            <a:off x="6282727" y="4485216"/>
            <a:ext cx="5565123" cy="893839"/>
          </a:xfrm>
          <a:prstGeom prst="rect">
            <a:avLst/>
          </a:prstGeom>
        </p:spPr>
      </p:pic>
      <p:pic>
        <p:nvPicPr>
          <p:cNvPr id="10" name="Picture 9">
            <a:extLst>
              <a:ext uri="{FF2B5EF4-FFF2-40B4-BE49-F238E27FC236}">
                <a16:creationId xmlns:a16="http://schemas.microsoft.com/office/drawing/2014/main" xmlns="" id="{F2E951F6-E0DC-8F26-A3BA-72AFE8E44531}"/>
              </a:ext>
            </a:extLst>
          </p:cNvPr>
          <p:cNvPicPr>
            <a:picLocks noChangeAspect="1"/>
          </p:cNvPicPr>
          <p:nvPr/>
        </p:nvPicPr>
        <p:blipFill>
          <a:blip r:embed="rId7"/>
          <a:stretch>
            <a:fillRect/>
          </a:stretch>
        </p:blipFill>
        <p:spPr>
          <a:xfrm>
            <a:off x="6441985" y="5182794"/>
            <a:ext cx="5191850" cy="733527"/>
          </a:xfrm>
          <a:prstGeom prst="rect">
            <a:avLst/>
          </a:prstGeom>
        </p:spPr>
      </p:pic>
    </p:spTree>
    <p:extLst>
      <p:ext uri="{BB962C8B-B14F-4D97-AF65-F5344CB8AC3E}">
        <p14:creationId xmlns:p14="http://schemas.microsoft.com/office/powerpoint/2010/main" val="32088170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7EC6556-4933-19C9-9DCB-21965897A7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51690CA0-062B-D71F-81C2-54E64AFA0D65}"/>
              </a:ext>
            </a:extLst>
          </p:cNvPr>
          <p:cNvSpPr>
            <a:spLocks noGrp="1"/>
          </p:cNvSpPr>
          <p:nvPr>
            <p:ph type="title"/>
          </p:nvPr>
        </p:nvSpPr>
        <p:spPr>
          <a:xfrm>
            <a:off x="1280129" y="941679"/>
            <a:ext cx="10378471" cy="1049235"/>
          </a:xfrm>
        </p:spPr>
        <p:txBody>
          <a:bodyPr>
            <a:noAutofit/>
          </a:bodyPr>
          <a:lstStyle/>
          <a:p>
            <a:r>
              <a:rPr lang="en-US" sz="5400" dirty="0"/>
              <a:t>Major Changes in IT act, 2025</a:t>
            </a:r>
            <a:endParaRPr lang="en-IN" sz="5400" dirty="0"/>
          </a:p>
        </p:txBody>
      </p:sp>
      <p:sp>
        <p:nvSpPr>
          <p:cNvPr id="5" name="TextBox 4">
            <a:extLst>
              <a:ext uri="{FF2B5EF4-FFF2-40B4-BE49-F238E27FC236}">
                <a16:creationId xmlns:a16="http://schemas.microsoft.com/office/drawing/2014/main" xmlns="" id="{CB2124CF-87D4-E15D-9878-8362395B1303}"/>
              </a:ext>
            </a:extLst>
          </p:cNvPr>
          <p:cNvSpPr txBox="1"/>
          <p:nvPr/>
        </p:nvSpPr>
        <p:spPr>
          <a:xfrm>
            <a:off x="1280129" y="2392799"/>
            <a:ext cx="9795541" cy="2954655"/>
          </a:xfrm>
          <a:prstGeom prst="rect">
            <a:avLst/>
          </a:prstGeom>
          <a:noFill/>
        </p:spPr>
        <p:txBody>
          <a:bodyPr wrap="square">
            <a:spAutoFit/>
          </a:bodyPr>
          <a:lstStyle/>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Heading of the sections</a:t>
            </a:r>
          </a:p>
          <a:p>
            <a:pPr algn="just">
              <a:spcBef>
                <a:spcPct val="0"/>
              </a:spcBef>
            </a:pPr>
            <a:endParaRPr lang="en-US"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r>
              <a:rPr lang="en-IN" sz="2400" dirty="0">
                <a:solidFill>
                  <a:schemeClr val="accent1"/>
                </a:solidFill>
                <a:latin typeface="Arial Rounded MT Bold" panose="020F0704030504030204" pitchFamily="34" charset="0"/>
              </a:rPr>
              <a:t>In section 69D (now section 106), word “Negotiable Instruments” is added.</a:t>
            </a:r>
          </a:p>
          <a:p>
            <a:pPr algn="just">
              <a:spcBef>
                <a:spcPct val="0"/>
              </a:spcBef>
            </a:pPr>
            <a:endParaRPr lang="en-IN" sz="2400" dirty="0">
              <a:solidFill>
                <a:schemeClr val="accent1"/>
              </a:solidFill>
              <a:latin typeface="Arial Rounded MT Bold" panose="020F0704030504030204" pitchFamily="34" charset="0"/>
            </a:endParaRPr>
          </a:p>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The word “MAY” now replaced with the word “SHALL”</a:t>
            </a:r>
            <a:endParaRPr lang="en-IN"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endParaRPr lang="en-IN" sz="2400" dirty="0">
              <a:solidFill>
                <a:schemeClr val="accent1"/>
              </a:solidFill>
              <a:latin typeface="Arial Rounded MT Bold" panose="020F0704030504030204" pitchFamily="34" charset="0"/>
              <a:ea typeface="+mj-ea"/>
              <a:cs typeface="+mj-cs"/>
            </a:endParaRPr>
          </a:p>
          <a:p>
            <a:pPr algn="just">
              <a:spcBef>
                <a:spcPct val="0"/>
              </a:spcBef>
            </a:pPr>
            <a:endParaRPr lang="en-IN" dirty="0">
              <a:solidFill>
                <a:schemeClr val="accent1"/>
              </a:solidFill>
              <a:latin typeface="Arial Rounded MT Bold" panose="020F0704030504030204" pitchFamily="34" charset="0"/>
              <a:ea typeface="+mj-ea"/>
              <a:cs typeface="+mj-cs"/>
            </a:endParaRPr>
          </a:p>
        </p:txBody>
      </p:sp>
      <p:pic>
        <p:nvPicPr>
          <p:cNvPr id="8" name="Picture 7">
            <a:extLst>
              <a:ext uri="{FF2B5EF4-FFF2-40B4-BE49-F238E27FC236}">
                <a16:creationId xmlns:a16="http://schemas.microsoft.com/office/drawing/2014/main" xmlns="" id="{D9AD88D5-FCC5-49F6-22B9-0BCB37F1837F}"/>
              </a:ext>
            </a:extLst>
          </p:cNvPr>
          <p:cNvPicPr>
            <a:picLocks noChangeAspect="1"/>
          </p:cNvPicPr>
          <p:nvPr/>
        </p:nvPicPr>
        <p:blipFill>
          <a:blip r:embed="rId2"/>
          <a:stretch>
            <a:fillRect/>
          </a:stretch>
        </p:blipFill>
        <p:spPr>
          <a:xfrm>
            <a:off x="-1" y="0"/>
            <a:ext cx="12192000" cy="6096000"/>
          </a:xfrm>
          <a:prstGeom prst="rect">
            <a:avLst/>
          </a:prstGeom>
        </p:spPr>
      </p:pic>
      <p:pic>
        <p:nvPicPr>
          <p:cNvPr id="4" name="Picture 3">
            <a:extLst>
              <a:ext uri="{FF2B5EF4-FFF2-40B4-BE49-F238E27FC236}">
                <a16:creationId xmlns:a16="http://schemas.microsoft.com/office/drawing/2014/main" xmlns="" id="{C2F5E41A-0B28-50F2-CD0E-1F4F08C02E5D}"/>
              </a:ext>
            </a:extLst>
          </p:cNvPr>
          <p:cNvPicPr>
            <a:picLocks noChangeAspect="1"/>
          </p:cNvPicPr>
          <p:nvPr/>
        </p:nvPicPr>
        <p:blipFill>
          <a:blip r:embed="rId3"/>
          <a:stretch>
            <a:fillRect/>
          </a:stretch>
        </p:blipFill>
        <p:spPr>
          <a:xfrm>
            <a:off x="0" y="0"/>
            <a:ext cx="12192000" cy="6096000"/>
          </a:xfrm>
          <a:prstGeom prst="rect">
            <a:avLst/>
          </a:prstGeom>
        </p:spPr>
      </p:pic>
      <p:pic>
        <p:nvPicPr>
          <p:cNvPr id="6" name="Picture 5">
            <a:extLst>
              <a:ext uri="{FF2B5EF4-FFF2-40B4-BE49-F238E27FC236}">
                <a16:creationId xmlns:a16="http://schemas.microsoft.com/office/drawing/2014/main" xmlns="" id="{D95A4ACF-6E95-E464-AAA8-86F35E601527}"/>
              </a:ext>
            </a:extLst>
          </p:cNvPr>
          <p:cNvPicPr>
            <a:picLocks noChangeAspect="1"/>
          </p:cNvPicPr>
          <p:nvPr/>
        </p:nvPicPr>
        <p:blipFill>
          <a:blip r:embed="rId4"/>
          <a:stretch>
            <a:fillRect/>
          </a:stretch>
        </p:blipFill>
        <p:spPr>
          <a:xfrm>
            <a:off x="0" y="0"/>
            <a:ext cx="12192000" cy="6096000"/>
          </a:xfrm>
          <a:prstGeom prst="rect">
            <a:avLst/>
          </a:prstGeom>
        </p:spPr>
      </p:pic>
      <p:pic>
        <p:nvPicPr>
          <p:cNvPr id="7" name="Picture 6">
            <a:extLst>
              <a:ext uri="{FF2B5EF4-FFF2-40B4-BE49-F238E27FC236}">
                <a16:creationId xmlns:a16="http://schemas.microsoft.com/office/drawing/2014/main" xmlns="" id="{37E93BE8-E704-4648-9A8A-0A7F71B40E38}"/>
              </a:ext>
            </a:extLst>
          </p:cNvPr>
          <p:cNvPicPr>
            <a:picLocks noChangeAspect="1"/>
          </p:cNvPicPr>
          <p:nvPr/>
        </p:nvPicPr>
        <p:blipFill>
          <a:blip r:embed="rId5"/>
          <a:stretch>
            <a:fillRect/>
          </a:stretch>
        </p:blipFill>
        <p:spPr>
          <a:xfrm>
            <a:off x="31966" y="1"/>
            <a:ext cx="6064033" cy="5262880"/>
          </a:xfrm>
          <a:prstGeom prst="rect">
            <a:avLst/>
          </a:prstGeom>
        </p:spPr>
      </p:pic>
      <p:pic>
        <p:nvPicPr>
          <p:cNvPr id="10" name="Picture 9">
            <a:extLst>
              <a:ext uri="{FF2B5EF4-FFF2-40B4-BE49-F238E27FC236}">
                <a16:creationId xmlns:a16="http://schemas.microsoft.com/office/drawing/2014/main" xmlns="" id="{8E29A49F-AFC7-3DE7-14B6-D0985C8A38EC}"/>
              </a:ext>
            </a:extLst>
          </p:cNvPr>
          <p:cNvPicPr>
            <a:picLocks noChangeAspect="1"/>
          </p:cNvPicPr>
          <p:nvPr/>
        </p:nvPicPr>
        <p:blipFill>
          <a:blip r:embed="rId6"/>
          <a:stretch>
            <a:fillRect/>
          </a:stretch>
        </p:blipFill>
        <p:spPr>
          <a:xfrm>
            <a:off x="-4" y="5305167"/>
            <a:ext cx="6096001" cy="833119"/>
          </a:xfrm>
          <a:prstGeom prst="rect">
            <a:avLst/>
          </a:prstGeom>
        </p:spPr>
      </p:pic>
      <p:pic>
        <p:nvPicPr>
          <p:cNvPr id="12" name="Picture 11">
            <a:extLst>
              <a:ext uri="{FF2B5EF4-FFF2-40B4-BE49-F238E27FC236}">
                <a16:creationId xmlns:a16="http://schemas.microsoft.com/office/drawing/2014/main" xmlns="" id="{7E478378-7A6F-6B87-944B-6F1723C7AE27}"/>
              </a:ext>
            </a:extLst>
          </p:cNvPr>
          <p:cNvPicPr>
            <a:picLocks noChangeAspect="1"/>
          </p:cNvPicPr>
          <p:nvPr/>
        </p:nvPicPr>
        <p:blipFill>
          <a:blip r:embed="rId7"/>
          <a:stretch>
            <a:fillRect/>
          </a:stretch>
        </p:blipFill>
        <p:spPr>
          <a:xfrm>
            <a:off x="6127964" y="27729"/>
            <a:ext cx="6032069" cy="6068272"/>
          </a:xfrm>
          <a:prstGeom prst="rect">
            <a:avLst/>
          </a:prstGeom>
        </p:spPr>
      </p:pic>
    </p:spTree>
    <p:extLst>
      <p:ext uri="{BB962C8B-B14F-4D97-AF65-F5344CB8AC3E}">
        <p14:creationId xmlns:p14="http://schemas.microsoft.com/office/powerpoint/2010/main" val="4160696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A9751E-D60E-15C3-679D-0BA7809C3E21}"/>
              </a:ext>
            </a:extLst>
          </p:cNvPr>
          <p:cNvSpPr>
            <a:spLocks noGrp="1"/>
          </p:cNvSpPr>
          <p:nvPr>
            <p:ph type="title"/>
          </p:nvPr>
        </p:nvSpPr>
        <p:spPr>
          <a:xfrm>
            <a:off x="1280129" y="941679"/>
            <a:ext cx="10378471" cy="1049235"/>
          </a:xfrm>
        </p:spPr>
        <p:txBody>
          <a:bodyPr>
            <a:noAutofit/>
          </a:bodyPr>
          <a:lstStyle/>
          <a:p>
            <a:r>
              <a:rPr lang="en-US" sz="5400" dirty="0"/>
              <a:t>Major Changes in IT act, 2025</a:t>
            </a:r>
            <a:endParaRPr lang="en-IN" sz="5400" dirty="0"/>
          </a:p>
        </p:txBody>
      </p:sp>
      <p:sp>
        <p:nvSpPr>
          <p:cNvPr id="5" name="TextBox 4">
            <a:extLst>
              <a:ext uri="{FF2B5EF4-FFF2-40B4-BE49-F238E27FC236}">
                <a16:creationId xmlns:a16="http://schemas.microsoft.com/office/drawing/2014/main" xmlns="" id="{EA93F665-4112-0BBE-F4BA-4F5C3F80C6C6}"/>
              </a:ext>
            </a:extLst>
          </p:cNvPr>
          <p:cNvSpPr txBox="1"/>
          <p:nvPr/>
        </p:nvSpPr>
        <p:spPr>
          <a:xfrm>
            <a:off x="1280129" y="2392799"/>
            <a:ext cx="9795541" cy="2954655"/>
          </a:xfrm>
          <a:prstGeom prst="rect">
            <a:avLst/>
          </a:prstGeom>
          <a:noFill/>
        </p:spPr>
        <p:txBody>
          <a:bodyPr wrap="square">
            <a:spAutoFit/>
          </a:bodyPr>
          <a:lstStyle/>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Heading of the sections</a:t>
            </a:r>
          </a:p>
          <a:p>
            <a:pPr algn="just">
              <a:spcBef>
                <a:spcPct val="0"/>
              </a:spcBef>
            </a:pPr>
            <a:endParaRPr lang="en-US"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r>
              <a:rPr lang="en-IN" sz="2400" dirty="0">
                <a:solidFill>
                  <a:schemeClr val="accent1"/>
                </a:solidFill>
                <a:latin typeface="Arial Rounded MT Bold" panose="020F0704030504030204" pitchFamily="34" charset="0"/>
              </a:rPr>
              <a:t>In section 69D (now section 106), word “Negotiable Instruments” is added.</a:t>
            </a:r>
          </a:p>
          <a:p>
            <a:pPr algn="just">
              <a:spcBef>
                <a:spcPct val="0"/>
              </a:spcBef>
            </a:pPr>
            <a:endParaRPr lang="en-IN" sz="2400" dirty="0">
              <a:solidFill>
                <a:schemeClr val="accent1"/>
              </a:solidFill>
              <a:latin typeface="Arial Rounded MT Bold" panose="020F0704030504030204" pitchFamily="34" charset="0"/>
            </a:endParaRPr>
          </a:p>
          <a:p>
            <a:pPr marL="285750" indent="-285750" algn="just">
              <a:spcBef>
                <a:spcPct val="0"/>
              </a:spcBef>
              <a:buFont typeface="Wingdings" panose="05000000000000000000" pitchFamily="2" charset="2"/>
              <a:buChar char="q"/>
            </a:pPr>
            <a:r>
              <a:rPr lang="en-US" sz="2400" dirty="0">
                <a:solidFill>
                  <a:schemeClr val="accent1"/>
                </a:solidFill>
                <a:latin typeface="Arial Rounded MT Bold" panose="020F0704030504030204" pitchFamily="34" charset="0"/>
                <a:ea typeface="+mj-ea"/>
                <a:cs typeface="+mj-cs"/>
              </a:rPr>
              <a:t>The word “MAY” now replaced with the word “SHALL”</a:t>
            </a:r>
            <a:endParaRPr lang="en-IN" sz="2400" dirty="0">
              <a:solidFill>
                <a:schemeClr val="accent1"/>
              </a:solidFill>
              <a:latin typeface="Arial Rounded MT Bold" panose="020F0704030504030204" pitchFamily="34" charset="0"/>
              <a:ea typeface="+mj-ea"/>
              <a:cs typeface="+mj-cs"/>
            </a:endParaRPr>
          </a:p>
          <a:p>
            <a:pPr marL="285750" indent="-285750" algn="just">
              <a:spcBef>
                <a:spcPct val="0"/>
              </a:spcBef>
              <a:buFont typeface="Wingdings" panose="05000000000000000000" pitchFamily="2" charset="2"/>
              <a:buChar char="q"/>
            </a:pPr>
            <a:endParaRPr lang="en-IN" sz="2400" dirty="0">
              <a:solidFill>
                <a:schemeClr val="accent1"/>
              </a:solidFill>
              <a:latin typeface="Arial Rounded MT Bold" panose="020F0704030504030204" pitchFamily="34" charset="0"/>
              <a:ea typeface="+mj-ea"/>
              <a:cs typeface="+mj-cs"/>
            </a:endParaRPr>
          </a:p>
          <a:p>
            <a:pPr algn="just">
              <a:spcBef>
                <a:spcPct val="0"/>
              </a:spcBef>
            </a:pPr>
            <a:endParaRPr lang="en-IN" dirty="0">
              <a:solidFill>
                <a:schemeClr val="accent1"/>
              </a:solidFill>
              <a:latin typeface="Arial Rounded MT Bold" panose="020F0704030504030204" pitchFamily="34" charset="0"/>
              <a:ea typeface="+mj-ea"/>
              <a:cs typeface="+mj-cs"/>
            </a:endParaRPr>
          </a:p>
        </p:txBody>
      </p:sp>
    </p:spTree>
    <p:extLst>
      <p:ext uri="{BB962C8B-B14F-4D97-AF65-F5344CB8AC3E}">
        <p14:creationId xmlns:p14="http://schemas.microsoft.com/office/powerpoint/2010/main" val="2126019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BB3AA7-0391-3F32-44A3-415F42EA1C50}"/>
              </a:ext>
            </a:extLst>
          </p:cNvPr>
          <p:cNvSpPr>
            <a:spLocks noGrp="1"/>
          </p:cNvSpPr>
          <p:nvPr>
            <p:ph type="ctrTitle"/>
          </p:nvPr>
        </p:nvSpPr>
        <p:spPr>
          <a:xfrm>
            <a:off x="2446021" y="887569"/>
            <a:ext cx="7806689" cy="2541431"/>
          </a:xfrm>
        </p:spPr>
        <p:txBody>
          <a:bodyPr/>
          <a:lstStyle/>
          <a:p>
            <a:r>
              <a:rPr lang="en-US" dirty="0">
                <a:solidFill>
                  <a:schemeClr val="accent1"/>
                </a:solidFill>
              </a:rPr>
              <a:t>Impact of these changes</a:t>
            </a:r>
            <a:endParaRPr lang="en-IN" dirty="0">
              <a:solidFill>
                <a:schemeClr val="accent1"/>
              </a:solidFill>
            </a:endParaRPr>
          </a:p>
        </p:txBody>
      </p:sp>
    </p:spTree>
    <p:extLst>
      <p:ext uri="{BB962C8B-B14F-4D97-AF65-F5344CB8AC3E}">
        <p14:creationId xmlns:p14="http://schemas.microsoft.com/office/powerpoint/2010/main" val="29576516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45D16F-89C0-3B53-F90F-E64269D99596}"/>
              </a:ext>
            </a:extLst>
          </p:cNvPr>
          <p:cNvSpPr>
            <a:spLocks noGrp="1"/>
          </p:cNvSpPr>
          <p:nvPr>
            <p:ph type="title"/>
          </p:nvPr>
        </p:nvSpPr>
        <p:spPr>
          <a:xfrm>
            <a:off x="1652996" y="941595"/>
            <a:ext cx="9603275" cy="1049235"/>
          </a:xfrm>
        </p:spPr>
        <p:txBody>
          <a:bodyPr>
            <a:normAutofit/>
          </a:bodyPr>
          <a:lstStyle/>
          <a:p>
            <a:r>
              <a:rPr lang="en-US" sz="6500" dirty="0">
                <a:solidFill>
                  <a:schemeClr val="accent1"/>
                </a:solidFill>
              </a:rPr>
              <a:t>heading of sections</a:t>
            </a:r>
            <a:endParaRPr lang="en-IN" sz="6500" dirty="0">
              <a:solidFill>
                <a:schemeClr val="accent1"/>
              </a:solidFill>
            </a:endParaRPr>
          </a:p>
        </p:txBody>
      </p:sp>
      <p:sp>
        <p:nvSpPr>
          <p:cNvPr id="3" name="TextBox 2">
            <a:extLst>
              <a:ext uri="{FF2B5EF4-FFF2-40B4-BE49-F238E27FC236}">
                <a16:creationId xmlns:a16="http://schemas.microsoft.com/office/drawing/2014/main" xmlns="" id="{7C157B0A-67D4-F279-C383-A155BAB765D6}"/>
              </a:ext>
            </a:extLst>
          </p:cNvPr>
          <p:cNvSpPr txBox="1"/>
          <p:nvPr/>
        </p:nvSpPr>
        <p:spPr>
          <a:xfrm>
            <a:off x="375285" y="1949660"/>
            <a:ext cx="11441430" cy="4431983"/>
          </a:xfrm>
          <a:prstGeom prst="rect">
            <a:avLst/>
          </a:prstGeom>
          <a:noFill/>
        </p:spPr>
        <p:txBody>
          <a:bodyPr wrap="square" rtlCol="0">
            <a:spAutoFit/>
          </a:bodyPr>
          <a:lstStyle/>
          <a:p>
            <a:pPr algn="just"/>
            <a:r>
              <a:rPr lang="en-US" sz="2400" b="1" u="sng" dirty="0"/>
              <a:t>Section 68</a:t>
            </a:r>
            <a:r>
              <a:rPr lang="en-US" sz="2400" u="sng" dirty="0"/>
              <a:t> : - </a:t>
            </a:r>
            <a:r>
              <a:rPr lang="en-US" sz="2400" b="1" u="sng" dirty="0"/>
              <a:t>Cash credits to unexplained credits</a:t>
            </a:r>
          </a:p>
          <a:p>
            <a:pPr algn="just"/>
            <a:r>
              <a:rPr lang="en-US" sz="2400" dirty="0"/>
              <a:t>Renaming section 68 from “cash credits” to “unexplained credits” is reasonable because it better reflects the true breadth of the provision, which has always covered all unexplained sums credited in the books—such as share capital, loans and deposits—and not merely cash entries, thereby aligning the marginal heading with the substantive text and improving internal consistency. This clearer terminology reduces interpretational confusion that previously fueled disputes over whether non‑cash credits fell outside the section, helping both taxpayers and the Department apply it more uniformly and cutting down litigation based on semantics alone. In the new Income‑tax Act, the corresponding provision adopts this refined nomenclature while retaining the same charging mechanism, which enhances drafting clarity and contributes to a more predictable, principle‑based tax regime.</a:t>
            </a:r>
            <a:r>
              <a:rPr lang="en-US" dirty="0"/>
              <a:t/>
            </a:r>
            <a:br>
              <a:rPr lang="en-US" dirty="0"/>
            </a:br>
            <a:endParaRPr lang="en-IN" dirty="0"/>
          </a:p>
        </p:txBody>
      </p:sp>
    </p:spTree>
    <p:extLst>
      <p:ext uri="{BB962C8B-B14F-4D97-AF65-F5344CB8AC3E}">
        <p14:creationId xmlns:p14="http://schemas.microsoft.com/office/powerpoint/2010/main" val="599048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06D1DF4-B5D1-F3A1-03BB-F34DECF46AE0}"/>
              </a:ext>
            </a:extLst>
          </p:cNvPr>
          <p:cNvSpPr txBox="1"/>
          <p:nvPr/>
        </p:nvSpPr>
        <p:spPr>
          <a:xfrm>
            <a:off x="0" y="216655"/>
            <a:ext cx="12192000" cy="6247864"/>
          </a:xfrm>
          <a:prstGeom prst="rect">
            <a:avLst/>
          </a:prstGeom>
          <a:noFill/>
        </p:spPr>
        <p:txBody>
          <a:bodyPr wrap="square">
            <a:spAutoFit/>
          </a:bodyPr>
          <a:lstStyle/>
          <a:p>
            <a:pPr algn="ctr">
              <a:buNone/>
            </a:pPr>
            <a:r>
              <a:rPr lang="en-US" sz="6000" b="1" dirty="0">
                <a:solidFill>
                  <a:schemeClr val="accent1"/>
                </a:solidFill>
                <a:effectLst/>
                <a:latin typeface="fkGrotesk"/>
              </a:rPr>
              <a:t>Judicial Clarifications</a:t>
            </a:r>
          </a:p>
          <a:p>
            <a:pPr>
              <a:buNone/>
            </a:pPr>
            <a:endParaRPr lang="en-US" sz="2000" b="0" dirty="0">
              <a:effectLst/>
              <a:latin typeface="fkGrotesk"/>
            </a:endParaRPr>
          </a:p>
          <a:p>
            <a:pPr algn="just">
              <a:buNone/>
            </a:pPr>
            <a:r>
              <a:rPr lang="en-US" sz="3200" b="0" i="0" dirty="0">
                <a:effectLst/>
                <a:latin typeface="fkGroteskNeue"/>
              </a:rPr>
              <a:t>The </a:t>
            </a:r>
            <a:r>
              <a:rPr lang="en-US" sz="3200" b="1" i="0" dirty="0">
                <a:effectLst/>
                <a:latin typeface="fkGroteskNeue"/>
              </a:rPr>
              <a:t>Bombay High Court in </a:t>
            </a:r>
            <a:r>
              <a:rPr lang="en-US" sz="3200" b="1" i="1" dirty="0">
                <a:effectLst/>
                <a:latin typeface="fkGroteskNeue"/>
              </a:rPr>
              <a:t>Orient Trading Co. Ltd. v. CIT</a:t>
            </a:r>
            <a:r>
              <a:rPr lang="en-US" sz="3200" b="1" i="0" dirty="0">
                <a:effectLst/>
                <a:latin typeface="fkGroteskNeue"/>
              </a:rPr>
              <a:t> (1963) 49 ITR 723 </a:t>
            </a:r>
            <a:r>
              <a:rPr lang="en-US" sz="3200" b="0" i="0" dirty="0">
                <a:effectLst/>
                <a:latin typeface="fkGroteskNeue"/>
              </a:rPr>
              <a:t>clarified the nature and source requirements for cash credits under section 68, emphasizing proof </a:t>
            </a:r>
            <a:r>
              <a:rPr lang="en-US" sz="3200" b="0" i="0" u="sng" dirty="0">
                <a:effectLst/>
                <a:latin typeface="fkGroteskNeue"/>
              </a:rPr>
              <a:t>beyond the heading</a:t>
            </a:r>
            <a:r>
              <a:rPr lang="en-US" sz="3200" b="0" i="0" dirty="0">
                <a:effectLst/>
                <a:latin typeface="fkGroteskNeue"/>
              </a:rPr>
              <a:t>. </a:t>
            </a:r>
          </a:p>
          <a:p>
            <a:pPr algn="just">
              <a:buNone/>
            </a:pPr>
            <a:endParaRPr lang="en-US" sz="3200" b="0" i="0" dirty="0">
              <a:effectLst/>
              <a:latin typeface="fkGroteskNeue"/>
            </a:endParaRPr>
          </a:p>
          <a:p>
            <a:pPr>
              <a:buNone/>
            </a:pPr>
            <a:r>
              <a:rPr lang="en-US" sz="3200" b="0" i="0" dirty="0">
                <a:effectLst/>
                <a:latin typeface="fkGroteskNeue"/>
              </a:rPr>
              <a:t>In </a:t>
            </a:r>
            <a:r>
              <a:rPr lang="en-US" sz="3200" b="1" i="1" dirty="0">
                <a:effectLst/>
                <a:latin typeface="fkGroteskNeue"/>
              </a:rPr>
              <a:t>CIT v. Vishal Export Overseas Ltd.</a:t>
            </a:r>
            <a:r>
              <a:rPr lang="en-US" sz="3200" b="1" i="0" dirty="0">
                <a:effectLst/>
                <a:latin typeface="fkGroteskNeue"/>
              </a:rPr>
              <a:t>, ITAT</a:t>
            </a:r>
            <a:r>
              <a:rPr lang="en-US" sz="3200" b="0" i="0" dirty="0">
                <a:effectLst/>
                <a:latin typeface="fkGroteskNeue"/>
              </a:rPr>
              <a:t> ruled that declared sales, even if suspected bogus, cannot be added as unexplained cash credits under section 68, focusing on substance over terminology.</a:t>
            </a:r>
            <a:br>
              <a:rPr lang="en-US" sz="3200" b="0" i="0" dirty="0">
                <a:effectLst/>
                <a:latin typeface="fkGroteskNeue"/>
              </a:rPr>
            </a:br>
            <a:endParaRPr lang="en-IN" sz="3200" dirty="0"/>
          </a:p>
        </p:txBody>
      </p:sp>
    </p:spTree>
    <p:extLst>
      <p:ext uri="{BB962C8B-B14F-4D97-AF65-F5344CB8AC3E}">
        <p14:creationId xmlns:p14="http://schemas.microsoft.com/office/powerpoint/2010/main" val="19003268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8443660-833B-3902-660E-8A1F655C9259}"/>
              </a:ext>
            </a:extLst>
          </p:cNvPr>
          <p:cNvSpPr txBox="1"/>
          <p:nvPr/>
        </p:nvSpPr>
        <p:spPr>
          <a:xfrm>
            <a:off x="255813" y="213536"/>
            <a:ext cx="11375572" cy="5770811"/>
          </a:xfrm>
          <a:prstGeom prst="rect">
            <a:avLst/>
          </a:prstGeom>
          <a:noFill/>
        </p:spPr>
        <p:txBody>
          <a:bodyPr wrap="square">
            <a:spAutoFit/>
          </a:bodyPr>
          <a:lstStyle/>
          <a:p>
            <a:pPr algn="ctr"/>
            <a:r>
              <a:rPr lang="en-US" sz="2800" b="1" u="sng" dirty="0">
                <a:solidFill>
                  <a:srgbClr val="C00000"/>
                </a:solidFill>
                <a:latin typeface="Times New Roman" pitchFamily="18" charset="0"/>
                <a:cs typeface="Times New Roman" pitchFamily="18" charset="0"/>
              </a:rPr>
              <a:t>ISSUES- Section 68/102</a:t>
            </a:r>
          </a:p>
          <a:p>
            <a:pPr marL="285750" indent="-285750" algn="just">
              <a:buFont typeface="Arial" panose="020B0604020202020204" pitchFamily="34" charset="0"/>
              <a:buChar char="•"/>
            </a:pPr>
            <a:endParaRPr lang="en-US" dirty="0">
              <a:latin typeface="Constantia" pitchFamily="18" charset="0"/>
            </a:endParaRPr>
          </a:p>
          <a:p>
            <a:pPr marL="285750" indent="-285750" algn="just">
              <a:buFont typeface="Arial" panose="020B0604020202020204" pitchFamily="34" charset="0"/>
              <a:buChar char="•"/>
            </a:pPr>
            <a:r>
              <a:rPr lang="en-US" sz="1900" dirty="0">
                <a:latin typeface="Constantia" pitchFamily="18" charset="0"/>
              </a:rPr>
              <a:t>Burden of proof- by whom to be discharged?</a:t>
            </a:r>
          </a:p>
          <a:p>
            <a:pPr marL="0" indent="0" algn="just">
              <a:buNone/>
            </a:pPr>
            <a:endParaRPr lang="en-US" sz="1900" dirty="0">
              <a:latin typeface="Constantia" pitchFamily="18" charset="0"/>
            </a:endParaRPr>
          </a:p>
          <a:p>
            <a:pPr marL="285750" indent="-285750" algn="just">
              <a:buFont typeface="Arial" panose="020B0604020202020204" pitchFamily="34" charset="0"/>
              <a:buChar char="•"/>
            </a:pPr>
            <a:r>
              <a:rPr lang="en-US" sz="1900" dirty="0">
                <a:latin typeface="Constantia" pitchFamily="18" charset="0"/>
              </a:rPr>
              <a:t>Whether any sum refers only to sum of money or it can be any amount credited in the books of accounts?</a:t>
            </a:r>
          </a:p>
          <a:p>
            <a:pPr marL="0" indent="0" algn="just">
              <a:buNone/>
            </a:pPr>
            <a:endParaRPr lang="en-US" sz="1900" dirty="0">
              <a:latin typeface="Constantia" pitchFamily="18" charset="0"/>
            </a:endParaRPr>
          </a:p>
          <a:p>
            <a:pPr marL="285750" indent="-285750" algn="just">
              <a:buFont typeface="Arial" panose="020B0604020202020204" pitchFamily="34" charset="0"/>
              <a:buChar char="•"/>
            </a:pPr>
            <a:r>
              <a:rPr lang="en-US" sz="1900" dirty="0">
                <a:latin typeface="Constantia" pitchFamily="18" charset="0"/>
              </a:rPr>
              <a:t>Whether section 68 attracted on amounts representing purchase made on credit?</a:t>
            </a:r>
          </a:p>
          <a:p>
            <a:pPr marL="266700" indent="-266700" algn="just">
              <a:buNone/>
            </a:pPr>
            <a:r>
              <a:rPr lang="en-US" sz="1900" dirty="0">
                <a:latin typeface="Constantia" pitchFamily="18" charset="0"/>
              </a:rPr>
              <a:t>    </a:t>
            </a:r>
            <a:r>
              <a:rPr lang="en-IN" sz="1900" b="1" dirty="0">
                <a:latin typeface="Constantia" pitchFamily="18" charset="0"/>
              </a:rPr>
              <a:t>PCIT Vs. Kulwinder Singh (2017) 156 DTR 333 (P&amp;H) (HC) [Favour]</a:t>
            </a:r>
            <a:endParaRPr lang="en-IN" sz="1900" dirty="0">
              <a:latin typeface="Constantia" pitchFamily="18" charset="0"/>
            </a:endParaRPr>
          </a:p>
          <a:p>
            <a:pPr marL="266700" indent="-266700" algn="just">
              <a:buNone/>
            </a:pPr>
            <a:r>
              <a:rPr lang="en-US" sz="1900" dirty="0">
                <a:latin typeface="Constantia" pitchFamily="18" charset="0"/>
              </a:rPr>
              <a:t>    </a:t>
            </a:r>
            <a:r>
              <a:rPr lang="en-IN" sz="1900" b="1" dirty="0">
                <a:latin typeface="Constantia" pitchFamily="18" charset="0"/>
              </a:rPr>
              <a:t>Smt. Rekha </a:t>
            </a:r>
            <a:r>
              <a:rPr lang="en-IN" sz="1900" b="1" dirty="0" err="1">
                <a:latin typeface="Constantia" pitchFamily="18" charset="0"/>
              </a:rPr>
              <a:t>Krishnaraj</a:t>
            </a:r>
            <a:r>
              <a:rPr lang="en-IN" sz="1900" b="1" dirty="0">
                <a:latin typeface="Constantia" pitchFamily="18" charset="0"/>
              </a:rPr>
              <a:t> Vs. ITO (2013) 91 DTR 132 (Kar.) (HC) [Against]</a:t>
            </a:r>
          </a:p>
          <a:p>
            <a:pPr marL="0" indent="0" algn="just">
              <a:buNone/>
            </a:pPr>
            <a:endParaRPr lang="en-US" sz="1900" b="1" dirty="0">
              <a:latin typeface="Constantia" pitchFamily="18" charset="0"/>
            </a:endParaRPr>
          </a:p>
          <a:p>
            <a:pPr marL="285750" indent="-285750" algn="just">
              <a:buFont typeface="Arial" panose="020B0604020202020204" pitchFamily="34" charset="0"/>
              <a:buChar char="•"/>
            </a:pPr>
            <a:r>
              <a:rPr lang="en-US" sz="1900" dirty="0">
                <a:latin typeface="Constantia" pitchFamily="18" charset="0"/>
              </a:rPr>
              <a:t>Rejection of books vis-à-vis section 68</a:t>
            </a:r>
          </a:p>
          <a:p>
            <a:pPr marL="266700" indent="0" algn="just">
              <a:buNone/>
            </a:pPr>
            <a:r>
              <a:rPr lang="en-IN" sz="1900" b="1" dirty="0">
                <a:latin typeface="Constantia" pitchFamily="18" charset="0"/>
              </a:rPr>
              <a:t>CIT Vs. Modern Rubber Industries (2013) 218 Taxman 70 (All.) (HC) (Mag.)</a:t>
            </a:r>
          </a:p>
          <a:p>
            <a:pPr marL="266700" indent="0" algn="just">
              <a:buNone/>
            </a:pPr>
            <a:r>
              <a:rPr lang="en-US" sz="1900" b="1" dirty="0">
                <a:latin typeface="Constantia" pitchFamily="18" charset="0"/>
              </a:rPr>
              <a:t>CIT Vs. G.K. Contractors 90 DTR  305 (Raj.) (HC)</a:t>
            </a:r>
            <a:endParaRPr lang="en-IN" sz="1900" b="1" dirty="0">
              <a:latin typeface="Constantia" pitchFamily="18" charset="0"/>
            </a:endParaRPr>
          </a:p>
          <a:p>
            <a:pPr marL="180975" indent="0" algn="just">
              <a:buNone/>
            </a:pPr>
            <a:endParaRPr lang="en-US" sz="1900" b="1" dirty="0">
              <a:latin typeface="Constantia" pitchFamily="18" charset="0"/>
            </a:endParaRPr>
          </a:p>
          <a:p>
            <a:pPr marL="285750" indent="-285750" algn="just">
              <a:buFont typeface="Arial" panose="020B0604020202020204" pitchFamily="34" charset="0"/>
              <a:buChar char="•"/>
              <a:tabLst>
                <a:tab pos="180975" algn="l"/>
              </a:tabLst>
            </a:pPr>
            <a:r>
              <a:rPr lang="en-US" sz="1900" dirty="0">
                <a:latin typeface="Constantia" pitchFamily="18" charset="0"/>
              </a:rPr>
              <a:t>Presumptive taxation vis-a-vis section 68</a:t>
            </a:r>
            <a:endParaRPr lang="en-IN" sz="1900" dirty="0">
              <a:latin typeface="Constantia" pitchFamily="18" charset="0"/>
            </a:endParaRPr>
          </a:p>
          <a:p>
            <a:pPr marL="0" indent="0" algn="just">
              <a:buNone/>
            </a:pPr>
            <a:endParaRPr lang="en-US" sz="1900" dirty="0">
              <a:latin typeface="Constantia" pitchFamily="18" charset="0"/>
            </a:endParaRPr>
          </a:p>
          <a:p>
            <a:pPr marL="285750" indent="-285750" algn="just">
              <a:buFont typeface="Arial" panose="020B0604020202020204" pitchFamily="34" charset="0"/>
              <a:buChar char="•"/>
            </a:pPr>
            <a:r>
              <a:rPr lang="en-US" sz="1900" dirty="0">
                <a:latin typeface="Constantia" pitchFamily="18" charset="0"/>
              </a:rPr>
              <a:t>Whether bank pass book represents books of accounts?</a:t>
            </a:r>
          </a:p>
          <a:p>
            <a:pPr marL="266700" indent="0" algn="just">
              <a:buNone/>
            </a:pPr>
            <a:r>
              <a:rPr lang="en-IN" sz="1900" b="1" dirty="0">
                <a:latin typeface="Constantia" pitchFamily="18" charset="0"/>
              </a:rPr>
              <a:t>Kamal Kumar Mishra Vs. ITO (2013) 143 ITD 686 (Luck) (Trib.)</a:t>
            </a:r>
          </a:p>
          <a:p>
            <a:pPr marL="266700" indent="0" algn="just">
              <a:buNone/>
            </a:pPr>
            <a:r>
              <a:rPr lang="en-IN" sz="1900" b="1" dirty="0">
                <a:latin typeface="Constantia" pitchFamily="18" charset="0"/>
              </a:rPr>
              <a:t>Mehul V. Vyas Vs. ITO (2017) 164 ITD 296 (Mum.) (Trib.)</a:t>
            </a:r>
          </a:p>
        </p:txBody>
      </p:sp>
    </p:spTree>
    <p:extLst>
      <p:ext uri="{BB962C8B-B14F-4D97-AF65-F5344CB8AC3E}">
        <p14:creationId xmlns:p14="http://schemas.microsoft.com/office/powerpoint/2010/main" val="20517949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6460E69-CF2E-2EE8-21FB-016F84C78F7B}"/>
              </a:ext>
            </a:extLst>
          </p:cNvPr>
          <p:cNvSpPr txBox="1"/>
          <p:nvPr/>
        </p:nvSpPr>
        <p:spPr>
          <a:xfrm>
            <a:off x="348343" y="187210"/>
            <a:ext cx="11364686" cy="6294031"/>
          </a:xfrm>
          <a:prstGeom prst="rect">
            <a:avLst/>
          </a:prstGeom>
          <a:noFill/>
        </p:spPr>
        <p:txBody>
          <a:bodyPr wrap="square">
            <a:spAutoFit/>
          </a:bodyPr>
          <a:lstStyle/>
          <a:p>
            <a:pPr marL="285750" indent="-285750" algn="just">
              <a:buFont typeface="Arial" panose="020B0604020202020204" pitchFamily="34" charset="0"/>
              <a:buChar char="•"/>
            </a:pPr>
            <a:r>
              <a:rPr lang="en-US" sz="2000" dirty="0">
                <a:latin typeface="Constantia" pitchFamily="18" charset="0"/>
              </a:rPr>
              <a:t>Credits in partner’s account on the first day of business</a:t>
            </a:r>
          </a:p>
          <a:p>
            <a:pPr marL="266700" indent="0" algn="just">
              <a:buNone/>
            </a:pPr>
            <a:r>
              <a:rPr lang="en-IN" sz="2000" b="1" dirty="0">
                <a:latin typeface="Constantia" pitchFamily="18" charset="0"/>
              </a:rPr>
              <a:t>CIT Vs. M. Venkateshwara Rao &amp; Ors. (2015) 119 DTR 189 (AP) (HC)</a:t>
            </a:r>
          </a:p>
          <a:p>
            <a:pPr marL="266700" indent="0" algn="just">
              <a:buNone/>
            </a:pPr>
            <a:r>
              <a:rPr lang="en-US" sz="2000" b="1" dirty="0">
                <a:latin typeface="Constantia" pitchFamily="18" charset="0"/>
              </a:rPr>
              <a:t>CIT Vs. Kewal Krishan &amp; Partners 18 DTR 121 (Raj.) (HC) (2009)</a:t>
            </a:r>
          </a:p>
          <a:p>
            <a:pPr marL="266700" indent="0" algn="just">
              <a:buNone/>
            </a:pPr>
            <a:r>
              <a:rPr lang="en-US" sz="2000" b="1" dirty="0">
                <a:latin typeface="Constantia" pitchFamily="18" charset="0"/>
              </a:rPr>
              <a:t>CIT Vs. Kishori Lal Santoshi Lal 216 ITR 9 (Raj.) (HC) [Against]</a:t>
            </a:r>
          </a:p>
          <a:p>
            <a:pPr marL="266700" indent="0" algn="just">
              <a:buNone/>
            </a:pPr>
            <a:endParaRPr lang="en-US" sz="1100" b="1" dirty="0">
              <a:latin typeface="Constantia" pitchFamily="18" charset="0"/>
            </a:endParaRPr>
          </a:p>
          <a:p>
            <a:pPr marL="285750" indent="-285750" algn="just">
              <a:buFont typeface="Arial" panose="020B0604020202020204" pitchFamily="34" charset="0"/>
              <a:buChar char="•"/>
            </a:pPr>
            <a:r>
              <a:rPr lang="en-US" sz="2000" dirty="0">
                <a:latin typeface="Constantia" pitchFamily="18" charset="0"/>
              </a:rPr>
              <a:t>Whether section 68 mandatory if explanation of assessee is not found satisfactory by AO</a:t>
            </a:r>
          </a:p>
          <a:p>
            <a:pPr algn="just"/>
            <a:r>
              <a:rPr lang="en-US" sz="2000" dirty="0">
                <a:latin typeface="Constantia" pitchFamily="18" charset="0"/>
              </a:rPr>
              <a:t>      </a:t>
            </a:r>
            <a:r>
              <a:rPr lang="en-US" sz="2000" b="1" dirty="0">
                <a:latin typeface="Constantia" pitchFamily="18" charset="0"/>
              </a:rPr>
              <a:t>ITO Vs. Umrao Construction Pvt. Ltd. 2 SOT 837 (Jaipur) (Trib.)</a:t>
            </a:r>
          </a:p>
          <a:p>
            <a:pPr algn="just"/>
            <a:r>
              <a:rPr lang="en-US" sz="2000" b="1" dirty="0">
                <a:latin typeface="Constantia" pitchFamily="18" charset="0"/>
              </a:rPr>
              <a:t>      Harish Kumar Vs. DCIT 85 ITD 366 (Hyd.) (Trib.)</a:t>
            </a:r>
          </a:p>
          <a:p>
            <a:pPr algn="just"/>
            <a:endParaRPr lang="en-US" sz="1100" dirty="0">
              <a:latin typeface="Constantia" pitchFamily="18" charset="0"/>
            </a:endParaRPr>
          </a:p>
          <a:p>
            <a:pPr marL="285750" indent="-285750" algn="just">
              <a:buFont typeface="Arial" panose="020B0604020202020204" pitchFamily="34" charset="0"/>
              <a:buChar char="•"/>
            </a:pPr>
            <a:r>
              <a:rPr lang="en-US" sz="2000" dirty="0">
                <a:latin typeface="Constantia" pitchFamily="18" charset="0"/>
              </a:rPr>
              <a:t>Whether advance received adjusted against sales in subsequent year or sale consideration can be added u/s 68?</a:t>
            </a:r>
          </a:p>
          <a:p>
            <a:pPr marL="292100" indent="-292100" algn="just">
              <a:buNone/>
            </a:pPr>
            <a:r>
              <a:rPr lang="en-IN" sz="2000" b="1" dirty="0"/>
              <a:t>	</a:t>
            </a:r>
            <a:r>
              <a:rPr lang="en-IN" sz="2000" b="1" dirty="0">
                <a:latin typeface="Constantia" pitchFamily="18" charset="0"/>
              </a:rPr>
              <a:t>ACIT Vs. </a:t>
            </a:r>
            <a:r>
              <a:rPr lang="en-IN" sz="2000" b="1" dirty="0" err="1">
                <a:latin typeface="Constantia" pitchFamily="18" charset="0"/>
              </a:rPr>
              <a:t>Hirapanna</a:t>
            </a:r>
            <a:r>
              <a:rPr lang="en-IN" sz="2000" b="1" dirty="0">
                <a:latin typeface="Constantia" pitchFamily="18" charset="0"/>
              </a:rPr>
              <a:t> Jeweller (2021) 202 DTR 337/ 189 ITD 608 (Visakha) (Trib.)</a:t>
            </a:r>
            <a:endParaRPr lang="en-US" sz="2000" b="1" dirty="0">
              <a:latin typeface="Constantia" pitchFamily="18" charset="0"/>
            </a:endParaRPr>
          </a:p>
          <a:p>
            <a:pPr algn="just"/>
            <a:endParaRPr lang="en-US" sz="1100" dirty="0">
              <a:latin typeface="Constantia" pitchFamily="18" charset="0"/>
            </a:endParaRPr>
          </a:p>
          <a:p>
            <a:pPr marL="285750" indent="-285750" algn="just">
              <a:buFont typeface="Arial" panose="020B0604020202020204" pitchFamily="34" charset="0"/>
              <a:buChar char="•"/>
            </a:pPr>
            <a:r>
              <a:rPr lang="en-US" sz="2000" dirty="0">
                <a:latin typeface="Constantia" pitchFamily="18" charset="0"/>
              </a:rPr>
              <a:t>Section 68 vis-à-vis accommodation entries</a:t>
            </a:r>
          </a:p>
          <a:p>
            <a:pPr algn="just"/>
            <a:endParaRPr lang="en-US" sz="1100" dirty="0">
              <a:latin typeface="Constantia" pitchFamily="18" charset="0"/>
            </a:endParaRPr>
          </a:p>
          <a:p>
            <a:pPr marL="285750" indent="-285750" algn="just">
              <a:buFont typeface="Arial" panose="020B0604020202020204" pitchFamily="34" charset="0"/>
              <a:buChar char="•"/>
            </a:pPr>
            <a:r>
              <a:rPr lang="en-US" sz="2000" dirty="0">
                <a:latin typeface="Constantia" pitchFamily="18" charset="0"/>
              </a:rPr>
              <a:t>Section 68 vis-à-vis client code modification</a:t>
            </a:r>
          </a:p>
          <a:p>
            <a:pPr algn="just"/>
            <a:endParaRPr lang="en-US" sz="1100" dirty="0">
              <a:latin typeface="Constantia" pitchFamily="18" charset="0"/>
            </a:endParaRPr>
          </a:p>
          <a:p>
            <a:pPr marL="285750" indent="-285750" algn="just">
              <a:buFont typeface="Arial" panose="020B0604020202020204" pitchFamily="34" charset="0"/>
              <a:buChar char="•"/>
            </a:pPr>
            <a:r>
              <a:rPr lang="en-US" sz="2000" dirty="0">
                <a:latin typeface="Constantia" pitchFamily="18" charset="0"/>
              </a:rPr>
              <a:t>Section 68 vis-à-vis long term capital gain in shares claimed exempt</a:t>
            </a:r>
          </a:p>
          <a:p>
            <a:pPr algn="just"/>
            <a:endParaRPr lang="en-US" sz="1100" dirty="0">
              <a:latin typeface="Constantia" pitchFamily="18" charset="0"/>
            </a:endParaRPr>
          </a:p>
          <a:p>
            <a:pPr marL="285750" indent="-285750" algn="just">
              <a:buFont typeface="Arial" panose="020B0604020202020204" pitchFamily="34" charset="0"/>
              <a:buChar char="•"/>
            </a:pPr>
            <a:r>
              <a:rPr lang="en-US" sz="2000" dirty="0">
                <a:latin typeface="Constantia" pitchFamily="18" charset="0"/>
              </a:rPr>
              <a:t>Section 68 vis-à-vis section 56(2)(</a:t>
            </a:r>
            <a:r>
              <a:rPr lang="en-US" sz="2000" dirty="0" err="1">
                <a:latin typeface="Constantia" pitchFamily="18" charset="0"/>
              </a:rPr>
              <a:t>viib</a:t>
            </a:r>
            <a:r>
              <a:rPr lang="en-US" sz="2000" dirty="0">
                <a:latin typeface="Constantia" pitchFamily="18" charset="0"/>
              </a:rPr>
              <a:t>)- </a:t>
            </a:r>
            <a:r>
              <a:rPr lang="en-US" sz="2000">
                <a:latin typeface="Constantia" pitchFamily="18" charset="0"/>
              </a:rPr>
              <a:t>Section 56(2</a:t>
            </a:r>
            <a:r>
              <a:rPr lang="en-US" sz="2000" dirty="0">
                <a:latin typeface="Constantia" pitchFamily="18" charset="0"/>
              </a:rPr>
              <a:t>)(</a:t>
            </a:r>
            <a:r>
              <a:rPr lang="en-US" sz="2000" dirty="0" err="1">
                <a:latin typeface="Constantia" pitchFamily="18" charset="0"/>
              </a:rPr>
              <a:t>viib</a:t>
            </a:r>
            <a:r>
              <a:rPr lang="en-US" sz="2000" dirty="0">
                <a:latin typeface="Constantia" pitchFamily="18" charset="0"/>
              </a:rPr>
              <a:t>) inapplicable on or after 01.04.2025</a:t>
            </a:r>
          </a:p>
          <a:p>
            <a:pPr marL="266700" indent="0" algn="just">
              <a:buNone/>
            </a:pPr>
            <a:r>
              <a:rPr lang="en-IN" sz="2000" b="1" dirty="0" err="1">
                <a:latin typeface="Constantia" pitchFamily="18" charset="0"/>
              </a:rPr>
              <a:t>Subhlakshmi</a:t>
            </a:r>
            <a:r>
              <a:rPr lang="en-IN" sz="2000" b="1" dirty="0">
                <a:latin typeface="Constantia" pitchFamily="18" charset="0"/>
              </a:rPr>
              <a:t> Vanijya Pvt. Ltd. &amp; Ors. Vs. CIT (2015) 124 DTR 249/ 155 ITD 171 (Kol.) (Trib.)</a:t>
            </a:r>
          </a:p>
          <a:p>
            <a:pPr marL="285750" indent="-285750" algn="just">
              <a:buFont typeface="Arial" panose="020B0604020202020204" pitchFamily="34" charset="0"/>
              <a:buChar char="•"/>
            </a:pPr>
            <a:endParaRPr lang="en-IN" sz="1900" b="1" dirty="0">
              <a:latin typeface="Constantia" pitchFamily="18" charset="0"/>
            </a:endParaRPr>
          </a:p>
          <a:p>
            <a:pPr marL="266700" indent="0" algn="just">
              <a:buNone/>
            </a:pPr>
            <a:endParaRPr lang="en-IN" sz="1800" b="1" dirty="0">
              <a:latin typeface="Constantia" pitchFamily="18" charset="0"/>
            </a:endParaRPr>
          </a:p>
        </p:txBody>
      </p:sp>
    </p:spTree>
    <p:extLst>
      <p:ext uri="{BB962C8B-B14F-4D97-AF65-F5344CB8AC3E}">
        <p14:creationId xmlns:p14="http://schemas.microsoft.com/office/powerpoint/2010/main" val="20178796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2F6BBC0-DFF1-B6E0-DE0B-D0CDC8DAE341}"/>
              </a:ext>
            </a:extLst>
          </p:cNvPr>
          <p:cNvSpPr txBox="1"/>
          <p:nvPr/>
        </p:nvSpPr>
        <p:spPr>
          <a:xfrm>
            <a:off x="0" y="0"/>
            <a:ext cx="11800114" cy="6417141"/>
          </a:xfrm>
          <a:prstGeom prst="rect">
            <a:avLst/>
          </a:prstGeom>
          <a:noFill/>
        </p:spPr>
        <p:txBody>
          <a:bodyPr wrap="square">
            <a:spAutoFit/>
          </a:bodyPr>
          <a:lstStyle/>
          <a:p>
            <a:pPr marL="266700" indent="0" algn="just">
              <a:buNone/>
            </a:pPr>
            <a:endParaRPr lang="en-IN" sz="1800" b="1" dirty="0">
              <a:latin typeface="Constantia" pitchFamily="18" charset="0"/>
            </a:endParaRPr>
          </a:p>
          <a:p>
            <a:pPr marL="285750" indent="-285750" algn="just">
              <a:buFont typeface="Arial" panose="020B0604020202020204" pitchFamily="34" charset="0"/>
              <a:buChar char="•"/>
            </a:pPr>
            <a:r>
              <a:rPr lang="en-US" sz="1900" dirty="0">
                <a:latin typeface="Constantia" pitchFamily="18" charset="0"/>
              </a:rPr>
              <a:t>Section 68 vis-à-vis section 56(2)(x)</a:t>
            </a:r>
          </a:p>
          <a:p>
            <a:pPr algn="just"/>
            <a:endParaRPr lang="en-US" sz="1100" dirty="0">
              <a:latin typeface="Constantia" pitchFamily="18" charset="0"/>
            </a:endParaRPr>
          </a:p>
          <a:p>
            <a:pPr marL="285750" indent="-285750" algn="just">
              <a:buFont typeface="Arial" panose="020B0604020202020204" pitchFamily="34" charset="0"/>
              <a:buChar char="•"/>
            </a:pPr>
            <a:r>
              <a:rPr lang="en-US" sz="1900" dirty="0">
                <a:latin typeface="Constantia" pitchFamily="18" charset="0"/>
              </a:rPr>
              <a:t>Section 68 vis-a-vis peak credit vis-à-vis papers found in search</a:t>
            </a:r>
          </a:p>
          <a:p>
            <a:pPr algn="just"/>
            <a:endParaRPr lang="en-US" sz="1100" dirty="0">
              <a:latin typeface="Constantia" pitchFamily="18" charset="0"/>
            </a:endParaRPr>
          </a:p>
          <a:p>
            <a:pPr marL="285750" indent="-285750" algn="just">
              <a:buFont typeface="Arial" panose="020B0604020202020204" pitchFamily="34" charset="0"/>
              <a:buChar char="•"/>
            </a:pPr>
            <a:r>
              <a:rPr lang="en-US" sz="1900" dirty="0">
                <a:latin typeface="Constantia" pitchFamily="18" charset="0"/>
              </a:rPr>
              <a:t>Whether proviso to sec. 68 inserted w.e.f. 01-04-2013, is retrospective or prospective in nature?</a:t>
            </a:r>
          </a:p>
          <a:p>
            <a:pPr algn="just"/>
            <a:endParaRPr lang="en-US" sz="1100" dirty="0">
              <a:latin typeface="Constantia" pitchFamily="18" charset="0"/>
            </a:endParaRPr>
          </a:p>
          <a:p>
            <a:pPr marL="266700" indent="0" algn="just">
              <a:buNone/>
            </a:pPr>
            <a:r>
              <a:rPr lang="en-IN" sz="1900" b="1" dirty="0">
                <a:latin typeface="Constantia" pitchFamily="18" charset="0"/>
              </a:rPr>
              <a:t>CIT vs. Gagandeep Infrastructure Pvt. Ltd. (2017) 247 Taxman 245 (Bom.) (HC) [Favour]</a:t>
            </a:r>
            <a:endParaRPr lang="en-US" sz="1900" b="1" dirty="0">
              <a:latin typeface="Constantia" pitchFamily="18" charset="0"/>
            </a:endParaRPr>
          </a:p>
          <a:p>
            <a:pPr marL="266700" indent="0" algn="just">
              <a:buNone/>
            </a:pPr>
            <a:r>
              <a:rPr lang="en-IN" sz="1900" dirty="0">
                <a:latin typeface="Constantia" pitchFamily="18" charset="0"/>
              </a:rPr>
              <a:t>The proviso to sec. 68 which creates an obligation on the issuing co. to explain the source of share capital &amp; premium has been introduced by the Finance Act, 2012 with effect from 01.04.2013 and does not have retrospective effect. Prior thereto, as per Lovely Exports 317 ITR 218 (SC), if the AO regards the share premium as bogus, he has to assess the shareholders but cannot assess the same as the issuing company's unexplained cash credit.</a:t>
            </a:r>
            <a:endParaRPr lang="en-US" sz="1900" dirty="0">
              <a:latin typeface="Constantia" pitchFamily="18" charset="0"/>
            </a:endParaRPr>
          </a:p>
          <a:p>
            <a:pPr marL="228600" indent="0" algn="just">
              <a:buNone/>
            </a:pPr>
            <a:endParaRPr lang="en-IN" sz="1100" b="1" dirty="0">
              <a:latin typeface="Constantia" pitchFamily="18" charset="0"/>
            </a:endParaRPr>
          </a:p>
          <a:p>
            <a:pPr marL="266700" indent="0" algn="just">
              <a:buNone/>
            </a:pPr>
            <a:r>
              <a:rPr lang="en-IN" sz="1900" b="1" dirty="0" err="1">
                <a:latin typeface="Constantia" pitchFamily="18" charset="0"/>
              </a:rPr>
              <a:t>Subhlakshmi</a:t>
            </a:r>
            <a:r>
              <a:rPr lang="en-IN" sz="1900" b="1" dirty="0">
                <a:latin typeface="Constantia" pitchFamily="18" charset="0"/>
              </a:rPr>
              <a:t> Vanijya Pvt. Ltd. &amp; Ors. Vs. CIT (2015) 124 DTR 249 (Kol.) (Trib.) [Against]</a:t>
            </a:r>
          </a:p>
          <a:p>
            <a:pPr marL="266700" indent="0" algn="just">
              <a:buNone/>
            </a:pPr>
            <a:r>
              <a:rPr lang="en-IN" sz="1900" dirty="0">
                <a:latin typeface="Constantia" pitchFamily="18" charset="0"/>
              </a:rPr>
              <a:t>Contention that the proviso to sec.68 attached a new obligation and hence, it should be declared as prospective cannot be accepted. It is axiomatic that proving genuineness of a transaction of any credit, including share capital, was always an essential constituent of sec.68. Since sec.68 covers ‘any sum credited’ in the books without any exception, which inter alia includes share capital, it cannot be held that the examination of share capital with premium etc. was earlier outside the ambit of sec.68 and now this amendment has brought it into its purview. Therefore, though amendment to sec. 56(2)(</a:t>
            </a:r>
            <a:r>
              <a:rPr lang="en-IN" sz="1900" dirty="0" err="1">
                <a:latin typeface="Constantia" pitchFamily="18" charset="0"/>
              </a:rPr>
              <a:t>viib</a:t>
            </a:r>
            <a:r>
              <a:rPr lang="en-IN" sz="1900" dirty="0">
                <a:latin typeface="Constantia" pitchFamily="18" charset="0"/>
              </a:rPr>
              <a:t>) is prospective, the amendment to sec.68 is retrospective.</a:t>
            </a:r>
            <a:endParaRPr lang="en-US" sz="1900" dirty="0">
              <a:latin typeface="Constantia" pitchFamily="18" charset="0"/>
            </a:endParaRPr>
          </a:p>
          <a:p>
            <a:pPr marL="285750" indent="-285750" algn="just">
              <a:buFont typeface="Arial" panose="020B0604020202020204" pitchFamily="34" charset="0"/>
              <a:buChar char="•"/>
            </a:pPr>
            <a:endParaRPr lang="en-US" sz="1800" dirty="0">
              <a:latin typeface="Constantia" pitchFamily="18" charset="0"/>
            </a:endParaRPr>
          </a:p>
        </p:txBody>
      </p:sp>
    </p:spTree>
    <p:extLst>
      <p:ext uri="{BB962C8B-B14F-4D97-AF65-F5344CB8AC3E}">
        <p14:creationId xmlns:p14="http://schemas.microsoft.com/office/powerpoint/2010/main" val="35452424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D9219C5-D6EA-A44A-DC62-E71B8D2581EF}"/>
              </a:ext>
            </a:extLst>
          </p:cNvPr>
          <p:cNvSpPr txBox="1"/>
          <p:nvPr/>
        </p:nvSpPr>
        <p:spPr>
          <a:xfrm>
            <a:off x="297012" y="374064"/>
            <a:ext cx="11442700" cy="5570756"/>
          </a:xfrm>
          <a:prstGeom prst="rect">
            <a:avLst/>
          </a:prstGeom>
          <a:noFill/>
        </p:spPr>
        <p:txBody>
          <a:bodyPr wrap="square">
            <a:spAutoFit/>
          </a:bodyPr>
          <a:lstStyle/>
          <a:p>
            <a:pPr algn="just"/>
            <a:r>
              <a:rPr lang="en-US" sz="2800" b="1" u="sng" dirty="0"/>
              <a:t>Section 69A/69B : -</a:t>
            </a:r>
            <a:r>
              <a:rPr lang="en-US" sz="2800" u="sng" dirty="0"/>
              <a:t> </a:t>
            </a:r>
            <a:r>
              <a:rPr lang="en-US" sz="2800" b="1" u="sng" dirty="0"/>
              <a:t>Unexplained Money/ Investment replaced by Unexplained Asset in section 104</a:t>
            </a:r>
          </a:p>
          <a:p>
            <a:pPr algn="just"/>
            <a:endParaRPr lang="en-US" sz="2400" dirty="0"/>
          </a:p>
          <a:p>
            <a:pPr algn="just"/>
            <a:r>
              <a:rPr lang="en-US" sz="2800" dirty="0"/>
              <a:t>This broadening and renaming enhances clarity by encompassing digital and emerging assets under a single, precise term, reducing ambiguity in taxing undocumented possessions and adapting to technological advancements. It aligns with simplifications like merging section 69B into 69 and 69A, providing certainty on tax rates directly in the chapter.</a:t>
            </a:r>
          </a:p>
          <a:p>
            <a:pPr algn="just"/>
            <a:endParaRPr lang="en-US" sz="2400" dirty="0"/>
          </a:p>
          <a:p>
            <a:pPr algn="just"/>
            <a:r>
              <a:rPr lang="en-US" sz="2800" dirty="0"/>
              <a:t>The shift to "unexplained assets" in the 2025 Act broadens clarity for modern assets like VDAs without prior heading-based litigation, preventing potential future ambiguities.</a:t>
            </a:r>
          </a:p>
          <a:p>
            <a:pPr algn="just"/>
            <a:endParaRPr lang="en-US" sz="2800" dirty="0"/>
          </a:p>
        </p:txBody>
      </p:sp>
    </p:spTree>
    <p:extLst>
      <p:ext uri="{BB962C8B-B14F-4D97-AF65-F5344CB8AC3E}">
        <p14:creationId xmlns:p14="http://schemas.microsoft.com/office/powerpoint/2010/main" val="36733266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12D80BE-2D09-AA68-54DB-3925135ADAD8}"/>
              </a:ext>
            </a:extLst>
          </p:cNvPr>
          <p:cNvSpPr txBox="1"/>
          <p:nvPr/>
        </p:nvSpPr>
        <p:spPr>
          <a:xfrm>
            <a:off x="217713" y="306252"/>
            <a:ext cx="11636830" cy="5509200"/>
          </a:xfrm>
          <a:prstGeom prst="rect">
            <a:avLst/>
          </a:prstGeom>
          <a:noFill/>
        </p:spPr>
        <p:txBody>
          <a:bodyPr wrap="square">
            <a:spAutoFit/>
          </a:bodyPr>
          <a:lstStyle/>
          <a:p>
            <a:pPr marL="0" indent="0" algn="ctr">
              <a:buNone/>
            </a:pPr>
            <a:r>
              <a:rPr lang="en-US" sz="2200" b="1" u="sng" dirty="0">
                <a:solidFill>
                  <a:srgbClr val="C00000"/>
                </a:solidFill>
                <a:latin typeface="Times New Roman" pitchFamily="18" charset="0"/>
                <a:cs typeface="Times New Roman" pitchFamily="18" charset="0"/>
              </a:rPr>
              <a:t>ISSUES- Section 69 to 69C- 103 to 106</a:t>
            </a:r>
          </a:p>
          <a:p>
            <a:pPr marL="0" indent="0" algn="just">
              <a:buNone/>
            </a:pPr>
            <a:endParaRPr lang="en-US" sz="2200" dirty="0">
              <a:latin typeface="Constantia" pitchFamily="18" charset="0"/>
            </a:endParaRPr>
          </a:p>
          <a:p>
            <a:pPr marL="342900" indent="-342900" algn="just">
              <a:buFont typeface="Arial" panose="020B0604020202020204" pitchFamily="34" charset="0"/>
              <a:buChar char="•"/>
            </a:pPr>
            <a:r>
              <a:rPr lang="en-US" sz="2200" dirty="0">
                <a:latin typeface="Constantia" pitchFamily="18" charset="0"/>
              </a:rPr>
              <a:t>Burden of proof- by whom to be discharged?</a:t>
            </a:r>
          </a:p>
          <a:p>
            <a:pPr marL="342900" indent="-342900" algn="just">
              <a:buFont typeface="Arial" panose="020B0604020202020204" pitchFamily="34" charset="0"/>
              <a:buChar char="•"/>
            </a:pPr>
            <a:r>
              <a:rPr lang="en-US" sz="2200" dirty="0">
                <a:latin typeface="Constantia" pitchFamily="18" charset="0"/>
              </a:rPr>
              <a:t>Value of stock declared to bank in excess of that recorded in books of A/c.</a:t>
            </a:r>
          </a:p>
          <a:p>
            <a:pPr marL="342900" indent="-342900" algn="just">
              <a:buFont typeface="Arial" panose="020B0604020202020204" pitchFamily="34" charset="0"/>
              <a:buChar char="•"/>
            </a:pPr>
            <a:r>
              <a:rPr lang="en-US" sz="2200" dirty="0">
                <a:latin typeface="Constantia" pitchFamily="18" charset="0"/>
              </a:rPr>
              <a:t>Sale of commodity in excess of quantity recorded in books of A/c. </a:t>
            </a:r>
          </a:p>
          <a:p>
            <a:pPr marL="342900" indent="-342900" algn="just">
              <a:buFont typeface="Arial" panose="020B0604020202020204" pitchFamily="34" charset="0"/>
              <a:buChar char="•"/>
            </a:pPr>
            <a:r>
              <a:rPr lang="en-US" sz="2200" dirty="0">
                <a:latin typeface="Constantia" pitchFamily="18" charset="0"/>
              </a:rPr>
              <a:t>Expenditure on non-verifiable purchases- Section 69 or 69C.</a:t>
            </a:r>
          </a:p>
          <a:p>
            <a:pPr marL="342900" indent="-342900" algn="just">
              <a:buFont typeface="Arial" panose="020B0604020202020204" pitchFamily="34" charset="0"/>
              <a:buChar char="•"/>
            </a:pPr>
            <a:r>
              <a:rPr lang="en-US" sz="2200" dirty="0">
                <a:latin typeface="Constantia" pitchFamily="18" charset="0"/>
              </a:rPr>
              <a:t>Addition for low household withdrawals of partners in case of firm.</a:t>
            </a:r>
          </a:p>
          <a:p>
            <a:pPr marL="342900" indent="-342900" algn="just">
              <a:buFont typeface="Arial" panose="020B0604020202020204" pitchFamily="34" charset="0"/>
              <a:buChar char="•"/>
            </a:pPr>
            <a:r>
              <a:rPr lang="en-US" sz="2200" dirty="0">
                <a:latin typeface="Constantia" pitchFamily="18" charset="0"/>
              </a:rPr>
              <a:t>Difference in cost of construction recorded in books vis-à-vis DVO report obtained u/s 142A</a:t>
            </a:r>
          </a:p>
          <a:p>
            <a:pPr marL="342900" indent="-342900" algn="just">
              <a:buFont typeface="Arial" panose="020B0604020202020204" pitchFamily="34" charset="0"/>
              <a:buChar char="•"/>
            </a:pPr>
            <a:r>
              <a:rPr lang="en-US" sz="2200" dirty="0">
                <a:latin typeface="Constantia" pitchFamily="18" charset="0"/>
              </a:rPr>
              <a:t>On money paid on purchase of immovable property.</a:t>
            </a:r>
          </a:p>
          <a:p>
            <a:pPr marL="342900" indent="-342900" algn="just">
              <a:buFont typeface="Arial" panose="020B0604020202020204" pitchFamily="34" charset="0"/>
              <a:buChar char="•"/>
            </a:pPr>
            <a:r>
              <a:rPr lang="en-US" sz="2200" dirty="0">
                <a:latin typeface="Constantia" pitchFamily="18" charset="0"/>
              </a:rPr>
              <a:t>Addition for jewellery found in search.</a:t>
            </a:r>
          </a:p>
          <a:p>
            <a:pPr marL="342900" indent="-342900" algn="just">
              <a:buFont typeface="Arial" panose="020B0604020202020204" pitchFamily="34" charset="0"/>
              <a:buChar char="•"/>
            </a:pPr>
            <a:r>
              <a:rPr lang="en-US" sz="2200" dirty="0">
                <a:latin typeface="Constantia" pitchFamily="18" charset="0"/>
              </a:rPr>
              <a:t>Addition u/s 69B vis-à-vis Section 56(2)(x) on account of difference in stamp value of property.</a:t>
            </a:r>
          </a:p>
          <a:p>
            <a:pPr marL="342900" indent="-342900" algn="just">
              <a:buFont typeface="Arial" panose="020B0604020202020204" pitchFamily="34" charset="0"/>
              <a:buChar char="•"/>
            </a:pPr>
            <a:r>
              <a:rPr lang="en-US" sz="2200" dirty="0">
                <a:latin typeface="Constantia" pitchFamily="18" charset="0"/>
              </a:rPr>
              <a:t>Can undisclosed income be claimed as source of unrecorded expenditure.</a:t>
            </a:r>
          </a:p>
          <a:p>
            <a:pPr marL="342900" indent="-342900" algn="just">
              <a:buFont typeface="Arial" panose="020B0604020202020204" pitchFamily="34" charset="0"/>
              <a:buChar char="•"/>
            </a:pPr>
            <a:r>
              <a:rPr lang="en-US" sz="2200" dirty="0">
                <a:latin typeface="Constantia" pitchFamily="18" charset="0"/>
              </a:rPr>
              <a:t>Income declared in the return not substantiated by assessee, say tuition income, agricultural income etc.</a:t>
            </a:r>
          </a:p>
          <a:p>
            <a:pPr marL="0" indent="0" algn="just">
              <a:buNone/>
            </a:pPr>
            <a:endParaRPr lang="en-US" sz="2200" dirty="0">
              <a:latin typeface="Constantia" pitchFamily="18" charset="0"/>
            </a:endParaRPr>
          </a:p>
        </p:txBody>
      </p:sp>
    </p:spTree>
    <p:extLst>
      <p:ext uri="{BB962C8B-B14F-4D97-AF65-F5344CB8AC3E}">
        <p14:creationId xmlns:p14="http://schemas.microsoft.com/office/powerpoint/2010/main" val="6060107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721FF15-A1A4-BB25-BB18-03F46DFB8D94}"/>
              </a:ext>
            </a:extLst>
          </p:cNvPr>
          <p:cNvSpPr txBox="1"/>
          <p:nvPr/>
        </p:nvSpPr>
        <p:spPr>
          <a:xfrm>
            <a:off x="431800" y="565994"/>
            <a:ext cx="11328400" cy="5324535"/>
          </a:xfrm>
          <a:prstGeom prst="rect">
            <a:avLst/>
          </a:prstGeom>
          <a:noFill/>
        </p:spPr>
        <p:txBody>
          <a:bodyPr wrap="square">
            <a:spAutoFit/>
          </a:bodyPr>
          <a:lstStyle/>
          <a:p>
            <a:r>
              <a:rPr lang="en-US" sz="2800" b="1" u="sng" dirty="0"/>
              <a:t>Section 69D : - Enlarged to include Negotiable Instruments</a:t>
            </a:r>
          </a:p>
          <a:p>
            <a:endParaRPr lang="en-US" sz="2400" b="1" dirty="0"/>
          </a:p>
          <a:p>
            <a:pPr algn="just"/>
            <a:r>
              <a:rPr lang="en-US" sz="2400" dirty="0"/>
              <a:t>Incorporating "negotiable instrument" alongside "hundi" in the updated section 69D of the Income-tax Act, 2025, delivers significant benefits by broadening the provision's reach to combat evasion through modern informal credit mechanisms like promissory notes or bills of exchange, while retaining the trigger for non-account payee cheque transactions. This expansion plugs loopholes where evaders bypassed hundi-specific rules by using other documents, ensuring high-value untraceable borrowings or repayments—whether borrowed or interest-inclusive—are deemed taxable income at the punitive 39% rate, thereby deterring underground financing prevalent in trade sectors. Moreover, the explicit terminology fosters greater clarity for taxpayers and assessing officers, minimizing interpretational litigation over document types, aligning with India's digital banking initiatives, and promoting traceable, compliant transactions overall.</a:t>
            </a:r>
            <a:br>
              <a:rPr lang="en-US" sz="2400" dirty="0"/>
            </a:br>
            <a:endParaRPr lang="en-IN" sz="2400" dirty="0"/>
          </a:p>
        </p:txBody>
      </p:sp>
    </p:spTree>
    <p:extLst>
      <p:ext uri="{BB962C8B-B14F-4D97-AF65-F5344CB8AC3E}">
        <p14:creationId xmlns:p14="http://schemas.microsoft.com/office/powerpoint/2010/main" val="42666978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2948E1D-4802-14C1-6439-966EFDF9E1F4}"/>
              </a:ext>
            </a:extLst>
          </p:cNvPr>
          <p:cNvSpPr txBox="1"/>
          <p:nvPr/>
        </p:nvSpPr>
        <p:spPr>
          <a:xfrm>
            <a:off x="304800" y="183793"/>
            <a:ext cx="11582400" cy="6001643"/>
          </a:xfrm>
          <a:prstGeom prst="rect">
            <a:avLst/>
          </a:prstGeom>
          <a:noFill/>
        </p:spPr>
        <p:txBody>
          <a:bodyPr wrap="square">
            <a:spAutoFit/>
          </a:bodyPr>
          <a:lstStyle/>
          <a:p>
            <a:pPr algn="l">
              <a:buNone/>
            </a:pPr>
            <a:r>
              <a:rPr lang="en-IN" sz="2400" b="1" i="0" u="sng" dirty="0">
                <a:effectLst/>
                <a:latin typeface="fkGrotesk"/>
              </a:rPr>
              <a:t>Notable Cases: -</a:t>
            </a:r>
          </a:p>
          <a:p>
            <a:pPr algn="l">
              <a:buNone/>
            </a:pPr>
            <a:endParaRPr lang="en-IN" sz="2400" b="1" i="0" u="sng" dirty="0">
              <a:effectLst/>
              <a:latin typeface="fkGrotesk"/>
            </a:endParaRPr>
          </a:p>
          <a:p>
            <a:pPr>
              <a:buFont typeface="Arial" panose="020B0604020202020204" pitchFamily="34" charset="0"/>
              <a:buChar char="•"/>
            </a:pPr>
            <a:r>
              <a:rPr lang="en-IN" sz="2400" b="0" i="0" u="sng" dirty="0">
                <a:effectLst/>
                <a:latin typeface="fkGroteskNeue"/>
              </a:rPr>
              <a:t>CIT v. Kamal Chand Jain </a:t>
            </a:r>
            <a:r>
              <a:rPr lang="en-IN" sz="2400" u="sng" dirty="0">
                <a:latin typeface="fkGroteskNeue"/>
              </a:rPr>
              <a:t>189 ITR 449 </a:t>
            </a:r>
            <a:r>
              <a:rPr lang="en-IN" sz="2400" b="0" i="0" u="sng" dirty="0">
                <a:effectLst/>
                <a:latin typeface="fkGroteskNeue"/>
              </a:rPr>
              <a:t>(Bombay HC)</a:t>
            </a:r>
            <a:r>
              <a:rPr lang="en-IN" sz="2400" b="0" i="0" dirty="0">
                <a:effectLst/>
                <a:latin typeface="fkGroteskNeue"/>
              </a:rPr>
              <a:t>: Document on letterhead for bilateral transaction in   English was not a hundi (lacking hundi paper, vernacular form); section 69D inapplicable, addition deleted.​</a:t>
            </a:r>
          </a:p>
          <a:p>
            <a:pPr>
              <a:buFont typeface="Arial" panose="020B0604020202020204" pitchFamily="34" charset="0"/>
              <a:buChar char="•"/>
            </a:pPr>
            <a:r>
              <a:rPr lang="en-IN" sz="2400" b="0" i="0" u="sng" dirty="0">
                <a:effectLst/>
                <a:latin typeface="fkGroteskNeue"/>
              </a:rPr>
              <a:t>Ajit </a:t>
            </a:r>
            <a:r>
              <a:rPr lang="en-IN" sz="2400" b="0" i="0" u="sng" dirty="0" err="1">
                <a:effectLst/>
                <a:latin typeface="fkGroteskNeue"/>
              </a:rPr>
              <a:t>Chintaman</a:t>
            </a:r>
            <a:r>
              <a:rPr lang="en-IN" sz="2400" b="0" i="0" u="sng" dirty="0">
                <a:effectLst/>
                <a:latin typeface="fkGroteskNeue"/>
              </a:rPr>
              <a:t> Karve v. ITO </a:t>
            </a:r>
            <a:r>
              <a:rPr lang="en-IN" sz="2400" u="sng" dirty="0">
                <a:latin typeface="fkGroteskNeue"/>
              </a:rPr>
              <a:t>ITA Nos.470 to 472/PN/2011 </a:t>
            </a:r>
            <a:r>
              <a:rPr lang="en-IN" sz="2400" b="0" i="0" u="sng" dirty="0">
                <a:effectLst/>
                <a:latin typeface="fkGroteskNeue"/>
              </a:rPr>
              <a:t>(Bombay HC)</a:t>
            </a:r>
            <a:r>
              <a:rPr lang="en-IN" sz="2400" b="0" i="0" dirty="0">
                <a:effectLst/>
                <a:latin typeface="fkGroteskNeue"/>
              </a:rPr>
              <a:t>: Promissory notes held not hundis, so 69D provisions not triggered.​</a:t>
            </a:r>
          </a:p>
          <a:p>
            <a:pPr>
              <a:buFont typeface="Arial" panose="020B0604020202020204" pitchFamily="34" charset="0"/>
              <a:buChar char="•"/>
            </a:pPr>
            <a:r>
              <a:rPr lang="en-US" sz="2400" u="sng" dirty="0">
                <a:latin typeface="fkGroteskNeue"/>
              </a:rPr>
              <a:t>Ravi B. Jaising v. ACIT ITSSA No. 4592/MUM/2017</a:t>
            </a:r>
            <a:r>
              <a:rPr lang="en-IN" sz="2400" b="0" i="0" dirty="0">
                <a:effectLst/>
                <a:latin typeface="fkGroteskNeue"/>
              </a:rPr>
              <a:t>: Borrowing via promissory note (not hundi) excluded 69D applicability.​</a:t>
            </a:r>
          </a:p>
          <a:p>
            <a:pPr algn="l">
              <a:buFont typeface="Arial" panose="020B0604020202020204" pitchFamily="34" charset="0"/>
              <a:buChar char="•"/>
            </a:pPr>
            <a:endParaRPr lang="en-IN" sz="1500" b="0" i="0" dirty="0">
              <a:effectLst/>
              <a:latin typeface="fkGroteskNeue"/>
            </a:endParaRPr>
          </a:p>
          <a:p>
            <a:pPr algn="l">
              <a:buNone/>
            </a:pPr>
            <a:r>
              <a:rPr lang="en-IN" sz="2400" b="1" i="0" u="sng" dirty="0">
                <a:effectLst/>
                <a:latin typeface="fkGrotesk"/>
              </a:rPr>
              <a:t>Common Disputes: -</a:t>
            </a:r>
          </a:p>
          <a:p>
            <a:pPr algn="l">
              <a:buFont typeface="Arial" panose="020B0604020202020204" pitchFamily="34" charset="0"/>
              <a:buChar char="•"/>
            </a:pPr>
            <a:r>
              <a:rPr lang="en-IN" sz="2400" b="0" i="0" dirty="0">
                <a:effectLst/>
                <a:latin typeface="fkGroteskNeue"/>
              </a:rPr>
              <a:t>Documents must meet hundi characteristics: vernacular script, specific paper, multi-party nature—not bilateral or English promissory notes.​</a:t>
            </a:r>
          </a:p>
          <a:p>
            <a:pPr algn="l">
              <a:buFont typeface="Arial" panose="020B0604020202020204" pitchFamily="34" charset="0"/>
              <a:buChar char="•"/>
            </a:pPr>
            <a:r>
              <a:rPr lang="en-IN" sz="2400" b="0" i="0" dirty="0">
                <a:effectLst/>
                <a:latin typeface="fkGroteskNeue"/>
              </a:rPr>
              <a:t>No hundi found during search (e.g., loose papers): No addition under 69D.​</a:t>
            </a:r>
            <a:br>
              <a:rPr lang="en-IN" sz="2400" b="0" i="0" dirty="0">
                <a:effectLst/>
                <a:latin typeface="fkGroteskNeue"/>
              </a:rPr>
            </a:br>
            <a:r>
              <a:rPr lang="en-IN" sz="2400" b="0" i="0" dirty="0">
                <a:effectLst/>
                <a:latin typeface="fkGroteskNeue"/>
              </a:rPr>
              <a:t>This limitation prompted the 2025 expansion to "negotiable instruments" to cover evasion via substitutes.</a:t>
            </a:r>
          </a:p>
        </p:txBody>
      </p:sp>
    </p:spTree>
    <p:extLst>
      <p:ext uri="{BB962C8B-B14F-4D97-AF65-F5344CB8AC3E}">
        <p14:creationId xmlns:p14="http://schemas.microsoft.com/office/powerpoint/2010/main" val="39853855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85F619-DFB0-38C8-BB8A-C64033EB2F43}"/>
              </a:ext>
            </a:extLst>
          </p:cNvPr>
          <p:cNvSpPr>
            <a:spLocks noGrp="1"/>
          </p:cNvSpPr>
          <p:nvPr>
            <p:ph type="title"/>
          </p:nvPr>
        </p:nvSpPr>
        <p:spPr>
          <a:xfrm>
            <a:off x="446315" y="129605"/>
            <a:ext cx="11745685" cy="1049235"/>
          </a:xfrm>
        </p:spPr>
        <p:txBody>
          <a:bodyPr>
            <a:noAutofit/>
          </a:bodyPr>
          <a:lstStyle/>
          <a:p>
            <a:pPr algn="ctr"/>
            <a:r>
              <a:rPr lang="en-US" sz="6500" dirty="0">
                <a:solidFill>
                  <a:schemeClr val="accent1"/>
                </a:solidFill>
              </a:rPr>
              <a:t>Introduction of “Negotiable instruments”</a:t>
            </a:r>
            <a:endParaRPr lang="en-IN" sz="6500" dirty="0">
              <a:solidFill>
                <a:schemeClr val="accent1"/>
              </a:solidFill>
            </a:endParaRPr>
          </a:p>
        </p:txBody>
      </p:sp>
      <p:sp>
        <p:nvSpPr>
          <p:cNvPr id="4" name="TextBox 3">
            <a:extLst>
              <a:ext uri="{FF2B5EF4-FFF2-40B4-BE49-F238E27FC236}">
                <a16:creationId xmlns:a16="http://schemas.microsoft.com/office/drawing/2014/main" xmlns="" id="{15D62DB7-AC86-2D7A-4577-23B98AD6B165}"/>
              </a:ext>
            </a:extLst>
          </p:cNvPr>
          <p:cNvSpPr txBox="1"/>
          <p:nvPr/>
        </p:nvSpPr>
        <p:spPr>
          <a:xfrm>
            <a:off x="718457" y="2315953"/>
            <a:ext cx="10907485" cy="3693319"/>
          </a:xfrm>
          <a:prstGeom prst="rect">
            <a:avLst/>
          </a:prstGeom>
          <a:noFill/>
        </p:spPr>
        <p:txBody>
          <a:bodyPr wrap="square">
            <a:spAutoFit/>
          </a:bodyPr>
          <a:lstStyle/>
          <a:p>
            <a:pPr algn="just">
              <a:buFont typeface="Arial" panose="020B0604020202020204" pitchFamily="34" charset="0"/>
              <a:buChar char="•"/>
            </a:pPr>
            <a:r>
              <a:rPr lang="en-US" sz="2600" b="1" u="sng" dirty="0">
                <a:effectLst/>
              </a:rPr>
              <a:t>Wider Coverage</a:t>
            </a:r>
            <a:r>
              <a:rPr lang="en-US" sz="2600" b="0" dirty="0">
                <a:effectLst/>
              </a:rPr>
              <a:t>:</a:t>
            </a:r>
            <a:r>
              <a:rPr lang="en-US" sz="2600" dirty="0">
                <a:effectLst/>
              </a:rPr>
              <a:t> Targets modern instruments used in hawala or accommodation entries, not limited to traditional hundis.​</a:t>
            </a:r>
          </a:p>
          <a:p>
            <a:pPr algn="just">
              <a:buFont typeface="Arial" panose="020B0604020202020204" pitchFamily="34" charset="0"/>
              <a:buChar char="•"/>
            </a:pPr>
            <a:endParaRPr lang="en-US" sz="2600" dirty="0">
              <a:effectLst/>
            </a:endParaRPr>
          </a:p>
          <a:p>
            <a:pPr algn="just">
              <a:buFont typeface="Arial" panose="020B0604020202020204" pitchFamily="34" charset="0"/>
              <a:buChar char="•"/>
            </a:pPr>
            <a:r>
              <a:rPr lang="en-US" sz="2600" b="1" u="sng" dirty="0">
                <a:effectLst/>
              </a:rPr>
              <a:t>Stronger Deterrence</a:t>
            </a:r>
            <a:r>
              <a:rPr lang="en-US" sz="2600" b="0" dirty="0">
                <a:effectLst/>
              </a:rPr>
              <a:t>:</a:t>
            </a:r>
            <a:r>
              <a:rPr lang="en-US" sz="2600" dirty="0">
                <a:effectLst/>
              </a:rPr>
              <a:t> Ensures punitive taxation (60% + penalty) on non-compliant transactions, curbing cashless black money routes.​</a:t>
            </a:r>
          </a:p>
          <a:p>
            <a:pPr algn="just">
              <a:buFont typeface="Arial" panose="020B0604020202020204" pitchFamily="34" charset="0"/>
              <a:buChar char="•"/>
            </a:pPr>
            <a:endParaRPr lang="en-US" sz="2600" dirty="0">
              <a:effectLst/>
            </a:endParaRPr>
          </a:p>
          <a:p>
            <a:pPr>
              <a:buFont typeface="Arial" panose="020B0604020202020204" pitchFamily="34" charset="0"/>
              <a:buChar char="•"/>
            </a:pPr>
            <a:r>
              <a:rPr lang="en-US" sz="2600" b="1" i="0" u="sng" dirty="0">
                <a:effectLst/>
                <a:latin typeface="fkGroteskNeue"/>
              </a:rPr>
              <a:t>Simplified Proof</a:t>
            </a:r>
            <a:r>
              <a:rPr lang="en-US" sz="2600" b="0" i="0" dirty="0">
                <a:effectLst/>
                <a:latin typeface="fkGroteskNeue"/>
              </a:rPr>
              <a:t>: Shifts full burden to assessee for source verification,   reducing litigation over instrument validity.</a:t>
            </a:r>
            <a:br>
              <a:rPr lang="en-US" sz="2600" b="0" i="0" dirty="0">
                <a:effectLst/>
                <a:latin typeface="fkGroteskNeue"/>
              </a:rPr>
            </a:br>
            <a:endParaRPr lang="en-IN" sz="2600" dirty="0"/>
          </a:p>
        </p:txBody>
      </p:sp>
    </p:spTree>
    <p:extLst>
      <p:ext uri="{BB962C8B-B14F-4D97-AF65-F5344CB8AC3E}">
        <p14:creationId xmlns:p14="http://schemas.microsoft.com/office/powerpoint/2010/main" val="42131846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00777FF-B260-E506-F169-6C434D050A94}"/>
              </a:ext>
            </a:extLst>
          </p:cNvPr>
          <p:cNvSpPr txBox="1"/>
          <p:nvPr/>
        </p:nvSpPr>
        <p:spPr>
          <a:xfrm>
            <a:off x="429986" y="543928"/>
            <a:ext cx="11332028" cy="5632311"/>
          </a:xfrm>
          <a:prstGeom prst="rect">
            <a:avLst/>
          </a:prstGeom>
          <a:noFill/>
        </p:spPr>
        <p:txBody>
          <a:bodyPr wrap="square">
            <a:spAutoFit/>
          </a:bodyPr>
          <a:lstStyle/>
          <a:p>
            <a:pPr algn="just"/>
            <a:r>
              <a:rPr lang="en-US" sz="2400" b="0" i="0" dirty="0">
                <a:effectLst/>
                <a:latin typeface="fkGroteskNeue"/>
              </a:rPr>
              <a:t>The introduction of "negotiable instruments" in the expanded section 69D equivalent of the Income Tax Act, 2025, surpasses the limitations of the old "hundi" provision by encompassing a broader range of modern financial tools like promissory notes, bills of exchange, and cheques, rather than restricting to archaic hundis that required multiple parties (typically issuers, bearers, and payees) for validation and lacked any statutory definition under the Act. This eliminates ambiguity and evasion loopholes where undefined hundis enabled untraceable black money circulation through informal networks, now mandating that amounts borrowed or repaid via non-account-payee negotiable instruments be deemed unexplained income if sources fail scrutiny. Overall, it modernizes enforcement, aligns with the Negotiable Instruments Act, 1881, simplifies proof burdens, and plugs hawala-like routes more effectively, fostering transparency without needing complex multi-party validations.</a:t>
            </a:r>
            <a:r>
              <a:rPr lang="en-US" sz="2400" dirty="0"/>
              <a:t> "Negotiable instruments" in IT Act, 2025 removes these defenses by covering all statutorily defined instruments under NI Act, 1881, enabling easier invocation without hundi-specific proof.</a:t>
            </a:r>
            <a:endParaRPr lang="en-IN" sz="2400" dirty="0"/>
          </a:p>
        </p:txBody>
      </p:sp>
    </p:spTree>
    <p:extLst>
      <p:ext uri="{BB962C8B-B14F-4D97-AF65-F5344CB8AC3E}">
        <p14:creationId xmlns:p14="http://schemas.microsoft.com/office/powerpoint/2010/main" val="37766162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39E9412-ECC5-6479-53A8-0004D4859764}"/>
              </a:ext>
            </a:extLst>
          </p:cNvPr>
          <p:cNvSpPr txBox="1"/>
          <p:nvPr/>
        </p:nvSpPr>
        <p:spPr>
          <a:xfrm>
            <a:off x="451757" y="366623"/>
            <a:ext cx="11288485" cy="5509200"/>
          </a:xfrm>
          <a:prstGeom prst="rect">
            <a:avLst/>
          </a:prstGeom>
          <a:noFill/>
        </p:spPr>
        <p:txBody>
          <a:bodyPr wrap="square">
            <a:spAutoFit/>
          </a:bodyPr>
          <a:lstStyle/>
          <a:p>
            <a:pPr algn="ctr"/>
            <a:r>
              <a:rPr lang="en-IN" sz="4000" u="sng" dirty="0">
                <a:solidFill>
                  <a:schemeClr val="accent1"/>
                </a:solidFill>
              </a:rPr>
              <a:t>CASE LAWS ON HUNDI</a:t>
            </a:r>
            <a:endParaRPr lang="en-IN" sz="2600" u="sng" dirty="0"/>
          </a:p>
          <a:p>
            <a:pPr algn="just"/>
            <a:endParaRPr lang="en-IN" sz="2600" dirty="0"/>
          </a:p>
          <a:p>
            <a:pPr algn="just">
              <a:buFont typeface="Arial" panose="020B0604020202020204" pitchFamily="34" charset="0"/>
              <a:buChar char="•"/>
            </a:pPr>
            <a:r>
              <a:rPr lang="en-IN" sz="2600" b="1" u="sng" dirty="0">
                <a:effectLst/>
              </a:rPr>
              <a:t>CIT vs Ram Niwas </a:t>
            </a:r>
            <a:r>
              <a:rPr lang="en-IN" sz="2600" b="1" u="sng" dirty="0"/>
              <a:t>372 ITR 1 </a:t>
            </a:r>
            <a:r>
              <a:rPr lang="en-IN" sz="2600" b="1" u="sng" dirty="0">
                <a:effectLst/>
              </a:rPr>
              <a:t>(Delhi HC)</a:t>
            </a:r>
            <a:r>
              <a:rPr lang="en-IN" sz="2600" b="0" dirty="0">
                <a:effectLst/>
              </a:rPr>
              <a:t>:</a:t>
            </a:r>
            <a:r>
              <a:rPr lang="en-IN" sz="2600" dirty="0">
                <a:effectLst/>
              </a:rPr>
              <a:t> Document not a "hundi" (bilateral, not on hundi paper); primary requirement unmet, so s.69D inapplicable despite AO's claim.​</a:t>
            </a:r>
          </a:p>
          <a:p>
            <a:pPr algn="just"/>
            <a:endParaRPr lang="en-IN" sz="2600" dirty="0">
              <a:effectLst/>
            </a:endParaRPr>
          </a:p>
          <a:p>
            <a:pPr>
              <a:buFont typeface="Arial" panose="020B0604020202020204" pitchFamily="34" charset="0"/>
              <a:buChar char="•"/>
            </a:pPr>
            <a:r>
              <a:rPr lang="en-IN" sz="2600" b="1" u="sng" dirty="0"/>
              <a:t>DCIT vs Sanjay Lal (ITAT Agra): </a:t>
            </a:r>
            <a:r>
              <a:rPr lang="en-IN" sz="2600" dirty="0">
                <a:effectLst/>
              </a:rPr>
              <a:t>No physical hundi found; loose paper (LPS-6) lacked date/transaction details, struck entries; addition deleted as ingredients absent.​</a:t>
            </a:r>
          </a:p>
          <a:p>
            <a:endParaRPr lang="en-IN" sz="2600" dirty="0">
              <a:effectLst/>
            </a:endParaRPr>
          </a:p>
          <a:p>
            <a:pPr>
              <a:buFont typeface="Arial" panose="020B0604020202020204" pitchFamily="34" charset="0"/>
              <a:buChar char="•"/>
            </a:pPr>
            <a:r>
              <a:rPr lang="en-IN" sz="2600" b="1" u="sng" dirty="0">
                <a:effectLst/>
              </a:rPr>
              <a:t>Andhra Pradesh/Calcutta/Madras HC (ref in Delhi HC)</a:t>
            </a:r>
            <a:r>
              <a:rPr lang="en-IN" sz="2600" b="0" dirty="0">
                <a:effectLst/>
              </a:rPr>
              <a:t>:</a:t>
            </a:r>
            <a:r>
              <a:rPr lang="en-IN" sz="2600" dirty="0">
                <a:effectLst/>
              </a:rPr>
              <a:t> Defined hundi criteria (multi-party, specific paper); non-conforming docs exempt from deeming fiction.</a:t>
            </a:r>
            <a:endParaRPr lang="en-IN" sz="2600" b="0" dirty="0">
              <a:effectLst/>
              <a:latin typeface="fkGrotesk"/>
            </a:endParaRPr>
          </a:p>
        </p:txBody>
      </p:sp>
    </p:spTree>
    <p:extLst>
      <p:ext uri="{BB962C8B-B14F-4D97-AF65-F5344CB8AC3E}">
        <p14:creationId xmlns:p14="http://schemas.microsoft.com/office/powerpoint/2010/main" val="15490179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7889DE-66C9-67A5-DC98-DF3B5CBAF970}"/>
              </a:ext>
            </a:extLst>
          </p:cNvPr>
          <p:cNvSpPr>
            <a:spLocks noGrp="1"/>
          </p:cNvSpPr>
          <p:nvPr>
            <p:ph type="title"/>
          </p:nvPr>
        </p:nvSpPr>
        <p:spPr>
          <a:xfrm>
            <a:off x="1270001" y="489451"/>
            <a:ext cx="10769600" cy="1049235"/>
          </a:xfrm>
        </p:spPr>
        <p:txBody>
          <a:bodyPr>
            <a:normAutofit fontScale="90000"/>
          </a:bodyPr>
          <a:lstStyle/>
          <a:p>
            <a:r>
              <a:rPr lang="en-US" dirty="0">
                <a:solidFill>
                  <a:schemeClr val="accent1"/>
                </a:solidFill>
                <a:latin typeface="Arial Rounded MT Bold" panose="020F0704030504030204" pitchFamily="34" charset="0"/>
              </a:rPr>
              <a:t/>
            </a:r>
            <a:br>
              <a:rPr lang="en-US" dirty="0">
                <a:solidFill>
                  <a:schemeClr val="accent1"/>
                </a:solidFill>
                <a:latin typeface="Arial Rounded MT Bold" panose="020F0704030504030204" pitchFamily="34" charset="0"/>
              </a:rPr>
            </a:br>
            <a:r>
              <a:rPr lang="en-US" dirty="0">
                <a:solidFill>
                  <a:schemeClr val="accent1"/>
                </a:solidFill>
                <a:latin typeface="Arial Rounded MT Bold" panose="020F0704030504030204" pitchFamily="34" charset="0"/>
              </a:rPr>
              <a:t>     </a:t>
            </a:r>
            <a:r>
              <a:rPr lang="en-US" sz="7200" dirty="0">
                <a:solidFill>
                  <a:schemeClr val="accent1"/>
                </a:solidFill>
              </a:rPr>
              <a:t>“MAY”             “SHALL”</a:t>
            </a:r>
            <a:r>
              <a:rPr lang="en-IN" sz="7200" dirty="0">
                <a:solidFill>
                  <a:schemeClr val="accent1"/>
                </a:solidFill>
              </a:rPr>
              <a:t/>
            </a:r>
            <a:br>
              <a:rPr lang="en-IN" sz="7200" dirty="0">
                <a:solidFill>
                  <a:schemeClr val="accent1"/>
                </a:solidFill>
              </a:rPr>
            </a:br>
            <a:endParaRPr lang="en-IN" sz="7200" dirty="0">
              <a:solidFill>
                <a:schemeClr val="accent1"/>
              </a:solidFill>
            </a:endParaRPr>
          </a:p>
        </p:txBody>
      </p:sp>
      <p:sp>
        <p:nvSpPr>
          <p:cNvPr id="4" name="Arrow: Right 3">
            <a:extLst>
              <a:ext uri="{FF2B5EF4-FFF2-40B4-BE49-F238E27FC236}">
                <a16:creationId xmlns:a16="http://schemas.microsoft.com/office/drawing/2014/main" xmlns="" id="{39AA2A58-3AD1-D748-3BCA-054A2BB97552}"/>
              </a:ext>
            </a:extLst>
          </p:cNvPr>
          <p:cNvSpPr/>
          <p:nvPr/>
        </p:nvSpPr>
        <p:spPr>
          <a:xfrm>
            <a:off x="4597401" y="1148029"/>
            <a:ext cx="2057400" cy="4191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sp>
        <p:nvSpPr>
          <p:cNvPr id="5" name="TextBox 4">
            <a:extLst>
              <a:ext uri="{FF2B5EF4-FFF2-40B4-BE49-F238E27FC236}">
                <a16:creationId xmlns:a16="http://schemas.microsoft.com/office/drawing/2014/main" xmlns="" id="{C9A1C55B-AC51-0575-2217-53A18C496D86}"/>
              </a:ext>
            </a:extLst>
          </p:cNvPr>
          <p:cNvSpPr txBox="1"/>
          <p:nvPr/>
        </p:nvSpPr>
        <p:spPr>
          <a:xfrm>
            <a:off x="598714" y="2014673"/>
            <a:ext cx="11103430" cy="3323987"/>
          </a:xfrm>
          <a:prstGeom prst="rect">
            <a:avLst/>
          </a:prstGeom>
          <a:noFill/>
        </p:spPr>
        <p:txBody>
          <a:bodyPr wrap="square">
            <a:spAutoFit/>
          </a:bodyPr>
          <a:lstStyle/>
          <a:p>
            <a:pPr algn="just"/>
            <a:r>
              <a:rPr lang="en-US" sz="3000" dirty="0"/>
              <a:t>The change from "may" to "shall" in sections 102 to 105 of the Income Tax Act, 2025 simplifies tax enforcement by making it mandatory to treat unexplained cash credits, investments, assets, or expenses as taxable income, rather than leaving it to the officer's choice. This cuts down on subjective decisions, speeds up assessments, and reduces court cases over disputes. Overall, it boosts fair compliance, deters evasion with clear rules, and helps collect more revenue efficiently</a:t>
            </a:r>
            <a:endParaRPr lang="en-IN" sz="3000" b="1" dirty="0"/>
          </a:p>
        </p:txBody>
      </p:sp>
    </p:spTree>
    <p:extLst>
      <p:ext uri="{BB962C8B-B14F-4D97-AF65-F5344CB8AC3E}">
        <p14:creationId xmlns:p14="http://schemas.microsoft.com/office/powerpoint/2010/main" val="12755181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3D07C81-562C-6C48-CD0A-FB2EDCAB6782}"/>
              </a:ext>
            </a:extLst>
          </p:cNvPr>
          <p:cNvSpPr txBox="1"/>
          <p:nvPr/>
        </p:nvSpPr>
        <p:spPr>
          <a:xfrm>
            <a:off x="239485" y="693371"/>
            <a:ext cx="11713029" cy="5632311"/>
          </a:xfrm>
          <a:prstGeom prst="rect">
            <a:avLst/>
          </a:prstGeom>
          <a:noFill/>
        </p:spPr>
        <p:txBody>
          <a:bodyPr wrap="square">
            <a:spAutoFit/>
          </a:bodyPr>
          <a:lstStyle/>
          <a:p>
            <a:pPr algn="ctr"/>
            <a:r>
              <a:rPr lang="en-IN" sz="3600" dirty="0">
                <a:solidFill>
                  <a:schemeClr val="accent1"/>
                </a:solidFill>
                <a:latin typeface="Copperplate Gothic Bold" panose="020E0705020206020404" pitchFamily="34" charset="0"/>
              </a:rPr>
              <a:t>litigation BECAUSE OF THE WORD “MAY”</a:t>
            </a:r>
            <a:endParaRPr lang="en-IN" sz="2400" b="0" i="0" dirty="0">
              <a:effectLst/>
              <a:latin typeface="fkGroteskNeue"/>
            </a:endParaRPr>
          </a:p>
          <a:p>
            <a:pPr algn="just"/>
            <a:endParaRPr lang="en-IN" sz="2400" b="0" i="0" dirty="0">
              <a:effectLst/>
              <a:latin typeface="fkGroteskNeue"/>
            </a:endParaRPr>
          </a:p>
          <a:p>
            <a:pPr algn="just">
              <a:buFont typeface="Arial" panose="020B0604020202020204" pitchFamily="34" charset="0"/>
              <a:buChar char="•"/>
            </a:pPr>
            <a:r>
              <a:rPr lang="en-IN" sz="2400" b="1" i="0" u="sng" dirty="0">
                <a:effectLst/>
                <a:latin typeface="fkGroteskNeue"/>
              </a:rPr>
              <a:t>Ashish </a:t>
            </a:r>
            <a:r>
              <a:rPr lang="en-IN" sz="2400" b="1" i="0" u="sng" dirty="0" err="1">
                <a:effectLst/>
                <a:latin typeface="fkGroteskNeue"/>
              </a:rPr>
              <a:t>Sumatibhai</a:t>
            </a:r>
            <a:r>
              <a:rPr lang="en-IN" sz="2400" b="1" i="0" u="sng" dirty="0">
                <a:effectLst/>
                <a:latin typeface="fkGroteskNeue"/>
              </a:rPr>
              <a:t> Shah vs DCIT </a:t>
            </a:r>
            <a:r>
              <a:rPr lang="es-ES" sz="2400" b="1" u="sng" dirty="0">
                <a:latin typeface="fkGroteskNeue"/>
              </a:rPr>
              <a:t>ITA No. 221/</a:t>
            </a:r>
            <a:r>
              <a:rPr lang="es-ES" sz="2400" b="1" u="sng" dirty="0" err="1">
                <a:latin typeface="fkGroteskNeue"/>
              </a:rPr>
              <a:t>Ahd</a:t>
            </a:r>
            <a:r>
              <a:rPr lang="es-ES" sz="2400" b="1" u="sng" dirty="0">
                <a:latin typeface="fkGroteskNeue"/>
              </a:rPr>
              <a:t>/2019 </a:t>
            </a:r>
            <a:r>
              <a:rPr lang="en-IN" sz="2400" b="1" i="0" u="sng" dirty="0">
                <a:effectLst/>
                <a:latin typeface="fkGroteskNeue"/>
              </a:rPr>
              <a:t>(ITAT Ahmedabad)</a:t>
            </a:r>
            <a:r>
              <a:rPr lang="en-IN" sz="2400" b="0" i="0" dirty="0">
                <a:effectLst/>
                <a:latin typeface="fkGroteskNeue"/>
              </a:rPr>
              <a:t>: </a:t>
            </a:r>
          </a:p>
          <a:p>
            <a:pPr marL="93663" algn="just"/>
            <a:r>
              <a:rPr lang="en-IN" sz="2400" b="0" i="0" dirty="0">
                <a:effectLst/>
                <a:latin typeface="fkGroteskNeue"/>
              </a:rPr>
              <a:t>Addition deleted as AO cannot treat source as unexplained merely on unsatisfactory explanation; "may" grants discretion, not obligation.​</a:t>
            </a:r>
          </a:p>
          <a:p>
            <a:pPr algn="just"/>
            <a:endParaRPr lang="en-IN" sz="1500" b="1" i="0" dirty="0">
              <a:effectLst/>
              <a:latin typeface="fkGroteskNeue"/>
            </a:endParaRPr>
          </a:p>
          <a:p>
            <a:pPr algn="just">
              <a:buFont typeface="Arial" panose="020B0604020202020204" pitchFamily="34" charset="0"/>
              <a:buChar char="•"/>
            </a:pPr>
            <a:r>
              <a:rPr lang="en-IN" sz="2400" b="1" i="0" u="sng" dirty="0">
                <a:effectLst/>
                <a:latin typeface="fkGroteskNeue"/>
              </a:rPr>
              <a:t>Namdev Arora vs CIT </a:t>
            </a:r>
            <a:r>
              <a:rPr lang="pt-BR" sz="2400" b="1" u="sng" dirty="0">
                <a:latin typeface="fkGroteskNeue"/>
              </a:rPr>
              <a:t>ITA No. 159 of 2016 (</a:t>
            </a:r>
            <a:r>
              <a:rPr lang="en-IN" sz="2400" b="1" i="0" u="sng" dirty="0">
                <a:effectLst/>
                <a:latin typeface="fkGroteskNeue"/>
              </a:rPr>
              <a:t>Punjab &amp; Haryana HC)</a:t>
            </a:r>
            <a:r>
              <a:rPr lang="en-IN" sz="2400" b="0" i="0" dirty="0">
                <a:effectLst/>
                <a:latin typeface="fkGroteskNeue"/>
              </a:rPr>
              <a:t>: </a:t>
            </a:r>
          </a:p>
          <a:p>
            <a:pPr marL="93663" algn="just"/>
            <a:r>
              <a:rPr lang="en-IN" sz="2400" dirty="0">
                <a:latin typeface="fkGroteskNeue"/>
              </a:rPr>
              <a:t>Tribunal</a:t>
            </a:r>
            <a:r>
              <a:rPr lang="en-IN" sz="2400" b="0" i="0" dirty="0">
                <a:effectLst/>
                <a:latin typeface="fkGroteskNeue"/>
              </a:rPr>
              <a:t> erred invoking s.68 post-facto without notice, as "may" limits arbitrary application to book credits.​</a:t>
            </a:r>
          </a:p>
          <a:p>
            <a:pPr algn="just">
              <a:buFont typeface="Arial" panose="020B0604020202020204" pitchFamily="34" charset="0"/>
              <a:buChar char="•"/>
            </a:pPr>
            <a:endParaRPr lang="en-IN" sz="1500" b="1" i="0" u="sng" dirty="0">
              <a:effectLst/>
              <a:latin typeface="fkGroteskNeue"/>
            </a:endParaRPr>
          </a:p>
          <a:p>
            <a:pPr algn="just">
              <a:buFont typeface="Arial" panose="020B0604020202020204" pitchFamily="34" charset="0"/>
              <a:buChar char="•"/>
            </a:pPr>
            <a:r>
              <a:rPr lang="en-IN" sz="2400" b="1" i="0" u="sng" dirty="0">
                <a:effectLst/>
                <a:latin typeface="fkGroteskNeue"/>
              </a:rPr>
              <a:t>CIT vs Smt. P.K. </a:t>
            </a:r>
            <a:r>
              <a:rPr lang="en-IN" sz="2400" b="1" u="sng" dirty="0">
                <a:latin typeface="fkGroteskNeue"/>
              </a:rPr>
              <a:t>Noorjahan 237 ITR 570 </a:t>
            </a:r>
            <a:r>
              <a:rPr lang="en-IN" sz="2400" b="1" i="0" u="sng" dirty="0">
                <a:effectLst/>
                <a:latin typeface="fkGroteskNeue"/>
              </a:rPr>
              <a:t>(SC)</a:t>
            </a:r>
            <a:r>
              <a:rPr lang="en-IN" sz="2400" b="0" i="0" dirty="0">
                <a:effectLst/>
                <a:latin typeface="fkGroteskNeue"/>
              </a:rPr>
              <a:t>: </a:t>
            </a:r>
          </a:p>
          <a:p>
            <a:pPr marL="93663" algn="just"/>
            <a:r>
              <a:rPr lang="en-IN" sz="2400" b="0" i="0" dirty="0">
                <a:effectLst/>
                <a:latin typeface="fkGroteskNeue"/>
              </a:rPr>
              <a:t>"May" in s.69 (similar to s.68) confers AO discretion, not mandatory taxing.​</a:t>
            </a:r>
          </a:p>
          <a:p>
            <a:pPr algn="just">
              <a:buFont typeface="Arial" panose="020B0604020202020204" pitchFamily="34" charset="0"/>
              <a:buChar char="•"/>
            </a:pPr>
            <a:endParaRPr lang="en-IN" sz="1500" b="1" i="0" u="sng" dirty="0">
              <a:effectLst/>
              <a:latin typeface="fkGroteskNeue"/>
            </a:endParaRPr>
          </a:p>
          <a:p>
            <a:pPr algn="just"/>
            <a:endParaRPr lang="en-IN" sz="1500" b="0" i="0" dirty="0">
              <a:effectLst/>
              <a:latin typeface="fkGroteskNeue"/>
            </a:endParaRPr>
          </a:p>
          <a:p>
            <a:pPr algn="just">
              <a:buNone/>
            </a:pPr>
            <a:r>
              <a:rPr lang="en-IN" sz="2400" b="0" i="0" dirty="0">
                <a:effectLst/>
                <a:latin typeface="fkGroteskNeue"/>
              </a:rPr>
              <a:t/>
            </a:r>
            <a:br>
              <a:rPr lang="en-IN" sz="2400" b="0" i="0" dirty="0">
                <a:effectLst/>
                <a:latin typeface="fkGroteskNeue"/>
              </a:rPr>
            </a:br>
            <a:endParaRPr lang="en-IN" sz="2400" dirty="0"/>
          </a:p>
        </p:txBody>
      </p:sp>
    </p:spTree>
    <p:extLst>
      <p:ext uri="{BB962C8B-B14F-4D97-AF65-F5344CB8AC3E}">
        <p14:creationId xmlns:p14="http://schemas.microsoft.com/office/powerpoint/2010/main" val="35223469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12D80BE-2D09-AA68-54DB-3925135ADAD8}"/>
              </a:ext>
            </a:extLst>
          </p:cNvPr>
          <p:cNvSpPr txBox="1"/>
          <p:nvPr/>
        </p:nvSpPr>
        <p:spPr>
          <a:xfrm>
            <a:off x="217713" y="115752"/>
            <a:ext cx="11636830" cy="1446550"/>
          </a:xfrm>
          <a:prstGeom prst="rect">
            <a:avLst/>
          </a:prstGeom>
          <a:noFill/>
        </p:spPr>
        <p:txBody>
          <a:bodyPr wrap="square">
            <a:spAutoFit/>
          </a:bodyPr>
          <a:lstStyle/>
          <a:p>
            <a:pPr algn="just"/>
            <a:r>
              <a:rPr lang="en-IN" sz="1600" dirty="0">
                <a:solidFill>
                  <a:schemeClr val="accent1"/>
                </a:solidFill>
                <a:latin typeface="Copperplate Gothic Bold" panose="020E0705020206020404" pitchFamily="34" charset="0"/>
              </a:rPr>
              <a:t>RATIONALISATION OF TAX RATE IN RESPECT OF UNEXPLAINED INCOME/ INVESTMENT/ EXPENDITURE/ CREDITS ETC. AND EXPANDING THE SCOPE OF IMMUNITY FROM PENALTY [</a:t>
            </a:r>
            <a:r>
              <a:rPr lang="en-IN" sz="1600" dirty="0" err="1">
                <a:solidFill>
                  <a:schemeClr val="accent1"/>
                </a:solidFill>
                <a:latin typeface="Copperplate Gothic Bold" panose="020E0705020206020404" pitchFamily="34" charset="0"/>
              </a:rPr>
              <a:t>w.e.f</a:t>
            </a:r>
            <a:r>
              <a:rPr lang="en-IN" sz="1600" dirty="0">
                <a:solidFill>
                  <a:schemeClr val="accent1"/>
                </a:solidFill>
                <a:latin typeface="Copperplate Gothic Bold" panose="020E0705020206020404" pitchFamily="34" charset="0"/>
              </a:rPr>
              <a:t>. 01.04.2026]</a:t>
            </a:r>
          </a:p>
          <a:p>
            <a:pPr algn="just"/>
            <a:r>
              <a:rPr lang="en-IN" sz="2000" dirty="0">
                <a:solidFill>
                  <a:schemeClr val="accent1"/>
                </a:solidFill>
                <a:latin typeface="Copperplate Gothic Bold" panose="020E0705020206020404" pitchFamily="34" charset="0"/>
              </a:rPr>
              <a:t/>
            </a:r>
            <a:br>
              <a:rPr lang="en-IN" sz="2000" dirty="0">
                <a:solidFill>
                  <a:schemeClr val="accent1"/>
                </a:solidFill>
                <a:latin typeface="Copperplate Gothic Bold" panose="020E0705020206020404" pitchFamily="34" charset="0"/>
              </a:rPr>
            </a:br>
            <a:endParaRPr lang="en-US" sz="2000" dirty="0">
              <a:solidFill>
                <a:schemeClr val="accent1"/>
              </a:solidFill>
              <a:latin typeface="Copperplate Gothic Bold" panose="020E07050202060204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000058228"/>
              </p:ext>
            </p:extLst>
          </p:nvPr>
        </p:nvGraphicFramePr>
        <p:xfrm>
          <a:off x="114300" y="993682"/>
          <a:ext cx="11950701" cy="5166360"/>
        </p:xfrm>
        <a:graphic>
          <a:graphicData uri="http://schemas.openxmlformats.org/drawingml/2006/table">
            <a:tbl>
              <a:tblPr firstRow="1" bandRow="1">
                <a:tableStyleId>{BDBED569-4797-4DF1-A0F4-6AAB3CD982D8}</a:tableStyleId>
              </a:tblPr>
              <a:tblGrid>
                <a:gridCol w="1023189">
                  <a:extLst>
                    <a:ext uri="{9D8B030D-6E8A-4147-A177-3AD203B41FA5}">
                      <a16:colId xmlns:a16="http://schemas.microsoft.com/office/drawing/2014/main" xmlns="" val="20000"/>
                    </a:ext>
                  </a:extLst>
                </a:gridCol>
                <a:gridCol w="3364314">
                  <a:extLst>
                    <a:ext uri="{9D8B030D-6E8A-4147-A177-3AD203B41FA5}">
                      <a16:colId xmlns:a16="http://schemas.microsoft.com/office/drawing/2014/main" xmlns="" val="20001"/>
                    </a:ext>
                  </a:extLst>
                </a:gridCol>
                <a:gridCol w="1051349">
                  <a:extLst>
                    <a:ext uri="{9D8B030D-6E8A-4147-A177-3AD203B41FA5}">
                      <a16:colId xmlns:a16="http://schemas.microsoft.com/office/drawing/2014/main" xmlns="" val="20002"/>
                    </a:ext>
                  </a:extLst>
                </a:gridCol>
                <a:gridCol w="6511849">
                  <a:extLst>
                    <a:ext uri="{9D8B030D-6E8A-4147-A177-3AD203B41FA5}">
                      <a16:colId xmlns:a16="http://schemas.microsoft.com/office/drawing/2014/main" xmlns="" val="20003"/>
                    </a:ext>
                  </a:extLst>
                </a:gridCol>
              </a:tblGrid>
              <a:tr h="733518">
                <a:tc>
                  <a:txBody>
                    <a:bodyPr/>
                    <a:lstStyle/>
                    <a:p>
                      <a:r>
                        <a:rPr kumimoji="0" lang="en-US" sz="1400" b="1" kern="1200" dirty="0">
                          <a:solidFill>
                            <a:schemeClr val="dk1"/>
                          </a:solidFill>
                          <a:latin typeface="+mn-lt"/>
                          <a:ea typeface="+mn-ea"/>
                          <a:cs typeface="Times New Roman" pitchFamily="18" charset="0"/>
                        </a:rPr>
                        <a:t>Existing section of IT Act, 1961</a:t>
                      </a:r>
                    </a:p>
                  </a:txBody>
                  <a:tcPr/>
                </a:tc>
                <a:tc>
                  <a:txBody>
                    <a:bodyPr/>
                    <a:lstStyle/>
                    <a:p>
                      <a:r>
                        <a:rPr kumimoji="0" lang="en-US" sz="1400" b="1" kern="1200" dirty="0">
                          <a:solidFill>
                            <a:schemeClr val="dk1"/>
                          </a:solidFill>
                          <a:latin typeface="+mn-lt"/>
                          <a:ea typeface="+mn-ea"/>
                          <a:cs typeface="Times New Roman" pitchFamily="18" charset="0"/>
                        </a:rPr>
                        <a:t>Existing Provisions</a:t>
                      </a:r>
                    </a:p>
                  </a:txBody>
                  <a:tcPr/>
                </a:tc>
                <a:tc>
                  <a:txBody>
                    <a:bodyPr/>
                    <a:lstStyle/>
                    <a:p>
                      <a:r>
                        <a:rPr kumimoji="0" lang="en-US" sz="1400" b="1" kern="1200" dirty="0">
                          <a:solidFill>
                            <a:schemeClr val="dk1"/>
                          </a:solidFill>
                          <a:latin typeface="+mn-lt"/>
                          <a:ea typeface="+mn-ea"/>
                          <a:cs typeface="Times New Roman" pitchFamily="18" charset="0"/>
                        </a:rPr>
                        <a:t>Existing section of IT Act, 2025</a:t>
                      </a:r>
                    </a:p>
                  </a:txBody>
                  <a:tcPr/>
                </a:tc>
                <a:tc>
                  <a:txBody>
                    <a:bodyPr/>
                    <a:lstStyle/>
                    <a:p>
                      <a:r>
                        <a:rPr kumimoji="0" lang="en-US" sz="1400" b="1" kern="1200" dirty="0">
                          <a:solidFill>
                            <a:schemeClr val="dk1"/>
                          </a:solidFill>
                          <a:latin typeface="+mn-lt"/>
                          <a:ea typeface="+mn-ea"/>
                          <a:cs typeface="Times New Roman" pitchFamily="18" charset="0"/>
                        </a:rPr>
                        <a:t>Amended Provisions</a:t>
                      </a:r>
                    </a:p>
                  </a:txBody>
                  <a:tcPr/>
                </a:tc>
                <a:extLst>
                  <a:ext uri="{0D108BD9-81ED-4DB2-BD59-A6C34878D82A}">
                    <a16:rowId xmlns:a16="http://schemas.microsoft.com/office/drawing/2014/main" xmlns="" val="10000"/>
                  </a:ext>
                </a:extLst>
              </a:tr>
              <a:tr h="1274337">
                <a:tc>
                  <a:txBody>
                    <a:bodyPr/>
                    <a:lstStyle/>
                    <a:p>
                      <a:r>
                        <a:rPr kumimoji="0" lang="en-US" sz="1400" b="0" kern="1200" dirty="0">
                          <a:solidFill>
                            <a:schemeClr val="dk1"/>
                          </a:solidFill>
                          <a:latin typeface="+mn-lt"/>
                          <a:ea typeface="+mn-ea"/>
                          <a:cs typeface="Times New Roman" pitchFamily="18" charset="0"/>
                        </a:rPr>
                        <a:t>115BBE</a:t>
                      </a:r>
                    </a:p>
                  </a:txBody>
                  <a:tcPr/>
                </a:tc>
                <a:tc>
                  <a:txBody>
                    <a:bodyPr/>
                    <a:lstStyle/>
                    <a:p>
                      <a:pPr algn="just"/>
                      <a:r>
                        <a:rPr kumimoji="0" lang="en-US" sz="1400" b="0" u="sng" kern="1200" dirty="0">
                          <a:solidFill>
                            <a:schemeClr val="dk1"/>
                          </a:solidFill>
                          <a:latin typeface="+mn-lt"/>
                          <a:ea typeface="+mn-ea"/>
                          <a:cs typeface="Times New Roman" pitchFamily="18" charset="0"/>
                        </a:rPr>
                        <a:t>If income is declared in  the return of income furnished u/s 139 &amp; tax has been paid before end of relevant PY</a:t>
                      </a:r>
                    </a:p>
                    <a:p>
                      <a:pPr algn="just"/>
                      <a:r>
                        <a:rPr kumimoji="0" lang="en-US" sz="1400" b="0" kern="1200" dirty="0">
                          <a:solidFill>
                            <a:schemeClr val="dk1"/>
                          </a:solidFill>
                          <a:latin typeface="+mn-lt"/>
                          <a:ea typeface="+mn-ea"/>
                          <a:cs typeface="Times New Roman" pitchFamily="18" charset="0"/>
                        </a:rPr>
                        <a:t>Tax @ 60% + surcharge @ 25% of tax + cess @ 4% of tax &amp; surcharge. Thus, total incidence of tax is 78%.</a:t>
                      </a:r>
                    </a:p>
                  </a:txBody>
                  <a:tcPr/>
                </a:tc>
                <a:tc>
                  <a:txBody>
                    <a:bodyPr/>
                    <a:lstStyle/>
                    <a:p>
                      <a:r>
                        <a:rPr kumimoji="0" lang="en-US" sz="1400" b="0" kern="1200" dirty="0">
                          <a:solidFill>
                            <a:schemeClr val="dk1"/>
                          </a:solidFill>
                          <a:latin typeface="+mn-lt"/>
                          <a:ea typeface="+mn-ea"/>
                          <a:cs typeface="Times New Roman" pitchFamily="18" charset="0"/>
                        </a:rPr>
                        <a:t>195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dk1"/>
                          </a:solidFill>
                          <a:latin typeface="+mn-lt"/>
                          <a:ea typeface="+mn-ea"/>
                          <a:cs typeface="Times New Roman" pitchFamily="18" charset="0"/>
                        </a:rPr>
                        <a:t>Tax @ 30% + surcharge @ 25% of tax + cess @ 4% of tax &amp; surcharge. Thus, total incidence of tax is 39%.</a:t>
                      </a:r>
                    </a:p>
                    <a:p>
                      <a:endParaRPr kumimoji="0" lang="en-US" sz="1400" b="0" kern="1200" dirty="0">
                        <a:solidFill>
                          <a:schemeClr val="dk1"/>
                        </a:solidFill>
                        <a:latin typeface="+mn-lt"/>
                        <a:ea typeface="+mn-ea"/>
                        <a:cs typeface="Times New Roman" pitchFamily="18" charset="0"/>
                      </a:endParaRPr>
                    </a:p>
                  </a:txBody>
                  <a:tcPr/>
                </a:tc>
                <a:extLst>
                  <a:ext uri="{0D108BD9-81ED-4DB2-BD59-A6C34878D82A}">
                    <a16:rowId xmlns:a16="http://schemas.microsoft.com/office/drawing/2014/main" xmlns="" val="10001"/>
                  </a:ext>
                </a:extLst>
              </a:tr>
              <a:tr h="1076107">
                <a:tc>
                  <a:txBody>
                    <a:bodyPr/>
                    <a:lstStyle/>
                    <a:p>
                      <a:r>
                        <a:rPr kumimoji="0" lang="en-US" sz="1400" b="0" kern="1200" dirty="0">
                          <a:solidFill>
                            <a:schemeClr val="dk1"/>
                          </a:solidFill>
                          <a:latin typeface="+mn-lt"/>
                          <a:ea typeface="+mn-ea"/>
                          <a:cs typeface="Times New Roman" pitchFamily="18" charset="0"/>
                        </a:rPr>
                        <a:t>271AAC</a:t>
                      </a:r>
                    </a:p>
                  </a:txBody>
                  <a:tcPr/>
                </a:tc>
                <a:tc>
                  <a:txBody>
                    <a:bodyPr/>
                    <a:lstStyle/>
                    <a:p>
                      <a:pPr algn="just"/>
                      <a:r>
                        <a:rPr kumimoji="0" lang="en-US" sz="1400" b="0" u="sng" kern="1200" dirty="0">
                          <a:solidFill>
                            <a:schemeClr val="dk1"/>
                          </a:solidFill>
                          <a:latin typeface="+mn-lt"/>
                          <a:ea typeface="+mn-ea"/>
                          <a:cs typeface="Times New Roman" pitchFamily="18" charset="0"/>
                        </a:rPr>
                        <a:t>If income is added by AO</a:t>
                      </a:r>
                    </a:p>
                    <a:p>
                      <a:pPr algn="just"/>
                      <a:r>
                        <a:rPr kumimoji="0" lang="en-US" sz="1400" b="0" kern="1200" dirty="0">
                          <a:solidFill>
                            <a:schemeClr val="dk1"/>
                          </a:solidFill>
                          <a:latin typeface="+mn-lt"/>
                          <a:ea typeface="+mn-ea"/>
                          <a:cs typeface="Times New Roman" pitchFamily="18" charset="0"/>
                        </a:rPr>
                        <a:t>In addition to tax, penalty @ 10% of tax payable (i.e. 6% of income) u/s 271AAC would be levied. Thus, total incidence of tax &amp; penalty is 84%.</a:t>
                      </a:r>
                    </a:p>
                  </a:txBody>
                  <a:tcPr/>
                </a:tc>
                <a:tc>
                  <a:txBody>
                    <a:bodyPr/>
                    <a:lstStyle/>
                    <a:p>
                      <a:r>
                        <a:rPr kumimoji="0" lang="en-US" sz="1400" b="0" kern="1200" dirty="0">
                          <a:solidFill>
                            <a:schemeClr val="dk1"/>
                          </a:solidFill>
                          <a:latin typeface="+mn-lt"/>
                          <a:ea typeface="+mn-ea"/>
                          <a:cs typeface="Times New Roman" pitchFamily="18" charset="0"/>
                        </a:rPr>
                        <a:t>443/ 439</a:t>
                      </a:r>
                    </a:p>
                  </a:txBody>
                  <a:tcPr/>
                </a:tc>
                <a:tc>
                  <a:txBody>
                    <a:bodyPr/>
                    <a:lstStyle/>
                    <a:p>
                      <a:pPr algn="just"/>
                      <a:r>
                        <a:rPr kumimoji="0" lang="en-US" sz="1400" b="0" kern="1200" dirty="0">
                          <a:solidFill>
                            <a:schemeClr val="dk1"/>
                          </a:solidFill>
                          <a:latin typeface="+mn-lt"/>
                          <a:ea typeface="+mn-ea"/>
                          <a:cs typeface="Times New Roman" pitchFamily="18" charset="0"/>
                        </a:rPr>
                        <a:t>Section</a:t>
                      </a:r>
                      <a:r>
                        <a:rPr kumimoji="0" lang="en-US" sz="1400" b="0" kern="1200" baseline="0" dirty="0">
                          <a:solidFill>
                            <a:schemeClr val="dk1"/>
                          </a:solidFill>
                          <a:latin typeface="+mn-lt"/>
                          <a:ea typeface="+mn-ea"/>
                          <a:cs typeface="Times New Roman" pitchFamily="18" charset="0"/>
                        </a:rPr>
                        <a:t> 443 o</a:t>
                      </a:r>
                      <a:r>
                        <a:rPr kumimoji="0" lang="en-US" sz="1400" b="0" kern="1200" dirty="0">
                          <a:solidFill>
                            <a:schemeClr val="dk1"/>
                          </a:solidFill>
                          <a:latin typeface="+mn-lt"/>
                          <a:ea typeface="+mn-ea"/>
                          <a:cs typeface="Times New Roman" pitchFamily="18" charset="0"/>
                        </a:rPr>
                        <a:t>mitted and penalty subsumed in section 439 where penalty for misreporting</a:t>
                      </a:r>
                      <a:r>
                        <a:rPr kumimoji="0" lang="en-US" sz="1400" b="0" kern="1200" baseline="0" dirty="0">
                          <a:solidFill>
                            <a:schemeClr val="dk1"/>
                          </a:solidFill>
                          <a:latin typeface="+mn-lt"/>
                          <a:ea typeface="+mn-ea"/>
                          <a:cs typeface="Times New Roman" pitchFamily="18" charset="0"/>
                        </a:rPr>
                        <a:t> income is 200% of the tax payable on such income. Thus total tax and penalty would be 117% of the tax payable on such income (39% Tax + 78% Penalty).</a:t>
                      </a:r>
                      <a:endParaRPr kumimoji="0" lang="en-US" sz="1400" b="0" kern="1200" dirty="0">
                        <a:solidFill>
                          <a:schemeClr val="dk1"/>
                        </a:solidFill>
                        <a:latin typeface="+mn-lt"/>
                        <a:ea typeface="+mn-ea"/>
                        <a:cs typeface="Times New Roman" pitchFamily="18" charset="0"/>
                      </a:endParaRPr>
                    </a:p>
                  </a:txBody>
                  <a:tcPr/>
                </a:tc>
                <a:extLst>
                  <a:ext uri="{0D108BD9-81ED-4DB2-BD59-A6C34878D82A}">
                    <a16:rowId xmlns:a16="http://schemas.microsoft.com/office/drawing/2014/main" xmlns="" val="10002"/>
                  </a:ext>
                </a:extLst>
              </a:tr>
              <a:tr h="1670797">
                <a:tc>
                  <a:txBody>
                    <a:bodyPr/>
                    <a:lstStyle/>
                    <a:p>
                      <a:r>
                        <a:rPr kumimoji="0" lang="en-US" sz="1400" b="0" kern="1200" dirty="0">
                          <a:solidFill>
                            <a:schemeClr val="dk1"/>
                          </a:solidFill>
                          <a:latin typeface="+mn-lt"/>
                          <a:ea typeface="+mn-ea"/>
                          <a:cs typeface="Times New Roman" pitchFamily="18" charset="0"/>
                        </a:rPr>
                        <a:t>270AA</a:t>
                      </a:r>
                    </a:p>
                  </a:txBody>
                  <a:tcPr/>
                </a:tc>
                <a:tc>
                  <a:txBody>
                    <a:bodyPr/>
                    <a:lstStyle/>
                    <a:p>
                      <a:pPr algn="just"/>
                      <a:r>
                        <a:rPr kumimoji="0" lang="en-US" sz="1400" b="0" u="sng" kern="1200" dirty="0">
                          <a:solidFill>
                            <a:schemeClr val="dk1"/>
                          </a:solidFill>
                          <a:latin typeface="+mn-lt"/>
                          <a:ea typeface="+mn-ea"/>
                          <a:cs typeface="Times New Roman" pitchFamily="18" charset="0"/>
                        </a:rPr>
                        <a:t>Immunity</a:t>
                      </a:r>
                      <a:r>
                        <a:rPr kumimoji="0" lang="en-US" sz="1400" b="0" u="sng" kern="1200" baseline="0" dirty="0">
                          <a:solidFill>
                            <a:schemeClr val="dk1"/>
                          </a:solidFill>
                          <a:latin typeface="+mn-lt"/>
                          <a:ea typeface="+mn-ea"/>
                          <a:cs typeface="Times New Roman" pitchFamily="18" charset="0"/>
                        </a:rPr>
                        <a:t> from penalty</a:t>
                      </a:r>
                      <a:r>
                        <a:rPr kumimoji="0" lang="en-US" sz="1400" b="0" u="none" kern="1200" baseline="0" dirty="0">
                          <a:solidFill>
                            <a:schemeClr val="dk1"/>
                          </a:solidFill>
                          <a:latin typeface="+mn-lt"/>
                          <a:ea typeface="+mn-ea"/>
                          <a:cs typeface="Times New Roman" pitchFamily="18" charset="0"/>
                        </a:rPr>
                        <a:t>-Immunity only in case of underreporting of income (not on misreporting), if tax and interest is paid within the period specified in the notice of demand and no appeal is filed.</a:t>
                      </a:r>
                      <a:endParaRPr kumimoji="0" lang="en-US" sz="1400" b="0" u="sng" kern="1200" dirty="0">
                        <a:solidFill>
                          <a:schemeClr val="dk1"/>
                        </a:solidFill>
                        <a:latin typeface="+mn-lt"/>
                        <a:ea typeface="+mn-ea"/>
                        <a:cs typeface="Times New Roman" pitchFamily="18" charset="0"/>
                      </a:endParaRPr>
                    </a:p>
                  </a:txBody>
                  <a:tcPr/>
                </a:tc>
                <a:tc>
                  <a:txBody>
                    <a:bodyPr/>
                    <a:lstStyle/>
                    <a:p>
                      <a:r>
                        <a:rPr kumimoji="0" lang="en-US" sz="1400" b="0" kern="1200" dirty="0">
                          <a:solidFill>
                            <a:schemeClr val="dk1"/>
                          </a:solidFill>
                          <a:latin typeface="+mn-lt"/>
                          <a:ea typeface="+mn-ea"/>
                          <a:cs typeface="Times New Roman" pitchFamily="18" charset="0"/>
                        </a:rPr>
                        <a:t>440</a:t>
                      </a:r>
                    </a:p>
                  </a:txBody>
                  <a:tcPr/>
                </a:tc>
                <a:tc>
                  <a:txBody>
                    <a:bodyPr/>
                    <a:lstStyle/>
                    <a:p>
                      <a:pPr algn="just"/>
                      <a:r>
                        <a:rPr kumimoji="0" lang="en-US" sz="1400" b="0" kern="1200" dirty="0">
                          <a:solidFill>
                            <a:schemeClr val="dk1"/>
                          </a:solidFill>
                          <a:latin typeface="+mn-lt"/>
                          <a:ea typeface="+mn-ea"/>
                          <a:cs typeface="Times New Roman" pitchFamily="18" charset="0"/>
                        </a:rPr>
                        <a:t>Immunity</a:t>
                      </a:r>
                      <a:r>
                        <a:rPr kumimoji="0" lang="en-US" sz="1400" b="0" kern="1200" baseline="0" dirty="0">
                          <a:solidFill>
                            <a:schemeClr val="dk1"/>
                          </a:solidFill>
                          <a:latin typeface="+mn-lt"/>
                          <a:ea typeface="+mn-ea"/>
                          <a:cs typeface="Times New Roman" pitchFamily="18" charset="0"/>
                        </a:rPr>
                        <a:t> on misreporting of income also provided on payment of </a:t>
                      </a:r>
                      <a:r>
                        <a:rPr kumimoji="0" lang="en-IN" sz="1400" b="0" kern="1200" dirty="0">
                          <a:solidFill>
                            <a:schemeClr val="dk1"/>
                          </a:solidFill>
                          <a:latin typeface="+mn-lt"/>
                          <a:ea typeface="+mn-ea"/>
                          <a:cs typeface="Times New Roman" pitchFamily="18" charset="0"/>
                        </a:rPr>
                        <a:t>100% of additional income tax.</a:t>
                      </a:r>
                    </a:p>
                    <a:p>
                      <a:pPr algn="just"/>
                      <a:endParaRPr kumimoji="0" lang="en-IN" sz="700" b="0" kern="1200" dirty="0">
                        <a:solidFill>
                          <a:schemeClr val="dk1"/>
                        </a:solidFill>
                        <a:latin typeface="+mn-lt"/>
                        <a:ea typeface="+mn-ea"/>
                        <a:cs typeface="Times New Roman" pitchFamily="18" charset="0"/>
                      </a:endParaRPr>
                    </a:p>
                    <a:p>
                      <a:pPr marL="0" algn="just" defTabSz="914400" rtl="0" eaLnBrk="1" latinLnBrk="0" hangingPunct="1"/>
                      <a:r>
                        <a:rPr kumimoji="0" lang="en-IN" sz="1400" b="0" kern="1200" dirty="0">
                          <a:solidFill>
                            <a:schemeClr val="dk1"/>
                          </a:solidFill>
                          <a:latin typeface="+mn-lt"/>
                          <a:ea typeface="+mn-ea"/>
                          <a:cs typeface="Times New Roman" pitchFamily="18" charset="0"/>
                        </a:rPr>
                        <a:t>However, where addition is made by AO which is chargeable to tax u/s 195 of the Act, immunity will be provided on payment of 120% of additional income tax. </a:t>
                      </a:r>
                      <a:r>
                        <a:rPr kumimoji="0" lang="en-US" sz="1400" b="0" kern="1200" dirty="0">
                          <a:solidFill>
                            <a:schemeClr val="dk1"/>
                          </a:solidFill>
                          <a:latin typeface="+mn-lt"/>
                          <a:ea typeface="+mn-ea"/>
                          <a:cs typeface="Times New Roman" pitchFamily="18" charset="0"/>
                        </a:rPr>
                        <a:t>Thus total tax and penalty where </a:t>
                      </a:r>
                      <a:r>
                        <a:rPr kumimoji="0" lang="en-IN" sz="1400" b="0" kern="1200" dirty="0">
                          <a:solidFill>
                            <a:schemeClr val="dk1"/>
                          </a:solidFill>
                          <a:latin typeface="+mn-lt"/>
                          <a:ea typeface="+mn-ea"/>
                          <a:cs typeface="Times New Roman" pitchFamily="18" charset="0"/>
                        </a:rPr>
                        <a:t>income is</a:t>
                      </a:r>
                      <a:r>
                        <a:rPr kumimoji="0" lang="en-IN" sz="1400" b="0" kern="1200" baseline="0" dirty="0">
                          <a:solidFill>
                            <a:schemeClr val="dk1"/>
                          </a:solidFill>
                          <a:latin typeface="+mn-lt"/>
                          <a:ea typeface="+mn-ea"/>
                          <a:cs typeface="Times New Roman" pitchFamily="18" charset="0"/>
                        </a:rPr>
                        <a:t> </a:t>
                      </a:r>
                      <a:r>
                        <a:rPr kumimoji="0" lang="en-IN" sz="1400" b="0" kern="1200" dirty="0">
                          <a:solidFill>
                            <a:schemeClr val="dk1"/>
                          </a:solidFill>
                          <a:latin typeface="+mn-lt"/>
                          <a:ea typeface="+mn-ea"/>
                          <a:cs typeface="Times New Roman" pitchFamily="18" charset="0"/>
                        </a:rPr>
                        <a:t>in nature of unexplained income/ investment/ expenditure/ credits etc. </a:t>
                      </a:r>
                      <a:r>
                        <a:rPr kumimoji="0" lang="en-US" sz="1400" b="0" kern="1200" dirty="0">
                          <a:solidFill>
                            <a:schemeClr val="dk1"/>
                          </a:solidFill>
                          <a:latin typeface="+mn-lt"/>
                          <a:ea typeface="+mn-ea"/>
                          <a:cs typeface="Times New Roman" pitchFamily="18" charset="0"/>
                        </a:rPr>
                        <a:t>would be 85.80% of the tax payable (39% Tax + 46.8% Additional tax) as against the present tax and penalty of 84% (78% + 6%).</a:t>
                      </a:r>
                    </a:p>
                  </a:txBody>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9428126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2565E56-201E-33E0-9FC0-8DFD518E62F0}"/>
              </a:ext>
            </a:extLst>
          </p:cNvPr>
          <p:cNvSpPr txBox="1"/>
          <p:nvPr/>
        </p:nvSpPr>
        <p:spPr>
          <a:xfrm>
            <a:off x="304800" y="156350"/>
            <a:ext cx="11430000" cy="5647700"/>
          </a:xfrm>
          <a:prstGeom prst="rect">
            <a:avLst/>
          </a:prstGeom>
          <a:noFill/>
        </p:spPr>
        <p:txBody>
          <a:bodyPr wrap="square">
            <a:spAutoFit/>
          </a:bodyPr>
          <a:lstStyle/>
          <a:p>
            <a:pPr marL="114300" indent="0" algn="ctr">
              <a:lnSpc>
                <a:spcPct val="100000"/>
              </a:lnSpc>
              <a:buNone/>
              <a:tabLst>
                <a:tab pos="114300" algn="l"/>
              </a:tabLst>
            </a:pPr>
            <a:r>
              <a:rPr lang="en-IN" sz="2800" b="1" u="sng" dirty="0">
                <a:solidFill>
                  <a:schemeClr val="accent1"/>
                </a:solidFill>
                <a:latin typeface="Constantia" pitchFamily="18" charset="0"/>
              </a:rPr>
              <a:t>CASE LAWS</a:t>
            </a:r>
            <a:r>
              <a:rPr lang="en-IN" sz="2800" b="1" u="sng" dirty="0">
                <a:latin typeface="Constantia" pitchFamily="18" charset="0"/>
              </a:rPr>
              <a:t> </a:t>
            </a:r>
          </a:p>
          <a:p>
            <a:pPr marL="114300" indent="0" algn="just">
              <a:lnSpc>
                <a:spcPct val="100000"/>
              </a:lnSpc>
              <a:buNone/>
              <a:tabLst>
                <a:tab pos="114300" algn="l"/>
              </a:tabLst>
            </a:pPr>
            <a:endParaRPr lang="en-IN" sz="1100" b="1" dirty="0">
              <a:latin typeface="Constantia" pitchFamily="18" charset="0"/>
            </a:endParaRPr>
          </a:p>
          <a:p>
            <a:pPr marL="114300" indent="0" algn="just">
              <a:lnSpc>
                <a:spcPct val="100000"/>
              </a:lnSpc>
              <a:buNone/>
              <a:tabLst>
                <a:tab pos="114300" algn="l"/>
              </a:tabLst>
            </a:pPr>
            <a:r>
              <a:rPr lang="en-IN" sz="2000" b="1" dirty="0">
                <a:latin typeface="Constantia" pitchFamily="18" charset="0"/>
              </a:rPr>
              <a:t>Abdul Hamid Vs. ITO (2020) 183 ITD 711 (</a:t>
            </a:r>
            <a:r>
              <a:rPr lang="en-IN" sz="2000" b="1" dirty="0" err="1">
                <a:latin typeface="Constantia" pitchFamily="18" charset="0"/>
              </a:rPr>
              <a:t>Gauhati</a:t>
            </a:r>
            <a:r>
              <a:rPr lang="en-IN" sz="2000" b="1" dirty="0">
                <a:latin typeface="Constantia" pitchFamily="18" charset="0"/>
              </a:rPr>
              <a:t>) (Trib.)</a:t>
            </a:r>
            <a:endParaRPr lang="en-US" sz="2000" b="1" dirty="0">
              <a:latin typeface="Constantia" pitchFamily="18" charset="0"/>
            </a:endParaRPr>
          </a:p>
          <a:p>
            <a:pPr marL="114300" indent="0" algn="just">
              <a:lnSpc>
                <a:spcPct val="100000"/>
              </a:lnSpc>
              <a:buNone/>
              <a:tabLst>
                <a:tab pos="114300" algn="l"/>
              </a:tabLst>
            </a:pPr>
            <a:r>
              <a:rPr lang="en-IN" sz="2000" dirty="0">
                <a:latin typeface="Constantia" pitchFamily="18" charset="0"/>
              </a:rPr>
              <a:t>Section 115BBE does not apply to business receipts/ business turnover. Where department had itself accepted that undisclosed amount in assessee’s bank account was undisclosed business receipts/ turnover, section 115BBE would not be attracted.</a:t>
            </a:r>
          </a:p>
          <a:p>
            <a:pPr marL="114300" indent="0" algn="just">
              <a:lnSpc>
                <a:spcPct val="100000"/>
              </a:lnSpc>
              <a:buNone/>
              <a:tabLst>
                <a:tab pos="114300" algn="l"/>
              </a:tabLst>
            </a:pPr>
            <a:endParaRPr lang="en-IN" sz="1100" dirty="0">
              <a:latin typeface="Constantia" pitchFamily="18" charset="0"/>
            </a:endParaRPr>
          </a:p>
          <a:p>
            <a:pPr marL="114300" algn="just">
              <a:tabLst>
                <a:tab pos="114300" algn="l"/>
              </a:tabLst>
            </a:pPr>
            <a:r>
              <a:rPr lang="en-IN" sz="2000" b="1" dirty="0">
                <a:latin typeface="Constantia" pitchFamily="18" charset="0"/>
              </a:rPr>
              <a:t>Hari Narain Gattani Vs. DCIT (2021) 186 ITD 434 (Jaipur) (Trib.)</a:t>
            </a:r>
            <a:endParaRPr lang="en-US" sz="2000" b="1" dirty="0">
              <a:latin typeface="Constantia" pitchFamily="18" charset="0"/>
            </a:endParaRPr>
          </a:p>
          <a:p>
            <a:pPr marL="114300" algn="just">
              <a:tabLst>
                <a:tab pos="114300" algn="l"/>
              </a:tabLst>
            </a:pPr>
            <a:r>
              <a:rPr lang="en-IN" sz="2000" dirty="0">
                <a:latin typeface="Constantia" pitchFamily="18" charset="0"/>
              </a:rPr>
              <a:t>Where assessee surrenders undisclosed income during search action for relevant year, it is not necessary that tax rate has to be charged as per provisions of section 115BBE.</a:t>
            </a:r>
            <a:endParaRPr lang="en-US" sz="2000" dirty="0">
              <a:latin typeface="Constantia" pitchFamily="18" charset="0"/>
            </a:endParaRPr>
          </a:p>
          <a:p>
            <a:pPr marL="114300" indent="0" algn="just">
              <a:lnSpc>
                <a:spcPct val="100000"/>
              </a:lnSpc>
              <a:buNone/>
              <a:tabLst>
                <a:tab pos="114300" algn="l"/>
              </a:tabLst>
            </a:pPr>
            <a:endParaRPr lang="en-IN" sz="1100" dirty="0">
              <a:latin typeface="Constantia" pitchFamily="18" charset="0"/>
            </a:endParaRPr>
          </a:p>
          <a:p>
            <a:pPr marL="114300" algn="just">
              <a:tabLst>
                <a:tab pos="114300" algn="l"/>
              </a:tabLst>
            </a:pPr>
            <a:r>
              <a:rPr lang="en-IN" sz="2000" b="1" dirty="0">
                <a:latin typeface="Constantia" pitchFamily="18" charset="0"/>
              </a:rPr>
              <a:t>Maruthi Babu Rao Jadav Vs. ACIT (2021) 199 DTR 66 (Kerala) (HC) [Against]</a:t>
            </a:r>
            <a:endParaRPr lang="en-US" sz="2000" b="1" dirty="0">
              <a:latin typeface="Constantia" pitchFamily="18" charset="0"/>
            </a:endParaRPr>
          </a:p>
          <a:p>
            <a:pPr marL="114300" indent="0" algn="just">
              <a:lnSpc>
                <a:spcPct val="100000"/>
              </a:lnSpc>
              <a:buNone/>
              <a:tabLst>
                <a:tab pos="114300" algn="l"/>
              </a:tabLst>
            </a:pPr>
            <a:r>
              <a:rPr lang="en-US" sz="2000" dirty="0">
                <a:latin typeface="Constantia" pitchFamily="18" charset="0"/>
              </a:rPr>
              <a:t>There were two seizures of cash made on 2nd Aug., 2016 and 3rd Nov., 2016 respectively, both in the financial year 2016-17 and on the said amounts tax was rightly imposed @ 60% u/s 115BBE and surcharge @ 25%. There was no new liability created and the rate of tax merely stood enhanced by the Taxation Laws (Second Amendment) Act, 2016 and the Finance Act, 2017 which is applicable to the assessments carried on in that year. Assessee’s contention that if an amendment is brought into force on 1st April, 2017, it can only apply to the assessment made in 2018-19 (assessment year) of the income accrued for the previous financial year which is 2017-18, is not sustainable.</a:t>
            </a:r>
          </a:p>
        </p:txBody>
      </p:sp>
    </p:spTree>
    <p:extLst>
      <p:ext uri="{BB962C8B-B14F-4D97-AF65-F5344CB8AC3E}">
        <p14:creationId xmlns:p14="http://schemas.microsoft.com/office/powerpoint/2010/main" val="13841805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6FF674D-A5F0-4AFF-8443-11B5FBB90D93}"/>
              </a:ext>
            </a:extLst>
          </p:cNvPr>
          <p:cNvSpPr txBox="1"/>
          <p:nvPr/>
        </p:nvSpPr>
        <p:spPr>
          <a:xfrm>
            <a:off x="406400" y="1013313"/>
            <a:ext cx="11155680" cy="4168705"/>
          </a:xfrm>
          <a:prstGeom prst="rect">
            <a:avLst/>
          </a:prstGeom>
          <a:noFill/>
        </p:spPr>
        <p:txBody>
          <a:bodyPr wrap="square">
            <a:spAutoFit/>
          </a:bodyPr>
          <a:lstStyle/>
          <a:p>
            <a:pPr algn="just">
              <a:buNone/>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Hon’ble Madurai Bench of Madras High Court in case of S.M.I.L.E Microfinance Ltd. Vs. ACIT order dt. 19.11.2024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has held that section 115BBE is applicable from 01.04.2017 and not prior to that date. Relevant extracts of the decision reads as under:-</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buNone/>
            </a:pPr>
            <a:r>
              <a:rPr lang="en-IN" sz="18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800"/>
              </a:spcAft>
              <a:buNone/>
              <a:tabLst>
                <a:tab pos="90170" algn="l"/>
                <a:tab pos="4337685" algn="l"/>
              </a:tabLst>
            </a:pPr>
            <a:r>
              <a:rPr lang="en-IN" sz="1800" i="1" kern="100" dirty="0">
                <a:effectLst/>
                <a:latin typeface="Times New Roman" panose="02020603050405020304" pitchFamily="18" charset="0"/>
                <a:ea typeface="Calibri" panose="020F0502020204030204" pitchFamily="34" charset="0"/>
                <a:cs typeface="Times New Roman" panose="02020603050405020304" pitchFamily="18" charset="0"/>
              </a:rPr>
              <a:t>“17. In the aforesaid objects and reasons nowhere it is stated that due to “demonetization” the unaccounted money ought to be charged 60% rate of tax. It only states that step had been taken to curb black money by withdrawing Specified Bank Notes of denomination of Rs.500 and Rs.1000. And also states the people may find illegal ways of converting their black money into black again, hence as per experts advice heavy penalty ought to be levied. From the language of the object “that instead of allowing people to find illegal ways of converting their black money into black again”, it is evident that the government is intended to impose the same for future transactions. </a:t>
            </a:r>
            <a:r>
              <a:rPr lang="en-IN" sz="1800" b="1" i="1" kern="100" dirty="0">
                <a:effectLst/>
                <a:latin typeface="Times New Roman" panose="02020603050405020304" pitchFamily="18" charset="0"/>
                <a:ea typeface="Calibri" panose="020F0502020204030204" pitchFamily="34" charset="0"/>
                <a:cs typeface="Times New Roman" panose="02020603050405020304" pitchFamily="18" charset="0"/>
              </a:rPr>
              <a:t>Especially the use of word “again” in the object would clearly indicate it is for future transactions i.e. from 01.04.2017. Therefore this Court is of the considered opinion that the revenue is empowered to impose 60% rate of tax for the transactions from 01.04.2017 onwards and not prior to the said cut-off date. And for prior transaction the revenue is empowered to impose only 30% rate of tax.”</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76126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98778" y="2742609"/>
            <a:ext cx="9784809" cy="3216261"/>
          </a:xfrm>
          <a:prstGeom prst="rect">
            <a:avLst/>
          </a:prstGeom>
        </p:spPr>
        <p:txBody>
          <a:bodyPr wrap="square" lIns="76197" tIns="38098" rIns="76197" bIns="38098">
            <a:spAutoFit/>
          </a:bodyPr>
          <a:lstStyle/>
          <a:p>
            <a:pPr algn="ctr"/>
            <a:r>
              <a:rPr kumimoji="1" lang="en-US" sz="4400" b="1" dirty="0">
                <a:latin typeface="+mj-lt"/>
              </a:rPr>
              <a:t>THANK YOU</a:t>
            </a:r>
          </a:p>
          <a:p>
            <a:pPr algn="ctr"/>
            <a:r>
              <a:rPr kumimoji="1" lang="en-US" sz="2800" b="1" u="sng" dirty="0">
                <a:latin typeface="+mj-lt"/>
              </a:rPr>
              <a:t>Compiled by</a:t>
            </a:r>
          </a:p>
          <a:p>
            <a:pPr algn="ctr"/>
            <a:r>
              <a:rPr lang="en-US" sz="2200" b="1" dirty="0">
                <a:solidFill>
                  <a:srgbClr val="C00000"/>
                </a:solidFill>
                <a:latin typeface="Times New Roman" pitchFamily="18" charset="0"/>
                <a:cs typeface="Times New Roman" pitchFamily="18" charset="0"/>
              </a:rPr>
              <a:t>CA P.C. </a:t>
            </a:r>
            <a:r>
              <a:rPr lang="en-US" sz="2200" b="1" dirty="0" err="1">
                <a:solidFill>
                  <a:srgbClr val="C00000"/>
                </a:solidFill>
                <a:latin typeface="Times New Roman" pitchFamily="18" charset="0"/>
                <a:cs typeface="Times New Roman" pitchFamily="18" charset="0"/>
              </a:rPr>
              <a:t>Parwal</a:t>
            </a:r>
            <a:endParaRPr lang="en-US" sz="2200" b="1" dirty="0">
              <a:solidFill>
                <a:srgbClr val="C00000"/>
              </a:solidFill>
              <a:latin typeface="Times New Roman" pitchFamily="18" charset="0"/>
              <a:cs typeface="Times New Roman" pitchFamily="18" charset="0"/>
            </a:endParaRPr>
          </a:p>
          <a:p>
            <a:pPr algn="ctr"/>
            <a:r>
              <a:rPr lang="en-US" sz="2200" b="1" dirty="0">
                <a:solidFill>
                  <a:srgbClr val="C00000"/>
                </a:solidFill>
                <a:latin typeface="Times New Roman" pitchFamily="18" charset="0"/>
                <a:cs typeface="Times New Roman" pitchFamily="18" charset="0"/>
              </a:rPr>
              <a:t>Kalani &amp; Co LLP, Chartered Accountants</a:t>
            </a:r>
          </a:p>
          <a:p>
            <a:pPr algn="ctr"/>
            <a:r>
              <a:rPr lang="en-US" sz="2200" b="1" dirty="0">
                <a:solidFill>
                  <a:srgbClr val="C00000"/>
                </a:solidFill>
                <a:latin typeface="Times New Roman" pitchFamily="18" charset="0"/>
                <a:cs typeface="Times New Roman" pitchFamily="18" charset="0"/>
              </a:rPr>
              <a:t>Milestone Building, Tonk Road, Jaipur</a:t>
            </a:r>
          </a:p>
          <a:p>
            <a:pPr algn="ctr"/>
            <a:r>
              <a:rPr lang="en-US" sz="2200" b="1" dirty="0">
                <a:solidFill>
                  <a:srgbClr val="C00000"/>
                </a:solidFill>
                <a:latin typeface="Times New Roman" pitchFamily="18" charset="0"/>
                <a:cs typeface="Times New Roman" pitchFamily="18" charset="0"/>
              </a:rPr>
              <a:t>Mobile:- 98298-88804     E-mail:- pparwal@kalanico.com</a:t>
            </a:r>
          </a:p>
          <a:p>
            <a:pPr algn="ctr"/>
            <a:r>
              <a:rPr lang="en-US" sz="2200" b="1" dirty="0">
                <a:solidFill>
                  <a:srgbClr val="C00000"/>
                </a:solidFill>
                <a:latin typeface="Times New Roman" pitchFamily="18" charset="0"/>
                <a:cs typeface="Times New Roman" pitchFamily="18" charset="0"/>
              </a:rPr>
              <a:t>Offices at: Jaipur, Jodhpur, Kota, Pali, </a:t>
            </a:r>
            <a:r>
              <a:rPr lang="en-US" sz="2200" b="1" dirty="0" err="1">
                <a:solidFill>
                  <a:srgbClr val="C00000"/>
                </a:solidFill>
                <a:latin typeface="Times New Roman" pitchFamily="18" charset="0"/>
                <a:cs typeface="Times New Roman" pitchFamily="18" charset="0"/>
              </a:rPr>
              <a:t>Bhilwara</a:t>
            </a:r>
            <a:r>
              <a:rPr lang="en-US" sz="2200" b="1" dirty="0">
                <a:solidFill>
                  <a:srgbClr val="C00000"/>
                </a:solidFill>
                <a:latin typeface="Times New Roman" pitchFamily="18" charset="0"/>
                <a:cs typeface="Times New Roman" pitchFamily="18" charset="0"/>
              </a:rPr>
              <a:t>, Udaipur, Pune, Guwahati &amp; Affiliate office at: Delhi, Mumbai</a:t>
            </a:r>
          </a:p>
        </p:txBody>
      </p:sp>
      <p:pic>
        <p:nvPicPr>
          <p:cNvPr id="1028" name="Picture 4">
            <a:extLst>
              <a:ext uri="{FF2B5EF4-FFF2-40B4-BE49-F238E27FC236}">
                <a16:creationId xmlns:a16="http://schemas.microsoft.com/office/drawing/2014/main" xmlns="" id="{6A73F90A-E74A-21CF-52A0-1D7C4615D52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9583" y="0"/>
            <a:ext cx="10363200" cy="260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10731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448</TotalTime>
  <Words>5095</Words>
  <Application>Microsoft Office PowerPoint</Application>
  <PresentationFormat>Custom</PresentationFormat>
  <Paragraphs>561</Paragraphs>
  <Slides>59</Slides>
  <Notes>15</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brief description of section 68 to 69D  (Now section 102 to 106)</vt:lpstr>
      <vt:lpstr>PowerPoint Presentation</vt:lpstr>
      <vt:lpstr>Major Changes in IT act, 2025</vt:lpstr>
      <vt:lpstr>Major Changes in IT act, 2025</vt:lpstr>
      <vt:lpstr>Major Changes in IT act, 2025</vt:lpstr>
      <vt:lpstr>Major Changes in IT act, 2025</vt:lpstr>
      <vt:lpstr>Major Changes in IT act, 2025</vt:lpstr>
      <vt:lpstr>Major Changes in IT act, 2025</vt:lpstr>
      <vt:lpstr>Major Changes in IT act, 2025</vt:lpstr>
      <vt:lpstr>Major Changes in IT act, 2025</vt:lpstr>
      <vt:lpstr>Impact of these changes</vt:lpstr>
      <vt:lpstr>heading of sections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Introduction of “Negotiable instruments”</vt:lpstr>
      <vt:lpstr>PowerPoint Presentation</vt:lpstr>
      <vt:lpstr>PowerPoint Presentation</vt:lpstr>
      <vt:lpstr>      “MAY”             “SHALL”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Nishtha Sanghi</dc:creator>
  <cp:lastModifiedBy>PcParwal</cp:lastModifiedBy>
  <cp:revision>44</cp:revision>
  <cp:lastPrinted>2026-04-24T09:22:25Z</cp:lastPrinted>
  <dcterms:created xsi:type="dcterms:W3CDTF">2026-01-05T06:41:03Z</dcterms:created>
  <dcterms:modified xsi:type="dcterms:W3CDTF">2026-04-24T09:24:03Z</dcterms:modified>
</cp:coreProperties>
</file>