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9" r:id="rId4"/>
    <p:sldId id="268" r:id="rId5"/>
    <p:sldId id="270" r:id="rId6"/>
    <p:sldId id="271" r:id="rId7"/>
    <p:sldId id="274" r:id="rId8"/>
    <p:sldId id="272" r:id="rId9"/>
    <p:sldId id="273" r:id="rId10"/>
    <p:sldId id="275" r:id="rId11"/>
    <p:sldId id="258" r:id="rId12"/>
    <p:sldId id="276" r:id="rId13"/>
    <p:sldId id="277" r:id="rId14"/>
    <p:sldId id="278" r:id="rId15"/>
    <p:sldId id="279" r:id="rId16"/>
    <p:sldId id="294" r:id="rId17"/>
    <p:sldId id="280" r:id="rId18"/>
    <p:sldId id="263" r:id="rId19"/>
    <p:sldId id="293" r:id="rId20"/>
    <p:sldId id="259" r:id="rId21"/>
    <p:sldId id="281" r:id="rId22"/>
    <p:sldId id="282" r:id="rId23"/>
    <p:sldId id="285" r:id="rId24"/>
    <p:sldId id="286" r:id="rId25"/>
    <p:sldId id="283" r:id="rId26"/>
    <p:sldId id="284" r:id="rId27"/>
    <p:sldId id="287" r:id="rId28"/>
    <p:sldId id="264" r:id="rId29"/>
    <p:sldId id="288" r:id="rId30"/>
    <p:sldId id="289" r:id="rId31"/>
    <p:sldId id="290" r:id="rId32"/>
    <p:sldId id="265" r:id="rId33"/>
    <p:sldId id="291" r:id="rId34"/>
    <p:sldId id="292" r:id="rId35"/>
    <p:sldId id="296" r:id="rId36"/>
    <p:sldId id="295" r:id="rId37"/>
    <p:sldId id="267"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p:scale>
          <a:sx n="69" d="100"/>
          <a:sy n="69" d="100"/>
        </p:scale>
        <p:origin x="564" y="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16C74-7091-9DB4-FEDC-36D65FF21A5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CE32AE42-3AAA-892E-EF44-FB80DA45BF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7BEECD9E-CB6D-27FE-4A2A-F883BA77F5C6}"/>
              </a:ext>
            </a:extLst>
          </p:cNvPr>
          <p:cNvSpPr>
            <a:spLocks noGrp="1"/>
          </p:cNvSpPr>
          <p:nvPr>
            <p:ph type="dt" sz="half" idx="10"/>
          </p:nvPr>
        </p:nvSpPr>
        <p:spPr/>
        <p:txBody>
          <a:bodyPr/>
          <a:lstStyle/>
          <a:p>
            <a:fld id="{7D968C1D-B3E1-4F0D-A4D0-5388EA34F62F}" type="datetimeFigureOut">
              <a:rPr lang="en-IN" smtClean="0"/>
              <a:t>23-04-2026</a:t>
            </a:fld>
            <a:endParaRPr lang="en-IN"/>
          </a:p>
        </p:txBody>
      </p:sp>
      <p:sp>
        <p:nvSpPr>
          <p:cNvPr id="5" name="Footer Placeholder 4">
            <a:extLst>
              <a:ext uri="{FF2B5EF4-FFF2-40B4-BE49-F238E27FC236}">
                <a16:creationId xmlns:a16="http://schemas.microsoft.com/office/drawing/2014/main" id="{BD21B03B-42D0-DA65-6740-6E11DDA88E2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FAAE48A-E66C-B936-859E-AB24E325418F}"/>
              </a:ext>
            </a:extLst>
          </p:cNvPr>
          <p:cNvSpPr>
            <a:spLocks noGrp="1"/>
          </p:cNvSpPr>
          <p:nvPr>
            <p:ph type="sldNum" sz="quarter" idx="12"/>
          </p:nvPr>
        </p:nvSpPr>
        <p:spPr/>
        <p:txBody>
          <a:bodyPr/>
          <a:lstStyle/>
          <a:p>
            <a:fld id="{6507D469-9BB2-4036-A8E5-99D64DE05621}" type="slidenum">
              <a:rPr lang="en-IN" smtClean="0"/>
              <a:t>‹#›</a:t>
            </a:fld>
            <a:endParaRPr lang="en-IN"/>
          </a:p>
        </p:txBody>
      </p:sp>
    </p:spTree>
    <p:extLst>
      <p:ext uri="{BB962C8B-B14F-4D97-AF65-F5344CB8AC3E}">
        <p14:creationId xmlns:p14="http://schemas.microsoft.com/office/powerpoint/2010/main" val="842058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B767A-E807-97FD-90C6-E8C321DBA92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7F4FD26-3B51-F1CD-9F6A-D944C487257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318B581-757C-5BC7-46D9-92DC90BCB2A2}"/>
              </a:ext>
            </a:extLst>
          </p:cNvPr>
          <p:cNvSpPr>
            <a:spLocks noGrp="1"/>
          </p:cNvSpPr>
          <p:nvPr>
            <p:ph type="dt" sz="half" idx="10"/>
          </p:nvPr>
        </p:nvSpPr>
        <p:spPr/>
        <p:txBody>
          <a:bodyPr/>
          <a:lstStyle/>
          <a:p>
            <a:fld id="{7D968C1D-B3E1-4F0D-A4D0-5388EA34F62F}" type="datetimeFigureOut">
              <a:rPr lang="en-IN" smtClean="0"/>
              <a:t>23-04-2026</a:t>
            </a:fld>
            <a:endParaRPr lang="en-IN"/>
          </a:p>
        </p:txBody>
      </p:sp>
      <p:sp>
        <p:nvSpPr>
          <p:cNvPr id="5" name="Footer Placeholder 4">
            <a:extLst>
              <a:ext uri="{FF2B5EF4-FFF2-40B4-BE49-F238E27FC236}">
                <a16:creationId xmlns:a16="http://schemas.microsoft.com/office/drawing/2014/main" id="{66AC6A07-A95A-503E-95A3-89F75DC7757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EB17FB2-FA0E-C6A0-9CCA-D434983ED2D4}"/>
              </a:ext>
            </a:extLst>
          </p:cNvPr>
          <p:cNvSpPr>
            <a:spLocks noGrp="1"/>
          </p:cNvSpPr>
          <p:nvPr>
            <p:ph type="sldNum" sz="quarter" idx="12"/>
          </p:nvPr>
        </p:nvSpPr>
        <p:spPr/>
        <p:txBody>
          <a:bodyPr/>
          <a:lstStyle/>
          <a:p>
            <a:fld id="{6507D469-9BB2-4036-A8E5-99D64DE05621}" type="slidenum">
              <a:rPr lang="en-IN" smtClean="0"/>
              <a:t>‹#›</a:t>
            </a:fld>
            <a:endParaRPr lang="en-IN"/>
          </a:p>
        </p:txBody>
      </p:sp>
    </p:spTree>
    <p:extLst>
      <p:ext uri="{BB962C8B-B14F-4D97-AF65-F5344CB8AC3E}">
        <p14:creationId xmlns:p14="http://schemas.microsoft.com/office/powerpoint/2010/main" val="2747233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387D6-D8CC-4DAD-7D29-625833EA4A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227095BF-780F-A1B1-5F8C-FBAC3E84F16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DBB2F52-74AE-F833-BB00-A4C29EF0258E}"/>
              </a:ext>
            </a:extLst>
          </p:cNvPr>
          <p:cNvSpPr>
            <a:spLocks noGrp="1"/>
          </p:cNvSpPr>
          <p:nvPr>
            <p:ph type="dt" sz="half" idx="10"/>
          </p:nvPr>
        </p:nvSpPr>
        <p:spPr/>
        <p:txBody>
          <a:bodyPr/>
          <a:lstStyle/>
          <a:p>
            <a:fld id="{7D968C1D-B3E1-4F0D-A4D0-5388EA34F62F}" type="datetimeFigureOut">
              <a:rPr lang="en-IN" smtClean="0"/>
              <a:t>23-04-2026</a:t>
            </a:fld>
            <a:endParaRPr lang="en-IN"/>
          </a:p>
        </p:txBody>
      </p:sp>
      <p:sp>
        <p:nvSpPr>
          <p:cNvPr id="5" name="Footer Placeholder 4">
            <a:extLst>
              <a:ext uri="{FF2B5EF4-FFF2-40B4-BE49-F238E27FC236}">
                <a16:creationId xmlns:a16="http://schemas.microsoft.com/office/drawing/2014/main" id="{AC06D2E6-45E4-9212-759F-BA87EA279A7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D88317E-9D2D-24AC-12E2-6B627A5551E8}"/>
              </a:ext>
            </a:extLst>
          </p:cNvPr>
          <p:cNvSpPr>
            <a:spLocks noGrp="1"/>
          </p:cNvSpPr>
          <p:nvPr>
            <p:ph type="sldNum" sz="quarter" idx="12"/>
          </p:nvPr>
        </p:nvSpPr>
        <p:spPr/>
        <p:txBody>
          <a:bodyPr/>
          <a:lstStyle/>
          <a:p>
            <a:fld id="{6507D469-9BB2-4036-A8E5-99D64DE05621}" type="slidenum">
              <a:rPr lang="en-IN" smtClean="0"/>
              <a:t>‹#›</a:t>
            </a:fld>
            <a:endParaRPr lang="en-IN"/>
          </a:p>
        </p:txBody>
      </p:sp>
    </p:spTree>
    <p:extLst>
      <p:ext uri="{BB962C8B-B14F-4D97-AF65-F5344CB8AC3E}">
        <p14:creationId xmlns:p14="http://schemas.microsoft.com/office/powerpoint/2010/main" val="2641480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D43A3-E36D-9FDE-5E45-1F6A3AC841D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DB7637A-8552-DDC6-B60C-509A5844AD8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3F5C7C06-CE22-61F9-719C-7936B4CC9FE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2189F06-E695-C278-D1C6-F516F17A46DF}"/>
              </a:ext>
            </a:extLst>
          </p:cNvPr>
          <p:cNvSpPr>
            <a:spLocks noGrp="1"/>
          </p:cNvSpPr>
          <p:nvPr>
            <p:ph type="dt" sz="half" idx="10"/>
          </p:nvPr>
        </p:nvSpPr>
        <p:spPr/>
        <p:txBody>
          <a:bodyPr/>
          <a:lstStyle/>
          <a:p>
            <a:fld id="{7D968C1D-B3E1-4F0D-A4D0-5388EA34F62F}" type="datetimeFigureOut">
              <a:rPr lang="en-IN" smtClean="0"/>
              <a:t>23-04-2026</a:t>
            </a:fld>
            <a:endParaRPr lang="en-IN"/>
          </a:p>
        </p:txBody>
      </p:sp>
      <p:sp>
        <p:nvSpPr>
          <p:cNvPr id="6" name="Footer Placeholder 5">
            <a:extLst>
              <a:ext uri="{FF2B5EF4-FFF2-40B4-BE49-F238E27FC236}">
                <a16:creationId xmlns:a16="http://schemas.microsoft.com/office/drawing/2014/main" id="{A041E823-CF1B-A487-329D-057D84AB344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650C561-E151-509F-1915-B90D4D98D0B0}"/>
              </a:ext>
            </a:extLst>
          </p:cNvPr>
          <p:cNvSpPr>
            <a:spLocks noGrp="1"/>
          </p:cNvSpPr>
          <p:nvPr>
            <p:ph type="sldNum" sz="quarter" idx="12"/>
          </p:nvPr>
        </p:nvSpPr>
        <p:spPr/>
        <p:txBody>
          <a:bodyPr/>
          <a:lstStyle/>
          <a:p>
            <a:fld id="{6507D469-9BB2-4036-A8E5-99D64DE05621}" type="slidenum">
              <a:rPr lang="en-IN" smtClean="0"/>
              <a:t>‹#›</a:t>
            </a:fld>
            <a:endParaRPr lang="en-IN"/>
          </a:p>
        </p:txBody>
      </p:sp>
    </p:spTree>
    <p:extLst>
      <p:ext uri="{BB962C8B-B14F-4D97-AF65-F5344CB8AC3E}">
        <p14:creationId xmlns:p14="http://schemas.microsoft.com/office/powerpoint/2010/main" val="339586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E6084-CBF4-2C6A-79E5-390DE3B43E0C}"/>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581B925-4004-5A8E-4F5F-3992AEE6FA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83023C6-E840-4840-2B95-CCBD6669484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E229D6A2-FA75-25CF-F61C-06917B682E4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538A6FC-2582-A7A3-BB0E-C0785A887F6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7150A6D0-780F-5A7B-0E0B-B35EED6DC8F0}"/>
              </a:ext>
            </a:extLst>
          </p:cNvPr>
          <p:cNvSpPr>
            <a:spLocks noGrp="1"/>
          </p:cNvSpPr>
          <p:nvPr>
            <p:ph type="dt" sz="half" idx="10"/>
          </p:nvPr>
        </p:nvSpPr>
        <p:spPr/>
        <p:txBody>
          <a:bodyPr/>
          <a:lstStyle/>
          <a:p>
            <a:fld id="{7D968C1D-B3E1-4F0D-A4D0-5388EA34F62F}" type="datetimeFigureOut">
              <a:rPr lang="en-IN" smtClean="0"/>
              <a:t>23-04-2026</a:t>
            </a:fld>
            <a:endParaRPr lang="en-IN"/>
          </a:p>
        </p:txBody>
      </p:sp>
      <p:sp>
        <p:nvSpPr>
          <p:cNvPr id="8" name="Footer Placeholder 7">
            <a:extLst>
              <a:ext uri="{FF2B5EF4-FFF2-40B4-BE49-F238E27FC236}">
                <a16:creationId xmlns:a16="http://schemas.microsoft.com/office/drawing/2014/main" id="{7BDFC528-7E98-423C-8582-CB30697200DE}"/>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802FD923-6F84-0C43-E47A-3D9913A0F7AA}"/>
              </a:ext>
            </a:extLst>
          </p:cNvPr>
          <p:cNvSpPr>
            <a:spLocks noGrp="1"/>
          </p:cNvSpPr>
          <p:nvPr>
            <p:ph type="sldNum" sz="quarter" idx="12"/>
          </p:nvPr>
        </p:nvSpPr>
        <p:spPr/>
        <p:txBody>
          <a:bodyPr/>
          <a:lstStyle/>
          <a:p>
            <a:fld id="{6507D469-9BB2-4036-A8E5-99D64DE05621}" type="slidenum">
              <a:rPr lang="en-IN" smtClean="0"/>
              <a:t>‹#›</a:t>
            </a:fld>
            <a:endParaRPr lang="en-IN"/>
          </a:p>
        </p:txBody>
      </p:sp>
    </p:spTree>
    <p:extLst>
      <p:ext uri="{BB962C8B-B14F-4D97-AF65-F5344CB8AC3E}">
        <p14:creationId xmlns:p14="http://schemas.microsoft.com/office/powerpoint/2010/main" val="31945191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B9330-8961-8BED-9466-6DDB7809727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30DCDF27-E89F-15A2-735E-462E6A01AC7E}"/>
              </a:ext>
            </a:extLst>
          </p:cNvPr>
          <p:cNvSpPr>
            <a:spLocks noGrp="1"/>
          </p:cNvSpPr>
          <p:nvPr>
            <p:ph type="dt" sz="half" idx="10"/>
          </p:nvPr>
        </p:nvSpPr>
        <p:spPr/>
        <p:txBody>
          <a:bodyPr/>
          <a:lstStyle/>
          <a:p>
            <a:fld id="{7D968C1D-B3E1-4F0D-A4D0-5388EA34F62F}" type="datetimeFigureOut">
              <a:rPr lang="en-IN" smtClean="0"/>
              <a:t>23-04-2026</a:t>
            </a:fld>
            <a:endParaRPr lang="en-IN"/>
          </a:p>
        </p:txBody>
      </p:sp>
      <p:sp>
        <p:nvSpPr>
          <p:cNvPr id="4" name="Footer Placeholder 3">
            <a:extLst>
              <a:ext uri="{FF2B5EF4-FFF2-40B4-BE49-F238E27FC236}">
                <a16:creationId xmlns:a16="http://schemas.microsoft.com/office/drawing/2014/main" id="{E904EBC0-8B5D-CDDE-1266-CF4737CC63F5}"/>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31B43C70-58B6-DAC3-3C72-172E6774F3FF}"/>
              </a:ext>
            </a:extLst>
          </p:cNvPr>
          <p:cNvSpPr>
            <a:spLocks noGrp="1"/>
          </p:cNvSpPr>
          <p:nvPr>
            <p:ph type="sldNum" sz="quarter" idx="12"/>
          </p:nvPr>
        </p:nvSpPr>
        <p:spPr/>
        <p:txBody>
          <a:bodyPr/>
          <a:lstStyle/>
          <a:p>
            <a:fld id="{6507D469-9BB2-4036-A8E5-99D64DE05621}" type="slidenum">
              <a:rPr lang="en-IN" smtClean="0"/>
              <a:t>‹#›</a:t>
            </a:fld>
            <a:endParaRPr lang="en-IN"/>
          </a:p>
        </p:txBody>
      </p:sp>
    </p:spTree>
    <p:extLst>
      <p:ext uri="{BB962C8B-B14F-4D97-AF65-F5344CB8AC3E}">
        <p14:creationId xmlns:p14="http://schemas.microsoft.com/office/powerpoint/2010/main" val="2747147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2FEBA2-9475-7B24-9568-3A02B440201A}"/>
              </a:ext>
            </a:extLst>
          </p:cNvPr>
          <p:cNvSpPr>
            <a:spLocks noGrp="1"/>
          </p:cNvSpPr>
          <p:nvPr>
            <p:ph type="dt" sz="half" idx="10"/>
          </p:nvPr>
        </p:nvSpPr>
        <p:spPr/>
        <p:txBody>
          <a:bodyPr/>
          <a:lstStyle/>
          <a:p>
            <a:fld id="{7D968C1D-B3E1-4F0D-A4D0-5388EA34F62F}" type="datetimeFigureOut">
              <a:rPr lang="en-IN" smtClean="0"/>
              <a:t>23-04-2026</a:t>
            </a:fld>
            <a:endParaRPr lang="en-IN"/>
          </a:p>
        </p:txBody>
      </p:sp>
      <p:sp>
        <p:nvSpPr>
          <p:cNvPr id="3" name="Footer Placeholder 2">
            <a:extLst>
              <a:ext uri="{FF2B5EF4-FFF2-40B4-BE49-F238E27FC236}">
                <a16:creationId xmlns:a16="http://schemas.microsoft.com/office/drawing/2014/main" id="{33367544-8946-C8F2-7C5E-4B165CBFC5C2}"/>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5D8E2141-3BD2-9A6B-00B7-B4EE3E8EB02E}"/>
              </a:ext>
            </a:extLst>
          </p:cNvPr>
          <p:cNvSpPr>
            <a:spLocks noGrp="1"/>
          </p:cNvSpPr>
          <p:nvPr>
            <p:ph type="sldNum" sz="quarter" idx="12"/>
          </p:nvPr>
        </p:nvSpPr>
        <p:spPr/>
        <p:txBody>
          <a:bodyPr/>
          <a:lstStyle/>
          <a:p>
            <a:fld id="{6507D469-9BB2-4036-A8E5-99D64DE05621}" type="slidenum">
              <a:rPr lang="en-IN" smtClean="0"/>
              <a:t>‹#›</a:t>
            </a:fld>
            <a:endParaRPr lang="en-IN"/>
          </a:p>
        </p:txBody>
      </p:sp>
    </p:spTree>
    <p:extLst>
      <p:ext uri="{BB962C8B-B14F-4D97-AF65-F5344CB8AC3E}">
        <p14:creationId xmlns:p14="http://schemas.microsoft.com/office/powerpoint/2010/main" val="26409646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20167-9E21-4FBE-171B-7BB75F3A50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8BAB30D6-A92D-2A54-F7AC-EA34DE45DB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B5979DB7-5031-FFCF-A3A1-E4E0EDC63A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87D9EE-1080-D022-8666-DA52A64D3C03}"/>
              </a:ext>
            </a:extLst>
          </p:cNvPr>
          <p:cNvSpPr>
            <a:spLocks noGrp="1"/>
          </p:cNvSpPr>
          <p:nvPr>
            <p:ph type="dt" sz="half" idx="10"/>
          </p:nvPr>
        </p:nvSpPr>
        <p:spPr/>
        <p:txBody>
          <a:bodyPr/>
          <a:lstStyle/>
          <a:p>
            <a:fld id="{7D968C1D-B3E1-4F0D-A4D0-5388EA34F62F}" type="datetimeFigureOut">
              <a:rPr lang="en-IN" smtClean="0"/>
              <a:t>23-04-2026</a:t>
            </a:fld>
            <a:endParaRPr lang="en-IN"/>
          </a:p>
        </p:txBody>
      </p:sp>
      <p:sp>
        <p:nvSpPr>
          <p:cNvPr id="6" name="Footer Placeholder 5">
            <a:extLst>
              <a:ext uri="{FF2B5EF4-FFF2-40B4-BE49-F238E27FC236}">
                <a16:creationId xmlns:a16="http://schemas.microsoft.com/office/drawing/2014/main" id="{36F715A1-6BE6-74D6-907E-29DC5EF31C3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95761A4-A958-CE0F-9C42-1DFE39FE9C7B}"/>
              </a:ext>
            </a:extLst>
          </p:cNvPr>
          <p:cNvSpPr>
            <a:spLocks noGrp="1"/>
          </p:cNvSpPr>
          <p:nvPr>
            <p:ph type="sldNum" sz="quarter" idx="12"/>
          </p:nvPr>
        </p:nvSpPr>
        <p:spPr/>
        <p:txBody>
          <a:bodyPr/>
          <a:lstStyle/>
          <a:p>
            <a:fld id="{6507D469-9BB2-4036-A8E5-99D64DE05621}" type="slidenum">
              <a:rPr lang="en-IN" smtClean="0"/>
              <a:t>‹#›</a:t>
            </a:fld>
            <a:endParaRPr lang="en-IN"/>
          </a:p>
        </p:txBody>
      </p:sp>
    </p:spTree>
    <p:extLst>
      <p:ext uri="{BB962C8B-B14F-4D97-AF65-F5344CB8AC3E}">
        <p14:creationId xmlns:p14="http://schemas.microsoft.com/office/powerpoint/2010/main" val="1247575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3069C-5110-B6C3-ACFA-0498343EB4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C240E79A-0FEC-2743-0100-4342DBCC9F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3FDAAEC1-7A35-6707-B5C0-820725677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C3D9A7-FC2E-EFCC-4608-BB86C241910A}"/>
              </a:ext>
            </a:extLst>
          </p:cNvPr>
          <p:cNvSpPr>
            <a:spLocks noGrp="1"/>
          </p:cNvSpPr>
          <p:nvPr>
            <p:ph type="dt" sz="half" idx="10"/>
          </p:nvPr>
        </p:nvSpPr>
        <p:spPr/>
        <p:txBody>
          <a:bodyPr/>
          <a:lstStyle/>
          <a:p>
            <a:fld id="{7D968C1D-B3E1-4F0D-A4D0-5388EA34F62F}" type="datetimeFigureOut">
              <a:rPr lang="en-IN" smtClean="0"/>
              <a:t>23-04-2026</a:t>
            </a:fld>
            <a:endParaRPr lang="en-IN"/>
          </a:p>
        </p:txBody>
      </p:sp>
      <p:sp>
        <p:nvSpPr>
          <p:cNvPr id="6" name="Footer Placeholder 5">
            <a:extLst>
              <a:ext uri="{FF2B5EF4-FFF2-40B4-BE49-F238E27FC236}">
                <a16:creationId xmlns:a16="http://schemas.microsoft.com/office/drawing/2014/main" id="{CBDDF5BF-3080-5E1F-E45B-611FC5DF90A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530AAED-E904-AAA3-F4D9-EB70E2A59AD2}"/>
              </a:ext>
            </a:extLst>
          </p:cNvPr>
          <p:cNvSpPr>
            <a:spLocks noGrp="1"/>
          </p:cNvSpPr>
          <p:nvPr>
            <p:ph type="sldNum" sz="quarter" idx="12"/>
          </p:nvPr>
        </p:nvSpPr>
        <p:spPr/>
        <p:txBody>
          <a:bodyPr/>
          <a:lstStyle/>
          <a:p>
            <a:fld id="{6507D469-9BB2-4036-A8E5-99D64DE05621}" type="slidenum">
              <a:rPr lang="en-IN" smtClean="0"/>
              <a:t>‹#›</a:t>
            </a:fld>
            <a:endParaRPr lang="en-IN"/>
          </a:p>
        </p:txBody>
      </p:sp>
    </p:spTree>
    <p:extLst>
      <p:ext uri="{BB962C8B-B14F-4D97-AF65-F5344CB8AC3E}">
        <p14:creationId xmlns:p14="http://schemas.microsoft.com/office/powerpoint/2010/main" val="6598192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10AEB-ACB8-6684-91AB-D4913CAD357F}"/>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5AB0229-12B4-0C1D-8B35-601B63B8810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AEA409C-4DD7-A6E6-E2BD-801FE6548D7F}"/>
              </a:ext>
            </a:extLst>
          </p:cNvPr>
          <p:cNvSpPr>
            <a:spLocks noGrp="1"/>
          </p:cNvSpPr>
          <p:nvPr>
            <p:ph type="dt" sz="half" idx="10"/>
          </p:nvPr>
        </p:nvSpPr>
        <p:spPr/>
        <p:txBody>
          <a:bodyPr/>
          <a:lstStyle/>
          <a:p>
            <a:fld id="{7D968C1D-B3E1-4F0D-A4D0-5388EA34F62F}" type="datetimeFigureOut">
              <a:rPr lang="en-IN" smtClean="0"/>
              <a:t>23-04-2026</a:t>
            </a:fld>
            <a:endParaRPr lang="en-IN"/>
          </a:p>
        </p:txBody>
      </p:sp>
      <p:sp>
        <p:nvSpPr>
          <p:cNvPr id="5" name="Footer Placeholder 4">
            <a:extLst>
              <a:ext uri="{FF2B5EF4-FFF2-40B4-BE49-F238E27FC236}">
                <a16:creationId xmlns:a16="http://schemas.microsoft.com/office/drawing/2014/main" id="{007F2F0F-5A8D-2C4C-C026-2DFB666366A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3A75CA7-8792-2859-0159-CACCF8C37DF4}"/>
              </a:ext>
            </a:extLst>
          </p:cNvPr>
          <p:cNvSpPr>
            <a:spLocks noGrp="1"/>
          </p:cNvSpPr>
          <p:nvPr>
            <p:ph type="sldNum" sz="quarter" idx="12"/>
          </p:nvPr>
        </p:nvSpPr>
        <p:spPr/>
        <p:txBody>
          <a:bodyPr/>
          <a:lstStyle/>
          <a:p>
            <a:fld id="{6507D469-9BB2-4036-A8E5-99D64DE05621}" type="slidenum">
              <a:rPr lang="en-IN" smtClean="0"/>
              <a:t>‹#›</a:t>
            </a:fld>
            <a:endParaRPr lang="en-IN"/>
          </a:p>
        </p:txBody>
      </p:sp>
    </p:spTree>
    <p:extLst>
      <p:ext uri="{BB962C8B-B14F-4D97-AF65-F5344CB8AC3E}">
        <p14:creationId xmlns:p14="http://schemas.microsoft.com/office/powerpoint/2010/main" val="260641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945768-5A85-E234-E630-C93811E8AF7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D84541C-865C-81A3-4EA8-34867CFCD00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5307369-F30B-75D3-874A-97DB6F424C91}"/>
              </a:ext>
            </a:extLst>
          </p:cNvPr>
          <p:cNvSpPr>
            <a:spLocks noGrp="1"/>
          </p:cNvSpPr>
          <p:nvPr>
            <p:ph type="dt" sz="half" idx="10"/>
          </p:nvPr>
        </p:nvSpPr>
        <p:spPr/>
        <p:txBody>
          <a:bodyPr/>
          <a:lstStyle/>
          <a:p>
            <a:fld id="{7D968C1D-B3E1-4F0D-A4D0-5388EA34F62F}" type="datetimeFigureOut">
              <a:rPr lang="en-IN" smtClean="0"/>
              <a:t>23-04-2026</a:t>
            </a:fld>
            <a:endParaRPr lang="en-IN"/>
          </a:p>
        </p:txBody>
      </p:sp>
      <p:sp>
        <p:nvSpPr>
          <p:cNvPr id="5" name="Footer Placeholder 4">
            <a:extLst>
              <a:ext uri="{FF2B5EF4-FFF2-40B4-BE49-F238E27FC236}">
                <a16:creationId xmlns:a16="http://schemas.microsoft.com/office/drawing/2014/main" id="{4ADEA193-8081-5004-28C7-9F6F2FDF944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80F8D23-FCE2-D854-B5F8-0ECD6675A452}"/>
              </a:ext>
            </a:extLst>
          </p:cNvPr>
          <p:cNvSpPr>
            <a:spLocks noGrp="1"/>
          </p:cNvSpPr>
          <p:nvPr>
            <p:ph type="sldNum" sz="quarter" idx="12"/>
          </p:nvPr>
        </p:nvSpPr>
        <p:spPr/>
        <p:txBody>
          <a:bodyPr/>
          <a:lstStyle/>
          <a:p>
            <a:fld id="{6507D469-9BB2-4036-A8E5-99D64DE05621}" type="slidenum">
              <a:rPr lang="en-IN" smtClean="0"/>
              <a:t>‹#›</a:t>
            </a:fld>
            <a:endParaRPr lang="en-IN"/>
          </a:p>
        </p:txBody>
      </p:sp>
    </p:spTree>
    <p:extLst>
      <p:ext uri="{BB962C8B-B14F-4D97-AF65-F5344CB8AC3E}">
        <p14:creationId xmlns:p14="http://schemas.microsoft.com/office/powerpoint/2010/main" val="3523463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6114E08-FF66-1C92-F5B6-002E5C76D1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CF4F041-90E6-8B78-F62D-FACBE052C3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7B83CA9-525C-CE6B-CA60-062F9713A2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D968C1D-B3E1-4F0D-A4D0-5388EA34F62F}" type="datetimeFigureOut">
              <a:rPr lang="en-IN" smtClean="0"/>
              <a:t>23-04-2026</a:t>
            </a:fld>
            <a:endParaRPr lang="en-IN"/>
          </a:p>
        </p:txBody>
      </p:sp>
      <p:sp>
        <p:nvSpPr>
          <p:cNvPr id="5" name="Footer Placeholder 4">
            <a:extLst>
              <a:ext uri="{FF2B5EF4-FFF2-40B4-BE49-F238E27FC236}">
                <a16:creationId xmlns:a16="http://schemas.microsoft.com/office/drawing/2014/main" id="{9D68642A-C39C-3277-F228-06E73CCF50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C7E2D8B8-7D64-D744-C1BB-EA37579D13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507D469-9BB2-4036-A8E5-99D64DE05621}" type="slidenum">
              <a:rPr lang="en-IN" smtClean="0"/>
              <a:t>‹#›</a:t>
            </a:fld>
            <a:endParaRPr lang="en-IN"/>
          </a:p>
        </p:txBody>
      </p:sp>
    </p:spTree>
    <p:extLst>
      <p:ext uri="{BB962C8B-B14F-4D97-AF65-F5344CB8AC3E}">
        <p14:creationId xmlns:p14="http://schemas.microsoft.com/office/powerpoint/2010/main" val="37682496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ectangle 5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A9FD7A-D6DA-2B94-EF70-D6FDD11440A6}"/>
              </a:ext>
            </a:extLst>
          </p:cNvPr>
          <p:cNvSpPr>
            <a:spLocks noGrp="1"/>
          </p:cNvSpPr>
          <p:nvPr>
            <p:ph type="ctrTitle"/>
          </p:nvPr>
        </p:nvSpPr>
        <p:spPr>
          <a:xfrm>
            <a:off x="849086" y="947057"/>
            <a:ext cx="10352314" cy="3620873"/>
          </a:xfrm>
        </p:spPr>
        <p:txBody>
          <a:bodyPr anchor="ctr">
            <a:normAutofit/>
          </a:bodyPr>
          <a:lstStyle/>
          <a:p>
            <a:r>
              <a:rPr lang="en-IN" sz="5600" b="1" dirty="0"/>
              <a:t>Taxation of Partnership Firms &amp; TDS on Payments to Partners: </a:t>
            </a:r>
            <a:br>
              <a:rPr lang="en-IN" sz="5600" b="1" dirty="0"/>
            </a:br>
            <a:r>
              <a:rPr lang="en-IN" sz="5600" b="1" dirty="0"/>
              <a:t>Law, Controversies and </a:t>
            </a:r>
            <a:br>
              <a:rPr lang="en-IN" sz="5600" b="1" dirty="0"/>
            </a:br>
            <a:r>
              <a:rPr lang="en-IN" sz="5600" b="1" dirty="0"/>
              <a:t>Practical Challenges</a:t>
            </a:r>
          </a:p>
        </p:txBody>
      </p:sp>
      <p:sp>
        <p:nvSpPr>
          <p:cNvPr id="3" name="Subtitle 2">
            <a:extLst>
              <a:ext uri="{FF2B5EF4-FFF2-40B4-BE49-F238E27FC236}">
                <a16:creationId xmlns:a16="http://schemas.microsoft.com/office/drawing/2014/main" id="{59917232-4C85-D095-4C1A-F9CE87E9B4F7}"/>
              </a:ext>
            </a:extLst>
          </p:cNvPr>
          <p:cNvSpPr>
            <a:spLocks noGrp="1"/>
          </p:cNvSpPr>
          <p:nvPr>
            <p:ph type="subTitle" idx="1"/>
          </p:nvPr>
        </p:nvSpPr>
        <p:spPr>
          <a:xfrm>
            <a:off x="1524000" y="5514052"/>
            <a:ext cx="9144000" cy="651910"/>
          </a:xfrm>
        </p:spPr>
        <p:txBody>
          <a:bodyPr anchor="ctr">
            <a:normAutofit/>
          </a:bodyPr>
          <a:lstStyle/>
          <a:p>
            <a:r>
              <a:rPr lang="en-IN" b="1"/>
              <a:t>CA Anoop Bhatia</a:t>
            </a:r>
          </a:p>
        </p:txBody>
      </p:sp>
      <p:cxnSp>
        <p:nvCxnSpPr>
          <p:cNvPr id="56" name="Straight Connector 5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7054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39CCF-4C60-59A0-B87F-AE9CA03C0A65}"/>
              </a:ext>
            </a:extLst>
          </p:cNvPr>
          <p:cNvSpPr>
            <a:spLocks noGrp="1"/>
          </p:cNvSpPr>
          <p:nvPr>
            <p:ph type="title"/>
          </p:nvPr>
        </p:nvSpPr>
        <p:spPr/>
        <p:txBody>
          <a:bodyPr/>
          <a:lstStyle/>
          <a:p>
            <a:pPr algn="just"/>
            <a:r>
              <a:rPr lang="en-IN" b="1" dirty="0"/>
              <a:t>Definition of Firm, Partner &amp; Partnership: Old Law &amp; New Law</a:t>
            </a:r>
          </a:p>
        </p:txBody>
      </p:sp>
      <p:sp>
        <p:nvSpPr>
          <p:cNvPr id="3" name="Content Placeholder 2">
            <a:extLst>
              <a:ext uri="{FF2B5EF4-FFF2-40B4-BE49-F238E27FC236}">
                <a16:creationId xmlns:a16="http://schemas.microsoft.com/office/drawing/2014/main" id="{5485E763-889B-F5C8-D3B1-A22206D8B908}"/>
              </a:ext>
            </a:extLst>
          </p:cNvPr>
          <p:cNvSpPr>
            <a:spLocks noGrp="1"/>
          </p:cNvSpPr>
          <p:nvPr>
            <p:ph idx="1"/>
          </p:nvPr>
        </p:nvSpPr>
        <p:spPr/>
        <p:txBody>
          <a:bodyPr/>
          <a:lstStyle/>
          <a:p>
            <a:pPr algn="just"/>
            <a:r>
              <a:rPr lang="en-IN" dirty="0"/>
              <a:t>Old Act: Sec 2(23)(</a:t>
            </a:r>
            <a:r>
              <a:rPr lang="en-IN" dirty="0" err="1"/>
              <a:t>i</a:t>
            </a:r>
            <a:r>
              <a:rPr lang="en-IN" dirty="0"/>
              <a:t>) / (ii) / (iii)</a:t>
            </a:r>
          </a:p>
          <a:p>
            <a:pPr algn="just"/>
            <a:r>
              <a:rPr lang="en-IN" dirty="0"/>
              <a:t>New Act: Sec 2(45) / (74) / (75)</a:t>
            </a:r>
          </a:p>
          <a:p>
            <a:pPr algn="just"/>
            <a:endParaRPr lang="en-US" dirty="0"/>
          </a:p>
          <a:p>
            <a:pPr algn="just"/>
            <a:r>
              <a:rPr lang="en-US" dirty="0"/>
              <a:t>Sec 2(45): “Firm” shall have the same meaning as assigned to it in section 4 of the Indian Partnership Act, 1932 (9 of 1932), and shall include a “limited liability partnership” as defined in section 2(1)(n) of the Limited Liability Partnership Act, 2008 (6 of 2009);</a:t>
            </a:r>
            <a:endParaRPr lang="en-IN" dirty="0"/>
          </a:p>
        </p:txBody>
      </p:sp>
    </p:spTree>
    <p:extLst>
      <p:ext uri="{BB962C8B-B14F-4D97-AF65-F5344CB8AC3E}">
        <p14:creationId xmlns:p14="http://schemas.microsoft.com/office/powerpoint/2010/main" val="409652085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EA74B-7B9F-DC03-4092-F2B10C8E1B56}"/>
              </a:ext>
            </a:extLst>
          </p:cNvPr>
          <p:cNvSpPr>
            <a:spLocks noGrp="1"/>
          </p:cNvSpPr>
          <p:nvPr>
            <p:ph type="title"/>
          </p:nvPr>
        </p:nvSpPr>
        <p:spPr/>
        <p:txBody>
          <a:bodyPr/>
          <a:lstStyle/>
          <a:p>
            <a:pPr algn="just"/>
            <a:r>
              <a:rPr lang="en-IN" b="1" dirty="0"/>
              <a:t>Term ‘Partner’ separately defined in New Act</a:t>
            </a:r>
          </a:p>
        </p:txBody>
      </p:sp>
      <p:sp>
        <p:nvSpPr>
          <p:cNvPr id="3" name="Content Placeholder 2">
            <a:extLst>
              <a:ext uri="{FF2B5EF4-FFF2-40B4-BE49-F238E27FC236}">
                <a16:creationId xmlns:a16="http://schemas.microsoft.com/office/drawing/2014/main" id="{796D101D-7D5B-58E8-827E-8373C70AF51D}"/>
              </a:ext>
            </a:extLst>
          </p:cNvPr>
          <p:cNvSpPr>
            <a:spLocks noGrp="1"/>
          </p:cNvSpPr>
          <p:nvPr>
            <p:ph idx="1"/>
          </p:nvPr>
        </p:nvSpPr>
        <p:spPr/>
        <p:txBody>
          <a:bodyPr/>
          <a:lstStyle/>
          <a:p>
            <a:pPr marL="0" indent="0" algn="just">
              <a:buNone/>
            </a:pPr>
            <a:r>
              <a:rPr lang="en-US" dirty="0"/>
              <a:t>Sec 2(74) “partner” shall have the same meaning as assigned to it in section 4 of the Indian Partnership Act, 1932 (9 of 1932), and shall include— </a:t>
            </a:r>
          </a:p>
          <a:p>
            <a:pPr marL="514350" indent="-514350" algn="just">
              <a:buAutoNum type="alphaLcParenBoth"/>
            </a:pPr>
            <a:r>
              <a:rPr lang="en-US" dirty="0"/>
              <a:t>any person who, being a minor, has been admitted to the benefits of partnership; and </a:t>
            </a:r>
          </a:p>
          <a:p>
            <a:pPr marL="514350" indent="-514350" algn="just">
              <a:buAutoNum type="alphaLcParenBoth"/>
            </a:pPr>
            <a:r>
              <a:rPr lang="en-US" dirty="0"/>
              <a:t>a partner of a limited liability partnership as defined in section 2(1)(q) of the Limited Liability Partnership Act, 2008 (6 of 2009);</a:t>
            </a:r>
          </a:p>
          <a:p>
            <a:pPr marL="0" indent="0" algn="just">
              <a:buNone/>
            </a:pPr>
            <a:r>
              <a:rPr lang="en-US" dirty="0"/>
              <a:t>[similar to Sec 2(23)(ii) of the Old Act]</a:t>
            </a:r>
            <a:endParaRPr lang="en-IN" dirty="0"/>
          </a:p>
        </p:txBody>
      </p:sp>
    </p:spTree>
    <p:extLst>
      <p:ext uri="{BB962C8B-B14F-4D97-AF65-F5344CB8AC3E}">
        <p14:creationId xmlns:p14="http://schemas.microsoft.com/office/powerpoint/2010/main" val="139365911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B07B4-909D-1B23-AA76-CDBC06FF88D7}"/>
              </a:ext>
            </a:extLst>
          </p:cNvPr>
          <p:cNvSpPr>
            <a:spLocks noGrp="1"/>
          </p:cNvSpPr>
          <p:nvPr>
            <p:ph type="title"/>
          </p:nvPr>
        </p:nvSpPr>
        <p:spPr/>
        <p:txBody>
          <a:bodyPr/>
          <a:lstStyle/>
          <a:p>
            <a:r>
              <a:rPr lang="en-IN" b="1" dirty="0"/>
              <a:t>Definition of Term Partnership:</a:t>
            </a:r>
          </a:p>
        </p:txBody>
      </p:sp>
      <p:sp>
        <p:nvSpPr>
          <p:cNvPr id="3" name="Content Placeholder 2">
            <a:extLst>
              <a:ext uri="{FF2B5EF4-FFF2-40B4-BE49-F238E27FC236}">
                <a16:creationId xmlns:a16="http://schemas.microsoft.com/office/drawing/2014/main" id="{FE3CA213-518E-571B-7736-867503F0DDDE}"/>
              </a:ext>
            </a:extLst>
          </p:cNvPr>
          <p:cNvSpPr>
            <a:spLocks noGrp="1"/>
          </p:cNvSpPr>
          <p:nvPr>
            <p:ph idx="1"/>
          </p:nvPr>
        </p:nvSpPr>
        <p:spPr/>
        <p:txBody>
          <a:bodyPr/>
          <a:lstStyle/>
          <a:p>
            <a:pPr marL="0" indent="0" algn="just">
              <a:buNone/>
            </a:pPr>
            <a:r>
              <a:rPr lang="en-IN" dirty="0"/>
              <a:t>Sec 2(75): </a:t>
            </a:r>
            <a:r>
              <a:rPr lang="en-US" dirty="0"/>
              <a:t>“partnership” shall have the same meaning as assigned to it in section 4 of the Indian Partnership Act, 1932 (9 of 1932), and shall include a “limited liability partnership” as defined in section 2(1)(n) of the Limited Liability Partnership Act, 2008 (6 of 2009);</a:t>
            </a:r>
            <a:endParaRPr lang="en-IN" dirty="0"/>
          </a:p>
        </p:txBody>
      </p:sp>
    </p:spTree>
    <p:extLst>
      <p:ext uri="{BB962C8B-B14F-4D97-AF65-F5344CB8AC3E}">
        <p14:creationId xmlns:p14="http://schemas.microsoft.com/office/powerpoint/2010/main" val="264529112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A0836-C90C-3BDD-8777-6DA23B52EE63}"/>
              </a:ext>
            </a:extLst>
          </p:cNvPr>
          <p:cNvSpPr>
            <a:spLocks noGrp="1"/>
          </p:cNvSpPr>
          <p:nvPr>
            <p:ph type="title"/>
          </p:nvPr>
        </p:nvSpPr>
        <p:spPr>
          <a:xfrm>
            <a:off x="338328" y="365125"/>
            <a:ext cx="11155680" cy="1325563"/>
          </a:xfrm>
        </p:spPr>
        <p:txBody>
          <a:bodyPr/>
          <a:lstStyle/>
          <a:p>
            <a:pPr algn="just"/>
            <a:r>
              <a:rPr lang="en-IN" b="1" dirty="0"/>
              <a:t>Constitution, Change in Constitution, Succession etc. of the Firm:</a:t>
            </a:r>
          </a:p>
        </p:txBody>
      </p:sp>
      <p:graphicFrame>
        <p:nvGraphicFramePr>
          <p:cNvPr id="4" name="Content Placeholder 3">
            <a:extLst>
              <a:ext uri="{FF2B5EF4-FFF2-40B4-BE49-F238E27FC236}">
                <a16:creationId xmlns:a16="http://schemas.microsoft.com/office/drawing/2014/main" id="{DA775CD1-A4ED-9F71-819A-94D7D3065C5D}"/>
              </a:ext>
            </a:extLst>
          </p:cNvPr>
          <p:cNvGraphicFramePr>
            <a:graphicFrameLocks noGrp="1"/>
          </p:cNvGraphicFramePr>
          <p:nvPr>
            <p:ph idx="1"/>
            <p:extLst>
              <p:ext uri="{D42A27DB-BD31-4B8C-83A1-F6EECF244321}">
                <p14:modId xmlns:p14="http://schemas.microsoft.com/office/powerpoint/2010/main" val="55617817"/>
              </p:ext>
            </p:extLst>
          </p:nvPr>
        </p:nvGraphicFramePr>
        <p:xfrm>
          <a:off x="466344" y="1825625"/>
          <a:ext cx="11256264" cy="4709160"/>
        </p:xfrm>
        <a:graphic>
          <a:graphicData uri="http://schemas.openxmlformats.org/drawingml/2006/table">
            <a:tbl>
              <a:tblPr firstRow="1" bandRow="1">
                <a:tableStyleId>{5C22544A-7EE6-4342-B048-85BDC9FD1C3A}</a:tableStyleId>
              </a:tblPr>
              <a:tblGrid>
                <a:gridCol w="7481339">
                  <a:extLst>
                    <a:ext uri="{9D8B030D-6E8A-4147-A177-3AD203B41FA5}">
                      <a16:colId xmlns:a16="http://schemas.microsoft.com/office/drawing/2014/main" val="2910375652"/>
                    </a:ext>
                  </a:extLst>
                </a:gridCol>
                <a:gridCol w="1936981">
                  <a:extLst>
                    <a:ext uri="{9D8B030D-6E8A-4147-A177-3AD203B41FA5}">
                      <a16:colId xmlns:a16="http://schemas.microsoft.com/office/drawing/2014/main" val="1373442104"/>
                    </a:ext>
                  </a:extLst>
                </a:gridCol>
                <a:gridCol w="1837944">
                  <a:extLst>
                    <a:ext uri="{9D8B030D-6E8A-4147-A177-3AD203B41FA5}">
                      <a16:colId xmlns:a16="http://schemas.microsoft.com/office/drawing/2014/main" val="4131561745"/>
                    </a:ext>
                  </a:extLst>
                </a:gridCol>
              </a:tblGrid>
              <a:tr h="370840">
                <a:tc>
                  <a:txBody>
                    <a:bodyPr/>
                    <a:lstStyle/>
                    <a:p>
                      <a:endParaRPr lang="en-IN" sz="2900" b="0" dirty="0"/>
                    </a:p>
                  </a:txBody>
                  <a:tcPr/>
                </a:tc>
                <a:tc>
                  <a:txBody>
                    <a:bodyPr/>
                    <a:lstStyle/>
                    <a:p>
                      <a:pPr algn="ctr"/>
                      <a:r>
                        <a:rPr lang="en-IN" sz="2900" b="1" dirty="0"/>
                        <a:t>Old Act</a:t>
                      </a:r>
                    </a:p>
                  </a:txBody>
                  <a:tcPr/>
                </a:tc>
                <a:tc>
                  <a:txBody>
                    <a:bodyPr/>
                    <a:lstStyle/>
                    <a:p>
                      <a:pPr algn="ctr"/>
                      <a:r>
                        <a:rPr lang="en-IN" sz="2900" b="1" dirty="0"/>
                        <a:t>New Act</a:t>
                      </a:r>
                    </a:p>
                  </a:txBody>
                  <a:tcPr/>
                </a:tc>
                <a:extLst>
                  <a:ext uri="{0D108BD9-81ED-4DB2-BD59-A6C34878D82A}">
                    <a16:rowId xmlns:a16="http://schemas.microsoft.com/office/drawing/2014/main" val="3705985883"/>
                  </a:ext>
                </a:extLst>
              </a:tr>
              <a:tr h="370840">
                <a:tc>
                  <a:txBody>
                    <a:bodyPr/>
                    <a:lstStyle/>
                    <a:p>
                      <a:r>
                        <a:rPr lang="en-IN" sz="2900" b="0" dirty="0"/>
                        <a:t>Assessment as a Firm</a:t>
                      </a:r>
                    </a:p>
                  </a:txBody>
                  <a:tcPr/>
                </a:tc>
                <a:tc>
                  <a:txBody>
                    <a:bodyPr/>
                    <a:lstStyle/>
                    <a:p>
                      <a:pPr algn="ctr"/>
                      <a:r>
                        <a:rPr lang="en-IN" sz="2900" b="1" dirty="0"/>
                        <a:t>S 184</a:t>
                      </a:r>
                    </a:p>
                  </a:txBody>
                  <a:tcPr/>
                </a:tc>
                <a:tc>
                  <a:txBody>
                    <a:bodyPr/>
                    <a:lstStyle/>
                    <a:p>
                      <a:pPr algn="ctr"/>
                      <a:r>
                        <a:rPr lang="en-IN" sz="2900" b="1" dirty="0"/>
                        <a:t>S 325</a:t>
                      </a:r>
                    </a:p>
                  </a:txBody>
                  <a:tcPr/>
                </a:tc>
                <a:extLst>
                  <a:ext uri="{0D108BD9-81ED-4DB2-BD59-A6C34878D82A}">
                    <a16:rowId xmlns:a16="http://schemas.microsoft.com/office/drawing/2014/main" val="1368979564"/>
                  </a:ext>
                </a:extLst>
              </a:tr>
              <a:tr h="370840">
                <a:tc>
                  <a:txBody>
                    <a:bodyPr/>
                    <a:lstStyle/>
                    <a:p>
                      <a:r>
                        <a:rPr lang="en-IN" sz="2900" b="0" dirty="0"/>
                        <a:t>Assessment when Sec 184 not complied with</a:t>
                      </a:r>
                    </a:p>
                  </a:txBody>
                  <a:tcPr/>
                </a:tc>
                <a:tc>
                  <a:txBody>
                    <a:bodyPr/>
                    <a:lstStyle/>
                    <a:p>
                      <a:pPr algn="ctr"/>
                      <a:r>
                        <a:rPr lang="en-IN" sz="2900" b="1" dirty="0"/>
                        <a:t>S 185</a:t>
                      </a:r>
                    </a:p>
                  </a:txBody>
                  <a:tcPr/>
                </a:tc>
                <a:tc>
                  <a:txBody>
                    <a:bodyPr/>
                    <a:lstStyle/>
                    <a:p>
                      <a:pPr algn="ctr"/>
                      <a:r>
                        <a:rPr lang="en-IN" sz="2900" b="1" dirty="0"/>
                        <a:t>S 326</a:t>
                      </a:r>
                    </a:p>
                  </a:txBody>
                  <a:tcPr/>
                </a:tc>
                <a:extLst>
                  <a:ext uri="{0D108BD9-81ED-4DB2-BD59-A6C34878D82A}">
                    <a16:rowId xmlns:a16="http://schemas.microsoft.com/office/drawing/2014/main" val="1251812252"/>
                  </a:ext>
                </a:extLst>
              </a:tr>
              <a:tr h="370840">
                <a:tc>
                  <a:txBody>
                    <a:bodyPr/>
                    <a:lstStyle/>
                    <a:p>
                      <a:r>
                        <a:rPr lang="en-IN" sz="2900" b="0" dirty="0"/>
                        <a:t>Change in Constitution of Firm</a:t>
                      </a:r>
                    </a:p>
                  </a:txBody>
                  <a:tcPr/>
                </a:tc>
                <a:tc>
                  <a:txBody>
                    <a:bodyPr/>
                    <a:lstStyle/>
                    <a:p>
                      <a:pPr algn="ctr"/>
                      <a:r>
                        <a:rPr lang="en-IN" sz="2900" b="1" dirty="0"/>
                        <a:t>S 187</a:t>
                      </a:r>
                    </a:p>
                  </a:txBody>
                  <a:tcPr/>
                </a:tc>
                <a:tc>
                  <a:txBody>
                    <a:bodyPr/>
                    <a:lstStyle/>
                    <a:p>
                      <a:pPr algn="ctr"/>
                      <a:r>
                        <a:rPr lang="en-IN" sz="2900" b="1" dirty="0"/>
                        <a:t>S 327</a:t>
                      </a:r>
                    </a:p>
                  </a:txBody>
                  <a:tcPr/>
                </a:tc>
                <a:extLst>
                  <a:ext uri="{0D108BD9-81ED-4DB2-BD59-A6C34878D82A}">
                    <a16:rowId xmlns:a16="http://schemas.microsoft.com/office/drawing/2014/main" val="3742880298"/>
                  </a:ext>
                </a:extLst>
              </a:tr>
              <a:tr h="370840">
                <a:tc>
                  <a:txBody>
                    <a:bodyPr/>
                    <a:lstStyle/>
                    <a:p>
                      <a:r>
                        <a:rPr lang="en-IN" sz="2900" b="0" dirty="0"/>
                        <a:t>Succession of One Firm by another Firm</a:t>
                      </a:r>
                    </a:p>
                  </a:txBody>
                  <a:tcPr/>
                </a:tc>
                <a:tc>
                  <a:txBody>
                    <a:bodyPr/>
                    <a:lstStyle/>
                    <a:p>
                      <a:pPr algn="ctr"/>
                      <a:r>
                        <a:rPr lang="en-IN" sz="2900" b="1" dirty="0"/>
                        <a:t>S 188</a:t>
                      </a:r>
                    </a:p>
                  </a:txBody>
                  <a:tcPr/>
                </a:tc>
                <a:tc>
                  <a:txBody>
                    <a:bodyPr/>
                    <a:lstStyle/>
                    <a:p>
                      <a:pPr algn="ctr"/>
                      <a:r>
                        <a:rPr lang="en-IN" sz="2900" b="1" dirty="0"/>
                        <a:t>S 328</a:t>
                      </a:r>
                    </a:p>
                  </a:txBody>
                  <a:tcPr/>
                </a:tc>
                <a:extLst>
                  <a:ext uri="{0D108BD9-81ED-4DB2-BD59-A6C34878D82A}">
                    <a16:rowId xmlns:a16="http://schemas.microsoft.com/office/drawing/2014/main" val="3175590403"/>
                  </a:ext>
                </a:extLst>
              </a:tr>
              <a:tr h="370840">
                <a:tc>
                  <a:txBody>
                    <a:bodyPr/>
                    <a:lstStyle/>
                    <a:p>
                      <a:r>
                        <a:rPr lang="en-IN" sz="2900" b="0" dirty="0"/>
                        <a:t>Joint &amp; Several Liability of Partners for tax payable by Firm</a:t>
                      </a:r>
                    </a:p>
                  </a:txBody>
                  <a:tcPr/>
                </a:tc>
                <a:tc>
                  <a:txBody>
                    <a:bodyPr/>
                    <a:lstStyle/>
                    <a:p>
                      <a:pPr algn="ctr"/>
                      <a:r>
                        <a:rPr lang="en-IN" sz="2900" b="1" dirty="0"/>
                        <a:t>S 188A</a:t>
                      </a:r>
                    </a:p>
                  </a:txBody>
                  <a:tcPr/>
                </a:tc>
                <a:tc>
                  <a:txBody>
                    <a:bodyPr/>
                    <a:lstStyle/>
                    <a:p>
                      <a:pPr algn="ctr"/>
                      <a:r>
                        <a:rPr lang="en-IN" sz="2900" b="1" dirty="0"/>
                        <a:t>S 329</a:t>
                      </a:r>
                    </a:p>
                  </a:txBody>
                  <a:tcPr/>
                </a:tc>
                <a:extLst>
                  <a:ext uri="{0D108BD9-81ED-4DB2-BD59-A6C34878D82A}">
                    <a16:rowId xmlns:a16="http://schemas.microsoft.com/office/drawing/2014/main" val="4236075628"/>
                  </a:ext>
                </a:extLst>
              </a:tr>
              <a:tr h="370840">
                <a:tc>
                  <a:txBody>
                    <a:bodyPr/>
                    <a:lstStyle/>
                    <a:p>
                      <a:r>
                        <a:rPr lang="en-IN" sz="2900" b="0" dirty="0"/>
                        <a:t>Firm Dissolved or Business Discontinued </a:t>
                      </a:r>
                    </a:p>
                  </a:txBody>
                  <a:tcPr/>
                </a:tc>
                <a:tc>
                  <a:txBody>
                    <a:bodyPr/>
                    <a:lstStyle/>
                    <a:p>
                      <a:pPr algn="ctr"/>
                      <a:r>
                        <a:rPr lang="en-IN" sz="2900" b="1" dirty="0"/>
                        <a:t>S 189</a:t>
                      </a:r>
                    </a:p>
                  </a:txBody>
                  <a:tcPr/>
                </a:tc>
                <a:tc>
                  <a:txBody>
                    <a:bodyPr/>
                    <a:lstStyle/>
                    <a:p>
                      <a:pPr algn="ctr"/>
                      <a:r>
                        <a:rPr lang="en-IN" sz="2900" b="1" dirty="0"/>
                        <a:t>S 330</a:t>
                      </a:r>
                    </a:p>
                  </a:txBody>
                  <a:tcPr/>
                </a:tc>
                <a:extLst>
                  <a:ext uri="{0D108BD9-81ED-4DB2-BD59-A6C34878D82A}">
                    <a16:rowId xmlns:a16="http://schemas.microsoft.com/office/drawing/2014/main" val="2589914302"/>
                  </a:ext>
                </a:extLst>
              </a:tr>
              <a:tr h="370840">
                <a:tc>
                  <a:txBody>
                    <a:bodyPr/>
                    <a:lstStyle/>
                    <a:p>
                      <a:r>
                        <a:rPr lang="en-IN" sz="2900" b="0" dirty="0"/>
                        <a:t>Liability of Partner of LLP in liquidation</a:t>
                      </a:r>
                    </a:p>
                  </a:txBody>
                  <a:tcPr/>
                </a:tc>
                <a:tc>
                  <a:txBody>
                    <a:bodyPr/>
                    <a:lstStyle/>
                    <a:p>
                      <a:pPr algn="ctr"/>
                      <a:r>
                        <a:rPr lang="en-IN" sz="2900" b="1" dirty="0"/>
                        <a:t>S 167C</a:t>
                      </a:r>
                    </a:p>
                  </a:txBody>
                  <a:tcPr/>
                </a:tc>
                <a:tc>
                  <a:txBody>
                    <a:bodyPr/>
                    <a:lstStyle/>
                    <a:p>
                      <a:pPr algn="ctr"/>
                      <a:r>
                        <a:rPr lang="en-IN" sz="2900" b="1" dirty="0"/>
                        <a:t>S 331</a:t>
                      </a:r>
                    </a:p>
                  </a:txBody>
                  <a:tcPr/>
                </a:tc>
                <a:extLst>
                  <a:ext uri="{0D108BD9-81ED-4DB2-BD59-A6C34878D82A}">
                    <a16:rowId xmlns:a16="http://schemas.microsoft.com/office/drawing/2014/main" val="3684777848"/>
                  </a:ext>
                </a:extLst>
              </a:tr>
            </a:tbl>
          </a:graphicData>
        </a:graphic>
      </p:graphicFrame>
    </p:spTree>
    <p:extLst>
      <p:ext uri="{BB962C8B-B14F-4D97-AF65-F5344CB8AC3E}">
        <p14:creationId xmlns:p14="http://schemas.microsoft.com/office/powerpoint/2010/main" val="281308267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2E05E-3A47-DD28-A1E4-2B03497B794C}"/>
              </a:ext>
            </a:extLst>
          </p:cNvPr>
          <p:cNvSpPr>
            <a:spLocks noGrp="1"/>
          </p:cNvSpPr>
          <p:nvPr>
            <p:ph type="title"/>
          </p:nvPr>
        </p:nvSpPr>
        <p:spPr>
          <a:xfrm>
            <a:off x="228600" y="201169"/>
            <a:ext cx="11548872" cy="1005839"/>
          </a:xfrm>
        </p:spPr>
        <p:txBody>
          <a:bodyPr>
            <a:normAutofit fontScale="90000"/>
          </a:bodyPr>
          <a:lstStyle/>
          <a:p>
            <a:r>
              <a:rPr lang="en-IN" b="1" dirty="0"/>
              <a:t>Sec 325: Assessment as a Firm (Sec 184 of Old Act)</a:t>
            </a:r>
          </a:p>
        </p:txBody>
      </p:sp>
      <p:sp>
        <p:nvSpPr>
          <p:cNvPr id="3" name="Content Placeholder 2">
            <a:extLst>
              <a:ext uri="{FF2B5EF4-FFF2-40B4-BE49-F238E27FC236}">
                <a16:creationId xmlns:a16="http://schemas.microsoft.com/office/drawing/2014/main" id="{22DA044E-DE9C-9BA7-644B-E857C45DCB77}"/>
              </a:ext>
            </a:extLst>
          </p:cNvPr>
          <p:cNvSpPr>
            <a:spLocks noGrp="1"/>
          </p:cNvSpPr>
          <p:nvPr>
            <p:ph idx="1"/>
          </p:nvPr>
        </p:nvSpPr>
        <p:spPr>
          <a:xfrm>
            <a:off x="228600" y="1298448"/>
            <a:ext cx="11704320" cy="5358383"/>
          </a:xfrm>
        </p:spPr>
        <p:txBody>
          <a:bodyPr>
            <a:normAutofit/>
          </a:bodyPr>
          <a:lstStyle/>
          <a:p>
            <a:pPr marL="0" indent="0" algn="just">
              <a:buNone/>
            </a:pPr>
            <a:r>
              <a:rPr lang="en-US" dirty="0"/>
              <a:t>325. (1) A firm shall be assessed as a firm for the purposes of this Act, if— </a:t>
            </a:r>
            <a:r>
              <a:rPr lang="en-US" dirty="0">
                <a:highlight>
                  <a:srgbClr val="FFFF00"/>
                </a:highlight>
              </a:rPr>
              <a:t>(a) the partnership is evidenced by an instrument; and </a:t>
            </a:r>
          </a:p>
          <a:p>
            <a:pPr marL="0" indent="0" algn="just">
              <a:buNone/>
            </a:pPr>
            <a:r>
              <a:rPr lang="en-US" dirty="0">
                <a:highlight>
                  <a:srgbClr val="FFFF00"/>
                </a:highlight>
              </a:rPr>
              <a:t>(b) the individual shares of the partners are specified in that instrument. </a:t>
            </a:r>
          </a:p>
          <a:p>
            <a:pPr marL="0" indent="0" algn="just">
              <a:buNone/>
            </a:pPr>
            <a:r>
              <a:rPr lang="en-US" dirty="0"/>
              <a:t>(2) A certified copy of the instrument of partnership referred to in sub-section (1) </a:t>
            </a:r>
            <a:r>
              <a:rPr lang="en-US" dirty="0">
                <a:highlight>
                  <a:srgbClr val="FFFF00"/>
                </a:highlight>
              </a:rPr>
              <a:t>shall</a:t>
            </a:r>
            <a:r>
              <a:rPr lang="en-US" dirty="0"/>
              <a:t> accompany the return of income of the firm of the tax year in respect of which assessment as a firm is first sought. </a:t>
            </a:r>
          </a:p>
          <a:p>
            <a:pPr marL="0" indent="0" algn="just">
              <a:buNone/>
            </a:pPr>
            <a:r>
              <a:rPr lang="en-US" dirty="0"/>
              <a:t>(3) For the purposes of sub-section (2), the copy of the instrument of partnership shall be certified in writing by all the partners (not being minors) or, where the return is made after the dissolution of the firm, by all persons (not being minors), who were partners in the firm immediately before its dissolution and by the legal representative of any such partner who is deceased.</a:t>
            </a:r>
            <a:endParaRPr lang="en-IN" dirty="0"/>
          </a:p>
        </p:txBody>
      </p:sp>
    </p:spTree>
    <p:extLst>
      <p:ext uri="{BB962C8B-B14F-4D97-AF65-F5344CB8AC3E}">
        <p14:creationId xmlns:p14="http://schemas.microsoft.com/office/powerpoint/2010/main" val="45122361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AAF3F-690F-FB91-74E0-4CE406FFBF48}"/>
              </a:ext>
            </a:extLst>
          </p:cNvPr>
          <p:cNvSpPr>
            <a:spLocks noGrp="1"/>
          </p:cNvSpPr>
          <p:nvPr>
            <p:ph type="title"/>
          </p:nvPr>
        </p:nvSpPr>
        <p:spPr>
          <a:xfrm>
            <a:off x="484632" y="365125"/>
            <a:ext cx="10869168" cy="1325563"/>
          </a:xfrm>
        </p:spPr>
        <p:txBody>
          <a:bodyPr/>
          <a:lstStyle/>
          <a:p>
            <a:r>
              <a:rPr lang="en-IN" b="1" dirty="0"/>
              <a:t>Sec 325 continues……</a:t>
            </a:r>
          </a:p>
        </p:txBody>
      </p:sp>
      <p:sp>
        <p:nvSpPr>
          <p:cNvPr id="3" name="Content Placeholder 2">
            <a:extLst>
              <a:ext uri="{FF2B5EF4-FFF2-40B4-BE49-F238E27FC236}">
                <a16:creationId xmlns:a16="http://schemas.microsoft.com/office/drawing/2014/main" id="{8FF9AEC1-20D3-BE29-C7B0-585DB5291D48}"/>
              </a:ext>
            </a:extLst>
          </p:cNvPr>
          <p:cNvSpPr>
            <a:spLocks noGrp="1"/>
          </p:cNvSpPr>
          <p:nvPr>
            <p:ph idx="1"/>
          </p:nvPr>
        </p:nvSpPr>
        <p:spPr>
          <a:xfrm>
            <a:off x="384048" y="1825624"/>
            <a:ext cx="11338560" cy="4584319"/>
          </a:xfrm>
        </p:spPr>
        <p:txBody>
          <a:bodyPr>
            <a:normAutofit/>
          </a:bodyPr>
          <a:lstStyle/>
          <a:p>
            <a:pPr marL="0" indent="0" algn="just">
              <a:buNone/>
            </a:pPr>
            <a:r>
              <a:rPr lang="en-US" sz="3000" dirty="0"/>
              <a:t>(4) Where a firm is assessed as such for any tax year, it shall be assessed in the same capacity for every subsequent year, </a:t>
            </a:r>
            <a:r>
              <a:rPr lang="en-US" sz="3000" dirty="0">
                <a:highlight>
                  <a:srgbClr val="FFFF00"/>
                </a:highlight>
              </a:rPr>
              <a:t>if there is no change in the constitution of the firm or the shares of the partners as evidenced by the instrument of partnership on the basis of which the assessment as a firm was first sought. </a:t>
            </a:r>
          </a:p>
          <a:p>
            <a:pPr marL="0" indent="0" algn="just">
              <a:buNone/>
            </a:pPr>
            <a:r>
              <a:rPr lang="en-US" sz="3000" dirty="0"/>
              <a:t>(5) Where any such change had taken place in the tax year, the firm shall furnish a certified copy of the revised instrument of partnership along with the return of income for such tax year, and all the provisions of this section shall apply accordingly.</a:t>
            </a:r>
            <a:endParaRPr lang="en-IN" sz="3000" dirty="0"/>
          </a:p>
        </p:txBody>
      </p:sp>
    </p:spTree>
    <p:extLst>
      <p:ext uri="{BB962C8B-B14F-4D97-AF65-F5344CB8AC3E}">
        <p14:creationId xmlns:p14="http://schemas.microsoft.com/office/powerpoint/2010/main" val="281533965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ED1BA-1855-BBD2-3FC0-CBF6DF8423DA}"/>
              </a:ext>
            </a:extLst>
          </p:cNvPr>
          <p:cNvSpPr>
            <a:spLocks noGrp="1"/>
          </p:cNvSpPr>
          <p:nvPr>
            <p:ph type="title"/>
          </p:nvPr>
        </p:nvSpPr>
        <p:spPr>
          <a:xfrm>
            <a:off x="429768" y="365125"/>
            <a:ext cx="10924032" cy="1325563"/>
          </a:xfrm>
        </p:spPr>
        <p:txBody>
          <a:bodyPr/>
          <a:lstStyle/>
          <a:p>
            <a:r>
              <a:rPr lang="en-IN" b="1" dirty="0"/>
              <a:t>Sec 325 continues…..</a:t>
            </a:r>
          </a:p>
        </p:txBody>
      </p:sp>
      <p:sp>
        <p:nvSpPr>
          <p:cNvPr id="3" name="Content Placeholder 2">
            <a:extLst>
              <a:ext uri="{FF2B5EF4-FFF2-40B4-BE49-F238E27FC236}">
                <a16:creationId xmlns:a16="http://schemas.microsoft.com/office/drawing/2014/main" id="{188C78AB-BE18-1E42-4BA2-C9563FA366C3}"/>
              </a:ext>
            </a:extLst>
          </p:cNvPr>
          <p:cNvSpPr>
            <a:spLocks noGrp="1"/>
          </p:cNvSpPr>
          <p:nvPr>
            <p:ph idx="1"/>
          </p:nvPr>
        </p:nvSpPr>
        <p:spPr>
          <a:xfrm>
            <a:off x="429768" y="1825625"/>
            <a:ext cx="11393424" cy="4667250"/>
          </a:xfrm>
        </p:spPr>
        <p:txBody>
          <a:bodyPr>
            <a:normAutofit fontScale="92500" lnSpcReduction="10000"/>
          </a:bodyPr>
          <a:lstStyle/>
          <a:p>
            <a:pPr marL="0" indent="0" algn="just">
              <a:buNone/>
            </a:pPr>
            <a:r>
              <a:rPr lang="en-US" dirty="0"/>
              <a:t>(6) Irrespective of anything contained in any other provision of this Act, where, in respect of any tax year, there is on the part of a firm any such failure as is mentioned in section 271,— </a:t>
            </a:r>
          </a:p>
          <a:p>
            <a:pPr marL="514350" indent="-514350" algn="just">
              <a:buAutoNum type="alphaLcParenBoth"/>
            </a:pPr>
            <a:r>
              <a:rPr lang="en-US" dirty="0">
                <a:highlight>
                  <a:srgbClr val="FFFF00"/>
                </a:highlight>
              </a:rPr>
              <a:t>the firm shall be so assessed that no deduction by way of any payment of interest, salary, bonus, commission or remuneration, by whatever name called, made by such firm to any partner of such firm shall be allowed in computing the income chargeable under the head “Profits and gains of business or profession”; and </a:t>
            </a:r>
          </a:p>
          <a:p>
            <a:pPr marL="514350" indent="-514350" algn="just">
              <a:buAutoNum type="alphaLcParenBoth"/>
            </a:pPr>
            <a:r>
              <a:rPr lang="en-US" dirty="0">
                <a:highlight>
                  <a:srgbClr val="00FFFF"/>
                </a:highlight>
              </a:rPr>
              <a:t>such payment shall not be chargeable to income-tax under section 26(2)(g).</a:t>
            </a:r>
          </a:p>
          <a:p>
            <a:pPr marL="0" indent="0" algn="just">
              <a:buNone/>
            </a:pPr>
            <a:endParaRPr lang="en-US" dirty="0">
              <a:highlight>
                <a:srgbClr val="00FFFF"/>
              </a:highlight>
            </a:endParaRPr>
          </a:p>
          <a:p>
            <a:pPr marL="0" indent="0" algn="just">
              <a:buNone/>
            </a:pPr>
            <a:r>
              <a:rPr lang="en-US" dirty="0">
                <a:highlight>
                  <a:srgbClr val="00FFFF"/>
                </a:highlight>
              </a:rPr>
              <a:t>Sec 271 refers to Best Judgement Assessment i.e. Sec 144 of the Old Act.</a:t>
            </a:r>
            <a:endParaRPr lang="en-IN" dirty="0">
              <a:highlight>
                <a:srgbClr val="00FFFF"/>
              </a:highlight>
            </a:endParaRPr>
          </a:p>
        </p:txBody>
      </p:sp>
    </p:spTree>
    <p:extLst>
      <p:ext uri="{BB962C8B-B14F-4D97-AF65-F5344CB8AC3E}">
        <p14:creationId xmlns:p14="http://schemas.microsoft.com/office/powerpoint/2010/main" val="215394821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C2034-66B0-79D7-430E-7D3A109F21E3}"/>
              </a:ext>
            </a:extLst>
          </p:cNvPr>
          <p:cNvSpPr>
            <a:spLocks noGrp="1"/>
          </p:cNvSpPr>
          <p:nvPr>
            <p:ph type="title"/>
          </p:nvPr>
        </p:nvSpPr>
        <p:spPr>
          <a:xfrm>
            <a:off x="585216" y="365125"/>
            <a:ext cx="11247120" cy="1325563"/>
          </a:xfrm>
        </p:spPr>
        <p:txBody>
          <a:bodyPr/>
          <a:lstStyle/>
          <a:p>
            <a:pPr algn="just"/>
            <a:r>
              <a:rPr lang="en-IN" b="1" dirty="0"/>
              <a:t>Sec 326: Assessment when sec 325 not complied with (Sec 185 of Old Act)</a:t>
            </a:r>
          </a:p>
        </p:txBody>
      </p:sp>
      <p:sp>
        <p:nvSpPr>
          <p:cNvPr id="3" name="Content Placeholder 2">
            <a:extLst>
              <a:ext uri="{FF2B5EF4-FFF2-40B4-BE49-F238E27FC236}">
                <a16:creationId xmlns:a16="http://schemas.microsoft.com/office/drawing/2014/main" id="{E03F8FE6-D40A-4A64-E65E-C4B4E6C85278}"/>
              </a:ext>
            </a:extLst>
          </p:cNvPr>
          <p:cNvSpPr>
            <a:spLocks noGrp="1"/>
          </p:cNvSpPr>
          <p:nvPr>
            <p:ph idx="1"/>
          </p:nvPr>
        </p:nvSpPr>
        <p:spPr>
          <a:xfrm>
            <a:off x="585216" y="1825624"/>
            <a:ext cx="11247120" cy="4840351"/>
          </a:xfrm>
        </p:spPr>
        <p:txBody>
          <a:bodyPr>
            <a:normAutofit/>
          </a:bodyPr>
          <a:lstStyle/>
          <a:p>
            <a:pPr marL="0" indent="0" algn="just">
              <a:buNone/>
            </a:pPr>
            <a:r>
              <a:rPr lang="en-US" dirty="0"/>
              <a:t>326. Irrespective of anything contained in any other provision of this Act, where a firm does not comply with the provisions of section 325 for any tax year,— </a:t>
            </a:r>
          </a:p>
          <a:p>
            <a:pPr marL="0" indent="0" algn="just">
              <a:buNone/>
            </a:pPr>
            <a:r>
              <a:rPr lang="en-US" dirty="0">
                <a:highlight>
                  <a:srgbClr val="FFFF00"/>
                </a:highlight>
              </a:rPr>
              <a:t>(a) no deduction by way of any payment of interest, salary, bonus, commission or remuneration, by whatever name called, made by such firm to any partner of such firm shall be allowed in computing its income chargeable under the head “Profits and gains of business or profession”; and</a:t>
            </a:r>
          </a:p>
          <a:p>
            <a:pPr marL="0" indent="0" algn="just">
              <a:buNone/>
            </a:pPr>
            <a:r>
              <a:rPr lang="en-US" dirty="0">
                <a:highlight>
                  <a:srgbClr val="00FFFF"/>
                </a:highlight>
              </a:rPr>
              <a:t>(b) such interest, salary, bonus, commission or remuneration shall not be chargeable to income-tax under section 26(2)(g) in the hands of partners of such firm.</a:t>
            </a:r>
            <a:endParaRPr lang="en-IN" dirty="0">
              <a:highlight>
                <a:srgbClr val="00FFFF"/>
              </a:highlight>
            </a:endParaRPr>
          </a:p>
        </p:txBody>
      </p:sp>
    </p:spTree>
    <p:extLst>
      <p:ext uri="{BB962C8B-B14F-4D97-AF65-F5344CB8AC3E}">
        <p14:creationId xmlns:p14="http://schemas.microsoft.com/office/powerpoint/2010/main" val="137413896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A66EE5-F37E-AB53-C774-4E8B17E6C5FB}"/>
              </a:ext>
            </a:extLst>
          </p:cNvPr>
          <p:cNvSpPr>
            <a:spLocks noGrp="1"/>
          </p:cNvSpPr>
          <p:nvPr>
            <p:ph idx="1"/>
          </p:nvPr>
        </p:nvSpPr>
        <p:spPr>
          <a:xfrm>
            <a:off x="256032" y="1380743"/>
            <a:ext cx="11585448" cy="5312663"/>
          </a:xfrm>
        </p:spPr>
        <p:txBody>
          <a:bodyPr>
            <a:normAutofit fontScale="92500"/>
          </a:bodyPr>
          <a:lstStyle/>
          <a:p>
            <a:pPr marL="0" indent="0" algn="just">
              <a:buNone/>
            </a:pPr>
            <a:r>
              <a:rPr lang="en-US" dirty="0"/>
              <a:t>327. (1) Where at the time of making an assessment under section 270 or 271, it is found that a change has occurred in the constitution of a firm, the assessment shall be made on the firm as constituted at the time of making the assessment.</a:t>
            </a:r>
          </a:p>
          <a:p>
            <a:pPr marL="0" indent="0" algn="just">
              <a:buNone/>
            </a:pPr>
            <a:r>
              <a:rPr lang="en-US" dirty="0"/>
              <a:t>(2) For the purposes of this section, there is a change in the constitution of the firm— </a:t>
            </a:r>
          </a:p>
          <a:p>
            <a:pPr marL="514350" indent="-514350" algn="just">
              <a:buAutoNum type="alphaLcParenBoth"/>
            </a:pPr>
            <a:r>
              <a:rPr lang="en-US" dirty="0">
                <a:highlight>
                  <a:srgbClr val="FFFF00"/>
                </a:highlight>
              </a:rPr>
              <a:t>if one or more of the partners cease to be partners or one or more new partners are admitted, subject to the condition that at least one person who was partner of the firm before the change continues as partner after such change; or </a:t>
            </a:r>
          </a:p>
          <a:p>
            <a:pPr marL="514350" indent="-514350" algn="just">
              <a:buAutoNum type="alphaLcParenBoth"/>
            </a:pPr>
            <a:r>
              <a:rPr lang="en-US" dirty="0">
                <a:highlight>
                  <a:srgbClr val="FFFF00"/>
                </a:highlight>
              </a:rPr>
              <a:t>where all the partners continue with a change in their respective shares or in the shares of some of them. </a:t>
            </a:r>
          </a:p>
          <a:p>
            <a:pPr marL="0" indent="0" algn="just">
              <a:buNone/>
            </a:pPr>
            <a:r>
              <a:rPr lang="en-US" dirty="0"/>
              <a:t>(3) The provisions of sub-section (2)(a) shall not apply to a case where the firm is dissolved on the death of any of its partners.</a:t>
            </a:r>
            <a:endParaRPr lang="en-IN" dirty="0"/>
          </a:p>
        </p:txBody>
      </p:sp>
      <p:sp>
        <p:nvSpPr>
          <p:cNvPr id="5" name="Title 4">
            <a:extLst>
              <a:ext uri="{FF2B5EF4-FFF2-40B4-BE49-F238E27FC236}">
                <a16:creationId xmlns:a16="http://schemas.microsoft.com/office/drawing/2014/main" id="{5C25A8D3-BA70-598A-0F20-0C3EB59AC40D}"/>
              </a:ext>
            </a:extLst>
          </p:cNvPr>
          <p:cNvSpPr>
            <a:spLocks noGrp="1"/>
          </p:cNvSpPr>
          <p:nvPr>
            <p:ph type="title"/>
          </p:nvPr>
        </p:nvSpPr>
        <p:spPr>
          <a:xfrm>
            <a:off x="256032" y="164593"/>
            <a:ext cx="11676888" cy="1097279"/>
          </a:xfrm>
        </p:spPr>
        <p:txBody>
          <a:bodyPr>
            <a:normAutofit fontScale="90000"/>
          </a:bodyPr>
          <a:lstStyle/>
          <a:p>
            <a:pPr algn="just"/>
            <a:r>
              <a:rPr lang="en-IN" b="1" dirty="0"/>
              <a:t>Sec 327: Change in Constitution of a Firm (Sec 187 of Old Act)</a:t>
            </a:r>
          </a:p>
        </p:txBody>
      </p:sp>
    </p:spTree>
    <p:extLst>
      <p:ext uri="{BB962C8B-B14F-4D97-AF65-F5344CB8AC3E}">
        <p14:creationId xmlns:p14="http://schemas.microsoft.com/office/powerpoint/2010/main" val="237666538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D196F-D981-3EAD-2ED7-F650424443AB}"/>
              </a:ext>
            </a:extLst>
          </p:cNvPr>
          <p:cNvSpPr>
            <a:spLocks noGrp="1"/>
          </p:cNvSpPr>
          <p:nvPr>
            <p:ph type="title"/>
          </p:nvPr>
        </p:nvSpPr>
        <p:spPr>
          <a:xfrm>
            <a:off x="310896" y="137161"/>
            <a:ext cx="11649456" cy="1106423"/>
          </a:xfrm>
        </p:spPr>
        <p:txBody>
          <a:bodyPr/>
          <a:lstStyle/>
          <a:p>
            <a:pPr algn="just"/>
            <a:r>
              <a:rPr lang="en-IN" b="1" dirty="0"/>
              <a:t>Payment of Interest &amp; Remuneration to Partners:</a:t>
            </a:r>
          </a:p>
        </p:txBody>
      </p:sp>
      <p:sp>
        <p:nvSpPr>
          <p:cNvPr id="5" name="Content Placeholder 4">
            <a:extLst>
              <a:ext uri="{FF2B5EF4-FFF2-40B4-BE49-F238E27FC236}">
                <a16:creationId xmlns:a16="http://schemas.microsoft.com/office/drawing/2014/main" id="{47EC96DD-6EFD-6EFB-5701-9D13F1022DEC}"/>
              </a:ext>
            </a:extLst>
          </p:cNvPr>
          <p:cNvSpPr>
            <a:spLocks noGrp="1"/>
          </p:cNvSpPr>
          <p:nvPr>
            <p:ph idx="1"/>
          </p:nvPr>
        </p:nvSpPr>
        <p:spPr/>
        <p:txBody>
          <a:bodyPr>
            <a:normAutofit/>
          </a:bodyPr>
          <a:lstStyle/>
          <a:p>
            <a:r>
              <a:rPr lang="en-IN" sz="3500" dirty="0"/>
              <a:t>Old Act: Sec 40(b) read with Sec 28(v)</a:t>
            </a:r>
          </a:p>
          <a:p>
            <a:r>
              <a:rPr lang="en-IN" sz="3500" dirty="0">
                <a:highlight>
                  <a:srgbClr val="00FFFF"/>
                </a:highlight>
              </a:rPr>
              <a:t>New Act: Sec 35(e) read with Sec 26(2)(g)</a:t>
            </a:r>
          </a:p>
          <a:p>
            <a:endParaRPr lang="en-IN" sz="3500" dirty="0"/>
          </a:p>
        </p:txBody>
      </p:sp>
    </p:spTree>
    <p:extLst>
      <p:ext uri="{BB962C8B-B14F-4D97-AF65-F5344CB8AC3E}">
        <p14:creationId xmlns:p14="http://schemas.microsoft.com/office/powerpoint/2010/main" val="10050974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84278-797A-85C8-1149-084780260B85}"/>
              </a:ext>
            </a:extLst>
          </p:cNvPr>
          <p:cNvSpPr>
            <a:spLocks noGrp="1"/>
          </p:cNvSpPr>
          <p:nvPr>
            <p:ph type="title"/>
          </p:nvPr>
        </p:nvSpPr>
        <p:spPr>
          <a:xfrm>
            <a:off x="338328" y="365125"/>
            <a:ext cx="11015472" cy="1325563"/>
          </a:xfrm>
        </p:spPr>
        <p:txBody>
          <a:bodyPr/>
          <a:lstStyle/>
          <a:p>
            <a:pPr algn="just"/>
            <a:r>
              <a:rPr lang="en-IN" b="1" dirty="0"/>
              <a:t>Sec 35(e): Interest &amp; Remuneration to Partners (Sec 40(b) of Old Act)</a:t>
            </a:r>
          </a:p>
        </p:txBody>
      </p:sp>
      <p:sp>
        <p:nvSpPr>
          <p:cNvPr id="3" name="Content Placeholder 2">
            <a:extLst>
              <a:ext uri="{FF2B5EF4-FFF2-40B4-BE49-F238E27FC236}">
                <a16:creationId xmlns:a16="http://schemas.microsoft.com/office/drawing/2014/main" id="{47D2246E-D80F-07B2-EB06-842468CC245C}"/>
              </a:ext>
            </a:extLst>
          </p:cNvPr>
          <p:cNvSpPr>
            <a:spLocks noGrp="1"/>
          </p:cNvSpPr>
          <p:nvPr>
            <p:ph idx="1"/>
          </p:nvPr>
        </p:nvSpPr>
        <p:spPr>
          <a:xfrm>
            <a:off x="338328" y="1825624"/>
            <a:ext cx="11576304" cy="4812919"/>
          </a:xfrm>
        </p:spPr>
        <p:txBody>
          <a:bodyPr>
            <a:normAutofit/>
          </a:bodyPr>
          <a:lstStyle/>
          <a:p>
            <a:pPr marL="0" indent="0" algn="just">
              <a:buNone/>
            </a:pPr>
            <a:r>
              <a:rPr lang="en-US" dirty="0"/>
              <a:t>Amounts not deductible in certain circumstances. </a:t>
            </a:r>
          </a:p>
          <a:p>
            <a:pPr marL="0" indent="0" algn="just">
              <a:buNone/>
            </a:pPr>
            <a:r>
              <a:rPr lang="en-US" dirty="0"/>
              <a:t>35. Irrespective of any other provision of Chapter IV-D, the following amounts shall not be allowed as deduction in computing the income chargeable under the head “Profits and gains of business or profession”:—</a:t>
            </a:r>
          </a:p>
          <a:p>
            <a:pPr marL="0" indent="0" algn="just">
              <a:buNone/>
            </a:pPr>
            <a:r>
              <a:rPr lang="en-US" dirty="0"/>
              <a:t>……..</a:t>
            </a:r>
          </a:p>
          <a:p>
            <a:pPr marL="0" indent="0" algn="just">
              <a:buNone/>
            </a:pPr>
            <a:r>
              <a:rPr lang="en-US" dirty="0">
                <a:highlight>
                  <a:srgbClr val="FFFF00"/>
                </a:highlight>
              </a:rPr>
              <a:t>(e)</a:t>
            </a:r>
            <a:r>
              <a:rPr lang="en-IN" dirty="0">
                <a:highlight>
                  <a:srgbClr val="FFFF00"/>
                </a:highlight>
              </a:rPr>
              <a:t> the expenditure incurred by a firm, assessable as such –</a:t>
            </a:r>
          </a:p>
          <a:p>
            <a:pPr marL="0" indent="0" algn="just">
              <a:buNone/>
            </a:pPr>
            <a:r>
              <a:rPr lang="en-US" dirty="0"/>
              <a:t>(</a:t>
            </a:r>
            <a:r>
              <a:rPr lang="en-US" dirty="0" err="1"/>
              <a:t>i</a:t>
            </a:r>
            <a:r>
              <a:rPr lang="en-US" dirty="0"/>
              <a:t>) in the nature of </a:t>
            </a:r>
            <a:r>
              <a:rPr lang="en-US" dirty="0">
                <a:highlight>
                  <a:srgbClr val="FFFF00"/>
                </a:highlight>
              </a:rPr>
              <a:t>salary, bonus, commission or remuneration</a:t>
            </a:r>
            <a:r>
              <a:rPr lang="en-US" dirty="0"/>
              <a:t>, by whatever name called (herein referred as remuneration) to a partner, who is not a working partner; or</a:t>
            </a:r>
          </a:p>
        </p:txBody>
      </p:sp>
    </p:spTree>
    <p:extLst>
      <p:ext uri="{BB962C8B-B14F-4D97-AF65-F5344CB8AC3E}">
        <p14:creationId xmlns:p14="http://schemas.microsoft.com/office/powerpoint/2010/main" val="126432009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4524A-3125-0C34-327F-BAAF52ABBB2F}"/>
              </a:ext>
            </a:extLst>
          </p:cNvPr>
          <p:cNvSpPr>
            <a:spLocks noGrp="1"/>
          </p:cNvSpPr>
          <p:nvPr>
            <p:ph type="title"/>
          </p:nvPr>
        </p:nvSpPr>
        <p:spPr/>
        <p:txBody>
          <a:bodyPr/>
          <a:lstStyle/>
          <a:p>
            <a:r>
              <a:rPr lang="en-IN" b="1" dirty="0"/>
              <a:t>Sec 35(e) continues……</a:t>
            </a:r>
          </a:p>
        </p:txBody>
      </p:sp>
      <p:sp>
        <p:nvSpPr>
          <p:cNvPr id="3" name="Content Placeholder 2">
            <a:extLst>
              <a:ext uri="{FF2B5EF4-FFF2-40B4-BE49-F238E27FC236}">
                <a16:creationId xmlns:a16="http://schemas.microsoft.com/office/drawing/2014/main" id="{CB9CF82F-07DE-A04F-5755-205166D5F79E}"/>
              </a:ext>
            </a:extLst>
          </p:cNvPr>
          <p:cNvSpPr>
            <a:spLocks noGrp="1"/>
          </p:cNvSpPr>
          <p:nvPr>
            <p:ph idx="1"/>
          </p:nvPr>
        </p:nvSpPr>
        <p:spPr/>
        <p:txBody>
          <a:bodyPr>
            <a:normAutofit/>
          </a:bodyPr>
          <a:lstStyle/>
          <a:p>
            <a:pPr marL="0" indent="0" algn="just">
              <a:buNone/>
            </a:pPr>
            <a:r>
              <a:rPr lang="en-US" sz="3000" dirty="0"/>
              <a:t>(ii) on the remuneration to a working partner, and interest to any partner, if it is— </a:t>
            </a:r>
          </a:p>
          <a:p>
            <a:pPr marL="514350" indent="-514350" algn="just">
              <a:buAutoNum type="alphaUcParenBoth"/>
            </a:pPr>
            <a:r>
              <a:rPr lang="en-US" sz="3000" dirty="0"/>
              <a:t>not </a:t>
            </a:r>
            <a:r>
              <a:rPr lang="en-US" sz="3000" dirty="0" err="1"/>
              <a:t>authorised</a:t>
            </a:r>
            <a:r>
              <a:rPr lang="en-US" sz="3000" dirty="0"/>
              <a:t> by the partnership deed applicable for the period for which such remuneration or interest is paid; or </a:t>
            </a:r>
          </a:p>
          <a:p>
            <a:pPr marL="514350" indent="-514350" algn="just">
              <a:buAutoNum type="alphaUcParenBoth"/>
            </a:pPr>
            <a:r>
              <a:rPr lang="en-US" sz="3000" dirty="0" err="1"/>
              <a:t>authorised</a:t>
            </a:r>
            <a:r>
              <a:rPr lang="en-US" sz="3000" dirty="0"/>
              <a:t> by and is as per the terms of partnership deed </a:t>
            </a:r>
            <a:r>
              <a:rPr lang="en-US" sz="3000" dirty="0">
                <a:highlight>
                  <a:srgbClr val="FFFF00"/>
                </a:highlight>
              </a:rPr>
              <a:t>but relates to the period prior to the date of such partnership deed,</a:t>
            </a:r>
            <a:r>
              <a:rPr lang="en-US" sz="3000" dirty="0"/>
              <a:t> or which was not </a:t>
            </a:r>
            <a:r>
              <a:rPr lang="en-US" sz="3000" dirty="0" err="1"/>
              <a:t>authorised</a:t>
            </a:r>
            <a:r>
              <a:rPr lang="en-US" sz="3000" dirty="0"/>
              <a:t> by the earlier partnership deed; or</a:t>
            </a:r>
          </a:p>
          <a:p>
            <a:pPr marL="0" indent="0" algn="just">
              <a:buNone/>
            </a:pPr>
            <a:endParaRPr lang="en-IN" sz="3000" dirty="0"/>
          </a:p>
        </p:txBody>
      </p:sp>
    </p:spTree>
    <p:extLst>
      <p:ext uri="{BB962C8B-B14F-4D97-AF65-F5344CB8AC3E}">
        <p14:creationId xmlns:p14="http://schemas.microsoft.com/office/powerpoint/2010/main" val="399716083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04237-B349-9C3E-499C-D6460A9E5453}"/>
              </a:ext>
            </a:extLst>
          </p:cNvPr>
          <p:cNvSpPr>
            <a:spLocks noGrp="1"/>
          </p:cNvSpPr>
          <p:nvPr>
            <p:ph type="title"/>
          </p:nvPr>
        </p:nvSpPr>
        <p:spPr/>
        <p:txBody>
          <a:bodyPr/>
          <a:lstStyle/>
          <a:p>
            <a:r>
              <a:rPr lang="en-IN" b="1" dirty="0"/>
              <a:t>Sec 35(e) continues…..</a:t>
            </a:r>
          </a:p>
        </p:txBody>
      </p:sp>
      <p:sp>
        <p:nvSpPr>
          <p:cNvPr id="3" name="Content Placeholder 2">
            <a:extLst>
              <a:ext uri="{FF2B5EF4-FFF2-40B4-BE49-F238E27FC236}">
                <a16:creationId xmlns:a16="http://schemas.microsoft.com/office/drawing/2014/main" id="{8331C20D-41D3-8D2D-95E7-DB859A5034B9}"/>
              </a:ext>
            </a:extLst>
          </p:cNvPr>
          <p:cNvSpPr>
            <a:spLocks noGrp="1"/>
          </p:cNvSpPr>
          <p:nvPr>
            <p:ph idx="1"/>
          </p:nvPr>
        </p:nvSpPr>
        <p:spPr/>
        <p:txBody>
          <a:bodyPr>
            <a:normAutofit/>
          </a:bodyPr>
          <a:lstStyle/>
          <a:p>
            <a:pPr marL="0" indent="0" algn="just">
              <a:buNone/>
            </a:pPr>
            <a:r>
              <a:rPr lang="en-US" sz="3000" dirty="0"/>
              <a:t>(iii) on the aggregate remuneration to all working partners as </a:t>
            </a:r>
            <a:r>
              <a:rPr lang="en-US" sz="3000" dirty="0" err="1"/>
              <a:t>authorised</a:t>
            </a:r>
            <a:r>
              <a:rPr lang="en-US" sz="3000" dirty="0"/>
              <a:t> by the partnership deed, exceeding the amount computed as under:— </a:t>
            </a:r>
            <a:endParaRPr lang="en-US" sz="3000" dirty="0">
              <a:highlight>
                <a:srgbClr val="FFFF00"/>
              </a:highlight>
            </a:endParaRPr>
          </a:p>
          <a:p>
            <a:pPr marL="514350" indent="-514350" algn="just">
              <a:buAutoNum type="alphaUcParenBoth"/>
            </a:pPr>
            <a:r>
              <a:rPr lang="en-US" sz="3000" dirty="0">
                <a:highlight>
                  <a:srgbClr val="FFFF00"/>
                </a:highlight>
              </a:rPr>
              <a:t>on the first ₹ 600000 of the book profit or in case of a loss, ₹300000 or at the rate of 90% of the book profit, whichever is higher; </a:t>
            </a:r>
          </a:p>
          <a:p>
            <a:pPr marL="514350" indent="-514350" algn="just">
              <a:buAutoNum type="alphaUcParenBoth"/>
            </a:pPr>
            <a:r>
              <a:rPr lang="en-US" sz="3000" dirty="0">
                <a:highlight>
                  <a:srgbClr val="FFFF00"/>
                </a:highlight>
              </a:rPr>
              <a:t>on the balance of the book profit, at the rate of 60%; or</a:t>
            </a:r>
            <a:endParaRPr lang="en-IN" sz="3000" dirty="0">
              <a:highlight>
                <a:srgbClr val="FFFF00"/>
              </a:highlight>
            </a:endParaRPr>
          </a:p>
        </p:txBody>
      </p:sp>
    </p:spTree>
    <p:extLst>
      <p:ext uri="{BB962C8B-B14F-4D97-AF65-F5344CB8AC3E}">
        <p14:creationId xmlns:p14="http://schemas.microsoft.com/office/powerpoint/2010/main" val="333301186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DCF0F6-599B-5610-0C4B-34E030F695E8}"/>
              </a:ext>
            </a:extLst>
          </p:cNvPr>
          <p:cNvSpPr>
            <a:spLocks noGrp="1"/>
          </p:cNvSpPr>
          <p:nvPr>
            <p:ph idx="1"/>
          </p:nvPr>
        </p:nvSpPr>
        <p:spPr>
          <a:xfrm>
            <a:off x="402336" y="274320"/>
            <a:ext cx="11466576" cy="6373368"/>
          </a:xfrm>
        </p:spPr>
        <p:txBody>
          <a:bodyPr>
            <a:normAutofit/>
          </a:bodyPr>
          <a:lstStyle/>
          <a:p>
            <a:pPr marL="0" indent="0" algn="just">
              <a:buNone/>
            </a:pPr>
            <a:r>
              <a:rPr lang="en-US" dirty="0"/>
              <a:t>(iv) on interest to any partner </a:t>
            </a:r>
            <a:r>
              <a:rPr lang="en-US" dirty="0">
                <a:highlight>
                  <a:srgbClr val="FFFF00"/>
                </a:highlight>
              </a:rPr>
              <a:t>as </a:t>
            </a:r>
            <a:r>
              <a:rPr lang="en-US" dirty="0" err="1">
                <a:highlight>
                  <a:srgbClr val="FFFF00"/>
                </a:highlight>
              </a:rPr>
              <a:t>authorised</a:t>
            </a:r>
            <a:r>
              <a:rPr lang="en-US" dirty="0">
                <a:highlight>
                  <a:srgbClr val="FFFF00"/>
                </a:highlight>
              </a:rPr>
              <a:t> by the partnership deed, </a:t>
            </a:r>
            <a:r>
              <a:rPr lang="en-US" dirty="0">
                <a:highlight>
                  <a:srgbClr val="00FFFF"/>
                </a:highlight>
              </a:rPr>
              <a:t>exceeding 12% simple interest per annum</a:t>
            </a:r>
            <a:r>
              <a:rPr lang="en-US" dirty="0"/>
              <a:t>, so, however, that— </a:t>
            </a:r>
          </a:p>
          <a:p>
            <a:pPr marL="514350" indent="-514350" algn="just">
              <a:buAutoNum type="alphaUcParenBoth"/>
            </a:pPr>
            <a:r>
              <a:rPr lang="en-US" dirty="0"/>
              <a:t>where an individual is a partner in a firm, on behalf, or for the benefit, of any other person (such partner and the other person being herein referred to as “partner in a representative capacity” and “person so represented”, respectively),— </a:t>
            </a:r>
          </a:p>
          <a:p>
            <a:pPr marL="1028700" lvl="1" indent="-571500" algn="just">
              <a:buAutoNum type="romanUcParenBoth"/>
            </a:pPr>
            <a:r>
              <a:rPr lang="en-US" dirty="0">
                <a:highlight>
                  <a:srgbClr val="FFFF00"/>
                </a:highlight>
              </a:rPr>
              <a:t>interest paid by the firm to such individual otherwise than as partner in a representative capacity, shall not be taken into account for the purposes of this clause; </a:t>
            </a:r>
          </a:p>
          <a:p>
            <a:pPr marL="1028700" lvl="1" indent="-571500" algn="just">
              <a:buAutoNum type="romanUcParenBoth"/>
            </a:pPr>
            <a:r>
              <a:rPr lang="en-US" dirty="0">
                <a:highlight>
                  <a:srgbClr val="FFFF00"/>
                </a:highlight>
              </a:rPr>
              <a:t>interest paid by the firm to such individual as partner in a representative capacity and interest paid by the firm to the person so represented shall be taken into account for the purposes of this clause;</a:t>
            </a:r>
            <a:endParaRPr lang="en-IN" dirty="0">
              <a:highlight>
                <a:srgbClr val="FFFF00"/>
              </a:highlight>
            </a:endParaRPr>
          </a:p>
          <a:p>
            <a:pPr marL="0" indent="0" algn="just">
              <a:buNone/>
            </a:pPr>
            <a:r>
              <a:rPr lang="en-US" dirty="0"/>
              <a:t>(B) where an individual is a partner in a firm otherwise than as partner in a representative capacity, interest paid by the firm to such individual shall not be taken into account for the purposes of this clause, if such interest is received by him on behalf, or for the benefit, of any other person;</a:t>
            </a:r>
          </a:p>
        </p:txBody>
      </p:sp>
    </p:spTree>
    <p:extLst>
      <p:ext uri="{BB962C8B-B14F-4D97-AF65-F5344CB8AC3E}">
        <p14:creationId xmlns:p14="http://schemas.microsoft.com/office/powerpoint/2010/main" val="303255029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11AFC-EC15-63C9-D265-F472FE5EC197}"/>
              </a:ext>
            </a:extLst>
          </p:cNvPr>
          <p:cNvSpPr>
            <a:spLocks noGrp="1"/>
          </p:cNvSpPr>
          <p:nvPr>
            <p:ph type="title"/>
          </p:nvPr>
        </p:nvSpPr>
        <p:spPr>
          <a:xfrm>
            <a:off x="489527" y="365125"/>
            <a:ext cx="10864273" cy="1325563"/>
          </a:xfrm>
        </p:spPr>
        <p:txBody>
          <a:bodyPr/>
          <a:lstStyle/>
          <a:p>
            <a:r>
              <a:rPr lang="en-IN" b="1" dirty="0"/>
              <a:t>Book Profit &amp; Working Partner</a:t>
            </a:r>
          </a:p>
        </p:txBody>
      </p:sp>
      <p:sp>
        <p:nvSpPr>
          <p:cNvPr id="3" name="Content Placeholder 2">
            <a:extLst>
              <a:ext uri="{FF2B5EF4-FFF2-40B4-BE49-F238E27FC236}">
                <a16:creationId xmlns:a16="http://schemas.microsoft.com/office/drawing/2014/main" id="{8DED08AF-9411-A6E5-9AF4-B77B7576B91B}"/>
              </a:ext>
            </a:extLst>
          </p:cNvPr>
          <p:cNvSpPr>
            <a:spLocks noGrp="1"/>
          </p:cNvSpPr>
          <p:nvPr>
            <p:ph idx="1"/>
          </p:nvPr>
        </p:nvSpPr>
        <p:spPr>
          <a:xfrm>
            <a:off x="489527" y="1825625"/>
            <a:ext cx="11249891" cy="4667250"/>
          </a:xfrm>
        </p:spPr>
        <p:txBody>
          <a:bodyPr/>
          <a:lstStyle/>
          <a:p>
            <a:pPr marL="0" indent="0" algn="just">
              <a:buNone/>
            </a:pPr>
            <a:r>
              <a:rPr lang="en-US" dirty="0"/>
              <a:t>(v) in this clause— </a:t>
            </a:r>
          </a:p>
          <a:p>
            <a:pPr marL="514350" indent="-514350" algn="just">
              <a:buAutoNum type="alphaUcParenBoth"/>
            </a:pPr>
            <a:r>
              <a:rPr lang="en-US" dirty="0">
                <a:highlight>
                  <a:srgbClr val="FFFF00"/>
                </a:highlight>
              </a:rPr>
              <a:t>“book profit” </a:t>
            </a:r>
            <a:r>
              <a:rPr lang="en-US" dirty="0"/>
              <a:t>means the net profit, as shown in the profit and loss account for the relevant tax year, computed as per Chapter IV-D as increased by the aggregate amount of the remuneration to all the partners of the firm, if such amount has been deducted while computing the net profit; </a:t>
            </a:r>
          </a:p>
          <a:p>
            <a:pPr marL="514350" indent="-514350" algn="just">
              <a:buAutoNum type="alphaUcParenBoth"/>
            </a:pPr>
            <a:r>
              <a:rPr lang="en-US" dirty="0">
                <a:highlight>
                  <a:srgbClr val="FFFF00"/>
                </a:highlight>
              </a:rPr>
              <a:t>“working partner” </a:t>
            </a:r>
            <a:r>
              <a:rPr lang="en-US" dirty="0"/>
              <a:t>means an individual who is actively engaged in conducting the affairs of the business or profession of the firm of which he is a partner;</a:t>
            </a:r>
            <a:endParaRPr lang="en-IN" dirty="0"/>
          </a:p>
        </p:txBody>
      </p:sp>
    </p:spTree>
    <p:extLst>
      <p:ext uri="{BB962C8B-B14F-4D97-AF65-F5344CB8AC3E}">
        <p14:creationId xmlns:p14="http://schemas.microsoft.com/office/powerpoint/2010/main" val="12861294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412AF-F091-E362-0011-8DC8980B105B}"/>
              </a:ext>
            </a:extLst>
          </p:cNvPr>
          <p:cNvSpPr>
            <a:spLocks noGrp="1"/>
          </p:cNvSpPr>
          <p:nvPr>
            <p:ph type="title"/>
          </p:nvPr>
        </p:nvSpPr>
        <p:spPr>
          <a:xfrm>
            <a:off x="256032" y="182881"/>
            <a:ext cx="11658600" cy="1115567"/>
          </a:xfrm>
        </p:spPr>
        <p:txBody>
          <a:bodyPr>
            <a:normAutofit fontScale="90000"/>
          </a:bodyPr>
          <a:lstStyle/>
          <a:p>
            <a:pPr algn="just"/>
            <a:r>
              <a:rPr lang="en-IN" b="1" dirty="0"/>
              <a:t>Taxation of Interest &amp; Remuneration in the hands of Partner:</a:t>
            </a:r>
          </a:p>
        </p:txBody>
      </p:sp>
      <p:sp>
        <p:nvSpPr>
          <p:cNvPr id="3" name="Content Placeholder 2">
            <a:extLst>
              <a:ext uri="{FF2B5EF4-FFF2-40B4-BE49-F238E27FC236}">
                <a16:creationId xmlns:a16="http://schemas.microsoft.com/office/drawing/2014/main" id="{6432CA80-BF98-CC93-A9A3-F0CDB1741A43}"/>
              </a:ext>
            </a:extLst>
          </p:cNvPr>
          <p:cNvSpPr>
            <a:spLocks noGrp="1"/>
          </p:cNvSpPr>
          <p:nvPr>
            <p:ph idx="1"/>
          </p:nvPr>
        </p:nvSpPr>
        <p:spPr>
          <a:xfrm>
            <a:off x="402336" y="1389888"/>
            <a:ext cx="11512296" cy="5285231"/>
          </a:xfrm>
        </p:spPr>
        <p:txBody>
          <a:bodyPr>
            <a:noAutofit/>
          </a:bodyPr>
          <a:lstStyle/>
          <a:p>
            <a:pPr marL="0" indent="0" algn="just">
              <a:buNone/>
            </a:pPr>
            <a:r>
              <a:rPr lang="en-IN" dirty="0"/>
              <a:t>Old Act: Sec 28(v)</a:t>
            </a:r>
          </a:p>
          <a:p>
            <a:pPr marL="0" indent="0" algn="just">
              <a:buNone/>
            </a:pPr>
            <a:r>
              <a:rPr lang="en-IN" dirty="0"/>
              <a:t>New Act: Sec 26(2)(g)</a:t>
            </a:r>
            <a:endParaRPr lang="en-US" dirty="0"/>
          </a:p>
          <a:p>
            <a:pPr marL="0" indent="0" algn="just">
              <a:buNone/>
            </a:pPr>
            <a:r>
              <a:rPr lang="en-US" dirty="0">
                <a:highlight>
                  <a:srgbClr val="00FFFF"/>
                </a:highlight>
              </a:rPr>
              <a:t>Income under head “Profits and gains of business or profession”. </a:t>
            </a:r>
          </a:p>
          <a:p>
            <a:pPr marL="0" indent="0" algn="just">
              <a:buNone/>
            </a:pPr>
            <a:r>
              <a:rPr lang="en-US" dirty="0"/>
              <a:t>26.(1) The incomes referred to in sub-section (2) shall be chargeable to income-tax under the head “Profits and gains of business or profession”. </a:t>
            </a:r>
            <a:r>
              <a:rPr lang="en-US" dirty="0">
                <a:highlight>
                  <a:srgbClr val="00FFFF"/>
                </a:highlight>
              </a:rPr>
              <a:t>(2) The income under sub-section (1) shall include—</a:t>
            </a:r>
          </a:p>
          <a:p>
            <a:pPr marL="0" indent="0" algn="just">
              <a:buNone/>
            </a:pPr>
            <a:r>
              <a:rPr lang="en-US" dirty="0"/>
              <a:t>……..</a:t>
            </a:r>
          </a:p>
          <a:p>
            <a:pPr marL="0" indent="0" algn="just">
              <a:buNone/>
            </a:pPr>
            <a:r>
              <a:rPr lang="en-US" dirty="0">
                <a:highlight>
                  <a:srgbClr val="FFFF00"/>
                </a:highlight>
              </a:rPr>
              <a:t>(g) any interest, salary, bonus, commission or remuneration, by whatever name called, which is due to, or received by, a partner of a firm from such firm </a:t>
            </a:r>
            <a:r>
              <a:rPr lang="en-US" dirty="0">
                <a:highlight>
                  <a:srgbClr val="00FFFF"/>
                </a:highlight>
              </a:rPr>
              <a:t>to the extent allowed under section 35(e) as a deduction </a:t>
            </a:r>
            <a:r>
              <a:rPr lang="en-US" dirty="0">
                <a:highlight>
                  <a:srgbClr val="FFFF00"/>
                </a:highlight>
              </a:rPr>
              <a:t>in computing the income of the firm;</a:t>
            </a:r>
            <a:endParaRPr lang="en-IN" dirty="0">
              <a:highlight>
                <a:srgbClr val="FFFF00"/>
              </a:highlight>
            </a:endParaRPr>
          </a:p>
        </p:txBody>
      </p:sp>
    </p:spTree>
    <p:extLst>
      <p:ext uri="{BB962C8B-B14F-4D97-AF65-F5344CB8AC3E}">
        <p14:creationId xmlns:p14="http://schemas.microsoft.com/office/powerpoint/2010/main" val="344056041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78FD2-4E02-BC6F-3A1C-37B7F1B4FDF6}"/>
              </a:ext>
            </a:extLst>
          </p:cNvPr>
          <p:cNvSpPr>
            <a:spLocks noGrp="1"/>
          </p:cNvSpPr>
          <p:nvPr>
            <p:ph type="title"/>
          </p:nvPr>
        </p:nvSpPr>
        <p:spPr/>
        <p:txBody>
          <a:bodyPr/>
          <a:lstStyle/>
          <a:p>
            <a:r>
              <a:rPr lang="en-IN" b="1" dirty="0"/>
              <a:t>Partner’s shares in profits of the firm:</a:t>
            </a:r>
          </a:p>
        </p:txBody>
      </p:sp>
      <p:sp>
        <p:nvSpPr>
          <p:cNvPr id="3" name="Content Placeholder 2">
            <a:extLst>
              <a:ext uri="{FF2B5EF4-FFF2-40B4-BE49-F238E27FC236}">
                <a16:creationId xmlns:a16="http://schemas.microsoft.com/office/drawing/2014/main" id="{F5325C1B-DDA4-2AAD-F280-F7F7FE06D5A5}"/>
              </a:ext>
            </a:extLst>
          </p:cNvPr>
          <p:cNvSpPr>
            <a:spLocks noGrp="1"/>
          </p:cNvSpPr>
          <p:nvPr>
            <p:ph idx="1"/>
          </p:nvPr>
        </p:nvSpPr>
        <p:spPr/>
        <p:txBody>
          <a:bodyPr>
            <a:normAutofit/>
          </a:bodyPr>
          <a:lstStyle/>
          <a:p>
            <a:r>
              <a:rPr lang="en-IN" sz="3400" b="1" dirty="0"/>
              <a:t>Old Act: Sec 10(2)</a:t>
            </a:r>
          </a:p>
          <a:p>
            <a:r>
              <a:rPr lang="en-IN" sz="3400" b="1" dirty="0">
                <a:highlight>
                  <a:srgbClr val="FFFF00"/>
                </a:highlight>
              </a:rPr>
              <a:t>New Act: Sec 11 read with Schedule III</a:t>
            </a:r>
          </a:p>
          <a:p>
            <a:endParaRPr lang="en-IN" sz="3400" b="1" dirty="0">
              <a:highlight>
                <a:srgbClr val="FFFF00"/>
              </a:highlight>
            </a:endParaRPr>
          </a:p>
          <a:p>
            <a:endParaRPr lang="en-IN" sz="3400" b="1" dirty="0"/>
          </a:p>
        </p:txBody>
      </p:sp>
    </p:spTree>
    <p:extLst>
      <p:ext uri="{BB962C8B-B14F-4D97-AF65-F5344CB8AC3E}">
        <p14:creationId xmlns:p14="http://schemas.microsoft.com/office/powerpoint/2010/main" val="2220999550"/>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AFDAA-4D45-1196-F735-575308CFA975}"/>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9E8BD103-BF59-74C9-87B2-9BE990E0AA08}"/>
              </a:ext>
            </a:extLst>
          </p:cNvPr>
          <p:cNvPicPr>
            <a:picLocks noGrp="1" noChangeAspect="1"/>
          </p:cNvPicPr>
          <p:nvPr>
            <p:ph idx="1"/>
          </p:nvPr>
        </p:nvPicPr>
        <p:blipFill>
          <a:blip r:embed="rId2"/>
          <a:stretch>
            <a:fillRect/>
          </a:stretch>
        </p:blipFill>
        <p:spPr>
          <a:xfrm>
            <a:off x="311727" y="185087"/>
            <a:ext cx="10515600" cy="3383686"/>
          </a:xfrm>
          <a:prstGeom prst="rect">
            <a:avLst/>
          </a:prstGeom>
        </p:spPr>
      </p:pic>
      <p:pic>
        <p:nvPicPr>
          <p:cNvPr id="6" name="Picture 5">
            <a:extLst>
              <a:ext uri="{FF2B5EF4-FFF2-40B4-BE49-F238E27FC236}">
                <a16:creationId xmlns:a16="http://schemas.microsoft.com/office/drawing/2014/main" id="{5CDA1FA3-118B-BBF2-9474-42C9DF2EBF05}"/>
              </a:ext>
            </a:extLst>
          </p:cNvPr>
          <p:cNvPicPr>
            <a:picLocks noChangeAspect="1"/>
          </p:cNvPicPr>
          <p:nvPr/>
        </p:nvPicPr>
        <p:blipFill>
          <a:blip r:embed="rId3"/>
          <a:stretch>
            <a:fillRect/>
          </a:stretch>
        </p:blipFill>
        <p:spPr>
          <a:xfrm>
            <a:off x="311727" y="3581546"/>
            <a:ext cx="10631384" cy="1629002"/>
          </a:xfrm>
          <a:prstGeom prst="rect">
            <a:avLst/>
          </a:prstGeom>
        </p:spPr>
      </p:pic>
      <p:pic>
        <p:nvPicPr>
          <p:cNvPr id="8" name="Picture 7">
            <a:extLst>
              <a:ext uri="{FF2B5EF4-FFF2-40B4-BE49-F238E27FC236}">
                <a16:creationId xmlns:a16="http://schemas.microsoft.com/office/drawing/2014/main" id="{BC0B5691-A55E-773C-E6FB-3E600933E32A}"/>
              </a:ext>
            </a:extLst>
          </p:cNvPr>
          <p:cNvPicPr>
            <a:picLocks noChangeAspect="1"/>
          </p:cNvPicPr>
          <p:nvPr/>
        </p:nvPicPr>
        <p:blipFill>
          <a:blip r:embed="rId4"/>
          <a:stretch>
            <a:fillRect/>
          </a:stretch>
        </p:blipFill>
        <p:spPr>
          <a:xfrm>
            <a:off x="378411" y="5223321"/>
            <a:ext cx="10498015" cy="1362265"/>
          </a:xfrm>
          <a:prstGeom prst="rect">
            <a:avLst/>
          </a:prstGeom>
        </p:spPr>
      </p:pic>
    </p:spTree>
    <p:extLst>
      <p:ext uri="{BB962C8B-B14F-4D97-AF65-F5344CB8AC3E}">
        <p14:creationId xmlns:p14="http://schemas.microsoft.com/office/powerpoint/2010/main" val="419056726"/>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CECBB-885B-739B-0579-C48D945E4405}"/>
              </a:ext>
            </a:extLst>
          </p:cNvPr>
          <p:cNvSpPr>
            <a:spLocks noGrp="1"/>
          </p:cNvSpPr>
          <p:nvPr>
            <p:ph type="title"/>
          </p:nvPr>
        </p:nvSpPr>
        <p:spPr>
          <a:xfrm>
            <a:off x="219456" y="173737"/>
            <a:ext cx="11134344" cy="1051559"/>
          </a:xfrm>
        </p:spPr>
        <p:txBody>
          <a:bodyPr/>
          <a:lstStyle/>
          <a:p>
            <a:r>
              <a:rPr lang="en-IN" b="1" dirty="0"/>
              <a:t>Types of Taxation of a Partnership Firm: </a:t>
            </a:r>
          </a:p>
        </p:txBody>
      </p:sp>
      <p:sp>
        <p:nvSpPr>
          <p:cNvPr id="3" name="Content Placeholder 2">
            <a:extLst>
              <a:ext uri="{FF2B5EF4-FFF2-40B4-BE49-F238E27FC236}">
                <a16:creationId xmlns:a16="http://schemas.microsoft.com/office/drawing/2014/main" id="{4A9A93DC-03D0-11F2-85FE-1F369FB5CD5A}"/>
              </a:ext>
            </a:extLst>
          </p:cNvPr>
          <p:cNvSpPr>
            <a:spLocks noGrp="1"/>
          </p:cNvSpPr>
          <p:nvPr>
            <p:ph idx="1"/>
          </p:nvPr>
        </p:nvSpPr>
        <p:spPr>
          <a:xfrm>
            <a:off x="402336" y="1371600"/>
            <a:ext cx="10951464" cy="5176982"/>
          </a:xfrm>
        </p:spPr>
        <p:txBody>
          <a:bodyPr>
            <a:normAutofit/>
          </a:bodyPr>
          <a:lstStyle/>
          <a:p>
            <a:r>
              <a:rPr lang="en-IN" sz="3500" b="1" dirty="0">
                <a:highlight>
                  <a:srgbClr val="00FFFF"/>
                </a:highlight>
              </a:rPr>
              <a:t>Presumptive Income Taxation</a:t>
            </a:r>
          </a:p>
          <a:p>
            <a:pPr lvl="1"/>
            <a:r>
              <a:rPr lang="en-IN" sz="3500" dirty="0"/>
              <a:t>U/s 44AD / 58</a:t>
            </a:r>
          </a:p>
          <a:p>
            <a:pPr lvl="1"/>
            <a:r>
              <a:rPr lang="en-IN" sz="3500" dirty="0"/>
              <a:t>U/s 44ADA / 58</a:t>
            </a:r>
          </a:p>
          <a:p>
            <a:pPr lvl="1"/>
            <a:r>
              <a:rPr lang="en-IN" sz="3500" dirty="0"/>
              <a:t>U/s 44AE / 58</a:t>
            </a:r>
          </a:p>
          <a:p>
            <a:pPr marL="457200" lvl="1" indent="0">
              <a:buNone/>
            </a:pPr>
            <a:endParaRPr lang="en-IN" sz="3500" dirty="0"/>
          </a:p>
          <a:p>
            <a:r>
              <a:rPr lang="en-IN" sz="3500" b="1" dirty="0">
                <a:highlight>
                  <a:srgbClr val="00FFFF"/>
                </a:highlight>
              </a:rPr>
              <a:t>Actual Income Taxation</a:t>
            </a:r>
          </a:p>
          <a:p>
            <a:pPr lvl="1"/>
            <a:r>
              <a:rPr lang="en-IN" sz="3500" dirty="0"/>
              <a:t>In case turnover exceeds threshold limit of ₹ 1 crore / 3 crores &amp; 10 crores</a:t>
            </a:r>
          </a:p>
          <a:p>
            <a:pPr lvl="1"/>
            <a:r>
              <a:rPr lang="en-IN" sz="3500" dirty="0"/>
              <a:t>In case of a LLP </a:t>
            </a:r>
          </a:p>
        </p:txBody>
      </p:sp>
    </p:spTree>
    <p:extLst>
      <p:ext uri="{BB962C8B-B14F-4D97-AF65-F5344CB8AC3E}">
        <p14:creationId xmlns:p14="http://schemas.microsoft.com/office/powerpoint/2010/main" val="82659428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C220F-475E-CFDD-AD0F-6ED660BBC469}"/>
              </a:ext>
            </a:extLst>
          </p:cNvPr>
          <p:cNvSpPr>
            <a:spLocks noGrp="1"/>
          </p:cNvSpPr>
          <p:nvPr>
            <p:ph type="title"/>
          </p:nvPr>
        </p:nvSpPr>
        <p:spPr>
          <a:xfrm>
            <a:off x="310896" y="100585"/>
            <a:ext cx="11042904" cy="969263"/>
          </a:xfrm>
        </p:spPr>
        <p:txBody>
          <a:bodyPr/>
          <a:lstStyle/>
          <a:p>
            <a:r>
              <a:rPr lang="en-IN" b="1" dirty="0"/>
              <a:t>Sec 58: Presumptive Taxation (for residents)</a:t>
            </a:r>
          </a:p>
        </p:txBody>
      </p:sp>
      <p:sp>
        <p:nvSpPr>
          <p:cNvPr id="3" name="Content Placeholder 2">
            <a:extLst>
              <a:ext uri="{FF2B5EF4-FFF2-40B4-BE49-F238E27FC236}">
                <a16:creationId xmlns:a16="http://schemas.microsoft.com/office/drawing/2014/main" id="{E5BFCD2E-8063-B2A6-E8DC-628806389CD8}"/>
              </a:ext>
            </a:extLst>
          </p:cNvPr>
          <p:cNvSpPr>
            <a:spLocks noGrp="1"/>
          </p:cNvSpPr>
          <p:nvPr>
            <p:ph idx="1"/>
          </p:nvPr>
        </p:nvSpPr>
        <p:spPr>
          <a:xfrm>
            <a:off x="310896" y="1243584"/>
            <a:ext cx="11585448" cy="5404104"/>
          </a:xfrm>
        </p:spPr>
        <p:txBody>
          <a:bodyPr>
            <a:normAutofit/>
          </a:bodyPr>
          <a:lstStyle/>
          <a:p>
            <a:pPr marL="0" indent="0" algn="just">
              <a:buNone/>
            </a:pPr>
            <a:r>
              <a:rPr lang="en-US" dirty="0"/>
              <a:t>58. (1) The provisions of sections 26 to 54, to the extent contrary to this section, shall not apply to the manner of computation of profits and gains of the specified business or profession in sub-section (2). </a:t>
            </a:r>
          </a:p>
          <a:p>
            <a:pPr marL="0" indent="0" algn="just">
              <a:buNone/>
            </a:pPr>
            <a:r>
              <a:rPr lang="en-US" dirty="0"/>
              <a:t>(2) The profits and gains of </a:t>
            </a:r>
            <a:r>
              <a:rPr lang="en-US" dirty="0">
                <a:highlight>
                  <a:srgbClr val="00FFFF"/>
                </a:highlight>
              </a:rPr>
              <a:t>any specified business or profession </a:t>
            </a:r>
            <a:r>
              <a:rPr lang="en-US" dirty="0"/>
              <a:t>as mentioned in column B of the Table below, carried on by an assessee specified in column C of the said Table, having total turnover or gross receipts of business or profession during the tax year specified in column D and computed in the manner specified in column E thereof, shall be deemed to be the profits and gains of such business or profession chargeable to tax under the head “Profits and gains of business or profession”.</a:t>
            </a:r>
            <a:endParaRPr lang="en-IN" dirty="0"/>
          </a:p>
        </p:txBody>
      </p:sp>
    </p:spTree>
    <p:extLst>
      <p:ext uri="{BB962C8B-B14F-4D97-AF65-F5344CB8AC3E}">
        <p14:creationId xmlns:p14="http://schemas.microsoft.com/office/powerpoint/2010/main" val="72244281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EFAA7-9D1E-4628-610D-9116ADA3D847}"/>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E17FB12B-85E2-C372-777E-53A8353A79FC}"/>
              </a:ext>
            </a:extLst>
          </p:cNvPr>
          <p:cNvPicPr>
            <a:picLocks noGrp="1" noChangeAspect="1"/>
          </p:cNvPicPr>
          <p:nvPr>
            <p:ph idx="1"/>
          </p:nvPr>
        </p:nvPicPr>
        <p:blipFill>
          <a:blip r:embed="rId2"/>
          <a:stretch>
            <a:fillRect/>
          </a:stretch>
        </p:blipFill>
        <p:spPr>
          <a:xfrm>
            <a:off x="676656" y="73152"/>
            <a:ext cx="9582911" cy="6647688"/>
          </a:xfrm>
          <a:prstGeom prst="rect">
            <a:avLst/>
          </a:prstGeom>
        </p:spPr>
      </p:pic>
    </p:spTree>
    <p:extLst>
      <p:ext uri="{BB962C8B-B14F-4D97-AF65-F5344CB8AC3E}">
        <p14:creationId xmlns:p14="http://schemas.microsoft.com/office/powerpoint/2010/main" val="2823027982"/>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AC672-589B-72CD-F48D-725F4BEC59B5}"/>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3120D2CA-2115-8869-C1D0-ED0AA5BFB6D5}"/>
              </a:ext>
            </a:extLst>
          </p:cNvPr>
          <p:cNvPicPr>
            <a:picLocks noGrp="1" noChangeAspect="1"/>
          </p:cNvPicPr>
          <p:nvPr>
            <p:ph idx="1"/>
          </p:nvPr>
        </p:nvPicPr>
        <p:blipFill>
          <a:blip r:embed="rId2"/>
          <a:stretch>
            <a:fillRect/>
          </a:stretch>
        </p:blipFill>
        <p:spPr>
          <a:xfrm>
            <a:off x="309982" y="2523743"/>
            <a:ext cx="9958730" cy="3229426"/>
          </a:xfrm>
          <a:prstGeom prst="rect">
            <a:avLst/>
          </a:prstGeom>
        </p:spPr>
      </p:pic>
      <p:pic>
        <p:nvPicPr>
          <p:cNvPr id="9" name="Picture 8">
            <a:extLst>
              <a:ext uri="{FF2B5EF4-FFF2-40B4-BE49-F238E27FC236}">
                <a16:creationId xmlns:a16="http://schemas.microsoft.com/office/drawing/2014/main" id="{63BA4F6D-48DB-E29F-03F6-C947752BBE5C}"/>
              </a:ext>
            </a:extLst>
          </p:cNvPr>
          <p:cNvPicPr>
            <a:picLocks noChangeAspect="1"/>
          </p:cNvPicPr>
          <p:nvPr/>
        </p:nvPicPr>
        <p:blipFill>
          <a:blip r:embed="rId3"/>
          <a:stretch>
            <a:fillRect/>
          </a:stretch>
        </p:blipFill>
        <p:spPr>
          <a:xfrm>
            <a:off x="309982" y="222930"/>
            <a:ext cx="9867290" cy="2300813"/>
          </a:xfrm>
          <a:prstGeom prst="rect">
            <a:avLst/>
          </a:prstGeom>
        </p:spPr>
      </p:pic>
    </p:spTree>
    <p:extLst>
      <p:ext uri="{BB962C8B-B14F-4D97-AF65-F5344CB8AC3E}">
        <p14:creationId xmlns:p14="http://schemas.microsoft.com/office/powerpoint/2010/main" val="2544223332"/>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B9777-C2A9-A8B5-9771-5D48D7378B96}"/>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C4A41FC7-17CE-7778-1AA6-72B56C58FC9D}"/>
              </a:ext>
            </a:extLst>
          </p:cNvPr>
          <p:cNvPicPr>
            <a:picLocks noGrp="1" noChangeAspect="1"/>
          </p:cNvPicPr>
          <p:nvPr>
            <p:ph idx="1"/>
          </p:nvPr>
        </p:nvPicPr>
        <p:blipFill>
          <a:blip r:embed="rId2"/>
          <a:stretch>
            <a:fillRect/>
          </a:stretch>
        </p:blipFill>
        <p:spPr>
          <a:xfrm>
            <a:off x="400020" y="2148842"/>
            <a:ext cx="9777252" cy="4486228"/>
          </a:xfrm>
          <a:prstGeom prst="rect">
            <a:avLst/>
          </a:prstGeom>
        </p:spPr>
      </p:pic>
      <p:pic>
        <p:nvPicPr>
          <p:cNvPr id="6" name="Picture 5">
            <a:extLst>
              <a:ext uri="{FF2B5EF4-FFF2-40B4-BE49-F238E27FC236}">
                <a16:creationId xmlns:a16="http://schemas.microsoft.com/office/drawing/2014/main" id="{9A4710B9-C20F-4478-6A34-8B286D532053}"/>
              </a:ext>
            </a:extLst>
          </p:cNvPr>
          <p:cNvPicPr>
            <a:picLocks noChangeAspect="1"/>
          </p:cNvPicPr>
          <p:nvPr/>
        </p:nvPicPr>
        <p:blipFill>
          <a:blip r:embed="rId3"/>
          <a:stretch>
            <a:fillRect/>
          </a:stretch>
        </p:blipFill>
        <p:spPr>
          <a:xfrm>
            <a:off x="309982" y="222931"/>
            <a:ext cx="9867290" cy="1925910"/>
          </a:xfrm>
          <a:prstGeom prst="rect">
            <a:avLst/>
          </a:prstGeom>
        </p:spPr>
      </p:pic>
    </p:spTree>
    <p:extLst>
      <p:ext uri="{BB962C8B-B14F-4D97-AF65-F5344CB8AC3E}">
        <p14:creationId xmlns:p14="http://schemas.microsoft.com/office/powerpoint/2010/main" val="2495210641"/>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DEED2-C8BA-A810-C89D-8971FE98FA56}"/>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ABD6A7DD-CAF6-0A65-8FCA-33FFCD740EB4}"/>
              </a:ext>
            </a:extLst>
          </p:cNvPr>
          <p:cNvPicPr>
            <a:picLocks noGrp="1" noChangeAspect="1"/>
          </p:cNvPicPr>
          <p:nvPr>
            <p:ph idx="1"/>
          </p:nvPr>
        </p:nvPicPr>
        <p:blipFill>
          <a:blip r:embed="rId2"/>
          <a:stretch>
            <a:fillRect/>
          </a:stretch>
        </p:blipFill>
        <p:spPr>
          <a:xfrm>
            <a:off x="329184" y="428449"/>
            <a:ext cx="11386217" cy="5487719"/>
          </a:xfrm>
          <a:prstGeom prst="rect">
            <a:avLst/>
          </a:prstGeom>
        </p:spPr>
      </p:pic>
    </p:spTree>
    <p:extLst>
      <p:ext uri="{BB962C8B-B14F-4D97-AF65-F5344CB8AC3E}">
        <p14:creationId xmlns:p14="http://schemas.microsoft.com/office/powerpoint/2010/main" val="2093372152"/>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84023-0D47-FA58-631C-D29A896E843D}"/>
              </a:ext>
            </a:extLst>
          </p:cNvPr>
          <p:cNvSpPr>
            <a:spLocks noGrp="1"/>
          </p:cNvSpPr>
          <p:nvPr>
            <p:ph type="title"/>
          </p:nvPr>
        </p:nvSpPr>
        <p:spPr/>
        <p:txBody>
          <a:bodyPr/>
          <a:lstStyle/>
          <a:p>
            <a:r>
              <a:rPr lang="en-IN" b="1" dirty="0"/>
              <a:t>Eligible Assessee:</a:t>
            </a:r>
          </a:p>
        </p:txBody>
      </p:sp>
      <p:sp>
        <p:nvSpPr>
          <p:cNvPr id="3" name="Content Placeholder 2">
            <a:extLst>
              <a:ext uri="{FF2B5EF4-FFF2-40B4-BE49-F238E27FC236}">
                <a16:creationId xmlns:a16="http://schemas.microsoft.com/office/drawing/2014/main" id="{7D45D915-6B56-A925-6E84-51543232921C}"/>
              </a:ext>
            </a:extLst>
          </p:cNvPr>
          <p:cNvSpPr>
            <a:spLocks noGrp="1"/>
          </p:cNvSpPr>
          <p:nvPr>
            <p:ph idx="1"/>
          </p:nvPr>
        </p:nvSpPr>
        <p:spPr/>
        <p:txBody>
          <a:bodyPr>
            <a:normAutofit fontScale="92500" lnSpcReduction="20000"/>
          </a:bodyPr>
          <a:lstStyle/>
          <a:p>
            <a:pPr marL="0" indent="0" algn="just">
              <a:buNone/>
            </a:pPr>
            <a:r>
              <a:rPr lang="en-US" dirty="0"/>
              <a:t>(11) For the purposes of this section,— </a:t>
            </a:r>
          </a:p>
          <a:p>
            <a:pPr marL="514350" indent="-514350" algn="just">
              <a:buAutoNum type="alphaLcParenBoth"/>
            </a:pPr>
            <a:r>
              <a:rPr lang="en-US" dirty="0">
                <a:highlight>
                  <a:srgbClr val="FFFF00"/>
                </a:highlight>
              </a:rPr>
              <a:t>“eligible assessee”</a:t>
            </a:r>
            <a:r>
              <a:rPr lang="en-US" dirty="0"/>
              <a:t> means an individual, a Hindu undivided family, or a firm other than a limited liability partnership, who is resident in India, and who—</a:t>
            </a:r>
          </a:p>
          <a:p>
            <a:pPr marL="0" indent="0" algn="just">
              <a:buNone/>
            </a:pPr>
            <a:r>
              <a:rPr lang="en-US" dirty="0"/>
              <a:t>	(</a:t>
            </a:r>
            <a:r>
              <a:rPr lang="en-US" dirty="0" err="1"/>
              <a:t>i</a:t>
            </a:r>
            <a:r>
              <a:rPr lang="en-US" dirty="0"/>
              <a:t>) [***] </a:t>
            </a:r>
          </a:p>
          <a:p>
            <a:pPr marL="0" indent="0" algn="just">
              <a:buNone/>
            </a:pPr>
            <a:r>
              <a:rPr lang="en-US" dirty="0"/>
              <a:t>	(ii) has not claimed any deduction under Chapter VIII-C for the 	relevant tax year; </a:t>
            </a:r>
          </a:p>
          <a:p>
            <a:pPr marL="0" indent="0" algn="just">
              <a:buNone/>
            </a:pPr>
            <a:r>
              <a:rPr lang="en-US" dirty="0"/>
              <a:t>	(iii) does not carry on specified profession as defined in section 	62(4); </a:t>
            </a:r>
          </a:p>
          <a:p>
            <a:pPr marL="0" indent="0" algn="just">
              <a:buNone/>
            </a:pPr>
            <a:r>
              <a:rPr lang="en-US" dirty="0"/>
              <a:t>	(iv) does not earn any income in the nature of commission or 	brokerage; 	</a:t>
            </a:r>
          </a:p>
          <a:p>
            <a:pPr marL="0" indent="0" algn="just">
              <a:buNone/>
            </a:pPr>
            <a:r>
              <a:rPr lang="en-US" dirty="0"/>
              <a:t>	(v) does not carry on any agency business;</a:t>
            </a:r>
            <a:endParaRPr lang="en-IN" dirty="0"/>
          </a:p>
        </p:txBody>
      </p:sp>
    </p:spTree>
    <p:extLst>
      <p:ext uri="{BB962C8B-B14F-4D97-AF65-F5344CB8AC3E}">
        <p14:creationId xmlns:p14="http://schemas.microsoft.com/office/powerpoint/2010/main" val="32878583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2ED39-2B2B-419B-F758-7F78680F769B}"/>
              </a:ext>
            </a:extLst>
          </p:cNvPr>
          <p:cNvSpPr>
            <a:spLocks noGrp="1"/>
          </p:cNvSpPr>
          <p:nvPr>
            <p:ph type="title"/>
          </p:nvPr>
        </p:nvSpPr>
        <p:spPr/>
        <p:txBody>
          <a:bodyPr/>
          <a:lstStyle/>
          <a:p>
            <a:r>
              <a:rPr lang="en-IN" b="1" dirty="0"/>
              <a:t>Specified Assessee:</a:t>
            </a:r>
          </a:p>
        </p:txBody>
      </p:sp>
      <p:sp>
        <p:nvSpPr>
          <p:cNvPr id="3" name="Content Placeholder 2">
            <a:extLst>
              <a:ext uri="{FF2B5EF4-FFF2-40B4-BE49-F238E27FC236}">
                <a16:creationId xmlns:a16="http://schemas.microsoft.com/office/drawing/2014/main" id="{7EBF3093-553A-7680-78AF-FB3BB72BF135}"/>
              </a:ext>
            </a:extLst>
          </p:cNvPr>
          <p:cNvSpPr>
            <a:spLocks noGrp="1"/>
          </p:cNvSpPr>
          <p:nvPr>
            <p:ph idx="1"/>
          </p:nvPr>
        </p:nvSpPr>
        <p:spPr/>
        <p:txBody>
          <a:bodyPr/>
          <a:lstStyle/>
          <a:p>
            <a:pPr marL="0" indent="0">
              <a:buNone/>
            </a:pPr>
            <a:r>
              <a:rPr lang="en-US" dirty="0">
                <a:highlight>
                  <a:srgbClr val="00FFFF"/>
                </a:highlight>
              </a:rPr>
              <a:t>(b) </a:t>
            </a:r>
            <a:r>
              <a:rPr lang="en-US" b="1" dirty="0">
                <a:highlight>
                  <a:srgbClr val="00FFFF"/>
                </a:highlight>
              </a:rPr>
              <a:t>“specified assessee” </a:t>
            </a:r>
            <a:r>
              <a:rPr lang="en-US" dirty="0"/>
              <a:t>means an individual or a firm, other than a limited liability partnership, who is a resident in India;</a:t>
            </a:r>
            <a:endParaRPr lang="en-IN" dirty="0"/>
          </a:p>
        </p:txBody>
      </p:sp>
    </p:spTree>
    <p:extLst>
      <p:ext uri="{BB962C8B-B14F-4D97-AF65-F5344CB8AC3E}">
        <p14:creationId xmlns:p14="http://schemas.microsoft.com/office/powerpoint/2010/main" val="373038364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4A2BF-9B3A-F9CC-BE3A-48CB60C61C40}"/>
              </a:ext>
            </a:extLst>
          </p:cNvPr>
          <p:cNvSpPr>
            <a:spLocks noGrp="1"/>
          </p:cNvSpPr>
          <p:nvPr>
            <p:ph type="title"/>
          </p:nvPr>
        </p:nvSpPr>
        <p:spPr>
          <a:xfrm>
            <a:off x="341745" y="267855"/>
            <a:ext cx="11720946" cy="1570181"/>
          </a:xfrm>
        </p:spPr>
        <p:txBody>
          <a:bodyPr>
            <a:normAutofit/>
          </a:bodyPr>
          <a:lstStyle/>
          <a:p>
            <a:r>
              <a:rPr lang="en-IN" b="1" dirty="0"/>
              <a:t>TDS on Payments to Partners: </a:t>
            </a:r>
            <a:br>
              <a:rPr lang="en-IN" b="1" dirty="0"/>
            </a:br>
            <a:r>
              <a:rPr lang="en-IN" sz="3800" dirty="0"/>
              <a:t>(Inserted by the Finance (No.2)Act 2024 </a:t>
            </a:r>
            <a:r>
              <a:rPr lang="en-IN" sz="3800" dirty="0" err="1"/>
              <a:t>wef</a:t>
            </a:r>
            <a:r>
              <a:rPr lang="en-IN" sz="3800" dirty="0"/>
              <a:t> 01.04.2025)</a:t>
            </a:r>
          </a:p>
        </p:txBody>
      </p:sp>
      <p:sp>
        <p:nvSpPr>
          <p:cNvPr id="3" name="Content Placeholder 2">
            <a:extLst>
              <a:ext uri="{FF2B5EF4-FFF2-40B4-BE49-F238E27FC236}">
                <a16:creationId xmlns:a16="http://schemas.microsoft.com/office/drawing/2014/main" id="{1FFACF4B-9AE8-CC2B-9289-EFFC174C66A8}"/>
              </a:ext>
            </a:extLst>
          </p:cNvPr>
          <p:cNvSpPr>
            <a:spLocks noGrp="1"/>
          </p:cNvSpPr>
          <p:nvPr>
            <p:ph idx="1"/>
          </p:nvPr>
        </p:nvSpPr>
        <p:spPr>
          <a:xfrm>
            <a:off x="471055" y="2004291"/>
            <a:ext cx="11390745" cy="4719782"/>
          </a:xfrm>
        </p:spPr>
        <p:txBody>
          <a:bodyPr>
            <a:normAutofit/>
          </a:bodyPr>
          <a:lstStyle/>
          <a:p>
            <a:pPr marL="0" indent="0" algn="just">
              <a:buNone/>
            </a:pPr>
            <a:r>
              <a:rPr lang="en-IN" b="1" dirty="0"/>
              <a:t>Payment to partners of firm:</a:t>
            </a:r>
          </a:p>
          <a:p>
            <a:pPr marL="0" indent="0" algn="just">
              <a:buNone/>
            </a:pPr>
            <a:r>
              <a:rPr lang="en-IN" dirty="0"/>
              <a:t>194T. (1) Any person being a firm, responsible for paying </a:t>
            </a:r>
            <a:r>
              <a:rPr lang="en-IN" dirty="0">
                <a:highlight>
                  <a:srgbClr val="FFFF00"/>
                </a:highlight>
              </a:rPr>
              <a:t>any sum in nature of salary, remuneration, commission, bonus or interest to a partner of the firm, shall,</a:t>
            </a:r>
            <a:r>
              <a:rPr lang="en-IN" dirty="0"/>
              <a:t> at the time of credit of such sum to the account of the partner (including the capital account) or at the time of payment thereof, whichever is earlier shall, deduct income tax thereon at the rate ten per cent. </a:t>
            </a:r>
          </a:p>
          <a:p>
            <a:pPr marL="0" indent="0" algn="just">
              <a:buNone/>
            </a:pPr>
            <a:r>
              <a:rPr lang="en-IN" dirty="0"/>
              <a:t>(2) No deduction shall be made under sub-section (1) where such sum or the aggregate of such sums credited or paid or likely to be credited or paid to the partner of the firm </a:t>
            </a:r>
            <a:r>
              <a:rPr lang="en-IN" dirty="0">
                <a:highlight>
                  <a:srgbClr val="00FFFF"/>
                </a:highlight>
              </a:rPr>
              <a:t>does not exceed twenty thousand rupees during the financial year. </a:t>
            </a:r>
          </a:p>
        </p:txBody>
      </p:sp>
    </p:spTree>
    <p:extLst>
      <p:ext uri="{BB962C8B-B14F-4D97-AF65-F5344CB8AC3E}">
        <p14:creationId xmlns:p14="http://schemas.microsoft.com/office/powerpoint/2010/main" val="341232776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04309-6394-5DCD-9DDC-1CE2160D132D}"/>
              </a:ext>
            </a:extLst>
          </p:cNvPr>
          <p:cNvSpPr>
            <a:spLocks noGrp="1"/>
          </p:cNvSpPr>
          <p:nvPr>
            <p:ph type="title"/>
          </p:nvPr>
        </p:nvSpPr>
        <p:spPr>
          <a:xfrm>
            <a:off x="692727" y="365125"/>
            <a:ext cx="11074399" cy="1325563"/>
          </a:xfrm>
        </p:spPr>
        <p:txBody>
          <a:bodyPr/>
          <a:lstStyle/>
          <a:p>
            <a:pPr algn="just"/>
            <a:r>
              <a:rPr lang="en-IN" b="1" dirty="0"/>
              <a:t>TDS on payments to partners under the New Act: Sec 393 (Chapter XIX)</a:t>
            </a:r>
          </a:p>
        </p:txBody>
      </p:sp>
      <p:sp>
        <p:nvSpPr>
          <p:cNvPr id="3" name="Content Placeholder 2">
            <a:extLst>
              <a:ext uri="{FF2B5EF4-FFF2-40B4-BE49-F238E27FC236}">
                <a16:creationId xmlns:a16="http://schemas.microsoft.com/office/drawing/2014/main" id="{68848D21-19FD-355E-6773-B612EFA921BC}"/>
              </a:ext>
            </a:extLst>
          </p:cNvPr>
          <p:cNvSpPr>
            <a:spLocks noGrp="1"/>
          </p:cNvSpPr>
          <p:nvPr>
            <p:ph idx="1"/>
          </p:nvPr>
        </p:nvSpPr>
        <p:spPr>
          <a:xfrm>
            <a:off x="838200" y="1985817"/>
            <a:ext cx="10515600" cy="4191145"/>
          </a:xfrm>
        </p:spPr>
        <p:txBody>
          <a:bodyPr>
            <a:normAutofit/>
          </a:bodyPr>
          <a:lstStyle/>
          <a:p>
            <a:pPr marL="0" indent="0">
              <a:buNone/>
            </a:pPr>
            <a:r>
              <a:rPr lang="en-IN" sz="3200" dirty="0"/>
              <a:t>Sec 393(1): For payments to Residents</a:t>
            </a:r>
          </a:p>
          <a:p>
            <a:pPr marL="0" indent="0">
              <a:buNone/>
            </a:pPr>
            <a:r>
              <a:rPr lang="en-IN" sz="3200" dirty="0"/>
              <a:t>Sec 393(2): For payments to Non-Residents</a:t>
            </a:r>
          </a:p>
          <a:p>
            <a:pPr marL="0" indent="0">
              <a:buNone/>
            </a:pPr>
            <a:r>
              <a:rPr lang="en-IN" sz="3200" dirty="0"/>
              <a:t>Sec 393(3): For payment to Any Person</a:t>
            </a:r>
          </a:p>
          <a:p>
            <a:pPr marL="0" indent="0">
              <a:buNone/>
            </a:pPr>
            <a:r>
              <a:rPr lang="en-IN" sz="3200" dirty="0"/>
              <a:t>Sec 393(4): For no deduction at source</a:t>
            </a:r>
          </a:p>
          <a:p>
            <a:pPr marL="0" indent="0">
              <a:buNone/>
            </a:pPr>
            <a:r>
              <a:rPr lang="en-IN" sz="3200" dirty="0"/>
              <a:t>Sec 393(6): Declaration for no deduction at source</a:t>
            </a:r>
          </a:p>
        </p:txBody>
      </p:sp>
    </p:spTree>
    <p:extLst>
      <p:ext uri="{BB962C8B-B14F-4D97-AF65-F5344CB8AC3E}">
        <p14:creationId xmlns:p14="http://schemas.microsoft.com/office/powerpoint/2010/main" val="46885065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4E68A-889D-D908-9576-4568E3D497FB}"/>
              </a:ext>
            </a:extLst>
          </p:cNvPr>
          <p:cNvSpPr>
            <a:spLocks noGrp="1"/>
          </p:cNvSpPr>
          <p:nvPr>
            <p:ph type="title"/>
          </p:nvPr>
        </p:nvSpPr>
        <p:spPr>
          <a:xfrm>
            <a:off x="221673" y="193965"/>
            <a:ext cx="11132127" cy="794326"/>
          </a:xfrm>
        </p:spPr>
        <p:txBody>
          <a:bodyPr/>
          <a:lstStyle/>
          <a:p>
            <a:r>
              <a:rPr lang="en-IN" b="1" dirty="0"/>
              <a:t>Sec 393(3)</a:t>
            </a:r>
          </a:p>
        </p:txBody>
      </p:sp>
      <p:sp>
        <p:nvSpPr>
          <p:cNvPr id="7" name="Content Placeholder 6">
            <a:extLst>
              <a:ext uri="{FF2B5EF4-FFF2-40B4-BE49-F238E27FC236}">
                <a16:creationId xmlns:a16="http://schemas.microsoft.com/office/drawing/2014/main" id="{80B47D39-C9D1-3CBE-A3DE-0654F6368907}"/>
              </a:ext>
            </a:extLst>
          </p:cNvPr>
          <p:cNvSpPr>
            <a:spLocks noGrp="1"/>
          </p:cNvSpPr>
          <p:nvPr>
            <p:ph idx="1"/>
          </p:nvPr>
        </p:nvSpPr>
        <p:spPr>
          <a:xfrm>
            <a:off x="471055" y="1080655"/>
            <a:ext cx="11425381" cy="5583380"/>
          </a:xfrm>
        </p:spPr>
        <p:txBody>
          <a:bodyPr>
            <a:normAutofit/>
          </a:bodyPr>
          <a:lstStyle/>
          <a:p>
            <a:pPr marL="0" indent="0" algn="just">
              <a:buNone/>
            </a:pPr>
            <a:r>
              <a:rPr lang="en-US" dirty="0"/>
              <a:t>(3) Where any income or sum of the nature specified in column B of the Table below, is credited or paid by the person specified in column C during the tax year, to any person, the person responsible for making payment of such income or sum, shall deduct income-tax— </a:t>
            </a:r>
          </a:p>
          <a:p>
            <a:pPr marL="514350" indent="-514350" algn="just">
              <a:buAutoNum type="alphaLcParenBoth"/>
            </a:pPr>
            <a:r>
              <a:rPr lang="en-US" dirty="0">
                <a:highlight>
                  <a:srgbClr val="FFFF00"/>
                </a:highlight>
              </a:rPr>
              <a:t>on the entire amount of such income or sum, where the amount or aggregate of amounts exceed the threshold limit specified in column D, or on net winnings as per Note 1 of the Table; </a:t>
            </a:r>
          </a:p>
          <a:p>
            <a:pPr marL="514350" indent="-514350" algn="just">
              <a:buAutoNum type="alphaLcParenBoth"/>
            </a:pPr>
            <a:r>
              <a:rPr lang="en-US" dirty="0">
                <a:highlight>
                  <a:srgbClr val="00FFFF"/>
                </a:highlight>
              </a:rPr>
              <a:t>at the rate specified in column D; </a:t>
            </a:r>
          </a:p>
          <a:p>
            <a:pPr marL="514350" indent="-514350" algn="just">
              <a:buAutoNum type="alphaLcParenBoth"/>
            </a:pPr>
            <a:r>
              <a:rPr lang="en-US" dirty="0">
                <a:highlight>
                  <a:srgbClr val="00FFFF"/>
                </a:highlight>
              </a:rPr>
              <a:t>at the time of payment thereof in cash or by way of a cheque or a draft or by any other mode, or as specified therein; and </a:t>
            </a:r>
          </a:p>
          <a:p>
            <a:pPr marL="514350" indent="-514350" algn="just">
              <a:buAutoNum type="alphaLcParenBoth"/>
            </a:pPr>
            <a:r>
              <a:rPr lang="en-US" dirty="0"/>
              <a:t>subject to the provisions of sub-sections (4), (5), (6), (8) and (9).</a:t>
            </a:r>
            <a:endParaRPr lang="en-IN" dirty="0"/>
          </a:p>
        </p:txBody>
      </p:sp>
    </p:spTree>
    <p:extLst>
      <p:ext uri="{BB962C8B-B14F-4D97-AF65-F5344CB8AC3E}">
        <p14:creationId xmlns:p14="http://schemas.microsoft.com/office/powerpoint/2010/main" val="72405671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fade">
                                      <p:cBhvr>
                                        <p:cTn id="27"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2267D-8EA5-67F7-A4AF-AA0C6A3356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947AFA-A569-DB56-9D72-7EEB4B18C1B5}"/>
              </a:ext>
            </a:extLst>
          </p:cNvPr>
          <p:cNvSpPr>
            <a:spLocks noGrp="1"/>
          </p:cNvSpPr>
          <p:nvPr>
            <p:ph type="title"/>
          </p:nvPr>
        </p:nvSpPr>
        <p:spPr>
          <a:xfrm>
            <a:off x="277091" y="138545"/>
            <a:ext cx="11702473" cy="1552143"/>
          </a:xfrm>
        </p:spPr>
        <p:txBody>
          <a:bodyPr/>
          <a:lstStyle/>
          <a:p>
            <a:pPr algn="just"/>
            <a:r>
              <a:rPr lang="en-IN" b="1" dirty="0" err="1"/>
              <a:t>S.No</a:t>
            </a:r>
            <a:r>
              <a:rPr lang="en-IN" b="1" dirty="0"/>
              <a:t>. 7 of the Table forming part of Sec 393(3) titled: ‘For Payment to Any Person’</a:t>
            </a:r>
          </a:p>
        </p:txBody>
      </p:sp>
      <p:pic>
        <p:nvPicPr>
          <p:cNvPr id="5" name="Content Placeholder 4">
            <a:extLst>
              <a:ext uri="{FF2B5EF4-FFF2-40B4-BE49-F238E27FC236}">
                <a16:creationId xmlns:a16="http://schemas.microsoft.com/office/drawing/2014/main" id="{A9A69636-F464-4A79-E04A-AA385B651C8D}"/>
              </a:ext>
            </a:extLst>
          </p:cNvPr>
          <p:cNvPicPr>
            <a:picLocks noGrp="1" noChangeAspect="1"/>
          </p:cNvPicPr>
          <p:nvPr>
            <p:ph idx="1"/>
          </p:nvPr>
        </p:nvPicPr>
        <p:blipFill>
          <a:blip r:embed="rId2"/>
          <a:stretch>
            <a:fillRect/>
          </a:stretch>
        </p:blipFill>
        <p:spPr>
          <a:xfrm>
            <a:off x="646545" y="1539297"/>
            <a:ext cx="9679709" cy="5180157"/>
          </a:xfrm>
          <a:prstGeom prst="rect">
            <a:avLst/>
          </a:prstGeom>
        </p:spPr>
      </p:pic>
      <p:sp>
        <p:nvSpPr>
          <p:cNvPr id="3" name="Rectangle 2">
            <a:extLst>
              <a:ext uri="{FF2B5EF4-FFF2-40B4-BE49-F238E27FC236}">
                <a16:creationId xmlns:a16="http://schemas.microsoft.com/office/drawing/2014/main" id="{C0A6F5DB-CB39-8E45-88EC-918AE833A080}"/>
              </a:ext>
            </a:extLst>
          </p:cNvPr>
          <p:cNvSpPr/>
          <p:nvPr/>
        </p:nvSpPr>
        <p:spPr>
          <a:xfrm>
            <a:off x="858982" y="2678545"/>
            <a:ext cx="9264073" cy="215207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1806042"/>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BAC84-024A-9FD0-A972-BB0B6063E5DE}"/>
              </a:ext>
            </a:extLst>
          </p:cNvPr>
          <p:cNvSpPr>
            <a:spLocks noGrp="1"/>
          </p:cNvSpPr>
          <p:nvPr>
            <p:ph type="title"/>
          </p:nvPr>
        </p:nvSpPr>
        <p:spPr>
          <a:xfrm>
            <a:off x="341745" y="212437"/>
            <a:ext cx="11610109" cy="1108363"/>
          </a:xfrm>
        </p:spPr>
        <p:txBody>
          <a:bodyPr>
            <a:normAutofit fontScale="90000"/>
          </a:bodyPr>
          <a:lstStyle/>
          <a:p>
            <a:pPr algn="just"/>
            <a:r>
              <a:rPr lang="en-IN" b="1" dirty="0">
                <a:highlight>
                  <a:srgbClr val="FFFF00"/>
                </a:highlight>
              </a:rPr>
              <a:t>Practical Aspects of TDS on Payment to Partners:</a:t>
            </a:r>
          </a:p>
        </p:txBody>
      </p:sp>
      <p:sp>
        <p:nvSpPr>
          <p:cNvPr id="3" name="Content Placeholder 2">
            <a:extLst>
              <a:ext uri="{FF2B5EF4-FFF2-40B4-BE49-F238E27FC236}">
                <a16:creationId xmlns:a16="http://schemas.microsoft.com/office/drawing/2014/main" id="{DA5C4D26-B552-AACA-3E12-BFC87C0AD4DA}"/>
              </a:ext>
            </a:extLst>
          </p:cNvPr>
          <p:cNvSpPr>
            <a:spLocks noGrp="1"/>
          </p:cNvSpPr>
          <p:nvPr>
            <p:ph idx="1"/>
          </p:nvPr>
        </p:nvSpPr>
        <p:spPr>
          <a:xfrm>
            <a:off x="341746" y="1219200"/>
            <a:ext cx="11406910" cy="5523345"/>
          </a:xfrm>
        </p:spPr>
        <p:txBody>
          <a:bodyPr>
            <a:normAutofit lnSpcReduction="10000"/>
          </a:bodyPr>
          <a:lstStyle/>
          <a:p>
            <a:pPr algn="just"/>
            <a:r>
              <a:rPr lang="en-IN" dirty="0"/>
              <a:t>Time of deduction: payment or credit Whicher is earlier.</a:t>
            </a:r>
          </a:p>
          <a:p>
            <a:pPr algn="just"/>
            <a:r>
              <a:rPr lang="en-IN" dirty="0"/>
              <a:t>Capital withdrawal &amp; TDS</a:t>
            </a:r>
          </a:p>
          <a:p>
            <a:pPr algn="just"/>
            <a:r>
              <a:rPr lang="en-IN" dirty="0"/>
              <a:t>In case firm opts for presumptive taxation whether TDS provisions are applicable ?</a:t>
            </a:r>
          </a:p>
          <a:p>
            <a:pPr algn="just"/>
            <a:r>
              <a:rPr lang="en-IN" dirty="0"/>
              <a:t>Current vs. Fixed Capital Method: does it affects TDS applicability ?</a:t>
            </a:r>
          </a:p>
          <a:p>
            <a:pPr algn="just"/>
            <a:r>
              <a:rPr lang="en-IN" dirty="0"/>
              <a:t>Passing of an year end entry towards interest / remuneration and corresponding TDS impact ?</a:t>
            </a:r>
          </a:p>
          <a:p>
            <a:pPr algn="just"/>
            <a:r>
              <a:rPr lang="en-IN" dirty="0"/>
              <a:t>What about the remuneration allowable under section 40(b) or section 35(e) ?</a:t>
            </a:r>
          </a:p>
          <a:p>
            <a:pPr algn="just"/>
            <a:r>
              <a:rPr lang="en-IN" dirty="0"/>
              <a:t>Can a partner provide form 15G/15H or a declaration under S 393(6) for proposed deduction of tax at source on the interest amount ?</a:t>
            </a:r>
          </a:p>
          <a:p>
            <a:pPr algn="just"/>
            <a:r>
              <a:rPr lang="en-IN" dirty="0"/>
              <a:t>Can a partner obtain a low rate certificate as per sec 395 (Old Act Sec 197) ?</a:t>
            </a:r>
          </a:p>
          <a:p>
            <a:pPr algn="just"/>
            <a:endParaRPr lang="en-IN" dirty="0"/>
          </a:p>
        </p:txBody>
      </p:sp>
    </p:spTree>
    <p:extLst>
      <p:ext uri="{BB962C8B-B14F-4D97-AF65-F5344CB8AC3E}">
        <p14:creationId xmlns:p14="http://schemas.microsoft.com/office/powerpoint/2010/main" val="101766238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26374-FFCA-0521-3C11-3E0483075640}"/>
              </a:ext>
            </a:extLst>
          </p:cNvPr>
          <p:cNvSpPr>
            <a:spLocks noGrp="1"/>
          </p:cNvSpPr>
          <p:nvPr>
            <p:ph type="title"/>
          </p:nvPr>
        </p:nvSpPr>
        <p:spPr>
          <a:xfrm>
            <a:off x="193964" y="198583"/>
            <a:ext cx="11711709" cy="919017"/>
          </a:xfrm>
        </p:spPr>
        <p:txBody>
          <a:bodyPr/>
          <a:lstStyle/>
          <a:p>
            <a:pPr algn="just"/>
            <a:r>
              <a:rPr lang="en-IN" b="1" dirty="0"/>
              <a:t>Sec 197: Certificate for deduction at lower rate:</a:t>
            </a:r>
          </a:p>
        </p:txBody>
      </p:sp>
      <p:pic>
        <p:nvPicPr>
          <p:cNvPr id="5" name="Content Placeholder 4">
            <a:extLst>
              <a:ext uri="{FF2B5EF4-FFF2-40B4-BE49-F238E27FC236}">
                <a16:creationId xmlns:a16="http://schemas.microsoft.com/office/drawing/2014/main" id="{81DA3BFB-E6B7-0F29-AA28-3B716B1A06A7}"/>
              </a:ext>
            </a:extLst>
          </p:cNvPr>
          <p:cNvPicPr>
            <a:picLocks noGrp="1" noChangeAspect="1"/>
          </p:cNvPicPr>
          <p:nvPr>
            <p:ph idx="1"/>
          </p:nvPr>
        </p:nvPicPr>
        <p:blipFill>
          <a:blip r:embed="rId2"/>
          <a:stretch>
            <a:fillRect/>
          </a:stretch>
        </p:blipFill>
        <p:spPr>
          <a:xfrm>
            <a:off x="360218" y="1117600"/>
            <a:ext cx="11342255" cy="5541817"/>
          </a:xfrm>
          <a:prstGeom prst="rect">
            <a:avLst/>
          </a:prstGeom>
        </p:spPr>
      </p:pic>
    </p:spTree>
    <p:extLst>
      <p:ext uri="{BB962C8B-B14F-4D97-AF65-F5344CB8AC3E}">
        <p14:creationId xmlns:p14="http://schemas.microsoft.com/office/powerpoint/2010/main" val="316994141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37BA3-5680-ABFB-BC53-3C0B4B825B93}"/>
              </a:ext>
            </a:extLst>
          </p:cNvPr>
          <p:cNvSpPr>
            <a:spLocks noGrp="1"/>
          </p:cNvSpPr>
          <p:nvPr>
            <p:ph type="title"/>
          </p:nvPr>
        </p:nvSpPr>
        <p:spPr>
          <a:xfrm>
            <a:off x="693381" y="221673"/>
            <a:ext cx="10660419" cy="905163"/>
          </a:xfrm>
        </p:spPr>
        <p:txBody>
          <a:bodyPr/>
          <a:lstStyle/>
          <a:p>
            <a:r>
              <a:rPr lang="en-IN" b="1" dirty="0"/>
              <a:t>New Act: Sec 395 (</a:t>
            </a:r>
            <a:r>
              <a:rPr lang="en-IN" b="1" dirty="0" err="1"/>
              <a:t>rwr</a:t>
            </a:r>
            <a:r>
              <a:rPr lang="en-IN" b="1" dirty="0"/>
              <a:t> 213)</a:t>
            </a:r>
          </a:p>
        </p:txBody>
      </p:sp>
      <p:pic>
        <p:nvPicPr>
          <p:cNvPr id="5" name="Content Placeholder 4">
            <a:extLst>
              <a:ext uri="{FF2B5EF4-FFF2-40B4-BE49-F238E27FC236}">
                <a16:creationId xmlns:a16="http://schemas.microsoft.com/office/drawing/2014/main" id="{D598DDB8-D5A5-9888-0A18-B2E16345A189}"/>
              </a:ext>
            </a:extLst>
          </p:cNvPr>
          <p:cNvPicPr>
            <a:picLocks noGrp="1" noChangeAspect="1"/>
          </p:cNvPicPr>
          <p:nvPr>
            <p:ph idx="1"/>
          </p:nvPr>
        </p:nvPicPr>
        <p:blipFill>
          <a:blip r:embed="rId2"/>
          <a:stretch>
            <a:fillRect/>
          </a:stretch>
        </p:blipFill>
        <p:spPr>
          <a:xfrm>
            <a:off x="693381" y="1126837"/>
            <a:ext cx="11203055" cy="5366038"/>
          </a:xfrm>
          <a:prstGeom prst="rect">
            <a:avLst/>
          </a:prstGeom>
        </p:spPr>
      </p:pic>
    </p:spTree>
    <p:extLst>
      <p:ext uri="{BB962C8B-B14F-4D97-AF65-F5344CB8AC3E}">
        <p14:creationId xmlns:p14="http://schemas.microsoft.com/office/powerpoint/2010/main" val="30576225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A0EBA-C6A2-079F-5891-2293C96DFEDD}"/>
              </a:ext>
            </a:extLst>
          </p:cNvPr>
          <p:cNvSpPr>
            <a:spLocks noGrp="1"/>
          </p:cNvSpPr>
          <p:nvPr>
            <p:ph type="title"/>
          </p:nvPr>
        </p:nvSpPr>
        <p:spPr>
          <a:xfrm>
            <a:off x="406399" y="147783"/>
            <a:ext cx="10947401" cy="997526"/>
          </a:xfrm>
        </p:spPr>
        <p:txBody>
          <a:bodyPr/>
          <a:lstStyle/>
          <a:p>
            <a:r>
              <a:rPr lang="en-IN" b="1" dirty="0"/>
              <a:t>Capital Gain aspects of Firm &amp; Partner:</a:t>
            </a:r>
          </a:p>
        </p:txBody>
      </p:sp>
      <p:graphicFrame>
        <p:nvGraphicFramePr>
          <p:cNvPr id="4" name="Content Placeholder 3">
            <a:extLst>
              <a:ext uri="{FF2B5EF4-FFF2-40B4-BE49-F238E27FC236}">
                <a16:creationId xmlns:a16="http://schemas.microsoft.com/office/drawing/2014/main" id="{9C3131B4-50D2-35A2-D7FF-4D7EF16A0280}"/>
              </a:ext>
            </a:extLst>
          </p:cNvPr>
          <p:cNvGraphicFramePr>
            <a:graphicFrameLocks noGrp="1"/>
          </p:cNvGraphicFramePr>
          <p:nvPr>
            <p:ph idx="1"/>
            <p:extLst>
              <p:ext uri="{D42A27DB-BD31-4B8C-83A1-F6EECF244321}">
                <p14:modId xmlns:p14="http://schemas.microsoft.com/office/powerpoint/2010/main" val="117112931"/>
              </p:ext>
            </p:extLst>
          </p:nvPr>
        </p:nvGraphicFramePr>
        <p:xfrm>
          <a:off x="406399" y="1209964"/>
          <a:ext cx="11462328" cy="5403271"/>
        </p:xfrm>
        <a:graphic>
          <a:graphicData uri="http://schemas.openxmlformats.org/drawingml/2006/table">
            <a:tbl>
              <a:tblPr firstRow="1" bandRow="1">
                <a:tableStyleId>{5C22544A-7EE6-4342-B048-85BDC9FD1C3A}</a:tableStyleId>
              </a:tblPr>
              <a:tblGrid>
                <a:gridCol w="3820776">
                  <a:extLst>
                    <a:ext uri="{9D8B030D-6E8A-4147-A177-3AD203B41FA5}">
                      <a16:colId xmlns:a16="http://schemas.microsoft.com/office/drawing/2014/main" val="291082746"/>
                    </a:ext>
                  </a:extLst>
                </a:gridCol>
                <a:gridCol w="3820776">
                  <a:extLst>
                    <a:ext uri="{9D8B030D-6E8A-4147-A177-3AD203B41FA5}">
                      <a16:colId xmlns:a16="http://schemas.microsoft.com/office/drawing/2014/main" val="3071877971"/>
                    </a:ext>
                  </a:extLst>
                </a:gridCol>
                <a:gridCol w="3820776">
                  <a:extLst>
                    <a:ext uri="{9D8B030D-6E8A-4147-A177-3AD203B41FA5}">
                      <a16:colId xmlns:a16="http://schemas.microsoft.com/office/drawing/2014/main" val="720235947"/>
                    </a:ext>
                  </a:extLst>
                </a:gridCol>
              </a:tblGrid>
              <a:tr h="549185">
                <a:tc>
                  <a:txBody>
                    <a:bodyPr/>
                    <a:lstStyle/>
                    <a:p>
                      <a:endParaRPr lang="en-IN" sz="2500" b="0"/>
                    </a:p>
                  </a:txBody>
                  <a:tcPr/>
                </a:tc>
                <a:tc>
                  <a:txBody>
                    <a:bodyPr/>
                    <a:lstStyle/>
                    <a:p>
                      <a:pPr algn="ctr"/>
                      <a:r>
                        <a:rPr lang="en-IN" sz="2500" b="1" dirty="0"/>
                        <a:t>Old Act</a:t>
                      </a:r>
                    </a:p>
                  </a:txBody>
                  <a:tcPr/>
                </a:tc>
                <a:tc>
                  <a:txBody>
                    <a:bodyPr/>
                    <a:lstStyle/>
                    <a:p>
                      <a:pPr algn="ctr"/>
                      <a:r>
                        <a:rPr lang="en-IN" sz="2500" b="1" dirty="0"/>
                        <a:t>New Act</a:t>
                      </a:r>
                    </a:p>
                  </a:txBody>
                  <a:tcPr/>
                </a:tc>
                <a:extLst>
                  <a:ext uri="{0D108BD9-81ED-4DB2-BD59-A6C34878D82A}">
                    <a16:rowId xmlns:a16="http://schemas.microsoft.com/office/drawing/2014/main" val="918496514"/>
                  </a:ext>
                </a:extLst>
              </a:tr>
              <a:tr h="1434967">
                <a:tc>
                  <a:txBody>
                    <a:bodyPr/>
                    <a:lstStyle/>
                    <a:p>
                      <a:r>
                        <a:rPr lang="en-IN" sz="2500" b="1" dirty="0"/>
                        <a:t>Capital asset introduction by partner into firm</a:t>
                      </a:r>
                    </a:p>
                  </a:txBody>
                  <a:tcPr/>
                </a:tc>
                <a:tc>
                  <a:txBody>
                    <a:bodyPr/>
                    <a:lstStyle/>
                    <a:p>
                      <a:pPr algn="ctr"/>
                      <a:r>
                        <a:rPr lang="en-IN" sz="2500" b="0" dirty="0"/>
                        <a:t>Sec 45(3)</a:t>
                      </a:r>
                    </a:p>
                  </a:txBody>
                  <a:tcPr/>
                </a:tc>
                <a:tc>
                  <a:txBody>
                    <a:bodyPr/>
                    <a:lstStyle/>
                    <a:p>
                      <a:pPr algn="ctr"/>
                      <a:r>
                        <a:rPr lang="en-IN" sz="2500" b="0" dirty="0"/>
                        <a:t>Sec 67(9)</a:t>
                      </a:r>
                    </a:p>
                  </a:txBody>
                  <a:tcPr/>
                </a:tc>
                <a:extLst>
                  <a:ext uri="{0D108BD9-81ED-4DB2-BD59-A6C34878D82A}">
                    <a16:rowId xmlns:a16="http://schemas.microsoft.com/office/drawing/2014/main" val="2232480071"/>
                  </a:ext>
                </a:extLst>
              </a:tr>
              <a:tr h="1434967">
                <a:tc>
                  <a:txBody>
                    <a:bodyPr/>
                    <a:lstStyle/>
                    <a:p>
                      <a:r>
                        <a:rPr lang="en-IN" sz="2500" b="1" dirty="0"/>
                        <a:t>Capital asset distribution of firm to partner</a:t>
                      </a:r>
                    </a:p>
                  </a:txBody>
                  <a:tcPr/>
                </a:tc>
                <a:tc>
                  <a:txBody>
                    <a:bodyPr/>
                    <a:lstStyle/>
                    <a:p>
                      <a:pPr algn="ctr"/>
                      <a:r>
                        <a:rPr lang="en-IN" sz="2500" b="0" dirty="0"/>
                        <a:t>Sec 45(4) </a:t>
                      </a:r>
                      <a:r>
                        <a:rPr lang="en-IN" sz="2500" b="0" dirty="0" err="1"/>
                        <a:t>rws</a:t>
                      </a:r>
                      <a:r>
                        <a:rPr lang="en-IN" sz="2500" b="0" dirty="0"/>
                        <a:t> 9B</a:t>
                      </a:r>
                    </a:p>
                  </a:txBody>
                  <a:tcPr/>
                </a:tc>
                <a:tc>
                  <a:txBody>
                    <a:bodyPr/>
                    <a:lstStyle/>
                    <a:p>
                      <a:pPr algn="ctr"/>
                      <a:r>
                        <a:rPr lang="en-IN" sz="2500" b="0" dirty="0"/>
                        <a:t>Sec 67(10) </a:t>
                      </a:r>
                      <a:r>
                        <a:rPr lang="en-IN" sz="2500" b="0" dirty="0" err="1"/>
                        <a:t>rws</a:t>
                      </a:r>
                      <a:r>
                        <a:rPr lang="en-IN" sz="2500" b="0" dirty="0"/>
                        <a:t> 8</a:t>
                      </a:r>
                    </a:p>
                  </a:txBody>
                  <a:tcPr/>
                </a:tc>
                <a:extLst>
                  <a:ext uri="{0D108BD9-81ED-4DB2-BD59-A6C34878D82A}">
                    <a16:rowId xmlns:a16="http://schemas.microsoft.com/office/drawing/2014/main" val="2034793310"/>
                  </a:ext>
                </a:extLst>
              </a:tr>
              <a:tr h="992076">
                <a:tc>
                  <a:txBody>
                    <a:bodyPr/>
                    <a:lstStyle/>
                    <a:p>
                      <a:r>
                        <a:rPr lang="en-IN" sz="2500" b="1" dirty="0"/>
                        <a:t>Conversion of Firm into a Company</a:t>
                      </a:r>
                    </a:p>
                  </a:txBody>
                  <a:tcPr/>
                </a:tc>
                <a:tc>
                  <a:txBody>
                    <a:bodyPr/>
                    <a:lstStyle/>
                    <a:p>
                      <a:pPr algn="ctr"/>
                      <a:r>
                        <a:rPr lang="en-IN" sz="2500" b="0" dirty="0"/>
                        <a:t>Sec 47(xiii)</a:t>
                      </a:r>
                    </a:p>
                  </a:txBody>
                  <a:tcPr/>
                </a:tc>
                <a:tc>
                  <a:txBody>
                    <a:bodyPr/>
                    <a:lstStyle/>
                    <a:p>
                      <a:pPr algn="ctr"/>
                      <a:r>
                        <a:rPr lang="en-IN" sz="2500" b="0" dirty="0"/>
                        <a:t>Sec 70(1)(</a:t>
                      </a:r>
                      <a:r>
                        <a:rPr lang="en-IN" sz="2500" b="0" dirty="0" err="1"/>
                        <a:t>zd</a:t>
                      </a:r>
                      <a:r>
                        <a:rPr lang="en-IN" sz="2500" b="0" dirty="0"/>
                        <a:t>)</a:t>
                      </a:r>
                    </a:p>
                  </a:txBody>
                  <a:tcPr/>
                </a:tc>
                <a:extLst>
                  <a:ext uri="{0D108BD9-81ED-4DB2-BD59-A6C34878D82A}">
                    <a16:rowId xmlns:a16="http://schemas.microsoft.com/office/drawing/2014/main" val="2987837799"/>
                  </a:ext>
                </a:extLst>
              </a:tr>
              <a:tr h="992076">
                <a:tc>
                  <a:txBody>
                    <a:bodyPr/>
                    <a:lstStyle/>
                    <a:p>
                      <a:r>
                        <a:rPr lang="en-IN" sz="2500" b="1" dirty="0"/>
                        <a:t>Conversion of Co. into LLP</a:t>
                      </a:r>
                    </a:p>
                  </a:txBody>
                  <a:tcPr/>
                </a:tc>
                <a:tc>
                  <a:txBody>
                    <a:bodyPr/>
                    <a:lstStyle/>
                    <a:p>
                      <a:pPr algn="ctr"/>
                      <a:r>
                        <a:rPr lang="en-IN" sz="2500" b="0" dirty="0"/>
                        <a:t>Sec 47(</a:t>
                      </a:r>
                      <a:r>
                        <a:rPr lang="en-IN" sz="2500" b="0" dirty="0" err="1"/>
                        <a:t>xiiib</a:t>
                      </a:r>
                      <a:r>
                        <a:rPr lang="en-IN" sz="2500" b="0" dirty="0"/>
                        <a:t>)</a:t>
                      </a:r>
                    </a:p>
                  </a:txBody>
                  <a:tcPr/>
                </a:tc>
                <a:tc>
                  <a:txBody>
                    <a:bodyPr/>
                    <a:lstStyle/>
                    <a:p>
                      <a:pPr algn="ctr"/>
                      <a:r>
                        <a:rPr lang="en-IN" sz="2500" b="0" dirty="0"/>
                        <a:t>Sec 70(1)(ze)</a:t>
                      </a:r>
                    </a:p>
                  </a:txBody>
                  <a:tcPr/>
                </a:tc>
                <a:extLst>
                  <a:ext uri="{0D108BD9-81ED-4DB2-BD59-A6C34878D82A}">
                    <a16:rowId xmlns:a16="http://schemas.microsoft.com/office/drawing/2014/main" val="575275694"/>
                  </a:ext>
                </a:extLst>
              </a:tr>
            </a:tbl>
          </a:graphicData>
        </a:graphic>
      </p:graphicFrame>
    </p:spTree>
    <p:extLst>
      <p:ext uri="{BB962C8B-B14F-4D97-AF65-F5344CB8AC3E}">
        <p14:creationId xmlns:p14="http://schemas.microsoft.com/office/powerpoint/2010/main" val="287580163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5B3BA-FED7-8832-6894-5E9E4A946E2B}"/>
              </a:ext>
            </a:extLst>
          </p:cNvPr>
          <p:cNvSpPr>
            <a:spLocks noGrp="1"/>
          </p:cNvSpPr>
          <p:nvPr>
            <p:ph type="title"/>
          </p:nvPr>
        </p:nvSpPr>
        <p:spPr>
          <a:xfrm>
            <a:off x="838200" y="365126"/>
            <a:ext cx="10515600" cy="789420"/>
          </a:xfrm>
        </p:spPr>
        <p:txBody>
          <a:bodyPr/>
          <a:lstStyle/>
          <a:p>
            <a:r>
              <a:rPr lang="en-IN" b="1" dirty="0"/>
              <a:t>Key takeaways:</a:t>
            </a:r>
          </a:p>
        </p:txBody>
      </p:sp>
      <p:sp>
        <p:nvSpPr>
          <p:cNvPr id="3" name="Content Placeholder 2">
            <a:extLst>
              <a:ext uri="{FF2B5EF4-FFF2-40B4-BE49-F238E27FC236}">
                <a16:creationId xmlns:a16="http://schemas.microsoft.com/office/drawing/2014/main" id="{D24D73F2-D152-EE3D-9112-C9EE0569809A}"/>
              </a:ext>
            </a:extLst>
          </p:cNvPr>
          <p:cNvSpPr>
            <a:spLocks noGrp="1"/>
          </p:cNvSpPr>
          <p:nvPr>
            <p:ph idx="1"/>
          </p:nvPr>
        </p:nvSpPr>
        <p:spPr>
          <a:xfrm>
            <a:off x="838200" y="1394691"/>
            <a:ext cx="10515600" cy="4782272"/>
          </a:xfrm>
        </p:spPr>
        <p:txBody>
          <a:bodyPr/>
          <a:lstStyle/>
          <a:p>
            <a:pPr algn="just"/>
            <a:r>
              <a:rPr lang="en-IN" dirty="0"/>
              <a:t>All the concepts of taxation of partnership firm as well as LLP are duly maintained in New Income Tax Act 2025. </a:t>
            </a:r>
          </a:p>
          <a:p>
            <a:pPr algn="just"/>
            <a:r>
              <a:rPr lang="en-IN" dirty="0"/>
              <a:t>Even TDS provisions on payment of remuneration / interest to partners are duly maintained in New Income Tax Act 2025.</a:t>
            </a:r>
          </a:p>
          <a:p>
            <a:pPr algn="just"/>
            <a:r>
              <a:rPr lang="en-IN" dirty="0"/>
              <a:t>Entries in the books of account of firm (in case of actual income taxation) are quite relevant in determining TDS liability of the Firm. </a:t>
            </a:r>
          </a:p>
          <a:p>
            <a:pPr algn="just"/>
            <a:r>
              <a:rPr lang="en-IN" dirty="0"/>
              <a:t>Capital gain tax provisions are similarly incorporated in New Act. </a:t>
            </a:r>
          </a:p>
          <a:p>
            <a:pPr algn="just"/>
            <a:endParaRPr lang="en-IN" dirty="0"/>
          </a:p>
        </p:txBody>
      </p:sp>
    </p:spTree>
    <p:extLst>
      <p:ext uri="{BB962C8B-B14F-4D97-AF65-F5344CB8AC3E}">
        <p14:creationId xmlns:p14="http://schemas.microsoft.com/office/powerpoint/2010/main" val="41150648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0CCF5-7839-07B5-0642-7DC02F120E64}"/>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F66017D-587A-C0DE-584C-51CD0465706A}"/>
              </a:ext>
            </a:extLst>
          </p:cNvPr>
          <p:cNvSpPr>
            <a:spLocks noGrp="1"/>
          </p:cNvSpPr>
          <p:nvPr>
            <p:ph idx="1"/>
          </p:nvPr>
        </p:nvSpPr>
        <p:spPr/>
        <p:txBody>
          <a:bodyPr>
            <a:noAutofit/>
          </a:bodyPr>
          <a:lstStyle/>
          <a:p>
            <a:pPr marL="0" indent="0">
              <a:buNone/>
            </a:pPr>
            <a:endParaRPr lang="en-IN" sz="3500" b="1" dirty="0"/>
          </a:p>
          <a:p>
            <a:pPr marL="0" indent="0">
              <a:buNone/>
            </a:pPr>
            <a:endParaRPr lang="en-IN" sz="3500" b="1" dirty="0"/>
          </a:p>
          <a:p>
            <a:pPr marL="0" indent="0">
              <a:buNone/>
            </a:pPr>
            <a:endParaRPr lang="en-IN" sz="3500" b="1" dirty="0"/>
          </a:p>
          <a:p>
            <a:pPr marL="0" indent="0">
              <a:buNone/>
            </a:pPr>
            <a:endParaRPr lang="en-IN" sz="3500" b="1" dirty="0"/>
          </a:p>
          <a:p>
            <a:pPr marL="0" indent="0">
              <a:buNone/>
            </a:pPr>
            <a:endParaRPr lang="en-IN" sz="3500" b="1" dirty="0"/>
          </a:p>
          <a:p>
            <a:pPr marL="0" indent="0">
              <a:buNone/>
            </a:pPr>
            <a:endParaRPr lang="en-IN" sz="3500" b="1" dirty="0"/>
          </a:p>
          <a:p>
            <a:pPr marL="0" indent="0">
              <a:buNone/>
            </a:pPr>
            <a:r>
              <a:rPr lang="en-IN" sz="3500" b="1" dirty="0"/>
              <a:t>Thanks !! Jai Hind !!! Jai ICAI !!!</a:t>
            </a:r>
          </a:p>
        </p:txBody>
      </p:sp>
    </p:spTree>
    <p:extLst>
      <p:ext uri="{BB962C8B-B14F-4D97-AF65-F5344CB8AC3E}">
        <p14:creationId xmlns:p14="http://schemas.microsoft.com/office/powerpoint/2010/main" val="91819593"/>
      </p:ext>
    </p:extLst>
  </p:cSld>
  <p:clrMapOvr>
    <a:masterClrMapping/>
  </p:clrMapOvr>
  <p:transition spd="slow">
    <p:wip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1311</TotalTime>
  <Words>2996</Words>
  <Application>Microsoft Office PowerPoint</Application>
  <PresentationFormat>Widescreen</PresentationFormat>
  <Paragraphs>175</Paragraphs>
  <Slides>37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Aptos</vt:lpstr>
      <vt:lpstr>Aptos Display</vt:lpstr>
      <vt:lpstr>Arial</vt:lpstr>
      <vt:lpstr>Office Theme</vt:lpstr>
      <vt:lpstr>Taxation of Partnership Firms &amp; TDS on Payments to Partners:  Law, Controversies and  Practical Challenges</vt:lpstr>
      <vt:lpstr>Definition of Firm, Partner &amp; Partnership: Old Law &amp; New Law</vt:lpstr>
      <vt:lpstr>Term ‘Partner’ separately defined in New Act</vt:lpstr>
      <vt:lpstr>Definition of Term Partnership:</vt:lpstr>
      <vt:lpstr>Constitution, Change in Constitution, Succession etc. of the Firm:</vt:lpstr>
      <vt:lpstr>Sec 325: Assessment as a Firm (Sec 184 of Old Act)</vt:lpstr>
      <vt:lpstr>Sec 325 continues……</vt:lpstr>
      <vt:lpstr>Sec 325 continues…..</vt:lpstr>
      <vt:lpstr>Sec 326: Assessment when sec 325 not complied with (Sec 185 of Old Act)</vt:lpstr>
      <vt:lpstr>Sec 327: Change in Constitution of a Firm (Sec 187 of Old Act)</vt:lpstr>
      <vt:lpstr>Payment of Interest &amp; Remuneration to Partners:</vt:lpstr>
      <vt:lpstr>Sec 35(e): Interest &amp; Remuneration to Partners (Sec 40(b) of Old Act)</vt:lpstr>
      <vt:lpstr>Sec 35(e) continues……</vt:lpstr>
      <vt:lpstr>Sec 35(e) continues…..</vt:lpstr>
      <vt:lpstr>PowerPoint Presentation</vt:lpstr>
      <vt:lpstr>Book Profit &amp; Working Partner</vt:lpstr>
      <vt:lpstr>Taxation of Interest &amp; Remuneration in the hands of Partner:</vt:lpstr>
      <vt:lpstr>Partner’s shares in profits of the firm:</vt:lpstr>
      <vt:lpstr>PowerPoint Presentation</vt:lpstr>
      <vt:lpstr>Types of Taxation of a Partnership Firm: </vt:lpstr>
      <vt:lpstr>Sec 58: Presumptive Taxation (for residents)</vt:lpstr>
      <vt:lpstr>PowerPoint Presentation</vt:lpstr>
      <vt:lpstr>PowerPoint Presentation</vt:lpstr>
      <vt:lpstr>PowerPoint Presentation</vt:lpstr>
      <vt:lpstr>PowerPoint Presentation</vt:lpstr>
      <vt:lpstr>Eligible Assessee:</vt:lpstr>
      <vt:lpstr>Specified Assessee:</vt:lpstr>
      <vt:lpstr>TDS on Payments to Partners:  (Inserted by the Finance (No.2)Act 2024 wef 01.04.2025)</vt:lpstr>
      <vt:lpstr>TDS on payments to partners under the New Act: Sec 393 (Chapter XIX)</vt:lpstr>
      <vt:lpstr>Sec 393(3)</vt:lpstr>
      <vt:lpstr>S.No. 7 of the Table forming part of Sec 393(3) titled: ‘For Payment to Any Person’</vt:lpstr>
      <vt:lpstr>Practical Aspects of TDS on Payment to Partners:</vt:lpstr>
      <vt:lpstr>Sec 197: Certificate for deduction at lower rate:</vt:lpstr>
      <vt:lpstr>New Act: Sec 395 (rwr 213)</vt:lpstr>
      <vt:lpstr>Capital Gain aspects of Firm &amp; Partner:</vt:lpstr>
      <vt:lpstr>Key takeaways: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 Anoop Bhatia</dc:creator>
  <cp:lastModifiedBy>CA Anoop Bhatia</cp:lastModifiedBy>
  <cp:revision>14</cp:revision>
  <dcterms:created xsi:type="dcterms:W3CDTF">2026-04-23T08:26:38Z</dcterms:created>
  <dcterms:modified xsi:type="dcterms:W3CDTF">2026-04-24T09:11:55Z</dcterms:modified>
</cp:coreProperties>
</file>