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44"/>
  </p:notesMasterIdLst>
  <p:sldIdLst>
    <p:sldId id="256" r:id="rId2"/>
    <p:sldId id="257" r:id="rId3"/>
    <p:sldId id="258" r:id="rId4"/>
    <p:sldId id="259" r:id="rId5"/>
    <p:sldId id="260" r:id="rId6"/>
    <p:sldId id="286" r:id="rId7"/>
    <p:sldId id="261" r:id="rId8"/>
    <p:sldId id="293" r:id="rId9"/>
    <p:sldId id="301" r:id="rId10"/>
    <p:sldId id="302" r:id="rId11"/>
    <p:sldId id="262" r:id="rId12"/>
    <p:sldId id="264" r:id="rId13"/>
    <p:sldId id="287" r:id="rId14"/>
    <p:sldId id="288" r:id="rId15"/>
    <p:sldId id="289" r:id="rId16"/>
    <p:sldId id="290" r:id="rId17"/>
    <p:sldId id="300" r:id="rId18"/>
    <p:sldId id="263" r:id="rId19"/>
    <p:sldId id="265" r:id="rId20"/>
    <p:sldId id="266" r:id="rId21"/>
    <p:sldId id="267" r:id="rId22"/>
    <p:sldId id="268" r:id="rId23"/>
    <p:sldId id="269" r:id="rId24"/>
    <p:sldId id="270" r:id="rId25"/>
    <p:sldId id="272" r:id="rId26"/>
    <p:sldId id="291" r:id="rId27"/>
    <p:sldId id="273" r:id="rId28"/>
    <p:sldId id="274" r:id="rId29"/>
    <p:sldId id="275" r:id="rId30"/>
    <p:sldId id="276" r:id="rId31"/>
    <p:sldId id="292" r:id="rId32"/>
    <p:sldId id="278" r:id="rId33"/>
    <p:sldId id="279" r:id="rId34"/>
    <p:sldId id="283" r:id="rId35"/>
    <p:sldId id="295" r:id="rId36"/>
    <p:sldId id="296" r:id="rId37"/>
    <p:sldId id="297" r:id="rId38"/>
    <p:sldId id="298" r:id="rId39"/>
    <p:sldId id="299" r:id="rId40"/>
    <p:sldId id="284" r:id="rId41"/>
    <p:sldId id="294" r:id="rId42"/>
    <p:sldId id="285" r:id="rId4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588" autoAdjust="0"/>
    <p:restoredTop sz="94662" autoAdjust="0"/>
  </p:normalViewPr>
  <p:slideViewPr>
    <p:cSldViewPr snapToGrid="0" snapToObjects="1">
      <p:cViewPr varScale="1">
        <p:scale>
          <a:sx n="70" d="100"/>
          <a:sy n="70" d="100"/>
        </p:scale>
        <p:origin x="-720" y="-90"/>
      </p:cViewPr>
      <p:guideLst>
        <p:guide orient="horz" pos="2160"/>
        <p:guide pos="384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83860285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Speaker Notes:</a:t>
            </a:r>
          </a:p>
          <a:p>
            <a:r>
              <a:t>Detailed explanation for slide: Companies Compliance Facilitation Scheme (CCFS) 2026</a:t>
            </a:r>
          </a:p>
        </p:txBody>
      </p:sp>
      <p:sp>
        <p:nvSpPr>
          <p:cNvPr id="4" name="Slide Number Placeholder 3"/>
          <p:cNvSpPr>
            <a:spLocks noGrp="1"/>
          </p:cNvSpPr>
          <p:nvPr>
            <p:ph type="sldNum" sz="quarter" idx="5"/>
          </p:nvPr>
        </p:nvSpPr>
        <p:spPr/>
      </p:sp>
    </p:spTree>
    <p:extLst>
      <p:ext uri="{BB962C8B-B14F-4D97-AF65-F5344CB8AC3E}">
        <p14:creationId xmlns:p14="http://schemas.microsoft.com/office/powerpoint/2010/main" val="10151188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Speaker Notes:</a:t>
            </a:r>
          </a:p>
          <a:p>
            <a:r>
              <a:t>Detailed explanation for slide: Agenda</a:t>
            </a:r>
          </a:p>
        </p:txBody>
      </p:sp>
      <p:sp>
        <p:nvSpPr>
          <p:cNvPr id="4" name="Slide Number Placeholder 3"/>
          <p:cNvSpPr>
            <a:spLocks noGrp="1"/>
          </p:cNvSpPr>
          <p:nvPr>
            <p:ph type="sldNum" sz="quarter" idx="5"/>
          </p:nvPr>
        </p:nvSpPr>
        <p:spPr/>
      </p:sp>
    </p:spTree>
    <p:extLst>
      <p:ext uri="{BB962C8B-B14F-4D97-AF65-F5344CB8AC3E}">
        <p14:creationId xmlns:p14="http://schemas.microsoft.com/office/powerpoint/2010/main" val="369581472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dirty="0"/>
              <a:t>Speaker Notes:</a:t>
            </a:r>
          </a:p>
          <a:p>
            <a:r>
              <a:rPr dirty="0"/>
              <a:t>Detailed explanation for slide: Background of Corporate Compliance in India</a:t>
            </a:r>
          </a:p>
        </p:txBody>
      </p:sp>
      <p:sp>
        <p:nvSpPr>
          <p:cNvPr id="4" name="Slide Number Placeholder 3"/>
          <p:cNvSpPr>
            <a:spLocks noGrp="1"/>
          </p:cNvSpPr>
          <p:nvPr>
            <p:ph type="sldNum" sz="quarter" idx="5"/>
          </p:nvPr>
        </p:nvSpPr>
        <p:spPr/>
      </p:sp>
    </p:spTree>
    <p:extLst>
      <p:ext uri="{BB962C8B-B14F-4D97-AF65-F5344CB8AC3E}">
        <p14:creationId xmlns:p14="http://schemas.microsoft.com/office/powerpoint/2010/main" val="293778094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dirty="0"/>
              <a:t>Speaker Notes:</a:t>
            </a:r>
          </a:p>
          <a:p>
            <a:r>
              <a:rPr dirty="0"/>
              <a:t>Detailed explanation for slide: Evolution of Compliance Relaxation Schemes</a:t>
            </a:r>
          </a:p>
        </p:txBody>
      </p:sp>
      <p:sp>
        <p:nvSpPr>
          <p:cNvPr id="4" name="Slide Number Placeholder 3"/>
          <p:cNvSpPr>
            <a:spLocks noGrp="1"/>
          </p:cNvSpPr>
          <p:nvPr>
            <p:ph type="sldNum" sz="quarter" idx="5"/>
          </p:nvPr>
        </p:nvSpPr>
        <p:spPr/>
      </p:sp>
    </p:spTree>
    <p:extLst>
      <p:ext uri="{BB962C8B-B14F-4D97-AF65-F5344CB8AC3E}">
        <p14:creationId xmlns:p14="http://schemas.microsoft.com/office/powerpoint/2010/main" val="292289880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Speaker Notes:</a:t>
            </a:r>
          </a:p>
          <a:p>
            <a:r>
              <a:t>Detailed explanation for slide: Why CCFS 2026 Was Introduced</a:t>
            </a:r>
          </a:p>
        </p:txBody>
      </p:sp>
      <p:sp>
        <p:nvSpPr>
          <p:cNvPr id="4" name="Slide Number Placeholder 3"/>
          <p:cNvSpPr>
            <a:spLocks noGrp="1"/>
          </p:cNvSpPr>
          <p:nvPr>
            <p:ph type="sldNum" sz="quarter" idx="5"/>
          </p:nvPr>
        </p:nvSpPr>
        <p:spPr/>
      </p:sp>
    </p:spTree>
    <p:extLst>
      <p:ext uri="{BB962C8B-B14F-4D97-AF65-F5344CB8AC3E}">
        <p14:creationId xmlns:p14="http://schemas.microsoft.com/office/powerpoint/2010/main" val="138662745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Speaker Notes:</a:t>
            </a:r>
          </a:p>
          <a:p>
            <a:r>
              <a:t>Detailed explanation for slide: Objectives of CCFS 2026</a:t>
            </a:r>
          </a:p>
        </p:txBody>
      </p:sp>
      <p:sp>
        <p:nvSpPr>
          <p:cNvPr id="4" name="Slide Number Placeholder 3"/>
          <p:cNvSpPr>
            <a:spLocks noGrp="1"/>
          </p:cNvSpPr>
          <p:nvPr>
            <p:ph type="sldNum" sz="quarter" idx="5"/>
          </p:nvPr>
        </p:nvSpPr>
        <p:spPr/>
      </p:sp>
    </p:spTree>
    <p:extLst>
      <p:ext uri="{BB962C8B-B14F-4D97-AF65-F5344CB8AC3E}">
        <p14:creationId xmlns:p14="http://schemas.microsoft.com/office/powerpoint/2010/main" val="369314684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Speaker Notes:</a:t>
            </a:r>
          </a:p>
          <a:p>
            <a:r>
              <a:t>Detailed explanation for slide: Legal Framework</a:t>
            </a:r>
          </a:p>
        </p:txBody>
      </p:sp>
      <p:sp>
        <p:nvSpPr>
          <p:cNvPr id="4" name="Slide Number Placeholder 3"/>
          <p:cNvSpPr>
            <a:spLocks noGrp="1"/>
          </p:cNvSpPr>
          <p:nvPr>
            <p:ph type="sldNum" sz="quarter" idx="5"/>
          </p:nvPr>
        </p:nvSpPr>
        <p:spPr/>
      </p:sp>
    </p:spTree>
    <p:extLst>
      <p:ext uri="{BB962C8B-B14F-4D97-AF65-F5344CB8AC3E}">
        <p14:creationId xmlns:p14="http://schemas.microsoft.com/office/powerpoint/2010/main" val="304994151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Speaker Notes:</a:t>
            </a:r>
          </a:p>
          <a:p>
            <a:r>
              <a:t>Detailed explanation for slide: Applicability of CCFS 2026</a:t>
            </a:r>
          </a:p>
        </p:txBody>
      </p:sp>
      <p:sp>
        <p:nvSpPr>
          <p:cNvPr id="4" name="Slide Number Placeholder 3"/>
          <p:cNvSpPr>
            <a:spLocks noGrp="1"/>
          </p:cNvSpPr>
          <p:nvPr>
            <p:ph type="sldNum" sz="quarter" idx="5"/>
          </p:nvPr>
        </p:nvSpPr>
        <p:spPr/>
      </p:sp>
    </p:spTree>
    <p:extLst>
      <p:ext uri="{BB962C8B-B14F-4D97-AF65-F5344CB8AC3E}">
        <p14:creationId xmlns:p14="http://schemas.microsoft.com/office/powerpoint/2010/main" val="6111388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Speaker Notes:</a:t>
            </a:r>
          </a:p>
          <a:p>
            <a:r>
              <a:t>Detailed explanation for slide: Scope of the Scheme</a:t>
            </a:r>
          </a:p>
        </p:txBody>
      </p:sp>
      <p:sp>
        <p:nvSpPr>
          <p:cNvPr id="4" name="Slide Number Placeholder 3"/>
          <p:cNvSpPr>
            <a:spLocks noGrp="1"/>
          </p:cNvSpPr>
          <p:nvPr>
            <p:ph type="sldNum" sz="quarter" idx="5"/>
          </p:nvPr>
        </p:nvSpPr>
        <p:spPr/>
      </p:sp>
    </p:spTree>
    <p:extLst>
      <p:ext uri="{BB962C8B-B14F-4D97-AF65-F5344CB8AC3E}">
        <p14:creationId xmlns:p14="http://schemas.microsoft.com/office/powerpoint/2010/main" val="162632906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Speaker Notes:</a:t>
            </a:r>
          </a:p>
          <a:p>
            <a:r>
              <a:t>Detailed explanation for slide: Non-Eligible Cases</a:t>
            </a:r>
          </a:p>
        </p:txBody>
      </p:sp>
      <p:sp>
        <p:nvSpPr>
          <p:cNvPr id="4" name="Slide Number Placeholder 3"/>
          <p:cNvSpPr>
            <a:spLocks noGrp="1"/>
          </p:cNvSpPr>
          <p:nvPr>
            <p:ph type="sldNum" sz="quarter" idx="5"/>
          </p:nvPr>
        </p:nvSpPr>
        <p:spPr/>
      </p:sp>
    </p:spTree>
    <p:extLst>
      <p:ext uri="{BB962C8B-B14F-4D97-AF65-F5344CB8AC3E}">
        <p14:creationId xmlns:p14="http://schemas.microsoft.com/office/powerpoint/2010/main" val="268487926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Speaker Notes:</a:t>
            </a:r>
          </a:p>
          <a:p>
            <a:r>
              <a:t>Detailed explanation for slide: Key Features of CCFS 2026</a:t>
            </a:r>
          </a:p>
        </p:txBody>
      </p:sp>
      <p:sp>
        <p:nvSpPr>
          <p:cNvPr id="4" name="Slide Number Placeholder 3"/>
          <p:cNvSpPr>
            <a:spLocks noGrp="1"/>
          </p:cNvSpPr>
          <p:nvPr>
            <p:ph type="sldNum" sz="quarter" idx="5"/>
          </p:nvPr>
        </p:nvSpPr>
        <p:spPr/>
      </p:sp>
    </p:spTree>
    <p:extLst>
      <p:ext uri="{BB962C8B-B14F-4D97-AF65-F5344CB8AC3E}">
        <p14:creationId xmlns:p14="http://schemas.microsoft.com/office/powerpoint/2010/main" val="115625808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Speaker Notes:</a:t>
            </a:r>
          </a:p>
          <a:p>
            <a:r>
              <a:t>Detailed explanation for slide: Benefits to Companies</a:t>
            </a:r>
          </a:p>
        </p:txBody>
      </p:sp>
      <p:sp>
        <p:nvSpPr>
          <p:cNvPr id="4" name="Slide Number Placeholder 3"/>
          <p:cNvSpPr>
            <a:spLocks noGrp="1"/>
          </p:cNvSpPr>
          <p:nvPr>
            <p:ph type="sldNum" sz="quarter" idx="5"/>
          </p:nvPr>
        </p:nvSpPr>
        <p:spPr/>
      </p:sp>
    </p:spTree>
    <p:extLst>
      <p:ext uri="{BB962C8B-B14F-4D97-AF65-F5344CB8AC3E}">
        <p14:creationId xmlns:p14="http://schemas.microsoft.com/office/powerpoint/2010/main" val="51574257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Speaker Notes:</a:t>
            </a:r>
          </a:p>
          <a:p>
            <a:r>
              <a:t>Detailed explanation for slide: Filing Process Under CCFS 2026</a:t>
            </a:r>
          </a:p>
        </p:txBody>
      </p:sp>
      <p:sp>
        <p:nvSpPr>
          <p:cNvPr id="4" name="Slide Number Placeholder 3"/>
          <p:cNvSpPr>
            <a:spLocks noGrp="1"/>
          </p:cNvSpPr>
          <p:nvPr>
            <p:ph type="sldNum" sz="quarter" idx="5"/>
          </p:nvPr>
        </p:nvSpPr>
        <p:spPr/>
      </p:sp>
    </p:spTree>
    <p:extLst>
      <p:ext uri="{BB962C8B-B14F-4D97-AF65-F5344CB8AC3E}">
        <p14:creationId xmlns:p14="http://schemas.microsoft.com/office/powerpoint/2010/main" val="41861085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Speaker Notes:</a:t>
            </a:r>
          </a:p>
          <a:p>
            <a:r>
              <a:t>Detailed explanation for slide: Documentation Requirements</a:t>
            </a:r>
          </a:p>
        </p:txBody>
      </p:sp>
      <p:sp>
        <p:nvSpPr>
          <p:cNvPr id="4" name="Slide Number Placeholder 3"/>
          <p:cNvSpPr>
            <a:spLocks noGrp="1"/>
          </p:cNvSpPr>
          <p:nvPr>
            <p:ph type="sldNum" sz="quarter" idx="5"/>
          </p:nvPr>
        </p:nvSpPr>
        <p:spPr/>
      </p:sp>
    </p:spTree>
    <p:extLst>
      <p:ext uri="{BB962C8B-B14F-4D97-AF65-F5344CB8AC3E}">
        <p14:creationId xmlns:p14="http://schemas.microsoft.com/office/powerpoint/2010/main" val="28865189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Speaker Notes:</a:t>
            </a:r>
          </a:p>
          <a:p>
            <a:r>
              <a:t>Detailed explanation for slide: Timeline &amp; Compliance Window</a:t>
            </a:r>
          </a:p>
        </p:txBody>
      </p:sp>
      <p:sp>
        <p:nvSpPr>
          <p:cNvPr id="4" name="Slide Number Placeholder 3"/>
          <p:cNvSpPr>
            <a:spLocks noGrp="1"/>
          </p:cNvSpPr>
          <p:nvPr>
            <p:ph type="sldNum" sz="quarter" idx="5"/>
          </p:nvPr>
        </p:nvSpPr>
        <p:spPr/>
      </p:sp>
    </p:spTree>
    <p:extLst>
      <p:ext uri="{BB962C8B-B14F-4D97-AF65-F5344CB8AC3E}">
        <p14:creationId xmlns:p14="http://schemas.microsoft.com/office/powerpoint/2010/main" val="319423886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Speaker Notes:</a:t>
            </a:r>
          </a:p>
          <a:p>
            <a:r>
              <a:t>Detailed explanation for slide: Role of MCA &amp; ROC</a:t>
            </a:r>
          </a:p>
        </p:txBody>
      </p:sp>
      <p:sp>
        <p:nvSpPr>
          <p:cNvPr id="4" name="Slide Number Placeholder 3"/>
          <p:cNvSpPr>
            <a:spLocks noGrp="1"/>
          </p:cNvSpPr>
          <p:nvPr>
            <p:ph type="sldNum" sz="quarter" idx="5"/>
          </p:nvPr>
        </p:nvSpPr>
        <p:spPr/>
      </p:sp>
    </p:spTree>
    <p:extLst>
      <p:ext uri="{BB962C8B-B14F-4D97-AF65-F5344CB8AC3E}">
        <p14:creationId xmlns:p14="http://schemas.microsoft.com/office/powerpoint/2010/main" val="115782449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Speaker Notes:</a:t>
            </a:r>
          </a:p>
          <a:p>
            <a:r>
              <a:t>Detailed explanation for slide: Role of Chartered Accountants</a:t>
            </a:r>
          </a:p>
        </p:txBody>
      </p:sp>
      <p:sp>
        <p:nvSpPr>
          <p:cNvPr id="4" name="Slide Number Placeholder 3"/>
          <p:cNvSpPr>
            <a:spLocks noGrp="1"/>
          </p:cNvSpPr>
          <p:nvPr>
            <p:ph type="sldNum" sz="quarter" idx="5"/>
          </p:nvPr>
        </p:nvSpPr>
        <p:spPr/>
      </p:sp>
    </p:spTree>
    <p:extLst>
      <p:ext uri="{BB962C8B-B14F-4D97-AF65-F5344CB8AC3E}">
        <p14:creationId xmlns:p14="http://schemas.microsoft.com/office/powerpoint/2010/main" val="322281605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Speaker Notes:</a:t>
            </a:r>
          </a:p>
          <a:p>
            <a:r>
              <a:t>Detailed explanation for slide: Impact on MSMEs &amp; Startups</a:t>
            </a:r>
          </a:p>
        </p:txBody>
      </p:sp>
      <p:sp>
        <p:nvSpPr>
          <p:cNvPr id="4" name="Slide Number Placeholder 3"/>
          <p:cNvSpPr>
            <a:spLocks noGrp="1"/>
          </p:cNvSpPr>
          <p:nvPr>
            <p:ph type="sldNum" sz="quarter" idx="5"/>
          </p:nvPr>
        </p:nvSpPr>
        <p:spPr/>
      </p:sp>
    </p:spTree>
    <p:extLst>
      <p:ext uri="{BB962C8B-B14F-4D97-AF65-F5344CB8AC3E}">
        <p14:creationId xmlns:p14="http://schemas.microsoft.com/office/powerpoint/2010/main" val="335811740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Speaker Notes:</a:t>
            </a:r>
          </a:p>
          <a:p>
            <a:r>
              <a:t>Detailed explanation for slide: Corporate Governance Perspective</a:t>
            </a:r>
          </a:p>
        </p:txBody>
      </p:sp>
      <p:sp>
        <p:nvSpPr>
          <p:cNvPr id="4" name="Slide Number Placeholder 3"/>
          <p:cNvSpPr>
            <a:spLocks noGrp="1"/>
          </p:cNvSpPr>
          <p:nvPr>
            <p:ph type="sldNum" sz="quarter" idx="5"/>
          </p:nvPr>
        </p:nvSpPr>
        <p:spPr/>
      </p:sp>
    </p:spTree>
    <p:extLst>
      <p:ext uri="{BB962C8B-B14F-4D97-AF65-F5344CB8AC3E}">
        <p14:creationId xmlns:p14="http://schemas.microsoft.com/office/powerpoint/2010/main" val="158402359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Speaker Notes:</a:t>
            </a:r>
          </a:p>
          <a:p>
            <a:r>
              <a:t>Detailed explanation for slide: Digital Compliance &amp; MCA21</a:t>
            </a:r>
          </a:p>
        </p:txBody>
      </p:sp>
      <p:sp>
        <p:nvSpPr>
          <p:cNvPr id="4" name="Slide Number Placeholder 3"/>
          <p:cNvSpPr>
            <a:spLocks noGrp="1"/>
          </p:cNvSpPr>
          <p:nvPr>
            <p:ph type="sldNum" sz="quarter" idx="5"/>
          </p:nvPr>
        </p:nvSpPr>
        <p:spPr/>
      </p:sp>
    </p:spTree>
    <p:extLst>
      <p:ext uri="{BB962C8B-B14F-4D97-AF65-F5344CB8AC3E}">
        <p14:creationId xmlns:p14="http://schemas.microsoft.com/office/powerpoint/2010/main" val="395758838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Speaker Notes:</a:t>
            </a:r>
          </a:p>
          <a:p>
            <a:r>
              <a:t>Detailed explanation for slide: Consequences After Scheme Closure</a:t>
            </a:r>
          </a:p>
        </p:txBody>
      </p:sp>
      <p:sp>
        <p:nvSpPr>
          <p:cNvPr id="4" name="Slide Number Placeholder 3"/>
          <p:cNvSpPr>
            <a:spLocks noGrp="1"/>
          </p:cNvSpPr>
          <p:nvPr>
            <p:ph type="sldNum" sz="quarter" idx="5"/>
          </p:nvPr>
        </p:nvSpPr>
        <p:spPr/>
      </p:sp>
    </p:spTree>
    <p:extLst>
      <p:ext uri="{BB962C8B-B14F-4D97-AF65-F5344CB8AC3E}">
        <p14:creationId xmlns:p14="http://schemas.microsoft.com/office/powerpoint/2010/main" val="144095945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Speaker Notes:</a:t>
            </a:r>
          </a:p>
          <a:p>
            <a:r>
              <a:t>Detailed explanation for slide: Comparative Analysis</a:t>
            </a:r>
          </a:p>
        </p:txBody>
      </p:sp>
      <p:sp>
        <p:nvSpPr>
          <p:cNvPr id="4" name="Slide Number Placeholder 3"/>
          <p:cNvSpPr>
            <a:spLocks noGrp="1"/>
          </p:cNvSpPr>
          <p:nvPr>
            <p:ph type="sldNum" sz="quarter" idx="5"/>
          </p:nvPr>
        </p:nvSpPr>
        <p:spPr/>
      </p:sp>
    </p:spTree>
    <p:extLst>
      <p:ext uri="{BB962C8B-B14F-4D97-AF65-F5344CB8AC3E}">
        <p14:creationId xmlns:p14="http://schemas.microsoft.com/office/powerpoint/2010/main" val="162171780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Speaker Notes:</a:t>
            </a:r>
          </a:p>
          <a:p>
            <a:r>
              <a:t>Detailed explanation for slide: Strategic Opportunities for ICAI Members</a:t>
            </a:r>
          </a:p>
        </p:txBody>
      </p:sp>
      <p:sp>
        <p:nvSpPr>
          <p:cNvPr id="4" name="Slide Number Placeholder 3"/>
          <p:cNvSpPr>
            <a:spLocks noGrp="1"/>
          </p:cNvSpPr>
          <p:nvPr>
            <p:ph type="sldNum" sz="quarter" idx="5"/>
          </p:nvPr>
        </p:nvSpPr>
        <p:spPr/>
      </p:sp>
    </p:spTree>
    <p:extLst>
      <p:ext uri="{BB962C8B-B14F-4D97-AF65-F5344CB8AC3E}">
        <p14:creationId xmlns:p14="http://schemas.microsoft.com/office/powerpoint/2010/main" val="303829370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Speaker Notes:</a:t>
            </a:r>
          </a:p>
          <a:p>
            <a:r>
              <a:t>Detailed explanation for slide: Key Takeaways &amp; Conclusion</a:t>
            </a:r>
          </a:p>
        </p:txBody>
      </p:sp>
      <p:sp>
        <p:nvSpPr>
          <p:cNvPr id="4" name="Slide Number Placeholder 3"/>
          <p:cNvSpPr>
            <a:spLocks noGrp="1"/>
          </p:cNvSpPr>
          <p:nvPr>
            <p:ph type="sldNum" sz="quarter" idx="5"/>
          </p:nvPr>
        </p:nvSpPr>
        <p:spPr/>
      </p:sp>
    </p:spTree>
    <p:extLst>
      <p:ext uri="{BB962C8B-B14F-4D97-AF65-F5344CB8AC3E}">
        <p14:creationId xmlns:p14="http://schemas.microsoft.com/office/powerpoint/2010/main" val="93712449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Speaker Notes:</a:t>
            </a:r>
          </a:p>
          <a:p>
            <a:r>
              <a:t>Detailed explanation for slide: Thank You &amp; Q&amp;A</a:t>
            </a:r>
          </a:p>
        </p:txBody>
      </p:sp>
      <p:sp>
        <p:nvSpPr>
          <p:cNvPr id="4" name="Slide Number Placeholder 3"/>
          <p:cNvSpPr>
            <a:spLocks noGrp="1"/>
          </p:cNvSpPr>
          <p:nvPr>
            <p:ph type="sldNum" sz="quarter" idx="5"/>
          </p:nvPr>
        </p:nvSpPr>
        <p:spPr/>
      </p:sp>
    </p:spTree>
    <p:extLst>
      <p:ext uri="{BB962C8B-B14F-4D97-AF65-F5344CB8AC3E}">
        <p14:creationId xmlns:p14="http://schemas.microsoft.com/office/powerpoint/2010/main" val="80914881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5BCAD085-E8A6-8845-BD4E-CB4CCA059FC4}" type="datetimeFigureOut">
              <a:rPr lang="en-US" smtClean="0"/>
              <a:t>5/29/2026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5/29/2026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5/29/2026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5BCAD085-E8A6-8845-BD4E-CB4CCA059FC4}" type="datetimeFigureOut">
              <a:rPr lang="en-US" smtClean="0"/>
              <a:t>5/29/2026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5BCAD085-E8A6-8845-BD4E-CB4CCA059FC4}" type="datetimeFigureOut">
              <a:rPr lang="en-US" smtClean="0"/>
              <a:t>5/29/2026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5BCAD085-E8A6-8845-BD4E-CB4CCA059FC4}" type="datetimeFigureOut">
              <a:rPr lang="en-US" smtClean="0"/>
              <a:t>5/29/2026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5/29/2026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5/29/2026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5/29/2026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5/29/2026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5/29/2026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5/29/2026</a:t>
            </a:fld>
            <a:endParaRPr lang="en-US"/>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Box 1"/>
          <p:cNvSpPr txBox="1"/>
          <p:nvPr/>
        </p:nvSpPr>
        <p:spPr>
          <a:xfrm>
            <a:off x="349064" y="4502587"/>
            <a:ext cx="11418276" cy="1015663"/>
          </a:xfrm>
          <a:prstGeom prst="rect">
            <a:avLst/>
          </a:prstGeom>
          <a:solidFill>
            <a:schemeClr val="accent1">
              <a:lumMod val="20000"/>
              <a:lumOff val="80000"/>
            </a:schemeClr>
          </a:solidFill>
          <a:ln>
            <a:solidFill>
              <a:schemeClr val="tx1"/>
            </a:solidFill>
          </a:ln>
        </p:spPr>
        <p:txBody>
          <a:bodyPr wrap="square">
            <a:spAutoFit/>
          </a:bodyPr>
          <a:lstStyle/>
          <a:p>
            <a:pPr algn="ctr"/>
            <a:r>
              <a:rPr sz="3000" b="1" u="sng" dirty="0">
                <a:solidFill>
                  <a:srgbClr val="000000"/>
                </a:solidFill>
                <a:latin typeface="Montserrat"/>
              </a:rPr>
              <a:t>Companies Compliance Facilitation</a:t>
            </a:r>
            <a:endParaRPr lang="en-US" sz="3000" b="1" u="sng" dirty="0">
              <a:solidFill>
                <a:srgbClr val="000000"/>
              </a:solidFill>
              <a:latin typeface="Montserrat"/>
            </a:endParaRPr>
          </a:p>
          <a:p>
            <a:pPr algn="ctr"/>
            <a:r>
              <a:rPr sz="3000" b="1" u="sng" dirty="0">
                <a:solidFill>
                  <a:srgbClr val="000000"/>
                </a:solidFill>
                <a:latin typeface="Montserrat"/>
              </a:rPr>
              <a:t> Scheme (CCFS) 2026</a:t>
            </a:r>
          </a:p>
        </p:txBody>
      </p:sp>
      <p:sp>
        <p:nvSpPr>
          <p:cNvPr id="3" name="TextBox 2"/>
          <p:cNvSpPr txBox="1"/>
          <p:nvPr/>
        </p:nvSpPr>
        <p:spPr>
          <a:xfrm>
            <a:off x="193733" y="553764"/>
            <a:ext cx="11728938" cy="3231654"/>
          </a:xfrm>
          <a:prstGeom prst="rect">
            <a:avLst/>
          </a:prstGeom>
          <a:solidFill>
            <a:schemeClr val="accent1">
              <a:lumMod val="20000"/>
              <a:lumOff val="80000"/>
            </a:schemeClr>
          </a:solidFill>
          <a:ln>
            <a:solidFill>
              <a:schemeClr val="tx1"/>
            </a:solidFill>
          </a:ln>
        </p:spPr>
        <p:style>
          <a:lnRef idx="2">
            <a:schemeClr val="dk1"/>
          </a:lnRef>
          <a:fillRef idx="1">
            <a:schemeClr val="lt1"/>
          </a:fillRef>
          <a:effectRef idx="0">
            <a:schemeClr val="dk1"/>
          </a:effectRef>
          <a:fontRef idx="minor">
            <a:schemeClr val="dk1"/>
          </a:fontRef>
        </p:style>
        <p:txBody>
          <a:bodyPr wrap="square">
            <a:spAutoFit/>
          </a:bodyPr>
          <a:lstStyle/>
          <a:p>
            <a:pPr algn="ctr">
              <a:defRPr sz="1900">
                <a:solidFill>
                  <a:srgbClr val="003366"/>
                </a:solidFill>
                <a:latin typeface="Calibri"/>
              </a:defRPr>
            </a:pPr>
            <a:r>
              <a:rPr lang="en-US" sz="5400" b="1" u="sng" dirty="0">
                <a:solidFill>
                  <a:srgbClr val="000000"/>
                </a:solidFill>
              </a:rPr>
              <a:t>G&amp;J ASSOCIATES</a:t>
            </a:r>
          </a:p>
          <a:p>
            <a:pPr algn="ctr">
              <a:defRPr sz="1900">
                <a:solidFill>
                  <a:srgbClr val="003366"/>
                </a:solidFill>
                <a:latin typeface="Calibri"/>
              </a:defRPr>
            </a:pPr>
            <a:r>
              <a:rPr lang="en-US" sz="5400" u="sng" dirty="0">
                <a:solidFill>
                  <a:srgbClr val="000000"/>
                </a:solidFill>
              </a:rPr>
              <a:t>PRACTICING </a:t>
            </a:r>
          </a:p>
          <a:p>
            <a:pPr algn="ctr">
              <a:defRPr sz="1900">
                <a:solidFill>
                  <a:srgbClr val="003366"/>
                </a:solidFill>
                <a:latin typeface="Calibri"/>
              </a:defRPr>
            </a:pPr>
            <a:r>
              <a:rPr lang="en-US" sz="4800" u="sng" dirty="0">
                <a:solidFill>
                  <a:srgbClr val="000000"/>
                </a:solidFill>
              </a:rPr>
              <a:t>COMPANY SECRETARY FIRM</a:t>
            </a:r>
            <a:r>
              <a:rPr lang="en-US" sz="4800" b="1" u="sng" dirty="0">
                <a:solidFill>
                  <a:srgbClr val="000000"/>
                </a:solidFill>
              </a:rPr>
              <a:t/>
            </a:r>
            <a:br>
              <a:rPr lang="en-US" sz="4800" b="1" u="sng" dirty="0">
                <a:solidFill>
                  <a:srgbClr val="000000"/>
                </a:solidFill>
              </a:rPr>
            </a:br>
            <a:r>
              <a:rPr lang="en-US" sz="4400" u="sng" dirty="0">
                <a:solidFill>
                  <a:srgbClr val="000000"/>
                </a:solidFill>
              </a:rPr>
              <a:t>MANAGING PARTNER-</a:t>
            </a:r>
            <a:r>
              <a:rPr lang="en-US" sz="4400" u="sng" dirty="0">
                <a:solidFill>
                  <a:srgbClr val="000000"/>
                </a:solidFill>
                <a:latin typeface="Calibri"/>
              </a:rPr>
              <a:t>CS</a:t>
            </a:r>
            <a:r>
              <a:rPr lang="en-US" sz="4000" u="sng" dirty="0">
                <a:solidFill>
                  <a:srgbClr val="000000"/>
                </a:solidFill>
              </a:rPr>
              <a:t> </a:t>
            </a:r>
            <a:r>
              <a:rPr lang="en-US" sz="4400" u="sng" dirty="0">
                <a:solidFill>
                  <a:srgbClr val="000000"/>
                </a:solidFill>
              </a:rPr>
              <a:t>SHUBHAM JAIN </a:t>
            </a:r>
            <a:endParaRPr sz="4400" u="sng" dirty="0">
              <a:solidFill>
                <a:srgbClr val="000000"/>
              </a:solidFill>
            </a:endParaRPr>
          </a:p>
        </p:txBody>
      </p:sp>
      <p:sp>
        <p:nvSpPr>
          <p:cNvPr id="8" name="Rectangle 7"/>
          <p:cNvSpPr/>
          <p:nvPr/>
        </p:nvSpPr>
        <p:spPr>
          <a:xfrm>
            <a:off x="4620245" y="3785418"/>
            <a:ext cx="2875915" cy="707886"/>
          </a:xfrm>
          <a:prstGeom prst="rect">
            <a:avLst/>
          </a:prstGeom>
          <a:solidFill>
            <a:schemeClr val="accent1">
              <a:lumMod val="20000"/>
              <a:lumOff val="80000"/>
            </a:schemeClr>
          </a:solidFill>
          <a:ln>
            <a:solidFill>
              <a:schemeClr val="tx1"/>
            </a:solidFill>
          </a:ln>
        </p:spPr>
        <p:txBody>
          <a:bodyPr wrap="none">
            <a:spAutoFit/>
          </a:bodyPr>
          <a:lstStyle/>
          <a:p>
            <a:r>
              <a:rPr lang="en-US" sz="4000" b="1" u="sng" dirty="0"/>
              <a:t>PRESENTING</a:t>
            </a:r>
            <a:endParaRPr lang="en-US" sz="3600" b="1" u="sng"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Box 1"/>
          <p:cNvSpPr txBox="1"/>
          <p:nvPr/>
        </p:nvSpPr>
        <p:spPr>
          <a:xfrm>
            <a:off x="890148" y="325468"/>
            <a:ext cx="10311127" cy="584775"/>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pPr algn="ctr"/>
            <a:r>
              <a:rPr lang="en-US" sz="3200" b="1" u="sng" dirty="0">
                <a:solidFill>
                  <a:srgbClr val="000000"/>
                </a:solidFill>
                <a:latin typeface="Montserrat"/>
              </a:rPr>
              <a:t>Topics</a:t>
            </a:r>
            <a:endParaRPr sz="3200" b="1" u="sng" dirty="0">
              <a:solidFill>
                <a:srgbClr val="000000"/>
              </a:solidFill>
              <a:latin typeface="Montserrat"/>
            </a:endParaRPr>
          </a:p>
        </p:txBody>
      </p:sp>
      <p:sp>
        <p:nvSpPr>
          <p:cNvPr id="3" name="TextBox 2"/>
          <p:cNvSpPr txBox="1"/>
          <p:nvPr/>
        </p:nvSpPr>
        <p:spPr>
          <a:xfrm>
            <a:off x="890149" y="935643"/>
            <a:ext cx="10311127" cy="5647700"/>
          </a:xfrm>
          <a:prstGeom prst="rect">
            <a:avLst/>
          </a:prstGeom>
          <a:ln>
            <a:solidFill>
              <a:schemeClr val="tx1"/>
            </a:solidFill>
          </a:ln>
        </p:spPr>
        <p:style>
          <a:lnRef idx="2">
            <a:schemeClr val="dk1"/>
          </a:lnRef>
          <a:fillRef idx="1">
            <a:schemeClr val="lt1"/>
          </a:fillRef>
          <a:effectRef idx="0">
            <a:schemeClr val="dk1"/>
          </a:effectRef>
          <a:fontRef idx="minor">
            <a:schemeClr val="dk1"/>
          </a:fontRef>
        </p:style>
        <p:txBody>
          <a:bodyPr wrap="square">
            <a:spAutoFit/>
          </a:bodyPr>
          <a:lstStyle/>
          <a:p>
            <a:pPr marL="342900" indent="-342900">
              <a:buFont typeface="Wingdings" pitchFamily="2" charset="2"/>
              <a:buChar char="§"/>
              <a:defRPr sz="1900">
                <a:solidFill>
                  <a:srgbClr val="003366"/>
                </a:solidFill>
                <a:latin typeface="Calibri"/>
              </a:defRPr>
            </a:pPr>
            <a:r>
              <a:rPr u="sng" dirty="0">
                <a:solidFill>
                  <a:srgbClr val="000000"/>
                </a:solidFill>
              </a:rPr>
              <a:t>Background of Corporate Compliance in India</a:t>
            </a:r>
            <a:endParaRPr lang="en-US" u="sng" dirty="0">
              <a:solidFill>
                <a:srgbClr val="000000"/>
              </a:solidFill>
            </a:endParaRPr>
          </a:p>
          <a:p>
            <a:pPr marL="342900" indent="-342900">
              <a:buFont typeface="Wingdings" pitchFamily="2" charset="2"/>
              <a:buChar char="§"/>
              <a:defRPr sz="1900">
                <a:solidFill>
                  <a:srgbClr val="003366"/>
                </a:solidFill>
                <a:latin typeface="Calibri"/>
              </a:defRPr>
            </a:pPr>
            <a:r>
              <a:rPr u="sng" dirty="0">
                <a:solidFill>
                  <a:srgbClr val="000000"/>
                </a:solidFill>
              </a:rPr>
              <a:t>Evolution of Compliance Relaxation Schemes</a:t>
            </a:r>
          </a:p>
          <a:p>
            <a:pPr marL="342900" indent="-342900">
              <a:buFont typeface="Wingdings" pitchFamily="2" charset="2"/>
              <a:buChar char="§"/>
              <a:defRPr sz="1900">
                <a:solidFill>
                  <a:srgbClr val="003366"/>
                </a:solidFill>
                <a:latin typeface="Calibri"/>
              </a:defRPr>
            </a:pPr>
            <a:r>
              <a:rPr u="sng" dirty="0">
                <a:solidFill>
                  <a:srgbClr val="000000"/>
                </a:solidFill>
              </a:rPr>
              <a:t>Need</a:t>
            </a:r>
            <a:r>
              <a:rPr lang="en-US" u="sng" dirty="0">
                <a:solidFill>
                  <a:srgbClr val="000000"/>
                </a:solidFill>
              </a:rPr>
              <a:t>, Importance</a:t>
            </a:r>
            <a:r>
              <a:rPr u="sng" dirty="0">
                <a:solidFill>
                  <a:srgbClr val="000000"/>
                </a:solidFill>
              </a:rPr>
              <a:t> </a:t>
            </a:r>
            <a:r>
              <a:rPr lang="en-US" u="sng" dirty="0">
                <a:solidFill>
                  <a:srgbClr val="000000"/>
                </a:solidFill>
              </a:rPr>
              <a:t>&amp;Objectives </a:t>
            </a:r>
            <a:r>
              <a:rPr u="sng" dirty="0">
                <a:solidFill>
                  <a:srgbClr val="000000"/>
                </a:solidFill>
              </a:rPr>
              <a:t>of CCFS 2026</a:t>
            </a:r>
            <a:endParaRPr lang="en-US" u="sng" dirty="0">
              <a:solidFill>
                <a:srgbClr val="000000"/>
              </a:solidFill>
            </a:endParaRPr>
          </a:p>
          <a:p>
            <a:pPr marL="342900" indent="-342900">
              <a:buFont typeface="Wingdings" pitchFamily="2" charset="2"/>
              <a:buChar char="§"/>
              <a:defRPr sz="1900">
                <a:solidFill>
                  <a:srgbClr val="003366"/>
                </a:solidFill>
                <a:latin typeface="Calibri"/>
              </a:defRPr>
            </a:pPr>
            <a:r>
              <a:rPr lang="en-US" u="sng" dirty="0">
                <a:solidFill>
                  <a:srgbClr val="000000"/>
                </a:solidFill>
              </a:rPr>
              <a:t>Illustration of CCFS 2026</a:t>
            </a:r>
            <a:endParaRPr u="sng" dirty="0">
              <a:solidFill>
                <a:srgbClr val="000000"/>
              </a:solidFill>
            </a:endParaRPr>
          </a:p>
          <a:p>
            <a:pPr marL="342900" indent="-342900">
              <a:buFont typeface="Wingdings" pitchFamily="2" charset="2"/>
              <a:buChar char="§"/>
              <a:defRPr sz="1900">
                <a:solidFill>
                  <a:srgbClr val="003366"/>
                </a:solidFill>
                <a:latin typeface="Calibri"/>
              </a:defRPr>
            </a:pPr>
            <a:r>
              <a:rPr u="sng" dirty="0">
                <a:solidFill>
                  <a:srgbClr val="000000"/>
                </a:solidFill>
              </a:rPr>
              <a:t>Legal Framework</a:t>
            </a:r>
            <a:r>
              <a:rPr lang="en-US" u="sng" dirty="0">
                <a:solidFill>
                  <a:srgbClr val="000000"/>
                </a:solidFill>
              </a:rPr>
              <a:t>,</a:t>
            </a:r>
            <a:r>
              <a:rPr u="sng" dirty="0">
                <a:solidFill>
                  <a:srgbClr val="000000"/>
                </a:solidFill>
              </a:rPr>
              <a:t> Applicability</a:t>
            </a:r>
            <a:r>
              <a:rPr lang="en-US" u="sng" dirty="0">
                <a:solidFill>
                  <a:srgbClr val="000000"/>
                </a:solidFill>
              </a:rPr>
              <a:t> &amp; Important Section</a:t>
            </a:r>
          </a:p>
          <a:p>
            <a:pPr marL="342900" indent="-342900">
              <a:buFont typeface="Wingdings" pitchFamily="2" charset="2"/>
              <a:buChar char="§"/>
              <a:defRPr sz="1900">
                <a:solidFill>
                  <a:srgbClr val="003366"/>
                </a:solidFill>
                <a:latin typeface="Calibri"/>
              </a:defRPr>
            </a:pPr>
            <a:r>
              <a:rPr lang="en-US" u="sng" dirty="0">
                <a:solidFill>
                  <a:srgbClr val="000000"/>
                </a:solidFill>
              </a:rPr>
              <a:t>Forms &amp; Scope of CCFS 2026</a:t>
            </a:r>
          </a:p>
          <a:p>
            <a:pPr marL="342900" indent="-342900">
              <a:buFont typeface="Wingdings" pitchFamily="2" charset="2"/>
              <a:buChar char="§"/>
              <a:defRPr sz="1900">
                <a:solidFill>
                  <a:srgbClr val="003366"/>
                </a:solidFill>
                <a:latin typeface="Calibri"/>
              </a:defRPr>
            </a:pPr>
            <a:r>
              <a:rPr lang="en-US" u="sng" dirty="0">
                <a:solidFill>
                  <a:srgbClr val="000000"/>
                </a:solidFill>
              </a:rPr>
              <a:t>Non-Eligible</a:t>
            </a:r>
          </a:p>
          <a:p>
            <a:pPr marL="342900" indent="-342900">
              <a:buFont typeface="Wingdings" pitchFamily="2" charset="2"/>
              <a:buChar char="§"/>
              <a:defRPr sz="1900">
                <a:solidFill>
                  <a:srgbClr val="003366"/>
                </a:solidFill>
                <a:latin typeface="Calibri"/>
              </a:defRPr>
            </a:pPr>
            <a:r>
              <a:rPr lang="en-US" u="sng" dirty="0">
                <a:solidFill>
                  <a:srgbClr val="000000"/>
                </a:solidFill>
              </a:rPr>
              <a:t>Key Features &amp; Benefit to Companies</a:t>
            </a:r>
            <a:endParaRPr u="sng" dirty="0">
              <a:solidFill>
                <a:srgbClr val="000000"/>
              </a:solidFill>
            </a:endParaRPr>
          </a:p>
          <a:p>
            <a:pPr marL="342900" indent="-342900">
              <a:buFont typeface="Wingdings" pitchFamily="2" charset="2"/>
              <a:buChar char="§"/>
              <a:defRPr sz="1900">
                <a:solidFill>
                  <a:srgbClr val="003366"/>
                </a:solidFill>
                <a:latin typeface="Calibri"/>
              </a:defRPr>
            </a:pPr>
            <a:r>
              <a:rPr u="sng" dirty="0">
                <a:solidFill>
                  <a:srgbClr val="000000"/>
                </a:solidFill>
              </a:rPr>
              <a:t>Filing Procedure &amp; Documentatio</a:t>
            </a:r>
            <a:r>
              <a:rPr lang="en-US" u="sng" dirty="0">
                <a:solidFill>
                  <a:srgbClr val="000000"/>
                </a:solidFill>
              </a:rPr>
              <a:t>n</a:t>
            </a:r>
            <a:endParaRPr u="sng" dirty="0">
              <a:solidFill>
                <a:srgbClr val="000000"/>
              </a:solidFill>
            </a:endParaRPr>
          </a:p>
          <a:p>
            <a:pPr marL="342900" indent="-342900">
              <a:buFont typeface="Wingdings" pitchFamily="2" charset="2"/>
              <a:buChar char="§"/>
              <a:defRPr sz="1900">
                <a:solidFill>
                  <a:srgbClr val="003366"/>
                </a:solidFill>
                <a:latin typeface="Calibri"/>
              </a:defRPr>
            </a:pPr>
            <a:r>
              <a:rPr lang="en-US" u="sng" dirty="0">
                <a:solidFill>
                  <a:srgbClr val="000000"/>
                </a:solidFill>
              </a:rPr>
              <a:t>Timeline &amp; Compliance Window</a:t>
            </a:r>
          </a:p>
          <a:p>
            <a:pPr marL="342900" indent="-342900">
              <a:buFont typeface="Wingdings" pitchFamily="2" charset="2"/>
              <a:buChar char="§"/>
              <a:defRPr sz="1900">
                <a:solidFill>
                  <a:srgbClr val="003366"/>
                </a:solidFill>
                <a:latin typeface="Calibri"/>
              </a:defRPr>
            </a:pPr>
            <a:r>
              <a:rPr lang="en-US" u="sng" dirty="0">
                <a:solidFill>
                  <a:srgbClr val="000000"/>
                </a:solidFill>
              </a:rPr>
              <a:t>Role of MCA &amp; ROC</a:t>
            </a:r>
          </a:p>
          <a:p>
            <a:pPr marL="342900" indent="-342900">
              <a:buFont typeface="Wingdings" pitchFamily="2" charset="2"/>
              <a:buChar char="§"/>
              <a:defRPr sz="1900">
                <a:solidFill>
                  <a:srgbClr val="003366"/>
                </a:solidFill>
                <a:latin typeface="Calibri"/>
              </a:defRPr>
            </a:pPr>
            <a:r>
              <a:rPr u="sng" dirty="0">
                <a:solidFill>
                  <a:srgbClr val="000000"/>
                </a:solidFill>
              </a:rPr>
              <a:t>Role of</a:t>
            </a:r>
            <a:r>
              <a:rPr lang="en-US" u="sng" dirty="0">
                <a:solidFill>
                  <a:srgbClr val="000000"/>
                </a:solidFill>
              </a:rPr>
              <a:t> Professionals</a:t>
            </a:r>
            <a:endParaRPr u="sng" dirty="0">
              <a:solidFill>
                <a:srgbClr val="000000"/>
              </a:solidFill>
            </a:endParaRPr>
          </a:p>
          <a:p>
            <a:pPr marL="342900" indent="-342900">
              <a:buFont typeface="Wingdings" pitchFamily="2" charset="2"/>
              <a:buChar char="§"/>
              <a:defRPr sz="1900">
                <a:solidFill>
                  <a:srgbClr val="003366"/>
                </a:solidFill>
                <a:latin typeface="Calibri"/>
              </a:defRPr>
            </a:pPr>
            <a:r>
              <a:rPr lang="en-US" u="sng" dirty="0">
                <a:solidFill>
                  <a:srgbClr val="000000"/>
                </a:solidFill>
              </a:rPr>
              <a:t>Impact on MSMEs &amp; Startups</a:t>
            </a:r>
          </a:p>
          <a:p>
            <a:pPr marL="342900" indent="-342900">
              <a:buFont typeface="Wingdings" pitchFamily="2" charset="2"/>
              <a:buChar char="§"/>
              <a:defRPr sz="1900">
                <a:solidFill>
                  <a:srgbClr val="003366"/>
                </a:solidFill>
                <a:latin typeface="Calibri"/>
              </a:defRPr>
            </a:pPr>
            <a:r>
              <a:rPr lang="en-US" u="sng" dirty="0">
                <a:solidFill>
                  <a:srgbClr val="000000"/>
                </a:solidFill>
              </a:rPr>
              <a:t>Corporate Governance Perspective</a:t>
            </a:r>
          </a:p>
          <a:p>
            <a:pPr marL="342900" indent="-342900">
              <a:buFont typeface="Wingdings" pitchFamily="2" charset="2"/>
              <a:buChar char="§"/>
              <a:defRPr sz="1900">
                <a:solidFill>
                  <a:srgbClr val="003366"/>
                </a:solidFill>
                <a:latin typeface="Calibri"/>
              </a:defRPr>
            </a:pPr>
            <a:r>
              <a:rPr lang="en-US" u="sng" dirty="0">
                <a:solidFill>
                  <a:srgbClr val="000000"/>
                </a:solidFill>
              </a:rPr>
              <a:t>Digital Compliance &amp; MCA21</a:t>
            </a:r>
          </a:p>
          <a:p>
            <a:pPr marL="342900" indent="-342900">
              <a:buFont typeface="Wingdings" pitchFamily="2" charset="2"/>
              <a:buChar char="§"/>
              <a:defRPr sz="1900">
                <a:solidFill>
                  <a:srgbClr val="003366"/>
                </a:solidFill>
                <a:latin typeface="Calibri"/>
              </a:defRPr>
            </a:pPr>
            <a:r>
              <a:rPr lang="en-US" u="sng" dirty="0">
                <a:solidFill>
                  <a:srgbClr val="000000"/>
                </a:solidFill>
              </a:rPr>
              <a:t>Consequences After Scheme Closure</a:t>
            </a:r>
          </a:p>
          <a:p>
            <a:pPr marL="342900" indent="-342900">
              <a:buFont typeface="Wingdings" pitchFamily="2" charset="2"/>
              <a:buChar char="§"/>
              <a:defRPr sz="1900">
                <a:solidFill>
                  <a:srgbClr val="003366"/>
                </a:solidFill>
                <a:latin typeface="Calibri"/>
              </a:defRPr>
            </a:pPr>
            <a:r>
              <a:rPr lang="en-US" u="sng" dirty="0">
                <a:solidFill>
                  <a:srgbClr val="000000"/>
                </a:solidFill>
              </a:rPr>
              <a:t>Strategic Opportunities for ICAI Members</a:t>
            </a:r>
          </a:p>
          <a:p>
            <a:pPr marL="342900" indent="-342900">
              <a:buFont typeface="Wingdings" pitchFamily="2" charset="2"/>
              <a:buChar char="§"/>
              <a:defRPr sz="1900">
                <a:solidFill>
                  <a:srgbClr val="003366"/>
                </a:solidFill>
                <a:latin typeface="Calibri"/>
              </a:defRPr>
            </a:pPr>
            <a:r>
              <a:rPr lang="en-IN" u="sng" dirty="0">
                <a:solidFill>
                  <a:srgbClr val="000000"/>
                </a:solidFill>
              </a:rPr>
              <a:t>Frequently Asked Questions (FAQs)</a:t>
            </a:r>
            <a:endParaRPr u="sng" dirty="0">
              <a:solidFill>
                <a:srgbClr val="000000"/>
              </a:solidFill>
            </a:endParaRPr>
          </a:p>
          <a:p>
            <a:pPr marL="342900" indent="-342900">
              <a:buFont typeface="Wingdings" pitchFamily="2" charset="2"/>
              <a:buChar char="§"/>
              <a:defRPr sz="1900">
                <a:solidFill>
                  <a:srgbClr val="003366"/>
                </a:solidFill>
                <a:latin typeface="Calibri"/>
              </a:defRPr>
            </a:pPr>
            <a:r>
              <a:rPr lang="en-US" u="sng" dirty="0">
                <a:solidFill>
                  <a:srgbClr val="000000"/>
                </a:solidFill>
              </a:rPr>
              <a:t>Key Takeaways &amp; </a:t>
            </a:r>
            <a:r>
              <a:rPr u="sng" dirty="0">
                <a:solidFill>
                  <a:srgbClr val="000000"/>
                </a:solidFill>
              </a:rPr>
              <a:t>Conclusion</a:t>
            </a:r>
            <a:endParaRPr lang="en-US" u="sng" dirty="0">
              <a:solidFill>
                <a:srgbClr val="000000"/>
              </a:solidFil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Box 1"/>
          <p:cNvSpPr txBox="1"/>
          <p:nvPr/>
        </p:nvSpPr>
        <p:spPr>
          <a:xfrm>
            <a:off x="926228" y="402608"/>
            <a:ext cx="10223992" cy="553998"/>
          </a:xfrm>
          <a:prstGeom prst="rect">
            <a:avLst/>
          </a:prstGeom>
          <a:ln/>
        </p:spPr>
        <p:style>
          <a:lnRef idx="2">
            <a:schemeClr val="dk1"/>
          </a:lnRef>
          <a:fillRef idx="1">
            <a:schemeClr val="lt1"/>
          </a:fillRef>
          <a:effectRef idx="0">
            <a:schemeClr val="dk1"/>
          </a:effectRef>
          <a:fontRef idx="minor">
            <a:schemeClr val="dk1"/>
          </a:fontRef>
        </p:style>
        <p:txBody>
          <a:bodyPr wrap="square">
            <a:spAutoFit/>
          </a:bodyPr>
          <a:lstStyle/>
          <a:p>
            <a:pPr algn="ctr"/>
            <a:r>
              <a:rPr sz="3000" b="1" u="sng" dirty="0">
                <a:solidFill>
                  <a:srgbClr val="000000"/>
                </a:solidFill>
                <a:latin typeface="Montserrat"/>
              </a:rPr>
              <a:t>Background of Corporate Compliance in India</a:t>
            </a:r>
          </a:p>
        </p:txBody>
      </p:sp>
      <p:sp>
        <p:nvSpPr>
          <p:cNvPr id="3" name="TextBox 2"/>
          <p:cNvSpPr txBox="1"/>
          <p:nvPr/>
        </p:nvSpPr>
        <p:spPr>
          <a:xfrm>
            <a:off x="926228" y="956606"/>
            <a:ext cx="10223992" cy="5355312"/>
          </a:xfrm>
          <a:prstGeom prst="rect">
            <a:avLst/>
          </a:prstGeom>
          <a:ln/>
        </p:spPr>
        <p:style>
          <a:lnRef idx="2">
            <a:schemeClr val="dk1"/>
          </a:lnRef>
          <a:fillRef idx="1">
            <a:schemeClr val="lt1"/>
          </a:fillRef>
          <a:effectRef idx="0">
            <a:schemeClr val="dk1"/>
          </a:effectRef>
          <a:fontRef idx="minor">
            <a:schemeClr val="dk1"/>
          </a:fontRef>
        </p:style>
        <p:txBody>
          <a:bodyPr wrap="square">
            <a:spAutoFit/>
          </a:bodyPr>
          <a:lstStyle/>
          <a:p>
            <a:pPr>
              <a:defRPr sz="1900">
                <a:solidFill>
                  <a:srgbClr val="003366"/>
                </a:solidFill>
                <a:latin typeface="Calibri"/>
              </a:defRPr>
            </a:pPr>
            <a:endParaRPr lang="en-US" sz="1900" b="1" dirty="0">
              <a:solidFill>
                <a:srgbClr val="000000"/>
              </a:solidFill>
            </a:endParaRPr>
          </a:p>
          <a:p>
            <a:pPr marL="342900" indent="-342900">
              <a:buFont typeface="Arial" panose="020B0604020202020204" pitchFamily="34" charset="0"/>
              <a:buChar char="•"/>
              <a:defRPr sz="1900">
                <a:solidFill>
                  <a:srgbClr val="003366"/>
                </a:solidFill>
                <a:latin typeface="Calibri"/>
              </a:defRPr>
            </a:pPr>
            <a:r>
              <a:rPr sz="1900" dirty="0">
                <a:solidFill>
                  <a:srgbClr val="000000"/>
                </a:solidFill>
              </a:rPr>
              <a:t>The Companies Act, 2013 introduced a governance-driven compliance framework emphasizing transparency, accountability, digital reporting, and stakeholder protection.</a:t>
            </a:r>
          </a:p>
          <a:p>
            <a:pPr>
              <a:defRPr sz="1900">
                <a:solidFill>
                  <a:srgbClr val="003366"/>
                </a:solidFill>
                <a:latin typeface="Calibri"/>
              </a:defRPr>
            </a:pPr>
            <a:endParaRPr sz="1900" dirty="0">
              <a:solidFill>
                <a:srgbClr val="000000"/>
              </a:solidFill>
            </a:endParaRPr>
          </a:p>
          <a:p>
            <a:pPr marL="342900" indent="-342900">
              <a:buFont typeface="Arial" panose="020B0604020202020204" pitchFamily="34" charset="0"/>
              <a:buChar char="•"/>
              <a:defRPr sz="1900">
                <a:solidFill>
                  <a:srgbClr val="003366"/>
                </a:solidFill>
                <a:latin typeface="Calibri"/>
              </a:defRPr>
            </a:pPr>
            <a:r>
              <a:rPr sz="1900" dirty="0">
                <a:solidFill>
                  <a:srgbClr val="000000"/>
                </a:solidFill>
              </a:rPr>
              <a:t>Over the years, MCA implemented MCA21, e-filings, KYC norms, and adjudication systems strengthening compliance culture in India.</a:t>
            </a:r>
            <a:endParaRPr lang="en-US" sz="1900" dirty="0">
              <a:solidFill>
                <a:srgbClr val="000000"/>
              </a:solidFill>
            </a:endParaRPr>
          </a:p>
          <a:p>
            <a:pPr>
              <a:defRPr sz="1900">
                <a:solidFill>
                  <a:srgbClr val="003366"/>
                </a:solidFill>
                <a:latin typeface="Calibri"/>
              </a:defRPr>
            </a:pPr>
            <a:endParaRPr lang="en-US" sz="1900" dirty="0">
              <a:solidFill>
                <a:srgbClr val="000000"/>
              </a:solidFill>
            </a:endParaRPr>
          </a:p>
          <a:p>
            <a:pPr marL="342900" indent="-342900">
              <a:buFont typeface="Arial" panose="020B0604020202020204" pitchFamily="34" charset="0"/>
              <a:buChar char="•"/>
              <a:defRPr sz="1900">
                <a:solidFill>
                  <a:srgbClr val="003366"/>
                </a:solidFill>
                <a:latin typeface="Calibri"/>
              </a:defRPr>
            </a:pPr>
            <a:r>
              <a:rPr lang="en-US" sz="1900" dirty="0">
                <a:solidFill>
                  <a:srgbClr val="000000"/>
                </a:solidFill>
              </a:rPr>
              <a:t>The evolution of corporate compliance in India reflects the country’s transition towards a more transparent, accountable, and globally aligned corporate ecosystem. The Companies Act, 2013 significantly strengthened governance norms by introducing stricter compliance requirements and enhanced responsibilities for companies and management. Effective corporate governance is now considered essential not only for legal compliance but also for sustainable business growth, investor protection, and long-term organizational success.</a:t>
            </a:r>
          </a:p>
          <a:p>
            <a:pPr marL="342900" indent="-342900">
              <a:buFont typeface="Arial" panose="020B0604020202020204" pitchFamily="34" charset="0"/>
              <a:buChar char="•"/>
              <a:defRPr sz="1900">
                <a:solidFill>
                  <a:srgbClr val="003366"/>
                </a:solidFill>
                <a:latin typeface="Calibri"/>
              </a:defRPr>
            </a:pPr>
            <a:endParaRPr lang="en-US" sz="1900" dirty="0">
              <a:solidFill>
                <a:srgbClr val="000000"/>
              </a:solidFill>
            </a:endParaRPr>
          </a:p>
          <a:p>
            <a:pPr marL="342900" indent="-342900">
              <a:buFont typeface="Arial" panose="020B0604020202020204" pitchFamily="34" charset="0"/>
              <a:buChar char="•"/>
              <a:defRPr sz="1900">
                <a:solidFill>
                  <a:srgbClr val="003366"/>
                </a:solidFill>
                <a:latin typeface="Calibri"/>
              </a:defRPr>
            </a:pPr>
            <a:r>
              <a:rPr lang="en-US" sz="1900" dirty="0">
                <a:solidFill>
                  <a:srgbClr val="000000"/>
                </a:solidFill>
              </a:rPr>
              <a:t>Corporate governance refers to the system through which companies are directed, controlled, and managed. It ensures that the company operates in a transparent, ethical, and accountable manner while balancing the interests of stakeholders such as shareholders, employees, creditors, customers, and society.</a:t>
            </a:r>
            <a:endParaRPr sz="1900" dirty="0">
              <a:solidFill>
                <a:srgbClr val="000000"/>
              </a:solidFil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Box 1"/>
          <p:cNvSpPr txBox="1"/>
          <p:nvPr/>
        </p:nvSpPr>
        <p:spPr>
          <a:xfrm>
            <a:off x="1037233" y="341193"/>
            <a:ext cx="10058400" cy="553998"/>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pPr algn="ctr"/>
            <a:r>
              <a:rPr sz="3000" b="1" u="sng" dirty="0">
                <a:solidFill>
                  <a:srgbClr val="000000"/>
                </a:solidFill>
                <a:latin typeface="Montserrat"/>
              </a:rPr>
              <a:t>Evolution of Compliance Relaxation Schemes</a:t>
            </a:r>
          </a:p>
        </p:txBody>
      </p:sp>
      <p:sp>
        <p:nvSpPr>
          <p:cNvPr id="3" name="TextBox 2"/>
          <p:cNvSpPr txBox="1"/>
          <p:nvPr/>
        </p:nvSpPr>
        <p:spPr>
          <a:xfrm>
            <a:off x="1037229" y="902014"/>
            <a:ext cx="10058400" cy="5647700"/>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pPr>
              <a:defRPr sz="1900">
                <a:solidFill>
                  <a:srgbClr val="003366"/>
                </a:solidFill>
                <a:latin typeface="Calibri"/>
              </a:defRPr>
            </a:pPr>
            <a:r>
              <a:rPr lang="en-US" sz="1900" dirty="0">
                <a:solidFill>
                  <a:srgbClr val="000000"/>
                </a:solidFill>
              </a:rPr>
              <a:t>Compliance Relaxation Schemes in India have evolved as regulatory mechanisms introduced by the Ministry of Corporate Affairs (MCA) to provide relief to companies and Limited Liability Partnerships (LLPs) that failed to comply with statutory filing and procedural requirements under corporate laws. These schemes aim to encourage voluntary compliance, reduce litigation, and facilitate ease of doing business. </a:t>
            </a:r>
          </a:p>
          <a:p>
            <a:pPr>
              <a:defRPr sz="1900">
                <a:solidFill>
                  <a:srgbClr val="003366"/>
                </a:solidFill>
                <a:latin typeface="Calibri"/>
              </a:defRPr>
            </a:pPr>
            <a:endParaRPr lang="en-US" sz="1900" dirty="0">
              <a:solidFill>
                <a:srgbClr val="000000"/>
              </a:solidFill>
            </a:endParaRPr>
          </a:p>
          <a:p>
            <a:pPr>
              <a:defRPr sz="1900">
                <a:solidFill>
                  <a:srgbClr val="003366"/>
                </a:solidFill>
                <a:latin typeface="Calibri"/>
              </a:defRPr>
            </a:pPr>
            <a:r>
              <a:rPr lang="en-US" sz="1900" dirty="0">
                <a:solidFill>
                  <a:srgbClr val="000000"/>
                </a:solidFill>
              </a:rPr>
              <a:t>Over time, the Government has introduced various amnesty and </a:t>
            </a:r>
            <a:r>
              <a:rPr lang="en-US" sz="1900" dirty="0" err="1">
                <a:solidFill>
                  <a:srgbClr val="000000"/>
                </a:solidFill>
              </a:rPr>
              <a:t>condonation</a:t>
            </a:r>
            <a:r>
              <a:rPr lang="en-US" sz="1900" dirty="0">
                <a:solidFill>
                  <a:srgbClr val="000000"/>
                </a:solidFill>
              </a:rPr>
              <a:t> schemes to regularize defaults, reduce penalties, and allow inactive or non-compliant entities to become compliant without facing severe legal consequences.</a:t>
            </a:r>
          </a:p>
          <a:p>
            <a:pPr>
              <a:defRPr sz="1900">
                <a:solidFill>
                  <a:srgbClr val="003366"/>
                </a:solidFill>
                <a:latin typeface="Calibri"/>
              </a:defRPr>
            </a:pPr>
            <a:endParaRPr lang="en-US" sz="1900" dirty="0">
              <a:solidFill>
                <a:srgbClr val="000000"/>
              </a:solidFill>
            </a:endParaRPr>
          </a:p>
          <a:p>
            <a:pPr>
              <a:defRPr sz="1900">
                <a:solidFill>
                  <a:srgbClr val="003366"/>
                </a:solidFill>
                <a:latin typeface="Calibri"/>
              </a:defRPr>
            </a:pPr>
            <a:r>
              <a:rPr lang="en-US" sz="1900" dirty="0">
                <a:solidFill>
                  <a:srgbClr val="000000"/>
                </a:solidFill>
              </a:rPr>
              <a:t>The evolution of compliance relaxation schemes in India reflects a progressive shift from a purely punitive regulatory framework to a more facilitative and business-friendly compliance regime. Through schemes such as </a:t>
            </a:r>
            <a:r>
              <a:rPr lang="en-US" sz="1900" b="1" u="sng" dirty="0">
                <a:solidFill>
                  <a:srgbClr val="000000"/>
                </a:solidFill>
              </a:rPr>
              <a:t>CLSS</a:t>
            </a:r>
            <a:r>
              <a:rPr lang="en-US" sz="1900" b="1" dirty="0">
                <a:solidFill>
                  <a:srgbClr val="000000"/>
                </a:solidFill>
              </a:rPr>
              <a:t>, </a:t>
            </a:r>
            <a:r>
              <a:rPr lang="en-US" sz="1900" b="1" u="sng" dirty="0">
                <a:solidFill>
                  <a:srgbClr val="000000"/>
                </a:solidFill>
              </a:rPr>
              <a:t>CODS</a:t>
            </a:r>
            <a:r>
              <a:rPr lang="en-US" sz="1900" b="1" dirty="0">
                <a:solidFill>
                  <a:srgbClr val="000000"/>
                </a:solidFill>
              </a:rPr>
              <a:t>, </a:t>
            </a:r>
            <a:r>
              <a:rPr lang="en-US" sz="1900" b="1" u="sng" dirty="0">
                <a:solidFill>
                  <a:srgbClr val="000000"/>
                </a:solidFill>
              </a:rPr>
              <a:t>CFSS</a:t>
            </a:r>
            <a:r>
              <a:rPr lang="en-US" sz="1900" dirty="0">
                <a:solidFill>
                  <a:srgbClr val="000000"/>
                </a:solidFill>
              </a:rPr>
              <a:t>, and</a:t>
            </a:r>
            <a:r>
              <a:rPr lang="en-US" sz="1900" b="1" dirty="0">
                <a:solidFill>
                  <a:srgbClr val="000000"/>
                </a:solidFill>
              </a:rPr>
              <a:t> </a:t>
            </a:r>
            <a:r>
              <a:rPr lang="en-US" sz="1900" b="1" u="sng" dirty="0">
                <a:solidFill>
                  <a:srgbClr val="000000"/>
                </a:solidFill>
              </a:rPr>
              <a:t>LLP</a:t>
            </a:r>
            <a:r>
              <a:rPr lang="en-US" sz="1900" b="1" dirty="0">
                <a:solidFill>
                  <a:srgbClr val="000000"/>
                </a:solidFill>
              </a:rPr>
              <a:t> </a:t>
            </a:r>
            <a:r>
              <a:rPr lang="en-US" sz="1900" dirty="0">
                <a:solidFill>
                  <a:srgbClr val="000000"/>
                </a:solidFill>
              </a:rPr>
              <a:t>Settlement Schemes, the Government has promoted voluntary compliance, reduced litigation, and strengthened corporate governance standards.</a:t>
            </a:r>
          </a:p>
          <a:p>
            <a:pPr>
              <a:defRPr sz="1900">
                <a:solidFill>
                  <a:srgbClr val="003366"/>
                </a:solidFill>
                <a:latin typeface="Calibri"/>
              </a:defRPr>
            </a:pPr>
            <a:endParaRPr lang="en-US" sz="1900" dirty="0">
              <a:solidFill>
                <a:srgbClr val="000000"/>
              </a:solidFill>
            </a:endParaRPr>
          </a:p>
          <a:p>
            <a:pPr>
              <a:defRPr sz="1900">
                <a:solidFill>
                  <a:srgbClr val="003366"/>
                </a:solidFill>
                <a:latin typeface="Calibri"/>
              </a:defRPr>
            </a:pPr>
            <a:r>
              <a:rPr lang="en-US" sz="1900" dirty="0">
                <a:solidFill>
                  <a:srgbClr val="000000"/>
                </a:solidFill>
              </a:rPr>
              <a:t>These initiatives demonstrate the Indian regulatory system’s focus on balancing strict legal enforcement with practical business realities, ultimately contributing to improved transparency, ease of doing business, and a healthier corporate ecosystem.</a:t>
            </a:r>
            <a:endParaRPr sz="1900" dirty="0">
              <a:solidFill>
                <a:srgbClr val="000000"/>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Box 1"/>
          <p:cNvSpPr txBox="1"/>
          <p:nvPr/>
        </p:nvSpPr>
        <p:spPr>
          <a:xfrm>
            <a:off x="1037231" y="504967"/>
            <a:ext cx="10194876" cy="553998"/>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pPr algn="ctr"/>
            <a:r>
              <a:rPr sz="3000" b="1" u="sng" dirty="0">
                <a:solidFill>
                  <a:srgbClr val="000000"/>
                </a:solidFill>
                <a:latin typeface="Montserrat"/>
              </a:rPr>
              <a:t>Why CCFS 2026 Was Introduced</a:t>
            </a:r>
          </a:p>
        </p:txBody>
      </p:sp>
      <p:sp>
        <p:nvSpPr>
          <p:cNvPr id="3" name="TextBox 2"/>
          <p:cNvSpPr txBox="1"/>
          <p:nvPr/>
        </p:nvSpPr>
        <p:spPr>
          <a:xfrm>
            <a:off x="1037231" y="1058965"/>
            <a:ext cx="10194876" cy="5355312"/>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pPr>
              <a:defRPr sz="1900">
                <a:solidFill>
                  <a:srgbClr val="003366"/>
                </a:solidFill>
                <a:latin typeface="Calibri"/>
              </a:defRPr>
            </a:pPr>
            <a:r>
              <a:rPr lang="en-US" dirty="0">
                <a:solidFill>
                  <a:schemeClr val="tx1"/>
                </a:solidFill>
              </a:rPr>
              <a:t>The Ministry of Corporate Affairs (MCA) introduced the Companies Compliance Facilitation Scheme, 2026 (CCFS-2026) to provide a one-time compliance relief opportunity to defaulting companies under the Companies Act, 2013. The scheme was introduced through General Circular No. 01/2026 dated 24 February 2026.</a:t>
            </a:r>
          </a:p>
          <a:p>
            <a:pPr>
              <a:defRPr sz="1900">
                <a:solidFill>
                  <a:srgbClr val="003366"/>
                </a:solidFill>
                <a:latin typeface="Calibri"/>
              </a:defRPr>
            </a:pPr>
            <a:r>
              <a:rPr lang="en-US" b="1" dirty="0">
                <a:solidFill>
                  <a:schemeClr val="tx1"/>
                </a:solidFill>
              </a:rPr>
              <a:t>Major Reasons for Introduction of CCFS-2026:</a:t>
            </a:r>
          </a:p>
          <a:p>
            <a:pPr marL="457200" indent="-457200">
              <a:buAutoNum type="arabicPeriod"/>
              <a:defRPr sz="1900">
                <a:solidFill>
                  <a:srgbClr val="003366"/>
                </a:solidFill>
                <a:latin typeface="Calibri"/>
              </a:defRPr>
            </a:pPr>
            <a:r>
              <a:rPr lang="en-US" dirty="0">
                <a:solidFill>
                  <a:schemeClr val="tx1"/>
                </a:solidFill>
              </a:rPr>
              <a:t>Heavy Additional Filing Fees Burden.</a:t>
            </a:r>
          </a:p>
          <a:p>
            <a:pPr marL="457200" indent="-457200">
              <a:buAutoNum type="arabicPeriod"/>
              <a:defRPr sz="1900">
                <a:solidFill>
                  <a:srgbClr val="003366"/>
                </a:solidFill>
                <a:latin typeface="Calibri"/>
              </a:defRPr>
            </a:pPr>
            <a:r>
              <a:rPr lang="en-IN" dirty="0">
                <a:solidFill>
                  <a:schemeClr val="tx1"/>
                </a:solidFill>
              </a:rPr>
              <a:t>Encourage Voluntary Compliance</a:t>
            </a:r>
            <a:r>
              <a:rPr lang="en-US" dirty="0">
                <a:solidFill>
                  <a:schemeClr val="tx1"/>
                </a:solidFill>
              </a:rPr>
              <a:t>.</a:t>
            </a:r>
          </a:p>
          <a:p>
            <a:pPr marL="457200" indent="-457200">
              <a:buAutoNum type="arabicPeriod"/>
              <a:defRPr sz="1900">
                <a:solidFill>
                  <a:srgbClr val="003366"/>
                </a:solidFill>
                <a:latin typeface="Calibri"/>
              </a:defRPr>
            </a:pPr>
            <a:r>
              <a:rPr lang="en-US" dirty="0">
                <a:solidFill>
                  <a:schemeClr val="tx1"/>
                </a:solidFill>
              </a:rPr>
              <a:t>Improve Accuracy of MCA Records.</a:t>
            </a:r>
          </a:p>
          <a:p>
            <a:pPr marL="457200" indent="-457200">
              <a:buAutoNum type="arabicPeriod"/>
              <a:defRPr sz="1900">
                <a:solidFill>
                  <a:srgbClr val="003366"/>
                </a:solidFill>
                <a:latin typeface="Calibri"/>
              </a:defRPr>
            </a:pPr>
            <a:r>
              <a:rPr lang="en-US" dirty="0">
                <a:solidFill>
                  <a:schemeClr val="tx1"/>
                </a:solidFill>
              </a:rPr>
              <a:t>Provide Relief to Inactive and Defunct Companies.</a:t>
            </a:r>
          </a:p>
          <a:p>
            <a:pPr marL="457200" indent="-457200">
              <a:buAutoNum type="arabicPeriod"/>
              <a:defRPr sz="1900">
                <a:solidFill>
                  <a:srgbClr val="003366"/>
                </a:solidFill>
                <a:latin typeface="Calibri"/>
              </a:defRPr>
            </a:pPr>
            <a:r>
              <a:rPr lang="en-US" dirty="0">
                <a:solidFill>
                  <a:schemeClr val="tx1"/>
                </a:solidFill>
              </a:rPr>
              <a:t>Reduce Litigation and Regulatory Burden.</a:t>
            </a:r>
          </a:p>
          <a:p>
            <a:pPr marL="457200" indent="-457200">
              <a:buAutoNum type="arabicPeriod"/>
              <a:defRPr sz="1900">
                <a:solidFill>
                  <a:srgbClr val="003366"/>
                </a:solidFill>
                <a:latin typeface="Calibri"/>
              </a:defRPr>
            </a:pPr>
            <a:r>
              <a:rPr lang="en-US" dirty="0">
                <a:solidFill>
                  <a:schemeClr val="tx1"/>
                </a:solidFill>
              </a:rPr>
              <a:t>Promote Ease of Doing Business.</a:t>
            </a:r>
          </a:p>
          <a:p>
            <a:pPr marL="457200" indent="-457200">
              <a:buAutoNum type="arabicPeriod"/>
              <a:defRPr sz="1900">
                <a:solidFill>
                  <a:srgbClr val="003366"/>
                </a:solidFill>
                <a:latin typeface="Calibri"/>
              </a:defRPr>
            </a:pPr>
            <a:r>
              <a:rPr lang="en-US" dirty="0">
                <a:solidFill>
                  <a:schemeClr val="tx1"/>
                </a:solidFill>
              </a:rPr>
              <a:t>Final Opportunity Before Strict Action.</a:t>
            </a:r>
          </a:p>
          <a:p>
            <a:pPr>
              <a:defRPr sz="1900">
                <a:solidFill>
                  <a:srgbClr val="003366"/>
                </a:solidFill>
                <a:latin typeface="Calibri"/>
              </a:defRPr>
            </a:pPr>
            <a:endParaRPr lang="en-US" b="1" dirty="0">
              <a:solidFill>
                <a:schemeClr val="tx1"/>
              </a:solidFill>
            </a:endParaRPr>
          </a:p>
          <a:p>
            <a:pPr>
              <a:defRPr sz="1900">
                <a:solidFill>
                  <a:srgbClr val="003366"/>
                </a:solidFill>
                <a:latin typeface="Calibri"/>
              </a:defRPr>
            </a:pPr>
            <a:r>
              <a:rPr lang="en-US" dirty="0">
                <a:solidFill>
                  <a:schemeClr val="tx1"/>
                </a:solidFill>
              </a:rPr>
              <a:t>CCFS-2026 was introduced to provide a practical and economical compliance reset mechanism for defaulting companies. The scheme aimed to reduce the burden of heavy additional fees, improve corporate compliance levels, update MCA records, facilitate closure of inactive companies, and strengthen overall corporate governance in India. It represents a significant step by the MCA toward balancing regulatory enforcement with business facilitation.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58984" y="559199"/>
            <a:ext cx="10432472" cy="954107"/>
          </a:xfrm>
          <a:prstGeom prst="rect">
            <a:avLst/>
          </a:prstGeom>
          <a:ln>
            <a:solidFill>
              <a:schemeClr val="tx1"/>
            </a:solidFill>
          </a:ln>
        </p:spPr>
        <p:txBody>
          <a:bodyPr wrap="square">
            <a:spAutoFit/>
          </a:bodyPr>
          <a:lstStyle/>
          <a:p>
            <a:pPr algn="ctr"/>
            <a:r>
              <a:rPr lang="en-US" sz="2800" b="1" u="sng" dirty="0"/>
              <a:t>Importance of CCFS-2026 (Companies Compliance Facilitation </a:t>
            </a:r>
          </a:p>
          <a:p>
            <a:pPr algn="ctr"/>
            <a:r>
              <a:rPr lang="en-US" sz="2800" b="1" u="sng" dirty="0"/>
              <a:t>Scheme, 2026)</a:t>
            </a:r>
          </a:p>
        </p:txBody>
      </p:sp>
      <p:sp>
        <p:nvSpPr>
          <p:cNvPr id="3" name="Rectangle 2"/>
          <p:cNvSpPr/>
          <p:nvPr/>
        </p:nvSpPr>
        <p:spPr>
          <a:xfrm>
            <a:off x="858984" y="1513306"/>
            <a:ext cx="10432472" cy="1200329"/>
          </a:xfrm>
          <a:prstGeom prst="rect">
            <a:avLst/>
          </a:prstGeom>
          <a:ln>
            <a:solidFill>
              <a:schemeClr val="tx1"/>
            </a:solidFill>
          </a:ln>
        </p:spPr>
        <p:txBody>
          <a:bodyPr wrap="square">
            <a:spAutoFit/>
          </a:bodyPr>
          <a:lstStyle/>
          <a:p>
            <a:r>
              <a:rPr lang="en-US" dirty="0"/>
              <a:t>The Ministry of Corporate Affairs introduced the </a:t>
            </a:r>
            <a:r>
              <a:rPr lang="en-US" b="1" dirty="0"/>
              <a:t>CCFS-2026 (Companies Compliance Facilitation Scheme, 2026)</a:t>
            </a:r>
            <a:r>
              <a:rPr lang="en-US" dirty="0"/>
              <a:t> to help defaulting companies complete their pending ROC compliances with reduced penalties and legal relief. The scheme gives companies a one-time opportunity to become compliant and continue business operations smoothly.</a:t>
            </a:r>
          </a:p>
        </p:txBody>
      </p:sp>
      <p:sp>
        <p:nvSpPr>
          <p:cNvPr id="4" name="Rectangle 3"/>
          <p:cNvSpPr/>
          <p:nvPr/>
        </p:nvSpPr>
        <p:spPr>
          <a:xfrm>
            <a:off x="858984" y="2725634"/>
            <a:ext cx="10446327" cy="2585323"/>
          </a:xfrm>
          <a:prstGeom prst="rect">
            <a:avLst/>
          </a:prstGeom>
          <a:ln>
            <a:solidFill>
              <a:schemeClr val="tx1"/>
            </a:solidFill>
          </a:ln>
        </p:spPr>
        <p:txBody>
          <a:bodyPr wrap="square">
            <a:spAutoFit/>
          </a:bodyPr>
          <a:lstStyle/>
          <a:p>
            <a:pPr marL="285750" indent="-285750">
              <a:buFont typeface="Arial" pitchFamily="34" charset="0"/>
              <a:buChar char="•"/>
            </a:pPr>
            <a:r>
              <a:rPr lang="en-US" dirty="0"/>
              <a:t>Helps companies complete pending ROC filings and become legally compliant. </a:t>
            </a:r>
          </a:p>
          <a:p>
            <a:pPr marL="285750" indent="-285750">
              <a:buFont typeface="Arial" pitchFamily="34" charset="0"/>
              <a:buChar char="•"/>
            </a:pPr>
            <a:r>
              <a:rPr lang="en-US" dirty="0"/>
              <a:t>Provides huge reduction/waiver in additional filing fees and penalties. </a:t>
            </a:r>
          </a:p>
          <a:p>
            <a:pPr marL="285750" indent="-285750">
              <a:buFont typeface="Arial" pitchFamily="34" charset="0"/>
              <a:buChar char="•"/>
            </a:pPr>
            <a:r>
              <a:rPr lang="en-US" dirty="0"/>
              <a:t>Protects companies and directors from legal action, prosecution, and adjudication. </a:t>
            </a:r>
          </a:p>
          <a:p>
            <a:pPr marL="285750" indent="-285750">
              <a:buFont typeface="Arial" pitchFamily="34" charset="0"/>
              <a:buChar char="•"/>
            </a:pPr>
            <a:r>
              <a:rPr lang="en-US" dirty="0"/>
              <a:t>Promotes ease of doing business and supports business continuity. </a:t>
            </a:r>
          </a:p>
          <a:p>
            <a:pPr marL="285750" indent="-285750">
              <a:buFont typeface="Arial" pitchFamily="34" charset="0"/>
              <a:buChar char="•"/>
            </a:pPr>
            <a:r>
              <a:rPr lang="en-US" dirty="0"/>
              <a:t>Gives relief to startups, MSMEs, OPCs, and small companies facing compliance burdens. </a:t>
            </a:r>
          </a:p>
          <a:p>
            <a:pPr marL="285750" indent="-285750">
              <a:buFont typeface="Arial" pitchFamily="34" charset="0"/>
              <a:buChar char="•"/>
            </a:pPr>
            <a:r>
              <a:rPr lang="en-US" dirty="0"/>
              <a:t>Improves transparency and accuracy of records on the MCA portal. </a:t>
            </a:r>
          </a:p>
          <a:p>
            <a:pPr marL="285750" indent="-285750">
              <a:buFont typeface="Arial" pitchFamily="34" charset="0"/>
              <a:buChar char="•"/>
            </a:pPr>
            <a:r>
              <a:rPr lang="en-US" dirty="0"/>
              <a:t>Helps inactive companies apply for dormant status or strike-off easily. </a:t>
            </a:r>
          </a:p>
          <a:p>
            <a:pPr marL="285750" indent="-285750">
              <a:buFont typeface="Arial" pitchFamily="34" charset="0"/>
              <a:buChar char="•"/>
            </a:pPr>
            <a:r>
              <a:rPr lang="en-US" dirty="0"/>
              <a:t>Assists directors in avoiding disqualification due to non-filing. </a:t>
            </a:r>
          </a:p>
          <a:p>
            <a:pPr marL="285750" indent="-285750">
              <a:buFont typeface="Arial" pitchFamily="34" charset="0"/>
              <a:buChar char="•"/>
            </a:pPr>
            <a:r>
              <a:rPr lang="en-US" dirty="0"/>
              <a:t>Offers a limited-time opportunity for companies to regularize defaults before strict ROC action. </a:t>
            </a:r>
          </a:p>
        </p:txBody>
      </p:sp>
    </p:spTree>
    <p:extLst>
      <p:ext uri="{BB962C8B-B14F-4D97-AF65-F5344CB8AC3E}">
        <p14:creationId xmlns:p14="http://schemas.microsoft.com/office/powerpoint/2010/main" val="1066561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Box 1"/>
          <p:cNvSpPr txBox="1"/>
          <p:nvPr/>
        </p:nvSpPr>
        <p:spPr>
          <a:xfrm>
            <a:off x="968991" y="1097887"/>
            <a:ext cx="10044752" cy="553998"/>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pPr algn="ctr"/>
            <a:r>
              <a:rPr sz="3000" b="1" u="sng" dirty="0">
                <a:solidFill>
                  <a:srgbClr val="000000"/>
                </a:solidFill>
                <a:latin typeface="Montserrat"/>
              </a:rPr>
              <a:t>Objectives of CCFS 2026</a:t>
            </a:r>
          </a:p>
        </p:txBody>
      </p:sp>
      <p:sp>
        <p:nvSpPr>
          <p:cNvPr id="9" name="Rectangle 5"/>
          <p:cNvSpPr>
            <a:spLocks noChangeArrowheads="1"/>
          </p:cNvSpPr>
          <p:nvPr/>
        </p:nvSpPr>
        <p:spPr bwMode="auto">
          <a:xfrm>
            <a:off x="968991" y="1651885"/>
            <a:ext cx="10047607" cy="3970318"/>
          </a:xfrm>
          <a:prstGeom prst="rect">
            <a:avLst/>
          </a:prstGeom>
          <a:ln/>
        </p:spPr>
        <p:style>
          <a:lnRef idx="2">
            <a:schemeClr val="dk1"/>
          </a:lnRef>
          <a:fillRef idx="1">
            <a:schemeClr val="lt1"/>
          </a:fillRef>
          <a:effectRef idx="0">
            <a:schemeClr val="dk1"/>
          </a:effectRef>
          <a:fontRef idx="minor">
            <a:schemeClr val="dk1"/>
          </a:fontRef>
        </p:style>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b="0" i="0" u="none" strike="noStrike" cap="none" normalizeH="0" baseline="0" dirty="0">
                <a:ln>
                  <a:noFill/>
                </a:ln>
                <a:solidFill>
                  <a:schemeClr val="tx1"/>
                </a:solidFill>
                <a:effectLst/>
                <a:latin typeface="Arial" panose="020B0604020202020204" pitchFamily="34" charset="0"/>
              </a:rPr>
              <a:t> To provide a one-time opportunity for defaulting companies to regularize pending compliances. </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b="0" i="0" u="none" strike="noStrike" cap="none" normalizeH="0" baseline="0" dirty="0">
                <a:ln>
                  <a:noFill/>
                </a:ln>
                <a:solidFill>
                  <a:schemeClr val="tx1"/>
                </a:solidFill>
                <a:effectLst/>
                <a:latin typeface="Arial" panose="020B0604020202020204" pitchFamily="34" charset="0"/>
              </a:rPr>
              <a:t> To encourage voluntary compliance under the Companies Act, 2013. </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b="0" i="0" u="none" strike="noStrike" cap="none" normalizeH="0" baseline="0" dirty="0">
                <a:ln>
                  <a:noFill/>
                </a:ln>
                <a:solidFill>
                  <a:schemeClr val="tx1"/>
                </a:solidFill>
                <a:effectLst/>
                <a:latin typeface="Arial" panose="020B0604020202020204" pitchFamily="34" charset="0"/>
              </a:rPr>
              <a:t> To reduce the burden of heavy additional filing fees and penalties. </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b="0" i="0" u="none" strike="noStrike" cap="none" normalizeH="0" baseline="0" dirty="0">
                <a:ln>
                  <a:noFill/>
                </a:ln>
                <a:solidFill>
                  <a:schemeClr val="tx1"/>
                </a:solidFill>
                <a:effectLst/>
                <a:latin typeface="Arial" panose="020B0604020202020204" pitchFamily="34" charset="0"/>
              </a:rPr>
              <a:t> To facilitate filing of overdue annual returns and financial statements. </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b="0" i="0" u="none" strike="noStrike" cap="none" normalizeH="0" baseline="0" dirty="0">
                <a:ln>
                  <a:noFill/>
                </a:ln>
                <a:solidFill>
                  <a:schemeClr val="tx1"/>
                </a:solidFill>
                <a:effectLst/>
                <a:latin typeface="Arial" panose="020B0604020202020204" pitchFamily="34" charset="0"/>
              </a:rPr>
              <a:t> To update and maintain accurate records in the MCA database. </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b="0" i="0" u="none" strike="noStrike" cap="none" normalizeH="0" baseline="0" dirty="0">
                <a:ln>
                  <a:noFill/>
                </a:ln>
                <a:solidFill>
                  <a:schemeClr val="tx1"/>
                </a:solidFill>
                <a:effectLst/>
                <a:latin typeface="Arial" panose="020B0604020202020204" pitchFamily="34" charset="0"/>
              </a:rPr>
              <a:t> To provide relief to inactive and non-operational companies. </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b="0" i="0" u="none" strike="noStrike" cap="none" normalizeH="0" baseline="0" dirty="0">
                <a:ln>
                  <a:noFill/>
                </a:ln>
                <a:solidFill>
                  <a:schemeClr val="tx1"/>
                </a:solidFill>
                <a:effectLst/>
                <a:latin typeface="Arial" panose="020B0604020202020204" pitchFamily="34" charset="0"/>
              </a:rPr>
              <a:t> To enable companies to apply for dormant status or strike-off at concessional fees. </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b="0" i="0" u="none" strike="noStrike" cap="none" normalizeH="0" baseline="0" dirty="0">
                <a:ln>
                  <a:noFill/>
                </a:ln>
                <a:solidFill>
                  <a:schemeClr val="tx1"/>
                </a:solidFill>
                <a:effectLst/>
                <a:latin typeface="Arial" panose="020B0604020202020204" pitchFamily="34" charset="0"/>
              </a:rPr>
              <a:t> To reduce litigation, adjudication, and prosecution proceedings. </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b="0" i="0" u="none" strike="noStrike" cap="none" normalizeH="0" baseline="0" dirty="0">
                <a:ln>
                  <a:noFill/>
                </a:ln>
                <a:solidFill>
                  <a:schemeClr val="tx1"/>
                </a:solidFill>
                <a:effectLst/>
                <a:latin typeface="Arial" panose="020B0604020202020204" pitchFamily="34" charset="0"/>
              </a:rPr>
              <a:t> To promote ease of doing business in India. </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b="0" i="0" u="none" strike="noStrike" cap="none" normalizeH="0" baseline="0" dirty="0">
                <a:ln>
                  <a:noFill/>
                </a:ln>
                <a:solidFill>
                  <a:schemeClr val="tx1"/>
                </a:solidFill>
                <a:effectLst/>
                <a:latin typeface="Arial" panose="020B0604020202020204" pitchFamily="34" charset="0"/>
              </a:rPr>
              <a:t> To reduce the administrative burden on the Registrar of Companies (ROC). </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b="0" i="0" u="none" strike="noStrike" cap="none" normalizeH="0" baseline="0" dirty="0">
                <a:ln>
                  <a:noFill/>
                </a:ln>
                <a:solidFill>
                  <a:schemeClr val="tx1"/>
                </a:solidFill>
                <a:effectLst/>
                <a:latin typeface="Arial" panose="020B0604020202020204" pitchFamily="34" charset="0"/>
              </a:rPr>
              <a:t> To clean and strengthen the corporate compliance ecosystem before stricter enforcement  </a:t>
            </a:r>
          </a:p>
          <a:p>
            <a:pPr marL="0" marR="0" lvl="0" indent="0" algn="l" defTabSz="914400" rtl="0" eaLnBrk="0" fontAlgn="base" latinLnBrk="0" hangingPunct="0">
              <a:lnSpc>
                <a:spcPct val="100000"/>
              </a:lnSpc>
              <a:spcBef>
                <a:spcPct val="0"/>
              </a:spcBef>
              <a:spcAft>
                <a:spcPct val="0"/>
              </a:spcAft>
              <a:buClrTx/>
              <a:buSzTx/>
              <a:tabLst/>
            </a:pPr>
            <a:r>
              <a:rPr kumimoji="0" lang="en-US" b="0" i="0" u="none" strike="noStrike" cap="none" normalizeH="0" baseline="0" dirty="0">
                <a:ln>
                  <a:noFill/>
                </a:ln>
                <a:solidFill>
                  <a:schemeClr val="tx1"/>
                </a:solidFill>
                <a:effectLst/>
                <a:latin typeface="Arial" panose="020B0604020202020204" pitchFamily="34" charset="0"/>
              </a:rPr>
              <a:t>   actions. </a:t>
            </a:r>
          </a:p>
          <a:p>
            <a:pPr marL="0" marR="0" lvl="0" indent="0" algn="l" defTabSz="914400" rtl="0" eaLnBrk="0" fontAlgn="base" latinLnBrk="0" hangingPunct="0">
              <a:lnSpc>
                <a:spcPct val="100000"/>
              </a:lnSpc>
              <a:spcBef>
                <a:spcPct val="0"/>
              </a:spcBef>
              <a:spcAft>
                <a:spcPct val="0"/>
              </a:spcAft>
              <a:buClrTx/>
              <a:buSzTx/>
              <a:buFontTx/>
              <a:buChar char="•"/>
              <a:tabLst/>
            </a:pPr>
            <a:endParaRPr kumimoji="0" lang="en-US" sz="1800" b="0" i="0" u="none" strike="noStrike" cap="none" normalizeH="0" baseline="0" dirty="0">
              <a:ln>
                <a:noFill/>
              </a:ln>
              <a:solidFill>
                <a:schemeClr val="tx1"/>
              </a:solidFill>
              <a:effectLst/>
              <a:latin typeface="Arial" panose="020B0604020202020204" pitchFamily="34" charset="0"/>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330037" y="253407"/>
            <a:ext cx="9725890" cy="6247864"/>
          </a:xfrm>
          <a:prstGeom prst="rect">
            <a:avLst/>
          </a:prstGeom>
          <a:ln>
            <a:solidFill>
              <a:schemeClr val="tx1"/>
            </a:solidFill>
          </a:ln>
        </p:spPr>
        <p:txBody>
          <a:bodyPr wrap="square">
            <a:spAutoFit/>
          </a:bodyPr>
          <a:lstStyle/>
          <a:p>
            <a:pPr algn="ctr"/>
            <a:r>
              <a:rPr lang="en-US" sz="2000" b="1" u="sng" dirty="0"/>
              <a:t>Practical Challenges in Implementation of CCFS-2026</a:t>
            </a:r>
          </a:p>
          <a:p>
            <a:r>
              <a:rPr lang="en-US" dirty="0"/>
              <a:t>•	Difficulty in tracing old financial records and statutory documents.</a:t>
            </a:r>
          </a:p>
          <a:p>
            <a:r>
              <a:rPr lang="en-US" dirty="0"/>
              <a:t>•	Non-availability of previous auditors, directors, or authorized signatories.</a:t>
            </a:r>
          </a:p>
          <a:p>
            <a:r>
              <a:rPr lang="en-US" dirty="0"/>
              <a:t>•	Expired DSCs and inactive DINs delaying ROC filings.</a:t>
            </a:r>
          </a:p>
          <a:p>
            <a:r>
              <a:rPr lang="en-US" dirty="0"/>
              <a:t>•	Mismatch in MCA records and company internal records.</a:t>
            </a:r>
          </a:p>
          <a:p>
            <a:r>
              <a:rPr lang="en-US" dirty="0"/>
              <a:t>•	Heavy volume of pending filings during the scheme period.</a:t>
            </a:r>
          </a:p>
          <a:p>
            <a:r>
              <a:rPr lang="en-US" dirty="0"/>
              <a:t>•	Technical issues and resubmission requirements on MCA21 portal.</a:t>
            </a:r>
          </a:p>
          <a:p>
            <a:r>
              <a:rPr lang="en-US" dirty="0"/>
              <a:t>•	Difficulty in preparing long-pending financial statements and annual returns.</a:t>
            </a:r>
          </a:p>
          <a:p>
            <a:r>
              <a:rPr lang="en-US" dirty="0"/>
              <a:t>•	Lack of awareness among MSMEs and small companies regarding scheme benefits.</a:t>
            </a:r>
          </a:p>
          <a:p>
            <a:r>
              <a:rPr lang="en-US" dirty="0"/>
              <a:t>•	Coordination challenges between management, professionals, and ROC authorities.</a:t>
            </a:r>
          </a:p>
          <a:p>
            <a:r>
              <a:rPr lang="en-US" dirty="0"/>
              <a:t>•	Risk of missing the limited compliance window before strict regulatory action.</a:t>
            </a:r>
          </a:p>
          <a:p>
            <a:pPr algn="ctr"/>
            <a:r>
              <a:rPr lang="en-US" sz="2000" b="1" u="sng" dirty="0"/>
              <a:t>Post-CCFS Compliance Management Strategy</a:t>
            </a:r>
          </a:p>
          <a:p>
            <a:r>
              <a:rPr lang="en-US" dirty="0"/>
              <a:t>•	Establish a proper compliance calendar for ROC and statutory filings.</a:t>
            </a:r>
          </a:p>
          <a:p>
            <a:r>
              <a:rPr lang="en-US" dirty="0"/>
              <a:t>•	Conduct periodic compliance audits and internal reviews.</a:t>
            </a:r>
          </a:p>
          <a:p>
            <a:r>
              <a:rPr lang="en-US" dirty="0"/>
              <a:t>•	Maintain updated books of accounts and statutory registers.</a:t>
            </a:r>
          </a:p>
          <a:p>
            <a:r>
              <a:rPr lang="en-US" dirty="0"/>
              <a:t>•	Ensure timely Board Meetings, AGM, and annual compliances.</a:t>
            </a:r>
          </a:p>
          <a:p>
            <a:r>
              <a:rPr lang="en-US" dirty="0"/>
              <a:t>•	Track due dates through digital compliance management systems.</a:t>
            </a:r>
          </a:p>
          <a:p>
            <a:r>
              <a:rPr lang="en-US" dirty="0"/>
              <a:t>•	Regularly verify DSC validity and DIN compliance status.</a:t>
            </a:r>
          </a:p>
          <a:p>
            <a:r>
              <a:rPr lang="en-US" dirty="0"/>
              <a:t>•	Strengthen corporate governance and documentation practices.</a:t>
            </a:r>
          </a:p>
          <a:p>
            <a:r>
              <a:rPr lang="en-US" dirty="0"/>
              <a:t>•	Engage professional advisors for continuous compliance monitoring.</a:t>
            </a:r>
          </a:p>
          <a:p>
            <a:r>
              <a:rPr lang="en-US" dirty="0"/>
              <a:t>•	Create SOPs for regulatory filings and approvals.</a:t>
            </a:r>
          </a:p>
          <a:p>
            <a:r>
              <a:rPr lang="en-US" dirty="0"/>
              <a:t>•	Promote a proactive compliance culture to avoid future defaults.</a:t>
            </a:r>
          </a:p>
        </p:txBody>
      </p:sp>
    </p:spTree>
    <p:extLst>
      <p:ext uri="{BB962C8B-B14F-4D97-AF65-F5344CB8AC3E}">
        <p14:creationId xmlns:p14="http://schemas.microsoft.com/office/powerpoint/2010/main" val="100290294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p:cNvGraphicFramePr>
            <a:graphicFrameLocks noGrp="1"/>
          </p:cNvGraphicFramePr>
          <p:nvPr>
            <p:extLst>
              <p:ext uri="{D42A27DB-BD31-4B8C-83A1-F6EECF244321}">
                <p14:modId xmlns:p14="http://schemas.microsoft.com/office/powerpoint/2010/main" val="1203136055"/>
              </p:ext>
            </p:extLst>
          </p:nvPr>
        </p:nvGraphicFramePr>
        <p:xfrm>
          <a:off x="508000" y="2809081"/>
          <a:ext cx="10972800" cy="1828800"/>
        </p:xfrm>
        <a:graphic>
          <a:graphicData uri="http://schemas.openxmlformats.org/drawingml/2006/table">
            <a:tbl>
              <a:tblPr>
                <a:tableStyleId>{3C2FFA5D-87B4-456A-9821-1D502468CF0F}</a:tableStyleId>
              </a:tblPr>
              <a:tblGrid>
                <a:gridCol w="3657600">
                  <a:extLst>
                    <a:ext uri="{9D8B030D-6E8A-4147-A177-3AD203B41FA5}">
                      <a16:colId xmlns:a16="http://schemas.microsoft.com/office/drawing/2014/main" xmlns="" val="20000"/>
                    </a:ext>
                  </a:extLst>
                </a:gridCol>
                <a:gridCol w="3657600">
                  <a:extLst>
                    <a:ext uri="{9D8B030D-6E8A-4147-A177-3AD203B41FA5}">
                      <a16:colId xmlns:a16="http://schemas.microsoft.com/office/drawing/2014/main" xmlns="" val="20001"/>
                    </a:ext>
                  </a:extLst>
                </a:gridCol>
                <a:gridCol w="3657600">
                  <a:extLst>
                    <a:ext uri="{9D8B030D-6E8A-4147-A177-3AD203B41FA5}">
                      <a16:colId xmlns:a16="http://schemas.microsoft.com/office/drawing/2014/main" xmlns="" val="20002"/>
                    </a:ext>
                  </a:extLst>
                </a:gridCol>
              </a:tblGrid>
              <a:tr h="0">
                <a:tc>
                  <a:txBody>
                    <a:bodyPr/>
                    <a:lstStyle/>
                    <a:p>
                      <a:r>
                        <a:rPr lang="en-US" dirty="0"/>
                        <a:t>Particular</a:t>
                      </a:r>
                    </a:p>
                  </a:txBody>
                  <a:tcPr anchor="ctr"/>
                </a:tc>
                <a:tc>
                  <a:txBody>
                    <a:bodyPr/>
                    <a:lstStyle/>
                    <a:p>
                      <a:r>
                        <a:rPr lang="en-US"/>
                        <a:t>Normal Filing</a:t>
                      </a:r>
                    </a:p>
                  </a:txBody>
                  <a:tcPr anchor="ctr"/>
                </a:tc>
                <a:tc>
                  <a:txBody>
                    <a:bodyPr/>
                    <a:lstStyle/>
                    <a:p>
                      <a:r>
                        <a:rPr lang="en-US" dirty="0"/>
                        <a:t>Under CCFS 2026(10%)</a:t>
                      </a:r>
                    </a:p>
                  </a:txBody>
                  <a:tcPr anchor="ctr"/>
                </a:tc>
                <a:extLst>
                  <a:ext uri="{0D108BD9-81ED-4DB2-BD59-A6C34878D82A}">
                    <a16:rowId xmlns:a16="http://schemas.microsoft.com/office/drawing/2014/main" xmlns="" val="10000"/>
                  </a:ext>
                </a:extLst>
              </a:tr>
              <a:tr h="0">
                <a:tc>
                  <a:txBody>
                    <a:bodyPr/>
                    <a:lstStyle/>
                    <a:p>
                      <a:r>
                        <a:rPr lang="en-US" dirty="0"/>
                        <a:t>Normal Filing Fee</a:t>
                      </a:r>
                    </a:p>
                  </a:txBody>
                  <a:tcPr anchor="ctr"/>
                </a:tc>
                <a:tc>
                  <a:txBody>
                    <a:bodyPr/>
                    <a:lstStyle/>
                    <a:p>
                      <a:r>
                        <a:rPr lang="en-US" dirty="0"/>
                        <a:t>₹600</a:t>
                      </a:r>
                    </a:p>
                  </a:txBody>
                  <a:tcPr anchor="ctr"/>
                </a:tc>
                <a:tc>
                  <a:txBody>
                    <a:bodyPr/>
                    <a:lstStyle/>
                    <a:p>
                      <a:r>
                        <a:rPr lang="en-US"/>
                        <a:t>₹600</a:t>
                      </a:r>
                    </a:p>
                  </a:txBody>
                  <a:tcPr anchor="ctr"/>
                </a:tc>
                <a:extLst>
                  <a:ext uri="{0D108BD9-81ED-4DB2-BD59-A6C34878D82A}">
                    <a16:rowId xmlns:a16="http://schemas.microsoft.com/office/drawing/2014/main" xmlns="" val="10001"/>
                  </a:ext>
                </a:extLst>
              </a:tr>
              <a:tr h="0">
                <a:tc>
                  <a:txBody>
                    <a:bodyPr/>
                    <a:lstStyle/>
                    <a:p>
                      <a:r>
                        <a:rPr lang="en-US"/>
                        <a:t>Additional Fee</a:t>
                      </a:r>
                    </a:p>
                  </a:txBody>
                  <a:tcPr anchor="ctr"/>
                </a:tc>
                <a:tc>
                  <a:txBody>
                    <a:bodyPr/>
                    <a:lstStyle/>
                    <a:p>
                      <a:r>
                        <a:rPr lang="en-US" dirty="0"/>
                        <a:t>₹1,50,000</a:t>
                      </a:r>
                    </a:p>
                  </a:txBody>
                  <a:tcPr anchor="ctr"/>
                </a:tc>
                <a:tc>
                  <a:txBody>
                    <a:bodyPr/>
                    <a:lstStyle/>
                    <a:p>
                      <a:r>
                        <a:rPr lang="en-US"/>
                        <a:t>₹15,000</a:t>
                      </a:r>
                    </a:p>
                  </a:txBody>
                  <a:tcPr anchor="ctr"/>
                </a:tc>
                <a:extLst>
                  <a:ext uri="{0D108BD9-81ED-4DB2-BD59-A6C34878D82A}">
                    <a16:rowId xmlns:a16="http://schemas.microsoft.com/office/drawing/2014/main" xmlns="" val="10002"/>
                  </a:ext>
                </a:extLst>
              </a:tr>
              <a:tr h="0">
                <a:tc>
                  <a:txBody>
                    <a:bodyPr/>
                    <a:lstStyle/>
                    <a:p>
                      <a:r>
                        <a:rPr lang="en-US"/>
                        <a:t>Total Payable</a:t>
                      </a:r>
                    </a:p>
                  </a:txBody>
                  <a:tcPr anchor="ctr"/>
                </a:tc>
                <a:tc>
                  <a:txBody>
                    <a:bodyPr/>
                    <a:lstStyle/>
                    <a:p>
                      <a:r>
                        <a:rPr lang="en-US"/>
                        <a:t>₹1,50,600</a:t>
                      </a:r>
                    </a:p>
                  </a:txBody>
                  <a:tcPr anchor="ctr"/>
                </a:tc>
                <a:tc>
                  <a:txBody>
                    <a:bodyPr/>
                    <a:lstStyle/>
                    <a:p>
                      <a:r>
                        <a:rPr lang="en-US" dirty="0"/>
                        <a:t>₹15,600</a:t>
                      </a:r>
                    </a:p>
                  </a:txBody>
                  <a:tcPr anchor="ctr"/>
                </a:tc>
                <a:extLst>
                  <a:ext uri="{0D108BD9-81ED-4DB2-BD59-A6C34878D82A}">
                    <a16:rowId xmlns:a16="http://schemas.microsoft.com/office/drawing/2014/main" xmlns="" val="10003"/>
                  </a:ext>
                </a:extLst>
              </a:tr>
              <a:tr h="0">
                <a:tc>
                  <a:txBody>
                    <a:bodyPr/>
                    <a:lstStyle/>
                    <a:p>
                      <a:r>
                        <a:rPr lang="en-US" dirty="0"/>
                        <a:t>Savings</a:t>
                      </a:r>
                    </a:p>
                  </a:txBody>
                  <a:tcPr anchor="ctr"/>
                </a:tc>
                <a:tc>
                  <a:txBody>
                    <a:bodyPr/>
                    <a:lstStyle/>
                    <a:p>
                      <a:r>
                        <a:rPr lang="en-US" dirty="0"/>
                        <a:t>—</a:t>
                      </a:r>
                    </a:p>
                  </a:txBody>
                  <a:tcPr anchor="ctr"/>
                </a:tc>
                <a:tc>
                  <a:txBody>
                    <a:bodyPr/>
                    <a:lstStyle/>
                    <a:p>
                      <a:r>
                        <a:rPr lang="en-US" dirty="0"/>
                        <a:t>₹1,35,000</a:t>
                      </a:r>
                    </a:p>
                  </a:txBody>
                  <a:tcPr anchor="ctr"/>
                </a:tc>
                <a:extLst>
                  <a:ext uri="{0D108BD9-81ED-4DB2-BD59-A6C34878D82A}">
                    <a16:rowId xmlns:a16="http://schemas.microsoft.com/office/drawing/2014/main" xmlns="" val="10004"/>
                  </a:ext>
                </a:extLst>
              </a:tr>
            </a:tbl>
          </a:graphicData>
        </a:graphic>
      </p:graphicFrame>
      <p:sp>
        <p:nvSpPr>
          <p:cNvPr id="4" name="Rectangle 1"/>
          <p:cNvSpPr>
            <a:spLocks noChangeArrowheads="1"/>
          </p:cNvSpPr>
          <p:nvPr/>
        </p:nvSpPr>
        <p:spPr bwMode="auto">
          <a:xfrm>
            <a:off x="508000" y="1853352"/>
            <a:ext cx="5489323" cy="707886"/>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lang="en-US" sz="2000" b="1" dirty="0"/>
              <a:t>Example 1 – Pending AOC-4 Filing</a:t>
            </a:r>
          </a:p>
          <a:p>
            <a:pPr marL="0" marR="0" lvl="0" indent="0" defTabSz="914400" rtl="0" eaLnBrk="0" fontAlgn="base" latinLnBrk="0" hangingPunct="0">
              <a:lnSpc>
                <a:spcPct val="100000"/>
              </a:lnSpc>
              <a:spcBef>
                <a:spcPct val="0"/>
              </a:spcBef>
              <a:spcAft>
                <a:spcPct val="0"/>
              </a:spcAft>
              <a:buClrTx/>
              <a:buSzTx/>
              <a:buFontTx/>
              <a:buNone/>
              <a:tabLst/>
            </a:pPr>
            <a:r>
              <a:rPr lang="en-US" sz="2000" u="sng" dirty="0"/>
              <a:t>Suppose a company failed to file AOC-4 for 3 years</a:t>
            </a:r>
            <a:r>
              <a:rPr lang="en-US" sz="2000" dirty="0"/>
              <a:t>.</a:t>
            </a:r>
          </a:p>
        </p:txBody>
      </p:sp>
      <p:sp>
        <p:nvSpPr>
          <p:cNvPr id="5" name="Rectangle 4"/>
          <p:cNvSpPr/>
          <p:nvPr/>
        </p:nvSpPr>
        <p:spPr>
          <a:xfrm>
            <a:off x="508000" y="4656247"/>
            <a:ext cx="9525000" cy="369332"/>
          </a:xfrm>
          <a:prstGeom prst="rect">
            <a:avLst/>
          </a:prstGeom>
        </p:spPr>
        <p:txBody>
          <a:bodyPr wrap="square">
            <a:spAutoFit/>
          </a:bodyPr>
          <a:lstStyle/>
          <a:p>
            <a:r>
              <a:rPr lang="en-US" dirty="0"/>
              <a:t>Under CCFS 2026, only 10% of additional fees are payable for eligible forms</a:t>
            </a:r>
          </a:p>
        </p:txBody>
      </p:sp>
      <p:sp>
        <p:nvSpPr>
          <p:cNvPr id="6" name="Rectangle 5"/>
          <p:cNvSpPr/>
          <p:nvPr/>
        </p:nvSpPr>
        <p:spPr>
          <a:xfrm>
            <a:off x="927100" y="524758"/>
            <a:ext cx="10375900" cy="523220"/>
          </a:xfrm>
          <a:prstGeom prst="rect">
            <a:avLst/>
          </a:prstGeom>
          <a:ln>
            <a:solidFill>
              <a:schemeClr val="tx1"/>
            </a:solidFill>
          </a:ln>
        </p:spPr>
        <p:txBody>
          <a:bodyPr wrap="square">
            <a:spAutoFit/>
          </a:bodyPr>
          <a:lstStyle/>
          <a:p>
            <a:pPr algn="ctr"/>
            <a:r>
              <a:rPr lang="en-US" sz="2800" b="1" u="sng" dirty="0"/>
              <a:t>Illustration of CCFS 2026</a:t>
            </a:r>
          </a:p>
        </p:txBody>
      </p:sp>
    </p:spTree>
    <p:extLst>
      <p:ext uri="{BB962C8B-B14F-4D97-AF65-F5344CB8AC3E}">
        <p14:creationId xmlns:p14="http://schemas.microsoft.com/office/powerpoint/2010/main" val="168802445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519538" y="608568"/>
            <a:ext cx="3431324" cy="369332"/>
          </a:xfrm>
          <a:prstGeom prst="rect">
            <a:avLst/>
          </a:prstGeom>
          <a:ln>
            <a:solidFill>
              <a:schemeClr val="tx1"/>
            </a:solidFill>
          </a:ln>
        </p:spPr>
        <p:txBody>
          <a:bodyPr wrap="none">
            <a:spAutoFit/>
          </a:bodyPr>
          <a:lstStyle/>
          <a:p>
            <a:r>
              <a:rPr lang="en-US" dirty="0"/>
              <a:t>Example 2 – Strike Off under STK-2</a:t>
            </a:r>
          </a:p>
        </p:txBody>
      </p:sp>
      <p:sp>
        <p:nvSpPr>
          <p:cNvPr id="6" name="Rectangle 5"/>
          <p:cNvSpPr/>
          <p:nvPr/>
        </p:nvSpPr>
        <p:spPr>
          <a:xfrm>
            <a:off x="519538" y="1022866"/>
            <a:ext cx="4195444" cy="369332"/>
          </a:xfrm>
          <a:prstGeom prst="rect">
            <a:avLst/>
          </a:prstGeom>
          <a:ln>
            <a:solidFill>
              <a:schemeClr val="tx1"/>
            </a:solidFill>
          </a:ln>
        </p:spPr>
        <p:txBody>
          <a:bodyPr wrap="none">
            <a:spAutoFit/>
          </a:bodyPr>
          <a:lstStyle/>
          <a:p>
            <a:r>
              <a:rPr lang="en-US" dirty="0"/>
              <a:t>A non-operational company wants closure.</a:t>
            </a:r>
          </a:p>
        </p:txBody>
      </p:sp>
      <p:graphicFrame>
        <p:nvGraphicFramePr>
          <p:cNvPr id="9" name="Table 8"/>
          <p:cNvGraphicFramePr>
            <a:graphicFrameLocks noGrp="1"/>
          </p:cNvGraphicFramePr>
          <p:nvPr>
            <p:extLst>
              <p:ext uri="{D42A27DB-BD31-4B8C-83A1-F6EECF244321}">
                <p14:modId xmlns:p14="http://schemas.microsoft.com/office/powerpoint/2010/main" val="851929980"/>
              </p:ext>
            </p:extLst>
          </p:nvPr>
        </p:nvGraphicFramePr>
        <p:xfrm>
          <a:off x="519538" y="1587500"/>
          <a:ext cx="10972800" cy="1262261"/>
        </p:xfrm>
        <a:graphic>
          <a:graphicData uri="http://schemas.openxmlformats.org/drawingml/2006/table">
            <a:tbl>
              <a:tblPr>
                <a:tableStyleId>{3C2FFA5D-87B4-456A-9821-1D502468CF0F}</a:tableStyleId>
              </a:tblPr>
              <a:tblGrid>
                <a:gridCol w="3657600">
                  <a:extLst>
                    <a:ext uri="{9D8B030D-6E8A-4147-A177-3AD203B41FA5}">
                      <a16:colId xmlns:a16="http://schemas.microsoft.com/office/drawing/2014/main" xmlns="" val="20000"/>
                    </a:ext>
                  </a:extLst>
                </a:gridCol>
                <a:gridCol w="3657600">
                  <a:extLst>
                    <a:ext uri="{9D8B030D-6E8A-4147-A177-3AD203B41FA5}">
                      <a16:colId xmlns:a16="http://schemas.microsoft.com/office/drawing/2014/main" xmlns="" val="20001"/>
                    </a:ext>
                  </a:extLst>
                </a:gridCol>
                <a:gridCol w="3657600">
                  <a:extLst>
                    <a:ext uri="{9D8B030D-6E8A-4147-A177-3AD203B41FA5}">
                      <a16:colId xmlns:a16="http://schemas.microsoft.com/office/drawing/2014/main" xmlns="" val="20002"/>
                    </a:ext>
                  </a:extLst>
                </a:gridCol>
              </a:tblGrid>
              <a:tr h="195699">
                <a:tc>
                  <a:txBody>
                    <a:bodyPr/>
                    <a:lstStyle/>
                    <a:p>
                      <a:r>
                        <a:rPr lang="en-US" dirty="0"/>
                        <a:t>Particular</a:t>
                      </a:r>
                    </a:p>
                  </a:txBody>
                  <a:tcPr anchor="ctr"/>
                </a:tc>
                <a:tc>
                  <a:txBody>
                    <a:bodyPr/>
                    <a:lstStyle/>
                    <a:p>
                      <a:r>
                        <a:rPr lang="en-US"/>
                        <a:t>Normal STK-2 Fee</a:t>
                      </a:r>
                    </a:p>
                  </a:txBody>
                  <a:tcPr anchor="ctr"/>
                </a:tc>
                <a:tc>
                  <a:txBody>
                    <a:bodyPr/>
                    <a:lstStyle/>
                    <a:p>
                      <a:r>
                        <a:rPr lang="en-US" dirty="0"/>
                        <a:t>Under CCFS 2026(25%)</a:t>
                      </a:r>
                    </a:p>
                  </a:txBody>
                  <a:tcPr anchor="ctr"/>
                </a:tc>
                <a:extLst>
                  <a:ext uri="{0D108BD9-81ED-4DB2-BD59-A6C34878D82A}">
                    <a16:rowId xmlns:a16="http://schemas.microsoft.com/office/drawing/2014/main" xmlns="" val="10000"/>
                  </a:ext>
                </a:extLst>
              </a:tr>
              <a:tr h="0">
                <a:tc>
                  <a:txBody>
                    <a:bodyPr/>
                    <a:lstStyle/>
                    <a:p>
                      <a:r>
                        <a:rPr lang="en-US"/>
                        <a:t>Filing Fee</a:t>
                      </a:r>
                    </a:p>
                  </a:txBody>
                  <a:tcPr anchor="ctr"/>
                </a:tc>
                <a:tc>
                  <a:txBody>
                    <a:bodyPr/>
                    <a:lstStyle/>
                    <a:p>
                      <a:r>
                        <a:rPr lang="en-US"/>
                        <a:t>₹10,000</a:t>
                      </a:r>
                    </a:p>
                  </a:txBody>
                  <a:tcPr anchor="ctr"/>
                </a:tc>
                <a:tc>
                  <a:txBody>
                    <a:bodyPr/>
                    <a:lstStyle/>
                    <a:p>
                      <a:r>
                        <a:rPr lang="en-US" dirty="0"/>
                        <a:t>₹2,500</a:t>
                      </a:r>
                    </a:p>
                  </a:txBody>
                  <a:tcPr anchor="ctr"/>
                </a:tc>
                <a:extLst>
                  <a:ext uri="{0D108BD9-81ED-4DB2-BD59-A6C34878D82A}">
                    <a16:rowId xmlns:a16="http://schemas.microsoft.com/office/drawing/2014/main" xmlns="" val="10001"/>
                  </a:ext>
                </a:extLst>
              </a:tr>
              <a:tr h="530741">
                <a:tc>
                  <a:txBody>
                    <a:bodyPr/>
                    <a:lstStyle/>
                    <a:p>
                      <a:r>
                        <a:rPr lang="en-US"/>
                        <a:t>Benefit</a:t>
                      </a:r>
                    </a:p>
                  </a:txBody>
                  <a:tcPr anchor="ctr"/>
                </a:tc>
                <a:tc>
                  <a:txBody>
                    <a:bodyPr/>
                    <a:lstStyle/>
                    <a:p>
                      <a:r>
                        <a:rPr lang="en-US" dirty="0"/>
                        <a:t>No relief</a:t>
                      </a:r>
                    </a:p>
                  </a:txBody>
                  <a:tcPr anchor="ctr"/>
                </a:tc>
                <a:tc>
                  <a:txBody>
                    <a:bodyPr/>
                    <a:lstStyle/>
                    <a:p>
                      <a:r>
                        <a:rPr lang="en-US" dirty="0"/>
                        <a:t>75% reduction</a:t>
                      </a:r>
                    </a:p>
                  </a:txBody>
                  <a:tcPr anchor="ctr"/>
                </a:tc>
                <a:extLst>
                  <a:ext uri="{0D108BD9-81ED-4DB2-BD59-A6C34878D82A}">
                    <a16:rowId xmlns:a16="http://schemas.microsoft.com/office/drawing/2014/main" xmlns="" val="10002"/>
                  </a:ext>
                </a:extLst>
              </a:tr>
            </a:tbl>
          </a:graphicData>
        </a:graphic>
      </p:graphicFrame>
      <p:sp>
        <p:nvSpPr>
          <p:cNvPr id="10" name="Rectangle 9"/>
          <p:cNvSpPr/>
          <p:nvPr/>
        </p:nvSpPr>
        <p:spPr>
          <a:xfrm>
            <a:off x="519538" y="3561675"/>
            <a:ext cx="4678076" cy="369332"/>
          </a:xfrm>
          <a:prstGeom prst="rect">
            <a:avLst/>
          </a:prstGeom>
          <a:ln>
            <a:solidFill>
              <a:schemeClr val="tx1"/>
            </a:solidFill>
          </a:ln>
        </p:spPr>
        <p:txBody>
          <a:bodyPr wrap="none">
            <a:spAutoFit/>
          </a:bodyPr>
          <a:lstStyle/>
          <a:p>
            <a:r>
              <a:rPr lang="en-US" dirty="0"/>
              <a:t>Example 3 – Dormant Company Benefit (MSC-1)</a:t>
            </a:r>
          </a:p>
        </p:txBody>
      </p:sp>
      <p:sp>
        <p:nvSpPr>
          <p:cNvPr id="11" name="Rectangle 10"/>
          <p:cNvSpPr/>
          <p:nvPr/>
        </p:nvSpPr>
        <p:spPr>
          <a:xfrm>
            <a:off x="519538" y="3988514"/>
            <a:ext cx="6135975" cy="369332"/>
          </a:xfrm>
          <a:prstGeom prst="rect">
            <a:avLst/>
          </a:prstGeom>
          <a:ln>
            <a:solidFill>
              <a:schemeClr val="tx1"/>
            </a:solidFill>
          </a:ln>
        </p:spPr>
        <p:txBody>
          <a:bodyPr wrap="none">
            <a:spAutoFit/>
          </a:bodyPr>
          <a:lstStyle/>
          <a:p>
            <a:r>
              <a:rPr lang="en-US" dirty="0"/>
              <a:t>XYZ Technologies Pvt. Ltd. is inactive and wants dormant status.</a:t>
            </a:r>
          </a:p>
        </p:txBody>
      </p:sp>
      <p:graphicFrame>
        <p:nvGraphicFramePr>
          <p:cNvPr id="13" name="Table 12"/>
          <p:cNvGraphicFramePr>
            <a:graphicFrameLocks noGrp="1"/>
          </p:cNvGraphicFramePr>
          <p:nvPr>
            <p:extLst>
              <p:ext uri="{D42A27DB-BD31-4B8C-83A1-F6EECF244321}">
                <p14:modId xmlns:p14="http://schemas.microsoft.com/office/powerpoint/2010/main" val="490382953"/>
              </p:ext>
            </p:extLst>
          </p:nvPr>
        </p:nvGraphicFramePr>
        <p:xfrm>
          <a:off x="519538" y="4372451"/>
          <a:ext cx="10972800" cy="1097280"/>
        </p:xfrm>
        <a:graphic>
          <a:graphicData uri="http://schemas.openxmlformats.org/drawingml/2006/table">
            <a:tbl>
              <a:tblPr>
                <a:tableStyleId>{3C2FFA5D-87B4-456A-9821-1D502468CF0F}</a:tableStyleId>
              </a:tblPr>
              <a:tblGrid>
                <a:gridCol w="3657600">
                  <a:extLst>
                    <a:ext uri="{9D8B030D-6E8A-4147-A177-3AD203B41FA5}">
                      <a16:colId xmlns:a16="http://schemas.microsoft.com/office/drawing/2014/main" xmlns="" val="20000"/>
                    </a:ext>
                  </a:extLst>
                </a:gridCol>
                <a:gridCol w="3657600">
                  <a:extLst>
                    <a:ext uri="{9D8B030D-6E8A-4147-A177-3AD203B41FA5}">
                      <a16:colId xmlns:a16="http://schemas.microsoft.com/office/drawing/2014/main" xmlns="" val="20001"/>
                    </a:ext>
                  </a:extLst>
                </a:gridCol>
                <a:gridCol w="3657600">
                  <a:extLst>
                    <a:ext uri="{9D8B030D-6E8A-4147-A177-3AD203B41FA5}">
                      <a16:colId xmlns:a16="http://schemas.microsoft.com/office/drawing/2014/main" xmlns="" val="20002"/>
                    </a:ext>
                  </a:extLst>
                </a:gridCol>
              </a:tblGrid>
              <a:tr h="0">
                <a:tc>
                  <a:txBody>
                    <a:bodyPr/>
                    <a:lstStyle/>
                    <a:p>
                      <a:r>
                        <a:rPr lang="en-US" dirty="0"/>
                        <a:t>Particular</a:t>
                      </a:r>
                    </a:p>
                  </a:txBody>
                  <a:tcPr anchor="ctr"/>
                </a:tc>
                <a:tc>
                  <a:txBody>
                    <a:bodyPr/>
                    <a:lstStyle/>
                    <a:p>
                      <a:r>
                        <a:rPr lang="en-US"/>
                        <a:t>Normal Fee</a:t>
                      </a:r>
                    </a:p>
                  </a:txBody>
                  <a:tcPr anchor="ctr"/>
                </a:tc>
                <a:tc>
                  <a:txBody>
                    <a:bodyPr/>
                    <a:lstStyle/>
                    <a:p>
                      <a:r>
                        <a:rPr lang="en-US" dirty="0"/>
                        <a:t>Under CCFS 2026(50%)</a:t>
                      </a:r>
                    </a:p>
                  </a:txBody>
                  <a:tcPr anchor="ctr"/>
                </a:tc>
                <a:extLst>
                  <a:ext uri="{0D108BD9-81ED-4DB2-BD59-A6C34878D82A}">
                    <a16:rowId xmlns:a16="http://schemas.microsoft.com/office/drawing/2014/main" xmlns="" val="10000"/>
                  </a:ext>
                </a:extLst>
              </a:tr>
              <a:tr h="0">
                <a:tc>
                  <a:txBody>
                    <a:bodyPr/>
                    <a:lstStyle/>
                    <a:p>
                      <a:r>
                        <a:rPr lang="en-US"/>
                        <a:t>MSC-1 Filing Fee</a:t>
                      </a:r>
                    </a:p>
                  </a:txBody>
                  <a:tcPr anchor="ctr"/>
                </a:tc>
                <a:tc>
                  <a:txBody>
                    <a:bodyPr/>
                    <a:lstStyle/>
                    <a:p>
                      <a:r>
                        <a:rPr lang="en-US"/>
                        <a:t>100% Fee</a:t>
                      </a:r>
                    </a:p>
                  </a:txBody>
                  <a:tcPr anchor="ctr"/>
                </a:tc>
                <a:tc>
                  <a:txBody>
                    <a:bodyPr/>
                    <a:lstStyle/>
                    <a:p>
                      <a:r>
                        <a:rPr lang="en-US"/>
                        <a:t>50% Fee</a:t>
                      </a:r>
                    </a:p>
                  </a:txBody>
                  <a:tcPr anchor="ctr"/>
                </a:tc>
                <a:extLst>
                  <a:ext uri="{0D108BD9-81ED-4DB2-BD59-A6C34878D82A}">
                    <a16:rowId xmlns:a16="http://schemas.microsoft.com/office/drawing/2014/main" xmlns="" val="10001"/>
                  </a:ext>
                </a:extLst>
              </a:tr>
              <a:tr h="0">
                <a:tc>
                  <a:txBody>
                    <a:bodyPr/>
                    <a:lstStyle/>
                    <a:p>
                      <a:r>
                        <a:rPr lang="en-US" dirty="0"/>
                        <a:t>Benefit</a:t>
                      </a:r>
                    </a:p>
                  </a:txBody>
                  <a:tcPr anchor="ctr"/>
                </a:tc>
                <a:tc>
                  <a:txBody>
                    <a:bodyPr/>
                    <a:lstStyle/>
                    <a:p>
                      <a:r>
                        <a:rPr lang="en-US" dirty="0"/>
                        <a:t>No concession</a:t>
                      </a:r>
                    </a:p>
                  </a:txBody>
                  <a:tcPr anchor="ctr"/>
                </a:tc>
                <a:tc>
                  <a:txBody>
                    <a:bodyPr/>
                    <a:lstStyle/>
                    <a:p>
                      <a:r>
                        <a:rPr lang="en-US" dirty="0"/>
                        <a:t>50% relaxation</a:t>
                      </a:r>
                    </a:p>
                  </a:txBody>
                  <a:tcPr anchor="ctr"/>
                </a:tc>
                <a:extLst>
                  <a:ext uri="{0D108BD9-81ED-4DB2-BD59-A6C34878D82A}">
                    <a16:rowId xmlns:a16="http://schemas.microsoft.com/office/drawing/2014/main" xmlns="" val="10002"/>
                  </a:ext>
                </a:extLst>
              </a:tr>
            </a:tbl>
          </a:graphicData>
        </a:graphic>
      </p:graphicFrame>
      <p:sp>
        <p:nvSpPr>
          <p:cNvPr id="14" name="Rectangle 13"/>
          <p:cNvSpPr/>
          <p:nvPr/>
        </p:nvSpPr>
        <p:spPr>
          <a:xfrm>
            <a:off x="519538" y="2894896"/>
            <a:ext cx="10972800" cy="369332"/>
          </a:xfrm>
          <a:prstGeom prst="rect">
            <a:avLst/>
          </a:prstGeom>
        </p:spPr>
        <p:txBody>
          <a:bodyPr wrap="square">
            <a:spAutoFit/>
          </a:bodyPr>
          <a:lstStyle/>
          <a:p>
            <a:r>
              <a:rPr lang="en-US" dirty="0"/>
              <a:t>Under CCFS 2026, only 25% of normal fees are payable for eligible forms</a:t>
            </a:r>
          </a:p>
        </p:txBody>
      </p:sp>
      <p:sp>
        <p:nvSpPr>
          <p:cNvPr id="15" name="Rectangle 14"/>
          <p:cNvSpPr/>
          <p:nvPr/>
        </p:nvSpPr>
        <p:spPr>
          <a:xfrm>
            <a:off x="519538" y="5469731"/>
            <a:ext cx="10972800" cy="369332"/>
          </a:xfrm>
          <a:prstGeom prst="rect">
            <a:avLst/>
          </a:prstGeom>
        </p:spPr>
        <p:txBody>
          <a:bodyPr wrap="square">
            <a:spAutoFit/>
          </a:bodyPr>
          <a:lstStyle/>
          <a:p>
            <a:r>
              <a:rPr lang="en-US" dirty="0"/>
              <a:t>Under CCFS 2026, only 50% of normal fees are payable for eligible forms</a:t>
            </a:r>
          </a:p>
        </p:txBody>
      </p:sp>
    </p:spTree>
    <p:extLst>
      <p:ext uri="{BB962C8B-B14F-4D97-AF65-F5344CB8AC3E}">
        <p14:creationId xmlns:p14="http://schemas.microsoft.com/office/powerpoint/2010/main" val="251391815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Box 1"/>
          <p:cNvSpPr txBox="1"/>
          <p:nvPr/>
        </p:nvSpPr>
        <p:spPr>
          <a:xfrm>
            <a:off x="764273" y="509012"/>
            <a:ext cx="10454185" cy="553998"/>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pPr algn="ctr"/>
            <a:r>
              <a:rPr sz="3000" b="1" u="sng" dirty="0">
                <a:solidFill>
                  <a:srgbClr val="000000"/>
                </a:solidFill>
                <a:latin typeface="Montserrat"/>
              </a:rPr>
              <a:t>Legal Framework</a:t>
            </a:r>
          </a:p>
        </p:txBody>
      </p:sp>
      <p:sp>
        <p:nvSpPr>
          <p:cNvPr id="5" name="Rectangle 1"/>
          <p:cNvSpPr>
            <a:spLocks noChangeArrowheads="1"/>
          </p:cNvSpPr>
          <p:nvPr/>
        </p:nvSpPr>
        <p:spPr bwMode="auto">
          <a:xfrm>
            <a:off x="764273" y="1063010"/>
            <a:ext cx="10454185" cy="5355312"/>
          </a:xfrm>
          <a:prstGeom prst="rect">
            <a:avLst/>
          </a:prstGeom>
          <a:ln/>
        </p:spPr>
        <p:style>
          <a:lnRef idx="2">
            <a:schemeClr val="dk1"/>
          </a:lnRef>
          <a:fillRef idx="1">
            <a:schemeClr val="lt1"/>
          </a:fillRef>
          <a:effectRef idx="0">
            <a:schemeClr val="dk1"/>
          </a:effectRef>
          <a:fontRef idx="minor">
            <a:schemeClr val="dk1"/>
          </a:fontRef>
        </p:style>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dirty="0">
              <a:ln>
                <a:noFill/>
              </a:ln>
              <a:solidFill>
                <a:schemeClr val="tx1"/>
              </a:solidFill>
              <a:effectLst/>
              <a:latin typeface="Arial" panose="020B0604020202020204" pitchFamily="34" charset="0"/>
            </a:endParaRPr>
          </a:p>
          <a:p>
            <a:pPr lvl="0" defTabSz="914400" eaLnBrk="0" fontAlgn="base" hangingPunct="0">
              <a:spcBef>
                <a:spcPct val="0"/>
              </a:spcBef>
              <a:spcAft>
                <a:spcPct val="0"/>
              </a:spcAft>
              <a:buFontTx/>
              <a:buChar char="•"/>
            </a:pPr>
            <a:r>
              <a:rPr lang="en-US" dirty="0">
                <a:solidFill>
                  <a:schemeClr val="tx1"/>
                </a:solidFill>
                <a:latin typeface="Arial" panose="020B0604020202020204" pitchFamily="34" charset="0"/>
              </a:rPr>
              <a:t> Introduced by the Ministry of Corporate Affairs (MCA). </a:t>
            </a:r>
          </a:p>
          <a:p>
            <a:pPr lvl="0" defTabSz="914400" eaLnBrk="0" fontAlgn="base" hangingPunct="0">
              <a:spcBef>
                <a:spcPct val="0"/>
              </a:spcBef>
              <a:spcAft>
                <a:spcPct val="0"/>
              </a:spcAft>
              <a:buFontTx/>
              <a:buChar char="•"/>
            </a:pPr>
            <a:r>
              <a:rPr lang="en-US" dirty="0">
                <a:solidFill>
                  <a:schemeClr val="tx1"/>
                </a:solidFill>
                <a:latin typeface="Arial" panose="020B0604020202020204" pitchFamily="34" charset="0"/>
              </a:rPr>
              <a:t> Implemented under the provisions of the Companies Act, 2013. </a:t>
            </a:r>
          </a:p>
          <a:p>
            <a:pPr lvl="0" defTabSz="914400" eaLnBrk="0" fontAlgn="base" hangingPunct="0">
              <a:spcBef>
                <a:spcPct val="0"/>
              </a:spcBef>
              <a:spcAft>
                <a:spcPct val="0"/>
              </a:spcAft>
              <a:buFontTx/>
              <a:buChar char="•"/>
            </a:pPr>
            <a:r>
              <a:rPr lang="en-US" dirty="0">
                <a:solidFill>
                  <a:schemeClr val="tx1"/>
                </a:solidFill>
                <a:latin typeface="Arial" panose="020B0604020202020204" pitchFamily="34" charset="0"/>
              </a:rPr>
              <a:t> Issued through General Circular No. 01/2026 dated 24 February 2026. </a:t>
            </a:r>
          </a:p>
          <a:p>
            <a:pPr lvl="0" defTabSz="914400" eaLnBrk="0" fontAlgn="base" hangingPunct="0">
              <a:spcBef>
                <a:spcPct val="0"/>
              </a:spcBef>
              <a:spcAft>
                <a:spcPct val="0"/>
              </a:spcAft>
              <a:buFontTx/>
              <a:buChar char="•"/>
            </a:pPr>
            <a:r>
              <a:rPr lang="en-US" dirty="0">
                <a:solidFill>
                  <a:schemeClr val="tx1"/>
                </a:solidFill>
                <a:latin typeface="Arial" panose="020B0604020202020204" pitchFamily="34" charset="0"/>
              </a:rPr>
              <a:t> Based on the powers of the Central Government under the Companies Act, 2013. </a:t>
            </a:r>
          </a:p>
          <a:p>
            <a:pPr lvl="0" defTabSz="914400" eaLnBrk="0" fontAlgn="base" hangingPunct="0">
              <a:spcBef>
                <a:spcPct val="0"/>
              </a:spcBef>
              <a:spcAft>
                <a:spcPct val="0"/>
              </a:spcAft>
              <a:buFontTx/>
              <a:buChar char="•"/>
            </a:pPr>
            <a:r>
              <a:rPr lang="en-US" dirty="0">
                <a:solidFill>
                  <a:schemeClr val="tx1"/>
                </a:solidFill>
                <a:latin typeface="Arial" panose="020B0604020202020204" pitchFamily="34" charset="0"/>
              </a:rPr>
              <a:t> Applicable to defaulting companies having pending ROC filings. </a:t>
            </a:r>
          </a:p>
          <a:p>
            <a:pPr lvl="0" defTabSz="914400" eaLnBrk="0" fontAlgn="base" hangingPunct="0">
              <a:spcBef>
                <a:spcPct val="0"/>
              </a:spcBef>
              <a:spcAft>
                <a:spcPct val="0"/>
              </a:spcAft>
              <a:buFontTx/>
              <a:buChar char="•"/>
            </a:pPr>
            <a:r>
              <a:rPr lang="en-US" dirty="0">
                <a:solidFill>
                  <a:schemeClr val="tx1"/>
                </a:solidFill>
                <a:latin typeface="Arial" panose="020B0604020202020204" pitchFamily="34" charset="0"/>
              </a:rPr>
              <a:t> Covers delayed filing of forms such as: </a:t>
            </a:r>
          </a:p>
          <a:p>
            <a:pPr lvl="0" defTabSz="914400" eaLnBrk="0" fontAlgn="base" hangingPunct="0">
              <a:spcBef>
                <a:spcPct val="0"/>
              </a:spcBef>
              <a:spcAft>
                <a:spcPct val="0"/>
              </a:spcAft>
            </a:pPr>
            <a:r>
              <a:rPr lang="en-US" dirty="0">
                <a:solidFill>
                  <a:schemeClr val="tx1"/>
                </a:solidFill>
                <a:latin typeface="Arial" panose="020B0604020202020204" pitchFamily="34" charset="0"/>
              </a:rPr>
              <a:t>       AOC-4 / AOC-4 XBRL </a:t>
            </a:r>
          </a:p>
          <a:p>
            <a:pPr lvl="0" defTabSz="914400" eaLnBrk="0" fontAlgn="base" hangingPunct="0">
              <a:spcBef>
                <a:spcPct val="0"/>
              </a:spcBef>
              <a:spcAft>
                <a:spcPct val="0"/>
              </a:spcAft>
            </a:pPr>
            <a:r>
              <a:rPr lang="en-US" dirty="0">
                <a:solidFill>
                  <a:schemeClr val="tx1"/>
                </a:solidFill>
                <a:latin typeface="Arial" panose="020B0604020202020204" pitchFamily="34" charset="0"/>
              </a:rPr>
              <a:t>       MGT-7 / MGT-7A </a:t>
            </a:r>
          </a:p>
          <a:p>
            <a:pPr lvl="0" defTabSz="914400" eaLnBrk="0" fontAlgn="base" hangingPunct="0">
              <a:spcBef>
                <a:spcPct val="0"/>
              </a:spcBef>
              <a:spcAft>
                <a:spcPct val="0"/>
              </a:spcAft>
            </a:pPr>
            <a:r>
              <a:rPr lang="en-US" dirty="0">
                <a:solidFill>
                  <a:schemeClr val="tx1"/>
                </a:solidFill>
                <a:latin typeface="Arial" panose="020B0604020202020204" pitchFamily="34" charset="0"/>
              </a:rPr>
              <a:t>       Other statutory e-forms </a:t>
            </a:r>
          </a:p>
          <a:p>
            <a:pPr lvl="0" defTabSz="914400" eaLnBrk="0" fontAlgn="base" hangingPunct="0">
              <a:spcBef>
                <a:spcPct val="0"/>
              </a:spcBef>
              <a:spcAft>
                <a:spcPct val="0"/>
              </a:spcAft>
              <a:buFontTx/>
              <a:buChar char="•"/>
            </a:pPr>
            <a:r>
              <a:rPr lang="en-US" dirty="0">
                <a:solidFill>
                  <a:schemeClr val="tx1"/>
                </a:solidFill>
                <a:latin typeface="Arial" panose="020B0604020202020204" pitchFamily="34" charset="0"/>
              </a:rPr>
              <a:t> Linked with Section 403 of the Companies Act, 2013 relating to filing of documents with additional fees. </a:t>
            </a:r>
          </a:p>
          <a:p>
            <a:pPr lvl="0" defTabSz="914400" eaLnBrk="0" fontAlgn="base" hangingPunct="0">
              <a:spcBef>
                <a:spcPct val="0"/>
              </a:spcBef>
              <a:spcAft>
                <a:spcPct val="0"/>
              </a:spcAft>
              <a:buFontTx/>
              <a:buChar char="•"/>
            </a:pPr>
            <a:r>
              <a:rPr lang="en-US" dirty="0">
                <a:solidFill>
                  <a:schemeClr val="tx1"/>
                </a:solidFill>
                <a:latin typeface="Arial" panose="020B0604020202020204" pitchFamily="34" charset="0"/>
              </a:rPr>
              <a:t> Connected with provisions relating to: </a:t>
            </a:r>
          </a:p>
          <a:p>
            <a:pPr lvl="0" defTabSz="914400" eaLnBrk="0" fontAlgn="base" hangingPunct="0">
              <a:spcBef>
                <a:spcPct val="0"/>
              </a:spcBef>
              <a:spcAft>
                <a:spcPct val="0"/>
              </a:spcAft>
              <a:buFontTx/>
              <a:buChar char="•"/>
            </a:pPr>
            <a:r>
              <a:rPr lang="en-US" dirty="0">
                <a:solidFill>
                  <a:schemeClr val="tx1"/>
                </a:solidFill>
                <a:latin typeface="Arial" panose="020B0604020202020204" pitchFamily="34" charset="0"/>
              </a:rPr>
              <a:t> Annual filing compliances </a:t>
            </a:r>
          </a:p>
          <a:p>
            <a:pPr lvl="0" defTabSz="914400" eaLnBrk="0" fontAlgn="base" hangingPunct="0">
              <a:spcBef>
                <a:spcPct val="0"/>
              </a:spcBef>
              <a:spcAft>
                <a:spcPct val="0"/>
              </a:spcAft>
              <a:buFontTx/>
              <a:buChar char="•"/>
            </a:pPr>
            <a:r>
              <a:rPr lang="en-US" dirty="0">
                <a:solidFill>
                  <a:schemeClr val="tx1"/>
                </a:solidFill>
                <a:latin typeface="Arial" panose="020B0604020202020204" pitchFamily="34" charset="0"/>
              </a:rPr>
              <a:t> Dormant companies </a:t>
            </a:r>
          </a:p>
          <a:p>
            <a:pPr lvl="0" defTabSz="914400" eaLnBrk="0" fontAlgn="base" hangingPunct="0">
              <a:spcBef>
                <a:spcPct val="0"/>
              </a:spcBef>
              <a:spcAft>
                <a:spcPct val="0"/>
              </a:spcAft>
              <a:buFontTx/>
              <a:buChar char="•"/>
            </a:pPr>
            <a:r>
              <a:rPr lang="en-US" dirty="0">
                <a:solidFill>
                  <a:schemeClr val="tx1"/>
                </a:solidFill>
                <a:latin typeface="Arial" panose="020B0604020202020204" pitchFamily="34" charset="0"/>
              </a:rPr>
              <a:t> Strike-off of companies </a:t>
            </a:r>
          </a:p>
          <a:p>
            <a:pPr lvl="0" defTabSz="914400" eaLnBrk="0" fontAlgn="base" hangingPunct="0">
              <a:spcBef>
                <a:spcPct val="0"/>
              </a:spcBef>
              <a:spcAft>
                <a:spcPct val="0"/>
              </a:spcAft>
              <a:buFontTx/>
              <a:buChar char="•"/>
            </a:pPr>
            <a:r>
              <a:rPr lang="en-US" dirty="0">
                <a:solidFill>
                  <a:schemeClr val="tx1"/>
                </a:solidFill>
                <a:latin typeface="Arial" panose="020B0604020202020204" pitchFamily="34" charset="0"/>
              </a:rPr>
              <a:t> Adjudication and penalties </a:t>
            </a:r>
          </a:p>
          <a:p>
            <a:pPr lvl="0" defTabSz="914400" eaLnBrk="0" fontAlgn="base" hangingPunct="0">
              <a:spcBef>
                <a:spcPct val="0"/>
              </a:spcBef>
              <a:spcAft>
                <a:spcPct val="0"/>
              </a:spcAft>
              <a:buFontTx/>
              <a:buChar char="•"/>
            </a:pPr>
            <a:r>
              <a:rPr lang="en-US" dirty="0">
                <a:solidFill>
                  <a:schemeClr val="tx1"/>
                </a:solidFill>
                <a:latin typeface="Arial" panose="020B0604020202020204" pitchFamily="34" charset="0"/>
              </a:rPr>
              <a:t> Provides relaxation in additional filing fees and immunity from certain penalties/proceedings. </a:t>
            </a:r>
          </a:p>
          <a:p>
            <a:pPr lvl="0" defTabSz="914400" eaLnBrk="0" fontAlgn="base" hangingPunct="0">
              <a:spcBef>
                <a:spcPct val="0"/>
              </a:spcBef>
              <a:spcAft>
                <a:spcPct val="0"/>
              </a:spcAft>
              <a:buFontTx/>
              <a:buChar char="•"/>
            </a:pPr>
            <a:r>
              <a:rPr lang="en-US" dirty="0">
                <a:solidFill>
                  <a:schemeClr val="tx1"/>
                </a:solidFill>
                <a:latin typeface="Arial" panose="020B0604020202020204" pitchFamily="34" charset="0"/>
              </a:rPr>
              <a:t> Administered through the MCA21 electronic filing system. </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Box 1"/>
          <p:cNvSpPr txBox="1"/>
          <p:nvPr/>
        </p:nvSpPr>
        <p:spPr>
          <a:xfrm>
            <a:off x="1130941" y="936135"/>
            <a:ext cx="10019277" cy="553998"/>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pPr algn="ctr"/>
            <a:r>
              <a:rPr sz="3000" b="1" u="sng" dirty="0">
                <a:solidFill>
                  <a:srgbClr val="000000"/>
                </a:solidFill>
                <a:latin typeface="Montserrat"/>
              </a:rPr>
              <a:t>Applicability of CCFS 2026</a:t>
            </a:r>
          </a:p>
        </p:txBody>
      </p:sp>
      <p:sp>
        <p:nvSpPr>
          <p:cNvPr id="5" name="Rectangle 1"/>
          <p:cNvSpPr>
            <a:spLocks noChangeArrowheads="1"/>
          </p:cNvSpPr>
          <p:nvPr/>
        </p:nvSpPr>
        <p:spPr bwMode="auto">
          <a:xfrm>
            <a:off x="1130942" y="1529813"/>
            <a:ext cx="10019277" cy="4524315"/>
          </a:xfrm>
          <a:prstGeom prst="rect">
            <a:avLst/>
          </a:prstGeom>
          <a:ln/>
        </p:spPr>
        <p:style>
          <a:lnRef idx="2">
            <a:schemeClr val="dk1"/>
          </a:lnRef>
          <a:fillRef idx="1">
            <a:schemeClr val="lt1"/>
          </a:fillRef>
          <a:effectRef idx="0">
            <a:schemeClr val="dk1"/>
          </a:effectRef>
          <a:fontRef idx="minor">
            <a:schemeClr val="dk1"/>
          </a:fontRef>
        </p:style>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Char char="•"/>
              <a:tabLst/>
            </a:pPr>
            <a:r>
              <a:rPr kumimoji="0" lang="en-US" sz="1800" b="0" i="0" u="none" strike="noStrike" cap="none" normalizeH="0" baseline="0" dirty="0">
                <a:ln>
                  <a:noFill/>
                </a:ln>
                <a:solidFill>
                  <a:schemeClr val="tx1"/>
                </a:solidFill>
                <a:effectLst/>
                <a:latin typeface="Arial" panose="020B0604020202020204" pitchFamily="34" charset="0"/>
              </a:rPr>
              <a:t> Applicable to: </a:t>
            </a:r>
          </a:p>
          <a:p>
            <a:pPr marL="0" marR="0" lvl="0" indent="0" algn="l" defTabSz="914400" rtl="0" eaLnBrk="0" fontAlgn="base" latinLnBrk="0" hangingPunct="0">
              <a:lnSpc>
                <a:spcPct val="100000"/>
              </a:lnSpc>
              <a:spcBef>
                <a:spcPct val="0"/>
              </a:spcBef>
              <a:spcAft>
                <a:spcPct val="0"/>
              </a:spcAft>
              <a:buClrTx/>
              <a:buSzTx/>
              <a:tabLst/>
            </a:pPr>
            <a:r>
              <a:rPr lang="en-US" dirty="0">
                <a:solidFill>
                  <a:schemeClr val="tx1"/>
                </a:solidFill>
                <a:latin typeface="Arial" panose="020B0604020202020204" pitchFamily="34" charset="0"/>
              </a:rPr>
              <a:t>         </a:t>
            </a:r>
            <a:r>
              <a:rPr kumimoji="0" lang="en-US" sz="1800" b="0" i="0" u="none" strike="noStrike" cap="none" normalizeH="0" baseline="0" dirty="0">
                <a:ln>
                  <a:noFill/>
                </a:ln>
                <a:solidFill>
                  <a:schemeClr val="tx1"/>
                </a:solidFill>
                <a:effectLst/>
                <a:latin typeface="Arial" panose="020B0604020202020204" pitchFamily="34" charset="0"/>
              </a:rPr>
              <a:t>Private Limited Companies </a:t>
            </a:r>
          </a:p>
          <a:p>
            <a:pPr marL="0" marR="0" lvl="0" indent="0" algn="l" defTabSz="914400" rtl="0" eaLnBrk="0" fontAlgn="base" latinLnBrk="0" hangingPunct="0">
              <a:lnSpc>
                <a:spcPct val="100000"/>
              </a:lnSpc>
              <a:spcBef>
                <a:spcPct val="0"/>
              </a:spcBef>
              <a:spcAft>
                <a:spcPct val="0"/>
              </a:spcAft>
              <a:buClrTx/>
              <a:buSzTx/>
              <a:tabLst/>
            </a:pPr>
            <a:r>
              <a:rPr kumimoji="0" lang="en-US" sz="1800" b="0" i="0" u="none" strike="noStrike" cap="none" normalizeH="0" baseline="0" dirty="0">
                <a:ln>
                  <a:noFill/>
                </a:ln>
                <a:solidFill>
                  <a:schemeClr val="tx1"/>
                </a:solidFill>
                <a:effectLst/>
                <a:latin typeface="Arial" panose="020B0604020202020204" pitchFamily="34" charset="0"/>
              </a:rPr>
              <a:t>         Public Companies </a:t>
            </a:r>
          </a:p>
          <a:p>
            <a:pPr marL="0" marR="0" lvl="0" indent="0" algn="l" defTabSz="914400" rtl="0" eaLnBrk="0" fontAlgn="base" latinLnBrk="0" hangingPunct="0">
              <a:lnSpc>
                <a:spcPct val="100000"/>
              </a:lnSpc>
              <a:spcBef>
                <a:spcPct val="0"/>
              </a:spcBef>
              <a:spcAft>
                <a:spcPct val="0"/>
              </a:spcAft>
              <a:buClrTx/>
              <a:buSzTx/>
              <a:tabLst/>
            </a:pPr>
            <a:r>
              <a:rPr lang="en-US" dirty="0">
                <a:solidFill>
                  <a:schemeClr val="tx1"/>
                </a:solidFill>
                <a:latin typeface="Arial" panose="020B0604020202020204" pitchFamily="34" charset="0"/>
              </a:rPr>
              <a:t>         </a:t>
            </a:r>
            <a:r>
              <a:rPr kumimoji="0" lang="en-US" sz="1800" b="0" i="0" u="none" strike="noStrike" cap="none" normalizeH="0" baseline="0" dirty="0">
                <a:ln>
                  <a:noFill/>
                </a:ln>
                <a:solidFill>
                  <a:schemeClr val="tx1"/>
                </a:solidFill>
                <a:effectLst/>
                <a:latin typeface="Arial" panose="020B0604020202020204" pitchFamily="34" charset="0"/>
              </a:rPr>
              <a:t>One Person Companies (OPCs) </a:t>
            </a:r>
          </a:p>
          <a:p>
            <a:pPr marL="0" marR="0" lvl="0" indent="0" algn="l" defTabSz="914400" rtl="0" eaLnBrk="0" fontAlgn="base" latinLnBrk="0" hangingPunct="0">
              <a:lnSpc>
                <a:spcPct val="100000"/>
              </a:lnSpc>
              <a:spcBef>
                <a:spcPct val="0"/>
              </a:spcBef>
              <a:spcAft>
                <a:spcPct val="0"/>
              </a:spcAft>
              <a:buClrTx/>
              <a:buSzTx/>
              <a:tabLst/>
            </a:pPr>
            <a:r>
              <a:rPr kumimoji="0" lang="en-US" sz="1800" b="0" i="0" u="none" strike="noStrike" cap="none" normalizeH="0" baseline="0" dirty="0">
                <a:ln>
                  <a:noFill/>
                </a:ln>
                <a:solidFill>
                  <a:schemeClr val="tx1"/>
                </a:solidFill>
                <a:effectLst/>
                <a:latin typeface="Arial" panose="020B0604020202020204" pitchFamily="34" charset="0"/>
              </a:rPr>
              <a:t>         Small Companies </a:t>
            </a:r>
          </a:p>
          <a:p>
            <a:pPr marL="0" marR="0" lvl="0" indent="0" algn="l" defTabSz="914400" rtl="0" eaLnBrk="0" fontAlgn="base" latinLnBrk="0" hangingPunct="0">
              <a:lnSpc>
                <a:spcPct val="100000"/>
              </a:lnSpc>
              <a:spcBef>
                <a:spcPct val="0"/>
              </a:spcBef>
              <a:spcAft>
                <a:spcPct val="0"/>
              </a:spcAft>
              <a:buClrTx/>
              <a:buSzTx/>
              <a:tabLst/>
            </a:pPr>
            <a:r>
              <a:rPr lang="en-US" dirty="0">
                <a:solidFill>
                  <a:schemeClr val="tx1"/>
                </a:solidFill>
                <a:latin typeface="Arial" panose="020B0604020202020204" pitchFamily="34" charset="0"/>
              </a:rPr>
              <a:t>         </a:t>
            </a:r>
            <a:r>
              <a:rPr kumimoji="0" lang="en-US" sz="1800" b="0" i="0" u="none" strike="noStrike" cap="none" normalizeH="0" baseline="0" dirty="0">
                <a:ln>
                  <a:noFill/>
                </a:ln>
                <a:solidFill>
                  <a:schemeClr val="tx1"/>
                </a:solidFill>
                <a:effectLst/>
                <a:latin typeface="Arial" panose="020B0604020202020204" pitchFamily="34" charset="0"/>
              </a:rPr>
              <a:t>MSMEs </a:t>
            </a:r>
          </a:p>
          <a:p>
            <a:pPr marL="0" marR="0" lvl="0" indent="0" algn="l" defTabSz="914400" rtl="0" eaLnBrk="0" fontAlgn="base" latinLnBrk="0" hangingPunct="0">
              <a:lnSpc>
                <a:spcPct val="100000"/>
              </a:lnSpc>
              <a:spcBef>
                <a:spcPct val="0"/>
              </a:spcBef>
              <a:spcAft>
                <a:spcPct val="0"/>
              </a:spcAft>
              <a:buClrTx/>
              <a:buSzTx/>
              <a:tabLst/>
            </a:pPr>
            <a:r>
              <a:rPr kumimoji="0" lang="en-US" sz="1800" b="0" i="0" u="none" strike="noStrike" cap="none" normalizeH="0" baseline="0" dirty="0">
                <a:ln>
                  <a:noFill/>
                </a:ln>
                <a:solidFill>
                  <a:schemeClr val="tx1"/>
                </a:solidFill>
                <a:effectLst/>
                <a:latin typeface="Arial" panose="020B0604020202020204" pitchFamily="34" charset="0"/>
              </a:rPr>
              <a:t>         Startups </a:t>
            </a:r>
          </a:p>
          <a:p>
            <a:pPr marL="0" marR="0" lvl="0" indent="0" algn="l" defTabSz="914400" rtl="0" eaLnBrk="0" fontAlgn="base" latinLnBrk="0" hangingPunct="0">
              <a:lnSpc>
                <a:spcPct val="100000"/>
              </a:lnSpc>
              <a:spcBef>
                <a:spcPct val="0"/>
              </a:spcBef>
              <a:spcAft>
                <a:spcPct val="0"/>
              </a:spcAft>
              <a:buClrTx/>
              <a:buSzTx/>
              <a:tabLst/>
            </a:pPr>
            <a:r>
              <a:rPr kumimoji="0" lang="en-US" sz="1800" b="0" i="0" u="none" strike="noStrike" cap="none" normalizeH="0" baseline="0" dirty="0">
                <a:ln>
                  <a:noFill/>
                </a:ln>
                <a:solidFill>
                  <a:schemeClr val="tx1"/>
                </a:solidFill>
                <a:effectLst/>
                <a:latin typeface="Arial" panose="020B0604020202020204" pitchFamily="34" charset="0"/>
              </a:rPr>
              <a:t>         Inactive Companies. </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sz="1800" b="0" i="0" u="none" strike="noStrike" cap="none" normalizeH="0" baseline="0" dirty="0">
                <a:ln>
                  <a:noFill/>
                </a:ln>
                <a:solidFill>
                  <a:schemeClr val="tx1"/>
                </a:solidFill>
                <a:effectLst/>
                <a:latin typeface="Arial" panose="020B0604020202020204" pitchFamily="34" charset="0"/>
              </a:rPr>
              <a:t> Applicable to companies intending to: </a:t>
            </a:r>
          </a:p>
          <a:p>
            <a:pPr marL="0" marR="0" lvl="0" indent="0" algn="l" defTabSz="914400" rtl="0" eaLnBrk="0" fontAlgn="base" latinLnBrk="0" hangingPunct="0">
              <a:lnSpc>
                <a:spcPct val="100000"/>
              </a:lnSpc>
              <a:spcBef>
                <a:spcPct val="0"/>
              </a:spcBef>
              <a:spcAft>
                <a:spcPct val="0"/>
              </a:spcAft>
              <a:buClrTx/>
              <a:buSzTx/>
              <a:tabLst/>
            </a:pPr>
            <a:r>
              <a:rPr kumimoji="0" lang="en-US" sz="1800" b="0" i="0" u="none" strike="noStrike" cap="none" normalizeH="0" baseline="0" dirty="0">
                <a:ln>
                  <a:noFill/>
                </a:ln>
                <a:solidFill>
                  <a:schemeClr val="tx1"/>
                </a:solidFill>
                <a:effectLst/>
                <a:latin typeface="Arial" panose="020B0604020202020204" pitchFamily="34" charset="0"/>
              </a:rPr>
              <a:t>         Continue business after regularizing compliances, </a:t>
            </a:r>
          </a:p>
          <a:p>
            <a:pPr marL="0" marR="0" lvl="0" indent="0" algn="l" defTabSz="914400" rtl="0" eaLnBrk="0" fontAlgn="base" latinLnBrk="0" hangingPunct="0">
              <a:lnSpc>
                <a:spcPct val="100000"/>
              </a:lnSpc>
              <a:spcBef>
                <a:spcPct val="0"/>
              </a:spcBef>
              <a:spcAft>
                <a:spcPct val="0"/>
              </a:spcAft>
              <a:buClrTx/>
              <a:buSzTx/>
              <a:tabLst/>
            </a:pPr>
            <a:r>
              <a:rPr kumimoji="0" lang="en-US" sz="1800" b="0" i="0" u="none" strike="noStrike" cap="none" normalizeH="0" baseline="0" dirty="0">
                <a:ln>
                  <a:noFill/>
                </a:ln>
                <a:solidFill>
                  <a:schemeClr val="tx1"/>
                </a:solidFill>
                <a:effectLst/>
                <a:latin typeface="Arial" panose="020B0604020202020204" pitchFamily="34" charset="0"/>
              </a:rPr>
              <a:t>         Obtain dormant status under Section 455, or </a:t>
            </a:r>
          </a:p>
          <a:p>
            <a:pPr marL="0" marR="0" lvl="0" indent="0" algn="l" defTabSz="914400" rtl="0" eaLnBrk="0" fontAlgn="base" latinLnBrk="0" hangingPunct="0">
              <a:lnSpc>
                <a:spcPct val="100000"/>
              </a:lnSpc>
              <a:spcBef>
                <a:spcPct val="0"/>
              </a:spcBef>
              <a:spcAft>
                <a:spcPct val="0"/>
              </a:spcAft>
              <a:buClrTx/>
              <a:buSzTx/>
              <a:tabLst/>
            </a:pPr>
            <a:r>
              <a:rPr kumimoji="0" lang="en-US" sz="1800" b="0" i="0" u="none" strike="noStrike" cap="none" normalizeH="0" baseline="0" dirty="0">
                <a:ln>
                  <a:noFill/>
                </a:ln>
                <a:solidFill>
                  <a:schemeClr val="tx1"/>
                </a:solidFill>
                <a:effectLst/>
                <a:latin typeface="Arial" panose="020B0604020202020204" pitchFamily="34" charset="0"/>
              </a:rPr>
              <a:t>         Apply for strike-off through Form STK-2. </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sz="1800" b="0" i="0" u="none" strike="noStrike" cap="none" normalizeH="0" baseline="0" dirty="0">
                <a:ln>
                  <a:noFill/>
                </a:ln>
                <a:solidFill>
                  <a:schemeClr val="tx1"/>
                </a:solidFill>
                <a:effectLst/>
                <a:latin typeface="Arial" panose="020B0604020202020204" pitchFamily="34" charset="0"/>
              </a:rPr>
              <a:t> Applicable only during the scheme period from 15 April 2026 to 15 July 2026. </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sz="1800" b="0" i="0" u="none" strike="noStrike" cap="none" normalizeH="0" baseline="0" dirty="0">
                <a:ln>
                  <a:noFill/>
                </a:ln>
                <a:solidFill>
                  <a:schemeClr val="tx1"/>
                </a:solidFill>
                <a:effectLst/>
                <a:latin typeface="Arial" panose="020B0604020202020204" pitchFamily="34" charset="0"/>
              </a:rPr>
              <a:t> Applicable through the MCA21 online filing portal. </a:t>
            </a:r>
          </a:p>
          <a:p>
            <a:pPr marL="0" marR="0" lvl="0" indent="0" defTabSz="914400" rtl="0" eaLnBrk="0" fontAlgn="base" latinLnBrk="0" hangingPunct="0">
              <a:lnSpc>
                <a:spcPct val="100000"/>
              </a:lnSpc>
              <a:spcBef>
                <a:spcPct val="0"/>
              </a:spcBef>
              <a:spcAft>
                <a:spcPct val="0"/>
              </a:spcAft>
              <a:buClrTx/>
              <a:buSzTx/>
              <a:buFontTx/>
              <a:buChar char="•"/>
              <a:tabLst/>
            </a:pPr>
            <a:r>
              <a:rPr kumimoji="0" lang="en-US" sz="1800" b="0" i="0" u="none" strike="noStrike" cap="none" normalizeH="0" baseline="0" dirty="0">
                <a:ln>
                  <a:noFill/>
                </a:ln>
                <a:solidFill>
                  <a:schemeClr val="tx1"/>
                </a:solidFill>
                <a:effectLst/>
                <a:latin typeface="Arial" panose="020B0604020202020204" pitchFamily="34" charset="0"/>
              </a:rPr>
              <a:t> Provides benefit of reduced additional fees and conditional immunity from prosecution/proceedings for eligible filings. </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052946" y="580263"/>
            <a:ext cx="10155382" cy="523220"/>
          </a:xfrm>
          <a:prstGeom prst="rect">
            <a:avLst/>
          </a:prstGeom>
          <a:ln>
            <a:solidFill>
              <a:schemeClr val="tx1"/>
            </a:solidFill>
          </a:ln>
        </p:spPr>
        <p:txBody>
          <a:bodyPr wrap="square">
            <a:spAutoFit/>
          </a:bodyPr>
          <a:lstStyle/>
          <a:p>
            <a:pPr algn="ctr"/>
            <a:r>
              <a:rPr lang="en-US" sz="2800" b="1" u="sng" dirty="0"/>
              <a:t>Important Sections under CCFS-2026</a:t>
            </a:r>
          </a:p>
        </p:txBody>
      </p:sp>
      <p:sp>
        <p:nvSpPr>
          <p:cNvPr id="3" name="Rectangle 2"/>
          <p:cNvSpPr/>
          <p:nvPr/>
        </p:nvSpPr>
        <p:spPr>
          <a:xfrm>
            <a:off x="1052946" y="1103483"/>
            <a:ext cx="10155382" cy="2308324"/>
          </a:xfrm>
          <a:prstGeom prst="rect">
            <a:avLst/>
          </a:prstGeom>
          <a:ln>
            <a:solidFill>
              <a:schemeClr val="tx1"/>
            </a:solidFill>
          </a:ln>
        </p:spPr>
        <p:txBody>
          <a:bodyPr wrap="square">
            <a:spAutoFit/>
          </a:bodyPr>
          <a:lstStyle/>
          <a:p>
            <a:r>
              <a:rPr lang="en-US" b="1" dirty="0"/>
              <a:t>Section 92 – Annual Return</a:t>
            </a:r>
          </a:p>
          <a:p>
            <a:r>
              <a:rPr lang="en-US" dirty="0"/>
              <a:t>Section 92 of the Companies Act, 2013 deals with the filing of Annual Return by every company. Under this section, companies are required to file details about shareholders, directors, registered office, share capital, and management every financial year with the ROC. The Annual Return is generally filed through Form MGT-7 or MGT-7A.</a:t>
            </a:r>
          </a:p>
          <a:p>
            <a:r>
              <a:rPr lang="en-US" dirty="0"/>
              <a:t>Under CCFS-2026, companies that failed to file Annual Returns for previous years get an opportunity to complete pending filings with reduced additional fees and relief from penalties. This section is important because it ensures transparency and keeps MCA records updated. </a:t>
            </a:r>
          </a:p>
        </p:txBody>
      </p:sp>
      <p:sp>
        <p:nvSpPr>
          <p:cNvPr id="4" name="Rectangle 3"/>
          <p:cNvSpPr/>
          <p:nvPr/>
        </p:nvSpPr>
        <p:spPr>
          <a:xfrm>
            <a:off x="1052945" y="3411807"/>
            <a:ext cx="10155383" cy="2031325"/>
          </a:xfrm>
          <a:prstGeom prst="rect">
            <a:avLst/>
          </a:prstGeom>
          <a:ln>
            <a:solidFill>
              <a:schemeClr val="tx1"/>
            </a:solidFill>
          </a:ln>
        </p:spPr>
        <p:txBody>
          <a:bodyPr wrap="square">
            <a:spAutoFit/>
          </a:bodyPr>
          <a:lstStyle/>
          <a:p>
            <a:r>
              <a:rPr lang="en-US" b="1" dirty="0"/>
              <a:t>2. Section 137 – Filing of Financial Statements</a:t>
            </a:r>
          </a:p>
          <a:p>
            <a:r>
              <a:rPr lang="en-US" dirty="0"/>
              <a:t>Section 137 requires every company to file its financial statements, including Balance Sheet, Profit &amp; Loss Account, Auditor’s Report, and other financial documents with the ROC. These documents are usually filed using Form AOC-4.</a:t>
            </a:r>
          </a:p>
          <a:p>
            <a:r>
              <a:rPr lang="en-US" dirty="0"/>
              <a:t>If companies fail to file financial statements on time, heavy penalties are imposed. CCFS-2026 gives companies a chance to clear these pending filings at a very low additional fee. This section helps maintain financial transparency and protects stakeholders such as investors, creditors, and government authorities. </a:t>
            </a:r>
          </a:p>
        </p:txBody>
      </p:sp>
    </p:spTree>
    <p:extLst>
      <p:ext uri="{BB962C8B-B14F-4D97-AF65-F5344CB8AC3E}">
        <p14:creationId xmlns:p14="http://schemas.microsoft.com/office/powerpoint/2010/main" val="368954215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177636" y="570775"/>
            <a:ext cx="9684327" cy="1754326"/>
          </a:xfrm>
          <a:prstGeom prst="rect">
            <a:avLst/>
          </a:prstGeom>
          <a:ln>
            <a:solidFill>
              <a:schemeClr val="tx1"/>
            </a:solidFill>
          </a:ln>
        </p:spPr>
        <p:txBody>
          <a:bodyPr wrap="square">
            <a:spAutoFit/>
          </a:bodyPr>
          <a:lstStyle/>
          <a:p>
            <a:r>
              <a:rPr lang="en-US" b="1" dirty="0"/>
              <a:t>3. Section 403 – Additional Fees for Delayed Filing</a:t>
            </a:r>
          </a:p>
          <a:p>
            <a:r>
              <a:rPr lang="en-US" dirty="0"/>
              <a:t>Section 403 deals with payment of additional fees when companies submit forms after the due date. Normally, companies have to pay ₹100 per day as penalty for delay without any maximum limit.</a:t>
            </a:r>
          </a:p>
          <a:p>
            <a:r>
              <a:rPr lang="en-US" dirty="0"/>
              <a:t>The main relief under CCFS-2026 is based on this section because companies are required to pay only 10% of the additional fees during the scheme period. This greatly reduces the financial burden on defaulting companies. </a:t>
            </a:r>
          </a:p>
        </p:txBody>
      </p:sp>
      <p:sp>
        <p:nvSpPr>
          <p:cNvPr id="3" name="Rectangle 2"/>
          <p:cNvSpPr/>
          <p:nvPr/>
        </p:nvSpPr>
        <p:spPr>
          <a:xfrm>
            <a:off x="1177636" y="2325101"/>
            <a:ext cx="9684327" cy="1754326"/>
          </a:xfrm>
          <a:prstGeom prst="rect">
            <a:avLst/>
          </a:prstGeom>
          <a:ln>
            <a:solidFill>
              <a:schemeClr val="tx1"/>
            </a:solidFill>
          </a:ln>
        </p:spPr>
        <p:txBody>
          <a:bodyPr wrap="square">
            <a:spAutoFit/>
          </a:bodyPr>
          <a:lstStyle/>
          <a:p>
            <a:r>
              <a:rPr lang="en-US" b="1" dirty="0"/>
              <a:t>4. Section 455 – Dormant Company</a:t>
            </a:r>
          </a:p>
          <a:p>
            <a:r>
              <a:rPr lang="en-US" dirty="0"/>
              <a:t>Section 455 allows inactive companies to apply for dormant company status. A dormant company is a company that is legally registered but currently not carrying out significant business activities.</a:t>
            </a:r>
          </a:p>
          <a:p>
            <a:r>
              <a:rPr lang="en-US" dirty="0"/>
              <a:t>Under CCFS-2026, inactive companies can apply for dormant status by filing Form MSC-1 at concessional fees. This helps companies maintain legal existence without regular compliance burden until business activities restart. </a:t>
            </a:r>
          </a:p>
        </p:txBody>
      </p:sp>
      <p:sp>
        <p:nvSpPr>
          <p:cNvPr id="4" name="Rectangle 3"/>
          <p:cNvSpPr/>
          <p:nvPr/>
        </p:nvSpPr>
        <p:spPr>
          <a:xfrm>
            <a:off x="1177636" y="4079427"/>
            <a:ext cx="9684327" cy="1477328"/>
          </a:xfrm>
          <a:prstGeom prst="rect">
            <a:avLst/>
          </a:prstGeom>
          <a:ln>
            <a:solidFill>
              <a:schemeClr val="tx1"/>
            </a:solidFill>
          </a:ln>
        </p:spPr>
        <p:txBody>
          <a:bodyPr wrap="square">
            <a:spAutoFit/>
          </a:bodyPr>
          <a:lstStyle/>
          <a:p>
            <a:r>
              <a:rPr lang="en-US" b="1" dirty="0"/>
              <a:t>5. Section 248 – Strike Off of Company</a:t>
            </a:r>
          </a:p>
          <a:p>
            <a:r>
              <a:rPr lang="en-US" dirty="0"/>
              <a:t>Section 248 provides the procedure for removal of a company’s name from the ROC register. If a company is not carrying on business activities, it may apply for voluntary strike-off using Form STK-2.</a:t>
            </a:r>
          </a:p>
          <a:p>
            <a:r>
              <a:rPr lang="en-US" dirty="0"/>
              <a:t>CCFS-2026 allows companies to close inactive businesses at reduced fees. This helps remove non-operational companies from MCA records and improves the accuracy of the corporate registry. </a:t>
            </a:r>
          </a:p>
        </p:txBody>
      </p:sp>
    </p:spTree>
    <p:extLst>
      <p:ext uri="{BB962C8B-B14F-4D97-AF65-F5344CB8AC3E}">
        <p14:creationId xmlns:p14="http://schemas.microsoft.com/office/powerpoint/2010/main" val="71693857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094510" y="851962"/>
            <a:ext cx="9725890" cy="2031325"/>
          </a:xfrm>
          <a:prstGeom prst="rect">
            <a:avLst/>
          </a:prstGeom>
          <a:ln>
            <a:solidFill>
              <a:schemeClr val="tx1"/>
            </a:solidFill>
          </a:ln>
        </p:spPr>
        <p:txBody>
          <a:bodyPr wrap="square">
            <a:spAutoFit/>
          </a:bodyPr>
          <a:lstStyle/>
          <a:p>
            <a:r>
              <a:rPr lang="en-US" b="1" dirty="0"/>
              <a:t>1. Form MGT-7 / MGT-7A – Annual Return</a:t>
            </a:r>
          </a:p>
          <a:p>
            <a:r>
              <a:rPr lang="en-US" dirty="0"/>
              <a:t>This form is used for filing the Annual Return of the company with ROC. It contains details about shareholders, directors, shareholding pattern, meetings, and company management.</a:t>
            </a:r>
          </a:p>
          <a:p>
            <a:r>
              <a:rPr lang="en-US" dirty="0"/>
              <a:t>MGT-7 is used by most companies. </a:t>
            </a:r>
          </a:p>
          <a:p>
            <a:r>
              <a:rPr lang="en-US" dirty="0"/>
              <a:t>MGT-7A is used by small companies and OPCs. </a:t>
            </a:r>
          </a:p>
          <a:p>
            <a:r>
              <a:rPr lang="en-US" dirty="0"/>
              <a:t>Under CCFS-2026, companies can file pending annual returns with reduced penalties and regularize compliance status.</a:t>
            </a:r>
          </a:p>
        </p:txBody>
      </p:sp>
      <p:sp>
        <p:nvSpPr>
          <p:cNvPr id="3" name="Rectangle 2"/>
          <p:cNvSpPr/>
          <p:nvPr/>
        </p:nvSpPr>
        <p:spPr>
          <a:xfrm>
            <a:off x="1094510" y="390297"/>
            <a:ext cx="9725890" cy="461665"/>
          </a:xfrm>
          <a:prstGeom prst="rect">
            <a:avLst/>
          </a:prstGeom>
          <a:ln>
            <a:solidFill>
              <a:schemeClr val="tx1"/>
            </a:solidFill>
          </a:ln>
        </p:spPr>
        <p:txBody>
          <a:bodyPr wrap="square">
            <a:spAutoFit/>
          </a:bodyPr>
          <a:lstStyle/>
          <a:p>
            <a:pPr algn="ctr"/>
            <a:r>
              <a:rPr lang="en-US" sz="2400" b="1" dirty="0"/>
              <a:t>Forms under CCFS-2026</a:t>
            </a:r>
          </a:p>
        </p:txBody>
      </p:sp>
      <p:sp>
        <p:nvSpPr>
          <p:cNvPr id="4" name="Rectangle 3"/>
          <p:cNvSpPr/>
          <p:nvPr/>
        </p:nvSpPr>
        <p:spPr>
          <a:xfrm>
            <a:off x="1094510" y="2883287"/>
            <a:ext cx="9725890" cy="3416320"/>
          </a:xfrm>
          <a:prstGeom prst="rect">
            <a:avLst/>
          </a:prstGeom>
          <a:ln>
            <a:solidFill>
              <a:schemeClr val="tx1"/>
            </a:solidFill>
          </a:ln>
        </p:spPr>
        <p:txBody>
          <a:bodyPr wrap="square">
            <a:spAutoFit/>
          </a:bodyPr>
          <a:lstStyle/>
          <a:p>
            <a:r>
              <a:rPr lang="en-US" b="1" dirty="0"/>
              <a:t>2. Form AOC-4 – Financial Statements</a:t>
            </a:r>
          </a:p>
          <a:p>
            <a:r>
              <a:rPr lang="en-US" dirty="0"/>
              <a:t>AOC-4 is used for filing financial statements of the company with ROC. It includes:</a:t>
            </a:r>
          </a:p>
          <a:p>
            <a:pPr marL="285750" indent="-285750">
              <a:buFont typeface="Arial" pitchFamily="34" charset="0"/>
              <a:buChar char="•"/>
            </a:pPr>
            <a:r>
              <a:rPr lang="en-US" dirty="0"/>
              <a:t>Balance Sheet </a:t>
            </a:r>
          </a:p>
          <a:p>
            <a:pPr marL="285750" indent="-285750">
              <a:buFont typeface="Arial" pitchFamily="34" charset="0"/>
              <a:buChar char="•"/>
            </a:pPr>
            <a:r>
              <a:rPr lang="en-US" dirty="0"/>
              <a:t>Profit &amp; Loss Account </a:t>
            </a:r>
          </a:p>
          <a:p>
            <a:pPr marL="285750" indent="-285750">
              <a:buFont typeface="Arial" pitchFamily="34" charset="0"/>
              <a:buChar char="•"/>
            </a:pPr>
            <a:r>
              <a:rPr lang="en-US" dirty="0"/>
              <a:t>Cash Flow Statement </a:t>
            </a:r>
          </a:p>
          <a:p>
            <a:pPr marL="285750" indent="-285750">
              <a:buFont typeface="Arial" pitchFamily="34" charset="0"/>
              <a:buChar char="•"/>
            </a:pPr>
            <a:r>
              <a:rPr lang="en-US" dirty="0"/>
              <a:t>Auditor’s Report </a:t>
            </a:r>
          </a:p>
          <a:p>
            <a:r>
              <a:rPr lang="en-US" dirty="0"/>
              <a:t>Different versions include:</a:t>
            </a:r>
          </a:p>
          <a:p>
            <a:pPr marL="285750" indent="-285750">
              <a:buFont typeface="Arial" pitchFamily="34" charset="0"/>
              <a:buChar char="•"/>
            </a:pPr>
            <a:r>
              <a:rPr lang="en-US" dirty="0"/>
              <a:t>AOC-4 CFS </a:t>
            </a:r>
          </a:p>
          <a:p>
            <a:pPr marL="285750" indent="-285750">
              <a:buFont typeface="Arial" pitchFamily="34" charset="0"/>
              <a:buChar char="•"/>
            </a:pPr>
            <a:r>
              <a:rPr lang="en-US" dirty="0"/>
              <a:t>AOC-4 XBRL </a:t>
            </a:r>
          </a:p>
          <a:p>
            <a:pPr marL="285750" indent="-285750">
              <a:buFont typeface="Arial" pitchFamily="34" charset="0"/>
              <a:buChar char="•"/>
            </a:pPr>
            <a:r>
              <a:rPr lang="en-US" dirty="0"/>
              <a:t>AOC-4 NBFC </a:t>
            </a:r>
          </a:p>
          <a:p>
            <a:r>
              <a:rPr lang="en-US" dirty="0"/>
              <a:t>This form ensures financial transparency and compliance with company law. CCFS-2026 allows delayed filing with heavy fee relief. </a:t>
            </a:r>
          </a:p>
        </p:txBody>
      </p:sp>
    </p:spTree>
    <p:extLst>
      <p:ext uri="{BB962C8B-B14F-4D97-AF65-F5344CB8AC3E}">
        <p14:creationId xmlns:p14="http://schemas.microsoft.com/office/powerpoint/2010/main" val="383811718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066796" y="1198932"/>
            <a:ext cx="9919855" cy="1477328"/>
          </a:xfrm>
          <a:prstGeom prst="rect">
            <a:avLst/>
          </a:prstGeom>
          <a:ln>
            <a:solidFill>
              <a:schemeClr val="tx1"/>
            </a:solidFill>
          </a:ln>
        </p:spPr>
        <p:txBody>
          <a:bodyPr wrap="square">
            <a:spAutoFit/>
          </a:bodyPr>
          <a:lstStyle/>
          <a:p>
            <a:r>
              <a:rPr lang="en-US" b="1" dirty="0"/>
              <a:t>3. Form ADT-1 – Appointment of Auditor</a:t>
            </a:r>
          </a:p>
          <a:p>
            <a:r>
              <a:rPr lang="en-US" dirty="0"/>
              <a:t>ADT-1 is filed for appointment or reappointment of statutory auditor of the company. Companies are required to inform ROC regarding auditor appointment after AGM.</a:t>
            </a:r>
          </a:p>
          <a:p>
            <a:r>
              <a:rPr lang="en-US" dirty="0"/>
              <a:t>If companies failed to file ADT-1 earlier, CCFS-2026 provides an opportunity to complete the filing with reduced penalties.</a:t>
            </a:r>
          </a:p>
        </p:txBody>
      </p:sp>
      <p:sp>
        <p:nvSpPr>
          <p:cNvPr id="3" name="Rectangle 2"/>
          <p:cNvSpPr/>
          <p:nvPr/>
        </p:nvSpPr>
        <p:spPr>
          <a:xfrm>
            <a:off x="1066797" y="2679012"/>
            <a:ext cx="9919855" cy="1477328"/>
          </a:xfrm>
          <a:prstGeom prst="rect">
            <a:avLst/>
          </a:prstGeom>
          <a:ln>
            <a:solidFill>
              <a:schemeClr val="tx1"/>
            </a:solidFill>
          </a:ln>
        </p:spPr>
        <p:txBody>
          <a:bodyPr wrap="square">
            <a:spAutoFit/>
          </a:bodyPr>
          <a:lstStyle/>
          <a:p>
            <a:r>
              <a:rPr lang="en-US" b="1" dirty="0"/>
              <a:t>4. Form MSC-1 – Dormant Company Application</a:t>
            </a:r>
          </a:p>
          <a:p>
            <a:r>
              <a:rPr lang="en-US" dirty="0"/>
              <a:t>MSC-1 is used to apply for dormant company status under Section 455. Companies that are inactive or temporarily non-operational can use this form.</a:t>
            </a:r>
          </a:p>
          <a:p>
            <a:r>
              <a:rPr lang="en-US" dirty="0"/>
              <a:t>Under CCFS-2026, reduced fees are available for obtaining dormant status. This helps inactive companies avoid unnecessary compliance burden.</a:t>
            </a:r>
          </a:p>
        </p:txBody>
      </p:sp>
      <p:sp>
        <p:nvSpPr>
          <p:cNvPr id="4" name="Rectangle 3"/>
          <p:cNvSpPr/>
          <p:nvPr/>
        </p:nvSpPr>
        <p:spPr>
          <a:xfrm>
            <a:off x="1066798" y="4168106"/>
            <a:ext cx="9919855" cy="1477328"/>
          </a:xfrm>
          <a:prstGeom prst="rect">
            <a:avLst/>
          </a:prstGeom>
          <a:ln>
            <a:solidFill>
              <a:schemeClr val="tx1"/>
            </a:solidFill>
          </a:ln>
        </p:spPr>
        <p:txBody>
          <a:bodyPr wrap="square">
            <a:spAutoFit/>
          </a:bodyPr>
          <a:lstStyle/>
          <a:p>
            <a:r>
              <a:rPr lang="en-US" b="1" dirty="0"/>
              <a:t>5. Form STK-2 – Strike Off Application</a:t>
            </a:r>
          </a:p>
          <a:p>
            <a:r>
              <a:rPr lang="en-US" dirty="0"/>
              <a:t>STK-2 is filed when a company wants to voluntarily close business operations and remove its name from ROC records.</a:t>
            </a:r>
          </a:p>
          <a:p>
            <a:r>
              <a:rPr lang="en-US" dirty="0"/>
              <a:t>Under CCFS-2026, companies can apply for strike-off at concessional fees. This helps companies legally close inactive businesses. </a:t>
            </a:r>
          </a:p>
        </p:txBody>
      </p:sp>
    </p:spTree>
    <p:extLst>
      <p:ext uri="{BB962C8B-B14F-4D97-AF65-F5344CB8AC3E}">
        <p14:creationId xmlns:p14="http://schemas.microsoft.com/office/powerpoint/2010/main" val="411340751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787400" y="1237278"/>
            <a:ext cx="10502900" cy="1785104"/>
          </a:xfrm>
          <a:prstGeom prst="rect">
            <a:avLst/>
          </a:prstGeom>
          <a:ln>
            <a:solidFill>
              <a:schemeClr val="tx1"/>
            </a:solidFill>
          </a:ln>
        </p:spPr>
        <p:txBody>
          <a:bodyPr wrap="square">
            <a:spAutoFit/>
          </a:bodyPr>
          <a:lstStyle/>
          <a:p>
            <a:r>
              <a:rPr lang="en-US" sz="2000" b="1" dirty="0"/>
              <a:t>6. FC-3 – Financial Statements of Foreign Company Form</a:t>
            </a:r>
            <a:r>
              <a:rPr lang="en-US" sz="2000" b="1" u="sng" dirty="0"/>
              <a:t> </a:t>
            </a:r>
          </a:p>
          <a:p>
            <a:r>
              <a:rPr lang="en-US" dirty="0"/>
              <a:t>FC-3 is filed by a foreign company having a place of business in India for submission of:</a:t>
            </a:r>
          </a:p>
          <a:p>
            <a:pPr marL="285750" indent="-285750">
              <a:buFont typeface="Arial" pitchFamily="34" charset="0"/>
              <a:buChar char="•"/>
            </a:pPr>
            <a:r>
              <a:rPr lang="en-US" dirty="0"/>
              <a:t>Financial statements of Indian business operations. </a:t>
            </a:r>
          </a:p>
          <a:p>
            <a:pPr marL="285750" indent="-285750">
              <a:buFont typeface="Arial" pitchFamily="34" charset="0"/>
              <a:buChar char="•"/>
            </a:pPr>
            <a:r>
              <a:rPr lang="en-US" dirty="0"/>
              <a:t>List of places of business in India.</a:t>
            </a:r>
          </a:p>
          <a:p>
            <a:r>
              <a:rPr lang="en-US" dirty="0"/>
              <a:t>It is governed under Section 381 of the Companies Act, 2013 and Rule 6 of the Companies (Registration of Foreign Companies) Rules, 2014</a:t>
            </a:r>
          </a:p>
        </p:txBody>
      </p:sp>
      <p:sp>
        <p:nvSpPr>
          <p:cNvPr id="3" name="Rectangle 2"/>
          <p:cNvSpPr/>
          <p:nvPr/>
        </p:nvSpPr>
        <p:spPr>
          <a:xfrm>
            <a:off x="787400" y="3047782"/>
            <a:ext cx="10502900" cy="1508105"/>
          </a:xfrm>
          <a:prstGeom prst="rect">
            <a:avLst/>
          </a:prstGeom>
          <a:ln>
            <a:solidFill>
              <a:schemeClr val="tx1"/>
            </a:solidFill>
          </a:ln>
        </p:spPr>
        <p:txBody>
          <a:bodyPr wrap="square">
            <a:spAutoFit/>
          </a:bodyPr>
          <a:lstStyle/>
          <a:p>
            <a:r>
              <a:rPr lang="en-US" sz="2000" b="1" dirty="0"/>
              <a:t>7. FC-4 – Annual Return of Foreign Company</a:t>
            </a:r>
            <a:r>
              <a:rPr lang="en-US" dirty="0"/>
              <a:t> </a:t>
            </a:r>
          </a:p>
          <a:p>
            <a:r>
              <a:rPr lang="en-US" dirty="0"/>
              <a:t>Form FC-4 is the annual return filing for foreign companies operating in India.</a:t>
            </a:r>
          </a:p>
          <a:p>
            <a:r>
              <a:rPr lang="en-US" dirty="0"/>
              <a:t>It is governed under:</a:t>
            </a:r>
          </a:p>
          <a:p>
            <a:pPr marL="285750" indent="-285750">
              <a:buFont typeface="Arial" pitchFamily="34" charset="0"/>
              <a:buChar char="•"/>
            </a:pPr>
            <a:r>
              <a:rPr lang="en-US" dirty="0"/>
              <a:t>Section 384(2) of Companies Act, 201</a:t>
            </a:r>
          </a:p>
          <a:p>
            <a:pPr marL="285750" indent="-285750">
              <a:buFont typeface="Arial" pitchFamily="34" charset="0"/>
              <a:buChar char="•"/>
            </a:pPr>
            <a:r>
              <a:rPr lang="en-US" dirty="0"/>
              <a:t>3Rule 7 of Companies (Registration of Foreign Companies) Rules, 2014</a:t>
            </a:r>
          </a:p>
        </p:txBody>
      </p:sp>
    </p:spTree>
    <p:extLst>
      <p:ext uri="{BB962C8B-B14F-4D97-AF65-F5344CB8AC3E}">
        <p14:creationId xmlns:p14="http://schemas.microsoft.com/office/powerpoint/2010/main" val="190608595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Box 1"/>
          <p:cNvSpPr txBox="1"/>
          <p:nvPr/>
        </p:nvSpPr>
        <p:spPr>
          <a:xfrm>
            <a:off x="871638" y="1113557"/>
            <a:ext cx="10251287" cy="553998"/>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pPr algn="ctr"/>
            <a:r>
              <a:rPr sz="3000" b="1" u="sng" dirty="0">
                <a:solidFill>
                  <a:srgbClr val="000000"/>
                </a:solidFill>
                <a:latin typeface="Montserrat"/>
              </a:rPr>
              <a:t>Scope of the Scheme</a:t>
            </a:r>
          </a:p>
        </p:txBody>
      </p:sp>
      <p:sp>
        <p:nvSpPr>
          <p:cNvPr id="7" name="Rectangle 3"/>
          <p:cNvSpPr>
            <a:spLocks noChangeArrowheads="1"/>
          </p:cNvSpPr>
          <p:nvPr/>
        </p:nvSpPr>
        <p:spPr bwMode="auto">
          <a:xfrm>
            <a:off x="871638" y="1667555"/>
            <a:ext cx="10251287" cy="4247317"/>
          </a:xfrm>
          <a:prstGeom prst="rect">
            <a:avLst/>
          </a:prstGeom>
          <a:ln/>
        </p:spPr>
        <p:style>
          <a:lnRef idx="2">
            <a:schemeClr val="dk1"/>
          </a:lnRef>
          <a:fillRef idx="1">
            <a:schemeClr val="lt1"/>
          </a:fillRef>
          <a:effectRef idx="0">
            <a:schemeClr val="dk1"/>
          </a:effectRef>
          <a:fontRef idx="minor">
            <a:schemeClr val="dk1"/>
          </a:fontRef>
        </p:style>
        <p:txBody>
          <a:bodyPr vert="horz" wrap="square" lIns="91440" tIns="45720" rIns="91440" bIns="45720" numCol="1" anchor="ctr" anchorCtr="0" compatLnSpc="1">
            <a:prstTxWarp prst="textNoShape">
              <a:avLst/>
            </a:prstTxWarp>
            <a:spAutoFit/>
          </a:bodyPr>
          <a:lstStyle/>
          <a:p>
            <a:pPr marL="0" marR="0" lvl="0" indent="0" defTabSz="914400" rtl="0" eaLnBrk="0" fontAlgn="base" latinLnBrk="0" hangingPunct="0">
              <a:lnSpc>
                <a:spcPct val="100000"/>
              </a:lnSpc>
              <a:spcBef>
                <a:spcPct val="0"/>
              </a:spcBef>
              <a:spcAft>
                <a:spcPct val="0"/>
              </a:spcAft>
              <a:buClrTx/>
              <a:buSzTx/>
              <a:buFontTx/>
              <a:buChar char="•"/>
              <a:tabLst/>
            </a:pPr>
            <a:r>
              <a:rPr kumimoji="0" lang="en-US" sz="1800" b="0" i="0" u="none" strike="noStrike" cap="none" normalizeH="0" baseline="0" dirty="0">
                <a:ln>
                  <a:noFill/>
                </a:ln>
                <a:solidFill>
                  <a:schemeClr val="tx1"/>
                </a:solidFill>
                <a:effectLst/>
                <a:latin typeface="Arial" panose="020B0604020202020204" pitchFamily="34" charset="0"/>
              </a:rPr>
              <a:t> Applicable to defaulting companies registered under the Companies Act, 2013 and previous company law. </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sz="1800" b="0" i="0" u="none" strike="noStrike" cap="none" normalizeH="0" baseline="0" dirty="0">
                <a:ln>
                  <a:noFill/>
                </a:ln>
                <a:solidFill>
                  <a:schemeClr val="tx1"/>
                </a:solidFill>
                <a:effectLst/>
                <a:latin typeface="Arial" panose="020B0604020202020204" pitchFamily="34" charset="0"/>
              </a:rPr>
              <a:t> Covers companies having pending statutory filings with the Registrar of Companies (ROC). </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sz="1800" b="0" i="0" u="none" strike="noStrike" cap="none" normalizeH="0" baseline="0" dirty="0">
                <a:ln>
                  <a:noFill/>
                </a:ln>
                <a:solidFill>
                  <a:schemeClr val="tx1"/>
                </a:solidFill>
                <a:effectLst/>
                <a:latin typeface="Arial" panose="020B0604020202020204" pitchFamily="34" charset="0"/>
              </a:rPr>
              <a:t> Includes filing of overdue: </a:t>
            </a:r>
          </a:p>
          <a:p>
            <a:pPr marL="0" marR="0" lvl="0" indent="0" algn="l" defTabSz="914400" rtl="0" eaLnBrk="0" fontAlgn="base" latinLnBrk="0" hangingPunct="0">
              <a:lnSpc>
                <a:spcPct val="100000"/>
              </a:lnSpc>
              <a:spcBef>
                <a:spcPct val="0"/>
              </a:spcBef>
              <a:spcAft>
                <a:spcPct val="0"/>
              </a:spcAft>
              <a:buClrTx/>
              <a:buSzTx/>
              <a:tabLst/>
            </a:pPr>
            <a:r>
              <a:rPr kumimoji="0" lang="en-US" sz="1800" b="0" i="0" u="none" strike="noStrike" cap="none" normalizeH="0" baseline="0" dirty="0">
                <a:ln>
                  <a:noFill/>
                </a:ln>
                <a:solidFill>
                  <a:schemeClr val="tx1"/>
                </a:solidFill>
                <a:effectLst/>
                <a:latin typeface="Arial" panose="020B0604020202020204" pitchFamily="34" charset="0"/>
              </a:rPr>
              <a:t>     Financial Statements (AOC-4 series) </a:t>
            </a:r>
          </a:p>
          <a:p>
            <a:pPr marL="0" marR="0" lvl="0" indent="0" algn="l" defTabSz="914400" rtl="0" eaLnBrk="0" fontAlgn="base" latinLnBrk="0" hangingPunct="0">
              <a:lnSpc>
                <a:spcPct val="100000"/>
              </a:lnSpc>
              <a:spcBef>
                <a:spcPct val="0"/>
              </a:spcBef>
              <a:spcAft>
                <a:spcPct val="0"/>
              </a:spcAft>
              <a:buClrTx/>
              <a:buSzTx/>
              <a:tabLst/>
            </a:pPr>
            <a:r>
              <a:rPr kumimoji="0" lang="en-US" sz="1800" b="0" i="0" u="none" strike="noStrike" cap="none" normalizeH="0" baseline="0" dirty="0">
                <a:ln>
                  <a:noFill/>
                </a:ln>
                <a:solidFill>
                  <a:schemeClr val="tx1"/>
                </a:solidFill>
                <a:effectLst/>
                <a:latin typeface="Arial" panose="020B0604020202020204" pitchFamily="34" charset="0"/>
              </a:rPr>
              <a:t>     Annual Returns (MGT-7 / MGT-7A) </a:t>
            </a:r>
          </a:p>
          <a:p>
            <a:pPr marL="0" marR="0" lvl="0" indent="0" algn="l" defTabSz="914400" rtl="0" eaLnBrk="0" fontAlgn="base" latinLnBrk="0" hangingPunct="0">
              <a:lnSpc>
                <a:spcPct val="100000"/>
              </a:lnSpc>
              <a:spcBef>
                <a:spcPct val="0"/>
              </a:spcBef>
              <a:spcAft>
                <a:spcPct val="0"/>
              </a:spcAft>
              <a:buClrTx/>
              <a:buSzTx/>
              <a:tabLst/>
            </a:pPr>
            <a:r>
              <a:rPr lang="en-US" dirty="0">
                <a:solidFill>
                  <a:schemeClr val="tx1"/>
                </a:solidFill>
                <a:latin typeface="Arial" panose="020B0604020202020204" pitchFamily="34" charset="0"/>
              </a:rPr>
              <a:t>     </a:t>
            </a:r>
            <a:r>
              <a:rPr kumimoji="0" lang="en-US" sz="1800" b="0" i="0" u="none" strike="noStrike" cap="none" normalizeH="0" baseline="0" dirty="0">
                <a:ln>
                  <a:noFill/>
                </a:ln>
                <a:solidFill>
                  <a:schemeClr val="tx1"/>
                </a:solidFill>
                <a:effectLst/>
                <a:latin typeface="Arial" panose="020B0604020202020204" pitchFamily="34" charset="0"/>
              </a:rPr>
              <a:t>Other eligible e-forms under the Companies Act, 2013. </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sz="1800" b="0" i="0" u="none" strike="noStrike" cap="none" normalizeH="0" baseline="0" dirty="0">
                <a:ln>
                  <a:noFill/>
                </a:ln>
                <a:solidFill>
                  <a:schemeClr val="tx1"/>
                </a:solidFill>
                <a:effectLst/>
                <a:latin typeface="Arial" panose="020B0604020202020204" pitchFamily="34" charset="0"/>
              </a:rPr>
              <a:t> Provides relaxation in payment of additional filing fees. </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sz="1800" b="0" i="0" u="none" strike="noStrike" cap="none" normalizeH="0" baseline="0" dirty="0">
                <a:ln>
                  <a:noFill/>
                </a:ln>
                <a:solidFill>
                  <a:schemeClr val="tx1"/>
                </a:solidFill>
                <a:effectLst/>
                <a:latin typeface="Arial" panose="020B0604020202020204" pitchFamily="34" charset="0"/>
              </a:rPr>
              <a:t> Applicable to private companies, public companies, OPCs, small companies, and eligible inactive companies. </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sz="1800" b="0" i="0" u="none" strike="noStrike" cap="none" normalizeH="0" baseline="0" dirty="0">
                <a:ln>
                  <a:noFill/>
                </a:ln>
                <a:solidFill>
                  <a:schemeClr val="tx1"/>
                </a:solidFill>
                <a:effectLst/>
                <a:latin typeface="Arial" panose="020B0604020202020204" pitchFamily="34" charset="0"/>
              </a:rPr>
              <a:t> Allows companies to regularize long-pending ROC compliances. </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sz="1800" b="0" i="0" u="none" strike="noStrike" cap="none" normalizeH="0" baseline="0" dirty="0">
                <a:ln>
                  <a:noFill/>
                </a:ln>
                <a:solidFill>
                  <a:schemeClr val="tx1"/>
                </a:solidFill>
                <a:effectLst/>
                <a:latin typeface="Arial" panose="020B0604020202020204" pitchFamily="34" charset="0"/>
              </a:rPr>
              <a:t> Facilitates companies seeking: </a:t>
            </a:r>
          </a:p>
          <a:p>
            <a:pPr marL="0" marR="0" lvl="0" indent="0" algn="l" defTabSz="914400" rtl="0" eaLnBrk="0" fontAlgn="base" latinLnBrk="0" hangingPunct="0">
              <a:lnSpc>
                <a:spcPct val="100000"/>
              </a:lnSpc>
              <a:spcBef>
                <a:spcPct val="0"/>
              </a:spcBef>
              <a:spcAft>
                <a:spcPct val="0"/>
              </a:spcAft>
              <a:buClrTx/>
              <a:buSzTx/>
              <a:tabLst/>
            </a:pPr>
            <a:r>
              <a:rPr kumimoji="0" lang="en-US" sz="1800" b="0" i="0" u="none" strike="noStrike" cap="none" normalizeH="0" baseline="0" dirty="0">
                <a:ln>
                  <a:noFill/>
                </a:ln>
                <a:solidFill>
                  <a:schemeClr val="tx1"/>
                </a:solidFill>
                <a:effectLst/>
                <a:latin typeface="Arial" panose="020B0604020202020204" pitchFamily="34" charset="0"/>
              </a:rPr>
              <a:t>      Dormant status, or </a:t>
            </a:r>
          </a:p>
          <a:p>
            <a:pPr marL="0" marR="0" lvl="0" indent="0" algn="l" defTabSz="914400" rtl="0" eaLnBrk="0" fontAlgn="base" latinLnBrk="0" hangingPunct="0">
              <a:lnSpc>
                <a:spcPct val="100000"/>
              </a:lnSpc>
              <a:spcBef>
                <a:spcPct val="0"/>
              </a:spcBef>
              <a:spcAft>
                <a:spcPct val="0"/>
              </a:spcAft>
              <a:buClrTx/>
              <a:buSzTx/>
              <a:tabLst/>
            </a:pPr>
            <a:r>
              <a:rPr kumimoji="0" lang="en-US" sz="1800" b="0" i="0" u="none" strike="noStrike" cap="none" normalizeH="0" baseline="0" dirty="0">
                <a:ln>
                  <a:noFill/>
                </a:ln>
                <a:solidFill>
                  <a:schemeClr val="tx1"/>
                </a:solidFill>
                <a:effectLst/>
                <a:latin typeface="Arial" panose="020B0604020202020204" pitchFamily="34" charset="0"/>
              </a:rPr>
              <a:t>      Voluntary strike-off under Form STK-2.</a:t>
            </a:r>
          </a:p>
          <a:p>
            <a:pPr marL="0" marR="0" lvl="0" indent="0" algn="ctr"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dirty="0">
              <a:ln>
                <a:noFill/>
              </a:ln>
              <a:solidFill>
                <a:schemeClr val="tx1"/>
              </a:solidFill>
              <a:effectLst/>
              <a:latin typeface="Arial" panose="020B0604020202020204" pitchFamily="34" charset="0"/>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Box 1"/>
          <p:cNvSpPr txBox="1"/>
          <p:nvPr/>
        </p:nvSpPr>
        <p:spPr>
          <a:xfrm>
            <a:off x="1269235" y="1307152"/>
            <a:ext cx="9539785" cy="553998"/>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pPr algn="ctr"/>
            <a:r>
              <a:rPr sz="3000" b="1" u="sng" dirty="0">
                <a:solidFill>
                  <a:srgbClr val="000000"/>
                </a:solidFill>
                <a:latin typeface="Montserrat"/>
              </a:rPr>
              <a:t>Non-Eligible Cases</a:t>
            </a:r>
          </a:p>
        </p:txBody>
      </p:sp>
      <p:sp>
        <p:nvSpPr>
          <p:cNvPr id="5" name="Rectangle 4"/>
          <p:cNvSpPr/>
          <p:nvPr/>
        </p:nvSpPr>
        <p:spPr>
          <a:xfrm>
            <a:off x="1269236" y="1861150"/>
            <a:ext cx="9539785" cy="3970318"/>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r>
              <a:rPr lang="en-US" b="1" dirty="0"/>
              <a:t>The following companies/entities are generally not eligible to avail benefits under CCFS-2026:</a:t>
            </a:r>
          </a:p>
          <a:p>
            <a:pPr>
              <a:buFont typeface="Arial" panose="020B0604020202020204" pitchFamily="34" charset="0"/>
              <a:buChar char="•"/>
            </a:pPr>
            <a:r>
              <a:rPr lang="en-US" dirty="0"/>
              <a:t>Companies against which final notice for strike-off under Section 248 has already been issued by ROC. </a:t>
            </a:r>
          </a:p>
          <a:p>
            <a:pPr>
              <a:buFont typeface="Arial" panose="020B0604020202020204" pitchFamily="34" charset="0"/>
              <a:buChar char="•"/>
            </a:pPr>
            <a:r>
              <a:rPr lang="en-US" dirty="0"/>
              <a:t>Companies that have already filed Form STK-2 for voluntary strike-off before commencement of the scheme. </a:t>
            </a:r>
          </a:p>
          <a:p>
            <a:pPr>
              <a:buFont typeface="Arial" panose="020B0604020202020204" pitchFamily="34" charset="0"/>
              <a:buChar char="•"/>
            </a:pPr>
            <a:r>
              <a:rPr lang="en-US" dirty="0"/>
              <a:t>Companies that already applied for dormant status under Section 455 before the scheme period. </a:t>
            </a:r>
          </a:p>
          <a:p>
            <a:pPr>
              <a:buFont typeface="Arial" panose="020B0604020202020204" pitchFamily="34" charset="0"/>
              <a:buChar char="•"/>
            </a:pPr>
            <a:r>
              <a:rPr lang="en-US" dirty="0"/>
              <a:t>Companies dissolved pursuant to amalgamation, merger, or reconstruction. </a:t>
            </a:r>
          </a:p>
          <a:p>
            <a:pPr>
              <a:buFont typeface="Arial" panose="020B0604020202020204" pitchFamily="34" charset="0"/>
              <a:buChar char="•"/>
            </a:pPr>
            <a:r>
              <a:rPr lang="en-US" dirty="0"/>
              <a:t>Vanishing companies identified by regulatory authorities. </a:t>
            </a:r>
          </a:p>
          <a:p>
            <a:pPr>
              <a:buFont typeface="Arial" panose="020B0604020202020204" pitchFamily="34" charset="0"/>
              <a:buChar char="•"/>
            </a:pPr>
            <a:r>
              <a:rPr lang="en-US" dirty="0"/>
              <a:t>Companies already struck off from the MCA register. </a:t>
            </a:r>
          </a:p>
          <a:p>
            <a:pPr>
              <a:buFont typeface="Arial" panose="020B0604020202020204" pitchFamily="34" charset="0"/>
              <a:buChar char="•"/>
            </a:pPr>
            <a:r>
              <a:rPr lang="en-US" dirty="0"/>
              <a:t>Companies under liquidation or CIRP (where specifically restricted). </a:t>
            </a:r>
          </a:p>
          <a:p>
            <a:pPr>
              <a:buFont typeface="Arial" panose="020B0604020202020204" pitchFamily="34" charset="0"/>
              <a:buChar char="•"/>
            </a:pPr>
            <a:r>
              <a:rPr lang="en-US" dirty="0"/>
              <a:t>Companies under serious investigation/prosecution in specified cases. </a:t>
            </a:r>
          </a:p>
          <a:p>
            <a:pPr>
              <a:buFont typeface="Arial" panose="020B0604020202020204" pitchFamily="34" charset="0"/>
              <a:buChar char="•"/>
            </a:pPr>
            <a:r>
              <a:rPr lang="en-US" dirty="0"/>
              <a:t>Entities not registered under the Companies Act, 2013. </a:t>
            </a:r>
          </a:p>
          <a:p>
            <a:pPr>
              <a:buFont typeface="Arial" panose="020B0604020202020204" pitchFamily="34" charset="0"/>
              <a:buChar char="•"/>
            </a:pPr>
            <a:r>
              <a:rPr lang="en-US" dirty="0"/>
              <a:t>Companies failing to complete filings within the prescribed scheme period. </a:t>
            </a:r>
          </a:p>
          <a:p>
            <a:pPr>
              <a:buFont typeface="Arial" panose="020B0604020202020204" pitchFamily="34" charset="0"/>
              <a:buChar char="•"/>
            </a:pPr>
            <a:r>
              <a:rPr lang="en-US" dirty="0"/>
              <a:t>Companies covered under exclusions specifically notified by the Ministry of Corporate Affairs.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Box 1"/>
          <p:cNvSpPr txBox="1"/>
          <p:nvPr/>
        </p:nvSpPr>
        <p:spPr>
          <a:xfrm>
            <a:off x="1378423" y="504968"/>
            <a:ext cx="9253182" cy="553998"/>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pPr algn="ctr"/>
            <a:r>
              <a:rPr sz="3000" b="1" u="sng" dirty="0">
                <a:solidFill>
                  <a:srgbClr val="000000"/>
                </a:solidFill>
                <a:latin typeface="Montserrat"/>
              </a:rPr>
              <a:t>Key Features of CCFS 2026</a:t>
            </a:r>
          </a:p>
        </p:txBody>
      </p:sp>
      <p:sp>
        <p:nvSpPr>
          <p:cNvPr id="5" name="Rectangle 4"/>
          <p:cNvSpPr/>
          <p:nvPr/>
        </p:nvSpPr>
        <p:spPr>
          <a:xfrm>
            <a:off x="1378423" y="1058966"/>
            <a:ext cx="9253182" cy="4801314"/>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pPr>
              <a:buFont typeface="Arial" panose="020B0604020202020204" pitchFamily="34" charset="0"/>
              <a:buChar char="•"/>
            </a:pPr>
            <a:r>
              <a:rPr lang="en-US" dirty="0"/>
              <a:t>One-time compliance facilitation scheme introduced by the Ministry of Corporate Affairs. </a:t>
            </a:r>
          </a:p>
          <a:p>
            <a:pPr>
              <a:buFont typeface="Arial" panose="020B0604020202020204" pitchFamily="34" charset="0"/>
              <a:buChar char="•"/>
            </a:pPr>
            <a:r>
              <a:rPr lang="en-US" dirty="0"/>
              <a:t>Introduced through General Circular No. 01/2026 dated 24 February 2026. </a:t>
            </a:r>
          </a:p>
          <a:p>
            <a:pPr>
              <a:buFont typeface="Arial" panose="020B0604020202020204" pitchFamily="34" charset="0"/>
              <a:buChar char="•"/>
            </a:pPr>
            <a:r>
              <a:rPr lang="en-US" dirty="0"/>
              <a:t>Scheme effective from 15 April 2026 to 15 July 2026. </a:t>
            </a:r>
          </a:p>
          <a:p>
            <a:pPr>
              <a:buFont typeface="Arial" panose="020B0604020202020204" pitchFamily="34" charset="0"/>
              <a:buChar char="•"/>
            </a:pPr>
            <a:r>
              <a:rPr lang="en-US" dirty="0"/>
              <a:t>Provides a one-time opportunity to regularize pending ROC filings. </a:t>
            </a:r>
          </a:p>
          <a:p>
            <a:pPr>
              <a:buFont typeface="Arial" panose="020B0604020202020204" pitchFamily="34" charset="0"/>
              <a:buChar char="•"/>
            </a:pPr>
            <a:r>
              <a:rPr lang="en-US" dirty="0"/>
              <a:t>Companies required to pay only: </a:t>
            </a:r>
          </a:p>
          <a:p>
            <a:pPr marL="742950" lvl="1" indent="-285750">
              <a:buFont typeface="Arial" panose="020B0604020202020204" pitchFamily="34" charset="0"/>
              <a:buChar char="•"/>
            </a:pPr>
            <a:r>
              <a:rPr lang="en-US" dirty="0"/>
              <a:t>Normal filing fees, plus </a:t>
            </a:r>
          </a:p>
          <a:p>
            <a:pPr marL="742950" lvl="1" indent="-285750">
              <a:buFont typeface="Arial" panose="020B0604020202020204" pitchFamily="34" charset="0"/>
              <a:buChar char="•"/>
            </a:pPr>
            <a:r>
              <a:rPr lang="en-US" dirty="0"/>
              <a:t>10% of the additional fees payable for delayed filings. </a:t>
            </a:r>
          </a:p>
          <a:p>
            <a:pPr>
              <a:buFont typeface="Arial" panose="020B0604020202020204" pitchFamily="34" charset="0"/>
              <a:buChar char="•"/>
            </a:pPr>
            <a:r>
              <a:rPr lang="en-US" dirty="0"/>
              <a:t>Offers approximately 90% relief in additional filing fees. </a:t>
            </a:r>
          </a:p>
          <a:p>
            <a:pPr>
              <a:buFont typeface="Arial" panose="020B0604020202020204" pitchFamily="34" charset="0"/>
              <a:buChar char="•"/>
            </a:pPr>
            <a:r>
              <a:rPr lang="en-US" dirty="0"/>
              <a:t>Covers filing of: </a:t>
            </a:r>
          </a:p>
          <a:p>
            <a:pPr marL="742950" lvl="1" indent="-285750">
              <a:buFont typeface="Arial" panose="020B0604020202020204" pitchFamily="34" charset="0"/>
              <a:buChar char="•"/>
            </a:pPr>
            <a:r>
              <a:rPr lang="en-US" dirty="0"/>
              <a:t>AOC-4 series, </a:t>
            </a:r>
          </a:p>
          <a:p>
            <a:pPr marL="742950" lvl="1" indent="-285750">
              <a:buFont typeface="Arial" panose="020B0604020202020204" pitchFamily="34" charset="0"/>
              <a:buChar char="•"/>
            </a:pPr>
            <a:r>
              <a:rPr lang="en-US" dirty="0"/>
              <a:t>MGT-7 / MGT-7A, </a:t>
            </a:r>
          </a:p>
          <a:p>
            <a:pPr marL="742950" lvl="1" indent="-285750">
              <a:buFont typeface="Arial" panose="020B0604020202020204" pitchFamily="34" charset="0"/>
              <a:buChar char="•"/>
            </a:pPr>
            <a:r>
              <a:rPr lang="en-US" dirty="0"/>
              <a:t>ADT-1, </a:t>
            </a:r>
          </a:p>
          <a:p>
            <a:pPr marL="742950" lvl="1" indent="-285750">
              <a:buFont typeface="Arial" panose="020B0604020202020204" pitchFamily="34" charset="0"/>
              <a:buChar char="•"/>
            </a:pPr>
            <a:r>
              <a:rPr lang="en-US" dirty="0"/>
              <a:t>Certain legacy forms under the Companies Act, 1956. </a:t>
            </a:r>
          </a:p>
          <a:p>
            <a:pPr>
              <a:buFont typeface="Arial" panose="020B0604020202020204" pitchFamily="34" charset="0"/>
              <a:buChar char="•"/>
            </a:pPr>
            <a:r>
              <a:rPr lang="en-US" dirty="0"/>
              <a:t>Provides conditional immunity from penalty proceedings and prosecution for eligible delayed filings. </a:t>
            </a:r>
          </a:p>
          <a:p>
            <a:pPr>
              <a:buFont typeface="Arial" panose="020B0604020202020204" pitchFamily="34" charset="0"/>
              <a:buChar char="•"/>
            </a:pPr>
            <a:r>
              <a:rPr lang="en-US" dirty="0"/>
              <a:t>Enables inactive companies to obtain dormant status under Section 455 at concessional fees. </a:t>
            </a:r>
          </a:p>
          <a:p>
            <a:pPr>
              <a:buFont typeface="Arial" panose="020B0604020202020204" pitchFamily="34" charset="0"/>
              <a:buChar char="•"/>
            </a:pPr>
            <a:r>
              <a:rPr lang="en-US" dirty="0"/>
              <a:t>Allows voluntary strike-off through Form STK-2 at reduced filing fees. </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Box 1"/>
          <p:cNvSpPr txBox="1"/>
          <p:nvPr/>
        </p:nvSpPr>
        <p:spPr>
          <a:xfrm>
            <a:off x="1390252" y="488288"/>
            <a:ext cx="9377832" cy="553998"/>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pPr algn="ctr"/>
            <a:r>
              <a:rPr sz="3000" b="1" u="sng">
                <a:solidFill>
                  <a:srgbClr val="000000"/>
                </a:solidFill>
                <a:latin typeface="Montserrat"/>
              </a:rPr>
              <a:t>Benefits to Companies</a:t>
            </a:r>
          </a:p>
        </p:txBody>
      </p:sp>
      <p:sp>
        <p:nvSpPr>
          <p:cNvPr id="5" name="Rectangle 1"/>
          <p:cNvSpPr>
            <a:spLocks noChangeArrowheads="1"/>
          </p:cNvSpPr>
          <p:nvPr/>
        </p:nvSpPr>
        <p:spPr bwMode="auto">
          <a:xfrm>
            <a:off x="1390252" y="1042286"/>
            <a:ext cx="9377832" cy="5632311"/>
          </a:xfrm>
          <a:prstGeom prst="rect">
            <a:avLst/>
          </a:prstGeom>
          <a:ln/>
        </p:spPr>
        <p:style>
          <a:lnRef idx="2">
            <a:schemeClr val="dk1"/>
          </a:lnRef>
          <a:fillRef idx="1">
            <a:schemeClr val="lt1"/>
          </a:fillRef>
          <a:effectRef idx="0">
            <a:schemeClr val="dk1"/>
          </a:effectRef>
          <a:fontRef idx="minor">
            <a:schemeClr val="dk1"/>
          </a:fontRef>
        </p:style>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Char char="•"/>
              <a:tabLst/>
            </a:pPr>
            <a:r>
              <a:rPr kumimoji="0" lang="en-US" sz="1800" b="0" i="0" u="none" strike="noStrike" cap="none" normalizeH="0" baseline="0" dirty="0">
                <a:ln>
                  <a:noFill/>
                </a:ln>
                <a:solidFill>
                  <a:schemeClr val="tx1"/>
                </a:solidFill>
                <a:effectLst/>
                <a:latin typeface="Arial" panose="020B0604020202020204" pitchFamily="34" charset="0"/>
              </a:rPr>
              <a:t>Provides a one-time opportunity to regularize pending ROC compliances. </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sz="1800" b="0" i="0" u="none" strike="noStrike" cap="none" normalizeH="0" baseline="0" dirty="0">
                <a:ln>
                  <a:noFill/>
                </a:ln>
                <a:solidFill>
                  <a:schemeClr val="tx1"/>
                </a:solidFill>
                <a:effectLst/>
                <a:latin typeface="Arial" panose="020B0604020202020204" pitchFamily="34" charset="0"/>
              </a:rPr>
              <a:t>Significant reduction in additional filing fees for delayed filings. </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sz="1800" b="0" i="0" u="none" strike="noStrike" cap="none" normalizeH="0" baseline="0" dirty="0">
                <a:ln>
                  <a:noFill/>
                </a:ln>
                <a:solidFill>
                  <a:schemeClr val="tx1"/>
                </a:solidFill>
                <a:effectLst/>
                <a:latin typeface="Arial" panose="020B0604020202020204" pitchFamily="34" charset="0"/>
              </a:rPr>
              <a:t>Helps companies avoid heavy penalties and prosecution. </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sz="1800" b="0" i="0" u="none" strike="noStrike" cap="none" normalizeH="0" baseline="0" dirty="0">
                <a:ln>
                  <a:noFill/>
                </a:ln>
                <a:solidFill>
                  <a:schemeClr val="tx1"/>
                </a:solidFill>
                <a:effectLst/>
                <a:latin typeface="Arial" panose="020B0604020202020204" pitchFamily="34" charset="0"/>
              </a:rPr>
              <a:t>Enables filing of overdue annual returns and financial statements. </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sz="1800" b="0" i="0" u="none" strike="noStrike" cap="none" normalizeH="0" baseline="0" dirty="0">
                <a:ln>
                  <a:noFill/>
                </a:ln>
                <a:solidFill>
                  <a:schemeClr val="tx1"/>
                </a:solidFill>
                <a:effectLst/>
                <a:latin typeface="Arial" panose="020B0604020202020204" pitchFamily="34" charset="0"/>
              </a:rPr>
              <a:t>Improves compliance status of the company with the Registrar of Companies (ROC). </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sz="1800" b="0" i="0" u="none" strike="noStrike" cap="none" normalizeH="0" baseline="0" dirty="0">
                <a:ln>
                  <a:noFill/>
                </a:ln>
                <a:solidFill>
                  <a:schemeClr val="tx1"/>
                </a:solidFill>
                <a:effectLst/>
                <a:latin typeface="Arial" panose="020B0604020202020204" pitchFamily="34" charset="0"/>
              </a:rPr>
              <a:t>Reduces the risk of regulatory action and adjudication proceedings. </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sz="1800" b="0" i="0" u="none" strike="noStrike" cap="none" normalizeH="0" baseline="0" dirty="0">
                <a:ln>
                  <a:noFill/>
                </a:ln>
                <a:solidFill>
                  <a:schemeClr val="tx1"/>
                </a:solidFill>
                <a:effectLst/>
                <a:latin typeface="Arial" panose="020B0604020202020204" pitchFamily="34" charset="0"/>
              </a:rPr>
              <a:t>Helps directors avoid consequences arising from prolonged non-compliance. </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sz="1800" b="0" i="0" u="none" strike="noStrike" cap="none" normalizeH="0" baseline="0" dirty="0">
                <a:ln>
                  <a:noFill/>
                </a:ln>
                <a:solidFill>
                  <a:schemeClr val="tx1"/>
                </a:solidFill>
                <a:effectLst/>
                <a:latin typeface="Arial" panose="020B0604020202020204" pitchFamily="34" charset="0"/>
              </a:rPr>
              <a:t>Provides conditional immunity from certain legal proceedings related to delayed filings. </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sz="1800" b="0" i="0" u="none" strike="noStrike" cap="none" normalizeH="0" baseline="0" dirty="0">
                <a:ln>
                  <a:noFill/>
                </a:ln>
                <a:solidFill>
                  <a:schemeClr val="tx1"/>
                </a:solidFill>
                <a:effectLst/>
                <a:latin typeface="Arial" panose="020B0604020202020204" pitchFamily="34" charset="0"/>
              </a:rPr>
              <a:t>Facilitates smooth continuation of business operations. </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sz="1800" b="0" i="0" u="none" strike="noStrike" cap="none" normalizeH="0" baseline="0" dirty="0">
                <a:ln>
                  <a:noFill/>
                </a:ln>
                <a:solidFill>
                  <a:schemeClr val="tx1"/>
                </a:solidFill>
                <a:effectLst/>
                <a:latin typeface="Arial" panose="020B0604020202020204" pitchFamily="34" charset="0"/>
              </a:rPr>
              <a:t>Improves corporate credibility and stakeholder confidence. </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sz="1800" b="0" i="0" u="none" strike="noStrike" cap="none" normalizeH="0" baseline="0" dirty="0">
                <a:ln>
                  <a:noFill/>
                </a:ln>
                <a:solidFill>
                  <a:schemeClr val="tx1"/>
                </a:solidFill>
                <a:effectLst/>
                <a:latin typeface="Arial" panose="020B0604020202020204" pitchFamily="34" charset="0"/>
              </a:rPr>
              <a:t>Ensures updated and accurate records on the MCA portal. </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sz="1800" b="0" i="0" u="none" strike="noStrike" cap="none" normalizeH="0" baseline="0" dirty="0">
                <a:ln>
                  <a:noFill/>
                </a:ln>
                <a:solidFill>
                  <a:schemeClr val="tx1"/>
                </a:solidFill>
                <a:effectLst/>
                <a:latin typeface="Arial" panose="020B0604020202020204" pitchFamily="34" charset="0"/>
              </a:rPr>
              <a:t>Assists companies in maintaining good corporate governance practices. </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sz="1800" b="0" i="0" u="none" strike="noStrike" cap="none" normalizeH="0" baseline="0" dirty="0">
                <a:ln>
                  <a:noFill/>
                </a:ln>
                <a:solidFill>
                  <a:schemeClr val="tx1"/>
                </a:solidFill>
                <a:effectLst/>
                <a:latin typeface="Arial" panose="020B0604020202020204" pitchFamily="34" charset="0"/>
              </a:rPr>
              <a:t>Benefits MSMEs, startups, OPCs, and small companies facing financial or compliance difficulties. </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sz="1800" b="0" i="0" u="none" strike="noStrike" cap="none" normalizeH="0" baseline="0" dirty="0">
                <a:ln>
                  <a:noFill/>
                </a:ln>
                <a:solidFill>
                  <a:schemeClr val="tx1"/>
                </a:solidFill>
                <a:effectLst/>
                <a:latin typeface="Arial" panose="020B0604020202020204" pitchFamily="34" charset="0"/>
              </a:rPr>
              <a:t>Enables inactive companies to obtain dormant status at concessional fees. </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sz="1800" b="0" i="0" u="none" strike="noStrike" cap="none" normalizeH="0" baseline="0" dirty="0">
                <a:ln>
                  <a:noFill/>
                </a:ln>
                <a:solidFill>
                  <a:schemeClr val="tx1"/>
                </a:solidFill>
                <a:effectLst/>
                <a:latin typeface="Arial" panose="020B0604020202020204" pitchFamily="34" charset="0"/>
              </a:rPr>
              <a:t>Allows easy voluntary strike-off of non-operational companies through reduced filing fees. </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sz="1800" b="0" i="0" u="none" strike="noStrike" cap="none" normalizeH="0" baseline="0" dirty="0">
                <a:ln>
                  <a:noFill/>
                </a:ln>
                <a:solidFill>
                  <a:schemeClr val="tx1"/>
                </a:solidFill>
                <a:effectLst/>
                <a:latin typeface="Arial" panose="020B0604020202020204" pitchFamily="34" charset="0"/>
              </a:rPr>
              <a:t>Provides an economical compliance reset mechanism for defaulting companies. </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sz="1800" b="0" i="0" u="none" strike="noStrike" cap="none" normalizeH="0" baseline="0" dirty="0">
                <a:ln>
                  <a:noFill/>
                </a:ln>
                <a:solidFill>
                  <a:schemeClr val="tx1"/>
                </a:solidFill>
                <a:effectLst/>
                <a:latin typeface="Arial" panose="020B0604020202020204" pitchFamily="34" charset="0"/>
              </a:rPr>
              <a:t>Helps companies become eligible for future funding, banking, tenders, and investment opportunities by restoring compliance status. </a:t>
            </a:r>
          </a:p>
          <a:p>
            <a:pPr marL="0" marR="0" lvl="0" indent="0" defTabSz="914400" rtl="0" eaLnBrk="0" fontAlgn="base" latinLnBrk="0" hangingPunct="0">
              <a:lnSpc>
                <a:spcPct val="100000"/>
              </a:lnSpc>
              <a:spcBef>
                <a:spcPct val="0"/>
              </a:spcBef>
              <a:spcAft>
                <a:spcPct val="0"/>
              </a:spcAft>
              <a:buClrTx/>
              <a:buSzTx/>
              <a:buFontTx/>
              <a:buChar char="•"/>
              <a:tabLst/>
            </a:pPr>
            <a:r>
              <a:rPr kumimoji="0" lang="en-US" sz="1800" b="0" i="0" u="none" strike="noStrike" cap="none" normalizeH="0" baseline="0" dirty="0">
                <a:ln>
                  <a:noFill/>
                </a:ln>
                <a:solidFill>
                  <a:schemeClr val="tx1"/>
                </a:solidFill>
                <a:effectLst/>
                <a:latin typeface="Arial" panose="020B0604020202020204" pitchFamily="34" charset="0"/>
              </a:rPr>
              <a:t>Minimizes litigation costs and administrative complications associated with defaults. </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Box 1"/>
          <p:cNvSpPr txBox="1"/>
          <p:nvPr/>
        </p:nvSpPr>
        <p:spPr>
          <a:xfrm>
            <a:off x="1514900" y="1331915"/>
            <a:ext cx="9089409" cy="553998"/>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pPr algn="ctr"/>
            <a:r>
              <a:rPr sz="3000" b="1" u="sng" dirty="0">
                <a:solidFill>
                  <a:srgbClr val="000000"/>
                </a:solidFill>
                <a:latin typeface="Montserrat"/>
              </a:rPr>
              <a:t>Filing Process Under CCFS 2026</a:t>
            </a:r>
          </a:p>
        </p:txBody>
      </p:sp>
      <p:sp>
        <p:nvSpPr>
          <p:cNvPr id="5" name="Rectangle 4"/>
          <p:cNvSpPr/>
          <p:nvPr/>
        </p:nvSpPr>
        <p:spPr>
          <a:xfrm>
            <a:off x="1514901" y="1925595"/>
            <a:ext cx="9089409" cy="3785652"/>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pPr>
              <a:buFont typeface="+mj-lt"/>
              <a:buAutoNum type="arabicPeriod"/>
            </a:pPr>
            <a:r>
              <a:rPr lang="en-US" sz="2000" dirty="0"/>
              <a:t>Check eligibility of the company. </a:t>
            </a:r>
          </a:p>
          <a:p>
            <a:pPr>
              <a:buFont typeface="+mj-lt"/>
              <a:buAutoNum type="arabicPeriod"/>
            </a:pPr>
            <a:r>
              <a:rPr lang="en-US" sz="2000" dirty="0"/>
              <a:t>Identify pending ROC filings. </a:t>
            </a:r>
          </a:p>
          <a:p>
            <a:pPr>
              <a:buFont typeface="+mj-lt"/>
              <a:buAutoNum type="arabicPeriod"/>
            </a:pPr>
            <a:r>
              <a:rPr lang="en-US" sz="2000" dirty="0"/>
              <a:t>Conduct compliance review of pending forms. </a:t>
            </a:r>
          </a:p>
          <a:p>
            <a:pPr>
              <a:buFont typeface="+mj-lt"/>
              <a:buAutoNum type="arabicPeriod"/>
            </a:pPr>
            <a:r>
              <a:rPr lang="en-US" sz="2000" dirty="0"/>
              <a:t>Prepare pending financial statements and records. </a:t>
            </a:r>
          </a:p>
          <a:p>
            <a:pPr>
              <a:buFont typeface="+mj-lt"/>
              <a:buAutoNum type="arabicPeriod"/>
            </a:pPr>
            <a:r>
              <a:rPr lang="en-US" sz="2000" dirty="0"/>
              <a:t>Hold Board Meeting and AGM, if required. </a:t>
            </a:r>
          </a:p>
          <a:p>
            <a:pPr>
              <a:buFont typeface="+mj-lt"/>
              <a:buAutoNum type="arabicPeriod"/>
            </a:pPr>
            <a:r>
              <a:rPr lang="en-US" sz="2000" dirty="0"/>
              <a:t>Verify DSC, DIN, and MCA login credentials. </a:t>
            </a:r>
          </a:p>
          <a:p>
            <a:pPr>
              <a:buFont typeface="+mj-lt"/>
              <a:buAutoNum type="arabicPeriod"/>
            </a:pPr>
            <a:r>
              <a:rPr lang="en-US" sz="2000" dirty="0"/>
              <a:t>File pending e-forms on MCA21 portal. </a:t>
            </a:r>
          </a:p>
          <a:p>
            <a:pPr>
              <a:buFont typeface="+mj-lt"/>
              <a:buAutoNum type="arabicPeriod"/>
            </a:pPr>
            <a:r>
              <a:rPr lang="en-US" sz="2000" dirty="0"/>
              <a:t>Pay normal fees plus reduced additional fees. </a:t>
            </a:r>
          </a:p>
          <a:p>
            <a:pPr>
              <a:buFont typeface="+mj-lt"/>
              <a:buAutoNum type="arabicPeriod"/>
            </a:pPr>
            <a:r>
              <a:rPr lang="en-US" sz="2000" dirty="0"/>
              <a:t>Obtain SRN and track filing status. </a:t>
            </a:r>
          </a:p>
          <a:p>
            <a:pPr>
              <a:buFont typeface="+mj-lt"/>
              <a:buAutoNum type="arabicPeriod"/>
            </a:pPr>
            <a:r>
              <a:rPr lang="en-US" sz="2000" dirty="0"/>
              <a:t>Respond to resubmission, if any. </a:t>
            </a:r>
          </a:p>
          <a:p>
            <a:pPr>
              <a:buFont typeface="+mj-lt"/>
              <a:buAutoNum type="arabicPeriod"/>
            </a:pPr>
            <a:r>
              <a:rPr lang="en-US" sz="2000" dirty="0"/>
              <a:t>Apply for dormant status or strike-off, if applicable. </a:t>
            </a:r>
          </a:p>
          <a:p>
            <a:pPr>
              <a:buFont typeface="+mj-lt"/>
              <a:buAutoNum type="arabicPeriod"/>
            </a:pPr>
            <a:r>
              <a:rPr lang="en-US" sz="2000" dirty="0"/>
              <a:t>Complete all filings within the scheme period. </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Box 1"/>
          <p:cNvSpPr txBox="1"/>
          <p:nvPr/>
        </p:nvSpPr>
        <p:spPr>
          <a:xfrm>
            <a:off x="1485787" y="457200"/>
            <a:ext cx="9241353" cy="553998"/>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pPr algn="ctr"/>
            <a:r>
              <a:rPr sz="3000" b="1" u="sng" dirty="0">
                <a:solidFill>
                  <a:srgbClr val="000000"/>
                </a:solidFill>
                <a:latin typeface="Montserrat"/>
              </a:rPr>
              <a:t>Documentation Requirements</a:t>
            </a:r>
          </a:p>
        </p:txBody>
      </p:sp>
      <p:sp>
        <p:nvSpPr>
          <p:cNvPr id="5" name="Rectangle 1"/>
          <p:cNvSpPr>
            <a:spLocks noChangeArrowheads="1"/>
          </p:cNvSpPr>
          <p:nvPr/>
        </p:nvSpPr>
        <p:spPr bwMode="auto">
          <a:xfrm>
            <a:off x="1485787" y="1011198"/>
            <a:ext cx="9241353" cy="5262979"/>
          </a:xfrm>
          <a:prstGeom prst="rect">
            <a:avLst/>
          </a:prstGeom>
          <a:ln/>
        </p:spPr>
        <p:style>
          <a:lnRef idx="2">
            <a:schemeClr val="dk1"/>
          </a:lnRef>
          <a:fillRef idx="1">
            <a:schemeClr val="lt1"/>
          </a:fillRef>
          <a:effectRef idx="0">
            <a:schemeClr val="dk1"/>
          </a:effectRef>
          <a:fontRef idx="minor">
            <a:schemeClr val="dk1"/>
          </a:fontRef>
        </p:style>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Char char="•"/>
              <a:tabLst/>
            </a:pPr>
            <a:r>
              <a:rPr kumimoji="0" lang="en-US" sz="1600" b="0" i="0" u="none" strike="noStrike" cap="none" normalizeH="0" baseline="0" dirty="0">
                <a:ln>
                  <a:noFill/>
                </a:ln>
                <a:solidFill>
                  <a:schemeClr val="tx1"/>
                </a:solidFill>
                <a:effectLst/>
                <a:latin typeface="Arial" panose="020B0604020202020204" pitchFamily="34" charset="0"/>
              </a:rPr>
              <a:t>Certificate of Incorporation </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sz="1600" b="0" i="0" u="none" strike="noStrike" cap="none" normalizeH="0" baseline="0" dirty="0">
                <a:ln>
                  <a:noFill/>
                </a:ln>
                <a:solidFill>
                  <a:schemeClr val="tx1"/>
                </a:solidFill>
                <a:effectLst/>
                <a:latin typeface="Arial" panose="020B0604020202020204" pitchFamily="34" charset="0"/>
              </a:rPr>
              <a:t>PAN Card of the Company </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sz="1600" b="0" i="0" u="none" strike="noStrike" cap="none" normalizeH="0" baseline="0" dirty="0">
                <a:ln>
                  <a:noFill/>
                </a:ln>
                <a:solidFill>
                  <a:schemeClr val="tx1"/>
                </a:solidFill>
                <a:effectLst/>
                <a:latin typeface="Arial" panose="020B0604020202020204" pitchFamily="34" charset="0"/>
              </a:rPr>
              <a:t>CIN Details of the Company </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sz="1600" b="0" i="0" u="none" strike="noStrike" cap="none" normalizeH="0" baseline="0" dirty="0">
                <a:ln>
                  <a:noFill/>
                </a:ln>
                <a:solidFill>
                  <a:schemeClr val="tx1"/>
                </a:solidFill>
                <a:effectLst/>
                <a:latin typeface="Arial" panose="020B0604020202020204" pitchFamily="34" charset="0"/>
              </a:rPr>
              <a:t>MOA &amp; AOA of the Company </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sz="1600" b="0" i="0" u="none" strike="noStrike" cap="none" normalizeH="0" baseline="0" dirty="0">
                <a:ln>
                  <a:noFill/>
                </a:ln>
                <a:solidFill>
                  <a:schemeClr val="tx1"/>
                </a:solidFill>
                <a:effectLst/>
                <a:latin typeface="Arial" panose="020B0604020202020204" pitchFamily="34" charset="0"/>
              </a:rPr>
              <a:t>DSC of Directors </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sz="1600" b="0" i="0" u="none" strike="noStrike" cap="none" normalizeH="0" baseline="0" dirty="0">
                <a:ln>
                  <a:noFill/>
                </a:ln>
                <a:solidFill>
                  <a:schemeClr val="tx1"/>
                </a:solidFill>
                <a:effectLst/>
                <a:latin typeface="Arial" panose="020B0604020202020204" pitchFamily="34" charset="0"/>
              </a:rPr>
              <a:t>DIN details of Directors </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sz="1600" b="0" i="0" u="none" strike="noStrike" cap="none" normalizeH="0" baseline="0" dirty="0">
                <a:ln>
                  <a:noFill/>
                </a:ln>
                <a:solidFill>
                  <a:schemeClr val="tx1"/>
                </a:solidFill>
                <a:effectLst/>
                <a:latin typeface="Arial" panose="020B0604020202020204" pitchFamily="34" charset="0"/>
              </a:rPr>
              <a:t>MCA login credentials </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sz="1600" b="0" i="0" u="none" strike="noStrike" cap="none" normalizeH="0" baseline="0" dirty="0">
                <a:ln>
                  <a:noFill/>
                </a:ln>
                <a:solidFill>
                  <a:schemeClr val="tx1"/>
                </a:solidFill>
                <a:effectLst/>
                <a:latin typeface="Arial" panose="020B0604020202020204" pitchFamily="34" charset="0"/>
              </a:rPr>
              <a:t>Pending Financial Statements </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sz="1600" b="0" i="0" u="none" strike="noStrike" cap="none" normalizeH="0" baseline="0" dirty="0">
                <a:ln>
                  <a:noFill/>
                </a:ln>
                <a:solidFill>
                  <a:schemeClr val="tx1"/>
                </a:solidFill>
                <a:effectLst/>
                <a:latin typeface="Arial" panose="020B0604020202020204" pitchFamily="34" charset="0"/>
              </a:rPr>
              <a:t>Auditor’s Report </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sz="1600" b="0" i="0" u="none" strike="noStrike" cap="none" normalizeH="0" baseline="0" dirty="0">
                <a:ln>
                  <a:noFill/>
                </a:ln>
                <a:solidFill>
                  <a:schemeClr val="tx1"/>
                </a:solidFill>
                <a:effectLst/>
                <a:latin typeface="Arial" panose="020B0604020202020204" pitchFamily="34" charset="0"/>
              </a:rPr>
              <a:t>Board’s Report </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sz="1600" b="0" i="0" u="none" strike="noStrike" cap="none" normalizeH="0" baseline="0" dirty="0">
                <a:ln>
                  <a:noFill/>
                </a:ln>
                <a:solidFill>
                  <a:schemeClr val="tx1"/>
                </a:solidFill>
                <a:effectLst/>
                <a:latin typeface="Arial" panose="020B0604020202020204" pitchFamily="34" charset="0"/>
              </a:rPr>
              <a:t>Annual Return details </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sz="1600" b="0" i="0" u="none" strike="noStrike" cap="none" normalizeH="0" baseline="0" dirty="0">
                <a:ln>
                  <a:noFill/>
                </a:ln>
                <a:solidFill>
                  <a:schemeClr val="tx1"/>
                </a:solidFill>
                <a:effectLst/>
                <a:latin typeface="Arial" panose="020B0604020202020204" pitchFamily="34" charset="0"/>
              </a:rPr>
              <a:t>Register of Members </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sz="1600" b="0" i="0" u="none" strike="noStrike" cap="none" normalizeH="0" baseline="0" dirty="0">
                <a:ln>
                  <a:noFill/>
                </a:ln>
                <a:solidFill>
                  <a:schemeClr val="tx1"/>
                </a:solidFill>
                <a:effectLst/>
                <a:latin typeface="Arial" panose="020B0604020202020204" pitchFamily="34" charset="0"/>
              </a:rPr>
              <a:t>Minutes of Board Meetings and AGM </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sz="1600" b="0" i="0" u="none" strike="noStrike" cap="none" normalizeH="0" baseline="0" dirty="0">
                <a:ln>
                  <a:noFill/>
                </a:ln>
                <a:solidFill>
                  <a:schemeClr val="tx1"/>
                </a:solidFill>
                <a:effectLst/>
                <a:latin typeface="Arial" panose="020B0604020202020204" pitchFamily="34" charset="0"/>
              </a:rPr>
              <a:t>Bank Statements of pending financial years </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sz="1600" b="0" i="0" u="none" strike="noStrike" cap="none" normalizeH="0" baseline="0" dirty="0">
                <a:ln>
                  <a:noFill/>
                </a:ln>
                <a:solidFill>
                  <a:schemeClr val="tx1"/>
                </a:solidFill>
                <a:effectLst/>
                <a:latin typeface="Arial" panose="020B0604020202020204" pitchFamily="34" charset="0"/>
              </a:rPr>
              <a:t>Books of Accounts and Ledger records </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sz="1600" b="0" i="0" u="none" strike="noStrike" cap="none" normalizeH="0" baseline="0" dirty="0">
                <a:ln>
                  <a:noFill/>
                </a:ln>
                <a:solidFill>
                  <a:schemeClr val="tx1"/>
                </a:solidFill>
                <a:effectLst/>
                <a:latin typeface="Arial" panose="020B0604020202020204" pitchFamily="34" charset="0"/>
              </a:rPr>
              <a:t>Details of Directors and KMP </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sz="1600" b="0" i="0" u="none" strike="noStrike" cap="none" normalizeH="0" baseline="0" dirty="0">
                <a:ln>
                  <a:noFill/>
                </a:ln>
                <a:solidFill>
                  <a:schemeClr val="tx1"/>
                </a:solidFill>
                <a:effectLst/>
                <a:latin typeface="Arial" panose="020B0604020202020204" pitchFamily="34" charset="0"/>
              </a:rPr>
              <a:t>Proof of Registered Office </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sz="1600" b="0" i="0" u="none" strike="noStrike" cap="none" normalizeH="0" baseline="0" dirty="0">
                <a:ln>
                  <a:noFill/>
                </a:ln>
                <a:solidFill>
                  <a:schemeClr val="tx1"/>
                </a:solidFill>
                <a:effectLst/>
                <a:latin typeface="Arial" panose="020B0604020202020204" pitchFamily="34" charset="0"/>
              </a:rPr>
              <a:t>Pending ROC notices, if any </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sz="1600" b="0" i="0" u="none" strike="noStrike" cap="none" normalizeH="0" baseline="0" dirty="0">
                <a:ln>
                  <a:noFill/>
                </a:ln>
                <a:solidFill>
                  <a:schemeClr val="tx1"/>
                </a:solidFill>
                <a:effectLst/>
                <a:latin typeface="Arial" panose="020B0604020202020204" pitchFamily="34" charset="0"/>
              </a:rPr>
              <a:t>Authorization/Board Resolution for filing </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sz="1600" b="0" i="0" u="none" strike="noStrike" cap="none" normalizeH="0" baseline="0" dirty="0">
                <a:ln>
                  <a:noFill/>
                </a:ln>
                <a:solidFill>
                  <a:schemeClr val="tx1"/>
                </a:solidFill>
                <a:effectLst/>
                <a:latin typeface="Arial" panose="020B0604020202020204" pitchFamily="34" charset="0"/>
              </a:rPr>
              <a:t>NOC/Consent documents, wherever applicable </a:t>
            </a:r>
          </a:p>
          <a:p>
            <a:pPr marL="0" marR="0" lvl="0" indent="0" defTabSz="914400" rtl="0" eaLnBrk="0" fontAlgn="base" latinLnBrk="0" hangingPunct="0">
              <a:lnSpc>
                <a:spcPct val="100000"/>
              </a:lnSpc>
              <a:spcBef>
                <a:spcPct val="0"/>
              </a:spcBef>
              <a:spcAft>
                <a:spcPct val="0"/>
              </a:spcAft>
              <a:buClrTx/>
              <a:buSzTx/>
              <a:buFontTx/>
              <a:buChar char="•"/>
              <a:tabLst/>
            </a:pPr>
            <a:r>
              <a:rPr kumimoji="0" lang="en-US" sz="1600" b="0" i="0" u="none" strike="noStrike" cap="none" normalizeH="0" baseline="0" dirty="0">
                <a:ln>
                  <a:noFill/>
                </a:ln>
                <a:solidFill>
                  <a:schemeClr val="tx1"/>
                </a:solidFill>
                <a:effectLst/>
                <a:latin typeface="Arial" panose="020B0604020202020204" pitchFamily="34" charset="0"/>
              </a:rPr>
              <a:t>Documents required for Dormant Status or STK-2, if applicable </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Box 1"/>
          <p:cNvSpPr txBox="1"/>
          <p:nvPr/>
        </p:nvSpPr>
        <p:spPr>
          <a:xfrm>
            <a:off x="1540377" y="593676"/>
            <a:ext cx="9364184" cy="553998"/>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pPr algn="ctr"/>
            <a:r>
              <a:rPr sz="3000" b="1" u="sng" dirty="0">
                <a:solidFill>
                  <a:srgbClr val="000000"/>
                </a:solidFill>
                <a:latin typeface="Montserrat"/>
              </a:rPr>
              <a:t>Timeline &amp; Compliance Window</a:t>
            </a:r>
          </a:p>
        </p:txBody>
      </p:sp>
      <p:graphicFrame>
        <p:nvGraphicFramePr>
          <p:cNvPr id="5" name="Table 4"/>
          <p:cNvGraphicFramePr>
            <a:graphicFrameLocks noGrp="1"/>
          </p:cNvGraphicFramePr>
          <p:nvPr>
            <p:extLst>
              <p:ext uri="{D42A27DB-BD31-4B8C-83A1-F6EECF244321}">
                <p14:modId xmlns:p14="http://schemas.microsoft.com/office/powerpoint/2010/main" val="247343841"/>
              </p:ext>
            </p:extLst>
          </p:nvPr>
        </p:nvGraphicFramePr>
        <p:xfrm>
          <a:off x="1540377" y="1312710"/>
          <a:ext cx="9022989" cy="4361427"/>
        </p:xfrm>
        <a:graphic>
          <a:graphicData uri="http://schemas.openxmlformats.org/drawingml/2006/table">
            <a:tbl>
              <a:tblPr/>
              <a:tblGrid>
                <a:gridCol w="4669355">
                  <a:extLst>
                    <a:ext uri="{9D8B030D-6E8A-4147-A177-3AD203B41FA5}">
                      <a16:colId xmlns:a16="http://schemas.microsoft.com/office/drawing/2014/main" xmlns="" val="20000"/>
                    </a:ext>
                  </a:extLst>
                </a:gridCol>
                <a:gridCol w="4353634">
                  <a:extLst>
                    <a:ext uri="{9D8B030D-6E8A-4147-A177-3AD203B41FA5}">
                      <a16:colId xmlns:a16="http://schemas.microsoft.com/office/drawing/2014/main" xmlns="" val="20001"/>
                    </a:ext>
                  </a:extLst>
                </a:gridCol>
              </a:tblGrid>
              <a:tr h="484603">
                <a:tc>
                  <a:txBody>
                    <a:bodyPr/>
                    <a:lstStyle/>
                    <a:p>
                      <a:r>
                        <a:rPr lang="en-IN" dirty="0"/>
                        <a:t>Particulars</a:t>
                      </a:r>
                    </a:p>
                  </a:txBody>
                  <a:tcPr anchor="ctr">
                    <a:lnL>
                      <a:noFill/>
                    </a:lnL>
                    <a:lnR>
                      <a:noFill/>
                    </a:lnR>
                    <a:lnT>
                      <a:noFill/>
                    </a:lnT>
                    <a:lnB>
                      <a:noFill/>
                    </a:lnB>
                  </a:tcPr>
                </a:tc>
                <a:tc>
                  <a:txBody>
                    <a:bodyPr/>
                    <a:lstStyle/>
                    <a:p>
                      <a:r>
                        <a:rPr lang="en-IN"/>
                        <a:t>Timeline / Period</a:t>
                      </a:r>
                    </a:p>
                  </a:txBody>
                  <a:tcPr anchor="ctr">
                    <a:lnL>
                      <a:noFill/>
                    </a:lnL>
                    <a:lnR>
                      <a:noFill/>
                    </a:lnR>
                    <a:lnT>
                      <a:noFill/>
                    </a:lnT>
                    <a:lnB>
                      <a:noFill/>
                    </a:lnB>
                  </a:tcPr>
                </a:tc>
                <a:extLst>
                  <a:ext uri="{0D108BD9-81ED-4DB2-BD59-A6C34878D82A}">
                    <a16:rowId xmlns:a16="http://schemas.microsoft.com/office/drawing/2014/main" xmlns="" val="10000"/>
                  </a:ext>
                </a:extLst>
              </a:tr>
              <a:tr h="484603">
                <a:tc>
                  <a:txBody>
                    <a:bodyPr/>
                    <a:lstStyle/>
                    <a:p>
                      <a:r>
                        <a:rPr lang="en-IN"/>
                        <a:t>MCA Circular Issued</a:t>
                      </a:r>
                    </a:p>
                  </a:txBody>
                  <a:tcPr anchor="ctr">
                    <a:lnL>
                      <a:noFill/>
                    </a:lnL>
                    <a:lnR>
                      <a:noFill/>
                    </a:lnR>
                    <a:lnT>
                      <a:noFill/>
                    </a:lnT>
                    <a:lnB>
                      <a:noFill/>
                    </a:lnB>
                  </a:tcPr>
                </a:tc>
                <a:tc>
                  <a:txBody>
                    <a:bodyPr/>
                    <a:lstStyle/>
                    <a:p>
                      <a:r>
                        <a:rPr lang="en-IN"/>
                        <a:t>24 February 2026</a:t>
                      </a:r>
                    </a:p>
                  </a:txBody>
                  <a:tcPr anchor="ctr">
                    <a:lnL>
                      <a:noFill/>
                    </a:lnL>
                    <a:lnR>
                      <a:noFill/>
                    </a:lnR>
                    <a:lnT>
                      <a:noFill/>
                    </a:lnT>
                    <a:lnB>
                      <a:noFill/>
                    </a:lnB>
                  </a:tcPr>
                </a:tc>
                <a:extLst>
                  <a:ext uri="{0D108BD9-81ED-4DB2-BD59-A6C34878D82A}">
                    <a16:rowId xmlns:a16="http://schemas.microsoft.com/office/drawing/2014/main" xmlns="" val="10001"/>
                  </a:ext>
                </a:extLst>
              </a:tr>
              <a:tr h="484603">
                <a:tc>
                  <a:txBody>
                    <a:bodyPr/>
                    <a:lstStyle/>
                    <a:p>
                      <a:r>
                        <a:rPr lang="en-IN"/>
                        <a:t>Scheme Opening Date</a:t>
                      </a:r>
                    </a:p>
                  </a:txBody>
                  <a:tcPr anchor="ctr">
                    <a:lnL>
                      <a:noFill/>
                    </a:lnL>
                    <a:lnR>
                      <a:noFill/>
                    </a:lnR>
                    <a:lnT>
                      <a:noFill/>
                    </a:lnT>
                    <a:lnB>
                      <a:noFill/>
                    </a:lnB>
                  </a:tcPr>
                </a:tc>
                <a:tc>
                  <a:txBody>
                    <a:bodyPr/>
                    <a:lstStyle/>
                    <a:p>
                      <a:r>
                        <a:rPr lang="en-IN"/>
                        <a:t>15 April 2026</a:t>
                      </a:r>
                    </a:p>
                  </a:txBody>
                  <a:tcPr anchor="ctr">
                    <a:lnL>
                      <a:noFill/>
                    </a:lnL>
                    <a:lnR>
                      <a:noFill/>
                    </a:lnR>
                    <a:lnT>
                      <a:noFill/>
                    </a:lnT>
                    <a:lnB>
                      <a:noFill/>
                    </a:lnB>
                  </a:tcPr>
                </a:tc>
                <a:extLst>
                  <a:ext uri="{0D108BD9-81ED-4DB2-BD59-A6C34878D82A}">
                    <a16:rowId xmlns:a16="http://schemas.microsoft.com/office/drawing/2014/main" xmlns="" val="10002"/>
                  </a:ext>
                </a:extLst>
              </a:tr>
              <a:tr h="484603">
                <a:tc>
                  <a:txBody>
                    <a:bodyPr/>
                    <a:lstStyle/>
                    <a:p>
                      <a:r>
                        <a:rPr lang="en-IN"/>
                        <a:t>Scheme Closing Date</a:t>
                      </a:r>
                    </a:p>
                  </a:txBody>
                  <a:tcPr anchor="ctr">
                    <a:lnL>
                      <a:noFill/>
                    </a:lnL>
                    <a:lnR>
                      <a:noFill/>
                    </a:lnR>
                    <a:lnT>
                      <a:noFill/>
                    </a:lnT>
                    <a:lnB>
                      <a:noFill/>
                    </a:lnB>
                  </a:tcPr>
                </a:tc>
                <a:tc>
                  <a:txBody>
                    <a:bodyPr/>
                    <a:lstStyle/>
                    <a:p>
                      <a:r>
                        <a:rPr lang="en-IN"/>
                        <a:t>15 July 2026</a:t>
                      </a:r>
                    </a:p>
                  </a:txBody>
                  <a:tcPr anchor="ctr">
                    <a:lnL>
                      <a:noFill/>
                    </a:lnL>
                    <a:lnR>
                      <a:noFill/>
                    </a:lnR>
                    <a:lnT>
                      <a:noFill/>
                    </a:lnT>
                    <a:lnB>
                      <a:noFill/>
                    </a:lnB>
                  </a:tcPr>
                </a:tc>
                <a:extLst>
                  <a:ext uri="{0D108BD9-81ED-4DB2-BD59-A6C34878D82A}">
                    <a16:rowId xmlns:a16="http://schemas.microsoft.com/office/drawing/2014/main" xmlns="" val="10003"/>
                  </a:ext>
                </a:extLst>
              </a:tr>
              <a:tr h="484603">
                <a:tc>
                  <a:txBody>
                    <a:bodyPr/>
                    <a:lstStyle/>
                    <a:p>
                      <a:r>
                        <a:rPr lang="en-IN"/>
                        <a:t>Total Compliance Window</a:t>
                      </a:r>
                    </a:p>
                  </a:txBody>
                  <a:tcPr anchor="ctr">
                    <a:lnL>
                      <a:noFill/>
                    </a:lnL>
                    <a:lnR>
                      <a:noFill/>
                    </a:lnR>
                    <a:lnT>
                      <a:noFill/>
                    </a:lnT>
                    <a:lnB>
                      <a:noFill/>
                    </a:lnB>
                  </a:tcPr>
                </a:tc>
                <a:tc>
                  <a:txBody>
                    <a:bodyPr/>
                    <a:lstStyle/>
                    <a:p>
                      <a:r>
                        <a:rPr lang="en-IN"/>
                        <a:t>3 Months (92 Days)</a:t>
                      </a:r>
                    </a:p>
                  </a:txBody>
                  <a:tcPr anchor="ctr">
                    <a:lnL>
                      <a:noFill/>
                    </a:lnL>
                    <a:lnR>
                      <a:noFill/>
                    </a:lnR>
                    <a:lnT>
                      <a:noFill/>
                    </a:lnT>
                    <a:lnB>
                      <a:noFill/>
                    </a:lnB>
                  </a:tcPr>
                </a:tc>
                <a:extLst>
                  <a:ext uri="{0D108BD9-81ED-4DB2-BD59-A6C34878D82A}">
                    <a16:rowId xmlns:a16="http://schemas.microsoft.com/office/drawing/2014/main" xmlns="" val="10004"/>
                  </a:ext>
                </a:extLst>
              </a:tr>
              <a:tr h="484603">
                <a:tc>
                  <a:txBody>
                    <a:bodyPr/>
                    <a:lstStyle/>
                    <a:p>
                      <a:r>
                        <a:rPr lang="en-IN"/>
                        <a:t>Filing Mode</a:t>
                      </a:r>
                    </a:p>
                  </a:txBody>
                  <a:tcPr anchor="ctr">
                    <a:lnL>
                      <a:noFill/>
                    </a:lnL>
                    <a:lnR>
                      <a:noFill/>
                    </a:lnR>
                    <a:lnT>
                      <a:noFill/>
                    </a:lnT>
                    <a:lnB>
                      <a:noFill/>
                    </a:lnB>
                  </a:tcPr>
                </a:tc>
                <a:tc>
                  <a:txBody>
                    <a:bodyPr/>
                    <a:lstStyle/>
                    <a:p>
                      <a:r>
                        <a:rPr lang="en-IN"/>
                        <a:t>MCA21 Online Portal</a:t>
                      </a:r>
                    </a:p>
                  </a:txBody>
                  <a:tcPr anchor="ctr">
                    <a:lnL>
                      <a:noFill/>
                    </a:lnL>
                    <a:lnR>
                      <a:noFill/>
                    </a:lnR>
                    <a:lnT>
                      <a:noFill/>
                    </a:lnT>
                    <a:lnB>
                      <a:noFill/>
                    </a:lnB>
                  </a:tcPr>
                </a:tc>
                <a:extLst>
                  <a:ext uri="{0D108BD9-81ED-4DB2-BD59-A6C34878D82A}">
                    <a16:rowId xmlns:a16="http://schemas.microsoft.com/office/drawing/2014/main" xmlns="" val="10005"/>
                  </a:ext>
                </a:extLst>
              </a:tr>
              <a:tr h="484603">
                <a:tc>
                  <a:txBody>
                    <a:bodyPr/>
                    <a:lstStyle/>
                    <a:p>
                      <a:r>
                        <a:rPr lang="en-IN" dirty="0"/>
                        <a:t>Benefit Available During</a:t>
                      </a:r>
                    </a:p>
                  </a:txBody>
                  <a:tcPr anchor="ctr">
                    <a:lnL>
                      <a:noFill/>
                    </a:lnL>
                    <a:lnR>
                      <a:noFill/>
                    </a:lnR>
                    <a:lnT>
                      <a:noFill/>
                    </a:lnT>
                    <a:lnB>
                      <a:noFill/>
                    </a:lnB>
                  </a:tcPr>
                </a:tc>
                <a:tc>
                  <a:txBody>
                    <a:bodyPr/>
                    <a:lstStyle/>
                    <a:p>
                      <a:r>
                        <a:rPr lang="en-US"/>
                        <a:t>15 April 2026 to 15 July 2026 only</a:t>
                      </a:r>
                    </a:p>
                  </a:txBody>
                  <a:tcPr anchor="ctr">
                    <a:lnL>
                      <a:noFill/>
                    </a:lnL>
                    <a:lnR>
                      <a:noFill/>
                    </a:lnR>
                    <a:lnT>
                      <a:noFill/>
                    </a:lnT>
                    <a:lnB>
                      <a:noFill/>
                    </a:lnB>
                  </a:tcPr>
                </a:tc>
                <a:extLst>
                  <a:ext uri="{0D108BD9-81ED-4DB2-BD59-A6C34878D82A}">
                    <a16:rowId xmlns:a16="http://schemas.microsoft.com/office/drawing/2014/main" xmlns="" val="10006"/>
                  </a:ext>
                </a:extLst>
              </a:tr>
              <a:tr h="484603">
                <a:tc>
                  <a:txBody>
                    <a:bodyPr/>
                    <a:lstStyle/>
                    <a:p>
                      <a:r>
                        <a:rPr lang="en-US"/>
                        <a:t>Last Date for Availing Reduced Fees</a:t>
                      </a:r>
                    </a:p>
                  </a:txBody>
                  <a:tcPr anchor="ctr">
                    <a:lnL>
                      <a:noFill/>
                    </a:lnL>
                    <a:lnR>
                      <a:noFill/>
                    </a:lnR>
                    <a:lnT>
                      <a:noFill/>
                    </a:lnT>
                    <a:lnB>
                      <a:noFill/>
                    </a:lnB>
                  </a:tcPr>
                </a:tc>
                <a:tc>
                  <a:txBody>
                    <a:bodyPr/>
                    <a:lstStyle/>
                    <a:p>
                      <a:r>
                        <a:rPr lang="en-IN"/>
                        <a:t>15 July 2026</a:t>
                      </a:r>
                    </a:p>
                  </a:txBody>
                  <a:tcPr anchor="ctr">
                    <a:lnL>
                      <a:noFill/>
                    </a:lnL>
                    <a:lnR>
                      <a:noFill/>
                    </a:lnR>
                    <a:lnT>
                      <a:noFill/>
                    </a:lnT>
                    <a:lnB>
                      <a:noFill/>
                    </a:lnB>
                  </a:tcPr>
                </a:tc>
                <a:extLst>
                  <a:ext uri="{0D108BD9-81ED-4DB2-BD59-A6C34878D82A}">
                    <a16:rowId xmlns:a16="http://schemas.microsoft.com/office/drawing/2014/main" xmlns="" val="10007"/>
                  </a:ext>
                </a:extLst>
              </a:tr>
              <a:tr h="484603">
                <a:tc>
                  <a:txBody>
                    <a:bodyPr/>
                    <a:lstStyle/>
                    <a:p>
                      <a:r>
                        <a:rPr lang="en-IN" dirty="0"/>
                        <a:t>Post Scheme Action</a:t>
                      </a:r>
                    </a:p>
                  </a:txBody>
                  <a:tcPr anchor="ctr">
                    <a:lnL>
                      <a:noFill/>
                    </a:lnL>
                    <a:lnR>
                      <a:noFill/>
                    </a:lnR>
                    <a:lnT>
                      <a:noFill/>
                    </a:lnT>
                    <a:lnB>
                      <a:noFill/>
                    </a:lnB>
                  </a:tcPr>
                </a:tc>
                <a:tc>
                  <a:txBody>
                    <a:bodyPr/>
                    <a:lstStyle/>
                    <a:p>
                      <a:r>
                        <a:rPr lang="en-US" dirty="0"/>
                        <a:t>Strict ROC action against defaulters</a:t>
                      </a:r>
                    </a:p>
                  </a:txBody>
                  <a:tcPr anchor="ctr">
                    <a:lnL>
                      <a:noFill/>
                    </a:lnL>
                    <a:lnR>
                      <a:noFill/>
                    </a:lnR>
                    <a:lnT>
                      <a:noFill/>
                    </a:lnT>
                    <a:lnB>
                      <a:noFill/>
                    </a:lnB>
                  </a:tcPr>
                </a:tc>
                <a:extLst>
                  <a:ext uri="{0D108BD9-81ED-4DB2-BD59-A6C34878D82A}">
                    <a16:rowId xmlns:a16="http://schemas.microsoft.com/office/drawing/2014/main" xmlns="" val="10008"/>
                  </a:ext>
                </a:extLst>
              </a:tr>
            </a:tbl>
          </a:graphicData>
        </a:graphic>
      </p:graphicFrame>
      <p:sp>
        <p:nvSpPr>
          <p:cNvPr id="6" name="Rectangle 5"/>
          <p:cNvSpPr/>
          <p:nvPr/>
        </p:nvSpPr>
        <p:spPr>
          <a:xfrm>
            <a:off x="1540377" y="1147674"/>
            <a:ext cx="9364184" cy="4748159"/>
          </a:xfrm>
          <a:prstGeom prst="rect">
            <a:avLst/>
          </a:prstGeom>
          <a:noFill/>
          <a:ln/>
        </p:spPr>
        <p:style>
          <a:lnRef idx="2">
            <a:schemeClr val="dk1"/>
          </a:lnRef>
          <a:fillRef idx="1">
            <a:schemeClr val="lt1"/>
          </a:fillRef>
          <a:effectRef idx="0">
            <a:schemeClr val="dk1"/>
          </a:effectRef>
          <a:fontRef idx="minor">
            <a:schemeClr val="dk1"/>
          </a:fontRef>
        </p:style>
        <p:txBody>
          <a:bodyPr rtlCol="0" anchor="ctr"/>
          <a:lstStyle/>
          <a:p>
            <a:pPr algn="ctr"/>
            <a:endParaRPr lang="en-IN"/>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Box 1"/>
          <p:cNvSpPr txBox="1"/>
          <p:nvPr/>
        </p:nvSpPr>
        <p:spPr>
          <a:xfrm>
            <a:off x="1680950" y="566382"/>
            <a:ext cx="8991600" cy="553998"/>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pPr algn="ctr"/>
            <a:r>
              <a:rPr sz="3000" b="1" u="sng" dirty="0">
                <a:solidFill>
                  <a:srgbClr val="000000"/>
                </a:solidFill>
                <a:latin typeface="Montserrat"/>
              </a:rPr>
              <a:t>Role of MCA &amp; ROC</a:t>
            </a:r>
          </a:p>
        </p:txBody>
      </p:sp>
      <p:sp>
        <p:nvSpPr>
          <p:cNvPr id="5" name="Rectangle 4"/>
          <p:cNvSpPr/>
          <p:nvPr/>
        </p:nvSpPr>
        <p:spPr>
          <a:xfrm>
            <a:off x="1680950" y="1120380"/>
            <a:ext cx="8991600" cy="5232202"/>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pPr algn="ctr"/>
            <a:endParaRPr lang="en-US" b="1" u="sng" dirty="0"/>
          </a:p>
          <a:p>
            <a:pPr algn="ctr"/>
            <a:r>
              <a:rPr lang="en-US" sz="2000" b="1" u="sng" dirty="0"/>
              <a:t>Role of MCA (Ministry of Corporate Affairs)</a:t>
            </a:r>
          </a:p>
          <a:p>
            <a:endParaRPr lang="en-US" b="1" dirty="0"/>
          </a:p>
          <a:p>
            <a:pPr>
              <a:buFont typeface="Arial" panose="020B0604020202020204" pitchFamily="34" charset="0"/>
              <a:buChar char="•"/>
            </a:pPr>
            <a:r>
              <a:rPr lang="en-US" dirty="0"/>
              <a:t>Introduced and administered CCFS-2026. </a:t>
            </a:r>
          </a:p>
          <a:p>
            <a:pPr>
              <a:buFont typeface="Arial" panose="020B0604020202020204" pitchFamily="34" charset="0"/>
              <a:buChar char="•"/>
            </a:pPr>
            <a:r>
              <a:rPr lang="en-US" dirty="0"/>
              <a:t>Issued General Circular and operational guidelines for the scheme. </a:t>
            </a:r>
          </a:p>
          <a:p>
            <a:pPr>
              <a:buFont typeface="Arial" panose="020B0604020202020204" pitchFamily="34" charset="0"/>
              <a:buChar char="•"/>
            </a:pPr>
            <a:r>
              <a:rPr lang="en-US" dirty="0"/>
              <a:t>Provided legal and procedural framework for implementation. </a:t>
            </a:r>
          </a:p>
          <a:p>
            <a:pPr>
              <a:buFont typeface="Arial" panose="020B0604020202020204" pitchFamily="34" charset="0"/>
              <a:buChar char="•"/>
            </a:pPr>
            <a:r>
              <a:rPr lang="en-US" dirty="0"/>
              <a:t>Enabled reduced additional filing fees and immunity provisions. </a:t>
            </a:r>
          </a:p>
          <a:p>
            <a:pPr>
              <a:buFont typeface="Arial" panose="020B0604020202020204" pitchFamily="34" charset="0"/>
              <a:buChar char="•"/>
            </a:pPr>
            <a:r>
              <a:rPr lang="en-US" dirty="0"/>
              <a:t>Supervised implementation through MCA21 portal. </a:t>
            </a:r>
          </a:p>
          <a:p>
            <a:pPr>
              <a:buFont typeface="Arial" panose="020B0604020202020204" pitchFamily="34" charset="0"/>
              <a:buChar char="•"/>
            </a:pPr>
            <a:r>
              <a:rPr lang="en-US" dirty="0"/>
              <a:t>Promoted voluntary compliance and ease of doing business. </a:t>
            </a:r>
          </a:p>
          <a:p>
            <a:pPr>
              <a:buFont typeface="Arial" panose="020B0604020202020204" pitchFamily="34" charset="0"/>
              <a:buChar char="•"/>
            </a:pPr>
            <a:r>
              <a:rPr lang="en-US" dirty="0"/>
              <a:t>Clarified applicability, exclusions, and operational procedures. </a:t>
            </a:r>
          </a:p>
          <a:p>
            <a:pPr>
              <a:buFont typeface="Arial" panose="020B0604020202020204" pitchFamily="34" charset="0"/>
              <a:buChar char="•"/>
            </a:pPr>
            <a:r>
              <a:rPr lang="en-US" dirty="0"/>
              <a:t>Monitored overall compliance and effectiveness of the scheme. </a:t>
            </a:r>
          </a:p>
          <a:p>
            <a:pPr>
              <a:buFont typeface="Arial" panose="020B0604020202020204" pitchFamily="34" charset="0"/>
              <a:buChar char="•"/>
            </a:pPr>
            <a:r>
              <a:rPr lang="en-US" dirty="0"/>
              <a:t>Coordinated with Registrars of Companies.</a:t>
            </a:r>
          </a:p>
          <a:p>
            <a:endParaRPr lang="en-US" dirty="0"/>
          </a:p>
          <a:p>
            <a:r>
              <a:rPr lang="en-US" sz="2000" dirty="0"/>
              <a:t>The Ministry of Corporate Affairs plays a vital role in developing and regulating India’s corporate sector. It ensures legal compliance, transparency, investor protection, and ease of doing business. Through digital systems, compliance schemes, and corporate law administration, MCA contributes significantly to the growth and stability of the Indian economy.</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690255" y="540327"/>
            <a:ext cx="9033163" cy="5232202"/>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pPr algn="ctr"/>
            <a:r>
              <a:rPr lang="en-US" sz="2800" b="1" u="sng" dirty="0"/>
              <a:t>Role of ROC (Registrar of Companies)</a:t>
            </a:r>
          </a:p>
          <a:p>
            <a:endParaRPr lang="en-US" b="1" dirty="0"/>
          </a:p>
          <a:p>
            <a:pPr>
              <a:buFont typeface="Arial" panose="020B0604020202020204" pitchFamily="34" charset="0"/>
              <a:buChar char="•"/>
            </a:pPr>
            <a:r>
              <a:rPr lang="en-US" dirty="0"/>
              <a:t>Implemented the scheme at the ground level. </a:t>
            </a:r>
          </a:p>
          <a:p>
            <a:pPr>
              <a:buFont typeface="Arial" panose="020B0604020202020204" pitchFamily="34" charset="0"/>
              <a:buChar char="•"/>
            </a:pPr>
            <a:r>
              <a:rPr lang="en-US" dirty="0"/>
              <a:t>Processed and approved pending ROC filings. </a:t>
            </a:r>
          </a:p>
          <a:p>
            <a:pPr>
              <a:buFont typeface="Arial" panose="020B0604020202020204" pitchFamily="34" charset="0"/>
              <a:buChar char="•"/>
            </a:pPr>
            <a:r>
              <a:rPr lang="en-US" dirty="0"/>
              <a:t>Verified forms and attached documents filed under CCFS-2026. </a:t>
            </a:r>
          </a:p>
          <a:p>
            <a:pPr>
              <a:buFont typeface="Arial" panose="020B0604020202020204" pitchFamily="34" charset="0"/>
              <a:buChar char="•"/>
            </a:pPr>
            <a:r>
              <a:rPr lang="en-US" dirty="0"/>
              <a:t>Examined compliance status of defaulting companies. </a:t>
            </a:r>
          </a:p>
          <a:p>
            <a:pPr>
              <a:buFont typeface="Arial" panose="020B0604020202020204" pitchFamily="34" charset="0"/>
              <a:buChar char="•"/>
            </a:pPr>
            <a:r>
              <a:rPr lang="en-US" dirty="0"/>
              <a:t>Provided resubmission and correction requirements where necessary. </a:t>
            </a:r>
          </a:p>
          <a:p>
            <a:pPr>
              <a:buFont typeface="Arial" panose="020B0604020202020204" pitchFamily="34" charset="0"/>
              <a:buChar char="•"/>
            </a:pPr>
            <a:r>
              <a:rPr lang="en-US" dirty="0"/>
              <a:t>Updated MCA records after successful filings. </a:t>
            </a:r>
          </a:p>
          <a:p>
            <a:pPr>
              <a:buFont typeface="Arial" panose="020B0604020202020204" pitchFamily="34" charset="0"/>
              <a:buChar char="•"/>
            </a:pPr>
            <a:r>
              <a:rPr lang="en-US" dirty="0"/>
              <a:t>Closed eligible adjudication proceedings upon compliance. </a:t>
            </a:r>
          </a:p>
          <a:p>
            <a:pPr>
              <a:buFont typeface="Arial" panose="020B0604020202020204" pitchFamily="34" charset="0"/>
              <a:buChar char="•"/>
            </a:pPr>
            <a:r>
              <a:rPr lang="en-US" dirty="0"/>
              <a:t>Granted immunity benefits as per scheme provisions. </a:t>
            </a:r>
          </a:p>
          <a:p>
            <a:pPr>
              <a:buFont typeface="Arial" panose="020B0604020202020204" pitchFamily="34" charset="0"/>
              <a:buChar char="•"/>
            </a:pPr>
            <a:r>
              <a:rPr lang="en-US" dirty="0"/>
              <a:t>Took regulatory action against companies remaining non-compliant after closure of the scheme. </a:t>
            </a:r>
          </a:p>
          <a:p>
            <a:pPr>
              <a:buFont typeface="Arial" panose="020B0604020202020204" pitchFamily="34" charset="0"/>
              <a:buChar char="•"/>
            </a:pPr>
            <a:endParaRPr lang="en-US" dirty="0"/>
          </a:p>
          <a:p>
            <a:r>
              <a:rPr lang="en-US" dirty="0"/>
              <a:t>The Registrar of Companies is the key implementing authority of CCFS-2026. It helps companies complete pending compliances, grants fee relief, verifies filings, updates MCA records, and ensures proper implementation of the scheme. ROC also plays an important role in improving corporate transparency, legal compliance, and ease of doing business in India.</a:t>
            </a:r>
          </a:p>
          <a:p>
            <a:endParaRPr lang="en-US" dirty="0"/>
          </a:p>
        </p:txBody>
      </p:sp>
    </p:spTree>
    <p:extLst>
      <p:ext uri="{BB962C8B-B14F-4D97-AF65-F5344CB8AC3E}">
        <p14:creationId xmlns:p14="http://schemas.microsoft.com/office/powerpoint/2010/main" val="387833485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Box 1"/>
          <p:cNvSpPr txBox="1"/>
          <p:nvPr/>
        </p:nvSpPr>
        <p:spPr>
          <a:xfrm>
            <a:off x="1540377" y="499408"/>
            <a:ext cx="9268649" cy="523220"/>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pPr algn="ctr"/>
            <a:r>
              <a:rPr sz="2800" b="1" u="sng" dirty="0">
                <a:solidFill>
                  <a:srgbClr val="000000"/>
                </a:solidFill>
                <a:latin typeface="Montserrat"/>
              </a:rPr>
              <a:t>Role of</a:t>
            </a:r>
            <a:r>
              <a:rPr lang="en-US" sz="2800" b="1" u="sng" dirty="0">
                <a:solidFill>
                  <a:srgbClr val="000000"/>
                </a:solidFill>
                <a:latin typeface="Montserrat"/>
              </a:rPr>
              <a:t> Professionals</a:t>
            </a:r>
            <a:endParaRPr sz="2800" b="1" u="sng" dirty="0">
              <a:solidFill>
                <a:srgbClr val="000000"/>
              </a:solidFill>
              <a:latin typeface="Montserrat"/>
            </a:endParaRPr>
          </a:p>
        </p:txBody>
      </p:sp>
      <p:sp>
        <p:nvSpPr>
          <p:cNvPr id="5" name="Rectangle 4"/>
          <p:cNvSpPr/>
          <p:nvPr/>
        </p:nvSpPr>
        <p:spPr>
          <a:xfrm>
            <a:off x="1540377" y="1053405"/>
            <a:ext cx="9268649" cy="5078313"/>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pPr>
              <a:buFont typeface="Arial" panose="020B0604020202020204" pitchFamily="34" charset="0"/>
              <a:buChar char="•"/>
            </a:pPr>
            <a:r>
              <a:rPr lang="en-US" dirty="0"/>
              <a:t>Conduct compliance review of the company. </a:t>
            </a:r>
          </a:p>
          <a:p>
            <a:pPr>
              <a:buFont typeface="Arial" panose="020B0604020202020204" pitchFamily="34" charset="0"/>
              <a:buChar char="•"/>
            </a:pPr>
            <a:r>
              <a:rPr lang="en-US" dirty="0"/>
              <a:t>Identify pending ROC filings and non-compliances. </a:t>
            </a:r>
          </a:p>
          <a:p>
            <a:pPr>
              <a:buFont typeface="Arial" panose="020B0604020202020204" pitchFamily="34" charset="0"/>
              <a:buChar char="•"/>
            </a:pPr>
            <a:r>
              <a:rPr lang="en-US" dirty="0"/>
              <a:t>Assist in preparation of pending financial statements. </a:t>
            </a:r>
          </a:p>
          <a:p>
            <a:pPr>
              <a:buFont typeface="Arial" panose="020B0604020202020204" pitchFamily="34" charset="0"/>
              <a:buChar char="•"/>
            </a:pPr>
            <a:r>
              <a:rPr lang="en-US" dirty="0"/>
              <a:t>Conduct statutory audit of pending financial years. </a:t>
            </a:r>
          </a:p>
          <a:p>
            <a:pPr>
              <a:buFont typeface="Arial" panose="020B0604020202020204" pitchFamily="34" charset="0"/>
              <a:buChar char="•"/>
            </a:pPr>
            <a:r>
              <a:rPr lang="en-US" dirty="0"/>
              <a:t>Certify financial statements and audit reports. </a:t>
            </a:r>
          </a:p>
          <a:p>
            <a:pPr>
              <a:buFont typeface="Arial" panose="020B0604020202020204" pitchFamily="34" charset="0"/>
              <a:buChar char="•"/>
            </a:pPr>
            <a:r>
              <a:rPr lang="en-US" dirty="0"/>
              <a:t>Guide the company regarding applicability of CCFS-2026. </a:t>
            </a:r>
          </a:p>
          <a:p>
            <a:pPr>
              <a:buFont typeface="Arial" panose="020B0604020202020204" pitchFamily="34" charset="0"/>
              <a:buChar char="•"/>
            </a:pPr>
            <a:r>
              <a:rPr lang="en-US" dirty="0"/>
              <a:t>Calculate normal fees and reduced additional fees payable. </a:t>
            </a:r>
          </a:p>
          <a:p>
            <a:pPr>
              <a:buFont typeface="Arial" panose="020B0604020202020204" pitchFamily="34" charset="0"/>
              <a:buChar char="•"/>
            </a:pPr>
            <a:r>
              <a:rPr lang="en-US" dirty="0"/>
              <a:t>Assist in preparation and filing of ROC forms. </a:t>
            </a:r>
          </a:p>
          <a:p>
            <a:pPr>
              <a:buFont typeface="Arial" panose="020B0604020202020204" pitchFamily="34" charset="0"/>
              <a:buChar char="•"/>
            </a:pPr>
            <a:r>
              <a:rPr lang="en-US" dirty="0"/>
              <a:t>Coordinate with directors and management for documentation. </a:t>
            </a:r>
          </a:p>
          <a:p>
            <a:pPr>
              <a:buFont typeface="Arial" panose="020B0604020202020204" pitchFamily="34" charset="0"/>
              <a:buChar char="•"/>
            </a:pPr>
            <a:r>
              <a:rPr lang="en-US" dirty="0"/>
              <a:t>Ensure proper maintenance of books of accounts and records. </a:t>
            </a:r>
          </a:p>
          <a:p>
            <a:pPr>
              <a:buFont typeface="Arial" panose="020B0604020202020204" pitchFamily="34" charset="0"/>
              <a:buChar char="•"/>
            </a:pPr>
            <a:r>
              <a:rPr lang="en-US" dirty="0"/>
              <a:t>Verify compliance with provisions of the Companies Act, 2013. </a:t>
            </a:r>
          </a:p>
          <a:p>
            <a:pPr>
              <a:buFont typeface="Arial" panose="020B0604020202020204" pitchFamily="34" charset="0"/>
              <a:buChar char="•"/>
            </a:pPr>
            <a:r>
              <a:rPr lang="en-US" dirty="0"/>
              <a:t>Assist in regularization of annual filings. </a:t>
            </a:r>
          </a:p>
          <a:p>
            <a:pPr>
              <a:buFont typeface="Arial" panose="020B0604020202020204" pitchFamily="34" charset="0"/>
              <a:buChar char="•"/>
            </a:pPr>
            <a:r>
              <a:rPr lang="en-US" dirty="0"/>
              <a:t>Support companies in obtaining dormant status or strike-off, if applicable. </a:t>
            </a:r>
          </a:p>
          <a:p>
            <a:pPr>
              <a:buFont typeface="Arial" panose="020B0604020202020204" pitchFamily="34" charset="0"/>
              <a:buChar char="•"/>
            </a:pPr>
            <a:r>
              <a:rPr lang="en-US" dirty="0"/>
              <a:t>Help companies avoid penalties, prosecution, and future non-compliance. </a:t>
            </a:r>
          </a:p>
          <a:p>
            <a:pPr>
              <a:buFont typeface="Arial" panose="020B0604020202020204" pitchFamily="34" charset="0"/>
              <a:buChar char="•"/>
            </a:pPr>
            <a:r>
              <a:rPr lang="en-US" dirty="0"/>
              <a:t>Provide professional advisory on governance and compliance matters. </a:t>
            </a:r>
          </a:p>
          <a:p>
            <a:pPr>
              <a:buFont typeface="Arial" panose="020B0604020202020204" pitchFamily="34" charset="0"/>
              <a:buChar char="•"/>
            </a:pPr>
            <a:r>
              <a:rPr lang="en-US" dirty="0"/>
              <a:t>Liaise with ROC and MCA for clarifications and approvals. </a:t>
            </a:r>
          </a:p>
          <a:p>
            <a:pPr>
              <a:buFont typeface="Arial" panose="020B0604020202020204" pitchFamily="34" charset="0"/>
              <a:buChar char="•"/>
            </a:pPr>
            <a:r>
              <a:rPr lang="en-US" dirty="0"/>
              <a:t>Ensure timely filing within the compliance window of the scheme. </a:t>
            </a:r>
          </a:p>
          <a:p>
            <a:pPr>
              <a:buFont typeface="Arial" panose="020B0604020202020204" pitchFamily="34" charset="0"/>
              <a:buChar char="•"/>
            </a:pPr>
            <a:r>
              <a:rPr lang="en-US" dirty="0"/>
              <a:t>Advise companies on post-scheme compliance management. </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Box 1"/>
          <p:cNvSpPr txBox="1"/>
          <p:nvPr/>
        </p:nvSpPr>
        <p:spPr>
          <a:xfrm>
            <a:off x="1594968" y="593678"/>
            <a:ext cx="9282297" cy="553998"/>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pPr algn="ctr"/>
            <a:r>
              <a:rPr sz="3000" b="1" u="sng" dirty="0">
                <a:solidFill>
                  <a:srgbClr val="000000"/>
                </a:solidFill>
                <a:latin typeface="Montserrat"/>
              </a:rPr>
              <a:t>Impact on MSMEs &amp; Startups</a:t>
            </a:r>
          </a:p>
        </p:txBody>
      </p:sp>
      <p:sp>
        <p:nvSpPr>
          <p:cNvPr id="5" name="Rectangle 4"/>
          <p:cNvSpPr/>
          <p:nvPr/>
        </p:nvSpPr>
        <p:spPr>
          <a:xfrm>
            <a:off x="1594967" y="1147676"/>
            <a:ext cx="9282297" cy="5355312"/>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pPr>
              <a:buFont typeface="Arial" panose="020B0604020202020204" pitchFamily="34" charset="0"/>
              <a:buChar char="•"/>
            </a:pPr>
            <a:r>
              <a:rPr lang="en-US" dirty="0"/>
              <a:t>Provides major relief from heavy additional filing fees and penalties. </a:t>
            </a:r>
          </a:p>
          <a:p>
            <a:pPr>
              <a:buFont typeface="Arial" panose="020B0604020202020204" pitchFamily="34" charset="0"/>
              <a:buChar char="•"/>
            </a:pPr>
            <a:r>
              <a:rPr lang="en-US" dirty="0"/>
              <a:t>Helps financially stressed MSMEs and startups regularize pending compliances at lower cost. </a:t>
            </a:r>
          </a:p>
          <a:p>
            <a:pPr>
              <a:buFont typeface="Arial" panose="020B0604020202020204" pitchFamily="34" charset="0"/>
              <a:buChar char="•"/>
            </a:pPr>
            <a:r>
              <a:rPr lang="en-US" dirty="0"/>
              <a:t>Reduces fear of prosecution and regulatory action. </a:t>
            </a:r>
          </a:p>
          <a:p>
            <a:pPr>
              <a:buFont typeface="Arial" panose="020B0604020202020204" pitchFamily="34" charset="0"/>
              <a:buChar char="•"/>
            </a:pPr>
            <a:r>
              <a:rPr lang="en-US" dirty="0"/>
              <a:t>Improves compliance status on MCA records. </a:t>
            </a:r>
          </a:p>
          <a:p>
            <a:pPr>
              <a:buFont typeface="Arial" panose="020B0604020202020204" pitchFamily="34" charset="0"/>
              <a:buChar char="•"/>
            </a:pPr>
            <a:r>
              <a:rPr lang="en-US" dirty="0"/>
              <a:t>Assists startups in restoring active and compliant corporate status. </a:t>
            </a:r>
          </a:p>
          <a:p>
            <a:pPr>
              <a:buFont typeface="Arial" panose="020B0604020202020204" pitchFamily="34" charset="0"/>
              <a:buChar char="•"/>
            </a:pPr>
            <a:r>
              <a:rPr lang="en-US" dirty="0"/>
              <a:t>Enables companies to focus on business growth instead of litigation and penalties. </a:t>
            </a:r>
          </a:p>
          <a:p>
            <a:pPr>
              <a:buFont typeface="Arial" panose="020B0604020202020204" pitchFamily="34" charset="0"/>
              <a:buChar char="•"/>
            </a:pPr>
            <a:r>
              <a:rPr lang="en-US" dirty="0"/>
              <a:t>Supports ease of doing business for emerging enterprises. </a:t>
            </a:r>
          </a:p>
          <a:p>
            <a:pPr>
              <a:buFont typeface="Arial" panose="020B0604020202020204" pitchFamily="34" charset="0"/>
              <a:buChar char="•"/>
            </a:pPr>
            <a:r>
              <a:rPr lang="en-US" dirty="0"/>
              <a:t>Helps startups become eligible for: </a:t>
            </a:r>
          </a:p>
          <a:p>
            <a:pPr marL="742950" lvl="1" indent="-285750">
              <a:buFont typeface="Arial" panose="020B0604020202020204" pitchFamily="34" charset="0"/>
              <a:buChar char="•"/>
            </a:pPr>
            <a:r>
              <a:rPr lang="en-US" dirty="0"/>
              <a:t>Funding, </a:t>
            </a:r>
          </a:p>
          <a:p>
            <a:pPr marL="742950" lvl="1" indent="-285750">
              <a:buFont typeface="Arial" panose="020B0604020202020204" pitchFamily="34" charset="0"/>
              <a:buChar char="•"/>
            </a:pPr>
            <a:r>
              <a:rPr lang="en-US" dirty="0"/>
              <a:t>Investment, </a:t>
            </a:r>
          </a:p>
          <a:p>
            <a:pPr marL="742950" lvl="1" indent="-285750">
              <a:buFont typeface="Arial" panose="020B0604020202020204" pitchFamily="34" charset="0"/>
              <a:buChar char="•"/>
            </a:pPr>
            <a:r>
              <a:rPr lang="en-US" dirty="0"/>
              <a:t>Bank loans, </a:t>
            </a:r>
          </a:p>
          <a:p>
            <a:pPr marL="742950" lvl="1" indent="-285750">
              <a:buFont typeface="Arial" panose="020B0604020202020204" pitchFamily="34" charset="0"/>
              <a:buChar char="•"/>
            </a:pPr>
            <a:r>
              <a:rPr lang="en-US" dirty="0"/>
              <a:t>Government tenders, and </a:t>
            </a:r>
          </a:p>
          <a:p>
            <a:pPr marL="742950" lvl="1" indent="-285750">
              <a:buFont typeface="Arial" panose="020B0604020202020204" pitchFamily="34" charset="0"/>
              <a:buChar char="•"/>
            </a:pPr>
            <a:r>
              <a:rPr lang="en-US" dirty="0"/>
              <a:t>Business partnerships. </a:t>
            </a:r>
          </a:p>
          <a:p>
            <a:pPr>
              <a:buFont typeface="Arial" panose="020B0604020202020204" pitchFamily="34" charset="0"/>
              <a:buChar char="•"/>
            </a:pPr>
            <a:r>
              <a:rPr lang="en-US" dirty="0"/>
              <a:t>Encourages better corporate governance practices among MSMEs. </a:t>
            </a:r>
          </a:p>
          <a:p>
            <a:pPr>
              <a:buFont typeface="Arial" panose="020B0604020202020204" pitchFamily="34" charset="0"/>
              <a:buChar char="•"/>
            </a:pPr>
            <a:r>
              <a:rPr lang="en-US" dirty="0"/>
              <a:t>Reduces long-pending compliance burden accumulated over years. </a:t>
            </a:r>
          </a:p>
          <a:p>
            <a:pPr>
              <a:buFont typeface="Arial" panose="020B0604020202020204" pitchFamily="34" charset="0"/>
              <a:buChar char="•"/>
            </a:pPr>
            <a:r>
              <a:rPr lang="en-US" dirty="0"/>
              <a:t>Facilitates smooth continuation of business operations. </a:t>
            </a:r>
          </a:p>
          <a:p>
            <a:pPr>
              <a:buFont typeface="Arial" panose="020B0604020202020204" pitchFamily="34" charset="0"/>
              <a:buChar char="•"/>
            </a:pPr>
            <a:r>
              <a:rPr lang="en-US" dirty="0"/>
              <a:t>Allows inactive startups to obtain dormant status at concessional fees. </a:t>
            </a:r>
          </a:p>
          <a:p>
            <a:pPr>
              <a:buFont typeface="Arial" panose="020B0604020202020204" pitchFamily="34" charset="0"/>
              <a:buChar char="•"/>
            </a:pPr>
            <a:r>
              <a:rPr lang="en-US" dirty="0"/>
              <a:t>Improves transparency and credibility of small companies in the market. </a:t>
            </a:r>
          </a:p>
          <a:p>
            <a:pPr>
              <a:buFont typeface="Arial" panose="020B0604020202020204" pitchFamily="34" charset="0"/>
              <a:buChar char="•"/>
            </a:pPr>
            <a:r>
              <a:rPr lang="en-US" dirty="0"/>
              <a:t>Strengthens confidence of investors, lenders, and stakeholders. </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Box 1"/>
          <p:cNvSpPr txBox="1"/>
          <p:nvPr/>
        </p:nvSpPr>
        <p:spPr>
          <a:xfrm>
            <a:off x="1513083" y="457198"/>
            <a:ext cx="9364183" cy="553998"/>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pPr algn="ctr"/>
            <a:r>
              <a:rPr sz="3000" b="1" u="sng" dirty="0">
                <a:solidFill>
                  <a:srgbClr val="000000"/>
                </a:solidFill>
                <a:latin typeface="Montserrat"/>
              </a:rPr>
              <a:t>Corporate Governance Perspective</a:t>
            </a:r>
          </a:p>
        </p:txBody>
      </p:sp>
      <p:sp>
        <p:nvSpPr>
          <p:cNvPr id="7" name="Rectangle 6"/>
          <p:cNvSpPr/>
          <p:nvPr/>
        </p:nvSpPr>
        <p:spPr>
          <a:xfrm>
            <a:off x="1513082" y="1011196"/>
            <a:ext cx="9364183" cy="4524315"/>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pPr>
              <a:buFont typeface="Arial" panose="020B0604020202020204" pitchFamily="34" charset="0"/>
              <a:buChar char="•"/>
            </a:pPr>
            <a:r>
              <a:rPr lang="en-US" dirty="0"/>
              <a:t>Strengthens transparency and accountability in corporate functioning. </a:t>
            </a:r>
          </a:p>
          <a:p>
            <a:pPr>
              <a:buFont typeface="Arial" panose="020B0604020202020204" pitchFamily="34" charset="0"/>
              <a:buChar char="•"/>
            </a:pPr>
            <a:r>
              <a:rPr lang="en-US" dirty="0"/>
              <a:t>Encourages timely statutory disclosures and ROC filings. </a:t>
            </a:r>
          </a:p>
          <a:p>
            <a:pPr>
              <a:buFont typeface="Arial" panose="020B0604020202020204" pitchFamily="34" charset="0"/>
              <a:buChar char="•"/>
            </a:pPr>
            <a:r>
              <a:rPr lang="en-US" dirty="0"/>
              <a:t>Promotes ethical and responsible corporate practices. </a:t>
            </a:r>
          </a:p>
          <a:p>
            <a:pPr>
              <a:buFont typeface="Arial" panose="020B0604020202020204" pitchFamily="34" charset="0"/>
              <a:buChar char="•"/>
            </a:pPr>
            <a:r>
              <a:rPr lang="en-US" dirty="0"/>
              <a:t>Improves accuracy and reliability of MCA corporate records. </a:t>
            </a:r>
          </a:p>
          <a:p>
            <a:pPr>
              <a:buFont typeface="Arial" panose="020B0604020202020204" pitchFamily="34" charset="0"/>
              <a:buChar char="•"/>
            </a:pPr>
            <a:r>
              <a:rPr lang="en-US" dirty="0"/>
              <a:t>Enhances compliance culture among companies. </a:t>
            </a:r>
          </a:p>
          <a:p>
            <a:pPr>
              <a:buFont typeface="Arial" panose="020B0604020202020204" pitchFamily="34" charset="0"/>
              <a:buChar char="•"/>
            </a:pPr>
            <a:r>
              <a:rPr lang="en-US" dirty="0"/>
              <a:t>Supports better monitoring and regulatory oversight by authorities. </a:t>
            </a:r>
          </a:p>
          <a:p>
            <a:pPr>
              <a:buFont typeface="Arial" panose="020B0604020202020204" pitchFamily="34" charset="0"/>
              <a:buChar char="•"/>
            </a:pPr>
            <a:r>
              <a:rPr lang="en-US" dirty="0"/>
              <a:t>Encourages companies to maintain proper books of accounts and records. </a:t>
            </a:r>
          </a:p>
          <a:p>
            <a:pPr>
              <a:buFont typeface="Arial" panose="020B0604020202020204" pitchFamily="34" charset="0"/>
              <a:buChar char="•"/>
            </a:pPr>
            <a:r>
              <a:rPr lang="en-US" dirty="0"/>
              <a:t>Reinforces the importance of Board responsibility and management accountability. </a:t>
            </a:r>
          </a:p>
          <a:p>
            <a:pPr>
              <a:buFont typeface="Arial" panose="020B0604020202020204" pitchFamily="34" charset="0"/>
              <a:buChar char="•"/>
            </a:pPr>
            <a:r>
              <a:rPr lang="en-US" dirty="0"/>
              <a:t>Reduces long-term non-compliance and governance failures. </a:t>
            </a:r>
          </a:p>
          <a:p>
            <a:pPr>
              <a:buFont typeface="Arial" panose="020B0604020202020204" pitchFamily="34" charset="0"/>
              <a:buChar char="•"/>
            </a:pPr>
            <a:r>
              <a:rPr lang="en-US" dirty="0"/>
              <a:t>Facilitates regularization of defaulting companies into the formal compliance framework. </a:t>
            </a:r>
          </a:p>
          <a:p>
            <a:pPr>
              <a:buFont typeface="Arial" panose="020B0604020202020204" pitchFamily="34" charset="0"/>
              <a:buChar char="•"/>
            </a:pPr>
            <a:r>
              <a:rPr lang="en-US" dirty="0"/>
              <a:t>Improves stakeholder confidence, including investors, creditors, and regulators. </a:t>
            </a:r>
          </a:p>
          <a:p>
            <a:pPr>
              <a:buFont typeface="Arial" panose="020B0604020202020204" pitchFamily="34" charset="0"/>
              <a:buChar char="•"/>
            </a:pPr>
            <a:r>
              <a:rPr lang="en-US" dirty="0"/>
              <a:t>Promotes good governance practices among MSMEs, startups, and small companies. </a:t>
            </a:r>
          </a:p>
          <a:p>
            <a:pPr>
              <a:buFont typeface="Arial" panose="020B0604020202020204" pitchFamily="34" charset="0"/>
              <a:buChar char="•"/>
            </a:pPr>
            <a:r>
              <a:rPr lang="en-US" dirty="0"/>
              <a:t>Encourages companies to adopt systematic compliance management mechanisms. </a:t>
            </a:r>
          </a:p>
          <a:p>
            <a:pPr>
              <a:buFont typeface="Arial" panose="020B0604020202020204" pitchFamily="34" charset="0"/>
              <a:buChar char="•"/>
            </a:pPr>
            <a:r>
              <a:rPr lang="en-US" dirty="0"/>
              <a:t>Supports the Government’s objective of ease of doing business with responsible governance. </a:t>
            </a:r>
          </a:p>
          <a:p>
            <a:pPr>
              <a:buFont typeface="Arial" panose="020B0604020202020204" pitchFamily="34" charset="0"/>
              <a:buChar char="•"/>
            </a:pPr>
            <a:r>
              <a:rPr lang="en-US" dirty="0"/>
              <a:t>Reduces litigation and regulatory disputes arising from procedural defaults. </a:t>
            </a:r>
          </a:p>
          <a:p>
            <a:pPr>
              <a:buFont typeface="Arial" panose="020B0604020202020204" pitchFamily="34" charset="0"/>
              <a:buChar char="•"/>
            </a:pPr>
            <a:r>
              <a:rPr lang="en-US" dirty="0"/>
              <a:t>Helps build a more transparent and trustworthy corporate ecosystem in India. </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Box 1"/>
          <p:cNvSpPr txBox="1"/>
          <p:nvPr/>
        </p:nvSpPr>
        <p:spPr>
          <a:xfrm>
            <a:off x="1230574" y="504967"/>
            <a:ext cx="9496566" cy="553998"/>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pPr algn="ctr"/>
            <a:r>
              <a:rPr sz="3000" b="1" u="sng" dirty="0">
                <a:solidFill>
                  <a:srgbClr val="000000"/>
                </a:solidFill>
                <a:latin typeface="Montserrat"/>
              </a:rPr>
              <a:t>Digital Compliance &amp; MCA21</a:t>
            </a:r>
          </a:p>
        </p:txBody>
      </p:sp>
      <p:sp>
        <p:nvSpPr>
          <p:cNvPr id="5" name="Rectangle 4"/>
          <p:cNvSpPr/>
          <p:nvPr/>
        </p:nvSpPr>
        <p:spPr>
          <a:xfrm>
            <a:off x="1230574" y="1060444"/>
            <a:ext cx="9496566" cy="4647426"/>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r>
              <a:rPr lang="en-US" b="1" dirty="0"/>
              <a:t>Digital Compliance in India</a:t>
            </a:r>
          </a:p>
          <a:p>
            <a:r>
              <a:rPr lang="en-US" sz="2000" dirty="0"/>
              <a:t>Digital compliances under CCFS-2026 play a crucial role in helping companies regularize pending ROC filings through the MCA21 online portal. The scheme promotes paperless governance, transparency, reduced compliance burden, and ease of doing business in India. Through digital filing systems, online payments, DSC authentication, and automated validation, CCFS-2026 modernizes corporate compliance management in India.</a:t>
            </a:r>
          </a:p>
          <a:p>
            <a:pPr>
              <a:buFont typeface="Arial" panose="020B0604020202020204" pitchFamily="34" charset="0"/>
              <a:buChar char="•"/>
            </a:pPr>
            <a:r>
              <a:rPr lang="en-US" sz="2000" dirty="0"/>
              <a:t>Digital compliance refers to electronic filing, maintenance, and monitoring of corporate compliances through online systems. </a:t>
            </a:r>
          </a:p>
          <a:p>
            <a:pPr>
              <a:buFont typeface="Arial" panose="020B0604020202020204" pitchFamily="34" charset="0"/>
              <a:buChar char="•"/>
            </a:pPr>
            <a:r>
              <a:rPr lang="en-US" sz="2000" dirty="0"/>
              <a:t>The Government of India has adopted e-governance mechanisms to improve transparency, efficiency, and accessibility in corporate regulation. </a:t>
            </a:r>
          </a:p>
          <a:p>
            <a:pPr>
              <a:buFont typeface="Arial" panose="020B0604020202020204" pitchFamily="34" charset="0"/>
              <a:buChar char="•"/>
            </a:pPr>
            <a:r>
              <a:rPr lang="en-US" sz="2000" dirty="0"/>
              <a:t>Companies are required to file statutory forms, returns, and disclosures electronically. </a:t>
            </a:r>
          </a:p>
          <a:p>
            <a:pPr>
              <a:buFont typeface="Arial" panose="020B0604020202020204" pitchFamily="34" charset="0"/>
              <a:buChar char="•"/>
            </a:pPr>
            <a:r>
              <a:rPr lang="en-US" sz="2000" dirty="0"/>
              <a:t>Digital compliance reduces paperwork, manual errors, and processing delays. </a:t>
            </a:r>
          </a:p>
          <a:p>
            <a:pPr>
              <a:buFont typeface="Arial" panose="020B0604020202020204" pitchFamily="34" charset="0"/>
              <a:buChar char="•"/>
            </a:pPr>
            <a:r>
              <a:rPr lang="en-US" sz="2000" dirty="0"/>
              <a:t>It promotes real-time compliance monitoring and data management. </a:t>
            </a:r>
          </a:p>
          <a:p>
            <a:pPr>
              <a:buFont typeface="Arial" panose="020B0604020202020204" pitchFamily="34" charset="0"/>
              <a:buChar char="•"/>
            </a:pPr>
            <a:r>
              <a:rPr lang="en-US" sz="2000" dirty="0"/>
              <a:t>Enhances transparency and accountability in corporate administration. </a:t>
            </a:r>
          </a:p>
          <a:p>
            <a:pPr>
              <a:buFont typeface="Arial" panose="020B0604020202020204" pitchFamily="34" charset="0"/>
              <a:buChar char="•"/>
            </a:pPr>
            <a:r>
              <a:rPr lang="en-US" sz="2000" dirty="0"/>
              <a:t>Supports ease of doing business and paperless governance initiatives. </a:t>
            </a:r>
          </a:p>
        </p:txBody>
      </p:sp>
      <p:sp>
        <p:nvSpPr>
          <p:cNvPr id="9" name="Rectangle 4"/>
          <p:cNvSpPr>
            <a:spLocks noChangeArrowheads="1"/>
          </p:cNvSpPr>
          <p:nvPr/>
        </p:nvSpPr>
        <p:spPr bwMode="auto">
          <a:xfrm>
            <a:off x="0" y="0"/>
            <a:ext cx="12192000" cy="15875"/>
          </a:xfrm>
          <a:prstGeom prst="rect">
            <a:avLst/>
          </a:prstGeom>
          <a:solidFill>
            <a:srgbClr val="000000"/>
          </a:solidFill>
          <a:ln w="9525">
            <a:solidFill>
              <a:schemeClr val="tx1"/>
            </a:solidFill>
            <a:prstDash val="solid"/>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IN"/>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085929" y="925363"/>
            <a:ext cx="9526654" cy="2215991"/>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r>
              <a:rPr lang="en-US" sz="2000" b="1" dirty="0"/>
              <a:t>Introduction</a:t>
            </a:r>
          </a:p>
          <a:p>
            <a:r>
              <a:rPr lang="en-US" sz="2000" dirty="0"/>
              <a:t>The MCA21 portal was introduced to modernize and digitize the administration of corporate affairs in India. Before MCA21, companies had to submit physical documents to the Registrar of Companies (ROC), which consumed a lot of time and paperwork. MCA21 converted this process into a completely online and paperless system.</a:t>
            </a:r>
            <a:endParaRPr lang="en-US" sz="2000" b="1" dirty="0"/>
          </a:p>
          <a:p>
            <a:pPr>
              <a:buFont typeface="Arial" panose="020B0604020202020204" pitchFamily="34" charset="0"/>
              <a:buChar char="•"/>
            </a:pPr>
            <a:r>
              <a:rPr lang="en-US" dirty="0"/>
              <a:t>MCA21 is the e-governance initiative of the Ministry of Corporate Affairs. </a:t>
            </a:r>
          </a:p>
          <a:p>
            <a:pPr>
              <a:buFont typeface="Arial" panose="020B0604020202020204" pitchFamily="34" charset="0"/>
              <a:buChar char="•"/>
            </a:pPr>
            <a:r>
              <a:rPr lang="en-US" dirty="0"/>
              <a:t>MCA21 facilitates digital interaction between companies, professionals, and the Government</a:t>
            </a:r>
            <a:r>
              <a:rPr lang="en-US" sz="2000" dirty="0"/>
              <a:t>. </a:t>
            </a:r>
          </a:p>
        </p:txBody>
      </p:sp>
      <p:sp>
        <p:nvSpPr>
          <p:cNvPr id="3" name="Rectangle 5"/>
          <p:cNvSpPr>
            <a:spLocks noChangeArrowheads="1"/>
          </p:cNvSpPr>
          <p:nvPr/>
        </p:nvSpPr>
        <p:spPr bwMode="auto">
          <a:xfrm>
            <a:off x="1085929" y="3141354"/>
            <a:ext cx="9526654" cy="3108543"/>
          </a:xfrm>
          <a:prstGeom prst="rect">
            <a:avLst/>
          </a:prstGeom>
          <a:ln/>
        </p:spPr>
        <p:style>
          <a:lnRef idx="2">
            <a:schemeClr val="dk1"/>
          </a:lnRef>
          <a:fillRef idx="1">
            <a:schemeClr val="lt1"/>
          </a:fillRef>
          <a:effectRef idx="0">
            <a:schemeClr val="dk1"/>
          </a:effectRef>
          <a:fontRef idx="minor">
            <a:schemeClr val="dk1"/>
          </a:fontRef>
        </p:style>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1600" b="1" strike="noStrike" cap="none" normalizeH="0" baseline="0" dirty="0">
                <a:ln>
                  <a:noFill/>
                </a:ln>
                <a:solidFill>
                  <a:schemeClr val="tx1"/>
                </a:solidFill>
                <a:effectLst/>
                <a:latin typeface="Arial" panose="020B0604020202020204" pitchFamily="34" charset="0"/>
              </a:rPr>
              <a:t>Role of MCA21 under CCFS-2026:</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b="0" i="0" u="none" strike="noStrike" cap="none" normalizeH="0" baseline="0" dirty="0">
                <a:ln>
                  <a:noFill/>
                </a:ln>
                <a:solidFill>
                  <a:schemeClr val="tx1"/>
                </a:solidFill>
                <a:effectLst/>
                <a:latin typeface="Arial" panose="020B0604020202020204" pitchFamily="34" charset="0"/>
              </a:rPr>
              <a:t>Enables online filing of pending statutory forms. </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b="0" i="0" u="none" strike="noStrike" cap="none" normalizeH="0" baseline="0" dirty="0">
                <a:ln>
                  <a:noFill/>
                </a:ln>
                <a:solidFill>
                  <a:schemeClr val="tx1"/>
                </a:solidFill>
                <a:effectLst/>
                <a:latin typeface="Arial" panose="020B0604020202020204" pitchFamily="34" charset="0"/>
              </a:rPr>
              <a:t>Automatically calculates reduced additional fees under the scheme. </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b="0" i="0" u="none" strike="noStrike" cap="none" normalizeH="0" baseline="0" dirty="0">
                <a:ln>
                  <a:noFill/>
                </a:ln>
                <a:solidFill>
                  <a:schemeClr val="tx1"/>
                </a:solidFill>
                <a:effectLst/>
                <a:latin typeface="Arial" panose="020B0604020202020204" pitchFamily="34" charset="0"/>
              </a:rPr>
              <a:t>Facilitates electronic submission and approval of documents. </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b="0" i="0" u="none" strike="noStrike" cap="none" normalizeH="0" baseline="0" dirty="0">
                <a:ln>
                  <a:noFill/>
                </a:ln>
                <a:solidFill>
                  <a:schemeClr val="tx1"/>
                </a:solidFill>
                <a:effectLst/>
                <a:latin typeface="Arial" panose="020B0604020202020204" pitchFamily="34" charset="0"/>
              </a:rPr>
              <a:t>Maintains updated compliance records of companies. </a:t>
            </a:r>
          </a:p>
          <a:p>
            <a:pPr marL="0" marR="0" lvl="0" indent="0" defTabSz="914400" rtl="0" eaLnBrk="0" fontAlgn="base" latinLnBrk="0" hangingPunct="0">
              <a:lnSpc>
                <a:spcPct val="100000"/>
              </a:lnSpc>
              <a:spcBef>
                <a:spcPct val="0"/>
              </a:spcBef>
              <a:spcAft>
                <a:spcPct val="0"/>
              </a:spcAft>
              <a:buClrTx/>
              <a:buSzTx/>
              <a:buFontTx/>
              <a:buChar char="•"/>
              <a:tabLst/>
            </a:pPr>
            <a:r>
              <a:rPr kumimoji="0" lang="en-US" b="0" i="0" u="none" strike="noStrike" cap="none" normalizeH="0" baseline="0" dirty="0">
                <a:ln>
                  <a:noFill/>
                </a:ln>
                <a:solidFill>
                  <a:schemeClr val="tx1"/>
                </a:solidFill>
                <a:effectLst/>
                <a:latin typeface="Arial" panose="020B0604020202020204" pitchFamily="34" charset="0"/>
              </a:rPr>
              <a:t>Supports online monitoring by MCA and ROC authorities. </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b="0" i="0" u="none" strike="noStrike" cap="none" normalizeH="0" baseline="0" dirty="0">
                <a:ln>
                  <a:noFill/>
                </a:ln>
                <a:solidFill>
                  <a:schemeClr val="tx1"/>
                </a:solidFill>
                <a:effectLst/>
                <a:latin typeface="Arial" panose="020B0604020202020204" pitchFamily="34" charset="0"/>
              </a:rPr>
              <a:t>Provides transparent and efficient compliance processing.</a:t>
            </a:r>
          </a:p>
          <a:p>
            <a:pPr lvl="0" defTabSz="914400" eaLnBrk="0" fontAlgn="base" hangingPunct="0">
              <a:spcBef>
                <a:spcPct val="0"/>
              </a:spcBef>
              <a:spcAft>
                <a:spcPct val="0"/>
              </a:spcAft>
            </a:pPr>
            <a:r>
              <a:rPr lang="en-US" dirty="0"/>
              <a:t>The MCA21 is the backbone of CCFS-2026 implementation. It provides a fully digital system for filing pending forms, paying reduced fees, updating company records, and improving transparency. Through MCA21, the Government ensures faster compliance management, ease of doing business, and effective corporate governance in India.</a:t>
            </a:r>
            <a:endParaRPr kumimoji="0" lang="en-US" b="0" i="0" u="none" strike="noStrike" cap="none" normalizeH="0" baseline="0" dirty="0">
              <a:ln>
                <a:noFill/>
              </a:ln>
              <a:solidFill>
                <a:schemeClr val="tx1"/>
              </a:solidFill>
              <a:effectLst/>
              <a:latin typeface="Arial" panose="020B0604020202020204" pitchFamily="34" charset="0"/>
            </a:endParaRPr>
          </a:p>
        </p:txBody>
      </p:sp>
      <p:sp>
        <p:nvSpPr>
          <p:cNvPr id="4" name="Rectangle 3"/>
          <p:cNvSpPr/>
          <p:nvPr/>
        </p:nvSpPr>
        <p:spPr>
          <a:xfrm>
            <a:off x="1085929" y="402143"/>
            <a:ext cx="9526653" cy="523220"/>
          </a:xfrm>
          <a:prstGeom prst="rect">
            <a:avLst/>
          </a:prstGeom>
          <a:ln>
            <a:solidFill>
              <a:schemeClr val="tx1"/>
            </a:solidFill>
          </a:ln>
        </p:spPr>
        <p:txBody>
          <a:bodyPr wrap="square">
            <a:spAutoFit/>
          </a:bodyPr>
          <a:lstStyle/>
          <a:p>
            <a:pPr algn="ctr"/>
            <a:r>
              <a:rPr lang="en-US" sz="2800" b="1" u="sng" dirty="0"/>
              <a:t>MCA21 Portal under CCFS-2026</a:t>
            </a:r>
          </a:p>
        </p:txBody>
      </p:sp>
    </p:spTree>
    <p:extLst>
      <p:ext uri="{BB962C8B-B14F-4D97-AF65-F5344CB8AC3E}">
        <p14:creationId xmlns:p14="http://schemas.microsoft.com/office/powerpoint/2010/main" val="284077862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Box 1"/>
          <p:cNvSpPr txBox="1"/>
          <p:nvPr/>
        </p:nvSpPr>
        <p:spPr>
          <a:xfrm>
            <a:off x="1335661" y="477669"/>
            <a:ext cx="9295946" cy="553998"/>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pPr algn="ctr"/>
            <a:r>
              <a:rPr sz="3000" b="1" u="sng" dirty="0">
                <a:solidFill>
                  <a:srgbClr val="000000"/>
                </a:solidFill>
                <a:latin typeface="Montserrat"/>
              </a:rPr>
              <a:t>Consequences After Scheme Closure</a:t>
            </a:r>
          </a:p>
        </p:txBody>
      </p:sp>
      <p:sp>
        <p:nvSpPr>
          <p:cNvPr id="5" name="Rectangle 4"/>
          <p:cNvSpPr/>
          <p:nvPr/>
        </p:nvSpPr>
        <p:spPr>
          <a:xfrm>
            <a:off x="1335661" y="1031667"/>
            <a:ext cx="9295946" cy="5078313"/>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pPr>
              <a:buFont typeface="Arial" panose="020B0604020202020204" pitchFamily="34" charset="0"/>
              <a:buChar char="•"/>
            </a:pPr>
            <a:r>
              <a:rPr lang="en-US" dirty="0"/>
              <a:t>Normal additional filing fees under Section 403 will become applicable. </a:t>
            </a:r>
          </a:p>
          <a:p>
            <a:pPr>
              <a:buFont typeface="Arial" panose="020B0604020202020204" pitchFamily="34" charset="0"/>
              <a:buChar char="•"/>
            </a:pPr>
            <a:r>
              <a:rPr lang="en-US" dirty="0"/>
              <a:t>Companies will lose the benefit of reduced additional fees and immunity provisions. </a:t>
            </a:r>
          </a:p>
          <a:p>
            <a:pPr>
              <a:buFont typeface="Arial" panose="020B0604020202020204" pitchFamily="34" charset="0"/>
              <a:buChar char="•"/>
            </a:pPr>
            <a:r>
              <a:rPr lang="en-US" dirty="0"/>
              <a:t>ROC may initiate strict action against continuing defaulters. </a:t>
            </a:r>
          </a:p>
          <a:p>
            <a:pPr>
              <a:buFont typeface="Arial" panose="020B0604020202020204" pitchFamily="34" charset="0"/>
              <a:buChar char="•"/>
            </a:pPr>
            <a:r>
              <a:rPr lang="en-US" dirty="0"/>
              <a:t>Adjudication proceedings for non-compliance may be started or resumed. </a:t>
            </a:r>
          </a:p>
          <a:p>
            <a:pPr>
              <a:buFont typeface="Arial" panose="020B0604020202020204" pitchFamily="34" charset="0"/>
              <a:buChar char="•"/>
            </a:pPr>
            <a:r>
              <a:rPr lang="en-US" dirty="0"/>
              <a:t>Penalties may be imposed on the company and officers in default. </a:t>
            </a:r>
          </a:p>
          <a:p>
            <a:pPr>
              <a:buFont typeface="Arial" panose="020B0604020202020204" pitchFamily="34" charset="0"/>
              <a:buChar char="•"/>
            </a:pPr>
            <a:r>
              <a:rPr lang="en-US" dirty="0"/>
              <a:t>Risk of prosecution under the Companies Act, 2013 may increase. </a:t>
            </a:r>
          </a:p>
          <a:p>
            <a:pPr>
              <a:buFont typeface="Arial" panose="020B0604020202020204" pitchFamily="34" charset="0"/>
              <a:buChar char="•"/>
            </a:pPr>
            <a:r>
              <a:rPr lang="en-US" dirty="0"/>
              <a:t>Directors may face disqualification consequences in certain cases of continuous default. </a:t>
            </a:r>
          </a:p>
          <a:p>
            <a:pPr>
              <a:buFont typeface="Arial" panose="020B0604020202020204" pitchFamily="34" charset="0"/>
              <a:buChar char="•"/>
            </a:pPr>
            <a:r>
              <a:rPr lang="en-US" dirty="0"/>
              <a:t>Non-compliant companies may face restrictions in: </a:t>
            </a:r>
          </a:p>
          <a:p>
            <a:pPr marL="742950" lvl="1" indent="-285750">
              <a:buFont typeface="Arial" panose="020B0604020202020204" pitchFamily="34" charset="0"/>
              <a:buChar char="•"/>
            </a:pPr>
            <a:r>
              <a:rPr lang="en-US" dirty="0"/>
              <a:t>ROC approvals, </a:t>
            </a:r>
          </a:p>
          <a:p>
            <a:pPr marL="742950" lvl="1" indent="-285750">
              <a:buFont typeface="Arial" panose="020B0604020202020204" pitchFamily="34" charset="0"/>
              <a:buChar char="•"/>
            </a:pPr>
            <a:r>
              <a:rPr lang="en-US" dirty="0"/>
              <a:t>Corporate restructuring, </a:t>
            </a:r>
          </a:p>
          <a:p>
            <a:pPr marL="742950" lvl="1" indent="-285750">
              <a:buFont typeface="Arial" panose="020B0604020202020204" pitchFamily="34" charset="0"/>
              <a:buChar char="•"/>
            </a:pPr>
            <a:r>
              <a:rPr lang="en-US" dirty="0"/>
              <a:t>Funding, and </a:t>
            </a:r>
          </a:p>
          <a:p>
            <a:pPr marL="742950" lvl="1" indent="-285750">
              <a:buFont typeface="Arial" panose="020B0604020202020204" pitchFamily="34" charset="0"/>
              <a:buChar char="•"/>
            </a:pPr>
            <a:r>
              <a:rPr lang="en-US" dirty="0"/>
              <a:t>Regulatory clearances. </a:t>
            </a:r>
          </a:p>
          <a:p>
            <a:pPr>
              <a:buFont typeface="Arial" panose="020B0604020202020204" pitchFamily="34" charset="0"/>
              <a:buChar char="•"/>
            </a:pPr>
            <a:r>
              <a:rPr lang="en-US" dirty="0"/>
              <a:t>MCA records of the company will continue to reflect non-compliance status. </a:t>
            </a:r>
          </a:p>
          <a:p>
            <a:pPr>
              <a:buFont typeface="Arial" panose="020B0604020202020204" pitchFamily="34" charset="0"/>
              <a:buChar char="•"/>
            </a:pPr>
            <a:r>
              <a:rPr lang="en-US" dirty="0"/>
              <a:t>Increased risk of strike-off action under Section 248 by ROC. </a:t>
            </a:r>
          </a:p>
          <a:p>
            <a:pPr>
              <a:buFont typeface="Arial" panose="020B0604020202020204" pitchFamily="34" charset="0"/>
              <a:buChar char="•"/>
            </a:pPr>
            <a:r>
              <a:rPr lang="en-US" dirty="0"/>
              <a:t>Stakeholder confidence and corporate credibility may be adversely affected. </a:t>
            </a:r>
          </a:p>
          <a:p>
            <a:pPr>
              <a:buFont typeface="Arial" panose="020B0604020202020204" pitchFamily="34" charset="0"/>
              <a:buChar char="•"/>
            </a:pPr>
            <a:r>
              <a:rPr lang="en-US" dirty="0"/>
              <a:t>Higher litigation and compliance costs may arise in future. </a:t>
            </a:r>
          </a:p>
          <a:p>
            <a:pPr>
              <a:buFont typeface="Arial" panose="020B0604020202020204" pitchFamily="34" charset="0"/>
              <a:buChar char="•"/>
            </a:pPr>
            <a:r>
              <a:rPr lang="en-US" dirty="0"/>
              <a:t>Companies may lose the opportunity for economical compliance regularization. </a:t>
            </a:r>
          </a:p>
          <a:p>
            <a:pPr>
              <a:buFont typeface="Arial" panose="020B0604020202020204" pitchFamily="34" charset="0"/>
              <a:buChar char="•"/>
            </a:pPr>
            <a:r>
              <a:rPr lang="en-US" dirty="0"/>
              <a:t>Regulatory scrutiny and monitoring by MCA and ROC may increase after closure of the scheme. </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Box 1"/>
          <p:cNvSpPr txBox="1"/>
          <p:nvPr/>
        </p:nvSpPr>
        <p:spPr>
          <a:xfrm>
            <a:off x="1567674" y="552734"/>
            <a:ext cx="9050283" cy="553998"/>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pPr algn="ctr"/>
            <a:r>
              <a:rPr sz="3000" b="1" u="sng" dirty="0">
                <a:solidFill>
                  <a:srgbClr val="000000"/>
                </a:solidFill>
                <a:latin typeface="Montserrat"/>
              </a:rPr>
              <a:t>Comparative Analysis</a:t>
            </a:r>
          </a:p>
        </p:txBody>
      </p:sp>
      <p:sp>
        <p:nvSpPr>
          <p:cNvPr id="5" name="Rectangle 1"/>
          <p:cNvSpPr>
            <a:spLocks noChangeArrowheads="1"/>
          </p:cNvSpPr>
          <p:nvPr/>
        </p:nvSpPr>
        <p:spPr bwMode="auto">
          <a:xfrm>
            <a:off x="1567674" y="1106732"/>
            <a:ext cx="9050283" cy="4247317"/>
          </a:xfrm>
          <a:prstGeom prst="rect">
            <a:avLst/>
          </a:prstGeom>
          <a:ln/>
        </p:spPr>
        <p:style>
          <a:lnRef idx="2">
            <a:schemeClr val="dk1"/>
          </a:lnRef>
          <a:fillRef idx="1">
            <a:schemeClr val="lt1"/>
          </a:fillRef>
          <a:effectRef idx="0">
            <a:schemeClr val="dk1"/>
          </a:effectRef>
          <a:fontRef idx="minor">
            <a:schemeClr val="dk1"/>
          </a:fontRef>
        </p:style>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Char char="•"/>
              <a:tabLst/>
            </a:pPr>
            <a:r>
              <a:rPr kumimoji="0" lang="en-US" sz="1800" b="0" i="0" u="none" strike="noStrike" cap="none" normalizeH="0" baseline="0" dirty="0">
                <a:ln>
                  <a:noFill/>
                </a:ln>
                <a:solidFill>
                  <a:schemeClr val="tx1"/>
                </a:solidFill>
                <a:effectLst/>
                <a:latin typeface="Arial" panose="020B0604020202020204" pitchFamily="34" charset="0"/>
              </a:rPr>
              <a:t>CCFS-2026 provides wider compliance relief compared to earlier schemes. </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sz="1800" b="0" i="0" u="none" strike="noStrike" cap="none" normalizeH="0" baseline="0" dirty="0">
                <a:ln>
                  <a:noFill/>
                </a:ln>
                <a:solidFill>
                  <a:schemeClr val="tx1"/>
                </a:solidFill>
                <a:effectLst/>
                <a:latin typeface="Arial" panose="020B0604020202020204" pitchFamily="34" charset="0"/>
              </a:rPr>
              <a:t>Greater reduction in additional filing fees under CCFS-2026. </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sz="1800" b="0" i="0" u="none" strike="noStrike" cap="none" normalizeH="0" baseline="0" dirty="0">
                <a:ln>
                  <a:noFill/>
                </a:ln>
                <a:solidFill>
                  <a:schemeClr val="tx1"/>
                </a:solidFill>
                <a:effectLst/>
                <a:latin typeface="Arial" panose="020B0604020202020204" pitchFamily="34" charset="0"/>
              </a:rPr>
              <a:t>Strong focus on voluntary compliance and governance improvement. </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sz="1800" b="0" i="0" u="none" strike="noStrike" cap="none" normalizeH="0" baseline="0" dirty="0">
                <a:ln>
                  <a:noFill/>
                </a:ln>
                <a:solidFill>
                  <a:schemeClr val="tx1"/>
                </a:solidFill>
                <a:effectLst/>
                <a:latin typeface="Arial" panose="020B0604020202020204" pitchFamily="34" charset="0"/>
              </a:rPr>
              <a:t>Covers MSMEs, startups, OPCs, and inactive companies more effectively. </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sz="1800" b="0" i="0" u="none" strike="noStrike" cap="none" normalizeH="0" baseline="0" dirty="0">
                <a:ln>
                  <a:noFill/>
                </a:ln>
                <a:solidFill>
                  <a:schemeClr val="tx1"/>
                </a:solidFill>
                <a:effectLst/>
                <a:latin typeface="Arial" panose="020B0604020202020204" pitchFamily="34" charset="0"/>
              </a:rPr>
              <a:t>Includes benefits for dormant status and strike-off applications. </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sz="1800" b="0" i="0" u="none" strike="noStrike" cap="none" normalizeH="0" baseline="0" dirty="0">
                <a:ln>
                  <a:noFill/>
                </a:ln>
                <a:solidFill>
                  <a:schemeClr val="tx1"/>
                </a:solidFill>
                <a:effectLst/>
                <a:latin typeface="Arial" panose="020B0604020202020204" pitchFamily="34" charset="0"/>
              </a:rPr>
              <a:t>Promotes digital compliance through MCA21 V3 system. </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sz="1800" b="0" i="0" u="none" strike="noStrike" cap="none" normalizeH="0" baseline="0" dirty="0">
                <a:ln>
                  <a:noFill/>
                </a:ln>
                <a:solidFill>
                  <a:schemeClr val="tx1"/>
                </a:solidFill>
                <a:effectLst/>
                <a:latin typeface="Arial" panose="020B0604020202020204" pitchFamily="34" charset="0"/>
              </a:rPr>
              <a:t>Encourages update of long-pending corporate records. </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sz="1800" b="0" i="0" u="none" strike="noStrike" cap="none" normalizeH="0" baseline="0" dirty="0">
                <a:ln>
                  <a:noFill/>
                </a:ln>
                <a:solidFill>
                  <a:schemeClr val="tx1"/>
                </a:solidFill>
                <a:effectLst/>
                <a:latin typeface="Arial" panose="020B0604020202020204" pitchFamily="34" charset="0"/>
              </a:rPr>
              <a:t>Reduces litigation, prosecution, and adjudication burden. </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sz="1800" b="0" i="0" u="none" strike="noStrike" cap="none" normalizeH="0" baseline="0" dirty="0">
                <a:ln>
                  <a:noFill/>
                </a:ln>
                <a:solidFill>
                  <a:schemeClr val="tx1"/>
                </a:solidFill>
                <a:effectLst/>
                <a:latin typeface="Arial" panose="020B0604020202020204" pitchFamily="34" charset="0"/>
              </a:rPr>
              <a:t>Supports ease of doing business initiatives of the Government. </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sz="1800" b="0" i="0" u="none" strike="noStrike" cap="none" normalizeH="0" baseline="0" dirty="0">
                <a:ln>
                  <a:noFill/>
                </a:ln>
                <a:solidFill>
                  <a:schemeClr val="tx1"/>
                </a:solidFill>
                <a:effectLst/>
                <a:latin typeface="Arial" panose="020B0604020202020204" pitchFamily="34" charset="0"/>
              </a:rPr>
              <a:t>Reflects shift from punitive regulation to facilitative compliance framework. </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sz="1800" b="0" i="0" u="none" strike="noStrike" cap="none" normalizeH="0" baseline="0" dirty="0">
                <a:ln>
                  <a:noFill/>
                </a:ln>
                <a:solidFill>
                  <a:schemeClr val="tx1"/>
                </a:solidFill>
                <a:effectLst/>
                <a:latin typeface="Arial" panose="020B0604020202020204" pitchFamily="34" charset="0"/>
              </a:rPr>
              <a:t>Strengthens transparency, accountability, and corporate governance. </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sz="1800" b="0" i="0" u="none" strike="noStrike" cap="none" normalizeH="0" baseline="0" dirty="0">
                <a:ln>
                  <a:noFill/>
                </a:ln>
                <a:solidFill>
                  <a:schemeClr val="tx1"/>
                </a:solidFill>
                <a:effectLst/>
                <a:latin typeface="Arial" panose="020B0604020202020204" pitchFamily="34" charset="0"/>
              </a:rPr>
              <a:t>Provides economical compliance regularization opportunity. </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sz="1800" b="0" i="0" u="none" strike="noStrike" cap="none" normalizeH="0" baseline="0" dirty="0">
                <a:ln>
                  <a:noFill/>
                </a:ln>
                <a:solidFill>
                  <a:schemeClr val="tx1"/>
                </a:solidFill>
                <a:effectLst/>
                <a:latin typeface="Arial" panose="020B0604020202020204" pitchFamily="34" charset="0"/>
              </a:rPr>
              <a:t>Helps improve reliability of MCA corporate database. </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sz="1800" b="0" i="0" u="none" strike="noStrike" cap="none" normalizeH="0" baseline="0" dirty="0">
                <a:ln>
                  <a:noFill/>
                </a:ln>
                <a:solidFill>
                  <a:schemeClr val="tx1"/>
                </a:solidFill>
                <a:effectLst/>
                <a:latin typeface="Arial" panose="020B0604020202020204" pitchFamily="34" charset="0"/>
              </a:rPr>
              <a:t>Increases stakeholder and investor confidence in compliant companies. </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sz="1800" b="0" i="0" u="none" strike="noStrike" cap="none" normalizeH="0" baseline="0" dirty="0">
                <a:ln>
                  <a:noFill/>
                </a:ln>
                <a:solidFill>
                  <a:schemeClr val="tx1"/>
                </a:solidFill>
                <a:effectLst/>
                <a:latin typeface="Arial" panose="020B0604020202020204" pitchFamily="34" charset="0"/>
              </a:rPr>
              <a:t>Post-scheme enforcement expected to become stricter for continuing defaulters. </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Box 1"/>
          <p:cNvSpPr txBox="1"/>
          <p:nvPr/>
        </p:nvSpPr>
        <p:spPr>
          <a:xfrm>
            <a:off x="1335662" y="431167"/>
            <a:ext cx="9418774" cy="553998"/>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pPr algn="ctr"/>
            <a:r>
              <a:rPr sz="3000" b="1" u="sng" dirty="0">
                <a:solidFill>
                  <a:srgbClr val="000000"/>
                </a:solidFill>
                <a:latin typeface="Montserrat"/>
              </a:rPr>
              <a:t>Strategic Opportunities for ICAI Members</a:t>
            </a:r>
          </a:p>
        </p:txBody>
      </p:sp>
      <p:sp>
        <p:nvSpPr>
          <p:cNvPr id="5" name="Rectangle 4"/>
          <p:cNvSpPr/>
          <p:nvPr/>
        </p:nvSpPr>
        <p:spPr>
          <a:xfrm>
            <a:off x="1353858" y="985165"/>
            <a:ext cx="9400577" cy="5078313"/>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pPr>
              <a:buFont typeface="Arial" panose="020B0604020202020204" pitchFamily="34" charset="0"/>
              <a:buChar char="•"/>
            </a:pPr>
            <a:r>
              <a:rPr lang="en-US" dirty="0"/>
              <a:t>Opportunity to provide compliance regularization services to defaulting companies. </a:t>
            </a:r>
          </a:p>
          <a:p>
            <a:pPr>
              <a:buFont typeface="Arial" panose="020B0604020202020204" pitchFamily="34" charset="0"/>
              <a:buChar char="•"/>
            </a:pPr>
            <a:r>
              <a:rPr lang="en-US" dirty="0"/>
              <a:t>Increased demand for ROC filing and annual compliance assignments. </a:t>
            </a:r>
          </a:p>
          <a:p>
            <a:pPr>
              <a:buFont typeface="Arial" panose="020B0604020202020204" pitchFamily="34" charset="0"/>
              <a:buChar char="•"/>
            </a:pPr>
            <a:r>
              <a:rPr lang="en-US" dirty="0"/>
              <a:t>Scope for conducting compliance audits and due diligence reviews. </a:t>
            </a:r>
          </a:p>
          <a:p>
            <a:pPr>
              <a:buFont typeface="Arial" panose="020B0604020202020204" pitchFamily="34" charset="0"/>
              <a:buChar char="•"/>
            </a:pPr>
            <a:r>
              <a:rPr lang="en-US" dirty="0"/>
              <a:t>Professional advisory opportunities for MSMEs, startups, and inactive companies. </a:t>
            </a:r>
          </a:p>
          <a:p>
            <a:pPr>
              <a:buFont typeface="Arial" panose="020B0604020202020204" pitchFamily="34" charset="0"/>
              <a:buChar char="•"/>
            </a:pPr>
            <a:r>
              <a:rPr lang="en-US" dirty="0"/>
              <a:t>Assistance in preparation and finalization of pending financial statements. </a:t>
            </a:r>
          </a:p>
          <a:p>
            <a:pPr>
              <a:buFont typeface="Arial" panose="020B0604020202020204" pitchFamily="34" charset="0"/>
              <a:buChar char="•"/>
            </a:pPr>
            <a:r>
              <a:rPr lang="en-US" dirty="0"/>
              <a:t>Increased statutory audit and certification engagements. </a:t>
            </a:r>
          </a:p>
          <a:p>
            <a:pPr>
              <a:buFont typeface="Arial" panose="020B0604020202020204" pitchFamily="34" charset="0"/>
              <a:buChar char="•"/>
            </a:pPr>
            <a:r>
              <a:rPr lang="en-US" dirty="0"/>
              <a:t>Advisory services for dormant status and strike-off procedures. </a:t>
            </a:r>
          </a:p>
          <a:p>
            <a:pPr>
              <a:buFont typeface="Arial" panose="020B0604020202020204" pitchFamily="34" charset="0"/>
              <a:buChar char="•"/>
            </a:pPr>
            <a:r>
              <a:rPr lang="en-US" dirty="0"/>
              <a:t>Opportunity to guide companies on corporate governance and compliance management. </a:t>
            </a:r>
          </a:p>
          <a:p>
            <a:pPr>
              <a:buFont typeface="Arial" panose="020B0604020202020204" pitchFamily="34" charset="0"/>
              <a:buChar char="•"/>
            </a:pPr>
            <a:r>
              <a:rPr lang="en-US" dirty="0"/>
              <a:t>Expansion of consultancy services relating to MCA21 and digital compliance. </a:t>
            </a:r>
          </a:p>
          <a:p>
            <a:pPr>
              <a:buFont typeface="Arial" panose="020B0604020202020204" pitchFamily="34" charset="0"/>
              <a:buChar char="•"/>
            </a:pPr>
            <a:r>
              <a:rPr lang="en-US" dirty="0"/>
              <a:t>Enhanced role in litigation support and adjudication matters. </a:t>
            </a:r>
          </a:p>
          <a:p>
            <a:pPr>
              <a:buFont typeface="Arial" panose="020B0604020202020204" pitchFamily="34" charset="0"/>
              <a:buChar char="•"/>
            </a:pPr>
            <a:r>
              <a:rPr lang="en-US" dirty="0"/>
              <a:t>Opportunity to build long-term compliance retainer relationships with clients. </a:t>
            </a:r>
          </a:p>
          <a:p>
            <a:pPr>
              <a:buFont typeface="Arial" panose="020B0604020202020204" pitchFamily="34" charset="0"/>
              <a:buChar char="•"/>
            </a:pPr>
            <a:r>
              <a:rPr lang="en-US" dirty="0"/>
              <a:t>Scope for conducting awareness seminars, webinars, and compliance workshops. </a:t>
            </a:r>
          </a:p>
          <a:p>
            <a:pPr>
              <a:buFont typeface="Arial" panose="020B0604020202020204" pitchFamily="34" charset="0"/>
              <a:buChar char="•"/>
            </a:pPr>
            <a:r>
              <a:rPr lang="en-US" dirty="0"/>
              <a:t>Increased interaction with MCA, ROC, and regulatory authorities. </a:t>
            </a:r>
          </a:p>
          <a:p>
            <a:pPr>
              <a:buFont typeface="Arial" panose="020B0604020202020204" pitchFamily="34" charset="0"/>
              <a:buChar char="•"/>
            </a:pPr>
            <a:r>
              <a:rPr lang="en-US" dirty="0"/>
              <a:t>Opportunity to assist companies in avoiding penalties and regulatory risks. </a:t>
            </a:r>
          </a:p>
          <a:p>
            <a:pPr>
              <a:buFont typeface="Arial" panose="020B0604020202020204" pitchFamily="34" charset="0"/>
              <a:buChar char="•"/>
            </a:pPr>
            <a:r>
              <a:rPr lang="en-US" dirty="0"/>
              <a:t>Professional growth in corporate law and governance advisory practice. </a:t>
            </a:r>
          </a:p>
          <a:p>
            <a:pPr>
              <a:buFont typeface="Arial" panose="020B0604020202020204" pitchFamily="34" charset="0"/>
              <a:buChar char="•"/>
            </a:pPr>
            <a:r>
              <a:rPr lang="en-US" dirty="0"/>
              <a:t>Better client acquisition opportunities from non-compliant and inactive companies. </a:t>
            </a:r>
          </a:p>
          <a:p>
            <a:pPr>
              <a:buFont typeface="Arial" panose="020B0604020202020204" pitchFamily="34" charset="0"/>
              <a:buChar char="•"/>
            </a:pPr>
            <a:r>
              <a:rPr lang="en-US" dirty="0"/>
              <a:t>Strengthening of multidisciplinary practice involving legal, tax, and secretarial services. </a:t>
            </a:r>
          </a:p>
          <a:p>
            <a:pPr>
              <a:buFont typeface="Arial" panose="020B0604020202020204" pitchFamily="34" charset="0"/>
              <a:buChar char="•"/>
            </a:pPr>
            <a:r>
              <a:rPr lang="en-US" dirty="0"/>
              <a:t>Opportunity to contribute toward improving India’s corporate compliance ecosystem. </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92728" y="472541"/>
            <a:ext cx="10571018" cy="523220"/>
          </a:xfrm>
          <a:prstGeom prst="rect">
            <a:avLst/>
          </a:prstGeom>
          <a:ln>
            <a:solidFill>
              <a:schemeClr val="tx1"/>
            </a:solidFill>
          </a:ln>
        </p:spPr>
        <p:txBody>
          <a:bodyPr wrap="square">
            <a:spAutoFit/>
          </a:bodyPr>
          <a:lstStyle/>
          <a:p>
            <a:pPr algn="ctr"/>
            <a:r>
              <a:rPr lang="en-US" sz="2800" b="1" u="sng" dirty="0"/>
              <a:t>Frequently Asked Questions (FAQs) – CCFS-2026</a:t>
            </a:r>
          </a:p>
        </p:txBody>
      </p:sp>
      <p:sp>
        <p:nvSpPr>
          <p:cNvPr id="3" name="Rectangle 2"/>
          <p:cNvSpPr/>
          <p:nvPr/>
        </p:nvSpPr>
        <p:spPr>
          <a:xfrm>
            <a:off x="692728" y="995761"/>
            <a:ext cx="10571018" cy="1754326"/>
          </a:xfrm>
          <a:prstGeom prst="rect">
            <a:avLst/>
          </a:prstGeom>
          <a:ln>
            <a:solidFill>
              <a:schemeClr val="tx1"/>
            </a:solidFill>
          </a:ln>
        </p:spPr>
        <p:txBody>
          <a:bodyPr wrap="square">
            <a:spAutoFit/>
          </a:bodyPr>
          <a:lstStyle/>
          <a:p>
            <a:r>
              <a:rPr lang="en-US" b="1" dirty="0"/>
              <a:t>1. What is the objective of the Companies Compliance Facilitation Scheme, 2026 (CCFS-2026)?</a:t>
            </a:r>
          </a:p>
          <a:p>
            <a:pPr marL="285750" indent="-285750">
              <a:buFont typeface="Wingdings" pitchFamily="2" charset="2"/>
              <a:buChar char="Ø"/>
            </a:pPr>
            <a:r>
              <a:rPr lang="en-US" dirty="0"/>
              <a:t>CCFS-2026 is a one-time scheme introduced to enable companies to file overdue annual returns, financial statements, and certain other relevant e-forms by paying concessional fees. It also provides a window for eligible companies to opt for dormant status or to file for </a:t>
            </a:r>
            <a:r>
              <a:rPr lang="en-US" dirty="0" err="1"/>
              <a:t>closure.The</a:t>
            </a:r>
            <a:r>
              <a:rPr lang="en-US" dirty="0"/>
              <a:t> Scheme is intended to improve compliance levels, reduce the burden of accumulated additional fees on companies, and ensure that the corporate registry reflects accurate and up to date information.</a:t>
            </a:r>
          </a:p>
        </p:txBody>
      </p:sp>
      <p:sp>
        <p:nvSpPr>
          <p:cNvPr id="4" name="Rectangle 3"/>
          <p:cNvSpPr/>
          <p:nvPr/>
        </p:nvSpPr>
        <p:spPr>
          <a:xfrm>
            <a:off x="692728" y="2750087"/>
            <a:ext cx="10571018" cy="2862322"/>
          </a:xfrm>
          <a:prstGeom prst="rect">
            <a:avLst/>
          </a:prstGeom>
          <a:ln>
            <a:solidFill>
              <a:schemeClr val="tx1"/>
            </a:solidFill>
          </a:ln>
        </p:spPr>
        <p:txBody>
          <a:bodyPr wrap="square">
            <a:spAutoFit/>
          </a:bodyPr>
          <a:lstStyle/>
          <a:p>
            <a:r>
              <a:rPr lang="en-US" b="1" dirty="0"/>
              <a:t>2. When does the Scheme commence and when does it end?</a:t>
            </a:r>
          </a:p>
          <a:p>
            <a:pPr marL="285750" indent="-285750">
              <a:buFont typeface="Wingdings" pitchFamily="2" charset="2"/>
              <a:buChar char="Ø"/>
            </a:pPr>
            <a:r>
              <a:rPr lang="en-US" dirty="0"/>
              <a:t>The Scheme come into force on 15 April 2026 and remain in force up to 15 July 2026.</a:t>
            </a:r>
          </a:p>
          <a:p>
            <a:endParaRPr lang="en-US" b="1" dirty="0"/>
          </a:p>
          <a:p>
            <a:r>
              <a:rPr lang="en-US" b="1" dirty="0"/>
              <a:t>3. Which entities eligible to avail the Scheme?</a:t>
            </a:r>
          </a:p>
          <a:p>
            <a:pPr marL="285750" indent="-285750">
              <a:buFont typeface="Wingdings" pitchFamily="2" charset="2"/>
              <a:buChar char="Ø"/>
            </a:pPr>
            <a:r>
              <a:rPr lang="en-US" dirty="0"/>
              <a:t>All companies eligible, except those specifically excluded under the Scheme, namely:</a:t>
            </a:r>
          </a:p>
          <a:p>
            <a:pPr marL="285750" indent="-285750">
              <a:buFont typeface="Arial" pitchFamily="34" charset="0"/>
              <a:buChar char="•"/>
            </a:pPr>
            <a:r>
              <a:rPr lang="en-US" dirty="0"/>
              <a:t>companies against which final action for strike off has already been initiated</a:t>
            </a:r>
          </a:p>
          <a:p>
            <a:pPr marL="285750" indent="-285750">
              <a:buFont typeface="Arial" pitchFamily="34" charset="0"/>
              <a:buChar char="•"/>
            </a:pPr>
            <a:r>
              <a:rPr lang="en-US" dirty="0"/>
              <a:t>companies that have already applied for strike off</a:t>
            </a:r>
          </a:p>
          <a:p>
            <a:pPr marL="285750" indent="-285750">
              <a:buFont typeface="Arial" pitchFamily="34" charset="0"/>
              <a:buChar char="•"/>
            </a:pPr>
            <a:r>
              <a:rPr lang="en-US" dirty="0"/>
              <a:t>companies that applied for dormant status before commencement of the Scheme</a:t>
            </a:r>
          </a:p>
          <a:p>
            <a:pPr marL="285750" indent="-285750">
              <a:buFont typeface="Arial" pitchFamily="34" charset="0"/>
              <a:buChar char="•"/>
            </a:pPr>
            <a:r>
              <a:rPr lang="en-US" dirty="0"/>
              <a:t>companies dissolved pursuant to amalgamation</a:t>
            </a:r>
          </a:p>
          <a:p>
            <a:pPr marL="285750" indent="-285750">
              <a:buFont typeface="Arial" pitchFamily="34" charset="0"/>
              <a:buChar char="•"/>
            </a:pPr>
            <a:r>
              <a:rPr lang="en-US" dirty="0" err="1"/>
              <a:t>andvanishing</a:t>
            </a:r>
            <a:r>
              <a:rPr lang="en-US" dirty="0"/>
              <a:t> companies.</a:t>
            </a:r>
          </a:p>
        </p:txBody>
      </p:sp>
    </p:spTree>
    <p:extLst>
      <p:ext uri="{BB962C8B-B14F-4D97-AF65-F5344CB8AC3E}">
        <p14:creationId xmlns:p14="http://schemas.microsoft.com/office/powerpoint/2010/main" val="342699265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45127" y="277091"/>
            <a:ext cx="10487891" cy="2308324"/>
          </a:xfrm>
          <a:prstGeom prst="rect">
            <a:avLst/>
          </a:prstGeom>
          <a:ln>
            <a:solidFill>
              <a:schemeClr val="tx1"/>
            </a:solidFill>
          </a:ln>
        </p:spPr>
        <p:txBody>
          <a:bodyPr wrap="square">
            <a:spAutoFit/>
          </a:bodyPr>
          <a:lstStyle/>
          <a:p>
            <a:r>
              <a:rPr lang="en-US" b="1" dirty="0"/>
              <a:t>4.Does the Scheme provide immunity from penalty?</a:t>
            </a:r>
          </a:p>
          <a:p>
            <a:pPr marL="285750" indent="-285750">
              <a:buFont typeface="Wingdings" pitchFamily="2" charset="2"/>
              <a:buChar char="Ø"/>
            </a:pPr>
            <a:r>
              <a:rPr lang="en-US" dirty="0"/>
              <a:t>Yes, in certain cases. Where filings under sections 92 (Annual Return Relevant form-MGT-7/7A) and Section 137 (Financial Statements Relevant form(s)- AOC-4 including AOC-4 CFS, AOC-4 NBFC (</a:t>
            </a:r>
            <a:r>
              <a:rPr lang="en-US" dirty="0" err="1"/>
              <a:t>Ind</a:t>
            </a:r>
            <a:r>
              <a:rPr lang="en-US" dirty="0"/>
              <a:t> AS), AOC-4 CFS NBFC (</a:t>
            </a:r>
            <a:r>
              <a:rPr lang="en-US" dirty="0" err="1"/>
              <a:t>Ind</a:t>
            </a:r>
            <a:r>
              <a:rPr lang="en-US" dirty="0"/>
              <a:t> AS), and AOC-4 XBRL) are made before issuance of notice by the adjudicating officer, or within 30 days of such notice, proceedings are concluded and no penalty shall be </a:t>
            </a:r>
            <a:r>
              <a:rPr lang="en-US" dirty="0" err="1"/>
              <a:t>leviable</a:t>
            </a:r>
            <a:r>
              <a:rPr lang="en-US" dirty="0"/>
              <a:t>. In other cases, immunity against prospective penal action is available if the forms are filed under the Scheme, and no prosecution has been filed and no adjudication proceedings have been initiated by issuance of a show cause notice before such filing.</a:t>
            </a:r>
          </a:p>
        </p:txBody>
      </p:sp>
      <p:sp>
        <p:nvSpPr>
          <p:cNvPr id="3" name="Rectangle 2"/>
          <p:cNvSpPr/>
          <p:nvPr/>
        </p:nvSpPr>
        <p:spPr>
          <a:xfrm>
            <a:off x="845127" y="2602537"/>
            <a:ext cx="10487891" cy="1754326"/>
          </a:xfrm>
          <a:prstGeom prst="rect">
            <a:avLst/>
          </a:prstGeom>
          <a:ln>
            <a:solidFill>
              <a:schemeClr val="tx1"/>
            </a:solidFill>
          </a:ln>
        </p:spPr>
        <p:txBody>
          <a:bodyPr wrap="square">
            <a:spAutoFit/>
          </a:bodyPr>
          <a:lstStyle/>
          <a:p>
            <a:pPr marL="342900" indent="-342900">
              <a:buAutoNum type="arabicPeriod" startAt="5"/>
            </a:pPr>
            <a:r>
              <a:rPr lang="en-US" b="1" dirty="0"/>
              <a:t>Is the Scheme also available in where the financial statements of the company for the past years have not been audited?</a:t>
            </a:r>
          </a:p>
          <a:p>
            <a:pPr marL="285750" indent="-285750">
              <a:buFont typeface="Wingdings" pitchFamily="2" charset="2"/>
              <a:buChar char="Ø"/>
            </a:pPr>
            <a:r>
              <a:rPr lang="en-US" dirty="0"/>
              <a:t>The Scheme facilitates filing of overdue financial statements and annual returns, including e-Form ADT-1. Accordingly, a company is required to have its accounts audited for the relevant financial years and file the same after obtaining a valid Unique Document Identification Number (UDIN) generated in accordance with the guidelines issued by the Institute of Chartered Accountants of India.</a:t>
            </a:r>
          </a:p>
        </p:txBody>
      </p:sp>
      <p:sp>
        <p:nvSpPr>
          <p:cNvPr id="4" name="Rectangle 3"/>
          <p:cNvSpPr/>
          <p:nvPr/>
        </p:nvSpPr>
        <p:spPr>
          <a:xfrm>
            <a:off x="845126" y="4356863"/>
            <a:ext cx="10487892" cy="2308324"/>
          </a:xfrm>
          <a:prstGeom prst="rect">
            <a:avLst/>
          </a:prstGeom>
          <a:ln>
            <a:solidFill>
              <a:schemeClr val="tx1"/>
            </a:solidFill>
          </a:ln>
        </p:spPr>
        <p:txBody>
          <a:bodyPr wrap="square">
            <a:spAutoFit/>
          </a:bodyPr>
          <a:lstStyle/>
          <a:p>
            <a:pPr marL="342900" indent="-342900">
              <a:buAutoNum type="arabicPeriod" startAt="6"/>
            </a:pPr>
            <a:r>
              <a:rPr lang="en-US" b="1" dirty="0"/>
              <a:t>If any company is desirous of discontinuing its business operations, then does the scheme provide for any option to such companies</a:t>
            </a:r>
            <a:r>
              <a:rPr lang="en-US" dirty="0"/>
              <a:t>? </a:t>
            </a:r>
          </a:p>
          <a:p>
            <a:pPr marL="285750" indent="-285750">
              <a:buFont typeface="Wingdings" pitchFamily="2" charset="2"/>
              <a:buChar char="Ø"/>
            </a:pPr>
            <a:r>
              <a:rPr lang="en-US" dirty="0"/>
              <a:t>Inactive companies or such companies who do not wish to continue business, have two cost-effective options: they can Apply for “dormant company” status (by filing Form MSC-1 by paying only half of the normal filing fee also, they can Apply to be “struck off” by filing Form STK-2 by paying only 25% of the applicable filing fees However, the scheme provides concession only in case of filing fees. The companies have to follow the complete procedure prescribed in the Companies Act in both these cases, which includes completion of pending annual filing and obtaining necessary approvals</a:t>
            </a:r>
          </a:p>
        </p:txBody>
      </p:sp>
    </p:spTree>
    <p:extLst>
      <p:ext uri="{BB962C8B-B14F-4D97-AF65-F5344CB8AC3E}">
        <p14:creationId xmlns:p14="http://schemas.microsoft.com/office/powerpoint/2010/main" val="51116118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191492" y="765474"/>
            <a:ext cx="9781308" cy="4801314"/>
          </a:xfrm>
          <a:prstGeom prst="rect">
            <a:avLst/>
          </a:prstGeom>
          <a:ln>
            <a:solidFill>
              <a:schemeClr val="tx1"/>
            </a:solidFill>
          </a:ln>
        </p:spPr>
        <p:txBody>
          <a:bodyPr wrap="square">
            <a:spAutoFit/>
          </a:bodyPr>
          <a:lstStyle/>
          <a:p>
            <a:r>
              <a:rPr lang="en-US" b="1" dirty="0"/>
              <a:t>7. What Happens if You Do Not Avail the CCFS-2026 Scheme?</a:t>
            </a:r>
          </a:p>
          <a:p>
            <a:pPr marL="285750" indent="-285750">
              <a:buFont typeface="Wingdings" pitchFamily="2" charset="2"/>
              <a:buChar char="Ø"/>
            </a:pPr>
            <a:r>
              <a:rPr lang="en-US" dirty="0"/>
              <a:t>The General Circular No. 01/2026 explicitly states that at the conclusion of the scheme on July 15, 2026, the Registrars of Companies concerned shall take necessary action under the Act against all companies that have not availed of this scheme and remain in default of filing their documents in a timely manner. In practice, this means the ROC may initiate the following enforcement actions against non-compliant companies and their officers</a:t>
            </a:r>
          </a:p>
          <a:p>
            <a:pPr marL="285750" indent="-285750">
              <a:buFont typeface="Wingdings" pitchFamily="2" charset="2"/>
              <a:buChar char="Ø"/>
            </a:pPr>
            <a:r>
              <a:rPr lang="en-US" dirty="0"/>
              <a:t>The ROC can issue adjudication notices under Section 454 of the Companies Act, 2013, imposing monetary penalties on the company and every officer in default. Under the post-2020 amendment text of Section 92(5), the company and each officer in default are liable to a penalty of ₹10,000 plus ₹100 per day of continuing default, subject to a maximum of ₹2,00,000 for the company and ₹50,000 for each officer. Similarly, under the amended Section 137(3), the company is liable to a penalty of ₹10,000 plus ₹100 per day of continuing default (maximum ₹2,00,000), while the managing director, CFO, or responsible director faces a penalty of ₹10,000 plus ₹100 per day (maximum ₹50,000 each). Additionally, the Registrar may initiate </a:t>
            </a:r>
            <a:r>
              <a:rPr lang="en-US" dirty="0" err="1"/>
              <a:t>suo-motu</a:t>
            </a:r>
            <a:r>
              <a:rPr lang="en-US" dirty="0"/>
              <a:t> strike-off proceedings under Section 248, and directors of defaulting companies may face disqualification under Section 164(2)(a) for not filing annual returns or financial statements for a continuous period of three financial years. </a:t>
            </a:r>
          </a:p>
        </p:txBody>
      </p:sp>
    </p:spTree>
    <p:extLst>
      <p:ext uri="{BB962C8B-B14F-4D97-AF65-F5344CB8AC3E}">
        <p14:creationId xmlns:p14="http://schemas.microsoft.com/office/powerpoint/2010/main" val="96405586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73100" y="912148"/>
            <a:ext cx="10858500" cy="4524315"/>
          </a:xfrm>
          <a:prstGeom prst="rect">
            <a:avLst/>
          </a:prstGeom>
          <a:ln>
            <a:solidFill>
              <a:schemeClr val="tx1"/>
            </a:solidFill>
          </a:ln>
        </p:spPr>
        <p:txBody>
          <a:bodyPr wrap="square">
            <a:spAutoFit/>
          </a:bodyPr>
          <a:lstStyle/>
          <a:p>
            <a:r>
              <a:rPr lang="en-US" b="1" dirty="0"/>
              <a:t>8. If any company has filed form AOC-4 for any particular year, but has not filed form MGT-7, then will the company be able to take advantage of the scheme for filing only one out of 2 annual filing forms ?</a:t>
            </a:r>
          </a:p>
          <a:p>
            <a:pPr marL="285750" indent="-285750">
              <a:buFont typeface="Wingdings" pitchFamily="2" charset="2"/>
              <a:buChar char="Ø"/>
            </a:pPr>
            <a:r>
              <a:rPr lang="en-US" dirty="0"/>
              <a:t>The scheme provides discount on late fees payable on each form. It does not provide any such condition that a particular group of forms has to be filed. Therefore, even if any company is desirous of filing any one out of 2 annual filing forms, it can very well do so.</a:t>
            </a:r>
          </a:p>
          <a:p>
            <a:r>
              <a:rPr lang="en-US" b="1" dirty="0"/>
              <a:t>9. If company is filing the annual filing forms for earlier years, then what would be the date of AGM for approval of financial statements to be mentioned in form?</a:t>
            </a:r>
          </a:p>
          <a:p>
            <a:pPr marL="285750" indent="-285750">
              <a:buFont typeface="Wingdings" pitchFamily="2" charset="2"/>
              <a:buChar char="Ø"/>
            </a:pPr>
            <a:r>
              <a:rPr lang="en-US" dirty="0"/>
              <a:t>If the company has conducted AGM for relevant earlier year and has got the financial statements approved, then such date can be entered. However, if AGM was not conducted, company may now conduct the AGM, get the financial statements approved and then file the same in the form.</a:t>
            </a:r>
          </a:p>
          <a:p>
            <a:r>
              <a:rPr lang="en-US" b="1" dirty="0"/>
              <a:t>10. If the company had not conducted AGM in the relevant financial year and not approved financial statements, and the company now conducts the AGM and files the approved financial statements under CCFS 2026, then will the company be relieved from non-compliance of not/delayed conduct of AGM?</a:t>
            </a:r>
          </a:p>
          <a:p>
            <a:pPr marL="285750" indent="-285750">
              <a:buFont typeface="Wingdings" pitchFamily="2" charset="2"/>
              <a:buChar char="Ø"/>
            </a:pPr>
            <a:r>
              <a:rPr lang="en-US" dirty="0"/>
              <a:t>Non-conduct of AGM is altogether a separate non-compliance with section 96 of Companies Act 2013, which is not covered under CCFS 2026. Non-compliance of section 96 is a compoundable offence for which the company has to file an application before NCLT and get the same compounded separately.</a:t>
            </a:r>
          </a:p>
        </p:txBody>
      </p:sp>
    </p:spTree>
    <p:extLst>
      <p:ext uri="{BB962C8B-B14F-4D97-AF65-F5344CB8AC3E}">
        <p14:creationId xmlns:p14="http://schemas.microsoft.com/office/powerpoint/2010/main" val="94884526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85800" y="685800"/>
            <a:ext cx="10655300" cy="5632311"/>
          </a:xfrm>
          <a:prstGeom prst="rect">
            <a:avLst/>
          </a:prstGeom>
          <a:ln>
            <a:solidFill>
              <a:schemeClr val="tx1"/>
            </a:solidFill>
          </a:ln>
        </p:spPr>
        <p:txBody>
          <a:bodyPr wrap="square">
            <a:spAutoFit/>
          </a:bodyPr>
          <a:lstStyle/>
          <a:p>
            <a:r>
              <a:rPr lang="en-US" b="1" dirty="0"/>
              <a:t>11. The annual filing related e-forms like MGT-7, AOC-4 and ADT-1 etc. have migrated to MCA V3 portal in July 2025. Now if the companies are desirous of filing forms for earlier years under CCFS 2026, then the companies will have to do filing on V3 portal or V2 portal will be enabled for this purpose?</a:t>
            </a:r>
          </a:p>
          <a:p>
            <a:pPr marL="285750" indent="-285750">
              <a:buFont typeface="Wingdings" pitchFamily="2" charset="2"/>
              <a:buChar char="Ø"/>
            </a:pPr>
            <a:r>
              <a:rPr lang="en-US" dirty="0"/>
              <a:t>Since the V2 portal is now disabled and as on date forms can be filed only through V3 portal, the companies will have to file new forms available on V3 portal only.</a:t>
            </a:r>
          </a:p>
          <a:p>
            <a:pPr marL="285750" indent="-285750">
              <a:buFont typeface="Wingdings" pitchFamily="2" charset="2"/>
              <a:buChar char="Ø"/>
            </a:pPr>
            <a:endParaRPr lang="en-US" dirty="0"/>
          </a:p>
          <a:p>
            <a:r>
              <a:rPr lang="en-US" b="1" dirty="0"/>
              <a:t>12. If the company has not done annual filing for more than 3 years and as a result, the directors of the company have been disqualified under section 164(2) of the Companies Act 2013, in such circumstances, if the company does annual filing under this scheme, then will the disqualification of directors be removed post filing?</a:t>
            </a:r>
          </a:p>
          <a:p>
            <a:pPr marL="285750" indent="-285750">
              <a:buFont typeface="Wingdings" pitchFamily="2" charset="2"/>
              <a:buChar char="Ø"/>
            </a:pPr>
            <a:r>
              <a:rPr lang="en-US" dirty="0"/>
              <a:t>If the company has not filed financial statements or annual returns for more than 3 years, then the directors are disqualified under section 164(2) by act of law.</a:t>
            </a:r>
          </a:p>
          <a:p>
            <a:pPr marL="285750" indent="-285750">
              <a:buFont typeface="Wingdings" pitchFamily="2" charset="2"/>
              <a:buChar char="Ø"/>
            </a:pPr>
            <a:r>
              <a:rPr lang="en-US" dirty="0"/>
              <a:t>As per Para 65 and 66 of judgment in the matter of </a:t>
            </a:r>
            <a:r>
              <a:rPr lang="en-US" dirty="0" err="1"/>
              <a:t>Mukut-Pathak</a:t>
            </a:r>
            <a:r>
              <a:rPr lang="en-US" dirty="0"/>
              <a:t> &amp; </a:t>
            </a:r>
            <a:r>
              <a:rPr lang="en-US" dirty="0" err="1"/>
              <a:t>Ors</a:t>
            </a:r>
            <a:r>
              <a:rPr lang="en-US" dirty="0"/>
              <a:t>. Vs. Union of India and </a:t>
            </a:r>
            <a:r>
              <a:rPr lang="en-US" dirty="0" err="1"/>
              <a:t>Anr</a:t>
            </a:r>
            <a:r>
              <a:rPr lang="en-US" dirty="0"/>
              <a:t>. Delivered by Delhi High Court, it is clarified that, the disqualification takes place as per conditions specified in the Act and not by order of any authority. Also, this disqualification aims at highlighting the fiduciary duties of directors.</a:t>
            </a:r>
          </a:p>
          <a:p>
            <a:pPr marL="285750" indent="-285750">
              <a:buFont typeface="Wingdings" pitchFamily="2" charset="2"/>
              <a:buChar char="Ø"/>
            </a:pPr>
            <a:r>
              <a:rPr lang="en-US" dirty="0"/>
              <a:t>Therefore, the director ones disqualified, will remain disqualified for period of 5 years even if the company completes its annual filing post disqualification.</a:t>
            </a:r>
          </a:p>
          <a:p>
            <a:pPr marL="285750" indent="-285750">
              <a:buFont typeface="Wingdings" pitchFamily="2" charset="2"/>
              <a:buChar char="Ø"/>
            </a:pPr>
            <a:r>
              <a:rPr lang="en-US" dirty="0"/>
              <a:t>Additionally, the scheme talks about providing financial relief to the companies by relaxing the late fees. It does not specifically mention any thing about removal of director disqualification.</a:t>
            </a:r>
          </a:p>
        </p:txBody>
      </p:sp>
    </p:spTree>
    <p:extLst>
      <p:ext uri="{BB962C8B-B14F-4D97-AF65-F5344CB8AC3E}">
        <p14:creationId xmlns:p14="http://schemas.microsoft.com/office/powerpoint/2010/main" val="357478186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Box 1"/>
          <p:cNvSpPr txBox="1"/>
          <p:nvPr/>
        </p:nvSpPr>
        <p:spPr>
          <a:xfrm>
            <a:off x="1351127" y="566381"/>
            <a:ext cx="9676263" cy="553998"/>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pPr algn="ctr"/>
            <a:r>
              <a:rPr sz="3000" b="1" u="sng" dirty="0">
                <a:solidFill>
                  <a:srgbClr val="000000"/>
                </a:solidFill>
                <a:latin typeface="Montserrat"/>
              </a:rPr>
              <a:t>Key Takeaways</a:t>
            </a:r>
          </a:p>
        </p:txBody>
      </p:sp>
      <p:sp>
        <p:nvSpPr>
          <p:cNvPr id="5" name="Rectangle 4"/>
          <p:cNvSpPr/>
          <p:nvPr/>
        </p:nvSpPr>
        <p:spPr>
          <a:xfrm>
            <a:off x="1351128" y="1120379"/>
            <a:ext cx="5500048" cy="5355312"/>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r>
              <a:rPr lang="en-US" b="1" dirty="0"/>
              <a:t>Key Takeaways:</a:t>
            </a:r>
          </a:p>
          <a:p>
            <a:pPr>
              <a:buFont typeface="Arial" panose="020B0604020202020204" pitchFamily="34" charset="0"/>
              <a:buChar char="•"/>
            </a:pPr>
            <a:r>
              <a:rPr lang="en-US" dirty="0"/>
              <a:t>CCFS-2026 is a one-time compliance facilitation scheme introduced by the Ministry of Corporate Affairs. </a:t>
            </a:r>
          </a:p>
          <a:p>
            <a:pPr>
              <a:buFont typeface="Arial" panose="020B0604020202020204" pitchFamily="34" charset="0"/>
              <a:buChar char="•"/>
            </a:pPr>
            <a:r>
              <a:rPr lang="en-US" dirty="0"/>
              <a:t>The scheme provides significant relief from heavy additional filing fees and penalties. </a:t>
            </a:r>
          </a:p>
          <a:p>
            <a:pPr>
              <a:buFont typeface="Arial" panose="020B0604020202020204" pitchFamily="34" charset="0"/>
              <a:buChar char="•"/>
            </a:pPr>
            <a:r>
              <a:rPr lang="en-US" dirty="0"/>
              <a:t>Defaulting companies can regularize pending ROC filings at concessional cost. </a:t>
            </a:r>
          </a:p>
          <a:p>
            <a:pPr>
              <a:buFont typeface="Arial" panose="020B0604020202020204" pitchFamily="34" charset="0"/>
              <a:buChar char="•"/>
            </a:pPr>
            <a:r>
              <a:rPr lang="en-US" dirty="0"/>
              <a:t>The scheme promotes voluntary compliance and ease of doing business. </a:t>
            </a:r>
          </a:p>
          <a:p>
            <a:pPr>
              <a:buFont typeface="Arial" panose="020B0604020202020204" pitchFamily="34" charset="0"/>
              <a:buChar char="•"/>
            </a:pPr>
            <a:r>
              <a:rPr lang="en-US" dirty="0"/>
              <a:t>Strong emphasis has been placed on corporate governance and transparency. </a:t>
            </a:r>
          </a:p>
          <a:p>
            <a:pPr>
              <a:buFont typeface="Arial" panose="020B0604020202020204" pitchFamily="34" charset="0"/>
              <a:buChar char="•"/>
            </a:pPr>
            <a:r>
              <a:rPr lang="en-US" dirty="0"/>
              <a:t>MSMEs, startups, OPCs, and inactive companies receive major benefits under the scheme. </a:t>
            </a:r>
          </a:p>
          <a:p>
            <a:pPr>
              <a:buFont typeface="Arial" panose="020B0604020202020204" pitchFamily="34" charset="0"/>
              <a:buChar char="•"/>
            </a:pPr>
            <a:r>
              <a:rPr lang="en-US" dirty="0"/>
              <a:t>MCA21 digital platform plays a crucial role in implementation and compliance management. </a:t>
            </a:r>
          </a:p>
          <a:p>
            <a:pPr>
              <a:buFont typeface="Arial" panose="020B0604020202020204" pitchFamily="34" charset="0"/>
              <a:buChar char="•"/>
            </a:pPr>
            <a:r>
              <a:rPr lang="en-US" dirty="0"/>
              <a:t>Conditional immunity from prosecution and adjudication is available for eligible filings. </a:t>
            </a:r>
          </a:p>
          <a:p>
            <a:pPr>
              <a:buFont typeface="Arial" panose="020B0604020202020204" pitchFamily="34" charset="0"/>
              <a:buChar char="•"/>
            </a:pPr>
            <a:r>
              <a:rPr lang="en-US" dirty="0"/>
              <a:t>Companies can also apply for dormant status or strike-off at reduced fees. </a:t>
            </a:r>
          </a:p>
        </p:txBody>
      </p:sp>
      <p:sp>
        <p:nvSpPr>
          <p:cNvPr id="6" name="Rectangle 5"/>
          <p:cNvSpPr/>
          <p:nvPr/>
        </p:nvSpPr>
        <p:spPr>
          <a:xfrm>
            <a:off x="6855726" y="1120379"/>
            <a:ext cx="4171666" cy="5355312"/>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pPr marL="285750" indent="-285750">
              <a:buFont typeface="Arial" pitchFamily="34" charset="0"/>
              <a:buChar char="•"/>
            </a:pPr>
            <a:r>
              <a:rPr lang="en-US" dirty="0"/>
              <a:t>CCFS-2026 represents a major compliance reform initiative aimed at strengthening India’s corporate compliance ecosystem through a balanced approach of relief and enforcement. The scheme provides defaulting companies with a valuable opportunity to regularize pending compliances, reduce financial burden, and restore good corporate standing.</a:t>
            </a:r>
          </a:p>
          <a:p>
            <a:pPr marL="285750" indent="-285750">
              <a:buFont typeface="Arial" pitchFamily="34" charset="0"/>
              <a:buChar char="•"/>
            </a:pPr>
            <a:r>
              <a:rPr lang="en-US" dirty="0"/>
              <a:t>By encouraging digital compliance, transparency, and responsible corporate governance, CCFS-2026 supports the broader objective of ease of doing business and sustainable corporate growth in India. The scheme is expected to improve regulatory efficiency, enhance stakeholder confidence.</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052947" y="226414"/>
            <a:ext cx="9947562" cy="707886"/>
          </a:xfrm>
          <a:prstGeom prst="rect">
            <a:avLst/>
          </a:prstGeom>
          <a:ln>
            <a:solidFill>
              <a:schemeClr val="tx1"/>
            </a:solidFill>
          </a:ln>
        </p:spPr>
        <p:txBody>
          <a:bodyPr wrap="square">
            <a:spAutoFit/>
          </a:bodyPr>
          <a:lstStyle/>
          <a:p>
            <a:pPr algn="ctr"/>
            <a:r>
              <a:rPr lang="en-US" sz="4000" b="1" u="sng" dirty="0"/>
              <a:t>Conclusion</a:t>
            </a:r>
          </a:p>
        </p:txBody>
      </p:sp>
      <p:sp>
        <p:nvSpPr>
          <p:cNvPr id="3" name="Rectangle 2"/>
          <p:cNvSpPr/>
          <p:nvPr/>
        </p:nvSpPr>
        <p:spPr>
          <a:xfrm>
            <a:off x="1052946" y="934300"/>
            <a:ext cx="9947563" cy="5632311"/>
          </a:xfrm>
          <a:prstGeom prst="rect">
            <a:avLst/>
          </a:prstGeom>
          <a:ln>
            <a:solidFill>
              <a:schemeClr val="tx1"/>
            </a:solidFill>
          </a:ln>
        </p:spPr>
        <p:txBody>
          <a:bodyPr wrap="square">
            <a:spAutoFit/>
          </a:bodyPr>
          <a:lstStyle/>
          <a:p>
            <a:pPr marL="285750" indent="-285750">
              <a:buFont typeface="Arial" pitchFamily="34" charset="0"/>
              <a:buChar char="•"/>
            </a:pPr>
            <a:r>
              <a:rPr lang="en-US" dirty="0"/>
              <a:t>The Companies Compliance Facilitation Scheme, 2026 (CCFS-2026) is a major compliance reform initiative introduced by the Ministry of Corporate Affairs to provide relief and support to defaulting companies in India. The scheme offers companies a valuable opportunity to regularize pending ROC compliances, reduce financial burden caused by heavy additional fees, and avoid legal consequences arising from delayed filings under the Companies Act, 2013.</a:t>
            </a:r>
          </a:p>
          <a:p>
            <a:pPr marL="285750" indent="-285750">
              <a:buFont typeface="Arial" pitchFamily="34" charset="0"/>
              <a:buChar char="•"/>
            </a:pPr>
            <a:r>
              <a:rPr lang="en-US" dirty="0"/>
              <a:t>CCFS-2026 plays an important role in improving corporate governance, transparency, and ease of doing business in India. Through this scheme, companies can file overdue annual returns, financial statements, auditor-related forms, dormant company applications, and strike-off applications through the MCA21 digital portal. The role of the Ministry of Corporate Affairs (MCA), Registrar of Companies (ROC), and MCA21 portal is highly significant in the successful implementation of CCFS-2026. MCA provides policy direction and legal framework, ROC manages verification and compliance monitoring, while MCA21 ensures a fully digital, transparent, and paperless compliance system.</a:t>
            </a:r>
          </a:p>
          <a:p>
            <a:pPr marL="285750" indent="-285750">
              <a:buFont typeface="Arial" pitchFamily="34" charset="0"/>
              <a:buChar char="•"/>
            </a:pPr>
            <a:r>
              <a:rPr lang="en-US" dirty="0"/>
              <a:t>CCFS-2026 also strengthens investor confidence and public trust in the Indian corporate sector by improving transparency and accountability. Updated company records, timely disclosures, and proper compliance management help stakeholders such as investors, banks, creditors, professionals, and government authorities access accurate corporate information.</a:t>
            </a:r>
          </a:p>
          <a:p>
            <a:pPr marL="285750" indent="-285750">
              <a:buFont typeface="Arial" pitchFamily="34" charset="0"/>
              <a:buChar char="•"/>
            </a:pPr>
            <a:r>
              <a:rPr lang="en-US" dirty="0"/>
              <a:t>Overall, CCFS-2026 is not only a compliance relief scheme but also a major step toward strengthening India’s corporate ecosystem. The scheme provides a fresh start for defaulting companies and reflects the Government’s commitment toward creating a transparent, business-friendly, and digitally empowered corporate environment in India.</a:t>
            </a:r>
          </a:p>
        </p:txBody>
      </p:sp>
    </p:spTree>
    <p:extLst>
      <p:ext uri="{BB962C8B-B14F-4D97-AF65-F5344CB8AC3E}">
        <p14:creationId xmlns:p14="http://schemas.microsoft.com/office/powerpoint/2010/main" val="1080640250"/>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Box 1"/>
          <p:cNvSpPr txBox="1"/>
          <p:nvPr/>
        </p:nvSpPr>
        <p:spPr>
          <a:xfrm>
            <a:off x="1" y="3203500"/>
            <a:ext cx="12191999" cy="553998"/>
          </a:xfrm>
          <a:prstGeom prst="rect">
            <a:avLst/>
          </a:prstGeom>
          <a:solidFill>
            <a:schemeClr val="tx2">
              <a:lumMod val="20000"/>
              <a:lumOff val="80000"/>
            </a:schemeClr>
          </a:solidFill>
          <a:ln/>
        </p:spPr>
        <p:style>
          <a:lnRef idx="2">
            <a:schemeClr val="dk1"/>
          </a:lnRef>
          <a:fillRef idx="1">
            <a:schemeClr val="lt1"/>
          </a:fillRef>
          <a:effectRef idx="0">
            <a:schemeClr val="dk1"/>
          </a:effectRef>
          <a:fontRef idx="minor">
            <a:schemeClr val="dk1"/>
          </a:fontRef>
        </p:style>
        <p:txBody>
          <a:bodyPr wrap="square">
            <a:spAutoFit/>
          </a:bodyPr>
          <a:lstStyle/>
          <a:p>
            <a:pPr algn="ctr"/>
            <a:r>
              <a:rPr sz="3000" b="1" u="sng" dirty="0">
                <a:solidFill>
                  <a:schemeClr val="tx1"/>
                </a:solidFill>
                <a:latin typeface="Montserrat"/>
              </a:rPr>
              <a:t>Thank You</a:t>
            </a:r>
          </a:p>
        </p:txBody>
      </p:sp>
      <p:sp>
        <p:nvSpPr>
          <p:cNvPr id="6" name="Rectangle 5"/>
          <p:cNvSpPr/>
          <p:nvPr/>
        </p:nvSpPr>
        <p:spPr>
          <a:xfrm>
            <a:off x="0" y="3757498"/>
            <a:ext cx="12192000" cy="1631216"/>
          </a:xfrm>
          <a:prstGeom prst="rect">
            <a:avLst/>
          </a:prstGeom>
          <a:solidFill>
            <a:schemeClr val="tx2">
              <a:lumMod val="20000"/>
              <a:lumOff val="80000"/>
            </a:schemeClr>
          </a:solidFill>
        </p:spPr>
        <p:style>
          <a:lnRef idx="2">
            <a:schemeClr val="dk1"/>
          </a:lnRef>
          <a:fillRef idx="1">
            <a:schemeClr val="lt1"/>
          </a:fillRef>
          <a:effectRef idx="0">
            <a:schemeClr val="dk1"/>
          </a:effectRef>
          <a:fontRef idx="minor">
            <a:schemeClr val="dk1"/>
          </a:fontRef>
        </p:style>
        <p:txBody>
          <a:bodyPr wrap="square">
            <a:spAutoFit/>
          </a:bodyPr>
          <a:lstStyle/>
          <a:p>
            <a:pPr algn="ctr"/>
            <a:r>
              <a:rPr lang="en-US" sz="2800" b="1" u="sng" dirty="0"/>
              <a:t>G&amp;J ASSOCIATES</a:t>
            </a:r>
          </a:p>
          <a:p>
            <a:pPr algn="ctr"/>
            <a:r>
              <a:rPr lang="en-US" b="1" dirty="0"/>
              <a:t>Practicing Company Secretaries Firm</a:t>
            </a:r>
          </a:p>
          <a:p>
            <a:pPr algn="ctr"/>
            <a:r>
              <a:rPr lang="en-US" b="1" dirty="0"/>
              <a:t>308,309,310,311, </a:t>
            </a:r>
            <a:r>
              <a:rPr lang="en-US" b="1" dirty="0" err="1"/>
              <a:t>Geetanjali</a:t>
            </a:r>
            <a:r>
              <a:rPr lang="en-US" b="1" dirty="0"/>
              <a:t> Tower, Civil </a:t>
            </a:r>
          </a:p>
          <a:p>
            <a:pPr algn="ctr"/>
            <a:r>
              <a:rPr lang="en-US" b="1" dirty="0"/>
              <a:t>Lines,Jaipur,Rajasthan-302006</a:t>
            </a:r>
          </a:p>
          <a:p>
            <a:pPr algn="ctr"/>
            <a:r>
              <a:rPr lang="en-US" b="1" dirty="0"/>
              <a:t>E-mail: csshubhamjainbumb@gmail.com</a:t>
            </a:r>
          </a:p>
        </p:txBody>
      </p:sp>
      <p:pic>
        <p:nvPicPr>
          <p:cNvPr id="5" name="Image 2"/>
          <p:cNvPicPr/>
          <p:nvPr/>
        </p:nvPicPr>
        <p:blipFill>
          <a:blip r:embed="rId3" cstate="print"/>
          <a:stretch>
            <a:fillRect/>
          </a:stretch>
        </p:blipFill>
        <p:spPr>
          <a:xfrm>
            <a:off x="5527961" y="2054924"/>
            <a:ext cx="1136073" cy="916564"/>
          </a:xfrm>
          <a:prstGeom prst="rect">
            <a:avLst/>
          </a:prstGeom>
        </p:spPr>
      </p:pic>
      <p:sp>
        <p:nvSpPr>
          <p:cNvPr id="3" name="Rectangle 2"/>
          <p:cNvSpPr/>
          <p:nvPr/>
        </p:nvSpPr>
        <p:spPr>
          <a:xfrm>
            <a:off x="-1" y="968930"/>
            <a:ext cx="12192000" cy="707886"/>
          </a:xfrm>
          <a:prstGeom prst="rect">
            <a:avLst/>
          </a:prstGeom>
          <a:solidFill>
            <a:schemeClr val="tx2">
              <a:lumMod val="20000"/>
              <a:lumOff val="80000"/>
            </a:schemeClr>
          </a:solidFill>
          <a:ln>
            <a:solidFill>
              <a:schemeClr val="tx1"/>
            </a:solidFill>
          </a:ln>
        </p:spPr>
        <p:txBody>
          <a:bodyPr wrap="square">
            <a:spAutoFit/>
          </a:bodyPr>
          <a:lstStyle/>
          <a:p>
            <a:pPr algn="ctr"/>
            <a:r>
              <a:rPr lang="en-US" sz="4000" b="1" u="sng" dirty="0"/>
              <a:t>Questions or </a:t>
            </a:r>
            <a:r>
              <a:rPr lang="en-US" sz="4000" b="1" u="sng" dirty="0" smtClean="0"/>
              <a:t>Comments?</a:t>
            </a:r>
            <a:endParaRPr lang="en-US" sz="4000" b="1" u="sng"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336</TotalTime>
  <Words>6951</Words>
  <Application>Microsoft Office PowerPoint</Application>
  <PresentationFormat>Custom</PresentationFormat>
  <Paragraphs>621</Paragraphs>
  <Slides>42</Slides>
  <Notes>25</Notes>
  <HiddenSlides>0</HiddenSlides>
  <MMClips>0</MMClips>
  <ScaleCrop>false</ScaleCrop>
  <HeadingPairs>
    <vt:vector size="4" baseType="variant">
      <vt:variant>
        <vt:lpstr>Theme</vt:lpstr>
      </vt:variant>
      <vt:variant>
        <vt:i4>1</vt:i4>
      </vt:variant>
      <vt:variant>
        <vt:lpstr>Slide Titles</vt:lpstr>
      </vt:variant>
      <vt:variant>
        <vt:i4>42</vt:i4>
      </vt:variant>
    </vt:vector>
  </HeadingPairs>
  <TitlesOfParts>
    <vt:vector size="43"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USER</dc:creator>
  <dc:description>generated using python-pptx</dc:description>
  <cp:lastModifiedBy>admin</cp:lastModifiedBy>
  <cp:revision>53</cp:revision>
  <dcterms:created xsi:type="dcterms:W3CDTF">2013-01-27T09:14:16Z</dcterms:created>
  <dcterms:modified xsi:type="dcterms:W3CDTF">2026-05-29T09:07:05Z</dcterms:modified>
</cp:coreProperties>
</file>