
<file path=[Content_Types].xml><?xml version="1.0" encoding="utf-8"?>
<Types xmlns="http://schemas.openxmlformats.org/package/2006/content-types">
  <Default Extension="png" ContentType="image/png"/>
  <Default Extension="svg" ContentType="image/svg+xml"/>
  <Default Extension="jpeg" ContentType="image/jpeg"/>
  <Default Extension="wmf" ContentType="image/x-w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 id="2147483651" r:id="rId2"/>
  </p:sldMasterIdLst>
  <p:notesMasterIdLst>
    <p:notesMasterId r:id="rId83"/>
  </p:notesMasterIdLst>
  <p:handoutMasterIdLst>
    <p:handoutMasterId r:id="rId84"/>
  </p:handoutMasterIdLst>
  <p:sldIdLst>
    <p:sldId id="256" r:id="rId3"/>
    <p:sldId id="258" r:id="rId4"/>
    <p:sldId id="257" r:id="rId5"/>
    <p:sldId id="264" r:id="rId6"/>
    <p:sldId id="417" r:id="rId7"/>
    <p:sldId id="476" r:id="rId8"/>
    <p:sldId id="418" r:id="rId9"/>
    <p:sldId id="419" r:id="rId10"/>
    <p:sldId id="420" r:id="rId11"/>
    <p:sldId id="421" r:id="rId12"/>
    <p:sldId id="424" r:id="rId13"/>
    <p:sldId id="425" r:id="rId14"/>
    <p:sldId id="260" r:id="rId15"/>
    <p:sldId id="461" r:id="rId16"/>
    <p:sldId id="422" r:id="rId17"/>
    <p:sldId id="423" r:id="rId18"/>
    <p:sldId id="471" r:id="rId19"/>
    <p:sldId id="472" r:id="rId20"/>
    <p:sldId id="426" r:id="rId21"/>
    <p:sldId id="427" r:id="rId22"/>
    <p:sldId id="428" r:id="rId23"/>
    <p:sldId id="340" r:id="rId24"/>
    <p:sldId id="430" r:id="rId25"/>
    <p:sldId id="431" r:id="rId26"/>
    <p:sldId id="338" r:id="rId27"/>
    <p:sldId id="433" r:id="rId28"/>
    <p:sldId id="432" r:id="rId29"/>
    <p:sldId id="434" r:id="rId30"/>
    <p:sldId id="435" r:id="rId31"/>
    <p:sldId id="436" r:id="rId32"/>
    <p:sldId id="437" r:id="rId33"/>
    <p:sldId id="438" r:id="rId34"/>
    <p:sldId id="439" r:id="rId35"/>
    <p:sldId id="441" r:id="rId36"/>
    <p:sldId id="440" r:id="rId37"/>
    <p:sldId id="442" r:id="rId38"/>
    <p:sldId id="443" r:id="rId39"/>
    <p:sldId id="445" r:id="rId40"/>
    <p:sldId id="444" r:id="rId41"/>
    <p:sldId id="446" r:id="rId42"/>
    <p:sldId id="474" r:id="rId43"/>
    <p:sldId id="475" r:id="rId44"/>
    <p:sldId id="447" r:id="rId45"/>
    <p:sldId id="448" r:id="rId46"/>
    <p:sldId id="449" r:id="rId47"/>
    <p:sldId id="450" r:id="rId48"/>
    <p:sldId id="451" r:id="rId49"/>
    <p:sldId id="452" r:id="rId50"/>
    <p:sldId id="453" r:id="rId51"/>
    <p:sldId id="454" r:id="rId52"/>
    <p:sldId id="455" r:id="rId53"/>
    <p:sldId id="456" r:id="rId54"/>
    <p:sldId id="477" r:id="rId55"/>
    <p:sldId id="478" r:id="rId56"/>
    <p:sldId id="479" r:id="rId57"/>
    <p:sldId id="480" r:id="rId58"/>
    <p:sldId id="481" r:id="rId59"/>
    <p:sldId id="482" r:id="rId60"/>
    <p:sldId id="483" r:id="rId61"/>
    <p:sldId id="484" r:id="rId62"/>
    <p:sldId id="457" r:id="rId63"/>
    <p:sldId id="317" r:id="rId64"/>
    <p:sldId id="318" r:id="rId65"/>
    <p:sldId id="487" r:id="rId66"/>
    <p:sldId id="485" r:id="rId67"/>
    <p:sldId id="486" r:id="rId68"/>
    <p:sldId id="459" r:id="rId69"/>
    <p:sldId id="460" r:id="rId70"/>
    <p:sldId id="462" r:id="rId71"/>
    <p:sldId id="463" r:id="rId72"/>
    <p:sldId id="464" r:id="rId73"/>
    <p:sldId id="465" r:id="rId74"/>
    <p:sldId id="466" r:id="rId75"/>
    <p:sldId id="467" r:id="rId76"/>
    <p:sldId id="468" r:id="rId77"/>
    <p:sldId id="469" r:id="rId78"/>
    <p:sldId id="470" r:id="rId79"/>
    <p:sldId id="473" r:id="rId80"/>
    <p:sldId id="297" r:id="rId81"/>
    <p:sldId id="335" r:id="rId82"/>
  </p:sldIdLst>
  <p:sldSz cx="14630400" cy="8229600"/>
  <p:notesSz cx="6669088" cy="9926638"/>
  <p:embeddedFontLst>
    <p:embeddedFont>
      <p:font typeface="Copperplate Gothic Bold" panose="020E0705020206020404" pitchFamily="34" charset="0"/>
      <p:regular r:id="rId85"/>
    </p:embeddedFont>
    <p:embeddedFont>
      <p:font typeface="Calibri" panose="020F0502020204030204" pitchFamily="34" charset="0"/>
      <p:regular r:id="rId86"/>
      <p:bold r:id="rId87"/>
      <p:italic r:id="rId88"/>
      <p:boldItalic r:id="rId89"/>
    </p:embeddedFont>
    <p:embeddedFont>
      <p:font typeface="Arial Rounded MT Bold" panose="020F0704030504030204" pitchFamily="34" charset="0"/>
      <p:regular r:id="rId90"/>
    </p:embeddedFont>
    <p:embeddedFont>
      <p:font typeface="Calibri Light" panose="020F0302020204030204" pitchFamily="34" charset="0"/>
      <p:regular r:id="rId91"/>
      <p:italic r:id="rId92"/>
    </p:embeddedFont>
    <p:embeddedFont>
      <p:font typeface="Constantia" panose="02030602050306030303" pitchFamily="18" charset="0"/>
      <p:regular r:id="rId93"/>
      <p:bold r:id="rId94"/>
      <p:italic r:id="rId95"/>
      <p:boldItalic r:id="rId96"/>
    </p:embeddedFont>
    <p:embeddedFont>
      <p:font typeface="Bahnschrift SemiBold SemiConden" panose="020B0502040204020203" pitchFamily="34" charset="0"/>
      <p:bold r:id="rId97"/>
    </p:embeddedFont>
    <p:embeddedFont>
      <p:font typeface="MS Reference Sans Serif" panose="020B0604030504040204" pitchFamily="34" charset="0"/>
      <p:regular r:id="rId98"/>
    </p:embeddedFont>
    <p:embeddedFont>
      <p:font typeface="Cambria" panose="02040503050406030204" pitchFamily="18" charset="0"/>
      <p:regular r:id="rId99"/>
      <p:bold r:id="rId100"/>
      <p:italic r:id="rId101"/>
      <p:boldItalic r:id="rId10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85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4610"/>
  </p:normalViewPr>
  <p:slideViewPr>
    <p:cSldViewPr snapToGrid="0" snapToObjects="1">
      <p:cViewPr>
        <p:scale>
          <a:sx n="75" d="100"/>
          <a:sy n="75" d="100"/>
        </p:scale>
        <p:origin x="-1290" y="-450"/>
      </p:cViewPr>
      <p:guideLst>
        <p:guide orient="horz" pos="2592"/>
        <p:guide pos="4608"/>
      </p:guideLst>
    </p:cSldViewPr>
  </p:slideViewPr>
  <p:notesTextViewPr>
    <p:cViewPr>
      <p:scale>
        <a:sx n="1" d="1"/>
        <a:sy n="1" d="1"/>
      </p:scale>
      <p:origin x="0" y="0"/>
    </p:cViewPr>
  </p:notesTextViewPr>
  <p:sorterViewPr>
    <p:cViewPr>
      <p:scale>
        <a:sx n="200" d="100"/>
        <a:sy n="200" d="100"/>
      </p:scale>
      <p:origin x="0" y="-2070"/>
    </p:cViewPr>
  </p:sorterViewPr>
  <p:notesViewPr>
    <p:cSldViewPr snapToGrid="0" snapToObjects="1">
      <p:cViewPr varScale="1">
        <p:scale>
          <a:sx n="40" d="100"/>
          <a:sy n="40" d="100"/>
        </p:scale>
        <p:origin x="3642" y="5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handoutMaster" Target="handoutMasters/handoutMaster1.xml"/><Relationship Id="rId89" Type="http://schemas.openxmlformats.org/officeDocument/2006/relationships/font" Target="fonts/font5.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font" Target="fonts/font18.fntdata"/><Relationship Id="rId5" Type="http://schemas.openxmlformats.org/officeDocument/2006/relationships/slide" Target="slides/slide3.xml"/><Relationship Id="rId90" Type="http://schemas.openxmlformats.org/officeDocument/2006/relationships/font" Target="fonts/font6.fntdata"/><Relationship Id="rId95" Type="http://schemas.openxmlformats.org/officeDocument/2006/relationships/font" Target="fonts/font11.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font" Target="fonts/font1.fntdata"/><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notesMaster" Target="notesMasters/notesMaster1.xml"/><Relationship Id="rId88" Type="http://schemas.openxmlformats.org/officeDocument/2006/relationships/font" Target="fonts/font4.fntdata"/><Relationship Id="rId91" Type="http://schemas.openxmlformats.org/officeDocument/2006/relationships/font" Target="fonts/font7.fntdata"/><Relationship Id="rId96"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font" Target="fonts/font2.fntdata"/><Relationship Id="rId94" Type="http://schemas.openxmlformats.org/officeDocument/2006/relationships/font" Target="fonts/font10.fntdata"/><Relationship Id="rId99" Type="http://schemas.openxmlformats.org/officeDocument/2006/relationships/font" Target="fonts/font15.fntdata"/><Relationship Id="rId101" Type="http://schemas.openxmlformats.org/officeDocument/2006/relationships/font" Target="fonts/font17.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font" Target="fonts/font13.fntdata"/><Relationship Id="rId104"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8.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font" Target="fonts/font3.fntdata"/><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font" Target="fonts/font16.fntdata"/><Relationship Id="rId105"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font" Target="fonts/font9.fntdata"/><Relationship Id="rId98" Type="http://schemas.openxmlformats.org/officeDocument/2006/relationships/font" Target="fonts/font14.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8725BF15-ED80-6145-A8BF-622A8B447F9E}"/>
              </a:ext>
            </a:extLst>
          </p:cNvPr>
          <p:cNvSpPr>
            <a:spLocks noGrp="1"/>
          </p:cNvSpPr>
          <p:nvPr>
            <p:ph type="hdr" sz="quarter"/>
          </p:nvPr>
        </p:nvSpPr>
        <p:spPr>
          <a:xfrm>
            <a:off x="0" y="1"/>
            <a:ext cx="2889424" cy="497624"/>
          </a:xfrm>
          <a:prstGeom prst="rect">
            <a:avLst/>
          </a:prstGeom>
        </p:spPr>
        <p:txBody>
          <a:bodyPr vert="horz" lIns="66376" tIns="33188" rIns="66376" bIns="33188" rtlCol="0"/>
          <a:lstStyle>
            <a:lvl1pPr algn="l">
              <a:defRPr sz="900"/>
            </a:lvl1pPr>
          </a:lstStyle>
          <a:p>
            <a:endParaRPr lang="en-IN"/>
          </a:p>
        </p:txBody>
      </p:sp>
      <p:sp>
        <p:nvSpPr>
          <p:cNvPr id="3" name="Date Placeholder 2">
            <a:extLst>
              <a:ext uri="{FF2B5EF4-FFF2-40B4-BE49-F238E27FC236}">
                <a16:creationId xmlns="" xmlns:a16="http://schemas.microsoft.com/office/drawing/2014/main" id="{A71F6D82-EB8F-4F93-0DAE-FF032B835F9A}"/>
              </a:ext>
            </a:extLst>
          </p:cNvPr>
          <p:cNvSpPr>
            <a:spLocks noGrp="1"/>
          </p:cNvSpPr>
          <p:nvPr>
            <p:ph type="dt" sz="quarter" idx="1"/>
          </p:nvPr>
        </p:nvSpPr>
        <p:spPr>
          <a:xfrm>
            <a:off x="3777092" y="1"/>
            <a:ext cx="2890710" cy="497624"/>
          </a:xfrm>
          <a:prstGeom prst="rect">
            <a:avLst/>
          </a:prstGeom>
        </p:spPr>
        <p:txBody>
          <a:bodyPr vert="horz" lIns="66376" tIns="33188" rIns="66376" bIns="33188" rtlCol="0"/>
          <a:lstStyle>
            <a:lvl1pPr algn="r">
              <a:defRPr sz="900"/>
            </a:lvl1pPr>
          </a:lstStyle>
          <a:p>
            <a:fld id="{CA3B3B7C-3E56-4ED5-BC9F-857AF173457D}" type="datetimeFigureOut">
              <a:rPr lang="en-IN"/>
              <a:t>29-05-2026</a:t>
            </a:fld>
            <a:endParaRPr lang="en-IN"/>
          </a:p>
        </p:txBody>
      </p:sp>
      <p:sp>
        <p:nvSpPr>
          <p:cNvPr id="4" name="Footer Placeholder 3">
            <a:extLst>
              <a:ext uri="{FF2B5EF4-FFF2-40B4-BE49-F238E27FC236}">
                <a16:creationId xmlns="" xmlns:a16="http://schemas.microsoft.com/office/drawing/2014/main" id="{9B8B379E-71CB-C27E-694A-ECD33ABCDFCC}"/>
              </a:ext>
            </a:extLst>
          </p:cNvPr>
          <p:cNvSpPr>
            <a:spLocks noGrp="1"/>
          </p:cNvSpPr>
          <p:nvPr>
            <p:ph type="ftr" sz="quarter" idx="2"/>
          </p:nvPr>
        </p:nvSpPr>
        <p:spPr>
          <a:xfrm>
            <a:off x="0" y="9429014"/>
            <a:ext cx="2889424" cy="497624"/>
          </a:xfrm>
          <a:prstGeom prst="rect">
            <a:avLst/>
          </a:prstGeom>
        </p:spPr>
        <p:txBody>
          <a:bodyPr vert="horz" lIns="66376" tIns="33188" rIns="66376" bIns="33188" rtlCol="0" anchor="b"/>
          <a:lstStyle>
            <a:lvl1pPr algn="l">
              <a:defRPr sz="900"/>
            </a:lvl1pPr>
          </a:lstStyle>
          <a:p>
            <a:endParaRPr lang="en-IN"/>
          </a:p>
        </p:txBody>
      </p:sp>
      <p:sp>
        <p:nvSpPr>
          <p:cNvPr id="5" name="Slide Number Placeholder 4">
            <a:extLst>
              <a:ext uri="{FF2B5EF4-FFF2-40B4-BE49-F238E27FC236}">
                <a16:creationId xmlns="" xmlns:a16="http://schemas.microsoft.com/office/drawing/2014/main" id="{8995774D-C50D-EC06-22FA-2D7AECA9AA21}"/>
              </a:ext>
            </a:extLst>
          </p:cNvPr>
          <p:cNvSpPr>
            <a:spLocks noGrp="1"/>
          </p:cNvSpPr>
          <p:nvPr>
            <p:ph type="sldNum" sz="quarter" idx="3"/>
          </p:nvPr>
        </p:nvSpPr>
        <p:spPr>
          <a:xfrm>
            <a:off x="3777092" y="9429014"/>
            <a:ext cx="2890710" cy="497624"/>
          </a:xfrm>
          <a:prstGeom prst="rect">
            <a:avLst/>
          </a:prstGeom>
        </p:spPr>
        <p:txBody>
          <a:bodyPr vert="horz" lIns="66376" tIns="33188" rIns="66376" bIns="33188" rtlCol="0" anchor="b"/>
          <a:lstStyle>
            <a:lvl1pPr algn="r">
              <a:defRPr sz="900"/>
            </a:lvl1pPr>
          </a:lstStyle>
          <a:p>
            <a:fld id="{2873D21C-BFC4-41EA-9449-AFEC0F6F1F6A}" type="slidenum">
              <a:rPr lang="en-IN"/>
              <a:t>‹#›</a:t>
            </a:fld>
            <a:endParaRPr lang="en-IN"/>
          </a:p>
        </p:txBody>
      </p:sp>
    </p:spTree>
    <p:extLst>
      <p:ext uri="{BB962C8B-B14F-4D97-AF65-F5344CB8AC3E}">
        <p14:creationId xmlns:p14="http://schemas.microsoft.com/office/powerpoint/2010/main" val="3517968729"/>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6T09:52:05.441"/>
    </inkml:context>
    <inkml:brush xml:id="br0">
      <inkml:brushProperty name="width" value="0.35" units="cm"/>
      <inkml:brushProperty name="height" value="0.35" units="cm"/>
      <inkml:brushProperty name="color" value="#FFFFFF"/>
    </inkml:brush>
  </inkml:definitions>
  <inkml:trace contextRef="#ctx0" brushRef="#br0">499 514 24601,'-498'-287'0,"1026"60"0,-1056 454 0,2689-100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6T09:52:01.244"/>
    </inkml:context>
    <inkml:brush xml:id="br0">
      <inkml:brushProperty name="width" value="0.35" units="cm"/>
      <inkml:brushProperty name="height" value="0.35" units="cm"/>
      <inkml:brushProperty name="color" value="#FFFFFF"/>
    </inkml:brush>
  </inkml:definitions>
  <inkml:trace contextRef="#ctx0" brushRef="#br0">0 0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6T09:52:02.266"/>
    </inkml:context>
    <inkml:brush xml:id="br0">
      <inkml:brushProperty name="width" value="0.35" units="cm"/>
      <inkml:brushProperty name="height" value="0.35" units="cm"/>
      <inkml:brushProperty name="color" value="#FFFFFF"/>
    </inkml:brush>
  </inkml:definitions>
  <inkml:trace contextRef="#ctx0" brushRef="#br0">0 0 24575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6T09:52:11.380"/>
    </inkml:context>
    <inkml:brush xml:id="br0">
      <inkml:brushProperty name="width" value="0.35" units="cm"/>
      <inkml:brushProperty name="height" value="0.35" units="cm"/>
      <inkml:brushProperty name="color" value="#FFFFFF"/>
    </inkml:brush>
  </inkml:definitions>
  <inkml:trace contextRef="#ctx0" brushRef="#br0">104 174 24575,'0'-4'0,"0"-4"0,0-5 0,0-3 0,4 0 0,1 0 0,0-1 0,-2-1 0,0-3 0,-6 5 0,-4 4 0,-6 3 0,-3 4 0,-3 3 0,-3 2 0,1 0 0,-2 1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6T09:52:15.727"/>
    </inkml:context>
    <inkml:brush xml:id="br0">
      <inkml:brushProperty name="width" value="0.35" units="cm"/>
      <inkml:brushProperty name="height" value="0.35" units="cm"/>
      <inkml:brushProperty name="color" value="#FFFFFF"/>
    </inkml:brush>
  </inkml:definitions>
  <inkml:trace contextRef="#ctx0" brushRef="#br0">2967 139 24575,'-1354'0'0,"1319"2"0,0 2 0,0 1 0,-51 15 0,-22 3 0,-39 6 0,67-12 0,0-4 0,-91 4 0,134-17 0,-39 3 0,1-4 0,-133-17 0,-20-43 0,165 42 0,60 19 0,-10-4 0,-1-1 0,0 0 0,0 1 0,-21-14 0,32 14 0,-2 2 0,1-2 0,1 0 0,-1 1 0,0-1 0,1 1 0,0-1 0,0-1 0,0 2 0,1-2 0,0 0 0,-1 0 0,1 0 0,1 1 0,-1-1 0,1 0 0,-1-6 0,-3-44 0,55 98 0,-29-30 0,-1-1 0,1-1 0,0 0 0,1-3 0,-1 1 0,29 5 0,-16-3 0,60 17 0,136 21 0,102-5 0,-229-31 0,269 11 0,1-25 0,-127-1 0,625 2-1365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6T09:55:31.811"/>
    </inkml:context>
    <inkml:brush xml:id="br0">
      <inkml:brushProperty name="width" value="0.025" units="cm"/>
      <inkml:brushProperty name="height" value="0.025" units="cm"/>
      <inkml:brushProperty name="color" value="#FFFFFF"/>
    </inkml:brush>
  </inkml:definitions>
  <inkml:trace contextRef="#ctx0" brushRef="#br0">101 111 24575,'0'-15'0,"0"3"0,7 30 0,-2 2 0,-5-20 0,0 0 0,0 0 0,0 0 0,0 0 0,0 0 0,-1 1 0,1-1 0,0 0 0,0 0 0,0 0 0,0 0 0,0 0 0,0 0 0,0 0 0,0 0 0,0 0 0,-2 0 0,2 0 0,0 0 0,0 0 0,0 0 0,0 0 0,0 0 0,0 0 0,0 0 0,0 0 0,-1 0 0,1 0 0,0 0 0,0 0 0,0 0 0,0 0 0,0 0 0,0 0 0,0 0 0,0 0 0,0 0 0,-1 0 0,1 0 0,0-1 0,0 1 0,0 0 0,0 0 0,0 0 0,0 0 0,0 0 0,0 0 0,0 0 0,0 0 0,0 0 0,0 0 0,0-1 0,0 1 0,0 0 0,0 0 0,0 0 0,0 0 0,0 0 0,0 0 0,0 0 0,0 0 0,0-1 0,0 1 0,-24-36 0,12 17 0,12 19 0,0-2 0,0 2 0,0 0 0,-1 0 0,1 0 0,0 0 0,0 0 0,0 0 0,0-1 0,0 1 0,0 0 0,0 0 0,-1 0 0,1-1 0,0 1 0,0 0 0,0 0 0,0 0 0,0 0 0,0-1 0,0 1 0,0 0 0,0 0 0,0 0 0,0-1 0,0 1 0,0 0 0,0 0 0,0 0 0,0-2 0,1 2 0,-1 0 0,0 0 0,0 0 0,0 0 0,0-1 0,0 1 0,0 0 0,0 0 0,1 0 0,-1 0 0,0 0 0,0-1 0,0 1 0,16-2 0,16 6 0,-58-12 0,22 8 0,0 0 0,1-1 0,-1 0 0,1-1 0,-1 2 0,0-2 0,1 1 0,0 0 0,0-2 0,-1 2 0,2-1 0,-2-1 0,2 2 0,-2-1 0,2-2 0,-1 2 0,1-1 0,0 1 0,-3-7 0,5 9 0,0 0 0,-1 0 0,1 0 0,0 0 0,0-1 0,0 1 0,0 0 0,0 0 0,0 0 0,0-1 0,0 1 0,0 0 0,0 0 0,0 0 0,0-1 0,0 1 0,0 0 0,0 0 0,0 0 0,0 0 0,0-1 0,0 1 0,1 0 0,-1 0 0,0 0 0,0 0 0,0-2 0,0 2 0,0 0 0,0 0 0,0 0 0,1 0 0,-1 0 0,0 0 0,0-1 0,0 1 0,0 0 0,0 0 0,1 0 0,11-1 0,13 5 0,-19-2 0,0 0 0,0 1 0,0-1 0,-1 1 0,1 0 0,0 1 0,-1-1 0,0 1 0,0 1 0,-1-2 0,8 11 0,-10-14 0,-2 1 0,0-1 0,0 0 0,0 0 0,0 1 0,0-1 0,0 0 0,0 0 0,0 1 0,0-1 0,0 0 0,0 0 0,0 1 0,0-1 0,0 0 0,0 0 0,0 2 0,0-2 0,0 0 0,-2 0 0,2 0 0,0 1 0,0-1 0,0 0 0,0 0 0,0 1 0,-1-1 0,1 0 0,0 0 0,0 0 0,0 0 0,0 1 0,-1-1 0,1 0 0,0 0 0,0 0 0,-1 0 0,1 0 0,0 0 0,0 0 0,-1 0 0,1 0 0,0 1 0,0-1 0,-2 0 0,2 0 0,0 0 0,-1-1 0,-23 2 0,10-5 0,14 2 0,1 2 0,-1-1 0,1 1 0,-1 0 0,1-1 0,-1 1 0,2-1 0,-1 1 0,-1 0 0,1-1 0,-1 1 0,1 0 0,0 0 0,-1 0 0,2-2 0,-1 2 0,-1 0 0,1 0 0,0 0 0,-1 0 0,1 0 0,1 0 0,-1 0 0,8 0 0,0-1 0,-1 1 0,2 0 0,-2 1 0,1-1 0,0 2 0,0 0 0,15 5 0,-24-8 0,0 1 0,0 1 0,0-1 0,1 0 0,-1 0 0,0 0 0,0 0 0,0 0 0,1 0 0,-1 0 0,0 0 0,0 0 0,0 0 0,1 0 0,-1 0 0,0 1 0,0-1 0,0 0 0,0 0 0,1 0 0,-1 0 0,0 2 0,0-2 0,0 0 0,0 0 0,0 0 0,0 0 0,0 1 0,2-1 0,-2 0 0,0 0 0,0 0 0,0 1 0,0-1 0,0 0 0,0 0 0,0 1 0,0-1 0,0 0 0,0 0 0,0 0 0,0 1 0,0-1 0,0 0 0,-2 0 0,2 2 0,-13 6 0,-20 2 0,28-10 0,-16 3 0,17-4 0,10-3 0,-29 2 0,14 1 0,23 3 0,120 8 0,-169-10 0,0 1 0,1 3 0,-35 6 0,204-30 0,-79 14 0,-130 12 0,44-5 0,1 2 0,-1 0 0,-41 12 0,70-14 0,6 1 0,15 4 0,23 5 0,23 1 0,-66-12 0,0 0 0,0 0 0,0 1 0,1-1 0,-1 0 0,0 0 0,0 0 0,0 1 0,0-1 0,0 0 0,0 0 0,0 2 0,0-2 0,0 0 0,2 0 0,-2 0 0,0 1 0,0-1 0,0 0 0,0 0 0,0 1 0,0-1 0,-2 0 0,2 0 0,0 1 0,0-1 0,0 0 0,0 0 0,0 1 0,0-1 0,0 0 0,0 0 0,0 0 0,-1 2 0,1-2 0,0 0 0,0 0 0,0 0 0,0 0 0,-1 1 0,1-1 0,0 0 0,0 0 0,0 0 0,-1 0 0,1 0 0,0 0 0,0 0 0,-1 1 0,1-1 0,-16 11 0,-56 31 0,64-37 0,-2-2 0,2 1 0,-2-1 0,0 0 0,1-1 0,-16 3 0,25-5 0,0 0 0,0 0 0,0 0 0,0 0 0,0-1 0,0 1 0,0 0 0,0 0 0,0 0 0,0 0 0,0 0 0,0 0 0,0 0 0,0 0 0,0 0 0,0 0 0,0-1 0,0 1 0,0 0 0,0 0 0,0 0 0,0 0 0,0 0 0,0 0 0,0 0 0,0 0 0,0 0 0,0 0 0,0 0 0,0 0 0,0 0 0,0-2 0,-2 2 0,2 0 0,0 0 0,0 0 0,0 0 0,0 0 0,0 0 0,0 0 0,0 0 0,0 0 0,0 0 0,0 0 0,0 0 0,-1 0 0,1 0 0,0 0 0,0 0 0,0 0 0,0 0 0,0 0 0,0 0 0,0 0 0,0 0 0,0 0 0,0 0 0,-1 0 0,1 2 0,0-2 0,0 0 0,0 0 0,0 0 0,11-8 0,18-5 0,199-56 0,-227 69 0,0-2 0,0 2 0,0-1 0,1 1 0,-1-1 0,1 1 0,-1-1 0,1 1 0,-1-1 0,-1-1 0,1 1 0,0 0 0,0 1 0,1-1 0,-1 0 0,-1-1 0,1 1 0,1-2 0,-6-6 0,-13 4 0,-44 5 0,85-6 0,-16 3 0,-22 2 0,-21 2 0,22 0 0,-1-1 0,2 1 0,-1-2 0,1 0 0,-1 0 0,-16-5 0,29 6 0,-1 0 0,1 0 0,0-2 0,0 2 0,-1 0 0,1 0 0,0 0 0,0-1 0,0 1 0,-1 0 0,1 0 0,0-1 0,0 1 0,0 0 0,0-1 0,-2 1 0,2 0 0,0 0 0,0-1 0,0 1 0,0 0 0,0-2 0,0 2 0,0 0 0,0-1 0,0 1 0,0 0 0,0-1 0,0 1 0,0 0 0,0-1 0,0 1 0,0 0 0,2 0 0,-2-1 0,0 1 0,0 0 0,0-2 0,0 2 0,1 0 0,-1 0 0,0-1 0,0 1 0,0 0 0,1 0 0,-1 0 0,0-1 0,1 1 0,-1 0 0,0 0 0,0 0 0,1 0 0,-1-1 0,2 1 0,18-15 0,-4 7 0,0 1 0,1 1 0,0 0 0,0 1 0,0 1 0,1 1 0,-2 0 0,2 1 0,0 2 0,0-1 0,21 3 0,-31 1 0,-7-1 0,-15 5 0,-4 4 0,18-10 0,-1 0 0,1 2 0,0-2 0,-1 0 0,-1 2 0,2-2 0,-1 0 0,0 0 0,0 0 0,1 1 0,-1-1 0,-1 0 0,1 0 0,0 0 0,0 1 0,0-1 0,-2 0 0,2 0 0,0-1 0,0 1 0,-1-1 0,-2 3 0,0-2 0,0-1 0,0 1 0,0-1 0,-1 1 0,2-1 0,-1 0 0,-6 0 0,84 3 0,34 4 0,-171 3 0,-104-4 0,232-5 0,-1-2 0,-1-4 0,105-22 0,-265 36 0,-41 4 0,161 3 0,-7-9 0,-1-1 0,1 0 0,1-1 0,-2-2 0,2 1 0,0-2 0,22 3 0,-77-17 0,-57 0 0,-1 4 0,-145 6 0,470 1 0,4 1 0,-187-2 0,-78 3 0,-42-2 0,12 0 0,30 1 0,2 0 0,62-11 0,22 1 0,-10 2 0,-34 5 0,-19 2 0,-278 1 0,362 0 0,75-11 0,-165 13 0,1-2 0,-27-4 0,-4 2 0,22 2 0,14 1 0,0-1 0,0 0 0,-16-3 0,25 3 0,0 0 0,0 0 0,0 0 0,-1 0 0,1 0 0,0 0 0,0 0 0,0 0 0,0 0 0,0 0 0,0 0 0,0 0 0,0 0 0,0 0 0,0 0 0,0 0 0,0 0 0,0 0 0,-1 0 0,1 0 0,0 0 0,0 0 0,0 0 0,0 0 0,0 0 0,0 0 0,0 0 0,0 0 0,0 0 0,0 0 0,0-1 0,0 1 0,0 0 0,0 0 0,0 0 0,0 0 0,0 0 0,0 0 0,0 0 0,0 0 0,0 0 0,0 0 0,0 0 0,0 0 0,0 0 0,0-1 0,0 1 0,0 0 0,0 0 0,0 0 0,0 0 0,0 0 0,0 0 0,0 0 0,0 0 0,0 0 0,0 0 0,0 0 0,0 0 0,0 0 0,0-1 0,0 1 0,0 0 0,0 0 0,0 0 0,0 0 0,9-5 0,12-2 0,10 0 0,0-1 0,0 4 0,1 0 0,0 2 0,35 0 0,-81 4 0,25 4 0,27 6 0,8-4 0,-50-6 0,0 1 0,0-1 0,-1 1 0,1-1 0,-10 2 0,-10-1 0,14-2 0,26 1 0,75 7-1365,-83-9-5461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6T09:55:43.151"/>
    </inkml:context>
    <inkml:brush xml:id="br0">
      <inkml:brushProperty name="width" value="0.025" units="cm"/>
      <inkml:brushProperty name="height" value="0.025" units="cm"/>
      <inkml:brushProperty name="color" value="#FFFFFF"/>
    </inkml:brush>
  </inkml:definitions>
  <inkml:trace contextRef="#ctx0" brushRef="#br0">408 59 24575,'0'-3'0,"0"2"0,0-1 0,0 1 0,0-2 0,0 2 0,0-1 0,0 0 0,1 0 0,-1 1 0,0 0 0,1-2 0,-1 2 0,1 0 0,1-2 0,-2 2 0,1 0 0,0 0 0,0-2 0,0 2 0,1 0 0,0-1 0,0 0 0,2 1 0,-2 0 0,2 0 0,0 1 0,-2-1 0,2 1 0,-1 0 0,0-2 0,0 2 0,7 2 0,-9-2 0,1 0 0,1 0 0,-1 1 0,1-1 0,-1 1 0,-1-1 0,2 1 0,-1-1 0,-1 1 0,2 1 0,-1-1 0,-1 0 0,2 0 0,-2 0 0,1 1 0,-1-1 0,1 1 0,0-1 0,-1 1 0,3 2 0,10 12 0,-13-16 0,-1 1 0,2-1 0,-2 1 0,1-1 0,-1 0 0,1 2 0,-1-2 0,1 0 0,-1 0 0,1 1 0,-1-1 0,2 0 0,-1 0 0,-1 0 0,1 0 0,-1 0 0,1 0 0,0 0 0,-1 0 0,2 0 0,-2 0 0,1 0 0,0 0 0,-1 0 0,1 0 0,-1 0 0,1-1 0,-1 1 0,2 0 0,-2 0 0,1-2 0,-1 2 0,1 0 0,-1-1 0,1 1 0,-1 0 0,1-1 0,1 0 0,14-28 0,-8 17 0,-17 17 0,1 0 0,-2-1 0,2 0 0,-2 0 0,-9 2 0,6 1 0,32-7 0,-2 0 0,9 1 0,-15 0 0,0 0 0,0-1 0,1 0 0,-2 0 0,1-1 0,0 0 0,20-6 0,-79 3 0,-89 7 0,260-15 0,-289 30 0,275-22 0,58-4 0,-323 22 0,119-8 0,-72 14 0,123-22 0,-1 1 0,2 0 0,16 1 0,5-2 0,222-8 0,-354 1 0,-216 7 0,312 2 0,-1 0 0,1 1 0,-1-1 0,-1 0 0,2 0 0,-1 0 0,1 0 0,-1 0 0,1 0 0,-1 0 0,0-1 0,1 1 0,-2 0 0,2 0 0,-1 0 0,1-1 0,-1 1 0,1 0 0,-1 0 0,1-2 0,-1 2 0,-1-1 0,13-6 0,25-5 0,0 4 0,0 2 0,-1 1 0,2 2 0,-1 1 0,67 7 0,-103-5 0,0 0 0,0 0 0,0 0 0,0 0 0,0 0 0,0 0 0,0 0 0,0 0 0,0 1 0,0-1 0,0 0 0,-1 0 0,1 0 0,0 0 0,0 0 0,0 0 0,0 0 0,0 0 0,0 0 0,0 0 0,0 0 0,0 0 0,0 0 0,0 0 0,0 1 0,0-1 0,0 0 0,0 0 0,0 0 0,0 0 0,0 0 0,0 0 0,0 0 0,0 0 0,1 0 0,-1 0 0,0 0 0,0 0 0,0 0 0,0 0 0,0 1 0,0-1 0,0 0 0,0 0 0,0 0 0,0 0 0,0 0 0,0 0 0,0 0 0,0 0 0,0 0 0,0 0 0,0 0 0,2 0 0,-2 0 0,0 0 0,0 0 0,0 0 0,0 0 0,0 0 0,0 0 0,0 0 0,0 0 0,0 0 0,0 0 0,0 0 0,-10 6 0,-15 5 0,-203 54 0,279-70 0,-28 3 0,40-7 0,-72 11 0,2-2 0,-1 1 0,0-1 0,-10-1 0,-9-1 0,26 2 0,-32 2 0,2 0 0,-36 8 0,138-21 0,1 2 0,134 3 0,-352 20 0,42-2 0,16-5 0,163-16 0,-8 12 0,100 17 0,-115-13 0,-79-8 0,2 2 0,-49 7 0,9-1 0,5-1 0,22-1 0,-2-3 0,-68-3 0,108 1 0,0 0 0,0 0 0,-1 0 0,1 0 0,0 0 0,0 1 0,0-1 0,0 0 0,0 0 0,-1 0 0,1 0 0,0 0 0,0 0 0,0-1 0,0 1 0,-2 0 0,2 0 0,0 0 0,0 0 0,0 0 0,0 0 0,0 0 0,-1 0 0,1 0 0,0 0 0,0 0 0,0 0 0,0-1 0,0 1 0,0 0 0,0 0 0,0 0 0,-1 0 0,1 0 0,0 0 0,0-2 0,0 2 0,0 0 0,0 0 0,0 0 0,0 0 0,0 0 0,0-1 0,0 1 0,0 0 0,0 0 0,0 0 0,0 0 0,0 0 0,0-1 0,0 1 0,0 0 0,0 0 0,11-10 0,16-5 0,-25 15 0,24-12 0,-25 8 0,-18 4 0,-38 6 0,0-2 0,-83-5 0,60 1-1365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6T09:55:53.428"/>
    </inkml:context>
    <inkml:brush xml:id="br0">
      <inkml:brushProperty name="width" value="0.035" units="cm"/>
      <inkml:brushProperty name="height" value="0.035" units="cm"/>
      <inkml:brushProperty name="color" value="#FFFFFF"/>
    </inkml:brush>
  </inkml:definitions>
  <inkml:trace contextRef="#ctx0" brushRef="#br0">0 71 24575,'4'-4'0,"-1"1"0,1 0 0,-1 1 0,2-1 0,-1 1 0,-1 0 0,2-1 0,-1 2 0,1-1 0,-1 0 0,1 1 0,-1 0 0,1 1 0,-1-1 0,1 1 0,0-1 0,0 1 0,0 1 0,-1-1 0,0 0 0,1 1 0,6 1 0,7 6 0,-16-7 0,0 0 0,0 0 0,0 0 0,0 1 0,1-2 0,-1 1 0,1-1 0,-1 0 0,0 1 0,6-1 0,6-1 0,15 1 0,-29 0 0,0 0 0,0 0 0,0 0 0,0 0 0,0 0 0,0 0 0,-1 0 0,1 0 0,0 0 0,0 0 0,0 0 0,0 0 0,0 0 0,0 1 0,0-1 0,0 0 0,0 0 0,0 0 0,0 0 0,0 0 0,0 0 0,0 0 0,0 0 0,0 0 0,0 0 0,0 0 0,0 0 0,0 0 0,0 0 0,0 0 0,0 1 0,0-1 0,0 0 0,0 0 0,0 0 0,0 0 0,0 0 0,0 0 0,0 0 0,0 0 0,0 0 0,0 0 0,0 0 0,0 0 0,1 0 0,-1 0 0,0 0 0,0 0 0,0 0 0,0 0 0,0 0 0,0 0 0,0 0 0,0 0 0,0 1 0,0-1 0,0 0 0,0 0 0,0 0 0,0 0 0,0 0 0,0 0 0,1 0 0,-1 0 0,0 0 0,0 0 0,0-1 0,-16 8 0,-48 23 0,46-20 0,-2-2 0,1 1 0,-19 4 0,26-8 0,25-5 0,6 0 0,128-1 0,-47-2 0,-194 13 0,67-10 0,-40-5 0,57 4 0,2 0 0,-2-2 0,2 1 0,-2-1 0,2 1 0,0-2 0,-1 1 0,-10-8 0,19 11 0,-1-1 0,1 1 0,-1 0 0,1 0 0,0 0 0,-2-1 0,2 1 0,-1 0 0,1-2 0,0 2 0,-1 0 0,1-1 0,0 1 0,0 0 0,-1-1 0,1 1 0,0-1 0,0 1 0,-1 0 0,1-1 0,0 1 0,0-2 0,0 2 0,0-1 0,0 1 0,0-1 0,-2 1 0,2-1 0,0 1 0,0-1 0,2 1 0,-2 0 0,0-2 0,0 1 0,1 0 0,0 0 0,0 0 0,0-1 0,1 1 0,-1 0 0,0 1 0,0-1 0,0 0 0,1 1 0,-1-2 0,1 2 0,2-1 0,43-10 0,-35 11 0,0-1 0,0 1 0,0 1 0,0 1 0,0-1 0,-2 1 0,2 2 0,0-2 0,-1 2 0,12 5 0,-66-19 0,31 5 0,-24-8 0,35 11 0,-1 2 0,0-1 0,1 0 0,0 0 0,-1 1 0,0-1 0,1-1 0,0 1 0,-1 0 0,1 0 0,0-2 0,0 2 0,0 0 0,-1 0 0,0-4 0,2 4 0,1 0 0,-1 1 0,0-2 0,0 1 0,0 1 0,1-1 0,-1 0 0,0 1 0,0-1 0,2-1 0,-2 2 0,1-1 0,-1 1 0,1-1 0,-1 1 0,1-1 0,-1 1 0,1-1 0,-1 1 0,2-2 0,-2 2 0,1 0 0,0-1 0,-1 1 0,1 0 0,0 0 0,-1-1 0,2 1 0,-1 0 0,-1 0 0,1 0 0,1 0 0,30-6 0,-16 5 0,0 1 0,0 0 0,-1 1 0,1 0 0,-1 2 0,19 3 0,-89-3 0,24-8 0,17 3 0,31 8 0,20 6 0,1 0 0,70 10 0,-108-22 0,0 0 0,0 0 0,0 0 0,0 0 0,0 0 0,0 0 0,0 0 0,0 0 0,-2 0 0,2 0 0,0 0 0,0 0 0,0 0 0,0 0 0,0 0 0,0 1 0,0-1 0,0 0 0,0 0 0,0 0 0,0 0 0,0 0 0,0 0 0,0 0 0,0 0 0,0 0 0,0 0 0,0 0 0,0 0 0,0 0 0,0 0 0,0 0 0,0 0 0,0 0 0,0 0 0,0 0 0,0 0 0,0 1 0,0-1 0,0 0 0,0 0 0,0 0 0,0 0 0,0 0 0,0 0 0,0 0 0,0 0 0,0 0 0,0 0 0,2 0 0,-2 0 0,0 0 0,-11 5 0,-16 2 0,-7 0 0,-2-1 0,-45 1 0,96-16 0,12-4 0,22-4 0,106-42 0,-155 59 0,0 0 0,0 0 0,0 0 0,0 0 0,0 0 0,0 0 0,0 0 0,0 0 0,0 0 0,0 0 0,0 0 0,0 0 0,0 0 0,-1-1 0,1 1 0,0 0 0,0 0 0,0 0 0,0 0 0,0 0 0,0 0 0,0 0 0,0 0 0,1 0 0,-1 0 0,0 0 0,0 0 0,0-1 0,0 1 0,0 0 0,0 0 0,0 0 0,0 0 0,0 0 0,0 0 0,0 0 0,0 0 0,0 0 0,0 0 0,0 0 0,0 0 0,0 0 0,0 0 0,0 0 0,0 0 0,1 0 0,-1-2 0,-16 4 0,-22 4 0,23-4 0,6-1 0,2 2 0,0-2 0,-1 1 0,0 1 0,-7 3 0,15-5 0,0-1 0,0 1 0,0-1 0,0 1 0,0-1 0,1 1 0,-1-1 0,0 2 0,0-2 0,0 1 0,0-1 0,0 0 0,1 1 0,-1-1 0,0 1 0,0-1 0,1 0 0,-1 1 0,0-1 0,2 2 0,-2-2 0,0 0 0,1 0 0,-1 1 0,0-1 0,1 0 0,-1 0 0,1 1 0,17 13 0,-17-12 0,1-2 0,-2 0 0,0 0 0,0 0 0,0 0 0,0 0 0,0 1 0,1-1 0,-1 0 0,0 0 0,0 0 0,0 0 0,0 0 0,0 0 0,1 0 0,-1 0 0,0 0 0,0 1 0,0-1 0,0 0 0,0 0 0,0 0 0,0 0 0,0 0 0,0 0 0,0 1 0,0-1 0,1 0 0,-1 0 0,0 0 0,0 0 0,0 1 0,0-1 0,0 0 0,0 0 0,0 0 0,0 0 0,0 0 0,-1 2 0,1-2 0,0 0 0,0 0 0,0 0 0,0 0 0,0 0 0,0 1 0,0-1 0,0 0 0,0 0 0,0 0 0,0 0 0,0 0 0,-1 1 0,-14 1 0,-17-4 0,10-3 0,2 0 0,-2-2 0,-33-14 0,108 28 0,36 18 0,-138-21 0,-61-10 0,110 6 0,-1 0 0,1 0 0,0 0 0,-1 0 0,1 0 0,0 0 0,0 0 0,-1 0 0,1 0 0,0 0 0,-1 0 0,1 0 0,0 0 0,0 0 0,-2 0 0,2 0 0,0 0 0,-1 0 0,1-2 0,0 2 0,0 0 0,0 0 0,-1 0 0,1-1 0,0 1 0,0 0 0,0 0 0,-1-1 0,1 1 0,0 0 0,0 0 0,0-1 0,0 1 0,6-10 0,19-7 0,-8 13 0,1-2 0,0 2 0,0 0 0,0 1 0,0 2 0,0-1 0,1 1 0,28 4 0,1-2 0,-87 16 0,26-15 0,-2 3 0,-1-2 0,0 0 0,1-1 0,-1-1 0,1 1 0,-1-2 0,-31-4 0,41 3 0,1-2 0,-1 2 0,2-1 0,-2-1 0,1 1 0,-1 0 0,1-2 0,0 0 0,0 2 0,2-2 0,-10-9 0,13 13-22,0 0-1,0 0 1,0 0 0,0-1-1,0 1 1,0 0-1,0 0 1,0 0 0,0-1-1,0 1 1,0 0-1,0 0 1,0-1-1,0 1 1,0 0 0,1 0-1,-1 0 1,0 0-1,0-2 1,0 2 0,0 0-1,0 0 1,1 0-1,-1 0 1,0-1 0,0 1-1,0 0 1,0 0-1,1 0 1,-1 0-1,0 0 1,0 0 0,0 0-1,1 0 1,-1 0-1,0 0 1,0 0 0,2-1-1,-2 1 1,0 0-1,0 0 1,0 0 0,1 1-1,-1-1 1,0 0-1,0 0 1,0 0 0,1 0-1,-1 0 1,1 0-223,6 0-6581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6T09:56:04.442"/>
    </inkml:context>
    <inkml:brush xml:id="br0">
      <inkml:brushProperty name="width" value="0.035" units="cm"/>
      <inkml:brushProperty name="height" value="0.035" units="cm"/>
      <inkml:brushProperty name="color" value="#FFFFFF"/>
    </inkml:brush>
  </inkml:definitions>
  <inkml:trace contextRef="#ctx0" brushRef="#br0">151 1 24568,'-150'47'0,"450"-47"0,-450-47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6T09:57:43.345"/>
    </inkml:context>
    <inkml:brush xml:id="br0">
      <inkml:brushProperty name="width" value="0.035" units="cm"/>
      <inkml:brushProperty name="height" value="0.035" units="cm"/>
      <inkml:brushProperty name="color" value="#FFFFFF"/>
    </inkml:brush>
  </inkml:definitions>
  <inkml:trace contextRef="#ctx0" brushRef="#br0">715 179 24575,'-277'9'0,"241"-8"0,28-1 0,24-1 0,42-7 0,0-2 0,98-33 0,-136 38 0,-6 2 0,0 2 0,0-1 0,0 1 0,1 1 0,-1 1 0,1 1 0,-1 0 0,0 0 0,20 7 0,-11-4 0,0-1 0,32 3 0,-14-7 0,-38 0 0,-26-3 0,-43-1 0,-31-2 0,-1 4 0,-157 16 0,241-11 0,-52 5 0,59-8 0,40-8 0,117-25 0,183-11 0,-219 44 0,-177 2 0,1 4 0,-68 16 0,-34 3 0,118-21 0,1-3 0,-51-3 0,137-7 0,99 4 0,214-14 0,-188 10 0,-234 9 0,7-3 0,-265 42 0,99-7 0,205-32 0,0 1 0,-1-2 0,1-2 0,-25-3 0,133 1 0,313-41 0,-250 26 0,-57 15 0,-134 1 0,11 1 0,-130-2 0,63 4 0,-2-5 0,-122-22 0,197 23 0,0-1 0,45 16 0,-12-8 0,20 9 0,36 11 0,-56-20 0,1-1 0,-1 0 0,1 1 0,-2-2 0,1 1 0,1-2 0,-1 1 0,0-2 0,14-1 0,0-5 0,-16 5 0,0 1 0,0-1 0,0 2 0,0 0 0,0 0 0,7 0 0,-60 14 0,12 0 0,-217 44 0,303-65 0,54-3 0,31-2 0,-331 14 0,91-1 0,-53 1 0,84 10 0,137 0 0,-31-7 0,11 0 0,-1 0 0,2-2 0,-1-2 0,64-9 0,-125 11 0,1-1 0,-1-1 0,-23-1 0,-3-1 0,-201 2 0,540-25 0,-204 16 0,-13 6 0,-74 3 0,-11 0 0,-492-10 0,761 20 0,-214-10 0,12 0 0,78-10 0,-22 4 0,-26 2 0,264-35 0,-312 34 0,-26 2 0,0 1 0,-1 0 0,0 2 0,1 0 0,0 0 0,-1 1 0,0 2 0,1-1 0,20 8 0,-28-8 0,0 0 0,1 1 0,0-2 0,-1 0 0,16-1 0,28 5 0,-11 2 0,0-1 0,52 1 0,-273 0 0,-15 2 0,82-9 0,105 0 0,13 0 0,563 0 0,-565 0 0,-5 2 0,-14 2 0,-26 3 0,-131 5 0,-125 17 0,267-24 0,12-2 0,0 1 0,-2-1 0,1-2 0,-26-1 0,89-15 0,107-5 0,210-2 0,-32 4 0,-250 10 0,-22-2 0</inkml:trace>
  <inkml:trace contextRef="#ctx0" brushRef="#br0" timeOffset="1">2039 46 24575,'-360'74'0,"330"-70"0,1-2 0,-1-1 0,1-1 0,0-2 0,-53-9 0,56 7 0,16 1 0,13-2 0,20-3 0,45 3 0,0 1 0,-1 5 0,71 9 0,-94-8 0,171 21 0,-111-10 0,1-4 0,165-8 0,-246-3 0,1-2 0,0 0 0,-1-2 0,1 0 0,-1-2 0,-1 0 0,31-16 0,-56 21 0,-13 2 0,-18 0 0,-471 30 0,363-10 0,-22 3 0,346-26 0,-104 4 0,-1-3 0,126-19 0,-195 19 0,33-5 0,2-2 0,78-32 0,-193 52 0,-104 17 0,-193 5 0,281-31 0,268 0 0,278-9 0,-439 5 0,-4 3 0,-1-2 0,1-1 0,-2 1 0,26-9 0,-72 9 0,-447 35 0,383-25-1365</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6T09:56:40.932"/>
    </inkml:context>
    <inkml:brush xml:id="br0">
      <inkml:brushProperty name="width" value="0.035" units="cm"/>
      <inkml:brushProperty name="height" value="0.035" units="cm"/>
      <inkml:brushProperty name="color" value="#FFFFFF"/>
    </inkml:brush>
  </inkml:definitions>
  <inkml:trace contextRef="#ctx0" brushRef="#br0">29 2 24538,'-28'47'0,"56"1"0,26-48 0,-27-48 0,-54 1 0,-27 47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6T09:57:43.341"/>
    </inkml:context>
    <inkml:brush xml:id="br0">
      <inkml:brushProperty name="width" value="0.035" units="cm"/>
      <inkml:brushProperty name="height" value="0.035" units="cm"/>
      <inkml:brushProperty name="color" value="#FFFFFF"/>
    </inkml:brush>
  </inkml:definitions>
  <inkml:trace contextRef="#ctx0" brushRef="#br0">498 25 24575,'-4'2'0,"-12"1"0,-2 0 0,0-1 0,-36-1 0,51-1 0,496 6 0,-577-8 0,39-1 0,-1 3 0,-55 8 0,2 16 0,71-17 0,1 0 0,-44 5 0,43-11 0,-1-2 0,1-1 0,-36-7 0,-24-2 0,75 9 0,0-2 0,0 1 0,1-1 0,-1-1 0,1-1 0,0 2 0,0-4 0,0 2 0,-12-10 0,24 16 0,0 0 0,-2 0 0,2 0 0,0 0 0,0 0 0,0 0 0,0 0 0,0 0 0,0 0 0,0 0 0,0-2 0,-1 2 0,1 0 0,0 0 0,0 0 0,0 0 0,0 0 0,0 0 0,0 0 0,0 0 0,0 0 0,0 0 0,0-1 0,0 1 0,0 0 0,0 0 0,0 0 0,0 0 0,0 0 0,0 0 0,-1 0 0,1 0 0,0-1 0,0 1 0,0 0 0,0 0 0,1 0 0,-1 0 0,0 0 0,0 0 0,0 0 0,0-1 0,0 1 0,0 0 0,0 0 0,0 0 0,0 0 0,0 0 0,0 0 0,0 0 0,0 0 0,0 0 0,0 0 0,0-1 0,1 1 0,-1 0 0,0 0 0,0 0 0,0 0 0,0 0 0,14-3 0,13 2 0,160 6 0,-134 7 0,-44-11-1365</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6T09:57:43.340"/>
    </inkml:context>
    <inkml:brush xml:id="br0">
      <inkml:brushProperty name="width" value="0.035" units="cm"/>
      <inkml:brushProperty name="height" value="0.035" units="cm"/>
      <inkml:brushProperty name="color" value="#FFFFFF"/>
    </inkml:brush>
  </inkml:definitions>
  <inkml:trace contextRef="#ctx0" brushRef="#br0">75 1 24186,'166'0'-976</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6T09:57:06.437"/>
    </inkml:context>
    <inkml:brush xml:id="br0">
      <inkml:brushProperty name="width" value="0.035" units="cm"/>
      <inkml:brushProperty name="height" value="0.035" units="cm"/>
      <inkml:brushProperty name="color" value="#FFFFFF"/>
    </inkml:brush>
  </inkml:definitions>
  <inkml:trace contextRef="#ctx0" brushRef="#br0">1 22 24575,'4'-3'0,"-2"1"0,2-1 0,-1 2 0,1-1 0,-1 1 0,1-1 0,0 1 0,0 0 0,0 0 0,0 0 0,6-1 0,46 0 0,2 13 0,-36-10 0,38 6 0,-40-3 0,-3-1 0,-1 1 0,-1 1 0,24 10 0,-26-9 0,0-1 0,-1 0 0,1-1 0,2-1 0,22 4 0,133-7 0,-81 0 0,-48-2 0,-28 1 0,-1 0 0,1 1 0,21 2 0,-16-1-1365</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6T09:57:08.252"/>
    </inkml:context>
    <inkml:brush xml:id="br0">
      <inkml:brushProperty name="width" value="0.035" units="cm"/>
      <inkml:brushProperty name="height" value="0.035" units="cm"/>
      <inkml:brushProperty name="color" value="#FFFFFF"/>
    </inkml:brush>
  </inkml:definitions>
  <inkml:trace contextRef="#ctx0" brushRef="#br0">0 5 24575,'159'-5'-1365</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6T09:57:12.814"/>
    </inkml:context>
    <inkml:brush xml:id="br0">
      <inkml:brushProperty name="width" value="0.035" units="cm"/>
      <inkml:brushProperty name="height" value="0.035" units="cm"/>
      <inkml:brushProperty name="color" value="#FFFFFF"/>
    </inkml:brush>
  </inkml:definitions>
  <inkml:trace contextRef="#ctx0" brushRef="#br0">108 28 24575,'-24'-2'0,"14"1"0,1 1 0,-1 0 0,-1 1 0,2-1 0,-1 3 0,-13 2 0,22-2 0,9 0 0,10 1 0,51 2 0,98-2 0,-110-4 0,-54-1 0,0 1 0,0-1 0,0-1 0,1 1 0,-2 0 0,1 0 0,5-3 0,5-5 0,-61 18 0,19-2 0,1-2 0,-1 0 0,-34-1 0,57-3 0,0-1 0,0 1 0,-1 0 0,1 0 0,-6 3 0,9-2 0,4-2 0,25-2 0,23-9 0,-26 5 0,0 1 0,1 2 0,29-1 0,-62 3 0,1 0 0,0-2 0,0 2 0,0-1 0,-10-5 0,-31-9 0,43 15 0,-17-3 0,1 1 0,-39-1 0,169 15 0,-26-11-1365</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6T09:57:24.819"/>
    </inkml:context>
    <inkml:brush xml:id="br0">
      <inkml:brushProperty name="width" value="0.035" units="cm"/>
      <inkml:brushProperty name="height" value="0.035" units="cm"/>
      <inkml:brushProperty name="color" value="#FFFFFF"/>
    </inkml:brush>
  </inkml:definitions>
  <inkml:trace contextRef="#ctx0" brushRef="#br0">319 32 24575,'-35'0'0,"33"0"0,22 0 0,-6 0 0,-2 0 0,1 2 0,0 0 0,-1-1 0,23 9 0,-34-10 0,0 0 0,0 0 0,-1 0 0,2 0 0,-1 1 0,-1-1 0,1 0 0,0 1 0,-1-1 0,1 0 0,-1 1 0,2-1 0,-1 2 0,-1-2 0,1 1 0,-1-1 0,1 1 0,-1 0 0,1-1 0,-1 1 0,0-1 0,2 2 0,-2-1 0,0 0 0,0-1 0,1 1 0,-1 0 0,0-1 0,0 2 0,0-1 0,0 0 0,0 0 0,0 0 0,0 1 0,-1-1 0,1 1 0,-2-1 0,2 1 0,-1-2 0,0 1 0,1 0 0,-1 0 0,0 0 0,-1 1 0,1-1 0,1-1 0,-1 1 0,0 0 0,0-1 0,-1 1 0,1-1 0,0 2 0,0-2 0,-3 1 0,2 0 0,-1-1 0,1 0 0,1 0 0,-2 1 0,1-1 0,0 0 0,-1-1 0,2 1 0,-1 0 0,-1 0 0,2-1 0,-1 1 0,-1-1 0,2-1 0,-1 2 0,-1-1 0,2 0 0,-4-3 0,3 3 0,-1 0 0,0 0 0,0-2 0,1 3 0,-2-1 0,2 0 0,0 0 0,-2 1 0,2-1 0,-2 1 0,-3 0 0,-11 2 0,15-1 0,0 0 0,-1 1 0,2-2 0,-2 1 0,1-1 0,-1 0 0,0 0 0,2 0 0,-2 0 0,1 0 0,-1-1 0,-3-1 0,7 1 0,0 1 0,0-1 0,0 0 0,0 1 0,0-1 0,0-1 0,0 2 0,0-1 0,0 1 0,0-1 0,1 0 0,-1 1 0,0-1 0,0 1 0,1-2 0,-1 2 0,0-1 0,2 1 0,-2-1 0,1 1 0,-1-1 0,0 1 0,1-1 0,-1 1 0,1-2 0,0 1 0,17-14 0,-14 13 0,0 0 0,-1 1 0,1 0 0,-1-1 0,1 1 0,0 1 0,-1-1 0,1 1 0,4-1 0,-3 1 0,-1 0 0,0-1 0,0 1 0,0-2 0,-1 1 0,2 0 0,3-3 0,-8 4 0,0 0 0,0 0 0,0 0 0,2 0 0,-2 0 0,0 0 0,0 0 0,0 0 0,1 0 0,-1 0 0,0 0 0,0-1 0,0 1 0,1 0 0,-1 0 0,0 0 0,0 0 0,0 0 0,0-1 0,0 1 0,0 0 0,1 0 0,-1 0 0,0-1 0,0 1 0,0 0 0,0 0 0,0 0 0,0-1 0,0 1 0,0 0 0,0 0 0,0-2 0,0 2 0,0 0 0,0 0 0,0 0 0,0-1 0,0 1 0,-11-7 0,-14 1 0,20 6 0,1 1 0,0-1 0,-1 1 0,0 1 0,1-1 0,0 0 0,-1 0 0,2 0 0,-2 2 0,1-1 0,-5 3 0,-12 7 0,13-8 0,1-1 0,-1 2 0,1 0 0,0 0 0,0 1 0,-8 6 0,13-9 0,-2 0 0,2-1 0,-2 0 0,1 1 0,-1-1 0,1 1 0,-1-2 0,0 1 0,0-1 0,0 1 0,0-1 0,0 0 0,0 0 0,-1-1 0,2 1 0,-2-1 0,1 0 0,-1 0 0,2 0 0,-1 0 0,-1-1 0,2 1 0,-2-1 0,1 0 0,-6-3 0,10 4 0,0-1 0,-2 1 0,2 0 0,-1 0 0,1-1 0,-1 1 0,1 0 0,0-1 0,-1 1 0,1 0 0,0-2 0,-1 2 0,1-1 0,0 1 0,-2 0 0,2-1 0,0 1 0,0-1 0,-1 1 0,1-1 0,0 1 0,0-2 0,0 2 0,0-1 0,0 1 0,0-1 0,0 1 0,0-1 0,0 1 0,0-1 0,0 1 0,0-2 0,0 2 0,0-1 0,0 1 0,1-1 0,-1 1 0,0-1 0,0 1 0,2-1 0,-2 1 0,0 0 0,1-2 0,-1 2 0,0-1 0,1 1 0,-1 0 0,1-1 0,0 0 0,2 0 0,-2-1 0,0 1 0,2 0 0,-2 0 0,1 0 0,-1-1 0,2 2 0,-1-1 0,-1 1 0,2-1 0,-1 1 0,3-1 0,7 2 0,0 0 0,0 2 0,0-1 0,19 8 0,-20-7 0,1 1 0,-1-2 0,1 1 0,-1-2 0,16 1 0,0-7 0,-26 5 0,-16 6 0,3-1 0,0 1 0,-1-1 0,0-1 0,0-1 0,0 0 0,-1-1 0,-20 2 0,28-6 0,0 1 0,0 0 0,0 0 0,0-2 0,0 1 0,1 0 0,-1-1 0,1 0 0,0 0 0,-1 0 0,1-1 0,1 0 0,0 0 0,-8-8 0,-18-15 0,29 26 0,1 0 0,-1 0 0,-1 1 0,1-2 0,0 1 0,0 0 0,0 1 0,-1-1 0,1 1 0,-1-1 0,1 1 0,-1-2 0,1 2 0,0 0 0,0 0 0,-2-1 0,2 1 0,0 0 0,0 0 0,0 0 0,-4 1 0,4-1 0,1 2 0,-2-1 0,1 0 0,0 0 0,1 0 0,-1 1 0,0-1 0,1 0 0,-2 0 0,2 2 0,0-2 0,-1 0 0,1 0 0,0 0 0,0 1 0,-1 0 0,1-1 0,0 0 0,0 1 0,0-1 0,1 1 0,-1 1 0,0 0 0,0 0 0,0-1 0,0 0 0,1 2 0,-1-2 0,2 1 0,-2-1 0,1 2 0,0-2 0,0 1 0,0-1 0,1 0 0,-1 1 0,0-1 0,0 1 0,4 1 0,-1-1 0,-1-1 0,1 1 0,-1-1 0,1 0 0,0 0 0,-1-1 0,1 1 0,-1-1 0,2 1 0,6 0 0,13 2 0,1-2 0,-1-1 0,28-1 0,-20-1 0,-11 1 0,21 0 0,-88 6 0,32-6-273,-2-1 0,2 0 0,-2-2 0,-16-4 0,23 5-6553</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6T09:57:48.467"/>
    </inkml:context>
    <inkml:brush xml:id="br0">
      <inkml:brushProperty name="width" value="0.035" units="cm"/>
      <inkml:brushProperty name="height" value="0.035" units="cm"/>
      <inkml:brushProperty name="color" value="#FFFFFF"/>
    </inkml:brush>
  </inkml:definitions>
  <inkml:trace contextRef="#ctx0" brushRef="#br0">0 0 24575</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6T09:57:49.518"/>
    </inkml:context>
    <inkml:brush xml:id="br0">
      <inkml:brushProperty name="width" value="0.035" units="cm"/>
      <inkml:brushProperty name="height" value="0.035" units="cm"/>
      <inkml:brushProperty name="color" value="#FFFFFF"/>
    </inkml:brush>
  </inkml:definitions>
  <inkml:trace contextRef="#ctx0" brushRef="#br0">0 0 24575,'0'0'-8191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6T09:57:50.539"/>
    </inkml:context>
    <inkml:brush xml:id="br0">
      <inkml:brushProperty name="width" value="0.035" units="cm"/>
      <inkml:brushProperty name="height" value="0.035" units="cm"/>
      <inkml:brushProperty name="color" value="#FFFFFF"/>
    </inkml:brush>
  </inkml:definitions>
  <inkml:trace contextRef="#ctx0" brushRef="#br0">0 0 24575,'0'0'-8191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6T09:57:54.713"/>
    </inkml:context>
    <inkml:brush xml:id="br0">
      <inkml:brushProperty name="width" value="0.035" units="cm"/>
      <inkml:brushProperty name="height" value="0.035" units="cm"/>
      <inkml:brushProperty name="color" value="#FFFFFF"/>
    </inkml:brush>
  </inkml:definitions>
  <inkml:trace contextRef="#ctx0" brushRef="#br0">1 17 24575,'-1'-10'0,"2"4"0,15 5 0,80 12 0,143 0 0,-87-11-1365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842087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lIns="66376" tIns="33188" rIns="66376" bIns="33188"/>
          <a:lstStyle/>
          <a:p>
            <a:endParaRPr lang="en-IN"/>
          </a:p>
        </p:txBody>
      </p:sp>
      <p:sp>
        <p:nvSpPr>
          <p:cNvPr id="3" name="Notes Placeholder 2"/>
          <p:cNvSpPr>
            <a:spLocks noGrp="1"/>
          </p:cNvSpPr>
          <p:nvPr>
            <p:ph type="body" idx="1"/>
          </p:nvPr>
        </p:nvSpPr>
        <p:spPr/>
        <p:txBody>
          <a:bodyPr lIns="66376" tIns="33188" rIns="66376" bIns="33188"/>
          <a:lstStyle/>
          <a:p>
            <a:endParaRPr lang="en-US" dirty="0"/>
          </a:p>
        </p:txBody>
      </p:sp>
      <p:sp>
        <p:nvSpPr>
          <p:cNvPr id="4" name="Slide Number Placeholder 3"/>
          <p:cNvSpPr>
            <a:spLocks noGrp="1"/>
          </p:cNvSpPr>
          <p:nvPr>
            <p:ph type="sldNum" sz="quarter" idx="10"/>
          </p:nvPr>
        </p:nvSpPr>
        <p:spPr/>
        <p:txBody>
          <a:bodyPr lIns="66376" tIns="33188" rIns="66376" bIns="33188"/>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lIns="66376" tIns="33188" rIns="66376" bIns="33188"/>
          <a:lstStyle/>
          <a:p>
            <a:endParaRPr lang="en-IN"/>
          </a:p>
        </p:txBody>
      </p:sp>
      <p:sp>
        <p:nvSpPr>
          <p:cNvPr id="3" name="Notes Placeholder 2"/>
          <p:cNvSpPr>
            <a:spLocks noGrp="1"/>
          </p:cNvSpPr>
          <p:nvPr>
            <p:ph type="body" idx="1"/>
          </p:nvPr>
        </p:nvSpPr>
        <p:spPr/>
        <p:txBody>
          <a:bodyPr lIns="66376" tIns="33188" rIns="66376" bIns="33188"/>
          <a:lstStyle/>
          <a:p>
            <a:endParaRPr lang="en-US" dirty="0"/>
          </a:p>
        </p:txBody>
      </p:sp>
      <p:sp>
        <p:nvSpPr>
          <p:cNvPr id="4" name="Slide Number Placeholder 3"/>
          <p:cNvSpPr>
            <a:spLocks noGrp="1"/>
          </p:cNvSpPr>
          <p:nvPr>
            <p:ph type="sldNum" sz="quarter" idx="10"/>
          </p:nvPr>
        </p:nvSpPr>
        <p:spPr/>
        <p:txBody>
          <a:bodyPr lIns="66376" tIns="33188" rIns="66376" bIns="33188"/>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lIns="66376" tIns="33188" rIns="66376" bIns="33188"/>
          <a:lstStyle/>
          <a:p>
            <a:endParaRPr lang="en-IN"/>
          </a:p>
        </p:txBody>
      </p:sp>
      <p:sp>
        <p:nvSpPr>
          <p:cNvPr id="3" name="Notes Placeholder 2"/>
          <p:cNvSpPr>
            <a:spLocks noGrp="1"/>
          </p:cNvSpPr>
          <p:nvPr>
            <p:ph type="body" idx="1"/>
          </p:nvPr>
        </p:nvSpPr>
        <p:spPr/>
        <p:txBody>
          <a:bodyPr lIns="66376" tIns="33188" rIns="66376" bIns="33188"/>
          <a:lstStyle/>
          <a:p>
            <a:endParaRPr lang="en-US" dirty="0"/>
          </a:p>
        </p:txBody>
      </p:sp>
      <p:sp>
        <p:nvSpPr>
          <p:cNvPr id="4" name="Slide Number Placeholder 3"/>
          <p:cNvSpPr>
            <a:spLocks noGrp="1"/>
          </p:cNvSpPr>
          <p:nvPr>
            <p:ph type="sldNum" sz="quarter" idx="10"/>
          </p:nvPr>
        </p:nvSpPr>
        <p:spPr/>
        <p:txBody>
          <a:bodyPr lIns="66376" tIns="33188" rIns="66376" bIns="33188"/>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lIns="66376" tIns="33188" rIns="66376" bIns="33188"/>
          <a:lstStyle/>
          <a:p>
            <a:endParaRPr lang="en-IN"/>
          </a:p>
        </p:txBody>
      </p:sp>
      <p:sp>
        <p:nvSpPr>
          <p:cNvPr id="3" name="Notes Placeholder 2"/>
          <p:cNvSpPr>
            <a:spLocks noGrp="1"/>
          </p:cNvSpPr>
          <p:nvPr>
            <p:ph type="body" idx="1"/>
          </p:nvPr>
        </p:nvSpPr>
        <p:spPr/>
        <p:txBody>
          <a:bodyPr lIns="66376" tIns="33188" rIns="66376" bIns="33188"/>
          <a:lstStyle/>
          <a:p>
            <a:endParaRPr lang="en-US" dirty="0"/>
          </a:p>
        </p:txBody>
      </p:sp>
      <p:sp>
        <p:nvSpPr>
          <p:cNvPr id="4" name="Slide Number Placeholder 3"/>
          <p:cNvSpPr>
            <a:spLocks noGrp="1"/>
          </p:cNvSpPr>
          <p:nvPr>
            <p:ph type="sldNum" sz="quarter" idx="10"/>
          </p:nvPr>
        </p:nvSpPr>
        <p:spPr/>
        <p:txBody>
          <a:bodyPr lIns="66376" tIns="33188" rIns="66376" bIns="33188"/>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FC92284-4BC2-2F86-0C93-64A85B695C04}"/>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41E534C6-5747-0C62-41F0-A3F3E54544BE}"/>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5A29BF43-3D28-0B75-6399-BC0F32DE0878}"/>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EAC03DDF-381B-9BFF-2EC7-9205C42624F4}"/>
              </a:ext>
            </a:extLst>
          </p:cNvPr>
          <p:cNvSpPr>
            <a:spLocks noGrp="1"/>
          </p:cNvSpPr>
          <p:nvPr>
            <p:ph type="sldNum" sz="quarter" idx="10"/>
          </p:nvPr>
        </p:nvSpPr>
        <p:spPr/>
        <p:txBody>
          <a:bodyPr lIns="66376" tIns="33188" rIns="66376" bIns="33188"/>
          <a:lstStyle/>
          <a:p>
            <a:fld id="{F7021451-1387-4CA6-816F-3879F97B5CBC}" type="slidenum">
              <a:rPr lang="en-US"/>
              <a:t>5</a:t>
            </a:fld>
            <a:endParaRPr lang="en-US"/>
          </a:p>
        </p:txBody>
      </p:sp>
    </p:spTree>
    <p:extLst>
      <p:ext uri="{BB962C8B-B14F-4D97-AF65-F5344CB8AC3E}">
        <p14:creationId xmlns:p14="http://schemas.microsoft.com/office/powerpoint/2010/main" val="326287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FC92284-4BC2-2F86-0C93-64A85B695C04}"/>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41E534C6-5747-0C62-41F0-A3F3E54544BE}"/>
              </a:ext>
            </a:extLst>
          </p:cNvPr>
          <p:cNvSpPr>
            <a:spLocks noGrp="1" noRot="1" noChangeAspect="1"/>
          </p:cNvSpPr>
          <p:nvPr>
            <p:ph type="sldImg"/>
          </p:nvPr>
        </p:nvSpPr>
        <p:spPr>
          <a:xfrm>
            <a:off x="26988" y="744538"/>
            <a:ext cx="6615112" cy="3722687"/>
          </a:xfrm>
          <a:prstGeom prst="rect">
            <a:avLst/>
          </a:prstGeom>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5A29BF43-3D28-0B75-6399-BC0F32DE0878}"/>
              </a:ext>
            </a:extLst>
          </p:cNvPr>
          <p:cNvSpPr>
            <a:spLocks noGrp="1"/>
          </p:cNvSpPr>
          <p:nvPr>
            <p:ph type="body" idx="1"/>
          </p:nvPr>
        </p:nvSpPr>
        <p:spPr>
          <a:xfrm>
            <a:off x="666750" y="4714875"/>
            <a:ext cx="5335588" cy="4467225"/>
          </a:xfrm>
          <a:prstGeom prst="rect">
            <a:avLst/>
          </a:prstGeom>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EAC03DDF-381B-9BFF-2EC7-9205C42624F4}"/>
              </a:ext>
            </a:extLst>
          </p:cNvPr>
          <p:cNvSpPr>
            <a:spLocks noGrp="1"/>
          </p:cNvSpPr>
          <p:nvPr>
            <p:ph type="sldNum" sz="quarter" idx="10"/>
          </p:nvPr>
        </p:nvSpPr>
        <p:spPr>
          <a:xfrm>
            <a:off x="3778250" y="9428163"/>
            <a:ext cx="2889250" cy="496887"/>
          </a:xfrm>
          <a:prstGeom prst="rect">
            <a:avLst/>
          </a:prstGeom>
        </p:spPr>
        <p:txBody>
          <a:bodyPr lIns="66376" tIns="33188" rIns="66376" bIns="33188"/>
          <a:lstStyle/>
          <a:p>
            <a:fld id="{F7021451-1387-4CA6-816F-3879F97B5CBC}" type="slidenum">
              <a:rPr lang="en-US"/>
              <a:t>6</a:t>
            </a:fld>
            <a:endParaRPr lang="en-US"/>
          </a:p>
        </p:txBody>
      </p:sp>
    </p:spTree>
    <p:extLst>
      <p:ext uri="{BB962C8B-B14F-4D97-AF65-F5344CB8AC3E}">
        <p14:creationId xmlns:p14="http://schemas.microsoft.com/office/powerpoint/2010/main" val="326287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D2662B9-D9BE-B95C-581A-84C94B64223B}"/>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D661F0BA-D8BC-FA95-2C4E-9BA1F1BB05CB}"/>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22AE4494-E2BC-B13F-A61B-DE258E6E34E4}"/>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65E283DE-C15F-5B5A-2B5B-BEC6436F6173}"/>
              </a:ext>
            </a:extLst>
          </p:cNvPr>
          <p:cNvSpPr>
            <a:spLocks noGrp="1"/>
          </p:cNvSpPr>
          <p:nvPr>
            <p:ph type="sldNum" sz="quarter" idx="10"/>
          </p:nvPr>
        </p:nvSpPr>
        <p:spPr/>
        <p:txBody>
          <a:bodyPr lIns="66376" tIns="33188" rIns="66376" bIns="33188"/>
          <a:lstStyle/>
          <a:p>
            <a:fld id="{F7021451-1387-4CA6-816F-3879F97B5CBC}" type="slidenum">
              <a:rPr lang="en-US"/>
              <a:t>7</a:t>
            </a:fld>
            <a:endParaRPr lang="en-US"/>
          </a:p>
        </p:txBody>
      </p:sp>
    </p:spTree>
    <p:extLst>
      <p:ext uri="{BB962C8B-B14F-4D97-AF65-F5344CB8AC3E}">
        <p14:creationId xmlns:p14="http://schemas.microsoft.com/office/powerpoint/2010/main" val="3748614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1ADABB42-ED89-376B-F8A3-626C5768DDC4}"/>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BE48314A-B87A-70A7-4AF8-FB996FCE5259}"/>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F0606F24-2BD1-D7EB-F7B1-D9ECB97CE2C9}"/>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260D407E-D22F-1075-77EE-FBBCDCAD3A74}"/>
              </a:ext>
            </a:extLst>
          </p:cNvPr>
          <p:cNvSpPr>
            <a:spLocks noGrp="1"/>
          </p:cNvSpPr>
          <p:nvPr>
            <p:ph type="sldNum" sz="quarter" idx="10"/>
          </p:nvPr>
        </p:nvSpPr>
        <p:spPr/>
        <p:txBody>
          <a:bodyPr lIns="66376" tIns="33188" rIns="66376" bIns="33188"/>
          <a:lstStyle/>
          <a:p>
            <a:fld id="{F7021451-1387-4CA6-816F-3879F97B5CBC}" type="slidenum">
              <a:rPr lang="en-US"/>
              <a:t>8</a:t>
            </a:fld>
            <a:endParaRPr lang="en-US"/>
          </a:p>
        </p:txBody>
      </p:sp>
    </p:spTree>
    <p:extLst>
      <p:ext uri="{BB962C8B-B14F-4D97-AF65-F5344CB8AC3E}">
        <p14:creationId xmlns:p14="http://schemas.microsoft.com/office/powerpoint/2010/main" val="487330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9C8F5FE-2566-476F-36C4-CF20A9AD9304}"/>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6B511642-3BDD-5135-1650-592EC961C34E}"/>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0733A8E7-D4F2-18EE-491B-5B017A520996}"/>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03A34B73-3353-D883-6362-FFDD9F813CAC}"/>
              </a:ext>
            </a:extLst>
          </p:cNvPr>
          <p:cNvSpPr>
            <a:spLocks noGrp="1"/>
          </p:cNvSpPr>
          <p:nvPr>
            <p:ph type="sldNum" sz="quarter" idx="10"/>
          </p:nvPr>
        </p:nvSpPr>
        <p:spPr/>
        <p:txBody>
          <a:bodyPr lIns="66376" tIns="33188" rIns="66376" bIns="33188"/>
          <a:lstStyle/>
          <a:p>
            <a:fld id="{F7021451-1387-4CA6-816F-3879F97B5CBC}" type="slidenum">
              <a:rPr lang="en-US"/>
              <a:t>9</a:t>
            </a:fld>
            <a:endParaRPr lang="en-US"/>
          </a:p>
        </p:txBody>
      </p:sp>
    </p:spTree>
    <p:extLst>
      <p:ext uri="{BB962C8B-B14F-4D97-AF65-F5344CB8AC3E}">
        <p14:creationId xmlns:p14="http://schemas.microsoft.com/office/powerpoint/2010/main" val="13396422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0929C92-A8DB-DBFE-144E-14D73F013049}"/>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83F23A87-5073-799F-4ABF-8E8158F98B70}"/>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1F84BFFC-70FC-3BC1-783E-F56888786F02}"/>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0BDF8EFD-E0D2-C7D7-10C2-495788286A00}"/>
              </a:ext>
            </a:extLst>
          </p:cNvPr>
          <p:cNvSpPr>
            <a:spLocks noGrp="1"/>
          </p:cNvSpPr>
          <p:nvPr>
            <p:ph type="sldNum" sz="quarter" idx="10"/>
          </p:nvPr>
        </p:nvSpPr>
        <p:spPr/>
        <p:txBody>
          <a:bodyPr lIns="66376" tIns="33188" rIns="66376" bIns="33188"/>
          <a:lstStyle/>
          <a:p>
            <a:fld id="{F7021451-1387-4CA6-816F-3879F97B5CBC}" type="slidenum">
              <a:rPr lang="en-US"/>
              <a:t>10</a:t>
            </a:fld>
            <a:endParaRPr lang="en-US"/>
          </a:p>
        </p:txBody>
      </p:sp>
    </p:spTree>
    <p:extLst>
      <p:ext uri="{BB962C8B-B14F-4D97-AF65-F5344CB8AC3E}">
        <p14:creationId xmlns:p14="http://schemas.microsoft.com/office/powerpoint/2010/main" val="2567019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8608B1C-FE0C-6F20-EB1D-14205637AD70}"/>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5EEA6492-67DF-69E6-C588-51F334635E86}"/>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AD27FCEB-E1A8-C9F7-0255-8C6A53BA6E01}"/>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175A8E9C-F8D9-CE10-993A-6B7B134CE395}"/>
              </a:ext>
            </a:extLst>
          </p:cNvPr>
          <p:cNvSpPr>
            <a:spLocks noGrp="1"/>
          </p:cNvSpPr>
          <p:nvPr>
            <p:ph type="sldNum" sz="quarter" idx="10"/>
          </p:nvPr>
        </p:nvSpPr>
        <p:spPr/>
        <p:txBody>
          <a:bodyPr lIns="66376" tIns="33188" rIns="66376" bIns="33188"/>
          <a:lstStyle/>
          <a:p>
            <a:fld id="{F7021451-1387-4CA6-816F-3879F97B5CBC}" type="slidenum">
              <a:rPr lang="en-US"/>
              <a:t>11</a:t>
            </a:fld>
            <a:endParaRPr lang="en-US"/>
          </a:p>
        </p:txBody>
      </p:sp>
    </p:spTree>
    <p:extLst>
      <p:ext uri="{BB962C8B-B14F-4D97-AF65-F5344CB8AC3E}">
        <p14:creationId xmlns:p14="http://schemas.microsoft.com/office/powerpoint/2010/main" val="2018109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5A380E5E-98D1-E028-FD7A-48D9FB56B0D8}"/>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B659C21F-5319-8437-1B92-DF10D3981354}"/>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7188A5B9-7B69-80E6-D804-636A962429BA}"/>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0E8C9151-8294-CB6E-978A-BF5D3DD5031B}"/>
              </a:ext>
            </a:extLst>
          </p:cNvPr>
          <p:cNvSpPr>
            <a:spLocks noGrp="1"/>
          </p:cNvSpPr>
          <p:nvPr>
            <p:ph type="sldNum" sz="quarter" idx="10"/>
          </p:nvPr>
        </p:nvSpPr>
        <p:spPr/>
        <p:txBody>
          <a:bodyPr lIns="66376" tIns="33188" rIns="66376" bIns="33188"/>
          <a:lstStyle/>
          <a:p>
            <a:fld id="{F7021451-1387-4CA6-816F-3879F97B5CBC}" type="slidenum">
              <a:rPr lang="en-US"/>
              <a:t>12</a:t>
            </a:fld>
            <a:endParaRPr lang="en-US"/>
          </a:p>
        </p:txBody>
      </p:sp>
    </p:spTree>
    <p:extLst>
      <p:ext uri="{BB962C8B-B14F-4D97-AF65-F5344CB8AC3E}">
        <p14:creationId xmlns:p14="http://schemas.microsoft.com/office/powerpoint/2010/main" val="2574729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lIns="66376" tIns="33188" rIns="66376" bIns="33188"/>
          <a:lstStyle/>
          <a:p>
            <a:endParaRPr lang="en-IN"/>
          </a:p>
        </p:txBody>
      </p:sp>
      <p:sp>
        <p:nvSpPr>
          <p:cNvPr id="3" name="Notes Placeholder 2"/>
          <p:cNvSpPr>
            <a:spLocks noGrp="1"/>
          </p:cNvSpPr>
          <p:nvPr>
            <p:ph type="body" idx="1"/>
          </p:nvPr>
        </p:nvSpPr>
        <p:spPr/>
        <p:txBody>
          <a:bodyPr lIns="66376" tIns="33188" rIns="66376" bIns="33188"/>
          <a:lstStyle/>
          <a:p>
            <a:endParaRPr lang="en-US" dirty="0"/>
          </a:p>
        </p:txBody>
      </p:sp>
      <p:sp>
        <p:nvSpPr>
          <p:cNvPr id="4" name="Slide Number Placeholder 3"/>
          <p:cNvSpPr>
            <a:spLocks noGrp="1"/>
          </p:cNvSpPr>
          <p:nvPr>
            <p:ph type="sldNum" sz="quarter" idx="10"/>
          </p:nvPr>
        </p:nvSpPr>
        <p:spPr/>
        <p:txBody>
          <a:bodyPr lIns="66376" tIns="33188" rIns="66376" bIns="33188"/>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21ACCDC-3302-2A39-6AED-6562037B8CAA}"/>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EE84BC40-55D3-2283-36EF-BFBBFB77D1C6}"/>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A82A3DC4-7CC7-5A46-0B91-5FE956F5E9A3}"/>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EF48EFB9-9E56-AF53-1BD5-FF6717F4025F}"/>
              </a:ext>
            </a:extLst>
          </p:cNvPr>
          <p:cNvSpPr>
            <a:spLocks noGrp="1"/>
          </p:cNvSpPr>
          <p:nvPr>
            <p:ph type="sldNum" sz="quarter" idx="10"/>
          </p:nvPr>
        </p:nvSpPr>
        <p:spPr/>
        <p:txBody>
          <a:bodyPr lIns="66376" tIns="33188" rIns="66376" bIns="33188"/>
          <a:lstStyle/>
          <a:p>
            <a:fld id="{F7021451-1387-4CA6-816F-3879F97B5CBC}" type="slidenum">
              <a:rPr lang="en-US"/>
              <a:t>14</a:t>
            </a:fld>
            <a:endParaRPr lang="en-US"/>
          </a:p>
        </p:txBody>
      </p:sp>
    </p:spTree>
    <p:extLst>
      <p:ext uri="{BB962C8B-B14F-4D97-AF65-F5344CB8AC3E}">
        <p14:creationId xmlns:p14="http://schemas.microsoft.com/office/powerpoint/2010/main" val="42105208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D28291F-D8FC-1483-DA0B-C99A13A07658}"/>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FB723AC1-DC68-F067-4F8E-102828827499}"/>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BB47AC90-0EC9-EF46-E462-591BDE323035}"/>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B622EBBB-7FC3-E576-EDA1-1B65979EF4AC}"/>
              </a:ext>
            </a:extLst>
          </p:cNvPr>
          <p:cNvSpPr>
            <a:spLocks noGrp="1"/>
          </p:cNvSpPr>
          <p:nvPr>
            <p:ph type="sldNum" sz="quarter" idx="10"/>
          </p:nvPr>
        </p:nvSpPr>
        <p:spPr/>
        <p:txBody>
          <a:bodyPr lIns="66376" tIns="33188" rIns="66376" bIns="33188"/>
          <a:lstStyle/>
          <a:p>
            <a:fld id="{F7021451-1387-4CA6-816F-3879F97B5CBC}" type="slidenum">
              <a:rPr lang="en-US"/>
              <a:t>15</a:t>
            </a:fld>
            <a:endParaRPr lang="en-US"/>
          </a:p>
        </p:txBody>
      </p:sp>
    </p:spTree>
    <p:extLst>
      <p:ext uri="{BB962C8B-B14F-4D97-AF65-F5344CB8AC3E}">
        <p14:creationId xmlns:p14="http://schemas.microsoft.com/office/powerpoint/2010/main" val="3911238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EF99EA2-CDB3-EDF6-1B5E-5AE9E6E4190C}"/>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C5CFDD02-549F-06A5-4845-3A1D259BEC70}"/>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01829189-0A0C-3CF5-8D6D-D0C7BFB5FD01}"/>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087CADCF-AA50-1AE6-DF2F-346D76800187}"/>
              </a:ext>
            </a:extLst>
          </p:cNvPr>
          <p:cNvSpPr>
            <a:spLocks noGrp="1"/>
          </p:cNvSpPr>
          <p:nvPr>
            <p:ph type="sldNum" sz="quarter" idx="10"/>
          </p:nvPr>
        </p:nvSpPr>
        <p:spPr/>
        <p:txBody>
          <a:bodyPr lIns="66376" tIns="33188" rIns="66376" bIns="33188"/>
          <a:lstStyle/>
          <a:p>
            <a:fld id="{F7021451-1387-4CA6-816F-3879F97B5CBC}" type="slidenum">
              <a:rPr lang="en-US"/>
              <a:t>16</a:t>
            </a:fld>
            <a:endParaRPr lang="en-US"/>
          </a:p>
        </p:txBody>
      </p:sp>
    </p:spTree>
    <p:extLst>
      <p:ext uri="{BB962C8B-B14F-4D97-AF65-F5344CB8AC3E}">
        <p14:creationId xmlns:p14="http://schemas.microsoft.com/office/powerpoint/2010/main" val="1233507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C918B1C8-9E65-A0EF-7ACB-1B8535D4731D}"/>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37A7625F-AEA7-6B8E-E51C-C33C7C502DF7}"/>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9D845570-F2B2-BBA9-08DF-74142762660B}"/>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C563FDD9-7960-50C1-38DB-CE8F742EC31F}"/>
              </a:ext>
            </a:extLst>
          </p:cNvPr>
          <p:cNvSpPr>
            <a:spLocks noGrp="1"/>
          </p:cNvSpPr>
          <p:nvPr>
            <p:ph type="sldNum" sz="quarter" idx="10"/>
          </p:nvPr>
        </p:nvSpPr>
        <p:spPr/>
        <p:txBody>
          <a:bodyPr lIns="66376" tIns="33188" rIns="66376" bIns="33188"/>
          <a:lstStyle/>
          <a:p>
            <a:fld id="{F7021451-1387-4CA6-816F-3879F97B5CBC}" type="slidenum">
              <a:rPr lang="en-US"/>
              <a:t>17</a:t>
            </a:fld>
            <a:endParaRPr lang="en-US"/>
          </a:p>
        </p:txBody>
      </p:sp>
    </p:spTree>
    <p:extLst>
      <p:ext uri="{BB962C8B-B14F-4D97-AF65-F5344CB8AC3E}">
        <p14:creationId xmlns:p14="http://schemas.microsoft.com/office/powerpoint/2010/main" val="259962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FE6BE5DF-E4E1-EFFB-93DF-FE2E791E4774}"/>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66D8D372-1A45-23DC-F303-58848B2CCF0C}"/>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6AE3D04E-FDC5-FA17-C84C-328480DBBD33}"/>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500C0622-D177-55A0-42C6-25AEEE7F87E4}"/>
              </a:ext>
            </a:extLst>
          </p:cNvPr>
          <p:cNvSpPr>
            <a:spLocks noGrp="1"/>
          </p:cNvSpPr>
          <p:nvPr>
            <p:ph type="sldNum" sz="quarter" idx="10"/>
          </p:nvPr>
        </p:nvSpPr>
        <p:spPr/>
        <p:txBody>
          <a:bodyPr lIns="66376" tIns="33188" rIns="66376" bIns="33188"/>
          <a:lstStyle/>
          <a:p>
            <a:fld id="{F7021451-1387-4CA6-816F-3879F97B5CBC}" type="slidenum">
              <a:rPr lang="en-US"/>
              <a:t>18</a:t>
            </a:fld>
            <a:endParaRPr lang="en-US"/>
          </a:p>
        </p:txBody>
      </p:sp>
    </p:spTree>
    <p:extLst>
      <p:ext uri="{BB962C8B-B14F-4D97-AF65-F5344CB8AC3E}">
        <p14:creationId xmlns:p14="http://schemas.microsoft.com/office/powerpoint/2010/main" val="36826035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555CD484-01C6-A1B7-92BF-28FDD28A83A4}"/>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CA9A6731-F607-9B4A-BCE6-1E31DB5BB13B}"/>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7A48FEF2-19FF-063D-3A56-A25705D54031}"/>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9416977B-7A8E-F65D-33BF-07C9665F9B6C}"/>
              </a:ext>
            </a:extLst>
          </p:cNvPr>
          <p:cNvSpPr>
            <a:spLocks noGrp="1"/>
          </p:cNvSpPr>
          <p:nvPr>
            <p:ph type="sldNum" sz="quarter" idx="10"/>
          </p:nvPr>
        </p:nvSpPr>
        <p:spPr/>
        <p:txBody>
          <a:bodyPr lIns="66376" tIns="33188" rIns="66376" bIns="33188"/>
          <a:lstStyle/>
          <a:p>
            <a:fld id="{F7021451-1387-4CA6-816F-3879F97B5CBC}" type="slidenum">
              <a:rPr lang="en-US"/>
              <a:t>19</a:t>
            </a:fld>
            <a:endParaRPr lang="en-US"/>
          </a:p>
        </p:txBody>
      </p:sp>
    </p:spTree>
    <p:extLst>
      <p:ext uri="{BB962C8B-B14F-4D97-AF65-F5344CB8AC3E}">
        <p14:creationId xmlns:p14="http://schemas.microsoft.com/office/powerpoint/2010/main" val="28214940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F8A5C940-8149-C57B-BBC6-1B43EB852820}"/>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CA9CE9E6-0D4D-978A-DA9D-8C8065DE2A7D}"/>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C89AF58B-F6C0-31DB-4FDB-9705C5D18AE7}"/>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608CF858-4073-85F1-9BC2-E27F7B85B0D7}"/>
              </a:ext>
            </a:extLst>
          </p:cNvPr>
          <p:cNvSpPr>
            <a:spLocks noGrp="1"/>
          </p:cNvSpPr>
          <p:nvPr>
            <p:ph type="sldNum" sz="quarter" idx="10"/>
          </p:nvPr>
        </p:nvSpPr>
        <p:spPr/>
        <p:txBody>
          <a:bodyPr lIns="66376" tIns="33188" rIns="66376" bIns="33188"/>
          <a:lstStyle/>
          <a:p>
            <a:fld id="{F7021451-1387-4CA6-816F-3879F97B5CBC}" type="slidenum">
              <a:rPr lang="en-US"/>
              <a:t>20</a:t>
            </a:fld>
            <a:endParaRPr lang="en-US"/>
          </a:p>
        </p:txBody>
      </p:sp>
    </p:spTree>
    <p:extLst>
      <p:ext uri="{BB962C8B-B14F-4D97-AF65-F5344CB8AC3E}">
        <p14:creationId xmlns:p14="http://schemas.microsoft.com/office/powerpoint/2010/main" val="18096465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9F6086D-1EF5-3A3D-CD66-27D223FE6724}"/>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C66CC041-83CB-AF0C-65DF-52C924146E2C}"/>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58200F4D-C63E-1746-8221-CBA30A514EE2}"/>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659D1BA4-4E25-E860-6FAA-3A3EEB1A1580}"/>
              </a:ext>
            </a:extLst>
          </p:cNvPr>
          <p:cNvSpPr>
            <a:spLocks noGrp="1"/>
          </p:cNvSpPr>
          <p:nvPr>
            <p:ph type="sldNum" sz="quarter" idx="10"/>
          </p:nvPr>
        </p:nvSpPr>
        <p:spPr/>
        <p:txBody>
          <a:bodyPr lIns="66376" tIns="33188" rIns="66376" bIns="33188"/>
          <a:lstStyle/>
          <a:p>
            <a:fld id="{F7021451-1387-4CA6-816F-3879F97B5CBC}" type="slidenum">
              <a:rPr lang="en-US"/>
              <a:t>21</a:t>
            </a:fld>
            <a:endParaRPr lang="en-US"/>
          </a:p>
        </p:txBody>
      </p:sp>
    </p:spTree>
    <p:extLst>
      <p:ext uri="{BB962C8B-B14F-4D97-AF65-F5344CB8AC3E}">
        <p14:creationId xmlns:p14="http://schemas.microsoft.com/office/powerpoint/2010/main" val="25139571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7188" y="1241425"/>
            <a:ext cx="5954712" cy="3349625"/>
          </a:xfrm>
          <a:prstGeom prst="rect">
            <a:avLst/>
          </a:prstGeom>
          <a:noFill/>
          <a:ln w="12700">
            <a:solidFill>
              <a:prstClr val="black"/>
            </a:solidFill>
          </a:ln>
        </p:spPr>
      </p:sp>
      <p:sp>
        <p:nvSpPr>
          <p:cNvPr id="3" name="Notes Placeholder 2"/>
          <p:cNvSpPr>
            <a:spLocks noGrp="1"/>
          </p:cNvSpPr>
          <p:nvPr>
            <p:ph type="body" idx="1"/>
          </p:nvPr>
        </p:nvSpPr>
        <p:spPr>
          <a:xfrm>
            <a:off x="666394" y="4776980"/>
            <a:ext cx="5336300" cy="3908829"/>
          </a:xfrm>
          <a:prstGeom prst="rect">
            <a:avLst/>
          </a:prstGeom>
        </p:spPr>
        <p:txBody>
          <a:bodyPr lIns="66376" tIns="33188" rIns="66376" bIns="33188"/>
          <a:lstStyle/>
          <a:p>
            <a:endParaRPr lang="en-IN"/>
          </a:p>
        </p:txBody>
      </p:sp>
    </p:spTree>
    <p:extLst>
      <p:ext uri="{BB962C8B-B14F-4D97-AF65-F5344CB8AC3E}">
        <p14:creationId xmlns:p14="http://schemas.microsoft.com/office/powerpoint/2010/main" val="40772830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7188" y="1241425"/>
            <a:ext cx="5954712" cy="3349625"/>
          </a:xfrm>
          <a:prstGeom prst="rect">
            <a:avLst/>
          </a:prstGeom>
          <a:noFill/>
          <a:ln w="12700">
            <a:solidFill>
              <a:prstClr val="black"/>
            </a:solidFill>
          </a:ln>
        </p:spPr>
      </p:sp>
      <p:sp>
        <p:nvSpPr>
          <p:cNvPr id="3" name="Notes Placeholder 2"/>
          <p:cNvSpPr>
            <a:spLocks noGrp="1"/>
          </p:cNvSpPr>
          <p:nvPr>
            <p:ph type="body" idx="1"/>
          </p:nvPr>
        </p:nvSpPr>
        <p:spPr>
          <a:xfrm>
            <a:off x="666394" y="4776980"/>
            <a:ext cx="5336300" cy="3908829"/>
          </a:xfrm>
          <a:prstGeom prst="rect">
            <a:avLst/>
          </a:prstGeom>
        </p:spPr>
        <p:txBody>
          <a:bodyPr lIns="66376" tIns="33188" rIns="66376" bIns="33188"/>
          <a:lstStyle/>
          <a:p>
            <a:endParaRPr lang="en-IN"/>
          </a:p>
        </p:txBody>
      </p:sp>
    </p:spTree>
    <p:extLst>
      <p:ext uri="{BB962C8B-B14F-4D97-AF65-F5344CB8AC3E}">
        <p14:creationId xmlns:p14="http://schemas.microsoft.com/office/powerpoint/2010/main" val="34778360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C405930-04BD-46C6-21DF-237D192A6AB4}"/>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157A57ED-AAE2-37A5-E810-5E3457D3D84A}"/>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48325EFD-A47F-EC74-2D1E-66AC763DB68A}"/>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1816C0AC-7C14-DFB8-2FFA-289E81DE50B2}"/>
              </a:ext>
            </a:extLst>
          </p:cNvPr>
          <p:cNvSpPr>
            <a:spLocks noGrp="1"/>
          </p:cNvSpPr>
          <p:nvPr>
            <p:ph type="sldNum" sz="quarter" idx="10"/>
          </p:nvPr>
        </p:nvSpPr>
        <p:spPr/>
        <p:txBody>
          <a:bodyPr lIns="66376" tIns="33188" rIns="66376" bIns="33188"/>
          <a:lstStyle/>
          <a:p>
            <a:fld id="{F7021451-1387-4CA6-816F-3879F97B5CBC}" type="slidenum">
              <a:rPr lang="en-US"/>
              <a:t>24</a:t>
            </a:fld>
            <a:endParaRPr lang="en-US"/>
          </a:p>
        </p:txBody>
      </p:sp>
    </p:spTree>
    <p:extLst>
      <p:ext uri="{BB962C8B-B14F-4D97-AF65-F5344CB8AC3E}">
        <p14:creationId xmlns:p14="http://schemas.microsoft.com/office/powerpoint/2010/main" val="12149278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7188" y="1241425"/>
            <a:ext cx="5954712" cy="3349625"/>
          </a:xfrm>
          <a:prstGeom prst="rect">
            <a:avLst/>
          </a:prstGeom>
          <a:noFill/>
          <a:ln w="12700">
            <a:solidFill>
              <a:prstClr val="black"/>
            </a:solidFill>
          </a:ln>
        </p:spPr>
      </p:sp>
      <p:sp>
        <p:nvSpPr>
          <p:cNvPr id="3" name="Notes Placeholder 2"/>
          <p:cNvSpPr>
            <a:spLocks noGrp="1"/>
          </p:cNvSpPr>
          <p:nvPr>
            <p:ph type="body" idx="1"/>
          </p:nvPr>
        </p:nvSpPr>
        <p:spPr>
          <a:xfrm>
            <a:off x="666394" y="4776980"/>
            <a:ext cx="5336300" cy="3908829"/>
          </a:xfrm>
          <a:prstGeom prst="rect">
            <a:avLst/>
          </a:prstGeom>
        </p:spPr>
        <p:txBody>
          <a:bodyPr lIns="66376" tIns="33188" rIns="66376" bIns="33188"/>
          <a:lstStyle/>
          <a:p>
            <a:endParaRPr lang="en-IN"/>
          </a:p>
        </p:txBody>
      </p:sp>
    </p:spTree>
    <p:extLst>
      <p:ext uri="{BB962C8B-B14F-4D97-AF65-F5344CB8AC3E}">
        <p14:creationId xmlns:p14="http://schemas.microsoft.com/office/powerpoint/2010/main" val="18397885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D51F89B-358D-8359-DB5C-D6EC08626364}"/>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98B30EDC-E6EF-46B9-2DFF-BDF6322D034B}"/>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A104FE2B-7B53-45F6-A5F3-EFF42E664D7A}"/>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BF6207FD-F2CF-EAAC-E0F6-9DCB88E6A384}"/>
              </a:ext>
            </a:extLst>
          </p:cNvPr>
          <p:cNvSpPr>
            <a:spLocks noGrp="1"/>
          </p:cNvSpPr>
          <p:nvPr>
            <p:ph type="sldNum" sz="quarter" idx="10"/>
          </p:nvPr>
        </p:nvSpPr>
        <p:spPr/>
        <p:txBody>
          <a:bodyPr lIns="66376" tIns="33188" rIns="66376" bIns="33188"/>
          <a:lstStyle/>
          <a:p>
            <a:fld id="{F7021451-1387-4CA6-816F-3879F97B5CBC}" type="slidenum">
              <a:rPr lang="en-US"/>
              <a:t>26</a:t>
            </a:fld>
            <a:endParaRPr lang="en-US"/>
          </a:p>
        </p:txBody>
      </p:sp>
    </p:spTree>
    <p:extLst>
      <p:ext uri="{BB962C8B-B14F-4D97-AF65-F5344CB8AC3E}">
        <p14:creationId xmlns:p14="http://schemas.microsoft.com/office/powerpoint/2010/main" val="37993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2EBC6B3-7FF1-BDC6-E0A8-3EE2AEA4098F}"/>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7200DFB2-46A1-EF33-17E3-615F93F22FE0}"/>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51E7300F-D167-1C74-5272-33065C7A9C0C}"/>
              </a:ext>
            </a:extLst>
          </p:cNvPr>
          <p:cNvSpPr>
            <a:spLocks noGrp="1"/>
          </p:cNvSpPr>
          <p:nvPr>
            <p:ph type="body" idx="1"/>
          </p:nvPr>
        </p:nvSpPr>
        <p:spPr/>
        <p:txBody>
          <a:bodyPr lIns="66376" tIns="33188" rIns="66376" bIns="33188"/>
          <a:lstStyle/>
          <a:p>
            <a:r>
              <a:rPr lang="en-US" dirty="0"/>
              <a:t>Section 19 – Employment tax deduction, standard deduction, death cum retirement gratuity, commutation of pension, voluntary termination, leave encashment </a:t>
            </a:r>
            <a:r>
              <a:rPr lang="en-US" dirty="0" err="1"/>
              <a:t>etc</a:t>
            </a:r>
            <a:endParaRPr lang="en-US" dirty="0"/>
          </a:p>
        </p:txBody>
      </p:sp>
      <p:sp>
        <p:nvSpPr>
          <p:cNvPr id="4" name="Slide Number Placeholder 3">
            <a:extLst>
              <a:ext uri="{FF2B5EF4-FFF2-40B4-BE49-F238E27FC236}">
                <a16:creationId xmlns="" xmlns:a16="http://schemas.microsoft.com/office/drawing/2014/main" id="{2CD1496A-2C83-C261-8D1E-AD4E02C3B4EC}"/>
              </a:ext>
            </a:extLst>
          </p:cNvPr>
          <p:cNvSpPr>
            <a:spLocks noGrp="1"/>
          </p:cNvSpPr>
          <p:nvPr>
            <p:ph type="sldNum" sz="quarter" idx="10"/>
          </p:nvPr>
        </p:nvSpPr>
        <p:spPr/>
        <p:txBody>
          <a:bodyPr lIns="66376" tIns="33188" rIns="66376" bIns="33188"/>
          <a:lstStyle/>
          <a:p>
            <a:fld id="{F7021451-1387-4CA6-816F-3879F97B5CBC}" type="slidenum">
              <a:rPr lang="en-US"/>
              <a:t>27</a:t>
            </a:fld>
            <a:endParaRPr lang="en-US"/>
          </a:p>
        </p:txBody>
      </p:sp>
    </p:spTree>
    <p:extLst>
      <p:ext uri="{BB962C8B-B14F-4D97-AF65-F5344CB8AC3E}">
        <p14:creationId xmlns:p14="http://schemas.microsoft.com/office/powerpoint/2010/main" val="10193646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E4A0E00-1E3C-EB67-35F5-D7C4CF46199E}"/>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27775F00-A49E-0F63-DBDB-F85CF41DD54C}"/>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B7A9CB21-CE28-1B59-005A-6FFD68598A81}"/>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AC9D8FFF-F9FB-11E1-391F-91C1A03439E2}"/>
              </a:ext>
            </a:extLst>
          </p:cNvPr>
          <p:cNvSpPr>
            <a:spLocks noGrp="1"/>
          </p:cNvSpPr>
          <p:nvPr>
            <p:ph type="sldNum" sz="quarter" idx="10"/>
          </p:nvPr>
        </p:nvSpPr>
        <p:spPr/>
        <p:txBody>
          <a:bodyPr lIns="66376" tIns="33188" rIns="66376" bIns="33188"/>
          <a:lstStyle/>
          <a:p>
            <a:fld id="{F7021451-1387-4CA6-816F-3879F97B5CBC}" type="slidenum">
              <a:rPr lang="en-US"/>
              <a:t>28</a:t>
            </a:fld>
            <a:endParaRPr lang="en-US"/>
          </a:p>
        </p:txBody>
      </p:sp>
    </p:spTree>
    <p:extLst>
      <p:ext uri="{BB962C8B-B14F-4D97-AF65-F5344CB8AC3E}">
        <p14:creationId xmlns:p14="http://schemas.microsoft.com/office/powerpoint/2010/main" val="31419034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CC1F79E0-5259-F4F6-C314-D6A048801D15}"/>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DF09476B-9396-E148-0848-C6C402593C57}"/>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668136BE-4E96-8DD7-4A0E-CD9FB48733DA}"/>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22A21C1E-21AD-2D7C-2EBF-40BC6129C4AF}"/>
              </a:ext>
            </a:extLst>
          </p:cNvPr>
          <p:cNvSpPr>
            <a:spLocks noGrp="1"/>
          </p:cNvSpPr>
          <p:nvPr>
            <p:ph type="sldNum" sz="quarter" idx="10"/>
          </p:nvPr>
        </p:nvSpPr>
        <p:spPr/>
        <p:txBody>
          <a:bodyPr lIns="66376" tIns="33188" rIns="66376" bIns="33188"/>
          <a:lstStyle/>
          <a:p>
            <a:fld id="{F7021451-1387-4CA6-816F-3879F97B5CBC}" type="slidenum">
              <a:rPr lang="en-US"/>
              <a:t>29</a:t>
            </a:fld>
            <a:endParaRPr lang="en-US"/>
          </a:p>
        </p:txBody>
      </p:sp>
    </p:spTree>
    <p:extLst>
      <p:ext uri="{BB962C8B-B14F-4D97-AF65-F5344CB8AC3E}">
        <p14:creationId xmlns:p14="http://schemas.microsoft.com/office/powerpoint/2010/main" val="41316695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61F1D8A-2AD2-B1A7-BF05-55BCB1C56D9C}"/>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03220839-7815-935C-48D0-BBAD07456381}"/>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5EF40A30-B70C-4811-7ABD-F41AE4ED3CDF}"/>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AD831CD8-B0A6-DDF1-7BD2-3321BD86BE5D}"/>
              </a:ext>
            </a:extLst>
          </p:cNvPr>
          <p:cNvSpPr>
            <a:spLocks noGrp="1"/>
          </p:cNvSpPr>
          <p:nvPr>
            <p:ph type="sldNum" sz="quarter" idx="10"/>
          </p:nvPr>
        </p:nvSpPr>
        <p:spPr/>
        <p:txBody>
          <a:bodyPr lIns="66376" tIns="33188" rIns="66376" bIns="33188"/>
          <a:lstStyle/>
          <a:p>
            <a:fld id="{F7021451-1387-4CA6-816F-3879F97B5CBC}" type="slidenum">
              <a:rPr lang="en-US"/>
              <a:t>30</a:t>
            </a:fld>
            <a:endParaRPr lang="en-US"/>
          </a:p>
        </p:txBody>
      </p:sp>
    </p:spTree>
    <p:extLst>
      <p:ext uri="{BB962C8B-B14F-4D97-AF65-F5344CB8AC3E}">
        <p14:creationId xmlns:p14="http://schemas.microsoft.com/office/powerpoint/2010/main" val="18425186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A1BB34A-B6C6-D460-11D3-DA48A59DE6B6}"/>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7006252F-E3FF-132A-877C-EB7EEE4FAD41}"/>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E98E3DED-E922-C0F1-100A-C85707FEC535}"/>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246A54C1-82E8-9AB2-A4F7-59B29AEBF958}"/>
              </a:ext>
            </a:extLst>
          </p:cNvPr>
          <p:cNvSpPr>
            <a:spLocks noGrp="1"/>
          </p:cNvSpPr>
          <p:nvPr>
            <p:ph type="sldNum" sz="quarter" idx="10"/>
          </p:nvPr>
        </p:nvSpPr>
        <p:spPr/>
        <p:txBody>
          <a:bodyPr lIns="66376" tIns="33188" rIns="66376" bIns="33188"/>
          <a:lstStyle/>
          <a:p>
            <a:fld id="{F7021451-1387-4CA6-816F-3879F97B5CBC}" type="slidenum">
              <a:rPr lang="en-US"/>
              <a:t>31</a:t>
            </a:fld>
            <a:endParaRPr lang="en-US"/>
          </a:p>
        </p:txBody>
      </p:sp>
    </p:spTree>
    <p:extLst>
      <p:ext uri="{BB962C8B-B14F-4D97-AF65-F5344CB8AC3E}">
        <p14:creationId xmlns:p14="http://schemas.microsoft.com/office/powerpoint/2010/main" val="7397465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F3592E38-C1E8-7177-368F-D5C8A5E8EB48}"/>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4536ABCA-549C-0731-DAF7-9FE269A0E0B7}"/>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2C475402-6EAA-27DD-B6BD-D8A979046213}"/>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40B4501D-9891-474C-0A5D-7CC44C076E3C}"/>
              </a:ext>
            </a:extLst>
          </p:cNvPr>
          <p:cNvSpPr>
            <a:spLocks noGrp="1"/>
          </p:cNvSpPr>
          <p:nvPr>
            <p:ph type="sldNum" sz="quarter" idx="10"/>
          </p:nvPr>
        </p:nvSpPr>
        <p:spPr/>
        <p:txBody>
          <a:bodyPr lIns="66376" tIns="33188" rIns="66376" bIns="33188"/>
          <a:lstStyle/>
          <a:p>
            <a:fld id="{F7021451-1387-4CA6-816F-3879F97B5CBC}" type="slidenum">
              <a:rPr lang="en-US"/>
              <a:t>32</a:t>
            </a:fld>
            <a:endParaRPr lang="en-US"/>
          </a:p>
        </p:txBody>
      </p:sp>
    </p:spTree>
    <p:extLst>
      <p:ext uri="{BB962C8B-B14F-4D97-AF65-F5344CB8AC3E}">
        <p14:creationId xmlns:p14="http://schemas.microsoft.com/office/powerpoint/2010/main" val="40224020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3E6D994-6E80-0931-4510-9E4EB7CCBEAF}"/>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1739BF27-9626-4D20-DD84-E1F04B03A377}"/>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C1142103-6709-0187-7AE1-A33BEF0185E2}"/>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93EB7240-BC2C-773E-A9FA-82EE07645285}"/>
              </a:ext>
            </a:extLst>
          </p:cNvPr>
          <p:cNvSpPr>
            <a:spLocks noGrp="1"/>
          </p:cNvSpPr>
          <p:nvPr>
            <p:ph type="sldNum" sz="quarter" idx="10"/>
          </p:nvPr>
        </p:nvSpPr>
        <p:spPr/>
        <p:txBody>
          <a:bodyPr lIns="66376" tIns="33188" rIns="66376" bIns="33188"/>
          <a:lstStyle/>
          <a:p>
            <a:fld id="{F7021451-1387-4CA6-816F-3879F97B5CBC}" type="slidenum">
              <a:rPr lang="en-US"/>
              <a:t>33</a:t>
            </a:fld>
            <a:endParaRPr lang="en-US"/>
          </a:p>
        </p:txBody>
      </p:sp>
    </p:spTree>
    <p:extLst>
      <p:ext uri="{BB962C8B-B14F-4D97-AF65-F5344CB8AC3E}">
        <p14:creationId xmlns:p14="http://schemas.microsoft.com/office/powerpoint/2010/main" val="3086444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6D6E58C5-C922-AE85-539D-5D20A4285E59}"/>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5441EF49-57A1-6C58-7A55-6D367BCFFA65}"/>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7DF36581-31AD-FC70-4A02-78328A4AC87A}"/>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B7B35D7A-E77C-7BD2-F5C6-74B177B43283}"/>
              </a:ext>
            </a:extLst>
          </p:cNvPr>
          <p:cNvSpPr>
            <a:spLocks noGrp="1"/>
          </p:cNvSpPr>
          <p:nvPr>
            <p:ph type="sldNum" sz="quarter" idx="10"/>
          </p:nvPr>
        </p:nvSpPr>
        <p:spPr/>
        <p:txBody>
          <a:bodyPr lIns="66376" tIns="33188" rIns="66376" bIns="33188"/>
          <a:lstStyle/>
          <a:p>
            <a:fld id="{F7021451-1387-4CA6-816F-3879F97B5CBC}" type="slidenum">
              <a:rPr lang="en-US"/>
              <a:t>34</a:t>
            </a:fld>
            <a:endParaRPr lang="en-US"/>
          </a:p>
        </p:txBody>
      </p:sp>
    </p:spTree>
    <p:extLst>
      <p:ext uri="{BB962C8B-B14F-4D97-AF65-F5344CB8AC3E}">
        <p14:creationId xmlns:p14="http://schemas.microsoft.com/office/powerpoint/2010/main" val="21340554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83E2148-ED39-492C-82D1-5D5CCDC8D288}"/>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21D884B4-E919-708F-659E-C9D5D0258ACD}"/>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7AB4C053-2E7F-F2F1-4121-1A6346DC0797}"/>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FF1B4E8A-CF80-4C87-81C1-EEF42919DBAC}"/>
              </a:ext>
            </a:extLst>
          </p:cNvPr>
          <p:cNvSpPr>
            <a:spLocks noGrp="1"/>
          </p:cNvSpPr>
          <p:nvPr>
            <p:ph type="sldNum" sz="quarter" idx="10"/>
          </p:nvPr>
        </p:nvSpPr>
        <p:spPr/>
        <p:txBody>
          <a:bodyPr lIns="66376" tIns="33188" rIns="66376" bIns="33188"/>
          <a:lstStyle/>
          <a:p>
            <a:fld id="{F7021451-1387-4CA6-816F-3879F97B5CBC}" type="slidenum">
              <a:rPr lang="en-US"/>
              <a:t>35</a:t>
            </a:fld>
            <a:endParaRPr lang="en-US"/>
          </a:p>
        </p:txBody>
      </p:sp>
    </p:spTree>
    <p:extLst>
      <p:ext uri="{BB962C8B-B14F-4D97-AF65-F5344CB8AC3E}">
        <p14:creationId xmlns:p14="http://schemas.microsoft.com/office/powerpoint/2010/main" val="36888760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6425E2E-81D0-DB41-F643-CBB157676001}"/>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ADCA1C53-196B-AADB-B54B-9E880BC33F16}"/>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767ABAF2-8E99-9B4A-915F-50661964E9C9}"/>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443A5086-297A-3C46-2F23-2753BB9B8B6E}"/>
              </a:ext>
            </a:extLst>
          </p:cNvPr>
          <p:cNvSpPr>
            <a:spLocks noGrp="1"/>
          </p:cNvSpPr>
          <p:nvPr>
            <p:ph type="sldNum" sz="quarter" idx="10"/>
          </p:nvPr>
        </p:nvSpPr>
        <p:spPr/>
        <p:txBody>
          <a:bodyPr lIns="66376" tIns="33188" rIns="66376" bIns="33188"/>
          <a:lstStyle/>
          <a:p>
            <a:fld id="{F7021451-1387-4CA6-816F-3879F97B5CBC}" type="slidenum">
              <a:rPr lang="en-US"/>
              <a:t>36</a:t>
            </a:fld>
            <a:endParaRPr lang="en-US"/>
          </a:p>
        </p:txBody>
      </p:sp>
    </p:spTree>
    <p:extLst>
      <p:ext uri="{BB962C8B-B14F-4D97-AF65-F5344CB8AC3E}">
        <p14:creationId xmlns:p14="http://schemas.microsoft.com/office/powerpoint/2010/main" val="40212292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D2FC0B2-1499-3CB2-BD4B-D3B46C8B8BBF}"/>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E43F3E35-643C-4D7D-93C9-BFAECE934764}"/>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0E0F8B83-BFD3-09D5-3C71-6458C6C71397}"/>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87F51157-8429-B76D-8C1B-4F479BCFF694}"/>
              </a:ext>
            </a:extLst>
          </p:cNvPr>
          <p:cNvSpPr>
            <a:spLocks noGrp="1"/>
          </p:cNvSpPr>
          <p:nvPr>
            <p:ph type="sldNum" sz="quarter" idx="10"/>
          </p:nvPr>
        </p:nvSpPr>
        <p:spPr/>
        <p:txBody>
          <a:bodyPr lIns="66376" tIns="33188" rIns="66376" bIns="33188"/>
          <a:lstStyle/>
          <a:p>
            <a:fld id="{F7021451-1387-4CA6-816F-3879F97B5CBC}" type="slidenum">
              <a:rPr lang="en-US"/>
              <a:t>37</a:t>
            </a:fld>
            <a:endParaRPr lang="en-US"/>
          </a:p>
        </p:txBody>
      </p:sp>
    </p:spTree>
    <p:extLst>
      <p:ext uri="{BB962C8B-B14F-4D97-AF65-F5344CB8AC3E}">
        <p14:creationId xmlns:p14="http://schemas.microsoft.com/office/powerpoint/2010/main" val="23985888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FA320B6-1CAA-6470-FE97-1D63BAE92D71}"/>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FF1083BB-D362-F5FB-ABD9-6D279FFD500E}"/>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7EF2D20F-E9A1-C57C-7277-0FC170FD300F}"/>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04860942-65EE-878B-1E27-C7879815D74E}"/>
              </a:ext>
            </a:extLst>
          </p:cNvPr>
          <p:cNvSpPr>
            <a:spLocks noGrp="1"/>
          </p:cNvSpPr>
          <p:nvPr>
            <p:ph type="sldNum" sz="quarter" idx="10"/>
          </p:nvPr>
        </p:nvSpPr>
        <p:spPr/>
        <p:txBody>
          <a:bodyPr lIns="66376" tIns="33188" rIns="66376" bIns="33188"/>
          <a:lstStyle/>
          <a:p>
            <a:fld id="{F7021451-1387-4CA6-816F-3879F97B5CBC}" type="slidenum">
              <a:rPr lang="en-US"/>
              <a:t>38</a:t>
            </a:fld>
            <a:endParaRPr lang="en-US"/>
          </a:p>
        </p:txBody>
      </p:sp>
    </p:spTree>
    <p:extLst>
      <p:ext uri="{BB962C8B-B14F-4D97-AF65-F5344CB8AC3E}">
        <p14:creationId xmlns:p14="http://schemas.microsoft.com/office/powerpoint/2010/main" val="5239790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9531A7EE-45A8-0CD9-9D88-27D06E4F2A9C}"/>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22C42A42-EEE7-BACB-C9E8-4395DDF27223}"/>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6058CF5F-409F-DB13-8F52-44188652AD90}"/>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C432932A-7C50-8D95-0F35-30235E1B02C5}"/>
              </a:ext>
            </a:extLst>
          </p:cNvPr>
          <p:cNvSpPr>
            <a:spLocks noGrp="1"/>
          </p:cNvSpPr>
          <p:nvPr>
            <p:ph type="sldNum" sz="quarter" idx="10"/>
          </p:nvPr>
        </p:nvSpPr>
        <p:spPr/>
        <p:txBody>
          <a:bodyPr lIns="66376" tIns="33188" rIns="66376" bIns="33188"/>
          <a:lstStyle/>
          <a:p>
            <a:fld id="{F7021451-1387-4CA6-816F-3879F97B5CBC}" type="slidenum">
              <a:rPr lang="en-US"/>
              <a:t>39</a:t>
            </a:fld>
            <a:endParaRPr lang="en-US"/>
          </a:p>
        </p:txBody>
      </p:sp>
    </p:spTree>
    <p:extLst>
      <p:ext uri="{BB962C8B-B14F-4D97-AF65-F5344CB8AC3E}">
        <p14:creationId xmlns:p14="http://schemas.microsoft.com/office/powerpoint/2010/main" val="842477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D1D4570-7EFB-7521-563F-5AE7BEAB3180}"/>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FAF44F27-E811-EC1D-62F2-A44CAEB6661D}"/>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AF8BE834-90E1-A582-D628-0D217AEF661E}"/>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3018D0EC-4F08-D397-3B93-CC37F0837C51}"/>
              </a:ext>
            </a:extLst>
          </p:cNvPr>
          <p:cNvSpPr>
            <a:spLocks noGrp="1"/>
          </p:cNvSpPr>
          <p:nvPr>
            <p:ph type="sldNum" sz="quarter" idx="10"/>
          </p:nvPr>
        </p:nvSpPr>
        <p:spPr/>
        <p:txBody>
          <a:bodyPr lIns="66376" tIns="33188" rIns="66376" bIns="33188"/>
          <a:lstStyle/>
          <a:p>
            <a:fld id="{F7021451-1387-4CA6-816F-3879F97B5CBC}" type="slidenum">
              <a:rPr lang="en-US"/>
              <a:t>40</a:t>
            </a:fld>
            <a:endParaRPr lang="en-US"/>
          </a:p>
        </p:txBody>
      </p:sp>
    </p:spTree>
    <p:extLst>
      <p:ext uri="{BB962C8B-B14F-4D97-AF65-F5344CB8AC3E}">
        <p14:creationId xmlns:p14="http://schemas.microsoft.com/office/powerpoint/2010/main" val="15028461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B57B8F5-9F21-9E9C-8BE7-A4FD2AB0A1B7}"/>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C24130B6-BAD6-6BAF-398D-29E97199919D}"/>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DF3E3DC3-BD36-BEFA-90DB-C304436F2006}"/>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EA78D726-7BC4-B48E-7B49-76DBBB443E7C}"/>
              </a:ext>
            </a:extLst>
          </p:cNvPr>
          <p:cNvSpPr>
            <a:spLocks noGrp="1"/>
          </p:cNvSpPr>
          <p:nvPr>
            <p:ph type="sldNum" sz="quarter" idx="10"/>
          </p:nvPr>
        </p:nvSpPr>
        <p:spPr/>
        <p:txBody>
          <a:bodyPr lIns="66376" tIns="33188" rIns="66376" bIns="33188"/>
          <a:lstStyle/>
          <a:p>
            <a:fld id="{F7021451-1387-4CA6-816F-3879F97B5CBC}" type="slidenum">
              <a:rPr lang="en-US"/>
              <a:t>41</a:t>
            </a:fld>
            <a:endParaRPr lang="en-US"/>
          </a:p>
        </p:txBody>
      </p:sp>
    </p:spTree>
    <p:extLst>
      <p:ext uri="{BB962C8B-B14F-4D97-AF65-F5344CB8AC3E}">
        <p14:creationId xmlns:p14="http://schemas.microsoft.com/office/powerpoint/2010/main" val="21052074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66298A34-E407-3E51-C4FF-A2D131605BB4}"/>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C3341426-1F77-39D6-75CB-A1F29985CDE4}"/>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0CE91C06-421C-0122-6663-DC4B4C5568A5}"/>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0C7CACA5-9E1D-5B60-C946-548A2AEBE031}"/>
              </a:ext>
            </a:extLst>
          </p:cNvPr>
          <p:cNvSpPr>
            <a:spLocks noGrp="1"/>
          </p:cNvSpPr>
          <p:nvPr>
            <p:ph type="sldNum" sz="quarter" idx="10"/>
          </p:nvPr>
        </p:nvSpPr>
        <p:spPr/>
        <p:txBody>
          <a:bodyPr lIns="66376" tIns="33188" rIns="66376" bIns="33188"/>
          <a:lstStyle/>
          <a:p>
            <a:fld id="{F7021451-1387-4CA6-816F-3879F97B5CBC}" type="slidenum">
              <a:rPr lang="en-US"/>
              <a:t>42</a:t>
            </a:fld>
            <a:endParaRPr lang="en-US"/>
          </a:p>
        </p:txBody>
      </p:sp>
    </p:spTree>
    <p:extLst>
      <p:ext uri="{BB962C8B-B14F-4D97-AF65-F5344CB8AC3E}">
        <p14:creationId xmlns:p14="http://schemas.microsoft.com/office/powerpoint/2010/main" val="30431510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49C70C26-C77D-8A4E-A7F6-C8D77C273F62}"/>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6AF966A4-087D-2A4E-BE15-C4549ADED302}"/>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95609F97-BDC2-9D23-08A2-79D1099D0DB5}"/>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C31A0822-3284-34C6-781A-595EAD080319}"/>
              </a:ext>
            </a:extLst>
          </p:cNvPr>
          <p:cNvSpPr>
            <a:spLocks noGrp="1"/>
          </p:cNvSpPr>
          <p:nvPr>
            <p:ph type="sldNum" sz="quarter" idx="10"/>
          </p:nvPr>
        </p:nvSpPr>
        <p:spPr/>
        <p:txBody>
          <a:bodyPr lIns="66376" tIns="33188" rIns="66376" bIns="33188"/>
          <a:lstStyle/>
          <a:p>
            <a:fld id="{F7021451-1387-4CA6-816F-3879F97B5CBC}" type="slidenum">
              <a:rPr lang="en-US"/>
              <a:t>43</a:t>
            </a:fld>
            <a:endParaRPr lang="en-US"/>
          </a:p>
        </p:txBody>
      </p:sp>
    </p:spTree>
    <p:extLst>
      <p:ext uri="{BB962C8B-B14F-4D97-AF65-F5344CB8AC3E}">
        <p14:creationId xmlns:p14="http://schemas.microsoft.com/office/powerpoint/2010/main" val="17930021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996C33C1-319A-B172-CA18-FC253AFA98DC}"/>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4EF6F5BD-CEB1-55DA-5849-BCC8D894C247}"/>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7B21BCCB-180F-AFC0-B9E4-32051453F31D}"/>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E56D6D4F-DA6C-C761-A9CE-FD1353BA4DCD}"/>
              </a:ext>
            </a:extLst>
          </p:cNvPr>
          <p:cNvSpPr>
            <a:spLocks noGrp="1"/>
          </p:cNvSpPr>
          <p:nvPr>
            <p:ph type="sldNum" sz="quarter" idx="10"/>
          </p:nvPr>
        </p:nvSpPr>
        <p:spPr/>
        <p:txBody>
          <a:bodyPr lIns="66376" tIns="33188" rIns="66376" bIns="33188"/>
          <a:lstStyle/>
          <a:p>
            <a:fld id="{F7021451-1387-4CA6-816F-3879F97B5CBC}" type="slidenum">
              <a:rPr lang="en-US"/>
              <a:t>44</a:t>
            </a:fld>
            <a:endParaRPr lang="en-US"/>
          </a:p>
        </p:txBody>
      </p:sp>
    </p:spTree>
    <p:extLst>
      <p:ext uri="{BB962C8B-B14F-4D97-AF65-F5344CB8AC3E}">
        <p14:creationId xmlns:p14="http://schemas.microsoft.com/office/powerpoint/2010/main" val="17247150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AEDDDCA-360E-A50B-7180-9B81AF6D85EE}"/>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A18E2A06-2F2A-1D8A-2D09-6505DF96234C}"/>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B14AF90D-43DB-F922-923F-9F8A1875DF74}"/>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EE3E8F19-21F1-0B07-7294-81EEA0437B20}"/>
              </a:ext>
            </a:extLst>
          </p:cNvPr>
          <p:cNvSpPr>
            <a:spLocks noGrp="1"/>
          </p:cNvSpPr>
          <p:nvPr>
            <p:ph type="sldNum" sz="quarter" idx="10"/>
          </p:nvPr>
        </p:nvSpPr>
        <p:spPr/>
        <p:txBody>
          <a:bodyPr lIns="66376" tIns="33188" rIns="66376" bIns="33188"/>
          <a:lstStyle/>
          <a:p>
            <a:fld id="{F7021451-1387-4CA6-816F-3879F97B5CBC}" type="slidenum">
              <a:rPr lang="en-US"/>
              <a:t>45</a:t>
            </a:fld>
            <a:endParaRPr lang="en-US"/>
          </a:p>
        </p:txBody>
      </p:sp>
    </p:spTree>
    <p:extLst>
      <p:ext uri="{BB962C8B-B14F-4D97-AF65-F5344CB8AC3E}">
        <p14:creationId xmlns:p14="http://schemas.microsoft.com/office/powerpoint/2010/main" val="7940268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11CD2F63-505F-E003-7302-6FC52949EA92}"/>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DA29BC6F-CC41-8659-A9DB-33F4112E90A3}"/>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62C2950A-59DA-CA5C-A0D6-B9DEBCF78B0A}"/>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D69BF407-F439-C807-8DA0-94DF2903BF63}"/>
              </a:ext>
            </a:extLst>
          </p:cNvPr>
          <p:cNvSpPr>
            <a:spLocks noGrp="1"/>
          </p:cNvSpPr>
          <p:nvPr>
            <p:ph type="sldNum" sz="quarter" idx="10"/>
          </p:nvPr>
        </p:nvSpPr>
        <p:spPr/>
        <p:txBody>
          <a:bodyPr lIns="66376" tIns="33188" rIns="66376" bIns="33188"/>
          <a:lstStyle/>
          <a:p>
            <a:fld id="{F7021451-1387-4CA6-816F-3879F97B5CBC}" type="slidenum">
              <a:rPr lang="en-US"/>
              <a:t>46</a:t>
            </a:fld>
            <a:endParaRPr lang="en-US"/>
          </a:p>
        </p:txBody>
      </p:sp>
    </p:spTree>
    <p:extLst>
      <p:ext uri="{BB962C8B-B14F-4D97-AF65-F5344CB8AC3E}">
        <p14:creationId xmlns:p14="http://schemas.microsoft.com/office/powerpoint/2010/main" val="40692274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82E9F5E-7FA9-F1E2-A25C-8B6224C3FE2E}"/>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E4D92F21-DC13-7843-97F0-846056A55A43}"/>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313CC911-B8F4-170F-53F6-ABD649DF61A6}"/>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B19E6AA0-9E76-9954-B1A9-F4BD641B65AB}"/>
              </a:ext>
            </a:extLst>
          </p:cNvPr>
          <p:cNvSpPr>
            <a:spLocks noGrp="1"/>
          </p:cNvSpPr>
          <p:nvPr>
            <p:ph type="sldNum" sz="quarter" idx="10"/>
          </p:nvPr>
        </p:nvSpPr>
        <p:spPr/>
        <p:txBody>
          <a:bodyPr lIns="66376" tIns="33188" rIns="66376" bIns="33188"/>
          <a:lstStyle/>
          <a:p>
            <a:fld id="{F7021451-1387-4CA6-816F-3879F97B5CBC}" type="slidenum">
              <a:rPr lang="en-US"/>
              <a:t>47</a:t>
            </a:fld>
            <a:endParaRPr lang="en-US"/>
          </a:p>
        </p:txBody>
      </p:sp>
    </p:spTree>
    <p:extLst>
      <p:ext uri="{BB962C8B-B14F-4D97-AF65-F5344CB8AC3E}">
        <p14:creationId xmlns:p14="http://schemas.microsoft.com/office/powerpoint/2010/main" val="33674451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73CB196-351A-4FFF-3403-DBC2DD8E7068}"/>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4D974DD0-04F6-814F-ABF7-5FC55F040268}"/>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398C7841-2236-37F1-2BE1-BB1AF03FB743}"/>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5955BFB7-3A06-1B9A-ABB3-FBAD228D65E4}"/>
              </a:ext>
            </a:extLst>
          </p:cNvPr>
          <p:cNvSpPr>
            <a:spLocks noGrp="1"/>
          </p:cNvSpPr>
          <p:nvPr>
            <p:ph type="sldNum" sz="quarter" idx="10"/>
          </p:nvPr>
        </p:nvSpPr>
        <p:spPr/>
        <p:txBody>
          <a:bodyPr lIns="66376" tIns="33188" rIns="66376" bIns="33188"/>
          <a:lstStyle/>
          <a:p>
            <a:fld id="{F7021451-1387-4CA6-816F-3879F97B5CBC}" type="slidenum">
              <a:rPr lang="en-US"/>
              <a:t>48</a:t>
            </a:fld>
            <a:endParaRPr lang="en-US"/>
          </a:p>
        </p:txBody>
      </p:sp>
    </p:spTree>
    <p:extLst>
      <p:ext uri="{BB962C8B-B14F-4D97-AF65-F5344CB8AC3E}">
        <p14:creationId xmlns:p14="http://schemas.microsoft.com/office/powerpoint/2010/main" val="1273842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9EF1866B-A648-F12D-1DBA-EBA2C43D8D40}"/>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3ADE61EE-D228-AB58-5623-8F025984E2C1}"/>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88E654C2-CB5B-B3E9-DFD5-B9AF1C61139F}"/>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A9F6DDF6-6AB8-1351-3DF1-8A2E5CE3E504}"/>
              </a:ext>
            </a:extLst>
          </p:cNvPr>
          <p:cNvSpPr>
            <a:spLocks noGrp="1"/>
          </p:cNvSpPr>
          <p:nvPr>
            <p:ph type="sldNum" sz="quarter" idx="10"/>
          </p:nvPr>
        </p:nvSpPr>
        <p:spPr/>
        <p:txBody>
          <a:bodyPr lIns="66376" tIns="33188" rIns="66376" bIns="33188"/>
          <a:lstStyle/>
          <a:p>
            <a:fld id="{F7021451-1387-4CA6-816F-3879F97B5CBC}" type="slidenum">
              <a:rPr lang="en-US"/>
              <a:t>49</a:t>
            </a:fld>
            <a:endParaRPr lang="en-US"/>
          </a:p>
        </p:txBody>
      </p:sp>
    </p:spTree>
    <p:extLst>
      <p:ext uri="{BB962C8B-B14F-4D97-AF65-F5344CB8AC3E}">
        <p14:creationId xmlns:p14="http://schemas.microsoft.com/office/powerpoint/2010/main" val="26329493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18C8B78-028D-3510-2B40-28833B606C47}"/>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ACEB0182-936E-8D4F-5C32-6C6513063200}"/>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3909DDA2-AD8F-FF7A-899B-0A150BDF2EE2}"/>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753E70D5-0BCB-B465-285A-DF4F96E2F371}"/>
              </a:ext>
            </a:extLst>
          </p:cNvPr>
          <p:cNvSpPr>
            <a:spLocks noGrp="1"/>
          </p:cNvSpPr>
          <p:nvPr>
            <p:ph type="sldNum" sz="quarter" idx="10"/>
          </p:nvPr>
        </p:nvSpPr>
        <p:spPr/>
        <p:txBody>
          <a:bodyPr lIns="66376" tIns="33188" rIns="66376" bIns="33188"/>
          <a:lstStyle/>
          <a:p>
            <a:fld id="{F7021451-1387-4CA6-816F-3879F97B5CBC}" type="slidenum">
              <a:rPr lang="en-US"/>
              <a:t>50</a:t>
            </a:fld>
            <a:endParaRPr lang="en-US"/>
          </a:p>
        </p:txBody>
      </p:sp>
    </p:spTree>
    <p:extLst>
      <p:ext uri="{BB962C8B-B14F-4D97-AF65-F5344CB8AC3E}">
        <p14:creationId xmlns:p14="http://schemas.microsoft.com/office/powerpoint/2010/main" val="16416355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9BF3FF20-60BB-9B11-40D9-51E9991A36A7}"/>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D005A99C-72F4-EF20-5BFB-6CEC047778CE}"/>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703347E3-795A-1CA6-B6E3-E803E017E558}"/>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2D6211DA-61E0-1086-0C67-FD15B9F76892}"/>
              </a:ext>
            </a:extLst>
          </p:cNvPr>
          <p:cNvSpPr>
            <a:spLocks noGrp="1"/>
          </p:cNvSpPr>
          <p:nvPr>
            <p:ph type="sldNum" sz="quarter" idx="10"/>
          </p:nvPr>
        </p:nvSpPr>
        <p:spPr/>
        <p:txBody>
          <a:bodyPr lIns="66376" tIns="33188" rIns="66376" bIns="33188"/>
          <a:lstStyle/>
          <a:p>
            <a:fld id="{F7021451-1387-4CA6-816F-3879F97B5CBC}" type="slidenum">
              <a:rPr lang="en-US"/>
              <a:t>51</a:t>
            </a:fld>
            <a:endParaRPr lang="en-US"/>
          </a:p>
        </p:txBody>
      </p:sp>
    </p:spTree>
    <p:extLst>
      <p:ext uri="{BB962C8B-B14F-4D97-AF65-F5344CB8AC3E}">
        <p14:creationId xmlns:p14="http://schemas.microsoft.com/office/powerpoint/2010/main" val="2661055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3A971DF-89AB-C935-8A37-4E6E7854A761}"/>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EBB2A9D1-9D6A-2DD9-F5AA-B654CB5122BA}"/>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515780E7-1C25-BB79-7BB5-0405478C1702}"/>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84774B61-5557-0EB2-06AE-63617C263394}"/>
              </a:ext>
            </a:extLst>
          </p:cNvPr>
          <p:cNvSpPr>
            <a:spLocks noGrp="1"/>
          </p:cNvSpPr>
          <p:nvPr>
            <p:ph type="sldNum" sz="quarter" idx="10"/>
          </p:nvPr>
        </p:nvSpPr>
        <p:spPr/>
        <p:txBody>
          <a:bodyPr lIns="66376" tIns="33188" rIns="66376" bIns="33188"/>
          <a:lstStyle/>
          <a:p>
            <a:fld id="{F7021451-1387-4CA6-816F-3879F97B5CBC}" type="slidenum">
              <a:rPr lang="en-US"/>
              <a:t>52</a:t>
            </a:fld>
            <a:endParaRPr lang="en-US"/>
          </a:p>
        </p:txBody>
      </p:sp>
    </p:spTree>
    <p:extLst>
      <p:ext uri="{BB962C8B-B14F-4D97-AF65-F5344CB8AC3E}">
        <p14:creationId xmlns:p14="http://schemas.microsoft.com/office/powerpoint/2010/main" val="37844337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8B150C7-464A-F27A-CAAB-66C25020C280}"/>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3A31F94C-CB93-7922-4FF5-B8CCCD37A09A}"/>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545C30E3-4E7B-9F16-B8A2-9C729FCD9829}"/>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6C0A8F21-197A-C3B7-D8BC-BAF0D0C96338}"/>
              </a:ext>
            </a:extLst>
          </p:cNvPr>
          <p:cNvSpPr>
            <a:spLocks noGrp="1"/>
          </p:cNvSpPr>
          <p:nvPr>
            <p:ph type="sldNum" sz="quarter" idx="10"/>
          </p:nvPr>
        </p:nvSpPr>
        <p:spPr/>
        <p:txBody>
          <a:bodyPr lIns="66376" tIns="33188" rIns="66376" bIns="33188"/>
          <a:lstStyle/>
          <a:p>
            <a:fld id="{F7021451-1387-4CA6-816F-3879F97B5CBC}" type="slidenum">
              <a:rPr lang="en-US"/>
              <a:t>61</a:t>
            </a:fld>
            <a:endParaRPr lang="en-US"/>
          </a:p>
        </p:txBody>
      </p:sp>
    </p:spTree>
    <p:extLst>
      <p:ext uri="{BB962C8B-B14F-4D97-AF65-F5344CB8AC3E}">
        <p14:creationId xmlns:p14="http://schemas.microsoft.com/office/powerpoint/2010/main" val="35981299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7188" y="1241425"/>
            <a:ext cx="5954712" cy="3349625"/>
          </a:xfrm>
          <a:prstGeom prst="rect">
            <a:avLst/>
          </a:prstGeom>
          <a:noFill/>
          <a:ln w="12700">
            <a:solidFill>
              <a:prstClr val="black"/>
            </a:solidFill>
          </a:ln>
        </p:spPr>
      </p:sp>
      <p:sp>
        <p:nvSpPr>
          <p:cNvPr id="3" name="Notes Placeholder 2"/>
          <p:cNvSpPr>
            <a:spLocks noGrp="1"/>
          </p:cNvSpPr>
          <p:nvPr>
            <p:ph type="body" idx="1"/>
          </p:nvPr>
        </p:nvSpPr>
        <p:spPr>
          <a:xfrm>
            <a:off x="666394" y="4776980"/>
            <a:ext cx="5336300" cy="3908829"/>
          </a:xfrm>
          <a:prstGeom prst="rect">
            <a:avLst/>
          </a:prstGeom>
        </p:spPr>
        <p:txBody>
          <a:bodyPr lIns="66376" tIns="33188" rIns="66376" bIns="33188"/>
          <a:lstStyle/>
          <a:p>
            <a:endParaRPr lang="en-IN"/>
          </a:p>
        </p:txBody>
      </p:sp>
    </p:spTree>
    <p:extLst>
      <p:ext uri="{BB962C8B-B14F-4D97-AF65-F5344CB8AC3E}">
        <p14:creationId xmlns:p14="http://schemas.microsoft.com/office/powerpoint/2010/main" val="190963150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7188" y="1241425"/>
            <a:ext cx="5954712" cy="3349625"/>
          </a:xfrm>
          <a:prstGeom prst="rect">
            <a:avLst/>
          </a:prstGeom>
          <a:noFill/>
          <a:ln w="12700">
            <a:solidFill>
              <a:prstClr val="black"/>
            </a:solidFill>
          </a:ln>
        </p:spPr>
      </p:sp>
      <p:sp>
        <p:nvSpPr>
          <p:cNvPr id="3" name="Notes Placeholder 2"/>
          <p:cNvSpPr>
            <a:spLocks noGrp="1"/>
          </p:cNvSpPr>
          <p:nvPr>
            <p:ph type="body" idx="1"/>
          </p:nvPr>
        </p:nvSpPr>
        <p:spPr>
          <a:xfrm>
            <a:off x="666394" y="4776980"/>
            <a:ext cx="5336300" cy="3908829"/>
          </a:xfrm>
          <a:prstGeom prst="rect">
            <a:avLst/>
          </a:prstGeom>
        </p:spPr>
        <p:txBody>
          <a:bodyPr lIns="66376" tIns="33188" rIns="66376" bIns="33188"/>
          <a:lstStyle/>
          <a:p>
            <a:endParaRPr lang="en-IN"/>
          </a:p>
        </p:txBody>
      </p:sp>
    </p:spTree>
    <p:extLst>
      <p:ext uri="{BB962C8B-B14F-4D97-AF65-F5344CB8AC3E}">
        <p14:creationId xmlns:p14="http://schemas.microsoft.com/office/powerpoint/2010/main" val="17509034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D2FC0B2-1499-3CB2-BD4B-D3B46C8B8BBF}"/>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E43F3E35-643C-4D7D-93C9-BFAECE934764}"/>
              </a:ext>
            </a:extLst>
          </p:cNvPr>
          <p:cNvSpPr>
            <a:spLocks noGrp="1" noRot="1" noChangeAspect="1"/>
          </p:cNvSpPr>
          <p:nvPr>
            <p:ph type="sldImg"/>
          </p:nvPr>
        </p:nvSpPr>
        <p:spPr>
          <a:xfrm>
            <a:off x="26988" y="744538"/>
            <a:ext cx="6615112" cy="3722687"/>
          </a:xfrm>
          <a:prstGeom prst="rect">
            <a:avLst/>
          </a:prstGeom>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0E0F8B83-BFD3-09D5-3C71-6458C6C71397}"/>
              </a:ext>
            </a:extLst>
          </p:cNvPr>
          <p:cNvSpPr>
            <a:spLocks noGrp="1"/>
          </p:cNvSpPr>
          <p:nvPr>
            <p:ph type="body" idx="1"/>
          </p:nvPr>
        </p:nvSpPr>
        <p:spPr>
          <a:xfrm>
            <a:off x="666750" y="4714875"/>
            <a:ext cx="5335588" cy="4467225"/>
          </a:xfrm>
          <a:prstGeom prst="rect">
            <a:avLst/>
          </a:prstGeom>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87F51157-8429-B76D-8C1B-4F479BCFF694}"/>
              </a:ext>
            </a:extLst>
          </p:cNvPr>
          <p:cNvSpPr>
            <a:spLocks noGrp="1"/>
          </p:cNvSpPr>
          <p:nvPr>
            <p:ph type="sldNum" sz="quarter" idx="10"/>
          </p:nvPr>
        </p:nvSpPr>
        <p:spPr>
          <a:xfrm>
            <a:off x="3778250" y="9428163"/>
            <a:ext cx="2889250" cy="496887"/>
          </a:xfrm>
          <a:prstGeom prst="rect">
            <a:avLst/>
          </a:prstGeom>
        </p:spPr>
        <p:txBody>
          <a:bodyPr lIns="66376" tIns="33188" rIns="66376" bIns="33188"/>
          <a:lstStyle/>
          <a:p>
            <a:fld id="{F7021451-1387-4CA6-816F-3879F97B5CBC}" type="slidenum">
              <a:rPr lang="en-US"/>
              <a:t>64</a:t>
            </a:fld>
            <a:endParaRPr lang="en-US"/>
          </a:p>
        </p:txBody>
      </p:sp>
    </p:spTree>
    <p:extLst>
      <p:ext uri="{BB962C8B-B14F-4D97-AF65-F5344CB8AC3E}">
        <p14:creationId xmlns:p14="http://schemas.microsoft.com/office/powerpoint/2010/main" val="239858881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B95F7F9-E2C9-B1DC-3C9F-8FDECE31D021}"/>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63D682D2-70B5-0AE3-C743-DC1B5FBB8FA0}"/>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E700BBEC-7B21-552E-0BCE-24DA9786ABC9}"/>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E18AA26B-4DE2-4ED7-50E7-9B2A1EC457BD}"/>
              </a:ext>
            </a:extLst>
          </p:cNvPr>
          <p:cNvSpPr>
            <a:spLocks noGrp="1"/>
          </p:cNvSpPr>
          <p:nvPr>
            <p:ph type="sldNum" sz="quarter" idx="10"/>
          </p:nvPr>
        </p:nvSpPr>
        <p:spPr/>
        <p:txBody>
          <a:bodyPr lIns="66376" tIns="33188" rIns="66376" bIns="33188"/>
          <a:lstStyle/>
          <a:p>
            <a:fld id="{F7021451-1387-4CA6-816F-3879F97B5CBC}" type="slidenum">
              <a:rPr lang="en-US"/>
              <a:t>67</a:t>
            </a:fld>
            <a:endParaRPr lang="en-US"/>
          </a:p>
        </p:txBody>
      </p:sp>
    </p:spTree>
    <p:extLst>
      <p:ext uri="{BB962C8B-B14F-4D97-AF65-F5344CB8AC3E}">
        <p14:creationId xmlns:p14="http://schemas.microsoft.com/office/powerpoint/2010/main" val="365840014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8849827-E7F9-D902-1FA5-E20FDCD7219E}"/>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358BDE25-BA91-BFB5-BB8B-387896CBC9CD}"/>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360015ED-DE12-8292-1FF0-B34FE888DF40}"/>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27E151C6-D57A-EF25-A1C6-5EF9EADB1B3D}"/>
              </a:ext>
            </a:extLst>
          </p:cNvPr>
          <p:cNvSpPr>
            <a:spLocks noGrp="1"/>
          </p:cNvSpPr>
          <p:nvPr>
            <p:ph type="sldNum" sz="quarter" idx="10"/>
          </p:nvPr>
        </p:nvSpPr>
        <p:spPr/>
        <p:txBody>
          <a:bodyPr lIns="66376" tIns="33188" rIns="66376" bIns="33188"/>
          <a:lstStyle/>
          <a:p>
            <a:fld id="{F7021451-1387-4CA6-816F-3879F97B5CBC}" type="slidenum">
              <a:rPr lang="en-US"/>
              <a:t>68</a:t>
            </a:fld>
            <a:endParaRPr lang="en-US"/>
          </a:p>
        </p:txBody>
      </p:sp>
    </p:spTree>
    <p:extLst>
      <p:ext uri="{BB962C8B-B14F-4D97-AF65-F5344CB8AC3E}">
        <p14:creationId xmlns:p14="http://schemas.microsoft.com/office/powerpoint/2010/main" val="107911386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C17A950-209C-02CD-AB92-774975594DC4}"/>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CF407F00-8523-5EFF-ACBF-F62E19F199F4}"/>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9A1D09C5-0EE0-88F1-2A65-10A5DAACA180}"/>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2BBCDA60-609F-A4A9-AD88-10EA48784348}"/>
              </a:ext>
            </a:extLst>
          </p:cNvPr>
          <p:cNvSpPr>
            <a:spLocks noGrp="1"/>
          </p:cNvSpPr>
          <p:nvPr>
            <p:ph type="sldNum" sz="quarter" idx="10"/>
          </p:nvPr>
        </p:nvSpPr>
        <p:spPr/>
        <p:txBody>
          <a:bodyPr lIns="66376" tIns="33188" rIns="66376" bIns="33188"/>
          <a:lstStyle/>
          <a:p>
            <a:fld id="{F7021451-1387-4CA6-816F-3879F97B5CBC}" type="slidenum">
              <a:rPr lang="en-US"/>
              <a:t>69</a:t>
            </a:fld>
            <a:endParaRPr lang="en-US"/>
          </a:p>
        </p:txBody>
      </p:sp>
    </p:spTree>
    <p:extLst>
      <p:ext uri="{BB962C8B-B14F-4D97-AF65-F5344CB8AC3E}">
        <p14:creationId xmlns:p14="http://schemas.microsoft.com/office/powerpoint/2010/main" val="201525630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655066E-20A9-7297-0806-00AE95EF9B3D}"/>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ACEBB9B2-6D55-17C8-1AEC-99DB1F86C095}"/>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ADDC981F-E1C8-1C58-1971-9214CDE70355}"/>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2E65D482-6418-3FD5-34C2-1E1DFECBE8A3}"/>
              </a:ext>
            </a:extLst>
          </p:cNvPr>
          <p:cNvSpPr>
            <a:spLocks noGrp="1"/>
          </p:cNvSpPr>
          <p:nvPr>
            <p:ph type="sldNum" sz="quarter" idx="10"/>
          </p:nvPr>
        </p:nvSpPr>
        <p:spPr/>
        <p:txBody>
          <a:bodyPr lIns="66376" tIns="33188" rIns="66376" bIns="33188"/>
          <a:lstStyle/>
          <a:p>
            <a:fld id="{F7021451-1387-4CA6-816F-3879F97B5CBC}" type="slidenum">
              <a:rPr lang="en-US"/>
              <a:t>70</a:t>
            </a:fld>
            <a:endParaRPr lang="en-US"/>
          </a:p>
        </p:txBody>
      </p:sp>
    </p:spTree>
    <p:extLst>
      <p:ext uri="{BB962C8B-B14F-4D97-AF65-F5344CB8AC3E}">
        <p14:creationId xmlns:p14="http://schemas.microsoft.com/office/powerpoint/2010/main" val="22106928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4EE1D7F4-6382-28A7-C4E5-53C8E76002ED}"/>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E7C81883-3953-B489-9A10-445613F75883}"/>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88A8AA3C-4237-7441-6F74-BDDA87EA265A}"/>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99EB6759-E35D-A723-7864-CCEDC2FF021A}"/>
              </a:ext>
            </a:extLst>
          </p:cNvPr>
          <p:cNvSpPr>
            <a:spLocks noGrp="1"/>
          </p:cNvSpPr>
          <p:nvPr>
            <p:ph type="sldNum" sz="quarter" idx="10"/>
          </p:nvPr>
        </p:nvSpPr>
        <p:spPr/>
        <p:txBody>
          <a:bodyPr lIns="66376" tIns="33188" rIns="66376" bIns="33188"/>
          <a:lstStyle/>
          <a:p>
            <a:fld id="{F7021451-1387-4CA6-816F-3879F97B5CBC}" type="slidenum">
              <a:rPr lang="en-US"/>
              <a:t>71</a:t>
            </a:fld>
            <a:endParaRPr lang="en-US"/>
          </a:p>
        </p:txBody>
      </p:sp>
    </p:spTree>
    <p:extLst>
      <p:ext uri="{BB962C8B-B14F-4D97-AF65-F5344CB8AC3E}">
        <p14:creationId xmlns:p14="http://schemas.microsoft.com/office/powerpoint/2010/main" val="7388436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6A5FF6FE-B6AD-49AE-72EB-E44D79CAA658}"/>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24A1DFA6-3DC3-6029-4FAC-B86EAD6FFB8B}"/>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6AED0893-C78C-550C-D5BC-E8B75C3D04B0}"/>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CD116D13-8E3F-4127-4833-32CB3E8EBA72}"/>
              </a:ext>
            </a:extLst>
          </p:cNvPr>
          <p:cNvSpPr>
            <a:spLocks noGrp="1"/>
          </p:cNvSpPr>
          <p:nvPr>
            <p:ph type="sldNum" sz="quarter" idx="10"/>
          </p:nvPr>
        </p:nvSpPr>
        <p:spPr/>
        <p:txBody>
          <a:bodyPr lIns="66376" tIns="33188" rIns="66376" bIns="33188"/>
          <a:lstStyle/>
          <a:p>
            <a:fld id="{F7021451-1387-4CA6-816F-3879F97B5CBC}" type="slidenum">
              <a:rPr lang="en-US"/>
              <a:t>72</a:t>
            </a:fld>
            <a:endParaRPr lang="en-US"/>
          </a:p>
        </p:txBody>
      </p:sp>
    </p:spTree>
    <p:extLst>
      <p:ext uri="{BB962C8B-B14F-4D97-AF65-F5344CB8AC3E}">
        <p14:creationId xmlns:p14="http://schemas.microsoft.com/office/powerpoint/2010/main" val="22477139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102977B1-97B8-A63B-78F9-084F7657BEFD}"/>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29F03F79-8ACC-64E4-E602-4BCF48A27848}"/>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3A4111A5-8F26-B919-B8C2-ACF274AD2AE4}"/>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89C530AD-155D-A8C3-BBCC-9CE7D03DAB0B}"/>
              </a:ext>
            </a:extLst>
          </p:cNvPr>
          <p:cNvSpPr>
            <a:spLocks noGrp="1"/>
          </p:cNvSpPr>
          <p:nvPr>
            <p:ph type="sldNum" sz="quarter" idx="10"/>
          </p:nvPr>
        </p:nvSpPr>
        <p:spPr/>
        <p:txBody>
          <a:bodyPr lIns="66376" tIns="33188" rIns="66376" bIns="33188"/>
          <a:lstStyle/>
          <a:p>
            <a:fld id="{F7021451-1387-4CA6-816F-3879F97B5CBC}" type="slidenum">
              <a:rPr lang="en-US"/>
              <a:t>73</a:t>
            </a:fld>
            <a:endParaRPr lang="en-US"/>
          </a:p>
        </p:txBody>
      </p:sp>
    </p:spTree>
    <p:extLst>
      <p:ext uri="{BB962C8B-B14F-4D97-AF65-F5344CB8AC3E}">
        <p14:creationId xmlns:p14="http://schemas.microsoft.com/office/powerpoint/2010/main" val="32453075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42FAB4CB-C72A-8598-972B-E73C617567B8}"/>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FE3F4D59-8731-1E5F-EC07-FBC503D9CF8C}"/>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2D47C2B0-D9D9-EBFA-0838-504C4350E5B5}"/>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50E4475C-B5D9-770B-6E6B-3133AC804649}"/>
              </a:ext>
            </a:extLst>
          </p:cNvPr>
          <p:cNvSpPr>
            <a:spLocks noGrp="1"/>
          </p:cNvSpPr>
          <p:nvPr>
            <p:ph type="sldNum" sz="quarter" idx="10"/>
          </p:nvPr>
        </p:nvSpPr>
        <p:spPr/>
        <p:txBody>
          <a:bodyPr lIns="66376" tIns="33188" rIns="66376" bIns="33188"/>
          <a:lstStyle/>
          <a:p>
            <a:fld id="{F7021451-1387-4CA6-816F-3879F97B5CBC}" type="slidenum">
              <a:rPr lang="en-US"/>
              <a:t>74</a:t>
            </a:fld>
            <a:endParaRPr lang="en-US"/>
          </a:p>
        </p:txBody>
      </p:sp>
    </p:spTree>
    <p:extLst>
      <p:ext uri="{BB962C8B-B14F-4D97-AF65-F5344CB8AC3E}">
        <p14:creationId xmlns:p14="http://schemas.microsoft.com/office/powerpoint/2010/main" val="429049867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D1A34D4-7A1E-845A-904D-E60BDE1745D0}"/>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F1AE181B-ECC2-D40E-6AA1-FFD49D9C2F64}"/>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00730250-0FC1-805A-5C83-884B5652DDAD}"/>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95C1A364-9C83-70D5-3558-F87C480C9D10}"/>
              </a:ext>
            </a:extLst>
          </p:cNvPr>
          <p:cNvSpPr>
            <a:spLocks noGrp="1"/>
          </p:cNvSpPr>
          <p:nvPr>
            <p:ph type="sldNum" sz="quarter" idx="10"/>
          </p:nvPr>
        </p:nvSpPr>
        <p:spPr/>
        <p:txBody>
          <a:bodyPr lIns="66376" tIns="33188" rIns="66376" bIns="33188"/>
          <a:lstStyle/>
          <a:p>
            <a:fld id="{F7021451-1387-4CA6-816F-3879F97B5CBC}" type="slidenum">
              <a:rPr lang="en-US"/>
              <a:t>75</a:t>
            </a:fld>
            <a:endParaRPr lang="en-US"/>
          </a:p>
        </p:txBody>
      </p:sp>
    </p:spTree>
    <p:extLst>
      <p:ext uri="{BB962C8B-B14F-4D97-AF65-F5344CB8AC3E}">
        <p14:creationId xmlns:p14="http://schemas.microsoft.com/office/powerpoint/2010/main" val="19574680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FA1AE5E-5D3B-C76A-C3A7-8E3D923B1CDA}"/>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E89DBC82-B97E-F5DB-427F-B093E9E4E8E8}"/>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4A471F9F-CB14-CB62-BC1B-0782E898A02F}"/>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871B728E-3B59-B632-81FF-B17CC5420053}"/>
              </a:ext>
            </a:extLst>
          </p:cNvPr>
          <p:cNvSpPr>
            <a:spLocks noGrp="1"/>
          </p:cNvSpPr>
          <p:nvPr>
            <p:ph type="sldNum" sz="quarter" idx="10"/>
          </p:nvPr>
        </p:nvSpPr>
        <p:spPr/>
        <p:txBody>
          <a:bodyPr lIns="66376" tIns="33188" rIns="66376" bIns="33188"/>
          <a:lstStyle/>
          <a:p>
            <a:fld id="{F7021451-1387-4CA6-816F-3879F97B5CBC}" type="slidenum">
              <a:rPr lang="en-US"/>
              <a:t>76</a:t>
            </a:fld>
            <a:endParaRPr lang="en-US"/>
          </a:p>
        </p:txBody>
      </p:sp>
    </p:spTree>
    <p:extLst>
      <p:ext uri="{BB962C8B-B14F-4D97-AF65-F5344CB8AC3E}">
        <p14:creationId xmlns:p14="http://schemas.microsoft.com/office/powerpoint/2010/main" val="14351968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3115C8F-DE34-C941-5D28-C00330A12764}"/>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B5D50120-457A-3FF1-3E71-EE257F3AF8DE}"/>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33A1754E-432B-1FA0-5284-E1EA3AD6F963}"/>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D6EA7443-14B6-4468-1706-91608653C087}"/>
              </a:ext>
            </a:extLst>
          </p:cNvPr>
          <p:cNvSpPr>
            <a:spLocks noGrp="1"/>
          </p:cNvSpPr>
          <p:nvPr>
            <p:ph type="sldNum" sz="quarter" idx="10"/>
          </p:nvPr>
        </p:nvSpPr>
        <p:spPr/>
        <p:txBody>
          <a:bodyPr lIns="66376" tIns="33188" rIns="66376" bIns="33188"/>
          <a:lstStyle/>
          <a:p>
            <a:fld id="{F7021451-1387-4CA6-816F-3879F97B5CBC}" type="slidenum">
              <a:rPr lang="en-US"/>
              <a:t>77</a:t>
            </a:fld>
            <a:endParaRPr lang="en-US"/>
          </a:p>
        </p:txBody>
      </p:sp>
    </p:spTree>
    <p:extLst>
      <p:ext uri="{BB962C8B-B14F-4D97-AF65-F5344CB8AC3E}">
        <p14:creationId xmlns:p14="http://schemas.microsoft.com/office/powerpoint/2010/main" val="187497794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4C864BC2-5BAB-85F3-6ED1-9E2EE8CD62E1}"/>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21F41238-D7BB-1F1E-4E7B-A5776FCEB440}"/>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 xmlns:a16="http://schemas.microsoft.com/office/drawing/2014/main" id="{2AF6AA5B-E1B5-4FAB-D065-84418793EB83}"/>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 xmlns:a16="http://schemas.microsoft.com/office/drawing/2014/main" id="{16B822B4-4D85-829F-CA33-0FAEDBA41DB6}"/>
              </a:ext>
            </a:extLst>
          </p:cNvPr>
          <p:cNvSpPr>
            <a:spLocks noGrp="1"/>
          </p:cNvSpPr>
          <p:nvPr>
            <p:ph type="sldNum" sz="quarter" idx="10"/>
          </p:nvPr>
        </p:nvSpPr>
        <p:spPr/>
        <p:txBody>
          <a:bodyPr lIns="66376" tIns="33188" rIns="66376" bIns="33188"/>
          <a:lstStyle/>
          <a:p>
            <a:fld id="{F7021451-1387-4CA6-816F-3879F97B5CBC}" type="slidenum">
              <a:rPr lang="en-US"/>
              <a:t>78</a:t>
            </a:fld>
            <a:endParaRPr lang="en-US"/>
          </a:p>
        </p:txBody>
      </p:sp>
    </p:spTree>
    <p:extLst>
      <p:ext uri="{BB962C8B-B14F-4D97-AF65-F5344CB8AC3E}">
        <p14:creationId xmlns:p14="http://schemas.microsoft.com/office/powerpoint/2010/main" val="57066872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7188" y="1241425"/>
            <a:ext cx="5954712" cy="3349625"/>
          </a:xfrm>
          <a:prstGeom prst="rect">
            <a:avLst/>
          </a:prstGeom>
          <a:noFill/>
          <a:ln w="12700">
            <a:solidFill>
              <a:prstClr val="black"/>
            </a:solidFill>
          </a:ln>
        </p:spPr>
      </p:sp>
      <p:sp>
        <p:nvSpPr>
          <p:cNvPr id="3" name="Notes Placeholder 2"/>
          <p:cNvSpPr>
            <a:spLocks noGrp="1"/>
          </p:cNvSpPr>
          <p:nvPr>
            <p:ph type="body" idx="1"/>
          </p:nvPr>
        </p:nvSpPr>
        <p:spPr>
          <a:xfrm>
            <a:off x="666394" y="4776980"/>
            <a:ext cx="5336300" cy="3908829"/>
          </a:xfrm>
          <a:prstGeom prst="rect">
            <a:avLst/>
          </a:prstGeom>
        </p:spPr>
        <p:txBody>
          <a:bodyPr lIns="66376" tIns="33188" rIns="66376" bIns="33188"/>
          <a:lstStyle/>
          <a:p>
            <a:endParaRPr lang="en-IN"/>
          </a:p>
        </p:txBody>
      </p:sp>
    </p:spTree>
    <p:extLst>
      <p:ext uri="{BB962C8B-B14F-4D97-AF65-F5344CB8AC3E}">
        <p14:creationId xmlns:p14="http://schemas.microsoft.com/office/powerpoint/2010/main" val="3242814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txBody>
          <a:bodyPr/>
          <a:lstStyle/>
          <a:p>
            <a:endParaRPr lang="en-IN"/>
          </a:p>
        </p:txBody>
      </p:sp>
      <p:sp>
        <p:nvSpPr>
          <p:cNvPr id="3" name="Shape 1"/>
          <p:cNvSpPr/>
          <p:nvPr/>
        </p:nvSpPr>
        <p:spPr>
          <a:xfrm>
            <a:off x="0" y="0"/>
            <a:ext cx="14859000" cy="8229600"/>
          </a:xfrm>
          <a:prstGeom prst="rect">
            <a:avLst/>
          </a:prstGeom>
          <a:solidFill>
            <a:srgbClr val="FFFFFF"/>
          </a:solidFill>
          <a:ln/>
        </p:spPr>
        <p:txBody>
          <a:bodyPr/>
          <a:lstStyle/>
          <a:p>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B7F0BC-31C6-57B2-4A45-D0AB6767079E}"/>
              </a:ext>
            </a:extLst>
          </p:cNvPr>
          <p:cNvSpPr>
            <a:spLocks noGrp="1"/>
          </p:cNvSpPr>
          <p:nvPr>
            <p:ph type="title"/>
          </p:nvPr>
        </p:nvSpPr>
        <p:spPr>
          <a:xfrm>
            <a:off x="1006475" y="438150"/>
            <a:ext cx="12617450" cy="1590675"/>
          </a:xfrm>
          <a:prstGeom prst="rect">
            <a:avLst/>
          </a:prstGeom>
        </p:spPr>
        <p:txBody>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6B23BED9-4B58-09FA-D1A5-99E2AD0D3CB9}"/>
              </a:ext>
            </a:extLst>
          </p:cNvPr>
          <p:cNvSpPr>
            <a:spLocks noGrp="1"/>
          </p:cNvSpPr>
          <p:nvPr>
            <p:ph type="body" idx="1"/>
          </p:nvPr>
        </p:nvSpPr>
        <p:spPr>
          <a:xfrm>
            <a:off x="1006475" y="2274888"/>
            <a:ext cx="12617450" cy="52212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A853016-8D2C-A6CA-8AD6-501D7BEDB6FE}"/>
              </a:ext>
            </a:extLst>
          </p:cNvPr>
          <p:cNvSpPr>
            <a:spLocks noGrp="1"/>
          </p:cNvSpPr>
          <p:nvPr>
            <p:ph type="title"/>
          </p:nvPr>
        </p:nvSpPr>
        <p:spPr>
          <a:xfrm>
            <a:off x="1006475" y="438150"/>
            <a:ext cx="12617450" cy="1590675"/>
          </a:xfrm>
          <a:prstGeom prst="rect">
            <a:avLst/>
          </a:prstGeom>
        </p:spPr>
        <p:txBody>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4C7D961E-CE2B-F6FB-EF45-C6864A8EE7ED}"/>
              </a:ext>
            </a:extLst>
          </p:cNvPr>
          <p:cNvSpPr>
            <a:spLocks noGrp="1"/>
          </p:cNvSpPr>
          <p:nvPr>
            <p:ph type="body" idx="1"/>
          </p:nvPr>
        </p:nvSpPr>
        <p:spPr>
          <a:xfrm>
            <a:off x="1006475" y="2190750"/>
            <a:ext cx="12617450" cy="52212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18DCA4-0E7B-4670-3081-DCB56456D897}"/>
              </a:ext>
            </a:extLst>
          </p:cNvPr>
          <p:cNvSpPr>
            <a:spLocks noGrp="1"/>
          </p:cNvSpPr>
          <p:nvPr>
            <p:ph type="title"/>
          </p:nvPr>
        </p:nvSpPr>
        <p:spPr>
          <a:xfrm>
            <a:off x="1006475" y="438150"/>
            <a:ext cx="12617450" cy="1590675"/>
          </a:xfrm>
          <a:prstGeom prst="rect">
            <a:avLst/>
          </a:prstGeom>
        </p:spPr>
        <p:txBody>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76C67602-86ED-57B9-84C8-C96F97B59A1C}"/>
              </a:ext>
            </a:extLst>
          </p:cNvPr>
          <p:cNvSpPr>
            <a:spLocks noGrp="1"/>
          </p:cNvSpPr>
          <p:nvPr>
            <p:ph type="body" idx="1"/>
          </p:nvPr>
        </p:nvSpPr>
        <p:spPr>
          <a:xfrm>
            <a:off x="1006475" y="2190750"/>
            <a:ext cx="12617450" cy="52212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60E9D7-800B-40F0-288D-A0602A8D8493}"/>
              </a:ext>
            </a:extLst>
          </p:cNvPr>
          <p:cNvSpPr>
            <a:spLocks noGrp="1"/>
          </p:cNvSpPr>
          <p:nvPr>
            <p:ph type="title"/>
          </p:nvPr>
        </p:nvSpPr>
        <p:spPr>
          <a:xfrm>
            <a:off x="1006475" y="438150"/>
            <a:ext cx="12617450" cy="1590675"/>
          </a:xfrm>
          <a:prstGeom prst="rect">
            <a:avLst/>
          </a:prstGeom>
        </p:spPr>
        <p:txBody>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E7606668-D8F5-6092-1520-80A55378AAEB}"/>
              </a:ext>
            </a:extLst>
          </p:cNvPr>
          <p:cNvSpPr>
            <a:spLocks noGrp="1"/>
          </p:cNvSpPr>
          <p:nvPr>
            <p:ph type="body" idx="1"/>
          </p:nvPr>
        </p:nvSpPr>
        <p:spPr>
          <a:xfrm>
            <a:off x="1006475" y="2190750"/>
            <a:ext cx="12617450" cy="52212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FF6991-DFDE-2362-71FB-8911E2ED7EBA}"/>
              </a:ext>
            </a:extLst>
          </p:cNvPr>
          <p:cNvSpPr>
            <a:spLocks noGrp="1"/>
          </p:cNvSpPr>
          <p:nvPr>
            <p:ph type="title"/>
          </p:nvPr>
        </p:nvSpPr>
        <p:spPr>
          <a:xfrm>
            <a:off x="1006475" y="438150"/>
            <a:ext cx="12617450" cy="1590675"/>
          </a:xfrm>
          <a:prstGeom prst="rect">
            <a:avLst/>
          </a:prstGeom>
        </p:spPr>
        <p:txBody>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24C127E2-96E4-CC52-C1AF-8EC1C7CE6CAB}"/>
              </a:ext>
            </a:extLst>
          </p:cNvPr>
          <p:cNvSpPr>
            <a:spLocks noGrp="1"/>
          </p:cNvSpPr>
          <p:nvPr>
            <p:ph type="body" idx="1"/>
          </p:nvPr>
        </p:nvSpPr>
        <p:spPr>
          <a:xfrm>
            <a:off x="1006475" y="2190750"/>
            <a:ext cx="12617450" cy="52212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924EF2-8ED0-C0F5-315E-AFA6EC0F80C3}"/>
              </a:ext>
            </a:extLst>
          </p:cNvPr>
          <p:cNvSpPr>
            <a:spLocks noGrp="1"/>
          </p:cNvSpPr>
          <p:nvPr>
            <p:ph type="title"/>
          </p:nvPr>
        </p:nvSpPr>
        <p:spPr>
          <a:xfrm>
            <a:off x="1006475" y="438150"/>
            <a:ext cx="12617450" cy="1590675"/>
          </a:xfrm>
          <a:prstGeom prst="rect">
            <a:avLst/>
          </a:prstGeom>
        </p:spPr>
        <p:txBody>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57489D05-2BD7-A3F8-96C6-5C0A3222D761}"/>
              </a:ext>
            </a:extLst>
          </p:cNvPr>
          <p:cNvSpPr>
            <a:spLocks noGrp="1"/>
          </p:cNvSpPr>
          <p:nvPr>
            <p:ph type="body" idx="1"/>
          </p:nvPr>
        </p:nvSpPr>
        <p:spPr>
          <a:xfrm>
            <a:off x="1006475" y="2190750"/>
            <a:ext cx="12617450" cy="52212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FC238E7-B3AF-5DF8-DD2F-2D6DAFEF0360}"/>
              </a:ext>
            </a:extLst>
          </p:cNvPr>
          <p:cNvSpPr>
            <a:spLocks noGrp="1"/>
          </p:cNvSpPr>
          <p:nvPr>
            <p:ph type="title"/>
          </p:nvPr>
        </p:nvSpPr>
        <p:spPr>
          <a:xfrm>
            <a:off x="1006475" y="438150"/>
            <a:ext cx="12617450" cy="1590675"/>
          </a:xfrm>
          <a:prstGeom prst="rect">
            <a:avLst/>
          </a:prstGeom>
        </p:spPr>
        <p:txBody>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529DB2C0-F630-9DE5-C348-89B8594358ED}"/>
              </a:ext>
            </a:extLst>
          </p:cNvPr>
          <p:cNvSpPr>
            <a:spLocks noGrp="1"/>
          </p:cNvSpPr>
          <p:nvPr>
            <p:ph type="body" idx="1"/>
          </p:nvPr>
        </p:nvSpPr>
        <p:spPr>
          <a:xfrm>
            <a:off x="1006475" y="2190750"/>
            <a:ext cx="12617450" cy="52212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2778EF-FA6B-119C-AC75-10A334642214}"/>
              </a:ext>
            </a:extLst>
          </p:cNvPr>
          <p:cNvSpPr>
            <a:spLocks noGrp="1"/>
          </p:cNvSpPr>
          <p:nvPr>
            <p:ph type="title"/>
          </p:nvPr>
        </p:nvSpPr>
        <p:spPr>
          <a:xfrm>
            <a:off x="1006475" y="438150"/>
            <a:ext cx="12617450" cy="1590675"/>
          </a:xfrm>
          <a:prstGeom prst="rect">
            <a:avLst/>
          </a:prstGeom>
        </p:spPr>
        <p:txBody>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3E028905-FC3B-61E0-4DD6-15C04C4068BB}"/>
              </a:ext>
            </a:extLst>
          </p:cNvPr>
          <p:cNvSpPr>
            <a:spLocks noGrp="1"/>
          </p:cNvSpPr>
          <p:nvPr>
            <p:ph type="body" idx="1"/>
          </p:nvPr>
        </p:nvSpPr>
        <p:spPr>
          <a:xfrm>
            <a:off x="1006475" y="2190750"/>
            <a:ext cx="12617450" cy="52212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a:p>
        </p:txBody>
      </p:sp>
    </p:spTree>
    <p:extLst>
      <p:ext uri="{BB962C8B-B14F-4D97-AF65-F5344CB8AC3E}">
        <p14:creationId xmlns:p14="http://schemas.microsoft.com/office/powerpoint/2010/main" val="2455637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a:p>
        </p:txBody>
      </p:sp>
    </p:spTree>
    <p:extLst>
      <p:ext uri="{BB962C8B-B14F-4D97-AF65-F5344CB8AC3E}">
        <p14:creationId xmlns:p14="http://schemas.microsoft.com/office/powerpoint/2010/main" val="12259980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741895" y="965423"/>
            <a:ext cx="11523930" cy="1259082"/>
          </a:xfrm>
          <a:prstGeom prst="rect">
            <a:avLst/>
          </a:prstGeom>
        </p:spPr>
        <p:txBody>
          <a:bodyPr lIns="109728" tIns="54864" rIns="109728" bIns="54864"/>
          <a:lstStyle/>
          <a:p>
            <a:r>
              <a:rPr lang="en-US"/>
              <a:t>Click to edit Master title style</a:t>
            </a:r>
            <a:endParaRPr lang="en-US" dirty="0"/>
          </a:p>
        </p:txBody>
      </p:sp>
      <p:sp>
        <p:nvSpPr>
          <p:cNvPr id="3" name="Date Placeholder 2"/>
          <p:cNvSpPr>
            <a:spLocks noGrp="1"/>
          </p:cNvSpPr>
          <p:nvPr>
            <p:ph type="dt" sz="half" idx="10"/>
          </p:nvPr>
        </p:nvSpPr>
        <p:spPr>
          <a:xfrm>
            <a:off x="9064966" y="396445"/>
            <a:ext cx="4200858" cy="371041"/>
          </a:xfrm>
          <a:prstGeom prst="rect">
            <a:avLst/>
          </a:prstGeom>
        </p:spPr>
        <p:txBody>
          <a:bodyPr lIns="109728" tIns="54864" rIns="109728" bIns="54864"/>
          <a:lstStyle/>
          <a:p>
            <a:endParaRPr lang="en-IN"/>
          </a:p>
        </p:txBody>
      </p:sp>
      <p:sp>
        <p:nvSpPr>
          <p:cNvPr id="4" name="Footer Placeholder 3"/>
          <p:cNvSpPr>
            <a:spLocks noGrp="1"/>
          </p:cNvSpPr>
          <p:nvPr>
            <p:ph type="ftr" sz="quarter" idx="11"/>
          </p:nvPr>
        </p:nvSpPr>
        <p:spPr>
          <a:xfrm>
            <a:off x="1741895" y="395169"/>
            <a:ext cx="7126603" cy="371041"/>
          </a:xfrm>
          <a:prstGeom prst="rect">
            <a:avLst/>
          </a:prstGeom>
        </p:spPr>
        <p:txBody>
          <a:bodyPr lIns="109728" tIns="54864" rIns="109728" bIns="54864"/>
          <a:lstStyle/>
          <a:p>
            <a:endParaRPr lang="en-IN"/>
          </a:p>
        </p:txBody>
      </p:sp>
      <p:sp>
        <p:nvSpPr>
          <p:cNvPr id="5" name="Slide Number Placeholder 4"/>
          <p:cNvSpPr>
            <a:spLocks noGrp="1"/>
          </p:cNvSpPr>
          <p:nvPr>
            <p:ph type="sldNum" sz="quarter" idx="12"/>
          </p:nvPr>
        </p:nvSpPr>
        <p:spPr>
          <a:xfrm>
            <a:off x="576073" y="958767"/>
            <a:ext cx="973223" cy="604294"/>
          </a:xfrm>
          <a:prstGeom prst="rect">
            <a:avLst/>
          </a:prstGeom>
        </p:spPr>
        <p:txBody>
          <a:bodyPr lIns="109728" tIns="54864" rIns="109728" bIns="54864"/>
          <a:lstStyle/>
          <a:p>
            <a:fld id="{602A4D2A-9317-4A9E-9C6A-4FD5985980D7}" type="slidenum">
              <a:rPr lang="en-IN" smtClean="0"/>
              <a:t>‹#›</a:t>
            </a:fld>
            <a:endParaRPr lang="en-IN"/>
          </a:p>
        </p:txBody>
      </p:sp>
      <p:cxnSp>
        <p:nvCxnSpPr>
          <p:cNvPr id="25" name="Straight Connector 24"/>
          <p:cNvCxnSpPr/>
          <p:nvPr/>
        </p:nvCxnSpPr>
        <p:spPr>
          <a:xfrm>
            <a:off x="1744675" y="2216506"/>
            <a:ext cx="1152902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61219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txBody>
          <a:bodyPr/>
          <a:lstStyle/>
          <a:p>
            <a:endParaRPr lang="en-IN"/>
          </a:p>
        </p:txBody>
      </p:sp>
      <p:sp>
        <p:nvSpPr>
          <p:cNvPr id="3" name="Shape 1"/>
          <p:cNvSpPr/>
          <p:nvPr/>
        </p:nvSpPr>
        <p:spPr>
          <a:xfrm>
            <a:off x="0" y="0"/>
            <a:ext cx="14630400" cy="8229600"/>
          </a:xfrm>
          <a:prstGeom prst="rect">
            <a:avLst/>
          </a:prstGeom>
          <a:solidFill>
            <a:srgbClr val="FFFFFF"/>
          </a:solidFill>
          <a:ln/>
        </p:spPr>
        <p:txBody>
          <a:bodyPr/>
          <a:lstStyle/>
          <a:p>
            <a:endParaRPr lang="en-I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68173A-1341-65F5-BA0A-4F5ABF63CBDD}"/>
              </a:ext>
            </a:extLst>
          </p:cNvPr>
          <p:cNvSpPr>
            <a:spLocks noGrp="1"/>
          </p:cNvSpPr>
          <p:nvPr>
            <p:ph type="title"/>
          </p:nvPr>
        </p:nvSpPr>
        <p:spPr>
          <a:xfrm>
            <a:off x="1006475" y="438150"/>
            <a:ext cx="12617450" cy="1590675"/>
          </a:xfrm>
          <a:prstGeom prst="rect">
            <a:avLst/>
          </a:prstGeom>
        </p:spPr>
        <p:txBody>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B5CC9FF9-B647-49F1-9689-235DAED51840}"/>
              </a:ext>
            </a:extLst>
          </p:cNvPr>
          <p:cNvSpPr>
            <a:spLocks noGrp="1"/>
          </p:cNvSpPr>
          <p:nvPr>
            <p:ph type="body" idx="1"/>
          </p:nvPr>
        </p:nvSpPr>
        <p:spPr>
          <a:xfrm>
            <a:off x="1006475" y="2190750"/>
            <a:ext cx="12617450" cy="52212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txBody>
          <a:bodyPr/>
          <a:lstStyle/>
          <a:p>
            <a:endParaRPr lang="en-IN"/>
          </a:p>
        </p:txBody>
      </p:sp>
      <p:sp>
        <p:nvSpPr>
          <p:cNvPr id="3" name="Shape 1"/>
          <p:cNvSpPr/>
          <p:nvPr/>
        </p:nvSpPr>
        <p:spPr>
          <a:xfrm>
            <a:off x="0" y="0"/>
            <a:ext cx="14630400" cy="8229600"/>
          </a:xfrm>
          <a:prstGeom prst="rect">
            <a:avLst/>
          </a:prstGeom>
          <a:solidFill>
            <a:srgbClr val="FFFFFF"/>
          </a:solidFill>
          <a:ln/>
        </p:spPr>
        <p:txBody>
          <a:bodyPr/>
          <a:lstStyle/>
          <a:p>
            <a:endParaRPr lang="en-IN"/>
          </a:p>
        </p:txBody>
      </p:sp>
    </p:spTree>
    <p:extLst>
      <p:ext uri="{BB962C8B-B14F-4D97-AF65-F5344CB8AC3E}">
        <p14:creationId xmlns:p14="http://schemas.microsoft.com/office/powerpoint/2010/main" val="3900740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0" y="-122832"/>
            <a:ext cx="0" cy="0"/>
          </a:xfrm>
        </p:spPr>
        <p:txBody>
          <a:bodyPr/>
          <a:lstStyle/>
          <a:p>
            <a:endParaRPr lang="en-IN" dirty="0"/>
          </a:p>
        </p:txBody>
      </p:sp>
      <p:sp>
        <p:nvSpPr>
          <p:cNvPr id="4" name="Slide Number Placeholder 3"/>
          <p:cNvSpPr>
            <a:spLocks noGrp="1"/>
          </p:cNvSpPr>
          <p:nvPr>
            <p:ph type="sldNum" sz="quarter" idx="12"/>
          </p:nvPr>
        </p:nvSpPr>
        <p:spPr/>
        <p:txBody>
          <a:bodyPr/>
          <a:lstStyle/>
          <a:p>
            <a:endParaRPr lang="en-IN" dirty="0"/>
          </a:p>
        </p:txBody>
      </p:sp>
    </p:spTree>
    <p:extLst>
      <p:ext uri="{BB962C8B-B14F-4D97-AF65-F5344CB8AC3E}">
        <p14:creationId xmlns:p14="http://schemas.microsoft.com/office/powerpoint/2010/main" val="23631370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45920" y="822960"/>
            <a:ext cx="11521440" cy="1783080"/>
          </a:xfrm>
          <a:prstGeom prst="rect">
            <a:avLst/>
          </a:prstGeom>
        </p:spPr>
        <p:txBody>
          <a:bodyPr lIns="109728" tIns="54864" rIns="109728" bIns="54864"/>
          <a:lstStyle/>
          <a:p>
            <a:r>
              <a:rPr lang="en-US"/>
              <a:t>Click to edit Master title style</a:t>
            </a:r>
          </a:p>
        </p:txBody>
      </p:sp>
      <p:sp>
        <p:nvSpPr>
          <p:cNvPr id="3" name="Content Placeholder 2"/>
          <p:cNvSpPr>
            <a:spLocks noGrp="1"/>
          </p:cNvSpPr>
          <p:nvPr>
            <p:ph idx="1"/>
          </p:nvPr>
        </p:nvSpPr>
        <p:spPr>
          <a:xfrm>
            <a:off x="1645920" y="2743200"/>
            <a:ext cx="11521440" cy="4297680"/>
          </a:xfrm>
          <a:prstGeom prst="rect">
            <a:avLst/>
          </a:prstGeom>
        </p:spPr>
        <p:txBody>
          <a:bodyPr lIns="109728" tIns="54864" rIns="109728" bIns="5486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668780" y="7744063"/>
            <a:ext cx="1445486" cy="485537"/>
          </a:xfrm>
          <a:prstGeom prst="rect">
            <a:avLst/>
          </a:prstGeom>
        </p:spPr>
        <p:txBody>
          <a:bodyPr lIns="109728" tIns="54864" rIns="109728" bIns="54864"/>
          <a:lstStyle/>
          <a:p>
            <a:endParaRPr lang="en-US"/>
          </a:p>
        </p:txBody>
      </p:sp>
      <p:sp>
        <p:nvSpPr>
          <p:cNvPr id="5" name="Footer Placeholder 4"/>
          <p:cNvSpPr>
            <a:spLocks noGrp="1"/>
          </p:cNvSpPr>
          <p:nvPr>
            <p:ph type="ftr" sz="quarter" idx="11"/>
          </p:nvPr>
        </p:nvSpPr>
        <p:spPr>
          <a:xfrm>
            <a:off x="3472277" y="7744063"/>
            <a:ext cx="7536996" cy="485537"/>
          </a:xfrm>
          <a:prstGeom prst="rect">
            <a:avLst/>
          </a:prstGeom>
        </p:spPr>
        <p:txBody>
          <a:bodyPr lIns="109728" tIns="54864" rIns="109728" bIns="54864"/>
          <a:lstStyle/>
          <a:p>
            <a:endParaRPr lang="en-US"/>
          </a:p>
        </p:txBody>
      </p:sp>
      <p:sp>
        <p:nvSpPr>
          <p:cNvPr id="6" name="Slide Number Placeholder 5"/>
          <p:cNvSpPr>
            <a:spLocks noGrp="1"/>
          </p:cNvSpPr>
          <p:nvPr>
            <p:ph type="sldNum" sz="quarter" idx="12"/>
          </p:nvPr>
        </p:nvSpPr>
        <p:spPr>
          <a:xfrm>
            <a:off x="11367283" y="7744063"/>
            <a:ext cx="1915550" cy="485537"/>
          </a:xfrm>
          <a:prstGeom prst="rect">
            <a:avLst/>
          </a:prstGeom>
        </p:spPr>
        <p:txBody>
          <a:bodyPr lIns="109728" tIns="54864" rIns="109728" bIns="54864"/>
          <a:lstStyle/>
          <a:p>
            <a:fld id="{69E57DC2-970A-4B3E-BB1C-7A09969E49DF}" type="slidenum">
              <a:rPr lang="en-US" dirty="0"/>
              <a:t>‹#›</a:t>
            </a:fld>
            <a:endParaRPr lang="en-US"/>
          </a:p>
        </p:txBody>
      </p:sp>
    </p:spTree>
    <p:extLst>
      <p:ext uri="{BB962C8B-B14F-4D97-AF65-F5344CB8AC3E}">
        <p14:creationId xmlns:p14="http://schemas.microsoft.com/office/powerpoint/2010/main" val="3066491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6" r:id="rId10"/>
    <p:sldLayoutId id="2147483669" r:id="rId11"/>
    <p:sldLayoutId id="214748367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3" r:id="rId1"/>
    <p:sldLayoutId id="2147483663" r:id="rId2"/>
    <p:sldLayoutId id="2147483667" r:id="rId3"/>
    <p:sldLayoutId id="2147483668" r:id="rId4"/>
    <p:sldLayoutId id="2147483671" r:id="rId5"/>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8" Type="http://schemas.openxmlformats.org/officeDocument/2006/relationships/customXml" Target="../ink/ink3.xml"/><Relationship Id="rId26" Type="http://schemas.openxmlformats.org/officeDocument/2006/relationships/image" Target="../media/image130.png"/><Relationship Id="rId39" Type="http://schemas.openxmlformats.org/officeDocument/2006/relationships/customXml" Target="../ink/ink14.xml"/><Relationship Id="rId21" Type="http://schemas.openxmlformats.org/officeDocument/2006/relationships/customXml" Target="../ink/ink5.xml"/><Relationship Id="rId34" Type="http://schemas.openxmlformats.org/officeDocument/2006/relationships/image" Target="../media/image19.png"/><Relationship Id="rId42" Type="http://schemas.openxmlformats.org/officeDocument/2006/relationships/image" Target="../media/image29.png"/><Relationship Id="rId47" Type="http://schemas.openxmlformats.org/officeDocument/2006/relationships/image" Target="../media/image22.png"/><Relationship Id="rId50" Type="http://schemas.openxmlformats.org/officeDocument/2006/relationships/customXml" Target="../ink/ink18.xml"/><Relationship Id="rId55" Type="http://schemas.openxmlformats.org/officeDocument/2006/relationships/image" Target="../media/image36.png"/><Relationship Id="rId2" Type="http://schemas.openxmlformats.org/officeDocument/2006/relationships/notesSlide" Target="../notesSlides/notesSlide22.xml"/><Relationship Id="rId20" Type="http://schemas.openxmlformats.org/officeDocument/2006/relationships/image" Target="../media/image18.png"/><Relationship Id="rId29" Type="http://schemas.openxmlformats.org/officeDocument/2006/relationships/customXml" Target="../ink/ink9.xml"/><Relationship Id="rId1" Type="http://schemas.openxmlformats.org/officeDocument/2006/relationships/slideLayout" Target="../slideLayouts/slideLayout10.xml"/><Relationship Id="rId24" Type="http://schemas.openxmlformats.org/officeDocument/2006/relationships/image" Target="../media/image120.png"/><Relationship Id="rId32" Type="http://schemas.openxmlformats.org/officeDocument/2006/relationships/image" Target="../media/image16.png"/><Relationship Id="rId37" Type="http://schemas.openxmlformats.org/officeDocument/2006/relationships/customXml" Target="../ink/ink13.xml"/><Relationship Id="rId45" Type="http://schemas.openxmlformats.org/officeDocument/2006/relationships/customXml" Target="../ink/ink15.xml"/><Relationship Id="rId58" Type="http://schemas.openxmlformats.org/officeDocument/2006/relationships/customXml" Target="../ink/ink21.xml"/><Relationship Id="rId5" Type="http://schemas.openxmlformats.org/officeDocument/2006/relationships/customXml" Target="../ink/ink2.xml"/><Relationship Id="rId23" Type="http://schemas.openxmlformats.org/officeDocument/2006/relationships/customXml" Target="../ink/ink6.xml"/><Relationship Id="rId28" Type="http://schemas.openxmlformats.org/officeDocument/2006/relationships/image" Target="../media/image14.png"/><Relationship Id="rId36" Type="http://schemas.openxmlformats.org/officeDocument/2006/relationships/image" Target="../media/image20.png"/><Relationship Id="rId49" Type="http://schemas.openxmlformats.org/officeDocument/2006/relationships/image" Target="../media/image23.png"/><Relationship Id="rId57" Type="http://schemas.openxmlformats.org/officeDocument/2006/relationships/customXml" Target="../ink/ink20.xml"/><Relationship Id="rId19" Type="http://schemas.openxmlformats.org/officeDocument/2006/relationships/customXml" Target="../ink/ink4.xml"/><Relationship Id="rId31" Type="http://schemas.openxmlformats.org/officeDocument/2006/relationships/customXml" Target="../ink/ink10.xml"/><Relationship Id="rId44" Type="http://schemas.openxmlformats.org/officeDocument/2006/relationships/image" Target="../media/image30.png"/><Relationship Id="rId4" Type="http://schemas.openxmlformats.org/officeDocument/2006/relationships/image" Target="../media/image100.png"/><Relationship Id="rId22" Type="http://schemas.openxmlformats.org/officeDocument/2006/relationships/image" Target="../media/image110.png"/><Relationship Id="rId27" Type="http://schemas.openxmlformats.org/officeDocument/2006/relationships/customXml" Target="../ink/ink8.xml"/><Relationship Id="rId30" Type="http://schemas.openxmlformats.org/officeDocument/2006/relationships/image" Target="../media/image15.png"/><Relationship Id="rId35" Type="http://schemas.openxmlformats.org/officeDocument/2006/relationships/customXml" Target="../ink/ink12.xml"/><Relationship Id="rId48" Type="http://schemas.openxmlformats.org/officeDocument/2006/relationships/customXml" Target="../ink/ink17.xml"/><Relationship Id="rId56" Type="http://schemas.openxmlformats.org/officeDocument/2006/relationships/customXml" Target="../ink/ink19.xml"/><Relationship Id="rId3" Type="http://schemas.openxmlformats.org/officeDocument/2006/relationships/customXml" Target="../ink/ink1.xml"/><Relationship Id="rId17" Type="http://schemas.openxmlformats.org/officeDocument/2006/relationships/image" Target="../media/image17.png"/><Relationship Id="rId25" Type="http://schemas.openxmlformats.org/officeDocument/2006/relationships/customXml" Target="../ink/ink7.xml"/><Relationship Id="rId33" Type="http://schemas.openxmlformats.org/officeDocument/2006/relationships/customXml" Target="../ink/ink11.xml"/><Relationship Id="rId38" Type="http://schemas.openxmlformats.org/officeDocument/2006/relationships/image" Target="../media/image21.png"/><Relationship Id="rId46" Type="http://schemas.openxmlformats.org/officeDocument/2006/relationships/customXml" Target="../ink/ink16.xml"/><Relationship Id="rId59" Type="http://schemas.openxmlformats.org/officeDocument/2006/relationships/image" Target="../media/image3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3.xml"/><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5.xml"/><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6.xml"/><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7.xml"/><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8.xml"/><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9.xml"/><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0.xml"/><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2.xml"/><Relationship Id="rId1" Type="http://schemas.openxmlformats.org/officeDocument/2006/relationships/slideLayout" Target="../slideLayouts/slideLayout15.xml"/></Relationships>
</file>

<file path=ppt/slides/_rels/slide7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3.xml"/><Relationship Id="rId1" Type="http://schemas.openxmlformats.org/officeDocument/2006/relationships/slideLayout" Target="../slideLayouts/slideLayout15.xml"/><Relationship Id="rId4" Type="http://schemas.openxmlformats.org/officeDocument/2006/relationships/image" Target="../media/image27.png"/></Relationships>
</file>

<file path=ppt/slides/_rels/slide7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4.xml"/><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5.xml"/><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6.xml"/><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7.xml"/><Relationship Id="rId1" Type="http://schemas.openxmlformats.org/officeDocument/2006/relationships/slideLayout" Target="../slideLayouts/slideLayout1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0"/>
          <p:cNvSpPr/>
          <p:nvPr/>
        </p:nvSpPr>
        <p:spPr>
          <a:xfrm>
            <a:off x="6428507" y="2874645"/>
            <a:ext cx="8049128" cy="1240155"/>
          </a:xfrm>
          <a:prstGeom prst="rect">
            <a:avLst/>
          </a:prstGeom>
          <a:noFill/>
          <a:ln/>
        </p:spPr>
        <p:txBody>
          <a:bodyPr wrap="square" lIns="0" tIns="0" rIns="0" bIns="0" rtlCol="0" anchor="t"/>
          <a:lstStyle/>
          <a:p>
            <a:pPr marL="0" indent="0" algn="l">
              <a:lnSpc>
                <a:spcPts val="4850"/>
              </a:lnSpc>
              <a:buNone/>
            </a:pPr>
            <a:r>
              <a:rPr lang="en-US" sz="3900" dirty="0" smtClean="0">
                <a:solidFill>
                  <a:srgbClr val="091C53"/>
                </a:solidFill>
                <a:latin typeface="MS Reference Sans Serif" panose="020B0604030504040204" pitchFamily="34" charset="0"/>
                <a:ea typeface="Cambria" panose="02040503050406030204" pitchFamily="18" charset="0"/>
                <a:cs typeface="Instrument Sans Semi Bold" pitchFamily="34" charset="-120"/>
              </a:rPr>
              <a:t>Overview of New Income-tax </a:t>
            </a:r>
            <a:r>
              <a:rPr lang="en-US" sz="3900" dirty="0">
                <a:solidFill>
                  <a:srgbClr val="091C53"/>
                </a:solidFill>
                <a:latin typeface="MS Reference Sans Serif" panose="020B0604030504040204" pitchFamily="34" charset="0"/>
                <a:ea typeface="Cambria" panose="02040503050406030204" pitchFamily="18" charset="0"/>
                <a:cs typeface="Instrument Sans Semi Bold" pitchFamily="34" charset="-120"/>
              </a:rPr>
              <a:t>Act, 2025: </a:t>
            </a:r>
          </a:p>
          <a:p>
            <a:pPr marL="0" indent="0" algn="l">
              <a:lnSpc>
                <a:spcPts val="4850"/>
              </a:lnSpc>
              <a:buNone/>
            </a:pPr>
            <a:r>
              <a:rPr lang="en-US" sz="3900" dirty="0">
                <a:solidFill>
                  <a:srgbClr val="058586"/>
                </a:solidFill>
                <a:latin typeface="MS Reference Sans Serif" panose="020B0604030504040204" pitchFamily="34" charset="0"/>
                <a:ea typeface="Cambria" panose="02040503050406030204" pitchFamily="18" charset="0"/>
                <a:cs typeface="Instrument Sans Semi Bold" pitchFamily="34" charset="-120"/>
              </a:rPr>
              <a:t>A Comprehensive Reform</a:t>
            </a:r>
            <a:endParaRPr lang="en-US" sz="3900" dirty="0">
              <a:solidFill>
                <a:srgbClr val="058586"/>
              </a:solidFill>
              <a:latin typeface="MS Reference Sans Serif" panose="020B0604030504040204" pitchFamily="34" charset="0"/>
              <a:ea typeface="Cambria" panose="02040503050406030204" pitchFamily="18" charset="0"/>
            </a:endParaRPr>
          </a:p>
        </p:txBody>
      </p:sp>
      <p:sp>
        <p:nvSpPr>
          <p:cNvPr id="4" name="Text 1"/>
          <p:cNvSpPr/>
          <p:nvPr/>
        </p:nvSpPr>
        <p:spPr>
          <a:xfrm>
            <a:off x="6404882" y="4877744"/>
            <a:ext cx="8350210" cy="1109805"/>
          </a:xfrm>
          <a:prstGeom prst="rect">
            <a:avLst/>
          </a:prstGeom>
          <a:noFill/>
          <a:ln/>
        </p:spPr>
        <p:txBody>
          <a:bodyPr wrap="square" lIns="0" tIns="0" rIns="0" bIns="0" rtlCol="0" anchor="t"/>
          <a:lstStyle/>
          <a:p>
            <a:pPr marL="0" indent="0" algn="l">
              <a:lnSpc>
                <a:spcPts val="2500"/>
              </a:lnSpc>
              <a:buNone/>
            </a:pPr>
            <a:r>
              <a:rPr lang="en-US" sz="2200" dirty="0">
                <a:solidFill>
                  <a:srgbClr val="1E3063"/>
                </a:solidFill>
                <a:latin typeface="MS Reference Sans Serif" panose="020B0604030504040204" pitchFamily="34" charset="0"/>
                <a:ea typeface="Cambria" panose="02040503050406030204" pitchFamily="18" charset="0"/>
                <a:cs typeface="Instrument Sans Medium" pitchFamily="34" charset="-120"/>
              </a:rPr>
              <a:t>A structural overhaul of India's direct tax framework</a:t>
            </a:r>
          </a:p>
          <a:p>
            <a:pPr marL="0" indent="0" algn="l">
              <a:lnSpc>
                <a:spcPts val="2500"/>
              </a:lnSpc>
              <a:buNone/>
            </a:pPr>
            <a:r>
              <a:rPr lang="en-US" sz="2200" dirty="0">
                <a:solidFill>
                  <a:srgbClr val="1E3063"/>
                </a:solidFill>
                <a:latin typeface="MS Reference Sans Serif" panose="020B0604030504040204" pitchFamily="34" charset="0"/>
                <a:ea typeface="Cambria" panose="02040503050406030204" pitchFamily="18" charset="0"/>
                <a:cs typeface="Instrument Sans Medium" pitchFamily="34" charset="-120"/>
              </a:rPr>
              <a:t>to create a simplified, modern, and efficient system aligned with contemporary economic realities</a:t>
            </a:r>
            <a:endParaRPr lang="en-US" sz="2200" dirty="0">
              <a:latin typeface="MS Reference Sans Serif" panose="020B0604030504040204" pitchFamily="34" charset="0"/>
              <a:ea typeface="Cambria" panose="02040503050406030204" pitchFamily="18" charset="0"/>
            </a:endParaRPr>
          </a:p>
        </p:txBody>
      </p:sp>
      <p:pic>
        <p:nvPicPr>
          <p:cNvPr id="7" name="Picture 6">
            <a:extLst>
              <a:ext uri="{FF2B5EF4-FFF2-40B4-BE49-F238E27FC236}">
                <a16:creationId xmlns="" xmlns:a16="http://schemas.microsoft.com/office/drawing/2014/main" id="{9E516366-D959-D87F-8B87-EE2B9316DA0C}"/>
              </a:ext>
            </a:extLst>
          </p:cNvPr>
          <p:cNvPicPr>
            <a:picLocks noChangeAspect="1"/>
          </p:cNvPicPr>
          <p:nvPr/>
        </p:nvPicPr>
        <p:blipFill>
          <a:blip r:embed="rId3"/>
          <a:stretch>
            <a:fillRect/>
          </a:stretch>
        </p:blipFill>
        <p:spPr>
          <a:xfrm>
            <a:off x="1" y="688932"/>
            <a:ext cx="6075122" cy="6576164"/>
          </a:xfrm>
          <a:prstGeom prst="rect">
            <a:avLst/>
          </a:prstGeom>
        </p:spPr>
      </p:pic>
      <p:sp>
        <p:nvSpPr>
          <p:cNvPr id="2" name="TextBox 1">
            <a:extLst>
              <a:ext uri="{FF2B5EF4-FFF2-40B4-BE49-F238E27FC236}">
                <a16:creationId xmlns="" xmlns:a16="http://schemas.microsoft.com/office/drawing/2014/main" id="{D1058D11-B0B8-E3BE-4CA4-EAD85DA24747}"/>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a:t>
            </a:r>
            <a:r>
              <a:rPr lang="en-IN" sz="1200" i="1" dirty="0" smtClean="0">
                <a:latin typeface="MS Reference Sans Serif" panose="020B0604030504040204" pitchFamily="34" charset="0"/>
              </a:rPr>
              <a:t>P.C. </a:t>
            </a:r>
            <a:r>
              <a:rPr lang="en-IN" sz="1200" i="1" dirty="0" err="1" smtClean="0">
                <a:latin typeface="MS Reference Sans Serif" panose="020B0604030504040204" pitchFamily="34" charset="0"/>
              </a:rPr>
              <a:t>Parwal</a:t>
            </a:r>
            <a:r>
              <a:rPr lang="en-IN" sz="1200" i="1" dirty="0" smtClean="0">
                <a:latin typeface="MS Reference Sans Serif" panose="020B0604030504040204" pitchFamily="34" charset="0"/>
              </a:rPr>
              <a:t>, Kalani &amp; Co LLP</a:t>
            </a:r>
            <a:endParaRPr lang="en-IN" sz="1200" i="1" dirty="0">
              <a:latin typeface="MS Reference Sans Serif" panose="020B060403050404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617339"/>
            <a:ext cx="9639419" cy="620078"/>
          </a:xfrm>
          <a:prstGeom prst="rect">
            <a:avLst/>
          </a:prstGeom>
          <a:noFill/>
          <a:ln/>
        </p:spPr>
        <p:txBody>
          <a:bodyPr wrap="none" lIns="0" tIns="0" rIns="0" bIns="0" rtlCol="0" anchor="t"/>
          <a:lstStyle/>
          <a:p>
            <a:pPr marL="0" indent="0" algn="l">
              <a:lnSpc>
                <a:spcPts val="4850"/>
              </a:lnSpc>
              <a:buNone/>
            </a:pPr>
            <a:r>
              <a:rPr lang="en-US" sz="3900" b="1" dirty="0">
                <a:solidFill>
                  <a:srgbClr val="091C53"/>
                </a:solidFill>
                <a:latin typeface="MS Reference Sans Serif" panose="020B0604030504040204" pitchFamily="34" charset="0"/>
                <a:ea typeface="Cambria" panose="02040503050406030204" pitchFamily="18" charset="0"/>
                <a:cs typeface="Instrument Sans Semi Bold" pitchFamily="34" charset="-120"/>
              </a:rPr>
              <a:t>Five Critical Challenges Requiring Reform</a:t>
            </a:r>
            <a:endParaRPr lang="en-US" sz="3900" b="1" dirty="0">
              <a:latin typeface="MS Reference Sans Serif" panose="020B0604030504040204" pitchFamily="34" charset="0"/>
              <a:ea typeface="Cambria" panose="02040503050406030204" pitchFamily="18" charset="0"/>
            </a:endParaRPr>
          </a:p>
        </p:txBody>
      </p:sp>
      <p:sp>
        <p:nvSpPr>
          <p:cNvPr id="3" name="Shape 1"/>
          <p:cNvSpPr/>
          <p:nvPr/>
        </p:nvSpPr>
        <p:spPr>
          <a:xfrm>
            <a:off x="692727" y="1634251"/>
            <a:ext cx="4350999" cy="3394239"/>
          </a:xfrm>
          <a:prstGeom prst="roundRect">
            <a:avLst>
              <a:gd name="adj" fmla="val 5569"/>
            </a:avLst>
          </a:prstGeom>
          <a:solidFill>
            <a:srgbClr val="CEE6FD"/>
          </a:solidFill>
          <a:ln/>
        </p:spPr>
        <p:txBody>
          <a:bodyPr/>
          <a:lstStyle/>
          <a:p>
            <a:endParaRPr lang="en-IN">
              <a:latin typeface="MS Reference Sans Serif" panose="020B0604030504040204" pitchFamily="34" charset="0"/>
            </a:endParaRPr>
          </a:p>
        </p:txBody>
      </p:sp>
      <p:sp>
        <p:nvSpPr>
          <p:cNvPr id="4" name="Shape 2"/>
          <p:cNvSpPr/>
          <p:nvPr/>
        </p:nvSpPr>
        <p:spPr>
          <a:xfrm>
            <a:off x="992148" y="1832610"/>
            <a:ext cx="595313" cy="595313"/>
          </a:xfrm>
          <a:prstGeom prst="roundRect">
            <a:avLst>
              <a:gd name="adj" fmla="val 15358451"/>
            </a:avLst>
          </a:prstGeom>
          <a:solidFill>
            <a:srgbClr val="84C1FA"/>
          </a:solidFill>
          <a:ln/>
        </p:spPr>
        <p:txBody>
          <a:bodyPr/>
          <a:lstStyle/>
          <a:p>
            <a:endParaRPr lang="en-IN">
              <a:latin typeface="MS Reference Sans Serif" panose="020B0604030504040204" pitchFamily="34" charset="0"/>
            </a:endParaRPr>
          </a:p>
        </p:txBody>
      </p:sp>
      <p:pic>
        <p:nvPicPr>
          <p:cNvPr id="5" name="Image 0"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1155859" y="1996202"/>
            <a:ext cx="267891" cy="267891"/>
          </a:xfrm>
          <a:prstGeom prst="rect">
            <a:avLst/>
          </a:prstGeom>
        </p:spPr>
      </p:pic>
      <p:sp>
        <p:nvSpPr>
          <p:cNvPr id="6" name="Text 3"/>
          <p:cNvSpPr/>
          <p:nvPr/>
        </p:nvSpPr>
        <p:spPr>
          <a:xfrm>
            <a:off x="756618" y="2626281"/>
            <a:ext cx="2616279" cy="310158"/>
          </a:xfrm>
          <a:prstGeom prst="rect">
            <a:avLst/>
          </a:prstGeom>
          <a:noFill/>
          <a:ln/>
        </p:spPr>
        <p:txBody>
          <a:bodyPr wrap="none" lIns="0" tIns="0" rIns="0" bIns="0" rtlCol="0" anchor="t"/>
          <a:lstStyle/>
          <a:p>
            <a:pPr marL="0" indent="0" algn="l">
              <a:lnSpc>
                <a:spcPts val="2400"/>
              </a:lnSpc>
              <a:buNone/>
            </a:pPr>
            <a:r>
              <a:rPr lang="en-US" sz="2200" b="1" dirty="0">
                <a:solidFill>
                  <a:srgbClr val="1E3063"/>
                </a:solidFill>
                <a:latin typeface="MS Reference Sans Serif" panose="020B0604030504040204" pitchFamily="34" charset="0"/>
                <a:ea typeface="Cambria" panose="02040503050406030204" pitchFamily="18" charset="0"/>
                <a:cs typeface="Instrument Sans Semi Bold" pitchFamily="34" charset="-120"/>
              </a:rPr>
              <a:t>Increasing Complexity</a:t>
            </a:r>
            <a:endParaRPr lang="en-US" sz="2200" b="1" dirty="0">
              <a:latin typeface="MS Reference Sans Serif" panose="020B0604030504040204" pitchFamily="34" charset="0"/>
              <a:ea typeface="Cambria" panose="02040503050406030204" pitchFamily="18" charset="0"/>
            </a:endParaRPr>
          </a:p>
        </p:txBody>
      </p:sp>
      <p:sp>
        <p:nvSpPr>
          <p:cNvPr id="7" name="Text 4"/>
          <p:cNvSpPr/>
          <p:nvPr/>
        </p:nvSpPr>
        <p:spPr>
          <a:xfrm>
            <a:off x="692728" y="3055500"/>
            <a:ext cx="4316352" cy="1938463"/>
          </a:xfrm>
          <a:prstGeom prst="rect">
            <a:avLst/>
          </a:prstGeom>
          <a:noFill/>
          <a:ln/>
        </p:spPr>
        <p:txBody>
          <a:bodyPr wrap="square" lIns="0" tIns="0" rIns="0" bIns="0" rtlCol="0" anchor="t"/>
          <a:lstStyle/>
          <a:p>
            <a:pPr marL="0" indent="0" algn="just">
              <a:lnSpc>
                <a:spcPts val="2500"/>
              </a:lnSpc>
              <a:buNone/>
            </a:pPr>
            <a:r>
              <a:rPr lang="en-US" dirty="0">
                <a:solidFill>
                  <a:srgbClr val="058586"/>
                </a:solidFill>
                <a:latin typeface="MS Reference Sans Serif" panose="020B0604030504040204" pitchFamily="34" charset="0"/>
                <a:ea typeface="Cambria" panose="02040503050406030204" pitchFamily="18" charset="0"/>
                <a:cs typeface="Instrument Sans Medium" pitchFamily="34" charset="-120"/>
              </a:rPr>
              <a:t>Continuous amendments led to layered provisions,</a:t>
            </a:r>
            <a:r>
              <a:rPr lang="en-US" dirty="0">
                <a:solidFill>
                  <a:srgbClr val="1E3063"/>
                </a:solidFill>
                <a:latin typeface="MS Reference Sans Serif" panose="020B0604030504040204" pitchFamily="34" charset="0"/>
                <a:ea typeface="Cambria" panose="02040503050406030204" pitchFamily="18" charset="0"/>
                <a:cs typeface="Instrument Sans Medium" pitchFamily="34" charset="-120"/>
              </a:rPr>
              <a:t> multiple provisos, explanations. Interpretation required frequent cross-referencing, making the law difficult even for professionals.</a:t>
            </a:r>
            <a:endParaRPr lang="en-US" dirty="0">
              <a:latin typeface="MS Reference Sans Serif" panose="020B0604030504040204" pitchFamily="34" charset="0"/>
              <a:ea typeface="Cambria" panose="02040503050406030204" pitchFamily="18" charset="0"/>
            </a:endParaRPr>
          </a:p>
        </p:txBody>
      </p:sp>
      <p:sp>
        <p:nvSpPr>
          <p:cNvPr id="8" name="Shape 5"/>
          <p:cNvSpPr/>
          <p:nvPr/>
        </p:nvSpPr>
        <p:spPr>
          <a:xfrm>
            <a:off x="5207437" y="1634251"/>
            <a:ext cx="4215408" cy="3359711"/>
          </a:xfrm>
          <a:prstGeom prst="roundRect">
            <a:avLst>
              <a:gd name="adj" fmla="val 5569"/>
            </a:avLst>
          </a:prstGeom>
          <a:solidFill>
            <a:srgbClr val="CEE6FD"/>
          </a:solidFill>
          <a:ln/>
        </p:spPr>
        <p:txBody>
          <a:bodyPr/>
          <a:lstStyle/>
          <a:p>
            <a:endParaRPr lang="en-IN">
              <a:latin typeface="MS Reference Sans Serif" panose="020B0604030504040204" pitchFamily="34" charset="0"/>
            </a:endParaRPr>
          </a:p>
        </p:txBody>
      </p:sp>
      <p:sp>
        <p:nvSpPr>
          <p:cNvPr id="9" name="Shape 6"/>
          <p:cNvSpPr/>
          <p:nvPr/>
        </p:nvSpPr>
        <p:spPr>
          <a:xfrm>
            <a:off x="5405795" y="1832610"/>
            <a:ext cx="595313" cy="595313"/>
          </a:xfrm>
          <a:prstGeom prst="roundRect">
            <a:avLst>
              <a:gd name="adj" fmla="val 15358451"/>
            </a:avLst>
          </a:prstGeom>
          <a:solidFill>
            <a:srgbClr val="84C1FA"/>
          </a:solidFill>
          <a:ln/>
        </p:spPr>
        <p:txBody>
          <a:bodyPr/>
          <a:lstStyle/>
          <a:p>
            <a:endParaRPr lang="en-IN">
              <a:latin typeface="MS Reference Sans Serif" panose="020B0604030504040204" pitchFamily="34" charset="0"/>
            </a:endParaRPr>
          </a:p>
        </p:txBody>
      </p:sp>
      <p:pic>
        <p:nvPicPr>
          <p:cNvPr id="10" name="Image 1"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5569506" y="1996202"/>
            <a:ext cx="267891" cy="267891"/>
          </a:xfrm>
          <a:prstGeom prst="rect">
            <a:avLst/>
          </a:prstGeom>
        </p:spPr>
      </p:pic>
      <p:sp>
        <p:nvSpPr>
          <p:cNvPr id="11" name="Text 7"/>
          <p:cNvSpPr/>
          <p:nvPr/>
        </p:nvSpPr>
        <p:spPr>
          <a:xfrm>
            <a:off x="5405795" y="2626281"/>
            <a:ext cx="2480905" cy="310158"/>
          </a:xfrm>
          <a:prstGeom prst="rect">
            <a:avLst/>
          </a:prstGeom>
          <a:noFill/>
          <a:ln/>
        </p:spPr>
        <p:txBody>
          <a:bodyPr wrap="none" lIns="0" tIns="0" rIns="0" bIns="0" rtlCol="0" anchor="t"/>
          <a:lstStyle/>
          <a:p>
            <a:pPr marL="0" indent="0" algn="l">
              <a:lnSpc>
                <a:spcPts val="2400"/>
              </a:lnSpc>
              <a:buNone/>
            </a:pPr>
            <a:r>
              <a:rPr lang="en-US" sz="2200" b="1" dirty="0">
                <a:solidFill>
                  <a:srgbClr val="1E3063"/>
                </a:solidFill>
                <a:latin typeface="MS Reference Sans Serif" panose="020B0604030504040204" pitchFamily="34" charset="0"/>
                <a:ea typeface="Cambria" panose="02040503050406030204" pitchFamily="18" charset="0"/>
                <a:cs typeface="Instrument Sans Semi Bold" pitchFamily="34" charset="-120"/>
              </a:rPr>
              <a:t>High Litigation</a:t>
            </a:r>
            <a:endParaRPr lang="en-US" sz="2200" b="1" dirty="0">
              <a:latin typeface="MS Reference Sans Serif" panose="020B0604030504040204" pitchFamily="34" charset="0"/>
              <a:ea typeface="Cambria" panose="02040503050406030204" pitchFamily="18" charset="0"/>
            </a:endParaRPr>
          </a:p>
        </p:txBody>
      </p:sp>
      <p:sp>
        <p:nvSpPr>
          <p:cNvPr id="12" name="Text 8"/>
          <p:cNvSpPr/>
          <p:nvPr/>
        </p:nvSpPr>
        <p:spPr>
          <a:xfrm>
            <a:off x="5405795" y="3055501"/>
            <a:ext cx="3818692" cy="1270159"/>
          </a:xfrm>
          <a:prstGeom prst="rect">
            <a:avLst/>
          </a:prstGeom>
          <a:noFill/>
          <a:ln/>
        </p:spPr>
        <p:txBody>
          <a:bodyPr wrap="square" lIns="0" tIns="0" rIns="0" bIns="0" rtlCol="0" anchor="t"/>
          <a:lstStyle/>
          <a:p>
            <a:pPr marL="0" indent="0" algn="just">
              <a:lnSpc>
                <a:spcPts val="2500"/>
              </a:lnSpc>
              <a:buNone/>
            </a:pPr>
            <a:r>
              <a:rPr lang="en-US" dirty="0">
                <a:solidFill>
                  <a:srgbClr val="058586"/>
                </a:solidFill>
                <a:latin typeface="MS Reference Sans Serif" panose="020B0604030504040204" pitchFamily="34" charset="0"/>
                <a:ea typeface="Cambria" panose="02040503050406030204" pitchFamily="18" charset="0"/>
                <a:cs typeface="Instrument Sans Medium" pitchFamily="34" charset="-120"/>
              </a:rPr>
              <a:t>Ambiguity in drafting </a:t>
            </a:r>
            <a:r>
              <a:rPr lang="en-US" dirty="0">
                <a:solidFill>
                  <a:srgbClr val="1E3063"/>
                </a:solidFill>
                <a:latin typeface="MS Reference Sans Serif" panose="020B0604030504040204" pitchFamily="34" charset="0"/>
                <a:ea typeface="Cambria" panose="02040503050406030204" pitchFamily="18" charset="0"/>
                <a:cs typeface="Instrument Sans Medium" pitchFamily="34" charset="-120"/>
              </a:rPr>
              <a:t>resulted in multiple interpretations. This significantly increased tax disputes and litigation burden across all levels.</a:t>
            </a:r>
            <a:endParaRPr lang="en-US" dirty="0">
              <a:latin typeface="MS Reference Sans Serif" panose="020B0604030504040204" pitchFamily="34" charset="0"/>
              <a:ea typeface="Cambria" panose="02040503050406030204" pitchFamily="18" charset="0"/>
            </a:endParaRPr>
          </a:p>
        </p:txBody>
      </p:sp>
      <p:sp>
        <p:nvSpPr>
          <p:cNvPr id="13" name="Shape 9"/>
          <p:cNvSpPr/>
          <p:nvPr/>
        </p:nvSpPr>
        <p:spPr>
          <a:xfrm>
            <a:off x="9621203" y="1634252"/>
            <a:ext cx="4215289" cy="3359710"/>
          </a:xfrm>
          <a:prstGeom prst="roundRect">
            <a:avLst>
              <a:gd name="adj" fmla="val 5569"/>
            </a:avLst>
          </a:prstGeom>
          <a:solidFill>
            <a:srgbClr val="CEE6FD"/>
          </a:solidFill>
          <a:ln/>
        </p:spPr>
        <p:txBody>
          <a:bodyPr/>
          <a:lstStyle/>
          <a:p>
            <a:endParaRPr lang="en-IN">
              <a:latin typeface="MS Reference Sans Serif" panose="020B0604030504040204" pitchFamily="34" charset="0"/>
            </a:endParaRPr>
          </a:p>
        </p:txBody>
      </p:sp>
      <p:sp>
        <p:nvSpPr>
          <p:cNvPr id="14" name="Shape 10"/>
          <p:cNvSpPr/>
          <p:nvPr/>
        </p:nvSpPr>
        <p:spPr>
          <a:xfrm>
            <a:off x="9819561" y="1832610"/>
            <a:ext cx="595313" cy="595313"/>
          </a:xfrm>
          <a:prstGeom prst="roundRect">
            <a:avLst>
              <a:gd name="adj" fmla="val 15358451"/>
            </a:avLst>
          </a:prstGeom>
          <a:solidFill>
            <a:srgbClr val="84C1FA"/>
          </a:solidFill>
          <a:ln/>
        </p:spPr>
        <p:txBody>
          <a:bodyPr/>
          <a:lstStyle/>
          <a:p>
            <a:endParaRPr lang="en-IN">
              <a:latin typeface="MS Reference Sans Serif" panose="020B0604030504040204" pitchFamily="34" charset="0"/>
            </a:endParaRPr>
          </a:p>
        </p:txBody>
      </p:sp>
      <p:pic>
        <p:nvPicPr>
          <p:cNvPr id="15" name="Image 2" descr="preencoded.png"/>
          <p:cNvPicPr>
            <a:picLocks noChangeAspect="1"/>
          </p:cNvPicPr>
          <p:nvPr/>
        </p:nvPicPr>
        <p:blipFill>
          <a:blip>
            <a:extLst>
              <a:ext uri="{96DAC541-7B7A-43D3-8B79-37D633B846F1}">
                <asvg:svgBlip xmlns="" xmlns:asvg="http://schemas.microsoft.com/office/drawing/2016/SVG/main" r:embed="rId5"/>
              </a:ext>
            </a:extLst>
          </a:blip>
          <a:stretch>
            <a:fillRect/>
          </a:stretch>
        </p:blipFill>
        <p:spPr>
          <a:xfrm>
            <a:off x="9983272" y="1996202"/>
            <a:ext cx="267891" cy="267891"/>
          </a:xfrm>
          <a:prstGeom prst="rect">
            <a:avLst/>
          </a:prstGeom>
        </p:spPr>
      </p:pic>
      <p:sp>
        <p:nvSpPr>
          <p:cNvPr id="16" name="Text 11"/>
          <p:cNvSpPr/>
          <p:nvPr/>
        </p:nvSpPr>
        <p:spPr>
          <a:xfrm>
            <a:off x="9819561" y="2626281"/>
            <a:ext cx="2615089" cy="310158"/>
          </a:xfrm>
          <a:prstGeom prst="rect">
            <a:avLst/>
          </a:prstGeom>
          <a:noFill/>
          <a:ln/>
        </p:spPr>
        <p:txBody>
          <a:bodyPr wrap="none" lIns="0" tIns="0" rIns="0" bIns="0" rtlCol="0" anchor="t"/>
          <a:lstStyle/>
          <a:p>
            <a:pPr marL="0" indent="0" algn="l">
              <a:lnSpc>
                <a:spcPts val="2400"/>
              </a:lnSpc>
              <a:buNone/>
            </a:pPr>
            <a:r>
              <a:rPr lang="en-US" sz="2200" b="1" dirty="0">
                <a:solidFill>
                  <a:srgbClr val="1E3063"/>
                </a:solidFill>
                <a:latin typeface="MS Reference Sans Serif" panose="020B0604030504040204" pitchFamily="34" charset="0"/>
                <a:ea typeface="Cambria" panose="02040503050406030204" pitchFamily="18" charset="0"/>
                <a:cs typeface="Instrument Sans Semi Bold" pitchFamily="34" charset="-120"/>
              </a:rPr>
              <a:t>Fragmented Structure</a:t>
            </a:r>
            <a:endParaRPr lang="en-US" sz="2200" b="1" dirty="0">
              <a:latin typeface="MS Reference Sans Serif" panose="020B0604030504040204" pitchFamily="34" charset="0"/>
              <a:ea typeface="Cambria" panose="02040503050406030204" pitchFamily="18" charset="0"/>
            </a:endParaRPr>
          </a:p>
        </p:txBody>
      </p:sp>
      <p:sp>
        <p:nvSpPr>
          <p:cNvPr id="17" name="Text 12"/>
          <p:cNvSpPr/>
          <p:nvPr/>
        </p:nvSpPr>
        <p:spPr>
          <a:xfrm>
            <a:off x="9819561" y="3055501"/>
            <a:ext cx="3818573" cy="1587698"/>
          </a:xfrm>
          <a:prstGeom prst="rect">
            <a:avLst/>
          </a:prstGeom>
          <a:noFill/>
          <a:ln/>
        </p:spPr>
        <p:txBody>
          <a:bodyPr wrap="square" lIns="0" tIns="0" rIns="0" bIns="0" rtlCol="0" anchor="t"/>
          <a:lstStyle/>
          <a:p>
            <a:pPr marL="0" indent="0" algn="just">
              <a:lnSpc>
                <a:spcPts val="2500"/>
              </a:lnSpc>
              <a:buNone/>
            </a:pPr>
            <a:r>
              <a:rPr lang="en-US" dirty="0">
                <a:solidFill>
                  <a:srgbClr val="058586"/>
                </a:solidFill>
                <a:latin typeface="MS Reference Sans Serif" panose="020B0604030504040204" pitchFamily="34" charset="0"/>
                <a:ea typeface="Cambria" panose="02040503050406030204" pitchFamily="18" charset="0"/>
                <a:cs typeface="Instrument Sans Medium" pitchFamily="34" charset="-120"/>
              </a:rPr>
              <a:t>Provisions </a:t>
            </a:r>
            <a:r>
              <a:rPr lang="en-US" dirty="0">
                <a:solidFill>
                  <a:srgbClr val="1E3063"/>
                </a:solidFill>
                <a:latin typeface="MS Reference Sans Serif" panose="020B0604030504040204" pitchFamily="34" charset="0"/>
                <a:ea typeface="Cambria" panose="02040503050406030204" pitchFamily="18" charset="0"/>
                <a:cs typeface="Instrument Sans Medium" pitchFamily="34" charset="-120"/>
              </a:rPr>
              <a:t>relating to similar subjects </a:t>
            </a:r>
            <a:r>
              <a:rPr lang="en-US" dirty="0">
                <a:solidFill>
                  <a:srgbClr val="058586"/>
                </a:solidFill>
                <a:latin typeface="MS Reference Sans Serif" panose="020B0604030504040204" pitchFamily="34" charset="0"/>
                <a:ea typeface="Cambria" panose="02040503050406030204" pitchFamily="18" charset="0"/>
                <a:cs typeface="Instrument Sans Medium" pitchFamily="34" charset="-120"/>
              </a:rPr>
              <a:t>were scattered across different sections</a:t>
            </a:r>
            <a:r>
              <a:rPr lang="en-US" dirty="0">
                <a:solidFill>
                  <a:srgbClr val="1E3063"/>
                </a:solidFill>
                <a:latin typeface="MS Reference Sans Serif" panose="020B0604030504040204" pitchFamily="34" charset="0"/>
                <a:ea typeface="Cambria" panose="02040503050406030204" pitchFamily="18" charset="0"/>
                <a:cs typeface="Instrument Sans Medium" pitchFamily="34" charset="-120"/>
              </a:rPr>
              <a:t>. Lack of logical arrangement made navigation inefficient and time-consuming.</a:t>
            </a:r>
            <a:endParaRPr lang="en-US" dirty="0">
              <a:latin typeface="MS Reference Sans Serif" panose="020B0604030504040204" pitchFamily="34" charset="0"/>
              <a:ea typeface="Cambria" panose="02040503050406030204" pitchFamily="18" charset="0"/>
            </a:endParaRPr>
          </a:p>
        </p:txBody>
      </p:sp>
      <p:grpSp>
        <p:nvGrpSpPr>
          <p:cNvPr id="28" name="Group 27">
            <a:extLst>
              <a:ext uri="{FF2B5EF4-FFF2-40B4-BE49-F238E27FC236}">
                <a16:creationId xmlns="" xmlns:a16="http://schemas.microsoft.com/office/drawing/2014/main" id="{A10AD80D-E2A5-EC63-D606-0ACF632CE65E}"/>
              </a:ext>
            </a:extLst>
          </p:cNvPr>
          <p:cNvGrpSpPr/>
          <p:nvPr/>
        </p:nvGrpSpPr>
        <p:grpSpPr>
          <a:xfrm>
            <a:off x="696805" y="5192321"/>
            <a:ext cx="13042701" cy="2624978"/>
            <a:chOff x="793790" y="5039916"/>
            <a:chExt cx="13042701" cy="2624978"/>
          </a:xfrm>
        </p:grpSpPr>
        <p:sp>
          <p:nvSpPr>
            <p:cNvPr id="18" name="Shape 13"/>
            <p:cNvSpPr/>
            <p:nvPr/>
          </p:nvSpPr>
          <p:spPr>
            <a:xfrm>
              <a:off x="793790" y="5039916"/>
              <a:ext cx="6422112" cy="2572226"/>
            </a:xfrm>
            <a:prstGeom prst="roundRect">
              <a:avLst>
                <a:gd name="adj" fmla="val 6944"/>
              </a:avLst>
            </a:prstGeom>
            <a:solidFill>
              <a:srgbClr val="CEE6FD"/>
            </a:solidFill>
            <a:ln/>
          </p:spPr>
          <p:txBody>
            <a:bodyPr/>
            <a:lstStyle/>
            <a:p>
              <a:endParaRPr lang="en-IN">
                <a:latin typeface="MS Reference Sans Serif" panose="020B0604030504040204" pitchFamily="34" charset="0"/>
              </a:endParaRPr>
            </a:p>
          </p:txBody>
        </p:sp>
        <p:sp>
          <p:nvSpPr>
            <p:cNvPr id="19" name="Shape 14"/>
            <p:cNvSpPr/>
            <p:nvPr/>
          </p:nvSpPr>
          <p:spPr>
            <a:xfrm>
              <a:off x="992148" y="5238274"/>
              <a:ext cx="595313" cy="595313"/>
            </a:xfrm>
            <a:prstGeom prst="roundRect">
              <a:avLst>
                <a:gd name="adj" fmla="val 15358451"/>
              </a:avLst>
            </a:prstGeom>
            <a:solidFill>
              <a:srgbClr val="84C1FA"/>
            </a:solidFill>
            <a:ln/>
          </p:spPr>
          <p:txBody>
            <a:bodyPr/>
            <a:lstStyle/>
            <a:p>
              <a:endParaRPr lang="en-IN">
                <a:latin typeface="MS Reference Sans Serif" panose="020B0604030504040204" pitchFamily="34" charset="0"/>
              </a:endParaRPr>
            </a:p>
          </p:txBody>
        </p:sp>
        <p:pic>
          <p:nvPicPr>
            <p:cNvPr id="20" name="Image 3" descr="preencoded.png"/>
            <p:cNvPicPr>
              <a:picLocks noChangeAspect="1"/>
            </p:cNvPicPr>
            <p:nvPr/>
          </p:nvPicPr>
          <p:blipFill>
            <a:blip>
              <a:extLst>
                <a:ext uri="{96DAC541-7B7A-43D3-8B79-37D633B846F1}">
                  <asvg:svgBlip xmlns="" xmlns:asvg="http://schemas.microsoft.com/office/drawing/2016/SVG/main" r:embed="rId6"/>
                </a:ext>
              </a:extLst>
            </a:blip>
            <a:stretch>
              <a:fillRect/>
            </a:stretch>
          </p:blipFill>
          <p:spPr>
            <a:xfrm>
              <a:off x="1155859" y="5401866"/>
              <a:ext cx="267891" cy="267891"/>
            </a:xfrm>
            <a:prstGeom prst="rect">
              <a:avLst/>
            </a:prstGeom>
          </p:spPr>
        </p:pic>
        <p:sp>
          <p:nvSpPr>
            <p:cNvPr id="21" name="Text 15"/>
            <p:cNvSpPr/>
            <p:nvPr/>
          </p:nvSpPr>
          <p:spPr>
            <a:xfrm>
              <a:off x="992148" y="6031944"/>
              <a:ext cx="2496264" cy="310158"/>
            </a:xfrm>
            <a:prstGeom prst="rect">
              <a:avLst/>
            </a:prstGeom>
            <a:noFill/>
            <a:ln/>
          </p:spPr>
          <p:txBody>
            <a:bodyPr wrap="none" lIns="0" tIns="0" rIns="0" bIns="0" rtlCol="0" anchor="t"/>
            <a:lstStyle/>
            <a:p>
              <a:pPr marL="0" indent="0" algn="l">
                <a:lnSpc>
                  <a:spcPts val="2400"/>
                </a:lnSpc>
                <a:buNone/>
              </a:pPr>
              <a:r>
                <a:rPr lang="en-US" sz="2200" b="1" dirty="0">
                  <a:solidFill>
                    <a:srgbClr val="1E3063"/>
                  </a:solidFill>
                  <a:latin typeface="MS Reference Sans Serif" panose="020B0604030504040204" pitchFamily="34" charset="0"/>
                  <a:ea typeface="Cambria" panose="02040503050406030204" pitchFamily="18" charset="0"/>
                  <a:cs typeface="Instrument Sans Semi Bold" pitchFamily="34" charset="-120"/>
                </a:rPr>
                <a:t>Outdated</a:t>
              </a:r>
              <a:r>
                <a:rPr lang="en-US" sz="2400" b="1" dirty="0">
                  <a:solidFill>
                    <a:srgbClr val="1E3063"/>
                  </a:solidFill>
                  <a:latin typeface="MS Reference Sans Serif" panose="020B0604030504040204" pitchFamily="34" charset="0"/>
                  <a:ea typeface="Cambria" panose="02040503050406030204" pitchFamily="18" charset="0"/>
                  <a:cs typeface="Instrument Sans Semi Bold" pitchFamily="34" charset="-120"/>
                </a:rPr>
                <a:t> Framework</a:t>
              </a:r>
              <a:endParaRPr lang="en-US" sz="2400" b="1" dirty="0">
                <a:latin typeface="MS Reference Sans Serif" panose="020B0604030504040204" pitchFamily="34" charset="0"/>
                <a:ea typeface="Cambria" panose="02040503050406030204" pitchFamily="18" charset="0"/>
              </a:endParaRPr>
            </a:p>
          </p:txBody>
        </p:sp>
        <p:sp>
          <p:nvSpPr>
            <p:cNvPr id="22" name="Text 16"/>
            <p:cNvSpPr/>
            <p:nvPr/>
          </p:nvSpPr>
          <p:spPr>
            <a:xfrm>
              <a:off x="992148" y="6350325"/>
              <a:ext cx="6025396" cy="1314569"/>
            </a:xfrm>
            <a:prstGeom prst="rect">
              <a:avLst/>
            </a:prstGeom>
            <a:noFill/>
            <a:ln/>
          </p:spPr>
          <p:txBody>
            <a:bodyPr wrap="square" lIns="0" tIns="0" rIns="0" bIns="0" rtlCol="0" anchor="t"/>
            <a:lstStyle/>
            <a:p>
              <a:pPr marL="0" indent="0" algn="just">
                <a:lnSpc>
                  <a:spcPts val="2500"/>
                </a:lnSpc>
                <a:buNone/>
              </a:pPr>
              <a:r>
                <a:rPr lang="en-US" dirty="0">
                  <a:solidFill>
                    <a:srgbClr val="1E3063"/>
                  </a:solidFill>
                  <a:latin typeface="MS Reference Sans Serif" panose="020B0604030504040204" pitchFamily="34" charset="0"/>
                  <a:ea typeface="Cambria" panose="02040503050406030204" pitchFamily="18" charset="0"/>
                  <a:cs typeface="Instrument Sans Medium" pitchFamily="34" charset="-120"/>
                </a:rPr>
                <a:t>The original Act was </a:t>
              </a:r>
              <a:r>
                <a:rPr lang="en-US" dirty="0">
                  <a:solidFill>
                    <a:srgbClr val="058586"/>
                  </a:solidFill>
                  <a:latin typeface="MS Reference Sans Serif" panose="020B0604030504040204" pitchFamily="34" charset="0"/>
                  <a:ea typeface="Cambria" panose="02040503050406030204" pitchFamily="18" charset="0"/>
                  <a:cs typeface="Instrument Sans Medium" pitchFamily="34" charset="-120"/>
                </a:rPr>
                <a:t>not designed for a digital and globalised economy</a:t>
              </a:r>
              <a:r>
                <a:rPr lang="en-US" dirty="0">
                  <a:solidFill>
                    <a:srgbClr val="1E3063"/>
                  </a:solidFill>
                  <a:latin typeface="MS Reference Sans Serif" panose="020B0604030504040204" pitchFamily="34" charset="0"/>
                  <a:ea typeface="Cambria" panose="02040503050406030204" pitchFamily="18" charset="0"/>
                  <a:cs typeface="Instrument Sans Medium" pitchFamily="34" charset="-120"/>
                </a:rPr>
                <a:t>. Digital transactions, e-assessments automation were introduced through amendments.</a:t>
              </a:r>
              <a:endParaRPr lang="en-US" dirty="0">
                <a:latin typeface="MS Reference Sans Serif" panose="020B0604030504040204" pitchFamily="34" charset="0"/>
                <a:ea typeface="Cambria" panose="02040503050406030204" pitchFamily="18" charset="0"/>
              </a:endParaRPr>
            </a:p>
          </p:txBody>
        </p:sp>
        <p:sp>
          <p:nvSpPr>
            <p:cNvPr id="23" name="Shape 17"/>
            <p:cNvSpPr/>
            <p:nvPr/>
          </p:nvSpPr>
          <p:spPr>
            <a:xfrm>
              <a:off x="7414260" y="5039916"/>
              <a:ext cx="6422231" cy="2572226"/>
            </a:xfrm>
            <a:prstGeom prst="roundRect">
              <a:avLst>
                <a:gd name="adj" fmla="val 6944"/>
              </a:avLst>
            </a:prstGeom>
            <a:solidFill>
              <a:srgbClr val="CEE6FD"/>
            </a:solidFill>
            <a:ln/>
          </p:spPr>
          <p:txBody>
            <a:bodyPr/>
            <a:lstStyle/>
            <a:p>
              <a:endParaRPr lang="en-IN">
                <a:latin typeface="MS Reference Sans Serif" panose="020B0604030504040204" pitchFamily="34" charset="0"/>
              </a:endParaRPr>
            </a:p>
          </p:txBody>
        </p:sp>
        <p:sp>
          <p:nvSpPr>
            <p:cNvPr id="24" name="Shape 18"/>
            <p:cNvSpPr/>
            <p:nvPr/>
          </p:nvSpPr>
          <p:spPr>
            <a:xfrm>
              <a:off x="7612618" y="5238274"/>
              <a:ext cx="595313" cy="595313"/>
            </a:xfrm>
            <a:prstGeom prst="roundRect">
              <a:avLst>
                <a:gd name="adj" fmla="val 15358451"/>
              </a:avLst>
            </a:prstGeom>
            <a:solidFill>
              <a:srgbClr val="84C1FA"/>
            </a:solidFill>
            <a:ln/>
          </p:spPr>
          <p:txBody>
            <a:bodyPr/>
            <a:lstStyle/>
            <a:p>
              <a:endParaRPr lang="en-IN">
                <a:latin typeface="MS Reference Sans Serif" panose="020B0604030504040204" pitchFamily="34" charset="0"/>
              </a:endParaRPr>
            </a:p>
          </p:txBody>
        </p:sp>
        <p:pic>
          <p:nvPicPr>
            <p:cNvPr id="25" name="Image 4" descr="preencoded.png"/>
            <p:cNvPicPr>
              <a:picLocks noChangeAspect="1"/>
            </p:cNvPicPr>
            <p:nvPr/>
          </p:nvPicPr>
          <p:blipFill>
            <a:blip>
              <a:extLst>
                <a:ext uri="{96DAC541-7B7A-43D3-8B79-37D633B846F1}">
                  <asvg:svgBlip xmlns="" xmlns:asvg="http://schemas.microsoft.com/office/drawing/2016/SVG/main" r:embed="rId7"/>
                </a:ext>
              </a:extLst>
            </a:blip>
            <a:stretch>
              <a:fillRect/>
            </a:stretch>
          </p:blipFill>
          <p:spPr>
            <a:xfrm>
              <a:off x="7776329" y="5401866"/>
              <a:ext cx="267891" cy="267891"/>
            </a:xfrm>
            <a:prstGeom prst="rect">
              <a:avLst/>
            </a:prstGeom>
          </p:spPr>
        </p:pic>
        <p:sp>
          <p:nvSpPr>
            <p:cNvPr id="26" name="Text 19"/>
            <p:cNvSpPr/>
            <p:nvPr/>
          </p:nvSpPr>
          <p:spPr>
            <a:xfrm>
              <a:off x="7612618" y="6031944"/>
              <a:ext cx="2480905" cy="310158"/>
            </a:xfrm>
            <a:prstGeom prst="rect">
              <a:avLst/>
            </a:prstGeom>
            <a:noFill/>
            <a:ln/>
          </p:spPr>
          <p:txBody>
            <a:bodyPr wrap="none" lIns="0" tIns="0" rIns="0" bIns="0" rtlCol="0" anchor="t"/>
            <a:lstStyle/>
            <a:p>
              <a:pPr marL="0" indent="0" algn="l">
                <a:lnSpc>
                  <a:spcPts val="2400"/>
                </a:lnSpc>
                <a:buNone/>
              </a:pPr>
              <a:r>
                <a:rPr lang="en-US" sz="2200" b="1" dirty="0">
                  <a:solidFill>
                    <a:srgbClr val="1E3063"/>
                  </a:solidFill>
                  <a:latin typeface="MS Reference Sans Serif" panose="020B0604030504040204" pitchFamily="34" charset="0"/>
                  <a:ea typeface="Cambria" panose="02040503050406030204" pitchFamily="18" charset="0"/>
                  <a:cs typeface="Instrument Sans Semi Bold" pitchFamily="34" charset="-120"/>
                </a:rPr>
                <a:t>Compliance Burden</a:t>
              </a:r>
              <a:endParaRPr lang="en-US" sz="2200" b="1" dirty="0">
                <a:latin typeface="MS Reference Sans Serif" panose="020B0604030504040204" pitchFamily="34" charset="0"/>
                <a:ea typeface="Cambria" panose="02040503050406030204" pitchFamily="18" charset="0"/>
              </a:endParaRPr>
            </a:p>
          </p:txBody>
        </p:sp>
        <p:sp>
          <p:nvSpPr>
            <p:cNvPr id="27" name="Text 20"/>
            <p:cNvSpPr/>
            <p:nvPr/>
          </p:nvSpPr>
          <p:spPr>
            <a:xfrm>
              <a:off x="7612618" y="6461165"/>
              <a:ext cx="6025515" cy="635079"/>
            </a:xfrm>
            <a:prstGeom prst="rect">
              <a:avLst/>
            </a:prstGeom>
            <a:noFill/>
            <a:ln/>
          </p:spPr>
          <p:txBody>
            <a:bodyPr wrap="square" lIns="0" tIns="0" rIns="0" bIns="0" rtlCol="0" anchor="t"/>
            <a:lstStyle/>
            <a:p>
              <a:pPr marL="0" indent="0" algn="just">
                <a:lnSpc>
                  <a:spcPts val="2500"/>
                </a:lnSpc>
                <a:buNone/>
              </a:pPr>
              <a:r>
                <a:rPr lang="en-US" dirty="0">
                  <a:solidFill>
                    <a:srgbClr val="058586"/>
                  </a:solidFill>
                  <a:latin typeface="MS Reference Sans Serif" panose="020B0604030504040204" pitchFamily="34" charset="0"/>
                  <a:ea typeface="Cambria" panose="02040503050406030204" pitchFamily="18" charset="0"/>
                  <a:cs typeface="Instrument Sans Medium" pitchFamily="34" charset="-120"/>
                </a:rPr>
                <a:t>Procedural complexity </a:t>
              </a:r>
              <a:r>
                <a:rPr lang="en-US" dirty="0">
                  <a:solidFill>
                    <a:srgbClr val="1E3063"/>
                  </a:solidFill>
                  <a:latin typeface="MS Reference Sans Serif" panose="020B0604030504040204" pitchFamily="34" charset="0"/>
                  <a:ea typeface="Cambria" panose="02040503050406030204" pitchFamily="18" charset="0"/>
                  <a:cs typeface="Instrument Sans Medium" pitchFamily="34" charset="-120"/>
                </a:rPr>
                <a:t>increased compliance costs for taxpayers, especially small entities and first-time filers.</a:t>
              </a:r>
              <a:endParaRPr lang="en-US" dirty="0">
                <a:latin typeface="MS Reference Sans Serif" panose="020B0604030504040204" pitchFamily="34" charset="0"/>
                <a:ea typeface="Cambria" panose="02040503050406030204" pitchFamily="18" charset="0"/>
              </a:endParaRPr>
            </a:p>
          </p:txBody>
        </p:sp>
      </p:grpSp>
      <p:sp>
        <p:nvSpPr>
          <p:cNvPr id="29" name="TextBox 28">
            <a:extLst>
              <a:ext uri="{FF2B5EF4-FFF2-40B4-BE49-F238E27FC236}">
                <a16:creationId xmlns="" xmlns:a16="http://schemas.microsoft.com/office/drawing/2014/main" id="{2456D6A4-7168-160B-FCEB-CB0FEB45E129}"/>
              </a:ext>
            </a:extLst>
          </p:cNvPr>
          <p:cNvSpPr txBox="1"/>
          <p:nvPr/>
        </p:nvSpPr>
        <p:spPr>
          <a:xfrm>
            <a:off x="265471" y="7818687"/>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638907" cy="8229600"/>
          </a:xfrm>
          <a:prstGeom prst="rect">
            <a:avLst/>
          </a:prstGeom>
        </p:spPr>
      </p:pic>
      <p:sp>
        <p:nvSpPr>
          <p:cNvPr id="3" name="Text 0"/>
          <p:cNvSpPr/>
          <p:nvPr/>
        </p:nvSpPr>
        <p:spPr>
          <a:xfrm>
            <a:off x="6098479" y="663529"/>
            <a:ext cx="7577480" cy="620078"/>
          </a:xfrm>
          <a:prstGeom prst="rect">
            <a:avLst/>
          </a:prstGeom>
          <a:noFill/>
          <a:ln/>
        </p:spPr>
        <p:txBody>
          <a:bodyPr wrap="none" lIns="0" tIns="0" rIns="0" bIns="0" rtlCol="0" anchor="t"/>
          <a:lstStyle/>
          <a:p>
            <a:pPr marL="0" indent="0" algn="l">
              <a:lnSpc>
                <a:spcPts val="4850"/>
              </a:lnSpc>
              <a:buNone/>
            </a:pPr>
            <a:r>
              <a:rPr lang="en-US" sz="3900" dirty="0">
                <a:solidFill>
                  <a:srgbClr val="091C53"/>
                </a:solidFill>
                <a:latin typeface="MS Reference Sans Serif" panose="020B0604030504040204" pitchFamily="34" charset="0"/>
                <a:ea typeface="Cambria" panose="02040503050406030204" pitchFamily="18" charset="0"/>
                <a:cs typeface="Times New Roman" panose="02020603050405020304" pitchFamily="18" charset="0"/>
              </a:rPr>
              <a:t>What was the </a:t>
            </a:r>
            <a:r>
              <a:rPr lang="en-US" sz="3900">
                <a:solidFill>
                  <a:srgbClr val="091C53"/>
                </a:solidFill>
                <a:latin typeface="MS Reference Sans Serif" panose="020B0604030504040204" pitchFamily="34" charset="0"/>
                <a:ea typeface="Cambria" panose="02040503050406030204" pitchFamily="18" charset="0"/>
                <a:cs typeface="Times New Roman" panose="02020603050405020304" pitchFamily="18" charset="0"/>
              </a:rPr>
              <a:t>need?</a:t>
            </a:r>
            <a:endParaRPr lang="en-US" sz="3900" dirty="0">
              <a:latin typeface="MS Reference Sans Serif" panose="020B0604030504040204" pitchFamily="34" charset="0"/>
              <a:ea typeface="Cambria" panose="02040503050406030204" pitchFamily="18" charset="0"/>
              <a:cs typeface="Times New Roman" panose="02020603050405020304" pitchFamily="18" charset="0"/>
            </a:endParaRPr>
          </a:p>
        </p:txBody>
      </p:sp>
      <p:sp>
        <p:nvSpPr>
          <p:cNvPr id="4" name="Text 1"/>
          <p:cNvSpPr/>
          <p:nvPr/>
        </p:nvSpPr>
        <p:spPr>
          <a:xfrm>
            <a:off x="6280190" y="1258379"/>
            <a:ext cx="7556421" cy="1349312"/>
          </a:xfrm>
          <a:prstGeom prst="rect">
            <a:avLst/>
          </a:prstGeom>
          <a:noFill/>
          <a:ln/>
        </p:spPr>
        <p:txBody>
          <a:bodyPr wrap="square" lIns="0" tIns="0" rIns="0" bIns="0" rtlCol="0" anchor="t"/>
          <a:lstStyle/>
          <a:p>
            <a:pPr marL="396210" indent="-396210" algn="just">
              <a:lnSpc>
                <a:spcPct val="150000"/>
              </a:lnSpc>
              <a:buFontTx/>
              <a:buChar char="-"/>
              <a:defRPr/>
            </a:pPr>
            <a:r>
              <a:rPr lang="en-US" sz="2200" dirty="0">
                <a:solidFill>
                  <a:srgbClr val="058586"/>
                </a:solidFill>
                <a:latin typeface="MS Reference Sans Serif" panose="020B0604030504040204" pitchFamily="34" charset="0"/>
                <a:ea typeface="Cambria" panose="02040503050406030204" pitchFamily="18" charset="0"/>
              </a:rPr>
              <a:t>Simplify </a:t>
            </a:r>
            <a:r>
              <a:rPr lang="en-US" sz="2200" dirty="0">
                <a:solidFill>
                  <a:schemeClr val="tx2"/>
                </a:solidFill>
                <a:latin typeface="MS Reference Sans Serif" panose="020B0604030504040204" pitchFamily="34" charset="0"/>
                <a:ea typeface="Cambria" panose="02040503050406030204" pitchFamily="18" charset="0"/>
              </a:rPr>
              <a:t>statutory </a:t>
            </a:r>
            <a:r>
              <a:rPr lang="en-US" sz="2200" dirty="0">
                <a:solidFill>
                  <a:srgbClr val="058586"/>
                </a:solidFill>
                <a:latin typeface="MS Reference Sans Serif" panose="020B0604030504040204" pitchFamily="34" charset="0"/>
                <a:ea typeface="Cambria" panose="02040503050406030204" pitchFamily="18" charset="0"/>
              </a:rPr>
              <a:t>language</a:t>
            </a:r>
          </a:p>
          <a:p>
            <a:pPr marL="396210" indent="-396210" algn="just">
              <a:lnSpc>
                <a:spcPct val="150000"/>
              </a:lnSpc>
              <a:buFontTx/>
              <a:buChar char="-"/>
              <a:defRPr/>
            </a:pPr>
            <a:r>
              <a:rPr lang="en-US" sz="2200" dirty="0">
                <a:solidFill>
                  <a:schemeClr val="tx2"/>
                </a:solidFill>
                <a:latin typeface="MS Reference Sans Serif" panose="020B0604030504040204" pitchFamily="34" charset="0"/>
                <a:ea typeface="Cambria" panose="02040503050406030204" pitchFamily="18" charset="0"/>
              </a:rPr>
              <a:t>Improve </a:t>
            </a:r>
            <a:r>
              <a:rPr lang="en-US" sz="2200" dirty="0">
                <a:solidFill>
                  <a:srgbClr val="058586"/>
                </a:solidFill>
                <a:latin typeface="MS Reference Sans Serif" panose="020B0604030504040204" pitchFamily="34" charset="0"/>
                <a:ea typeface="Cambria" panose="02040503050406030204" pitchFamily="18" charset="0"/>
              </a:rPr>
              <a:t>structural clarity</a:t>
            </a:r>
          </a:p>
          <a:p>
            <a:pPr marL="396210" indent="-396210" algn="just">
              <a:lnSpc>
                <a:spcPct val="150000"/>
              </a:lnSpc>
              <a:buFontTx/>
              <a:buChar char="-"/>
              <a:defRPr/>
            </a:pPr>
            <a:r>
              <a:rPr lang="en-IN" sz="2200" dirty="0">
                <a:solidFill>
                  <a:srgbClr val="058586"/>
                </a:solidFill>
                <a:latin typeface="MS Reference Sans Serif" panose="020B0604030504040204" pitchFamily="34" charset="0"/>
                <a:ea typeface="Cambria" panose="02040503050406030204" pitchFamily="18" charset="0"/>
              </a:rPr>
              <a:t>Reduce </a:t>
            </a:r>
            <a:r>
              <a:rPr lang="en-IN" sz="2200" dirty="0">
                <a:solidFill>
                  <a:schemeClr val="tx2"/>
                </a:solidFill>
                <a:latin typeface="MS Reference Sans Serif" panose="020B0604030504040204" pitchFamily="34" charset="0"/>
                <a:ea typeface="Cambria" panose="02040503050406030204" pitchFamily="18" charset="0"/>
              </a:rPr>
              <a:t>interpretational </a:t>
            </a:r>
            <a:r>
              <a:rPr lang="en-IN" sz="2200" dirty="0">
                <a:solidFill>
                  <a:srgbClr val="058586"/>
                </a:solidFill>
                <a:latin typeface="MS Reference Sans Serif" panose="020B0604030504040204" pitchFamily="34" charset="0"/>
                <a:ea typeface="Cambria" panose="02040503050406030204" pitchFamily="18" charset="0"/>
              </a:rPr>
              <a:t>disputes </a:t>
            </a:r>
          </a:p>
          <a:p>
            <a:pPr marL="396210" indent="-396210" algn="just">
              <a:lnSpc>
                <a:spcPct val="150000"/>
              </a:lnSpc>
              <a:buFontTx/>
              <a:buChar char="-"/>
              <a:defRPr/>
            </a:pPr>
            <a:r>
              <a:rPr lang="en-US" sz="2200" dirty="0">
                <a:solidFill>
                  <a:schemeClr val="tx2"/>
                </a:solidFill>
                <a:latin typeface="MS Reference Sans Serif" panose="020B0604030504040204" pitchFamily="34" charset="0"/>
                <a:ea typeface="Cambria" panose="02040503050406030204" pitchFamily="18" charset="0"/>
              </a:rPr>
              <a:t>Deleting </a:t>
            </a:r>
            <a:r>
              <a:rPr lang="en-US" sz="2200" dirty="0">
                <a:solidFill>
                  <a:srgbClr val="058586"/>
                </a:solidFill>
                <a:latin typeface="MS Reference Sans Serif" panose="020B0604030504040204" pitchFamily="34" charset="0"/>
                <a:ea typeface="Cambria" panose="02040503050406030204" pitchFamily="18" charset="0"/>
              </a:rPr>
              <a:t>obsolete provisions</a:t>
            </a:r>
          </a:p>
          <a:p>
            <a:pPr algn="just">
              <a:lnSpc>
                <a:spcPct val="150000"/>
              </a:lnSpc>
              <a:defRPr/>
            </a:pPr>
            <a:endParaRPr lang="en-US" sz="2200" dirty="0">
              <a:solidFill>
                <a:schemeClr val="tx2"/>
              </a:solidFill>
              <a:latin typeface="MS Reference Sans Serif" panose="020B0604030504040204" pitchFamily="34" charset="0"/>
              <a:ea typeface="Cambria" panose="02040503050406030204" pitchFamily="18" charset="0"/>
            </a:endParaRPr>
          </a:p>
          <a:p>
            <a:pPr marL="0" indent="0" algn="l">
              <a:lnSpc>
                <a:spcPct val="150000"/>
              </a:lnSpc>
              <a:buNone/>
            </a:pPr>
            <a:endParaRPr lang="en-US" sz="2200" dirty="0">
              <a:latin typeface="MS Reference Sans Serif" panose="020B0604030504040204" pitchFamily="34" charset="0"/>
              <a:ea typeface="Cambria" panose="02040503050406030204" pitchFamily="18" charset="0"/>
              <a:cs typeface="Times New Roman" panose="02020603050405020304" pitchFamily="18" charset="0"/>
            </a:endParaRPr>
          </a:p>
        </p:txBody>
      </p:sp>
      <p:sp>
        <p:nvSpPr>
          <p:cNvPr id="5" name="Text 2"/>
          <p:cNvSpPr/>
          <p:nvPr/>
        </p:nvSpPr>
        <p:spPr>
          <a:xfrm>
            <a:off x="6092300" y="4560092"/>
            <a:ext cx="7993371" cy="2052701"/>
          </a:xfrm>
          <a:prstGeom prst="rect">
            <a:avLst/>
          </a:prstGeom>
          <a:noFill/>
          <a:ln/>
        </p:spPr>
        <p:txBody>
          <a:bodyPr wrap="square" lIns="0" tIns="0" rIns="0" bIns="0" rtlCol="0" anchor="t"/>
          <a:lstStyle/>
          <a:p>
            <a:pPr algn="just">
              <a:lnSpc>
                <a:spcPct val="150000"/>
              </a:lnSpc>
              <a:defRPr/>
            </a:pPr>
            <a:endParaRPr lang="en-US" sz="2200" dirty="0">
              <a:solidFill>
                <a:schemeClr val="tx2"/>
              </a:solidFill>
              <a:latin typeface="MS Reference Sans Serif" panose="020B0604030504040204" pitchFamily="34" charset="0"/>
              <a:ea typeface="Cambria" panose="02040503050406030204" pitchFamily="18" charset="0"/>
            </a:endParaRPr>
          </a:p>
          <a:p>
            <a:pPr marL="396210" indent="-396210" algn="just">
              <a:lnSpc>
                <a:spcPct val="150000"/>
              </a:lnSpc>
              <a:buFontTx/>
              <a:buChar char="-"/>
              <a:defRPr/>
            </a:pPr>
            <a:r>
              <a:rPr lang="en-US" sz="2200" dirty="0">
                <a:solidFill>
                  <a:srgbClr val="058586"/>
                </a:solidFill>
                <a:latin typeface="MS Reference Sans Serif" panose="020B0604030504040204" pitchFamily="34" charset="0"/>
                <a:ea typeface="Cambria" panose="02040503050406030204" pitchFamily="18" charset="0"/>
              </a:rPr>
              <a:t>Eliminate intricate language </a:t>
            </a:r>
            <a:r>
              <a:rPr lang="en-US" sz="2200" dirty="0">
                <a:solidFill>
                  <a:schemeClr val="tx2"/>
                </a:solidFill>
                <a:latin typeface="MS Reference Sans Serif" panose="020B0604030504040204" pitchFamily="34" charset="0"/>
                <a:ea typeface="Cambria" panose="02040503050406030204" pitchFamily="18" charset="0"/>
              </a:rPr>
              <a:t>to enhance readability</a:t>
            </a:r>
          </a:p>
          <a:p>
            <a:pPr marL="396210" indent="-396210" algn="just">
              <a:lnSpc>
                <a:spcPct val="150000"/>
              </a:lnSpc>
              <a:buFontTx/>
              <a:buChar char="-"/>
              <a:defRPr/>
            </a:pPr>
            <a:r>
              <a:rPr lang="en-US" sz="2200" dirty="0">
                <a:solidFill>
                  <a:srgbClr val="058586"/>
                </a:solidFill>
                <a:latin typeface="MS Reference Sans Serif" panose="020B0604030504040204" pitchFamily="34" charset="0"/>
                <a:ea typeface="Cambria" panose="02040503050406030204" pitchFamily="18" charset="0"/>
              </a:rPr>
              <a:t>Remove redundant and repetitive provisions </a:t>
            </a:r>
            <a:r>
              <a:rPr lang="en-US" sz="2200" dirty="0">
                <a:solidFill>
                  <a:schemeClr val="tx2"/>
                </a:solidFill>
                <a:latin typeface="MS Reference Sans Serif" panose="020B0604030504040204" pitchFamily="34" charset="0"/>
                <a:ea typeface="Cambria" panose="02040503050406030204" pitchFamily="18" charset="0"/>
              </a:rPr>
              <a:t>for better navigation </a:t>
            </a:r>
          </a:p>
          <a:p>
            <a:pPr marL="396210" indent="-396210" algn="just">
              <a:lnSpc>
                <a:spcPct val="150000"/>
              </a:lnSpc>
              <a:buFontTx/>
              <a:buChar char="-"/>
              <a:defRPr/>
            </a:pPr>
            <a:r>
              <a:rPr lang="en-US" sz="2200" dirty="0">
                <a:solidFill>
                  <a:srgbClr val="058586"/>
                </a:solidFill>
                <a:latin typeface="MS Reference Sans Serif" panose="020B0604030504040204" pitchFamily="34" charset="0"/>
                <a:ea typeface="Cambria" panose="02040503050406030204" pitchFamily="18" charset="0"/>
              </a:rPr>
              <a:t>Reorganize sections </a:t>
            </a:r>
            <a:r>
              <a:rPr lang="en-US" sz="2200" dirty="0">
                <a:solidFill>
                  <a:schemeClr val="tx2"/>
                </a:solidFill>
                <a:latin typeface="MS Reference Sans Serif" panose="020B0604030504040204" pitchFamily="34" charset="0"/>
                <a:ea typeface="Cambria" panose="02040503050406030204" pitchFamily="18" charset="0"/>
              </a:rPr>
              <a:t>logically to facilitate ease of reference</a:t>
            </a:r>
          </a:p>
        </p:txBody>
      </p:sp>
      <p:sp>
        <p:nvSpPr>
          <p:cNvPr id="6" name="Text 0">
            <a:extLst>
              <a:ext uri="{FF2B5EF4-FFF2-40B4-BE49-F238E27FC236}">
                <a16:creationId xmlns="" xmlns:a16="http://schemas.microsoft.com/office/drawing/2014/main" id="{5C1D5401-0C60-5705-8D76-3107B727FAF3}"/>
              </a:ext>
            </a:extLst>
          </p:cNvPr>
          <p:cNvSpPr/>
          <p:nvPr/>
        </p:nvSpPr>
        <p:spPr>
          <a:xfrm>
            <a:off x="5629507" y="4328721"/>
            <a:ext cx="7577480" cy="620078"/>
          </a:xfrm>
          <a:prstGeom prst="rect">
            <a:avLst/>
          </a:prstGeom>
          <a:noFill/>
          <a:ln/>
        </p:spPr>
        <p:txBody>
          <a:bodyPr wrap="none" lIns="0" tIns="0" rIns="0" bIns="0" rtlCol="0" anchor="t"/>
          <a:lstStyle/>
          <a:p>
            <a:pPr>
              <a:lnSpc>
                <a:spcPts val="4850"/>
              </a:lnSpc>
            </a:pPr>
            <a:r>
              <a:rPr lang="en-US" sz="4000" dirty="0">
                <a:solidFill>
                  <a:schemeClr val="tx2"/>
                </a:solidFill>
                <a:latin typeface="MS Reference Sans Serif" panose="020B0604030504040204" pitchFamily="34" charset="0"/>
                <a:ea typeface="Cambria" panose="02040503050406030204" pitchFamily="18" charset="0"/>
              </a:rPr>
              <a:t>Approach adopted</a:t>
            </a:r>
            <a:endParaRPr lang="en-US" sz="3900" dirty="0">
              <a:latin typeface="MS Reference Sans Serif" panose="020B0604030504040204" pitchFamily="34" charset="0"/>
              <a:ea typeface="Cambria" panose="02040503050406030204" pitchFamily="18" charset="0"/>
              <a:cs typeface="Times New Roman" panose="02020603050405020304" pitchFamily="18" charset="0"/>
            </a:endParaRPr>
          </a:p>
        </p:txBody>
      </p:sp>
      <p:sp>
        <p:nvSpPr>
          <p:cNvPr id="7" name="Rectangle 6"/>
          <p:cNvSpPr/>
          <p:nvPr/>
        </p:nvSpPr>
        <p:spPr>
          <a:xfrm>
            <a:off x="124355" y="7853103"/>
            <a:ext cx="3839193" cy="369332"/>
          </a:xfrm>
          <a:prstGeom prst="rect">
            <a:avLst/>
          </a:prstGeom>
        </p:spPr>
        <p:txBody>
          <a:bodyPr wrap="none">
            <a:spAutoFit/>
          </a:bodyPr>
          <a:lstStyle/>
          <a:p>
            <a:r>
              <a:rPr lang="en-IN" i="1" dirty="0">
                <a:latin typeface="MS Reference Sans Serif" panose="020B0604030504040204" pitchFamily="34" charset="0"/>
              </a:rPr>
              <a:t>CA P.C. </a:t>
            </a:r>
            <a:r>
              <a:rPr lang="en-IN" i="1" dirty="0" err="1">
                <a:latin typeface="MS Reference Sans Serif" panose="020B0604030504040204" pitchFamily="34" charset="0"/>
              </a:rPr>
              <a:t>Parwal</a:t>
            </a:r>
            <a:r>
              <a:rPr lang="en-IN" i="1" dirty="0">
                <a:latin typeface="MS Reference Sans Serif" panose="020B0604030504040204" pitchFamily="34" charset="0"/>
              </a:rPr>
              <a:t>, Kalani &amp; Co LLP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760720" cy="8229600"/>
          </a:xfrm>
          <a:prstGeom prst="rect">
            <a:avLst/>
          </a:prstGeom>
        </p:spPr>
      </p:pic>
      <p:grpSp>
        <p:nvGrpSpPr>
          <p:cNvPr id="10" name="Group 9">
            <a:extLst>
              <a:ext uri="{FF2B5EF4-FFF2-40B4-BE49-F238E27FC236}">
                <a16:creationId xmlns="" xmlns:a16="http://schemas.microsoft.com/office/drawing/2014/main" id="{45F95574-9FD4-F378-AF50-67F19CA19327}"/>
              </a:ext>
            </a:extLst>
          </p:cNvPr>
          <p:cNvGrpSpPr/>
          <p:nvPr/>
        </p:nvGrpSpPr>
        <p:grpSpPr>
          <a:xfrm>
            <a:off x="6252448" y="927334"/>
            <a:ext cx="7591782" cy="5215500"/>
            <a:chOff x="6252448" y="1804154"/>
            <a:chExt cx="7591782" cy="5215500"/>
          </a:xfrm>
        </p:grpSpPr>
        <p:sp>
          <p:nvSpPr>
            <p:cNvPr id="3" name="Text 0"/>
            <p:cNvSpPr/>
            <p:nvPr/>
          </p:nvSpPr>
          <p:spPr>
            <a:xfrm>
              <a:off x="6291341" y="1804154"/>
              <a:ext cx="6207681" cy="620078"/>
            </a:xfrm>
            <a:prstGeom prst="rect">
              <a:avLst/>
            </a:prstGeom>
            <a:noFill/>
            <a:ln/>
          </p:spPr>
          <p:txBody>
            <a:bodyPr wrap="none" lIns="0" tIns="0" rIns="0" bIns="0" rtlCol="0" anchor="t"/>
            <a:lstStyle/>
            <a:p>
              <a:pPr marL="0" indent="0" algn="l">
                <a:lnSpc>
                  <a:spcPts val="4850"/>
                </a:lnSpc>
                <a:buNone/>
              </a:pPr>
              <a:r>
                <a:rPr lang="en-US" sz="3900" b="1" dirty="0">
                  <a:latin typeface="MS Reference Sans Serif" panose="020B0604030504040204" pitchFamily="34" charset="0"/>
                  <a:ea typeface="Cambria" panose="02040503050406030204" pitchFamily="18" charset="0"/>
                  <a:cs typeface="Instrument Sans Semi Bold" pitchFamily="34" charset="-120"/>
                </a:rPr>
                <a:t>What Remains Unchanged</a:t>
              </a:r>
              <a:endParaRPr lang="en-US" sz="3900" b="1" dirty="0">
                <a:latin typeface="MS Reference Sans Serif" panose="020B0604030504040204" pitchFamily="34" charset="0"/>
                <a:ea typeface="Cambria" panose="02040503050406030204" pitchFamily="18" charset="0"/>
              </a:endParaRPr>
            </a:p>
          </p:txBody>
        </p:sp>
        <p:sp>
          <p:nvSpPr>
            <p:cNvPr id="4" name="Text 1"/>
            <p:cNvSpPr/>
            <p:nvPr/>
          </p:nvSpPr>
          <p:spPr>
            <a:xfrm>
              <a:off x="6280190" y="2920246"/>
              <a:ext cx="2823329" cy="310158"/>
            </a:xfrm>
            <a:prstGeom prst="rect">
              <a:avLst/>
            </a:prstGeom>
            <a:noFill/>
            <a:ln/>
          </p:spPr>
          <p:txBody>
            <a:bodyPr wrap="none" lIns="0" tIns="0" rIns="0" bIns="0" rtlCol="0" anchor="t"/>
            <a:lstStyle/>
            <a:p>
              <a:pPr marL="0" indent="0" algn="l">
                <a:lnSpc>
                  <a:spcPts val="2400"/>
                </a:lnSpc>
                <a:buNone/>
              </a:pPr>
              <a:r>
                <a:rPr lang="en-US" sz="2200" b="1" dirty="0">
                  <a:solidFill>
                    <a:srgbClr val="058586"/>
                  </a:solidFill>
                  <a:latin typeface="MS Reference Sans Serif" panose="020B0604030504040204" pitchFamily="34" charset="0"/>
                  <a:ea typeface="Cambria" panose="02040503050406030204" pitchFamily="18" charset="0"/>
                  <a:cs typeface="Instrument Sans Semi Bold" pitchFamily="34" charset="-120"/>
                </a:rPr>
                <a:t>Core Taxation Principles</a:t>
              </a:r>
              <a:endParaRPr lang="en-US" sz="2200" b="1" dirty="0">
                <a:solidFill>
                  <a:srgbClr val="058586"/>
                </a:solidFill>
                <a:latin typeface="MS Reference Sans Serif" panose="020B0604030504040204" pitchFamily="34" charset="0"/>
                <a:ea typeface="Cambria" panose="02040503050406030204" pitchFamily="18" charset="0"/>
              </a:endParaRPr>
            </a:p>
          </p:txBody>
        </p:sp>
        <p:sp>
          <p:nvSpPr>
            <p:cNvPr id="5" name="Text 2"/>
            <p:cNvSpPr/>
            <p:nvPr/>
          </p:nvSpPr>
          <p:spPr>
            <a:xfrm>
              <a:off x="6280190" y="3428762"/>
              <a:ext cx="3536156" cy="952619"/>
            </a:xfrm>
            <a:prstGeom prst="rect">
              <a:avLst/>
            </a:prstGeom>
            <a:noFill/>
            <a:ln/>
          </p:spPr>
          <p:txBody>
            <a:bodyPr wrap="square" lIns="0" tIns="0" rIns="0" bIns="0" rtlCol="0" anchor="t"/>
            <a:lstStyle/>
            <a:p>
              <a:pPr marL="0" indent="0" algn="just">
                <a:lnSpc>
                  <a:spcPts val="2500"/>
                </a:lnSpc>
                <a:buNone/>
              </a:pPr>
              <a:r>
                <a:rPr lang="en-US" sz="2200" dirty="0">
                  <a:latin typeface="MS Reference Sans Serif" panose="020B0604030504040204" pitchFamily="34" charset="0"/>
                  <a:ea typeface="Cambria" panose="02040503050406030204" pitchFamily="18" charset="0"/>
                  <a:cs typeface="Instrument Sans Medium" pitchFamily="34" charset="-120"/>
                </a:rPr>
                <a:t>The reform </a:t>
              </a:r>
              <a:r>
                <a:rPr lang="en-US" sz="2200" dirty="0">
                  <a:solidFill>
                    <a:srgbClr val="058586"/>
                  </a:solidFill>
                  <a:latin typeface="MS Reference Sans Serif" panose="020B0604030504040204" pitchFamily="34" charset="0"/>
                  <a:ea typeface="Cambria" panose="02040503050406030204" pitchFamily="18" charset="0"/>
                  <a:cs typeface="Instrument Sans Medium" pitchFamily="34" charset="-120"/>
                </a:rPr>
                <a:t>preserves fundamental tax principles </a:t>
              </a:r>
              <a:r>
                <a:rPr lang="en-US" sz="2200" dirty="0">
                  <a:latin typeface="MS Reference Sans Serif" panose="020B0604030504040204" pitchFamily="34" charset="0"/>
                  <a:ea typeface="Cambria" panose="02040503050406030204" pitchFamily="18" charset="0"/>
                  <a:cs typeface="Instrument Sans Medium" pitchFamily="34" charset="-120"/>
                </a:rPr>
                <a:t>that have stood the test of time:</a:t>
              </a:r>
              <a:endParaRPr lang="en-US" sz="2200" dirty="0">
                <a:latin typeface="MS Reference Sans Serif" panose="020B0604030504040204" pitchFamily="34" charset="0"/>
                <a:ea typeface="Cambria" panose="02040503050406030204" pitchFamily="18" charset="0"/>
              </a:endParaRPr>
            </a:p>
          </p:txBody>
        </p:sp>
        <p:sp>
          <p:nvSpPr>
            <p:cNvPr id="6" name="Text 3"/>
            <p:cNvSpPr/>
            <p:nvPr/>
          </p:nvSpPr>
          <p:spPr>
            <a:xfrm>
              <a:off x="6252448" y="4810839"/>
              <a:ext cx="3536156" cy="2208815"/>
            </a:xfrm>
            <a:prstGeom prst="rect">
              <a:avLst/>
            </a:prstGeom>
            <a:noFill/>
            <a:ln/>
          </p:spPr>
          <p:txBody>
            <a:bodyPr wrap="square" lIns="0" tIns="0" rIns="0" bIns="0" rtlCol="0" anchor="t"/>
            <a:lstStyle/>
            <a:p>
              <a:pPr marL="342900" indent="-342900" algn="l">
                <a:lnSpc>
                  <a:spcPts val="2500"/>
                </a:lnSpc>
                <a:buSzPct val="100000"/>
                <a:buChar char="•"/>
              </a:pPr>
              <a:r>
                <a:rPr lang="en-US" sz="2200" dirty="0">
                  <a:solidFill>
                    <a:srgbClr val="058586"/>
                  </a:solidFill>
                  <a:latin typeface="MS Reference Sans Serif" panose="020B0604030504040204" pitchFamily="34" charset="0"/>
                  <a:ea typeface="Cambria" panose="02040503050406030204" pitchFamily="18" charset="0"/>
                  <a:cs typeface="Instrument Sans Medium" pitchFamily="34" charset="-120"/>
                </a:rPr>
                <a:t>Charging of income tax </a:t>
              </a:r>
              <a:r>
                <a:rPr lang="en-US" sz="2200" dirty="0">
                  <a:latin typeface="MS Reference Sans Serif" panose="020B0604030504040204" pitchFamily="34" charset="0"/>
                  <a:ea typeface="Cambria" panose="02040503050406030204" pitchFamily="18" charset="0"/>
                  <a:cs typeface="Instrument Sans Medium" pitchFamily="34" charset="-120"/>
                </a:rPr>
                <a:t>on a fiscal year basis</a:t>
              </a:r>
            </a:p>
            <a:p>
              <a:pPr marL="342900" indent="-342900" algn="l">
                <a:lnSpc>
                  <a:spcPts val="2500"/>
                </a:lnSpc>
                <a:buSzPct val="100000"/>
                <a:buChar char="•"/>
              </a:pPr>
              <a:endParaRPr lang="en-US" sz="2200" dirty="0">
                <a:latin typeface="MS Reference Sans Serif" panose="020B0604030504040204" pitchFamily="34" charset="0"/>
                <a:ea typeface="Cambria" panose="02040503050406030204" pitchFamily="18" charset="0"/>
              </a:endParaRPr>
            </a:p>
            <a:p>
              <a:pPr marL="342900" indent="-342900" algn="l">
                <a:lnSpc>
                  <a:spcPts val="2500"/>
                </a:lnSpc>
                <a:buSzPct val="100000"/>
                <a:buChar char="•"/>
              </a:pPr>
              <a:r>
                <a:rPr lang="en-US" sz="2200" dirty="0">
                  <a:solidFill>
                    <a:srgbClr val="058586"/>
                  </a:solidFill>
                  <a:latin typeface="MS Reference Sans Serif" panose="020B0604030504040204" pitchFamily="34" charset="0"/>
                  <a:ea typeface="Cambria" panose="02040503050406030204" pitchFamily="18" charset="0"/>
                  <a:cs typeface="Instrument Sans Medium" pitchFamily="34" charset="-120"/>
                </a:rPr>
                <a:t>Classification of heads </a:t>
              </a:r>
              <a:r>
                <a:rPr lang="en-US" sz="2200" dirty="0">
                  <a:latin typeface="MS Reference Sans Serif" panose="020B0604030504040204" pitchFamily="34" charset="0"/>
                  <a:ea typeface="Cambria" panose="02040503050406030204" pitchFamily="18" charset="0"/>
                  <a:cs typeface="Instrument Sans Medium" pitchFamily="34" charset="-120"/>
                </a:rPr>
                <a:t>of income</a:t>
              </a:r>
              <a:endParaRPr lang="en-US" sz="2200" dirty="0">
                <a:latin typeface="MS Reference Sans Serif" panose="020B0604030504040204" pitchFamily="34" charset="0"/>
                <a:ea typeface="Cambria" panose="02040503050406030204" pitchFamily="18" charset="0"/>
              </a:endParaRPr>
            </a:p>
            <a:p>
              <a:pPr marL="342900" indent="-342900" algn="l">
                <a:lnSpc>
                  <a:spcPts val="2500"/>
                </a:lnSpc>
                <a:buSzPct val="100000"/>
                <a:buChar char="•"/>
              </a:pPr>
              <a:endParaRPr lang="en-US" sz="2200" dirty="0">
                <a:latin typeface="MS Reference Sans Serif" panose="020B0604030504040204" pitchFamily="34" charset="0"/>
                <a:ea typeface="Cambria" panose="02040503050406030204" pitchFamily="18" charset="0"/>
                <a:cs typeface="Instrument Sans Medium" pitchFamily="34" charset="-120"/>
              </a:endParaRPr>
            </a:p>
            <a:p>
              <a:pPr marL="342900" indent="-342900" algn="l">
                <a:lnSpc>
                  <a:spcPts val="2500"/>
                </a:lnSpc>
                <a:buSzPct val="100000"/>
                <a:buChar char="•"/>
              </a:pPr>
              <a:r>
                <a:rPr lang="en-US" sz="2200" dirty="0">
                  <a:latin typeface="MS Reference Sans Serif" panose="020B0604030504040204" pitchFamily="34" charset="0"/>
                  <a:ea typeface="Cambria" panose="02040503050406030204" pitchFamily="18" charset="0"/>
                  <a:cs typeface="Instrument Sans Medium" pitchFamily="34" charset="-120"/>
                </a:rPr>
                <a:t>Determination of </a:t>
              </a:r>
              <a:r>
                <a:rPr lang="en-US" sz="2200" dirty="0">
                  <a:solidFill>
                    <a:srgbClr val="058586"/>
                  </a:solidFill>
                  <a:latin typeface="MS Reference Sans Serif" panose="020B0604030504040204" pitchFamily="34" charset="0"/>
                  <a:ea typeface="Cambria" panose="02040503050406030204" pitchFamily="18" charset="0"/>
                  <a:cs typeface="Instrument Sans Medium" pitchFamily="34" charset="-120"/>
                </a:rPr>
                <a:t>residential status</a:t>
              </a:r>
              <a:endParaRPr lang="en-US" sz="2200" dirty="0">
                <a:solidFill>
                  <a:srgbClr val="058586"/>
                </a:solidFill>
                <a:latin typeface="MS Reference Sans Serif" panose="020B0604030504040204" pitchFamily="34" charset="0"/>
                <a:ea typeface="Cambria" panose="02040503050406030204" pitchFamily="18" charset="0"/>
              </a:endParaRPr>
            </a:p>
            <a:p>
              <a:pPr marL="342900" indent="-342900" algn="l">
                <a:lnSpc>
                  <a:spcPts val="2500"/>
                </a:lnSpc>
                <a:buSzPct val="100000"/>
                <a:buChar char="•"/>
              </a:pPr>
              <a:endParaRPr lang="en-US" sz="2200" dirty="0">
                <a:latin typeface="MS Reference Sans Serif" panose="020B0604030504040204" pitchFamily="34" charset="0"/>
                <a:ea typeface="Cambria" panose="02040503050406030204" pitchFamily="18" charset="0"/>
                <a:cs typeface="Instrument Sans Medium" pitchFamily="34" charset="-120"/>
              </a:endParaRPr>
            </a:p>
            <a:p>
              <a:pPr marL="342900" indent="-342900" algn="l">
                <a:lnSpc>
                  <a:spcPts val="2500"/>
                </a:lnSpc>
                <a:buSzPct val="100000"/>
                <a:buChar char="•"/>
              </a:pPr>
              <a:r>
                <a:rPr lang="en-US" sz="2200" dirty="0">
                  <a:solidFill>
                    <a:srgbClr val="058586"/>
                  </a:solidFill>
                  <a:latin typeface="MS Reference Sans Serif" panose="020B0604030504040204" pitchFamily="34" charset="0"/>
                  <a:ea typeface="Cambria" panose="02040503050406030204" pitchFamily="18" charset="0"/>
                  <a:cs typeface="Instrument Sans Medium" pitchFamily="34" charset="-120"/>
                </a:rPr>
                <a:t>Basic charge of tax </a:t>
              </a:r>
              <a:r>
                <a:rPr lang="en-US" sz="2200" dirty="0">
                  <a:latin typeface="MS Reference Sans Serif" panose="020B0604030504040204" pitchFamily="34" charset="0"/>
                  <a:ea typeface="Cambria" panose="02040503050406030204" pitchFamily="18" charset="0"/>
                  <a:cs typeface="Instrument Sans Medium" pitchFamily="34" charset="-120"/>
                </a:rPr>
                <a:t>computation</a:t>
              </a:r>
              <a:endParaRPr lang="en-US" sz="2200" dirty="0">
                <a:latin typeface="MS Reference Sans Serif" panose="020B0604030504040204" pitchFamily="34" charset="0"/>
                <a:ea typeface="Cambria" panose="02040503050406030204" pitchFamily="18" charset="0"/>
              </a:endParaRPr>
            </a:p>
          </p:txBody>
        </p:sp>
        <p:sp>
          <p:nvSpPr>
            <p:cNvPr id="7" name="Text 4"/>
            <p:cNvSpPr/>
            <p:nvPr/>
          </p:nvSpPr>
          <p:spPr>
            <a:xfrm>
              <a:off x="10308074" y="2920246"/>
              <a:ext cx="2480905" cy="310158"/>
            </a:xfrm>
            <a:prstGeom prst="rect">
              <a:avLst/>
            </a:prstGeom>
            <a:noFill/>
            <a:ln/>
          </p:spPr>
          <p:txBody>
            <a:bodyPr wrap="none" lIns="0" tIns="0" rIns="0" bIns="0" rtlCol="0" anchor="t"/>
            <a:lstStyle/>
            <a:p>
              <a:pPr marL="0" indent="0" algn="l">
                <a:lnSpc>
                  <a:spcPts val="2400"/>
                </a:lnSpc>
                <a:buNone/>
              </a:pPr>
              <a:r>
                <a:rPr lang="en-US" sz="2200" b="1" dirty="0">
                  <a:solidFill>
                    <a:srgbClr val="058586"/>
                  </a:solidFill>
                  <a:latin typeface="MS Reference Sans Serif" panose="020B0604030504040204" pitchFamily="34" charset="0"/>
                  <a:ea typeface="Cambria" panose="02040503050406030204" pitchFamily="18" charset="0"/>
                  <a:cs typeface="Instrument Sans Semi Bold" pitchFamily="34" charset="-120"/>
                </a:rPr>
                <a:t>Reform Focus Areas</a:t>
              </a:r>
              <a:endParaRPr lang="en-US" sz="2200" b="1" dirty="0">
                <a:solidFill>
                  <a:srgbClr val="058586"/>
                </a:solidFill>
                <a:latin typeface="MS Reference Sans Serif" panose="020B0604030504040204" pitchFamily="34" charset="0"/>
                <a:ea typeface="Cambria" panose="02040503050406030204" pitchFamily="18" charset="0"/>
              </a:endParaRPr>
            </a:p>
          </p:txBody>
        </p:sp>
        <p:sp>
          <p:nvSpPr>
            <p:cNvPr id="8" name="Text 5"/>
            <p:cNvSpPr/>
            <p:nvPr/>
          </p:nvSpPr>
          <p:spPr>
            <a:xfrm>
              <a:off x="10308074" y="3428762"/>
              <a:ext cx="3536156" cy="317540"/>
            </a:xfrm>
            <a:prstGeom prst="rect">
              <a:avLst/>
            </a:prstGeom>
            <a:noFill/>
            <a:ln/>
          </p:spPr>
          <p:txBody>
            <a:bodyPr wrap="none" lIns="0" tIns="0" rIns="0" bIns="0" rtlCol="0" anchor="t"/>
            <a:lstStyle/>
            <a:p>
              <a:pPr marL="0" indent="0" algn="l">
                <a:lnSpc>
                  <a:spcPts val="2500"/>
                </a:lnSpc>
                <a:buNone/>
              </a:pPr>
              <a:r>
                <a:rPr lang="en-US" sz="2200" dirty="0">
                  <a:latin typeface="MS Reference Sans Serif" panose="020B0604030504040204" pitchFamily="34" charset="0"/>
                  <a:ea typeface="Cambria" panose="02040503050406030204" pitchFamily="18" charset="0"/>
                  <a:cs typeface="Instrument Sans Medium" pitchFamily="34" charset="-120"/>
                </a:rPr>
                <a:t>The changes primarily target:</a:t>
              </a:r>
              <a:endParaRPr lang="en-US" sz="2200" dirty="0">
                <a:latin typeface="MS Reference Sans Serif" panose="020B0604030504040204" pitchFamily="34" charset="0"/>
                <a:ea typeface="Cambria" panose="02040503050406030204" pitchFamily="18" charset="0"/>
              </a:endParaRPr>
            </a:p>
          </p:txBody>
        </p:sp>
        <p:sp>
          <p:nvSpPr>
            <p:cNvPr id="9" name="Text 6"/>
            <p:cNvSpPr/>
            <p:nvPr/>
          </p:nvSpPr>
          <p:spPr>
            <a:xfrm>
              <a:off x="10308074" y="3924895"/>
              <a:ext cx="3536156" cy="2119066"/>
            </a:xfrm>
            <a:prstGeom prst="rect">
              <a:avLst/>
            </a:prstGeom>
            <a:noFill/>
            <a:ln/>
          </p:spPr>
          <p:txBody>
            <a:bodyPr wrap="square" lIns="0" tIns="0" rIns="0" bIns="0" rtlCol="0" anchor="t"/>
            <a:lstStyle/>
            <a:p>
              <a:pPr marL="342900" indent="-342900">
                <a:lnSpc>
                  <a:spcPts val="2500"/>
                </a:lnSpc>
                <a:buSzPct val="100000"/>
                <a:buFont typeface="+mj-lt"/>
                <a:buChar char="•"/>
              </a:pPr>
              <a:r>
                <a:rPr lang="en-US" sz="2200" dirty="0">
                  <a:solidFill>
                    <a:srgbClr val="058586"/>
                  </a:solidFill>
                  <a:latin typeface="MS Reference Sans Serif" panose="020B0604030504040204" pitchFamily="34" charset="0"/>
                  <a:ea typeface="Cambria" panose="02040503050406030204" pitchFamily="18" charset="0"/>
                </a:rPr>
                <a:t>Presentation and readability</a:t>
              </a:r>
            </a:p>
            <a:p>
              <a:pPr marL="342900" indent="-342900">
                <a:lnSpc>
                  <a:spcPts val="2500"/>
                </a:lnSpc>
                <a:buSzPct val="100000"/>
                <a:buFont typeface="+mj-lt"/>
                <a:buChar char="•"/>
              </a:pPr>
              <a:endParaRPr lang="en-US" sz="2200" dirty="0">
                <a:solidFill>
                  <a:srgbClr val="058586"/>
                </a:solidFill>
                <a:latin typeface="MS Reference Sans Serif" panose="020B0604030504040204" pitchFamily="34" charset="0"/>
                <a:ea typeface="Cambria" panose="02040503050406030204" pitchFamily="18" charset="0"/>
              </a:endParaRPr>
            </a:p>
            <a:p>
              <a:pPr marL="342900" indent="-342900">
                <a:lnSpc>
                  <a:spcPts val="2500"/>
                </a:lnSpc>
                <a:buSzPct val="100000"/>
                <a:buFont typeface="+mj-lt"/>
                <a:buChar char="•"/>
              </a:pPr>
              <a:r>
                <a:rPr lang="en-US" sz="2200" dirty="0">
                  <a:solidFill>
                    <a:srgbClr val="058586"/>
                  </a:solidFill>
                  <a:latin typeface="MS Reference Sans Serif" panose="020B0604030504040204" pitchFamily="34" charset="0"/>
                  <a:ea typeface="Cambria" panose="02040503050406030204" pitchFamily="18" charset="0"/>
                </a:rPr>
                <a:t>Clarity and precision</a:t>
              </a:r>
            </a:p>
            <a:p>
              <a:pPr marL="342900" indent="-342900">
                <a:lnSpc>
                  <a:spcPts val="2500"/>
                </a:lnSpc>
                <a:buSzPct val="100000"/>
                <a:buFont typeface="+mj-lt"/>
                <a:buChar char="•"/>
              </a:pPr>
              <a:endParaRPr lang="en-US" sz="2200" dirty="0">
                <a:solidFill>
                  <a:srgbClr val="058586"/>
                </a:solidFill>
                <a:latin typeface="MS Reference Sans Serif" panose="020B0604030504040204" pitchFamily="34" charset="0"/>
                <a:ea typeface="Cambria" panose="02040503050406030204" pitchFamily="18" charset="0"/>
              </a:endParaRPr>
            </a:p>
            <a:p>
              <a:pPr marL="342900" indent="-342900">
                <a:lnSpc>
                  <a:spcPts val="2500"/>
                </a:lnSpc>
                <a:buSzPct val="100000"/>
                <a:buFont typeface="+mj-lt"/>
                <a:buChar char="•"/>
              </a:pPr>
              <a:r>
                <a:rPr lang="en-US" sz="2200" dirty="0">
                  <a:solidFill>
                    <a:srgbClr val="058586"/>
                  </a:solidFill>
                  <a:latin typeface="MS Reference Sans Serif" panose="020B0604030504040204" pitchFamily="34" charset="0"/>
                  <a:ea typeface="Cambria" panose="02040503050406030204" pitchFamily="18" charset="0"/>
                </a:rPr>
                <a:t>Operational efficiency</a:t>
              </a:r>
            </a:p>
            <a:p>
              <a:pPr marL="342900" indent="-342900">
                <a:lnSpc>
                  <a:spcPts val="2500"/>
                </a:lnSpc>
                <a:buSzPct val="100000"/>
                <a:buFont typeface="+mj-lt"/>
                <a:buChar char="•"/>
              </a:pPr>
              <a:endParaRPr lang="en-US" sz="2200" dirty="0">
                <a:solidFill>
                  <a:srgbClr val="058586"/>
                </a:solidFill>
                <a:latin typeface="MS Reference Sans Serif" panose="020B0604030504040204" pitchFamily="34" charset="0"/>
                <a:ea typeface="Cambria" panose="02040503050406030204" pitchFamily="18" charset="0"/>
              </a:endParaRPr>
            </a:p>
            <a:p>
              <a:pPr marL="342900" indent="-342900">
                <a:lnSpc>
                  <a:spcPts val="2500"/>
                </a:lnSpc>
                <a:buSzPct val="100000"/>
                <a:buFont typeface="+mj-lt"/>
                <a:buChar char="•"/>
              </a:pPr>
              <a:r>
                <a:rPr lang="en-US" sz="2200" dirty="0">
                  <a:solidFill>
                    <a:srgbClr val="058586"/>
                  </a:solidFill>
                  <a:latin typeface="MS Reference Sans Serif" panose="020B0604030504040204" pitchFamily="34" charset="0"/>
                  <a:ea typeface="Cambria" panose="02040503050406030204" pitchFamily="18" charset="0"/>
                </a:rPr>
                <a:t>Facilitation of ease of d</a:t>
              </a:r>
              <a:r>
                <a:rPr lang="en-US" sz="2200" dirty="0">
                  <a:solidFill>
                    <a:srgbClr val="058586"/>
                  </a:solidFill>
                  <a:latin typeface="MS Reference Sans Serif" panose="020B0604030504040204" pitchFamily="34" charset="0"/>
                  <a:ea typeface="Cambria" panose="02040503050406030204" pitchFamily="18" charset="0"/>
                  <a:cs typeface="Instrument Sans Medium" pitchFamily="34" charset="-120"/>
                </a:rPr>
                <a:t>oing business</a:t>
              </a:r>
              <a:endParaRPr lang="en-US" sz="2200" dirty="0">
                <a:solidFill>
                  <a:srgbClr val="058586"/>
                </a:solidFill>
                <a:latin typeface="MS Reference Sans Serif" panose="020B0604030504040204" pitchFamily="34" charset="0"/>
                <a:ea typeface="Cambria" panose="02040503050406030204" pitchFamily="18" charset="0"/>
              </a:endParaRPr>
            </a:p>
          </p:txBody>
        </p:sp>
      </p:grpSp>
      <p:sp>
        <p:nvSpPr>
          <p:cNvPr id="11" name="Rectangle 10"/>
          <p:cNvSpPr/>
          <p:nvPr/>
        </p:nvSpPr>
        <p:spPr>
          <a:xfrm>
            <a:off x="135113" y="7824715"/>
            <a:ext cx="3839193" cy="369332"/>
          </a:xfrm>
          <a:prstGeom prst="rect">
            <a:avLst/>
          </a:prstGeom>
        </p:spPr>
        <p:txBody>
          <a:bodyPr wrap="none">
            <a:spAutoFit/>
          </a:bodyPr>
          <a:lstStyle/>
          <a:p>
            <a:r>
              <a:rPr lang="en-IN" i="1" dirty="0">
                <a:latin typeface="MS Reference Sans Serif" panose="020B0604030504040204" pitchFamily="34" charset="0"/>
              </a:rPr>
              <a:t>CA P.C. </a:t>
            </a:r>
            <a:r>
              <a:rPr lang="en-IN" i="1" dirty="0" err="1">
                <a:latin typeface="MS Reference Sans Serif" panose="020B0604030504040204" pitchFamily="34" charset="0"/>
              </a:rPr>
              <a:t>Parwal</a:t>
            </a:r>
            <a:r>
              <a:rPr lang="en-IN" i="1" dirty="0">
                <a:latin typeface="MS Reference Sans Serif" panose="020B0604030504040204" pitchFamily="34" charset="0"/>
              </a:rPr>
              <a:t>, Kalani &amp; Co LLP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3C9F9FD-DBA3-2271-F0F8-7EB4527EA1C9}"/>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94598504-98E5-99A5-C27F-6F6E61772FC1}"/>
              </a:ext>
            </a:extLst>
          </p:cNvPr>
          <p:cNvSpPr/>
          <p:nvPr/>
        </p:nvSpPr>
        <p:spPr>
          <a:xfrm>
            <a:off x="793790" y="617339"/>
            <a:ext cx="9639419" cy="620078"/>
          </a:xfrm>
          <a:prstGeom prst="rect">
            <a:avLst/>
          </a:prstGeom>
          <a:noFill/>
          <a:ln/>
        </p:spPr>
        <p:txBody>
          <a:bodyPr wrap="none" lIns="0" tIns="0" rIns="0" bIns="0" rtlCol="0" anchor="t"/>
          <a:lstStyle/>
          <a:p>
            <a:pPr>
              <a:lnSpc>
                <a:spcPts val="4850"/>
              </a:lnSpc>
            </a:pPr>
            <a:r>
              <a:rPr lang="en-US" sz="3900" dirty="0">
                <a:solidFill>
                  <a:srgbClr val="091C53"/>
                </a:solidFill>
                <a:latin typeface="MS Reference Sans Serif" panose="020B0604030504040204" pitchFamily="34" charset="0"/>
                <a:ea typeface="Cambria" panose="02040503050406030204" pitchFamily="18" charset="0"/>
              </a:rPr>
              <a:t>STRUCTURAL CHANGES</a:t>
            </a:r>
          </a:p>
        </p:txBody>
      </p:sp>
      <p:graphicFrame>
        <p:nvGraphicFramePr>
          <p:cNvPr id="28" name="Table 27">
            <a:extLst>
              <a:ext uri="{FF2B5EF4-FFF2-40B4-BE49-F238E27FC236}">
                <a16:creationId xmlns="" xmlns:a16="http://schemas.microsoft.com/office/drawing/2014/main" id="{79149B5F-B37F-B179-A275-FD8D15E50AC1}"/>
              </a:ext>
            </a:extLst>
          </p:cNvPr>
          <p:cNvGraphicFramePr>
            <a:graphicFrameLocks noGrp="1"/>
          </p:cNvGraphicFramePr>
          <p:nvPr>
            <p:extLst>
              <p:ext uri="{D42A27DB-BD31-4B8C-83A1-F6EECF244321}">
                <p14:modId xmlns:p14="http://schemas.microsoft.com/office/powerpoint/2010/main" val="2202757001"/>
              </p:ext>
            </p:extLst>
          </p:nvPr>
        </p:nvGraphicFramePr>
        <p:xfrm>
          <a:off x="822894" y="1532350"/>
          <a:ext cx="5674888" cy="5072060"/>
        </p:xfrm>
        <a:graphic>
          <a:graphicData uri="http://schemas.openxmlformats.org/drawingml/2006/table">
            <a:tbl>
              <a:tblPr firstRow="1" bandRow="1">
                <a:tableStyleId>{BC89EF96-8CEA-46FF-86C4-4CE0E7609802}</a:tableStyleId>
              </a:tblPr>
              <a:tblGrid>
                <a:gridCol w="1934161">
                  <a:extLst>
                    <a:ext uri="{9D8B030D-6E8A-4147-A177-3AD203B41FA5}">
                      <a16:colId xmlns="" xmlns:a16="http://schemas.microsoft.com/office/drawing/2014/main" val="20000"/>
                    </a:ext>
                  </a:extLst>
                </a:gridCol>
                <a:gridCol w="1898072">
                  <a:extLst>
                    <a:ext uri="{9D8B030D-6E8A-4147-A177-3AD203B41FA5}">
                      <a16:colId xmlns="" xmlns:a16="http://schemas.microsoft.com/office/drawing/2014/main" val="20001"/>
                    </a:ext>
                  </a:extLst>
                </a:gridCol>
                <a:gridCol w="1842655">
                  <a:extLst>
                    <a:ext uri="{9D8B030D-6E8A-4147-A177-3AD203B41FA5}">
                      <a16:colId xmlns="" xmlns:a16="http://schemas.microsoft.com/office/drawing/2014/main" val="20002"/>
                    </a:ext>
                  </a:extLst>
                </a:gridCol>
              </a:tblGrid>
              <a:tr h="564356">
                <a:tc>
                  <a:txBody>
                    <a:bodyPr/>
                    <a:lstStyle/>
                    <a:p>
                      <a:r>
                        <a:rPr lang="en-US" sz="2200" kern="1200" dirty="0">
                          <a:solidFill>
                            <a:srgbClr val="1E3063"/>
                          </a:solidFill>
                          <a:latin typeface="MS Reference Sans Serif" panose="020B0604030504040204" pitchFamily="34" charset="0"/>
                          <a:ea typeface="Cambria" panose="02040503050406030204" pitchFamily="18" charset="0"/>
                          <a:cs typeface="+mn-cs"/>
                        </a:rPr>
                        <a:t>Particulars</a:t>
                      </a:r>
                      <a:endParaRPr lang="en-IN" sz="2200" kern="1200" dirty="0">
                        <a:solidFill>
                          <a:srgbClr val="1E3063"/>
                        </a:solidFill>
                        <a:latin typeface="MS Reference Sans Serif" panose="020B0604030504040204" pitchFamily="34" charset="0"/>
                        <a:ea typeface="Cambria" panose="02040503050406030204" pitchFamily="18" charset="0"/>
                        <a:cs typeface="+mn-cs"/>
                      </a:endParaRPr>
                    </a:p>
                  </a:txBody>
                  <a:tcPr marL="100580" marR="100580" marT="51813" marB="51813"/>
                </a:tc>
                <a:tc>
                  <a:txBody>
                    <a:bodyPr/>
                    <a:lstStyle/>
                    <a:p>
                      <a:r>
                        <a:rPr lang="en-US" sz="2200" kern="1200" dirty="0">
                          <a:solidFill>
                            <a:srgbClr val="1E3063"/>
                          </a:solidFill>
                          <a:latin typeface="MS Reference Sans Serif" panose="020B0604030504040204" pitchFamily="34" charset="0"/>
                          <a:ea typeface="Cambria" panose="02040503050406030204" pitchFamily="18" charset="0"/>
                          <a:cs typeface="+mn-cs"/>
                        </a:rPr>
                        <a:t>1961 Act</a:t>
                      </a:r>
                      <a:endParaRPr lang="en-IN" sz="2200" kern="1200" dirty="0">
                        <a:solidFill>
                          <a:srgbClr val="1E3063"/>
                        </a:solidFill>
                        <a:latin typeface="MS Reference Sans Serif" panose="020B0604030504040204" pitchFamily="34" charset="0"/>
                        <a:ea typeface="Cambria" panose="02040503050406030204" pitchFamily="18" charset="0"/>
                        <a:cs typeface="+mn-cs"/>
                      </a:endParaRPr>
                    </a:p>
                  </a:txBody>
                  <a:tcPr marL="100580" marR="100580" marT="51813" marB="51813"/>
                </a:tc>
                <a:tc>
                  <a:txBody>
                    <a:bodyPr/>
                    <a:lstStyle/>
                    <a:p>
                      <a:r>
                        <a:rPr lang="en-US" sz="2200" kern="1200" dirty="0">
                          <a:solidFill>
                            <a:srgbClr val="1E3063"/>
                          </a:solidFill>
                          <a:latin typeface="MS Reference Sans Serif" panose="020B0604030504040204" pitchFamily="34" charset="0"/>
                          <a:ea typeface="Cambria" panose="02040503050406030204" pitchFamily="18" charset="0"/>
                          <a:cs typeface="+mn-cs"/>
                        </a:rPr>
                        <a:t>2025 Act </a:t>
                      </a:r>
                      <a:endParaRPr lang="en-IN" sz="2200" kern="1200" dirty="0">
                        <a:solidFill>
                          <a:srgbClr val="1E3063"/>
                        </a:solidFill>
                        <a:latin typeface="MS Reference Sans Serif" panose="020B0604030504040204" pitchFamily="34" charset="0"/>
                        <a:ea typeface="Cambria" panose="02040503050406030204" pitchFamily="18" charset="0"/>
                        <a:cs typeface="+mn-cs"/>
                      </a:endParaRPr>
                    </a:p>
                  </a:txBody>
                  <a:tcPr marL="100580" marR="100580" marT="51813" marB="51813"/>
                </a:tc>
                <a:extLst>
                  <a:ext uri="{0D108BD9-81ED-4DB2-BD59-A6C34878D82A}">
                    <a16:rowId xmlns="" xmlns:a16="http://schemas.microsoft.com/office/drawing/2014/main" val="10000"/>
                  </a:ext>
                </a:extLst>
              </a:tr>
              <a:tr h="500856">
                <a:tc>
                  <a:txBody>
                    <a:bodyPr/>
                    <a:lstStyle/>
                    <a:p>
                      <a:pPr marL="0" algn="l" defTabSz="914400" rtl="0" eaLnBrk="1" latinLnBrk="0" hangingPunct="1"/>
                      <a:r>
                        <a:rPr lang="en-US" sz="2200" kern="1200" dirty="0">
                          <a:solidFill>
                            <a:srgbClr val="1E3063"/>
                          </a:solidFill>
                          <a:latin typeface="MS Reference Sans Serif" panose="020B0604030504040204" pitchFamily="34" charset="0"/>
                          <a:ea typeface="Cambria" panose="02040503050406030204" pitchFamily="18" charset="0"/>
                          <a:cs typeface="+mn-cs"/>
                        </a:rPr>
                        <a:t>Words</a:t>
                      </a:r>
                      <a:endParaRPr lang="en-IN" sz="2200" kern="1200" dirty="0">
                        <a:solidFill>
                          <a:srgbClr val="1E3063"/>
                        </a:solidFill>
                        <a:latin typeface="MS Reference Sans Serif" panose="020B0604030504040204" pitchFamily="34" charset="0"/>
                        <a:ea typeface="Cambria" panose="02040503050406030204" pitchFamily="18" charset="0"/>
                        <a:cs typeface="+mn-cs"/>
                      </a:endParaRPr>
                    </a:p>
                  </a:txBody>
                  <a:tcPr marL="100580" marR="100580" marT="51813" marB="51813"/>
                </a:tc>
                <a:tc>
                  <a:txBody>
                    <a:bodyPr/>
                    <a:lstStyle/>
                    <a:p>
                      <a:pPr marL="0" algn="l" defTabSz="914400" rtl="0" eaLnBrk="1" latinLnBrk="0" hangingPunct="1"/>
                      <a:r>
                        <a:rPr lang="en-IN" sz="2200" kern="1200" dirty="0">
                          <a:solidFill>
                            <a:srgbClr val="1E3063"/>
                          </a:solidFill>
                          <a:latin typeface="MS Reference Sans Serif" panose="020B0604030504040204" pitchFamily="34" charset="0"/>
                          <a:ea typeface="Cambria" panose="02040503050406030204" pitchFamily="18" charset="0"/>
                          <a:cs typeface="+mn-cs"/>
                        </a:rPr>
                        <a:t>5.12 lakhs</a:t>
                      </a:r>
                    </a:p>
                  </a:txBody>
                  <a:tcPr marL="100580" marR="100580" marT="51813" marB="51813"/>
                </a:tc>
                <a:tc>
                  <a:txBody>
                    <a:bodyPr/>
                    <a:lstStyle/>
                    <a:p>
                      <a:pPr marL="0" algn="l" defTabSz="914400" rtl="0" eaLnBrk="1" latinLnBrk="0" hangingPunct="1"/>
                      <a:r>
                        <a:rPr lang="en-IN" sz="2200" kern="1200" dirty="0">
                          <a:solidFill>
                            <a:srgbClr val="1E3063"/>
                          </a:solidFill>
                          <a:latin typeface="MS Reference Sans Serif" panose="020B0604030504040204" pitchFamily="34" charset="0"/>
                          <a:ea typeface="Cambria" panose="02040503050406030204" pitchFamily="18" charset="0"/>
                          <a:cs typeface="+mn-cs"/>
                        </a:rPr>
                        <a:t>2.60 lakhs</a:t>
                      </a:r>
                    </a:p>
                  </a:txBody>
                  <a:tcPr marL="100580" marR="100580" marT="51813" marB="51813"/>
                </a:tc>
                <a:extLst>
                  <a:ext uri="{0D108BD9-81ED-4DB2-BD59-A6C34878D82A}">
                    <a16:rowId xmlns="" xmlns:a16="http://schemas.microsoft.com/office/drawing/2014/main" val="10001"/>
                  </a:ext>
                </a:extLst>
              </a:tr>
              <a:tr h="500856">
                <a:tc>
                  <a:txBody>
                    <a:bodyPr/>
                    <a:lstStyle/>
                    <a:p>
                      <a:pPr marL="0" algn="l" defTabSz="914400" rtl="0" eaLnBrk="1" latinLnBrk="0" hangingPunct="1"/>
                      <a:r>
                        <a:rPr lang="en-IN" sz="2200" kern="1200" dirty="0">
                          <a:solidFill>
                            <a:srgbClr val="1E3063"/>
                          </a:solidFill>
                          <a:latin typeface="MS Reference Sans Serif" panose="020B0604030504040204" pitchFamily="34" charset="0"/>
                          <a:ea typeface="Cambria" panose="02040503050406030204" pitchFamily="18" charset="0"/>
                          <a:cs typeface="+mn-cs"/>
                        </a:rPr>
                        <a:t>Chapters </a:t>
                      </a:r>
                    </a:p>
                  </a:txBody>
                  <a:tcPr marL="100580" marR="100580" marT="51813" marB="51813"/>
                </a:tc>
                <a:tc>
                  <a:txBody>
                    <a:bodyPr/>
                    <a:lstStyle/>
                    <a:p>
                      <a:pPr marL="0" algn="l" defTabSz="914400" rtl="0" eaLnBrk="1" latinLnBrk="0" hangingPunct="1"/>
                      <a:r>
                        <a:rPr lang="en-IN" sz="2200" kern="1200" dirty="0">
                          <a:solidFill>
                            <a:srgbClr val="1E3063"/>
                          </a:solidFill>
                          <a:latin typeface="MS Reference Sans Serif" panose="020B0604030504040204" pitchFamily="34" charset="0"/>
                          <a:ea typeface="Cambria" panose="02040503050406030204" pitchFamily="18" charset="0"/>
                          <a:cs typeface="+mn-cs"/>
                        </a:rPr>
                        <a:t>47</a:t>
                      </a:r>
                    </a:p>
                  </a:txBody>
                  <a:tcPr marL="100580" marR="100580" marT="51813" marB="51813"/>
                </a:tc>
                <a:tc>
                  <a:txBody>
                    <a:bodyPr/>
                    <a:lstStyle/>
                    <a:p>
                      <a:pPr marL="0" algn="l" defTabSz="914400" rtl="0" eaLnBrk="1" latinLnBrk="0" hangingPunct="1"/>
                      <a:r>
                        <a:rPr lang="en-IN" sz="2200" kern="1200" dirty="0">
                          <a:solidFill>
                            <a:srgbClr val="1E3063"/>
                          </a:solidFill>
                          <a:latin typeface="MS Reference Sans Serif" panose="020B0604030504040204" pitchFamily="34" charset="0"/>
                          <a:ea typeface="Cambria" panose="02040503050406030204" pitchFamily="18" charset="0"/>
                          <a:cs typeface="+mn-cs"/>
                        </a:rPr>
                        <a:t>23</a:t>
                      </a:r>
                    </a:p>
                  </a:txBody>
                  <a:tcPr marL="100580" marR="100580" marT="51813" marB="51813"/>
                </a:tc>
                <a:extLst>
                  <a:ext uri="{0D108BD9-81ED-4DB2-BD59-A6C34878D82A}">
                    <a16:rowId xmlns="" xmlns:a16="http://schemas.microsoft.com/office/drawing/2014/main" val="10002"/>
                  </a:ext>
                </a:extLst>
              </a:tr>
              <a:tr h="500856">
                <a:tc>
                  <a:txBody>
                    <a:bodyPr/>
                    <a:lstStyle/>
                    <a:p>
                      <a:pPr marL="0" algn="l" defTabSz="914400" rtl="0" eaLnBrk="1" latinLnBrk="0" hangingPunct="1"/>
                      <a:r>
                        <a:rPr lang="en-IN" sz="2200" kern="1200" dirty="0">
                          <a:solidFill>
                            <a:srgbClr val="1E3063"/>
                          </a:solidFill>
                          <a:latin typeface="MS Reference Sans Serif" panose="020B0604030504040204" pitchFamily="34" charset="0"/>
                          <a:ea typeface="Cambria" panose="02040503050406030204" pitchFamily="18" charset="0"/>
                          <a:cs typeface="+mn-cs"/>
                        </a:rPr>
                        <a:t>Sections</a:t>
                      </a:r>
                    </a:p>
                  </a:txBody>
                  <a:tcPr marL="100580" marR="100580" marT="51813" marB="51813"/>
                </a:tc>
                <a:tc>
                  <a:txBody>
                    <a:bodyPr/>
                    <a:lstStyle/>
                    <a:p>
                      <a:pPr marL="0" algn="l" defTabSz="914400" rtl="0" eaLnBrk="1" latinLnBrk="0" hangingPunct="1"/>
                      <a:r>
                        <a:rPr lang="en-US" sz="2200" kern="1200" dirty="0">
                          <a:solidFill>
                            <a:srgbClr val="1E3063"/>
                          </a:solidFill>
                          <a:latin typeface="MS Reference Sans Serif" panose="020B0604030504040204" pitchFamily="34" charset="0"/>
                          <a:ea typeface="Cambria" panose="02040503050406030204" pitchFamily="18" charset="0"/>
                          <a:cs typeface="+mn-cs"/>
                        </a:rPr>
                        <a:t>819</a:t>
                      </a:r>
                      <a:endParaRPr lang="en-IN" sz="2200" kern="1200" dirty="0">
                        <a:solidFill>
                          <a:srgbClr val="1E3063"/>
                        </a:solidFill>
                        <a:latin typeface="MS Reference Sans Serif" panose="020B0604030504040204" pitchFamily="34" charset="0"/>
                        <a:ea typeface="Cambria" panose="02040503050406030204" pitchFamily="18" charset="0"/>
                        <a:cs typeface="+mn-cs"/>
                      </a:endParaRPr>
                    </a:p>
                  </a:txBody>
                  <a:tcPr marL="100580" marR="100580" marT="51813" marB="51813"/>
                </a:tc>
                <a:tc>
                  <a:txBody>
                    <a:bodyPr/>
                    <a:lstStyle/>
                    <a:p>
                      <a:pPr marL="0" algn="l" defTabSz="914400" rtl="0" eaLnBrk="1" latinLnBrk="0" hangingPunct="1"/>
                      <a:r>
                        <a:rPr lang="en-US" sz="2200" kern="1200" dirty="0">
                          <a:solidFill>
                            <a:srgbClr val="1E3063"/>
                          </a:solidFill>
                          <a:latin typeface="MS Reference Sans Serif" panose="020B0604030504040204" pitchFamily="34" charset="0"/>
                          <a:ea typeface="Cambria" panose="02040503050406030204" pitchFamily="18" charset="0"/>
                          <a:cs typeface="+mn-cs"/>
                        </a:rPr>
                        <a:t>536</a:t>
                      </a:r>
                      <a:endParaRPr lang="en-IN" sz="2200" kern="1200" dirty="0">
                        <a:solidFill>
                          <a:srgbClr val="1E3063"/>
                        </a:solidFill>
                        <a:latin typeface="MS Reference Sans Serif" panose="020B0604030504040204" pitchFamily="34" charset="0"/>
                        <a:ea typeface="Cambria" panose="02040503050406030204" pitchFamily="18" charset="0"/>
                        <a:cs typeface="+mn-cs"/>
                      </a:endParaRPr>
                    </a:p>
                  </a:txBody>
                  <a:tcPr marL="100580" marR="100580" marT="51813" marB="51813"/>
                </a:tc>
                <a:extLst>
                  <a:ext uri="{0D108BD9-81ED-4DB2-BD59-A6C34878D82A}">
                    <a16:rowId xmlns="" xmlns:a16="http://schemas.microsoft.com/office/drawing/2014/main" val="10003"/>
                  </a:ext>
                </a:extLst>
              </a:tr>
              <a:tr h="500856">
                <a:tc>
                  <a:txBody>
                    <a:bodyPr/>
                    <a:lstStyle/>
                    <a:p>
                      <a:pPr marL="0" algn="l" defTabSz="914400" rtl="0" eaLnBrk="1" latinLnBrk="0" hangingPunct="1"/>
                      <a:r>
                        <a:rPr lang="en-IN" sz="2200" kern="1200" dirty="0">
                          <a:solidFill>
                            <a:srgbClr val="1E3063"/>
                          </a:solidFill>
                          <a:latin typeface="MS Reference Sans Serif" panose="020B0604030504040204" pitchFamily="34" charset="0"/>
                          <a:ea typeface="Cambria" panose="02040503050406030204" pitchFamily="18" charset="0"/>
                          <a:cs typeface="+mn-cs"/>
                        </a:rPr>
                        <a:t>Tables</a:t>
                      </a:r>
                    </a:p>
                  </a:txBody>
                  <a:tcPr marL="100580" marR="100580" marT="51813" marB="51813"/>
                </a:tc>
                <a:tc>
                  <a:txBody>
                    <a:bodyPr/>
                    <a:lstStyle/>
                    <a:p>
                      <a:pPr marL="0" algn="l" defTabSz="914400" rtl="0" eaLnBrk="1" latinLnBrk="0" hangingPunct="1"/>
                      <a:r>
                        <a:rPr lang="en-IN" sz="2200" kern="1200" dirty="0">
                          <a:solidFill>
                            <a:srgbClr val="1E3063"/>
                          </a:solidFill>
                          <a:latin typeface="MS Reference Sans Serif" panose="020B0604030504040204" pitchFamily="34" charset="0"/>
                          <a:ea typeface="Cambria" panose="02040503050406030204" pitchFamily="18" charset="0"/>
                          <a:cs typeface="+mn-cs"/>
                        </a:rPr>
                        <a:t>18</a:t>
                      </a:r>
                    </a:p>
                  </a:txBody>
                  <a:tcPr marL="100580" marR="100580" marT="51813" marB="51813"/>
                </a:tc>
                <a:tc>
                  <a:txBody>
                    <a:bodyPr/>
                    <a:lstStyle/>
                    <a:p>
                      <a:pPr marL="0" algn="l" defTabSz="914400" rtl="0" eaLnBrk="1" latinLnBrk="0" hangingPunct="1"/>
                      <a:r>
                        <a:rPr lang="en-US" sz="2200" kern="1200" dirty="0">
                          <a:solidFill>
                            <a:srgbClr val="1E3063"/>
                          </a:solidFill>
                          <a:latin typeface="MS Reference Sans Serif" panose="020B0604030504040204" pitchFamily="34" charset="0"/>
                          <a:ea typeface="Cambria" panose="02040503050406030204" pitchFamily="18" charset="0"/>
                          <a:cs typeface="+mn-cs"/>
                        </a:rPr>
                        <a:t>57</a:t>
                      </a:r>
                      <a:endParaRPr lang="en-IN" sz="2200" kern="1200" dirty="0">
                        <a:solidFill>
                          <a:srgbClr val="1E3063"/>
                        </a:solidFill>
                        <a:latin typeface="MS Reference Sans Serif" panose="020B0604030504040204" pitchFamily="34" charset="0"/>
                        <a:ea typeface="Cambria" panose="02040503050406030204" pitchFamily="18" charset="0"/>
                        <a:cs typeface="+mn-cs"/>
                      </a:endParaRPr>
                    </a:p>
                  </a:txBody>
                  <a:tcPr marL="100580" marR="100580" marT="51813" marB="51813"/>
                </a:tc>
                <a:extLst>
                  <a:ext uri="{0D108BD9-81ED-4DB2-BD59-A6C34878D82A}">
                    <a16:rowId xmlns="" xmlns:a16="http://schemas.microsoft.com/office/drawing/2014/main" val="10004"/>
                  </a:ext>
                </a:extLst>
              </a:tr>
              <a:tr h="500856">
                <a:tc>
                  <a:txBody>
                    <a:bodyPr/>
                    <a:lstStyle/>
                    <a:p>
                      <a:pPr marL="0" algn="l" defTabSz="914400" rtl="0" eaLnBrk="1" latinLnBrk="0" hangingPunct="1"/>
                      <a:r>
                        <a:rPr lang="en-IN" sz="2200" kern="1200" dirty="0">
                          <a:solidFill>
                            <a:srgbClr val="1E3063"/>
                          </a:solidFill>
                          <a:latin typeface="MS Reference Sans Serif" panose="020B0604030504040204" pitchFamily="34" charset="0"/>
                          <a:ea typeface="Cambria" panose="02040503050406030204" pitchFamily="18" charset="0"/>
                          <a:cs typeface="+mn-cs"/>
                        </a:rPr>
                        <a:t>Formulae</a:t>
                      </a:r>
                    </a:p>
                  </a:txBody>
                  <a:tcPr marL="100580" marR="100580" marT="51813" marB="51813"/>
                </a:tc>
                <a:tc>
                  <a:txBody>
                    <a:bodyPr/>
                    <a:lstStyle/>
                    <a:p>
                      <a:pPr marL="0" algn="l" defTabSz="914400" rtl="0" eaLnBrk="1" latinLnBrk="0" hangingPunct="1"/>
                      <a:r>
                        <a:rPr lang="en-US" sz="2200" kern="1200" dirty="0">
                          <a:solidFill>
                            <a:srgbClr val="1E3063"/>
                          </a:solidFill>
                          <a:latin typeface="MS Reference Sans Serif" panose="020B0604030504040204" pitchFamily="34" charset="0"/>
                          <a:ea typeface="Cambria" panose="02040503050406030204" pitchFamily="18" charset="0"/>
                          <a:cs typeface="+mn-cs"/>
                        </a:rPr>
                        <a:t>6</a:t>
                      </a:r>
                      <a:endParaRPr lang="en-IN" sz="2200" kern="1200" dirty="0">
                        <a:solidFill>
                          <a:srgbClr val="1E3063"/>
                        </a:solidFill>
                        <a:latin typeface="MS Reference Sans Serif" panose="020B0604030504040204" pitchFamily="34" charset="0"/>
                        <a:ea typeface="Cambria" panose="02040503050406030204" pitchFamily="18" charset="0"/>
                        <a:cs typeface="+mn-cs"/>
                      </a:endParaRPr>
                    </a:p>
                  </a:txBody>
                  <a:tcPr marL="100580" marR="100580" marT="51813" marB="51813"/>
                </a:tc>
                <a:tc>
                  <a:txBody>
                    <a:bodyPr/>
                    <a:lstStyle/>
                    <a:p>
                      <a:pPr marL="0" algn="l" defTabSz="914400" rtl="0" eaLnBrk="1" latinLnBrk="0" hangingPunct="1"/>
                      <a:r>
                        <a:rPr lang="en-US" sz="2200" kern="1200" dirty="0">
                          <a:solidFill>
                            <a:srgbClr val="1E3063"/>
                          </a:solidFill>
                          <a:latin typeface="MS Reference Sans Serif" panose="020B0604030504040204" pitchFamily="34" charset="0"/>
                          <a:ea typeface="Cambria" panose="02040503050406030204" pitchFamily="18" charset="0"/>
                          <a:cs typeface="+mn-cs"/>
                        </a:rPr>
                        <a:t>46</a:t>
                      </a:r>
                      <a:endParaRPr lang="en-IN" sz="2200" kern="1200" dirty="0">
                        <a:solidFill>
                          <a:srgbClr val="1E3063"/>
                        </a:solidFill>
                        <a:latin typeface="MS Reference Sans Serif" panose="020B0604030504040204" pitchFamily="34" charset="0"/>
                        <a:ea typeface="Cambria" panose="02040503050406030204" pitchFamily="18" charset="0"/>
                        <a:cs typeface="+mn-cs"/>
                      </a:endParaRPr>
                    </a:p>
                  </a:txBody>
                  <a:tcPr marL="100580" marR="100580" marT="51813" marB="51813"/>
                </a:tc>
                <a:extLst>
                  <a:ext uri="{0D108BD9-81ED-4DB2-BD59-A6C34878D82A}">
                    <a16:rowId xmlns="" xmlns:a16="http://schemas.microsoft.com/office/drawing/2014/main" val="10005"/>
                  </a:ext>
                </a:extLst>
              </a:tr>
              <a:tr h="500856">
                <a:tc>
                  <a:txBody>
                    <a:bodyPr/>
                    <a:lstStyle/>
                    <a:p>
                      <a:pPr marL="0" algn="l" defTabSz="914400" rtl="0" eaLnBrk="1" latinLnBrk="0" hangingPunct="1"/>
                      <a:r>
                        <a:rPr lang="en-US" sz="2200" kern="1200" dirty="0">
                          <a:solidFill>
                            <a:srgbClr val="1E3063"/>
                          </a:solidFill>
                          <a:latin typeface="MS Reference Sans Serif" panose="020B0604030504040204" pitchFamily="34" charset="0"/>
                          <a:ea typeface="Cambria" panose="02040503050406030204" pitchFamily="18" charset="0"/>
                          <a:cs typeface="+mn-cs"/>
                        </a:rPr>
                        <a:t>Schedules</a:t>
                      </a:r>
                      <a:endParaRPr lang="en-IN" sz="2200" kern="1200" dirty="0">
                        <a:solidFill>
                          <a:srgbClr val="1E3063"/>
                        </a:solidFill>
                        <a:latin typeface="MS Reference Sans Serif" panose="020B0604030504040204" pitchFamily="34" charset="0"/>
                        <a:ea typeface="Cambria" panose="02040503050406030204" pitchFamily="18" charset="0"/>
                        <a:cs typeface="+mn-cs"/>
                      </a:endParaRPr>
                    </a:p>
                  </a:txBody>
                  <a:tcPr marL="100580" marR="100580" marT="51813" marB="51813"/>
                </a:tc>
                <a:tc>
                  <a:txBody>
                    <a:bodyPr/>
                    <a:lstStyle/>
                    <a:p>
                      <a:pPr marL="0" algn="l" defTabSz="914400" rtl="0" eaLnBrk="1" latinLnBrk="0" hangingPunct="1"/>
                      <a:r>
                        <a:rPr lang="en-US" sz="2200" kern="1200" dirty="0">
                          <a:solidFill>
                            <a:srgbClr val="1E3063"/>
                          </a:solidFill>
                          <a:latin typeface="MS Reference Sans Serif" panose="020B0604030504040204" pitchFamily="34" charset="0"/>
                          <a:ea typeface="Cambria" panose="02040503050406030204" pitchFamily="18" charset="0"/>
                          <a:cs typeface="+mn-cs"/>
                        </a:rPr>
                        <a:t>14</a:t>
                      </a:r>
                      <a:endParaRPr lang="en-IN" sz="2200" kern="1200" dirty="0">
                        <a:solidFill>
                          <a:srgbClr val="1E3063"/>
                        </a:solidFill>
                        <a:latin typeface="MS Reference Sans Serif" panose="020B0604030504040204" pitchFamily="34" charset="0"/>
                        <a:ea typeface="Cambria" panose="02040503050406030204" pitchFamily="18" charset="0"/>
                        <a:cs typeface="+mn-cs"/>
                      </a:endParaRPr>
                    </a:p>
                  </a:txBody>
                  <a:tcPr marL="100580" marR="100580" marT="51813" marB="51813"/>
                </a:tc>
                <a:tc>
                  <a:txBody>
                    <a:bodyPr/>
                    <a:lstStyle/>
                    <a:p>
                      <a:pPr marL="0" algn="l" defTabSz="914400" rtl="0" eaLnBrk="1" latinLnBrk="0" hangingPunct="1"/>
                      <a:r>
                        <a:rPr lang="en-US" sz="2200" kern="1200" dirty="0">
                          <a:solidFill>
                            <a:srgbClr val="1E3063"/>
                          </a:solidFill>
                          <a:latin typeface="MS Reference Sans Serif" panose="020B0604030504040204" pitchFamily="34" charset="0"/>
                          <a:ea typeface="Cambria" panose="02040503050406030204" pitchFamily="18" charset="0"/>
                          <a:cs typeface="+mn-cs"/>
                        </a:rPr>
                        <a:t>16</a:t>
                      </a:r>
                      <a:endParaRPr lang="en-IN" sz="2200" kern="1200" dirty="0">
                        <a:solidFill>
                          <a:srgbClr val="1E3063"/>
                        </a:solidFill>
                        <a:latin typeface="MS Reference Sans Serif" panose="020B0604030504040204" pitchFamily="34" charset="0"/>
                        <a:ea typeface="Cambria" panose="02040503050406030204" pitchFamily="18" charset="0"/>
                        <a:cs typeface="+mn-cs"/>
                      </a:endParaRPr>
                    </a:p>
                  </a:txBody>
                  <a:tcPr marL="100580" marR="100580" marT="51813" marB="51813"/>
                </a:tc>
                <a:extLst>
                  <a:ext uri="{0D108BD9-81ED-4DB2-BD59-A6C34878D82A}">
                    <a16:rowId xmlns="" xmlns:a16="http://schemas.microsoft.com/office/drawing/2014/main" val="10006"/>
                  </a:ext>
                </a:extLst>
              </a:tr>
              <a:tr h="500856">
                <a:tc>
                  <a:txBody>
                    <a:bodyPr/>
                    <a:lstStyle/>
                    <a:p>
                      <a:pPr marL="0" algn="l" defTabSz="914400" rtl="0" eaLnBrk="1" latinLnBrk="0" hangingPunct="1"/>
                      <a:r>
                        <a:rPr lang="en-US" sz="2200" kern="1200" dirty="0">
                          <a:solidFill>
                            <a:srgbClr val="1E3063"/>
                          </a:solidFill>
                          <a:latin typeface="MS Reference Sans Serif" panose="020B0604030504040204" pitchFamily="34" charset="0"/>
                          <a:ea typeface="Cambria" panose="02040503050406030204" pitchFamily="18" charset="0"/>
                          <a:cs typeface="+mn-cs"/>
                        </a:rPr>
                        <a:t>Pages</a:t>
                      </a:r>
                      <a:endParaRPr lang="en-IN" sz="2200" kern="1200" dirty="0">
                        <a:solidFill>
                          <a:srgbClr val="1E3063"/>
                        </a:solidFill>
                        <a:latin typeface="MS Reference Sans Serif" panose="020B0604030504040204" pitchFamily="34" charset="0"/>
                        <a:ea typeface="Cambria" panose="02040503050406030204" pitchFamily="18" charset="0"/>
                        <a:cs typeface="+mn-cs"/>
                      </a:endParaRPr>
                    </a:p>
                  </a:txBody>
                  <a:tcPr marL="100580" marR="100580" marT="51813" marB="51813"/>
                </a:tc>
                <a:tc>
                  <a:txBody>
                    <a:bodyPr/>
                    <a:lstStyle/>
                    <a:p>
                      <a:pPr marL="0" algn="l" defTabSz="914400" rtl="0" eaLnBrk="1" latinLnBrk="0" hangingPunct="1"/>
                      <a:r>
                        <a:rPr lang="en-US" sz="2200" kern="1200" dirty="0">
                          <a:solidFill>
                            <a:srgbClr val="1E3063"/>
                          </a:solidFill>
                          <a:latin typeface="MS Reference Sans Serif" panose="020B0604030504040204" pitchFamily="34" charset="0"/>
                          <a:ea typeface="Cambria" panose="02040503050406030204" pitchFamily="18" charset="0"/>
                          <a:cs typeface="+mn-cs"/>
                        </a:rPr>
                        <a:t>823</a:t>
                      </a:r>
                      <a:endParaRPr lang="en-IN" sz="2200" kern="1200" dirty="0">
                        <a:solidFill>
                          <a:srgbClr val="1E3063"/>
                        </a:solidFill>
                        <a:latin typeface="MS Reference Sans Serif" panose="020B0604030504040204" pitchFamily="34" charset="0"/>
                        <a:ea typeface="Cambria" panose="02040503050406030204" pitchFamily="18" charset="0"/>
                        <a:cs typeface="+mn-cs"/>
                      </a:endParaRPr>
                    </a:p>
                  </a:txBody>
                  <a:tcPr marL="100580" marR="100580" marT="51813" marB="51813"/>
                </a:tc>
                <a:tc>
                  <a:txBody>
                    <a:bodyPr/>
                    <a:lstStyle/>
                    <a:p>
                      <a:pPr marL="0" algn="l" defTabSz="914400" rtl="0" eaLnBrk="1" latinLnBrk="0" hangingPunct="1"/>
                      <a:r>
                        <a:rPr lang="en-US" sz="2200" kern="1200" dirty="0">
                          <a:solidFill>
                            <a:srgbClr val="1E3063"/>
                          </a:solidFill>
                          <a:latin typeface="MS Reference Sans Serif" panose="020B0604030504040204" pitchFamily="34" charset="0"/>
                          <a:ea typeface="Cambria" panose="02040503050406030204" pitchFamily="18" charset="0"/>
                          <a:cs typeface="+mn-cs"/>
                        </a:rPr>
                        <a:t>622</a:t>
                      </a:r>
                      <a:endParaRPr lang="en-IN" sz="2200" kern="1200" dirty="0">
                        <a:solidFill>
                          <a:srgbClr val="1E3063"/>
                        </a:solidFill>
                        <a:latin typeface="MS Reference Sans Serif" panose="020B0604030504040204" pitchFamily="34" charset="0"/>
                        <a:ea typeface="Cambria" panose="02040503050406030204" pitchFamily="18" charset="0"/>
                        <a:cs typeface="+mn-cs"/>
                      </a:endParaRPr>
                    </a:p>
                  </a:txBody>
                  <a:tcPr marL="100580" marR="100580" marT="51813" marB="51813"/>
                </a:tc>
                <a:extLst>
                  <a:ext uri="{0D108BD9-81ED-4DB2-BD59-A6C34878D82A}">
                    <a16:rowId xmlns="" xmlns:a16="http://schemas.microsoft.com/office/drawing/2014/main" val="10007"/>
                  </a:ext>
                </a:extLst>
              </a:tr>
              <a:tr h="500856">
                <a:tc>
                  <a:txBody>
                    <a:bodyPr/>
                    <a:lstStyle/>
                    <a:p>
                      <a:pPr marL="0" algn="l" defTabSz="914400" rtl="0" eaLnBrk="1" latinLnBrk="0" hangingPunct="1"/>
                      <a:r>
                        <a:rPr lang="en-IN" sz="2200" kern="1200" dirty="0">
                          <a:solidFill>
                            <a:srgbClr val="1E3063"/>
                          </a:solidFill>
                          <a:latin typeface="MS Reference Sans Serif" panose="020B0604030504040204" pitchFamily="34" charset="0"/>
                          <a:ea typeface="Cambria" panose="02040503050406030204" pitchFamily="18" charset="0"/>
                          <a:cs typeface="+mn-cs"/>
                        </a:rPr>
                        <a:t>Rules</a:t>
                      </a:r>
                    </a:p>
                  </a:txBody>
                  <a:tcPr marL="100580" marR="100580" marT="51813" marB="51813"/>
                </a:tc>
                <a:tc>
                  <a:txBody>
                    <a:bodyPr/>
                    <a:lstStyle/>
                    <a:p>
                      <a:pPr marL="0" algn="l" defTabSz="914400" rtl="0" eaLnBrk="1" latinLnBrk="0" hangingPunct="1"/>
                      <a:r>
                        <a:rPr lang="en-IN" sz="2200" kern="1200" dirty="0">
                          <a:solidFill>
                            <a:srgbClr val="1E3063"/>
                          </a:solidFill>
                          <a:latin typeface="MS Reference Sans Serif" panose="020B0604030504040204" pitchFamily="34" charset="0"/>
                          <a:ea typeface="Cambria" panose="02040503050406030204" pitchFamily="18" charset="0"/>
                          <a:cs typeface="+mn-cs"/>
                        </a:rPr>
                        <a:t>511</a:t>
                      </a:r>
                    </a:p>
                  </a:txBody>
                  <a:tcPr marL="100580" marR="100580" marT="51813" marB="51813"/>
                </a:tc>
                <a:tc>
                  <a:txBody>
                    <a:bodyPr/>
                    <a:lstStyle/>
                    <a:p>
                      <a:pPr marL="0" algn="l" defTabSz="914400" rtl="0" eaLnBrk="1" latinLnBrk="0" hangingPunct="1"/>
                      <a:r>
                        <a:rPr lang="en-IN" sz="2200" kern="1200" dirty="0">
                          <a:solidFill>
                            <a:srgbClr val="1E3063"/>
                          </a:solidFill>
                          <a:latin typeface="MS Reference Sans Serif" panose="020B0604030504040204" pitchFamily="34" charset="0"/>
                          <a:ea typeface="Cambria" panose="02040503050406030204" pitchFamily="18" charset="0"/>
                          <a:cs typeface="+mn-cs"/>
                        </a:rPr>
                        <a:t>333</a:t>
                      </a:r>
                    </a:p>
                  </a:txBody>
                  <a:tcPr marL="100580" marR="100580" marT="51813" marB="51813"/>
                </a:tc>
                <a:extLst>
                  <a:ext uri="{0D108BD9-81ED-4DB2-BD59-A6C34878D82A}">
                    <a16:rowId xmlns="" xmlns:a16="http://schemas.microsoft.com/office/drawing/2014/main" val="1394767192"/>
                  </a:ext>
                </a:extLst>
              </a:tr>
              <a:tr h="500856">
                <a:tc>
                  <a:txBody>
                    <a:bodyPr/>
                    <a:lstStyle/>
                    <a:p>
                      <a:pPr marL="0" algn="l" defTabSz="914400" rtl="0" eaLnBrk="1" latinLnBrk="0" hangingPunct="1"/>
                      <a:r>
                        <a:rPr lang="en-IN" sz="2200" kern="1200" dirty="0">
                          <a:solidFill>
                            <a:srgbClr val="1E3063"/>
                          </a:solidFill>
                          <a:latin typeface="MS Reference Sans Serif" panose="020B0604030504040204" pitchFamily="34" charset="0"/>
                          <a:ea typeface="Cambria" panose="02040503050406030204" pitchFamily="18" charset="0"/>
                          <a:cs typeface="+mn-cs"/>
                        </a:rPr>
                        <a:t>Forms</a:t>
                      </a:r>
                    </a:p>
                  </a:txBody>
                  <a:tcPr marL="100580" marR="100580" marT="51813" marB="51813"/>
                </a:tc>
                <a:tc>
                  <a:txBody>
                    <a:bodyPr/>
                    <a:lstStyle/>
                    <a:p>
                      <a:pPr marL="0" algn="l" defTabSz="914400" rtl="0" eaLnBrk="1" latinLnBrk="0" hangingPunct="1"/>
                      <a:r>
                        <a:rPr lang="en-IN" sz="2200" kern="1200" dirty="0">
                          <a:solidFill>
                            <a:srgbClr val="1E3063"/>
                          </a:solidFill>
                          <a:latin typeface="MS Reference Sans Serif" panose="020B0604030504040204" pitchFamily="34" charset="0"/>
                          <a:ea typeface="Cambria" panose="02040503050406030204" pitchFamily="18" charset="0"/>
                          <a:cs typeface="+mn-cs"/>
                        </a:rPr>
                        <a:t>399</a:t>
                      </a:r>
                    </a:p>
                  </a:txBody>
                  <a:tcPr marL="100580" marR="100580" marT="51813" marB="51813"/>
                </a:tc>
                <a:tc>
                  <a:txBody>
                    <a:bodyPr/>
                    <a:lstStyle/>
                    <a:p>
                      <a:pPr marL="0" algn="l" defTabSz="914400" rtl="0" eaLnBrk="1" latinLnBrk="0" hangingPunct="1"/>
                      <a:r>
                        <a:rPr lang="en-IN" sz="2200" kern="1200" dirty="0">
                          <a:solidFill>
                            <a:srgbClr val="1E3063"/>
                          </a:solidFill>
                          <a:latin typeface="MS Reference Sans Serif" panose="020B0604030504040204" pitchFamily="34" charset="0"/>
                          <a:ea typeface="Cambria" panose="02040503050406030204" pitchFamily="18" charset="0"/>
                          <a:cs typeface="+mn-cs"/>
                        </a:rPr>
                        <a:t>190</a:t>
                      </a:r>
                    </a:p>
                  </a:txBody>
                  <a:tcPr marL="100580" marR="100580" marT="51813" marB="51813"/>
                </a:tc>
                <a:extLst>
                  <a:ext uri="{0D108BD9-81ED-4DB2-BD59-A6C34878D82A}">
                    <a16:rowId xmlns="" xmlns:a16="http://schemas.microsoft.com/office/drawing/2014/main" val="3788784995"/>
                  </a:ext>
                </a:extLst>
              </a:tr>
            </a:tbl>
          </a:graphicData>
        </a:graphic>
      </p:graphicFrame>
      <p:sp>
        <p:nvSpPr>
          <p:cNvPr id="29" name="TextBox 28">
            <a:extLst>
              <a:ext uri="{FF2B5EF4-FFF2-40B4-BE49-F238E27FC236}">
                <a16:creationId xmlns="" xmlns:a16="http://schemas.microsoft.com/office/drawing/2014/main" id="{0F20FF00-C3EB-7FB0-7BDF-2F893C72ED0D}"/>
              </a:ext>
            </a:extLst>
          </p:cNvPr>
          <p:cNvSpPr txBox="1"/>
          <p:nvPr/>
        </p:nvSpPr>
        <p:spPr>
          <a:xfrm>
            <a:off x="707722" y="6886259"/>
            <a:ext cx="13045856" cy="1107996"/>
          </a:xfrm>
          <a:prstGeom prst="rect">
            <a:avLst/>
          </a:prstGeom>
          <a:noFill/>
        </p:spPr>
        <p:txBody>
          <a:bodyPr wrap="square" rtlCol="0">
            <a:spAutoFit/>
          </a:bodyPr>
          <a:lstStyle/>
          <a:p>
            <a:r>
              <a:rPr lang="en-US" altLang="en-US" sz="2400" dirty="0">
                <a:solidFill>
                  <a:schemeClr val="tx2"/>
                </a:solidFill>
                <a:latin typeface="MS Reference Sans Serif" panose="020B0604030504040204" pitchFamily="34" charset="0"/>
              </a:rPr>
              <a:t>Besides about 1200 Provisos and 900 Explanations have been removed. Their simplified content has been placed as sub-sections or clauses.</a:t>
            </a:r>
            <a:endParaRPr lang="en-IN" altLang="en-US" sz="2400" dirty="0">
              <a:solidFill>
                <a:schemeClr val="tx2"/>
              </a:solidFill>
              <a:latin typeface="MS Reference Sans Serif" panose="020B0604030504040204" pitchFamily="34" charset="0"/>
            </a:endParaRPr>
          </a:p>
          <a:p>
            <a:endParaRPr lang="en-IN" dirty="0">
              <a:latin typeface="MS Reference Sans Serif" panose="020B0604030504040204" pitchFamily="34" charset="0"/>
            </a:endParaRPr>
          </a:p>
        </p:txBody>
      </p:sp>
      <p:pic>
        <p:nvPicPr>
          <p:cNvPr id="4" name="Picture 3">
            <a:extLst>
              <a:ext uri="{FF2B5EF4-FFF2-40B4-BE49-F238E27FC236}">
                <a16:creationId xmlns="" xmlns:a16="http://schemas.microsoft.com/office/drawing/2014/main" id="{92C4B5E0-9B96-879D-B242-8A5FD17F4258}"/>
              </a:ext>
            </a:extLst>
          </p:cNvPr>
          <p:cNvPicPr>
            <a:picLocks noChangeAspect="1"/>
          </p:cNvPicPr>
          <p:nvPr/>
        </p:nvPicPr>
        <p:blipFill>
          <a:blip r:embed="rId3"/>
          <a:stretch>
            <a:fillRect/>
          </a:stretch>
        </p:blipFill>
        <p:spPr>
          <a:xfrm>
            <a:off x="6914073" y="1532350"/>
            <a:ext cx="7716327" cy="3219899"/>
          </a:xfrm>
          <a:prstGeom prst="rect">
            <a:avLst/>
          </a:prstGeom>
        </p:spPr>
      </p:pic>
      <p:sp>
        <p:nvSpPr>
          <p:cNvPr id="3" name="TextBox 2">
            <a:extLst>
              <a:ext uri="{FF2B5EF4-FFF2-40B4-BE49-F238E27FC236}">
                <a16:creationId xmlns="" xmlns:a16="http://schemas.microsoft.com/office/drawing/2014/main" id="{72DA303A-B8D7-BCC4-81CD-C12A4F196E8F}"/>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3992237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3C9F9FD-DBA3-2271-F0F8-7EB4527EA1C9}"/>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94598504-98E5-99A5-C27F-6F6E61772FC1}"/>
              </a:ext>
            </a:extLst>
          </p:cNvPr>
          <p:cNvSpPr/>
          <p:nvPr/>
        </p:nvSpPr>
        <p:spPr>
          <a:xfrm>
            <a:off x="793790" y="617339"/>
            <a:ext cx="13503123" cy="620078"/>
          </a:xfrm>
          <a:prstGeom prst="rect">
            <a:avLst/>
          </a:prstGeom>
          <a:noFill/>
          <a:ln/>
        </p:spPr>
        <p:txBody>
          <a:bodyPr wrap="none" lIns="0" tIns="0" rIns="0" bIns="0" rtlCol="0" anchor="t"/>
          <a:lstStyle/>
          <a:p>
            <a:pPr algn="ctr">
              <a:lnSpc>
                <a:spcPts val="4850"/>
              </a:lnSpc>
            </a:pPr>
            <a:r>
              <a:rPr lang="en-US" sz="3900" dirty="0" smtClean="0">
                <a:solidFill>
                  <a:srgbClr val="091C53"/>
                </a:solidFill>
                <a:latin typeface="MS Reference Sans Serif" panose="020B0604030504040204" pitchFamily="34" charset="0"/>
                <a:ea typeface="Cambria" panose="02040503050406030204" pitchFamily="18" charset="0"/>
              </a:rPr>
              <a:t>AMENDMENTS BY FA, 2026 in IT ACT, 2025</a:t>
            </a:r>
            <a:endParaRPr lang="en-US" sz="3900" dirty="0">
              <a:solidFill>
                <a:srgbClr val="091C53"/>
              </a:solidFill>
              <a:latin typeface="MS Reference Sans Serif" panose="020B0604030504040204" pitchFamily="34" charset="0"/>
              <a:ea typeface="Cambria" panose="02040503050406030204" pitchFamily="18" charset="0"/>
            </a:endParaRPr>
          </a:p>
        </p:txBody>
      </p:sp>
      <p:sp>
        <p:nvSpPr>
          <p:cNvPr id="3" name="TextBox 2">
            <a:extLst>
              <a:ext uri="{FF2B5EF4-FFF2-40B4-BE49-F238E27FC236}">
                <a16:creationId xmlns="" xmlns:a16="http://schemas.microsoft.com/office/drawing/2014/main" id="{72DA303A-B8D7-BCC4-81CD-C12A4F196E8F}"/>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
        <p:nvSpPr>
          <p:cNvPr id="5" name="Rectangle 4"/>
          <p:cNvSpPr/>
          <p:nvPr/>
        </p:nvSpPr>
        <p:spPr>
          <a:xfrm>
            <a:off x="265472" y="1529392"/>
            <a:ext cx="14203564" cy="6370975"/>
          </a:xfrm>
          <a:prstGeom prst="rect">
            <a:avLst/>
          </a:prstGeom>
        </p:spPr>
        <p:txBody>
          <a:bodyPr wrap="square">
            <a:spAutoFit/>
          </a:bodyPr>
          <a:lstStyle/>
          <a:p>
            <a:pPr marL="0" lvl="8"/>
            <a:r>
              <a:rPr lang="en-IN" sz="2200" dirty="0" smtClean="0">
                <a:latin typeface="MS Reference Sans Serif" panose="020B0604030504040204" pitchFamily="34" charset="0"/>
                <a:ea typeface="Cambria" panose="02040503050406030204" pitchFamily="18" charset="0"/>
              </a:rPr>
              <a:t>1. </a:t>
            </a:r>
            <a:r>
              <a:rPr lang="en-IN" sz="2400" dirty="0">
                <a:latin typeface="MS Reference Sans Serif" panose="020B0604030504040204" pitchFamily="34" charset="0"/>
              </a:rPr>
              <a:t>FA, 2026 made 87 amendments in IT Act, 2025</a:t>
            </a:r>
          </a:p>
          <a:p>
            <a:pPr marL="342900" indent="-342900">
              <a:buAutoNum type="arabicPeriod"/>
            </a:pPr>
            <a:endParaRPr lang="en-IN" sz="2400" dirty="0">
              <a:latin typeface="MS Reference Sans Serif" panose="020B0604030504040204" pitchFamily="34" charset="0"/>
            </a:endParaRPr>
          </a:p>
          <a:p>
            <a:r>
              <a:rPr lang="en-IN" sz="2400" dirty="0">
                <a:latin typeface="MS Reference Sans Serif" panose="020B0604030504040204" pitchFamily="34" charset="0"/>
              </a:rPr>
              <a:t>2. Section 443 relevant to section 271AAC of  IT Act, 1961 deleted by FA, 2026</a:t>
            </a:r>
          </a:p>
          <a:p>
            <a:endParaRPr lang="en-IN" sz="2400" dirty="0">
              <a:latin typeface="MS Reference Sans Serif" panose="020B0604030504040204" pitchFamily="34" charset="0"/>
            </a:endParaRPr>
          </a:p>
          <a:p>
            <a:pPr marL="355600" indent="-355600"/>
            <a:r>
              <a:rPr lang="en-IN" sz="2400" dirty="0">
                <a:latin typeface="MS Reference Sans Serif" panose="020B0604030504040204" pitchFamily="34" charset="0"/>
              </a:rPr>
              <a:t>3. New section 354A for m</a:t>
            </a:r>
            <a:r>
              <a:rPr lang="en-US" sz="2400" dirty="0" err="1">
                <a:latin typeface="MS Reference Sans Serif" panose="020B0604030504040204" pitchFamily="34" charset="0"/>
              </a:rPr>
              <a:t>erger</a:t>
            </a:r>
            <a:r>
              <a:rPr lang="en-US" sz="2400" dirty="0">
                <a:latin typeface="MS Reference Sans Serif" panose="020B0604030504040204" pitchFamily="34" charset="0"/>
              </a:rPr>
              <a:t> of registered non-profit organization in certain cases introduced</a:t>
            </a:r>
          </a:p>
          <a:p>
            <a:pPr marL="355600" indent="-355600"/>
            <a:endParaRPr lang="en-US" sz="2400" dirty="0">
              <a:latin typeface="MS Reference Sans Serif" panose="020B0604030504040204" pitchFamily="34" charset="0"/>
            </a:endParaRPr>
          </a:p>
          <a:p>
            <a:pPr marL="355600" indent="-355600" algn="just"/>
            <a:r>
              <a:rPr lang="en-US" sz="2400" dirty="0" smtClean="0">
                <a:latin typeface="MS Reference Sans Serif" panose="020B0604030504040204" pitchFamily="34" charset="0"/>
              </a:rPr>
              <a:t>4.	Section 447 for penalty for f</a:t>
            </a:r>
            <a:r>
              <a:rPr lang="en-US" sz="2400" dirty="0" smtClean="0">
                <a:solidFill>
                  <a:schemeClr val="dk1"/>
                </a:solidFill>
                <a:latin typeface="MS Reference Sans Serif" panose="020B0604030504040204" pitchFamily="34" charset="0"/>
                <a:cs typeface="Times New Roman" pitchFamily="18" charset="0"/>
              </a:rPr>
              <a:t>ailure </a:t>
            </a:r>
            <a:r>
              <a:rPr lang="en-US" sz="2400" dirty="0">
                <a:solidFill>
                  <a:schemeClr val="dk1"/>
                </a:solidFill>
                <a:latin typeface="MS Reference Sans Serif" panose="020B0604030504040204" pitchFamily="34" charset="0"/>
                <a:cs typeface="Times New Roman" pitchFamily="18" charset="0"/>
              </a:rPr>
              <a:t>to furnish report u/s 172 [Report from an accountant to be furnished by person entering into international transaction or specified domestic transaction</a:t>
            </a:r>
            <a:r>
              <a:rPr lang="en-US" sz="2400" dirty="0" smtClean="0">
                <a:solidFill>
                  <a:schemeClr val="dk1"/>
                </a:solidFill>
                <a:latin typeface="MS Reference Sans Serif" panose="020B0604030504040204" pitchFamily="34" charset="0"/>
                <a:cs typeface="Times New Roman" pitchFamily="18" charset="0"/>
              </a:rPr>
              <a:t>] omitted and converted into fee by incorporating  clause (d) in </a:t>
            </a:r>
            <a:r>
              <a:rPr lang="en-US" sz="2400" dirty="0">
                <a:solidFill>
                  <a:schemeClr val="dk1"/>
                </a:solidFill>
                <a:latin typeface="MS Reference Sans Serif" panose="020B0604030504040204" pitchFamily="34" charset="0"/>
                <a:cs typeface="Times New Roman" pitchFamily="18" charset="0"/>
              </a:rPr>
              <a:t>section </a:t>
            </a:r>
            <a:r>
              <a:rPr lang="en-US" sz="2400" dirty="0" smtClean="0">
                <a:solidFill>
                  <a:schemeClr val="dk1"/>
                </a:solidFill>
                <a:latin typeface="MS Reference Sans Serif" panose="020B0604030504040204" pitchFamily="34" charset="0"/>
                <a:cs typeface="Times New Roman" pitchFamily="18" charset="0"/>
              </a:rPr>
              <a:t>428. </a:t>
            </a:r>
          </a:p>
          <a:p>
            <a:pPr marL="355600" indent="-355600" algn="just"/>
            <a:endParaRPr lang="en-IN" sz="2400" dirty="0" smtClean="0">
              <a:solidFill>
                <a:schemeClr val="dk1"/>
              </a:solidFill>
              <a:latin typeface="MS Reference Sans Serif" panose="020B0604030504040204" pitchFamily="34" charset="0"/>
              <a:cs typeface="Times New Roman" pitchFamily="18" charset="0"/>
            </a:endParaRPr>
          </a:p>
          <a:p>
            <a:pPr marL="457200" indent="-457200" algn="just">
              <a:buAutoNum type="arabicPeriod" startAt="5"/>
            </a:pPr>
            <a:r>
              <a:rPr lang="en-IN" sz="2400" dirty="0" smtClean="0">
                <a:solidFill>
                  <a:schemeClr val="dk1"/>
                </a:solidFill>
                <a:latin typeface="MS Reference Sans Serif" panose="020B0604030504040204" pitchFamily="34" charset="0"/>
                <a:cs typeface="Times New Roman" pitchFamily="18" charset="0"/>
              </a:rPr>
              <a:t>Immunity from penalty for misreporting of income incorporated in section 440.</a:t>
            </a:r>
          </a:p>
          <a:p>
            <a:pPr marL="457200" indent="-457200" algn="just">
              <a:buAutoNum type="arabicPeriod" startAt="5"/>
            </a:pPr>
            <a:endParaRPr lang="en-US" sz="2400" dirty="0" smtClean="0">
              <a:solidFill>
                <a:schemeClr val="dk1"/>
              </a:solidFill>
              <a:latin typeface="MS Reference Sans Serif" panose="020B0604030504040204" pitchFamily="34" charset="0"/>
              <a:cs typeface="Times New Roman" pitchFamily="18" charset="0"/>
            </a:endParaRPr>
          </a:p>
          <a:p>
            <a:pPr marL="457200" indent="-457200" algn="just">
              <a:buAutoNum type="arabicPeriod" startAt="5"/>
            </a:pPr>
            <a:r>
              <a:rPr lang="en-US" sz="2400" dirty="0" smtClean="0">
                <a:solidFill>
                  <a:schemeClr val="dk1"/>
                </a:solidFill>
                <a:latin typeface="MS Reference Sans Serif" panose="020B0604030504040204" pitchFamily="34" charset="0"/>
                <a:cs typeface="Times New Roman" pitchFamily="18" charset="0"/>
              </a:rPr>
              <a:t>Deduction </a:t>
            </a:r>
            <a:r>
              <a:rPr lang="en-US" sz="2400" dirty="0">
                <a:solidFill>
                  <a:schemeClr val="dk1"/>
                </a:solidFill>
                <a:latin typeface="MS Reference Sans Serif" panose="020B0604030504040204" pitchFamily="34" charset="0"/>
                <a:cs typeface="Times New Roman" pitchFamily="18" charset="0"/>
              </a:rPr>
              <a:t>of </a:t>
            </a:r>
            <a:r>
              <a:rPr lang="en-US" sz="2400" dirty="0" smtClean="0">
                <a:solidFill>
                  <a:schemeClr val="dk1"/>
                </a:solidFill>
                <a:latin typeface="MS Reference Sans Serif" panose="020B0604030504040204" pitchFamily="34" charset="0"/>
                <a:cs typeface="Times New Roman" pitchFamily="18" charset="0"/>
              </a:rPr>
              <a:t>employees </a:t>
            </a:r>
            <a:r>
              <a:rPr lang="en-US" sz="2400" dirty="0">
                <a:solidFill>
                  <a:schemeClr val="dk1"/>
                </a:solidFill>
                <a:latin typeface="MS Reference Sans Serif" panose="020B0604030504040204" pitchFamily="34" charset="0"/>
                <a:cs typeface="Times New Roman" pitchFamily="18" charset="0"/>
              </a:rPr>
              <a:t>contribution, if deposited by the employer upto the due date of filing of return of income </a:t>
            </a:r>
            <a:r>
              <a:rPr lang="en-US" sz="2400" dirty="0" smtClean="0">
                <a:solidFill>
                  <a:schemeClr val="dk1"/>
                </a:solidFill>
                <a:latin typeface="MS Reference Sans Serif" panose="020B0604030504040204" pitchFamily="34" charset="0"/>
                <a:cs typeface="Times New Roman" pitchFamily="18" charset="0"/>
              </a:rPr>
              <a:t>u/s 263(1) Act </a:t>
            </a:r>
            <a:r>
              <a:rPr lang="en-US" sz="2400" dirty="0">
                <a:solidFill>
                  <a:schemeClr val="dk1"/>
                </a:solidFill>
                <a:latin typeface="MS Reference Sans Serif" panose="020B0604030504040204" pitchFamily="34" charset="0"/>
                <a:cs typeface="Times New Roman" pitchFamily="18" charset="0"/>
              </a:rPr>
              <a:t>is allowable.</a:t>
            </a:r>
          </a:p>
          <a:p>
            <a:pPr algn="just"/>
            <a:endParaRPr lang="en-IN" sz="2400" dirty="0">
              <a:solidFill>
                <a:schemeClr val="dk1"/>
              </a:solidFill>
              <a:latin typeface="MS Reference Sans Serif" panose="020B0604030504040204" pitchFamily="34" charset="0"/>
              <a:cs typeface="Times New Roman" pitchFamily="18" charset="0"/>
            </a:endParaRPr>
          </a:p>
          <a:p>
            <a:pPr marL="355600" indent="-355600"/>
            <a:endParaRPr lang="en-US" sz="2400" dirty="0">
              <a:latin typeface="MS Reference Sans Serif" panose="020B0604030504040204" pitchFamily="34" charset="0"/>
            </a:endParaRPr>
          </a:p>
        </p:txBody>
      </p:sp>
    </p:spTree>
    <p:extLst>
      <p:ext uri="{BB962C8B-B14F-4D97-AF65-F5344CB8AC3E}">
        <p14:creationId xmlns:p14="http://schemas.microsoft.com/office/powerpoint/2010/main" val="2802965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FCAD573-A2EB-553E-699E-A0CA94F7E17E}"/>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C25BD771-C9AA-4640-EE32-7A3B4503CF47}"/>
              </a:ext>
            </a:extLst>
          </p:cNvPr>
          <p:cNvSpPr/>
          <p:nvPr/>
        </p:nvSpPr>
        <p:spPr>
          <a:xfrm>
            <a:off x="793790" y="340244"/>
            <a:ext cx="9639419" cy="620078"/>
          </a:xfrm>
          <a:prstGeom prst="rect">
            <a:avLst/>
          </a:prstGeom>
          <a:noFill/>
          <a:ln/>
        </p:spPr>
        <p:txBody>
          <a:bodyPr wrap="none" lIns="0" tIns="0" rIns="0" bIns="0" rtlCol="0" anchor="t"/>
          <a:lstStyle/>
          <a:p>
            <a:pPr>
              <a:lnSpc>
                <a:spcPts val="4850"/>
              </a:lnSpc>
            </a:pPr>
            <a:r>
              <a:rPr lang="en-US" sz="3900" dirty="0">
                <a:solidFill>
                  <a:srgbClr val="091C53"/>
                </a:solidFill>
                <a:latin typeface="MS Reference Sans Serif" panose="020B0604030504040204" pitchFamily="34" charset="0"/>
                <a:ea typeface="Cambria" panose="02040503050406030204" pitchFamily="18" charset="0"/>
              </a:rPr>
              <a:t>CHAPTERS OVERVIEW</a:t>
            </a:r>
          </a:p>
        </p:txBody>
      </p:sp>
      <p:graphicFrame>
        <p:nvGraphicFramePr>
          <p:cNvPr id="30" name="Table 29">
            <a:extLst>
              <a:ext uri="{FF2B5EF4-FFF2-40B4-BE49-F238E27FC236}">
                <a16:creationId xmlns="" xmlns:a16="http://schemas.microsoft.com/office/drawing/2014/main" id="{5C7204B1-EBB5-9F36-C10B-0B58C53AC1E4}"/>
              </a:ext>
            </a:extLst>
          </p:cNvPr>
          <p:cNvGraphicFramePr>
            <a:graphicFrameLocks noGrp="1"/>
          </p:cNvGraphicFramePr>
          <p:nvPr>
            <p:extLst>
              <p:ext uri="{D42A27DB-BD31-4B8C-83A1-F6EECF244321}">
                <p14:modId xmlns:p14="http://schemas.microsoft.com/office/powerpoint/2010/main" val="3574356241"/>
              </p:ext>
            </p:extLst>
          </p:nvPr>
        </p:nvGraphicFramePr>
        <p:xfrm>
          <a:off x="277085" y="1124563"/>
          <a:ext cx="7154071" cy="6561960"/>
        </p:xfrm>
        <a:graphic>
          <a:graphicData uri="http://schemas.openxmlformats.org/drawingml/2006/table">
            <a:tbl>
              <a:tblPr/>
              <a:tblGrid>
                <a:gridCol w="1567001">
                  <a:extLst>
                    <a:ext uri="{9D8B030D-6E8A-4147-A177-3AD203B41FA5}">
                      <a16:colId xmlns="" xmlns:a16="http://schemas.microsoft.com/office/drawing/2014/main" val="313123913"/>
                    </a:ext>
                  </a:extLst>
                </a:gridCol>
                <a:gridCol w="4380009">
                  <a:extLst>
                    <a:ext uri="{9D8B030D-6E8A-4147-A177-3AD203B41FA5}">
                      <a16:colId xmlns="" xmlns:a16="http://schemas.microsoft.com/office/drawing/2014/main" val="2305873083"/>
                    </a:ext>
                  </a:extLst>
                </a:gridCol>
                <a:gridCol w="1207061">
                  <a:extLst>
                    <a:ext uri="{9D8B030D-6E8A-4147-A177-3AD203B41FA5}">
                      <a16:colId xmlns="" xmlns:a16="http://schemas.microsoft.com/office/drawing/2014/main" val="1108747989"/>
                    </a:ext>
                  </a:extLst>
                </a:gridCol>
              </a:tblGrid>
              <a:tr h="212755">
                <a:tc>
                  <a:txBody>
                    <a:bodyPr/>
                    <a:lstStyle/>
                    <a:p>
                      <a:pPr algn="ctr">
                        <a:lnSpc>
                          <a:spcPts val="1800"/>
                        </a:lnSpc>
                        <a:spcBef>
                          <a:spcPts val="750"/>
                        </a:spcBef>
                        <a:spcAft>
                          <a:spcPts val="750"/>
                        </a:spcAft>
                        <a:buNone/>
                      </a:pPr>
                      <a:r>
                        <a:rPr lang="en-IN" sz="2000" b="1" dirty="0">
                          <a:solidFill>
                            <a:srgbClr val="314259"/>
                          </a:solidFill>
                          <a:effectLst/>
                          <a:latin typeface="MS Reference Sans Serif" panose="020B0604030504040204" pitchFamily="34" charset="0"/>
                        </a:rPr>
                        <a:t>Chapter</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2000" b="1" dirty="0">
                          <a:solidFill>
                            <a:srgbClr val="314259"/>
                          </a:solidFill>
                          <a:effectLst/>
                          <a:latin typeface="MS Reference Sans Serif" panose="020B0604030504040204" pitchFamily="34" charset="0"/>
                        </a:rPr>
                        <a:t>Overview</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2000" b="1" dirty="0">
                          <a:solidFill>
                            <a:srgbClr val="314259"/>
                          </a:solidFill>
                          <a:effectLst/>
                          <a:latin typeface="MS Reference Sans Serif" panose="020B0604030504040204" pitchFamily="34" charset="0"/>
                        </a:rPr>
                        <a:t>Sections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Chapter 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Preliminary</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1-3</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396626271"/>
                  </a:ext>
                </a:extLst>
              </a:tr>
              <a:tr h="212755">
                <a:tc>
                  <a:txBody>
                    <a:bodyPr/>
                    <a:lstStyle/>
                    <a:p>
                      <a:pPr>
                        <a:lnSpc>
                          <a:spcPct val="100000"/>
                        </a:lnSpc>
                        <a:spcBef>
                          <a:spcPts val="750"/>
                        </a:spcBef>
                        <a:spcAft>
                          <a:spcPts val="750"/>
                        </a:spcAft>
                        <a:buNone/>
                      </a:pPr>
                      <a:r>
                        <a:rPr lang="en-IN" sz="2000">
                          <a:solidFill>
                            <a:schemeClr val="tx1"/>
                          </a:solidFill>
                          <a:effectLst/>
                          <a:latin typeface="MS Reference Sans Serif" panose="020B0604030504040204" pitchFamily="34" charset="0"/>
                        </a:rPr>
                        <a:t>Chapter 2</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Basis of Charge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ct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4-10</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1038855361"/>
                  </a:ext>
                </a:extLst>
              </a:tr>
              <a:tr h="212755">
                <a:tc>
                  <a:txBody>
                    <a:bodyPr/>
                    <a:lstStyle/>
                    <a:p>
                      <a:pPr>
                        <a:lnSpc>
                          <a:spcPct val="100000"/>
                        </a:lnSpc>
                        <a:spcBef>
                          <a:spcPts val="750"/>
                        </a:spcBef>
                        <a:spcAft>
                          <a:spcPts val="750"/>
                        </a:spcAft>
                        <a:buNone/>
                      </a:pPr>
                      <a:r>
                        <a:rPr lang="en-IN" sz="2000">
                          <a:solidFill>
                            <a:schemeClr val="tx1"/>
                          </a:solidFill>
                          <a:effectLst/>
                          <a:latin typeface="MS Reference Sans Serif" panose="020B0604030504040204" pitchFamily="34" charset="0"/>
                        </a:rPr>
                        <a:t>Chapter 3</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2000" dirty="0">
                          <a:solidFill>
                            <a:schemeClr val="tx1"/>
                          </a:solidFill>
                          <a:effectLst/>
                          <a:latin typeface="MS Reference Sans Serif" panose="020B0604030504040204" pitchFamily="34" charset="0"/>
                        </a:rPr>
                        <a:t>Incomes which do not form part of Total Income</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2000" dirty="0">
                          <a:solidFill>
                            <a:schemeClr val="tx1"/>
                          </a:solidFill>
                          <a:effectLst/>
                          <a:latin typeface="MS Reference Sans Serif" panose="020B0604030504040204" pitchFamily="34" charset="0"/>
                        </a:rPr>
                        <a:t>11-12</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2416862376"/>
                  </a:ext>
                </a:extLst>
              </a:tr>
              <a:tr h="212755">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Chapter 4</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Computation of Total Income</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ct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13-95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1398098180"/>
                  </a:ext>
                </a:extLst>
              </a:tr>
              <a:tr h="327930">
                <a:tc>
                  <a:txBody>
                    <a:bodyPr/>
                    <a:lstStyle/>
                    <a:p>
                      <a:pPr>
                        <a:lnSpc>
                          <a:spcPct val="100000"/>
                        </a:lnSpc>
                        <a:spcBef>
                          <a:spcPts val="750"/>
                        </a:spcBef>
                        <a:spcAft>
                          <a:spcPts val="750"/>
                        </a:spcAft>
                        <a:buNone/>
                      </a:pPr>
                      <a:r>
                        <a:rPr lang="en-IN" sz="2000">
                          <a:solidFill>
                            <a:schemeClr val="tx1"/>
                          </a:solidFill>
                          <a:effectLst/>
                          <a:latin typeface="MS Reference Sans Serif" panose="020B0604030504040204" pitchFamily="34" charset="0"/>
                        </a:rPr>
                        <a:t>Chapter 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2000" dirty="0">
                          <a:solidFill>
                            <a:schemeClr val="tx1"/>
                          </a:solidFill>
                          <a:effectLst/>
                          <a:latin typeface="MS Reference Sans Serif" panose="020B0604030504040204" pitchFamily="34" charset="0"/>
                        </a:rPr>
                        <a:t>Income of other persons, Included in the Total Income of the Assessee.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2000" dirty="0">
                          <a:solidFill>
                            <a:schemeClr val="tx1"/>
                          </a:solidFill>
                          <a:effectLst/>
                          <a:latin typeface="MS Reference Sans Serif" panose="020B0604030504040204" pitchFamily="34" charset="0"/>
                        </a:rPr>
                        <a:t>96-100</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2330470629"/>
                  </a:ext>
                </a:extLst>
              </a:tr>
              <a:tr h="212755">
                <a:tc>
                  <a:txBody>
                    <a:bodyPr/>
                    <a:lstStyle/>
                    <a:p>
                      <a:pPr>
                        <a:lnSpc>
                          <a:spcPct val="100000"/>
                        </a:lnSpc>
                        <a:spcBef>
                          <a:spcPts val="750"/>
                        </a:spcBef>
                        <a:spcAft>
                          <a:spcPts val="750"/>
                        </a:spcAft>
                        <a:buNone/>
                      </a:pPr>
                      <a:r>
                        <a:rPr lang="en-IN" sz="2000">
                          <a:solidFill>
                            <a:schemeClr val="tx1"/>
                          </a:solidFill>
                          <a:effectLst/>
                          <a:latin typeface="MS Reference Sans Serif" panose="020B0604030504040204" pitchFamily="34" charset="0"/>
                        </a:rPr>
                        <a:t>Chapter 6</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Aggregation of Income</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ct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101-107</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697236561"/>
                  </a:ext>
                </a:extLst>
              </a:tr>
              <a:tr h="212755">
                <a:tc>
                  <a:txBody>
                    <a:bodyPr/>
                    <a:lstStyle/>
                    <a:p>
                      <a:pPr>
                        <a:lnSpc>
                          <a:spcPct val="100000"/>
                        </a:lnSpc>
                        <a:spcBef>
                          <a:spcPts val="750"/>
                        </a:spcBef>
                        <a:spcAft>
                          <a:spcPts val="750"/>
                        </a:spcAft>
                        <a:buNone/>
                      </a:pPr>
                      <a:r>
                        <a:rPr lang="en-IN" sz="2000">
                          <a:solidFill>
                            <a:schemeClr val="tx1"/>
                          </a:solidFill>
                          <a:effectLst/>
                          <a:latin typeface="MS Reference Sans Serif" panose="020B0604030504040204" pitchFamily="34" charset="0"/>
                        </a:rPr>
                        <a:t>Chapter 7</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2000" dirty="0">
                          <a:solidFill>
                            <a:schemeClr val="tx1"/>
                          </a:solidFill>
                          <a:effectLst/>
                          <a:latin typeface="MS Reference Sans Serif" panose="020B0604030504040204" pitchFamily="34" charset="0"/>
                        </a:rPr>
                        <a:t>Set off, or Carry Forward And Set Off of Losses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2000" dirty="0">
                          <a:solidFill>
                            <a:schemeClr val="tx1"/>
                          </a:solidFill>
                          <a:effectLst/>
                          <a:latin typeface="MS Reference Sans Serif" panose="020B0604030504040204" pitchFamily="34" charset="0"/>
                        </a:rPr>
                        <a:t>108-121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2649104482"/>
                  </a:ext>
                </a:extLst>
              </a:tr>
              <a:tr h="212755">
                <a:tc>
                  <a:txBody>
                    <a:bodyPr/>
                    <a:lstStyle/>
                    <a:p>
                      <a:pPr>
                        <a:lnSpc>
                          <a:spcPct val="100000"/>
                        </a:lnSpc>
                        <a:spcBef>
                          <a:spcPts val="750"/>
                        </a:spcBef>
                        <a:spcAft>
                          <a:spcPts val="750"/>
                        </a:spcAft>
                        <a:buNone/>
                      </a:pPr>
                      <a:r>
                        <a:rPr lang="en-IN" sz="2000">
                          <a:solidFill>
                            <a:schemeClr val="tx1"/>
                          </a:solidFill>
                          <a:effectLst/>
                          <a:latin typeface="MS Reference Sans Serif" panose="020B0604030504040204" pitchFamily="34" charset="0"/>
                        </a:rPr>
                        <a:t>Chapter 8</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2000" dirty="0">
                          <a:solidFill>
                            <a:schemeClr val="tx1"/>
                          </a:solidFill>
                          <a:effectLst/>
                          <a:latin typeface="MS Reference Sans Serif" panose="020B0604030504040204" pitchFamily="34" charset="0"/>
                        </a:rPr>
                        <a:t>Deductions to be made in Computing Total Income</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ctr">
                        <a:lnSpc>
                          <a:spcPct val="100000"/>
                        </a:lnSpc>
                        <a:spcBef>
                          <a:spcPts val="750"/>
                        </a:spcBef>
                        <a:spcAft>
                          <a:spcPts val="750"/>
                        </a:spcAft>
                        <a:buNone/>
                      </a:pPr>
                      <a:r>
                        <a:rPr lang="en-US" sz="2000" dirty="0">
                          <a:solidFill>
                            <a:schemeClr val="tx1"/>
                          </a:solidFill>
                          <a:effectLst/>
                          <a:latin typeface="MS Reference Sans Serif" panose="020B0604030504040204" pitchFamily="34" charset="0"/>
                        </a:rPr>
                        <a:t>122-154</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725408095"/>
                  </a:ext>
                </a:extLst>
              </a:tr>
              <a:tr h="212755">
                <a:tc>
                  <a:txBody>
                    <a:bodyPr/>
                    <a:lstStyle/>
                    <a:p>
                      <a:pPr>
                        <a:lnSpc>
                          <a:spcPct val="100000"/>
                        </a:lnSpc>
                        <a:spcBef>
                          <a:spcPts val="750"/>
                        </a:spcBef>
                        <a:spcAft>
                          <a:spcPts val="750"/>
                        </a:spcAft>
                        <a:buNone/>
                      </a:pPr>
                      <a:r>
                        <a:rPr lang="en-IN" sz="2000">
                          <a:solidFill>
                            <a:schemeClr val="tx1"/>
                          </a:solidFill>
                          <a:effectLst/>
                          <a:latin typeface="MS Reference Sans Serif" panose="020B0604030504040204" pitchFamily="34" charset="0"/>
                        </a:rPr>
                        <a:t>Chapter 9</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Rebate And Reliefs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155-160</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3158243405"/>
                  </a:ext>
                </a:extLst>
              </a:tr>
              <a:tr h="212755">
                <a:tc>
                  <a:txBody>
                    <a:bodyPr/>
                    <a:lstStyle/>
                    <a:p>
                      <a:pPr>
                        <a:lnSpc>
                          <a:spcPct val="100000"/>
                        </a:lnSpc>
                        <a:spcBef>
                          <a:spcPts val="750"/>
                        </a:spcBef>
                        <a:spcAft>
                          <a:spcPts val="750"/>
                        </a:spcAft>
                        <a:buNone/>
                      </a:pPr>
                      <a:r>
                        <a:rPr lang="en-IN" sz="2000">
                          <a:solidFill>
                            <a:schemeClr val="tx1"/>
                          </a:solidFill>
                          <a:effectLst/>
                          <a:latin typeface="MS Reference Sans Serif" panose="020B0604030504040204" pitchFamily="34" charset="0"/>
                        </a:rPr>
                        <a:t>Chapter 10</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2000" dirty="0">
                          <a:solidFill>
                            <a:schemeClr val="tx1"/>
                          </a:solidFill>
                          <a:effectLst/>
                          <a:latin typeface="MS Reference Sans Serif" panose="020B0604030504040204" pitchFamily="34" charset="0"/>
                        </a:rPr>
                        <a:t>Special Provisions Relating to Avoidance of Tax</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ctr">
                        <a:lnSpc>
                          <a:spcPct val="100000"/>
                        </a:lnSpc>
                        <a:spcBef>
                          <a:spcPts val="750"/>
                        </a:spcBef>
                        <a:spcAft>
                          <a:spcPts val="750"/>
                        </a:spcAft>
                        <a:buNone/>
                      </a:pPr>
                      <a:r>
                        <a:rPr lang="en-US" sz="2000" dirty="0">
                          <a:solidFill>
                            <a:schemeClr val="tx1"/>
                          </a:solidFill>
                          <a:effectLst/>
                          <a:latin typeface="MS Reference Sans Serif" panose="020B0604030504040204" pitchFamily="34" charset="0"/>
                        </a:rPr>
                        <a:t>161-177</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121662278"/>
                  </a:ext>
                </a:extLst>
              </a:tr>
              <a:tr h="212755">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Chapter 11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General Anti-Avoidance Rule</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ct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178-184</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1789645388"/>
                  </a:ext>
                </a:extLst>
              </a:tr>
            </a:tbl>
          </a:graphicData>
        </a:graphic>
      </p:graphicFrame>
      <p:graphicFrame>
        <p:nvGraphicFramePr>
          <p:cNvPr id="3" name="Table 2">
            <a:extLst>
              <a:ext uri="{FF2B5EF4-FFF2-40B4-BE49-F238E27FC236}">
                <a16:creationId xmlns="" xmlns:a16="http://schemas.microsoft.com/office/drawing/2014/main" id="{36F0B5BD-A7A9-3DCA-FAF7-7DB015B8EAF0}"/>
              </a:ext>
            </a:extLst>
          </p:cNvPr>
          <p:cNvGraphicFramePr>
            <a:graphicFrameLocks noGrp="1"/>
          </p:cNvGraphicFramePr>
          <p:nvPr>
            <p:extLst>
              <p:ext uri="{D42A27DB-BD31-4B8C-83A1-F6EECF244321}">
                <p14:modId xmlns:p14="http://schemas.microsoft.com/office/powerpoint/2010/main" val="1103411656"/>
              </p:ext>
            </p:extLst>
          </p:nvPr>
        </p:nvGraphicFramePr>
        <p:xfrm>
          <a:off x="7680542" y="1111828"/>
          <a:ext cx="6753915" cy="6657940"/>
        </p:xfrm>
        <a:graphic>
          <a:graphicData uri="http://schemas.openxmlformats.org/drawingml/2006/table">
            <a:tbl>
              <a:tblPr/>
              <a:tblGrid>
                <a:gridCol w="1553340">
                  <a:extLst>
                    <a:ext uri="{9D8B030D-6E8A-4147-A177-3AD203B41FA5}">
                      <a16:colId xmlns="" xmlns:a16="http://schemas.microsoft.com/office/drawing/2014/main" val="313123913"/>
                    </a:ext>
                  </a:extLst>
                </a:gridCol>
                <a:gridCol w="4010405">
                  <a:extLst>
                    <a:ext uri="{9D8B030D-6E8A-4147-A177-3AD203B41FA5}">
                      <a16:colId xmlns="" xmlns:a16="http://schemas.microsoft.com/office/drawing/2014/main" val="2305873083"/>
                    </a:ext>
                  </a:extLst>
                </a:gridCol>
                <a:gridCol w="1190170">
                  <a:extLst>
                    <a:ext uri="{9D8B030D-6E8A-4147-A177-3AD203B41FA5}">
                      <a16:colId xmlns="" xmlns:a16="http://schemas.microsoft.com/office/drawing/2014/main" val="1108747989"/>
                    </a:ext>
                  </a:extLst>
                </a:gridCol>
              </a:tblGrid>
              <a:tr h="212755">
                <a:tc>
                  <a:txBody>
                    <a:bodyPr/>
                    <a:lstStyle/>
                    <a:p>
                      <a:pPr algn="ctr">
                        <a:lnSpc>
                          <a:spcPts val="1800"/>
                        </a:lnSpc>
                        <a:spcBef>
                          <a:spcPts val="750"/>
                        </a:spcBef>
                        <a:spcAft>
                          <a:spcPts val="750"/>
                        </a:spcAft>
                        <a:buNone/>
                      </a:pPr>
                      <a:r>
                        <a:rPr lang="en-IN" sz="2000" b="1" dirty="0">
                          <a:solidFill>
                            <a:srgbClr val="314259"/>
                          </a:solidFill>
                          <a:effectLst/>
                          <a:latin typeface="MS Reference Sans Serif" panose="020B0604030504040204" pitchFamily="34" charset="0"/>
                        </a:rPr>
                        <a:t>Chapter</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2000" b="1" dirty="0">
                          <a:solidFill>
                            <a:srgbClr val="314259"/>
                          </a:solidFill>
                          <a:effectLst/>
                          <a:latin typeface="MS Reference Sans Serif" panose="020B0604030504040204" pitchFamily="34" charset="0"/>
                        </a:rPr>
                        <a:t>Overview</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2000" b="1" dirty="0">
                          <a:solidFill>
                            <a:srgbClr val="314259"/>
                          </a:solidFill>
                          <a:effectLst/>
                          <a:latin typeface="MS Reference Sans Serif" panose="020B0604030504040204" pitchFamily="34" charset="0"/>
                        </a:rPr>
                        <a:t>Sections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Chapter 12</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2000" dirty="0">
                          <a:solidFill>
                            <a:schemeClr val="tx1"/>
                          </a:solidFill>
                          <a:effectLst/>
                          <a:latin typeface="MS Reference Sans Serif" panose="020B0604030504040204" pitchFamily="34" charset="0"/>
                        </a:rPr>
                        <a:t>Mode of Payment in Certain Cases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2000" dirty="0">
                          <a:solidFill>
                            <a:schemeClr val="tx1"/>
                          </a:solidFill>
                          <a:effectLst/>
                          <a:latin typeface="MS Reference Sans Serif" panose="020B0604030504040204" pitchFamily="34" charset="0"/>
                        </a:rPr>
                        <a:t>185-189</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1789382537"/>
                  </a:ext>
                </a:extLst>
              </a:tr>
              <a:tr h="212755">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Chapter 13</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2000" dirty="0">
                          <a:solidFill>
                            <a:schemeClr val="tx1"/>
                          </a:solidFill>
                          <a:effectLst/>
                          <a:latin typeface="MS Reference Sans Serif" panose="020B0604030504040204" pitchFamily="34" charset="0"/>
                        </a:rPr>
                        <a:t>Determination of tax in Special Cases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2000" dirty="0">
                          <a:solidFill>
                            <a:schemeClr val="tx1"/>
                          </a:solidFill>
                          <a:effectLst/>
                          <a:latin typeface="MS Reference Sans Serif" panose="020B0604030504040204" pitchFamily="34" charset="0"/>
                        </a:rPr>
                        <a:t>190-235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2870977926"/>
                  </a:ext>
                </a:extLst>
              </a:tr>
              <a:tr h="212755">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Chapter 14</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Tax Administration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236-261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1206497533"/>
                  </a:ext>
                </a:extLst>
              </a:tr>
              <a:tr h="212755">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Chapter 15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IN" sz="2000">
                          <a:solidFill>
                            <a:schemeClr val="tx1"/>
                          </a:solidFill>
                          <a:effectLst/>
                          <a:latin typeface="MS Reference Sans Serif" panose="020B0604030504040204" pitchFamily="34" charset="0"/>
                        </a:rPr>
                        <a:t>Return of Income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262-267</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3426550202"/>
                  </a:ext>
                </a:extLst>
              </a:tr>
              <a:tr h="212755">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Chapter 16</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Procedure for Assessment</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268-301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295963357"/>
                  </a:ext>
                </a:extLst>
              </a:tr>
              <a:tr h="212755">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Chapter 17</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Special tax provisions for certain persons.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302-355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4195973457"/>
                  </a:ext>
                </a:extLst>
              </a:tr>
              <a:tr h="212755">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Chapter 18</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2000" dirty="0">
                          <a:solidFill>
                            <a:schemeClr val="tx1"/>
                          </a:solidFill>
                          <a:effectLst/>
                          <a:latin typeface="MS Reference Sans Serif" panose="020B0604030504040204" pitchFamily="34" charset="0"/>
                        </a:rPr>
                        <a:t>Appeals, Revision and Alternate Dispute Resolution.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ctr">
                        <a:lnSpc>
                          <a:spcPct val="100000"/>
                        </a:lnSpc>
                        <a:spcBef>
                          <a:spcPts val="750"/>
                        </a:spcBef>
                        <a:spcAft>
                          <a:spcPts val="750"/>
                        </a:spcAft>
                        <a:buNone/>
                      </a:pPr>
                      <a:r>
                        <a:rPr lang="en-US" sz="2000" dirty="0">
                          <a:solidFill>
                            <a:schemeClr val="tx1"/>
                          </a:solidFill>
                          <a:effectLst/>
                          <a:latin typeface="MS Reference Sans Serif" panose="020B0604030504040204" pitchFamily="34" charset="0"/>
                        </a:rPr>
                        <a:t>356-389</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983759434"/>
                  </a:ext>
                </a:extLst>
              </a:tr>
              <a:tr h="212755">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Chapter 19</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2000" dirty="0">
                          <a:solidFill>
                            <a:schemeClr val="tx1"/>
                          </a:solidFill>
                          <a:effectLst/>
                          <a:latin typeface="MS Reference Sans Serif" panose="020B0604030504040204" pitchFamily="34" charset="0"/>
                        </a:rPr>
                        <a:t>Collection and Recovery of Tax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2000" dirty="0">
                          <a:solidFill>
                            <a:schemeClr val="tx1"/>
                          </a:solidFill>
                          <a:effectLst/>
                          <a:latin typeface="MS Reference Sans Serif" panose="020B0604030504040204" pitchFamily="34" charset="0"/>
                        </a:rPr>
                        <a:t>390-430</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506148974"/>
                  </a:ext>
                </a:extLst>
              </a:tr>
              <a:tr h="212755">
                <a:tc>
                  <a:txBody>
                    <a:bodyPr/>
                    <a:lstStyle/>
                    <a:p>
                      <a:pPr>
                        <a:lnSpc>
                          <a:spcPct val="100000"/>
                        </a:lnSpc>
                        <a:spcBef>
                          <a:spcPts val="750"/>
                        </a:spcBef>
                        <a:spcAft>
                          <a:spcPts val="750"/>
                        </a:spcAft>
                        <a:buNone/>
                      </a:pPr>
                      <a:r>
                        <a:rPr lang="en-IN" sz="2000">
                          <a:solidFill>
                            <a:schemeClr val="tx1"/>
                          </a:solidFill>
                          <a:effectLst/>
                          <a:latin typeface="MS Reference Sans Serif" panose="020B0604030504040204" pitchFamily="34" charset="0"/>
                        </a:rPr>
                        <a:t>Chapter 20</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Refunds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ct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431-438</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4750768"/>
                  </a:ext>
                </a:extLst>
              </a:tr>
              <a:tr h="212755">
                <a:tc>
                  <a:txBody>
                    <a:bodyPr/>
                    <a:lstStyle/>
                    <a:p>
                      <a:pPr>
                        <a:lnSpc>
                          <a:spcPct val="100000"/>
                        </a:lnSpc>
                        <a:spcBef>
                          <a:spcPts val="750"/>
                        </a:spcBef>
                        <a:spcAft>
                          <a:spcPts val="750"/>
                        </a:spcAft>
                        <a:buNone/>
                      </a:pPr>
                      <a:r>
                        <a:rPr lang="en-IN" sz="2000">
                          <a:solidFill>
                            <a:schemeClr val="tx1"/>
                          </a:solidFill>
                          <a:effectLst/>
                          <a:latin typeface="MS Reference Sans Serif" panose="020B0604030504040204" pitchFamily="34" charset="0"/>
                        </a:rPr>
                        <a:t>Chapter 21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Penalties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439-472</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9423894"/>
                  </a:ext>
                </a:extLst>
              </a:tr>
              <a:tr h="212755">
                <a:tc>
                  <a:txBody>
                    <a:bodyPr/>
                    <a:lstStyle/>
                    <a:p>
                      <a:pPr>
                        <a:lnSpc>
                          <a:spcPct val="100000"/>
                        </a:lnSpc>
                        <a:spcBef>
                          <a:spcPts val="750"/>
                        </a:spcBef>
                        <a:spcAft>
                          <a:spcPts val="750"/>
                        </a:spcAft>
                        <a:buNone/>
                      </a:pPr>
                      <a:r>
                        <a:rPr lang="en-IN" sz="2000">
                          <a:solidFill>
                            <a:schemeClr val="tx1"/>
                          </a:solidFill>
                          <a:effectLst/>
                          <a:latin typeface="MS Reference Sans Serif" panose="020B0604030504040204" pitchFamily="34" charset="0"/>
                        </a:rPr>
                        <a:t>Chapter 22</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Offences and Prosecution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ct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473-498</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4111284303"/>
                  </a:ext>
                </a:extLst>
              </a:tr>
              <a:tr h="212755">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Chapter 23</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Miscellaneous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IN" sz="2000" dirty="0">
                          <a:solidFill>
                            <a:schemeClr val="tx1"/>
                          </a:solidFill>
                          <a:effectLst/>
                          <a:latin typeface="MS Reference Sans Serif" panose="020B0604030504040204" pitchFamily="34" charset="0"/>
                        </a:rPr>
                        <a:t>499-536</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1110901493"/>
                  </a:ext>
                </a:extLst>
              </a:tr>
            </a:tbl>
          </a:graphicData>
        </a:graphic>
      </p:graphicFrame>
      <p:sp>
        <p:nvSpPr>
          <p:cNvPr id="4" name="TextBox 3">
            <a:extLst>
              <a:ext uri="{FF2B5EF4-FFF2-40B4-BE49-F238E27FC236}">
                <a16:creationId xmlns="" xmlns:a16="http://schemas.microsoft.com/office/drawing/2014/main" id="{3064E63C-974B-A360-6FD2-245E3E4F9A4E}"/>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2133442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C553A3D6-AB62-382A-6C28-71CE0C21F2D0}"/>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A0138E06-F81D-6391-3C99-77E48BECF440}"/>
              </a:ext>
            </a:extLst>
          </p:cNvPr>
          <p:cNvSpPr/>
          <p:nvPr/>
        </p:nvSpPr>
        <p:spPr>
          <a:xfrm>
            <a:off x="793790" y="326390"/>
            <a:ext cx="9639419" cy="620078"/>
          </a:xfrm>
          <a:prstGeom prst="rect">
            <a:avLst/>
          </a:prstGeom>
          <a:noFill/>
          <a:ln/>
        </p:spPr>
        <p:txBody>
          <a:bodyPr wrap="none" lIns="0" tIns="0" rIns="0" bIns="0" rtlCol="0" anchor="t"/>
          <a:lstStyle/>
          <a:p>
            <a:pPr>
              <a:lnSpc>
                <a:spcPts val="4850"/>
              </a:lnSpc>
            </a:pPr>
            <a:r>
              <a:rPr lang="en-US" sz="3900" dirty="0">
                <a:solidFill>
                  <a:srgbClr val="091C53"/>
                </a:solidFill>
                <a:latin typeface="MS Reference Sans Serif" panose="020B0604030504040204" pitchFamily="34" charset="0"/>
                <a:ea typeface="Cambria" panose="02040503050406030204" pitchFamily="18" charset="0"/>
              </a:rPr>
              <a:t>SCHEDULES OVERVIEW</a:t>
            </a:r>
          </a:p>
        </p:txBody>
      </p:sp>
      <p:graphicFrame>
        <p:nvGraphicFramePr>
          <p:cNvPr id="4" name="Table 3">
            <a:extLst>
              <a:ext uri="{FF2B5EF4-FFF2-40B4-BE49-F238E27FC236}">
                <a16:creationId xmlns="" xmlns:a16="http://schemas.microsoft.com/office/drawing/2014/main" id="{CEBD660E-F28F-4090-558A-240C07CAD4D6}"/>
              </a:ext>
            </a:extLst>
          </p:cNvPr>
          <p:cNvGraphicFramePr>
            <a:graphicFrameLocks noGrp="1"/>
          </p:cNvGraphicFramePr>
          <p:nvPr>
            <p:extLst>
              <p:ext uri="{D42A27DB-BD31-4B8C-83A1-F6EECF244321}">
                <p14:modId xmlns:p14="http://schemas.microsoft.com/office/powerpoint/2010/main" val="1438904701"/>
              </p:ext>
            </p:extLst>
          </p:nvPr>
        </p:nvGraphicFramePr>
        <p:xfrm>
          <a:off x="540327" y="1030577"/>
          <a:ext cx="13729855" cy="6983816"/>
        </p:xfrm>
        <a:graphic>
          <a:graphicData uri="http://schemas.openxmlformats.org/drawingml/2006/table">
            <a:tbl>
              <a:tblPr/>
              <a:tblGrid>
                <a:gridCol w="1625167">
                  <a:extLst>
                    <a:ext uri="{9D8B030D-6E8A-4147-A177-3AD203B41FA5}">
                      <a16:colId xmlns="" xmlns:a16="http://schemas.microsoft.com/office/drawing/2014/main" val="313123913"/>
                    </a:ext>
                  </a:extLst>
                </a:gridCol>
                <a:gridCol w="10348670">
                  <a:extLst>
                    <a:ext uri="{9D8B030D-6E8A-4147-A177-3AD203B41FA5}">
                      <a16:colId xmlns="" xmlns:a16="http://schemas.microsoft.com/office/drawing/2014/main" val="2305873083"/>
                    </a:ext>
                  </a:extLst>
                </a:gridCol>
                <a:gridCol w="1756018">
                  <a:extLst>
                    <a:ext uri="{9D8B030D-6E8A-4147-A177-3AD203B41FA5}">
                      <a16:colId xmlns="" xmlns:a16="http://schemas.microsoft.com/office/drawing/2014/main" val="1108747989"/>
                    </a:ext>
                  </a:extLst>
                </a:gridCol>
              </a:tblGrid>
              <a:tr h="327496">
                <a:tc>
                  <a:txBody>
                    <a:bodyPr/>
                    <a:lstStyle/>
                    <a:p>
                      <a:pPr algn="ctr">
                        <a:lnSpc>
                          <a:spcPts val="1800"/>
                        </a:lnSpc>
                        <a:spcBef>
                          <a:spcPts val="750"/>
                        </a:spcBef>
                        <a:spcAft>
                          <a:spcPts val="750"/>
                        </a:spcAft>
                        <a:buNone/>
                      </a:pPr>
                      <a:r>
                        <a:rPr lang="en-IN" sz="1400" b="1" dirty="0">
                          <a:solidFill>
                            <a:srgbClr val="314259"/>
                          </a:solidFill>
                          <a:effectLst/>
                          <a:latin typeface="MS Reference Sans Serif" panose="020B0604030504040204" pitchFamily="34" charset="0"/>
                        </a:rPr>
                        <a:t>Schedule</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400" b="1" dirty="0">
                          <a:solidFill>
                            <a:srgbClr val="314259"/>
                          </a:solidFill>
                          <a:effectLst/>
                          <a:latin typeface="MS Reference Sans Serif" panose="020B0604030504040204" pitchFamily="34" charset="0"/>
                        </a:rPr>
                        <a:t>Overview</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400" b="1" dirty="0">
                          <a:solidFill>
                            <a:srgbClr val="314259"/>
                          </a:solidFill>
                          <a:effectLst/>
                          <a:latin typeface="MS Reference Sans Serif" panose="020B0604030504040204" pitchFamily="34" charset="0"/>
                        </a:rPr>
                        <a:t>Ref section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400" dirty="0">
                          <a:solidFill>
                            <a:srgbClr val="314259"/>
                          </a:solidFill>
                          <a:effectLst/>
                          <a:latin typeface="MS Reference Sans Serif" panose="020B0604030504040204" pitchFamily="34" charset="0"/>
                        </a:rPr>
                        <a:t>SCHEDULE I</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Conditions For Certain Activities Not To Constitute Business Connection In India</a:t>
                      </a:r>
                      <a:endParaRPr lang="en-IN" sz="1400" dirty="0">
                        <a:solidFill>
                          <a:srgbClr val="314259"/>
                        </a:solidFill>
                        <a:effectLst/>
                        <a:latin typeface="MS Reference Sans Serif" panose="020B0604030504040204" pitchFamily="34"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[See section 9(12)]</a:t>
                      </a:r>
                      <a:endParaRPr lang="en-IN" sz="1400" dirty="0">
                        <a:solidFill>
                          <a:srgbClr val="314259"/>
                        </a:solidFill>
                        <a:effectLst/>
                        <a:latin typeface="MS Reference Sans Serif" panose="020B0604030504040204" pitchFamily="34"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4195973457"/>
                  </a:ext>
                </a:extLst>
              </a:tr>
              <a:tr h="212755">
                <a:tc>
                  <a:txBody>
                    <a:bodyPr/>
                    <a:lstStyle/>
                    <a:p>
                      <a:pP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SCHEDULE II</a:t>
                      </a:r>
                      <a:endParaRPr lang="en-IN" sz="1400" dirty="0">
                        <a:solidFill>
                          <a:srgbClr val="314259"/>
                        </a:solidFill>
                        <a:effectLst/>
                        <a:latin typeface="MS Reference Sans Serif" panose="020B0604030504040204" pitchFamily="34"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Income Not To Be Included In Total Income</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ct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[See section 11]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983759434"/>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400" dirty="0">
                          <a:solidFill>
                            <a:srgbClr val="314259"/>
                          </a:solidFill>
                          <a:effectLst/>
                          <a:latin typeface="MS Reference Sans Serif" panose="020B0604030504040204" pitchFamily="34" charset="0"/>
                        </a:rPr>
                        <a:t>SCHEDULE III</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Income Not To Be Included In Total Income Of Eligible Persons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[See section 11]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506148974"/>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400" dirty="0">
                          <a:solidFill>
                            <a:srgbClr val="314259"/>
                          </a:solidFill>
                          <a:effectLst/>
                          <a:latin typeface="MS Reference Sans Serif" panose="020B0604030504040204" pitchFamily="34" charset="0"/>
                        </a:rPr>
                        <a:t>SCHEDULE IV</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Income not to be included in total income of eligible non-residents, foreign companies and other such persons</a:t>
                      </a:r>
                      <a:endParaRPr lang="en-IN" sz="1400" dirty="0">
                        <a:solidFill>
                          <a:srgbClr val="314259"/>
                        </a:solidFill>
                        <a:effectLst/>
                        <a:latin typeface="MS Reference Sans Serif" panose="020B0604030504040204" pitchFamily="34"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ctr" defTabSz="914400" rtl="0" eaLnBrk="1" fontAlgn="auto" latinLnBrk="0" hangingPunct="1">
                        <a:lnSpc>
                          <a:spcPct val="100000"/>
                        </a:lnSpc>
                        <a:spcBef>
                          <a:spcPts val="750"/>
                        </a:spcBef>
                        <a:spcAft>
                          <a:spcPts val="750"/>
                        </a:spcAft>
                        <a:buClrTx/>
                        <a:buSzTx/>
                        <a:buFontTx/>
                        <a:buNone/>
                        <a:tabLst/>
                        <a:defRPr/>
                      </a:pPr>
                      <a:r>
                        <a:rPr lang="en-US" sz="1400" dirty="0">
                          <a:solidFill>
                            <a:srgbClr val="314259"/>
                          </a:solidFill>
                          <a:effectLst/>
                          <a:latin typeface="MS Reference Sans Serif" panose="020B0604030504040204" pitchFamily="34" charset="0"/>
                        </a:rPr>
                        <a:t>[See section 11]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4750768"/>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400" dirty="0">
                          <a:solidFill>
                            <a:srgbClr val="314259"/>
                          </a:solidFill>
                          <a:effectLst/>
                          <a:latin typeface="MS Reference Sans Serif" panose="020B0604030504040204" pitchFamily="34" charset="0"/>
                        </a:rPr>
                        <a:t>SCHEDULE V</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Income not to be included in total income of certain eligible persons including investment funds, business trusts and their unit holders</a:t>
                      </a:r>
                      <a:endParaRPr lang="en-IN" sz="1400" dirty="0">
                        <a:solidFill>
                          <a:srgbClr val="314259"/>
                        </a:solidFill>
                        <a:effectLst/>
                        <a:latin typeface="MS Reference Sans Serif" panose="020B0604030504040204" pitchFamily="34"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[See section 11]</a:t>
                      </a:r>
                      <a:endParaRPr lang="en-IN" sz="1400" dirty="0">
                        <a:solidFill>
                          <a:srgbClr val="314259"/>
                        </a:solidFill>
                        <a:effectLst/>
                        <a:latin typeface="MS Reference Sans Serif" panose="020B0604030504040204" pitchFamily="34"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9423894"/>
                  </a:ext>
                </a:extLst>
              </a:tr>
              <a:tr h="212755">
                <a:tc>
                  <a:txBody>
                    <a:bodyPr/>
                    <a:lstStyle/>
                    <a:p>
                      <a:pP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SCHEDULE VI</a:t>
                      </a:r>
                      <a:endParaRPr lang="en-IN" sz="1400" dirty="0">
                        <a:solidFill>
                          <a:srgbClr val="314259"/>
                        </a:solidFill>
                        <a:effectLst/>
                        <a:latin typeface="MS Reference Sans Serif" panose="020B0604030504040204" pitchFamily="34"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Income not to be included in total income of certain eligible persons in international financial services </a:t>
                      </a:r>
                      <a:r>
                        <a:rPr lang="en-US" sz="1400" dirty="0" err="1">
                          <a:solidFill>
                            <a:srgbClr val="314259"/>
                          </a:solidFill>
                          <a:effectLst/>
                          <a:latin typeface="MS Reference Sans Serif" panose="020B0604030504040204" pitchFamily="34" charset="0"/>
                        </a:rPr>
                        <a:t>centre</a:t>
                      </a:r>
                      <a:r>
                        <a:rPr lang="en-US" sz="1400" dirty="0">
                          <a:solidFill>
                            <a:srgbClr val="314259"/>
                          </a:solidFill>
                          <a:effectLst/>
                          <a:latin typeface="MS Reference Sans Serif" panose="020B0604030504040204" pitchFamily="34" charset="0"/>
                        </a:rPr>
                        <a:t> or having income therefrom</a:t>
                      </a:r>
                      <a:endParaRPr lang="en-IN" sz="1400" dirty="0">
                        <a:solidFill>
                          <a:srgbClr val="314259"/>
                        </a:solidFill>
                        <a:effectLst/>
                        <a:latin typeface="MS Reference Sans Serif" panose="020B0604030504040204" pitchFamily="34"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ct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[See section 11]</a:t>
                      </a:r>
                      <a:endParaRPr lang="en-IN" sz="1400" dirty="0">
                        <a:solidFill>
                          <a:srgbClr val="314259"/>
                        </a:solidFill>
                        <a:effectLst/>
                        <a:latin typeface="MS Reference Sans Serif" panose="020B0604030504040204" pitchFamily="34"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4111284303"/>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400" dirty="0">
                          <a:solidFill>
                            <a:srgbClr val="314259"/>
                          </a:solidFill>
                          <a:effectLst/>
                          <a:latin typeface="MS Reference Sans Serif" panose="020B0604030504040204" pitchFamily="34" charset="0"/>
                        </a:rPr>
                        <a:t>SCHEDULE VII</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Persons Exempt From Tax</a:t>
                      </a:r>
                      <a:endParaRPr lang="en-IN" sz="1400" dirty="0">
                        <a:solidFill>
                          <a:srgbClr val="314259"/>
                        </a:solidFill>
                        <a:effectLst/>
                        <a:latin typeface="MS Reference Sans Serif" panose="020B0604030504040204" pitchFamily="34"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[See section 11]</a:t>
                      </a:r>
                      <a:endParaRPr lang="en-IN" sz="1400" dirty="0">
                        <a:solidFill>
                          <a:srgbClr val="314259"/>
                        </a:solidFill>
                        <a:effectLst/>
                        <a:latin typeface="MS Reference Sans Serif" panose="020B0604030504040204" pitchFamily="34"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1110901493"/>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400" dirty="0">
                          <a:solidFill>
                            <a:srgbClr val="314259"/>
                          </a:solidFill>
                          <a:effectLst/>
                          <a:latin typeface="MS Reference Sans Serif" panose="020B0604030504040204" pitchFamily="34" charset="0"/>
                        </a:rPr>
                        <a:t>SCHEDULE VIII</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income not to be included in the total income of political parties and electoral trusts</a:t>
                      </a:r>
                      <a:endParaRPr lang="en-IN" sz="1400" dirty="0">
                        <a:solidFill>
                          <a:srgbClr val="314259"/>
                        </a:solidFill>
                        <a:effectLst/>
                        <a:latin typeface="MS Reference Sans Serif" panose="020B0604030504040204" pitchFamily="34"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[See section 12]</a:t>
                      </a:r>
                      <a:endParaRPr lang="en-IN" sz="1400" dirty="0">
                        <a:solidFill>
                          <a:srgbClr val="314259"/>
                        </a:solidFill>
                        <a:effectLst/>
                        <a:latin typeface="MS Reference Sans Serif" panose="020B0604030504040204" pitchFamily="34"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2388990581"/>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400" dirty="0">
                          <a:solidFill>
                            <a:srgbClr val="314259"/>
                          </a:solidFill>
                          <a:effectLst/>
                          <a:latin typeface="MS Reference Sans Serif" panose="020B0604030504040204" pitchFamily="34" charset="0"/>
                        </a:rPr>
                        <a:t>SCHEDULE IX</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Deduction For Tea Development Account, Coffee Development Account And Rubber Development Account For Computing Income Under The Head “Profits And Gains Of Business Or Profession</a:t>
                      </a:r>
                      <a:endParaRPr lang="en-IN" sz="1400" dirty="0">
                        <a:solidFill>
                          <a:srgbClr val="314259"/>
                        </a:solidFill>
                        <a:effectLst/>
                        <a:latin typeface="MS Reference Sans Serif" panose="020B0604030504040204" pitchFamily="34"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[See section 48]</a:t>
                      </a:r>
                      <a:endParaRPr lang="en-IN" sz="1400" dirty="0">
                        <a:solidFill>
                          <a:srgbClr val="314259"/>
                        </a:solidFill>
                        <a:effectLst/>
                        <a:latin typeface="MS Reference Sans Serif" panose="020B0604030504040204" pitchFamily="34"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2955964358"/>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400" dirty="0">
                          <a:solidFill>
                            <a:srgbClr val="314259"/>
                          </a:solidFill>
                          <a:effectLst/>
                          <a:latin typeface="MS Reference Sans Serif" panose="020B0604030504040204" pitchFamily="34" charset="0"/>
                        </a:rPr>
                        <a:t>SCHEDULE X</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Deduction for site restoration fund for computing income under the head “profits and gains of business or profession</a:t>
                      </a:r>
                      <a:endParaRPr lang="en-IN" sz="1400" dirty="0">
                        <a:solidFill>
                          <a:srgbClr val="314259"/>
                        </a:solidFill>
                        <a:effectLst/>
                        <a:latin typeface="MS Reference Sans Serif" panose="020B0604030504040204" pitchFamily="34"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[See section 49]</a:t>
                      </a:r>
                      <a:endParaRPr lang="en-IN" sz="1400" dirty="0">
                        <a:solidFill>
                          <a:srgbClr val="314259"/>
                        </a:solidFill>
                        <a:effectLst/>
                        <a:latin typeface="MS Reference Sans Serif" panose="020B0604030504040204" pitchFamily="34"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1037967695"/>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400" dirty="0">
                          <a:solidFill>
                            <a:srgbClr val="314259"/>
                          </a:solidFill>
                          <a:effectLst/>
                          <a:latin typeface="MS Reference Sans Serif" panose="020B0604030504040204" pitchFamily="34" charset="0"/>
                        </a:rPr>
                        <a:t>SCHEDULE XI</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Part A - </a:t>
                      </a:r>
                      <a:r>
                        <a:rPr lang="en-US" sz="1400" dirty="0" err="1">
                          <a:solidFill>
                            <a:srgbClr val="314259"/>
                          </a:solidFill>
                          <a:effectLst/>
                          <a:latin typeface="MS Reference Sans Serif" panose="020B0604030504040204" pitchFamily="34" charset="0"/>
                        </a:rPr>
                        <a:t>Recognised</a:t>
                      </a:r>
                      <a:r>
                        <a:rPr lang="en-US" sz="1400" dirty="0">
                          <a:solidFill>
                            <a:srgbClr val="314259"/>
                          </a:solidFill>
                          <a:effectLst/>
                          <a:latin typeface="MS Reference Sans Serif" panose="020B0604030504040204" pitchFamily="34" charset="0"/>
                        </a:rPr>
                        <a:t> Provident Funds; Part B  - approved superannuation funds and gratuity funds; Part C - power to make rules for provident funds, superannuation funds and gratuity funds</a:t>
                      </a:r>
                      <a:endParaRPr lang="en-IN" sz="1400" dirty="0">
                        <a:solidFill>
                          <a:srgbClr val="314259"/>
                        </a:solidFill>
                        <a:effectLst/>
                        <a:latin typeface="MS Reference Sans Serif" panose="020B0604030504040204" pitchFamily="34"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[See section 2(91)]</a:t>
                      </a:r>
                      <a:endParaRPr lang="en-IN" sz="1400" dirty="0">
                        <a:solidFill>
                          <a:srgbClr val="314259"/>
                        </a:solidFill>
                        <a:effectLst/>
                        <a:latin typeface="MS Reference Sans Serif" panose="020B0604030504040204" pitchFamily="34"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2731296797"/>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400" dirty="0">
                          <a:solidFill>
                            <a:srgbClr val="314259"/>
                          </a:solidFill>
                          <a:effectLst/>
                          <a:latin typeface="MS Reference Sans Serif" panose="020B0604030504040204" pitchFamily="34" charset="0"/>
                        </a:rPr>
                        <a:t>SCHEDULE XII</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IN" sz="1400" dirty="0">
                          <a:solidFill>
                            <a:srgbClr val="314259"/>
                          </a:solidFill>
                          <a:effectLst/>
                          <a:latin typeface="MS Reference Sans Serif" panose="020B0604030504040204" pitchFamily="34" charset="0"/>
                        </a:rPr>
                        <a:t>Part A – minerals; </a:t>
                      </a:r>
                      <a:r>
                        <a:rPr lang="en-US" sz="1400" dirty="0">
                          <a:solidFill>
                            <a:srgbClr val="314259"/>
                          </a:solidFill>
                          <a:effectLst/>
                          <a:latin typeface="MS Reference Sans Serif" panose="020B0604030504040204" pitchFamily="34" charset="0"/>
                        </a:rPr>
                        <a:t>Part B - groups of associated minerals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ctr" defTabSz="914400" rtl="0" eaLnBrk="1" fontAlgn="auto" latinLnBrk="0" hangingPunct="1">
                        <a:lnSpc>
                          <a:spcPct val="100000"/>
                        </a:lnSpc>
                        <a:spcBef>
                          <a:spcPts val="750"/>
                        </a:spcBef>
                        <a:spcAft>
                          <a:spcPts val="750"/>
                        </a:spcAft>
                        <a:buClrTx/>
                        <a:buSzTx/>
                        <a:buFontTx/>
                        <a:buNone/>
                        <a:tabLst/>
                        <a:defRPr/>
                      </a:pPr>
                      <a:r>
                        <a:rPr lang="en-US" sz="1400" dirty="0">
                          <a:solidFill>
                            <a:srgbClr val="314259"/>
                          </a:solidFill>
                          <a:effectLst/>
                          <a:latin typeface="MS Reference Sans Serif" panose="020B0604030504040204" pitchFamily="34" charset="0"/>
                        </a:rPr>
                        <a:t>[See section 51]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172494521"/>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400" dirty="0">
                          <a:solidFill>
                            <a:srgbClr val="314259"/>
                          </a:solidFill>
                          <a:effectLst/>
                          <a:latin typeface="MS Reference Sans Serif" panose="020B0604030504040204" pitchFamily="34" charset="0"/>
                        </a:rPr>
                        <a:t>SCHEDULE XIII</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List of articles or things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ctr" defTabSz="914400" rtl="0" eaLnBrk="1" fontAlgn="auto" latinLnBrk="0" hangingPunct="1">
                        <a:lnSpc>
                          <a:spcPct val="100000"/>
                        </a:lnSpc>
                        <a:spcBef>
                          <a:spcPts val="750"/>
                        </a:spcBef>
                        <a:spcAft>
                          <a:spcPts val="750"/>
                        </a:spcAft>
                        <a:buClrTx/>
                        <a:buSzTx/>
                        <a:buFontTx/>
                        <a:buNone/>
                        <a:tabLst/>
                        <a:defRPr/>
                      </a:pPr>
                      <a:r>
                        <a:rPr lang="en-US" sz="1400" dirty="0">
                          <a:solidFill>
                            <a:srgbClr val="314259"/>
                          </a:solidFill>
                          <a:effectLst/>
                          <a:latin typeface="MS Reference Sans Serif" panose="020B0604030504040204" pitchFamily="34" charset="0"/>
                        </a:rPr>
                        <a:t>[See section 45(2)]</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1225665434"/>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400" dirty="0">
                          <a:solidFill>
                            <a:srgbClr val="314259"/>
                          </a:solidFill>
                          <a:effectLst/>
                          <a:latin typeface="MS Reference Sans Serif" panose="020B0604030504040204" pitchFamily="34" charset="0"/>
                        </a:rPr>
                        <a:t>SCHEDULE XIV</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Insurance business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ctr" defTabSz="914400" rtl="0" eaLnBrk="1" fontAlgn="auto" latinLnBrk="0" hangingPunct="1">
                        <a:lnSpc>
                          <a:spcPct val="100000"/>
                        </a:lnSpc>
                        <a:spcBef>
                          <a:spcPts val="750"/>
                        </a:spcBef>
                        <a:spcAft>
                          <a:spcPts val="750"/>
                        </a:spcAft>
                        <a:buClrTx/>
                        <a:buSzTx/>
                        <a:buFontTx/>
                        <a:buNone/>
                        <a:tabLst/>
                        <a:defRPr/>
                      </a:pPr>
                      <a:r>
                        <a:rPr lang="en-US" sz="1400" dirty="0">
                          <a:solidFill>
                            <a:srgbClr val="314259"/>
                          </a:solidFill>
                          <a:effectLst/>
                          <a:latin typeface="MS Reference Sans Serif" panose="020B0604030504040204" pitchFamily="34" charset="0"/>
                        </a:rPr>
                        <a:t>[See section 55]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2888610115"/>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400" dirty="0">
                          <a:solidFill>
                            <a:srgbClr val="314259"/>
                          </a:solidFill>
                          <a:effectLst/>
                          <a:latin typeface="MS Reference Sans Serif" panose="020B0604030504040204" pitchFamily="34" charset="0"/>
                        </a:rPr>
                        <a:t>SCHEDULE XV</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Deduction in respect of life insurance premia, contribution to provident fund, subscription to certain equity shares, </a:t>
                      </a:r>
                      <a:r>
                        <a:rPr lang="en-US" sz="1400" dirty="0" err="1">
                          <a:solidFill>
                            <a:srgbClr val="314259"/>
                          </a:solidFill>
                          <a:effectLst/>
                          <a:latin typeface="MS Reference Sans Serif" panose="020B0604030504040204" pitchFamily="34" charset="0"/>
                        </a:rPr>
                        <a:t>etc</a:t>
                      </a:r>
                      <a:endParaRPr lang="en-US" sz="1400" dirty="0">
                        <a:solidFill>
                          <a:srgbClr val="314259"/>
                        </a:solidFill>
                        <a:effectLst/>
                        <a:latin typeface="MS Reference Sans Serif" panose="020B0604030504040204" pitchFamily="34"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ctr" defTabSz="914400" rtl="0" eaLnBrk="1" fontAlgn="auto" latinLnBrk="0" hangingPunct="1">
                        <a:lnSpc>
                          <a:spcPct val="100000"/>
                        </a:lnSpc>
                        <a:spcBef>
                          <a:spcPts val="750"/>
                        </a:spcBef>
                        <a:spcAft>
                          <a:spcPts val="750"/>
                        </a:spcAft>
                        <a:buClrTx/>
                        <a:buSzTx/>
                        <a:buFontTx/>
                        <a:buNone/>
                        <a:tabLst/>
                        <a:defRPr/>
                      </a:pPr>
                      <a:r>
                        <a:rPr lang="en-US" sz="1400" dirty="0">
                          <a:solidFill>
                            <a:srgbClr val="314259"/>
                          </a:solidFill>
                          <a:effectLst/>
                          <a:latin typeface="MS Reference Sans Serif" panose="020B0604030504040204" pitchFamily="34" charset="0"/>
                        </a:rPr>
                        <a:t>[See section 123]</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900566235"/>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400" dirty="0">
                          <a:solidFill>
                            <a:srgbClr val="314259"/>
                          </a:solidFill>
                          <a:effectLst/>
                          <a:latin typeface="MS Reference Sans Serif" panose="020B0604030504040204" pitchFamily="34" charset="0"/>
                        </a:rPr>
                        <a:t>SCHEDULE XVI</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400" dirty="0">
                          <a:solidFill>
                            <a:srgbClr val="314259"/>
                          </a:solidFill>
                          <a:effectLst/>
                          <a:latin typeface="MS Reference Sans Serif" panose="020B0604030504040204" pitchFamily="34" charset="0"/>
                        </a:rPr>
                        <a:t>Permitted modes of investment or deposits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ctr" defTabSz="914400" rtl="0" eaLnBrk="1" fontAlgn="auto" latinLnBrk="0" hangingPunct="1">
                        <a:lnSpc>
                          <a:spcPct val="100000"/>
                        </a:lnSpc>
                        <a:spcBef>
                          <a:spcPts val="750"/>
                        </a:spcBef>
                        <a:spcAft>
                          <a:spcPts val="750"/>
                        </a:spcAft>
                        <a:buClrTx/>
                        <a:buSzTx/>
                        <a:buFontTx/>
                        <a:buNone/>
                        <a:tabLst/>
                        <a:defRPr/>
                      </a:pPr>
                      <a:r>
                        <a:rPr lang="en-US" sz="1400" dirty="0">
                          <a:solidFill>
                            <a:srgbClr val="314259"/>
                          </a:solidFill>
                          <a:effectLst/>
                          <a:latin typeface="MS Reference Sans Serif" panose="020B0604030504040204" pitchFamily="34" charset="0"/>
                        </a:rPr>
                        <a:t>[See section 350]</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3634699276"/>
                  </a:ext>
                </a:extLst>
              </a:tr>
            </a:tbl>
          </a:graphicData>
        </a:graphic>
      </p:graphicFrame>
    </p:spTree>
    <p:extLst>
      <p:ext uri="{BB962C8B-B14F-4D97-AF65-F5344CB8AC3E}">
        <p14:creationId xmlns:p14="http://schemas.microsoft.com/office/powerpoint/2010/main" val="3867625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CA7EC2AE-ABB7-E7F4-0316-62AA4C6A807E}"/>
            </a:ext>
          </a:extLst>
        </p:cNvPr>
        <p:cNvGrpSpPr/>
        <p:nvPr/>
      </p:nvGrpSpPr>
      <p:grpSpPr>
        <a:xfrm>
          <a:off x="0" y="0"/>
          <a:ext cx="0" cy="0"/>
          <a:chOff x="0" y="0"/>
          <a:chExt cx="0" cy="0"/>
        </a:xfrm>
      </p:grpSpPr>
      <p:sp>
        <p:nvSpPr>
          <p:cNvPr id="16" name="TextBox 15">
            <a:extLst>
              <a:ext uri="{FF2B5EF4-FFF2-40B4-BE49-F238E27FC236}">
                <a16:creationId xmlns="" xmlns:a16="http://schemas.microsoft.com/office/drawing/2014/main" id="{C66F55C2-FCE0-1C41-4D53-B87B01E98EB7}"/>
              </a:ext>
            </a:extLst>
          </p:cNvPr>
          <p:cNvSpPr txBox="1"/>
          <p:nvPr/>
        </p:nvSpPr>
        <p:spPr>
          <a:xfrm>
            <a:off x="334537" y="3442365"/>
            <a:ext cx="8697951" cy="1631216"/>
          </a:xfrm>
          <a:prstGeom prst="rect">
            <a:avLst/>
          </a:prstGeom>
          <a:noFill/>
        </p:spPr>
        <p:txBody>
          <a:bodyPr wrap="square">
            <a:spAutoFit/>
          </a:bodyPr>
          <a:lstStyle/>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CHAPTER I: PRELIMINARY</a:t>
            </a:r>
          </a:p>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[Sections 1 to 3]</a:t>
            </a:r>
          </a:p>
          <a:p>
            <a:pPr algn="ctr">
              <a:defRPr/>
            </a:pPr>
            <a:endParaRPr lang="en-US" sz="2200" b="1" dirty="0">
              <a:solidFill>
                <a:schemeClr val="tx1">
                  <a:lumMod val="75000"/>
                  <a:lumOff val="25000"/>
                </a:schemeClr>
              </a:solidFill>
              <a:latin typeface="MS Reference Sans Serif" panose="020B0604030504040204" pitchFamily="34" charset="0"/>
              <a:ea typeface="Cambria" panose="02040503050406030204" pitchFamily="18" charset="0"/>
              <a:cs typeface="Lato Black" panose="020F0502020204030203" pitchFamily="34" charset="0"/>
            </a:endParaRPr>
          </a:p>
        </p:txBody>
      </p:sp>
      <p:pic>
        <p:nvPicPr>
          <p:cNvPr id="17" name="Image 0" descr="preencoded.png">
            <a:extLst>
              <a:ext uri="{FF2B5EF4-FFF2-40B4-BE49-F238E27FC236}">
                <a16:creationId xmlns="" xmlns:a16="http://schemas.microsoft.com/office/drawing/2014/main" id="{58EF4BC8-1ADA-D574-CDEE-3F020A8C1791}"/>
              </a:ext>
            </a:extLst>
          </p:cNvPr>
          <p:cNvPicPr>
            <a:picLocks noChangeAspect="1"/>
          </p:cNvPicPr>
          <p:nvPr/>
        </p:nvPicPr>
        <p:blipFill>
          <a:blip r:embed="rId3"/>
          <a:stretch>
            <a:fillRect/>
          </a:stretch>
        </p:blipFill>
        <p:spPr>
          <a:xfrm>
            <a:off x="9288965" y="0"/>
            <a:ext cx="5307981" cy="8229600"/>
          </a:xfrm>
          <a:prstGeom prst="rect">
            <a:avLst/>
          </a:prstGeom>
        </p:spPr>
      </p:pic>
    </p:spTree>
    <p:extLst>
      <p:ext uri="{BB962C8B-B14F-4D97-AF65-F5344CB8AC3E}">
        <p14:creationId xmlns:p14="http://schemas.microsoft.com/office/powerpoint/2010/main" val="1166949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1980A652-8998-A749-DD3F-4F3112A65FCA}"/>
            </a:ext>
          </a:extLst>
        </p:cNvPr>
        <p:cNvGrpSpPr/>
        <p:nvPr/>
      </p:nvGrpSpPr>
      <p:grpSpPr>
        <a:xfrm>
          <a:off x="0" y="0"/>
          <a:ext cx="0" cy="0"/>
          <a:chOff x="0" y="0"/>
          <a:chExt cx="0" cy="0"/>
        </a:xfrm>
      </p:grpSpPr>
      <p:sp>
        <p:nvSpPr>
          <p:cNvPr id="3" name="TextBox 2">
            <a:extLst>
              <a:ext uri="{FF2B5EF4-FFF2-40B4-BE49-F238E27FC236}">
                <a16:creationId xmlns="" xmlns:a16="http://schemas.microsoft.com/office/drawing/2014/main" id="{E92F25ED-8F46-2D2C-5A42-CC48DE2CD0CB}"/>
              </a:ext>
            </a:extLst>
          </p:cNvPr>
          <p:cNvSpPr txBox="1"/>
          <p:nvPr/>
        </p:nvSpPr>
        <p:spPr>
          <a:xfrm>
            <a:off x="464457" y="626109"/>
            <a:ext cx="13686972" cy="6863417"/>
          </a:xfrm>
          <a:prstGeom prst="rect">
            <a:avLst/>
          </a:prstGeom>
          <a:noFill/>
        </p:spPr>
        <p:txBody>
          <a:bodyPr wrap="square">
            <a:spAutoFit/>
          </a:bodyPr>
          <a:lstStyle/>
          <a:p>
            <a:pPr algn="just"/>
            <a:r>
              <a:rPr lang="en-US" sz="2200" b="1" dirty="0">
                <a:solidFill>
                  <a:srgbClr val="1E3063"/>
                </a:solidFill>
                <a:latin typeface="MS Reference Sans Serif" panose="020B0604030504040204" pitchFamily="34" charset="0"/>
                <a:ea typeface="Cambria" panose="02040503050406030204" pitchFamily="18" charset="0"/>
              </a:rPr>
              <a:t>Short title, extent and commencement. </a:t>
            </a:r>
          </a:p>
          <a:p>
            <a:pPr algn="just"/>
            <a:endParaRPr lang="en-US" sz="2200" dirty="0">
              <a:latin typeface="MS Reference Sans Serif" panose="020B0604030504040204" pitchFamily="34" charset="0"/>
              <a:ea typeface="Cambria" panose="02040503050406030204" pitchFamily="18" charset="0"/>
            </a:endParaRPr>
          </a:p>
          <a:p>
            <a:pPr algn="just"/>
            <a:r>
              <a:rPr lang="en-US" sz="2200" dirty="0">
                <a:latin typeface="MS Reference Sans Serif" panose="020B0604030504040204" pitchFamily="34" charset="0"/>
                <a:ea typeface="Cambria" panose="02040503050406030204" pitchFamily="18" charset="0"/>
              </a:rPr>
              <a:t>1. (1) This Act may be called the Income-tax Act, 2025. </a:t>
            </a:r>
          </a:p>
          <a:p>
            <a:pPr algn="just"/>
            <a:r>
              <a:rPr lang="en-US" sz="2200" dirty="0">
                <a:latin typeface="MS Reference Sans Serif" panose="020B0604030504040204" pitchFamily="34" charset="0"/>
                <a:ea typeface="Cambria" panose="02040503050406030204" pitchFamily="18" charset="0"/>
              </a:rPr>
              <a:t>(2) It extends to the whole of India. </a:t>
            </a:r>
          </a:p>
          <a:p>
            <a:pPr algn="just"/>
            <a:r>
              <a:rPr lang="en-US" sz="2200" dirty="0">
                <a:latin typeface="MS Reference Sans Serif" panose="020B0604030504040204" pitchFamily="34" charset="0"/>
                <a:ea typeface="Cambria" panose="02040503050406030204" pitchFamily="18" charset="0"/>
              </a:rPr>
              <a:t>(3) Save as otherwise provided in this Act, it shall come into force on the 1st April, 2026. </a:t>
            </a:r>
          </a:p>
          <a:p>
            <a:pPr algn="just"/>
            <a:endParaRPr lang="en-IN" sz="2200" dirty="0">
              <a:solidFill>
                <a:srgbClr val="1E3063"/>
              </a:solidFill>
              <a:latin typeface="MS Reference Sans Serif" panose="020B0604030504040204" pitchFamily="34" charset="0"/>
              <a:ea typeface="Cambria" panose="02040503050406030204" pitchFamily="18" charset="0"/>
            </a:endParaRPr>
          </a:p>
          <a:p>
            <a:pPr algn="just"/>
            <a:r>
              <a:rPr lang="en-IN" sz="2200" b="1" dirty="0">
                <a:solidFill>
                  <a:srgbClr val="1E3063"/>
                </a:solidFill>
                <a:latin typeface="MS Reference Sans Serif" panose="020B0604030504040204" pitchFamily="34" charset="0"/>
                <a:ea typeface="Cambria" panose="02040503050406030204" pitchFamily="18" charset="0"/>
              </a:rPr>
              <a:t>Definitions.</a:t>
            </a:r>
            <a:r>
              <a:rPr lang="en-IN" sz="2200" dirty="0">
                <a:solidFill>
                  <a:srgbClr val="1E3063"/>
                </a:solidFill>
                <a:latin typeface="MS Reference Sans Serif" panose="020B0604030504040204" pitchFamily="34" charset="0"/>
                <a:ea typeface="Cambria" panose="02040503050406030204" pitchFamily="18" charset="0"/>
              </a:rPr>
              <a:t> </a:t>
            </a:r>
          </a:p>
          <a:p>
            <a:pPr algn="just"/>
            <a:r>
              <a:rPr lang="en-US" sz="2200" dirty="0">
                <a:latin typeface="MS Reference Sans Serif" panose="020B0604030504040204" pitchFamily="34" charset="0"/>
                <a:ea typeface="Cambria" panose="02040503050406030204" pitchFamily="18" charset="0"/>
              </a:rPr>
              <a:t>2. In this Act, unless the context otherwise requires,— </a:t>
            </a:r>
          </a:p>
          <a:p>
            <a:pPr algn="just"/>
            <a:r>
              <a:rPr lang="en-US" sz="2200" dirty="0">
                <a:latin typeface="MS Reference Sans Serif" panose="020B0604030504040204" pitchFamily="34" charset="0"/>
                <a:ea typeface="Cambria" panose="02040503050406030204" pitchFamily="18" charset="0"/>
              </a:rPr>
              <a:t>          (1) “accountant” shall have the meaning assigned to it in section 515(3)(b);</a:t>
            </a:r>
          </a:p>
          <a:p>
            <a:pPr algn="just"/>
            <a:r>
              <a:rPr lang="en-US" sz="2200" dirty="0">
                <a:latin typeface="MS Reference Sans Serif" panose="020B0604030504040204" pitchFamily="34" charset="0"/>
                <a:ea typeface="Cambria" panose="02040503050406030204" pitchFamily="18" charset="0"/>
              </a:rPr>
              <a:t>          ……………..</a:t>
            </a:r>
          </a:p>
          <a:p>
            <a:pPr algn="just"/>
            <a:r>
              <a:rPr lang="en-US" sz="2200" dirty="0">
                <a:latin typeface="MS Reference Sans Serif" panose="020B0604030504040204" pitchFamily="34" charset="0"/>
                <a:ea typeface="Cambria" panose="02040503050406030204" pitchFamily="18" charset="0"/>
              </a:rPr>
              <a:t>          (112) “zero coupon bond” means a bond</a:t>
            </a:r>
          </a:p>
          <a:p>
            <a:pPr algn="just"/>
            <a:r>
              <a:rPr lang="en-US" sz="2200" dirty="0">
                <a:latin typeface="MS Reference Sans Serif" panose="020B0604030504040204" pitchFamily="34" charset="0"/>
                <a:ea typeface="Cambria" panose="02040503050406030204" pitchFamily="18" charset="0"/>
              </a:rPr>
              <a:t>           ………..</a:t>
            </a:r>
          </a:p>
          <a:p>
            <a:pPr algn="just"/>
            <a:endParaRPr lang="en-US" sz="2200" dirty="0">
              <a:latin typeface="MS Reference Sans Serif" panose="020B0604030504040204" pitchFamily="34" charset="0"/>
              <a:ea typeface="Cambria" panose="02040503050406030204" pitchFamily="18" charset="0"/>
            </a:endParaRPr>
          </a:p>
          <a:p>
            <a:pPr algn="just"/>
            <a:r>
              <a:rPr lang="en-US" sz="2200" i="1" dirty="0">
                <a:latin typeface="MS Reference Sans Serif" panose="020B0604030504040204" pitchFamily="34" charset="0"/>
                <a:ea typeface="Cambria" panose="02040503050406030204" pitchFamily="18" charset="0"/>
              </a:rPr>
              <a:t>So, total 112 definitions have been provided in section 2.  In the IT Act 1961, there were 94 terms which were defined in section 2.</a:t>
            </a:r>
          </a:p>
          <a:p>
            <a:pPr algn="just"/>
            <a:endParaRPr lang="en-US" sz="2200" i="1" dirty="0">
              <a:latin typeface="MS Reference Sans Serif" panose="020B0604030504040204" pitchFamily="34" charset="0"/>
              <a:ea typeface="Cambria" panose="02040503050406030204" pitchFamily="18" charset="0"/>
            </a:endParaRPr>
          </a:p>
          <a:p>
            <a:pPr algn="just"/>
            <a:r>
              <a:rPr lang="en-IN" sz="2200" b="1" dirty="0">
                <a:solidFill>
                  <a:srgbClr val="1E3063"/>
                </a:solidFill>
                <a:latin typeface="MS Reference Sans Serif" panose="020B0604030504040204" pitchFamily="34" charset="0"/>
                <a:ea typeface="Cambria" panose="02040503050406030204" pitchFamily="18" charset="0"/>
              </a:rPr>
              <a:t>Key changes:</a:t>
            </a:r>
            <a:r>
              <a:rPr lang="en-IN" sz="2200" dirty="0">
                <a:solidFill>
                  <a:srgbClr val="1E3063"/>
                </a:solidFill>
                <a:latin typeface="MS Reference Sans Serif" panose="020B0604030504040204" pitchFamily="34" charset="0"/>
                <a:ea typeface="Cambria" panose="02040503050406030204" pitchFamily="18" charset="0"/>
              </a:rPr>
              <a:t> </a:t>
            </a:r>
          </a:p>
          <a:p>
            <a:pPr algn="just"/>
            <a:r>
              <a:rPr lang="en-US" sz="2200" i="1" dirty="0">
                <a:latin typeface="MS Reference Sans Serif" panose="020B0604030504040204" pitchFamily="34" charset="0"/>
                <a:ea typeface="Cambria" panose="02040503050406030204" pitchFamily="18" charset="0"/>
              </a:rPr>
              <a:t>Section 2(13) of the IT Act 2025 provides statutory definition of “assessment” that includes reassessment and </a:t>
            </a:r>
            <a:r>
              <a:rPr lang="en-US" sz="2200" b="1" i="1" dirty="0" err="1">
                <a:solidFill>
                  <a:srgbClr val="058586"/>
                </a:solidFill>
                <a:latin typeface="MS Reference Sans Serif" panose="020B0604030504040204" pitchFamily="34" charset="0"/>
                <a:ea typeface="Cambria" panose="02040503050406030204" pitchFamily="18" charset="0"/>
              </a:rPr>
              <a:t>recomputation</a:t>
            </a:r>
            <a:r>
              <a:rPr lang="en-US" sz="2200" i="1" dirty="0">
                <a:latin typeface="MS Reference Sans Serif" panose="020B0604030504040204" pitchFamily="34" charset="0"/>
                <a:ea typeface="Cambria" panose="02040503050406030204" pitchFamily="18" charset="0"/>
              </a:rPr>
              <a:t>. The definition enhances clarity and removes ambiguity by explicitly covering the term ‘</a:t>
            </a:r>
            <a:r>
              <a:rPr lang="en-US" sz="2200" i="1" dirty="0" err="1">
                <a:latin typeface="MS Reference Sans Serif" panose="020B0604030504040204" pitchFamily="34" charset="0"/>
                <a:ea typeface="Cambria" panose="02040503050406030204" pitchFamily="18" charset="0"/>
              </a:rPr>
              <a:t>recomputation</a:t>
            </a:r>
            <a:r>
              <a:rPr lang="en-US" sz="2200" i="1" dirty="0">
                <a:latin typeface="MS Reference Sans Serif" panose="020B0604030504040204" pitchFamily="34" charset="0"/>
                <a:ea typeface="Cambria" panose="02040503050406030204" pitchFamily="18" charset="0"/>
              </a:rPr>
              <a:t>’ which was not there in the definition of IT Act 1961</a:t>
            </a:r>
            <a:endParaRPr lang="en-IN" sz="2200" i="1" dirty="0">
              <a:latin typeface="MS Reference Sans Serif" panose="020B0604030504040204" pitchFamily="34" charset="0"/>
              <a:ea typeface="Cambria" panose="02040503050406030204" pitchFamily="18" charset="0"/>
            </a:endParaRPr>
          </a:p>
        </p:txBody>
      </p:sp>
      <p:sp>
        <p:nvSpPr>
          <p:cNvPr id="2" name="TextBox 1">
            <a:extLst>
              <a:ext uri="{FF2B5EF4-FFF2-40B4-BE49-F238E27FC236}">
                <a16:creationId xmlns="" xmlns:a16="http://schemas.microsoft.com/office/drawing/2014/main" id="{F2E4221D-A5F8-2973-CB38-ED0F81401B72}"/>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2350315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59F5464-BE9C-9E9E-53C7-F151F5332EFC}"/>
            </a:ext>
          </a:extLst>
        </p:cNvPr>
        <p:cNvGrpSpPr/>
        <p:nvPr/>
      </p:nvGrpSpPr>
      <p:grpSpPr>
        <a:xfrm>
          <a:off x="0" y="0"/>
          <a:ext cx="0" cy="0"/>
          <a:chOff x="0" y="0"/>
          <a:chExt cx="0" cy="0"/>
        </a:xfrm>
      </p:grpSpPr>
      <p:sp>
        <p:nvSpPr>
          <p:cNvPr id="3" name="TextBox 2">
            <a:extLst>
              <a:ext uri="{FF2B5EF4-FFF2-40B4-BE49-F238E27FC236}">
                <a16:creationId xmlns="" xmlns:a16="http://schemas.microsoft.com/office/drawing/2014/main" id="{70DC15BB-1D8B-82A1-3F5C-1BB83D4CF35E}"/>
              </a:ext>
            </a:extLst>
          </p:cNvPr>
          <p:cNvSpPr txBox="1"/>
          <p:nvPr/>
        </p:nvSpPr>
        <p:spPr>
          <a:xfrm>
            <a:off x="464457" y="626109"/>
            <a:ext cx="13686972" cy="6863417"/>
          </a:xfrm>
          <a:prstGeom prst="rect">
            <a:avLst/>
          </a:prstGeom>
          <a:noFill/>
        </p:spPr>
        <p:txBody>
          <a:bodyPr wrap="square">
            <a:spAutoFit/>
          </a:bodyPr>
          <a:lstStyle/>
          <a:p>
            <a:pPr algn="just"/>
            <a:r>
              <a:rPr lang="en-IN" sz="2000" b="1" dirty="0">
                <a:solidFill>
                  <a:srgbClr val="1E3063"/>
                </a:solidFill>
                <a:latin typeface="MS Reference Sans Serif" panose="020B0604030504040204" pitchFamily="34" charset="0"/>
                <a:ea typeface="Cambria" panose="02040503050406030204" pitchFamily="18" charset="0"/>
              </a:rPr>
              <a:t>Key changes:</a:t>
            </a:r>
            <a:r>
              <a:rPr lang="en-IN" sz="2000" dirty="0">
                <a:solidFill>
                  <a:srgbClr val="1E3063"/>
                </a:solidFill>
                <a:latin typeface="MS Reference Sans Serif" panose="020B0604030504040204" pitchFamily="34" charset="0"/>
                <a:ea typeface="Cambria" panose="02040503050406030204" pitchFamily="18" charset="0"/>
              </a:rPr>
              <a:t> </a:t>
            </a:r>
          </a:p>
          <a:p>
            <a:pPr algn="just"/>
            <a:r>
              <a:rPr lang="en-US" sz="2000" b="1" i="1" u="sng" dirty="0">
                <a:latin typeface="MS Reference Sans Serif" panose="020B0604030504040204" pitchFamily="34" charset="0"/>
                <a:ea typeface="Cambria" panose="02040503050406030204" pitchFamily="18" charset="0"/>
              </a:rPr>
              <a:t>Section 2(19) </a:t>
            </a:r>
            <a:r>
              <a:rPr lang="en-US" sz="2000" i="1" dirty="0">
                <a:latin typeface="MS Reference Sans Serif" panose="020B0604030504040204" pitchFamily="34" charset="0"/>
                <a:ea typeface="Cambria" panose="02040503050406030204" pitchFamily="18" charset="0"/>
              </a:rPr>
              <a:t>of the IT Act 2025 provides statutory definition of “books or books of account”. In the definition “</a:t>
            </a:r>
            <a:r>
              <a:rPr lang="en-US" sz="2000" b="1" i="1" dirty="0">
                <a:solidFill>
                  <a:srgbClr val="058586"/>
                </a:solidFill>
                <a:latin typeface="MS Reference Sans Serif" panose="020B0604030504040204" pitchFamily="34" charset="0"/>
                <a:ea typeface="Cambria" panose="02040503050406030204" pitchFamily="18" charset="0"/>
              </a:rPr>
              <a:t>cloud-based storage</a:t>
            </a:r>
            <a:r>
              <a:rPr lang="en-US" sz="2000" i="1" dirty="0">
                <a:latin typeface="MS Reference Sans Serif" panose="020B0604030504040204" pitchFamily="34" charset="0"/>
                <a:ea typeface="Cambria" panose="02040503050406030204" pitchFamily="18" charset="0"/>
              </a:rPr>
              <a:t>” has also been specifically included in this definition. Also, ‘</a:t>
            </a:r>
            <a:r>
              <a:rPr lang="en-US" sz="2000" i="1" dirty="0">
                <a:solidFill>
                  <a:srgbClr val="058586"/>
                </a:solidFill>
                <a:latin typeface="MS Reference Sans Serif" panose="020B0604030504040204" pitchFamily="34" charset="0"/>
                <a:ea typeface="Cambria" panose="02040503050406030204" pitchFamily="18" charset="0"/>
              </a:rPr>
              <a:t>portable data storage devices’, ‘external hard drives’ or ‘memory cards’ have been specifically included in the definition.</a:t>
            </a:r>
          </a:p>
          <a:p>
            <a:pPr algn="just"/>
            <a:endParaRPr lang="en-US" sz="2000" i="1" dirty="0">
              <a:latin typeface="MS Reference Sans Serif" panose="020B0604030504040204" pitchFamily="34" charset="0"/>
              <a:ea typeface="Cambria" panose="02040503050406030204" pitchFamily="18" charset="0"/>
            </a:endParaRPr>
          </a:p>
          <a:p>
            <a:pPr algn="just"/>
            <a:r>
              <a:rPr lang="en-US" sz="2000" b="1" i="1" u="sng" dirty="0">
                <a:latin typeface="MS Reference Sans Serif" panose="020B0604030504040204" pitchFamily="34" charset="0"/>
                <a:ea typeface="Cambria" panose="02040503050406030204" pitchFamily="18" charset="0"/>
              </a:rPr>
              <a:t>Section 2(23) </a:t>
            </a:r>
            <a:r>
              <a:rPr lang="en-US" sz="2000" i="1" dirty="0">
                <a:latin typeface="MS Reference Sans Serif" panose="020B0604030504040204" pitchFamily="34" charset="0"/>
                <a:ea typeface="Cambria" panose="02040503050406030204" pitchFamily="18" charset="0"/>
              </a:rPr>
              <a:t>defines the term “charitable purpose”. Charitable Purpose’ includes: (a) relief of the poor; (b) education; (c) yoga; (d) medical relief; (e) preservation of the environment (including watersheds, forests and wildlife); (f) preservation of monuments or places or objects of artistic or historic interest; (g) the advancement of any other object of general public utility (GPU).</a:t>
            </a:r>
          </a:p>
          <a:p>
            <a:pPr algn="just"/>
            <a:endParaRPr lang="en-US" sz="2000" i="1" dirty="0">
              <a:latin typeface="MS Reference Sans Serif" panose="020B0604030504040204" pitchFamily="34" charset="0"/>
              <a:ea typeface="Cambria" panose="02040503050406030204" pitchFamily="18" charset="0"/>
            </a:endParaRPr>
          </a:p>
          <a:p>
            <a:pPr algn="just"/>
            <a:r>
              <a:rPr lang="en-US" sz="2000" i="1" dirty="0">
                <a:latin typeface="MS Reference Sans Serif" panose="020B0604030504040204" pitchFamily="34" charset="0"/>
                <a:ea typeface="Cambria" panose="02040503050406030204" pitchFamily="18" charset="0"/>
              </a:rPr>
              <a:t>The definition </a:t>
            </a:r>
            <a:r>
              <a:rPr lang="en-US" sz="2000" i="1" dirty="0">
                <a:solidFill>
                  <a:srgbClr val="058586"/>
                </a:solidFill>
                <a:latin typeface="MS Reference Sans Serif" panose="020B0604030504040204" pitchFamily="34" charset="0"/>
                <a:ea typeface="Cambria" panose="02040503050406030204" pitchFamily="18" charset="0"/>
              </a:rPr>
              <a:t>omits the restrictive proviso of GPU </a:t>
            </a:r>
            <a:r>
              <a:rPr lang="en-US" sz="2000" i="1" dirty="0">
                <a:latin typeface="MS Reference Sans Serif" panose="020B0604030504040204" pitchFamily="34" charset="0"/>
                <a:ea typeface="Cambria" panose="02040503050406030204" pitchFamily="18" charset="0"/>
              </a:rPr>
              <a:t>earlier provided in 1961 Act. Instead, </a:t>
            </a:r>
            <a:r>
              <a:rPr lang="en-US" sz="2000" i="1" dirty="0">
                <a:solidFill>
                  <a:srgbClr val="058586"/>
                </a:solidFill>
                <a:latin typeface="MS Reference Sans Serif" panose="020B0604030504040204" pitchFamily="34" charset="0"/>
                <a:ea typeface="Cambria" panose="02040503050406030204" pitchFamily="18" charset="0"/>
              </a:rPr>
              <a:t>Section 346 of the 2025 </a:t>
            </a:r>
            <a:r>
              <a:rPr lang="en-US" sz="2000" i="1" dirty="0">
                <a:latin typeface="MS Reference Sans Serif" panose="020B0604030504040204" pitchFamily="34" charset="0"/>
                <a:ea typeface="Cambria" panose="02040503050406030204" pitchFamily="18" charset="0"/>
              </a:rPr>
              <a:t>Act incorporates a similar restriction on commercial activities by registered NPOs engaged in GPU. </a:t>
            </a:r>
          </a:p>
          <a:p>
            <a:pPr algn="just"/>
            <a:endParaRPr lang="en-US" sz="2000" i="1" dirty="0">
              <a:latin typeface="MS Reference Sans Serif" panose="020B0604030504040204" pitchFamily="34" charset="0"/>
              <a:ea typeface="Cambria" panose="02040503050406030204" pitchFamily="18" charset="0"/>
            </a:endParaRPr>
          </a:p>
          <a:p>
            <a:pPr algn="just"/>
            <a:r>
              <a:rPr lang="en-US" sz="2000" i="1" dirty="0">
                <a:latin typeface="MS Reference Sans Serif" panose="020B0604030504040204" pitchFamily="34" charset="0"/>
                <a:ea typeface="Cambria" panose="02040503050406030204" pitchFamily="18" charset="0"/>
              </a:rPr>
              <a:t>Thus, the revised definition </a:t>
            </a:r>
            <a:r>
              <a:rPr lang="en-US" sz="2000" i="1" dirty="0">
                <a:solidFill>
                  <a:srgbClr val="058586"/>
                </a:solidFill>
                <a:latin typeface="MS Reference Sans Serif" panose="020B0604030504040204" pitchFamily="34" charset="0"/>
                <a:ea typeface="Cambria" panose="02040503050406030204" pitchFamily="18" charset="0"/>
              </a:rPr>
              <a:t>clarifies the concept of a charitable purpose without imposing any limitations</a:t>
            </a:r>
            <a:r>
              <a:rPr lang="en-US" sz="2000" i="1" dirty="0">
                <a:latin typeface="MS Reference Sans Serif" panose="020B0604030504040204" pitchFamily="34" charset="0"/>
                <a:ea typeface="Cambria" panose="02040503050406030204" pitchFamily="18" charset="0"/>
              </a:rPr>
              <a:t>. The restrictions on commercial activities remain unchanged but are addressed under Section 346, effectively distinguishing the definition of a charitable purpose from eligibility for tax exemption. NPOs engaged in GPU activities must now comply with Section 346 to adhere to the restrictions on commercial operations while maintaining their charitable status.</a:t>
            </a:r>
          </a:p>
          <a:p>
            <a:pPr algn="just"/>
            <a:endParaRPr lang="en-US" sz="2000" i="1" dirty="0">
              <a:latin typeface="MS Reference Sans Serif" panose="020B0604030504040204" pitchFamily="34" charset="0"/>
              <a:ea typeface="Cambria" panose="02040503050406030204" pitchFamily="18" charset="0"/>
            </a:endParaRPr>
          </a:p>
          <a:p>
            <a:pPr algn="just"/>
            <a:r>
              <a:rPr lang="en-US" sz="2000" i="1" dirty="0">
                <a:latin typeface="MS Reference Sans Serif" panose="020B0604030504040204" pitchFamily="34" charset="0"/>
                <a:ea typeface="Cambria" panose="02040503050406030204" pitchFamily="18" charset="0"/>
              </a:rPr>
              <a:t>The other notable change is changing the reference from “trust” to “</a:t>
            </a:r>
            <a:r>
              <a:rPr lang="en-US" sz="2000" i="1" dirty="0">
                <a:solidFill>
                  <a:srgbClr val="058586"/>
                </a:solidFill>
                <a:latin typeface="MS Reference Sans Serif" panose="020B0604030504040204" pitchFamily="34" charset="0"/>
                <a:ea typeface="Cambria" panose="02040503050406030204" pitchFamily="18" charset="0"/>
              </a:rPr>
              <a:t>non-profit organization</a:t>
            </a:r>
            <a:r>
              <a:rPr lang="en-US" sz="2000" i="1" dirty="0">
                <a:latin typeface="MS Reference Sans Serif" panose="020B0604030504040204" pitchFamily="34" charset="0"/>
                <a:ea typeface="Cambria" panose="02040503050406030204" pitchFamily="18" charset="0"/>
              </a:rPr>
              <a:t>”</a:t>
            </a:r>
            <a:endParaRPr lang="en-IN" sz="2000" i="1" dirty="0">
              <a:latin typeface="MS Reference Sans Serif" panose="020B0604030504040204" pitchFamily="34" charset="0"/>
              <a:ea typeface="Cambria" panose="02040503050406030204" pitchFamily="18" charset="0"/>
            </a:endParaRPr>
          </a:p>
        </p:txBody>
      </p:sp>
      <p:sp>
        <p:nvSpPr>
          <p:cNvPr id="2" name="TextBox 1">
            <a:extLst>
              <a:ext uri="{FF2B5EF4-FFF2-40B4-BE49-F238E27FC236}">
                <a16:creationId xmlns="" xmlns:a16="http://schemas.microsoft.com/office/drawing/2014/main" id="{72272A36-5D18-E6FE-12D1-4243AB71F06E}"/>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1612749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02D77EC-AD11-505E-40EB-32E0D5B66637}"/>
            </a:ext>
          </a:extLst>
        </p:cNvPr>
        <p:cNvGrpSpPr/>
        <p:nvPr/>
      </p:nvGrpSpPr>
      <p:grpSpPr>
        <a:xfrm>
          <a:off x="0" y="0"/>
          <a:ext cx="0" cy="0"/>
          <a:chOff x="0" y="0"/>
          <a:chExt cx="0" cy="0"/>
        </a:xfrm>
      </p:grpSpPr>
      <p:sp>
        <p:nvSpPr>
          <p:cNvPr id="3" name="TextBox 2">
            <a:extLst>
              <a:ext uri="{FF2B5EF4-FFF2-40B4-BE49-F238E27FC236}">
                <a16:creationId xmlns="" xmlns:a16="http://schemas.microsoft.com/office/drawing/2014/main" id="{4B1DFBA7-957C-1A46-BA17-C8AD1D5A9D46}"/>
              </a:ext>
            </a:extLst>
          </p:cNvPr>
          <p:cNvSpPr txBox="1"/>
          <p:nvPr/>
        </p:nvSpPr>
        <p:spPr>
          <a:xfrm>
            <a:off x="464457" y="626109"/>
            <a:ext cx="13686972" cy="2462213"/>
          </a:xfrm>
          <a:prstGeom prst="rect">
            <a:avLst/>
          </a:prstGeom>
          <a:noFill/>
        </p:spPr>
        <p:txBody>
          <a:bodyPr wrap="square">
            <a:spAutoFit/>
          </a:bodyPr>
          <a:lstStyle/>
          <a:p>
            <a:pPr algn="just"/>
            <a:r>
              <a:rPr lang="en-IN" sz="2200" b="1" dirty="0">
                <a:solidFill>
                  <a:srgbClr val="1E3063"/>
                </a:solidFill>
                <a:latin typeface="MS Reference Sans Serif" panose="020B0604030504040204" pitchFamily="34" charset="0"/>
                <a:ea typeface="Cambria" panose="02040503050406030204" pitchFamily="18" charset="0"/>
              </a:rPr>
              <a:t>Key changes:</a:t>
            </a:r>
            <a:r>
              <a:rPr lang="en-IN" sz="2200" dirty="0">
                <a:solidFill>
                  <a:srgbClr val="1E3063"/>
                </a:solidFill>
                <a:latin typeface="MS Reference Sans Serif" panose="020B0604030504040204" pitchFamily="34" charset="0"/>
                <a:ea typeface="Cambria" panose="02040503050406030204" pitchFamily="18" charset="0"/>
              </a:rPr>
              <a:t> </a:t>
            </a:r>
          </a:p>
          <a:p>
            <a:pPr algn="just"/>
            <a:r>
              <a:rPr lang="en-US" sz="2200" b="1" i="1" u="sng" dirty="0">
                <a:latin typeface="MS Reference Sans Serif" panose="020B0604030504040204" pitchFamily="34" charset="0"/>
                <a:ea typeface="Cambria" panose="02040503050406030204" pitchFamily="18" charset="0"/>
              </a:rPr>
              <a:t>Section 2(94) </a:t>
            </a:r>
            <a:r>
              <a:rPr lang="en-US" sz="2200" i="1" dirty="0">
                <a:latin typeface="MS Reference Sans Serif" panose="020B0604030504040204" pitchFamily="34" charset="0"/>
                <a:ea typeface="Cambria" panose="02040503050406030204" pitchFamily="18" charset="0"/>
              </a:rPr>
              <a:t>of the 2025 Act clarifies that “relative”, in relation to an individual, means the husband, wife, brother, sister or any lineal ascendant (</a:t>
            </a:r>
            <a:r>
              <a:rPr lang="en-US" sz="2200" b="1" i="1" dirty="0">
                <a:solidFill>
                  <a:srgbClr val="058586"/>
                </a:solidFill>
                <a:latin typeface="MS Reference Sans Serif" panose="020B0604030504040204" pitchFamily="34" charset="0"/>
                <a:ea typeface="Cambria" panose="02040503050406030204" pitchFamily="18" charset="0"/>
              </a:rPr>
              <a:t>maternal as well as paternal</a:t>
            </a:r>
            <a:r>
              <a:rPr lang="en-US" sz="2200" i="1" dirty="0">
                <a:latin typeface="MS Reference Sans Serif" panose="020B0604030504040204" pitchFamily="34" charset="0"/>
                <a:ea typeface="Cambria" panose="02040503050406030204" pitchFamily="18" charset="0"/>
              </a:rPr>
              <a:t>) or descendant of that individual. </a:t>
            </a:r>
          </a:p>
          <a:p>
            <a:pPr algn="just"/>
            <a:endParaRPr lang="en-US" sz="2200" i="1" dirty="0">
              <a:latin typeface="MS Reference Sans Serif" panose="020B0604030504040204" pitchFamily="34" charset="0"/>
              <a:ea typeface="Cambria" panose="02040503050406030204" pitchFamily="18" charset="0"/>
            </a:endParaRPr>
          </a:p>
          <a:p>
            <a:pPr algn="just"/>
            <a:r>
              <a:rPr lang="en-US" sz="2200" i="1" dirty="0">
                <a:latin typeface="MS Reference Sans Serif" panose="020B0604030504040204" pitchFamily="34" charset="0"/>
                <a:ea typeface="Cambria" panose="02040503050406030204" pitchFamily="18" charset="0"/>
              </a:rPr>
              <a:t>The phrase (</a:t>
            </a:r>
            <a:r>
              <a:rPr lang="en-US" sz="2200" b="1" i="1" dirty="0">
                <a:latin typeface="MS Reference Sans Serif" panose="020B0604030504040204" pitchFamily="34" charset="0"/>
                <a:ea typeface="Cambria" panose="02040503050406030204" pitchFamily="18" charset="0"/>
              </a:rPr>
              <a:t>maternal as well as paternal</a:t>
            </a:r>
            <a:r>
              <a:rPr lang="en-US" sz="2200" i="1" dirty="0">
                <a:latin typeface="MS Reference Sans Serif" panose="020B0604030504040204" pitchFamily="34" charset="0"/>
                <a:ea typeface="Cambria" panose="02040503050406030204" pitchFamily="18" charset="0"/>
              </a:rPr>
              <a:t>) has been specifically added to include maternal side as well.</a:t>
            </a:r>
            <a:endParaRPr lang="en-IN" sz="2200" i="1" dirty="0">
              <a:latin typeface="MS Reference Sans Serif" panose="020B0604030504040204" pitchFamily="34" charset="0"/>
              <a:ea typeface="Cambria" panose="02040503050406030204" pitchFamily="18" charset="0"/>
            </a:endParaRPr>
          </a:p>
        </p:txBody>
      </p:sp>
      <p:sp>
        <p:nvSpPr>
          <p:cNvPr id="2" name="TextBox 1">
            <a:extLst>
              <a:ext uri="{FF2B5EF4-FFF2-40B4-BE49-F238E27FC236}">
                <a16:creationId xmlns="" xmlns:a16="http://schemas.microsoft.com/office/drawing/2014/main" id="{A2E53513-1F18-E284-C994-D0FDF1F4F83D}"/>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150176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16" name="TextBox 15">
            <a:extLst>
              <a:ext uri="{FF2B5EF4-FFF2-40B4-BE49-F238E27FC236}">
                <a16:creationId xmlns="" xmlns:a16="http://schemas.microsoft.com/office/drawing/2014/main" id="{0421F0A2-F641-AC08-ACEB-87EC21CA1051}"/>
              </a:ext>
            </a:extLst>
          </p:cNvPr>
          <p:cNvSpPr txBox="1"/>
          <p:nvPr/>
        </p:nvSpPr>
        <p:spPr>
          <a:xfrm>
            <a:off x="334537" y="713678"/>
            <a:ext cx="13831406" cy="5770811"/>
          </a:xfrm>
          <a:prstGeom prst="rect">
            <a:avLst/>
          </a:prstGeom>
          <a:noFill/>
        </p:spPr>
        <p:txBody>
          <a:bodyPr wrap="square">
            <a:spAutoFit/>
          </a:bodyPr>
          <a:lstStyle/>
          <a:p>
            <a:pPr algn="just">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Section 3: Tax Year</a:t>
            </a:r>
          </a:p>
          <a:p>
            <a:pPr algn="just">
              <a:defRPr/>
            </a:pPr>
            <a:endParaRPr lang="en-US" sz="2200" b="1" dirty="0">
              <a:solidFill>
                <a:schemeClr val="tx1">
                  <a:lumMod val="75000"/>
                  <a:lumOff val="25000"/>
                </a:schemeClr>
              </a:solidFill>
              <a:latin typeface="MS Reference Sans Serif" panose="020B0604030504040204" pitchFamily="34" charset="0"/>
              <a:ea typeface="Cambria" panose="02040503050406030204" pitchFamily="18" charset="0"/>
              <a:cs typeface="Lato Black" panose="020F0502020204030203" pitchFamily="34" charset="0"/>
            </a:endParaRPr>
          </a:p>
          <a:p>
            <a:pPr marL="382059" indent="-382059" algn="just">
              <a:buFontTx/>
              <a:buChar char="-"/>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96210" indent="-396210" algn="just">
              <a:buFontTx/>
              <a:buChar char="-"/>
              <a:defRPr/>
            </a:pPr>
            <a:r>
              <a:rPr lang="en-US" sz="2200" dirty="0">
                <a:solidFill>
                  <a:schemeClr val="tx1">
                    <a:lumMod val="75000"/>
                    <a:lumOff val="25000"/>
                  </a:schemeClr>
                </a:solidFill>
                <a:latin typeface="MS Reference Sans Serif" panose="020B0604030504040204" pitchFamily="34" charset="0"/>
                <a:ea typeface="Cambria" panose="02040503050406030204" pitchFamily="18" charset="0"/>
              </a:rPr>
              <a:t>The concept of ‘</a:t>
            </a:r>
            <a:r>
              <a:rPr lang="en-US" sz="2200" dirty="0">
                <a:solidFill>
                  <a:srgbClr val="058586"/>
                </a:solidFill>
                <a:latin typeface="MS Reference Sans Serif" panose="020B0604030504040204" pitchFamily="34" charset="0"/>
                <a:ea typeface="Cambria" panose="02040503050406030204" pitchFamily="18" charset="0"/>
              </a:rPr>
              <a:t>tax year</a:t>
            </a:r>
            <a:r>
              <a:rPr lang="en-US" sz="2200" dirty="0">
                <a:solidFill>
                  <a:schemeClr val="tx1">
                    <a:lumMod val="75000"/>
                    <a:lumOff val="25000"/>
                  </a:schemeClr>
                </a:solidFill>
                <a:latin typeface="MS Reference Sans Serif" panose="020B0604030504040204" pitchFamily="34" charset="0"/>
                <a:ea typeface="Cambria" panose="02040503050406030204" pitchFamily="18" charset="0"/>
              </a:rPr>
              <a:t>’ has been introduced replacing ‘previous year’ and ‘assessment year’.</a:t>
            </a:r>
          </a:p>
          <a:p>
            <a:pPr algn="just">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96210" indent="-396210" algn="just">
              <a:buFontTx/>
              <a:buChar char="-"/>
              <a:defRPr/>
            </a:pPr>
            <a:r>
              <a:rPr lang="en-US" sz="2200" dirty="0">
                <a:solidFill>
                  <a:schemeClr val="tx1">
                    <a:lumMod val="75000"/>
                    <a:lumOff val="25000"/>
                  </a:schemeClr>
                </a:solidFill>
                <a:latin typeface="MS Reference Sans Serif" panose="020B0604030504040204" pitchFamily="34" charset="0"/>
                <a:ea typeface="Cambria" panose="02040503050406030204" pitchFamily="18" charset="0"/>
              </a:rPr>
              <a:t>As per section 3 of Income-tax Act, 2025, “Tax Year” means the twelve months period of the financial year commencing on the 1st April.</a:t>
            </a:r>
          </a:p>
          <a:p>
            <a:pPr marL="342900" indent="-342900" algn="just">
              <a:buFontTx/>
              <a:buChar char="-"/>
              <a:defRPr/>
            </a:pPr>
            <a:endParaRPr lang="en-US" sz="2200" dirty="0">
              <a:solidFill>
                <a:schemeClr val="tx1">
                  <a:lumMod val="75000"/>
                  <a:lumOff val="25000"/>
                </a:schemeClr>
              </a:solidFill>
              <a:latin typeface="MS Reference Sans Serif" panose="020B0604030504040204" pitchFamily="34" charset="0"/>
            </a:endParaRPr>
          </a:p>
          <a:p>
            <a:pPr marL="342900" indent="-342900" algn="just">
              <a:buFontTx/>
              <a:buChar char="-"/>
              <a:defRPr/>
            </a:pPr>
            <a:r>
              <a:rPr lang="en-US" sz="2200" dirty="0">
                <a:solidFill>
                  <a:schemeClr val="tx1">
                    <a:lumMod val="75000"/>
                    <a:lumOff val="25000"/>
                  </a:schemeClr>
                </a:solidFill>
                <a:latin typeface="MS Reference Sans Serif" panose="020B0604030504040204" pitchFamily="34" charset="0"/>
                <a:ea typeface="Cambria" panose="02040503050406030204" pitchFamily="18" charset="0"/>
              </a:rPr>
              <a:t>Use of the </a:t>
            </a:r>
            <a:r>
              <a:rPr lang="en-US" sz="2200" dirty="0">
                <a:solidFill>
                  <a:srgbClr val="058586"/>
                </a:solidFill>
                <a:latin typeface="MS Reference Sans Serif" panose="020B0604030504040204" pitchFamily="34" charset="0"/>
                <a:ea typeface="Cambria" panose="02040503050406030204" pitchFamily="18" charset="0"/>
              </a:rPr>
              <a:t>terms ‘previous year’ and ‘assessment year’ replaced with “tax year”</a:t>
            </a:r>
          </a:p>
          <a:p>
            <a:pPr algn="just">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42900" indent="-342900" algn="just">
              <a:buFontTx/>
              <a:buChar char="-"/>
              <a:defRPr/>
            </a:pPr>
            <a:r>
              <a:rPr lang="en-US" sz="2200" dirty="0">
                <a:solidFill>
                  <a:schemeClr val="tx1">
                    <a:lumMod val="75000"/>
                    <a:lumOff val="25000"/>
                  </a:schemeClr>
                </a:solidFill>
                <a:latin typeface="MS Reference Sans Serif" panose="020B0604030504040204" pitchFamily="34" charset="0"/>
                <a:ea typeface="Cambria" panose="02040503050406030204" pitchFamily="18" charset="0"/>
              </a:rPr>
              <a:t>In case where business or profession is newly set up, or a source of income newly coming into existence in any financial year, the tax year will be the period beginning with —</a:t>
            </a:r>
          </a:p>
          <a:p>
            <a:pPr algn="just">
              <a:defRPr/>
            </a:pPr>
            <a:r>
              <a:rPr lang="en-US" sz="2200" dirty="0">
                <a:solidFill>
                  <a:schemeClr val="tx1">
                    <a:lumMod val="75000"/>
                    <a:lumOff val="25000"/>
                  </a:schemeClr>
                </a:solidFill>
                <a:latin typeface="MS Reference Sans Serif" panose="020B0604030504040204" pitchFamily="34" charset="0"/>
                <a:ea typeface="Cambria" panose="02040503050406030204" pitchFamily="18" charset="0"/>
              </a:rPr>
              <a:t>     (a) the date of setting up of such business or profession; or</a:t>
            </a:r>
          </a:p>
          <a:p>
            <a:pPr algn="just">
              <a:defRPr/>
            </a:pPr>
            <a:r>
              <a:rPr lang="en-US" sz="2200" dirty="0">
                <a:solidFill>
                  <a:schemeClr val="tx1">
                    <a:lumMod val="75000"/>
                    <a:lumOff val="25000"/>
                  </a:schemeClr>
                </a:solidFill>
                <a:latin typeface="MS Reference Sans Serif" panose="020B0604030504040204" pitchFamily="34" charset="0"/>
                <a:ea typeface="Cambria" panose="02040503050406030204" pitchFamily="18" charset="0"/>
              </a:rPr>
              <a:t>     (b) the date on which such source of income newly comes into existence,</a:t>
            </a:r>
          </a:p>
          <a:p>
            <a:pPr algn="just">
              <a:defRPr/>
            </a:pPr>
            <a:r>
              <a:rPr lang="en-US" sz="2200" dirty="0">
                <a:solidFill>
                  <a:schemeClr val="tx1">
                    <a:lumMod val="75000"/>
                    <a:lumOff val="25000"/>
                  </a:schemeClr>
                </a:solidFill>
                <a:latin typeface="MS Reference Sans Serif" panose="020B0604030504040204" pitchFamily="34" charset="0"/>
                <a:ea typeface="Cambria" panose="02040503050406030204" pitchFamily="18" charset="0"/>
              </a:rPr>
              <a:t>      and ending with the said financial year.</a:t>
            </a:r>
          </a:p>
        </p:txBody>
      </p:sp>
      <p:sp>
        <p:nvSpPr>
          <p:cNvPr id="2" name="TextBox 1">
            <a:extLst>
              <a:ext uri="{FF2B5EF4-FFF2-40B4-BE49-F238E27FC236}">
                <a16:creationId xmlns="" xmlns:a16="http://schemas.microsoft.com/office/drawing/2014/main" id="{CD960BE4-45C7-4085-A1B4-CBF0F5881FEC}"/>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4A35E3B7-D984-63C8-DD48-4CAAF0C75639}"/>
            </a:ext>
          </a:extLst>
        </p:cNvPr>
        <p:cNvGrpSpPr/>
        <p:nvPr/>
      </p:nvGrpSpPr>
      <p:grpSpPr>
        <a:xfrm>
          <a:off x="0" y="0"/>
          <a:ext cx="0" cy="0"/>
          <a:chOff x="0" y="0"/>
          <a:chExt cx="0" cy="0"/>
        </a:xfrm>
      </p:grpSpPr>
      <p:pic>
        <p:nvPicPr>
          <p:cNvPr id="3" name="Picture 2">
            <a:extLst>
              <a:ext uri="{FF2B5EF4-FFF2-40B4-BE49-F238E27FC236}">
                <a16:creationId xmlns="" xmlns:a16="http://schemas.microsoft.com/office/drawing/2014/main" id="{F280FC90-4BB4-8C7C-0D4F-367ACE8F67CF}"/>
              </a:ext>
            </a:extLst>
          </p:cNvPr>
          <p:cNvPicPr>
            <a:picLocks noChangeAspect="1"/>
          </p:cNvPicPr>
          <p:nvPr/>
        </p:nvPicPr>
        <p:blipFill>
          <a:blip r:embed="rId3"/>
          <a:stretch>
            <a:fillRect/>
          </a:stretch>
        </p:blipFill>
        <p:spPr>
          <a:xfrm>
            <a:off x="180109" y="498765"/>
            <a:ext cx="14236878" cy="7204362"/>
          </a:xfrm>
          <a:prstGeom prst="rect">
            <a:avLst/>
          </a:prstGeom>
        </p:spPr>
      </p:pic>
      <p:sp>
        <p:nvSpPr>
          <p:cNvPr id="2" name="TextBox 1">
            <a:extLst>
              <a:ext uri="{FF2B5EF4-FFF2-40B4-BE49-F238E27FC236}">
                <a16:creationId xmlns="" xmlns:a16="http://schemas.microsoft.com/office/drawing/2014/main" id="{27DD58BA-9308-5162-9D00-46A42F194CA4}"/>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4256689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5B92AAFD-D77F-97FC-A138-3CB78B840055}"/>
            </a:ext>
          </a:extLst>
        </p:cNvPr>
        <p:cNvGrpSpPr/>
        <p:nvPr/>
      </p:nvGrpSpPr>
      <p:grpSpPr>
        <a:xfrm>
          <a:off x="0" y="0"/>
          <a:ext cx="0" cy="0"/>
          <a:chOff x="0" y="0"/>
          <a:chExt cx="0" cy="0"/>
        </a:xfrm>
      </p:grpSpPr>
      <p:sp>
        <p:nvSpPr>
          <p:cNvPr id="16" name="TextBox 15">
            <a:extLst>
              <a:ext uri="{FF2B5EF4-FFF2-40B4-BE49-F238E27FC236}">
                <a16:creationId xmlns="" xmlns:a16="http://schemas.microsoft.com/office/drawing/2014/main" id="{6A68F120-01DE-E341-BEA5-7B84AE03D7AC}"/>
              </a:ext>
            </a:extLst>
          </p:cNvPr>
          <p:cNvSpPr txBox="1"/>
          <p:nvPr/>
        </p:nvSpPr>
        <p:spPr>
          <a:xfrm>
            <a:off x="334537" y="3442365"/>
            <a:ext cx="8697951" cy="1631216"/>
          </a:xfrm>
          <a:prstGeom prst="rect">
            <a:avLst/>
          </a:prstGeom>
          <a:noFill/>
        </p:spPr>
        <p:txBody>
          <a:bodyPr wrap="square">
            <a:spAutoFit/>
          </a:bodyPr>
          <a:lstStyle/>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CHAPTER II: Basis of charge</a:t>
            </a:r>
          </a:p>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[Sections 4 to 10]</a:t>
            </a:r>
          </a:p>
          <a:p>
            <a:pPr algn="ctr">
              <a:defRPr/>
            </a:pPr>
            <a:endParaRPr lang="en-US" sz="2200" b="1" dirty="0">
              <a:solidFill>
                <a:schemeClr val="tx1">
                  <a:lumMod val="75000"/>
                  <a:lumOff val="25000"/>
                </a:schemeClr>
              </a:solidFill>
              <a:latin typeface="MS Reference Sans Serif" panose="020B0604030504040204" pitchFamily="34" charset="0"/>
              <a:ea typeface="Cambria" panose="02040503050406030204" pitchFamily="18" charset="0"/>
              <a:cs typeface="Lato Black" panose="020F0502020204030203" pitchFamily="34" charset="0"/>
            </a:endParaRPr>
          </a:p>
        </p:txBody>
      </p:sp>
      <p:pic>
        <p:nvPicPr>
          <p:cNvPr id="17" name="Image 0" descr="preencoded.png">
            <a:extLst>
              <a:ext uri="{FF2B5EF4-FFF2-40B4-BE49-F238E27FC236}">
                <a16:creationId xmlns="" xmlns:a16="http://schemas.microsoft.com/office/drawing/2014/main" id="{D2DD1CC1-09A8-FC99-B6B0-A06CC0BBAA9B}"/>
              </a:ext>
            </a:extLst>
          </p:cNvPr>
          <p:cNvPicPr>
            <a:picLocks noChangeAspect="1"/>
          </p:cNvPicPr>
          <p:nvPr/>
        </p:nvPicPr>
        <p:blipFill>
          <a:blip r:embed="rId3"/>
          <a:stretch>
            <a:fillRect/>
          </a:stretch>
        </p:blipFill>
        <p:spPr>
          <a:xfrm>
            <a:off x="9288965" y="0"/>
            <a:ext cx="5307981" cy="8229600"/>
          </a:xfrm>
          <a:prstGeom prst="rect">
            <a:avLst/>
          </a:prstGeom>
        </p:spPr>
      </p:pic>
    </p:spTree>
    <p:extLst>
      <p:ext uri="{BB962C8B-B14F-4D97-AF65-F5344CB8AC3E}">
        <p14:creationId xmlns:p14="http://schemas.microsoft.com/office/powerpoint/2010/main" val="2724943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A80D56E-F3B8-CF58-5168-C3F2F7DDAB65}"/>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94BA98E2-4611-2805-C5D4-B6C61A8BC626}"/>
              </a:ext>
            </a:extLst>
          </p:cNvPr>
          <p:cNvSpPr/>
          <p:nvPr/>
        </p:nvSpPr>
        <p:spPr>
          <a:xfrm>
            <a:off x="793790" y="617339"/>
            <a:ext cx="9639419" cy="620078"/>
          </a:xfrm>
          <a:prstGeom prst="rect">
            <a:avLst/>
          </a:prstGeom>
          <a:noFill/>
          <a:ln/>
        </p:spPr>
        <p:txBody>
          <a:bodyPr wrap="none" lIns="0" tIns="0" rIns="0" bIns="0" rtlCol="0" anchor="t"/>
          <a:lstStyle/>
          <a:p>
            <a:pPr>
              <a:lnSpc>
                <a:spcPts val="4850"/>
              </a:lnSpc>
            </a:pPr>
            <a:endParaRPr lang="en-US" sz="3900" dirty="0">
              <a:solidFill>
                <a:srgbClr val="091C53"/>
              </a:solidFill>
              <a:latin typeface="Cambria" panose="02040503050406030204" pitchFamily="18" charset="0"/>
              <a:ea typeface="Cambria" panose="02040503050406030204" pitchFamily="18" charset="0"/>
            </a:endParaRPr>
          </a:p>
        </p:txBody>
      </p:sp>
      <p:graphicFrame>
        <p:nvGraphicFramePr>
          <p:cNvPr id="4" name="Table 3">
            <a:extLst>
              <a:ext uri="{FF2B5EF4-FFF2-40B4-BE49-F238E27FC236}">
                <a16:creationId xmlns="" xmlns:a16="http://schemas.microsoft.com/office/drawing/2014/main" id="{34E45C6D-D53E-1F32-83DC-C28FD3816795}"/>
              </a:ext>
            </a:extLst>
          </p:cNvPr>
          <p:cNvGraphicFramePr>
            <a:graphicFrameLocks noGrp="1"/>
          </p:cNvGraphicFramePr>
          <p:nvPr>
            <p:extLst>
              <p:ext uri="{D42A27DB-BD31-4B8C-83A1-F6EECF244321}">
                <p14:modId xmlns:p14="http://schemas.microsoft.com/office/powerpoint/2010/main" val="1762519136"/>
              </p:ext>
            </p:extLst>
          </p:nvPr>
        </p:nvGraphicFramePr>
        <p:xfrm>
          <a:off x="793790" y="322680"/>
          <a:ext cx="13323992" cy="7239566"/>
        </p:xfrm>
        <a:graphic>
          <a:graphicData uri="http://schemas.openxmlformats.org/drawingml/2006/table">
            <a:tbl>
              <a:tblPr/>
              <a:tblGrid>
                <a:gridCol w="1484953">
                  <a:extLst>
                    <a:ext uri="{9D8B030D-6E8A-4147-A177-3AD203B41FA5}">
                      <a16:colId xmlns="" xmlns:a16="http://schemas.microsoft.com/office/drawing/2014/main" val="313123913"/>
                    </a:ext>
                  </a:extLst>
                </a:gridCol>
                <a:gridCol w="3468914">
                  <a:extLst>
                    <a:ext uri="{9D8B030D-6E8A-4147-A177-3AD203B41FA5}">
                      <a16:colId xmlns="" xmlns:a16="http://schemas.microsoft.com/office/drawing/2014/main" val="2305873083"/>
                    </a:ext>
                  </a:extLst>
                </a:gridCol>
                <a:gridCol w="1625600">
                  <a:extLst>
                    <a:ext uri="{9D8B030D-6E8A-4147-A177-3AD203B41FA5}">
                      <a16:colId xmlns="" xmlns:a16="http://schemas.microsoft.com/office/drawing/2014/main" val="1108747989"/>
                    </a:ext>
                  </a:extLst>
                </a:gridCol>
                <a:gridCol w="6744525">
                  <a:extLst>
                    <a:ext uri="{9D8B030D-6E8A-4147-A177-3AD203B41FA5}">
                      <a16:colId xmlns="" xmlns:a16="http://schemas.microsoft.com/office/drawing/2014/main" val="1719331063"/>
                    </a:ext>
                  </a:extLst>
                </a:gridCol>
              </a:tblGrid>
              <a:tr h="549687">
                <a:tc>
                  <a:txBody>
                    <a:bodyPr/>
                    <a:lstStyle/>
                    <a:p>
                      <a:pPr algn="just">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Section of IT Act 2025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just">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Name of section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just">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Section of IT Act 1961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just">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Remarks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301316">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Section 4</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just">
                        <a:lnSpc>
                          <a:spcPct val="100000"/>
                        </a:lnSpc>
                        <a:spcBef>
                          <a:spcPts val="750"/>
                        </a:spcBef>
                        <a:spcAft>
                          <a:spcPts val="750"/>
                        </a:spcAft>
                        <a:buNone/>
                      </a:pPr>
                      <a:r>
                        <a:rPr lang="en-US" sz="1700" dirty="0">
                          <a:solidFill>
                            <a:srgbClr val="314259"/>
                          </a:solidFill>
                          <a:effectLst/>
                          <a:latin typeface="MS Reference Sans Serif" panose="020B0604030504040204" pitchFamily="34" charset="0"/>
                          <a:ea typeface="Cambria" panose="02040503050406030204" pitchFamily="18" charset="0"/>
                        </a:rPr>
                        <a:t>Charge of income-tax</a:t>
                      </a:r>
                      <a:endParaRPr lang="en-IN" sz="17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Section 4</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kern="1200" dirty="0">
                          <a:solidFill>
                            <a:srgbClr val="314259"/>
                          </a:solidFill>
                          <a:effectLst/>
                          <a:latin typeface="MS Reference Sans Serif" panose="020B0604030504040204" pitchFamily="34" charset="0"/>
                          <a:ea typeface="Cambria" panose="02040503050406030204" pitchFamily="18" charset="0"/>
                          <a:cs typeface="+mn-cs"/>
                        </a:rPr>
                        <a:t>Section 4 is the </a:t>
                      </a:r>
                      <a:r>
                        <a:rPr lang="en-US" sz="1700" b="1" kern="1200" dirty="0">
                          <a:solidFill>
                            <a:srgbClr val="058586"/>
                          </a:solidFill>
                          <a:effectLst/>
                          <a:latin typeface="MS Reference Sans Serif" panose="020B0604030504040204" pitchFamily="34" charset="0"/>
                          <a:ea typeface="Cambria" panose="02040503050406030204" pitchFamily="18" charset="0"/>
                          <a:cs typeface="+mn-cs"/>
                        </a:rPr>
                        <a:t>charging section </a:t>
                      </a:r>
                      <a:r>
                        <a:rPr lang="en-US" sz="1700" kern="1200" dirty="0">
                          <a:solidFill>
                            <a:srgbClr val="314259"/>
                          </a:solidFill>
                          <a:effectLst/>
                          <a:latin typeface="MS Reference Sans Serif" panose="020B0604030504040204" pitchFamily="34" charset="0"/>
                          <a:ea typeface="Cambria" panose="02040503050406030204" pitchFamily="18" charset="0"/>
                          <a:cs typeface="+mn-cs"/>
                        </a:rPr>
                        <a:t>of the Act, which empowers the Government to impose income tax. </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kern="1200" dirty="0">
                          <a:solidFill>
                            <a:srgbClr val="058586"/>
                          </a:solidFill>
                          <a:effectLst/>
                          <a:latin typeface="MS Reference Sans Serif" panose="020B0604030504040204" pitchFamily="34" charset="0"/>
                          <a:ea typeface="Cambria" panose="02040503050406030204" pitchFamily="18" charset="0"/>
                          <a:cs typeface="+mn-cs"/>
                        </a:rPr>
                        <a:t>Tax collected at source (TCS) has explicitly been included </a:t>
                      </a:r>
                      <a:r>
                        <a:rPr lang="en-US" sz="1700" kern="1200" dirty="0">
                          <a:solidFill>
                            <a:srgbClr val="314259"/>
                          </a:solidFill>
                          <a:effectLst/>
                          <a:latin typeface="MS Reference Sans Serif" panose="020B0604030504040204" pitchFamily="34" charset="0"/>
                          <a:ea typeface="Cambria" panose="02040503050406030204" pitchFamily="18" charset="0"/>
                          <a:cs typeface="+mn-cs"/>
                        </a:rPr>
                        <a:t>within the scope and ambit of the provision. </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kern="1200" dirty="0">
                          <a:solidFill>
                            <a:srgbClr val="314259"/>
                          </a:solidFill>
                          <a:effectLst/>
                          <a:latin typeface="MS Reference Sans Serif" panose="020B0604030504040204" pitchFamily="34" charset="0"/>
                          <a:ea typeface="Cambria" panose="02040503050406030204" pitchFamily="18" charset="0"/>
                          <a:cs typeface="+mn-cs"/>
                        </a:rPr>
                        <a:t>In 1961 Act, it was mentioned that income tax shall be deducted at source or paid in advance.  There was no reference to TCS. This error has been corrected.</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4195973457"/>
                  </a:ext>
                </a:extLst>
              </a:tr>
              <a:tr h="1382594">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Section 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r>
                        <a:rPr lang="en-US" sz="1700" dirty="0">
                          <a:solidFill>
                            <a:srgbClr val="314259"/>
                          </a:solidFill>
                          <a:effectLst/>
                          <a:latin typeface="MS Reference Sans Serif" panose="020B0604030504040204" pitchFamily="34" charset="0"/>
                          <a:ea typeface="Cambria" panose="02040503050406030204" pitchFamily="18" charset="0"/>
                        </a:rPr>
                        <a:t>Scope of total income</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Section 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There are </a:t>
                      </a:r>
                      <a:r>
                        <a:rPr lang="en-US" sz="17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7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For residents, global income is taxable, for non-resident – income that accrues or arises or deemed to accrue or arises or received in India is taxable</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983759434"/>
                  </a:ext>
                </a:extLst>
              </a:tr>
              <a:tr h="867706">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Section 6</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just">
                        <a:lnSpc>
                          <a:spcPct val="100000"/>
                        </a:lnSpc>
                        <a:spcBef>
                          <a:spcPts val="750"/>
                        </a:spcBef>
                        <a:spcAft>
                          <a:spcPts val="750"/>
                        </a:spcAft>
                        <a:buNone/>
                      </a:pPr>
                      <a:r>
                        <a:rPr lang="en-US" sz="1700" dirty="0">
                          <a:solidFill>
                            <a:srgbClr val="314259"/>
                          </a:solidFill>
                          <a:effectLst/>
                          <a:latin typeface="MS Reference Sans Serif" panose="020B0604030504040204" pitchFamily="34" charset="0"/>
                          <a:ea typeface="Cambria" panose="02040503050406030204" pitchFamily="18" charset="0"/>
                        </a:rPr>
                        <a:t>Residence in India</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Section 6</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There are </a:t>
                      </a:r>
                      <a:r>
                        <a:rPr lang="en-US" sz="17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7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The concept of residential status in same with language simplification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506148974"/>
                  </a:ext>
                </a:extLst>
              </a:tr>
              <a:tr h="973546">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Section 7</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r>
                        <a:rPr lang="en-US" sz="1700" dirty="0">
                          <a:solidFill>
                            <a:srgbClr val="314259"/>
                          </a:solidFill>
                          <a:effectLst/>
                          <a:latin typeface="MS Reference Sans Serif" panose="020B0604030504040204" pitchFamily="34" charset="0"/>
                          <a:ea typeface="Cambria" panose="02040503050406030204" pitchFamily="18" charset="0"/>
                        </a:rPr>
                        <a:t>Income deemed to be received and dividend deemed to be income in a tax year</a:t>
                      </a:r>
                      <a:endParaRPr lang="en-IN" sz="17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Section 7 &amp; 8</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There are </a:t>
                      </a:r>
                      <a:r>
                        <a:rPr lang="en-US" sz="1700" b="1" dirty="0">
                          <a:solidFill>
                            <a:srgbClr val="058586"/>
                          </a:solidFill>
                          <a:effectLst/>
                          <a:latin typeface="MS Reference Sans Serif" panose="020B0604030504040204" pitchFamily="34" charset="0"/>
                          <a:ea typeface="Cambria" panose="02040503050406030204" pitchFamily="18" charset="0"/>
                        </a:rPr>
                        <a:t>no substantial changes</a:t>
                      </a:r>
                      <a:r>
                        <a:rPr lang="en-US" sz="1700" dirty="0">
                          <a:solidFill>
                            <a:srgbClr val="314259"/>
                          </a:solidFill>
                          <a:effectLst/>
                          <a:latin typeface="MS Reference Sans Serif" panose="020B0604030504040204" pitchFamily="34" charset="0"/>
                          <a:ea typeface="Cambria" panose="02040503050406030204" pitchFamily="18" charset="0"/>
                        </a:rPr>
                        <a:t> 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4750768"/>
                  </a:ext>
                </a:extLst>
              </a:tr>
              <a:tr h="1125150">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Section 8</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just">
                        <a:lnSpc>
                          <a:spcPct val="100000"/>
                        </a:lnSpc>
                        <a:spcBef>
                          <a:spcPts val="750"/>
                        </a:spcBef>
                        <a:spcAft>
                          <a:spcPts val="750"/>
                        </a:spcAft>
                        <a:buNone/>
                      </a:pPr>
                      <a:r>
                        <a:rPr lang="en-US" sz="1700" dirty="0">
                          <a:solidFill>
                            <a:srgbClr val="314259"/>
                          </a:solidFill>
                          <a:effectLst/>
                          <a:latin typeface="MS Reference Sans Serif" panose="020B0604030504040204" pitchFamily="34" charset="0"/>
                          <a:ea typeface="Cambria" panose="02040503050406030204" pitchFamily="18" charset="0"/>
                        </a:rPr>
                        <a:t>Income on receipt of capital asset or stock in trade by specified person, from specified entity. </a:t>
                      </a:r>
                      <a:endParaRPr lang="en-IN" sz="17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Section 9B</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There are </a:t>
                      </a:r>
                      <a:r>
                        <a:rPr lang="en-US" sz="1700" b="1" dirty="0">
                          <a:solidFill>
                            <a:srgbClr val="058586"/>
                          </a:solidFill>
                          <a:effectLst/>
                          <a:latin typeface="MS Reference Sans Serif" panose="020B0604030504040204" pitchFamily="34" charset="0"/>
                          <a:ea typeface="Cambria" panose="02040503050406030204" pitchFamily="18" charset="0"/>
                        </a:rPr>
                        <a:t>no substantial changes</a:t>
                      </a:r>
                      <a:r>
                        <a:rPr lang="en-US" sz="1700" dirty="0">
                          <a:solidFill>
                            <a:srgbClr val="314259"/>
                          </a:solidFill>
                          <a:effectLst/>
                          <a:latin typeface="MS Reference Sans Serif" panose="020B0604030504040204" pitchFamily="34" charset="0"/>
                          <a:ea typeface="Cambria" panose="02040503050406030204" pitchFamily="18" charset="0"/>
                        </a:rPr>
                        <a:t> in the provisions of the ITA 2025 compared to the ITA 1961.   Section has been renumbered</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9423894"/>
                  </a:ext>
                </a:extLst>
              </a:tr>
            </a:tbl>
          </a:graphicData>
        </a:graphic>
      </p:graphicFrame>
      <p:sp>
        <p:nvSpPr>
          <p:cNvPr id="3" name="TextBox 2">
            <a:extLst>
              <a:ext uri="{FF2B5EF4-FFF2-40B4-BE49-F238E27FC236}">
                <a16:creationId xmlns="" xmlns:a16="http://schemas.microsoft.com/office/drawing/2014/main" id="{CA2D52C1-B8A9-2425-6E66-CE7BEC4906D2}"/>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2711013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45A1AA99-54B9-9FFD-F9AA-534547856F45}"/>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268456BE-3B7E-0199-7B1A-2615BFC8C33B}"/>
              </a:ext>
            </a:extLst>
          </p:cNvPr>
          <p:cNvSpPr/>
          <p:nvPr/>
        </p:nvSpPr>
        <p:spPr>
          <a:xfrm>
            <a:off x="793790" y="617339"/>
            <a:ext cx="9639419" cy="620078"/>
          </a:xfrm>
          <a:prstGeom prst="rect">
            <a:avLst/>
          </a:prstGeom>
          <a:noFill/>
          <a:ln/>
        </p:spPr>
        <p:txBody>
          <a:bodyPr wrap="none" lIns="0" tIns="0" rIns="0" bIns="0" rtlCol="0" anchor="t"/>
          <a:lstStyle/>
          <a:p>
            <a:pPr>
              <a:lnSpc>
                <a:spcPts val="4850"/>
              </a:lnSpc>
            </a:pPr>
            <a:endParaRPr lang="en-US" sz="3900" dirty="0">
              <a:solidFill>
                <a:srgbClr val="091C53"/>
              </a:solidFill>
              <a:latin typeface="Cambria" panose="02040503050406030204" pitchFamily="18" charset="0"/>
              <a:ea typeface="Cambria" panose="02040503050406030204" pitchFamily="18" charset="0"/>
            </a:endParaRPr>
          </a:p>
        </p:txBody>
      </p:sp>
      <p:pic>
        <p:nvPicPr>
          <p:cNvPr id="5" name="Picture 4">
            <a:extLst>
              <a:ext uri="{FF2B5EF4-FFF2-40B4-BE49-F238E27FC236}">
                <a16:creationId xmlns="" xmlns:a16="http://schemas.microsoft.com/office/drawing/2014/main" id="{47E39ACF-A9F5-1015-7275-72B0969D1602}"/>
              </a:ext>
            </a:extLst>
          </p:cNvPr>
          <p:cNvPicPr>
            <a:picLocks noChangeAspect="1"/>
          </p:cNvPicPr>
          <p:nvPr/>
        </p:nvPicPr>
        <p:blipFill>
          <a:blip r:embed="rId3"/>
          <a:stretch>
            <a:fillRect/>
          </a:stretch>
        </p:blipFill>
        <p:spPr>
          <a:xfrm>
            <a:off x="865359" y="818774"/>
            <a:ext cx="12971251" cy="6445626"/>
          </a:xfrm>
          <a:prstGeom prst="rect">
            <a:avLst/>
          </a:prstGeom>
        </p:spPr>
      </p:pic>
      <p:sp>
        <p:nvSpPr>
          <p:cNvPr id="3" name="TextBox 2">
            <a:extLst>
              <a:ext uri="{FF2B5EF4-FFF2-40B4-BE49-F238E27FC236}">
                <a16:creationId xmlns="" xmlns:a16="http://schemas.microsoft.com/office/drawing/2014/main" id="{1020F246-0DBF-C0D2-9470-5240207E4F3E}"/>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37137658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E5034E1-C047-FD01-927F-F6952FAFB67F}"/>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214E6737-4095-5928-CBCC-4D7D44CDE975}"/>
              </a:ext>
            </a:extLst>
          </p:cNvPr>
          <p:cNvSpPr/>
          <p:nvPr/>
        </p:nvSpPr>
        <p:spPr>
          <a:xfrm>
            <a:off x="793790" y="617339"/>
            <a:ext cx="9639419" cy="620078"/>
          </a:xfrm>
          <a:prstGeom prst="rect">
            <a:avLst/>
          </a:prstGeom>
          <a:noFill/>
          <a:ln/>
        </p:spPr>
        <p:txBody>
          <a:bodyPr wrap="none" lIns="0" tIns="0" rIns="0" bIns="0" rtlCol="0" anchor="t"/>
          <a:lstStyle/>
          <a:p>
            <a:pPr>
              <a:lnSpc>
                <a:spcPts val="4850"/>
              </a:lnSpc>
            </a:pPr>
            <a:endParaRPr lang="en-US" sz="3900" dirty="0">
              <a:solidFill>
                <a:srgbClr val="091C53"/>
              </a:solidFill>
              <a:latin typeface="Cambria" panose="02040503050406030204" pitchFamily="18" charset="0"/>
              <a:ea typeface="Cambria" panose="02040503050406030204" pitchFamily="18" charset="0"/>
            </a:endParaRPr>
          </a:p>
        </p:txBody>
      </p:sp>
      <p:pic>
        <p:nvPicPr>
          <p:cNvPr id="4" name="Picture 3">
            <a:extLst>
              <a:ext uri="{FF2B5EF4-FFF2-40B4-BE49-F238E27FC236}">
                <a16:creationId xmlns="" xmlns:a16="http://schemas.microsoft.com/office/drawing/2014/main" id="{08F24FC4-75ED-841C-7805-DCD17F5FBAE2}"/>
              </a:ext>
            </a:extLst>
          </p:cNvPr>
          <p:cNvPicPr>
            <a:picLocks noChangeAspect="1"/>
          </p:cNvPicPr>
          <p:nvPr/>
        </p:nvPicPr>
        <p:blipFill>
          <a:blip r:embed="rId3"/>
          <a:stretch>
            <a:fillRect/>
          </a:stretch>
        </p:blipFill>
        <p:spPr>
          <a:xfrm>
            <a:off x="1130731" y="831480"/>
            <a:ext cx="12368938" cy="6145781"/>
          </a:xfrm>
          <a:prstGeom prst="rect">
            <a:avLst/>
          </a:prstGeom>
        </p:spPr>
      </p:pic>
      <p:sp>
        <p:nvSpPr>
          <p:cNvPr id="3" name="TextBox 2">
            <a:extLst>
              <a:ext uri="{FF2B5EF4-FFF2-40B4-BE49-F238E27FC236}">
                <a16:creationId xmlns="" xmlns:a16="http://schemas.microsoft.com/office/drawing/2014/main" id="{24F27ECD-D52D-D79A-3ABD-E2EC268D617B}"/>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1250157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F8AC9F7-8741-8524-8C15-E002FB27A34D}"/>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8DD14FF8-178C-76BF-5EBE-FFA08FCAA64B}"/>
              </a:ext>
            </a:extLst>
          </p:cNvPr>
          <p:cNvSpPr/>
          <p:nvPr/>
        </p:nvSpPr>
        <p:spPr>
          <a:xfrm>
            <a:off x="793790" y="617339"/>
            <a:ext cx="9639419" cy="620078"/>
          </a:xfrm>
          <a:prstGeom prst="rect">
            <a:avLst/>
          </a:prstGeom>
          <a:noFill/>
          <a:ln/>
        </p:spPr>
        <p:txBody>
          <a:bodyPr wrap="none" lIns="0" tIns="0" rIns="0" bIns="0" rtlCol="0" anchor="t"/>
          <a:lstStyle/>
          <a:p>
            <a:pPr>
              <a:lnSpc>
                <a:spcPts val="4850"/>
              </a:lnSpc>
            </a:pPr>
            <a:endParaRPr lang="en-US" sz="3900" dirty="0">
              <a:solidFill>
                <a:srgbClr val="091C53"/>
              </a:solidFill>
              <a:latin typeface="Cambria" panose="02040503050406030204" pitchFamily="18" charset="0"/>
              <a:ea typeface="Cambria" panose="02040503050406030204" pitchFamily="18" charset="0"/>
            </a:endParaRPr>
          </a:p>
        </p:txBody>
      </p:sp>
      <p:graphicFrame>
        <p:nvGraphicFramePr>
          <p:cNvPr id="4" name="Table 3">
            <a:extLst>
              <a:ext uri="{FF2B5EF4-FFF2-40B4-BE49-F238E27FC236}">
                <a16:creationId xmlns="" xmlns:a16="http://schemas.microsoft.com/office/drawing/2014/main" id="{F0394E7B-172A-957A-07A0-B78C91B8282B}"/>
              </a:ext>
            </a:extLst>
          </p:cNvPr>
          <p:cNvGraphicFramePr>
            <a:graphicFrameLocks noGrp="1"/>
          </p:cNvGraphicFramePr>
          <p:nvPr>
            <p:extLst>
              <p:ext uri="{D42A27DB-BD31-4B8C-83A1-F6EECF244321}">
                <p14:modId xmlns:p14="http://schemas.microsoft.com/office/powerpoint/2010/main" val="691622026"/>
              </p:ext>
            </p:extLst>
          </p:nvPr>
        </p:nvGraphicFramePr>
        <p:xfrm>
          <a:off x="793790" y="322680"/>
          <a:ext cx="13323992" cy="7211980"/>
        </p:xfrm>
        <a:graphic>
          <a:graphicData uri="http://schemas.openxmlformats.org/drawingml/2006/table">
            <a:tbl>
              <a:tblPr/>
              <a:tblGrid>
                <a:gridCol w="1484953">
                  <a:extLst>
                    <a:ext uri="{9D8B030D-6E8A-4147-A177-3AD203B41FA5}">
                      <a16:colId xmlns="" xmlns:a16="http://schemas.microsoft.com/office/drawing/2014/main" val="313123913"/>
                    </a:ext>
                  </a:extLst>
                </a:gridCol>
                <a:gridCol w="1915886">
                  <a:extLst>
                    <a:ext uri="{9D8B030D-6E8A-4147-A177-3AD203B41FA5}">
                      <a16:colId xmlns="" xmlns:a16="http://schemas.microsoft.com/office/drawing/2014/main" val="2305873083"/>
                    </a:ext>
                  </a:extLst>
                </a:gridCol>
                <a:gridCol w="1364342">
                  <a:extLst>
                    <a:ext uri="{9D8B030D-6E8A-4147-A177-3AD203B41FA5}">
                      <a16:colId xmlns="" xmlns:a16="http://schemas.microsoft.com/office/drawing/2014/main" val="1108747989"/>
                    </a:ext>
                  </a:extLst>
                </a:gridCol>
                <a:gridCol w="8558811">
                  <a:extLst>
                    <a:ext uri="{9D8B030D-6E8A-4147-A177-3AD203B41FA5}">
                      <a16:colId xmlns="" xmlns:a16="http://schemas.microsoft.com/office/drawing/2014/main" val="1719331063"/>
                    </a:ext>
                  </a:extLst>
                </a:gridCol>
              </a:tblGrid>
              <a:tr h="327496">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Section of IT Act 2025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Name of section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Section of IT Act 1961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Remarks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chemeClr val="tx1"/>
                          </a:solidFill>
                          <a:effectLst/>
                          <a:latin typeface="MS Reference Sans Serif" panose="020B0604030504040204" pitchFamily="34" charset="0"/>
                          <a:ea typeface="Cambria" panose="02040503050406030204" pitchFamily="18" charset="0"/>
                        </a:rPr>
                        <a:t>Section 9</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800" dirty="0">
                          <a:solidFill>
                            <a:schemeClr val="tx1"/>
                          </a:solidFill>
                          <a:effectLst/>
                          <a:latin typeface="MS Reference Sans Serif" panose="020B0604030504040204" pitchFamily="34" charset="0"/>
                          <a:ea typeface="Cambria" panose="02040503050406030204" pitchFamily="18" charset="0"/>
                        </a:rPr>
                        <a:t>Income deemed to accrue a rise in India </a:t>
                      </a:r>
                      <a:endParaRPr lang="en-IN" sz="1800" dirty="0">
                        <a:solidFill>
                          <a:schemeClr val="tx1"/>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chemeClr val="tx1"/>
                          </a:solidFill>
                          <a:effectLst/>
                          <a:latin typeface="MS Reference Sans Serif" panose="020B0604030504040204" pitchFamily="34" charset="0"/>
                          <a:ea typeface="Cambria" panose="02040503050406030204" pitchFamily="18" charset="0"/>
                        </a:rPr>
                        <a:t>Section 9</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effectLst/>
                          <a:latin typeface="MS Reference Sans Serif" panose="020B0604030504040204" pitchFamily="34" charset="0"/>
                          <a:ea typeface="Cambria" panose="02040503050406030204" pitchFamily="18" charset="0"/>
                        </a:rPr>
                        <a:t>The following incomes shall be deemed to accrue or arise in India :</a:t>
                      </a:r>
                    </a:p>
                    <a:p>
                      <a:pPr marL="457200" marR="0" lvl="0" indent="-457200" algn="l" defTabSz="914400" rtl="0" eaLnBrk="1" fontAlgn="auto" latinLnBrk="0" hangingPunct="1">
                        <a:lnSpc>
                          <a:spcPct val="100000"/>
                        </a:lnSpc>
                        <a:spcBef>
                          <a:spcPts val="0"/>
                        </a:spcBef>
                        <a:spcAft>
                          <a:spcPts val="0"/>
                        </a:spcAft>
                        <a:buClrTx/>
                        <a:buSzTx/>
                        <a:buFont typeface="+mj-lt"/>
                        <a:buAutoNum type="arabicParenR"/>
                        <a:tabLst/>
                        <a:defRPr/>
                      </a:pPr>
                      <a:r>
                        <a:rPr lang="en-US" sz="1800" dirty="0">
                          <a:solidFill>
                            <a:schemeClr val="tx1"/>
                          </a:solidFill>
                          <a:effectLst/>
                          <a:latin typeface="MS Reference Sans Serif" panose="020B0604030504040204" pitchFamily="34" charset="0"/>
                          <a:ea typeface="Cambria" panose="02040503050406030204" pitchFamily="18" charset="0"/>
                        </a:rPr>
                        <a:t>The income accruing or arising, directly or indirectly, </a:t>
                      </a:r>
                      <a:r>
                        <a:rPr lang="en-US" sz="1800" b="1" dirty="0">
                          <a:solidFill>
                            <a:srgbClr val="058586"/>
                          </a:solidFill>
                          <a:effectLst/>
                          <a:latin typeface="MS Reference Sans Serif" panose="020B0604030504040204" pitchFamily="34" charset="0"/>
                          <a:ea typeface="Cambria" panose="02040503050406030204" pitchFamily="18" charset="0"/>
                        </a:rPr>
                        <a:t>through or from</a:t>
                      </a:r>
                      <a:r>
                        <a:rPr lang="en-US" sz="1800" dirty="0">
                          <a:solidFill>
                            <a:srgbClr val="058586"/>
                          </a:solidFill>
                          <a:effectLst/>
                          <a:latin typeface="MS Reference Sans Serif" panose="020B0604030504040204" pitchFamily="34" charset="0"/>
                          <a:ea typeface="Cambria" panose="020405030504060302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effectLst/>
                          <a:latin typeface="MS Reference Sans Serif" panose="020B0604030504040204" pitchFamily="34" charset="0"/>
                          <a:ea typeface="Cambria" panose="02040503050406030204" pitchFamily="18" charset="0"/>
                        </a:rPr>
                        <a:t>(a) any asset or source of income in India; 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effectLst/>
                          <a:latin typeface="MS Reference Sans Serif" panose="020B0604030504040204" pitchFamily="34" charset="0"/>
                          <a:ea typeface="Cambria" panose="02040503050406030204" pitchFamily="18" charset="0"/>
                        </a:rPr>
                        <a:t>(b) any property in India; 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effectLst/>
                          <a:latin typeface="MS Reference Sans Serif" panose="020B0604030504040204" pitchFamily="34" charset="0"/>
                          <a:ea typeface="Cambria" panose="02040503050406030204" pitchFamily="18" charset="0"/>
                        </a:rPr>
                        <a:t>(c) any business connection in India; 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58586"/>
                          </a:solidFill>
                          <a:effectLst/>
                          <a:latin typeface="MS Reference Sans Serif" panose="020B0604030504040204" pitchFamily="34" charset="0"/>
                          <a:ea typeface="Cambria" panose="02040503050406030204" pitchFamily="18" charset="0"/>
                        </a:rPr>
                        <a:t>(d) the transfer of a capital asset situated in India</a:t>
                      </a:r>
                    </a:p>
                    <a:p>
                      <a:pPr marL="457200" marR="0" lvl="0" indent="-457200" algn="l" defTabSz="914400" rtl="0" eaLnBrk="1" fontAlgn="auto" latinLnBrk="0" hangingPunct="1">
                        <a:lnSpc>
                          <a:spcPct val="100000"/>
                        </a:lnSpc>
                        <a:spcBef>
                          <a:spcPts val="0"/>
                        </a:spcBef>
                        <a:spcAft>
                          <a:spcPts val="0"/>
                        </a:spcAft>
                        <a:buClrTx/>
                        <a:buSzTx/>
                        <a:buFontTx/>
                        <a:buAutoNum type="arabicParenR" startAt="2"/>
                        <a:tabLst/>
                        <a:defRPr/>
                      </a:pPr>
                      <a:r>
                        <a:rPr lang="en-US" sz="1800" dirty="0">
                          <a:solidFill>
                            <a:schemeClr val="tx1"/>
                          </a:solidFill>
                          <a:effectLst/>
                          <a:latin typeface="MS Reference Sans Serif" panose="020B0604030504040204" pitchFamily="34" charset="0"/>
                          <a:ea typeface="Cambria" panose="02040503050406030204" pitchFamily="18" charset="0"/>
                        </a:rPr>
                        <a:t>Income from salary earned in India</a:t>
                      </a:r>
                    </a:p>
                    <a:p>
                      <a:pPr marL="457200" marR="0" lvl="0" indent="-457200" algn="l" defTabSz="914400" rtl="0" eaLnBrk="1" fontAlgn="auto" latinLnBrk="0" hangingPunct="1">
                        <a:lnSpc>
                          <a:spcPct val="100000"/>
                        </a:lnSpc>
                        <a:spcBef>
                          <a:spcPts val="0"/>
                        </a:spcBef>
                        <a:spcAft>
                          <a:spcPts val="0"/>
                        </a:spcAft>
                        <a:buClrTx/>
                        <a:buSzTx/>
                        <a:buFontTx/>
                        <a:buAutoNum type="arabicParenR" startAt="2"/>
                        <a:tabLst/>
                        <a:defRPr/>
                      </a:pPr>
                      <a:r>
                        <a:rPr lang="en-US" sz="1800" dirty="0">
                          <a:solidFill>
                            <a:schemeClr val="tx1"/>
                          </a:solidFill>
                          <a:effectLst/>
                          <a:latin typeface="MS Reference Sans Serif" panose="020B0604030504040204" pitchFamily="34" charset="0"/>
                          <a:ea typeface="Cambria" panose="02040503050406030204" pitchFamily="18" charset="0"/>
                        </a:rPr>
                        <a:t>Salary payable by the Government to an Indian citizen for service outside India</a:t>
                      </a:r>
                    </a:p>
                    <a:p>
                      <a:pPr marL="457200" marR="0" lvl="0" indent="-457200" algn="l" defTabSz="914400" rtl="0" eaLnBrk="1" fontAlgn="auto" latinLnBrk="0" hangingPunct="1">
                        <a:lnSpc>
                          <a:spcPct val="100000"/>
                        </a:lnSpc>
                        <a:spcBef>
                          <a:spcPts val="0"/>
                        </a:spcBef>
                        <a:spcAft>
                          <a:spcPts val="0"/>
                        </a:spcAft>
                        <a:buClrTx/>
                        <a:buSzTx/>
                        <a:buFontTx/>
                        <a:buAutoNum type="arabicParenR" startAt="2"/>
                        <a:tabLst/>
                        <a:defRPr/>
                      </a:pPr>
                      <a:r>
                        <a:rPr lang="en-US" sz="1800" dirty="0">
                          <a:solidFill>
                            <a:schemeClr val="tx1"/>
                          </a:solidFill>
                          <a:effectLst/>
                          <a:latin typeface="MS Reference Sans Serif" panose="020B0604030504040204" pitchFamily="34" charset="0"/>
                          <a:ea typeface="Cambria" panose="02040503050406030204" pitchFamily="18" charset="0"/>
                        </a:rPr>
                        <a:t>Dividends paid by an Indian Company outside India</a:t>
                      </a:r>
                    </a:p>
                    <a:p>
                      <a:pPr marL="457200" marR="0" lvl="0" indent="-457200" algn="l" defTabSz="914400" rtl="0" eaLnBrk="1" fontAlgn="auto" latinLnBrk="0" hangingPunct="1">
                        <a:lnSpc>
                          <a:spcPct val="100000"/>
                        </a:lnSpc>
                        <a:spcBef>
                          <a:spcPts val="0"/>
                        </a:spcBef>
                        <a:spcAft>
                          <a:spcPts val="0"/>
                        </a:spcAft>
                        <a:buClrTx/>
                        <a:buSzTx/>
                        <a:buFontTx/>
                        <a:buAutoNum type="arabicParenR" startAt="2"/>
                        <a:tabLst/>
                        <a:defRPr/>
                      </a:pPr>
                      <a:r>
                        <a:rPr lang="en-US" sz="1800" dirty="0">
                          <a:solidFill>
                            <a:schemeClr val="tx1"/>
                          </a:solidFill>
                          <a:effectLst/>
                          <a:latin typeface="MS Reference Sans Serif" panose="020B0604030504040204" pitchFamily="34" charset="0"/>
                          <a:ea typeface="Cambria" panose="02040503050406030204" pitchFamily="18" charset="0"/>
                        </a:rPr>
                        <a:t>Interest </a:t>
                      </a:r>
                    </a:p>
                    <a:p>
                      <a:pPr marL="457200" marR="0" lvl="0" indent="-457200" algn="l" defTabSz="914400" rtl="0" eaLnBrk="1" fontAlgn="auto" latinLnBrk="0" hangingPunct="1">
                        <a:lnSpc>
                          <a:spcPct val="100000"/>
                        </a:lnSpc>
                        <a:spcBef>
                          <a:spcPts val="0"/>
                        </a:spcBef>
                        <a:spcAft>
                          <a:spcPts val="0"/>
                        </a:spcAft>
                        <a:buClrTx/>
                        <a:buSzTx/>
                        <a:buFontTx/>
                        <a:buAutoNum type="arabicParenR" startAt="2"/>
                        <a:tabLst/>
                        <a:defRPr/>
                      </a:pPr>
                      <a:r>
                        <a:rPr lang="en-US" sz="1800" dirty="0">
                          <a:solidFill>
                            <a:schemeClr val="tx1"/>
                          </a:solidFill>
                          <a:effectLst/>
                          <a:latin typeface="MS Reference Sans Serif" panose="020B0604030504040204" pitchFamily="34" charset="0"/>
                          <a:ea typeface="Cambria" panose="02040503050406030204" pitchFamily="18" charset="0"/>
                        </a:rPr>
                        <a:t>Royalty</a:t>
                      </a:r>
                    </a:p>
                    <a:p>
                      <a:pPr marL="457200" marR="0" lvl="0" indent="-457200" algn="l" defTabSz="914400" rtl="0" eaLnBrk="1" fontAlgn="auto" latinLnBrk="0" hangingPunct="1">
                        <a:lnSpc>
                          <a:spcPct val="100000"/>
                        </a:lnSpc>
                        <a:spcBef>
                          <a:spcPts val="0"/>
                        </a:spcBef>
                        <a:spcAft>
                          <a:spcPts val="0"/>
                        </a:spcAft>
                        <a:buClrTx/>
                        <a:buSzTx/>
                        <a:buFontTx/>
                        <a:buAutoNum type="arabicParenR" startAt="2"/>
                        <a:tabLst/>
                        <a:defRPr/>
                      </a:pPr>
                      <a:r>
                        <a:rPr lang="en-US" sz="1800" dirty="0">
                          <a:solidFill>
                            <a:schemeClr val="tx1"/>
                          </a:solidFill>
                          <a:effectLst/>
                          <a:latin typeface="MS Reference Sans Serif" panose="020B0604030504040204" pitchFamily="34" charset="0"/>
                          <a:ea typeface="Cambria" panose="02040503050406030204" pitchFamily="18" charset="0"/>
                        </a:rPr>
                        <a:t>Fees for technical services</a:t>
                      </a:r>
                    </a:p>
                    <a:p>
                      <a:pPr marL="457200" marR="0" lvl="0" indent="-457200" algn="l" defTabSz="914400" rtl="0" eaLnBrk="1" fontAlgn="auto" latinLnBrk="0" hangingPunct="1">
                        <a:lnSpc>
                          <a:spcPct val="100000"/>
                        </a:lnSpc>
                        <a:spcBef>
                          <a:spcPts val="0"/>
                        </a:spcBef>
                        <a:spcAft>
                          <a:spcPts val="0"/>
                        </a:spcAft>
                        <a:buClrTx/>
                        <a:buSzTx/>
                        <a:buFontTx/>
                        <a:buAutoNum type="arabicParenR" startAt="2"/>
                        <a:tabLst/>
                        <a:defRPr/>
                      </a:pPr>
                      <a:r>
                        <a:rPr lang="en-US" sz="1800" dirty="0">
                          <a:solidFill>
                            <a:schemeClr val="tx1"/>
                          </a:solidFill>
                          <a:effectLst/>
                          <a:latin typeface="MS Reference Sans Serif" panose="020B0604030504040204" pitchFamily="34" charset="0"/>
                          <a:ea typeface="Cambria" panose="02040503050406030204" pitchFamily="18" charset="0"/>
                        </a:rPr>
                        <a:t>Gift</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4111284303"/>
                  </a:ext>
                </a:extLst>
              </a:tr>
              <a:tr h="212755">
                <a:tc gridSpan="4">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chemeClr val="tx1"/>
                          </a:solidFill>
                          <a:effectLst/>
                          <a:latin typeface="MS Reference Sans Serif" panose="020B0604030504040204" pitchFamily="34" charset="0"/>
                          <a:ea typeface="Cambria" panose="02040503050406030204" pitchFamily="18" charset="0"/>
                        </a:rPr>
                        <a:t>Under the 1961 Act, the phrase “</a:t>
                      </a:r>
                      <a:r>
                        <a:rPr lang="en-US" sz="1800" dirty="0">
                          <a:solidFill>
                            <a:srgbClr val="058586"/>
                          </a:solidFill>
                          <a:effectLst/>
                          <a:latin typeface="MS Reference Sans Serif" panose="020B0604030504040204" pitchFamily="34" charset="0"/>
                          <a:ea typeface="Cambria" panose="02040503050406030204" pitchFamily="18" charset="0"/>
                        </a:rPr>
                        <a:t>the transfer of all or any rights (including the granting of a </a:t>
                      </a:r>
                      <a:r>
                        <a:rPr lang="en-US" sz="1800" dirty="0" err="1">
                          <a:solidFill>
                            <a:srgbClr val="058586"/>
                          </a:solidFill>
                          <a:effectLst/>
                          <a:latin typeface="MS Reference Sans Serif" panose="020B0604030504040204" pitchFamily="34" charset="0"/>
                          <a:ea typeface="Cambria" panose="02040503050406030204" pitchFamily="18" charset="0"/>
                        </a:rPr>
                        <a:t>licence</a:t>
                      </a:r>
                      <a:r>
                        <a:rPr lang="en-US" sz="1800" dirty="0">
                          <a:solidFill>
                            <a:srgbClr val="058586"/>
                          </a:solidFill>
                          <a:effectLst/>
                          <a:latin typeface="MS Reference Sans Serif" panose="020B0604030504040204" pitchFamily="34" charset="0"/>
                          <a:ea typeface="Cambria" panose="02040503050406030204" pitchFamily="18" charset="0"/>
                        </a:rPr>
                        <a:t>)</a:t>
                      </a:r>
                      <a:r>
                        <a:rPr lang="en-US" sz="1800" dirty="0">
                          <a:solidFill>
                            <a:schemeClr val="tx1"/>
                          </a:solidFill>
                          <a:effectLst/>
                          <a:latin typeface="MS Reference Sans Serif" panose="020B0604030504040204" pitchFamily="34" charset="0"/>
                          <a:ea typeface="Cambria" panose="02040503050406030204" pitchFamily="18" charset="0"/>
                        </a:rPr>
                        <a:t>…” was used in Explanation 2(</a:t>
                      </a:r>
                      <a:r>
                        <a:rPr lang="en-US" sz="1800" dirty="0" err="1">
                          <a:solidFill>
                            <a:schemeClr val="tx1"/>
                          </a:solidFill>
                          <a:effectLst/>
                          <a:latin typeface="MS Reference Sans Serif" panose="020B0604030504040204" pitchFamily="34" charset="0"/>
                          <a:ea typeface="Cambria" panose="02040503050406030204" pitchFamily="18" charset="0"/>
                        </a:rPr>
                        <a:t>i</a:t>
                      </a:r>
                      <a:r>
                        <a:rPr lang="en-US" sz="1800" dirty="0">
                          <a:solidFill>
                            <a:schemeClr val="tx1"/>
                          </a:solidFill>
                          <a:effectLst/>
                          <a:latin typeface="MS Reference Sans Serif" panose="020B0604030504040204" pitchFamily="34" charset="0"/>
                          <a:ea typeface="Cambria" panose="02040503050406030204" pitchFamily="18" charset="0"/>
                        </a:rPr>
                        <a:t>) &amp; 2(v) to section 9(1)(vi), whereas the phrase “the transfer of all or any rights” was used in Explanation 4 to section 9(1)(vi). </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chemeClr val="tx1"/>
                          </a:solidFill>
                          <a:effectLst/>
                          <a:latin typeface="MS Reference Sans Serif" panose="020B0604030504040204" pitchFamily="34" charset="0"/>
                          <a:ea typeface="Cambria" panose="02040503050406030204" pitchFamily="18" charset="0"/>
                        </a:rPr>
                        <a:t>However, under the 2025 Act, the former phrase has been replaced with the new phrase “</a:t>
                      </a:r>
                      <a:r>
                        <a:rPr lang="en-US" sz="1800" b="1" dirty="0">
                          <a:solidFill>
                            <a:srgbClr val="058586"/>
                          </a:solidFill>
                          <a:effectLst/>
                          <a:latin typeface="MS Reference Sans Serif" panose="020B0604030504040204" pitchFamily="34" charset="0"/>
                          <a:ea typeface="Cambria" panose="02040503050406030204" pitchFamily="18" charset="0"/>
                        </a:rPr>
                        <a:t>the transfer </a:t>
                      </a:r>
                      <a:r>
                        <a:rPr lang="en-US" sz="1800" b="1" i="1" dirty="0">
                          <a:solidFill>
                            <a:srgbClr val="058586"/>
                          </a:solidFill>
                          <a:effectLst/>
                          <a:latin typeface="MS Reference Sans Serif" panose="020B0604030504040204" pitchFamily="34" charset="0"/>
                          <a:ea typeface="Cambria" panose="02040503050406030204" pitchFamily="18" charset="0"/>
                        </a:rPr>
                        <a:t>or grant of </a:t>
                      </a:r>
                      <a:r>
                        <a:rPr lang="en-US" sz="1800" dirty="0">
                          <a:solidFill>
                            <a:srgbClr val="058586"/>
                          </a:solidFill>
                          <a:effectLst/>
                          <a:latin typeface="MS Reference Sans Serif" panose="020B0604030504040204" pitchFamily="34" charset="0"/>
                          <a:ea typeface="Cambria" panose="02040503050406030204" pitchFamily="18" charset="0"/>
                        </a:rPr>
                        <a:t>all or any rights (including the granting of a </a:t>
                      </a:r>
                      <a:r>
                        <a:rPr lang="en-US" sz="1800" dirty="0" err="1">
                          <a:solidFill>
                            <a:srgbClr val="058586"/>
                          </a:solidFill>
                          <a:effectLst/>
                          <a:latin typeface="MS Reference Sans Serif" panose="020B0604030504040204" pitchFamily="34" charset="0"/>
                          <a:ea typeface="Cambria" panose="02040503050406030204" pitchFamily="18" charset="0"/>
                        </a:rPr>
                        <a:t>licence</a:t>
                      </a:r>
                      <a:r>
                        <a:rPr lang="en-US" sz="1800" dirty="0">
                          <a:solidFill>
                            <a:srgbClr val="058586"/>
                          </a:solidFill>
                          <a:effectLst/>
                          <a:latin typeface="MS Reference Sans Serif" panose="020B0604030504040204" pitchFamily="34" charset="0"/>
                          <a:ea typeface="Cambria" panose="02040503050406030204" pitchFamily="18" charset="0"/>
                        </a:rPr>
                        <a:t>)…”, </a:t>
                      </a:r>
                      <a:r>
                        <a:rPr lang="en-US" sz="1800" dirty="0">
                          <a:solidFill>
                            <a:schemeClr val="tx1"/>
                          </a:solidFill>
                          <a:effectLst/>
                          <a:latin typeface="MS Reference Sans Serif" panose="020B0604030504040204" pitchFamily="34" charset="0"/>
                          <a:ea typeface="Cambria" panose="02040503050406030204" pitchFamily="18" charset="0"/>
                        </a:rPr>
                        <a:t>and the latter phrase has been replaced with the new phrase “the transfer </a:t>
                      </a:r>
                      <a:r>
                        <a:rPr lang="en-US" sz="1800" b="1" i="1" dirty="0">
                          <a:solidFill>
                            <a:schemeClr val="tx1"/>
                          </a:solidFill>
                          <a:effectLst/>
                          <a:latin typeface="MS Reference Sans Serif" panose="020B0604030504040204" pitchFamily="34" charset="0"/>
                          <a:ea typeface="Cambria" panose="02040503050406030204" pitchFamily="18" charset="0"/>
                        </a:rPr>
                        <a:t>or grant of </a:t>
                      </a:r>
                      <a:r>
                        <a:rPr lang="en-US" sz="1800" dirty="0">
                          <a:solidFill>
                            <a:schemeClr val="tx1"/>
                          </a:solidFill>
                          <a:effectLst/>
                          <a:latin typeface="MS Reference Sans Serif" panose="020B0604030504040204" pitchFamily="34" charset="0"/>
                          <a:ea typeface="Cambria" panose="02040503050406030204" pitchFamily="18" charset="0"/>
                        </a:rPr>
                        <a:t>all or any rights”. This appears to be an attempt to nullify the Supreme Court's ruling in Engineering Analysis Centre of Excellence (P.) Ltd. v. CIT [2021] 125 taxmann.com 42 (SC)</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hMerge="1">
                  <a:txBody>
                    <a:bodyPr/>
                    <a:lstStyle/>
                    <a:p>
                      <a:pPr>
                        <a:lnSpc>
                          <a:spcPct val="100000"/>
                        </a:lnSpc>
                        <a:spcBef>
                          <a:spcPts val="750"/>
                        </a:spcBef>
                        <a:spcAft>
                          <a:spcPts val="750"/>
                        </a:spcAft>
                        <a:buNone/>
                      </a:pPr>
                      <a:endParaRPr lang="en-IN" sz="2000" dirty="0">
                        <a:solidFill>
                          <a:srgbClr val="314259"/>
                        </a:solidFill>
                        <a:effectLst/>
                        <a:latin typeface="Cambria" panose="02040503050406030204" pitchFamily="18"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hMerge="1">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endParaRPr lang="en-US" sz="2000" dirty="0">
                        <a:solidFill>
                          <a:srgbClr val="314259"/>
                        </a:solidFill>
                        <a:effectLst/>
                        <a:latin typeface="Cambria" panose="02040503050406030204" pitchFamily="18"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hMerge="1">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endParaRPr lang="en-US" sz="2000" dirty="0">
                        <a:solidFill>
                          <a:srgbClr val="314259"/>
                        </a:solidFill>
                        <a:effectLst/>
                        <a:latin typeface="Cambria" panose="02040503050406030204" pitchFamily="18"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1110901493"/>
                  </a:ext>
                </a:extLst>
              </a:tr>
            </a:tbl>
          </a:graphicData>
        </a:graphic>
      </p:graphicFrame>
      <p:sp>
        <p:nvSpPr>
          <p:cNvPr id="3" name="TextBox 2">
            <a:extLst>
              <a:ext uri="{FF2B5EF4-FFF2-40B4-BE49-F238E27FC236}">
                <a16:creationId xmlns="" xmlns:a16="http://schemas.microsoft.com/office/drawing/2014/main" id="{DCC711C3-17B0-475E-A7C4-BFE3C6DA639F}"/>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2300575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850241F-EA53-7C36-B843-8A9D57FCE610}"/>
            </a:ext>
          </a:extLst>
        </p:cNvPr>
        <p:cNvGrpSpPr/>
        <p:nvPr/>
      </p:nvGrpSpPr>
      <p:grpSpPr>
        <a:xfrm>
          <a:off x="0" y="0"/>
          <a:ext cx="0" cy="0"/>
          <a:chOff x="0" y="0"/>
          <a:chExt cx="0" cy="0"/>
        </a:xfrm>
      </p:grpSpPr>
      <p:sp>
        <p:nvSpPr>
          <p:cNvPr id="16" name="TextBox 15">
            <a:extLst>
              <a:ext uri="{FF2B5EF4-FFF2-40B4-BE49-F238E27FC236}">
                <a16:creationId xmlns="" xmlns:a16="http://schemas.microsoft.com/office/drawing/2014/main" id="{9C000F27-3CF6-2A6E-C40A-B24EF873A806}"/>
              </a:ext>
            </a:extLst>
          </p:cNvPr>
          <p:cNvSpPr txBox="1"/>
          <p:nvPr/>
        </p:nvSpPr>
        <p:spPr>
          <a:xfrm>
            <a:off x="334537" y="3442365"/>
            <a:ext cx="8697951" cy="2231380"/>
          </a:xfrm>
          <a:prstGeom prst="rect">
            <a:avLst/>
          </a:prstGeom>
          <a:noFill/>
        </p:spPr>
        <p:txBody>
          <a:bodyPr wrap="square">
            <a:spAutoFit/>
          </a:bodyPr>
          <a:lstStyle/>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CHAPTER III: Incomes which do not form part of total income. </a:t>
            </a:r>
          </a:p>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[Sections 11 </a:t>
            </a:r>
            <a:r>
              <a:rPr lang="en-US" sz="3900" b="1" dirty="0" smtClean="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&amp; </a:t>
            </a: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12]</a:t>
            </a:r>
          </a:p>
          <a:p>
            <a:pPr algn="ctr">
              <a:defRPr/>
            </a:pPr>
            <a:endParaRPr lang="en-US" sz="2200" b="1" dirty="0">
              <a:solidFill>
                <a:schemeClr val="tx1">
                  <a:lumMod val="75000"/>
                  <a:lumOff val="25000"/>
                </a:schemeClr>
              </a:solidFill>
              <a:latin typeface="MS Reference Sans Serif" panose="020B0604030504040204" pitchFamily="34" charset="0"/>
              <a:ea typeface="Cambria" panose="02040503050406030204" pitchFamily="18" charset="0"/>
              <a:cs typeface="Lato Black" panose="020F0502020204030203" pitchFamily="34" charset="0"/>
            </a:endParaRPr>
          </a:p>
        </p:txBody>
      </p:sp>
      <p:pic>
        <p:nvPicPr>
          <p:cNvPr id="17" name="Image 0" descr="preencoded.png">
            <a:extLst>
              <a:ext uri="{FF2B5EF4-FFF2-40B4-BE49-F238E27FC236}">
                <a16:creationId xmlns="" xmlns:a16="http://schemas.microsoft.com/office/drawing/2014/main" id="{0548603E-C37F-8056-C53F-F10625E823E7}"/>
              </a:ext>
            </a:extLst>
          </p:cNvPr>
          <p:cNvPicPr>
            <a:picLocks noChangeAspect="1"/>
          </p:cNvPicPr>
          <p:nvPr/>
        </p:nvPicPr>
        <p:blipFill>
          <a:blip r:embed="rId3"/>
          <a:stretch>
            <a:fillRect/>
          </a:stretch>
        </p:blipFill>
        <p:spPr>
          <a:xfrm>
            <a:off x="9288965" y="0"/>
            <a:ext cx="5307981" cy="8229600"/>
          </a:xfrm>
          <a:prstGeom prst="rect">
            <a:avLst/>
          </a:prstGeom>
        </p:spPr>
      </p:pic>
    </p:spTree>
    <p:extLst>
      <p:ext uri="{BB962C8B-B14F-4D97-AF65-F5344CB8AC3E}">
        <p14:creationId xmlns:p14="http://schemas.microsoft.com/office/powerpoint/2010/main" val="1680012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5BDDECD7-82DE-7205-AF79-87DA42D09316}"/>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D41A96D9-E16A-A2E5-62B4-F88FF63EE474}"/>
              </a:ext>
            </a:extLst>
          </p:cNvPr>
          <p:cNvSpPr/>
          <p:nvPr/>
        </p:nvSpPr>
        <p:spPr>
          <a:xfrm>
            <a:off x="793790" y="617339"/>
            <a:ext cx="9639419" cy="620078"/>
          </a:xfrm>
          <a:prstGeom prst="rect">
            <a:avLst/>
          </a:prstGeom>
          <a:noFill/>
          <a:ln/>
        </p:spPr>
        <p:txBody>
          <a:bodyPr wrap="none" lIns="0" tIns="0" rIns="0" bIns="0" rtlCol="0" anchor="t"/>
          <a:lstStyle/>
          <a:p>
            <a:pPr>
              <a:lnSpc>
                <a:spcPts val="4850"/>
              </a:lnSpc>
            </a:pPr>
            <a:endParaRPr lang="en-US" sz="3900" dirty="0">
              <a:solidFill>
                <a:srgbClr val="091C53"/>
              </a:solidFill>
              <a:latin typeface="Cambria" panose="02040503050406030204" pitchFamily="18" charset="0"/>
              <a:ea typeface="Cambria" panose="02040503050406030204" pitchFamily="18" charset="0"/>
            </a:endParaRPr>
          </a:p>
        </p:txBody>
      </p:sp>
      <p:graphicFrame>
        <p:nvGraphicFramePr>
          <p:cNvPr id="4" name="Table 3">
            <a:extLst>
              <a:ext uri="{FF2B5EF4-FFF2-40B4-BE49-F238E27FC236}">
                <a16:creationId xmlns="" xmlns:a16="http://schemas.microsoft.com/office/drawing/2014/main" id="{2A13B064-718B-CB46-6E6A-3E9C6D8EEE07}"/>
              </a:ext>
            </a:extLst>
          </p:cNvPr>
          <p:cNvGraphicFramePr>
            <a:graphicFrameLocks noGrp="1"/>
          </p:cNvGraphicFramePr>
          <p:nvPr>
            <p:extLst>
              <p:ext uri="{D42A27DB-BD31-4B8C-83A1-F6EECF244321}">
                <p14:modId xmlns:p14="http://schemas.microsoft.com/office/powerpoint/2010/main" val="2179829826"/>
              </p:ext>
            </p:extLst>
          </p:nvPr>
        </p:nvGraphicFramePr>
        <p:xfrm>
          <a:off x="793790" y="322680"/>
          <a:ext cx="13323992" cy="6185820"/>
        </p:xfrm>
        <a:graphic>
          <a:graphicData uri="http://schemas.openxmlformats.org/drawingml/2006/table">
            <a:tbl>
              <a:tblPr/>
              <a:tblGrid>
                <a:gridCol w="1484953">
                  <a:extLst>
                    <a:ext uri="{9D8B030D-6E8A-4147-A177-3AD203B41FA5}">
                      <a16:colId xmlns="" xmlns:a16="http://schemas.microsoft.com/office/drawing/2014/main" val="313123913"/>
                    </a:ext>
                  </a:extLst>
                </a:gridCol>
                <a:gridCol w="1915886">
                  <a:extLst>
                    <a:ext uri="{9D8B030D-6E8A-4147-A177-3AD203B41FA5}">
                      <a16:colId xmlns="" xmlns:a16="http://schemas.microsoft.com/office/drawing/2014/main" val="2305873083"/>
                    </a:ext>
                  </a:extLst>
                </a:gridCol>
                <a:gridCol w="1364342">
                  <a:extLst>
                    <a:ext uri="{9D8B030D-6E8A-4147-A177-3AD203B41FA5}">
                      <a16:colId xmlns="" xmlns:a16="http://schemas.microsoft.com/office/drawing/2014/main" val="1108747989"/>
                    </a:ext>
                  </a:extLst>
                </a:gridCol>
                <a:gridCol w="8558811">
                  <a:extLst>
                    <a:ext uri="{9D8B030D-6E8A-4147-A177-3AD203B41FA5}">
                      <a16:colId xmlns="" xmlns:a16="http://schemas.microsoft.com/office/drawing/2014/main" val="1719331063"/>
                    </a:ext>
                  </a:extLst>
                </a:gridCol>
              </a:tblGrid>
              <a:tr h="327496">
                <a:tc>
                  <a:txBody>
                    <a:bodyPr/>
                    <a:lstStyle/>
                    <a:p>
                      <a:pPr algn="just">
                        <a:lnSpc>
                          <a:spcPts val="1800"/>
                        </a:lnSpc>
                        <a:spcBef>
                          <a:spcPts val="750"/>
                        </a:spcBef>
                        <a:spcAft>
                          <a:spcPts val="750"/>
                        </a:spcAft>
                        <a:buNone/>
                      </a:pPr>
                      <a:r>
                        <a:rPr lang="en-IN" sz="1800" b="1" dirty="0">
                          <a:solidFill>
                            <a:schemeClr val="tx1"/>
                          </a:solidFill>
                          <a:effectLst/>
                          <a:latin typeface="MS Reference Sans Serif" panose="020B0604030504040204" pitchFamily="34" charset="0"/>
                          <a:ea typeface="Cambria" panose="02040503050406030204" pitchFamily="18" charset="0"/>
                        </a:rPr>
                        <a:t>Section of IT Act 2025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just">
                        <a:lnSpc>
                          <a:spcPts val="1800"/>
                        </a:lnSpc>
                        <a:spcBef>
                          <a:spcPts val="750"/>
                        </a:spcBef>
                        <a:spcAft>
                          <a:spcPts val="750"/>
                        </a:spcAft>
                        <a:buNone/>
                      </a:pPr>
                      <a:r>
                        <a:rPr lang="en-IN" sz="1800" b="1" dirty="0">
                          <a:solidFill>
                            <a:schemeClr val="tx1"/>
                          </a:solidFill>
                          <a:effectLst/>
                          <a:latin typeface="MS Reference Sans Serif" panose="020B0604030504040204" pitchFamily="34" charset="0"/>
                          <a:ea typeface="Cambria" panose="02040503050406030204" pitchFamily="18" charset="0"/>
                        </a:rPr>
                        <a:t>Name of section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just">
                        <a:lnSpc>
                          <a:spcPts val="1800"/>
                        </a:lnSpc>
                        <a:spcBef>
                          <a:spcPts val="750"/>
                        </a:spcBef>
                        <a:spcAft>
                          <a:spcPts val="750"/>
                        </a:spcAft>
                        <a:buNone/>
                      </a:pPr>
                      <a:r>
                        <a:rPr lang="en-IN" sz="1800" b="1" dirty="0">
                          <a:solidFill>
                            <a:schemeClr val="tx1"/>
                          </a:solidFill>
                          <a:effectLst/>
                          <a:latin typeface="MS Reference Sans Serif" panose="020B0604030504040204" pitchFamily="34" charset="0"/>
                          <a:ea typeface="Cambria" panose="02040503050406030204" pitchFamily="18" charset="0"/>
                        </a:rPr>
                        <a:t>Section of IT Act 1961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just">
                        <a:lnSpc>
                          <a:spcPts val="1800"/>
                        </a:lnSpc>
                        <a:spcBef>
                          <a:spcPts val="750"/>
                        </a:spcBef>
                        <a:spcAft>
                          <a:spcPts val="750"/>
                        </a:spcAft>
                        <a:buNone/>
                      </a:pPr>
                      <a:r>
                        <a:rPr lang="en-IN" sz="1800" b="1" dirty="0">
                          <a:solidFill>
                            <a:schemeClr val="tx1"/>
                          </a:solidFill>
                          <a:effectLst/>
                          <a:latin typeface="MS Reference Sans Serif" panose="020B0604030504040204" pitchFamily="34" charset="0"/>
                          <a:ea typeface="Cambria" panose="02040503050406030204" pitchFamily="18" charset="0"/>
                        </a:rPr>
                        <a:t>Remarks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chemeClr val="tx1"/>
                          </a:solidFill>
                          <a:effectLst/>
                          <a:latin typeface="MS Reference Sans Serif" panose="020B0604030504040204" pitchFamily="34" charset="0"/>
                          <a:ea typeface="Cambria" panose="02040503050406030204" pitchFamily="18" charset="0"/>
                        </a:rPr>
                        <a:t>Section 11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r>
                        <a:rPr lang="en-US" sz="1800" dirty="0">
                          <a:solidFill>
                            <a:schemeClr val="tx1"/>
                          </a:solidFill>
                          <a:effectLst/>
                          <a:latin typeface="MS Reference Sans Serif" panose="020B0604030504040204" pitchFamily="34" charset="0"/>
                          <a:ea typeface="Cambria" panose="02040503050406030204" pitchFamily="18" charset="0"/>
                        </a:rPr>
                        <a:t>Income is not included in total income. </a:t>
                      </a:r>
                      <a:endParaRPr lang="en-IN" sz="1800" dirty="0">
                        <a:solidFill>
                          <a:schemeClr val="tx1"/>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chemeClr val="tx1"/>
                          </a:solidFill>
                          <a:effectLst/>
                          <a:latin typeface="MS Reference Sans Serif" panose="020B0604030504040204" pitchFamily="34" charset="0"/>
                          <a:ea typeface="Cambria" panose="02040503050406030204" pitchFamily="18" charset="0"/>
                        </a:rPr>
                        <a:t>Section 10,11,12, 12A, 12AA, 12AB, 12AC, 13</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800" i="1" dirty="0">
                          <a:solidFill>
                            <a:schemeClr val="tx1"/>
                          </a:solidFill>
                          <a:effectLst/>
                          <a:latin typeface="MS Reference Sans Serif" panose="020B0604030504040204" pitchFamily="34" charset="0"/>
                          <a:ea typeface="Cambria" panose="02040503050406030204" pitchFamily="18" charset="0"/>
                        </a:rPr>
                        <a:t>In computing the total income of any person for a tax year under this Act, </a:t>
                      </a:r>
                      <a:r>
                        <a:rPr lang="en-US" sz="1800" b="1" i="1" dirty="0">
                          <a:solidFill>
                            <a:srgbClr val="058586"/>
                          </a:solidFill>
                          <a:effectLst/>
                          <a:latin typeface="MS Reference Sans Serif" panose="020B0604030504040204" pitchFamily="34" charset="0"/>
                          <a:ea typeface="Cambria" panose="02040503050406030204" pitchFamily="18" charset="0"/>
                        </a:rPr>
                        <a:t>any income enumerated in Schedules II, III, IV, V, VI, VII </a:t>
                      </a:r>
                      <a:r>
                        <a:rPr lang="en-US" sz="1800" i="1" dirty="0">
                          <a:solidFill>
                            <a:schemeClr val="tx1"/>
                          </a:solidFill>
                          <a:effectLst/>
                          <a:latin typeface="MS Reference Sans Serif" panose="020B0604030504040204" pitchFamily="34" charset="0"/>
                          <a:ea typeface="Cambria" panose="02040503050406030204" pitchFamily="18" charset="0"/>
                        </a:rPr>
                        <a:t>shall not be included, subject to fulfilment of conditions specified therein.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800" i="1" dirty="0">
                          <a:solidFill>
                            <a:schemeClr val="tx1"/>
                          </a:solidFill>
                          <a:effectLst/>
                          <a:latin typeface="MS Reference Sans Serif" panose="020B0604030504040204" pitchFamily="34" charset="0"/>
                          <a:ea typeface="Cambria" panose="02040503050406030204" pitchFamily="18"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800" i="1" dirty="0">
                          <a:solidFill>
                            <a:schemeClr val="tx1"/>
                          </a:solidFill>
                          <a:effectLst/>
                          <a:latin typeface="MS Reference Sans Serif" panose="020B0604030504040204" pitchFamily="34" charset="0"/>
                          <a:ea typeface="Cambria" panose="02040503050406030204" pitchFamily="18" charset="0"/>
                        </a:rPr>
                        <a:t>The Central Government may make rules or issue notifications for the purposes of this section as specified in Schedules II, III, IV, V, VI and VII.</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4111284303"/>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chemeClr val="tx1"/>
                          </a:solidFill>
                          <a:effectLst/>
                          <a:latin typeface="MS Reference Sans Serif" panose="020B0604030504040204" pitchFamily="34" charset="0"/>
                          <a:ea typeface="Cambria" panose="02040503050406030204" pitchFamily="18" charset="0"/>
                        </a:rPr>
                        <a:t>Section 12</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r>
                        <a:rPr lang="en-US" sz="1800" dirty="0">
                          <a:solidFill>
                            <a:schemeClr val="tx1"/>
                          </a:solidFill>
                          <a:effectLst/>
                          <a:latin typeface="MS Reference Sans Serif" panose="020B0604030504040204" pitchFamily="34" charset="0"/>
                          <a:ea typeface="Cambria" panose="02040503050406030204" pitchFamily="18" charset="0"/>
                        </a:rPr>
                        <a:t>Incomes not included in total income of political parties and electoral trusts</a:t>
                      </a:r>
                      <a:endParaRPr lang="en-IN" sz="1800" dirty="0">
                        <a:solidFill>
                          <a:schemeClr val="tx1"/>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chemeClr val="tx1"/>
                          </a:solidFill>
                          <a:effectLst/>
                          <a:latin typeface="MS Reference Sans Serif" panose="020B0604030504040204" pitchFamily="34" charset="0"/>
                          <a:ea typeface="Cambria" panose="02040503050406030204" pitchFamily="18" charset="0"/>
                        </a:rPr>
                        <a:t>Section13A and 13B</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800" i="1" dirty="0">
                          <a:solidFill>
                            <a:schemeClr val="tx1"/>
                          </a:solidFill>
                          <a:effectLst/>
                          <a:latin typeface="MS Reference Sans Serif" panose="020B0604030504040204" pitchFamily="34" charset="0"/>
                          <a:ea typeface="Cambria" panose="02040503050406030204" pitchFamily="18" charset="0"/>
                        </a:rPr>
                        <a:t>12. (1) In computing the total income of any political party or an electoral trust for a tax year under this Act, any income enumerated in </a:t>
                      </a:r>
                      <a:r>
                        <a:rPr lang="en-US" sz="1800" b="1" i="1" dirty="0">
                          <a:solidFill>
                            <a:srgbClr val="058586"/>
                          </a:solidFill>
                          <a:effectLst/>
                          <a:latin typeface="MS Reference Sans Serif" panose="020B0604030504040204" pitchFamily="34" charset="0"/>
                          <a:ea typeface="Cambria" panose="02040503050406030204" pitchFamily="18" charset="0"/>
                        </a:rPr>
                        <a:t>Schedule VIII </a:t>
                      </a:r>
                      <a:r>
                        <a:rPr lang="en-US" sz="1800" i="1" dirty="0">
                          <a:solidFill>
                            <a:schemeClr val="tx1"/>
                          </a:solidFill>
                          <a:effectLst/>
                          <a:latin typeface="MS Reference Sans Serif" panose="020B0604030504040204" pitchFamily="34" charset="0"/>
                          <a:ea typeface="Cambria" panose="02040503050406030204" pitchFamily="18" charset="0"/>
                        </a:rPr>
                        <a:t>shall not be included, subject to fulfilment of conditions specified therein</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800" i="1" dirty="0">
                        <a:solidFill>
                          <a:schemeClr val="tx1"/>
                        </a:solidFill>
                        <a:effectLst/>
                        <a:latin typeface="MS Reference Sans Serif" panose="020B0604030504040204" pitchFamily="34" charset="0"/>
                        <a:ea typeface="Cambria" panose="020405030504060302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800" i="1" dirty="0">
                          <a:solidFill>
                            <a:schemeClr val="tx1"/>
                          </a:solidFill>
                          <a:effectLst/>
                          <a:latin typeface="MS Reference Sans Serif" panose="020B0604030504040204" pitchFamily="34" charset="0"/>
                          <a:ea typeface="Cambria" panose="02040503050406030204" pitchFamily="18" charset="0"/>
                        </a:rPr>
                        <a:t>(2) Wherever the conditions referred to in Schedule VIII are not satisfied in any tax year in respect of any income enumerated in the said Schedule, such income shall be charged to tax under this Act for that tax year.</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800" i="1" dirty="0">
                        <a:solidFill>
                          <a:schemeClr val="tx1"/>
                        </a:solidFill>
                        <a:effectLst/>
                        <a:latin typeface="MS Reference Sans Serif" panose="020B0604030504040204" pitchFamily="34" charset="0"/>
                        <a:ea typeface="Cambria" panose="020405030504060302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800" i="1" dirty="0">
                          <a:solidFill>
                            <a:schemeClr val="tx1"/>
                          </a:solidFill>
                          <a:effectLst/>
                          <a:latin typeface="MS Reference Sans Serif" panose="020B0604030504040204" pitchFamily="34" charset="0"/>
                          <a:ea typeface="Cambria" panose="02040503050406030204" pitchFamily="18" charset="0"/>
                        </a:rPr>
                        <a:t>(3) The Central Government may make rules or issue notifications for the purposes of this section as specified in Schedule VIII.</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588235212"/>
                  </a:ext>
                </a:extLst>
              </a:tr>
            </a:tbl>
          </a:graphicData>
        </a:graphic>
      </p:graphicFrame>
      <p:sp>
        <p:nvSpPr>
          <p:cNvPr id="3" name="TextBox 2">
            <a:extLst>
              <a:ext uri="{FF2B5EF4-FFF2-40B4-BE49-F238E27FC236}">
                <a16:creationId xmlns="" xmlns:a16="http://schemas.microsoft.com/office/drawing/2014/main" id="{F2A7091F-224C-93B4-5F95-AFCE1A5B8B89}"/>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12520065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92461B-D71F-CDCD-31C1-50CA6D191C3C}"/>
              </a:ext>
            </a:extLst>
          </p:cNvPr>
          <p:cNvSpPr>
            <a:spLocks noGrp="1"/>
          </p:cNvSpPr>
          <p:nvPr>
            <p:ph type="title"/>
          </p:nvPr>
        </p:nvSpPr>
        <p:spPr>
          <a:xfrm>
            <a:off x="1554480" y="301000"/>
            <a:ext cx="11521440" cy="914400"/>
          </a:xfrm>
        </p:spPr>
        <p:txBody>
          <a:bodyPr>
            <a:normAutofit/>
          </a:bodyPr>
          <a:lstStyle/>
          <a:p>
            <a:pPr algn="ctr"/>
            <a:r>
              <a:rPr lang="en-US" sz="3000" b="1" u="sng" dirty="0">
                <a:latin typeface="MS Reference Sans Serif" panose="020B0604030504040204" pitchFamily="34" charset="0"/>
              </a:rPr>
              <a:t>NON-PROFIT ORGANISATION</a:t>
            </a:r>
            <a:endParaRPr lang="en-IN" sz="3000" dirty="0">
              <a:latin typeface="MS Reference Sans Serif" panose="020B0604030504040204" pitchFamily="34" charset="0"/>
            </a:endParaRPr>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 xmlns:a16="http://schemas.microsoft.com/office/drawing/2014/main" id="{064C5355-B655-9E1B-DDA8-E8F241011E9B}"/>
                  </a:ext>
                </a:extLst>
              </p14:cNvPr>
              <p14:cNvContentPartPr/>
              <p14:nvPr/>
            </p14:nvContentPartPr>
            <p14:xfrm>
              <a:off x="1515636" y="1389108"/>
              <a:ext cx="778464" cy="185328"/>
            </p14:xfrm>
          </p:contentPart>
        </mc:Choice>
        <mc:Fallback xmlns="">
          <p:pic>
            <p:nvPicPr>
              <p:cNvPr id="8" name="Ink 7">
                <a:extLst>
                  <a:ext uri="{FF2B5EF4-FFF2-40B4-BE49-F238E27FC236}">
                    <a16:creationId xmlns:a16="http://schemas.microsoft.com/office/drawing/2014/main" id="{064C5355-B655-9E1B-DDA8-E8F241011E9B}"/>
                  </a:ext>
                </a:extLst>
              </p:cNvPr>
              <p:cNvPicPr/>
              <p:nvPr/>
            </p:nvPicPr>
            <p:blipFill>
              <a:blip r:embed="rId4"/>
              <a:stretch>
                <a:fillRect/>
              </a:stretch>
            </p:blipFill>
            <p:spPr>
              <a:xfrm>
                <a:off x="1452595" y="1326132"/>
                <a:ext cx="904185" cy="310919"/>
              </a:xfrm>
              <a:prstGeom prst="rect">
                <a:avLst/>
              </a:prstGeom>
            </p:spPr>
          </p:pic>
        </mc:Fallback>
      </mc:AlternateContent>
      <p:grpSp>
        <p:nvGrpSpPr>
          <p:cNvPr id="12" name="Group 11">
            <a:extLst>
              <a:ext uri="{FF2B5EF4-FFF2-40B4-BE49-F238E27FC236}">
                <a16:creationId xmlns="" xmlns:a16="http://schemas.microsoft.com/office/drawing/2014/main" id="{A994BDBA-1BF3-C61F-5C58-15D93B25EA5E}"/>
              </a:ext>
            </a:extLst>
          </p:cNvPr>
          <p:cNvGrpSpPr/>
          <p:nvPr/>
        </p:nvGrpSpPr>
        <p:grpSpPr>
          <a:xfrm>
            <a:off x="1821060" y="1354548"/>
            <a:ext cx="479952" cy="108864"/>
            <a:chOff x="1517550" y="1128790"/>
            <a:chExt cx="399960" cy="90720"/>
          </a:xfrm>
        </p:grpSpPr>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 xmlns:a16="http://schemas.microsoft.com/office/drawing/2014/main" id="{743615A2-4B52-0612-6887-0B69D4A30684}"/>
                    </a:ext>
                  </a:extLst>
                </p14:cNvPr>
                <p14:cNvContentPartPr/>
                <p14:nvPr/>
              </p14:nvContentPartPr>
              <p14:xfrm>
                <a:off x="1733550" y="1219150"/>
                <a:ext cx="360" cy="360"/>
              </p14:xfrm>
            </p:contentPart>
          </mc:Choice>
          <mc:Fallback xmlns="">
            <p:pic>
              <p:nvPicPr>
                <p:cNvPr id="3" name="Ink 2">
                  <a:extLst>
                    <a:ext uri="{FF2B5EF4-FFF2-40B4-BE49-F238E27FC236}">
                      <a16:creationId xmlns:a16="http://schemas.microsoft.com/office/drawing/2014/main" id="{743615A2-4B52-0612-6887-0B69D4A30684}"/>
                    </a:ext>
                  </a:extLst>
                </p:cNvPr>
                <p:cNvPicPr/>
                <p:nvPr/>
              </p:nvPicPr>
              <p:blipFill>
                <a:blip r:embed="rId17"/>
                <a:stretch>
                  <a:fillRect/>
                </a:stretch>
              </p:blipFill>
              <p:spPr>
                <a:xfrm>
                  <a:off x="1670550" y="115615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 name="Ink 3">
                  <a:extLst>
                    <a:ext uri="{FF2B5EF4-FFF2-40B4-BE49-F238E27FC236}">
                      <a16:creationId xmlns="" xmlns:a16="http://schemas.microsoft.com/office/drawing/2014/main" id="{629D3B2E-F464-76C8-9165-724E57956EE9}"/>
                    </a:ext>
                  </a:extLst>
                </p14:cNvPr>
                <p14:cNvContentPartPr/>
                <p14:nvPr/>
              </p14:nvContentPartPr>
              <p14:xfrm>
                <a:off x="1517550" y="1187470"/>
                <a:ext cx="360" cy="360"/>
              </p14:xfrm>
            </p:contentPart>
          </mc:Choice>
          <mc:Fallback xmlns="">
            <p:pic>
              <p:nvPicPr>
                <p:cNvPr id="4" name="Ink 3">
                  <a:extLst>
                    <a:ext uri="{FF2B5EF4-FFF2-40B4-BE49-F238E27FC236}">
                      <a16:creationId xmlns:a16="http://schemas.microsoft.com/office/drawing/2014/main" id="{629D3B2E-F464-76C8-9165-724E57956EE9}"/>
                    </a:ext>
                  </a:extLst>
                </p:cNvPr>
                <p:cNvPicPr/>
                <p:nvPr/>
              </p:nvPicPr>
              <p:blipFill>
                <a:blip r:embed="rId17"/>
                <a:stretch>
                  <a:fillRect/>
                </a:stretch>
              </p:blipFill>
              <p:spPr>
                <a:xfrm>
                  <a:off x="1454550" y="112447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0" name="Ink 9">
                  <a:extLst>
                    <a:ext uri="{FF2B5EF4-FFF2-40B4-BE49-F238E27FC236}">
                      <a16:creationId xmlns="" xmlns:a16="http://schemas.microsoft.com/office/drawing/2014/main" id="{E76A1565-D7AE-D9B0-E7E0-5A2B84DE0784}"/>
                    </a:ext>
                  </a:extLst>
                </p14:cNvPr>
                <p14:cNvContentPartPr/>
                <p14:nvPr/>
              </p14:nvContentPartPr>
              <p14:xfrm>
                <a:off x="1880070" y="1128790"/>
                <a:ext cx="37440" cy="52200"/>
              </p14:xfrm>
            </p:contentPart>
          </mc:Choice>
          <mc:Fallback xmlns="">
            <p:pic>
              <p:nvPicPr>
                <p:cNvPr id="10" name="Ink 9">
                  <a:extLst>
                    <a:ext uri="{FF2B5EF4-FFF2-40B4-BE49-F238E27FC236}">
                      <a16:creationId xmlns:a16="http://schemas.microsoft.com/office/drawing/2014/main" id="{E76A1565-D7AE-D9B0-E7E0-5A2B84DE0784}"/>
                    </a:ext>
                  </a:extLst>
                </p:cNvPr>
                <p:cNvPicPr/>
                <p:nvPr/>
              </p:nvPicPr>
              <p:blipFill>
                <a:blip r:embed="rId20"/>
                <a:stretch>
                  <a:fillRect/>
                </a:stretch>
              </p:blipFill>
              <p:spPr>
                <a:xfrm>
                  <a:off x="1817070" y="1066150"/>
                  <a:ext cx="163080" cy="177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1">
            <p14:nvContentPartPr>
              <p14:cNvPr id="14" name="Ink 13">
                <a:extLst>
                  <a:ext uri="{FF2B5EF4-FFF2-40B4-BE49-F238E27FC236}">
                    <a16:creationId xmlns="" xmlns:a16="http://schemas.microsoft.com/office/drawing/2014/main" id="{799D5E50-67C4-4DFB-6CE9-2D52A3047BEA}"/>
                  </a:ext>
                </a:extLst>
              </p14:cNvPr>
              <p14:cNvContentPartPr/>
              <p14:nvPr/>
            </p14:nvContentPartPr>
            <p14:xfrm>
              <a:off x="5797620" y="2441460"/>
              <a:ext cx="1068336" cy="104976"/>
            </p14:xfrm>
          </p:contentPart>
        </mc:Choice>
        <mc:Fallback xmlns="">
          <p:pic>
            <p:nvPicPr>
              <p:cNvPr id="14" name="Ink 13">
                <a:extLst>
                  <a:ext uri="{FF2B5EF4-FFF2-40B4-BE49-F238E27FC236}">
                    <a16:creationId xmlns:a16="http://schemas.microsoft.com/office/drawing/2014/main" id="{799D5E50-67C4-4DFB-6CE9-2D52A3047BEA}"/>
                  </a:ext>
                </a:extLst>
              </p:cNvPr>
              <p:cNvPicPr/>
              <p:nvPr/>
            </p:nvPicPr>
            <p:blipFill>
              <a:blip r:embed="rId22"/>
              <a:stretch>
                <a:fillRect/>
              </a:stretch>
            </p:blipFill>
            <p:spPr>
              <a:xfrm>
                <a:off x="5734607" y="2378330"/>
                <a:ext cx="1194001" cy="230875"/>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0" name="Ink 19">
                <a:extLst>
                  <a:ext uri="{FF2B5EF4-FFF2-40B4-BE49-F238E27FC236}">
                    <a16:creationId xmlns="" xmlns:a16="http://schemas.microsoft.com/office/drawing/2014/main" id="{FF11EB2F-DEE4-8727-CF88-DBA00110D9AD}"/>
                  </a:ext>
                </a:extLst>
              </p14:cNvPr>
              <p14:cNvContentPartPr/>
              <p14:nvPr/>
            </p14:nvContentPartPr>
            <p14:xfrm>
              <a:off x="10734598" y="1883866"/>
              <a:ext cx="204336" cy="84672"/>
            </p14:xfrm>
          </p:contentPart>
        </mc:Choice>
        <mc:Fallback xmlns="">
          <p:pic>
            <p:nvPicPr>
              <p:cNvPr id="20" name="Ink 19">
                <a:extLst>
                  <a:ext uri="{FF2B5EF4-FFF2-40B4-BE49-F238E27FC236}">
                    <a16:creationId xmlns:a16="http://schemas.microsoft.com/office/drawing/2014/main" id="{FF11EB2F-DEE4-8727-CF88-DBA00110D9AD}"/>
                  </a:ext>
                </a:extLst>
              </p:cNvPr>
              <p:cNvPicPr/>
              <p:nvPr/>
            </p:nvPicPr>
            <p:blipFill>
              <a:blip r:embed="rId24"/>
              <a:stretch>
                <a:fillRect/>
              </a:stretch>
            </p:blipFill>
            <p:spPr>
              <a:xfrm>
                <a:off x="10730273" y="1879542"/>
                <a:ext cx="212985" cy="93319"/>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4" name="Ink 23">
                <a:extLst>
                  <a:ext uri="{FF2B5EF4-FFF2-40B4-BE49-F238E27FC236}">
                    <a16:creationId xmlns="" xmlns:a16="http://schemas.microsoft.com/office/drawing/2014/main" id="{ADD97547-6C65-EACC-3A92-6AC56137D562}"/>
                  </a:ext>
                </a:extLst>
              </p14:cNvPr>
              <p14:cNvContentPartPr/>
              <p14:nvPr/>
            </p14:nvContentPartPr>
            <p14:xfrm>
              <a:off x="12071638" y="1905034"/>
              <a:ext cx="279072" cy="52272"/>
            </p14:xfrm>
          </p:contentPart>
        </mc:Choice>
        <mc:Fallback xmlns="">
          <p:pic>
            <p:nvPicPr>
              <p:cNvPr id="24" name="Ink 23">
                <a:extLst>
                  <a:ext uri="{FF2B5EF4-FFF2-40B4-BE49-F238E27FC236}">
                    <a16:creationId xmlns:a16="http://schemas.microsoft.com/office/drawing/2014/main" id="{ADD97547-6C65-EACC-3A92-6AC56137D562}"/>
                  </a:ext>
                </a:extLst>
              </p:cNvPr>
              <p:cNvPicPr/>
              <p:nvPr/>
            </p:nvPicPr>
            <p:blipFill>
              <a:blip r:embed="rId26"/>
              <a:stretch>
                <a:fillRect/>
              </a:stretch>
            </p:blipFill>
            <p:spPr>
              <a:xfrm>
                <a:off x="12067317" y="1900708"/>
                <a:ext cx="287714" cy="60924"/>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6" name="Ink 25">
                <a:extLst>
                  <a:ext uri="{FF2B5EF4-FFF2-40B4-BE49-F238E27FC236}">
                    <a16:creationId xmlns="" xmlns:a16="http://schemas.microsoft.com/office/drawing/2014/main" id="{397E1B8B-9040-2C36-680F-0EF7E1322DBC}"/>
                  </a:ext>
                </a:extLst>
              </p14:cNvPr>
              <p14:cNvContentPartPr/>
              <p14:nvPr/>
            </p14:nvContentPartPr>
            <p14:xfrm>
              <a:off x="11170918" y="1900714"/>
              <a:ext cx="156816" cy="54000"/>
            </p14:xfrm>
          </p:contentPart>
        </mc:Choice>
        <mc:Fallback xmlns="">
          <p:pic>
            <p:nvPicPr>
              <p:cNvPr id="26" name="Ink 25">
                <a:extLst>
                  <a:ext uri="{FF2B5EF4-FFF2-40B4-BE49-F238E27FC236}">
                    <a16:creationId xmlns:a16="http://schemas.microsoft.com/office/drawing/2014/main" id="{397E1B8B-9040-2C36-680F-0EF7E1322DBC}"/>
                  </a:ext>
                </a:extLst>
              </p:cNvPr>
              <p:cNvPicPr/>
              <p:nvPr/>
            </p:nvPicPr>
            <p:blipFill>
              <a:blip r:embed="rId28"/>
              <a:stretch>
                <a:fillRect/>
              </a:stretch>
            </p:blipFill>
            <p:spPr>
              <a:xfrm>
                <a:off x="11164790" y="1894594"/>
                <a:ext cx="169073"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2" name="Ink 31">
                <a:extLst>
                  <a:ext uri="{FF2B5EF4-FFF2-40B4-BE49-F238E27FC236}">
                    <a16:creationId xmlns="" xmlns:a16="http://schemas.microsoft.com/office/drawing/2014/main" id="{00E6A1A7-92C7-4509-F03B-AED40BECCA76}"/>
                  </a:ext>
                </a:extLst>
              </p14:cNvPr>
              <p14:cNvContentPartPr/>
              <p14:nvPr/>
            </p14:nvContentPartPr>
            <p14:xfrm rot="-20312785">
              <a:off x="11364407" y="1910481"/>
              <a:ext cx="108094" cy="17186"/>
            </p14:xfrm>
          </p:contentPart>
        </mc:Choice>
        <mc:Fallback xmlns="">
          <p:pic>
            <p:nvPicPr>
              <p:cNvPr id="32" name="Ink 31">
                <a:extLst>
                  <a:ext uri="{FF2B5EF4-FFF2-40B4-BE49-F238E27FC236}">
                    <a16:creationId xmlns:a16="http://schemas.microsoft.com/office/drawing/2014/main" id="{00E6A1A7-92C7-4509-F03B-AED40BECCA76}"/>
                  </a:ext>
                </a:extLst>
              </p:cNvPr>
              <p:cNvPicPr/>
              <p:nvPr/>
            </p:nvPicPr>
            <p:blipFill>
              <a:blip r:embed="rId30"/>
              <a:stretch>
                <a:fillRect/>
              </a:stretch>
            </p:blipFill>
            <p:spPr>
              <a:xfrm rot="-20312785">
                <a:off x="11358302" y="1904394"/>
                <a:ext cx="120304" cy="29359"/>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56" name="Ink 55">
                <a:extLst>
                  <a:ext uri="{FF2B5EF4-FFF2-40B4-BE49-F238E27FC236}">
                    <a16:creationId xmlns="" xmlns:a16="http://schemas.microsoft.com/office/drawing/2014/main" id="{792F2B52-D12B-C2F7-7319-5DCA0B59BAB3}"/>
                  </a:ext>
                </a:extLst>
              </p14:cNvPr>
              <p14:cNvContentPartPr/>
              <p14:nvPr/>
            </p14:nvContentPartPr>
            <p14:xfrm>
              <a:off x="11326870" y="1890778"/>
              <a:ext cx="987984" cy="64368"/>
            </p14:xfrm>
          </p:contentPart>
        </mc:Choice>
        <mc:Fallback xmlns="">
          <p:pic>
            <p:nvPicPr>
              <p:cNvPr id="56" name="Ink 55">
                <a:extLst>
                  <a:ext uri="{FF2B5EF4-FFF2-40B4-BE49-F238E27FC236}">
                    <a16:creationId xmlns:a16="http://schemas.microsoft.com/office/drawing/2014/main" id="{792F2B52-D12B-C2F7-7319-5DCA0B59BAB3}"/>
                  </a:ext>
                </a:extLst>
              </p:cNvPr>
              <p:cNvPicPr/>
              <p:nvPr/>
            </p:nvPicPr>
            <p:blipFill>
              <a:blip r:embed="rId32"/>
              <a:stretch>
                <a:fillRect/>
              </a:stretch>
            </p:blipFill>
            <p:spPr>
              <a:xfrm>
                <a:off x="11320749" y="1884596"/>
                <a:ext cx="1000226" cy="76732"/>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9" name="Ink 38">
                <a:extLst>
                  <a:ext uri="{FF2B5EF4-FFF2-40B4-BE49-F238E27FC236}">
                    <a16:creationId xmlns="" xmlns:a16="http://schemas.microsoft.com/office/drawing/2014/main" id="{36C0A546-2376-23E6-8241-208A0350EB5D}"/>
                  </a:ext>
                </a:extLst>
              </p14:cNvPr>
              <p14:cNvContentPartPr/>
              <p14:nvPr/>
            </p14:nvContentPartPr>
            <p14:xfrm>
              <a:off x="11159254" y="1904424"/>
              <a:ext cx="39744" cy="34560"/>
            </p14:xfrm>
          </p:contentPart>
        </mc:Choice>
        <mc:Fallback xmlns="">
          <p:pic>
            <p:nvPicPr>
              <p:cNvPr id="39" name="Ink 38">
                <a:extLst>
                  <a:ext uri="{FF2B5EF4-FFF2-40B4-BE49-F238E27FC236}">
                    <a16:creationId xmlns:a16="http://schemas.microsoft.com/office/drawing/2014/main" id="{36C0A546-2376-23E6-8241-208A0350EB5D}"/>
                  </a:ext>
                </a:extLst>
              </p:cNvPr>
              <p:cNvPicPr/>
              <p:nvPr/>
            </p:nvPicPr>
            <p:blipFill>
              <a:blip r:embed="rId34"/>
              <a:stretch>
                <a:fillRect/>
              </a:stretch>
            </p:blipFill>
            <p:spPr>
              <a:xfrm>
                <a:off x="11153112" y="1898304"/>
                <a:ext cx="52029"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55" name="Ink 54">
                <a:extLst>
                  <a:ext uri="{FF2B5EF4-FFF2-40B4-BE49-F238E27FC236}">
                    <a16:creationId xmlns="" xmlns:a16="http://schemas.microsoft.com/office/drawing/2014/main" id="{67C48687-B6B1-8F06-EA00-5749044279B6}"/>
                  </a:ext>
                </a:extLst>
              </p14:cNvPr>
              <p14:cNvContentPartPr/>
              <p14:nvPr/>
            </p14:nvContentPartPr>
            <p14:xfrm>
              <a:off x="11939446" y="1902696"/>
              <a:ext cx="316656" cy="33264"/>
            </p14:xfrm>
          </p:contentPart>
        </mc:Choice>
        <mc:Fallback xmlns="">
          <p:pic>
            <p:nvPicPr>
              <p:cNvPr id="55" name="Ink 54">
                <a:extLst>
                  <a:ext uri="{FF2B5EF4-FFF2-40B4-BE49-F238E27FC236}">
                    <a16:creationId xmlns:a16="http://schemas.microsoft.com/office/drawing/2014/main" id="{67C48687-B6B1-8F06-EA00-5749044279B6}"/>
                  </a:ext>
                </a:extLst>
              </p:cNvPr>
              <p:cNvPicPr/>
              <p:nvPr/>
            </p:nvPicPr>
            <p:blipFill>
              <a:blip r:embed="rId36"/>
              <a:stretch>
                <a:fillRect/>
              </a:stretch>
            </p:blipFill>
            <p:spPr>
              <a:xfrm>
                <a:off x="11933322" y="1896549"/>
                <a:ext cx="328904" cy="45557"/>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54" name="Ink 53">
                <a:extLst>
                  <a:ext uri="{FF2B5EF4-FFF2-40B4-BE49-F238E27FC236}">
                    <a16:creationId xmlns="" xmlns:a16="http://schemas.microsoft.com/office/drawing/2014/main" id="{13DFFD2D-40A6-16DF-A1CC-227AD085D9C7}"/>
                  </a:ext>
                </a:extLst>
              </p14:cNvPr>
              <p14:cNvContentPartPr/>
              <p14:nvPr/>
            </p14:nvContentPartPr>
            <p14:xfrm>
              <a:off x="12219814" y="1906584"/>
              <a:ext cx="60048" cy="432"/>
            </p14:xfrm>
          </p:contentPart>
        </mc:Choice>
        <mc:Fallback xmlns="">
          <p:pic>
            <p:nvPicPr>
              <p:cNvPr id="54" name="Ink 53">
                <a:extLst>
                  <a:ext uri="{FF2B5EF4-FFF2-40B4-BE49-F238E27FC236}">
                    <a16:creationId xmlns:a16="http://schemas.microsoft.com/office/drawing/2014/main" id="{13DFFD2D-40A6-16DF-A1CC-227AD085D9C7}"/>
                  </a:ext>
                </a:extLst>
              </p:cNvPr>
              <p:cNvPicPr/>
              <p:nvPr/>
            </p:nvPicPr>
            <p:blipFill>
              <a:blip r:embed="rId38"/>
              <a:stretch>
                <a:fillRect/>
              </a:stretch>
            </p:blipFill>
            <p:spPr>
              <a:xfrm>
                <a:off x="12213701" y="1899240"/>
                <a:ext cx="72273" cy="15120"/>
              </a:xfrm>
              <a:prstGeom prst="rect">
                <a:avLst/>
              </a:prstGeom>
            </p:spPr>
          </p:pic>
        </mc:Fallback>
      </mc:AlternateContent>
      <p:grpSp>
        <p:nvGrpSpPr>
          <p:cNvPr id="47" name="Group 46">
            <a:extLst>
              <a:ext uri="{FF2B5EF4-FFF2-40B4-BE49-F238E27FC236}">
                <a16:creationId xmlns="" xmlns:a16="http://schemas.microsoft.com/office/drawing/2014/main" id="{025BAC6C-BF23-487C-7898-4450229B05EE}"/>
              </a:ext>
            </a:extLst>
          </p:cNvPr>
          <p:cNvGrpSpPr/>
          <p:nvPr/>
        </p:nvGrpSpPr>
        <p:grpSpPr>
          <a:xfrm>
            <a:off x="11721286" y="1895352"/>
            <a:ext cx="493344" cy="29376"/>
            <a:chOff x="9767738" y="1579460"/>
            <a:chExt cx="411120" cy="24480"/>
          </a:xfrm>
        </p:grpSpPr>
        <mc:AlternateContent xmlns:mc="http://schemas.openxmlformats.org/markup-compatibility/2006" xmlns:p14="http://schemas.microsoft.com/office/powerpoint/2010/main">
          <mc:Choice Requires="p14">
            <p:contentPart p14:bwMode="auto" r:id="rId39">
              <p14:nvContentPartPr>
                <p14:cNvPr id="45" name="Ink 44">
                  <a:extLst>
                    <a:ext uri="{FF2B5EF4-FFF2-40B4-BE49-F238E27FC236}">
                      <a16:creationId xmlns="" xmlns:a16="http://schemas.microsoft.com/office/drawing/2014/main" id="{6044E5B8-B541-9A12-9FF6-54F4EE7E4C10}"/>
                    </a:ext>
                  </a:extLst>
                </p14:cNvPr>
                <p14:cNvContentPartPr/>
                <p14:nvPr/>
              </p14:nvContentPartPr>
              <p14:xfrm>
                <a:off x="9924698" y="1579460"/>
                <a:ext cx="254160" cy="24480"/>
              </p14:xfrm>
            </p:contentPart>
          </mc:Choice>
          <mc:Fallback xmlns="">
            <p:pic>
              <p:nvPicPr>
                <p:cNvPr id="45" name="Ink 44">
                  <a:extLst>
                    <a:ext uri="{FF2B5EF4-FFF2-40B4-BE49-F238E27FC236}">
                      <a16:creationId xmlns:a16="http://schemas.microsoft.com/office/drawing/2014/main" id="{6044E5B8-B541-9A12-9FF6-54F4EE7E4C10}"/>
                    </a:ext>
                  </a:extLst>
                </p:cNvPr>
                <p:cNvPicPr/>
                <p:nvPr/>
              </p:nvPicPr>
              <p:blipFill>
                <a:blip r:embed="rId44"/>
                <a:stretch>
                  <a:fillRect/>
                </a:stretch>
              </p:blipFill>
              <p:spPr>
                <a:xfrm>
                  <a:off x="9918578" y="1573340"/>
                  <a:ext cx="26640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46" name="Ink 45">
                  <a:extLst>
                    <a:ext uri="{FF2B5EF4-FFF2-40B4-BE49-F238E27FC236}">
                      <a16:creationId xmlns="" xmlns:a16="http://schemas.microsoft.com/office/drawing/2014/main" id="{BBC41665-9C0E-3F02-77C1-DE99A47438EB}"/>
                    </a:ext>
                  </a:extLst>
                </p14:cNvPr>
                <p14:cNvContentPartPr/>
                <p14:nvPr/>
              </p14:nvContentPartPr>
              <p14:xfrm>
                <a:off x="9767738" y="1587380"/>
                <a:ext cx="47880" cy="1800"/>
              </p14:xfrm>
            </p:contentPart>
          </mc:Choice>
          <mc:Fallback xmlns="">
            <p:pic>
              <p:nvPicPr>
                <p:cNvPr id="46" name="Ink 45">
                  <a:extLst>
                    <a:ext uri="{FF2B5EF4-FFF2-40B4-BE49-F238E27FC236}">
                      <a16:creationId xmlns:a16="http://schemas.microsoft.com/office/drawing/2014/main" id="{BBC41665-9C0E-3F02-77C1-DE99A47438EB}"/>
                    </a:ext>
                  </a:extLst>
                </p:cNvPr>
                <p:cNvPicPr/>
                <p:nvPr/>
              </p:nvPicPr>
              <p:blipFill>
                <a:blip r:embed="rId42"/>
                <a:stretch>
                  <a:fillRect/>
                </a:stretch>
              </p:blipFill>
              <p:spPr>
                <a:xfrm>
                  <a:off x="9761618" y="1581260"/>
                  <a:ext cx="60120" cy="14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6">
            <p14:nvContentPartPr>
              <p14:cNvPr id="48" name="Ink 47">
                <a:extLst>
                  <a:ext uri="{FF2B5EF4-FFF2-40B4-BE49-F238E27FC236}">
                    <a16:creationId xmlns="" xmlns:a16="http://schemas.microsoft.com/office/drawing/2014/main" id="{AE244B08-74AD-B5E8-79F2-A79F66680ABE}"/>
                  </a:ext>
                </a:extLst>
              </p14:cNvPr>
              <p14:cNvContentPartPr/>
              <p14:nvPr/>
            </p14:nvContentPartPr>
            <p14:xfrm>
              <a:off x="11326438" y="1900968"/>
              <a:ext cx="130464" cy="27216"/>
            </p14:xfrm>
          </p:contentPart>
        </mc:Choice>
        <mc:Fallback xmlns="">
          <p:pic>
            <p:nvPicPr>
              <p:cNvPr id="48" name="Ink 47">
                <a:extLst>
                  <a:ext uri="{FF2B5EF4-FFF2-40B4-BE49-F238E27FC236}">
                    <a16:creationId xmlns:a16="http://schemas.microsoft.com/office/drawing/2014/main" id="{AE244B08-74AD-B5E8-79F2-A79F66680ABE}"/>
                  </a:ext>
                </a:extLst>
              </p:cNvPr>
              <p:cNvPicPr/>
              <p:nvPr/>
            </p:nvPicPr>
            <p:blipFill>
              <a:blip r:embed="rId47"/>
              <a:stretch>
                <a:fillRect/>
              </a:stretch>
            </p:blipFill>
            <p:spPr>
              <a:xfrm>
                <a:off x="11320311" y="1894799"/>
                <a:ext cx="142718" cy="39554"/>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52" name="Ink 51">
                <a:extLst>
                  <a:ext uri="{FF2B5EF4-FFF2-40B4-BE49-F238E27FC236}">
                    <a16:creationId xmlns="" xmlns:a16="http://schemas.microsoft.com/office/drawing/2014/main" id="{D5BDC8D5-6826-4EFA-C464-A9B5A2BBB0E3}"/>
                  </a:ext>
                </a:extLst>
              </p14:cNvPr>
              <p14:cNvContentPartPr/>
              <p14:nvPr/>
            </p14:nvContentPartPr>
            <p14:xfrm>
              <a:off x="11029222" y="1897080"/>
              <a:ext cx="151200" cy="52272"/>
            </p14:xfrm>
          </p:contentPart>
        </mc:Choice>
        <mc:Fallback xmlns="">
          <p:pic>
            <p:nvPicPr>
              <p:cNvPr id="52" name="Ink 51">
                <a:extLst>
                  <a:ext uri="{FF2B5EF4-FFF2-40B4-BE49-F238E27FC236}">
                    <a16:creationId xmlns:a16="http://schemas.microsoft.com/office/drawing/2014/main" id="{D5BDC8D5-6826-4EFA-C464-A9B5A2BBB0E3}"/>
                  </a:ext>
                </a:extLst>
              </p:cNvPr>
              <p:cNvPicPr/>
              <p:nvPr/>
            </p:nvPicPr>
            <p:blipFill>
              <a:blip r:embed="rId49"/>
              <a:stretch>
                <a:fillRect/>
              </a:stretch>
            </p:blipFill>
            <p:spPr>
              <a:xfrm>
                <a:off x="11023102" y="1890952"/>
                <a:ext cx="163440" cy="64529"/>
              </a:xfrm>
              <a:prstGeom prst="rect">
                <a:avLst/>
              </a:prstGeom>
            </p:spPr>
          </p:pic>
        </mc:Fallback>
      </mc:AlternateContent>
      <p:grpSp>
        <p:nvGrpSpPr>
          <p:cNvPr id="63" name="Group 62">
            <a:extLst>
              <a:ext uri="{FF2B5EF4-FFF2-40B4-BE49-F238E27FC236}">
                <a16:creationId xmlns="" xmlns:a16="http://schemas.microsoft.com/office/drawing/2014/main" id="{6D9183E9-D8D3-953E-CFD5-8ACA51B53D12}"/>
              </a:ext>
            </a:extLst>
          </p:cNvPr>
          <p:cNvGrpSpPr/>
          <p:nvPr/>
        </p:nvGrpSpPr>
        <p:grpSpPr>
          <a:xfrm>
            <a:off x="12092374" y="1900968"/>
            <a:ext cx="181872" cy="8208"/>
            <a:chOff x="10076978" y="1584140"/>
            <a:chExt cx="151560" cy="6840"/>
          </a:xfrm>
        </p:grpSpPr>
        <mc:AlternateContent xmlns:mc="http://schemas.openxmlformats.org/markup-compatibility/2006" xmlns:p14="http://schemas.microsoft.com/office/powerpoint/2010/main">
          <mc:Choice Requires="p14">
            <p:contentPart p14:bwMode="auto" r:id="rId50">
              <p14:nvContentPartPr>
                <p14:cNvPr id="57" name="Ink 56">
                  <a:extLst>
                    <a:ext uri="{FF2B5EF4-FFF2-40B4-BE49-F238E27FC236}">
                      <a16:creationId xmlns="" xmlns:a16="http://schemas.microsoft.com/office/drawing/2014/main" id="{A081E29D-67F2-60C8-F93B-CE0EEF82ABFB}"/>
                    </a:ext>
                  </a:extLst>
                </p14:cNvPr>
                <p14:cNvContentPartPr/>
                <p14:nvPr/>
              </p14:nvContentPartPr>
              <p14:xfrm>
                <a:off x="10120178" y="1587380"/>
                <a:ext cx="360" cy="360"/>
              </p14:xfrm>
            </p:contentPart>
          </mc:Choice>
          <mc:Fallback xmlns="">
            <p:pic>
              <p:nvPicPr>
                <p:cNvPr id="57" name="Ink 56">
                  <a:extLst>
                    <a:ext uri="{FF2B5EF4-FFF2-40B4-BE49-F238E27FC236}">
                      <a16:creationId xmlns:a16="http://schemas.microsoft.com/office/drawing/2014/main" id="{A081E29D-67F2-60C8-F93B-CE0EEF82ABFB}"/>
                    </a:ext>
                  </a:extLst>
                </p:cNvPr>
                <p:cNvPicPr/>
                <p:nvPr/>
              </p:nvPicPr>
              <p:blipFill>
                <a:blip r:embed="rId55"/>
                <a:stretch>
                  <a:fillRect/>
                </a:stretch>
              </p:blipFill>
              <p:spPr>
                <a:xfrm>
                  <a:off x="10114058" y="15812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58" name="Ink 57">
                  <a:extLst>
                    <a:ext uri="{FF2B5EF4-FFF2-40B4-BE49-F238E27FC236}">
                      <a16:creationId xmlns="" xmlns:a16="http://schemas.microsoft.com/office/drawing/2014/main" id="{EEA6510A-44BE-DB52-5077-88DAF9049397}"/>
                    </a:ext>
                  </a:extLst>
                </p14:cNvPr>
                <p14:cNvContentPartPr/>
                <p14:nvPr/>
              </p14:nvContentPartPr>
              <p14:xfrm>
                <a:off x="10158338" y="1585940"/>
                <a:ext cx="360" cy="360"/>
              </p14:xfrm>
            </p:contentPart>
          </mc:Choice>
          <mc:Fallback xmlns="">
            <p:pic>
              <p:nvPicPr>
                <p:cNvPr id="58" name="Ink 57">
                  <a:extLst>
                    <a:ext uri="{FF2B5EF4-FFF2-40B4-BE49-F238E27FC236}">
                      <a16:creationId xmlns:a16="http://schemas.microsoft.com/office/drawing/2014/main" id="{EEA6510A-44BE-DB52-5077-88DAF9049397}"/>
                    </a:ext>
                  </a:extLst>
                </p:cNvPr>
                <p:cNvPicPr/>
                <p:nvPr/>
              </p:nvPicPr>
              <p:blipFill>
                <a:blip r:embed="rId55"/>
                <a:stretch>
                  <a:fillRect/>
                </a:stretch>
              </p:blipFill>
              <p:spPr>
                <a:xfrm>
                  <a:off x="10152218" y="15798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59" name="Ink 58">
                  <a:extLst>
                    <a:ext uri="{FF2B5EF4-FFF2-40B4-BE49-F238E27FC236}">
                      <a16:creationId xmlns="" xmlns:a16="http://schemas.microsoft.com/office/drawing/2014/main" id="{8B06A512-AA47-A099-9AC8-871307FF848A}"/>
                    </a:ext>
                  </a:extLst>
                </p14:cNvPr>
                <p14:cNvContentPartPr/>
                <p14:nvPr/>
              </p14:nvContentPartPr>
              <p14:xfrm>
                <a:off x="10170938" y="1585940"/>
                <a:ext cx="360" cy="360"/>
              </p14:xfrm>
            </p:contentPart>
          </mc:Choice>
          <mc:Fallback xmlns="">
            <p:pic>
              <p:nvPicPr>
                <p:cNvPr id="59" name="Ink 58">
                  <a:extLst>
                    <a:ext uri="{FF2B5EF4-FFF2-40B4-BE49-F238E27FC236}">
                      <a16:creationId xmlns:a16="http://schemas.microsoft.com/office/drawing/2014/main" id="{8B06A512-AA47-A099-9AC8-871307FF848A}"/>
                    </a:ext>
                  </a:extLst>
                </p:cNvPr>
                <p:cNvPicPr/>
                <p:nvPr/>
              </p:nvPicPr>
              <p:blipFill>
                <a:blip r:embed="rId55"/>
                <a:stretch>
                  <a:fillRect/>
                </a:stretch>
              </p:blipFill>
              <p:spPr>
                <a:xfrm>
                  <a:off x="10164818" y="15798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62" name="Ink 61">
                  <a:extLst>
                    <a:ext uri="{FF2B5EF4-FFF2-40B4-BE49-F238E27FC236}">
                      <a16:creationId xmlns="" xmlns:a16="http://schemas.microsoft.com/office/drawing/2014/main" id="{91C596F2-FA3B-BCA6-4CD6-633E4C363101}"/>
                    </a:ext>
                  </a:extLst>
                </p14:cNvPr>
                <p14:cNvContentPartPr/>
                <p14:nvPr/>
              </p14:nvContentPartPr>
              <p14:xfrm>
                <a:off x="10076978" y="1584140"/>
                <a:ext cx="151560" cy="6840"/>
              </p14:xfrm>
            </p:contentPart>
          </mc:Choice>
          <mc:Fallback xmlns="">
            <p:pic>
              <p:nvPicPr>
                <p:cNvPr id="62" name="Ink 61">
                  <a:extLst>
                    <a:ext uri="{FF2B5EF4-FFF2-40B4-BE49-F238E27FC236}">
                      <a16:creationId xmlns:a16="http://schemas.microsoft.com/office/drawing/2014/main" id="{91C596F2-FA3B-BCA6-4CD6-633E4C363101}"/>
                    </a:ext>
                  </a:extLst>
                </p:cNvPr>
                <p:cNvPicPr/>
                <p:nvPr/>
              </p:nvPicPr>
              <p:blipFill>
                <a:blip r:embed="rId59"/>
                <a:stretch>
                  <a:fillRect/>
                </a:stretch>
              </p:blipFill>
              <p:spPr>
                <a:xfrm>
                  <a:off x="10070858" y="1578020"/>
                  <a:ext cx="163800" cy="19080"/>
                </a:xfrm>
                <a:prstGeom prst="rect">
                  <a:avLst/>
                </a:prstGeom>
              </p:spPr>
            </p:pic>
          </mc:Fallback>
        </mc:AlternateContent>
      </p:grpSp>
      <p:sp>
        <p:nvSpPr>
          <p:cNvPr id="60" name="Rectangle 59"/>
          <p:cNvSpPr/>
          <p:nvPr/>
        </p:nvSpPr>
        <p:spPr>
          <a:xfrm>
            <a:off x="1082040" y="1194843"/>
            <a:ext cx="3351645" cy="1141094"/>
          </a:xfrm>
          <a:prstGeom prst="rect">
            <a:avLst/>
          </a:prstGeom>
        </p:spPr>
        <p:style>
          <a:lnRef idx="2">
            <a:schemeClr val="accent1"/>
          </a:lnRef>
          <a:fillRef idx="1">
            <a:schemeClr val="lt1"/>
          </a:fillRef>
          <a:effectRef idx="0">
            <a:schemeClr val="accent1"/>
          </a:effectRef>
          <a:fontRef idx="minor">
            <a:schemeClr val="dk1"/>
          </a:fontRef>
        </p:style>
        <p:txBody>
          <a:bodyPr lIns="122258" tIns="61129" rIns="122258" bIns="61129" anchor="ctr"/>
          <a:lstStyle/>
          <a:p>
            <a:pPr algn="ctr">
              <a:defRPr/>
            </a:pPr>
            <a:r>
              <a:rPr lang="en-US" sz="2000" dirty="0">
                <a:solidFill>
                  <a:srgbClr val="314259"/>
                </a:solidFill>
                <a:latin typeface="MS Reference Sans Serif" panose="020B0604030504040204" pitchFamily="34" charset="0"/>
                <a:ea typeface="Cambria" panose="02040503050406030204" pitchFamily="18" charset="0"/>
              </a:rPr>
              <a:t>Present: Provisions scattered across Chapters</a:t>
            </a:r>
            <a:endParaRPr lang="en-IN" sz="2000" dirty="0">
              <a:solidFill>
                <a:srgbClr val="314259"/>
              </a:solidFill>
              <a:latin typeface="MS Reference Sans Serif" panose="020B0604030504040204" pitchFamily="34" charset="0"/>
              <a:ea typeface="Cambria" panose="02040503050406030204" pitchFamily="18" charset="0"/>
            </a:endParaRPr>
          </a:p>
        </p:txBody>
      </p:sp>
      <p:sp>
        <p:nvSpPr>
          <p:cNvPr id="65" name="Rectangle 64"/>
          <p:cNvSpPr/>
          <p:nvPr/>
        </p:nvSpPr>
        <p:spPr>
          <a:xfrm>
            <a:off x="1072515" y="2427577"/>
            <a:ext cx="3320416" cy="1336704"/>
          </a:xfrm>
          <a:prstGeom prst="rect">
            <a:avLst/>
          </a:prstGeom>
        </p:spPr>
        <p:style>
          <a:lnRef idx="2">
            <a:schemeClr val="accent1"/>
          </a:lnRef>
          <a:fillRef idx="1">
            <a:schemeClr val="lt1"/>
          </a:fillRef>
          <a:effectRef idx="0">
            <a:schemeClr val="accent1"/>
          </a:effectRef>
          <a:fontRef idx="minor">
            <a:schemeClr val="dk1"/>
          </a:fontRef>
        </p:style>
        <p:txBody>
          <a:bodyPr lIns="122258" tIns="61129" rIns="122258" bIns="61129" anchor="ctr"/>
          <a:lstStyle/>
          <a:p>
            <a:pPr algn="ctr">
              <a:defRPr/>
            </a:pPr>
            <a:r>
              <a:rPr lang="en-US" sz="2000" dirty="0">
                <a:solidFill>
                  <a:srgbClr val="314259"/>
                </a:solidFill>
                <a:latin typeface="MS Reference Sans Serif" panose="020B0604030504040204" pitchFamily="34" charset="0"/>
                <a:ea typeface="Cambria" panose="02040503050406030204" pitchFamily="18" charset="0"/>
              </a:rPr>
              <a:t>Chapter I</a:t>
            </a:r>
          </a:p>
          <a:p>
            <a:pPr algn="ctr">
              <a:defRPr/>
            </a:pPr>
            <a:r>
              <a:rPr lang="en-US" sz="2000" dirty="0">
                <a:solidFill>
                  <a:srgbClr val="314259"/>
                </a:solidFill>
                <a:latin typeface="MS Reference Sans Serif" panose="020B0604030504040204" pitchFamily="34" charset="0"/>
                <a:ea typeface="Cambria" panose="02040503050406030204" pitchFamily="18" charset="0"/>
              </a:rPr>
              <a:t>Commercial activities in case of GPU: Proviso to section 2(15)</a:t>
            </a:r>
            <a:endParaRPr lang="en-IN" sz="2000" dirty="0">
              <a:solidFill>
                <a:srgbClr val="314259"/>
              </a:solidFill>
              <a:latin typeface="MS Reference Sans Serif" panose="020B0604030504040204" pitchFamily="34" charset="0"/>
              <a:ea typeface="Cambria" panose="02040503050406030204" pitchFamily="18" charset="0"/>
            </a:endParaRPr>
          </a:p>
        </p:txBody>
      </p:sp>
      <p:sp>
        <p:nvSpPr>
          <p:cNvPr id="66" name="Rectangle 65"/>
          <p:cNvSpPr/>
          <p:nvPr/>
        </p:nvSpPr>
        <p:spPr>
          <a:xfrm>
            <a:off x="1083360" y="3879187"/>
            <a:ext cx="3303138" cy="1451610"/>
          </a:xfrm>
          <a:prstGeom prst="rect">
            <a:avLst/>
          </a:prstGeom>
        </p:spPr>
        <p:style>
          <a:lnRef idx="2">
            <a:schemeClr val="accent1"/>
          </a:lnRef>
          <a:fillRef idx="1">
            <a:schemeClr val="lt1"/>
          </a:fillRef>
          <a:effectRef idx="0">
            <a:schemeClr val="accent1"/>
          </a:effectRef>
          <a:fontRef idx="minor">
            <a:schemeClr val="dk1"/>
          </a:fontRef>
        </p:style>
        <p:txBody>
          <a:bodyPr lIns="122258" tIns="61129" rIns="122258" bIns="61129" anchor="ctr"/>
          <a:lstStyle/>
          <a:p>
            <a:pPr algn="ctr">
              <a:defRPr/>
            </a:pPr>
            <a:r>
              <a:rPr lang="en-US" sz="2000" dirty="0">
                <a:solidFill>
                  <a:srgbClr val="314259"/>
                </a:solidFill>
                <a:latin typeface="MS Reference Sans Serif" panose="020B0604030504040204" pitchFamily="34" charset="0"/>
                <a:ea typeface="Cambria" panose="02040503050406030204" pitchFamily="18" charset="0"/>
              </a:rPr>
              <a:t>Chapter III</a:t>
            </a:r>
          </a:p>
          <a:p>
            <a:pPr algn="ctr">
              <a:defRPr/>
            </a:pPr>
            <a:r>
              <a:rPr lang="en-US" sz="2000" dirty="0">
                <a:solidFill>
                  <a:srgbClr val="314259"/>
                </a:solidFill>
                <a:latin typeface="MS Reference Sans Serif" panose="020B0604030504040204" pitchFamily="34" charset="0"/>
                <a:ea typeface="Cambria" panose="02040503050406030204" pitchFamily="18" charset="0"/>
              </a:rPr>
              <a:t>Section 10(23C), 11,12,12A, 12AA, 12AB, 12AC &amp; 13</a:t>
            </a:r>
          </a:p>
        </p:txBody>
      </p:sp>
      <p:sp>
        <p:nvSpPr>
          <p:cNvPr id="67" name="Rectangle 66"/>
          <p:cNvSpPr/>
          <p:nvPr/>
        </p:nvSpPr>
        <p:spPr>
          <a:xfrm>
            <a:off x="1110255" y="5463541"/>
            <a:ext cx="3323429" cy="723900"/>
          </a:xfrm>
          <a:prstGeom prst="rect">
            <a:avLst/>
          </a:prstGeom>
        </p:spPr>
        <p:style>
          <a:lnRef idx="2">
            <a:schemeClr val="accent1"/>
          </a:lnRef>
          <a:fillRef idx="1">
            <a:schemeClr val="lt1"/>
          </a:fillRef>
          <a:effectRef idx="0">
            <a:schemeClr val="accent1"/>
          </a:effectRef>
          <a:fontRef idx="minor">
            <a:schemeClr val="dk1"/>
          </a:fontRef>
        </p:style>
        <p:txBody>
          <a:bodyPr lIns="122258" tIns="61129" rIns="122258" bIns="61129" anchor="ctr"/>
          <a:lstStyle/>
          <a:p>
            <a:pPr algn="ctr">
              <a:defRPr/>
            </a:pPr>
            <a:r>
              <a:rPr lang="en-US" sz="2000" dirty="0">
                <a:solidFill>
                  <a:srgbClr val="314259"/>
                </a:solidFill>
                <a:latin typeface="MS Reference Sans Serif" panose="020B0604030504040204" pitchFamily="34" charset="0"/>
                <a:ea typeface="Cambria" panose="02040503050406030204" pitchFamily="18" charset="0"/>
              </a:rPr>
              <a:t>Chapter VIA</a:t>
            </a:r>
          </a:p>
          <a:p>
            <a:pPr algn="ctr">
              <a:defRPr/>
            </a:pPr>
            <a:r>
              <a:rPr lang="en-US" sz="2000" dirty="0">
                <a:solidFill>
                  <a:srgbClr val="314259"/>
                </a:solidFill>
                <a:latin typeface="MS Reference Sans Serif" panose="020B0604030504040204" pitchFamily="34" charset="0"/>
                <a:ea typeface="Cambria" panose="02040503050406030204" pitchFamily="18" charset="0"/>
              </a:rPr>
              <a:t>Section 80G</a:t>
            </a:r>
            <a:endParaRPr lang="en-IN" sz="2000" dirty="0">
              <a:solidFill>
                <a:srgbClr val="314259"/>
              </a:solidFill>
              <a:latin typeface="MS Reference Sans Serif" panose="020B0604030504040204" pitchFamily="34" charset="0"/>
              <a:ea typeface="Cambria" panose="02040503050406030204" pitchFamily="18" charset="0"/>
            </a:endParaRPr>
          </a:p>
        </p:txBody>
      </p:sp>
      <p:sp>
        <p:nvSpPr>
          <p:cNvPr id="68" name="Rectangle 67"/>
          <p:cNvSpPr/>
          <p:nvPr/>
        </p:nvSpPr>
        <p:spPr>
          <a:xfrm>
            <a:off x="1124767" y="6349366"/>
            <a:ext cx="3323429" cy="828674"/>
          </a:xfrm>
          <a:prstGeom prst="rect">
            <a:avLst/>
          </a:prstGeom>
        </p:spPr>
        <p:style>
          <a:lnRef idx="2">
            <a:schemeClr val="accent1"/>
          </a:lnRef>
          <a:fillRef idx="1">
            <a:schemeClr val="lt1"/>
          </a:fillRef>
          <a:effectRef idx="0">
            <a:schemeClr val="accent1"/>
          </a:effectRef>
          <a:fontRef idx="minor">
            <a:schemeClr val="dk1"/>
          </a:fontRef>
        </p:style>
        <p:txBody>
          <a:bodyPr lIns="122258" tIns="61129" rIns="122258" bIns="61129" anchor="ctr"/>
          <a:lstStyle/>
          <a:p>
            <a:pPr algn="ctr">
              <a:defRPr/>
            </a:pPr>
            <a:r>
              <a:rPr lang="en-US" sz="2000" dirty="0">
                <a:solidFill>
                  <a:srgbClr val="314259"/>
                </a:solidFill>
                <a:latin typeface="MS Reference Sans Serif" panose="020B0604030504040204" pitchFamily="34" charset="0"/>
                <a:ea typeface="Cambria" panose="02040503050406030204" pitchFamily="18" charset="0"/>
              </a:rPr>
              <a:t>Chapter XII</a:t>
            </a:r>
          </a:p>
          <a:p>
            <a:pPr algn="ctr">
              <a:defRPr/>
            </a:pPr>
            <a:r>
              <a:rPr lang="en-US" sz="2000" dirty="0">
                <a:solidFill>
                  <a:srgbClr val="314259"/>
                </a:solidFill>
                <a:latin typeface="MS Reference Sans Serif" panose="020B0604030504040204" pitchFamily="34" charset="0"/>
                <a:ea typeface="Cambria" panose="02040503050406030204" pitchFamily="18" charset="0"/>
              </a:rPr>
              <a:t>Section 115BBC, 115BBI</a:t>
            </a:r>
            <a:endParaRPr lang="en-IN" sz="2000" dirty="0">
              <a:solidFill>
                <a:srgbClr val="314259"/>
              </a:solidFill>
              <a:latin typeface="MS Reference Sans Serif" panose="020B0604030504040204" pitchFamily="34" charset="0"/>
              <a:ea typeface="Cambria" panose="02040503050406030204" pitchFamily="18" charset="0"/>
            </a:endParaRPr>
          </a:p>
        </p:txBody>
      </p:sp>
      <p:sp>
        <p:nvSpPr>
          <p:cNvPr id="69" name="Rectangle 68"/>
          <p:cNvSpPr/>
          <p:nvPr/>
        </p:nvSpPr>
        <p:spPr>
          <a:xfrm>
            <a:off x="1124767" y="7320914"/>
            <a:ext cx="3323429" cy="847726"/>
          </a:xfrm>
          <a:prstGeom prst="rect">
            <a:avLst/>
          </a:prstGeom>
        </p:spPr>
        <p:style>
          <a:lnRef idx="2">
            <a:schemeClr val="accent1"/>
          </a:lnRef>
          <a:fillRef idx="1">
            <a:schemeClr val="lt1"/>
          </a:fillRef>
          <a:effectRef idx="0">
            <a:schemeClr val="accent1"/>
          </a:effectRef>
          <a:fontRef idx="minor">
            <a:schemeClr val="dk1"/>
          </a:fontRef>
        </p:style>
        <p:txBody>
          <a:bodyPr lIns="122258" tIns="61129" rIns="122258" bIns="61129" anchor="ctr"/>
          <a:lstStyle/>
          <a:p>
            <a:pPr algn="ctr">
              <a:defRPr/>
            </a:pPr>
            <a:r>
              <a:rPr lang="en-US" sz="2000" dirty="0">
                <a:solidFill>
                  <a:srgbClr val="314259"/>
                </a:solidFill>
                <a:latin typeface="MS Reference Sans Serif" panose="020B0604030504040204" pitchFamily="34" charset="0"/>
                <a:ea typeface="Cambria" panose="02040503050406030204" pitchFamily="18" charset="0"/>
              </a:rPr>
              <a:t>Chapter XIIEB</a:t>
            </a:r>
          </a:p>
          <a:p>
            <a:pPr algn="ctr">
              <a:defRPr/>
            </a:pPr>
            <a:r>
              <a:rPr lang="en-US" sz="2000" dirty="0">
                <a:solidFill>
                  <a:srgbClr val="314259"/>
                </a:solidFill>
                <a:latin typeface="MS Reference Sans Serif" panose="020B0604030504040204" pitchFamily="34" charset="0"/>
                <a:ea typeface="Cambria" panose="02040503050406030204" pitchFamily="18" charset="0"/>
              </a:rPr>
              <a:t>Section 115TD, 115TE, 115TF</a:t>
            </a:r>
          </a:p>
        </p:txBody>
      </p:sp>
      <p:sp>
        <p:nvSpPr>
          <p:cNvPr id="70" name="Rectangle 69"/>
          <p:cNvSpPr/>
          <p:nvPr/>
        </p:nvSpPr>
        <p:spPr>
          <a:xfrm>
            <a:off x="5376964" y="1215400"/>
            <a:ext cx="2817494" cy="6825514"/>
          </a:xfrm>
          <a:prstGeom prst="rect">
            <a:avLst/>
          </a:prstGeom>
        </p:spPr>
        <p:style>
          <a:lnRef idx="2">
            <a:schemeClr val="accent1"/>
          </a:lnRef>
          <a:fillRef idx="1">
            <a:schemeClr val="lt1"/>
          </a:fillRef>
          <a:effectRef idx="0">
            <a:schemeClr val="accent1"/>
          </a:effectRef>
          <a:fontRef idx="minor">
            <a:schemeClr val="dk1"/>
          </a:fontRef>
        </p:style>
        <p:txBody>
          <a:bodyPr lIns="122258" tIns="61129" rIns="122258" bIns="61129" anchor="ctr"/>
          <a:lstStyle/>
          <a:p>
            <a:pPr algn="just">
              <a:defRPr/>
            </a:pPr>
            <a:r>
              <a:rPr lang="en-US" sz="2000" b="1" dirty="0">
                <a:latin typeface="MS Reference Sans Serif" panose="020B0604030504040204" pitchFamily="34" charset="0"/>
              </a:rPr>
              <a:t>IT Act 2025: All provisions in single part (XVII-B)</a:t>
            </a:r>
          </a:p>
          <a:p>
            <a:pPr marL="458471" indent="-458471">
              <a:buFontTx/>
              <a:buAutoNum type="arabicPeriod"/>
              <a:defRPr/>
            </a:pPr>
            <a:r>
              <a:rPr lang="en-US" sz="2000" dirty="0">
                <a:solidFill>
                  <a:srgbClr val="314259"/>
                </a:solidFill>
                <a:latin typeface="MS Reference Sans Serif" panose="020B0604030504040204" pitchFamily="34" charset="0"/>
                <a:ea typeface="Cambria" panose="02040503050406030204" pitchFamily="18" charset="0"/>
              </a:rPr>
              <a:t>Registration</a:t>
            </a:r>
          </a:p>
          <a:p>
            <a:pPr marL="458471" indent="-458471">
              <a:buFontTx/>
              <a:buAutoNum type="arabicPeriod"/>
              <a:defRPr/>
            </a:pPr>
            <a:r>
              <a:rPr lang="en-US" sz="2000" dirty="0">
                <a:solidFill>
                  <a:srgbClr val="314259"/>
                </a:solidFill>
                <a:latin typeface="MS Reference Sans Serif" panose="020B0604030504040204" pitchFamily="34" charset="0"/>
                <a:ea typeface="Cambria" panose="02040503050406030204" pitchFamily="18" charset="0"/>
              </a:rPr>
              <a:t>Income</a:t>
            </a:r>
          </a:p>
          <a:p>
            <a:pPr marL="458471" indent="-458471">
              <a:buFontTx/>
              <a:buAutoNum type="arabicPeriod"/>
              <a:defRPr/>
            </a:pPr>
            <a:r>
              <a:rPr lang="en-US" sz="2000" dirty="0">
                <a:solidFill>
                  <a:srgbClr val="314259"/>
                </a:solidFill>
                <a:latin typeface="MS Reference Sans Serif" panose="020B0604030504040204" pitchFamily="34" charset="0"/>
                <a:ea typeface="Cambria" panose="02040503050406030204" pitchFamily="18" charset="0"/>
              </a:rPr>
              <a:t>Commercial activities</a:t>
            </a:r>
          </a:p>
          <a:p>
            <a:pPr marL="458471" indent="-458471">
              <a:buFontTx/>
              <a:buAutoNum type="arabicPeriod"/>
              <a:defRPr/>
            </a:pPr>
            <a:r>
              <a:rPr lang="en-US" sz="2000" dirty="0">
                <a:solidFill>
                  <a:srgbClr val="314259"/>
                </a:solidFill>
                <a:latin typeface="MS Reference Sans Serif" panose="020B0604030504040204" pitchFamily="34" charset="0"/>
                <a:ea typeface="Cambria" panose="02040503050406030204" pitchFamily="18" charset="0"/>
              </a:rPr>
              <a:t>Compliances</a:t>
            </a:r>
          </a:p>
          <a:p>
            <a:pPr marL="458471" indent="-458471">
              <a:buFontTx/>
              <a:buAutoNum type="arabicPeriod"/>
              <a:defRPr/>
            </a:pPr>
            <a:r>
              <a:rPr lang="en-US" sz="2000" dirty="0">
                <a:solidFill>
                  <a:srgbClr val="314259"/>
                </a:solidFill>
                <a:latin typeface="MS Reference Sans Serif" panose="020B0604030504040204" pitchFamily="34" charset="0"/>
                <a:ea typeface="Cambria" panose="02040503050406030204" pitchFamily="18" charset="0"/>
              </a:rPr>
              <a:t>Violations</a:t>
            </a:r>
          </a:p>
          <a:p>
            <a:pPr marL="458471" indent="-458471">
              <a:buFontTx/>
              <a:buAutoNum type="arabicPeriod"/>
              <a:defRPr/>
            </a:pPr>
            <a:r>
              <a:rPr lang="en-US" sz="2000" dirty="0">
                <a:solidFill>
                  <a:srgbClr val="314259"/>
                </a:solidFill>
                <a:latin typeface="MS Reference Sans Serif" panose="020B0604030504040204" pitchFamily="34" charset="0"/>
                <a:ea typeface="Cambria" panose="02040503050406030204" pitchFamily="18" charset="0"/>
              </a:rPr>
              <a:t>Approval for donations</a:t>
            </a:r>
          </a:p>
          <a:p>
            <a:pPr marL="458471" indent="-458471">
              <a:buFontTx/>
              <a:buAutoNum type="arabicPeriod"/>
              <a:defRPr/>
            </a:pPr>
            <a:r>
              <a:rPr lang="en-US" sz="2000" dirty="0">
                <a:solidFill>
                  <a:srgbClr val="314259"/>
                </a:solidFill>
                <a:latin typeface="MS Reference Sans Serif" panose="020B0604030504040204" pitchFamily="34" charset="0"/>
                <a:ea typeface="Cambria" panose="02040503050406030204" pitchFamily="18" charset="0"/>
              </a:rPr>
              <a:t>Interpretations</a:t>
            </a:r>
            <a:endParaRPr lang="en-IN" sz="2000" dirty="0">
              <a:solidFill>
                <a:srgbClr val="314259"/>
              </a:solidFill>
              <a:latin typeface="MS Reference Sans Serif" panose="020B0604030504040204" pitchFamily="34" charset="0"/>
              <a:ea typeface="Cambria" panose="02040503050406030204" pitchFamily="18" charset="0"/>
            </a:endParaRPr>
          </a:p>
        </p:txBody>
      </p:sp>
      <p:sp>
        <p:nvSpPr>
          <p:cNvPr id="71" name="Rectangle 70"/>
          <p:cNvSpPr/>
          <p:nvPr/>
        </p:nvSpPr>
        <p:spPr>
          <a:xfrm>
            <a:off x="9178491" y="972332"/>
            <a:ext cx="4730116" cy="1927255"/>
          </a:xfrm>
          <a:prstGeom prst="rect">
            <a:avLst/>
          </a:prstGeom>
        </p:spPr>
        <p:style>
          <a:lnRef idx="2">
            <a:schemeClr val="accent1"/>
          </a:lnRef>
          <a:fillRef idx="1">
            <a:schemeClr val="lt1"/>
          </a:fillRef>
          <a:effectRef idx="0">
            <a:schemeClr val="accent1"/>
          </a:effectRef>
          <a:fontRef idx="minor">
            <a:schemeClr val="dk1"/>
          </a:fontRef>
        </p:style>
        <p:txBody>
          <a:bodyPr lIns="122258" tIns="61129" rIns="122258" bIns="61129" anchor="ctr"/>
          <a:lstStyle/>
          <a:p>
            <a:pPr>
              <a:defRPr/>
            </a:pPr>
            <a:r>
              <a:rPr lang="en-US" sz="2000" b="1" dirty="0">
                <a:latin typeface="MS Reference Sans Serif" panose="020B0604030504040204" pitchFamily="34" charset="0"/>
              </a:rPr>
              <a:t>Use of the term registered non-profit organization</a:t>
            </a:r>
          </a:p>
          <a:p>
            <a:pPr>
              <a:defRPr/>
            </a:pPr>
            <a:r>
              <a:rPr lang="en-US" sz="2000" dirty="0">
                <a:solidFill>
                  <a:srgbClr val="314259"/>
                </a:solidFill>
                <a:latin typeface="MS Reference Sans Serif" panose="020B0604030504040204" pitchFamily="34" charset="0"/>
                <a:ea typeface="Cambria" panose="02040503050406030204" pitchFamily="18" charset="0"/>
              </a:rPr>
              <a:t>Replacing trust, institution, university, educational institution, hospital, etc. to remove confusion</a:t>
            </a:r>
          </a:p>
        </p:txBody>
      </p:sp>
      <p:sp>
        <p:nvSpPr>
          <p:cNvPr id="72" name="Rectangle 71"/>
          <p:cNvSpPr/>
          <p:nvPr/>
        </p:nvSpPr>
        <p:spPr>
          <a:xfrm>
            <a:off x="9178492" y="2970032"/>
            <a:ext cx="4730116" cy="839500"/>
          </a:xfrm>
          <a:prstGeom prst="rect">
            <a:avLst/>
          </a:prstGeom>
        </p:spPr>
        <p:style>
          <a:lnRef idx="2">
            <a:schemeClr val="accent1"/>
          </a:lnRef>
          <a:fillRef idx="1">
            <a:schemeClr val="lt1"/>
          </a:fillRef>
          <a:effectRef idx="0">
            <a:schemeClr val="accent1"/>
          </a:effectRef>
          <a:fontRef idx="minor">
            <a:schemeClr val="dk1"/>
          </a:fontRef>
        </p:style>
        <p:txBody>
          <a:bodyPr lIns="122258" tIns="61129" rIns="122258" bIns="61129" anchor="ctr"/>
          <a:lstStyle/>
          <a:p>
            <a:pPr>
              <a:defRPr/>
            </a:pPr>
            <a:r>
              <a:rPr lang="en-US" sz="2000" dirty="0">
                <a:solidFill>
                  <a:srgbClr val="314259"/>
                </a:solidFill>
                <a:latin typeface="MS Reference Sans Serif" panose="020B0604030504040204" pitchFamily="34" charset="0"/>
                <a:ea typeface="Cambria" panose="02040503050406030204" pitchFamily="18" charset="0"/>
              </a:rPr>
              <a:t>All the explanations and provisions removed</a:t>
            </a:r>
            <a:endParaRPr lang="en-IN" sz="2000" dirty="0">
              <a:solidFill>
                <a:srgbClr val="314259"/>
              </a:solidFill>
              <a:latin typeface="MS Reference Sans Serif" panose="020B0604030504040204" pitchFamily="34" charset="0"/>
              <a:ea typeface="Cambria" panose="02040503050406030204" pitchFamily="18" charset="0"/>
            </a:endParaRPr>
          </a:p>
        </p:txBody>
      </p:sp>
      <p:sp>
        <p:nvSpPr>
          <p:cNvPr id="74" name="Rectangle 73"/>
          <p:cNvSpPr/>
          <p:nvPr/>
        </p:nvSpPr>
        <p:spPr>
          <a:xfrm>
            <a:off x="9184923" y="3873566"/>
            <a:ext cx="4723683" cy="2140614"/>
          </a:xfrm>
          <a:prstGeom prst="rect">
            <a:avLst/>
          </a:prstGeom>
        </p:spPr>
        <p:style>
          <a:lnRef idx="2">
            <a:schemeClr val="accent1"/>
          </a:lnRef>
          <a:fillRef idx="1">
            <a:schemeClr val="lt1"/>
          </a:fillRef>
          <a:effectRef idx="0">
            <a:schemeClr val="accent1"/>
          </a:effectRef>
          <a:fontRef idx="minor">
            <a:schemeClr val="dk1"/>
          </a:fontRef>
        </p:style>
        <p:txBody>
          <a:bodyPr lIns="122258" tIns="61129" rIns="122258" bIns="61129" anchor="ctr"/>
          <a:lstStyle/>
          <a:p>
            <a:pPr>
              <a:defRPr/>
            </a:pPr>
            <a:r>
              <a:rPr lang="en-US" sz="2000" b="1" dirty="0">
                <a:latin typeface="MS Reference Sans Serif" panose="020B0604030504040204" pitchFamily="34" charset="0"/>
              </a:rPr>
              <a:t>Tables:</a:t>
            </a:r>
          </a:p>
          <a:p>
            <a:pPr indent="-382060">
              <a:buFontTx/>
              <a:buChar char="-"/>
              <a:defRPr/>
            </a:pPr>
            <a:r>
              <a:rPr lang="en-US" sz="2000" dirty="0">
                <a:solidFill>
                  <a:srgbClr val="314259"/>
                </a:solidFill>
                <a:latin typeface="MS Reference Sans Serif" panose="020B0604030504040204" pitchFamily="34" charset="0"/>
                <a:ea typeface="Cambria" panose="02040503050406030204" pitchFamily="18" charset="0"/>
              </a:rPr>
              <a:t>Application for registration</a:t>
            </a:r>
          </a:p>
          <a:p>
            <a:pPr indent="-382060">
              <a:buFontTx/>
              <a:buChar char="-"/>
              <a:defRPr/>
            </a:pPr>
            <a:r>
              <a:rPr lang="en-US" sz="2000" dirty="0">
                <a:solidFill>
                  <a:srgbClr val="314259"/>
                </a:solidFill>
                <a:latin typeface="MS Reference Sans Serif" panose="020B0604030504040204" pitchFamily="34" charset="0"/>
                <a:ea typeface="Cambria" panose="02040503050406030204" pitchFamily="18" charset="0"/>
              </a:rPr>
              <a:t>Specified income and the tax year in which it is taxable</a:t>
            </a:r>
          </a:p>
          <a:p>
            <a:pPr indent="-382060">
              <a:buFontTx/>
              <a:buChar char="-"/>
              <a:defRPr/>
            </a:pPr>
            <a:r>
              <a:rPr lang="en-US" sz="2000" dirty="0">
                <a:solidFill>
                  <a:srgbClr val="314259"/>
                </a:solidFill>
                <a:latin typeface="MS Reference Sans Serif" panose="020B0604030504040204" pitchFamily="34" charset="0"/>
                <a:ea typeface="Cambria" panose="02040503050406030204" pitchFamily="18" charset="0"/>
              </a:rPr>
              <a:t>Computation of tax on accreted income</a:t>
            </a:r>
            <a:endParaRPr lang="en-IN" sz="2000" dirty="0">
              <a:solidFill>
                <a:srgbClr val="314259"/>
              </a:solidFill>
              <a:latin typeface="MS Reference Sans Serif" panose="020B0604030504040204" pitchFamily="34" charset="0"/>
              <a:ea typeface="Cambria" panose="02040503050406030204" pitchFamily="18" charset="0"/>
            </a:endParaRPr>
          </a:p>
        </p:txBody>
      </p:sp>
      <p:sp>
        <p:nvSpPr>
          <p:cNvPr id="75" name="Rectangle 74"/>
          <p:cNvSpPr/>
          <p:nvPr/>
        </p:nvSpPr>
        <p:spPr>
          <a:xfrm>
            <a:off x="9184922" y="6078214"/>
            <a:ext cx="4723683" cy="726757"/>
          </a:xfrm>
          <a:prstGeom prst="rect">
            <a:avLst/>
          </a:prstGeom>
        </p:spPr>
        <p:style>
          <a:lnRef idx="2">
            <a:schemeClr val="accent1"/>
          </a:lnRef>
          <a:fillRef idx="1">
            <a:schemeClr val="lt1"/>
          </a:fillRef>
          <a:effectRef idx="0">
            <a:schemeClr val="accent1"/>
          </a:effectRef>
          <a:fontRef idx="minor">
            <a:schemeClr val="dk1"/>
          </a:fontRef>
        </p:style>
        <p:txBody>
          <a:bodyPr lIns="122258" tIns="61129" rIns="122258" bIns="61129" anchor="ctr"/>
          <a:lstStyle/>
          <a:p>
            <a:pPr>
              <a:defRPr/>
            </a:pPr>
            <a:r>
              <a:rPr lang="en-US" sz="2000" dirty="0">
                <a:solidFill>
                  <a:srgbClr val="314259"/>
                </a:solidFill>
                <a:latin typeface="MS Reference Sans Serif" panose="020B0604030504040204" pitchFamily="34" charset="0"/>
                <a:ea typeface="Cambria" panose="02040503050406030204" pitchFamily="18" charset="0"/>
              </a:rPr>
              <a:t>Minimum cross references due to better structuring</a:t>
            </a:r>
            <a:endParaRPr lang="en-IN" sz="2000" dirty="0">
              <a:solidFill>
                <a:srgbClr val="314259"/>
              </a:solidFill>
              <a:latin typeface="MS Reference Sans Serif" panose="020B0604030504040204" pitchFamily="34" charset="0"/>
              <a:ea typeface="Cambria" panose="02040503050406030204" pitchFamily="18" charset="0"/>
            </a:endParaRPr>
          </a:p>
        </p:txBody>
      </p:sp>
      <p:sp>
        <p:nvSpPr>
          <p:cNvPr id="76" name="Rectangle 75"/>
          <p:cNvSpPr/>
          <p:nvPr/>
        </p:nvSpPr>
        <p:spPr>
          <a:xfrm>
            <a:off x="9178490" y="6974204"/>
            <a:ext cx="4723683" cy="693420"/>
          </a:xfrm>
          <a:prstGeom prst="rect">
            <a:avLst/>
          </a:prstGeom>
        </p:spPr>
        <p:style>
          <a:lnRef idx="2">
            <a:schemeClr val="accent1"/>
          </a:lnRef>
          <a:fillRef idx="1">
            <a:schemeClr val="lt1"/>
          </a:fillRef>
          <a:effectRef idx="0">
            <a:schemeClr val="accent1"/>
          </a:effectRef>
          <a:fontRef idx="minor">
            <a:schemeClr val="dk1"/>
          </a:fontRef>
        </p:style>
        <p:txBody>
          <a:bodyPr lIns="122258" tIns="61129" rIns="122258" bIns="61129" anchor="ctr"/>
          <a:lstStyle/>
          <a:p>
            <a:pPr>
              <a:defRPr/>
            </a:pPr>
            <a:r>
              <a:rPr lang="en-US" sz="2000" dirty="0">
                <a:solidFill>
                  <a:srgbClr val="314259"/>
                </a:solidFill>
                <a:latin typeface="MS Reference Sans Serif" panose="020B0604030504040204" pitchFamily="34" charset="0"/>
                <a:ea typeface="Cambria" panose="02040503050406030204" pitchFamily="18" charset="0"/>
              </a:rPr>
              <a:t>Redundant provisions removed</a:t>
            </a:r>
            <a:endParaRPr lang="en-IN" sz="2000" dirty="0">
              <a:solidFill>
                <a:srgbClr val="314259"/>
              </a:solidFill>
              <a:latin typeface="MS Reference Sans Serif" panose="020B0604030504040204" pitchFamily="34" charset="0"/>
              <a:ea typeface="Cambria" panose="02040503050406030204" pitchFamily="18" charset="0"/>
            </a:endParaRPr>
          </a:p>
        </p:txBody>
      </p:sp>
      <p:sp>
        <p:nvSpPr>
          <p:cNvPr id="6" name="Slide Number Placeholder 5"/>
          <p:cNvSpPr>
            <a:spLocks noGrp="1"/>
          </p:cNvSpPr>
          <p:nvPr>
            <p:ph type="sldNum" sz="quarter" idx="12"/>
          </p:nvPr>
        </p:nvSpPr>
        <p:spPr/>
        <p:txBody>
          <a:bodyPr/>
          <a:lstStyle/>
          <a:p>
            <a:fld id="{69E57DC2-970A-4B3E-BB1C-7A09969E49DF}" type="slidenum">
              <a:rPr lang="en-US" smtClean="0"/>
              <a:t>22</a:t>
            </a:fld>
            <a:endParaRPr lang="en-US"/>
          </a:p>
        </p:txBody>
      </p:sp>
    </p:spTree>
    <p:extLst>
      <p:ext uri="{BB962C8B-B14F-4D97-AF65-F5344CB8AC3E}">
        <p14:creationId xmlns:p14="http://schemas.microsoft.com/office/powerpoint/2010/main" val="6290221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4A24F9-482B-5793-56D3-9B02DD47C5E7}"/>
              </a:ext>
            </a:extLst>
          </p:cNvPr>
          <p:cNvSpPr>
            <a:spLocks noGrp="1"/>
          </p:cNvSpPr>
          <p:nvPr>
            <p:ph type="title"/>
          </p:nvPr>
        </p:nvSpPr>
        <p:spPr>
          <a:xfrm>
            <a:off x="2508276" y="251461"/>
            <a:ext cx="11521440" cy="911929"/>
          </a:xfrm>
        </p:spPr>
        <p:txBody>
          <a:bodyPr>
            <a:normAutofit/>
          </a:bodyPr>
          <a:lstStyle/>
          <a:p>
            <a:pPr algn="ctr"/>
            <a:r>
              <a:rPr lang="en-US" sz="4320" b="1" u="sng" dirty="0">
                <a:latin typeface="MS Reference Sans Serif" panose="020B0604030504040204" pitchFamily="34" charset="0"/>
              </a:rPr>
              <a:t>EXEMPTIONS (SECTION 10)</a:t>
            </a:r>
            <a:endParaRPr lang="en-IN" sz="4320" b="1" u="sng" dirty="0">
              <a:latin typeface="MS Reference Sans Serif" panose="020B0604030504040204" pitchFamily="34" charset="0"/>
            </a:endParaRPr>
          </a:p>
        </p:txBody>
      </p:sp>
      <p:sp>
        <p:nvSpPr>
          <p:cNvPr id="3" name="Content Placeholder 2">
            <a:extLst>
              <a:ext uri="{FF2B5EF4-FFF2-40B4-BE49-F238E27FC236}">
                <a16:creationId xmlns="" xmlns:a16="http://schemas.microsoft.com/office/drawing/2014/main" id="{14FC49C5-276F-7511-43C0-B291FC991D19}"/>
              </a:ext>
            </a:extLst>
          </p:cNvPr>
          <p:cNvSpPr>
            <a:spLocks noGrp="1"/>
          </p:cNvSpPr>
          <p:nvPr>
            <p:ph idx="1"/>
          </p:nvPr>
        </p:nvSpPr>
        <p:spPr>
          <a:xfrm>
            <a:off x="1234439" y="1162050"/>
            <a:ext cx="13041630" cy="1261835"/>
          </a:xfrm>
        </p:spPr>
        <p:txBody>
          <a:bodyPr/>
          <a:lstStyle/>
          <a:p>
            <a:pPr algn="just"/>
            <a:r>
              <a:rPr lang="en-US" sz="1900" dirty="0">
                <a:latin typeface="MS Reference Sans Serif" panose="020B0604030504040204" pitchFamily="34" charset="0"/>
                <a:ea typeface="Cambria" panose="02040503050406030204" pitchFamily="18" charset="0"/>
              </a:rPr>
              <a:t>A substantial </a:t>
            </a:r>
            <a:r>
              <a:rPr lang="en-US" sz="1900" dirty="0">
                <a:solidFill>
                  <a:srgbClr val="058586"/>
                </a:solidFill>
                <a:latin typeface="MS Reference Sans Serif" panose="020B0604030504040204" pitchFamily="34" charset="0"/>
                <a:ea typeface="Cambria" panose="02040503050406030204" pitchFamily="18" charset="0"/>
              </a:rPr>
              <a:t>reduction of the words from the approximately 30,000 words to approximately 13,500 words.</a:t>
            </a:r>
          </a:p>
          <a:p>
            <a:r>
              <a:rPr lang="en-US" sz="1900" dirty="0">
                <a:latin typeface="MS Reference Sans Serif" panose="020B0604030504040204" pitchFamily="34" charset="0"/>
                <a:ea typeface="Cambria" panose="02040503050406030204" pitchFamily="18" charset="0"/>
              </a:rPr>
              <a:t>All the clauses of </a:t>
            </a:r>
            <a:r>
              <a:rPr lang="en-US" sz="1900" dirty="0">
                <a:solidFill>
                  <a:srgbClr val="058586"/>
                </a:solidFill>
                <a:latin typeface="MS Reference Sans Serif" panose="020B0604030504040204" pitchFamily="34" charset="0"/>
                <a:ea typeface="Cambria" panose="02040503050406030204" pitchFamily="18" charset="0"/>
              </a:rPr>
              <a:t>section 10 of 1961 Act </a:t>
            </a:r>
            <a:r>
              <a:rPr lang="en-US" sz="1900" dirty="0">
                <a:latin typeface="MS Reference Sans Serif" panose="020B0604030504040204" pitchFamily="34" charset="0"/>
                <a:ea typeface="Cambria" panose="02040503050406030204" pitchFamily="18" charset="0"/>
              </a:rPr>
              <a:t>have been placed in </a:t>
            </a:r>
            <a:r>
              <a:rPr lang="en-US" sz="1900" dirty="0">
                <a:solidFill>
                  <a:srgbClr val="058586"/>
                </a:solidFill>
                <a:latin typeface="MS Reference Sans Serif" panose="020B0604030504040204" pitchFamily="34" charset="0"/>
                <a:ea typeface="Cambria" panose="02040503050406030204" pitchFamily="18" charset="0"/>
              </a:rPr>
              <a:t>6 different schedules </a:t>
            </a:r>
            <a:r>
              <a:rPr lang="en-US" sz="1900" dirty="0">
                <a:latin typeface="MS Reference Sans Serif" panose="020B0604030504040204" pitchFamily="34" charset="0"/>
                <a:ea typeface="Cambria" panose="02040503050406030204" pitchFamily="18" charset="0"/>
              </a:rPr>
              <a:t>as follows:-</a:t>
            </a:r>
          </a:p>
          <a:p>
            <a:pPr marL="0" indent="0" algn="just">
              <a:buNone/>
            </a:pPr>
            <a:endParaRPr lang="en-US" sz="1900" dirty="0">
              <a:latin typeface="MS Reference Sans Serif" panose="020B0604030504040204" pitchFamily="34" charset="0"/>
            </a:endParaRPr>
          </a:p>
          <a:p>
            <a:pPr marL="0" indent="0">
              <a:buNone/>
            </a:pPr>
            <a:r>
              <a:rPr lang="en-US" sz="1900" dirty="0">
                <a:latin typeface="MS Reference Sans Serif" panose="020B0604030504040204" pitchFamily="34" charset="0"/>
              </a:rPr>
              <a:t> </a:t>
            </a:r>
            <a:endParaRPr lang="en-IN" sz="1900" dirty="0">
              <a:latin typeface="MS Reference Sans Serif" panose="020B060403050404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668317941"/>
              </p:ext>
            </p:extLst>
          </p:nvPr>
        </p:nvGraphicFramePr>
        <p:xfrm>
          <a:off x="1001486" y="2487022"/>
          <a:ext cx="13368927" cy="5719972"/>
        </p:xfrm>
        <a:graphic>
          <a:graphicData uri="http://schemas.openxmlformats.org/drawingml/2006/table">
            <a:tbl>
              <a:tblPr firstRow="1" bandRow="1">
                <a:tableStyleId>{5940675A-B579-460E-94D1-54222C63F5DA}</a:tableStyleId>
              </a:tblPr>
              <a:tblGrid>
                <a:gridCol w="1785257">
                  <a:extLst>
                    <a:ext uri="{9D8B030D-6E8A-4147-A177-3AD203B41FA5}">
                      <a16:colId xmlns="" xmlns:a16="http://schemas.microsoft.com/office/drawing/2014/main" val="20000"/>
                    </a:ext>
                  </a:extLst>
                </a:gridCol>
                <a:gridCol w="11583670">
                  <a:extLst>
                    <a:ext uri="{9D8B030D-6E8A-4147-A177-3AD203B41FA5}">
                      <a16:colId xmlns="" xmlns:a16="http://schemas.microsoft.com/office/drawing/2014/main" val="20001"/>
                    </a:ext>
                  </a:extLst>
                </a:gridCol>
              </a:tblGrid>
              <a:tr h="70799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tx1"/>
                          </a:solidFill>
                          <a:latin typeface="MS Reference Sans Serif" panose="020B0604030504040204" pitchFamily="34" charset="0"/>
                          <a:ea typeface="Cambria" panose="02040503050406030204" pitchFamily="18" charset="0"/>
                          <a:cs typeface="+mn-cs"/>
                        </a:rPr>
                        <a:t>Schedule II </a:t>
                      </a:r>
                    </a:p>
                    <a:p>
                      <a:pPr marL="0" marR="0" indent="0" algn="l"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tx1"/>
                          </a:solidFill>
                          <a:latin typeface="MS Reference Sans Serif" panose="020B0604030504040204" pitchFamily="34" charset="0"/>
                          <a:ea typeface="Cambria" panose="02040503050406030204" pitchFamily="18" charset="0"/>
                          <a:cs typeface="+mn-cs"/>
                        </a:rPr>
                        <a:t>(17 clauses</a:t>
                      </a:r>
                      <a:r>
                        <a:rPr lang="en-US" sz="1900" kern="1200" dirty="0" smtClean="0">
                          <a:solidFill>
                            <a:schemeClr val="tx1"/>
                          </a:solidFill>
                          <a:latin typeface="MS Reference Sans Serif" panose="020B0604030504040204" pitchFamily="34" charset="0"/>
                          <a:ea typeface="Cambria" panose="02040503050406030204" pitchFamily="18" charset="0"/>
                          <a:cs typeface="+mn-cs"/>
                        </a:rPr>
                        <a:t>)</a:t>
                      </a:r>
                      <a:endParaRPr lang="en-US" sz="1900" kern="1200" dirty="0">
                        <a:solidFill>
                          <a:schemeClr val="tx1"/>
                        </a:solidFill>
                        <a:latin typeface="MS Reference Sans Serif" panose="020B0604030504040204" pitchFamily="34" charset="0"/>
                        <a:ea typeface="Cambria" panose="02040503050406030204" pitchFamily="18" charset="0"/>
                        <a:cs typeface="+mn-cs"/>
                      </a:endParaRPr>
                    </a:p>
                  </a:txBody>
                  <a:tcPr marL="109728" marR="109728" marT="54864" marB="54864"/>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tx1"/>
                          </a:solidFill>
                          <a:latin typeface="MS Reference Sans Serif" panose="020B0604030504040204" pitchFamily="34" charset="0"/>
                          <a:ea typeface="Cambria" panose="02040503050406030204" pitchFamily="18" charset="0"/>
                          <a:cs typeface="+mn-cs"/>
                        </a:rPr>
                        <a:t>Income not to be included in the total income, for e.g. </a:t>
                      </a:r>
                      <a:r>
                        <a:rPr lang="en-US" sz="1900" kern="1200" dirty="0">
                          <a:solidFill>
                            <a:srgbClr val="058586"/>
                          </a:solidFill>
                          <a:latin typeface="MS Reference Sans Serif" panose="020B0604030504040204" pitchFamily="34" charset="0"/>
                          <a:ea typeface="Cambria" panose="02040503050406030204" pitchFamily="18" charset="0"/>
                          <a:cs typeface="+mn-cs"/>
                        </a:rPr>
                        <a:t>agriculture income</a:t>
                      </a:r>
                      <a:r>
                        <a:rPr lang="en-US" sz="1900" kern="1200" dirty="0" smtClean="0">
                          <a:solidFill>
                            <a:srgbClr val="058586"/>
                          </a:solidFill>
                          <a:latin typeface="MS Reference Sans Serif" panose="020B0604030504040204" pitchFamily="34" charset="0"/>
                          <a:ea typeface="Cambria" panose="02040503050406030204" pitchFamily="18" charset="0"/>
                          <a:cs typeface="+mn-cs"/>
                        </a:rPr>
                        <a:t>, </a:t>
                      </a:r>
                      <a:r>
                        <a:rPr lang="en-US" sz="1900" kern="1200" dirty="0" smtClean="0">
                          <a:solidFill>
                            <a:schemeClr val="tx1"/>
                          </a:solidFill>
                          <a:latin typeface="MS Reference Sans Serif" panose="020B0604030504040204" pitchFamily="34" charset="0"/>
                          <a:ea typeface="Cambria" panose="02040503050406030204" pitchFamily="18" charset="0"/>
                          <a:cs typeface="+mn-cs"/>
                        </a:rPr>
                        <a:t>LIC, PPF, scholarship</a:t>
                      </a:r>
                      <a:r>
                        <a:rPr lang="en-US" sz="1900" kern="1200" dirty="0">
                          <a:solidFill>
                            <a:schemeClr val="tx1"/>
                          </a:solidFill>
                          <a:latin typeface="MS Reference Sans Serif" panose="020B0604030504040204" pitchFamily="34" charset="0"/>
                          <a:ea typeface="Cambria" panose="02040503050406030204" pitchFamily="18" charset="0"/>
                          <a:cs typeface="+mn-cs"/>
                        </a:rPr>
                        <a:t>, payment from approved superannuation fund, NPS, interest on gold deposit bond, etc.</a:t>
                      </a:r>
                    </a:p>
                  </a:txBody>
                  <a:tcPr marL="109728" marR="109728" marT="54864" marB="54864"/>
                </a:tc>
                <a:extLst>
                  <a:ext uri="{0D108BD9-81ED-4DB2-BD59-A6C34878D82A}">
                    <a16:rowId xmlns="" xmlns:a16="http://schemas.microsoft.com/office/drawing/2014/main" val="10000"/>
                  </a:ext>
                </a:extLst>
              </a:tr>
              <a:tr h="131892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tx1"/>
                          </a:solidFill>
                          <a:latin typeface="MS Reference Sans Serif" panose="020B0604030504040204" pitchFamily="34" charset="0"/>
                          <a:ea typeface="Cambria" panose="02040503050406030204" pitchFamily="18" charset="0"/>
                          <a:cs typeface="+mn-cs"/>
                        </a:rPr>
                        <a:t>Schedule III </a:t>
                      </a:r>
                    </a:p>
                    <a:p>
                      <a:pPr marL="0" marR="0" indent="0" algn="l"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tx1"/>
                          </a:solidFill>
                          <a:latin typeface="MS Reference Sans Serif" panose="020B0604030504040204" pitchFamily="34" charset="0"/>
                          <a:ea typeface="Cambria" panose="02040503050406030204" pitchFamily="18" charset="0"/>
                          <a:cs typeface="+mn-cs"/>
                        </a:rPr>
                        <a:t>(39 </a:t>
                      </a:r>
                      <a:r>
                        <a:rPr lang="en-US" sz="1900" kern="1200" dirty="0" smtClean="0">
                          <a:solidFill>
                            <a:schemeClr val="tx1"/>
                          </a:solidFill>
                          <a:latin typeface="MS Reference Sans Serif" panose="020B0604030504040204" pitchFamily="34" charset="0"/>
                          <a:ea typeface="Cambria" panose="02040503050406030204" pitchFamily="18" charset="0"/>
                          <a:cs typeface="+mn-cs"/>
                        </a:rPr>
                        <a:t>clauses) </a:t>
                      </a:r>
                      <a:r>
                        <a:rPr lang="en-US" sz="1900" kern="1200" dirty="0" smtClean="0">
                          <a:solidFill>
                            <a:srgbClr val="058586"/>
                          </a:solidFill>
                          <a:latin typeface="MS Reference Sans Serif" panose="020B0604030504040204" pitchFamily="34" charset="0"/>
                          <a:ea typeface="Cambria" panose="02040503050406030204" pitchFamily="18" charset="0"/>
                          <a:cs typeface="+mn-cs"/>
                        </a:rPr>
                        <a:t>(effectively 43 clauses)</a:t>
                      </a:r>
                      <a:endParaRPr lang="en-US" sz="1900" kern="1200" dirty="0">
                        <a:solidFill>
                          <a:srgbClr val="058586"/>
                        </a:solidFill>
                        <a:latin typeface="MS Reference Sans Serif" panose="020B0604030504040204" pitchFamily="34" charset="0"/>
                        <a:ea typeface="Cambria" panose="02040503050406030204" pitchFamily="18" charset="0"/>
                        <a:cs typeface="+mn-cs"/>
                      </a:endParaRPr>
                    </a:p>
                    <a:p>
                      <a:endParaRPr lang="en-US" sz="1900" kern="1200" dirty="0">
                        <a:solidFill>
                          <a:schemeClr val="tx1"/>
                        </a:solidFill>
                        <a:latin typeface="MS Reference Sans Serif" panose="020B0604030504040204" pitchFamily="34" charset="0"/>
                        <a:ea typeface="Cambria" panose="02040503050406030204" pitchFamily="18" charset="0"/>
                        <a:cs typeface="+mn-cs"/>
                      </a:endParaRPr>
                    </a:p>
                  </a:txBody>
                  <a:tcPr marL="109728" marR="109728" marT="54864" marB="54864"/>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IN" sz="1900" kern="1200" dirty="0">
                          <a:solidFill>
                            <a:schemeClr val="tx1"/>
                          </a:solidFill>
                          <a:latin typeface="MS Reference Sans Serif" panose="020B0604030504040204" pitchFamily="34" charset="0"/>
                          <a:ea typeface="Cambria" panose="02040503050406030204" pitchFamily="18" charset="0"/>
                          <a:cs typeface="+mn-cs"/>
                        </a:rPr>
                        <a:t>Income not to be included in the income of eligible persons such as partners of firm, member of HUF, constituency allowance, capital gain on transfer of agricultural land, etc. </a:t>
                      </a:r>
                      <a:r>
                        <a:rPr lang="en-US" sz="1900" kern="1200" dirty="0">
                          <a:solidFill>
                            <a:schemeClr val="tx1"/>
                          </a:solidFill>
                          <a:latin typeface="MS Reference Sans Serif" panose="020B0604030504040204" pitchFamily="34" charset="0"/>
                          <a:ea typeface="Cambria" panose="02040503050406030204" pitchFamily="18" charset="0"/>
                          <a:cs typeface="+mn-cs"/>
                        </a:rPr>
                        <a:t>Certain allowances to employees are exempt like </a:t>
                      </a:r>
                      <a:r>
                        <a:rPr lang="en-US" sz="1900" kern="1200" dirty="0">
                          <a:solidFill>
                            <a:srgbClr val="058586"/>
                          </a:solidFill>
                          <a:latin typeface="MS Reference Sans Serif" panose="020B0604030504040204" pitchFamily="34" charset="0"/>
                          <a:ea typeface="Cambria" panose="02040503050406030204" pitchFamily="18" charset="0"/>
                          <a:cs typeface="+mn-cs"/>
                        </a:rPr>
                        <a:t>House Rent Allowance (HRA), Leave Travel Allowance (LTA), Uniform allowance (for official use</a:t>
                      </a:r>
                      <a:r>
                        <a:rPr lang="en-US" sz="1900" kern="1200" dirty="0" smtClean="0">
                          <a:solidFill>
                            <a:srgbClr val="058586"/>
                          </a:solidFill>
                          <a:latin typeface="MS Reference Sans Serif" panose="020B0604030504040204" pitchFamily="34" charset="0"/>
                          <a:ea typeface="Cambria" panose="02040503050406030204" pitchFamily="18" charset="0"/>
                          <a:cs typeface="+mn-cs"/>
                        </a:rPr>
                        <a:t>). Clause 38A to 38D inserted by FA, 2026</a:t>
                      </a:r>
                      <a:r>
                        <a:rPr lang="en-US" sz="1900" b="0" kern="1200" dirty="0" smtClean="0">
                          <a:solidFill>
                            <a:srgbClr val="058586"/>
                          </a:solidFill>
                          <a:latin typeface="MS Reference Sans Serif" panose="020B0604030504040204" pitchFamily="34" charset="0"/>
                          <a:ea typeface="Cambria" panose="02040503050406030204" pitchFamily="18" charset="0"/>
                          <a:cs typeface="+mn-cs"/>
                        </a:rPr>
                        <a:t>. </a:t>
                      </a:r>
                      <a:endParaRPr lang="en-IN" sz="1900" b="0" kern="1200" dirty="0">
                        <a:solidFill>
                          <a:srgbClr val="058586"/>
                        </a:solidFill>
                        <a:latin typeface="MS Reference Sans Serif" panose="020B0604030504040204" pitchFamily="34" charset="0"/>
                        <a:ea typeface="Cambria" panose="02040503050406030204" pitchFamily="18" charset="0"/>
                        <a:cs typeface="+mn-cs"/>
                      </a:endParaRPr>
                    </a:p>
                  </a:txBody>
                  <a:tcPr marL="109728" marR="109728" marT="54864" marB="54864"/>
                </a:tc>
                <a:extLst>
                  <a:ext uri="{0D108BD9-81ED-4DB2-BD59-A6C34878D82A}">
                    <a16:rowId xmlns="" xmlns:a16="http://schemas.microsoft.com/office/drawing/2014/main" val="10001"/>
                  </a:ext>
                </a:extLst>
              </a:tr>
              <a:tr h="71391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tx1"/>
                          </a:solidFill>
                          <a:latin typeface="MS Reference Sans Serif" panose="020B0604030504040204" pitchFamily="34" charset="0"/>
                          <a:ea typeface="Cambria" panose="02040503050406030204" pitchFamily="18" charset="0"/>
                          <a:cs typeface="+mn-cs"/>
                        </a:rPr>
                        <a:t>Schedule IV </a:t>
                      </a:r>
                    </a:p>
                    <a:p>
                      <a:pPr marL="0" marR="0" indent="0" algn="l"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tx1"/>
                          </a:solidFill>
                          <a:latin typeface="MS Reference Sans Serif" panose="020B0604030504040204" pitchFamily="34" charset="0"/>
                          <a:ea typeface="Cambria" panose="02040503050406030204" pitchFamily="18" charset="0"/>
                          <a:cs typeface="+mn-cs"/>
                        </a:rPr>
                        <a:t>(14 clauses)</a:t>
                      </a:r>
                    </a:p>
                  </a:txBody>
                  <a:tcPr marL="109728" marR="109728" marT="54864" marB="54864"/>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IN" sz="1900" kern="1200" dirty="0">
                          <a:solidFill>
                            <a:schemeClr val="tx1"/>
                          </a:solidFill>
                          <a:latin typeface="MS Reference Sans Serif" panose="020B0604030504040204" pitchFamily="34" charset="0"/>
                          <a:ea typeface="Cambria" panose="02040503050406030204" pitchFamily="18" charset="0"/>
                          <a:cs typeface="+mn-cs"/>
                        </a:rPr>
                        <a:t>Income not to be included in the total income of </a:t>
                      </a:r>
                      <a:r>
                        <a:rPr lang="en-IN" sz="1900" kern="1200" dirty="0">
                          <a:solidFill>
                            <a:srgbClr val="058586"/>
                          </a:solidFill>
                          <a:latin typeface="MS Reference Sans Serif" panose="020B0604030504040204" pitchFamily="34" charset="0"/>
                          <a:ea typeface="Cambria" panose="02040503050406030204" pitchFamily="18" charset="0"/>
                          <a:cs typeface="+mn-cs"/>
                        </a:rPr>
                        <a:t>eligible non-resident</a:t>
                      </a:r>
                    </a:p>
                  </a:txBody>
                  <a:tcPr marL="109728" marR="109728" marT="54864" marB="54864"/>
                </a:tc>
                <a:extLst>
                  <a:ext uri="{0D108BD9-81ED-4DB2-BD59-A6C34878D82A}">
                    <a16:rowId xmlns="" xmlns:a16="http://schemas.microsoft.com/office/drawing/2014/main" val="10002"/>
                  </a:ext>
                </a:extLst>
              </a:tr>
              <a:tr h="7397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tx1"/>
                          </a:solidFill>
                          <a:latin typeface="MS Reference Sans Serif" panose="020B0604030504040204" pitchFamily="34" charset="0"/>
                          <a:ea typeface="Cambria" panose="02040503050406030204" pitchFamily="18" charset="0"/>
                          <a:cs typeface="+mn-cs"/>
                        </a:rPr>
                        <a:t>Schedule V </a:t>
                      </a:r>
                    </a:p>
                    <a:p>
                      <a:pPr marL="0" marR="0" indent="0" algn="l"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tx1"/>
                          </a:solidFill>
                          <a:latin typeface="MS Reference Sans Serif" panose="020B0604030504040204" pitchFamily="34" charset="0"/>
                          <a:ea typeface="Cambria" panose="02040503050406030204" pitchFamily="18" charset="0"/>
                          <a:cs typeface="+mn-cs"/>
                        </a:rPr>
                        <a:t>(8 clauses)            </a:t>
                      </a:r>
                    </a:p>
                  </a:txBody>
                  <a:tcPr marL="109728" marR="109728" marT="54864" marB="54864"/>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IN" sz="1900" kern="1200" dirty="0">
                          <a:solidFill>
                            <a:schemeClr val="tx1"/>
                          </a:solidFill>
                          <a:latin typeface="MS Reference Sans Serif" panose="020B0604030504040204" pitchFamily="34" charset="0"/>
                          <a:ea typeface="Cambria" panose="02040503050406030204" pitchFamily="18" charset="0"/>
                          <a:cs typeface="+mn-cs"/>
                        </a:rPr>
                        <a:t>Income not to be included in the total income of certain </a:t>
                      </a:r>
                      <a:r>
                        <a:rPr lang="en-IN" sz="1900" kern="1200" dirty="0">
                          <a:solidFill>
                            <a:srgbClr val="058586"/>
                          </a:solidFill>
                          <a:latin typeface="MS Reference Sans Serif" panose="020B0604030504040204" pitchFamily="34" charset="0"/>
                          <a:ea typeface="Cambria" panose="02040503050406030204" pitchFamily="18" charset="0"/>
                          <a:cs typeface="+mn-cs"/>
                        </a:rPr>
                        <a:t>eligible persons including investment funds, business trusts and their unit holders</a:t>
                      </a:r>
                    </a:p>
                  </a:txBody>
                  <a:tcPr marL="109728" marR="109728" marT="54864" marB="54864"/>
                </a:tc>
                <a:extLst>
                  <a:ext uri="{0D108BD9-81ED-4DB2-BD59-A6C34878D82A}">
                    <a16:rowId xmlns="" xmlns:a16="http://schemas.microsoft.com/office/drawing/2014/main" val="10003"/>
                  </a:ext>
                </a:extLst>
              </a:tr>
              <a:tr h="71391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tx1"/>
                          </a:solidFill>
                          <a:latin typeface="MS Reference Sans Serif" panose="020B0604030504040204" pitchFamily="34" charset="0"/>
                          <a:ea typeface="Cambria" panose="02040503050406030204" pitchFamily="18" charset="0"/>
                          <a:cs typeface="+mn-cs"/>
                        </a:rPr>
                        <a:t>Schedule VI </a:t>
                      </a:r>
                    </a:p>
                    <a:p>
                      <a:pPr marL="0" marR="0" indent="0" algn="l"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tx1"/>
                          </a:solidFill>
                          <a:latin typeface="MS Reference Sans Serif" panose="020B0604030504040204" pitchFamily="34" charset="0"/>
                          <a:ea typeface="Cambria" panose="02040503050406030204" pitchFamily="18" charset="0"/>
                          <a:cs typeface="+mn-cs"/>
                        </a:rPr>
                        <a:t>(12 clauses)</a:t>
                      </a:r>
                    </a:p>
                  </a:txBody>
                  <a:tcPr marL="109728" marR="109728" marT="54864" marB="54864"/>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IN" sz="1900" kern="1200" dirty="0">
                          <a:solidFill>
                            <a:schemeClr val="tx1"/>
                          </a:solidFill>
                          <a:latin typeface="MS Reference Sans Serif" panose="020B0604030504040204" pitchFamily="34" charset="0"/>
                          <a:ea typeface="Cambria" panose="02040503050406030204" pitchFamily="18" charset="0"/>
                          <a:cs typeface="+mn-cs"/>
                        </a:rPr>
                        <a:t>Income not to be included in the total income of certain </a:t>
                      </a:r>
                      <a:r>
                        <a:rPr lang="en-IN" sz="1900" kern="1200" dirty="0">
                          <a:solidFill>
                            <a:srgbClr val="058586"/>
                          </a:solidFill>
                          <a:latin typeface="MS Reference Sans Serif" panose="020B0604030504040204" pitchFamily="34" charset="0"/>
                          <a:ea typeface="Cambria" panose="02040503050406030204" pitchFamily="18" charset="0"/>
                          <a:cs typeface="+mn-cs"/>
                        </a:rPr>
                        <a:t>eligible persons in IFSC</a:t>
                      </a:r>
                    </a:p>
                  </a:txBody>
                  <a:tcPr marL="109728" marR="109728" marT="54864" marB="54864"/>
                </a:tc>
                <a:extLst>
                  <a:ext uri="{0D108BD9-81ED-4DB2-BD59-A6C34878D82A}">
                    <a16:rowId xmlns="" xmlns:a16="http://schemas.microsoft.com/office/drawing/2014/main" val="10004"/>
                  </a:ext>
                </a:extLst>
              </a:tr>
              <a:tr h="10164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tx1"/>
                          </a:solidFill>
                          <a:latin typeface="MS Reference Sans Serif" panose="020B0604030504040204" pitchFamily="34" charset="0"/>
                          <a:ea typeface="Cambria" panose="02040503050406030204" pitchFamily="18" charset="0"/>
                          <a:cs typeface="+mn-cs"/>
                        </a:rPr>
                        <a:t>Schedule VII </a:t>
                      </a:r>
                    </a:p>
                    <a:p>
                      <a:pPr marL="0" marR="0" indent="0" algn="l" defTabSz="914400" rtl="0" eaLnBrk="1" fontAlgn="auto" latinLnBrk="0" hangingPunct="1">
                        <a:lnSpc>
                          <a:spcPct val="100000"/>
                        </a:lnSpc>
                        <a:spcBef>
                          <a:spcPts val="0"/>
                        </a:spcBef>
                        <a:spcAft>
                          <a:spcPts val="0"/>
                        </a:spcAft>
                        <a:buClrTx/>
                        <a:buSzTx/>
                        <a:buFontTx/>
                        <a:buNone/>
                        <a:tabLst/>
                        <a:defRPr/>
                      </a:pPr>
                      <a:r>
                        <a:rPr lang="en-US" sz="1900" kern="1200" dirty="0">
                          <a:solidFill>
                            <a:schemeClr val="tx1"/>
                          </a:solidFill>
                          <a:latin typeface="MS Reference Sans Serif" panose="020B0604030504040204" pitchFamily="34" charset="0"/>
                          <a:ea typeface="Cambria" panose="02040503050406030204" pitchFamily="18" charset="0"/>
                          <a:cs typeface="+mn-cs"/>
                        </a:rPr>
                        <a:t>(48 clauses)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900" kern="1200" dirty="0">
                        <a:solidFill>
                          <a:schemeClr val="tx1"/>
                        </a:solidFill>
                        <a:latin typeface="MS Reference Sans Serif" panose="020B0604030504040204" pitchFamily="34" charset="0"/>
                        <a:ea typeface="Cambria" panose="02040503050406030204" pitchFamily="18" charset="0"/>
                        <a:cs typeface="+mn-cs"/>
                      </a:endParaRPr>
                    </a:p>
                  </a:txBody>
                  <a:tcPr marL="109728" marR="109728" marT="54864" marB="54864"/>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IN" sz="1900" kern="1200" dirty="0">
                          <a:solidFill>
                            <a:schemeClr val="tx1"/>
                          </a:solidFill>
                          <a:latin typeface="MS Reference Sans Serif" panose="020B0604030504040204" pitchFamily="34" charset="0"/>
                          <a:ea typeface="Cambria" panose="02040503050406030204" pitchFamily="18" charset="0"/>
                          <a:cs typeface="+mn-cs"/>
                        </a:rPr>
                        <a:t>Persons </a:t>
                      </a:r>
                      <a:r>
                        <a:rPr lang="en-IN" sz="1900" kern="1200" dirty="0">
                          <a:solidFill>
                            <a:srgbClr val="058586"/>
                          </a:solidFill>
                          <a:latin typeface="MS Reference Sans Serif" panose="020B0604030504040204" pitchFamily="34" charset="0"/>
                          <a:ea typeface="Cambria" panose="02040503050406030204" pitchFamily="18" charset="0"/>
                          <a:cs typeface="+mn-cs"/>
                        </a:rPr>
                        <a:t>exempt from tax like CERC, IRDA, university or educational or hospital </a:t>
                      </a:r>
                      <a:r>
                        <a:rPr lang="en-IN" sz="1900" kern="1200" dirty="0">
                          <a:solidFill>
                            <a:schemeClr val="tx1"/>
                          </a:solidFill>
                          <a:latin typeface="MS Reference Sans Serif" panose="020B0604030504040204" pitchFamily="34" charset="0"/>
                          <a:ea typeface="Cambria" panose="02040503050406030204" pitchFamily="18" charset="0"/>
                          <a:cs typeface="+mn-cs"/>
                        </a:rPr>
                        <a:t>or other institution wholly or substantially financed by Government, recognized provident fund, superannuation fund, gratuity fund, etc.</a:t>
                      </a:r>
                    </a:p>
                  </a:txBody>
                  <a:tcPr marL="109728" marR="109728" marT="54864" marB="54864"/>
                </a:tc>
                <a:extLst>
                  <a:ext uri="{0D108BD9-81ED-4DB2-BD59-A6C34878D82A}">
                    <a16:rowId xmlns="" xmlns:a16="http://schemas.microsoft.com/office/drawing/2014/main" val="10005"/>
                  </a:ext>
                </a:extLst>
              </a:tr>
            </a:tbl>
          </a:graphicData>
        </a:graphic>
      </p:graphicFrame>
      <p:sp>
        <p:nvSpPr>
          <p:cNvPr id="6" name="Slide Number Placeholder 5"/>
          <p:cNvSpPr>
            <a:spLocks noGrp="1"/>
          </p:cNvSpPr>
          <p:nvPr>
            <p:ph type="sldNum" sz="quarter" idx="12"/>
          </p:nvPr>
        </p:nvSpPr>
        <p:spPr/>
        <p:txBody>
          <a:bodyPr/>
          <a:lstStyle/>
          <a:p>
            <a:fld id="{69E57DC2-970A-4B3E-BB1C-7A09969E49DF}" type="slidenum">
              <a:rPr lang="en-US" smtClean="0"/>
              <a:t>23</a:t>
            </a:fld>
            <a:endParaRPr lang="en-US"/>
          </a:p>
        </p:txBody>
      </p:sp>
    </p:spTree>
    <p:extLst>
      <p:ext uri="{BB962C8B-B14F-4D97-AF65-F5344CB8AC3E}">
        <p14:creationId xmlns:p14="http://schemas.microsoft.com/office/powerpoint/2010/main" val="1326702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20D1917-DDEE-A80C-D551-CFE8C8FDDE6B}"/>
            </a:ext>
          </a:extLst>
        </p:cNvPr>
        <p:cNvGrpSpPr/>
        <p:nvPr/>
      </p:nvGrpSpPr>
      <p:grpSpPr>
        <a:xfrm>
          <a:off x="0" y="0"/>
          <a:ext cx="0" cy="0"/>
          <a:chOff x="0" y="0"/>
          <a:chExt cx="0" cy="0"/>
        </a:xfrm>
      </p:grpSpPr>
      <p:sp>
        <p:nvSpPr>
          <p:cNvPr id="16" name="TextBox 15">
            <a:extLst>
              <a:ext uri="{FF2B5EF4-FFF2-40B4-BE49-F238E27FC236}">
                <a16:creationId xmlns="" xmlns:a16="http://schemas.microsoft.com/office/drawing/2014/main" id="{8FD47DA2-DBA4-5FC4-CBC4-1437B4E794D5}"/>
              </a:ext>
            </a:extLst>
          </p:cNvPr>
          <p:cNvSpPr txBox="1"/>
          <p:nvPr/>
        </p:nvSpPr>
        <p:spPr>
          <a:xfrm>
            <a:off x="334537" y="3442365"/>
            <a:ext cx="8697951" cy="2231380"/>
          </a:xfrm>
          <a:prstGeom prst="rect">
            <a:avLst/>
          </a:prstGeom>
          <a:noFill/>
        </p:spPr>
        <p:txBody>
          <a:bodyPr wrap="square">
            <a:spAutoFit/>
          </a:bodyPr>
          <a:lstStyle/>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CHAPTER IV: Computation of total income</a:t>
            </a:r>
          </a:p>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[Sections 13 to 95]</a:t>
            </a:r>
          </a:p>
          <a:p>
            <a:pPr algn="ctr">
              <a:defRPr/>
            </a:pPr>
            <a:endParaRPr lang="en-US" sz="2200" b="1" dirty="0">
              <a:solidFill>
                <a:schemeClr val="tx1">
                  <a:lumMod val="75000"/>
                  <a:lumOff val="25000"/>
                </a:schemeClr>
              </a:solidFill>
              <a:latin typeface="MS Reference Sans Serif" panose="020B0604030504040204" pitchFamily="34" charset="0"/>
              <a:ea typeface="Cambria" panose="02040503050406030204" pitchFamily="18" charset="0"/>
              <a:cs typeface="Lato Black" panose="020F0502020204030203" pitchFamily="34" charset="0"/>
            </a:endParaRPr>
          </a:p>
        </p:txBody>
      </p:sp>
      <p:pic>
        <p:nvPicPr>
          <p:cNvPr id="17" name="Image 0" descr="preencoded.png">
            <a:extLst>
              <a:ext uri="{FF2B5EF4-FFF2-40B4-BE49-F238E27FC236}">
                <a16:creationId xmlns="" xmlns:a16="http://schemas.microsoft.com/office/drawing/2014/main" id="{27DCA007-65B6-F25A-B8F7-D2E8E7E0ABDE}"/>
              </a:ext>
            </a:extLst>
          </p:cNvPr>
          <p:cNvPicPr>
            <a:picLocks noChangeAspect="1"/>
          </p:cNvPicPr>
          <p:nvPr/>
        </p:nvPicPr>
        <p:blipFill>
          <a:blip r:embed="rId3"/>
          <a:stretch>
            <a:fillRect/>
          </a:stretch>
        </p:blipFill>
        <p:spPr>
          <a:xfrm>
            <a:off x="9288965" y="0"/>
            <a:ext cx="5307981" cy="8229600"/>
          </a:xfrm>
          <a:prstGeom prst="rect">
            <a:avLst/>
          </a:prstGeom>
        </p:spPr>
      </p:pic>
    </p:spTree>
    <p:extLst>
      <p:ext uri="{BB962C8B-B14F-4D97-AF65-F5344CB8AC3E}">
        <p14:creationId xmlns:p14="http://schemas.microsoft.com/office/powerpoint/2010/main" val="33884727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350899"/>
            <a:ext cx="6302931" cy="620078"/>
          </a:xfrm>
          <a:prstGeom prst="rect">
            <a:avLst/>
          </a:prstGeom>
          <a:noFill/>
          <a:ln/>
        </p:spPr>
        <p:txBody>
          <a:bodyPr wrap="none" lIns="0" tIns="0" rIns="0" bIns="0" rtlCol="0" anchor="t"/>
          <a:lstStyle/>
          <a:p>
            <a:pPr marL="0" indent="0" algn="l">
              <a:lnSpc>
                <a:spcPts val="4850"/>
              </a:lnSpc>
              <a:buNone/>
            </a:pPr>
            <a:r>
              <a:rPr lang="en-US" sz="3900" u="sng" dirty="0">
                <a:solidFill>
                  <a:srgbClr val="091C53"/>
                </a:solidFill>
                <a:latin typeface="MS Reference Sans Serif" panose="020B0604030504040204" pitchFamily="34" charset="0"/>
                <a:ea typeface="Instrument Sans Semi Bold" pitchFamily="34" charset="-122"/>
                <a:cs typeface="Arial" panose="020B0604020202020204" pitchFamily="34" charset="0"/>
              </a:rPr>
              <a:t>Section:13 Heads of Income</a:t>
            </a:r>
            <a:endParaRPr lang="en-US" sz="3900" u="sng" dirty="0">
              <a:latin typeface="MS Reference Sans Serif" panose="020B0604030504040204" pitchFamily="34" charset="0"/>
            </a:endParaRPr>
          </a:p>
        </p:txBody>
      </p:sp>
      <p:sp>
        <p:nvSpPr>
          <p:cNvPr id="3" name="Text 1"/>
          <p:cNvSpPr/>
          <p:nvPr/>
        </p:nvSpPr>
        <p:spPr>
          <a:xfrm>
            <a:off x="768109" y="1400317"/>
            <a:ext cx="13042821" cy="635079"/>
          </a:xfrm>
          <a:prstGeom prst="rect">
            <a:avLst/>
          </a:prstGeom>
          <a:noFill/>
          <a:ln/>
        </p:spPr>
        <p:txBody>
          <a:bodyPr wrap="square" lIns="0" tIns="0" rIns="0" bIns="0" rtlCol="0" anchor="t"/>
          <a:lstStyle/>
          <a:p>
            <a:pPr marL="0" indent="0" algn="l">
              <a:buNone/>
            </a:pPr>
            <a:r>
              <a:rPr lang="en-US" sz="2200" dirty="0">
                <a:solidFill>
                  <a:schemeClr val="dk1"/>
                </a:solidFill>
                <a:latin typeface="MS Reference Sans Serif" panose="020B0604030504040204" pitchFamily="34" charset="0"/>
                <a:ea typeface="Cambria" panose="02040503050406030204" pitchFamily="18" charset="0"/>
              </a:rPr>
              <a:t>Save as otherwise provided in this Act, </a:t>
            </a:r>
            <a:r>
              <a:rPr lang="en-US" sz="2200" dirty="0">
                <a:solidFill>
                  <a:srgbClr val="058586"/>
                </a:solidFill>
                <a:latin typeface="MS Reference Sans Serif" panose="020B0604030504040204" pitchFamily="34" charset="0"/>
                <a:ea typeface="Cambria" panose="02040503050406030204" pitchFamily="18" charset="0"/>
              </a:rPr>
              <a:t>all incomes shall</a:t>
            </a:r>
            <a:r>
              <a:rPr lang="en-US" sz="2200" dirty="0">
                <a:solidFill>
                  <a:schemeClr val="dk1"/>
                </a:solidFill>
                <a:latin typeface="MS Reference Sans Serif" panose="020B0604030504040204" pitchFamily="34" charset="0"/>
                <a:ea typeface="Cambria" panose="02040503050406030204" pitchFamily="18" charset="0"/>
              </a:rPr>
              <a:t>, for the purposes of charge of income-tax and computation of total income, </a:t>
            </a:r>
            <a:r>
              <a:rPr lang="en-US" sz="2200" dirty="0">
                <a:solidFill>
                  <a:srgbClr val="058586"/>
                </a:solidFill>
                <a:latin typeface="MS Reference Sans Serif" panose="020B0604030504040204" pitchFamily="34" charset="0"/>
                <a:ea typeface="Cambria" panose="02040503050406030204" pitchFamily="18" charset="0"/>
              </a:rPr>
              <a:t>be classified under the following heads of income</a:t>
            </a:r>
          </a:p>
        </p:txBody>
      </p:sp>
      <p:pic>
        <p:nvPicPr>
          <p:cNvPr id="4" name="Image 0"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793790" y="2846211"/>
            <a:ext cx="595313" cy="595313"/>
          </a:xfrm>
          <a:prstGeom prst="rect">
            <a:avLst/>
          </a:prstGeom>
        </p:spPr>
      </p:pic>
      <p:sp>
        <p:nvSpPr>
          <p:cNvPr id="5" name="Text 2"/>
          <p:cNvSpPr/>
          <p:nvPr/>
        </p:nvSpPr>
        <p:spPr>
          <a:xfrm>
            <a:off x="1637109" y="2846211"/>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MS Reference Sans Serif" panose="020B0604030504040204" pitchFamily="34" charset="0"/>
                <a:ea typeface="Instrument Sans Semi Bold" pitchFamily="34" charset="-122"/>
                <a:cs typeface="Arial" panose="020B0604020202020204" pitchFamily="34" charset="0"/>
              </a:rPr>
              <a:t>Salaries</a:t>
            </a:r>
            <a:endParaRPr lang="en-US" sz="1950" dirty="0">
              <a:latin typeface="MS Reference Sans Serif" panose="020B0604030504040204" pitchFamily="34" charset="0"/>
            </a:endParaRPr>
          </a:p>
        </p:txBody>
      </p:sp>
      <p:sp>
        <p:nvSpPr>
          <p:cNvPr id="6" name="Text 3"/>
          <p:cNvSpPr/>
          <p:nvPr/>
        </p:nvSpPr>
        <p:spPr>
          <a:xfrm>
            <a:off x="1637109" y="3275432"/>
            <a:ext cx="3338870" cy="635079"/>
          </a:xfrm>
          <a:prstGeom prst="rect">
            <a:avLst/>
          </a:prstGeom>
          <a:noFill/>
          <a:ln/>
        </p:spPr>
        <p:txBody>
          <a:bodyPr wrap="square" lIns="0" tIns="0" rIns="0" bIns="0" rtlCol="0" anchor="t"/>
          <a:lstStyle/>
          <a:p>
            <a:pPr marL="0" indent="0" algn="l">
              <a:lnSpc>
                <a:spcPts val="2500"/>
              </a:lnSpc>
              <a:buNone/>
            </a:pPr>
            <a:r>
              <a:rPr lang="en-US" sz="1550" dirty="0">
                <a:solidFill>
                  <a:srgbClr val="1E3063"/>
                </a:solidFill>
                <a:latin typeface="MS Reference Sans Serif" panose="020B0604030504040204" pitchFamily="34" charset="0"/>
                <a:ea typeface="Instrument Sans Medium" pitchFamily="34" charset="-122"/>
                <a:cs typeface="Arial" panose="020B0604020202020204" pitchFamily="34" charset="0"/>
              </a:rPr>
              <a:t>Income from employment and services rendered</a:t>
            </a:r>
            <a:endParaRPr lang="en-US" sz="1550" dirty="0">
              <a:latin typeface="MS Reference Sans Serif" panose="020B0604030504040204" pitchFamily="34" charset="0"/>
            </a:endParaRPr>
          </a:p>
        </p:txBody>
      </p:sp>
      <p:pic>
        <p:nvPicPr>
          <p:cNvPr id="7" name="Image 1"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5223986" y="2846211"/>
            <a:ext cx="595313" cy="595313"/>
          </a:xfrm>
          <a:prstGeom prst="rect">
            <a:avLst/>
          </a:prstGeom>
        </p:spPr>
      </p:pic>
      <p:sp>
        <p:nvSpPr>
          <p:cNvPr id="8" name="Text 4"/>
          <p:cNvSpPr/>
          <p:nvPr/>
        </p:nvSpPr>
        <p:spPr>
          <a:xfrm>
            <a:off x="6067306" y="2846211"/>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MS Reference Sans Serif" panose="020B0604030504040204" pitchFamily="34" charset="0"/>
                <a:ea typeface="Instrument Sans Semi Bold" pitchFamily="34" charset="-122"/>
                <a:cs typeface="Arial" panose="020B0604020202020204" pitchFamily="34" charset="0"/>
              </a:rPr>
              <a:t>House Property</a:t>
            </a:r>
            <a:endParaRPr lang="en-US" sz="1950" dirty="0">
              <a:latin typeface="MS Reference Sans Serif" panose="020B0604030504040204" pitchFamily="34" charset="0"/>
            </a:endParaRPr>
          </a:p>
        </p:txBody>
      </p:sp>
      <p:sp>
        <p:nvSpPr>
          <p:cNvPr id="9" name="Text 5"/>
          <p:cNvSpPr/>
          <p:nvPr/>
        </p:nvSpPr>
        <p:spPr>
          <a:xfrm>
            <a:off x="6067306" y="3275432"/>
            <a:ext cx="3338989" cy="635079"/>
          </a:xfrm>
          <a:prstGeom prst="rect">
            <a:avLst/>
          </a:prstGeom>
          <a:noFill/>
          <a:ln/>
        </p:spPr>
        <p:txBody>
          <a:bodyPr wrap="square" lIns="0" tIns="0" rIns="0" bIns="0" rtlCol="0" anchor="t"/>
          <a:lstStyle/>
          <a:p>
            <a:pPr marL="0" indent="0" algn="l">
              <a:lnSpc>
                <a:spcPts val="2500"/>
              </a:lnSpc>
              <a:buNone/>
            </a:pPr>
            <a:r>
              <a:rPr lang="en-US" sz="1550" dirty="0">
                <a:solidFill>
                  <a:srgbClr val="1E3063"/>
                </a:solidFill>
                <a:latin typeface="MS Reference Sans Serif" panose="020B0604030504040204" pitchFamily="34" charset="0"/>
                <a:ea typeface="Instrument Sans Medium" pitchFamily="34" charset="-122"/>
                <a:cs typeface="Arial" panose="020B0604020202020204" pitchFamily="34" charset="0"/>
              </a:rPr>
              <a:t>Income from real estate and rental properties</a:t>
            </a:r>
            <a:endParaRPr lang="en-US" sz="1550" dirty="0">
              <a:latin typeface="MS Reference Sans Serif" panose="020B0604030504040204" pitchFamily="34" charset="0"/>
            </a:endParaRPr>
          </a:p>
        </p:txBody>
      </p:sp>
      <p:pic>
        <p:nvPicPr>
          <p:cNvPr id="10" name="Image 2" descr="preencoded.png"/>
          <p:cNvPicPr>
            <a:picLocks noChangeAspect="1"/>
          </p:cNvPicPr>
          <p:nvPr/>
        </p:nvPicPr>
        <p:blipFill>
          <a:blip>
            <a:extLst>
              <a:ext uri="{96DAC541-7B7A-43D3-8B79-37D633B846F1}">
                <asvg:svgBlip xmlns="" xmlns:asvg="http://schemas.microsoft.com/office/drawing/2016/SVG/main" r:embed="rId5"/>
              </a:ext>
            </a:extLst>
          </a:blip>
          <a:stretch>
            <a:fillRect/>
          </a:stretch>
        </p:blipFill>
        <p:spPr>
          <a:xfrm>
            <a:off x="9654302" y="2846211"/>
            <a:ext cx="595313" cy="595313"/>
          </a:xfrm>
          <a:prstGeom prst="rect">
            <a:avLst/>
          </a:prstGeom>
        </p:spPr>
      </p:pic>
      <p:sp>
        <p:nvSpPr>
          <p:cNvPr id="11" name="Text 6"/>
          <p:cNvSpPr/>
          <p:nvPr/>
        </p:nvSpPr>
        <p:spPr>
          <a:xfrm>
            <a:off x="10497622" y="2846211"/>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MS Reference Sans Serif" panose="020B0604030504040204" pitchFamily="34" charset="0"/>
                <a:ea typeface="Instrument Sans Semi Bold" pitchFamily="34" charset="-122"/>
                <a:cs typeface="Arial" panose="020B0604020202020204" pitchFamily="34" charset="0"/>
              </a:rPr>
              <a:t>Business/Profession</a:t>
            </a:r>
            <a:endParaRPr lang="en-US" sz="1950" dirty="0">
              <a:latin typeface="MS Reference Sans Serif" panose="020B0604030504040204" pitchFamily="34" charset="0"/>
            </a:endParaRPr>
          </a:p>
        </p:txBody>
      </p:sp>
      <p:sp>
        <p:nvSpPr>
          <p:cNvPr id="12" name="Text 7"/>
          <p:cNvSpPr/>
          <p:nvPr/>
        </p:nvSpPr>
        <p:spPr>
          <a:xfrm>
            <a:off x="10497622" y="3275432"/>
            <a:ext cx="3338989" cy="635079"/>
          </a:xfrm>
          <a:prstGeom prst="rect">
            <a:avLst/>
          </a:prstGeom>
          <a:noFill/>
          <a:ln/>
        </p:spPr>
        <p:txBody>
          <a:bodyPr wrap="square" lIns="0" tIns="0" rIns="0" bIns="0" rtlCol="0" anchor="t"/>
          <a:lstStyle/>
          <a:p>
            <a:pPr marL="0" indent="0" algn="l">
              <a:lnSpc>
                <a:spcPts val="2500"/>
              </a:lnSpc>
              <a:buNone/>
            </a:pPr>
            <a:r>
              <a:rPr lang="en-US" sz="1550" dirty="0">
                <a:solidFill>
                  <a:srgbClr val="1E3063"/>
                </a:solidFill>
                <a:latin typeface="MS Reference Sans Serif" panose="020B0604030504040204" pitchFamily="34" charset="0"/>
                <a:ea typeface="Instrument Sans Medium" pitchFamily="34" charset="-122"/>
                <a:cs typeface="Arial" panose="020B0604020202020204" pitchFamily="34" charset="0"/>
              </a:rPr>
              <a:t>Profits from commercial activities and professional services</a:t>
            </a:r>
            <a:endParaRPr lang="en-US" sz="1550" dirty="0">
              <a:latin typeface="MS Reference Sans Serif" panose="020B0604030504040204" pitchFamily="34" charset="0"/>
            </a:endParaRPr>
          </a:p>
        </p:txBody>
      </p:sp>
      <p:pic>
        <p:nvPicPr>
          <p:cNvPr id="13" name="Image 3" descr="preencoded.png"/>
          <p:cNvPicPr>
            <a:picLocks noChangeAspect="1"/>
          </p:cNvPicPr>
          <p:nvPr/>
        </p:nvPicPr>
        <p:blipFill>
          <a:blip>
            <a:extLst>
              <a:ext uri="{96DAC541-7B7A-43D3-8B79-37D633B846F1}">
                <asvg:svgBlip xmlns="" xmlns:asvg="http://schemas.microsoft.com/office/drawing/2016/SVG/main" r:embed="rId6"/>
              </a:ext>
            </a:extLst>
          </a:blip>
          <a:stretch>
            <a:fillRect/>
          </a:stretch>
        </p:blipFill>
        <p:spPr>
          <a:xfrm>
            <a:off x="793790" y="4307346"/>
            <a:ext cx="595313" cy="595313"/>
          </a:xfrm>
          <a:prstGeom prst="rect">
            <a:avLst/>
          </a:prstGeom>
        </p:spPr>
      </p:pic>
      <p:sp>
        <p:nvSpPr>
          <p:cNvPr id="14" name="Text 8"/>
          <p:cNvSpPr/>
          <p:nvPr/>
        </p:nvSpPr>
        <p:spPr>
          <a:xfrm>
            <a:off x="1637109" y="4307346"/>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MS Reference Sans Serif" panose="020B0604030504040204" pitchFamily="34" charset="0"/>
                <a:ea typeface="Instrument Sans Semi Bold" pitchFamily="34" charset="-122"/>
                <a:cs typeface="Arial" panose="020B0604020202020204" pitchFamily="34" charset="0"/>
              </a:rPr>
              <a:t>Capital Gains</a:t>
            </a:r>
            <a:endParaRPr lang="en-US" sz="1950" dirty="0">
              <a:latin typeface="MS Reference Sans Serif" panose="020B0604030504040204" pitchFamily="34" charset="0"/>
            </a:endParaRPr>
          </a:p>
        </p:txBody>
      </p:sp>
      <p:sp>
        <p:nvSpPr>
          <p:cNvPr id="15" name="Text 9"/>
          <p:cNvSpPr/>
          <p:nvPr/>
        </p:nvSpPr>
        <p:spPr>
          <a:xfrm>
            <a:off x="1637109" y="4736567"/>
            <a:ext cx="3338870" cy="317540"/>
          </a:xfrm>
          <a:prstGeom prst="rect">
            <a:avLst/>
          </a:prstGeom>
          <a:noFill/>
          <a:ln/>
        </p:spPr>
        <p:txBody>
          <a:bodyPr wrap="none" lIns="0" tIns="0" rIns="0" bIns="0" rtlCol="0" anchor="t"/>
          <a:lstStyle/>
          <a:p>
            <a:pPr marL="0" indent="0" algn="l">
              <a:lnSpc>
                <a:spcPts val="2500"/>
              </a:lnSpc>
              <a:buNone/>
            </a:pPr>
            <a:r>
              <a:rPr lang="en-US" sz="1550" dirty="0">
                <a:solidFill>
                  <a:srgbClr val="1E3063"/>
                </a:solidFill>
                <a:latin typeface="MS Reference Sans Serif" panose="020B0604030504040204" pitchFamily="34" charset="0"/>
                <a:ea typeface="Instrument Sans Medium" pitchFamily="34" charset="-122"/>
                <a:cs typeface="Arial" panose="020B0604020202020204" pitchFamily="34" charset="0"/>
              </a:rPr>
              <a:t>Profits from sale of capital assets</a:t>
            </a:r>
            <a:endParaRPr lang="en-US" sz="1550" dirty="0">
              <a:latin typeface="MS Reference Sans Serif" panose="020B0604030504040204" pitchFamily="34" charset="0"/>
            </a:endParaRPr>
          </a:p>
        </p:txBody>
      </p:sp>
      <p:pic>
        <p:nvPicPr>
          <p:cNvPr id="16" name="Image 4" descr="preencoded.png"/>
          <p:cNvPicPr>
            <a:picLocks noChangeAspect="1"/>
          </p:cNvPicPr>
          <p:nvPr/>
        </p:nvPicPr>
        <p:blipFill>
          <a:blip>
            <a:extLst>
              <a:ext uri="{96DAC541-7B7A-43D3-8B79-37D633B846F1}">
                <asvg:svgBlip xmlns="" xmlns:asvg="http://schemas.microsoft.com/office/drawing/2016/SVG/main" r:embed="rId7"/>
              </a:ext>
            </a:extLst>
          </a:blip>
          <a:stretch>
            <a:fillRect/>
          </a:stretch>
        </p:blipFill>
        <p:spPr>
          <a:xfrm>
            <a:off x="5223986" y="4307346"/>
            <a:ext cx="595313" cy="595313"/>
          </a:xfrm>
          <a:prstGeom prst="rect">
            <a:avLst/>
          </a:prstGeom>
        </p:spPr>
      </p:pic>
      <p:sp>
        <p:nvSpPr>
          <p:cNvPr id="17" name="Text 10"/>
          <p:cNvSpPr/>
          <p:nvPr/>
        </p:nvSpPr>
        <p:spPr>
          <a:xfrm>
            <a:off x="6067306" y="4307346"/>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E3063"/>
                </a:solidFill>
                <a:latin typeface="MS Reference Sans Serif" panose="020B0604030504040204" pitchFamily="34" charset="0"/>
                <a:ea typeface="Instrument Sans Semi Bold" pitchFamily="34" charset="-122"/>
                <a:cs typeface="Arial" panose="020B0604020202020204" pitchFamily="34" charset="0"/>
              </a:rPr>
              <a:t>Other Sources</a:t>
            </a:r>
            <a:endParaRPr lang="en-US" sz="1950" dirty="0">
              <a:latin typeface="MS Reference Sans Serif" panose="020B0604030504040204" pitchFamily="34" charset="0"/>
            </a:endParaRPr>
          </a:p>
        </p:txBody>
      </p:sp>
      <p:sp>
        <p:nvSpPr>
          <p:cNvPr id="18" name="Text 11"/>
          <p:cNvSpPr/>
          <p:nvPr/>
        </p:nvSpPr>
        <p:spPr>
          <a:xfrm>
            <a:off x="6067306" y="4736567"/>
            <a:ext cx="3338989" cy="635079"/>
          </a:xfrm>
          <a:prstGeom prst="rect">
            <a:avLst/>
          </a:prstGeom>
          <a:noFill/>
          <a:ln/>
        </p:spPr>
        <p:txBody>
          <a:bodyPr wrap="square" lIns="0" tIns="0" rIns="0" bIns="0" rtlCol="0" anchor="t"/>
          <a:lstStyle/>
          <a:p>
            <a:pPr marL="0" indent="0" algn="l">
              <a:lnSpc>
                <a:spcPts val="2500"/>
              </a:lnSpc>
              <a:buNone/>
            </a:pPr>
            <a:r>
              <a:rPr lang="en-US" sz="1550" dirty="0">
                <a:solidFill>
                  <a:srgbClr val="1E3063"/>
                </a:solidFill>
                <a:latin typeface="MS Reference Sans Serif" panose="020B0604030504040204" pitchFamily="34" charset="0"/>
                <a:ea typeface="Instrument Sans Medium" pitchFamily="34" charset="-122"/>
                <a:cs typeface="Arial" panose="020B0604020202020204" pitchFamily="34" charset="0"/>
              </a:rPr>
              <a:t>Residual category for miscellaneous income types</a:t>
            </a:r>
            <a:endParaRPr lang="en-US" sz="1550" dirty="0">
              <a:latin typeface="MS Reference Sans Serif" panose="020B0604030504040204" pitchFamily="34" charset="0"/>
            </a:endParaRPr>
          </a:p>
        </p:txBody>
      </p:sp>
      <p:sp>
        <p:nvSpPr>
          <p:cNvPr id="19" name="Text 0">
            <a:extLst>
              <a:ext uri="{FF2B5EF4-FFF2-40B4-BE49-F238E27FC236}">
                <a16:creationId xmlns="" xmlns:a16="http://schemas.microsoft.com/office/drawing/2014/main" id="{DC414D7A-F48B-E330-9FC0-C5718EEA5183}"/>
              </a:ext>
            </a:extLst>
          </p:cNvPr>
          <p:cNvSpPr/>
          <p:nvPr/>
        </p:nvSpPr>
        <p:spPr>
          <a:xfrm>
            <a:off x="786533" y="5757475"/>
            <a:ext cx="6302931" cy="620078"/>
          </a:xfrm>
          <a:prstGeom prst="rect">
            <a:avLst/>
          </a:prstGeom>
          <a:noFill/>
          <a:ln/>
        </p:spPr>
        <p:txBody>
          <a:bodyPr wrap="none" lIns="0" tIns="0" rIns="0" bIns="0" rtlCol="0" anchor="t"/>
          <a:lstStyle/>
          <a:p>
            <a:pPr marL="0" indent="0" algn="l">
              <a:lnSpc>
                <a:spcPts val="4850"/>
              </a:lnSpc>
              <a:buNone/>
            </a:pPr>
            <a:r>
              <a:rPr lang="en-US" sz="3900" u="sng" dirty="0">
                <a:solidFill>
                  <a:srgbClr val="091C53"/>
                </a:solidFill>
                <a:latin typeface="MS Reference Sans Serif" panose="020B0604030504040204" pitchFamily="34" charset="0"/>
                <a:ea typeface="Instrument Sans Semi Bold" pitchFamily="34" charset="-122"/>
                <a:cs typeface="Arial" panose="020B0604020202020204" pitchFamily="34" charset="0"/>
              </a:rPr>
              <a:t>Section:14 Income not forming part of total income </a:t>
            </a:r>
          </a:p>
          <a:p>
            <a:pPr>
              <a:lnSpc>
                <a:spcPts val="4850"/>
              </a:lnSpc>
            </a:pPr>
            <a:r>
              <a:rPr lang="en-US" sz="3900" u="sng" dirty="0">
                <a:solidFill>
                  <a:srgbClr val="091C53"/>
                </a:solidFill>
                <a:latin typeface="MS Reference Sans Serif" panose="020B0604030504040204" pitchFamily="34" charset="0"/>
                <a:ea typeface="Instrument Sans Semi Bold" pitchFamily="34" charset="-122"/>
                <a:cs typeface="Arial" panose="020B0604020202020204" pitchFamily="34" charset="0"/>
              </a:rPr>
              <a:t>and expenditure in relation to such income:</a:t>
            </a:r>
          </a:p>
          <a:p>
            <a:pPr>
              <a:lnSpc>
                <a:spcPts val="4850"/>
              </a:lnSpc>
            </a:pPr>
            <a:r>
              <a:rPr lang="en-US" sz="2200" dirty="0">
                <a:solidFill>
                  <a:schemeClr val="dk1"/>
                </a:solidFill>
                <a:latin typeface="MS Reference Sans Serif" panose="020B0604030504040204" pitchFamily="34" charset="0"/>
                <a:ea typeface="Cambria" panose="02040503050406030204" pitchFamily="18" charset="0"/>
              </a:rPr>
              <a:t>There are </a:t>
            </a:r>
            <a:r>
              <a:rPr lang="en-US" sz="2200" b="1" dirty="0">
                <a:solidFill>
                  <a:srgbClr val="058586"/>
                </a:solidFill>
                <a:latin typeface="MS Reference Sans Serif" panose="020B0604030504040204" pitchFamily="34" charset="0"/>
                <a:ea typeface="Cambria" panose="02040503050406030204" pitchFamily="18" charset="0"/>
              </a:rPr>
              <a:t>no substantial changes </a:t>
            </a:r>
            <a:r>
              <a:rPr lang="en-US" sz="2200" dirty="0">
                <a:solidFill>
                  <a:schemeClr val="dk1"/>
                </a:solidFill>
                <a:latin typeface="MS Reference Sans Serif" panose="020B0604030504040204" pitchFamily="34" charset="0"/>
                <a:ea typeface="Cambria" panose="02040503050406030204" pitchFamily="18" charset="0"/>
              </a:rPr>
              <a:t>in </a:t>
            </a:r>
            <a:r>
              <a:rPr lang="en-US" sz="2200" dirty="0" smtClean="0">
                <a:solidFill>
                  <a:schemeClr val="dk1"/>
                </a:solidFill>
                <a:latin typeface="MS Reference Sans Serif" panose="020B0604030504040204" pitchFamily="34" charset="0"/>
                <a:ea typeface="Cambria" panose="02040503050406030204" pitchFamily="18" charset="0"/>
              </a:rPr>
              <a:t>the </a:t>
            </a:r>
            <a:r>
              <a:rPr lang="en-US" sz="2200" dirty="0">
                <a:solidFill>
                  <a:schemeClr val="dk1"/>
                </a:solidFill>
                <a:latin typeface="MS Reference Sans Serif" panose="020B0604030504040204" pitchFamily="34" charset="0"/>
                <a:ea typeface="Cambria" panose="02040503050406030204" pitchFamily="18" charset="0"/>
              </a:rPr>
              <a:t>provisions of the ITA 2025 compared to the ITA 1961.</a:t>
            </a:r>
          </a:p>
        </p:txBody>
      </p:sp>
      <p:sp>
        <p:nvSpPr>
          <p:cNvPr id="20" name="TextBox 19">
            <a:extLst>
              <a:ext uri="{FF2B5EF4-FFF2-40B4-BE49-F238E27FC236}">
                <a16:creationId xmlns="" xmlns:a16="http://schemas.microsoft.com/office/drawing/2014/main" id="{C548740B-2F1E-EECF-88F5-B9A98A21F091}"/>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63EABECF-4278-1C8E-7F2D-F7CDC6DA5CA0}"/>
            </a:ext>
          </a:extLst>
        </p:cNvPr>
        <p:cNvGrpSpPr/>
        <p:nvPr/>
      </p:nvGrpSpPr>
      <p:grpSpPr>
        <a:xfrm>
          <a:off x="0" y="0"/>
          <a:ext cx="0" cy="0"/>
          <a:chOff x="0" y="0"/>
          <a:chExt cx="0" cy="0"/>
        </a:xfrm>
      </p:grpSpPr>
      <p:sp>
        <p:nvSpPr>
          <p:cNvPr id="16" name="TextBox 15">
            <a:extLst>
              <a:ext uri="{FF2B5EF4-FFF2-40B4-BE49-F238E27FC236}">
                <a16:creationId xmlns="" xmlns:a16="http://schemas.microsoft.com/office/drawing/2014/main" id="{1456E875-59AE-EE8A-3EFE-0B09A7E1B69B}"/>
              </a:ext>
            </a:extLst>
          </p:cNvPr>
          <p:cNvSpPr txBox="1"/>
          <p:nvPr/>
        </p:nvSpPr>
        <p:spPr>
          <a:xfrm>
            <a:off x="334537" y="3442365"/>
            <a:ext cx="8697951" cy="1631216"/>
          </a:xfrm>
          <a:prstGeom prst="rect">
            <a:avLst/>
          </a:prstGeom>
          <a:noFill/>
        </p:spPr>
        <p:txBody>
          <a:bodyPr wrap="square">
            <a:spAutoFit/>
          </a:bodyPr>
          <a:lstStyle/>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CHAPTER IV: Part B -  Salaries</a:t>
            </a:r>
          </a:p>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[Sections 15 to 19]</a:t>
            </a:r>
          </a:p>
          <a:p>
            <a:pPr algn="ctr">
              <a:defRPr/>
            </a:pPr>
            <a:endParaRPr lang="en-US" sz="2200" b="1" dirty="0">
              <a:solidFill>
                <a:schemeClr val="tx1">
                  <a:lumMod val="75000"/>
                  <a:lumOff val="25000"/>
                </a:schemeClr>
              </a:solidFill>
              <a:latin typeface="MS Reference Sans Serif" panose="020B0604030504040204" pitchFamily="34" charset="0"/>
              <a:ea typeface="Cambria" panose="02040503050406030204" pitchFamily="18" charset="0"/>
              <a:cs typeface="Lato Black" panose="020F0502020204030203" pitchFamily="34" charset="0"/>
            </a:endParaRPr>
          </a:p>
        </p:txBody>
      </p:sp>
      <p:pic>
        <p:nvPicPr>
          <p:cNvPr id="17" name="Image 0" descr="preencoded.png">
            <a:extLst>
              <a:ext uri="{FF2B5EF4-FFF2-40B4-BE49-F238E27FC236}">
                <a16:creationId xmlns="" xmlns:a16="http://schemas.microsoft.com/office/drawing/2014/main" id="{0617094B-4265-810C-C239-A8FAF95F4B93}"/>
              </a:ext>
            </a:extLst>
          </p:cNvPr>
          <p:cNvPicPr>
            <a:picLocks noChangeAspect="1"/>
          </p:cNvPicPr>
          <p:nvPr/>
        </p:nvPicPr>
        <p:blipFill>
          <a:blip r:embed="rId3"/>
          <a:stretch>
            <a:fillRect/>
          </a:stretch>
        </p:blipFill>
        <p:spPr>
          <a:xfrm>
            <a:off x="9288965" y="0"/>
            <a:ext cx="5307981" cy="8229600"/>
          </a:xfrm>
          <a:prstGeom prst="rect">
            <a:avLst/>
          </a:prstGeom>
        </p:spPr>
      </p:pic>
    </p:spTree>
    <p:extLst>
      <p:ext uri="{BB962C8B-B14F-4D97-AF65-F5344CB8AC3E}">
        <p14:creationId xmlns:p14="http://schemas.microsoft.com/office/powerpoint/2010/main" val="1044301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234ED50-E6E2-909B-78BF-27BED59972F9}"/>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EC876688-C53A-E749-A9CF-5FE38F974265}"/>
              </a:ext>
            </a:extLst>
          </p:cNvPr>
          <p:cNvSpPr/>
          <p:nvPr/>
        </p:nvSpPr>
        <p:spPr>
          <a:xfrm>
            <a:off x="793790" y="617339"/>
            <a:ext cx="9639419" cy="620078"/>
          </a:xfrm>
          <a:prstGeom prst="rect">
            <a:avLst/>
          </a:prstGeom>
          <a:noFill/>
          <a:ln/>
        </p:spPr>
        <p:txBody>
          <a:bodyPr wrap="none" lIns="0" tIns="0" rIns="0" bIns="0" rtlCol="0" anchor="t"/>
          <a:lstStyle/>
          <a:p>
            <a:pPr>
              <a:lnSpc>
                <a:spcPts val="4850"/>
              </a:lnSpc>
            </a:pPr>
            <a:endParaRPr lang="en-US" sz="3900" dirty="0">
              <a:solidFill>
                <a:srgbClr val="091C53"/>
              </a:solidFill>
              <a:latin typeface="Cambria" panose="02040503050406030204" pitchFamily="18" charset="0"/>
              <a:ea typeface="Cambria" panose="02040503050406030204" pitchFamily="18" charset="0"/>
            </a:endParaRPr>
          </a:p>
        </p:txBody>
      </p:sp>
      <p:graphicFrame>
        <p:nvGraphicFramePr>
          <p:cNvPr id="4" name="Table 3">
            <a:extLst>
              <a:ext uri="{FF2B5EF4-FFF2-40B4-BE49-F238E27FC236}">
                <a16:creationId xmlns="" xmlns:a16="http://schemas.microsoft.com/office/drawing/2014/main" id="{84122179-254B-5E2B-D99A-8A8300741967}"/>
              </a:ext>
            </a:extLst>
          </p:cNvPr>
          <p:cNvGraphicFramePr>
            <a:graphicFrameLocks noGrp="1"/>
          </p:cNvGraphicFramePr>
          <p:nvPr>
            <p:extLst>
              <p:ext uri="{D42A27DB-BD31-4B8C-83A1-F6EECF244321}">
                <p14:modId xmlns:p14="http://schemas.microsoft.com/office/powerpoint/2010/main" val="3371796821"/>
              </p:ext>
            </p:extLst>
          </p:nvPr>
        </p:nvGraphicFramePr>
        <p:xfrm>
          <a:off x="401782" y="322680"/>
          <a:ext cx="13937671" cy="7606600"/>
        </p:xfrm>
        <a:graphic>
          <a:graphicData uri="http://schemas.openxmlformats.org/drawingml/2006/table">
            <a:tbl>
              <a:tblPr/>
              <a:tblGrid>
                <a:gridCol w="1553347">
                  <a:extLst>
                    <a:ext uri="{9D8B030D-6E8A-4147-A177-3AD203B41FA5}">
                      <a16:colId xmlns="" xmlns:a16="http://schemas.microsoft.com/office/drawing/2014/main" val="313123913"/>
                    </a:ext>
                  </a:extLst>
                </a:gridCol>
                <a:gridCol w="1848159">
                  <a:extLst>
                    <a:ext uri="{9D8B030D-6E8A-4147-A177-3AD203B41FA5}">
                      <a16:colId xmlns="" xmlns:a16="http://schemas.microsoft.com/office/drawing/2014/main" val="2305873083"/>
                    </a:ext>
                  </a:extLst>
                </a:gridCol>
                <a:gridCol w="1710135">
                  <a:extLst>
                    <a:ext uri="{9D8B030D-6E8A-4147-A177-3AD203B41FA5}">
                      <a16:colId xmlns="" xmlns:a16="http://schemas.microsoft.com/office/drawing/2014/main" val="1108747989"/>
                    </a:ext>
                  </a:extLst>
                </a:gridCol>
                <a:gridCol w="8826030">
                  <a:extLst>
                    <a:ext uri="{9D8B030D-6E8A-4147-A177-3AD203B41FA5}">
                      <a16:colId xmlns="" xmlns:a16="http://schemas.microsoft.com/office/drawing/2014/main" val="1719331063"/>
                    </a:ext>
                  </a:extLst>
                </a:gridCol>
              </a:tblGrid>
              <a:tr h="327496">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Section of IT Act 2025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Name of section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Section of IT Act 1961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Remarks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15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800" dirty="0">
                          <a:solidFill>
                            <a:srgbClr val="314259"/>
                          </a:solidFill>
                          <a:effectLst/>
                          <a:latin typeface="MS Reference Sans Serif" panose="020B0604030504040204" pitchFamily="34" charset="0"/>
                          <a:ea typeface="Cambria" panose="02040503050406030204" pitchFamily="18" charset="0"/>
                        </a:rPr>
                        <a:t>Salaries</a:t>
                      </a:r>
                      <a:endParaRPr lang="en-IN" sz="18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15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kern="1200" dirty="0">
                          <a:solidFill>
                            <a:srgbClr val="314259"/>
                          </a:solidFill>
                          <a:effectLst/>
                          <a:latin typeface="MS Reference Sans Serif" panose="020B0604030504040204" pitchFamily="34" charset="0"/>
                          <a:ea typeface="Cambria" panose="02040503050406030204" pitchFamily="18" charset="0"/>
                          <a:cs typeface="+mn-cs"/>
                        </a:rPr>
                        <a:t>There are </a:t>
                      </a:r>
                      <a:r>
                        <a:rPr lang="en-US" sz="1800" kern="1200" dirty="0">
                          <a:solidFill>
                            <a:srgbClr val="058586"/>
                          </a:solidFill>
                          <a:effectLst/>
                          <a:latin typeface="MS Reference Sans Serif" panose="020B0604030504040204" pitchFamily="34" charset="0"/>
                          <a:ea typeface="Cambria" panose="02040503050406030204" pitchFamily="18" charset="0"/>
                          <a:cs typeface="+mn-cs"/>
                        </a:rPr>
                        <a:t>no substantial changes </a:t>
                      </a:r>
                      <a:r>
                        <a:rPr lang="en-US" sz="1800" kern="1200" dirty="0">
                          <a:solidFill>
                            <a:srgbClr val="314259"/>
                          </a:solidFill>
                          <a:effectLst/>
                          <a:latin typeface="MS Reference Sans Serif" panose="020B0604030504040204" pitchFamily="34" charset="0"/>
                          <a:ea typeface="Cambria" panose="02040503050406030204" pitchFamily="18" charset="0"/>
                          <a:cs typeface="+mn-cs"/>
                        </a:rPr>
                        <a:t>in the provisions of the ITA 2025 compared to the ITA 1961.</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kern="1200" dirty="0">
                          <a:solidFill>
                            <a:srgbClr val="058586"/>
                          </a:solidFill>
                          <a:effectLst/>
                          <a:latin typeface="MS Reference Sans Serif" panose="020B0604030504040204" pitchFamily="34" charset="0"/>
                          <a:ea typeface="Cambria" panose="02040503050406030204" pitchFamily="18" charset="0"/>
                          <a:cs typeface="+mn-cs"/>
                        </a:rPr>
                        <a:t>Salary due or paid or arrears is taxable under this head</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4195973457"/>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16</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800" dirty="0">
                          <a:solidFill>
                            <a:srgbClr val="314259"/>
                          </a:solidFill>
                          <a:effectLst/>
                          <a:latin typeface="MS Reference Sans Serif" panose="020B0604030504040204" pitchFamily="34" charset="0"/>
                          <a:ea typeface="Cambria" panose="02040503050406030204" pitchFamily="18" charset="0"/>
                        </a:rPr>
                        <a:t>Income from salary</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17</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There are </a:t>
                      </a:r>
                      <a:r>
                        <a:rPr lang="en-US" sz="1800" dirty="0">
                          <a:solidFill>
                            <a:srgbClr val="058586"/>
                          </a:solidFill>
                          <a:effectLst/>
                          <a:latin typeface="MS Reference Sans Serif" panose="020B0604030504040204" pitchFamily="34" charset="0"/>
                          <a:ea typeface="Cambria" panose="02040503050406030204" pitchFamily="18" charset="0"/>
                        </a:rPr>
                        <a:t>no substantial changes</a:t>
                      </a:r>
                      <a:r>
                        <a:rPr lang="en-US" sz="1800" dirty="0">
                          <a:solidFill>
                            <a:srgbClr val="314259"/>
                          </a:solidFill>
                          <a:effectLst/>
                          <a:latin typeface="MS Reference Sans Serif" panose="020B0604030504040204" pitchFamily="34" charset="0"/>
                          <a:ea typeface="Cambria" panose="02040503050406030204" pitchFamily="18" charset="0"/>
                        </a:rPr>
                        <a:t> in the provisions of the ITA 2025 compared to the ITA 1961. </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058586"/>
                          </a:solidFill>
                          <a:effectLst/>
                          <a:latin typeface="MS Reference Sans Serif" panose="020B0604030504040204" pitchFamily="34" charset="0"/>
                          <a:ea typeface="Cambria" panose="02040503050406030204" pitchFamily="18" charset="0"/>
                        </a:rPr>
                        <a:t>Salary definition </a:t>
                      </a:r>
                      <a:r>
                        <a:rPr lang="en-US" sz="1800" dirty="0">
                          <a:solidFill>
                            <a:srgbClr val="314259"/>
                          </a:solidFill>
                          <a:effectLst/>
                          <a:latin typeface="MS Reference Sans Serif" panose="020B0604030504040204" pitchFamily="34" charset="0"/>
                          <a:ea typeface="Cambria" panose="02040503050406030204" pitchFamily="18" charset="0"/>
                        </a:rPr>
                        <a:t>‘includes’ wages, annuity, pension, gratuity, fee or commission, perquisite, advance salary, leave encashment, taxable PF, </a:t>
                      </a:r>
                      <a:r>
                        <a:rPr lang="en-US" sz="1800" dirty="0" smtClean="0">
                          <a:solidFill>
                            <a:srgbClr val="314259"/>
                          </a:solidFill>
                          <a:effectLst/>
                          <a:latin typeface="MS Reference Sans Serif" panose="020B0604030504040204" pitchFamily="34" charset="0"/>
                          <a:ea typeface="Cambria" panose="02040503050406030204" pitchFamily="18" charset="0"/>
                        </a:rPr>
                        <a:t>etc.</a:t>
                      </a:r>
                      <a:endParaRPr lang="en-US" sz="18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983759434"/>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17</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800" dirty="0">
                          <a:solidFill>
                            <a:srgbClr val="314259"/>
                          </a:solidFill>
                          <a:effectLst/>
                          <a:latin typeface="MS Reference Sans Serif" panose="020B0604030504040204" pitchFamily="34" charset="0"/>
                          <a:ea typeface="Cambria" panose="02040503050406030204" pitchFamily="18" charset="0"/>
                        </a:rPr>
                        <a:t>Perquisites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17</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There are </a:t>
                      </a:r>
                      <a:r>
                        <a:rPr lang="en-US" sz="18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8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506148974"/>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18</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800" dirty="0">
                          <a:solidFill>
                            <a:srgbClr val="314259"/>
                          </a:solidFill>
                          <a:effectLst/>
                          <a:latin typeface="MS Reference Sans Serif" panose="020B0604030504040204" pitchFamily="34" charset="0"/>
                          <a:ea typeface="Cambria" panose="02040503050406030204" pitchFamily="18" charset="0"/>
                        </a:rPr>
                        <a:t>Profits in lieu of salary</a:t>
                      </a:r>
                      <a:endParaRPr lang="en-IN" sz="18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17</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Under Section 17(3)(ii) of the 1961 Act, </a:t>
                      </a:r>
                      <a:r>
                        <a:rPr lang="en-US" sz="1800" dirty="0">
                          <a:solidFill>
                            <a:srgbClr val="058586"/>
                          </a:solidFill>
                          <a:effectLst/>
                          <a:latin typeface="MS Reference Sans Serif" panose="020B0604030504040204" pitchFamily="34" charset="0"/>
                          <a:ea typeface="Cambria" panose="02040503050406030204" pitchFamily="18" charset="0"/>
                        </a:rPr>
                        <a:t>gratuity, commuted pension, and retrenchment compensation were specifically excluded </a:t>
                      </a:r>
                      <a:r>
                        <a:rPr lang="en-US" sz="1800" dirty="0">
                          <a:solidFill>
                            <a:srgbClr val="314259"/>
                          </a:solidFill>
                          <a:effectLst/>
                          <a:latin typeface="MS Reference Sans Serif" panose="020B0604030504040204" pitchFamily="34" charset="0"/>
                          <a:ea typeface="Cambria" panose="02040503050406030204" pitchFamily="18" charset="0"/>
                        </a:rPr>
                        <a:t>from the definition of “profits in lieu of salary” because of their exemption status under section 10. </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In the 2025 Act, </a:t>
                      </a:r>
                      <a:r>
                        <a:rPr lang="en-US" sz="1800" dirty="0">
                          <a:solidFill>
                            <a:srgbClr val="058586"/>
                          </a:solidFill>
                          <a:effectLst/>
                          <a:latin typeface="MS Reference Sans Serif" panose="020B0604030504040204" pitchFamily="34" charset="0"/>
                          <a:ea typeface="Cambria" panose="02040503050406030204" pitchFamily="18" charset="0"/>
                        </a:rPr>
                        <a:t>Section 18 does not provide any </a:t>
                      </a:r>
                      <a:r>
                        <a:rPr lang="en-US" sz="1800" dirty="0">
                          <a:solidFill>
                            <a:srgbClr val="314259"/>
                          </a:solidFill>
                          <a:effectLst/>
                          <a:latin typeface="MS Reference Sans Serif" panose="020B0604030504040204" pitchFamily="34" charset="0"/>
                          <a:ea typeface="Cambria" panose="02040503050406030204" pitchFamily="18" charset="0"/>
                        </a:rPr>
                        <a:t>such exclusion, and these receipts are included within the meaning of “profits in lieu of salary”. </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The rationale behind this is that since these items are no longer considered as exempt income, but rather allowed as deductions from salary under section 19, they must necessarily be included in salary first, and only then reduced by way of deduction, if eligible.</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4750768"/>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19</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800" dirty="0">
                          <a:solidFill>
                            <a:srgbClr val="314259"/>
                          </a:solidFill>
                          <a:effectLst/>
                          <a:latin typeface="MS Reference Sans Serif" panose="020B0604030504040204" pitchFamily="34" charset="0"/>
                          <a:ea typeface="Cambria" panose="02040503050406030204" pitchFamily="18" charset="0"/>
                        </a:rPr>
                        <a:t>Deduction from salaries</a:t>
                      </a:r>
                      <a:endParaRPr lang="en-IN" sz="18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16</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Key change: The deduction on account of </a:t>
                      </a:r>
                      <a:r>
                        <a:rPr lang="en-US" sz="1800" dirty="0">
                          <a:solidFill>
                            <a:srgbClr val="058586"/>
                          </a:solidFill>
                          <a:effectLst/>
                          <a:latin typeface="MS Reference Sans Serif" panose="020B0604030504040204" pitchFamily="34" charset="0"/>
                          <a:ea typeface="Cambria" panose="02040503050406030204" pitchFamily="18" charset="0"/>
                        </a:rPr>
                        <a:t>entertainment allowance to a government employee is no longer tax-deductible </a:t>
                      </a:r>
                      <a:r>
                        <a:rPr lang="en-US" sz="1800" dirty="0">
                          <a:solidFill>
                            <a:srgbClr val="314259"/>
                          </a:solidFill>
                          <a:effectLst/>
                          <a:latin typeface="MS Reference Sans Serif" panose="020B0604030504040204" pitchFamily="34" charset="0"/>
                          <a:ea typeface="Cambria" panose="02040503050406030204" pitchFamily="18" charset="0"/>
                        </a:rPr>
                        <a:t>under the 2025 Act.</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9423894"/>
                  </a:ext>
                </a:extLst>
              </a:tr>
            </a:tbl>
          </a:graphicData>
        </a:graphic>
      </p:graphicFrame>
    </p:spTree>
    <p:extLst>
      <p:ext uri="{BB962C8B-B14F-4D97-AF65-F5344CB8AC3E}">
        <p14:creationId xmlns:p14="http://schemas.microsoft.com/office/powerpoint/2010/main" val="17020479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9587DB36-F8FA-BBFC-CC5A-78E42DB456D0}"/>
            </a:ext>
          </a:extLst>
        </p:cNvPr>
        <p:cNvGrpSpPr/>
        <p:nvPr/>
      </p:nvGrpSpPr>
      <p:grpSpPr>
        <a:xfrm>
          <a:off x="0" y="0"/>
          <a:ext cx="0" cy="0"/>
          <a:chOff x="0" y="0"/>
          <a:chExt cx="0" cy="0"/>
        </a:xfrm>
      </p:grpSpPr>
      <p:sp>
        <p:nvSpPr>
          <p:cNvPr id="16" name="TextBox 15">
            <a:extLst>
              <a:ext uri="{FF2B5EF4-FFF2-40B4-BE49-F238E27FC236}">
                <a16:creationId xmlns="" xmlns:a16="http://schemas.microsoft.com/office/drawing/2014/main" id="{DC8773BA-00B2-B9B2-B33B-8D72AB633D26}"/>
              </a:ext>
            </a:extLst>
          </p:cNvPr>
          <p:cNvSpPr txBox="1"/>
          <p:nvPr/>
        </p:nvSpPr>
        <p:spPr>
          <a:xfrm>
            <a:off x="182271" y="7823735"/>
            <a:ext cx="13831406" cy="276999"/>
          </a:xfrm>
          <a:prstGeom prst="rect">
            <a:avLst/>
          </a:prstGeom>
          <a:noFill/>
        </p:spPr>
        <p:txBody>
          <a:bodyPr wrap="square">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graphicFrame>
        <p:nvGraphicFramePr>
          <p:cNvPr id="6" name="Table 5">
            <a:extLst>
              <a:ext uri="{FF2B5EF4-FFF2-40B4-BE49-F238E27FC236}">
                <a16:creationId xmlns="" xmlns:a16="http://schemas.microsoft.com/office/drawing/2014/main" id="{1AB30E17-7557-B8BE-B359-CD3DC17EEAD7}"/>
              </a:ext>
            </a:extLst>
          </p:cNvPr>
          <p:cNvGraphicFramePr>
            <a:graphicFrameLocks noGrp="1"/>
          </p:cNvGraphicFramePr>
          <p:nvPr>
            <p:extLst>
              <p:ext uri="{D42A27DB-BD31-4B8C-83A1-F6EECF244321}">
                <p14:modId xmlns:p14="http://schemas.microsoft.com/office/powerpoint/2010/main" val="4209863545"/>
              </p:ext>
            </p:extLst>
          </p:nvPr>
        </p:nvGraphicFramePr>
        <p:xfrm>
          <a:off x="392863" y="3833652"/>
          <a:ext cx="13222047" cy="3673566"/>
        </p:xfrm>
        <a:graphic>
          <a:graphicData uri="http://schemas.openxmlformats.org/drawingml/2006/table">
            <a:tbl>
              <a:tblPr firstRow="1" firstCol="1" bandRow="1">
                <a:tableStyleId>{5C22544A-7EE6-4342-B048-85BDC9FD1C3A}</a:tableStyleId>
              </a:tblPr>
              <a:tblGrid>
                <a:gridCol w="3105823">
                  <a:extLst>
                    <a:ext uri="{9D8B030D-6E8A-4147-A177-3AD203B41FA5}">
                      <a16:colId xmlns="" xmlns:a16="http://schemas.microsoft.com/office/drawing/2014/main" val="3885884920"/>
                    </a:ext>
                  </a:extLst>
                </a:gridCol>
                <a:gridCol w="4863912">
                  <a:extLst>
                    <a:ext uri="{9D8B030D-6E8A-4147-A177-3AD203B41FA5}">
                      <a16:colId xmlns="" xmlns:a16="http://schemas.microsoft.com/office/drawing/2014/main" val="887978985"/>
                    </a:ext>
                  </a:extLst>
                </a:gridCol>
                <a:gridCol w="5252312">
                  <a:extLst>
                    <a:ext uri="{9D8B030D-6E8A-4147-A177-3AD203B41FA5}">
                      <a16:colId xmlns="" xmlns:a16="http://schemas.microsoft.com/office/drawing/2014/main" val="1652874955"/>
                    </a:ext>
                  </a:extLst>
                </a:gridCol>
              </a:tblGrid>
              <a:tr h="595086">
                <a:tc>
                  <a:txBody>
                    <a:bodyPr/>
                    <a:lstStyle/>
                    <a:p>
                      <a:pPr algn="l">
                        <a:lnSpc>
                          <a:spcPct val="100000"/>
                        </a:lnSpc>
                        <a:spcBef>
                          <a:spcPts val="600"/>
                        </a:spcBef>
                        <a:spcAft>
                          <a:spcPts val="600"/>
                        </a:spcAft>
                        <a:buNone/>
                      </a:pPr>
                      <a:r>
                        <a:rPr lang="en-IN" sz="2200" kern="0" dirty="0">
                          <a:effectLst/>
                          <a:latin typeface="MS Reference Sans Serif" panose="020B0604030504040204" pitchFamily="34" charset="0"/>
                          <a:ea typeface="Cambria" panose="02040503050406030204" pitchFamily="18" charset="0"/>
                        </a:rPr>
                        <a:t>Particulars</a:t>
                      </a:r>
                      <a:endParaRPr lang="en-IN" sz="22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anchor="ctr"/>
                </a:tc>
                <a:tc>
                  <a:txBody>
                    <a:bodyPr/>
                    <a:lstStyle/>
                    <a:p>
                      <a:pPr algn="l">
                        <a:lnSpc>
                          <a:spcPct val="100000"/>
                        </a:lnSpc>
                        <a:spcBef>
                          <a:spcPts val="600"/>
                        </a:spcBef>
                        <a:spcAft>
                          <a:spcPts val="600"/>
                        </a:spcAft>
                        <a:buNone/>
                      </a:pPr>
                      <a:r>
                        <a:rPr lang="en-IN" sz="2200" kern="0" dirty="0">
                          <a:effectLst/>
                          <a:latin typeface="MS Reference Sans Serif" panose="020B0604030504040204" pitchFamily="34" charset="0"/>
                          <a:ea typeface="Cambria" panose="02040503050406030204" pitchFamily="18" charset="0"/>
                        </a:rPr>
                        <a:t>Rule 2A of IT Rules 1962</a:t>
                      </a:r>
                      <a:endParaRPr lang="en-IN" sz="22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anchor="ctr"/>
                </a:tc>
                <a:tc>
                  <a:txBody>
                    <a:bodyPr/>
                    <a:lstStyle/>
                    <a:p>
                      <a:pPr algn="l">
                        <a:lnSpc>
                          <a:spcPct val="100000"/>
                        </a:lnSpc>
                        <a:spcBef>
                          <a:spcPts val="600"/>
                        </a:spcBef>
                        <a:spcAft>
                          <a:spcPts val="600"/>
                        </a:spcAft>
                        <a:buNone/>
                      </a:pPr>
                      <a:r>
                        <a:rPr lang="en-IN" sz="2200" kern="0">
                          <a:effectLst/>
                          <a:latin typeface="MS Reference Sans Serif" panose="020B0604030504040204" pitchFamily="34" charset="0"/>
                          <a:ea typeface="Cambria" panose="02040503050406030204" pitchFamily="18" charset="0"/>
                        </a:rPr>
                        <a:t>Rule 279 of IT Rules 2026</a:t>
                      </a:r>
                      <a:endParaRPr lang="en-IN" sz="2200" kern="100">
                        <a:effectLst/>
                        <a:latin typeface="MS Reference Sans Serif" panose="020B0604030504040204" pitchFamily="34" charset="0"/>
                        <a:ea typeface="Cambria" panose="02040503050406030204" pitchFamily="18" charset="0"/>
                        <a:cs typeface="Times New Roman" panose="02020603050405020304" pitchFamily="18" charset="0"/>
                      </a:endParaRPr>
                    </a:p>
                  </a:txBody>
                  <a:tcPr anchor="ctr"/>
                </a:tc>
                <a:extLst>
                  <a:ext uri="{0D108BD9-81ED-4DB2-BD59-A6C34878D82A}">
                    <a16:rowId xmlns="" xmlns:a16="http://schemas.microsoft.com/office/drawing/2014/main" val="3187731629"/>
                  </a:ext>
                </a:extLst>
              </a:tr>
              <a:tr h="1115456">
                <a:tc>
                  <a:txBody>
                    <a:bodyPr/>
                    <a:lstStyle/>
                    <a:p>
                      <a:pPr algn="l">
                        <a:lnSpc>
                          <a:spcPct val="100000"/>
                        </a:lnSpc>
                        <a:spcBef>
                          <a:spcPts val="600"/>
                        </a:spcBef>
                        <a:spcAft>
                          <a:spcPts val="600"/>
                        </a:spcAft>
                        <a:buNone/>
                      </a:pPr>
                      <a:r>
                        <a:rPr lang="en-IN" sz="2200" kern="0" dirty="0">
                          <a:effectLst/>
                          <a:latin typeface="MS Reference Sans Serif" panose="020B0604030504040204" pitchFamily="34" charset="0"/>
                          <a:ea typeface="Cambria" panose="02040503050406030204" pitchFamily="18" charset="0"/>
                        </a:rPr>
                        <a:t>Statutory Reference</a:t>
                      </a:r>
                      <a:endParaRPr lang="en-IN" sz="22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anchor="ctr"/>
                </a:tc>
                <a:tc>
                  <a:txBody>
                    <a:bodyPr/>
                    <a:lstStyle/>
                    <a:p>
                      <a:pPr marL="0" algn="l" defTabSz="914400" rtl="0" eaLnBrk="1" latinLnBrk="0" hangingPunct="1">
                        <a:lnSpc>
                          <a:spcPct val="100000"/>
                        </a:lnSpc>
                        <a:spcBef>
                          <a:spcPts val="600"/>
                        </a:spcBef>
                        <a:spcAft>
                          <a:spcPts val="600"/>
                        </a:spcAft>
                        <a:buNone/>
                      </a:pPr>
                      <a:r>
                        <a:rPr lang="en-IN" sz="2200" kern="1200" dirty="0">
                          <a:solidFill>
                            <a:schemeClr val="dk1"/>
                          </a:solidFill>
                          <a:latin typeface="MS Reference Sans Serif" panose="020B0604030504040204" pitchFamily="34" charset="0"/>
                          <a:ea typeface="Cambria" panose="02040503050406030204" pitchFamily="18" charset="0"/>
                          <a:cs typeface="+mn-cs"/>
                        </a:rPr>
                        <a:t>Section 10(13A) of IT Act, 1961</a:t>
                      </a:r>
                    </a:p>
                  </a:txBody>
                  <a:tcPr anchor="ctr"/>
                </a:tc>
                <a:tc>
                  <a:txBody>
                    <a:bodyPr/>
                    <a:lstStyle/>
                    <a:p>
                      <a:pPr marL="0" algn="l" defTabSz="914400" rtl="0" eaLnBrk="1" latinLnBrk="0" hangingPunct="1">
                        <a:lnSpc>
                          <a:spcPct val="100000"/>
                        </a:lnSpc>
                        <a:spcBef>
                          <a:spcPts val="600"/>
                        </a:spcBef>
                        <a:spcAft>
                          <a:spcPts val="600"/>
                        </a:spcAft>
                        <a:buNone/>
                      </a:pPr>
                      <a:r>
                        <a:rPr lang="en-IN" sz="2200" kern="1200" dirty="0">
                          <a:solidFill>
                            <a:schemeClr val="dk1"/>
                          </a:solidFill>
                          <a:latin typeface="MS Reference Sans Serif" panose="020B0604030504040204" pitchFamily="34" charset="0"/>
                          <a:ea typeface="Cambria" panose="02040503050406030204" pitchFamily="18" charset="0"/>
                          <a:cs typeface="+mn-cs"/>
                        </a:rPr>
                        <a:t>Section 11 </a:t>
                      </a:r>
                    </a:p>
                    <a:p>
                      <a:pPr marL="0" algn="l" defTabSz="914400" rtl="0" eaLnBrk="1" latinLnBrk="0" hangingPunct="1">
                        <a:lnSpc>
                          <a:spcPct val="100000"/>
                        </a:lnSpc>
                        <a:spcBef>
                          <a:spcPts val="600"/>
                        </a:spcBef>
                        <a:spcAft>
                          <a:spcPts val="600"/>
                        </a:spcAft>
                        <a:buNone/>
                      </a:pPr>
                      <a:r>
                        <a:rPr lang="en-IN" sz="2200" kern="1200" dirty="0">
                          <a:solidFill>
                            <a:schemeClr val="dk1"/>
                          </a:solidFill>
                          <a:latin typeface="MS Reference Sans Serif" panose="020B0604030504040204" pitchFamily="34" charset="0"/>
                          <a:ea typeface="Cambria" panose="02040503050406030204" pitchFamily="18" charset="0"/>
                          <a:cs typeface="+mn-cs"/>
                        </a:rPr>
                        <a:t>Schedule III [Table: Sl. No. 11] of IT Act, 2025</a:t>
                      </a:r>
                    </a:p>
                  </a:txBody>
                  <a:tcPr anchor="ctr"/>
                </a:tc>
                <a:extLst>
                  <a:ext uri="{0D108BD9-81ED-4DB2-BD59-A6C34878D82A}">
                    <a16:rowId xmlns="" xmlns:a16="http://schemas.microsoft.com/office/drawing/2014/main" val="492121154"/>
                  </a:ext>
                </a:extLst>
              </a:tr>
              <a:tr h="943484">
                <a:tc>
                  <a:txBody>
                    <a:bodyPr/>
                    <a:lstStyle/>
                    <a:p>
                      <a:pPr algn="l">
                        <a:lnSpc>
                          <a:spcPct val="100000"/>
                        </a:lnSpc>
                        <a:spcBef>
                          <a:spcPts val="600"/>
                        </a:spcBef>
                        <a:spcAft>
                          <a:spcPts val="600"/>
                        </a:spcAft>
                        <a:buNone/>
                      </a:pPr>
                      <a:r>
                        <a:rPr lang="en-IN" sz="2200" kern="0" dirty="0">
                          <a:effectLst/>
                          <a:latin typeface="MS Reference Sans Serif" panose="020B0604030504040204" pitchFamily="34" charset="0"/>
                          <a:ea typeface="Cambria" panose="02040503050406030204" pitchFamily="18" charset="0"/>
                        </a:rPr>
                        <a:t>50% Salary Cities</a:t>
                      </a:r>
                      <a:endParaRPr lang="en-IN" sz="22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anchor="ctr"/>
                </a:tc>
                <a:tc>
                  <a:txBody>
                    <a:bodyPr/>
                    <a:lstStyle/>
                    <a:p>
                      <a:pPr marL="0" algn="l" defTabSz="914400" rtl="0" eaLnBrk="1" latinLnBrk="0" hangingPunct="1">
                        <a:lnSpc>
                          <a:spcPct val="100000"/>
                        </a:lnSpc>
                        <a:spcBef>
                          <a:spcPts val="600"/>
                        </a:spcBef>
                        <a:spcAft>
                          <a:spcPts val="600"/>
                        </a:spcAft>
                        <a:buNone/>
                      </a:pPr>
                      <a:r>
                        <a:rPr lang="en-IN" sz="2200" kern="1200" dirty="0">
                          <a:solidFill>
                            <a:schemeClr val="dk1"/>
                          </a:solidFill>
                          <a:latin typeface="MS Reference Sans Serif" panose="020B0604030504040204" pitchFamily="34" charset="0"/>
                          <a:ea typeface="Cambria" panose="02040503050406030204" pitchFamily="18" charset="0"/>
                          <a:cs typeface="+mn-cs"/>
                        </a:rPr>
                        <a:t>Bombay, Calcutta, Delhi, and Madras </a:t>
                      </a:r>
                    </a:p>
                  </a:txBody>
                  <a:tcPr anchor="ctr"/>
                </a:tc>
                <a:tc>
                  <a:txBody>
                    <a:bodyPr/>
                    <a:lstStyle/>
                    <a:p>
                      <a:pPr marL="0" algn="l" defTabSz="914400" rtl="0" eaLnBrk="1" latinLnBrk="0" hangingPunct="1">
                        <a:lnSpc>
                          <a:spcPct val="100000"/>
                        </a:lnSpc>
                        <a:spcBef>
                          <a:spcPts val="600"/>
                        </a:spcBef>
                        <a:spcAft>
                          <a:spcPts val="600"/>
                        </a:spcAft>
                        <a:buNone/>
                      </a:pPr>
                      <a:r>
                        <a:rPr lang="en-IN" sz="2200" kern="1200" dirty="0">
                          <a:solidFill>
                            <a:schemeClr val="dk1"/>
                          </a:solidFill>
                          <a:latin typeface="MS Reference Sans Serif" panose="020B0604030504040204" pitchFamily="34" charset="0"/>
                          <a:ea typeface="Cambria" panose="02040503050406030204" pitchFamily="18" charset="0"/>
                          <a:cs typeface="+mn-cs"/>
                        </a:rPr>
                        <a:t>Mumbai, Kolkata, Delhi, Chennai, </a:t>
                      </a:r>
                    </a:p>
                    <a:p>
                      <a:pPr marL="0" algn="l" defTabSz="914400" rtl="0" eaLnBrk="1" latinLnBrk="0" hangingPunct="1">
                        <a:lnSpc>
                          <a:spcPct val="100000"/>
                        </a:lnSpc>
                        <a:spcBef>
                          <a:spcPts val="600"/>
                        </a:spcBef>
                        <a:spcAft>
                          <a:spcPts val="600"/>
                        </a:spcAft>
                        <a:buNone/>
                      </a:pPr>
                      <a:r>
                        <a:rPr lang="en-IN" sz="2200" b="1" kern="1200" dirty="0">
                          <a:solidFill>
                            <a:srgbClr val="058586"/>
                          </a:solidFill>
                          <a:latin typeface="MS Reference Sans Serif" panose="020B0604030504040204" pitchFamily="34" charset="0"/>
                          <a:ea typeface="Cambria" panose="02040503050406030204" pitchFamily="18" charset="0"/>
                          <a:cs typeface="+mn-cs"/>
                        </a:rPr>
                        <a:t>Hyderabad, Pune, Ahmedabad, and </a:t>
                      </a:r>
                    </a:p>
                    <a:p>
                      <a:pPr marL="0" algn="l" defTabSz="914400" rtl="0" eaLnBrk="1" latinLnBrk="0" hangingPunct="1">
                        <a:lnSpc>
                          <a:spcPct val="100000"/>
                        </a:lnSpc>
                        <a:spcBef>
                          <a:spcPts val="600"/>
                        </a:spcBef>
                        <a:spcAft>
                          <a:spcPts val="600"/>
                        </a:spcAft>
                        <a:buNone/>
                      </a:pPr>
                      <a:r>
                        <a:rPr lang="en-IN" sz="2200" b="1" kern="1200" dirty="0">
                          <a:solidFill>
                            <a:srgbClr val="058586"/>
                          </a:solidFill>
                          <a:latin typeface="MS Reference Sans Serif" panose="020B0604030504040204" pitchFamily="34" charset="0"/>
                          <a:ea typeface="Cambria" panose="02040503050406030204" pitchFamily="18" charset="0"/>
                          <a:cs typeface="+mn-cs"/>
                        </a:rPr>
                        <a:t>Bengaluru (additionally included)</a:t>
                      </a:r>
                    </a:p>
                  </a:txBody>
                  <a:tcPr anchor="ctr"/>
                </a:tc>
                <a:extLst>
                  <a:ext uri="{0D108BD9-81ED-4DB2-BD59-A6C34878D82A}">
                    <a16:rowId xmlns="" xmlns:a16="http://schemas.microsoft.com/office/drawing/2014/main" val="2566925050"/>
                  </a:ext>
                </a:extLst>
              </a:tr>
              <a:tr h="298587">
                <a:tc>
                  <a:txBody>
                    <a:bodyPr/>
                    <a:lstStyle/>
                    <a:p>
                      <a:pPr algn="l">
                        <a:lnSpc>
                          <a:spcPct val="100000"/>
                        </a:lnSpc>
                        <a:spcBef>
                          <a:spcPts val="600"/>
                        </a:spcBef>
                        <a:spcAft>
                          <a:spcPts val="600"/>
                        </a:spcAft>
                        <a:buNone/>
                      </a:pPr>
                      <a:r>
                        <a:rPr lang="en-IN" sz="2200" kern="0" dirty="0">
                          <a:effectLst/>
                          <a:latin typeface="MS Reference Sans Serif" panose="020B0604030504040204" pitchFamily="34" charset="0"/>
                          <a:ea typeface="Cambria" panose="02040503050406030204" pitchFamily="18" charset="0"/>
                        </a:rPr>
                        <a:t>40% Salary Cities</a:t>
                      </a:r>
                      <a:endParaRPr lang="en-IN" sz="22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anchor="ctr"/>
                </a:tc>
                <a:tc>
                  <a:txBody>
                    <a:bodyPr/>
                    <a:lstStyle/>
                    <a:p>
                      <a:pPr marL="0" algn="l" defTabSz="914400" rtl="0" eaLnBrk="1" latinLnBrk="0" hangingPunct="1">
                        <a:lnSpc>
                          <a:spcPct val="100000"/>
                        </a:lnSpc>
                        <a:spcBef>
                          <a:spcPts val="600"/>
                        </a:spcBef>
                        <a:spcAft>
                          <a:spcPts val="600"/>
                        </a:spcAft>
                        <a:buNone/>
                      </a:pPr>
                      <a:r>
                        <a:rPr lang="en-IN" sz="2200" kern="1200">
                          <a:solidFill>
                            <a:schemeClr val="dk1"/>
                          </a:solidFill>
                          <a:latin typeface="MS Reference Sans Serif" panose="020B0604030504040204" pitchFamily="34" charset="0"/>
                          <a:ea typeface="Cambria" panose="02040503050406030204" pitchFamily="18" charset="0"/>
                          <a:cs typeface="+mn-cs"/>
                        </a:rPr>
                        <a:t>Any other place </a:t>
                      </a:r>
                    </a:p>
                  </a:txBody>
                  <a:tcPr anchor="ctr"/>
                </a:tc>
                <a:tc>
                  <a:txBody>
                    <a:bodyPr/>
                    <a:lstStyle/>
                    <a:p>
                      <a:pPr marL="0" algn="l" defTabSz="914400" rtl="0" eaLnBrk="1" latinLnBrk="0" hangingPunct="1">
                        <a:lnSpc>
                          <a:spcPct val="100000"/>
                        </a:lnSpc>
                        <a:spcBef>
                          <a:spcPts val="600"/>
                        </a:spcBef>
                        <a:spcAft>
                          <a:spcPts val="600"/>
                        </a:spcAft>
                        <a:buNone/>
                      </a:pPr>
                      <a:r>
                        <a:rPr lang="en-IN" sz="2200" kern="1200" dirty="0">
                          <a:solidFill>
                            <a:schemeClr val="dk1"/>
                          </a:solidFill>
                          <a:latin typeface="MS Reference Sans Serif" panose="020B0604030504040204" pitchFamily="34" charset="0"/>
                          <a:ea typeface="Cambria" panose="02040503050406030204" pitchFamily="18" charset="0"/>
                          <a:cs typeface="+mn-cs"/>
                        </a:rPr>
                        <a:t>Any other place </a:t>
                      </a:r>
                    </a:p>
                  </a:txBody>
                  <a:tcPr anchor="ctr"/>
                </a:tc>
                <a:extLst>
                  <a:ext uri="{0D108BD9-81ED-4DB2-BD59-A6C34878D82A}">
                    <a16:rowId xmlns="" xmlns:a16="http://schemas.microsoft.com/office/drawing/2014/main" val="3180301013"/>
                  </a:ext>
                </a:extLst>
              </a:tr>
            </a:tbl>
          </a:graphicData>
        </a:graphic>
      </p:graphicFrame>
      <p:sp>
        <p:nvSpPr>
          <p:cNvPr id="7" name="Rectangle 4">
            <a:extLst>
              <a:ext uri="{FF2B5EF4-FFF2-40B4-BE49-F238E27FC236}">
                <a16:creationId xmlns="" xmlns:a16="http://schemas.microsoft.com/office/drawing/2014/main" id="{3257D10F-01D9-F527-5077-67C54933F463}"/>
              </a:ext>
            </a:extLst>
          </p:cNvPr>
          <p:cNvSpPr>
            <a:spLocks noChangeArrowheads="1"/>
          </p:cNvSpPr>
          <p:nvPr/>
        </p:nvSpPr>
        <p:spPr bwMode="auto">
          <a:xfrm>
            <a:off x="392863" y="808503"/>
            <a:ext cx="13410221"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MS Reference Sans Serif" panose="020B0604030504040204" pitchFamily="34" charset="0"/>
                <a:ea typeface="Cambria" panose="02040503050406030204" pitchFamily="18" charset="0"/>
                <a:cs typeface="Arial" panose="020B0604020202020204" pitchFamily="34" charset="0"/>
              </a:rPr>
              <a:t>Calculation of deduction of HRA is as under:</a:t>
            </a:r>
            <a:endParaRPr kumimoji="0" lang="en-US" altLang="en-US" sz="2000" b="0" i="0" u="none" strike="noStrike" cap="none" normalizeH="0" baseline="0" dirty="0">
              <a:ln>
                <a:noFill/>
              </a:ln>
              <a:solidFill>
                <a:schemeClr val="tx1"/>
              </a:solidFill>
              <a:effectLst/>
              <a:latin typeface="MS Reference Sans Serif" panose="020B0604030504040204" pitchFamily="34" charset="0"/>
              <a:ea typeface="Cambria" panose="02040503050406030204" pitchFamily="18"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MS Reference Sans Serif" panose="020B0604030504040204" pitchFamily="34" charset="0"/>
                <a:ea typeface="Cambria" panose="02040503050406030204" pitchFamily="18" charset="0"/>
                <a:cs typeface="Arial" panose="020B0604020202020204" pitchFamily="34" charset="0"/>
              </a:rPr>
              <a:t>Actual HRA received;</a:t>
            </a:r>
            <a:endParaRPr lang="en-US" altLang="en-US" sz="2000" dirty="0">
              <a:latin typeface="MS Reference Sans Serif" panose="020B0604030504040204" pitchFamily="34" charset="0"/>
              <a:ea typeface="Cambria" panose="02040503050406030204" pitchFamily="18"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MS Reference Sans Serif" panose="020B0604030504040204" pitchFamily="34" charset="0"/>
                <a:ea typeface="Cambria" panose="02040503050406030204" pitchFamily="18" charset="0"/>
                <a:cs typeface="Arial" panose="020B0604020202020204" pitchFamily="34" charset="0"/>
              </a:rPr>
              <a:t>Rental expenditure actually incurred less 10% of salary;</a:t>
            </a:r>
            <a:endParaRPr lang="en-US" altLang="en-US" sz="2000" dirty="0">
              <a:latin typeface="MS Reference Sans Serif" panose="020B0604030504040204" pitchFamily="34" charset="0"/>
              <a:ea typeface="Cambria" panose="02040503050406030204" pitchFamily="18"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MS Reference Sans Serif" panose="020B0604030504040204" pitchFamily="34" charset="0"/>
                <a:ea typeface="Cambria" panose="02040503050406030204" pitchFamily="18" charset="0"/>
                <a:cs typeface="Arial" panose="020B0604020202020204" pitchFamily="34" charset="0"/>
              </a:rPr>
              <a:t>50% or 40% of salary </a:t>
            </a:r>
            <a:endParaRPr kumimoji="0" lang="en-US" altLang="en-US" sz="2000" b="0" i="0" u="none" strike="noStrike" cap="none" normalizeH="0" baseline="0" dirty="0">
              <a:ln>
                <a:noFill/>
              </a:ln>
              <a:solidFill>
                <a:schemeClr val="tx1"/>
              </a:solidFill>
              <a:effectLst/>
              <a:latin typeface="MS Reference Sans Serif" panose="020B0604030504040204" pitchFamily="34" charset="0"/>
              <a:ea typeface="Cambria" panose="020405030504060302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58586"/>
                </a:solidFill>
                <a:effectLst/>
                <a:latin typeface="MS Reference Sans Serif" panose="020B0604030504040204" pitchFamily="34" charset="0"/>
                <a:ea typeface="Cambria" panose="02040503050406030204" pitchFamily="18" charset="0"/>
                <a:cs typeface="Arial" panose="020B0604020202020204" pitchFamily="34" charset="0"/>
              </a:rPr>
              <a:t>(%age is based on location – number of cities in 50% bracket increased to 8 in IT Rules 2026 as compared to 4 in IT Rules, 1962 - refer table below)</a:t>
            </a:r>
            <a:endParaRPr kumimoji="0" lang="en-US" altLang="en-US" sz="2000" b="0" i="0" u="none" strike="noStrike" cap="none" normalizeH="0" baseline="0" dirty="0">
              <a:ln>
                <a:noFill/>
              </a:ln>
              <a:solidFill>
                <a:srgbClr val="058586"/>
              </a:solidFill>
              <a:effectLst/>
              <a:latin typeface="MS Reference Sans Serif" panose="020B0604030504040204" pitchFamily="34" charset="0"/>
              <a:ea typeface="Cambria" panose="020405030504060302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MS Reference Sans Serif" panose="020B0604030504040204" pitchFamily="34" charset="0"/>
                <a:ea typeface="Cambria" panose="02040503050406030204" pitchFamily="18" charset="0"/>
                <a:cs typeface="Arial" panose="020B0604020202020204" pitchFamily="34" charset="0"/>
              </a:rPr>
              <a:t>(which-ever is lower)</a:t>
            </a:r>
            <a:endParaRPr kumimoji="0" lang="en-US" altLang="en-US" sz="2000" b="0" i="0" u="none" strike="noStrike" cap="none" normalizeH="0" baseline="0" dirty="0">
              <a:ln>
                <a:noFill/>
              </a:ln>
              <a:solidFill>
                <a:schemeClr val="tx1"/>
              </a:solidFill>
              <a:effectLst/>
              <a:latin typeface="MS Reference Sans Serif" panose="020B0604030504040204" pitchFamily="34" charset="0"/>
              <a:ea typeface="Cambria" panose="020405030504060302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1" u="none" strike="noStrike" cap="none" normalizeH="0" baseline="0" dirty="0">
                <a:ln>
                  <a:noFill/>
                </a:ln>
                <a:solidFill>
                  <a:schemeClr val="tx1"/>
                </a:solidFill>
                <a:effectLst/>
                <a:latin typeface="MS Reference Sans Serif" panose="020B0604030504040204" pitchFamily="34" charset="0"/>
                <a:ea typeface="Cambria" panose="02040503050406030204" pitchFamily="18" charset="0"/>
                <a:cs typeface="Arial" panose="020B0604020202020204" pitchFamily="34" charset="0"/>
              </a:rPr>
              <a:t>Salary includes dearness allowance, if provided, but </a:t>
            </a:r>
            <a:r>
              <a:rPr kumimoji="0" lang="en-US" altLang="en-US" sz="2000" b="1" i="1" u="none" strike="noStrike" cap="none" normalizeH="0" baseline="0" dirty="0">
                <a:ln>
                  <a:noFill/>
                </a:ln>
                <a:solidFill>
                  <a:schemeClr val="tx1"/>
                </a:solidFill>
                <a:effectLst/>
                <a:latin typeface="MS Reference Sans Serif" panose="020B0604030504040204" pitchFamily="34" charset="0"/>
                <a:ea typeface="Cambria" panose="02040503050406030204" pitchFamily="18" charset="0"/>
                <a:cs typeface="Arial" panose="020B0604020202020204" pitchFamily="34" charset="0"/>
              </a:rPr>
              <a:t>excludes</a:t>
            </a:r>
            <a:r>
              <a:rPr kumimoji="0" lang="en-US" altLang="en-US" sz="2000" b="0" i="1" u="none" strike="noStrike" cap="none" normalizeH="0" baseline="0" dirty="0">
                <a:ln>
                  <a:noFill/>
                </a:ln>
                <a:solidFill>
                  <a:schemeClr val="tx1"/>
                </a:solidFill>
                <a:effectLst/>
                <a:latin typeface="MS Reference Sans Serif" panose="020B0604030504040204" pitchFamily="34" charset="0"/>
                <a:ea typeface="Cambria" panose="02040503050406030204" pitchFamily="18" charset="0"/>
                <a:cs typeface="Arial" panose="020B0604020202020204" pitchFamily="34" charset="0"/>
              </a:rPr>
              <a:t> all other allowances and perquisites</a:t>
            </a:r>
          </a:p>
          <a:p>
            <a:pPr marL="0" marR="0" lvl="0" indent="0" algn="just" defTabSz="914400" rtl="0" eaLnBrk="0" fontAlgn="base" latinLnBrk="0" hangingPunct="0">
              <a:lnSpc>
                <a:spcPct val="100000"/>
              </a:lnSpc>
              <a:spcBef>
                <a:spcPct val="0"/>
              </a:spcBef>
              <a:spcAft>
                <a:spcPct val="0"/>
              </a:spcAft>
              <a:buClrTx/>
              <a:buSzTx/>
              <a:buFontTx/>
              <a:buNone/>
              <a:tabLst/>
            </a:pPr>
            <a:r>
              <a:rPr lang="en-US" altLang="en-US" sz="2000" i="1" dirty="0">
                <a:latin typeface="MS Reference Sans Serif" panose="020B0604030504040204" pitchFamily="34" charset="0"/>
                <a:ea typeface="Cambria" panose="02040503050406030204" pitchFamily="18" charset="0"/>
                <a:cs typeface="Arial" panose="020B0604020202020204" pitchFamily="34" charset="0"/>
              </a:rPr>
              <a:t>Deduction not available in new tax regime (section 202 of IT Act 2025)</a:t>
            </a:r>
            <a:endParaRPr kumimoji="0" lang="en-US" altLang="en-US" sz="2000" b="0" i="0" u="none" strike="noStrike" cap="none" normalizeH="0" baseline="0" dirty="0">
              <a:ln>
                <a:noFill/>
              </a:ln>
              <a:solidFill>
                <a:schemeClr val="tx1"/>
              </a:solidFill>
              <a:effectLst/>
              <a:latin typeface="MS Reference Sans Serif" panose="020B0604030504040204" pitchFamily="34" charset="0"/>
              <a:ea typeface="Cambria" panose="020405030504060302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MS Reference Sans Serif" panose="020B0604030504040204" pitchFamily="34" charset="0"/>
              <a:ea typeface="Cambria" panose="02040503050406030204" pitchFamily="18" charset="0"/>
            </a:endParaRPr>
          </a:p>
        </p:txBody>
      </p:sp>
    </p:spTree>
    <p:extLst>
      <p:ext uri="{BB962C8B-B14F-4D97-AF65-F5344CB8AC3E}">
        <p14:creationId xmlns:p14="http://schemas.microsoft.com/office/powerpoint/2010/main" val="1387454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CE69551-D57C-3145-3A06-1C4FB021B82A}"/>
            </a:ext>
          </a:extLst>
        </p:cNvPr>
        <p:cNvGrpSpPr/>
        <p:nvPr/>
      </p:nvGrpSpPr>
      <p:grpSpPr>
        <a:xfrm>
          <a:off x="0" y="0"/>
          <a:ext cx="0" cy="0"/>
          <a:chOff x="0" y="0"/>
          <a:chExt cx="0" cy="0"/>
        </a:xfrm>
      </p:grpSpPr>
      <p:sp>
        <p:nvSpPr>
          <p:cNvPr id="16" name="TextBox 15">
            <a:extLst>
              <a:ext uri="{FF2B5EF4-FFF2-40B4-BE49-F238E27FC236}">
                <a16:creationId xmlns="" xmlns:a16="http://schemas.microsoft.com/office/drawing/2014/main" id="{BC2D10E0-DA7B-7137-AA1E-D54B93232515}"/>
              </a:ext>
            </a:extLst>
          </p:cNvPr>
          <p:cNvSpPr txBox="1"/>
          <p:nvPr/>
        </p:nvSpPr>
        <p:spPr>
          <a:xfrm>
            <a:off x="334537" y="713678"/>
            <a:ext cx="13831406" cy="7463582"/>
          </a:xfrm>
          <a:prstGeom prst="rect">
            <a:avLst/>
          </a:prstGeom>
          <a:noFill/>
        </p:spPr>
        <p:txBody>
          <a:bodyPr wrap="square">
            <a:spAutoFit/>
          </a:bodyPr>
          <a:lstStyle/>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Leave Travel Assistance (LTA) Changes</a:t>
            </a:r>
            <a:endParaRPr lang="en-US" sz="2200" b="1" dirty="0">
              <a:solidFill>
                <a:schemeClr val="tx1">
                  <a:lumMod val="75000"/>
                  <a:lumOff val="25000"/>
                </a:schemeClr>
              </a:solidFill>
              <a:latin typeface="MS Reference Sans Serif" panose="020B0604030504040204" pitchFamily="34" charset="0"/>
              <a:ea typeface="Cambria" panose="02040503050406030204" pitchFamily="18" charset="0"/>
              <a:cs typeface="Lato Black" panose="020F0502020204030203" pitchFamily="34" charset="0"/>
            </a:endParaRPr>
          </a:p>
          <a:p>
            <a:pPr marL="382059" indent="-382059">
              <a:buFontTx/>
              <a:buChar char="-"/>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82059" indent="-382059">
              <a:buFontTx/>
              <a:buChar char="-"/>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82059" indent="-382059">
              <a:buFontTx/>
              <a:buChar char="-"/>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82059" indent="-382059">
              <a:buFontTx/>
              <a:buChar char="-"/>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82059" indent="-382059">
              <a:buFontTx/>
              <a:buChar char="-"/>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82059" indent="-382059">
              <a:buFontTx/>
              <a:buChar char="-"/>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82059" indent="-382059">
              <a:buFontTx/>
              <a:buChar char="-"/>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82059" indent="-382059">
              <a:buFontTx/>
              <a:buChar char="-"/>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82059" indent="-382059">
              <a:buFontTx/>
              <a:buChar char="-"/>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82059" indent="-382059">
              <a:buFontTx/>
              <a:buChar char="-"/>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82059" indent="-382059">
              <a:buFontTx/>
              <a:buChar char="-"/>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82059" indent="-382059">
              <a:buFontTx/>
              <a:buChar char="-"/>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82059" indent="-382059">
              <a:buFontTx/>
              <a:buChar char="-"/>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82059" indent="-382059">
              <a:buFontTx/>
              <a:buChar char="-"/>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82059" indent="-382059">
              <a:buFontTx/>
              <a:buChar char="-"/>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82059" indent="-382059">
              <a:buFontTx/>
              <a:buChar char="-"/>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82059" indent="-382059">
              <a:buFontTx/>
              <a:buChar char="-"/>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82059" indent="-382059">
              <a:buFontTx/>
              <a:buChar char="-"/>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82059" indent="-382059">
              <a:buFontTx/>
              <a:buChar char="-"/>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82059" indent="-382059">
              <a:buFontTx/>
              <a:buChar char="-"/>
              <a:defRPr/>
            </a:pPr>
            <a:endParaRPr lang="en-US" sz="2200" dirty="0">
              <a:solidFill>
                <a:schemeClr val="tx1">
                  <a:lumMod val="75000"/>
                  <a:lumOff val="25000"/>
                </a:schemeClr>
              </a:solidFill>
              <a:latin typeface="MS Reference Sans Serif" panose="020B0604030504040204" pitchFamily="34" charset="0"/>
              <a:ea typeface="Cambria" panose="02040503050406030204" pitchFamily="18" charset="0"/>
            </a:endParaRPr>
          </a:p>
        </p:txBody>
      </p:sp>
      <p:sp>
        <p:nvSpPr>
          <p:cNvPr id="7" name="Rectangle 4">
            <a:extLst>
              <a:ext uri="{FF2B5EF4-FFF2-40B4-BE49-F238E27FC236}">
                <a16:creationId xmlns="" xmlns:a16="http://schemas.microsoft.com/office/drawing/2014/main" id="{965719B0-A93B-55C4-6219-C4FF913214FA}"/>
              </a:ext>
            </a:extLst>
          </p:cNvPr>
          <p:cNvSpPr>
            <a:spLocks noChangeArrowheads="1"/>
          </p:cNvSpPr>
          <p:nvPr/>
        </p:nvSpPr>
        <p:spPr bwMode="auto">
          <a:xfrm>
            <a:off x="392865" y="1434976"/>
            <a:ext cx="1341022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MS Reference Sans Serif" panose="020B0604030504040204" pitchFamily="34" charset="0"/>
                <a:ea typeface="Cambria" panose="02040503050406030204" pitchFamily="18" charset="0"/>
                <a:cs typeface="Arial" panose="020B0604020202020204" pitchFamily="34" charset="0"/>
              </a:rPr>
              <a:t>Updated Travel Norms &amp; Blocks</a:t>
            </a:r>
          </a:p>
          <a:p>
            <a:pPr marL="0" marR="0" lvl="0" indent="0" algn="just" defTabSz="914400" rtl="0" eaLnBrk="0" fontAlgn="base" latinLnBrk="0" hangingPunct="0">
              <a:lnSpc>
                <a:spcPct val="100000"/>
              </a:lnSpc>
              <a:spcBef>
                <a:spcPct val="0"/>
              </a:spcBef>
              <a:spcAft>
                <a:spcPct val="0"/>
              </a:spcAft>
              <a:buClrTx/>
              <a:buSzTx/>
              <a:buFontTx/>
              <a:buNone/>
              <a:tabLst/>
            </a:pPr>
            <a:endParaRPr lang="en-US" altLang="en-US" sz="2000" dirty="0">
              <a:latin typeface="MS Reference Sans Serif" panose="020B0604030504040204" pitchFamily="34" charset="0"/>
              <a:ea typeface="Cambria" panose="02040503050406030204" pitchFamily="18" charset="0"/>
              <a:cs typeface="Arial" panose="020B0604020202020204" pitchFamily="34" charset="0"/>
            </a:endParaRPr>
          </a:p>
        </p:txBody>
      </p:sp>
      <p:graphicFrame>
        <p:nvGraphicFramePr>
          <p:cNvPr id="2" name="Table 1">
            <a:extLst>
              <a:ext uri="{FF2B5EF4-FFF2-40B4-BE49-F238E27FC236}">
                <a16:creationId xmlns="" xmlns:a16="http://schemas.microsoft.com/office/drawing/2014/main" id="{7283965A-CB31-F8C2-3AA8-290A3AEDA4C8}"/>
              </a:ext>
            </a:extLst>
          </p:cNvPr>
          <p:cNvGraphicFramePr>
            <a:graphicFrameLocks noGrp="1"/>
          </p:cNvGraphicFramePr>
          <p:nvPr>
            <p:extLst>
              <p:ext uri="{D42A27DB-BD31-4B8C-83A1-F6EECF244321}">
                <p14:modId xmlns:p14="http://schemas.microsoft.com/office/powerpoint/2010/main" val="466290648"/>
              </p:ext>
            </p:extLst>
          </p:nvPr>
        </p:nvGraphicFramePr>
        <p:xfrm>
          <a:off x="471949" y="1946793"/>
          <a:ext cx="13410219" cy="3973505"/>
        </p:xfrm>
        <a:graphic>
          <a:graphicData uri="http://schemas.openxmlformats.org/drawingml/2006/table">
            <a:tbl>
              <a:tblPr firstRow="1" firstCol="1" bandRow="1">
                <a:tableStyleId>{5C22544A-7EE6-4342-B048-85BDC9FD1C3A}</a:tableStyleId>
              </a:tblPr>
              <a:tblGrid>
                <a:gridCol w="3150023">
                  <a:extLst>
                    <a:ext uri="{9D8B030D-6E8A-4147-A177-3AD203B41FA5}">
                      <a16:colId xmlns="" xmlns:a16="http://schemas.microsoft.com/office/drawing/2014/main" val="1407114477"/>
                    </a:ext>
                  </a:extLst>
                </a:gridCol>
                <a:gridCol w="4933134">
                  <a:extLst>
                    <a:ext uri="{9D8B030D-6E8A-4147-A177-3AD203B41FA5}">
                      <a16:colId xmlns="" xmlns:a16="http://schemas.microsoft.com/office/drawing/2014/main" val="3934852345"/>
                    </a:ext>
                  </a:extLst>
                </a:gridCol>
                <a:gridCol w="5327062">
                  <a:extLst>
                    <a:ext uri="{9D8B030D-6E8A-4147-A177-3AD203B41FA5}">
                      <a16:colId xmlns="" xmlns:a16="http://schemas.microsoft.com/office/drawing/2014/main" val="3269411363"/>
                    </a:ext>
                  </a:extLst>
                </a:gridCol>
              </a:tblGrid>
              <a:tr h="329090">
                <a:tc>
                  <a:txBody>
                    <a:bodyPr/>
                    <a:lstStyle/>
                    <a:p>
                      <a:pPr algn="just">
                        <a:lnSpc>
                          <a:spcPct val="100000"/>
                        </a:lnSpc>
                        <a:spcAft>
                          <a:spcPts val="800"/>
                        </a:spcAft>
                        <a:buNone/>
                      </a:pPr>
                      <a:r>
                        <a:rPr lang="en-IN" sz="2200" kern="0" dirty="0">
                          <a:effectLst/>
                          <a:latin typeface="MS Reference Sans Serif" panose="020B0604030504040204" pitchFamily="34" charset="0"/>
                        </a:rPr>
                        <a:t>Particulars</a:t>
                      </a:r>
                      <a:endParaRPr lang="en-IN" sz="2200" kern="100" dirty="0">
                        <a:effectLst/>
                        <a:latin typeface="MS Reference Sans Serif"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800"/>
                        </a:spcAft>
                        <a:buNone/>
                      </a:pPr>
                      <a:r>
                        <a:rPr lang="en-IN" sz="2200" kern="0">
                          <a:effectLst/>
                          <a:latin typeface="MS Reference Sans Serif" panose="020B0604030504040204" pitchFamily="34" charset="0"/>
                        </a:rPr>
                        <a:t>Rule 2B of IT Rules, 1962</a:t>
                      </a:r>
                      <a:endParaRPr lang="en-IN" sz="2200" kern="100">
                        <a:effectLst/>
                        <a:latin typeface="MS Reference Sans Serif"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800"/>
                        </a:spcAft>
                        <a:buNone/>
                      </a:pPr>
                      <a:r>
                        <a:rPr lang="en-IN" sz="2200" kern="0">
                          <a:effectLst/>
                          <a:latin typeface="MS Reference Sans Serif" panose="020B0604030504040204" pitchFamily="34" charset="0"/>
                        </a:rPr>
                        <a:t>Rule 278 of IT Rules, 2026</a:t>
                      </a:r>
                      <a:endParaRPr lang="en-IN" sz="2200" kern="100">
                        <a:effectLst/>
                        <a:latin typeface="MS Reference Sans Serif" panose="020B060403050404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313568301"/>
                  </a:ext>
                </a:extLst>
              </a:tr>
              <a:tr h="1229406">
                <a:tc>
                  <a:txBody>
                    <a:bodyPr/>
                    <a:lstStyle/>
                    <a:p>
                      <a:pPr algn="just">
                        <a:lnSpc>
                          <a:spcPct val="100000"/>
                        </a:lnSpc>
                        <a:spcAft>
                          <a:spcPts val="800"/>
                        </a:spcAft>
                        <a:buNone/>
                      </a:pPr>
                      <a:r>
                        <a:rPr lang="en-IN" sz="2200" kern="0" dirty="0">
                          <a:effectLst/>
                          <a:latin typeface="MS Reference Sans Serif" panose="020B0604030504040204" pitchFamily="34" charset="0"/>
                        </a:rPr>
                        <a:t>Statutory Reference</a:t>
                      </a:r>
                      <a:endParaRPr lang="en-IN" sz="2200" kern="100" dirty="0">
                        <a:effectLst/>
                        <a:latin typeface="MS Reference Sans Serif"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800"/>
                        </a:spcAft>
                        <a:buNone/>
                      </a:pPr>
                      <a:r>
                        <a:rPr lang="en-IN" sz="2200" kern="0">
                          <a:effectLst/>
                          <a:latin typeface="MS Reference Sans Serif" panose="020B0604030504040204" pitchFamily="34" charset="0"/>
                        </a:rPr>
                        <a:t>Section 10(5) of IT Act, 1961</a:t>
                      </a:r>
                      <a:endParaRPr lang="en-IN" sz="2200" kern="100">
                        <a:effectLst/>
                        <a:latin typeface="MS Reference Sans Serif"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800"/>
                        </a:spcAft>
                        <a:buNone/>
                      </a:pPr>
                      <a:r>
                        <a:rPr lang="en-IN" sz="2200" kern="0">
                          <a:effectLst/>
                          <a:latin typeface="MS Reference Sans Serif" panose="020B0604030504040204" pitchFamily="34" charset="0"/>
                        </a:rPr>
                        <a:t>Section 11</a:t>
                      </a:r>
                      <a:endParaRPr lang="en-IN" sz="2200" kern="100">
                        <a:effectLst/>
                        <a:latin typeface="MS Reference Sans Serif" panose="020B0604030504040204" pitchFamily="34" charset="0"/>
                      </a:endParaRPr>
                    </a:p>
                    <a:p>
                      <a:pPr algn="just">
                        <a:lnSpc>
                          <a:spcPct val="100000"/>
                        </a:lnSpc>
                        <a:spcAft>
                          <a:spcPts val="800"/>
                        </a:spcAft>
                        <a:buNone/>
                      </a:pPr>
                      <a:r>
                        <a:rPr lang="en-IN" sz="2200" kern="0">
                          <a:effectLst/>
                          <a:latin typeface="MS Reference Sans Serif" panose="020B0604030504040204" pitchFamily="34" charset="0"/>
                        </a:rPr>
                        <a:t>Schedule III [Table: Sl. No. 8] to the IT Act 2025</a:t>
                      </a:r>
                      <a:endParaRPr lang="en-IN" sz="2200" kern="100">
                        <a:effectLst/>
                        <a:latin typeface="MS Reference Sans Serif" panose="020B060403050404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3566439973"/>
                  </a:ext>
                </a:extLst>
              </a:tr>
              <a:tr h="1039865">
                <a:tc>
                  <a:txBody>
                    <a:bodyPr/>
                    <a:lstStyle/>
                    <a:p>
                      <a:pPr algn="just">
                        <a:lnSpc>
                          <a:spcPct val="100000"/>
                        </a:lnSpc>
                        <a:spcAft>
                          <a:spcPts val="800"/>
                        </a:spcAft>
                        <a:buNone/>
                      </a:pPr>
                      <a:r>
                        <a:rPr lang="en-IN" sz="2200" kern="0" dirty="0">
                          <a:effectLst/>
                          <a:latin typeface="MS Reference Sans Serif" panose="020B0604030504040204" pitchFamily="34" charset="0"/>
                        </a:rPr>
                        <a:t>Air Travel Limit</a:t>
                      </a:r>
                      <a:endParaRPr lang="en-IN" sz="2200" kern="100" dirty="0">
                        <a:effectLst/>
                        <a:latin typeface="MS Reference Sans Serif"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800"/>
                        </a:spcAft>
                        <a:buNone/>
                      </a:pPr>
                      <a:r>
                        <a:rPr lang="en-IN" sz="2200" kern="0" dirty="0">
                          <a:effectLst/>
                          <a:latin typeface="MS Reference Sans Serif" panose="020B0604030504040204" pitchFamily="34" charset="0"/>
                        </a:rPr>
                        <a:t>Amount not exceeding the </a:t>
                      </a:r>
                      <a:r>
                        <a:rPr lang="en-IN" sz="2200" b="1" kern="0" dirty="0">
                          <a:solidFill>
                            <a:srgbClr val="058586"/>
                          </a:solidFill>
                          <a:effectLst/>
                          <a:latin typeface="MS Reference Sans Serif" panose="020B0604030504040204" pitchFamily="34" charset="0"/>
                        </a:rPr>
                        <a:t>air economy fare </a:t>
                      </a:r>
                      <a:r>
                        <a:rPr lang="en-IN" sz="2200" kern="0" dirty="0">
                          <a:effectLst/>
                          <a:latin typeface="MS Reference Sans Serif" panose="020B0604030504040204" pitchFamily="34" charset="0"/>
                        </a:rPr>
                        <a:t>of the national carrier.</a:t>
                      </a:r>
                      <a:endParaRPr lang="en-IN" sz="2200" kern="100" dirty="0">
                        <a:effectLst/>
                        <a:latin typeface="MS Reference Sans Serif"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800"/>
                        </a:spcAft>
                        <a:buNone/>
                      </a:pPr>
                      <a:r>
                        <a:rPr lang="en-IN" sz="2200" kern="0" dirty="0">
                          <a:effectLst/>
                          <a:latin typeface="MS Reference Sans Serif" panose="020B0604030504040204" pitchFamily="34" charset="0"/>
                        </a:rPr>
                        <a:t>Amount not exceeding the </a:t>
                      </a:r>
                      <a:r>
                        <a:rPr lang="en-IN" sz="2200" b="1" kern="0" dirty="0">
                          <a:solidFill>
                            <a:srgbClr val="058586"/>
                          </a:solidFill>
                          <a:effectLst/>
                          <a:latin typeface="MS Reference Sans Serif" panose="020B0604030504040204" pitchFamily="34" charset="0"/>
                        </a:rPr>
                        <a:t>fare admissible for the class of travel to which the employee is entitled.</a:t>
                      </a:r>
                      <a:endParaRPr lang="en-IN" sz="2200" b="1" kern="100" dirty="0">
                        <a:solidFill>
                          <a:srgbClr val="058586"/>
                        </a:solidFill>
                        <a:effectLst/>
                        <a:latin typeface="MS Reference Sans Serif" panose="020B060403050404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114421210"/>
                  </a:ext>
                </a:extLst>
              </a:tr>
              <a:tr h="684477">
                <a:tc>
                  <a:txBody>
                    <a:bodyPr/>
                    <a:lstStyle/>
                    <a:p>
                      <a:pPr algn="just">
                        <a:lnSpc>
                          <a:spcPct val="100000"/>
                        </a:lnSpc>
                        <a:spcAft>
                          <a:spcPts val="800"/>
                        </a:spcAft>
                        <a:buNone/>
                      </a:pPr>
                      <a:r>
                        <a:rPr lang="en-IN" sz="2200" kern="0">
                          <a:effectLst/>
                          <a:latin typeface="MS Reference Sans Serif" panose="020B0604030504040204" pitchFamily="34" charset="0"/>
                        </a:rPr>
                        <a:t>No Rail Connectivity (No Public Transport)</a:t>
                      </a:r>
                      <a:endParaRPr lang="en-IN" sz="2200" kern="100">
                        <a:effectLst/>
                        <a:latin typeface="MS Reference Sans Serif"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800"/>
                        </a:spcAft>
                        <a:buNone/>
                      </a:pPr>
                      <a:r>
                        <a:rPr lang="en-IN" sz="2200" kern="0" dirty="0">
                          <a:solidFill>
                            <a:srgbClr val="058586"/>
                          </a:solidFill>
                          <a:effectLst/>
                          <a:latin typeface="MS Reference Sans Serif" panose="020B0604030504040204" pitchFamily="34" charset="0"/>
                        </a:rPr>
                        <a:t>Amount equivalent to the air-conditioned first-class rail fare.</a:t>
                      </a:r>
                      <a:endParaRPr lang="en-IN" sz="2200" kern="100" dirty="0">
                        <a:solidFill>
                          <a:srgbClr val="058586"/>
                        </a:solidFill>
                        <a:effectLst/>
                        <a:latin typeface="MS Reference Sans Serif"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800"/>
                        </a:spcAft>
                        <a:buNone/>
                      </a:pPr>
                      <a:r>
                        <a:rPr lang="en-IN" sz="2200" kern="0" dirty="0">
                          <a:solidFill>
                            <a:srgbClr val="058586"/>
                          </a:solidFill>
                          <a:effectLst/>
                          <a:latin typeface="MS Reference Sans Serif" panose="020B0604030504040204" pitchFamily="34" charset="0"/>
                        </a:rPr>
                        <a:t>Admissible at a rate of ₹30 per kilometre.</a:t>
                      </a:r>
                      <a:endParaRPr lang="en-IN" sz="2200" kern="100" dirty="0">
                        <a:solidFill>
                          <a:srgbClr val="058586"/>
                        </a:solidFill>
                        <a:effectLst/>
                        <a:latin typeface="MS Reference Sans Serif" panose="020B060403050404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2688416841"/>
                  </a:ext>
                </a:extLst>
              </a:tr>
              <a:tr h="684477">
                <a:tc>
                  <a:txBody>
                    <a:bodyPr/>
                    <a:lstStyle/>
                    <a:p>
                      <a:pPr algn="just">
                        <a:lnSpc>
                          <a:spcPct val="100000"/>
                        </a:lnSpc>
                        <a:spcAft>
                          <a:spcPts val="800"/>
                        </a:spcAft>
                        <a:buNone/>
                      </a:pPr>
                      <a:r>
                        <a:rPr lang="en-IN" sz="2200" kern="0" dirty="0">
                          <a:effectLst/>
                          <a:latin typeface="MS Reference Sans Serif" panose="020B0604030504040204" pitchFamily="34" charset="0"/>
                        </a:rPr>
                        <a:t>Block of Four Years</a:t>
                      </a:r>
                      <a:endParaRPr lang="en-IN" sz="2200" kern="100" dirty="0">
                        <a:effectLst/>
                        <a:latin typeface="MS Reference Sans Serif"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800"/>
                        </a:spcAft>
                        <a:buNone/>
                      </a:pPr>
                      <a:r>
                        <a:rPr lang="en-IN" sz="2200" kern="0" dirty="0">
                          <a:effectLst/>
                          <a:latin typeface="MS Reference Sans Serif" panose="020B0604030504040204" pitchFamily="34" charset="0"/>
                        </a:rPr>
                        <a:t>Commencing from the calendar year </a:t>
                      </a:r>
                      <a:r>
                        <a:rPr lang="en-IN" sz="2200" kern="0" dirty="0">
                          <a:solidFill>
                            <a:srgbClr val="058586"/>
                          </a:solidFill>
                          <a:effectLst/>
                          <a:latin typeface="MS Reference Sans Serif" panose="020B0604030504040204" pitchFamily="34" charset="0"/>
                        </a:rPr>
                        <a:t>1986.</a:t>
                      </a:r>
                      <a:endParaRPr lang="en-IN" sz="2200" kern="100" dirty="0">
                        <a:solidFill>
                          <a:srgbClr val="058586"/>
                        </a:solidFill>
                        <a:effectLst/>
                        <a:latin typeface="MS Reference Sans Serif"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800"/>
                        </a:spcAft>
                        <a:buNone/>
                      </a:pPr>
                      <a:r>
                        <a:rPr lang="en-IN" sz="2200" kern="0" dirty="0">
                          <a:effectLst/>
                          <a:latin typeface="MS Reference Sans Serif" panose="020B0604030504040204" pitchFamily="34" charset="0"/>
                        </a:rPr>
                        <a:t>Commencing from the calendar year </a:t>
                      </a:r>
                      <a:r>
                        <a:rPr lang="en-IN" sz="2200" kern="0" dirty="0">
                          <a:solidFill>
                            <a:srgbClr val="058586"/>
                          </a:solidFill>
                          <a:effectLst/>
                          <a:latin typeface="MS Reference Sans Serif" panose="020B0604030504040204" pitchFamily="34" charset="0"/>
                        </a:rPr>
                        <a:t>2022.</a:t>
                      </a:r>
                      <a:endParaRPr lang="en-IN" sz="2200" kern="100" dirty="0">
                        <a:solidFill>
                          <a:srgbClr val="058586"/>
                        </a:solidFill>
                        <a:effectLst/>
                        <a:latin typeface="MS Reference Sans Serif" panose="020B060403050404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434917880"/>
                  </a:ext>
                </a:extLst>
              </a:tr>
            </a:tbl>
          </a:graphicData>
        </a:graphic>
      </p:graphicFrame>
      <p:sp>
        <p:nvSpPr>
          <p:cNvPr id="4" name="TextBox 3">
            <a:extLst>
              <a:ext uri="{FF2B5EF4-FFF2-40B4-BE49-F238E27FC236}">
                <a16:creationId xmlns="" xmlns:a16="http://schemas.microsoft.com/office/drawing/2014/main" id="{A98ACC2B-21EC-465F-ABE7-D70C10FCCEA6}"/>
              </a:ext>
            </a:extLst>
          </p:cNvPr>
          <p:cNvSpPr txBox="1"/>
          <p:nvPr/>
        </p:nvSpPr>
        <p:spPr>
          <a:xfrm>
            <a:off x="457206" y="6284114"/>
            <a:ext cx="8524562" cy="369332"/>
          </a:xfrm>
          <a:prstGeom prst="rect">
            <a:avLst/>
          </a:prstGeom>
          <a:noFill/>
        </p:spPr>
        <p:txBody>
          <a:bodyPr wrap="square">
            <a:spAutoFit/>
          </a:bodyPr>
          <a:lstStyle/>
          <a:p>
            <a:r>
              <a:rPr lang="en-US" altLang="en-US" sz="1800" i="1" dirty="0">
                <a:latin typeface="MS Reference Sans Serif" panose="020B0604030504040204" pitchFamily="34" charset="0"/>
                <a:ea typeface="Cambria" panose="02040503050406030204" pitchFamily="18" charset="0"/>
                <a:cs typeface="Arial" panose="020B0604020202020204" pitchFamily="34" charset="0"/>
              </a:rPr>
              <a:t>Deduction not available in new tax regime (section 202 of IT Act 2025)</a:t>
            </a:r>
            <a:endParaRPr lang="en-IN" dirty="0"/>
          </a:p>
        </p:txBody>
      </p:sp>
      <p:sp>
        <p:nvSpPr>
          <p:cNvPr id="3" name="TextBox 2">
            <a:extLst>
              <a:ext uri="{FF2B5EF4-FFF2-40B4-BE49-F238E27FC236}">
                <a16:creationId xmlns="" xmlns:a16="http://schemas.microsoft.com/office/drawing/2014/main" id="{0B9A51D2-E953-F572-6132-FF456869F708}"/>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37101828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959F0513-56D4-D247-581F-8117010C75EB}"/>
            </a:ext>
          </a:extLst>
        </p:cNvPr>
        <p:cNvGrpSpPr/>
        <p:nvPr/>
      </p:nvGrpSpPr>
      <p:grpSpPr>
        <a:xfrm>
          <a:off x="0" y="0"/>
          <a:ext cx="0" cy="0"/>
          <a:chOff x="0" y="0"/>
          <a:chExt cx="0" cy="0"/>
        </a:xfrm>
      </p:grpSpPr>
      <p:graphicFrame>
        <p:nvGraphicFramePr>
          <p:cNvPr id="3" name="Table 2">
            <a:extLst>
              <a:ext uri="{FF2B5EF4-FFF2-40B4-BE49-F238E27FC236}">
                <a16:creationId xmlns="" xmlns:a16="http://schemas.microsoft.com/office/drawing/2014/main" id="{33FB21B5-0283-882F-EB77-41D5338AC4B5}"/>
              </a:ext>
            </a:extLst>
          </p:cNvPr>
          <p:cNvGraphicFramePr>
            <a:graphicFrameLocks noGrp="1"/>
          </p:cNvGraphicFramePr>
          <p:nvPr>
            <p:extLst>
              <p:ext uri="{D42A27DB-BD31-4B8C-83A1-F6EECF244321}">
                <p14:modId xmlns:p14="http://schemas.microsoft.com/office/powerpoint/2010/main" val="3274502298"/>
              </p:ext>
            </p:extLst>
          </p:nvPr>
        </p:nvGraphicFramePr>
        <p:xfrm>
          <a:off x="265471" y="585636"/>
          <a:ext cx="14099459" cy="6837680"/>
        </p:xfrm>
        <a:graphic>
          <a:graphicData uri="http://schemas.openxmlformats.org/drawingml/2006/table">
            <a:tbl>
              <a:tblPr firstRow="1" firstCol="1" bandRow="1">
                <a:tableStyleId>{5C22544A-7EE6-4342-B048-85BDC9FD1C3A}</a:tableStyleId>
              </a:tblPr>
              <a:tblGrid>
                <a:gridCol w="4984955">
                  <a:extLst>
                    <a:ext uri="{9D8B030D-6E8A-4147-A177-3AD203B41FA5}">
                      <a16:colId xmlns="" xmlns:a16="http://schemas.microsoft.com/office/drawing/2014/main" val="1402026463"/>
                    </a:ext>
                  </a:extLst>
                </a:gridCol>
                <a:gridCol w="2841439">
                  <a:extLst>
                    <a:ext uri="{9D8B030D-6E8A-4147-A177-3AD203B41FA5}">
                      <a16:colId xmlns="" xmlns:a16="http://schemas.microsoft.com/office/drawing/2014/main" val="825952611"/>
                    </a:ext>
                  </a:extLst>
                </a:gridCol>
                <a:gridCol w="2419610">
                  <a:extLst>
                    <a:ext uri="{9D8B030D-6E8A-4147-A177-3AD203B41FA5}">
                      <a16:colId xmlns="" xmlns:a16="http://schemas.microsoft.com/office/drawing/2014/main" val="4193512064"/>
                    </a:ext>
                  </a:extLst>
                </a:gridCol>
                <a:gridCol w="3853455">
                  <a:extLst>
                    <a:ext uri="{9D8B030D-6E8A-4147-A177-3AD203B41FA5}">
                      <a16:colId xmlns="" xmlns:a16="http://schemas.microsoft.com/office/drawing/2014/main" val="3591750538"/>
                    </a:ext>
                  </a:extLst>
                </a:gridCol>
              </a:tblGrid>
              <a:tr h="482423">
                <a:tc>
                  <a:txBody>
                    <a:bodyPr/>
                    <a:lstStyle/>
                    <a:p>
                      <a:pPr algn="l">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Particulars</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a:txBody>
                    <a:bodyPr/>
                    <a:lstStyle/>
                    <a:p>
                      <a:pPr algn="ctr">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Rule 2BB of IT 1962</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a:txBody>
                    <a:bodyPr/>
                    <a:lstStyle/>
                    <a:p>
                      <a:pPr algn="ctr">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Rule 280 of IT Rules 2026</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a:txBody>
                    <a:bodyPr/>
                    <a:lstStyle/>
                    <a:p>
                      <a:pPr algn="ctr">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Remarks</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extLst>
                  <a:ext uri="{0D108BD9-81ED-4DB2-BD59-A6C34878D82A}">
                    <a16:rowId xmlns="" xmlns:a16="http://schemas.microsoft.com/office/drawing/2014/main" val="3394342182"/>
                  </a:ext>
                </a:extLst>
              </a:tr>
              <a:tr h="964845">
                <a:tc>
                  <a:txBody>
                    <a:bodyPr/>
                    <a:lstStyle/>
                    <a:p>
                      <a:pPr algn="l">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Children Education Allowance</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a:txBody>
                    <a:bodyPr/>
                    <a:lstStyle/>
                    <a:p>
                      <a:pPr algn="l">
                        <a:lnSpc>
                          <a:spcPct val="100000"/>
                        </a:lnSpc>
                        <a:spcAft>
                          <a:spcPts val="800"/>
                        </a:spcAft>
                        <a:buNone/>
                      </a:pPr>
                      <a:r>
                        <a:rPr lang="en-IN" sz="1700" kern="0" dirty="0">
                          <a:solidFill>
                            <a:srgbClr val="058586"/>
                          </a:solidFill>
                          <a:effectLst/>
                          <a:latin typeface="MS Reference Sans Serif" panose="020B0604030504040204" pitchFamily="34" charset="0"/>
                          <a:ea typeface="Cambria" panose="02040503050406030204" pitchFamily="18" charset="0"/>
                        </a:rPr>
                        <a:t>Rs 100 per month </a:t>
                      </a:r>
                      <a:r>
                        <a:rPr lang="en-IN" sz="1700" kern="0" dirty="0">
                          <a:effectLst/>
                          <a:latin typeface="MS Reference Sans Serif" panose="020B0604030504040204" pitchFamily="34" charset="0"/>
                          <a:ea typeface="Cambria" panose="02040503050406030204" pitchFamily="18" charset="0"/>
                        </a:rPr>
                        <a:t>per child for maximum 2 children</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a:txBody>
                    <a:bodyPr/>
                    <a:lstStyle/>
                    <a:p>
                      <a:pPr algn="l">
                        <a:lnSpc>
                          <a:spcPct val="100000"/>
                        </a:lnSpc>
                        <a:spcAft>
                          <a:spcPts val="800"/>
                        </a:spcAft>
                        <a:buNone/>
                      </a:pPr>
                      <a:r>
                        <a:rPr lang="en-IN" sz="1700" b="1" kern="0" dirty="0">
                          <a:solidFill>
                            <a:srgbClr val="058586"/>
                          </a:solidFill>
                          <a:effectLst/>
                          <a:latin typeface="MS Reference Sans Serif" panose="020B0604030504040204" pitchFamily="34" charset="0"/>
                          <a:ea typeface="Cambria" panose="02040503050406030204" pitchFamily="18" charset="0"/>
                        </a:rPr>
                        <a:t>Rs 3,000 per month </a:t>
                      </a:r>
                      <a:r>
                        <a:rPr lang="en-IN" sz="1700" kern="0" dirty="0">
                          <a:effectLst/>
                          <a:latin typeface="MS Reference Sans Serif" panose="020B0604030504040204" pitchFamily="34" charset="0"/>
                          <a:ea typeface="Cambria" panose="02040503050406030204" pitchFamily="18" charset="0"/>
                        </a:rPr>
                        <a:t>per child for maximum 2 children</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a:txBody>
                    <a:bodyPr/>
                    <a:lstStyle/>
                    <a:p>
                      <a:pPr algn="l">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Deduction </a:t>
                      </a:r>
                      <a:r>
                        <a:rPr lang="en-IN" sz="1700" kern="0" dirty="0">
                          <a:solidFill>
                            <a:srgbClr val="058586"/>
                          </a:solidFill>
                          <a:effectLst/>
                          <a:latin typeface="MS Reference Sans Serif" panose="020B0604030504040204" pitchFamily="34" charset="0"/>
                          <a:ea typeface="Cambria" panose="02040503050406030204" pitchFamily="18" charset="0"/>
                        </a:rPr>
                        <a:t>not available </a:t>
                      </a:r>
                      <a:r>
                        <a:rPr lang="en-IN" sz="1700" kern="0" dirty="0">
                          <a:effectLst/>
                          <a:latin typeface="MS Reference Sans Serif" panose="020B0604030504040204" pitchFamily="34" charset="0"/>
                          <a:ea typeface="Cambria" panose="02040503050406030204" pitchFamily="18" charset="0"/>
                        </a:rPr>
                        <a:t>if </a:t>
                      </a:r>
                      <a:r>
                        <a:rPr lang="en-IN" sz="1700" kern="0" dirty="0">
                          <a:solidFill>
                            <a:srgbClr val="058586"/>
                          </a:solidFill>
                          <a:effectLst/>
                          <a:latin typeface="MS Reference Sans Serif" panose="020B0604030504040204" pitchFamily="34" charset="0"/>
                          <a:ea typeface="Cambria" panose="02040503050406030204" pitchFamily="18" charset="0"/>
                        </a:rPr>
                        <a:t>new tax regime </a:t>
                      </a:r>
                      <a:r>
                        <a:rPr lang="en-IN" sz="1700" kern="0" dirty="0">
                          <a:effectLst/>
                          <a:latin typeface="MS Reference Sans Serif" panose="020B0604030504040204" pitchFamily="34" charset="0"/>
                          <a:ea typeface="Cambria" panose="02040503050406030204" pitchFamily="18" charset="0"/>
                        </a:rPr>
                        <a:t>is opted (section 202 of IT Act 2025 corresponds to section 115BAC(1A) of IT Act 1961)</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extLst>
                  <a:ext uri="{0D108BD9-81ED-4DB2-BD59-A6C34878D82A}">
                    <a16:rowId xmlns="" xmlns:a16="http://schemas.microsoft.com/office/drawing/2014/main" val="70492051"/>
                  </a:ext>
                </a:extLst>
              </a:tr>
              <a:tr h="723634">
                <a:tc>
                  <a:txBody>
                    <a:bodyPr/>
                    <a:lstStyle/>
                    <a:p>
                      <a:pPr algn="l">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Allowance to meet hostel expenditure of child of employee</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a:txBody>
                    <a:bodyPr/>
                    <a:lstStyle/>
                    <a:p>
                      <a:pPr algn="l">
                        <a:lnSpc>
                          <a:spcPct val="100000"/>
                        </a:lnSpc>
                        <a:spcAft>
                          <a:spcPts val="800"/>
                        </a:spcAft>
                        <a:buNone/>
                      </a:pPr>
                      <a:r>
                        <a:rPr lang="en-IN" sz="1700" kern="0" dirty="0">
                          <a:solidFill>
                            <a:srgbClr val="058586"/>
                          </a:solidFill>
                          <a:effectLst/>
                          <a:latin typeface="MS Reference Sans Serif" panose="020B0604030504040204" pitchFamily="34" charset="0"/>
                          <a:ea typeface="Cambria" panose="02040503050406030204" pitchFamily="18" charset="0"/>
                        </a:rPr>
                        <a:t>Rs 300 per month </a:t>
                      </a:r>
                      <a:r>
                        <a:rPr lang="en-IN" sz="1700" kern="0" dirty="0">
                          <a:effectLst/>
                          <a:latin typeface="MS Reference Sans Serif" panose="020B0604030504040204" pitchFamily="34" charset="0"/>
                          <a:ea typeface="Cambria" panose="02040503050406030204" pitchFamily="18" charset="0"/>
                        </a:rPr>
                        <a:t>per child for maximum 2 children</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a:txBody>
                    <a:bodyPr/>
                    <a:lstStyle/>
                    <a:p>
                      <a:pPr algn="l">
                        <a:lnSpc>
                          <a:spcPct val="100000"/>
                        </a:lnSpc>
                        <a:spcAft>
                          <a:spcPts val="800"/>
                        </a:spcAft>
                        <a:buNone/>
                      </a:pPr>
                      <a:r>
                        <a:rPr lang="en-IN" sz="1700" b="1" kern="0" dirty="0">
                          <a:solidFill>
                            <a:srgbClr val="058586"/>
                          </a:solidFill>
                          <a:effectLst/>
                          <a:latin typeface="MS Reference Sans Serif" panose="020B0604030504040204" pitchFamily="34" charset="0"/>
                          <a:ea typeface="Cambria" panose="02040503050406030204" pitchFamily="18" charset="0"/>
                        </a:rPr>
                        <a:t>Rs 9,000 per month </a:t>
                      </a:r>
                      <a:r>
                        <a:rPr lang="en-IN" sz="1700" kern="0" dirty="0">
                          <a:effectLst/>
                          <a:latin typeface="MS Reference Sans Serif" panose="020B0604030504040204" pitchFamily="34" charset="0"/>
                          <a:ea typeface="Cambria" panose="02040503050406030204" pitchFamily="18" charset="0"/>
                        </a:rPr>
                        <a:t>per child for maximum 2 children</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a:txBody>
                    <a:bodyPr/>
                    <a:lstStyle/>
                    <a:p>
                      <a:pPr algn="l">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Deduction </a:t>
                      </a:r>
                      <a:r>
                        <a:rPr lang="en-IN" sz="1700" kern="0" dirty="0">
                          <a:solidFill>
                            <a:srgbClr val="058586"/>
                          </a:solidFill>
                          <a:effectLst/>
                          <a:latin typeface="MS Reference Sans Serif" panose="020B0604030504040204" pitchFamily="34" charset="0"/>
                          <a:ea typeface="Cambria" panose="02040503050406030204" pitchFamily="18" charset="0"/>
                        </a:rPr>
                        <a:t>not available </a:t>
                      </a:r>
                      <a:r>
                        <a:rPr lang="en-IN" sz="1700" kern="0" dirty="0">
                          <a:effectLst/>
                          <a:latin typeface="MS Reference Sans Serif" panose="020B0604030504040204" pitchFamily="34" charset="0"/>
                          <a:ea typeface="Cambria" panose="02040503050406030204" pitchFamily="18" charset="0"/>
                        </a:rPr>
                        <a:t>if </a:t>
                      </a:r>
                      <a:r>
                        <a:rPr lang="en-IN" sz="1700" kern="0" dirty="0">
                          <a:solidFill>
                            <a:srgbClr val="058586"/>
                          </a:solidFill>
                          <a:effectLst/>
                          <a:latin typeface="MS Reference Sans Serif" panose="020B0604030504040204" pitchFamily="34" charset="0"/>
                          <a:ea typeface="Cambria" panose="02040503050406030204" pitchFamily="18" charset="0"/>
                        </a:rPr>
                        <a:t>new tax regime </a:t>
                      </a:r>
                      <a:r>
                        <a:rPr lang="en-IN" sz="1700" kern="0" dirty="0">
                          <a:effectLst/>
                          <a:latin typeface="MS Reference Sans Serif" panose="020B0604030504040204" pitchFamily="34" charset="0"/>
                          <a:ea typeface="Cambria" panose="02040503050406030204" pitchFamily="18" charset="0"/>
                        </a:rPr>
                        <a:t>is opted </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extLst>
                  <a:ext uri="{0D108BD9-81ED-4DB2-BD59-A6C34878D82A}">
                    <a16:rowId xmlns="" xmlns:a16="http://schemas.microsoft.com/office/drawing/2014/main" val="567173953"/>
                  </a:ext>
                </a:extLst>
              </a:tr>
              <a:tr h="1065350">
                <a:tc>
                  <a:txBody>
                    <a:bodyPr/>
                    <a:lstStyle/>
                    <a:p>
                      <a:pPr marR="63500" algn="l">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Transport allowance</a:t>
                      </a:r>
                      <a:endParaRPr lang="en-IN" sz="1700" kern="100" dirty="0">
                        <a:effectLst/>
                        <a:latin typeface="MS Reference Sans Serif" panose="020B0604030504040204" pitchFamily="34" charset="0"/>
                        <a:ea typeface="Cambria" panose="02040503050406030204" pitchFamily="18" charset="0"/>
                      </a:endParaRPr>
                    </a:p>
                    <a:p>
                      <a:pPr algn="l">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(only to </a:t>
                      </a:r>
                      <a:r>
                        <a:rPr lang="en-IN" sz="1700" kern="0" dirty="0">
                          <a:solidFill>
                            <a:srgbClr val="058586"/>
                          </a:solidFill>
                          <a:effectLst/>
                          <a:latin typeface="MS Reference Sans Serif" panose="020B0604030504040204" pitchFamily="34" charset="0"/>
                          <a:ea typeface="Cambria" panose="02040503050406030204" pitchFamily="18" charset="0"/>
                        </a:rPr>
                        <a:t>Handicapped employee</a:t>
                      </a:r>
                      <a:r>
                        <a:rPr lang="en-IN" sz="1700" kern="0" dirty="0">
                          <a:effectLst/>
                          <a:latin typeface="MS Reference Sans Serif" panose="020B0604030504040204" pitchFamily="34" charset="0"/>
                          <a:ea typeface="Cambria" panose="02040503050406030204" pitchFamily="18" charset="0"/>
                        </a:rPr>
                        <a:t>)</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a:txBody>
                    <a:bodyPr/>
                    <a:lstStyle/>
                    <a:p>
                      <a:pPr algn="l">
                        <a:lnSpc>
                          <a:spcPct val="100000"/>
                        </a:lnSpc>
                        <a:spcAft>
                          <a:spcPts val="800"/>
                        </a:spcAft>
                        <a:buNone/>
                      </a:pPr>
                      <a:r>
                        <a:rPr lang="en-IN" sz="1700" kern="0" dirty="0">
                          <a:solidFill>
                            <a:srgbClr val="058586"/>
                          </a:solidFill>
                          <a:effectLst/>
                          <a:latin typeface="MS Reference Sans Serif" panose="020B0604030504040204" pitchFamily="34" charset="0"/>
                          <a:ea typeface="Cambria" panose="02040503050406030204" pitchFamily="18" charset="0"/>
                        </a:rPr>
                        <a:t>Rs 3,200 per month </a:t>
                      </a:r>
                      <a:endParaRPr lang="en-IN" sz="1700" kern="100" dirty="0">
                        <a:solidFill>
                          <a:srgbClr val="058586"/>
                        </a:solidFill>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a:txBody>
                    <a:bodyPr/>
                    <a:lstStyle/>
                    <a:p>
                      <a:pPr marR="63500" algn="l">
                        <a:lnSpc>
                          <a:spcPct val="100000"/>
                        </a:lnSpc>
                        <a:spcAft>
                          <a:spcPts val="800"/>
                        </a:spcAft>
                        <a:buNone/>
                      </a:pPr>
                      <a:r>
                        <a:rPr lang="pt-BR" sz="1700" kern="0" dirty="0">
                          <a:solidFill>
                            <a:srgbClr val="058586"/>
                          </a:solidFill>
                          <a:effectLst/>
                          <a:latin typeface="MS Reference Sans Serif" panose="020B0604030504040204" pitchFamily="34" charset="0"/>
                          <a:ea typeface="Cambria" panose="02040503050406030204" pitchFamily="18" charset="0"/>
                        </a:rPr>
                        <a:t>Rs 15,000 + DA (Metro cities) </a:t>
                      </a:r>
                      <a:endParaRPr lang="en-IN" sz="1700" kern="100" dirty="0">
                        <a:solidFill>
                          <a:srgbClr val="058586"/>
                        </a:solidFill>
                        <a:effectLst/>
                        <a:latin typeface="MS Reference Sans Serif" panose="020B0604030504040204" pitchFamily="34" charset="0"/>
                        <a:ea typeface="Cambria" panose="02040503050406030204" pitchFamily="18" charset="0"/>
                      </a:endParaRPr>
                    </a:p>
                    <a:p>
                      <a:pPr algn="l">
                        <a:lnSpc>
                          <a:spcPct val="100000"/>
                        </a:lnSpc>
                        <a:spcAft>
                          <a:spcPts val="800"/>
                        </a:spcAft>
                        <a:buNone/>
                      </a:pPr>
                      <a:r>
                        <a:rPr lang="pt-BR" sz="1700" kern="0" dirty="0">
                          <a:solidFill>
                            <a:srgbClr val="058586"/>
                          </a:solidFill>
                          <a:effectLst/>
                          <a:latin typeface="MS Reference Sans Serif" panose="020B0604030504040204" pitchFamily="34" charset="0"/>
                          <a:ea typeface="Cambria" panose="02040503050406030204" pitchFamily="18" charset="0"/>
                        </a:rPr>
                        <a:t>Rs 8,000 + DA (Other cities) </a:t>
                      </a:r>
                      <a:endParaRPr lang="en-IN" sz="1700" kern="100" dirty="0">
                        <a:solidFill>
                          <a:srgbClr val="058586"/>
                        </a:solidFill>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a:txBody>
                    <a:bodyPr/>
                    <a:lstStyle/>
                    <a:p>
                      <a:pPr algn="l">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Deduction available to employee in new regime of taxation as well</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extLst>
                  <a:ext uri="{0D108BD9-81ED-4DB2-BD59-A6C34878D82A}">
                    <a16:rowId xmlns="" xmlns:a16="http://schemas.microsoft.com/office/drawing/2014/main" val="2854005738"/>
                  </a:ext>
                </a:extLst>
              </a:tr>
              <a:tr h="482423">
                <a:tc>
                  <a:txBody>
                    <a:bodyPr/>
                    <a:lstStyle/>
                    <a:p>
                      <a:pPr algn="l">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Allowances granted to meet the cost of travel on tour or on transfer</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a:txBody>
                    <a:bodyPr/>
                    <a:lstStyle/>
                    <a:p>
                      <a:pPr algn="l">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No change</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a:txBody>
                    <a:bodyPr/>
                    <a:lstStyle/>
                    <a:p>
                      <a:pPr algn="l">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No change</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rowSpan="4">
                  <a:txBody>
                    <a:bodyPr/>
                    <a:lstStyle/>
                    <a:p>
                      <a:pPr algn="l">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Deduction available to employee in new regime of taxation as well</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extLst>
                  <a:ext uri="{0D108BD9-81ED-4DB2-BD59-A6C34878D82A}">
                    <a16:rowId xmlns="" xmlns:a16="http://schemas.microsoft.com/office/drawing/2014/main" val="2097604528"/>
                  </a:ext>
                </a:extLst>
              </a:tr>
              <a:tr h="482423">
                <a:tc>
                  <a:txBody>
                    <a:bodyPr/>
                    <a:lstStyle/>
                    <a:p>
                      <a:pPr algn="l">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Sum paid in connect with transfer, packing and transportation of personal effect</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a:txBody>
                    <a:bodyPr/>
                    <a:lstStyle/>
                    <a:p>
                      <a:pPr algn="l">
                        <a:lnSpc>
                          <a:spcPct val="100000"/>
                        </a:lnSpc>
                        <a:spcAft>
                          <a:spcPts val="800"/>
                        </a:spcAft>
                        <a:buNone/>
                      </a:pPr>
                      <a:r>
                        <a:rPr lang="en-IN" sz="1700" kern="0">
                          <a:effectLst/>
                          <a:latin typeface="MS Reference Sans Serif" panose="020B0604030504040204" pitchFamily="34" charset="0"/>
                          <a:ea typeface="Cambria" panose="02040503050406030204" pitchFamily="18" charset="0"/>
                        </a:rPr>
                        <a:t>No change</a:t>
                      </a:r>
                      <a:endParaRPr lang="en-IN" sz="1700" kern="10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a:txBody>
                    <a:bodyPr/>
                    <a:lstStyle/>
                    <a:p>
                      <a:pPr algn="l">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No change</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vMerge="1">
                  <a:txBody>
                    <a:bodyPr/>
                    <a:lstStyle/>
                    <a:p>
                      <a:endParaRPr lang="en-IN"/>
                    </a:p>
                  </a:txBody>
                  <a:tcPr/>
                </a:tc>
                <a:extLst>
                  <a:ext uri="{0D108BD9-81ED-4DB2-BD59-A6C34878D82A}">
                    <a16:rowId xmlns="" xmlns:a16="http://schemas.microsoft.com/office/drawing/2014/main" val="2015218016"/>
                  </a:ext>
                </a:extLst>
              </a:tr>
              <a:tr h="1206057">
                <a:tc>
                  <a:txBody>
                    <a:bodyPr/>
                    <a:lstStyle/>
                    <a:p>
                      <a:pPr algn="just">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Allowance granted on tour or period of journey in connection with transfer, to meet the ordinary daily charges incurred by employee on account of absence from his normal place of duty</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a:txBody>
                    <a:bodyPr/>
                    <a:lstStyle/>
                    <a:p>
                      <a:pPr algn="l">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No change</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a:txBody>
                    <a:bodyPr/>
                    <a:lstStyle/>
                    <a:p>
                      <a:pPr algn="l">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No change</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vMerge="1">
                  <a:txBody>
                    <a:bodyPr/>
                    <a:lstStyle/>
                    <a:p>
                      <a:endParaRPr lang="en-IN"/>
                    </a:p>
                  </a:txBody>
                  <a:tcPr/>
                </a:tc>
                <a:extLst>
                  <a:ext uri="{0D108BD9-81ED-4DB2-BD59-A6C34878D82A}">
                    <a16:rowId xmlns="" xmlns:a16="http://schemas.microsoft.com/office/drawing/2014/main" val="2694071768"/>
                  </a:ext>
                </a:extLst>
              </a:tr>
              <a:tr h="964845">
                <a:tc>
                  <a:txBody>
                    <a:bodyPr/>
                    <a:lstStyle/>
                    <a:p>
                      <a:pPr algn="just">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Allowance granted to meet the expenditure incurred on conveyance in performance of duties of an office where no free conveyance is provided by the employer</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a:txBody>
                    <a:bodyPr/>
                    <a:lstStyle/>
                    <a:p>
                      <a:pPr algn="l">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No change</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a:txBody>
                    <a:bodyPr/>
                    <a:lstStyle/>
                    <a:p>
                      <a:pPr algn="l">
                        <a:lnSpc>
                          <a:spcPct val="100000"/>
                        </a:lnSpc>
                        <a:spcAft>
                          <a:spcPts val="800"/>
                        </a:spcAft>
                        <a:buNone/>
                      </a:pPr>
                      <a:r>
                        <a:rPr lang="en-IN" sz="1700" kern="0" dirty="0">
                          <a:effectLst/>
                          <a:latin typeface="MS Reference Sans Serif" panose="020B0604030504040204" pitchFamily="34" charset="0"/>
                          <a:ea typeface="Cambria" panose="02040503050406030204" pitchFamily="18" charset="0"/>
                        </a:rPr>
                        <a:t>No change</a:t>
                      </a:r>
                      <a:endParaRPr lang="en-IN" sz="17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44885" marR="44885" marT="0" marB="0" anchor="ctr"/>
                </a:tc>
                <a:tc vMerge="1">
                  <a:txBody>
                    <a:bodyPr/>
                    <a:lstStyle/>
                    <a:p>
                      <a:endParaRPr lang="en-IN"/>
                    </a:p>
                  </a:txBody>
                  <a:tcPr/>
                </a:tc>
                <a:extLst>
                  <a:ext uri="{0D108BD9-81ED-4DB2-BD59-A6C34878D82A}">
                    <a16:rowId xmlns="" xmlns:a16="http://schemas.microsoft.com/office/drawing/2014/main" val="1205712274"/>
                  </a:ext>
                </a:extLst>
              </a:tr>
            </a:tbl>
          </a:graphicData>
        </a:graphic>
      </p:graphicFrame>
      <p:sp>
        <p:nvSpPr>
          <p:cNvPr id="2" name="TextBox 1">
            <a:extLst>
              <a:ext uri="{FF2B5EF4-FFF2-40B4-BE49-F238E27FC236}">
                <a16:creationId xmlns="" xmlns:a16="http://schemas.microsoft.com/office/drawing/2014/main" id="{7D152A11-CECD-8000-0B81-B58DE97E19F4}"/>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10158680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60031DC8-20C5-E1F9-7C7D-4D47BCAA59D7}"/>
            </a:ext>
          </a:extLst>
        </p:cNvPr>
        <p:cNvGrpSpPr/>
        <p:nvPr/>
      </p:nvGrpSpPr>
      <p:grpSpPr>
        <a:xfrm>
          <a:off x="0" y="0"/>
          <a:ext cx="0" cy="0"/>
          <a:chOff x="0" y="0"/>
          <a:chExt cx="0" cy="0"/>
        </a:xfrm>
      </p:grpSpPr>
      <p:graphicFrame>
        <p:nvGraphicFramePr>
          <p:cNvPr id="4" name="Table 3">
            <a:extLst>
              <a:ext uri="{FF2B5EF4-FFF2-40B4-BE49-F238E27FC236}">
                <a16:creationId xmlns="" xmlns:a16="http://schemas.microsoft.com/office/drawing/2014/main" id="{2AB3ABF2-9AF3-16B2-3E96-BCF847CC6199}"/>
              </a:ext>
            </a:extLst>
          </p:cNvPr>
          <p:cNvGraphicFramePr>
            <a:graphicFrameLocks noGrp="1"/>
          </p:cNvGraphicFramePr>
          <p:nvPr>
            <p:extLst>
              <p:ext uri="{D42A27DB-BD31-4B8C-83A1-F6EECF244321}">
                <p14:modId xmlns:p14="http://schemas.microsoft.com/office/powerpoint/2010/main" val="756335570"/>
              </p:ext>
            </p:extLst>
          </p:nvPr>
        </p:nvGraphicFramePr>
        <p:xfrm>
          <a:off x="280382" y="172123"/>
          <a:ext cx="13382172" cy="7751466"/>
        </p:xfrm>
        <a:graphic>
          <a:graphicData uri="http://schemas.openxmlformats.org/drawingml/2006/table">
            <a:tbl>
              <a:tblPr firstRow="1" firstCol="1" bandRow="1">
                <a:tableStyleId>{5C22544A-7EE6-4342-B048-85BDC9FD1C3A}</a:tableStyleId>
              </a:tblPr>
              <a:tblGrid>
                <a:gridCol w="2293257">
                  <a:extLst>
                    <a:ext uri="{9D8B030D-6E8A-4147-A177-3AD203B41FA5}">
                      <a16:colId xmlns="" xmlns:a16="http://schemas.microsoft.com/office/drawing/2014/main" val="1996344740"/>
                    </a:ext>
                  </a:extLst>
                </a:gridCol>
                <a:gridCol w="5878286">
                  <a:extLst>
                    <a:ext uri="{9D8B030D-6E8A-4147-A177-3AD203B41FA5}">
                      <a16:colId xmlns="" xmlns:a16="http://schemas.microsoft.com/office/drawing/2014/main" val="3327932045"/>
                    </a:ext>
                  </a:extLst>
                </a:gridCol>
                <a:gridCol w="5210629">
                  <a:extLst>
                    <a:ext uri="{9D8B030D-6E8A-4147-A177-3AD203B41FA5}">
                      <a16:colId xmlns="" xmlns:a16="http://schemas.microsoft.com/office/drawing/2014/main" val="446035084"/>
                    </a:ext>
                  </a:extLst>
                </a:gridCol>
              </a:tblGrid>
              <a:tr h="321966">
                <a:tc>
                  <a:txBody>
                    <a:bodyPr/>
                    <a:lstStyle/>
                    <a:p>
                      <a:pPr marL="0" lvl="0" indent="0" algn="just">
                        <a:lnSpc>
                          <a:spcPct val="100000"/>
                        </a:lnSpc>
                        <a:spcAft>
                          <a:spcPts val="600"/>
                        </a:spcAft>
                        <a:buFont typeface="+mj-lt"/>
                        <a:buNone/>
                      </a:pPr>
                      <a:r>
                        <a:rPr lang="en-IN" sz="1750" kern="0" dirty="0" smtClean="0">
                          <a:effectLst/>
                          <a:latin typeface="MS Reference Sans Serif" panose="020B0604030504040204" pitchFamily="34" charset="0"/>
                          <a:ea typeface="Cambria" panose="02040503050406030204" pitchFamily="18" charset="0"/>
                        </a:rPr>
                        <a:t>Perquisite Category</a:t>
                      </a:r>
                      <a:endParaRPr lang="en-IN" sz="175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24269" marR="24269" marT="0" marB="0"/>
                </a:tc>
                <a:tc>
                  <a:txBody>
                    <a:bodyPr/>
                    <a:lstStyle/>
                    <a:p>
                      <a:pPr algn="ctr">
                        <a:lnSpc>
                          <a:spcPct val="100000"/>
                        </a:lnSpc>
                        <a:spcAft>
                          <a:spcPts val="600"/>
                        </a:spcAft>
                        <a:buNone/>
                      </a:pPr>
                      <a:r>
                        <a:rPr lang="en-US" sz="1750" kern="0" dirty="0">
                          <a:effectLst/>
                          <a:latin typeface="MS Reference Sans Serif" panose="020B0604030504040204" pitchFamily="34" charset="0"/>
                          <a:ea typeface="Cambria" panose="02040503050406030204" pitchFamily="18" charset="0"/>
                        </a:rPr>
                        <a:t>Rule 3 of IT Rules, 1962</a:t>
                      </a:r>
                      <a:endParaRPr lang="en-IN" sz="175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24269" marR="24269" marT="0" marB="0"/>
                </a:tc>
                <a:tc>
                  <a:txBody>
                    <a:bodyPr/>
                    <a:lstStyle/>
                    <a:p>
                      <a:pPr algn="ctr">
                        <a:lnSpc>
                          <a:spcPct val="100000"/>
                        </a:lnSpc>
                        <a:spcAft>
                          <a:spcPts val="600"/>
                        </a:spcAft>
                        <a:buNone/>
                      </a:pPr>
                      <a:r>
                        <a:rPr lang="en-US" sz="1750" kern="0" dirty="0">
                          <a:effectLst/>
                          <a:latin typeface="MS Reference Sans Serif" panose="020B0604030504040204" pitchFamily="34" charset="0"/>
                          <a:ea typeface="Cambria" panose="02040503050406030204" pitchFamily="18" charset="0"/>
                        </a:rPr>
                        <a:t>Rule 15 of IT Rules, 2026</a:t>
                      </a:r>
                      <a:endParaRPr lang="en-IN" sz="175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24269" marR="24269" marT="0" marB="0"/>
                </a:tc>
                <a:extLst>
                  <a:ext uri="{0D108BD9-81ED-4DB2-BD59-A6C34878D82A}">
                    <a16:rowId xmlns="" xmlns:a16="http://schemas.microsoft.com/office/drawing/2014/main" val="546389507"/>
                  </a:ext>
                </a:extLst>
              </a:tr>
              <a:tr h="3279323">
                <a:tc>
                  <a:txBody>
                    <a:bodyPr/>
                    <a:lstStyle/>
                    <a:p>
                      <a:pPr marL="0" lvl="0" indent="0" algn="just">
                        <a:lnSpc>
                          <a:spcPct val="100000"/>
                        </a:lnSpc>
                        <a:spcAft>
                          <a:spcPts val="600"/>
                        </a:spcAft>
                        <a:buFont typeface="+mj-lt"/>
                        <a:buNone/>
                      </a:pPr>
                      <a:r>
                        <a:rPr lang="en-IN" sz="1750" kern="0" dirty="0" smtClean="0">
                          <a:effectLst/>
                          <a:latin typeface="MS Reference Sans Serif" panose="020B0604030504040204" pitchFamily="34" charset="0"/>
                          <a:ea typeface="Cambria" panose="02040503050406030204" pitchFamily="18" charset="0"/>
                        </a:rPr>
                        <a:t>Interest free or concessional loan to employee by the employer</a:t>
                      </a:r>
                      <a:endParaRPr lang="en-IN" sz="175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24269" marR="24269" marT="0" marB="0"/>
                </a:tc>
                <a:tc>
                  <a:txBody>
                    <a:bodyPr/>
                    <a:lstStyle/>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Perquisite value = Interest computed at the annual rate charged by SBI on 1 April of tax year on loan by bank for same purpose, using maximum outstanding monthly balance, reduced by interest paid by employee, if any</a:t>
                      </a:r>
                      <a:endParaRPr lang="en-IN" sz="1750"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 </a:t>
                      </a:r>
                      <a:endParaRPr lang="en-IN" sz="1750"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 </a:t>
                      </a:r>
                      <a:endParaRPr lang="en-IN" sz="1750"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No perquisite value: </a:t>
                      </a:r>
                      <a:endParaRPr lang="en-IN" sz="1750" kern="100" dirty="0">
                        <a:effectLst/>
                        <a:latin typeface="MS Reference Sans Serif" panose="020B0604030504040204" pitchFamily="34" charset="0"/>
                        <a:ea typeface="Cambria" panose="02040503050406030204" pitchFamily="18" charset="0"/>
                      </a:endParaRPr>
                    </a:p>
                    <a:p>
                      <a:pPr marL="342900" lvl="0" indent="-342900" algn="just">
                        <a:lnSpc>
                          <a:spcPct val="100000"/>
                        </a:lnSpc>
                        <a:spcAft>
                          <a:spcPts val="600"/>
                        </a:spcAft>
                        <a:buFont typeface="+mj-lt"/>
                        <a:buAutoNum type="alphaLcParenBoth"/>
                      </a:pPr>
                      <a:r>
                        <a:rPr lang="en-IN" sz="1750" kern="0" dirty="0" smtClean="0">
                          <a:effectLst/>
                          <a:latin typeface="MS Reference Sans Serif" panose="020B0604030504040204" pitchFamily="34" charset="0"/>
                          <a:ea typeface="Cambria" panose="02040503050406030204" pitchFamily="18" charset="0"/>
                        </a:rPr>
                        <a:t>if loan is given for medical treatment of specified diseases; or</a:t>
                      </a:r>
                      <a:endParaRPr lang="en-IN" sz="1750" kern="100" dirty="0" smtClean="0">
                        <a:effectLst/>
                        <a:latin typeface="MS Reference Sans Serif" panose="020B0604030504040204" pitchFamily="34" charset="0"/>
                        <a:ea typeface="Cambria" panose="02040503050406030204" pitchFamily="18" charset="0"/>
                      </a:endParaRPr>
                    </a:p>
                    <a:p>
                      <a:pPr marL="342900" lvl="0" indent="-342900" algn="just">
                        <a:lnSpc>
                          <a:spcPct val="100000"/>
                        </a:lnSpc>
                        <a:spcAft>
                          <a:spcPts val="600"/>
                        </a:spcAft>
                        <a:buFont typeface="+mj-lt"/>
                        <a:buAutoNum type="alphaLcParenBoth"/>
                      </a:pPr>
                      <a:r>
                        <a:rPr lang="en-IN" sz="1750" kern="0" dirty="0" smtClean="0">
                          <a:effectLst/>
                          <a:latin typeface="MS Reference Sans Serif" panose="020B0604030504040204" pitchFamily="34" charset="0"/>
                          <a:ea typeface="Cambria" panose="02040503050406030204" pitchFamily="18" charset="0"/>
                        </a:rPr>
                        <a:t>if </a:t>
                      </a:r>
                      <a:r>
                        <a:rPr lang="en-IN" sz="1750" kern="0" dirty="0">
                          <a:solidFill>
                            <a:srgbClr val="058586"/>
                          </a:solidFill>
                          <a:effectLst/>
                          <a:latin typeface="MS Reference Sans Serif" panose="020B0604030504040204" pitchFamily="34" charset="0"/>
                          <a:ea typeface="Cambria" panose="02040503050406030204" pitchFamily="18" charset="0"/>
                        </a:rPr>
                        <a:t>loan amount does not exceed Rs 20,000 in aggregate</a:t>
                      </a:r>
                      <a:endParaRPr lang="en-IN" sz="1750" kern="100" dirty="0">
                        <a:solidFill>
                          <a:srgbClr val="058586"/>
                        </a:solidFill>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24269" marR="24269" marT="0" marB="0"/>
                </a:tc>
                <a:tc>
                  <a:txBody>
                    <a:bodyPr/>
                    <a:lstStyle/>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Perquisite value = Interest computed at the annual rate charged by SBI on 1 April of tax year on loan by bank for same purpose, using maximum outstanding monthly balance, reduced by interest paid by employee, if any</a:t>
                      </a:r>
                      <a:endParaRPr lang="en-IN" sz="1750"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 </a:t>
                      </a:r>
                      <a:endParaRPr lang="en-IN" sz="1750"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 </a:t>
                      </a:r>
                      <a:endParaRPr lang="en-IN" sz="1750"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No perquisite value:</a:t>
                      </a:r>
                      <a:endParaRPr lang="en-IN" sz="1750" kern="100" dirty="0">
                        <a:effectLst/>
                        <a:latin typeface="MS Reference Sans Serif" panose="020B0604030504040204" pitchFamily="34" charset="0"/>
                        <a:ea typeface="Cambria" panose="02040503050406030204" pitchFamily="18" charset="0"/>
                      </a:endParaRPr>
                    </a:p>
                    <a:p>
                      <a:pPr marL="342900" lvl="0" indent="-342900" algn="just">
                        <a:lnSpc>
                          <a:spcPct val="100000"/>
                        </a:lnSpc>
                        <a:spcAft>
                          <a:spcPts val="600"/>
                        </a:spcAft>
                        <a:buFont typeface="+mj-lt"/>
                        <a:buAutoNum type="alphaLcParenBoth"/>
                      </a:pPr>
                      <a:r>
                        <a:rPr lang="en-IN" sz="1750" kern="0" dirty="0">
                          <a:effectLst/>
                          <a:latin typeface="MS Reference Sans Serif" panose="020B0604030504040204" pitchFamily="34" charset="0"/>
                          <a:ea typeface="Cambria" panose="02040503050406030204" pitchFamily="18" charset="0"/>
                        </a:rPr>
                        <a:t>if loan is given for medical treatment of specified diseases; or</a:t>
                      </a:r>
                      <a:endParaRPr lang="en-IN" sz="1750" kern="100" dirty="0">
                        <a:effectLst/>
                        <a:latin typeface="MS Reference Sans Serif" panose="020B0604030504040204" pitchFamily="34" charset="0"/>
                        <a:ea typeface="Cambria" panose="02040503050406030204" pitchFamily="18" charset="0"/>
                      </a:endParaRPr>
                    </a:p>
                    <a:p>
                      <a:pPr marL="342900" lvl="0" indent="-342900" algn="just">
                        <a:lnSpc>
                          <a:spcPct val="100000"/>
                        </a:lnSpc>
                        <a:spcAft>
                          <a:spcPts val="600"/>
                        </a:spcAft>
                        <a:buFont typeface="+mj-lt"/>
                        <a:buAutoNum type="alphaLcParenBoth"/>
                      </a:pPr>
                      <a:r>
                        <a:rPr lang="en-IN" sz="1750" kern="0" dirty="0">
                          <a:effectLst/>
                          <a:latin typeface="MS Reference Sans Serif" panose="020B0604030504040204" pitchFamily="34" charset="0"/>
                          <a:ea typeface="Cambria" panose="02040503050406030204" pitchFamily="18" charset="0"/>
                        </a:rPr>
                        <a:t>if </a:t>
                      </a:r>
                      <a:r>
                        <a:rPr lang="en-IN" sz="1750" kern="0" dirty="0">
                          <a:solidFill>
                            <a:srgbClr val="058586"/>
                          </a:solidFill>
                          <a:effectLst/>
                          <a:latin typeface="MS Reference Sans Serif" panose="020B0604030504040204" pitchFamily="34" charset="0"/>
                          <a:ea typeface="Cambria" panose="02040503050406030204" pitchFamily="18" charset="0"/>
                        </a:rPr>
                        <a:t>loan amount does not </a:t>
                      </a:r>
                      <a:r>
                        <a:rPr lang="en-IN" sz="1750" b="1" kern="0" dirty="0">
                          <a:solidFill>
                            <a:srgbClr val="058586"/>
                          </a:solidFill>
                          <a:effectLst/>
                          <a:latin typeface="MS Reference Sans Serif" panose="020B0604030504040204" pitchFamily="34" charset="0"/>
                          <a:ea typeface="Cambria" panose="02040503050406030204" pitchFamily="18" charset="0"/>
                        </a:rPr>
                        <a:t>exceed Rs</a:t>
                      </a:r>
                      <a:r>
                        <a:rPr lang="en-IN" sz="1750" b="1" kern="100" dirty="0">
                          <a:solidFill>
                            <a:srgbClr val="058586"/>
                          </a:solidFill>
                          <a:effectLst/>
                          <a:latin typeface="MS Reference Sans Serif" panose="020B0604030504040204" pitchFamily="34" charset="0"/>
                          <a:ea typeface="Cambria" panose="02040503050406030204" pitchFamily="18" charset="0"/>
                        </a:rPr>
                        <a:t> </a:t>
                      </a:r>
                      <a:r>
                        <a:rPr lang="en-IN" sz="1750" b="1" kern="0" dirty="0">
                          <a:solidFill>
                            <a:srgbClr val="058586"/>
                          </a:solidFill>
                          <a:effectLst/>
                          <a:latin typeface="MS Reference Sans Serif" panose="020B0604030504040204" pitchFamily="34" charset="0"/>
                          <a:ea typeface="Cambria" panose="02040503050406030204" pitchFamily="18" charset="0"/>
                        </a:rPr>
                        <a:t>2,00,000 in aggregate</a:t>
                      </a:r>
                      <a:endParaRPr lang="en-IN" sz="1750" b="1" kern="100" dirty="0">
                        <a:solidFill>
                          <a:srgbClr val="058586"/>
                        </a:solidFill>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24269" marR="24269" marT="0" marB="0"/>
                </a:tc>
                <a:extLst>
                  <a:ext uri="{0D108BD9-81ED-4DB2-BD59-A6C34878D82A}">
                    <a16:rowId xmlns="" xmlns:a16="http://schemas.microsoft.com/office/drawing/2014/main" val="1558703405"/>
                  </a:ext>
                </a:extLst>
              </a:tr>
              <a:tr h="3354884">
                <a:tc>
                  <a:txBody>
                    <a:bodyPr/>
                    <a:lstStyle/>
                    <a:p>
                      <a:pPr marL="0" lvl="0" indent="0" algn="just">
                        <a:lnSpc>
                          <a:spcPct val="100000"/>
                        </a:lnSpc>
                        <a:spcAft>
                          <a:spcPts val="600"/>
                        </a:spcAft>
                        <a:buFont typeface="+mj-lt"/>
                        <a:buNone/>
                      </a:pPr>
                      <a:r>
                        <a:rPr lang="en-IN" sz="1750" kern="0" dirty="0" smtClean="0">
                          <a:effectLst/>
                          <a:latin typeface="MS Reference Sans Serif" panose="020B0604030504040204" pitchFamily="34" charset="0"/>
                          <a:ea typeface="Cambria" panose="02040503050406030204" pitchFamily="18" charset="0"/>
                        </a:rPr>
                        <a:t>Free food and non-alcoholic beverages by employer to employee</a:t>
                      </a:r>
                      <a:endParaRPr lang="en-IN" sz="175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24269" marR="24269" marT="0" marB="0"/>
                </a:tc>
                <a:tc>
                  <a:txBody>
                    <a:bodyPr/>
                    <a:lstStyle/>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Perquisite value = Expenditure incurred by employer less amount paid or recovered by the employee</a:t>
                      </a:r>
                      <a:endParaRPr lang="en-IN" sz="1750"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 </a:t>
                      </a:r>
                      <a:endParaRPr lang="en-IN" sz="1750"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No perquisite value: </a:t>
                      </a:r>
                      <a:endParaRPr lang="en-IN" sz="1750" kern="100" dirty="0">
                        <a:effectLst/>
                        <a:latin typeface="MS Reference Sans Serif" panose="020B0604030504040204" pitchFamily="34" charset="0"/>
                        <a:ea typeface="Cambria" panose="02040503050406030204" pitchFamily="18" charset="0"/>
                      </a:endParaRPr>
                    </a:p>
                    <a:p>
                      <a:pPr marL="342900" lvl="0" indent="-342900" algn="just">
                        <a:lnSpc>
                          <a:spcPct val="100000"/>
                        </a:lnSpc>
                        <a:spcAft>
                          <a:spcPts val="600"/>
                        </a:spcAft>
                        <a:buFont typeface="+mj-lt"/>
                        <a:buAutoNum type="alphaLcParenBoth"/>
                      </a:pPr>
                      <a:r>
                        <a:rPr lang="en-IN" sz="1750" kern="0" dirty="0">
                          <a:effectLst/>
                          <a:latin typeface="MS Reference Sans Serif" panose="020B0604030504040204" pitchFamily="34" charset="0"/>
                          <a:ea typeface="Cambria" panose="02040503050406030204" pitchFamily="18" charset="0"/>
                        </a:rPr>
                        <a:t>if free food and non-alcoholic beverages is provided during working hours at office; or</a:t>
                      </a:r>
                      <a:endParaRPr lang="en-IN" sz="1750" kern="100" dirty="0">
                        <a:effectLst/>
                        <a:latin typeface="MS Reference Sans Serif" panose="020B0604030504040204" pitchFamily="34" charset="0"/>
                        <a:ea typeface="Cambria" panose="02040503050406030204" pitchFamily="18" charset="0"/>
                      </a:endParaRPr>
                    </a:p>
                    <a:p>
                      <a:pPr marL="342900" lvl="0" indent="-342900" algn="just">
                        <a:lnSpc>
                          <a:spcPct val="100000"/>
                        </a:lnSpc>
                        <a:spcAft>
                          <a:spcPts val="600"/>
                        </a:spcAft>
                        <a:buFont typeface="+mj-lt"/>
                        <a:buAutoNum type="alphaLcParenBoth"/>
                      </a:pPr>
                      <a:r>
                        <a:rPr lang="en-IN" sz="1750" kern="0" dirty="0">
                          <a:effectLst/>
                          <a:latin typeface="MS Reference Sans Serif" panose="020B0604030504040204" pitchFamily="34" charset="0"/>
                          <a:ea typeface="Cambria" panose="02040503050406030204" pitchFamily="18" charset="0"/>
                        </a:rPr>
                        <a:t>through paid vouchers usable only at eating joints, to the extent of </a:t>
                      </a:r>
                      <a:r>
                        <a:rPr lang="en-IN" sz="1750" kern="0" dirty="0">
                          <a:solidFill>
                            <a:srgbClr val="058586"/>
                          </a:solidFill>
                          <a:effectLst/>
                          <a:latin typeface="MS Reference Sans Serif" panose="020B0604030504040204" pitchFamily="34" charset="0"/>
                          <a:ea typeface="Cambria" panose="02040503050406030204" pitchFamily="18" charset="0"/>
                        </a:rPr>
                        <a:t>Rs 50 per meal</a:t>
                      </a:r>
                      <a:endParaRPr lang="en-IN" sz="1750" kern="100" dirty="0">
                        <a:solidFill>
                          <a:srgbClr val="058586"/>
                        </a:solidFill>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 </a:t>
                      </a:r>
                      <a:endParaRPr lang="en-IN" sz="1750"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The above benefit was </a:t>
                      </a:r>
                      <a:r>
                        <a:rPr lang="en-IN" sz="1750" kern="0" dirty="0">
                          <a:solidFill>
                            <a:srgbClr val="058586"/>
                          </a:solidFill>
                          <a:effectLst/>
                          <a:latin typeface="MS Reference Sans Serif" panose="020B0604030504040204" pitchFamily="34" charset="0"/>
                          <a:ea typeface="Cambria" panose="02040503050406030204" pitchFamily="18" charset="0"/>
                        </a:rPr>
                        <a:t>not available </a:t>
                      </a:r>
                      <a:r>
                        <a:rPr lang="en-IN" sz="1750" kern="0" dirty="0">
                          <a:effectLst/>
                          <a:latin typeface="MS Reference Sans Serif" panose="020B0604030504040204" pitchFamily="34" charset="0"/>
                          <a:ea typeface="Cambria" panose="02040503050406030204" pitchFamily="18" charset="0"/>
                        </a:rPr>
                        <a:t>if employee opted for </a:t>
                      </a:r>
                      <a:r>
                        <a:rPr lang="en-IN" sz="1750" kern="0" dirty="0">
                          <a:solidFill>
                            <a:srgbClr val="058586"/>
                          </a:solidFill>
                          <a:effectLst/>
                          <a:latin typeface="MS Reference Sans Serif" panose="020B0604030504040204" pitchFamily="34" charset="0"/>
                          <a:ea typeface="Cambria" panose="02040503050406030204" pitchFamily="18" charset="0"/>
                        </a:rPr>
                        <a:t>new regime of taxation</a:t>
                      </a:r>
                      <a:endParaRPr lang="en-IN" sz="1750" kern="100" dirty="0">
                        <a:solidFill>
                          <a:srgbClr val="058586"/>
                        </a:solidFill>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24269" marR="24269" marT="0" marB="0"/>
                </a:tc>
                <a:tc>
                  <a:txBody>
                    <a:bodyPr/>
                    <a:lstStyle/>
                    <a:p>
                      <a:pPr algn="just">
                        <a:lnSpc>
                          <a:spcPct val="100000"/>
                        </a:lnSpc>
                        <a:spcAft>
                          <a:spcPts val="600"/>
                        </a:spcAft>
                        <a:buNone/>
                      </a:pPr>
                      <a:r>
                        <a:rPr lang="en-IN" sz="1750" b="0" kern="0" dirty="0">
                          <a:effectLst/>
                          <a:latin typeface="MS Reference Sans Serif" panose="020B0604030504040204" pitchFamily="34" charset="0"/>
                          <a:ea typeface="Cambria" panose="02040503050406030204" pitchFamily="18" charset="0"/>
                        </a:rPr>
                        <a:t>Perquisite value = Expenditure incurred by employer less amount paid or recovered by the employee</a:t>
                      </a:r>
                      <a:endParaRPr lang="en-IN" sz="1750" b="0"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b="1" kern="0" dirty="0">
                          <a:effectLst/>
                          <a:latin typeface="MS Reference Sans Serif" panose="020B0604030504040204" pitchFamily="34" charset="0"/>
                          <a:ea typeface="Cambria" panose="02040503050406030204" pitchFamily="18" charset="0"/>
                        </a:rPr>
                        <a:t> </a:t>
                      </a:r>
                      <a:endParaRPr lang="en-IN" sz="1750" b="1"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b="0" kern="0" dirty="0">
                          <a:effectLst/>
                          <a:latin typeface="MS Reference Sans Serif" panose="020B0604030504040204" pitchFamily="34" charset="0"/>
                          <a:ea typeface="Cambria" panose="02040503050406030204" pitchFamily="18" charset="0"/>
                        </a:rPr>
                        <a:t>No perquisite value: </a:t>
                      </a:r>
                      <a:endParaRPr lang="en-IN" sz="1750" b="0" kern="100" dirty="0">
                        <a:effectLst/>
                        <a:latin typeface="MS Reference Sans Serif" panose="020B0604030504040204" pitchFamily="34" charset="0"/>
                        <a:ea typeface="Cambria" panose="02040503050406030204" pitchFamily="18" charset="0"/>
                      </a:endParaRPr>
                    </a:p>
                    <a:p>
                      <a:pPr marL="342900" lvl="0" indent="-342900" algn="just">
                        <a:lnSpc>
                          <a:spcPct val="100000"/>
                        </a:lnSpc>
                        <a:spcAft>
                          <a:spcPts val="600"/>
                        </a:spcAft>
                        <a:buFont typeface="+mj-lt"/>
                        <a:buAutoNum type="alphaLcParenBoth"/>
                      </a:pPr>
                      <a:r>
                        <a:rPr lang="en-IN" sz="1750" b="0" kern="0" dirty="0">
                          <a:effectLst/>
                          <a:latin typeface="MS Reference Sans Serif" panose="020B0604030504040204" pitchFamily="34" charset="0"/>
                          <a:ea typeface="Cambria" panose="02040503050406030204" pitchFamily="18" charset="0"/>
                        </a:rPr>
                        <a:t>if free food and non-alcoholic beverages is provided during working hours at office; or</a:t>
                      </a:r>
                      <a:endParaRPr lang="en-IN" sz="1750" b="0" kern="100" dirty="0">
                        <a:effectLst/>
                        <a:latin typeface="MS Reference Sans Serif" panose="020B0604030504040204" pitchFamily="34" charset="0"/>
                        <a:ea typeface="Cambria" panose="02040503050406030204" pitchFamily="18" charset="0"/>
                      </a:endParaRPr>
                    </a:p>
                    <a:p>
                      <a:pPr marL="342900" lvl="0" indent="-342900" algn="just">
                        <a:lnSpc>
                          <a:spcPct val="100000"/>
                        </a:lnSpc>
                        <a:spcAft>
                          <a:spcPts val="600"/>
                        </a:spcAft>
                        <a:buFont typeface="+mj-lt"/>
                        <a:buAutoNum type="alphaLcParenBoth"/>
                      </a:pPr>
                      <a:r>
                        <a:rPr lang="en-IN" sz="1750" b="0" kern="0" dirty="0">
                          <a:effectLst/>
                          <a:latin typeface="MS Reference Sans Serif" panose="020B0604030504040204" pitchFamily="34" charset="0"/>
                          <a:ea typeface="Cambria" panose="02040503050406030204" pitchFamily="18" charset="0"/>
                        </a:rPr>
                        <a:t>through paid vouchers usable only at eating joints, to the </a:t>
                      </a:r>
                      <a:r>
                        <a:rPr lang="en-IN" sz="1750" b="1" kern="0" dirty="0">
                          <a:solidFill>
                            <a:srgbClr val="058586"/>
                          </a:solidFill>
                          <a:effectLst/>
                          <a:latin typeface="MS Reference Sans Serif" panose="020B0604030504040204" pitchFamily="34" charset="0"/>
                          <a:ea typeface="Cambria" panose="02040503050406030204" pitchFamily="18" charset="0"/>
                        </a:rPr>
                        <a:t>extent of Rs 200 per meal </a:t>
                      </a:r>
                      <a:endParaRPr lang="en-IN" sz="1750" b="1" kern="100" dirty="0">
                        <a:solidFill>
                          <a:srgbClr val="058586"/>
                        </a:solidFill>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b="1" kern="0" dirty="0">
                          <a:effectLst/>
                          <a:latin typeface="MS Reference Sans Serif" panose="020B0604030504040204" pitchFamily="34" charset="0"/>
                          <a:ea typeface="Cambria" panose="02040503050406030204" pitchFamily="18" charset="0"/>
                        </a:rPr>
                        <a:t>22 working days * 2 meals * Rs 200 * 12 = </a:t>
                      </a:r>
                      <a:r>
                        <a:rPr lang="en-IN" sz="1750" b="1" kern="0" dirty="0">
                          <a:solidFill>
                            <a:srgbClr val="058586"/>
                          </a:solidFill>
                          <a:effectLst/>
                          <a:latin typeface="MS Reference Sans Serif" panose="020B0604030504040204" pitchFamily="34" charset="0"/>
                          <a:ea typeface="Cambria" panose="02040503050406030204" pitchFamily="18" charset="0"/>
                        </a:rPr>
                        <a:t>Rs 1,05,800.</a:t>
                      </a:r>
                      <a:r>
                        <a:rPr lang="en-IN" sz="1750" b="1" kern="0" dirty="0">
                          <a:effectLst/>
                          <a:latin typeface="MS Reference Sans Serif" panose="020B0604030504040204" pitchFamily="34" charset="0"/>
                          <a:ea typeface="Cambria" panose="02040503050406030204" pitchFamily="18" charset="0"/>
                        </a:rPr>
                        <a:t> </a:t>
                      </a:r>
                      <a:r>
                        <a:rPr lang="en-IN" sz="1750" b="1" kern="100" dirty="0">
                          <a:effectLst/>
                          <a:latin typeface="MS Reference Sans Serif" panose="020B0604030504040204" pitchFamily="34" charset="0"/>
                          <a:ea typeface="Cambria" panose="02040503050406030204" pitchFamily="18" charset="0"/>
                        </a:rPr>
                        <a:t>Benefit </a:t>
                      </a:r>
                      <a:r>
                        <a:rPr lang="en-IN" sz="1750" b="1" kern="0" dirty="0">
                          <a:solidFill>
                            <a:srgbClr val="058586"/>
                          </a:solidFill>
                          <a:effectLst/>
                          <a:latin typeface="MS Reference Sans Serif" panose="020B0604030504040204" pitchFamily="34" charset="0"/>
                          <a:ea typeface="Cambria" panose="02040503050406030204" pitchFamily="18" charset="0"/>
                        </a:rPr>
                        <a:t>in new regime of taxation as well</a:t>
                      </a:r>
                      <a:endParaRPr lang="en-IN" sz="1750" b="1" kern="100" dirty="0">
                        <a:solidFill>
                          <a:srgbClr val="058586"/>
                        </a:solidFill>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24269" marR="24269" marT="0" marB="0"/>
                </a:tc>
                <a:extLst>
                  <a:ext uri="{0D108BD9-81ED-4DB2-BD59-A6C34878D82A}">
                    <a16:rowId xmlns="" xmlns:a16="http://schemas.microsoft.com/office/drawing/2014/main" val="4003954056"/>
                  </a:ext>
                </a:extLst>
              </a:tr>
            </a:tbl>
          </a:graphicData>
        </a:graphic>
      </p:graphicFrame>
      <p:sp>
        <p:nvSpPr>
          <p:cNvPr id="2" name="Rectangle 1"/>
          <p:cNvSpPr/>
          <p:nvPr/>
        </p:nvSpPr>
        <p:spPr>
          <a:xfrm>
            <a:off x="0" y="7923589"/>
            <a:ext cx="2624180" cy="276999"/>
          </a:xfrm>
          <a:prstGeom prst="rect">
            <a:avLst/>
          </a:prstGeom>
        </p:spPr>
        <p:txBody>
          <a:bodyPr wrap="none">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15968082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17B09DA3-9528-7952-5293-A6D4DE5E2ED4}"/>
            </a:ext>
          </a:extLst>
        </p:cNvPr>
        <p:cNvGrpSpPr/>
        <p:nvPr/>
      </p:nvGrpSpPr>
      <p:grpSpPr>
        <a:xfrm>
          <a:off x="0" y="0"/>
          <a:ext cx="0" cy="0"/>
          <a:chOff x="0" y="0"/>
          <a:chExt cx="0" cy="0"/>
        </a:xfrm>
      </p:grpSpPr>
      <p:graphicFrame>
        <p:nvGraphicFramePr>
          <p:cNvPr id="4" name="Table 3">
            <a:extLst>
              <a:ext uri="{FF2B5EF4-FFF2-40B4-BE49-F238E27FC236}">
                <a16:creationId xmlns="" xmlns:a16="http://schemas.microsoft.com/office/drawing/2014/main" id="{FBD7C9F8-7211-57F3-57A1-5DD1E11FAC95}"/>
              </a:ext>
            </a:extLst>
          </p:cNvPr>
          <p:cNvGraphicFramePr>
            <a:graphicFrameLocks noGrp="1"/>
          </p:cNvGraphicFramePr>
          <p:nvPr>
            <p:extLst>
              <p:ext uri="{D42A27DB-BD31-4B8C-83A1-F6EECF244321}">
                <p14:modId xmlns:p14="http://schemas.microsoft.com/office/powerpoint/2010/main" val="4202350542"/>
              </p:ext>
            </p:extLst>
          </p:nvPr>
        </p:nvGraphicFramePr>
        <p:xfrm>
          <a:off x="667657" y="280438"/>
          <a:ext cx="13382172" cy="7311864"/>
        </p:xfrm>
        <a:graphic>
          <a:graphicData uri="http://schemas.openxmlformats.org/drawingml/2006/table">
            <a:tbl>
              <a:tblPr firstRow="1" firstCol="1" bandRow="1">
                <a:tableStyleId>{5C22544A-7EE6-4342-B048-85BDC9FD1C3A}</a:tableStyleId>
              </a:tblPr>
              <a:tblGrid>
                <a:gridCol w="2293257">
                  <a:extLst>
                    <a:ext uri="{9D8B030D-6E8A-4147-A177-3AD203B41FA5}">
                      <a16:colId xmlns="" xmlns:a16="http://schemas.microsoft.com/office/drawing/2014/main" val="1996344740"/>
                    </a:ext>
                  </a:extLst>
                </a:gridCol>
                <a:gridCol w="5430918">
                  <a:extLst>
                    <a:ext uri="{9D8B030D-6E8A-4147-A177-3AD203B41FA5}">
                      <a16:colId xmlns="" xmlns:a16="http://schemas.microsoft.com/office/drawing/2014/main" val="3327932045"/>
                    </a:ext>
                  </a:extLst>
                </a:gridCol>
                <a:gridCol w="5657997">
                  <a:extLst>
                    <a:ext uri="{9D8B030D-6E8A-4147-A177-3AD203B41FA5}">
                      <a16:colId xmlns="" xmlns:a16="http://schemas.microsoft.com/office/drawing/2014/main" val="446035084"/>
                    </a:ext>
                  </a:extLst>
                </a:gridCol>
              </a:tblGrid>
              <a:tr h="261692">
                <a:tc>
                  <a:txBody>
                    <a:bodyPr/>
                    <a:lstStyle/>
                    <a:p>
                      <a:pPr marL="0" lvl="0" indent="0" algn="just">
                        <a:lnSpc>
                          <a:spcPct val="100000"/>
                        </a:lnSpc>
                        <a:spcAft>
                          <a:spcPts val="600"/>
                        </a:spcAft>
                        <a:buFont typeface="+mj-lt"/>
                        <a:buNone/>
                      </a:pPr>
                      <a:r>
                        <a:rPr lang="en-IN" sz="1750" kern="0" dirty="0">
                          <a:effectLst/>
                          <a:latin typeface="MS Reference Sans Serif" panose="020B0604030504040204" pitchFamily="34" charset="0"/>
                          <a:ea typeface="Cambria" panose="02040503050406030204" pitchFamily="18" charset="0"/>
                        </a:rPr>
                        <a:t>Perquisite Category</a:t>
                      </a:r>
                      <a:endParaRPr lang="en-IN" sz="175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24269" marR="24269" marT="0" marB="0"/>
                </a:tc>
                <a:tc>
                  <a:txBody>
                    <a:bodyPr/>
                    <a:lstStyle/>
                    <a:p>
                      <a:pPr algn="ctr">
                        <a:lnSpc>
                          <a:spcPct val="100000"/>
                        </a:lnSpc>
                        <a:spcAft>
                          <a:spcPts val="600"/>
                        </a:spcAft>
                        <a:buNone/>
                      </a:pPr>
                      <a:r>
                        <a:rPr lang="en-US" sz="1750" kern="0" dirty="0">
                          <a:effectLst/>
                          <a:latin typeface="MS Reference Sans Serif" panose="020B0604030504040204" pitchFamily="34" charset="0"/>
                          <a:ea typeface="Cambria" panose="02040503050406030204" pitchFamily="18" charset="0"/>
                        </a:rPr>
                        <a:t>Rule 3 of IT Rules, 1962</a:t>
                      </a:r>
                      <a:endParaRPr lang="en-IN" sz="175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24269" marR="24269" marT="0" marB="0"/>
                </a:tc>
                <a:tc>
                  <a:txBody>
                    <a:bodyPr/>
                    <a:lstStyle/>
                    <a:p>
                      <a:pPr algn="ctr">
                        <a:lnSpc>
                          <a:spcPct val="100000"/>
                        </a:lnSpc>
                        <a:spcAft>
                          <a:spcPts val="600"/>
                        </a:spcAft>
                        <a:buNone/>
                      </a:pPr>
                      <a:r>
                        <a:rPr lang="en-US" sz="1750" kern="0" dirty="0">
                          <a:effectLst/>
                          <a:latin typeface="MS Reference Sans Serif" panose="020B0604030504040204" pitchFamily="34" charset="0"/>
                          <a:ea typeface="Cambria" panose="02040503050406030204" pitchFamily="18" charset="0"/>
                        </a:rPr>
                        <a:t>Rule 15 of IT Rules, 2026</a:t>
                      </a:r>
                      <a:endParaRPr lang="en-IN" sz="175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24269" marR="24269" marT="0" marB="0"/>
                </a:tc>
                <a:extLst>
                  <a:ext uri="{0D108BD9-81ED-4DB2-BD59-A6C34878D82A}">
                    <a16:rowId xmlns="" xmlns:a16="http://schemas.microsoft.com/office/drawing/2014/main" val="546389507"/>
                  </a:ext>
                </a:extLst>
              </a:tr>
              <a:tr h="1831846">
                <a:tc>
                  <a:txBody>
                    <a:bodyPr/>
                    <a:lstStyle/>
                    <a:p>
                      <a:pPr marL="0" lvl="0" indent="0" algn="just">
                        <a:lnSpc>
                          <a:spcPct val="100000"/>
                        </a:lnSpc>
                        <a:spcAft>
                          <a:spcPts val="600"/>
                        </a:spcAft>
                        <a:buFont typeface="+mj-lt"/>
                        <a:buNone/>
                      </a:pPr>
                      <a:r>
                        <a:rPr lang="en-IN" sz="1750" kern="0" dirty="0">
                          <a:effectLst/>
                          <a:latin typeface="MS Reference Sans Serif" panose="020B0604030504040204" pitchFamily="34" charset="0"/>
                          <a:ea typeface="Cambria" panose="02040503050406030204" pitchFamily="18" charset="0"/>
                        </a:rPr>
                        <a:t>Free gift voucher or token received by the employee from employer on ceremonial occasions or otherwise</a:t>
                      </a:r>
                      <a:endParaRPr lang="en-IN" sz="175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24269" marR="24269" marT="0" marB="0"/>
                </a:tc>
                <a:tc>
                  <a:txBody>
                    <a:bodyPr/>
                    <a:lstStyle/>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Perquisite value = Amount of such gift</a:t>
                      </a:r>
                      <a:endParaRPr lang="en-IN" sz="1750"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 </a:t>
                      </a:r>
                      <a:endParaRPr lang="en-IN" sz="1750"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No perquisite value:</a:t>
                      </a:r>
                      <a:endParaRPr lang="en-IN" sz="1750"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If the value of gift was below </a:t>
                      </a:r>
                      <a:r>
                        <a:rPr lang="en-IN" sz="1750" b="1" kern="0" dirty="0">
                          <a:solidFill>
                            <a:srgbClr val="058586"/>
                          </a:solidFill>
                          <a:effectLst/>
                          <a:latin typeface="MS Reference Sans Serif" panose="020B0604030504040204" pitchFamily="34" charset="0"/>
                          <a:ea typeface="Cambria" panose="02040503050406030204" pitchFamily="18" charset="0"/>
                        </a:rPr>
                        <a:t>Rs 5,000 in aggregate during the year</a:t>
                      </a:r>
                      <a:endParaRPr lang="en-IN" sz="1750" b="1" kern="100" dirty="0">
                        <a:solidFill>
                          <a:srgbClr val="058586"/>
                        </a:solidFill>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24269" marR="24269" marT="0" marB="0"/>
                </a:tc>
                <a:tc>
                  <a:txBody>
                    <a:bodyPr/>
                    <a:lstStyle/>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Perquisite value = Amount of such gift</a:t>
                      </a:r>
                      <a:endParaRPr lang="en-IN" sz="1750"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 </a:t>
                      </a:r>
                      <a:endParaRPr lang="en-IN" sz="1750"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b="0" kern="0" dirty="0">
                          <a:effectLst/>
                          <a:latin typeface="MS Reference Sans Serif" panose="020B0604030504040204" pitchFamily="34" charset="0"/>
                          <a:ea typeface="Cambria" panose="02040503050406030204" pitchFamily="18" charset="0"/>
                        </a:rPr>
                        <a:t>No perquisite value:</a:t>
                      </a:r>
                      <a:endParaRPr lang="en-IN" sz="1750" b="0"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b="0" kern="0" dirty="0">
                          <a:effectLst/>
                          <a:latin typeface="MS Reference Sans Serif" panose="020B0604030504040204" pitchFamily="34" charset="0"/>
                          <a:ea typeface="Cambria" panose="02040503050406030204" pitchFamily="18" charset="0"/>
                        </a:rPr>
                        <a:t>If the value of gift was </a:t>
                      </a:r>
                      <a:r>
                        <a:rPr lang="en-IN" sz="1750" b="1" kern="0" dirty="0">
                          <a:solidFill>
                            <a:srgbClr val="058586"/>
                          </a:solidFill>
                          <a:effectLst/>
                          <a:latin typeface="MS Reference Sans Serif" panose="020B0604030504040204" pitchFamily="34" charset="0"/>
                          <a:ea typeface="Cambria" panose="02040503050406030204" pitchFamily="18" charset="0"/>
                        </a:rPr>
                        <a:t>below Rs 15,000 in aggregate during the year</a:t>
                      </a:r>
                      <a:endParaRPr lang="en-IN" sz="1750" b="1" kern="100" dirty="0">
                        <a:solidFill>
                          <a:srgbClr val="058586"/>
                        </a:solidFill>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24269" marR="24269" marT="0" marB="0"/>
                </a:tc>
                <a:extLst>
                  <a:ext uri="{0D108BD9-81ED-4DB2-BD59-A6C34878D82A}">
                    <a16:rowId xmlns="" xmlns:a16="http://schemas.microsoft.com/office/drawing/2014/main" val="604024336"/>
                  </a:ext>
                </a:extLst>
              </a:tr>
              <a:tr h="2056154">
                <a:tc>
                  <a:txBody>
                    <a:bodyPr/>
                    <a:lstStyle/>
                    <a:p>
                      <a:pPr marL="0" lvl="0" indent="0" algn="just">
                        <a:lnSpc>
                          <a:spcPct val="100000"/>
                        </a:lnSpc>
                        <a:spcAft>
                          <a:spcPts val="600"/>
                        </a:spcAft>
                        <a:buFont typeface="+mj-lt"/>
                        <a:buNone/>
                      </a:pPr>
                      <a:r>
                        <a:rPr lang="en-IN" sz="1750" kern="0" dirty="0">
                          <a:effectLst/>
                          <a:latin typeface="MS Reference Sans Serif" panose="020B0604030504040204" pitchFamily="34" charset="0"/>
                          <a:ea typeface="Cambria" panose="02040503050406030204" pitchFamily="18" charset="0"/>
                        </a:rPr>
                        <a:t>Movable assets (belonging to employer or hired by him)</a:t>
                      </a:r>
                      <a:endParaRPr lang="en-IN" sz="175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24269" marR="24269" marT="0" marB="0"/>
                </a:tc>
                <a:tc>
                  <a:txBody>
                    <a:bodyPr/>
                    <a:lstStyle/>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Perquisite value = 10% p.a. of actual cost of asset or the amount of rent paid by employer, less any amount recovered from employee </a:t>
                      </a:r>
                      <a:endParaRPr lang="en-IN" sz="1750"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 </a:t>
                      </a:r>
                      <a:endParaRPr lang="en-IN" sz="1750"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No perquisite value:</a:t>
                      </a:r>
                      <a:endParaRPr lang="en-IN" sz="1750"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If asset provided is the nature </a:t>
                      </a:r>
                      <a:r>
                        <a:rPr lang="en-IN" sz="1750" kern="0" dirty="0">
                          <a:solidFill>
                            <a:srgbClr val="058586"/>
                          </a:solidFill>
                          <a:effectLst/>
                          <a:latin typeface="MS Reference Sans Serif" panose="020B0604030504040204" pitchFamily="34" charset="0"/>
                          <a:ea typeface="Cambria" panose="02040503050406030204" pitchFamily="18" charset="0"/>
                        </a:rPr>
                        <a:t>of laptop or computer</a:t>
                      </a:r>
                      <a:endParaRPr lang="en-IN" sz="1750" kern="100" dirty="0">
                        <a:solidFill>
                          <a:srgbClr val="058586"/>
                        </a:solidFill>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24269" marR="24269" marT="0" marB="0"/>
                </a:tc>
                <a:tc>
                  <a:txBody>
                    <a:bodyPr/>
                    <a:lstStyle/>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Perquisite value = 10% p.a. of actual cost of asset or the amount of rent paid by employer, less any amount recovered from employee </a:t>
                      </a:r>
                      <a:endParaRPr lang="en-IN" sz="1750"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 </a:t>
                      </a:r>
                      <a:endParaRPr lang="en-IN" sz="1750"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b="0" kern="0" dirty="0">
                          <a:effectLst/>
                          <a:latin typeface="MS Reference Sans Serif" panose="020B0604030504040204" pitchFamily="34" charset="0"/>
                          <a:ea typeface="Cambria" panose="02040503050406030204" pitchFamily="18" charset="0"/>
                        </a:rPr>
                        <a:t>No perquisite value:</a:t>
                      </a:r>
                      <a:endParaRPr lang="en-IN" sz="1750" b="0" kern="100" dirty="0">
                        <a:effectLst/>
                        <a:latin typeface="MS Reference Sans Serif" panose="020B0604030504040204" pitchFamily="34" charset="0"/>
                        <a:ea typeface="Cambria" panose="02040503050406030204" pitchFamily="18" charset="0"/>
                      </a:endParaRPr>
                    </a:p>
                    <a:p>
                      <a:pPr algn="just">
                        <a:lnSpc>
                          <a:spcPct val="100000"/>
                        </a:lnSpc>
                        <a:spcAft>
                          <a:spcPts val="600"/>
                        </a:spcAft>
                        <a:buNone/>
                      </a:pPr>
                      <a:r>
                        <a:rPr lang="en-IN" sz="1750" b="0" kern="0" dirty="0">
                          <a:effectLst/>
                          <a:latin typeface="MS Reference Sans Serif" panose="020B0604030504040204" pitchFamily="34" charset="0"/>
                          <a:ea typeface="Cambria" panose="02040503050406030204" pitchFamily="18" charset="0"/>
                        </a:rPr>
                        <a:t>If asset provided </a:t>
                      </a:r>
                      <a:r>
                        <a:rPr lang="en-IN" sz="1750" b="1" kern="0" dirty="0">
                          <a:solidFill>
                            <a:srgbClr val="058586"/>
                          </a:solidFill>
                          <a:effectLst/>
                          <a:latin typeface="MS Reference Sans Serif" panose="020B0604030504040204" pitchFamily="34" charset="0"/>
                          <a:ea typeface="Cambria" panose="02040503050406030204" pitchFamily="18" charset="0"/>
                        </a:rPr>
                        <a:t>is the nature of laptop, computer, tablets, and mobile phones.</a:t>
                      </a:r>
                      <a:endParaRPr lang="en-IN" sz="1750" b="1" kern="100" dirty="0">
                        <a:solidFill>
                          <a:srgbClr val="058586"/>
                        </a:solidFill>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24269" marR="24269" marT="0" marB="0"/>
                </a:tc>
                <a:extLst>
                  <a:ext uri="{0D108BD9-81ED-4DB2-BD59-A6C34878D82A}">
                    <a16:rowId xmlns="" xmlns:a16="http://schemas.microsoft.com/office/drawing/2014/main" val="3925027806"/>
                  </a:ext>
                </a:extLst>
              </a:tr>
              <a:tr h="1699533">
                <a:tc>
                  <a:txBody>
                    <a:bodyPr/>
                    <a:lstStyle/>
                    <a:p>
                      <a:pPr marL="0" lvl="0" indent="0" algn="just">
                        <a:lnSpc>
                          <a:spcPct val="100000"/>
                        </a:lnSpc>
                        <a:spcAft>
                          <a:spcPts val="600"/>
                        </a:spcAft>
                        <a:buFont typeface="+mj-lt"/>
                        <a:buNone/>
                      </a:pPr>
                      <a:r>
                        <a:rPr lang="en-IN" sz="1750" kern="0" dirty="0">
                          <a:effectLst/>
                          <a:latin typeface="MS Reference Sans Serif" panose="020B0604030504040204" pitchFamily="34" charset="0"/>
                          <a:ea typeface="Cambria" panose="02040503050406030204" pitchFamily="18" charset="0"/>
                        </a:rPr>
                        <a:t>Medical treatment outside India </a:t>
                      </a:r>
                      <a:endParaRPr lang="en-IN" sz="175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24269" marR="24269" marT="0" marB="0"/>
                </a:tc>
                <a:tc>
                  <a:txBody>
                    <a:bodyPr/>
                    <a:lstStyle/>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Expenditure incurred by employer on medical treatment of employee or any family member outside India or for travel and stay abroad will not be treated as a perquisite only if the </a:t>
                      </a:r>
                      <a:r>
                        <a:rPr lang="en-IN" sz="1750" kern="0" dirty="0">
                          <a:solidFill>
                            <a:srgbClr val="058586"/>
                          </a:solidFill>
                          <a:effectLst/>
                          <a:latin typeface="MS Reference Sans Serif" panose="020B0604030504040204" pitchFamily="34" charset="0"/>
                          <a:ea typeface="Cambria" panose="02040503050406030204" pitchFamily="18" charset="0"/>
                        </a:rPr>
                        <a:t>gross total income </a:t>
                      </a:r>
                      <a:r>
                        <a:rPr lang="en-IN" sz="1750" kern="0" dirty="0">
                          <a:effectLst/>
                          <a:latin typeface="MS Reference Sans Serif" panose="020B0604030504040204" pitchFamily="34" charset="0"/>
                          <a:ea typeface="Cambria" panose="02040503050406030204" pitchFamily="18" charset="0"/>
                        </a:rPr>
                        <a:t>of the employee </a:t>
                      </a:r>
                      <a:r>
                        <a:rPr lang="en-IN" sz="1750" kern="0" dirty="0">
                          <a:solidFill>
                            <a:srgbClr val="058586"/>
                          </a:solidFill>
                          <a:effectLst/>
                          <a:latin typeface="MS Reference Sans Serif" panose="020B0604030504040204" pitchFamily="34" charset="0"/>
                          <a:ea typeface="Cambria" panose="02040503050406030204" pitchFamily="18" charset="0"/>
                        </a:rPr>
                        <a:t>does not exceed Rs 2 lakhs</a:t>
                      </a:r>
                      <a:endParaRPr lang="en-IN" sz="1750" kern="100" dirty="0">
                        <a:solidFill>
                          <a:srgbClr val="058586"/>
                        </a:solidFill>
                        <a:effectLst/>
                        <a:latin typeface="MS Reference Sans Serif" panose="020B0604030504040204" pitchFamily="34" charset="0"/>
                        <a:ea typeface="Cambria" panose="02040503050406030204" pitchFamily="18" charset="0"/>
                      </a:endParaRPr>
                    </a:p>
                  </a:txBody>
                  <a:tcPr marL="24269" marR="24269" marT="0" marB="0"/>
                </a:tc>
                <a:tc>
                  <a:txBody>
                    <a:bodyPr/>
                    <a:lstStyle/>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Expenditure incurred by employer on medical treatment of employee or any family member outside India or for travel and stay abroad will not be treated as a perquisite only if the </a:t>
                      </a:r>
                      <a:r>
                        <a:rPr lang="en-IN" sz="1750" b="1" kern="0" dirty="0">
                          <a:solidFill>
                            <a:srgbClr val="058586"/>
                          </a:solidFill>
                          <a:effectLst/>
                          <a:latin typeface="MS Reference Sans Serif" panose="020B0604030504040204" pitchFamily="34" charset="0"/>
                          <a:ea typeface="Cambria" panose="02040503050406030204" pitchFamily="18" charset="0"/>
                        </a:rPr>
                        <a:t>gross total income of the employee does not exceed Rs 8 lakhs</a:t>
                      </a:r>
                      <a:endParaRPr lang="en-IN" sz="1750" b="1" kern="100" dirty="0">
                        <a:solidFill>
                          <a:srgbClr val="058586"/>
                        </a:solidFill>
                        <a:effectLst/>
                        <a:latin typeface="MS Reference Sans Serif" panose="020B0604030504040204" pitchFamily="34" charset="0"/>
                        <a:ea typeface="Cambria" panose="02040503050406030204" pitchFamily="18" charset="0"/>
                      </a:endParaRPr>
                    </a:p>
                  </a:txBody>
                  <a:tcPr marL="24269" marR="24269" marT="0" marB="0"/>
                </a:tc>
                <a:extLst>
                  <a:ext uri="{0D108BD9-81ED-4DB2-BD59-A6C34878D82A}">
                    <a16:rowId xmlns="" xmlns:a16="http://schemas.microsoft.com/office/drawing/2014/main" val="2289916393"/>
                  </a:ext>
                </a:extLst>
              </a:tr>
              <a:tr h="1383231">
                <a:tc>
                  <a:txBody>
                    <a:bodyPr/>
                    <a:lstStyle/>
                    <a:p>
                      <a:pPr marL="0" lvl="0" indent="0" algn="just">
                        <a:lnSpc>
                          <a:spcPct val="100000"/>
                        </a:lnSpc>
                        <a:spcAft>
                          <a:spcPts val="600"/>
                        </a:spcAft>
                        <a:buFont typeface="+mj-lt"/>
                        <a:buNone/>
                      </a:pPr>
                      <a:r>
                        <a:rPr lang="en-IN" sz="1750" kern="0" dirty="0">
                          <a:effectLst/>
                          <a:latin typeface="MS Reference Sans Serif" panose="020B0604030504040204" pitchFamily="34" charset="0"/>
                          <a:ea typeface="Cambria" panose="02040503050406030204" pitchFamily="18" charset="0"/>
                        </a:rPr>
                        <a:t>Any other benefit or amenity </a:t>
                      </a:r>
                      <a:endParaRPr lang="en-IN" sz="175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24269" marR="24269" marT="0" marB="0"/>
                </a:tc>
                <a:tc>
                  <a:txBody>
                    <a:bodyPr/>
                    <a:lstStyle/>
                    <a:p>
                      <a:pPr algn="just">
                        <a:lnSpc>
                          <a:spcPct val="100000"/>
                        </a:lnSpc>
                        <a:spcAft>
                          <a:spcPts val="600"/>
                        </a:spcAft>
                        <a:buNone/>
                      </a:pPr>
                      <a:r>
                        <a:rPr lang="en-IN" sz="1750" kern="0" dirty="0">
                          <a:effectLst/>
                          <a:latin typeface="MS Reference Sans Serif" panose="020B0604030504040204" pitchFamily="34" charset="0"/>
                          <a:ea typeface="Cambria" panose="02040503050406030204" pitchFamily="18" charset="0"/>
                        </a:rPr>
                        <a:t>Any benefit granted free of cost or at concessional rates will be perquisite it is given to any employee whose income chargeable under the head Salaries </a:t>
                      </a:r>
                      <a:r>
                        <a:rPr lang="en-IN" sz="1750" b="1" kern="0" dirty="0">
                          <a:effectLst/>
                          <a:latin typeface="MS Reference Sans Serif" panose="020B0604030504040204" pitchFamily="34" charset="0"/>
                          <a:ea typeface="Cambria" panose="02040503050406030204" pitchFamily="18" charset="0"/>
                        </a:rPr>
                        <a:t>exceeds Rs 50k</a:t>
                      </a:r>
                      <a:endParaRPr lang="en-IN" sz="1750" b="1" kern="100" dirty="0">
                        <a:effectLst/>
                        <a:latin typeface="MS Reference Sans Serif" panose="020B0604030504040204" pitchFamily="34" charset="0"/>
                        <a:ea typeface="Cambria" panose="02040503050406030204" pitchFamily="18" charset="0"/>
                      </a:endParaRPr>
                    </a:p>
                  </a:txBody>
                  <a:tcPr marL="24269" marR="24269" marT="0" marB="0"/>
                </a:tc>
                <a:tc>
                  <a:txBody>
                    <a:bodyPr/>
                    <a:lstStyle/>
                    <a:p>
                      <a:pPr algn="just">
                        <a:lnSpc>
                          <a:spcPct val="100000"/>
                        </a:lnSpc>
                        <a:spcAft>
                          <a:spcPts val="600"/>
                        </a:spcAft>
                        <a:buNone/>
                      </a:pPr>
                      <a:r>
                        <a:rPr lang="en-IN" sz="1750" b="0" kern="0" dirty="0">
                          <a:effectLst/>
                          <a:latin typeface="MS Reference Sans Serif" panose="020B0604030504040204" pitchFamily="34" charset="0"/>
                          <a:ea typeface="Cambria" panose="02040503050406030204" pitchFamily="18" charset="0"/>
                        </a:rPr>
                        <a:t>Any benefit granted free of cost or at concessional rates will be perquisite it is given to any employee whose income </a:t>
                      </a:r>
                      <a:r>
                        <a:rPr lang="en-IN" sz="1750" b="1" kern="0" dirty="0">
                          <a:solidFill>
                            <a:srgbClr val="058586"/>
                          </a:solidFill>
                          <a:effectLst/>
                          <a:latin typeface="MS Reference Sans Serif" panose="020B0604030504040204" pitchFamily="34" charset="0"/>
                          <a:ea typeface="Cambria" panose="02040503050406030204" pitchFamily="18" charset="0"/>
                        </a:rPr>
                        <a:t>chargeable under the head Salaries exceeds Rs 4 lacs</a:t>
                      </a:r>
                      <a:endParaRPr lang="en-IN" sz="1750" b="1" kern="100" dirty="0">
                        <a:solidFill>
                          <a:srgbClr val="058586"/>
                        </a:solidFill>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24269" marR="24269" marT="0" marB="0"/>
                </a:tc>
                <a:extLst>
                  <a:ext uri="{0D108BD9-81ED-4DB2-BD59-A6C34878D82A}">
                    <a16:rowId xmlns="" xmlns:a16="http://schemas.microsoft.com/office/drawing/2014/main" val="2925004688"/>
                  </a:ext>
                </a:extLst>
              </a:tr>
            </a:tbl>
          </a:graphicData>
        </a:graphic>
      </p:graphicFrame>
      <p:sp>
        <p:nvSpPr>
          <p:cNvPr id="2" name="TextBox 1">
            <a:extLst>
              <a:ext uri="{FF2B5EF4-FFF2-40B4-BE49-F238E27FC236}">
                <a16:creationId xmlns="" xmlns:a16="http://schemas.microsoft.com/office/drawing/2014/main" id="{FD7AAA4A-D46B-77B9-8E36-DC7F0E649658}"/>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24128003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3425915-3E8E-6954-BC5E-03B5C3DC3567}"/>
            </a:ext>
          </a:extLst>
        </p:cNvPr>
        <p:cNvGrpSpPr/>
        <p:nvPr/>
      </p:nvGrpSpPr>
      <p:grpSpPr>
        <a:xfrm>
          <a:off x="0" y="0"/>
          <a:ext cx="0" cy="0"/>
          <a:chOff x="0" y="0"/>
          <a:chExt cx="0" cy="0"/>
        </a:xfrm>
      </p:grpSpPr>
      <p:graphicFrame>
        <p:nvGraphicFramePr>
          <p:cNvPr id="2" name="Table 1">
            <a:extLst>
              <a:ext uri="{FF2B5EF4-FFF2-40B4-BE49-F238E27FC236}">
                <a16:creationId xmlns="" xmlns:a16="http://schemas.microsoft.com/office/drawing/2014/main" id="{9A7D0E8F-218C-FD99-563F-87C371BBAAE1}"/>
              </a:ext>
            </a:extLst>
          </p:cNvPr>
          <p:cNvGraphicFramePr>
            <a:graphicFrameLocks noGrp="1"/>
          </p:cNvGraphicFramePr>
          <p:nvPr>
            <p:extLst>
              <p:ext uri="{D42A27DB-BD31-4B8C-83A1-F6EECF244321}">
                <p14:modId xmlns:p14="http://schemas.microsoft.com/office/powerpoint/2010/main" val="3448144076"/>
              </p:ext>
            </p:extLst>
          </p:nvPr>
        </p:nvGraphicFramePr>
        <p:xfrm>
          <a:off x="460459" y="110045"/>
          <a:ext cx="13466620" cy="7743104"/>
        </p:xfrm>
        <a:graphic>
          <a:graphicData uri="http://schemas.openxmlformats.org/drawingml/2006/table">
            <a:tbl>
              <a:tblPr firstRow="1" firstCol="1" bandRow="1">
                <a:tableStyleId>{5C22544A-7EE6-4342-B048-85BDC9FD1C3A}</a:tableStyleId>
              </a:tblPr>
              <a:tblGrid>
                <a:gridCol w="3477491">
                  <a:extLst>
                    <a:ext uri="{9D8B030D-6E8A-4147-A177-3AD203B41FA5}">
                      <a16:colId xmlns="" xmlns:a16="http://schemas.microsoft.com/office/drawing/2014/main" val="3415665046"/>
                    </a:ext>
                  </a:extLst>
                </a:gridCol>
                <a:gridCol w="2909455">
                  <a:extLst>
                    <a:ext uri="{9D8B030D-6E8A-4147-A177-3AD203B41FA5}">
                      <a16:colId xmlns="" xmlns:a16="http://schemas.microsoft.com/office/drawing/2014/main" val="3690589362"/>
                    </a:ext>
                  </a:extLst>
                </a:gridCol>
                <a:gridCol w="2175163">
                  <a:extLst>
                    <a:ext uri="{9D8B030D-6E8A-4147-A177-3AD203B41FA5}">
                      <a16:colId xmlns="" xmlns:a16="http://schemas.microsoft.com/office/drawing/2014/main" val="4102903251"/>
                    </a:ext>
                  </a:extLst>
                </a:gridCol>
                <a:gridCol w="2618510">
                  <a:extLst>
                    <a:ext uri="{9D8B030D-6E8A-4147-A177-3AD203B41FA5}">
                      <a16:colId xmlns="" xmlns:a16="http://schemas.microsoft.com/office/drawing/2014/main" val="1015133629"/>
                    </a:ext>
                  </a:extLst>
                </a:gridCol>
                <a:gridCol w="2286001">
                  <a:extLst>
                    <a:ext uri="{9D8B030D-6E8A-4147-A177-3AD203B41FA5}">
                      <a16:colId xmlns="" xmlns:a16="http://schemas.microsoft.com/office/drawing/2014/main" val="239053681"/>
                    </a:ext>
                  </a:extLst>
                </a:gridCol>
              </a:tblGrid>
              <a:tr h="554904">
                <a:tc>
                  <a:txBody>
                    <a:bodyPr/>
                    <a:lstStyle/>
                    <a:p>
                      <a:pPr algn="just">
                        <a:lnSpc>
                          <a:spcPct val="100000"/>
                        </a:lnSpc>
                        <a:spcAft>
                          <a:spcPts val="800"/>
                        </a:spcAft>
                        <a:buNone/>
                      </a:pPr>
                      <a:r>
                        <a:rPr lang="en-IN" sz="1500" b="1" kern="0" dirty="0">
                          <a:solidFill>
                            <a:schemeClr val="bg1"/>
                          </a:solidFill>
                          <a:effectLst/>
                          <a:latin typeface="MS Reference Sans Serif" panose="020B0604030504040204" pitchFamily="34" charset="0"/>
                          <a:ea typeface="Cambria" panose="02040503050406030204" pitchFamily="18" charset="0"/>
                          <a:cs typeface="Arial" panose="020B0604020202020204" pitchFamily="34" charset="0"/>
                        </a:rPr>
                        <a:t>Perquisite Category</a:t>
                      </a:r>
                      <a:endParaRPr lang="en-IN" sz="1500" kern="100" dirty="0">
                        <a:solidFill>
                          <a:schemeClr val="bg1"/>
                        </a:solidFill>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tc gridSpan="2">
                  <a:txBody>
                    <a:bodyPr/>
                    <a:lstStyle/>
                    <a:p>
                      <a:pPr algn="ctr">
                        <a:lnSpc>
                          <a:spcPct val="100000"/>
                        </a:lnSpc>
                        <a:spcAft>
                          <a:spcPts val="800"/>
                        </a:spcAft>
                        <a:buNone/>
                      </a:pPr>
                      <a:r>
                        <a:rPr lang="en-IN" sz="1500" b="1" kern="0" dirty="0">
                          <a:solidFill>
                            <a:schemeClr val="bg1"/>
                          </a:solidFill>
                          <a:effectLst/>
                          <a:latin typeface="MS Reference Sans Serif" panose="020B0604030504040204" pitchFamily="34" charset="0"/>
                          <a:ea typeface="Cambria" panose="02040503050406030204" pitchFamily="18" charset="0"/>
                          <a:cs typeface="Arial" panose="020B0604020202020204" pitchFamily="34" charset="0"/>
                        </a:rPr>
                        <a:t>Rule 3 of IT Rules, 1962</a:t>
                      </a:r>
                    </a:p>
                  </a:txBody>
                  <a:tcPr marL="68580" marR="68580" marT="0" marB="0"/>
                </a:tc>
                <a:tc hMerge="1">
                  <a:txBody>
                    <a:bodyPr/>
                    <a:lstStyle/>
                    <a:p>
                      <a:endParaRPr dirty="0"/>
                    </a:p>
                  </a:txBody>
                  <a:tcPr marL="68580" marR="68580" marT="0" marB="0"/>
                </a:tc>
                <a:tc gridSpan="2">
                  <a:txBody>
                    <a:bodyPr/>
                    <a:lstStyle/>
                    <a:p>
                      <a:pPr algn="ctr"/>
                      <a:r>
                        <a:rPr lang="en-US" sz="1500" b="1" kern="0" dirty="0">
                          <a:solidFill>
                            <a:schemeClr val="bg1"/>
                          </a:solidFill>
                          <a:effectLst/>
                          <a:latin typeface="MS Reference Sans Serif" panose="020B0604030504040204" pitchFamily="34" charset="0"/>
                          <a:ea typeface="Cambria" panose="02040503050406030204" pitchFamily="18" charset="0"/>
                          <a:cs typeface="Arial" panose="020B0604020202020204" pitchFamily="34" charset="0"/>
                        </a:rPr>
                        <a:t>Rule 15 of IT Rules, 2026</a:t>
                      </a:r>
                      <a:endParaRPr lang="en-IN" dirty="0"/>
                    </a:p>
                  </a:txBody>
                  <a:tcPr marL="68580" marR="68580" marT="0" marB="0"/>
                </a:tc>
                <a:tc hMerge="1">
                  <a:txBody>
                    <a:bodyPr/>
                    <a:lstStyle/>
                    <a:p>
                      <a:pPr algn="just">
                        <a:lnSpc>
                          <a:spcPct val="100000"/>
                        </a:lnSpc>
                        <a:spcAft>
                          <a:spcPts val="800"/>
                        </a:spcAft>
                        <a:buNone/>
                      </a:pPr>
                      <a:endParaRPr lang="en-IN" sz="1600" kern="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910049389"/>
                  </a:ext>
                </a:extLst>
              </a:tr>
              <a:tr h="227006">
                <a:tc gridSpan="5">
                  <a:txBody>
                    <a:bodyPr/>
                    <a:lstStyle/>
                    <a:p>
                      <a:pPr algn="just">
                        <a:lnSpc>
                          <a:spcPct val="100000"/>
                        </a:lnSpc>
                        <a:spcAft>
                          <a:spcPts val="800"/>
                        </a:spcAft>
                        <a:buNone/>
                      </a:pPr>
                      <a:r>
                        <a:rPr lang="en-IN" sz="1500" b="1" kern="1200" dirty="0">
                          <a:solidFill>
                            <a:schemeClr val="lt1"/>
                          </a:solidFill>
                          <a:effectLst/>
                          <a:latin typeface="MS Reference Sans Serif" panose="020B0604030504040204" pitchFamily="34" charset="0"/>
                          <a:ea typeface="+mn-ea"/>
                          <a:cs typeface="+mn-cs"/>
                        </a:rPr>
                        <a:t>1. If the </a:t>
                      </a:r>
                      <a:r>
                        <a:rPr lang="en-IN" sz="1500" b="1" kern="1200" dirty="0">
                          <a:solidFill>
                            <a:srgbClr val="FF0000"/>
                          </a:solidFill>
                          <a:effectLst/>
                          <a:latin typeface="MS Reference Sans Serif" panose="020B0604030504040204" pitchFamily="34" charset="0"/>
                          <a:ea typeface="+mn-ea"/>
                          <a:cs typeface="+mn-cs"/>
                        </a:rPr>
                        <a:t>motor car is owned or hired by the employer </a:t>
                      </a:r>
                      <a:r>
                        <a:rPr lang="en-IN" sz="1500" b="1" kern="1200" dirty="0">
                          <a:solidFill>
                            <a:schemeClr val="lt1"/>
                          </a:solidFill>
                          <a:effectLst/>
                          <a:latin typeface="MS Reference Sans Serif" panose="020B0604030504040204" pitchFamily="34" charset="0"/>
                          <a:ea typeface="+mn-ea"/>
                          <a:cs typeface="+mn-cs"/>
                        </a:rPr>
                        <a:t>and is used partly for official purpose and partly for private purpose</a:t>
                      </a:r>
                      <a:endParaRPr lang="en-IN" sz="15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tc hMerge="1">
                  <a:txBody>
                    <a:bodyPr/>
                    <a:lstStyle/>
                    <a:p>
                      <a:endParaRPr lang="en-IN"/>
                    </a:p>
                  </a:txBody>
                  <a:tcPr/>
                </a:tc>
                <a:tc hMerge="1">
                  <a:txBody>
                    <a:bodyPr/>
                    <a:lstStyle/>
                    <a:p>
                      <a:pPr algn="just">
                        <a:lnSpc>
                          <a:spcPct val="100000"/>
                        </a:lnSpc>
                        <a:spcAft>
                          <a:spcPts val="800"/>
                        </a:spcAft>
                        <a:buNone/>
                      </a:pPr>
                      <a:endParaRPr lang="en-IN" sz="1600" kern="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hMerge="1">
                  <a:txBody>
                    <a:bodyPr/>
                    <a:lstStyle/>
                    <a:p>
                      <a:endParaRPr lang="en-IN"/>
                    </a:p>
                  </a:txBody>
                  <a:tcPr/>
                </a:tc>
                <a:tc hMerge="1">
                  <a:txBody>
                    <a:bodyPr/>
                    <a:lstStyle/>
                    <a:p>
                      <a:pPr algn="just">
                        <a:lnSpc>
                          <a:spcPct val="100000"/>
                        </a:lnSpc>
                        <a:spcAft>
                          <a:spcPts val="800"/>
                        </a:spcAft>
                        <a:buNone/>
                      </a:pPr>
                      <a:endParaRPr lang="en-IN" sz="1600" kern="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3811049804"/>
                  </a:ext>
                </a:extLst>
              </a:tr>
              <a:tr h="865343">
                <a:tc>
                  <a:txBody>
                    <a:bodyPr/>
                    <a:lstStyle/>
                    <a:p>
                      <a:pPr algn="just">
                        <a:lnSpc>
                          <a:spcPct val="100000"/>
                        </a:lnSpc>
                        <a:spcAft>
                          <a:spcPts val="800"/>
                        </a:spcAft>
                        <a:buNone/>
                      </a:pPr>
                      <a:r>
                        <a:rPr lang="en-IN" sz="1500" u="sng" kern="0" dirty="0">
                          <a:effectLst/>
                          <a:latin typeface="MS Reference Sans Serif" panose="020B0604030504040204" pitchFamily="34" charset="0"/>
                          <a:ea typeface="Cambria" panose="02040503050406030204" pitchFamily="18" charset="0"/>
                        </a:rPr>
                        <a:t>Circumstance</a:t>
                      </a:r>
                      <a:endParaRPr lang="en-IN" sz="15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00000"/>
                        </a:lnSpc>
                        <a:spcAft>
                          <a:spcPts val="800"/>
                        </a:spcAft>
                        <a:buNone/>
                      </a:pPr>
                      <a:r>
                        <a:rPr lang="en-IN" sz="1500" u="sng" kern="0" dirty="0">
                          <a:effectLst/>
                          <a:latin typeface="MS Reference Sans Serif" panose="020B0604030504040204" pitchFamily="34" charset="0"/>
                          <a:ea typeface="Cambria" panose="02040503050406030204" pitchFamily="18" charset="0"/>
                        </a:rPr>
                        <a:t>Where cubic capacity of engine does not exceed 1.6 </a:t>
                      </a:r>
                      <a:r>
                        <a:rPr lang="en-IN" sz="1500" u="sng" kern="0" dirty="0" smtClean="0">
                          <a:effectLst/>
                          <a:latin typeface="MS Reference Sans Serif" panose="020B0604030504040204" pitchFamily="34" charset="0"/>
                          <a:ea typeface="Cambria" panose="02040503050406030204" pitchFamily="18" charset="0"/>
                        </a:rPr>
                        <a:t>litres </a:t>
                      </a:r>
                      <a:r>
                        <a:rPr lang="en-IN" sz="1500" u="sng" kern="0" dirty="0">
                          <a:effectLst/>
                          <a:latin typeface="MS Reference Sans Serif" panose="020B0604030504040204" pitchFamily="34" charset="0"/>
                          <a:ea typeface="Cambria" panose="02040503050406030204" pitchFamily="18" charset="0"/>
                        </a:rPr>
                        <a:t>or the motor car is electric vehicle</a:t>
                      </a:r>
                      <a:endParaRPr lang="en-IN" sz="15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00000"/>
                        </a:lnSpc>
                        <a:spcAft>
                          <a:spcPts val="800"/>
                        </a:spcAft>
                        <a:buNone/>
                      </a:pPr>
                      <a:r>
                        <a:rPr lang="en-IN" sz="1500" u="sng" kern="0" dirty="0" smtClean="0">
                          <a:effectLst/>
                          <a:latin typeface="MS Reference Sans Serif" panose="020B0604030504040204" pitchFamily="34" charset="0"/>
                          <a:ea typeface="Cambria" panose="02040503050406030204" pitchFamily="18" charset="0"/>
                        </a:rPr>
                        <a:t>Where cubic capacity of engine exceed </a:t>
                      </a:r>
                      <a:r>
                        <a:rPr lang="en-IN" sz="1500" u="sng" kern="0" dirty="0">
                          <a:effectLst/>
                          <a:latin typeface="MS Reference Sans Serif" panose="020B0604030504040204" pitchFamily="34" charset="0"/>
                          <a:ea typeface="Cambria" panose="02040503050406030204" pitchFamily="18" charset="0"/>
                        </a:rPr>
                        <a:t>1.6 litres</a:t>
                      </a:r>
                      <a:endParaRPr lang="en-IN" sz="15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00000"/>
                        </a:lnSpc>
                        <a:spcAft>
                          <a:spcPts val="800"/>
                        </a:spcAft>
                        <a:buNone/>
                      </a:pPr>
                      <a:r>
                        <a:rPr lang="en-IN" sz="1500" u="sng" kern="0" dirty="0">
                          <a:effectLst/>
                          <a:latin typeface="MS Reference Sans Serif" panose="020B0604030504040204" pitchFamily="34" charset="0"/>
                          <a:ea typeface="Cambria" panose="02040503050406030204" pitchFamily="18" charset="0"/>
                        </a:rPr>
                        <a:t>Where cubic capacity of engine does not exceed 1.6 </a:t>
                      </a:r>
                      <a:r>
                        <a:rPr lang="en-IN" sz="1500" u="sng" kern="0" dirty="0" smtClean="0">
                          <a:effectLst/>
                          <a:latin typeface="MS Reference Sans Serif" panose="020B0604030504040204" pitchFamily="34" charset="0"/>
                          <a:ea typeface="Cambria" panose="02040503050406030204" pitchFamily="18" charset="0"/>
                        </a:rPr>
                        <a:t>litres </a:t>
                      </a:r>
                      <a:r>
                        <a:rPr lang="en-IN" sz="1500" b="1" u="sng" kern="0" dirty="0">
                          <a:solidFill>
                            <a:srgbClr val="058586"/>
                          </a:solidFill>
                          <a:effectLst/>
                          <a:latin typeface="MS Reference Sans Serif" panose="020B0604030504040204" pitchFamily="34" charset="0"/>
                          <a:ea typeface="Cambria" panose="02040503050406030204" pitchFamily="18" charset="0"/>
                        </a:rPr>
                        <a:t>or the motor car is electric vehicle</a:t>
                      </a:r>
                      <a:endParaRPr lang="en-IN" sz="1500" b="1" kern="100" dirty="0">
                        <a:solidFill>
                          <a:srgbClr val="058586"/>
                        </a:solidFill>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00000"/>
                        </a:lnSpc>
                        <a:spcAft>
                          <a:spcPts val="800"/>
                        </a:spcAft>
                        <a:buNone/>
                      </a:pPr>
                      <a:r>
                        <a:rPr lang="en-IN" sz="1500" u="sng" kern="0" dirty="0" smtClean="0">
                          <a:effectLst/>
                          <a:latin typeface="MS Reference Sans Serif" panose="020B0604030504040204" pitchFamily="34" charset="0"/>
                          <a:ea typeface="Cambria" panose="02040503050406030204" pitchFamily="18" charset="0"/>
                        </a:rPr>
                        <a:t>Where cubic capacity of engine exceed 1.6 litres</a:t>
                      </a:r>
                      <a:endParaRPr lang="en-IN" sz="15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4161111634"/>
                  </a:ext>
                </a:extLst>
              </a:tr>
              <a:tr h="908025">
                <a:tc>
                  <a:txBody>
                    <a:bodyPr/>
                    <a:lstStyle/>
                    <a:p>
                      <a:pPr algn="just">
                        <a:lnSpc>
                          <a:spcPct val="100000"/>
                        </a:lnSpc>
                        <a:spcAft>
                          <a:spcPts val="800"/>
                        </a:spcAft>
                        <a:buNone/>
                      </a:pPr>
                      <a:r>
                        <a:rPr lang="en-IN" sz="1500" kern="0" dirty="0">
                          <a:effectLst/>
                          <a:latin typeface="MS Reference Sans Serif" panose="020B0604030504040204" pitchFamily="34" charset="0"/>
                          <a:ea typeface="Cambria" panose="02040503050406030204" pitchFamily="18" charset="0"/>
                        </a:rPr>
                        <a:t>(</a:t>
                      </a:r>
                      <a:r>
                        <a:rPr lang="en-IN" sz="1500" kern="0" dirty="0" err="1">
                          <a:effectLst/>
                          <a:latin typeface="MS Reference Sans Serif" panose="020B0604030504040204" pitchFamily="34" charset="0"/>
                          <a:ea typeface="Cambria" panose="02040503050406030204" pitchFamily="18" charset="0"/>
                        </a:rPr>
                        <a:t>i</a:t>
                      </a:r>
                      <a:r>
                        <a:rPr lang="en-IN" sz="1500" kern="0" dirty="0">
                          <a:effectLst/>
                          <a:latin typeface="MS Reference Sans Serif" panose="020B0604030504040204" pitchFamily="34" charset="0"/>
                          <a:ea typeface="Cambria" panose="02040503050406030204" pitchFamily="18" charset="0"/>
                        </a:rPr>
                        <a:t>) expenses on maintenance and running are met or reimbursed by the employer  </a:t>
                      </a:r>
                      <a:endParaRPr lang="en-IN" sz="15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00000"/>
                        </a:lnSpc>
                        <a:spcAft>
                          <a:spcPts val="800"/>
                        </a:spcAft>
                        <a:buNone/>
                      </a:pPr>
                      <a:r>
                        <a:rPr lang="en-IN" sz="1500" kern="0" dirty="0">
                          <a:effectLst/>
                          <a:latin typeface="MS Reference Sans Serif" panose="020B0604030504040204" pitchFamily="34" charset="0"/>
                          <a:ea typeface="Cambria" panose="02040503050406030204" pitchFamily="18" charset="0"/>
                        </a:rPr>
                        <a:t>Rs 1,800 (plus Rs 900 if driver is also provided by the employer) p.m.</a:t>
                      </a:r>
                      <a:endParaRPr lang="en-IN" sz="15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00000"/>
                        </a:lnSpc>
                        <a:spcAft>
                          <a:spcPts val="800"/>
                        </a:spcAft>
                        <a:buNone/>
                      </a:pPr>
                      <a:r>
                        <a:rPr lang="en-IN" sz="1500" kern="0">
                          <a:effectLst/>
                          <a:latin typeface="MS Reference Sans Serif" panose="020B0604030504040204" pitchFamily="34" charset="0"/>
                          <a:ea typeface="Cambria" panose="02040503050406030204" pitchFamily="18" charset="0"/>
                        </a:rPr>
                        <a:t>Rs 2,400 (plus Rs 900 if driver is also provided by the employer) p.m.</a:t>
                      </a:r>
                      <a:endParaRPr lang="en-IN" sz="1500" kern="10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00000"/>
                        </a:lnSpc>
                        <a:spcAft>
                          <a:spcPts val="800"/>
                        </a:spcAft>
                        <a:buNone/>
                      </a:pPr>
                      <a:r>
                        <a:rPr lang="en-IN" sz="1500" b="1" kern="0" dirty="0">
                          <a:solidFill>
                            <a:srgbClr val="058586"/>
                          </a:solidFill>
                          <a:effectLst/>
                          <a:latin typeface="MS Reference Sans Serif" panose="020B0604030504040204" pitchFamily="34" charset="0"/>
                          <a:ea typeface="Cambria" panose="02040503050406030204" pitchFamily="18" charset="0"/>
                        </a:rPr>
                        <a:t>Rs 5,000 (plus Rs 3,000 if driver is also provided by the employer) p.m.</a:t>
                      </a:r>
                      <a:endParaRPr lang="en-IN" sz="1500" b="1" kern="100" dirty="0">
                        <a:solidFill>
                          <a:srgbClr val="058586"/>
                        </a:solidFill>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00000"/>
                        </a:lnSpc>
                        <a:spcAft>
                          <a:spcPts val="800"/>
                        </a:spcAft>
                        <a:buNone/>
                      </a:pPr>
                      <a:r>
                        <a:rPr lang="en-IN" sz="1500" b="1" kern="0" dirty="0">
                          <a:solidFill>
                            <a:srgbClr val="058586"/>
                          </a:solidFill>
                          <a:effectLst/>
                          <a:latin typeface="MS Reference Sans Serif" panose="020B0604030504040204" pitchFamily="34" charset="0"/>
                          <a:ea typeface="Cambria" panose="02040503050406030204" pitchFamily="18" charset="0"/>
                        </a:rPr>
                        <a:t>Rs 7,000 (plus Rs 3,000 if driver is also provided by the employer) p.m.</a:t>
                      </a:r>
                      <a:endParaRPr lang="en-IN" sz="1500" b="1" kern="100" dirty="0">
                        <a:solidFill>
                          <a:srgbClr val="058586"/>
                        </a:solidFill>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220805745"/>
                  </a:ext>
                </a:extLst>
              </a:tr>
              <a:tr h="1008917">
                <a:tc>
                  <a:txBody>
                    <a:bodyPr/>
                    <a:lstStyle/>
                    <a:p>
                      <a:pPr algn="just">
                        <a:lnSpc>
                          <a:spcPct val="100000"/>
                        </a:lnSpc>
                        <a:spcAft>
                          <a:spcPts val="800"/>
                        </a:spcAft>
                        <a:buNone/>
                      </a:pPr>
                      <a:r>
                        <a:rPr lang="en-IN" sz="1500" kern="0" dirty="0">
                          <a:effectLst/>
                          <a:latin typeface="MS Reference Sans Serif" panose="020B0604030504040204" pitchFamily="34" charset="0"/>
                          <a:ea typeface="Cambria" panose="02040503050406030204" pitchFamily="18" charset="0"/>
                        </a:rPr>
                        <a:t>(ii) expenses on maintenance and running are met fully met by assessee/ employee</a:t>
                      </a:r>
                      <a:endParaRPr lang="en-IN" sz="1500" kern="100" dirty="0">
                        <a:effectLst/>
                        <a:latin typeface="MS Reference Sans Serif" panose="020B0604030504040204" pitchFamily="34" charset="0"/>
                        <a:ea typeface="Cambria" panose="02040503050406030204" pitchFamily="18" charset="0"/>
                      </a:endParaRPr>
                    </a:p>
                    <a:p>
                      <a:pPr algn="just">
                        <a:lnSpc>
                          <a:spcPct val="100000"/>
                        </a:lnSpc>
                        <a:spcAft>
                          <a:spcPts val="800"/>
                        </a:spcAft>
                        <a:buNone/>
                      </a:pPr>
                      <a:r>
                        <a:rPr lang="en-IN" sz="1500" kern="0" dirty="0">
                          <a:effectLst/>
                          <a:latin typeface="MS Reference Sans Serif" panose="020B0604030504040204" pitchFamily="34" charset="0"/>
                          <a:ea typeface="Cambria" panose="02040503050406030204" pitchFamily="18" charset="0"/>
                        </a:rPr>
                        <a:t> </a:t>
                      </a:r>
                      <a:endParaRPr lang="en-IN" sz="15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00000"/>
                        </a:lnSpc>
                        <a:spcAft>
                          <a:spcPts val="800"/>
                        </a:spcAft>
                        <a:buNone/>
                      </a:pPr>
                      <a:r>
                        <a:rPr lang="en-IN" sz="1500" kern="0" dirty="0">
                          <a:effectLst/>
                          <a:latin typeface="MS Reference Sans Serif" panose="020B0604030504040204" pitchFamily="34" charset="0"/>
                          <a:ea typeface="Cambria" panose="02040503050406030204" pitchFamily="18" charset="0"/>
                        </a:rPr>
                        <a:t>Rs 600 (plus Rs 900 if driver is also provided by the employer) p.m.</a:t>
                      </a:r>
                      <a:endParaRPr lang="en-IN" sz="15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00000"/>
                        </a:lnSpc>
                        <a:spcAft>
                          <a:spcPts val="800"/>
                        </a:spcAft>
                        <a:buNone/>
                      </a:pPr>
                      <a:r>
                        <a:rPr lang="en-IN" sz="1500" kern="0" dirty="0">
                          <a:effectLst/>
                          <a:latin typeface="MS Reference Sans Serif" panose="020B0604030504040204" pitchFamily="34" charset="0"/>
                          <a:ea typeface="Cambria" panose="02040503050406030204" pitchFamily="18" charset="0"/>
                        </a:rPr>
                        <a:t>Rs 900 (plus Rs 900 if driver is also provided by the employer) p.m.</a:t>
                      </a:r>
                      <a:endParaRPr lang="en-IN" sz="15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00000"/>
                        </a:lnSpc>
                        <a:spcAft>
                          <a:spcPts val="800"/>
                        </a:spcAft>
                        <a:buNone/>
                      </a:pPr>
                      <a:r>
                        <a:rPr lang="en-IN" sz="1500" kern="0" dirty="0">
                          <a:effectLst/>
                          <a:latin typeface="MS Reference Sans Serif" panose="020B0604030504040204" pitchFamily="34" charset="0"/>
                          <a:ea typeface="Cambria" panose="02040503050406030204" pitchFamily="18" charset="0"/>
                        </a:rPr>
                        <a:t>Rs 2,000 (plus Rs 3,000 if driver is also provided by the employer) p.m.</a:t>
                      </a:r>
                      <a:endParaRPr lang="en-IN" sz="15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00000"/>
                        </a:lnSpc>
                        <a:spcAft>
                          <a:spcPts val="800"/>
                        </a:spcAft>
                        <a:buNone/>
                      </a:pPr>
                      <a:r>
                        <a:rPr lang="en-IN" sz="1500" kern="0" dirty="0">
                          <a:effectLst/>
                          <a:latin typeface="MS Reference Sans Serif" panose="020B0604030504040204" pitchFamily="34" charset="0"/>
                          <a:ea typeface="Cambria" panose="02040503050406030204" pitchFamily="18" charset="0"/>
                        </a:rPr>
                        <a:t>Rs 3,000 (plus Rs 3,000 if driver is also provided by the employer) p.m.</a:t>
                      </a:r>
                      <a:endParaRPr lang="en-IN" sz="15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496105488"/>
                  </a:ext>
                </a:extLst>
              </a:tr>
              <a:tr h="454013">
                <a:tc gridSpan="5">
                  <a:txBody>
                    <a:bodyPr/>
                    <a:lstStyle/>
                    <a:p>
                      <a:pPr algn="just">
                        <a:lnSpc>
                          <a:spcPct val="100000"/>
                        </a:lnSpc>
                        <a:spcAft>
                          <a:spcPts val="800"/>
                        </a:spcAft>
                        <a:buNone/>
                      </a:pPr>
                      <a:r>
                        <a:rPr lang="en-IN" sz="1500" b="1" kern="1200" dirty="0">
                          <a:solidFill>
                            <a:schemeClr val="lt1"/>
                          </a:solidFill>
                          <a:effectLst/>
                          <a:latin typeface="MS Reference Sans Serif" panose="020B0604030504040204" pitchFamily="34" charset="0"/>
                          <a:ea typeface="+mn-ea"/>
                          <a:cs typeface="+mn-cs"/>
                        </a:rPr>
                        <a:t>2. If the </a:t>
                      </a:r>
                      <a:r>
                        <a:rPr lang="en-IN" sz="1500" b="1" kern="1200" dirty="0">
                          <a:solidFill>
                            <a:srgbClr val="FF0000"/>
                          </a:solidFill>
                          <a:effectLst/>
                          <a:latin typeface="MS Reference Sans Serif" panose="020B0604030504040204" pitchFamily="34" charset="0"/>
                          <a:ea typeface="+mn-ea"/>
                          <a:cs typeface="+mn-cs"/>
                        </a:rPr>
                        <a:t>motor car is owned by employee </a:t>
                      </a:r>
                      <a:r>
                        <a:rPr lang="en-IN" sz="1500" b="1" kern="1200" dirty="0">
                          <a:solidFill>
                            <a:schemeClr val="lt1"/>
                          </a:solidFill>
                          <a:effectLst/>
                          <a:latin typeface="MS Reference Sans Serif" panose="020B0604030504040204" pitchFamily="34" charset="0"/>
                          <a:ea typeface="+mn-ea"/>
                          <a:cs typeface="+mn-cs"/>
                        </a:rPr>
                        <a:t>but the running and maintenance charges including driver salary is met or reimbursed by the employer</a:t>
                      </a:r>
                      <a:endParaRPr lang="en-IN" sz="15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tc hMerge="1">
                  <a:txBody>
                    <a:bodyPr/>
                    <a:lstStyle/>
                    <a:p>
                      <a:endParaRPr lang="en-IN"/>
                    </a:p>
                  </a:txBody>
                  <a:tcPr/>
                </a:tc>
                <a:tc hMerge="1">
                  <a:txBody>
                    <a:bodyPr/>
                    <a:lstStyle/>
                    <a:p>
                      <a:pPr algn="just">
                        <a:lnSpc>
                          <a:spcPct val="100000"/>
                        </a:lnSpc>
                        <a:spcAft>
                          <a:spcPts val="800"/>
                        </a:spcAft>
                        <a:buNone/>
                      </a:pPr>
                      <a:endParaRPr lang="en-IN" sz="1600" kern="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hMerge="1">
                  <a:txBody>
                    <a:bodyPr/>
                    <a:lstStyle/>
                    <a:p>
                      <a:endParaRPr lang="en-IN"/>
                    </a:p>
                  </a:txBody>
                  <a:tcPr/>
                </a:tc>
                <a:tc hMerge="1">
                  <a:txBody>
                    <a:bodyPr/>
                    <a:lstStyle/>
                    <a:p>
                      <a:pPr algn="just">
                        <a:lnSpc>
                          <a:spcPct val="100000"/>
                        </a:lnSpc>
                        <a:spcAft>
                          <a:spcPts val="800"/>
                        </a:spcAft>
                        <a:buNone/>
                      </a:pPr>
                      <a:endParaRPr lang="en-IN" sz="1600" kern="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330936586"/>
                  </a:ext>
                </a:extLst>
              </a:tr>
              <a:tr h="908025">
                <a:tc>
                  <a:txBody>
                    <a:bodyPr/>
                    <a:lstStyle/>
                    <a:p>
                      <a:pPr algn="just">
                        <a:lnSpc>
                          <a:spcPct val="100000"/>
                        </a:lnSpc>
                        <a:spcAft>
                          <a:spcPts val="800"/>
                        </a:spcAft>
                        <a:buNone/>
                      </a:pPr>
                      <a:r>
                        <a:rPr lang="en-IN" sz="1500" b="1" kern="1200" dirty="0">
                          <a:solidFill>
                            <a:schemeClr val="lt1"/>
                          </a:solidFill>
                          <a:effectLst/>
                          <a:latin typeface="MS Reference Sans Serif" panose="020B0604030504040204" pitchFamily="34" charset="0"/>
                          <a:ea typeface="+mn-ea"/>
                          <a:cs typeface="+mn-cs"/>
                        </a:rPr>
                        <a:t>(</a:t>
                      </a:r>
                      <a:r>
                        <a:rPr lang="en-IN" sz="1500" b="1" kern="1200" dirty="0" err="1">
                          <a:solidFill>
                            <a:schemeClr val="lt1"/>
                          </a:solidFill>
                          <a:effectLst/>
                          <a:latin typeface="MS Reference Sans Serif" panose="020B0604030504040204" pitchFamily="34" charset="0"/>
                          <a:ea typeface="+mn-ea"/>
                          <a:cs typeface="+mn-cs"/>
                        </a:rPr>
                        <a:t>i</a:t>
                      </a:r>
                      <a:r>
                        <a:rPr lang="en-IN" sz="1500" b="1" kern="1200" dirty="0">
                          <a:solidFill>
                            <a:schemeClr val="lt1"/>
                          </a:solidFill>
                          <a:effectLst/>
                          <a:latin typeface="MS Reference Sans Serif" panose="020B0604030504040204" pitchFamily="34" charset="0"/>
                          <a:ea typeface="+mn-ea"/>
                          <a:cs typeface="+mn-cs"/>
                        </a:rPr>
                        <a:t>) if the vehicle is used wholly and exclusively used for official purpose</a:t>
                      </a:r>
                      <a:endParaRPr lang="en-IN" sz="15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tc gridSpan="4">
                  <a:txBody>
                    <a:bodyPr/>
                    <a:lstStyle/>
                    <a:p>
                      <a:pPr algn="just"/>
                      <a:r>
                        <a:rPr lang="en-IN" sz="1500" kern="1200" dirty="0">
                          <a:solidFill>
                            <a:schemeClr val="dk1"/>
                          </a:solidFill>
                          <a:effectLst/>
                          <a:latin typeface="MS Reference Sans Serif" panose="020B0604030504040204" pitchFamily="34" charset="0"/>
                          <a:ea typeface="+mn-ea"/>
                          <a:cs typeface="+mn-cs"/>
                        </a:rPr>
                        <a:t>Nil perquisite value, subject to conditions that employer maintains complete details of journey undertaken for official purpose like date of journey, destination, mileage and amount of expenditure incurred and employer gives a certificate that expenditure was incurred wholly and exclusively for performance of official duties </a:t>
                      </a:r>
                      <a:endParaRPr lang="en-IN" dirty="0"/>
                    </a:p>
                  </a:txBody>
                  <a:tcPr marL="68580" marR="68580" marT="0" marB="0"/>
                </a:tc>
                <a:tc hMerge="1">
                  <a:txBody>
                    <a:bodyPr/>
                    <a:lstStyle/>
                    <a:p>
                      <a:pPr algn="just">
                        <a:lnSpc>
                          <a:spcPct val="100000"/>
                        </a:lnSpc>
                        <a:spcAft>
                          <a:spcPts val="800"/>
                        </a:spcAft>
                        <a:buNone/>
                      </a:pPr>
                      <a:endParaRPr lang="en-IN" sz="1600" kern="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hMerge="1">
                  <a:txBody>
                    <a:bodyPr/>
                    <a:lstStyle/>
                    <a:p>
                      <a:endParaRPr lang="en-IN"/>
                    </a:p>
                  </a:txBody>
                  <a:tcPr/>
                </a:tc>
                <a:tc hMerge="1">
                  <a:txBody>
                    <a:bodyPr/>
                    <a:lstStyle/>
                    <a:p>
                      <a:pPr algn="just">
                        <a:lnSpc>
                          <a:spcPct val="100000"/>
                        </a:lnSpc>
                        <a:spcAft>
                          <a:spcPts val="800"/>
                        </a:spcAft>
                        <a:buNone/>
                      </a:pPr>
                      <a:endParaRPr lang="en-IN" sz="1600" kern="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559733145"/>
                  </a:ext>
                </a:extLst>
              </a:tr>
              <a:tr h="681019">
                <a:tc>
                  <a:txBody>
                    <a:bodyPr/>
                    <a:lstStyle/>
                    <a:p>
                      <a:pPr algn="just">
                        <a:lnSpc>
                          <a:spcPct val="100000"/>
                        </a:lnSpc>
                        <a:spcAft>
                          <a:spcPts val="800"/>
                        </a:spcAft>
                        <a:buNone/>
                      </a:pPr>
                      <a:r>
                        <a:rPr lang="en-IN" sz="1500" b="1" kern="1200" dirty="0">
                          <a:solidFill>
                            <a:schemeClr val="lt1"/>
                          </a:solidFill>
                          <a:effectLst/>
                          <a:latin typeface="MS Reference Sans Serif" panose="020B0604030504040204" pitchFamily="34" charset="0"/>
                          <a:ea typeface="+mn-ea"/>
                          <a:cs typeface="+mn-cs"/>
                        </a:rPr>
                        <a:t>(ii) if the vehicle is used partly for official purpose and partly for personal purpose</a:t>
                      </a:r>
                      <a:endParaRPr lang="en-IN" sz="15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tc gridSpan="4">
                  <a:txBody>
                    <a:bodyPr/>
                    <a:lstStyle/>
                    <a:p>
                      <a:r>
                        <a:rPr lang="en-IN" sz="1500" b="1" kern="1200" dirty="0">
                          <a:solidFill>
                            <a:srgbClr val="058586"/>
                          </a:solidFill>
                          <a:effectLst/>
                          <a:latin typeface="MS Reference Sans Serif" panose="020B0604030504040204" pitchFamily="34" charset="0"/>
                          <a:ea typeface="+mn-ea"/>
                          <a:cs typeface="+mn-cs"/>
                        </a:rPr>
                        <a:t>Perquisite value = Actual expenditure incurred by the employer </a:t>
                      </a:r>
                      <a:r>
                        <a:rPr lang="en-IN" sz="1500" b="1" i="1" kern="1200" dirty="0">
                          <a:solidFill>
                            <a:srgbClr val="058586"/>
                          </a:solidFill>
                          <a:effectLst/>
                          <a:latin typeface="MS Reference Sans Serif" panose="020B0604030504040204" pitchFamily="34" charset="0"/>
                          <a:ea typeface="+mn-ea"/>
                          <a:cs typeface="+mn-cs"/>
                        </a:rPr>
                        <a:t>less</a:t>
                      </a:r>
                      <a:r>
                        <a:rPr lang="en-IN" sz="1500" b="1" kern="1200" dirty="0">
                          <a:solidFill>
                            <a:srgbClr val="058586"/>
                          </a:solidFill>
                          <a:effectLst/>
                          <a:latin typeface="MS Reference Sans Serif" panose="020B0604030504040204" pitchFamily="34" charset="0"/>
                          <a:ea typeface="+mn-ea"/>
                          <a:cs typeface="+mn-cs"/>
                        </a:rPr>
                        <a:t> amount specified in 1(</a:t>
                      </a:r>
                      <a:r>
                        <a:rPr lang="en-IN" sz="1500" b="1" kern="1200" dirty="0" err="1">
                          <a:solidFill>
                            <a:srgbClr val="058586"/>
                          </a:solidFill>
                          <a:effectLst/>
                          <a:latin typeface="MS Reference Sans Serif" panose="020B0604030504040204" pitchFamily="34" charset="0"/>
                          <a:ea typeface="+mn-ea"/>
                          <a:cs typeface="+mn-cs"/>
                        </a:rPr>
                        <a:t>i</a:t>
                      </a:r>
                      <a:r>
                        <a:rPr lang="en-IN" sz="1500" b="1" kern="1200" dirty="0">
                          <a:solidFill>
                            <a:srgbClr val="058586"/>
                          </a:solidFill>
                          <a:effectLst/>
                          <a:latin typeface="MS Reference Sans Serif" panose="020B0604030504040204" pitchFamily="34" charset="0"/>
                          <a:ea typeface="+mn-ea"/>
                          <a:cs typeface="+mn-cs"/>
                        </a:rPr>
                        <a:t>) above i.e. Rs 5,000 or Rs 7,000 as the case may be plus Rs 3,000 if driver salary </a:t>
                      </a:r>
                      <a:r>
                        <a:rPr lang="en-IN" sz="1500" kern="1200" dirty="0">
                          <a:solidFill>
                            <a:schemeClr val="dk1"/>
                          </a:solidFill>
                          <a:effectLst/>
                          <a:latin typeface="MS Reference Sans Serif" panose="020B0604030504040204" pitchFamily="34" charset="0"/>
                          <a:ea typeface="+mn-ea"/>
                          <a:cs typeface="+mn-cs"/>
                        </a:rPr>
                        <a:t>is also reimbursed or met by the employer, subject to above condition of maintaining details by employer</a:t>
                      </a:r>
                      <a:endParaRPr lang="en-IN" dirty="0"/>
                    </a:p>
                  </a:txBody>
                  <a:tcPr marL="68580" marR="68580" marT="0" marB="0"/>
                </a:tc>
                <a:tc hMerge="1">
                  <a:txBody>
                    <a:bodyPr/>
                    <a:lstStyle/>
                    <a:p>
                      <a:pPr algn="just">
                        <a:lnSpc>
                          <a:spcPct val="100000"/>
                        </a:lnSpc>
                        <a:spcAft>
                          <a:spcPts val="800"/>
                        </a:spcAft>
                        <a:buNone/>
                      </a:pPr>
                      <a:endParaRPr lang="en-IN" sz="1600" kern="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hMerge="1">
                  <a:txBody>
                    <a:bodyPr/>
                    <a:lstStyle/>
                    <a:p>
                      <a:endParaRPr lang="en-IN"/>
                    </a:p>
                  </a:txBody>
                  <a:tcPr/>
                </a:tc>
                <a:tc hMerge="1">
                  <a:txBody>
                    <a:bodyPr/>
                    <a:lstStyle/>
                    <a:p>
                      <a:pPr algn="just">
                        <a:lnSpc>
                          <a:spcPct val="100000"/>
                        </a:lnSpc>
                        <a:spcAft>
                          <a:spcPts val="800"/>
                        </a:spcAft>
                        <a:buNone/>
                      </a:pPr>
                      <a:endParaRPr lang="en-IN" sz="1600" kern="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633184495"/>
                  </a:ext>
                </a:extLst>
              </a:tr>
              <a:tr h="454013">
                <a:tc gridSpan="5">
                  <a:txBody>
                    <a:bodyPr/>
                    <a:lstStyle/>
                    <a:p>
                      <a:pPr algn="just">
                        <a:lnSpc>
                          <a:spcPct val="100000"/>
                        </a:lnSpc>
                        <a:spcAft>
                          <a:spcPts val="800"/>
                        </a:spcAft>
                        <a:buNone/>
                      </a:pPr>
                      <a:r>
                        <a:rPr lang="en-IN" sz="1500" b="1" kern="1200" dirty="0">
                          <a:solidFill>
                            <a:schemeClr val="lt1"/>
                          </a:solidFill>
                          <a:effectLst/>
                          <a:latin typeface="MS Reference Sans Serif" panose="020B0604030504040204" pitchFamily="34" charset="0"/>
                          <a:ea typeface="+mn-ea"/>
                          <a:cs typeface="+mn-cs"/>
                        </a:rPr>
                        <a:t>3. If the </a:t>
                      </a:r>
                      <a:r>
                        <a:rPr lang="en-IN" sz="1500" b="1" kern="1200" dirty="0">
                          <a:solidFill>
                            <a:srgbClr val="FF0000"/>
                          </a:solidFill>
                          <a:effectLst/>
                          <a:latin typeface="MS Reference Sans Serif" panose="020B0604030504040204" pitchFamily="34" charset="0"/>
                          <a:ea typeface="+mn-ea"/>
                          <a:cs typeface="+mn-cs"/>
                        </a:rPr>
                        <a:t>vehicle other than motor car </a:t>
                      </a:r>
                      <a:r>
                        <a:rPr lang="en-IN" sz="1500" b="1" kern="1200" dirty="0">
                          <a:solidFill>
                            <a:schemeClr val="lt1"/>
                          </a:solidFill>
                          <a:effectLst/>
                          <a:latin typeface="MS Reference Sans Serif" panose="020B0604030504040204" pitchFamily="34" charset="0"/>
                          <a:ea typeface="+mn-ea"/>
                          <a:cs typeface="+mn-cs"/>
                        </a:rPr>
                        <a:t>is owned by employee but the running and maintenance charges including driver salary is met or reimbursed by the employer</a:t>
                      </a:r>
                      <a:endParaRPr lang="en-IN" sz="15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tc hMerge="1">
                  <a:txBody>
                    <a:bodyPr/>
                    <a:lstStyle/>
                    <a:p>
                      <a:endParaRPr lang="en-IN"/>
                    </a:p>
                  </a:txBody>
                  <a:tcPr/>
                </a:tc>
                <a:tc hMerge="1">
                  <a:txBody>
                    <a:bodyPr/>
                    <a:lstStyle/>
                    <a:p>
                      <a:pPr algn="just">
                        <a:lnSpc>
                          <a:spcPct val="100000"/>
                        </a:lnSpc>
                        <a:spcAft>
                          <a:spcPts val="800"/>
                        </a:spcAft>
                        <a:buNone/>
                      </a:pPr>
                      <a:endParaRPr lang="en-IN" sz="1600" kern="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hMerge="1">
                  <a:txBody>
                    <a:bodyPr/>
                    <a:lstStyle/>
                    <a:p>
                      <a:endParaRPr lang="en-IN"/>
                    </a:p>
                  </a:txBody>
                  <a:tcPr/>
                </a:tc>
                <a:tc hMerge="1">
                  <a:txBody>
                    <a:bodyPr/>
                    <a:lstStyle/>
                    <a:p>
                      <a:pPr algn="just">
                        <a:lnSpc>
                          <a:spcPct val="100000"/>
                        </a:lnSpc>
                        <a:spcAft>
                          <a:spcPts val="800"/>
                        </a:spcAft>
                        <a:buNone/>
                      </a:pPr>
                      <a:endParaRPr lang="en-IN" sz="1600" kern="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899411571"/>
                  </a:ext>
                </a:extLst>
              </a:tr>
              <a:tr h="908025">
                <a:tc>
                  <a:txBody>
                    <a:bodyPr/>
                    <a:lstStyle/>
                    <a:p>
                      <a:pPr algn="just">
                        <a:lnSpc>
                          <a:spcPct val="100000"/>
                        </a:lnSpc>
                        <a:spcAft>
                          <a:spcPts val="800"/>
                        </a:spcAft>
                        <a:buNone/>
                      </a:pPr>
                      <a:r>
                        <a:rPr lang="en-IN" sz="1500" b="1" kern="1200" dirty="0">
                          <a:solidFill>
                            <a:schemeClr val="lt1"/>
                          </a:solidFill>
                          <a:effectLst/>
                          <a:latin typeface="MS Reference Sans Serif" panose="020B0604030504040204" pitchFamily="34" charset="0"/>
                          <a:ea typeface="+mn-ea"/>
                          <a:cs typeface="+mn-cs"/>
                        </a:rPr>
                        <a:t>(</a:t>
                      </a:r>
                      <a:r>
                        <a:rPr lang="en-IN" sz="1500" b="1" kern="1200" dirty="0" err="1">
                          <a:solidFill>
                            <a:schemeClr val="lt1"/>
                          </a:solidFill>
                          <a:effectLst/>
                          <a:latin typeface="MS Reference Sans Serif" panose="020B0604030504040204" pitchFamily="34" charset="0"/>
                          <a:ea typeface="+mn-ea"/>
                          <a:cs typeface="+mn-cs"/>
                        </a:rPr>
                        <a:t>i</a:t>
                      </a:r>
                      <a:r>
                        <a:rPr lang="en-IN" sz="1500" b="1" kern="1200" dirty="0">
                          <a:solidFill>
                            <a:schemeClr val="lt1"/>
                          </a:solidFill>
                          <a:effectLst/>
                          <a:latin typeface="MS Reference Sans Serif" panose="020B0604030504040204" pitchFamily="34" charset="0"/>
                          <a:ea typeface="+mn-ea"/>
                          <a:cs typeface="+mn-cs"/>
                        </a:rPr>
                        <a:t>) if the vehicle is used wholly and exclusively used for official purpose</a:t>
                      </a:r>
                      <a:endParaRPr lang="en-IN" sz="15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tc gridSpan="4">
                  <a:txBody>
                    <a:bodyPr/>
                    <a:lstStyle/>
                    <a:p>
                      <a:pPr algn="just"/>
                      <a:r>
                        <a:rPr lang="en-IN" sz="1500" kern="1200" dirty="0">
                          <a:solidFill>
                            <a:schemeClr val="dk1"/>
                          </a:solidFill>
                          <a:effectLst/>
                          <a:latin typeface="MS Reference Sans Serif" panose="020B0604030504040204" pitchFamily="34" charset="0"/>
                          <a:ea typeface="+mn-ea"/>
                          <a:cs typeface="+mn-cs"/>
                        </a:rPr>
                        <a:t>Nil perquisite value, subject to conditions that employer maintains complete details of journey undertaken for official purpose like date of journey, destination, mileage and amount of expenditure incurred and employer gives a certificate that expenditure was incurred wholly and exclusively for performance of official duties. </a:t>
                      </a:r>
                      <a:endParaRPr lang="en-IN" dirty="0"/>
                    </a:p>
                  </a:txBody>
                  <a:tcPr marL="68580" marR="68580" marT="0" marB="0"/>
                </a:tc>
                <a:tc hMerge="1">
                  <a:txBody>
                    <a:bodyPr/>
                    <a:lstStyle/>
                    <a:p>
                      <a:pPr algn="just">
                        <a:lnSpc>
                          <a:spcPct val="100000"/>
                        </a:lnSpc>
                        <a:spcAft>
                          <a:spcPts val="800"/>
                        </a:spcAft>
                        <a:buNone/>
                      </a:pPr>
                      <a:endParaRPr lang="en-IN" sz="1600" kern="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hMerge="1">
                  <a:txBody>
                    <a:bodyPr/>
                    <a:lstStyle/>
                    <a:p>
                      <a:endParaRPr lang="en-IN"/>
                    </a:p>
                  </a:txBody>
                  <a:tcPr/>
                </a:tc>
                <a:tc hMerge="1">
                  <a:txBody>
                    <a:bodyPr/>
                    <a:lstStyle/>
                    <a:p>
                      <a:pPr algn="just">
                        <a:lnSpc>
                          <a:spcPct val="100000"/>
                        </a:lnSpc>
                        <a:spcAft>
                          <a:spcPts val="800"/>
                        </a:spcAft>
                        <a:buNone/>
                      </a:pPr>
                      <a:endParaRPr lang="en-IN" sz="1600" kern="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782434615"/>
                  </a:ext>
                </a:extLst>
              </a:tr>
              <a:tr h="681019">
                <a:tc>
                  <a:txBody>
                    <a:bodyPr/>
                    <a:lstStyle/>
                    <a:p>
                      <a:pPr algn="just">
                        <a:lnSpc>
                          <a:spcPct val="100000"/>
                        </a:lnSpc>
                        <a:spcAft>
                          <a:spcPts val="800"/>
                        </a:spcAft>
                        <a:buNone/>
                      </a:pPr>
                      <a:r>
                        <a:rPr lang="en-IN" sz="1500" b="1" kern="1200" dirty="0">
                          <a:solidFill>
                            <a:schemeClr val="lt1"/>
                          </a:solidFill>
                          <a:effectLst/>
                          <a:latin typeface="MS Reference Sans Serif" panose="020B0604030504040204" pitchFamily="34" charset="0"/>
                          <a:ea typeface="+mn-ea"/>
                          <a:cs typeface="+mn-cs"/>
                        </a:rPr>
                        <a:t>(ii) if the vehicle is used partly for official purpose and partly for personal purpose</a:t>
                      </a:r>
                      <a:endParaRPr lang="en-IN" sz="1500" kern="100" dirty="0">
                        <a:effectLst/>
                        <a:latin typeface="MS Reference Sans Serif" panose="020B0604030504040204" pitchFamily="34" charset="0"/>
                        <a:ea typeface="Cambria" panose="02040503050406030204" pitchFamily="18" charset="0"/>
                        <a:cs typeface="Times New Roman" panose="02020603050405020304" pitchFamily="18" charset="0"/>
                      </a:endParaRPr>
                    </a:p>
                  </a:txBody>
                  <a:tcPr marL="68580" marR="68580" marT="0" marB="0"/>
                </a:tc>
                <a:tc gridSpan="4">
                  <a:txBody>
                    <a:bodyPr/>
                    <a:lstStyle/>
                    <a:p>
                      <a:r>
                        <a:rPr lang="en-IN" sz="1500" kern="1200" dirty="0">
                          <a:solidFill>
                            <a:schemeClr val="dk1"/>
                          </a:solidFill>
                          <a:effectLst/>
                          <a:latin typeface="MS Reference Sans Serif" panose="020B0604030504040204" pitchFamily="34" charset="0"/>
                          <a:ea typeface="+mn-ea"/>
                          <a:cs typeface="+mn-cs"/>
                        </a:rPr>
                        <a:t>Perquisite value = Actual expenditure incurred by the employer </a:t>
                      </a:r>
                      <a:r>
                        <a:rPr lang="en-IN" sz="1500" i="1" kern="1200" dirty="0">
                          <a:solidFill>
                            <a:schemeClr val="dk1"/>
                          </a:solidFill>
                          <a:effectLst/>
                          <a:latin typeface="MS Reference Sans Serif" panose="020B0604030504040204" pitchFamily="34" charset="0"/>
                          <a:ea typeface="+mn-ea"/>
                          <a:cs typeface="+mn-cs"/>
                        </a:rPr>
                        <a:t>less</a:t>
                      </a:r>
                      <a:r>
                        <a:rPr lang="en-IN" sz="1500" kern="1200" dirty="0">
                          <a:solidFill>
                            <a:schemeClr val="dk1"/>
                          </a:solidFill>
                          <a:effectLst/>
                          <a:latin typeface="MS Reference Sans Serif" panose="020B0604030504040204" pitchFamily="34" charset="0"/>
                          <a:ea typeface="+mn-ea"/>
                          <a:cs typeface="+mn-cs"/>
                        </a:rPr>
                        <a:t> </a:t>
                      </a:r>
                      <a:r>
                        <a:rPr lang="en-IN" sz="1500" b="1" kern="1200" dirty="0">
                          <a:solidFill>
                            <a:srgbClr val="058586"/>
                          </a:solidFill>
                          <a:effectLst/>
                          <a:latin typeface="MS Reference Sans Serif" panose="020B0604030504040204" pitchFamily="34" charset="0"/>
                          <a:ea typeface="+mn-ea"/>
                          <a:cs typeface="+mn-cs"/>
                        </a:rPr>
                        <a:t>Rs 3,000 p.m., </a:t>
                      </a:r>
                      <a:r>
                        <a:rPr lang="en-IN" sz="1500" kern="1200" dirty="0">
                          <a:solidFill>
                            <a:schemeClr val="dk1"/>
                          </a:solidFill>
                          <a:effectLst/>
                          <a:latin typeface="MS Reference Sans Serif" panose="020B0604030504040204" pitchFamily="34" charset="0"/>
                          <a:ea typeface="+mn-ea"/>
                          <a:cs typeface="+mn-cs"/>
                        </a:rPr>
                        <a:t>subject to above condition of maintaining details by employer</a:t>
                      </a:r>
                      <a:endParaRPr lang="en-IN" dirty="0"/>
                    </a:p>
                  </a:txBody>
                  <a:tcPr marL="68580" marR="68580" marT="0" marB="0"/>
                </a:tc>
                <a:tc hMerge="1">
                  <a:txBody>
                    <a:bodyPr/>
                    <a:lstStyle/>
                    <a:p>
                      <a:pPr algn="just">
                        <a:lnSpc>
                          <a:spcPct val="100000"/>
                        </a:lnSpc>
                        <a:spcAft>
                          <a:spcPts val="800"/>
                        </a:spcAft>
                        <a:buNone/>
                      </a:pPr>
                      <a:endParaRPr lang="en-IN" sz="1600" kern="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hMerge="1">
                  <a:txBody>
                    <a:bodyPr/>
                    <a:lstStyle/>
                    <a:p>
                      <a:endParaRPr lang="en-IN"/>
                    </a:p>
                  </a:txBody>
                  <a:tcPr/>
                </a:tc>
                <a:tc hMerge="1">
                  <a:txBody>
                    <a:bodyPr/>
                    <a:lstStyle/>
                    <a:p>
                      <a:pPr algn="just">
                        <a:lnSpc>
                          <a:spcPct val="100000"/>
                        </a:lnSpc>
                        <a:spcAft>
                          <a:spcPts val="800"/>
                        </a:spcAft>
                        <a:buNone/>
                      </a:pPr>
                      <a:endParaRPr lang="en-IN" sz="1600" kern="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011235749"/>
                  </a:ext>
                </a:extLst>
              </a:tr>
            </a:tbl>
          </a:graphicData>
        </a:graphic>
      </p:graphicFrame>
      <p:sp>
        <p:nvSpPr>
          <p:cNvPr id="3" name="Rectangle 2"/>
          <p:cNvSpPr/>
          <p:nvPr/>
        </p:nvSpPr>
        <p:spPr>
          <a:xfrm>
            <a:off x="178145" y="7952601"/>
            <a:ext cx="2624180" cy="276999"/>
          </a:xfrm>
          <a:prstGeom prst="rect">
            <a:avLst/>
          </a:prstGeom>
        </p:spPr>
        <p:txBody>
          <a:bodyPr wrap="none">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37742091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A1D6C4F-326A-B912-79B3-2BFBC84F0B7D}"/>
            </a:ext>
          </a:extLst>
        </p:cNvPr>
        <p:cNvGrpSpPr/>
        <p:nvPr/>
      </p:nvGrpSpPr>
      <p:grpSpPr>
        <a:xfrm>
          <a:off x="0" y="0"/>
          <a:ext cx="0" cy="0"/>
          <a:chOff x="0" y="0"/>
          <a:chExt cx="0" cy="0"/>
        </a:xfrm>
      </p:grpSpPr>
      <p:sp>
        <p:nvSpPr>
          <p:cNvPr id="16" name="TextBox 15">
            <a:extLst>
              <a:ext uri="{FF2B5EF4-FFF2-40B4-BE49-F238E27FC236}">
                <a16:creationId xmlns="" xmlns:a16="http://schemas.microsoft.com/office/drawing/2014/main" id="{B0582BE5-7C41-D9CE-70F4-7ADF77017F50}"/>
              </a:ext>
            </a:extLst>
          </p:cNvPr>
          <p:cNvSpPr txBox="1"/>
          <p:nvPr/>
        </p:nvSpPr>
        <p:spPr>
          <a:xfrm>
            <a:off x="334537" y="3442365"/>
            <a:ext cx="8697951" cy="2231380"/>
          </a:xfrm>
          <a:prstGeom prst="rect">
            <a:avLst/>
          </a:prstGeom>
          <a:noFill/>
        </p:spPr>
        <p:txBody>
          <a:bodyPr wrap="square">
            <a:spAutoFit/>
          </a:bodyPr>
          <a:lstStyle/>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CHAPTER IV: Part C -  Income from House Property</a:t>
            </a:r>
          </a:p>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[Sections 20 to 25]</a:t>
            </a:r>
          </a:p>
          <a:p>
            <a:pPr algn="ctr">
              <a:defRPr/>
            </a:pPr>
            <a:endParaRPr lang="en-US" sz="2200" b="1" dirty="0">
              <a:solidFill>
                <a:schemeClr val="tx1">
                  <a:lumMod val="75000"/>
                  <a:lumOff val="25000"/>
                </a:schemeClr>
              </a:solidFill>
              <a:latin typeface="MS Reference Sans Serif" panose="020B0604030504040204" pitchFamily="34" charset="0"/>
              <a:ea typeface="Cambria" panose="02040503050406030204" pitchFamily="18" charset="0"/>
              <a:cs typeface="Lato Black" panose="020F0502020204030203" pitchFamily="34" charset="0"/>
            </a:endParaRPr>
          </a:p>
        </p:txBody>
      </p:sp>
      <p:pic>
        <p:nvPicPr>
          <p:cNvPr id="17" name="Image 0" descr="preencoded.png">
            <a:extLst>
              <a:ext uri="{FF2B5EF4-FFF2-40B4-BE49-F238E27FC236}">
                <a16:creationId xmlns="" xmlns:a16="http://schemas.microsoft.com/office/drawing/2014/main" id="{FF0355BE-27D3-1683-8F8C-BB4999695D22}"/>
              </a:ext>
            </a:extLst>
          </p:cNvPr>
          <p:cNvPicPr>
            <a:picLocks noChangeAspect="1"/>
          </p:cNvPicPr>
          <p:nvPr/>
        </p:nvPicPr>
        <p:blipFill>
          <a:blip r:embed="rId3"/>
          <a:stretch>
            <a:fillRect/>
          </a:stretch>
        </p:blipFill>
        <p:spPr>
          <a:xfrm>
            <a:off x="9288965" y="0"/>
            <a:ext cx="5307981" cy="8229600"/>
          </a:xfrm>
          <a:prstGeom prst="rect">
            <a:avLst/>
          </a:prstGeom>
        </p:spPr>
      </p:pic>
    </p:spTree>
    <p:extLst>
      <p:ext uri="{BB962C8B-B14F-4D97-AF65-F5344CB8AC3E}">
        <p14:creationId xmlns:p14="http://schemas.microsoft.com/office/powerpoint/2010/main" val="35870318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0A4C148-27D6-5775-F5E9-7795EC72ABD1}"/>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4BDCA53B-99E2-76CE-4401-1850F046618F}"/>
              </a:ext>
            </a:extLst>
          </p:cNvPr>
          <p:cNvSpPr/>
          <p:nvPr/>
        </p:nvSpPr>
        <p:spPr>
          <a:xfrm>
            <a:off x="793790" y="617339"/>
            <a:ext cx="9639419" cy="620078"/>
          </a:xfrm>
          <a:prstGeom prst="rect">
            <a:avLst/>
          </a:prstGeom>
          <a:noFill/>
          <a:ln/>
        </p:spPr>
        <p:txBody>
          <a:bodyPr wrap="none" lIns="0" tIns="0" rIns="0" bIns="0" rtlCol="0" anchor="t"/>
          <a:lstStyle/>
          <a:p>
            <a:pPr>
              <a:lnSpc>
                <a:spcPts val="4850"/>
              </a:lnSpc>
            </a:pPr>
            <a:endParaRPr lang="en-US" sz="3900" dirty="0">
              <a:solidFill>
                <a:srgbClr val="091C53"/>
              </a:solidFill>
              <a:latin typeface="Cambria" panose="02040503050406030204" pitchFamily="18" charset="0"/>
              <a:ea typeface="Cambria" panose="02040503050406030204" pitchFamily="18" charset="0"/>
            </a:endParaRPr>
          </a:p>
        </p:txBody>
      </p:sp>
      <p:graphicFrame>
        <p:nvGraphicFramePr>
          <p:cNvPr id="4" name="Table 3">
            <a:extLst>
              <a:ext uri="{FF2B5EF4-FFF2-40B4-BE49-F238E27FC236}">
                <a16:creationId xmlns="" xmlns:a16="http://schemas.microsoft.com/office/drawing/2014/main" id="{6BE8720B-9058-F9FE-4582-BA99AA038870}"/>
              </a:ext>
            </a:extLst>
          </p:cNvPr>
          <p:cNvGraphicFramePr>
            <a:graphicFrameLocks noGrp="1"/>
          </p:cNvGraphicFramePr>
          <p:nvPr>
            <p:extLst>
              <p:ext uri="{D42A27DB-BD31-4B8C-83A1-F6EECF244321}">
                <p14:modId xmlns:p14="http://schemas.microsoft.com/office/powerpoint/2010/main" val="3062120333"/>
              </p:ext>
            </p:extLst>
          </p:nvPr>
        </p:nvGraphicFramePr>
        <p:xfrm>
          <a:off x="793790" y="322680"/>
          <a:ext cx="13323992" cy="4969540"/>
        </p:xfrm>
        <a:graphic>
          <a:graphicData uri="http://schemas.openxmlformats.org/drawingml/2006/table">
            <a:tbl>
              <a:tblPr/>
              <a:tblGrid>
                <a:gridCol w="1484953">
                  <a:extLst>
                    <a:ext uri="{9D8B030D-6E8A-4147-A177-3AD203B41FA5}">
                      <a16:colId xmlns="" xmlns:a16="http://schemas.microsoft.com/office/drawing/2014/main" val="313123913"/>
                    </a:ext>
                  </a:extLst>
                </a:gridCol>
                <a:gridCol w="2736602">
                  <a:extLst>
                    <a:ext uri="{9D8B030D-6E8A-4147-A177-3AD203B41FA5}">
                      <a16:colId xmlns="" xmlns:a16="http://schemas.microsoft.com/office/drawing/2014/main" val="2305873083"/>
                    </a:ext>
                  </a:extLst>
                </a:gridCol>
                <a:gridCol w="1745673">
                  <a:extLst>
                    <a:ext uri="{9D8B030D-6E8A-4147-A177-3AD203B41FA5}">
                      <a16:colId xmlns="" xmlns:a16="http://schemas.microsoft.com/office/drawing/2014/main" val="1108747989"/>
                    </a:ext>
                  </a:extLst>
                </a:gridCol>
                <a:gridCol w="7356764">
                  <a:extLst>
                    <a:ext uri="{9D8B030D-6E8A-4147-A177-3AD203B41FA5}">
                      <a16:colId xmlns="" xmlns:a16="http://schemas.microsoft.com/office/drawing/2014/main" val="1719331063"/>
                    </a:ext>
                  </a:extLst>
                </a:gridCol>
              </a:tblGrid>
              <a:tr h="327496">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Section of IT Act 2025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Name of section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Section of IT Act 1961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Remarks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20</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800" dirty="0">
                          <a:solidFill>
                            <a:srgbClr val="314259"/>
                          </a:solidFill>
                          <a:effectLst/>
                          <a:latin typeface="MS Reference Sans Serif" panose="020B0604030504040204" pitchFamily="34" charset="0"/>
                          <a:ea typeface="Cambria" panose="02040503050406030204" pitchFamily="18" charset="0"/>
                        </a:rPr>
                        <a:t>Income from House Property </a:t>
                      </a:r>
                      <a:endParaRPr lang="en-IN" sz="18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22</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kern="1200" dirty="0">
                          <a:solidFill>
                            <a:srgbClr val="314259"/>
                          </a:solidFill>
                          <a:effectLst/>
                          <a:latin typeface="MS Reference Sans Serif" panose="020B0604030504040204" pitchFamily="34" charset="0"/>
                          <a:ea typeface="Cambria" panose="02040503050406030204" pitchFamily="18" charset="0"/>
                          <a:cs typeface="+mn-cs"/>
                        </a:rPr>
                        <a:t>There are </a:t>
                      </a:r>
                      <a:r>
                        <a:rPr lang="en-US" sz="1800" kern="1200" dirty="0">
                          <a:solidFill>
                            <a:srgbClr val="058586"/>
                          </a:solidFill>
                          <a:effectLst/>
                          <a:latin typeface="MS Reference Sans Serif" panose="020B0604030504040204" pitchFamily="34" charset="0"/>
                          <a:ea typeface="Cambria" panose="02040503050406030204" pitchFamily="18" charset="0"/>
                          <a:cs typeface="+mn-cs"/>
                        </a:rPr>
                        <a:t>no substantial changes </a:t>
                      </a:r>
                      <a:r>
                        <a:rPr lang="en-US" sz="1800" kern="1200" dirty="0">
                          <a:solidFill>
                            <a:srgbClr val="314259"/>
                          </a:solidFill>
                          <a:effectLst/>
                          <a:latin typeface="MS Reference Sans Serif" panose="020B0604030504040204" pitchFamily="34" charset="0"/>
                          <a:ea typeface="Cambria" panose="02040503050406030204" pitchFamily="18" charset="0"/>
                          <a:cs typeface="+mn-cs"/>
                        </a:rPr>
                        <a:t>in the provisions of the ITA 2025 compared to the ITA 1961.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4195973457"/>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21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800" dirty="0">
                          <a:solidFill>
                            <a:srgbClr val="314259"/>
                          </a:solidFill>
                          <a:effectLst/>
                          <a:latin typeface="MS Reference Sans Serif" panose="020B0604030504040204" pitchFamily="34" charset="0"/>
                          <a:ea typeface="Cambria" panose="02040503050406030204" pitchFamily="18" charset="0"/>
                        </a:rPr>
                        <a:t>Determination of Annual Value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23</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There are </a:t>
                      </a:r>
                      <a:r>
                        <a:rPr lang="en-US" sz="1800" dirty="0">
                          <a:solidFill>
                            <a:srgbClr val="058586"/>
                          </a:solidFill>
                          <a:effectLst/>
                          <a:latin typeface="MS Reference Sans Serif" panose="020B0604030504040204" pitchFamily="34" charset="0"/>
                          <a:ea typeface="Cambria" panose="02040503050406030204" pitchFamily="18" charset="0"/>
                        </a:rPr>
                        <a:t>no substantial changes</a:t>
                      </a:r>
                      <a:r>
                        <a:rPr lang="en-US" sz="1800" dirty="0">
                          <a:solidFill>
                            <a:srgbClr val="314259"/>
                          </a:solidFill>
                          <a:effectLst/>
                          <a:latin typeface="MS Reference Sans Serif" panose="020B0604030504040204" pitchFamily="34" charset="0"/>
                          <a:ea typeface="Cambria" panose="02040503050406030204" pitchFamily="18" charset="0"/>
                        </a:rPr>
                        <a:t> 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983759434"/>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22</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800" dirty="0">
                          <a:solidFill>
                            <a:srgbClr val="314259"/>
                          </a:solidFill>
                          <a:effectLst/>
                          <a:latin typeface="MS Reference Sans Serif" panose="020B0604030504040204" pitchFamily="34" charset="0"/>
                          <a:ea typeface="Cambria" panose="02040503050406030204" pitchFamily="18" charset="0"/>
                        </a:rPr>
                        <a:t>Deductions from income from House Property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24</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There are </a:t>
                      </a:r>
                      <a:r>
                        <a:rPr lang="en-US" sz="1800" dirty="0">
                          <a:solidFill>
                            <a:srgbClr val="058586"/>
                          </a:solidFill>
                          <a:effectLst/>
                          <a:latin typeface="MS Reference Sans Serif" panose="020B0604030504040204" pitchFamily="34" charset="0"/>
                          <a:ea typeface="Cambria" panose="02040503050406030204" pitchFamily="18" charset="0"/>
                        </a:rPr>
                        <a:t>no substantial changes</a:t>
                      </a:r>
                      <a:r>
                        <a:rPr lang="en-US" sz="1800" dirty="0">
                          <a:solidFill>
                            <a:srgbClr val="314259"/>
                          </a:solidFill>
                          <a:effectLst/>
                          <a:latin typeface="MS Reference Sans Serif" panose="020B0604030504040204" pitchFamily="34" charset="0"/>
                          <a:ea typeface="Cambria" panose="02040503050406030204" pitchFamily="18" charset="0"/>
                        </a:rPr>
                        <a:t> 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506148974"/>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23</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800" dirty="0">
                          <a:solidFill>
                            <a:srgbClr val="314259"/>
                          </a:solidFill>
                          <a:effectLst/>
                          <a:latin typeface="MS Reference Sans Serif" panose="020B0604030504040204" pitchFamily="34" charset="0"/>
                          <a:ea typeface="Cambria" panose="02040503050406030204" pitchFamily="18" charset="0"/>
                        </a:rPr>
                        <a:t>Arrears of rent and unrealized rent received subsequently. </a:t>
                      </a:r>
                      <a:endParaRPr lang="en-IN" sz="18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25A</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There are </a:t>
                      </a:r>
                      <a:r>
                        <a:rPr lang="en-US" sz="1800" dirty="0">
                          <a:solidFill>
                            <a:srgbClr val="058586"/>
                          </a:solidFill>
                          <a:effectLst/>
                          <a:latin typeface="MS Reference Sans Serif" panose="020B0604030504040204" pitchFamily="34" charset="0"/>
                          <a:ea typeface="Cambria" panose="02040503050406030204" pitchFamily="18" charset="0"/>
                        </a:rPr>
                        <a:t>no substantial changes</a:t>
                      </a:r>
                      <a:r>
                        <a:rPr lang="en-US" sz="1800" dirty="0">
                          <a:solidFill>
                            <a:srgbClr val="314259"/>
                          </a:solidFill>
                          <a:effectLst/>
                          <a:latin typeface="MS Reference Sans Serif" panose="020B0604030504040204" pitchFamily="34" charset="0"/>
                          <a:ea typeface="Cambria" panose="02040503050406030204" pitchFamily="18" charset="0"/>
                        </a:rPr>
                        <a:t> 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4750768"/>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24</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800" dirty="0">
                          <a:solidFill>
                            <a:srgbClr val="314259"/>
                          </a:solidFill>
                          <a:effectLst/>
                          <a:latin typeface="MS Reference Sans Serif" panose="020B0604030504040204" pitchFamily="34" charset="0"/>
                          <a:ea typeface="Cambria" panose="02040503050406030204" pitchFamily="18" charset="0"/>
                        </a:rPr>
                        <a:t>Property owned by co-owners. </a:t>
                      </a:r>
                      <a:endParaRPr lang="en-IN" sz="18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26</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There are </a:t>
                      </a:r>
                      <a:r>
                        <a:rPr lang="en-US" sz="1800" dirty="0">
                          <a:solidFill>
                            <a:srgbClr val="058586"/>
                          </a:solidFill>
                          <a:effectLst/>
                          <a:latin typeface="MS Reference Sans Serif" panose="020B0604030504040204" pitchFamily="34" charset="0"/>
                          <a:ea typeface="Cambria" panose="02040503050406030204" pitchFamily="18" charset="0"/>
                        </a:rPr>
                        <a:t>no substantial changes</a:t>
                      </a:r>
                      <a:r>
                        <a:rPr lang="en-US" sz="1800" dirty="0">
                          <a:solidFill>
                            <a:srgbClr val="314259"/>
                          </a:solidFill>
                          <a:effectLst/>
                          <a:latin typeface="MS Reference Sans Serif" panose="020B0604030504040204" pitchFamily="34" charset="0"/>
                          <a:ea typeface="Cambria" panose="02040503050406030204" pitchFamily="18" charset="0"/>
                        </a:rPr>
                        <a:t> 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9423894"/>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25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IN" sz="1800" dirty="0">
                          <a:solidFill>
                            <a:srgbClr val="314259"/>
                          </a:solidFill>
                          <a:effectLst/>
                          <a:latin typeface="MS Reference Sans Serif" panose="020B0604030504040204" pitchFamily="34" charset="0"/>
                          <a:ea typeface="Cambria" panose="02040503050406030204" pitchFamily="18" charset="0"/>
                        </a:rPr>
                        <a:t>Interpretations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27</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There are </a:t>
                      </a:r>
                      <a:r>
                        <a:rPr lang="en-US" sz="1800" dirty="0">
                          <a:solidFill>
                            <a:srgbClr val="058586"/>
                          </a:solidFill>
                          <a:effectLst/>
                          <a:latin typeface="MS Reference Sans Serif" panose="020B0604030504040204" pitchFamily="34" charset="0"/>
                          <a:ea typeface="Cambria" panose="02040503050406030204" pitchFamily="18" charset="0"/>
                        </a:rPr>
                        <a:t>no substantial changes</a:t>
                      </a:r>
                      <a:r>
                        <a:rPr lang="en-US" sz="1800" dirty="0">
                          <a:solidFill>
                            <a:srgbClr val="314259"/>
                          </a:solidFill>
                          <a:effectLst/>
                          <a:latin typeface="MS Reference Sans Serif" panose="020B0604030504040204" pitchFamily="34" charset="0"/>
                          <a:ea typeface="Cambria" panose="02040503050406030204" pitchFamily="18" charset="0"/>
                        </a:rPr>
                        <a:t> 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1053359021"/>
                  </a:ext>
                </a:extLst>
              </a:tr>
            </a:tbl>
          </a:graphicData>
        </a:graphic>
      </p:graphicFrame>
      <p:sp>
        <p:nvSpPr>
          <p:cNvPr id="3" name="TextBox 2">
            <a:extLst>
              <a:ext uri="{FF2B5EF4-FFF2-40B4-BE49-F238E27FC236}">
                <a16:creationId xmlns="" xmlns:a16="http://schemas.microsoft.com/office/drawing/2014/main" id="{0588F34B-5FEC-BFE7-2C74-340DD93B32EC}"/>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41783469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F3CF7082-FCF5-D4C2-408D-82372979BE65}"/>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EB10FEA2-BD57-DAF6-7256-7D8672AED613}"/>
              </a:ext>
            </a:extLst>
          </p:cNvPr>
          <p:cNvSpPr/>
          <p:nvPr/>
        </p:nvSpPr>
        <p:spPr>
          <a:xfrm>
            <a:off x="793790" y="617339"/>
            <a:ext cx="9639419" cy="620078"/>
          </a:xfrm>
          <a:prstGeom prst="rect">
            <a:avLst/>
          </a:prstGeom>
          <a:noFill/>
          <a:ln/>
        </p:spPr>
        <p:txBody>
          <a:bodyPr wrap="none" lIns="0" tIns="0" rIns="0" bIns="0" rtlCol="0" anchor="t"/>
          <a:lstStyle/>
          <a:p>
            <a:pPr>
              <a:lnSpc>
                <a:spcPts val="4850"/>
              </a:lnSpc>
            </a:pPr>
            <a:endParaRPr lang="en-US" sz="3900" dirty="0">
              <a:solidFill>
                <a:srgbClr val="091C53"/>
              </a:solidFill>
              <a:latin typeface="Cambria" panose="02040503050406030204" pitchFamily="18" charset="0"/>
              <a:ea typeface="Cambria" panose="02040503050406030204" pitchFamily="18" charset="0"/>
            </a:endParaRPr>
          </a:p>
        </p:txBody>
      </p:sp>
      <p:graphicFrame>
        <p:nvGraphicFramePr>
          <p:cNvPr id="4" name="Table 3">
            <a:extLst>
              <a:ext uri="{FF2B5EF4-FFF2-40B4-BE49-F238E27FC236}">
                <a16:creationId xmlns="" xmlns:a16="http://schemas.microsoft.com/office/drawing/2014/main" id="{8FA10077-66F4-07BC-CECA-588F5C88BB9E}"/>
              </a:ext>
            </a:extLst>
          </p:cNvPr>
          <p:cNvGraphicFramePr>
            <a:graphicFrameLocks noGrp="1"/>
          </p:cNvGraphicFramePr>
          <p:nvPr>
            <p:extLst>
              <p:ext uri="{D42A27DB-BD31-4B8C-83A1-F6EECF244321}">
                <p14:modId xmlns:p14="http://schemas.microsoft.com/office/powerpoint/2010/main" val="2659703909"/>
              </p:ext>
            </p:extLst>
          </p:nvPr>
        </p:nvGraphicFramePr>
        <p:xfrm>
          <a:off x="793790" y="322680"/>
          <a:ext cx="13351701" cy="7485760"/>
        </p:xfrm>
        <a:graphic>
          <a:graphicData uri="http://schemas.openxmlformats.org/drawingml/2006/table">
            <a:tbl>
              <a:tblPr/>
              <a:tblGrid>
                <a:gridCol w="1921701">
                  <a:extLst>
                    <a:ext uri="{9D8B030D-6E8A-4147-A177-3AD203B41FA5}">
                      <a16:colId xmlns="" xmlns:a16="http://schemas.microsoft.com/office/drawing/2014/main" val="313123913"/>
                    </a:ext>
                  </a:extLst>
                </a:gridCol>
                <a:gridCol w="11430000">
                  <a:extLst>
                    <a:ext uri="{9D8B030D-6E8A-4147-A177-3AD203B41FA5}">
                      <a16:colId xmlns="" xmlns:a16="http://schemas.microsoft.com/office/drawing/2014/main" val="1719331063"/>
                    </a:ext>
                  </a:extLst>
                </a:gridCol>
              </a:tblGrid>
              <a:tr h="327496">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Section of IT Act 2025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Remarks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20</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kern="1200" dirty="0">
                          <a:solidFill>
                            <a:srgbClr val="058586"/>
                          </a:solidFill>
                          <a:effectLst/>
                          <a:latin typeface="MS Reference Sans Serif" panose="020B0604030504040204" pitchFamily="34" charset="0"/>
                          <a:ea typeface="Cambria" panose="02040503050406030204" pitchFamily="18" charset="0"/>
                          <a:cs typeface="+mn-cs"/>
                        </a:rPr>
                        <a:t>Annual value of property consisting of any buildings or lands appurtenant thereto, owned by the assessee is chargeable under house property head.  </a:t>
                      </a:r>
                      <a:r>
                        <a:rPr lang="en-US" sz="1800" kern="1200" dirty="0">
                          <a:solidFill>
                            <a:srgbClr val="314259"/>
                          </a:solidFill>
                          <a:effectLst/>
                          <a:latin typeface="MS Reference Sans Serif" panose="020B0604030504040204" pitchFamily="34" charset="0"/>
                          <a:ea typeface="Cambria" panose="02040503050406030204" pitchFamily="18" charset="0"/>
                          <a:cs typeface="+mn-cs"/>
                        </a:rPr>
                        <a:t>It is not applicable </a:t>
                      </a:r>
                      <a:r>
                        <a:rPr lang="en-US" sz="1800" b="0" i="0" u="none" strike="noStrike" kern="1200" baseline="0" dirty="0">
                          <a:solidFill>
                            <a:schemeClr val="tx1"/>
                          </a:solidFill>
                          <a:latin typeface="MS Reference Sans Serif" panose="020B0604030504040204" pitchFamily="34" charset="0"/>
                          <a:ea typeface="+mn-ea"/>
                          <a:cs typeface="+mn-cs"/>
                        </a:rPr>
                        <a:t>to such portions of the property, as the assessee occupy for his business or profession, the profits of which are chargeable to income-tax </a:t>
                      </a:r>
                      <a:endParaRPr lang="en-US" sz="1800" kern="1200" dirty="0">
                        <a:solidFill>
                          <a:srgbClr val="314259"/>
                        </a:solidFill>
                        <a:effectLst/>
                        <a:latin typeface="MS Reference Sans Serif" panose="020B0604030504040204" pitchFamily="34" charset="0"/>
                        <a:ea typeface="Cambria" panose="02040503050406030204" pitchFamily="18" charset="0"/>
                        <a:cs typeface="+mn-cs"/>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4195973457"/>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21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b="0" i="0" u="none" strike="noStrike" kern="1200" baseline="0" dirty="0">
                          <a:solidFill>
                            <a:schemeClr val="tx1"/>
                          </a:solidFill>
                          <a:latin typeface="MS Reference Sans Serif" panose="020B0604030504040204" pitchFamily="34" charset="0"/>
                          <a:ea typeface="+mn-ea"/>
                          <a:cs typeface="+mn-cs"/>
                        </a:rPr>
                        <a:t>The </a:t>
                      </a:r>
                      <a:r>
                        <a:rPr lang="en-US" sz="1800" b="0" i="0" u="none" strike="noStrike" kern="1200" baseline="0" dirty="0">
                          <a:solidFill>
                            <a:srgbClr val="058586"/>
                          </a:solidFill>
                          <a:latin typeface="MS Reference Sans Serif" panose="020B0604030504040204" pitchFamily="34" charset="0"/>
                          <a:ea typeface="+mn-ea"/>
                          <a:cs typeface="+mn-cs"/>
                        </a:rPr>
                        <a:t>annual value </a:t>
                      </a:r>
                      <a:r>
                        <a:rPr lang="en-US" sz="1800" b="0" i="0" u="none" strike="noStrike" kern="1200" baseline="0" dirty="0">
                          <a:solidFill>
                            <a:schemeClr val="tx1"/>
                          </a:solidFill>
                          <a:latin typeface="MS Reference Sans Serif" panose="020B0604030504040204" pitchFamily="34" charset="0"/>
                          <a:ea typeface="+mn-ea"/>
                          <a:cs typeface="+mn-cs"/>
                        </a:rPr>
                        <a:t>of any property shall be deemed to be the </a:t>
                      </a:r>
                      <a:r>
                        <a:rPr lang="en-US" sz="1800" b="0" i="0" u="none" strike="noStrike" kern="1200" baseline="0" dirty="0">
                          <a:solidFill>
                            <a:srgbClr val="058586"/>
                          </a:solidFill>
                          <a:latin typeface="MS Reference Sans Serif" panose="020B0604030504040204" pitchFamily="34" charset="0"/>
                          <a:ea typeface="+mn-ea"/>
                          <a:cs typeface="+mn-cs"/>
                        </a:rPr>
                        <a:t>higher of the following:</a:t>
                      </a:r>
                    </a:p>
                    <a:p>
                      <a:r>
                        <a:rPr lang="en-US" sz="1800" b="0" i="0" u="none" strike="noStrike" kern="1200" baseline="0" dirty="0">
                          <a:solidFill>
                            <a:schemeClr val="tx1"/>
                          </a:solidFill>
                          <a:latin typeface="MS Reference Sans Serif" panose="020B0604030504040204" pitchFamily="34" charset="0"/>
                          <a:ea typeface="+mn-ea"/>
                          <a:cs typeface="+mn-cs"/>
                        </a:rPr>
                        <a:t>(a) the </a:t>
                      </a:r>
                      <a:r>
                        <a:rPr lang="en-US" sz="1800" b="0" i="0" u="none" strike="noStrike" kern="1200" baseline="0" dirty="0">
                          <a:solidFill>
                            <a:srgbClr val="058586"/>
                          </a:solidFill>
                          <a:latin typeface="MS Reference Sans Serif" panose="020B0604030504040204" pitchFamily="34" charset="0"/>
                          <a:ea typeface="+mn-ea"/>
                          <a:cs typeface="+mn-cs"/>
                        </a:rPr>
                        <a:t>sum </a:t>
                      </a:r>
                      <a:r>
                        <a:rPr lang="en-US" sz="1800" b="0" i="0" u="none" strike="noStrike" kern="1200" baseline="0" dirty="0">
                          <a:solidFill>
                            <a:schemeClr val="tx1"/>
                          </a:solidFill>
                          <a:latin typeface="MS Reference Sans Serif" panose="020B0604030504040204" pitchFamily="34" charset="0"/>
                          <a:ea typeface="+mn-ea"/>
                          <a:cs typeface="+mn-cs"/>
                        </a:rPr>
                        <a:t>for which it </a:t>
                      </a:r>
                      <a:r>
                        <a:rPr lang="en-US" sz="1800" b="0" i="0" u="none" strike="noStrike" kern="1200" baseline="0" dirty="0">
                          <a:solidFill>
                            <a:srgbClr val="058586"/>
                          </a:solidFill>
                          <a:latin typeface="MS Reference Sans Serif" panose="020B0604030504040204" pitchFamily="34" charset="0"/>
                          <a:ea typeface="+mn-ea"/>
                          <a:cs typeface="+mn-cs"/>
                        </a:rPr>
                        <a:t>might reasonably be expected </a:t>
                      </a:r>
                      <a:r>
                        <a:rPr lang="en-US" sz="1800" b="0" i="0" u="none" strike="noStrike" kern="1200" baseline="0" dirty="0">
                          <a:solidFill>
                            <a:schemeClr val="tx1"/>
                          </a:solidFill>
                          <a:latin typeface="MS Reference Sans Serif" panose="020B0604030504040204" pitchFamily="34" charset="0"/>
                          <a:ea typeface="+mn-ea"/>
                          <a:cs typeface="+mn-cs"/>
                        </a:rPr>
                        <a:t>to let from year to year; or </a:t>
                      </a:r>
                    </a:p>
                    <a:p>
                      <a:r>
                        <a:rPr lang="en-US" sz="1800" b="0" i="0" u="none" strike="noStrike" kern="1200" baseline="0" dirty="0">
                          <a:solidFill>
                            <a:schemeClr val="tx1"/>
                          </a:solidFill>
                          <a:latin typeface="MS Reference Sans Serif" panose="020B0604030504040204" pitchFamily="34" charset="0"/>
                          <a:ea typeface="+mn-ea"/>
                          <a:cs typeface="+mn-cs"/>
                        </a:rPr>
                        <a:t>(</a:t>
                      </a:r>
                      <a:r>
                        <a:rPr lang="en-US" sz="1800" b="0" i="1" u="none" strike="noStrike" kern="1200" baseline="0" dirty="0">
                          <a:solidFill>
                            <a:schemeClr val="tx1"/>
                          </a:solidFill>
                          <a:latin typeface="MS Reference Sans Serif" panose="020B0604030504040204" pitchFamily="34" charset="0"/>
                          <a:ea typeface="+mn-ea"/>
                          <a:cs typeface="+mn-cs"/>
                        </a:rPr>
                        <a:t>b</a:t>
                      </a:r>
                      <a:r>
                        <a:rPr lang="en-US" sz="1800" b="0" i="0" u="none" strike="noStrike" kern="1200" baseline="0" dirty="0">
                          <a:solidFill>
                            <a:schemeClr val="tx1"/>
                          </a:solidFill>
                          <a:latin typeface="MS Reference Sans Serif" panose="020B0604030504040204" pitchFamily="34" charset="0"/>
                          <a:ea typeface="+mn-ea"/>
                          <a:cs typeface="+mn-cs"/>
                        </a:rPr>
                        <a:t>) the </a:t>
                      </a:r>
                      <a:r>
                        <a:rPr lang="en-US" sz="1800" b="0" i="0" u="none" strike="noStrike" kern="1200" baseline="0" dirty="0">
                          <a:solidFill>
                            <a:srgbClr val="058586"/>
                          </a:solidFill>
                          <a:latin typeface="MS Reference Sans Serif" panose="020B0604030504040204" pitchFamily="34" charset="0"/>
                          <a:ea typeface="+mn-ea"/>
                          <a:cs typeface="+mn-cs"/>
                        </a:rPr>
                        <a:t>actual rent received or receivable </a:t>
                      </a:r>
                      <a:r>
                        <a:rPr lang="en-US" sz="1800" b="0" i="0" u="none" strike="noStrike" kern="1200" baseline="0" dirty="0">
                          <a:solidFill>
                            <a:schemeClr val="tx1"/>
                          </a:solidFill>
                          <a:latin typeface="MS Reference Sans Serif" panose="020B0604030504040204" pitchFamily="34" charset="0"/>
                          <a:ea typeface="+mn-ea"/>
                          <a:cs typeface="+mn-cs"/>
                        </a:rPr>
                        <a:t>by the owner, if the </a:t>
                      </a:r>
                      <a:r>
                        <a:rPr lang="en-US" sz="1800" b="0" i="0" u="none" strike="noStrike" kern="1200" baseline="0" dirty="0">
                          <a:solidFill>
                            <a:srgbClr val="058586"/>
                          </a:solidFill>
                          <a:latin typeface="MS Reference Sans Serif" panose="020B0604030504040204" pitchFamily="34" charset="0"/>
                          <a:ea typeface="+mn-ea"/>
                          <a:cs typeface="+mn-cs"/>
                        </a:rPr>
                        <a:t>property </a:t>
                      </a:r>
                      <a:r>
                        <a:rPr lang="en-US" sz="1800" b="0" i="0" u="none" strike="noStrike" kern="1200" baseline="0" dirty="0">
                          <a:solidFill>
                            <a:schemeClr val="tx1"/>
                          </a:solidFill>
                          <a:latin typeface="MS Reference Sans Serif" panose="020B0604030504040204" pitchFamily="34" charset="0"/>
                          <a:ea typeface="+mn-ea"/>
                          <a:cs typeface="+mn-cs"/>
                        </a:rPr>
                        <a:t>or any part of it </a:t>
                      </a:r>
                      <a:r>
                        <a:rPr lang="en-US" sz="1800" b="0" i="0" u="none" strike="noStrike" kern="1200" baseline="0" dirty="0">
                          <a:solidFill>
                            <a:srgbClr val="058586"/>
                          </a:solidFill>
                          <a:latin typeface="MS Reference Sans Serif" panose="020B0604030504040204" pitchFamily="34" charset="0"/>
                          <a:ea typeface="+mn-ea"/>
                          <a:cs typeface="+mn-cs"/>
                        </a:rPr>
                        <a:t>is let </a:t>
                      </a:r>
                    </a:p>
                    <a:p>
                      <a:endParaRPr lang="en-US" sz="1800" b="0" i="0" u="none" strike="noStrike" kern="1200" baseline="0" dirty="0">
                        <a:solidFill>
                          <a:schemeClr val="tx1"/>
                        </a:solidFill>
                        <a:effectLst/>
                        <a:latin typeface="MS Reference Sans Serif" panose="020B0604030504040204" pitchFamily="34" charset="0"/>
                        <a:ea typeface="+mn-ea"/>
                        <a:cs typeface="+mn-cs"/>
                      </a:endParaRPr>
                    </a:p>
                    <a:p>
                      <a:pPr algn="just"/>
                      <a:r>
                        <a:rPr lang="en-US" sz="1800" b="0" i="0" u="none" strike="noStrike" kern="1200" baseline="0" dirty="0">
                          <a:solidFill>
                            <a:schemeClr val="tx1"/>
                          </a:solidFill>
                          <a:latin typeface="MS Reference Sans Serif" panose="020B0604030504040204" pitchFamily="34" charset="0"/>
                          <a:ea typeface="+mn-ea"/>
                          <a:cs typeface="+mn-cs"/>
                        </a:rPr>
                        <a:t>Where a </a:t>
                      </a:r>
                      <a:r>
                        <a:rPr lang="en-US" sz="1800" b="0" i="0" u="none" strike="noStrike" kern="1200" baseline="0" dirty="0">
                          <a:solidFill>
                            <a:srgbClr val="058586"/>
                          </a:solidFill>
                          <a:latin typeface="MS Reference Sans Serif" panose="020B0604030504040204" pitchFamily="34" charset="0"/>
                          <a:ea typeface="+mn-ea"/>
                          <a:cs typeface="+mn-cs"/>
                        </a:rPr>
                        <a:t>property is held as stock-in-trade </a:t>
                      </a:r>
                      <a:r>
                        <a:rPr lang="en-US" sz="1800" b="0" i="0" u="none" strike="noStrike" kern="1200" baseline="0" dirty="0">
                          <a:solidFill>
                            <a:schemeClr val="tx1"/>
                          </a:solidFill>
                          <a:latin typeface="MS Reference Sans Serif" panose="020B0604030504040204" pitchFamily="34" charset="0"/>
                          <a:ea typeface="+mn-ea"/>
                          <a:cs typeface="+mn-cs"/>
                        </a:rPr>
                        <a:t>and is not let wholly or partly at any time during the tax year, the annual value of such property shall be </a:t>
                      </a:r>
                      <a:r>
                        <a:rPr lang="en-US" sz="1800" b="0" i="0" u="none" strike="noStrike" kern="1200" baseline="0" dirty="0">
                          <a:solidFill>
                            <a:srgbClr val="058586"/>
                          </a:solidFill>
                          <a:latin typeface="MS Reference Sans Serif" panose="020B0604030504040204" pitchFamily="34" charset="0"/>
                          <a:ea typeface="+mn-ea"/>
                          <a:cs typeface="+mn-cs"/>
                        </a:rPr>
                        <a:t>nil </a:t>
                      </a:r>
                      <a:r>
                        <a:rPr lang="en-US" sz="1800" b="0" i="1" u="none" strike="noStrike" kern="1200" baseline="0" dirty="0" err="1">
                          <a:solidFill>
                            <a:srgbClr val="058586"/>
                          </a:solidFill>
                          <a:latin typeface="MS Reference Sans Serif" panose="020B0604030504040204" pitchFamily="34" charset="0"/>
                          <a:ea typeface="+mn-ea"/>
                          <a:cs typeface="+mn-cs"/>
                        </a:rPr>
                        <a:t>upto</a:t>
                      </a:r>
                      <a:r>
                        <a:rPr lang="en-US" sz="1800" b="1" i="0" u="none" strike="noStrike" kern="1200" baseline="0" dirty="0">
                          <a:solidFill>
                            <a:srgbClr val="058586"/>
                          </a:solidFill>
                          <a:latin typeface="MS Reference Sans Serif" panose="020B0604030504040204" pitchFamily="34" charset="0"/>
                          <a:ea typeface="+mn-ea"/>
                          <a:cs typeface="+mn-cs"/>
                        </a:rPr>
                        <a:t> 2 </a:t>
                      </a:r>
                      <a:r>
                        <a:rPr lang="en-US" sz="1800" b="0" i="0" u="none" strike="noStrike" kern="1200" baseline="0" dirty="0">
                          <a:solidFill>
                            <a:srgbClr val="058586"/>
                          </a:solidFill>
                          <a:latin typeface="MS Reference Sans Serif" panose="020B0604030504040204" pitchFamily="34" charset="0"/>
                          <a:ea typeface="+mn-ea"/>
                          <a:cs typeface="+mn-cs"/>
                        </a:rPr>
                        <a:t>years from </a:t>
                      </a:r>
                      <a:r>
                        <a:rPr lang="en-US" sz="1800" b="0" i="0" u="none" strike="noStrike" kern="1200" baseline="0" dirty="0">
                          <a:solidFill>
                            <a:schemeClr val="tx1"/>
                          </a:solidFill>
                          <a:latin typeface="MS Reference Sans Serif" panose="020B0604030504040204" pitchFamily="34" charset="0"/>
                          <a:ea typeface="+mn-ea"/>
                          <a:cs typeface="+mn-cs"/>
                        </a:rPr>
                        <a:t>the end of the financial year in which the certificate for completion of construction is obtained from the competent authority </a:t>
                      </a:r>
                    </a:p>
                    <a:p>
                      <a:endParaRPr lang="en-US" sz="1800" b="0" i="0" u="none" strike="noStrike" kern="1200" baseline="0" dirty="0">
                        <a:solidFill>
                          <a:schemeClr val="tx1"/>
                        </a:solidFill>
                        <a:effectLst/>
                        <a:latin typeface="MS Reference Sans Serif" panose="020B0604030504040204" pitchFamily="34" charset="0"/>
                        <a:ea typeface="+mn-ea"/>
                        <a:cs typeface="+mn-cs"/>
                      </a:endParaRPr>
                    </a:p>
                    <a:p>
                      <a:pPr algn="just"/>
                      <a:r>
                        <a:rPr lang="en-US" sz="1800" b="0" i="0" u="none" strike="noStrike" kern="1200" baseline="0" dirty="0">
                          <a:solidFill>
                            <a:schemeClr val="tx1"/>
                          </a:solidFill>
                          <a:latin typeface="MS Reference Sans Serif" panose="020B0604030504040204" pitchFamily="34" charset="0"/>
                          <a:ea typeface="+mn-ea"/>
                          <a:cs typeface="+mn-cs"/>
                        </a:rPr>
                        <a:t>(6) </a:t>
                      </a:r>
                      <a:r>
                        <a:rPr lang="en-US" sz="1800" b="0" i="0" u="none" strike="noStrike" kern="1200" baseline="0" dirty="0">
                          <a:solidFill>
                            <a:srgbClr val="058586"/>
                          </a:solidFill>
                          <a:latin typeface="MS Reference Sans Serif" panose="020B0604030504040204" pitchFamily="34" charset="0"/>
                          <a:ea typeface="+mn-ea"/>
                          <a:cs typeface="+mn-cs"/>
                        </a:rPr>
                        <a:t>The annual value </a:t>
                      </a:r>
                      <a:r>
                        <a:rPr lang="en-US" sz="1800" b="0" i="0" u="none" strike="noStrike" kern="1200" baseline="0" dirty="0">
                          <a:solidFill>
                            <a:schemeClr val="tx1"/>
                          </a:solidFill>
                          <a:latin typeface="MS Reference Sans Serif" panose="020B0604030504040204" pitchFamily="34" charset="0"/>
                          <a:ea typeface="+mn-ea"/>
                          <a:cs typeface="+mn-cs"/>
                        </a:rPr>
                        <a:t>of the property consisting of a house or any part thereof shall be taken as </a:t>
                      </a:r>
                      <a:r>
                        <a:rPr lang="en-US" sz="1800" b="0" i="1" u="none" strike="noStrike" kern="1200" baseline="0" dirty="0">
                          <a:solidFill>
                            <a:srgbClr val="058586"/>
                          </a:solidFill>
                          <a:latin typeface="MS Reference Sans Serif" panose="020B0604030504040204" pitchFamily="34" charset="0"/>
                          <a:ea typeface="+mn-ea"/>
                          <a:cs typeface="+mn-cs"/>
                        </a:rPr>
                        <a:t>nil</a:t>
                      </a:r>
                      <a:r>
                        <a:rPr lang="en-US" sz="1800" b="0" i="0" u="none" strike="noStrike" kern="1200" baseline="0" dirty="0">
                          <a:solidFill>
                            <a:schemeClr val="tx1"/>
                          </a:solidFill>
                          <a:latin typeface="MS Reference Sans Serif" panose="020B0604030504040204" pitchFamily="34" charset="0"/>
                          <a:ea typeface="+mn-ea"/>
                          <a:cs typeface="+mn-cs"/>
                        </a:rPr>
                        <a:t>, if </a:t>
                      </a:r>
                      <a:r>
                        <a:rPr lang="en-US" sz="1800" b="0" i="0" u="none" strike="noStrike" kern="1200" baseline="0" dirty="0">
                          <a:solidFill>
                            <a:srgbClr val="058586"/>
                          </a:solidFill>
                          <a:latin typeface="MS Reference Sans Serif" panose="020B0604030504040204" pitchFamily="34" charset="0"/>
                          <a:ea typeface="+mn-ea"/>
                          <a:cs typeface="+mn-cs"/>
                        </a:rPr>
                        <a:t>the owner occupies it for his own residence </a:t>
                      </a:r>
                      <a:r>
                        <a:rPr lang="en-US" sz="1800" b="0" i="0" u="none" strike="noStrike" kern="1200" baseline="0" dirty="0">
                          <a:solidFill>
                            <a:schemeClr val="tx1"/>
                          </a:solidFill>
                          <a:latin typeface="MS Reference Sans Serif" panose="020B0604030504040204" pitchFamily="34" charset="0"/>
                          <a:ea typeface="+mn-ea"/>
                          <a:cs typeface="+mn-cs"/>
                        </a:rPr>
                        <a:t>or cannot actually occupy it due to any reason and is applicable </a:t>
                      </a:r>
                      <a:r>
                        <a:rPr lang="en-US" sz="1800" b="0" i="0" u="none" strike="noStrike" kern="1200" baseline="0" dirty="0">
                          <a:solidFill>
                            <a:srgbClr val="058586"/>
                          </a:solidFill>
                          <a:latin typeface="MS Reference Sans Serif" panose="020B0604030504040204" pitchFamily="34" charset="0"/>
                          <a:ea typeface="+mn-ea"/>
                          <a:cs typeface="+mn-cs"/>
                        </a:rPr>
                        <a:t>for 2 houses</a:t>
                      </a:r>
                      <a:endParaRPr lang="en-US" sz="1800" dirty="0">
                        <a:solidFill>
                          <a:srgbClr val="058586"/>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983759434"/>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22</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IN" sz="1800" b="0" i="0" u="none" strike="noStrike" kern="1200" baseline="0" dirty="0">
                          <a:solidFill>
                            <a:schemeClr val="tx1"/>
                          </a:solidFill>
                          <a:latin typeface="MS Reference Sans Serif" panose="020B0604030504040204" pitchFamily="34" charset="0"/>
                          <a:ea typeface="+mn-ea"/>
                          <a:cs typeface="+mn-cs"/>
                        </a:rPr>
                        <a:t>Following deductions are allowed:</a:t>
                      </a:r>
                    </a:p>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b="0" i="0" u="none" strike="noStrike" kern="1200" baseline="0" dirty="0">
                          <a:solidFill>
                            <a:schemeClr val="tx1"/>
                          </a:solidFill>
                          <a:latin typeface="MS Reference Sans Serif" panose="020B0604030504040204" pitchFamily="34" charset="0"/>
                          <a:ea typeface="+mn-ea"/>
                          <a:cs typeface="+mn-cs"/>
                        </a:rPr>
                        <a:t>(a) 30% of the annual value </a:t>
                      </a:r>
                    </a:p>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b="0" i="0" u="none" strike="noStrike" kern="1200" baseline="0" dirty="0">
                          <a:solidFill>
                            <a:schemeClr val="tx1"/>
                          </a:solidFill>
                          <a:latin typeface="MS Reference Sans Serif" panose="020B0604030504040204" pitchFamily="34" charset="0"/>
                          <a:ea typeface="+mn-ea"/>
                          <a:cs typeface="+mn-cs"/>
                        </a:rPr>
                        <a:t>(b) interest payable on borrowed capital</a:t>
                      </a:r>
                    </a:p>
                    <a:p>
                      <a:pPr algn="just"/>
                      <a:r>
                        <a:rPr lang="en-US" sz="1800" b="0" i="0" u="none" strike="noStrike" kern="1200" baseline="0" dirty="0">
                          <a:solidFill>
                            <a:schemeClr val="tx1"/>
                          </a:solidFill>
                          <a:latin typeface="MS Reference Sans Serif" panose="020B0604030504040204" pitchFamily="34" charset="0"/>
                          <a:ea typeface="+mn-ea"/>
                          <a:cs typeface="+mn-cs"/>
                        </a:rPr>
                        <a:t>Maximum deduction allowed is Rs 2 lacs where property is self occupied and acquisition or construction is completed within 5 years from the end of tax year in which capital was borrowed;  and (</a:t>
                      </a:r>
                      <a:r>
                        <a:rPr lang="en-US" sz="1800" b="0" i="1" u="none" strike="noStrike" kern="1200" baseline="0" dirty="0">
                          <a:solidFill>
                            <a:schemeClr val="tx1"/>
                          </a:solidFill>
                          <a:latin typeface="MS Reference Sans Serif" panose="020B0604030504040204" pitchFamily="34" charset="0"/>
                          <a:ea typeface="+mn-ea"/>
                          <a:cs typeface="+mn-cs"/>
                        </a:rPr>
                        <a:t>ii</a:t>
                      </a:r>
                      <a:r>
                        <a:rPr lang="en-US" sz="1800" b="0" i="0" u="none" strike="noStrike" kern="1200" baseline="0" dirty="0">
                          <a:solidFill>
                            <a:schemeClr val="tx1"/>
                          </a:solidFill>
                          <a:latin typeface="MS Reference Sans Serif" panose="020B0604030504040204" pitchFamily="34" charset="0"/>
                          <a:ea typeface="+mn-ea"/>
                          <a:cs typeface="+mn-cs"/>
                        </a:rPr>
                        <a:t>) certificate of interest is furnished</a:t>
                      </a:r>
                      <a:endParaRPr lang="en-US" sz="18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506148974"/>
                  </a:ext>
                </a:extLst>
              </a:tr>
            </a:tbl>
          </a:graphicData>
        </a:graphic>
      </p:graphicFrame>
      <p:sp>
        <p:nvSpPr>
          <p:cNvPr id="3" name="TextBox 2">
            <a:extLst>
              <a:ext uri="{FF2B5EF4-FFF2-40B4-BE49-F238E27FC236}">
                <a16:creationId xmlns="" xmlns:a16="http://schemas.microsoft.com/office/drawing/2014/main" id="{09620386-0672-E02E-F3B4-2418938AC00A}"/>
              </a:ext>
            </a:extLst>
          </p:cNvPr>
          <p:cNvSpPr txBox="1"/>
          <p:nvPr/>
        </p:nvSpPr>
        <p:spPr>
          <a:xfrm>
            <a:off x="157895" y="7852859"/>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9133253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7A0C2B4-CF68-9CDB-AE90-841AF1296344}"/>
            </a:ext>
          </a:extLst>
        </p:cNvPr>
        <p:cNvGrpSpPr/>
        <p:nvPr/>
      </p:nvGrpSpPr>
      <p:grpSpPr>
        <a:xfrm>
          <a:off x="0" y="0"/>
          <a:ext cx="0" cy="0"/>
          <a:chOff x="0" y="0"/>
          <a:chExt cx="0" cy="0"/>
        </a:xfrm>
      </p:grpSpPr>
      <p:sp>
        <p:nvSpPr>
          <p:cNvPr id="16" name="TextBox 15">
            <a:extLst>
              <a:ext uri="{FF2B5EF4-FFF2-40B4-BE49-F238E27FC236}">
                <a16:creationId xmlns="" xmlns:a16="http://schemas.microsoft.com/office/drawing/2014/main" id="{2F2FF308-1587-1D47-A350-0BED74871340}"/>
              </a:ext>
            </a:extLst>
          </p:cNvPr>
          <p:cNvSpPr txBox="1"/>
          <p:nvPr/>
        </p:nvSpPr>
        <p:spPr>
          <a:xfrm>
            <a:off x="334537" y="3442365"/>
            <a:ext cx="8697951" cy="2231380"/>
          </a:xfrm>
          <a:prstGeom prst="rect">
            <a:avLst/>
          </a:prstGeom>
          <a:noFill/>
        </p:spPr>
        <p:txBody>
          <a:bodyPr wrap="square">
            <a:spAutoFit/>
          </a:bodyPr>
          <a:lstStyle/>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CHAPTER IV: Part D -  Profits and gains of business or profession</a:t>
            </a:r>
          </a:p>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[Sections 26 to 66]</a:t>
            </a:r>
          </a:p>
          <a:p>
            <a:pPr algn="ctr">
              <a:defRPr/>
            </a:pPr>
            <a:endParaRPr lang="en-US" sz="2200" b="1" dirty="0">
              <a:solidFill>
                <a:schemeClr val="tx1">
                  <a:lumMod val="75000"/>
                  <a:lumOff val="25000"/>
                </a:schemeClr>
              </a:solidFill>
              <a:latin typeface="MS Reference Sans Serif" panose="020B0604030504040204" pitchFamily="34" charset="0"/>
              <a:ea typeface="Cambria" panose="02040503050406030204" pitchFamily="18" charset="0"/>
              <a:cs typeface="Lato Black" panose="020F0502020204030203" pitchFamily="34" charset="0"/>
            </a:endParaRPr>
          </a:p>
        </p:txBody>
      </p:sp>
      <p:pic>
        <p:nvPicPr>
          <p:cNvPr id="17" name="Image 0" descr="preencoded.png">
            <a:extLst>
              <a:ext uri="{FF2B5EF4-FFF2-40B4-BE49-F238E27FC236}">
                <a16:creationId xmlns="" xmlns:a16="http://schemas.microsoft.com/office/drawing/2014/main" id="{C2B1916C-A0D4-EEE8-7E16-2B9C09ED48A1}"/>
              </a:ext>
            </a:extLst>
          </p:cNvPr>
          <p:cNvPicPr>
            <a:picLocks noChangeAspect="1"/>
          </p:cNvPicPr>
          <p:nvPr/>
        </p:nvPicPr>
        <p:blipFill>
          <a:blip r:embed="rId3"/>
          <a:stretch>
            <a:fillRect/>
          </a:stretch>
        </p:blipFill>
        <p:spPr>
          <a:xfrm>
            <a:off x="9288965" y="0"/>
            <a:ext cx="5307981" cy="8229600"/>
          </a:xfrm>
          <a:prstGeom prst="rect">
            <a:avLst/>
          </a:prstGeom>
        </p:spPr>
      </p:pic>
    </p:spTree>
    <p:extLst>
      <p:ext uri="{BB962C8B-B14F-4D97-AF65-F5344CB8AC3E}">
        <p14:creationId xmlns:p14="http://schemas.microsoft.com/office/powerpoint/2010/main" val="16423348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9BE39CB7-3487-B762-8B85-D86C1784D8E8}"/>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8D2E95A8-D447-8563-F5BF-9DA569D10B32}"/>
              </a:ext>
            </a:extLst>
          </p:cNvPr>
          <p:cNvSpPr/>
          <p:nvPr/>
        </p:nvSpPr>
        <p:spPr>
          <a:xfrm>
            <a:off x="793790" y="617339"/>
            <a:ext cx="9639419" cy="620078"/>
          </a:xfrm>
          <a:prstGeom prst="rect">
            <a:avLst/>
          </a:prstGeom>
          <a:noFill/>
          <a:ln/>
        </p:spPr>
        <p:txBody>
          <a:bodyPr wrap="none" lIns="0" tIns="0" rIns="0" bIns="0" rtlCol="0" anchor="t"/>
          <a:lstStyle/>
          <a:p>
            <a:pPr>
              <a:lnSpc>
                <a:spcPts val="4850"/>
              </a:lnSpc>
            </a:pPr>
            <a:endParaRPr lang="en-US" sz="3900" dirty="0">
              <a:solidFill>
                <a:srgbClr val="091C53"/>
              </a:solidFill>
              <a:latin typeface="Cambria" panose="02040503050406030204" pitchFamily="18" charset="0"/>
              <a:ea typeface="Cambria" panose="02040503050406030204" pitchFamily="18" charset="0"/>
            </a:endParaRPr>
          </a:p>
        </p:txBody>
      </p:sp>
      <p:sp>
        <p:nvSpPr>
          <p:cNvPr id="5" name="TextBox 4">
            <a:extLst>
              <a:ext uri="{FF2B5EF4-FFF2-40B4-BE49-F238E27FC236}">
                <a16:creationId xmlns="" xmlns:a16="http://schemas.microsoft.com/office/drawing/2014/main" id="{19282F3B-E098-F9B7-B663-294D08E2733C}"/>
              </a:ext>
            </a:extLst>
          </p:cNvPr>
          <p:cNvSpPr txBox="1"/>
          <p:nvPr/>
        </p:nvSpPr>
        <p:spPr>
          <a:xfrm>
            <a:off x="495345" y="269905"/>
            <a:ext cx="13379410" cy="7494359"/>
          </a:xfrm>
          <a:prstGeom prst="rect">
            <a:avLst/>
          </a:prstGeom>
          <a:noFill/>
        </p:spPr>
        <p:txBody>
          <a:bodyPr wrap="square">
            <a:spAutoFit/>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900" b="1" kern="1200" dirty="0">
                <a:effectLst/>
                <a:latin typeface="MS Reference Sans Serif" panose="020B0604030504040204" pitchFamily="34" charset="0"/>
                <a:ea typeface="Cambria" panose="02040503050406030204" pitchFamily="18" charset="0"/>
                <a:cs typeface="+mn-cs"/>
              </a:rPr>
              <a:t>The following FAQs are issued by the Income-tax Department concerning Chapter IV-D [containing sections 26 to 66 of the 2025 Act]:</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900" b="1" kern="1200" dirty="0">
                <a:effectLst/>
                <a:latin typeface="MS Reference Sans Serif" panose="020B0604030504040204" pitchFamily="34" charset="0"/>
                <a:ea typeface="Cambria" panose="02040503050406030204" pitchFamily="18" charset="0"/>
                <a:cs typeface="+mn-cs"/>
              </a:rPr>
              <a:t>QV.1 What are the </a:t>
            </a:r>
            <a:r>
              <a:rPr lang="en-US" sz="1900" b="1" kern="1200" dirty="0">
                <a:solidFill>
                  <a:srgbClr val="058586"/>
                </a:solidFill>
                <a:effectLst/>
                <a:latin typeface="MS Reference Sans Serif" panose="020B0604030504040204" pitchFamily="34" charset="0"/>
                <a:ea typeface="Cambria" panose="02040503050406030204" pitchFamily="18" charset="0"/>
                <a:cs typeface="+mn-cs"/>
              </a:rPr>
              <a:t>major changes </a:t>
            </a:r>
            <a:r>
              <a:rPr lang="en-US" sz="1900" b="1" kern="1200" dirty="0">
                <a:effectLst/>
                <a:latin typeface="MS Reference Sans Serif" panose="020B0604030504040204" pitchFamily="34" charset="0"/>
                <a:ea typeface="Cambria" panose="02040503050406030204" pitchFamily="18" charset="0"/>
                <a:cs typeface="+mn-cs"/>
              </a:rPr>
              <a:t>in the chapter Profits and gains of business and profession?</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900" kern="1200" dirty="0">
                <a:effectLst/>
                <a:latin typeface="MS Reference Sans Serif" panose="020B0604030504040204" pitchFamily="34" charset="0"/>
                <a:ea typeface="Cambria" panose="02040503050406030204" pitchFamily="18" charset="0"/>
                <a:cs typeface="+mn-cs"/>
              </a:rPr>
              <a:t>(</a:t>
            </a:r>
            <a:r>
              <a:rPr lang="en-US" sz="1900" kern="1200" dirty="0" err="1">
                <a:effectLst/>
                <a:latin typeface="MS Reference Sans Serif" panose="020B0604030504040204" pitchFamily="34" charset="0"/>
                <a:ea typeface="Cambria" panose="02040503050406030204" pitchFamily="18" charset="0"/>
                <a:cs typeface="+mn-cs"/>
              </a:rPr>
              <a:t>i</a:t>
            </a:r>
            <a:r>
              <a:rPr lang="en-US" sz="1900" kern="1200" dirty="0">
                <a:effectLst/>
                <a:latin typeface="MS Reference Sans Serif" panose="020B0604030504040204" pitchFamily="34" charset="0"/>
                <a:ea typeface="Cambria" panose="02040503050406030204" pitchFamily="18" charset="0"/>
                <a:cs typeface="+mn-cs"/>
              </a:rPr>
              <a:t>) </a:t>
            </a:r>
            <a:r>
              <a:rPr lang="en-US" sz="1900" b="1" kern="1200" dirty="0">
                <a:solidFill>
                  <a:srgbClr val="058586"/>
                </a:solidFill>
                <a:effectLst/>
                <a:latin typeface="MS Reference Sans Serif" panose="020B0604030504040204" pitchFamily="34" charset="0"/>
                <a:ea typeface="Cambria" panose="02040503050406030204" pitchFamily="18" charset="0"/>
                <a:cs typeface="+mn-cs"/>
              </a:rPr>
              <a:t>The flow of the sections has been revised </a:t>
            </a:r>
            <a:r>
              <a:rPr lang="en-US" sz="1900" kern="1200" dirty="0">
                <a:effectLst/>
                <a:latin typeface="MS Reference Sans Serif" panose="020B0604030504040204" pitchFamily="34" charset="0"/>
                <a:ea typeface="Cambria" panose="02040503050406030204" pitchFamily="18" charset="0"/>
                <a:cs typeface="+mn-cs"/>
              </a:rPr>
              <a:t>to improve coherence, create logical links, and ensure a smoother progression.</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900" kern="1200" dirty="0">
                <a:effectLst/>
                <a:latin typeface="MS Reference Sans Serif" panose="020B0604030504040204" pitchFamily="34" charset="0"/>
                <a:ea typeface="Cambria" panose="02040503050406030204" pitchFamily="18" charset="0"/>
                <a:cs typeface="+mn-cs"/>
              </a:rPr>
              <a:t>(ii) Similar sections, such as those on </a:t>
            </a:r>
            <a:r>
              <a:rPr lang="en-US" sz="1900" b="1" kern="1200" dirty="0">
                <a:solidFill>
                  <a:srgbClr val="058586"/>
                </a:solidFill>
                <a:effectLst/>
                <a:latin typeface="MS Reference Sans Serif" panose="020B0604030504040204" pitchFamily="34" charset="0"/>
                <a:ea typeface="Cambria" panose="02040503050406030204" pitchFamily="18" charset="0"/>
                <a:cs typeface="+mn-cs"/>
              </a:rPr>
              <a:t>presumptive taxation for residents and non-residents, have been merged to simplify the content, make it more concise, and consolidate all related scenarios in one place</a:t>
            </a:r>
            <a:r>
              <a:rPr lang="en-US" sz="1900" b="1" kern="1200" dirty="0">
                <a:effectLst/>
                <a:latin typeface="MS Reference Sans Serif" panose="020B0604030504040204" pitchFamily="34" charset="0"/>
                <a:ea typeface="Cambria" panose="02040503050406030204" pitchFamily="18" charset="0"/>
                <a:cs typeface="+mn-cs"/>
              </a:rPr>
              <a:t>.</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900" kern="1200" dirty="0">
                <a:effectLst/>
                <a:latin typeface="MS Reference Sans Serif" panose="020B0604030504040204" pitchFamily="34" charset="0"/>
                <a:ea typeface="Cambria" panose="02040503050406030204" pitchFamily="18" charset="0"/>
                <a:cs typeface="+mn-cs"/>
              </a:rPr>
              <a:t>(iii) Provisions on similar topics, such as deductions on employee welfare, which were </a:t>
            </a:r>
            <a:r>
              <a:rPr lang="en-US" sz="1900" b="1" kern="1200" dirty="0">
                <a:solidFill>
                  <a:srgbClr val="058586"/>
                </a:solidFill>
                <a:effectLst/>
                <a:latin typeface="MS Reference Sans Serif" panose="020B0604030504040204" pitchFamily="34" charset="0"/>
                <a:ea typeface="Cambria" panose="02040503050406030204" pitchFamily="18" charset="0"/>
                <a:cs typeface="+mn-cs"/>
              </a:rPr>
              <a:t>previously scattered </a:t>
            </a:r>
            <a:r>
              <a:rPr lang="en-US" sz="1900" kern="1200" dirty="0">
                <a:effectLst/>
                <a:latin typeface="MS Reference Sans Serif" panose="020B0604030504040204" pitchFamily="34" charset="0"/>
                <a:ea typeface="Cambria" panose="02040503050406030204" pitchFamily="18" charset="0"/>
                <a:cs typeface="+mn-cs"/>
              </a:rPr>
              <a:t>across the chapter, have been </a:t>
            </a:r>
            <a:r>
              <a:rPr lang="en-US" sz="1900" b="1" kern="1200" dirty="0">
                <a:solidFill>
                  <a:srgbClr val="058586"/>
                </a:solidFill>
                <a:effectLst/>
                <a:latin typeface="MS Reference Sans Serif" panose="020B0604030504040204" pitchFamily="34" charset="0"/>
                <a:ea typeface="Cambria" panose="02040503050406030204" pitchFamily="18" charset="0"/>
                <a:cs typeface="+mn-cs"/>
              </a:rPr>
              <a:t>grouped together </a:t>
            </a:r>
            <a:r>
              <a:rPr lang="en-US" sz="1900" kern="1200" dirty="0">
                <a:effectLst/>
                <a:latin typeface="MS Reference Sans Serif" panose="020B0604030504040204" pitchFamily="34" charset="0"/>
                <a:ea typeface="Cambria" panose="02040503050406030204" pitchFamily="18" charset="0"/>
                <a:cs typeface="+mn-cs"/>
              </a:rPr>
              <a:t>for easier understanding and compliance.</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900" kern="1200" dirty="0">
                <a:effectLst/>
                <a:latin typeface="MS Reference Sans Serif" panose="020B0604030504040204" pitchFamily="34" charset="0"/>
                <a:ea typeface="Cambria" panose="02040503050406030204" pitchFamily="18" charset="0"/>
                <a:cs typeface="+mn-cs"/>
              </a:rPr>
              <a:t>(iv) </a:t>
            </a:r>
            <a:r>
              <a:rPr lang="en-US" sz="1900" b="1" kern="1200" dirty="0">
                <a:solidFill>
                  <a:srgbClr val="058586"/>
                </a:solidFill>
                <a:effectLst/>
                <a:latin typeface="MS Reference Sans Serif" panose="020B0604030504040204" pitchFamily="34" charset="0"/>
                <a:ea typeface="Cambria" panose="02040503050406030204" pitchFamily="18" charset="0"/>
                <a:cs typeface="+mn-cs"/>
              </a:rPr>
              <a:t>Formula-based explanations </a:t>
            </a:r>
            <a:r>
              <a:rPr lang="en-US" sz="1900" kern="1200" dirty="0">
                <a:effectLst/>
                <a:latin typeface="MS Reference Sans Serif" panose="020B0604030504040204" pitchFamily="34" charset="0"/>
                <a:ea typeface="Cambria" panose="02040503050406030204" pitchFamily="18" charset="0"/>
                <a:cs typeface="+mn-cs"/>
              </a:rPr>
              <a:t>have been added to clarify complex concepts that were previously difficult to understand, such as the definition of Written-down Value.</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900" kern="1200" dirty="0">
                <a:effectLst/>
                <a:latin typeface="MS Reference Sans Serif" panose="020B0604030504040204" pitchFamily="34" charset="0"/>
                <a:ea typeface="Cambria" panose="02040503050406030204" pitchFamily="18" charset="0"/>
                <a:cs typeface="+mn-cs"/>
              </a:rPr>
              <a:t>(v) Provisions involving multiple scenarios, like those for determining Actual Cost, which were previously </a:t>
            </a:r>
            <a:r>
              <a:rPr lang="en-US" sz="1900" b="1" kern="1200" dirty="0">
                <a:solidFill>
                  <a:srgbClr val="058586"/>
                </a:solidFill>
                <a:effectLst/>
                <a:latin typeface="MS Reference Sans Serif" panose="020B0604030504040204" pitchFamily="34" charset="0"/>
                <a:ea typeface="Cambria" panose="02040503050406030204" pitchFamily="18" charset="0"/>
                <a:cs typeface="+mn-cs"/>
              </a:rPr>
              <a:t>presented as provisos or explanations</a:t>
            </a:r>
            <a:r>
              <a:rPr lang="en-US" sz="1900" kern="1200" dirty="0">
                <a:effectLst/>
                <a:latin typeface="MS Reference Sans Serif" panose="020B0604030504040204" pitchFamily="34" charset="0"/>
                <a:ea typeface="Cambria" panose="02040503050406030204" pitchFamily="18" charset="0"/>
                <a:cs typeface="+mn-cs"/>
              </a:rPr>
              <a:t>, have been </a:t>
            </a:r>
            <a:r>
              <a:rPr lang="en-US" sz="1900" b="1" kern="1200" dirty="0">
                <a:solidFill>
                  <a:srgbClr val="058586"/>
                </a:solidFill>
                <a:effectLst/>
                <a:latin typeface="MS Reference Sans Serif" panose="020B0604030504040204" pitchFamily="34" charset="0"/>
                <a:ea typeface="Cambria" panose="02040503050406030204" pitchFamily="18" charset="0"/>
                <a:cs typeface="+mn-cs"/>
              </a:rPr>
              <a:t>organized into a table </a:t>
            </a:r>
            <a:r>
              <a:rPr lang="en-US" sz="1900" kern="1200" dirty="0">
                <a:effectLst/>
                <a:latin typeface="MS Reference Sans Serif" panose="020B0604030504040204" pitchFamily="34" charset="0"/>
                <a:ea typeface="Cambria" panose="02040503050406030204" pitchFamily="18" charset="0"/>
                <a:cs typeface="+mn-cs"/>
              </a:rPr>
              <a:t>for better readability and comprehension.</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900" kern="1200" dirty="0">
                <a:effectLst/>
                <a:latin typeface="MS Reference Sans Serif" panose="020B0604030504040204" pitchFamily="34" charset="0"/>
                <a:ea typeface="Cambria" panose="02040503050406030204" pitchFamily="18" charset="0"/>
                <a:cs typeface="+mn-cs"/>
              </a:rPr>
              <a:t>(vi) </a:t>
            </a:r>
            <a:r>
              <a:rPr lang="en-US" sz="1900" b="1" kern="1200" dirty="0">
                <a:solidFill>
                  <a:srgbClr val="058586"/>
                </a:solidFill>
                <a:effectLst/>
                <a:latin typeface="MS Reference Sans Serif" panose="020B0604030504040204" pitchFamily="34" charset="0"/>
                <a:ea typeface="Cambria" panose="02040503050406030204" pitchFamily="18" charset="0"/>
                <a:cs typeface="+mn-cs"/>
              </a:rPr>
              <a:t>All provisos and explanations </a:t>
            </a:r>
            <a:r>
              <a:rPr lang="en-US" sz="1900" kern="1200" dirty="0">
                <a:effectLst/>
                <a:latin typeface="MS Reference Sans Serif" panose="020B0604030504040204" pitchFamily="34" charset="0"/>
                <a:ea typeface="Cambria" panose="02040503050406030204" pitchFamily="18" charset="0"/>
                <a:cs typeface="+mn-cs"/>
              </a:rPr>
              <a:t>in the chapter have been </a:t>
            </a:r>
            <a:r>
              <a:rPr lang="en-US" sz="1900" b="1" kern="1200" dirty="0">
                <a:solidFill>
                  <a:srgbClr val="058586"/>
                </a:solidFill>
                <a:effectLst/>
                <a:latin typeface="MS Reference Sans Serif" panose="020B0604030504040204" pitchFamily="34" charset="0"/>
                <a:ea typeface="Cambria" panose="02040503050406030204" pitchFamily="18" charset="0"/>
                <a:cs typeface="+mn-cs"/>
              </a:rPr>
              <a:t>converted into sub-sections </a:t>
            </a:r>
            <a:r>
              <a:rPr lang="en-US" sz="1900" kern="1200" dirty="0">
                <a:effectLst/>
                <a:latin typeface="MS Reference Sans Serif" panose="020B0604030504040204" pitchFamily="34" charset="0"/>
                <a:ea typeface="Cambria" panose="02040503050406030204" pitchFamily="18" charset="0"/>
                <a:cs typeface="+mn-cs"/>
              </a:rPr>
              <a:t>to eliminate ambiguity and ensure clarity.</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900" kern="1200" dirty="0">
                <a:effectLst/>
                <a:latin typeface="MS Reference Sans Serif" panose="020B0604030504040204" pitchFamily="34" charset="0"/>
                <a:ea typeface="Cambria" panose="02040503050406030204" pitchFamily="18" charset="0"/>
                <a:cs typeface="+mn-cs"/>
              </a:rPr>
              <a:t>(vii)</a:t>
            </a:r>
            <a:r>
              <a:rPr lang="en-US" sz="1900" b="1" kern="1200" dirty="0">
                <a:effectLst/>
                <a:latin typeface="MS Reference Sans Serif" panose="020B0604030504040204" pitchFamily="34" charset="0"/>
                <a:ea typeface="Cambria" panose="02040503050406030204" pitchFamily="18" charset="0"/>
                <a:cs typeface="+mn-cs"/>
              </a:rPr>
              <a:t> </a:t>
            </a:r>
            <a:r>
              <a:rPr lang="en-US" sz="1900" b="1" kern="1200" dirty="0">
                <a:solidFill>
                  <a:srgbClr val="058586"/>
                </a:solidFill>
                <a:effectLst/>
                <a:latin typeface="MS Reference Sans Serif" panose="020B0604030504040204" pitchFamily="34" charset="0"/>
                <a:ea typeface="Cambria" panose="02040503050406030204" pitchFamily="18" charset="0"/>
                <a:cs typeface="+mn-cs"/>
              </a:rPr>
              <a:t>Redundant and already sun-set provisions have been removed.</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900" kern="1200" dirty="0">
                <a:effectLst/>
                <a:latin typeface="MS Reference Sans Serif" panose="020B0604030504040204" pitchFamily="34" charset="0"/>
                <a:ea typeface="Cambria" panose="02040503050406030204" pitchFamily="18" charset="0"/>
                <a:cs typeface="+mn-cs"/>
              </a:rPr>
              <a:t>(vii) </a:t>
            </a:r>
            <a:r>
              <a:rPr lang="en-US" sz="1900" b="1" kern="1200" dirty="0">
                <a:solidFill>
                  <a:srgbClr val="058586"/>
                </a:solidFill>
                <a:effectLst/>
                <a:latin typeface="MS Reference Sans Serif" panose="020B0604030504040204" pitchFamily="34" charset="0"/>
                <a:ea typeface="Cambria" panose="02040503050406030204" pitchFamily="18" charset="0"/>
                <a:cs typeface="+mn-cs"/>
              </a:rPr>
              <a:t>As a result, the total word count has been reduced by more than half, and the number of sections has decreased from 65 to 41.</a:t>
            </a:r>
            <a:endParaRPr lang="en-IN" sz="1900" b="1" dirty="0">
              <a:solidFill>
                <a:srgbClr val="058586"/>
              </a:solidFill>
            </a:endParaRPr>
          </a:p>
        </p:txBody>
      </p:sp>
      <p:sp>
        <p:nvSpPr>
          <p:cNvPr id="3" name="Rectangle 2"/>
          <p:cNvSpPr/>
          <p:nvPr/>
        </p:nvSpPr>
        <p:spPr>
          <a:xfrm>
            <a:off x="231932" y="7952601"/>
            <a:ext cx="2624180" cy="276999"/>
          </a:xfrm>
          <a:prstGeom prst="rect">
            <a:avLst/>
          </a:prstGeom>
        </p:spPr>
        <p:txBody>
          <a:bodyPr wrap="none">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18020940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87499880-5B52-B3C6-3AA4-63D004BA6FDB}"/>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3FBB89A3-F9B4-91CF-B5F9-AD0DBB782789}"/>
              </a:ext>
            </a:extLst>
          </p:cNvPr>
          <p:cNvSpPr/>
          <p:nvPr/>
        </p:nvSpPr>
        <p:spPr>
          <a:xfrm>
            <a:off x="793790" y="617339"/>
            <a:ext cx="9639419" cy="620078"/>
          </a:xfrm>
          <a:prstGeom prst="rect">
            <a:avLst/>
          </a:prstGeom>
          <a:noFill/>
          <a:ln/>
        </p:spPr>
        <p:txBody>
          <a:bodyPr wrap="none" lIns="0" tIns="0" rIns="0" bIns="0" rtlCol="0" anchor="t"/>
          <a:lstStyle/>
          <a:p>
            <a:pPr>
              <a:lnSpc>
                <a:spcPts val="4850"/>
              </a:lnSpc>
            </a:pPr>
            <a:endParaRPr lang="en-US" sz="3900" dirty="0">
              <a:solidFill>
                <a:srgbClr val="091C53"/>
              </a:solidFill>
              <a:latin typeface="Cambria" panose="02040503050406030204" pitchFamily="18" charset="0"/>
              <a:ea typeface="Cambria" panose="02040503050406030204" pitchFamily="18" charset="0"/>
            </a:endParaRPr>
          </a:p>
        </p:txBody>
      </p:sp>
      <p:graphicFrame>
        <p:nvGraphicFramePr>
          <p:cNvPr id="4" name="Table 3">
            <a:extLst>
              <a:ext uri="{FF2B5EF4-FFF2-40B4-BE49-F238E27FC236}">
                <a16:creationId xmlns="" xmlns:a16="http://schemas.microsoft.com/office/drawing/2014/main" id="{A981E502-6A09-B996-2A88-1EEB9D901119}"/>
              </a:ext>
            </a:extLst>
          </p:cNvPr>
          <p:cNvGraphicFramePr>
            <a:graphicFrameLocks noGrp="1"/>
          </p:cNvGraphicFramePr>
          <p:nvPr>
            <p:extLst>
              <p:ext uri="{D42A27DB-BD31-4B8C-83A1-F6EECF244321}">
                <p14:modId xmlns:p14="http://schemas.microsoft.com/office/powerpoint/2010/main" val="2459015489"/>
              </p:ext>
            </p:extLst>
          </p:nvPr>
        </p:nvGraphicFramePr>
        <p:xfrm>
          <a:off x="317499" y="170821"/>
          <a:ext cx="14058900" cy="7705401"/>
        </p:xfrm>
        <a:graphic>
          <a:graphicData uri="http://schemas.openxmlformats.org/drawingml/2006/table">
            <a:tbl>
              <a:tblPr/>
              <a:tblGrid>
                <a:gridCol w="1566858">
                  <a:extLst>
                    <a:ext uri="{9D8B030D-6E8A-4147-A177-3AD203B41FA5}">
                      <a16:colId xmlns="" xmlns:a16="http://schemas.microsoft.com/office/drawing/2014/main" val="313123913"/>
                    </a:ext>
                  </a:extLst>
                </a:gridCol>
                <a:gridCol w="2201880">
                  <a:extLst>
                    <a:ext uri="{9D8B030D-6E8A-4147-A177-3AD203B41FA5}">
                      <a16:colId xmlns="" xmlns:a16="http://schemas.microsoft.com/office/drawing/2014/main" val="2305873083"/>
                    </a:ext>
                  </a:extLst>
                </a:gridCol>
                <a:gridCol w="1571748">
                  <a:extLst>
                    <a:ext uri="{9D8B030D-6E8A-4147-A177-3AD203B41FA5}">
                      <a16:colId xmlns="" xmlns:a16="http://schemas.microsoft.com/office/drawing/2014/main" val="1108747989"/>
                    </a:ext>
                  </a:extLst>
                </a:gridCol>
                <a:gridCol w="8718414">
                  <a:extLst>
                    <a:ext uri="{9D8B030D-6E8A-4147-A177-3AD203B41FA5}">
                      <a16:colId xmlns="" xmlns:a16="http://schemas.microsoft.com/office/drawing/2014/main" val="1719331063"/>
                    </a:ext>
                  </a:extLst>
                </a:gridCol>
              </a:tblGrid>
              <a:tr h="541532">
                <a:tc>
                  <a:txBody>
                    <a:bodyPr/>
                    <a:lstStyle/>
                    <a:p>
                      <a:pPr algn="ctr">
                        <a:lnSpc>
                          <a:spcPts val="1800"/>
                        </a:lnSpc>
                        <a:spcBef>
                          <a:spcPts val="750"/>
                        </a:spcBef>
                        <a:spcAft>
                          <a:spcPts val="750"/>
                        </a:spcAft>
                        <a:buNone/>
                      </a:pPr>
                      <a:r>
                        <a:rPr lang="en-IN" sz="1700" b="1" dirty="0">
                          <a:solidFill>
                            <a:srgbClr val="314259"/>
                          </a:solidFill>
                          <a:effectLst/>
                          <a:latin typeface="MS Reference Sans Serif" panose="020B0604030504040204" pitchFamily="34" charset="0"/>
                          <a:ea typeface="Cambria" panose="02040503050406030204" pitchFamily="18" charset="0"/>
                        </a:rPr>
                        <a:t>Section of IT Act 2025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700" b="1" dirty="0">
                          <a:solidFill>
                            <a:srgbClr val="314259"/>
                          </a:solidFill>
                          <a:effectLst/>
                          <a:latin typeface="MS Reference Sans Serif" panose="020B0604030504040204" pitchFamily="34" charset="0"/>
                          <a:ea typeface="Cambria" panose="02040503050406030204" pitchFamily="18" charset="0"/>
                        </a:rPr>
                        <a:t>Name of section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700" b="1" dirty="0">
                          <a:solidFill>
                            <a:srgbClr val="314259"/>
                          </a:solidFill>
                          <a:effectLst/>
                          <a:latin typeface="MS Reference Sans Serif" panose="020B0604030504040204" pitchFamily="34" charset="0"/>
                          <a:ea typeface="Cambria" panose="02040503050406030204" pitchFamily="18" charset="0"/>
                        </a:rPr>
                        <a:t>Section of IT Act 1961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700" b="1" dirty="0">
                          <a:solidFill>
                            <a:srgbClr val="314259"/>
                          </a:solidFill>
                          <a:effectLst/>
                          <a:latin typeface="MS Reference Sans Serif" panose="020B0604030504040204" pitchFamily="34" charset="0"/>
                          <a:ea typeface="Cambria" panose="02040503050406030204" pitchFamily="18" charset="0"/>
                        </a:rPr>
                        <a:t>Remarks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575501">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Section 26</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700" b="0" i="0" dirty="0">
                          <a:solidFill>
                            <a:srgbClr val="314259"/>
                          </a:solidFill>
                          <a:effectLst/>
                          <a:latin typeface="MS Reference Sans Serif" panose="020B0604030504040204" pitchFamily="34" charset="0"/>
                          <a:ea typeface="Cambria" panose="02040503050406030204" pitchFamily="18" charset="0"/>
                        </a:rPr>
                        <a:t>Income under the head, “Profit and gains or business or profession”</a:t>
                      </a:r>
                      <a:endParaRPr lang="en-IN" sz="17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Section 28</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b="0" i="0" kern="1200" dirty="0">
                          <a:solidFill>
                            <a:schemeClr val="tx1"/>
                          </a:solidFill>
                          <a:effectLst/>
                          <a:latin typeface="MS Reference Sans Serif" panose="020B0604030504040204" pitchFamily="34" charset="0"/>
                          <a:ea typeface="+mn-ea"/>
                          <a:cs typeface="+mn-cs"/>
                        </a:rPr>
                        <a:t>Section 26(2)(e) of the 2025 Act brings </a:t>
                      </a:r>
                      <a:r>
                        <a:rPr lang="en-US" sz="1700" b="1" i="0" kern="1200" dirty="0">
                          <a:solidFill>
                            <a:srgbClr val="058586"/>
                          </a:solidFill>
                          <a:effectLst/>
                          <a:latin typeface="MS Reference Sans Serif" panose="020B0604030504040204" pitchFamily="34" charset="0"/>
                          <a:ea typeface="+mn-ea"/>
                          <a:cs typeface="+mn-cs"/>
                        </a:rPr>
                        <a:t>all kinds of import-export incentives within the ambit </a:t>
                      </a:r>
                      <a:r>
                        <a:rPr lang="en-US" sz="1700" b="0" i="0" kern="1200" dirty="0">
                          <a:solidFill>
                            <a:schemeClr val="tx1"/>
                          </a:solidFill>
                          <a:effectLst/>
                          <a:latin typeface="MS Reference Sans Serif" panose="020B0604030504040204" pitchFamily="34" charset="0"/>
                          <a:ea typeface="+mn-ea"/>
                          <a:cs typeface="+mn-cs"/>
                        </a:rPr>
                        <a:t>of the charging provision for taxability under the head of business income. </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b="0" i="0" kern="1200" dirty="0">
                          <a:solidFill>
                            <a:schemeClr val="tx1"/>
                          </a:solidFill>
                          <a:effectLst/>
                          <a:latin typeface="MS Reference Sans Serif" panose="020B0604030504040204" pitchFamily="34" charset="0"/>
                          <a:ea typeface="+mn-ea"/>
                          <a:cs typeface="+mn-cs"/>
                        </a:rPr>
                        <a:t>The </a:t>
                      </a:r>
                      <a:r>
                        <a:rPr lang="en-US" sz="1700" b="1" i="0" kern="1200" dirty="0">
                          <a:solidFill>
                            <a:schemeClr val="tx1"/>
                          </a:solidFill>
                          <a:effectLst/>
                          <a:latin typeface="MS Reference Sans Serif" panose="020B0604030504040204" pitchFamily="34" charset="0"/>
                          <a:ea typeface="+mn-ea"/>
                          <a:cs typeface="+mn-cs"/>
                        </a:rPr>
                        <a:t>new provision refrained from specifying the name of the scheme </a:t>
                      </a:r>
                      <a:r>
                        <a:rPr lang="en-US" sz="1700" b="0" i="0" kern="1200" dirty="0">
                          <a:solidFill>
                            <a:schemeClr val="tx1"/>
                          </a:solidFill>
                          <a:effectLst/>
                          <a:latin typeface="MS Reference Sans Serif" panose="020B0604030504040204" pitchFamily="34" charset="0"/>
                          <a:ea typeface="+mn-ea"/>
                          <a:cs typeface="+mn-cs"/>
                        </a:rPr>
                        <a:t>under which the incentives or benefits are received for taxability. Instead, it provides that </a:t>
                      </a:r>
                      <a:r>
                        <a:rPr lang="en-US" sz="1700" b="0" i="1" kern="1200" dirty="0">
                          <a:solidFill>
                            <a:schemeClr val="tx1"/>
                          </a:solidFill>
                          <a:effectLst/>
                          <a:latin typeface="MS Reference Sans Serif" panose="020B0604030504040204" pitchFamily="34" charset="0"/>
                          <a:ea typeface="+mn-ea"/>
                          <a:cs typeface="+mn-cs"/>
                        </a:rPr>
                        <a:t>“the amount of any profit on sale of import </a:t>
                      </a:r>
                      <a:r>
                        <a:rPr lang="en-US" sz="1700" b="0" i="1" kern="1200" dirty="0" err="1">
                          <a:solidFill>
                            <a:schemeClr val="tx1"/>
                          </a:solidFill>
                          <a:effectLst/>
                          <a:latin typeface="MS Reference Sans Serif" panose="020B0604030504040204" pitchFamily="34" charset="0"/>
                          <a:ea typeface="+mn-ea"/>
                          <a:cs typeface="+mn-cs"/>
                        </a:rPr>
                        <a:t>licence</a:t>
                      </a:r>
                      <a:r>
                        <a:rPr lang="en-US" sz="1700" b="0" i="1" kern="1200" dirty="0">
                          <a:solidFill>
                            <a:schemeClr val="tx1"/>
                          </a:solidFill>
                          <a:effectLst/>
                          <a:latin typeface="MS Reference Sans Serif" panose="020B0604030504040204" pitchFamily="34" charset="0"/>
                          <a:ea typeface="+mn-ea"/>
                          <a:cs typeface="+mn-cs"/>
                        </a:rPr>
                        <a:t>, cash assistance against export, duty drawback or duty remission or any other export incentive, received or receivable”</a:t>
                      </a:r>
                      <a:r>
                        <a:rPr lang="en-US" sz="1700" b="0" i="0" kern="1200" dirty="0">
                          <a:solidFill>
                            <a:schemeClr val="tx1"/>
                          </a:solidFill>
                          <a:effectLst/>
                          <a:latin typeface="MS Reference Sans Serif" panose="020B0604030504040204" pitchFamily="34" charset="0"/>
                          <a:ea typeface="+mn-ea"/>
                          <a:cs typeface="+mn-cs"/>
                        </a:rPr>
                        <a:t> shall be covered within the scope of business or profession income. </a:t>
                      </a:r>
                      <a:endParaRPr lang="en-US" sz="1700" kern="1200" dirty="0">
                        <a:solidFill>
                          <a:srgbClr val="314259"/>
                        </a:solidFill>
                        <a:effectLst/>
                        <a:latin typeface="MS Reference Sans Serif" panose="020B0604030504040204" pitchFamily="34" charset="0"/>
                        <a:ea typeface="Cambria" panose="02040503050406030204" pitchFamily="18" charset="0"/>
                        <a:cs typeface="+mn-cs"/>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4195973457"/>
                  </a:ext>
                </a:extLst>
              </a:tr>
              <a:tr h="601208">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Section 27</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700" b="0" i="0" kern="1200" dirty="0" smtClean="0">
                          <a:solidFill>
                            <a:schemeClr val="tx1"/>
                          </a:solidFill>
                          <a:effectLst/>
                          <a:latin typeface="MS Reference Sans Serif" panose="020B0604030504040204" pitchFamily="34" charset="0"/>
                          <a:ea typeface="+mn-ea"/>
                          <a:cs typeface="+mn-cs"/>
                        </a:rPr>
                        <a:t>Income </a:t>
                      </a:r>
                      <a:r>
                        <a:rPr lang="en-US" sz="1700" b="0" i="0" kern="1200" dirty="0">
                          <a:solidFill>
                            <a:schemeClr val="tx1"/>
                          </a:solidFill>
                          <a:effectLst/>
                          <a:latin typeface="MS Reference Sans Serif" panose="020B0604030504040204" pitchFamily="34" charset="0"/>
                          <a:ea typeface="+mn-ea"/>
                          <a:cs typeface="+mn-cs"/>
                        </a:rPr>
                        <a:t>how computed</a:t>
                      </a:r>
                      <a:endParaRPr lang="en-US" sz="17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Section 29</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There are </a:t>
                      </a:r>
                      <a:r>
                        <a:rPr lang="en-US" sz="1700" dirty="0">
                          <a:solidFill>
                            <a:srgbClr val="058586"/>
                          </a:solidFill>
                          <a:effectLst/>
                          <a:latin typeface="MS Reference Sans Serif" panose="020B0604030504040204" pitchFamily="34" charset="0"/>
                          <a:ea typeface="Cambria" panose="02040503050406030204" pitchFamily="18" charset="0"/>
                        </a:rPr>
                        <a:t>no substantial changes </a:t>
                      </a:r>
                      <a:r>
                        <a:rPr lang="en-US" sz="17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983759434"/>
                  </a:ext>
                </a:extLst>
              </a:tr>
              <a:tr h="1108457">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Section 28</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700" b="0" i="0" kern="1200" dirty="0">
                          <a:solidFill>
                            <a:schemeClr val="tx1"/>
                          </a:solidFill>
                          <a:effectLst/>
                          <a:latin typeface="MS Reference Sans Serif" panose="020B0604030504040204" pitchFamily="34" charset="0"/>
                          <a:ea typeface="+mn-ea"/>
                          <a:cs typeface="+mn-cs"/>
                        </a:rPr>
                        <a:t>Rent, rates, taxes, repairs and insurance for buildings</a:t>
                      </a:r>
                      <a:endParaRPr lang="en-US" sz="17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Section 30, 31, 38</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There are </a:t>
                      </a:r>
                      <a:r>
                        <a:rPr lang="en-US" sz="1700" dirty="0">
                          <a:solidFill>
                            <a:srgbClr val="058586"/>
                          </a:solidFill>
                          <a:effectLst/>
                          <a:latin typeface="MS Reference Sans Serif" panose="020B0604030504040204" pitchFamily="34" charset="0"/>
                          <a:ea typeface="Cambria" panose="02040503050406030204" pitchFamily="18" charset="0"/>
                        </a:rPr>
                        <a:t>no substantial changes </a:t>
                      </a:r>
                      <a:r>
                        <a:rPr lang="en-US" sz="17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506148974"/>
                  </a:ext>
                </a:extLst>
              </a:tr>
              <a:tr h="2774881">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Section 29</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700" dirty="0">
                          <a:solidFill>
                            <a:srgbClr val="314259"/>
                          </a:solidFill>
                          <a:effectLst/>
                          <a:latin typeface="MS Reference Sans Serif" panose="020B0604030504040204" pitchFamily="34" charset="0"/>
                          <a:ea typeface="Cambria" panose="02040503050406030204" pitchFamily="18" charset="0"/>
                        </a:rPr>
                        <a:t>Deductions related to employee welfare </a:t>
                      </a:r>
                      <a:endParaRPr lang="en-IN" sz="17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700" dirty="0">
                          <a:solidFill>
                            <a:srgbClr val="314259"/>
                          </a:solidFill>
                          <a:effectLst/>
                          <a:latin typeface="MS Reference Sans Serif" panose="020B0604030504040204" pitchFamily="34" charset="0"/>
                          <a:ea typeface="Cambria" panose="02040503050406030204" pitchFamily="18" charset="0"/>
                        </a:rPr>
                        <a:t>Section 36, 40A(7), 40A(9)</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b="0" i="0" kern="1200" dirty="0">
                          <a:solidFill>
                            <a:schemeClr val="tx1"/>
                          </a:solidFill>
                          <a:effectLst/>
                          <a:latin typeface="MS Reference Sans Serif" panose="020B0604030504040204" pitchFamily="34" charset="0"/>
                          <a:ea typeface="+mn-ea"/>
                          <a:cs typeface="+mn-cs"/>
                        </a:rPr>
                        <a:t>In the 1961 Act, provisions related to expenses for contributions to Provident Fund, Gratuity Fund, Superannuation Fund, etc., were </a:t>
                      </a:r>
                      <a:r>
                        <a:rPr lang="en-US" sz="1700" b="0" i="0" kern="1200" dirty="0">
                          <a:solidFill>
                            <a:srgbClr val="058586"/>
                          </a:solidFill>
                          <a:effectLst/>
                          <a:latin typeface="MS Reference Sans Serif" panose="020B0604030504040204" pitchFamily="34" charset="0"/>
                          <a:ea typeface="+mn-ea"/>
                          <a:cs typeface="+mn-cs"/>
                        </a:rPr>
                        <a:t>spread across </a:t>
                      </a:r>
                      <a:r>
                        <a:rPr lang="en-US" sz="1700" b="0" i="0" kern="1200" dirty="0">
                          <a:solidFill>
                            <a:schemeClr val="tx1"/>
                          </a:solidFill>
                          <a:effectLst/>
                          <a:latin typeface="MS Reference Sans Serif" panose="020B0604030504040204" pitchFamily="34" charset="0"/>
                          <a:ea typeface="+mn-ea"/>
                          <a:cs typeface="+mn-cs"/>
                        </a:rPr>
                        <a:t>various sections, such as 40A(7), (9) and 36(1)(iv), (</a:t>
                      </a:r>
                      <a:r>
                        <a:rPr lang="en-US" sz="1700" b="0" i="0" kern="1200" dirty="0" err="1">
                          <a:solidFill>
                            <a:schemeClr val="tx1"/>
                          </a:solidFill>
                          <a:effectLst/>
                          <a:latin typeface="MS Reference Sans Serif" panose="020B0604030504040204" pitchFamily="34" charset="0"/>
                          <a:ea typeface="+mn-ea"/>
                          <a:cs typeface="+mn-cs"/>
                        </a:rPr>
                        <a:t>iva</a:t>
                      </a:r>
                      <a:r>
                        <a:rPr lang="en-US" sz="1700" b="0" i="0" kern="1200" dirty="0">
                          <a:solidFill>
                            <a:schemeClr val="tx1"/>
                          </a:solidFill>
                          <a:effectLst/>
                          <a:latin typeface="MS Reference Sans Serif" panose="020B0604030504040204" pitchFamily="34" charset="0"/>
                          <a:ea typeface="+mn-ea"/>
                          <a:cs typeface="+mn-cs"/>
                        </a:rPr>
                        <a:t>), (v), (</a:t>
                      </a:r>
                      <a:r>
                        <a:rPr lang="en-US" sz="1700" b="0" i="0" kern="1200" dirty="0" err="1">
                          <a:solidFill>
                            <a:schemeClr val="tx1"/>
                          </a:solidFill>
                          <a:effectLst/>
                          <a:latin typeface="MS Reference Sans Serif" panose="020B0604030504040204" pitchFamily="34" charset="0"/>
                          <a:ea typeface="+mn-ea"/>
                          <a:cs typeface="+mn-cs"/>
                        </a:rPr>
                        <a:t>va</a:t>
                      </a:r>
                      <a:r>
                        <a:rPr lang="en-US" sz="1700" b="0" i="0" kern="1200" dirty="0">
                          <a:solidFill>
                            <a:schemeClr val="tx1"/>
                          </a:solidFill>
                          <a:effectLst/>
                          <a:latin typeface="MS Reference Sans Serif" panose="020B0604030504040204" pitchFamily="34" charset="0"/>
                          <a:ea typeface="+mn-ea"/>
                          <a:cs typeface="+mn-cs"/>
                        </a:rPr>
                        <a:t>). </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b="0" i="0" kern="1200" dirty="0">
                          <a:solidFill>
                            <a:schemeClr val="tx1"/>
                          </a:solidFill>
                          <a:effectLst/>
                          <a:latin typeface="MS Reference Sans Serif" panose="020B0604030504040204" pitchFamily="34" charset="0"/>
                          <a:ea typeface="+mn-ea"/>
                          <a:cs typeface="+mn-cs"/>
                        </a:rPr>
                        <a:t>In the 2025 Act, these provisions have been </a:t>
                      </a:r>
                      <a:r>
                        <a:rPr lang="en-US" sz="1700" b="0" i="0" kern="1200" dirty="0">
                          <a:solidFill>
                            <a:srgbClr val="058586"/>
                          </a:solidFill>
                          <a:effectLst/>
                          <a:latin typeface="MS Reference Sans Serif" panose="020B0604030504040204" pitchFamily="34" charset="0"/>
                          <a:ea typeface="+mn-ea"/>
                          <a:cs typeface="+mn-cs"/>
                        </a:rPr>
                        <a:t>consolidated under </a:t>
                      </a:r>
                      <a:r>
                        <a:rPr lang="en-US" sz="1700" b="0" i="0" kern="1200" dirty="0" smtClean="0">
                          <a:solidFill>
                            <a:srgbClr val="058586"/>
                          </a:solidFill>
                          <a:effectLst/>
                          <a:latin typeface="MS Reference Sans Serif" panose="020B0604030504040204" pitchFamily="34" charset="0"/>
                          <a:ea typeface="+mn-ea"/>
                          <a:cs typeface="+mn-cs"/>
                        </a:rPr>
                        <a:t>section </a:t>
                      </a:r>
                      <a:r>
                        <a:rPr lang="en-US" sz="1700" b="0" i="0" kern="1200" dirty="0">
                          <a:solidFill>
                            <a:srgbClr val="058586"/>
                          </a:solidFill>
                          <a:effectLst/>
                          <a:latin typeface="MS Reference Sans Serif" panose="020B0604030504040204" pitchFamily="34" charset="0"/>
                          <a:ea typeface="+mn-ea"/>
                          <a:cs typeface="+mn-cs"/>
                        </a:rPr>
                        <a:t>29</a:t>
                      </a:r>
                      <a:r>
                        <a:rPr lang="en-US" sz="1700" b="0" i="0" kern="1200" dirty="0">
                          <a:solidFill>
                            <a:schemeClr val="tx1"/>
                          </a:solidFill>
                          <a:effectLst/>
                          <a:latin typeface="MS Reference Sans Serif" panose="020B0604030504040204" pitchFamily="34" charset="0"/>
                          <a:ea typeface="+mn-ea"/>
                          <a:cs typeface="+mn-cs"/>
                        </a:rPr>
                        <a:t>, making them easier to understand and comply with. </a:t>
                      </a:r>
                      <a:endParaRPr lang="en-US" sz="1700" b="0" i="0" kern="1200" dirty="0" smtClean="0">
                        <a:solidFill>
                          <a:schemeClr val="tx1"/>
                        </a:solidFill>
                        <a:effectLst/>
                        <a:latin typeface="MS Reference Sans Serif" panose="020B0604030504040204" pitchFamily="34" charset="0"/>
                        <a:ea typeface="+mn-ea"/>
                        <a:cs typeface="+mn-cs"/>
                      </a:endParaRP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700" b="0" i="0" kern="1200" dirty="0" smtClean="0">
                          <a:solidFill>
                            <a:srgbClr val="058586"/>
                          </a:solidFill>
                          <a:effectLst/>
                          <a:latin typeface="MS Reference Sans Serif" panose="020B0604030504040204" pitchFamily="34" charset="0"/>
                          <a:ea typeface="+mn-ea"/>
                          <a:cs typeface="+mn-cs"/>
                        </a:rPr>
                        <a:t>Deduction of employees’ contribution, if deposited by the employer upto the due date of filing of return of income under section 263(1) of the Act is allowable.</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4750768"/>
                  </a:ext>
                </a:extLst>
              </a:tr>
            </a:tbl>
          </a:graphicData>
        </a:graphic>
      </p:graphicFrame>
      <p:sp>
        <p:nvSpPr>
          <p:cNvPr id="3" name="Rectangle 2"/>
          <p:cNvSpPr/>
          <p:nvPr/>
        </p:nvSpPr>
        <p:spPr>
          <a:xfrm>
            <a:off x="135114" y="7898450"/>
            <a:ext cx="2624180" cy="276999"/>
          </a:xfrm>
          <a:prstGeom prst="rect">
            <a:avLst/>
          </a:prstGeom>
        </p:spPr>
        <p:txBody>
          <a:bodyPr wrap="none">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32080343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527B8B43-180D-7859-CB3D-D01271736304}"/>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83A8B095-EF41-B58B-DB34-A8B97714DF30}"/>
              </a:ext>
            </a:extLst>
          </p:cNvPr>
          <p:cNvSpPr/>
          <p:nvPr/>
        </p:nvSpPr>
        <p:spPr>
          <a:xfrm>
            <a:off x="793790" y="617339"/>
            <a:ext cx="9639419" cy="620078"/>
          </a:xfrm>
          <a:prstGeom prst="rect">
            <a:avLst/>
          </a:prstGeom>
          <a:noFill/>
          <a:ln/>
        </p:spPr>
        <p:txBody>
          <a:bodyPr wrap="none" lIns="0" tIns="0" rIns="0" bIns="0" rtlCol="0" anchor="t"/>
          <a:lstStyle/>
          <a:p>
            <a:pPr>
              <a:lnSpc>
                <a:spcPts val="4850"/>
              </a:lnSpc>
            </a:pPr>
            <a:endParaRPr lang="en-US" sz="3900" dirty="0">
              <a:solidFill>
                <a:srgbClr val="091C53"/>
              </a:solidFill>
              <a:latin typeface="Cambria" panose="02040503050406030204" pitchFamily="18" charset="0"/>
              <a:ea typeface="Cambria" panose="02040503050406030204" pitchFamily="18" charset="0"/>
            </a:endParaRPr>
          </a:p>
        </p:txBody>
      </p:sp>
      <p:graphicFrame>
        <p:nvGraphicFramePr>
          <p:cNvPr id="4" name="Table 3">
            <a:extLst>
              <a:ext uri="{FF2B5EF4-FFF2-40B4-BE49-F238E27FC236}">
                <a16:creationId xmlns="" xmlns:a16="http://schemas.microsoft.com/office/drawing/2014/main" id="{0D11E5C4-F550-D857-2777-567262236193}"/>
              </a:ext>
            </a:extLst>
          </p:cNvPr>
          <p:cNvGraphicFramePr>
            <a:graphicFrameLocks noGrp="1"/>
          </p:cNvGraphicFramePr>
          <p:nvPr>
            <p:extLst>
              <p:ext uri="{D42A27DB-BD31-4B8C-83A1-F6EECF244321}">
                <p14:modId xmlns:p14="http://schemas.microsoft.com/office/powerpoint/2010/main" val="2130526350"/>
              </p:ext>
            </p:extLst>
          </p:nvPr>
        </p:nvGraphicFramePr>
        <p:xfrm>
          <a:off x="793790" y="322680"/>
          <a:ext cx="13323992" cy="7200200"/>
        </p:xfrm>
        <a:graphic>
          <a:graphicData uri="http://schemas.openxmlformats.org/drawingml/2006/table">
            <a:tbl>
              <a:tblPr/>
              <a:tblGrid>
                <a:gridCol w="1484953">
                  <a:extLst>
                    <a:ext uri="{9D8B030D-6E8A-4147-A177-3AD203B41FA5}">
                      <a16:colId xmlns="" xmlns:a16="http://schemas.microsoft.com/office/drawing/2014/main" val="313123913"/>
                    </a:ext>
                  </a:extLst>
                </a:gridCol>
                <a:gridCol w="2736602">
                  <a:extLst>
                    <a:ext uri="{9D8B030D-6E8A-4147-A177-3AD203B41FA5}">
                      <a16:colId xmlns="" xmlns:a16="http://schemas.microsoft.com/office/drawing/2014/main" val="2305873083"/>
                    </a:ext>
                  </a:extLst>
                </a:gridCol>
                <a:gridCol w="1745673">
                  <a:extLst>
                    <a:ext uri="{9D8B030D-6E8A-4147-A177-3AD203B41FA5}">
                      <a16:colId xmlns="" xmlns:a16="http://schemas.microsoft.com/office/drawing/2014/main" val="1108747989"/>
                    </a:ext>
                  </a:extLst>
                </a:gridCol>
                <a:gridCol w="7356764">
                  <a:extLst>
                    <a:ext uri="{9D8B030D-6E8A-4147-A177-3AD203B41FA5}">
                      <a16:colId xmlns="" xmlns:a16="http://schemas.microsoft.com/office/drawing/2014/main" val="1719331063"/>
                    </a:ext>
                  </a:extLst>
                </a:gridCol>
              </a:tblGrid>
              <a:tr h="327496">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Section of IT Act 2025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Name of section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Section of IT Act 1961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Remarks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30</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800" dirty="0">
                          <a:solidFill>
                            <a:srgbClr val="314259"/>
                          </a:solidFill>
                          <a:effectLst/>
                          <a:latin typeface="MS Reference Sans Serif" panose="020B0604030504040204" pitchFamily="34" charset="0"/>
                          <a:ea typeface="Cambria" panose="02040503050406030204" pitchFamily="18" charset="0"/>
                        </a:rPr>
                        <a:t>Deduction of certain premium</a:t>
                      </a:r>
                      <a:endParaRPr lang="en-IN" sz="18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36</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There are </a:t>
                      </a:r>
                      <a:r>
                        <a:rPr lang="en-US" sz="1800" dirty="0">
                          <a:solidFill>
                            <a:srgbClr val="058586"/>
                          </a:solidFill>
                          <a:effectLst/>
                          <a:latin typeface="MS Reference Sans Serif" panose="020B0604030504040204" pitchFamily="34" charset="0"/>
                          <a:ea typeface="Cambria" panose="02040503050406030204" pitchFamily="18" charset="0"/>
                        </a:rPr>
                        <a:t>no substantial changes </a:t>
                      </a:r>
                      <a:r>
                        <a:rPr lang="en-US" sz="18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endParaRPr lang="en-US" sz="1800" kern="1200" dirty="0">
                        <a:solidFill>
                          <a:srgbClr val="314259"/>
                        </a:solidFill>
                        <a:effectLst/>
                        <a:latin typeface="MS Reference Sans Serif" panose="020B0604030504040204" pitchFamily="34" charset="0"/>
                        <a:ea typeface="Cambria" panose="02040503050406030204" pitchFamily="18" charset="0"/>
                        <a:cs typeface="+mn-cs"/>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4195973457"/>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31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800" b="0" i="0" kern="1200" dirty="0">
                          <a:solidFill>
                            <a:schemeClr val="tx1"/>
                          </a:solidFill>
                          <a:effectLst/>
                          <a:latin typeface="MS Reference Sans Serif" panose="020B0604030504040204" pitchFamily="34" charset="0"/>
                          <a:ea typeface="+mn-ea"/>
                          <a:cs typeface="+mn-cs"/>
                        </a:rPr>
                        <a:t>Deduction of bad debt and provision for bad and doubtful debt</a:t>
                      </a:r>
                      <a:endParaRPr lang="en-US" sz="18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36(1)(vii)/(via) and 36(2)</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058586"/>
                          </a:solidFill>
                          <a:effectLst/>
                          <a:latin typeface="MS Reference Sans Serif" panose="020B0604030504040204" pitchFamily="34" charset="0"/>
                          <a:ea typeface="Cambria" panose="02040503050406030204" pitchFamily="18" charset="0"/>
                        </a:rPr>
                        <a:t>Presentation has been made in tabular format</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983759434"/>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32</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800" b="0" i="0" kern="1200" dirty="0">
                          <a:solidFill>
                            <a:schemeClr val="tx1"/>
                          </a:solidFill>
                          <a:effectLst/>
                          <a:latin typeface="MS Reference Sans Serif" panose="020B0604030504040204" pitchFamily="34" charset="0"/>
                          <a:ea typeface="+mn-ea"/>
                          <a:cs typeface="+mn-cs"/>
                        </a:rPr>
                        <a:t>Other deductions</a:t>
                      </a:r>
                      <a:endParaRPr lang="en-US" sz="18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36</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There are </a:t>
                      </a:r>
                      <a:r>
                        <a:rPr lang="en-US" sz="1800" dirty="0">
                          <a:solidFill>
                            <a:srgbClr val="058586"/>
                          </a:solidFill>
                          <a:effectLst/>
                          <a:latin typeface="MS Reference Sans Serif" panose="020B0604030504040204" pitchFamily="34" charset="0"/>
                          <a:ea typeface="Cambria" panose="02040503050406030204" pitchFamily="18" charset="0"/>
                        </a:rPr>
                        <a:t>no substantial changes </a:t>
                      </a:r>
                      <a:r>
                        <a:rPr lang="en-US" sz="18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506148974"/>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33</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800" dirty="0">
                          <a:solidFill>
                            <a:srgbClr val="314259"/>
                          </a:solidFill>
                          <a:effectLst/>
                          <a:latin typeface="MS Reference Sans Serif" panose="020B0604030504040204" pitchFamily="34" charset="0"/>
                          <a:ea typeface="Cambria" panose="02040503050406030204" pitchFamily="18" charset="0"/>
                        </a:rPr>
                        <a:t>Deduction for depreciation</a:t>
                      </a:r>
                      <a:endParaRPr lang="en-IN" sz="18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32</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b="0" i="0" kern="1200" dirty="0">
                          <a:solidFill>
                            <a:schemeClr val="tx1"/>
                          </a:solidFill>
                          <a:effectLst/>
                          <a:latin typeface="MS Reference Sans Serif" panose="020B0604030504040204" pitchFamily="34" charset="0"/>
                          <a:ea typeface="+mn-ea"/>
                          <a:cs typeface="+mn-cs"/>
                        </a:rPr>
                        <a:t>FAQs by Income-tax Department</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b="0" i="0" kern="1200" dirty="0">
                          <a:solidFill>
                            <a:schemeClr val="tx1"/>
                          </a:solidFill>
                          <a:effectLst/>
                          <a:latin typeface="MS Reference Sans Serif" panose="020B0604030504040204" pitchFamily="34" charset="0"/>
                          <a:ea typeface="+mn-ea"/>
                          <a:cs typeface="+mn-cs"/>
                        </a:rPr>
                        <a:t>QV.5 What is the difference between section 32 of IT Act,1961 and new section 33 of Income-tax Bill, 2025, i.e. “Deduction for depreciation”?</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b="0" i="0" kern="1200" dirty="0">
                          <a:solidFill>
                            <a:schemeClr val="tx1"/>
                          </a:solidFill>
                          <a:effectLst/>
                          <a:latin typeface="MS Reference Sans Serif" panose="020B0604030504040204" pitchFamily="34" charset="0"/>
                          <a:ea typeface="+mn-ea"/>
                          <a:cs typeface="+mn-cs"/>
                        </a:rPr>
                        <a:t>Ans: Section 32 of the Income-tax Act, 1961, which deals with depreciation, has become very complex over the past 63 years. </a:t>
                      </a:r>
                      <a:r>
                        <a:rPr lang="en-US" sz="1800" b="0" i="0" kern="1200" dirty="0">
                          <a:solidFill>
                            <a:srgbClr val="058586"/>
                          </a:solidFill>
                          <a:effectLst/>
                          <a:latin typeface="MS Reference Sans Serif" panose="020B0604030504040204" pitchFamily="34" charset="0"/>
                          <a:ea typeface="+mn-ea"/>
                          <a:cs typeface="+mn-cs"/>
                        </a:rPr>
                        <a:t>It includes 6 clauses/sub-sections, 9 provisos, and 6 Explanations. </a:t>
                      </a:r>
                      <a:r>
                        <a:rPr lang="en-US" sz="1800" b="0" i="0" kern="1200" dirty="0">
                          <a:solidFill>
                            <a:schemeClr val="tx1"/>
                          </a:solidFill>
                          <a:effectLst/>
                          <a:latin typeface="MS Reference Sans Serif" panose="020B0604030504040204" pitchFamily="34" charset="0"/>
                          <a:ea typeface="+mn-ea"/>
                          <a:cs typeface="+mn-cs"/>
                        </a:rPr>
                        <a:t>In the new Act, </a:t>
                      </a:r>
                      <a:r>
                        <a:rPr lang="en-US" sz="1800" b="0" i="0" kern="1200" dirty="0">
                          <a:solidFill>
                            <a:srgbClr val="058586"/>
                          </a:solidFill>
                          <a:effectLst/>
                          <a:latin typeface="MS Reference Sans Serif" panose="020B0604030504040204" pitchFamily="34" charset="0"/>
                          <a:ea typeface="+mn-ea"/>
                          <a:cs typeface="+mn-cs"/>
                        </a:rPr>
                        <a:t>all provisos and Explanations have been converted into sub-sections/clauses, reducing the word count by 40%. </a:t>
                      </a:r>
                      <a:r>
                        <a:rPr lang="en-US" sz="1800" b="0" i="0" kern="1200" dirty="0">
                          <a:solidFill>
                            <a:schemeClr val="tx1"/>
                          </a:solidFill>
                          <a:effectLst/>
                          <a:latin typeface="MS Reference Sans Serif" panose="020B0604030504040204" pitchFamily="34" charset="0"/>
                          <a:ea typeface="+mn-ea"/>
                          <a:cs typeface="+mn-cs"/>
                        </a:rPr>
                        <a:t>These changes make the provision easier to understand and comply with. There has been no change in the rate of depreciation, eligibility, or method of allowance.</a:t>
                      </a:r>
                      <a:endParaRPr lang="en-US" sz="18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4750768"/>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34</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800" dirty="0">
                          <a:solidFill>
                            <a:srgbClr val="314259"/>
                          </a:solidFill>
                          <a:effectLst/>
                          <a:latin typeface="MS Reference Sans Serif" panose="020B0604030504040204" pitchFamily="34" charset="0"/>
                          <a:ea typeface="Cambria" panose="02040503050406030204" pitchFamily="18" charset="0"/>
                        </a:rPr>
                        <a:t>General conditions for allowing deductions</a:t>
                      </a:r>
                      <a:endParaRPr lang="en-IN" sz="18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37</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There are </a:t>
                      </a:r>
                      <a:r>
                        <a:rPr lang="en-US" sz="1800" dirty="0">
                          <a:solidFill>
                            <a:srgbClr val="058586"/>
                          </a:solidFill>
                          <a:effectLst/>
                          <a:latin typeface="MS Reference Sans Serif" panose="020B0604030504040204" pitchFamily="34" charset="0"/>
                          <a:ea typeface="Cambria" panose="02040503050406030204" pitchFamily="18" charset="0"/>
                        </a:rPr>
                        <a:t>no substantial changes </a:t>
                      </a:r>
                      <a:r>
                        <a:rPr lang="en-US" sz="18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9423894"/>
                  </a:ext>
                </a:extLst>
              </a:tr>
            </a:tbl>
          </a:graphicData>
        </a:graphic>
      </p:graphicFrame>
      <p:sp>
        <p:nvSpPr>
          <p:cNvPr id="3" name="TextBox 2">
            <a:extLst>
              <a:ext uri="{FF2B5EF4-FFF2-40B4-BE49-F238E27FC236}">
                <a16:creationId xmlns="" xmlns:a16="http://schemas.microsoft.com/office/drawing/2014/main" id="{7CE68767-2F96-AB72-5833-078B657E93EF}"/>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41288436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56221E95-1D3F-9A4B-9A68-209994068FBC}"/>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BE853403-E3BD-A182-CB78-1F749F71FA0C}"/>
              </a:ext>
            </a:extLst>
          </p:cNvPr>
          <p:cNvSpPr/>
          <p:nvPr/>
        </p:nvSpPr>
        <p:spPr>
          <a:xfrm>
            <a:off x="793790" y="617339"/>
            <a:ext cx="9639419" cy="620078"/>
          </a:xfrm>
          <a:prstGeom prst="rect">
            <a:avLst/>
          </a:prstGeom>
          <a:noFill/>
          <a:ln/>
        </p:spPr>
        <p:txBody>
          <a:bodyPr wrap="none" lIns="0" tIns="0" rIns="0" bIns="0" rtlCol="0" anchor="t"/>
          <a:lstStyle/>
          <a:p>
            <a:pPr>
              <a:lnSpc>
                <a:spcPts val="4850"/>
              </a:lnSpc>
            </a:pPr>
            <a:endParaRPr lang="en-US" sz="3900" dirty="0">
              <a:solidFill>
                <a:srgbClr val="091C53"/>
              </a:solidFill>
              <a:latin typeface="Cambria" panose="02040503050406030204" pitchFamily="18" charset="0"/>
              <a:ea typeface="Cambria" panose="02040503050406030204" pitchFamily="18" charset="0"/>
            </a:endParaRPr>
          </a:p>
        </p:txBody>
      </p:sp>
      <p:sp>
        <p:nvSpPr>
          <p:cNvPr id="5" name="TextBox 4">
            <a:extLst>
              <a:ext uri="{FF2B5EF4-FFF2-40B4-BE49-F238E27FC236}">
                <a16:creationId xmlns="" xmlns:a16="http://schemas.microsoft.com/office/drawing/2014/main" id="{BF8FAC70-C65C-3552-AEFC-20D40BBCB25F}"/>
              </a:ext>
            </a:extLst>
          </p:cNvPr>
          <p:cNvSpPr txBox="1"/>
          <p:nvPr/>
        </p:nvSpPr>
        <p:spPr>
          <a:xfrm>
            <a:off x="793790" y="441884"/>
            <a:ext cx="13143436" cy="2246769"/>
          </a:xfrm>
          <a:prstGeom prst="rect">
            <a:avLst/>
          </a:prstGeom>
          <a:noFill/>
        </p:spPr>
        <p:txBody>
          <a:bodyPr wrap="square">
            <a:spAutoFit/>
          </a:bodyPr>
          <a:lstStyle/>
          <a:p>
            <a:pPr algn="just"/>
            <a:r>
              <a:rPr lang="en-IN" sz="2000" b="1" i="0" u="none" strike="noStrike" baseline="0" dirty="0">
                <a:solidFill>
                  <a:srgbClr val="211D1E"/>
                </a:solidFill>
                <a:latin typeface="MS Reference Sans Serif" panose="020B0604030504040204" pitchFamily="34" charset="0"/>
              </a:rPr>
              <a:t>Deduction for depreciation. </a:t>
            </a:r>
            <a:endParaRPr lang="en-IN" sz="2000" b="0" i="0" u="none" strike="noStrike" baseline="0" dirty="0">
              <a:solidFill>
                <a:srgbClr val="211D1E"/>
              </a:solidFill>
              <a:latin typeface="MS Reference Sans Serif" panose="020B0604030504040204" pitchFamily="34" charset="0"/>
            </a:endParaRPr>
          </a:p>
          <a:p>
            <a:pPr algn="just"/>
            <a:r>
              <a:rPr lang="en-US" sz="2000" b="1" i="0" u="none" strike="noStrike" baseline="0" dirty="0">
                <a:solidFill>
                  <a:srgbClr val="211D1E"/>
                </a:solidFill>
                <a:latin typeface="MS Reference Sans Serif" panose="020B0604030504040204" pitchFamily="34" charset="0"/>
              </a:rPr>
              <a:t>33. </a:t>
            </a:r>
            <a:r>
              <a:rPr lang="en-US" sz="2000" b="0" i="0" u="none" strike="noStrike" baseline="0" dirty="0">
                <a:solidFill>
                  <a:srgbClr val="211D1E"/>
                </a:solidFill>
                <a:latin typeface="MS Reference Sans Serif" panose="020B0604030504040204" pitchFamily="34" charset="0"/>
              </a:rPr>
              <a:t>(1) A deduction in respect of depreciation of— </a:t>
            </a:r>
          </a:p>
          <a:p>
            <a:pPr algn="just"/>
            <a:r>
              <a:rPr lang="en-US" sz="2000" b="0" i="0" u="none" strike="noStrike" baseline="0" dirty="0">
                <a:solidFill>
                  <a:srgbClr val="211D1E"/>
                </a:solidFill>
                <a:latin typeface="MS Reference Sans Serif" panose="020B0604030504040204" pitchFamily="34" charset="0"/>
              </a:rPr>
              <a:t>(</a:t>
            </a:r>
            <a:r>
              <a:rPr lang="en-US" sz="2000" b="0" i="1" u="none" strike="noStrike" baseline="0" dirty="0">
                <a:solidFill>
                  <a:srgbClr val="211D1E"/>
                </a:solidFill>
                <a:latin typeface="MS Reference Sans Serif" panose="020B0604030504040204" pitchFamily="34" charset="0"/>
              </a:rPr>
              <a:t>a</a:t>
            </a:r>
            <a:r>
              <a:rPr lang="en-US" sz="2000" b="0" i="0" u="none" strike="noStrike" baseline="0" dirty="0">
                <a:solidFill>
                  <a:srgbClr val="211D1E"/>
                </a:solidFill>
                <a:latin typeface="MS Reference Sans Serif" panose="020B0604030504040204" pitchFamily="34" charset="0"/>
              </a:rPr>
              <a:t>) buildings, machinery, plant or furniture, being tangible assets; </a:t>
            </a:r>
          </a:p>
          <a:p>
            <a:pPr algn="just"/>
            <a:r>
              <a:rPr lang="en-US" sz="2000" b="0" i="0" u="none" strike="noStrike" baseline="0" dirty="0">
                <a:solidFill>
                  <a:srgbClr val="211D1E"/>
                </a:solidFill>
                <a:latin typeface="MS Reference Sans Serif" panose="020B0604030504040204" pitchFamily="34" charset="0"/>
              </a:rPr>
              <a:t>(</a:t>
            </a:r>
            <a:r>
              <a:rPr lang="en-US" sz="2000" b="0" i="1" u="none" strike="noStrike" baseline="0" dirty="0">
                <a:solidFill>
                  <a:srgbClr val="211D1E"/>
                </a:solidFill>
                <a:latin typeface="MS Reference Sans Serif" panose="020B0604030504040204" pitchFamily="34" charset="0"/>
              </a:rPr>
              <a:t>b</a:t>
            </a:r>
            <a:r>
              <a:rPr lang="en-US" sz="2000" b="0" i="0" u="none" strike="noStrike" baseline="0" dirty="0">
                <a:solidFill>
                  <a:srgbClr val="211D1E"/>
                </a:solidFill>
                <a:latin typeface="MS Reference Sans Serif" panose="020B0604030504040204" pitchFamily="34" charset="0"/>
              </a:rPr>
              <a:t>) ……………, being intangible assets acquired on or after the 1st April, 1998, not being goodwill of a business or profession, </a:t>
            </a:r>
          </a:p>
          <a:p>
            <a:pPr algn="just"/>
            <a:r>
              <a:rPr lang="en-US" sz="2000" b="0" i="0" u="none" strike="noStrike" baseline="0" dirty="0">
                <a:solidFill>
                  <a:srgbClr val="211D1E"/>
                </a:solidFill>
                <a:latin typeface="MS Reference Sans Serif" panose="020B0604030504040204" pitchFamily="34" charset="0"/>
              </a:rPr>
              <a:t>owned wholly or partly by the assessee </a:t>
            </a:r>
            <a:r>
              <a:rPr lang="en-US" sz="2000" b="1" i="0" u="none" strike="noStrike" baseline="0" dirty="0">
                <a:solidFill>
                  <a:srgbClr val="058586"/>
                </a:solidFill>
                <a:latin typeface="MS Reference Sans Serif" panose="020B0604030504040204" pitchFamily="34" charset="0"/>
              </a:rPr>
              <a:t>and used wholly and exclusively </a:t>
            </a:r>
            <a:r>
              <a:rPr lang="en-US" sz="2000" b="0" i="0" u="none" strike="noStrike" baseline="0" dirty="0">
                <a:solidFill>
                  <a:srgbClr val="211D1E"/>
                </a:solidFill>
                <a:latin typeface="MS Reference Sans Serif" panose="020B0604030504040204" pitchFamily="34" charset="0"/>
              </a:rPr>
              <a:t>for the purposes of the business or profession, shall be allowed, as per the provisions of this section. </a:t>
            </a:r>
            <a:endParaRPr lang="en-IN" sz="2000" dirty="0">
              <a:latin typeface="MS Reference Sans Serif" panose="020B0604030504040204" pitchFamily="34" charset="0"/>
            </a:endParaRPr>
          </a:p>
        </p:txBody>
      </p:sp>
      <p:sp>
        <p:nvSpPr>
          <p:cNvPr id="7" name="TextBox 6">
            <a:extLst>
              <a:ext uri="{FF2B5EF4-FFF2-40B4-BE49-F238E27FC236}">
                <a16:creationId xmlns="" xmlns:a16="http://schemas.microsoft.com/office/drawing/2014/main" id="{47D4050E-7E83-3D30-F749-9F485E92E4D2}"/>
              </a:ext>
            </a:extLst>
          </p:cNvPr>
          <p:cNvSpPr txBox="1"/>
          <p:nvPr/>
        </p:nvSpPr>
        <p:spPr>
          <a:xfrm>
            <a:off x="793790" y="2724671"/>
            <a:ext cx="13042820" cy="1938992"/>
          </a:xfrm>
          <a:prstGeom prst="rect">
            <a:avLst/>
          </a:prstGeom>
          <a:noFill/>
        </p:spPr>
        <p:txBody>
          <a:bodyPr wrap="square">
            <a:spAutoFit/>
          </a:bodyPr>
          <a:lstStyle/>
          <a:p>
            <a:pPr algn="just"/>
            <a:r>
              <a:rPr lang="en-US" sz="2000" b="0" i="0" u="none" strike="noStrike" baseline="0" dirty="0">
                <a:solidFill>
                  <a:srgbClr val="211D1E"/>
                </a:solidFill>
                <a:latin typeface="MS Reference Sans Serif" panose="020B0604030504040204" pitchFamily="34" charset="0"/>
              </a:rPr>
              <a:t>(3) (</a:t>
            </a:r>
            <a:r>
              <a:rPr lang="en-US" sz="2000" b="0" i="1" u="none" strike="noStrike" baseline="0" dirty="0">
                <a:solidFill>
                  <a:srgbClr val="211D1E"/>
                </a:solidFill>
                <a:latin typeface="MS Reference Sans Serif" panose="020B0604030504040204" pitchFamily="34" charset="0"/>
              </a:rPr>
              <a:t>a</a:t>
            </a:r>
            <a:r>
              <a:rPr lang="en-US" sz="2000" b="0" i="0" u="none" strike="noStrike" baseline="0" dirty="0">
                <a:solidFill>
                  <a:srgbClr val="211D1E"/>
                </a:solidFill>
                <a:latin typeface="MS Reference Sans Serif" panose="020B0604030504040204" pitchFamily="34" charset="0"/>
              </a:rPr>
              <a:t>) In case of any block of assets, deduction in respect of depreciation shall be such percentage of its written down value, as may be prescribed; </a:t>
            </a:r>
          </a:p>
          <a:p>
            <a:pPr algn="just"/>
            <a:r>
              <a:rPr lang="en-US" sz="2000" i="0" u="none" strike="noStrike" baseline="0" dirty="0">
                <a:solidFill>
                  <a:srgbClr val="211D1E"/>
                </a:solidFill>
                <a:latin typeface="MS Reference Sans Serif" panose="020B0604030504040204" pitchFamily="34" charset="0"/>
              </a:rPr>
              <a:t>(</a:t>
            </a:r>
            <a:r>
              <a:rPr lang="en-US" sz="2000" i="1" u="none" strike="noStrike" baseline="0" dirty="0">
                <a:solidFill>
                  <a:srgbClr val="211D1E"/>
                </a:solidFill>
                <a:latin typeface="MS Reference Sans Serif" panose="020B0604030504040204" pitchFamily="34" charset="0"/>
              </a:rPr>
              <a:t>b</a:t>
            </a:r>
            <a:r>
              <a:rPr lang="en-US" sz="2000" i="0" u="none" strike="noStrike" baseline="0" dirty="0">
                <a:solidFill>
                  <a:srgbClr val="211D1E"/>
                </a:solidFill>
                <a:latin typeface="MS Reference Sans Serif" panose="020B0604030504040204" pitchFamily="34" charset="0"/>
              </a:rPr>
              <a:t>) when any building, machinery, plant or furniture is </a:t>
            </a:r>
            <a:r>
              <a:rPr lang="en-US" sz="2000" b="1" i="0" u="none" strike="noStrike" baseline="0" dirty="0">
                <a:solidFill>
                  <a:srgbClr val="058586"/>
                </a:solidFill>
                <a:latin typeface="MS Reference Sans Serif" panose="020B0604030504040204" pitchFamily="34" charset="0"/>
              </a:rPr>
              <a:t>partly, or not wholly and exclusively, used for the purposes of the business or profession</a:t>
            </a:r>
            <a:r>
              <a:rPr lang="en-US" sz="2000" i="0" u="none" strike="noStrike" baseline="0" dirty="0">
                <a:solidFill>
                  <a:srgbClr val="211D1E"/>
                </a:solidFill>
                <a:latin typeface="MS Reference Sans Serif" panose="020B0604030504040204" pitchFamily="34" charset="0"/>
              </a:rPr>
              <a:t>, the deduction under clause (</a:t>
            </a:r>
            <a:r>
              <a:rPr lang="en-US" sz="2000" i="1" u="none" strike="noStrike" baseline="0" dirty="0">
                <a:solidFill>
                  <a:srgbClr val="211D1E"/>
                </a:solidFill>
                <a:latin typeface="MS Reference Sans Serif" panose="020B0604030504040204" pitchFamily="34" charset="0"/>
              </a:rPr>
              <a:t>a</a:t>
            </a:r>
            <a:r>
              <a:rPr lang="en-US" sz="2000" i="0" u="none" strike="noStrike" baseline="0" dirty="0">
                <a:solidFill>
                  <a:srgbClr val="211D1E"/>
                </a:solidFill>
                <a:latin typeface="MS Reference Sans Serif" panose="020B0604030504040204" pitchFamily="34" charset="0"/>
              </a:rPr>
              <a:t>) shall be restricted to the </a:t>
            </a:r>
            <a:r>
              <a:rPr lang="en-US" sz="2000" b="1" i="0" u="none" strike="noStrike" baseline="0" dirty="0">
                <a:solidFill>
                  <a:srgbClr val="058586"/>
                </a:solidFill>
                <a:latin typeface="MS Reference Sans Serif" panose="020B0604030504040204" pitchFamily="34" charset="0"/>
              </a:rPr>
              <a:t>fair proportionate </a:t>
            </a:r>
            <a:r>
              <a:rPr lang="en-US" sz="2000" i="0" u="none" strike="noStrike" baseline="0" dirty="0">
                <a:solidFill>
                  <a:srgbClr val="211D1E"/>
                </a:solidFill>
                <a:latin typeface="MS Reference Sans Serif" panose="020B0604030504040204" pitchFamily="34" charset="0"/>
              </a:rPr>
              <a:t>part thereof as determined by the Assessing Officer, having regard to the usage of such building, machinery, plant or furniture for the purposes of the business or profession; </a:t>
            </a:r>
          </a:p>
        </p:txBody>
      </p:sp>
      <p:sp>
        <p:nvSpPr>
          <p:cNvPr id="22" name="TextBox 21">
            <a:extLst>
              <a:ext uri="{FF2B5EF4-FFF2-40B4-BE49-F238E27FC236}">
                <a16:creationId xmlns="" xmlns:a16="http://schemas.microsoft.com/office/drawing/2014/main" id="{B533A2A4-5802-9D73-59E3-AF3500BC322E}"/>
              </a:ext>
            </a:extLst>
          </p:cNvPr>
          <p:cNvSpPr txBox="1"/>
          <p:nvPr/>
        </p:nvSpPr>
        <p:spPr>
          <a:xfrm>
            <a:off x="798705" y="4882850"/>
            <a:ext cx="13042820" cy="2554545"/>
          </a:xfrm>
          <a:prstGeom prst="rect">
            <a:avLst/>
          </a:prstGeom>
          <a:noFill/>
        </p:spPr>
        <p:txBody>
          <a:bodyPr wrap="square">
            <a:spAutoFit/>
          </a:bodyPr>
          <a:lstStyle/>
          <a:p>
            <a:pPr algn="just"/>
            <a:r>
              <a:rPr lang="en-US" sz="2000" b="1" i="0" u="none" strike="noStrike" baseline="0" dirty="0">
                <a:solidFill>
                  <a:srgbClr val="211D1E"/>
                </a:solidFill>
                <a:latin typeface="MS Reference Sans Serif" panose="020B0604030504040204" pitchFamily="34" charset="0"/>
              </a:rPr>
              <a:t>Depreciation.</a:t>
            </a:r>
          </a:p>
          <a:p>
            <a:pPr algn="just"/>
            <a:r>
              <a:rPr lang="en-US" sz="2000" b="1" i="0" u="none" strike="noStrike" baseline="0" dirty="0">
                <a:solidFill>
                  <a:srgbClr val="211D1E"/>
                </a:solidFill>
                <a:latin typeface="MS Reference Sans Serif" panose="020B0604030504040204" pitchFamily="34" charset="0"/>
              </a:rPr>
              <a:t>32. </a:t>
            </a:r>
            <a:r>
              <a:rPr lang="en-US" sz="2000" i="0" u="none" strike="noStrike" baseline="0" dirty="0">
                <a:solidFill>
                  <a:srgbClr val="211D1E"/>
                </a:solidFill>
                <a:latin typeface="MS Reference Sans Serif" panose="020B0604030504040204" pitchFamily="34" charset="0"/>
              </a:rPr>
              <a:t>(1) In respect of depreciation of</a:t>
            </a:r>
          </a:p>
          <a:p>
            <a:pPr marL="514350" indent="-514350" algn="just">
              <a:buAutoNum type="romanLcParenBoth"/>
            </a:pPr>
            <a:r>
              <a:rPr lang="en-US" sz="2000" dirty="0">
                <a:solidFill>
                  <a:srgbClr val="211D1E"/>
                </a:solidFill>
                <a:latin typeface="MS Reference Sans Serif" panose="020B0604030504040204" pitchFamily="34" charset="0"/>
              </a:rPr>
              <a:t>buildings, machinery, plant or furniture, being tangible assets</a:t>
            </a:r>
          </a:p>
          <a:p>
            <a:pPr marL="514350" indent="-514350" algn="just">
              <a:buAutoNum type="romanLcParenBoth"/>
            </a:pPr>
            <a:r>
              <a:rPr lang="en-US" sz="2000" i="0" u="none" strike="noStrike" baseline="0" dirty="0">
                <a:solidFill>
                  <a:srgbClr val="211D1E"/>
                </a:solidFill>
                <a:latin typeface="MS Reference Sans Serif" panose="020B0604030504040204" pitchFamily="34" charset="0"/>
              </a:rPr>
              <a:t>………………, being intangible assets acquired on or after the 1st day of April, 1998, not being goodwill of a business or profession</a:t>
            </a:r>
          </a:p>
          <a:p>
            <a:pPr algn="just"/>
            <a:r>
              <a:rPr lang="en-US" sz="2000" b="1" i="0" u="none" strike="noStrike" baseline="0" dirty="0">
                <a:solidFill>
                  <a:srgbClr val="058586"/>
                </a:solidFill>
                <a:latin typeface="MS Reference Sans Serif" panose="020B0604030504040204" pitchFamily="34" charset="0"/>
              </a:rPr>
              <a:t>owned, wholly or partly, by the assessee </a:t>
            </a:r>
            <a:r>
              <a:rPr lang="en-US" sz="2000" i="0" u="none" strike="noStrike" baseline="0" dirty="0">
                <a:solidFill>
                  <a:srgbClr val="211D1E"/>
                </a:solidFill>
                <a:latin typeface="MS Reference Sans Serif" panose="020B0604030504040204" pitchFamily="34" charset="0"/>
              </a:rPr>
              <a:t>and used for the purposes of the business or profession, the following deductions shall be allowed</a:t>
            </a:r>
          </a:p>
          <a:p>
            <a:pPr algn="just"/>
            <a:endParaRPr lang="en-US" sz="2000" i="0" u="none" strike="noStrike" baseline="0" dirty="0">
              <a:solidFill>
                <a:srgbClr val="211D1E"/>
              </a:solidFill>
              <a:latin typeface="MS Reference Sans Serif" panose="020B0604030504040204" pitchFamily="34" charset="0"/>
            </a:endParaRPr>
          </a:p>
        </p:txBody>
      </p:sp>
      <p:sp>
        <p:nvSpPr>
          <p:cNvPr id="3" name="TextBox 2">
            <a:extLst>
              <a:ext uri="{FF2B5EF4-FFF2-40B4-BE49-F238E27FC236}">
                <a16:creationId xmlns="" xmlns:a16="http://schemas.microsoft.com/office/drawing/2014/main" id="{6A1532C1-035D-929A-2FFD-CDD90458A9B6}"/>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11231436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A5BDCB3-115F-5681-0F02-D75963032425}"/>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EB9DE59D-C520-9EA7-CD16-A69CC944E8AC}"/>
              </a:ext>
            </a:extLst>
          </p:cNvPr>
          <p:cNvSpPr/>
          <p:nvPr/>
        </p:nvSpPr>
        <p:spPr>
          <a:xfrm>
            <a:off x="793790" y="617339"/>
            <a:ext cx="9639419" cy="620078"/>
          </a:xfrm>
          <a:prstGeom prst="rect">
            <a:avLst/>
          </a:prstGeom>
          <a:noFill/>
          <a:ln/>
        </p:spPr>
        <p:txBody>
          <a:bodyPr wrap="none" lIns="0" tIns="0" rIns="0" bIns="0" rtlCol="0" anchor="t"/>
          <a:lstStyle/>
          <a:p>
            <a:pPr>
              <a:lnSpc>
                <a:spcPts val="4850"/>
              </a:lnSpc>
            </a:pPr>
            <a:endParaRPr lang="en-US" sz="3900" dirty="0">
              <a:solidFill>
                <a:srgbClr val="091C53"/>
              </a:solidFill>
              <a:latin typeface="Cambria" panose="02040503050406030204" pitchFamily="18" charset="0"/>
              <a:ea typeface="Cambria" panose="02040503050406030204" pitchFamily="18" charset="0"/>
            </a:endParaRPr>
          </a:p>
        </p:txBody>
      </p:sp>
      <p:sp>
        <p:nvSpPr>
          <p:cNvPr id="22" name="TextBox 21">
            <a:extLst>
              <a:ext uri="{FF2B5EF4-FFF2-40B4-BE49-F238E27FC236}">
                <a16:creationId xmlns="" xmlns:a16="http://schemas.microsoft.com/office/drawing/2014/main" id="{964EE3C8-5E75-D3E7-01AC-511861794998}"/>
              </a:ext>
            </a:extLst>
          </p:cNvPr>
          <p:cNvSpPr txBox="1"/>
          <p:nvPr/>
        </p:nvSpPr>
        <p:spPr>
          <a:xfrm>
            <a:off x="798705" y="443588"/>
            <a:ext cx="13042820" cy="2246769"/>
          </a:xfrm>
          <a:prstGeom prst="rect">
            <a:avLst/>
          </a:prstGeom>
          <a:noFill/>
        </p:spPr>
        <p:txBody>
          <a:bodyPr wrap="square">
            <a:spAutoFit/>
          </a:bodyPr>
          <a:lstStyle/>
          <a:p>
            <a:pPr algn="just"/>
            <a:endParaRPr lang="en-US" sz="2000" i="0" u="none" strike="noStrike" baseline="0" dirty="0">
              <a:solidFill>
                <a:srgbClr val="211D1E"/>
              </a:solidFill>
              <a:latin typeface="MS Reference Sans Serif" panose="020B0604030504040204" pitchFamily="34" charset="0"/>
            </a:endParaRPr>
          </a:p>
          <a:p>
            <a:pPr algn="just"/>
            <a:r>
              <a:rPr lang="en-US" sz="2000" i="0" u="none" strike="noStrike" baseline="0" dirty="0">
                <a:solidFill>
                  <a:srgbClr val="211D1E"/>
                </a:solidFill>
                <a:latin typeface="MS Reference Sans Serif" panose="020B0604030504040204" pitchFamily="34" charset="0"/>
              </a:rPr>
              <a:t>38. (2) Where any </a:t>
            </a:r>
            <a:r>
              <a:rPr lang="en-US" sz="2000" i="0" u="none" strike="noStrike" baseline="0" dirty="0">
                <a:solidFill>
                  <a:srgbClr val="058586"/>
                </a:solidFill>
                <a:latin typeface="MS Reference Sans Serif" panose="020B0604030504040204" pitchFamily="34" charset="0"/>
              </a:rPr>
              <a:t>building, machinery, plant or furniture is not exclusively used for the purposes of the business or profession</a:t>
            </a:r>
            <a:r>
              <a:rPr lang="en-US" sz="2000" i="0" u="none" strike="noStrike" baseline="0" dirty="0">
                <a:solidFill>
                  <a:srgbClr val="211D1E"/>
                </a:solidFill>
                <a:latin typeface="MS Reference Sans Serif" panose="020B0604030504040204" pitchFamily="34" charset="0"/>
              </a:rPr>
              <a:t>, the deductions under sub-clause (ii) of clause (a) and clause (c) of section 30, clauses (</a:t>
            </a:r>
            <a:r>
              <a:rPr lang="en-US" sz="2000" i="0" u="none" strike="noStrike" baseline="0" dirty="0" err="1">
                <a:solidFill>
                  <a:srgbClr val="211D1E"/>
                </a:solidFill>
                <a:latin typeface="MS Reference Sans Serif" panose="020B0604030504040204" pitchFamily="34" charset="0"/>
              </a:rPr>
              <a:t>i</a:t>
            </a:r>
            <a:r>
              <a:rPr lang="en-US" sz="2000" i="0" u="none" strike="noStrike" baseline="0" dirty="0">
                <a:solidFill>
                  <a:srgbClr val="211D1E"/>
                </a:solidFill>
                <a:latin typeface="MS Reference Sans Serif" panose="020B0604030504040204" pitchFamily="34" charset="0"/>
              </a:rPr>
              <a:t>) and (ii) of section 31 and clause (ii) of sub-section (1) of section 32 shall be restricted to a </a:t>
            </a:r>
            <a:r>
              <a:rPr lang="en-US" sz="2000" i="0" u="none" strike="noStrike" baseline="0" dirty="0">
                <a:solidFill>
                  <a:srgbClr val="058586"/>
                </a:solidFill>
                <a:latin typeface="MS Reference Sans Serif" panose="020B0604030504040204" pitchFamily="34" charset="0"/>
              </a:rPr>
              <a:t>fair proportionate part </a:t>
            </a:r>
            <a:r>
              <a:rPr lang="en-US" sz="2000" i="0" u="none" strike="noStrike" baseline="0" dirty="0">
                <a:solidFill>
                  <a:srgbClr val="211D1E"/>
                </a:solidFill>
                <a:latin typeface="MS Reference Sans Serif" panose="020B0604030504040204" pitchFamily="34" charset="0"/>
              </a:rPr>
              <a:t>thereof which the Assessing Officer may determine, having regard to the user of such building, machinery, plant or furniture for the purposes of the business or profession.</a:t>
            </a:r>
          </a:p>
        </p:txBody>
      </p:sp>
      <p:sp>
        <p:nvSpPr>
          <p:cNvPr id="3" name="TextBox 2">
            <a:extLst>
              <a:ext uri="{FF2B5EF4-FFF2-40B4-BE49-F238E27FC236}">
                <a16:creationId xmlns="" xmlns:a16="http://schemas.microsoft.com/office/drawing/2014/main" id="{EE44CA8F-68AF-A7E3-8C3C-87996C23C47E}"/>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18524486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5C13FD5E-5F45-DA0B-F59E-5DC8B5DB08F6}"/>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87B603BA-771E-B223-0746-BD56AF69B17D}"/>
              </a:ext>
            </a:extLst>
          </p:cNvPr>
          <p:cNvSpPr/>
          <p:nvPr/>
        </p:nvSpPr>
        <p:spPr>
          <a:xfrm>
            <a:off x="793790" y="617339"/>
            <a:ext cx="9639419" cy="620078"/>
          </a:xfrm>
          <a:prstGeom prst="rect">
            <a:avLst/>
          </a:prstGeom>
          <a:noFill/>
          <a:ln/>
        </p:spPr>
        <p:txBody>
          <a:bodyPr wrap="none" lIns="0" tIns="0" rIns="0" bIns="0" rtlCol="0" anchor="t"/>
          <a:lstStyle/>
          <a:p>
            <a:pPr>
              <a:lnSpc>
                <a:spcPts val="4850"/>
              </a:lnSpc>
            </a:pPr>
            <a:endParaRPr lang="en-US" sz="3900" dirty="0">
              <a:solidFill>
                <a:srgbClr val="091C53"/>
              </a:solidFill>
              <a:latin typeface="Cambria" panose="02040503050406030204" pitchFamily="18" charset="0"/>
              <a:ea typeface="Cambria" panose="02040503050406030204" pitchFamily="18" charset="0"/>
            </a:endParaRPr>
          </a:p>
        </p:txBody>
      </p:sp>
      <p:graphicFrame>
        <p:nvGraphicFramePr>
          <p:cNvPr id="4" name="Table 3">
            <a:extLst>
              <a:ext uri="{FF2B5EF4-FFF2-40B4-BE49-F238E27FC236}">
                <a16:creationId xmlns="" xmlns:a16="http://schemas.microsoft.com/office/drawing/2014/main" id="{F718C9B5-851A-679F-BDAE-5A21540AFCBF}"/>
              </a:ext>
            </a:extLst>
          </p:cNvPr>
          <p:cNvGraphicFramePr>
            <a:graphicFrameLocks noGrp="1"/>
          </p:cNvGraphicFramePr>
          <p:nvPr>
            <p:extLst>
              <p:ext uri="{D42A27DB-BD31-4B8C-83A1-F6EECF244321}">
                <p14:modId xmlns:p14="http://schemas.microsoft.com/office/powerpoint/2010/main" val="1736329520"/>
              </p:ext>
            </p:extLst>
          </p:nvPr>
        </p:nvGraphicFramePr>
        <p:xfrm>
          <a:off x="793790" y="322680"/>
          <a:ext cx="13323992" cy="7077200"/>
        </p:xfrm>
        <a:graphic>
          <a:graphicData uri="http://schemas.openxmlformats.org/drawingml/2006/table">
            <a:tbl>
              <a:tblPr/>
              <a:tblGrid>
                <a:gridCol w="1484953">
                  <a:extLst>
                    <a:ext uri="{9D8B030D-6E8A-4147-A177-3AD203B41FA5}">
                      <a16:colId xmlns="" xmlns:a16="http://schemas.microsoft.com/office/drawing/2014/main" val="313123913"/>
                    </a:ext>
                  </a:extLst>
                </a:gridCol>
                <a:gridCol w="2736602">
                  <a:extLst>
                    <a:ext uri="{9D8B030D-6E8A-4147-A177-3AD203B41FA5}">
                      <a16:colId xmlns="" xmlns:a16="http://schemas.microsoft.com/office/drawing/2014/main" val="2305873083"/>
                    </a:ext>
                  </a:extLst>
                </a:gridCol>
                <a:gridCol w="1745673">
                  <a:extLst>
                    <a:ext uri="{9D8B030D-6E8A-4147-A177-3AD203B41FA5}">
                      <a16:colId xmlns="" xmlns:a16="http://schemas.microsoft.com/office/drawing/2014/main" val="1108747989"/>
                    </a:ext>
                  </a:extLst>
                </a:gridCol>
                <a:gridCol w="7356764">
                  <a:extLst>
                    <a:ext uri="{9D8B030D-6E8A-4147-A177-3AD203B41FA5}">
                      <a16:colId xmlns="" xmlns:a16="http://schemas.microsoft.com/office/drawing/2014/main" val="1719331063"/>
                    </a:ext>
                  </a:extLst>
                </a:gridCol>
              </a:tblGrid>
              <a:tr h="327496">
                <a:tc>
                  <a:txBody>
                    <a:bodyPr/>
                    <a:lstStyle/>
                    <a:p>
                      <a:pPr algn="ctr">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Section of IT Act 2025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Name of section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Section of IT Act 1961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Remarks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35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600" b="0" i="0" dirty="0">
                          <a:solidFill>
                            <a:srgbClr val="314259"/>
                          </a:solidFill>
                          <a:effectLst/>
                          <a:latin typeface="MS Reference Sans Serif" panose="020B0604030504040204" pitchFamily="34" charset="0"/>
                          <a:ea typeface="Cambria" panose="02040503050406030204" pitchFamily="18" charset="0"/>
                        </a:rPr>
                        <a:t>Amounts not deductible in certain circumstances</a:t>
                      </a:r>
                      <a:endParaRPr lang="en-IN" sz="16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40</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endParaRPr lang="en-US" sz="1600" kern="1200" dirty="0">
                        <a:solidFill>
                          <a:srgbClr val="314259"/>
                        </a:solidFill>
                        <a:effectLst/>
                        <a:latin typeface="MS Reference Sans Serif" panose="020B0604030504040204" pitchFamily="34" charset="0"/>
                        <a:ea typeface="Cambria" panose="02040503050406030204" pitchFamily="18" charset="0"/>
                        <a:cs typeface="+mn-cs"/>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4195973457"/>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36</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600" b="0" i="0" kern="1200" dirty="0">
                          <a:solidFill>
                            <a:schemeClr val="tx1"/>
                          </a:solidFill>
                          <a:effectLst/>
                          <a:latin typeface="MS Reference Sans Serif" panose="020B0604030504040204" pitchFamily="34" charset="0"/>
                          <a:ea typeface="+mn-ea"/>
                          <a:cs typeface="+mn-cs"/>
                        </a:rPr>
                        <a:t>Expense or payments not deductible in certain circumstances</a:t>
                      </a:r>
                      <a:endParaRPr lang="en-US" sz="16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40A (payments to specified persons)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983759434"/>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37</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600" b="0" i="0" kern="1200" dirty="0">
                          <a:solidFill>
                            <a:schemeClr val="tx1"/>
                          </a:solidFill>
                          <a:effectLst/>
                          <a:latin typeface="MS Reference Sans Serif" panose="020B0604030504040204" pitchFamily="34" charset="0"/>
                          <a:ea typeface="+mn-ea"/>
                          <a:cs typeface="+mn-cs"/>
                        </a:rPr>
                        <a:t>Certain deductions allowed on actual payment basis only</a:t>
                      </a:r>
                      <a:endParaRPr lang="en-US" sz="16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43B</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just"/>
                      <a:r>
                        <a:rPr lang="en-US" sz="1600" b="0" i="0" u="none" strike="noStrike" kern="1200" baseline="0" dirty="0">
                          <a:solidFill>
                            <a:schemeClr val="tx1"/>
                          </a:solidFill>
                          <a:latin typeface="MS Reference Sans Serif" panose="020B0604030504040204" pitchFamily="34" charset="0"/>
                          <a:ea typeface="+mn-ea"/>
                          <a:cs typeface="+mn-cs"/>
                        </a:rPr>
                        <a:t>(1) The sums payable, as specified in sub-section (2), which are otherwise allowable as a deduction under this Act, shall be allowed as a deduction while computing the income chargeable under section 26 only in the tax year in which such sums are actually paid irrespective of— </a:t>
                      </a:r>
                    </a:p>
                    <a:p>
                      <a:r>
                        <a:rPr lang="en-US" sz="1600" b="0" i="0" u="none" strike="noStrike" kern="1200" baseline="0" dirty="0">
                          <a:solidFill>
                            <a:schemeClr val="tx1"/>
                          </a:solidFill>
                          <a:latin typeface="MS Reference Sans Serif" panose="020B0604030504040204" pitchFamily="34" charset="0"/>
                          <a:ea typeface="+mn-ea"/>
                          <a:cs typeface="+mn-cs"/>
                        </a:rPr>
                        <a:t>(</a:t>
                      </a:r>
                      <a:r>
                        <a:rPr lang="en-US" sz="1600" b="0" i="1" u="none" strike="noStrike" kern="1200" baseline="0" dirty="0">
                          <a:solidFill>
                            <a:schemeClr val="tx1"/>
                          </a:solidFill>
                          <a:latin typeface="MS Reference Sans Serif" panose="020B0604030504040204" pitchFamily="34" charset="0"/>
                          <a:ea typeface="+mn-ea"/>
                          <a:cs typeface="+mn-cs"/>
                        </a:rPr>
                        <a:t>a</a:t>
                      </a:r>
                      <a:r>
                        <a:rPr lang="en-US" sz="1600" b="0" i="0" u="none" strike="noStrike" kern="1200" baseline="0" dirty="0">
                          <a:solidFill>
                            <a:schemeClr val="tx1"/>
                          </a:solidFill>
                          <a:latin typeface="MS Reference Sans Serif" panose="020B0604030504040204" pitchFamily="34" charset="0"/>
                          <a:ea typeface="+mn-ea"/>
                          <a:cs typeface="+mn-cs"/>
                        </a:rPr>
                        <a:t>) any provision to the contrary in this Act; or </a:t>
                      </a:r>
                    </a:p>
                    <a:p>
                      <a:r>
                        <a:rPr lang="en-US" sz="1600" b="0" i="0" u="none" strike="noStrike" kern="1200" baseline="0" dirty="0">
                          <a:solidFill>
                            <a:schemeClr val="tx1"/>
                          </a:solidFill>
                          <a:latin typeface="MS Reference Sans Serif" panose="020B0604030504040204" pitchFamily="34" charset="0"/>
                          <a:ea typeface="+mn-ea"/>
                          <a:cs typeface="+mn-cs"/>
                        </a:rPr>
                        <a:t>(</a:t>
                      </a:r>
                      <a:r>
                        <a:rPr lang="en-US" sz="1600" b="0" i="1" u="none" strike="noStrike" kern="1200" baseline="0" dirty="0">
                          <a:solidFill>
                            <a:schemeClr val="tx1"/>
                          </a:solidFill>
                          <a:latin typeface="MS Reference Sans Serif" panose="020B0604030504040204" pitchFamily="34" charset="0"/>
                          <a:ea typeface="+mn-ea"/>
                          <a:cs typeface="+mn-cs"/>
                        </a:rPr>
                        <a:t>b</a:t>
                      </a:r>
                      <a:r>
                        <a:rPr lang="en-US" sz="1600" b="0" i="0" u="none" strike="noStrike" kern="1200" baseline="0" dirty="0">
                          <a:solidFill>
                            <a:schemeClr val="tx1"/>
                          </a:solidFill>
                          <a:latin typeface="MS Reference Sans Serif" panose="020B0604030504040204" pitchFamily="34" charset="0"/>
                          <a:ea typeface="+mn-ea"/>
                          <a:cs typeface="+mn-cs"/>
                        </a:rPr>
                        <a:t>) method of accounting regularly followed; or </a:t>
                      </a:r>
                    </a:p>
                    <a:p>
                      <a:r>
                        <a:rPr lang="en-US" sz="1600" b="0" i="0" u="none" strike="noStrike" kern="1200" baseline="0" dirty="0">
                          <a:solidFill>
                            <a:schemeClr val="tx1"/>
                          </a:solidFill>
                          <a:latin typeface="MS Reference Sans Serif" panose="020B0604030504040204" pitchFamily="34" charset="0"/>
                          <a:ea typeface="+mn-ea"/>
                          <a:cs typeface="+mn-cs"/>
                        </a:rPr>
                        <a:t>(</a:t>
                      </a:r>
                      <a:r>
                        <a:rPr lang="en-US" sz="1600" b="0" i="1" u="none" strike="noStrike" kern="1200" baseline="0" dirty="0">
                          <a:solidFill>
                            <a:schemeClr val="tx1"/>
                          </a:solidFill>
                          <a:latin typeface="MS Reference Sans Serif" panose="020B0604030504040204" pitchFamily="34" charset="0"/>
                          <a:ea typeface="+mn-ea"/>
                          <a:cs typeface="+mn-cs"/>
                        </a:rPr>
                        <a:t>c</a:t>
                      </a:r>
                      <a:r>
                        <a:rPr lang="en-US" sz="1600" b="0" i="0" u="none" strike="noStrike" kern="1200" baseline="0" dirty="0">
                          <a:solidFill>
                            <a:schemeClr val="tx1"/>
                          </a:solidFill>
                          <a:latin typeface="MS Reference Sans Serif" panose="020B0604030504040204" pitchFamily="34" charset="0"/>
                          <a:ea typeface="+mn-ea"/>
                          <a:cs typeface="+mn-cs"/>
                        </a:rPr>
                        <a:t>) the tax year in which the liability was incurred.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506148974"/>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38</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600" dirty="0">
                          <a:solidFill>
                            <a:srgbClr val="314259"/>
                          </a:solidFill>
                          <a:effectLst/>
                          <a:latin typeface="MS Reference Sans Serif" panose="020B0604030504040204" pitchFamily="34" charset="0"/>
                          <a:ea typeface="Cambria" panose="02040503050406030204" pitchFamily="18" charset="0"/>
                        </a:rPr>
                        <a:t>Certain sums deemed as profit and gains of business or profession.</a:t>
                      </a:r>
                      <a:endParaRPr lang="en-IN" sz="16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4750768"/>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39</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IN" sz="1600" dirty="0">
                          <a:solidFill>
                            <a:srgbClr val="314259"/>
                          </a:solidFill>
                          <a:effectLst/>
                          <a:latin typeface="MS Reference Sans Serif" panose="020B0604030504040204" pitchFamily="34" charset="0"/>
                          <a:ea typeface="Cambria" panose="02040503050406030204" pitchFamily="18" charset="0"/>
                        </a:rPr>
                        <a:t>Computation of actual cost</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43(1)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460145228"/>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IN" sz="1600" dirty="0">
                          <a:solidFill>
                            <a:srgbClr val="314259"/>
                          </a:solidFill>
                          <a:effectLst/>
                          <a:latin typeface="MS Reference Sans Serif" panose="020B0604030504040204" pitchFamily="34" charset="0"/>
                          <a:ea typeface="Cambria" panose="02040503050406030204" pitchFamily="18" charset="0"/>
                        </a:rPr>
                        <a:t>Written down value of depreciable asset</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43(6)</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1159506772"/>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42</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IN" sz="1600" dirty="0">
                          <a:solidFill>
                            <a:srgbClr val="314259"/>
                          </a:solidFill>
                          <a:effectLst/>
                          <a:latin typeface="MS Reference Sans Serif" panose="020B0604030504040204" pitchFamily="34" charset="0"/>
                          <a:ea typeface="Cambria" panose="02040503050406030204" pitchFamily="18" charset="0"/>
                        </a:rPr>
                        <a:t>Capitalising impact of foreign exchange fluctuation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43A</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1822115830"/>
                  </a:ext>
                </a:extLst>
              </a:tr>
            </a:tbl>
          </a:graphicData>
        </a:graphic>
      </p:graphicFrame>
      <p:sp>
        <p:nvSpPr>
          <p:cNvPr id="3" name="TextBox 2">
            <a:extLst>
              <a:ext uri="{FF2B5EF4-FFF2-40B4-BE49-F238E27FC236}">
                <a16:creationId xmlns="" xmlns:a16="http://schemas.microsoft.com/office/drawing/2014/main" id="{C1D8426A-5122-21AC-DBF9-5FC3BDE5FA9E}"/>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22901450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F366933E-255D-E349-0577-A84D5390369F}"/>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93B3278E-05C6-2C79-BE80-93A7D2BA8A2C}"/>
              </a:ext>
            </a:extLst>
          </p:cNvPr>
          <p:cNvSpPr/>
          <p:nvPr/>
        </p:nvSpPr>
        <p:spPr>
          <a:xfrm>
            <a:off x="793790" y="617339"/>
            <a:ext cx="9639419" cy="620078"/>
          </a:xfrm>
          <a:prstGeom prst="rect">
            <a:avLst/>
          </a:prstGeom>
          <a:noFill/>
          <a:ln/>
        </p:spPr>
        <p:txBody>
          <a:bodyPr wrap="none" lIns="0" tIns="0" rIns="0" bIns="0" rtlCol="0" anchor="t"/>
          <a:lstStyle/>
          <a:p>
            <a:pPr>
              <a:lnSpc>
                <a:spcPts val="4850"/>
              </a:lnSpc>
            </a:pPr>
            <a:endParaRPr lang="en-US" sz="3900" dirty="0">
              <a:solidFill>
                <a:srgbClr val="091C53"/>
              </a:solidFill>
              <a:latin typeface="Cambria" panose="02040503050406030204" pitchFamily="18" charset="0"/>
              <a:ea typeface="Cambria" panose="02040503050406030204" pitchFamily="18" charset="0"/>
            </a:endParaRPr>
          </a:p>
        </p:txBody>
      </p:sp>
      <p:graphicFrame>
        <p:nvGraphicFramePr>
          <p:cNvPr id="4" name="Table 3">
            <a:extLst>
              <a:ext uri="{FF2B5EF4-FFF2-40B4-BE49-F238E27FC236}">
                <a16:creationId xmlns="" xmlns:a16="http://schemas.microsoft.com/office/drawing/2014/main" id="{B69F51FF-096A-765D-191A-FD802D0AF2D3}"/>
              </a:ext>
            </a:extLst>
          </p:cNvPr>
          <p:cNvGraphicFramePr>
            <a:graphicFrameLocks noGrp="1"/>
          </p:cNvGraphicFramePr>
          <p:nvPr>
            <p:extLst>
              <p:ext uri="{D42A27DB-BD31-4B8C-83A1-F6EECF244321}">
                <p14:modId xmlns:p14="http://schemas.microsoft.com/office/powerpoint/2010/main" val="2824066276"/>
              </p:ext>
            </p:extLst>
          </p:nvPr>
        </p:nvGraphicFramePr>
        <p:xfrm>
          <a:off x="180604" y="290456"/>
          <a:ext cx="13901156" cy="7666861"/>
        </p:xfrm>
        <a:graphic>
          <a:graphicData uri="http://schemas.openxmlformats.org/drawingml/2006/table">
            <a:tbl>
              <a:tblPr/>
              <a:tblGrid>
                <a:gridCol w="1484953">
                  <a:extLst>
                    <a:ext uri="{9D8B030D-6E8A-4147-A177-3AD203B41FA5}">
                      <a16:colId xmlns="" xmlns:a16="http://schemas.microsoft.com/office/drawing/2014/main" val="313123913"/>
                    </a:ext>
                  </a:extLst>
                </a:gridCol>
                <a:gridCol w="2736602">
                  <a:extLst>
                    <a:ext uri="{9D8B030D-6E8A-4147-A177-3AD203B41FA5}">
                      <a16:colId xmlns="" xmlns:a16="http://schemas.microsoft.com/office/drawing/2014/main" val="2305873083"/>
                    </a:ext>
                  </a:extLst>
                </a:gridCol>
                <a:gridCol w="1745673">
                  <a:extLst>
                    <a:ext uri="{9D8B030D-6E8A-4147-A177-3AD203B41FA5}">
                      <a16:colId xmlns="" xmlns:a16="http://schemas.microsoft.com/office/drawing/2014/main" val="1108747989"/>
                    </a:ext>
                  </a:extLst>
                </a:gridCol>
                <a:gridCol w="7933928">
                  <a:extLst>
                    <a:ext uri="{9D8B030D-6E8A-4147-A177-3AD203B41FA5}">
                      <a16:colId xmlns="" xmlns:a16="http://schemas.microsoft.com/office/drawing/2014/main" val="1719331063"/>
                    </a:ext>
                  </a:extLst>
                </a:gridCol>
              </a:tblGrid>
              <a:tr h="413454">
                <a:tc>
                  <a:txBody>
                    <a:bodyPr/>
                    <a:lstStyle/>
                    <a:p>
                      <a:pPr algn="ctr">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Section of IT Act 2025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Name of section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Section of IT Act 1961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Remarks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574743">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43</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600" b="0" i="0" dirty="0">
                          <a:solidFill>
                            <a:srgbClr val="314259"/>
                          </a:solidFill>
                          <a:effectLst/>
                          <a:latin typeface="MS Reference Sans Serif" panose="020B0604030504040204" pitchFamily="34" charset="0"/>
                          <a:ea typeface="Cambria" panose="02040503050406030204" pitchFamily="18" charset="0"/>
                        </a:rPr>
                        <a:t>Taxation of foreign exchange fluctuation</a:t>
                      </a:r>
                      <a:endParaRPr lang="en-IN" sz="16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43AA</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endParaRPr lang="en-US" sz="1600" kern="1200" dirty="0">
                        <a:solidFill>
                          <a:srgbClr val="314259"/>
                        </a:solidFill>
                        <a:effectLst/>
                        <a:latin typeface="MS Reference Sans Serif" panose="020B0604030504040204" pitchFamily="34" charset="0"/>
                        <a:ea typeface="Cambria" panose="02040503050406030204" pitchFamily="18" charset="0"/>
                        <a:cs typeface="+mn-cs"/>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4195973457"/>
                  </a:ext>
                </a:extLst>
              </a:tr>
              <a:tr h="574743">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44</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600" b="0" i="0" kern="1200" dirty="0">
                          <a:solidFill>
                            <a:schemeClr val="tx1"/>
                          </a:solidFill>
                          <a:effectLst/>
                          <a:latin typeface="MS Reference Sans Serif" panose="020B0604030504040204" pitchFamily="34" charset="0"/>
                          <a:ea typeface="+mn-ea"/>
                          <a:cs typeface="+mn-cs"/>
                        </a:rPr>
                        <a:t>Amortization of certain preliminary expenses</a:t>
                      </a:r>
                      <a:endParaRPr lang="en-US" sz="16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35D</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983759434"/>
                  </a:ext>
                </a:extLst>
              </a:tr>
              <a:tr h="1295087">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53</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600" b="0" i="0" kern="1200" dirty="0">
                          <a:solidFill>
                            <a:schemeClr val="tx1"/>
                          </a:solidFill>
                          <a:effectLst/>
                          <a:latin typeface="MS Reference Sans Serif" panose="020B0604030504040204" pitchFamily="34" charset="0"/>
                          <a:ea typeface="+mn-ea"/>
                          <a:cs typeface="+mn-cs"/>
                        </a:rPr>
                        <a:t>Full value of consideration for transfer of assets other than capital assets in certain cases</a:t>
                      </a:r>
                      <a:endParaRPr lang="en-US" sz="16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43CA</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just"/>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506148974"/>
                  </a:ext>
                </a:extLst>
              </a:tr>
              <a:tr h="814858">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57</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600" dirty="0">
                          <a:solidFill>
                            <a:srgbClr val="314259"/>
                          </a:solidFill>
                          <a:effectLst/>
                          <a:latin typeface="MS Reference Sans Serif" panose="020B0604030504040204" pitchFamily="34" charset="0"/>
                          <a:ea typeface="Cambria" panose="02040503050406030204" pitchFamily="18" charset="0"/>
                        </a:rPr>
                        <a:t>Revenue Recognition for Construction and Service Contracts</a:t>
                      </a:r>
                      <a:endParaRPr lang="en-IN" sz="16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43CB</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4750768"/>
                  </a:ext>
                </a:extLst>
              </a:tr>
              <a:tr h="3803681">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smtClean="0">
                          <a:solidFill>
                            <a:srgbClr val="314259"/>
                          </a:solidFill>
                          <a:effectLst/>
                          <a:latin typeface="MS Reference Sans Serif" panose="020B0604030504040204" pitchFamily="34" charset="0"/>
                          <a:ea typeface="Cambria" panose="02040503050406030204" pitchFamily="18" charset="0"/>
                        </a:rPr>
                        <a:t>Section 58</a:t>
                      </a:r>
                      <a:endParaRPr lang="en-US" sz="16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600" dirty="0">
                          <a:solidFill>
                            <a:srgbClr val="314259"/>
                          </a:solidFill>
                          <a:effectLst/>
                          <a:latin typeface="MS Reference Sans Serif" panose="020B0604030504040204" pitchFamily="34" charset="0"/>
                          <a:ea typeface="Cambria" panose="02040503050406030204" pitchFamily="18" charset="0"/>
                        </a:rPr>
                        <a:t>Special provision for computing profit and gains of business or profession on presumptive basis in case of certain residents. </a:t>
                      </a:r>
                      <a:endParaRPr lang="en-IN" sz="16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44AA, 44AB, 44AD, 44ADA, 44AE</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b="1" dirty="0">
                          <a:solidFill>
                            <a:srgbClr val="058586"/>
                          </a:solidFill>
                          <a:effectLst/>
                          <a:latin typeface="MS Reference Sans Serif" panose="020B0604030504040204" pitchFamily="34" charset="0"/>
                          <a:ea typeface="Cambria" panose="02040503050406030204" pitchFamily="18" charset="0"/>
                        </a:rPr>
                        <a:t>Tabular presentation for better and easy understanding of provisions.</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Further, under the 1961 Act, the requirement of keeping and maintaining the books of account, etc. and getting the accounts audited under Section 44AB was there if an assessee claimed lower profits and gains than the deemed profits and gains</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In the 2025 Act, the following twin conditions should be satisfied:</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a) The assessee claims lower profits and gains than the deemed profits and gains computed in accordance with Column E of Table: Sl. No. 2 in Section 58(2) [corresponding to Section 44AE of the 1961 Act]; </a:t>
                      </a:r>
                      <a:r>
                        <a:rPr lang="en-US" sz="1600" b="1" dirty="0">
                          <a:solidFill>
                            <a:srgbClr val="058586"/>
                          </a:solidFill>
                          <a:effectLst/>
                          <a:latin typeface="MS Reference Sans Serif" panose="020B0604030504040204" pitchFamily="34" charset="0"/>
                          <a:ea typeface="Cambria" panose="02040503050406030204" pitchFamily="18" charset="0"/>
                        </a:rPr>
                        <a:t>and</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b="1" i="1" dirty="0">
                          <a:solidFill>
                            <a:srgbClr val="058586"/>
                          </a:solidFill>
                          <a:effectLst/>
                          <a:latin typeface="MS Reference Sans Serif" panose="020B0604030504040204" pitchFamily="34" charset="0"/>
                          <a:ea typeface="Cambria" panose="02040503050406030204" pitchFamily="18" charset="0"/>
                        </a:rPr>
                        <a:t>(b) Such </a:t>
                      </a:r>
                      <a:r>
                        <a:rPr lang="en-US" sz="1600" b="1" i="1" dirty="0" err="1">
                          <a:solidFill>
                            <a:srgbClr val="058586"/>
                          </a:solidFill>
                          <a:effectLst/>
                          <a:latin typeface="MS Reference Sans Serif" panose="020B0604030504040204" pitchFamily="34" charset="0"/>
                          <a:ea typeface="Cambria" panose="02040503050406030204" pitchFamily="18" charset="0"/>
                        </a:rPr>
                        <a:t>assessee’s</a:t>
                      </a:r>
                      <a:r>
                        <a:rPr lang="en-US" sz="1600" b="1" i="1" dirty="0">
                          <a:solidFill>
                            <a:srgbClr val="058586"/>
                          </a:solidFill>
                          <a:effectLst/>
                          <a:latin typeface="MS Reference Sans Serif" panose="020B0604030504040204" pitchFamily="34" charset="0"/>
                          <a:ea typeface="Cambria" panose="02040503050406030204" pitchFamily="18" charset="0"/>
                        </a:rPr>
                        <a:t> total income exceeds the maximum amount which is not chargeable to tax.</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460145228"/>
                  </a:ext>
                </a:extLst>
              </a:tr>
            </a:tbl>
          </a:graphicData>
        </a:graphic>
      </p:graphicFrame>
      <p:sp>
        <p:nvSpPr>
          <p:cNvPr id="3" name="Rectangle 2"/>
          <p:cNvSpPr/>
          <p:nvPr/>
        </p:nvSpPr>
        <p:spPr>
          <a:xfrm>
            <a:off x="0" y="7952601"/>
            <a:ext cx="2624180" cy="276999"/>
          </a:xfrm>
          <a:prstGeom prst="rect">
            <a:avLst/>
          </a:prstGeom>
        </p:spPr>
        <p:txBody>
          <a:bodyPr wrap="none">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42016928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9AFFB3ED-55EF-89F4-2BB7-5D359898CA4F}"/>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F95DE554-9B76-EBC8-BB2B-31F71BBA55B7}"/>
              </a:ext>
            </a:extLst>
          </p:cNvPr>
          <p:cNvSpPr/>
          <p:nvPr/>
        </p:nvSpPr>
        <p:spPr>
          <a:xfrm>
            <a:off x="793790" y="617339"/>
            <a:ext cx="9639419" cy="620078"/>
          </a:xfrm>
          <a:prstGeom prst="rect">
            <a:avLst/>
          </a:prstGeom>
          <a:noFill/>
          <a:ln/>
        </p:spPr>
        <p:txBody>
          <a:bodyPr wrap="none" lIns="0" tIns="0" rIns="0" bIns="0" rtlCol="0" anchor="t"/>
          <a:lstStyle/>
          <a:p>
            <a:pPr>
              <a:lnSpc>
                <a:spcPts val="4850"/>
              </a:lnSpc>
            </a:pPr>
            <a:endParaRPr lang="en-US" sz="3900" dirty="0">
              <a:solidFill>
                <a:srgbClr val="091C53"/>
              </a:solidFill>
              <a:latin typeface="Cambria" panose="02040503050406030204" pitchFamily="18" charset="0"/>
              <a:ea typeface="Cambria" panose="02040503050406030204" pitchFamily="18" charset="0"/>
            </a:endParaRPr>
          </a:p>
        </p:txBody>
      </p:sp>
      <p:graphicFrame>
        <p:nvGraphicFramePr>
          <p:cNvPr id="4" name="Table 3">
            <a:extLst>
              <a:ext uri="{FF2B5EF4-FFF2-40B4-BE49-F238E27FC236}">
                <a16:creationId xmlns="" xmlns:a16="http://schemas.microsoft.com/office/drawing/2014/main" id="{449F461F-752C-0FB1-3FA2-C9979A5912B2}"/>
              </a:ext>
            </a:extLst>
          </p:cNvPr>
          <p:cNvGraphicFramePr>
            <a:graphicFrameLocks noGrp="1"/>
          </p:cNvGraphicFramePr>
          <p:nvPr>
            <p:extLst>
              <p:ext uri="{D42A27DB-BD31-4B8C-83A1-F6EECF244321}">
                <p14:modId xmlns:p14="http://schemas.microsoft.com/office/powerpoint/2010/main" val="1948117263"/>
              </p:ext>
            </p:extLst>
          </p:nvPr>
        </p:nvGraphicFramePr>
        <p:xfrm>
          <a:off x="793790" y="322680"/>
          <a:ext cx="13323992" cy="5925970"/>
        </p:xfrm>
        <a:graphic>
          <a:graphicData uri="http://schemas.openxmlformats.org/drawingml/2006/table">
            <a:tbl>
              <a:tblPr/>
              <a:tblGrid>
                <a:gridCol w="1484953">
                  <a:extLst>
                    <a:ext uri="{9D8B030D-6E8A-4147-A177-3AD203B41FA5}">
                      <a16:colId xmlns="" xmlns:a16="http://schemas.microsoft.com/office/drawing/2014/main" val="313123913"/>
                    </a:ext>
                  </a:extLst>
                </a:gridCol>
                <a:gridCol w="2736602">
                  <a:extLst>
                    <a:ext uri="{9D8B030D-6E8A-4147-A177-3AD203B41FA5}">
                      <a16:colId xmlns="" xmlns:a16="http://schemas.microsoft.com/office/drawing/2014/main" val="2305873083"/>
                    </a:ext>
                  </a:extLst>
                </a:gridCol>
                <a:gridCol w="1745673">
                  <a:extLst>
                    <a:ext uri="{9D8B030D-6E8A-4147-A177-3AD203B41FA5}">
                      <a16:colId xmlns="" xmlns:a16="http://schemas.microsoft.com/office/drawing/2014/main" val="1108747989"/>
                    </a:ext>
                  </a:extLst>
                </a:gridCol>
                <a:gridCol w="7356764">
                  <a:extLst>
                    <a:ext uri="{9D8B030D-6E8A-4147-A177-3AD203B41FA5}">
                      <a16:colId xmlns="" xmlns:a16="http://schemas.microsoft.com/office/drawing/2014/main" val="1719331063"/>
                    </a:ext>
                  </a:extLst>
                </a:gridCol>
              </a:tblGrid>
              <a:tr h="763597">
                <a:tc>
                  <a:txBody>
                    <a:bodyPr/>
                    <a:lstStyle/>
                    <a:p>
                      <a:pPr algn="ctr">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Section of IT Act 2025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Name of section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Section of IT Act 1961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Remarks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224959">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62</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600" b="0" i="0" dirty="0">
                          <a:solidFill>
                            <a:srgbClr val="314259"/>
                          </a:solidFill>
                          <a:effectLst/>
                          <a:latin typeface="MS Reference Sans Serif" panose="020B0604030504040204" pitchFamily="34" charset="0"/>
                          <a:ea typeface="Cambria" panose="02040503050406030204" pitchFamily="18" charset="0"/>
                        </a:rPr>
                        <a:t>Maintenance of books of account</a:t>
                      </a:r>
                      <a:endParaRPr lang="en-IN" sz="16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44AA</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b="1" dirty="0">
                          <a:solidFill>
                            <a:srgbClr val="058586"/>
                          </a:solidFill>
                          <a:effectLst/>
                          <a:latin typeface="MS Reference Sans Serif" panose="020B0604030504040204" pitchFamily="34" charset="0"/>
                          <a:ea typeface="Cambria" panose="02040503050406030204" pitchFamily="18" charset="0"/>
                        </a:rPr>
                        <a:t>The books of accounts maintained in electronic mode shall remain accessible in India at all times and the backup of such books of account and other documents maintained in electronic mode shall be kept on a daily basis in servers physically located in India. </a:t>
                      </a: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kern="1200" dirty="0">
                          <a:solidFill>
                            <a:srgbClr val="314259"/>
                          </a:solidFill>
                          <a:effectLst/>
                          <a:latin typeface="MS Reference Sans Serif" panose="020B0604030504040204" pitchFamily="34" charset="0"/>
                          <a:ea typeface="Cambria" panose="02040503050406030204" pitchFamily="18" charset="0"/>
                          <a:cs typeface="+mn-cs"/>
                        </a:rPr>
                        <a:t>The books shall be kept and maintained for a period of 7 tax years from the end of relevant tax year</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4195973457"/>
                  </a:ext>
                </a:extLst>
              </a:tr>
              <a:tr h="2937414">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63</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600" b="0" i="0" kern="1200" dirty="0">
                          <a:solidFill>
                            <a:schemeClr val="tx1"/>
                          </a:solidFill>
                          <a:effectLst/>
                          <a:latin typeface="MS Reference Sans Serif" panose="020B0604030504040204" pitchFamily="34" charset="0"/>
                          <a:ea typeface="+mn-ea"/>
                          <a:cs typeface="+mn-cs"/>
                        </a:rPr>
                        <a:t>Tax audit</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44AB</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endParaRPr lang="en-US" sz="1600" dirty="0">
                        <a:solidFill>
                          <a:srgbClr val="314259"/>
                        </a:solidFill>
                        <a:effectLst/>
                        <a:latin typeface="MS Reference Sans Serif" panose="020B0604030504040204" pitchFamily="34" charset="0"/>
                        <a:ea typeface="Cambria" panose="02040503050406030204" pitchFamily="18" charset="0"/>
                      </a:endParaRPr>
                    </a:p>
                    <a:p>
                      <a:pPr marL="0" marR="0" lvl="0" indent="0" algn="l" defTabSz="914400" rtl="0" eaLnBrk="1" fontAlgn="auto" latinLnBrk="0" hangingPunct="1">
                        <a:lnSpc>
                          <a:spcPct val="100000"/>
                        </a:lnSpc>
                        <a:spcBef>
                          <a:spcPts val="750"/>
                        </a:spcBef>
                        <a:spcAft>
                          <a:spcPts val="750"/>
                        </a:spcAft>
                        <a:buClrTx/>
                        <a:buSzTx/>
                        <a:buFontTx/>
                        <a:buNone/>
                        <a:tabLst/>
                        <a:defRPr/>
                      </a:pPr>
                      <a:endParaRPr lang="en-US" sz="1600" dirty="0">
                        <a:solidFill>
                          <a:srgbClr val="314259"/>
                        </a:solidFill>
                        <a:effectLst/>
                        <a:latin typeface="MS Reference Sans Serif" panose="020B0604030504040204" pitchFamily="34" charset="0"/>
                        <a:ea typeface="Cambria" panose="02040503050406030204" pitchFamily="18" charset="0"/>
                      </a:endParaRPr>
                    </a:p>
                    <a:p>
                      <a:pPr marL="0" marR="0" lvl="0" indent="0" algn="l" defTabSz="914400" rtl="0" eaLnBrk="1" fontAlgn="auto" latinLnBrk="0" hangingPunct="1">
                        <a:lnSpc>
                          <a:spcPct val="100000"/>
                        </a:lnSpc>
                        <a:spcBef>
                          <a:spcPts val="750"/>
                        </a:spcBef>
                        <a:spcAft>
                          <a:spcPts val="750"/>
                        </a:spcAft>
                        <a:buClrTx/>
                        <a:buSzTx/>
                        <a:buFontTx/>
                        <a:buNone/>
                        <a:tabLst/>
                        <a:defRPr/>
                      </a:pPr>
                      <a:endParaRPr lang="en-US" sz="1600" dirty="0">
                        <a:solidFill>
                          <a:srgbClr val="314259"/>
                        </a:solidFill>
                        <a:effectLst/>
                        <a:latin typeface="MS Reference Sans Serif" panose="020B0604030504040204" pitchFamily="34" charset="0"/>
                        <a:ea typeface="Cambria" panose="02040503050406030204" pitchFamily="18" charset="0"/>
                      </a:endParaRPr>
                    </a:p>
                    <a:p>
                      <a:pPr marL="0" marR="0" lvl="0" indent="0" algn="l" defTabSz="914400" rtl="0" eaLnBrk="1" fontAlgn="auto" latinLnBrk="0" hangingPunct="1">
                        <a:lnSpc>
                          <a:spcPct val="100000"/>
                        </a:lnSpc>
                        <a:spcBef>
                          <a:spcPts val="750"/>
                        </a:spcBef>
                        <a:spcAft>
                          <a:spcPts val="750"/>
                        </a:spcAft>
                        <a:buClrTx/>
                        <a:buSzTx/>
                        <a:buFontTx/>
                        <a:buNone/>
                        <a:tabLst/>
                        <a:defRPr/>
                      </a:pPr>
                      <a:endParaRPr lang="en-US" sz="1600" dirty="0">
                        <a:solidFill>
                          <a:srgbClr val="314259"/>
                        </a:solidFill>
                        <a:effectLst/>
                        <a:latin typeface="MS Reference Sans Serif" panose="020B0604030504040204" pitchFamily="34" charset="0"/>
                        <a:ea typeface="Cambria" panose="02040503050406030204" pitchFamily="18" charset="0"/>
                      </a:endParaRPr>
                    </a:p>
                    <a:p>
                      <a:pPr marL="0" marR="0" lvl="0" indent="0" algn="l" defTabSz="914400" rtl="0" eaLnBrk="1" fontAlgn="auto" latinLnBrk="0" hangingPunct="1">
                        <a:lnSpc>
                          <a:spcPct val="100000"/>
                        </a:lnSpc>
                        <a:spcBef>
                          <a:spcPts val="750"/>
                        </a:spcBef>
                        <a:spcAft>
                          <a:spcPts val="750"/>
                        </a:spcAft>
                        <a:buClrTx/>
                        <a:buSzTx/>
                        <a:buFontTx/>
                        <a:buNone/>
                        <a:tabLst/>
                        <a:defRPr/>
                      </a:pPr>
                      <a:endParaRPr lang="en-US" sz="16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983759434"/>
                  </a:ext>
                </a:extLst>
              </a:tr>
            </a:tbl>
          </a:graphicData>
        </a:graphic>
      </p:graphicFrame>
      <p:graphicFrame>
        <p:nvGraphicFramePr>
          <p:cNvPr id="3" name="Table 2">
            <a:extLst>
              <a:ext uri="{FF2B5EF4-FFF2-40B4-BE49-F238E27FC236}">
                <a16:creationId xmlns="" xmlns:a16="http://schemas.microsoft.com/office/drawing/2014/main" id="{19655CAF-EB9F-AD35-0EFE-168A687AA747}"/>
              </a:ext>
            </a:extLst>
          </p:cNvPr>
          <p:cNvGraphicFramePr>
            <a:graphicFrameLocks noGrp="1"/>
          </p:cNvGraphicFramePr>
          <p:nvPr>
            <p:extLst>
              <p:ext uri="{D42A27DB-BD31-4B8C-83A1-F6EECF244321}">
                <p14:modId xmlns:p14="http://schemas.microsoft.com/office/powerpoint/2010/main" val="2816642830"/>
              </p:ext>
            </p:extLst>
          </p:nvPr>
        </p:nvGraphicFramePr>
        <p:xfrm>
          <a:off x="6858000" y="3408221"/>
          <a:ext cx="7107381" cy="2682240"/>
        </p:xfrm>
        <a:graphic>
          <a:graphicData uri="http://schemas.openxmlformats.org/drawingml/2006/table">
            <a:tbl>
              <a:tblPr firstRow="1" bandRow="1">
                <a:tableStyleId>{5C22544A-7EE6-4342-B048-85BDC9FD1C3A}</a:tableStyleId>
              </a:tblPr>
              <a:tblGrid>
                <a:gridCol w="1828800">
                  <a:extLst>
                    <a:ext uri="{9D8B030D-6E8A-4147-A177-3AD203B41FA5}">
                      <a16:colId xmlns="" xmlns:a16="http://schemas.microsoft.com/office/drawing/2014/main" val="3530082590"/>
                    </a:ext>
                  </a:extLst>
                </a:gridCol>
                <a:gridCol w="1551709">
                  <a:extLst>
                    <a:ext uri="{9D8B030D-6E8A-4147-A177-3AD203B41FA5}">
                      <a16:colId xmlns="" xmlns:a16="http://schemas.microsoft.com/office/drawing/2014/main" val="1925499361"/>
                    </a:ext>
                  </a:extLst>
                </a:gridCol>
                <a:gridCol w="3726872">
                  <a:extLst>
                    <a:ext uri="{9D8B030D-6E8A-4147-A177-3AD203B41FA5}">
                      <a16:colId xmlns="" xmlns:a16="http://schemas.microsoft.com/office/drawing/2014/main" val="2621752814"/>
                    </a:ext>
                  </a:extLst>
                </a:gridCol>
              </a:tblGrid>
              <a:tr h="320040">
                <a:tc>
                  <a:txBody>
                    <a:bodyPr/>
                    <a:lstStyle/>
                    <a:p>
                      <a:pPr>
                        <a:buNone/>
                      </a:pPr>
                      <a:r>
                        <a:rPr lang="en-US" sz="1600" i="1" dirty="0">
                          <a:effectLst/>
                        </a:rPr>
                        <a:t>Nature of Business or Profession</a:t>
                      </a:r>
                      <a:endParaRPr lang="en-US" sz="1600" dirty="0">
                        <a:effectLst/>
                      </a:endParaRPr>
                    </a:p>
                  </a:txBody>
                  <a:tcPr marL="68580" marR="68580" marT="0" marB="0"/>
                </a:tc>
                <a:tc>
                  <a:txBody>
                    <a:bodyPr/>
                    <a:lstStyle/>
                    <a:p>
                      <a:pPr>
                        <a:buNone/>
                      </a:pPr>
                      <a:r>
                        <a:rPr lang="en-US" sz="1600" i="1" dirty="0">
                          <a:effectLst/>
                        </a:rPr>
                        <a:t>Category of Taxpayer</a:t>
                      </a:r>
                      <a:endParaRPr lang="en-US" sz="1600" dirty="0">
                        <a:effectLst/>
                      </a:endParaRPr>
                    </a:p>
                  </a:txBody>
                  <a:tcPr marL="68580" marR="68580" marT="0" marB="0"/>
                </a:tc>
                <a:tc>
                  <a:txBody>
                    <a:bodyPr/>
                    <a:lstStyle/>
                    <a:p>
                      <a:pPr>
                        <a:buNone/>
                      </a:pPr>
                      <a:r>
                        <a:rPr lang="en-US" sz="1600" i="1">
                          <a:effectLst/>
                        </a:rPr>
                        <a:t>When audit is mandatory?</a:t>
                      </a:r>
                      <a:endParaRPr lang="en-US" sz="1600">
                        <a:effectLst/>
                      </a:endParaRPr>
                    </a:p>
                  </a:txBody>
                  <a:tcPr marL="68580" marR="68580" marT="0" marB="0"/>
                </a:tc>
                <a:extLst>
                  <a:ext uri="{0D108BD9-81ED-4DB2-BD59-A6C34878D82A}">
                    <a16:rowId xmlns="" xmlns:a16="http://schemas.microsoft.com/office/drawing/2014/main" val="366448825"/>
                  </a:ext>
                </a:extLst>
              </a:tr>
              <a:tr h="370840">
                <a:tc>
                  <a:txBody>
                    <a:bodyPr/>
                    <a:lstStyle/>
                    <a:p>
                      <a:pPr>
                        <a:buNone/>
                      </a:pPr>
                      <a:r>
                        <a:rPr lang="en-US" sz="1600" dirty="0">
                          <a:effectLst/>
                        </a:rPr>
                        <a:t>Any professions (specified or non-specified)</a:t>
                      </a:r>
                    </a:p>
                  </a:txBody>
                  <a:tcPr marL="68580" marR="68580" marT="0" marB="0"/>
                </a:tc>
                <a:tc>
                  <a:txBody>
                    <a:bodyPr/>
                    <a:lstStyle/>
                    <a:p>
                      <a:pPr>
                        <a:buNone/>
                      </a:pPr>
                      <a:r>
                        <a:rPr lang="en-US" sz="1600" dirty="0">
                          <a:effectLst/>
                        </a:rPr>
                        <a:t>Any</a:t>
                      </a:r>
                    </a:p>
                  </a:txBody>
                  <a:tcPr marL="68580" marR="68580" marT="0" marB="0"/>
                </a:tc>
                <a:tc>
                  <a:txBody>
                    <a:bodyPr/>
                    <a:lstStyle/>
                    <a:p>
                      <a:pPr algn="just">
                        <a:buNone/>
                      </a:pPr>
                      <a:r>
                        <a:rPr lang="en-US" sz="1600" dirty="0">
                          <a:effectLst/>
                        </a:rPr>
                        <a:t>If gross receipts from profession during the relevant previous year </a:t>
                      </a:r>
                      <a:r>
                        <a:rPr lang="en-US" sz="1600" b="1" dirty="0">
                          <a:solidFill>
                            <a:srgbClr val="058586"/>
                          </a:solidFill>
                          <a:effectLst/>
                        </a:rPr>
                        <a:t>exceeds Rs. 50 lakhs</a:t>
                      </a:r>
                    </a:p>
                  </a:txBody>
                  <a:tcPr marL="68580" marR="68580" marT="0" marB="0"/>
                </a:tc>
                <a:extLst>
                  <a:ext uri="{0D108BD9-81ED-4DB2-BD59-A6C34878D82A}">
                    <a16:rowId xmlns="" xmlns:a16="http://schemas.microsoft.com/office/drawing/2014/main" val="2788728934"/>
                  </a:ext>
                </a:extLst>
              </a:tr>
              <a:tr h="370840">
                <a:tc>
                  <a:txBody>
                    <a:bodyPr/>
                    <a:lstStyle/>
                    <a:p>
                      <a:pPr>
                        <a:buNone/>
                      </a:pPr>
                      <a:r>
                        <a:rPr lang="en-US" sz="1600">
                          <a:effectLst/>
                        </a:rPr>
                        <a:t>Business</a:t>
                      </a:r>
                    </a:p>
                  </a:txBody>
                  <a:tcPr marL="68580" marR="68580" marT="0" marB="0"/>
                </a:tc>
                <a:tc>
                  <a:txBody>
                    <a:bodyPr/>
                    <a:lstStyle/>
                    <a:p>
                      <a:pPr>
                        <a:buNone/>
                      </a:pPr>
                      <a:r>
                        <a:rPr lang="en-US" sz="1600" dirty="0">
                          <a:effectLst/>
                        </a:rPr>
                        <a:t>Cash receipt and payment up to 5%</a:t>
                      </a:r>
                    </a:p>
                  </a:txBody>
                  <a:tcPr marL="68580" marR="68580" marT="0" marB="0"/>
                </a:tc>
                <a:tc>
                  <a:txBody>
                    <a:bodyPr/>
                    <a:lstStyle/>
                    <a:p>
                      <a:pPr algn="just">
                        <a:buNone/>
                      </a:pPr>
                      <a:r>
                        <a:rPr lang="en-US" sz="1600" dirty="0">
                          <a:effectLst/>
                        </a:rPr>
                        <a:t>If total sales, turnover or gross receipt from business during the previous year </a:t>
                      </a:r>
                      <a:r>
                        <a:rPr lang="en-US" sz="1600" b="1" dirty="0">
                          <a:solidFill>
                            <a:srgbClr val="058586"/>
                          </a:solidFill>
                          <a:effectLst/>
                        </a:rPr>
                        <a:t>exceeds Rs. 10 crore</a:t>
                      </a:r>
                    </a:p>
                  </a:txBody>
                  <a:tcPr marL="68580" marR="68580" marT="0" marB="0"/>
                </a:tc>
                <a:extLst>
                  <a:ext uri="{0D108BD9-81ED-4DB2-BD59-A6C34878D82A}">
                    <a16:rowId xmlns="" xmlns:a16="http://schemas.microsoft.com/office/drawing/2014/main" val="786180198"/>
                  </a:ext>
                </a:extLst>
              </a:tr>
              <a:tr h="370840">
                <a:tc>
                  <a:txBody>
                    <a:bodyPr/>
                    <a:lstStyle/>
                    <a:p>
                      <a:pPr>
                        <a:buNone/>
                      </a:pPr>
                      <a:r>
                        <a:rPr lang="en-US" sz="1600">
                          <a:effectLst/>
                        </a:rPr>
                        <a:t>Business</a:t>
                      </a:r>
                    </a:p>
                  </a:txBody>
                  <a:tcPr marL="68580" marR="68580" marT="0" marB="0"/>
                </a:tc>
                <a:tc>
                  <a:txBody>
                    <a:bodyPr/>
                    <a:lstStyle/>
                    <a:p>
                      <a:pPr>
                        <a:buNone/>
                      </a:pPr>
                      <a:r>
                        <a:rPr lang="en-US" sz="1600">
                          <a:effectLst/>
                        </a:rPr>
                        <a:t>Any</a:t>
                      </a:r>
                    </a:p>
                  </a:txBody>
                  <a:tcPr marL="68580" marR="68580" marT="0" marB="0"/>
                </a:tc>
                <a:tc>
                  <a:txBody>
                    <a:bodyPr/>
                    <a:lstStyle/>
                    <a:p>
                      <a:pPr algn="just">
                        <a:buNone/>
                      </a:pPr>
                      <a:r>
                        <a:rPr lang="en-US" sz="1600" dirty="0">
                          <a:effectLst/>
                        </a:rPr>
                        <a:t>If total sales, turnover or gross receipt from business during the previous year </a:t>
                      </a:r>
                      <a:r>
                        <a:rPr lang="en-US" sz="1600" b="1" dirty="0">
                          <a:solidFill>
                            <a:srgbClr val="058586"/>
                          </a:solidFill>
                          <a:effectLst/>
                        </a:rPr>
                        <a:t>exceeds Rs. 1 crore</a:t>
                      </a:r>
                    </a:p>
                  </a:txBody>
                  <a:tcPr marL="68580" marR="68580" marT="0" marB="0"/>
                </a:tc>
                <a:extLst>
                  <a:ext uri="{0D108BD9-81ED-4DB2-BD59-A6C34878D82A}">
                    <a16:rowId xmlns="" xmlns:a16="http://schemas.microsoft.com/office/drawing/2014/main" val="2923863362"/>
                  </a:ext>
                </a:extLst>
              </a:tr>
            </a:tbl>
          </a:graphicData>
        </a:graphic>
      </p:graphicFrame>
      <p:sp>
        <p:nvSpPr>
          <p:cNvPr id="5" name="TextBox 4">
            <a:extLst>
              <a:ext uri="{FF2B5EF4-FFF2-40B4-BE49-F238E27FC236}">
                <a16:creationId xmlns="" xmlns:a16="http://schemas.microsoft.com/office/drawing/2014/main" id="{87597054-F507-15B1-A19E-2A6A950794E5}"/>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25851474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C4C7A869-CA51-C8DC-496B-0DEB19D559CA}"/>
            </a:ext>
          </a:extLst>
        </p:cNvPr>
        <p:cNvGrpSpPr/>
        <p:nvPr/>
      </p:nvGrpSpPr>
      <p:grpSpPr>
        <a:xfrm>
          <a:off x="0" y="0"/>
          <a:ext cx="0" cy="0"/>
          <a:chOff x="0" y="0"/>
          <a:chExt cx="0" cy="0"/>
        </a:xfrm>
      </p:grpSpPr>
      <p:sp>
        <p:nvSpPr>
          <p:cNvPr id="16" name="TextBox 15">
            <a:extLst>
              <a:ext uri="{FF2B5EF4-FFF2-40B4-BE49-F238E27FC236}">
                <a16:creationId xmlns="" xmlns:a16="http://schemas.microsoft.com/office/drawing/2014/main" id="{837A3B4F-D59C-C004-2884-A9A6DB963264}"/>
              </a:ext>
            </a:extLst>
          </p:cNvPr>
          <p:cNvSpPr txBox="1"/>
          <p:nvPr/>
        </p:nvSpPr>
        <p:spPr>
          <a:xfrm>
            <a:off x="334537" y="3442365"/>
            <a:ext cx="8697951" cy="2231380"/>
          </a:xfrm>
          <a:prstGeom prst="rect">
            <a:avLst/>
          </a:prstGeom>
          <a:noFill/>
        </p:spPr>
        <p:txBody>
          <a:bodyPr wrap="square">
            <a:spAutoFit/>
          </a:bodyPr>
          <a:lstStyle/>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CHAPTER IV: Part E -  Capital Gains</a:t>
            </a:r>
          </a:p>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[Sections 67 to 91]</a:t>
            </a:r>
          </a:p>
          <a:p>
            <a:pPr algn="ctr">
              <a:defRPr/>
            </a:pPr>
            <a:endParaRPr lang="en-US" sz="2200" b="1" dirty="0">
              <a:solidFill>
                <a:schemeClr val="tx1">
                  <a:lumMod val="75000"/>
                  <a:lumOff val="25000"/>
                </a:schemeClr>
              </a:solidFill>
              <a:latin typeface="MS Reference Sans Serif" panose="020B0604030504040204" pitchFamily="34" charset="0"/>
              <a:ea typeface="Cambria" panose="02040503050406030204" pitchFamily="18" charset="0"/>
              <a:cs typeface="Lato Black" panose="020F0502020204030203" pitchFamily="34" charset="0"/>
            </a:endParaRPr>
          </a:p>
        </p:txBody>
      </p:sp>
      <p:pic>
        <p:nvPicPr>
          <p:cNvPr id="17" name="Image 0" descr="preencoded.png">
            <a:extLst>
              <a:ext uri="{FF2B5EF4-FFF2-40B4-BE49-F238E27FC236}">
                <a16:creationId xmlns="" xmlns:a16="http://schemas.microsoft.com/office/drawing/2014/main" id="{0FC9B73D-2F49-47A0-2118-5FD1420E6698}"/>
              </a:ext>
            </a:extLst>
          </p:cNvPr>
          <p:cNvPicPr>
            <a:picLocks noChangeAspect="1"/>
          </p:cNvPicPr>
          <p:nvPr/>
        </p:nvPicPr>
        <p:blipFill>
          <a:blip r:embed="rId3"/>
          <a:stretch>
            <a:fillRect/>
          </a:stretch>
        </p:blipFill>
        <p:spPr>
          <a:xfrm>
            <a:off x="9288965" y="0"/>
            <a:ext cx="5307981" cy="8229600"/>
          </a:xfrm>
          <a:prstGeom prst="rect">
            <a:avLst/>
          </a:prstGeom>
        </p:spPr>
      </p:pic>
    </p:spTree>
    <p:extLst>
      <p:ext uri="{BB962C8B-B14F-4D97-AF65-F5344CB8AC3E}">
        <p14:creationId xmlns:p14="http://schemas.microsoft.com/office/powerpoint/2010/main" val="39966645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5759CFAA-E66A-2C97-3B28-8893635E9D81}"/>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257B1016-D29F-BA88-2050-4798C7549699}"/>
              </a:ext>
            </a:extLst>
          </p:cNvPr>
          <p:cNvSpPr/>
          <p:nvPr/>
        </p:nvSpPr>
        <p:spPr>
          <a:xfrm>
            <a:off x="793790" y="617339"/>
            <a:ext cx="9639419" cy="620078"/>
          </a:xfrm>
          <a:prstGeom prst="rect">
            <a:avLst/>
          </a:prstGeom>
          <a:noFill/>
          <a:ln/>
        </p:spPr>
        <p:txBody>
          <a:bodyPr wrap="none" lIns="0" tIns="0" rIns="0" bIns="0" rtlCol="0" anchor="t"/>
          <a:lstStyle/>
          <a:p>
            <a:pPr>
              <a:lnSpc>
                <a:spcPts val="4850"/>
              </a:lnSpc>
            </a:pPr>
            <a:endParaRPr lang="en-US" sz="3900" dirty="0">
              <a:solidFill>
                <a:srgbClr val="091C53"/>
              </a:solidFill>
              <a:latin typeface="Cambria" panose="02040503050406030204" pitchFamily="18" charset="0"/>
              <a:ea typeface="Cambria" panose="02040503050406030204" pitchFamily="18" charset="0"/>
            </a:endParaRPr>
          </a:p>
        </p:txBody>
      </p:sp>
      <p:graphicFrame>
        <p:nvGraphicFramePr>
          <p:cNvPr id="4" name="Table 3">
            <a:extLst>
              <a:ext uri="{FF2B5EF4-FFF2-40B4-BE49-F238E27FC236}">
                <a16:creationId xmlns="" xmlns:a16="http://schemas.microsoft.com/office/drawing/2014/main" id="{D8C76BB1-C9D7-F398-7C9C-C650163E9E73}"/>
              </a:ext>
            </a:extLst>
          </p:cNvPr>
          <p:cNvGraphicFramePr>
            <a:graphicFrameLocks noGrp="1"/>
          </p:cNvGraphicFramePr>
          <p:nvPr>
            <p:extLst>
              <p:ext uri="{D42A27DB-BD31-4B8C-83A1-F6EECF244321}">
                <p14:modId xmlns:p14="http://schemas.microsoft.com/office/powerpoint/2010/main" val="2489460865"/>
              </p:ext>
            </p:extLst>
          </p:nvPr>
        </p:nvGraphicFramePr>
        <p:xfrm>
          <a:off x="793790" y="322680"/>
          <a:ext cx="13323992" cy="7417020"/>
        </p:xfrm>
        <a:graphic>
          <a:graphicData uri="http://schemas.openxmlformats.org/drawingml/2006/table">
            <a:tbl>
              <a:tblPr/>
              <a:tblGrid>
                <a:gridCol w="1484953">
                  <a:extLst>
                    <a:ext uri="{9D8B030D-6E8A-4147-A177-3AD203B41FA5}">
                      <a16:colId xmlns="" xmlns:a16="http://schemas.microsoft.com/office/drawing/2014/main" val="313123913"/>
                    </a:ext>
                  </a:extLst>
                </a:gridCol>
                <a:gridCol w="2736602">
                  <a:extLst>
                    <a:ext uri="{9D8B030D-6E8A-4147-A177-3AD203B41FA5}">
                      <a16:colId xmlns="" xmlns:a16="http://schemas.microsoft.com/office/drawing/2014/main" val="2305873083"/>
                    </a:ext>
                  </a:extLst>
                </a:gridCol>
                <a:gridCol w="1745673">
                  <a:extLst>
                    <a:ext uri="{9D8B030D-6E8A-4147-A177-3AD203B41FA5}">
                      <a16:colId xmlns="" xmlns:a16="http://schemas.microsoft.com/office/drawing/2014/main" val="1108747989"/>
                    </a:ext>
                  </a:extLst>
                </a:gridCol>
                <a:gridCol w="7356764">
                  <a:extLst>
                    <a:ext uri="{9D8B030D-6E8A-4147-A177-3AD203B41FA5}">
                      <a16:colId xmlns="" xmlns:a16="http://schemas.microsoft.com/office/drawing/2014/main" val="1719331063"/>
                    </a:ext>
                  </a:extLst>
                </a:gridCol>
              </a:tblGrid>
              <a:tr h="327496">
                <a:tc>
                  <a:txBody>
                    <a:bodyPr/>
                    <a:lstStyle/>
                    <a:p>
                      <a:pPr algn="ctr">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Section of IT Act 2025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Name of section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Section of IT Act 1961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Remarks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67</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600" b="0" i="0" dirty="0">
                          <a:solidFill>
                            <a:srgbClr val="314259"/>
                          </a:solidFill>
                          <a:effectLst/>
                          <a:latin typeface="MS Reference Sans Serif" panose="020B0604030504040204" pitchFamily="34" charset="0"/>
                          <a:ea typeface="Cambria" panose="02040503050406030204" pitchFamily="18" charset="0"/>
                        </a:rPr>
                        <a:t>Capital gains</a:t>
                      </a:r>
                      <a:endParaRPr lang="en-IN" sz="16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b="1" dirty="0">
                          <a:solidFill>
                            <a:srgbClr val="314259"/>
                          </a:solidFill>
                          <a:effectLst/>
                          <a:latin typeface="MS Reference Sans Serif" panose="020B0604030504040204" pitchFamily="34" charset="0"/>
                          <a:ea typeface="Cambria" panose="02040503050406030204" pitchFamily="18" charset="0"/>
                        </a:rPr>
                        <a:t>Charging section</a:t>
                      </a:r>
                      <a:r>
                        <a:rPr lang="en-US" sz="1600" dirty="0">
                          <a:solidFill>
                            <a:srgbClr val="314259"/>
                          </a:solidFill>
                          <a:effectLst/>
                          <a:latin typeface="MS Reference Sans Serif" panose="020B0604030504040204" pitchFamily="34" charset="0"/>
                          <a:ea typeface="Cambria" panose="02040503050406030204" pitchFamily="18" charset="0"/>
                        </a:rPr>
                        <a:t>. 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endParaRPr lang="en-US" sz="1600" kern="1200" dirty="0">
                        <a:solidFill>
                          <a:srgbClr val="314259"/>
                        </a:solidFill>
                        <a:effectLst/>
                        <a:latin typeface="MS Reference Sans Serif" panose="020B0604030504040204" pitchFamily="34" charset="0"/>
                        <a:ea typeface="Cambria" panose="02040503050406030204" pitchFamily="18" charset="0"/>
                        <a:cs typeface="+mn-cs"/>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4195973457"/>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68</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600" b="0" i="0" kern="1200" dirty="0">
                          <a:solidFill>
                            <a:schemeClr val="tx1"/>
                          </a:solidFill>
                          <a:effectLst/>
                          <a:latin typeface="MS Reference Sans Serif" panose="020B0604030504040204" pitchFamily="34" charset="0"/>
                          <a:ea typeface="+mn-ea"/>
                          <a:cs typeface="+mn-cs"/>
                        </a:rPr>
                        <a:t>Capital gains on distribution of assets by companies in liquidation. </a:t>
                      </a:r>
                      <a:endParaRPr lang="en-US" sz="16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46</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983759434"/>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69</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600" b="0" i="0" kern="1200" dirty="0">
                          <a:solidFill>
                            <a:schemeClr val="tx1"/>
                          </a:solidFill>
                          <a:effectLst/>
                          <a:latin typeface="MS Reference Sans Serif" panose="020B0604030504040204" pitchFamily="34" charset="0"/>
                          <a:ea typeface="+mn-ea"/>
                          <a:cs typeface="+mn-cs"/>
                        </a:rPr>
                        <a:t>Capital gains on purchase by company of its own shares or other specified securities. </a:t>
                      </a:r>
                      <a:endParaRPr lang="en-US" sz="16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46A</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just"/>
                      <a:r>
                        <a:rPr lang="en-US" sz="1600" b="0" i="0" u="none" strike="noStrike" kern="1200" baseline="0" dirty="0">
                          <a:solidFill>
                            <a:schemeClr val="tx1"/>
                          </a:solidFill>
                          <a:latin typeface="MS Reference Sans Serif" panose="020B0604030504040204" pitchFamily="34" charset="0"/>
                          <a:ea typeface="+mn-ea"/>
                          <a:cs typeface="+mn-cs"/>
                        </a:rPr>
                        <a:t>Pursuant to Finance Act 2026, capital gains on share buyback is treated as capital gains only and not dividends.  </a:t>
                      </a:r>
                    </a:p>
                    <a:p>
                      <a:pPr algn="just"/>
                      <a:endParaRPr lang="en-US" sz="1600" b="0" i="0" u="none" strike="noStrike" kern="1200" baseline="0" dirty="0">
                        <a:solidFill>
                          <a:schemeClr val="tx1"/>
                        </a:solidFill>
                        <a:latin typeface="MS Reference Sans Serif" panose="020B0604030504040204" pitchFamily="34" charset="0"/>
                        <a:ea typeface="+mn-ea"/>
                        <a:cs typeface="+mn-cs"/>
                      </a:endParaRPr>
                    </a:p>
                    <a:p>
                      <a:pPr algn="just"/>
                      <a:r>
                        <a:rPr lang="en-US" sz="1600" b="0" i="0" u="none" strike="noStrike" kern="1200" baseline="0" dirty="0">
                          <a:solidFill>
                            <a:srgbClr val="058586"/>
                          </a:solidFill>
                          <a:latin typeface="MS Reference Sans Serif" panose="020B0604030504040204" pitchFamily="34" charset="0"/>
                          <a:ea typeface="+mn-ea"/>
                          <a:cs typeface="+mn-cs"/>
                        </a:rPr>
                        <a:t>Difference between consideration and cost of acquisition will be taxable as capital gains</a:t>
                      </a:r>
                      <a:r>
                        <a:rPr lang="en-US" sz="1600" b="0" i="0" u="none" strike="noStrike" kern="1200" baseline="0" dirty="0">
                          <a:solidFill>
                            <a:schemeClr val="tx1"/>
                          </a:solidFill>
                          <a:latin typeface="MS Reference Sans Serif" panose="020B0604030504040204" pitchFamily="34" charset="0"/>
                          <a:ea typeface="+mn-ea"/>
                          <a:cs typeface="+mn-cs"/>
                        </a:rPr>
                        <a:t>. Where the promoter is participating in share buyback, a higher tax will be levied (22%/ 30%). </a:t>
                      </a:r>
                    </a:p>
                    <a:p>
                      <a:endParaRPr lang="en-US" sz="16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506148974"/>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70</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600" dirty="0">
                          <a:solidFill>
                            <a:srgbClr val="314259"/>
                          </a:solidFill>
                          <a:effectLst/>
                          <a:latin typeface="MS Reference Sans Serif" panose="020B0604030504040204" pitchFamily="34" charset="0"/>
                          <a:ea typeface="Cambria" panose="02040503050406030204" pitchFamily="18" charset="0"/>
                        </a:rPr>
                        <a:t>Transactions not regarded as transfer. </a:t>
                      </a:r>
                      <a:endParaRPr lang="en-IN" sz="16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47</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4750768"/>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71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600" dirty="0">
                          <a:solidFill>
                            <a:srgbClr val="314259"/>
                          </a:solidFill>
                          <a:effectLst/>
                          <a:latin typeface="MS Reference Sans Serif" panose="020B0604030504040204" pitchFamily="34" charset="0"/>
                          <a:ea typeface="Cambria" panose="02040503050406030204" pitchFamily="18" charset="0"/>
                        </a:rPr>
                        <a:t>Withdrawal of exemption in certain cases </a:t>
                      </a:r>
                      <a:endParaRPr lang="en-IN" sz="16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47A</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460145228"/>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72</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600" dirty="0">
                          <a:solidFill>
                            <a:srgbClr val="314259"/>
                          </a:solidFill>
                          <a:effectLst/>
                          <a:latin typeface="MS Reference Sans Serif" panose="020B0604030504040204" pitchFamily="34" charset="0"/>
                          <a:ea typeface="Cambria" panose="02040503050406030204" pitchFamily="18" charset="0"/>
                        </a:rPr>
                        <a:t>Modes of computation of capital gains </a:t>
                      </a:r>
                      <a:endParaRPr lang="en-IN" sz="16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48</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1159506772"/>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73</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600" dirty="0">
                          <a:solidFill>
                            <a:srgbClr val="314259"/>
                          </a:solidFill>
                          <a:effectLst/>
                          <a:latin typeface="MS Reference Sans Serif" panose="020B0604030504040204" pitchFamily="34" charset="0"/>
                          <a:ea typeface="Cambria" panose="02040503050406030204" pitchFamily="18" charset="0"/>
                        </a:rPr>
                        <a:t>Cost with reference to certain modes of acquisition </a:t>
                      </a:r>
                      <a:endParaRPr lang="en-IN" sz="16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49</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1822115830"/>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74</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600" dirty="0">
                          <a:solidFill>
                            <a:srgbClr val="314259"/>
                          </a:solidFill>
                          <a:effectLst/>
                          <a:latin typeface="MS Reference Sans Serif" panose="020B0604030504040204" pitchFamily="34" charset="0"/>
                          <a:ea typeface="Cambria" panose="02040503050406030204" pitchFamily="18" charset="0"/>
                        </a:rPr>
                        <a:t>Special provision for computation of capital gains in case of depreciable assets. </a:t>
                      </a:r>
                      <a:endParaRPr lang="en-IN" sz="16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50</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711669502"/>
                  </a:ext>
                </a:extLst>
              </a:tr>
            </a:tbl>
          </a:graphicData>
        </a:graphic>
      </p:graphicFrame>
      <p:sp>
        <p:nvSpPr>
          <p:cNvPr id="3" name="TextBox 2">
            <a:extLst>
              <a:ext uri="{FF2B5EF4-FFF2-40B4-BE49-F238E27FC236}">
                <a16:creationId xmlns="" xmlns:a16="http://schemas.microsoft.com/office/drawing/2014/main" id="{2B6A109A-5961-7179-02E4-D1B7F3951F4C}"/>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40848750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8C6B6AF-33FE-BAF0-CAFD-0249F85A368C}"/>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E048015B-7CDF-4C85-C16D-4DE74647C843}"/>
              </a:ext>
            </a:extLst>
          </p:cNvPr>
          <p:cNvSpPr/>
          <p:nvPr/>
        </p:nvSpPr>
        <p:spPr>
          <a:xfrm>
            <a:off x="793790" y="617339"/>
            <a:ext cx="9639419" cy="620078"/>
          </a:xfrm>
          <a:prstGeom prst="rect">
            <a:avLst/>
          </a:prstGeom>
          <a:noFill/>
          <a:ln/>
        </p:spPr>
        <p:txBody>
          <a:bodyPr wrap="none" lIns="0" tIns="0" rIns="0" bIns="0" rtlCol="0" anchor="t"/>
          <a:lstStyle/>
          <a:p>
            <a:pPr>
              <a:lnSpc>
                <a:spcPts val="4850"/>
              </a:lnSpc>
            </a:pPr>
            <a:endParaRPr lang="en-US" sz="3900" dirty="0">
              <a:solidFill>
                <a:srgbClr val="091C53"/>
              </a:solidFill>
              <a:latin typeface="Cambria" panose="02040503050406030204" pitchFamily="18" charset="0"/>
              <a:ea typeface="Cambria" panose="02040503050406030204" pitchFamily="18" charset="0"/>
            </a:endParaRPr>
          </a:p>
        </p:txBody>
      </p:sp>
      <p:graphicFrame>
        <p:nvGraphicFramePr>
          <p:cNvPr id="4" name="Table 3">
            <a:extLst>
              <a:ext uri="{FF2B5EF4-FFF2-40B4-BE49-F238E27FC236}">
                <a16:creationId xmlns="" xmlns:a16="http://schemas.microsoft.com/office/drawing/2014/main" id="{09C87DA1-6773-3324-89E2-F9B4CE7E10BF}"/>
              </a:ext>
            </a:extLst>
          </p:cNvPr>
          <p:cNvGraphicFramePr>
            <a:graphicFrameLocks noGrp="1"/>
          </p:cNvGraphicFramePr>
          <p:nvPr>
            <p:extLst>
              <p:ext uri="{D42A27DB-BD31-4B8C-83A1-F6EECF244321}">
                <p14:modId xmlns:p14="http://schemas.microsoft.com/office/powerpoint/2010/main" val="3489053185"/>
              </p:ext>
            </p:extLst>
          </p:nvPr>
        </p:nvGraphicFramePr>
        <p:xfrm>
          <a:off x="793790" y="322680"/>
          <a:ext cx="13323992" cy="7077200"/>
        </p:xfrm>
        <a:graphic>
          <a:graphicData uri="http://schemas.openxmlformats.org/drawingml/2006/table">
            <a:tbl>
              <a:tblPr/>
              <a:tblGrid>
                <a:gridCol w="1484953">
                  <a:extLst>
                    <a:ext uri="{9D8B030D-6E8A-4147-A177-3AD203B41FA5}">
                      <a16:colId xmlns="" xmlns:a16="http://schemas.microsoft.com/office/drawing/2014/main" val="313123913"/>
                    </a:ext>
                  </a:extLst>
                </a:gridCol>
                <a:gridCol w="2736602">
                  <a:extLst>
                    <a:ext uri="{9D8B030D-6E8A-4147-A177-3AD203B41FA5}">
                      <a16:colId xmlns="" xmlns:a16="http://schemas.microsoft.com/office/drawing/2014/main" val="2305873083"/>
                    </a:ext>
                  </a:extLst>
                </a:gridCol>
                <a:gridCol w="1745673">
                  <a:extLst>
                    <a:ext uri="{9D8B030D-6E8A-4147-A177-3AD203B41FA5}">
                      <a16:colId xmlns="" xmlns:a16="http://schemas.microsoft.com/office/drawing/2014/main" val="1108747989"/>
                    </a:ext>
                  </a:extLst>
                </a:gridCol>
                <a:gridCol w="7356764">
                  <a:extLst>
                    <a:ext uri="{9D8B030D-6E8A-4147-A177-3AD203B41FA5}">
                      <a16:colId xmlns="" xmlns:a16="http://schemas.microsoft.com/office/drawing/2014/main" val="1719331063"/>
                    </a:ext>
                  </a:extLst>
                </a:gridCol>
              </a:tblGrid>
              <a:tr h="327496">
                <a:tc>
                  <a:txBody>
                    <a:bodyPr/>
                    <a:lstStyle/>
                    <a:p>
                      <a:pPr algn="ctr">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Section of IT Act 2025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Name of section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Section of IT Act 1961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Remarks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75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600" b="0" i="0" dirty="0">
                          <a:solidFill>
                            <a:srgbClr val="314259"/>
                          </a:solidFill>
                          <a:effectLst/>
                          <a:latin typeface="MS Reference Sans Serif" panose="020B0604030504040204" pitchFamily="34" charset="0"/>
                          <a:ea typeface="Cambria" panose="02040503050406030204" pitchFamily="18" charset="0"/>
                        </a:rPr>
                        <a:t>Special provision for cost of acquisition in case of depreciable asset </a:t>
                      </a:r>
                      <a:endParaRPr lang="en-IN" sz="16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50A</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endParaRPr lang="en-US" sz="1600" kern="1200" dirty="0">
                        <a:solidFill>
                          <a:srgbClr val="314259"/>
                        </a:solidFill>
                        <a:effectLst/>
                        <a:latin typeface="MS Reference Sans Serif" panose="020B0604030504040204" pitchFamily="34" charset="0"/>
                        <a:ea typeface="Cambria" panose="02040503050406030204" pitchFamily="18" charset="0"/>
                        <a:cs typeface="+mn-cs"/>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4195973457"/>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76</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600" b="0" i="0" kern="1200" dirty="0">
                          <a:solidFill>
                            <a:schemeClr val="tx1"/>
                          </a:solidFill>
                          <a:effectLst/>
                          <a:latin typeface="MS Reference Sans Serif" panose="020B0604030504040204" pitchFamily="34" charset="0"/>
                          <a:ea typeface="+mn-ea"/>
                          <a:cs typeface="+mn-cs"/>
                        </a:rPr>
                        <a:t>Special provision for computation of capital gains in case of market-linked debentures. </a:t>
                      </a:r>
                      <a:endParaRPr lang="en-US" sz="16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50AA</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983759434"/>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77</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600" b="0" i="0" kern="1200" dirty="0">
                          <a:solidFill>
                            <a:schemeClr val="tx1"/>
                          </a:solidFill>
                          <a:effectLst/>
                          <a:latin typeface="MS Reference Sans Serif" panose="020B0604030504040204" pitchFamily="34" charset="0"/>
                          <a:ea typeface="+mn-ea"/>
                          <a:cs typeface="+mn-cs"/>
                        </a:rPr>
                        <a:t>Special provision for computation of capital gains in case of slump sale. </a:t>
                      </a:r>
                      <a:endParaRPr lang="en-US" sz="16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50B</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just"/>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506148974"/>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78</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600" dirty="0">
                          <a:solidFill>
                            <a:srgbClr val="314259"/>
                          </a:solidFill>
                          <a:effectLst/>
                          <a:latin typeface="MS Reference Sans Serif" panose="020B0604030504040204" pitchFamily="34" charset="0"/>
                          <a:ea typeface="Cambria" panose="02040503050406030204" pitchFamily="18" charset="0"/>
                        </a:rPr>
                        <a:t>Special provision for full value of consideration in certain cases </a:t>
                      </a:r>
                      <a:endParaRPr lang="en-IN" sz="16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50C</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4750768"/>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79</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600" dirty="0">
                          <a:solidFill>
                            <a:srgbClr val="314259"/>
                          </a:solidFill>
                          <a:effectLst/>
                          <a:latin typeface="MS Reference Sans Serif" panose="020B0604030504040204" pitchFamily="34" charset="0"/>
                          <a:ea typeface="Cambria" panose="02040503050406030204" pitchFamily="18" charset="0"/>
                        </a:rPr>
                        <a:t>Special provision for full value of consideration for transfer of share other than quoted shares. </a:t>
                      </a:r>
                      <a:endParaRPr lang="en-IN" sz="16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50CA</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460145228"/>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80</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600" dirty="0">
                          <a:solidFill>
                            <a:srgbClr val="314259"/>
                          </a:solidFill>
                          <a:effectLst/>
                          <a:latin typeface="MS Reference Sans Serif" panose="020B0604030504040204" pitchFamily="34" charset="0"/>
                          <a:ea typeface="Cambria" panose="02040503050406030204" pitchFamily="18" charset="0"/>
                        </a:rPr>
                        <a:t>Fair market value deemed to be full value of consideration in certain cases. </a:t>
                      </a:r>
                      <a:endParaRPr lang="en-IN" sz="16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50D</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1159506772"/>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81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600" dirty="0">
                          <a:solidFill>
                            <a:srgbClr val="314259"/>
                          </a:solidFill>
                          <a:effectLst/>
                          <a:latin typeface="MS Reference Sans Serif" panose="020B0604030504040204" pitchFamily="34" charset="0"/>
                          <a:ea typeface="Cambria" panose="02040503050406030204" pitchFamily="18" charset="0"/>
                        </a:rPr>
                        <a:t>Advance money received</a:t>
                      </a:r>
                      <a:endParaRPr lang="en-IN" sz="16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51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1822115830"/>
                  </a:ext>
                </a:extLst>
              </a:tr>
            </a:tbl>
          </a:graphicData>
        </a:graphic>
      </p:graphicFrame>
      <p:sp>
        <p:nvSpPr>
          <p:cNvPr id="3" name="TextBox 2">
            <a:extLst>
              <a:ext uri="{FF2B5EF4-FFF2-40B4-BE49-F238E27FC236}">
                <a16:creationId xmlns="" xmlns:a16="http://schemas.microsoft.com/office/drawing/2014/main" id="{2B88A923-D943-29EA-EC22-4F3E79A3CBB4}"/>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39976624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99FA5638-02E2-8D73-7592-FE6BB067229F}"/>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25DF2C22-6608-1120-4CF4-1497632A0AE8}"/>
              </a:ext>
            </a:extLst>
          </p:cNvPr>
          <p:cNvSpPr/>
          <p:nvPr/>
        </p:nvSpPr>
        <p:spPr>
          <a:xfrm>
            <a:off x="793790" y="617339"/>
            <a:ext cx="9639419" cy="620078"/>
          </a:xfrm>
          <a:prstGeom prst="rect">
            <a:avLst/>
          </a:prstGeom>
          <a:noFill/>
          <a:ln/>
        </p:spPr>
        <p:txBody>
          <a:bodyPr wrap="none" lIns="0" tIns="0" rIns="0" bIns="0" rtlCol="0" anchor="t"/>
          <a:lstStyle/>
          <a:p>
            <a:pPr>
              <a:lnSpc>
                <a:spcPts val="4850"/>
              </a:lnSpc>
            </a:pPr>
            <a:endParaRPr lang="en-US" sz="3900" dirty="0">
              <a:solidFill>
                <a:srgbClr val="091C53"/>
              </a:solidFill>
              <a:latin typeface="Cambria" panose="02040503050406030204" pitchFamily="18" charset="0"/>
              <a:ea typeface="Cambria" panose="02040503050406030204" pitchFamily="18" charset="0"/>
            </a:endParaRPr>
          </a:p>
        </p:txBody>
      </p:sp>
      <p:graphicFrame>
        <p:nvGraphicFramePr>
          <p:cNvPr id="4" name="Table 3">
            <a:extLst>
              <a:ext uri="{FF2B5EF4-FFF2-40B4-BE49-F238E27FC236}">
                <a16:creationId xmlns="" xmlns:a16="http://schemas.microsoft.com/office/drawing/2014/main" id="{D2E98242-3F8D-17B3-4C0D-DF7409439CF8}"/>
              </a:ext>
            </a:extLst>
          </p:cNvPr>
          <p:cNvGraphicFramePr>
            <a:graphicFrameLocks noGrp="1"/>
          </p:cNvGraphicFramePr>
          <p:nvPr>
            <p:extLst>
              <p:ext uri="{D42A27DB-BD31-4B8C-83A1-F6EECF244321}">
                <p14:modId xmlns:p14="http://schemas.microsoft.com/office/powerpoint/2010/main" val="2139536976"/>
              </p:ext>
            </p:extLst>
          </p:nvPr>
        </p:nvGraphicFramePr>
        <p:xfrm>
          <a:off x="793790" y="322680"/>
          <a:ext cx="13323992" cy="7468900"/>
        </p:xfrm>
        <a:graphic>
          <a:graphicData uri="http://schemas.openxmlformats.org/drawingml/2006/table">
            <a:tbl>
              <a:tblPr/>
              <a:tblGrid>
                <a:gridCol w="1484953">
                  <a:extLst>
                    <a:ext uri="{9D8B030D-6E8A-4147-A177-3AD203B41FA5}">
                      <a16:colId xmlns="" xmlns:a16="http://schemas.microsoft.com/office/drawing/2014/main" val="313123913"/>
                    </a:ext>
                  </a:extLst>
                </a:gridCol>
                <a:gridCol w="2736602">
                  <a:extLst>
                    <a:ext uri="{9D8B030D-6E8A-4147-A177-3AD203B41FA5}">
                      <a16:colId xmlns="" xmlns:a16="http://schemas.microsoft.com/office/drawing/2014/main" val="2305873083"/>
                    </a:ext>
                  </a:extLst>
                </a:gridCol>
                <a:gridCol w="1745673">
                  <a:extLst>
                    <a:ext uri="{9D8B030D-6E8A-4147-A177-3AD203B41FA5}">
                      <a16:colId xmlns="" xmlns:a16="http://schemas.microsoft.com/office/drawing/2014/main" val="1108747989"/>
                    </a:ext>
                  </a:extLst>
                </a:gridCol>
                <a:gridCol w="7356764">
                  <a:extLst>
                    <a:ext uri="{9D8B030D-6E8A-4147-A177-3AD203B41FA5}">
                      <a16:colId xmlns="" xmlns:a16="http://schemas.microsoft.com/office/drawing/2014/main" val="1719331063"/>
                    </a:ext>
                  </a:extLst>
                </a:gridCol>
              </a:tblGrid>
              <a:tr h="327496">
                <a:tc>
                  <a:txBody>
                    <a:bodyPr/>
                    <a:lstStyle/>
                    <a:p>
                      <a:pPr algn="ctr">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Section of IT Act 2025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Name of section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Section of IT Act 1961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Remarks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82</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600" b="0" i="0" dirty="0">
                          <a:solidFill>
                            <a:srgbClr val="314259"/>
                          </a:solidFill>
                          <a:effectLst/>
                          <a:latin typeface="MS Reference Sans Serif" panose="020B0604030504040204" pitchFamily="34" charset="0"/>
                          <a:ea typeface="Cambria" panose="02040503050406030204" pitchFamily="18" charset="0"/>
                        </a:rPr>
                        <a:t>Profit on sale of property used for residence</a:t>
                      </a:r>
                      <a:endParaRPr lang="en-IN" sz="16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55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endParaRPr lang="en-US" sz="1600" kern="1200" dirty="0">
                        <a:solidFill>
                          <a:srgbClr val="314259"/>
                        </a:solidFill>
                        <a:effectLst/>
                        <a:latin typeface="MS Reference Sans Serif" panose="020B0604030504040204" pitchFamily="34" charset="0"/>
                        <a:ea typeface="Cambria" panose="02040503050406030204" pitchFamily="18" charset="0"/>
                        <a:cs typeface="+mn-cs"/>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4195973457"/>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83</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600" b="0" i="0" kern="1200" dirty="0">
                          <a:solidFill>
                            <a:schemeClr val="tx1"/>
                          </a:solidFill>
                          <a:effectLst/>
                          <a:latin typeface="MS Reference Sans Serif" panose="020B0604030504040204" pitchFamily="34" charset="0"/>
                          <a:ea typeface="+mn-ea"/>
                          <a:cs typeface="+mn-cs"/>
                        </a:rPr>
                        <a:t>Capital gains on transfer of land used for agricultural purposes not to be charged in certain cases</a:t>
                      </a:r>
                      <a:endParaRPr lang="en-US" sz="16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54B</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983759434"/>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84</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600" b="0" i="0" kern="1200" dirty="0">
                          <a:solidFill>
                            <a:schemeClr val="tx1"/>
                          </a:solidFill>
                          <a:effectLst/>
                          <a:latin typeface="MS Reference Sans Serif" panose="020B0604030504040204" pitchFamily="34" charset="0"/>
                          <a:ea typeface="+mn-ea"/>
                          <a:cs typeface="+mn-cs"/>
                        </a:rPr>
                        <a:t>Capital gains on compulsory acquisition of land and building not to be charged in certain cases.</a:t>
                      </a:r>
                      <a:endParaRPr lang="en-US" sz="16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54D</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just"/>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506148974"/>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85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600" dirty="0">
                          <a:solidFill>
                            <a:srgbClr val="314259"/>
                          </a:solidFill>
                          <a:effectLst/>
                          <a:latin typeface="MS Reference Sans Serif" panose="020B0604030504040204" pitchFamily="34" charset="0"/>
                          <a:ea typeface="Cambria" panose="02040503050406030204" pitchFamily="18" charset="0"/>
                        </a:rPr>
                        <a:t>Capital gains not to be charged on investment in certain bonds. </a:t>
                      </a:r>
                      <a:endParaRPr lang="en-IN" sz="16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54EC</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The </a:t>
                      </a:r>
                      <a:r>
                        <a:rPr lang="en-US" sz="1600" dirty="0">
                          <a:solidFill>
                            <a:srgbClr val="058586"/>
                          </a:solidFill>
                          <a:effectLst/>
                          <a:latin typeface="MS Reference Sans Serif" panose="020B0604030504040204" pitchFamily="34" charset="0"/>
                          <a:ea typeface="Cambria" panose="02040503050406030204" pitchFamily="18" charset="0"/>
                        </a:rPr>
                        <a:t>drafting error </a:t>
                      </a:r>
                      <a:r>
                        <a:rPr lang="en-US" sz="1600" dirty="0">
                          <a:solidFill>
                            <a:srgbClr val="314259"/>
                          </a:solidFill>
                          <a:effectLst/>
                          <a:latin typeface="MS Reference Sans Serif" panose="020B0604030504040204" pitchFamily="34" charset="0"/>
                          <a:ea typeface="Cambria" panose="02040503050406030204" pitchFamily="18" charset="0"/>
                        </a:rPr>
                        <a:t>in the charging provision for capital gains is </a:t>
                      </a:r>
                      <a:r>
                        <a:rPr lang="en-US" sz="1600" dirty="0">
                          <a:solidFill>
                            <a:srgbClr val="058586"/>
                          </a:solidFill>
                          <a:effectLst/>
                          <a:latin typeface="MS Reference Sans Serif" panose="020B0604030504040204" pitchFamily="34" charset="0"/>
                          <a:ea typeface="Cambria" panose="02040503050406030204" pitchFamily="18" charset="0"/>
                        </a:rPr>
                        <a:t>corrected </a:t>
                      </a:r>
                      <a:r>
                        <a:rPr lang="en-US" sz="1600" dirty="0">
                          <a:solidFill>
                            <a:srgbClr val="314259"/>
                          </a:solidFill>
                          <a:effectLst/>
                          <a:latin typeface="MS Reference Sans Serif" panose="020B0604030504040204" pitchFamily="34" charset="0"/>
                          <a:ea typeface="Cambria" panose="02040503050406030204" pitchFamily="18" charset="0"/>
                        </a:rPr>
                        <a:t>by including a reference to provisions providing exemption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4750768"/>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86</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600" dirty="0">
                          <a:solidFill>
                            <a:srgbClr val="314259"/>
                          </a:solidFill>
                          <a:effectLst/>
                          <a:latin typeface="MS Reference Sans Serif" panose="020B0604030504040204" pitchFamily="34" charset="0"/>
                          <a:ea typeface="Cambria" panose="02040503050406030204" pitchFamily="18" charset="0"/>
                        </a:rPr>
                        <a:t>Capital gains on transfer of certain capital assets not to be charged in case of investment in residential house. </a:t>
                      </a:r>
                      <a:endParaRPr lang="en-IN" sz="16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54F</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460145228"/>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87</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600" dirty="0">
                          <a:solidFill>
                            <a:srgbClr val="314259"/>
                          </a:solidFill>
                          <a:effectLst/>
                          <a:latin typeface="MS Reference Sans Serif" panose="020B0604030504040204" pitchFamily="34" charset="0"/>
                          <a:ea typeface="Cambria" panose="02040503050406030204" pitchFamily="18" charset="0"/>
                        </a:rPr>
                        <a:t>Exemption of capital gains on transfer of assets in cases of shifting of industrial undertaking from urban area</a:t>
                      </a:r>
                      <a:endParaRPr lang="en-IN" sz="16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54G</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1159506772"/>
                  </a:ext>
                </a:extLst>
              </a:tr>
            </a:tbl>
          </a:graphicData>
        </a:graphic>
      </p:graphicFrame>
      <p:sp>
        <p:nvSpPr>
          <p:cNvPr id="3" name="TextBox 2">
            <a:extLst>
              <a:ext uri="{FF2B5EF4-FFF2-40B4-BE49-F238E27FC236}">
                <a16:creationId xmlns="" xmlns:a16="http://schemas.microsoft.com/office/drawing/2014/main" id="{54C28C88-D85D-D1C9-1FF2-1FC94D8EA5DC}"/>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30889686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4A85B0DD-9EA1-D145-1D3E-232525C5E7CF}"/>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B71300DA-C5EC-2E56-6FB8-405F7DE31BC6}"/>
              </a:ext>
            </a:extLst>
          </p:cNvPr>
          <p:cNvSpPr/>
          <p:nvPr/>
        </p:nvSpPr>
        <p:spPr>
          <a:xfrm>
            <a:off x="793790" y="617339"/>
            <a:ext cx="9639419" cy="620078"/>
          </a:xfrm>
          <a:prstGeom prst="rect">
            <a:avLst/>
          </a:prstGeom>
          <a:noFill/>
          <a:ln/>
        </p:spPr>
        <p:txBody>
          <a:bodyPr wrap="none" lIns="0" tIns="0" rIns="0" bIns="0" rtlCol="0" anchor="t"/>
          <a:lstStyle/>
          <a:p>
            <a:pPr>
              <a:lnSpc>
                <a:spcPts val="4850"/>
              </a:lnSpc>
            </a:pPr>
            <a:endParaRPr lang="en-US" sz="3900" dirty="0">
              <a:solidFill>
                <a:srgbClr val="091C53"/>
              </a:solidFill>
              <a:latin typeface="Cambria" panose="02040503050406030204" pitchFamily="18" charset="0"/>
              <a:ea typeface="Cambria" panose="02040503050406030204" pitchFamily="18" charset="0"/>
            </a:endParaRPr>
          </a:p>
        </p:txBody>
      </p:sp>
      <p:graphicFrame>
        <p:nvGraphicFramePr>
          <p:cNvPr id="4" name="Table 3">
            <a:extLst>
              <a:ext uri="{FF2B5EF4-FFF2-40B4-BE49-F238E27FC236}">
                <a16:creationId xmlns="" xmlns:a16="http://schemas.microsoft.com/office/drawing/2014/main" id="{921E0692-D4F3-1274-B19C-5CCA6411A90D}"/>
              </a:ext>
            </a:extLst>
          </p:cNvPr>
          <p:cNvGraphicFramePr>
            <a:graphicFrameLocks noGrp="1"/>
          </p:cNvGraphicFramePr>
          <p:nvPr>
            <p:extLst>
              <p:ext uri="{D42A27DB-BD31-4B8C-83A1-F6EECF244321}">
                <p14:modId xmlns:p14="http://schemas.microsoft.com/office/powerpoint/2010/main" val="1873813750"/>
              </p:ext>
            </p:extLst>
          </p:nvPr>
        </p:nvGraphicFramePr>
        <p:xfrm>
          <a:off x="793790" y="322680"/>
          <a:ext cx="13323992" cy="1964340"/>
        </p:xfrm>
        <a:graphic>
          <a:graphicData uri="http://schemas.openxmlformats.org/drawingml/2006/table">
            <a:tbl>
              <a:tblPr/>
              <a:tblGrid>
                <a:gridCol w="1484953">
                  <a:extLst>
                    <a:ext uri="{9D8B030D-6E8A-4147-A177-3AD203B41FA5}">
                      <a16:colId xmlns="" xmlns:a16="http://schemas.microsoft.com/office/drawing/2014/main" val="313123913"/>
                    </a:ext>
                  </a:extLst>
                </a:gridCol>
                <a:gridCol w="2736602">
                  <a:extLst>
                    <a:ext uri="{9D8B030D-6E8A-4147-A177-3AD203B41FA5}">
                      <a16:colId xmlns="" xmlns:a16="http://schemas.microsoft.com/office/drawing/2014/main" val="2305873083"/>
                    </a:ext>
                  </a:extLst>
                </a:gridCol>
                <a:gridCol w="1745673">
                  <a:extLst>
                    <a:ext uri="{9D8B030D-6E8A-4147-A177-3AD203B41FA5}">
                      <a16:colId xmlns="" xmlns:a16="http://schemas.microsoft.com/office/drawing/2014/main" val="1108747989"/>
                    </a:ext>
                  </a:extLst>
                </a:gridCol>
                <a:gridCol w="7356764">
                  <a:extLst>
                    <a:ext uri="{9D8B030D-6E8A-4147-A177-3AD203B41FA5}">
                      <a16:colId xmlns="" xmlns:a16="http://schemas.microsoft.com/office/drawing/2014/main" val="1719331063"/>
                    </a:ext>
                  </a:extLst>
                </a:gridCol>
              </a:tblGrid>
              <a:tr h="327496">
                <a:tc>
                  <a:txBody>
                    <a:bodyPr/>
                    <a:lstStyle/>
                    <a:p>
                      <a:pPr algn="ctr">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Section of IT Act 2025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Name of section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Section of IT Act 1961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600" b="1" dirty="0">
                          <a:solidFill>
                            <a:srgbClr val="314259"/>
                          </a:solidFill>
                          <a:effectLst/>
                          <a:latin typeface="MS Reference Sans Serif" panose="020B0604030504040204" pitchFamily="34" charset="0"/>
                          <a:ea typeface="Cambria" panose="02040503050406030204" pitchFamily="18" charset="0"/>
                        </a:rPr>
                        <a:t>Remarks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90</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600" b="0" i="0" dirty="0">
                          <a:solidFill>
                            <a:srgbClr val="314259"/>
                          </a:solidFill>
                          <a:effectLst/>
                          <a:latin typeface="MS Reference Sans Serif" panose="020B0604030504040204" pitchFamily="34" charset="0"/>
                          <a:ea typeface="Cambria" panose="02040503050406030204" pitchFamily="18" charset="0"/>
                        </a:rPr>
                        <a:t>Meaning of “adjusted”, “cost of improvement”, and “cost of acquisition”.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55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just"/>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506148974"/>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91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600" dirty="0">
                          <a:solidFill>
                            <a:srgbClr val="314259"/>
                          </a:solidFill>
                          <a:effectLst/>
                          <a:latin typeface="MS Reference Sans Serif" panose="020B0604030504040204" pitchFamily="34" charset="0"/>
                          <a:ea typeface="Cambria" panose="02040503050406030204" pitchFamily="18" charset="0"/>
                        </a:rPr>
                        <a:t>Reference to Valuation Officer </a:t>
                      </a:r>
                      <a:endParaRPr lang="en-IN" sz="16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Section 55A</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600" dirty="0">
                          <a:solidFill>
                            <a:srgbClr val="314259"/>
                          </a:solidFill>
                          <a:effectLst/>
                          <a:latin typeface="MS Reference Sans Serif" panose="020B0604030504040204" pitchFamily="34" charset="0"/>
                          <a:ea typeface="Cambria" panose="02040503050406030204" pitchFamily="18" charset="0"/>
                        </a:rPr>
                        <a:t>There are </a:t>
                      </a:r>
                      <a:r>
                        <a:rPr lang="en-US" sz="16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6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4750768"/>
                  </a:ext>
                </a:extLst>
              </a:tr>
            </a:tbl>
          </a:graphicData>
        </a:graphic>
      </p:graphicFrame>
      <p:sp>
        <p:nvSpPr>
          <p:cNvPr id="3" name="TextBox 2">
            <a:extLst>
              <a:ext uri="{FF2B5EF4-FFF2-40B4-BE49-F238E27FC236}">
                <a16:creationId xmlns="" xmlns:a16="http://schemas.microsoft.com/office/drawing/2014/main" id="{EB64ADC7-789C-CF50-0503-06A82053D8CA}"/>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17423165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5120D27-5B83-79C8-5D73-9B2E1C9C8825}"/>
            </a:ext>
          </a:extLst>
        </p:cNvPr>
        <p:cNvGrpSpPr/>
        <p:nvPr/>
      </p:nvGrpSpPr>
      <p:grpSpPr>
        <a:xfrm>
          <a:off x="0" y="0"/>
          <a:ext cx="0" cy="0"/>
          <a:chOff x="0" y="0"/>
          <a:chExt cx="0" cy="0"/>
        </a:xfrm>
      </p:grpSpPr>
      <p:sp>
        <p:nvSpPr>
          <p:cNvPr id="16" name="TextBox 15">
            <a:extLst>
              <a:ext uri="{FF2B5EF4-FFF2-40B4-BE49-F238E27FC236}">
                <a16:creationId xmlns="" xmlns:a16="http://schemas.microsoft.com/office/drawing/2014/main" id="{F56204D3-B8B2-850D-1B86-EF1C25398791}"/>
              </a:ext>
            </a:extLst>
          </p:cNvPr>
          <p:cNvSpPr txBox="1"/>
          <p:nvPr/>
        </p:nvSpPr>
        <p:spPr>
          <a:xfrm>
            <a:off x="334537" y="3442365"/>
            <a:ext cx="8697951" cy="2231380"/>
          </a:xfrm>
          <a:prstGeom prst="rect">
            <a:avLst/>
          </a:prstGeom>
          <a:noFill/>
        </p:spPr>
        <p:txBody>
          <a:bodyPr wrap="square">
            <a:spAutoFit/>
          </a:bodyPr>
          <a:lstStyle/>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CHAPTER IV: Part F -  Income from other sources</a:t>
            </a:r>
          </a:p>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[Sections 92 to 95]</a:t>
            </a:r>
          </a:p>
          <a:p>
            <a:pPr algn="ctr">
              <a:defRPr/>
            </a:pPr>
            <a:endParaRPr lang="en-US" sz="2200" b="1" dirty="0">
              <a:solidFill>
                <a:schemeClr val="tx1">
                  <a:lumMod val="75000"/>
                  <a:lumOff val="25000"/>
                </a:schemeClr>
              </a:solidFill>
              <a:latin typeface="MS Reference Sans Serif" panose="020B0604030504040204" pitchFamily="34" charset="0"/>
              <a:ea typeface="Cambria" panose="02040503050406030204" pitchFamily="18" charset="0"/>
              <a:cs typeface="Lato Black" panose="020F0502020204030203" pitchFamily="34" charset="0"/>
            </a:endParaRPr>
          </a:p>
        </p:txBody>
      </p:sp>
      <p:pic>
        <p:nvPicPr>
          <p:cNvPr id="17" name="Image 0" descr="preencoded.png">
            <a:extLst>
              <a:ext uri="{FF2B5EF4-FFF2-40B4-BE49-F238E27FC236}">
                <a16:creationId xmlns="" xmlns:a16="http://schemas.microsoft.com/office/drawing/2014/main" id="{19CD7C6F-06C3-9864-1B22-316CFF33FAA5}"/>
              </a:ext>
            </a:extLst>
          </p:cNvPr>
          <p:cNvPicPr>
            <a:picLocks noChangeAspect="1"/>
          </p:cNvPicPr>
          <p:nvPr/>
        </p:nvPicPr>
        <p:blipFill>
          <a:blip r:embed="rId3"/>
          <a:stretch>
            <a:fillRect/>
          </a:stretch>
        </p:blipFill>
        <p:spPr>
          <a:xfrm>
            <a:off x="9288965" y="0"/>
            <a:ext cx="5307981" cy="8229600"/>
          </a:xfrm>
          <a:prstGeom prst="rect">
            <a:avLst/>
          </a:prstGeom>
        </p:spPr>
      </p:pic>
    </p:spTree>
    <p:extLst>
      <p:ext uri="{BB962C8B-B14F-4D97-AF65-F5344CB8AC3E}">
        <p14:creationId xmlns:p14="http://schemas.microsoft.com/office/powerpoint/2010/main" val="24142242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E37F5BC-F376-FA13-339F-F0FD6D7373D9}"/>
            </a:ext>
          </a:extLst>
        </p:cNvPr>
        <p:cNvGrpSpPr/>
        <p:nvPr/>
      </p:nvGrpSpPr>
      <p:grpSpPr>
        <a:xfrm>
          <a:off x="0" y="0"/>
          <a:ext cx="0" cy="0"/>
          <a:chOff x="0" y="0"/>
          <a:chExt cx="0" cy="0"/>
        </a:xfrm>
      </p:grpSpPr>
      <p:sp>
        <p:nvSpPr>
          <p:cNvPr id="2" name="Text 0">
            <a:extLst>
              <a:ext uri="{FF2B5EF4-FFF2-40B4-BE49-F238E27FC236}">
                <a16:creationId xmlns="" xmlns:a16="http://schemas.microsoft.com/office/drawing/2014/main" id="{1D5681C8-E146-6A6C-679E-F52D67529B5B}"/>
              </a:ext>
            </a:extLst>
          </p:cNvPr>
          <p:cNvSpPr/>
          <p:nvPr/>
        </p:nvSpPr>
        <p:spPr>
          <a:xfrm>
            <a:off x="793790" y="617339"/>
            <a:ext cx="9639419" cy="620078"/>
          </a:xfrm>
          <a:prstGeom prst="rect">
            <a:avLst/>
          </a:prstGeom>
          <a:noFill/>
          <a:ln/>
        </p:spPr>
        <p:txBody>
          <a:bodyPr wrap="none" lIns="0" tIns="0" rIns="0" bIns="0" rtlCol="0" anchor="t"/>
          <a:lstStyle/>
          <a:p>
            <a:pPr>
              <a:lnSpc>
                <a:spcPts val="4850"/>
              </a:lnSpc>
            </a:pPr>
            <a:endParaRPr lang="en-US" sz="3900" dirty="0">
              <a:solidFill>
                <a:srgbClr val="091C53"/>
              </a:solidFill>
              <a:latin typeface="Cambria" panose="02040503050406030204" pitchFamily="18" charset="0"/>
              <a:ea typeface="Cambria" panose="02040503050406030204" pitchFamily="18" charset="0"/>
            </a:endParaRPr>
          </a:p>
        </p:txBody>
      </p:sp>
      <p:graphicFrame>
        <p:nvGraphicFramePr>
          <p:cNvPr id="4" name="Table 3">
            <a:extLst>
              <a:ext uri="{FF2B5EF4-FFF2-40B4-BE49-F238E27FC236}">
                <a16:creationId xmlns="" xmlns:a16="http://schemas.microsoft.com/office/drawing/2014/main" id="{DFC012DE-63A0-9322-A632-7AFF3A6E4F81}"/>
              </a:ext>
            </a:extLst>
          </p:cNvPr>
          <p:cNvGraphicFramePr>
            <a:graphicFrameLocks noGrp="1"/>
          </p:cNvGraphicFramePr>
          <p:nvPr>
            <p:extLst>
              <p:ext uri="{D42A27DB-BD31-4B8C-83A1-F6EECF244321}">
                <p14:modId xmlns:p14="http://schemas.microsoft.com/office/powerpoint/2010/main" val="3482304979"/>
              </p:ext>
            </p:extLst>
          </p:nvPr>
        </p:nvGraphicFramePr>
        <p:xfrm>
          <a:off x="793790" y="322680"/>
          <a:ext cx="13323992" cy="6525100"/>
        </p:xfrm>
        <a:graphic>
          <a:graphicData uri="http://schemas.openxmlformats.org/drawingml/2006/table">
            <a:tbl>
              <a:tblPr/>
              <a:tblGrid>
                <a:gridCol w="1484953">
                  <a:extLst>
                    <a:ext uri="{9D8B030D-6E8A-4147-A177-3AD203B41FA5}">
                      <a16:colId xmlns="" xmlns:a16="http://schemas.microsoft.com/office/drawing/2014/main" val="313123913"/>
                    </a:ext>
                  </a:extLst>
                </a:gridCol>
                <a:gridCol w="2736602">
                  <a:extLst>
                    <a:ext uri="{9D8B030D-6E8A-4147-A177-3AD203B41FA5}">
                      <a16:colId xmlns="" xmlns:a16="http://schemas.microsoft.com/office/drawing/2014/main" val="2305873083"/>
                    </a:ext>
                  </a:extLst>
                </a:gridCol>
                <a:gridCol w="1745673">
                  <a:extLst>
                    <a:ext uri="{9D8B030D-6E8A-4147-A177-3AD203B41FA5}">
                      <a16:colId xmlns="" xmlns:a16="http://schemas.microsoft.com/office/drawing/2014/main" val="1108747989"/>
                    </a:ext>
                  </a:extLst>
                </a:gridCol>
                <a:gridCol w="7356764">
                  <a:extLst>
                    <a:ext uri="{9D8B030D-6E8A-4147-A177-3AD203B41FA5}">
                      <a16:colId xmlns="" xmlns:a16="http://schemas.microsoft.com/office/drawing/2014/main" val="1719331063"/>
                    </a:ext>
                  </a:extLst>
                </a:gridCol>
              </a:tblGrid>
              <a:tr h="327496">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Section of IT Act 2025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Name of section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Section of IT Act 1961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Remarks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92</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800" b="0" i="0" dirty="0">
                          <a:solidFill>
                            <a:srgbClr val="314259"/>
                          </a:solidFill>
                          <a:effectLst/>
                          <a:latin typeface="MS Reference Sans Serif" panose="020B0604030504040204" pitchFamily="34" charset="0"/>
                          <a:ea typeface="Cambria" panose="02040503050406030204" pitchFamily="18" charset="0"/>
                        </a:rPr>
                        <a:t>Income from other sources</a:t>
                      </a:r>
                      <a:endParaRPr lang="en-IN" sz="18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56</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Definition of term relative is as under:</a:t>
                      </a:r>
                    </a:p>
                    <a:p>
                      <a:r>
                        <a:rPr lang="en-IN" sz="1800" b="0" i="0" u="none" strike="noStrike" kern="1200" baseline="0" dirty="0">
                          <a:solidFill>
                            <a:schemeClr val="tx1"/>
                          </a:solidFill>
                          <a:latin typeface="MS Reference Sans Serif" panose="020B0604030504040204" pitchFamily="34" charset="0"/>
                          <a:ea typeface="+mn-ea"/>
                          <a:cs typeface="+mn-cs"/>
                        </a:rPr>
                        <a:t>“relative” means— </a:t>
                      </a:r>
                    </a:p>
                    <a:p>
                      <a:r>
                        <a:rPr lang="en-US" sz="1800" b="0" i="0" u="none" strike="noStrike" kern="1200" baseline="0" dirty="0">
                          <a:solidFill>
                            <a:schemeClr val="tx1"/>
                          </a:solidFill>
                          <a:latin typeface="MS Reference Sans Serif" panose="020B0604030504040204" pitchFamily="34" charset="0"/>
                          <a:ea typeface="+mn-ea"/>
                          <a:cs typeface="+mn-cs"/>
                        </a:rPr>
                        <a:t>(</a:t>
                      </a:r>
                      <a:r>
                        <a:rPr lang="en-US" sz="1800" b="0" i="1" u="none" strike="noStrike" kern="1200" baseline="0" dirty="0" err="1">
                          <a:solidFill>
                            <a:schemeClr val="tx1"/>
                          </a:solidFill>
                          <a:latin typeface="MS Reference Sans Serif" panose="020B0604030504040204" pitchFamily="34" charset="0"/>
                          <a:ea typeface="+mn-ea"/>
                          <a:cs typeface="+mn-cs"/>
                        </a:rPr>
                        <a:t>i</a:t>
                      </a:r>
                      <a:r>
                        <a:rPr lang="en-US" sz="1800" b="0" i="0" u="none" strike="noStrike" kern="1200" baseline="0" dirty="0">
                          <a:solidFill>
                            <a:schemeClr val="tx1"/>
                          </a:solidFill>
                          <a:latin typeface="MS Reference Sans Serif" panose="020B0604030504040204" pitchFamily="34" charset="0"/>
                          <a:ea typeface="+mn-ea"/>
                          <a:cs typeface="+mn-cs"/>
                        </a:rPr>
                        <a:t>) in case of an individual— </a:t>
                      </a:r>
                    </a:p>
                    <a:p>
                      <a:pPr lvl="1"/>
                      <a:r>
                        <a:rPr lang="en-IN" sz="1800" b="0" i="0" u="none" strike="noStrike" kern="1200" baseline="0" dirty="0">
                          <a:solidFill>
                            <a:schemeClr val="tx1"/>
                          </a:solidFill>
                          <a:latin typeface="MS Reference Sans Serif" panose="020B0604030504040204" pitchFamily="34" charset="0"/>
                          <a:ea typeface="+mn-ea"/>
                          <a:cs typeface="+mn-cs"/>
                        </a:rPr>
                        <a:t>(</a:t>
                      </a:r>
                      <a:r>
                        <a:rPr lang="en-IN" sz="1800" b="0" i="1" u="none" strike="noStrike" kern="1200" baseline="0" dirty="0">
                          <a:solidFill>
                            <a:schemeClr val="tx1"/>
                          </a:solidFill>
                          <a:latin typeface="MS Reference Sans Serif" panose="020B0604030504040204" pitchFamily="34" charset="0"/>
                          <a:ea typeface="+mn-ea"/>
                          <a:cs typeface="+mn-cs"/>
                        </a:rPr>
                        <a:t>A</a:t>
                      </a:r>
                      <a:r>
                        <a:rPr lang="en-IN" sz="1800" b="0" i="0" u="none" strike="noStrike" kern="1200" baseline="0" dirty="0">
                          <a:solidFill>
                            <a:schemeClr val="tx1"/>
                          </a:solidFill>
                          <a:latin typeface="MS Reference Sans Serif" panose="020B0604030504040204" pitchFamily="34" charset="0"/>
                          <a:ea typeface="+mn-ea"/>
                          <a:cs typeface="+mn-cs"/>
                        </a:rPr>
                        <a:t>) spouse; </a:t>
                      </a:r>
                    </a:p>
                    <a:p>
                      <a:pPr lvl="1"/>
                      <a:r>
                        <a:rPr lang="en-IN" sz="1800" b="0" i="0" u="none" strike="noStrike" kern="1200" baseline="0" dirty="0">
                          <a:solidFill>
                            <a:schemeClr val="tx1"/>
                          </a:solidFill>
                          <a:latin typeface="MS Reference Sans Serif" panose="020B0604030504040204" pitchFamily="34" charset="0"/>
                          <a:ea typeface="+mn-ea"/>
                          <a:cs typeface="+mn-cs"/>
                        </a:rPr>
                        <a:t>(</a:t>
                      </a:r>
                      <a:r>
                        <a:rPr lang="en-IN" sz="1800" b="0" i="1" u="none" strike="noStrike" kern="1200" baseline="0" dirty="0">
                          <a:solidFill>
                            <a:schemeClr val="tx1"/>
                          </a:solidFill>
                          <a:latin typeface="MS Reference Sans Serif" panose="020B0604030504040204" pitchFamily="34" charset="0"/>
                          <a:ea typeface="+mn-ea"/>
                          <a:cs typeface="+mn-cs"/>
                        </a:rPr>
                        <a:t>B</a:t>
                      </a:r>
                      <a:r>
                        <a:rPr lang="en-IN" sz="1800" b="0" i="0" u="none" strike="noStrike" kern="1200" baseline="0" dirty="0">
                          <a:solidFill>
                            <a:schemeClr val="tx1"/>
                          </a:solidFill>
                          <a:latin typeface="MS Reference Sans Serif" panose="020B0604030504040204" pitchFamily="34" charset="0"/>
                          <a:ea typeface="+mn-ea"/>
                          <a:cs typeface="+mn-cs"/>
                        </a:rPr>
                        <a:t>) brother or sister; </a:t>
                      </a:r>
                    </a:p>
                    <a:p>
                      <a:pPr lvl="1"/>
                      <a:r>
                        <a:rPr lang="en-US" sz="1800" b="0" i="0" u="none" strike="noStrike" kern="1200" baseline="0" dirty="0">
                          <a:solidFill>
                            <a:schemeClr val="tx1"/>
                          </a:solidFill>
                          <a:latin typeface="MS Reference Sans Serif" panose="020B0604030504040204" pitchFamily="34" charset="0"/>
                          <a:ea typeface="+mn-ea"/>
                          <a:cs typeface="+mn-cs"/>
                        </a:rPr>
                        <a:t>(</a:t>
                      </a:r>
                      <a:r>
                        <a:rPr lang="en-US" sz="1800" b="0" i="1" u="none" strike="noStrike" kern="1200" baseline="0" dirty="0">
                          <a:solidFill>
                            <a:schemeClr val="tx1"/>
                          </a:solidFill>
                          <a:latin typeface="MS Reference Sans Serif" panose="020B0604030504040204" pitchFamily="34" charset="0"/>
                          <a:ea typeface="+mn-ea"/>
                          <a:cs typeface="+mn-cs"/>
                        </a:rPr>
                        <a:t>C</a:t>
                      </a:r>
                      <a:r>
                        <a:rPr lang="en-US" sz="1800" b="0" i="0" u="none" strike="noStrike" kern="1200" baseline="0" dirty="0">
                          <a:solidFill>
                            <a:schemeClr val="tx1"/>
                          </a:solidFill>
                          <a:latin typeface="MS Reference Sans Serif" panose="020B0604030504040204" pitchFamily="34" charset="0"/>
                          <a:ea typeface="+mn-ea"/>
                          <a:cs typeface="+mn-cs"/>
                        </a:rPr>
                        <a:t>) brother or sister of the spouse; </a:t>
                      </a:r>
                    </a:p>
                    <a:p>
                      <a:pPr lvl="1"/>
                      <a:r>
                        <a:rPr lang="en-US" sz="1800" b="0" i="0" u="none" strike="noStrike" kern="1200" baseline="0" dirty="0">
                          <a:solidFill>
                            <a:schemeClr val="tx1"/>
                          </a:solidFill>
                          <a:latin typeface="MS Reference Sans Serif" panose="020B0604030504040204" pitchFamily="34" charset="0"/>
                          <a:ea typeface="+mn-ea"/>
                          <a:cs typeface="+mn-cs"/>
                        </a:rPr>
                        <a:t>(</a:t>
                      </a:r>
                      <a:r>
                        <a:rPr lang="en-US" sz="1800" b="0" i="1" u="none" strike="noStrike" kern="1200" baseline="0" dirty="0">
                          <a:solidFill>
                            <a:schemeClr val="tx1"/>
                          </a:solidFill>
                          <a:latin typeface="MS Reference Sans Serif" panose="020B0604030504040204" pitchFamily="34" charset="0"/>
                          <a:ea typeface="+mn-ea"/>
                          <a:cs typeface="+mn-cs"/>
                        </a:rPr>
                        <a:t>D</a:t>
                      </a:r>
                      <a:r>
                        <a:rPr lang="en-US" sz="1800" b="0" i="0" u="none" strike="noStrike" kern="1200" baseline="0" dirty="0">
                          <a:solidFill>
                            <a:schemeClr val="tx1"/>
                          </a:solidFill>
                          <a:latin typeface="MS Reference Sans Serif" panose="020B0604030504040204" pitchFamily="34" charset="0"/>
                          <a:ea typeface="+mn-ea"/>
                          <a:cs typeface="+mn-cs"/>
                        </a:rPr>
                        <a:t>) brother or sister of either of the parents; </a:t>
                      </a:r>
                    </a:p>
                    <a:p>
                      <a:pPr lvl="1"/>
                      <a:r>
                        <a:rPr lang="en-IN" sz="1800" b="0" i="0" u="none" strike="noStrike" kern="1200" baseline="0" dirty="0">
                          <a:solidFill>
                            <a:schemeClr val="tx1"/>
                          </a:solidFill>
                          <a:latin typeface="MS Reference Sans Serif" panose="020B0604030504040204" pitchFamily="34" charset="0"/>
                          <a:ea typeface="+mn-ea"/>
                          <a:cs typeface="+mn-cs"/>
                        </a:rPr>
                        <a:t>(</a:t>
                      </a:r>
                      <a:r>
                        <a:rPr lang="en-IN" sz="1800" b="0" i="1" u="none" strike="noStrike" kern="1200" baseline="0" dirty="0">
                          <a:solidFill>
                            <a:schemeClr val="tx1"/>
                          </a:solidFill>
                          <a:latin typeface="MS Reference Sans Serif" panose="020B0604030504040204" pitchFamily="34" charset="0"/>
                          <a:ea typeface="+mn-ea"/>
                          <a:cs typeface="+mn-cs"/>
                        </a:rPr>
                        <a:t>E</a:t>
                      </a:r>
                      <a:r>
                        <a:rPr lang="en-IN" sz="1800" b="0" i="0" u="none" strike="noStrike" kern="1200" baseline="0" dirty="0">
                          <a:solidFill>
                            <a:schemeClr val="tx1"/>
                          </a:solidFill>
                          <a:latin typeface="MS Reference Sans Serif" panose="020B0604030504040204" pitchFamily="34" charset="0"/>
                          <a:ea typeface="+mn-ea"/>
                          <a:cs typeface="+mn-cs"/>
                        </a:rPr>
                        <a:t>) any lineal ascendant </a:t>
                      </a:r>
                      <a:r>
                        <a:rPr lang="en-IN" sz="1800" b="1" i="0" u="none" strike="noStrike" kern="1200" baseline="0" dirty="0">
                          <a:solidFill>
                            <a:srgbClr val="058586"/>
                          </a:solidFill>
                          <a:latin typeface="MS Reference Sans Serif" panose="020B0604030504040204" pitchFamily="34" charset="0"/>
                          <a:ea typeface="+mn-ea"/>
                          <a:cs typeface="+mn-cs"/>
                        </a:rPr>
                        <a:t>(maternal as well as paternal) </a:t>
                      </a:r>
                      <a:r>
                        <a:rPr lang="en-IN" sz="1800" b="0" i="0" u="none" strike="noStrike" kern="1200" baseline="0" dirty="0">
                          <a:solidFill>
                            <a:schemeClr val="tx1"/>
                          </a:solidFill>
                          <a:latin typeface="MS Reference Sans Serif" panose="020B0604030504040204" pitchFamily="34" charset="0"/>
                          <a:ea typeface="+mn-ea"/>
                          <a:cs typeface="+mn-cs"/>
                        </a:rPr>
                        <a:t>or descendant; </a:t>
                      </a:r>
                    </a:p>
                    <a:p>
                      <a:pPr lvl="1"/>
                      <a:r>
                        <a:rPr lang="en-US" sz="1800" b="0" i="0" u="none" strike="noStrike" kern="1200" baseline="0" dirty="0">
                          <a:solidFill>
                            <a:schemeClr val="tx1"/>
                          </a:solidFill>
                          <a:latin typeface="MS Reference Sans Serif" panose="020B0604030504040204" pitchFamily="34" charset="0"/>
                          <a:ea typeface="+mn-ea"/>
                          <a:cs typeface="+mn-cs"/>
                        </a:rPr>
                        <a:t>(</a:t>
                      </a:r>
                      <a:r>
                        <a:rPr lang="en-US" sz="1800" b="0" i="1" u="none" strike="noStrike" kern="1200" baseline="0" dirty="0">
                          <a:solidFill>
                            <a:schemeClr val="tx1"/>
                          </a:solidFill>
                          <a:latin typeface="MS Reference Sans Serif" panose="020B0604030504040204" pitchFamily="34" charset="0"/>
                          <a:ea typeface="+mn-ea"/>
                          <a:cs typeface="+mn-cs"/>
                        </a:rPr>
                        <a:t>F</a:t>
                      </a:r>
                      <a:r>
                        <a:rPr lang="en-US" sz="1800" b="0" i="0" u="none" strike="noStrike" kern="1200" baseline="0" dirty="0">
                          <a:solidFill>
                            <a:schemeClr val="tx1"/>
                          </a:solidFill>
                          <a:latin typeface="MS Reference Sans Serif" panose="020B0604030504040204" pitchFamily="34" charset="0"/>
                          <a:ea typeface="+mn-ea"/>
                          <a:cs typeface="+mn-cs"/>
                        </a:rPr>
                        <a:t>) any lineal ascendant </a:t>
                      </a:r>
                      <a:r>
                        <a:rPr lang="en-US" sz="1800" b="1" i="0" u="none" strike="noStrike" kern="1200" baseline="0" dirty="0">
                          <a:solidFill>
                            <a:srgbClr val="058586"/>
                          </a:solidFill>
                          <a:latin typeface="MS Reference Sans Serif" panose="020B0604030504040204" pitchFamily="34" charset="0"/>
                          <a:ea typeface="+mn-ea"/>
                          <a:cs typeface="+mn-cs"/>
                        </a:rPr>
                        <a:t>(maternal as well as paternal)</a:t>
                      </a:r>
                      <a:r>
                        <a:rPr lang="en-US" sz="1800" b="0" i="0" u="none" strike="noStrike" kern="1200" baseline="0" dirty="0">
                          <a:solidFill>
                            <a:srgbClr val="058586"/>
                          </a:solidFill>
                          <a:latin typeface="MS Reference Sans Serif" panose="020B0604030504040204" pitchFamily="34" charset="0"/>
                          <a:ea typeface="+mn-ea"/>
                          <a:cs typeface="+mn-cs"/>
                        </a:rPr>
                        <a:t> </a:t>
                      </a:r>
                      <a:r>
                        <a:rPr lang="en-US" sz="1800" b="0" i="0" u="none" strike="noStrike" kern="1200" baseline="0" dirty="0">
                          <a:solidFill>
                            <a:schemeClr val="tx1"/>
                          </a:solidFill>
                          <a:latin typeface="MS Reference Sans Serif" panose="020B0604030504040204" pitchFamily="34" charset="0"/>
                          <a:ea typeface="+mn-ea"/>
                          <a:cs typeface="+mn-cs"/>
                        </a:rPr>
                        <a:t>or descendant of the spouse; </a:t>
                      </a:r>
                    </a:p>
                    <a:p>
                      <a:pPr lvl="1"/>
                      <a:r>
                        <a:rPr lang="en-US" sz="1800" b="0" i="0" u="none" strike="noStrike" kern="1200" baseline="0" dirty="0">
                          <a:solidFill>
                            <a:schemeClr val="tx1"/>
                          </a:solidFill>
                          <a:latin typeface="MS Reference Sans Serif" panose="020B0604030504040204" pitchFamily="34" charset="0"/>
                          <a:ea typeface="+mn-ea"/>
                          <a:cs typeface="+mn-cs"/>
                        </a:rPr>
                        <a:t>(</a:t>
                      </a:r>
                      <a:r>
                        <a:rPr lang="en-US" sz="1800" b="0" i="1" u="none" strike="noStrike" kern="1200" baseline="0" dirty="0">
                          <a:solidFill>
                            <a:schemeClr val="tx1"/>
                          </a:solidFill>
                          <a:latin typeface="MS Reference Sans Serif" panose="020B0604030504040204" pitchFamily="34" charset="0"/>
                          <a:ea typeface="+mn-ea"/>
                          <a:cs typeface="+mn-cs"/>
                        </a:rPr>
                        <a:t>G</a:t>
                      </a:r>
                      <a:r>
                        <a:rPr lang="en-US" sz="1800" b="0" i="0" u="none" strike="noStrike" kern="1200" baseline="0" dirty="0">
                          <a:solidFill>
                            <a:schemeClr val="tx1"/>
                          </a:solidFill>
                          <a:latin typeface="MS Reference Sans Serif" panose="020B0604030504040204" pitchFamily="34" charset="0"/>
                          <a:ea typeface="+mn-ea"/>
                          <a:cs typeface="+mn-cs"/>
                        </a:rPr>
                        <a:t>) spouse of the person referred to in items (</a:t>
                      </a:r>
                      <a:r>
                        <a:rPr lang="en-US" sz="1800" b="0" i="1" u="none" strike="noStrike" kern="1200" baseline="0" dirty="0">
                          <a:solidFill>
                            <a:schemeClr val="tx1"/>
                          </a:solidFill>
                          <a:latin typeface="MS Reference Sans Serif" panose="020B0604030504040204" pitchFamily="34" charset="0"/>
                          <a:ea typeface="+mn-ea"/>
                          <a:cs typeface="+mn-cs"/>
                        </a:rPr>
                        <a:t>B</a:t>
                      </a:r>
                      <a:r>
                        <a:rPr lang="en-US" sz="1800" b="0" i="0" u="none" strike="noStrike" kern="1200" baseline="0" dirty="0">
                          <a:solidFill>
                            <a:schemeClr val="tx1"/>
                          </a:solidFill>
                          <a:latin typeface="MS Reference Sans Serif" panose="020B0604030504040204" pitchFamily="34" charset="0"/>
                          <a:ea typeface="+mn-ea"/>
                          <a:cs typeface="+mn-cs"/>
                        </a:rPr>
                        <a:t>) to (</a:t>
                      </a:r>
                      <a:r>
                        <a:rPr lang="en-US" sz="1800" b="0" i="1" u="none" strike="noStrike" kern="1200" baseline="0" dirty="0">
                          <a:solidFill>
                            <a:schemeClr val="tx1"/>
                          </a:solidFill>
                          <a:latin typeface="MS Reference Sans Serif" panose="020B0604030504040204" pitchFamily="34" charset="0"/>
                          <a:ea typeface="+mn-ea"/>
                          <a:cs typeface="+mn-cs"/>
                        </a:rPr>
                        <a:t>F</a:t>
                      </a:r>
                      <a:r>
                        <a:rPr lang="en-US" sz="1800" b="0" i="0" u="none" strike="noStrike" kern="1200" baseline="0" dirty="0">
                          <a:solidFill>
                            <a:schemeClr val="tx1"/>
                          </a:solidFill>
                          <a:latin typeface="MS Reference Sans Serif" panose="020B0604030504040204" pitchFamily="34" charset="0"/>
                          <a:ea typeface="+mn-ea"/>
                          <a:cs typeface="+mn-cs"/>
                        </a:rPr>
                        <a:t>); and </a:t>
                      </a:r>
                    </a:p>
                    <a:p>
                      <a:r>
                        <a:rPr lang="en-US" sz="1800" b="0" i="0" u="none" strike="noStrike" kern="1200" baseline="0" dirty="0">
                          <a:solidFill>
                            <a:schemeClr val="tx1"/>
                          </a:solidFill>
                          <a:latin typeface="MS Reference Sans Serif" panose="020B0604030504040204" pitchFamily="34" charset="0"/>
                          <a:ea typeface="+mn-ea"/>
                          <a:cs typeface="+mn-cs"/>
                        </a:rPr>
                        <a:t>(</a:t>
                      </a:r>
                      <a:r>
                        <a:rPr lang="en-US" sz="1800" b="0" i="1" u="none" strike="noStrike" kern="1200" baseline="0" dirty="0">
                          <a:solidFill>
                            <a:schemeClr val="tx1"/>
                          </a:solidFill>
                          <a:latin typeface="MS Reference Sans Serif" panose="020B0604030504040204" pitchFamily="34" charset="0"/>
                          <a:ea typeface="+mn-ea"/>
                          <a:cs typeface="+mn-cs"/>
                        </a:rPr>
                        <a:t>ii</a:t>
                      </a:r>
                      <a:r>
                        <a:rPr lang="en-US" sz="1800" b="0" i="0" u="none" strike="noStrike" kern="1200" baseline="0" dirty="0">
                          <a:solidFill>
                            <a:schemeClr val="tx1"/>
                          </a:solidFill>
                          <a:latin typeface="MS Reference Sans Serif" panose="020B0604030504040204" pitchFamily="34" charset="0"/>
                          <a:ea typeface="+mn-ea"/>
                          <a:cs typeface="+mn-cs"/>
                        </a:rPr>
                        <a:t>) for a Hindu undivided family, any member thereof; </a:t>
                      </a:r>
                      <a:endParaRPr lang="en-US" sz="1800" kern="1200" dirty="0">
                        <a:solidFill>
                          <a:srgbClr val="314259"/>
                        </a:solidFill>
                        <a:effectLst/>
                        <a:latin typeface="MS Reference Sans Serif" panose="020B0604030504040204" pitchFamily="34" charset="0"/>
                        <a:ea typeface="Cambria" panose="02040503050406030204" pitchFamily="18" charset="0"/>
                        <a:cs typeface="+mn-cs"/>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4195973457"/>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93</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800" b="0" i="0" kern="1200" dirty="0">
                          <a:solidFill>
                            <a:schemeClr val="tx1"/>
                          </a:solidFill>
                          <a:effectLst/>
                          <a:latin typeface="MS Reference Sans Serif" panose="020B0604030504040204" pitchFamily="34" charset="0"/>
                          <a:ea typeface="+mn-ea"/>
                          <a:cs typeface="+mn-cs"/>
                        </a:rPr>
                        <a:t>Deductions</a:t>
                      </a:r>
                      <a:endParaRPr lang="en-US" sz="18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57</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There are </a:t>
                      </a:r>
                      <a:r>
                        <a:rPr lang="en-US" sz="18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800" dirty="0">
                          <a:solidFill>
                            <a:srgbClr val="314259"/>
                          </a:solidFill>
                          <a:effectLst/>
                          <a:latin typeface="MS Reference Sans Serif" panose="020B0604030504040204" pitchFamily="34" charset="0"/>
                          <a:ea typeface="Cambria" panose="02040503050406030204" pitchFamily="18" charset="0"/>
                        </a:rPr>
                        <a:t>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983759434"/>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94</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800" b="0" i="0" kern="1200" dirty="0">
                          <a:solidFill>
                            <a:schemeClr val="tx1"/>
                          </a:solidFill>
                          <a:effectLst/>
                          <a:latin typeface="MS Reference Sans Serif" panose="020B0604030504040204" pitchFamily="34" charset="0"/>
                          <a:ea typeface="+mn-ea"/>
                          <a:cs typeface="+mn-cs"/>
                        </a:rPr>
                        <a:t>Amounts not deductible</a:t>
                      </a:r>
                      <a:endParaRPr lang="en-US" sz="18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58</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just"/>
                      <a:r>
                        <a:rPr lang="en-US" sz="1800" dirty="0">
                          <a:solidFill>
                            <a:srgbClr val="314259"/>
                          </a:solidFill>
                          <a:effectLst/>
                          <a:latin typeface="MS Reference Sans Serif" panose="020B0604030504040204" pitchFamily="34" charset="0"/>
                          <a:ea typeface="Cambria" panose="02040503050406030204" pitchFamily="18" charset="0"/>
                        </a:rPr>
                        <a:t>There are </a:t>
                      </a:r>
                      <a:r>
                        <a:rPr lang="en-US" sz="18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800" dirty="0">
                          <a:solidFill>
                            <a:srgbClr val="314259"/>
                          </a:solidFill>
                          <a:effectLst/>
                          <a:latin typeface="MS Reference Sans Serif" panose="020B0604030504040204" pitchFamily="34" charset="0"/>
                          <a:ea typeface="Cambria" panose="02040503050406030204" pitchFamily="18" charset="0"/>
                        </a:rPr>
                        <a:t> 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506148974"/>
                  </a:ext>
                </a:extLst>
              </a:tr>
              <a:tr h="212755">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95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800" dirty="0">
                          <a:solidFill>
                            <a:srgbClr val="314259"/>
                          </a:solidFill>
                          <a:effectLst/>
                          <a:latin typeface="MS Reference Sans Serif" panose="020B0604030504040204" pitchFamily="34" charset="0"/>
                          <a:ea typeface="Cambria" panose="02040503050406030204" pitchFamily="18" charset="0"/>
                        </a:rPr>
                        <a:t>Profits chargeable to tax</a:t>
                      </a:r>
                      <a:endParaRPr lang="en-IN" sz="18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Section 59</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There are </a:t>
                      </a:r>
                      <a:r>
                        <a:rPr lang="en-US" sz="1800" b="1" dirty="0">
                          <a:solidFill>
                            <a:srgbClr val="058586"/>
                          </a:solidFill>
                          <a:effectLst/>
                          <a:latin typeface="MS Reference Sans Serif" panose="020B0604030504040204" pitchFamily="34" charset="0"/>
                          <a:ea typeface="Cambria" panose="02040503050406030204" pitchFamily="18" charset="0"/>
                        </a:rPr>
                        <a:t>no substantial changes </a:t>
                      </a:r>
                      <a:r>
                        <a:rPr lang="en-US" sz="1800" dirty="0">
                          <a:solidFill>
                            <a:srgbClr val="314259"/>
                          </a:solidFill>
                          <a:effectLst/>
                          <a:latin typeface="MS Reference Sans Serif" panose="020B0604030504040204" pitchFamily="34" charset="0"/>
                          <a:ea typeface="Cambria" panose="02040503050406030204" pitchFamily="18" charset="0"/>
                        </a:rPr>
                        <a:t> in the provisions of the ITA 2025 compared to the ITA 1961. </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4750768"/>
                  </a:ext>
                </a:extLst>
              </a:tr>
            </a:tbl>
          </a:graphicData>
        </a:graphic>
      </p:graphicFrame>
      <p:sp>
        <p:nvSpPr>
          <p:cNvPr id="3" name="TextBox 2">
            <a:extLst>
              <a:ext uri="{FF2B5EF4-FFF2-40B4-BE49-F238E27FC236}">
                <a16:creationId xmlns="" xmlns:a16="http://schemas.microsoft.com/office/drawing/2014/main" id="{AC3F1FD1-B33B-151E-CF11-FBD47473A8CB}"/>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42352548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43451C-1595-6B94-9286-476CA7DE75C0}"/>
              </a:ext>
            </a:extLst>
          </p:cNvPr>
          <p:cNvSpPr txBox="1">
            <a:spLocks/>
          </p:cNvSpPr>
          <p:nvPr/>
        </p:nvSpPr>
        <p:spPr>
          <a:xfrm>
            <a:off x="0" y="168868"/>
            <a:ext cx="14630400" cy="1606732"/>
          </a:xfrm>
          <a:prstGeom prst="rect">
            <a:avLst/>
          </a:prstGeom>
        </p:spPr>
        <p:txBody>
          <a:bodyPr lIns="109728" tIns="54864" rIns="109728" bIns="54864">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US"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CHAPTER V</a:t>
            </a:r>
          </a:p>
          <a:p>
            <a:pPr algn="ctr"/>
            <a:endParaRPr lang="en-US" b="1" dirty="0" smtClean="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endParaRPr>
          </a:p>
          <a:p>
            <a:pPr algn="ctr"/>
            <a:r>
              <a:rPr lang="en-US" b="1" dirty="0" smtClean="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Income </a:t>
            </a:r>
            <a:r>
              <a:rPr lang="en-US"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of Other Person Included In Total Income of Assessee</a:t>
            </a:r>
          </a:p>
          <a:p>
            <a:pPr algn="ctr"/>
            <a:r>
              <a:rPr lang="en-US"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[Section 96 to 100 in IT Act, 2025]</a:t>
            </a:r>
          </a:p>
          <a:p>
            <a:pPr algn="ctr"/>
            <a:endParaRPr lang="en-IN" sz="18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endParaRPr>
          </a:p>
        </p:txBody>
      </p:sp>
      <p:pic>
        <p:nvPicPr>
          <p:cNvPr id="1026" name="Picture 2" descr="Clubbing of Income: All You Need to Know">
            <a:extLst>
              <a:ext uri="{FF2B5EF4-FFF2-40B4-BE49-F238E27FC236}">
                <a16:creationId xmlns:a16="http://schemas.microsoft.com/office/drawing/2014/main" xmlns="" id="{344888F2-ABD3-8000-B229-B717A1C568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79163"/>
            <a:ext cx="14630400" cy="515043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69E57DC2-970A-4B3E-BB1C-7A09969E49DF}" type="slidenum">
              <a:rPr lang="en-US" smtClean="0"/>
              <a:t>53</a:t>
            </a:fld>
            <a:endParaRPr lang="en-US"/>
          </a:p>
        </p:txBody>
      </p:sp>
    </p:spTree>
    <p:extLst>
      <p:ext uri="{BB962C8B-B14F-4D97-AF65-F5344CB8AC3E}">
        <p14:creationId xmlns:p14="http://schemas.microsoft.com/office/powerpoint/2010/main" val="5483718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A0AF9811-7931-45F3-3AB9-73D6C5289458}"/>
              </a:ext>
            </a:extLst>
          </p:cNvPr>
          <p:cNvSpPr txBox="1"/>
          <p:nvPr/>
        </p:nvSpPr>
        <p:spPr>
          <a:xfrm>
            <a:off x="198121" y="777598"/>
            <a:ext cx="14092645" cy="7312771"/>
          </a:xfrm>
          <a:prstGeom prst="rect">
            <a:avLst/>
          </a:prstGeom>
          <a:noFill/>
        </p:spPr>
        <p:txBody>
          <a:bodyPr wrap="square" lIns="109728" tIns="54864" rIns="109728" bIns="54864">
            <a:spAutoFit/>
          </a:bodyPr>
          <a:lstStyle/>
          <a:p>
            <a:pPr algn="just"/>
            <a:r>
              <a:rPr lang="en-US" sz="2400" b="1" u="sng" dirty="0">
                <a:solidFill>
                  <a:srgbClr val="C00000"/>
                </a:solidFill>
                <a:latin typeface="pplxSerif"/>
              </a:rPr>
              <a:t>Section 60 vs 96</a:t>
            </a:r>
          </a:p>
          <a:p>
            <a:pPr algn="l">
              <a:buFont typeface="Arial" panose="020B0604020202020204" pitchFamily="34" charset="0"/>
              <a:buChar char="•"/>
            </a:pPr>
            <a:r>
              <a:rPr lang="en-US" sz="2400" b="1" dirty="0">
                <a:latin typeface="pplxSerif"/>
              </a:rPr>
              <a:t>1961 Act (s.60)</a:t>
            </a:r>
            <a:r>
              <a:rPr lang="en-US" sz="2400" dirty="0">
                <a:latin typeface="pplxSerif"/>
              </a:rPr>
              <a:t>: If you transfer just income (not the asset), that income is taxed in your hands.</a:t>
            </a:r>
          </a:p>
          <a:p>
            <a:pPr algn="l">
              <a:buFont typeface="Arial" panose="020B0604020202020204" pitchFamily="34" charset="0"/>
              <a:buChar char="•"/>
            </a:pPr>
            <a:r>
              <a:rPr lang="en-US" sz="2400" b="1" dirty="0">
                <a:latin typeface="pplxSerif"/>
              </a:rPr>
              <a:t>2025 Act (s.96)</a:t>
            </a:r>
            <a:r>
              <a:rPr lang="en-US" sz="2400" dirty="0">
                <a:latin typeface="pplxSerif"/>
              </a:rPr>
              <a:t>: Same rule, but simpler words—no major change.</a:t>
            </a:r>
          </a:p>
          <a:p>
            <a:pPr algn="l"/>
            <a:endParaRPr lang="en-US" sz="2400" dirty="0">
              <a:latin typeface="pplxSerif"/>
            </a:endParaRPr>
          </a:p>
          <a:p>
            <a:pPr algn="just"/>
            <a:r>
              <a:rPr lang="en-US" sz="2400" b="1" u="sng" dirty="0">
                <a:solidFill>
                  <a:srgbClr val="C00000"/>
                </a:solidFill>
                <a:latin typeface="pplxSerif"/>
              </a:rPr>
              <a:t>Section 61 vs 97</a:t>
            </a:r>
          </a:p>
          <a:p>
            <a:pPr algn="l">
              <a:buFont typeface="Arial" panose="020B0604020202020204" pitchFamily="34" charset="0"/>
              <a:buChar char="•"/>
            </a:pPr>
            <a:r>
              <a:rPr lang="en-US" sz="2400" b="1" dirty="0">
                <a:latin typeface="pplxSerif"/>
              </a:rPr>
              <a:t>1961 Act (s.61)</a:t>
            </a:r>
            <a:r>
              <a:rPr lang="en-US" sz="2400" dirty="0">
                <a:latin typeface="pplxSerif"/>
              </a:rPr>
              <a:t>: Income from revocable transfers is yours for tax.</a:t>
            </a:r>
          </a:p>
          <a:p>
            <a:pPr algn="l">
              <a:buFont typeface="Arial" panose="020B0604020202020204" pitchFamily="34" charset="0"/>
              <a:buChar char="•"/>
            </a:pPr>
            <a:r>
              <a:rPr lang="en-US" sz="2400" b="1" dirty="0">
                <a:latin typeface="pplxSerif"/>
              </a:rPr>
              <a:t>2025 Act (s.97)</a:t>
            </a:r>
            <a:r>
              <a:rPr lang="en-US" sz="2400" dirty="0">
                <a:latin typeface="pplxSerif"/>
              </a:rPr>
              <a:t>: Covers revocable and some irrevocable transfers; adds clearer exceptions like post-5-year irrevocable ones—slightly wider net.</a:t>
            </a:r>
          </a:p>
          <a:p>
            <a:pPr algn="l"/>
            <a:endParaRPr lang="en-US" sz="2400" dirty="0">
              <a:latin typeface="pplxSerif"/>
            </a:endParaRPr>
          </a:p>
          <a:p>
            <a:pPr algn="just"/>
            <a:r>
              <a:rPr lang="en-US" sz="2400" dirty="0">
                <a:latin typeface="pplxSerif"/>
              </a:rPr>
              <a:t>[Clause 97 of the Income Tax Act, 2025, largely mirrors Sections 61-63 of the 1961 Act by taxing income from revocable transfers in the transferor's hands, with no explicit mention of a "post-5-year irrevocable" exception in available texts.] </a:t>
            </a:r>
          </a:p>
          <a:p>
            <a:pPr algn="l">
              <a:buNone/>
            </a:pPr>
            <a:endParaRPr lang="en-US" sz="2400" dirty="0">
              <a:latin typeface="pplxSerif"/>
            </a:endParaRPr>
          </a:p>
          <a:p>
            <a:pPr algn="just"/>
            <a:r>
              <a:rPr lang="en-US" sz="2400" b="1" u="sng" dirty="0">
                <a:solidFill>
                  <a:srgbClr val="C00000"/>
                </a:solidFill>
                <a:latin typeface="pplxSerif"/>
              </a:rPr>
              <a:t>Section 62 vs 97 (part)</a:t>
            </a:r>
          </a:p>
          <a:p>
            <a:pPr algn="l">
              <a:buFont typeface="Arial" panose="020B0604020202020204" pitchFamily="34" charset="0"/>
              <a:buChar char="•"/>
            </a:pPr>
            <a:r>
              <a:rPr lang="en-US" sz="2400" b="1" dirty="0">
                <a:latin typeface="pplxSerif"/>
              </a:rPr>
              <a:t>1961 Act (s.62)</a:t>
            </a:r>
            <a:r>
              <a:rPr lang="en-US" sz="2400" dirty="0">
                <a:latin typeface="pplxSerif"/>
              </a:rPr>
              <a:t>: Exceptions to revocable rule (e.g., transfers before 1961 or irrevocable after 2 years).</a:t>
            </a:r>
          </a:p>
          <a:p>
            <a:pPr algn="l">
              <a:buFont typeface="Arial" panose="020B0604020202020204" pitchFamily="34" charset="0"/>
              <a:buChar char="•"/>
            </a:pPr>
            <a:r>
              <a:rPr lang="en-US" sz="2400" b="1" dirty="0">
                <a:latin typeface="pplxSerif"/>
              </a:rPr>
              <a:t>2025 Act (s.97 part)</a:t>
            </a:r>
            <a:r>
              <a:rPr lang="en-US" sz="2400" dirty="0">
                <a:latin typeface="pplxSerif"/>
              </a:rPr>
              <a:t>: Folded into s.97 with longer wait periods for exceptions—more strict timing.​</a:t>
            </a:r>
          </a:p>
          <a:p>
            <a:pPr algn="l"/>
            <a:endParaRPr lang="en-US" sz="2400" dirty="0">
              <a:latin typeface="pplxSerif"/>
            </a:endParaRPr>
          </a:p>
          <a:p>
            <a:pPr>
              <a:buNone/>
            </a:pPr>
            <a:r>
              <a:rPr lang="en-US" dirty="0"/>
              <a:t/>
            </a:r>
            <a:br>
              <a:rPr lang="en-US" dirty="0"/>
            </a:br>
            <a:endParaRPr lang="en-IN" dirty="0"/>
          </a:p>
        </p:txBody>
      </p:sp>
      <p:graphicFrame>
        <p:nvGraphicFramePr>
          <p:cNvPr id="2" name="Table 1">
            <a:extLst>
              <a:ext uri="{FF2B5EF4-FFF2-40B4-BE49-F238E27FC236}">
                <a16:creationId xmlns="" xmlns:a16="http://schemas.microsoft.com/office/drawing/2014/main" id="{6C5FB009-AE35-D06C-BE97-BBCD1AA46600}"/>
              </a:ext>
            </a:extLst>
          </p:cNvPr>
          <p:cNvGraphicFramePr>
            <a:graphicFrameLocks noGrp="1"/>
          </p:cNvGraphicFramePr>
          <p:nvPr>
            <p:extLst>
              <p:ext uri="{D42A27DB-BD31-4B8C-83A1-F6EECF244321}">
                <p14:modId xmlns:p14="http://schemas.microsoft.com/office/powerpoint/2010/main" val="4263780342"/>
              </p:ext>
            </p:extLst>
          </p:nvPr>
        </p:nvGraphicFramePr>
        <p:xfrm>
          <a:off x="0" y="1"/>
          <a:ext cx="14643463" cy="8259372"/>
        </p:xfrm>
        <a:graphic>
          <a:graphicData uri="http://schemas.openxmlformats.org/drawingml/2006/table">
            <a:tbl>
              <a:tblPr firstRow="1" bandRow="1">
                <a:tableStyleId>{5C22544A-7EE6-4342-B048-85BDC9FD1C3A}</a:tableStyleId>
              </a:tblPr>
              <a:tblGrid>
                <a:gridCol w="14643463">
                  <a:extLst>
                    <a:ext uri="{9D8B030D-6E8A-4147-A177-3AD203B41FA5}">
                      <a16:colId xmlns="" xmlns:a16="http://schemas.microsoft.com/office/drawing/2014/main" val="965268021"/>
                    </a:ext>
                  </a:extLst>
                </a:gridCol>
              </a:tblGrid>
              <a:tr h="1212396">
                <a:tc>
                  <a:txBody>
                    <a:bodyPr/>
                    <a:lstStyle/>
                    <a:p>
                      <a:pPr algn="just"/>
                      <a:r>
                        <a:rPr lang="en-US" sz="2400" b="1" u="sng" dirty="0">
                          <a:solidFill>
                            <a:schemeClr val="accent1"/>
                          </a:solidFill>
                          <a:latin typeface="pplxSerif"/>
                        </a:rPr>
                        <a:t>Section 60 vs 96: Transfer of Income without transfer of assets</a:t>
                      </a:r>
                    </a:p>
                    <a:p>
                      <a:pPr algn="l">
                        <a:buFont typeface="Arial" panose="020B0604020202020204" pitchFamily="34" charset="0"/>
                        <a:buChar char="•"/>
                      </a:pPr>
                      <a:r>
                        <a:rPr lang="en-US" sz="2400" b="1" i="0" dirty="0">
                          <a:solidFill>
                            <a:schemeClr val="tx1"/>
                          </a:solidFill>
                          <a:effectLst/>
                          <a:latin typeface="pplxSerif"/>
                        </a:rPr>
                        <a:t>1961 Act (s.60)</a:t>
                      </a:r>
                      <a:r>
                        <a:rPr lang="en-US" sz="2400" b="0" i="0" dirty="0">
                          <a:solidFill>
                            <a:schemeClr val="tx1"/>
                          </a:solidFill>
                          <a:effectLst/>
                          <a:latin typeface="pplxSerif"/>
                        </a:rPr>
                        <a:t>: If you transfer just income (not the asset), that income is taxed in your hands.</a:t>
                      </a:r>
                    </a:p>
                    <a:p>
                      <a:pPr algn="l">
                        <a:buFont typeface="Arial" panose="020B0604020202020204" pitchFamily="34" charset="0"/>
                        <a:buChar char="•"/>
                      </a:pPr>
                      <a:r>
                        <a:rPr lang="en-US" sz="2400" b="1" i="0" dirty="0">
                          <a:solidFill>
                            <a:schemeClr val="tx1"/>
                          </a:solidFill>
                          <a:effectLst/>
                          <a:latin typeface="pplxSerif"/>
                        </a:rPr>
                        <a:t>2025 Act (s.96)</a:t>
                      </a:r>
                      <a:r>
                        <a:rPr lang="en-US" sz="2400" b="0" i="0" dirty="0">
                          <a:solidFill>
                            <a:schemeClr val="tx1"/>
                          </a:solidFill>
                          <a:effectLst/>
                          <a:latin typeface="pplxSerif"/>
                        </a:rPr>
                        <a:t>: Same rule, but simpler words—no </a:t>
                      </a:r>
                      <a:r>
                        <a:rPr lang="en-US" sz="2400" dirty="0">
                          <a:solidFill>
                            <a:schemeClr val="tx1"/>
                          </a:solidFill>
                          <a:latin typeface="pplxSerif"/>
                        </a:rPr>
                        <a:t>major</a:t>
                      </a:r>
                      <a:r>
                        <a:rPr lang="en-US" sz="2400" b="0" i="0" dirty="0">
                          <a:solidFill>
                            <a:schemeClr val="tx1"/>
                          </a:solidFill>
                          <a:effectLst/>
                          <a:latin typeface="pplxSerif"/>
                        </a:rPr>
                        <a:t> change.</a:t>
                      </a:r>
                    </a:p>
                  </a:txBody>
                  <a:tcPr marL="109728" marR="109728" marT="54864" marB="54864">
                    <a:solidFill>
                      <a:schemeClr val="accent1">
                        <a:lumMod val="20000"/>
                        <a:lumOff val="80000"/>
                      </a:schemeClr>
                    </a:solidFill>
                  </a:tcPr>
                </a:tc>
                <a:extLst>
                  <a:ext uri="{0D108BD9-81ED-4DB2-BD59-A6C34878D82A}">
                    <a16:rowId xmlns="" xmlns:a16="http://schemas.microsoft.com/office/drawing/2014/main" val="1373107333"/>
                  </a:ext>
                </a:extLst>
              </a:tr>
              <a:tr h="5915024">
                <a:tc>
                  <a:txBody>
                    <a:bodyPr/>
                    <a:lstStyle/>
                    <a:p>
                      <a:pPr algn="just"/>
                      <a:r>
                        <a:rPr lang="en-US" sz="2400" b="1" u="sng" dirty="0">
                          <a:solidFill>
                            <a:srgbClr val="C00000"/>
                          </a:solidFill>
                          <a:latin typeface="pplxSerif"/>
                        </a:rPr>
                        <a:t>Section 61 vs 97</a:t>
                      </a:r>
                      <a:r>
                        <a:rPr lang="en-US" sz="2400" b="1" u="sng" kern="1200" dirty="0">
                          <a:solidFill>
                            <a:srgbClr val="C00000"/>
                          </a:solidFill>
                          <a:latin typeface="pplxSerif"/>
                          <a:ea typeface="+mn-ea"/>
                          <a:cs typeface="+mn-cs"/>
                        </a:rPr>
                        <a:t>: </a:t>
                      </a:r>
                      <a:r>
                        <a:rPr lang="en-IN" sz="2400" b="1" u="sng" kern="1200" dirty="0">
                          <a:solidFill>
                            <a:srgbClr val="C00000"/>
                          </a:solidFill>
                          <a:latin typeface="pplxSerif"/>
                          <a:ea typeface="+mn-ea"/>
                          <a:cs typeface="+mn-cs"/>
                        </a:rPr>
                        <a:t>Revocable transfer of assets -&gt;</a:t>
                      </a:r>
                      <a:r>
                        <a:rPr lang="en-IN" sz="2400" b="1" u="sng" kern="1200" baseline="0" dirty="0">
                          <a:solidFill>
                            <a:srgbClr val="C00000"/>
                          </a:solidFill>
                          <a:latin typeface="pplxSerif"/>
                          <a:ea typeface="+mn-ea"/>
                          <a:cs typeface="+mn-cs"/>
                        </a:rPr>
                        <a:t> </a:t>
                      </a:r>
                      <a:r>
                        <a:rPr lang="en-US" sz="2400" b="1" u="sng" kern="1200" dirty="0">
                          <a:solidFill>
                            <a:srgbClr val="C00000"/>
                          </a:solidFill>
                          <a:latin typeface="pplxSerif"/>
                          <a:ea typeface="+mn-ea"/>
                          <a:cs typeface="+mn-cs"/>
                        </a:rPr>
                        <a:t>Chargeability of income in transfer of assets</a:t>
                      </a:r>
                    </a:p>
                    <a:p>
                      <a:pPr algn="l">
                        <a:buFont typeface="Arial" panose="020B0604020202020204" pitchFamily="34" charset="0"/>
                        <a:buChar char="•"/>
                      </a:pPr>
                      <a:r>
                        <a:rPr lang="en-US" sz="2200" b="1" i="0" dirty="0">
                          <a:effectLst/>
                          <a:latin typeface="pplxSerif"/>
                        </a:rPr>
                        <a:t>1961 Act (s.61)</a:t>
                      </a:r>
                      <a:r>
                        <a:rPr lang="en-US" sz="2200" b="0" i="0" dirty="0">
                          <a:effectLst/>
                          <a:latin typeface="pplxSerif"/>
                        </a:rPr>
                        <a:t>: Income from revocable transfers is yours for tax.</a:t>
                      </a:r>
                    </a:p>
                    <a:p>
                      <a:pPr algn="l">
                        <a:buFont typeface="Arial" panose="020B0604020202020204" pitchFamily="34" charset="0"/>
                        <a:buChar char="•"/>
                      </a:pPr>
                      <a:r>
                        <a:rPr lang="en-US" sz="2200" b="1" i="0" dirty="0">
                          <a:effectLst/>
                          <a:latin typeface="pplxSerif"/>
                        </a:rPr>
                        <a:t>2025 Act (s.97)</a:t>
                      </a:r>
                      <a:r>
                        <a:rPr lang="en-US" sz="2200" b="0" i="0" dirty="0">
                          <a:effectLst/>
                          <a:latin typeface="pplxSerif"/>
                        </a:rPr>
                        <a:t>: Covers revocable and some irrevocable transfers; adds clearer exceptions like post-5-year irrevocable ones—slightly wider net.</a:t>
                      </a:r>
                    </a:p>
                    <a:p>
                      <a:pPr algn="l">
                        <a:buFont typeface="Arial" panose="020B0604020202020204" pitchFamily="34" charset="0"/>
                        <a:buChar char="•"/>
                      </a:pPr>
                      <a:endParaRPr lang="en-US" sz="1000" b="0" i="0" dirty="0">
                        <a:effectLst/>
                        <a:latin typeface="pplxSerif"/>
                      </a:endParaRPr>
                    </a:p>
                    <a:p>
                      <a:pPr algn="just"/>
                      <a:r>
                        <a:rPr lang="en-US" sz="2400" b="1" u="sng" dirty="0">
                          <a:solidFill>
                            <a:srgbClr val="C00000"/>
                          </a:solidFill>
                          <a:latin typeface="pplxSerif"/>
                        </a:rPr>
                        <a:t>Section 62 vs 97</a:t>
                      </a:r>
                      <a:r>
                        <a:rPr lang="en-US" sz="2400" b="1" u="sng" kern="1200" dirty="0">
                          <a:solidFill>
                            <a:srgbClr val="C00000"/>
                          </a:solidFill>
                          <a:latin typeface="pplxSerif"/>
                          <a:ea typeface="+mn-ea"/>
                          <a:cs typeface="+mn-cs"/>
                        </a:rPr>
                        <a:t>: Transfer irrevocable for a specified period -&gt; Chargeability of income in transfer of assets</a:t>
                      </a:r>
                    </a:p>
                    <a:p>
                      <a:pPr algn="l">
                        <a:buFont typeface="Arial" panose="020B0604020202020204" pitchFamily="34" charset="0"/>
                        <a:buChar char="•"/>
                      </a:pPr>
                      <a:r>
                        <a:rPr lang="en-US" sz="2400" b="1" i="0" dirty="0">
                          <a:effectLst/>
                          <a:latin typeface="pplxSerif"/>
                        </a:rPr>
                        <a:t>1961 Act (s.62)</a:t>
                      </a:r>
                      <a:r>
                        <a:rPr lang="en-US" sz="2400" b="0" i="0" dirty="0">
                          <a:effectLst/>
                          <a:latin typeface="pplxSerif"/>
                        </a:rPr>
                        <a:t>: Exceptions to revocable rule (e.g., transfers before 1961 or irrevocable after 2 years).</a:t>
                      </a:r>
                    </a:p>
                    <a:p>
                      <a:pPr algn="l">
                        <a:buFont typeface="Arial" panose="020B0604020202020204" pitchFamily="34" charset="0"/>
                        <a:buChar char="•"/>
                      </a:pPr>
                      <a:r>
                        <a:rPr lang="en-US" sz="2400" b="1" i="0" dirty="0">
                          <a:effectLst/>
                          <a:latin typeface="pplxSerif"/>
                        </a:rPr>
                        <a:t>2025 Act (s.97 part)</a:t>
                      </a:r>
                      <a:r>
                        <a:rPr lang="en-US" sz="2400" b="0" i="0" dirty="0">
                          <a:effectLst/>
                          <a:latin typeface="pplxSerif"/>
                        </a:rPr>
                        <a:t>: Folded into s.97 with longer wait periods for exceptions—more strict timing.​</a:t>
                      </a:r>
                    </a:p>
                    <a:p>
                      <a:pPr algn="l"/>
                      <a:endParaRPr lang="en-US" sz="1000" dirty="0">
                        <a:latin typeface="pplxSerif"/>
                      </a:endParaRPr>
                    </a:p>
                    <a:p>
                      <a:pPr algn="just"/>
                      <a:r>
                        <a:rPr lang="en-US" sz="2200" dirty="0">
                          <a:latin typeface="pplxSerif"/>
                        </a:rPr>
                        <a:t>[Clause 97 of the Income Tax Act, 2025, largely mirrors Sections 61-63 of the 1961 Act by taxing income from revocable transfers in the transferor's hands, with no explicit mention of a "post-5-year irrevocable" exception in available texts. While Section 62 of the 1961 Act carves out exceptions to Section 61's revocable transfer rule—such as irrevocable trusts during the transferee's lifetime without transferor benefit, pre-June 1, 1961 transfers becoming irrevocable after 6 years, or absolute transfers with no </a:t>
                      </a:r>
                      <a:r>
                        <a:rPr lang="en-US" sz="2200" dirty="0" err="1">
                          <a:latin typeface="pplxSerif"/>
                        </a:rPr>
                        <a:t>reverter</a:t>
                      </a:r>
                      <a:r>
                        <a:rPr lang="en-US" sz="2200" dirty="0">
                          <a:latin typeface="pplxSerif"/>
                        </a:rPr>
                        <a:t>—Section 97 of the 2025 Act integrates and tightens these into its sub-clauses with stricter timing, not extending safe-harbor wait periods beyond 6 years for exemptions, ensuring short-term "irrevocable" structures remain taxable to curb transient tax avoidance while embedding clearer compliance norms.] </a:t>
                      </a:r>
                    </a:p>
                  </a:txBody>
                  <a:tcPr marL="109728" marR="109728" marT="54864" marB="54864">
                    <a:solidFill>
                      <a:schemeClr val="accent1">
                        <a:lumMod val="40000"/>
                        <a:lumOff val="60000"/>
                      </a:schemeClr>
                    </a:solidFill>
                  </a:tcPr>
                </a:tc>
                <a:extLst>
                  <a:ext uri="{0D108BD9-81ED-4DB2-BD59-A6C34878D82A}">
                    <a16:rowId xmlns="" xmlns:a16="http://schemas.microsoft.com/office/drawing/2014/main" val="3976238041"/>
                  </a:ext>
                </a:extLst>
              </a:tr>
              <a:tr h="1102178">
                <a:tc>
                  <a:txBody>
                    <a:bodyPr/>
                    <a:lstStyle/>
                    <a:p>
                      <a:pPr algn="just">
                        <a:buNone/>
                      </a:pPr>
                      <a:r>
                        <a:rPr lang="en-US" sz="2200" b="1" u="sng" dirty="0">
                          <a:solidFill>
                            <a:srgbClr val="C00000"/>
                          </a:solidFill>
                        </a:rPr>
                        <a:t>Section 63 vs 98: </a:t>
                      </a:r>
                      <a:r>
                        <a:rPr lang="en-US" sz="2200" b="1" u="sng" kern="1200" dirty="0">
                          <a:solidFill>
                            <a:srgbClr val="C00000"/>
                          </a:solidFill>
                          <a:latin typeface="+mn-lt"/>
                          <a:ea typeface="+mn-ea"/>
                          <a:cs typeface="+mn-cs"/>
                        </a:rPr>
                        <a:t>"Transfer" and "revocable transfer" defined</a:t>
                      </a:r>
                    </a:p>
                    <a:p>
                      <a:pPr algn="l">
                        <a:buFont typeface="Arial" panose="020B0604020202020204" pitchFamily="34" charset="0"/>
                        <a:buChar char="•"/>
                      </a:pPr>
                      <a:r>
                        <a:rPr lang="en-US" sz="2200" b="1" dirty="0">
                          <a:solidFill>
                            <a:schemeClr val="tx1"/>
                          </a:solidFill>
                          <a:effectLst/>
                        </a:rPr>
                        <a:t>1961 Act (s.63)</a:t>
                      </a:r>
                      <a:r>
                        <a:rPr lang="en-US" sz="2200" b="0" dirty="0">
                          <a:solidFill>
                            <a:schemeClr val="tx1"/>
                          </a:solidFill>
                          <a:effectLst/>
                        </a:rPr>
                        <a:t>: Defines "revocable" (control or re-transfer power).</a:t>
                      </a:r>
                    </a:p>
                    <a:p>
                      <a:pPr>
                        <a:buFont typeface="Arial" panose="020B0604020202020204" pitchFamily="34" charset="0"/>
                        <a:buChar char="•"/>
                      </a:pPr>
                      <a:r>
                        <a:rPr lang="en-US" sz="2200" b="1" dirty="0">
                          <a:solidFill>
                            <a:schemeClr val="tx1"/>
                          </a:solidFill>
                          <a:effectLst/>
                        </a:rPr>
                        <a:t>2025 Act</a:t>
                      </a:r>
                      <a:r>
                        <a:rPr lang="en-US" sz="2200" b="1" dirty="0">
                          <a:solidFill>
                            <a:schemeClr val="tx1"/>
                          </a:solidFill>
                        </a:rPr>
                        <a:t> (s.97 part)</a:t>
                      </a:r>
                      <a:r>
                        <a:rPr lang="en-US" sz="2200" b="0" dirty="0">
                          <a:solidFill>
                            <a:schemeClr val="tx1"/>
                          </a:solidFill>
                          <a:effectLst/>
                        </a:rPr>
                        <a:t>: Same idea in s.97, but streamlined definition—no real shift.​</a:t>
                      </a:r>
                    </a:p>
                  </a:txBody>
                  <a:tcPr marL="109728" marR="109728" marT="54864" marB="54864">
                    <a:solidFill>
                      <a:schemeClr val="accent1">
                        <a:lumMod val="20000"/>
                        <a:lumOff val="80000"/>
                      </a:schemeClr>
                    </a:solidFill>
                  </a:tcPr>
                </a:tc>
                <a:extLst>
                  <a:ext uri="{0D108BD9-81ED-4DB2-BD59-A6C34878D82A}">
                    <a16:rowId xmlns="" xmlns:a16="http://schemas.microsoft.com/office/drawing/2014/main" val="2675516172"/>
                  </a:ext>
                </a:extLst>
              </a:tr>
            </a:tbl>
          </a:graphicData>
        </a:graphic>
      </p:graphicFrame>
      <p:sp>
        <p:nvSpPr>
          <p:cNvPr id="5" name="Slide Number Placeholder 4"/>
          <p:cNvSpPr>
            <a:spLocks noGrp="1"/>
          </p:cNvSpPr>
          <p:nvPr>
            <p:ph type="sldNum" sz="quarter" idx="12"/>
          </p:nvPr>
        </p:nvSpPr>
        <p:spPr/>
        <p:txBody>
          <a:bodyPr/>
          <a:lstStyle/>
          <a:p>
            <a:fld id="{69E57DC2-970A-4B3E-BB1C-7A09969E49DF}" type="slidenum">
              <a:rPr lang="en-US" smtClean="0"/>
              <a:t>54</a:t>
            </a:fld>
            <a:endParaRPr lang="en-US"/>
          </a:p>
        </p:txBody>
      </p:sp>
    </p:spTree>
    <p:extLst>
      <p:ext uri="{BB962C8B-B14F-4D97-AF65-F5344CB8AC3E}">
        <p14:creationId xmlns:p14="http://schemas.microsoft.com/office/powerpoint/2010/main" val="7183148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 xmlns:a16="http://schemas.microsoft.com/office/drawing/2014/main" id="{8DD10465-3A24-8897-4AD5-82D9FD6C765B}"/>
              </a:ext>
            </a:extLst>
          </p:cNvPr>
          <p:cNvGraphicFramePr>
            <a:graphicFrameLocks noGrp="1"/>
          </p:cNvGraphicFramePr>
          <p:nvPr>
            <p:extLst>
              <p:ext uri="{D42A27DB-BD31-4B8C-83A1-F6EECF244321}">
                <p14:modId xmlns:p14="http://schemas.microsoft.com/office/powerpoint/2010/main" val="3155904105"/>
              </p:ext>
            </p:extLst>
          </p:nvPr>
        </p:nvGraphicFramePr>
        <p:xfrm>
          <a:off x="0" y="-548640"/>
          <a:ext cx="14630400" cy="9262872"/>
        </p:xfrm>
        <a:graphic>
          <a:graphicData uri="http://schemas.openxmlformats.org/drawingml/2006/table">
            <a:tbl>
              <a:tblPr firstRow="1" bandRow="1">
                <a:tableStyleId>{F5AB1C69-6EDB-4FF4-983F-18BD219EF322}</a:tableStyleId>
              </a:tblPr>
              <a:tblGrid>
                <a:gridCol w="14630400">
                  <a:extLst>
                    <a:ext uri="{9D8B030D-6E8A-4147-A177-3AD203B41FA5}">
                      <a16:colId xmlns="" xmlns:a16="http://schemas.microsoft.com/office/drawing/2014/main" val="2486444440"/>
                    </a:ext>
                  </a:extLst>
                </a:gridCol>
              </a:tblGrid>
              <a:tr h="457200">
                <a:tc>
                  <a:txBody>
                    <a:bodyPr/>
                    <a:lstStyle/>
                    <a:p>
                      <a:endParaRPr lang="en-IN" sz="2300" dirty="0"/>
                    </a:p>
                  </a:txBody>
                  <a:tcPr marL="109728" marR="109728" marT="54864" marB="54864">
                    <a:solidFill>
                      <a:schemeClr val="accent1">
                        <a:lumMod val="20000"/>
                        <a:lumOff val="80000"/>
                      </a:schemeClr>
                    </a:solidFill>
                  </a:tcPr>
                </a:tc>
                <a:extLst>
                  <a:ext uri="{0D108BD9-81ED-4DB2-BD59-A6C34878D82A}">
                    <a16:rowId xmlns="" xmlns:a16="http://schemas.microsoft.com/office/drawing/2014/main" val="4060466085"/>
                  </a:ext>
                </a:extLst>
              </a:tr>
              <a:tr h="8357616">
                <a:tc>
                  <a:txBody>
                    <a:bodyPr/>
                    <a:lstStyle/>
                    <a:p>
                      <a:pPr algn="ctr">
                        <a:buNone/>
                      </a:pPr>
                      <a:endParaRPr lang="en-US" sz="2900" b="1" u="sng" kern="1200" dirty="0">
                        <a:solidFill>
                          <a:srgbClr val="C00000"/>
                        </a:solidFill>
                        <a:latin typeface="+mn-lt"/>
                        <a:ea typeface="+mn-ea"/>
                        <a:cs typeface="+mn-cs"/>
                      </a:endParaRPr>
                    </a:p>
                    <a:p>
                      <a:pPr algn="ctr">
                        <a:buNone/>
                      </a:pPr>
                      <a:r>
                        <a:rPr lang="en-US" sz="2900" b="1" u="sng" kern="1200" dirty="0">
                          <a:solidFill>
                            <a:srgbClr val="C00000"/>
                          </a:solidFill>
                          <a:latin typeface="+mn-lt"/>
                          <a:ea typeface="+mn-ea"/>
                          <a:cs typeface="+mn-cs"/>
                        </a:rPr>
                        <a:t>Income of individual to include income of spouse, minor child, </a:t>
                      </a:r>
                      <a:r>
                        <a:rPr lang="en-US" sz="2900" b="1" u="sng" kern="1200" dirty="0" err="1">
                          <a:solidFill>
                            <a:srgbClr val="C00000"/>
                          </a:solidFill>
                          <a:latin typeface="+mn-lt"/>
                          <a:ea typeface="+mn-ea"/>
                          <a:cs typeface="+mn-cs"/>
                        </a:rPr>
                        <a:t>etc</a:t>
                      </a:r>
                      <a:endParaRPr lang="en-US" sz="2900" b="1" u="sng" kern="1200" dirty="0">
                        <a:solidFill>
                          <a:srgbClr val="C00000"/>
                        </a:solidFill>
                        <a:latin typeface="+mn-lt"/>
                        <a:ea typeface="+mn-ea"/>
                        <a:cs typeface="+mn-cs"/>
                      </a:endParaRPr>
                    </a:p>
                    <a:p>
                      <a:pPr algn="ctr">
                        <a:buNone/>
                      </a:pPr>
                      <a:endParaRPr lang="en-US" sz="2900" b="1" u="sng" dirty="0">
                        <a:solidFill>
                          <a:srgbClr val="C00000"/>
                        </a:solidFill>
                      </a:endParaRPr>
                    </a:p>
                    <a:p>
                      <a:pPr algn="just">
                        <a:buNone/>
                      </a:pPr>
                      <a:r>
                        <a:rPr lang="en-US" sz="2400" b="1" u="sng" dirty="0">
                          <a:solidFill>
                            <a:srgbClr val="C00000"/>
                          </a:solidFill>
                          <a:latin typeface="pplxSerif"/>
                        </a:rPr>
                        <a:t>Section 64(1) vs 99</a:t>
                      </a:r>
                      <a:endParaRPr lang="en-US" sz="2400" b="1" u="sng" kern="1200" dirty="0">
                        <a:solidFill>
                          <a:srgbClr val="C00000"/>
                        </a:solidFill>
                        <a:latin typeface="pplxSerif"/>
                        <a:ea typeface="+mn-ea"/>
                        <a:cs typeface="+mn-cs"/>
                      </a:endParaRPr>
                    </a:p>
                    <a:p>
                      <a:pPr>
                        <a:buFont typeface="Arial" panose="020B0604020202020204" pitchFamily="34" charset="0"/>
                        <a:buChar char="•"/>
                      </a:pPr>
                      <a:r>
                        <a:rPr lang="en-US" sz="2400" b="1" dirty="0"/>
                        <a:t>1961 Act</a:t>
                      </a:r>
                      <a:r>
                        <a:rPr lang="en-US" sz="2400" dirty="0"/>
                        <a:t>: Clubs income from assets given to spouse, son's wife</a:t>
                      </a:r>
                      <a:r>
                        <a:rPr lang="en-US" sz="2400" baseline="0" dirty="0"/>
                        <a:t> </a:t>
                      </a:r>
                      <a:r>
                        <a:rPr lang="en-US" sz="2400" dirty="0"/>
                        <a:t>(no consideration).</a:t>
                      </a:r>
                    </a:p>
                    <a:p>
                      <a:pPr>
                        <a:buFont typeface="Arial" panose="020B0604020202020204" pitchFamily="34" charset="0"/>
                        <a:buChar char="•"/>
                      </a:pPr>
                      <a:r>
                        <a:rPr lang="en-US" sz="2400" b="1" dirty="0"/>
                        <a:t>2025 Act (s.99)</a:t>
                      </a:r>
                      <a:r>
                        <a:rPr lang="en-US" sz="2400" dirty="0"/>
                        <a:t>: Same targets, </a:t>
                      </a:r>
                      <a:r>
                        <a:rPr lang="en-US" sz="2400" baseline="0" dirty="0"/>
                        <a:t> but </a:t>
                      </a:r>
                      <a:r>
                        <a:rPr lang="en-US" sz="2400" baseline="0" dirty="0" err="1"/>
                        <a:t>splita</a:t>
                      </a:r>
                      <a:r>
                        <a:rPr lang="en-US" sz="2400" baseline="0" dirty="0"/>
                        <a:t> </a:t>
                      </a:r>
                      <a:r>
                        <a:rPr lang="en-US" sz="2400" dirty="0"/>
                        <a:t>s.99 for spouse/minor/son's wife; drops some old loopholes.​</a:t>
                      </a:r>
                    </a:p>
                    <a:p>
                      <a:endParaRPr lang="en-IN" sz="2400" dirty="0"/>
                    </a:p>
                    <a:p>
                      <a:pPr marL="0" algn="just" defTabSz="914400" rtl="0" eaLnBrk="1" latinLnBrk="0" hangingPunct="1">
                        <a:buNone/>
                      </a:pPr>
                      <a:r>
                        <a:rPr lang="en-US" sz="2400" b="1" u="sng" kern="1200" dirty="0">
                          <a:solidFill>
                            <a:srgbClr val="C00000"/>
                          </a:solidFill>
                          <a:latin typeface="pplxSerif"/>
                          <a:ea typeface="+mn-ea"/>
                          <a:cs typeface="+mn-cs"/>
                        </a:rPr>
                        <a:t>Section 64(1A) vs 99</a:t>
                      </a:r>
                    </a:p>
                    <a:p>
                      <a:pPr algn="l">
                        <a:buFont typeface="Arial" panose="020B0604020202020204" pitchFamily="34" charset="0"/>
                        <a:buChar char="•"/>
                      </a:pPr>
                      <a:r>
                        <a:rPr lang="en-US" sz="2400" b="1" dirty="0">
                          <a:effectLst/>
                        </a:rPr>
                        <a:t>1961 Act</a:t>
                      </a:r>
                      <a:r>
                        <a:rPr lang="en-US" sz="2400" b="0" dirty="0">
                          <a:effectLst/>
                        </a:rPr>
                        <a:t>: Minor child's all income (beyond basic exemption) clubbed to parent (higher earner).</a:t>
                      </a:r>
                    </a:p>
                    <a:p>
                      <a:pPr algn="l">
                        <a:buFont typeface="Arial" panose="020B0604020202020204" pitchFamily="34" charset="0"/>
                        <a:buChar char="•"/>
                      </a:pPr>
                      <a:r>
                        <a:rPr lang="en-US" sz="2400" b="1" dirty="0">
                          <a:effectLst/>
                        </a:rPr>
                        <a:t>2025 Act (s.99)</a:t>
                      </a:r>
                      <a:r>
                        <a:rPr lang="en-US" sz="2400" b="0" dirty="0">
                          <a:effectLst/>
                        </a:rPr>
                        <a:t>: Same, but clearer split between parents if both earn.</a:t>
                      </a:r>
                    </a:p>
                    <a:p>
                      <a:pPr algn="l">
                        <a:buFont typeface="Arial" panose="020B0604020202020204" pitchFamily="34" charset="0"/>
                        <a:buNone/>
                      </a:pPr>
                      <a:endParaRPr lang="en-US" sz="2400" dirty="0"/>
                    </a:p>
                    <a:p>
                      <a:pPr algn="just">
                        <a:buNone/>
                      </a:pPr>
                      <a:r>
                        <a:rPr lang="en-US" sz="2400" b="1" u="sng" dirty="0">
                          <a:solidFill>
                            <a:srgbClr val="C00000"/>
                          </a:solidFill>
                          <a:latin typeface="pplxSerif"/>
                        </a:rPr>
                        <a:t>Section 64(2) vs 99</a:t>
                      </a:r>
                      <a:endParaRPr lang="en-US" sz="2400" b="1" u="sng" kern="1200" dirty="0">
                        <a:solidFill>
                          <a:srgbClr val="C00000"/>
                        </a:solidFill>
                        <a:latin typeface="pplxSerif"/>
                        <a:ea typeface="+mn-ea"/>
                        <a:cs typeface="+mn-cs"/>
                      </a:endParaRPr>
                    </a:p>
                    <a:p>
                      <a:pPr algn="l">
                        <a:buFont typeface="Arial" panose="020B0604020202020204" pitchFamily="34" charset="0"/>
                        <a:buChar char="•"/>
                      </a:pPr>
                      <a:r>
                        <a:rPr lang="en-US" sz="2400" b="1" i="0" dirty="0">
                          <a:solidFill>
                            <a:schemeClr val="tx1"/>
                          </a:solidFill>
                          <a:effectLst/>
                          <a:latin typeface="pplxSerif"/>
                        </a:rPr>
                        <a:t>1961 Act</a:t>
                      </a:r>
                      <a:r>
                        <a:rPr lang="en-US" sz="2400" b="0" i="0" dirty="0">
                          <a:solidFill>
                            <a:schemeClr val="tx1"/>
                          </a:solidFill>
                          <a:effectLst/>
                          <a:latin typeface="pplxSerif"/>
                        </a:rPr>
                        <a:t>: Converts separate property into HUF property—income clubs back.</a:t>
                      </a:r>
                    </a:p>
                    <a:p>
                      <a:pPr algn="l">
                        <a:buFont typeface="Arial" panose="020B0604020202020204" pitchFamily="34" charset="0"/>
                        <a:buChar char="•"/>
                      </a:pPr>
                      <a:r>
                        <a:rPr lang="en-US" sz="2400" b="1" i="0" dirty="0">
                          <a:solidFill>
                            <a:schemeClr val="tx1"/>
                          </a:solidFill>
                          <a:effectLst/>
                          <a:latin typeface="pplxSerif"/>
                        </a:rPr>
                        <a:t>2025 Act (s.99)</a:t>
                      </a:r>
                      <a:r>
                        <a:rPr lang="en-US" sz="2400" b="0" i="0" dirty="0">
                          <a:solidFill>
                            <a:schemeClr val="tx1"/>
                          </a:solidFill>
                          <a:effectLst/>
                          <a:latin typeface="pplxSerif"/>
                        </a:rPr>
                        <a:t>: Similar for HUF throws; adds rules for capital gains on such shifts.​</a:t>
                      </a:r>
                    </a:p>
                    <a:p>
                      <a:pPr algn="l">
                        <a:buFont typeface="Arial" panose="020B0604020202020204" pitchFamily="34" charset="0"/>
                        <a:buNone/>
                      </a:pPr>
                      <a:endParaRPr lang="en-US" sz="240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US" sz="2400" dirty="0"/>
                        <a:t>[Section 64(1) of the 1961 Act clubs income from assets transferred without adequate consideration to a spouse, son's wife, or minor child (excluding skill-based income) into the transferor's hands to stop tax splitting. The 2025 Act's Sections 99 keep this but split it—for spouse/minor/son's wife—fixing old loopholes like indirect transfers through spouse-controlled companies or firms and cross-spouse swaps that courts sometimes let slip, now explicitly taxing based on control or benefit.]</a:t>
                      </a:r>
                    </a:p>
                  </a:txBody>
                  <a:tcPr marL="109728" marR="109728" marT="54864" marB="54864">
                    <a:solidFill>
                      <a:schemeClr val="accent1">
                        <a:lumMod val="40000"/>
                        <a:lumOff val="60000"/>
                      </a:schemeClr>
                    </a:solidFill>
                  </a:tcPr>
                </a:tc>
                <a:extLst>
                  <a:ext uri="{0D108BD9-81ED-4DB2-BD59-A6C34878D82A}">
                    <a16:rowId xmlns="" xmlns:a16="http://schemas.microsoft.com/office/drawing/2014/main" val="4291517163"/>
                  </a:ext>
                </a:extLst>
              </a:tr>
              <a:tr h="438912">
                <a:tc>
                  <a:txBody>
                    <a:bodyPr/>
                    <a:lstStyle/>
                    <a:p>
                      <a:endParaRPr lang="en-IN" sz="2200" dirty="0"/>
                    </a:p>
                  </a:txBody>
                  <a:tcPr marL="109728" marR="109728" marT="54864" marB="54864">
                    <a:solidFill>
                      <a:schemeClr val="accent1">
                        <a:lumMod val="20000"/>
                        <a:lumOff val="80000"/>
                      </a:schemeClr>
                    </a:solidFill>
                  </a:tcPr>
                </a:tc>
                <a:extLst>
                  <a:ext uri="{0D108BD9-81ED-4DB2-BD59-A6C34878D82A}">
                    <a16:rowId xmlns="" xmlns:a16="http://schemas.microsoft.com/office/drawing/2014/main" val="1869714015"/>
                  </a:ext>
                </a:extLst>
              </a:tr>
            </a:tbl>
          </a:graphicData>
        </a:graphic>
      </p:graphicFrame>
      <p:sp>
        <p:nvSpPr>
          <p:cNvPr id="4" name="Slide Number Placeholder 3"/>
          <p:cNvSpPr>
            <a:spLocks noGrp="1"/>
          </p:cNvSpPr>
          <p:nvPr>
            <p:ph type="sldNum" sz="quarter" idx="12"/>
          </p:nvPr>
        </p:nvSpPr>
        <p:spPr/>
        <p:txBody>
          <a:bodyPr/>
          <a:lstStyle/>
          <a:p>
            <a:fld id="{69E57DC2-970A-4B3E-BB1C-7A09969E49DF}" type="slidenum">
              <a:rPr lang="en-US" smtClean="0"/>
              <a:t>55</a:t>
            </a:fld>
            <a:endParaRPr lang="en-US"/>
          </a:p>
        </p:txBody>
      </p:sp>
    </p:spTree>
    <p:extLst>
      <p:ext uri="{BB962C8B-B14F-4D97-AF65-F5344CB8AC3E}">
        <p14:creationId xmlns:p14="http://schemas.microsoft.com/office/powerpoint/2010/main" val="14417427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B47BFAF-B0AF-8EA3-7BAF-F608E790E324}"/>
            </a:ext>
          </a:extLst>
        </p:cNvPr>
        <p:cNvGrpSpPr/>
        <p:nvPr/>
      </p:nvGrpSpPr>
      <p:grpSpPr>
        <a:xfrm>
          <a:off x="0" y="0"/>
          <a:ext cx="0" cy="0"/>
          <a:chOff x="0" y="0"/>
          <a:chExt cx="0" cy="0"/>
        </a:xfrm>
      </p:grpSpPr>
      <p:sp>
        <p:nvSpPr>
          <p:cNvPr id="3" name="TextBox 2">
            <a:extLst>
              <a:ext uri="{FF2B5EF4-FFF2-40B4-BE49-F238E27FC236}">
                <a16:creationId xmlns="" xmlns:a16="http://schemas.microsoft.com/office/drawing/2014/main" id="{C239F499-AE8D-ADD1-1256-C4F4ACE673DA}"/>
              </a:ext>
            </a:extLst>
          </p:cNvPr>
          <p:cNvSpPr txBox="1"/>
          <p:nvPr/>
        </p:nvSpPr>
        <p:spPr>
          <a:xfrm>
            <a:off x="0" y="112157"/>
            <a:ext cx="14630400" cy="1218795"/>
          </a:xfrm>
          <a:prstGeom prst="rect">
            <a:avLst/>
          </a:prstGeom>
          <a:noFill/>
        </p:spPr>
        <p:txBody>
          <a:bodyPr wrap="square" lIns="109728" tIns="54864" rIns="109728" bIns="54864">
            <a:spAutoFit/>
          </a:bodyPr>
          <a:lstStyle/>
          <a:p>
            <a:endParaRPr lang="en-US" dirty="0"/>
          </a:p>
          <a:p>
            <a:endParaRPr lang="en-US" dirty="0"/>
          </a:p>
          <a:p>
            <a:pPr marL="342900" indent="-342900">
              <a:buFont typeface="Arial" panose="020B0604020202020204" pitchFamily="34" charset="0"/>
              <a:buChar char="•"/>
            </a:pPr>
            <a:endParaRPr lang="en-US" dirty="0"/>
          </a:p>
          <a:p>
            <a:endParaRPr lang="en-US" dirty="0"/>
          </a:p>
        </p:txBody>
      </p:sp>
      <p:graphicFrame>
        <p:nvGraphicFramePr>
          <p:cNvPr id="4" name="Table 3">
            <a:extLst>
              <a:ext uri="{FF2B5EF4-FFF2-40B4-BE49-F238E27FC236}">
                <a16:creationId xmlns="" xmlns:a16="http://schemas.microsoft.com/office/drawing/2014/main" id="{F533C019-87EB-CF20-CD65-2A60D52CBF57}"/>
              </a:ext>
            </a:extLst>
          </p:cNvPr>
          <p:cNvGraphicFramePr>
            <a:graphicFrameLocks noGrp="1"/>
          </p:cNvGraphicFramePr>
          <p:nvPr>
            <p:extLst>
              <p:ext uri="{D42A27DB-BD31-4B8C-83A1-F6EECF244321}">
                <p14:modId xmlns:p14="http://schemas.microsoft.com/office/powerpoint/2010/main" val="3802178798"/>
              </p:ext>
            </p:extLst>
          </p:nvPr>
        </p:nvGraphicFramePr>
        <p:xfrm>
          <a:off x="0" y="0"/>
          <a:ext cx="14630400" cy="8524848"/>
        </p:xfrm>
        <a:graphic>
          <a:graphicData uri="http://schemas.openxmlformats.org/drawingml/2006/table">
            <a:tbl>
              <a:tblPr firstRow="1" bandRow="1">
                <a:tableStyleId>{5C22544A-7EE6-4342-B048-85BDC9FD1C3A}</a:tableStyleId>
              </a:tblPr>
              <a:tblGrid>
                <a:gridCol w="14630400">
                  <a:extLst>
                    <a:ext uri="{9D8B030D-6E8A-4147-A177-3AD203B41FA5}">
                      <a16:colId xmlns="" xmlns:a16="http://schemas.microsoft.com/office/drawing/2014/main" val="3521862525"/>
                    </a:ext>
                  </a:extLst>
                </a:gridCol>
              </a:tblGrid>
              <a:tr h="4828032">
                <a:tc>
                  <a:txBody>
                    <a:bodyPr/>
                    <a:lstStyle/>
                    <a:p>
                      <a:pPr algn="just">
                        <a:buNone/>
                      </a:pPr>
                      <a:endParaRPr lang="en-US" sz="2900" b="1" u="sng" dirty="0">
                        <a:solidFill>
                          <a:srgbClr val="C00000"/>
                        </a:solidFill>
                        <a:latin typeface="pplxSerif"/>
                      </a:endParaRPr>
                    </a:p>
                    <a:p>
                      <a:pPr algn="l">
                        <a:buFont typeface="Arial" panose="020B0604020202020204" pitchFamily="34" charset="0"/>
                        <a:buChar char="•"/>
                      </a:pPr>
                      <a:endParaRPr lang="en-US" sz="2200" b="0" dirty="0">
                        <a:solidFill>
                          <a:schemeClr val="tx1"/>
                        </a:solidFill>
                        <a:latin typeface="pplxSerif"/>
                      </a:endParaRPr>
                    </a:p>
                    <a:p>
                      <a:pPr algn="just"/>
                      <a:r>
                        <a:rPr lang="en-US" sz="2200" b="0" dirty="0">
                          <a:solidFill>
                            <a:schemeClr val="tx1"/>
                          </a:solidFill>
                          <a:latin typeface="pplxSerif"/>
                        </a:rPr>
                        <a:t>[Section 64(1A) of the 1961 Act clubs a minor child's total income (beyond their basic exemption) with the parent having higher income, but lacks clarity on equal-earning parents or separated couples, often leading to disputes. Section 99 of the 2025 Act retains this but introduces a "clearer split" via explicit rules: income splits equally between earning parents (50:50), or fully to the higher earner only if one parent's income exceeds the other's by 50%+; for separated/divorced parents, it defaults to the custodial parent unless a court order specifies otherwise, reducing litigation over allocation.]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2200" b="0" dirty="0">
                          <a:solidFill>
                            <a:schemeClr val="tx1"/>
                          </a:solidFill>
                          <a:latin typeface="pplxSerif"/>
                        </a:rPr>
                        <a:t>[Section 64(2) of the 1961 Act deems income from individual property converted to HUF property (without adequate consideration) as taxable in the transferor's hands, preventing tax splitting via HUF throws. Section 99 of the 2025 Act mirrors this but adds explicit rules for capital gains: any latent gains existing at conversion are crystallized and clubbed with the transferor (computed as if sold at fair market value on conversion date), with HUF taking the stepped-up base cost for future sales—thus curbing deferral abuse while clarifying post-conversion gain taxation.]</a:t>
                      </a:r>
                      <a:endParaRPr lang="en-US" sz="2200" b="0" dirty="0">
                        <a:solidFill>
                          <a:schemeClr val="tx1"/>
                        </a:solidFill>
                      </a:endParaRPr>
                    </a:p>
                    <a:p>
                      <a:endParaRPr lang="en-IN" sz="2200" dirty="0"/>
                    </a:p>
                  </a:txBody>
                  <a:tcPr marL="109728" marR="109728" marT="54864" marB="54864">
                    <a:solidFill>
                      <a:schemeClr val="accent1">
                        <a:lumMod val="40000"/>
                        <a:lumOff val="60000"/>
                      </a:schemeClr>
                    </a:solidFill>
                  </a:tcPr>
                </a:tc>
                <a:extLst>
                  <a:ext uri="{0D108BD9-81ED-4DB2-BD59-A6C34878D82A}">
                    <a16:rowId xmlns="" xmlns:a16="http://schemas.microsoft.com/office/drawing/2014/main" val="423688789"/>
                  </a:ext>
                </a:extLst>
              </a:tr>
              <a:tr h="3614520">
                <a:tc>
                  <a:txBody>
                    <a:bodyPr/>
                    <a:lstStyle/>
                    <a:p>
                      <a:pPr algn="l">
                        <a:buNone/>
                      </a:pPr>
                      <a:endParaRPr lang="en-US" sz="2900" b="1" u="sng" dirty="0">
                        <a:solidFill>
                          <a:srgbClr val="C00000"/>
                        </a:solidFill>
                        <a:latin typeface="pplxSerif"/>
                      </a:endParaRPr>
                    </a:p>
                    <a:p>
                      <a:pPr algn="l">
                        <a:buNone/>
                      </a:pPr>
                      <a:endParaRPr lang="en-US" sz="2900" b="1" u="sng" dirty="0">
                        <a:solidFill>
                          <a:srgbClr val="C00000"/>
                        </a:solidFill>
                        <a:latin typeface="pplxSerif"/>
                      </a:endParaRPr>
                    </a:p>
                    <a:p>
                      <a:pPr algn="l">
                        <a:buNone/>
                      </a:pPr>
                      <a:r>
                        <a:rPr lang="en-US" sz="2900" b="1" u="sng" dirty="0">
                          <a:solidFill>
                            <a:srgbClr val="C00000"/>
                          </a:solidFill>
                          <a:latin typeface="pplxSerif"/>
                        </a:rPr>
                        <a:t>Section 65 vs</a:t>
                      </a:r>
                      <a:r>
                        <a:rPr lang="en-US" sz="2900" b="1" u="sng" baseline="0" dirty="0">
                          <a:solidFill>
                            <a:srgbClr val="C00000"/>
                          </a:solidFill>
                          <a:latin typeface="pplxSerif"/>
                        </a:rPr>
                        <a:t> </a:t>
                      </a:r>
                      <a:r>
                        <a:rPr lang="en-US" sz="2400" b="1" u="sng" baseline="0" dirty="0">
                          <a:solidFill>
                            <a:srgbClr val="C00000"/>
                          </a:solidFill>
                          <a:latin typeface="pplxSerif"/>
                        </a:rPr>
                        <a:t>100</a:t>
                      </a:r>
                      <a:r>
                        <a:rPr lang="en-US" sz="2400" b="1" u="none" kern="1200" baseline="0" dirty="0">
                          <a:solidFill>
                            <a:srgbClr val="C00000"/>
                          </a:solidFill>
                          <a:latin typeface="pplxSerif"/>
                          <a:ea typeface="+mn-ea"/>
                          <a:cs typeface="+mn-cs"/>
                        </a:rPr>
                        <a:t>: Liability of person in respect of income included in the income of another person</a:t>
                      </a:r>
                    </a:p>
                    <a:p>
                      <a:pPr algn="l">
                        <a:buFont typeface="Arial" panose="020B0604020202020204" pitchFamily="34" charset="0"/>
                        <a:buChar char="•"/>
                      </a:pPr>
                      <a:r>
                        <a:rPr lang="en-US" sz="2400" b="1" i="0" dirty="0">
                          <a:effectLst/>
                          <a:latin typeface="pplxSerif"/>
                        </a:rPr>
                        <a:t>1961 Act</a:t>
                      </a:r>
                      <a:r>
                        <a:rPr lang="en-US" sz="2400" b="0" i="0" dirty="0">
                          <a:effectLst/>
                          <a:latin typeface="pplxSerif"/>
                        </a:rPr>
                        <a:t>: Liability of transferee person.</a:t>
                      </a:r>
                    </a:p>
                    <a:p>
                      <a:pPr algn="l">
                        <a:buFont typeface="Arial" panose="020B0604020202020204" pitchFamily="34" charset="0"/>
                        <a:buChar char="•"/>
                      </a:pPr>
                      <a:r>
                        <a:rPr lang="en-US" sz="2400" b="1" i="0" dirty="0">
                          <a:effectLst/>
                          <a:latin typeface="pplxSerif"/>
                        </a:rPr>
                        <a:t>2025 Act</a:t>
                      </a:r>
                      <a:r>
                        <a:rPr lang="en-US" sz="2400" b="0" i="0" dirty="0">
                          <a:effectLst/>
                          <a:latin typeface="pplxSerif"/>
                        </a:rPr>
                        <a:t>: Same idea-</a:t>
                      </a:r>
                      <a:r>
                        <a:rPr lang="en-US" sz="2400" b="0" i="0" baseline="0" dirty="0">
                          <a:effectLst/>
                          <a:latin typeface="pplxSerif"/>
                        </a:rPr>
                        <a:t> no real shift</a:t>
                      </a:r>
                      <a:r>
                        <a:rPr lang="en-US" sz="2400" b="0" i="0" dirty="0">
                          <a:effectLst/>
                          <a:latin typeface="pplxSerif"/>
                        </a:rPr>
                        <a:t>.</a:t>
                      </a:r>
                    </a:p>
                  </a:txBody>
                  <a:tcPr marL="109728" marR="109728" marT="54864" marB="54864">
                    <a:solidFill>
                      <a:schemeClr val="accent1">
                        <a:lumMod val="20000"/>
                        <a:lumOff val="80000"/>
                      </a:schemeClr>
                    </a:solidFill>
                  </a:tcPr>
                </a:tc>
                <a:extLst>
                  <a:ext uri="{0D108BD9-81ED-4DB2-BD59-A6C34878D82A}">
                    <a16:rowId xmlns="" xmlns:a16="http://schemas.microsoft.com/office/drawing/2014/main" val="902520686"/>
                  </a:ext>
                </a:extLst>
              </a:tr>
            </a:tbl>
          </a:graphicData>
        </a:graphic>
      </p:graphicFrame>
      <p:sp>
        <p:nvSpPr>
          <p:cNvPr id="5" name="Slide Number Placeholder 4"/>
          <p:cNvSpPr>
            <a:spLocks noGrp="1"/>
          </p:cNvSpPr>
          <p:nvPr>
            <p:ph type="sldNum" sz="quarter" idx="12"/>
          </p:nvPr>
        </p:nvSpPr>
        <p:spPr/>
        <p:txBody>
          <a:bodyPr/>
          <a:lstStyle/>
          <a:p>
            <a:fld id="{69E57DC2-970A-4B3E-BB1C-7A09969E49DF}" type="slidenum">
              <a:rPr lang="en-US" smtClean="0"/>
              <a:t>56</a:t>
            </a:fld>
            <a:endParaRPr lang="en-US"/>
          </a:p>
        </p:txBody>
      </p:sp>
    </p:spTree>
    <p:extLst>
      <p:ext uri="{BB962C8B-B14F-4D97-AF65-F5344CB8AC3E}">
        <p14:creationId xmlns:p14="http://schemas.microsoft.com/office/powerpoint/2010/main" val="36676315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470E045A-5756-39A5-5A3E-1D07DC901E76}"/>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E1A4F77B-D829-4A40-D1A0-BC633D43B923}"/>
              </a:ext>
            </a:extLst>
          </p:cNvPr>
          <p:cNvSpPr txBox="1">
            <a:spLocks/>
          </p:cNvSpPr>
          <p:nvPr/>
        </p:nvSpPr>
        <p:spPr>
          <a:xfrm>
            <a:off x="0" y="168868"/>
            <a:ext cx="14630400" cy="1606732"/>
          </a:xfrm>
          <a:prstGeom prst="rect">
            <a:avLst/>
          </a:prstGeom>
        </p:spPr>
        <p:txBody>
          <a:bodyPr lIns="109728" tIns="54864" rIns="109728" bIns="54864">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CHAPTER VI</a:t>
            </a:r>
          </a:p>
          <a:p>
            <a:pPr algn="ct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(Aggregation Of Income)</a:t>
            </a:r>
            <a:endParaRPr lang="en-IN"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endParaRPr>
          </a:p>
        </p:txBody>
      </p:sp>
      <p:sp>
        <p:nvSpPr>
          <p:cNvPr id="7" name="AutoShape 8" descr="Aggregation of income | PPTX">
            <a:extLst>
              <a:ext uri="{FF2B5EF4-FFF2-40B4-BE49-F238E27FC236}">
                <a16:creationId xmlns="" xmlns:a16="http://schemas.microsoft.com/office/drawing/2014/main" id="{BC46F1FC-B42F-4100-2AC1-1D4D5917BCE6}"/>
              </a:ext>
            </a:extLst>
          </p:cNvPr>
          <p:cNvSpPr>
            <a:spLocks noChangeAspect="1" noChangeArrowheads="1"/>
          </p:cNvSpPr>
          <p:nvPr/>
        </p:nvSpPr>
        <p:spPr bwMode="auto">
          <a:xfrm>
            <a:off x="7132320" y="3931920"/>
            <a:ext cx="365760" cy="3657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endParaRPr lang="en-IN"/>
          </a:p>
        </p:txBody>
      </p:sp>
      <p:pic>
        <p:nvPicPr>
          <p:cNvPr id="8" name="Picture 7">
            <a:extLst>
              <a:ext uri="{FF2B5EF4-FFF2-40B4-BE49-F238E27FC236}">
                <a16:creationId xmlns="" xmlns:a16="http://schemas.microsoft.com/office/drawing/2014/main" id="{1FF79347-3F62-A6BC-1F6E-DA7FAED86AF3}"/>
              </a:ext>
            </a:extLst>
          </p:cNvPr>
          <p:cNvPicPr>
            <a:picLocks noChangeAspect="1"/>
          </p:cNvPicPr>
          <p:nvPr/>
        </p:nvPicPr>
        <p:blipFill>
          <a:blip r:embed="rId2"/>
          <a:stretch>
            <a:fillRect/>
          </a:stretch>
        </p:blipFill>
        <p:spPr>
          <a:xfrm>
            <a:off x="0" y="2156908"/>
            <a:ext cx="14630400" cy="6072692"/>
          </a:xfrm>
          <a:prstGeom prst="rect">
            <a:avLst/>
          </a:prstGeom>
        </p:spPr>
      </p:pic>
      <p:sp>
        <p:nvSpPr>
          <p:cNvPr id="3" name="Rectangle 2"/>
          <p:cNvSpPr/>
          <p:nvPr/>
        </p:nvSpPr>
        <p:spPr>
          <a:xfrm>
            <a:off x="2985149" y="1417177"/>
            <a:ext cx="9806274" cy="692497"/>
          </a:xfrm>
          <a:prstGeom prst="rect">
            <a:avLst/>
          </a:prstGeom>
        </p:spPr>
        <p:txBody>
          <a:bodyPr wrap="none">
            <a:spAutoFit/>
          </a:bodyPr>
          <a:lstStyle/>
          <a:p>
            <a:r>
              <a:rPr lang="en-US" sz="3900" b="1" cap="all"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Section 102 to 107 in IT Act, 2025</a:t>
            </a:r>
          </a:p>
        </p:txBody>
      </p:sp>
      <p:sp>
        <p:nvSpPr>
          <p:cNvPr id="5" name="Slide Number Placeholder 4"/>
          <p:cNvSpPr>
            <a:spLocks noGrp="1"/>
          </p:cNvSpPr>
          <p:nvPr>
            <p:ph type="sldNum" sz="quarter" idx="12"/>
          </p:nvPr>
        </p:nvSpPr>
        <p:spPr/>
        <p:txBody>
          <a:bodyPr/>
          <a:lstStyle/>
          <a:p>
            <a:fld id="{69E57DC2-970A-4B3E-BB1C-7A09969E49DF}" type="slidenum">
              <a:rPr lang="en-US" smtClean="0"/>
              <a:t>57</a:t>
            </a:fld>
            <a:endParaRPr lang="en-US"/>
          </a:p>
        </p:txBody>
      </p:sp>
    </p:spTree>
    <p:extLst>
      <p:ext uri="{BB962C8B-B14F-4D97-AF65-F5344CB8AC3E}">
        <p14:creationId xmlns:p14="http://schemas.microsoft.com/office/powerpoint/2010/main" val="37273258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xmlns="" id="{5314A431-4C50-834F-A496-4ACFCBA723B2}"/>
              </a:ext>
            </a:extLst>
          </p:cNvPr>
          <p:cNvGraphicFramePr>
            <a:graphicFrameLocks noGrp="1"/>
          </p:cNvGraphicFramePr>
          <p:nvPr>
            <p:extLst>
              <p:ext uri="{D42A27DB-BD31-4B8C-83A1-F6EECF244321}">
                <p14:modId xmlns:p14="http://schemas.microsoft.com/office/powerpoint/2010/main" val="3476467601"/>
              </p:ext>
            </p:extLst>
          </p:nvPr>
        </p:nvGraphicFramePr>
        <p:xfrm>
          <a:off x="0" y="865633"/>
          <a:ext cx="14630400" cy="7363965"/>
        </p:xfrm>
        <a:graphic>
          <a:graphicData uri="http://schemas.openxmlformats.org/drawingml/2006/table">
            <a:tbl>
              <a:tblPr firstRow="1" bandRow="1">
                <a:tableStyleId>{5C22544A-7EE6-4342-B048-85BDC9FD1C3A}</a:tableStyleId>
              </a:tblPr>
              <a:tblGrid>
                <a:gridCol w="7299960">
                  <a:extLst>
                    <a:ext uri="{9D8B030D-6E8A-4147-A177-3AD203B41FA5}">
                      <a16:colId xmlns:a16="http://schemas.microsoft.com/office/drawing/2014/main" xmlns="" val="223381064"/>
                    </a:ext>
                  </a:extLst>
                </a:gridCol>
                <a:gridCol w="7330440">
                  <a:extLst>
                    <a:ext uri="{9D8B030D-6E8A-4147-A177-3AD203B41FA5}">
                      <a16:colId xmlns:a16="http://schemas.microsoft.com/office/drawing/2014/main" xmlns="" val="3657096719"/>
                    </a:ext>
                  </a:extLst>
                </a:gridCol>
              </a:tblGrid>
              <a:tr h="649484">
                <a:tc>
                  <a:txBody>
                    <a:bodyPr/>
                    <a:lstStyle/>
                    <a:p>
                      <a:r>
                        <a:rPr lang="en-US" sz="2900" b="1" i="0" u="sng" kern="1200" dirty="0">
                          <a:solidFill>
                            <a:schemeClr val="bg1"/>
                          </a:solidFill>
                          <a:effectLst/>
                          <a:latin typeface="Constantia" panose="02030602050306030303" pitchFamily="18" charset="0"/>
                        </a:rPr>
                        <a:t>Income Tax Act, 1961</a:t>
                      </a:r>
                      <a:endParaRPr lang="en-IN" sz="2900" b="1" i="0" u="sng" kern="1200" dirty="0">
                        <a:solidFill>
                          <a:schemeClr val="bg1"/>
                        </a:solidFill>
                        <a:effectLst/>
                        <a:latin typeface="Constantia" panose="02030602050306030303" pitchFamily="18" charset="0"/>
                        <a:ea typeface="+mn-ea"/>
                        <a:cs typeface="+mn-cs"/>
                      </a:endParaRPr>
                    </a:p>
                  </a:txBody>
                  <a:tcPr marL="120700" marR="120700" marT="62165" marB="62165"/>
                </a:tc>
                <a:tc>
                  <a:txBody>
                    <a:bodyPr/>
                    <a:lstStyle/>
                    <a:p>
                      <a:r>
                        <a:rPr lang="en-US" sz="2900" b="1" i="0" u="sng" kern="1200" dirty="0">
                          <a:solidFill>
                            <a:schemeClr val="bg1"/>
                          </a:solidFill>
                          <a:effectLst/>
                          <a:latin typeface="Constantia" panose="02030602050306030303" pitchFamily="18" charset="0"/>
                        </a:rPr>
                        <a:t>Income Tax Act, 2025</a:t>
                      </a:r>
                      <a:endParaRPr lang="en-IN" sz="2900" b="1" i="0" u="sng" kern="1200" dirty="0">
                        <a:solidFill>
                          <a:schemeClr val="bg1"/>
                        </a:solidFill>
                        <a:effectLst/>
                        <a:latin typeface="Constantia" panose="02030602050306030303" pitchFamily="18" charset="0"/>
                        <a:ea typeface="+mn-ea"/>
                        <a:cs typeface="+mn-cs"/>
                      </a:endParaRPr>
                    </a:p>
                  </a:txBody>
                  <a:tcPr marL="120700" marR="120700" marT="62165" marB="62165"/>
                </a:tc>
                <a:extLst>
                  <a:ext uri="{0D108BD9-81ED-4DB2-BD59-A6C34878D82A}">
                    <a16:rowId xmlns:a16="http://schemas.microsoft.com/office/drawing/2014/main" xmlns="" val="2074104530"/>
                  </a:ext>
                </a:extLst>
              </a:tr>
              <a:tr h="565130">
                <a:tc>
                  <a:txBody>
                    <a:bodyPr/>
                    <a:lstStyle/>
                    <a:p>
                      <a:pPr algn="just"/>
                      <a:r>
                        <a:rPr lang="en-US" sz="2400" b="1" kern="1200" dirty="0">
                          <a:solidFill>
                            <a:schemeClr val="tx1"/>
                          </a:solidFill>
                          <a:latin typeface="Constantia" panose="02030602050306030303" pitchFamily="18" charset="0"/>
                          <a:ea typeface="+mn-ea"/>
                          <a:cs typeface="+mn-cs"/>
                        </a:rPr>
                        <a:t>Section 68- Cash Credits</a:t>
                      </a:r>
                      <a:endParaRPr lang="en-IN" sz="2400" b="1" kern="1200" dirty="0">
                        <a:solidFill>
                          <a:schemeClr val="tx1"/>
                        </a:solidFill>
                        <a:latin typeface="Constantia" panose="02030602050306030303" pitchFamily="18" charset="0"/>
                        <a:ea typeface="+mn-ea"/>
                        <a:cs typeface="+mn-cs"/>
                      </a:endParaRPr>
                    </a:p>
                  </a:txBody>
                  <a:tcPr marL="120700" marR="120700" marT="62165" marB="62165"/>
                </a:tc>
                <a:tc>
                  <a:txBody>
                    <a:bodyPr/>
                    <a:lstStyle/>
                    <a:p>
                      <a:pPr algn="just"/>
                      <a:r>
                        <a:rPr lang="en-US" sz="2400" b="1" kern="1200" dirty="0">
                          <a:solidFill>
                            <a:schemeClr val="tx1"/>
                          </a:solidFill>
                          <a:latin typeface="Constantia" panose="02030602050306030303" pitchFamily="18" charset="0"/>
                          <a:ea typeface="+mn-ea"/>
                          <a:cs typeface="+mn-cs"/>
                        </a:rPr>
                        <a:t>Section 102- Unexplained Credits</a:t>
                      </a:r>
                      <a:endParaRPr lang="en-IN" sz="2400" b="1" kern="1200" dirty="0">
                        <a:solidFill>
                          <a:schemeClr val="tx1"/>
                        </a:solidFill>
                        <a:latin typeface="Constantia" panose="02030602050306030303" pitchFamily="18" charset="0"/>
                        <a:ea typeface="+mn-ea"/>
                        <a:cs typeface="+mn-cs"/>
                      </a:endParaRPr>
                    </a:p>
                  </a:txBody>
                  <a:tcPr marL="120700" marR="120700" marT="62165" marB="62165"/>
                </a:tc>
                <a:extLst>
                  <a:ext uri="{0D108BD9-81ED-4DB2-BD59-A6C34878D82A}">
                    <a16:rowId xmlns:a16="http://schemas.microsoft.com/office/drawing/2014/main" xmlns="" val="4006360623"/>
                  </a:ext>
                </a:extLst>
              </a:tr>
              <a:tr h="541699">
                <a:tc>
                  <a:txBody>
                    <a:bodyPr/>
                    <a:lstStyle/>
                    <a:p>
                      <a:pPr algn="just"/>
                      <a:r>
                        <a:rPr lang="en-US" sz="2400" b="1" kern="1200" dirty="0">
                          <a:solidFill>
                            <a:schemeClr val="tx1"/>
                          </a:solidFill>
                          <a:latin typeface="Constantia" panose="02030602050306030303" pitchFamily="18" charset="0"/>
                          <a:ea typeface="+mn-ea"/>
                          <a:cs typeface="+mn-cs"/>
                        </a:rPr>
                        <a:t>Section</a:t>
                      </a:r>
                      <a:r>
                        <a:rPr lang="en-US" sz="2400" b="1" kern="1200" baseline="0" dirty="0">
                          <a:solidFill>
                            <a:schemeClr val="tx1"/>
                          </a:solidFill>
                          <a:latin typeface="Constantia" panose="02030602050306030303" pitchFamily="18" charset="0"/>
                          <a:ea typeface="+mn-ea"/>
                          <a:cs typeface="+mn-cs"/>
                        </a:rPr>
                        <a:t> 69- Unexplained investments</a:t>
                      </a:r>
                      <a:endParaRPr lang="en-IN" sz="2400" b="1" kern="1200" dirty="0">
                        <a:solidFill>
                          <a:schemeClr val="tx1"/>
                        </a:solidFill>
                        <a:latin typeface="Constantia" panose="02030602050306030303" pitchFamily="18" charset="0"/>
                        <a:ea typeface="+mn-ea"/>
                        <a:cs typeface="+mn-cs"/>
                      </a:endParaRPr>
                    </a:p>
                  </a:txBody>
                  <a:tcPr marL="120700" marR="120700" marT="62165" marB="62165"/>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400" b="1" kern="1200" dirty="0">
                          <a:solidFill>
                            <a:schemeClr val="tx1"/>
                          </a:solidFill>
                          <a:latin typeface="Constantia" panose="02030602050306030303" pitchFamily="18" charset="0"/>
                          <a:ea typeface="+mn-ea"/>
                          <a:cs typeface="+mn-cs"/>
                        </a:rPr>
                        <a:t>Section 103- </a:t>
                      </a:r>
                      <a:r>
                        <a:rPr lang="en-US" sz="2400" b="1" kern="1200" baseline="0" dirty="0">
                          <a:solidFill>
                            <a:schemeClr val="tx1"/>
                          </a:solidFill>
                          <a:latin typeface="Constantia" panose="02030602050306030303" pitchFamily="18" charset="0"/>
                          <a:ea typeface="+mn-ea"/>
                          <a:cs typeface="+mn-cs"/>
                        </a:rPr>
                        <a:t>Unexplained investments</a:t>
                      </a:r>
                      <a:endParaRPr lang="en-IN" sz="2400" b="1" kern="1200" dirty="0">
                        <a:solidFill>
                          <a:schemeClr val="tx1"/>
                        </a:solidFill>
                        <a:latin typeface="Constantia" panose="02030602050306030303" pitchFamily="18" charset="0"/>
                        <a:ea typeface="+mn-ea"/>
                        <a:cs typeface="+mn-cs"/>
                      </a:endParaRPr>
                    </a:p>
                  </a:txBody>
                  <a:tcPr marL="120700" marR="120700" marT="62165" marB="62165"/>
                </a:tc>
                <a:extLst>
                  <a:ext uri="{0D108BD9-81ED-4DB2-BD59-A6C34878D82A}">
                    <a16:rowId xmlns:a16="http://schemas.microsoft.com/office/drawing/2014/main" xmlns="" val="3063814713"/>
                  </a:ext>
                </a:extLst>
              </a:tr>
              <a:tr h="1658930">
                <a:tc>
                  <a:txBody>
                    <a:bodyPr/>
                    <a:lstStyle/>
                    <a:p>
                      <a:pPr algn="just"/>
                      <a:r>
                        <a:rPr lang="en-US" sz="2400" b="1" kern="1200" dirty="0">
                          <a:solidFill>
                            <a:schemeClr val="tx1"/>
                          </a:solidFill>
                          <a:latin typeface="Constantia" panose="02030602050306030303" pitchFamily="18" charset="0"/>
                          <a:ea typeface="+mn-ea"/>
                          <a:cs typeface="+mn-cs"/>
                        </a:rPr>
                        <a:t>Section 69A- Unexplained money, etc.</a:t>
                      </a:r>
                      <a:endParaRPr lang="en-IN" sz="2400" b="1" kern="1200" dirty="0">
                        <a:solidFill>
                          <a:schemeClr val="tx1"/>
                        </a:solidFill>
                        <a:latin typeface="Constantia" panose="02030602050306030303" pitchFamily="18" charset="0"/>
                        <a:ea typeface="+mn-ea"/>
                        <a:cs typeface="+mn-cs"/>
                      </a:endParaRPr>
                    </a:p>
                  </a:txBody>
                  <a:tcPr marL="120700" marR="120700" marT="62165" marB="62165"/>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400" b="1" kern="1200" dirty="0">
                          <a:solidFill>
                            <a:schemeClr val="tx1"/>
                          </a:solidFill>
                          <a:latin typeface="Constantia" panose="02030602050306030303" pitchFamily="18" charset="0"/>
                          <a:ea typeface="+mn-ea"/>
                          <a:cs typeface="+mn-cs"/>
                        </a:rPr>
                        <a:t>Section 104- Unexplained asset</a:t>
                      </a:r>
                    </a:p>
                    <a:p>
                      <a:pPr marL="0" marR="0" indent="0" algn="just" defTabSz="914400" rtl="0" eaLnBrk="1" fontAlgn="auto" latinLnBrk="0" hangingPunct="1">
                        <a:lnSpc>
                          <a:spcPct val="100000"/>
                        </a:lnSpc>
                        <a:spcBef>
                          <a:spcPts val="0"/>
                        </a:spcBef>
                        <a:spcAft>
                          <a:spcPts val="0"/>
                        </a:spcAft>
                        <a:buClrTx/>
                        <a:buSzTx/>
                        <a:buFontTx/>
                        <a:buNone/>
                        <a:tabLst/>
                        <a:defRPr/>
                      </a:pPr>
                      <a:endParaRPr lang="en-US" sz="2400" b="1" kern="1200" dirty="0">
                        <a:solidFill>
                          <a:schemeClr val="tx1"/>
                        </a:solidFill>
                        <a:latin typeface="Constantia" panose="02030602050306030303" pitchFamily="18" charset="0"/>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US" sz="2400" b="1" kern="1200" dirty="0">
                          <a:solidFill>
                            <a:schemeClr val="tx1"/>
                          </a:solidFill>
                          <a:latin typeface="Constantia" panose="02030602050306030303" pitchFamily="18" charset="0"/>
                          <a:ea typeface="+mn-ea"/>
                          <a:cs typeface="+mn-cs"/>
                        </a:rPr>
                        <a:t>“asset” includes money, bullion, jewellery, </a:t>
                      </a:r>
                      <a:r>
                        <a:rPr lang="en-US" sz="2400" b="1" u="sng" kern="1200" dirty="0">
                          <a:solidFill>
                            <a:schemeClr val="tx1"/>
                          </a:solidFill>
                          <a:latin typeface="Constantia" panose="02030602050306030303" pitchFamily="18" charset="0"/>
                          <a:ea typeface="+mn-ea"/>
                          <a:cs typeface="+mn-cs"/>
                        </a:rPr>
                        <a:t>virtual digital asset</a:t>
                      </a:r>
                      <a:r>
                        <a:rPr lang="en-US" sz="2400" b="1" kern="1200" dirty="0">
                          <a:solidFill>
                            <a:schemeClr val="tx1"/>
                          </a:solidFill>
                          <a:latin typeface="Constantia" panose="02030602050306030303" pitchFamily="18" charset="0"/>
                          <a:ea typeface="+mn-ea"/>
                          <a:cs typeface="+mn-cs"/>
                        </a:rPr>
                        <a:t> or another valuable article</a:t>
                      </a:r>
                      <a:endParaRPr lang="en-IN" sz="2400" b="1" kern="1200" dirty="0">
                        <a:solidFill>
                          <a:schemeClr val="tx1"/>
                        </a:solidFill>
                        <a:latin typeface="Constantia" panose="02030602050306030303" pitchFamily="18" charset="0"/>
                        <a:ea typeface="+mn-ea"/>
                        <a:cs typeface="+mn-cs"/>
                      </a:endParaRPr>
                    </a:p>
                  </a:txBody>
                  <a:tcPr marL="120700" marR="120700" marT="62165" marB="62165"/>
                </a:tc>
                <a:extLst>
                  <a:ext uri="{0D108BD9-81ED-4DB2-BD59-A6C34878D82A}">
                    <a16:rowId xmlns:a16="http://schemas.microsoft.com/office/drawing/2014/main" xmlns="" val="4145279975"/>
                  </a:ext>
                </a:extLst>
              </a:tr>
              <a:tr h="986893">
                <a:tc>
                  <a:txBody>
                    <a:bodyPr/>
                    <a:lstStyle/>
                    <a:p>
                      <a:pPr algn="just"/>
                      <a:r>
                        <a:rPr lang="en-US" sz="2400" b="1" kern="1200" dirty="0">
                          <a:solidFill>
                            <a:schemeClr val="tx1"/>
                          </a:solidFill>
                          <a:latin typeface="Constantia" panose="02030602050306030303" pitchFamily="18" charset="0"/>
                          <a:ea typeface="+mn-ea"/>
                          <a:cs typeface="+mn-cs"/>
                        </a:rPr>
                        <a:t>Section 69B- Amount of investments, etc., not fully disclosed in books of account.</a:t>
                      </a:r>
                      <a:endParaRPr lang="en-IN" sz="2400" b="1" kern="1200" dirty="0">
                        <a:solidFill>
                          <a:schemeClr val="tx1"/>
                        </a:solidFill>
                        <a:latin typeface="Constantia" panose="02030602050306030303" pitchFamily="18" charset="0"/>
                        <a:ea typeface="+mn-ea"/>
                        <a:cs typeface="+mn-cs"/>
                      </a:endParaRPr>
                    </a:p>
                  </a:txBody>
                  <a:tcPr marL="120700" marR="120700" marT="62165" marB="62165"/>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400" b="1" kern="1200" dirty="0">
                          <a:solidFill>
                            <a:schemeClr val="tx1"/>
                          </a:solidFill>
                          <a:latin typeface="Constantia" panose="02030602050306030303" pitchFamily="18" charset="0"/>
                          <a:ea typeface="+mn-ea"/>
                          <a:cs typeface="+mn-cs"/>
                        </a:rPr>
                        <a:t>Merged with section</a:t>
                      </a:r>
                      <a:r>
                        <a:rPr lang="en-US" sz="2400" b="1" kern="1200" baseline="0" dirty="0">
                          <a:solidFill>
                            <a:schemeClr val="tx1"/>
                          </a:solidFill>
                          <a:latin typeface="Constantia" panose="02030602050306030303" pitchFamily="18" charset="0"/>
                          <a:ea typeface="+mn-ea"/>
                          <a:cs typeface="+mn-cs"/>
                        </a:rPr>
                        <a:t> 103 &amp; 104</a:t>
                      </a:r>
                      <a:endParaRPr lang="en-IN" sz="2400" b="1" kern="1200" dirty="0">
                        <a:solidFill>
                          <a:schemeClr val="tx1"/>
                        </a:solidFill>
                        <a:latin typeface="Constantia" panose="02030602050306030303" pitchFamily="18" charset="0"/>
                        <a:ea typeface="+mn-ea"/>
                        <a:cs typeface="+mn-cs"/>
                      </a:endParaRPr>
                    </a:p>
                  </a:txBody>
                  <a:tcPr marL="120700" marR="120700" marT="62165" marB="62165"/>
                </a:tc>
                <a:extLst>
                  <a:ext uri="{0D108BD9-81ED-4DB2-BD59-A6C34878D82A}">
                    <a16:rowId xmlns:a16="http://schemas.microsoft.com/office/drawing/2014/main" xmlns="" val="3536111972"/>
                  </a:ext>
                </a:extLst>
              </a:tr>
              <a:tr h="790715">
                <a:tc>
                  <a:txBody>
                    <a:bodyPr/>
                    <a:lstStyle/>
                    <a:p>
                      <a:pPr algn="just"/>
                      <a:r>
                        <a:rPr lang="en-US" sz="2400" b="1" kern="1200" dirty="0">
                          <a:solidFill>
                            <a:schemeClr val="tx1"/>
                          </a:solidFill>
                          <a:latin typeface="Constantia" panose="02030602050306030303" pitchFamily="18" charset="0"/>
                          <a:ea typeface="+mn-ea"/>
                          <a:cs typeface="+mn-cs"/>
                        </a:rPr>
                        <a:t>Section 69C- </a:t>
                      </a:r>
                      <a:r>
                        <a:rPr lang="en-IN" sz="2400" b="1" kern="1200" dirty="0">
                          <a:solidFill>
                            <a:schemeClr val="tx1"/>
                          </a:solidFill>
                          <a:latin typeface="Constantia" panose="02030602050306030303" pitchFamily="18" charset="0"/>
                          <a:ea typeface="+mn-ea"/>
                          <a:cs typeface="+mn-cs"/>
                        </a:rPr>
                        <a:t>Unexplained expenditure</a:t>
                      </a:r>
                    </a:p>
                  </a:txBody>
                  <a:tcPr marL="120700" marR="120700" marT="62165" marB="62165"/>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400" b="1" kern="1200" dirty="0">
                          <a:solidFill>
                            <a:schemeClr val="tx1"/>
                          </a:solidFill>
                          <a:latin typeface="Constantia" panose="02030602050306030303" pitchFamily="18" charset="0"/>
                          <a:ea typeface="+mn-ea"/>
                          <a:cs typeface="+mn-cs"/>
                        </a:rPr>
                        <a:t>Section 105- </a:t>
                      </a:r>
                      <a:r>
                        <a:rPr lang="en-IN" sz="2400" b="1" kern="1200" dirty="0">
                          <a:solidFill>
                            <a:schemeClr val="tx1"/>
                          </a:solidFill>
                          <a:latin typeface="Constantia" panose="02030602050306030303" pitchFamily="18" charset="0"/>
                          <a:ea typeface="+mn-ea"/>
                          <a:cs typeface="+mn-cs"/>
                        </a:rPr>
                        <a:t>Unexplained expenditure</a:t>
                      </a:r>
                    </a:p>
                  </a:txBody>
                  <a:tcPr marL="120700" marR="120700" marT="62165" marB="62165"/>
                </a:tc>
                <a:extLst>
                  <a:ext uri="{0D108BD9-81ED-4DB2-BD59-A6C34878D82A}">
                    <a16:rowId xmlns:a16="http://schemas.microsoft.com/office/drawing/2014/main" xmlns="" val="4076411417"/>
                  </a:ext>
                </a:extLst>
              </a:tr>
              <a:tr h="894433">
                <a:tc>
                  <a:txBody>
                    <a:bodyPr/>
                    <a:lstStyle/>
                    <a:p>
                      <a:pPr algn="just"/>
                      <a:r>
                        <a:rPr lang="en-US" sz="2400" b="1" kern="1200" dirty="0">
                          <a:solidFill>
                            <a:schemeClr val="tx1"/>
                          </a:solidFill>
                          <a:latin typeface="Constantia" panose="02030602050306030303" pitchFamily="18" charset="0"/>
                          <a:ea typeface="+mn-ea"/>
                          <a:cs typeface="+mn-cs"/>
                        </a:rPr>
                        <a:t>Section 69D- Amount borrowed or repaid on </a:t>
                      </a:r>
                      <a:r>
                        <a:rPr lang="en-US" sz="2400" b="1" kern="1200" dirty="0" err="1">
                          <a:solidFill>
                            <a:schemeClr val="tx1"/>
                          </a:solidFill>
                          <a:latin typeface="Constantia" panose="02030602050306030303" pitchFamily="18" charset="0"/>
                          <a:ea typeface="+mn-ea"/>
                          <a:cs typeface="+mn-cs"/>
                        </a:rPr>
                        <a:t>hundi</a:t>
                      </a:r>
                      <a:endParaRPr lang="en-IN" sz="2400" b="1" kern="1200" dirty="0">
                        <a:solidFill>
                          <a:schemeClr val="tx1"/>
                        </a:solidFill>
                        <a:latin typeface="Constantia" panose="02030602050306030303" pitchFamily="18" charset="0"/>
                        <a:ea typeface="+mn-ea"/>
                        <a:cs typeface="+mn-cs"/>
                      </a:endParaRPr>
                    </a:p>
                  </a:txBody>
                  <a:tcPr marL="120700" marR="120700" marT="62165" marB="62165"/>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400" b="1" kern="1200" dirty="0">
                          <a:solidFill>
                            <a:schemeClr val="tx1"/>
                          </a:solidFill>
                          <a:latin typeface="Constantia" panose="02030602050306030303" pitchFamily="18" charset="0"/>
                          <a:ea typeface="+mn-ea"/>
                          <a:cs typeface="+mn-cs"/>
                        </a:rPr>
                        <a:t>Section 106- Amount borrowed or repaid through negotiable instrument, </a:t>
                      </a:r>
                      <a:r>
                        <a:rPr lang="en-US" sz="2400" b="1" kern="1200" dirty="0" err="1">
                          <a:solidFill>
                            <a:schemeClr val="tx1"/>
                          </a:solidFill>
                          <a:latin typeface="Constantia" panose="02030602050306030303" pitchFamily="18" charset="0"/>
                          <a:ea typeface="+mn-ea"/>
                          <a:cs typeface="+mn-cs"/>
                        </a:rPr>
                        <a:t>hundi</a:t>
                      </a:r>
                      <a:r>
                        <a:rPr lang="en-US" sz="2400" b="1" kern="1200" dirty="0">
                          <a:solidFill>
                            <a:schemeClr val="tx1"/>
                          </a:solidFill>
                          <a:latin typeface="Constantia" panose="02030602050306030303" pitchFamily="18" charset="0"/>
                          <a:ea typeface="+mn-ea"/>
                          <a:cs typeface="+mn-cs"/>
                        </a:rPr>
                        <a:t>, etc.</a:t>
                      </a:r>
                      <a:endParaRPr lang="en-IN" sz="2400" b="1" kern="1200" dirty="0">
                        <a:solidFill>
                          <a:schemeClr val="tx1"/>
                        </a:solidFill>
                        <a:latin typeface="Constantia" panose="02030602050306030303" pitchFamily="18" charset="0"/>
                        <a:ea typeface="+mn-ea"/>
                        <a:cs typeface="+mn-cs"/>
                      </a:endParaRPr>
                    </a:p>
                  </a:txBody>
                  <a:tcPr marL="120700" marR="120700" marT="62165" marB="62165"/>
                </a:tc>
                <a:extLst>
                  <a:ext uri="{0D108BD9-81ED-4DB2-BD59-A6C34878D82A}">
                    <a16:rowId xmlns:a16="http://schemas.microsoft.com/office/drawing/2014/main" xmlns="" val="2769643991"/>
                  </a:ext>
                </a:extLst>
              </a:tr>
              <a:tr h="1276681">
                <a:tc>
                  <a:txBody>
                    <a:bodyPr/>
                    <a:lstStyle/>
                    <a:p>
                      <a:pPr algn="just"/>
                      <a:r>
                        <a:rPr lang="en-US" sz="2400" b="1" kern="1200" dirty="0">
                          <a:solidFill>
                            <a:schemeClr val="tx1"/>
                          </a:solidFill>
                          <a:latin typeface="Constantia" panose="02030602050306030303" pitchFamily="18" charset="0"/>
                          <a:ea typeface="+mn-ea"/>
                          <a:cs typeface="+mn-cs"/>
                        </a:rPr>
                        <a:t>Section 115BBE- Tax on income referred to in section 68 to 69D</a:t>
                      </a:r>
                      <a:endParaRPr lang="en-IN" sz="2400" b="1" kern="1200" dirty="0">
                        <a:solidFill>
                          <a:schemeClr val="tx1"/>
                        </a:solidFill>
                        <a:latin typeface="Constantia" panose="02030602050306030303" pitchFamily="18" charset="0"/>
                        <a:ea typeface="+mn-ea"/>
                        <a:cs typeface="+mn-cs"/>
                      </a:endParaRPr>
                    </a:p>
                  </a:txBody>
                  <a:tcPr marL="120700" marR="120700" marT="62165" marB="62165"/>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400" b="1" kern="1200" dirty="0">
                          <a:solidFill>
                            <a:schemeClr val="tx1"/>
                          </a:solidFill>
                          <a:latin typeface="Constantia" panose="02030602050306030303" pitchFamily="18" charset="0"/>
                          <a:ea typeface="+mn-ea"/>
                          <a:cs typeface="+mn-cs"/>
                        </a:rPr>
                        <a:t>Section 107- Income referred to in sections 102 to 106 shall be charged to tax as per the provisions of section 195</a:t>
                      </a:r>
                      <a:endParaRPr lang="en-IN" sz="2400" b="1" kern="1200" dirty="0">
                        <a:solidFill>
                          <a:schemeClr val="tx1"/>
                        </a:solidFill>
                        <a:latin typeface="Constantia" panose="02030602050306030303" pitchFamily="18" charset="0"/>
                        <a:ea typeface="+mn-ea"/>
                        <a:cs typeface="+mn-cs"/>
                      </a:endParaRPr>
                    </a:p>
                  </a:txBody>
                  <a:tcPr marL="120700" marR="120700" marT="62165" marB="62165"/>
                </a:tc>
                <a:extLst>
                  <a:ext uri="{0D108BD9-81ED-4DB2-BD59-A6C34878D82A}">
                    <a16:rowId xmlns:a16="http://schemas.microsoft.com/office/drawing/2014/main" xmlns="" val="3202746609"/>
                  </a:ext>
                </a:extLst>
              </a:tr>
            </a:tbl>
          </a:graphicData>
        </a:graphic>
      </p:graphicFrame>
      <p:sp>
        <p:nvSpPr>
          <p:cNvPr id="3" name="TextBox 2">
            <a:extLst>
              <a:ext uri="{FF2B5EF4-FFF2-40B4-BE49-F238E27FC236}">
                <a16:creationId xmlns:a16="http://schemas.microsoft.com/office/drawing/2014/main" xmlns="" id="{3BF2C376-AB3B-E94F-E499-59885D54F68C}"/>
              </a:ext>
            </a:extLst>
          </p:cNvPr>
          <p:cNvSpPr txBox="1"/>
          <p:nvPr/>
        </p:nvSpPr>
        <p:spPr>
          <a:xfrm>
            <a:off x="1637004" y="15241"/>
            <a:ext cx="12845020" cy="701730"/>
          </a:xfrm>
          <a:prstGeom prst="rect">
            <a:avLst/>
          </a:prstGeom>
          <a:noFill/>
        </p:spPr>
        <p:txBody>
          <a:bodyPr wrap="square" lIns="109728" tIns="54864" rIns="109728" bIns="54864" rtlCol="0">
            <a:spAutoFit/>
          </a:bodyPr>
          <a:lstStyle/>
          <a:p>
            <a:r>
              <a:rPr lang="en-US" sz="3800" dirty="0">
                <a:solidFill>
                  <a:schemeClr val="accent1"/>
                </a:solidFill>
                <a:latin typeface="Bahnschrift SemiBold SemiConden" panose="020B0502040204020203" pitchFamily="34" charset="0"/>
              </a:rPr>
              <a:t>Comparison of sections of IT Act, 1961 with IT Act, 2025</a:t>
            </a:r>
            <a:endParaRPr lang="en-IN" sz="3800" dirty="0">
              <a:solidFill>
                <a:schemeClr val="accent1"/>
              </a:solidFill>
              <a:latin typeface="Bahnschrift SemiBold SemiConden" panose="020B0502040204020203" pitchFamily="34" charset="0"/>
            </a:endParaRPr>
          </a:p>
        </p:txBody>
      </p:sp>
      <p:sp>
        <p:nvSpPr>
          <p:cNvPr id="5" name="Slide Number Placeholder 4"/>
          <p:cNvSpPr>
            <a:spLocks noGrp="1"/>
          </p:cNvSpPr>
          <p:nvPr>
            <p:ph type="sldNum" sz="quarter" idx="12"/>
          </p:nvPr>
        </p:nvSpPr>
        <p:spPr/>
        <p:txBody>
          <a:bodyPr/>
          <a:lstStyle/>
          <a:p>
            <a:fld id="{69E57DC2-970A-4B3E-BB1C-7A09969E49DF}" type="slidenum">
              <a:rPr lang="en-US" smtClean="0"/>
              <a:t>58</a:t>
            </a:fld>
            <a:endParaRPr lang="en-US"/>
          </a:p>
        </p:txBody>
      </p:sp>
    </p:spTree>
    <p:extLst>
      <p:ext uri="{BB962C8B-B14F-4D97-AF65-F5344CB8AC3E}">
        <p14:creationId xmlns:p14="http://schemas.microsoft.com/office/powerpoint/2010/main" val="31323419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7889DE-66C9-67A5-DC98-DF3B5CBAF970}"/>
              </a:ext>
            </a:extLst>
          </p:cNvPr>
          <p:cNvSpPr>
            <a:spLocks noGrp="1"/>
          </p:cNvSpPr>
          <p:nvPr>
            <p:ph type="title"/>
          </p:nvPr>
        </p:nvSpPr>
        <p:spPr>
          <a:xfrm>
            <a:off x="1524001" y="587342"/>
            <a:ext cx="12923520" cy="1259082"/>
          </a:xfrm>
        </p:spPr>
        <p:txBody>
          <a:bodyPr>
            <a:normAutofit fontScale="90000"/>
          </a:bodyPr>
          <a:lstStyle/>
          <a:p>
            <a:r>
              <a:rPr lang="en-US" dirty="0">
                <a:solidFill>
                  <a:schemeClr val="accent1"/>
                </a:solidFill>
                <a:latin typeface="Arial Rounded MT Bold" panose="020F0704030504030204" pitchFamily="34" charset="0"/>
              </a:rPr>
              <a:t/>
            </a:r>
            <a:br>
              <a:rPr lang="en-US" dirty="0">
                <a:solidFill>
                  <a:schemeClr val="accent1"/>
                </a:solidFill>
                <a:latin typeface="Arial Rounded MT Bold" panose="020F0704030504030204" pitchFamily="34" charset="0"/>
              </a:rPr>
            </a:br>
            <a:r>
              <a:rPr lang="en-US" dirty="0">
                <a:solidFill>
                  <a:schemeClr val="accent1"/>
                </a:solidFill>
                <a:latin typeface="Arial Rounded MT Bold" panose="020F0704030504030204" pitchFamily="34" charset="0"/>
              </a:rPr>
              <a:t>     </a:t>
            </a:r>
            <a:r>
              <a:rPr lang="en-US" sz="8600" dirty="0">
                <a:solidFill>
                  <a:schemeClr val="accent1"/>
                </a:solidFill>
              </a:rPr>
              <a:t>“MAY”             “SHALL”</a:t>
            </a:r>
            <a:r>
              <a:rPr lang="en-IN" sz="8600" dirty="0">
                <a:solidFill>
                  <a:schemeClr val="accent1"/>
                </a:solidFill>
              </a:rPr>
              <a:t/>
            </a:r>
            <a:br>
              <a:rPr lang="en-IN" sz="8600" dirty="0">
                <a:solidFill>
                  <a:schemeClr val="accent1"/>
                </a:solidFill>
              </a:rPr>
            </a:br>
            <a:endParaRPr lang="en-IN" sz="8600" dirty="0">
              <a:solidFill>
                <a:schemeClr val="accent1"/>
              </a:solidFill>
            </a:endParaRPr>
          </a:p>
        </p:txBody>
      </p:sp>
      <p:sp>
        <p:nvSpPr>
          <p:cNvPr id="4" name="Arrow: Right 3">
            <a:extLst>
              <a:ext uri="{FF2B5EF4-FFF2-40B4-BE49-F238E27FC236}">
                <a16:creationId xmlns:a16="http://schemas.microsoft.com/office/drawing/2014/main" xmlns="" id="{39AA2A58-3AD1-D748-3BCA-054A2BB97552}"/>
              </a:ext>
            </a:extLst>
          </p:cNvPr>
          <p:cNvSpPr/>
          <p:nvPr/>
        </p:nvSpPr>
        <p:spPr>
          <a:xfrm>
            <a:off x="6751321" y="1662024"/>
            <a:ext cx="2468880" cy="5029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lIns="109728" tIns="54864" rIns="109728" bIns="54864" rtlCol="0" anchor="ctr"/>
          <a:lstStyle/>
          <a:p>
            <a:pPr algn="ctr"/>
            <a:r>
              <a:rPr lang="en-US" dirty="0"/>
              <a:t>               </a:t>
            </a:r>
            <a:endParaRPr lang="en-IN" dirty="0"/>
          </a:p>
        </p:txBody>
      </p:sp>
      <p:sp>
        <p:nvSpPr>
          <p:cNvPr id="5" name="TextBox 4">
            <a:extLst>
              <a:ext uri="{FF2B5EF4-FFF2-40B4-BE49-F238E27FC236}">
                <a16:creationId xmlns:a16="http://schemas.microsoft.com/office/drawing/2014/main" xmlns="" id="{C9A1C55B-AC51-0575-2217-53A18C496D86}"/>
              </a:ext>
            </a:extLst>
          </p:cNvPr>
          <p:cNvSpPr txBox="1"/>
          <p:nvPr/>
        </p:nvSpPr>
        <p:spPr>
          <a:xfrm>
            <a:off x="718457" y="2417608"/>
            <a:ext cx="13324116" cy="3988784"/>
          </a:xfrm>
          <a:prstGeom prst="rect">
            <a:avLst/>
          </a:prstGeom>
          <a:noFill/>
        </p:spPr>
        <p:txBody>
          <a:bodyPr wrap="square" lIns="109728" tIns="54864" rIns="109728" bIns="54864">
            <a:spAutoFit/>
          </a:bodyPr>
          <a:lstStyle/>
          <a:p>
            <a:pPr algn="just"/>
            <a:r>
              <a:rPr lang="en-US" sz="3600" dirty="0"/>
              <a:t>The change from "may" to "shall" in sections 102 to 105 of the Income Tax Act, 2025 simplifies tax enforcement by making it mandatory to treat unexplained cash credits, investments, assets, or expenses as taxable income, rather than leaving it to the officer's choice. This cuts down on subjective decisions, speeds up assessments, and reduces court cases over disputes. Overall, it boosts fair compliance, deters evasion with clear rules, and helps collect more revenue </a:t>
            </a:r>
            <a:r>
              <a:rPr lang="en-US" sz="3600" dirty="0" smtClean="0"/>
              <a:t>efficiently.</a:t>
            </a:r>
            <a:endParaRPr lang="en-IN" sz="3600" b="1" dirty="0"/>
          </a:p>
        </p:txBody>
      </p:sp>
      <p:sp>
        <p:nvSpPr>
          <p:cNvPr id="6" name="Slide Number Placeholder 5"/>
          <p:cNvSpPr>
            <a:spLocks noGrp="1"/>
          </p:cNvSpPr>
          <p:nvPr>
            <p:ph type="sldNum" sz="quarter" idx="12"/>
          </p:nvPr>
        </p:nvSpPr>
        <p:spPr/>
        <p:txBody>
          <a:bodyPr/>
          <a:lstStyle/>
          <a:p>
            <a:fld id="{602A4D2A-9317-4A9E-9C6A-4FD5985980D7}" type="slidenum">
              <a:rPr lang="en-IN" smtClean="0"/>
              <a:t>59</a:t>
            </a:fld>
            <a:endParaRPr lang="en-IN"/>
          </a:p>
        </p:txBody>
      </p:sp>
    </p:spTree>
    <p:extLst>
      <p:ext uri="{BB962C8B-B14F-4D97-AF65-F5344CB8AC3E}">
        <p14:creationId xmlns:p14="http://schemas.microsoft.com/office/powerpoint/2010/main" val="40463845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12D80BE-2D09-AA68-54DB-3925135ADAD8}"/>
              </a:ext>
            </a:extLst>
          </p:cNvPr>
          <p:cNvSpPr txBox="1"/>
          <p:nvPr/>
        </p:nvSpPr>
        <p:spPr>
          <a:xfrm>
            <a:off x="261256" y="138902"/>
            <a:ext cx="13964196" cy="1735860"/>
          </a:xfrm>
          <a:prstGeom prst="rect">
            <a:avLst/>
          </a:prstGeom>
          <a:noFill/>
        </p:spPr>
        <p:txBody>
          <a:bodyPr wrap="square" lIns="109728" tIns="54864" rIns="109728" bIns="54864">
            <a:spAutoFit/>
          </a:bodyPr>
          <a:lstStyle/>
          <a:p>
            <a:pPr algn="just"/>
            <a:r>
              <a:rPr lang="en-IN" sz="1900" dirty="0">
                <a:solidFill>
                  <a:schemeClr val="accent1"/>
                </a:solidFill>
                <a:latin typeface="Copperplate Gothic Bold" panose="020E0705020206020404" pitchFamily="34" charset="0"/>
              </a:rPr>
              <a:t>RATIONALISATION OF TAX RATE IN RESPECT OF UNEXPLAINED INCOME/ INVESTMENT/ EXPENDITURE/ CREDITS ETC. AND EXPANDING THE SCOPE OF IMMUNITY FROM PENALTY [</a:t>
            </a:r>
            <a:r>
              <a:rPr lang="en-IN" sz="1900" dirty="0" err="1">
                <a:solidFill>
                  <a:schemeClr val="accent1"/>
                </a:solidFill>
                <a:latin typeface="Copperplate Gothic Bold" panose="020E0705020206020404" pitchFamily="34" charset="0"/>
              </a:rPr>
              <a:t>w.e.f</a:t>
            </a:r>
            <a:r>
              <a:rPr lang="en-IN" sz="1900" dirty="0">
                <a:solidFill>
                  <a:schemeClr val="accent1"/>
                </a:solidFill>
                <a:latin typeface="Copperplate Gothic Bold" panose="020E0705020206020404" pitchFamily="34" charset="0"/>
              </a:rPr>
              <a:t>. 01.04.2026]</a:t>
            </a:r>
          </a:p>
          <a:p>
            <a:pPr algn="just"/>
            <a:r>
              <a:rPr lang="en-IN" sz="2400" dirty="0">
                <a:solidFill>
                  <a:schemeClr val="accent1"/>
                </a:solidFill>
                <a:latin typeface="Copperplate Gothic Bold" panose="020E0705020206020404" pitchFamily="34" charset="0"/>
              </a:rPr>
              <a:t/>
            </a:r>
            <a:br>
              <a:rPr lang="en-IN" sz="2400" dirty="0">
                <a:solidFill>
                  <a:schemeClr val="accent1"/>
                </a:solidFill>
                <a:latin typeface="Copperplate Gothic Bold" panose="020E0705020206020404" pitchFamily="34" charset="0"/>
              </a:rPr>
            </a:br>
            <a:endParaRPr lang="en-US" sz="2400" dirty="0">
              <a:solidFill>
                <a:schemeClr val="accent1"/>
              </a:solidFill>
              <a:latin typeface="Copperplate Gothic Bold" panose="020E07050202060204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69802901"/>
              </p:ext>
            </p:extLst>
          </p:nvPr>
        </p:nvGraphicFramePr>
        <p:xfrm>
          <a:off x="137161" y="1192418"/>
          <a:ext cx="14340842" cy="6260592"/>
        </p:xfrm>
        <a:graphic>
          <a:graphicData uri="http://schemas.openxmlformats.org/drawingml/2006/table">
            <a:tbl>
              <a:tblPr firstRow="1" bandRow="1">
                <a:tableStyleId>{BDBED569-4797-4DF1-A0F4-6AAB3CD982D8}</a:tableStyleId>
              </a:tblPr>
              <a:tblGrid>
                <a:gridCol w="1227827">
                  <a:extLst>
                    <a:ext uri="{9D8B030D-6E8A-4147-A177-3AD203B41FA5}">
                      <a16:colId xmlns:a16="http://schemas.microsoft.com/office/drawing/2014/main" xmlns="" val="20000"/>
                    </a:ext>
                  </a:extLst>
                </a:gridCol>
                <a:gridCol w="4037177">
                  <a:extLst>
                    <a:ext uri="{9D8B030D-6E8A-4147-A177-3AD203B41FA5}">
                      <a16:colId xmlns:a16="http://schemas.microsoft.com/office/drawing/2014/main" xmlns="" val="20001"/>
                    </a:ext>
                  </a:extLst>
                </a:gridCol>
                <a:gridCol w="1261619">
                  <a:extLst>
                    <a:ext uri="{9D8B030D-6E8A-4147-A177-3AD203B41FA5}">
                      <a16:colId xmlns:a16="http://schemas.microsoft.com/office/drawing/2014/main" xmlns="" val="20002"/>
                    </a:ext>
                  </a:extLst>
                </a:gridCol>
                <a:gridCol w="7814219">
                  <a:extLst>
                    <a:ext uri="{9D8B030D-6E8A-4147-A177-3AD203B41FA5}">
                      <a16:colId xmlns:a16="http://schemas.microsoft.com/office/drawing/2014/main" xmlns="" val="20003"/>
                    </a:ext>
                  </a:extLst>
                </a:gridCol>
              </a:tblGrid>
              <a:tr h="1133856">
                <a:tc>
                  <a:txBody>
                    <a:bodyPr/>
                    <a:lstStyle/>
                    <a:p>
                      <a:r>
                        <a:rPr kumimoji="0" lang="en-US" sz="1700" b="1" kern="1200" dirty="0">
                          <a:solidFill>
                            <a:schemeClr val="dk1"/>
                          </a:solidFill>
                          <a:latin typeface="+mn-lt"/>
                          <a:ea typeface="+mn-ea"/>
                          <a:cs typeface="Times New Roman" pitchFamily="18" charset="0"/>
                        </a:rPr>
                        <a:t>Existing section of IT Act, 1961</a:t>
                      </a:r>
                    </a:p>
                  </a:txBody>
                  <a:tcPr marL="109728" marR="109728" marT="54864" marB="54864"/>
                </a:tc>
                <a:tc>
                  <a:txBody>
                    <a:bodyPr/>
                    <a:lstStyle/>
                    <a:p>
                      <a:r>
                        <a:rPr kumimoji="0" lang="en-US" sz="1700" b="1" kern="1200" dirty="0">
                          <a:solidFill>
                            <a:schemeClr val="dk1"/>
                          </a:solidFill>
                          <a:latin typeface="+mn-lt"/>
                          <a:ea typeface="+mn-ea"/>
                          <a:cs typeface="Times New Roman" pitchFamily="18" charset="0"/>
                        </a:rPr>
                        <a:t>Existing Provisions</a:t>
                      </a:r>
                    </a:p>
                  </a:txBody>
                  <a:tcPr marL="109728" marR="109728" marT="54864" marB="54864"/>
                </a:tc>
                <a:tc>
                  <a:txBody>
                    <a:bodyPr/>
                    <a:lstStyle/>
                    <a:p>
                      <a:r>
                        <a:rPr kumimoji="0" lang="en-US" sz="1700" b="1" kern="1200" dirty="0">
                          <a:solidFill>
                            <a:schemeClr val="dk1"/>
                          </a:solidFill>
                          <a:latin typeface="+mn-lt"/>
                          <a:ea typeface="+mn-ea"/>
                          <a:cs typeface="Times New Roman" pitchFamily="18" charset="0"/>
                        </a:rPr>
                        <a:t>Existing section of IT Act, 2025</a:t>
                      </a:r>
                    </a:p>
                  </a:txBody>
                  <a:tcPr marL="109728" marR="109728" marT="54864" marB="54864"/>
                </a:tc>
                <a:tc>
                  <a:txBody>
                    <a:bodyPr/>
                    <a:lstStyle/>
                    <a:p>
                      <a:r>
                        <a:rPr kumimoji="0" lang="en-US" sz="1700" b="1" kern="1200" dirty="0">
                          <a:solidFill>
                            <a:schemeClr val="dk1"/>
                          </a:solidFill>
                          <a:latin typeface="+mn-lt"/>
                          <a:ea typeface="+mn-ea"/>
                          <a:cs typeface="Times New Roman" pitchFamily="18" charset="0"/>
                        </a:rPr>
                        <a:t>Amended Provisions</a:t>
                      </a:r>
                    </a:p>
                  </a:txBody>
                  <a:tcPr marL="109728" marR="109728" marT="54864" marB="54864"/>
                </a:tc>
                <a:extLst>
                  <a:ext uri="{0D108BD9-81ED-4DB2-BD59-A6C34878D82A}">
                    <a16:rowId xmlns:a16="http://schemas.microsoft.com/office/drawing/2014/main" xmlns="" val="10000"/>
                  </a:ext>
                </a:extLst>
              </a:tr>
              <a:tr h="1645920">
                <a:tc>
                  <a:txBody>
                    <a:bodyPr/>
                    <a:lstStyle/>
                    <a:p>
                      <a:r>
                        <a:rPr kumimoji="0" lang="en-US" sz="1700" b="0" kern="1200" dirty="0">
                          <a:solidFill>
                            <a:schemeClr val="dk1"/>
                          </a:solidFill>
                          <a:latin typeface="+mn-lt"/>
                          <a:ea typeface="+mn-ea"/>
                          <a:cs typeface="Times New Roman" pitchFamily="18" charset="0"/>
                        </a:rPr>
                        <a:t>115BBE</a:t>
                      </a:r>
                    </a:p>
                  </a:txBody>
                  <a:tcPr marL="109728" marR="109728" marT="54864" marB="54864"/>
                </a:tc>
                <a:tc>
                  <a:txBody>
                    <a:bodyPr/>
                    <a:lstStyle/>
                    <a:p>
                      <a:pPr algn="just"/>
                      <a:r>
                        <a:rPr kumimoji="0" lang="en-US" sz="1700" b="0" u="sng" kern="1200" dirty="0">
                          <a:solidFill>
                            <a:schemeClr val="dk1"/>
                          </a:solidFill>
                          <a:latin typeface="+mn-lt"/>
                          <a:ea typeface="+mn-ea"/>
                          <a:cs typeface="Times New Roman" pitchFamily="18" charset="0"/>
                        </a:rPr>
                        <a:t>If income is declared in  the return of income furnished u/s 139 &amp; tax has been paid before end of relevant PY</a:t>
                      </a:r>
                    </a:p>
                    <a:p>
                      <a:pPr algn="just"/>
                      <a:r>
                        <a:rPr kumimoji="0" lang="en-US" sz="1700" b="0" kern="1200" dirty="0">
                          <a:solidFill>
                            <a:schemeClr val="dk1"/>
                          </a:solidFill>
                          <a:latin typeface="+mn-lt"/>
                          <a:ea typeface="+mn-ea"/>
                          <a:cs typeface="Times New Roman" pitchFamily="18" charset="0"/>
                        </a:rPr>
                        <a:t>Tax @ 60% + surcharge @ 25% of tax + cess @ 4% of tax &amp; surcharge. Thus, total incidence of tax is 78%.</a:t>
                      </a:r>
                    </a:p>
                  </a:txBody>
                  <a:tcPr marL="109728" marR="109728" marT="54864" marB="54864"/>
                </a:tc>
                <a:tc>
                  <a:txBody>
                    <a:bodyPr/>
                    <a:lstStyle/>
                    <a:p>
                      <a:r>
                        <a:rPr kumimoji="0" lang="en-US" sz="1700" b="0" kern="1200" dirty="0">
                          <a:solidFill>
                            <a:schemeClr val="dk1"/>
                          </a:solidFill>
                          <a:latin typeface="+mn-lt"/>
                          <a:ea typeface="+mn-ea"/>
                          <a:cs typeface="Times New Roman" pitchFamily="18" charset="0"/>
                        </a:rPr>
                        <a:t>195</a:t>
                      </a:r>
                    </a:p>
                  </a:txBody>
                  <a:tcPr marL="109728" marR="109728" marT="54864" marB="5486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700" b="0" kern="1200" dirty="0">
                          <a:solidFill>
                            <a:schemeClr val="dk1"/>
                          </a:solidFill>
                          <a:latin typeface="+mn-lt"/>
                          <a:ea typeface="+mn-ea"/>
                          <a:cs typeface="Times New Roman" pitchFamily="18" charset="0"/>
                        </a:rPr>
                        <a:t>Tax @ 30% + surcharge @ 25% of tax + cess @ 4% of tax &amp; surcharge. Thus, total incidence of tax is 39%.</a:t>
                      </a:r>
                    </a:p>
                    <a:p>
                      <a:endParaRPr kumimoji="0" lang="en-US" sz="1700" b="0" kern="1200" dirty="0">
                        <a:solidFill>
                          <a:schemeClr val="dk1"/>
                        </a:solidFill>
                        <a:latin typeface="+mn-lt"/>
                        <a:ea typeface="+mn-ea"/>
                        <a:cs typeface="Times New Roman" pitchFamily="18" charset="0"/>
                      </a:endParaRPr>
                    </a:p>
                  </a:txBody>
                  <a:tcPr marL="109728" marR="109728" marT="54864" marB="54864"/>
                </a:tc>
                <a:extLst>
                  <a:ext uri="{0D108BD9-81ED-4DB2-BD59-A6C34878D82A}">
                    <a16:rowId xmlns:a16="http://schemas.microsoft.com/office/drawing/2014/main" xmlns="" val="10001"/>
                  </a:ext>
                </a:extLst>
              </a:tr>
              <a:tr h="1389888">
                <a:tc>
                  <a:txBody>
                    <a:bodyPr/>
                    <a:lstStyle/>
                    <a:p>
                      <a:r>
                        <a:rPr kumimoji="0" lang="en-US" sz="1700" b="0" kern="1200" dirty="0">
                          <a:solidFill>
                            <a:schemeClr val="dk1"/>
                          </a:solidFill>
                          <a:latin typeface="+mn-lt"/>
                          <a:ea typeface="+mn-ea"/>
                          <a:cs typeface="Times New Roman" pitchFamily="18" charset="0"/>
                        </a:rPr>
                        <a:t>271AAC</a:t>
                      </a:r>
                    </a:p>
                  </a:txBody>
                  <a:tcPr marL="109728" marR="109728" marT="54864" marB="54864"/>
                </a:tc>
                <a:tc>
                  <a:txBody>
                    <a:bodyPr/>
                    <a:lstStyle/>
                    <a:p>
                      <a:pPr algn="just"/>
                      <a:r>
                        <a:rPr kumimoji="0" lang="en-US" sz="1700" b="0" u="sng" kern="1200" dirty="0">
                          <a:solidFill>
                            <a:schemeClr val="dk1"/>
                          </a:solidFill>
                          <a:latin typeface="+mn-lt"/>
                          <a:ea typeface="+mn-ea"/>
                          <a:cs typeface="Times New Roman" pitchFamily="18" charset="0"/>
                        </a:rPr>
                        <a:t>If income is added by AO</a:t>
                      </a:r>
                    </a:p>
                    <a:p>
                      <a:pPr algn="just"/>
                      <a:r>
                        <a:rPr kumimoji="0" lang="en-US" sz="1700" b="0" kern="1200" dirty="0">
                          <a:solidFill>
                            <a:schemeClr val="dk1"/>
                          </a:solidFill>
                          <a:latin typeface="+mn-lt"/>
                          <a:ea typeface="+mn-ea"/>
                          <a:cs typeface="Times New Roman" pitchFamily="18" charset="0"/>
                        </a:rPr>
                        <a:t>In addition to tax, penalty @ 10% of tax payable (i.e. 6% of income) u/s 271AAC would be levied. Thus, total incidence of tax &amp; penalty is 84%.</a:t>
                      </a:r>
                    </a:p>
                  </a:txBody>
                  <a:tcPr marL="109728" marR="109728" marT="54864" marB="54864"/>
                </a:tc>
                <a:tc>
                  <a:txBody>
                    <a:bodyPr/>
                    <a:lstStyle/>
                    <a:p>
                      <a:r>
                        <a:rPr kumimoji="0" lang="en-US" sz="1700" b="0" kern="1200" dirty="0">
                          <a:solidFill>
                            <a:schemeClr val="dk1"/>
                          </a:solidFill>
                          <a:latin typeface="+mn-lt"/>
                          <a:ea typeface="+mn-ea"/>
                          <a:cs typeface="Times New Roman" pitchFamily="18" charset="0"/>
                        </a:rPr>
                        <a:t>443/ 439</a:t>
                      </a:r>
                    </a:p>
                  </a:txBody>
                  <a:tcPr marL="109728" marR="109728" marT="54864" marB="54864"/>
                </a:tc>
                <a:tc>
                  <a:txBody>
                    <a:bodyPr/>
                    <a:lstStyle/>
                    <a:p>
                      <a:pPr algn="just"/>
                      <a:r>
                        <a:rPr kumimoji="0" lang="en-US" sz="1700" b="0" kern="1200" dirty="0">
                          <a:solidFill>
                            <a:schemeClr val="dk1"/>
                          </a:solidFill>
                          <a:latin typeface="+mn-lt"/>
                          <a:ea typeface="+mn-ea"/>
                          <a:cs typeface="Times New Roman" pitchFamily="18" charset="0"/>
                        </a:rPr>
                        <a:t>Section</a:t>
                      </a:r>
                      <a:r>
                        <a:rPr kumimoji="0" lang="en-US" sz="1700" b="0" kern="1200" baseline="0" dirty="0">
                          <a:solidFill>
                            <a:schemeClr val="dk1"/>
                          </a:solidFill>
                          <a:latin typeface="+mn-lt"/>
                          <a:ea typeface="+mn-ea"/>
                          <a:cs typeface="Times New Roman" pitchFamily="18" charset="0"/>
                        </a:rPr>
                        <a:t> 443 o</a:t>
                      </a:r>
                      <a:r>
                        <a:rPr kumimoji="0" lang="en-US" sz="1700" b="0" kern="1200" dirty="0">
                          <a:solidFill>
                            <a:schemeClr val="dk1"/>
                          </a:solidFill>
                          <a:latin typeface="+mn-lt"/>
                          <a:ea typeface="+mn-ea"/>
                          <a:cs typeface="Times New Roman" pitchFamily="18" charset="0"/>
                        </a:rPr>
                        <a:t>mitted and penalty subsumed in section 439 where penalty for misreporting</a:t>
                      </a:r>
                      <a:r>
                        <a:rPr kumimoji="0" lang="en-US" sz="1700" b="0" kern="1200" baseline="0" dirty="0">
                          <a:solidFill>
                            <a:schemeClr val="dk1"/>
                          </a:solidFill>
                          <a:latin typeface="+mn-lt"/>
                          <a:ea typeface="+mn-ea"/>
                          <a:cs typeface="Times New Roman" pitchFamily="18" charset="0"/>
                        </a:rPr>
                        <a:t> income is 200% of the tax payable on such income. Thus total tax and penalty would be 117% of the tax payable on such income (39% Tax + 78% Penalty).</a:t>
                      </a:r>
                      <a:endParaRPr kumimoji="0" lang="en-US" sz="1700" b="0" kern="1200" dirty="0">
                        <a:solidFill>
                          <a:schemeClr val="dk1"/>
                        </a:solidFill>
                        <a:latin typeface="+mn-lt"/>
                        <a:ea typeface="+mn-ea"/>
                        <a:cs typeface="Times New Roman" pitchFamily="18" charset="0"/>
                      </a:endParaRPr>
                    </a:p>
                  </a:txBody>
                  <a:tcPr marL="109728" marR="109728" marT="54864" marB="54864"/>
                </a:tc>
                <a:extLst>
                  <a:ext uri="{0D108BD9-81ED-4DB2-BD59-A6C34878D82A}">
                    <a16:rowId xmlns:a16="http://schemas.microsoft.com/office/drawing/2014/main" xmlns="" val="10002"/>
                  </a:ext>
                </a:extLst>
              </a:tr>
              <a:tr h="2029968">
                <a:tc>
                  <a:txBody>
                    <a:bodyPr/>
                    <a:lstStyle/>
                    <a:p>
                      <a:r>
                        <a:rPr kumimoji="0" lang="en-US" sz="1700" b="0" kern="1200" dirty="0">
                          <a:solidFill>
                            <a:schemeClr val="dk1"/>
                          </a:solidFill>
                          <a:latin typeface="+mn-lt"/>
                          <a:ea typeface="+mn-ea"/>
                          <a:cs typeface="Times New Roman" pitchFamily="18" charset="0"/>
                        </a:rPr>
                        <a:t>270AA</a:t>
                      </a:r>
                    </a:p>
                  </a:txBody>
                  <a:tcPr marL="109728" marR="109728" marT="54864" marB="54864"/>
                </a:tc>
                <a:tc>
                  <a:txBody>
                    <a:bodyPr/>
                    <a:lstStyle/>
                    <a:p>
                      <a:pPr algn="just"/>
                      <a:r>
                        <a:rPr kumimoji="0" lang="en-US" sz="1700" b="0" u="sng" kern="1200" dirty="0">
                          <a:solidFill>
                            <a:schemeClr val="dk1"/>
                          </a:solidFill>
                          <a:latin typeface="+mn-lt"/>
                          <a:ea typeface="+mn-ea"/>
                          <a:cs typeface="Times New Roman" pitchFamily="18" charset="0"/>
                        </a:rPr>
                        <a:t>Immunity</a:t>
                      </a:r>
                      <a:r>
                        <a:rPr kumimoji="0" lang="en-US" sz="1700" b="0" u="sng" kern="1200" baseline="0" dirty="0">
                          <a:solidFill>
                            <a:schemeClr val="dk1"/>
                          </a:solidFill>
                          <a:latin typeface="+mn-lt"/>
                          <a:ea typeface="+mn-ea"/>
                          <a:cs typeface="Times New Roman" pitchFamily="18" charset="0"/>
                        </a:rPr>
                        <a:t> from penalty</a:t>
                      </a:r>
                      <a:r>
                        <a:rPr kumimoji="0" lang="en-US" sz="1700" b="0" u="none" kern="1200" baseline="0" dirty="0">
                          <a:solidFill>
                            <a:schemeClr val="dk1"/>
                          </a:solidFill>
                          <a:latin typeface="+mn-lt"/>
                          <a:ea typeface="+mn-ea"/>
                          <a:cs typeface="Times New Roman" pitchFamily="18" charset="0"/>
                        </a:rPr>
                        <a:t>-Immunity only in case of underreporting of income (not on misreporting), if tax and interest is paid within the period specified in the notice of demand and no appeal is filed.</a:t>
                      </a:r>
                      <a:endParaRPr kumimoji="0" lang="en-US" sz="1700" b="0" u="sng" kern="1200" dirty="0">
                        <a:solidFill>
                          <a:schemeClr val="dk1"/>
                        </a:solidFill>
                        <a:latin typeface="+mn-lt"/>
                        <a:ea typeface="+mn-ea"/>
                        <a:cs typeface="Times New Roman" pitchFamily="18" charset="0"/>
                      </a:endParaRPr>
                    </a:p>
                  </a:txBody>
                  <a:tcPr marL="109728" marR="109728" marT="54864" marB="54864"/>
                </a:tc>
                <a:tc>
                  <a:txBody>
                    <a:bodyPr/>
                    <a:lstStyle/>
                    <a:p>
                      <a:r>
                        <a:rPr kumimoji="0" lang="en-US" sz="1700" b="0" kern="1200" dirty="0">
                          <a:solidFill>
                            <a:schemeClr val="dk1"/>
                          </a:solidFill>
                          <a:latin typeface="+mn-lt"/>
                          <a:ea typeface="+mn-ea"/>
                          <a:cs typeface="Times New Roman" pitchFamily="18" charset="0"/>
                        </a:rPr>
                        <a:t>440</a:t>
                      </a:r>
                    </a:p>
                  </a:txBody>
                  <a:tcPr marL="109728" marR="109728" marT="54864" marB="54864"/>
                </a:tc>
                <a:tc>
                  <a:txBody>
                    <a:bodyPr/>
                    <a:lstStyle/>
                    <a:p>
                      <a:pPr algn="just"/>
                      <a:r>
                        <a:rPr kumimoji="0" lang="en-US" sz="1700" b="0" kern="1200" dirty="0">
                          <a:solidFill>
                            <a:schemeClr val="dk1"/>
                          </a:solidFill>
                          <a:latin typeface="+mn-lt"/>
                          <a:ea typeface="+mn-ea"/>
                          <a:cs typeface="Times New Roman" pitchFamily="18" charset="0"/>
                        </a:rPr>
                        <a:t>Immunity</a:t>
                      </a:r>
                      <a:r>
                        <a:rPr kumimoji="0" lang="en-US" sz="1700" b="0" kern="1200" baseline="0" dirty="0">
                          <a:solidFill>
                            <a:schemeClr val="dk1"/>
                          </a:solidFill>
                          <a:latin typeface="+mn-lt"/>
                          <a:ea typeface="+mn-ea"/>
                          <a:cs typeface="Times New Roman" pitchFamily="18" charset="0"/>
                        </a:rPr>
                        <a:t> on misreporting of income also provided on payment of </a:t>
                      </a:r>
                      <a:r>
                        <a:rPr kumimoji="0" lang="en-IN" sz="1700" b="0" kern="1200" dirty="0">
                          <a:solidFill>
                            <a:schemeClr val="dk1"/>
                          </a:solidFill>
                          <a:latin typeface="+mn-lt"/>
                          <a:ea typeface="+mn-ea"/>
                          <a:cs typeface="Times New Roman" pitchFamily="18" charset="0"/>
                        </a:rPr>
                        <a:t>100% of additional income tax.</a:t>
                      </a:r>
                    </a:p>
                    <a:p>
                      <a:pPr algn="just"/>
                      <a:endParaRPr kumimoji="0" lang="en-IN" sz="800" b="0" kern="1200" dirty="0">
                        <a:solidFill>
                          <a:schemeClr val="dk1"/>
                        </a:solidFill>
                        <a:latin typeface="+mn-lt"/>
                        <a:ea typeface="+mn-ea"/>
                        <a:cs typeface="Times New Roman" pitchFamily="18" charset="0"/>
                      </a:endParaRPr>
                    </a:p>
                    <a:p>
                      <a:pPr marL="0" algn="just" defTabSz="914400" rtl="0" eaLnBrk="1" latinLnBrk="0" hangingPunct="1"/>
                      <a:r>
                        <a:rPr kumimoji="0" lang="en-IN" sz="1700" b="0" kern="1200" dirty="0">
                          <a:solidFill>
                            <a:schemeClr val="dk1"/>
                          </a:solidFill>
                          <a:latin typeface="+mn-lt"/>
                          <a:ea typeface="+mn-ea"/>
                          <a:cs typeface="Times New Roman" pitchFamily="18" charset="0"/>
                        </a:rPr>
                        <a:t>However, where addition is made by AO which is chargeable to tax u/s 195 of the Act, immunity will be provided on payment of 120% of additional income tax. </a:t>
                      </a:r>
                      <a:r>
                        <a:rPr kumimoji="0" lang="en-US" sz="1700" b="0" kern="1200" dirty="0">
                          <a:solidFill>
                            <a:schemeClr val="dk1"/>
                          </a:solidFill>
                          <a:latin typeface="+mn-lt"/>
                          <a:ea typeface="+mn-ea"/>
                          <a:cs typeface="Times New Roman" pitchFamily="18" charset="0"/>
                        </a:rPr>
                        <a:t>Thus total tax and penalty where </a:t>
                      </a:r>
                      <a:r>
                        <a:rPr kumimoji="0" lang="en-IN" sz="1700" b="0" kern="1200" dirty="0">
                          <a:solidFill>
                            <a:schemeClr val="dk1"/>
                          </a:solidFill>
                          <a:latin typeface="+mn-lt"/>
                          <a:ea typeface="+mn-ea"/>
                          <a:cs typeface="Times New Roman" pitchFamily="18" charset="0"/>
                        </a:rPr>
                        <a:t>income is</a:t>
                      </a:r>
                      <a:r>
                        <a:rPr kumimoji="0" lang="en-IN" sz="1700" b="0" kern="1200" baseline="0" dirty="0">
                          <a:solidFill>
                            <a:schemeClr val="dk1"/>
                          </a:solidFill>
                          <a:latin typeface="+mn-lt"/>
                          <a:ea typeface="+mn-ea"/>
                          <a:cs typeface="Times New Roman" pitchFamily="18" charset="0"/>
                        </a:rPr>
                        <a:t> </a:t>
                      </a:r>
                      <a:r>
                        <a:rPr kumimoji="0" lang="en-IN" sz="1700" b="0" kern="1200" dirty="0">
                          <a:solidFill>
                            <a:schemeClr val="dk1"/>
                          </a:solidFill>
                          <a:latin typeface="+mn-lt"/>
                          <a:ea typeface="+mn-ea"/>
                          <a:cs typeface="Times New Roman" pitchFamily="18" charset="0"/>
                        </a:rPr>
                        <a:t>in nature of unexplained income/ investment/ expenditure/ credits etc. </a:t>
                      </a:r>
                      <a:r>
                        <a:rPr kumimoji="0" lang="en-US" sz="1700" b="0" kern="1200" dirty="0">
                          <a:solidFill>
                            <a:schemeClr val="dk1"/>
                          </a:solidFill>
                          <a:latin typeface="+mn-lt"/>
                          <a:ea typeface="+mn-ea"/>
                          <a:cs typeface="Times New Roman" pitchFamily="18" charset="0"/>
                        </a:rPr>
                        <a:t>would be 85.80% of the tax payable (39% Tax + 46.8% Additional tax) as against the present tax and penalty of 84% (78% + 6%).</a:t>
                      </a:r>
                    </a:p>
                  </a:txBody>
                  <a:tcPr marL="109728" marR="109728" marT="54864" marB="54864"/>
                </a:tc>
                <a:extLst>
                  <a:ext uri="{0D108BD9-81ED-4DB2-BD59-A6C34878D82A}">
                    <a16:rowId xmlns:a16="http://schemas.microsoft.com/office/drawing/2014/main" xmlns="" val="10003"/>
                  </a:ext>
                </a:extLst>
              </a:tr>
            </a:tbl>
          </a:graphicData>
        </a:graphic>
      </p:graphicFrame>
      <p:sp>
        <p:nvSpPr>
          <p:cNvPr id="5" name="Slide Number Placeholder 4"/>
          <p:cNvSpPr>
            <a:spLocks noGrp="1"/>
          </p:cNvSpPr>
          <p:nvPr>
            <p:ph type="sldNum" sz="quarter" idx="12"/>
          </p:nvPr>
        </p:nvSpPr>
        <p:spPr/>
        <p:txBody>
          <a:bodyPr/>
          <a:lstStyle/>
          <a:p>
            <a:fld id="{69E57DC2-970A-4B3E-BB1C-7A09969E49DF}" type="slidenum">
              <a:rPr lang="en-US" smtClean="0"/>
              <a:t>60</a:t>
            </a:fld>
            <a:endParaRPr lang="en-US"/>
          </a:p>
        </p:txBody>
      </p:sp>
    </p:spTree>
    <p:extLst>
      <p:ext uri="{BB962C8B-B14F-4D97-AF65-F5344CB8AC3E}">
        <p14:creationId xmlns:p14="http://schemas.microsoft.com/office/powerpoint/2010/main" val="10499264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F330A3F5-12B1-37E6-2895-58F6E9C5F38F}"/>
            </a:ext>
          </a:extLst>
        </p:cNvPr>
        <p:cNvGrpSpPr/>
        <p:nvPr/>
      </p:nvGrpSpPr>
      <p:grpSpPr>
        <a:xfrm>
          <a:off x="0" y="0"/>
          <a:ext cx="0" cy="0"/>
          <a:chOff x="0" y="0"/>
          <a:chExt cx="0" cy="0"/>
        </a:xfrm>
      </p:grpSpPr>
      <p:sp>
        <p:nvSpPr>
          <p:cNvPr id="16" name="TextBox 15">
            <a:extLst>
              <a:ext uri="{FF2B5EF4-FFF2-40B4-BE49-F238E27FC236}">
                <a16:creationId xmlns="" xmlns:a16="http://schemas.microsoft.com/office/drawing/2014/main" id="{5180C1C5-590A-5E2E-E51A-D56B6BEED65F}"/>
              </a:ext>
            </a:extLst>
          </p:cNvPr>
          <p:cNvSpPr txBox="1"/>
          <p:nvPr/>
        </p:nvSpPr>
        <p:spPr>
          <a:xfrm>
            <a:off x="334537" y="3442365"/>
            <a:ext cx="8697951" cy="2231380"/>
          </a:xfrm>
          <a:prstGeom prst="rect">
            <a:avLst/>
          </a:prstGeom>
          <a:noFill/>
        </p:spPr>
        <p:txBody>
          <a:bodyPr wrap="square">
            <a:spAutoFit/>
          </a:bodyPr>
          <a:lstStyle/>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CHAPTER VII: Set off or Carry Forward and set off of losses</a:t>
            </a:r>
          </a:p>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[Sections 108 to 121]</a:t>
            </a:r>
          </a:p>
          <a:p>
            <a:pPr algn="ctr">
              <a:defRPr/>
            </a:pPr>
            <a:endParaRPr lang="en-US" sz="2200" b="1" dirty="0">
              <a:solidFill>
                <a:schemeClr val="tx1">
                  <a:lumMod val="75000"/>
                  <a:lumOff val="25000"/>
                </a:schemeClr>
              </a:solidFill>
              <a:latin typeface="MS Reference Sans Serif" panose="020B0604030504040204" pitchFamily="34" charset="0"/>
              <a:ea typeface="Cambria" panose="02040503050406030204" pitchFamily="18" charset="0"/>
              <a:cs typeface="Lato Black" panose="020F0502020204030203" pitchFamily="34" charset="0"/>
            </a:endParaRPr>
          </a:p>
        </p:txBody>
      </p:sp>
      <p:pic>
        <p:nvPicPr>
          <p:cNvPr id="17" name="Image 0" descr="preencoded.png">
            <a:extLst>
              <a:ext uri="{FF2B5EF4-FFF2-40B4-BE49-F238E27FC236}">
                <a16:creationId xmlns="" xmlns:a16="http://schemas.microsoft.com/office/drawing/2014/main" id="{143DDD99-593A-5212-63DF-D73F6377201B}"/>
              </a:ext>
            </a:extLst>
          </p:cNvPr>
          <p:cNvPicPr>
            <a:picLocks noChangeAspect="1"/>
          </p:cNvPicPr>
          <p:nvPr/>
        </p:nvPicPr>
        <p:blipFill>
          <a:blip r:embed="rId3"/>
          <a:stretch>
            <a:fillRect/>
          </a:stretch>
        </p:blipFill>
        <p:spPr>
          <a:xfrm>
            <a:off x="9288965" y="0"/>
            <a:ext cx="5307981" cy="8229600"/>
          </a:xfrm>
          <a:prstGeom prst="rect">
            <a:avLst/>
          </a:prstGeom>
        </p:spPr>
      </p:pic>
    </p:spTree>
    <p:extLst>
      <p:ext uri="{BB962C8B-B14F-4D97-AF65-F5344CB8AC3E}">
        <p14:creationId xmlns:p14="http://schemas.microsoft.com/office/powerpoint/2010/main" val="23772002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29728137"/>
              </p:ext>
            </p:extLst>
          </p:nvPr>
        </p:nvGraphicFramePr>
        <p:xfrm>
          <a:off x="1280160" y="1081423"/>
          <a:ext cx="12034059" cy="5047488"/>
        </p:xfrm>
        <a:graphic>
          <a:graphicData uri="http://schemas.openxmlformats.org/drawingml/2006/table">
            <a:tbl>
              <a:tblPr firstRow="1" bandRow="1">
                <a:tableStyleId>{5C22544A-7EE6-4342-B048-85BDC9FD1C3A}</a:tableStyleId>
              </a:tblPr>
              <a:tblGrid>
                <a:gridCol w="3840181">
                  <a:extLst>
                    <a:ext uri="{9D8B030D-6E8A-4147-A177-3AD203B41FA5}">
                      <a16:colId xmlns="" xmlns:a16="http://schemas.microsoft.com/office/drawing/2014/main" val="20000"/>
                    </a:ext>
                  </a:extLst>
                </a:gridCol>
                <a:gridCol w="2679197">
                  <a:extLst>
                    <a:ext uri="{9D8B030D-6E8A-4147-A177-3AD203B41FA5}">
                      <a16:colId xmlns="" xmlns:a16="http://schemas.microsoft.com/office/drawing/2014/main" val="1549754900"/>
                    </a:ext>
                  </a:extLst>
                </a:gridCol>
                <a:gridCol w="2679197">
                  <a:extLst>
                    <a:ext uri="{9D8B030D-6E8A-4147-A177-3AD203B41FA5}">
                      <a16:colId xmlns="" xmlns:a16="http://schemas.microsoft.com/office/drawing/2014/main" val="20001"/>
                    </a:ext>
                  </a:extLst>
                </a:gridCol>
                <a:gridCol w="2835484">
                  <a:extLst>
                    <a:ext uri="{9D8B030D-6E8A-4147-A177-3AD203B41FA5}">
                      <a16:colId xmlns="" xmlns:a16="http://schemas.microsoft.com/office/drawing/2014/main" val="20003"/>
                    </a:ext>
                  </a:extLst>
                </a:gridCol>
              </a:tblGrid>
              <a:tr h="768096">
                <a:tc>
                  <a:txBody>
                    <a:bodyPr/>
                    <a:lstStyle/>
                    <a:p>
                      <a:r>
                        <a:rPr lang="en-US" sz="2000" dirty="0">
                          <a:latin typeface="MS Reference Sans Serif" panose="020B0604030504040204" pitchFamily="34" charset="0"/>
                        </a:rPr>
                        <a:t>SUBJECT</a:t>
                      </a:r>
                    </a:p>
                  </a:txBody>
                  <a:tcPr marL="109728" marR="109728" marT="54864" marB="54864"/>
                </a:tc>
                <a:tc>
                  <a:txBody>
                    <a:bodyPr/>
                    <a:lstStyle/>
                    <a:p>
                      <a:r>
                        <a:rPr lang="en-US" sz="2000" dirty="0">
                          <a:latin typeface="MS Reference Sans Serif" panose="020B0604030504040204" pitchFamily="34" charset="0"/>
                        </a:rPr>
                        <a:t>Income-tax Act, 2025</a:t>
                      </a:r>
                    </a:p>
                  </a:txBody>
                  <a:tcPr marL="109728" marR="109728" marT="54864" marB="54864"/>
                </a:tc>
                <a:tc>
                  <a:txBody>
                    <a:bodyPr/>
                    <a:lstStyle/>
                    <a:p>
                      <a:r>
                        <a:rPr lang="en-US" sz="2000" dirty="0">
                          <a:latin typeface="MS Reference Sans Serif" panose="020B0604030504040204" pitchFamily="34" charset="0"/>
                        </a:rPr>
                        <a:t>Income-tax Act,</a:t>
                      </a:r>
                      <a:r>
                        <a:rPr lang="en-US" sz="2000" baseline="0" dirty="0">
                          <a:latin typeface="MS Reference Sans Serif" panose="020B0604030504040204" pitchFamily="34" charset="0"/>
                        </a:rPr>
                        <a:t> 1961</a:t>
                      </a:r>
                      <a:endParaRPr lang="en-US" sz="2000" dirty="0">
                        <a:latin typeface="MS Reference Sans Serif" panose="020B0604030504040204" pitchFamily="34" charset="0"/>
                      </a:endParaRPr>
                    </a:p>
                  </a:txBody>
                  <a:tcPr marL="109728" marR="109728" marT="54864" marB="54864"/>
                </a:tc>
                <a:tc>
                  <a:txBody>
                    <a:bodyPr/>
                    <a:lstStyle/>
                    <a:p>
                      <a:r>
                        <a:rPr lang="en-US" sz="2000" dirty="0">
                          <a:latin typeface="MS Reference Sans Serif" panose="020B0604030504040204" pitchFamily="34" charset="0"/>
                        </a:rPr>
                        <a:t>Change</a:t>
                      </a:r>
                    </a:p>
                  </a:txBody>
                  <a:tcPr marL="109728" marR="109728" marT="54864" marB="54864"/>
                </a:tc>
                <a:extLst>
                  <a:ext uri="{0D108BD9-81ED-4DB2-BD59-A6C34878D82A}">
                    <a16:rowId xmlns="" xmlns:a16="http://schemas.microsoft.com/office/drawing/2014/main" val="10000"/>
                  </a:ext>
                </a:extLst>
              </a:tr>
              <a:tr h="445008">
                <a:tc>
                  <a:txBody>
                    <a:bodyPr/>
                    <a:lstStyle/>
                    <a:p>
                      <a:r>
                        <a:rPr lang="en-US" sz="2000" dirty="0">
                          <a:latin typeface="MS Reference Sans Serif" panose="020B0604030504040204" pitchFamily="34" charset="0"/>
                        </a:rPr>
                        <a:t>Intra-head set off </a:t>
                      </a:r>
                    </a:p>
                  </a:txBody>
                  <a:tcPr marL="109728" marR="109728" marT="54864" marB="54864"/>
                </a:tc>
                <a:tc>
                  <a:txBody>
                    <a:bodyPr/>
                    <a:lstStyle/>
                    <a:p>
                      <a:r>
                        <a:rPr lang="en-US" sz="2000" dirty="0">
                          <a:latin typeface="MS Reference Sans Serif" panose="020B0604030504040204" pitchFamily="34" charset="0"/>
                        </a:rPr>
                        <a:t>Sec 108</a:t>
                      </a:r>
                    </a:p>
                  </a:txBody>
                  <a:tcPr marL="109728" marR="109728" marT="54864" marB="54864"/>
                </a:tc>
                <a:tc>
                  <a:txBody>
                    <a:bodyPr/>
                    <a:lstStyle/>
                    <a:p>
                      <a:r>
                        <a:rPr lang="en-US" sz="2000" dirty="0">
                          <a:latin typeface="MS Reference Sans Serif" panose="020B0604030504040204" pitchFamily="34" charset="0"/>
                        </a:rPr>
                        <a:t>Sec 70</a:t>
                      </a:r>
                    </a:p>
                  </a:txBody>
                  <a:tcPr marL="109728" marR="109728" marT="54864" marB="54864"/>
                </a:tc>
                <a:tc>
                  <a:txBody>
                    <a:bodyPr/>
                    <a:lstStyle/>
                    <a:p>
                      <a:r>
                        <a:rPr lang="en-US" sz="2000" b="1" dirty="0">
                          <a:solidFill>
                            <a:srgbClr val="058586"/>
                          </a:solidFill>
                          <a:latin typeface="MS Reference Sans Serif" panose="020B0604030504040204" pitchFamily="34" charset="0"/>
                        </a:rPr>
                        <a:t>No change</a:t>
                      </a:r>
                    </a:p>
                  </a:txBody>
                  <a:tcPr marL="109728" marR="109728" marT="54864" marB="54864"/>
                </a:tc>
                <a:extLst>
                  <a:ext uri="{0D108BD9-81ED-4DB2-BD59-A6C34878D82A}">
                    <a16:rowId xmlns="" xmlns:a16="http://schemas.microsoft.com/office/drawing/2014/main" val="10001"/>
                  </a:ext>
                </a:extLst>
              </a:tr>
              <a:tr h="445008">
                <a:tc>
                  <a:txBody>
                    <a:bodyPr/>
                    <a:lstStyle/>
                    <a:p>
                      <a:r>
                        <a:rPr lang="en-US" sz="2000" dirty="0">
                          <a:latin typeface="MS Reference Sans Serif" panose="020B0604030504040204" pitchFamily="34" charset="0"/>
                        </a:rPr>
                        <a:t>Inter-head set off </a:t>
                      </a:r>
                    </a:p>
                  </a:txBody>
                  <a:tcPr marL="109728" marR="109728" marT="54864" marB="54864"/>
                </a:tc>
                <a:tc>
                  <a:txBody>
                    <a:bodyPr/>
                    <a:lstStyle/>
                    <a:p>
                      <a:r>
                        <a:rPr lang="en-US" sz="2000" dirty="0">
                          <a:latin typeface="MS Reference Sans Serif" panose="020B0604030504040204" pitchFamily="34" charset="0"/>
                        </a:rPr>
                        <a:t>Sec 109 </a:t>
                      </a:r>
                    </a:p>
                  </a:txBody>
                  <a:tcPr marL="109728" marR="109728" marT="54864" marB="54864"/>
                </a:tc>
                <a:tc>
                  <a:txBody>
                    <a:bodyPr/>
                    <a:lstStyle/>
                    <a:p>
                      <a:r>
                        <a:rPr lang="en-US" sz="2000" dirty="0">
                          <a:latin typeface="MS Reference Sans Serif" panose="020B0604030504040204" pitchFamily="34" charset="0"/>
                        </a:rPr>
                        <a:t>Sec 71</a:t>
                      </a:r>
                    </a:p>
                  </a:txBody>
                  <a:tcPr marL="109728" marR="109728" marT="54864" marB="54864"/>
                </a:tc>
                <a:tc>
                  <a:txBody>
                    <a:bodyPr/>
                    <a:lstStyle/>
                    <a:p>
                      <a:r>
                        <a:rPr lang="en-US" sz="2000" b="1" dirty="0">
                          <a:solidFill>
                            <a:srgbClr val="058586"/>
                          </a:solidFill>
                          <a:latin typeface="MS Reference Sans Serif" panose="020B0604030504040204" pitchFamily="34" charset="0"/>
                        </a:rPr>
                        <a:t>No change</a:t>
                      </a:r>
                    </a:p>
                  </a:txBody>
                  <a:tcPr marL="109728" marR="109728" marT="54864" marB="54864"/>
                </a:tc>
                <a:extLst>
                  <a:ext uri="{0D108BD9-81ED-4DB2-BD59-A6C34878D82A}">
                    <a16:rowId xmlns="" xmlns:a16="http://schemas.microsoft.com/office/drawing/2014/main" val="10002"/>
                  </a:ext>
                </a:extLst>
              </a:tr>
              <a:tr h="445008">
                <a:tc>
                  <a:txBody>
                    <a:bodyPr/>
                    <a:lstStyle/>
                    <a:p>
                      <a:r>
                        <a:rPr lang="en-US" sz="2000" dirty="0">
                          <a:latin typeface="MS Reference Sans Serif" panose="020B0604030504040204" pitchFamily="34" charset="0"/>
                        </a:rPr>
                        <a:t>House property loss cap </a:t>
                      </a:r>
                    </a:p>
                  </a:txBody>
                  <a:tcPr marL="109728" marR="109728" marT="54864" marB="54864"/>
                </a:tc>
                <a:tc>
                  <a:txBody>
                    <a:bodyPr/>
                    <a:lstStyle/>
                    <a:p>
                      <a:r>
                        <a:rPr lang="en-US" sz="2000" dirty="0">
                          <a:latin typeface="MS Reference Sans Serif" panose="020B0604030504040204" pitchFamily="34" charset="0"/>
                        </a:rPr>
                        <a:t>Rs.2 lakh (109(1)(b))</a:t>
                      </a:r>
                    </a:p>
                  </a:txBody>
                  <a:tcPr marL="109728" marR="109728" marT="54864" marB="54864"/>
                </a:tc>
                <a:tc>
                  <a:txBody>
                    <a:bodyPr/>
                    <a:lstStyle/>
                    <a:p>
                      <a:r>
                        <a:rPr lang="en-US" sz="2000" dirty="0">
                          <a:latin typeface="MS Reference Sans Serif" panose="020B0604030504040204" pitchFamily="34" charset="0"/>
                        </a:rPr>
                        <a:t>Rs.2 lakh (71(3A))</a:t>
                      </a:r>
                    </a:p>
                  </a:txBody>
                  <a:tcPr marL="109728" marR="109728" marT="54864" marB="54864"/>
                </a:tc>
                <a:tc>
                  <a:txBody>
                    <a:bodyPr/>
                    <a:lstStyle/>
                    <a:p>
                      <a:r>
                        <a:rPr lang="en-US" sz="2000" b="1" dirty="0">
                          <a:solidFill>
                            <a:srgbClr val="058586"/>
                          </a:solidFill>
                          <a:latin typeface="MS Reference Sans Serif" panose="020B0604030504040204" pitchFamily="34" charset="0"/>
                        </a:rPr>
                        <a:t>No change</a:t>
                      </a:r>
                    </a:p>
                  </a:txBody>
                  <a:tcPr marL="109728" marR="109728" marT="54864" marB="54864"/>
                </a:tc>
                <a:extLst>
                  <a:ext uri="{0D108BD9-81ED-4DB2-BD59-A6C34878D82A}">
                    <a16:rowId xmlns="" xmlns:a16="http://schemas.microsoft.com/office/drawing/2014/main" val="10003"/>
                  </a:ext>
                </a:extLst>
              </a:tr>
              <a:tr h="445008">
                <a:tc>
                  <a:txBody>
                    <a:bodyPr/>
                    <a:lstStyle/>
                    <a:p>
                      <a:r>
                        <a:rPr lang="en-US" sz="2000" dirty="0">
                          <a:latin typeface="MS Reference Sans Serif" panose="020B0604030504040204" pitchFamily="34" charset="0"/>
                        </a:rPr>
                        <a:t>Capital loss restriction</a:t>
                      </a:r>
                    </a:p>
                  </a:txBody>
                  <a:tcPr marL="109728" marR="109728" marT="54864" marB="54864"/>
                </a:tc>
                <a:tc>
                  <a:txBody>
                    <a:bodyPr/>
                    <a:lstStyle/>
                    <a:p>
                      <a:r>
                        <a:rPr lang="en-US" sz="2000" dirty="0">
                          <a:latin typeface="MS Reference Sans Serif" panose="020B0604030504040204" pitchFamily="34" charset="0"/>
                        </a:rPr>
                        <a:t>Sec 109(2)</a:t>
                      </a:r>
                    </a:p>
                  </a:txBody>
                  <a:tcPr marL="109728" marR="109728" marT="54864" marB="54864"/>
                </a:tc>
                <a:tc>
                  <a:txBody>
                    <a:bodyPr/>
                    <a:lstStyle/>
                    <a:p>
                      <a:r>
                        <a:rPr lang="en-US" sz="2000" dirty="0">
                          <a:latin typeface="MS Reference Sans Serif" panose="020B0604030504040204" pitchFamily="34" charset="0"/>
                        </a:rPr>
                        <a:t>Sec 71(3)</a:t>
                      </a:r>
                    </a:p>
                  </a:txBody>
                  <a:tcPr marL="109728" marR="109728" marT="54864" marB="54864"/>
                </a:tc>
                <a:tc>
                  <a:txBody>
                    <a:bodyPr/>
                    <a:lstStyle/>
                    <a:p>
                      <a:r>
                        <a:rPr lang="en-US" sz="2000" b="1" dirty="0">
                          <a:solidFill>
                            <a:srgbClr val="058586"/>
                          </a:solidFill>
                          <a:latin typeface="MS Reference Sans Serif" panose="020B0604030504040204" pitchFamily="34" charset="0"/>
                        </a:rPr>
                        <a:t>No change</a:t>
                      </a:r>
                    </a:p>
                  </a:txBody>
                  <a:tcPr marL="109728" marR="109728" marT="54864" marB="54864"/>
                </a:tc>
                <a:extLst>
                  <a:ext uri="{0D108BD9-81ED-4DB2-BD59-A6C34878D82A}">
                    <a16:rowId xmlns="" xmlns:a16="http://schemas.microsoft.com/office/drawing/2014/main" val="10004"/>
                  </a:ext>
                </a:extLst>
              </a:tr>
              <a:tr h="445008">
                <a:tc>
                  <a:txBody>
                    <a:bodyPr/>
                    <a:lstStyle/>
                    <a:p>
                      <a:r>
                        <a:rPr lang="en-US" sz="2000" dirty="0">
                          <a:latin typeface="MS Reference Sans Serif" panose="020B0604030504040204" pitchFamily="34" charset="0"/>
                        </a:rPr>
                        <a:t>Business loss carry forward </a:t>
                      </a:r>
                    </a:p>
                  </a:txBody>
                  <a:tcPr marL="109728" marR="109728" marT="54864" marB="54864"/>
                </a:tc>
                <a:tc>
                  <a:txBody>
                    <a:bodyPr/>
                    <a:lstStyle/>
                    <a:p>
                      <a:r>
                        <a:rPr lang="en-US" sz="2000" dirty="0">
                          <a:latin typeface="MS Reference Sans Serif" panose="020B0604030504040204" pitchFamily="34" charset="0"/>
                        </a:rPr>
                        <a:t>Sec 112</a:t>
                      </a:r>
                    </a:p>
                  </a:txBody>
                  <a:tcPr marL="109728" marR="109728" marT="54864" marB="54864"/>
                </a:tc>
                <a:tc>
                  <a:txBody>
                    <a:bodyPr/>
                    <a:lstStyle/>
                    <a:p>
                      <a:r>
                        <a:rPr lang="en-US" sz="2000" dirty="0">
                          <a:latin typeface="MS Reference Sans Serif" panose="020B0604030504040204" pitchFamily="34" charset="0"/>
                        </a:rPr>
                        <a:t>Sec 72</a:t>
                      </a:r>
                    </a:p>
                  </a:txBody>
                  <a:tcPr marL="109728" marR="109728" marT="54864" marB="54864"/>
                </a:tc>
                <a:tc>
                  <a:txBody>
                    <a:bodyPr/>
                    <a:lstStyle/>
                    <a:p>
                      <a:r>
                        <a:rPr lang="en-US" sz="2000" b="1" dirty="0">
                          <a:solidFill>
                            <a:srgbClr val="058586"/>
                          </a:solidFill>
                          <a:latin typeface="MS Reference Sans Serif" panose="020B0604030504040204" pitchFamily="34" charset="0"/>
                        </a:rPr>
                        <a:t>8 years retained</a:t>
                      </a:r>
                    </a:p>
                  </a:txBody>
                  <a:tcPr marL="109728" marR="109728" marT="54864" marB="54864"/>
                </a:tc>
                <a:extLst>
                  <a:ext uri="{0D108BD9-81ED-4DB2-BD59-A6C34878D82A}">
                    <a16:rowId xmlns="" xmlns:a16="http://schemas.microsoft.com/office/drawing/2014/main" val="10005"/>
                  </a:ext>
                </a:extLst>
              </a:tr>
              <a:tr h="445008">
                <a:tc>
                  <a:txBody>
                    <a:bodyPr/>
                    <a:lstStyle/>
                    <a:p>
                      <a:r>
                        <a:rPr lang="en-US" sz="2000" dirty="0">
                          <a:latin typeface="MS Reference Sans Serif" panose="020B0604030504040204" pitchFamily="34" charset="0"/>
                        </a:rPr>
                        <a:t>Capital Loss carry Forward</a:t>
                      </a:r>
                    </a:p>
                  </a:txBody>
                  <a:tcPr marL="109728" marR="109728" marT="54864" marB="54864"/>
                </a:tc>
                <a:tc>
                  <a:txBody>
                    <a:bodyPr/>
                    <a:lstStyle/>
                    <a:p>
                      <a:r>
                        <a:rPr lang="en-US" sz="2000" dirty="0">
                          <a:latin typeface="MS Reference Sans Serif" panose="020B0604030504040204" pitchFamily="34" charset="0"/>
                        </a:rPr>
                        <a:t>Sec 111</a:t>
                      </a:r>
                    </a:p>
                  </a:txBody>
                  <a:tcPr marL="109728" marR="109728" marT="54864" marB="54864"/>
                </a:tc>
                <a:tc>
                  <a:txBody>
                    <a:bodyPr/>
                    <a:lstStyle/>
                    <a:p>
                      <a:r>
                        <a:rPr lang="en-US" sz="2000" dirty="0">
                          <a:latin typeface="MS Reference Sans Serif" panose="020B0604030504040204" pitchFamily="34" charset="0"/>
                        </a:rPr>
                        <a:t>Sec 74</a:t>
                      </a:r>
                    </a:p>
                  </a:txBody>
                  <a:tcPr marL="109728" marR="109728" marT="54864" marB="54864"/>
                </a:tc>
                <a:tc>
                  <a:txBody>
                    <a:bodyPr/>
                    <a:lstStyle/>
                    <a:p>
                      <a:r>
                        <a:rPr lang="en-US" sz="2000" b="1" dirty="0">
                          <a:solidFill>
                            <a:srgbClr val="058586"/>
                          </a:solidFill>
                          <a:latin typeface="MS Reference Sans Serif" panose="020B0604030504040204" pitchFamily="34" charset="0"/>
                        </a:rPr>
                        <a:t>8 years retained</a:t>
                      </a:r>
                    </a:p>
                  </a:txBody>
                  <a:tcPr marL="109728" marR="109728" marT="54864" marB="54864"/>
                </a:tc>
                <a:extLst>
                  <a:ext uri="{0D108BD9-81ED-4DB2-BD59-A6C34878D82A}">
                    <a16:rowId xmlns="" xmlns:a16="http://schemas.microsoft.com/office/drawing/2014/main" val="10006"/>
                  </a:ext>
                </a:extLst>
              </a:tr>
              <a:tr h="445008">
                <a:tc>
                  <a:txBody>
                    <a:bodyPr/>
                    <a:lstStyle/>
                    <a:p>
                      <a:r>
                        <a:rPr lang="en-US" sz="2000" dirty="0">
                          <a:latin typeface="MS Reference Sans Serif" panose="020B0604030504040204" pitchFamily="34" charset="0"/>
                        </a:rPr>
                        <a:t>Speculation loss </a:t>
                      </a:r>
                    </a:p>
                  </a:txBody>
                  <a:tcPr marL="109728" marR="109728" marT="54864" marB="54864"/>
                </a:tc>
                <a:tc>
                  <a:txBody>
                    <a:bodyPr/>
                    <a:lstStyle/>
                    <a:p>
                      <a:r>
                        <a:rPr lang="en-US" sz="2000" dirty="0">
                          <a:latin typeface="MS Reference Sans Serif" panose="020B0604030504040204" pitchFamily="34" charset="0"/>
                        </a:rPr>
                        <a:t>Sec 113</a:t>
                      </a:r>
                    </a:p>
                  </a:txBody>
                  <a:tcPr marL="109728" marR="109728" marT="54864" marB="54864"/>
                </a:tc>
                <a:tc>
                  <a:txBody>
                    <a:bodyPr/>
                    <a:lstStyle/>
                    <a:p>
                      <a:r>
                        <a:rPr lang="en-US" sz="2000" dirty="0">
                          <a:latin typeface="MS Reference Sans Serif" panose="020B0604030504040204" pitchFamily="34" charset="0"/>
                        </a:rPr>
                        <a:t>Sec 73</a:t>
                      </a:r>
                    </a:p>
                  </a:txBody>
                  <a:tcPr marL="109728" marR="109728" marT="54864" marB="54864"/>
                </a:tc>
                <a:tc>
                  <a:txBody>
                    <a:bodyPr/>
                    <a:lstStyle/>
                    <a:p>
                      <a:r>
                        <a:rPr lang="en-US" sz="2000" b="1" dirty="0">
                          <a:solidFill>
                            <a:srgbClr val="058586"/>
                          </a:solidFill>
                          <a:latin typeface="MS Reference Sans Serif" panose="020B0604030504040204" pitchFamily="34" charset="0"/>
                        </a:rPr>
                        <a:t>4 years retained</a:t>
                      </a:r>
                    </a:p>
                  </a:txBody>
                  <a:tcPr marL="109728" marR="109728" marT="54864" marB="54864"/>
                </a:tc>
                <a:extLst>
                  <a:ext uri="{0D108BD9-81ED-4DB2-BD59-A6C34878D82A}">
                    <a16:rowId xmlns="" xmlns:a16="http://schemas.microsoft.com/office/drawing/2014/main" val="10007"/>
                  </a:ext>
                </a:extLst>
              </a:tr>
              <a:tr h="445008">
                <a:tc>
                  <a:txBody>
                    <a:bodyPr/>
                    <a:lstStyle/>
                    <a:p>
                      <a:r>
                        <a:rPr lang="en-US" sz="2000" dirty="0">
                          <a:latin typeface="MS Reference Sans Serif" panose="020B0604030504040204" pitchFamily="34" charset="0"/>
                        </a:rPr>
                        <a:t>Specified business</a:t>
                      </a:r>
                    </a:p>
                  </a:txBody>
                  <a:tcPr marL="109728" marR="109728" marT="54864" marB="54864"/>
                </a:tc>
                <a:tc>
                  <a:txBody>
                    <a:bodyPr/>
                    <a:lstStyle/>
                    <a:p>
                      <a:r>
                        <a:rPr lang="en-US" sz="2000" dirty="0">
                          <a:latin typeface="MS Reference Sans Serif" panose="020B0604030504040204" pitchFamily="34" charset="0"/>
                        </a:rPr>
                        <a:t>Sec 114</a:t>
                      </a:r>
                    </a:p>
                  </a:txBody>
                  <a:tcPr marL="109728" marR="109728" marT="54864" marB="54864"/>
                </a:tc>
                <a:tc>
                  <a:txBody>
                    <a:bodyPr/>
                    <a:lstStyle/>
                    <a:p>
                      <a:r>
                        <a:rPr lang="en-US" sz="2000" dirty="0">
                          <a:latin typeface="MS Reference Sans Serif" panose="020B0604030504040204" pitchFamily="34" charset="0"/>
                        </a:rPr>
                        <a:t>Sec 73A</a:t>
                      </a:r>
                    </a:p>
                  </a:txBody>
                  <a:tcPr marL="109728" marR="109728" marT="54864" marB="54864"/>
                </a:tc>
                <a:tc>
                  <a:txBody>
                    <a:bodyPr/>
                    <a:lstStyle/>
                    <a:p>
                      <a:r>
                        <a:rPr lang="en-US" sz="2000" b="1" dirty="0">
                          <a:solidFill>
                            <a:srgbClr val="058586"/>
                          </a:solidFill>
                          <a:latin typeface="MS Reference Sans Serif" panose="020B0604030504040204" pitchFamily="34" charset="0"/>
                        </a:rPr>
                        <a:t>No change</a:t>
                      </a:r>
                    </a:p>
                  </a:txBody>
                  <a:tcPr marL="109728" marR="109728" marT="54864" marB="54864"/>
                </a:tc>
                <a:extLst>
                  <a:ext uri="{0D108BD9-81ED-4DB2-BD59-A6C34878D82A}">
                    <a16:rowId xmlns="" xmlns:a16="http://schemas.microsoft.com/office/drawing/2014/main" val="10008"/>
                  </a:ext>
                </a:extLst>
              </a:tr>
              <a:tr h="445008">
                <a:tc>
                  <a:txBody>
                    <a:bodyPr/>
                    <a:lstStyle/>
                    <a:p>
                      <a:r>
                        <a:rPr lang="en-US" sz="2000" dirty="0">
                          <a:latin typeface="MS Reference Sans Serif" panose="020B0604030504040204" pitchFamily="34" charset="0"/>
                        </a:rPr>
                        <a:t>Race horse loss </a:t>
                      </a:r>
                    </a:p>
                  </a:txBody>
                  <a:tcPr marL="109728" marR="109728" marT="54864" marB="54864"/>
                </a:tc>
                <a:tc>
                  <a:txBody>
                    <a:bodyPr/>
                    <a:lstStyle/>
                    <a:p>
                      <a:r>
                        <a:rPr lang="en-US" sz="2000" dirty="0">
                          <a:latin typeface="MS Reference Sans Serif" panose="020B0604030504040204" pitchFamily="34" charset="0"/>
                        </a:rPr>
                        <a:t>Sec 115</a:t>
                      </a:r>
                    </a:p>
                  </a:txBody>
                  <a:tcPr marL="109728" marR="109728" marT="54864" marB="54864"/>
                </a:tc>
                <a:tc>
                  <a:txBody>
                    <a:bodyPr/>
                    <a:lstStyle/>
                    <a:p>
                      <a:r>
                        <a:rPr lang="en-US" sz="2000" dirty="0">
                          <a:latin typeface="MS Reference Sans Serif" panose="020B0604030504040204" pitchFamily="34" charset="0"/>
                        </a:rPr>
                        <a:t>Sec 74A</a:t>
                      </a:r>
                    </a:p>
                  </a:txBody>
                  <a:tcPr marL="109728" marR="109728" marT="54864" marB="54864"/>
                </a:tc>
                <a:tc>
                  <a:txBody>
                    <a:bodyPr/>
                    <a:lstStyle/>
                    <a:p>
                      <a:r>
                        <a:rPr lang="en-US" sz="2000" b="1" dirty="0">
                          <a:solidFill>
                            <a:srgbClr val="058586"/>
                          </a:solidFill>
                          <a:latin typeface="MS Reference Sans Serif" panose="020B0604030504040204" pitchFamily="34" charset="0"/>
                        </a:rPr>
                        <a:t>4 years retained</a:t>
                      </a:r>
                    </a:p>
                  </a:txBody>
                  <a:tcPr marL="109728" marR="109728" marT="54864" marB="54864"/>
                </a:tc>
                <a:extLst>
                  <a:ext uri="{0D108BD9-81ED-4DB2-BD59-A6C34878D82A}">
                    <a16:rowId xmlns="" xmlns:a16="http://schemas.microsoft.com/office/drawing/2014/main" val="10009"/>
                  </a:ext>
                </a:extLst>
              </a:tr>
            </a:tbl>
          </a:graphicData>
        </a:graphic>
      </p:graphicFrame>
      <p:sp>
        <p:nvSpPr>
          <p:cNvPr id="3" name="TextBox 2"/>
          <p:cNvSpPr txBox="1"/>
          <p:nvPr/>
        </p:nvSpPr>
        <p:spPr>
          <a:xfrm>
            <a:off x="1452880" y="97134"/>
            <a:ext cx="11419841" cy="757130"/>
          </a:xfrm>
          <a:prstGeom prst="rect">
            <a:avLst/>
          </a:prstGeom>
          <a:noFill/>
        </p:spPr>
        <p:txBody>
          <a:bodyPr wrap="square" rtlCol="0">
            <a:spAutoFit/>
          </a:bodyPr>
          <a:lstStyle/>
          <a:p>
            <a:pPr algn="ctr"/>
            <a:r>
              <a:rPr lang="en-US" sz="4320" dirty="0">
                <a:solidFill>
                  <a:schemeClr val="accent1">
                    <a:lumMod val="75000"/>
                  </a:schemeClr>
                </a:solidFill>
              </a:rPr>
              <a:t>STRUCTURAL COMPARISON</a:t>
            </a:r>
          </a:p>
        </p:txBody>
      </p:sp>
      <p:sp>
        <p:nvSpPr>
          <p:cNvPr id="5" name="TextBox 4"/>
          <p:cNvSpPr txBox="1"/>
          <p:nvPr/>
        </p:nvSpPr>
        <p:spPr>
          <a:xfrm>
            <a:off x="734291" y="6217920"/>
            <a:ext cx="13134109" cy="1126462"/>
          </a:xfrm>
          <a:prstGeom prst="rect">
            <a:avLst/>
          </a:prstGeom>
          <a:noFill/>
        </p:spPr>
        <p:txBody>
          <a:bodyPr wrap="square" rtlCol="0">
            <a:spAutoFit/>
          </a:bodyPr>
          <a:lstStyle/>
          <a:p>
            <a:pPr algn="ctr"/>
            <a:r>
              <a:rPr lang="en-US" sz="3360" dirty="0"/>
              <a:t>Clause (m) &amp; (n) of Section 536(2) provide for continued carry forward and set off of losses under the new Act.  </a:t>
            </a:r>
          </a:p>
        </p:txBody>
      </p:sp>
      <p:sp>
        <p:nvSpPr>
          <p:cNvPr id="6" name="TextBox 5">
            <a:extLst>
              <a:ext uri="{FF2B5EF4-FFF2-40B4-BE49-F238E27FC236}">
                <a16:creationId xmlns="" xmlns:a16="http://schemas.microsoft.com/office/drawing/2014/main" id="{DB78F246-4725-BEC8-0161-B675BEA7AF78}"/>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
        <p:nvSpPr>
          <p:cNvPr id="7" name="Slide Number Placeholder 6"/>
          <p:cNvSpPr>
            <a:spLocks noGrp="1"/>
          </p:cNvSpPr>
          <p:nvPr>
            <p:ph type="sldNum" sz="quarter" idx="12"/>
          </p:nvPr>
        </p:nvSpPr>
        <p:spPr/>
        <p:txBody>
          <a:bodyPr/>
          <a:lstStyle/>
          <a:p>
            <a:endParaRPr lang="en-IN" dirty="0"/>
          </a:p>
        </p:txBody>
      </p:sp>
    </p:spTree>
    <p:extLst>
      <p:ext uri="{BB962C8B-B14F-4D97-AF65-F5344CB8AC3E}">
        <p14:creationId xmlns:p14="http://schemas.microsoft.com/office/powerpoint/2010/main" val="22283545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1DE7F721-C666-17BB-C339-A223C07232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4630400" cy="8229599"/>
          </a:xfrm>
          <a:prstGeom prst="rect">
            <a:avLst/>
          </a:prstGeom>
        </p:spPr>
      </p:pic>
      <p:sp>
        <p:nvSpPr>
          <p:cNvPr id="4" name="TextBox 3">
            <a:extLst>
              <a:ext uri="{FF2B5EF4-FFF2-40B4-BE49-F238E27FC236}">
                <a16:creationId xmlns="" xmlns:a16="http://schemas.microsoft.com/office/drawing/2014/main" id="{B08643E4-9E72-E6DF-80C7-57A62233D92C}"/>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
        <p:nvSpPr>
          <p:cNvPr id="5" name="Slide Number Placeholder 4"/>
          <p:cNvSpPr>
            <a:spLocks noGrp="1"/>
          </p:cNvSpPr>
          <p:nvPr>
            <p:ph type="sldNum" sz="quarter" idx="12"/>
          </p:nvPr>
        </p:nvSpPr>
        <p:spPr/>
        <p:txBody>
          <a:bodyPr/>
          <a:lstStyle/>
          <a:p>
            <a:endParaRPr lang="en-IN" dirty="0"/>
          </a:p>
        </p:txBody>
      </p:sp>
    </p:spTree>
    <p:extLst>
      <p:ext uri="{BB962C8B-B14F-4D97-AF65-F5344CB8AC3E}">
        <p14:creationId xmlns:p14="http://schemas.microsoft.com/office/powerpoint/2010/main" val="20854515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7A0C2B4-CF68-9CDB-AE90-841AF1296344}"/>
            </a:ext>
          </a:extLst>
        </p:cNvPr>
        <p:cNvGrpSpPr/>
        <p:nvPr/>
      </p:nvGrpSpPr>
      <p:grpSpPr>
        <a:xfrm>
          <a:off x="0" y="0"/>
          <a:ext cx="0" cy="0"/>
          <a:chOff x="0" y="0"/>
          <a:chExt cx="0" cy="0"/>
        </a:xfrm>
      </p:grpSpPr>
      <p:sp>
        <p:nvSpPr>
          <p:cNvPr id="16" name="TextBox 15">
            <a:extLst>
              <a:ext uri="{FF2B5EF4-FFF2-40B4-BE49-F238E27FC236}">
                <a16:creationId xmlns="" xmlns:a16="http://schemas.microsoft.com/office/drawing/2014/main" id="{2F2FF308-1587-1D47-A350-0BED74871340}"/>
              </a:ext>
            </a:extLst>
          </p:cNvPr>
          <p:cNvSpPr txBox="1"/>
          <p:nvPr/>
        </p:nvSpPr>
        <p:spPr>
          <a:xfrm>
            <a:off x="334537" y="3442365"/>
            <a:ext cx="8697951" cy="2831544"/>
          </a:xfrm>
          <a:prstGeom prst="rect">
            <a:avLst/>
          </a:prstGeom>
          <a:noFill/>
        </p:spPr>
        <p:txBody>
          <a:bodyPr wrap="square">
            <a:spAutoFit/>
          </a:bodyPr>
          <a:lstStyle/>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CHAPTER </a:t>
            </a:r>
            <a:r>
              <a:rPr lang="en-US" sz="3900" b="1" dirty="0" smtClean="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XIX: Collection &amp; Recovery of tax- Part B- Deduction &amp; Collection at source</a:t>
            </a:r>
            <a:endPar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endParaRPr>
          </a:p>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[Sections </a:t>
            </a:r>
            <a:r>
              <a:rPr lang="en-US" sz="3900" b="1" dirty="0" smtClean="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392 to 402]</a:t>
            </a:r>
            <a:endPar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endParaRPr>
          </a:p>
          <a:p>
            <a:pPr algn="ctr">
              <a:defRPr/>
            </a:pPr>
            <a:endParaRPr lang="en-US" sz="2200" b="1" dirty="0">
              <a:solidFill>
                <a:schemeClr val="tx1">
                  <a:lumMod val="75000"/>
                  <a:lumOff val="25000"/>
                </a:schemeClr>
              </a:solidFill>
              <a:latin typeface="MS Reference Sans Serif" panose="020B0604030504040204" pitchFamily="34" charset="0"/>
              <a:ea typeface="Cambria" panose="02040503050406030204" pitchFamily="18" charset="0"/>
              <a:cs typeface="Lato Black" panose="020F0502020204030203" pitchFamily="34" charset="0"/>
            </a:endParaRPr>
          </a:p>
        </p:txBody>
      </p:sp>
      <p:pic>
        <p:nvPicPr>
          <p:cNvPr id="17" name="Image 0" descr="preencoded.png">
            <a:extLst>
              <a:ext uri="{FF2B5EF4-FFF2-40B4-BE49-F238E27FC236}">
                <a16:creationId xmlns="" xmlns:a16="http://schemas.microsoft.com/office/drawing/2014/main" id="{C2B1916C-A0D4-EEE8-7E16-2B9C09ED48A1}"/>
              </a:ext>
            </a:extLst>
          </p:cNvPr>
          <p:cNvPicPr>
            <a:picLocks noChangeAspect="1"/>
          </p:cNvPicPr>
          <p:nvPr/>
        </p:nvPicPr>
        <p:blipFill>
          <a:blip r:embed="rId3"/>
          <a:stretch>
            <a:fillRect/>
          </a:stretch>
        </p:blipFill>
        <p:spPr>
          <a:xfrm>
            <a:off x="9288965" y="0"/>
            <a:ext cx="5307981" cy="8229600"/>
          </a:xfrm>
          <a:prstGeom prst="rect">
            <a:avLst/>
          </a:prstGeom>
        </p:spPr>
      </p:pic>
    </p:spTree>
    <p:extLst>
      <p:ext uri="{BB962C8B-B14F-4D97-AF65-F5344CB8AC3E}">
        <p14:creationId xmlns:p14="http://schemas.microsoft.com/office/powerpoint/2010/main" val="1754734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7275" y="914400"/>
            <a:ext cx="13683055" cy="4880610"/>
          </a:xfrm>
        </p:spPr>
        <p:txBody>
          <a:bodyPr/>
          <a:lstStyle/>
          <a:p>
            <a:pPr marL="474346" indent="-474346" algn="just">
              <a:buFontTx/>
              <a:buChar char="-"/>
              <a:defRPr/>
            </a:pPr>
            <a:r>
              <a:rPr lang="en-US" sz="2000" dirty="0">
                <a:solidFill>
                  <a:srgbClr val="211D1E"/>
                </a:solidFill>
                <a:latin typeface="MS Reference Sans Serif" panose="020B0604030504040204" pitchFamily="34" charset="0"/>
              </a:rPr>
              <a:t>All the TDS sections in </a:t>
            </a:r>
            <a:r>
              <a:rPr lang="en-US" sz="2000" dirty="0" smtClean="0">
                <a:solidFill>
                  <a:srgbClr val="211D1E"/>
                </a:solidFill>
                <a:latin typeface="MS Reference Sans Serif" panose="020B0604030504040204" pitchFamily="34" charset="0"/>
              </a:rPr>
              <a:t>IT Act, 1961 (</a:t>
            </a:r>
            <a:r>
              <a:rPr lang="en-US" sz="2000" dirty="0">
                <a:solidFill>
                  <a:srgbClr val="211D1E"/>
                </a:solidFill>
                <a:latin typeface="MS Reference Sans Serif" panose="020B0604030504040204" pitchFamily="34" charset="0"/>
              </a:rPr>
              <a:t>section 193 to 194T) are now consolidated under one section, i.e. section 393. </a:t>
            </a:r>
            <a:endParaRPr lang="en-US" sz="2000" dirty="0" smtClean="0">
              <a:solidFill>
                <a:srgbClr val="211D1E"/>
              </a:solidFill>
              <a:latin typeface="MS Reference Sans Serif" panose="020B0604030504040204" pitchFamily="34" charset="0"/>
            </a:endParaRPr>
          </a:p>
          <a:p>
            <a:pPr marL="0" indent="0" algn="just">
              <a:buNone/>
              <a:defRPr/>
            </a:pPr>
            <a:endParaRPr lang="en-US" sz="2000" dirty="0">
              <a:solidFill>
                <a:srgbClr val="211D1E"/>
              </a:solidFill>
              <a:latin typeface="MS Reference Sans Serif" panose="020B0604030504040204" pitchFamily="34" charset="0"/>
            </a:endParaRPr>
          </a:p>
          <a:p>
            <a:pPr marL="475452" indent="-475452" algn="just">
              <a:buFontTx/>
              <a:buChar char="-"/>
              <a:defRPr/>
            </a:pPr>
            <a:r>
              <a:rPr lang="en-US" sz="2000" dirty="0">
                <a:solidFill>
                  <a:srgbClr val="211D1E"/>
                </a:solidFill>
                <a:latin typeface="MS Reference Sans Serif" panose="020B0604030504040204" pitchFamily="34" charset="0"/>
              </a:rPr>
              <a:t>Section 393 of the Act contains 3 Tables applicable to three broad categories of Payees- Residents, Non-residents and any person. The respective Table for each category in turn specifies the nature of income or sum, monetary threshold, payer/person and the applicable rate of TDS. For example, the proposed provisions relating to TDS on rent are shown below:</a:t>
            </a:r>
          </a:p>
          <a:p>
            <a:pPr marL="475452" indent="-475452" algn="just">
              <a:buFontTx/>
              <a:buChar char="-"/>
              <a:defRPr/>
            </a:pPr>
            <a:endParaRPr lang="en-US" dirty="0">
              <a:latin typeface="Constantia" panose="02030602050306030303" pitchFamily="18" charset="0"/>
            </a:endParaRPr>
          </a:p>
          <a:p>
            <a:pPr marL="475452" indent="-475452" algn="just">
              <a:buFontTx/>
              <a:buChar char="-"/>
              <a:defRPr/>
            </a:pPr>
            <a:endParaRPr lang="en-US" dirty="0">
              <a:latin typeface="Constantia" panose="02030602050306030303"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4029816899"/>
              </p:ext>
            </p:extLst>
          </p:nvPr>
        </p:nvGraphicFramePr>
        <p:xfrm>
          <a:off x="1279936" y="3583266"/>
          <a:ext cx="10786110" cy="2450592"/>
        </p:xfrm>
        <a:graphic>
          <a:graphicData uri="http://schemas.openxmlformats.org/drawingml/2006/table">
            <a:tbl>
              <a:tblPr firstRow="1" bandRow="1">
                <a:tableStyleId>{5940675A-B579-460E-94D1-54222C63F5DA}</a:tableStyleId>
              </a:tblPr>
              <a:tblGrid>
                <a:gridCol w="3595370">
                  <a:extLst>
                    <a:ext uri="{9D8B030D-6E8A-4147-A177-3AD203B41FA5}">
                      <a16:colId xmlns="" xmlns:a16="http://schemas.microsoft.com/office/drawing/2014/main" val="20000"/>
                    </a:ext>
                  </a:extLst>
                </a:gridCol>
                <a:gridCol w="3595370">
                  <a:extLst>
                    <a:ext uri="{9D8B030D-6E8A-4147-A177-3AD203B41FA5}">
                      <a16:colId xmlns="" xmlns:a16="http://schemas.microsoft.com/office/drawing/2014/main" val="20001"/>
                    </a:ext>
                  </a:extLst>
                </a:gridCol>
                <a:gridCol w="3595370">
                  <a:extLst>
                    <a:ext uri="{9D8B030D-6E8A-4147-A177-3AD203B41FA5}">
                      <a16:colId xmlns="" xmlns:a16="http://schemas.microsoft.com/office/drawing/2014/main" val="20002"/>
                    </a:ext>
                  </a:extLst>
                </a:gridCol>
              </a:tblGrid>
              <a:tr h="438912">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1" kern="1200" dirty="0">
                          <a:solidFill>
                            <a:schemeClr val="tx2"/>
                          </a:solidFill>
                          <a:latin typeface="Constantia" panose="02030602050306030303" pitchFamily="18" charset="0"/>
                          <a:ea typeface="+mn-ea"/>
                          <a:cs typeface="+mn-cs"/>
                        </a:rPr>
                        <a:t>Nature of income or sum</a:t>
                      </a:r>
                      <a:endParaRPr lang="en-IN" sz="2200" b="1" kern="1200" dirty="0">
                        <a:solidFill>
                          <a:schemeClr val="tx2"/>
                        </a:solidFill>
                        <a:latin typeface="Constantia" panose="02030602050306030303" pitchFamily="18" charset="0"/>
                        <a:ea typeface="+mn-ea"/>
                        <a:cs typeface="+mn-cs"/>
                      </a:endParaRPr>
                    </a:p>
                    <a:p>
                      <a:endParaRPr lang="en-US" sz="2200" b="1" dirty="0"/>
                    </a:p>
                  </a:txBody>
                  <a:tcPr marL="109728" marR="109728" marT="54864" marB="54864"/>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1" kern="1200" dirty="0">
                          <a:solidFill>
                            <a:schemeClr val="tx2"/>
                          </a:solidFill>
                          <a:latin typeface="Constantia" panose="02030602050306030303" pitchFamily="18" charset="0"/>
                          <a:ea typeface="+mn-ea"/>
                          <a:cs typeface="+mn-cs"/>
                        </a:rPr>
                        <a:t>Payer</a:t>
                      </a:r>
                      <a:endParaRPr lang="en-IN" sz="2200" b="1" kern="1200" dirty="0">
                        <a:solidFill>
                          <a:schemeClr val="tx2"/>
                        </a:solidFill>
                        <a:latin typeface="Constantia" panose="02030602050306030303" pitchFamily="18" charset="0"/>
                        <a:ea typeface="+mn-ea"/>
                        <a:cs typeface="+mn-cs"/>
                      </a:endParaRPr>
                    </a:p>
                    <a:p>
                      <a:endParaRPr lang="en-US" sz="2200" b="1" dirty="0"/>
                    </a:p>
                  </a:txBody>
                  <a:tcPr marL="109728" marR="109728" marT="54864" marB="5486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1" kern="1200" dirty="0">
                          <a:solidFill>
                            <a:schemeClr val="tx2"/>
                          </a:solidFill>
                          <a:latin typeface="Constantia" panose="02030602050306030303" pitchFamily="18" charset="0"/>
                          <a:ea typeface="+mn-ea"/>
                          <a:cs typeface="+mn-cs"/>
                        </a:rPr>
                        <a:t>Rate</a:t>
                      </a:r>
                    </a:p>
                  </a:txBody>
                  <a:tcPr marL="109728" marR="109728" marT="54864" marB="54864">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438912">
                <a:tc vMerge="1">
                  <a:txBody>
                    <a:bodyPr/>
                    <a:lstStyle/>
                    <a:p>
                      <a:endParaRPr lang="en-US"/>
                    </a:p>
                  </a:txBody>
                  <a:tcPr/>
                </a:tc>
                <a:tc vMerge="1">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1" kern="1200" dirty="0">
                          <a:solidFill>
                            <a:schemeClr val="tx2"/>
                          </a:solidFill>
                          <a:latin typeface="Constantia" panose="02030602050306030303" pitchFamily="18" charset="0"/>
                          <a:ea typeface="+mn-ea"/>
                          <a:cs typeface="+mn-cs"/>
                        </a:rPr>
                        <a:t>Threshold limit</a:t>
                      </a:r>
                      <a:endParaRPr lang="en-IN" sz="2200" b="1" kern="1200" dirty="0">
                        <a:solidFill>
                          <a:schemeClr val="tx2"/>
                        </a:solidFill>
                        <a:latin typeface="Constantia" panose="02030602050306030303" pitchFamily="18" charset="0"/>
                        <a:ea typeface="+mn-ea"/>
                        <a:cs typeface="+mn-cs"/>
                      </a:endParaRPr>
                    </a:p>
                  </a:txBody>
                  <a:tcPr marL="109728" marR="109728" marT="54864" marB="54864">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438912">
                <a:tc rowSpan="2">
                  <a:txBody>
                    <a:bodyPr/>
                    <a:lstStyle/>
                    <a:p>
                      <a:r>
                        <a:rPr lang="en-US" sz="2400" dirty="0">
                          <a:latin typeface="Constantia" pitchFamily="18" charset="0"/>
                        </a:rPr>
                        <a:t>Income by way of rent</a:t>
                      </a:r>
                      <a:endParaRPr lang="en-IN" sz="2400" dirty="0">
                        <a:latin typeface="Constantia" pitchFamily="18" charset="0"/>
                      </a:endParaRPr>
                    </a:p>
                  </a:txBody>
                  <a:tcPr marL="120692" marR="120692" marT="62174" marB="62174"/>
                </a:tc>
                <a:tc rowSpan="2">
                  <a:txBody>
                    <a:bodyPr/>
                    <a:lstStyle/>
                    <a:p>
                      <a:r>
                        <a:rPr lang="en-US" sz="2400" dirty="0">
                          <a:latin typeface="Constantia" pitchFamily="18" charset="0"/>
                        </a:rPr>
                        <a:t>Person other than specified person</a:t>
                      </a:r>
                      <a:endParaRPr lang="en-IN" sz="2400" dirty="0">
                        <a:latin typeface="Constantia" pitchFamily="18" charset="0"/>
                      </a:endParaRPr>
                    </a:p>
                  </a:txBody>
                  <a:tcPr marL="120692" marR="120692" marT="62174" marB="6217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kern="1200" dirty="0">
                          <a:solidFill>
                            <a:schemeClr val="tx1"/>
                          </a:solidFill>
                          <a:latin typeface="Constantia" pitchFamily="18" charset="0"/>
                          <a:ea typeface="+mn-ea"/>
                          <a:cs typeface="+mn-cs"/>
                        </a:rPr>
                        <a:t>Rate:2%</a:t>
                      </a:r>
                      <a:endParaRPr lang="en-IN" sz="2200" kern="1200" dirty="0">
                        <a:solidFill>
                          <a:schemeClr val="tx1"/>
                        </a:solidFill>
                        <a:latin typeface="Constantia" pitchFamily="18" charset="0"/>
                        <a:ea typeface="+mn-ea"/>
                        <a:cs typeface="+mn-cs"/>
                      </a:endParaRPr>
                    </a:p>
                  </a:txBody>
                  <a:tcPr marL="109728" marR="109728" marT="54864" marB="54864">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1097280">
                <a:tc vMerge="1">
                  <a:txBody>
                    <a:bodyPr/>
                    <a:lstStyle/>
                    <a:p>
                      <a:endParaRPr lang="en-US"/>
                    </a:p>
                  </a:txBody>
                  <a:tcPr/>
                </a:tc>
                <a:tc vMerge="1">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kern="1200" dirty="0">
                          <a:solidFill>
                            <a:schemeClr val="tx1"/>
                          </a:solidFill>
                          <a:latin typeface="Constantia" pitchFamily="18" charset="0"/>
                          <a:ea typeface="+mn-ea"/>
                          <a:cs typeface="+mn-cs"/>
                        </a:rPr>
                        <a:t>Threshold limit: </a:t>
                      </a:r>
                      <a:r>
                        <a:rPr lang="en-US" sz="2200" kern="1200" dirty="0" err="1">
                          <a:solidFill>
                            <a:schemeClr val="tx1"/>
                          </a:solidFill>
                          <a:latin typeface="Constantia" pitchFamily="18" charset="0"/>
                          <a:ea typeface="+mn-ea"/>
                          <a:cs typeface="+mn-cs"/>
                        </a:rPr>
                        <a:t>Rs</a:t>
                      </a:r>
                      <a:r>
                        <a:rPr lang="en-US" sz="2200" kern="1200" dirty="0">
                          <a:solidFill>
                            <a:schemeClr val="tx1"/>
                          </a:solidFill>
                          <a:latin typeface="Constantia" pitchFamily="18" charset="0"/>
                          <a:ea typeface="+mn-ea"/>
                          <a:cs typeface="+mn-cs"/>
                        </a:rPr>
                        <a:t>. 50,000 for a month or part of a month </a:t>
                      </a:r>
                      <a:endParaRPr lang="en-IN" sz="2200" kern="1200" dirty="0">
                        <a:solidFill>
                          <a:schemeClr val="tx1"/>
                        </a:solidFill>
                        <a:latin typeface="Constantia" pitchFamily="18" charset="0"/>
                        <a:ea typeface="+mn-ea"/>
                        <a:cs typeface="+mn-cs"/>
                      </a:endParaRPr>
                    </a:p>
                  </a:txBody>
                  <a:tcPr marL="109728" marR="109728" marT="54864" marB="54864">
                    <a:lnT w="12700" cap="flat" cmpd="sng" algn="ctr">
                      <a:solidFill>
                        <a:schemeClr val="tx1"/>
                      </a:solidFill>
                      <a:prstDash val="solid"/>
                      <a:round/>
                      <a:headEnd type="none" w="med" len="med"/>
                      <a:tailEnd type="none" w="med" len="med"/>
                    </a:lnT>
                  </a:tcPr>
                </a:tc>
                <a:extLst>
                  <a:ext uri="{0D108BD9-81ED-4DB2-BD59-A6C34878D82A}">
                    <a16:rowId xmlns="" xmlns:a16="http://schemas.microsoft.com/office/drawing/2014/main" val="10003"/>
                  </a:ext>
                </a:extLst>
              </a:tr>
            </a:tbl>
          </a:graphicData>
        </a:graphic>
      </p:graphicFrame>
      <p:sp>
        <p:nvSpPr>
          <p:cNvPr id="11" name="Rectangle 10"/>
          <p:cNvSpPr/>
          <p:nvPr/>
        </p:nvSpPr>
        <p:spPr>
          <a:xfrm>
            <a:off x="432994" y="6317516"/>
            <a:ext cx="13637336" cy="726353"/>
          </a:xfrm>
          <a:prstGeom prst="rect">
            <a:avLst/>
          </a:prstGeom>
        </p:spPr>
        <p:txBody>
          <a:bodyPr wrap="square" lIns="109728" tIns="54864" rIns="109728" bIns="54864">
            <a:spAutoFit/>
          </a:bodyPr>
          <a:lstStyle/>
          <a:p>
            <a:pPr marL="395288" indent="-395288" algn="just">
              <a:buFontTx/>
              <a:buChar char="-"/>
              <a:defRPr/>
            </a:pPr>
            <a:r>
              <a:rPr lang="en-US" sz="2000" dirty="0">
                <a:solidFill>
                  <a:srgbClr val="211D1E"/>
                </a:solidFill>
                <a:latin typeface="MS Reference Sans Serif" panose="020B0604030504040204" pitchFamily="34" charset="0"/>
              </a:rPr>
              <a:t>Further there is separate table for non deduction of tax at source and declaration for no deduction of tax at source.</a:t>
            </a:r>
          </a:p>
        </p:txBody>
      </p:sp>
      <p:sp>
        <p:nvSpPr>
          <p:cNvPr id="4" name="Slide Number Placeholder 3"/>
          <p:cNvSpPr>
            <a:spLocks noGrp="1"/>
          </p:cNvSpPr>
          <p:nvPr>
            <p:ph type="sldNum" sz="quarter" idx="12"/>
          </p:nvPr>
        </p:nvSpPr>
        <p:spPr/>
        <p:txBody>
          <a:bodyPr/>
          <a:lstStyle/>
          <a:p>
            <a:fld id="{69E57DC2-970A-4B3E-BB1C-7A09969E49DF}" type="slidenum">
              <a:rPr lang="en-US" smtClean="0"/>
              <a:t>65</a:t>
            </a:fld>
            <a:endParaRPr lang="en-US"/>
          </a:p>
        </p:txBody>
      </p:sp>
    </p:spTree>
    <p:extLst>
      <p:ext uri="{BB962C8B-B14F-4D97-AF65-F5344CB8AC3E}">
        <p14:creationId xmlns:p14="http://schemas.microsoft.com/office/powerpoint/2010/main" val="363791386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3110" y="434340"/>
            <a:ext cx="11521440" cy="822960"/>
          </a:xfrm>
        </p:spPr>
        <p:txBody>
          <a:bodyPr>
            <a:noAutofit/>
          </a:bodyPr>
          <a:lstStyle/>
          <a:p>
            <a:pPr algn="ctr">
              <a:defRPr/>
            </a:pPr>
            <a:r>
              <a:rPr lang="en-US" sz="4300" b="1" dirty="0">
                <a:solidFill>
                  <a:schemeClr val="accent6">
                    <a:lumMod val="50000"/>
                  </a:schemeClr>
                </a:solidFill>
                <a:latin typeface="Constantia" panose="02030602050306030303" pitchFamily="18" charset="0"/>
                <a:ea typeface="Lato Black" panose="020F0502020204030203" pitchFamily="34" charset="0"/>
                <a:cs typeface="Lato Black" panose="020F0502020204030203" pitchFamily="34" charset="0"/>
              </a:rPr>
              <a:t/>
            </a:r>
            <a:br>
              <a:rPr lang="en-US" sz="4300" b="1" dirty="0">
                <a:solidFill>
                  <a:schemeClr val="accent6">
                    <a:lumMod val="50000"/>
                  </a:schemeClr>
                </a:solidFill>
                <a:latin typeface="Constantia" panose="02030602050306030303" pitchFamily="18" charset="0"/>
                <a:ea typeface="Lato Black" panose="020F0502020204030203" pitchFamily="34" charset="0"/>
                <a:cs typeface="Lato Black" panose="020F0502020204030203" pitchFamily="34" charset="0"/>
              </a:rPr>
            </a:br>
            <a:r>
              <a:rPr lang="en-US" sz="4300" b="1" dirty="0">
                <a:solidFill>
                  <a:schemeClr val="accent6">
                    <a:lumMod val="50000"/>
                  </a:schemeClr>
                </a:solidFill>
                <a:latin typeface="Constantia" panose="02030602050306030303" pitchFamily="18" charset="0"/>
                <a:ea typeface="Lato Black" panose="020F0502020204030203" pitchFamily="34" charset="0"/>
                <a:cs typeface="Lato Black" panose="020F0502020204030203" pitchFamily="34" charset="0"/>
              </a:rPr>
              <a:t/>
            </a:r>
            <a:br>
              <a:rPr lang="en-US" sz="4300" b="1" dirty="0">
                <a:solidFill>
                  <a:schemeClr val="accent6">
                    <a:lumMod val="50000"/>
                  </a:schemeClr>
                </a:solidFill>
                <a:latin typeface="Constantia" panose="02030602050306030303" pitchFamily="18" charset="0"/>
                <a:ea typeface="Lato Black" panose="020F0502020204030203" pitchFamily="34" charset="0"/>
                <a:cs typeface="Lato Black" panose="020F0502020204030203" pitchFamily="34" charset="0"/>
              </a:rPr>
            </a:br>
            <a:endParaRPr lang="en-US" sz="4300" dirty="0"/>
          </a:p>
        </p:txBody>
      </p:sp>
      <p:sp>
        <p:nvSpPr>
          <p:cNvPr id="3" name="Content Placeholder 2"/>
          <p:cNvSpPr>
            <a:spLocks noGrp="1"/>
          </p:cNvSpPr>
          <p:nvPr>
            <p:ph idx="1"/>
          </p:nvPr>
        </p:nvSpPr>
        <p:spPr>
          <a:xfrm>
            <a:off x="428289" y="977602"/>
            <a:ext cx="13545895" cy="5282004"/>
          </a:xfrm>
        </p:spPr>
        <p:txBody>
          <a:bodyPr>
            <a:normAutofit fontScale="25000" lnSpcReduction="20000"/>
          </a:bodyPr>
          <a:lstStyle/>
          <a:p>
            <a:pPr marL="475452" indent="-475452" algn="just">
              <a:buFontTx/>
              <a:buChar char="-"/>
              <a:defRPr/>
            </a:pPr>
            <a:r>
              <a:rPr lang="en-US" sz="8000" dirty="0">
                <a:solidFill>
                  <a:srgbClr val="211D1E"/>
                </a:solidFill>
                <a:latin typeface="MS Reference Sans Serif" panose="020B0604030504040204" pitchFamily="34" charset="0"/>
              </a:rPr>
              <a:t>Similarly the provisions of TCS contained in section 206C of the </a:t>
            </a:r>
            <a:r>
              <a:rPr lang="en-US" sz="8000" dirty="0" smtClean="0">
                <a:solidFill>
                  <a:srgbClr val="211D1E"/>
                </a:solidFill>
                <a:latin typeface="MS Reference Sans Serif" panose="020B0604030504040204" pitchFamily="34" charset="0"/>
              </a:rPr>
              <a:t>IT Act, 1961 </a:t>
            </a:r>
            <a:r>
              <a:rPr lang="en-US" sz="8000" dirty="0">
                <a:solidFill>
                  <a:srgbClr val="211D1E"/>
                </a:solidFill>
                <a:latin typeface="MS Reference Sans Serif" panose="020B0604030504040204" pitchFamily="34" charset="0"/>
              </a:rPr>
              <a:t>has been covered in section 394.</a:t>
            </a:r>
          </a:p>
          <a:p>
            <a:pPr marL="475452" indent="-475452" algn="just">
              <a:buFontTx/>
              <a:buChar char="-"/>
              <a:defRPr/>
            </a:pPr>
            <a:endParaRPr lang="en-US" sz="9600" dirty="0">
              <a:latin typeface="Constantia" panose="02030602050306030303" pitchFamily="18" charset="0"/>
            </a:endParaRPr>
          </a:p>
          <a:p>
            <a:pPr marL="475452" indent="-475452" algn="just">
              <a:buFontTx/>
              <a:buChar char="-"/>
              <a:defRPr/>
            </a:pPr>
            <a:r>
              <a:rPr lang="en-US" sz="8000" dirty="0">
                <a:solidFill>
                  <a:srgbClr val="211D1E"/>
                </a:solidFill>
                <a:latin typeface="MS Reference Sans Serif" panose="020B0604030504040204" pitchFamily="34" charset="0"/>
              </a:rPr>
              <a:t>Section 394 of Act contains one Table which specifies the nature of receipts, monetary threshold, collector and rate of TCS. The said section also lays down the conditions for no collection of TCS. </a:t>
            </a:r>
          </a:p>
          <a:p>
            <a:pPr marL="0" indent="0" algn="just">
              <a:buNone/>
              <a:defRPr/>
            </a:pPr>
            <a:endParaRPr lang="en-US" sz="9600" dirty="0">
              <a:latin typeface="Constantia" panose="02030602050306030303" pitchFamily="18" charset="0"/>
            </a:endParaRPr>
          </a:p>
          <a:p>
            <a:pPr marL="475452" indent="-475452" algn="just">
              <a:buFontTx/>
              <a:buChar char="-"/>
              <a:defRPr/>
            </a:pPr>
            <a:r>
              <a:rPr lang="en-US" sz="8000" dirty="0">
                <a:solidFill>
                  <a:srgbClr val="211D1E"/>
                </a:solidFill>
                <a:latin typeface="MS Reference Sans Serif" panose="020B0604030504040204" pitchFamily="34" charset="0"/>
              </a:rPr>
              <a:t>Furthermore, provisions relating to the following matters, which were present through-out the Chapter in the existing Act, have been merged and placed together as independent sections in the Act, </a:t>
            </a:r>
            <a:endParaRPr lang="en-US" sz="8000" dirty="0" smtClean="0">
              <a:solidFill>
                <a:srgbClr val="211D1E"/>
              </a:solidFill>
              <a:latin typeface="MS Reference Sans Serif" panose="020B0604030504040204" pitchFamily="34" charset="0"/>
            </a:endParaRPr>
          </a:p>
          <a:p>
            <a:pPr marL="1162050" indent="-709613" algn="just">
              <a:buAutoNum type="alphaLcParenBoth"/>
              <a:tabLst>
                <a:tab pos="452438" algn="l"/>
              </a:tabLst>
              <a:defRPr/>
            </a:pPr>
            <a:r>
              <a:rPr lang="en-US" sz="8000" dirty="0" smtClean="0">
                <a:solidFill>
                  <a:srgbClr val="211D1E"/>
                </a:solidFill>
                <a:latin typeface="MS Reference Sans Serif" panose="020B0604030504040204" pitchFamily="34" charset="0"/>
              </a:rPr>
              <a:t>Certificates </a:t>
            </a:r>
            <a:r>
              <a:rPr lang="en-US" sz="8000" dirty="0">
                <a:solidFill>
                  <a:srgbClr val="211D1E"/>
                </a:solidFill>
                <a:latin typeface="MS Reference Sans Serif" panose="020B0604030504040204" pitchFamily="34" charset="0"/>
              </a:rPr>
              <a:t>including Lower Deduction/Collection </a:t>
            </a:r>
            <a:r>
              <a:rPr lang="en-US" sz="8000" dirty="0" smtClean="0">
                <a:solidFill>
                  <a:srgbClr val="211D1E"/>
                </a:solidFill>
                <a:latin typeface="MS Reference Sans Serif" panose="020B0604030504040204" pitchFamily="34" charset="0"/>
              </a:rPr>
              <a:t>Certificates</a:t>
            </a:r>
          </a:p>
          <a:p>
            <a:pPr marL="1162050" indent="-709613" algn="just">
              <a:buAutoNum type="alphaLcParenBoth"/>
              <a:tabLst>
                <a:tab pos="452438" algn="l"/>
              </a:tabLst>
              <a:defRPr/>
            </a:pPr>
            <a:r>
              <a:rPr lang="en-US" sz="8000" dirty="0" smtClean="0">
                <a:solidFill>
                  <a:srgbClr val="211D1E"/>
                </a:solidFill>
                <a:latin typeface="MS Reference Sans Serif" panose="020B0604030504040204" pitchFamily="34" charset="0"/>
              </a:rPr>
              <a:t>Compliance </a:t>
            </a:r>
            <a:r>
              <a:rPr lang="en-US" sz="8000" dirty="0">
                <a:solidFill>
                  <a:srgbClr val="211D1E"/>
                </a:solidFill>
                <a:latin typeface="MS Reference Sans Serif" panose="020B0604030504040204" pitchFamily="34" charset="0"/>
              </a:rPr>
              <a:t>and reporting (filing of statements etc.) </a:t>
            </a:r>
            <a:endParaRPr lang="en-US" sz="8000" dirty="0" smtClean="0">
              <a:solidFill>
                <a:srgbClr val="211D1E"/>
              </a:solidFill>
              <a:latin typeface="MS Reference Sans Serif" panose="020B0604030504040204" pitchFamily="34" charset="0"/>
            </a:endParaRPr>
          </a:p>
          <a:p>
            <a:pPr marL="1162050" indent="-709613" algn="just">
              <a:buAutoNum type="alphaLcParenBoth"/>
              <a:tabLst>
                <a:tab pos="452438" algn="l"/>
              </a:tabLst>
              <a:defRPr/>
            </a:pPr>
            <a:r>
              <a:rPr lang="en-US" sz="8000" dirty="0" smtClean="0">
                <a:solidFill>
                  <a:srgbClr val="211D1E"/>
                </a:solidFill>
                <a:latin typeface="MS Reference Sans Serif" panose="020B0604030504040204" pitchFamily="34" charset="0"/>
              </a:rPr>
              <a:t>Consequences </a:t>
            </a:r>
            <a:r>
              <a:rPr lang="en-US" sz="8000" dirty="0">
                <a:solidFill>
                  <a:srgbClr val="211D1E"/>
                </a:solidFill>
                <a:latin typeface="MS Reference Sans Serif" panose="020B0604030504040204" pitchFamily="34" charset="0"/>
              </a:rPr>
              <a:t>of failure to deduct or collect tax or pay the tax deducted or collected </a:t>
            </a:r>
            <a:endParaRPr lang="en-US" sz="8000" dirty="0" smtClean="0">
              <a:solidFill>
                <a:srgbClr val="211D1E"/>
              </a:solidFill>
              <a:latin typeface="MS Reference Sans Serif" panose="020B0604030504040204" pitchFamily="34" charset="0"/>
            </a:endParaRPr>
          </a:p>
          <a:p>
            <a:pPr marL="1162050" indent="-709613" algn="just">
              <a:buAutoNum type="alphaLcParenBoth"/>
              <a:tabLst>
                <a:tab pos="452438" algn="l"/>
              </a:tabLst>
              <a:defRPr/>
            </a:pPr>
            <a:r>
              <a:rPr lang="en-IN" sz="8000" dirty="0" smtClean="0">
                <a:solidFill>
                  <a:srgbClr val="211D1E"/>
                </a:solidFill>
                <a:latin typeface="MS Reference Sans Serif" panose="020B0604030504040204" pitchFamily="34" charset="0"/>
              </a:rPr>
              <a:t>Processing </a:t>
            </a:r>
            <a:r>
              <a:rPr lang="en-IN" sz="8000" dirty="0">
                <a:solidFill>
                  <a:srgbClr val="211D1E"/>
                </a:solidFill>
                <a:latin typeface="MS Reference Sans Serif" panose="020B0604030504040204" pitchFamily="34" charset="0"/>
              </a:rPr>
              <a:t>of Statements</a:t>
            </a:r>
            <a:endParaRPr lang="en-US" sz="8000" dirty="0">
              <a:solidFill>
                <a:srgbClr val="211D1E"/>
              </a:solidFill>
              <a:latin typeface="MS Reference Sans Serif" panose="020B0604030504040204" pitchFamily="34" charset="0"/>
            </a:endParaRPr>
          </a:p>
          <a:p>
            <a:pPr marL="475452" indent="-475452" algn="just">
              <a:buFontTx/>
              <a:buChar char="-"/>
              <a:defRPr/>
            </a:pPr>
            <a:endParaRPr lang="en-US" dirty="0">
              <a:latin typeface="Constantia" panose="02030602050306030303" pitchFamily="18" charset="0"/>
            </a:endParaRPr>
          </a:p>
          <a:p>
            <a:pPr marL="475452" indent="-475452" algn="just">
              <a:buFontTx/>
              <a:buChar char="-"/>
              <a:defRPr/>
            </a:pPr>
            <a:endParaRPr lang="en-US" dirty="0">
              <a:latin typeface="Constantia" panose="02030602050306030303" pitchFamily="18" charset="0"/>
            </a:endParaRPr>
          </a:p>
          <a:p>
            <a:pPr marL="0" indent="0" algn="just">
              <a:buNone/>
              <a:defRPr/>
            </a:pPr>
            <a:endParaRPr lang="en-US" dirty="0">
              <a:latin typeface="Constantia" panose="02030602050306030303" pitchFamily="18" charset="0"/>
            </a:endParaRPr>
          </a:p>
        </p:txBody>
      </p:sp>
      <p:sp>
        <p:nvSpPr>
          <p:cNvPr id="5" name="Slide Number Placeholder 4"/>
          <p:cNvSpPr>
            <a:spLocks noGrp="1"/>
          </p:cNvSpPr>
          <p:nvPr>
            <p:ph type="sldNum" sz="quarter" idx="12"/>
          </p:nvPr>
        </p:nvSpPr>
        <p:spPr/>
        <p:txBody>
          <a:bodyPr/>
          <a:lstStyle/>
          <a:p>
            <a:fld id="{69E57DC2-970A-4B3E-BB1C-7A09969E49DF}" type="slidenum">
              <a:rPr lang="en-US" smtClean="0"/>
              <a:t>66</a:t>
            </a:fld>
            <a:endParaRPr lang="en-US"/>
          </a:p>
        </p:txBody>
      </p:sp>
    </p:spTree>
    <p:extLst>
      <p:ext uri="{BB962C8B-B14F-4D97-AF65-F5344CB8AC3E}">
        <p14:creationId xmlns:p14="http://schemas.microsoft.com/office/powerpoint/2010/main" val="195064964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5B300FD7-AE7F-B05A-52F5-AC66598AFB86}"/>
            </a:ext>
          </a:extLst>
        </p:cNvPr>
        <p:cNvGrpSpPr/>
        <p:nvPr/>
      </p:nvGrpSpPr>
      <p:grpSpPr>
        <a:xfrm>
          <a:off x="0" y="0"/>
          <a:ext cx="0" cy="0"/>
          <a:chOff x="0" y="0"/>
          <a:chExt cx="0" cy="0"/>
        </a:xfrm>
      </p:grpSpPr>
      <p:sp>
        <p:nvSpPr>
          <p:cNvPr id="16" name="TextBox 15">
            <a:extLst>
              <a:ext uri="{FF2B5EF4-FFF2-40B4-BE49-F238E27FC236}">
                <a16:creationId xmlns="" xmlns:a16="http://schemas.microsoft.com/office/drawing/2014/main" id="{B32D170E-F1CD-23AD-4E84-B3F5DB96E0FF}"/>
              </a:ext>
            </a:extLst>
          </p:cNvPr>
          <p:cNvSpPr txBox="1"/>
          <p:nvPr/>
        </p:nvSpPr>
        <p:spPr>
          <a:xfrm>
            <a:off x="334537" y="1807527"/>
            <a:ext cx="8697951" cy="2831544"/>
          </a:xfrm>
          <a:prstGeom prst="rect">
            <a:avLst/>
          </a:prstGeom>
          <a:noFill/>
        </p:spPr>
        <p:txBody>
          <a:bodyPr wrap="square">
            <a:spAutoFit/>
          </a:bodyPr>
          <a:lstStyle/>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Key FAQs on Interplay and Transition from the Income Tax Act, 1961 to the Income Tax Act, 2025 – Issued by CBDT</a:t>
            </a:r>
          </a:p>
          <a:p>
            <a:pPr algn="ctr">
              <a:defRPr/>
            </a:pPr>
            <a:endParaRPr lang="en-US" sz="2200" b="1" dirty="0">
              <a:solidFill>
                <a:schemeClr val="tx1">
                  <a:lumMod val="75000"/>
                  <a:lumOff val="25000"/>
                </a:schemeClr>
              </a:solidFill>
              <a:latin typeface="MS Reference Sans Serif" panose="020B0604030504040204" pitchFamily="34" charset="0"/>
              <a:ea typeface="Cambria" panose="02040503050406030204" pitchFamily="18" charset="0"/>
              <a:cs typeface="Lato Black" panose="020F0502020204030203" pitchFamily="34" charset="0"/>
            </a:endParaRPr>
          </a:p>
        </p:txBody>
      </p:sp>
      <p:pic>
        <p:nvPicPr>
          <p:cNvPr id="17" name="Image 0" descr="preencoded.png">
            <a:extLst>
              <a:ext uri="{FF2B5EF4-FFF2-40B4-BE49-F238E27FC236}">
                <a16:creationId xmlns="" xmlns:a16="http://schemas.microsoft.com/office/drawing/2014/main" id="{A763AAE8-3932-FDC1-2C1A-E9DFA64F5B5C}"/>
              </a:ext>
            </a:extLst>
          </p:cNvPr>
          <p:cNvPicPr>
            <a:picLocks noChangeAspect="1"/>
          </p:cNvPicPr>
          <p:nvPr/>
        </p:nvPicPr>
        <p:blipFill>
          <a:blip r:embed="rId3"/>
          <a:stretch>
            <a:fillRect/>
          </a:stretch>
        </p:blipFill>
        <p:spPr>
          <a:xfrm>
            <a:off x="9288965" y="0"/>
            <a:ext cx="5307981" cy="8229600"/>
          </a:xfrm>
          <a:prstGeom prst="rect">
            <a:avLst/>
          </a:prstGeom>
        </p:spPr>
      </p:pic>
    </p:spTree>
    <p:extLst>
      <p:ext uri="{BB962C8B-B14F-4D97-AF65-F5344CB8AC3E}">
        <p14:creationId xmlns:p14="http://schemas.microsoft.com/office/powerpoint/2010/main" val="2028181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1C694AC-2EB4-9B75-6A70-8CFC51921A44}"/>
            </a:ext>
          </a:extLst>
        </p:cNvPr>
        <p:cNvGrpSpPr/>
        <p:nvPr/>
      </p:nvGrpSpPr>
      <p:grpSpPr>
        <a:xfrm>
          <a:off x="0" y="0"/>
          <a:ext cx="0" cy="0"/>
          <a:chOff x="0" y="0"/>
          <a:chExt cx="0" cy="0"/>
        </a:xfrm>
      </p:grpSpPr>
      <p:graphicFrame>
        <p:nvGraphicFramePr>
          <p:cNvPr id="4" name="Table 3">
            <a:extLst>
              <a:ext uri="{FF2B5EF4-FFF2-40B4-BE49-F238E27FC236}">
                <a16:creationId xmlns="" xmlns:a16="http://schemas.microsoft.com/office/drawing/2014/main" id="{F8703404-E9E8-BDD9-5627-18FABA1E3406}"/>
              </a:ext>
            </a:extLst>
          </p:cNvPr>
          <p:cNvGraphicFramePr>
            <a:graphicFrameLocks noGrp="1"/>
          </p:cNvGraphicFramePr>
          <p:nvPr>
            <p:extLst>
              <p:ext uri="{D42A27DB-BD31-4B8C-83A1-F6EECF244321}">
                <p14:modId xmlns:p14="http://schemas.microsoft.com/office/powerpoint/2010/main" val="646760819"/>
              </p:ext>
            </p:extLst>
          </p:nvPr>
        </p:nvGraphicFramePr>
        <p:xfrm>
          <a:off x="793790" y="322680"/>
          <a:ext cx="13462537" cy="7620216"/>
        </p:xfrm>
        <a:graphic>
          <a:graphicData uri="http://schemas.openxmlformats.org/drawingml/2006/table">
            <a:tbl>
              <a:tblPr/>
              <a:tblGrid>
                <a:gridCol w="3764355">
                  <a:extLst>
                    <a:ext uri="{9D8B030D-6E8A-4147-A177-3AD203B41FA5}">
                      <a16:colId xmlns="" xmlns:a16="http://schemas.microsoft.com/office/drawing/2014/main" val="313123913"/>
                    </a:ext>
                  </a:extLst>
                </a:gridCol>
                <a:gridCol w="9698182">
                  <a:extLst>
                    <a:ext uri="{9D8B030D-6E8A-4147-A177-3AD203B41FA5}">
                      <a16:colId xmlns="" xmlns:a16="http://schemas.microsoft.com/office/drawing/2014/main" val="2305873083"/>
                    </a:ext>
                  </a:extLst>
                </a:gridCol>
              </a:tblGrid>
              <a:tr h="327496">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Question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Answer</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Does the Income Tax Act, 2025 </a:t>
                      </a:r>
                      <a:r>
                        <a:rPr lang="en-US" sz="1800" dirty="0">
                          <a:solidFill>
                            <a:srgbClr val="058586"/>
                          </a:solidFill>
                          <a:effectLst/>
                          <a:latin typeface="MS Reference Sans Serif" panose="020B0604030504040204" pitchFamily="34" charset="0"/>
                          <a:ea typeface="Cambria" panose="02040503050406030204" pitchFamily="18" charset="0"/>
                        </a:rPr>
                        <a:t>completely replace </a:t>
                      </a:r>
                      <a:r>
                        <a:rPr lang="en-US" sz="1800" dirty="0">
                          <a:solidFill>
                            <a:srgbClr val="314259"/>
                          </a:solidFill>
                          <a:effectLst/>
                          <a:latin typeface="MS Reference Sans Serif" panose="020B0604030504040204" pitchFamily="34" charset="0"/>
                          <a:ea typeface="Cambria" panose="02040503050406030204" pitchFamily="18" charset="0"/>
                        </a:rPr>
                        <a:t>the Income Tax Act, 1961?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just">
                        <a:lnSpc>
                          <a:spcPct val="100000"/>
                        </a:lnSpc>
                        <a:spcBef>
                          <a:spcPts val="750"/>
                        </a:spcBef>
                        <a:spcAft>
                          <a:spcPts val="750"/>
                        </a:spcAft>
                        <a:buNone/>
                      </a:pPr>
                      <a:r>
                        <a:rPr lang="en-US" sz="1800" b="1" i="0" dirty="0">
                          <a:solidFill>
                            <a:srgbClr val="058586"/>
                          </a:solidFill>
                          <a:effectLst/>
                          <a:latin typeface="MS Reference Sans Serif" panose="020B0604030504040204" pitchFamily="34" charset="0"/>
                          <a:ea typeface="Cambria" panose="02040503050406030204" pitchFamily="18" charset="0"/>
                        </a:rPr>
                        <a:t>Yes. The 1961 Act stands repealed on the 01.04.2026. </a:t>
                      </a:r>
                      <a:r>
                        <a:rPr lang="en-US" sz="1800" b="0" i="0" dirty="0">
                          <a:solidFill>
                            <a:srgbClr val="314259"/>
                          </a:solidFill>
                          <a:effectLst/>
                          <a:latin typeface="MS Reference Sans Serif" panose="020B0604030504040204" pitchFamily="34" charset="0"/>
                          <a:ea typeface="Cambria" panose="02040503050406030204" pitchFamily="18" charset="0"/>
                        </a:rPr>
                        <a:t>However, certain transitional provisions specify continuation of proceedings under the old Act to avoid disruption in pending matters and ensure a smooth transition.</a:t>
                      </a:r>
                      <a:endParaRPr lang="en-IN" sz="18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4195973457"/>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Is the Income Tax Act 2025 </a:t>
                      </a:r>
                      <a:r>
                        <a:rPr lang="en-US" sz="1800" dirty="0">
                          <a:solidFill>
                            <a:srgbClr val="058586"/>
                          </a:solidFill>
                          <a:effectLst/>
                          <a:latin typeface="MS Reference Sans Serif" panose="020B0604030504040204" pitchFamily="34" charset="0"/>
                          <a:ea typeface="Cambria" panose="02040503050406030204" pitchFamily="18" charset="0"/>
                        </a:rPr>
                        <a:t>introducing new taxes or increasing tax burden</a:t>
                      </a:r>
                      <a:r>
                        <a:rPr lang="en-US" sz="1800" dirty="0">
                          <a:solidFill>
                            <a:srgbClr val="314259"/>
                          </a:solidFill>
                          <a:effectLst/>
                          <a:latin typeface="MS Reference Sans Serif" panose="020B0604030504040204" pitchFamily="34" charset="0"/>
                          <a:ea typeface="Cambria" panose="02040503050406030204" pitchFamily="18" charset="0"/>
                        </a:rPr>
                        <a:t>?”</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r>
                        <a:rPr lang="en-US" sz="1800" b="1" i="0" kern="1200" dirty="0">
                          <a:solidFill>
                            <a:srgbClr val="058586"/>
                          </a:solidFill>
                          <a:effectLst/>
                          <a:latin typeface="MS Reference Sans Serif" panose="020B0604030504040204" pitchFamily="34" charset="0"/>
                          <a:ea typeface="+mn-ea"/>
                          <a:cs typeface="+mn-cs"/>
                        </a:rPr>
                        <a:t>No, The income Tax Act, 2025 does not impose any new tax</a:t>
                      </a:r>
                      <a:endParaRPr lang="en-US" sz="1800" b="1" i="0" dirty="0">
                        <a:solidFill>
                          <a:srgbClr val="058586"/>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983759434"/>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When the Income-tax Act, 2025 </a:t>
                      </a:r>
                      <a:r>
                        <a:rPr lang="en-US" sz="1800" dirty="0">
                          <a:solidFill>
                            <a:srgbClr val="058586"/>
                          </a:solidFill>
                          <a:effectLst/>
                          <a:latin typeface="MS Reference Sans Serif" panose="020B0604030504040204" pitchFamily="34" charset="0"/>
                          <a:ea typeface="Cambria" panose="02040503050406030204" pitchFamily="18" charset="0"/>
                        </a:rPr>
                        <a:t>refers to a "tax year" starting on 1st April 2025 or earlier, how should that be understood</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just">
                        <a:lnSpc>
                          <a:spcPct val="100000"/>
                        </a:lnSpc>
                        <a:spcBef>
                          <a:spcPts val="750"/>
                        </a:spcBef>
                        <a:spcAft>
                          <a:spcPts val="750"/>
                        </a:spcAft>
                        <a:buNone/>
                      </a:pPr>
                      <a:r>
                        <a:rPr lang="en-US" sz="1800" b="0" i="0" kern="1200" dirty="0">
                          <a:solidFill>
                            <a:schemeClr val="tx1"/>
                          </a:solidFill>
                          <a:effectLst/>
                          <a:latin typeface="MS Reference Sans Serif" panose="020B0604030504040204" pitchFamily="34" charset="0"/>
                          <a:ea typeface="+mn-ea"/>
                          <a:cs typeface="+mn-cs"/>
                        </a:rPr>
                        <a:t>Section 536(3) of the Income-tax Act, 2025 provides that any reference of a tax </a:t>
                      </a:r>
                      <a:r>
                        <a:rPr lang="en-US" sz="1800" b="1" i="0" kern="1200" dirty="0">
                          <a:solidFill>
                            <a:srgbClr val="058586"/>
                          </a:solidFill>
                          <a:effectLst/>
                          <a:latin typeface="MS Reference Sans Serif" panose="020B0604030504040204" pitchFamily="34" charset="0"/>
                          <a:ea typeface="+mn-ea"/>
                          <a:cs typeface="+mn-cs"/>
                        </a:rPr>
                        <a:t>year shall be read as a reference to the corresponding 'previous year</a:t>
                      </a:r>
                      <a:r>
                        <a:rPr lang="en-US" sz="1800" b="0" i="0" kern="1200" dirty="0">
                          <a:solidFill>
                            <a:schemeClr val="tx1"/>
                          </a:solidFill>
                          <a:effectLst/>
                          <a:latin typeface="MS Reference Sans Serif" panose="020B0604030504040204" pitchFamily="34" charset="0"/>
                          <a:ea typeface="+mn-ea"/>
                          <a:cs typeface="+mn-cs"/>
                        </a:rPr>
                        <a:t>' under the old Act. This provision is transitional and does not change the tax treatment applicable to those years.</a:t>
                      </a:r>
                    </a:p>
                    <a:p>
                      <a:pPr algn="just">
                        <a:lnSpc>
                          <a:spcPct val="100000"/>
                        </a:lnSpc>
                        <a:spcBef>
                          <a:spcPts val="750"/>
                        </a:spcBef>
                        <a:spcAft>
                          <a:spcPts val="750"/>
                        </a:spcAft>
                        <a:buNone/>
                      </a:pPr>
                      <a:r>
                        <a:rPr lang="en-US" sz="1800" b="0" i="0" kern="1200" dirty="0">
                          <a:solidFill>
                            <a:schemeClr val="tx1"/>
                          </a:solidFill>
                          <a:effectLst/>
                          <a:latin typeface="MS Reference Sans Serif" panose="020B0604030504040204" pitchFamily="34" charset="0"/>
                          <a:ea typeface="+mn-ea"/>
                          <a:cs typeface="+mn-cs"/>
                        </a:rPr>
                        <a:t>Example: If the new Act refers to 'tax year 2024-25,' it corresponds to the 'previous year 2024-25' under the old Act, which in turn corresponds to Assessment Year 2025-26.</a:t>
                      </a:r>
                      <a:endParaRPr lang="en-US" sz="1800" b="0" i="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 xmlns:a16="http://schemas.microsoft.com/office/drawing/2014/main" val="506148974"/>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Is there any </a:t>
                      </a:r>
                      <a:r>
                        <a:rPr lang="en-US" sz="1800" b="1" dirty="0">
                          <a:solidFill>
                            <a:srgbClr val="058586"/>
                          </a:solidFill>
                          <a:effectLst/>
                          <a:latin typeface="MS Reference Sans Serif" panose="020B0604030504040204" pitchFamily="34" charset="0"/>
                          <a:ea typeface="Cambria" panose="02040503050406030204" pitchFamily="18" charset="0"/>
                        </a:rPr>
                        <a:t>“missing year” or overlap </a:t>
                      </a:r>
                      <a:r>
                        <a:rPr lang="en-US" sz="1800" dirty="0">
                          <a:solidFill>
                            <a:srgbClr val="314259"/>
                          </a:solidFill>
                          <a:effectLst/>
                          <a:latin typeface="MS Reference Sans Serif" panose="020B0604030504040204" pitchFamily="34" charset="0"/>
                          <a:ea typeface="Cambria" panose="02040503050406030204" pitchFamily="18" charset="0"/>
                        </a:rPr>
                        <a:t>due to the shift from Assessment Year to Tax Year?</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r>
                        <a:rPr lang="en-US" sz="1800" b="1" dirty="0">
                          <a:solidFill>
                            <a:srgbClr val="058586"/>
                          </a:solidFill>
                          <a:effectLst/>
                          <a:latin typeface="MS Reference Sans Serif" panose="020B0604030504040204" pitchFamily="34" charset="0"/>
                          <a:ea typeface="Cambria" panose="02040503050406030204" pitchFamily="18" charset="0"/>
                        </a:rPr>
                        <a:t>No, there is no missing year or overlap.</a:t>
                      </a:r>
                    </a:p>
                    <a:p>
                      <a:pPr algn="just">
                        <a:lnSpc>
                          <a:spcPct val="100000"/>
                        </a:lnSpc>
                        <a:spcBef>
                          <a:spcPts val="750"/>
                        </a:spcBef>
                        <a:spcAft>
                          <a:spcPts val="750"/>
                        </a:spcAft>
                        <a:buNone/>
                      </a:pPr>
                      <a:r>
                        <a:rPr lang="en-US" sz="1800" dirty="0">
                          <a:solidFill>
                            <a:srgbClr val="314259"/>
                          </a:solidFill>
                          <a:effectLst/>
                          <a:latin typeface="MS Reference Sans Serif" panose="020B0604030504040204" pitchFamily="34" charset="0"/>
                          <a:ea typeface="Cambria" panose="02040503050406030204" pitchFamily="18" charset="0"/>
                        </a:rPr>
                        <a:t> </a:t>
                      </a:r>
                    </a:p>
                    <a:p>
                      <a:pPr algn="just">
                        <a:lnSpc>
                          <a:spcPct val="100000"/>
                        </a:lnSpc>
                        <a:spcBef>
                          <a:spcPts val="750"/>
                        </a:spcBef>
                        <a:spcAft>
                          <a:spcPts val="750"/>
                        </a:spcAft>
                        <a:buNone/>
                      </a:pPr>
                      <a:endParaRPr lang="en-US" sz="180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4750768"/>
                  </a:ext>
                </a:extLst>
              </a:tr>
            </a:tbl>
          </a:graphicData>
        </a:graphic>
      </p:graphicFrame>
      <p:pic>
        <p:nvPicPr>
          <p:cNvPr id="3" name="Picture 2">
            <a:extLst>
              <a:ext uri="{FF2B5EF4-FFF2-40B4-BE49-F238E27FC236}">
                <a16:creationId xmlns="" xmlns:a16="http://schemas.microsoft.com/office/drawing/2014/main" id="{90B2A561-9A3F-4243-F761-E190B4436FEE}"/>
              </a:ext>
            </a:extLst>
          </p:cNvPr>
          <p:cNvPicPr>
            <a:picLocks noChangeAspect="1"/>
          </p:cNvPicPr>
          <p:nvPr/>
        </p:nvPicPr>
        <p:blipFill>
          <a:blip r:embed="rId3"/>
          <a:stretch>
            <a:fillRect/>
          </a:stretch>
        </p:blipFill>
        <p:spPr>
          <a:xfrm>
            <a:off x="4586165" y="5268354"/>
            <a:ext cx="9670162" cy="2445051"/>
          </a:xfrm>
          <a:prstGeom prst="rect">
            <a:avLst/>
          </a:prstGeom>
        </p:spPr>
      </p:pic>
    </p:spTree>
    <p:extLst>
      <p:ext uri="{BB962C8B-B14F-4D97-AF65-F5344CB8AC3E}">
        <p14:creationId xmlns:p14="http://schemas.microsoft.com/office/powerpoint/2010/main" val="2783860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0ABC86F-E9A4-D3B6-150E-FF542FC3DCD3}"/>
            </a:ext>
          </a:extLst>
        </p:cNvPr>
        <p:cNvGrpSpPr/>
        <p:nvPr/>
      </p:nvGrpSpPr>
      <p:grpSpPr>
        <a:xfrm>
          <a:off x="0" y="0"/>
          <a:ext cx="0" cy="0"/>
          <a:chOff x="0" y="0"/>
          <a:chExt cx="0" cy="0"/>
        </a:xfrm>
      </p:grpSpPr>
      <p:graphicFrame>
        <p:nvGraphicFramePr>
          <p:cNvPr id="4" name="Table 3">
            <a:extLst>
              <a:ext uri="{FF2B5EF4-FFF2-40B4-BE49-F238E27FC236}">
                <a16:creationId xmlns="" xmlns:a16="http://schemas.microsoft.com/office/drawing/2014/main" id="{0075DDB9-D770-A33D-B859-FFEEFB23D231}"/>
              </a:ext>
            </a:extLst>
          </p:cNvPr>
          <p:cNvGraphicFramePr>
            <a:graphicFrameLocks noGrp="1"/>
          </p:cNvGraphicFramePr>
          <p:nvPr>
            <p:extLst>
              <p:ext uri="{D42A27DB-BD31-4B8C-83A1-F6EECF244321}">
                <p14:modId xmlns:p14="http://schemas.microsoft.com/office/powerpoint/2010/main" val="165923096"/>
              </p:ext>
            </p:extLst>
          </p:nvPr>
        </p:nvGraphicFramePr>
        <p:xfrm>
          <a:off x="793790" y="322680"/>
          <a:ext cx="13462537" cy="7046716"/>
        </p:xfrm>
        <a:graphic>
          <a:graphicData uri="http://schemas.openxmlformats.org/drawingml/2006/table">
            <a:tbl>
              <a:tblPr/>
              <a:tblGrid>
                <a:gridCol w="3833628">
                  <a:extLst>
                    <a:ext uri="{9D8B030D-6E8A-4147-A177-3AD203B41FA5}">
                      <a16:colId xmlns="" xmlns:a16="http://schemas.microsoft.com/office/drawing/2014/main" val="313123913"/>
                    </a:ext>
                  </a:extLst>
                </a:gridCol>
                <a:gridCol w="9628909">
                  <a:extLst>
                    <a:ext uri="{9D8B030D-6E8A-4147-A177-3AD203B41FA5}">
                      <a16:colId xmlns="" xmlns:a16="http://schemas.microsoft.com/office/drawing/2014/main" val="2305873083"/>
                    </a:ext>
                  </a:extLst>
                </a:gridCol>
              </a:tblGrid>
              <a:tr h="327496">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Question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Answer</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How will </a:t>
                      </a:r>
                      <a:r>
                        <a:rPr lang="en-US" sz="1800" b="1" dirty="0">
                          <a:solidFill>
                            <a:srgbClr val="058586"/>
                          </a:solidFill>
                          <a:effectLst/>
                          <a:latin typeface="MS Reference Sans Serif" panose="020B0604030504040204" pitchFamily="34" charset="0"/>
                          <a:ea typeface="Cambria" panose="02040503050406030204" pitchFamily="18" charset="0"/>
                        </a:rPr>
                        <a:t>pending proceedings and notices </a:t>
                      </a:r>
                      <a:r>
                        <a:rPr lang="en-US" sz="1800" dirty="0">
                          <a:solidFill>
                            <a:srgbClr val="314259"/>
                          </a:solidFill>
                          <a:effectLst/>
                          <a:latin typeface="MS Reference Sans Serif" panose="020B0604030504040204" pitchFamily="34" charset="0"/>
                          <a:ea typeface="Cambria" panose="02040503050406030204" pitchFamily="18" charset="0"/>
                        </a:rPr>
                        <a:t>issued under the Income-tax Act, 1961 be treated after the new Act comes into force?</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r>
                        <a:rPr lang="en-US" sz="1800" dirty="0">
                          <a:solidFill>
                            <a:srgbClr val="314259"/>
                          </a:solidFill>
                          <a:effectLst/>
                          <a:latin typeface="MS Reference Sans Serif" panose="020B0604030504040204" pitchFamily="34" charset="0"/>
                          <a:ea typeface="Cambria" panose="02040503050406030204" pitchFamily="18" charset="0"/>
                        </a:rPr>
                        <a:t>536(2)(c) of the new Act provides that the </a:t>
                      </a:r>
                      <a:r>
                        <a:rPr lang="en-US" sz="1800" b="1" dirty="0">
                          <a:solidFill>
                            <a:srgbClr val="058586"/>
                          </a:solidFill>
                          <a:effectLst/>
                          <a:latin typeface="MS Reference Sans Serif" panose="020B0604030504040204" pitchFamily="34" charset="0"/>
                          <a:ea typeface="Cambria" panose="02040503050406030204" pitchFamily="18" charset="0"/>
                        </a:rPr>
                        <a:t>provisions of the repealed Income-tax Act shall continue to apply to any proceeding pending </a:t>
                      </a:r>
                      <a:r>
                        <a:rPr lang="en-US" sz="1800" b="1" dirty="0">
                          <a:solidFill>
                            <a:srgbClr val="314259"/>
                          </a:solidFill>
                          <a:effectLst/>
                          <a:latin typeface="MS Reference Sans Serif" panose="020B0604030504040204" pitchFamily="34" charset="0"/>
                          <a:ea typeface="Cambria" panose="02040503050406030204" pitchFamily="18" charset="0"/>
                        </a:rPr>
                        <a:t>on the date of commencement of this Act and to </a:t>
                      </a:r>
                      <a:r>
                        <a:rPr lang="en-US" sz="1800" b="1" dirty="0">
                          <a:solidFill>
                            <a:srgbClr val="058586"/>
                          </a:solidFill>
                          <a:effectLst/>
                          <a:latin typeface="MS Reference Sans Serif" panose="020B0604030504040204" pitchFamily="34" charset="0"/>
                          <a:ea typeface="Cambria" panose="02040503050406030204" pitchFamily="18" charset="0"/>
                        </a:rPr>
                        <a:t>any proceedings initiated on or after the 1st April, 2026 </a:t>
                      </a:r>
                      <a:r>
                        <a:rPr lang="en-US" sz="1800" dirty="0">
                          <a:solidFill>
                            <a:srgbClr val="314259"/>
                          </a:solidFill>
                          <a:effectLst/>
                          <a:latin typeface="MS Reference Sans Serif" panose="020B0604030504040204" pitchFamily="34" charset="0"/>
                          <a:ea typeface="Cambria" panose="02040503050406030204" pitchFamily="18" charset="0"/>
                        </a:rPr>
                        <a:t>(including notices, assessment, re-assessment, </a:t>
                      </a:r>
                      <a:r>
                        <a:rPr lang="en-US" sz="1800" dirty="0" err="1">
                          <a:solidFill>
                            <a:srgbClr val="314259"/>
                          </a:solidFill>
                          <a:effectLst/>
                          <a:latin typeface="MS Reference Sans Serif" panose="020B0604030504040204" pitchFamily="34" charset="0"/>
                          <a:ea typeface="Cambria" panose="02040503050406030204" pitchFamily="18" charset="0"/>
                        </a:rPr>
                        <a:t>recomputation</a:t>
                      </a:r>
                      <a:r>
                        <a:rPr lang="en-US" sz="1800" dirty="0">
                          <a:solidFill>
                            <a:srgbClr val="314259"/>
                          </a:solidFill>
                          <a:effectLst/>
                          <a:latin typeface="MS Reference Sans Serif" panose="020B0604030504040204" pitchFamily="34" charset="0"/>
                          <a:ea typeface="Cambria" panose="02040503050406030204" pitchFamily="18" charset="0"/>
                        </a:rPr>
                        <a:t>, rectification, penalty, reference, revision and appeals) </a:t>
                      </a:r>
                      <a:r>
                        <a:rPr lang="en-US" sz="1800" b="1" dirty="0">
                          <a:solidFill>
                            <a:srgbClr val="314259"/>
                          </a:solidFill>
                          <a:effectLst/>
                          <a:latin typeface="MS Reference Sans Serif" panose="020B0604030504040204" pitchFamily="34" charset="0"/>
                          <a:ea typeface="Cambria" panose="02040503050406030204" pitchFamily="18" charset="0"/>
                        </a:rPr>
                        <a:t>in respect of any tax year beginning before the 1st April, 2026 and such </a:t>
                      </a:r>
                      <a:r>
                        <a:rPr lang="en-US" sz="1800" b="1" dirty="0">
                          <a:solidFill>
                            <a:srgbClr val="058586"/>
                          </a:solidFill>
                          <a:effectLst/>
                          <a:latin typeface="MS Reference Sans Serif" panose="020B0604030504040204" pitchFamily="34" charset="0"/>
                          <a:ea typeface="Cambria" panose="02040503050406030204" pitchFamily="18" charset="0"/>
                        </a:rPr>
                        <a:t>proceedings shall be carried out as per the procedure specified in the repealed Income tax Act.</a:t>
                      </a:r>
                      <a:endParaRPr lang="en-IN" sz="1800" b="1" dirty="0">
                        <a:solidFill>
                          <a:srgbClr val="058586"/>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66588494"/>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Do </a:t>
                      </a:r>
                      <a:r>
                        <a:rPr lang="en-US" sz="1800" b="1" dirty="0">
                          <a:solidFill>
                            <a:srgbClr val="058586"/>
                          </a:solidFill>
                          <a:effectLst/>
                          <a:latin typeface="MS Reference Sans Serif" panose="020B0604030504040204" pitchFamily="34" charset="0"/>
                          <a:ea typeface="Cambria" panose="02040503050406030204" pitchFamily="18" charset="0"/>
                        </a:rPr>
                        <a:t>old circulars, instructions and notifications </a:t>
                      </a:r>
                      <a:r>
                        <a:rPr lang="en-US" sz="1800" dirty="0">
                          <a:solidFill>
                            <a:srgbClr val="314259"/>
                          </a:solidFill>
                          <a:effectLst/>
                          <a:latin typeface="MS Reference Sans Serif" panose="020B0604030504040204" pitchFamily="34" charset="0"/>
                          <a:ea typeface="Cambria" panose="02040503050406030204" pitchFamily="18" charset="0"/>
                        </a:rPr>
                        <a:t>issued by the tax department continue even after the new Act comes into force?</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r>
                        <a:rPr lang="en-US" sz="1800" b="1" dirty="0">
                          <a:solidFill>
                            <a:srgbClr val="058586"/>
                          </a:solidFill>
                          <a:effectLst/>
                          <a:latin typeface="MS Reference Sans Serif" panose="020B0604030504040204" pitchFamily="34" charset="0"/>
                          <a:ea typeface="Cambria" panose="02040503050406030204" pitchFamily="18" charset="0"/>
                        </a:rPr>
                        <a:t>Yes. </a:t>
                      </a:r>
                      <a:r>
                        <a:rPr lang="en-US" sz="1800" b="0" dirty="0">
                          <a:solidFill>
                            <a:srgbClr val="314259"/>
                          </a:solidFill>
                          <a:effectLst/>
                          <a:latin typeface="MS Reference Sans Serif" panose="020B0604030504040204" pitchFamily="34" charset="0"/>
                          <a:ea typeface="Cambria" panose="02040503050406030204" pitchFamily="18" charset="0"/>
                        </a:rPr>
                        <a:t>As per the provisions of section 536(2)(j) of the Income Tax Act, 2025, circulars, notifications, instructions, approvals, </a:t>
                      </a:r>
                      <a:r>
                        <a:rPr lang="en-US" sz="1800" b="0" dirty="0" err="1">
                          <a:solidFill>
                            <a:srgbClr val="314259"/>
                          </a:solidFill>
                          <a:effectLst/>
                          <a:latin typeface="MS Reference Sans Serif" panose="020B0604030504040204" pitchFamily="34" charset="0"/>
                          <a:ea typeface="Cambria" panose="02040503050406030204" pitchFamily="18" charset="0"/>
                        </a:rPr>
                        <a:t>etc</a:t>
                      </a:r>
                      <a:r>
                        <a:rPr lang="en-US" sz="1800" b="0" dirty="0">
                          <a:solidFill>
                            <a:srgbClr val="314259"/>
                          </a:solidFill>
                          <a:effectLst/>
                          <a:latin typeface="MS Reference Sans Serif" panose="020B0604030504040204" pitchFamily="34" charset="0"/>
                          <a:ea typeface="Cambria" panose="02040503050406030204" pitchFamily="18" charset="0"/>
                        </a:rPr>
                        <a:t>, issued under the old Act </a:t>
                      </a:r>
                      <a:r>
                        <a:rPr lang="en-US" sz="1800" b="1" dirty="0">
                          <a:solidFill>
                            <a:srgbClr val="058586"/>
                          </a:solidFill>
                          <a:effectLst/>
                          <a:latin typeface="MS Reference Sans Serif" panose="020B0604030504040204" pitchFamily="34" charset="0"/>
                          <a:ea typeface="Cambria" panose="02040503050406030204" pitchFamily="18" charset="0"/>
                        </a:rPr>
                        <a:t>will remain valid as long as they do not conflict with the new Act.</a:t>
                      </a:r>
                      <a:endParaRPr lang="en-IN" sz="1800" b="1" dirty="0">
                        <a:solidFill>
                          <a:srgbClr val="058586"/>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3919460021"/>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For how </a:t>
                      </a:r>
                      <a:r>
                        <a:rPr lang="en-US" sz="1800" b="1" dirty="0">
                          <a:solidFill>
                            <a:srgbClr val="058586"/>
                          </a:solidFill>
                          <a:effectLst/>
                          <a:latin typeface="MS Reference Sans Serif" panose="020B0604030504040204" pitchFamily="34" charset="0"/>
                          <a:ea typeface="Cambria" panose="02040503050406030204" pitchFamily="18" charset="0"/>
                        </a:rPr>
                        <a:t>long will the old and new Acts run in parallel?</a:t>
                      </a:r>
                      <a:r>
                        <a:rPr lang="en-US" sz="1800" dirty="0">
                          <a:solidFill>
                            <a:srgbClr val="314259"/>
                          </a:solidFill>
                          <a:effectLst/>
                          <a:latin typeface="MS Reference Sans Serif" panose="020B0604030504040204" pitchFamily="34" charset="0"/>
                          <a:ea typeface="Cambria" panose="02040503050406030204" pitchFamily="18" charset="0"/>
                        </a:rPr>
                        <a:t> What does this mean for taxpayers practically?</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3239810841"/>
                  </a:ext>
                </a:extLst>
              </a:tr>
            </a:tbl>
          </a:graphicData>
        </a:graphic>
      </p:graphicFrame>
      <p:pic>
        <p:nvPicPr>
          <p:cNvPr id="5" name="Picture 4">
            <a:extLst>
              <a:ext uri="{FF2B5EF4-FFF2-40B4-BE49-F238E27FC236}">
                <a16:creationId xmlns="" xmlns:a16="http://schemas.microsoft.com/office/drawing/2014/main" id="{2B0F13D8-D197-D587-C1B0-7FF5BBF0FBDB}"/>
              </a:ext>
            </a:extLst>
          </p:cNvPr>
          <p:cNvPicPr>
            <a:picLocks noChangeAspect="1"/>
          </p:cNvPicPr>
          <p:nvPr/>
        </p:nvPicPr>
        <p:blipFill>
          <a:blip r:embed="rId3"/>
          <a:srcRect r="7021"/>
          <a:stretch>
            <a:fillRect/>
          </a:stretch>
        </p:blipFill>
        <p:spPr>
          <a:xfrm>
            <a:off x="4715713" y="4291523"/>
            <a:ext cx="9540614" cy="2885131"/>
          </a:xfrm>
          <a:prstGeom prst="rect">
            <a:avLst/>
          </a:prstGeom>
        </p:spPr>
      </p:pic>
      <p:sp>
        <p:nvSpPr>
          <p:cNvPr id="2" name="TextBox 1">
            <a:extLst>
              <a:ext uri="{FF2B5EF4-FFF2-40B4-BE49-F238E27FC236}">
                <a16:creationId xmlns="" xmlns:a16="http://schemas.microsoft.com/office/drawing/2014/main" id="{78C039D1-FE30-D89C-1BC0-52238FC82C9D}"/>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39816881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2133368-5346-682B-8BA9-83E50D25D4D7}"/>
            </a:ext>
          </a:extLst>
        </p:cNvPr>
        <p:cNvGrpSpPr/>
        <p:nvPr/>
      </p:nvGrpSpPr>
      <p:grpSpPr>
        <a:xfrm>
          <a:off x="0" y="0"/>
          <a:ext cx="0" cy="0"/>
          <a:chOff x="0" y="0"/>
          <a:chExt cx="0" cy="0"/>
        </a:xfrm>
      </p:grpSpPr>
      <p:graphicFrame>
        <p:nvGraphicFramePr>
          <p:cNvPr id="4" name="Table 3">
            <a:extLst>
              <a:ext uri="{FF2B5EF4-FFF2-40B4-BE49-F238E27FC236}">
                <a16:creationId xmlns="" xmlns:a16="http://schemas.microsoft.com/office/drawing/2014/main" id="{2400E25D-E077-F615-C1BB-4AEEA3342A82}"/>
              </a:ext>
            </a:extLst>
          </p:cNvPr>
          <p:cNvGraphicFramePr>
            <a:graphicFrameLocks noGrp="1"/>
          </p:cNvGraphicFramePr>
          <p:nvPr>
            <p:extLst>
              <p:ext uri="{D42A27DB-BD31-4B8C-83A1-F6EECF244321}">
                <p14:modId xmlns:p14="http://schemas.microsoft.com/office/powerpoint/2010/main" val="3176867886"/>
              </p:ext>
            </p:extLst>
          </p:nvPr>
        </p:nvGraphicFramePr>
        <p:xfrm>
          <a:off x="793790" y="322680"/>
          <a:ext cx="13462537" cy="7524236"/>
        </p:xfrm>
        <a:graphic>
          <a:graphicData uri="http://schemas.openxmlformats.org/drawingml/2006/table">
            <a:tbl>
              <a:tblPr/>
              <a:tblGrid>
                <a:gridCol w="4027592">
                  <a:extLst>
                    <a:ext uri="{9D8B030D-6E8A-4147-A177-3AD203B41FA5}">
                      <a16:colId xmlns="" xmlns:a16="http://schemas.microsoft.com/office/drawing/2014/main" val="313123913"/>
                    </a:ext>
                  </a:extLst>
                </a:gridCol>
                <a:gridCol w="9434945">
                  <a:extLst>
                    <a:ext uri="{9D8B030D-6E8A-4147-A177-3AD203B41FA5}">
                      <a16:colId xmlns="" xmlns:a16="http://schemas.microsoft.com/office/drawing/2014/main" val="2305873083"/>
                    </a:ext>
                  </a:extLst>
                </a:gridCol>
              </a:tblGrid>
              <a:tr h="327496">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Question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Answer</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Does the </a:t>
                      </a:r>
                      <a:r>
                        <a:rPr lang="en-US" sz="1800" b="1" dirty="0">
                          <a:solidFill>
                            <a:srgbClr val="058586"/>
                          </a:solidFill>
                          <a:effectLst/>
                          <a:latin typeface="MS Reference Sans Serif" panose="020B0604030504040204" pitchFamily="34" charset="0"/>
                          <a:ea typeface="Cambria" panose="02040503050406030204" pitchFamily="18" charset="0"/>
                        </a:rPr>
                        <a:t>fundamental obligation to discharge income-tax through TDS/TCS, advance tax, or self-assessment tax continue </a:t>
                      </a:r>
                      <a:r>
                        <a:rPr lang="en-US" sz="1800" dirty="0">
                          <a:solidFill>
                            <a:srgbClr val="314259"/>
                          </a:solidFill>
                          <a:effectLst/>
                          <a:latin typeface="MS Reference Sans Serif" panose="020B0604030504040204" pitchFamily="34" charset="0"/>
                          <a:ea typeface="Cambria" panose="02040503050406030204" pitchFamily="18" charset="0"/>
                        </a:rPr>
                        <a:t>under the Income-tax Act, 2025?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r>
                        <a:rPr lang="en-US" sz="1800" b="1" dirty="0">
                          <a:solidFill>
                            <a:srgbClr val="058586"/>
                          </a:solidFill>
                          <a:effectLst/>
                          <a:latin typeface="MS Reference Sans Serif" panose="020B0604030504040204" pitchFamily="34" charset="0"/>
                          <a:ea typeface="Cambria" panose="02040503050406030204" pitchFamily="18" charset="0"/>
                        </a:rPr>
                        <a:t>Yes</a:t>
                      </a:r>
                      <a:r>
                        <a:rPr lang="en-US" sz="1800" dirty="0">
                          <a:solidFill>
                            <a:srgbClr val="314259"/>
                          </a:solidFill>
                          <a:effectLst/>
                          <a:latin typeface="MS Reference Sans Serif" panose="020B0604030504040204" pitchFamily="34" charset="0"/>
                          <a:ea typeface="Cambria" panose="02040503050406030204" pitchFamily="18" charset="0"/>
                        </a:rPr>
                        <a:t>, the core obligation to pay income-tax—whether by way of tax deducted or collected at source (TDS/TCS), advance tax, self-assessment tax, or regular assessment—continues unchanged under the Income-tax Act, 2025</a:t>
                      </a:r>
                      <a:endParaRPr lang="en-IN" sz="1800" b="1"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66588494"/>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What </a:t>
                      </a:r>
                      <a:r>
                        <a:rPr lang="en-US" sz="1800" b="1" dirty="0">
                          <a:solidFill>
                            <a:srgbClr val="058586"/>
                          </a:solidFill>
                          <a:effectLst/>
                          <a:latin typeface="MS Reference Sans Serif" panose="020B0604030504040204" pitchFamily="34" charset="0"/>
                          <a:ea typeface="Cambria" panose="02040503050406030204" pitchFamily="18" charset="0"/>
                        </a:rPr>
                        <a:t>change has been introduced </a:t>
                      </a:r>
                      <a:r>
                        <a:rPr lang="en-US" sz="1800" dirty="0">
                          <a:solidFill>
                            <a:srgbClr val="314259"/>
                          </a:solidFill>
                          <a:effectLst/>
                          <a:latin typeface="MS Reference Sans Serif" panose="020B0604030504040204" pitchFamily="34" charset="0"/>
                          <a:ea typeface="Cambria" panose="02040503050406030204" pitchFamily="18" charset="0"/>
                        </a:rPr>
                        <a:t>in the Income Tax Act, 2025 with </a:t>
                      </a:r>
                      <a:r>
                        <a:rPr lang="en-US" sz="1800" b="1" dirty="0">
                          <a:solidFill>
                            <a:srgbClr val="058586"/>
                          </a:solidFill>
                          <a:effectLst/>
                          <a:latin typeface="MS Reference Sans Serif" panose="020B0604030504040204" pitchFamily="34" charset="0"/>
                          <a:ea typeface="Cambria" panose="02040503050406030204" pitchFamily="18" charset="0"/>
                        </a:rPr>
                        <a:t>respect to the Tax Deducted at Source (TDS) </a:t>
                      </a:r>
                      <a:r>
                        <a:rPr lang="en-US" sz="1800" dirty="0">
                          <a:solidFill>
                            <a:srgbClr val="314259"/>
                          </a:solidFill>
                          <a:effectLst/>
                          <a:latin typeface="MS Reference Sans Serif" panose="020B0604030504040204" pitchFamily="34" charset="0"/>
                          <a:ea typeface="Cambria" panose="02040503050406030204" pitchFamily="18" charset="0"/>
                        </a:rPr>
                        <a:t>provisions contained in the Income Tax Act, 1961?</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r>
                        <a:rPr lang="en-US" sz="1800" b="0" dirty="0">
                          <a:solidFill>
                            <a:srgbClr val="314259"/>
                          </a:solidFill>
                          <a:effectLst/>
                          <a:latin typeface="MS Reference Sans Serif" panose="020B0604030504040204" pitchFamily="34" charset="0"/>
                          <a:ea typeface="Cambria" panose="02040503050406030204" pitchFamily="18" charset="0"/>
                        </a:rPr>
                        <a:t>Broadly, there is </a:t>
                      </a:r>
                      <a:r>
                        <a:rPr lang="en-US" sz="1800" b="1" dirty="0">
                          <a:solidFill>
                            <a:srgbClr val="058586"/>
                          </a:solidFill>
                          <a:effectLst/>
                          <a:latin typeface="MS Reference Sans Serif" panose="020B0604030504040204" pitchFamily="34" charset="0"/>
                          <a:ea typeface="Cambria" panose="02040503050406030204" pitchFamily="18" charset="0"/>
                        </a:rPr>
                        <a:t>no change </a:t>
                      </a:r>
                      <a:r>
                        <a:rPr lang="en-US" sz="1800" b="0" dirty="0">
                          <a:solidFill>
                            <a:srgbClr val="314259"/>
                          </a:solidFill>
                          <a:effectLst/>
                          <a:latin typeface="MS Reference Sans Serif" panose="020B0604030504040204" pitchFamily="34" charset="0"/>
                          <a:ea typeface="Cambria" panose="02040503050406030204" pitchFamily="18" charset="0"/>
                        </a:rPr>
                        <a:t>in policy but new Act presents the TDS provisions in a simplified and tabular manner. All the TDS sections (Section 192 to 194T) in the Income Tax Act, 1961 are now consolidated under two sections, section 392 and section 393 of the income Tax Act, 2025.</a:t>
                      </a:r>
                      <a:endParaRPr lang="en-IN" sz="1800" b="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3919460021"/>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How is </a:t>
                      </a:r>
                      <a:r>
                        <a:rPr lang="en-US" sz="1800" b="1" dirty="0">
                          <a:solidFill>
                            <a:srgbClr val="058586"/>
                          </a:solidFill>
                          <a:effectLst/>
                          <a:latin typeface="MS Reference Sans Serif" panose="020B0604030504040204" pitchFamily="34" charset="0"/>
                          <a:ea typeface="Cambria" panose="02040503050406030204" pitchFamily="18" charset="0"/>
                        </a:rPr>
                        <a:t>TDS determined for contracts or services spanning over the period of March–April 2026?</a:t>
                      </a:r>
                    </a:p>
                    <a:p>
                      <a:pPr marL="0" marR="0" lvl="0" indent="0" algn="just" defTabSz="914400" rtl="0" eaLnBrk="1" fontAlgn="auto" latinLnBrk="0" hangingPunct="1">
                        <a:lnSpc>
                          <a:spcPct val="100000"/>
                        </a:lnSpc>
                        <a:spcBef>
                          <a:spcPts val="750"/>
                        </a:spcBef>
                        <a:spcAft>
                          <a:spcPts val="750"/>
                        </a:spcAft>
                        <a:buClrTx/>
                        <a:buSzTx/>
                        <a:buFontTx/>
                        <a:buNone/>
                        <a:tabLst/>
                        <a:defRPr/>
                      </a:pPr>
                      <a:endParaRPr lang="en-US" sz="1800" dirty="0">
                        <a:solidFill>
                          <a:srgbClr val="314259"/>
                        </a:solidFill>
                        <a:effectLst/>
                        <a:latin typeface="MS Reference Sans Serif" panose="020B0604030504040204" pitchFamily="34" charset="0"/>
                        <a:ea typeface="Cambria" panose="02040503050406030204" pitchFamily="18" charset="0"/>
                      </a:endParaRPr>
                    </a:p>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Also, is there any change in due date to deposit TDS, TCS and filing of return, interest rate, advance tax due dates, </a:t>
                      </a:r>
                      <a:r>
                        <a:rPr lang="en-US" sz="1800" dirty="0" err="1">
                          <a:solidFill>
                            <a:srgbClr val="314259"/>
                          </a:solidFill>
                          <a:effectLst/>
                          <a:latin typeface="MS Reference Sans Serif" panose="020B0604030504040204" pitchFamily="34" charset="0"/>
                          <a:ea typeface="Cambria" panose="02040503050406030204" pitchFamily="18" charset="0"/>
                        </a:rPr>
                        <a:t>etc</a:t>
                      </a:r>
                      <a:endParaRPr lang="en-US" sz="18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r>
                        <a:rPr lang="en-IN" sz="1800" b="1" dirty="0">
                          <a:solidFill>
                            <a:srgbClr val="058586"/>
                          </a:solidFill>
                          <a:effectLst/>
                          <a:latin typeface="MS Reference Sans Serif" panose="020B0604030504040204" pitchFamily="34" charset="0"/>
                          <a:ea typeface="Cambria" panose="02040503050406030204" pitchFamily="18" charset="0"/>
                        </a:rPr>
                        <a:t>No change in any compliance date for making payment or returns, or deposit of advance tax</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3239810841"/>
                  </a:ext>
                </a:extLst>
              </a:tr>
            </a:tbl>
          </a:graphicData>
        </a:graphic>
      </p:graphicFrame>
      <p:pic>
        <p:nvPicPr>
          <p:cNvPr id="3" name="Picture 2">
            <a:extLst>
              <a:ext uri="{FF2B5EF4-FFF2-40B4-BE49-F238E27FC236}">
                <a16:creationId xmlns="" xmlns:a16="http://schemas.microsoft.com/office/drawing/2014/main" id="{38EF85E0-63A6-B456-63D3-FFDAE4439643}"/>
              </a:ext>
            </a:extLst>
          </p:cNvPr>
          <p:cNvPicPr>
            <a:picLocks noChangeAspect="1"/>
          </p:cNvPicPr>
          <p:nvPr/>
        </p:nvPicPr>
        <p:blipFill>
          <a:blip r:embed="rId3"/>
          <a:stretch>
            <a:fillRect/>
          </a:stretch>
        </p:blipFill>
        <p:spPr>
          <a:xfrm>
            <a:off x="6529180" y="4069080"/>
            <a:ext cx="6064601" cy="3025996"/>
          </a:xfrm>
          <a:prstGeom prst="rect">
            <a:avLst/>
          </a:prstGeom>
        </p:spPr>
      </p:pic>
      <p:sp>
        <p:nvSpPr>
          <p:cNvPr id="2" name="TextBox 1">
            <a:extLst>
              <a:ext uri="{FF2B5EF4-FFF2-40B4-BE49-F238E27FC236}">
                <a16:creationId xmlns="" xmlns:a16="http://schemas.microsoft.com/office/drawing/2014/main" id="{81E6592C-483D-CFC7-869C-FA3FD681EBFE}"/>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7614367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858EA5C-54FB-4BD9-2953-E3BC648D42F8}"/>
            </a:ext>
          </a:extLst>
        </p:cNvPr>
        <p:cNvGrpSpPr/>
        <p:nvPr/>
      </p:nvGrpSpPr>
      <p:grpSpPr>
        <a:xfrm>
          <a:off x="0" y="0"/>
          <a:ext cx="0" cy="0"/>
          <a:chOff x="0" y="0"/>
          <a:chExt cx="0" cy="0"/>
        </a:xfrm>
      </p:grpSpPr>
      <p:graphicFrame>
        <p:nvGraphicFramePr>
          <p:cNvPr id="4" name="Table 3">
            <a:extLst>
              <a:ext uri="{FF2B5EF4-FFF2-40B4-BE49-F238E27FC236}">
                <a16:creationId xmlns="" xmlns:a16="http://schemas.microsoft.com/office/drawing/2014/main" id="{86E23D76-5E8D-1701-439E-9EEBC062ABBC}"/>
              </a:ext>
            </a:extLst>
          </p:cNvPr>
          <p:cNvGraphicFramePr>
            <a:graphicFrameLocks noGrp="1"/>
          </p:cNvGraphicFramePr>
          <p:nvPr>
            <p:extLst>
              <p:ext uri="{D42A27DB-BD31-4B8C-83A1-F6EECF244321}">
                <p14:modId xmlns:p14="http://schemas.microsoft.com/office/powerpoint/2010/main" val="3221404772"/>
              </p:ext>
            </p:extLst>
          </p:nvPr>
        </p:nvGraphicFramePr>
        <p:xfrm>
          <a:off x="793790" y="322680"/>
          <a:ext cx="13462537" cy="7488136"/>
        </p:xfrm>
        <a:graphic>
          <a:graphicData uri="http://schemas.openxmlformats.org/drawingml/2006/table">
            <a:tbl>
              <a:tblPr/>
              <a:tblGrid>
                <a:gridCol w="4027592">
                  <a:extLst>
                    <a:ext uri="{9D8B030D-6E8A-4147-A177-3AD203B41FA5}">
                      <a16:colId xmlns="" xmlns:a16="http://schemas.microsoft.com/office/drawing/2014/main" val="313123913"/>
                    </a:ext>
                  </a:extLst>
                </a:gridCol>
                <a:gridCol w="9434945">
                  <a:extLst>
                    <a:ext uri="{9D8B030D-6E8A-4147-A177-3AD203B41FA5}">
                      <a16:colId xmlns="" xmlns:a16="http://schemas.microsoft.com/office/drawing/2014/main" val="2305873083"/>
                    </a:ext>
                  </a:extLst>
                </a:gridCol>
              </a:tblGrid>
              <a:tr h="327496">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Question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Answer</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Will a </a:t>
                      </a:r>
                      <a:r>
                        <a:rPr lang="en-US" sz="1800" b="1" dirty="0">
                          <a:solidFill>
                            <a:srgbClr val="058586"/>
                          </a:solidFill>
                          <a:effectLst/>
                          <a:latin typeface="MS Reference Sans Serif" panose="020B0604030504040204" pitchFamily="34" charset="0"/>
                          <a:ea typeface="Cambria" panose="02040503050406030204" pitchFamily="18" charset="0"/>
                        </a:rPr>
                        <a:t>lower/nil withholding certificate issued under Section 197 of the old Act remain valid </a:t>
                      </a:r>
                      <a:r>
                        <a:rPr lang="en-US" sz="1800" dirty="0">
                          <a:solidFill>
                            <a:srgbClr val="314259"/>
                          </a:solidFill>
                          <a:effectLst/>
                          <a:latin typeface="MS Reference Sans Serif" panose="020B0604030504040204" pitchFamily="34" charset="0"/>
                          <a:ea typeface="Cambria" panose="02040503050406030204" pitchFamily="18" charset="0"/>
                        </a:rPr>
                        <a:t>for payments/credits made on or after 1st April, 2026</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r>
                        <a:rPr lang="en-US" sz="1800" b="1" dirty="0">
                          <a:solidFill>
                            <a:srgbClr val="058586"/>
                          </a:solidFill>
                          <a:effectLst/>
                          <a:latin typeface="MS Reference Sans Serif" panose="020B0604030504040204" pitchFamily="34" charset="0"/>
                          <a:ea typeface="Cambria" panose="02040503050406030204" pitchFamily="18" charset="0"/>
                        </a:rPr>
                        <a:t>Yes. </a:t>
                      </a:r>
                      <a:r>
                        <a:rPr lang="en-US" sz="1800" b="0" dirty="0">
                          <a:solidFill>
                            <a:srgbClr val="314259"/>
                          </a:solidFill>
                          <a:effectLst/>
                          <a:latin typeface="MS Reference Sans Serif" panose="020B0604030504040204" pitchFamily="34" charset="0"/>
                          <a:ea typeface="Cambria" panose="02040503050406030204" pitchFamily="18" charset="0"/>
                        </a:rPr>
                        <a:t>A certificate issued under Section 197 of the Income-tax Act, 1961 shall remain valid for payments/credits made on or after 1st April, 2026 provided that it is issued for lower/Nil deduction of tax in respect of projected receivable for tax year 2026-27.</a:t>
                      </a:r>
                      <a:endParaRPr lang="en-IN" sz="1800" b="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66588494"/>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b="1" dirty="0">
                          <a:solidFill>
                            <a:srgbClr val="058586"/>
                          </a:solidFill>
                          <a:effectLst/>
                          <a:latin typeface="MS Reference Sans Serif" panose="020B0604030504040204" pitchFamily="34" charset="0"/>
                          <a:ea typeface="Cambria" panose="02040503050406030204" pitchFamily="18" charset="0"/>
                        </a:rPr>
                        <a:t>Self-assessment tax for AY 2026-27 (FY 2025-26)</a:t>
                      </a:r>
                      <a:r>
                        <a:rPr lang="en-US" sz="1800" dirty="0">
                          <a:solidFill>
                            <a:srgbClr val="314259"/>
                          </a:solidFill>
                          <a:effectLst/>
                          <a:latin typeface="MS Reference Sans Serif" panose="020B0604030504040204" pitchFamily="34" charset="0"/>
                          <a:ea typeface="Cambria" panose="02040503050406030204" pitchFamily="18" charset="0"/>
                        </a:rPr>
                        <a:t> is paid in July 2026. Which Act governs this payment</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r>
                        <a:rPr lang="en-US" sz="1800" b="0" dirty="0">
                          <a:solidFill>
                            <a:srgbClr val="314259"/>
                          </a:solidFill>
                          <a:effectLst/>
                          <a:latin typeface="MS Reference Sans Serif" panose="020B0604030504040204" pitchFamily="34" charset="0"/>
                          <a:ea typeface="Cambria" panose="02040503050406030204" pitchFamily="18" charset="0"/>
                        </a:rPr>
                        <a:t>Self-assessment tax is merely a mode of discharging the tax liability, and the applicable law is determined by the year of income, not by the date of payment. </a:t>
                      </a:r>
                      <a:r>
                        <a:rPr lang="en-US" sz="1800" b="1" dirty="0">
                          <a:solidFill>
                            <a:srgbClr val="058586"/>
                          </a:solidFill>
                          <a:effectLst/>
                          <a:latin typeface="MS Reference Sans Serif" panose="020B0604030504040204" pitchFamily="34" charset="0"/>
                          <a:ea typeface="Cambria" panose="02040503050406030204" pitchFamily="18" charset="0"/>
                        </a:rPr>
                        <a:t>The section 140A of the Income-tax Act, 1961 shall govern the payment of self-assessment tax in this situation.</a:t>
                      </a:r>
                      <a:endParaRPr lang="en-IN" sz="1800" b="1" dirty="0">
                        <a:solidFill>
                          <a:srgbClr val="058586"/>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3919460021"/>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What happens to Minimum Alternate Tax (MAT)/Alternate Minimum Tax (AMT) credits allowable to be carried forward under the old Act but not yet utilized before 1 April 2026</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r>
                        <a:rPr lang="en-US" sz="1800" b="1" dirty="0">
                          <a:solidFill>
                            <a:srgbClr val="058586"/>
                          </a:solidFill>
                          <a:effectLst/>
                          <a:latin typeface="MS Reference Sans Serif" panose="020B0604030504040204" pitchFamily="34" charset="0"/>
                          <a:ea typeface="Cambria" panose="02040503050406030204" pitchFamily="18" charset="0"/>
                        </a:rPr>
                        <a:t>Any </a:t>
                      </a:r>
                      <a:r>
                        <a:rPr lang="en-US" sz="1800" b="1" dirty="0" err="1">
                          <a:solidFill>
                            <a:srgbClr val="058586"/>
                          </a:solidFill>
                          <a:effectLst/>
                          <a:latin typeface="MS Reference Sans Serif" panose="020B0604030504040204" pitchFamily="34" charset="0"/>
                          <a:ea typeface="Cambria" panose="02040503050406030204" pitchFamily="18" charset="0"/>
                        </a:rPr>
                        <a:t>unutilised</a:t>
                      </a:r>
                      <a:r>
                        <a:rPr lang="en-US" sz="1800" b="1" dirty="0">
                          <a:solidFill>
                            <a:srgbClr val="058586"/>
                          </a:solidFill>
                          <a:effectLst/>
                          <a:latin typeface="MS Reference Sans Serif" panose="020B0604030504040204" pitchFamily="34" charset="0"/>
                          <a:ea typeface="Cambria" panose="02040503050406030204" pitchFamily="18" charset="0"/>
                        </a:rPr>
                        <a:t> credit for MAT/AMT allowed to be carried forward </a:t>
                      </a:r>
                      <a:r>
                        <a:rPr lang="en-US" sz="1800" b="0" dirty="0">
                          <a:solidFill>
                            <a:srgbClr val="314259"/>
                          </a:solidFill>
                          <a:effectLst/>
                          <a:latin typeface="MS Reference Sans Serif" panose="020B0604030504040204" pitchFamily="34" charset="0"/>
                          <a:ea typeface="Cambria" panose="02040503050406030204" pitchFamily="18" charset="0"/>
                        </a:rPr>
                        <a:t>under the provisions of section 115JAA or 115JD of the Income Tax Act, 1961, are treated as eligible credits under the Income Tax Act, 2025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3239810841"/>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Due dates for filing tax returns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r>
                        <a:rPr lang="en-IN" sz="1800" b="0" dirty="0">
                          <a:solidFill>
                            <a:srgbClr val="314259"/>
                          </a:solidFill>
                          <a:effectLst/>
                          <a:latin typeface="MS Reference Sans Serif" panose="020B0604030504040204" pitchFamily="34" charset="0"/>
                          <a:ea typeface="Cambria" panose="02040503050406030204" pitchFamily="18" charset="0"/>
                        </a:rPr>
                        <a:t>Remains the same, as under:</a:t>
                      </a: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018225005"/>
                  </a:ext>
                </a:extLst>
              </a:tr>
            </a:tbl>
          </a:graphicData>
        </a:graphic>
      </p:graphicFrame>
      <p:graphicFrame>
        <p:nvGraphicFramePr>
          <p:cNvPr id="2" name="Table 1">
            <a:extLst>
              <a:ext uri="{FF2B5EF4-FFF2-40B4-BE49-F238E27FC236}">
                <a16:creationId xmlns="" xmlns:a16="http://schemas.microsoft.com/office/drawing/2014/main" id="{5FF1FA68-2665-8738-7654-BB80B93D7A8C}"/>
              </a:ext>
            </a:extLst>
          </p:cNvPr>
          <p:cNvGraphicFramePr>
            <a:graphicFrameLocks noGrp="1"/>
          </p:cNvGraphicFramePr>
          <p:nvPr>
            <p:extLst>
              <p:ext uri="{D42A27DB-BD31-4B8C-83A1-F6EECF244321}">
                <p14:modId xmlns:p14="http://schemas.microsoft.com/office/powerpoint/2010/main" val="61395118"/>
              </p:ext>
            </p:extLst>
          </p:nvPr>
        </p:nvGraphicFramePr>
        <p:xfrm>
          <a:off x="4918363" y="5492951"/>
          <a:ext cx="9337964" cy="2392680"/>
        </p:xfrm>
        <a:graphic>
          <a:graphicData uri="http://schemas.openxmlformats.org/drawingml/2006/table">
            <a:tbl>
              <a:tblPr firstRow="1" bandRow="1">
                <a:tableStyleId>{5C22544A-7EE6-4342-B048-85BDC9FD1C3A}</a:tableStyleId>
              </a:tblPr>
              <a:tblGrid>
                <a:gridCol w="7550728">
                  <a:extLst>
                    <a:ext uri="{9D8B030D-6E8A-4147-A177-3AD203B41FA5}">
                      <a16:colId xmlns="" xmlns:a16="http://schemas.microsoft.com/office/drawing/2014/main" val="1890561094"/>
                    </a:ext>
                  </a:extLst>
                </a:gridCol>
                <a:gridCol w="1787236">
                  <a:extLst>
                    <a:ext uri="{9D8B030D-6E8A-4147-A177-3AD203B41FA5}">
                      <a16:colId xmlns="" xmlns:a16="http://schemas.microsoft.com/office/drawing/2014/main" val="1962057180"/>
                    </a:ext>
                  </a:extLst>
                </a:gridCol>
              </a:tblGrid>
              <a:tr h="370840">
                <a:tc>
                  <a:txBody>
                    <a:bodyPr/>
                    <a:lstStyle/>
                    <a:p>
                      <a:r>
                        <a:rPr lang="en-IN" dirty="0">
                          <a:latin typeface="MS Reference Sans Serif" panose="020B0604030504040204" pitchFamily="34" charset="0"/>
                        </a:rPr>
                        <a:t>Particulars</a:t>
                      </a:r>
                    </a:p>
                  </a:txBody>
                  <a:tcPr/>
                </a:tc>
                <a:tc>
                  <a:txBody>
                    <a:bodyPr/>
                    <a:lstStyle/>
                    <a:p>
                      <a:r>
                        <a:rPr lang="en-IN" dirty="0">
                          <a:latin typeface="MS Reference Sans Serif" panose="020B0604030504040204" pitchFamily="34" charset="0"/>
                        </a:rPr>
                        <a:t>Due date</a:t>
                      </a:r>
                    </a:p>
                  </a:txBody>
                  <a:tcPr/>
                </a:tc>
                <a:extLst>
                  <a:ext uri="{0D108BD9-81ED-4DB2-BD59-A6C34878D82A}">
                    <a16:rowId xmlns="" xmlns:a16="http://schemas.microsoft.com/office/drawing/2014/main" val="1209057375"/>
                  </a:ext>
                </a:extLst>
              </a:tr>
              <a:tr h="370840">
                <a:tc>
                  <a:txBody>
                    <a:bodyPr/>
                    <a:lstStyle/>
                    <a:p>
                      <a:r>
                        <a:rPr lang="en-IN" dirty="0">
                          <a:latin typeface="MS Reference Sans Serif" panose="020B0604030504040204" pitchFamily="34" charset="0"/>
                        </a:rPr>
                        <a:t>1. </a:t>
                      </a:r>
                      <a:r>
                        <a:rPr lang="en-IN" dirty="0" err="1">
                          <a:latin typeface="MS Reference Sans Serif" panose="020B0604030504040204" pitchFamily="34" charset="0"/>
                        </a:rPr>
                        <a:t>Assessee’s</a:t>
                      </a:r>
                      <a:r>
                        <a:rPr lang="en-IN" dirty="0">
                          <a:latin typeface="MS Reference Sans Serif" panose="020B0604030504040204" pitchFamily="34" charset="0"/>
                        </a:rPr>
                        <a:t> where transfer pricing applies</a:t>
                      </a:r>
                    </a:p>
                  </a:txBody>
                  <a:tcPr/>
                </a:tc>
                <a:tc>
                  <a:txBody>
                    <a:bodyPr/>
                    <a:lstStyle/>
                    <a:p>
                      <a:r>
                        <a:rPr lang="en-IN" dirty="0">
                          <a:latin typeface="MS Reference Sans Serif" panose="020B0604030504040204" pitchFamily="34" charset="0"/>
                        </a:rPr>
                        <a:t>30 November</a:t>
                      </a:r>
                    </a:p>
                  </a:txBody>
                  <a:tcPr/>
                </a:tc>
                <a:extLst>
                  <a:ext uri="{0D108BD9-81ED-4DB2-BD59-A6C34878D82A}">
                    <a16:rowId xmlns="" xmlns:a16="http://schemas.microsoft.com/office/drawing/2014/main" val="2594906410"/>
                  </a:ext>
                </a:extLst>
              </a:tr>
              <a:tr h="370840">
                <a:tc>
                  <a:txBody>
                    <a:bodyPr/>
                    <a:lstStyle/>
                    <a:p>
                      <a:r>
                        <a:rPr lang="en-IN" dirty="0">
                          <a:latin typeface="MS Reference Sans Serif" panose="020B0604030504040204" pitchFamily="34" charset="0"/>
                        </a:rPr>
                        <a:t>2. Company or Assessee (other than company) where accounts are audited or partner of firm whose accounts are audited</a:t>
                      </a:r>
                    </a:p>
                  </a:txBody>
                  <a:tcPr/>
                </a:tc>
                <a:tc>
                  <a:txBody>
                    <a:bodyPr/>
                    <a:lstStyle/>
                    <a:p>
                      <a:r>
                        <a:rPr lang="en-IN" dirty="0">
                          <a:latin typeface="MS Reference Sans Serif" panose="020B0604030504040204" pitchFamily="34" charset="0"/>
                        </a:rPr>
                        <a:t>31 October</a:t>
                      </a:r>
                    </a:p>
                  </a:txBody>
                  <a:tcPr/>
                </a:tc>
                <a:extLst>
                  <a:ext uri="{0D108BD9-81ED-4DB2-BD59-A6C34878D82A}">
                    <a16:rowId xmlns="" xmlns:a16="http://schemas.microsoft.com/office/drawing/2014/main" val="1538405561"/>
                  </a:ext>
                </a:extLst>
              </a:tr>
              <a:tr h="370840">
                <a:tc>
                  <a:txBody>
                    <a:bodyPr/>
                    <a:lstStyle/>
                    <a:p>
                      <a:r>
                        <a:rPr lang="en-IN" dirty="0">
                          <a:latin typeface="MS Reference Sans Serif" panose="020B0604030504040204" pitchFamily="34" charset="0"/>
                        </a:rPr>
                        <a:t>3. Assessee having income under PGBP where </a:t>
                      </a:r>
                      <a:r>
                        <a:rPr lang="en-US" dirty="0">
                          <a:latin typeface="MS Reference Sans Serif" panose="020B0604030504040204" pitchFamily="34" charset="0"/>
                        </a:rPr>
                        <a:t>accounts are not audited or partner of firm</a:t>
                      </a:r>
                      <a:endParaRPr lang="en-IN" dirty="0">
                        <a:latin typeface="MS Reference Sans Serif" panose="020B0604030504040204" pitchFamily="34" charset="0"/>
                      </a:endParaRPr>
                    </a:p>
                  </a:txBody>
                  <a:tcPr/>
                </a:tc>
                <a:tc>
                  <a:txBody>
                    <a:bodyPr/>
                    <a:lstStyle/>
                    <a:p>
                      <a:r>
                        <a:rPr lang="en-IN" dirty="0">
                          <a:latin typeface="MS Reference Sans Serif" panose="020B0604030504040204" pitchFamily="34" charset="0"/>
                        </a:rPr>
                        <a:t>31 August</a:t>
                      </a:r>
                    </a:p>
                  </a:txBody>
                  <a:tcPr/>
                </a:tc>
                <a:extLst>
                  <a:ext uri="{0D108BD9-81ED-4DB2-BD59-A6C34878D82A}">
                    <a16:rowId xmlns="" xmlns:a16="http://schemas.microsoft.com/office/drawing/2014/main" val="4125860136"/>
                  </a:ext>
                </a:extLst>
              </a:tr>
              <a:tr h="370840">
                <a:tc>
                  <a:txBody>
                    <a:bodyPr/>
                    <a:lstStyle/>
                    <a:p>
                      <a:r>
                        <a:rPr lang="en-IN" dirty="0">
                          <a:latin typeface="MS Reference Sans Serif" panose="020B0604030504040204" pitchFamily="34" charset="0"/>
                        </a:rPr>
                        <a:t>4. Any other assessee</a:t>
                      </a:r>
                    </a:p>
                  </a:txBody>
                  <a:tcPr/>
                </a:tc>
                <a:tc>
                  <a:txBody>
                    <a:bodyPr/>
                    <a:lstStyle/>
                    <a:p>
                      <a:r>
                        <a:rPr lang="en-IN" dirty="0">
                          <a:latin typeface="MS Reference Sans Serif" panose="020B0604030504040204" pitchFamily="34" charset="0"/>
                        </a:rPr>
                        <a:t>31 July</a:t>
                      </a:r>
                    </a:p>
                  </a:txBody>
                  <a:tcPr/>
                </a:tc>
                <a:extLst>
                  <a:ext uri="{0D108BD9-81ED-4DB2-BD59-A6C34878D82A}">
                    <a16:rowId xmlns="" xmlns:a16="http://schemas.microsoft.com/office/drawing/2014/main" val="2985092096"/>
                  </a:ext>
                </a:extLst>
              </a:tr>
            </a:tbl>
          </a:graphicData>
        </a:graphic>
      </p:graphicFrame>
      <p:sp>
        <p:nvSpPr>
          <p:cNvPr id="3" name="TextBox 2">
            <a:extLst>
              <a:ext uri="{FF2B5EF4-FFF2-40B4-BE49-F238E27FC236}">
                <a16:creationId xmlns="" xmlns:a16="http://schemas.microsoft.com/office/drawing/2014/main" id="{FF405C01-2FF4-3C8B-FE8F-7520039C8158}"/>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29506120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416C6058-ED9C-7447-2D4B-860985B6AD7D}"/>
            </a:ext>
          </a:extLst>
        </p:cNvPr>
        <p:cNvGrpSpPr/>
        <p:nvPr/>
      </p:nvGrpSpPr>
      <p:grpSpPr>
        <a:xfrm>
          <a:off x="0" y="0"/>
          <a:ext cx="0" cy="0"/>
          <a:chOff x="0" y="0"/>
          <a:chExt cx="0" cy="0"/>
        </a:xfrm>
      </p:grpSpPr>
      <p:graphicFrame>
        <p:nvGraphicFramePr>
          <p:cNvPr id="4" name="Table 3">
            <a:extLst>
              <a:ext uri="{FF2B5EF4-FFF2-40B4-BE49-F238E27FC236}">
                <a16:creationId xmlns="" xmlns:a16="http://schemas.microsoft.com/office/drawing/2014/main" id="{8DB23C80-FEEF-28F2-A186-1CE5E41DC78F}"/>
              </a:ext>
            </a:extLst>
          </p:cNvPr>
          <p:cNvGraphicFramePr>
            <a:graphicFrameLocks noGrp="1"/>
          </p:cNvGraphicFramePr>
          <p:nvPr>
            <p:extLst>
              <p:ext uri="{D42A27DB-BD31-4B8C-83A1-F6EECF244321}">
                <p14:modId xmlns:p14="http://schemas.microsoft.com/office/powerpoint/2010/main" val="3369017766"/>
              </p:ext>
            </p:extLst>
          </p:nvPr>
        </p:nvGraphicFramePr>
        <p:xfrm>
          <a:off x="793790" y="322680"/>
          <a:ext cx="13462537" cy="7488136"/>
        </p:xfrm>
        <a:graphic>
          <a:graphicData uri="http://schemas.openxmlformats.org/drawingml/2006/table">
            <a:tbl>
              <a:tblPr/>
              <a:tblGrid>
                <a:gridCol w="4027592">
                  <a:extLst>
                    <a:ext uri="{9D8B030D-6E8A-4147-A177-3AD203B41FA5}">
                      <a16:colId xmlns="" xmlns:a16="http://schemas.microsoft.com/office/drawing/2014/main" val="313123913"/>
                    </a:ext>
                  </a:extLst>
                </a:gridCol>
                <a:gridCol w="9434945">
                  <a:extLst>
                    <a:ext uri="{9D8B030D-6E8A-4147-A177-3AD203B41FA5}">
                      <a16:colId xmlns="" xmlns:a16="http://schemas.microsoft.com/office/drawing/2014/main" val="2305873083"/>
                    </a:ext>
                  </a:extLst>
                </a:gridCol>
              </a:tblGrid>
              <a:tr h="327496">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Question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Answer</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Return filing flow chart</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66588494"/>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Filing of updated returns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r>
                        <a:rPr lang="en-US" sz="1800" b="0" dirty="0">
                          <a:solidFill>
                            <a:srgbClr val="314259"/>
                          </a:solidFill>
                          <a:effectLst/>
                          <a:latin typeface="MS Reference Sans Serif" panose="020B0604030504040204" pitchFamily="34" charset="0"/>
                          <a:ea typeface="Cambria" panose="02040503050406030204" pitchFamily="18" charset="0"/>
                        </a:rPr>
                        <a:t>The updated return for AY 2026-27 and earlier years will be filed under Section 139(8A) of the old Act. The old Act continues to govern all proceedings relating to tax years before 1st April, 2026.</a:t>
                      </a:r>
                      <a:endParaRPr lang="en-IN" sz="1800" b="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3919460021"/>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For remittances made on or after 1st April, 2026, which forms and provisions will apply?</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r>
                        <a:rPr lang="en-US" sz="1800" b="1" dirty="0">
                          <a:solidFill>
                            <a:srgbClr val="058586"/>
                          </a:solidFill>
                          <a:effectLst/>
                          <a:latin typeface="MS Reference Sans Serif" panose="020B0604030504040204" pitchFamily="34" charset="0"/>
                          <a:ea typeface="Cambria" panose="02040503050406030204" pitchFamily="18" charset="0"/>
                        </a:rPr>
                        <a:t>For remittances made on or after 1st April, 2026, the provisions of the Income tax Act, 2025 will apply. The prescribed forms (Form No. 145 and 146) </a:t>
                      </a:r>
                      <a:r>
                        <a:rPr lang="en-US" sz="1800" b="0" dirty="0">
                          <a:solidFill>
                            <a:srgbClr val="314259"/>
                          </a:solidFill>
                          <a:effectLst/>
                          <a:latin typeface="MS Reference Sans Serif" panose="020B0604030504040204" pitchFamily="34" charset="0"/>
                          <a:ea typeface="Cambria" panose="02040503050406030204" pitchFamily="18" charset="0"/>
                        </a:rPr>
                        <a:t>under the Income-tax Rules, 2026 are required to be used. The substantive requirements — furnishing information about the remittance, obtaining CA certificate for amounts exceeding the prescribed threshold, ensuring TDS compliance — remain the same</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3239810841"/>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If a remittance is made in April 2026 for a liability accrued in February 2026, then the TDS rates and reporting formats would be governed by which statute (IT ACT 1961 or 2025)?</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r>
                        <a:rPr lang="en-US" sz="1800" b="1" dirty="0">
                          <a:solidFill>
                            <a:srgbClr val="058586"/>
                          </a:solidFill>
                          <a:effectLst/>
                          <a:latin typeface="MS Reference Sans Serif" panose="020B0604030504040204" pitchFamily="34" charset="0"/>
                          <a:ea typeface="Cambria" panose="02040503050406030204" pitchFamily="18" charset="0"/>
                        </a:rPr>
                        <a:t>The procedural requirement (Form 15CA/CB) follows the law in force on the date of remittance (2025 Act).</a:t>
                      </a:r>
                      <a:r>
                        <a:rPr lang="en-US" sz="1800" b="0" dirty="0">
                          <a:solidFill>
                            <a:srgbClr val="058586"/>
                          </a:solidFill>
                          <a:effectLst/>
                          <a:latin typeface="MS Reference Sans Serif" panose="020B0604030504040204" pitchFamily="34" charset="0"/>
                          <a:ea typeface="Cambria" panose="02040503050406030204" pitchFamily="18" charset="0"/>
                        </a:rPr>
                        <a:t> </a:t>
                      </a:r>
                      <a:r>
                        <a:rPr lang="en-US" sz="1800" b="0" dirty="0">
                          <a:solidFill>
                            <a:srgbClr val="314259"/>
                          </a:solidFill>
                          <a:effectLst/>
                          <a:latin typeface="MS Reference Sans Serif" panose="020B0604030504040204" pitchFamily="34" charset="0"/>
                          <a:ea typeface="Cambria" panose="02040503050406030204" pitchFamily="18" charset="0"/>
                        </a:rPr>
                        <a:t>However, the taxability of the underlying income is governed by the Act applicable to the year of accrual (1961 Act).</a:t>
                      </a:r>
                      <a:endParaRPr lang="en-IN" sz="1800" b="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018225005"/>
                  </a:ext>
                </a:extLst>
              </a:tr>
            </a:tbl>
          </a:graphicData>
        </a:graphic>
      </p:graphicFrame>
      <p:pic>
        <p:nvPicPr>
          <p:cNvPr id="5" name="Picture 4">
            <a:extLst>
              <a:ext uri="{FF2B5EF4-FFF2-40B4-BE49-F238E27FC236}">
                <a16:creationId xmlns="" xmlns:a16="http://schemas.microsoft.com/office/drawing/2014/main" id="{F538B4ED-802B-4C04-63E9-64CD5E2F9644}"/>
              </a:ext>
            </a:extLst>
          </p:cNvPr>
          <p:cNvPicPr>
            <a:picLocks noChangeAspect="1"/>
          </p:cNvPicPr>
          <p:nvPr/>
        </p:nvPicPr>
        <p:blipFill>
          <a:blip r:embed="rId3"/>
          <a:stretch>
            <a:fillRect/>
          </a:stretch>
        </p:blipFill>
        <p:spPr>
          <a:xfrm>
            <a:off x="4998178" y="800635"/>
            <a:ext cx="8838431" cy="2441329"/>
          </a:xfrm>
          <a:prstGeom prst="rect">
            <a:avLst/>
          </a:prstGeom>
        </p:spPr>
      </p:pic>
      <p:sp>
        <p:nvSpPr>
          <p:cNvPr id="2" name="TextBox 1">
            <a:extLst>
              <a:ext uri="{FF2B5EF4-FFF2-40B4-BE49-F238E27FC236}">
                <a16:creationId xmlns="" xmlns:a16="http://schemas.microsoft.com/office/drawing/2014/main" id="{04F34A46-2A8E-29E9-8D1F-FCA06F1CFBAF}"/>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11246689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E635DBB-FB44-0759-22BC-4D0CD4C60ED9}"/>
            </a:ext>
          </a:extLst>
        </p:cNvPr>
        <p:cNvGrpSpPr/>
        <p:nvPr/>
      </p:nvGrpSpPr>
      <p:grpSpPr>
        <a:xfrm>
          <a:off x="0" y="0"/>
          <a:ext cx="0" cy="0"/>
          <a:chOff x="0" y="0"/>
          <a:chExt cx="0" cy="0"/>
        </a:xfrm>
      </p:grpSpPr>
      <p:graphicFrame>
        <p:nvGraphicFramePr>
          <p:cNvPr id="4" name="Table 3">
            <a:extLst>
              <a:ext uri="{FF2B5EF4-FFF2-40B4-BE49-F238E27FC236}">
                <a16:creationId xmlns="" xmlns:a16="http://schemas.microsoft.com/office/drawing/2014/main" id="{516ABE66-F681-67E4-4BB2-9BA91F96F1DD}"/>
              </a:ext>
            </a:extLst>
          </p:cNvPr>
          <p:cNvGraphicFramePr>
            <a:graphicFrameLocks noGrp="1"/>
          </p:cNvGraphicFramePr>
          <p:nvPr>
            <p:extLst>
              <p:ext uri="{D42A27DB-BD31-4B8C-83A1-F6EECF244321}">
                <p14:modId xmlns:p14="http://schemas.microsoft.com/office/powerpoint/2010/main" val="3588513639"/>
              </p:ext>
            </p:extLst>
          </p:nvPr>
        </p:nvGraphicFramePr>
        <p:xfrm>
          <a:off x="793790" y="322680"/>
          <a:ext cx="13462537" cy="6884696"/>
        </p:xfrm>
        <a:graphic>
          <a:graphicData uri="http://schemas.openxmlformats.org/drawingml/2006/table">
            <a:tbl>
              <a:tblPr/>
              <a:tblGrid>
                <a:gridCol w="4027592">
                  <a:extLst>
                    <a:ext uri="{9D8B030D-6E8A-4147-A177-3AD203B41FA5}">
                      <a16:colId xmlns="" xmlns:a16="http://schemas.microsoft.com/office/drawing/2014/main" val="313123913"/>
                    </a:ext>
                  </a:extLst>
                </a:gridCol>
                <a:gridCol w="9434945">
                  <a:extLst>
                    <a:ext uri="{9D8B030D-6E8A-4147-A177-3AD203B41FA5}">
                      <a16:colId xmlns="" xmlns:a16="http://schemas.microsoft.com/office/drawing/2014/main" val="2305873083"/>
                    </a:ext>
                  </a:extLst>
                </a:gridCol>
              </a:tblGrid>
              <a:tr h="327496">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Question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Answer</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b="1" dirty="0">
                          <a:solidFill>
                            <a:srgbClr val="058586"/>
                          </a:solidFill>
                          <a:effectLst/>
                          <a:latin typeface="MS Reference Sans Serif" panose="020B0604030504040204" pitchFamily="34" charset="0"/>
                          <a:ea typeface="Cambria" panose="02040503050406030204" pitchFamily="18" charset="0"/>
                        </a:rPr>
                        <a:t>Tax audit forms</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66588494"/>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What are the </a:t>
                      </a:r>
                      <a:r>
                        <a:rPr lang="en-US" sz="1800" dirty="0">
                          <a:solidFill>
                            <a:srgbClr val="058586"/>
                          </a:solidFill>
                          <a:effectLst/>
                          <a:latin typeface="MS Reference Sans Serif" panose="020B0604030504040204" pitchFamily="34" charset="0"/>
                          <a:ea typeface="Cambria" panose="02040503050406030204" pitchFamily="18" charset="0"/>
                        </a:rPr>
                        <a:t>provisions for reopening of assessment </a:t>
                      </a:r>
                      <a:r>
                        <a:rPr lang="en-US" sz="1800" dirty="0">
                          <a:solidFill>
                            <a:srgbClr val="314259"/>
                          </a:solidFill>
                          <a:effectLst/>
                          <a:latin typeface="MS Reference Sans Serif" panose="020B0604030504040204" pitchFamily="34" charset="0"/>
                          <a:ea typeface="Cambria" panose="02040503050406030204" pitchFamily="18" charset="0"/>
                        </a:rPr>
                        <a:t>(income escaping assessment) under the Income-tax Act, 2025?</a:t>
                      </a:r>
                    </a:p>
                    <a:p>
                      <a:pPr marL="0" marR="0" lvl="0" indent="0" algn="just" defTabSz="914400" rtl="0" eaLnBrk="1" fontAlgn="auto" latinLnBrk="0" hangingPunct="1">
                        <a:lnSpc>
                          <a:spcPct val="100000"/>
                        </a:lnSpc>
                        <a:spcBef>
                          <a:spcPts val="750"/>
                        </a:spcBef>
                        <a:spcAft>
                          <a:spcPts val="750"/>
                        </a:spcAft>
                        <a:buClrTx/>
                        <a:buSzTx/>
                        <a:buFontTx/>
                        <a:buNone/>
                        <a:tabLst/>
                        <a:defRPr/>
                      </a:pPr>
                      <a:endParaRPr lang="en-US" sz="1800" dirty="0">
                        <a:solidFill>
                          <a:srgbClr val="314259"/>
                        </a:solidFill>
                        <a:effectLst/>
                        <a:latin typeface="MS Reference Sans Serif" panose="020B0604030504040204" pitchFamily="34" charset="0"/>
                        <a:ea typeface="Cambria" panose="02040503050406030204" pitchFamily="18" charset="0"/>
                      </a:endParaRPr>
                    </a:p>
                    <a:p>
                      <a:pPr marL="0" marR="0" lvl="0" indent="0" algn="just" defTabSz="914400" rtl="0" eaLnBrk="1" fontAlgn="auto" latinLnBrk="0" hangingPunct="1">
                        <a:lnSpc>
                          <a:spcPct val="100000"/>
                        </a:lnSpc>
                        <a:spcBef>
                          <a:spcPts val="750"/>
                        </a:spcBef>
                        <a:spcAft>
                          <a:spcPts val="750"/>
                        </a:spcAft>
                        <a:buClrTx/>
                        <a:buSzTx/>
                        <a:buFontTx/>
                        <a:buNone/>
                        <a:tabLst/>
                        <a:defRPr/>
                      </a:pPr>
                      <a:endParaRPr lang="en-US" sz="1800" dirty="0">
                        <a:solidFill>
                          <a:srgbClr val="314259"/>
                        </a:solidFill>
                        <a:effectLst/>
                        <a:latin typeface="MS Reference Sans Serif" panose="020B0604030504040204" pitchFamily="34" charset="0"/>
                        <a:ea typeface="Cambria" panose="02040503050406030204" pitchFamily="18" charset="0"/>
                      </a:endParaRPr>
                    </a:p>
                    <a:p>
                      <a:pPr marL="0" marR="0" lvl="0" indent="0" algn="just" defTabSz="914400" rtl="0" eaLnBrk="1" fontAlgn="auto" latinLnBrk="0" hangingPunct="1">
                        <a:lnSpc>
                          <a:spcPct val="100000"/>
                        </a:lnSpc>
                        <a:spcBef>
                          <a:spcPts val="750"/>
                        </a:spcBef>
                        <a:spcAft>
                          <a:spcPts val="750"/>
                        </a:spcAft>
                        <a:buClrTx/>
                        <a:buSzTx/>
                        <a:buFontTx/>
                        <a:buNone/>
                        <a:tabLst/>
                        <a:defRPr/>
                      </a:pPr>
                      <a:endParaRPr lang="en-US" sz="1800" dirty="0">
                        <a:solidFill>
                          <a:srgbClr val="314259"/>
                        </a:solidFill>
                        <a:effectLst/>
                        <a:latin typeface="MS Reference Sans Serif" panose="020B0604030504040204" pitchFamily="34" charset="0"/>
                        <a:ea typeface="Cambria" panose="02040503050406030204" pitchFamily="18" charset="0"/>
                      </a:endParaRPr>
                    </a:p>
                    <a:p>
                      <a:pPr marL="0" marR="0" lvl="0" indent="0" algn="just" defTabSz="914400" rtl="0" eaLnBrk="1" fontAlgn="auto" latinLnBrk="0" hangingPunct="1">
                        <a:lnSpc>
                          <a:spcPct val="100000"/>
                        </a:lnSpc>
                        <a:spcBef>
                          <a:spcPts val="750"/>
                        </a:spcBef>
                        <a:spcAft>
                          <a:spcPts val="750"/>
                        </a:spcAft>
                        <a:buClrTx/>
                        <a:buSzTx/>
                        <a:buFontTx/>
                        <a:buNone/>
                        <a:tabLst/>
                        <a:defRPr/>
                      </a:pPr>
                      <a:endParaRPr lang="en-US" sz="1800" dirty="0">
                        <a:solidFill>
                          <a:srgbClr val="314259"/>
                        </a:solidFill>
                        <a:effectLst/>
                        <a:latin typeface="MS Reference Sans Serif" panose="020B0604030504040204" pitchFamily="34" charset="0"/>
                        <a:ea typeface="Cambria" panose="02040503050406030204" pitchFamily="18" charset="0"/>
                      </a:endParaRPr>
                    </a:p>
                    <a:p>
                      <a:pPr marL="0" marR="0" lvl="0" indent="0" algn="just" defTabSz="914400" rtl="0" eaLnBrk="1" fontAlgn="auto" latinLnBrk="0" hangingPunct="1">
                        <a:lnSpc>
                          <a:spcPct val="100000"/>
                        </a:lnSpc>
                        <a:spcBef>
                          <a:spcPts val="750"/>
                        </a:spcBef>
                        <a:spcAft>
                          <a:spcPts val="750"/>
                        </a:spcAft>
                        <a:buClrTx/>
                        <a:buSzTx/>
                        <a:buFontTx/>
                        <a:buNone/>
                        <a:tabLst/>
                        <a:defRPr/>
                      </a:pPr>
                      <a:endParaRPr lang="en-US" sz="1800" dirty="0">
                        <a:solidFill>
                          <a:srgbClr val="314259"/>
                        </a:solidFill>
                        <a:effectLst/>
                        <a:latin typeface="MS Reference Sans Serif" panose="020B0604030504040204" pitchFamily="34" charset="0"/>
                        <a:ea typeface="Cambria" panose="02040503050406030204" pitchFamily="18" charset="0"/>
                      </a:endParaRPr>
                    </a:p>
                    <a:p>
                      <a:pPr marL="0" marR="0" lvl="0" indent="0" algn="just" defTabSz="914400" rtl="0" eaLnBrk="1" fontAlgn="auto" latinLnBrk="0" hangingPunct="1">
                        <a:lnSpc>
                          <a:spcPct val="100000"/>
                        </a:lnSpc>
                        <a:spcBef>
                          <a:spcPts val="750"/>
                        </a:spcBef>
                        <a:spcAft>
                          <a:spcPts val="750"/>
                        </a:spcAft>
                        <a:buClrTx/>
                        <a:buSzTx/>
                        <a:buFontTx/>
                        <a:buNone/>
                        <a:tabLst/>
                        <a:defRPr/>
                      </a:pPr>
                      <a:endParaRPr lang="en-US" sz="1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3919460021"/>
                  </a:ext>
                </a:extLst>
              </a:tr>
            </a:tbl>
          </a:graphicData>
        </a:graphic>
      </p:graphicFrame>
      <p:pic>
        <p:nvPicPr>
          <p:cNvPr id="3" name="Picture 2">
            <a:extLst>
              <a:ext uri="{FF2B5EF4-FFF2-40B4-BE49-F238E27FC236}">
                <a16:creationId xmlns="" xmlns:a16="http://schemas.microsoft.com/office/drawing/2014/main" id="{1F21DF70-80A6-F433-5F68-DD1013F0D102}"/>
              </a:ext>
            </a:extLst>
          </p:cNvPr>
          <p:cNvPicPr>
            <a:picLocks noChangeAspect="1"/>
          </p:cNvPicPr>
          <p:nvPr/>
        </p:nvPicPr>
        <p:blipFill>
          <a:blip r:embed="rId3"/>
          <a:stretch>
            <a:fillRect/>
          </a:stretch>
        </p:blipFill>
        <p:spPr>
          <a:xfrm>
            <a:off x="5412097" y="845657"/>
            <a:ext cx="8660039" cy="2451726"/>
          </a:xfrm>
          <a:prstGeom prst="rect">
            <a:avLst/>
          </a:prstGeom>
        </p:spPr>
      </p:pic>
      <p:pic>
        <p:nvPicPr>
          <p:cNvPr id="7" name="Picture 6">
            <a:extLst>
              <a:ext uri="{FF2B5EF4-FFF2-40B4-BE49-F238E27FC236}">
                <a16:creationId xmlns="" xmlns:a16="http://schemas.microsoft.com/office/drawing/2014/main" id="{F04499E4-20EE-D9C7-1417-8697D17FBA61}"/>
              </a:ext>
            </a:extLst>
          </p:cNvPr>
          <p:cNvPicPr>
            <a:picLocks noChangeAspect="1"/>
          </p:cNvPicPr>
          <p:nvPr/>
        </p:nvPicPr>
        <p:blipFill>
          <a:blip r:embed="rId4"/>
          <a:stretch>
            <a:fillRect/>
          </a:stretch>
        </p:blipFill>
        <p:spPr>
          <a:xfrm>
            <a:off x="4975067" y="3488975"/>
            <a:ext cx="9281260" cy="3521425"/>
          </a:xfrm>
          <a:prstGeom prst="rect">
            <a:avLst/>
          </a:prstGeom>
        </p:spPr>
      </p:pic>
      <p:sp>
        <p:nvSpPr>
          <p:cNvPr id="2" name="TextBox 1">
            <a:extLst>
              <a:ext uri="{FF2B5EF4-FFF2-40B4-BE49-F238E27FC236}">
                <a16:creationId xmlns="" xmlns:a16="http://schemas.microsoft.com/office/drawing/2014/main" id="{83C95BD7-A86F-9707-DCB3-EE9CCAEFE824}"/>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11944010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3367691-2AC0-FD96-F4C5-275BA2F80457}"/>
            </a:ext>
          </a:extLst>
        </p:cNvPr>
        <p:cNvGrpSpPr/>
        <p:nvPr/>
      </p:nvGrpSpPr>
      <p:grpSpPr>
        <a:xfrm>
          <a:off x="0" y="0"/>
          <a:ext cx="0" cy="0"/>
          <a:chOff x="0" y="0"/>
          <a:chExt cx="0" cy="0"/>
        </a:xfrm>
      </p:grpSpPr>
      <p:graphicFrame>
        <p:nvGraphicFramePr>
          <p:cNvPr id="4" name="Table 3">
            <a:extLst>
              <a:ext uri="{FF2B5EF4-FFF2-40B4-BE49-F238E27FC236}">
                <a16:creationId xmlns="" xmlns:a16="http://schemas.microsoft.com/office/drawing/2014/main" id="{332939AF-E6C7-D94C-6380-0C53AE16B08A}"/>
              </a:ext>
            </a:extLst>
          </p:cNvPr>
          <p:cNvGraphicFramePr>
            <a:graphicFrameLocks noGrp="1"/>
          </p:cNvGraphicFramePr>
          <p:nvPr>
            <p:extLst>
              <p:ext uri="{D42A27DB-BD31-4B8C-83A1-F6EECF244321}">
                <p14:modId xmlns:p14="http://schemas.microsoft.com/office/powerpoint/2010/main" val="2155876571"/>
              </p:ext>
            </p:extLst>
          </p:nvPr>
        </p:nvGraphicFramePr>
        <p:xfrm>
          <a:off x="793790" y="322680"/>
          <a:ext cx="13462537" cy="5711216"/>
        </p:xfrm>
        <a:graphic>
          <a:graphicData uri="http://schemas.openxmlformats.org/drawingml/2006/table">
            <a:tbl>
              <a:tblPr/>
              <a:tblGrid>
                <a:gridCol w="4027592">
                  <a:extLst>
                    <a:ext uri="{9D8B030D-6E8A-4147-A177-3AD203B41FA5}">
                      <a16:colId xmlns="" xmlns:a16="http://schemas.microsoft.com/office/drawing/2014/main" val="313123913"/>
                    </a:ext>
                  </a:extLst>
                </a:gridCol>
                <a:gridCol w="9434945">
                  <a:extLst>
                    <a:ext uri="{9D8B030D-6E8A-4147-A177-3AD203B41FA5}">
                      <a16:colId xmlns="" xmlns:a16="http://schemas.microsoft.com/office/drawing/2014/main" val="2305873083"/>
                    </a:ext>
                  </a:extLst>
                </a:gridCol>
              </a:tblGrid>
              <a:tr h="327496">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Question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800" b="1">
                          <a:solidFill>
                            <a:srgbClr val="314259"/>
                          </a:solidFill>
                          <a:effectLst/>
                          <a:latin typeface="MS Reference Sans Serif" panose="020B0604030504040204" pitchFamily="34" charset="0"/>
                          <a:ea typeface="Cambria" panose="02040503050406030204" pitchFamily="18" charset="0"/>
                        </a:rPr>
                        <a:t>Answer</a:t>
                      </a:r>
                      <a:endParaRPr lang="en-IN" sz="1800" b="1"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For which tax years will the reassessment provisions of the new Act apply?</a:t>
                      </a:r>
                    </a:p>
                  </a:txBody>
                  <a:tcPr marL="47990" marR="47990" marT="47990" marB="47990">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r>
                        <a:rPr lang="en-US" sz="1800" b="0" dirty="0">
                          <a:solidFill>
                            <a:srgbClr val="314259"/>
                          </a:solidFill>
                          <a:effectLst/>
                          <a:latin typeface="MS Reference Sans Serif" panose="020B0604030504040204" pitchFamily="34" charset="0"/>
                          <a:ea typeface="Cambria" panose="02040503050406030204" pitchFamily="18" charset="0"/>
                        </a:rPr>
                        <a:t>The reassessment provisions of the Income-tax Act, 2025 (Sections 279–286) will apply to Tax Year 2026-27 and subsequent tax years. For any tax year beginning before 1st April, 2026, only the old Act provisions will apply for reassessment</a:t>
                      </a:r>
                      <a:endParaRPr lang="en-IN" sz="1800" b="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66588494"/>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What are the time limits for issuing reassessment notices under the Income Tax Act, 2025?</a:t>
                      </a:r>
                    </a:p>
                    <a:p>
                      <a:pPr marL="0" marR="0" lvl="0" indent="0" algn="just" defTabSz="914400" rtl="0" eaLnBrk="1" fontAlgn="auto" latinLnBrk="0" hangingPunct="1">
                        <a:lnSpc>
                          <a:spcPct val="100000"/>
                        </a:lnSpc>
                        <a:spcBef>
                          <a:spcPts val="750"/>
                        </a:spcBef>
                        <a:spcAft>
                          <a:spcPts val="750"/>
                        </a:spcAft>
                        <a:buClrTx/>
                        <a:buSzTx/>
                        <a:buFontTx/>
                        <a:buNone/>
                        <a:tabLst/>
                        <a:defRPr/>
                      </a:pPr>
                      <a:endParaRPr lang="en-US" sz="1800" dirty="0">
                        <a:solidFill>
                          <a:srgbClr val="314259"/>
                        </a:solidFill>
                        <a:effectLst/>
                        <a:latin typeface="MS Reference Sans Serif" panose="020B0604030504040204" pitchFamily="34" charset="0"/>
                        <a:ea typeface="Cambria" panose="02040503050406030204" pitchFamily="18" charset="0"/>
                      </a:endParaRPr>
                    </a:p>
                    <a:p>
                      <a:pPr marL="0" marR="0" lvl="0" indent="0" algn="just" defTabSz="914400" rtl="0" eaLnBrk="1" fontAlgn="auto" latinLnBrk="0" hangingPunct="1">
                        <a:lnSpc>
                          <a:spcPct val="100000"/>
                        </a:lnSpc>
                        <a:spcBef>
                          <a:spcPts val="750"/>
                        </a:spcBef>
                        <a:spcAft>
                          <a:spcPts val="750"/>
                        </a:spcAft>
                        <a:buClrTx/>
                        <a:buSzTx/>
                        <a:buFontTx/>
                        <a:buNone/>
                        <a:tabLst/>
                        <a:defRPr/>
                      </a:pPr>
                      <a:endParaRPr lang="en-US" sz="1800" dirty="0">
                        <a:solidFill>
                          <a:srgbClr val="314259"/>
                        </a:solidFill>
                        <a:effectLst/>
                        <a:latin typeface="MS Reference Sans Serif" panose="020B0604030504040204" pitchFamily="34" charset="0"/>
                        <a:ea typeface="Cambria" panose="02040503050406030204" pitchFamily="18" charset="0"/>
                      </a:endParaRPr>
                    </a:p>
                    <a:p>
                      <a:pPr marL="0" marR="0" lvl="0" indent="0" algn="just" defTabSz="914400" rtl="0" eaLnBrk="1" fontAlgn="auto" latinLnBrk="0" hangingPunct="1">
                        <a:lnSpc>
                          <a:spcPct val="100000"/>
                        </a:lnSpc>
                        <a:spcBef>
                          <a:spcPts val="750"/>
                        </a:spcBef>
                        <a:spcAft>
                          <a:spcPts val="750"/>
                        </a:spcAft>
                        <a:buClrTx/>
                        <a:buSzTx/>
                        <a:buFontTx/>
                        <a:buNone/>
                        <a:tabLst/>
                        <a:defRPr/>
                      </a:pPr>
                      <a:endParaRPr lang="en-US" sz="1800" dirty="0">
                        <a:solidFill>
                          <a:srgbClr val="314259"/>
                        </a:solidFill>
                        <a:effectLst/>
                        <a:latin typeface="MS Reference Sans Serif" panose="020B0604030504040204" pitchFamily="34" charset="0"/>
                        <a:ea typeface="Cambria" panose="02040503050406030204" pitchFamily="18" charset="0"/>
                      </a:endParaRPr>
                    </a:p>
                    <a:p>
                      <a:pPr marL="0" marR="0" lvl="0" indent="0" algn="just" defTabSz="914400" rtl="0" eaLnBrk="1" fontAlgn="auto" latinLnBrk="0" hangingPunct="1">
                        <a:lnSpc>
                          <a:spcPct val="100000"/>
                        </a:lnSpc>
                        <a:spcBef>
                          <a:spcPts val="750"/>
                        </a:spcBef>
                        <a:spcAft>
                          <a:spcPts val="750"/>
                        </a:spcAft>
                        <a:buClrTx/>
                        <a:buSzTx/>
                        <a:buFontTx/>
                        <a:buNone/>
                        <a:tabLst/>
                        <a:defRPr/>
                      </a:pPr>
                      <a:endParaRPr lang="en-US" sz="1800" dirty="0">
                        <a:solidFill>
                          <a:srgbClr val="314259"/>
                        </a:solidFill>
                        <a:effectLst/>
                        <a:latin typeface="MS Reference Sans Serif" panose="020B0604030504040204" pitchFamily="34" charset="0"/>
                        <a:ea typeface="Cambria" panose="02040503050406030204" pitchFamily="18" charset="0"/>
                      </a:endParaRPr>
                    </a:p>
                    <a:p>
                      <a:pPr marL="0" marR="0" lvl="0" indent="0" algn="just" defTabSz="914400" rtl="0" eaLnBrk="1" fontAlgn="auto" latinLnBrk="0" hangingPunct="1">
                        <a:lnSpc>
                          <a:spcPct val="100000"/>
                        </a:lnSpc>
                        <a:spcBef>
                          <a:spcPts val="750"/>
                        </a:spcBef>
                        <a:spcAft>
                          <a:spcPts val="750"/>
                        </a:spcAft>
                        <a:buClrTx/>
                        <a:buSzTx/>
                        <a:buFontTx/>
                        <a:buNone/>
                        <a:tabLst/>
                        <a:defRPr/>
                      </a:pPr>
                      <a:endParaRPr lang="en-US" sz="1800" dirty="0">
                        <a:solidFill>
                          <a:srgbClr val="314259"/>
                        </a:solidFill>
                        <a:effectLst/>
                        <a:latin typeface="MS Reference Sans Serif" panose="020B0604030504040204" pitchFamily="34" charset="0"/>
                        <a:ea typeface="Cambria" panose="02040503050406030204" pitchFamily="18" charset="0"/>
                      </a:endParaRPr>
                    </a:p>
                    <a:p>
                      <a:pPr marL="0" marR="0" lvl="0" indent="0" algn="just" defTabSz="914400" rtl="0" eaLnBrk="1" fontAlgn="auto" latinLnBrk="0" hangingPunct="1">
                        <a:lnSpc>
                          <a:spcPct val="100000"/>
                        </a:lnSpc>
                        <a:spcBef>
                          <a:spcPts val="750"/>
                        </a:spcBef>
                        <a:spcAft>
                          <a:spcPts val="750"/>
                        </a:spcAft>
                        <a:buClrTx/>
                        <a:buSzTx/>
                        <a:buFontTx/>
                        <a:buNone/>
                        <a:tabLst/>
                        <a:defRPr/>
                      </a:pPr>
                      <a:endParaRPr lang="en-US" sz="10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3919460021"/>
                  </a:ext>
                </a:extLst>
              </a:tr>
            </a:tbl>
          </a:graphicData>
        </a:graphic>
      </p:graphicFrame>
      <p:pic>
        <p:nvPicPr>
          <p:cNvPr id="5" name="Picture 4">
            <a:extLst>
              <a:ext uri="{FF2B5EF4-FFF2-40B4-BE49-F238E27FC236}">
                <a16:creationId xmlns="" xmlns:a16="http://schemas.microsoft.com/office/drawing/2014/main" id="{3D275902-5860-60B8-9BA0-6F0152CBACF9}"/>
              </a:ext>
            </a:extLst>
          </p:cNvPr>
          <p:cNvPicPr>
            <a:picLocks noChangeAspect="1"/>
          </p:cNvPicPr>
          <p:nvPr/>
        </p:nvPicPr>
        <p:blipFill>
          <a:blip r:embed="rId3"/>
          <a:stretch>
            <a:fillRect/>
          </a:stretch>
        </p:blipFill>
        <p:spPr>
          <a:xfrm>
            <a:off x="5174477" y="2006687"/>
            <a:ext cx="8890734" cy="4216225"/>
          </a:xfrm>
          <a:prstGeom prst="rect">
            <a:avLst/>
          </a:prstGeom>
        </p:spPr>
      </p:pic>
      <p:sp>
        <p:nvSpPr>
          <p:cNvPr id="2" name="TextBox 1">
            <a:extLst>
              <a:ext uri="{FF2B5EF4-FFF2-40B4-BE49-F238E27FC236}">
                <a16:creationId xmlns="" xmlns:a16="http://schemas.microsoft.com/office/drawing/2014/main" id="{3AD145AC-101D-EEF7-73D9-B77B900B8D36}"/>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3659452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C7772900-E440-B4FD-C5E5-D84426299281}"/>
            </a:ext>
          </a:extLst>
        </p:cNvPr>
        <p:cNvGrpSpPr/>
        <p:nvPr/>
      </p:nvGrpSpPr>
      <p:grpSpPr>
        <a:xfrm>
          <a:off x="0" y="0"/>
          <a:ext cx="0" cy="0"/>
          <a:chOff x="0" y="0"/>
          <a:chExt cx="0" cy="0"/>
        </a:xfrm>
      </p:grpSpPr>
      <p:graphicFrame>
        <p:nvGraphicFramePr>
          <p:cNvPr id="4" name="Table 3">
            <a:extLst>
              <a:ext uri="{FF2B5EF4-FFF2-40B4-BE49-F238E27FC236}">
                <a16:creationId xmlns="" xmlns:a16="http://schemas.microsoft.com/office/drawing/2014/main" id="{7596A644-9CDF-468A-CCE8-7C8CB8D184F3}"/>
              </a:ext>
            </a:extLst>
          </p:cNvPr>
          <p:cNvGraphicFramePr>
            <a:graphicFrameLocks noGrp="1"/>
          </p:cNvGraphicFramePr>
          <p:nvPr>
            <p:extLst>
              <p:ext uri="{D42A27DB-BD31-4B8C-83A1-F6EECF244321}">
                <p14:modId xmlns:p14="http://schemas.microsoft.com/office/powerpoint/2010/main" val="2875752895"/>
              </p:ext>
            </p:extLst>
          </p:nvPr>
        </p:nvGraphicFramePr>
        <p:xfrm>
          <a:off x="793790" y="322680"/>
          <a:ext cx="13462537" cy="4995476"/>
        </p:xfrm>
        <a:graphic>
          <a:graphicData uri="http://schemas.openxmlformats.org/drawingml/2006/table">
            <a:tbl>
              <a:tblPr/>
              <a:tblGrid>
                <a:gridCol w="4027592">
                  <a:extLst>
                    <a:ext uri="{9D8B030D-6E8A-4147-A177-3AD203B41FA5}">
                      <a16:colId xmlns="" xmlns:a16="http://schemas.microsoft.com/office/drawing/2014/main" val="313123913"/>
                    </a:ext>
                  </a:extLst>
                </a:gridCol>
                <a:gridCol w="9434945">
                  <a:extLst>
                    <a:ext uri="{9D8B030D-6E8A-4147-A177-3AD203B41FA5}">
                      <a16:colId xmlns="" xmlns:a16="http://schemas.microsoft.com/office/drawing/2014/main" val="2305873083"/>
                    </a:ext>
                  </a:extLst>
                </a:gridCol>
              </a:tblGrid>
              <a:tr h="327496">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Question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800" b="1">
                          <a:solidFill>
                            <a:srgbClr val="314259"/>
                          </a:solidFill>
                          <a:effectLst/>
                          <a:latin typeface="MS Reference Sans Serif" panose="020B0604030504040204" pitchFamily="34" charset="0"/>
                          <a:ea typeface="Cambria" panose="02040503050406030204" pitchFamily="18" charset="0"/>
                        </a:rPr>
                        <a:t>Answer</a:t>
                      </a:r>
                      <a:endParaRPr lang="en-IN" sz="1800" b="1"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Governing act for reassessment proceedings</a:t>
                      </a:r>
                    </a:p>
                  </a:txBody>
                  <a:tcPr marL="47990" marR="47990" marT="47990" marB="47990">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66588494"/>
                  </a:ext>
                </a:extLst>
              </a:tr>
            </a:tbl>
          </a:graphicData>
        </a:graphic>
      </p:graphicFrame>
      <p:pic>
        <p:nvPicPr>
          <p:cNvPr id="3" name="Picture 2">
            <a:extLst>
              <a:ext uri="{FF2B5EF4-FFF2-40B4-BE49-F238E27FC236}">
                <a16:creationId xmlns="" xmlns:a16="http://schemas.microsoft.com/office/drawing/2014/main" id="{D45D0EFE-49F6-06FA-E5F1-DF58453EB387}"/>
              </a:ext>
            </a:extLst>
          </p:cNvPr>
          <p:cNvPicPr>
            <a:picLocks noChangeAspect="1"/>
          </p:cNvPicPr>
          <p:nvPr/>
        </p:nvPicPr>
        <p:blipFill>
          <a:blip r:embed="rId3"/>
          <a:stretch>
            <a:fillRect/>
          </a:stretch>
        </p:blipFill>
        <p:spPr>
          <a:xfrm>
            <a:off x="5114214" y="785459"/>
            <a:ext cx="9037654" cy="4485041"/>
          </a:xfrm>
          <a:prstGeom prst="rect">
            <a:avLst/>
          </a:prstGeom>
        </p:spPr>
      </p:pic>
      <p:sp>
        <p:nvSpPr>
          <p:cNvPr id="2" name="TextBox 1">
            <a:extLst>
              <a:ext uri="{FF2B5EF4-FFF2-40B4-BE49-F238E27FC236}">
                <a16:creationId xmlns="" xmlns:a16="http://schemas.microsoft.com/office/drawing/2014/main" id="{DC45A911-FBF2-70F7-1432-4F8ACBA45CB8}"/>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37037919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1BBDAE0-0D03-4C9F-9B17-4F8A23AFD5B8}"/>
            </a:ext>
          </a:extLst>
        </p:cNvPr>
        <p:cNvGrpSpPr/>
        <p:nvPr/>
      </p:nvGrpSpPr>
      <p:grpSpPr>
        <a:xfrm>
          <a:off x="0" y="0"/>
          <a:ext cx="0" cy="0"/>
          <a:chOff x="0" y="0"/>
          <a:chExt cx="0" cy="0"/>
        </a:xfrm>
      </p:grpSpPr>
      <p:graphicFrame>
        <p:nvGraphicFramePr>
          <p:cNvPr id="4" name="Table 3">
            <a:extLst>
              <a:ext uri="{FF2B5EF4-FFF2-40B4-BE49-F238E27FC236}">
                <a16:creationId xmlns="" xmlns:a16="http://schemas.microsoft.com/office/drawing/2014/main" id="{B311C2AB-5AD6-1F0B-C01D-8A6D19F8026C}"/>
              </a:ext>
            </a:extLst>
          </p:cNvPr>
          <p:cNvGraphicFramePr>
            <a:graphicFrameLocks noGrp="1"/>
          </p:cNvGraphicFramePr>
          <p:nvPr>
            <p:extLst>
              <p:ext uri="{D42A27DB-BD31-4B8C-83A1-F6EECF244321}">
                <p14:modId xmlns:p14="http://schemas.microsoft.com/office/powerpoint/2010/main" val="417769629"/>
              </p:ext>
            </p:extLst>
          </p:nvPr>
        </p:nvGraphicFramePr>
        <p:xfrm>
          <a:off x="793790" y="322680"/>
          <a:ext cx="13462537" cy="6428036"/>
        </p:xfrm>
        <a:graphic>
          <a:graphicData uri="http://schemas.openxmlformats.org/drawingml/2006/table">
            <a:tbl>
              <a:tblPr/>
              <a:tblGrid>
                <a:gridCol w="3028910">
                  <a:extLst>
                    <a:ext uri="{9D8B030D-6E8A-4147-A177-3AD203B41FA5}">
                      <a16:colId xmlns="" xmlns:a16="http://schemas.microsoft.com/office/drawing/2014/main" val="313123913"/>
                    </a:ext>
                  </a:extLst>
                </a:gridCol>
                <a:gridCol w="10433627">
                  <a:extLst>
                    <a:ext uri="{9D8B030D-6E8A-4147-A177-3AD203B41FA5}">
                      <a16:colId xmlns="" xmlns:a16="http://schemas.microsoft.com/office/drawing/2014/main" val="2305873083"/>
                    </a:ext>
                  </a:extLst>
                </a:gridCol>
              </a:tblGrid>
              <a:tr h="327496">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Question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800" b="1">
                          <a:solidFill>
                            <a:srgbClr val="314259"/>
                          </a:solidFill>
                          <a:effectLst/>
                          <a:latin typeface="MS Reference Sans Serif" panose="020B0604030504040204" pitchFamily="34" charset="0"/>
                          <a:ea typeface="Cambria" panose="02040503050406030204" pitchFamily="18" charset="0"/>
                        </a:rPr>
                        <a:t>Answer</a:t>
                      </a:r>
                      <a:endParaRPr lang="en-IN" sz="1800" b="1"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Salary TDS compliance</a:t>
                      </a:r>
                    </a:p>
                  </a:txBody>
                  <a:tcPr marL="47990" marR="47990" marT="47990" marB="47990">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66588494"/>
                  </a:ext>
                </a:extLst>
              </a:tr>
            </a:tbl>
          </a:graphicData>
        </a:graphic>
      </p:graphicFrame>
      <p:pic>
        <p:nvPicPr>
          <p:cNvPr id="5" name="Picture 4">
            <a:extLst>
              <a:ext uri="{FF2B5EF4-FFF2-40B4-BE49-F238E27FC236}">
                <a16:creationId xmlns="" xmlns:a16="http://schemas.microsoft.com/office/drawing/2014/main" id="{D4190AAF-1B16-C3E3-7BFE-4DDC009D51CB}"/>
              </a:ext>
            </a:extLst>
          </p:cNvPr>
          <p:cNvPicPr>
            <a:picLocks noChangeAspect="1"/>
          </p:cNvPicPr>
          <p:nvPr/>
        </p:nvPicPr>
        <p:blipFill>
          <a:blip r:embed="rId3"/>
          <a:stretch>
            <a:fillRect/>
          </a:stretch>
        </p:blipFill>
        <p:spPr>
          <a:xfrm>
            <a:off x="4356100" y="945785"/>
            <a:ext cx="9755855" cy="5239115"/>
          </a:xfrm>
          <a:prstGeom prst="rect">
            <a:avLst/>
          </a:prstGeom>
        </p:spPr>
      </p:pic>
      <p:sp>
        <p:nvSpPr>
          <p:cNvPr id="2" name="TextBox 1">
            <a:extLst>
              <a:ext uri="{FF2B5EF4-FFF2-40B4-BE49-F238E27FC236}">
                <a16:creationId xmlns="" xmlns:a16="http://schemas.microsoft.com/office/drawing/2014/main" id="{97FD77E2-ABF5-004E-951A-F735A0EC5C8C}"/>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15780888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0FD76CA-35A1-AB1D-F159-9197F629A92E}"/>
            </a:ext>
          </a:extLst>
        </p:cNvPr>
        <p:cNvGrpSpPr/>
        <p:nvPr/>
      </p:nvGrpSpPr>
      <p:grpSpPr>
        <a:xfrm>
          <a:off x="0" y="0"/>
          <a:ext cx="0" cy="0"/>
          <a:chOff x="0" y="0"/>
          <a:chExt cx="0" cy="0"/>
        </a:xfrm>
      </p:grpSpPr>
      <p:graphicFrame>
        <p:nvGraphicFramePr>
          <p:cNvPr id="4" name="Table 3">
            <a:extLst>
              <a:ext uri="{FF2B5EF4-FFF2-40B4-BE49-F238E27FC236}">
                <a16:creationId xmlns="" xmlns:a16="http://schemas.microsoft.com/office/drawing/2014/main" id="{498CF1EA-7748-70BA-171F-24028BDA0FD5}"/>
              </a:ext>
            </a:extLst>
          </p:cNvPr>
          <p:cNvGraphicFramePr>
            <a:graphicFrameLocks noGrp="1"/>
          </p:cNvGraphicFramePr>
          <p:nvPr>
            <p:extLst>
              <p:ext uri="{D42A27DB-BD31-4B8C-83A1-F6EECF244321}">
                <p14:modId xmlns:p14="http://schemas.microsoft.com/office/powerpoint/2010/main" val="2996190948"/>
              </p:ext>
            </p:extLst>
          </p:nvPr>
        </p:nvGraphicFramePr>
        <p:xfrm>
          <a:off x="793790" y="322680"/>
          <a:ext cx="13462537" cy="6428036"/>
        </p:xfrm>
        <a:graphic>
          <a:graphicData uri="http://schemas.openxmlformats.org/drawingml/2006/table">
            <a:tbl>
              <a:tblPr/>
              <a:tblGrid>
                <a:gridCol w="3028910">
                  <a:extLst>
                    <a:ext uri="{9D8B030D-6E8A-4147-A177-3AD203B41FA5}">
                      <a16:colId xmlns="" xmlns:a16="http://schemas.microsoft.com/office/drawing/2014/main" val="313123913"/>
                    </a:ext>
                  </a:extLst>
                </a:gridCol>
                <a:gridCol w="10433627">
                  <a:extLst>
                    <a:ext uri="{9D8B030D-6E8A-4147-A177-3AD203B41FA5}">
                      <a16:colId xmlns="" xmlns:a16="http://schemas.microsoft.com/office/drawing/2014/main" val="2305873083"/>
                    </a:ext>
                  </a:extLst>
                </a:gridCol>
              </a:tblGrid>
              <a:tr h="327496">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Question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800" b="1">
                          <a:solidFill>
                            <a:srgbClr val="314259"/>
                          </a:solidFill>
                          <a:effectLst/>
                          <a:latin typeface="MS Reference Sans Serif" panose="020B0604030504040204" pitchFamily="34" charset="0"/>
                          <a:ea typeface="Cambria" panose="02040503050406030204" pitchFamily="18" charset="0"/>
                        </a:rPr>
                        <a:t>Answer</a:t>
                      </a:r>
                      <a:endParaRPr lang="en-IN" sz="1800" b="1"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Which Act governs an appeal</a:t>
                      </a:r>
                    </a:p>
                  </a:txBody>
                  <a:tcPr marL="47990" marR="47990" marT="47990" marB="47990">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p>
                      <a:pPr algn="just">
                        <a:lnSpc>
                          <a:spcPct val="100000"/>
                        </a:lnSpc>
                        <a:spcBef>
                          <a:spcPts val="750"/>
                        </a:spcBef>
                        <a:spcAft>
                          <a:spcPts val="750"/>
                        </a:spcAft>
                        <a:buNone/>
                      </a:pPr>
                      <a:endParaRPr lang="en-IN" sz="1800" b="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66588494"/>
                  </a:ext>
                </a:extLst>
              </a:tr>
            </a:tbl>
          </a:graphicData>
        </a:graphic>
      </p:graphicFrame>
      <p:pic>
        <p:nvPicPr>
          <p:cNvPr id="3" name="Picture 2">
            <a:extLst>
              <a:ext uri="{FF2B5EF4-FFF2-40B4-BE49-F238E27FC236}">
                <a16:creationId xmlns="" xmlns:a16="http://schemas.microsoft.com/office/drawing/2014/main" id="{6B791454-8C00-265B-B49B-DA396DF3B085}"/>
              </a:ext>
            </a:extLst>
          </p:cNvPr>
          <p:cNvPicPr>
            <a:picLocks noChangeAspect="1"/>
          </p:cNvPicPr>
          <p:nvPr/>
        </p:nvPicPr>
        <p:blipFill>
          <a:blip r:embed="rId3"/>
          <a:stretch>
            <a:fillRect/>
          </a:stretch>
        </p:blipFill>
        <p:spPr>
          <a:xfrm>
            <a:off x="4158418" y="950299"/>
            <a:ext cx="10097909" cy="5653701"/>
          </a:xfrm>
          <a:prstGeom prst="rect">
            <a:avLst/>
          </a:prstGeom>
        </p:spPr>
      </p:pic>
      <p:sp>
        <p:nvSpPr>
          <p:cNvPr id="2" name="TextBox 1">
            <a:extLst>
              <a:ext uri="{FF2B5EF4-FFF2-40B4-BE49-F238E27FC236}">
                <a16:creationId xmlns="" xmlns:a16="http://schemas.microsoft.com/office/drawing/2014/main" id="{3E77BD75-9B53-77D7-3D93-74FB38483F5E}"/>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32493301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011E34D-A804-7747-5B60-CBDE48E5E920}"/>
            </a:ext>
          </a:extLst>
        </p:cNvPr>
        <p:cNvGrpSpPr/>
        <p:nvPr/>
      </p:nvGrpSpPr>
      <p:grpSpPr>
        <a:xfrm>
          <a:off x="0" y="0"/>
          <a:ext cx="0" cy="0"/>
          <a:chOff x="0" y="0"/>
          <a:chExt cx="0" cy="0"/>
        </a:xfrm>
      </p:grpSpPr>
      <p:graphicFrame>
        <p:nvGraphicFramePr>
          <p:cNvPr id="4" name="Table 3">
            <a:extLst>
              <a:ext uri="{FF2B5EF4-FFF2-40B4-BE49-F238E27FC236}">
                <a16:creationId xmlns="" xmlns:a16="http://schemas.microsoft.com/office/drawing/2014/main" id="{B17332AE-BD1D-D8EF-0E79-95D61D84E04C}"/>
              </a:ext>
            </a:extLst>
          </p:cNvPr>
          <p:cNvGraphicFramePr>
            <a:graphicFrameLocks noGrp="1"/>
          </p:cNvGraphicFramePr>
          <p:nvPr>
            <p:extLst>
              <p:ext uri="{D42A27DB-BD31-4B8C-83A1-F6EECF244321}">
                <p14:modId xmlns:p14="http://schemas.microsoft.com/office/powerpoint/2010/main" val="161474459"/>
              </p:ext>
            </p:extLst>
          </p:nvPr>
        </p:nvGraphicFramePr>
        <p:xfrm>
          <a:off x="793790" y="322680"/>
          <a:ext cx="13462537" cy="2343716"/>
        </p:xfrm>
        <a:graphic>
          <a:graphicData uri="http://schemas.openxmlformats.org/drawingml/2006/table">
            <a:tbl>
              <a:tblPr/>
              <a:tblGrid>
                <a:gridCol w="3028910">
                  <a:extLst>
                    <a:ext uri="{9D8B030D-6E8A-4147-A177-3AD203B41FA5}">
                      <a16:colId xmlns="" xmlns:a16="http://schemas.microsoft.com/office/drawing/2014/main" val="313123913"/>
                    </a:ext>
                  </a:extLst>
                </a:gridCol>
                <a:gridCol w="10433627">
                  <a:extLst>
                    <a:ext uri="{9D8B030D-6E8A-4147-A177-3AD203B41FA5}">
                      <a16:colId xmlns="" xmlns:a16="http://schemas.microsoft.com/office/drawing/2014/main" val="2305873083"/>
                    </a:ext>
                  </a:extLst>
                </a:gridCol>
              </a:tblGrid>
              <a:tr h="327496">
                <a:tc>
                  <a:txBody>
                    <a:bodyPr/>
                    <a:lstStyle/>
                    <a:p>
                      <a:pPr algn="ctr">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Question</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l">
                        <a:lnSpc>
                          <a:spcPts val="1800"/>
                        </a:lnSpc>
                        <a:spcBef>
                          <a:spcPts val="750"/>
                        </a:spcBef>
                        <a:spcAft>
                          <a:spcPts val="750"/>
                        </a:spcAft>
                        <a:buNone/>
                      </a:pPr>
                      <a:r>
                        <a:rPr lang="en-IN" sz="1800" b="1" dirty="0">
                          <a:solidFill>
                            <a:srgbClr val="314259"/>
                          </a:solidFill>
                          <a:effectLst/>
                          <a:latin typeface="MS Reference Sans Serif" panose="020B0604030504040204" pitchFamily="34" charset="0"/>
                          <a:ea typeface="Cambria" panose="02040503050406030204" pitchFamily="18" charset="0"/>
                        </a:rPr>
                        <a:t>Answer</a:t>
                      </a:r>
                    </a:p>
                  </a:txBody>
                  <a:tcPr marL="47990" marR="47990" marT="47990" marB="47990"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 xmlns:a16="http://schemas.microsoft.com/office/drawing/2014/main" val="2715952263"/>
                  </a:ext>
                </a:extLst>
              </a:tr>
              <a:tr h="212755">
                <a:tc>
                  <a:txBody>
                    <a:bodyPr/>
                    <a:lstStyle/>
                    <a:p>
                      <a:pPr marL="0" marR="0" lvl="0" indent="0" algn="just" defTabSz="914400" rtl="0" eaLnBrk="1" fontAlgn="auto" latinLnBrk="0" hangingPunct="1">
                        <a:lnSpc>
                          <a:spcPct val="100000"/>
                        </a:lnSpc>
                        <a:spcBef>
                          <a:spcPts val="750"/>
                        </a:spcBef>
                        <a:spcAft>
                          <a:spcPts val="750"/>
                        </a:spcAft>
                        <a:buClrTx/>
                        <a:buSzTx/>
                        <a:buFontTx/>
                        <a:buNone/>
                        <a:tabLst/>
                        <a:defRPr/>
                      </a:pPr>
                      <a:r>
                        <a:rPr lang="en-US" sz="1800" dirty="0">
                          <a:solidFill>
                            <a:srgbClr val="314259"/>
                          </a:solidFill>
                          <a:effectLst/>
                          <a:latin typeface="MS Reference Sans Serif" panose="020B0604030504040204" pitchFamily="34" charset="0"/>
                          <a:ea typeface="Cambria" panose="02040503050406030204" pitchFamily="18" charset="0"/>
                        </a:rPr>
                        <a:t>If a search was initiated on a person under section 132 of the old Act before the new law came into effect, which law applies to the connected proceedings?</a:t>
                      </a:r>
                    </a:p>
                  </a:txBody>
                  <a:tcPr marL="47990" marR="47990" marT="47990" marB="47990">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just">
                        <a:lnSpc>
                          <a:spcPct val="100000"/>
                        </a:lnSpc>
                        <a:spcBef>
                          <a:spcPts val="750"/>
                        </a:spcBef>
                        <a:spcAft>
                          <a:spcPts val="750"/>
                        </a:spcAft>
                        <a:buNone/>
                      </a:pPr>
                      <a:r>
                        <a:rPr lang="en-US" sz="1800" b="0" dirty="0">
                          <a:solidFill>
                            <a:srgbClr val="314259"/>
                          </a:solidFill>
                          <a:effectLst/>
                          <a:latin typeface="MS Reference Sans Serif" panose="020B0604030504040204" pitchFamily="34" charset="0"/>
                          <a:ea typeface="Cambria" panose="02040503050406030204" pitchFamily="18" charset="0"/>
                        </a:rPr>
                        <a:t>All proceedings connected with such a search continue to be governed by the old Act as if the new Act had not been enacted.</a:t>
                      </a:r>
                    </a:p>
                    <a:p>
                      <a:pPr algn="just">
                        <a:lnSpc>
                          <a:spcPct val="100000"/>
                        </a:lnSpc>
                        <a:spcBef>
                          <a:spcPts val="750"/>
                        </a:spcBef>
                        <a:spcAft>
                          <a:spcPts val="750"/>
                        </a:spcAft>
                        <a:buNone/>
                      </a:pPr>
                      <a:r>
                        <a:rPr lang="en-US" sz="1800" b="0" dirty="0">
                          <a:solidFill>
                            <a:srgbClr val="314259"/>
                          </a:solidFill>
                          <a:effectLst/>
                          <a:latin typeface="MS Reference Sans Serif" panose="020B0604030504040204" pitchFamily="34" charset="0"/>
                          <a:ea typeface="Cambria" panose="02040503050406030204" pitchFamily="18" charset="0"/>
                        </a:rPr>
                        <a:t>For example, if a search on Mr. A is initiated in the month of January 2026, assessments and all other proceedings connected with the search will be under the provisions of the old Act.</a:t>
                      </a:r>
                      <a:endParaRPr lang="en-IN" sz="1800" b="0" dirty="0">
                        <a:solidFill>
                          <a:srgbClr val="314259"/>
                        </a:solidFill>
                        <a:effectLst/>
                        <a:latin typeface="MS Reference Sans Serif" panose="020B0604030504040204" pitchFamily="34" charset="0"/>
                        <a:ea typeface="Cambria" panose="02040503050406030204" pitchFamily="18" charset="0"/>
                      </a:endParaRPr>
                    </a:p>
                  </a:txBody>
                  <a:tcPr marL="47990" marR="47990" marT="47990" marB="47990">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 xmlns:a16="http://schemas.microsoft.com/office/drawing/2014/main" val="266588494"/>
                  </a:ext>
                </a:extLst>
              </a:tr>
            </a:tbl>
          </a:graphicData>
        </a:graphic>
      </p:graphicFrame>
      <p:sp>
        <p:nvSpPr>
          <p:cNvPr id="2" name="TextBox 1">
            <a:extLst>
              <a:ext uri="{FF2B5EF4-FFF2-40B4-BE49-F238E27FC236}">
                <a16:creationId xmlns="" xmlns:a16="http://schemas.microsoft.com/office/drawing/2014/main" id="{1769A6AF-4956-FFF0-C994-9E68314463E5}"/>
              </a:ext>
            </a:extLst>
          </p:cNvPr>
          <p:cNvSpPr txBox="1"/>
          <p:nvPr/>
        </p:nvSpPr>
        <p:spPr>
          <a:xfrm>
            <a:off x="265471" y="7757652"/>
            <a:ext cx="3347884" cy="276999"/>
          </a:xfrm>
          <a:prstGeom prst="rect">
            <a:avLst/>
          </a:prstGeom>
          <a:noFill/>
        </p:spPr>
        <p:txBody>
          <a:bodyPr wrap="square" rtlCol="0">
            <a:spAutoFit/>
          </a:bodyPr>
          <a:lstStyle/>
          <a:p>
            <a:r>
              <a:rPr lang="en-IN" sz="1200" i="1" dirty="0">
                <a:latin typeface="MS Reference Sans Serif" panose="020B0604030504040204" pitchFamily="34" charset="0"/>
              </a:rPr>
              <a:t>CA P.C. </a:t>
            </a:r>
            <a:r>
              <a:rPr lang="en-IN" sz="1200" i="1" dirty="0" err="1">
                <a:latin typeface="MS Reference Sans Serif" panose="020B0604030504040204" pitchFamily="34" charset="0"/>
              </a:rPr>
              <a:t>Parwal</a:t>
            </a:r>
            <a:r>
              <a:rPr lang="en-IN" sz="1200" i="1" dirty="0">
                <a:latin typeface="MS Reference Sans Serif" panose="020B0604030504040204" pitchFamily="34" charset="0"/>
              </a:rPr>
              <a:t>, Kalani &amp; Co LLP</a:t>
            </a:r>
          </a:p>
        </p:txBody>
      </p:sp>
    </p:spTree>
    <p:extLst>
      <p:ext uri="{BB962C8B-B14F-4D97-AF65-F5344CB8AC3E}">
        <p14:creationId xmlns:p14="http://schemas.microsoft.com/office/powerpoint/2010/main" val="5675989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B216BEDB-EB6E-030E-3312-1AD18C8AF402}"/>
            </a:ext>
          </a:extLst>
        </p:cNvPr>
        <p:cNvGrpSpPr/>
        <p:nvPr/>
      </p:nvGrpSpPr>
      <p:grpSpPr>
        <a:xfrm>
          <a:off x="0" y="0"/>
          <a:ext cx="0" cy="0"/>
          <a:chOff x="0" y="0"/>
          <a:chExt cx="0" cy="0"/>
        </a:xfrm>
      </p:grpSpPr>
      <p:sp>
        <p:nvSpPr>
          <p:cNvPr id="4" name="TextBox 3">
            <a:extLst>
              <a:ext uri="{FF2B5EF4-FFF2-40B4-BE49-F238E27FC236}">
                <a16:creationId xmlns="" xmlns:a16="http://schemas.microsoft.com/office/drawing/2014/main" id="{6795B2C8-212A-4DAA-C5CF-A035E3D25750}"/>
              </a:ext>
            </a:extLst>
          </p:cNvPr>
          <p:cNvSpPr txBox="1"/>
          <p:nvPr/>
        </p:nvSpPr>
        <p:spPr>
          <a:xfrm>
            <a:off x="892096" y="654445"/>
            <a:ext cx="10114157" cy="1892826"/>
          </a:xfrm>
          <a:prstGeom prst="rect">
            <a:avLst/>
          </a:prstGeom>
          <a:noFill/>
        </p:spPr>
        <p:txBody>
          <a:bodyPr wrap="square">
            <a:spAutoFit/>
          </a:bodyPr>
          <a:lstStyle/>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Major Income Tax Forms</a:t>
            </a:r>
          </a:p>
          <a:p>
            <a:pPr>
              <a:defRPr/>
            </a:pPr>
            <a:r>
              <a:rPr lang="en-US" sz="39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 </a:t>
            </a:r>
            <a:r>
              <a:rPr lang="en-US" sz="3900" b="1" dirty="0">
                <a:solidFill>
                  <a:schemeClr val="accent6">
                    <a:lumMod val="50000"/>
                  </a:schemeClr>
                </a:solidFill>
                <a:latin typeface="MS Reference Sans Serif" panose="020B0604030504040204" pitchFamily="34" charset="0"/>
                <a:ea typeface="Cambria" panose="02040503050406030204" pitchFamily="18" charset="0"/>
                <a:cs typeface="Lato Black" panose="020F0502020204030203" pitchFamily="34" charset="0"/>
              </a:rPr>
              <a:t> </a:t>
            </a:r>
          </a:p>
          <a:p>
            <a:pPr>
              <a:defRPr/>
            </a:pPr>
            <a:endParaRPr lang="en-US" sz="3900" b="1" dirty="0">
              <a:solidFill>
                <a:schemeClr val="accent6">
                  <a:lumMod val="50000"/>
                </a:schemeClr>
              </a:solidFill>
              <a:latin typeface="MS Reference Sans Serif" panose="020B0604030504040204" pitchFamily="34" charset="0"/>
              <a:ea typeface="Cambria" panose="02040503050406030204" pitchFamily="18" charset="0"/>
              <a:cs typeface="Lato Black" panose="020F0502020204030203" pitchFamily="34" charset="0"/>
            </a:endParaRPr>
          </a:p>
        </p:txBody>
      </p:sp>
      <p:graphicFrame>
        <p:nvGraphicFramePr>
          <p:cNvPr id="2" name="Table 1">
            <a:extLst>
              <a:ext uri="{FF2B5EF4-FFF2-40B4-BE49-F238E27FC236}">
                <a16:creationId xmlns="" xmlns:a16="http://schemas.microsoft.com/office/drawing/2014/main" id="{740512E8-ABDE-2EC3-129C-24F96DC364EE}"/>
              </a:ext>
            </a:extLst>
          </p:cNvPr>
          <p:cNvGraphicFramePr>
            <a:graphicFrameLocks noGrp="1"/>
          </p:cNvGraphicFramePr>
          <p:nvPr>
            <p:extLst>
              <p:ext uri="{D42A27DB-BD31-4B8C-83A1-F6EECF244321}">
                <p14:modId xmlns:p14="http://schemas.microsoft.com/office/powerpoint/2010/main" val="2991399908"/>
              </p:ext>
            </p:extLst>
          </p:nvPr>
        </p:nvGraphicFramePr>
        <p:xfrm>
          <a:off x="892096" y="1393108"/>
          <a:ext cx="12991171" cy="6553200"/>
        </p:xfrm>
        <a:graphic>
          <a:graphicData uri="http://schemas.openxmlformats.org/drawingml/2006/table">
            <a:tbl>
              <a:tblPr firstRow="1" bandRow="1">
                <a:tableStyleId>{5C22544A-7EE6-4342-B048-85BDC9FD1C3A}</a:tableStyleId>
              </a:tblPr>
              <a:tblGrid>
                <a:gridCol w="6395395">
                  <a:extLst>
                    <a:ext uri="{9D8B030D-6E8A-4147-A177-3AD203B41FA5}">
                      <a16:colId xmlns="" xmlns:a16="http://schemas.microsoft.com/office/drawing/2014/main" val="1176696222"/>
                    </a:ext>
                  </a:extLst>
                </a:gridCol>
                <a:gridCol w="3463636">
                  <a:extLst>
                    <a:ext uri="{9D8B030D-6E8A-4147-A177-3AD203B41FA5}">
                      <a16:colId xmlns="" xmlns:a16="http://schemas.microsoft.com/office/drawing/2014/main" val="964468983"/>
                    </a:ext>
                  </a:extLst>
                </a:gridCol>
                <a:gridCol w="3132140">
                  <a:extLst>
                    <a:ext uri="{9D8B030D-6E8A-4147-A177-3AD203B41FA5}">
                      <a16:colId xmlns="" xmlns:a16="http://schemas.microsoft.com/office/drawing/2014/main" val="2901718821"/>
                    </a:ext>
                  </a:extLst>
                </a:gridCol>
              </a:tblGrid>
              <a:tr h="696832">
                <a:tc>
                  <a:txBody>
                    <a:bodyPr/>
                    <a:lstStyle/>
                    <a:p>
                      <a:pPr algn="ctr"/>
                      <a:r>
                        <a:rPr lang="en-US" sz="2000" dirty="0">
                          <a:latin typeface="MS Reference Sans Serif" panose="020B0604030504040204" pitchFamily="34" charset="0"/>
                          <a:ea typeface="Cambria" panose="02040503050406030204" pitchFamily="18" charset="0"/>
                        </a:rPr>
                        <a:t>Description </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US" sz="2000" dirty="0">
                          <a:latin typeface="MS Reference Sans Serif" panose="020B0604030504040204" pitchFamily="34" charset="0"/>
                          <a:ea typeface="Cambria" panose="02040503050406030204" pitchFamily="18" charset="0"/>
                        </a:rPr>
                        <a:t>Old Form (1961 Act)</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US" sz="2000" dirty="0">
                          <a:latin typeface="MS Reference Sans Serif" panose="020B0604030504040204" pitchFamily="34" charset="0"/>
                          <a:ea typeface="Cambria" panose="02040503050406030204" pitchFamily="18" charset="0"/>
                        </a:rPr>
                        <a:t>New Notified Form (2025 Act)</a:t>
                      </a:r>
                      <a:endParaRPr lang="en-IN" sz="2000" dirty="0">
                        <a:latin typeface="MS Reference Sans Serif" panose="020B0604030504040204" pitchFamily="34" charset="0"/>
                        <a:ea typeface="Cambria" panose="02040503050406030204" pitchFamily="18" charset="0"/>
                      </a:endParaRPr>
                    </a:p>
                  </a:txBody>
                  <a:tcPr/>
                </a:tc>
                <a:extLst>
                  <a:ext uri="{0D108BD9-81ED-4DB2-BD59-A6C34878D82A}">
                    <a16:rowId xmlns="" xmlns:a16="http://schemas.microsoft.com/office/drawing/2014/main" val="3281335467"/>
                  </a:ext>
                </a:extLst>
              </a:tr>
              <a:tr h="393861">
                <a:tc>
                  <a:txBody>
                    <a:bodyPr/>
                    <a:lstStyle/>
                    <a:p>
                      <a:r>
                        <a:rPr lang="en-US" sz="2000" dirty="0">
                          <a:latin typeface="MS Reference Sans Serif" panose="020B0604030504040204" pitchFamily="34" charset="0"/>
                          <a:ea typeface="Cambria" panose="02040503050406030204" pitchFamily="18" charset="0"/>
                        </a:rPr>
                        <a:t>TDS Certificate for Salary</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US" sz="2000" dirty="0">
                          <a:latin typeface="MS Reference Sans Serif" panose="020B0604030504040204" pitchFamily="34" charset="0"/>
                          <a:ea typeface="Cambria" panose="02040503050406030204" pitchFamily="18" charset="0"/>
                        </a:rPr>
                        <a:t>Form 16</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US" sz="2000" dirty="0">
                          <a:latin typeface="MS Reference Sans Serif" panose="020B0604030504040204" pitchFamily="34" charset="0"/>
                          <a:ea typeface="Cambria" panose="02040503050406030204" pitchFamily="18" charset="0"/>
                        </a:rPr>
                        <a:t>Form 130</a:t>
                      </a:r>
                      <a:endParaRPr lang="en-IN" sz="2000" dirty="0">
                        <a:latin typeface="MS Reference Sans Serif" panose="020B0604030504040204" pitchFamily="34" charset="0"/>
                        <a:ea typeface="Cambria" panose="02040503050406030204" pitchFamily="18" charset="0"/>
                      </a:endParaRPr>
                    </a:p>
                  </a:txBody>
                  <a:tcPr/>
                </a:tc>
                <a:extLst>
                  <a:ext uri="{0D108BD9-81ED-4DB2-BD59-A6C34878D82A}">
                    <a16:rowId xmlns="" xmlns:a16="http://schemas.microsoft.com/office/drawing/2014/main" val="2290285799"/>
                  </a:ext>
                </a:extLst>
              </a:tr>
              <a:tr h="393861">
                <a:tc>
                  <a:txBody>
                    <a:bodyPr/>
                    <a:lstStyle/>
                    <a:p>
                      <a:r>
                        <a:rPr lang="en-US" sz="2000" dirty="0">
                          <a:latin typeface="MS Reference Sans Serif" panose="020B0604030504040204" pitchFamily="34" charset="0"/>
                          <a:ea typeface="Cambria" panose="02040503050406030204" pitchFamily="18" charset="0"/>
                        </a:rPr>
                        <a:t>Annual Tax Statement (Tax Credit)</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US" sz="2000" dirty="0">
                          <a:latin typeface="MS Reference Sans Serif" panose="020B0604030504040204" pitchFamily="34" charset="0"/>
                          <a:ea typeface="Cambria" panose="02040503050406030204" pitchFamily="18" charset="0"/>
                        </a:rPr>
                        <a:t>Form 26AS</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US" sz="2000" dirty="0">
                          <a:latin typeface="MS Reference Sans Serif" panose="020B0604030504040204" pitchFamily="34" charset="0"/>
                          <a:ea typeface="Cambria" panose="02040503050406030204" pitchFamily="18" charset="0"/>
                        </a:rPr>
                        <a:t>Form 168</a:t>
                      </a:r>
                      <a:endParaRPr lang="en-IN" sz="2000" dirty="0">
                        <a:latin typeface="MS Reference Sans Serif" panose="020B0604030504040204" pitchFamily="34" charset="0"/>
                        <a:ea typeface="Cambria" panose="02040503050406030204" pitchFamily="18" charset="0"/>
                      </a:endParaRPr>
                    </a:p>
                  </a:txBody>
                  <a:tcPr/>
                </a:tc>
                <a:extLst>
                  <a:ext uri="{0D108BD9-81ED-4DB2-BD59-A6C34878D82A}">
                    <a16:rowId xmlns="" xmlns:a16="http://schemas.microsoft.com/office/drawing/2014/main" val="519165011"/>
                  </a:ext>
                </a:extLst>
              </a:tr>
              <a:tr h="393861">
                <a:tc>
                  <a:txBody>
                    <a:bodyPr/>
                    <a:lstStyle/>
                    <a:p>
                      <a:r>
                        <a:rPr lang="en-US" sz="2000" dirty="0">
                          <a:latin typeface="MS Reference Sans Serif" panose="020B0604030504040204" pitchFamily="34" charset="0"/>
                          <a:ea typeface="Cambria" panose="02040503050406030204" pitchFamily="18" charset="0"/>
                        </a:rPr>
                        <a:t>TDS Certificate (Non-Salary)</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US" sz="2000" dirty="0">
                          <a:latin typeface="MS Reference Sans Serif" panose="020B0604030504040204" pitchFamily="34" charset="0"/>
                          <a:ea typeface="Cambria" panose="02040503050406030204" pitchFamily="18" charset="0"/>
                        </a:rPr>
                        <a:t>Form 16A</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US" sz="2000" dirty="0">
                          <a:latin typeface="MS Reference Sans Serif" panose="020B0604030504040204" pitchFamily="34" charset="0"/>
                          <a:ea typeface="Cambria" panose="02040503050406030204" pitchFamily="18" charset="0"/>
                        </a:rPr>
                        <a:t>Form 131</a:t>
                      </a:r>
                      <a:endParaRPr lang="en-IN" sz="2000" dirty="0">
                        <a:latin typeface="MS Reference Sans Serif" panose="020B0604030504040204" pitchFamily="34" charset="0"/>
                        <a:ea typeface="Cambria" panose="02040503050406030204" pitchFamily="18" charset="0"/>
                      </a:endParaRPr>
                    </a:p>
                  </a:txBody>
                  <a:tcPr/>
                </a:tc>
                <a:extLst>
                  <a:ext uri="{0D108BD9-81ED-4DB2-BD59-A6C34878D82A}">
                    <a16:rowId xmlns="" xmlns:a16="http://schemas.microsoft.com/office/drawing/2014/main" val="2584591579"/>
                  </a:ext>
                </a:extLst>
              </a:tr>
              <a:tr h="393861">
                <a:tc>
                  <a:txBody>
                    <a:bodyPr/>
                    <a:lstStyle/>
                    <a:p>
                      <a:r>
                        <a:rPr lang="en-US" sz="2000" dirty="0">
                          <a:latin typeface="MS Reference Sans Serif" panose="020B0604030504040204" pitchFamily="34" charset="0"/>
                          <a:ea typeface="Cambria" panose="02040503050406030204" pitchFamily="18" charset="0"/>
                        </a:rPr>
                        <a:t>Quarterly TDS Return (Salaries) </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US" sz="2000" dirty="0">
                          <a:latin typeface="MS Reference Sans Serif" panose="020B0604030504040204" pitchFamily="34" charset="0"/>
                          <a:ea typeface="Cambria" panose="02040503050406030204" pitchFamily="18" charset="0"/>
                        </a:rPr>
                        <a:t>Form 24Q</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US" sz="2000" dirty="0">
                          <a:latin typeface="MS Reference Sans Serif" panose="020B0604030504040204" pitchFamily="34" charset="0"/>
                          <a:ea typeface="Cambria" panose="02040503050406030204" pitchFamily="18" charset="0"/>
                        </a:rPr>
                        <a:t>Form 138</a:t>
                      </a:r>
                      <a:endParaRPr lang="en-IN" sz="2000" dirty="0">
                        <a:latin typeface="MS Reference Sans Serif" panose="020B0604030504040204" pitchFamily="34" charset="0"/>
                        <a:ea typeface="Cambria" panose="02040503050406030204" pitchFamily="18" charset="0"/>
                      </a:endParaRPr>
                    </a:p>
                  </a:txBody>
                  <a:tcPr/>
                </a:tc>
                <a:extLst>
                  <a:ext uri="{0D108BD9-81ED-4DB2-BD59-A6C34878D82A}">
                    <a16:rowId xmlns="" xmlns:a16="http://schemas.microsoft.com/office/drawing/2014/main" val="2219217326"/>
                  </a:ext>
                </a:extLst>
              </a:tr>
              <a:tr h="393861">
                <a:tc>
                  <a:txBody>
                    <a:bodyPr/>
                    <a:lstStyle/>
                    <a:p>
                      <a:r>
                        <a:rPr lang="en-US" sz="2000" dirty="0">
                          <a:latin typeface="MS Reference Sans Serif" panose="020B0604030504040204" pitchFamily="34" charset="0"/>
                          <a:ea typeface="Cambria" panose="02040503050406030204" pitchFamily="18" charset="0"/>
                        </a:rPr>
                        <a:t>Quarterly TDS Return (Non-Salary)</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US" sz="2000" dirty="0">
                          <a:latin typeface="MS Reference Sans Serif" panose="020B0604030504040204" pitchFamily="34" charset="0"/>
                          <a:ea typeface="Cambria" panose="02040503050406030204" pitchFamily="18" charset="0"/>
                        </a:rPr>
                        <a:t>Form 26Q</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US" sz="2000" dirty="0">
                          <a:latin typeface="MS Reference Sans Serif" panose="020B0604030504040204" pitchFamily="34" charset="0"/>
                          <a:ea typeface="Cambria" panose="02040503050406030204" pitchFamily="18" charset="0"/>
                        </a:rPr>
                        <a:t>Form 140</a:t>
                      </a:r>
                      <a:endParaRPr lang="en-IN" sz="2000" dirty="0">
                        <a:latin typeface="MS Reference Sans Serif" panose="020B0604030504040204" pitchFamily="34" charset="0"/>
                        <a:ea typeface="Cambria" panose="02040503050406030204" pitchFamily="18" charset="0"/>
                      </a:endParaRPr>
                    </a:p>
                  </a:txBody>
                  <a:tcPr/>
                </a:tc>
                <a:extLst>
                  <a:ext uri="{0D108BD9-81ED-4DB2-BD59-A6C34878D82A}">
                    <a16:rowId xmlns="" xmlns:a16="http://schemas.microsoft.com/office/drawing/2014/main" val="3478695739"/>
                  </a:ext>
                </a:extLst>
              </a:tr>
              <a:tr h="393861">
                <a:tc>
                  <a:txBody>
                    <a:bodyPr/>
                    <a:lstStyle/>
                    <a:p>
                      <a:r>
                        <a:rPr lang="en-US" sz="2000" dirty="0">
                          <a:latin typeface="MS Reference Sans Serif" panose="020B0604030504040204" pitchFamily="34" charset="0"/>
                          <a:ea typeface="Cambria" panose="02040503050406030204" pitchFamily="18" charset="0"/>
                        </a:rPr>
                        <a:t>Quarterly TDS Return (Non-Resident)</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US" sz="2000" dirty="0">
                          <a:latin typeface="MS Reference Sans Serif" panose="020B0604030504040204" pitchFamily="34" charset="0"/>
                          <a:ea typeface="Cambria" panose="02040503050406030204" pitchFamily="18" charset="0"/>
                        </a:rPr>
                        <a:t>Form 27Q</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US" sz="2000" dirty="0">
                          <a:latin typeface="MS Reference Sans Serif" panose="020B0604030504040204" pitchFamily="34" charset="0"/>
                          <a:ea typeface="Cambria" panose="02040503050406030204" pitchFamily="18" charset="0"/>
                        </a:rPr>
                        <a:t>Form 144</a:t>
                      </a:r>
                      <a:endParaRPr lang="en-IN" sz="2000" dirty="0">
                        <a:latin typeface="MS Reference Sans Serif" panose="020B0604030504040204" pitchFamily="34" charset="0"/>
                        <a:ea typeface="Cambria" panose="02040503050406030204" pitchFamily="18" charset="0"/>
                      </a:endParaRPr>
                    </a:p>
                  </a:txBody>
                  <a:tcPr/>
                </a:tc>
                <a:extLst>
                  <a:ext uri="{0D108BD9-81ED-4DB2-BD59-A6C34878D82A}">
                    <a16:rowId xmlns="" xmlns:a16="http://schemas.microsoft.com/office/drawing/2014/main" val="255592273"/>
                  </a:ext>
                </a:extLst>
              </a:tr>
              <a:tr h="393861">
                <a:tc>
                  <a:txBody>
                    <a:bodyPr/>
                    <a:lstStyle/>
                    <a:p>
                      <a:r>
                        <a:rPr lang="en-US" sz="2000" dirty="0">
                          <a:latin typeface="MS Reference Sans Serif" panose="020B0604030504040204" pitchFamily="34" charset="0"/>
                          <a:ea typeface="Cambria" panose="02040503050406030204" pitchFamily="18" charset="0"/>
                        </a:rPr>
                        <a:t>Foreign Remittance Information</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US" sz="2000" dirty="0">
                          <a:latin typeface="MS Reference Sans Serif" panose="020B0604030504040204" pitchFamily="34" charset="0"/>
                          <a:ea typeface="Cambria" panose="02040503050406030204" pitchFamily="18" charset="0"/>
                        </a:rPr>
                        <a:t>Form 15CA</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US" sz="2000" dirty="0">
                          <a:latin typeface="MS Reference Sans Serif" panose="020B0604030504040204" pitchFamily="34" charset="0"/>
                          <a:ea typeface="Cambria" panose="02040503050406030204" pitchFamily="18" charset="0"/>
                        </a:rPr>
                        <a:t>Form 145</a:t>
                      </a:r>
                      <a:endParaRPr lang="en-IN" sz="2000" dirty="0">
                        <a:latin typeface="MS Reference Sans Serif" panose="020B0604030504040204" pitchFamily="34" charset="0"/>
                        <a:ea typeface="Cambria" panose="02040503050406030204" pitchFamily="18" charset="0"/>
                      </a:endParaRPr>
                    </a:p>
                  </a:txBody>
                  <a:tcPr/>
                </a:tc>
                <a:extLst>
                  <a:ext uri="{0D108BD9-81ED-4DB2-BD59-A6C34878D82A}">
                    <a16:rowId xmlns="" xmlns:a16="http://schemas.microsoft.com/office/drawing/2014/main" val="1364077229"/>
                  </a:ext>
                </a:extLst>
              </a:tr>
              <a:tr h="393861">
                <a:tc>
                  <a:txBody>
                    <a:bodyPr/>
                    <a:lstStyle/>
                    <a:p>
                      <a:r>
                        <a:rPr lang="en-US" sz="2000" dirty="0">
                          <a:latin typeface="MS Reference Sans Serif" panose="020B0604030504040204" pitchFamily="34" charset="0"/>
                          <a:ea typeface="Cambria" panose="02040503050406030204" pitchFamily="18" charset="0"/>
                        </a:rPr>
                        <a:t>Accountant’s Certificate for Remittance</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US" sz="2000" dirty="0">
                          <a:latin typeface="MS Reference Sans Serif" panose="020B0604030504040204" pitchFamily="34" charset="0"/>
                          <a:ea typeface="Cambria" panose="02040503050406030204" pitchFamily="18" charset="0"/>
                        </a:rPr>
                        <a:t>Form 15CB</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US" sz="2000" dirty="0">
                          <a:latin typeface="MS Reference Sans Serif" panose="020B0604030504040204" pitchFamily="34" charset="0"/>
                          <a:ea typeface="Cambria" panose="02040503050406030204" pitchFamily="18" charset="0"/>
                        </a:rPr>
                        <a:t>Form 146</a:t>
                      </a:r>
                      <a:endParaRPr lang="en-IN" sz="2000" dirty="0">
                        <a:latin typeface="MS Reference Sans Serif" panose="020B0604030504040204" pitchFamily="34" charset="0"/>
                        <a:ea typeface="Cambria" panose="02040503050406030204" pitchFamily="18" charset="0"/>
                      </a:endParaRPr>
                    </a:p>
                  </a:txBody>
                  <a:tcPr/>
                </a:tc>
                <a:extLst>
                  <a:ext uri="{0D108BD9-81ED-4DB2-BD59-A6C34878D82A}">
                    <a16:rowId xmlns="" xmlns:a16="http://schemas.microsoft.com/office/drawing/2014/main" val="3430504286"/>
                  </a:ext>
                </a:extLst>
              </a:tr>
              <a:tr h="393861">
                <a:tc>
                  <a:txBody>
                    <a:bodyPr/>
                    <a:lstStyle/>
                    <a:p>
                      <a:r>
                        <a:rPr lang="en-US" sz="2000" dirty="0">
                          <a:latin typeface="MS Reference Sans Serif" panose="020B0604030504040204" pitchFamily="34" charset="0"/>
                          <a:ea typeface="Cambria" panose="02040503050406030204" pitchFamily="18" charset="0"/>
                        </a:rPr>
                        <a:t>Tax Audit Report &amp; Statement of Particulars</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US" sz="2000" dirty="0">
                          <a:latin typeface="MS Reference Sans Serif" panose="020B0604030504040204" pitchFamily="34" charset="0"/>
                          <a:ea typeface="Cambria" panose="02040503050406030204" pitchFamily="18" charset="0"/>
                        </a:rPr>
                        <a:t>Form 3CA/3CB/3CD</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US" sz="2000" dirty="0">
                          <a:latin typeface="MS Reference Sans Serif" panose="020B0604030504040204" pitchFamily="34" charset="0"/>
                          <a:ea typeface="Cambria" panose="02040503050406030204" pitchFamily="18" charset="0"/>
                        </a:rPr>
                        <a:t>Form 26</a:t>
                      </a:r>
                      <a:endParaRPr lang="en-IN" sz="2000" dirty="0">
                        <a:latin typeface="MS Reference Sans Serif" panose="020B0604030504040204" pitchFamily="34" charset="0"/>
                        <a:ea typeface="Cambria" panose="02040503050406030204" pitchFamily="18" charset="0"/>
                      </a:endParaRPr>
                    </a:p>
                  </a:txBody>
                  <a:tcPr/>
                </a:tc>
                <a:extLst>
                  <a:ext uri="{0D108BD9-81ED-4DB2-BD59-A6C34878D82A}">
                    <a16:rowId xmlns="" xmlns:a16="http://schemas.microsoft.com/office/drawing/2014/main" val="1051237605"/>
                  </a:ext>
                </a:extLst>
              </a:tr>
              <a:tr h="393861">
                <a:tc>
                  <a:txBody>
                    <a:bodyPr/>
                    <a:lstStyle/>
                    <a:p>
                      <a:r>
                        <a:rPr lang="en-US" sz="2000" dirty="0">
                          <a:latin typeface="MS Reference Sans Serif" panose="020B0604030504040204" pitchFamily="34" charset="0"/>
                          <a:ea typeface="Cambria" panose="02040503050406030204" pitchFamily="18" charset="0"/>
                        </a:rPr>
                        <a:t>Indian individuals (Citizens of India)</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IN" sz="2000" dirty="0">
                          <a:latin typeface="MS Reference Sans Serif" panose="020B0604030504040204" pitchFamily="34" charset="0"/>
                          <a:ea typeface="Cambria" panose="02040503050406030204" pitchFamily="18" charset="0"/>
                        </a:rPr>
                        <a:t>Form 49A</a:t>
                      </a:r>
                    </a:p>
                  </a:txBody>
                  <a:tcPr/>
                </a:tc>
                <a:tc>
                  <a:txBody>
                    <a:bodyPr/>
                    <a:lstStyle/>
                    <a:p>
                      <a:pPr algn="ctr"/>
                      <a:r>
                        <a:rPr lang="en-IN" sz="2000" dirty="0">
                          <a:latin typeface="MS Reference Sans Serif" panose="020B0604030504040204" pitchFamily="34" charset="0"/>
                          <a:ea typeface="Cambria" panose="02040503050406030204" pitchFamily="18" charset="0"/>
                        </a:rPr>
                        <a:t>Form 93</a:t>
                      </a:r>
                    </a:p>
                  </a:txBody>
                  <a:tcPr/>
                </a:tc>
                <a:extLst>
                  <a:ext uri="{0D108BD9-81ED-4DB2-BD59-A6C34878D82A}">
                    <a16:rowId xmlns="" xmlns:a16="http://schemas.microsoft.com/office/drawing/2014/main" val="3643126376"/>
                  </a:ext>
                </a:extLst>
              </a:tr>
              <a:tr h="696832">
                <a:tc>
                  <a:txBody>
                    <a:bodyPr/>
                    <a:lstStyle/>
                    <a:p>
                      <a:r>
                        <a:rPr lang="en-US" sz="2000" dirty="0">
                          <a:latin typeface="MS Reference Sans Serif" panose="020B0604030504040204" pitchFamily="34" charset="0"/>
                          <a:ea typeface="Cambria" panose="02040503050406030204" pitchFamily="18" charset="0"/>
                        </a:rPr>
                        <a:t>Indian Companies / Entities incorporated or formed in India</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IN" sz="2000" dirty="0">
                          <a:latin typeface="MS Reference Sans Serif" panose="020B0604030504040204" pitchFamily="34" charset="0"/>
                          <a:ea typeface="Cambria" panose="02040503050406030204" pitchFamily="18" charset="0"/>
                        </a:rPr>
                        <a:t>Form 49A</a:t>
                      </a:r>
                    </a:p>
                  </a:txBody>
                  <a:tcPr/>
                </a:tc>
                <a:tc>
                  <a:txBody>
                    <a:bodyPr/>
                    <a:lstStyle/>
                    <a:p>
                      <a:pPr algn="ctr"/>
                      <a:r>
                        <a:rPr lang="en-IN" sz="2000" dirty="0">
                          <a:latin typeface="MS Reference Sans Serif" panose="020B0604030504040204" pitchFamily="34" charset="0"/>
                          <a:ea typeface="Cambria" panose="02040503050406030204" pitchFamily="18" charset="0"/>
                        </a:rPr>
                        <a:t>Form 94</a:t>
                      </a:r>
                    </a:p>
                  </a:txBody>
                  <a:tcPr/>
                </a:tc>
                <a:extLst>
                  <a:ext uri="{0D108BD9-81ED-4DB2-BD59-A6C34878D82A}">
                    <a16:rowId xmlns="" xmlns:a16="http://schemas.microsoft.com/office/drawing/2014/main" val="974147776"/>
                  </a:ext>
                </a:extLst>
              </a:tr>
              <a:tr h="393861">
                <a:tc>
                  <a:txBody>
                    <a:bodyPr/>
                    <a:lstStyle/>
                    <a:p>
                      <a:r>
                        <a:rPr lang="en-US" sz="2000" dirty="0">
                          <a:latin typeface="MS Reference Sans Serif" panose="020B0604030504040204" pitchFamily="34" charset="0"/>
                          <a:ea typeface="Cambria" panose="02040503050406030204" pitchFamily="18" charset="0"/>
                        </a:rPr>
                        <a:t>Individuals not being Citizens of India</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IN" sz="2000" dirty="0">
                          <a:latin typeface="MS Reference Sans Serif" panose="020B0604030504040204" pitchFamily="34" charset="0"/>
                          <a:ea typeface="Cambria" panose="02040503050406030204" pitchFamily="18" charset="0"/>
                        </a:rPr>
                        <a:t>Form 49AA</a:t>
                      </a:r>
                    </a:p>
                  </a:txBody>
                  <a:tcPr/>
                </a:tc>
                <a:tc>
                  <a:txBody>
                    <a:bodyPr/>
                    <a:lstStyle/>
                    <a:p>
                      <a:pPr algn="ctr"/>
                      <a:r>
                        <a:rPr lang="en-IN" sz="2000" dirty="0">
                          <a:latin typeface="MS Reference Sans Serif" panose="020B0604030504040204" pitchFamily="34" charset="0"/>
                          <a:ea typeface="Cambria" panose="02040503050406030204" pitchFamily="18" charset="0"/>
                        </a:rPr>
                        <a:t>Form 95</a:t>
                      </a:r>
                    </a:p>
                  </a:txBody>
                  <a:tcPr/>
                </a:tc>
                <a:extLst>
                  <a:ext uri="{0D108BD9-81ED-4DB2-BD59-A6C34878D82A}">
                    <a16:rowId xmlns="" xmlns:a16="http://schemas.microsoft.com/office/drawing/2014/main" val="2934368437"/>
                  </a:ext>
                </a:extLst>
              </a:tr>
              <a:tr h="393861">
                <a:tc>
                  <a:txBody>
                    <a:bodyPr/>
                    <a:lstStyle/>
                    <a:p>
                      <a:r>
                        <a:rPr lang="en-US" sz="2000" dirty="0">
                          <a:latin typeface="MS Reference Sans Serif" panose="020B0604030504040204" pitchFamily="34" charset="0"/>
                          <a:ea typeface="Cambria" panose="02040503050406030204" pitchFamily="18" charset="0"/>
                        </a:rPr>
                        <a:t>Entities incorporated or formed outside India</a:t>
                      </a:r>
                      <a:endParaRPr lang="en-IN" sz="2000" dirty="0">
                        <a:latin typeface="MS Reference Sans Serif" panose="020B0604030504040204" pitchFamily="34" charset="0"/>
                        <a:ea typeface="Cambria" panose="02040503050406030204" pitchFamily="18" charset="0"/>
                      </a:endParaRPr>
                    </a:p>
                  </a:txBody>
                  <a:tcPr/>
                </a:tc>
                <a:tc>
                  <a:txBody>
                    <a:bodyPr/>
                    <a:lstStyle/>
                    <a:p>
                      <a:pPr algn="ctr"/>
                      <a:r>
                        <a:rPr lang="en-IN" sz="2000" dirty="0">
                          <a:latin typeface="MS Reference Sans Serif" panose="020B0604030504040204" pitchFamily="34" charset="0"/>
                          <a:ea typeface="Cambria" panose="02040503050406030204" pitchFamily="18" charset="0"/>
                        </a:rPr>
                        <a:t>Form 49AA</a:t>
                      </a:r>
                    </a:p>
                  </a:txBody>
                  <a:tcPr/>
                </a:tc>
                <a:tc>
                  <a:txBody>
                    <a:bodyPr/>
                    <a:lstStyle/>
                    <a:p>
                      <a:pPr algn="ctr"/>
                      <a:r>
                        <a:rPr lang="en-IN" sz="2000" dirty="0">
                          <a:latin typeface="MS Reference Sans Serif" panose="020B0604030504040204" pitchFamily="34" charset="0"/>
                          <a:ea typeface="Cambria" panose="02040503050406030204" pitchFamily="18" charset="0"/>
                        </a:rPr>
                        <a:t>Form 96</a:t>
                      </a:r>
                    </a:p>
                  </a:txBody>
                  <a:tcPr/>
                </a:tc>
                <a:extLst>
                  <a:ext uri="{0D108BD9-81ED-4DB2-BD59-A6C34878D82A}">
                    <a16:rowId xmlns="" xmlns:a16="http://schemas.microsoft.com/office/drawing/2014/main" val="1682179506"/>
                  </a:ext>
                </a:extLst>
              </a:tr>
              <a:tr h="393861">
                <a:tc>
                  <a:txBody>
                    <a:bodyPr/>
                    <a:lstStyle/>
                    <a:p>
                      <a:r>
                        <a:rPr lang="en-IN" sz="2000" dirty="0">
                          <a:latin typeface="MS Reference Sans Serif" panose="020B0604030504040204" pitchFamily="34" charset="0"/>
                          <a:ea typeface="Cambria" panose="02040503050406030204" pitchFamily="18" charset="0"/>
                        </a:rPr>
                        <a:t>Lower/ nil withholding certificate</a:t>
                      </a:r>
                    </a:p>
                  </a:txBody>
                  <a:tcPr/>
                </a:tc>
                <a:tc>
                  <a:txBody>
                    <a:bodyPr/>
                    <a:lstStyle/>
                    <a:p>
                      <a:pPr algn="ctr"/>
                      <a:r>
                        <a:rPr lang="en-IN" sz="2000" dirty="0">
                          <a:latin typeface="MS Reference Sans Serif" panose="020B0604030504040204" pitchFamily="34" charset="0"/>
                          <a:ea typeface="Cambria" panose="02040503050406030204" pitchFamily="18" charset="0"/>
                        </a:rPr>
                        <a:t>Form 13</a:t>
                      </a:r>
                    </a:p>
                  </a:txBody>
                  <a:tcPr/>
                </a:tc>
                <a:tc>
                  <a:txBody>
                    <a:bodyPr/>
                    <a:lstStyle/>
                    <a:p>
                      <a:pPr algn="ctr"/>
                      <a:r>
                        <a:rPr lang="en-IN" sz="2000" dirty="0">
                          <a:latin typeface="MS Reference Sans Serif" panose="020B0604030504040204" pitchFamily="34" charset="0"/>
                          <a:ea typeface="Cambria" panose="02040503050406030204" pitchFamily="18" charset="0"/>
                        </a:rPr>
                        <a:t>Form 128</a:t>
                      </a:r>
                    </a:p>
                  </a:txBody>
                  <a:tcPr/>
                </a:tc>
                <a:extLst>
                  <a:ext uri="{0D108BD9-81ED-4DB2-BD59-A6C34878D82A}">
                    <a16:rowId xmlns="" xmlns:a16="http://schemas.microsoft.com/office/drawing/2014/main" val="1159369252"/>
                  </a:ext>
                </a:extLst>
              </a:tr>
            </a:tbl>
          </a:graphicData>
        </a:graphic>
      </p:graphicFrame>
      <p:cxnSp>
        <p:nvCxnSpPr>
          <p:cNvPr id="5" name="Straight Arrow Connector 4">
            <a:extLst>
              <a:ext uri="{FF2B5EF4-FFF2-40B4-BE49-F238E27FC236}">
                <a16:creationId xmlns="" xmlns:a16="http://schemas.microsoft.com/office/drawing/2014/main" id="{D5AFF460-D64B-061C-D307-78C58E6218B4}"/>
              </a:ext>
            </a:extLst>
          </p:cNvPr>
          <p:cNvCxnSpPr/>
          <p:nvPr/>
        </p:nvCxnSpPr>
        <p:spPr>
          <a:xfrm>
            <a:off x="8597590" y="2014718"/>
            <a:ext cx="240866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03596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98534" y="3622056"/>
            <a:ext cx="11741771" cy="4524315"/>
          </a:xfrm>
          <a:prstGeom prst="rect">
            <a:avLst/>
          </a:prstGeom>
        </p:spPr>
        <p:txBody>
          <a:bodyPr wrap="square">
            <a:spAutoFit/>
          </a:bodyPr>
          <a:lstStyle/>
          <a:p>
            <a:pPr algn="ctr"/>
            <a:r>
              <a:rPr kumimoji="1" lang="en-US" sz="5280" b="1" dirty="0">
                <a:latin typeface="+mj-lt"/>
              </a:rPr>
              <a:t>THANK YOU</a:t>
            </a:r>
          </a:p>
          <a:p>
            <a:pPr algn="ctr"/>
            <a:r>
              <a:rPr kumimoji="1" lang="en-US" sz="3360" b="1" u="sng" dirty="0">
                <a:latin typeface="+mj-lt"/>
              </a:rPr>
              <a:t>Compiled by</a:t>
            </a:r>
          </a:p>
          <a:p>
            <a:pPr algn="ctr"/>
            <a:r>
              <a:rPr kumimoji="1" lang="en-US" sz="3360" b="1" dirty="0">
                <a:solidFill>
                  <a:srgbClr val="0070C0"/>
                </a:solidFill>
                <a:latin typeface="+mj-lt"/>
              </a:rPr>
              <a:t>CA </a:t>
            </a:r>
            <a:r>
              <a:rPr kumimoji="1" lang="en-US" sz="3360" b="1" dirty="0" smtClean="0">
                <a:solidFill>
                  <a:srgbClr val="0070C0"/>
                </a:solidFill>
                <a:latin typeface="+mj-lt"/>
              </a:rPr>
              <a:t>P.C. </a:t>
            </a:r>
            <a:r>
              <a:rPr kumimoji="1" lang="en-US" sz="3360" b="1" dirty="0">
                <a:solidFill>
                  <a:srgbClr val="0070C0"/>
                </a:solidFill>
                <a:latin typeface="+mj-lt"/>
              </a:rPr>
              <a:t>Parwal</a:t>
            </a:r>
          </a:p>
          <a:p>
            <a:pPr algn="ctr"/>
            <a:r>
              <a:rPr kumimoji="1" lang="en-US" sz="3360" b="1" dirty="0">
                <a:solidFill>
                  <a:srgbClr val="0070C0"/>
                </a:solidFill>
                <a:latin typeface="+mj-lt"/>
              </a:rPr>
              <a:t>Kalani &amp; Co LLP, Chartered Accountants</a:t>
            </a:r>
          </a:p>
          <a:p>
            <a:pPr algn="ctr"/>
            <a:r>
              <a:rPr kumimoji="1" lang="en-US" sz="3360" smtClean="0">
                <a:solidFill>
                  <a:srgbClr val="0070C0"/>
                </a:solidFill>
                <a:latin typeface="+mj-lt"/>
              </a:rPr>
              <a:t>Mobile No.- 98298-88804</a:t>
            </a:r>
            <a:endParaRPr kumimoji="1" lang="en-US" sz="3360" dirty="0">
              <a:solidFill>
                <a:srgbClr val="0070C0"/>
              </a:solidFill>
              <a:latin typeface="+mj-lt"/>
            </a:endParaRPr>
          </a:p>
          <a:p>
            <a:pPr algn="ctr"/>
            <a:r>
              <a:rPr lang="en-US" sz="3360" dirty="0" smtClean="0">
                <a:solidFill>
                  <a:srgbClr val="0070C0"/>
                </a:solidFill>
              </a:rPr>
              <a:t>E-mail- pparwal@kalanico.com</a:t>
            </a:r>
            <a:endParaRPr kumimoji="1" lang="en-US" sz="3360" dirty="0">
              <a:solidFill>
                <a:srgbClr val="0070C0"/>
              </a:solidFill>
              <a:latin typeface="+mj-lt"/>
            </a:endParaRPr>
          </a:p>
          <a:p>
            <a:pPr algn="ctr"/>
            <a:r>
              <a:rPr kumimoji="1" lang="en-US" sz="3360" dirty="0">
                <a:solidFill>
                  <a:srgbClr val="0070C0"/>
                </a:solidFill>
                <a:latin typeface="+mj-lt"/>
              </a:rPr>
              <a:t>Offices at: Jaipur, Jodhpur, Kota, Pali, </a:t>
            </a:r>
            <a:r>
              <a:rPr kumimoji="1" lang="en-US" sz="3360" dirty="0" err="1">
                <a:solidFill>
                  <a:srgbClr val="0070C0"/>
                </a:solidFill>
                <a:latin typeface="+mj-lt"/>
              </a:rPr>
              <a:t>Bhilwara</a:t>
            </a:r>
            <a:r>
              <a:rPr kumimoji="1" lang="en-US" sz="3360" dirty="0">
                <a:solidFill>
                  <a:srgbClr val="0070C0"/>
                </a:solidFill>
                <a:latin typeface="+mj-lt"/>
              </a:rPr>
              <a:t>, Udaipur, Pune, Guwahati &amp; Affiliate office at: Delhi, Mumbai</a:t>
            </a:r>
          </a:p>
        </p:txBody>
      </p:sp>
      <p:pic>
        <p:nvPicPr>
          <p:cNvPr id="1028" name="Picture 4">
            <a:extLst>
              <a:ext uri="{FF2B5EF4-FFF2-40B4-BE49-F238E27FC236}">
                <a16:creationId xmlns="" xmlns:a16="http://schemas.microsoft.com/office/drawing/2014/main" id="{6A73F90A-E74A-21CF-52A0-1D7C4615D52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8868" y="491567"/>
            <a:ext cx="12435840" cy="313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69E57DC2-970A-4B3E-BB1C-7A09969E49DF}" type="slidenum">
              <a:rPr lang="en-US" smtClean="0"/>
              <a:t>80</a:t>
            </a:fld>
            <a:endParaRPr lang="en-US"/>
          </a:p>
        </p:txBody>
      </p:sp>
    </p:spTree>
    <p:extLst>
      <p:ext uri="{BB962C8B-B14F-4D97-AF65-F5344CB8AC3E}">
        <p14:creationId xmlns:p14="http://schemas.microsoft.com/office/powerpoint/2010/main" val="38833130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3427</TotalTime>
  <Words>12519</Words>
  <Application>Microsoft Office PowerPoint</Application>
  <PresentationFormat>Custom</PresentationFormat>
  <Paragraphs>1477</Paragraphs>
  <Slides>80</Slides>
  <Notes>69</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80</vt:i4>
      </vt:variant>
    </vt:vector>
  </HeadingPairs>
  <TitlesOfParts>
    <vt:vector size="97" baseType="lpstr">
      <vt:lpstr>Arial</vt:lpstr>
      <vt:lpstr>Instrument Sans Medium</vt:lpstr>
      <vt:lpstr>Copperplate Gothic Bold</vt:lpstr>
      <vt:lpstr>pplxSerif</vt:lpstr>
      <vt:lpstr>Instrument Sans Semi Bold</vt:lpstr>
      <vt:lpstr>Calibri</vt:lpstr>
      <vt:lpstr>Arial Rounded MT Bold</vt:lpstr>
      <vt:lpstr>Aptos</vt:lpstr>
      <vt:lpstr>Calibri Light</vt:lpstr>
      <vt:lpstr>Constantia</vt:lpstr>
      <vt:lpstr>Times New Roman</vt:lpstr>
      <vt:lpstr>Bahnschrift SemiBold SemiConden</vt:lpstr>
      <vt:lpstr>MS Reference Sans Serif</vt:lpstr>
      <vt:lpstr>Lato Black</vt:lpstr>
      <vt:lpstr>Cambria</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NON-PROFIT ORGANISATION</vt:lpstr>
      <vt:lpstr>EXEMPTIONS (SECTION 10)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“MAY”             “SHALL” </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Yogesh Parwal</dc:creator>
  <cp:lastModifiedBy>PcParwal</cp:lastModifiedBy>
  <cp:revision>144</cp:revision>
  <cp:lastPrinted>2026-04-22T12:29:30Z</cp:lastPrinted>
  <dcterms:created xsi:type="dcterms:W3CDTF">2026-03-30T17:37:23Z</dcterms:created>
  <dcterms:modified xsi:type="dcterms:W3CDTF">2026-05-29T07:32:21Z</dcterms:modified>
</cp:coreProperties>
</file>