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sldIdLst>
    <p:sldId id="256" r:id="rId2"/>
    <p:sldId id="257" r:id="rId3"/>
    <p:sldId id="259" r:id="rId4"/>
    <p:sldId id="261" r:id="rId5"/>
    <p:sldId id="263" r:id="rId6"/>
    <p:sldId id="265" r:id="rId7"/>
    <p:sldId id="266" r:id="rId8"/>
    <p:sldId id="267" r:id="rId9"/>
    <p:sldId id="268" r:id="rId10"/>
    <p:sldId id="269" r:id="rId11"/>
    <p:sldId id="270" r:id="rId12"/>
    <p:sldId id="272" r:id="rId13"/>
    <p:sldId id="273" r:id="rId14"/>
    <p:sldId id="274" r:id="rId15"/>
    <p:sldId id="275" r:id="rId16"/>
    <p:sldId id="276" r:id="rId17"/>
    <p:sldId id="277" r:id="rId18"/>
    <p:sldId id="278" r:id="rId19"/>
    <p:sldId id="279" r:id="rId20"/>
    <p:sldId id="280" r:id="rId21"/>
    <p:sldId id="281" r:id="rId22"/>
    <p:sldId id="282" r:id="rId23"/>
    <p:sldId id="284" r:id="rId24"/>
    <p:sldId id="285" r:id="rId25"/>
    <p:sldId id="286" r:id="rId26"/>
    <p:sldId id="287" r:id="rId27"/>
    <p:sldId id="288" r:id="rId28"/>
    <p:sldId id="289" r:id="rId29"/>
    <p:sldId id="290" r:id="rId30"/>
    <p:sldId id="292" r:id="rId31"/>
    <p:sldId id="293" r:id="rId32"/>
    <p:sldId id="294" r:id="rId33"/>
    <p:sldId id="295" r:id="rId34"/>
    <p:sldId id="296" r:id="rId35"/>
    <p:sldId id="297" r:id="rId36"/>
    <p:sldId id="298" r:id="rId37"/>
    <p:sldId id="299" r:id="rId38"/>
    <p:sldId id="300" r:id="rId39"/>
    <p:sldId id="301" r:id="rId40"/>
    <p:sldId id="303"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02" r:id="rId59"/>
    <p:sldId id="304" r:id="rId60"/>
    <p:sldId id="305" r:id="rId61"/>
    <p:sldId id="283" r:id="rId62"/>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4660"/>
  </p:normalViewPr>
  <p:slideViewPr>
    <p:cSldViewPr snapToGrid="0">
      <p:cViewPr varScale="1">
        <p:scale>
          <a:sx n="64" d="100"/>
          <a:sy n="64" d="100"/>
        </p:scale>
        <p:origin x="9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havyakhandelwal005@outlook.com" userId="e8e243d17b178b52" providerId="LiveId" clId="{E4D54FED-7930-4DD4-B6F5-D64519D01079}"/>
    <pc:docChg chg="undo redo custSel addSld delSld modSld sldOrd">
      <pc:chgData name="bhavyakhandelwal005@outlook.com" userId="e8e243d17b178b52" providerId="LiveId" clId="{E4D54FED-7930-4DD4-B6F5-D64519D01079}" dt="2025-05-08T08:29:12.907" v="2970" actId="20577"/>
      <pc:docMkLst>
        <pc:docMk/>
      </pc:docMkLst>
      <pc:sldChg chg="modSp mod">
        <pc:chgData name="bhavyakhandelwal005@outlook.com" userId="e8e243d17b178b52" providerId="LiveId" clId="{E4D54FED-7930-4DD4-B6F5-D64519D01079}" dt="2025-05-06T10:35:06.949" v="355" actId="113"/>
        <pc:sldMkLst>
          <pc:docMk/>
          <pc:sldMk cId="1324085786" sldId="256"/>
        </pc:sldMkLst>
        <pc:spChg chg="mod">
          <ac:chgData name="bhavyakhandelwal005@outlook.com" userId="e8e243d17b178b52" providerId="LiveId" clId="{E4D54FED-7930-4DD4-B6F5-D64519D01079}" dt="2025-05-06T10:35:06.949" v="355" actId="113"/>
          <ac:spMkLst>
            <pc:docMk/>
            <pc:sldMk cId="1324085786" sldId="256"/>
            <ac:spMk id="2" creationId="{90D7D6A5-0E4E-1CB6-52CE-44EA34C073E4}"/>
          </ac:spMkLst>
        </pc:spChg>
      </pc:sldChg>
      <pc:sldChg chg="modSp mod">
        <pc:chgData name="bhavyakhandelwal005@outlook.com" userId="e8e243d17b178b52" providerId="LiveId" clId="{E4D54FED-7930-4DD4-B6F5-D64519D01079}" dt="2025-05-07T09:57:00.166" v="2100" actId="11"/>
        <pc:sldMkLst>
          <pc:docMk/>
          <pc:sldMk cId="1225038496" sldId="261"/>
        </pc:sldMkLst>
        <pc:spChg chg="mod">
          <ac:chgData name="bhavyakhandelwal005@outlook.com" userId="e8e243d17b178b52" providerId="LiveId" clId="{E4D54FED-7930-4DD4-B6F5-D64519D01079}" dt="2025-05-07T09:57:00.166" v="2100" actId="11"/>
          <ac:spMkLst>
            <pc:docMk/>
            <pc:sldMk cId="1225038496" sldId="261"/>
            <ac:spMk id="3" creationId="{F4F4D8FA-1E52-D66D-3B8E-610462E221E7}"/>
          </ac:spMkLst>
        </pc:spChg>
      </pc:sldChg>
      <pc:sldChg chg="modSp mod">
        <pc:chgData name="bhavyakhandelwal005@outlook.com" userId="e8e243d17b178b52" providerId="LiveId" clId="{E4D54FED-7930-4DD4-B6F5-D64519D01079}" dt="2025-05-07T08:31:32.975" v="1532" actId="20577"/>
        <pc:sldMkLst>
          <pc:docMk/>
          <pc:sldMk cId="3040118311" sldId="267"/>
        </pc:sldMkLst>
        <pc:spChg chg="mod">
          <ac:chgData name="bhavyakhandelwal005@outlook.com" userId="e8e243d17b178b52" providerId="LiveId" clId="{E4D54FED-7930-4DD4-B6F5-D64519D01079}" dt="2025-05-07T08:31:32.975" v="1532" actId="20577"/>
          <ac:spMkLst>
            <pc:docMk/>
            <pc:sldMk cId="3040118311" sldId="267"/>
            <ac:spMk id="3" creationId="{A6FCFE3C-35B5-2043-B538-6C852892B79D}"/>
          </ac:spMkLst>
        </pc:spChg>
      </pc:sldChg>
      <pc:sldChg chg="modSp mod">
        <pc:chgData name="bhavyakhandelwal005@outlook.com" userId="e8e243d17b178b52" providerId="LiveId" clId="{E4D54FED-7930-4DD4-B6F5-D64519D01079}" dt="2025-05-07T09:58:46.444" v="2104" actId="20577"/>
        <pc:sldMkLst>
          <pc:docMk/>
          <pc:sldMk cId="3191099281" sldId="268"/>
        </pc:sldMkLst>
        <pc:spChg chg="mod">
          <ac:chgData name="bhavyakhandelwal005@outlook.com" userId="e8e243d17b178b52" providerId="LiveId" clId="{E4D54FED-7930-4DD4-B6F5-D64519D01079}" dt="2025-05-06T10:37:55.374" v="372" actId="255"/>
          <ac:spMkLst>
            <pc:docMk/>
            <pc:sldMk cId="3191099281" sldId="268"/>
            <ac:spMk id="2" creationId="{A7205800-375F-F1AB-D076-A7908A0F820A}"/>
          </ac:spMkLst>
        </pc:spChg>
        <pc:spChg chg="mod">
          <ac:chgData name="bhavyakhandelwal005@outlook.com" userId="e8e243d17b178b52" providerId="LiveId" clId="{E4D54FED-7930-4DD4-B6F5-D64519D01079}" dt="2025-05-07T09:58:46.444" v="2104" actId="20577"/>
          <ac:spMkLst>
            <pc:docMk/>
            <pc:sldMk cId="3191099281" sldId="268"/>
            <ac:spMk id="3" creationId="{8899897D-5FFA-EC00-9782-20F6824E2415}"/>
          </ac:spMkLst>
        </pc:spChg>
      </pc:sldChg>
      <pc:sldChg chg="modSp mod">
        <pc:chgData name="bhavyakhandelwal005@outlook.com" userId="e8e243d17b178b52" providerId="LiveId" clId="{E4D54FED-7930-4DD4-B6F5-D64519D01079}" dt="2025-05-07T11:02:22.035" v="2938" actId="1076"/>
        <pc:sldMkLst>
          <pc:docMk/>
          <pc:sldMk cId="744301685" sldId="269"/>
        </pc:sldMkLst>
        <pc:spChg chg="mod">
          <ac:chgData name="bhavyakhandelwal005@outlook.com" userId="e8e243d17b178b52" providerId="LiveId" clId="{E4D54FED-7930-4DD4-B6F5-D64519D01079}" dt="2025-05-07T11:02:10.651" v="2937" actId="1076"/>
          <ac:spMkLst>
            <pc:docMk/>
            <pc:sldMk cId="744301685" sldId="269"/>
            <ac:spMk id="2" creationId="{D626BB2B-9CCE-D005-F5D9-EE7988CE005A}"/>
          </ac:spMkLst>
        </pc:spChg>
        <pc:spChg chg="mod">
          <ac:chgData name="bhavyakhandelwal005@outlook.com" userId="e8e243d17b178b52" providerId="LiveId" clId="{E4D54FED-7930-4DD4-B6F5-D64519D01079}" dt="2025-05-07T11:02:22.035" v="2938" actId="1076"/>
          <ac:spMkLst>
            <pc:docMk/>
            <pc:sldMk cId="744301685" sldId="269"/>
            <ac:spMk id="3" creationId="{53E47137-570E-5185-5070-7E218BB6AF39}"/>
          </ac:spMkLst>
        </pc:spChg>
      </pc:sldChg>
      <pc:sldChg chg="modSp mod">
        <pc:chgData name="bhavyakhandelwal005@outlook.com" userId="e8e243d17b178b52" providerId="LiveId" clId="{E4D54FED-7930-4DD4-B6F5-D64519D01079}" dt="2025-05-07T08:40:45.856" v="1580" actId="20577"/>
        <pc:sldMkLst>
          <pc:docMk/>
          <pc:sldMk cId="614689105" sldId="270"/>
        </pc:sldMkLst>
        <pc:spChg chg="mod">
          <ac:chgData name="bhavyakhandelwal005@outlook.com" userId="e8e243d17b178b52" providerId="LiveId" clId="{E4D54FED-7930-4DD4-B6F5-D64519D01079}" dt="2025-05-07T08:40:45.856" v="1580" actId="20577"/>
          <ac:spMkLst>
            <pc:docMk/>
            <pc:sldMk cId="614689105" sldId="270"/>
            <ac:spMk id="3" creationId="{C0FE1E34-6995-C949-7B94-30F818D3A1FD}"/>
          </ac:spMkLst>
        </pc:spChg>
      </pc:sldChg>
      <pc:sldChg chg="modSp mod">
        <pc:chgData name="bhavyakhandelwal005@outlook.com" userId="e8e243d17b178b52" providerId="LiveId" clId="{E4D54FED-7930-4DD4-B6F5-D64519D01079}" dt="2025-05-07T09:59:23.949" v="2113" actId="20577"/>
        <pc:sldMkLst>
          <pc:docMk/>
          <pc:sldMk cId="2798203290" sldId="272"/>
        </pc:sldMkLst>
        <pc:spChg chg="mod">
          <ac:chgData name="bhavyakhandelwal005@outlook.com" userId="e8e243d17b178b52" providerId="LiveId" clId="{E4D54FED-7930-4DD4-B6F5-D64519D01079}" dt="2025-05-06T10:14:44.924" v="350" actId="27636"/>
          <ac:spMkLst>
            <pc:docMk/>
            <pc:sldMk cId="2798203290" sldId="272"/>
            <ac:spMk id="2" creationId="{AF304D44-1AF1-D9C7-72D0-CB810464DE82}"/>
          </ac:spMkLst>
        </pc:spChg>
        <pc:spChg chg="mod">
          <ac:chgData name="bhavyakhandelwal005@outlook.com" userId="e8e243d17b178b52" providerId="LiveId" clId="{E4D54FED-7930-4DD4-B6F5-D64519D01079}" dt="2025-05-07T09:59:23.949" v="2113" actId="20577"/>
          <ac:spMkLst>
            <pc:docMk/>
            <pc:sldMk cId="2798203290" sldId="272"/>
            <ac:spMk id="3" creationId="{F84DFD3B-3788-32FE-1535-F1DD19024780}"/>
          </ac:spMkLst>
        </pc:spChg>
      </pc:sldChg>
      <pc:sldChg chg="delSp modSp mod">
        <pc:chgData name="bhavyakhandelwal005@outlook.com" userId="e8e243d17b178b52" providerId="LiveId" clId="{E4D54FED-7930-4DD4-B6F5-D64519D01079}" dt="2025-05-07T10:59:54.521" v="2935" actId="1076"/>
        <pc:sldMkLst>
          <pc:docMk/>
          <pc:sldMk cId="174294805" sldId="273"/>
        </pc:sldMkLst>
        <pc:spChg chg="mod">
          <ac:chgData name="bhavyakhandelwal005@outlook.com" userId="e8e243d17b178b52" providerId="LiveId" clId="{E4D54FED-7930-4DD4-B6F5-D64519D01079}" dt="2025-05-07T10:59:54.521" v="2935" actId="1076"/>
          <ac:spMkLst>
            <pc:docMk/>
            <pc:sldMk cId="174294805" sldId="273"/>
            <ac:spMk id="2" creationId="{A8EF8FC8-6DF9-5ED5-D34D-CBB654D53211}"/>
          </ac:spMkLst>
        </pc:spChg>
        <pc:spChg chg="mod">
          <ac:chgData name="bhavyakhandelwal005@outlook.com" userId="e8e243d17b178b52" providerId="LiveId" clId="{E4D54FED-7930-4DD4-B6F5-D64519D01079}" dt="2025-05-07T08:44:20.662" v="1605" actId="20577"/>
          <ac:spMkLst>
            <pc:docMk/>
            <pc:sldMk cId="174294805" sldId="273"/>
            <ac:spMk id="4" creationId="{10429D19-9868-42CA-7221-98D1CC37C6CA}"/>
          </ac:spMkLst>
        </pc:spChg>
        <pc:spChg chg="mod">
          <ac:chgData name="bhavyakhandelwal005@outlook.com" userId="e8e243d17b178b52" providerId="LiveId" clId="{E4D54FED-7930-4DD4-B6F5-D64519D01079}" dt="2025-05-07T10:00:35.510" v="2127" actId="20577"/>
          <ac:spMkLst>
            <pc:docMk/>
            <pc:sldMk cId="174294805" sldId="273"/>
            <ac:spMk id="6" creationId="{2EB7EC5B-695A-1EC8-F0AF-BA9DA7594F42}"/>
          </ac:spMkLst>
        </pc:spChg>
        <pc:spChg chg="del mod">
          <ac:chgData name="bhavyakhandelwal005@outlook.com" userId="e8e243d17b178b52" providerId="LiveId" clId="{E4D54FED-7930-4DD4-B6F5-D64519D01079}" dt="2025-05-07T08:43:25.455" v="1597" actId="478"/>
          <ac:spMkLst>
            <pc:docMk/>
            <pc:sldMk cId="174294805" sldId="273"/>
            <ac:spMk id="8" creationId="{2C756575-9CD8-BCCE-A50E-2CE2397BA410}"/>
          </ac:spMkLst>
        </pc:spChg>
        <pc:spChg chg="del mod">
          <ac:chgData name="bhavyakhandelwal005@outlook.com" userId="e8e243d17b178b52" providerId="LiveId" clId="{E4D54FED-7930-4DD4-B6F5-D64519D01079}" dt="2025-05-07T08:43:34.454" v="1599" actId="478"/>
          <ac:spMkLst>
            <pc:docMk/>
            <pc:sldMk cId="174294805" sldId="273"/>
            <ac:spMk id="10" creationId="{471CE30C-9864-2E09-0F9F-392AFAE86529}"/>
          </ac:spMkLst>
        </pc:spChg>
      </pc:sldChg>
      <pc:sldChg chg="modSp mod">
        <pc:chgData name="bhavyakhandelwal005@outlook.com" userId="e8e243d17b178b52" providerId="LiveId" clId="{E4D54FED-7930-4DD4-B6F5-D64519D01079}" dt="2025-05-06T10:06:36.736" v="343" actId="20577"/>
        <pc:sldMkLst>
          <pc:docMk/>
          <pc:sldMk cId="3673125296" sldId="274"/>
        </pc:sldMkLst>
        <pc:spChg chg="mod">
          <ac:chgData name="bhavyakhandelwal005@outlook.com" userId="e8e243d17b178b52" providerId="LiveId" clId="{E4D54FED-7930-4DD4-B6F5-D64519D01079}" dt="2025-05-06T10:06:15.053" v="337" actId="20577"/>
          <ac:spMkLst>
            <pc:docMk/>
            <pc:sldMk cId="3673125296" sldId="274"/>
            <ac:spMk id="2" creationId="{EBC91CC0-FFE0-2DF2-3E44-8E66E8F4C25F}"/>
          </ac:spMkLst>
        </pc:spChg>
        <pc:spChg chg="mod">
          <ac:chgData name="bhavyakhandelwal005@outlook.com" userId="e8e243d17b178b52" providerId="LiveId" clId="{E4D54FED-7930-4DD4-B6F5-D64519D01079}" dt="2025-05-06T10:06:36.736" v="343" actId="20577"/>
          <ac:spMkLst>
            <pc:docMk/>
            <pc:sldMk cId="3673125296" sldId="274"/>
            <ac:spMk id="3" creationId="{D1C6ABDF-ED35-4238-B243-915F0CB53A02}"/>
          </ac:spMkLst>
        </pc:spChg>
      </pc:sldChg>
      <pc:sldChg chg="modSp mod">
        <pc:chgData name="bhavyakhandelwal005@outlook.com" userId="e8e243d17b178b52" providerId="LiveId" clId="{E4D54FED-7930-4DD4-B6F5-D64519D01079}" dt="2025-05-06T09:12:49.722" v="77" actId="255"/>
        <pc:sldMkLst>
          <pc:docMk/>
          <pc:sldMk cId="576037493" sldId="275"/>
        </pc:sldMkLst>
        <pc:spChg chg="mod">
          <ac:chgData name="bhavyakhandelwal005@outlook.com" userId="e8e243d17b178b52" providerId="LiveId" clId="{E4D54FED-7930-4DD4-B6F5-D64519D01079}" dt="2025-05-06T09:12:49.722" v="77" actId="255"/>
          <ac:spMkLst>
            <pc:docMk/>
            <pc:sldMk cId="576037493" sldId="275"/>
            <ac:spMk id="3" creationId="{8887946B-FF4B-7714-3EEC-9501E55DD8E6}"/>
          </ac:spMkLst>
        </pc:spChg>
      </pc:sldChg>
      <pc:sldChg chg="delSp modSp new mod">
        <pc:chgData name="bhavyakhandelwal005@outlook.com" userId="e8e243d17b178b52" providerId="LiveId" clId="{E4D54FED-7930-4DD4-B6F5-D64519D01079}" dt="2025-05-07T10:02:15.577" v="2165" actId="20577"/>
        <pc:sldMkLst>
          <pc:docMk/>
          <pc:sldMk cId="960064979" sldId="276"/>
        </pc:sldMkLst>
        <pc:spChg chg="mod">
          <ac:chgData name="bhavyakhandelwal005@outlook.com" userId="e8e243d17b178b52" providerId="LiveId" clId="{E4D54FED-7930-4DD4-B6F5-D64519D01079}" dt="2025-05-06T09:19:05.189" v="125"/>
          <ac:spMkLst>
            <pc:docMk/>
            <pc:sldMk cId="960064979" sldId="276"/>
            <ac:spMk id="2" creationId="{8B6513A5-3740-B5E7-B33D-89D852925F86}"/>
          </ac:spMkLst>
        </pc:spChg>
        <pc:spChg chg="mod">
          <ac:chgData name="bhavyakhandelwal005@outlook.com" userId="e8e243d17b178b52" providerId="LiveId" clId="{E4D54FED-7930-4DD4-B6F5-D64519D01079}" dt="2025-05-07T10:02:15.577" v="2165" actId="20577"/>
          <ac:spMkLst>
            <pc:docMk/>
            <pc:sldMk cId="960064979" sldId="276"/>
            <ac:spMk id="3" creationId="{89D24F85-57ED-0078-DE6B-67E0059731E4}"/>
          </ac:spMkLst>
        </pc:spChg>
      </pc:sldChg>
      <pc:sldChg chg="modSp add del mod">
        <pc:chgData name="bhavyakhandelwal005@outlook.com" userId="e8e243d17b178b52" providerId="LiveId" clId="{E4D54FED-7930-4DD4-B6F5-D64519D01079}" dt="2025-05-06T09:15:47.403" v="80" actId="47"/>
        <pc:sldMkLst>
          <pc:docMk/>
          <pc:sldMk cId="1791989653" sldId="276"/>
        </pc:sldMkLst>
      </pc:sldChg>
      <pc:sldChg chg="modSp new mod">
        <pc:chgData name="bhavyakhandelwal005@outlook.com" userId="e8e243d17b178b52" providerId="LiveId" clId="{E4D54FED-7930-4DD4-B6F5-D64519D01079}" dt="2025-05-07T10:03:39.140" v="2189" actId="27636"/>
        <pc:sldMkLst>
          <pc:docMk/>
          <pc:sldMk cId="658166264" sldId="277"/>
        </pc:sldMkLst>
        <pc:spChg chg="mod">
          <ac:chgData name="bhavyakhandelwal005@outlook.com" userId="e8e243d17b178b52" providerId="LiveId" clId="{E4D54FED-7930-4DD4-B6F5-D64519D01079}" dt="2025-05-07T08:33:16.552" v="1551" actId="113"/>
          <ac:spMkLst>
            <pc:docMk/>
            <pc:sldMk cId="658166264" sldId="277"/>
            <ac:spMk id="2" creationId="{7C72D15C-D19B-53B6-8672-64FEC74514ED}"/>
          </ac:spMkLst>
        </pc:spChg>
        <pc:spChg chg="mod">
          <ac:chgData name="bhavyakhandelwal005@outlook.com" userId="e8e243d17b178b52" providerId="LiveId" clId="{E4D54FED-7930-4DD4-B6F5-D64519D01079}" dt="2025-05-07T10:03:39.140" v="2189" actId="27636"/>
          <ac:spMkLst>
            <pc:docMk/>
            <pc:sldMk cId="658166264" sldId="277"/>
            <ac:spMk id="3" creationId="{A0F3E3DF-63D7-2FD2-3BF9-9B71D370D105}"/>
          </ac:spMkLst>
        </pc:spChg>
      </pc:sldChg>
      <pc:sldChg chg="modSp new mod">
        <pc:chgData name="bhavyakhandelwal005@outlook.com" userId="e8e243d17b178b52" providerId="LiveId" clId="{E4D54FED-7930-4DD4-B6F5-D64519D01079}" dt="2025-05-07T11:19:09.469" v="2960" actId="1076"/>
        <pc:sldMkLst>
          <pc:docMk/>
          <pc:sldMk cId="1354584711" sldId="278"/>
        </pc:sldMkLst>
        <pc:spChg chg="mod">
          <ac:chgData name="bhavyakhandelwal005@outlook.com" userId="e8e243d17b178b52" providerId="LiveId" clId="{E4D54FED-7930-4DD4-B6F5-D64519D01079}" dt="2025-05-07T11:19:09.469" v="2960" actId="1076"/>
          <ac:spMkLst>
            <pc:docMk/>
            <pc:sldMk cId="1354584711" sldId="278"/>
            <ac:spMk id="2" creationId="{AEA7A6D4-D755-8301-599A-4074E0539CAE}"/>
          </ac:spMkLst>
        </pc:spChg>
        <pc:spChg chg="mod">
          <ac:chgData name="bhavyakhandelwal005@outlook.com" userId="e8e243d17b178b52" providerId="LiveId" clId="{E4D54FED-7930-4DD4-B6F5-D64519D01079}" dt="2025-05-06T10:00:57.882" v="333" actId="20577"/>
          <ac:spMkLst>
            <pc:docMk/>
            <pc:sldMk cId="1354584711" sldId="278"/>
            <ac:spMk id="3" creationId="{AD1C8398-609A-FFAE-B189-D92BC33C9610}"/>
          </ac:spMkLst>
        </pc:spChg>
      </pc:sldChg>
      <pc:sldChg chg="modSp new mod">
        <pc:chgData name="bhavyakhandelwal005@outlook.com" userId="e8e243d17b178b52" providerId="LiveId" clId="{E4D54FED-7930-4DD4-B6F5-D64519D01079}" dt="2025-05-07T10:04:00.193" v="2191" actId="5793"/>
        <pc:sldMkLst>
          <pc:docMk/>
          <pc:sldMk cId="3201527754" sldId="279"/>
        </pc:sldMkLst>
        <pc:spChg chg="mod">
          <ac:chgData name="bhavyakhandelwal005@outlook.com" userId="e8e243d17b178b52" providerId="LiveId" clId="{E4D54FED-7930-4DD4-B6F5-D64519D01079}" dt="2025-05-06T09:33:20.123" v="206" actId="122"/>
          <ac:spMkLst>
            <pc:docMk/>
            <pc:sldMk cId="3201527754" sldId="279"/>
            <ac:spMk id="2" creationId="{06EE9F67-5040-51CA-AB88-61C90977F409}"/>
          </ac:spMkLst>
        </pc:spChg>
        <pc:spChg chg="mod">
          <ac:chgData name="bhavyakhandelwal005@outlook.com" userId="e8e243d17b178b52" providerId="LiveId" clId="{E4D54FED-7930-4DD4-B6F5-D64519D01079}" dt="2025-05-07T10:04:00.193" v="2191" actId="5793"/>
          <ac:spMkLst>
            <pc:docMk/>
            <pc:sldMk cId="3201527754" sldId="279"/>
            <ac:spMk id="3" creationId="{2B2A6C63-FEAB-6120-4FD4-B358E1CB0FA1}"/>
          </ac:spMkLst>
        </pc:spChg>
      </pc:sldChg>
      <pc:sldChg chg="addSp delSp modSp new mod">
        <pc:chgData name="bhavyakhandelwal005@outlook.com" userId="e8e243d17b178b52" providerId="LiveId" clId="{E4D54FED-7930-4DD4-B6F5-D64519D01079}" dt="2025-05-07T11:34:49.202" v="2961" actId="1038"/>
        <pc:sldMkLst>
          <pc:docMk/>
          <pc:sldMk cId="780757547" sldId="280"/>
        </pc:sldMkLst>
        <pc:picChg chg="add del mod">
          <ac:chgData name="bhavyakhandelwal005@outlook.com" userId="e8e243d17b178b52" providerId="LiveId" clId="{E4D54FED-7930-4DD4-B6F5-D64519D01079}" dt="2025-05-07T11:34:49.202" v="2961" actId="1038"/>
          <ac:picMkLst>
            <pc:docMk/>
            <pc:sldMk cId="780757547" sldId="280"/>
            <ac:picMk id="7" creationId="{EB401098-1CF1-68BD-D8AC-DF30EA6FC9C4}"/>
          </ac:picMkLst>
        </pc:picChg>
      </pc:sldChg>
      <pc:sldChg chg="addSp modSp new mod">
        <pc:chgData name="bhavyakhandelwal005@outlook.com" userId="e8e243d17b178b52" providerId="LiveId" clId="{E4D54FED-7930-4DD4-B6F5-D64519D01079}" dt="2025-05-07T11:07:19.460" v="2953" actId="1076"/>
        <pc:sldMkLst>
          <pc:docMk/>
          <pc:sldMk cId="2036444813" sldId="281"/>
        </pc:sldMkLst>
        <pc:picChg chg="add mod modCrop">
          <ac:chgData name="bhavyakhandelwal005@outlook.com" userId="e8e243d17b178b52" providerId="LiveId" clId="{E4D54FED-7930-4DD4-B6F5-D64519D01079}" dt="2025-05-07T11:07:19.460" v="2953" actId="1076"/>
          <ac:picMkLst>
            <pc:docMk/>
            <pc:sldMk cId="2036444813" sldId="281"/>
            <ac:picMk id="3" creationId="{3CA93E7A-A0B5-07E8-2A5E-84A52B629882}"/>
          </ac:picMkLst>
        </pc:picChg>
      </pc:sldChg>
      <pc:sldChg chg="addSp modSp new mod">
        <pc:chgData name="bhavyakhandelwal005@outlook.com" userId="e8e243d17b178b52" providerId="LiveId" clId="{E4D54FED-7930-4DD4-B6F5-D64519D01079}" dt="2025-05-06T10:11:56.099" v="345" actId="14100"/>
        <pc:sldMkLst>
          <pc:docMk/>
          <pc:sldMk cId="2192226116" sldId="282"/>
        </pc:sldMkLst>
        <pc:picChg chg="add mod">
          <ac:chgData name="bhavyakhandelwal005@outlook.com" userId="e8e243d17b178b52" providerId="LiveId" clId="{E4D54FED-7930-4DD4-B6F5-D64519D01079}" dt="2025-05-06T10:11:56.099" v="345" actId="14100"/>
          <ac:picMkLst>
            <pc:docMk/>
            <pc:sldMk cId="2192226116" sldId="282"/>
            <ac:picMk id="3" creationId="{02074E14-4C60-60FB-C168-9D103117B1AA}"/>
          </ac:picMkLst>
        </pc:picChg>
      </pc:sldChg>
      <pc:sldChg chg="addSp modSp new mod ord">
        <pc:chgData name="bhavyakhandelwal005@outlook.com" userId="e8e243d17b178b52" providerId="LiveId" clId="{E4D54FED-7930-4DD4-B6F5-D64519D01079}" dt="2025-05-08T08:28:38.286" v="2969"/>
        <pc:sldMkLst>
          <pc:docMk/>
          <pc:sldMk cId="1736413173" sldId="283"/>
        </pc:sldMkLst>
        <pc:spChg chg="mod">
          <ac:chgData name="bhavyakhandelwal005@outlook.com" userId="e8e243d17b178b52" providerId="LiveId" clId="{E4D54FED-7930-4DD4-B6F5-D64519D01079}" dt="2025-05-06T10:52:55.994" v="425" actId="113"/>
          <ac:spMkLst>
            <pc:docMk/>
            <pc:sldMk cId="1736413173" sldId="283"/>
            <ac:spMk id="2" creationId="{9C800FD9-4A81-2804-EDD2-7AB6923D3C4F}"/>
          </ac:spMkLst>
        </pc:spChg>
        <pc:spChg chg="mod">
          <ac:chgData name="bhavyakhandelwal005@outlook.com" userId="e8e243d17b178b52" providerId="LiveId" clId="{E4D54FED-7930-4DD4-B6F5-D64519D01079}" dt="2025-05-08T08:17:28.301" v="2966" actId="20577"/>
          <ac:spMkLst>
            <pc:docMk/>
            <pc:sldMk cId="1736413173" sldId="283"/>
            <ac:spMk id="3" creationId="{F6F7F519-F04A-4BE1-D150-D2893EB15A73}"/>
          </ac:spMkLst>
        </pc:spChg>
        <pc:graphicFrameChg chg="add mod">
          <ac:chgData name="bhavyakhandelwal005@outlook.com" userId="e8e243d17b178b52" providerId="LiveId" clId="{E4D54FED-7930-4DD4-B6F5-D64519D01079}" dt="2025-05-08T08:28:38.286" v="2969"/>
          <ac:graphicFrameMkLst>
            <pc:docMk/>
            <pc:sldMk cId="1736413173" sldId="283"/>
            <ac:graphicFrameMk id="4" creationId="{DF9670AC-015D-FB88-2A6B-41E2403E3908}"/>
          </ac:graphicFrameMkLst>
        </pc:graphicFrameChg>
      </pc:sldChg>
      <pc:sldChg chg="modSp mod">
        <pc:chgData name="bhavyakhandelwal005@outlook.com" userId="e8e243d17b178b52" providerId="LiveId" clId="{E4D54FED-7930-4DD4-B6F5-D64519D01079}" dt="2025-05-07T10:08:51.147" v="2227" actId="20577"/>
        <pc:sldMkLst>
          <pc:docMk/>
          <pc:sldMk cId="3558707778" sldId="285"/>
        </pc:sldMkLst>
        <pc:spChg chg="mod">
          <ac:chgData name="bhavyakhandelwal005@outlook.com" userId="e8e243d17b178b52" providerId="LiveId" clId="{E4D54FED-7930-4DD4-B6F5-D64519D01079}" dt="2025-05-07T10:08:51.147" v="2227" actId="20577"/>
          <ac:spMkLst>
            <pc:docMk/>
            <pc:sldMk cId="3558707778" sldId="285"/>
            <ac:spMk id="3" creationId="{1569378F-6E0A-9574-A163-A82AB67BAE57}"/>
          </ac:spMkLst>
        </pc:spChg>
      </pc:sldChg>
      <pc:sldChg chg="addSp modSp mod">
        <pc:chgData name="bhavyakhandelwal005@outlook.com" userId="e8e243d17b178b52" providerId="LiveId" clId="{E4D54FED-7930-4DD4-B6F5-D64519D01079}" dt="2025-05-07T10:11:45.248" v="2763" actId="27636"/>
        <pc:sldMkLst>
          <pc:docMk/>
          <pc:sldMk cId="3416476762" sldId="286"/>
        </pc:sldMkLst>
        <pc:spChg chg="mod">
          <ac:chgData name="bhavyakhandelwal005@outlook.com" userId="e8e243d17b178b52" providerId="LiveId" clId="{E4D54FED-7930-4DD4-B6F5-D64519D01079}" dt="2025-05-07T10:11:45.248" v="2763" actId="27636"/>
          <ac:spMkLst>
            <pc:docMk/>
            <pc:sldMk cId="3416476762" sldId="286"/>
            <ac:spMk id="3" creationId="{3E423D9B-6D09-683C-AA80-B83C4770DCEB}"/>
          </ac:spMkLst>
        </pc:spChg>
        <pc:spChg chg="add mod">
          <ac:chgData name="bhavyakhandelwal005@outlook.com" userId="e8e243d17b178b52" providerId="LiveId" clId="{E4D54FED-7930-4DD4-B6F5-D64519D01079}" dt="2025-05-07T10:11:12.485" v="2755" actId="14100"/>
          <ac:spMkLst>
            <pc:docMk/>
            <pc:sldMk cId="3416476762" sldId="286"/>
            <ac:spMk id="4" creationId="{34FD8FB1-DF39-E8DE-354C-2647343E0F71}"/>
          </ac:spMkLst>
        </pc:spChg>
      </pc:sldChg>
      <pc:sldChg chg="modSp mod">
        <pc:chgData name="bhavyakhandelwal005@outlook.com" userId="e8e243d17b178b52" providerId="LiveId" clId="{E4D54FED-7930-4DD4-B6F5-D64519D01079}" dt="2025-05-07T10:13:43.012" v="2782" actId="20577"/>
        <pc:sldMkLst>
          <pc:docMk/>
          <pc:sldMk cId="613212057" sldId="287"/>
        </pc:sldMkLst>
        <pc:spChg chg="mod">
          <ac:chgData name="bhavyakhandelwal005@outlook.com" userId="e8e243d17b178b52" providerId="LiveId" clId="{E4D54FED-7930-4DD4-B6F5-D64519D01079}" dt="2025-05-07T10:13:43.012" v="2782" actId="20577"/>
          <ac:spMkLst>
            <pc:docMk/>
            <pc:sldMk cId="613212057" sldId="287"/>
            <ac:spMk id="3" creationId="{6842EDF0-7E21-9020-883B-A185A1AF2B79}"/>
          </ac:spMkLst>
        </pc:spChg>
      </pc:sldChg>
      <pc:sldChg chg="modSp mod">
        <pc:chgData name="bhavyakhandelwal005@outlook.com" userId="e8e243d17b178b52" providerId="LiveId" clId="{E4D54FED-7930-4DD4-B6F5-D64519D01079}" dt="2025-05-07T10:16:04.974" v="2784" actId="11"/>
        <pc:sldMkLst>
          <pc:docMk/>
          <pc:sldMk cId="1944459934" sldId="288"/>
        </pc:sldMkLst>
        <pc:spChg chg="mod">
          <ac:chgData name="bhavyakhandelwal005@outlook.com" userId="e8e243d17b178b52" providerId="LiveId" clId="{E4D54FED-7930-4DD4-B6F5-D64519D01079}" dt="2025-05-07T10:16:04.974" v="2784" actId="11"/>
          <ac:spMkLst>
            <pc:docMk/>
            <pc:sldMk cId="1944459934" sldId="288"/>
            <ac:spMk id="3" creationId="{3DD9D1CC-EA19-A693-D7D0-F4CE29990386}"/>
          </ac:spMkLst>
        </pc:spChg>
      </pc:sldChg>
      <pc:sldChg chg="modSp mod">
        <pc:chgData name="bhavyakhandelwal005@outlook.com" userId="e8e243d17b178b52" providerId="LiveId" clId="{E4D54FED-7930-4DD4-B6F5-D64519D01079}" dt="2025-05-07T10:17:45.084" v="2794" actId="20577"/>
        <pc:sldMkLst>
          <pc:docMk/>
          <pc:sldMk cId="1729733934" sldId="289"/>
        </pc:sldMkLst>
        <pc:spChg chg="mod">
          <ac:chgData name="bhavyakhandelwal005@outlook.com" userId="e8e243d17b178b52" providerId="LiveId" clId="{E4D54FED-7930-4DD4-B6F5-D64519D01079}" dt="2025-05-07T10:17:45.084" v="2794" actId="20577"/>
          <ac:spMkLst>
            <pc:docMk/>
            <pc:sldMk cId="1729733934" sldId="289"/>
            <ac:spMk id="3" creationId="{EA8F9274-339F-912E-16F7-1D0DE0F80DF0}"/>
          </ac:spMkLst>
        </pc:spChg>
      </pc:sldChg>
      <pc:sldChg chg="addSp delSp modSp new mod ord">
        <pc:chgData name="bhavyakhandelwal005@outlook.com" userId="e8e243d17b178b52" providerId="LiveId" clId="{E4D54FED-7930-4DD4-B6F5-D64519D01079}" dt="2025-05-07T07:03:13.835" v="562" actId="14100"/>
        <pc:sldMkLst>
          <pc:docMk/>
          <pc:sldMk cId="964198959" sldId="293"/>
        </pc:sldMkLst>
        <pc:spChg chg="del">
          <ac:chgData name="bhavyakhandelwal005@outlook.com" userId="e8e243d17b178b52" providerId="LiveId" clId="{E4D54FED-7930-4DD4-B6F5-D64519D01079}" dt="2025-05-07T06:58:27.613" v="549" actId="478"/>
          <ac:spMkLst>
            <pc:docMk/>
            <pc:sldMk cId="964198959" sldId="293"/>
            <ac:spMk id="2" creationId="{6D506535-EB38-E5E4-81AC-A3711E1AA1B7}"/>
          </ac:spMkLst>
        </pc:spChg>
        <pc:spChg chg="del">
          <ac:chgData name="bhavyakhandelwal005@outlook.com" userId="e8e243d17b178b52" providerId="LiveId" clId="{E4D54FED-7930-4DD4-B6F5-D64519D01079}" dt="2025-05-07T06:58:30.977" v="550" actId="478"/>
          <ac:spMkLst>
            <pc:docMk/>
            <pc:sldMk cId="964198959" sldId="293"/>
            <ac:spMk id="3" creationId="{CA858EF6-C43A-D5BD-722D-AA371225FF48}"/>
          </ac:spMkLst>
        </pc:spChg>
        <pc:picChg chg="add mod">
          <ac:chgData name="bhavyakhandelwal005@outlook.com" userId="e8e243d17b178b52" providerId="LiveId" clId="{E4D54FED-7930-4DD4-B6F5-D64519D01079}" dt="2025-05-07T06:58:14.308" v="547" actId="14100"/>
          <ac:picMkLst>
            <pc:docMk/>
            <pc:sldMk cId="964198959" sldId="293"/>
            <ac:picMk id="5" creationId="{78C6F6BB-3C47-56B5-D2C0-E2FCF7BE391D}"/>
          </ac:picMkLst>
        </pc:picChg>
        <pc:picChg chg="add mod">
          <ac:chgData name="bhavyakhandelwal005@outlook.com" userId="e8e243d17b178b52" providerId="LiveId" clId="{E4D54FED-7930-4DD4-B6F5-D64519D01079}" dt="2025-05-07T06:59:50.845" v="554" actId="14100"/>
          <ac:picMkLst>
            <pc:docMk/>
            <pc:sldMk cId="964198959" sldId="293"/>
            <ac:picMk id="7" creationId="{D429E4ED-8050-20E4-9F33-DC1AB7D644BC}"/>
          </ac:picMkLst>
        </pc:picChg>
        <pc:picChg chg="add mod">
          <ac:chgData name="bhavyakhandelwal005@outlook.com" userId="e8e243d17b178b52" providerId="LiveId" clId="{E4D54FED-7930-4DD4-B6F5-D64519D01079}" dt="2025-05-07T07:03:13.835" v="562" actId="14100"/>
          <ac:picMkLst>
            <pc:docMk/>
            <pc:sldMk cId="964198959" sldId="293"/>
            <ac:picMk id="9" creationId="{C0DC613B-65C4-BDFB-F677-647A7DAADC74}"/>
          </ac:picMkLst>
        </pc:picChg>
      </pc:sldChg>
      <pc:sldChg chg="addSp modSp new mod">
        <pc:chgData name="bhavyakhandelwal005@outlook.com" userId="e8e243d17b178b52" providerId="LiveId" clId="{E4D54FED-7930-4DD4-B6F5-D64519D01079}" dt="2025-05-07T07:23:33.259" v="769" actId="20577"/>
        <pc:sldMkLst>
          <pc:docMk/>
          <pc:sldMk cId="323090473" sldId="294"/>
        </pc:sldMkLst>
        <pc:spChg chg="mod">
          <ac:chgData name="bhavyakhandelwal005@outlook.com" userId="e8e243d17b178b52" providerId="LiveId" clId="{E4D54FED-7930-4DD4-B6F5-D64519D01079}" dt="2025-05-07T07:09:43.501" v="566" actId="122"/>
          <ac:spMkLst>
            <pc:docMk/>
            <pc:sldMk cId="323090473" sldId="294"/>
            <ac:spMk id="2" creationId="{7D2DA9D1-8CB0-188E-5518-058BF865F9CE}"/>
          </ac:spMkLst>
        </pc:spChg>
        <pc:spChg chg="mod">
          <ac:chgData name="bhavyakhandelwal005@outlook.com" userId="e8e243d17b178b52" providerId="LiveId" clId="{E4D54FED-7930-4DD4-B6F5-D64519D01079}" dt="2025-05-07T07:23:33.259" v="769" actId="20577"/>
          <ac:spMkLst>
            <pc:docMk/>
            <pc:sldMk cId="323090473" sldId="294"/>
            <ac:spMk id="3" creationId="{55A962A9-C97D-CFD5-78DE-8E6CC9EC0CC7}"/>
          </ac:spMkLst>
        </pc:spChg>
        <pc:spChg chg="add mod">
          <ac:chgData name="bhavyakhandelwal005@outlook.com" userId="e8e243d17b178b52" providerId="LiveId" clId="{E4D54FED-7930-4DD4-B6F5-D64519D01079}" dt="2025-05-07T07:13:28.667" v="612" actId="14100"/>
          <ac:spMkLst>
            <pc:docMk/>
            <pc:sldMk cId="323090473" sldId="294"/>
            <ac:spMk id="5" creationId="{6828CFA4-F0A5-82BE-23E1-53D51784E238}"/>
          </ac:spMkLst>
        </pc:spChg>
      </pc:sldChg>
      <pc:sldChg chg="addSp delSp modSp new mod">
        <pc:chgData name="bhavyakhandelwal005@outlook.com" userId="e8e243d17b178b52" providerId="LiveId" clId="{E4D54FED-7930-4DD4-B6F5-D64519D01079}" dt="2025-05-07T07:23:39.059" v="771" actId="20577"/>
        <pc:sldMkLst>
          <pc:docMk/>
          <pc:sldMk cId="48563065" sldId="295"/>
        </pc:sldMkLst>
        <pc:spChg chg="del">
          <ac:chgData name="bhavyakhandelwal005@outlook.com" userId="e8e243d17b178b52" providerId="LiveId" clId="{E4D54FED-7930-4DD4-B6F5-D64519D01079}" dt="2025-05-07T07:17:29.054" v="687" actId="478"/>
          <ac:spMkLst>
            <pc:docMk/>
            <pc:sldMk cId="48563065" sldId="295"/>
            <ac:spMk id="2" creationId="{9926BD8E-D9D8-07E7-A9F3-6637B6F8E70A}"/>
          </ac:spMkLst>
        </pc:spChg>
        <pc:spChg chg="mod">
          <ac:chgData name="bhavyakhandelwal005@outlook.com" userId="e8e243d17b178b52" providerId="LiveId" clId="{E4D54FED-7930-4DD4-B6F5-D64519D01079}" dt="2025-05-07T07:23:39.059" v="771" actId="20577"/>
          <ac:spMkLst>
            <pc:docMk/>
            <pc:sldMk cId="48563065" sldId="295"/>
            <ac:spMk id="3" creationId="{16D510F2-B8BA-802A-FFD6-7734F8981DB9}"/>
          </ac:spMkLst>
        </pc:spChg>
        <pc:spChg chg="add mod">
          <ac:chgData name="bhavyakhandelwal005@outlook.com" userId="e8e243d17b178b52" providerId="LiveId" clId="{E4D54FED-7930-4DD4-B6F5-D64519D01079}" dt="2025-05-07T07:20:47.181" v="739" actId="20577"/>
          <ac:spMkLst>
            <pc:docMk/>
            <pc:sldMk cId="48563065" sldId="295"/>
            <ac:spMk id="5" creationId="{1EDF946B-66F8-EFE3-4D00-70365DBA162B}"/>
          </ac:spMkLst>
        </pc:spChg>
      </pc:sldChg>
      <pc:sldChg chg="delSp modSp new mod">
        <pc:chgData name="bhavyakhandelwal005@outlook.com" userId="e8e243d17b178b52" providerId="LiveId" clId="{E4D54FED-7930-4DD4-B6F5-D64519D01079}" dt="2025-05-07T07:23:53.141" v="772" actId="14100"/>
        <pc:sldMkLst>
          <pc:docMk/>
          <pc:sldMk cId="1726068421" sldId="296"/>
        </pc:sldMkLst>
        <pc:spChg chg="del">
          <ac:chgData name="bhavyakhandelwal005@outlook.com" userId="e8e243d17b178b52" providerId="LiveId" clId="{E4D54FED-7930-4DD4-B6F5-D64519D01079}" dt="2025-05-07T07:22:13.257" v="741" actId="478"/>
          <ac:spMkLst>
            <pc:docMk/>
            <pc:sldMk cId="1726068421" sldId="296"/>
            <ac:spMk id="2" creationId="{E6960BC0-123B-317B-B649-4452FB9DAD03}"/>
          </ac:spMkLst>
        </pc:spChg>
        <pc:spChg chg="mod">
          <ac:chgData name="bhavyakhandelwal005@outlook.com" userId="e8e243d17b178b52" providerId="LiveId" clId="{E4D54FED-7930-4DD4-B6F5-D64519D01079}" dt="2025-05-07T07:23:53.141" v="772" actId="14100"/>
          <ac:spMkLst>
            <pc:docMk/>
            <pc:sldMk cId="1726068421" sldId="296"/>
            <ac:spMk id="3" creationId="{A41EC1B8-7177-574D-F5B6-29C8C02A54AE}"/>
          </ac:spMkLst>
        </pc:spChg>
      </pc:sldChg>
      <pc:sldChg chg="addSp modSp new mod">
        <pc:chgData name="bhavyakhandelwal005@outlook.com" userId="e8e243d17b178b52" providerId="LiveId" clId="{E4D54FED-7930-4DD4-B6F5-D64519D01079}" dt="2025-05-07T07:27:01.971" v="789" actId="14100"/>
        <pc:sldMkLst>
          <pc:docMk/>
          <pc:sldMk cId="657191135" sldId="297"/>
        </pc:sldMkLst>
        <pc:picChg chg="add mod">
          <ac:chgData name="bhavyakhandelwal005@outlook.com" userId="e8e243d17b178b52" providerId="LiveId" clId="{E4D54FED-7930-4DD4-B6F5-D64519D01079}" dt="2025-05-07T07:26:59.443" v="788" actId="14100"/>
          <ac:picMkLst>
            <pc:docMk/>
            <pc:sldMk cId="657191135" sldId="297"/>
            <ac:picMk id="5" creationId="{419CC914-7E96-4C21-BFC8-92B8DA99EA0D}"/>
          </ac:picMkLst>
        </pc:picChg>
        <pc:picChg chg="add mod">
          <ac:chgData name="bhavyakhandelwal005@outlook.com" userId="e8e243d17b178b52" providerId="LiveId" clId="{E4D54FED-7930-4DD4-B6F5-D64519D01079}" dt="2025-05-07T07:27:01.971" v="789" actId="14100"/>
          <ac:picMkLst>
            <pc:docMk/>
            <pc:sldMk cId="657191135" sldId="297"/>
            <ac:picMk id="7" creationId="{12DF08E1-786F-DF20-CAB9-272C3C3EA242}"/>
          </ac:picMkLst>
        </pc:picChg>
      </pc:sldChg>
      <pc:sldChg chg="addSp delSp modSp new mod">
        <pc:chgData name="bhavyakhandelwal005@outlook.com" userId="e8e243d17b178b52" providerId="LiveId" clId="{E4D54FED-7930-4DD4-B6F5-D64519D01079}" dt="2025-05-07T07:27:43.316" v="796" actId="1076"/>
        <pc:sldMkLst>
          <pc:docMk/>
          <pc:sldMk cId="2930495223" sldId="298"/>
        </pc:sldMkLst>
        <pc:spChg chg="del">
          <ac:chgData name="bhavyakhandelwal005@outlook.com" userId="e8e243d17b178b52" providerId="LiveId" clId="{E4D54FED-7930-4DD4-B6F5-D64519D01079}" dt="2025-05-07T07:27:38.438" v="794" actId="478"/>
          <ac:spMkLst>
            <pc:docMk/>
            <pc:sldMk cId="2930495223" sldId="298"/>
            <ac:spMk id="2" creationId="{BEB14D50-890B-82C6-B5B6-9E103A9283FE}"/>
          </ac:spMkLst>
        </pc:spChg>
        <pc:spChg chg="del">
          <ac:chgData name="bhavyakhandelwal005@outlook.com" userId="e8e243d17b178b52" providerId="LiveId" clId="{E4D54FED-7930-4DD4-B6F5-D64519D01079}" dt="2025-05-07T07:27:40.665" v="795" actId="478"/>
          <ac:spMkLst>
            <pc:docMk/>
            <pc:sldMk cId="2930495223" sldId="298"/>
            <ac:spMk id="3" creationId="{AE89AFA3-D54A-E7D6-C899-2C18B79E39CD}"/>
          </ac:spMkLst>
        </pc:spChg>
        <pc:picChg chg="add mod">
          <ac:chgData name="bhavyakhandelwal005@outlook.com" userId="e8e243d17b178b52" providerId="LiveId" clId="{E4D54FED-7930-4DD4-B6F5-D64519D01079}" dt="2025-05-07T07:27:43.316" v="796" actId="1076"/>
          <ac:picMkLst>
            <pc:docMk/>
            <pc:sldMk cId="2930495223" sldId="298"/>
            <ac:picMk id="5" creationId="{79FD2FCA-962F-DB07-D0EC-80D8AB072263}"/>
          </ac:picMkLst>
        </pc:picChg>
      </pc:sldChg>
      <pc:sldChg chg="addSp delSp modSp new mod">
        <pc:chgData name="bhavyakhandelwal005@outlook.com" userId="e8e243d17b178b52" providerId="LiveId" clId="{E4D54FED-7930-4DD4-B6F5-D64519D01079}" dt="2025-05-07T07:33:49.826" v="950" actId="20577"/>
        <pc:sldMkLst>
          <pc:docMk/>
          <pc:sldMk cId="763496800" sldId="299"/>
        </pc:sldMkLst>
        <pc:spChg chg="mod">
          <ac:chgData name="bhavyakhandelwal005@outlook.com" userId="e8e243d17b178b52" providerId="LiveId" clId="{E4D54FED-7930-4DD4-B6F5-D64519D01079}" dt="2025-05-07T07:28:55.583" v="802" actId="1076"/>
          <ac:spMkLst>
            <pc:docMk/>
            <pc:sldMk cId="763496800" sldId="299"/>
            <ac:spMk id="2" creationId="{B4887FCE-3331-60A4-65A7-75FAA2A5A8F5}"/>
          </ac:spMkLst>
        </pc:spChg>
        <pc:spChg chg="del">
          <ac:chgData name="bhavyakhandelwal005@outlook.com" userId="e8e243d17b178b52" providerId="LiveId" clId="{E4D54FED-7930-4DD4-B6F5-D64519D01079}" dt="2025-05-07T07:29:25.454" v="806" actId="478"/>
          <ac:spMkLst>
            <pc:docMk/>
            <pc:sldMk cId="763496800" sldId="299"/>
            <ac:spMk id="3" creationId="{7B8D3E80-2EAD-0965-C733-34923045C861}"/>
          </ac:spMkLst>
        </pc:spChg>
        <pc:spChg chg="add mod">
          <ac:chgData name="bhavyakhandelwal005@outlook.com" userId="e8e243d17b178b52" providerId="LiveId" clId="{E4D54FED-7930-4DD4-B6F5-D64519D01079}" dt="2025-05-07T07:33:49.826" v="950" actId="20577"/>
          <ac:spMkLst>
            <pc:docMk/>
            <pc:sldMk cId="763496800" sldId="299"/>
            <ac:spMk id="5" creationId="{A386BE94-97E9-99E9-0A8A-37B46213FF85}"/>
          </ac:spMkLst>
        </pc:spChg>
      </pc:sldChg>
      <pc:sldChg chg="delSp modSp new mod">
        <pc:chgData name="bhavyakhandelwal005@outlook.com" userId="e8e243d17b178b52" providerId="LiveId" clId="{E4D54FED-7930-4DD4-B6F5-D64519D01079}" dt="2025-05-07T10:19:56.512" v="2797" actId="20577"/>
        <pc:sldMkLst>
          <pc:docMk/>
          <pc:sldMk cId="703865312" sldId="300"/>
        </pc:sldMkLst>
        <pc:spChg chg="del">
          <ac:chgData name="bhavyakhandelwal005@outlook.com" userId="e8e243d17b178b52" providerId="LiveId" clId="{E4D54FED-7930-4DD4-B6F5-D64519D01079}" dt="2025-05-07T07:34:46.226" v="955" actId="478"/>
          <ac:spMkLst>
            <pc:docMk/>
            <pc:sldMk cId="703865312" sldId="300"/>
            <ac:spMk id="2" creationId="{CB58E9FA-F2BE-E64B-E559-542C3D467C33}"/>
          </ac:spMkLst>
        </pc:spChg>
        <pc:spChg chg="mod">
          <ac:chgData name="bhavyakhandelwal005@outlook.com" userId="e8e243d17b178b52" providerId="LiveId" clId="{E4D54FED-7930-4DD4-B6F5-D64519D01079}" dt="2025-05-07T10:19:56.512" v="2797" actId="20577"/>
          <ac:spMkLst>
            <pc:docMk/>
            <pc:sldMk cId="703865312" sldId="300"/>
            <ac:spMk id="3" creationId="{11C8D08B-5354-2F71-D431-F8DC3DCE8508}"/>
          </ac:spMkLst>
        </pc:spChg>
      </pc:sldChg>
      <pc:sldChg chg="delSp modSp new mod">
        <pc:chgData name="bhavyakhandelwal005@outlook.com" userId="e8e243d17b178b52" providerId="LiveId" clId="{E4D54FED-7930-4DD4-B6F5-D64519D01079}" dt="2025-05-07T10:29:01.716" v="2865" actId="113"/>
        <pc:sldMkLst>
          <pc:docMk/>
          <pc:sldMk cId="2711843134" sldId="301"/>
        </pc:sldMkLst>
        <pc:spChg chg="del">
          <ac:chgData name="bhavyakhandelwal005@outlook.com" userId="e8e243d17b178b52" providerId="LiveId" clId="{E4D54FED-7930-4DD4-B6F5-D64519D01079}" dt="2025-05-07T07:50:16.254" v="1096" actId="478"/>
          <ac:spMkLst>
            <pc:docMk/>
            <pc:sldMk cId="2711843134" sldId="301"/>
            <ac:spMk id="2" creationId="{EADF3709-445C-03EA-7800-45D3A0F0D884}"/>
          </ac:spMkLst>
        </pc:spChg>
        <pc:spChg chg="mod">
          <ac:chgData name="bhavyakhandelwal005@outlook.com" userId="e8e243d17b178b52" providerId="LiveId" clId="{E4D54FED-7930-4DD4-B6F5-D64519D01079}" dt="2025-05-07T10:29:01.716" v="2865" actId="113"/>
          <ac:spMkLst>
            <pc:docMk/>
            <pc:sldMk cId="2711843134" sldId="301"/>
            <ac:spMk id="3" creationId="{5EE1C59E-9051-8EE2-C8A8-B0A5A8577404}"/>
          </ac:spMkLst>
        </pc:spChg>
      </pc:sldChg>
      <pc:sldChg chg="addSp delSp modSp new mod">
        <pc:chgData name="bhavyakhandelwal005@outlook.com" userId="e8e243d17b178b52" providerId="LiveId" clId="{E4D54FED-7930-4DD4-B6F5-D64519D01079}" dt="2025-05-07T08:37:37.002" v="1560" actId="122"/>
        <pc:sldMkLst>
          <pc:docMk/>
          <pc:sldMk cId="2081703080" sldId="302"/>
        </pc:sldMkLst>
        <pc:spChg chg="mod">
          <ac:chgData name="bhavyakhandelwal005@outlook.com" userId="e8e243d17b178b52" providerId="LiveId" clId="{E4D54FED-7930-4DD4-B6F5-D64519D01079}" dt="2025-05-07T08:37:37.002" v="1560" actId="122"/>
          <ac:spMkLst>
            <pc:docMk/>
            <pc:sldMk cId="2081703080" sldId="302"/>
            <ac:spMk id="2" creationId="{5FDB33CE-06EF-59BA-0B74-AE798D845E04}"/>
          </ac:spMkLst>
        </pc:spChg>
        <pc:spChg chg="mod">
          <ac:chgData name="bhavyakhandelwal005@outlook.com" userId="e8e243d17b178b52" providerId="LiveId" clId="{E4D54FED-7930-4DD4-B6F5-D64519D01079}" dt="2025-05-07T08:37:25.321" v="1559" actId="5793"/>
          <ac:spMkLst>
            <pc:docMk/>
            <pc:sldMk cId="2081703080" sldId="302"/>
            <ac:spMk id="3" creationId="{55791589-C0B6-0ACC-AB78-8FFA13650B10}"/>
          </ac:spMkLst>
        </pc:spChg>
        <pc:spChg chg="add del mod">
          <ac:chgData name="bhavyakhandelwal005@outlook.com" userId="e8e243d17b178b52" providerId="LiveId" clId="{E4D54FED-7930-4DD4-B6F5-D64519D01079}" dt="2025-05-07T08:08:38.195" v="1463" actId="478"/>
          <ac:spMkLst>
            <pc:docMk/>
            <pc:sldMk cId="2081703080" sldId="302"/>
            <ac:spMk id="5" creationId="{697039C3-5B12-0E16-D0B5-138C87FF3A66}"/>
          </ac:spMkLst>
        </pc:spChg>
      </pc:sldChg>
      <pc:sldChg chg="delSp modSp new mod">
        <pc:chgData name="bhavyakhandelwal005@outlook.com" userId="e8e243d17b178b52" providerId="LiveId" clId="{E4D54FED-7930-4DD4-B6F5-D64519D01079}" dt="2025-05-07T08:05:44.506" v="1437" actId="20577"/>
        <pc:sldMkLst>
          <pc:docMk/>
          <pc:sldMk cId="1765244312" sldId="303"/>
        </pc:sldMkLst>
        <pc:spChg chg="del">
          <ac:chgData name="bhavyakhandelwal005@outlook.com" userId="e8e243d17b178b52" providerId="LiveId" clId="{E4D54FED-7930-4DD4-B6F5-D64519D01079}" dt="2025-05-07T07:59:07.176" v="1243" actId="478"/>
          <ac:spMkLst>
            <pc:docMk/>
            <pc:sldMk cId="1765244312" sldId="303"/>
            <ac:spMk id="2" creationId="{B0EACA45-C2C4-F333-814F-25CBE9C7E506}"/>
          </ac:spMkLst>
        </pc:spChg>
        <pc:spChg chg="mod">
          <ac:chgData name="bhavyakhandelwal005@outlook.com" userId="e8e243d17b178b52" providerId="LiveId" clId="{E4D54FED-7930-4DD4-B6F5-D64519D01079}" dt="2025-05-07T08:05:44.506" v="1437" actId="20577"/>
          <ac:spMkLst>
            <pc:docMk/>
            <pc:sldMk cId="1765244312" sldId="303"/>
            <ac:spMk id="3" creationId="{88558CF1-1402-552C-3D03-9EA606757791}"/>
          </ac:spMkLst>
        </pc:spChg>
      </pc:sldChg>
      <pc:sldChg chg="delSp modSp new mod ord">
        <pc:chgData name="bhavyakhandelwal005@outlook.com" userId="e8e243d17b178b52" providerId="LiveId" clId="{E4D54FED-7930-4DD4-B6F5-D64519D01079}" dt="2025-05-07T08:37:15.491" v="1558"/>
        <pc:sldMkLst>
          <pc:docMk/>
          <pc:sldMk cId="3889996708" sldId="304"/>
        </pc:sldMkLst>
        <pc:spChg chg="del">
          <ac:chgData name="bhavyakhandelwal005@outlook.com" userId="e8e243d17b178b52" providerId="LiveId" clId="{E4D54FED-7930-4DD4-B6F5-D64519D01079}" dt="2025-05-07T08:10:43.607" v="1472" actId="478"/>
          <ac:spMkLst>
            <pc:docMk/>
            <pc:sldMk cId="3889996708" sldId="304"/>
            <ac:spMk id="2" creationId="{6AC0ECCF-ABDD-D5D5-55B5-9E8199CF3D0E}"/>
          </ac:spMkLst>
        </pc:spChg>
        <pc:spChg chg="mod">
          <ac:chgData name="bhavyakhandelwal005@outlook.com" userId="e8e243d17b178b52" providerId="LiveId" clId="{E4D54FED-7930-4DD4-B6F5-D64519D01079}" dt="2025-05-07T08:25:05.848" v="1498" actId="313"/>
          <ac:spMkLst>
            <pc:docMk/>
            <pc:sldMk cId="3889996708" sldId="304"/>
            <ac:spMk id="3" creationId="{F8237CD2-7EFC-EDED-8C19-81E87C98F346}"/>
          </ac:spMkLst>
        </pc:spChg>
      </pc:sldChg>
      <pc:sldChg chg="delSp modSp new mod">
        <pc:chgData name="bhavyakhandelwal005@outlook.com" userId="e8e243d17b178b52" providerId="LiveId" clId="{E4D54FED-7930-4DD4-B6F5-D64519D01079}" dt="2025-05-07T08:29:42.089" v="1530" actId="20577"/>
        <pc:sldMkLst>
          <pc:docMk/>
          <pc:sldMk cId="1731666132" sldId="305"/>
        </pc:sldMkLst>
        <pc:spChg chg="del">
          <ac:chgData name="bhavyakhandelwal005@outlook.com" userId="e8e243d17b178b52" providerId="LiveId" clId="{E4D54FED-7930-4DD4-B6F5-D64519D01079}" dt="2025-05-07T08:25:22.577" v="1500" actId="478"/>
          <ac:spMkLst>
            <pc:docMk/>
            <pc:sldMk cId="1731666132" sldId="305"/>
            <ac:spMk id="2" creationId="{FA3605C9-5090-9EFD-C364-5E606DA12AA9}"/>
          </ac:spMkLst>
        </pc:spChg>
        <pc:spChg chg="mod">
          <ac:chgData name="bhavyakhandelwal005@outlook.com" userId="e8e243d17b178b52" providerId="LiveId" clId="{E4D54FED-7930-4DD4-B6F5-D64519D01079}" dt="2025-05-07T08:29:42.089" v="1530" actId="20577"/>
          <ac:spMkLst>
            <pc:docMk/>
            <pc:sldMk cId="1731666132" sldId="305"/>
            <ac:spMk id="3" creationId="{FE549202-F66F-BBBE-1988-03993F87D9F9}"/>
          </ac:spMkLst>
        </pc:spChg>
      </pc:sldChg>
      <pc:sldChg chg="modSp new mod">
        <pc:chgData name="bhavyakhandelwal005@outlook.com" userId="e8e243d17b178b52" providerId="LiveId" clId="{E4D54FED-7930-4DD4-B6F5-D64519D01079}" dt="2025-05-07T10:29:27.009" v="2866" actId="5793"/>
        <pc:sldMkLst>
          <pc:docMk/>
          <pc:sldMk cId="952901168" sldId="306"/>
        </pc:sldMkLst>
        <pc:spChg chg="mod">
          <ac:chgData name="bhavyakhandelwal005@outlook.com" userId="e8e243d17b178b52" providerId="LiveId" clId="{E4D54FED-7930-4DD4-B6F5-D64519D01079}" dt="2025-05-07T09:16:30.175" v="1655" actId="113"/>
          <ac:spMkLst>
            <pc:docMk/>
            <pc:sldMk cId="952901168" sldId="306"/>
            <ac:spMk id="2" creationId="{D1CF0329-AD5A-700E-EB78-CA5FFDFCCC70}"/>
          </ac:spMkLst>
        </pc:spChg>
        <pc:spChg chg="mod">
          <ac:chgData name="bhavyakhandelwal005@outlook.com" userId="e8e243d17b178b52" providerId="LiveId" clId="{E4D54FED-7930-4DD4-B6F5-D64519D01079}" dt="2025-05-07T10:29:27.009" v="2866" actId="5793"/>
          <ac:spMkLst>
            <pc:docMk/>
            <pc:sldMk cId="952901168" sldId="306"/>
            <ac:spMk id="3" creationId="{44D7F666-6E18-2B22-8EAD-E10AD350C134}"/>
          </ac:spMkLst>
        </pc:spChg>
      </pc:sldChg>
      <pc:sldChg chg="addSp modSp new del mod">
        <pc:chgData name="bhavyakhandelwal005@outlook.com" userId="e8e243d17b178b52" providerId="LiveId" clId="{E4D54FED-7930-4DD4-B6F5-D64519D01079}" dt="2025-05-07T09:14:56.937" v="1621" actId="47"/>
        <pc:sldMkLst>
          <pc:docMk/>
          <pc:sldMk cId="4107037277" sldId="306"/>
        </pc:sldMkLst>
        <pc:picChg chg="add mod">
          <ac:chgData name="bhavyakhandelwal005@outlook.com" userId="e8e243d17b178b52" providerId="LiveId" clId="{E4D54FED-7930-4DD4-B6F5-D64519D01079}" dt="2025-05-07T09:00:26.243" v="1619" actId="14100"/>
          <ac:picMkLst>
            <pc:docMk/>
            <pc:sldMk cId="4107037277" sldId="306"/>
            <ac:picMk id="3" creationId="{BB5DB246-1D7C-7248-B33E-2C3CE4E07119}"/>
          </ac:picMkLst>
        </pc:picChg>
        <pc:picChg chg="add mod">
          <ac:chgData name="bhavyakhandelwal005@outlook.com" userId="e8e243d17b178b52" providerId="LiveId" clId="{E4D54FED-7930-4DD4-B6F5-D64519D01079}" dt="2025-05-07T09:00:28.839" v="1620" actId="14100"/>
          <ac:picMkLst>
            <pc:docMk/>
            <pc:sldMk cId="4107037277" sldId="306"/>
            <ac:picMk id="5" creationId="{89724B4D-0BCB-926D-4338-B24A9E2DDBCC}"/>
          </ac:picMkLst>
        </pc:picChg>
      </pc:sldChg>
      <pc:sldChg chg="delSp modSp new mod">
        <pc:chgData name="bhavyakhandelwal005@outlook.com" userId="e8e243d17b178b52" providerId="LiveId" clId="{E4D54FED-7930-4DD4-B6F5-D64519D01079}" dt="2025-05-07T10:33:09.839" v="2933" actId="20577"/>
        <pc:sldMkLst>
          <pc:docMk/>
          <pc:sldMk cId="3269928516" sldId="307"/>
        </pc:sldMkLst>
        <pc:spChg chg="del">
          <ac:chgData name="bhavyakhandelwal005@outlook.com" userId="e8e243d17b178b52" providerId="LiveId" clId="{E4D54FED-7930-4DD4-B6F5-D64519D01079}" dt="2025-05-07T09:19:59.041" v="1738" actId="478"/>
          <ac:spMkLst>
            <pc:docMk/>
            <pc:sldMk cId="3269928516" sldId="307"/>
            <ac:spMk id="2" creationId="{A5A4A0AD-9B39-6B9F-C540-35D22390AF77}"/>
          </ac:spMkLst>
        </pc:spChg>
        <pc:spChg chg="mod">
          <ac:chgData name="bhavyakhandelwal005@outlook.com" userId="e8e243d17b178b52" providerId="LiveId" clId="{E4D54FED-7930-4DD4-B6F5-D64519D01079}" dt="2025-05-07T10:33:09.839" v="2933" actId="20577"/>
          <ac:spMkLst>
            <pc:docMk/>
            <pc:sldMk cId="3269928516" sldId="307"/>
            <ac:spMk id="3" creationId="{AFD39A90-6787-9D0F-383F-C0025F7E4C71}"/>
          </ac:spMkLst>
        </pc:spChg>
      </pc:sldChg>
      <pc:sldChg chg="delSp modSp new mod">
        <pc:chgData name="bhavyakhandelwal005@outlook.com" userId="e8e243d17b178b52" providerId="LiveId" clId="{E4D54FED-7930-4DD4-B6F5-D64519D01079}" dt="2025-05-07T11:10:16.886" v="2957" actId="27636"/>
        <pc:sldMkLst>
          <pc:docMk/>
          <pc:sldMk cId="174616283" sldId="308"/>
        </pc:sldMkLst>
        <pc:spChg chg="del">
          <ac:chgData name="bhavyakhandelwal005@outlook.com" userId="e8e243d17b178b52" providerId="LiveId" clId="{E4D54FED-7930-4DD4-B6F5-D64519D01079}" dt="2025-05-07T09:26:25.085" v="1823" actId="478"/>
          <ac:spMkLst>
            <pc:docMk/>
            <pc:sldMk cId="174616283" sldId="308"/>
            <ac:spMk id="2" creationId="{3E19BF4A-F5F1-9472-8109-FFC2E394F44B}"/>
          </ac:spMkLst>
        </pc:spChg>
        <pc:spChg chg="mod">
          <ac:chgData name="bhavyakhandelwal005@outlook.com" userId="e8e243d17b178b52" providerId="LiveId" clId="{E4D54FED-7930-4DD4-B6F5-D64519D01079}" dt="2025-05-07T11:10:16.886" v="2957" actId="27636"/>
          <ac:spMkLst>
            <pc:docMk/>
            <pc:sldMk cId="174616283" sldId="308"/>
            <ac:spMk id="3" creationId="{7A569E07-BD60-551B-682F-24B1F5D3426A}"/>
          </ac:spMkLst>
        </pc:spChg>
      </pc:sldChg>
      <pc:sldChg chg="delSp modSp new mod">
        <pc:chgData name="bhavyakhandelwal005@outlook.com" userId="e8e243d17b178b52" providerId="LiveId" clId="{E4D54FED-7930-4DD4-B6F5-D64519D01079}" dt="2025-05-07T11:13:04.309" v="2958" actId="27107"/>
        <pc:sldMkLst>
          <pc:docMk/>
          <pc:sldMk cId="495609519" sldId="309"/>
        </pc:sldMkLst>
        <pc:spChg chg="del">
          <ac:chgData name="bhavyakhandelwal005@outlook.com" userId="e8e243d17b178b52" providerId="LiveId" clId="{E4D54FED-7930-4DD4-B6F5-D64519D01079}" dt="2025-05-07T09:41:20.867" v="2013" actId="478"/>
          <ac:spMkLst>
            <pc:docMk/>
            <pc:sldMk cId="495609519" sldId="309"/>
            <ac:spMk id="2" creationId="{BBA6A979-5812-ACE5-F6B8-0B258139DE1B}"/>
          </ac:spMkLst>
        </pc:spChg>
        <pc:spChg chg="mod">
          <ac:chgData name="bhavyakhandelwal005@outlook.com" userId="e8e243d17b178b52" providerId="LiveId" clId="{E4D54FED-7930-4DD4-B6F5-D64519D01079}" dt="2025-05-07T11:13:04.309" v="2958" actId="27107"/>
          <ac:spMkLst>
            <pc:docMk/>
            <pc:sldMk cId="495609519" sldId="309"/>
            <ac:spMk id="3" creationId="{0DDD7679-0858-AD28-1D1A-D1373FC42A28}"/>
          </ac:spMkLst>
        </pc:spChg>
      </pc:sldChg>
      <pc:sldChg chg="new del">
        <pc:chgData name="bhavyakhandelwal005@outlook.com" userId="e8e243d17b178b52" providerId="LiveId" clId="{E4D54FED-7930-4DD4-B6F5-D64519D01079}" dt="2025-05-07T09:40:40.481" v="2011" actId="47"/>
        <pc:sldMkLst>
          <pc:docMk/>
          <pc:sldMk cId="2929254301" sldId="309"/>
        </pc:sldMkLst>
      </pc:sldChg>
      <pc:sldChg chg="modSp mod">
        <pc:chgData name="bhavyakhandelwal005@outlook.com" userId="e8e243d17b178b52" providerId="LiveId" clId="{E4D54FED-7930-4DD4-B6F5-D64519D01079}" dt="2025-05-08T08:28:23.542" v="2968" actId="27107"/>
        <pc:sldMkLst>
          <pc:docMk/>
          <pc:sldMk cId="2755656342" sldId="317"/>
        </pc:sldMkLst>
        <pc:spChg chg="mod">
          <ac:chgData name="bhavyakhandelwal005@outlook.com" userId="e8e243d17b178b52" providerId="LiveId" clId="{E4D54FED-7930-4DD4-B6F5-D64519D01079}" dt="2025-05-08T08:28:23.542" v="2968" actId="27107"/>
          <ac:spMkLst>
            <pc:docMk/>
            <pc:sldMk cId="2755656342" sldId="317"/>
            <ac:spMk id="5" creationId="{77D0C450-B17F-F6BA-EECD-0B1A9DD75860}"/>
          </ac:spMkLst>
        </pc:spChg>
      </pc:sldChg>
      <pc:sldChg chg="modSp mod">
        <pc:chgData name="bhavyakhandelwal005@outlook.com" userId="e8e243d17b178b52" providerId="LiveId" clId="{E4D54FED-7930-4DD4-B6F5-D64519D01079}" dt="2025-05-08T08:29:12.907" v="2970" actId="20577"/>
        <pc:sldMkLst>
          <pc:docMk/>
          <pc:sldMk cId="4223632639" sldId="320"/>
        </pc:sldMkLst>
        <pc:spChg chg="mod">
          <ac:chgData name="bhavyakhandelwal005@outlook.com" userId="e8e243d17b178b52" providerId="LiveId" clId="{E4D54FED-7930-4DD4-B6F5-D64519D01079}" dt="2025-05-08T08:29:12.907" v="2970" actId="20577"/>
          <ac:spMkLst>
            <pc:docMk/>
            <pc:sldMk cId="4223632639" sldId="320"/>
            <ac:spMk id="3" creationId="{562945D3-9C60-F7FE-77C2-45EE1F349E9D}"/>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2E8530-A278-4F0F-BA52-8092DBCE263F}" type="datetimeFigureOut">
              <a:rPr lang="en-IN" smtClean="0"/>
              <a:t>08-05-2025</a:t>
            </a:fld>
            <a:endParaRPr lang="en-IN"/>
          </a:p>
        </p:txBody>
      </p:sp>
      <p:sp>
        <p:nvSpPr>
          <p:cNvPr id="5" name="Footer Placeholder 4"/>
          <p:cNvSpPr>
            <a:spLocks noGrp="1"/>
          </p:cNvSpPr>
          <p:nvPr>
            <p:ph type="ftr" sz="quarter" idx="11"/>
          </p:nvPr>
        </p:nvSpPr>
        <p:spPr>
          <a:xfrm>
            <a:off x="1127124" y="329307"/>
            <a:ext cx="5943668" cy="309201"/>
          </a:xfrm>
        </p:spPr>
        <p:txBody>
          <a:bodyPr/>
          <a:lstStyle/>
          <a:p>
            <a:endParaRPr lang="en-IN"/>
          </a:p>
        </p:txBody>
      </p:sp>
      <p:sp>
        <p:nvSpPr>
          <p:cNvPr id="6" name="Slide Number Placeholder 5"/>
          <p:cNvSpPr>
            <a:spLocks noGrp="1"/>
          </p:cNvSpPr>
          <p:nvPr>
            <p:ph type="sldNum" sz="quarter" idx="12"/>
          </p:nvPr>
        </p:nvSpPr>
        <p:spPr>
          <a:xfrm>
            <a:off x="9924392" y="134930"/>
            <a:ext cx="811019" cy="503578"/>
          </a:xfrm>
        </p:spPr>
        <p:txBody>
          <a:bodyPr/>
          <a:lstStyle/>
          <a:p>
            <a:fld id="{E36909DA-F8AC-43A8-8BAA-12B07BA0E4F2}" type="slidenum">
              <a:rPr lang="en-IN" smtClean="0"/>
              <a:t>‹#›</a:t>
            </a:fld>
            <a:endParaRPr lang="en-IN"/>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16221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2E8530-A278-4F0F-BA52-8092DBCE263F}" type="datetimeFigureOut">
              <a:rPr lang="en-IN" smtClean="0"/>
              <a:t>08-05-2025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6909DA-F8AC-43A8-8BAA-12B07BA0E4F2}" type="slidenum">
              <a:rPr lang="en-IN" smtClean="0"/>
              <a:t>‹#›</a:t>
            </a:fld>
            <a:endParaRPr lang="en-IN"/>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29697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2E8530-A278-4F0F-BA52-8092DBCE263F}" type="datetimeFigureOut">
              <a:rPr lang="en-IN" smtClean="0"/>
              <a:t>08-05-2025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6909DA-F8AC-43A8-8BAA-12B07BA0E4F2}" type="slidenum">
              <a:rPr lang="en-IN" smtClean="0"/>
              <a:t>‹#›</a:t>
            </a:fld>
            <a:endParaRPr lang="en-IN"/>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351314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200"/>
            </a:lvl1pPr>
          </a:lstStyle>
          <a:p>
            <a:fld id="{082E8530-A278-4F0F-BA52-8092DBCE263F}" type="datetimeFigureOut">
              <a:rPr lang="en-IN" smtClean="0"/>
              <a:t>08-05-2025</a:t>
            </a:fld>
            <a:endParaRPr lang="en-IN"/>
          </a:p>
        </p:txBody>
      </p:sp>
      <p:sp>
        <p:nvSpPr>
          <p:cNvPr id="5" name="Footer Placeholder 4"/>
          <p:cNvSpPr>
            <a:spLocks noGrp="1"/>
          </p:cNvSpPr>
          <p:nvPr>
            <p:ph type="ftr" sz="quarter" idx="11"/>
          </p:nvPr>
        </p:nvSpPr>
        <p:spPr/>
        <p:txBody>
          <a:bodyPr/>
          <a:lstStyle>
            <a:lvl1pPr>
              <a:defRPr sz="1200"/>
            </a:lvl1pPr>
          </a:lstStyle>
          <a:p>
            <a:endParaRPr lang="en-IN"/>
          </a:p>
        </p:txBody>
      </p:sp>
      <p:sp>
        <p:nvSpPr>
          <p:cNvPr id="6" name="Slide Number Placeholder 5"/>
          <p:cNvSpPr>
            <a:spLocks noGrp="1"/>
          </p:cNvSpPr>
          <p:nvPr>
            <p:ph type="sldNum" sz="quarter" idx="12"/>
          </p:nvPr>
        </p:nvSpPr>
        <p:spPr/>
        <p:txBody>
          <a:bodyPr/>
          <a:lstStyle/>
          <a:p>
            <a:fld id="{E36909DA-F8AC-43A8-8BAA-12B07BA0E4F2}" type="slidenum">
              <a:rPr lang="en-IN" smtClean="0"/>
              <a:t>‹#›</a:t>
            </a:fld>
            <a:endParaRPr lang="en-IN"/>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063872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82E8530-A278-4F0F-BA52-8092DBCE263F}" type="datetimeFigureOut">
              <a:rPr lang="en-IN" smtClean="0"/>
              <a:t>08-05-2025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6909DA-F8AC-43A8-8BAA-12B07BA0E4F2}" type="slidenum">
              <a:rPr lang="en-IN" smtClean="0"/>
              <a:t>‹#›</a:t>
            </a:fld>
            <a:endParaRPr lang="en-IN"/>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057030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2E8530-A278-4F0F-BA52-8092DBCE263F}" type="datetimeFigureOut">
              <a:rPr lang="en-IN" smtClean="0"/>
              <a:t>08-05-2025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36909DA-F8AC-43A8-8BAA-12B07BA0E4F2}" type="slidenum">
              <a:rPr lang="en-IN" smtClean="0"/>
              <a:t>‹#›</a:t>
            </a:fld>
            <a:endParaRPr lang="en-IN"/>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74754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2E8530-A278-4F0F-BA52-8092DBCE263F}" type="datetimeFigureOut">
              <a:rPr lang="en-IN" smtClean="0"/>
              <a:t>08-05-2025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36909DA-F8AC-43A8-8BAA-12B07BA0E4F2}" type="slidenum">
              <a:rPr lang="en-IN" smtClean="0"/>
              <a:t>‹#›</a:t>
            </a:fld>
            <a:endParaRPr lang="en-IN"/>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291394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2E8530-A278-4F0F-BA52-8092DBCE263F}" type="datetimeFigureOut">
              <a:rPr lang="en-IN" smtClean="0"/>
              <a:t>08-05-2025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36909DA-F8AC-43A8-8BAA-12B07BA0E4F2}" type="slidenum">
              <a:rPr lang="en-IN" smtClean="0"/>
              <a:t>‹#›</a:t>
            </a:fld>
            <a:endParaRPr lang="en-IN"/>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79302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2E8530-A278-4F0F-BA52-8092DBCE263F}" type="datetimeFigureOut">
              <a:rPr lang="en-IN" smtClean="0"/>
              <a:t>08-05-2025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36909DA-F8AC-43A8-8BAA-12B07BA0E4F2}" type="slidenum">
              <a:rPr lang="en-IN" smtClean="0"/>
              <a:t>‹#›</a:t>
            </a:fld>
            <a:endParaRPr lang="en-IN"/>
          </a:p>
        </p:txBody>
      </p:sp>
    </p:spTree>
    <p:extLst>
      <p:ext uri="{BB962C8B-B14F-4D97-AF65-F5344CB8AC3E}">
        <p14:creationId xmlns:p14="http://schemas.microsoft.com/office/powerpoint/2010/main" val="316178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2E8530-A278-4F0F-BA52-8092DBCE263F}" type="datetimeFigureOut">
              <a:rPr lang="en-IN" smtClean="0"/>
              <a:t>08-05-2025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36909DA-F8AC-43A8-8BAA-12B07BA0E4F2}" type="slidenum">
              <a:rPr lang="en-IN" smtClean="0"/>
              <a:t>‹#›</a:t>
            </a:fld>
            <a:endParaRPr lang="en-IN"/>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5142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082E8530-A278-4F0F-BA52-8092DBCE263F}" type="datetimeFigureOut">
              <a:rPr lang="en-IN" smtClean="0"/>
              <a:t>08-05-2025</a:t>
            </a:fld>
            <a:endParaRPr lang="en-IN"/>
          </a:p>
        </p:txBody>
      </p:sp>
      <p:sp>
        <p:nvSpPr>
          <p:cNvPr id="6" name="Footer Placeholder 5"/>
          <p:cNvSpPr>
            <a:spLocks noGrp="1"/>
          </p:cNvSpPr>
          <p:nvPr>
            <p:ph type="ftr" sz="quarter" idx="11"/>
          </p:nvPr>
        </p:nvSpPr>
        <p:spPr>
          <a:xfrm>
            <a:off x="1125300" y="318640"/>
            <a:ext cx="4877818" cy="320931"/>
          </a:xfrm>
        </p:spPr>
        <p:txBody>
          <a:bodyPr/>
          <a:lstStyle/>
          <a:p>
            <a:endParaRPr lang="en-IN"/>
          </a:p>
        </p:txBody>
      </p:sp>
      <p:sp>
        <p:nvSpPr>
          <p:cNvPr id="7" name="Slide Number Placeholder 6"/>
          <p:cNvSpPr>
            <a:spLocks noGrp="1"/>
          </p:cNvSpPr>
          <p:nvPr>
            <p:ph type="sldNum" sz="quarter" idx="12"/>
          </p:nvPr>
        </p:nvSpPr>
        <p:spPr>
          <a:xfrm>
            <a:off x="6176794" y="137408"/>
            <a:ext cx="811019" cy="503578"/>
          </a:xfrm>
        </p:spPr>
        <p:txBody>
          <a:bodyPr/>
          <a:lstStyle/>
          <a:p>
            <a:fld id="{E36909DA-F8AC-43A8-8BAA-12B07BA0E4F2}" type="slidenum">
              <a:rPr lang="en-IN" smtClean="0"/>
              <a:t>‹#›</a:t>
            </a:fld>
            <a:endParaRPr lang="en-IN"/>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2903257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82E8530-A278-4F0F-BA52-8092DBCE263F}" type="datetimeFigureOut">
              <a:rPr lang="en-IN" smtClean="0"/>
              <a:t>08-05-2025</a:t>
            </a:fld>
            <a:endParaRPr lang="en-IN"/>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E36909DA-F8AC-43A8-8BAA-12B07BA0E4F2}" type="slidenum">
              <a:rPr lang="en-IN" smtClean="0"/>
              <a:t>‹#›</a:t>
            </a:fld>
            <a:endParaRPr lang="en-IN"/>
          </a:p>
        </p:txBody>
      </p:sp>
    </p:spTree>
    <p:extLst>
      <p:ext uri="{BB962C8B-B14F-4D97-AF65-F5344CB8AC3E}">
        <p14:creationId xmlns:p14="http://schemas.microsoft.com/office/powerpoint/2010/main" val="3593130084"/>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7D6A5-0E4E-1CB6-52CE-44EA34C073E4}"/>
              </a:ext>
            </a:extLst>
          </p:cNvPr>
          <p:cNvSpPr>
            <a:spLocks noGrp="1"/>
          </p:cNvSpPr>
          <p:nvPr>
            <p:ph type="ctrTitle"/>
          </p:nvPr>
        </p:nvSpPr>
        <p:spPr>
          <a:xfrm>
            <a:off x="809469" y="929391"/>
            <a:ext cx="10095482" cy="4661940"/>
          </a:xfrm>
        </p:spPr>
        <p:txBody>
          <a:bodyPr>
            <a:normAutofit fontScale="90000"/>
          </a:bodyPr>
          <a:lstStyle/>
          <a:p>
            <a:pPr algn="ctr"/>
            <a:br>
              <a:rPr lang="en-US" dirty="0"/>
            </a:br>
            <a:br>
              <a:rPr lang="en-US" dirty="0"/>
            </a:br>
            <a:br>
              <a:rPr lang="en-US" dirty="0"/>
            </a:br>
            <a:r>
              <a:rPr lang="en-US" b="1" dirty="0"/>
              <a:t>Guidance Note on Financial Statements of Non-Corporate Entities </a:t>
            </a:r>
            <a:br>
              <a:rPr lang="en-US" dirty="0"/>
            </a:br>
            <a:r>
              <a:rPr lang="en-US" dirty="0"/>
              <a:t> </a:t>
            </a:r>
            <a:r>
              <a:rPr lang="en-US" sz="3600" dirty="0"/>
              <a:t>COMMITTEE-ACCOUNTING STANDARDS BOARD</a:t>
            </a:r>
            <a:br>
              <a:rPr lang="en-US" sz="3600" dirty="0"/>
            </a:br>
            <a:r>
              <a:rPr lang="en-US" sz="3600" dirty="0"/>
              <a:t>EFFECTIVE DATE- APRIL 1,2024</a:t>
            </a:r>
            <a:r>
              <a:rPr lang="en-US" sz="3100" dirty="0"/>
              <a:t> </a:t>
            </a:r>
            <a:endParaRPr lang="en-IN" sz="3100" dirty="0"/>
          </a:p>
        </p:txBody>
      </p:sp>
    </p:spTree>
    <p:extLst>
      <p:ext uri="{BB962C8B-B14F-4D97-AF65-F5344CB8AC3E}">
        <p14:creationId xmlns:p14="http://schemas.microsoft.com/office/powerpoint/2010/main" val="1324085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BB2B-9CCE-D005-F5D9-EE7988CE005A}"/>
              </a:ext>
            </a:extLst>
          </p:cNvPr>
          <p:cNvSpPr>
            <a:spLocks noGrp="1"/>
          </p:cNvSpPr>
          <p:nvPr>
            <p:ph type="title"/>
          </p:nvPr>
        </p:nvSpPr>
        <p:spPr>
          <a:xfrm>
            <a:off x="1130270" y="966024"/>
            <a:ext cx="9603275" cy="1049235"/>
          </a:xfrm>
        </p:spPr>
        <p:txBody>
          <a:bodyPr>
            <a:normAutofit/>
          </a:bodyPr>
          <a:lstStyle/>
          <a:p>
            <a:r>
              <a:rPr lang="en-IN" sz="4000" b="1" dirty="0"/>
              <a:t>What are Financial Statements?</a:t>
            </a:r>
          </a:p>
        </p:txBody>
      </p:sp>
      <p:sp>
        <p:nvSpPr>
          <p:cNvPr id="3" name="Content Placeholder 2">
            <a:extLst>
              <a:ext uri="{FF2B5EF4-FFF2-40B4-BE49-F238E27FC236}">
                <a16:creationId xmlns:a16="http://schemas.microsoft.com/office/drawing/2014/main" id="{53E47137-570E-5185-5070-7E218BB6AF39}"/>
              </a:ext>
            </a:extLst>
          </p:cNvPr>
          <p:cNvSpPr>
            <a:spLocks noGrp="1"/>
          </p:cNvSpPr>
          <p:nvPr>
            <p:ph idx="1"/>
          </p:nvPr>
        </p:nvSpPr>
        <p:spPr>
          <a:xfrm>
            <a:off x="1130270" y="1651068"/>
            <a:ext cx="9603275" cy="3869267"/>
          </a:xfrm>
        </p:spPr>
        <p:txBody>
          <a:bodyPr>
            <a:noAutofit/>
          </a:bodyPr>
          <a:lstStyle/>
          <a:p>
            <a:pPr marL="0" indent="0">
              <a:buNone/>
            </a:pPr>
            <a:r>
              <a:rPr lang="en-US" dirty="0"/>
              <a:t>Financial statements form part of the process of financial reporting .The objective of financial statements is to provide information about the financial position, performance and cash flows of an entity. A complete set of financial statements normally includes: </a:t>
            </a:r>
          </a:p>
          <a:p>
            <a:r>
              <a:rPr lang="en-US" dirty="0"/>
              <a:t> a balance sheet</a:t>
            </a:r>
          </a:p>
          <a:p>
            <a:r>
              <a:rPr lang="en-US" dirty="0"/>
              <a:t> a statement of profit and loss</a:t>
            </a:r>
          </a:p>
          <a:p>
            <a:r>
              <a:rPr lang="en-US" dirty="0"/>
              <a:t> a cash flow statement (where applicable) </a:t>
            </a:r>
          </a:p>
          <a:p>
            <a:r>
              <a:rPr lang="en-US" dirty="0"/>
              <a:t> notes and other statements and explanatory material that are an integral part of the financial statements. </a:t>
            </a:r>
            <a:endParaRPr lang="en-IN" dirty="0"/>
          </a:p>
        </p:txBody>
      </p:sp>
    </p:spTree>
    <p:extLst>
      <p:ext uri="{BB962C8B-B14F-4D97-AF65-F5344CB8AC3E}">
        <p14:creationId xmlns:p14="http://schemas.microsoft.com/office/powerpoint/2010/main" val="744301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901B-F6BE-831B-6806-2AC500280572}"/>
              </a:ext>
            </a:extLst>
          </p:cNvPr>
          <p:cNvSpPr>
            <a:spLocks noGrp="1"/>
          </p:cNvSpPr>
          <p:nvPr>
            <p:ph type="title"/>
          </p:nvPr>
        </p:nvSpPr>
        <p:spPr/>
        <p:txBody>
          <a:bodyPr>
            <a:normAutofit/>
          </a:bodyPr>
          <a:lstStyle/>
          <a:p>
            <a:r>
              <a:rPr lang="en-US" sz="4000" b="1" dirty="0"/>
              <a:t>BALANCE SHEET </a:t>
            </a:r>
            <a:endParaRPr lang="en-IN" sz="4000" b="1" dirty="0"/>
          </a:p>
        </p:txBody>
      </p:sp>
      <p:sp>
        <p:nvSpPr>
          <p:cNvPr id="3" name="Content Placeholder 2">
            <a:extLst>
              <a:ext uri="{FF2B5EF4-FFF2-40B4-BE49-F238E27FC236}">
                <a16:creationId xmlns:a16="http://schemas.microsoft.com/office/drawing/2014/main" id="{C0FE1E34-6995-C949-7B94-30F818D3A1FD}"/>
              </a:ext>
            </a:extLst>
          </p:cNvPr>
          <p:cNvSpPr>
            <a:spLocks noGrp="1"/>
          </p:cNvSpPr>
          <p:nvPr>
            <p:ph idx="1"/>
          </p:nvPr>
        </p:nvSpPr>
        <p:spPr>
          <a:xfrm>
            <a:off x="500683" y="1560866"/>
            <a:ext cx="10232862" cy="4465180"/>
          </a:xfrm>
        </p:spPr>
        <p:txBody>
          <a:bodyPr>
            <a:noAutofit/>
          </a:bodyPr>
          <a:lstStyle/>
          <a:p>
            <a:pPr marL="0" indent="0">
              <a:buNone/>
            </a:pPr>
            <a:r>
              <a:rPr lang="en-US" sz="1800" dirty="0"/>
              <a:t>The elements directly related to the measurement of financial position in the balance sheet are assets, liabilities and equity. These are defined as follows: </a:t>
            </a:r>
          </a:p>
          <a:p>
            <a:pPr marL="342900" indent="-342900">
              <a:buFont typeface="+mj-lt"/>
              <a:buAutoNum type="alphaLcPeriod"/>
            </a:pPr>
            <a:r>
              <a:rPr lang="en-US" sz="1800" dirty="0"/>
              <a:t> An asset is a resource controlled by the enterprise as a result of past events from which future economic benefits are expected to flow to the enterprise.</a:t>
            </a:r>
          </a:p>
          <a:p>
            <a:pPr marL="342900" indent="-342900">
              <a:buFont typeface="+mj-lt"/>
              <a:buAutoNum type="alphaLcPeriod"/>
            </a:pPr>
            <a:r>
              <a:rPr lang="en-US" sz="1800" dirty="0"/>
              <a:t> A liability is a present obligation of the enterprise arising from past events, the settlement of which is expected to result in an outflow from the enterprise of resources embodying economic benefits.</a:t>
            </a:r>
          </a:p>
          <a:p>
            <a:pPr marL="342900" indent="-342900">
              <a:buFont typeface="+mj-lt"/>
              <a:buAutoNum type="alphaLcPeriod"/>
            </a:pPr>
            <a:r>
              <a:rPr lang="en-US" sz="1800" dirty="0"/>
              <a:t> Equity is the residual interest in the assets of the enterprise after deducting all its liabilities.</a:t>
            </a:r>
          </a:p>
          <a:p>
            <a:pPr marL="0" indent="0">
              <a:buNone/>
            </a:pPr>
            <a:r>
              <a:rPr lang="en-US" sz="1600" dirty="0"/>
              <a:t>Items are recognized as assets or liabilities in the balance sheet if they satisfy the criteria for recognition as specified in the relevant Accounting Standards and, if there is no specific Accounting Standard, as specified in the said Framework</a:t>
            </a:r>
            <a:r>
              <a:rPr lang="en-US" sz="1800" dirty="0"/>
              <a:t>.</a:t>
            </a:r>
            <a:endParaRPr lang="en-IN" sz="1800" dirty="0"/>
          </a:p>
        </p:txBody>
      </p:sp>
    </p:spTree>
    <p:extLst>
      <p:ext uri="{BB962C8B-B14F-4D97-AF65-F5344CB8AC3E}">
        <p14:creationId xmlns:p14="http://schemas.microsoft.com/office/powerpoint/2010/main" val="614689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04D44-1AF1-D9C7-72D0-CB810464DE82}"/>
              </a:ext>
            </a:extLst>
          </p:cNvPr>
          <p:cNvSpPr>
            <a:spLocks noGrp="1"/>
          </p:cNvSpPr>
          <p:nvPr>
            <p:ph type="title"/>
          </p:nvPr>
        </p:nvSpPr>
        <p:spPr>
          <a:xfrm>
            <a:off x="1130270" y="953325"/>
            <a:ext cx="9603275" cy="607542"/>
          </a:xfrm>
        </p:spPr>
        <p:txBody>
          <a:bodyPr>
            <a:normAutofit fontScale="90000"/>
          </a:bodyPr>
          <a:lstStyle/>
          <a:p>
            <a:r>
              <a:rPr lang="en-US" sz="4000" b="1" dirty="0"/>
              <a:t>STATEMENT OF PROFIT / LOSS</a:t>
            </a:r>
            <a:endParaRPr lang="en-IN" sz="4000" b="1" dirty="0"/>
          </a:p>
        </p:txBody>
      </p:sp>
      <p:sp>
        <p:nvSpPr>
          <p:cNvPr id="3" name="Content Placeholder 2">
            <a:extLst>
              <a:ext uri="{FF2B5EF4-FFF2-40B4-BE49-F238E27FC236}">
                <a16:creationId xmlns:a16="http://schemas.microsoft.com/office/drawing/2014/main" id="{F84DFD3B-3788-32FE-1535-F1DD19024780}"/>
              </a:ext>
            </a:extLst>
          </p:cNvPr>
          <p:cNvSpPr>
            <a:spLocks noGrp="1"/>
          </p:cNvSpPr>
          <p:nvPr>
            <p:ph idx="1"/>
          </p:nvPr>
        </p:nvSpPr>
        <p:spPr>
          <a:xfrm>
            <a:off x="740525" y="1560866"/>
            <a:ext cx="9603275" cy="4343810"/>
          </a:xfrm>
        </p:spPr>
        <p:txBody>
          <a:bodyPr>
            <a:noAutofit/>
          </a:bodyPr>
          <a:lstStyle/>
          <a:p>
            <a:pPr marL="0" indent="0">
              <a:buNone/>
            </a:pPr>
            <a:r>
              <a:rPr lang="en-US" sz="1700" dirty="0"/>
              <a:t>The Statement of Profit and Loss primarily focuses on an entity’s income and expenses during a particular period. Income and expenses are defined in the Framework as follows: </a:t>
            </a:r>
          </a:p>
          <a:p>
            <a:pPr marL="342900" indent="-342900">
              <a:buFont typeface="+mj-lt"/>
              <a:buAutoNum type="alphaLcParenR"/>
            </a:pPr>
            <a:r>
              <a:rPr lang="en-US" sz="1700" dirty="0"/>
              <a:t> Income is increase in economic benefits during the accounting period in the form of inflows or enhancements of assets or decreases of liabilities that result in increases in equity, other than those relating to contributions from equity participants. </a:t>
            </a:r>
          </a:p>
          <a:p>
            <a:pPr marL="342900" indent="-342900">
              <a:buFont typeface="+mj-lt"/>
              <a:buAutoNum type="alphaLcParenR"/>
            </a:pPr>
            <a:r>
              <a:rPr lang="en-US" sz="1700" dirty="0"/>
              <a:t> Expenses are decreases in economic benefits during the accounting period in the form of outflows or depletions of assets or incurrences of liabilities that result in decreases in equity, other than those relating to distributions to equity participants. </a:t>
            </a:r>
          </a:p>
          <a:p>
            <a:pPr marL="0" indent="0">
              <a:buNone/>
            </a:pPr>
            <a:r>
              <a:rPr lang="en-US" sz="1700" dirty="0"/>
              <a:t>Criteria for recognition of income and expenses are prescribed in relevant Accounting Standards and, if there is no specific Accounting Standard dealing with the item, the recognition criteria prescribed in the Framework may be referred</a:t>
            </a:r>
          </a:p>
        </p:txBody>
      </p:sp>
    </p:spTree>
    <p:extLst>
      <p:ext uri="{BB962C8B-B14F-4D97-AF65-F5344CB8AC3E}">
        <p14:creationId xmlns:p14="http://schemas.microsoft.com/office/powerpoint/2010/main" val="2798203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F8FC8-6DF9-5ED5-D34D-CBB654D53211}"/>
              </a:ext>
            </a:extLst>
          </p:cNvPr>
          <p:cNvSpPr>
            <a:spLocks noGrp="1"/>
          </p:cNvSpPr>
          <p:nvPr>
            <p:ph type="title"/>
          </p:nvPr>
        </p:nvSpPr>
        <p:spPr>
          <a:xfrm>
            <a:off x="632084" y="886320"/>
            <a:ext cx="9603275" cy="731321"/>
          </a:xfrm>
        </p:spPr>
        <p:txBody>
          <a:bodyPr>
            <a:normAutofit fontScale="90000"/>
          </a:bodyPr>
          <a:lstStyle/>
          <a:p>
            <a:r>
              <a:rPr lang="en-US" sz="4800" b="1" dirty="0"/>
              <a:t>CASH FLOW STATEMENT</a:t>
            </a:r>
            <a:endParaRPr lang="en-IN" sz="4800" b="1" dirty="0"/>
          </a:p>
        </p:txBody>
      </p:sp>
      <p:sp>
        <p:nvSpPr>
          <p:cNvPr id="4" name="TextBox 3">
            <a:extLst>
              <a:ext uri="{FF2B5EF4-FFF2-40B4-BE49-F238E27FC236}">
                <a16:creationId xmlns:a16="http://schemas.microsoft.com/office/drawing/2014/main" id="{10429D19-9868-42CA-7221-98D1CC37C6CA}"/>
              </a:ext>
            </a:extLst>
          </p:cNvPr>
          <p:cNvSpPr txBox="1"/>
          <p:nvPr/>
        </p:nvSpPr>
        <p:spPr>
          <a:xfrm>
            <a:off x="632085" y="1477941"/>
            <a:ext cx="10927830" cy="1754326"/>
          </a:xfrm>
          <a:prstGeom prst="rect">
            <a:avLst/>
          </a:prstGeom>
          <a:noFill/>
        </p:spPr>
        <p:txBody>
          <a:bodyPr wrap="square">
            <a:spAutoFit/>
          </a:bodyPr>
          <a:lstStyle/>
          <a:p>
            <a:r>
              <a:rPr lang="en-US" dirty="0"/>
              <a:t>Cash flow information is useful in assessing the ability of the enterprise to generate cash and cash equivalents and enables users to develop models to assess and compare the present value of the future cash flows of different enterprises. </a:t>
            </a:r>
          </a:p>
          <a:p>
            <a:r>
              <a:rPr lang="en-US" dirty="0"/>
              <a:t> For non-company entities, AS 3 provides that financial statements of Micro, Small and Medium Sized Enterprises (Level IV, Level III and Level II non-company entities), may not include cash flow statements, i.e., preparation of cash flow statement is not mandatory.</a:t>
            </a:r>
            <a:endParaRPr lang="en-IN" dirty="0"/>
          </a:p>
        </p:txBody>
      </p:sp>
      <p:sp>
        <p:nvSpPr>
          <p:cNvPr id="6" name="TextBox 5">
            <a:extLst>
              <a:ext uri="{FF2B5EF4-FFF2-40B4-BE49-F238E27FC236}">
                <a16:creationId xmlns:a16="http://schemas.microsoft.com/office/drawing/2014/main" id="{2EB7EC5B-695A-1EC8-F0AF-BA9DA7594F42}"/>
              </a:ext>
            </a:extLst>
          </p:cNvPr>
          <p:cNvSpPr txBox="1"/>
          <p:nvPr/>
        </p:nvSpPr>
        <p:spPr>
          <a:xfrm>
            <a:off x="632084" y="3232267"/>
            <a:ext cx="10550577" cy="3416320"/>
          </a:xfrm>
          <a:prstGeom prst="rect">
            <a:avLst/>
          </a:prstGeom>
          <a:noFill/>
        </p:spPr>
        <p:txBody>
          <a:bodyPr wrap="square">
            <a:spAutoFit/>
          </a:bodyPr>
          <a:lstStyle/>
          <a:p>
            <a:r>
              <a:rPr lang="en-US" dirty="0"/>
              <a:t> The three components of the cash flow statement are listed below.</a:t>
            </a:r>
          </a:p>
          <a:p>
            <a:endParaRPr lang="en-US" dirty="0"/>
          </a:p>
          <a:p>
            <a:pPr marL="342900" indent="-342900">
              <a:buFont typeface="+mj-lt"/>
              <a:buAutoNum type="alphaLcPeriod"/>
            </a:pPr>
            <a:r>
              <a:rPr lang="en-US" dirty="0"/>
              <a:t>  Operating Activities: Operating activities are the principal revenue-producing activities of the enterprise and other activities that are not investing or financing activities.</a:t>
            </a:r>
          </a:p>
          <a:p>
            <a:pPr marL="342900" indent="-342900">
              <a:buFont typeface="+mj-lt"/>
              <a:buAutoNum type="alphaLcPeriod"/>
            </a:pPr>
            <a:endParaRPr lang="en-US" dirty="0"/>
          </a:p>
          <a:p>
            <a:pPr marL="342900" indent="-342900">
              <a:buFont typeface="+mj-lt"/>
              <a:buAutoNum type="alphaLcPeriod"/>
            </a:pPr>
            <a:r>
              <a:rPr lang="en-US" dirty="0"/>
              <a:t> Investing Activities: Investing activities are the acquisition and disposal of long-term assets and other investments not included in cash equivalents</a:t>
            </a:r>
          </a:p>
          <a:p>
            <a:pPr marL="342900" indent="-342900">
              <a:buFont typeface="+mj-lt"/>
              <a:buAutoNum type="alphaLcPeriod"/>
            </a:pPr>
            <a:endParaRPr lang="en-US" dirty="0"/>
          </a:p>
          <a:p>
            <a:pPr marL="342900" indent="-342900">
              <a:buFont typeface="+mj-lt"/>
              <a:buAutoNum type="alphaLcPeriod"/>
            </a:pPr>
            <a:r>
              <a:rPr lang="en-US" dirty="0"/>
              <a:t> Financing Activities: Financing activities are activities that result in changes in the size and composition of the owners’ capital and borrowings of the enterprise</a:t>
            </a:r>
            <a:endParaRPr lang="en-IN" dirty="0"/>
          </a:p>
          <a:p>
            <a:pPr marL="342900" indent="-342900">
              <a:buFont typeface="+mj-lt"/>
              <a:buAutoNum type="alphaLcParenR"/>
            </a:pPr>
            <a:endParaRPr lang="en-US" dirty="0"/>
          </a:p>
          <a:p>
            <a:pPr marL="342900" indent="-342900">
              <a:buFont typeface="+mj-lt"/>
              <a:buAutoNum type="alphaLcParenR"/>
            </a:pPr>
            <a:endParaRPr lang="en-IN" dirty="0"/>
          </a:p>
        </p:txBody>
      </p:sp>
    </p:spTree>
    <p:extLst>
      <p:ext uri="{BB962C8B-B14F-4D97-AF65-F5344CB8AC3E}">
        <p14:creationId xmlns:p14="http://schemas.microsoft.com/office/powerpoint/2010/main" val="174294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91CC0-FFE0-2DF2-3E44-8E66E8F4C25F}"/>
              </a:ext>
            </a:extLst>
          </p:cNvPr>
          <p:cNvSpPr>
            <a:spLocks noGrp="1"/>
          </p:cNvSpPr>
          <p:nvPr>
            <p:ph type="title"/>
          </p:nvPr>
        </p:nvSpPr>
        <p:spPr>
          <a:xfrm>
            <a:off x="1085299" y="837720"/>
            <a:ext cx="9603275" cy="1049235"/>
          </a:xfrm>
        </p:spPr>
        <p:txBody>
          <a:bodyPr>
            <a:noAutofit/>
          </a:bodyPr>
          <a:lstStyle/>
          <a:p>
            <a:r>
              <a:rPr lang="en-US" sz="3400" b="1" dirty="0"/>
              <a:t>GENERAL INSTRUCTIONS FOR PREPARATION OF  FINANCIAL STATEMENTS</a:t>
            </a:r>
            <a:endParaRPr lang="en-IN" sz="3400" b="1" dirty="0"/>
          </a:p>
        </p:txBody>
      </p:sp>
      <p:sp>
        <p:nvSpPr>
          <p:cNvPr id="3" name="Content Placeholder 2">
            <a:extLst>
              <a:ext uri="{FF2B5EF4-FFF2-40B4-BE49-F238E27FC236}">
                <a16:creationId xmlns:a16="http://schemas.microsoft.com/office/drawing/2014/main" id="{D1C6ABDF-ED35-4238-B243-915F0CB53A02}"/>
              </a:ext>
            </a:extLst>
          </p:cNvPr>
          <p:cNvSpPr>
            <a:spLocks noGrp="1"/>
          </p:cNvSpPr>
          <p:nvPr>
            <p:ph idx="1"/>
          </p:nvPr>
        </p:nvSpPr>
        <p:spPr>
          <a:xfrm>
            <a:off x="599607" y="1886955"/>
            <a:ext cx="10507094" cy="4214041"/>
          </a:xfrm>
        </p:spPr>
        <p:txBody>
          <a:bodyPr>
            <a:noAutofit/>
          </a:bodyPr>
          <a:lstStyle/>
          <a:p>
            <a:r>
              <a:rPr lang="en-US" sz="1700" dirty="0"/>
              <a:t>Where compliance with the requirements of the relevant statute including Accounting Standards as applicable to the Non-Corporate entity require any change in treatment or disclosure including addition, amendment, substitution or deletion in the head or sub-head or any changes, inter se, in the financial statements or statements forming part thereof, the same shall be made and the formats shall be modified accordingly. </a:t>
            </a:r>
          </a:p>
          <a:p>
            <a:r>
              <a:rPr lang="en-US" sz="1700" dirty="0"/>
              <a:t>Certain non corporate entities may need to amend the descriptions used for particular line items in the formats of financial statements and for the financial statements themselves, e.g., Association of Persons may need to use terminology “members’ funds” instead of “owners’ funds”.</a:t>
            </a:r>
          </a:p>
          <a:p>
            <a:r>
              <a:rPr lang="en-US" sz="1700" dirty="0"/>
              <a:t>Except in the case of the first Financial Statements prepared by the Non-Corporate entity (after its incorporation) the corresponding amounts (comparatives) for the immediately preceding reporting period for all items shown in the Financial Statements including notes shall also be given. </a:t>
            </a:r>
            <a:endParaRPr lang="en-IN" sz="1700" dirty="0"/>
          </a:p>
        </p:txBody>
      </p:sp>
    </p:spTree>
    <p:extLst>
      <p:ext uri="{BB962C8B-B14F-4D97-AF65-F5344CB8AC3E}">
        <p14:creationId xmlns:p14="http://schemas.microsoft.com/office/powerpoint/2010/main" val="3673125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87946B-FF4B-7714-3EEC-9501E55DD8E6}"/>
              </a:ext>
            </a:extLst>
          </p:cNvPr>
          <p:cNvSpPr>
            <a:spLocks noGrp="1"/>
          </p:cNvSpPr>
          <p:nvPr>
            <p:ph idx="1"/>
          </p:nvPr>
        </p:nvSpPr>
        <p:spPr>
          <a:xfrm>
            <a:off x="980369" y="1122458"/>
            <a:ext cx="9603275" cy="4768676"/>
          </a:xfrm>
        </p:spPr>
        <p:txBody>
          <a:bodyPr>
            <a:noAutofit/>
          </a:bodyPr>
          <a:lstStyle/>
          <a:p>
            <a:r>
              <a:rPr lang="en-US" sz="1800" dirty="0"/>
              <a:t>The disclosure requirements specified in the formats are in addition to and not in substitution of the disclosure requirements specified in the Accounting Standards issued by the Institute of Chartered Accountants of India.</a:t>
            </a:r>
          </a:p>
          <a:p>
            <a:r>
              <a:rPr lang="en-US" sz="1800" dirty="0"/>
              <a:t>Notes to accounts shall contain information in addition to that presented in the Financial Statements and shall provide where required </a:t>
            </a:r>
          </a:p>
          <a:p>
            <a:pPr marL="457200" indent="-457200">
              <a:buAutoNum type="alphaLcParenBoth"/>
            </a:pPr>
            <a:r>
              <a:rPr lang="en-US" sz="1800" dirty="0"/>
              <a:t>narrative descriptions or disaggregation's of items recognized in those statements; and </a:t>
            </a:r>
          </a:p>
          <a:p>
            <a:pPr marL="457200" indent="-457200">
              <a:buAutoNum type="alphaLcParenBoth"/>
            </a:pPr>
            <a:r>
              <a:rPr lang="en-US" sz="1800" dirty="0"/>
              <a:t> information about items that do not qualify for recognition in those statements.</a:t>
            </a:r>
          </a:p>
          <a:p>
            <a:r>
              <a:rPr lang="en-US" sz="1800" dirty="0"/>
              <a:t>a balance shall be maintained between providing excessive detail that may not assist users of financial statements and not providing important information as a result of too much aggregation. </a:t>
            </a:r>
          </a:p>
          <a:p>
            <a:r>
              <a:rPr lang="en-US" sz="1800" dirty="0"/>
              <a:t>Once a unit of measurement is used, it should be used uniformly in the Financial Statements.</a:t>
            </a:r>
            <a:endParaRPr lang="en-IN" sz="1800" dirty="0"/>
          </a:p>
          <a:p>
            <a:endParaRPr lang="en-US" sz="1800" dirty="0"/>
          </a:p>
          <a:p>
            <a:pPr marL="0" indent="0">
              <a:buNone/>
            </a:pPr>
            <a:endParaRPr lang="en-IN" sz="1800" dirty="0"/>
          </a:p>
        </p:txBody>
      </p:sp>
    </p:spTree>
    <p:extLst>
      <p:ext uri="{BB962C8B-B14F-4D97-AF65-F5344CB8AC3E}">
        <p14:creationId xmlns:p14="http://schemas.microsoft.com/office/powerpoint/2010/main" val="576037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513A5-3740-B5E7-B33D-89D852925F86}"/>
              </a:ext>
            </a:extLst>
          </p:cNvPr>
          <p:cNvSpPr>
            <a:spLocks noGrp="1"/>
          </p:cNvSpPr>
          <p:nvPr>
            <p:ph type="title"/>
          </p:nvPr>
        </p:nvSpPr>
        <p:spPr/>
        <p:txBody>
          <a:bodyPr/>
          <a:lstStyle/>
          <a:p>
            <a:r>
              <a:rPr lang="en-US" b="1" dirty="0"/>
              <a:t>Criteria for classification of Non-company Entities -</a:t>
            </a:r>
            <a:r>
              <a:rPr lang="en-IN" dirty="0"/>
              <a:t>Level I Entities </a:t>
            </a:r>
            <a:endParaRPr lang="en-IN" b="1" dirty="0"/>
          </a:p>
        </p:txBody>
      </p:sp>
      <p:sp>
        <p:nvSpPr>
          <p:cNvPr id="3" name="Content Placeholder 2">
            <a:extLst>
              <a:ext uri="{FF2B5EF4-FFF2-40B4-BE49-F238E27FC236}">
                <a16:creationId xmlns:a16="http://schemas.microsoft.com/office/drawing/2014/main" id="{89D24F85-57ED-0078-DE6B-67E0059731E4}"/>
              </a:ext>
            </a:extLst>
          </p:cNvPr>
          <p:cNvSpPr>
            <a:spLocks noGrp="1"/>
          </p:cNvSpPr>
          <p:nvPr>
            <p:ph sz="half" idx="1"/>
          </p:nvPr>
        </p:nvSpPr>
        <p:spPr>
          <a:xfrm>
            <a:off x="938023" y="2017341"/>
            <a:ext cx="9798664" cy="4098645"/>
          </a:xfrm>
        </p:spPr>
        <p:txBody>
          <a:bodyPr>
            <a:normAutofit fontScale="85000" lnSpcReduction="20000"/>
          </a:bodyPr>
          <a:lstStyle/>
          <a:p>
            <a:pPr marL="0" indent="0">
              <a:buNone/>
            </a:pPr>
            <a:r>
              <a:rPr lang="en-US" dirty="0"/>
              <a:t>Non-company entities which fall in any one or more of the following categories, at the end of the relevant accounting period, are classified as Level I entities: </a:t>
            </a:r>
          </a:p>
          <a:p>
            <a:pPr marL="457200" indent="-457200">
              <a:buFont typeface="+mj-lt"/>
              <a:buAutoNum type="arabicParenR"/>
            </a:pPr>
            <a:r>
              <a:rPr lang="en-US" dirty="0"/>
              <a:t> Entities whose securities are listed or are in the process of listing on any stock exchange, whether in India or outside India.</a:t>
            </a:r>
          </a:p>
          <a:p>
            <a:pPr marL="457200" indent="-457200">
              <a:buFont typeface="+mj-lt"/>
              <a:buAutoNum type="arabicParenR"/>
            </a:pPr>
            <a:r>
              <a:rPr lang="en-US" dirty="0"/>
              <a:t> Banks (including co-operative banks), financial institutions or entities carrying on insurance business.</a:t>
            </a:r>
          </a:p>
          <a:p>
            <a:pPr marL="457200" indent="-457200">
              <a:buFont typeface="+mj-lt"/>
              <a:buAutoNum type="arabicParenR"/>
            </a:pPr>
            <a:r>
              <a:rPr lang="en-US" dirty="0"/>
              <a:t> All entities engaged in commercial, industrial or business activities, whose turnover (excluding other income) exceeds rupees two-fifty crore in the immediately preceding accounting year.</a:t>
            </a:r>
          </a:p>
          <a:p>
            <a:pPr marL="457200" indent="-457200">
              <a:buFont typeface="+mj-lt"/>
              <a:buAutoNum type="arabicParenR"/>
            </a:pPr>
            <a:r>
              <a:rPr lang="en-US" dirty="0"/>
              <a:t> All entities engaged in commercial, industrial or business activities having borrowings (including public deposits) in excess of rupees fifty crore at any time during the immediately preceding accounting year.</a:t>
            </a:r>
          </a:p>
          <a:p>
            <a:pPr marL="457200" indent="-457200">
              <a:buFont typeface="+mj-lt"/>
              <a:buAutoNum type="arabicParenR"/>
            </a:pPr>
            <a:r>
              <a:rPr lang="en-US" dirty="0"/>
              <a:t> Holding and subsidiary entities of any one of the above. </a:t>
            </a:r>
            <a:endParaRPr lang="en-IN" dirty="0"/>
          </a:p>
        </p:txBody>
      </p:sp>
    </p:spTree>
    <p:extLst>
      <p:ext uri="{BB962C8B-B14F-4D97-AF65-F5344CB8AC3E}">
        <p14:creationId xmlns:p14="http://schemas.microsoft.com/office/powerpoint/2010/main" val="960064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2D15C-D19B-53B6-8672-64FEC74514ED}"/>
              </a:ext>
            </a:extLst>
          </p:cNvPr>
          <p:cNvSpPr>
            <a:spLocks noGrp="1"/>
          </p:cNvSpPr>
          <p:nvPr>
            <p:ph type="title"/>
          </p:nvPr>
        </p:nvSpPr>
        <p:spPr/>
        <p:txBody>
          <a:bodyPr>
            <a:normAutofit fontScale="90000"/>
          </a:bodyPr>
          <a:lstStyle/>
          <a:p>
            <a:r>
              <a:rPr lang="en-US" b="1" dirty="0"/>
              <a:t>Level II Entities -</a:t>
            </a:r>
            <a:r>
              <a:rPr lang="en-US" sz="2200" dirty="0"/>
              <a:t>Non-company entities which are not Level I entities but fall in any one or more of the following categories are classified as Level II entities</a:t>
            </a:r>
            <a:endParaRPr lang="en-IN" sz="2200" dirty="0"/>
          </a:p>
        </p:txBody>
      </p:sp>
      <p:sp>
        <p:nvSpPr>
          <p:cNvPr id="3" name="Content Placeholder 2">
            <a:extLst>
              <a:ext uri="{FF2B5EF4-FFF2-40B4-BE49-F238E27FC236}">
                <a16:creationId xmlns:a16="http://schemas.microsoft.com/office/drawing/2014/main" id="{A0F3E3DF-63D7-2FD2-3BF9-9B71D370D105}"/>
              </a:ext>
            </a:extLst>
          </p:cNvPr>
          <p:cNvSpPr>
            <a:spLocks noGrp="1"/>
          </p:cNvSpPr>
          <p:nvPr>
            <p:ph idx="1"/>
          </p:nvPr>
        </p:nvSpPr>
        <p:spPr>
          <a:xfrm>
            <a:off x="980368" y="2610100"/>
            <a:ext cx="9603275" cy="3294576"/>
          </a:xfrm>
        </p:spPr>
        <p:txBody>
          <a:bodyPr>
            <a:normAutofit fontScale="92500" lnSpcReduction="10000"/>
          </a:bodyPr>
          <a:lstStyle/>
          <a:p>
            <a:pPr marL="514350" indent="-514350">
              <a:buFont typeface="+mj-lt"/>
              <a:buAutoNum type="romanLcPeriod"/>
            </a:pPr>
            <a:r>
              <a:rPr lang="en-US" dirty="0"/>
              <a:t>  All entities engaged in commercial, industrial or business activities, whose turnover (excluding other income) exceeds rupees fifty crore but does not exceed rupees two-fifty crore in the immediately preceding accounting year</a:t>
            </a:r>
          </a:p>
          <a:p>
            <a:pPr marL="514350" indent="-514350">
              <a:buFont typeface="+mj-lt"/>
              <a:buAutoNum type="romanLcPeriod"/>
            </a:pPr>
            <a:r>
              <a:rPr lang="en-US" dirty="0"/>
              <a:t>All entities engaged in commercial, industrial or business activities having borrowings (including public deposits) in excess of rupees ten crore but not in excess of rupees fifty crore at any time during the immediately preceding accounting year.</a:t>
            </a:r>
          </a:p>
          <a:p>
            <a:pPr marL="514350" indent="-514350">
              <a:buFont typeface="+mj-lt"/>
              <a:buAutoNum type="romanLcPeriod"/>
            </a:pPr>
            <a:r>
              <a:rPr lang="en-US" dirty="0"/>
              <a:t> Holding and subsidiary entities of any one of the above. </a:t>
            </a:r>
            <a:endParaRPr lang="en-IN" dirty="0"/>
          </a:p>
        </p:txBody>
      </p:sp>
    </p:spTree>
    <p:extLst>
      <p:ext uri="{BB962C8B-B14F-4D97-AF65-F5344CB8AC3E}">
        <p14:creationId xmlns:p14="http://schemas.microsoft.com/office/powerpoint/2010/main" val="658166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1C8398-609A-FFAE-B189-D92BC33C9610}"/>
              </a:ext>
            </a:extLst>
          </p:cNvPr>
          <p:cNvSpPr>
            <a:spLocks noGrp="1"/>
          </p:cNvSpPr>
          <p:nvPr>
            <p:ph idx="1"/>
          </p:nvPr>
        </p:nvSpPr>
        <p:spPr>
          <a:xfrm>
            <a:off x="425839" y="852616"/>
            <a:ext cx="10202296" cy="5263979"/>
          </a:xfrm>
        </p:spPr>
        <p:txBody>
          <a:bodyPr>
            <a:noAutofit/>
          </a:bodyPr>
          <a:lstStyle/>
          <a:p>
            <a:pPr marL="0" indent="0">
              <a:buNone/>
            </a:pPr>
            <a:r>
              <a:rPr lang="en-IN" sz="3200" b="1" dirty="0"/>
              <a:t>Level III Entities-</a:t>
            </a:r>
            <a:r>
              <a:rPr lang="en-US" dirty="0"/>
              <a:t>Non-company entities which are not covered under Level I and Level II but fall in any one or more of the following categories are classified as Level III entities:</a:t>
            </a:r>
          </a:p>
          <a:p>
            <a:pPr marL="0" indent="0">
              <a:buNone/>
            </a:pPr>
            <a:r>
              <a:rPr lang="en-US" sz="1800" dirty="0"/>
              <a:t>(i) All entities engaged in commercial, industrial or business activities, whose turnover (excluding other income) exceeds rupees ten crore but does not exceed rupees fifty crore in the immediately preceding accounting year.</a:t>
            </a:r>
          </a:p>
          <a:p>
            <a:pPr marL="0" indent="0">
              <a:buNone/>
            </a:pPr>
            <a:r>
              <a:rPr lang="en-US" sz="1800" dirty="0"/>
              <a:t>(ii) All entities engaged in commercial, industrial or business activities having borrowings (include public deposit) in excess of rupees two crore but does not exceed rupees ten crore at any time during the immediately preceding accounting year.</a:t>
            </a:r>
          </a:p>
          <a:p>
            <a:pPr marL="0" indent="0">
              <a:buNone/>
            </a:pPr>
            <a:r>
              <a:rPr lang="en-US" sz="1800" dirty="0"/>
              <a:t>(iii) Holding and subsidiary entities of any one of the above.</a:t>
            </a:r>
          </a:p>
          <a:p>
            <a:pPr marL="0" indent="0">
              <a:buNone/>
            </a:pPr>
            <a:r>
              <a:rPr lang="en-US" sz="3200" b="1" dirty="0"/>
              <a:t>Level IV Entities-</a:t>
            </a:r>
            <a:r>
              <a:rPr lang="en-US" dirty="0"/>
              <a:t>Non-company entities which are not covered under Level I, Level II and Level III are considered as Level IV entities.</a:t>
            </a:r>
            <a:endParaRPr lang="en-IN" dirty="0"/>
          </a:p>
        </p:txBody>
      </p:sp>
    </p:spTree>
    <p:extLst>
      <p:ext uri="{BB962C8B-B14F-4D97-AF65-F5344CB8AC3E}">
        <p14:creationId xmlns:p14="http://schemas.microsoft.com/office/powerpoint/2010/main" val="1354584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E9F67-5040-51CA-AB88-61C90977F409}"/>
              </a:ext>
            </a:extLst>
          </p:cNvPr>
          <p:cNvSpPr>
            <a:spLocks noGrp="1"/>
          </p:cNvSpPr>
          <p:nvPr>
            <p:ph type="title"/>
          </p:nvPr>
        </p:nvSpPr>
        <p:spPr/>
        <p:txBody>
          <a:bodyPr/>
          <a:lstStyle/>
          <a:p>
            <a:r>
              <a:rPr lang="en-US" b="1" dirty="0"/>
              <a:t>Applicability of Accounting Standards to Non-company Entities</a:t>
            </a:r>
            <a:endParaRPr lang="en-IN" b="1" dirty="0"/>
          </a:p>
        </p:txBody>
      </p:sp>
      <p:sp>
        <p:nvSpPr>
          <p:cNvPr id="3" name="Content Placeholder 2">
            <a:extLst>
              <a:ext uri="{FF2B5EF4-FFF2-40B4-BE49-F238E27FC236}">
                <a16:creationId xmlns:a16="http://schemas.microsoft.com/office/drawing/2014/main" id="{2B2A6C63-FEAB-6120-4FD4-B358E1CB0FA1}"/>
              </a:ext>
            </a:extLst>
          </p:cNvPr>
          <p:cNvSpPr>
            <a:spLocks noGrp="1"/>
          </p:cNvSpPr>
          <p:nvPr>
            <p:ph idx="1"/>
          </p:nvPr>
        </p:nvSpPr>
        <p:spPr>
          <a:xfrm>
            <a:off x="1193269" y="2134699"/>
            <a:ext cx="7124044" cy="3294576"/>
          </a:xfrm>
        </p:spPr>
        <p:txBody>
          <a:bodyPr>
            <a:noAutofit/>
          </a:bodyPr>
          <a:lstStyle/>
          <a:p>
            <a:pPr marL="0" indent="0">
              <a:buNone/>
            </a:pPr>
            <a:r>
              <a:rPr lang="en-US" dirty="0"/>
              <a:t>(1) Applicability of the Accounting Standards to Level 1 Non- company entities. Level I entities are required to comply in full with all the Accounting Standards. </a:t>
            </a:r>
          </a:p>
          <a:p>
            <a:endParaRPr lang="en-US" dirty="0"/>
          </a:p>
          <a:p>
            <a:pPr marL="0" indent="0">
              <a:buNone/>
            </a:pPr>
            <a:r>
              <a:rPr lang="en-US" dirty="0"/>
              <a:t>(2) Applicability of the Accounting Standards and exemptions/relaxations for Level II, Level III and Level IV Non-company entities</a:t>
            </a:r>
            <a:endParaRPr lang="en-IN" dirty="0"/>
          </a:p>
        </p:txBody>
      </p:sp>
    </p:spTree>
    <p:extLst>
      <p:ext uri="{BB962C8B-B14F-4D97-AF65-F5344CB8AC3E}">
        <p14:creationId xmlns:p14="http://schemas.microsoft.com/office/powerpoint/2010/main" val="3201527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97E8D-E909-2A11-9DB8-79CB80708155}"/>
              </a:ext>
            </a:extLst>
          </p:cNvPr>
          <p:cNvSpPr>
            <a:spLocks noGrp="1"/>
          </p:cNvSpPr>
          <p:nvPr>
            <p:ph type="title"/>
          </p:nvPr>
        </p:nvSpPr>
        <p:spPr/>
        <p:txBody>
          <a:bodyPr>
            <a:normAutofit/>
          </a:bodyPr>
          <a:lstStyle/>
          <a:p>
            <a:pPr algn="ctr"/>
            <a:r>
              <a:rPr lang="en-US" sz="4000" b="1" dirty="0"/>
              <a:t>INTRODUCTION</a:t>
            </a:r>
            <a:endParaRPr lang="en-IN" sz="4000" u="sng" dirty="0"/>
          </a:p>
        </p:txBody>
      </p:sp>
      <p:sp>
        <p:nvSpPr>
          <p:cNvPr id="3" name="Content Placeholder 2">
            <a:extLst>
              <a:ext uri="{FF2B5EF4-FFF2-40B4-BE49-F238E27FC236}">
                <a16:creationId xmlns:a16="http://schemas.microsoft.com/office/drawing/2014/main" id="{9134C0F4-6389-CDCA-2DC3-C4275BC580AA}"/>
              </a:ext>
            </a:extLst>
          </p:cNvPr>
          <p:cNvSpPr>
            <a:spLocks noGrp="1"/>
          </p:cNvSpPr>
          <p:nvPr>
            <p:ph idx="1"/>
          </p:nvPr>
        </p:nvSpPr>
        <p:spPr>
          <a:xfrm>
            <a:off x="1130270" y="1996436"/>
            <a:ext cx="9603275" cy="3294576"/>
          </a:xfrm>
        </p:spPr>
        <p:txBody>
          <a:bodyPr>
            <a:normAutofit/>
          </a:bodyPr>
          <a:lstStyle/>
          <a:p>
            <a:r>
              <a:rPr lang="en-US" sz="1800" dirty="0"/>
              <a:t>In case of the Non-Corporate entities, considering the wide spectrum of role and responsibilities performed by them, undoubtedly there are wide users/stakeholders of the financial information of these Non-Corporate entities.</a:t>
            </a:r>
          </a:p>
          <a:p>
            <a:endParaRPr lang="en-US" sz="1800" dirty="0"/>
          </a:p>
          <a:p>
            <a:r>
              <a:rPr lang="en-US" sz="1800" dirty="0"/>
              <a:t>in case of some Non-Corporate entities the users of financial information are similar to the corporate sector, e.g., many statutory corporations or authorities raise substantial financial resources from capital and financial markets. Therefore, the investors or lenders of such Non-Corporate entities have similar financial information needs as that of corporate investors. 		 </a:t>
            </a:r>
            <a:endParaRPr lang="en-IN" sz="1800" dirty="0"/>
          </a:p>
        </p:txBody>
      </p:sp>
    </p:spTree>
    <p:extLst>
      <p:ext uri="{BB962C8B-B14F-4D97-AF65-F5344CB8AC3E}">
        <p14:creationId xmlns:p14="http://schemas.microsoft.com/office/powerpoint/2010/main" val="3794755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0225C-0419-9BBF-C627-0C9BE20F837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8E71DAA-45B2-20F8-B074-C1E8A17BEF80}"/>
              </a:ext>
            </a:extLst>
          </p:cNvPr>
          <p:cNvSpPr>
            <a:spLocks noGrp="1"/>
          </p:cNvSpPr>
          <p:nvPr>
            <p:ph idx="1"/>
          </p:nvPr>
        </p:nvSpPr>
        <p:spPr/>
        <p:txBody>
          <a:bodyPr/>
          <a:lstStyle/>
          <a:p>
            <a:endParaRPr lang="en-IN"/>
          </a:p>
        </p:txBody>
      </p:sp>
      <p:pic>
        <p:nvPicPr>
          <p:cNvPr id="7" name="Picture 6">
            <a:extLst>
              <a:ext uri="{FF2B5EF4-FFF2-40B4-BE49-F238E27FC236}">
                <a16:creationId xmlns:a16="http://schemas.microsoft.com/office/drawing/2014/main" id="{EB401098-1CF1-68BD-D8AC-DF30EA6FC9C4}"/>
              </a:ext>
            </a:extLst>
          </p:cNvPr>
          <p:cNvPicPr>
            <a:picLocks noChangeAspect="1"/>
          </p:cNvPicPr>
          <p:nvPr/>
        </p:nvPicPr>
        <p:blipFill>
          <a:blip r:embed="rId2"/>
          <a:srcRect l="-199" t="840" r="840" b="1805"/>
          <a:stretch/>
        </p:blipFill>
        <p:spPr>
          <a:xfrm>
            <a:off x="1028700" y="622300"/>
            <a:ext cx="9704845" cy="4419600"/>
          </a:xfrm>
          <a:prstGeom prst="rect">
            <a:avLst/>
          </a:prstGeom>
        </p:spPr>
      </p:pic>
    </p:spTree>
    <p:extLst>
      <p:ext uri="{BB962C8B-B14F-4D97-AF65-F5344CB8AC3E}">
        <p14:creationId xmlns:p14="http://schemas.microsoft.com/office/powerpoint/2010/main" val="780757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A93E7A-A0B5-07E8-2A5E-84A52B629882}"/>
              </a:ext>
            </a:extLst>
          </p:cNvPr>
          <p:cNvPicPr>
            <a:picLocks noChangeAspect="1"/>
          </p:cNvPicPr>
          <p:nvPr/>
        </p:nvPicPr>
        <p:blipFill>
          <a:blip r:embed="rId2"/>
          <a:srcRect l="5408" t="3387" r="2713" b="3280"/>
          <a:stretch/>
        </p:blipFill>
        <p:spPr>
          <a:xfrm>
            <a:off x="2031999" y="0"/>
            <a:ext cx="7547429" cy="6400800"/>
          </a:xfrm>
          <a:prstGeom prst="rect">
            <a:avLst/>
          </a:prstGeom>
        </p:spPr>
      </p:pic>
    </p:spTree>
    <p:extLst>
      <p:ext uri="{BB962C8B-B14F-4D97-AF65-F5344CB8AC3E}">
        <p14:creationId xmlns:p14="http://schemas.microsoft.com/office/powerpoint/2010/main" val="2036444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074E14-4C60-60FB-C168-9D103117B1AA}"/>
              </a:ext>
            </a:extLst>
          </p:cNvPr>
          <p:cNvPicPr>
            <a:picLocks noChangeAspect="1"/>
          </p:cNvPicPr>
          <p:nvPr/>
        </p:nvPicPr>
        <p:blipFill>
          <a:blip r:embed="rId2"/>
          <a:stretch>
            <a:fillRect/>
          </a:stretch>
        </p:blipFill>
        <p:spPr>
          <a:xfrm>
            <a:off x="655117" y="391695"/>
            <a:ext cx="10881766" cy="1946771"/>
          </a:xfrm>
          <a:prstGeom prst="rect">
            <a:avLst/>
          </a:prstGeom>
        </p:spPr>
      </p:pic>
    </p:spTree>
    <p:extLst>
      <p:ext uri="{BB962C8B-B14F-4D97-AF65-F5344CB8AC3E}">
        <p14:creationId xmlns:p14="http://schemas.microsoft.com/office/powerpoint/2010/main" val="2192226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4CAA5-3F43-0961-4F51-FA2640E57034}"/>
              </a:ext>
            </a:extLst>
          </p:cNvPr>
          <p:cNvSpPr>
            <a:spLocks noGrp="1"/>
          </p:cNvSpPr>
          <p:nvPr>
            <p:ph type="title"/>
          </p:nvPr>
        </p:nvSpPr>
        <p:spPr>
          <a:xfrm>
            <a:off x="1130270" y="953324"/>
            <a:ext cx="9603275" cy="1714925"/>
          </a:xfrm>
        </p:spPr>
        <p:txBody>
          <a:bodyPr>
            <a:normAutofit fontScale="90000"/>
          </a:bodyPr>
          <a:lstStyle/>
          <a:p>
            <a:r>
              <a:rPr lang="en-US" dirty="0"/>
              <a:t>Accounting Standards in respect of which relaxations/exemptions from certain requirements have been given to Level II, Level III and Level IV Non-company entities: </a:t>
            </a:r>
            <a:endParaRPr lang="en-IN" dirty="0"/>
          </a:p>
        </p:txBody>
      </p:sp>
      <p:sp>
        <p:nvSpPr>
          <p:cNvPr id="3" name="Content Placeholder 2">
            <a:extLst>
              <a:ext uri="{FF2B5EF4-FFF2-40B4-BE49-F238E27FC236}">
                <a16:creationId xmlns:a16="http://schemas.microsoft.com/office/drawing/2014/main" id="{D4976331-281F-DD33-FD90-07D679C2BD3C}"/>
              </a:ext>
            </a:extLst>
          </p:cNvPr>
          <p:cNvSpPr>
            <a:spLocks noGrp="1"/>
          </p:cNvSpPr>
          <p:nvPr>
            <p:ph idx="1"/>
          </p:nvPr>
        </p:nvSpPr>
        <p:spPr>
          <a:xfrm>
            <a:off x="1294362" y="2858160"/>
            <a:ext cx="9603275" cy="2663184"/>
          </a:xfrm>
        </p:spPr>
        <p:txBody>
          <a:bodyPr>
            <a:normAutofit fontScale="92500" lnSpcReduction="20000"/>
          </a:bodyPr>
          <a:lstStyle/>
          <a:p>
            <a:pPr marL="0" indent="0">
              <a:buNone/>
            </a:pPr>
            <a:r>
              <a:rPr lang="en-US" b="1" dirty="0"/>
              <a:t>(i) Accounting Standard (AS) 10, Property, Plant and Equipment </a:t>
            </a:r>
            <a:r>
              <a:rPr lang="en-US" dirty="0"/>
              <a:t>Paragraph 87 relating to encouraged disclosures is not applicable to Level III and Level IV Non-company entities.</a:t>
            </a:r>
          </a:p>
          <a:p>
            <a:pPr marL="0" indent="0">
              <a:buNone/>
            </a:pPr>
            <a:r>
              <a:rPr lang="en-US" b="1" dirty="0"/>
              <a:t>(ii) AS 11, The Effects of Changes in Foreign Exchange Rates (revised 2018) </a:t>
            </a:r>
            <a:r>
              <a:rPr lang="en-US" dirty="0"/>
              <a:t>Paragraph 44 relating to encouraged disclosures is not applicable to Level III and Level IV Non-company entities.</a:t>
            </a:r>
          </a:p>
          <a:p>
            <a:pPr marL="0" indent="0">
              <a:buNone/>
            </a:pPr>
            <a:r>
              <a:rPr lang="en-US" b="1" dirty="0"/>
              <a:t>(iii) AS 13, Accounting for Investments </a:t>
            </a:r>
            <a:r>
              <a:rPr lang="en-US" dirty="0"/>
              <a:t>Paragraph 35(f) relating to disclosures is not applicable to Level IV Non-company entities.</a:t>
            </a:r>
            <a:endParaRPr lang="en-IN" dirty="0"/>
          </a:p>
        </p:txBody>
      </p:sp>
    </p:spTree>
    <p:extLst>
      <p:ext uri="{BB962C8B-B14F-4D97-AF65-F5344CB8AC3E}">
        <p14:creationId xmlns:p14="http://schemas.microsoft.com/office/powerpoint/2010/main" val="3522158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69378F-6E0A-9574-A163-A82AB67BAE57}"/>
              </a:ext>
            </a:extLst>
          </p:cNvPr>
          <p:cNvSpPr>
            <a:spLocks noGrp="1"/>
          </p:cNvSpPr>
          <p:nvPr>
            <p:ph idx="1"/>
          </p:nvPr>
        </p:nvSpPr>
        <p:spPr>
          <a:xfrm>
            <a:off x="1130270" y="914400"/>
            <a:ext cx="10217284" cy="5186597"/>
          </a:xfrm>
        </p:spPr>
        <p:txBody>
          <a:bodyPr>
            <a:normAutofit/>
          </a:bodyPr>
          <a:lstStyle/>
          <a:p>
            <a:pPr marL="0" indent="0">
              <a:buNone/>
            </a:pPr>
            <a:r>
              <a:rPr lang="en-US" sz="1800" b="1" dirty="0"/>
              <a:t>(iv)  Accounting Standard (AS) 15, Employee Benefits (revised 2005)</a:t>
            </a:r>
          </a:p>
          <a:p>
            <a:pPr marL="342900" indent="-342900">
              <a:buFont typeface="+mj-lt"/>
              <a:buAutoNum type="arabicPeriod"/>
            </a:pPr>
            <a:r>
              <a:rPr lang="en-US" sz="1800" dirty="0"/>
              <a:t> Level II and Level III Non-company entities whose average number of persons employed during the year is 50 or more are exempted from the applicability of the following paragraphs:</a:t>
            </a:r>
          </a:p>
          <a:p>
            <a:pPr marL="342900" indent="-342900">
              <a:buFont typeface="+mj-lt"/>
              <a:buAutoNum type="alphaLcParenR"/>
            </a:pPr>
            <a:r>
              <a:rPr lang="en-US" sz="1800" dirty="0"/>
              <a:t> paragraphs 11 to 16 of the standard to the extent they deal with                                       recognition and measurement of short-term accumulating compensated absences which are non-vesting (i.e., short-term accumulating compensated absences in respect of which employees are not entitled to cash payment for unused entitlement on leaving);</a:t>
            </a:r>
          </a:p>
          <a:p>
            <a:pPr marL="342900" indent="-342900">
              <a:buFont typeface="+mj-lt"/>
              <a:buAutoNum type="alphaLcParenR"/>
            </a:pPr>
            <a:r>
              <a:rPr lang="en-US" sz="1800" dirty="0"/>
              <a:t> paragraphs 46 and 139 of the Standard which deal with discounting of amounts that fall due more than 12 months after the balance sheet date; </a:t>
            </a:r>
          </a:p>
          <a:p>
            <a:pPr marL="342900" indent="-342900">
              <a:buFont typeface="+mj-lt"/>
              <a:buAutoNum type="alphaLcParenR"/>
            </a:pPr>
            <a:r>
              <a:rPr lang="en-US" sz="1800" dirty="0"/>
              <a:t> recognition and measurement principles laid down in paragraphs 50 to 116 and presentation and disclosure requirements laid down in</a:t>
            </a:r>
            <a:endParaRPr lang="en-IN" sz="1800" dirty="0"/>
          </a:p>
        </p:txBody>
      </p:sp>
    </p:spTree>
    <p:extLst>
      <p:ext uri="{BB962C8B-B14F-4D97-AF65-F5344CB8AC3E}">
        <p14:creationId xmlns:p14="http://schemas.microsoft.com/office/powerpoint/2010/main" val="3558707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423D9B-6D09-683C-AA80-B83C4770DCEB}"/>
              </a:ext>
            </a:extLst>
          </p:cNvPr>
          <p:cNvSpPr>
            <a:spLocks noGrp="1"/>
          </p:cNvSpPr>
          <p:nvPr>
            <p:ph idx="1"/>
          </p:nvPr>
        </p:nvSpPr>
        <p:spPr>
          <a:xfrm>
            <a:off x="1130270" y="3429000"/>
            <a:ext cx="9603275" cy="2671998"/>
          </a:xfrm>
        </p:spPr>
        <p:txBody>
          <a:bodyPr>
            <a:normAutofit fontScale="92500" lnSpcReduction="20000"/>
          </a:bodyPr>
          <a:lstStyle/>
          <a:p>
            <a:pPr marL="0" indent="0">
              <a:buNone/>
            </a:pPr>
            <a:endParaRPr lang="en-US" dirty="0"/>
          </a:p>
          <a:p>
            <a:pPr marL="457200" indent="-457200">
              <a:buFont typeface="+mj-lt"/>
              <a:buAutoNum type="alphaLcParenR" startAt="4"/>
            </a:pPr>
            <a:r>
              <a:rPr lang="en-US" dirty="0"/>
              <a:t> recognition and measurement principles laid down in paragraphs 129 to 131 of the Standard in respect of accounting for other long-term employee benefits. However, such entities should actuarially determine and provide for the accrued liability in respect of other long-term employee benefits by using the Projected Unit Credit Method and the discount rate used should be determined by reference to market yields at the balance sheet date on government bonds as per paragraph 78 of the standard.</a:t>
            </a:r>
            <a:endParaRPr lang="en-IN" dirty="0"/>
          </a:p>
        </p:txBody>
      </p:sp>
      <p:sp>
        <p:nvSpPr>
          <p:cNvPr id="4" name="TextBox 3">
            <a:extLst>
              <a:ext uri="{FF2B5EF4-FFF2-40B4-BE49-F238E27FC236}">
                <a16:creationId xmlns:a16="http://schemas.microsoft.com/office/drawing/2014/main" id="{34FD8FB1-DF39-E8DE-354C-2647343E0F71}"/>
              </a:ext>
            </a:extLst>
          </p:cNvPr>
          <p:cNvSpPr txBox="1"/>
          <p:nvPr/>
        </p:nvSpPr>
        <p:spPr>
          <a:xfrm>
            <a:off x="1701800" y="1148140"/>
            <a:ext cx="8763000" cy="2031325"/>
          </a:xfrm>
          <a:prstGeom prst="rect">
            <a:avLst/>
          </a:prstGeom>
          <a:noFill/>
        </p:spPr>
        <p:txBody>
          <a:bodyPr wrap="square">
            <a:spAutoFit/>
          </a:bodyPr>
          <a:lstStyle/>
          <a:p>
            <a:pPr marL="0" indent="0">
              <a:buNone/>
            </a:pPr>
            <a:r>
              <a:rPr lang="en-US" dirty="0"/>
              <a:t>paragraphs 117 to 123 of the Standard in respect of accounting for defined benefit plans. However, such entities should actuarially determine and provide for the accrued liability in respect of defined benefit plans by using the Projected Unit Credit Method and the discount rate used should be determined by reference to market yields at the balance sheet date on government bonds as per paragraph 78 of the Standard. Such entities should disclose actuarial assumptions as per paragraph 120(l) of the Standard; and </a:t>
            </a:r>
          </a:p>
        </p:txBody>
      </p:sp>
    </p:spTree>
    <p:extLst>
      <p:ext uri="{BB962C8B-B14F-4D97-AF65-F5344CB8AC3E}">
        <p14:creationId xmlns:p14="http://schemas.microsoft.com/office/powerpoint/2010/main" val="3416476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42EDF0-7E21-9020-883B-A185A1AF2B79}"/>
              </a:ext>
            </a:extLst>
          </p:cNvPr>
          <p:cNvSpPr>
            <a:spLocks noGrp="1"/>
          </p:cNvSpPr>
          <p:nvPr>
            <p:ph idx="1"/>
          </p:nvPr>
        </p:nvSpPr>
        <p:spPr>
          <a:xfrm>
            <a:off x="1130270" y="779489"/>
            <a:ext cx="9603275" cy="5471409"/>
          </a:xfrm>
        </p:spPr>
        <p:txBody>
          <a:bodyPr>
            <a:normAutofit fontScale="92500" lnSpcReduction="20000"/>
          </a:bodyPr>
          <a:lstStyle/>
          <a:p>
            <a:pPr marL="457200" indent="-457200">
              <a:buFont typeface="+mj-lt"/>
              <a:buAutoNum type="arabicPeriod" startAt="2"/>
            </a:pPr>
            <a:r>
              <a:rPr lang="en-US" dirty="0"/>
              <a:t> Level II and Level III Non-company entities whose average number of persons employed during the year is less than 50 and Level IV Non-company entities irrespective of number of employees are exempted from the applicability of the following paragraphs:</a:t>
            </a:r>
          </a:p>
          <a:p>
            <a:pPr marL="457200" indent="-457200">
              <a:buFont typeface="+mj-lt"/>
              <a:buAutoNum type="alphaLcParenR"/>
            </a:pPr>
            <a:r>
              <a:rPr lang="en-US" dirty="0"/>
              <a:t>  paragraphs 11 to 16 of the standard to the extent they deal with recognition and measurement of short-term accumulating compensated absences which are non-vesting (i.e., short-term accumulating compensated absences in respect of which employees are not entitled to cash payment for unused entitlement on leaving);</a:t>
            </a:r>
          </a:p>
          <a:p>
            <a:pPr marL="457200" indent="-457200">
              <a:buFont typeface="+mj-lt"/>
              <a:buAutoNum type="alphaLcParenR"/>
            </a:pPr>
            <a:r>
              <a:rPr lang="en-US" dirty="0"/>
              <a:t> paragraphs 46 and 139 of the Standard which deal with discounting of amounts that fall due more than 12 months after the balance sheet date;</a:t>
            </a:r>
          </a:p>
          <a:p>
            <a:pPr marL="457200" indent="-457200">
              <a:buFont typeface="+mj-lt"/>
              <a:buAutoNum type="alphaLcParenR"/>
            </a:pPr>
            <a:r>
              <a:rPr lang="en-US" dirty="0"/>
              <a:t> recognition and measurement principles laid down in paragraphs 50 to 116 and presentation and disclosure requirements laid down in paragraphs 117 to 123 of the Standard in respect of accounting for defined benefit plans. However, such entities may calculate and account for the accrued liability under the defined benefit plans by reference to some other rational method, and</a:t>
            </a:r>
            <a:endParaRPr lang="en-IN" dirty="0"/>
          </a:p>
        </p:txBody>
      </p:sp>
    </p:spTree>
    <p:extLst>
      <p:ext uri="{BB962C8B-B14F-4D97-AF65-F5344CB8AC3E}">
        <p14:creationId xmlns:p14="http://schemas.microsoft.com/office/powerpoint/2010/main" val="613212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D9D1CC-EA19-A693-D7D0-F4CE29990386}"/>
              </a:ext>
            </a:extLst>
          </p:cNvPr>
          <p:cNvSpPr>
            <a:spLocks noGrp="1"/>
          </p:cNvSpPr>
          <p:nvPr>
            <p:ph idx="1"/>
          </p:nvPr>
        </p:nvSpPr>
        <p:spPr>
          <a:xfrm>
            <a:off x="1160251" y="764499"/>
            <a:ext cx="9603275" cy="5346424"/>
          </a:xfrm>
        </p:spPr>
        <p:txBody>
          <a:bodyPr>
            <a:normAutofit fontScale="92500" lnSpcReduction="20000"/>
          </a:bodyPr>
          <a:lstStyle/>
          <a:p>
            <a:pPr marL="457200" indent="-457200">
              <a:buFont typeface="+mj-lt"/>
              <a:buAutoNum type="alphaLcParenR" startAt="4"/>
            </a:pPr>
            <a:r>
              <a:rPr lang="en-US" dirty="0"/>
              <a:t>recognition and measurement principles laid down in paragraphs 129 to 131 of the Standard in respect of accounting for other long-term employee benefits. Such entities may calculate and account for the accrued liability under the other long-term employee benefits by reference to some other rational method, e.g., a method based on the assumption that such benefits are payable to all employees at the end of the accounting year.</a:t>
            </a:r>
          </a:p>
          <a:p>
            <a:pPr marL="0" indent="0">
              <a:buNone/>
            </a:pPr>
            <a:r>
              <a:rPr lang="en-US" b="1" dirty="0"/>
              <a:t>(v) AS 19, Leases</a:t>
            </a:r>
            <a:r>
              <a:rPr lang="en-US" dirty="0"/>
              <a:t> </a:t>
            </a:r>
          </a:p>
          <a:p>
            <a:pPr marL="457200" indent="-457200">
              <a:buFont typeface="+mj-lt"/>
              <a:buAutoNum type="arabicPeriod"/>
            </a:pPr>
            <a:r>
              <a:rPr lang="en-US" dirty="0"/>
              <a:t> Paragraphs 22 (c),(e) and (f); 25 (a), (b) and (e); 37 (a) and (f); and 46 (b) and (d) relating to disclosures are not applicable to Level II Non-company entities. </a:t>
            </a:r>
          </a:p>
          <a:p>
            <a:pPr marL="457200" indent="-457200">
              <a:buFont typeface="+mj-lt"/>
              <a:buAutoNum type="arabicPeriod"/>
            </a:pPr>
            <a:r>
              <a:rPr lang="en-US" dirty="0"/>
              <a:t> Paragraphs 22 (c),(e) and (f); 25 (a), (b) and (e); 37 (a), (f) and (g); and 46 (b), (d) and (e) relating to disclosures are not applicable to Level III Non company entities.</a:t>
            </a:r>
          </a:p>
          <a:p>
            <a:pPr marL="457200" indent="-457200">
              <a:buFont typeface="+mj-lt"/>
              <a:buAutoNum type="arabicPeriod"/>
            </a:pPr>
            <a:r>
              <a:rPr lang="en-US" dirty="0"/>
              <a:t> Paragraphs 22 (c),(e) and (f); 25 (a), (b) and (e); 37 (a), (f) and (g); 38; and 46 (b), (d) and (e) relating to disclosures are not applicable to Level IV Non-company entities.</a:t>
            </a:r>
            <a:endParaRPr lang="en-IN" dirty="0"/>
          </a:p>
        </p:txBody>
      </p:sp>
    </p:spTree>
    <p:extLst>
      <p:ext uri="{BB962C8B-B14F-4D97-AF65-F5344CB8AC3E}">
        <p14:creationId xmlns:p14="http://schemas.microsoft.com/office/powerpoint/2010/main" val="1944459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8F9274-339F-912E-16F7-1D0DE0F80DF0}"/>
              </a:ext>
            </a:extLst>
          </p:cNvPr>
          <p:cNvSpPr>
            <a:spLocks noGrp="1"/>
          </p:cNvSpPr>
          <p:nvPr>
            <p:ph idx="1"/>
          </p:nvPr>
        </p:nvSpPr>
        <p:spPr>
          <a:xfrm>
            <a:off x="1085299" y="1428849"/>
            <a:ext cx="9603275" cy="3647439"/>
          </a:xfrm>
        </p:spPr>
        <p:txBody>
          <a:bodyPr>
            <a:normAutofit/>
          </a:bodyPr>
          <a:lstStyle/>
          <a:p>
            <a:pPr marL="457200" indent="-457200">
              <a:buFont typeface="+mj-lt"/>
              <a:buAutoNum type="alphaLcParenR"/>
            </a:pPr>
            <a:r>
              <a:rPr lang="en-US" sz="1800" dirty="0"/>
              <a:t> Level IV Non-company entities shall apply the requirements of AS 22, Accounting for Taxes on Income, for Current tax defined in paragraph 4.4 of AS 22, with recognition as per paragraph 9, measurement as per paragraph 20 of AS 22, and presentation and disclosure as per paragraphs 27-28 of AS 22.</a:t>
            </a:r>
          </a:p>
          <a:p>
            <a:pPr marL="457200" indent="-457200">
              <a:buFont typeface="+mj-lt"/>
              <a:buAutoNum type="alphaLcParenR"/>
            </a:pPr>
            <a:r>
              <a:rPr lang="en-US" sz="1800" dirty="0"/>
              <a:t> Transitional requirements On the first occasion when a Non-company entity gets classified as Level IV entity, the accumulated deferred tax asset/liability appearing in the financial statements of immediate previous accounting period, shall be adjusted against the opening revenue reserves.</a:t>
            </a:r>
            <a:endParaRPr lang="en-IN" sz="1800" dirty="0"/>
          </a:p>
        </p:txBody>
      </p:sp>
      <p:sp>
        <p:nvSpPr>
          <p:cNvPr id="5" name="TextBox 4">
            <a:extLst>
              <a:ext uri="{FF2B5EF4-FFF2-40B4-BE49-F238E27FC236}">
                <a16:creationId xmlns:a16="http://schemas.microsoft.com/office/drawing/2014/main" id="{13F8321D-4D67-9101-E5A7-8C6348321146}"/>
              </a:ext>
            </a:extLst>
          </p:cNvPr>
          <p:cNvSpPr txBox="1"/>
          <p:nvPr/>
        </p:nvSpPr>
        <p:spPr>
          <a:xfrm>
            <a:off x="1255427" y="1059517"/>
            <a:ext cx="6108492" cy="369332"/>
          </a:xfrm>
          <a:prstGeom prst="rect">
            <a:avLst/>
          </a:prstGeom>
          <a:noFill/>
        </p:spPr>
        <p:txBody>
          <a:bodyPr wrap="square">
            <a:spAutoFit/>
          </a:bodyPr>
          <a:lstStyle/>
          <a:p>
            <a:r>
              <a:rPr lang="en-US" b="1" dirty="0"/>
              <a:t>(vi)  AS 22, Accounting for Taxes on Income</a:t>
            </a:r>
            <a:endParaRPr lang="en-IN" dirty="0"/>
          </a:p>
        </p:txBody>
      </p:sp>
      <p:sp>
        <p:nvSpPr>
          <p:cNvPr id="7" name="TextBox 6">
            <a:extLst>
              <a:ext uri="{FF2B5EF4-FFF2-40B4-BE49-F238E27FC236}">
                <a16:creationId xmlns:a16="http://schemas.microsoft.com/office/drawing/2014/main" id="{1C957217-E40F-2BCD-46B8-1BA871DF4121}"/>
              </a:ext>
            </a:extLst>
          </p:cNvPr>
          <p:cNvSpPr txBox="1"/>
          <p:nvPr/>
        </p:nvSpPr>
        <p:spPr>
          <a:xfrm>
            <a:off x="1133307" y="4897177"/>
            <a:ext cx="9973394" cy="646331"/>
          </a:xfrm>
          <a:prstGeom prst="rect">
            <a:avLst/>
          </a:prstGeom>
          <a:noFill/>
        </p:spPr>
        <p:txBody>
          <a:bodyPr wrap="square">
            <a:spAutoFit/>
          </a:bodyPr>
          <a:lstStyle/>
          <a:p>
            <a:r>
              <a:rPr lang="en-US" dirty="0"/>
              <a:t>Paragraphs 90(d)(iii); 90(d)(iv) and 98 relating to disclosures are not applicable to Level IV Non-company entities.</a:t>
            </a:r>
            <a:endParaRPr lang="en-IN" dirty="0"/>
          </a:p>
        </p:txBody>
      </p:sp>
      <p:sp>
        <p:nvSpPr>
          <p:cNvPr id="9" name="TextBox 8">
            <a:extLst>
              <a:ext uri="{FF2B5EF4-FFF2-40B4-BE49-F238E27FC236}">
                <a16:creationId xmlns:a16="http://schemas.microsoft.com/office/drawing/2014/main" id="{B4DB1884-6A68-C588-3A29-C4380BA5700B}"/>
              </a:ext>
            </a:extLst>
          </p:cNvPr>
          <p:cNvSpPr txBox="1"/>
          <p:nvPr/>
        </p:nvSpPr>
        <p:spPr>
          <a:xfrm>
            <a:off x="1255427" y="4429957"/>
            <a:ext cx="6103256" cy="369332"/>
          </a:xfrm>
          <a:prstGeom prst="rect">
            <a:avLst/>
          </a:prstGeom>
          <a:noFill/>
        </p:spPr>
        <p:txBody>
          <a:bodyPr wrap="square">
            <a:spAutoFit/>
          </a:bodyPr>
          <a:lstStyle/>
          <a:p>
            <a:r>
              <a:rPr lang="en-US" b="1" dirty="0"/>
              <a:t>(vii)  AS 26, Intangible Assets</a:t>
            </a:r>
            <a:endParaRPr lang="en-IN" b="1" dirty="0"/>
          </a:p>
        </p:txBody>
      </p:sp>
    </p:spTree>
    <p:extLst>
      <p:ext uri="{BB962C8B-B14F-4D97-AF65-F5344CB8AC3E}">
        <p14:creationId xmlns:p14="http://schemas.microsoft.com/office/powerpoint/2010/main" val="1729733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47949E-000B-11D0-DF8B-80A52B773106}"/>
              </a:ext>
            </a:extLst>
          </p:cNvPr>
          <p:cNvSpPr txBox="1"/>
          <p:nvPr/>
        </p:nvSpPr>
        <p:spPr>
          <a:xfrm>
            <a:off x="1270416" y="1107033"/>
            <a:ext cx="6108492" cy="369332"/>
          </a:xfrm>
          <a:prstGeom prst="rect">
            <a:avLst/>
          </a:prstGeom>
          <a:noFill/>
        </p:spPr>
        <p:txBody>
          <a:bodyPr wrap="square">
            <a:spAutoFit/>
          </a:bodyPr>
          <a:lstStyle/>
          <a:p>
            <a:r>
              <a:rPr lang="en-US" b="1" dirty="0"/>
              <a:t>	</a:t>
            </a:r>
            <a:endParaRPr lang="en-IN" b="1" dirty="0"/>
          </a:p>
        </p:txBody>
      </p:sp>
      <p:sp>
        <p:nvSpPr>
          <p:cNvPr id="7" name="TextBox 6">
            <a:extLst>
              <a:ext uri="{FF2B5EF4-FFF2-40B4-BE49-F238E27FC236}">
                <a16:creationId xmlns:a16="http://schemas.microsoft.com/office/drawing/2014/main" id="{90A4C70A-D5AE-7013-0528-68344007D10E}"/>
              </a:ext>
            </a:extLst>
          </p:cNvPr>
          <p:cNvSpPr txBox="1"/>
          <p:nvPr/>
        </p:nvSpPr>
        <p:spPr>
          <a:xfrm>
            <a:off x="1101239" y="960986"/>
            <a:ext cx="6108492" cy="369332"/>
          </a:xfrm>
          <a:prstGeom prst="rect">
            <a:avLst/>
          </a:prstGeom>
          <a:noFill/>
        </p:spPr>
        <p:txBody>
          <a:bodyPr wrap="square">
            <a:spAutoFit/>
          </a:bodyPr>
          <a:lstStyle/>
          <a:p>
            <a:r>
              <a:rPr lang="en-US" b="1" dirty="0"/>
              <a:t>(viii)  AS 28, Impairment of Assets </a:t>
            </a:r>
            <a:endParaRPr lang="en-IN" b="1" dirty="0"/>
          </a:p>
        </p:txBody>
      </p:sp>
      <p:sp>
        <p:nvSpPr>
          <p:cNvPr id="11" name="TextBox 10">
            <a:extLst>
              <a:ext uri="{FF2B5EF4-FFF2-40B4-BE49-F238E27FC236}">
                <a16:creationId xmlns:a16="http://schemas.microsoft.com/office/drawing/2014/main" id="{A8CD6CB4-261B-E089-F4BE-65FF7C0BD3A9}"/>
              </a:ext>
            </a:extLst>
          </p:cNvPr>
          <p:cNvSpPr txBox="1"/>
          <p:nvPr/>
        </p:nvSpPr>
        <p:spPr>
          <a:xfrm>
            <a:off x="898040" y="1476365"/>
            <a:ext cx="9603274" cy="2031325"/>
          </a:xfrm>
          <a:prstGeom prst="rect">
            <a:avLst/>
          </a:prstGeom>
          <a:noFill/>
        </p:spPr>
        <p:txBody>
          <a:bodyPr wrap="square">
            <a:spAutoFit/>
          </a:bodyPr>
          <a:lstStyle/>
          <a:p>
            <a:r>
              <a:rPr lang="en-US" dirty="0"/>
              <a:t>(a) Level II and Level III Non-company entities are allowed to measure the ‘value in use’ on the basis of reasonable estimate thereof instead of computing the value in use by present value technique. Consequently, if Level II or Level III Non-company entity chooses to measure the ‘value in use’ by not using the present value technique, the relevant provisions of AS 28, such as discount rate etc., would not be applicable to such an entity. Further, such an entity need not disclose the information required by paragraph 121(g) of the Standard</a:t>
            </a:r>
            <a:endParaRPr lang="en-IN" dirty="0"/>
          </a:p>
        </p:txBody>
      </p:sp>
      <p:sp>
        <p:nvSpPr>
          <p:cNvPr id="13" name="TextBox 12">
            <a:extLst>
              <a:ext uri="{FF2B5EF4-FFF2-40B4-BE49-F238E27FC236}">
                <a16:creationId xmlns:a16="http://schemas.microsoft.com/office/drawing/2014/main" id="{EC1E7738-ED33-ACBE-E9B0-062DE6190B34}"/>
              </a:ext>
            </a:extLst>
          </p:cNvPr>
          <p:cNvSpPr txBox="1"/>
          <p:nvPr/>
        </p:nvSpPr>
        <p:spPr>
          <a:xfrm>
            <a:off x="898039" y="3653737"/>
            <a:ext cx="9603275" cy="646331"/>
          </a:xfrm>
          <a:prstGeom prst="rect">
            <a:avLst/>
          </a:prstGeom>
          <a:noFill/>
        </p:spPr>
        <p:txBody>
          <a:bodyPr wrap="square">
            <a:spAutoFit/>
          </a:bodyPr>
          <a:lstStyle/>
          <a:p>
            <a:r>
              <a:rPr lang="en-US" dirty="0"/>
              <a:t>(b) Also, paragraphs 121(c)(ii); 121(d)(i); 121(d)(ii) and 123 relating to disclosures are not applicable to Level III Non-company entities. </a:t>
            </a:r>
            <a:endParaRPr lang="en-IN" dirty="0"/>
          </a:p>
        </p:txBody>
      </p:sp>
    </p:spTree>
    <p:extLst>
      <p:ext uri="{BB962C8B-B14F-4D97-AF65-F5344CB8AC3E}">
        <p14:creationId xmlns:p14="http://schemas.microsoft.com/office/powerpoint/2010/main" val="2071599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5DF94-B85C-DA74-00C9-1D1D68996F0F}"/>
              </a:ext>
            </a:extLst>
          </p:cNvPr>
          <p:cNvSpPr>
            <a:spLocks noGrp="1"/>
          </p:cNvSpPr>
          <p:nvPr>
            <p:ph type="title"/>
          </p:nvPr>
        </p:nvSpPr>
        <p:spPr/>
        <p:txBody>
          <a:bodyPr>
            <a:normAutofit/>
          </a:bodyPr>
          <a:lstStyle/>
          <a:p>
            <a:pPr algn="ctr"/>
            <a:r>
              <a:rPr lang="en-US" sz="4400" b="1" dirty="0"/>
              <a:t>IMPORTANCE </a:t>
            </a:r>
            <a:endParaRPr lang="en-IN" sz="4400" b="1" dirty="0"/>
          </a:p>
        </p:txBody>
      </p:sp>
      <p:sp>
        <p:nvSpPr>
          <p:cNvPr id="4" name="TextBox 3">
            <a:extLst>
              <a:ext uri="{FF2B5EF4-FFF2-40B4-BE49-F238E27FC236}">
                <a16:creationId xmlns:a16="http://schemas.microsoft.com/office/drawing/2014/main" id="{5E60394B-9C0B-7356-8423-AD79CBEBA00B}"/>
              </a:ext>
            </a:extLst>
          </p:cNvPr>
          <p:cNvSpPr txBox="1"/>
          <p:nvPr/>
        </p:nvSpPr>
        <p:spPr>
          <a:xfrm>
            <a:off x="1130270" y="2228671"/>
            <a:ext cx="9603275" cy="3416320"/>
          </a:xfrm>
          <a:prstGeom prst="rect">
            <a:avLst/>
          </a:prstGeom>
          <a:noFill/>
        </p:spPr>
        <p:txBody>
          <a:bodyPr wrap="square">
            <a:spAutoFit/>
          </a:bodyPr>
          <a:lstStyle/>
          <a:p>
            <a:pPr marL="285750" indent="-285750">
              <a:buFont typeface="Arial" panose="020B0604020202020204" pitchFamily="34" charset="0"/>
              <a:buChar char="•"/>
            </a:pPr>
            <a:r>
              <a:rPr lang="en-US" dirty="0"/>
              <a:t>Financial Statements form the backbone for financial planning, analysis, benchmarking and decision making. If Non-Corporate entities follow high quality reporting framework, its financial statements faithfully represent its transactions and are more reliable, complete and comparable.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Extent or size of economic and financial activities of the Non-Corporate entities have grown over the period of time.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By the help of Indian Government there is a  push for higher private participation through ‘Public-Private-Partnership’ model, it has also led to substantial increase in the number of Non-Corporate entities in private sector as well as in government sector and increase in size of financial activities of these Non-Corporate entities.</a:t>
            </a:r>
            <a:endParaRPr lang="en-IN" dirty="0"/>
          </a:p>
        </p:txBody>
      </p:sp>
    </p:spTree>
    <p:extLst>
      <p:ext uri="{BB962C8B-B14F-4D97-AF65-F5344CB8AC3E}">
        <p14:creationId xmlns:p14="http://schemas.microsoft.com/office/powerpoint/2010/main" val="4149781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E6CE34-EC77-0F11-F2CF-B51EC3139F2E}"/>
              </a:ext>
            </a:extLst>
          </p:cNvPr>
          <p:cNvSpPr>
            <a:spLocks noGrp="1"/>
          </p:cNvSpPr>
          <p:nvPr>
            <p:ph idx="1"/>
          </p:nvPr>
        </p:nvSpPr>
        <p:spPr>
          <a:xfrm>
            <a:off x="1130270" y="1159426"/>
            <a:ext cx="9603275" cy="4908480"/>
          </a:xfrm>
        </p:spPr>
        <p:txBody>
          <a:bodyPr>
            <a:normAutofit fontScale="92500" lnSpcReduction="10000"/>
          </a:bodyPr>
          <a:lstStyle/>
          <a:p>
            <a:pPr marL="0" indent="0">
              <a:buNone/>
            </a:pPr>
            <a:r>
              <a:rPr lang="en-US" dirty="0"/>
              <a:t>     </a:t>
            </a:r>
            <a:r>
              <a:rPr lang="en-US" sz="1800" dirty="0"/>
              <a:t>Paragraphs 66 and 67 relating to disclosures are not applicable to Level II, Level III and Level IV Non-company entities. (A) In case of Level IV Non-company entities, generally there are no such transactions that are covered under AS 14, Accounting for Amalgamations, or jointly controlled operations or jointly controlled assets covered under AS 27, Financial Reporting of Interests in Joint Ventures. Therefore, these standards are not applicable to Level IV Non-company entities. However, if there are any such transactions, these entities shall apply the requirements of the relevant standard.</a:t>
            </a:r>
          </a:p>
          <a:p>
            <a:pPr marL="0" indent="0">
              <a:buNone/>
            </a:pPr>
            <a:r>
              <a:rPr lang="en-US" sz="1800" dirty="0"/>
              <a:t>Relevant AS is applicable only if a Non-company entity is required or elects to prepare and present consolidated financial statements or interim financial report.</a:t>
            </a:r>
          </a:p>
          <a:p>
            <a:r>
              <a:rPr lang="en-US" sz="1800" dirty="0"/>
              <a:t>AS 21, Consolidated Financial Statements,</a:t>
            </a:r>
          </a:p>
          <a:p>
            <a:r>
              <a:rPr lang="en-US" sz="1800" dirty="0"/>
              <a:t> AS 23, Accounting for Investments in Associates in Consolidated Financial Statements,</a:t>
            </a:r>
          </a:p>
          <a:p>
            <a:r>
              <a:rPr lang="en-US" sz="1800" dirty="0"/>
              <a:t> AS 27, Financial Reporting of Interests in Joint Ventures (to the extent of requirements relating to Consolidated Financial Statements),</a:t>
            </a:r>
          </a:p>
          <a:p>
            <a:r>
              <a:rPr lang="en-US" sz="1800" dirty="0"/>
              <a:t>  AS 25, Interim Financial Reporting</a:t>
            </a:r>
            <a:endParaRPr lang="en-IN" sz="1800" dirty="0"/>
          </a:p>
        </p:txBody>
      </p:sp>
      <p:sp>
        <p:nvSpPr>
          <p:cNvPr id="5" name="TextBox 4">
            <a:extLst>
              <a:ext uri="{FF2B5EF4-FFF2-40B4-BE49-F238E27FC236}">
                <a16:creationId xmlns:a16="http://schemas.microsoft.com/office/drawing/2014/main" id="{07B94243-5A58-05DC-3913-257C8B9BBC62}"/>
              </a:ext>
            </a:extLst>
          </p:cNvPr>
          <p:cNvSpPr txBox="1"/>
          <p:nvPr/>
        </p:nvSpPr>
        <p:spPr>
          <a:xfrm>
            <a:off x="1130270" y="790094"/>
            <a:ext cx="9603274" cy="369332"/>
          </a:xfrm>
          <a:prstGeom prst="rect">
            <a:avLst/>
          </a:prstGeom>
          <a:noFill/>
        </p:spPr>
        <p:txBody>
          <a:bodyPr wrap="square">
            <a:spAutoFit/>
          </a:bodyPr>
          <a:lstStyle/>
          <a:p>
            <a:r>
              <a:rPr lang="en-US" b="1" dirty="0"/>
              <a:t>(ix)AS 29, Provisions, Contingent Liabilities and Contingent Assets (revised 2016) </a:t>
            </a:r>
            <a:endParaRPr lang="en-IN" b="1" dirty="0"/>
          </a:p>
        </p:txBody>
      </p:sp>
    </p:spTree>
    <p:extLst>
      <p:ext uri="{BB962C8B-B14F-4D97-AF65-F5344CB8AC3E}">
        <p14:creationId xmlns:p14="http://schemas.microsoft.com/office/powerpoint/2010/main" val="1039366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C6F6BB-3C47-56B5-D2C0-E2FCF7BE391D}"/>
              </a:ext>
            </a:extLst>
          </p:cNvPr>
          <p:cNvPicPr>
            <a:picLocks noChangeAspect="1"/>
          </p:cNvPicPr>
          <p:nvPr/>
        </p:nvPicPr>
        <p:blipFill>
          <a:blip r:embed="rId2"/>
          <a:stretch>
            <a:fillRect/>
          </a:stretch>
        </p:blipFill>
        <p:spPr>
          <a:xfrm>
            <a:off x="0" y="92942"/>
            <a:ext cx="5875133" cy="6765058"/>
          </a:xfrm>
          <a:prstGeom prst="rect">
            <a:avLst/>
          </a:prstGeom>
        </p:spPr>
      </p:pic>
      <p:pic>
        <p:nvPicPr>
          <p:cNvPr id="7" name="Picture 6">
            <a:extLst>
              <a:ext uri="{FF2B5EF4-FFF2-40B4-BE49-F238E27FC236}">
                <a16:creationId xmlns:a16="http://schemas.microsoft.com/office/drawing/2014/main" id="{D429E4ED-8050-20E4-9F33-DC1AB7D644BC}"/>
              </a:ext>
            </a:extLst>
          </p:cNvPr>
          <p:cNvPicPr>
            <a:picLocks noChangeAspect="1"/>
          </p:cNvPicPr>
          <p:nvPr/>
        </p:nvPicPr>
        <p:blipFill>
          <a:blip r:embed="rId3"/>
          <a:stretch>
            <a:fillRect/>
          </a:stretch>
        </p:blipFill>
        <p:spPr>
          <a:xfrm>
            <a:off x="5875133" y="0"/>
            <a:ext cx="6316870" cy="6130977"/>
          </a:xfrm>
          <a:prstGeom prst="rect">
            <a:avLst/>
          </a:prstGeom>
        </p:spPr>
      </p:pic>
      <p:pic>
        <p:nvPicPr>
          <p:cNvPr id="9" name="Picture 8">
            <a:extLst>
              <a:ext uri="{FF2B5EF4-FFF2-40B4-BE49-F238E27FC236}">
                <a16:creationId xmlns:a16="http://schemas.microsoft.com/office/drawing/2014/main" id="{C0DC613B-65C4-BDFB-F677-647A7DAADC74}"/>
              </a:ext>
            </a:extLst>
          </p:cNvPr>
          <p:cNvPicPr>
            <a:picLocks noChangeAspect="1"/>
          </p:cNvPicPr>
          <p:nvPr/>
        </p:nvPicPr>
        <p:blipFill>
          <a:blip r:embed="rId4"/>
          <a:stretch>
            <a:fillRect/>
          </a:stretch>
        </p:blipFill>
        <p:spPr>
          <a:xfrm>
            <a:off x="5729519" y="6038035"/>
            <a:ext cx="6462482" cy="819965"/>
          </a:xfrm>
          <a:prstGeom prst="rect">
            <a:avLst/>
          </a:prstGeom>
        </p:spPr>
      </p:pic>
    </p:spTree>
    <p:extLst>
      <p:ext uri="{BB962C8B-B14F-4D97-AF65-F5344CB8AC3E}">
        <p14:creationId xmlns:p14="http://schemas.microsoft.com/office/powerpoint/2010/main" val="964198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DA9D1-8CB0-188E-5518-058BF865F9CE}"/>
              </a:ext>
            </a:extLst>
          </p:cNvPr>
          <p:cNvSpPr>
            <a:spLocks noGrp="1"/>
          </p:cNvSpPr>
          <p:nvPr>
            <p:ph type="title"/>
          </p:nvPr>
        </p:nvSpPr>
        <p:spPr/>
        <p:txBody>
          <a:bodyPr/>
          <a:lstStyle/>
          <a:p>
            <a:pPr algn="ctr"/>
            <a:r>
              <a:rPr lang="en-US" b="1" dirty="0"/>
              <a:t>GENERAL INSTRUCTIONS FOR PREPARATION OF BALANCE SHEET</a:t>
            </a:r>
            <a:endParaRPr lang="en-IN" b="1" dirty="0"/>
          </a:p>
        </p:txBody>
      </p:sp>
      <p:sp>
        <p:nvSpPr>
          <p:cNvPr id="3" name="Content Placeholder 2">
            <a:extLst>
              <a:ext uri="{FF2B5EF4-FFF2-40B4-BE49-F238E27FC236}">
                <a16:creationId xmlns:a16="http://schemas.microsoft.com/office/drawing/2014/main" id="{55A962A9-C97D-CFD5-78DE-8E6CC9EC0CC7}"/>
              </a:ext>
            </a:extLst>
          </p:cNvPr>
          <p:cNvSpPr>
            <a:spLocks noGrp="1"/>
          </p:cNvSpPr>
          <p:nvPr>
            <p:ph idx="1"/>
          </p:nvPr>
        </p:nvSpPr>
        <p:spPr/>
        <p:txBody>
          <a:bodyPr>
            <a:normAutofit fontScale="92500" lnSpcReduction="10000"/>
          </a:bodyPr>
          <a:lstStyle/>
          <a:p>
            <a:pPr marL="0" indent="0">
              <a:buNone/>
            </a:pPr>
            <a:r>
              <a:rPr lang="en-US" dirty="0"/>
              <a:t>1.  An asset shall be classified as current when it satisfies any of the following criteria: </a:t>
            </a:r>
          </a:p>
          <a:p>
            <a:pPr marL="0" indent="0">
              <a:buNone/>
            </a:pPr>
            <a:r>
              <a:rPr lang="en-US" dirty="0"/>
              <a:t>(a) it is expected to be realized in, or is intended for sale or consumption in, the        company’s normal operating cycle</a:t>
            </a:r>
          </a:p>
          <a:p>
            <a:pPr marL="0" indent="0">
              <a:buNone/>
            </a:pPr>
            <a:r>
              <a:rPr lang="en-US" dirty="0"/>
              <a:t>(b)it is held primarily for the purpose of being traded</a:t>
            </a:r>
          </a:p>
          <a:p>
            <a:pPr marL="0" indent="0">
              <a:buNone/>
            </a:pPr>
            <a:r>
              <a:rPr lang="en-US" dirty="0"/>
              <a:t>(c) it is expected to be realized within twelve months after the reporting date or </a:t>
            </a:r>
          </a:p>
          <a:p>
            <a:pPr marL="0" indent="0">
              <a:buNone/>
            </a:pPr>
            <a:r>
              <a:rPr lang="en-US" dirty="0"/>
              <a:t>(d) it is cash or cash equivalent unless it is restricted from being exchanged or     used to settle a liability for at least twelve months after the reporting date.</a:t>
            </a:r>
            <a:endParaRPr lang="en-IN" dirty="0"/>
          </a:p>
        </p:txBody>
      </p:sp>
      <p:sp>
        <p:nvSpPr>
          <p:cNvPr id="5" name="TextBox 4">
            <a:extLst>
              <a:ext uri="{FF2B5EF4-FFF2-40B4-BE49-F238E27FC236}">
                <a16:creationId xmlns:a16="http://schemas.microsoft.com/office/drawing/2014/main" id="{6828CFA4-F0A5-82BE-23E1-53D51784E238}"/>
              </a:ext>
            </a:extLst>
          </p:cNvPr>
          <p:cNvSpPr txBox="1"/>
          <p:nvPr/>
        </p:nvSpPr>
        <p:spPr>
          <a:xfrm>
            <a:off x="1130269" y="5466345"/>
            <a:ext cx="9603275" cy="369332"/>
          </a:xfrm>
          <a:prstGeom prst="rect">
            <a:avLst/>
          </a:prstGeom>
          <a:noFill/>
        </p:spPr>
        <p:txBody>
          <a:bodyPr wrap="square">
            <a:spAutoFit/>
          </a:bodyPr>
          <a:lstStyle/>
          <a:p>
            <a:r>
              <a:rPr lang="en-US" dirty="0"/>
              <a:t>All other assets shall be classified as non-current. </a:t>
            </a:r>
            <a:endParaRPr lang="en-IN" dirty="0"/>
          </a:p>
        </p:txBody>
      </p:sp>
    </p:spTree>
    <p:extLst>
      <p:ext uri="{BB962C8B-B14F-4D97-AF65-F5344CB8AC3E}">
        <p14:creationId xmlns:p14="http://schemas.microsoft.com/office/powerpoint/2010/main" val="3230904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D510F2-B8BA-802A-FFD6-7734F8981DB9}"/>
              </a:ext>
            </a:extLst>
          </p:cNvPr>
          <p:cNvSpPr>
            <a:spLocks noGrp="1"/>
          </p:cNvSpPr>
          <p:nvPr>
            <p:ph idx="1"/>
          </p:nvPr>
        </p:nvSpPr>
        <p:spPr>
          <a:xfrm>
            <a:off x="1115280" y="957565"/>
            <a:ext cx="9603275" cy="3294576"/>
          </a:xfrm>
        </p:spPr>
        <p:txBody>
          <a:bodyPr>
            <a:normAutofit fontScale="92500" lnSpcReduction="20000"/>
          </a:bodyPr>
          <a:lstStyle/>
          <a:p>
            <a:pPr marL="0" indent="0">
              <a:buNone/>
            </a:pPr>
            <a:r>
              <a:rPr lang="en-US" dirty="0"/>
              <a:t>2.   An operating cycle is the time between the acquisition of assets for processing and their realization in cash or cash equivalents. Where the normal operating cycle cannot be identified, it is assumed to have a duration of 12 months </a:t>
            </a:r>
          </a:p>
          <a:p>
            <a:pPr marL="0" indent="0">
              <a:buNone/>
            </a:pPr>
            <a:r>
              <a:rPr lang="en-US" dirty="0"/>
              <a:t>3.  A liability shall be classified as current when it satisfies any of the following criteria:</a:t>
            </a:r>
          </a:p>
          <a:p>
            <a:pPr marL="0" indent="0">
              <a:buNone/>
            </a:pPr>
            <a:r>
              <a:rPr lang="en-US" dirty="0"/>
              <a:t> (a) it is expected to be settled in the company’s normal operating cycle</a:t>
            </a:r>
          </a:p>
          <a:p>
            <a:pPr marL="0" indent="0">
              <a:buNone/>
            </a:pPr>
            <a:r>
              <a:rPr lang="en-US" dirty="0"/>
              <a:t> (b) it is held primarily for the purpose of being traded</a:t>
            </a:r>
          </a:p>
          <a:p>
            <a:pPr marL="0" indent="0">
              <a:buNone/>
            </a:pPr>
            <a:r>
              <a:rPr lang="en-US" dirty="0"/>
              <a:t> (c) it is due to be settled within twelve months after the reporting date</a:t>
            </a:r>
            <a:endParaRPr lang="en-IN" dirty="0"/>
          </a:p>
        </p:txBody>
      </p:sp>
      <p:sp>
        <p:nvSpPr>
          <p:cNvPr id="5" name="TextBox 4">
            <a:extLst>
              <a:ext uri="{FF2B5EF4-FFF2-40B4-BE49-F238E27FC236}">
                <a16:creationId xmlns:a16="http://schemas.microsoft.com/office/drawing/2014/main" id="{1EDF946B-66F8-EFE3-4D00-70365DBA162B}"/>
              </a:ext>
            </a:extLst>
          </p:cNvPr>
          <p:cNvSpPr txBox="1"/>
          <p:nvPr/>
        </p:nvSpPr>
        <p:spPr>
          <a:xfrm>
            <a:off x="1115280" y="4252141"/>
            <a:ext cx="9603275" cy="1754326"/>
          </a:xfrm>
          <a:prstGeom prst="rect">
            <a:avLst/>
          </a:prstGeom>
          <a:noFill/>
        </p:spPr>
        <p:txBody>
          <a:bodyPr wrap="square">
            <a:spAutoFit/>
          </a:bodyPr>
          <a:lstStyle/>
          <a:p>
            <a:r>
              <a:rPr lang="en-US" dirty="0"/>
              <a:t> (d) the Non-Corporate entity does not have an unconditional right to defer settlement of the liability for at least twelve months after the reporting date. Terms of a liability that could, at the option of the counterparty, result in its settlement by the issue of equity instruments do not affect its classification.</a:t>
            </a:r>
          </a:p>
          <a:p>
            <a:endParaRPr lang="en-US" dirty="0"/>
          </a:p>
          <a:p>
            <a:r>
              <a:rPr lang="en-US" dirty="0"/>
              <a:t> All other liabilities shall be classified as non-current. </a:t>
            </a:r>
            <a:endParaRPr lang="en-IN" dirty="0"/>
          </a:p>
        </p:txBody>
      </p:sp>
    </p:spTree>
    <p:extLst>
      <p:ext uri="{BB962C8B-B14F-4D97-AF65-F5344CB8AC3E}">
        <p14:creationId xmlns:p14="http://schemas.microsoft.com/office/powerpoint/2010/main" val="48563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C1B8-7177-574D-F5B6-29C8C02A54AE}"/>
              </a:ext>
            </a:extLst>
          </p:cNvPr>
          <p:cNvSpPr>
            <a:spLocks noGrp="1"/>
          </p:cNvSpPr>
          <p:nvPr>
            <p:ph idx="1"/>
          </p:nvPr>
        </p:nvSpPr>
        <p:spPr>
          <a:xfrm>
            <a:off x="1160250" y="1122458"/>
            <a:ext cx="9603275" cy="4888598"/>
          </a:xfrm>
        </p:spPr>
        <p:txBody>
          <a:bodyPr/>
          <a:lstStyle/>
          <a:p>
            <a:pPr marL="0" indent="0">
              <a:buNone/>
            </a:pPr>
            <a:r>
              <a:rPr lang="en-US" dirty="0"/>
              <a:t>4.  A receivable shall be classified as a ‘trade receivable’ if it is in respect of the amount due on account of goods sold or services rendered in the normal course of business.</a:t>
            </a:r>
          </a:p>
          <a:p>
            <a:pPr marL="0" indent="0">
              <a:buNone/>
            </a:pPr>
            <a:r>
              <a:rPr lang="en-US" dirty="0"/>
              <a:t> 5. A payable shall be classified as a ‘trade payable’ if it is in respect of the amount due on account of goods purchased or services received in the normal course of business.</a:t>
            </a:r>
          </a:p>
          <a:p>
            <a:pPr marL="0" indent="0">
              <a:buNone/>
            </a:pPr>
            <a:r>
              <a:rPr lang="en-US" dirty="0"/>
              <a:t> 6. A Non-Corporate entity shall disclose the following in the Notes to Accounts: </a:t>
            </a:r>
            <a:endParaRPr lang="en-IN" dirty="0"/>
          </a:p>
        </p:txBody>
      </p:sp>
    </p:spTree>
    <p:extLst>
      <p:ext uri="{BB962C8B-B14F-4D97-AF65-F5344CB8AC3E}">
        <p14:creationId xmlns:p14="http://schemas.microsoft.com/office/powerpoint/2010/main" val="1726068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3756E-2A85-73DB-EA0D-B5EFD8B25C7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785715D-E9B2-187A-C810-13BA3B5243B2}"/>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419CC914-7E96-4C21-BFC8-92B8DA99EA0D}"/>
              </a:ext>
            </a:extLst>
          </p:cNvPr>
          <p:cNvPicPr>
            <a:picLocks noChangeAspect="1"/>
          </p:cNvPicPr>
          <p:nvPr/>
        </p:nvPicPr>
        <p:blipFill>
          <a:blip r:embed="rId2"/>
          <a:stretch>
            <a:fillRect/>
          </a:stretch>
        </p:blipFill>
        <p:spPr>
          <a:xfrm>
            <a:off x="0" y="0"/>
            <a:ext cx="5986072" cy="6858000"/>
          </a:xfrm>
          <a:prstGeom prst="rect">
            <a:avLst/>
          </a:prstGeom>
        </p:spPr>
      </p:pic>
      <p:pic>
        <p:nvPicPr>
          <p:cNvPr id="7" name="Picture 6">
            <a:extLst>
              <a:ext uri="{FF2B5EF4-FFF2-40B4-BE49-F238E27FC236}">
                <a16:creationId xmlns:a16="http://schemas.microsoft.com/office/drawing/2014/main" id="{12DF08E1-786F-DF20-CAB9-272C3C3EA242}"/>
              </a:ext>
            </a:extLst>
          </p:cNvPr>
          <p:cNvPicPr>
            <a:picLocks noChangeAspect="1"/>
          </p:cNvPicPr>
          <p:nvPr/>
        </p:nvPicPr>
        <p:blipFill>
          <a:blip r:embed="rId3"/>
          <a:stretch>
            <a:fillRect/>
          </a:stretch>
        </p:blipFill>
        <p:spPr>
          <a:xfrm>
            <a:off x="5986072" y="1"/>
            <a:ext cx="6205928" cy="6858000"/>
          </a:xfrm>
          <a:prstGeom prst="rect">
            <a:avLst/>
          </a:prstGeom>
        </p:spPr>
      </p:pic>
    </p:spTree>
    <p:extLst>
      <p:ext uri="{BB962C8B-B14F-4D97-AF65-F5344CB8AC3E}">
        <p14:creationId xmlns:p14="http://schemas.microsoft.com/office/powerpoint/2010/main" val="657191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FD2FCA-962F-DB07-D0EC-80D8AB072263}"/>
              </a:ext>
            </a:extLst>
          </p:cNvPr>
          <p:cNvPicPr>
            <a:picLocks noChangeAspect="1"/>
          </p:cNvPicPr>
          <p:nvPr/>
        </p:nvPicPr>
        <p:blipFill>
          <a:blip r:embed="rId2"/>
          <a:stretch>
            <a:fillRect/>
          </a:stretch>
        </p:blipFill>
        <p:spPr>
          <a:xfrm>
            <a:off x="1490034" y="914135"/>
            <a:ext cx="8748248" cy="5029729"/>
          </a:xfrm>
          <a:prstGeom prst="rect">
            <a:avLst/>
          </a:prstGeom>
        </p:spPr>
      </p:pic>
    </p:spTree>
    <p:extLst>
      <p:ext uri="{BB962C8B-B14F-4D97-AF65-F5344CB8AC3E}">
        <p14:creationId xmlns:p14="http://schemas.microsoft.com/office/powerpoint/2010/main" val="2930495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87FCE-3331-60A4-65A7-75FAA2A5A8F5}"/>
              </a:ext>
            </a:extLst>
          </p:cNvPr>
          <p:cNvSpPr>
            <a:spLocks noGrp="1"/>
          </p:cNvSpPr>
          <p:nvPr>
            <p:ph type="title"/>
          </p:nvPr>
        </p:nvSpPr>
        <p:spPr>
          <a:xfrm>
            <a:off x="1130270" y="848394"/>
            <a:ext cx="9603275" cy="680604"/>
          </a:xfrm>
        </p:spPr>
        <p:txBody>
          <a:bodyPr>
            <a:normAutofit fontScale="90000"/>
          </a:bodyPr>
          <a:lstStyle/>
          <a:p>
            <a:pPr algn="ctr"/>
            <a:r>
              <a:rPr lang="en-US" b="1" dirty="0"/>
              <a:t>General Instructions for Preparation of Statement of Profit and Loss</a:t>
            </a:r>
            <a:endParaRPr lang="en-IN" b="1" dirty="0"/>
          </a:p>
        </p:txBody>
      </p:sp>
      <p:sp>
        <p:nvSpPr>
          <p:cNvPr id="5" name="TextBox 4">
            <a:extLst>
              <a:ext uri="{FF2B5EF4-FFF2-40B4-BE49-F238E27FC236}">
                <a16:creationId xmlns:a16="http://schemas.microsoft.com/office/drawing/2014/main" id="{A386BE94-97E9-99E9-0A8A-37B46213FF85}"/>
              </a:ext>
            </a:extLst>
          </p:cNvPr>
          <p:cNvSpPr txBox="1"/>
          <p:nvPr/>
        </p:nvSpPr>
        <p:spPr>
          <a:xfrm>
            <a:off x="790731" y="1851684"/>
            <a:ext cx="9942813" cy="3693319"/>
          </a:xfrm>
          <a:prstGeom prst="rect">
            <a:avLst/>
          </a:prstGeom>
          <a:noFill/>
        </p:spPr>
        <p:txBody>
          <a:bodyPr wrap="square">
            <a:spAutoFit/>
          </a:bodyPr>
          <a:lstStyle/>
          <a:p>
            <a:pPr marL="342900" indent="-342900">
              <a:buAutoNum type="arabicPeriod"/>
            </a:pPr>
            <a:r>
              <a:rPr lang="en-US" dirty="0"/>
              <a:t>The provisions of this Part shall be applied to the income and expenditure account in like manner as they apply to a statement of profit and loss.</a:t>
            </a:r>
          </a:p>
          <a:p>
            <a:pPr marL="342900" indent="-342900">
              <a:buAutoNum type="arabicPeriod"/>
            </a:pPr>
            <a:endParaRPr lang="en-US" dirty="0"/>
          </a:p>
          <a:p>
            <a:r>
              <a:rPr lang="en-US" dirty="0"/>
              <a:t> 2. (A) Revenue from operations shall disclose separately in the notes revenue from—</a:t>
            </a:r>
          </a:p>
          <a:p>
            <a:r>
              <a:rPr lang="en-US" dirty="0"/>
              <a:t>    (a) Sale of products</a:t>
            </a:r>
          </a:p>
          <a:p>
            <a:r>
              <a:rPr lang="en-US" dirty="0"/>
              <a:t>      Less: Excise duty </a:t>
            </a:r>
          </a:p>
          <a:p>
            <a:r>
              <a:rPr lang="en-US" dirty="0"/>
              <a:t>    (b) Sale of services</a:t>
            </a:r>
          </a:p>
          <a:p>
            <a:r>
              <a:rPr lang="en-US" dirty="0"/>
              <a:t>    (c) Other operating revenues</a:t>
            </a:r>
          </a:p>
          <a:p>
            <a:endParaRPr lang="en-US" dirty="0"/>
          </a:p>
          <a:p>
            <a:pPr marL="342900" indent="-342900">
              <a:buAutoNum type="alphaUcParenBoth" startAt="2"/>
            </a:pPr>
            <a:r>
              <a:rPr lang="en-US" dirty="0"/>
              <a:t>In respect of a finance Non-Corporate entity, revenue from operations shall include revenue from— </a:t>
            </a:r>
          </a:p>
          <a:p>
            <a:r>
              <a:rPr lang="en-US" dirty="0"/>
              <a:t>    (a) Interest </a:t>
            </a:r>
          </a:p>
          <a:p>
            <a:r>
              <a:rPr lang="en-US" dirty="0"/>
              <a:t>    (b) Other financial services.</a:t>
            </a:r>
            <a:endParaRPr lang="en-IN" dirty="0"/>
          </a:p>
        </p:txBody>
      </p:sp>
    </p:spTree>
    <p:extLst>
      <p:ext uri="{BB962C8B-B14F-4D97-AF65-F5344CB8AC3E}">
        <p14:creationId xmlns:p14="http://schemas.microsoft.com/office/powerpoint/2010/main" val="763496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C8D08B-5354-2F71-D431-F8DC3DCE8508}"/>
              </a:ext>
            </a:extLst>
          </p:cNvPr>
          <p:cNvSpPr>
            <a:spLocks noGrp="1"/>
          </p:cNvSpPr>
          <p:nvPr>
            <p:ph idx="1"/>
          </p:nvPr>
        </p:nvSpPr>
        <p:spPr>
          <a:xfrm>
            <a:off x="1160250" y="852635"/>
            <a:ext cx="9603275" cy="3294576"/>
          </a:xfrm>
        </p:spPr>
        <p:txBody>
          <a:bodyPr>
            <a:noAutofit/>
          </a:bodyPr>
          <a:lstStyle/>
          <a:p>
            <a:pPr marL="0" indent="0">
              <a:buNone/>
            </a:pPr>
            <a:r>
              <a:rPr lang="en-US" sz="1800" b="1" dirty="0"/>
              <a:t>3. Finance Costs  shall be classified as:</a:t>
            </a:r>
          </a:p>
          <a:p>
            <a:pPr marL="0" indent="0">
              <a:buNone/>
            </a:pPr>
            <a:r>
              <a:rPr lang="en-US" sz="1800" dirty="0"/>
              <a:t> (a) Interest expense (other than interest on partners’/members’ capital)</a:t>
            </a:r>
          </a:p>
          <a:p>
            <a:pPr marL="0" indent="0">
              <a:buNone/>
            </a:pPr>
            <a:r>
              <a:rPr lang="en-US" sz="1800" dirty="0"/>
              <a:t> (b) Interest on partners’/members’ capital</a:t>
            </a:r>
          </a:p>
          <a:p>
            <a:pPr marL="0" indent="0">
              <a:buNone/>
            </a:pPr>
            <a:r>
              <a:rPr lang="en-US" sz="1800" dirty="0"/>
              <a:t> (c) Other borrowing costs</a:t>
            </a:r>
          </a:p>
          <a:p>
            <a:pPr marL="0" indent="0">
              <a:buNone/>
            </a:pPr>
            <a:r>
              <a:rPr lang="en-US" sz="1800" dirty="0"/>
              <a:t> (d) Applicable net gain/loss on foreign currency transactions and translation.</a:t>
            </a:r>
          </a:p>
          <a:p>
            <a:pPr marL="0" indent="0">
              <a:buNone/>
            </a:pPr>
            <a:r>
              <a:rPr lang="en-US" sz="1800" dirty="0"/>
              <a:t> </a:t>
            </a:r>
          </a:p>
          <a:p>
            <a:pPr marL="0" indent="0">
              <a:buNone/>
            </a:pPr>
            <a:r>
              <a:rPr lang="en-US" sz="1800" dirty="0"/>
              <a:t> </a:t>
            </a:r>
            <a:r>
              <a:rPr lang="en-US" sz="1800" b="1" dirty="0"/>
              <a:t>4. Other income shall be classified as:</a:t>
            </a:r>
          </a:p>
          <a:p>
            <a:pPr marL="0" indent="0">
              <a:buNone/>
            </a:pPr>
            <a:r>
              <a:rPr lang="en-US" sz="1800" dirty="0"/>
              <a:t>(a) Interest Income </a:t>
            </a:r>
          </a:p>
          <a:p>
            <a:pPr marL="0" indent="0">
              <a:buNone/>
            </a:pPr>
            <a:r>
              <a:rPr lang="en-US" sz="1800" dirty="0"/>
              <a:t>(b) Dividend Income</a:t>
            </a:r>
          </a:p>
          <a:p>
            <a:pPr marL="0" indent="0">
              <a:buNone/>
            </a:pPr>
            <a:r>
              <a:rPr lang="en-US" sz="1800" dirty="0"/>
              <a:t>(c) Net gain/loss on sale of investments</a:t>
            </a:r>
          </a:p>
          <a:p>
            <a:pPr marL="0" indent="0">
              <a:buNone/>
            </a:pPr>
            <a:r>
              <a:rPr lang="en-US" sz="1800" dirty="0"/>
              <a:t>(d) Other non-operating income (net of expenses directly attributable to such income).</a:t>
            </a:r>
            <a:endParaRPr lang="en-IN" sz="1800" dirty="0"/>
          </a:p>
        </p:txBody>
      </p:sp>
    </p:spTree>
    <p:extLst>
      <p:ext uri="{BB962C8B-B14F-4D97-AF65-F5344CB8AC3E}">
        <p14:creationId xmlns:p14="http://schemas.microsoft.com/office/powerpoint/2010/main" val="703865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E1C59E-9051-8EE2-C8A8-B0A5A8577404}"/>
              </a:ext>
            </a:extLst>
          </p:cNvPr>
          <p:cNvSpPr>
            <a:spLocks noGrp="1"/>
          </p:cNvSpPr>
          <p:nvPr>
            <p:ph idx="1"/>
          </p:nvPr>
        </p:nvSpPr>
        <p:spPr>
          <a:xfrm>
            <a:off x="1130270" y="929390"/>
            <a:ext cx="9603275" cy="4536955"/>
          </a:xfrm>
        </p:spPr>
        <p:txBody>
          <a:bodyPr>
            <a:normAutofit fontScale="92500" lnSpcReduction="10000"/>
          </a:bodyPr>
          <a:lstStyle/>
          <a:p>
            <a:pPr marL="0" indent="0">
              <a:buNone/>
            </a:pPr>
            <a:r>
              <a:rPr lang="en-US" b="1" dirty="0"/>
              <a:t>5. Following shall be disclosed by way of notes regarding aggregate expenditure and income on the following items:-</a:t>
            </a:r>
          </a:p>
          <a:p>
            <a:pPr marL="0" indent="0">
              <a:buNone/>
            </a:pPr>
            <a:r>
              <a:rPr lang="en-US" b="1" dirty="0">
                <a:sym typeface="Wingdings" panose="05000000000000000000" pitchFamily="2" charset="2"/>
              </a:rPr>
              <a:t>(i)</a:t>
            </a:r>
            <a:r>
              <a:rPr lang="en-US" dirty="0">
                <a:sym typeface="Wingdings" panose="05000000000000000000" pitchFamily="2" charset="2"/>
              </a:rPr>
              <a:t> (a)</a:t>
            </a:r>
            <a:r>
              <a:rPr lang="en-US" dirty="0"/>
              <a:t>Employee Benefits Expense showing separately (i) salaries and wages, (ii)                       Contribution to provident and other funds, (iii) staff welfare expenses;</a:t>
            </a:r>
          </a:p>
          <a:p>
            <a:pPr marL="0" indent="0">
              <a:buNone/>
            </a:pPr>
            <a:r>
              <a:rPr lang="en-US" dirty="0"/>
              <a:t>     (b) Any item of income or expenditure which exceeds one per cent of the         revenue from operations or Rs.1,00,000 whichever is higher;</a:t>
            </a:r>
          </a:p>
          <a:p>
            <a:pPr marL="0" indent="0">
              <a:buNone/>
            </a:pPr>
            <a:r>
              <a:rPr lang="en-US" dirty="0"/>
              <a:t>     (c) Adjustments to the carrying amount of investments;</a:t>
            </a:r>
          </a:p>
          <a:p>
            <a:pPr marL="0" indent="0">
              <a:buNone/>
            </a:pPr>
            <a:r>
              <a:rPr lang="en-US" dirty="0"/>
              <a:t>     (d) Net gain or loss on foreign currency transaction and translation (other       than considered as finance cost);</a:t>
            </a:r>
          </a:p>
          <a:p>
            <a:pPr marL="0" indent="0">
              <a:buNone/>
            </a:pPr>
            <a:r>
              <a:rPr lang="en-US" dirty="0"/>
              <a:t>     (e) Details of items of exceptional and extraordinary nature;</a:t>
            </a:r>
          </a:p>
          <a:p>
            <a:pPr marL="0" indent="0">
              <a:buNone/>
            </a:pPr>
            <a:r>
              <a:rPr lang="en-US" dirty="0"/>
              <a:t>      (f) Prior period items.</a:t>
            </a:r>
            <a:endParaRPr lang="en-IN" dirty="0"/>
          </a:p>
        </p:txBody>
      </p:sp>
    </p:spTree>
    <p:extLst>
      <p:ext uri="{BB962C8B-B14F-4D97-AF65-F5344CB8AC3E}">
        <p14:creationId xmlns:p14="http://schemas.microsoft.com/office/powerpoint/2010/main" val="2711843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19A7-00BF-9BCD-EE1D-6FCBC587E466}"/>
              </a:ext>
            </a:extLst>
          </p:cNvPr>
          <p:cNvSpPr>
            <a:spLocks noGrp="1"/>
          </p:cNvSpPr>
          <p:nvPr>
            <p:ph type="title"/>
          </p:nvPr>
        </p:nvSpPr>
        <p:spPr>
          <a:xfrm>
            <a:off x="1234098" y="914400"/>
            <a:ext cx="8619060" cy="1257866"/>
          </a:xfrm>
        </p:spPr>
        <p:txBody>
          <a:bodyPr>
            <a:normAutofit/>
          </a:bodyPr>
          <a:lstStyle/>
          <a:p>
            <a:pPr algn="ctr"/>
            <a:r>
              <a:rPr lang="en-US" sz="4000" b="1" dirty="0"/>
              <a:t>APPLICABILITY OF ACCOUNTING STANDARDS </a:t>
            </a:r>
            <a:endParaRPr lang="en-IN" sz="4000" b="1" dirty="0"/>
          </a:p>
        </p:txBody>
      </p:sp>
      <p:sp>
        <p:nvSpPr>
          <p:cNvPr id="3" name="Text Placeholder 2">
            <a:extLst>
              <a:ext uri="{FF2B5EF4-FFF2-40B4-BE49-F238E27FC236}">
                <a16:creationId xmlns:a16="http://schemas.microsoft.com/office/drawing/2014/main" id="{F4F4D8FA-1E52-D66D-3B8E-610462E221E7}"/>
              </a:ext>
            </a:extLst>
          </p:cNvPr>
          <p:cNvSpPr>
            <a:spLocks noGrp="1"/>
          </p:cNvSpPr>
          <p:nvPr>
            <p:ph type="body" idx="1"/>
          </p:nvPr>
        </p:nvSpPr>
        <p:spPr>
          <a:xfrm>
            <a:off x="1234098" y="2296150"/>
            <a:ext cx="9139095" cy="3535024"/>
          </a:xfrm>
        </p:spPr>
        <p:txBody>
          <a:bodyPr>
            <a:normAutofit fontScale="92500" lnSpcReduction="20000"/>
          </a:bodyPr>
          <a:lstStyle/>
          <a:p>
            <a:pPr marL="285750" indent="-285750">
              <a:buFont typeface="Arial" panose="020B0604020202020204" pitchFamily="34" charset="0"/>
              <a:buChar char="•"/>
            </a:pPr>
            <a:r>
              <a:rPr lang="en-US" dirty="0"/>
              <a:t>Accounting Standards apply in respect of any entity engaged in commercial, industrial or business activities</a:t>
            </a:r>
          </a:p>
          <a:p>
            <a:pPr marL="285750" indent="-285750">
              <a:buFont typeface="Arial" panose="020B0604020202020204" pitchFamily="34" charset="0"/>
              <a:buChar char="•"/>
            </a:pPr>
            <a:r>
              <a:rPr lang="en-US" dirty="0"/>
              <a:t>Even if where a very small proportion of the activities, Accounting Standards would apply to all its activities including those, which are not commercial, industrial or business in nature</a:t>
            </a:r>
          </a:p>
          <a:p>
            <a:pPr marL="285750" indent="-285750">
              <a:buFont typeface="Arial" panose="020B0604020202020204" pitchFamily="34" charset="0"/>
              <a:buChar char="•"/>
            </a:pPr>
            <a:r>
              <a:rPr lang="en-US" dirty="0"/>
              <a:t>At present, there are three sets of Accounting Standards:</a:t>
            </a:r>
          </a:p>
          <a:p>
            <a:pPr marL="400050" indent="-400050">
              <a:buFont typeface="+mj-lt"/>
              <a:buAutoNum type="romanLcPeriod"/>
            </a:pPr>
            <a:r>
              <a:rPr lang="en-US" dirty="0"/>
              <a:t> Indian Accounting Standards (Ind AS) for specified class of companies</a:t>
            </a:r>
          </a:p>
          <a:p>
            <a:pPr marL="400050" indent="-400050">
              <a:buFont typeface="+mj-lt"/>
              <a:buAutoNum type="romanLcPeriod"/>
            </a:pPr>
            <a:r>
              <a:rPr lang="en-US" dirty="0"/>
              <a:t> Accounting Standards (AS) notified under Companies (Accounting Standards)                         Rules  2021, for companies other than those following Ind AS</a:t>
            </a:r>
          </a:p>
          <a:p>
            <a:pPr marL="400050" indent="-400050">
              <a:buFont typeface="+mj-lt"/>
              <a:buAutoNum type="romanLcPeriod"/>
            </a:pPr>
            <a:r>
              <a:rPr lang="en-US" dirty="0"/>
              <a:t> Accounting Standards (AS) prescribed by ICAI for entities other than companies.</a:t>
            </a:r>
            <a:r>
              <a:rPr lang="en-US" sz="1800" dirty="0"/>
              <a:t>. </a:t>
            </a:r>
            <a:endParaRPr lang="en-IN" sz="1800" dirty="0"/>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1225038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558CF1-1402-552C-3D03-9EA606757791}"/>
              </a:ext>
            </a:extLst>
          </p:cNvPr>
          <p:cNvSpPr>
            <a:spLocks noGrp="1"/>
          </p:cNvSpPr>
          <p:nvPr>
            <p:ph idx="1"/>
          </p:nvPr>
        </p:nvSpPr>
        <p:spPr>
          <a:xfrm>
            <a:off x="1130270" y="884420"/>
            <a:ext cx="9603275" cy="4581925"/>
          </a:xfrm>
        </p:spPr>
        <p:txBody>
          <a:bodyPr>
            <a:normAutofit/>
          </a:bodyPr>
          <a:lstStyle/>
          <a:p>
            <a:pPr marL="0" indent="0">
              <a:buNone/>
            </a:pPr>
            <a:r>
              <a:rPr lang="en-US" b="1" dirty="0"/>
              <a:t>(</a:t>
            </a:r>
            <a:r>
              <a:rPr lang="en-US" sz="1800" b="1" dirty="0"/>
              <a:t>ii) </a:t>
            </a:r>
            <a:r>
              <a:rPr lang="en-US" sz="1800" dirty="0"/>
              <a:t>Expenditure incurred on each of the following items, separately for each item:—</a:t>
            </a:r>
          </a:p>
          <a:p>
            <a:pPr marL="0" indent="0">
              <a:buNone/>
            </a:pPr>
            <a:r>
              <a:rPr lang="en-US" sz="1800" dirty="0"/>
              <a:t>(a) Consumption of stores and spare parts;</a:t>
            </a:r>
          </a:p>
          <a:p>
            <a:pPr marL="0" indent="0">
              <a:buNone/>
            </a:pPr>
            <a:r>
              <a:rPr lang="en-US" sz="1800" dirty="0"/>
              <a:t>(b) Power and fuel;</a:t>
            </a:r>
          </a:p>
          <a:p>
            <a:pPr marL="0" indent="0">
              <a:buNone/>
            </a:pPr>
            <a:r>
              <a:rPr lang="en-US" sz="1800" dirty="0"/>
              <a:t>(c) Rent;</a:t>
            </a:r>
          </a:p>
          <a:p>
            <a:pPr marL="0" indent="0">
              <a:buNone/>
            </a:pPr>
            <a:r>
              <a:rPr lang="en-US" sz="1800" dirty="0"/>
              <a:t>(d) Repairs to buildings; </a:t>
            </a:r>
          </a:p>
          <a:p>
            <a:pPr marL="0" indent="0">
              <a:buNone/>
            </a:pPr>
            <a:r>
              <a:rPr lang="en-US" sz="1800" dirty="0"/>
              <a:t>(e)Repairs to machinery;</a:t>
            </a:r>
          </a:p>
          <a:p>
            <a:pPr marL="0" indent="0">
              <a:buNone/>
            </a:pPr>
            <a:r>
              <a:rPr lang="en-US" sz="1800" dirty="0"/>
              <a:t>(f) Insurance;</a:t>
            </a:r>
          </a:p>
          <a:p>
            <a:pPr marL="0" indent="0">
              <a:buNone/>
            </a:pPr>
            <a:r>
              <a:rPr lang="en-US" sz="1800" dirty="0"/>
              <a:t>(g) Rates and taxes, excluding, taxes on income;</a:t>
            </a:r>
          </a:p>
          <a:p>
            <a:pPr marL="0" indent="0">
              <a:buNone/>
            </a:pPr>
            <a:r>
              <a:rPr lang="en-US" sz="1800" dirty="0"/>
              <a:t>(h) Miscellaneous expenses.</a:t>
            </a:r>
            <a:endParaRPr lang="en-IN" sz="1800" dirty="0"/>
          </a:p>
        </p:txBody>
      </p:sp>
    </p:spTree>
    <p:extLst>
      <p:ext uri="{BB962C8B-B14F-4D97-AF65-F5344CB8AC3E}">
        <p14:creationId xmlns:p14="http://schemas.microsoft.com/office/powerpoint/2010/main" val="1765244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F0329-AD5A-700E-EB78-CA5FFDFCCC70}"/>
              </a:ext>
            </a:extLst>
          </p:cNvPr>
          <p:cNvSpPr>
            <a:spLocks noGrp="1"/>
          </p:cNvSpPr>
          <p:nvPr>
            <p:ph type="title"/>
          </p:nvPr>
        </p:nvSpPr>
        <p:spPr/>
        <p:txBody>
          <a:bodyPr/>
          <a:lstStyle/>
          <a:p>
            <a:r>
              <a:rPr lang="en-US" b="1" dirty="0"/>
              <a:t>NOTES TO ACCOUNTS</a:t>
            </a:r>
            <a:endParaRPr lang="en-IN" b="1" dirty="0"/>
          </a:p>
        </p:txBody>
      </p:sp>
      <p:sp>
        <p:nvSpPr>
          <p:cNvPr id="3" name="Content Placeholder 2">
            <a:extLst>
              <a:ext uri="{FF2B5EF4-FFF2-40B4-BE49-F238E27FC236}">
                <a16:creationId xmlns:a16="http://schemas.microsoft.com/office/drawing/2014/main" id="{44D7F666-6E18-2B22-8EAD-E10AD350C134}"/>
              </a:ext>
            </a:extLst>
          </p:cNvPr>
          <p:cNvSpPr>
            <a:spLocks noGrp="1"/>
          </p:cNvSpPr>
          <p:nvPr>
            <p:ph idx="1"/>
          </p:nvPr>
        </p:nvSpPr>
        <p:spPr>
          <a:xfrm>
            <a:off x="990570" y="1781712"/>
            <a:ext cx="9603275" cy="4122964"/>
          </a:xfrm>
        </p:spPr>
        <p:txBody>
          <a:bodyPr>
            <a:normAutofit fontScale="92500" lnSpcReduction="20000"/>
          </a:bodyPr>
          <a:lstStyle/>
          <a:p>
            <a:pPr marL="0" indent="0">
              <a:buNone/>
            </a:pPr>
            <a:r>
              <a:rPr lang="en-US" b="1" dirty="0"/>
              <a:t>A. Owners’ Funds</a:t>
            </a:r>
            <a:r>
              <a:rPr lang="en-US" dirty="0"/>
              <a:t> </a:t>
            </a:r>
          </a:p>
          <a:p>
            <a:pPr marL="514350" indent="-514350">
              <a:buFont typeface="+mj-lt"/>
              <a:buAutoNum type="romanLcPeriod"/>
            </a:pPr>
            <a:r>
              <a:rPr lang="en-US" dirty="0"/>
              <a:t>For each owner capital/current account, following items for the year to be disclosed separately:</a:t>
            </a:r>
          </a:p>
          <a:p>
            <a:pPr marL="514350" indent="-514350">
              <a:buFont typeface="+mj-lt"/>
              <a:buAutoNum type="romanLcPeriod"/>
            </a:pPr>
            <a:r>
              <a:rPr lang="en-US" dirty="0"/>
              <a:t>  opening balance</a:t>
            </a:r>
          </a:p>
          <a:p>
            <a:pPr marL="514350" indent="-514350">
              <a:buFont typeface="+mj-lt"/>
              <a:buAutoNum type="romanLcPeriod"/>
            </a:pPr>
            <a:r>
              <a:rPr lang="en-US" dirty="0"/>
              <a:t>capital Introduced/Contributed during the year</a:t>
            </a:r>
          </a:p>
          <a:p>
            <a:pPr marL="514350" indent="-514350">
              <a:buFont typeface="+mj-lt"/>
              <a:buAutoNum type="romanLcPeriod"/>
            </a:pPr>
            <a:r>
              <a:rPr lang="en-US" dirty="0"/>
              <a:t> remuneration for the year</a:t>
            </a:r>
          </a:p>
          <a:p>
            <a:pPr marL="514350" indent="-514350">
              <a:buFont typeface="+mj-lt"/>
              <a:buAutoNum type="romanLcPeriod"/>
            </a:pPr>
            <a:r>
              <a:rPr lang="en-US" dirty="0"/>
              <a:t> interest for the year</a:t>
            </a:r>
          </a:p>
          <a:p>
            <a:pPr marL="514350" indent="-514350">
              <a:buFont typeface="+mj-lt"/>
              <a:buAutoNum type="romanLcPeriod"/>
            </a:pPr>
            <a:r>
              <a:rPr lang="en-US" dirty="0"/>
              <a:t> withdrawals during the year</a:t>
            </a:r>
          </a:p>
          <a:p>
            <a:pPr marL="514350" indent="-514350">
              <a:buFont typeface="+mj-lt"/>
              <a:buAutoNum type="romanLcPeriod"/>
            </a:pPr>
            <a:r>
              <a:rPr lang="en-US" dirty="0"/>
              <a:t>share of profit or loss for the year (share in % and amount)</a:t>
            </a:r>
          </a:p>
          <a:p>
            <a:pPr marL="514350" indent="-514350">
              <a:buFont typeface="+mj-lt"/>
              <a:buAutoNum type="romanLcPeriod"/>
            </a:pPr>
            <a:r>
              <a:rPr lang="en-US" dirty="0"/>
              <a:t> closing balance. </a:t>
            </a:r>
            <a:endParaRPr lang="en-IN" dirty="0"/>
          </a:p>
        </p:txBody>
      </p:sp>
    </p:spTree>
    <p:extLst>
      <p:ext uri="{BB962C8B-B14F-4D97-AF65-F5344CB8AC3E}">
        <p14:creationId xmlns:p14="http://schemas.microsoft.com/office/powerpoint/2010/main" val="952901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D39A90-6787-9D0F-383F-C0025F7E4C71}"/>
              </a:ext>
            </a:extLst>
          </p:cNvPr>
          <p:cNvSpPr>
            <a:spLocks noGrp="1"/>
          </p:cNvSpPr>
          <p:nvPr>
            <p:ph idx="1"/>
          </p:nvPr>
        </p:nvSpPr>
        <p:spPr>
          <a:xfrm>
            <a:off x="1181070" y="889068"/>
            <a:ext cx="9603275" cy="5067231"/>
          </a:xfrm>
        </p:spPr>
        <p:txBody>
          <a:bodyPr>
            <a:normAutofit lnSpcReduction="10000"/>
          </a:bodyPr>
          <a:lstStyle/>
          <a:p>
            <a:pPr marL="0" indent="0">
              <a:buNone/>
            </a:pPr>
            <a:r>
              <a:rPr lang="en-US" b="1" dirty="0"/>
              <a:t>B. Reserves and Surplus</a:t>
            </a:r>
          </a:p>
          <a:p>
            <a:pPr marL="0" indent="0">
              <a:buNone/>
            </a:pPr>
            <a:r>
              <a:rPr lang="en-US" dirty="0"/>
              <a:t>(i) Reserves and Surplus shall be classified as:</a:t>
            </a:r>
          </a:p>
          <a:p>
            <a:pPr marL="457200" indent="-457200">
              <a:buFont typeface="+mj-lt"/>
              <a:buAutoNum type="alphaLcParenR"/>
            </a:pPr>
            <a:r>
              <a:rPr lang="en-US" dirty="0"/>
              <a:t>Capital Reserves</a:t>
            </a:r>
          </a:p>
          <a:p>
            <a:pPr marL="457200" indent="-457200">
              <a:buFont typeface="+mj-lt"/>
              <a:buAutoNum type="alphaLcParenR"/>
            </a:pPr>
            <a:r>
              <a:rPr lang="en-US" dirty="0"/>
              <a:t> Revaluation Reserve</a:t>
            </a:r>
          </a:p>
          <a:p>
            <a:pPr marL="457200" indent="-457200">
              <a:buFont typeface="+mj-lt"/>
              <a:buAutoNum type="alphaLcParenR"/>
            </a:pPr>
            <a:r>
              <a:rPr lang="en-US" dirty="0"/>
              <a:t>Other Reserves – (specify the nature and purpose of each reserve and the amount in respect thereof)</a:t>
            </a:r>
          </a:p>
          <a:p>
            <a:pPr marL="457200" indent="-457200">
              <a:buFont typeface="+mj-lt"/>
              <a:buAutoNum type="alphaLcParenR"/>
            </a:pPr>
            <a:r>
              <a:rPr lang="en-US" dirty="0"/>
              <a:t>Undistributed Surplus i.e. balance in Statement of Profit and Loss.</a:t>
            </a:r>
          </a:p>
          <a:p>
            <a:pPr marL="0" indent="0">
              <a:buNone/>
            </a:pPr>
            <a:r>
              <a:rPr lang="en-US" dirty="0"/>
              <a:t>(ii) Debit balance of statement of profit and loss shall be shown as a negative figure under the head ‘Undistributed Surplus’. Similarly, the balance of ‘Reserves and Surplus’, after adjusting negative balance of surplus, if any, shall be shown under the head ‘Reserves and Surplus’ even if the resulting figure is in the negative.</a:t>
            </a:r>
            <a:endParaRPr lang="en-IN" dirty="0"/>
          </a:p>
        </p:txBody>
      </p:sp>
    </p:spTree>
    <p:extLst>
      <p:ext uri="{BB962C8B-B14F-4D97-AF65-F5344CB8AC3E}">
        <p14:creationId xmlns:p14="http://schemas.microsoft.com/office/powerpoint/2010/main" val="3269928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569E07-BD60-551B-682F-24B1F5D3426A}"/>
              </a:ext>
            </a:extLst>
          </p:cNvPr>
          <p:cNvSpPr>
            <a:spLocks noGrp="1"/>
          </p:cNvSpPr>
          <p:nvPr>
            <p:ph idx="1"/>
          </p:nvPr>
        </p:nvSpPr>
        <p:spPr>
          <a:xfrm>
            <a:off x="1294362" y="876334"/>
            <a:ext cx="9603275" cy="5292237"/>
          </a:xfrm>
        </p:spPr>
        <p:txBody>
          <a:bodyPr>
            <a:normAutofit fontScale="85000" lnSpcReduction="20000"/>
          </a:bodyPr>
          <a:lstStyle/>
          <a:p>
            <a:pPr marL="0" indent="0">
              <a:buNone/>
            </a:pPr>
            <a:r>
              <a:rPr lang="en-US" b="1" dirty="0"/>
              <a:t>C. Long-Term Borrowings</a:t>
            </a:r>
          </a:p>
          <a:p>
            <a:pPr marL="514350" indent="-514350">
              <a:buFont typeface="+mj-lt"/>
              <a:buAutoNum type="romanLcPeriod"/>
            </a:pPr>
            <a:r>
              <a:rPr lang="en-US" dirty="0"/>
              <a:t> Long-term borrowings shall be classified as:</a:t>
            </a:r>
          </a:p>
          <a:p>
            <a:pPr marL="457200" indent="-457200">
              <a:buFont typeface="+mj-lt"/>
              <a:buAutoNum type="alphaLcPeriod"/>
            </a:pPr>
            <a:r>
              <a:rPr lang="en-US" dirty="0"/>
              <a:t>  Term loan</a:t>
            </a:r>
          </a:p>
          <a:p>
            <a:pPr marL="0" indent="0">
              <a:buNone/>
            </a:pPr>
            <a:r>
              <a:rPr lang="en-US" dirty="0"/>
              <a:t>               From banks </a:t>
            </a:r>
          </a:p>
          <a:p>
            <a:pPr marL="0" indent="0">
              <a:buNone/>
            </a:pPr>
            <a:r>
              <a:rPr lang="en-US" dirty="0"/>
              <a:t>              From other parties</a:t>
            </a:r>
          </a:p>
          <a:p>
            <a:pPr marL="457200" indent="-457200">
              <a:buFont typeface="+mj-lt"/>
              <a:buAutoNum type="alphaLcPeriod" startAt="2"/>
            </a:pPr>
            <a:r>
              <a:rPr lang="en-US" dirty="0"/>
              <a:t> Deferred payment liabilities.</a:t>
            </a:r>
          </a:p>
          <a:p>
            <a:pPr marL="457200" indent="-457200">
              <a:buFont typeface="+mj-lt"/>
              <a:buAutoNum type="alphaLcPeriod" startAt="2"/>
            </a:pPr>
            <a:r>
              <a:rPr lang="en-US" dirty="0"/>
              <a:t> Loans and advances from related parties.</a:t>
            </a:r>
          </a:p>
          <a:p>
            <a:pPr marL="457200" indent="-457200">
              <a:buFont typeface="+mj-lt"/>
              <a:buAutoNum type="alphaLcPeriod" startAt="2"/>
            </a:pPr>
            <a:r>
              <a:rPr lang="en-US" dirty="0"/>
              <a:t> Long term maturities of finance lease obligations</a:t>
            </a:r>
          </a:p>
          <a:p>
            <a:pPr marL="457200" indent="-457200">
              <a:buFont typeface="+mj-lt"/>
              <a:buAutoNum type="alphaLcPeriod" startAt="2"/>
            </a:pPr>
            <a:r>
              <a:rPr lang="en-US" dirty="0"/>
              <a:t> Other loans and advances (specify nature).</a:t>
            </a:r>
          </a:p>
          <a:p>
            <a:pPr marL="514350" indent="-514350">
              <a:buFont typeface="+mj-lt"/>
              <a:buAutoNum type="romanLcPeriod" startAt="2"/>
            </a:pPr>
            <a:r>
              <a:rPr lang="en-US" dirty="0"/>
              <a:t> Borrowings shall further be sub-classified as secured and unsecured. Nature of security shall be specified separately in each case.</a:t>
            </a:r>
          </a:p>
          <a:p>
            <a:pPr marL="514350" indent="-514350">
              <a:buFont typeface="+mj-lt"/>
              <a:buAutoNum type="romanLcPeriod" startAt="2"/>
            </a:pPr>
            <a:r>
              <a:rPr lang="en-US" dirty="0"/>
              <a:t> Where loans have been guaranteed by partners/proprietor/owners or others, the aggregate amount of such loans under each head shall be disclosed.</a:t>
            </a:r>
          </a:p>
          <a:p>
            <a:pPr marL="514350" indent="-514350">
              <a:buFont typeface="+mj-lt"/>
              <a:buAutoNum type="romanLcPeriod" startAt="2"/>
            </a:pPr>
            <a:r>
              <a:rPr lang="en-US" dirty="0"/>
              <a:t> Terms of repayment of term loans and other loans shall be stated.</a:t>
            </a:r>
            <a:endParaRPr lang="en-IN" dirty="0"/>
          </a:p>
        </p:txBody>
      </p:sp>
    </p:spTree>
    <p:extLst>
      <p:ext uri="{BB962C8B-B14F-4D97-AF65-F5344CB8AC3E}">
        <p14:creationId xmlns:p14="http://schemas.microsoft.com/office/powerpoint/2010/main" val="174616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DD7679-0858-AD28-1D1A-D1373FC42A28}"/>
              </a:ext>
            </a:extLst>
          </p:cNvPr>
          <p:cNvSpPr>
            <a:spLocks noGrp="1"/>
          </p:cNvSpPr>
          <p:nvPr>
            <p:ph idx="1"/>
          </p:nvPr>
        </p:nvSpPr>
        <p:spPr>
          <a:xfrm>
            <a:off x="1294362" y="766119"/>
            <a:ext cx="9603275" cy="5362832"/>
          </a:xfrm>
        </p:spPr>
        <p:txBody>
          <a:bodyPr>
            <a:normAutofit fontScale="70000" lnSpcReduction="20000"/>
          </a:bodyPr>
          <a:lstStyle/>
          <a:p>
            <a:pPr marL="0" indent="0">
              <a:buNone/>
            </a:pPr>
            <a:r>
              <a:rPr lang="en-US" b="1" dirty="0"/>
              <a:t>D. Long-term provisions </a:t>
            </a:r>
          </a:p>
          <a:p>
            <a:pPr marL="0" indent="0">
              <a:buNone/>
            </a:pPr>
            <a:r>
              <a:rPr lang="en-US" dirty="0"/>
              <a:t>The amounts shall be classified as: </a:t>
            </a:r>
          </a:p>
          <a:p>
            <a:pPr marL="457200" indent="-457200">
              <a:buFont typeface="+mj-lt"/>
              <a:buAutoNum type="alphaLcParenR"/>
            </a:pPr>
            <a:r>
              <a:rPr lang="en-US" dirty="0"/>
              <a:t> Provision for employee benefits. </a:t>
            </a:r>
          </a:p>
          <a:p>
            <a:pPr marL="457200" indent="-457200">
              <a:buFont typeface="+mj-lt"/>
              <a:buAutoNum type="alphaLcParenR"/>
            </a:pPr>
            <a:r>
              <a:rPr lang="en-US" dirty="0"/>
              <a:t> Others (specify nature).</a:t>
            </a:r>
          </a:p>
          <a:p>
            <a:pPr marL="0" indent="0">
              <a:buNone/>
            </a:pPr>
            <a:r>
              <a:rPr lang="en-US" b="1" dirty="0"/>
              <a:t>E. Short-term borrowings</a:t>
            </a:r>
          </a:p>
          <a:p>
            <a:pPr marL="0" indent="0">
              <a:buNone/>
            </a:pPr>
            <a:r>
              <a:rPr lang="en-US" b="1" dirty="0"/>
              <a:t> </a:t>
            </a:r>
            <a:r>
              <a:rPr lang="en-US" dirty="0"/>
              <a:t>(i) Short-term borrowings shall be classified as:</a:t>
            </a:r>
          </a:p>
          <a:p>
            <a:pPr marL="0" indent="0">
              <a:buNone/>
            </a:pPr>
            <a:r>
              <a:rPr lang="en-US" dirty="0"/>
              <a:t> (a) Loans repayable on demand </a:t>
            </a:r>
          </a:p>
          <a:p>
            <a:pPr marL="0" indent="0">
              <a:buNone/>
            </a:pPr>
            <a:r>
              <a:rPr lang="en-US" dirty="0"/>
              <a:t>  From banks</a:t>
            </a:r>
          </a:p>
          <a:p>
            <a:pPr marL="0" indent="0">
              <a:buNone/>
            </a:pPr>
            <a:r>
              <a:rPr lang="en-US" dirty="0"/>
              <a:t> From other parties </a:t>
            </a:r>
          </a:p>
          <a:p>
            <a:pPr marL="0" indent="0">
              <a:buNone/>
            </a:pPr>
            <a:r>
              <a:rPr lang="en-US" dirty="0"/>
              <a:t> (b)Loans and advances from related parties.</a:t>
            </a:r>
          </a:p>
          <a:p>
            <a:pPr marL="0" indent="0">
              <a:buNone/>
            </a:pPr>
            <a:r>
              <a:rPr lang="en-US" dirty="0"/>
              <a:t> (c) Other loans and advances (specify nature).</a:t>
            </a:r>
          </a:p>
          <a:p>
            <a:pPr marL="0" indent="0">
              <a:buNone/>
            </a:pPr>
            <a:r>
              <a:rPr lang="en-US" dirty="0"/>
              <a:t>(ii) Borrowings shall further be sub-classified as secured and unsecured. Nature of security shall be specified separately in each case.</a:t>
            </a:r>
          </a:p>
          <a:p>
            <a:pPr marL="0" indent="0">
              <a:buNone/>
            </a:pPr>
            <a:r>
              <a:rPr lang="en-US" dirty="0"/>
              <a:t>(iii) Where loans have been guaranteed by partners/proprietor/ owners or others, the aggregate amount of such loans under each head shall be disclosed. current maturities of Long term borrowings shall be disclosed separately. </a:t>
            </a:r>
            <a:endParaRPr lang="en-IN" dirty="0"/>
          </a:p>
        </p:txBody>
      </p:sp>
    </p:spTree>
    <p:extLst>
      <p:ext uri="{BB962C8B-B14F-4D97-AF65-F5344CB8AC3E}">
        <p14:creationId xmlns:p14="http://schemas.microsoft.com/office/powerpoint/2010/main" val="495609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587CFA-4AF2-1038-249A-D571083E0B57}"/>
              </a:ext>
            </a:extLst>
          </p:cNvPr>
          <p:cNvSpPr>
            <a:spLocks noGrp="1"/>
          </p:cNvSpPr>
          <p:nvPr>
            <p:ph idx="1"/>
          </p:nvPr>
        </p:nvSpPr>
        <p:spPr>
          <a:xfrm>
            <a:off x="1130270" y="827903"/>
            <a:ext cx="9603275" cy="5288692"/>
          </a:xfrm>
        </p:spPr>
        <p:txBody>
          <a:bodyPr>
            <a:normAutofit fontScale="77500" lnSpcReduction="20000"/>
          </a:bodyPr>
          <a:lstStyle/>
          <a:p>
            <a:pPr marL="0" indent="0">
              <a:buNone/>
            </a:pPr>
            <a:r>
              <a:rPr lang="en-US" b="1" dirty="0"/>
              <a:t>F. Trade Payables</a:t>
            </a:r>
          </a:p>
          <a:p>
            <a:pPr marL="0" indent="0">
              <a:buNone/>
            </a:pPr>
            <a:r>
              <a:rPr lang="en-US" dirty="0"/>
              <a:t> The following details relating to Micro, Small and Medium Enterprises shall be disclosed in the notes:-</a:t>
            </a:r>
          </a:p>
          <a:p>
            <a:pPr marL="0" indent="0">
              <a:buNone/>
            </a:pPr>
            <a:r>
              <a:rPr lang="en-US" dirty="0"/>
              <a:t> (a) the principal amount and the interest due thereon (to be shown separately) remaining unpaid to any supplier at the end of each accounting year;</a:t>
            </a:r>
          </a:p>
          <a:p>
            <a:pPr marL="0" indent="0">
              <a:buNone/>
            </a:pPr>
            <a:r>
              <a:rPr lang="en-US" dirty="0"/>
              <a:t> (b) the amount of interest paid by the buyer in terms of section 16 of the Micro, Small and Medium Enterprises Development Act, 2006, along with the amount of the payment made to the supplier beyond the appointed day during each accounting year;</a:t>
            </a:r>
          </a:p>
          <a:p>
            <a:pPr marL="0" indent="0">
              <a:buNone/>
            </a:pPr>
            <a:r>
              <a:rPr lang="en-US" dirty="0"/>
              <a:t>(c) the amount of interest due and payable for the period of delay in making payment (which have been paid but beyond the appointed day during the year) but without adding the interest specified under the Micro, Small and Medium Enterprises Development Act, 2006;</a:t>
            </a:r>
          </a:p>
          <a:p>
            <a:pPr marL="0" indent="0">
              <a:buNone/>
            </a:pPr>
            <a:r>
              <a:rPr lang="en-US" dirty="0"/>
              <a:t>(d) the amount of interest accrued and remaining unpaid at the end of each accounting year; and</a:t>
            </a:r>
          </a:p>
          <a:p>
            <a:pPr marL="0" indent="0">
              <a:buNone/>
            </a:pPr>
            <a:r>
              <a:rPr lang="en-US" dirty="0"/>
              <a:t>(e) the amount of further interest remaining due and payable even in the succeeding years, until such date when the interest dues above are actually paid to the small enterprise, for the purpose of disallowance of a deductible expenditure under section 23 of the Micro, Small and Medium Enterprises Development Act, 2006.</a:t>
            </a:r>
            <a:endParaRPr lang="en-IN" dirty="0"/>
          </a:p>
        </p:txBody>
      </p:sp>
    </p:spTree>
    <p:extLst>
      <p:ext uri="{BB962C8B-B14F-4D97-AF65-F5344CB8AC3E}">
        <p14:creationId xmlns:p14="http://schemas.microsoft.com/office/powerpoint/2010/main" val="9508878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E71747-7461-EC07-40AF-979C0650FBA1}"/>
              </a:ext>
            </a:extLst>
          </p:cNvPr>
          <p:cNvSpPr>
            <a:spLocks noGrp="1"/>
          </p:cNvSpPr>
          <p:nvPr>
            <p:ph idx="1"/>
          </p:nvPr>
        </p:nvSpPr>
        <p:spPr>
          <a:xfrm>
            <a:off x="1051346" y="902043"/>
            <a:ext cx="9603275" cy="5276335"/>
          </a:xfrm>
        </p:spPr>
        <p:txBody>
          <a:bodyPr>
            <a:noAutofit/>
          </a:bodyPr>
          <a:lstStyle/>
          <a:p>
            <a:pPr marL="0" indent="0">
              <a:buNone/>
            </a:pPr>
            <a:r>
              <a:rPr lang="en-US" sz="1600" b="1" dirty="0"/>
              <a:t>G. Other current liabilities</a:t>
            </a:r>
          </a:p>
          <a:p>
            <a:pPr marL="0" indent="0">
              <a:buNone/>
            </a:pPr>
            <a:r>
              <a:rPr lang="en-US" sz="1600" dirty="0"/>
              <a:t> The amounts shall be classified as:</a:t>
            </a:r>
          </a:p>
          <a:p>
            <a:pPr marL="457200" indent="-457200">
              <a:buFont typeface="+mj-lt"/>
              <a:buAutoNum type="alphaLcParenR"/>
            </a:pPr>
            <a:r>
              <a:rPr lang="en-US" sz="1600" dirty="0"/>
              <a:t> Current maturities of finance lease obligations;</a:t>
            </a:r>
          </a:p>
          <a:p>
            <a:pPr marL="457200" indent="-457200">
              <a:buFont typeface="+mj-lt"/>
              <a:buAutoNum type="alphaLcParenR"/>
            </a:pPr>
            <a:r>
              <a:rPr lang="en-US" sz="1600" dirty="0"/>
              <a:t> Interest accrued but not due on borrowings;</a:t>
            </a:r>
          </a:p>
          <a:p>
            <a:pPr marL="457200" indent="-457200">
              <a:buFont typeface="+mj-lt"/>
              <a:buAutoNum type="alphaLcParenR"/>
            </a:pPr>
            <a:r>
              <a:rPr lang="en-US" sz="1600" dirty="0"/>
              <a:t> Interest accrued and due on borrowings; </a:t>
            </a:r>
          </a:p>
          <a:p>
            <a:pPr marL="457200" indent="-457200">
              <a:buFont typeface="+mj-lt"/>
              <a:buAutoNum type="alphaLcParenR"/>
            </a:pPr>
            <a:r>
              <a:rPr lang="en-US" sz="1600" dirty="0"/>
              <a:t>Income received in advance; </a:t>
            </a:r>
          </a:p>
          <a:p>
            <a:pPr marL="457200" indent="-457200">
              <a:buFont typeface="+mj-lt"/>
              <a:buAutoNum type="alphaLcParenR"/>
            </a:pPr>
            <a:r>
              <a:rPr lang="en-US" sz="1600" dirty="0"/>
              <a:t>Other payables (specify nature)</a:t>
            </a:r>
          </a:p>
          <a:p>
            <a:pPr marL="0" indent="0">
              <a:buNone/>
            </a:pPr>
            <a:r>
              <a:rPr lang="en-US" sz="1600" dirty="0"/>
              <a:t> </a:t>
            </a:r>
            <a:r>
              <a:rPr lang="en-US" sz="1600" b="1" dirty="0"/>
              <a:t>H. Short-term provisions </a:t>
            </a:r>
          </a:p>
          <a:p>
            <a:pPr marL="0" indent="0">
              <a:buNone/>
            </a:pPr>
            <a:r>
              <a:rPr lang="en-US" sz="1600" dirty="0"/>
              <a:t>The amounts shall be classified as:</a:t>
            </a:r>
          </a:p>
          <a:p>
            <a:pPr marL="457200" indent="-457200">
              <a:buFont typeface="+mj-lt"/>
              <a:buAutoNum type="alphaLcParenR"/>
            </a:pPr>
            <a:r>
              <a:rPr lang="en-US" sz="1600" dirty="0"/>
              <a:t>Provision for employee benefits.</a:t>
            </a:r>
          </a:p>
          <a:p>
            <a:pPr marL="457200" indent="-457200">
              <a:buFont typeface="+mj-lt"/>
              <a:buAutoNum type="alphaLcParenR"/>
            </a:pPr>
            <a:r>
              <a:rPr lang="en-US" sz="1600" dirty="0"/>
              <a:t> Others (specify nature).</a:t>
            </a:r>
          </a:p>
          <a:p>
            <a:pPr marL="0" indent="0">
              <a:buNone/>
            </a:pPr>
            <a:endParaRPr lang="en-IN" sz="1300" dirty="0"/>
          </a:p>
        </p:txBody>
      </p:sp>
    </p:spTree>
    <p:extLst>
      <p:ext uri="{BB962C8B-B14F-4D97-AF65-F5344CB8AC3E}">
        <p14:creationId xmlns:p14="http://schemas.microsoft.com/office/powerpoint/2010/main" val="1013154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928973-B04E-9FBC-9FAE-72F7E64A7F01}"/>
              </a:ext>
            </a:extLst>
          </p:cNvPr>
          <p:cNvSpPr>
            <a:spLocks noGrp="1"/>
          </p:cNvSpPr>
          <p:nvPr>
            <p:ph idx="1"/>
          </p:nvPr>
        </p:nvSpPr>
        <p:spPr>
          <a:xfrm>
            <a:off x="1130270" y="840259"/>
            <a:ext cx="9603275" cy="5288691"/>
          </a:xfrm>
        </p:spPr>
        <p:txBody>
          <a:bodyPr>
            <a:normAutofit fontScale="77500" lnSpcReduction="20000"/>
          </a:bodyPr>
          <a:lstStyle/>
          <a:p>
            <a:pPr marL="0" indent="0">
              <a:buNone/>
            </a:pPr>
            <a:r>
              <a:rPr lang="en-US" sz="2000" b="1" dirty="0"/>
              <a:t>I. Property, Plant and Equipment</a:t>
            </a:r>
            <a:endParaRPr lang="en-IN" sz="2000" dirty="0"/>
          </a:p>
          <a:p>
            <a:pPr marL="0" indent="0">
              <a:buNone/>
            </a:pPr>
            <a:r>
              <a:rPr lang="en-IN" dirty="0"/>
              <a:t> (</a:t>
            </a:r>
            <a:r>
              <a:rPr lang="en-IN" dirty="0" err="1"/>
              <a:t>i</a:t>
            </a:r>
            <a:r>
              <a:rPr lang="en-IN" dirty="0"/>
              <a:t>) </a:t>
            </a:r>
            <a:r>
              <a:rPr lang="en-US" dirty="0"/>
              <a:t>Classification shall be given as:</a:t>
            </a:r>
          </a:p>
          <a:p>
            <a:pPr marL="457200" indent="-457200">
              <a:buFont typeface="+mj-lt"/>
              <a:buAutoNum type="alphaLcParenR"/>
            </a:pPr>
            <a:r>
              <a:rPr lang="en-US" dirty="0"/>
              <a:t>Land </a:t>
            </a:r>
          </a:p>
          <a:p>
            <a:pPr marL="457200" indent="-457200">
              <a:buFont typeface="+mj-lt"/>
              <a:buAutoNum type="alphaLcParenR"/>
            </a:pPr>
            <a:r>
              <a:rPr lang="en-US" dirty="0"/>
              <a:t>Buildings </a:t>
            </a:r>
          </a:p>
          <a:p>
            <a:pPr marL="457200" indent="-457200">
              <a:buFont typeface="+mj-lt"/>
              <a:buAutoNum type="alphaLcParenR"/>
            </a:pPr>
            <a:r>
              <a:rPr lang="en-US" dirty="0"/>
              <a:t>Plant and Equipment</a:t>
            </a:r>
          </a:p>
          <a:p>
            <a:pPr marL="457200" indent="-457200">
              <a:buFont typeface="+mj-lt"/>
              <a:buAutoNum type="alphaLcParenR"/>
            </a:pPr>
            <a:r>
              <a:rPr lang="en-US" dirty="0"/>
              <a:t> Furniture and Fixtures</a:t>
            </a:r>
          </a:p>
          <a:p>
            <a:pPr marL="457200" indent="-457200">
              <a:buFont typeface="+mj-lt"/>
              <a:buAutoNum type="alphaLcParenR"/>
            </a:pPr>
            <a:r>
              <a:rPr lang="en-US" dirty="0"/>
              <a:t> Vehicles</a:t>
            </a:r>
          </a:p>
          <a:p>
            <a:pPr marL="457200" indent="-457200">
              <a:buFont typeface="+mj-lt"/>
              <a:buAutoNum type="alphaLcParenR"/>
            </a:pPr>
            <a:r>
              <a:rPr lang="en-US" dirty="0"/>
              <a:t> Office equipment </a:t>
            </a:r>
          </a:p>
          <a:p>
            <a:pPr marL="457200" indent="-457200">
              <a:buFont typeface="+mj-lt"/>
              <a:buAutoNum type="alphaLcParenR"/>
            </a:pPr>
            <a:r>
              <a:rPr lang="en-US" dirty="0"/>
              <a:t>Others (specify nature)</a:t>
            </a:r>
          </a:p>
          <a:p>
            <a:pPr marL="0" indent="0">
              <a:buNone/>
            </a:pPr>
            <a:r>
              <a:rPr lang="en-US" dirty="0"/>
              <a:t> (ii) Assets under lease shall be separately specified under each class of asset.</a:t>
            </a:r>
          </a:p>
          <a:p>
            <a:pPr marL="0" indent="0">
              <a:buNone/>
            </a:pPr>
            <a:r>
              <a:rPr lang="en-US" dirty="0"/>
              <a:t> (iii) A reconciliation of the gross and net carrying amounts of each class of assets at the beginning and end of the reporting period showing additions, disposals acquisitions through business combinations, amount of change due to revaluation (if change is 10% or more in the aggregate of the net carrying value of each class of Property, Plant and Equipment) and other adjustments and the related depreciation and impairment losses/reversals shall be disclosed separately. </a:t>
            </a:r>
          </a:p>
          <a:p>
            <a:pPr marL="457200" indent="-457200">
              <a:buFont typeface="+mj-lt"/>
              <a:buAutoNum type="alphaLcParenR"/>
            </a:pPr>
            <a:endParaRPr lang="en-IN" dirty="0"/>
          </a:p>
        </p:txBody>
      </p:sp>
    </p:spTree>
    <p:extLst>
      <p:ext uri="{BB962C8B-B14F-4D97-AF65-F5344CB8AC3E}">
        <p14:creationId xmlns:p14="http://schemas.microsoft.com/office/powerpoint/2010/main" val="8552172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E8D7B3-5479-B87B-1C8A-CE11A5E5F72D}"/>
              </a:ext>
            </a:extLst>
          </p:cNvPr>
          <p:cNvSpPr>
            <a:spLocks noGrp="1"/>
          </p:cNvSpPr>
          <p:nvPr>
            <p:ph idx="1"/>
          </p:nvPr>
        </p:nvSpPr>
        <p:spPr>
          <a:xfrm>
            <a:off x="1121368" y="772297"/>
            <a:ext cx="9603275" cy="5313406"/>
          </a:xfrm>
        </p:spPr>
        <p:txBody>
          <a:bodyPr>
            <a:noAutofit/>
          </a:bodyPr>
          <a:lstStyle/>
          <a:p>
            <a:pPr marL="0" indent="0">
              <a:buNone/>
            </a:pPr>
            <a:r>
              <a:rPr lang="en-US" sz="1400" b="1" dirty="0"/>
              <a:t>J. Intangible assets </a:t>
            </a:r>
          </a:p>
          <a:p>
            <a:pPr marL="0" indent="0">
              <a:buNone/>
            </a:pPr>
            <a:r>
              <a:rPr lang="en-US" sz="1400" dirty="0"/>
              <a:t>(</a:t>
            </a:r>
            <a:r>
              <a:rPr lang="en-US" sz="1400" dirty="0" err="1"/>
              <a:t>i</a:t>
            </a:r>
            <a:r>
              <a:rPr lang="en-US" sz="1400" dirty="0"/>
              <a:t>) Classification shall be given as:</a:t>
            </a:r>
          </a:p>
          <a:p>
            <a:pPr marL="457200" indent="-457200">
              <a:buFont typeface="+mj-lt"/>
              <a:buAutoNum type="alphaLcParenR"/>
            </a:pPr>
            <a:r>
              <a:rPr lang="en-US" sz="1400" dirty="0"/>
              <a:t>Goodwill </a:t>
            </a:r>
          </a:p>
          <a:p>
            <a:pPr marL="457200" indent="-457200">
              <a:buFont typeface="+mj-lt"/>
              <a:buAutoNum type="alphaLcParenR"/>
            </a:pPr>
            <a:r>
              <a:rPr lang="en-US" sz="1400" dirty="0"/>
              <a:t>Brands /trademarks </a:t>
            </a:r>
          </a:p>
          <a:p>
            <a:pPr marL="457200" indent="-457200">
              <a:buFont typeface="+mj-lt"/>
              <a:buAutoNum type="alphaLcParenR"/>
            </a:pPr>
            <a:r>
              <a:rPr lang="en-US" sz="1400" dirty="0"/>
              <a:t>Computer software </a:t>
            </a:r>
          </a:p>
          <a:p>
            <a:pPr marL="457200" indent="-457200">
              <a:buFont typeface="+mj-lt"/>
              <a:buAutoNum type="alphaLcParenR"/>
            </a:pPr>
            <a:r>
              <a:rPr lang="en-US" sz="1400" dirty="0"/>
              <a:t>Mastheads and publishing titles ,mining rights </a:t>
            </a:r>
          </a:p>
          <a:p>
            <a:pPr marL="457200" indent="-457200">
              <a:buFont typeface="+mj-lt"/>
              <a:buAutoNum type="alphaLcParenR"/>
            </a:pPr>
            <a:r>
              <a:rPr lang="en-US" sz="1400" dirty="0"/>
              <a:t>Copyrights, and patents and other intellectual property rights, services and operating rights </a:t>
            </a:r>
          </a:p>
          <a:p>
            <a:pPr marL="457200" indent="-457200">
              <a:buFont typeface="+mj-lt"/>
              <a:buAutoNum type="alphaLcParenR"/>
            </a:pPr>
            <a:r>
              <a:rPr lang="en-US" sz="1400" dirty="0"/>
              <a:t>Recipes, formulae, models, designs and prototypes </a:t>
            </a:r>
          </a:p>
          <a:p>
            <a:pPr marL="457200" indent="-457200">
              <a:buFont typeface="+mj-lt"/>
              <a:buAutoNum type="alphaLcParenR"/>
            </a:pPr>
            <a:r>
              <a:rPr lang="en-US" sz="1400" dirty="0"/>
              <a:t>Licenses and franchise </a:t>
            </a:r>
          </a:p>
          <a:p>
            <a:pPr marL="457200" indent="-457200">
              <a:buFont typeface="+mj-lt"/>
              <a:buAutoNum type="alphaLcParenR"/>
            </a:pPr>
            <a:r>
              <a:rPr lang="en-US" sz="1400" dirty="0"/>
              <a:t>Others (specify nature)</a:t>
            </a:r>
          </a:p>
          <a:p>
            <a:pPr marL="0" indent="0">
              <a:buNone/>
            </a:pPr>
            <a:r>
              <a:rPr lang="en-US" sz="1400" dirty="0"/>
              <a:t> (ii) A reconciliation of the gross and net carrying amounts of each class of assets at the beginning and end of the reporting period showing additions, disposals, acquisitions through business combinations, amount of change due to revaluation (if change is 10% or more in the aggregate of the net carrying value of each class of intangible assets) and other adjustments and the related amortization and impairment losses or reversals shall be disclosed separately.  </a:t>
            </a:r>
            <a:endParaRPr lang="en-IN" sz="1400" dirty="0"/>
          </a:p>
        </p:txBody>
      </p:sp>
    </p:spTree>
    <p:extLst>
      <p:ext uri="{BB962C8B-B14F-4D97-AF65-F5344CB8AC3E}">
        <p14:creationId xmlns:p14="http://schemas.microsoft.com/office/powerpoint/2010/main" val="2449861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E5433D-2C50-F91C-5562-4C1F149278CC}"/>
              </a:ext>
            </a:extLst>
          </p:cNvPr>
          <p:cNvSpPr>
            <a:spLocks noGrp="1"/>
          </p:cNvSpPr>
          <p:nvPr>
            <p:ph idx="1"/>
          </p:nvPr>
        </p:nvSpPr>
        <p:spPr>
          <a:xfrm>
            <a:off x="1180062" y="812800"/>
            <a:ext cx="9603275" cy="5539259"/>
          </a:xfrm>
        </p:spPr>
        <p:txBody>
          <a:bodyPr>
            <a:normAutofit fontScale="70000" lnSpcReduction="20000"/>
          </a:bodyPr>
          <a:lstStyle/>
          <a:p>
            <a:pPr marL="0" indent="0">
              <a:buNone/>
            </a:pPr>
            <a:r>
              <a:rPr lang="en-US" b="1" dirty="0"/>
              <a:t>K. Non-current investments </a:t>
            </a:r>
          </a:p>
          <a:p>
            <a:pPr marL="0" indent="0">
              <a:buNone/>
            </a:pPr>
            <a:r>
              <a:rPr lang="en-US" dirty="0"/>
              <a:t>(</a:t>
            </a:r>
            <a:r>
              <a:rPr lang="en-US" dirty="0" err="1"/>
              <a:t>i</a:t>
            </a:r>
            <a:r>
              <a:rPr lang="en-US" dirty="0"/>
              <a:t>)Non-current investments shall be classified as trade investments and other investments and further classified as:</a:t>
            </a:r>
          </a:p>
          <a:p>
            <a:pPr marL="457200" indent="-457200">
              <a:buFont typeface="+mj-lt"/>
              <a:buAutoNum type="alphaLcParenR"/>
            </a:pPr>
            <a:r>
              <a:rPr lang="en-US" sz="2400" dirty="0"/>
              <a:t>Investment property</a:t>
            </a:r>
            <a:r>
              <a:rPr lang="en-US" dirty="0"/>
              <a:t>; </a:t>
            </a:r>
          </a:p>
          <a:p>
            <a:pPr marL="457200" indent="-457200">
              <a:buFont typeface="+mj-lt"/>
              <a:buAutoNum type="alphaLcParenR"/>
            </a:pPr>
            <a:r>
              <a:rPr lang="en-US" dirty="0"/>
              <a:t>Investments in Equity Instruments;</a:t>
            </a:r>
          </a:p>
          <a:p>
            <a:pPr marL="457200" indent="-457200">
              <a:buFont typeface="+mj-lt"/>
              <a:buAutoNum type="alphaLcParenR"/>
            </a:pPr>
            <a:r>
              <a:rPr lang="en-US" dirty="0"/>
              <a:t>Investments in preference shares; </a:t>
            </a:r>
          </a:p>
          <a:p>
            <a:pPr marL="457200" indent="-457200">
              <a:buFont typeface="+mj-lt"/>
              <a:buAutoNum type="alphaLcParenR"/>
            </a:pPr>
            <a:r>
              <a:rPr lang="en-US" dirty="0"/>
              <a:t>Investments in Government or trust securities; </a:t>
            </a:r>
          </a:p>
          <a:p>
            <a:pPr marL="457200" indent="-457200">
              <a:buFont typeface="+mj-lt"/>
              <a:buAutoNum type="alphaLcParenR"/>
            </a:pPr>
            <a:r>
              <a:rPr lang="en-US" dirty="0"/>
              <a:t>Investments in debentures or bonds; </a:t>
            </a:r>
          </a:p>
          <a:p>
            <a:pPr marL="457200" indent="-457200">
              <a:buFont typeface="+mj-lt"/>
              <a:buAutoNum type="alphaLcParenR"/>
            </a:pPr>
            <a:r>
              <a:rPr lang="en-US" dirty="0"/>
              <a:t>Investments in Mutual Funds; </a:t>
            </a:r>
          </a:p>
          <a:p>
            <a:pPr marL="457200" indent="-457200">
              <a:buFont typeface="+mj-lt"/>
              <a:buAutoNum type="alphaLcParenR"/>
            </a:pPr>
            <a:r>
              <a:rPr lang="en-US" dirty="0"/>
              <a:t>Investments in partnership firms; </a:t>
            </a:r>
          </a:p>
          <a:p>
            <a:pPr marL="457200" indent="-457200">
              <a:buFont typeface="+mj-lt"/>
              <a:buAutoNum type="alphaLcParenR"/>
            </a:pPr>
            <a:r>
              <a:rPr lang="en-US" dirty="0"/>
              <a:t>Other non-current investments (specify nature) </a:t>
            </a:r>
          </a:p>
          <a:p>
            <a:pPr marL="0" indent="0">
              <a:buNone/>
            </a:pPr>
            <a:r>
              <a:rPr lang="en-US" dirty="0"/>
              <a:t>   Under each classification, details shall be given of names of the entities (indicating separately whether such entities are joint ventures or controlled special purpose entities) in whom investments have been made (showing separately investments which are partly-paid). In regard to investments in the capital of partnership firms, the names of the firms (with the names of all their partners, total capital and the shares of each partner) shall be given.</a:t>
            </a:r>
          </a:p>
          <a:p>
            <a:pPr marL="0" indent="0">
              <a:buNone/>
            </a:pPr>
            <a:r>
              <a:rPr lang="en-US" dirty="0"/>
              <a:t>(ii) Investments carried at other than at cost should be separately stated specifying the basis for valuation thereof. </a:t>
            </a:r>
          </a:p>
        </p:txBody>
      </p:sp>
    </p:spTree>
    <p:extLst>
      <p:ext uri="{BB962C8B-B14F-4D97-AF65-F5344CB8AC3E}">
        <p14:creationId xmlns:p14="http://schemas.microsoft.com/office/powerpoint/2010/main" val="221314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83D5-3BAE-9C7E-F578-96DD0F2E0E9D}"/>
              </a:ext>
            </a:extLst>
          </p:cNvPr>
          <p:cNvSpPr>
            <a:spLocks noGrp="1"/>
          </p:cNvSpPr>
          <p:nvPr>
            <p:ph type="title"/>
          </p:nvPr>
        </p:nvSpPr>
        <p:spPr>
          <a:xfrm>
            <a:off x="1130270" y="953325"/>
            <a:ext cx="9603275" cy="828388"/>
          </a:xfrm>
        </p:spPr>
        <p:txBody>
          <a:bodyPr>
            <a:normAutofit fontScale="90000"/>
          </a:bodyPr>
          <a:lstStyle/>
          <a:p>
            <a:r>
              <a:rPr lang="en-US" sz="4400" b="1" dirty="0"/>
              <a:t>SETS OF ACCOUNTING STANDARDS</a:t>
            </a:r>
            <a:br>
              <a:rPr lang="en-US" dirty="0"/>
            </a:br>
            <a:endParaRPr lang="en-IN" dirty="0"/>
          </a:p>
        </p:txBody>
      </p:sp>
      <p:sp>
        <p:nvSpPr>
          <p:cNvPr id="3" name="Content Placeholder 2">
            <a:extLst>
              <a:ext uri="{FF2B5EF4-FFF2-40B4-BE49-F238E27FC236}">
                <a16:creationId xmlns:a16="http://schemas.microsoft.com/office/drawing/2014/main" id="{2AED4B64-DB94-9BBB-1605-83D3E15E2D79}"/>
              </a:ext>
            </a:extLst>
          </p:cNvPr>
          <p:cNvSpPr>
            <a:spLocks noGrp="1"/>
          </p:cNvSpPr>
          <p:nvPr>
            <p:ph idx="1"/>
          </p:nvPr>
        </p:nvSpPr>
        <p:spPr>
          <a:xfrm>
            <a:off x="680565" y="1781712"/>
            <a:ext cx="9603275" cy="3294576"/>
          </a:xfrm>
        </p:spPr>
        <p:txBody>
          <a:bodyPr>
            <a:normAutofit fontScale="85000" lnSpcReduction="20000"/>
          </a:bodyPr>
          <a:lstStyle/>
          <a:p>
            <a:pPr marL="0" indent="0">
              <a:buNone/>
            </a:pPr>
            <a:r>
              <a:rPr lang="en-US" b="1" dirty="0"/>
              <a:t>1.   Indian Accounting Standards (Ind AS) for Companies </a:t>
            </a:r>
          </a:p>
          <a:p>
            <a:pPr marL="0" indent="0">
              <a:buNone/>
            </a:pPr>
            <a:r>
              <a:rPr lang="en-US" b="1" dirty="0"/>
              <a:t>I</a:t>
            </a:r>
            <a:r>
              <a:rPr lang="en-US" dirty="0"/>
              <a:t>nd AS have been notified and are applicable to all listed companies and Non-Banking Financial Companies (NBFCs) and to unlisted companies and unlisted NBFCs with net worth of INR 250 crores or more. Ind AS are also applicable to holding/subsidiaries/joint ventures/associates companies of such companies.</a:t>
            </a:r>
          </a:p>
          <a:p>
            <a:pPr marL="0" indent="0">
              <a:buNone/>
            </a:pPr>
            <a:endParaRPr lang="en-US" dirty="0"/>
          </a:p>
          <a:p>
            <a:pPr marL="0" indent="0">
              <a:buNone/>
            </a:pPr>
            <a:r>
              <a:rPr lang="en-US" b="1" dirty="0"/>
              <a:t>2.   Accounting Standards (AS) notified under Companies  Rules, 2021 for companies other than those following Ind AS</a:t>
            </a:r>
          </a:p>
          <a:p>
            <a:pPr marL="0" indent="0">
              <a:buNone/>
            </a:pPr>
            <a:r>
              <a:rPr lang="en-US" dirty="0"/>
              <a:t>Companies that are not covered under Ind AS are required to apply Accounting Standards </a:t>
            </a:r>
            <a:r>
              <a:rPr lang="en-US" b="1" dirty="0"/>
              <a:t> </a:t>
            </a:r>
          </a:p>
          <a:p>
            <a:endParaRPr lang="en-IN" dirty="0"/>
          </a:p>
        </p:txBody>
      </p:sp>
    </p:spTree>
    <p:extLst>
      <p:ext uri="{BB962C8B-B14F-4D97-AF65-F5344CB8AC3E}">
        <p14:creationId xmlns:p14="http://schemas.microsoft.com/office/powerpoint/2010/main" val="9508122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9B3D84-B3EA-EF03-A931-D64720AA62D8}"/>
              </a:ext>
            </a:extLst>
          </p:cNvPr>
          <p:cNvSpPr>
            <a:spLocks noGrp="1"/>
          </p:cNvSpPr>
          <p:nvPr>
            <p:ph idx="1"/>
          </p:nvPr>
        </p:nvSpPr>
        <p:spPr>
          <a:xfrm>
            <a:off x="1130270" y="952500"/>
            <a:ext cx="9603275" cy="5181600"/>
          </a:xfrm>
        </p:spPr>
        <p:txBody>
          <a:bodyPr>
            <a:normAutofit fontScale="70000" lnSpcReduction="20000"/>
          </a:bodyPr>
          <a:lstStyle/>
          <a:p>
            <a:pPr marL="0" indent="0">
              <a:buNone/>
            </a:pPr>
            <a:r>
              <a:rPr lang="en-US" dirty="0"/>
              <a:t>    (iii) The following shall also be disclosed:</a:t>
            </a:r>
          </a:p>
          <a:p>
            <a:pPr marL="0" indent="0">
              <a:buNone/>
            </a:pPr>
            <a:r>
              <a:rPr lang="en-US" dirty="0"/>
              <a:t>(a) Aggregate amount of quoted investments and market value thereof; </a:t>
            </a:r>
          </a:p>
          <a:p>
            <a:pPr marL="0" indent="0">
              <a:buNone/>
            </a:pPr>
            <a:r>
              <a:rPr lang="en-US" dirty="0"/>
              <a:t>(b) Aggregate amount of unquoted investments; </a:t>
            </a:r>
          </a:p>
          <a:p>
            <a:pPr marL="0" indent="0">
              <a:buNone/>
            </a:pPr>
            <a:r>
              <a:rPr lang="en-US" dirty="0"/>
              <a:t>(c) Aggregate provision for diminution in value of investments.</a:t>
            </a:r>
          </a:p>
          <a:p>
            <a:pPr marL="0" indent="0">
              <a:buNone/>
            </a:pPr>
            <a:endParaRPr lang="en-US" dirty="0"/>
          </a:p>
          <a:p>
            <a:pPr marL="0" indent="0">
              <a:buNone/>
            </a:pPr>
            <a:r>
              <a:rPr lang="en-US" b="1" dirty="0"/>
              <a:t>L. Long-term loans and advances </a:t>
            </a:r>
          </a:p>
          <a:p>
            <a:pPr marL="0" indent="0">
              <a:buNone/>
            </a:pPr>
            <a:r>
              <a:rPr lang="en-US" dirty="0"/>
              <a:t>    (</a:t>
            </a:r>
            <a:r>
              <a:rPr lang="en-US" dirty="0" err="1"/>
              <a:t>i</a:t>
            </a:r>
            <a:r>
              <a:rPr lang="en-US" dirty="0"/>
              <a:t>)  Long-term loans and advances shall be classified as:</a:t>
            </a:r>
          </a:p>
          <a:p>
            <a:pPr marL="457200" indent="-457200">
              <a:buFont typeface="+mj-lt"/>
              <a:buAutoNum type="alphaLcParenR"/>
            </a:pPr>
            <a:r>
              <a:rPr lang="en-US" dirty="0"/>
              <a:t>Capital Advances; </a:t>
            </a:r>
          </a:p>
          <a:p>
            <a:pPr marL="457200" indent="-457200">
              <a:buFont typeface="+mj-lt"/>
              <a:buAutoNum type="alphaLcParenR"/>
            </a:pPr>
            <a:r>
              <a:rPr lang="en-US" dirty="0"/>
              <a:t>Loans and advances to related parties (giving details thereof); </a:t>
            </a:r>
          </a:p>
          <a:p>
            <a:pPr marL="457200" indent="-457200">
              <a:buFont typeface="+mj-lt"/>
              <a:buAutoNum type="alphaLcParenR"/>
            </a:pPr>
            <a:r>
              <a:rPr lang="en-US" dirty="0"/>
              <a:t>Other loans and advances (specify nature).</a:t>
            </a:r>
          </a:p>
          <a:p>
            <a:pPr marL="0" indent="0">
              <a:buNone/>
            </a:pPr>
            <a:r>
              <a:rPr lang="en-US" dirty="0"/>
              <a:t>    (ii) The above shall also be separately sub-classified as:</a:t>
            </a:r>
          </a:p>
          <a:p>
            <a:pPr marL="457200" indent="-457200">
              <a:buFont typeface="+mj-lt"/>
              <a:buAutoNum type="alphaLcParenR"/>
            </a:pPr>
            <a:r>
              <a:rPr lang="en-US" dirty="0"/>
              <a:t> Secured, considered good; </a:t>
            </a:r>
          </a:p>
          <a:p>
            <a:pPr marL="457200" indent="-457200">
              <a:buFont typeface="+mj-lt"/>
              <a:buAutoNum type="alphaLcParenR"/>
            </a:pPr>
            <a:r>
              <a:rPr lang="en-US" dirty="0"/>
              <a:t>Unsecured, considered good; </a:t>
            </a:r>
          </a:p>
          <a:p>
            <a:pPr marL="457200" indent="-457200">
              <a:buFont typeface="+mj-lt"/>
              <a:buAutoNum type="alphaLcParenR"/>
            </a:pPr>
            <a:r>
              <a:rPr lang="en-US" dirty="0"/>
              <a:t>Doubtful. </a:t>
            </a:r>
          </a:p>
          <a:p>
            <a:pPr marL="0" indent="0">
              <a:buNone/>
            </a:pPr>
            <a:r>
              <a:rPr lang="en-US" dirty="0"/>
              <a:t>    (iii) Allowance for bad and doubtful loans and advances shall be disclosed</a:t>
            </a:r>
            <a:endParaRPr lang="en-IN" dirty="0"/>
          </a:p>
          <a:p>
            <a:endParaRPr lang="en-IN" dirty="0"/>
          </a:p>
        </p:txBody>
      </p:sp>
    </p:spTree>
    <p:extLst>
      <p:ext uri="{BB962C8B-B14F-4D97-AF65-F5344CB8AC3E}">
        <p14:creationId xmlns:p14="http://schemas.microsoft.com/office/powerpoint/2010/main" val="5654866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3626A8-FFCD-4314-5FB4-58D452C368DB}"/>
              </a:ext>
            </a:extLst>
          </p:cNvPr>
          <p:cNvSpPr txBox="1"/>
          <p:nvPr/>
        </p:nvSpPr>
        <p:spPr>
          <a:xfrm>
            <a:off x="1060553" y="898851"/>
            <a:ext cx="9852286" cy="1892185"/>
          </a:xfrm>
          <a:prstGeom prst="rect">
            <a:avLst/>
          </a:prstGeom>
          <a:noFill/>
        </p:spPr>
        <p:txBody>
          <a:bodyPr wrap="square">
            <a:spAutoFit/>
          </a:bodyPr>
          <a:lstStyle/>
          <a:p>
            <a:pPr>
              <a:lnSpc>
                <a:spcPct val="150000"/>
              </a:lnSpc>
            </a:pPr>
            <a:r>
              <a:rPr lang="en-US" sz="1600" b="1" dirty="0"/>
              <a:t>M.  Other non-current assets</a:t>
            </a:r>
          </a:p>
          <a:p>
            <a:pPr>
              <a:lnSpc>
                <a:spcPct val="150000"/>
              </a:lnSpc>
            </a:pPr>
            <a:r>
              <a:rPr lang="en-US" sz="1600" dirty="0"/>
              <a:t> Other non-current assets shall be classified as:</a:t>
            </a:r>
          </a:p>
          <a:p>
            <a:pPr>
              <a:lnSpc>
                <a:spcPct val="150000"/>
              </a:lnSpc>
            </a:pPr>
            <a:r>
              <a:rPr lang="en-US" sz="1600" dirty="0"/>
              <a:t> (</a:t>
            </a:r>
            <a:r>
              <a:rPr lang="en-US" sz="1600" dirty="0" err="1"/>
              <a:t>i</a:t>
            </a:r>
            <a:r>
              <a:rPr lang="en-US" sz="1600" dirty="0"/>
              <a:t>) Security Deposits</a:t>
            </a:r>
          </a:p>
          <a:p>
            <a:pPr>
              <a:lnSpc>
                <a:spcPct val="150000"/>
              </a:lnSpc>
            </a:pPr>
            <a:r>
              <a:rPr lang="en-US" sz="1600" dirty="0"/>
              <a:t> (ii) Bank deposits with more than 12 months maturity</a:t>
            </a:r>
          </a:p>
          <a:p>
            <a:pPr>
              <a:lnSpc>
                <a:spcPct val="150000"/>
              </a:lnSpc>
            </a:pPr>
            <a:r>
              <a:rPr lang="en-US" sz="1600" dirty="0"/>
              <a:t> (iii) Others (specify nature).</a:t>
            </a:r>
            <a:endParaRPr lang="en-IN" sz="1600" dirty="0"/>
          </a:p>
        </p:txBody>
      </p:sp>
      <p:sp>
        <p:nvSpPr>
          <p:cNvPr id="9" name="TextBox 8">
            <a:extLst>
              <a:ext uri="{FF2B5EF4-FFF2-40B4-BE49-F238E27FC236}">
                <a16:creationId xmlns:a16="http://schemas.microsoft.com/office/drawing/2014/main" id="{AB287025-C26B-4EC9-CEE7-31EAE0ED0A62}"/>
              </a:ext>
            </a:extLst>
          </p:cNvPr>
          <p:cNvSpPr txBox="1"/>
          <p:nvPr/>
        </p:nvSpPr>
        <p:spPr>
          <a:xfrm>
            <a:off x="1000591" y="2791036"/>
            <a:ext cx="9852285" cy="3369512"/>
          </a:xfrm>
          <a:prstGeom prst="rect">
            <a:avLst/>
          </a:prstGeom>
          <a:noFill/>
        </p:spPr>
        <p:txBody>
          <a:bodyPr wrap="square">
            <a:spAutoFit/>
          </a:bodyPr>
          <a:lstStyle/>
          <a:p>
            <a:pPr>
              <a:lnSpc>
                <a:spcPct val="150000"/>
              </a:lnSpc>
            </a:pPr>
            <a:r>
              <a:rPr lang="en-US" sz="1600" b="1" dirty="0"/>
              <a:t> N. Current Investments</a:t>
            </a:r>
          </a:p>
          <a:p>
            <a:pPr>
              <a:lnSpc>
                <a:spcPct val="150000"/>
              </a:lnSpc>
            </a:pPr>
            <a:r>
              <a:rPr lang="en-US" sz="1600" dirty="0"/>
              <a:t>(</a:t>
            </a:r>
            <a:r>
              <a:rPr lang="en-US" sz="1600" dirty="0" err="1"/>
              <a:t>i</a:t>
            </a:r>
            <a:r>
              <a:rPr lang="en-US" sz="1600" dirty="0"/>
              <a:t>) Current investments shall be classified as:</a:t>
            </a:r>
          </a:p>
          <a:p>
            <a:pPr marL="342900" indent="-342900">
              <a:lnSpc>
                <a:spcPct val="150000"/>
              </a:lnSpc>
              <a:buFont typeface="+mj-lt"/>
              <a:buAutoNum type="alphaLcParenR"/>
            </a:pPr>
            <a:r>
              <a:rPr lang="en-US" sz="1600" dirty="0"/>
              <a:t>  Investments in Equity Instruments</a:t>
            </a:r>
          </a:p>
          <a:p>
            <a:pPr marL="342900" indent="-342900">
              <a:lnSpc>
                <a:spcPct val="150000"/>
              </a:lnSpc>
              <a:buFont typeface="+mj-lt"/>
              <a:buAutoNum type="alphaLcParenR"/>
            </a:pPr>
            <a:r>
              <a:rPr lang="en-US" sz="1600" dirty="0"/>
              <a:t>  Investment in Preference Shares</a:t>
            </a:r>
          </a:p>
          <a:p>
            <a:pPr marL="342900" indent="-342900">
              <a:lnSpc>
                <a:spcPct val="150000"/>
              </a:lnSpc>
              <a:buFont typeface="+mj-lt"/>
              <a:buAutoNum type="alphaLcParenR"/>
            </a:pPr>
            <a:r>
              <a:rPr lang="en-US" sz="1600" dirty="0"/>
              <a:t> Investments in government or trust securities</a:t>
            </a:r>
          </a:p>
          <a:p>
            <a:pPr marL="342900" indent="-342900">
              <a:lnSpc>
                <a:spcPct val="150000"/>
              </a:lnSpc>
              <a:buFont typeface="+mj-lt"/>
              <a:buAutoNum type="alphaLcParenR"/>
            </a:pPr>
            <a:r>
              <a:rPr lang="en-US" sz="1600" dirty="0"/>
              <a:t> Investments in debentures or bonds</a:t>
            </a:r>
          </a:p>
          <a:p>
            <a:pPr marL="342900" indent="-342900">
              <a:lnSpc>
                <a:spcPct val="150000"/>
              </a:lnSpc>
              <a:buFont typeface="+mj-lt"/>
              <a:buAutoNum type="alphaLcParenR"/>
            </a:pPr>
            <a:r>
              <a:rPr lang="en-US" sz="1600" dirty="0"/>
              <a:t> Investments in Mutual Funds</a:t>
            </a:r>
          </a:p>
          <a:p>
            <a:pPr marL="342900" indent="-342900">
              <a:lnSpc>
                <a:spcPct val="150000"/>
              </a:lnSpc>
              <a:buFont typeface="+mj-lt"/>
              <a:buAutoNum type="alphaLcParenR"/>
            </a:pPr>
            <a:r>
              <a:rPr lang="en-US" sz="1600" dirty="0"/>
              <a:t> Investments in partnership firms</a:t>
            </a:r>
          </a:p>
          <a:p>
            <a:pPr marL="342900" indent="-342900">
              <a:lnSpc>
                <a:spcPct val="150000"/>
              </a:lnSpc>
              <a:buFont typeface="+mj-lt"/>
              <a:buAutoNum type="alphaLcParenR"/>
            </a:pPr>
            <a:r>
              <a:rPr lang="en-US" sz="1600" dirty="0"/>
              <a:t> Other investments (specify nature). </a:t>
            </a:r>
          </a:p>
        </p:txBody>
      </p:sp>
    </p:spTree>
    <p:extLst>
      <p:ext uri="{BB962C8B-B14F-4D97-AF65-F5344CB8AC3E}">
        <p14:creationId xmlns:p14="http://schemas.microsoft.com/office/powerpoint/2010/main" val="10076197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DCAAC3-430B-F73F-4FC4-A0D01EBA5914}"/>
              </a:ext>
            </a:extLst>
          </p:cNvPr>
          <p:cNvSpPr>
            <a:spLocks noGrp="1"/>
          </p:cNvSpPr>
          <p:nvPr>
            <p:ph idx="1"/>
          </p:nvPr>
        </p:nvSpPr>
        <p:spPr>
          <a:xfrm>
            <a:off x="1130270" y="815546"/>
            <a:ext cx="9603275" cy="4650799"/>
          </a:xfrm>
        </p:spPr>
        <p:txBody>
          <a:bodyPr>
            <a:normAutofit/>
          </a:bodyPr>
          <a:lstStyle/>
          <a:p>
            <a:pPr marL="0" indent="0">
              <a:lnSpc>
                <a:spcPct val="150000"/>
              </a:lnSpc>
              <a:buNone/>
            </a:pPr>
            <a:r>
              <a:rPr lang="en-US" sz="1600" dirty="0"/>
              <a:t>Under each classification, details shall be given of names of the entities (indicating separately whether such entities are joint ventures or 25 controlled special purpose entities) in whom investments have been made (showing separately investments which are partly-paid). In regard to investments in the capital of partnership firms, the names of the firms (with the names of all their partners, total capital and the shares of each partner) shall be given.</a:t>
            </a:r>
          </a:p>
          <a:p>
            <a:pPr marL="0" indent="0">
              <a:lnSpc>
                <a:spcPct val="150000"/>
              </a:lnSpc>
              <a:buNone/>
            </a:pPr>
            <a:endParaRPr lang="en-US" sz="1600" dirty="0"/>
          </a:p>
          <a:p>
            <a:pPr marL="0" indent="0">
              <a:lnSpc>
                <a:spcPct val="150000"/>
              </a:lnSpc>
              <a:buNone/>
            </a:pPr>
            <a:endParaRPr lang="en-US" sz="1600" dirty="0"/>
          </a:p>
        </p:txBody>
      </p:sp>
      <p:sp>
        <p:nvSpPr>
          <p:cNvPr id="5" name="TextBox 4">
            <a:extLst>
              <a:ext uri="{FF2B5EF4-FFF2-40B4-BE49-F238E27FC236}">
                <a16:creationId xmlns:a16="http://schemas.microsoft.com/office/drawing/2014/main" id="{77D0C450-B17F-F6BA-EECD-0B1A9DD75860}"/>
              </a:ext>
            </a:extLst>
          </p:cNvPr>
          <p:cNvSpPr txBox="1"/>
          <p:nvPr/>
        </p:nvSpPr>
        <p:spPr>
          <a:xfrm>
            <a:off x="1130270" y="2825407"/>
            <a:ext cx="9603274" cy="1892185"/>
          </a:xfrm>
          <a:prstGeom prst="rect">
            <a:avLst/>
          </a:prstGeom>
          <a:noFill/>
        </p:spPr>
        <p:txBody>
          <a:bodyPr wrap="square">
            <a:spAutoFit/>
          </a:bodyPr>
          <a:lstStyle/>
          <a:p>
            <a:pPr>
              <a:lnSpc>
                <a:spcPct val="150000"/>
              </a:lnSpc>
            </a:pPr>
            <a:r>
              <a:rPr lang="en-US" sz="1600" dirty="0"/>
              <a:t>(ii) The following shall also be disclosed:</a:t>
            </a:r>
          </a:p>
          <a:p>
            <a:pPr marL="342900" indent="-342900">
              <a:lnSpc>
                <a:spcPct val="150000"/>
              </a:lnSpc>
              <a:buFont typeface="+mj-lt"/>
              <a:buAutoNum type="alphaLcParenR"/>
            </a:pPr>
            <a:r>
              <a:rPr lang="en-US" sz="1600" dirty="0"/>
              <a:t>  The basis of valuation of individual investments</a:t>
            </a:r>
          </a:p>
          <a:p>
            <a:pPr marL="342900" indent="-342900">
              <a:lnSpc>
                <a:spcPct val="150000"/>
              </a:lnSpc>
              <a:buFont typeface="+mj-lt"/>
              <a:buAutoNum type="alphaLcParenR"/>
            </a:pPr>
            <a:r>
              <a:rPr lang="en-US" sz="1600" dirty="0"/>
              <a:t>  Aggregate amount of quoted investments and market value thereof</a:t>
            </a:r>
          </a:p>
          <a:p>
            <a:pPr marL="342900" indent="-342900">
              <a:lnSpc>
                <a:spcPct val="150000"/>
              </a:lnSpc>
              <a:buFont typeface="+mj-lt"/>
              <a:buAutoNum type="alphaLcParenR"/>
            </a:pPr>
            <a:r>
              <a:rPr lang="en-US" sz="1600" dirty="0"/>
              <a:t> Aggregate amount of unquoted investments</a:t>
            </a:r>
          </a:p>
          <a:p>
            <a:pPr marL="342900" indent="-342900">
              <a:lnSpc>
                <a:spcPct val="150000"/>
              </a:lnSpc>
              <a:buFont typeface="+mj-lt"/>
              <a:buAutoNum type="alphaLcParenR"/>
            </a:pPr>
            <a:r>
              <a:rPr lang="en-US" sz="1600" dirty="0"/>
              <a:t> Aggregate provision made for diminution in value of investments.</a:t>
            </a:r>
            <a:endParaRPr lang="en-IN" sz="1600" dirty="0"/>
          </a:p>
        </p:txBody>
      </p:sp>
    </p:spTree>
    <p:extLst>
      <p:ext uri="{BB962C8B-B14F-4D97-AF65-F5344CB8AC3E}">
        <p14:creationId xmlns:p14="http://schemas.microsoft.com/office/powerpoint/2010/main" val="27556563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960513-AFA1-ADE8-1B2E-794F71119F29}"/>
              </a:ext>
            </a:extLst>
          </p:cNvPr>
          <p:cNvSpPr>
            <a:spLocks noGrp="1"/>
          </p:cNvSpPr>
          <p:nvPr>
            <p:ph idx="1"/>
          </p:nvPr>
        </p:nvSpPr>
        <p:spPr>
          <a:xfrm>
            <a:off x="1294362" y="1002536"/>
            <a:ext cx="9603275" cy="3294576"/>
          </a:xfrm>
        </p:spPr>
        <p:txBody>
          <a:bodyPr>
            <a:noAutofit/>
          </a:bodyPr>
          <a:lstStyle/>
          <a:p>
            <a:pPr marL="0" indent="0">
              <a:lnSpc>
                <a:spcPct val="100000"/>
              </a:lnSpc>
              <a:buNone/>
            </a:pPr>
            <a:r>
              <a:rPr lang="en-US" sz="1600" b="1" dirty="0"/>
              <a:t>O. Inventories</a:t>
            </a:r>
          </a:p>
          <a:p>
            <a:pPr marL="0" indent="0">
              <a:lnSpc>
                <a:spcPct val="150000"/>
              </a:lnSpc>
              <a:buNone/>
            </a:pPr>
            <a:r>
              <a:rPr lang="en-US" sz="1600" dirty="0"/>
              <a:t>(</a:t>
            </a:r>
            <a:r>
              <a:rPr lang="en-US" sz="1600" dirty="0" err="1"/>
              <a:t>i</a:t>
            </a:r>
            <a:r>
              <a:rPr lang="en-US" sz="1600" dirty="0"/>
              <a:t>) Inventories shall be classified as:</a:t>
            </a:r>
          </a:p>
          <a:p>
            <a:pPr marL="342900" indent="-342900">
              <a:lnSpc>
                <a:spcPct val="150000"/>
              </a:lnSpc>
              <a:buFont typeface="+mj-lt"/>
              <a:buAutoNum type="alphaLcParenR"/>
            </a:pPr>
            <a:r>
              <a:rPr lang="en-US" sz="1600" dirty="0"/>
              <a:t> Raw materials</a:t>
            </a:r>
          </a:p>
          <a:p>
            <a:pPr marL="342900" indent="-342900">
              <a:lnSpc>
                <a:spcPct val="150000"/>
              </a:lnSpc>
              <a:buFont typeface="+mj-lt"/>
              <a:buAutoNum type="alphaLcParenR"/>
            </a:pPr>
            <a:r>
              <a:rPr lang="en-US" sz="1600" dirty="0"/>
              <a:t>  Work-in-progress</a:t>
            </a:r>
          </a:p>
          <a:p>
            <a:pPr marL="342900" indent="-342900">
              <a:lnSpc>
                <a:spcPct val="150000"/>
              </a:lnSpc>
              <a:buFont typeface="+mj-lt"/>
              <a:buAutoNum type="alphaLcParenR"/>
            </a:pPr>
            <a:r>
              <a:rPr lang="en-US" sz="1600" dirty="0"/>
              <a:t> Finished goods</a:t>
            </a:r>
          </a:p>
          <a:p>
            <a:pPr marL="342900" indent="-342900">
              <a:lnSpc>
                <a:spcPct val="150000"/>
              </a:lnSpc>
              <a:buFont typeface="+mj-lt"/>
              <a:buAutoNum type="alphaLcParenR"/>
            </a:pPr>
            <a:r>
              <a:rPr lang="en-US" sz="1600" dirty="0"/>
              <a:t> Stock-in-trade (in respect of goods acquired for trading)</a:t>
            </a:r>
          </a:p>
          <a:p>
            <a:pPr marL="342900" indent="-342900">
              <a:lnSpc>
                <a:spcPct val="150000"/>
              </a:lnSpc>
              <a:buFont typeface="+mj-lt"/>
              <a:buAutoNum type="alphaLcParenR"/>
            </a:pPr>
            <a:r>
              <a:rPr lang="en-US" sz="1600" dirty="0"/>
              <a:t> Stores and spares</a:t>
            </a:r>
          </a:p>
          <a:p>
            <a:pPr marL="342900" indent="-342900">
              <a:lnSpc>
                <a:spcPct val="150000"/>
              </a:lnSpc>
              <a:buFont typeface="+mj-lt"/>
              <a:buAutoNum type="alphaLcParenR"/>
            </a:pPr>
            <a:r>
              <a:rPr lang="en-US" sz="1600" dirty="0"/>
              <a:t> Loose tools</a:t>
            </a:r>
          </a:p>
          <a:p>
            <a:pPr marL="342900" indent="-342900">
              <a:lnSpc>
                <a:spcPct val="150000"/>
              </a:lnSpc>
              <a:buFont typeface="+mj-lt"/>
              <a:buAutoNum type="alphaLcParenR"/>
            </a:pPr>
            <a:r>
              <a:rPr lang="en-US" sz="1600" dirty="0"/>
              <a:t> Others (specify nature).</a:t>
            </a:r>
          </a:p>
          <a:p>
            <a:pPr marL="0" indent="0">
              <a:lnSpc>
                <a:spcPct val="150000"/>
              </a:lnSpc>
              <a:buNone/>
            </a:pPr>
            <a:r>
              <a:rPr lang="en-US" sz="1600" dirty="0"/>
              <a:t>(ii) Goods-in-transit shall be disclosed under the relevant sub-head of inventories.</a:t>
            </a:r>
            <a:endParaRPr lang="en-IN" sz="1600" dirty="0"/>
          </a:p>
        </p:txBody>
      </p:sp>
    </p:spTree>
    <p:extLst>
      <p:ext uri="{BB962C8B-B14F-4D97-AF65-F5344CB8AC3E}">
        <p14:creationId xmlns:p14="http://schemas.microsoft.com/office/powerpoint/2010/main" val="20113178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097F5F-A136-86CD-71EB-9CAE6C958FD1}"/>
              </a:ext>
            </a:extLst>
          </p:cNvPr>
          <p:cNvSpPr>
            <a:spLocks noGrp="1"/>
          </p:cNvSpPr>
          <p:nvPr>
            <p:ph idx="1"/>
          </p:nvPr>
        </p:nvSpPr>
        <p:spPr>
          <a:xfrm>
            <a:off x="1100290" y="1047507"/>
            <a:ext cx="9603275" cy="3294576"/>
          </a:xfrm>
        </p:spPr>
        <p:txBody>
          <a:bodyPr>
            <a:noAutofit/>
          </a:bodyPr>
          <a:lstStyle/>
          <a:p>
            <a:pPr marL="0" indent="0">
              <a:lnSpc>
                <a:spcPct val="170000"/>
              </a:lnSpc>
              <a:buNone/>
            </a:pPr>
            <a:r>
              <a:rPr lang="en-US" sz="1600" b="1" dirty="0"/>
              <a:t>P. Trade Receivables</a:t>
            </a:r>
          </a:p>
          <a:p>
            <a:pPr marL="0" indent="0">
              <a:lnSpc>
                <a:spcPct val="170000"/>
              </a:lnSpc>
              <a:buNone/>
            </a:pPr>
            <a:r>
              <a:rPr lang="en-US" sz="1600" dirty="0"/>
              <a:t> (</a:t>
            </a:r>
            <a:r>
              <a:rPr lang="en-US" sz="1600" dirty="0" err="1"/>
              <a:t>i</a:t>
            </a:r>
            <a:r>
              <a:rPr lang="en-US" sz="1600" dirty="0"/>
              <a:t>) Aggregate amount of trade receivables outstanding for a period exceeding six months from the date they are due for receipt shall be stated separately. </a:t>
            </a:r>
          </a:p>
          <a:p>
            <a:pPr marL="0" indent="0">
              <a:lnSpc>
                <a:spcPct val="170000"/>
              </a:lnSpc>
              <a:buNone/>
            </a:pPr>
            <a:r>
              <a:rPr lang="en-US" sz="1600" dirty="0"/>
              <a:t>(ii) Trade receivables shall be sub-classified as:</a:t>
            </a:r>
          </a:p>
          <a:p>
            <a:pPr marL="342900" indent="-342900">
              <a:lnSpc>
                <a:spcPct val="170000"/>
              </a:lnSpc>
              <a:buFont typeface="+mj-lt"/>
              <a:buAutoNum type="alphaLcParenR"/>
            </a:pPr>
            <a:r>
              <a:rPr lang="en-US" sz="1600" dirty="0"/>
              <a:t>  Secured considered good</a:t>
            </a:r>
          </a:p>
          <a:p>
            <a:pPr marL="342900" indent="-342900">
              <a:lnSpc>
                <a:spcPct val="170000"/>
              </a:lnSpc>
              <a:buFont typeface="+mj-lt"/>
              <a:buAutoNum type="alphaLcParenR"/>
            </a:pPr>
            <a:r>
              <a:rPr lang="en-US" sz="1600" dirty="0"/>
              <a:t> Unsecured considered good</a:t>
            </a:r>
          </a:p>
          <a:p>
            <a:pPr marL="342900" indent="-342900">
              <a:lnSpc>
                <a:spcPct val="170000"/>
              </a:lnSpc>
              <a:buFont typeface="+mj-lt"/>
              <a:buAutoNum type="alphaLcParenR"/>
            </a:pPr>
            <a:r>
              <a:rPr lang="en-US" sz="1600" dirty="0"/>
              <a:t> Doubtful.</a:t>
            </a:r>
          </a:p>
          <a:p>
            <a:pPr marL="0" indent="0">
              <a:lnSpc>
                <a:spcPct val="170000"/>
              </a:lnSpc>
              <a:buNone/>
            </a:pPr>
            <a:r>
              <a:rPr lang="en-US" sz="1600" dirty="0"/>
              <a:t>(iii) Allowance for bad and doubtful debts shall be disclosed separately.</a:t>
            </a:r>
            <a:endParaRPr lang="en-IN" sz="1600" dirty="0"/>
          </a:p>
        </p:txBody>
      </p:sp>
    </p:spTree>
    <p:extLst>
      <p:ext uri="{BB962C8B-B14F-4D97-AF65-F5344CB8AC3E}">
        <p14:creationId xmlns:p14="http://schemas.microsoft.com/office/powerpoint/2010/main" val="12619080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2945D3-9C60-F7FE-77C2-45EE1F349E9D}"/>
              </a:ext>
            </a:extLst>
          </p:cNvPr>
          <p:cNvSpPr>
            <a:spLocks noGrp="1"/>
          </p:cNvSpPr>
          <p:nvPr>
            <p:ph idx="1"/>
          </p:nvPr>
        </p:nvSpPr>
        <p:spPr>
          <a:xfrm>
            <a:off x="1174440" y="942576"/>
            <a:ext cx="9603275" cy="3294576"/>
          </a:xfrm>
        </p:spPr>
        <p:txBody>
          <a:bodyPr>
            <a:noAutofit/>
          </a:bodyPr>
          <a:lstStyle/>
          <a:p>
            <a:pPr marL="0" indent="0">
              <a:lnSpc>
                <a:spcPct val="100000"/>
              </a:lnSpc>
              <a:buNone/>
            </a:pPr>
            <a:r>
              <a:rPr lang="en-US" sz="1600" b="1" dirty="0"/>
              <a:t>Q. Cash and bank balances</a:t>
            </a:r>
          </a:p>
          <a:p>
            <a:pPr marL="0" indent="0">
              <a:lnSpc>
                <a:spcPct val="100000"/>
              </a:lnSpc>
              <a:buNone/>
            </a:pPr>
            <a:r>
              <a:rPr lang="en-US" sz="1600" b="1" dirty="0"/>
              <a:t> (</a:t>
            </a:r>
            <a:r>
              <a:rPr lang="en-US" sz="1600" dirty="0" err="1"/>
              <a:t>i</a:t>
            </a:r>
            <a:r>
              <a:rPr lang="en-US" sz="1600" dirty="0"/>
              <a:t>) Cash and cash equivalents shall be classified as:</a:t>
            </a:r>
          </a:p>
          <a:p>
            <a:pPr marL="342900" indent="-342900">
              <a:lnSpc>
                <a:spcPct val="100000"/>
              </a:lnSpc>
              <a:buFont typeface="+mj-lt"/>
              <a:buAutoNum type="alphaLcParenR"/>
            </a:pPr>
            <a:r>
              <a:rPr lang="en-US" sz="1600" dirty="0"/>
              <a:t>  Balances with banks</a:t>
            </a:r>
          </a:p>
          <a:p>
            <a:pPr marL="342900" indent="-342900">
              <a:lnSpc>
                <a:spcPct val="100000"/>
              </a:lnSpc>
              <a:buFont typeface="+mj-lt"/>
              <a:buAutoNum type="alphaLcParenR"/>
            </a:pPr>
            <a:r>
              <a:rPr lang="en-US" sz="1600" dirty="0"/>
              <a:t>  Cheques, drafts on hand</a:t>
            </a:r>
          </a:p>
          <a:p>
            <a:pPr marL="342900" indent="-342900">
              <a:lnSpc>
                <a:spcPct val="100000"/>
              </a:lnSpc>
              <a:buFont typeface="+mj-lt"/>
              <a:buAutoNum type="alphaLcParenR"/>
            </a:pPr>
            <a:r>
              <a:rPr lang="en-US" sz="1600" dirty="0"/>
              <a:t> Cash on hand</a:t>
            </a:r>
          </a:p>
          <a:p>
            <a:pPr marL="342900" indent="-342900">
              <a:lnSpc>
                <a:spcPct val="100000"/>
              </a:lnSpc>
              <a:buFont typeface="+mj-lt"/>
              <a:buAutoNum type="alphaLcParenR"/>
            </a:pPr>
            <a:r>
              <a:rPr lang="en-US" sz="1600" dirty="0"/>
              <a:t> Others (specify nature).</a:t>
            </a:r>
          </a:p>
          <a:p>
            <a:pPr marL="0" indent="0">
              <a:lnSpc>
                <a:spcPct val="100000"/>
              </a:lnSpc>
              <a:buNone/>
            </a:pPr>
            <a:r>
              <a:rPr lang="en-US" sz="1600" dirty="0"/>
              <a:t> (ii) Other bank balances shall be classified as</a:t>
            </a:r>
          </a:p>
          <a:p>
            <a:pPr marL="342900" indent="-342900">
              <a:lnSpc>
                <a:spcPct val="100000"/>
              </a:lnSpc>
              <a:buFont typeface="+mj-lt"/>
              <a:buAutoNum type="alphaLcParenR"/>
            </a:pPr>
            <a:r>
              <a:rPr lang="en-US" sz="1600" dirty="0"/>
              <a:t>  Bank Deposits - Earmarked balances with banks.</a:t>
            </a:r>
          </a:p>
          <a:p>
            <a:pPr marL="342900" indent="-342900">
              <a:lnSpc>
                <a:spcPct val="100000"/>
              </a:lnSpc>
              <a:buFont typeface="+mj-lt"/>
              <a:buAutoNum type="alphaLcParenR"/>
            </a:pPr>
            <a:r>
              <a:rPr lang="en-US" sz="1600" dirty="0"/>
              <a:t>  Margin money or deposits under lien shall be disclosed separately.</a:t>
            </a:r>
          </a:p>
          <a:p>
            <a:pPr marL="342900" indent="-342900">
              <a:lnSpc>
                <a:spcPct val="100000"/>
              </a:lnSpc>
              <a:buFont typeface="+mj-lt"/>
              <a:buAutoNum type="alphaLcParenR"/>
            </a:pPr>
            <a:r>
              <a:rPr lang="en-US" sz="1600" dirty="0"/>
              <a:t>  Bank deposits with original maturity for more than 3 months but less than 12 months from    reporting date. </a:t>
            </a:r>
          </a:p>
          <a:p>
            <a:pPr marL="342900" indent="-342900">
              <a:lnSpc>
                <a:spcPct val="100000"/>
              </a:lnSpc>
              <a:buFont typeface="+mj-lt"/>
              <a:buAutoNum type="alphaLcParenR"/>
            </a:pPr>
            <a:r>
              <a:rPr lang="en-US" sz="1600" dirty="0"/>
              <a:t>others (specify nature)</a:t>
            </a:r>
            <a:endParaRPr lang="en-IN" sz="1600" dirty="0"/>
          </a:p>
        </p:txBody>
      </p:sp>
    </p:spTree>
    <p:extLst>
      <p:ext uri="{BB962C8B-B14F-4D97-AF65-F5344CB8AC3E}">
        <p14:creationId xmlns:p14="http://schemas.microsoft.com/office/powerpoint/2010/main" val="42236326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73569D-6A28-AFEE-B79A-CCDAA194BD17}"/>
              </a:ext>
            </a:extLst>
          </p:cNvPr>
          <p:cNvSpPr>
            <a:spLocks noGrp="1"/>
          </p:cNvSpPr>
          <p:nvPr>
            <p:ph idx="1"/>
          </p:nvPr>
        </p:nvSpPr>
        <p:spPr>
          <a:xfrm>
            <a:off x="1024539" y="942576"/>
            <a:ext cx="9603275" cy="3294576"/>
          </a:xfrm>
        </p:spPr>
        <p:txBody>
          <a:bodyPr>
            <a:normAutofit/>
          </a:bodyPr>
          <a:lstStyle/>
          <a:p>
            <a:pPr marL="0" indent="0">
              <a:lnSpc>
                <a:spcPct val="100000"/>
              </a:lnSpc>
              <a:buNone/>
            </a:pPr>
            <a:r>
              <a:rPr lang="en-US" sz="1600" b="1" dirty="0"/>
              <a:t>R. Short-term loans and advances</a:t>
            </a:r>
          </a:p>
          <a:p>
            <a:pPr marL="0" indent="0">
              <a:lnSpc>
                <a:spcPct val="100000"/>
              </a:lnSpc>
              <a:buNone/>
            </a:pPr>
            <a:r>
              <a:rPr lang="en-US" sz="1600" dirty="0"/>
              <a:t>(</a:t>
            </a:r>
            <a:r>
              <a:rPr lang="en-US" sz="1600" dirty="0" err="1"/>
              <a:t>i</a:t>
            </a:r>
            <a:r>
              <a:rPr lang="en-US" sz="1600" dirty="0"/>
              <a:t>) Short-term loans and advances shall be classified as:</a:t>
            </a:r>
          </a:p>
          <a:p>
            <a:pPr marL="0" indent="0">
              <a:lnSpc>
                <a:spcPct val="100000"/>
              </a:lnSpc>
              <a:buNone/>
            </a:pPr>
            <a:r>
              <a:rPr lang="en-US" sz="1600" dirty="0"/>
              <a:t>(a) Loans and advances to related parties (giving details thereof)</a:t>
            </a:r>
          </a:p>
          <a:p>
            <a:pPr marL="0" indent="0">
              <a:lnSpc>
                <a:spcPct val="100000"/>
              </a:lnSpc>
              <a:buNone/>
            </a:pPr>
            <a:r>
              <a:rPr lang="en-US" sz="1600" dirty="0"/>
              <a:t>(b) Others (specify nature).</a:t>
            </a:r>
          </a:p>
          <a:p>
            <a:pPr marL="0" indent="0">
              <a:lnSpc>
                <a:spcPct val="100000"/>
              </a:lnSpc>
              <a:buNone/>
            </a:pPr>
            <a:r>
              <a:rPr lang="en-US" sz="1600" dirty="0"/>
              <a:t> (ii) The above shall also be sub-classified as:</a:t>
            </a:r>
          </a:p>
          <a:p>
            <a:pPr marL="0" indent="0">
              <a:lnSpc>
                <a:spcPct val="100000"/>
              </a:lnSpc>
              <a:buNone/>
            </a:pPr>
            <a:r>
              <a:rPr lang="en-US" sz="1600" dirty="0"/>
              <a:t> (a) Secured, considered good</a:t>
            </a:r>
          </a:p>
          <a:p>
            <a:pPr marL="0" indent="0">
              <a:lnSpc>
                <a:spcPct val="100000"/>
              </a:lnSpc>
              <a:buNone/>
            </a:pPr>
            <a:r>
              <a:rPr lang="en-US" sz="1600" dirty="0"/>
              <a:t> (b)Unsecured, considered good</a:t>
            </a:r>
          </a:p>
          <a:p>
            <a:pPr marL="0" indent="0">
              <a:lnSpc>
                <a:spcPct val="100000"/>
              </a:lnSpc>
              <a:buNone/>
            </a:pPr>
            <a:r>
              <a:rPr lang="en-US" sz="1600" dirty="0"/>
              <a:t> (c)  Doubtful. </a:t>
            </a:r>
            <a:endParaRPr lang="en-IN" sz="1600" dirty="0"/>
          </a:p>
        </p:txBody>
      </p:sp>
      <p:sp>
        <p:nvSpPr>
          <p:cNvPr id="5" name="TextBox 4">
            <a:extLst>
              <a:ext uri="{FF2B5EF4-FFF2-40B4-BE49-F238E27FC236}">
                <a16:creationId xmlns:a16="http://schemas.microsoft.com/office/drawing/2014/main" id="{6BE7C46A-D30C-5767-3475-12B1CB0E9FE3}"/>
              </a:ext>
            </a:extLst>
          </p:cNvPr>
          <p:cNvSpPr txBox="1"/>
          <p:nvPr/>
        </p:nvSpPr>
        <p:spPr>
          <a:xfrm>
            <a:off x="1024540" y="3944764"/>
            <a:ext cx="9603274" cy="584775"/>
          </a:xfrm>
          <a:prstGeom prst="rect">
            <a:avLst/>
          </a:prstGeom>
          <a:noFill/>
        </p:spPr>
        <p:txBody>
          <a:bodyPr wrap="square">
            <a:spAutoFit/>
          </a:bodyPr>
          <a:lstStyle/>
          <a:p>
            <a:r>
              <a:rPr lang="en-US" sz="1600" dirty="0"/>
              <a:t>(iii)  Allowance for bad and doubtful loans and advances shall be disclosed under the relevant heads separately. </a:t>
            </a:r>
            <a:endParaRPr lang="en-IN" sz="1600" dirty="0"/>
          </a:p>
        </p:txBody>
      </p:sp>
      <p:sp>
        <p:nvSpPr>
          <p:cNvPr id="7" name="TextBox 6">
            <a:extLst>
              <a:ext uri="{FF2B5EF4-FFF2-40B4-BE49-F238E27FC236}">
                <a16:creationId xmlns:a16="http://schemas.microsoft.com/office/drawing/2014/main" id="{D70AD4E9-AA93-246C-93BE-B45185347E08}"/>
              </a:ext>
            </a:extLst>
          </p:cNvPr>
          <p:cNvSpPr txBox="1"/>
          <p:nvPr/>
        </p:nvSpPr>
        <p:spPr>
          <a:xfrm>
            <a:off x="1024538" y="4649980"/>
            <a:ext cx="9603275" cy="923330"/>
          </a:xfrm>
          <a:prstGeom prst="rect">
            <a:avLst/>
          </a:prstGeom>
          <a:noFill/>
        </p:spPr>
        <p:txBody>
          <a:bodyPr wrap="square">
            <a:spAutoFit/>
          </a:bodyPr>
          <a:lstStyle/>
          <a:p>
            <a:r>
              <a:rPr lang="en-US" b="1" dirty="0"/>
              <a:t>S. Other current assets (specify nature).</a:t>
            </a:r>
          </a:p>
          <a:p>
            <a:r>
              <a:rPr lang="en-US" dirty="0"/>
              <a:t> This is an all-inclusive heading, which incorporates current assets that do not fit into any other asset categories.</a:t>
            </a:r>
            <a:endParaRPr lang="en-IN" dirty="0"/>
          </a:p>
        </p:txBody>
      </p:sp>
    </p:spTree>
    <p:extLst>
      <p:ext uri="{BB962C8B-B14F-4D97-AF65-F5344CB8AC3E}">
        <p14:creationId xmlns:p14="http://schemas.microsoft.com/office/powerpoint/2010/main" val="40134375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0A0966-BC27-9916-C31C-0CB1EE654F38}"/>
              </a:ext>
            </a:extLst>
          </p:cNvPr>
          <p:cNvSpPr>
            <a:spLocks noGrp="1"/>
          </p:cNvSpPr>
          <p:nvPr>
            <p:ph idx="1"/>
          </p:nvPr>
        </p:nvSpPr>
        <p:spPr>
          <a:xfrm>
            <a:off x="1175240" y="1062497"/>
            <a:ext cx="9603275" cy="3294576"/>
          </a:xfrm>
        </p:spPr>
        <p:txBody>
          <a:bodyPr>
            <a:normAutofit/>
          </a:bodyPr>
          <a:lstStyle/>
          <a:p>
            <a:pPr marL="0" indent="0">
              <a:lnSpc>
                <a:spcPct val="150000"/>
              </a:lnSpc>
              <a:buNone/>
            </a:pPr>
            <a:r>
              <a:rPr lang="en-US" sz="1600" b="1" dirty="0"/>
              <a:t>T. Contingent liabilities (to the extent not provided for)</a:t>
            </a:r>
          </a:p>
          <a:p>
            <a:pPr marL="0" indent="0">
              <a:lnSpc>
                <a:spcPct val="150000"/>
              </a:lnSpc>
              <a:buNone/>
            </a:pPr>
            <a:r>
              <a:rPr lang="en-US" sz="1600" dirty="0"/>
              <a:t> (</a:t>
            </a:r>
            <a:r>
              <a:rPr lang="en-US" sz="1600" dirty="0" err="1"/>
              <a:t>i</a:t>
            </a:r>
            <a:r>
              <a:rPr lang="en-US" sz="1600" dirty="0"/>
              <a:t>) Contingent liabilities shall be classified as:</a:t>
            </a:r>
          </a:p>
          <a:p>
            <a:pPr marL="342900" indent="-342900">
              <a:lnSpc>
                <a:spcPct val="150000"/>
              </a:lnSpc>
              <a:buFont typeface="+mj-lt"/>
              <a:buAutoNum type="alphaLcParenR"/>
            </a:pPr>
            <a:r>
              <a:rPr lang="en-US" sz="1600" dirty="0"/>
              <a:t> Claims against the non-corporate entity not acknowledged as debt</a:t>
            </a:r>
          </a:p>
          <a:p>
            <a:pPr marL="342900" indent="-342900">
              <a:lnSpc>
                <a:spcPct val="150000"/>
              </a:lnSpc>
              <a:buFont typeface="+mj-lt"/>
              <a:buAutoNum type="alphaLcParenR"/>
            </a:pPr>
            <a:r>
              <a:rPr lang="en-US" sz="1600" dirty="0"/>
              <a:t> Guarantees</a:t>
            </a:r>
          </a:p>
          <a:p>
            <a:pPr marL="342900" indent="-342900">
              <a:lnSpc>
                <a:spcPct val="150000"/>
              </a:lnSpc>
              <a:buFont typeface="+mj-lt"/>
              <a:buAutoNum type="alphaLcParenR"/>
            </a:pPr>
            <a:r>
              <a:rPr lang="en-US" sz="1600" dirty="0"/>
              <a:t> Other money for which the non-corporate entity is contingently liable. </a:t>
            </a:r>
            <a:endParaRPr lang="en-IN" sz="1600" dirty="0"/>
          </a:p>
        </p:txBody>
      </p:sp>
    </p:spTree>
    <p:extLst>
      <p:ext uri="{BB962C8B-B14F-4D97-AF65-F5344CB8AC3E}">
        <p14:creationId xmlns:p14="http://schemas.microsoft.com/office/powerpoint/2010/main" val="1117257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B33CE-06EF-59BA-0B74-AE798D845E04}"/>
              </a:ext>
            </a:extLst>
          </p:cNvPr>
          <p:cNvSpPr>
            <a:spLocks noGrp="1"/>
          </p:cNvSpPr>
          <p:nvPr>
            <p:ph type="title"/>
          </p:nvPr>
        </p:nvSpPr>
        <p:spPr>
          <a:xfrm>
            <a:off x="1130270" y="816964"/>
            <a:ext cx="9603275" cy="592111"/>
          </a:xfrm>
        </p:spPr>
        <p:txBody>
          <a:bodyPr/>
          <a:lstStyle/>
          <a:p>
            <a:pPr algn="ctr"/>
            <a:r>
              <a:rPr lang="en-IN" b="1" dirty="0"/>
              <a:t>Additional requirements</a:t>
            </a:r>
          </a:p>
        </p:txBody>
      </p:sp>
      <p:sp>
        <p:nvSpPr>
          <p:cNvPr id="3" name="Content Placeholder 2">
            <a:extLst>
              <a:ext uri="{FF2B5EF4-FFF2-40B4-BE49-F238E27FC236}">
                <a16:creationId xmlns:a16="http://schemas.microsoft.com/office/drawing/2014/main" id="{55791589-C0B6-0ACC-AB78-8FFA13650B10}"/>
              </a:ext>
            </a:extLst>
          </p:cNvPr>
          <p:cNvSpPr>
            <a:spLocks noGrp="1"/>
          </p:cNvSpPr>
          <p:nvPr>
            <p:ph idx="1"/>
          </p:nvPr>
        </p:nvSpPr>
        <p:spPr>
          <a:xfrm>
            <a:off x="1130269" y="1409075"/>
            <a:ext cx="9603275" cy="4631961"/>
          </a:xfrm>
        </p:spPr>
        <p:txBody>
          <a:bodyPr>
            <a:normAutofit fontScale="85000" lnSpcReduction="20000"/>
          </a:bodyPr>
          <a:lstStyle/>
          <a:p>
            <a:pPr marL="457200" indent="-457200">
              <a:buFont typeface="+mj-lt"/>
              <a:buAutoNum type="arabicPeriod"/>
            </a:pPr>
            <a:r>
              <a:rPr lang="en-US" dirty="0"/>
              <a:t>An MSME which avails the exemptions or relaxations given to it shall disclose (by way of a note to its financial statements) the fact that it is an MSME, the Level of MSME and that it has complied with the Accounting Standards insofar as they are applicable to entities falling in Level II or Level III or Level IV, as the case may be. (2)</a:t>
            </a:r>
          </a:p>
          <a:p>
            <a:pPr marL="457200" indent="-457200">
              <a:buFont typeface="+mj-lt"/>
              <a:buAutoNum type="arabicPeriod"/>
            </a:pPr>
            <a:r>
              <a:rPr lang="en-US" dirty="0"/>
              <a:t> Where an entity, being covered in Level II or Level III or Level IV, had qualified for any exemption or relaxation previously but no longer qualifies for the relevant exemption or relaxation in the current accounting period, the relevant standards or requirements become applicable from the current period and the figures for the corresponding period of the previous accounting period need not be revised merely by reason of its having ceased to be covered in Level II or Level III or Level IV, as the case may be. The fact that the entity was covered in Level II or Level III or Level IV, as the case may be, in the previous period and it had availed of the exemptions or relaxations available to that Level of entities shall be disclosed in the notes to the financial statements. The fact that previous period figures have not been revised shall also be disclosed in the notes to the financial statements.</a:t>
            </a:r>
          </a:p>
          <a:p>
            <a:pPr marL="0" indent="0">
              <a:buNone/>
            </a:pPr>
            <a:r>
              <a:rPr lang="en-US" dirty="0"/>
              <a:t> </a:t>
            </a:r>
            <a:endParaRPr lang="en-IN" dirty="0"/>
          </a:p>
        </p:txBody>
      </p:sp>
    </p:spTree>
    <p:extLst>
      <p:ext uri="{BB962C8B-B14F-4D97-AF65-F5344CB8AC3E}">
        <p14:creationId xmlns:p14="http://schemas.microsoft.com/office/powerpoint/2010/main" val="20817030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237CD2-7EFC-EDED-8C19-81E87C98F346}"/>
              </a:ext>
            </a:extLst>
          </p:cNvPr>
          <p:cNvSpPr>
            <a:spLocks noGrp="1"/>
          </p:cNvSpPr>
          <p:nvPr>
            <p:ph idx="1"/>
          </p:nvPr>
        </p:nvSpPr>
        <p:spPr>
          <a:xfrm>
            <a:off x="1130270" y="824458"/>
            <a:ext cx="9603275" cy="5290591"/>
          </a:xfrm>
        </p:spPr>
        <p:txBody>
          <a:bodyPr/>
          <a:lstStyle/>
          <a:p>
            <a:pPr marL="0" indent="0">
              <a:buNone/>
            </a:pPr>
            <a:endParaRPr lang="en-US" dirty="0"/>
          </a:p>
          <a:p>
            <a:pPr marL="457200" indent="-457200">
              <a:buFont typeface="+mj-lt"/>
              <a:buAutoNum type="arabicPeriod" startAt="3"/>
            </a:pPr>
            <a:r>
              <a:rPr lang="en-US" dirty="0"/>
              <a:t> Where an entity has been covered in Level I and subsequently, ceases to be so covered and gets covered in Level II or Level III or Level IV, the entity will not qualify for exemption/relaxation available to that Level, until the entity ceases to be covered in Level I for two consecutive years. Similar is the case in respect of an entity, which has been covered in Level II or Level III and subsequently, gets covered under Level III or Level IV. </a:t>
            </a:r>
          </a:p>
          <a:p>
            <a:pPr marL="457200" indent="-457200">
              <a:buFont typeface="+mj-lt"/>
              <a:buAutoNum type="arabicPeriod" startAt="3"/>
            </a:pPr>
            <a:r>
              <a:rPr lang="en-US" dirty="0"/>
              <a:t> If an entity covered in Level II or Level III or Level IV opts not to avail of the exemptions or relaxations available to that Level of entities in respect of any but not all of the Accounting Standards, it shall disclose the Standard(s) in respect of which it has availed the exemption or relaxation. </a:t>
            </a:r>
            <a:endParaRPr lang="en-IN" dirty="0"/>
          </a:p>
        </p:txBody>
      </p:sp>
    </p:spTree>
    <p:extLst>
      <p:ext uri="{BB962C8B-B14F-4D97-AF65-F5344CB8AC3E}">
        <p14:creationId xmlns:p14="http://schemas.microsoft.com/office/powerpoint/2010/main" val="3889996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D5109-7BB8-7B2B-5874-B0E63587290F}"/>
              </a:ext>
            </a:extLst>
          </p:cNvPr>
          <p:cNvSpPr>
            <a:spLocks noGrp="1"/>
          </p:cNvSpPr>
          <p:nvPr>
            <p:ph type="title"/>
          </p:nvPr>
        </p:nvSpPr>
        <p:spPr>
          <a:xfrm>
            <a:off x="995358" y="1122535"/>
            <a:ext cx="9603275" cy="1049234"/>
          </a:xfrm>
        </p:spPr>
        <p:txBody>
          <a:bodyPr>
            <a:noAutofit/>
          </a:bodyPr>
          <a:lstStyle/>
          <a:p>
            <a:pPr algn="ctr"/>
            <a:r>
              <a:rPr lang="en-US" sz="1800" b="1" dirty="0"/>
              <a:t>3. Accounting Standards (AS) prescribed by ICAI for entities other than companies. </a:t>
            </a:r>
            <a:br>
              <a:rPr lang="en-US" sz="1800" b="1" dirty="0"/>
            </a:br>
            <a:endParaRPr lang="en-IN" sz="1800" dirty="0"/>
          </a:p>
        </p:txBody>
      </p:sp>
      <p:sp>
        <p:nvSpPr>
          <p:cNvPr id="3" name="Content Placeholder 2">
            <a:extLst>
              <a:ext uri="{FF2B5EF4-FFF2-40B4-BE49-F238E27FC236}">
                <a16:creationId xmlns:a16="http://schemas.microsoft.com/office/drawing/2014/main" id="{FCD40779-DBDF-02B2-983C-7900CD3423C9}"/>
              </a:ext>
            </a:extLst>
          </p:cNvPr>
          <p:cNvSpPr>
            <a:spLocks noGrp="1"/>
          </p:cNvSpPr>
          <p:nvPr>
            <p:ph idx="1"/>
          </p:nvPr>
        </p:nvSpPr>
        <p:spPr>
          <a:xfrm>
            <a:off x="995358" y="1670807"/>
            <a:ext cx="9603275" cy="3899247"/>
          </a:xfrm>
        </p:spPr>
        <p:txBody>
          <a:bodyPr>
            <a:normAutofit fontScale="77500" lnSpcReduction="20000"/>
          </a:bodyPr>
          <a:lstStyle/>
          <a:p>
            <a:endParaRPr lang="en-US" sz="2000" dirty="0"/>
          </a:p>
          <a:p>
            <a:r>
              <a:rPr lang="en-US" dirty="0"/>
              <a:t>O</a:t>
            </a:r>
            <a:r>
              <a:rPr lang="en-US" sz="2000" dirty="0"/>
              <a:t>nly be applicable to the companies, announced the scheme for applicability of Accounting Standards (AS) issued by ICAI to non-company entities. In this regard, the criteria for classification of non-company entities as decided by </a:t>
            </a:r>
            <a:r>
              <a:rPr lang="en-IN" sz="2000" dirty="0"/>
              <a:t>CAI is given in Appendix A</a:t>
            </a:r>
            <a:r>
              <a:rPr lang="en-IN" dirty="0"/>
              <a:t>.</a:t>
            </a:r>
          </a:p>
          <a:p>
            <a:r>
              <a:rPr lang="en-IN" dirty="0"/>
              <a:t> </a:t>
            </a:r>
            <a:r>
              <a:rPr lang="en-US" sz="2000" dirty="0"/>
              <a:t>For the purpose of applicability of Accounting Standards, Non-company entities are classified into four categories, viz., Level I, Level II, Level III and Level IV. Level I entities are large size entities, Level II entities are medium size entities, Level III entities are small size entities and Level IV entities are micro entities. Level IV, Level III and Level II entities are referred to as Micro, Small and Medium size entities (MSMEs). </a:t>
            </a:r>
          </a:p>
          <a:p>
            <a:r>
              <a:rPr lang="en-US" dirty="0"/>
              <a:t>Level I entities are required to comply in full with all the Accounting Standards.</a:t>
            </a:r>
          </a:p>
          <a:p>
            <a:r>
              <a:rPr lang="en-US" dirty="0"/>
              <a:t>Certain exemptions/relaxations have been provided to Level II, Level III and Level IV Non-company entities</a:t>
            </a:r>
            <a:endParaRPr lang="en-IN" dirty="0"/>
          </a:p>
        </p:txBody>
      </p:sp>
    </p:spTree>
    <p:extLst>
      <p:ext uri="{BB962C8B-B14F-4D97-AF65-F5344CB8AC3E}">
        <p14:creationId xmlns:p14="http://schemas.microsoft.com/office/powerpoint/2010/main" val="14359227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549202-F66F-BBBE-1988-03993F87D9F9}"/>
              </a:ext>
            </a:extLst>
          </p:cNvPr>
          <p:cNvSpPr>
            <a:spLocks noGrp="1"/>
          </p:cNvSpPr>
          <p:nvPr>
            <p:ph idx="1"/>
          </p:nvPr>
        </p:nvSpPr>
        <p:spPr>
          <a:xfrm>
            <a:off x="1130270" y="800100"/>
            <a:ext cx="9603275" cy="5295900"/>
          </a:xfrm>
        </p:spPr>
        <p:txBody>
          <a:bodyPr>
            <a:normAutofit fontScale="92500" lnSpcReduction="10000"/>
          </a:bodyPr>
          <a:lstStyle/>
          <a:p>
            <a:pPr marL="457200" indent="-457200">
              <a:buFont typeface="+mj-lt"/>
              <a:buAutoNum type="arabicPeriod" startAt="5"/>
            </a:pPr>
            <a:r>
              <a:rPr lang="en-US" dirty="0"/>
              <a:t> If an entity covered in Level II or Level III or Level IV opts not to avail any one or more of the exemptions or relaxations available to that Level of entities, it shall comply with the relevant requirements of the Accounting Standard.</a:t>
            </a:r>
          </a:p>
          <a:p>
            <a:pPr marL="457200" indent="-457200">
              <a:buFont typeface="+mj-lt"/>
              <a:buAutoNum type="arabicPeriod" startAt="5"/>
            </a:pPr>
            <a:r>
              <a:rPr lang="en-US" dirty="0"/>
              <a:t> An entity covered in Level II or Level III or Level IV may opt for availing certain exemptions or relaxations from compliance with the requirements prescribed in an Accounting Standard: Provided that such a partial exemption or relaxation and disclosure shall not be permitted to mislead any person or public.</a:t>
            </a:r>
          </a:p>
          <a:p>
            <a:pPr marL="457200" indent="-457200">
              <a:buFont typeface="+mj-lt"/>
              <a:buAutoNum type="arabicPeriod" startAt="5"/>
            </a:pPr>
            <a:r>
              <a:rPr lang="en-US" dirty="0"/>
              <a:t> In respect of Accounting Standard (AS) 15, Employee Benefits, exemptions/ relaxations are available to Level II and Level III entities, under two sub classifications, viz., (i) entities whose average number of persons employed during the year is 50 or more, and (ii) entities whose average number of persons employed during the year is less than 50. The requirements stated in paragraphs (1) to (6) above, mutatis mutandis, apply to these sub-classifications.</a:t>
            </a:r>
            <a:endParaRPr lang="en-IN" dirty="0"/>
          </a:p>
        </p:txBody>
      </p:sp>
    </p:spTree>
    <p:extLst>
      <p:ext uri="{BB962C8B-B14F-4D97-AF65-F5344CB8AC3E}">
        <p14:creationId xmlns:p14="http://schemas.microsoft.com/office/powerpoint/2010/main" val="17316661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00FD9-4A81-2804-EDD2-7AB6923D3C4F}"/>
              </a:ext>
            </a:extLst>
          </p:cNvPr>
          <p:cNvSpPr>
            <a:spLocks noGrp="1"/>
          </p:cNvSpPr>
          <p:nvPr>
            <p:ph type="title"/>
          </p:nvPr>
        </p:nvSpPr>
        <p:spPr/>
        <p:txBody>
          <a:bodyPr/>
          <a:lstStyle/>
          <a:p>
            <a:r>
              <a:rPr lang="en-US" b="1" dirty="0"/>
              <a:t>ILLUSTRATIVE FORMAT OF FINANCIAL STATEMENTS</a:t>
            </a:r>
            <a:endParaRPr lang="en-IN" b="1" dirty="0"/>
          </a:p>
        </p:txBody>
      </p:sp>
      <p:sp>
        <p:nvSpPr>
          <p:cNvPr id="3" name="Content Placeholder 2">
            <a:extLst>
              <a:ext uri="{FF2B5EF4-FFF2-40B4-BE49-F238E27FC236}">
                <a16:creationId xmlns:a16="http://schemas.microsoft.com/office/drawing/2014/main" id="{F6F7F519-F04A-4BE1-D150-D2893EB15A73}"/>
              </a:ext>
            </a:extLst>
          </p:cNvPr>
          <p:cNvSpPr>
            <a:spLocks noGrp="1"/>
          </p:cNvSpPr>
          <p:nvPr>
            <p:ph idx="1"/>
          </p:nvPr>
        </p:nvSpPr>
        <p:spPr/>
        <p:txBody>
          <a:bodyPr/>
          <a:lstStyle/>
          <a:p>
            <a:r>
              <a:rPr lang="en-US" dirty="0"/>
              <a:t>LINK TO EXCEL SHEET</a:t>
            </a:r>
            <a:endParaRPr lang="en-IN" dirty="0"/>
          </a:p>
        </p:txBody>
      </p:sp>
      <p:graphicFrame>
        <p:nvGraphicFramePr>
          <p:cNvPr id="4" name="Object 3">
            <a:extLst>
              <a:ext uri="{FF2B5EF4-FFF2-40B4-BE49-F238E27FC236}">
                <a16:creationId xmlns:a16="http://schemas.microsoft.com/office/drawing/2014/main" id="{DF9670AC-015D-FB88-2A6B-41E2403E3908}"/>
              </a:ext>
            </a:extLst>
          </p:cNvPr>
          <p:cNvGraphicFramePr>
            <a:graphicFrameLocks noChangeAspect="1"/>
          </p:cNvGraphicFramePr>
          <p:nvPr>
            <p:extLst>
              <p:ext uri="{D42A27DB-BD31-4B8C-83A1-F6EECF244321}">
                <p14:modId xmlns:p14="http://schemas.microsoft.com/office/powerpoint/2010/main" val="2187186360"/>
              </p:ext>
            </p:extLst>
          </p:nvPr>
        </p:nvGraphicFramePr>
        <p:xfrm>
          <a:off x="4197246" y="3041650"/>
          <a:ext cx="2355954" cy="1987836"/>
        </p:xfrm>
        <a:graphic>
          <a:graphicData uri="http://schemas.openxmlformats.org/presentationml/2006/ole">
            <mc:AlternateContent xmlns:mc="http://schemas.openxmlformats.org/markup-compatibility/2006">
              <mc:Choice xmlns:v="urn:schemas-microsoft-com:vml" Requires="v">
                <p:oleObj name="Worksheet" showAsIcon="1" r:id="rId2" imgW="914563" imgH="771697" progId="Excel.Sheet.12">
                  <p:embed/>
                </p:oleObj>
              </mc:Choice>
              <mc:Fallback>
                <p:oleObj name="Worksheet" showAsIcon="1" r:id="rId2" imgW="914563" imgH="771697" progId="Excel.Sheet.12">
                  <p:embed/>
                  <p:pic>
                    <p:nvPicPr>
                      <p:cNvPr id="4" name="Object 3">
                        <a:extLst>
                          <a:ext uri="{FF2B5EF4-FFF2-40B4-BE49-F238E27FC236}">
                            <a16:creationId xmlns:a16="http://schemas.microsoft.com/office/drawing/2014/main" id="{DF9670AC-015D-FB88-2A6B-41E2403E3908}"/>
                          </a:ext>
                        </a:extLst>
                      </p:cNvPr>
                      <p:cNvPicPr/>
                      <p:nvPr/>
                    </p:nvPicPr>
                    <p:blipFill>
                      <a:blip r:embed="rId3"/>
                      <a:stretch>
                        <a:fillRect/>
                      </a:stretch>
                    </p:blipFill>
                    <p:spPr>
                      <a:xfrm>
                        <a:off x="4197246" y="3041650"/>
                        <a:ext cx="2355954" cy="1987836"/>
                      </a:xfrm>
                      <a:prstGeom prst="rect">
                        <a:avLst/>
                      </a:prstGeom>
                    </p:spPr>
                  </p:pic>
                </p:oleObj>
              </mc:Fallback>
            </mc:AlternateContent>
          </a:graphicData>
        </a:graphic>
      </p:graphicFrame>
    </p:spTree>
    <p:extLst>
      <p:ext uri="{BB962C8B-B14F-4D97-AF65-F5344CB8AC3E}">
        <p14:creationId xmlns:p14="http://schemas.microsoft.com/office/powerpoint/2010/main" val="1736413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4B537-752F-3339-A57D-D508A73851C4}"/>
              </a:ext>
            </a:extLst>
          </p:cNvPr>
          <p:cNvSpPr>
            <a:spLocks noGrp="1"/>
          </p:cNvSpPr>
          <p:nvPr>
            <p:ph type="title"/>
          </p:nvPr>
        </p:nvSpPr>
        <p:spPr/>
        <p:txBody>
          <a:bodyPr>
            <a:noAutofit/>
          </a:bodyPr>
          <a:lstStyle/>
          <a:p>
            <a:pPr algn="ctr"/>
            <a:r>
              <a:rPr lang="en-US" sz="4000" b="1" dirty="0"/>
              <a:t>COMPLIANCE WITH ACCOUNITNG STANDARDS</a:t>
            </a:r>
            <a:endParaRPr lang="en-IN" sz="4000" b="1" dirty="0"/>
          </a:p>
        </p:txBody>
      </p:sp>
      <p:sp>
        <p:nvSpPr>
          <p:cNvPr id="3" name="Content Placeholder 2">
            <a:extLst>
              <a:ext uri="{FF2B5EF4-FFF2-40B4-BE49-F238E27FC236}">
                <a16:creationId xmlns:a16="http://schemas.microsoft.com/office/drawing/2014/main" id="{23F0E77B-C96F-4105-DBFA-81AFE80CF939}"/>
              </a:ext>
            </a:extLst>
          </p:cNvPr>
          <p:cNvSpPr>
            <a:spLocks noGrp="1"/>
          </p:cNvSpPr>
          <p:nvPr>
            <p:ph idx="1"/>
          </p:nvPr>
        </p:nvSpPr>
        <p:spPr>
          <a:xfrm>
            <a:off x="1130270" y="2141789"/>
            <a:ext cx="9603275" cy="3294576"/>
          </a:xfrm>
        </p:spPr>
        <p:txBody>
          <a:bodyPr/>
          <a:lstStyle/>
          <a:p>
            <a:r>
              <a:rPr lang="en-US" dirty="0"/>
              <a:t>The Accounting Standards will be mandatory from the respective date(s) mentioned in the Accounting Standard(s)</a:t>
            </a:r>
          </a:p>
          <a:p>
            <a:r>
              <a:rPr lang="en-US" dirty="0"/>
              <a:t>Ensuring compliance with the Accounting Standards while preparing the financial statements is the responsibility of the management of the enterprise</a:t>
            </a:r>
          </a:p>
          <a:p>
            <a:r>
              <a:rPr lang="en-US" dirty="0"/>
              <a:t>Financial Statements cannot be described as complying with the Accounting Standards unless they comply with all the requirements of each applicable Standard.</a:t>
            </a:r>
            <a:endParaRPr lang="en-IN" dirty="0"/>
          </a:p>
        </p:txBody>
      </p:sp>
    </p:spTree>
    <p:extLst>
      <p:ext uri="{BB962C8B-B14F-4D97-AF65-F5344CB8AC3E}">
        <p14:creationId xmlns:p14="http://schemas.microsoft.com/office/powerpoint/2010/main" val="180651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44CB9-EDC0-E17F-2167-D53B39317E10}"/>
              </a:ext>
            </a:extLst>
          </p:cNvPr>
          <p:cNvSpPr>
            <a:spLocks noGrp="1"/>
          </p:cNvSpPr>
          <p:nvPr>
            <p:ph type="title"/>
          </p:nvPr>
        </p:nvSpPr>
        <p:spPr/>
        <p:txBody>
          <a:bodyPr>
            <a:normAutofit/>
          </a:bodyPr>
          <a:lstStyle/>
          <a:p>
            <a:pPr algn="ctr"/>
            <a:r>
              <a:rPr lang="en-US" sz="4000" b="1" dirty="0"/>
              <a:t>AUDIT OF FINANCIAL STATEMENTS</a:t>
            </a:r>
            <a:endParaRPr lang="en-IN" sz="4000" b="1" dirty="0"/>
          </a:p>
        </p:txBody>
      </p:sp>
      <p:sp>
        <p:nvSpPr>
          <p:cNvPr id="3" name="Content Placeholder 2">
            <a:extLst>
              <a:ext uri="{FF2B5EF4-FFF2-40B4-BE49-F238E27FC236}">
                <a16:creationId xmlns:a16="http://schemas.microsoft.com/office/drawing/2014/main" id="{A6FCFE3C-35B5-2043-B538-6C852892B79D}"/>
              </a:ext>
            </a:extLst>
          </p:cNvPr>
          <p:cNvSpPr>
            <a:spLocks noGrp="1"/>
          </p:cNvSpPr>
          <p:nvPr>
            <p:ph idx="1"/>
          </p:nvPr>
        </p:nvSpPr>
        <p:spPr/>
        <p:txBody>
          <a:bodyPr/>
          <a:lstStyle/>
          <a:p>
            <a:r>
              <a:rPr lang="en-US" dirty="0"/>
              <a:t>Non-corporate entities, if audit of financial statements is required under a statute, the Auditor shall conduct the audit and issue the Auditors’ Report in accordance with the Standards on Auditing issued by the ICAI.</a:t>
            </a:r>
          </a:p>
          <a:p>
            <a:r>
              <a:rPr lang="en-US" dirty="0"/>
              <a:t>For the purpose of tax audit, the auditor should issue a report taking into consideration the "Guidance Note on Tax Audit under Section 44AB of the Income-tax Act, 1961” issued by the ICAI</a:t>
            </a:r>
            <a:endParaRPr lang="en-IN" dirty="0"/>
          </a:p>
        </p:txBody>
      </p:sp>
    </p:spTree>
    <p:extLst>
      <p:ext uri="{BB962C8B-B14F-4D97-AF65-F5344CB8AC3E}">
        <p14:creationId xmlns:p14="http://schemas.microsoft.com/office/powerpoint/2010/main" val="3040118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05800-375F-F1AB-D076-A7908A0F820A}"/>
              </a:ext>
            </a:extLst>
          </p:cNvPr>
          <p:cNvSpPr>
            <a:spLocks noGrp="1"/>
          </p:cNvSpPr>
          <p:nvPr>
            <p:ph type="title"/>
          </p:nvPr>
        </p:nvSpPr>
        <p:spPr>
          <a:xfrm>
            <a:off x="1130270" y="742014"/>
            <a:ext cx="9603275" cy="818851"/>
          </a:xfrm>
        </p:spPr>
        <p:txBody>
          <a:bodyPr>
            <a:normAutofit/>
          </a:bodyPr>
          <a:lstStyle/>
          <a:p>
            <a:pPr algn="ctr"/>
            <a:r>
              <a:rPr lang="en-US" sz="3600" b="1" dirty="0"/>
              <a:t>Objective and Scope of Guidance Note</a:t>
            </a:r>
            <a:endParaRPr lang="en-IN" sz="3600" b="1" dirty="0"/>
          </a:p>
        </p:txBody>
      </p:sp>
      <p:sp>
        <p:nvSpPr>
          <p:cNvPr id="3" name="Content Placeholder 2">
            <a:extLst>
              <a:ext uri="{FF2B5EF4-FFF2-40B4-BE49-F238E27FC236}">
                <a16:creationId xmlns:a16="http://schemas.microsoft.com/office/drawing/2014/main" id="{8899897D-5FFA-EC00-9782-20F6824E2415}"/>
              </a:ext>
            </a:extLst>
          </p:cNvPr>
          <p:cNvSpPr>
            <a:spLocks noGrp="1"/>
          </p:cNvSpPr>
          <p:nvPr>
            <p:ph idx="1"/>
          </p:nvPr>
        </p:nvSpPr>
        <p:spPr>
          <a:xfrm>
            <a:off x="920408" y="1394085"/>
            <a:ext cx="9603275" cy="4721901"/>
          </a:xfrm>
        </p:spPr>
        <p:txBody>
          <a:bodyPr>
            <a:noAutofit/>
          </a:bodyPr>
          <a:lstStyle/>
          <a:p>
            <a:pPr marL="0" indent="0">
              <a:buNone/>
            </a:pPr>
            <a:r>
              <a:rPr lang="en-US" sz="1600" b="1" dirty="0"/>
              <a:t>NON-CORPORATE ENTITES-</a:t>
            </a:r>
            <a:r>
              <a:rPr lang="en-US" sz="1600" dirty="0"/>
              <a:t>All Business or Professional Entities, other than Companies incorporated under Companies Act and Limited Liability Partnerships incorporated under Limited Liability Partnership Act are considered to be Non-Corporate entities.  The most common structures are as follows:-</a:t>
            </a:r>
          </a:p>
          <a:p>
            <a:pPr marL="0" indent="0">
              <a:buNone/>
            </a:pPr>
            <a:r>
              <a:rPr lang="en-US" sz="1600" dirty="0"/>
              <a:t>(a) Sole proprietorship firms </a:t>
            </a:r>
          </a:p>
          <a:p>
            <a:pPr marL="0" indent="0">
              <a:buNone/>
            </a:pPr>
            <a:r>
              <a:rPr lang="en-US" sz="1600" dirty="0"/>
              <a:t>(b) Hindu Undivided Family </a:t>
            </a:r>
          </a:p>
          <a:p>
            <a:pPr marL="0" indent="0">
              <a:buNone/>
            </a:pPr>
            <a:r>
              <a:rPr lang="en-IN" sz="1600" dirty="0"/>
              <a:t>(c) Partnership Firms</a:t>
            </a:r>
          </a:p>
          <a:p>
            <a:pPr marL="0" indent="0">
              <a:buNone/>
            </a:pPr>
            <a:r>
              <a:rPr lang="en-IN" sz="1600" dirty="0"/>
              <a:t>(d) Association of Persons </a:t>
            </a:r>
          </a:p>
          <a:p>
            <a:pPr marL="0" indent="0">
              <a:buNone/>
            </a:pPr>
            <a:r>
              <a:rPr lang="en-US" sz="1600" dirty="0"/>
              <a:t>(e) Society registered under any law for the time being in force</a:t>
            </a:r>
          </a:p>
          <a:p>
            <a:pPr marL="0" indent="0">
              <a:buNone/>
            </a:pPr>
            <a:r>
              <a:rPr lang="en-US" sz="1600" dirty="0"/>
              <a:t> (f) Trust (private or public) registered under any law for the time being in force or unregistered. </a:t>
            </a:r>
          </a:p>
          <a:p>
            <a:pPr marL="0" indent="0">
              <a:buNone/>
            </a:pPr>
            <a:r>
              <a:rPr lang="en-US" sz="1600" dirty="0"/>
              <a:t>(g) Statutory Corporations, Autonomous bodies and Authorities</a:t>
            </a:r>
          </a:p>
          <a:p>
            <a:pPr marL="0" indent="0">
              <a:buNone/>
            </a:pPr>
            <a:r>
              <a:rPr lang="en-US" sz="1600" dirty="0"/>
              <a:t> (h) Any form of organization that is engaged fully or partially in any Business or Profession </a:t>
            </a:r>
            <a:endParaRPr lang="en-IN" sz="1600" b="1" dirty="0"/>
          </a:p>
        </p:txBody>
      </p:sp>
    </p:spTree>
    <p:extLst>
      <p:ext uri="{BB962C8B-B14F-4D97-AF65-F5344CB8AC3E}">
        <p14:creationId xmlns:p14="http://schemas.microsoft.com/office/powerpoint/2010/main" val="319109928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Gallery</Template>
  <TotalTime>919</TotalTime>
  <Words>7017</Words>
  <Application>Microsoft Office PowerPoint</Application>
  <PresentationFormat>Widescreen</PresentationFormat>
  <Paragraphs>383</Paragraphs>
  <Slides>61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66" baseType="lpstr">
      <vt:lpstr>Arial</vt:lpstr>
      <vt:lpstr>Century Gothic</vt:lpstr>
      <vt:lpstr>Wingdings</vt:lpstr>
      <vt:lpstr>Gallery</vt:lpstr>
      <vt:lpstr>Microsoft Excel Worksheet</vt:lpstr>
      <vt:lpstr>   Guidance Note on Financial Statements of Non-Corporate Entities   COMMITTEE-ACCOUNTING STANDARDS BOARD EFFECTIVE DATE- APRIL 1,2024 </vt:lpstr>
      <vt:lpstr>INTRODUCTION</vt:lpstr>
      <vt:lpstr>IMPORTANCE </vt:lpstr>
      <vt:lpstr>APPLICABILITY OF ACCOUNTING STANDARDS </vt:lpstr>
      <vt:lpstr>SETS OF ACCOUNTING STANDARDS </vt:lpstr>
      <vt:lpstr>3. Accounting Standards (AS) prescribed by ICAI for entities other than companies.  </vt:lpstr>
      <vt:lpstr>COMPLIANCE WITH ACCOUNITNG STANDARDS</vt:lpstr>
      <vt:lpstr>AUDIT OF FINANCIAL STATEMENTS</vt:lpstr>
      <vt:lpstr>Objective and Scope of Guidance Note</vt:lpstr>
      <vt:lpstr>What are Financial Statements?</vt:lpstr>
      <vt:lpstr>BALANCE SHEET </vt:lpstr>
      <vt:lpstr>STATEMENT OF PROFIT / LOSS</vt:lpstr>
      <vt:lpstr>CASH FLOW STATEMENT</vt:lpstr>
      <vt:lpstr>GENERAL INSTRUCTIONS FOR PREPARATION OF  FINANCIAL STATEMENTS</vt:lpstr>
      <vt:lpstr>PowerPoint Presentation</vt:lpstr>
      <vt:lpstr>Criteria for classification of Non-company Entities -Level I Entities </vt:lpstr>
      <vt:lpstr>Level II Entities -Non-company entities which are not Level I entities but fall in any one or more of the following categories are classified as Level II entities</vt:lpstr>
      <vt:lpstr>PowerPoint Presentation</vt:lpstr>
      <vt:lpstr>Applicability of Accounting Standards to Non-company Entities</vt:lpstr>
      <vt:lpstr>PowerPoint Presentation</vt:lpstr>
      <vt:lpstr>PowerPoint Presentation</vt:lpstr>
      <vt:lpstr>PowerPoint Presentation</vt:lpstr>
      <vt:lpstr>Accounting Standards in respect of which relaxations/exemptions from certain requirements have been given to Level II, Level III and Level IV Non-company entities: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INSTRUCTIONS FOR PREPARATION OF BALANCE SHEET</vt:lpstr>
      <vt:lpstr>PowerPoint Presentation</vt:lpstr>
      <vt:lpstr>PowerPoint Presentation</vt:lpstr>
      <vt:lpstr>PowerPoint Presentation</vt:lpstr>
      <vt:lpstr>PowerPoint Presentation</vt:lpstr>
      <vt:lpstr>General Instructions for Preparation of Statement of Profit and Loss</vt:lpstr>
      <vt:lpstr>PowerPoint Presentation</vt:lpstr>
      <vt:lpstr>PowerPoint Presentation</vt:lpstr>
      <vt:lpstr>PowerPoint Presentation</vt:lpstr>
      <vt:lpstr>NOTES TO ACCOUNTS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requirements</vt:lpstr>
      <vt:lpstr>PowerPoint Presentation</vt:lpstr>
      <vt:lpstr>PowerPoint Presentation</vt:lpstr>
      <vt:lpstr>ILLUSTRATIVE FORMAT OF FINANCIAL STATEMENTS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bhavyakhandelwal005@outlook.com</dc:creator>
  <cp:lastModifiedBy>bhavyakhandelwal005@outlook.com</cp:lastModifiedBy>
  <cp:revision>12</cp:revision>
  <cp:lastPrinted>2025-05-07T11:46:25Z</cp:lastPrinted>
  <dcterms:created xsi:type="dcterms:W3CDTF">2025-05-06T05:13:18Z</dcterms:created>
  <dcterms:modified xsi:type="dcterms:W3CDTF">2025-05-08T08:29:48Z</dcterms:modified>
</cp:coreProperties>
</file>