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6" r:id="rId1"/>
  </p:sldMasterIdLst>
  <p:sldIdLst>
    <p:sldId id="256" r:id="rId2"/>
    <p:sldId id="295" r:id="rId3"/>
    <p:sldId id="325" r:id="rId4"/>
    <p:sldId id="296" r:id="rId5"/>
    <p:sldId id="319" r:id="rId6"/>
    <p:sldId id="321" r:id="rId7"/>
    <p:sldId id="320" r:id="rId8"/>
    <p:sldId id="322" r:id="rId9"/>
    <p:sldId id="324" r:id="rId10"/>
    <p:sldId id="323" r:id="rId11"/>
    <p:sldId id="305" r:id="rId12"/>
    <p:sldId id="298" r:id="rId13"/>
    <p:sldId id="301" r:id="rId14"/>
    <p:sldId id="260" r:id="rId15"/>
    <p:sldId id="302" r:id="rId16"/>
    <p:sldId id="313" r:id="rId17"/>
    <p:sldId id="314" r:id="rId18"/>
    <p:sldId id="270" r:id="rId19"/>
    <p:sldId id="315" r:id="rId20"/>
    <p:sldId id="316" r:id="rId21"/>
    <p:sldId id="317" r:id="rId22"/>
    <p:sldId id="271" r:id="rId23"/>
    <p:sldId id="284" r:id="rId24"/>
    <p:sldId id="285" r:id="rId25"/>
    <p:sldId id="286" r:id="rId26"/>
    <p:sldId id="288" r:id="rId27"/>
    <p:sldId id="287" r:id="rId28"/>
    <p:sldId id="294" r:id="rId29"/>
    <p:sldId id="311" r:id="rId30"/>
    <p:sldId id="312" r:id="rId31"/>
    <p:sldId id="272" r:id="rId32"/>
    <p:sldId id="265" r:id="rId33"/>
    <p:sldId id="303" r:id="rId34"/>
    <p:sldId id="276" r:id="rId35"/>
    <p:sldId id="273" r:id="rId36"/>
    <p:sldId id="266" r:id="rId37"/>
    <p:sldId id="274" r:id="rId38"/>
    <p:sldId id="275" r:id="rId39"/>
    <p:sldId id="278" r:id="rId40"/>
    <p:sldId id="308" r:id="rId41"/>
    <p:sldId id="306" r:id="rId42"/>
    <p:sldId id="307" r:id="rId43"/>
    <p:sldId id="309" r:id="rId44"/>
    <p:sldId id="310" r:id="rId45"/>
    <p:sldId id="281" r:id="rId4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70" d="100"/>
          <a:sy n="70" d="100"/>
        </p:scale>
        <p:origin x="536" y="5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2301923" y="1122363"/>
            <a:ext cx="7588155" cy="2621154"/>
          </a:xfrm>
        </p:spPr>
        <p:txBody>
          <a:bodyPr anchor="b">
            <a:normAutofit/>
          </a:bodyPr>
          <a:lstStyle>
            <a:lvl1pPr algn="ctr">
              <a:defRPr sz="4000"/>
            </a:lvl1pPr>
          </a:lstStyle>
          <a:p>
            <a:r>
              <a:rPr lang="en-US"/>
              <a:t>Click to edit Master title style</a:t>
            </a:r>
            <a:endParaRPr lang="en-US" dirty="0"/>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2301923" y="3843708"/>
            <a:ext cx="7588155" cy="1414091"/>
          </a:xfrm>
        </p:spPr>
        <p:txBody>
          <a:bodyPr>
            <a:normAutofit/>
          </a:bodyPr>
          <a:lstStyle>
            <a:lvl1pPr marL="0" indent="0" algn="ctr">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p:txBody>
          <a:bodyPr/>
          <a:lstStyle/>
          <a:p>
            <a:fld id="{C128FA71-3A18-48C0-980F-4B68F7F63042}" type="datetime1">
              <a:rPr lang="en-US" smtClean="0"/>
              <a:t>02/09/2026</a:t>
            </a:fld>
            <a:endParaRPr lang="en-US"/>
          </a:p>
        </p:txBody>
      </p: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66841084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4E956D-CB73-C986-F100-46487310D11E}"/>
              </a:ext>
            </a:extLst>
          </p:cNvPr>
          <p:cNvSpPr>
            <a:spLocks noGrp="1"/>
          </p:cNvSpPr>
          <p:nvPr>
            <p:ph type="title"/>
          </p:nvPr>
        </p:nvSpPr>
        <p:spPr>
          <a:xfrm>
            <a:off x="612648" y="548640"/>
            <a:ext cx="10515600" cy="1132258"/>
          </a:xfrm>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E423E6A-A07C-BF0D-EA30-9A8A854E48F1}"/>
              </a:ext>
            </a:extLst>
          </p:cNvPr>
          <p:cNvSpPr>
            <a:spLocks noGrp="1"/>
          </p:cNvSpPr>
          <p:nvPr>
            <p:ph type="body" orient="vert" idx="1"/>
          </p:nvPr>
        </p:nvSpPr>
        <p:spPr>
          <a:xfrm>
            <a:off x="612648" y="1680898"/>
            <a:ext cx="10515600" cy="449606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EDC9908-8F95-8DFC-72CC-158552B56735}"/>
              </a:ext>
            </a:extLst>
          </p:cNvPr>
          <p:cNvSpPr>
            <a:spLocks noGrp="1"/>
          </p:cNvSpPr>
          <p:nvPr>
            <p:ph type="dt" sz="half" idx="10"/>
          </p:nvPr>
        </p:nvSpPr>
        <p:spPr/>
        <p:txBody>
          <a:bodyPr/>
          <a:lstStyle/>
          <a:p>
            <a:fld id="{7104EDB3-C0E8-45F8-9E1D-1B6C8D1880C0}" type="datetime1">
              <a:rPr lang="en-US" smtClean="0"/>
              <a:t>02/09/2026</a:t>
            </a:fld>
            <a:endParaRPr lang="en-US"/>
          </a:p>
        </p:txBody>
      </p:sp>
      <p:sp>
        <p:nvSpPr>
          <p:cNvPr id="5" name="Footer Placeholder 4">
            <a:extLst>
              <a:ext uri="{FF2B5EF4-FFF2-40B4-BE49-F238E27FC236}">
                <a16:creationId xmlns:a16="http://schemas.microsoft.com/office/drawing/2014/main" id="{2C26C9BE-9060-50CB-2BB7-07307FF89A7A}"/>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A84A835B-97D3-BC22-F0B8-4986D4636271}"/>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360749980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85B0252-346C-F6F4-3642-19F571550D45}"/>
              </a:ext>
            </a:extLst>
          </p:cNvPr>
          <p:cNvSpPr>
            <a:spLocks noGrp="1"/>
          </p:cNvSpPr>
          <p:nvPr>
            <p:ph type="title" orient="vert"/>
          </p:nvPr>
        </p:nvSpPr>
        <p:spPr>
          <a:xfrm>
            <a:off x="9634888" y="578497"/>
            <a:ext cx="2047037" cy="5598466"/>
          </a:xfrm>
        </p:spPr>
        <p:txBody>
          <a:bodyPr vert="eaVert"/>
          <a:lstStyle/>
          <a:p>
            <a:r>
              <a:rPr lang="en-US"/>
              <a:t>Click to edit Master title style</a:t>
            </a:r>
            <a:endParaRPr lang="en-US" dirty="0"/>
          </a:p>
        </p:txBody>
      </p:sp>
      <p:sp>
        <p:nvSpPr>
          <p:cNvPr id="3" name="Vertical Text Placeholder 2">
            <a:extLst>
              <a:ext uri="{FF2B5EF4-FFF2-40B4-BE49-F238E27FC236}">
                <a16:creationId xmlns:a16="http://schemas.microsoft.com/office/drawing/2014/main" id="{F798DA36-7351-9D6A-518B-678AB8A507D3}"/>
              </a:ext>
            </a:extLst>
          </p:cNvPr>
          <p:cNvSpPr>
            <a:spLocks noGrp="1"/>
          </p:cNvSpPr>
          <p:nvPr>
            <p:ph type="body" orient="vert" idx="1"/>
          </p:nvPr>
        </p:nvSpPr>
        <p:spPr>
          <a:xfrm>
            <a:off x="838200" y="578497"/>
            <a:ext cx="8796688" cy="559846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8846BDFF-D746-836C-04B8-CA89AD5D1466}"/>
              </a:ext>
            </a:extLst>
          </p:cNvPr>
          <p:cNvSpPr>
            <a:spLocks noGrp="1"/>
          </p:cNvSpPr>
          <p:nvPr>
            <p:ph type="dt" sz="half" idx="10"/>
          </p:nvPr>
        </p:nvSpPr>
        <p:spPr/>
        <p:txBody>
          <a:bodyPr/>
          <a:lstStyle/>
          <a:p>
            <a:fld id="{9CF0EC4B-54ED-4041-B552-9BA760FA3DBA}" type="datetime1">
              <a:rPr lang="en-US" smtClean="0"/>
              <a:t>02/09/2026</a:t>
            </a:fld>
            <a:endParaRPr lang="en-US"/>
          </a:p>
        </p:txBody>
      </p:sp>
      <p:sp>
        <p:nvSpPr>
          <p:cNvPr id="5" name="Footer Placeholder 4">
            <a:extLst>
              <a:ext uri="{FF2B5EF4-FFF2-40B4-BE49-F238E27FC236}">
                <a16:creationId xmlns:a16="http://schemas.microsoft.com/office/drawing/2014/main" id="{919AA929-A9E6-FF9C-0C59-177F892D6A69}"/>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9316D893-7E81-90DC-4139-7687B39C3AC8}"/>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26205400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C2DD052-3E45-E789-01F8-33250024ECB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p>
            <a:fld id="{51C1210E-201E-4473-82AC-2466F5386C38}" type="datetime1">
              <a:rPr lang="en-US" smtClean="0"/>
              <a:t>02/09/2026</a:t>
            </a:fld>
            <a:endParaRPr lang="en-US"/>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29830161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1D06AF-EF87-8489-2C82-DEB90B7EFE0C}"/>
              </a:ext>
            </a:extLst>
          </p:cNvPr>
          <p:cNvSpPr>
            <a:spLocks noGrp="1"/>
          </p:cNvSpPr>
          <p:nvPr>
            <p:ph type="title"/>
          </p:nvPr>
        </p:nvSpPr>
        <p:spPr>
          <a:xfrm>
            <a:off x="603381" y="553616"/>
            <a:ext cx="8273140" cy="4008859"/>
          </a:xfrm>
        </p:spPr>
        <p:txBody>
          <a:bodyPr anchor="t">
            <a:normAutofit/>
          </a:bodyPr>
          <a:lstStyle>
            <a:lvl1pPr>
              <a:defRPr sz="5400" cap="all" baseline="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308E5678-CA38-1318-9EA2-5E0A4F9A59BA}"/>
              </a:ext>
            </a:extLst>
          </p:cNvPr>
          <p:cNvSpPr>
            <a:spLocks noGrp="1"/>
          </p:cNvSpPr>
          <p:nvPr>
            <p:ph type="body" idx="1"/>
          </p:nvPr>
        </p:nvSpPr>
        <p:spPr>
          <a:xfrm>
            <a:off x="603380" y="4589463"/>
            <a:ext cx="8273140" cy="1384617"/>
          </a:xfrm>
        </p:spPr>
        <p:txBody>
          <a:bodyPr anchor="b">
            <a:normAutofit/>
          </a:bodyPr>
          <a:lstStyle>
            <a:lvl1pPr marL="0" indent="0">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4E99186-7E5A-60AF-DE69-5C7DA71611AB}"/>
              </a:ext>
            </a:extLst>
          </p:cNvPr>
          <p:cNvSpPr>
            <a:spLocks noGrp="1"/>
          </p:cNvSpPr>
          <p:nvPr>
            <p:ph type="dt" sz="half" idx="10"/>
          </p:nvPr>
        </p:nvSpPr>
        <p:spPr/>
        <p:txBody>
          <a:bodyPr/>
          <a:lstStyle/>
          <a:p>
            <a:fld id="{B01EA198-6CAB-4B8F-B93F-1F9C8C4B6CE7}" type="datetime1">
              <a:rPr lang="en-US" smtClean="0"/>
              <a:t>02/09/2026</a:t>
            </a:fld>
            <a:endParaRPr lang="en-US"/>
          </a:p>
        </p:txBody>
      </p:sp>
      <p:sp>
        <p:nvSpPr>
          <p:cNvPr id="5" name="Footer Placeholder 4">
            <a:extLst>
              <a:ext uri="{FF2B5EF4-FFF2-40B4-BE49-F238E27FC236}">
                <a16:creationId xmlns:a16="http://schemas.microsoft.com/office/drawing/2014/main" id="{82FA13D1-1FBA-E820-323B-77B41F1A665D}"/>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FB39BE85-85F6-4636-C651-D87CC969A49E}"/>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14508932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12648" y="548640"/>
            <a:ext cx="10741152" cy="1132258"/>
          </a:xfrm>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572E861E-DFBA-B4AA-9356-CDE3D3F57C04}"/>
              </a:ext>
            </a:extLst>
          </p:cNvPr>
          <p:cNvSpPr>
            <a:spLocks noGrp="1"/>
          </p:cNvSpPr>
          <p:nvPr>
            <p:ph sz="half" idx="1"/>
          </p:nvPr>
        </p:nvSpPr>
        <p:spPr>
          <a:xfrm>
            <a:off x="612648"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451D7538-EC5A-3EE7-176F-A58920C5079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p:txBody>
          <a:bodyPr/>
          <a:lstStyle/>
          <a:p>
            <a:fld id="{CA06041F-4525-44D5-AA4F-332294BF1F56}" type="datetime1">
              <a:rPr lang="en-US" smtClean="0"/>
              <a:t>02/09/2026</a:t>
            </a:fld>
            <a:endParaRPr lang="en-US"/>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38095860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FEE969-634D-6E32-D227-18E9282C6F9E}"/>
              </a:ext>
            </a:extLst>
          </p:cNvPr>
          <p:cNvSpPr>
            <a:spLocks noGrp="1"/>
          </p:cNvSpPr>
          <p:nvPr>
            <p:ph type="title"/>
          </p:nvPr>
        </p:nvSpPr>
        <p:spPr>
          <a:xfrm>
            <a:off x="609600" y="547396"/>
            <a:ext cx="10745788" cy="1143292"/>
          </a:xfrm>
        </p:spPr>
        <p:txBody>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61CD26D4-290A-F0ED-7D62-41EDA6FEC2B9}"/>
              </a:ext>
            </a:extLst>
          </p:cNvPr>
          <p:cNvSpPr>
            <a:spLocks noGrp="1"/>
          </p:cNvSpPr>
          <p:nvPr>
            <p:ph type="body" idx="1"/>
          </p:nvPr>
        </p:nvSpPr>
        <p:spPr>
          <a:xfrm>
            <a:off x="609600" y="1685735"/>
            <a:ext cx="5157787" cy="559834"/>
          </a:xfrm>
        </p:spPr>
        <p:txBody>
          <a:bodyPr anchor="b">
            <a:normAutofit/>
          </a:bodyPr>
          <a:lstStyle>
            <a:lvl1pPr marL="0" indent="0">
              <a:lnSpc>
                <a:spcPct val="90000"/>
              </a:lnSpc>
              <a:buNone/>
              <a:defRPr sz="20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4DA52B0-7419-A946-4523-6D34BCAD26D1}"/>
              </a:ext>
            </a:extLst>
          </p:cNvPr>
          <p:cNvSpPr>
            <a:spLocks noGrp="1"/>
          </p:cNvSpPr>
          <p:nvPr>
            <p:ph sz="half" idx="2"/>
          </p:nvPr>
        </p:nvSpPr>
        <p:spPr>
          <a:xfrm>
            <a:off x="609600" y="2386894"/>
            <a:ext cx="5157787" cy="376508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06536620-C4F3-EEC3-DBF1-05196B1CBB55}"/>
              </a:ext>
            </a:extLst>
          </p:cNvPr>
          <p:cNvSpPr>
            <a:spLocks noGrp="1"/>
          </p:cNvSpPr>
          <p:nvPr>
            <p:ph type="body" sz="quarter" idx="3"/>
          </p:nvPr>
        </p:nvSpPr>
        <p:spPr>
          <a:xfrm>
            <a:off x="6172200" y="1685735"/>
            <a:ext cx="5183188" cy="559834"/>
          </a:xfrm>
        </p:spPr>
        <p:txBody>
          <a:bodyPr anchor="b">
            <a:normAutofit/>
          </a:bodyPr>
          <a:lstStyle>
            <a:lvl1pPr marL="0" indent="0">
              <a:lnSpc>
                <a:spcPct val="90000"/>
              </a:lnSpc>
              <a:buNone/>
              <a:defRPr sz="20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3BAE980-E611-98B5-04E9-DE4584B0E33F}"/>
              </a:ext>
            </a:extLst>
          </p:cNvPr>
          <p:cNvSpPr>
            <a:spLocks noGrp="1"/>
          </p:cNvSpPr>
          <p:nvPr>
            <p:ph sz="quarter" idx="4"/>
          </p:nvPr>
        </p:nvSpPr>
        <p:spPr>
          <a:xfrm>
            <a:off x="6172199" y="2386894"/>
            <a:ext cx="5183189" cy="376508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4E3B3581-658A-8487-F9CB-E79F2BFF27E4}"/>
              </a:ext>
            </a:extLst>
          </p:cNvPr>
          <p:cNvSpPr>
            <a:spLocks noGrp="1"/>
          </p:cNvSpPr>
          <p:nvPr>
            <p:ph type="dt" sz="half" idx="10"/>
          </p:nvPr>
        </p:nvSpPr>
        <p:spPr/>
        <p:txBody>
          <a:bodyPr/>
          <a:lstStyle/>
          <a:p>
            <a:fld id="{F9557091-BBDF-4EB9-BA6B-2BB67AC4FC0F}" type="datetime1">
              <a:rPr lang="en-US" smtClean="0"/>
              <a:t>02/09/2026</a:t>
            </a:fld>
            <a:endParaRPr lang="en-US"/>
          </a:p>
        </p:txBody>
      </p:sp>
      <p:sp>
        <p:nvSpPr>
          <p:cNvPr id="8" name="Footer Placeholder 7">
            <a:extLst>
              <a:ext uri="{FF2B5EF4-FFF2-40B4-BE49-F238E27FC236}">
                <a16:creationId xmlns:a16="http://schemas.microsoft.com/office/drawing/2014/main" id="{949D76D8-9033-26CF-BF4C-AECCC685C177}"/>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E02A06B8-CC1D-542F-D8EB-7625046B91D2}"/>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28623056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6A9F42-7FF7-F803-C075-BC4968D35E34}"/>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E89E8268-7232-2944-F1BD-399F9419B563}"/>
              </a:ext>
            </a:extLst>
          </p:cNvPr>
          <p:cNvSpPr>
            <a:spLocks noGrp="1"/>
          </p:cNvSpPr>
          <p:nvPr>
            <p:ph type="dt" sz="half" idx="10"/>
          </p:nvPr>
        </p:nvSpPr>
        <p:spPr/>
        <p:txBody>
          <a:bodyPr/>
          <a:lstStyle/>
          <a:p>
            <a:fld id="{2D6B226B-77A6-410C-9796-083F278E0125}" type="datetime1">
              <a:rPr lang="en-US" smtClean="0"/>
              <a:t>02/09/2026</a:t>
            </a:fld>
            <a:endParaRPr lang="en-US"/>
          </a:p>
        </p:txBody>
      </p:sp>
      <p:sp>
        <p:nvSpPr>
          <p:cNvPr id="4" name="Footer Placeholder 3">
            <a:extLst>
              <a:ext uri="{FF2B5EF4-FFF2-40B4-BE49-F238E27FC236}">
                <a16:creationId xmlns:a16="http://schemas.microsoft.com/office/drawing/2014/main" id="{6B968DDD-323F-89A1-84E3-DDBA626D9386}"/>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98FBDC76-671D-1671-DCE2-D5658BD40E29}"/>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396635702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9BC4D82-0182-501C-9231-46767680476E}"/>
              </a:ext>
            </a:extLst>
          </p:cNvPr>
          <p:cNvSpPr>
            <a:spLocks noGrp="1"/>
          </p:cNvSpPr>
          <p:nvPr>
            <p:ph type="dt" sz="half" idx="10"/>
          </p:nvPr>
        </p:nvSpPr>
        <p:spPr/>
        <p:txBody>
          <a:bodyPr/>
          <a:lstStyle/>
          <a:p>
            <a:fld id="{A23A578B-D289-4C40-8593-3D356C49DA58}" type="datetime1">
              <a:rPr lang="en-US" smtClean="0"/>
              <a:t>02/09/2026</a:t>
            </a:fld>
            <a:endParaRPr lang="en-US"/>
          </a:p>
        </p:txBody>
      </p:sp>
      <p:sp>
        <p:nvSpPr>
          <p:cNvPr id="3" name="Footer Placeholder 2">
            <a:extLst>
              <a:ext uri="{FF2B5EF4-FFF2-40B4-BE49-F238E27FC236}">
                <a16:creationId xmlns:a16="http://schemas.microsoft.com/office/drawing/2014/main" id="{10EAA6C9-A7F3-19F1-D17C-A1D83FAF553F}"/>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34EBB816-1B94-116F-92D4-6043AE9E0C6B}"/>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5141523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50C37F-77BE-E128-4248-D001C39E79C6}"/>
              </a:ext>
            </a:extLst>
          </p:cNvPr>
          <p:cNvSpPr>
            <a:spLocks noGrp="1"/>
          </p:cNvSpPr>
          <p:nvPr>
            <p:ph type="title"/>
          </p:nvPr>
        </p:nvSpPr>
        <p:spPr>
          <a:xfrm>
            <a:off x="597160" y="553616"/>
            <a:ext cx="3595634" cy="1757505"/>
          </a:xfrm>
        </p:spPr>
        <p:txBody>
          <a:bodyPr anchor="t">
            <a:normAutofit/>
          </a:bodyPr>
          <a:lstStyle>
            <a:lvl1pPr>
              <a:defRPr sz="2800"/>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2F3B20A8-A604-C977-02C0-083BA8663484}"/>
              </a:ext>
            </a:extLst>
          </p:cNvPr>
          <p:cNvSpPr>
            <a:spLocks noGrp="1"/>
          </p:cNvSpPr>
          <p:nvPr>
            <p:ph idx="1"/>
          </p:nvPr>
        </p:nvSpPr>
        <p:spPr>
          <a:xfrm>
            <a:off x="5134708" y="553616"/>
            <a:ext cx="6279741" cy="5486400"/>
          </a:xfrm>
        </p:spPr>
        <p:txBody>
          <a:bodyPr>
            <a:normAutofit/>
          </a:bodyPr>
          <a:lstStyle>
            <a:lvl1pPr>
              <a:defRPr sz="2800"/>
            </a:lvl1pPr>
            <a:lvl2pPr>
              <a:defRPr sz="2400"/>
            </a:lvl2pPr>
            <a:lvl3pPr>
              <a:defRPr sz="2000"/>
            </a:lvl3pPr>
            <a:lvl4pPr>
              <a:defRPr sz="1800"/>
            </a:lvl4pPr>
            <a:lvl5pPr>
              <a:defRPr sz="18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a:extLst>
              <a:ext uri="{FF2B5EF4-FFF2-40B4-BE49-F238E27FC236}">
                <a16:creationId xmlns:a16="http://schemas.microsoft.com/office/drawing/2014/main" id="{EC0EEBFB-2026-6A35-33ED-F008376B67A0}"/>
              </a:ext>
            </a:extLst>
          </p:cNvPr>
          <p:cNvSpPr>
            <a:spLocks noGrp="1"/>
          </p:cNvSpPr>
          <p:nvPr>
            <p:ph type="body" sz="half" idx="2"/>
          </p:nvPr>
        </p:nvSpPr>
        <p:spPr>
          <a:xfrm>
            <a:off x="597160" y="2311121"/>
            <a:ext cx="3595634" cy="3728895"/>
          </a:xfrm>
        </p:spPr>
        <p:txBody>
          <a:bodyPr anchor="t">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3F05638-7A56-469A-825A-1DFA600254C8}"/>
              </a:ext>
            </a:extLst>
          </p:cNvPr>
          <p:cNvSpPr>
            <a:spLocks noGrp="1"/>
          </p:cNvSpPr>
          <p:nvPr>
            <p:ph type="dt" sz="half" idx="10"/>
          </p:nvPr>
        </p:nvSpPr>
        <p:spPr/>
        <p:txBody>
          <a:bodyPr/>
          <a:lstStyle/>
          <a:p>
            <a:fld id="{713DFAE3-14DB-48A7-A80F-80DDB072CE3D}" type="datetime1">
              <a:rPr lang="en-US" smtClean="0"/>
              <a:t>02/09/2026</a:t>
            </a:fld>
            <a:endParaRPr lang="en-US"/>
          </a:p>
        </p:txBody>
      </p:sp>
      <p:sp>
        <p:nvSpPr>
          <p:cNvPr id="6" name="Footer Placeholder 5">
            <a:extLst>
              <a:ext uri="{FF2B5EF4-FFF2-40B4-BE49-F238E27FC236}">
                <a16:creationId xmlns:a16="http://schemas.microsoft.com/office/drawing/2014/main" id="{9C85A215-184B-2105-0279-ED02F6445831}"/>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32C7CA46-892B-253A-3A28-7414E17B837B}"/>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1982606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B06A09-98CF-FAC2-3708-AECC4360C651}"/>
              </a:ext>
            </a:extLst>
          </p:cNvPr>
          <p:cNvSpPr>
            <a:spLocks noGrp="1"/>
          </p:cNvSpPr>
          <p:nvPr>
            <p:ph type="title"/>
          </p:nvPr>
        </p:nvSpPr>
        <p:spPr>
          <a:xfrm>
            <a:off x="594360" y="557784"/>
            <a:ext cx="3595634" cy="2212313"/>
          </a:xfrm>
        </p:spPr>
        <p:txBody>
          <a:bodyPr anchor="t">
            <a:normAutofit/>
          </a:bodyPr>
          <a:lstStyle>
            <a:lvl1pPr>
              <a:defRPr sz="2800"/>
            </a:lvl1pPr>
          </a:lstStyle>
          <a:p>
            <a:r>
              <a:rPr lang="en-US"/>
              <a:t>Click to edit Master title style</a:t>
            </a:r>
            <a:endParaRPr lang="en-US" dirty="0"/>
          </a:p>
        </p:txBody>
      </p:sp>
      <p:sp>
        <p:nvSpPr>
          <p:cNvPr id="3" name="Picture Placeholder 2">
            <a:extLst>
              <a:ext uri="{FF2B5EF4-FFF2-40B4-BE49-F238E27FC236}">
                <a16:creationId xmlns:a16="http://schemas.microsoft.com/office/drawing/2014/main" id="{9571C769-CEC8-962A-01E6-15B0E056791E}"/>
              </a:ext>
            </a:extLst>
          </p:cNvPr>
          <p:cNvSpPr>
            <a:spLocks noGrp="1"/>
          </p:cNvSpPr>
          <p:nvPr>
            <p:ph type="pic" idx="1"/>
          </p:nvPr>
        </p:nvSpPr>
        <p:spPr>
          <a:xfrm>
            <a:off x="5063319" y="657103"/>
            <a:ext cx="6483687" cy="555590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F32C4A61-EF2A-C5A5-B150-4448600B3937}"/>
              </a:ext>
            </a:extLst>
          </p:cNvPr>
          <p:cNvSpPr>
            <a:spLocks noGrp="1"/>
          </p:cNvSpPr>
          <p:nvPr>
            <p:ph type="body" sz="half" idx="2"/>
          </p:nvPr>
        </p:nvSpPr>
        <p:spPr>
          <a:xfrm>
            <a:off x="609601" y="2826137"/>
            <a:ext cx="3585586" cy="3434638"/>
          </a:xfrm>
        </p:spPr>
        <p:txBody>
          <a:bodyPr anchor="b"/>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20B235E-39C7-4C78-20EF-DB48ECD9CB90}"/>
              </a:ext>
            </a:extLst>
          </p:cNvPr>
          <p:cNvSpPr>
            <a:spLocks noGrp="1"/>
          </p:cNvSpPr>
          <p:nvPr>
            <p:ph type="dt" sz="half" idx="10"/>
          </p:nvPr>
        </p:nvSpPr>
        <p:spPr/>
        <p:txBody>
          <a:bodyPr/>
          <a:lstStyle/>
          <a:p>
            <a:fld id="{92C5EAEF-6478-4102-8F5D-A5FE9FC97ACB}" type="datetime1">
              <a:rPr lang="en-US" smtClean="0"/>
              <a:t>02/09/2026</a:t>
            </a:fld>
            <a:endParaRPr lang="en-US"/>
          </a:p>
        </p:txBody>
      </p:sp>
      <p:sp>
        <p:nvSpPr>
          <p:cNvPr id="6" name="Footer Placeholder 5">
            <a:extLst>
              <a:ext uri="{FF2B5EF4-FFF2-40B4-BE49-F238E27FC236}">
                <a16:creationId xmlns:a16="http://schemas.microsoft.com/office/drawing/2014/main" id="{7FDC75DA-9A78-9AB9-7171-95A08CC51C56}"/>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5EFE1A03-DCCB-53C7-DBFE-2AD55C90591B}"/>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55813191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75BFB69-9245-EC58-F1DE-FEB625BD336A}"/>
              </a:ext>
            </a:extLst>
          </p:cNvPr>
          <p:cNvSpPr>
            <a:spLocks noGrp="1"/>
          </p:cNvSpPr>
          <p:nvPr>
            <p:ph type="title"/>
          </p:nvPr>
        </p:nvSpPr>
        <p:spPr>
          <a:xfrm>
            <a:off x="612648" y="548640"/>
            <a:ext cx="10653578" cy="1132258"/>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5516AFD5-5144-C460-0CA4-644BC4A93C02}"/>
              </a:ext>
            </a:extLst>
          </p:cNvPr>
          <p:cNvSpPr>
            <a:spLocks noGrp="1"/>
          </p:cNvSpPr>
          <p:nvPr>
            <p:ph type="body" idx="1"/>
          </p:nvPr>
        </p:nvSpPr>
        <p:spPr>
          <a:xfrm>
            <a:off x="612647" y="1715532"/>
            <a:ext cx="10653579" cy="459382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3995753E-AF8A-7E04-8A1A-205B755A0215}"/>
              </a:ext>
            </a:extLst>
          </p:cNvPr>
          <p:cNvSpPr>
            <a:spLocks noGrp="1"/>
          </p:cNvSpPr>
          <p:nvPr>
            <p:ph type="dt" sz="half" idx="2"/>
          </p:nvPr>
        </p:nvSpPr>
        <p:spPr>
          <a:xfrm>
            <a:off x="137160" y="6453002"/>
            <a:ext cx="3494314" cy="365125"/>
          </a:xfrm>
          <a:prstGeom prst="rect">
            <a:avLst/>
          </a:prstGeom>
        </p:spPr>
        <p:txBody>
          <a:bodyPr vert="horz" lIns="91440" tIns="45720" rIns="91440" bIns="45720" rtlCol="0" anchor="ctr"/>
          <a:lstStyle>
            <a:lvl1pPr algn="l">
              <a:defRPr sz="900">
                <a:solidFill>
                  <a:schemeClr val="tx1"/>
                </a:solidFill>
              </a:defRPr>
            </a:lvl1pPr>
          </a:lstStyle>
          <a:p>
            <a:fld id="{67F45AC6-C491-4585-A584-9CE2AF7D5500}" type="datetime1">
              <a:rPr lang="en-US" smtClean="0"/>
              <a:t>02/09/2026</a:t>
            </a:fld>
            <a:endParaRPr lang="en-US"/>
          </a:p>
        </p:txBody>
      </p:sp>
      <p:sp>
        <p:nvSpPr>
          <p:cNvPr id="5" name="Footer Placeholder 4">
            <a:extLst>
              <a:ext uri="{FF2B5EF4-FFF2-40B4-BE49-F238E27FC236}">
                <a16:creationId xmlns:a16="http://schemas.microsoft.com/office/drawing/2014/main" id="{D4E1B7C8-DA74-800B-EE14-A39E9DB32DE4}"/>
              </a:ext>
            </a:extLst>
          </p:cNvPr>
          <p:cNvSpPr>
            <a:spLocks noGrp="1"/>
          </p:cNvSpPr>
          <p:nvPr>
            <p:ph type="ftr" sz="quarter" idx="3"/>
          </p:nvPr>
        </p:nvSpPr>
        <p:spPr>
          <a:xfrm>
            <a:off x="8876521" y="6453002"/>
            <a:ext cx="2805405" cy="365125"/>
          </a:xfrm>
          <a:prstGeom prst="rect">
            <a:avLst/>
          </a:prstGeom>
        </p:spPr>
        <p:txBody>
          <a:bodyPr vert="horz" lIns="91440" tIns="45720" rIns="91440" bIns="45720" rtlCol="0" anchor="ctr"/>
          <a:lstStyle>
            <a:lvl1pPr algn="r">
              <a:defRPr sz="900">
                <a:solidFill>
                  <a:schemeClr val="tx1"/>
                </a:solidFill>
              </a:defRPr>
            </a:lvl1pPr>
          </a:lstStyle>
          <a:p>
            <a:endParaRPr lang="en-US" dirty="0"/>
          </a:p>
        </p:txBody>
      </p:sp>
      <p:sp>
        <p:nvSpPr>
          <p:cNvPr id="6" name="Slide Number Placeholder 5">
            <a:extLst>
              <a:ext uri="{FF2B5EF4-FFF2-40B4-BE49-F238E27FC236}">
                <a16:creationId xmlns:a16="http://schemas.microsoft.com/office/drawing/2014/main" id="{7AC1647D-0DF0-CA1B-F723-EF7B8F508DB7}"/>
              </a:ext>
            </a:extLst>
          </p:cNvPr>
          <p:cNvSpPr>
            <a:spLocks noGrp="1"/>
          </p:cNvSpPr>
          <p:nvPr>
            <p:ph type="sldNum" sz="quarter" idx="4"/>
          </p:nvPr>
        </p:nvSpPr>
        <p:spPr>
          <a:xfrm>
            <a:off x="11632162" y="6453002"/>
            <a:ext cx="429207" cy="365125"/>
          </a:xfrm>
          <a:prstGeom prst="rect">
            <a:avLst/>
          </a:prstGeom>
        </p:spPr>
        <p:txBody>
          <a:bodyPr vert="horz" lIns="91440" tIns="45720" rIns="91440" bIns="45720" rtlCol="0" anchor="ctr"/>
          <a:lstStyle>
            <a:lvl1pPr algn="r">
              <a:defRPr sz="900">
                <a:solidFill>
                  <a:schemeClr val="tx1"/>
                </a:solidFill>
              </a:defRPr>
            </a:lvl1pPr>
          </a:lstStyle>
          <a:p>
            <a:fld id="{CC057153-B650-4DEB-B370-79DDCFDCE934}" type="slidenum">
              <a:rPr lang="en-US" smtClean="0"/>
              <a:t>‹#›</a:t>
            </a:fld>
            <a:endParaRPr lang="en-US"/>
          </a:p>
        </p:txBody>
      </p:sp>
    </p:spTree>
    <p:extLst>
      <p:ext uri="{BB962C8B-B14F-4D97-AF65-F5344CB8AC3E}">
        <p14:creationId xmlns:p14="http://schemas.microsoft.com/office/powerpoint/2010/main" val="3900907533"/>
      </p:ext>
    </p:extLst>
  </p:cSld>
  <p:clrMap bg1="lt1" tx1="dk1" bg2="lt2" tx2="dk2" accent1="accent1" accent2="accent2" accent3="accent3" accent4="accent4" accent5="accent5" accent6="accent6" hlink="hlink" folHlink="folHlink"/>
  <p:sldLayoutIdLst>
    <p:sldLayoutId id="2147483731" r:id="rId1"/>
    <p:sldLayoutId id="2147483732" r:id="rId2"/>
    <p:sldLayoutId id="2147483733" r:id="rId3"/>
    <p:sldLayoutId id="2147483734" r:id="rId4"/>
    <p:sldLayoutId id="2147483735" r:id="rId5"/>
    <p:sldLayoutId id="2147483729" r:id="rId6"/>
    <p:sldLayoutId id="2147483725" r:id="rId7"/>
    <p:sldLayoutId id="2147483726" r:id="rId8"/>
    <p:sldLayoutId id="2147483727" r:id="rId9"/>
    <p:sldLayoutId id="2147483728" r:id="rId10"/>
    <p:sldLayoutId id="2147483730" r:id="rId11"/>
  </p:sldLayoutIdLst>
  <p:hf sldNum="0" hdr="0" ftr="0" dt="0"/>
  <p:txStyles>
    <p:titleStyle>
      <a:lvl1pPr algn="l" defTabSz="914400" rtl="0" eaLnBrk="1" latinLnBrk="0" hangingPunct="1">
        <a:lnSpc>
          <a:spcPct val="90000"/>
        </a:lnSpc>
        <a:spcBef>
          <a:spcPct val="0"/>
        </a:spcBef>
        <a:buNone/>
        <a:defRPr sz="3600" b="1" kern="1200">
          <a:solidFill>
            <a:schemeClr val="tx1"/>
          </a:solidFill>
          <a:latin typeface="+mj-lt"/>
          <a:ea typeface="+mj-ea"/>
          <a:cs typeface="+mj-cs"/>
        </a:defRPr>
      </a:lvl1pPr>
    </p:titleStyle>
    <p:bodyStyle>
      <a:lvl1pPr marL="228600" indent="-228600" algn="l" defTabSz="914400" rtl="0" eaLnBrk="1" latinLnBrk="0" hangingPunct="1">
        <a:lnSpc>
          <a:spcPct val="120000"/>
        </a:lnSpc>
        <a:spcBef>
          <a:spcPts val="1000"/>
        </a:spcBef>
        <a:buFont typeface="Arial" panose="020B0604020202020204" pitchFamily="34" charset="0"/>
        <a:buChar char="•"/>
        <a:defRPr sz="2000" kern="1200">
          <a:solidFill>
            <a:schemeClr val="tx1"/>
          </a:solidFill>
          <a:latin typeface="+mn-lt"/>
          <a:ea typeface="+mn-ea"/>
          <a:cs typeface="+mn-cs"/>
        </a:defRPr>
      </a:lvl1pPr>
      <a:lvl2pPr marL="457200" indent="-228600" algn="l" defTabSz="914400" rtl="0" eaLnBrk="1" latinLnBrk="0" hangingPunct="1">
        <a:lnSpc>
          <a:spcPct val="120000"/>
        </a:lnSpc>
        <a:spcBef>
          <a:spcPts val="500"/>
        </a:spcBef>
        <a:buFont typeface="Arial" panose="020B0604020202020204" pitchFamily="34" charset="0"/>
        <a:buChar char="•"/>
        <a:defRPr sz="1800" kern="1200">
          <a:solidFill>
            <a:schemeClr val="tx1"/>
          </a:solidFill>
          <a:latin typeface="+mn-lt"/>
          <a:ea typeface="+mn-ea"/>
          <a:cs typeface="+mn-cs"/>
        </a:defRPr>
      </a:lvl2pPr>
      <a:lvl3pPr marL="685800" indent="-228600" algn="l" defTabSz="914400" rtl="0" eaLnBrk="1" latinLnBrk="0" hangingPunct="1">
        <a:lnSpc>
          <a:spcPct val="120000"/>
        </a:lnSpc>
        <a:spcBef>
          <a:spcPts val="500"/>
        </a:spcBef>
        <a:buFont typeface="Arial" panose="020B0604020202020204" pitchFamily="34" charset="0"/>
        <a:buChar char="•"/>
        <a:defRPr sz="1600" kern="1200">
          <a:solidFill>
            <a:schemeClr val="tx1"/>
          </a:solidFill>
          <a:latin typeface="+mn-lt"/>
          <a:ea typeface="+mn-ea"/>
          <a:cs typeface="+mn-cs"/>
        </a:defRPr>
      </a:lvl3pPr>
      <a:lvl4pPr marL="91440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4pPr>
      <a:lvl5pPr marL="11430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hyperlink" Target="https://www.mca.gov.in/content/mca/global/en/acts-rules/ebooks/acts.html?act=NTk2MQ=="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9" name="Rectangle 28">
            <a:extLst>
              <a:ext uri="{FF2B5EF4-FFF2-40B4-BE49-F238E27FC236}">
                <a16:creationId xmlns:a16="http://schemas.microsoft.com/office/drawing/2014/main" id="{6E448DB1-4196-18A6-15DA-C72635C1B11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Neue Haas Grotesk Text Pro"/>
              <a:ea typeface="+mn-ea"/>
              <a:cs typeface="+mn-cs"/>
            </a:endParaRPr>
          </a:p>
        </p:txBody>
      </p:sp>
      <p:pic>
        <p:nvPicPr>
          <p:cNvPr id="4" name="Picture 3" descr="School desk with books and pencils with chalkboard in background">
            <a:extLst>
              <a:ext uri="{FF2B5EF4-FFF2-40B4-BE49-F238E27FC236}">
                <a16:creationId xmlns:a16="http://schemas.microsoft.com/office/drawing/2014/main" id="{35E63B33-607E-4C11-74FF-219BF5530180}"/>
              </a:ext>
            </a:extLst>
          </p:cNvPr>
          <p:cNvPicPr>
            <a:picLocks noChangeAspect="1"/>
          </p:cNvPicPr>
          <p:nvPr/>
        </p:nvPicPr>
        <p:blipFill>
          <a:blip r:embed="rId2"/>
          <a:srcRect l="2495" t="23391" r="6596"/>
          <a:stretch>
            <a:fillRect/>
          </a:stretch>
        </p:blipFill>
        <p:spPr>
          <a:xfrm>
            <a:off x="20" y="10"/>
            <a:ext cx="12191980" cy="6857990"/>
          </a:xfrm>
          <a:prstGeom prst="rect">
            <a:avLst/>
          </a:prstGeom>
        </p:spPr>
      </p:pic>
      <p:sp>
        <p:nvSpPr>
          <p:cNvPr id="31" name="Rectangle 30">
            <a:extLst>
              <a:ext uri="{FF2B5EF4-FFF2-40B4-BE49-F238E27FC236}">
                <a16:creationId xmlns:a16="http://schemas.microsoft.com/office/drawing/2014/main" id="{76A10D8F-D463-70E5-239B-17AD65EF43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73183" y="173181"/>
            <a:ext cx="6858002" cy="6511640"/>
          </a:xfrm>
          <a:prstGeom prst="rect">
            <a:avLst/>
          </a:prstGeom>
          <a:gradFill>
            <a:gsLst>
              <a:gs pos="0">
                <a:schemeClr val="bg1">
                  <a:alpha val="0"/>
                </a:schemeClr>
              </a:gs>
              <a:gs pos="46000">
                <a:schemeClr val="bg1">
                  <a:alpha val="30000"/>
                </a:schemeClr>
              </a:gs>
              <a:gs pos="26000">
                <a:schemeClr val="bg1">
                  <a:alpha val="17000"/>
                </a:schemeClr>
              </a:gs>
              <a:gs pos="100000">
                <a:schemeClr val="bg1">
                  <a:alpha val="45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Neue Haas Grotesk Text Pro"/>
              <a:ea typeface="+mn-ea"/>
              <a:cs typeface="+mn-cs"/>
            </a:endParaRPr>
          </a:p>
        </p:txBody>
      </p:sp>
      <p:sp>
        <p:nvSpPr>
          <p:cNvPr id="2" name="Title 1">
            <a:extLst>
              <a:ext uri="{FF2B5EF4-FFF2-40B4-BE49-F238E27FC236}">
                <a16:creationId xmlns:a16="http://schemas.microsoft.com/office/drawing/2014/main" id="{D04DB6D5-D401-ADF8-3601-96BD10EBF77F}"/>
              </a:ext>
            </a:extLst>
          </p:cNvPr>
          <p:cNvSpPr>
            <a:spLocks noGrp="1"/>
          </p:cNvSpPr>
          <p:nvPr>
            <p:ph type="ctrTitle"/>
          </p:nvPr>
        </p:nvSpPr>
        <p:spPr>
          <a:xfrm>
            <a:off x="286506" y="603315"/>
            <a:ext cx="6406902" cy="3685731"/>
          </a:xfrm>
        </p:spPr>
        <p:txBody>
          <a:bodyPr anchor="t">
            <a:normAutofit fontScale="90000"/>
          </a:bodyPr>
          <a:lstStyle/>
          <a:p>
            <a:pPr algn="l"/>
            <a:r>
              <a:rPr lang="en-IN" sz="8300" dirty="0">
                <a:latin typeface="Amasis MT Pro Black" panose="02040A04050005020304" pitchFamily="18" charset="0"/>
              </a:rPr>
              <a:t>Tax Audit Practical </a:t>
            </a:r>
            <a:br>
              <a:rPr lang="en-IN" sz="8300" dirty="0">
                <a:latin typeface="Amasis MT Pro Black" panose="02040A04050005020304" pitchFamily="18" charset="0"/>
              </a:rPr>
            </a:br>
            <a:r>
              <a:rPr lang="en-IN" sz="8300" dirty="0">
                <a:latin typeface="Amasis MT Pro Black" panose="02040A04050005020304" pitchFamily="18" charset="0"/>
              </a:rPr>
              <a:t>Issues !!!</a:t>
            </a:r>
            <a:br>
              <a:rPr lang="en-IN" sz="6100" dirty="0">
                <a:latin typeface="Amasis MT Pro Black" panose="02040A04050005020304" pitchFamily="18" charset="0"/>
              </a:rPr>
            </a:br>
            <a:br>
              <a:rPr lang="en-IN" sz="6100" dirty="0">
                <a:latin typeface="Amasis MT Pro Black" panose="02040A04050005020304" pitchFamily="18" charset="0"/>
              </a:rPr>
            </a:br>
            <a:r>
              <a:rPr lang="en-IN" sz="3000" dirty="0">
                <a:latin typeface="Amasis MT Pro Black" panose="02040A04050005020304" pitchFamily="18" charset="0"/>
              </a:rPr>
              <a:t>(AY 2026-27)</a:t>
            </a:r>
          </a:p>
        </p:txBody>
      </p:sp>
      <p:sp>
        <p:nvSpPr>
          <p:cNvPr id="3" name="Subtitle 2">
            <a:extLst>
              <a:ext uri="{FF2B5EF4-FFF2-40B4-BE49-F238E27FC236}">
                <a16:creationId xmlns:a16="http://schemas.microsoft.com/office/drawing/2014/main" id="{51E4296C-0481-C93C-0BCD-08B6996189CA}"/>
              </a:ext>
            </a:extLst>
          </p:cNvPr>
          <p:cNvSpPr>
            <a:spLocks noGrp="1"/>
          </p:cNvSpPr>
          <p:nvPr>
            <p:ph type="subTitle" idx="1"/>
          </p:nvPr>
        </p:nvSpPr>
        <p:spPr>
          <a:xfrm>
            <a:off x="286507" y="6085114"/>
            <a:ext cx="4007587" cy="500743"/>
          </a:xfrm>
        </p:spPr>
        <p:txBody>
          <a:bodyPr anchor="ctr">
            <a:normAutofit/>
          </a:bodyPr>
          <a:lstStyle/>
          <a:p>
            <a:pPr algn="l"/>
            <a:r>
              <a:rPr lang="en-IN" sz="2200" b="1" dirty="0"/>
              <a:t>CA Anoop Bhatia</a:t>
            </a:r>
          </a:p>
        </p:txBody>
      </p:sp>
    </p:spTree>
    <p:extLst>
      <p:ext uri="{BB962C8B-B14F-4D97-AF65-F5344CB8AC3E}">
        <p14:creationId xmlns:p14="http://schemas.microsoft.com/office/powerpoint/2010/main" val="2581088587"/>
      </p:ext>
    </p:extLst>
  </p:cSld>
  <p:clrMapOvr>
    <a:overrideClrMapping bg1="dk1" tx1="lt1" bg2="dk2" tx2="lt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E6392F-866C-670E-3D8F-021AB5FD722D}"/>
              </a:ext>
            </a:extLst>
          </p:cNvPr>
          <p:cNvSpPr>
            <a:spLocks noGrp="1"/>
          </p:cNvSpPr>
          <p:nvPr>
            <p:ph type="title"/>
          </p:nvPr>
        </p:nvSpPr>
        <p:spPr/>
        <p:txBody>
          <a:bodyPr/>
          <a:lstStyle/>
          <a:p>
            <a:r>
              <a:rPr lang="en-IN" dirty="0">
                <a:highlight>
                  <a:srgbClr val="00FFFF"/>
                </a:highlight>
              </a:rPr>
              <a:t>How it appears on SSP portal:</a:t>
            </a:r>
          </a:p>
        </p:txBody>
      </p:sp>
      <p:pic>
        <p:nvPicPr>
          <p:cNvPr id="5" name="Content Placeholder 4">
            <a:extLst>
              <a:ext uri="{FF2B5EF4-FFF2-40B4-BE49-F238E27FC236}">
                <a16:creationId xmlns:a16="http://schemas.microsoft.com/office/drawing/2014/main" id="{401B1862-A433-73B7-0AF1-6A91967F925D}"/>
              </a:ext>
            </a:extLst>
          </p:cNvPr>
          <p:cNvPicPr>
            <a:picLocks noGrp="1" noChangeAspect="1"/>
          </p:cNvPicPr>
          <p:nvPr>
            <p:ph idx="1"/>
          </p:nvPr>
        </p:nvPicPr>
        <p:blipFill>
          <a:blip r:embed="rId2"/>
          <a:stretch>
            <a:fillRect/>
          </a:stretch>
        </p:blipFill>
        <p:spPr>
          <a:xfrm>
            <a:off x="408726" y="1381028"/>
            <a:ext cx="8214066" cy="4041364"/>
          </a:xfrm>
          <a:prstGeom prst="rect">
            <a:avLst/>
          </a:prstGeom>
        </p:spPr>
      </p:pic>
    </p:spTree>
    <p:extLst>
      <p:ext uri="{BB962C8B-B14F-4D97-AF65-F5344CB8AC3E}">
        <p14:creationId xmlns:p14="http://schemas.microsoft.com/office/powerpoint/2010/main" val="1994607577"/>
      </p:ext>
    </p:extLst>
  </p:cSld>
  <p:clrMapOvr>
    <a:masterClrMapping/>
  </p:clrMapOvr>
  <p:transition spd="slow">
    <p:wip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0BE659-B99C-DABD-3207-6D614E469154}"/>
              </a:ext>
            </a:extLst>
          </p:cNvPr>
          <p:cNvSpPr>
            <a:spLocks noGrp="1"/>
          </p:cNvSpPr>
          <p:nvPr>
            <p:ph type="title"/>
          </p:nvPr>
        </p:nvSpPr>
        <p:spPr/>
        <p:txBody>
          <a:bodyPr/>
          <a:lstStyle/>
          <a:p>
            <a:pPr algn="just"/>
            <a:r>
              <a:rPr lang="en-IN" dirty="0"/>
              <a:t>Various critical aspects before one conducts a tax audit:</a:t>
            </a:r>
          </a:p>
        </p:txBody>
      </p:sp>
      <p:sp>
        <p:nvSpPr>
          <p:cNvPr id="3" name="Content Placeholder 2">
            <a:extLst>
              <a:ext uri="{FF2B5EF4-FFF2-40B4-BE49-F238E27FC236}">
                <a16:creationId xmlns:a16="http://schemas.microsoft.com/office/drawing/2014/main" id="{0D00C6F3-3B56-784A-733D-86BAB25AC66F}"/>
              </a:ext>
            </a:extLst>
          </p:cNvPr>
          <p:cNvSpPr>
            <a:spLocks noGrp="1"/>
          </p:cNvSpPr>
          <p:nvPr>
            <p:ph idx="1"/>
          </p:nvPr>
        </p:nvSpPr>
        <p:spPr>
          <a:xfrm>
            <a:off x="612647" y="1715532"/>
            <a:ext cx="10653579" cy="4822428"/>
          </a:xfrm>
        </p:spPr>
        <p:txBody>
          <a:bodyPr>
            <a:normAutofit lnSpcReduction="10000"/>
          </a:bodyPr>
          <a:lstStyle/>
          <a:p>
            <a:pPr algn="just"/>
            <a:r>
              <a:rPr lang="en-IN" sz="2300" b="1" dirty="0"/>
              <a:t>Materiality vs. Absolute Assurance (True &amp; Correct Information)</a:t>
            </a:r>
          </a:p>
          <a:p>
            <a:pPr algn="just"/>
            <a:r>
              <a:rPr lang="en-IN" sz="2300" b="1" dirty="0"/>
              <a:t>Tax audit is applicable on assessee or on a business or profession ?</a:t>
            </a:r>
          </a:p>
          <a:p>
            <a:pPr algn="just"/>
            <a:r>
              <a:rPr lang="en-IN" sz="2300" b="1" dirty="0"/>
              <a:t>Whether it applies only on the business income aspects or even on capital gain / other sources aspects ?</a:t>
            </a:r>
          </a:p>
          <a:p>
            <a:pPr algn="just"/>
            <a:r>
              <a:rPr lang="en-IN" sz="2300" b="1" dirty="0"/>
              <a:t>Whether reporting in tax audit clauses impacts total income determination of the assessee by IT Department.</a:t>
            </a:r>
          </a:p>
          <a:p>
            <a:pPr algn="just"/>
            <a:r>
              <a:rPr lang="en-IN" sz="2300" b="1" dirty="0"/>
              <a:t>Role of GST, TDS reporting on Audit Turnover / Sales etc. </a:t>
            </a:r>
          </a:p>
          <a:p>
            <a:pPr algn="just"/>
            <a:r>
              <a:rPr lang="en-IN" sz="2300" b="1" dirty="0"/>
              <a:t>F&amp;O Transactions &amp; Tax Audit</a:t>
            </a:r>
          </a:p>
          <a:p>
            <a:pPr algn="just"/>
            <a:r>
              <a:rPr lang="en-IN" sz="2300" b="1" dirty="0"/>
              <a:t>Commission Transactions &amp; Tax Audit</a:t>
            </a:r>
          </a:p>
          <a:p>
            <a:pPr algn="just"/>
            <a:r>
              <a:rPr lang="en-IN" sz="2300" b="1" dirty="0"/>
              <a:t>Whether tax audit delay may attract fees for the AY 2026-27. </a:t>
            </a:r>
          </a:p>
        </p:txBody>
      </p:sp>
    </p:spTree>
    <p:extLst>
      <p:ext uri="{BB962C8B-B14F-4D97-AF65-F5344CB8AC3E}">
        <p14:creationId xmlns:p14="http://schemas.microsoft.com/office/powerpoint/2010/main" val="761808974"/>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arn(inVertic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barn(inVertical)">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barn(inVertical)">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barn(inVertical)">
                                      <p:cBhvr>
                                        <p:cTn id="32" dur="5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barn(inVertical)">
                                      <p:cBhvr>
                                        <p:cTn id="37" dur="500"/>
                                        <p:tgtEl>
                                          <p:spTgt spid="3">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grpId="0" nodeType="click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Effect transition="in" filter="barn(inVertical)">
                                      <p:cBhvr>
                                        <p:cTn id="42"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A99F28-9BAD-2E45-DE0B-29485F2EAB1E}"/>
              </a:ext>
            </a:extLst>
          </p:cNvPr>
          <p:cNvSpPr>
            <a:spLocks noGrp="1"/>
          </p:cNvSpPr>
          <p:nvPr>
            <p:ph type="title"/>
          </p:nvPr>
        </p:nvSpPr>
        <p:spPr/>
        <p:txBody>
          <a:bodyPr/>
          <a:lstStyle/>
          <a:p>
            <a:endParaRPr lang="en-IN"/>
          </a:p>
        </p:txBody>
      </p:sp>
      <p:sp>
        <p:nvSpPr>
          <p:cNvPr id="3" name="Content Placeholder 2">
            <a:extLst>
              <a:ext uri="{FF2B5EF4-FFF2-40B4-BE49-F238E27FC236}">
                <a16:creationId xmlns:a16="http://schemas.microsoft.com/office/drawing/2014/main" id="{61BC1268-F8E6-588C-4664-EB17862730B2}"/>
              </a:ext>
            </a:extLst>
          </p:cNvPr>
          <p:cNvSpPr>
            <a:spLocks noGrp="1"/>
          </p:cNvSpPr>
          <p:nvPr>
            <p:ph idx="1"/>
          </p:nvPr>
        </p:nvSpPr>
        <p:spPr>
          <a:xfrm>
            <a:off x="612647" y="2112264"/>
            <a:ext cx="10653579" cy="4197096"/>
          </a:xfrm>
        </p:spPr>
        <p:txBody>
          <a:bodyPr>
            <a:normAutofit/>
          </a:bodyPr>
          <a:lstStyle/>
          <a:p>
            <a:pPr marL="0" indent="0" algn="ctr">
              <a:buNone/>
            </a:pPr>
            <a:r>
              <a:rPr lang="en-IN" sz="6500" b="1" dirty="0"/>
              <a:t>Important Tax Audit Clauses</a:t>
            </a:r>
          </a:p>
        </p:txBody>
      </p:sp>
    </p:spTree>
    <p:extLst>
      <p:ext uri="{BB962C8B-B14F-4D97-AF65-F5344CB8AC3E}">
        <p14:creationId xmlns:p14="http://schemas.microsoft.com/office/powerpoint/2010/main" val="4051587154"/>
      </p:ext>
    </p:extLst>
  </p:cSld>
  <p:clrMapOvr>
    <a:masterClrMapping/>
  </p:clrMapOvr>
  <p:transition spd="slow">
    <p:wip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0665AA-5CB4-2AF5-302D-4CB18CDEBF3F}"/>
              </a:ext>
            </a:extLst>
          </p:cNvPr>
          <p:cNvSpPr>
            <a:spLocks noGrp="1"/>
          </p:cNvSpPr>
          <p:nvPr>
            <p:ph type="title"/>
          </p:nvPr>
        </p:nvSpPr>
        <p:spPr/>
        <p:txBody>
          <a:bodyPr/>
          <a:lstStyle/>
          <a:p>
            <a:pPr algn="just"/>
            <a:r>
              <a:rPr lang="en-IN" dirty="0"/>
              <a:t>Clause 8A: Special Taxation Provision Reporting</a:t>
            </a:r>
          </a:p>
        </p:txBody>
      </p:sp>
      <p:pic>
        <p:nvPicPr>
          <p:cNvPr id="5" name="Content Placeholder 4">
            <a:extLst>
              <a:ext uri="{FF2B5EF4-FFF2-40B4-BE49-F238E27FC236}">
                <a16:creationId xmlns:a16="http://schemas.microsoft.com/office/drawing/2014/main" id="{AC217339-5204-3226-AC4B-0A8756084C92}"/>
              </a:ext>
            </a:extLst>
          </p:cNvPr>
          <p:cNvPicPr>
            <a:picLocks noGrp="1" noChangeAspect="1"/>
          </p:cNvPicPr>
          <p:nvPr>
            <p:ph idx="1"/>
          </p:nvPr>
        </p:nvPicPr>
        <p:blipFill>
          <a:blip r:embed="rId2"/>
          <a:stretch>
            <a:fillRect/>
          </a:stretch>
        </p:blipFill>
        <p:spPr>
          <a:xfrm>
            <a:off x="612648" y="2084832"/>
            <a:ext cx="9866376" cy="2459735"/>
          </a:xfrm>
          <a:prstGeom prst="rect">
            <a:avLst/>
          </a:prstGeom>
        </p:spPr>
      </p:pic>
    </p:spTree>
    <p:extLst>
      <p:ext uri="{BB962C8B-B14F-4D97-AF65-F5344CB8AC3E}">
        <p14:creationId xmlns:p14="http://schemas.microsoft.com/office/powerpoint/2010/main" val="1635296611"/>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6606B6-E160-75E2-B00D-9E72B5F1E5FC}"/>
              </a:ext>
            </a:extLst>
          </p:cNvPr>
          <p:cNvSpPr>
            <a:spLocks noGrp="1"/>
          </p:cNvSpPr>
          <p:nvPr>
            <p:ph type="title"/>
          </p:nvPr>
        </p:nvSpPr>
        <p:spPr/>
        <p:txBody>
          <a:bodyPr/>
          <a:lstStyle/>
          <a:p>
            <a:r>
              <a:rPr lang="en-IN" dirty="0"/>
              <a:t>Clause 12: Presumptive aspect reporting</a:t>
            </a:r>
          </a:p>
        </p:txBody>
      </p:sp>
      <p:pic>
        <p:nvPicPr>
          <p:cNvPr id="7" name="Picture 6">
            <a:extLst>
              <a:ext uri="{FF2B5EF4-FFF2-40B4-BE49-F238E27FC236}">
                <a16:creationId xmlns:a16="http://schemas.microsoft.com/office/drawing/2014/main" id="{BFDBFD7D-4AD0-0D47-2C0E-795D5CF37452}"/>
              </a:ext>
            </a:extLst>
          </p:cNvPr>
          <p:cNvPicPr>
            <a:picLocks noChangeAspect="1"/>
          </p:cNvPicPr>
          <p:nvPr/>
        </p:nvPicPr>
        <p:blipFill>
          <a:blip r:embed="rId2"/>
          <a:stretch>
            <a:fillRect/>
          </a:stretch>
        </p:blipFill>
        <p:spPr>
          <a:xfrm>
            <a:off x="612513" y="1680898"/>
            <a:ext cx="11122287" cy="2315030"/>
          </a:xfrm>
          <a:prstGeom prst="rect">
            <a:avLst/>
          </a:prstGeom>
        </p:spPr>
      </p:pic>
      <p:sp>
        <p:nvSpPr>
          <p:cNvPr id="4" name="Content Placeholder 3">
            <a:extLst>
              <a:ext uri="{FF2B5EF4-FFF2-40B4-BE49-F238E27FC236}">
                <a16:creationId xmlns:a16="http://schemas.microsoft.com/office/drawing/2014/main" id="{7986CC58-7C64-2A35-3DC2-20A43E3A2B95}"/>
              </a:ext>
            </a:extLst>
          </p:cNvPr>
          <p:cNvSpPr>
            <a:spLocks noGrp="1"/>
          </p:cNvSpPr>
          <p:nvPr>
            <p:ph idx="1"/>
          </p:nvPr>
        </p:nvSpPr>
        <p:spPr>
          <a:xfrm>
            <a:off x="612647" y="1715532"/>
            <a:ext cx="10653579" cy="2847324"/>
          </a:xfrm>
        </p:spPr>
        <p:txBody>
          <a:bodyPr/>
          <a:lstStyle/>
          <a:p>
            <a:endParaRPr lang="en-IN" dirty="0"/>
          </a:p>
        </p:txBody>
      </p:sp>
    </p:spTree>
    <p:extLst>
      <p:ext uri="{BB962C8B-B14F-4D97-AF65-F5344CB8AC3E}">
        <p14:creationId xmlns:p14="http://schemas.microsoft.com/office/powerpoint/2010/main" val="2635569022"/>
      </p:ext>
    </p:extLst>
  </p:cSld>
  <p:clrMapOvr>
    <a:masterClrMapping/>
  </p:clrMapOvr>
  <p:transition spd="slow">
    <p:wip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78617-9C63-4B6D-1FAE-205D3C1D8CFD}"/>
              </a:ext>
            </a:extLst>
          </p:cNvPr>
          <p:cNvSpPr>
            <a:spLocks noGrp="1"/>
          </p:cNvSpPr>
          <p:nvPr>
            <p:ph type="title"/>
          </p:nvPr>
        </p:nvSpPr>
        <p:spPr/>
        <p:txBody>
          <a:bodyPr/>
          <a:lstStyle/>
          <a:p>
            <a:r>
              <a:rPr lang="en-IN" dirty="0"/>
              <a:t>Clause 20: Employee Dues Reporting	</a:t>
            </a:r>
          </a:p>
        </p:txBody>
      </p:sp>
      <p:pic>
        <p:nvPicPr>
          <p:cNvPr id="7" name="Content Placeholder 6">
            <a:extLst>
              <a:ext uri="{FF2B5EF4-FFF2-40B4-BE49-F238E27FC236}">
                <a16:creationId xmlns:a16="http://schemas.microsoft.com/office/drawing/2014/main" id="{65EB6B91-B688-EE01-26DB-18C1C1E6B500}"/>
              </a:ext>
            </a:extLst>
          </p:cNvPr>
          <p:cNvPicPr>
            <a:picLocks noGrp="1" noChangeAspect="1"/>
          </p:cNvPicPr>
          <p:nvPr>
            <p:ph idx="1"/>
          </p:nvPr>
        </p:nvPicPr>
        <p:blipFill>
          <a:blip r:embed="rId2"/>
          <a:stretch>
            <a:fillRect/>
          </a:stretch>
        </p:blipFill>
        <p:spPr>
          <a:xfrm>
            <a:off x="466344" y="1517904"/>
            <a:ext cx="11113008" cy="3877055"/>
          </a:xfrm>
          <a:prstGeom prst="rect">
            <a:avLst/>
          </a:prstGeom>
        </p:spPr>
      </p:pic>
    </p:spTree>
    <p:extLst>
      <p:ext uri="{BB962C8B-B14F-4D97-AF65-F5344CB8AC3E}">
        <p14:creationId xmlns:p14="http://schemas.microsoft.com/office/powerpoint/2010/main" val="491688118"/>
      </p:ext>
    </p:extLst>
  </p:cSld>
  <p:clrMapOvr>
    <a:masterClrMapping/>
  </p:clrMapOvr>
  <p:transition spd="slow">
    <p:wip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164CC3-2805-A622-3F2D-0F99886985ED}"/>
              </a:ext>
            </a:extLst>
          </p:cNvPr>
          <p:cNvSpPr>
            <a:spLocks noGrp="1"/>
          </p:cNvSpPr>
          <p:nvPr>
            <p:ph type="title"/>
          </p:nvPr>
        </p:nvSpPr>
        <p:spPr>
          <a:xfrm>
            <a:off x="228600" y="164592"/>
            <a:ext cx="11832336" cy="1024128"/>
          </a:xfrm>
        </p:spPr>
        <p:txBody>
          <a:bodyPr>
            <a:normAutofit fontScale="90000"/>
          </a:bodyPr>
          <a:lstStyle/>
          <a:p>
            <a:pPr algn="just"/>
            <a:r>
              <a:rPr lang="en-IN" dirty="0"/>
              <a:t>Clause 21: Various amounts debited to P&amp;L being in the nature of capital, personal, advertisement expenditure etc.</a:t>
            </a:r>
          </a:p>
        </p:txBody>
      </p:sp>
      <p:pic>
        <p:nvPicPr>
          <p:cNvPr id="5" name="Content Placeholder 4">
            <a:extLst>
              <a:ext uri="{FF2B5EF4-FFF2-40B4-BE49-F238E27FC236}">
                <a16:creationId xmlns:a16="http://schemas.microsoft.com/office/drawing/2014/main" id="{ED726C5B-FE0A-C805-268F-0EA99C240146}"/>
              </a:ext>
            </a:extLst>
          </p:cNvPr>
          <p:cNvPicPr>
            <a:picLocks noGrp="1" noChangeAspect="1"/>
          </p:cNvPicPr>
          <p:nvPr>
            <p:ph idx="1"/>
          </p:nvPr>
        </p:nvPicPr>
        <p:blipFill>
          <a:blip r:embed="rId2"/>
          <a:stretch>
            <a:fillRect/>
          </a:stretch>
        </p:blipFill>
        <p:spPr>
          <a:xfrm>
            <a:off x="535483" y="1298448"/>
            <a:ext cx="9751517" cy="5257165"/>
          </a:xfrm>
          <a:prstGeom prst="rect">
            <a:avLst/>
          </a:prstGeom>
        </p:spPr>
      </p:pic>
    </p:spTree>
    <p:extLst>
      <p:ext uri="{BB962C8B-B14F-4D97-AF65-F5344CB8AC3E}">
        <p14:creationId xmlns:p14="http://schemas.microsoft.com/office/powerpoint/2010/main" val="4289886126"/>
      </p:ext>
    </p:extLst>
  </p:cSld>
  <p:clrMapOvr>
    <a:masterClrMapping/>
  </p:clrMapOvr>
  <p:transition spd="slow">
    <p:wip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A0C954-A5BB-6462-27D4-75EBFCFA389F}"/>
              </a:ext>
            </a:extLst>
          </p:cNvPr>
          <p:cNvSpPr>
            <a:spLocks noGrp="1"/>
          </p:cNvSpPr>
          <p:nvPr>
            <p:ph type="title"/>
          </p:nvPr>
        </p:nvSpPr>
        <p:spPr/>
        <p:txBody>
          <a:bodyPr/>
          <a:lstStyle/>
          <a:p>
            <a:r>
              <a:rPr lang="en-IN" dirty="0"/>
              <a:t>Clause 21 continues……</a:t>
            </a:r>
          </a:p>
        </p:txBody>
      </p:sp>
      <p:pic>
        <p:nvPicPr>
          <p:cNvPr id="5" name="Content Placeholder 4">
            <a:extLst>
              <a:ext uri="{FF2B5EF4-FFF2-40B4-BE49-F238E27FC236}">
                <a16:creationId xmlns:a16="http://schemas.microsoft.com/office/drawing/2014/main" id="{F21C141B-D922-EC65-1E31-812266909B3C}"/>
              </a:ext>
            </a:extLst>
          </p:cNvPr>
          <p:cNvPicPr>
            <a:picLocks noGrp="1" noChangeAspect="1"/>
          </p:cNvPicPr>
          <p:nvPr>
            <p:ph idx="1"/>
          </p:nvPr>
        </p:nvPicPr>
        <p:blipFill>
          <a:blip r:embed="rId2"/>
          <a:stretch>
            <a:fillRect/>
          </a:stretch>
        </p:blipFill>
        <p:spPr>
          <a:xfrm>
            <a:off x="786358" y="1375306"/>
            <a:ext cx="9939553" cy="5025493"/>
          </a:xfrm>
          <a:prstGeom prst="rect">
            <a:avLst/>
          </a:prstGeom>
        </p:spPr>
      </p:pic>
    </p:spTree>
    <p:extLst>
      <p:ext uri="{BB962C8B-B14F-4D97-AF65-F5344CB8AC3E}">
        <p14:creationId xmlns:p14="http://schemas.microsoft.com/office/powerpoint/2010/main" val="2085908714"/>
      </p:ext>
    </p:extLst>
  </p:cSld>
  <p:clrMapOvr>
    <a:masterClrMapping/>
  </p:clrMapOvr>
  <p:transition spd="slow">
    <p:wipe/>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B53A70-A11E-66A5-01A4-DB9BF8E46B0B}"/>
              </a:ext>
            </a:extLst>
          </p:cNvPr>
          <p:cNvSpPr>
            <a:spLocks noGrp="1"/>
          </p:cNvSpPr>
          <p:nvPr>
            <p:ph type="title"/>
          </p:nvPr>
        </p:nvSpPr>
        <p:spPr>
          <a:xfrm>
            <a:off x="612648" y="522514"/>
            <a:ext cx="10653578" cy="1158384"/>
          </a:xfrm>
        </p:spPr>
        <p:txBody>
          <a:bodyPr/>
          <a:lstStyle/>
          <a:p>
            <a:r>
              <a:rPr lang="en-IN" dirty="0"/>
              <a:t>Clause 21 continues…….</a:t>
            </a:r>
          </a:p>
        </p:txBody>
      </p:sp>
      <p:pic>
        <p:nvPicPr>
          <p:cNvPr id="5" name="Content Placeholder 4">
            <a:extLst>
              <a:ext uri="{FF2B5EF4-FFF2-40B4-BE49-F238E27FC236}">
                <a16:creationId xmlns:a16="http://schemas.microsoft.com/office/drawing/2014/main" id="{DDBAE6D5-CF93-17AB-F0EA-697D64070980}"/>
              </a:ext>
            </a:extLst>
          </p:cNvPr>
          <p:cNvPicPr>
            <a:picLocks noGrp="1" noChangeAspect="1"/>
          </p:cNvPicPr>
          <p:nvPr>
            <p:ph idx="1"/>
          </p:nvPr>
        </p:nvPicPr>
        <p:blipFill>
          <a:blip r:embed="rId2"/>
          <a:stretch>
            <a:fillRect/>
          </a:stretch>
        </p:blipFill>
        <p:spPr>
          <a:xfrm>
            <a:off x="332014" y="1034143"/>
            <a:ext cx="11527971" cy="5704113"/>
          </a:xfrm>
          <a:prstGeom prst="rect">
            <a:avLst/>
          </a:prstGeom>
        </p:spPr>
      </p:pic>
    </p:spTree>
    <p:extLst>
      <p:ext uri="{BB962C8B-B14F-4D97-AF65-F5344CB8AC3E}">
        <p14:creationId xmlns:p14="http://schemas.microsoft.com/office/powerpoint/2010/main" val="4101888496"/>
      </p:ext>
    </p:extLst>
  </p:cSld>
  <p:clrMapOvr>
    <a:masterClrMapping/>
  </p:clrMapOvr>
  <p:transition spd="slow">
    <p:wipe/>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AE44AA-E04F-3AE6-E72B-0CF4ED2AEE80}"/>
              </a:ext>
            </a:extLst>
          </p:cNvPr>
          <p:cNvSpPr>
            <a:spLocks noGrp="1"/>
          </p:cNvSpPr>
          <p:nvPr>
            <p:ph type="title"/>
          </p:nvPr>
        </p:nvSpPr>
        <p:spPr/>
        <p:txBody>
          <a:bodyPr/>
          <a:lstStyle/>
          <a:p>
            <a:r>
              <a:rPr lang="en-IN" dirty="0"/>
              <a:t>Clause 21 continues…..</a:t>
            </a:r>
          </a:p>
        </p:txBody>
      </p:sp>
      <p:pic>
        <p:nvPicPr>
          <p:cNvPr id="5" name="Content Placeholder 4">
            <a:extLst>
              <a:ext uri="{FF2B5EF4-FFF2-40B4-BE49-F238E27FC236}">
                <a16:creationId xmlns:a16="http://schemas.microsoft.com/office/drawing/2014/main" id="{BFB44564-D3E6-741F-1EE6-2E945D35A39A}"/>
              </a:ext>
            </a:extLst>
          </p:cNvPr>
          <p:cNvPicPr>
            <a:picLocks noGrp="1" noChangeAspect="1"/>
          </p:cNvPicPr>
          <p:nvPr>
            <p:ph idx="1"/>
          </p:nvPr>
        </p:nvPicPr>
        <p:blipFill>
          <a:blip r:embed="rId2"/>
          <a:stretch>
            <a:fillRect/>
          </a:stretch>
        </p:blipFill>
        <p:spPr>
          <a:xfrm>
            <a:off x="695324" y="1333980"/>
            <a:ext cx="10963276" cy="5328077"/>
          </a:xfrm>
          <a:prstGeom prst="rect">
            <a:avLst/>
          </a:prstGeom>
        </p:spPr>
      </p:pic>
    </p:spTree>
    <p:extLst>
      <p:ext uri="{BB962C8B-B14F-4D97-AF65-F5344CB8AC3E}">
        <p14:creationId xmlns:p14="http://schemas.microsoft.com/office/powerpoint/2010/main" val="236335885"/>
      </p:ext>
    </p:extLst>
  </p:cSld>
  <p:clrMapOvr>
    <a:masterClrMapping/>
  </p:clrMapOvr>
  <p:transition spd="slow">
    <p:wip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C85C91-52B0-21B2-5C16-8C3E93558526}"/>
              </a:ext>
            </a:extLst>
          </p:cNvPr>
          <p:cNvSpPr>
            <a:spLocks noGrp="1"/>
          </p:cNvSpPr>
          <p:nvPr>
            <p:ph type="title"/>
          </p:nvPr>
        </p:nvSpPr>
        <p:spPr>
          <a:xfrm>
            <a:off x="256032" y="265176"/>
            <a:ext cx="11010194" cy="612648"/>
          </a:xfrm>
        </p:spPr>
        <p:txBody>
          <a:bodyPr/>
          <a:lstStyle/>
          <a:p>
            <a:r>
              <a:rPr lang="en-IN" dirty="0"/>
              <a:t>Tax Audit Clauses: </a:t>
            </a:r>
          </a:p>
        </p:txBody>
      </p:sp>
      <p:graphicFrame>
        <p:nvGraphicFramePr>
          <p:cNvPr id="4" name="Content Placeholder 3">
            <a:extLst>
              <a:ext uri="{FF2B5EF4-FFF2-40B4-BE49-F238E27FC236}">
                <a16:creationId xmlns:a16="http://schemas.microsoft.com/office/drawing/2014/main" id="{E4891506-013C-A145-5644-177E68DE0719}"/>
              </a:ext>
            </a:extLst>
          </p:cNvPr>
          <p:cNvGraphicFramePr>
            <a:graphicFrameLocks noGrp="1"/>
          </p:cNvGraphicFramePr>
          <p:nvPr>
            <p:ph idx="1"/>
            <p:extLst>
              <p:ext uri="{D42A27DB-BD31-4B8C-83A1-F6EECF244321}">
                <p14:modId xmlns:p14="http://schemas.microsoft.com/office/powerpoint/2010/main" val="730103218"/>
              </p:ext>
            </p:extLst>
          </p:nvPr>
        </p:nvGraphicFramePr>
        <p:xfrm>
          <a:off x="320040" y="1005840"/>
          <a:ext cx="11695176" cy="5751749"/>
        </p:xfrm>
        <a:graphic>
          <a:graphicData uri="http://schemas.openxmlformats.org/drawingml/2006/table">
            <a:tbl>
              <a:tblPr firstRow="1" bandRow="1">
                <a:tableStyleId>{5C22544A-7EE6-4342-B048-85BDC9FD1C3A}</a:tableStyleId>
              </a:tblPr>
              <a:tblGrid>
                <a:gridCol w="2487168">
                  <a:extLst>
                    <a:ext uri="{9D8B030D-6E8A-4147-A177-3AD203B41FA5}">
                      <a16:colId xmlns:a16="http://schemas.microsoft.com/office/drawing/2014/main" val="3625359732"/>
                    </a:ext>
                  </a:extLst>
                </a:gridCol>
                <a:gridCol w="5309616">
                  <a:extLst>
                    <a:ext uri="{9D8B030D-6E8A-4147-A177-3AD203B41FA5}">
                      <a16:colId xmlns:a16="http://schemas.microsoft.com/office/drawing/2014/main" val="3791566195"/>
                    </a:ext>
                  </a:extLst>
                </a:gridCol>
                <a:gridCol w="3898392">
                  <a:extLst>
                    <a:ext uri="{9D8B030D-6E8A-4147-A177-3AD203B41FA5}">
                      <a16:colId xmlns:a16="http://schemas.microsoft.com/office/drawing/2014/main" val="2610906080"/>
                    </a:ext>
                  </a:extLst>
                </a:gridCol>
              </a:tblGrid>
              <a:tr h="481273">
                <a:tc>
                  <a:txBody>
                    <a:bodyPr/>
                    <a:lstStyle/>
                    <a:p>
                      <a:r>
                        <a:rPr lang="en-IN" sz="2200" dirty="0">
                          <a:solidFill>
                            <a:schemeClr val="tx1"/>
                          </a:solidFill>
                        </a:rPr>
                        <a:t>Clause</a:t>
                      </a:r>
                    </a:p>
                  </a:txBody>
                  <a:tcPr/>
                </a:tc>
                <a:tc>
                  <a:txBody>
                    <a:bodyPr/>
                    <a:lstStyle/>
                    <a:p>
                      <a:r>
                        <a:rPr lang="en-IN" sz="2200" dirty="0">
                          <a:solidFill>
                            <a:schemeClr val="tx1"/>
                          </a:solidFill>
                        </a:rPr>
                        <a:t>Coverage</a:t>
                      </a:r>
                    </a:p>
                  </a:txBody>
                  <a:tcPr/>
                </a:tc>
                <a:tc>
                  <a:txBody>
                    <a:bodyPr/>
                    <a:lstStyle/>
                    <a:p>
                      <a:r>
                        <a:rPr lang="en-IN" sz="2200" dirty="0">
                          <a:solidFill>
                            <a:schemeClr val="tx1"/>
                          </a:solidFill>
                        </a:rPr>
                        <a:t>Description</a:t>
                      </a:r>
                    </a:p>
                  </a:txBody>
                  <a:tcPr/>
                </a:tc>
                <a:extLst>
                  <a:ext uri="{0D108BD9-81ED-4DB2-BD59-A6C34878D82A}">
                    <a16:rowId xmlns:a16="http://schemas.microsoft.com/office/drawing/2014/main" val="3588649832"/>
                  </a:ext>
                </a:extLst>
              </a:tr>
              <a:tr h="859415">
                <a:tc>
                  <a:txBody>
                    <a:bodyPr/>
                    <a:lstStyle/>
                    <a:p>
                      <a:r>
                        <a:rPr lang="en-IN" sz="2200" b="1" dirty="0">
                          <a:solidFill>
                            <a:schemeClr val="tx1"/>
                          </a:solidFill>
                        </a:rPr>
                        <a:t>Sec 44AB (a)</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200" b="0" dirty="0">
                          <a:solidFill>
                            <a:schemeClr val="tx1"/>
                          </a:solidFill>
                          <a:latin typeface="Aptos"/>
                        </a:rPr>
                        <a:t>Business turnover / gross receipts exceed threshold</a:t>
                      </a:r>
                    </a:p>
                  </a:txBody>
                  <a:tcPr/>
                </a:tc>
                <a:tc>
                  <a:txBody>
                    <a:bodyPr/>
                    <a:lstStyle/>
                    <a:p>
                      <a:r>
                        <a:rPr lang="en-IN" sz="2200" b="1" dirty="0">
                          <a:solidFill>
                            <a:schemeClr val="tx1"/>
                          </a:solidFill>
                        </a:rPr>
                        <a:t>Ordinary business audit</a:t>
                      </a:r>
                    </a:p>
                  </a:txBody>
                  <a:tcPr/>
                </a:tc>
                <a:extLst>
                  <a:ext uri="{0D108BD9-81ED-4DB2-BD59-A6C34878D82A}">
                    <a16:rowId xmlns:a16="http://schemas.microsoft.com/office/drawing/2014/main" val="1358702077"/>
                  </a:ext>
                </a:extLst>
              </a:tr>
              <a:tr h="817913">
                <a:tc>
                  <a:txBody>
                    <a:bodyPr/>
                    <a:lstStyle/>
                    <a:p>
                      <a:r>
                        <a:rPr lang="en-IN" sz="2200" b="1" dirty="0">
                          <a:solidFill>
                            <a:schemeClr val="tx1"/>
                          </a:solidFill>
                        </a:rPr>
                        <a:t>Sec 44AB (b)</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200" b="0" dirty="0">
                          <a:solidFill>
                            <a:schemeClr val="tx1"/>
                          </a:solidFill>
                          <a:latin typeface="Aptos"/>
                        </a:rPr>
                        <a:t>Profession gross receipts exceed ₹50 lakh</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2200" b="1" dirty="0">
                          <a:solidFill>
                            <a:schemeClr val="tx1"/>
                          </a:solidFill>
                          <a:latin typeface="Aptos"/>
                        </a:rPr>
                        <a:t>Ordinary professional audit</a:t>
                      </a:r>
                    </a:p>
                    <a:p>
                      <a:endParaRPr lang="en-IN" sz="2200" dirty="0">
                        <a:solidFill>
                          <a:schemeClr val="tx1"/>
                        </a:solidFill>
                      </a:endParaRPr>
                    </a:p>
                  </a:txBody>
                  <a:tcPr/>
                </a:tc>
                <a:extLst>
                  <a:ext uri="{0D108BD9-81ED-4DB2-BD59-A6C34878D82A}">
                    <a16:rowId xmlns:a16="http://schemas.microsoft.com/office/drawing/2014/main" val="3889300732"/>
                  </a:ext>
                </a:extLst>
              </a:tr>
              <a:tr h="1177795">
                <a:tc>
                  <a:txBody>
                    <a:bodyPr/>
                    <a:lstStyle/>
                    <a:p>
                      <a:r>
                        <a:rPr lang="en-IN" sz="2200" b="1" dirty="0">
                          <a:solidFill>
                            <a:schemeClr val="tx1"/>
                          </a:solidFill>
                        </a:rPr>
                        <a:t>Sec 44AB (c)</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200" b="0" dirty="0">
                          <a:solidFill>
                            <a:schemeClr val="tx1"/>
                          </a:solidFill>
                          <a:latin typeface="Aptos"/>
                        </a:rPr>
                        <a:t>Presumptive income under 44AE / 44BB / 44BBB declared below prescribed income</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2200" b="1" dirty="0">
                          <a:solidFill>
                            <a:schemeClr val="tx1"/>
                          </a:solidFill>
                          <a:latin typeface="Aptos"/>
                        </a:rPr>
                        <a:t>Lower-than-presumptive audit</a:t>
                      </a:r>
                    </a:p>
                    <a:p>
                      <a:endParaRPr lang="en-IN" sz="2200" dirty="0">
                        <a:solidFill>
                          <a:schemeClr val="tx1"/>
                        </a:solidFill>
                      </a:endParaRPr>
                    </a:p>
                  </a:txBody>
                  <a:tcPr/>
                </a:tc>
                <a:extLst>
                  <a:ext uri="{0D108BD9-81ED-4DB2-BD59-A6C34878D82A}">
                    <a16:rowId xmlns:a16="http://schemas.microsoft.com/office/drawing/2014/main" val="2945943919"/>
                  </a:ext>
                </a:extLst>
              </a:tr>
              <a:tr h="1177795">
                <a:tc>
                  <a:txBody>
                    <a:bodyPr/>
                    <a:lstStyle/>
                    <a:p>
                      <a:r>
                        <a:rPr lang="en-IN" sz="2200" b="1" dirty="0">
                          <a:solidFill>
                            <a:schemeClr val="tx1"/>
                          </a:solidFill>
                        </a:rPr>
                        <a:t>Sec 44AB (d)</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200" b="0" dirty="0">
                          <a:solidFill>
                            <a:schemeClr val="tx1"/>
                          </a:solidFill>
                          <a:latin typeface="Aptos"/>
                        </a:rPr>
                        <a:t>44ADA income declared below 50% </a:t>
                      </a:r>
                      <a:r>
                        <a:rPr lang="en-US" sz="2200" b="0" dirty="0">
                          <a:solidFill>
                            <a:schemeClr val="tx1"/>
                          </a:solidFill>
                          <a:highlight>
                            <a:srgbClr val="FFFF00"/>
                          </a:highlight>
                          <a:latin typeface="Aptos"/>
                        </a:rPr>
                        <a:t>and total income exceeds basic exemption</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2200" b="1" dirty="0">
                          <a:solidFill>
                            <a:schemeClr val="tx1"/>
                          </a:solidFill>
                          <a:latin typeface="Aptos"/>
                        </a:rPr>
                        <a:t>Lower-than-presumptive professional audit</a:t>
                      </a:r>
                    </a:p>
                    <a:p>
                      <a:endParaRPr lang="en-IN" sz="2200" dirty="0">
                        <a:solidFill>
                          <a:schemeClr val="tx1"/>
                        </a:solidFill>
                      </a:endParaRPr>
                    </a:p>
                  </a:txBody>
                  <a:tcPr/>
                </a:tc>
                <a:extLst>
                  <a:ext uri="{0D108BD9-81ED-4DB2-BD59-A6C34878D82A}">
                    <a16:rowId xmlns:a16="http://schemas.microsoft.com/office/drawing/2014/main" val="2212740142"/>
                  </a:ext>
                </a:extLst>
              </a:tr>
              <a:tr h="1237558">
                <a:tc>
                  <a:txBody>
                    <a:bodyPr/>
                    <a:lstStyle/>
                    <a:p>
                      <a:r>
                        <a:rPr lang="en-IN" sz="2200" b="1" dirty="0">
                          <a:solidFill>
                            <a:schemeClr val="tx1"/>
                          </a:solidFill>
                        </a:rPr>
                        <a:t>Sec 44AB (e)</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200" b="0" dirty="0">
                          <a:solidFill>
                            <a:schemeClr val="tx1"/>
                          </a:solidFill>
                          <a:latin typeface="Aptos"/>
                        </a:rPr>
                        <a:t>44AD(4) applies </a:t>
                      </a:r>
                      <a:r>
                        <a:rPr lang="en-US" sz="2200" b="0" dirty="0">
                          <a:solidFill>
                            <a:schemeClr val="tx1"/>
                          </a:solidFill>
                          <a:highlight>
                            <a:srgbClr val="FFFF00"/>
                          </a:highlight>
                          <a:latin typeface="Aptos"/>
                        </a:rPr>
                        <a:t>and total income exceeds basic exemption</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2200" b="1" dirty="0">
                          <a:solidFill>
                            <a:schemeClr val="tx1"/>
                          </a:solidFill>
                          <a:latin typeface="Aptos"/>
                        </a:rPr>
                        <a:t>Opting-out / lock-in audit</a:t>
                      </a:r>
                    </a:p>
                    <a:p>
                      <a:endParaRPr lang="en-IN" sz="2200" dirty="0">
                        <a:solidFill>
                          <a:schemeClr val="tx1"/>
                        </a:solidFill>
                      </a:endParaRPr>
                    </a:p>
                  </a:txBody>
                  <a:tcPr/>
                </a:tc>
                <a:extLst>
                  <a:ext uri="{0D108BD9-81ED-4DB2-BD59-A6C34878D82A}">
                    <a16:rowId xmlns:a16="http://schemas.microsoft.com/office/drawing/2014/main" val="3135729468"/>
                  </a:ext>
                </a:extLst>
              </a:tr>
            </a:tbl>
          </a:graphicData>
        </a:graphic>
      </p:graphicFrame>
    </p:spTree>
    <p:extLst>
      <p:ext uri="{BB962C8B-B14F-4D97-AF65-F5344CB8AC3E}">
        <p14:creationId xmlns:p14="http://schemas.microsoft.com/office/powerpoint/2010/main" val="1804757308"/>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D1A864-E413-6879-82A9-F0876EF02542}"/>
              </a:ext>
            </a:extLst>
          </p:cNvPr>
          <p:cNvSpPr>
            <a:spLocks noGrp="1"/>
          </p:cNvSpPr>
          <p:nvPr>
            <p:ph type="title"/>
          </p:nvPr>
        </p:nvSpPr>
        <p:spPr>
          <a:xfrm>
            <a:off x="612648" y="206830"/>
            <a:ext cx="10653578" cy="740228"/>
          </a:xfrm>
        </p:spPr>
        <p:txBody>
          <a:bodyPr/>
          <a:lstStyle/>
          <a:p>
            <a:r>
              <a:rPr lang="en-IN" dirty="0"/>
              <a:t>Clause 21 continues……..</a:t>
            </a:r>
          </a:p>
        </p:txBody>
      </p:sp>
      <p:pic>
        <p:nvPicPr>
          <p:cNvPr id="5" name="Content Placeholder 4">
            <a:extLst>
              <a:ext uri="{FF2B5EF4-FFF2-40B4-BE49-F238E27FC236}">
                <a16:creationId xmlns:a16="http://schemas.microsoft.com/office/drawing/2014/main" id="{BD3254FB-EB9E-16DD-C21C-95988F803D34}"/>
              </a:ext>
            </a:extLst>
          </p:cNvPr>
          <p:cNvPicPr>
            <a:picLocks noGrp="1" noChangeAspect="1"/>
          </p:cNvPicPr>
          <p:nvPr>
            <p:ph idx="1"/>
          </p:nvPr>
        </p:nvPicPr>
        <p:blipFill>
          <a:blip r:embed="rId2"/>
          <a:stretch>
            <a:fillRect/>
          </a:stretch>
        </p:blipFill>
        <p:spPr>
          <a:xfrm>
            <a:off x="612648" y="925287"/>
            <a:ext cx="9685238" cy="3505198"/>
          </a:xfrm>
          <a:prstGeom prst="rect">
            <a:avLst/>
          </a:prstGeom>
        </p:spPr>
      </p:pic>
      <p:pic>
        <p:nvPicPr>
          <p:cNvPr id="9" name="Picture 8">
            <a:extLst>
              <a:ext uri="{FF2B5EF4-FFF2-40B4-BE49-F238E27FC236}">
                <a16:creationId xmlns:a16="http://schemas.microsoft.com/office/drawing/2014/main" id="{E6A24786-9F14-46AF-4998-17B4969829DB}"/>
              </a:ext>
            </a:extLst>
          </p:cNvPr>
          <p:cNvPicPr>
            <a:picLocks noChangeAspect="1"/>
          </p:cNvPicPr>
          <p:nvPr/>
        </p:nvPicPr>
        <p:blipFill>
          <a:blip r:embed="rId3"/>
          <a:stretch>
            <a:fillRect/>
          </a:stretch>
        </p:blipFill>
        <p:spPr>
          <a:xfrm>
            <a:off x="852649" y="4800125"/>
            <a:ext cx="7257208" cy="1851045"/>
          </a:xfrm>
          <a:prstGeom prst="rect">
            <a:avLst/>
          </a:prstGeom>
        </p:spPr>
      </p:pic>
    </p:spTree>
    <p:extLst>
      <p:ext uri="{BB962C8B-B14F-4D97-AF65-F5344CB8AC3E}">
        <p14:creationId xmlns:p14="http://schemas.microsoft.com/office/powerpoint/2010/main" val="3768551974"/>
      </p:ext>
    </p:extLst>
  </p:cSld>
  <p:clrMapOvr>
    <a:masterClrMapping/>
  </p:clrMapOvr>
  <p:transition spd="slow">
    <p:wipe/>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15A76E-C5A8-7E63-124F-C8395CAED138}"/>
              </a:ext>
            </a:extLst>
          </p:cNvPr>
          <p:cNvSpPr>
            <a:spLocks noGrp="1"/>
          </p:cNvSpPr>
          <p:nvPr>
            <p:ph type="title"/>
          </p:nvPr>
        </p:nvSpPr>
        <p:spPr/>
        <p:txBody>
          <a:bodyPr/>
          <a:lstStyle/>
          <a:p>
            <a:r>
              <a:rPr lang="en-IN" dirty="0"/>
              <a:t>Clause 21 continues……</a:t>
            </a:r>
          </a:p>
        </p:txBody>
      </p:sp>
      <p:pic>
        <p:nvPicPr>
          <p:cNvPr id="5" name="Content Placeholder 4">
            <a:extLst>
              <a:ext uri="{FF2B5EF4-FFF2-40B4-BE49-F238E27FC236}">
                <a16:creationId xmlns:a16="http://schemas.microsoft.com/office/drawing/2014/main" id="{E43F070E-5F9F-4BB4-4914-B87EA138602A}"/>
              </a:ext>
            </a:extLst>
          </p:cNvPr>
          <p:cNvPicPr>
            <a:picLocks noGrp="1" noChangeAspect="1"/>
          </p:cNvPicPr>
          <p:nvPr>
            <p:ph idx="1"/>
          </p:nvPr>
        </p:nvPicPr>
        <p:blipFill>
          <a:blip r:embed="rId2"/>
          <a:stretch>
            <a:fillRect/>
          </a:stretch>
        </p:blipFill>
        <p:spPr>
          <a:xfrm>
            <a:off x="612648" y="1386912"/>
            <a:ext cx="10966704" cy="4796174"/>
          </a:xfrm>
          <a:prstGeom prst="rect">
            <a:avLst/>
          </a:prstGeom>
        </p:spPr>
      </p:pic>
    </p:spTree>
    <p:extLst>
      <p:ext uri="{BB962C8B-B14F-4D97-AF65-F5344CB8AC3E}">
        <p14:creationId xmlns:p14="http://schemas.microsoft.com/office/powerpoint/2010/main" val="1225138471"/>
      </p:ext>
    </p:extLst>
  </p:cSld>
  <p:clrMapOvr>
    <a:masterClrMapping/>
  </p:clrMapOvr>
  <p:transition spd="slow">
    <p:wipe/>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72EB02-84D4-34A0-487B-3AA6FBDDAC5E}"/>
              </a:ext>
            </a:extLst>
          </p:cNvPr>
          <p:cNvSpPr>
            <a:spLocks noGrp="1"/>
          </p:cNvSpPr>
          <p:nvPr>
            <p:ph type="title"/>
          </p:nvPr>
        </p:nvSpPr>
        <p:spPr>
          <a:xfrm>
            <a:off x="217714" y="548639"/>
            <a:ext cx="11048512" cy="1378131"/>
          </a:xfrm>
        </p:spPr>
        <p:txBody>
          <a:bodyPr/>
          <a:lstStyle/>
          <a:p>
            <a:r>
              <a:rPr lang="en-IN" dirty="0"/>
              <a:t>Clause 22: MSME Reporting (Revised Version)</a:t>
            </a:r>
          </a:p>
        </p:txBody>
      </p:sp>
      <p:pic>
        <p:nvPicPr>
          <p:cNvPr id="5" name="Content Placeholder 4">
            <a:extLst>
              <a:ext uri="{FF2B5EF4-FFF2-40B4-BE49-F238E27FC236}">
                <a16:creationId xmlns:a16="http://schemas.microsoft.com/office/drawing/2014/main" id="{D126312D-13B6-9F52-DF3E-693D6995BC3F}"/>
              </a:ext>
            </a:extLst>
          </p:cNvPr>
          <p:cNvPicPr>
            <a:picLocks noGrp="1" noChangeAspect="1"/>
          </p:cNvPicPr>
          <p:nvPr>
            <p:ph idx="1"/>
          </p:nvPr>
        </p:nvPicPr>
        <p:blipFill>
          <a:blip r:embed="rId2"/>
          <a:stretch>
            <a:fillRect/>
          </a:stretch>
        </p:blipFill>
        <p:spPr>
          <a:xfrm>
            <a:off x="359229" y="1621971"/>
            <a:ext cx="11517085" cy="3853543"/>
          </a:xfrm>
          <a:prstGeom prst="rect">
            <a:avLst/>
          </a:prstGeom>
        </p:spPr>
      </p:pic>
    </p:spTree>
    <p:extLst>
      <p:ext uri="{BB962C8B-B14F-4D97-AF65-F5344CB8AC3E}">
        <p14:creationId xmlns:p14="http://schemas.microsoft.com/office/powerpoint/2010/main" val="3967278312"/>
      </p:ext>
    </p:extLst>
  </p:cSld>
  <p:clrMapOvr>
    <a:masterClrMapping/>
  </p:clrMapOvr>
  <p:transition spd="slow">
    <p:wipe/>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29340A-8139-29F7-DB06-A9C627248069}"/>
              </a:ext>
            </a:extLst>
          </p:cNvPr>
          <p:cNvSpPr>
            <a:spLocks noGrp="1"/>
          </p:cNvSpPr>
          <p:nvPr>
            <p:ph type="title"/>
          </p:nvPr>
        </p:nvSpPr>
        <p:spPr/>
        <p:txBody>
          <a:bodyPr/>
          <a:lstStyle/>
          <a:p>
            <a:r>
              <a:rPr lang="en-IN" dirty="0"/>
              <a:t>As per Tax Audit Guidance Note…….</a:t>
            </a:r>
          </a:p>
        </p:txBody>
      </p:sp>
      <p:sp>
        <p:nvSpPr>
          <p:cNvPr id="3" name="Content Placeholder 2">
            <a:extLst>
              <a:ext uri="{FF2B5EF4-FFF2-40B4-BE49-F238E27FC236}">
                <a16:creationId xmlns:a16="http://schemas.microsoft.com/office/drawing/2014/main" id="{F56677F1-0C3E-B1E2-DB48-24A70BB9839C}"/>
              </a:ext>
            </a:extLst>
          </p:cNvPr>
          <p:cNvSpPr>
            <a:spLocks noGrp="1"/>
          </p:cNvSpPr>
          <p:nvPr>
            <p:ph idx="1"/>
          </p:nvPr>
        </p:nvSpPr>
        <p:spPr>
          <a:xfrm>
            <a:off x="612647" y="1444752"/>
            <a:ext cx="10966705" cy="5074920"/>
          </a:xfrm>
        </p:spPr>
        <p:txBody>
          <a:bodyPr/>
          <a:lstStyle/>
          <a:p>
            <a:pPr marL="0" indent="0" algn="just">
              <a:buNone/>
            </a:pPr>
            <a:r>
              <a:rPr lang="en-US" dirty="0">
                <a:highlight>
                  <a:srgbClr val="FFFF00"/>
                </a:highlight>
              </a:rPr>
              <a:t>42.4 Clause 22 has two limbs </a:t>
            </a:r>
            <a:r>
              <a:rPr lang="en-US" dirty="0">
                <a:highlight>
                  <a:srgbClr val="00FFFF"/>
                </a:highlight>
              </a:rPr>
              <a:t>– under the first limb</a:t>
            </a:r>
            <a:r>
              <a:rPr lang="en-US" dirty="0"/>
              <a:t>, covering sub-clause (</a:t>
            </a:r>
            <a:r>
              <a:rPr lang="en-US" dirty="0" err="1"/>
              <a:t>i</a:t>
            </a:r>
            <a:r>
              <a:rPr lang="en-US" dirty="0"/>
              <a:t>), the amount of interest inadmissible under section 23 of the MSMED Act needs to be stated. </a:t>
            </a:r>
          </a:p>
          <a:p>
            <a:pPr marL="0" indent="0" algn="just">
              <a:buNone/>
            </a:pPr>
            <a:r>
              <a:rPr lang="en-US" dirty="0">
                <a:highlight>
                  <a:srgbClr val="00FFFF"/>
                </a:highlight>
              </a:rPr>
              <a:t>Under the second limb covering remaining two sub-clauses, </a:t>
            </a:r>
            <a:r>
              <a:rPr lang="en-US" dirty="0"/>
              <a:t>under sub-clause (ii) </a:t>
            </a:r>
            <a:r>
              <a:rPr lang="en-US" dirty="0">
                <a:highlight>
                  <a:srgbClr val="C0C0C0"/>
                </a:highlight>
              </a:rPr>
              <a:t>the total amount required to be paid to a micro or small enterprise, as referred to in section 15 of the MSMED Act during the previous year needs to be stated.</a:t>
            </a:r>
            <a:r>
              <a:rPr lang="en-US" dirty="0"/>
              <a:t> Sub-clause (iii) begins with “Of the amount referred to in (ii) above”, indicating that the amount to be reported in (a) and (b) of subclause (iii) are out of the amount referred to in (ii) above. </a:t>
            </a:r>
          </a:p>
          <a:p>
            <a:pPr marL="0" indent="0" algn="just">
              <a:buNone/>
            </a:pPr>
            <a:r>
              <a:rPr lang="en-US" dirty="0"/>
              <a:t>In sub-clause (iii) under (a), the amount paid up to the time given under section 15 of the MSMED Act, and under (b) the amount not paid up to time given under section 15 of the MSMED Act and inadmissible for the previous year needs to be stated. </a:t>
            </a:r>
            <a:r>
              <a:rPr lang="en-US" dirty="0">
                <a:highlight>
                  <a:srgbClr val="00FFFF"/>
                </a:highlight>
              </a:rPr>
              <a:t>Thus, the amount to be reported under (b) is the payment which satisfies the dual conditions, namely, paid beyond the time given under section 15 of the MSMED Act and inadmissible for the previous year. </a:t>
            </a:r>
            <a:endParaRPr lang="en-IN" dirty="0">
              <a:highlight>
                <a:srgbClr val="00FFFF"/>
              </a:highlight>
            </a:endParaRPr>
          </a:p>
        </p:txBody>
      </p:sp>
    </p:spTree>
    <p:extLst>
      <p:ext uri="{BB962C8B-B14F-4D97-AF65-F5344CB8AC3E}">
        <p14:creationId xmlns:p14="http://schemas.microsoft.com/office/powerpoint/2010/main" val="1652178233"/>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7C215D-AF84-B35E-38AC-AFAC8797B9F3}"/>
              </a:ext>
            </a:extLst>
          </p:cNvPr>
          <p:cNvSpPr>
            <a:spLocks noGrp="1"/>
          </p:cNvSpPr>
          <p:nvPr>
            <p:ph type="title"/>
          </p:nvPr>
        </p:nvSpPr>
        <p:spPr/>
        <p:txBody>
          <a:bodyPr/>
          <a:lstStyle/>
          <a:p>
            <a:pPr algn="just"/>
            <a:r>
              <a:rPr lang="en-IN" dirty="0"/>
              <a:t>Excerpts from Tax Audit Guidance note continue…….</a:t>
            </a:r>
          </a:p>
        </p:txBody>
      </p:sp>
      <p:sp>
        <p:nvSpPr>
          <p:cNvPr id="3" name="Content Placeholder 2">
            <a:extLst>
              <a:ext uri="{FF2B5EF4-FFF2-40B4-BE49-F238E27FC236}">
                <a16:creationId xmlns:a16="http://schemas.microsoft.com/office/drawing/2014/main" id="{991C9B6F-5608-7F9A-8F93-B4A03AED6829}"/>
              </a:ext>
            </a:extLst>
          </p:cNvPr>
          <p:cNvSpPr>
            <a:spLocks noGrp="1"/>
          </p:cNvSpPr>
          <p:nvPr>
            <p:ph idx="1"/>
          </p:nvPr>
        </p:nvSpPr>
        <p:spPr>
          <a:xfrm>
            <a:off x="612647" y="1715532"/>
            <a:ext cx="11137393" cy="4859004"/>
          </a:xfrm>
        </p:spPr>
        <p:txBody>
          <a:bodyPr>
            <a:normAutofit fontScale="92500" lnSpcReduction="10000"/>
          </a:bodyPr>
          <a:lstStyle/>
          <a:p>
            <a:pPr marL="0" indent="0" algn="just">
              <a:buNone/>
            </a:pPr>
            <a:r>
              <a:rPr lang="en-US" b="1" dirty="0"/>
              <a:t>Reporting under Clause 22(</a:t>
            </a:r>
            <a:r>
              <a:rPr lang="en-US" b="1" dirty="0" err="1"/>
              <a:t>i</a:t>
            </a:r>
            <a:r>
              <a:rPr lang="en-US" b="1" dirty="0"/>
              <a:t>) </a:t>
            </a:r>
          </a:p>
          <a:p>
            <a:pPr marL="0" indent="0" algn="just">
              <a:buNone/>
            </a:pPr>
            <a:r>
              <a:rPr lang="en-US" dirty="0"/>
              <a:t>42.20 The tax auditor while verifying the reporting in clause 22(</a:t>
            </a:r>
            <a:r>
              <a:rPr lang="en-US" dirty="0" err="1"/>
              <a:t>i</a:t>
            </a:r>
            <a:r>
              <a:rPr lang="en-US" dirty="0"/>
              <a:t>) should take the following steps: </a:t>
            </a:r>
          </a:p>
          <a:p>
            <a:pPr marL="457200" indent="-457200" algn="just">
              <a:buAutoNum type="alphaLcParenBoth"/>
            </a:pPr>
            <a:r>
              <a:rPr lang="en-US" dirty="0"/>
              <a:t>Obtain a full list of suppliers of the assessee which fall within the purview of the definition of “Supplier” under section 2(n) of the MSMED Act. It is the responsibility of the auditee to correctly classify and identify suppliers who are covered under that Act. </a:t>
            </a:r>
          </a:p>
          <a:p>
            <a:pPr marL="457200" indent="-457200" algn="just">
              <a:buAutoNum type="alphaLcParenBoth"/>
            </a:pPr>
            <a:r>
              <a:rPr lang="en-US" dirty="0"/>
              <a:t>In respect of payments made to such suppliers, obtain a list of all instances where there was delay in payment beyond the time limit specified under Section 15 of the MSMED Act, the interest payable for such delay and the interest actually paid. </a:t>
            </a:r>
          </a:p>
          <a:p>
            <a:pPr marL="457200" indent="-457200" algn="just">
              <a:buAutoNum type="alphaLcParenBoth"/>
            </a:pPr>
            <a:r>
              <a:rPr lang="en-US" dirty="0"/>
              <a:t>Review the list so obtained and verify the accuracy thereof on test check basis including the calculation of interest. Also, cross check the disclosure made in the financial statements in terms of Section 22 of the MSMED Act with the list so obtained. In case of company auditees, reference may also be made to half-yearly Form MSME-1, if any, furnished by such companies to the ROC. </a:t>
            </a:r>
            <a:endParaRPr lang="en-IN" dirty="0"/>
          </a:p>
        </p:txBody>
      </p:sp>
    </p:spTree>
    <p:extLst>
      <p:ext uri="{BB962C8B-B14F-4D97-AF65-F5344CB8AC3E}">
        <p14:creationId xmlns:p14="http://schemas.microsoft.com/office/powerpoint/2010/main" val="1007966904"/>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Effect transition="in" filter="fade">
                                      <p:cBhvr>
                                        <p:cTn id="35" dur="1000"/>
                                        <p:tgtEl>
                                          <p:spTgt spid="3">
                                            <p:txEl>
                                              <p:pRg st="4" end="4"/>
                                            </p:txEl>
                                          </p:spTgt>
                                        </p:tgtEl>
                                      </p:cBhvr>
                                    </p:animEffect>
                                    <p:anim calcmode="lin" valueType="num">
                                      <p:cBhvr>
                                        <p:cTn id="36"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06B3F3-3BA0-A1B2-5B4D-D52DA1338686}"/>
              </a:ext>
            </a:extLst>
          </p:cNvPr>
          <p:cNvSpPr>
            <a:spLocks noGrp="1"/>
          </p:cNvSpPr>
          <p:nvPr>
            <p:ph type="title"/>
          </p:nvPr>
        </p:nvSpPr>
        <p:spPr/>
        <p:txBody>
          <a:bodyPr/>
          <a:lstStyle/>
          <a:p>
            <a:r>
              <a:rPr lang="en-IN" dirty="0"/>
              <a:t>Continue……</a:t>
            </a:r>
          </a:p>
        </p:txBody>
      </p:sp>
      <p:sp>
        <p:nvSpPr>
          <p:cNvPr id="3" name="Content Placeholder 2">
            <a:extLst>
              <a:ext uri="{FF2B5EF4-FFF2-40B4-BE49-F238E27FC236}">
                <a16:creationId xmlns:a16="http://schemas.microsoft.com/office/drawing/2014/main" id="{EBC7006F-43D0-ACF9-B365-8A6C02A40DA9}"/>
              </a:ext>
            </a:extLst>
          </p:cNvPr>
          <p:cNvSpPr>
            <a:spLocks noGrp="1"/>
          </p:cNvSpPr>
          <p:nvPr>
            <p:ph idx="1"/>
          </p:nvPr>
        </p:nvSpPr>
        <p:spPr>
          <a:xfrm>
            <a:off x="612647" y="1316736"/>
            <a:ext cx="11219689" cy="5303520"/>
          </a:xfrm>
        </p:spPr>
        <p:txBody>
          <a:bodyPr/>
          <a:lstStyle/>
          <a:p>
            <a:pPr marL="457200" indent="-457200" algn="just">
              <a:buAutoNum type="alphaLcParenBoth"/>
            </a:pPr>
            <a:r>
              <a:rPr lang="en-US" dirty="0"/>
              <a:t>Verify from the books of account and Financial Statements whether any interest payable or paid to supplier(s) in terms of section 16 of the MSMED Act has been provided for in the books of account or has been debited to the Profit &amp; Loss Account. </a:t>
            </a:r>
          </a:p>
          <a:p>
            <a:pPr marL="457200" indent="-457200" algn="just">
              <a:buAutoNum type="alphaLcParenBoth"/>
            </a:pPr>
            <a:r>
              <a:rPr lang="en-US" dirty="0"/>
              <a:t>Verify that only interest paid or payable in terms of Section 16 of the MSMED Act which has been debited to the Profit &amp; Loss account is reported under clause 22(</a:t>
            </a:r>
            <a:r>
              <a:rPr lang="en-US" dirty="0" err="1"/>
              <a:t>i</a:t>
            </a:r>
            <a:r>
              <a:rPr lang="en-US" dirty="0"/>
              <a:t>). Such interest is not allowable as deduction for the purposes of computation of income under the Income-tax Act, 1961 in terms of Section 23 of the MSMED Act.</a:t>
            </a:r>
            <a:endParaRPr lang="en-IN" dirty="0"/>
          </a:p>
          <a:p>
            <a:pPr marL="0" indent="0" algn="just">
              <a:buNone/>
            </a:pPr>
            <a:endParaRPr lang="en-IN" dirty="0"/>
          </a:p>
        </p:txBody>
      </p:sp>
    </p:spTree>
    <p:extLst>
      <p:ext uri="{BB962C8B-B14F-4D97-AF65-F5344CB8AC3E}">
        <p14:creationId xmlns:p14="http://schemas.microsoft.com/office/powerpoint/2010/main" val="3551142356"/>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72AAEA-4013-C669-B47D-52E23D25AAE2}"/>
              </a:ext>
            </a:extLst>
          </p:cNvPr>
          <p:cNvSpPr>
            <a:spLocks noGrp="1"/>
          </p:cNvSpPr>
          <p:nvPr>
            <p:ph type="title"/>
          </p:nvPr>
        </p:nvSpPr>
        <p:spPr/>
        <p:txBody>
          <a:bodyPr/>
          <a:lstStyle/>
          <a:p>
            <a:r>
              <a:rPr lang="en-IN" dirty="0"/>
              <a:t>Continue………</a:t>
            </a:r>
          </a:p>
        </p:txBody>
      </p:sp>
      <p:sp>
        <p:nvSpPr>
          <p:cNvPr id="3" name="Content Placeholder 2">
            <a:extLst>
              <a:ext uri="{FF2B5EF4-FFF2-40B4-BE49-F238E27FC236}">
                <a16:creationId xmlns:a16="http://schemas.microsoft.com/office/drawing/2014/main" id="{2E9969F9-EBEC-02A1-D0F0-FAED674E07CD}"/>
              </a:ext>
            </a:extLst>
          </p:cNvPr>
          <p:cNvSpPr>
            <a:spLocks noGrp="1"/>
          </p:cNvSpPr>
          <p:nvPr>
            <p:ph idx="1"/>
          </p:nvPr>
        </p:nvSpPr>
        <p:spPr>
          <a:xfrm>
            <a:off x="612647" y="1715532"/>
            <a:ext cx="11109961" cy="4593828"/>
          </a:xfrm>
        </p:spPr>
        <p:txBody>
          <a:bodyPr/>
          <a:lstStyle/>
          <a:p>
            <a:pPr marL="0" indent="0" algn="just">
              <a:buNone/>
            </a:pPr>
            <a:r>
              <a:rPr lang="en-US" dirty="0">
                <a:highlight>
                  <a:srgbClr val="FFFF00"/>
                </a:highlight>
              </a:rPr>
              <a:t>42.21 A question may come up as to what the disallowance would be in a case where the auditee is liable to pay interest under MSMED Act, but has not provided for the same in his books. </a:t>
            </a:r>
            <a:r>
              <a:rPr lang="en-US" dirty="0"/>
              <a:t>Where the tax auditor, upon due verification, finds that the auditee has neither provided for nor paid any interest payable under the MSMED Act, then no amount is inadmissible in terms of section 23 of MSMED Act and the amount to be reported under Clause 22 would be NIL. </a:t>
            </a:r>
          </a:p>
          <a:p>
            <a:pPr marL="0" indent="0" algn="just">
              <a:buNone/>
            </a:pPr>
            <a:r>
              <a:rPr lang="en-US" dirty="0">
                <a:highlight>
                  <a:srgbClr val="FFFF00"/>
                </a:highlight>
              </a:rPr>
              <a:t>42.22 However, where the auditee has adopted mercantile system of accounting, non-provision of interest liability may affect the true and fair view of financial statements, and the tax auditor should give suitable qualification/observation in Form 3CB</a:t>
            </a:r>
            <a:r>
              <a:rPr lang="en-US" dirty="0"/>
              <a:t>.</a:t>
            </a:r>
            <a:endParaRPr lang="en-IN" dirty="0"/>
          </a:p>
        </p:txBody>
      </p:sp>
    </p:spTree>
    <p:extLst>
      <p:ext uri="{BB962C8B-B14F-4D97-AF65-F5344CB8AC3E}">
        <p14:creationId xmlns:p14="http://schemas.microsoft.com/office/powerpoint/2010/main" val="454842449"/>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E01DED-32BE-03BD-4777-A9E2B2AE540A}"/>
              </a:ext>
            </a:extLst>
          </p:cNvPr>
          <p:cNvSpPr>
            <a:spLocks noGrp="1"/>
          </p:cNvSpPr>
          <p:nvPr>
            <p:ph type="title"/>
          </p:nvPr>
        </p:nvSpPr>
        <p:spPr>
          <a:xfrm>
            <a:off x="304799" y="320040"/>
            <a:ext cx="10961427" cy="1360858"/>
          </a:xfrm>
        </p:spPr>
        <p:txBody>
          <a:bodyPr/>
          <a:lstStyle/>
          <a:p>
            <a:r>
              <a:rPr lang="en-IN" dirty="0"/>
              <a:t>Continue……..</a:t>
            </a:r>
          </a:p>
        </p:txBody>
      </p:sp>
      <p:sp>
        <p:nvSpPr>
          <p:cNvPr id="3" name="Content Placeholder 2">
            <a:extLst>
              <a:ext uri="{FF2B5EF4-FFF2-40B4-BE49-F238E27FC236}">
                <a16:creationId xmlns:a16="http://schemas.microsoft.com/office/drawing/2014/main" id="{98C5753C-927E-D657-E005-3F51E0DD7454}"/>
              </a:ext>
            </a:extLst>
          </p:cNvPr>
          <p:cNvSpPr>
            <a:spLocks noGrp="1"/>
          </p:cNvSpPr>
          <p:nvPr>
            <p:ph idx="1"/>
          </p:nvPr>
        </p:nvSpPr>
        <p:spPr>
          <a:xfrm>
            <a:off x="320041" y="1234440"/>
            <a:ext cx="11567160" cy="5376672"/>
          </a:xfrm>
        </p:spPr>
        <p:txBody>
          <a:bodyPr>
            <a:normAutofit/>
          </a:bodyPr>
          <a:lstStyle/>
          <a:p>
            <a:pPr marL="0" indent="0" algn="just">
              <a:buNone/>
            </a:pPr>
            <a:r>
              <a:rPr lang="en-US" dirty="0"/>
              <a:t>Reporting under Clauses 22(ii) and (iii) </a:t>
            </a:r>
          </a:p>
          <a:p>
            <a:pPr marL="0" indent="0" algn="just">
              <a:buNone/>
            </a:pPr>
            <a:r>
              <a:rPr lang="en-US" dirty="0"/>
              <a:t>42.23 Sub-clause (ii) of Clause 22 requires reporting of amounts which are payable under the MSMED Act to Micro and Small Enterprises during the year. Sub-clause (iii) of Clause 22 requires reporting of (a) amount paid </a:t>
            </a:r>
            <a:r>
              <a:rPr lang="en-US" dirty="0" err="1"/>
              <a:t>upto</a:t>
            </a:r>
            <a:r>
              <a:rPr lang="en-US" dirty="0"/>
              <a:t> the time given under section 15 of the MSMED Act, 2006; and (b) amount not paid </a:t>
            </a:r>
            <a:r>
              <a:rPr lang="en-US" dirty="0" err="1"/>
              <a:t>upto</a:t>
            </a:r>
            <a:r>
              <a:rPr lang="en-US" dirty="0"/>
              <a:t> time given under section 15 of the MSMED Act and inadmissible for the previous year. In the revised clause (iii)(b) applicable from 1.4.2025, reference to clause (h) of Section 43B has been replaced by the phrase “inadmissible for the previous year” with reference to Section 15 of MSMED Act. It is presumed that the clause seeks to cover only such payments which are covered under clause (h) of Section 43B. </a:t>
            </a:r>
          </a:p>
          <a:p>
            <a:pPr marL="0" indent="0" algn="just">
              <a:buNone/>
            </a:pPr>
            <a:r>
              <a:rPr lang="en-US" dirty="0">
                <a:highlight>
                  <a:srgbClr val="FFFF00"/>
                </a:highlight>
              </a:rPr>
              <a:t>42.24 The provisions of section 43B(h) are applicable only in respect of sum payable by the assessee to a micro or a small enterprise, and not to a medium enterprise. The second limb of Clause 22 now specifically seeks reporting in relation only to micro and small enterprises.</a:t>
            </a:r>
            <a:endParaRPr lang="en-IN" dirty="0">
              <a:highlight>
                <a:srgbClr val="FFFF00"/>
              </a:highlight>
            </a:endParaRPr>
          </a:p>
        </p:txBody>
      </p:sp>
    </p:spTree>
    <p:extLst>
      <p:ext uri="{BB962C8B-B14F-4D97-AF65-F5344CB8AC3E}">
        <p14:creationId xmlns:p14="http://schemas.microsoft.com/office/powerpoint/2010/main" val="1375526140"/>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D941DD-2E0A-B51D-1017-C9DFA1A4691D}"/>
              </a:ext>
            </a:extLst>
          </p:cNvPr>
          <p:cNvSpPr>
            <a:spLocks noGrp="1"/>
          </p:cNvSpPr>
          <p:nvPr>
            <p:ph type="title"/>
          </p:nvPr>
        </p:nvSpPr>
        <p:spPr>
          <a:xfrm>
            <a:off x="332232" y="274320"/>
            <a:ext cx="11527536" cy="1406578"/>
          </a:xfrm>
        </p:spPr>
        <p:txBody>
          <a:bodyPr/>
          <a:lstStyle/>
          <a:p>
            <a:r>
              <a:rPr lang="en-IN" dirty="0"/>
              <a:t>Continue……..</a:t>
            </a:r>
          </a:p>
        </p:txBody>
      </p:sp>
      <p:sp>
        <p:nvSpPr>
          <p:cNvPr id="3" name="Content Placeholder 2">
            <a:extLst>
              <a:ext uri="{FF2B5EF4-FFF2-40B4-BE49-F238E27FC236}">
                <a16:creationId xmlns:a16="http://schemas.microsoft.com/office/drawing/2014/main" id="{77BA7985-46F1-C94B-2892-A486D1D7B37B}"/>
              </a:ext>
            </a:extLst>
          </p:cNvPr>
          <p:cNvSpPr>
            <a:spLocks noGrp="1"/>
          </p:cNvSpPr>
          <p:nvPr>
            <p:ph idx="1"/>
          </p:nvPr>
        </p:nvSpPr>
        <p:spPr>
          <a:xfrm>
            <a:off x="332232" y="1152144"/>
            <a:ext cx="11527535" cy="5157216"/>
          </a:xfrm>
        </p:spPr>
        <p:txBody>
          <a:bodyPr/>
          <a:lstStyle/>
          <a:p>
            <a:pPr marL="0" indent="0" algn="just">
              <a:buNone/>
            </a:pPr>
            <a:r>
              <a:rPr lang="en-US" b="1" dirty="0"/>
              <a:t>42.30 The word “or” at the end of sub-clause (</a:t>
            </a:r>
            <a:r>
              <a:rPr lang="en-US" b="1" dirty="0" err="1"/>
              <a:t>i</a:t>
            </a:r>
            <a:r>
              <a:rPr lang="en-US" b="1" dirty="0"/>
              <a:t>) of Clause 22 in the notified form 3CD should be read as “and” since the reporting under sub-clause (</a:t>
            </a:r>
            <a:r>
              <a:rPr lang="en-US" b="1" dirty="0" err="1"/>
              <a:t>i</a:t>
            </a:r>
            <a:r>
              <a:rPr lang="en-US" b="1" dirty="0"/>
              <a:t>) and those under sub-clauses (ii) and (iii) are not alternative but are concurrent. </a:t>
            </a:r>
          </a:p>
          <a:p>
            <a:pPr marL="0" indent="0" algn="just">
              <a:buNone/>
            </a:pPr>
            <a:r>
              <a:rPr lang="en-US" dirty="0"/>
              <a:t>42.31 The amount inadmissible as per sub-clause (iii) for a financial year would become the opening balance/part of the opening balance in the subsequent financial year for purpose of reporting reported in clause 26(A), i.e. any sum referred to in section 43B(h) which pre-existed on the first day of the previous year but was not allowed in the assessment of any preceding previous year.</a:t>
            </a:r>
            <a:endParaRPr lang="en-IN" dirty="0"/>
          </a:p>
        </p:txBody>
      </p:sp>
    </p:spTree>
    <p:extLst>
      <p:ext uri="{BB962C8B-B14F-4D97-AF65-F5344CB8AC3E}">
        <p14:creationId xmlns:p14="http://schemas.microsoft.com/office/powerpoint/2010/main" val="49466889"/>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45BC0D-8EE0-E89C-C91D-428BE8696324}"/>
              </a:ext>
            </a:extLst>
          </p:cNvPr>
          <p:cNvSpPr>
            <a:spLocks noGrp="1"/>
          </p:cNvSpPr>
          <p:nvPr>
            <p:ph type="title"/>
          </p:nvPr>
        </p:nvSpPr>
        <p:spPr/>
        <p:txBody>
          <a:bodyPr/>
          <a:lstStyle/>
          <a:p>
            <a:r>
              <a:rPr lang="en-IN" dirty="0"/>
              <a:t>Clause 23: Payments to Related Parties</a:t>
            </a:r>
          </a:p>
        </p:txBody>
      </p:sp>
      <p:sp>
        <p:nvSpPr>
          <p:cNvPr id="3" name="Content Placeholder 2">
            <a:extLst>
              <a:ext uri="{FF2B5EF4-FFF2-40B4-BE49-F238E27FC236}">
                <a16:creationId xmlns:a16="http://schemas.microsoft.com/office/drawing/2014/main" id="{F714508A-91CC-6BD3-72C1-5B6BE636D944}"/>
              </a:ext>
            </a:extLst>
          </p:cNvPr>
          <p:cNvSpPr>
            <a:spLocks noGrp="1"/>
          </p:cNvSpPr>
          <p:nvPr>
            <p:ph idx="1"/>
          </p:nvPr>
        </p:nvSpPr>
        <p:spPr/>
        <p:txBody>
          <a:bodyPr>
            <a:normAutofit/>
          </a:bodyPr>
          <a:lstStyle/>
          <a:p>
            <a:pPr marL="0" indent="0" algn="just">
              <a:buNone/>
            </a:pPr>
            <a:r>
              <a:rPr lang="en-IN" sz="3500" dirty="0"/>
              <a:t>Particulars of Payments made to persons specified under section 40A(2)(b).</a:t>
            </a:r>
          </a:p>
        </p:txBody>
      </p:sp>
    </p:spTree>
    <p:extLst>
      <p:ext uri="{BB962C8B-B14F-4D97-AF65-F5344CB8AC3E}">
        <p14:creationId xmlns:p14="http://schemas.microsoft.com/office/powerpoint/2010/main" val="3394394676"/>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0002AD-96B9-746D-9190-04F8953E8B7F}"/>
              </a:ext>
            </a:extLst>
          </p:cNvPr>
          <p:cNvSpPr>
            <a:spLocks noGrp="1"/>
          </p:cNvSpPr>
          <p:nvPr>
            <p:ph type="title"/>
          </p:nvPr>
        </p:nvSpPr>
        <p:spPr/>
        <p:txBody>
          <a:bodyPr>
            <a:normAutofit fontScale="90000"/>
          </a:bodyPr>
          <a:lstStyle/>
          <a:p>
            <a:pPr algn="just"/>
            <a:r>
              <a:rPr lang="en-IN" dirty="0"/>
              <a:t>Sec 44AD: Special provision for computing profits and gains of business on presumptive basis.</a:t>
            </a:r>
          </a:p>
        </p:txBody>
      </p:sp>
      <p:sp>
        <p:nvSpPr>
          <p:cNvPr id="3" name="Content Placeholder 2">
            <a:extLst>
              <a:ext uri="{FF2B5EF4-FFF2-40B4-BE49-F238E27FC236}">
                <a16:creationId xmlns:a16="http://schemas.microsoft.com/office/drawing/2014/main" id="{BDD8E06A-5337-E173-0DD1-6D7AD360D58F}"/>
              </a:ext>
            </a:extLst>
          </p:cNvPr>
          <p:cNvSpPr>
            <a:spLocks noGrp="1"/>
          </p:cNvSpPr>
          <p:nvPr>
            <p:ph idx="1"/>
          </p:nvPr>
        </p:nvSpPr>
        <p:spPr/>
        <p:txBody>
          <a:bodyPr>
            <a:normAutofit lnSpcReduction="10000"/>
          </a:bodyPr>
          <a:lstStyle/>
          <a:p>
            <a:pPr marL="0" indent="0" algn="just">
              <a:buNone/>
            </a:pPr>
            <a:r>
              <a:rPr lang="en-IN" dirty="0"/>
              <a:t>(4) Where an eligible assessee declares profit for any previous year in accordance with the provisions of this section and he declares profit for any of the five assessment years relevant to the previous year succeeding such previous year not in accordance with the provisions of sub-section (1), he shall not be eligible to claim the benefit of the provisions of this section for five assessment years subsequent to the assessment year relevant to the previous year in which the profit has not been declared in accordance with the provisions of sub-section (1).</a:t>
            </a:r>
          </a:p>
          <a:p>
            <a:pPr marL="0" indent="0" algn="just">
              <a:buNone/>
            </a:pPr>
            <a:r>
              <a:rPr lang="en-IN" dirty="0"/>
              <a:t>(5) Notwithstanding anything contained in the foregoing provisions of this section, an eligible assessee to whom the provisions of sub-section (4) are applicable and whose total income exceeds the maximum amount which is not chargeable to income-tax, shall be required to keep and maintain such books of account and other documents as required under sub-section (2) of </a:t>
            </a:r>
            <a:r>
              <a:rPr lang="en-IN" u="sng" dirty="0"/>
              <a:t>section 44AA</a:t>
            </a:r>
            <a:r>
              <a:rPr lang="en-IN" dirty="0"/>
              <a:t> and get them audited and furnish a report of such audit as required under </a:t>
            </a:r>
            <a:r>
              <a:rPr lang="en-IN" u="sng" dirty="0"/>
              <a:t>section 44AB</a:t>
            </a:r>
            <a:r>
              <a:rPr lang="en-IN" dirty="0"/>
              <a:t>.</a:t>
            </a:r>
          </a:p>
          <a:p>
            <a:pPr marL="0" indent="0" algn="just">
              <a:buNone/>
            </a:pPr>
            <a:endParaRPr lang="en-IN" dirty="0"/>
          </a:p>
        </p:txBody>
      </p:sp>
    </p:spTree>
    <p:extLst>
      <p:ext uri="{BB962C8B-B14F-4D97-AF65-F5344CB8AC3E}">
        <p14:creationId xmlns:p14="http://schemas.microsoft.com/office/powerpoint/2010/main" val="1287096552"/>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091F89-4541-11EC-5FCA-542801F93CC3}"/>
              </a:ext>
            </a:extLst>
          </p:cNvPr>
          <p:cNvSpPr>
            <a:spLocks noGrp="1"/>
          </p:cNvSpPr>
          <p:nvPr>
            <p:ph type="title"/>
          </p:nvPr>
        </p:nvSpPr>
        <p:spPr/>
        <p:txBody>
          <a:bodyPr/>
          <a:lstStyle/>
          <a:p>
            <a:r>
              <a:rPr lang="en-IN" dirty="0"/>
              <a:t>Clause 25: Profits covered under section 41</a:t>
            </a:r>
          </a:p>
        </p:txBody>
      </p:sp>
      <p:sp>
        <p:nvSpPr>
          <p:cNvPr id="3" name="Content Placeholder 2">
            <a:extLst>
              <a:ext uri="{FF2B5EF4-FFF2-40B4-BE49-F238E27FC236}">
                <a16:creationId xmlns:a16="http://schemas.microsoft.com/office/drawing/2014/main" id="{56478447-6A9E-F9AF-A3FE-A47AF057071C}"/>
              </a:ext>
            </a:extLst>
          </p:cNvPr>
          <p:cNvSpPr>
            <a:spLocks noGrp="1"/>
          </p:cNvSpPr>
          <p:nvPr>
            <p:ph idx="1"/>
          </p:nvPr>
        </p:nvSpPr>
        <p:spPr/>
        <p:txBody>
          <a:bodyPr>
            <a:normAutofit/>
          </a:bodyPr>
          <a:lstStyle/>
          <a:p>
            <a:pPr marL="0" indent="0" algn="just">
              <a:buNone/>
            </a:pPr>
            <a:r>
              <a:rPr lang="en-IN" sz="3500" dirty="0"/>
              <a:t>Any amount of profits chargeable to tax under section 41 and computation thereof.</a:t>
            </a:r>
          </a:p>
        </p:txBody>
      </p:sp>
    </p:spTree>
    <p:extLst>
      <p:ext uri="{BB962C8B-B14F-4D97-AF65-F5344CB8AC3E}">
        <p14:creationId xmlns:p14="http://schemas.microsoft.com/office/powerpoint/2010/main" val="4851745"/>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BE8486-2F97-232E-9FA0-EC8FF75119CD}"/>
              </a:ext>
            </a:extLst>
          </p:cNvPr>
          <p:cNvSpPr>
            <a:spLocks noGrp="1"/>
          </p:cNvSpPr>
          <p:nvPr>
            <p:ph type="title"/>
          </p:nvPr>
        </p:nvSpPr>
        <p:spPr>
          <a:xfrm>
            <a:off x="195943" y="239486"/>
            <a:ext cx="11898086" cy="1441412"/>
          </a:xfrm>
        </p:spPr>
        <p:txBody>
          <a:bodyPr/>
          <a:lstStyle/>
          <a:p>
            <a:r>
              <a:rPr lang="en-IN" dirty="0"/>
              <a:t>Clause 26: Revised Version</a:t>
            </a:r>
          </a:p>
        </p:txBody>
      </p:sp>
      <p:pic>
        <p:nvPicPr>
          <p:cNvPr id="5" name="Content Placeholder 4">
            <a:extLst>
              <a:ext uri="{FF2B5EF4-FFF2-40B4-BE49-F238E27FC236}">
                <a16:creationId xmlns:a16="http://schemas.microsoft.com/office/drawing/2014/main" id="{B41E3CB7-584D-3866-5F3D-3A02A37414DC}"/>
              </a:ext>
            </a:extLst>
          </p:cNvPr>
          <p:cNvPicPr>
            <a:picLocks noGrp="1" noChangeAspect="1"/>
          </p:cNvPicPr>
          <p:nvPr>
            <p:ph idx="1"/>
          </p:nvPr>
        </p:nvPicPr>
        <p:blipFill>
          <a:blip r:embed="rId2"/>
          <a:stretch>
            <a:fillRect/>
          </a:stretch>
        </p:blipFill>
        <p:spPr>
          <a:xfrm>
            <a:off x="195943" y="849087"/>
            <a:ext cx="11669485" cy="5769428"/>
          </a:xfrm>
          <a:prstGeom prst="rect">
            <a:avLst/>
          </a:prstGeom>
        </p:spPr>
      </p:pic>
    </p:spTree>
    <p:extLst>
      <p:ext uri="{BB962C8B-B14F-4D97-AF65-F5344CB8AC3E}">
        <p14:creationId xmlns:p14="http://schemas.microsoft.com/office/powerpoint/2010/main" val="2841856104"/>
      </p:ext>
    </p:extLst>
  </p:cSld>
  <p:clrMapOvr>
    <a:masterClrMapping/>
  </p:clrMapOvr>
  <p:transition spd="slow">
    <p:wipe/>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D59F0A-BD87-39AF-F2A3-49030A0080E8}"/>
              </a:ext>
            </a:extLst>
          </p:cNvPr>
          <p:cNvSpPr>
            <a:spLocks noGrp="1"/>
          </p:cNvSpPr>
          <p:nvPr>
            <p:ph type="title"/>
          </p:nvPr>
        </p:nvSpPr>
        <p:spPr>
          <a:xfrm>
            <a:off x="163286" y="548640"/>
            <a:ext cx="11102940" cy="1132258"/>
          </a:xfrm>
        </p:spPr>
        <p:txBody>
          <a:bodyPr/>
          <a:lstStyle/>
          <a:p>
            <a:r>
              <a:rPr lang="en-IN" dirty="0"/>
              <a:t>Clause 28 &amp; 29: Omitted</a:t>
            </a:r>
          </a:p>
        </p:txBody>
      </p:sp>
      <p:pic>
        <p:nvPicPr>
          <p:cNvPr id="5" name="Content Placeholder 4">
            <a:extLst>
              <a:ext uri="{FF2B5EF4-FFF2-40B4-BE49-F238E27FC236}">
                <a16:creationId xmlns:a16="http://schemas.microsoft.com/office/drawing/2014/main" id="{2C567C11-B114-FCE8-13BF-577076138E75}"/>
              </a:ext>
            </a:extLst>
          </p:cNvPr>
          <p:cNvPicPr>
            <a:picLocks noGrp="1" noChangeAspect="1"/>
          </p:cNvPicPr>
          <p:nvPr>
            <p:ph idx="1"/>
          </p:nvPr>
        </p:nvPicPr>
        <p:blipFill>
          <a:blip r:embed="rId2"/>
          <a:stretch>
            <a:fillRect/>
          </a:stretch>
        </p:blipFill>
        <p:spPr>
          <a:xfrm>
            <a:off x="250371" y="1349829"/>
            <a:ext cx="11778343" cy="4959531"/>
          </a:xfrm>
          <a:prstGeom prst="rect">
            <a:avLst/>
          </a:prstGeom>
        </p:spPr>
      </p:pic>
    </p:spTree>
    <p:extLst>
      <p:ext uri="{BB962C8B-B14F-4D97-AF65-F5344CB8AC3E}">
        <p14:creationId xmlns:p14="http://schemas.microsoft.com/office/powerpoint/2010/main" val="780689002"/>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160F3C-DA8E-117B-F243-539D90E2CD53}"/>
              </a:ext>
            </a:extLst>
          </p:cNvPr>
          <p:cNvSpPr>
            <a:spLocks noGrp="1"/>
          </p:cNvSpPr>
          <p:nvPr>
            <p:ph type="title"/>
          </p:nvPr>
        </p:nvSpPr>
        <p:spPr/>
        <p:txBody>
          <a:bodyPr/>
          <a:lstStyle/>
          <a:p>
            <a:r>
              <a:rPr lang="en-IN" dirty="0"/>
              <a:t>Clause 29A &amp; 29B</a:t>
            </a:r>
          </a:p>
        </p:txBody>
      </p:sp>
      <p:pic>
        <p:nvPicPr>
          <p:cNvPr id="5" name="Content Placeholder 4">
            <a:extLst>
              <a:ext uri="{FF2B5EF4-FFF2-40B4-BE49-F238E27FC236}">
                <a16:creationId xmlns:a16="http://schemas.microsoft.com/office/drawing/2014/main" id="{E8A8AAC4-CB89-2678-79F0-0651877D2FF1}"/>
              </a:ext>
            </a:extLst>
          </p:cNvPr>
          <p:cNvPicPr>
            <a:picLocks noGrp="1" noChangeAspect="1"/>
          </p:cNvPicPr>
          <p:nvPr>
            <p:ph idx="1"/>
          </p:nvPr>
        </p:nvPicPr>
        <p:blipFill>
          <a:blip r:embed="rId2"/>
          <a:stretch>
            <a:fillRect/>
          </a:stretch>
        </p:blipFill>
        <p:spPr>
          <a:xfrm>
            <a:off x="413657" y="1589315"/>
            <a:ext cx="11342914" cy="4909456"/>
          </a:xfrm>
          <a:prstGeom prst="rect">
            <a:avLst/>
          </a:prstGeom>
        </p:spPr>
      </p:pic>
    </p:spTree>
    <p:extLst>
      <p:ext uri="{BB962C8B-B14F-4D97-AF65-F5344CB8AC3E}">
        <p14:creationId xmlns:p14="http://schemas.microsoft.com/office/powerpoint/2010/main" val="2714071854"/>
      </p:ext>
    </p:extLst>
  </p:cSld>
  <p:clrMapOvr>
    <a:masterClrMapping/>
  </p:clrMapOvr>
  <p:transition spd="slow">
    <p:wipe/>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C68B1A-34CD-757B-ADD0-BDCAC9B13183}"/>
              </a:ext>
            </a:extLst>
          </p:cNvPr>
          <p:cNvSpPr>
            <a:spLocks noGrp="1"/>
          </p:cNvSpPr>
          <p:nvPr>
            <p:ph type="title"/>
          </p:nvPr>
        </p:nvSpPr>
        <p:spPr>
          <a:xfrm>
            <a:off x="320041" y="384048"/>
            <a:ext cx="10946185" cy="722376"/>
          </a:xfrm>
        </p:spPr>
        <p:txBody>
          <a:bodyPr/>
          <a:lstStyle/>
          <a:p>
            <a:r>
              <a:rPr lang="en-IN" dirty="0"/>
              <a:t>Clause 31:</a:t>
            </a:r>
          </a:p>
        </p:txBody>
      </p:sp>
      <p:sp>
        <p:nvSpPr>
          <p:cNvPr id="3" name="Content Placeholder 2">
            <a:extLst>
              <a:ext uri="{FF2B5EF4-FFF2-40B4-BE49-F238E27FC236}">
                <a16:creationId xmlns:a16="http://schemas.microsoft.com/office/drawing/2014/main" id="{422AED51-A603-E680-8E1D-B0D677305D0E}"/>
              </a:ext>
            </a:extLst>
          </p:cNvPr>
          <p:cNvSpPr>
            <a:spLocks noGrp="1"/>
          </p:cNvSpPr>
          <p:nvPr>
            <p:ph idx="1"/>
          </p:nvPr>
        </p:nvSpPr>
        <p:spPr>
          <a:xfrm>
            <a:off x="320041" y="1207008"/>
            <a:ext cx="11448288" cy="5102352"/>
          </a:xfrm>
        </p:spPr>
        <p:txBody>
          <a:bodyPr>
            <a:normAutofit lnSpcReduction="10000"/>
          </a:bodyPr>
          <a:lstStyle/>
          <a:p>
            <a:pPr marL="0" indent="0" algn="just">
              <a:buNone/>
            </a:pPr>
            <a:r>
              <a:rPr lang="en-IN" sz="2500" dirty="0">
                <a:highlight>
                  <a:srgbClr val="FFFF00"/>
                </a:highlight>
              </a:rPr>
              <a:t>(a): </a:t>
            </a:r>
            <a:r>
              <a:rPr lang="en-IN" sz="2500" dirty="0">
                <a:highlight>
                  <a:srgbClr val="00FFFF"/>
                </a:highlight>
              </a:rPr>
              <a:t>Particulars of each loan / deposit </a:t>
            </a:r>
            <a:r>
              <a:rPr lang="en-IN" sz="2500" b="1" dirty="0">
                <a:highlight>
                  <a:srgbClr val="00FFFF"/>
                </a:highlight>
              </a:rPr>
              <a:t>taken or accepted</a:t>
            </a:r>
            <a:r>
              <a:rPr lang="en-IN" sz="2500" dirty="0">
                <a:highlight>
                  <a:srgbClr val="00FFFF"/>
                </a:highlight>
              </a:rPr>
              <a:t> exceeding 269SS limit </a:t>
            </a:r>
          </a:p>
          <a:p>
            <a:pPr marL="0" indent="0" algn="just">
              <a:buNone/>
            </a:pPr>
            <a:r>
              <a:rPr lang="en-IN" sz="2500" dirty="0">
                <a:highlight>
                  <a:srgbClr val="FFFF00"/>
                </a:highlight>
              </a:rPr>
              <a:t>(b): </a:t>
            </a:r>
            <a:r>
              <a:rPr lang="en-IN" sz="2500" dirty="0">
                <a:highlight>
                  <a:srgbClr val="00FFFF"/>
                </a:highlight>
              </a:rPr>
              <a:t>Particulars of each specified sum </a:t>
            </a:r>
            <a:r>
              <a:rPr lang="en-IN" sz="2500" b="1" dirty="0">
                <a:highlight>
                  <a:srgbClr val="00FFFF"/>
                </a:highlight>
              </a:rPr>
              <a:t>taken or accepted </a:t>
            </a:r>
            <a:r>
              <a:rPr lang="en-IN" sz="2500" dirty="0">
                <a:highlight>
                  <a:srgbClr val="00FFFF"/>
                </a:highlight>
              </a:rPr>
              <a:t>exceeding 269SS limit</a:t>
            </a:r>
          </a:p>
          <a:p>
            <a:pPr marL="0" indent="0" algn="just">
              <a:buNone/>
            </a:pPr>
            <a:r>
              <a:rPr lang="en-IN" sz="2500" dirty="0">
                <a:highlight>
                  <a:srgbClr val="FFFF00"/>
                </a:highlight>
              </a:rPr>
              <a:t>(</a:t>
            </a:r>
            <a:r>
              <a:rPr lang="en-IN" sz="2500" dirty="0" err="1">
                <a:highlight>
                  <a:srgbClr val="FFFF00"/>
                </a:highlight>
              </a:rPr>
              <a:t>ba</a:t>
            </a:r>
            <a:r>
              <a:rPr lang="en-IN" sz="2500" dirty="0">
                <a:highlight>
                  <a:srgbClr val="FFFF00"/>
                </a:highlight>
              </a:rPr>
              <a:t>) &amp; (bb): </a:t>
            </a:r>
            <a:r>
              <a:rPr lang="en-IN" sz="2500" dirty="0"/>
              <a:t>Particulars of each </a:t>
            </a:r>
            <a:r>
              <a:rPr lang="en-IN" sz="2500" b="1" dirty="0"/>
              <a:t>receipt</a:t>
            </a:r>
            <a:r>
              <a:rPr lang="en-IN" sz="2500" dirty="0"/>
              <a:t> exceeding 269ST limit</a:t>
            </a:r>
          </a:p>
          <a:p>
            <a:pPr marL="0" indent="0" algn="just">
              <a:buNone/>
            </a:pPr>
            <a:r>
              <a:rPr lang="en-IN" sz="2500" dirty="0">
                <a:highlight>
                  <a:srgbClr val="FFFF00"/>
                </a:highlight>
              </a:rPr>
              <a:t>(</a:t>
            </a:r>
            <a:r>
              <a:rPr lang="en-IN" sz="2500" dirty="0" err="1">
                <a:highlight>
                  <a:srgbClr val="FFFF00"/>
                </a:highlight>
              </a:rPr>
              <a:t>bc</a:t>
            </a:r>
            <a:r>
              <a:rPr lang="en-IN" sz="2500" dirty="0">
                <a:highlight>
                  <a:srgbClr val="FFFF00"/>
                </a:highlight>
              </a:rPr>
              <a:t>) &amp; (bd): </a:t>
            </a:r>
            <a:r>
              <a:rPr lang="en-IN" sz="2500" dirty="0"/>
              <a:t>Particulars of each </a:t>
            </a:r>
            <a:r>
              <a:rPr lang="en-IN" sz="2500" b="1" dirty="0"/>
              <a:t>payments</a:t>
            </a:r>
            <a:r>
              <a:rPr lang="en-IN" sz="2500" dirty="0"/>
              <a:t> exceeding 269ST limit </a:t>
            </a:r>
          </a:p>
          <a:p>
            <a:pPr marL="0" indent="0" algn="just">
              <a:buNone/>
            </a:pPr>
            <a:r>
              <a:rPr lang="en-IN" sz="2500" dirty="0">
                <a:highlight>
                  <a:srgbClr val="FFFF00"/>
                </a:highlight>
              </a:rPr>
              <a:t>(c): </a:t>
            </a:r>
            <a:r>
              <a:rPr lang="en-IN" sz="2500" dirty="0">
                <a:highlight>
                  <a:srgbClr val="00FFFF"/>
                </a:highlight>
              </a:rPr>
              <a:t>Particulars of each </a:t>
            </a:r>
            <a:r>
              <a:rPr lang="en-IN" sz="2500" b="1" dirty="0">
                <a:highlight>
                  <a:srgbClr val="00FFFF"/>
                </a:highlight>
              </a:rPr>
              <a:t>repayment made</a:t>
            </a:r>
            <a:r>
              <a:rPr lang="en-IN" sz="2500" dirty="0">
                <a:highlight>
                  <a:srgbClr val="00FFFF"/>
                </a:highlight>
              </a:rPr>
              <a:t> of loan /deposit / specified sum exceeding 269T limit.</a:t>
            </a:r>
          </a:p>
          <a:p>
            <a:pPr marL="0" indent="0" algn="just">
              <a:buNone/>
            </a:pPr>
            <a:r>
              <a:rPr lang="en-IN" sz="2500" dirty="0">
                <a:highlight>
                  <a:srgbClr val="FFFF00"/>
                </a:highlight>
              </a:rPr>
              <a:t>(d) &amp; (e): </a:t>
            </a:r>
            <a:r>
              <a:rPr lang="en-IN" sz="2500" dirty="0"/>
              <a:t>Particulars of </a:t>
            </a:r>
            <a:r>
              <a:rPr lang="en-IN" sz="2500" b="1" dirty="0"/>
              <a:t>repayment received</a:t>
            </a:r>
            <a:r>
              <a:rPr lang="en-IN" sz="2500" dirty="0"/>
              <a:t> of loan / deposit / specified sum exceeding 269ST limit.</a:t>
            </a:r>
          </a:p>
        </p:txBody>
      </p:sp>
    </p:spTree>
    <p:extLst>
      <p:ext uri="{BB962C8B-B14F-4D97-AF65-F5344CB8AC3E}">
        <p14:creationId xmlns:p14="http://schemas.microsoft.com/office/powerpoint/2010/main" val="1395369344"/>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Effect transition="in" filter="fade">
                                      <p:cBhvr>
                                        <p:cTn id="35" dur="1000"/>
                                        <p:tgtEl>
                                          <p:spTgt spid="3">
                                            <p:txEl>
                                              <p:pRg st="4" end="4"/>
                                            </p:txEl>
                                          </p:spTgt>
                                        </p:tgtEl>
                                      </p:cBhvr>
                                    </p:animEffect>
                                    <p:anim calcmode="lin" valueType="num">
                                      <p:cBhvr>
                                        <p:cTn id="36"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3">
                                            <p:txEl>
                                              <p:pRg st="5" end="5"/>
                                            </p:txEl>
                                          </p:spTgt>
                                        </p:tgtEl>
                                        <p:attrNameLst>
                                          <p:attrName>style.visibility</p:attrName>
                                        </p:attrNameLst>
                                      </p:cBhvr>
                                      <p:to>
                                        <p:strVal val="visible"/>
                                      </p:to>
                                    </p:set>
                                    <p:animEffect transition="in" filter="fade">
                                      <p:cBhvr>
                                        <p:cTn id="42" dur="1000"/>
                                        <p:tgtEl>
                                          <p:spTgt spid="3">
                                            <p:txEl>
                                              <p:pRg st="5" end="5"/>
                                            </p:txEl>
                                          </p:spTgt>
                                        </p:tgtEl>
                                      </p:cBhvr>
                                    </p:animEffect>
                                    <p:anim calcmode="lin" valueType="num">
                                      <p:cBhvr>
                                        <p:cTn id="43"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3E81F3-C272-3147-7BCD-E0A3CE4E7EB1}"/>
              </a:ext>
            </a:extLst>
          </p:cNvPr>
          <p:cNvSpPr>
            <a:spLocks noGrp="1"/>
          </p:cNvSpPr>
          <p:nvPr>
            <p:ph type="title"/>
          </p:nvPr>
        </p:nvSpPr>
        <p:spPr>
          <a:xfrm>
            <a:off x="272143" y="239486"/>
            <a:ext cx="10994083" cy="718457"/>
          </a:xfrm>
        </p:spPr>
        <p:txBody>
          <a:bodyPr/>
          <a:lstStyle/>
          <a:p>
            <a:r>
              <a:rPr lang="en-IN" dirty="0"/>
              <a:t>Clause 31(a): Previous Versions</a:t>
            </a:r>
          </a:p>
        </p:txBody>
      </p:sp>
      <p:pic>
        <p:nvPicPr>
          <p:cNvPr id="5" name="Content Placeholder 4">
            <a:extLst>
              <a:ext uri="{FF2B5EF4-FFF2-40B4-BE49-F238E27FC236}">
                <a16:creationId xmlns:a16="http://schemas.microsoft.com/office/drawing/2014/main" id="{4DEF820C-95C9-4E96-EE7D-89588F39B910}"/>
              </a:ext>
            </a:extLst>
          </p:cNvPr>
          <p:cNvPicPr>
            <a:picLocks noGrp="1" noChangeAspect="1"/>
          </p:cNvPicPr>
          <p:nvPr>
            <p:ph idx="1"/>
          </p:nvPr>
        </p:nvPicPr>
        <p:blipFill>
          <a:blip r:embed="rId2"/>
          <a:stretch>
            <a:fillRect/>
          </a:stretch>
        </p:blipFill>
        <p:spPr>
          <a:xfrm>
            <a:off x="612648" y="957943"/>
            <a:ext cx="10545210" cy="5660571"/>
          </a:xfrm>
          <a:prstGeom prst="rect">
            <a:avLst/>
          </a:prstGeom>
        </p:spPr>
      </p:pic>
    </p:spTree>
    <p:extLst>
      <p:ext uri="{BB962C8B-B14F-4D97-AF65-F5344CB8AC3E}">
        <p14:creationId xmlns:p14="http://schemas.microsoft.com/office/powerpoint/2010/main" val="1202162327"/>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FBCD48-5CD2-42E1-5F25-41B1C2953C10}"/>
              </a:ext>
            </a:extLst>
          </p:cNvPr>
          <p:cNvSpPr>
            <a:spLocks noGrp="1"/>
          </p:cNvSpPr>
          <p:nvPr>
            <p:ph type="title"/>
          </p:nvPr>
        </p:nvSpPr>
        <p:spPr>
          <a:xfrm>
            <a:off x="228600" y="261258"/>
            <a:ext cx="11037626" cy="685800"/>
          </a:xfrm>
        </p:spPr>
        <p:txBody>
          <a:bodyPr/>
          <a:lstStyle/>
          <a:p>
            <a:r>
              <a:rPr lang="en-IN" dirty="0"/>
              <a:t>Clause 31(a): Revised Version</a:t>
            </a:r>
          </a:p>
        </p:txBody>
      </p:sp>
      <p:sp>
        <p:nvSpPr>
          <p:cNvPr id="7" name="Content Placeholder 6">
            <a:extLst>
              <a:ext uri="{FF2B5EF4-FFF2-40B4-BE49-F238E27FC236}">
                <a16:creationId xmlns:a16="http://schemas.microsoft.com/office/drawing/2014/main" id="{3B938C03-1E88-88B7-476D-B4D7A2BF7C3E}"/>
              </a:ext>
            </a:extLst>
          </p:cNvPr>
          <p:cNvSpPr>
            <a:spLocks noGrp="1"/>
          </p:cNvSpPr>
          <p:nvPr>
            <p:ph idx="1"/>
          </p:nvPr>
        </p:nvSpPr>
        <p:spPr/>
        <p:txBody>
          <a:bodyPr/>
          <a:lstStyle/>
          <a:p>
            <a:endParaRPr lang="en-IN"/>
          </a:p>
        </p:txBody>
      </p:sp>
      <p:pic>
        <p:nvPicPr>
          <p:cNvPr id="9" name="Picture 8">
            <a:extLst>
              <a:ext uri="{FF2B5EF4-FFF2-40B4-BE49-F238E27FC236}">
                <a16:creationId xmlns:a16="http://schemas.microsoft.com/office/drawing/2014/main" id="{6EEDBC50-65A2-DEDC-78F5-0F0858DC199E}"/>
              </a:ext>
            </a:extLst>
          </p:cNvPr>
          <p:cNvPicPr>
            <a:picLocks noChangeAspect="1"/>
          </p:cNvPicPr>
          <p:nvPr/>
        </p:nvPicPr>
        <p:blipFill>
          <a:blip r:embed="rId2"/>
          <a:stretch>
            <a:fillRect/>
          </a:stretch>
        </p:blipFill>
        <p:spPr>
          <a:xfrm>
            <a:off x="368312" y="947058"/>
            <a:ext cx="11595088" cy="5649684"/>
          </a:xfrm>
          <a:prstGeom prst="rect">
            <a:avLst/>
          </a:prstGeom>
        </p:spPr>
      </p:pic>
    </p:spTree>
    <p:extLst>
      <p:ext uri="{BB962C8B-B14F-4D97-AF65-F5344CB8AC3E}">
        <p14:creationId xmlns:p14="http://schemas.microsoft.com/office/powerpoint/2010/main" val="3002674051"/>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arn(inVertical)">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7D95E7-7977-820C-9617-D4AA07FA67A5}"/>
              </a:ext>
            </a:extLst>
          </p:cNvPr>
          <p:cNvSpPr>
            <a:spLocks noGrp="1"/>
          </p:cNvSpPr>
          <p:nvPr>
            <p:ph type="title"/>
          </p:nvPr>
        </p:nvSpPr>
        <p:spPr/>
        <p:txBody>
          <a:bodyPr/>
          <a:lstStyle/>
          <a:p>
            <a:pPr algn="just"/>
            <a:r>
              <a:rPr lang="en-IN" dirty="0"/>
              <a:t>Code of the nature of amount / receipt / repayment is as below:</a:t>
            </a:r>
          </a:p>
        </p:txBody>
      </p:sp>
      <p:pic>
        <p:nvPicPr>
          <p:cNvPr id="5" name="Content Placeholder 4">
            <a:extLst>
              <a:ext uri="{FF2B5EF4-FFF2-40B4-BE49-F238E27FC236}">
                <a16:creationId xmlns:a16="http://schemas.microsoft.com/office/drawing/2014/main" id="{AE547637-14DA-84A5-DAED-E1DF2E0B92B1}"/>
              </a:ext>
            </a:extLst>
          </p:cNvPr>
          <p:cNvPicPr>
            <a:picLocks noGrp="1" noChangeAspect="1"/>
          </p:cNvPicPr>
          <p:nvPr>
            <p:ph idx="1"/>
          </p:nvPr>
        </p:nvPicPr>
        <p:blipFill>
          <a:blip r:embed="rId2"/>
          <a:stretch>
            <a:fillRect/>
          </a:stretch>
        </p:blipFill>
        <p:spPr>
          <a:xfrm>
            <a:off x="876387" y="2097614"/>
            <a:ext cx="10126488" cy="3829584"/>
          </a:xfrm>
          <a:prstGeom prst="rect">
            <a:avLst/>
          </a:prstGeom>
        </p:spPr>
      </p:pic>
    </p:spTree>
    <p:extLst>
      <p:ext uri="{BB962C8B-B14F-4D97-AF65-F5344CB8AC3E}">
        <p14:creationId xmlns:p14="http://schemas.microsoft.com/office/powerpoint/2010/main" val="48566578"/>
      </p:ext>
    </p:extLst>
  </p:cSld>
  <p:clrMapOvr>
    <a:masterClrMapping/>
  </p:clrMapOvr>
  <p:transition spd="slow">
    <p:wipe/>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E5A015-86CC-AC20-0750-0DCDE4EB13C6}"/>
              </a:ext>
            </a:extLst>
          </p:cNvPr>
          <p:cNvSpPr>
            <a:spLocks noGrp="1"/>
          </p:cNvSpPr>
          <p:nvPr>
            <p:ph type="title"/>
          </p:nvPr>
        </p:nvSpPr>
        <p:spPr/>
        <p:txBody>
          <a:bodyPr/>
          <a:lstStyle/>
          <a:p>
            <a:r>
              <a:rPr lang="en-IN" dirty="0"/>
              <a:t>Code list continues……….</a:t>
            </a:r>
          </a:p>
        </p:txBody>
      </p:sp>
      <p:pic>
        <p:nvPicPr>
          <p:cNvPr id="5" name="Content Placeholder 4">
            <a:extLst>
              <a:ext uri="{FF2B5EF4-FFF2-40B4-BE49-F238E27FC236}">
                <a16:creationId xmlns:a16="http://schemas.microsoft.com/office/drawing/2014/main" id="{94396B4B-6D90-9041-6B23-2DB6DA696830}"/>
              </a:ext>
            </a:extLst>
          </p:cNvPr>
          <p:cNvPicPr>
            <a:picLocks noGrp="1" noChangeAspect="1"/>
          </p:cNvPicPr>
          <p:nvPr>
            <p:ph idx="1"/>
          </p:nvPr>
        </p:nvPicPr>
        <p:blipFill>
          <a:blip r:embed="rId2"/>
          <a:stretch>
            <a:fillRect/>
          </a:stretch>
        </p:blipFill>
        <p:spPr>
          <a:xfrm>
            <a:off x="612648" y="1367926"/>
            <a:ext cx="11292840" cy="2143424"/>
          </a:xfrm>
          <a:prstGeom prst="rect">
            <a:avLst/>
          </a:prstGeom>
        </p:spPr>
      </p:pic>
    </p:spTree>
    <p:extLst>
      <p:ext uri="{BB962C8B-B14F-4D97-AF65-F5344CB8AC3E}">
        <p14:creationId xmlns:p14="http://schemas.microsoft.com/office/powerpoint/2010/main" val="1561609995"/>
      </p:ext>
    </p:extLst>
  </p:cSld>
  <p:clrMapOvr>
    <a:masterClrMapping/>
  </p:clrMapOvr>
  <p:transition spd="slow">
    <p:wipe/>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2436C6-AA1D-B35F-D791-E73B57BB58B3}"/>
              </a:ext>
            </a:extLst>
          </p:cNvPr>
          <p:cNvSpPr>
            <a:spLocks noGrp="1"/>
          </p:cNvSpPr>
          <p:nvPr>
            <p:ph type="title"/>
          </p:nvPr>
        </p:nvSpPr>
        <p:spPr>
          <a:xfrm>
            <a:off x="173736" y="173736"/>
            <a:ext cx="11850624" cy="1207008"/>
          </a:xfrm>
        </p:spPr>
        <p:txBody>
          <a:bodyPr/>
          <a:lstStyle/>
          <a:p>
            <a:r>
              <a:rPr lang="en-IN" dirty="0"/>
              <a:t>Sec 2(22)(f): as inserted by the Finance (No.2) Act 2024 (</a:t>
            </a:r>
            <a:r>
              <a:rPr lang="en-IN" dirty="0" err="1"/>
              <a:t>wef</a:t>
            </a:r>
            <a:r>
              <a:rPr lang="en-IN" dirty="0"/>
              <a:t> 01.10.2024)</a:t>
            </a:r>
          </a:p>
        </p:txBody>
      </p:sp>
      <p:sp>
        <p:nvSpPr>
          <p:cNvPr id="3" name="Content Placeholder 2">
            <a:extLst>
              <a:ext uri="{FF2B5EF4-FFF2-40B4-BE49-F238E27FC236}">
                <a16:creationId xmlns:a16="http://schemas.microsoft.com/office/drawing/2014/main" id="{40C8C3F2-68E7-6D56-FA8C-C78817B4ACBE}"/>
              </a:ext>
            </a:extLst>
          </p:cNvPr>
          <p:cNvSpPr>
            <a:spLocks noGrp="1"/>
          </p:cNvSpPr>
          <p:nvPr>
            <p:ph idx="1"/>
          </p:nvPr>
        </p:nvSpPr>
        <p:spPr>
          <a:xfrm>
            <a:off x="167640" y="1307592"/>
            <a:ext cx="11746991" cy="5001768"/>
          </a:xfrm>
        </p:spPr>
        <p:txBody>
          <a:bodyPr>
            <a:normAutofit lnSpcReduction="10000"/>
          </a:bodyPr>
          <a:lstStyle/>
          <a:p>
            <a:pPr marL="0" indent="0" algn="just">
              <a:buNone/>
            </a:pPr>
            <a:r>
              <a:rPr lang="en-IN" dirty="0">
                <a:highlight>
                  <a:srgbClr val="FFFF00"/>
                </a:highlight>
              </a:rPr>
              <a:t>2(22) “Dividend” includes:</a:t>
            </a:r>
          </a:p>
          <a:p>
            <a:pPr marL="0" indent="0" algn="just">
              <a:buNone/>
            </a:pPr>
            <a:r>
              <a:rPr lang="en-US" dirty="0">
                <a:highlight>
                  <a:srgbClr val="FFFF00"/>
                </a:highlight>
              </a:rPr>
              <a:t>f</a:t>
            </a:r>
            <a:r>
              <a:rPr lang="en-US" i="1" dirty="0">
                <a:highlight>
                  <a:srgbClr val="FFFF00"/>
                </a:highlight>
              </a:rPr>
              <a:t>) any payment by a company on purchase of its own shares from a shareholder in accordance with the provisions of section 68 of the Companies Act, 2013 (18 of 2013);</a:t>
            </a:r>
          </a:p>
          <a:p>
            <a:pPr marL="0" indent="0" algn="just">
              <a:buNone/>
            </a:pPr>
            <a:r>
              <a:rPr lang="en-US" b="1" i="1" u="sng" dirty="0"/>
              <a:t>Sec 68 of the Companies Act 2013:</a:t>
            </a:r>
          </a:p>
          <a:p>
            <a:pPr marL="0" indent="0" algn="just">
              <a:buNone/>
            </a:pPr>
            <a:r>
              <a:rPr lang="en-US" b="1" dirty="0"/>
              <a:t>68. Power of Company to Purchase its Own Securities</a:t>
            </a:r>
            <a:endParaRPr lang="en-US" dirty="0"/>
          </a:p>
          <a:p>
            <a:pPr marL="0" indent="0" algn="just">
              <a:buNone/>
            </a:pPr>
            <a:r>
              <a:rPr lang="en-US" dirty="0"/>
              <a:t>(1) Notwithstanding anything contained in this Act, but subject to the provisions of sub-section (2), a </a:t>
            </a:r>
            <a:r>
              <a:rPr lang="en-US" u="sng" dirty="0">
                <a:hlinkClick r:id="rId2"/>
              </a:rPr>
              <a:t>company</a:t>
            </a:r>
            <a:r>
              <a:rPr lang="en-US" dirty="0"/>
              <a:t> may purchase its own shares or other specified </a:t>
            </a:r>
            <a:r>
              <a:rPr lang="en-US" u="sng" dirty="0">
                <a:hlinkClick r:id="rId2"/>
              </a:rPr>
              <a:t>securities</a:t>
            </a:r>
            <a:r>
              <a:rPr lang="en-US" dirty="0"/>
              <a:t> (</a:t>
            </a:r>
            <a:r>
              <a:rPr lang="en-US" i="1" dirty="0"/>
              <a:t>hereinafter referred to as buy-back</a:t>
            </a:r>
            <a:r>
              <a:rPr lang="en-US" dirty="0"/>
              <a:t>) out of—</a:t>
            </a:r>
          </a:p>
          <a:p>
            <a:pPr marL="0" indent="0" algn="just">
              <a:buNone/>
            </a:pPr>
            <a:r>
              <a:rPr lang="en-US" dirty="0"/>
              <a:t>(</a:t>
            </a:r>
            <a:r>
              <a:rPr lang="en-US" i="1" dirty="0"/>
              <a:t>a</a:t>
            </a:r>
            <a:r>
              <a:rPr lang="en-US" dirty="0"/>
              <a:t>) its </a:t>
            </a:r>
            <a:r>
              <a:rPr lang="en-US" u="sng" dirty="0">
                <a:hlinkClick r:id="rId2"/>
              </a:rPr>
              <a:t>free reserves</a:t>
            </a:r>
            <a:r>
              <a:rPr lang="en-US" dirty="0"/>
              <a:t>;</a:t>
            </a:r>
          </a:p>
          <a:p>
            <a:pPr marL="0" indent="0" algn="just">
              <a:buNone/>
            </a:pPr>
            <a:r>
              <a:rPr lang="en-US" dirty="0"/>
              <a:t>(</a:t>
            </a:r>
            <a:r>
              <a:rPr lang="en-US" i="1" dirty="0"/>
              <a:t>b</a:t>
            </a:r>
            <a:r>
              <a:rPr lang="en-US" dirty="0"/>
              <a:t>) the </a:t>
            </a:r>
            <a:r>
              <a:rPr lang="en-US" u="sng" dirty="0">
                <a:hlinkClick r:id="rId2"/>
              </a:rPr>
              <a:t>securities</a:t>
            </a:r>
            <a:r>
              <a:rPr lang="en-US" dirty="0"/>
              <a:t> premium account; or</a:t>
            </a:r>
          </a:p>
          <a:p>
            <a:pPr marL="0" indent="0" algn="just">
              <a:buNone/>
            </a:pPr>
            <a:r>
              <a:rPr lang="en-US" dirty="0"/>
              <a:t>(</a:t>
            </a:r>
            <a:r>
              <a:rPr lang="en-US" i="1" dirty="0"/>
              <a:t>c</a:t>
            </a:r>
            <a:r>
              <a:rPr lang="en-US" dirty="0"/>
              <a:t>) the proceeds of the issue of any shares or other specified </a:t>
            </a:r>
            <a:r>
              <a:rPr lang="en-US" u="sng" dirty="0">
                <a:hlinkClick r:id="rId2"/>
              </a:rPr>
              <a:t>securities</a:t>
            </a:r>
            <a:r>
              <a:rPr lang="en-US" dirty="0"/>
              <a:t>:</a:t>
            </a:r>
          </a:p>
          <a:p>
            <a:pPr marL="0" indent="0" algn="just">
              <a:buNone/>
            </a:pPr>
            <a:endParaRPr lang="en-IN" dirty="0"/>
          </a:p>
        </p:txBody>
      </p:sp>
    </p:spTree>
    <p:extLst>
      <p:ext uri="{BB962C8B-B14F-4D97-AF65-F5344CB8AC3E}">
        <p14:creationId xmlns:p14="http://schemas.microsoft.com/office/powerpoint/2010/main" val="1738381253"/>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 calcmode="lin" valueType="num">
                                      <p:cBhvr additive="base">
                                        <p:cTn id="49"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BC4EBE-DD2F-A829-72F7-0E0E288D7E48}"/>
              </a:ext>
            </a:extLst>
          </p:cNvPr>
          <p:cNvSpPr>
            <a:spLocks noGrp="1"/>
          </p:cNvSpPr>
          <p:nvPr>
            <p:ph type="title"/>
          </p:nvPr>
        </p:nvSpPr>
        <p:spPr/>
        <p:txBody>
          <a:bodyPr/>
          <a:lstStyle/>
          <a:p>
            <a:r>
              <a:rPr lang="en-IN" dirty="0"/>
              <a:t>Ceiling on Number of Tax Audits to 60: Recent Changes / Guidelines</a:t>
            </a:r>
          </a:p>
        </p:txBody>
      </p:sp>
      <p:sp>
        <p:nvSpPr>
          <p:cNvPr id="3" name="Content Placeholder 2">
            <a:extLst>
              <a:ext uri="{FF2B5EF4-FFF2-40B4-BE49-F238E27FC236}">
                <a16:creationId xmlns:a16="http://schemas.microsoft.com/office/drawing/2014/main" id="{18BFDF3F-99AA-D7D5-5F63-1C2B631C56B6}"/>
              </a:ext>
            </a:extLst>
          </p:cNvPr>
          <p:cNvSpPr>
            <a:spLocks noGrp="1"/>
          </p:cNvSpPr>
          <p:nvPr>
            <p:ph idx="1"/>
          </p:nvPr>
        </p:nvSpPr>
        <p:spPr/>
        <p:txBody>
          <a:bodyPr>
            <a:normAutofit/>
          </a:bodyPr>
          <a:lstStyle/>
          <a:p>
            <a:pPr algn="just"/>
            <a:r>
              <a:rPr lang="en-US" sz="3000" dirty="0">
                <a:latin typeface="Aptos"/>
              </a:rPr>
              <a:t>The Chartered Accountants (Limit on Number of Tax Audits) Guidelines, 2025 applicable </a:t>
            </a:r>
            <a:r>
              <a:rPr lang="en-US" sz="3000" dirty="0" err="1">
                <a:latin typeface="Aptos"/>
              </a:rPr>
              <a:t>wef</a:t>
            </a:r>
            <a:r>
              <a:rPr lang="en-US" sz="3000" dirty="0">
                <a:latin typeface="Aptos"/>
              </a:rPr>
              <a:t> 01.04.2026.</a:t>
            </a:r>
          </a:p>
          <a:p>
            <a:pPr algn="just"/>
            <a:r>
              <a:rPr lang="en-US" sz="3000" dirty="0">
                <a:latin typeface="Aptos"/>
              </a:rPr>
              <a:t>This limits number of tax audit to 60 from Assessment Year to Financial Year approach.</a:t>
            </a:r>
          </a:p>
          <a:p>
            <a:pPr algn="just"/>
            <a:r>
              <a:rPr lang="en-US" sz="3000" dirty="0">
                <a:latin typeface="Aptos"/>
              </a:rPr>
              <a:t>In this regard FAQs issued by ICAI are important to understand. </a:t>
            </a:r>
            <a:endParaRPr lang="en-IN" sz="3000" dirty="0"/>
          </a:p>
        </p:txBody>
      </p:sp>
    </p:spTree>
    <p:extLst>
      <p:ext uri="{BB962C8B-B14F-4D97-AF65-F5344CB8AC3E}">
        <p14:creationId xmlns:p14="http://schemas.microsoft.com/office/powerpoint/2010/main" val="760464296"/>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805F72-5CB6-45E5-B63E-43C30093B295}"/>
              </a:ext>
            </a:extLst>
          </p:cNvPr>
          <p:cNvSpPr>
            <a:spLocks noGrp="1"/>
          </p:cNvSpPr>
          <p:nvPr>
            <p:ph type="title"/>
          </p:nvPr>
        </p:nvSpPr>
        <p:spPr/>
        <p:txBody>
          <a:bodyPr/>
          <a:lstStyle/>
          <a:p>
            <a:pPr algn="just"/>
            <a:r>
              <a:rPr lang="en-IN" dirty="0"/>
              <a:t>Clause 32: Carry Forward Losses / Depreciation</a:t>
            </a:r>
          </a:p>
        </p:txBody>
      </p:sp>
      <p:pic>
        <p:nvPicPr>
          <p:cNvPr id="5" name="Content Placeholder 4">
            <a:extLst>
              <a:ext uri="{FF2B5EF4-FFF2-40B4-BE49-F238E27FC236}">
                <a16:creationId xmlns:a16="http://schemas.microsoft.com/office/drawing/2014/main" id="{CE6D9FE1-8573-7FFA-160A-FDA4371D48DA}"/>
              </a:ext>
            </a:extLst>
          </p:cNvPr>
          <p:cNvPicPr>
            <a:picLocks noGrp="1" noChangeAspect="1"/>
          </p:cNvPicPr>
          <p:nvPr>
            <p:ph idx="1"/>
          </p:nvPr>
        </p:nvPicPr>
        <p:blipFill>
          <a:blip r:embed="rId2"/>
          <a:stretch>
            <a:fillRect/>
          </a:stretch>
        </p:blipFill>
        <p:spPr>
          <a:xfrm>
            <a:off x="989165" y="2042080"/>
            <a:ext cx="10577995" cy="3919808"/>
          </a:xfrm>
          <a:prstGeom prst="rect">
            <a:avLst/>
          </a:prstGeom>
        </p:spPr>
      </p:pic>
    </p:spTree>
    <p:extLst>
      <p:ext uri="{BB962C8B-B14F-4D97-AF65-F5344CB8AC3E}">
        <p14:creationId xmlns:p14="http://schemas.microsoft.com/office/powerpoint/2010/main" val="3888793664"/>
      </p:ext>
    </p:extLst>
  </p:cSld>
  <p:clrMapOvr>
    <a:masterClrMapping/>
  </p:clrMapOvr>
  <p:transition spd="slow">
    <p:wipe/>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E94A29-D3F7-061C-2E35-BF3938D78217}"/>
              </a:ext>
            </a:extLst>
          </p:cNvPr>
          <p:cNvSpPr>
            <a:spLocks noGrp="1"/>
          </p:cNvSpPr>
          <p:nvPr>
            <p:ph type="title"/>
          </p:nvPr>
        </p:nvSpPr>
        <p:spPr>
          <a:xfrm>
            <a:off x="612648" y="559526"/>
            <a:ext cx="10653578" cy="812074"/>
          </a:xfrm>
        </p:spPr>
        <p:txBody>
          <a:bodyPr/>
          <a:lstStyle/>
          <a:p>
            <a:r>
              <a:rPr lang="en-IN" dirty="0"/>
              <a:t>Clause 32 continues……</a:t>
            </a:r>
          </a:p>
        </p:txBody>
      </p:sp>
      <p:pic>
        <p:nvPicPr>
          <p:cNvPr id="5" name="Content Placeholder 4">
            <a:extLst>
              <a:ext uri="{FF2B5EF4-FFF2-40B4-BE49-F238E27FC236}">
                <a16:creationId xmlns:a16="http://schemas.microsoft.com/office/drawing/2014/main" id="{3D9ED0C6-96C4-1413-4594-89582AF4F6F6}"/>
              </a:ext>
            </a:extLst>
          </p:cNvPr>
          <p:cNvPicPr>
            <a:picLocks noGrp="1" noChangeAspect="1"/>
          </p:cNvPicPr>
          <p:nvPr>
            <p:ph idx="1"/>
          </p:nvPr>
        </p:nvPicPr>
        <p:blipFill>
          <a:blip r:embed="rId2"/>
          <a:stretch>
            <a:fillRect/>
          </a:stretch>
        </p:blipFill>
        <p:spPr>
          <a:xfrm>
            <a:off x="612648" y="1132114"/>
            <a:ext cx="11383409" cy="5453743"/>
          </a:xfrm>
          <a:prstGeom prst="rect">
            <a:avLst/>
          </a:prstGeom>
        </p:spPr>
      </p:pic>
    </p:spTree>
    <p:extLst>
      <p:ext uri="{BB962C8B-B14F-4D97-AF65-F5344CB8AC3E}">
        <p14:creationId xmlns:p14="http://schemas.microsoft.com/office/powerpoint/2010/main" val="2139866975"/>
      </p:ext>
    </p:extLst>
  </p:cSld>
  <p:clrMapOvr>
    <a:masterClrMapping/>
  </p:clrMapOvr>
  <p:transition spd="slow">
    <p:wipe/>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55BCA1-20CC-E2E0-72F9-3DB484BFDE55}"/>
              </a:ext>
            </a:extLst>
          </p:cNvPr>
          <p:cNvSpPr>
            <a:spLocks noGrp="1"/>
          </p:cNvSpPr>
          <p:nvPr>
            <p:ph type="title"/>
          </p:nvPr>
        </p:nvSpPr>
        <p:spPr/>
        <p:txBody>
          <a:bodyPr/>
          <a:lstStyle/>
          <a:p>
            <a:r>
              <a:rPr lang="en-IN" dirty="0"/>
              <a:t>Clause 33: Chapter VI-A Deduction:</a:t>
            </a:r>
          </a:p>
        </p:txBody>
      </p:sp>
      <p:pic>
        <p:nvPicPr>
          <p:cNvPr id="5" name="Content Placeholder 4">
            <a:extLst>
              <a:ext uri="{FF2B5EF4-FFF2-40B4-BE49-F238E27FC236}">
                <a16:creationId xmlns:a16="http://schemas.microsoft.com/office/drawing/2014/main" id="{571BE467-A865-84A2-21BA-D8B0FB9BFEC8}"/>
              </a:ext>
            </a:extLst>
          </p:cNvPr>
          <p:cNvPicPr>
            <a:picLocks noGrp="1" noChangeAspect="1"/>
          </p:cNvPicPr>
          <p:nvPr>
            <p:ph idx="1"/>
          </p:nvPr>
        </p:nvPicPr>
        <p:blipFill>
          <a:blip r:embed="rId2"/>
          <a:stretch>
            <a:fillRect/>
          </a:stretch>
        </p:blipFill>
        <p:spPr>
          <a:xfrm>
            <a:off x="381000" y="1581686"/>
            <a:ext cx="11560629" cy="3218914"/>
          </a:xfrm>
          <a:prstGeom prst="rect">
            <a:avLst/>
          </a:prstGeom>
        </p:spPr>
      </p:pic>
    </p:spTree>
    <p:extLst>
      <p:ext uri="{BB962C8B-B14F-4D97-AF65-F5344CB8AC3E}">
        <p14:creationId xmlns:p14="http://schemas.microsoft.com/office/powerpoint/2010/main" val="776898314"/>
      </p:ext>
    </p:extLst>
  </p:cSld>
  <p:clrMapOvr>
    <a:masterClrMapping/>
  </p:clrMapOvr>
  <p:transition spd="slow">
    <p:wipe/>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46B571-63AC-A12F-47DA-88EBA90293CF}"/>
              </a:ext>
            </a:extLst>
          </p:cNvPr>
          <p:cNvSpPr>
            <a:spLocks noGrp="1"/>
          </p:cNvSpPr>
          <p:nvPr>
            <p:ph type="title"/>
          </p:nvPr>
        </p:nvSpPr>
        <p:spPr/>
        <p:txBody>
          <a:bodyPr/>
          <a:lstStyle/>
          <a:p>
            <a:r>
              <a:rPr lang="en-IN" dirty="0"/>
              <a:t>Clause 34: TDS Reporting  (a), (b) &amp; (c)  / 194T</a:t>
            </a:r>
          </a:p>
        </p:txBody>
      </p:sp>
      <p:pic>
        <p:nvPicPr>
          <p:cNvPr id="5" name="Content Placeholder 4">
            <a:extLst>
              <a:ext uri="{FF2B5EF4-FFF2-40B4-BE49-F238E27FC236}">
                <a16:creationId xmlns:a16="http://schemas.microsoft.com/office/drawing/2014/main" id="{00D19669-CB47-F1A3-1839-FC9E62279CA5}"/>
              </a:ext>
            </a:extLst>
          </p:cNvPr>
          <p:cNvPicPr>
            <a:picLocks noGrp="1" noChangeAspect="1"/>
          </p:cNvPicPr>
          <p:nvPr>
            <p:ph idx="1"/>
          </p:nvPr>
        </p:nvPicPr>
        <p:blipFill>
          <a:blip r:embed="rId2"/>
          <a:stretch>
            <a:fillRect/>
          </a:stretch>
        </p:blipFill>
        <p:spPr>
          <a:xfrm>
            <a:off x="473506" y="1451018"/>
            <a:ext cx="11489894" cy="5145725"/>
          </a:xfrm>
          <a:prstGeom prst="rect">
            <a:avLst/>
          </a:prstGeom>
        </p:spPr>
      </p:pic>
    </p:spTree>
    <p:extLst>
      <p:ext uri="{BB962C8B-B14F-4D97-AF65-F5344CB8AC3E}">
        <p14:creationId xmlns:p14="http://schemas.microsoft.com/office/powerpoint/2010/main" val="611386302"/>
      </p:ext>
    </p:extLst>
  </p:cSld>
  <p:clrMapOvr>
    <a:masterClrMapping/>
  </p:clrMapOvr>
  <p:transition spd="slow">
    <p:wipe/>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9D042C-A638-D414-DC7E-63D90BF7C395}"/>
              </a:ext>
            </a:extLst>
          </p:cNvPr>
          <p:cNvSpPr>
            <a:spLocks noGrp="1"/>
          </p:cNvSpPr>
          <p:nvPr>
            <p:ph type="title"/>
          </p:nvPr>
        </p:nvSpPr>
        <p:spPr/>
        <p:txBody>
          <a:bodyPr/>
          <a:lstStyle/>
          <a:p>
            <a:r>
              <a:rPr lang="en-IN" dirty="0"/>
              <a:t>Clause 44: GST Reconciliation </a:t>
            </a:r>
          </a:p>
        </p:txBody>
      </p:sp>
      <p:pic>
        <p:nvPicPr>
          <p:cNvPr id="5" name="Content Placeholder 4">
            <a:extLst>
              <a:ext uri="{FF2B5EF4-FFF2-40B4-BE49-F238E27FC236}">
                <a16:creationId xmlns:a16="http://schemas.microsoft.com/office/drawing/2014/main" id="{154706A5-988C-E5C7-6930-F5B8755E4D16}"/>
              </a:ext>
            </a:extLst>
          </p:cNvPr>
          <p:cNvPicPr>
            <a:picLocks noGrp="1" noChangeAspect="1"/>
          </p:cNvPicPr>
          <p:nvPr>
            <p:ph idx="1"/>
          </p:nvPr>
        </p:nvPicPr>
        <p:blipFill>
          <a:blip r:embed="rId2"/>
          <a:stretch>
            <a:fillRect/>
          </a:stretch>
        </p:blipFill>
        <p:spPr>
          <a:xfrm>
            <a:off x="586112" y="1414742"/>
            <a:ext cx="11486145" cy="5138457"/>
          </a:xfrm>
          <a:prstGeom prst="rect">
            <a:avLst/>
          </a:prstGeom>
        </p:spPr>
      </p:pic>
    </p:spTree>
    <p:extLst>
      <p:ext uri="{BB962C8B-B14F-4D97-AF65-F5344CB8AC3E}">
        <p14:creationId xmlns:p14="http://schemas.microsoft.com/office/powerpoint/2010/main" val="1079116259"/>
      </p:ext>
    </p:extLst>
  </p:cSld>
  <p:clrMapOvr>
    <a:masterClrMapping/>
  </p:clrMapOvr>
  <p:transition spd="slow">
    <p:wipe/>
  </p:transition>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5FAD12-C64F-0540-2840-0976D331BBEA}"/>
              </a:ext>
            </a:extLst>
          </p:cNvPr>
          <p:cNvSpPr>
            <a:spLocks noGrp="1"/>
          </p:cNvSpPr>
          <p:nvPr>
            <p:ph type="title"/>
          </p:nvPr>
        </p:nvSpPr>
        <p:spPr/>
        <p:txBody>
          <a:bodyPr/>
          <a:lstStyle/>
          <a:p>
            <a:endParaRPr lang="en-IN"/>
          </a:p>
        </p:txBody>
      </p:sp>
      <p:sp>
        <p:nvSpPr>
          <p:cNvPr id="3" name="Content Placeholder 2">
            <a:extLst>
              <a:ext uri="{FF2B5EF4-FFF2-40B4-BE49-F238E27FC236}">
                <a16:creationId xmlns:a16="http://schemas.microsoft.com/office/drawing/2014/main" id="{1FFA7D43-7F14-7F35-277E-23ABC8C1A342}"/>
              </a:ext>
            </a:extLst>
          </p:cNvPr>
          <p:cNvSpPr>
            <a:spLocks noGrp="1"/>
          </p:cNvSpPr>
          <p:nvPr>
            <p:ph idx="1"/>
          </p:nvPr>
        </p:nvSpPr>
        <p:spPr/>
        <p:txBody>
          <a:bodyPr>
            <a:noAutofit/>
          </a:bodyPr>
          <a:lstStyle/>
          <a:p>
            <a:pPr marL="0" indent="0">
              <a:buNone/>
            </a:pPr>
            <a:endParaRPr lang="en-IN" sz="4500" b="1" dirty="0"/>
          </a:p>
          <a:p>
            <a:pPr marL="0" indent="0">
              <a:buNone/>
            </a:pPr>
            <a:endParaRPr lang="en-IN" sz="4500" b="1" dirty="0"/>
          </a:p>
          <a:p>
            <a:pPr marL="0" indent="0">
              <a:buNone/>
            </a:pPr>
            <a:endParaRPr lang="en-IN" sz="4500" b="1" dirty="0"/>
          </a:p>
          <a:p>
            <a:pPr marL="0" indent="0">
              <a:buNone/>
            </a:pPr>
            <a:endParaRPr lang="en-IN" sz="4500" b="1" dirty="0"/>
          </a:p>
          <a:p>
            <a:pPr marL="0" indent="0">
              <a:buNone/>
            </a:pPr>
            <a:r>
              <a:rPr lang="en-IN" sz="4500" b="1" dirty="0"/>
              <a:t>Thanks !! Jai Hind !!!</a:t>
            </a:r>
          </a:p>
        </p:txBody>
      </p:sp>
    </p:spTree>
    <p:extLst>
      <p:ext uri="{BB962C8B-B14F-4D97-AF65-F5344CB8AC3E}">
        <p14:creationId xmlns:p14="http://schemas.microsoft.com/office/powerpoint/2010/main" val="729662190"/>
      </p:ext>
    </p:extLst>
  </p:cSld>
  <p:clrMapOvr>
    <a:masterClrMapping/>
  </p:clrMapOvr>
  <p:transition spd="slow">
    <p:wip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3937B8-19DB-0F59-F9A5-95479C574AC9}"/>
              </a:ext>
            </a:extLst>
          </p:cNvPr>
          <p:cNvSpPr>
            <a:spLocks noGrp="1"/>
          </p:cNvSpPr>
          <p:nvPr>
            <p:ph type="title"/>
          </p:nvPr>
        </p:nvSpPr>
        <p:spPr/>
        <p:txBody>
          <a:bodyPr>
            <a:normAutofit fontScale="90000"/>
          </a:bodyPr>
          <a:lstStyle/>
          <a:p>
            <a:pPr algn="just"/>
            <a:r>
              <a:rPr lang="en-IN" dirty="0"/>
              <a:t>Chartered Accountants (Limit on Number of Tax Audits) Guidelines, 2025 applicable </a:t>
            </a:r>
            <a:r>
              <a:rPr lang="en-IN" dirty="0" err="1"/>
              <a:t>wef</a:t>
            </a:r>
            <a:r>
              <a:rPr lang="en-IN" dirty="0"/>
              <a:t> 01.04.2026</a:t>
            </a:r>
          </a:p>
        </p:txBody>
      </p:sp>
      <p:sp>
        <p:nvSpPr>
          <p:cNvPr id="3" name="Content Placeholder 2">
            <a:extLst>
              <a:ext uri="{FF2B5EF4-FFF2-40B4-BE49-F238E27FC236}">
                <a16:creationId xmlns:a16="http://schemas.microsoft.com/office/drawing/2014/main" id="{682C751E-1DDE-FFCF-DDC1-413D84FAC40F}"/>
              </a:ext>
            </a:extLst>
          </p:cNvPr>
          <p:cNvSpPr>
            <a:spLocks noGrp="1"/>
          </p:cNvSpPr>
          <p:nvPr>
            <p:ph idx="1"/>
          </p:nvPr>
        </p:nvSpPr>
        <p:spPr/>
        <p:txBody>
          <a:bodyPr>
            <a:normAutofit/>
          </a:bodyPr>
          <a:lstStyle/>
          <a:p>
            <a:pPr marL="0" indent="0" algn="just">
              <a:buNone/>
            </a:pPr>
            <a:r>
              <a:rPr lang="en-IN" sz="3000" dirty="0">
                <a:highlight>
                  <a:srgbClr val="00FFFF"/>
                </a:highlight>
              </a:rPr>
              <a:t>Dated: 14/05/2026</a:t>
            </a:r>
          </a:p>
          <a:p>
            <a:pPr marL="0" indent="0" algn="just">
              <a:buNone/>
            </a:pPr>
            <a:r>
              <a:rPr lang="en-IN" sz="3000" dirty="0"/>
              <a:t>For implementation of the ceiling on Tax Audit assignments through the UDIN system, </a:t>
            </a:r>
            <a:r>
              <a:rPr lang="en-IN" sz="3000" dirty="0">
                <a:highlight>
                  <a:srgbClr val="FFFF00"/>
                </a:highlight>
              </a:rPr>
              <a:t>only specified sub-categories under “GST &amp; Tax Audit”</a:t>
            </a:r>
            <a:r>
              <a:rPr lang="en-IN" sz="3000" dirty="0"/>
              <a:t> shall be considered for computation of the ceiling. </a:t>
            </a:r>
            <a:r>
              <a:rPr lang="en-IN" sz="3000" dirty="0">
                <a:highlight>
                  <a:srgbClr val="FFFF00"/>
                </a:highlight>
              </a:rPr>
              <a:t>The ceiling on Tax Audit assignments is 60 per financial year per member and is applicable with effect from 1st April, 2026.</a:t>
            </a:r>
          </a:p>
          <a:p>
            <a:pPr algn="just"/>
            <a:endParaRPr lang="en-IN" sz="3000" dirty="0"/>
          </a:p>
        </p:txBody>
      </p:sp>
    </p:spTree>
    <p:extLst>
      <p:ext uri="{BB962C8B-B14F-4D97-AF65-F5344CB8AC3E}">
        <p14:creationId xmlns:p14="http://schemas.microsoft.com/office/powerpoint/2010/main" val="2792141016"/>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E94B52-5E21-7956-A5C4-4D6B3DB873C8}"/>
              </a:ext>
            </a:extLst>
          </p:cNvPr>
          <p:cNvSpPr>
            <a:spLocks noGrp="1"/>
          </p:cNvSpPr>
          <p:nvPr>
            <p:ph type="title"/>
          </p:nvPr>
        </p:nvSpPr>
        <p:spPr>
          <a:xfrm>
            <a:off x="292608" y="256032"/>
            <a:ext cx="10973618" cy="586034"/>
          </a:xfrm>
        </p:spPr>
        <p:txBody>
          <a:bodyPr/>
          <a:lstStyle/>
          <a:p>
            <a:r>
              <a:rPr lang="en-IN" dirty="0"/>
              <a:t>Key Definitions:</a:t>
            </a:r>
          </a:p>
        </p:txBody>
      </p:sp>
      <p:pic>
        <p:nvPicPr>
          <p:cNvPr id="5" name="Content Placeholder 4">
            <a:extLst>
              <a:ext uri="{FF2B5EF4-FFF2-40B4-BE49-F238E27FC236}">
                <a16:creationId xmlns:a16="http://schemas.microsoft.com/office/drawing/2014/main" id="{B68C3ED2-E71D-059D-7297-974F7787D0E2}"/>
              </a:ext>
            </a:extLst>
          </p:cNvPr>
          <p:cNvPicPr>
            <a:picLocks noGrp="1" noChangeAspect="1"/>
          </p:cNvPicPr>
          <p:nvPr>
            <p:ph idx="1"/>
          </p:nvPr>
        </p:nvPicPr>
        <p:blipFill>
          <a:blip r:embed="rId2"/>
          <a:stretch>
            <a:fillRect/>
          </a:stretch>
        </p:blipFill>
        <p:spPr>
          <a:xfrm>
            <a:off x="292608" y="1042416"/>
            <a:ext cx="11430000" cy="5641848"/>
          </a:xfrm>
          <a:prstGeom prst="rect">
            <a:avLst/>
          </a:prstGeom>
        </p:spPr>
      </p:pic>
    </p:spTree>
    <p:extLst>
      <p:ext uri="{BB962C8B-B14F-4D97-AF65-F5344CB8AC3E}">
        <p14:creationId xmlns:p14="http://schemas.microsoft.com/office/powerpoint/2010/main" val="3959881182"/>
      </p:ext>
    </p:extLst>
  </p:cSld>
  <p:clrMapOvr>
    <a:masterClrMapping/>
  </p:clrMapOvr>
  <p:transition spd="slow">
    <p:wip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6CB8F1-0DC4-F262-3BA2-524B2CAF8E89}"/>
              </a:ext>
            </a:extLst>
          </p:cNvPr>
          <p:cNvSpPr>
            <a:spLocks noGrp="1"/>
          </p:cNvSpPr>
          <p:nvPr>
            <p:ph type="title"/>
          </p:nvPr>
        </p:nvSpPr>
        <p:spPr>
          <a:xfrm>
            <a:off x="237744" y="301752"/>
            <a:ext cx="11658600" cy="749808"/>
          </a:xfrm>
        </p:spPr>
        <p:txBody>
          <a:bodyPr/>
          <a:lstStyle/>
          <a:p>
            <a:r>
              <a:rPr lang="en-IN" dirty="0"/>
              <a:t>From ICAI FAQs on the guidelines:</a:t>
            </a:r>
          </a:p>
        </p:txBody>
      </p:sp>
      <p:sp>
        <p:nvSpPr>
          <p:cNvPr id="3" name="Content Placeholder 2">
            <a:extLst>
              <a:ext uri="{FF2B5EF4-FFF2-40B4-BE49-F238E27FC236}">
                <a16:creationId xmlns:a16="http://schemas.microsoft.com/office/drawing/2014/main" id="{5B48DEFF-D0A8-7B4F-69EA-0BE015D5A194}"/>
              </a:ext>
            </a:extLst>
          </p:cNvPr>
          <p:cNvSpPr>
            <a:spLocks noGrp="1"/>
          </p:cNvSpPr>
          <p:nvPr>
            <p:ph idx="1"/>
          </p:nvPr>
        </p:nvSpPr>
        <p:spPr>
          <a:xfrm>
            <a:off x="237744" y="987552"/>
            <a:ext cx="11658599" cy="5321808"/>
          </a:xfrm>
        </p:spPr>
        <p:txBody>
          <a:bodyPr>
            <a:noAutofit/>
          </a:bodyPr>
          <a:lstStyle/>
          <a:p>
            <a:pPr marL="0" indent="0" algn="just">
              <a:buNone/>
            </a:pPr>
            <a:r>
              <a:rPr lang="en-IN" sz="2300" dirty="0"/>
              <a:t>Q1. What is the ceiling on Tax Audit assignments for UDIN generation?</a:t>
            </a:r>
          </a:p>
          <a:p>
            <a:pPr marL="0" indent="0" algn="just">
              <a:buNone/>
            </a:pPr>
            <a:r>
              <a:rPr lang="en-IN" sz="2300" dirty="0"/>
              <a:t>Q2. How is the ceiling of Tax Audit assignments computed?</a:t>
            </a:r>
          </a:p>
          <a:p>
            <a:pPr marL="0" indent="0" algn="just">
              <a:buNone/>
            </a:pPr>
            <a:r>
              <a:rPr lang="en-IN" sz="2300" dirty="0"/>
              <a:t>Q3. Which sub-categories are considered for the purpose of Tax Audit ceiling?</a:t>
            </a:r>
          </a:p>
          <a:p>
            <a:pPr marL="0" indent="0" algn="just">
              <a:buNone/>
            </a:pPr>
            <a:r>
              <a:rPr lang="en-IN" sz="2300" dirty="0"/>
              <a:t>Q4. Whether Tax Audit assignments undertaken in different firms or in individual capacity are aggregated?</a:t>
            </a:r>
          </a:p>
          <a:p>
            <a:pPr marL="0" indent="0" algn="just">
              <a:buNone/>
            </a:pPr>
            <a:r>
              <a:rPr lang="en-IN" sz="2300" dirty="0"/>
              <a:t>Q5. Whether UDIN generated for revised Tax Audit Reports is counted within the ceiling?</a:t>
            </a:r>
          </a:p>
          <a:p>
            <a:pPr marL="0" indent="0" algn="just">
              <a:buNone/>
            </a:pPr>
            <a:r>
              <a:rPr lang="en-IN" sz="2300" dirty="0"/>
              <a:t>Q6. How are UDINs for Head Office and Branch audits treated for ceiling purposes?</a:t>
            </a:r>
          </a:p>
          <a:p>
            <a:pPr marL="0" indent="0" algn="just">
              <a:buNone/>
            </a:pPr>
            <a:r>
              <a:rPr lang="en-IN" sz="2300" dirty="0"/>
              <a:t>Q7. How are multiple assessment years for the same assessee treated?</a:t>
            </a:r>
          </a:p>
          <a:p>
            <a:pPr marL="0" indent="0" algn="just">
              <a:buNone/>
            </a:pPr>
            <a:r>
              <a:rPr lang="en-IN" sz="2300" dirty="0"/>
              <a:t>Q8. How are multiple forms for the same assessee treated?</a:t>
            </a:r>
          </a:p>
        </p:txBody>
      </p:sp>
    </p:spTree>
    <p:extLst>
      <p:ext uri="{BB962C8B-B14F-4D97-AF65-F5344CB8AC3E}">
        <p14:creationId xmlns:p14="http://schemas.microsoft.com/office/powerpoint/2010/main" val="3782609769"/>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Effect transition="in" filter="fade">
                                      <p:cBhvr>
                                        <p:cTn id="35" dur="1000"/>
                                        <p:tgtEl>
                                          <p:spTgt spid="3">
                                            <p:txEl>
                                              <p:pRg st="4" end="4"/>
                                            </p:txEl>
                                          </p:spTgt>
                                        </p:tgtEl>
                                      </p:cBhvr>
                                    </p:animEffect>
                                    <p:anim calcmode="lin" valueType="num">
                                      <p:cBhvr>
                                        <p:cTn id="36"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3">
                                            <p:txEl>
                                              <p:pRg st="5" end="5"/>
                                            </p:txEl>
                                          </p:spTgt>
                                        </p:tgtEl>
                                        <p:attrNameLst>
                                          <p:attrName>style.visibility</p:attrName>
                                        </p:attrNameLst>
                                      </p:cBhvr>
                                      <p:to>
                                        <p:strVal val="visible"/>
                                      </p:to>
                                    </p:set>
                                    <p:animEffect transition="in" filter="fade">
                                      <p:cBhvr>
                                        <p:cTn id="42" dur="1000"/>
                                        <p:tgtEl>
                                          <p:spTgt spid="3">
                                            <p:txEl>
                                              <p:pRg st="5" end="5"/>
                                            </p:txEl>
                                          </p:spTgt>
                                        </p:tgtEl>
                                      </p:cBhvr>
                                    </p:animEffect>
                                    <p:anim calcmode="lin" valueType="num">
                                      <p:cBhvr>
                                        <p:cTn id="43"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grpId="0" nodeType="clickEffect">
                                  <p:stCondLst>
                                    <p:cond delay="0"/>
                                  </p:stCondLst>
                                  <p:childTnLst>
                                    <p:set>
                                      <p:cBhvr>
                                        <p:cTn id="48" dur="1" fill="hold">
                                          <p:stCondLst>
                                            <p:cond delay="0"/>
                                          </p:stCondLst>
                                        </p:cTn>
                                        <p:tgtEl>
                                          <p:spTgt spid="3">
                                            <p:txEl>
                                              <p:pRg st="6" end="6"/>
                                            </p:txEl>
                                          </p:spTgt>
                                        </p:tgtEl>
                                        <p:attrNameLst>
                                          <p:attrName>style.visibility</p:attrName>
                                        </p:attrNameLst>
                                      </p:cBhvr>
                                      <p:to>
                                        <p:strVal val="visible"/>
                                      </p:to>
                                    </p:set>
                                    <p:animEffect transition="in" filter="fade">
                                      <p:cBhvr>
                                        <p:cTn id="49" dur="1000"/>
                                        <p:tgtEl>
                                          <p:spTgt spid="3">
                                            <p:txEl>
                                              <p:pRg st="6" end="6"/>
                                            </p:txEl>
                                          </p:spTgt>
                                        </p:tgtEl>
                                      </p:cBhvr>
                                    </p:animEffect>
                                    <p:anim calcmode="lin" valueType="num">
                                      <p:cBhvr>
                                        <p:cTn id="50"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51"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grpId="0" nodeType="clickEffect">
                                  <p:stCondLst>
                                    <p:cond delay="0"/>
                                  </p:stCondLst>
                                  <p:childTnLst>
                                    <p:set>
                                      <p:cBhvr>
                                        <p:cTn id="55" dur="1" fill="hold">
                                          <p:stCondLst>
                                            <p:cond delay="0"/>
                                          </p:stCondLst>
                                        </p:cTn>
                                        <p:tgtEl>
                                          <p:spTgt spid="3">
                                            <p:txEl>
                                              <p:pRg st="7" end="7"/>
                                            </p:txEl>
                                          </p:spTgt>
                                        </p:tgtEl>
                                        <p:attrNameLst>
                                          <p:attrName>style.visibility</p:attrName>
                                        </p:attrNameLst>
                                      </p:cBhvr>
                                      <p:to>
                                        <p:strVal val="visible"/>
                                      </p:to>
                                    </p:set>
                                    <p:animEffect transition="in" filter="fade">
                                      <p:cBhvr>
                                        <p:cTn id="56" dur="1000"/>
                                        <p:tgtEl>
                                          <p:spTgt spid="3">
                                            <p:txEl>
                                              <p:pRg st="7" end="7"/>
                                            </p:txEl>
                                          </p:spTgt>
                                        </p:tgtEl>
                                      </p:cBhvr>
                                    </p:animEffect>
                                    <p:anim calcmode="lin" valueType="num">
                                      <p:cBhvr>
                                        <p:cTn id="57"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58" dur="1000" fill="hold"/>
                                        <p:tgtEl>
                                          <p:spTgt spid="3">
                                            <p:txEl>
                                              <p:pRg st="7" end="7"/>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4C3D93-AF97-7BC0-5673-D7E2BF08AC63}"/>
              </a:ext>
            </a:extLst>
          </p:cNvPr>
          <p:cNvSpPr>
            <a:spLocks noGrp="1"/>
          </p:cNvSpPr>
          <p:nvPr>
            <p:ph type="title"/>
          </p:nvPr>
        </p:nvSpPr>
        <p:spPr>
          <a:xfrm>
            <a:off x="192024" y="219456"/>
            <a:ext cx="11850624" cy="1461442"/>
          </a:xfrm>
        </p:spPr>
        <p:txBody>
          <a:bodyPr>
            <a:normAutofit/>
          </a:bodyPr>
          <a:lstStyle/>
          <a:p>
            <a:pPr algn="just"/>
            <a:r>
              <a:rPr lang="en-IN" sz="3000" dirty="0"/>
              <a:t>Q9. How are multiple forms for the same assessee treated?</a:t>
            </a:r>
          </a:p>
        </p:txBody>
      </p:sp>
      <p:pic>
        <p:nvPicPr>
          <p:cNvPr id="5" name="Content Placeholder 4">
            <a:extLst>
              <a:ext uri="{FF2B5EF4-FFF2-40B4-BE49-F238E27FC236}">
                <a16:creationId xmlns:a16="http://schemas.microsoft.com/office/drawing/2014/main" id="{83FFAC43-3B3F-C824-C291-15756B29ECDB}"/>
              </a:ext>
            </a:extLst>
          </p:cNvPr>
          <p:cNvPicPr>
            <a:picLocks noGrp="1" noChangeAspect="1"/>
          </p:cNvPicPr>
          <p:nvPr>
            <p:ph idx="1"/>
          </p:nvPr>
        </p:nvPicPr>
        <p:blipFill>
          <a:blip r:embed="rId2"/>
          <a:stretch>
            <a:fillRect/>
          </a:stretch>
        </p:blipFill>
        <p:spPr>
          <a:xfrm>
            <a:off x="329184" y="859536"/>
            <a:ext cx="11539728" cy="5897880"/>
          </a:xfrm>
          <a:prstGeom prst="rect">
            <a:avLst/>
          </a:prstGeom>
        </p:spPr>
      </p:pic>
    </p:spTree>
    <p:extLst>
      <p:ext uri="{BB962C8B-B14F-4D97-AF65-F5344CB8AC3E}">
        <p14:creationId xmlns:p14="http://schemas.microsoft.com/office/powerpoint/2010/main" val="2141680050"/>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348355-6694-E47D-B4A6-6CCF07BC859D}"/>
              </a:ext>
            </a:extLst>
          </p:cNvPr>
          <p:cNvSpPr>
            <a:spLocks noGrp="1"/>
          </p:cNvSpPr>
          <p:nvPr>
            <p:ph type="title"/>
          </p:nvPr>
        </p:nvSpPr>
        <p:spPr/>
        <p:txBody>
          <a:bodyPr>
            <a:normAutofit fontScale="90000"/>
          </a:bodyPr>
          <a:lstStyle/>
          <a:p>
            <a:pPr algn="just"/>
            <a:r>
              <a:rPr lang="en-IN" dirty="0"/>
              <a:t>Whether every UDIN generated automatically consumes one slot out of the 60-audit ceiling.</a:t>
            </a:r>
            <a:br>
              <a:rPr lang="en-IN" dirty="0"/>
            </a:br>
            <a:endParaRPr lang="en-IN" dirty="0"/>
          </a:p>
        </p:txBody>
      </p:sp>
      <p:sp>
        <p:nvSpPr>
          <p:cNvPr id="3" name="Content Placeholder 2">
            <a:extLst>
              <a:ext uri="{FF2B5EF4-FFF2-40B4-BE49-F238E27FC236}">
                <a16:creationId xmlns:a16="http://schemas.microsoft.com/office/drawing/2014/main" id="{41A8E205-01D5-E28F-24A3-B30083511D10}"/>
              </a:ext>
            </a:extLst>
          </p:cNvPr>
          <p:cNvSpPr>
            <a:spLocks noGrp="1"/>
          </p:cNvSpPr>
          <p:nvPr>
            <p:ph idx="1"/>
          </p:nvPr>
        </p:nvSpPr>
        <p:spPr/>
        <p:txBody>
          <a:bodyPr/>
          <a:lstStyle/>
          <a:p>
            <a:pPr marL="0" indent="0">
              <a:buNone/>
            </a:pPr>
            <a:endParaRPr lang="en-IN" dirty="0"/>
          </a:p>
        </p:txBody>
      </p:sp>
    </p:spTree>
    <p:extLst>
      <p:ext uri="{BB962C8B-B14F-4D97-AF65-F5344CB8AC3E}">
        <p14:creationId xmlns:p14="http://schemas.microsoft.com/office/powerpoint/2010/main" val="1354470457"/>
      </p:ext>
    </p:extLst>
  </p:cSld>
  <p:clrMapOvr>
    <a:masterClrMapping/>
  </p:clrMapOvr>
  <p:transition spd="slow">
    <p:wipe/>
  </p:transition>
</p:sld>
</file>

<file path=ppt/theme/theme1.xml><?xml version="1.0" encoding="utf-8"?>
<a:theme xmlns:a="http://schemas.openxmlformats.org/drawingml/2006/main" name="VanillaVTI">
  <a:themeElements>
    <a:clrScheme name="Vanilla">
      <a:dk1>
        <a:sysClr val="windowText" lastClr="000000"/>
      </a:dk1>
      <a:lt1>
        <a:sysClr val="window" lastClr="FFFFFF"/>
      </a:lt1>
      <a:dk2>
        <a:srgbClr val="2C3932"/>
      </a:dk2>
      <a:lt2>
        <a:srgbClr val="FDF6EA"/>
      </a:lt2>
      <a:accent1>
        <a:srgbClr val="169C9A"/>
      </a:accent1>
      <a:accent2>
        <a:srgbClr val="FA9A42"/>
      </a:accent2>
      <a:accent3>
        <a:srgbClr val="E15C3D"/>
      </a:accent3>
      <a:accent4>
        <a:srgbClr val="E78A67"/>
      </a:accent4>
      <a:accent5>
        <a:srgbClr val="A74B40"/>
      </a:accent5>
      <a:accent6>
        <a:srgbClr val="3D9072"/>
      </a:accent6>
      <a:hlink>
        <a:srgbClr val="169C9A"/>
      </a:hlink>
      <a:folHlink>
        <a:srgbClr val="E15C3D"/>
      </a:folHlink>
    </a:clrScheme>
    <a:fontScheme name="Neue Haas">
      <a:majorFont>
        <a:latin typeface="Neue Haas Grotesk Text Pro"/>
        <a:ea typeface=""/>
        <a:cs typeface=""/>
      </a:majorFont>
      <a:minorFont>
        <a:latin typeface="Neue Haas Grotesk Text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VanillaVTI" id="{54D376C6-1C9B-4C6B-8F3C-483BB307BB05}" vid="{7690D8A9-C071-45EF-BA7A-F7FA9779B11D}"/>
    </a:ext>
  </a:extLst>
</a:theme>
</file>

<file path=docProps/app.xml><?xml version="1.0" encoding="utf-8"?>
<Properties xmlns="http://schemas.openxmlformats.org/officeDocument/2006/extended-properties" xmlns:vt="http://schemas.openxmlformats.org/officeDocument/2006/docPropsVTypes">
  <TotalTime>2809</TotalTime>
  <Words>2222</Words>
  <Application>Microsoft Office PowerPoint</Application>
  <PresentationFormat>Widescreen</PresentationFormat>
  <Paragraphs>124</Paragraphs>
  <Slides>45</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45</vt:i4>
      </vt:variant>
    </vt:vector>
  </HeadingPairs>
  <TitlesOfParts>
    <vt:vector size="50" baseType="lpstr">
      <vt:lpstr>Amasis MT Pro Black</vt:lpstr>
      <vt:lpstr>Aptos</vt:lpstr>
      <vt:lpstr>Arial</vt:lpstr>
      <vt:lpstr>Neue Haas Grotesk Text Pro</vt:lpstr>
      <vt:lpstr>VanillaVTI</vt:lpstr>
      <vt:lpstr>Tax Audit Practical  Issues !!!  (AY 2026-27)</vt:lpstr>
      <vt:lpstr>Tax Audit Clauses: </vt:lpstr>
      <vt:lpstr>Sec 44AD: Special provision for computing profits and gains of business on presumptive basis.</vt:lpstr>
      <vt:lpstr>Ceiling on Number of Tax Audits to 60: Recent Changes / Guidelines</vt:lpstr>
      <vt:lpstr>Chartered Accountants (Limit on Number of Tax Audits) Guidelines, 2025 applicable wef 01.04.2026</vt:lpstr>
      <vt:lpstr>Key Definitions:</vt:lpstr>
      <vt:lpstr>From ICAI FAQs on the guidelines:</vt:lpstr>
      <vt:lpstr>Q9. How are multiple forms for the same assessee treated?</vt:lpstr>
      <vt:lpstr>Whether every UDIN generated automatically consumes one slot out of the 60-audit ceiling. </vt:lpstr>
      <vt:lpstr>How it appears on SSP portal:</vt:lpstr>
      <vt:lpstr>Various critical aspects before one conducts a tax audit:</vt:lpstr>
      <vt:lpstr>PowerPoint Presentation</vt:lpstr>
      <vt:lpstr>Clause 8A: Special Taxation Provision Reporting</vt:lpstr>
      <vt:lpstr>Clause 12: Presumptive aspect reporting</vt:lpstr>
      <vt:lpstr>Clause 20: Employee Dues Reporting </vt:lpstr>
      <vt:lpstr>Clause 21: Various amounts debited to P&amp;L being in the nature of capital, personal, advertisement expenditure etc.</vt:lpstr>
      <vt:lpstr>Clause 21 continues……</vt:lpstr>
      <vt:lpstr>Clause 21 continues…….</vt:lpstr>
      <vt:lpstr>Clause 21 continues…..</vt:lpstr>
      <vt:lpstr>Clause 21 continues……..</vt:lpstr>
      <vt:lpstr>Clause 21 continues……</vt:lpstr>
      <vt:lpstr>Clause 22: MSME Reporting (Revised Version)</vt:lpstr>
      <vt:lpstr>As per Tax Audit Guidance Note…….</vt:lpstr>
      <vt:lpstr>Excerpts from Tax Audit Guidance note continue…….</vt:lpstr>
      <vt:lpstr>Continue……</vt:lpstr>
      <vt:lpstr>Continue………</vt:lpstr>
      <vt:lpstr>Continue……..</vt:lpstr>
      <vt:lpstr>Continue……..</vt:lpstr>
      <vt:lpstr>Clause 23: Payments to Related Parties</vt:lpstr>
      <vt:lpstr>Clause 25: Profits covered under section 41</vt:lpstr>
      <vt:lpstr>Clause 26: Revised Version</vt:lpstr>
      <vt:lpstr>Clause 28 &amp; 29: Omitted</vt:lpstr>
      <vt:lpstr>Clause 29A &amp; 29B</vt:lpstr>
      <vt:lpstr>Clause 31:</vt:lpstr>
      <vt:lpstr>Clause 31(a): Previous Versions</vt:lpstr>
      <vt:lpstr>Clause 31(a): Revised Version</vt:lpstr>
      <vt:lpstr>Code of the nature of amount / receipt / repayment is as below:</vt:lpstr>
      <vt:lpstr>Code list continues……….</vt:lpstr>
      <vt:lpstr>Sec 2(22)(f): as inserted by the Finance (No.2) Act 2024 (wef 01.10.2024)</vt:lpstr>
      <vt:lpstr>Clause 32: Carry Forward Losses / Depreciation</vt:lpstr>
      <vt:lpstr>Clause 32 continues……</vt:lpstr>
      <vt:lpstr>Clause 33: Chapter VI-A Deduction:</vt:lpstr>
      <vt:lpstr>Clause 34: TDS Reporting  (a), (b) &amp; (c)  / 194T</vt:lpstr>
      <vt:lpstr>Clause 44: GST Reconciliation </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CA Anoop Bhatia</dc:creator>
  <cp:lastModifiedBy>CA Anoop Bhatia</cp:lastModifiedBy>
  <cp:revision>21</cp:revision>
  <dcterms:created xsi:type="dcterms:W3CDTF">2025-09-17T13:45:49Z</dcterms:created>
  <dcterms:modified xsi:type="dcterms:W3CDTF">2026-09-03T08:24:32Z</dcterms:modified>
</cp:coreProperties>
</file>