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1" r:id="rId2"/>
    <p:sldMasterId id="2147483666" r:id="rId3"/>
  </p:sldMasterIdLst>
  <p:notesMasterIdLst>
    <p:notesMasterId r:id="rId197"/>
  </p:notesMasterIdLst>
  <p:sldIdLst>
    <p:sldId id="418" r:id="rId4"/>
    <p:sldId id="419" r:id="rId5"/>
    <p:sldId id="420" r:id="rId6"/>
    <p:sldId id="421" r:id="rId7"/>
    <p:sldId id="422" r:id="rId8"/>
    <p:sldId id="423" r:id="rId9"/>
    <p:sldId id="424" r:id="rId10"/>
    <p:sldId id="425" r:id="rId11"/>
    <p:sldId id="426" r:id="rId12"/>
    <p:sldId id="427" r:id="rId13"/>
    <p:sldId id="428" r:id="rId14"/>
    <p:sldId id="429" r:id="rId15"/>
    <p:sldId id="430" r:id="rId16"/>
    <p:sldId id="431" r:id="rId17"/>
    <p:sldId id="432" r:id="rId18"/>
    <p:sldId id="433" r:id="rId19"/>
    <p:sldId id="434" r:id="rId20"/>
    <p:sldId id="435" r:id="rId21"/>
    <p:sldId id="436" r:id="rId22"/>
    <p:sldId id="437" r:id="rId23"/>
    <p:sldId id="438" r:id="rId24"/>
    <p:sldId id="439" r:id="rId25"/>
    <p:sldId id="440" r:id="rId26"/>
    <p:sldId id="441" r:id="rId27"/>
    <p:sldId id="442" r:id="rId28"/>
    <p:sldId id="443" r:id="rId29"/>
    <p:sldId id="444" r:id="rId30"/>
    <p:sldId id="445" r:id="rId31"/>
    <p:sldId id="446" r:id="rId32"/>
    <p:sldId id="447" r:id="rId33"/>
    <p:sldId id="448" r:id="rId34"/>
    <p:sldId id="449" r:id="rId35"/>
    <p:sldId id="450" r:id="rId36"/>
    <p:sldId id="451" r:id="rId37"/>
    <p:sldId id="452" r:id="rId38"/>
    <p:sldId id="453" r:id="rId39"/>
    <p:sldId id="256" r:id="rId40"/>
    <p:sldId id="257" r:id="rId41"/>
    <p:sldId id="258" r:id="rId42"/>
    <p:sldId id="259" r:id="rId43"/>
    <p:sldId id="260" r:id="rId44"/>
    <p:sldId id="261" r:id="rId45"/>
    <p:sldId id="262" r:id="rId46"/>
    <p:sldId id="263" r:id="rId47"/>
    <p:sldId id="264" r:id="rId48"/>
    <p:sldId id="265" r:id="rId49"/>
    <p:sldId id="266" r:id="rId50"/>
    <p:sldId id="267" r:id="rId51"/>
    <p:sldId id="268" r:id="rId52"/>
    <p:sldId id="269" r:id="rId53"/>
    <p:sldId id="270" r:id="rId54"/>
    <p:sldId id="271" r:id="rId55"/>
    <p:sldId id="272" r:id="rId56"/>
    <p:sldId id="273" r:id="rId57"/>
    <p:sldId id="274" r:id="rId58"/>
    <p:sldId id="275" r:id="rId59"/>
    <p:sldId id="276" r:id="rId60"/>
    <p:sldId id="277" r:id="rId61"/>
    <p:sldId id="278" r:id="rId62"/>
    <p:sldId id="279" r:id="rId63"/>
    <p:sldId id="280" r:id="rId64"/>
    <p:sldId id="281" r:id="rId65"/>
    <p:sldId id="282" r:id="rId66"/>
    <p:sldId id="283" r:id="rId67"/>
    <p:sldId id="284" r:id="rId68"/>
    <p:sldId id="285" r:id="rId69"/>
    <p:sldId id="287" r:id="rId70"/>
    <p:sldId id="288" r:id="rId71"/>
    <p:sldId id="289" r:id="rId72"/>
    <p:sldId id="290" r:id="rId73"/>
    <p:sldId id="291" r:id="rId74"/>
    <p:sldId id="292" r:id="rId75"/>
    <p:sldId id="293" r:id="rId76"/>
    <p:sldId id="294" r:id="rId77"/>
    <p:sldId id="295" r:id="rId78"/>
    <p:sldId id="296" r:id="rId79"/>
    <p:sldId id="297" r:id="rId80"/>
    <p:sldId id="298" r:id="rId81"/>
    <p:sldId id="299" r:id="rId82"/>
    <p:sldId id="300" r:id="rId83"/>
    <p:sldId id="301" r:id="rId84"/>
    <p:sldId id="302" r:id="rId85"/>
    <p:sldId id="303" r:id="rId86"/>
    <p:sldId id="304" r:id="rId87"/>
    <p:sldId id="305" r:id="rId88"/>
    <p:sldId id="306" r:id="rId89"/>
    <p:sldId id="307" r:id="rId90"/>
    <p:sldId id="308" r:id="rId91"/>
    <p:sldId id="309" r:id="rId92"/>
    <p:sldId id="310" r:id="rId93"/>
    <p:sldId id="311" r:id="rId94"/>
    <p:sldId id="312" r:id="rId95"/>
    <p:sldId id="313" r:id="rId96"/>
    <p:sldId id="314" r:id="rId97"/>
    <p:sldId id="315" r:id="rId98"/>
    <p:sldId id="316" r:id="rId99"/>
    <p:sldId id="317" r:id="rId100"/>
    <p:sldId id="319" r:id="rId101"/>
    <p:sldId id="320" r:id="rId102"/>
    <p:sldId id="321" r:id="rId103"/>
    <p:sldId id="322" r:id="rId104"/>
    <p:sldId id="323" r:id="rId105"/>
    <p:sldId id="324" r:id="rId106"/>
    <p:sldId id="325" r:id="rId107"/>
    <p:sldId id="326" r:id="rId108"/>
    <p:sldId id="327" r:id="rId109"/>
    <p:sldId id="328" r:id="rId110"/>
    <p:sldId id="329" r:id="rId111"/>
    <p:sldId id="330" r:id="rId112"/>
    <p:sldId id="331" r:id="rId113"/>
    <p:sldId id="332" r:id="rId114"/>
    <p:sldId id="333" r:id="rId115"/>
    <p:sldId id="334" r:id="rId116"/>
    <p:sldId id="335" r:id="rId117"/>
    <p:sldId id="336" r:id="rId118"/>
    <p:sldId id="337" r:id="rId119"/>
    <p:sldId id="338" r:id="rId120"/>
    <p:sldId id="339" r:id="rId121"/>
    <p:sldId id="340" r:id="rId122"/>
    <p:sldId id="341" r:id="rId123"/>
    <p:sldId id="342" r:id="rId124"/>
    <p:sldId id="343" r:id="rId125"/>
    <p:sldId id="344" r:id="rId126"/>
    <p:sldId id="345" r:id="rId127"/>
    <p:sldId id="346" r:id="rId128"/>
    <p:sldId id="347" r:id="rId129"/>
    <p:sldId id="348" r:id="rId130"/>
    <p:sldId id="349" r:id="rId131"/>
    <p:sldId id="350" r:id="rId132"/>
    <p:sldId id="351" r:id="rId133"/>
    <p:sldId id="353" r:id="rId134"/>
    <p:sldId id="354" r:id="rId135"/>
    <p:sldId id="355" r:id="rId136"/>
    <p:sldId id="356" r:id="rId137"/>
    <p:sldId id="357" r:id="rId138"/>
    <p:sldId id="358" r:id="rId139"/>
    <p:sldId id="359" r:id="rId140"/>
    <p:sldId id="360" r:id="rId141"/>
    <p:sldId id="361" r:id="rId142"/>
    <p:sldId id="362" r:id="rId143"/>
    <p:sldId id="363" r:id="rId144"/>
    <p:sldId id="364" r:id="rId145"/>
    <p:sldId id="365" r:id="rId146"/>
    <p:sldId id="366" r:id="rId147"/>
    <p:sldId id="367" r:id="rId148"/>
    <p:sldId id="368" r:id="rId149"/>
    <p:sldId id="369" r:id="rId150"/>
    <p:sldId id="370" r:id="rId151"/>
    <p:sldId id="371" r:id="rId152"/>
    <p:sldId id="372" r:id="rId153"/>
    <p:sldId id="373" r:id="rId154"/>
    <p:sldId id="374" r:id="rId155"/>
    <p:sldId id="375" r:id="rId156"/>
    <p:sldId id="376" r:id="rId157"/>
    <p:sldId id="377" r:id="rId158"/>
    <p:sldId id="378" r:id="rId159"/>
    <p:sldId id="379" r:id="rId160"/>
    <p:sldId id="380" r:id="rId161"/>
    <p:sldId id="381" r:id="rId162"/>
    <p:sldId id="382" r:id="rId163"/>
    <p:sldId id="383" r:id="rId164"/>
    <p:sldId id="385" r:id="rId165"/>
    <p:sldId id="386" r:id="rId166"/>
    <p:sldId id="387" r:id="rId167"/>
    <p:sldId id="388" r:id="rId168"/>
    <p:sldId id="389" r:id="rId169"/>
    <p:sldId id="390" r:id="rId170"/>
    <p:sldId id="391" r:id="rId171"/>
    <p:sldId id="392" r:id="rId172"/>
    <p:sldId id="393" r:id="rId173"/>
    <p:sldId id="394" r:id="rId174"/>
    <p:sldId id="395" r:id="rId175"/>
    <p:sldId id="396" r:id="rId176"/>
    <p:sldId id="397" r:id="rId177"/>
    <p:sldId id="398" r:id="rId178"/>
    <p:sldId id="399" r:id="rId179"/>
    <p:sldId id="400" r:id="rId180"/>
    <p:sldId id="401" r:id="rId181"/>
    <p:sldId id="402" r:id="rId182"/>
    <p:sldId id="403" r:id="rId183"/>
    <p:sldId id="404" r:id="rId184"/>
    <p:sldId id="405" r:id="rId185"/>
    <p:sldId id="406" r:id="rId186"/>
    <p:sldId id="407" r:id="rId187"/>
    <p:sldId id="408" r:id="rId188"/>
    <p:sldId id="409" r:id="rId189"/>
    <p:sldId id="410" r:id="rId190"/>
    <p:sldId id="411" r:id="rId191"/>
    <p:sldId id="412" r:id="rId192"/>
    <p:sldId id="413" r:id="rId193"/>
    <p:sldId id="414" r:id="rId194"/>
    <p:sldId id="415" r:id="rId195"/>
    <p:sldId id="416" r:id="rId19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28" autoAdjust="0"/>
    <p:restoredTop sz="94610"/>
  </p:normalViewPr>
  <p:slideViewPr>
    <p:cSldViewPr snapToGrid="0" snapToObjects="1">
      <p:cViewPr varScale="1">
        <p:scale>
          <a:sx n="81" d="100"/>
          <a:sy n="81" d="100"/>
        </p:scale>
        <p:origin x="46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91" Type="http://schemas.openxmlformats.org/officeDocument/2006/relationships/slide" Target="slides/slide188.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slide" Target="slides/slide178.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92" Type="http://schemas.openxmlformats.org/officeDocument/2006/relationships/slide" Target="slides/slide189.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182" Type="http://schemas.openxmlformats.org/officeDocument/2006/relationships/slide" Target="slides/slide179.xml"/><Relationship Id="rId6" Type="http://schemas.openxmlformats.org/officeDocument/2006/relationships/slide" Target="slides/slide3.xml"/><Relationship Id="rId23" Type="http://schemas.openxmlformats.org/officeDocument/2006/relationships/slide" Target="slides/slide20.xml"/><Relationship Id="rId119" Type="http://schemas.openxmlformats.org/officeDocument/2006/relationships/slide" Target="slides/slide116.xml"/><Relationship Id="rId44" Type="http://schemas.openxmlformats.org/officeDocument/2006/relationships/slide" Target="slides/slide41.xml"/><Relationship Id="rId65" Type="http://schemas.openxmlformats.org/officeDocument/2006/relationships/slide" Target="slides/slide62.xml"/><Relationship Id="rId86" Type="http://schemas.openxmlformats.org/officeDocument/2006/relationships/slide" Target="slides/slide83.xml"/><Relationship Id="rId130" Type="http://schemas.openxmlformats.org/officeDocument/2006/relationships/slide" Target="slides/slide127.xml"/><Relationship Id="rId151" Type="http://schemas.openxmlformats.org/officeDocument/2006/relationships/slide" Target="slides/slide148.xml"/><Relationship Id="rId172" Type="http://schemas.openxmlformats.org/officeDocument/2006/relationships/slide" Target="slides/slide169.xml"/><Relationship Id="rId193" Type="http://schemas.openxmlformats.org/officeDocument/2006/relationships/slide" Target="slides/slide190.xml"/><Relationship Id="rId13" Type="http://schemas.openxmlformats.org/officeDocument/2006/relationships/slide" Target="slides/slide10.xml"/><Relationship Id="rId109" Type="http://schemas.openxmlformats.org/officeDocument/2006/relationships/slide" Target="slides/slide106.xml"/><Relationship Id="rId34" Type="http://schemas.openxmlformats.org/officeDocument/2006/relationships/slide" Target="slides/slide31.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20" Type="http://schemas.openxmlformats.org/officeDocument/2006/relationships/slide" Target="slides/slide117.xml"/><Relationship Id="rId141" Type="http://schemas.openxmlformats.org/officeDocument/2006/relationships/slide" Target="slides/slide138.xml"/><Relationship Id="rId7" Type="http://schemas.openxmlformats.org/officeDocument/2006/relationships/slide" Target="slides/slide4.xml"/><Relationship Id="rId162" Type="http://schemas.openxmlformats.org/officeDocument/2006/relationships/slide" Target="slides/slide159.xml"/><Relationship Id="rId183" Type="http://schemas.openxmlformats.org/officeDocument/2006/relationships/slide" Target="slides/slide180.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slide" Target="slides/slide149.xml"/><Relationship Id="rId173" Type="http://schemas.openxmlformats.org/officeDocument/2006/relationships/slide" Target="slides/slide170.xml"/><Relationship Id="rId194" Type="http://schemas.openxmlformats.org/officeDocument/2006/relationships/slide" Target="slides/slide191.xml"/><Relationship Id="rId199"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189" Type="http://schemas.openxmlformats.org/officeDocument/2006/relationships/slide" Target="slides/slide186.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79" Type="http://schemas.openxmlformats.org/officeDocument/2006/relationships/slide" Target="slides/slide176.xml"/><Relationship Id="rId195" Type="http://schemas.openxmlformats.org/officeDocument/2006/relationships/slide" Target="slides/slide192.xml"/><Relationship Id="rId190" Type="http://schemas.openxmlformats.org/officeDocument/2006/relationships/slide" Target="slides/slide187.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185" Type="http://schemas.openxmlformats.org/officeDocument/2006/relationships/slide" Target="slides/slide182.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slide" Target="slides/slide177.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96" Type="http://schemas.openxmlformats.org/officeDocument/2006/relationships/slide" Target="slides/slide193.xml"/><Relationship Id="rId200" Type="http://schemas.openxmlformats.org/officeDocument/2006/relationships/theme" Target="theme/theme1.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186" Type="http://schemas.openxmlformats.org/officeDocument/2006/relationships/slide" Target="slides/slide183.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slide" Target="slides/slide173.xml"/><Relationship Id="rId197" Type="http://schemas.openxmlformats.org/officeDocument/2006/relationships/notesMaster" Target="notesMasters/notesMaster1.xml"/><Relationship Id="rId201" Type="http://schemas.openxmlformats.org/officeDocument/2006/relationships/tableStyles" Target="tableStyles.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87" Type="http://schemas.openxmlformats.org/officeDocument/2006/relationships/slide" Target="slides/slide184.xml"/><Relationship Id="rId1" Type="http://schemas.openxmlformats.org/officeDocument/2006/relationships/slideMaster" Target="slideMasters/slideMaster1.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60" Type="http://schemas.openxmlformats.org/officeDocument/2006/relationships/slide" Target="slides/slide57.xml"/><Relationship Id="rId81" Type="http://schemas.openxmlformats.org/officeDocument/2006/relationships/slide" Target="slides/slide78.xml"/><Relationship Id="rId135" Type="http://schemas.openxmlformats.org/officeDocument/2006/relationships/slide" Target="slides/slide132.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presProps" Target="presProps.xml"/><Relationship Id="rId18" Type="http://schemas.openxmlformats.org/officeDocument/2006/relationships/slide" Target="slides/slide15.xml"/><Relationship Id="rId39" Type="http://schemas.openxmlformats.org/officeDocument/2006/relationships/slide" Target="slides/slide36.xml"/><Relationship Id="rId50" Type="http://schemas.openxmlformats.org/officeDocument/2006/relationships/slide" Target="slides/slide47.xml"/><Relationship Id="rId104" Type="http://schemas.openxmlformats.org/officeDocument/2006/relationships/slide" Target="slides/slide101.xml"/><Relationship Id="rId125" Type="http://schemas.openxmlformats.org/officeDocument/2006/relationships/slide" Target="slides/slide122.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71" Type="http://schemas.openxmlformats.org/officeDocument/2006/relationships/slide" Target="slides/slide68.xml"/><Relationship Id="rId92" Type="http://schemas.openxmlformats.org/officeDocument/2006/relationships/slide" Target="slides/slide89.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F2B9C9-392F-4BE9-902F-F0722C3C34FA}" type="doc">
      <dgm:prSet loTypeId="urn:microsoft.com/office/officeart/2005/8/layout/chevron2" loCatId="list" qsTypeId="urn:microsoft.com/office/officeart/2005/8/quickstyle/simple1#1" qsCatId="simple" csTypeId="urn:microsoft.com/office/officeart/2005/8/colors/accent1_2#1" csCatId="accent1" phldr="1"/>
      <dgm:spPr/>
      <dgm:t>
        <a:bodyPr/>
        <a:lstStyle/>
        <a:p>
          <a:endParaRPr lang="en-IN"/>
        </a:p>
      </dgm:t>
    </dgm:pt>
    <dgm:pt modelId="{2D061CDB-1D27-4F14-95A9-C7F3DE915442}">
      <dgm:prSet phldrT="[Text]"/>
      <dgm:spPr>
        <a:solidFill>
          <a:schemeClr val="accent1">
            <a:lumMod val="75000"/>
          </a:schemeClr>
        </a:solidFill>
      </dgm:spPr>
      <dgm:t>
        <a:bodyPr/>
        <a:lstStyle/>
        <a:p>
          <a:r>
            <a:rPr lang="en-US" dirty="0">
              <a:latin typeface="Calibri" panose="020F0502020204030204" pitchFamily="34" charset="0"/>
              <a:ea typeface="Calibri" panose="020F0502020204030204" pitchFamily="34" charset="0"/>
              <a:cs typeface="Calibri" panose="020F0502020204030204" pitchFamily="34" charset="0"/>
            </a:rPr>
            <a:t>Details </a:t>
          </a:r>
          <a:r>
            <a:rPr lang="en-US">
              <a:latin typeface="Calibri" panose="020F0502020204030204" pitchFamily="34" charset="0"/>
              <a:ea typeface="Calibri" panose="020F0502020204030204" pitchFamily="34" charset="0"/>
              <a:cs typeface="Calibri" panose="020F0502020204030204" pitchFamily="34" charset="0"/>
            </a:rPr>
            <a:t>of Property</a:t>
          </a:r>
          <a:endParaRPr lang="en-IN" dirty="0"/>
        </a:p>
      </dgm:t>
    </dgm:pt>
    <dgm:pt modelId="{DA07ECE1-AD69-4004-ACA1-2664A8B3BF19}" type="parTrans" cxnId="{4360B1C3-2071-44DE-839A-645278F337EC}">
      <dgm:prSet/>
      <dgm:spPr/>
      <dgm:t>
        <a:bodyPr/>
        <a:lstStyle/>
        <a:p>
          <a:endParaRPr lang="en-IN"/>
        </a:p>
      </dgm:t>
    </dgm:pt>
    <dgm:pt modelId="{67CBF841-D012-4D40-BA46-D4340A58D719}" type="sibTrans" cxnId="{4360B1C3-2071-44DE-839A-645278F337EC}">
      <dgm:prSet/>
      <dgm:spPr/>
      <dgm:t>
        <a:bodyPr/>
        <a:lstStyle/>
        <a:p>
          <a:endParaRPr lang="en-IN"/>
        </a:p>
      </dgm:t>
    </dgm:pt>
    <dgm:pt modelId="{52108B61-283F-4D8C-99E3-6D1E7B5D508A}">
      <dgm:prSet phldrT="[Text]" phldr="0"/>
      <dgm:spPr/>
      <dgm:t>
        <a:bodyPr/>
        <a:lstStyle/>
        <a:p>
          <a:r>
            <a:rPr lang="en-IN" dirty="0"/>
            <a:t> </a:t>
          </a:r>
          <a:r>
            <a:rPr lang="en-US" dirty="0">
              <a:latin typeface="Calibri" panose="020F0502020204030204" pitchFamily="34" charset="0"/>
              <a:ea typeface="Calibri" panose="020F0502020204030204" pitchFamily="34" charset="0"/>
              <a:cs typeface="Calibri" panose="020F0502020204030204" pitchFamily="34" charset="0"/>
            </a:rPr>
            <a:t>Furnish the nature of property (land or building) with its address. If more than one property is transferred, details of </a:t>
          </a:r>
          <a:r>
            <a:rPr lang="en-US" b="1" dirty="0">
              <a:latin typeface="Calibri" panose="020F0502020204030204" pitchFamily="34" charset="0"/>
              <a:ea typeface="Calibri" panose="020F0502020204030204" pitchFamily="34" charset="0"/>
              <a:cs typeface="Calibri" panose="020F0502020204030204" pitchFamily="34" charset="0"/>
            </a:rPr>
            <a:t>all such properties</a:t>
          </a:r>
          <a:r>
            <a:rPr lang="en-US" dirty="0">
              <a:latin typeface="Calibri" panose="020F0502020204030204" pitchFamily="34" charset="0"/>
              <a:ea typeface="Calibri" panose="020F0502020204030204" pitchFamily="34" charset="0"/>
              <a:cs typeface="Calibri" panose="020F0502020204030204" pitchFamily="34" charset="0"/>
            </a:rPr>
            <a:t> must be mentioned. Obtain a list from the assessee and verify from P&amp;L or balance sheet.</a:t>
          </a:r>
          <a:endParaRPr lang="en-IN" dirty="0"/>
        </a:p>
      </dgm:t>
    </dgm:pt>
    <dgm:pt modelId="{F83377AE-ADF3-4429-AB9D-59A8E0C42637}" type="parTrans" cxnId="{9E184F46-268D-4B76-AA44-97A60B8B7E8D}">
      <dgm:prSet/>
      <dgm:spPr/>
      <dgm:t>
        <a:bodyPr/>
        <a:lstStyle/>
        <a:p>
          <a:endParaRPr lang="en-IN"/>
        </a:p>
      </dgm:t>
    </dgm:pt>
    <dgm:pt modelId="{18A57107-8DCE-4F71-82BD-F8E2C4268F67}" type="sibTrans" cxnId="{9E184F46-268D-4B76-AA44-97A60B8B7E8D}">
      <dgm:prSet/>
      <dgm:spPr/>
      <dgm:t>
        <a:bodyPr/>
        <a:lstStyle/>
        <a:p>
          <a:endParaRPr lang="en-IN"/>
        </a:p>
      </dgm:t>
    </dgm:pt>
    <dgm:pt modelId="{E39F4826-5904-4E7E-8DB9-5D293593748C}">
      <dgm:prSet phldrT="[Text]"/>
      <dgm:spPr>
        <a:solidFill>
          <a:schemeClr val="accent1">
            <a:lumMod val="75000"/>
          </a:schemeClr>
        </a:solidFill>
      </dgm:spPr>
      <dgm:t>
        <a:bodyPr/>
        <a:lstStyle/>
        <a:p>
          <a:r>
            <a:rPr lang="en-US" dirty="0">
              <a:latin typeface="Calibri" panose="020F0502020204030204" pitchFamily="34" charset="0"/>
              <a:ea typeface="Calibri" panose="020F0502020204030204" pitchFamily="34" charset="0"/>
              <a:cs typeface="Calibri" panose="020F0502020204030204" pitchFamily="34" charset="0"/>
            </a:rPr>
            <a:t>Consideration Received or Accrued</a:t>
          </a:r>
          <a:endParaRPr lang="en-IN" dirty="0"/>
        </a:p>
      </dgm:t>
    </dgm:pt>
    <dgm:pt modelId="{D2340D01-CA09-4E8E-B7A3-5A3894829E55}" type="parTrans" cxnId="{0FD63E82-41BF-4642-9239-FCDAA0C14E62}">
      <dgm:prSet/>
      <dgm:spPr/>
      <dgm:t>
        <a:bodyPr/>
        <a:lstStyle/>
        <a:p>
          <a:endParaRPr lang="en-IN"/>
        </a:p>
      </dgm:t>
    </dgm:pt>
    <dgm:pt modelId="{E4179407-DB8A-4717-A205-686884803B68}" type="sibTrans" cxnId="{0FD63E82-41BF-4642-9239-FCDAA0C14E62}">
      <dgm:prSet/>
      <dgm:spPr/>
      <dgm:t>
        <a:bodyPr/>
        <a:lstStyle/>
        <a:p>
          <a:endParaRPr lang="en-IN"/>
        </a:p>
      </dgm:t>
    </dgm:pt>
    <dgm:pt modelId="{D18E0F86-BEB5-456C-AD5E-388CC604B23F}">
      <dgm:prSet phldrT="[Text]"/>
      <dgm:spPr/>
      <dgm:t>
        <a:bodyPr/>
        <a:lstStyle/>
        <a:p>
          <a:pPr>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The amount of consideration received or accrued during the relevant previous year, as disclosed in the books of account, must be furnished for all land/building transferred during the year.</a:t>
          </a:r>
          <a:endParaRPr lang="en-IN" dirty="0"/>
        </a:p>
      </dgm:t>
    </dgm:pt>
    <dgm:pt modelId="{D1F15A33-861A-4F1F-9AC8-65C73367C221}" type="parTrans" cxnId="{328BF8EF-4C42-490B-A306-3944C927A353}">
      <dgm:prSet/>
      <dgm:spPr/>
      <dgm:t>
        <a:bodyPr/>
        <a:lstStyle/>
        <a:p>
          <a:endParaRPr lang="en-IN"/>
        </a:p>
      </dgm:t>
    </dgm:pt>
    <dgm:pt modelId="{0443493C-E419-478C-A057-E78C81235634}" type="sibTrans" cxnId="{328BF8EF-4C42-490B-A306-3944C927A353}">
      <dgm:prSet/>
      <dgm:spPr/>
      <dgm:t>
        <a:bodyPr/>
        <a:lstStyle/>
        <a:p>
          <a:endParaRPr lang="en-IN"/>
        </a:p>
      </dgm:t>
    </dgm:pt>
    <dgm:pt modelId="{22A22B74-AA27-4427-9B03-12449DED7C53}">
      <dgm:prSet phldrT="[Text]"/>
      <dgm:spPr/>
      <dgm:t>
        <a:bodyPr/>
        <a:lstStyle/>
        <a:p>
          <a:pPr>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Obtain relevant information regarding sale from the assessee. </a:t>
          </a:r>
          <a:endParaRPr lang="en-IN" dirty="0"/>
        </a:p>
      </dgm:t>
    </dgm:pt>
    <dgm:pt modelId="{27047726-2725-48B6-852E-E4C3B98F35CA}" type="parTrans" cxnId="{51138989-8D88-45C5-893E-7CDA3ACDC9E1}">
      <dgm:prSet/>
      <dgm:spPr/>
      <dgm:t>
        <a:bodyPr/>
        <a:lstStyle/>
        <a:p>
          <a:endParaRPr lang="en-IN"/>
        </a:p>
      </dgm:t>
    </dgm:pt>
    <dgm:pt modelId="{B6569FE7-453E-439C-A443-D0708F92E200}" type="sibTrans" cxnId="{51138989-8D88-45C5-893E-7CDA3ACDC9E1}">
      <dgm:prSet/>
      <dgm:spPr/>
      <dgm:t>
        <a:bodyPr/>
        <a:lstStyle/>
        <a:p>
          <a:endParaRPr lang="en-IN"/>
        </a:p>
      </dgm:t>
    </dgm:pt>
    <dgm:pt modelId="{14C8D727-ADEE-482F-A7DC-AFEE035D75E5}">
      <dgm:prSet phldrT="[Text]"/>
      <dgm:spPr>
        <a:solidFill>
          <a:schemeClr val="accent1">
            <a:lumMod val="75000"/>
          </a:schemeClr>
        </a:solidFill>
      </dgm:spPr>
      <dgm:t>
        <a:bodyPr/>
        <a:lstStyle/>
        <a:p>
          <a:pPr>
            <a:buNone/>
          </a:pPr>
          <a:r>
            <a:rPr lang="en-US" dirty="0">
              <a:latin typeface="Calibri" panose="020F0502020204030204" pitchFamily="34" charset="0"/>
              <a:ea typeface="Calibri" panose="020F0502020204030204" pitchFamily="34" charset="0"/>
              <a:cs typeface="Calibri" panose="020F0502020204030204" pitchFamily="34" charset="0"/>
            </a:rPr>
            <a:t>Special Cases</a:t>
          </a:r>
          <a:endParaRPr lang="en-IN" dirty="0"/>
        </a:p>
      </dgm:t>
    </dgm:pt>
    <dgm:pt modelId="{0D186493-67C7-49D8-9732-DC263792C4C9}" type="parTrans" cxnId="{5DBEC555-D796-46E1-A6A5-8720FA88E58F}">
      <dgm:prSet/>
      <dgm:spPr/>
      <dgm:t>
        <a:bodyPr/>
        <a:lstStyle/>
        <a:p>
          <a:endParaRPr lang="en-IN"/>
        </a:p>
      </dgm:t>
    </dgm:pt>
    <dgm:pt modelId="{1C396F2E-FDC2-481A-AC8B-3595CACA998A}" type="sibTrans" cxnId="{5DBEC555-D796-46E1-A6A5-8720FA88E58F}">
      <dgm:prSet/>
      <dgm:spPr/>
      <dgm:t>
        <a:bodyPr/>
        <a:lstStyle/>
        <a:p>
          <a:endParaRPr lang="en-IN"/>
        </a:p>
      </dgm:t>
    </dgm:pt>
    <dgm:pt modelId="{18678ACF-8A4E-426D-BC3E-530F801CFE50}">
      <dgm:prSet phldrT="[Text]"/>
      <dgm:spPr/>
      <dgm:t>
        <a:bodyPr/>
        <a:lstStyle/>
        <a:p>
          <a:pPr>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If stamp duty value exceeds FMV, the difference between transaction value and FMV is considered for ascertaining income.</a:t>
          </a:r>
          <a:endParaRPr lang="en-IN" dirty="0"/>
        </a:p>
      </dgm:t>
    </dgm:pt>
    <dgm:pt modelId="{66B261E5-48EA-47C3-B772-3FD62F67BFD5}" type="parTrans" cxnId="{4FB50EF9-888E-4BD0-A469-E30E8E83290A}">
      <dgm:prSet/>
      <dgm:spPr/>
      <dgm:t>
        <a:bodyPr/>
        <a:lstStyle/>
        <a:p>
          <a:endParaRPr lang="en-IN"/>
        </a:p>
      </dgm:t>
    </dgm:pt>
    <dgm:pt modelId="{4C5BB340-9CC2-4FA0-92D1-1EE9A4B347AA}" type="sibTrans" cxnId="{4FB50EF9-888E-4BD0-A469-E30E8E83290A}">
      <dgm:prSet/>
      <dgm:spPr/>
      <dgm:t>
        <a:bodyPr/>
        <a:lstStyle/>
        <a:p>
          <a:endParaRPr lang="en-IN"/>
        </a:p>
      </dgm:t>
    </dgm:pt>
    <dgm:pt modelId="{E4B6804B-3427-4093-8AE3-D9B7BEB7B9C2}">
      <dgm:prSet phldrT="[Text]" phldr="0"/>
      <dgm:spPr>
        <a:solidFill>
          <a:schemeClr val="accent1">
            <a:lumMod val="75000"/>
          </a:schemeClr>
        </a:solidFill>
      </dgm:spPr>
      <dgm:t>
        <a:bodyPr/>
        <a:lstStyle/>
        <a:p>
          <a:r>
            <a:rPr lang="en-IN" dirty="0"/>
            <a:t> Verifying Stamp Duty Value</a:t>
          </a:r>
        </a:p>
      </dgm:t>
    </dgm:pt>
    <dgm:pt modelId="{E252B872-C480-47B8-AEB5-2C9BD56DB88F}" type="parTrans" cxnId="{DBC129A7-1751-44A8-AEA7-0AA345997C8F}">
      <dgm:prSet/>
      <dgm:spPr/>
      <dgm:t>
        <a:bodyPr/>
        <a:lstStyle/>
        <a:p>
          <a:endParaRPr lang="en-IN"/>
        </a:p>
      </dgm:t>
    </dgm:pt>
    <dgm:pt modelId="{3DCFEB8C-E19C-425E-83B6-80ED0B3D2AD2}" type="sibTrans" cxnId="{DBC129A7-1751-44A8-AEA7-0AA345997C8F}">
      <dgm:prSet/>
      <dgm:spPr/>
      <dgm:t>
        <a:bodyPr/>
        <a:lstStyle/>
        <a:p>
          <a:endParaRPr lang="en-IN"/>
        </a:p>
      </dgm:t>
    </dgm:pt>
    <dgm:pt modelId="{16936E7B-2565-4F78-A6F1-FF9226A680B6}">
      <dgm:prSet phldrT="[Text]"/>
      <dgm:spPr/>
      <dgm:t>
        <a:bodyPr/>
        <a:lstStyle/>
        <a:p>
          <a:pPr>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If property is not registered, verify documents from relevant authorities or obtain third-party representation (lawyer/solicitor). </a:t>
          </a:r>
          <a:endParaRPr lang="en-IN" dirty="0"/>
        </a:p>
      </dgm:t>
    </dgm:pt>
    <dgm:pt modelId="{1DF4CD75-C552-4609-825B-041876E02468}" type="parTrans" cxnId="{A1C7EC00-AC4B-4DC0-9656-18502E2042B5}">
      <dgm:prSet/>
      <dgm:spPr/>
      <dgm:t>
        <a:bodyPr/>
        <a:lstStyle/>
        <a:p>
          <a:endParaRPr lang="en-IN"/>
        </a:p>
      </dgm:t>
    </dgm:pt>
    <dgm:pt modelId="{2EEA734C-E7E6-437D-AB9A-51E3965559B2}" type="sibTrans" cxnId="{A1C7EC00-AC4B-4DC0-9656-18502E2042B5}">
      <dgm:prSet/>
      <dgm:spPr/>
      <dgm:t>
        <a:bodyPr/>
        <a:lstStyle/>
        <a:p>
          <a:endParaRPr lang="en-IN"/>
        </a:p>
      </dgm:t>
    </dgm:pt>
    <dgm:pt modelId="{F81E98E5-3619-42C5-BF98-9A103FE58AB1}" type="pres">
      <dgm:prSet presAssocID="{82F2B9C9-392F-4BE9-902F-F0722C3C34FA}" presName="linearFlow" presStyleCnt="0">
        <dgm:presLayoutVars>
          <dgm:dir/>
          <dgm:animLvl val="lvl"/>
          <dgm:resizeHandles val="exact"/>
        </dgm:presLayoutVars>
      </dgm:prSet>
      <dgm:spPr/>
    </dgm:pt>
    <dgm:pt modelId="{879988E8-96B5-4393-8ECB-91AC503F3C8A}" type="pres">
      <dgm:prSet presAssocID="{2D061CDB-1D27-4F14-95A9-C7F3DE915442}" presName="composite" presStyleCnt="0"/>
      <dgm:spPr/>
    </dgm:pt>
    <dgm:pt modelId="{1D4721C4-2BD5-4557-BF1A-734C3181DD3A}" type="pres">
      <dgm:prSet presAssocID="{2D061CDB-1D27-4F14-95A9-C7F3DE915442}" presName="parentText" presStyleLbl="alignNode1" presStyleIdx="0" presStyleCnt="4">
        <dgm:presLayoutVars>
          <dgm:chMax val="1"/>
          <dgm:bulletEnabled val="1"/>
        </dgm:presLayoutVars>
      </dgm:prSet>
      <dgm:spPr/>
    </dgm:pt>
    <dgm:pt modelId="{D16114FD-3569-46B8-AE36-9932D564574E}" type="pres">
      <dgm:prSet presAssocID="{2D061CDB-1D27-4F14-95A9-C7F3DE915442}" presName="descendantText" presStyleLbl="alignAcc1" presStyleIdx="0" presStyleCnt="4">
        <dgm:presLayoutVars>
          <dgm:bulletEnabled val="1"/>
        </dgm:presLayoutVars>
      </dgm:prSet>
      <dgm:spPr/>
    </dgm:pt>
    <dgm:pt modelId="{455109BA-571C-4098-901B-882B4742B610}" type="pres">
      <dgm:prSet presAssocID="{67CBF841-D012-4D40-BA46-D4340A58D719}" presName="sp" presStyleCnt="0"/>
      <dgm:spPr/>
    </dgm:pt>
    <dgm:pt modelId="{C2206CFF-92FB-41D6-89E2-94AD7AB20B15}" type="pres">
      <dgm:prSet presAssocID="{E39F4826-5904-4E7E-8DB9-5D293593748C}" presName="composite" presStyleCnt="0"/>
      <dgm:spPr/>
    </dgm:pt>
    <dgm:pt modelId="{72485ED8-505F-43EF-81A8-F5F4E379453F}" type="pres">
      <dgm:prSet presAssocID="{E39F4826-5904-4E7E-8DB9-5D293593748C}" presName="parentText" presStyleLbl="alignNode1" presStyleIdx="1" presStyleCnt="4">
        <dgm:presLayoutVars>
          <dgm:chMax val="1"/>
          <dgm:bulletEnabled val="1"/>
        </dgm:presLayoutVars>
      </dgm:prSet>
      <dgm:spPr/>
    </dgm:pt>
    <dgm:pt modelId="{D926B111-C99A-42D0-8707-010AC98971DA}" type="pres">
      <dgm:prSet presAssocID="{E39F4826-5904-4E7E-8DB9-5D293593748C}" presName="descendantText" presStyleLbl="alignAcc1" presStyleIdx="1" presStyleCnt="4">
        <dgm:presLayoutVars>
          <dgm:bulletEnabled val="1"/>
        </dgm:presLayoutVars>
      </dgm:prSet>
      <dgm:spPr/>
    </dgm:pt>
    <dgm:pt modelId="{D507C2D9-BE13-43AB-9A9A-DAF2BF5419D6}" type="pres">
      <dgm:prSet presAssocID="{E4179407-DB8A-4717-A205-686884803B68}" presName="sp" presStyleCnt="0"/>
      <dgm:spPr/>
    </dgm:pt>
    <dgm:pt modelId="{9D51C252-FC57-4B4B-8343-5B2E39F0C292}" type="pres">
      <dgm:prSet presAssocID="{E4B6804B-3427-4093-8AE3-D9B7BEB7B9C2}" presName="composite" presStyleCnt="0"/>
      <dgm:spPr/>
    </dgm:pt>
    <dgm:pt modelId="{FE18B08B-5247-4DA3-94D4-173843748185}" type="pres">
      <dgm:prSet presAssocID="{E4B6804B-3427-4093-8AE3-D9B7BEB7B9C2}" presName="parentText" presStyleLbl="alignNode1" presStyleIdx="2" presStyleCnt="4">
        <dgm:presLayoutVars>
          <dgm:chMax val="1"/>
          <dgm:bulletEnabled val="1"/>
        </dgm:presLayoutVars>
      </dgm:prSet>
      <dgm:spPr/>
    </dgm:pt>
    <dgm:pt modelId="{4C44FDFA-58DA-4694-AE58-42728A4323A3}" type="pres">
      <dgm:prSet presAssocID="{E4B6804B-3427-4093-8AE3-D9B7BEB7B9C2}" presName="descendantText" presStyleLbl="alignAcc1" presStyleIdx="2" presStyleCnt="4">
        <dgm:presLayoutVars>
          <dgm:bulletEnabled val="1"/>
        </dgm:presLayoutVars>
      </dgm:prSet>
      <dgm:spPr/>
    </dgm:pt>
    <dgm:pt modelId="{DD98BB27-CC0F-4F77-937C-A22599182FF4}" type="pres">
      <dgm:prSet presAssocID="{3DCFEB8C-E19C-425E-83B6-80ED0B3D2AD2}" presName="sp" presStyleCnt="0"/>
      <dgm:spPr/>
    </dgm:pt>
    <dgm:pt modelId="{B6544C20-1D6D-4062-BAAF-6EB1CBB8CFD0}" type="pres">
      <dgm:prSet presAssocID="{14C8D727-ADEE-482F-A7DC-AFEE035D75E5}" presName="composite" presStyleCnt="0"/>
      <dgm:spPr/>
    </dgm:pt>
    <dgm:pt modelId="{C6FDC66C-CA71-4E58-BF37-AF9EE31E2F6A}" type="pres">
      <dgm:prSet presAssocID="{14C8D727-ADEE-482F-A7DC-AFEE035D75E5}" presName="parentText" presStyleLbl="alignNode1" presStyleIdx="3" presStyleCnt="4">
        <dgm:presLayoutVars>
          <dgm:chMax val="1"/>
          <dgm:bulletEnabled val="1"/>
        </dgm:presLayoutVars>
      </dgm:prSet>
      <dgm:spPr/>
    </dgm:pt>
    <dgm:pt modelId="{7A542392-14FD-4753-84F4-BE590EC1A58D}" type="pres">
      <dgm:prSet presAssocID="{14C8D727-ADEE-482F-A7DC-AFEE035D75E5}" presName="descendantText" presStyleLbl="alignAcc1" presStyleIdx="3" presStyleCnt="4">
        <dgm:presLayoutVars>
          <dgm:bulletEnabled val="1"/>
        </dgm:presLayoutVars>
      </dgm:prSet>
      <dgm:spPr/>
    </dgm:pt>
  </dgm:ptLst>
  <dgm:cxnLst>
    <dgm:cxn modelId="{A1C7EC00-AC4B-4DC0-9656-18502E2042B5}" srcId="{E4B6804B-3427-4093-8AE3-D9B7BEB7B9C2}" destId="{16936E7B-2565-4F78-A6F1-FF9226A680B6}" srcOrd="1" destOrd="0" parTransId="{1DF4CD75-C552-4609-825B-041876E02468}" sibTransId="{2EEA734C-E7E6-437D-AB9A-51E3965559B2}"/>
    <dgm:cxn modelId="{9805AD0A-E21E-402D-A910-1717B2E063A5}" type="presOf" srcId="{52108B61-283F-4D8C-99E3-6D1E7B5D508A}" destId="{D16114FD-3569-46B8-AE36-9932D564574E}" srcOrd="0" destOrd="0" presId="urn:microsoft.com/office/officeart/2005/8/layout/chevron2"/>
    <dgm:cxn modelId="{DFBCFA0D-B4C0-4637-849D-F72795D652DB}" type="presOf" srcId="{D18E0F86-BEB5-456C-AD5E-388CC604B23F}" destId="{D926B111-C99A-42D0-8707-010AC98971DA}" srcOrd="0" destOrd="0" presId="urn:microsoft.com/office/officeart/2005/8/layout/chevron2"/>
    <dgm:cxn modelId="{82712717-D1AA-4A0B-A2DE-A1D7C797B1F4}" type="presOf" srcId="{22A22B74-AA27-4427-9B03-12449DED7C53}" destId="{4C44FDFA-58DA-4694-AE58-42728A4323A3}" srcOrd="0" destOrd="0" presId="urn:microsoft.com/office/officeart/2005/8/layout/chevron2"/>
    <dgm:cxn modelId="{A91E651A-51CE-45FE-9557-B4739911F411}" type="presOf" srcId="{E4B6804B-3427-4093-8AE3-D9B7BEB7B9C2}" destId="{FE18B08B-5247-4DA3-94D4-173843748185}" srcOrd="0" destOrd="0" presId="urn:microsoft.com/office/officeart/2005/8/layout/chevron2"/>
    <dgm:cxn modelId="{AFC57F28-30FE-4BFC-9878-06FA042FC98D}" type="presOf" srcId="{18678ACF-8A4E-426D-BC3E-530F801CFE50}" destId="{7A542392-14FD-4753-84F4-BE590EC1A58D}" srcOrd="0" destOrd="0" presId="urn:microsoft.com/office/officeart/2005/8/layout/chevron2"/>
    <dgm:cxn modelId="{9E184F46-268D-4B76-AA44-97A60B8B7E8D}" srcId="{2D061CDB-1D27-4F14-95A9-C7F3DE915442}" destId="{52108B61-283F-4D8C-99E3-6D1E7B5D508A}" srcOrd="0" destOrd="0" parTransId="{F83377AE-ADF3-4429-AB9D-59A8E0C42637}" sibTransId="{18A57107-8DCE-4F71-82BD-F8E2C4268F67}"/>
    <dgm:cxn modelId="{5DBEC555-D796-46E1-A6A5-8720FA88E58F}" srcId="{82F2B9C9-392F-4BE9-902F-F0722C3C34FA}" destId="{14C8D727-ADEE-482F-A7DC-AFEE035D75E5}" srcOrd="3" destOrd="0" parTransId="{0D186493-67C7-49D8-9732-DC263792C4C9}" sibTransId="{1C396F2E-FDC2-481A-AC8B-3595CACA998A}"/>
    <dgm:cxn modelId="{0FD63E82-41BF-4642-9239-FCDAA0C14E62}" srcId="{82F2B9C9-392F-4BE9-902F-F0722C3C34FA}" destId="{E39F4826-5904-4E7E-8DB9-5D293593748C}" srcOrd="1" destOrd="0" parTransId="{D2340D01-CA09-4E8E-B7A3-5A3894829E55}" sibTransId="{E4179407-DB8A-4717-A205-686884803B68}"/>
    <dgm:cxn modelId="{51138989-8D88-45C5-893E-7CDA3ACDC9E1}" srcId="{E4B6804B-3427-4093-8AE3-D9B7BEB7B9C2}" destId="{22A22B74-AA27-4427-9B03-12449DED7C53}" srcOrd="0" destOrd="0" parTransId="{27047726-2725-48B6-852E-E4C3B98F35CA}" sibTransId="{B6569FE7-453E-439C-A443-D0708F92E200}"/>
    <dgm:cxn modelId="{DBC129A7-1751-44A8-AEA7-0AA345997C8F}" srcId="{82F2B9C9-392F-4BE9-902F-F0722C3C34FA}" destId="{E4B6804B-3427-4093-8AE3-D9B7BEB7B9C2}" srcOrd="2" destOrd="0" parTransId="{E252B872-C480-47B8-AEB5-2C9BD56DB88F}" sibTransId="{3DCFEB8C-E19C-425E-83B6-80ED0B3D2AD2}"/>
    <dgm:cxn modelId="{E697ADB2-E6D0-4D04-AFF8-8A0D4E8F646D}" type="presOf" srcId="{2D061CDB-1D27-4F14-95A9-C7F3DE915442}" destId="{1D4721C4-2BD5-4557-BF1A-734C3181DD3A}" srcOrd="0" destOrd="0" presId="urn:microsoft.com/office/officeart/2005/8/layout/chevron2"/>
    <dgm:cxn modelId="{4360B1C3-2071-44DE-839A-645278F337EC}" srcId="{82F2B9C9-392F-4BE9-902F-F0722C3C34FA}" destId="{2D061CDB-1D27-4F14-95A9-C7F3DE915442}" srcOrd="0" destOrd="0" parTransId="{DA07ECE1-AD69-4004-ACA1-2664A8B3BF19}" sibTransId="{67CBF841-D012-4D40-BA46-D4340A58D719}"/>
    <dgm:cxn modelId="{58AA97CB-D7EC-4668-B491-6EF1E457995D}" type="presOf" srcId="{E39F4826-5904-4E7E-8DB9-5D293593748C}" destId="{72485ED8-505F-43EF-81A8-F5F4E379453F}" srcOrd="0" destOrd="0" presId="urn:microsoft.com/office/officeart/2005/8/layout/chevron2"/>
    <dgm:cxn modelId="{6ECEFBD3-C662-45CD-AFDE-3B8B84C161A8}" type="presOf" srcId="{16936E7B-2565-4F78-A6F1-FF9226A680B6}" destId="{4C44FDFA-58DA-4694-AE58-42728A4323A3}" srcOrd="0" destOrd="1" presId="urn:microsoft.com/office/officeart/2005/8/layout/chevron2"/>
    <dgm:cxn modelId="{328BF8EF-4C42-490B-A306-3944C927A353}" srcId="{E39F4826-5904-4E7E-8DB9-5D293593748C}" destId="{D18E0F86-BEB5-456C-AD5E-388CC604B23F}" srcOrd="0" destOrd="0" parTransId="{D1F15A33-861A-4F1F-9AC8-65C73367C221}" sibTransId="{0443493C-E419-478C-A057-E78C81235634}"/>
    <dgm:cxn modelId="{2E1D54F7-3AE4-4E2C-A185-D2C74E79ADC8}" type="presOf" srcId="{82F2B9C9-392F-4BE9-902F-F0722C3C34FA}" destId="{F81E98E5-3619-42C5-BF98-9A103FE58AB1}" srcOrd="0" destOrd="0" presId="urn:microsoft.com/office/officeart/2005/8/layout/chevron2"/>
    <dgm:cxn modelId="{7C4798F7-637B-42EC-9A46-D01A989CC64C}" type="presOf" srcId="{14C8D727-ADEE-482F-A7DC-AFEE035D75E5}" destId="{C6FDC66C-CA71-4E58-BF37-AF9EE31E2F6A}" srcOrd="0" destOrd="0" presId="urn:microsoft.com/office/officeart/2005/8/layout/chevron2"/>
    <dgm:cxn modelId="{4FB50EF9-888E-4BD0-A469-E30E8E83290A}" srcId="{14C8D727-ADEE-482F-A7DC-AFEE035D75E5}" destId="{18678ACF-8A4E-426D-BC3E-530F801CFE50}" srcOrd="0" destOrd="0" parTransId="{66B261E5-48EA-47C3-B772-3FD62F67BFD5}" sibTransId="{4C5BB340-9CC2-4FA0-92D1-1EE9A4B347AA}"/>
    <dgm:cxn modelId="{7BBEE9AF-86FA-4FD6-8138-E50A7C4C1971}" type="presParOf" srcId="{F81E98E5-3619-42C5-BF98-9A103FE58AB1}" destId="{879988E8-96B5-4393-8ECB-91AC503F3C8A}" srcOrd="0" destOrd="0" presId="urn:microsoft.com/office/officeart/2005/8/layout/chevron2"/>
    <dgm:cxn modelId="{37112C01-9FB7-4367-A3AC-57562CE216AA}" type="presParOf" srcId="{879988E8-96B5-4393-8ECB-91AC503F3C8A}" destId="{1D4721C4-2BD5-4557-BF1A-734C3181DD3A}" srcOrd="0" destOrd="0" presId="urn:microsoft.com/office/officeart/2005/8/layout/chevron2"/>
    <dgm:cxn modelId="{09527620-020B-434B-AEA3-60491B02C792}" type="presParOf" srcId="{879988E8-96B5-4393-8ECB-91AC503F3C8A}" destId="{D16114FD-3569-46B8-AE36-9932D564574E}" srcOrd="1" destOrd="0" presId="urn:microsoft.com/office/officeart/2005/8/layout/chevron2"/>
    <dgm:cxn modelId="{B3CF1A7B-0984-4020-B625-927D76D78BCC}" type="presParOf" srcId="{F81E98E5-3619-42C5-BF98-9A103FE58AB1}" destId="{455109BA-571C-4098-901B-882B4742B610}" srcOrd="1" destOrd="0" presId="urn:microsoft.com/office/officeart/2005/8/layout/chevron2"/>
    <dgm:cxn modelId="{07EDD1AA-C807-4C79-AE77-344DC44022F7}" type="presParOf" srcId="{F81E98E5-3619-42C5-BF98-9A103FE58AB1}" destId="{C2206CFF-92FB-41D6-89E2-94AD7AB20B15}" srcOrd="2" destOrd="0" presId="urn:microsoft.com/office/officeart/2005/8/layout/chevron2"/>
    <dgm:cxn modelId="{D2D1FA6E-776D-4296-B92C-959E4402BF1B}" type="presParOf" srcId="{C2206CFF-92FB-41D6-89E2-94AD7AB20B15}" destId="{72485ED8-505F-43EF-81A8-F5F4E379453F}" srcOrd="0" destOrd="0" presId="urn:microsoft.com/office/officeart/2005/8/layout/chevron2"/>
    <dgm:cxn modelId="{6EE8EB06-BE2E-4FE4-ADAC-D41BB8764B47}" type="presParOf" srcId="{C2206CFF-92FB-41D6-89E2-94AD7AB20B15}" destId="{D926B111-C99A-42D0-8707-010AC98971DA}" srcOrd="1" destOrd="0" presId="urn:microsoft.com/office/officeart/2005/8/layout/chevron2"/>
    <dgm:cxn modelId="{531EF6EC-5696-4118-8DC4-02E3F6DEAA12}" type="presParOf" srcId="{F81E98E5-3619-42C5-BF98-9A103FE58AB1}" destId="{D507C2D9-BE13-43AB-9A9A-DAF2BF5419D6}" srcOrd="3" destOrd="0" presId="urn:microsoft.com/office/officeart/2005/8/layout/chevron2"/>
    <dgm:cxn modelId="{03C246FD-CD42-4A5C-BF6A-772EED10AFAE}" type="presParOf" srcId="{F81E98E5-3619-42C5-BF98-9A103FE58AB1}" destId="{9D51C252-FC57-4B4B-8343-5B2E39F0C292}" srcOrd="4" destOrd="0" presId="urn:microsoft.com/office/officeart/2005/8/layout/chevron2"/>
    <dgm:cxn modelId="{0EE357F8-0820-4B06-9F1F-01B72316DA51}" type="presParOf" srcId="{9D51C252-FC57-4B4B-8343-5B2E39F0C292}" destId="{FE18B08B-5247-4DA3-94D4-173843748185}" srcOrd="0" destOrd="0" presId="urn:microsoft.com/office/officeart/2005/8/layout/chevron2"/>
    <dgm:cxn modelId="{22C1DB46-400A-4B9E-83D2-F8EA64BC83DA}" type="presParOf" srcId="{9D51C252-FC57-4B4B-8343-5B2E39F0C292}" destId="{4C44FDFA-58DA-4694-AE58-42728A4323A3}" srcOrd="1" destOrd="0" presId="urn:microsoft.com/office/officeart/2005/8/layout/chevron2"/>
    <dgm:cxn modelId="{ED89D1AA-C15D-4498-B9E1-F3B5736DEB88}" type="presParOf" srcId="{F81E98E5-3619-42C5-BF98-9A103FE58AB1}" destId="{DD98BB27-CC0F-4F77-937C-A22599182FF4}" srcOrd="5" destOrd="0" presId="urn:microsoft.com/office/officeart/2005/8/layout/chevron2"/>
    <dgm:cxn modelId="{B70AF93A-9E61-4A29-9CDA-8A69C406C67F}" type="presParOf" srcId="{F81E98E5-3619-42C5-BF98-9A103FE58AB1}" destId="{B6544C20-1D6D-4062-BAAF-6EB1CBB8CFD0}" srcOrd="6" destOrd="0" presId="urn:microsoft.com/office/officeart/2005/8/layout/chevron2"/>
    <dgm:cxn modelId="{6FF38E82-C1FA-4293-BA89-D69D51EE4C28}" type="presParOf" srcId="{B6544C20-1D6D-4062-BAAF-6EB1CBB8CFD0}" destId="{C6FDC66C-CA71-4E58-BF37-AF9EE31E2F6A}" srcOrd="0" destOrd="0" presId="urn:microsoft.com/office/officeart/2005/8/layout/chevron2"/>
    <dgm:cxn modelId="{3778E4D2-34A4-49A0-A274-E6C81FB79828}" type="presParOf" srcId="{B6544C20-1D6D-4062-BAAF-6EB1CBB8CFD0}" destId="{7A542392-14FD-4753-84F4-BE590EC1A58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4721C4-2BD5-4557-BF1A-734C3181DD3A}">
      <dsp:nvSpPr>
        <dsp:cNvPr id="0" name=""/>
        <dsp:cNvSpPr/>
      </dsp:nvSpPr>
      <dsp:spPr>
        <a:xfrm rot="5400000">
          <a:off x="-181125" y="183248"/>
          <a:ext cx="1207505" cy="845253"/>
        </a:xfrm>
        <a:prstGeom prst="chevron">
          <a:avLst/>
        </a:prstGeom>
        <a:solidFill>
          <a:schemeClr val="accent1">
            <a:lumMod val="75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Calibri" panose="020F0502020204030204" pitchFamily="34" charset="0"/>
              <a:ea typeface="Calibri" panose="020F0502020204030204" pitchFamily="34" charset="0"/>
              <a:cs typeface="Calibri" panose="020F0502020204030204" pitchFamily="34" charset="0"/>
            </a:rPr>
            <a:t>Details </a:t>
          </a:r>
          <a:r>
            <a:rPr lang="en-US" sz="800" kern="1200">
              <a:latin typeface="Calibri" panose="020F0502020204030204" pitchFamily="34" charset="0"/>
              <a:ea typeface="Calibri" panose="020F0502020204030204" pitchFamily="34" charset="0"/>
              <a:cs typeface="Calibri" panose="020F0502020204030204" pitchFamily="34" charset="0"/>
            </a:rPr>
            <a:t>of Property</a:t>
          </a:r>
          <a:endParaRPr lang="en-IN" sz="800" kern="1200" dirty="0"/>
        </a:p>
      </dsp:txBody>
      <dsp:txXfrm rot="-5400000">
        <a:off x="2" y="424749"/>
        <a:ext cx="845253" cy="362252"/>
      </dsp:txXfrm>
    </dsp:sp>
    <dsp:sp modelId="{D16114FD-3569-46B8-AE36-9932D564574E}">
      <dsp:nvSpPr>
        <dsp:cNvPr id="0" name=""/>
        <dsp:cNvSpPr/>
      </dsp:nvSpPr>
      <dsp:spPr>
        <a:xfrm rot="5400000">
          <a:off x="4350667" y="-3503290"/>
          <a:ext cx="784878" cy="779570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en-IN" sz="1500" kern="1200" dirty="0"/>
            <a:t> </a:t>
          </a:r>
          <a:r>
            <a:rPr lang="en-US" sz="1500" kern="1200" dirty="0">
              <a:latin typeface="Calibri" panose="020F0502020204030204" pitchFamily="34" charset="0"/>
              <a:ea typeface="Calibri" panose="020F0502020204030204" pitchFamily="34" charset="0"/>
              <a:cs typeface="Calibri" panose="020F0502020204030204" pitchFamily="34" charset="0"/>
            </a:rPr>
            <a:t>Furnish the nature of property (land or building) with its address. If more than one property is transferred, details of </a:t>
          </a:r>
          <a:r>
            <a:rPr lang="en-US" sz="1500" b="1" kern="1200" dirty="0">
              <a:latin typeface="Calibri" panose="020F0502020204030204" pitchFamily="34" charset="0"/>
              <a:ea typeface="Calibri" panose="020F0502020204030204" pitchFamily="34" charset="0"/>
              <a:cs typeface="Calibri" panose="020F0502020204030204" pitchFamily="34" charset="0"/>
            </a:rPr>
            <a:t>all such properties</a:t>
          </a:r>
          <a:r>
            <a:rPr lang="en-US" sz="1500" kern="1200" dirty="0">
              <a:latin typeface="Calibri" panose="020F0502020204030204" pitchFamily="34" charset="0"/>
              <a:ea typeface="Calibri" panose="020F0502020204030204" pitchFamily="34" charset="0"/>
              <a:cs typeface="Calibri" panose="020F0502020204030204" pitchFamily="34" charset="0"/>
            </a:rPr>
            <a:t> must be mentioned. Obtain a list from the assessee and verify from P&amp;L or balance sheet.</a:t>
          </a:r>
          <a:endParaRPr lang="en-IN" sz="1500" kern="1200" dirty="0"/>
        </a:p>
      </dsp:txBody>
      <dsp:txXfrm rot="-5400000">
        <a:off x="845254" y="40438"/>
        <a:ext cx="7757390" cy="708248"/>
      </dsp:txXfrm>
    </dsp:sp>
    <dsp:sp modelId="{72485ED8-505F-43EF-81A8-F5F4E379453F}">
      <dsp:nvSpPr>
        <dsp:cNvPr id="0" name=""/>
        <dsp:cNvSpPr/>
      </dsp:nvSpPr>
      <dsp:spPr>
        <a:xfrm rot="5400000">
          <a:off x="-181125" y="1243494"/>
          <a:ext cx="1207505" cy="845253"/>
        </a:xfrm>
        <a:prstGeom prst="chevron">
          <a:avLst/>
        </a:prstGeom>
        <a:solidFill>
          <a:schemeClr val="accent1">
            <a:lumMod val="75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Calibri" panose="020F0502020204030204" pitchFamily="34" charset="0"/>
              <a:ea typeface="Calibri" panose="020F0502020204030204" pitchFamily="34" charset="0"/>
              <a:cs typeface="Calibri" panose="020F0502020204030204" pitchFamily="34" charset="0"/>
            </a:rPr>
            <a:t>Consideration Received or Accrued</a:t>
          </a:r>
          <a:endParaRPr lang="en-IN" sz="800" kern="1200" dirty="0"/>
        </a:p>
      </dsp:txBody>
      <dsp:txXfrm rot="-5400000">
        <a:off x="2" y="1484995"/>
        <a:ext cx="845253" cy="362252"/>
      </dsp:txXfrm>
    </dsp:sp>
    <dsp:sp modelId="{D926B111-C99A-42D0-8707-010AC98971DA}">
      <dsp:nvSpPr>
        <dsp:cNvPr id="0" name=""/>
        <dsp:cNvSpPr/>
      </dsp:nvSpPr>
      <dsp:spPr>
        <a:xfrm rot="5400000">
          <a:off x="4350667" y="-2443044"/>
          <a:ext cx="784878" cy="779570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Font typeface="Arial" panose="020B0604020202020204" pitchFamily="34" charset="0"/>
            <a:buChar char="•"/>
          </a:pPr>
          <a:r>
            <a:rPr lang="en-US" sz="1500" kern="1200" dirty="0">
              <a:latin typeface="Calibri" panose="020F0502020204030204" pitchFamily="34" charset="0"/>
              <a:ea typeface="Calibri" panose="020F0502020204030204" pitchFamily="34" charset="0"/>
              <a:cs typeface="Calibri" panose="020F0502020204030204" pitchFamily="34" charset="0"/>
            </a:rPr>
            <a:t>The amount of consideration received or accrued during the relevant previous year, as disclosed in the books of account, must be furnished for all land/building transferred during the year.</a:t>
          </a:r>
          <a:endParaRPr lang="en-IN" sz="1500" kern="1200" dirty="0"/>
        </a:p>
      </dsp:txBody>
      <dsp:txXfrm rot="-5400000">
        <a:off x="845254" y="1100684"/>
        <a:ext cx="7757390" cy="708248"/>
      </dsp:txXfrm>
    </dsp:sp>
    <dsp:sp modelId="{FE18B08B-5247-4DA3-94D4-173843748185}">
      <dsp:nvSpPr>
        <dsp:cNvPr id="0" name=""/>
        <dsp:cNvSpPr/>
      </dsp:nvSpPr>
      <dsp:spPr>
        <a:xfrm rot="5400000">
          <a:off x="-181125" y="2303739"/>
          <a:ext cx="1207505" cy="845253"/>
        </a:xfrm>
        <a:prstGeom prst="chevron">
          <a:avLst/>
        </a:prstGeom>
        <a:solidFill>
          <a:schemeClr val="accent1">
            <a:lumMod val="75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IN" sz="800" kern="1200" dirty="0"/>
            <a:t> Verifying Stamp Duty Value</a:t>
          </a:r>
        </a:p>
      </dsp:txBody>
      <dsp:txXfrm rot="-5400000">
        <a:off x="2" y="2545240"/>
        <a:ext cx="845253" cy="362252"/>
      </dsp:txXfrm>
    </dsp:sp>
    <dsp:sp modelId="{4C44FDFA-58DA-4694-AE58-42728A4323A3}">
      <dsp:nvSpPr>
        <dsp:cNvPr id="0" name=""/>
        <dsp:cNvSpPr/>
      </dsp:nvSpPr>
      <dsp:spPr>
        <a:xfrm rot="5400000">
          <a:off x="4350667" y="-1382799"/>
          <a:ext cx="784878" cy="779570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Font typeface="Arial" panose="020B0604020202020204" pitchFamily="34" charset="0"/>
            <a:buChar char="•"/>
          </a:pPr>
          <a:r>
            <a:rPr lang="en-US" sz="1500" kern="1200" dirty="0">
              <a:latin typeface="Calibri" panose="020F0502020204030204" pitchFamily="34" charset="0"/>
              <a:ea typeface="Calibri" panose="020F0502020204030204" pitchFamily="34" charset="0"/>
              <a:cs typeface="Calibri" panose="020F0502020204030204" pitchFamily="34" charset="0"/>
            </a:rPr>
            <a:t>Obtain relevant information regarding sale from the assessee. </a:t>
          </a:r>
          <a:endParaRPr lang="en-IN" sz="1500" kern="1200" dirty="0"/>
        </a:p>
        <a:p>
          <a:pPr marL="114300" lvl="1" indent="-114300" algn="l" defTabSz="666750">
            <a:lnSpc>
              <a:spcPct val="90000"/>
            </a:lnSpc>
            <a:spcBef>
              <a:spcPct val="0"/>
            </a:spcBef>
            <a:spcAft>
              <a:spcPct val="15000"/>
            </a:spcAft>
            <a:buFont typeface="Arial" panose="020B0604020202020204" pitchFamily="34" charset="0"/>
            <a:buChar char="•"/>
          </a:pPr>
          <a:r>
            <a:rPr lang="en-US" sz="1500" kern="1200" dirty="0">
              <a:latin typeface="Calibri" panose="020F0502020204030204" pitchFamily="34" charset="0"/>
              <a:ea typeface="Calibri" panose="020F0502020204030204" pitchFamily="34" charset="0"/>
              <a:cs typeface="Calibri" panose="020F0502020204030204" pitchFamily="34" charset="0"/>
            </a:rPr>
            <a:t>If property is not registered, verify documents from relevant authorities or obtain third-party representation (lawyer/solicitor). </a:t>
          </a:r>
          <a:endParaRPr lang="en-IN" sz="1500" kern="1200" dirty="0"/>
        </a:p>
      </dsp:txBody>
      <dsp:txXfrm rot="-5400000">
        <a:off x="845254" y="2160929"/>
        <a:ext cx="7757390" cy="708248"/>
      </dsp:txXfrm>
    </dsp:sp>
    <dsp:sp modelId="{C6FDC66C-CA71-4E58-BF37-AF9EE31E2F6A}">
      <dsp:nvSpPr>
        <dsp:cNvPr id="0" name=""/>
        <dsp:cNvSpPr/>
      </dsp:nvSpPr>
      <dsp:spPr>
        <a:xfrm rot="5400000">
          <a:off x="-181125" y="3363985"/>
          <a:ext cx="1207505" cy="845253"/>
        </a:xfrm>
        <a:prstGeom prst="chevron">
          <a:avLst/>
        </a:prstGeom>
        <a:solidFill>
          <a:schemeClr val="accent1">
            <a:lumMod val="75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Calibri" panose="020F0502020204030204" pitchFamily="34" charset="0"/>
              <a:ea typeface="Calibri" panose="020F0502020204030204" pitchFamily="34" charset="0"/>
              <a:cs typeface="Calibri" panose="020F0502020204030204" pitchFamily="34" charset="0"/>
            </a:rPr>
            <a:t>Special Cases</a:t>
          </a:r>
          <a:endParaRPr lang="en-IN" sz="800" kern="1200" dirty="0"/>
        </a:p>
      </dsp:txBody>
      <dsp:txXfrm rot="-5400000">
        <a:off x="2" y="3605486"/>
        <a:ext cx="845253" cy="362252"/>
      </dsp:txXfrm>
    </dsp:sp>
    <dsp:sp modelId="{7A542392-14FD-4753-84F4-BE590EC1A58D}">
      <dsp:nvSpPr>
        <dsp:cNvPr id="0" name=""/>
        <dsp:cNvSpPr/>
      </dsp:nvSpPr>
      <dsp:spPr>
        <a:xfrm rot="5400000">
          <a:off x="4350667" y="-322553"/>
          <a:ext cx="784878" cy="779570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Font typeface="Arial" panose="020B0604020202020204" pitchFamily="34" charset="0"/>
            <a:buChar char="•"/>
          </a:pPr>
          <a:r>
            <a:rPr lang="en-US" sz="1500" kern="1200" dirty="0">
              <a:latin typeface="Calibri" panose="020F0502020204030204" pitchFamily="34" charset="0"/>
              <a:ea typeface="Calibri" panose="020F0502020204030204" pitchFamily="34" charset="0"/>
              <a:cs typeface="Calibri" panose="020F0502020204030204" pitchFamily="34" charset="0"/>
            </a:rPr>
            <a:t>If stamp duty value exceeds FMV, the difference between transaction value and FMV is considered for ascertaining income.</a:t>
          </a:r>
          <a:endParaRPr lang="en-IN" sz="1500" kern="1200" dirty="0"/>
        </a:p>
      </dsp:txBody>
      <dsp:txXfrm rot="-5400000">
        <a:off x="845254" y="3221175"/>
        <a:ext cx="7757390" cy="70824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8430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1</a:t>
            </a:fld>
            <a:endParaRPr lang="en-US" dirty="0">
              <a:latin typeface="Book Antiqua" panose="02040602050305030304" pitchFamily="18"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12</a:t>
            </a:fld>
            <a:endParaRPr lang="en-US">
              <a:latin typeface="Book Antiqua" panose="02040602050305030304" pitchFamily="18"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53215760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49799376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16598498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16897255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355705012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362229899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378962668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62374548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13</a:t>
            </a:fld>
            <a:endParaRPr lang="en-US" dirty="0">
              <a:latin typeface="Book Antiqua" panose="02040602050305030304" pitchFamily="18"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14</a:t>
            </a:fld>
            <a:endParaRPr lang="en-US" dirty="0">
              <a:latin typeface="Book Antiqua" panose="02040602050305030304" pitchFamily="18"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ABE74-D4E2-760E-2AFA-E0BE7B401F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6D30C9-FA93-3982-97F8-EEC586C260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4250B5-E26C-617E-C088-C69AEFE76B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395127-0DD0-25A6-807E-85804A2F6E52}"/>
              </a:ext>
            </a:extLst>
          </p:cNvPr>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282964218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80FB4-C706-8B87-48E3-DDDD02FB9E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759F1C-A923-87A2-D832-DD5E15283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98C570-41DA-7CB4-4B4A-64CCD6FE32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3F5119-4716-F868-7F12-E8292071EB54}"/>
              </a:ext>
            </a:extLst>
          </p:cNvPr>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921621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16</a:t>
            </a:fld>
            <a:endParaRPr lang="en-US">
              <a:latin typeface="Book Antiqua" panose="02040602050305030304" pitchFamily="18" charset="0"/>
            </a:endParaRPr>
          </a:p>
        </p:txBody>
      </p:sp>
    </p:spTree>
    <p:extLst>
      <p:ext uri="{BB962C8B-B14F-4D97-AF65-F5344CB8AC3E}">
        <p14:creationId xmlns:p14="http://schemas.microsoft.com/office/powerpoint/2010/main" val="75602847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A0684-E668-CF15-6653-736D2E39CB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77FC22-1508-1D1A-2D41-2711471A7C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07F431-6BFF-4F3A-96E0-EF355542F2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4A8456-A742-12ED-47C4-C5E3BBAA4AE5}"/>
              </a:ext>
            </a:extLst>
          </p:cNvPr>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85970028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A180B-B593-3737-385F-57ADBA9FA1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1E72DE-33F5-09ED-1D05-AE80E09B3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B35420-77B9-6152-7628-9ECAF84218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8DCB2F-6877-E673-B2DE-0324BC690F3B}"/>
              </a:ext>
            </a:extLst>
          </p:cNvPr>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422402759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17</a:t>
            </a:fld>
            <a:endParaRPr lang="en-US">
              <a:latin typeface="Book Antiqua" panose="02040602050305030304" pitchFamily="18" charset="0"/>
            </a:endParaRPr>
          </a:p>
        </p:txBody>
      </p:sp>
    </p:spTree>
    <p:extLst>
      <p:ext uri="{BB962C8B-B14F-4D97-AF65-F5344CB8AC3E}">
        <p14:creationId xmlns:p14="http://schemas.microsoft.com/office/powerpoint/2010/main" val="1438962557"/>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18</a:t>
            </a:fld>
            <a:endParaRPr lang="en-US">
              <a:latin typeface="Book Antiqua" panose="02040602050305030304" pitchFamily="18" charset="0"/>
            </a:endParaRPr>
          </a:p>
        </p:txBody>
      </p:sp>
    </p:spTree>
    <p:extLst>
      <p:ext uri="{BB962C8B-B14F-4D97-AF65-F5344CB8AC3E}">
        <p14:creationId xmlns:p14="http://schemas.microsoft.com/office/powerpoint/2010/main" val="3677552927"/>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19</a:t>
            </a:fld>
            <a:endParaRPr lang="en-US">
              <a:latin typeface="Book Antiqua" panose="02040602050305030304" pitchFamily="18" charset="0"/>
            </a:endParaRPr>
          </a:p>
        </p:txBody>
      </p:sp>
    </p:spTree>
    <p:extLst>
      <p:ext uri="{BB962C8B-B14F-4D97-AF65-F5344CB8AC3E}">
        <p14:creationId xmlns:p14="http://schemas.microsoft.com/office/powerpoint/2010/main" val="20654293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21</a:t>
            </a:fld>
            <a:endParaRPr lang="en-US">
              <a:latin typeface="Book Antiqua" panose="02040602050305030304" pitchFamily="18" charset="0"/>
            </a:endParaRPr>
          </a:p>
        </p:txBody>
      </p:sp>
    </p:spTree>
    <p:extLst>
      <p:ext uri="{BB962C8B-B14F-4D97-AF65-F5344CB8AC3E}">
        <p14:creationId xmlns:p14="http://schemas.microsoft.com/office/powerpoint/2010/main" val="6658969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22</a:t>
            </a:fld>
            <a:endParaRPr lang="en-US">
              <a:latin typeface="Book Antiqua" panose="02040602050305030304" pitchFamily="18" charset="0"/>
            </a:endParaRPr>
          </a:p>
        </p:txBody>
      </p:sp>
    </p:spTree>
    <p:extLst>
      <p:ext uri="{BB962C8B-B14F-4D97-AF65-F5344CB8AC3E}">
        <p14:creationId xmlns:p14="http://schemas.microsoft.com/office/powerpoint/2010/main" val="17374224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23</a:t>
            </a:fld>
            <a:endParaRPr lang="en-US">
              <a:latin typeface="Book Antiqua" panose="02040602050305030304" pitchFamily="18" charset="0"/>
            </a:endParaRPr>
          </a:p>
        </p:txBody>
      </p:sp>
    </p:spTree>
    <p:extLst>
      <p:ext uri="{BB962C8B-B14F-4D97-AF65-F5344CB8AC3E}">
        <p14:creationId xmlns:p14="http://schemas.microsoft.com/office/powerpoint/2010/main" val="2420443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2</a:t>
            </a:fld>
            <a:endParaRPr lang="en-US" dirty="0">
              <a:latin typeface="Book Antiqua" panose="02040602050305030304" pitchFamily="18"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24</a:t>
            </a:fld>
            <a:endParaRPr lang="en-US">
              <a:latin typeface="Book Antiqua" panose="02040602050305030304" pitchFamily="18"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1390276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3384865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3501420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9500312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560563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29646487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1987875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32558757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4148160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3</a:t>
            </a:fld>
            <a:endParaRPr lang="en-US" dirty="0">
              <a:latin typeface="Book Antiqua" panose="02040602050305030304" pitchFamily="18"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Walk through the 6-step filing process. Key points: (1) Report can be in hard or soft copy. (2) UDIN is mandatory. (3) Assessee must accept on portal. (4) Acknowledgement marks completion. Emphasise digital signing requirement.</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SA 600, 700, and 705 are the key Standards of Auditing relevant to Form 3CA. Branch reporting requires consolidated reporting by principal auditor. Overseas branches require specific wording in Para 3. Inability to obtain information must be disclosed with impact assessment.</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Special cases in Form 3CB: (1) Merger/demerger — Form 3CB is applicable even where no other law mandates audit. (2) Partial books — must qualify report. (3) Branch auditor reports consolidated by HO auditor. (4) Incomplete 3CD particulars — do not withhold report, qualify Para 5 instead.</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Form 3CD is central to the tax audit — it is the detailed statement of particulars. Both the assessee (who prepares) and the auditor (who verifies) have distinct responsibilities. The auditor should never withhold the report even if information is incomplete — instead, qualify Para 3/5.</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Part A covers basic assessee identification. Key points: (1) Name — report name at year-end regardless of when change occurred; (2) Address — verify from IT portal; (3) PAN mandatory in e-filing; (4) Indirect taxes — all registrations including multiple registrations for branches must be reported. SA 580 written representation applies for indirect taxes.</a:t>
            </a:r>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4</a:t>
            </a:fld>
            <a:endParaRPr lang="en-US" dirty="0">
              <a:latin typeface="Book Antiqua" panose="02040602050305030304" pitchFamily="18"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Clauses 5-8A cover status, period, and the tax regime. Clause 8A is critical — auditor must check which option exercise form (10-IB through 10-IEA) has been filed. If not filed, get written representation. Report as of the date of signing. LLPs fall under 'Firm' category for Clause 5.</a:t>
            </a:r>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Clause 8A requires the tax auditor to identify which special regime the assessee has opted for and verify the relevant option form. Note: MAT does not apply to 115BAA and 115BAB. 115BAC is the default regime from AY 2025-26 for individuals/HUFs. All regimes (except 115BAC for business income) are irrevocable. The auditor reports the choice as on the date of signing.</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r>
              <a:rPr lang="en-US" dirty="0"/>
              <a:t>Clause 9 applies to firms and AOPs — covers profit sharing and all changes. Clause 10 covers nature of all businesses. Key takeaways: UDIN is mandatory, Form 3CA/3CB selection is based on other-law audit requirement, audit report cannot be withheld, SA compliance is mandatory.</a:t>
            </a:r>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5</a:t>
            </a:fld>
            <a:endParaRPr lang="en-US">
              <a:latin typeface="Book Antiqua" panose="02040602050305030304" pitchFamily="18" charset="0"/>
            </a:endParaRPr>
          </a:p>
        </p:txBody>
      </p:sp>
    </p:spTree>
    <p:extLst>
      <p:ext uri="{BB962C8B-B14F-4D97-AF65-F5344CB8AC3E}">
        <p14:creationId xmlns:p14="http://schemas.microsoft.com/office/powerpoint/2010/main" val="15899992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7</a:t>
            </a:fld>
            <a:endParaRPr lang="en-US">
              <a:latin typeface="Book Antiqua" panose="02040602050305030304" pitchFamily="18" charset="0"/>
            </a:endParaRPr>
          </a:p>
        </p:txBody>
      </p:sp>
    </p:spTree>
    <p:extLst>
      <p:ext uri="{BB962C8B-B14F-4D97-AF65-F5344CB8AC3E}">
        <p14:creationId xmlns:p14="http://schemas.microsoft.com/office/powerpoint/2010/main" val="35618255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34AD5-1D1F-C4F7-C80D-576DAD14FF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1E1FC-00BE-411F-B171-87B43B65CF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A7FB82-5AF8-C1FE-CF10-341E826673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15A6781-FA1C-D6A8-8A50-BB3F40BBA23F}"/>
              </a:ext>
            </a:extLst>
          </p:cNvPr>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21024547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9</a:t>
            </a:fld>
            <a:endParaRPr lang="en-US">
              <a:latin typeface="Book Antiqua" panose="02040602050305030304" pitchFamily="18" charset="0"/>
            </a:endParaRPr>
          </a:p>
        </p:txBody>
      </p:sp>
    </p:spTree>
    <p:extLst>
      <p:ext uri="{BB962C8B-B14F-4D97-AF65-F5344CB8AC3E}">
        <p14:creationId xmlns:p14="http://schemas.microsoft.com/office/powerpoint/2010/main" val="102545341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10</a:t>
            </a:fld>
            <a:endParaRPr lang="en-US">
              <a:latin typeface="Book Antiqua" panose="02040602050305030304" pitchFamily="18" charset="0"/>
            </a:endParaRPr>
          </a:p>
        </p:txBody>
      </p:sp>
    </p:spTree>
    <p:extLst>
      <p:ext uri="{BB962C8B-B14F-4D97-AF65-F5344CB8AC3E}">
        <p14:creationId xmlns:p14="http://schemas.microsoft.com/office/powerpoint/2010/main" val="102646500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B1240-DD31-BEEB-A88E-9B93B61ACE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FDDAA-8E75-D114-369E-EC7076F85A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6A86B-3CD1-E57B-3EAA-89D203F671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9D5825-0D9D-F2CA-7DEA-8639CFB9CDAA}"/>
              </a:ext>
            </a:extLst>
          </p:cNvPr>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258285479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Book Antiqua" panose="02040602050305030304" pitchFamily="18"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Book Antiqua" panose="02040602050305030304" pitchFamily="18" charset="0"/>
              </a:rPr>
              <a:t>11</a:t>
            </a:fld>
            <a:endParaRPr lang="en-US">
              <a:latin typeface="Book Antiqua" panose="02040602050305030304" pitchFamily="18" charset="0"/>
            </a:endParaRPr>
          </a:p>
        </p:txBody>
      </p:sp>
    </p:spTree>
    <p:extLst>
      <p:ext uri="{BB962C8B-B14F-4D97-AF65-F5344CB8AC3E}">
        <p14:creationId xmlns:p14="http://schemas.microsoft.com/office/powerpoint/2010/main" val="414433090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7058747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401836900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76772640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238060639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22307536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418441284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3397924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6DED2"/>
          </a:solidFill>
          <a:ln/>
        </p:spPr>
      </p:sp>
      <p:sp>
        <p:nvSpPr>
          <p:cNvPr id="3" name="Shape 1"/>
          <p:cNvSpPr/>
          <p:nvPr/>
        </p:nvSpPr>
        <p:spPr>
          <a:xfrm>
            <a:off x="0" y="0"/>
            <a:ext cx="9144000" cy="5143500"/>
          </a:xfrm>
          <a:prstGeom prst="rect">
            <a:avLst/>
          </a:prstGeom>
          <a:solidFill>
            <a:srgbClr val="FDFBF7"/>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80E26"/>
          </a:solidFill>
          <a:ln/>
        </p:spPr>
      </p:sp>
      <p:pic>
        <p:nvPicPr>
          <p:cNvPr id="3" name="Image 0" descr="preencoded.png">
            <a:hlinkClick r:id="rId2"/>
          </p:cNvPr>
          <p:cNvPicPr>
            <a:picLocks noChangeAspect="1"/>
          </p:cNvPicPr>
          <p:nvPr/>
        </p:nvPicPr>
        <p:blipFill>
          <a:blip r:embed="rId3"/>
          <a:stretch>
            <a:fillRect/>
          </a:stretch>
        </p:blipFill>
        <p:spPr>
          <a:xfrm>
            <a:off x="8029180" y="4844491"/>
            <a:ext cx="1071843" cy="25603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FFFFF"/>
          </a:solidFill>
        </p:spPr>
        <p:txBody>
          <a:bodyPr/>
          <a:lstStyle/>
          <a:p>
            <a:endParaRPr dirty="0">
              <a:cs typeface="Calibri" panose="020F0502020204030204" pitchFamily="34" charset="0"/>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6F4F4"/>
          </a:solidFill>
          <a:ln/>
        </p:spPr>
      </p:sp>
      <p:sp>
        <p:nvSpPr>
          <p:cNvPr id="3" name="Shape 1"/>
          <p:cNvSpPr/>
          <p:nvPr/>
        </p:nvSpPr>
        <p:spPr>
          <a:xfrm>
            <a:off x="0" y="0"/>
            <a:ext cx="9144000" cy="51435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69"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2" r:id="rId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7" r:id="rId1"/>
    <p:sldLayoutId id="2147483668"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10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10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0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8.sv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0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46.sv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1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5.xml"/><Relationship Id="rId1" Type="http://schemas.openxmlformats.org/officeDocument/2006/relationships/slideLayout" Target="../slideLayouts/slideLayout2.xml"/><Relationship Id="rId5" Type="http://schemas.openxmlformats.org/officeDocument/2006/relationships/image" Target="../media/image55.svg"/><Relationship Id="rId4" Type="http://schemas.openxmlformats.org/officeDocument/2006/relationships/image" Target="../media/image54.sv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30.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33.xml"/><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5.xml"/><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36.xml"/><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37.xml"/><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41.xml"/><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6.xml"/></Relationships>
</file>

<file path=ppt/slides/_rels/slide17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43.xml"/><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5.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4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5.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5.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5.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5.xml"/></Relationships>
</file>

<file path=ppt/slides/_rels/slide187.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notesSlide" Target="../notesSlides/notesSlide153.xml"/><Relationship Id="rId1" Type="http://schemas.openxmlformats.org/officeDocument/2006/relationships/slideLayout" Target="../slideLayouts/slideLayout5.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5.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56.xml"/><Relationship Id="rId1" Type="http://schemas.openxmlformats.org/officeDocument/2006/relationships/slideLayout" Target="../slideLayouts/slideLayout5.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5.xml"/></Relationships>
</file>

<file path=ppt/slides/_rels/slide192.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notesSlide" Target="../notesSlides/notesSlide158.xml"/><Relationship Id="rId1" Type="http://schemas.openxmlformats.org/officeDocument/2006/relationships/slideLayout" Target="../slideLayouts/slideLayout5.xml"/><Relationship Id="rId5" Type="http://schemas.openxmlformats.org/officeDocument/2006/relationships/image" Target="../media/image74.svg"/><Relationship Id="rId4" Type="http://schemas.openxmlformats.org/officeDocument/2006/relationships/image" Target="../media/image73.svg"/></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4.svg"/><Relationship Id="rId4" Type="http://schemas.openxmlformats.org/officeDocument/2006/relationships/image" Target="../media/image3.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62.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9.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496119" y="1706314"/>
            <a:ext cx="4722763" cy="775097"/>
          </a:xfrm>
          <a:prstGeom prst="rect">
            <a:avLst/>
          </a:prstGeom>
          <a:noFill/>
          <a:ln/>
        </p:spPr>
        <p:txBody>
          <a:bodyPr wrap="square" lIns="0" tIns="0" rIns="0" bIns="0" rtlCol="0" anchor="t">
            <a:normAutofit fontScale="25000" lnSpcReduction="20000"/>
          </a:bodyPr>
          <a:lstStyle/>
          <a:p>
            <a:pPr marL="0" indent="0" algn="l">
              <a:lnSpc>
                <a:spcPct val="104000"/>
              </a:lnSpc>
              <a:buNone/>
            </a:pPr>
            <a:r>
              <a:rPr lang="en-US"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en-US" sz="120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Tax Audit under Section 44AB</a:t>
            </a:r>
            <a:endParaRPr lang="en-US" sz="12000" dirty="0">
              <a:latin typeface="Book Antiqua" panose="02040602050305030304" pitchFamily="18" charset="0"/>
            </a:endParaRPr>
          </a:p>
        </p:txBody>
      </p:sp>
      <p:sp>
        <p:nvSpPr>
          <p:cNvPr id="4" name="Shape 1"/>
          <p:cNvSpPr/>
          <p:nvPr/>
        </p:nvSpPr>
        <p:spPr>
          <a:xfrm>
            <a:off x="496119" y="2667446"/>
            <a:ext cx="1875160" cy="233214"/>
          </a:xfrm>
          <a:prstGeom prst="roundRect">
            <a:avLst>
              <a:gd name="adj" fmla="val 17872"/>
            </a:avLst>
          </a:prstGeom>
          <a:solidFill>
            <a:srgbClr val="181E34"/>
          </a:solidFill>
          <a:ln/>
        </p:spPr>
      </p:sp>
      <p:sp>
        <p:nvSpPr>
          <p:cNvPr id="5" name="Text 2"/>
          <p:cNvSpPr/>
          <p:nvPr/>
        </p:nvSpPr>
        <p:spPr>
          <a:xfrm>
            <a:off x="570533" y="2704654"/>
            <a:ext cx="2183532" cy="158800"/>
          </a:xfrm>
          <a:prstGeom prst="rect">
            <a:avLst/>
          </a:prstGeom>
          <a:noFill/>
          <a:ln/>
        </p:spPr>
        <p:txBody>
          <a:bodyPr wrap="none" lIns="0" tIns="0" rIns="0" bIns="0" rtlCol="0" anchor="t"/>
          <a:lstStyle/>
          <a:p>
            <a:pPr marL="0" indent="0" algn="l">
              <a:lnSpc>
                <a:spcPct val="133000"/>
              </a:lnSpc>
              <a:buNone/>
            </a:pPr>
            <a:r>
              <a:rPr lang="en-US" sz="750" dirty="0">
                <a:solidFill>
                  <a:srgbClr val="EBECEF"/>
                </a:solidFill>
                <a:latin typeface="Epilogue" pitchFamily="34" charset="0"/>
                <a:ea typeface="Epilogue" pitchFamily="34" charset="-122"/>
                <a:cs typeface="Epilogue" pitchFamily="34" charset="-120"/>
              </a:rPr>
              <a:t>INCOME-TAX ACT, 1961 — REVISED 2025</a:t>
            </a:r>
            <a:endParaRPr lang="en-US" sz="750" dirty="0">
              <a:latin typeface="Book Antiqua" panose="02040602050305030304" pitchFamily="18" charset="0"/>
            </a:endParaRPr>
          </a:p>
        </p:txBody>
      </p:sp>
      <p:sp>
        <p:nvSpPr>
          <p:cNvPr id="6" name="Text 3"/>
          <p:cNvSpPr/>
          <p:nvPr/>
        </p:nvSpPr>
        <p:spPr>
          <a:xfrm>
            <a:off x="496119" y="3040187"/>
            <a:ext cx="4722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itchFamily="34" charset="0"/>
                <a:ea typeface="Epilogue" pitchFamily="34" charset="-122"/>
                <a:cs typeface="Epilogue" pitchFamily="34" charset="-120"/>
              </a:rPr>
              <a:t>A comprehensive guide for Chartered Accountants and taxpayers on the provisions, applicability, and procedures governing tax audit in India.</a:t>
            </a:r>
            <a:endParaRPr lang="en-US" sz="950" dirty="0">
              <a:latin typeface="Book Antiqua" panose="02040602050305030304" pitchFamily="18" charset="0"/>
            </a:endParaRPr>
          </a:p>
        </p:txBody>
      </p:sp>
      <p:sp>
        <p:nvSpPr>
          <p:cNvPr id="7" name="Rectangle 6">
            <a:extLst>
              <a:ext uri="{FF2B5EF4-FFF2-40B4-BE49-F238E27FC236}">
                <a16:creationId xmlns:a16="http://schemas.microsoft.com/office/drawing/2014/main" id="{49CEF5B2-8AEC-5B82-3BD4-E29C54C6129F}"/>
              </a:ext>
            </a:extLst>
          </p:cNvPr>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51210" y="307238"/>
            <a:ext cx="8392790" cy="442987"/>
          </a:xfrm>
          <a:prstGeom prst="rect">
            <a:avLst/>
          </a:prstGeom>
          <a:noFill/>
          <a:ln/>
        </p:spPr>
        <p:txBody>
          <a:bodyPr wrap="none" lIns="0" tIns="0" rIns="0" bIns="0" rtlCol="0" anchor="t"/>
          <a:lstStyle/>
          <a:p>
            <a:pPr marL="0" indent="0" algn="l">
              <a:lnSpc>
                <a:spcPct val="104000"/>
              </a:lnSpc>
              <a:buNone/>
            </a:pPr>
            <a:r>
              <a:rPr lang="en-US" sz="27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Presumptive Taxation — Sections 44AB(c) &amp; (d)</a:t>
            </a:r>
            <a:endParaRPr lang="en-US" sz="2750" dirty="0">
              <a:latin typeface="Book Antiqua" panose="02040602050305030304" pitchFamily="18" charset="0"/>
            </a:endParaRPr>
          </a:p>
        </p:txBody>
      </p:sp>
      <p:sp>
        <p:nvSpPr>
          <p:cNvPr id="3" name="Text 1"/>
          <p:cNvSpPr/>
          <p:nvPr/>
        </p:nvSpPr>
        <p:spPr>
          <a:xfrm>
            <a:off x="496119" y="1558729"/>
            <a:ext cx="2229222" cy="221456"/>
          </a:xfrm>
          <a:prstGeom prst="rect">
            <a:avLst/>
          </a:prstGeom>
          <a:noFill/>
          <a:ln/>
        </p:spPr>
        <p:txBody>
          <a:bodyPr wrap="none" lIns="0" tIns="0" rIns="0" bIns="0" rtlCol="0" anchor="t"/>
          <a:lstStyle/>
          <a:p>
            <a:pPr marL="0" indent="0" algn="l">
              <a:lnSpc>
                <a:spcPct val="104000"/>
              </a:lnSpc>
              <a:buNone/>
            </a:pPr>
            <a:r>
              <a:rPr lang="en-US" sz="13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44AB(c) — Business</a:t>
            </a:r>
            <a:endParaRPr lang="en-US" sz="1350" dirty="0">
              <a:latin typeface="Book Antiqua" panose="02040602050305030304" pitchFamily="18" charset="0"/>
            </a:endParaRPr>
          </a:p>
        </p:txBody>
      </p:sp>
      <p:sp>
        <p:nvSpPr>
          <p:cNvPr id="4" name="Text 2"/>
          <p:cNvSpPr/>
          <p:nvPr/>
        </p:nvSpPr>
        <p:spPr>
          <a:xfrm>
            <a:off x="496118" y="2134445"/>
            <a:ext cx="3902943"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Applies when profits are </a:t>
            </a:r>
            <a:r>
              <a:rPr lang="en-US" sz="1100" b="1" dirty="0">
                <a:solidFill>
                  <a:srgbClr val="EBECEF"/>
                </a:solidFill>
                <a:latin typeface="Epilogue" pitchFamily="34" charset="0"/>
                <a:ea typeface="Epilogue" pitchFamily="34" charset="-122"/>
                <a:cs typeface="Epilogue" pitchFamily="34" charset="-120"/>
              </a:rPr>
              <a:t>deemed under 44AE / 44BB / 44BBB</a:t>
            </a:r>
            <a:r>
              <a:rPr lang="en-US" sz="1100" dirty="0">
                <a:solidFill>
                  <a:srgbClr val="EBECEF"/>
                </a:solidFill>
                <a:latin typeface="Epilogue" pitchFamily="34" charset="0"/>
                <a:ea typeface="Epilogue" pitchFamily="34" charset="-122"/>
                <a:cs typeface="Epilogue" pitchFamily="34" charset="-120"/>
              </a:rPr>
              <a:t> and the assessee claims income </a:t>
            </a:r>
            <a:r>
              <a:rPr lang="en-US" sz="1100" b="1" dirty="0">
                <a:solidFill>
                  <a:srgbClr val="EBECEF"/>
                </a:solidFill>
                <a:latin typeface="Epilogue" pitchFamily="34" charset="0"/>
                <a:ea typeface="Epilogue" pitchFamily="34" charset="-122"/>
                <a:cs typeface="Epilogue" pitchFamily="34" charset="-120"/>
              </a:rPr>
              <a:t>lower</a:t>
            </a:r>
            <a:r>
              <a:rPr lang="en-US" sz="1100" dirty="0">
                <a:solidFill>
                  <a:srgbClr val="EBECEF"/>
                </a:solidFill>
                <a:latin typeface="Epilogue" pitchFamily="34" charset="0"/>
                <a:ea typeface="Epilogue" pitchFamily="34" charset="-122"/>
                <a:cs typeface="Epilogue" pitchFamily="34" charset="-120"/>
              </a:rPr>
              <a:t> than the deemed profits.</a:t>
            </a:r>
            <a:endParaRPr lang="en-US" sz="1100" dirty="0">
              <a:latin typeface="Book Antiqua" panose="02040602050305030304" pitchFamily="18" charset="0"/>
            </a:endParaRPr>
          </a:p>
        </p:txBody>
      </p:sp>
      <p:sp>
        <p:nvSpPr>
          <p:cNvPr id="6" name="Text 4"/>
          <p:cNvSpPr/>
          <p:nvPr/>
        </p:nvSpPr>
        <p:spPr>
          <a:xfrm>
            <a:off x="5209215" y="1572558"/>
            <a:ext cx="2292846" cy="221456"/>
          </a:xfrm>
          <a:prstGeom prst="rect">
            <a:avLst/>
          </a:prstGeom>
          <a:noFill/>
          <a:ln/>
        </p:spPr>
        <p:txBody>
          <a:bodyPr wrap="none" lIns="0" tIns="0" rIns="0" bIns="0" rtlCol="0" anchor="t"/>
          <a:lstStyle/>
          <a:p>
            <a:pPr marL="0" indent="0" algn="l">
              <a:lnSpc>
                <a:spcPct val="104000"/>
              </a:lnSpc>
              <a:buNone/>
            </a:pPr>
            <a:r>
              <a:rPr lang="en-US" sz="13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44AB(d) — Profession</a:t>
            </a:r>
            <a:endParaRPr lang="en-US" sz="1350" dirty="0">
              <a:latin typeface="Book Antiqua" panose="02040602050305030304" pitchFamily="18" charset="0"/>
            </a:endParaRPr>
          </a:p>
        </p:txBody>
      </p:sp>
      <p:sp>
        <p:nvSpPr>
          <p:cNvPr id="7" name="Text 5"/>
          <p:cNvSpPr/>
          <p:nvPr/>
        </p:nvSpPr>
        <p:spPr>
          <a:xfrm>
            <a:off x="5209215" y="2134445"/>
            <a:ext cx="3902943"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Applies when profits are </a:t>
            </a:r>
            <a:r>
              <a:rPr lang="en-US" sz="1100" b="1" dirty="0">
                <a:solidFill>
                  <a:srgbClr val="EBECEF"/>
                </a:solidFill>
                <a:latin typeface="Epilogue" pitchFamily="34" charset="0"/>
                <a:ea typeface="Epilogue" pitchFamily="34" charset="-122"/>
                <a:cs typeface="Epilogue" pitchFamily="34" charset="-120"/>
              </a:rPr>
              <a:t>deemed under 44ADA</a:t>
            </a:r>
            <a:r>
              <a:rPr lang="en-US" sz="1100" dirty="0">
                <a:solidFill>
                  <a:srgbClr val="EBECEF"/>
                </a:solidFill>
                <a:latin typeface="Epilogue" pitchFamily="34" charset="0"/>
                <a:ea typeface="Epilogue" pitchFamily="34" charset="-122"/>
                <a:cs typeface="Epilogue" pitchFamily="34" charset="-120"/>
              </a:rPr>
              <a:t>, assessee claims </a:t>
            </a:r>
            <a:r>
              <a:rPr lang="en-US" sz="1100" b="1" dirty="0">
                <a:solidFill>
                  <a:srgbClr val="EBECEF"/>
                </a:solidFill>
                <a:latin typeface="Epilogue" pitchFamily="34" charset="0"/>
                <a:ea typeface="Epilogue" pitchFamily="34" charset="-122"/>
                <a:cs typeface="Epilogue" pitchFamily="34" charset="-120"/>
              </a:rPr>
              <a:t>lower income</a:t>
            </a:r>
            <a:r>
              <a:rPr lang="en-US" sz="1100" dirty="0">
                <a:solidFill>
                  <a:srgbClr val="EBECEF"/>
                </a:solidFill>
                <a:latin typeface="Epilogue" pitchFamily="34" charset="0"/>
                <a:ea typeface="Epilogue" pitchFamily="34" charset="-122"/>
                <a:cs typeface="Epilogue" pitchFamily="34" charset="-120"/>
              </a:rPr>
              <a:t>, and total income exceeds the </a:t>
            </a:r>
            <a:r>
              <a:rPr lang="en-US" sz="1100" b="1" dirty="0">
                <a:solidFill>
                  <a:srgbClr val="EBECEF"/>
                </a:solidFill>
                <a:latin typeface="Epilogue" pitchFamily="34" charset="0"/>
                <a:ea typeface="Epilogue" pitchFamily="34" charset="-122"/>
                <a:cs typeface="Epilogue" pitchFamily="34" charset="-120"/>
              </a:rPr>
              <a:t>maximum non-taxable limit</a:t>
            </a:r>
            <a:r>
              <a:rPr lang="en-US" sz="1100" dirty="0">
                <a:solidFill>
                  <a:srgbClr val="EBECEF"/>
                </a:solidFill>
                <a:latin typeface="Epilogue" pitchFamily="34" charset="0"/>
                <a:ea typeface="Epilogue" pitchFamily="34" charset="-122"/>
                <a:cs typeface="Epilogue" pitchFamily="34" charset="-120"/>
              </a:rPr>
              <a:t>.</a:t>
            </a:r>
            <a:endParaRPr lang="en-US" sz="1100" dirty="0">
              <a:latin typeface="Book Antiqua" panose="02040602050305030304" pitchFamily="18" charset="0"/>
            </a:endParaRPr>
          </a:p>
        </p:txBody>
      </p:sp>
      <p:sp>
        <p:nvSpPr>
          <p:cNvPr id="9" name="Text 6"/>
          <p:cNvSpPr/>
          <p:nvPr/>
        </p:nvSpPr>
        <p:spPr>
          <a:xfrm>
            <a:off x="496119" y="3274293"/>
            <a:ext cx="1501825" cy="221456"/>
          </a:xfrm>
          <a:prstGeom prst="rect">
            <a:avLst/>
          </a:prstGeom>
          <a:noFill/>
          <a:ln/>
        </p:spPr>
        <p:txBody>
          <a:bodyPr wrap="none" lIns="0" tIns="0" rIns="0" bIns="0" rtlCol="0" anchor="t"/>
          <a:lstStyle/>
          <a:p>
            <a:pPr marL="0" indent="0" algn="l">
              <a:lnSpc>
                <a:spcPct val="104000"/>
              </a:lnSpc>
              <a:buNone/>
            </a:pPr>
            <a:r>
              <a:rPr lang="en-US" sz="13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Example (c)</a:t>
            </a:r>
            <a:endParaRPr lang="en-US" sz="1350" dirty="0">
              <a:latin typeface="Book Antiqua" panose="02040602050305030304" pitchFamily="18" charset="0"/>
            </a:endParaRPr>
          </a:p>
        </p:txBody>
      </p:sp>
      <p:sp>
        <p:nvSpPr>
          <p:cNvPr id="10" name="Text 7"/>
          <p:cNvSpPr/>
          <p:nvPr/>
        </p:nvSpPr>
        <p:spPr>
          <a:xfrm>
            <a:off x="496118" y="3734119"/>
            <a:ext cx="3483867" cy="1134070"/>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Transport operator under 44AE deems ₹6 Lakh profit but declares ₹4 Lakh → </a:t>
            </a:r>
            <a:r>
              <a:rPr lang="en-US" sz="1100" b="1" dirty="0">
                <a:solidFill>
                  <a:srgbClr val="EBECEF"/>
                </a:solidFill>
                <a:latin typeface="Epilogue" pitchFamily="34" charset="0"/>
                <a:ea typeface="Epilogue" pitchFamily="34" charset="-122"/>
                <a:cs typeface="Epilogue" pitchFamily="34" charset="-120"/>
              </a:rPr>
              <a:t>audit required</a:t>
            </a:r>
            <a:endParaRPr lang="en-US" sz="1100" dirty="0">
              <a:latin typeface="Book Antiqua" panose="02040602050305030304" pitchFamily="18" charset="0"/>
            </a:endParaRPr>
          </a:p>
        </p:txBody>
      </p:sp>
      <p:sp>
        <p:nvSpPr>
          <p:cNvPr id="12" name="Text 8"/>
          <p:cNvSpPr/>
          <p:nvPr/>
        </p:nvSpPr>
        <p:spPr>
          <a:xfrm>
            <a:off x="5209215" y="3274293"/>
            <a:ext cx="1501825" cy="221456"/>
          </a:xfrm>
          <a:prstGeom prst="rect">
            <a:avLst/>
          </a:prstGeom>
          <a:noFill/>
          <a:ln/>
        </p:spPr>
        <p:txBody>
          <a:bodyPr wrap="none" lIns="0" tIns="0" rIns="0" bIns="0" rtlCol="0" anchor="t"/>
          <a:lstStyle/>
          <a:p>
            <a:pPr marL="0" indent="0" algn="l">
              <a:lnSpc>
                <a:spcPct val="104000"/>
              </a:lnSpc>
              <a:buNone/>
            </a:pPr>
            <a:r>
              <a:rPr lang="en-US" sz="13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Example (d)</a:t>
            </a:r>
            <a:endParaRPr lang="en-US" sz="1350" dirty="0">
              <a:latin typeface="Book Antiqua" panose="02040602050305030304" pitchFamily="18" charset="0"/>
            </a:endParaRPr>
          </a:p>
        </p:txBody>
      </p:sp>
      <p:sp>
        <p:nvSpPr>
          <p:cNvPr id="13" name="Text 9"/>
          <p:cNvSpPr/>
          <p:nvPr/>
        </p:nvSpPr>
        <p:spPr>
          <a:xfrm>
            <a:off x="5209215" y="3734119"/>
            <a:ext cx="3342770" cy="80117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Consultant under 44ADA deems ₹25 Lakh (50% of ₹50L receipts) but declares ₹18 Lakh &amp; income exceeds basic exemption → </a:t>
            </a:r>
            <a:r>
              <a:rPr lang="en-US" sz="1100" b="1" dirty="0">
                <a:solidFill>
                  <a:srgbClr val="EBECEF"/>
                </a:solidFill>
                <a:latin typeface="Epilogue" pitchFamily="34" charset="0"/>
                <a:ea typeface="Epilogue" pitchFamily="34" charset="-122"/>
                <a:cs typeface="Epilogue" pitchFamily="34" charset="-120"/>
              </a:rPr>
              <a:t>audit required</a:t>
            </a:r>
            <a:endParaRPr lang="en-US" sz="1100" dirty="0">
              <a:latin typeface="Book Antiqua" panose="02040602050305030304" pitchFamily="18" charset="0"/>
            </a:endParaRPr>
          </a:p>
        </p:txBody>
      </p:sp>
      <p:sp>
        <p:nvSpPr>
          <p:cNvPr id="14" name="Rectangle 13"/>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extLst>
      <p:ext uri="{BB962C8B-B14F-4D97-AF65-F5344CB8AC3E}">
        <p14:creationId xmlns:p14="http://schemas.microsoft.com/office/powerpoint/2010/main" val="77572628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5715000" y="0"/>
            <a:ext cx="3429000" cy="5143500"/>
          </a:xfrm>
          <a:prstGeom prst="rect">
            <a:avLst/>
          </a:prstGeom>
          <a:solidFill>
            <a:srgbClr val="F2EDE5"/>
          </a:solidFill>
          <a:ln/>
        </p:spPr>
      </p:sp>
      <p:pic>
        <p:nvPicPr>
          <p:cNvPr id="3" name="Image 0" descr="preencoded.png"/>
          <p:cNvPicPr>
            <a:picLocks noChangeAspect="1"/>
          </p:cNvPicPr>
          <p:nvPr/>
        </p:nvPicPr>
        <p:blipFill>
          <a:blip r:embed="rId3"/>
          <a:stretch>
            <a:fillRect/>
          </a:stretch>
        </p:blipFill>
        <p:spPr>
          <a:xfrm>
            <a:off x="5776987" y="99977"/>
            <a:ext cx="3305026" cy="4957539"/>
          </a:xfrm>
          <a:prstGeom prst="rect">
            <a:avLst/>
          </a:prstGeom>
        </p:spPr>
      </p:pic>
      <p:sp>
        <p:nvSpPr>
          <p:cNvPr id="4" name="Text 1"/>
          <p:cNvSpPr/>
          <p:nvPr/>
        </p:nvSpPr>
        <p:spPr>
          <a:xfrm>
            <a:off x="426878" y="338066"/>
            <a:ext cx="4846737"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3A3A3A"/>
                </a:solidFill>
                <a:latin typeface="Noto Serif Medium" pitchFamily="34" charset="0"/>
                <a:ea typeface="Noto Serif Medium" pitchFamily="34" charset="-122"/>
                <a:cs typeface="Noto Serif Medium" pitchFamily="34" charset="-120"/>
              </a:rPr>
              <a:t>Clause 21(a)(</a:t>
            </a:r>
            <a:r>
              <a:rPr lang="en-US" sz="2400" dirty="0" err="1">
                <a:solidFill>
                  <a:srgbClr val="3A3A3A"/>
                </a:solidFill>
                <a:latin typeface="Noto Serif Medium" pitchFamily="34" charset="0"/>
                <a:ea typeface="Noto Serif Medium" pitchFamily="34" charset="-122"/>
                <a:cs typeface="Noto Serif Medium" pitchFamily="34" charset="-120"/>
              </a:rPr>
              <a:t>i</a:t>
            </a:r>
            <a:r>
              <a:rPr lang="en-US" sz="2400" dirty="0">
                <a:solidFill>
                  <a:srgbClr val="3A3A3A"/>
                </a:solidFill>
                <a:latin typeface="Noto Serif Medium" pitchFamily="34" charset="0"/>
                <a:ea typeface="Noto Serif Medium" pitchFamily="34" charset="-122"/>
                <a:cs typeface="Noto Serif Medium" pitchFamily="34" charset="-120"/>
              </a:rPr>
              <a:t>)&amp;(iii) — Capital &amp; Political Expenditure</a:t>
            </a:r>
            <a:endParaRPr lang="en-US" sz="240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9844" y="1526233"/>
            <a:ext cx="4861024" cy="1216967"/>
          </a:xfrm>
          <a:prstGeom prst="rect">
            <a:avLst/>
          </a:prstGeom>
        </p:spPr>
      </p:pic>
      <p:sp>
        <p:nvSpPr>
          <p:cNvPr id="6" name="Text 2"/>
          <p:cNvSpPr/>
          <p:nvPr/>
        </p:nvSpPr>
        <p:spPr>
          <a:xfrm>
            <a:off x="615255" y="1664494"/>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4C4C4C"/>
                </a:solidFill>
                <a:latin typeface="Noto Serif Medium" pitchFamily="34" charset="0"/>
                <a:ea typeface="Noto Serif Medium" pitchFamily="34" charset="-122"/>
                <a:cs typeface="Noto Serif Medium" pitchFamily="34" charset="-120"/>
              </a:rPr>
              <a:t>Capital Expenditure</a:t>
            </a:r>
            <a:endParaRPr lang="en-US" sz="1200" dirty="0"/>
          </a:p>
        </p:txBody>
      </p:sp>
      <p:sp>
        <p:nvSpPr>
          <p:cNvPr id="7" name="Text 3"/>
          <p:cNvSpPr/>
          <p:nvPr/>
        </p:nvSpPr>
        <p:spPr>
          <a:xfrm>
            <a:off x="615255" y="1923455"/>
            <a:ext cx="4527352" cy="558105"/>
          </a:xfrm>
          <a:prstGeom prst="rect">
            <a:avLst/>
          </a:prstGeom>
          <a:noFill/>
          <a:ln/>
        </p:spPr>
        <p:txBody>
          <a:bodyPr wrap="square" lIns="0" tIns="0" rIns="0" bIns="0" rtlCol="0" anchor="t">
            <a:noAutofit/>
          </a:bodyPr>
          <a:lstStyle/>
          <a:p>
            <a:pPr>
              <a:lnSpc>
                <a:spcPct val="125000"/>
              </a:lnSpc>
            </a:pPr>
            <a:r>
              <a:rPr lang="en-US" sz="900" dirty="0">
                <a:solidFill>
                  <a:srgbClr val="4C4C4C"/>
                </a:solidFill>
                <a:latin typeface="Noto Serif" pitchFamily="34" charset="0"/>
                <a:ea typeface="Noto Serif" pitchFamily="34" charset="-122"/>
                <a:cs typeface="Noto Serif" pitchFamily="34" charset="-120"/>
              </a:rPr>
              <a:t>Not allowable unless specifically provided (e.g., Sec 35). Tests include: Nature of benefit, fixed vs. circulating capital, and relation to business framework. </a:t>
            </a:r>
            <a:r>
              <a:rPr lang="en-IN" sz="900" dirty="0">
                <a:solidFill>
                  <a:srgbClr val="4C4C4C"/>
                </a:solidFill>
                <a:latin typeface="Noto Serif" pitchFamily="34" charset="0"/>
                <a:ea typeface="Noto Serif" pitchFamily="34" charset="-122"/>
                <a:cs typeface="Noto Serif" pitchFamily="34" charset="-120"/>
              </a:rPr>
              <a:t>The nature of receipt in the hands of the recipient is not a determining factor to decide the nature of payment in the hands of payer.</a:t>
            </a:r>
            <a:endParaRPr lang="en-US" sz="900" dirty="0">
              <a:solidFill>
                <a:srgbClr val="4C4C4C"/>
              </a:solidFill>
              <a:latin typeface="Noto Serif" pitchFamily="34" charset="0"/>
              <a:ea typeface="Noto Serif" pitchFamily="34" charset="-122"/>
              <a:cs typeface="Noto Serif" pitchFamily="34" charset="-120"/>
            </a:endParaRPr>
          </a:p>
        </p:txBody>
      </p:sp>
      <p:pic>
        <p:nvPicPr>
          <p:cNvPr id="11"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9844" y="2934444"/>
            <a:ext cx="4861024" cy="1093589"/>
          </a:xfrm>
          <a:prstGeom prst="rect">
            <a:avLst/>
          </a:prstGeom>
        </p:spPr>
      </p:pic>
      <p:sp>
        <p:nvSpPr>
          <p:cNvPr id="12" name="Text 6"/>
          <p:cNvSpPr/>
          <p:nvPr/>
        </p:nvSpPr>
        <p:spPr>
          <a:xfrm>
            <a:off x="615255" y="3072706"/>
            <a:ext cx="1761158" cy="193849"/>
          </a:xfrm>
          <a:prstGeom prst="rect">
            <a:avLst/>
          </a:prstGeom>
          <a:noFill/>
          <a:ln/>
        </p:spPr>
        <p:txBody>
          <a:bodyPr wrap="none" lIns="0" tIns="0" rIns="0" bIns="0" rtlCol="0" anchor="t"/>
          <a:lstStyle/>
          <a:p>
            <a:pPr marL="0" indent="0" algn="l">
              <a:lnSpc>
                <a:spcPct val="104000"/>
              </a:lnSpc>
              <a:buNone/>
            </a:pPr>
            <a:r>
              <a:rPr lang="en-US" sz="1200" dirty="0">
                <a:solidFill>
                  <a:srgbClr val="4C4C4C"/>
                </a:solidFill>
                <a:latin typeface="Noto Serif Medium" pitchFamily="34" charset="0"/>
                <a:ea typeface="Noto Serif Medium" pitchFamily="34" charset="-122"/>
                <a:cs typeface="Noto Serif Medium" pitchFamily="34" charset="-120"/>
              </a:rPr>
              <a:t>Political Advertisement</a:t>
            </a:r>
            <a:endParaRPr lang="en-US" sz="1200" dirty="0"/>
          </a:p>
        </p:txBody>
      </p:sp>
      <p:sp>
        <p:nvSpPr>
          <p:cNvPr id="13" name="Text 7"/>
          <p:cNvSpPr/>
          <p:nvPr/>
        </p:nvSpPr>
        <p:spPr>
          <a:xfrm>
            <a:off x="615255" y="3331667"/>
            <a:ext cx="4527352" cy="558105"/>
          </a:xfrm>
          <a:prstGeom prst="rect">
            <a:avLst/>
          </a:prstGeom>
          <a:noFill/>
          <a:ln/>
        </p:spPr>
        <p:txBody>
          <a:bodyPr wrap="square" lIns="0" tIns="0" rIns="0" bIns="0" rtlCol="0" anchor="t">
            <a:normAutofit/>
          </a:bodyPr>
          <a:lstStyle/>
          <a:p>
            <a:pPr>
              <a:lnSpc>
                <a:spcPct val="125000"/>
              </a:lnSpc>
            </a:pPr>
            <a:r>
              <a:rPr lang="en-US" sz="950" dirty="0">
                <a:solidFill>
                  <a:srgbClr val="4C4C4C"/>
                </a:solidFill>
                <a:latin typeface="Noto Serif" pitchFamily="34" charset="0"/>
                <a:ea typeface="Noto Serif" pitchFamily="34" charset="-122"/>
                <a:cs typeface="Noto Serif" pitchFamily="34" charset="-120"/>
              </a:rPr>
              <a:t>Expenditure on advertisement in souvenirs/brochures of a political party is disallowed u/s 37(2B). </a:t>
            </a:r>
            <a:r>
              <a:rPr lang="en-IN" sz="950" dirty="0">
                <a:solidFill>
                  <a:srgbClr val="4C4C4C"/>
                </a:solidFill>
                <a:latin typeface="Noto Serif" pitchFamily="34" charset="0"/>
                <a:ea typeface="Noto Serif" pitchFamily="34" charset="-122"/>
                <a:cs typeface="Noto Serif" pitchFamily="34" charset="-120"/>
              </a:rPr>
              <a:t>The expenditure incurred on such an advertisement will have to be indicated against this clause. </a:t>
            </a:r>
            <a:endParaRPr lang="en-US" sz="950" dirty="0">
              <a:solidFill>
                <a:srgbClr val="4C4C4C"/>
              </a:solidFill>
              <a:latin typeface="Noto Serif" pitchFamily="34" charset="0"/>
              <a:ea typeface="Noto Serif" pitchFamily="34" charset="-122"/>
              <a:cs typeface="Noto Serif" pitchFamily="34" charset="-120"/>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931F7-07AA-3A4E-62A4-E76B6F90F4D2}"/>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0CAB30E4-A029-2A9F-C5B8-2042AA63F9BE}"/>
              </a:ext>
            </a:extLst>
          </p:cNvPr>
          <p:cNvSpPr/>
          <p:nvPr/>
        </p:nvSpPr>
        <p:spPr>
          <a:xfrm>
            <a:off x="5715000" y="-14068"/>
            <a:ext cx="3429000" cy="5143500"/>
          </a:xfrm>
          <a:prstGeom prst="rect">
            <a:avLst/>
          </a:prstGeom>
          <a:solidFill>
            <a:srgbClr val="F2EDE5"/>
          </a:solidFill>
          <a:ln/>
        </p:spPr>
      </p:sp>
      <p:pic>
        <p:nvPicPr>
          <p:cNvPr id="3" name="Image 0" descr="preencoded.png">
            <a:extLst>
              <a:ext uri="{FF2B5EF4-FFF2-40B4-BE49-F238E27FC236}">
                <a16:creationId xmlns:a16="http://schemas.microsoft.com/office/drawing/2014/main" id="{503E94A4-C05E-98FC-7AC9-C5A6CD4AE775}"/>
              </a:ext>
            </a:extLst>
          </p:cNvPr>
          <p:cNvPicPr>
            <a:picLocks noChangeAspect="1"/>
          </p:cNvPicPr>
          <p:nvPr/>
        </p:nvPicPr>
        <p:blipFill>
          <a:blip r:embed="rId3"/>
          <a:stretch>
            <a:fillRect/>
          </a:stretch>
        </p:blipFill>
        <p:spPr>
          <a:xfrm>
            <a:off x="5776987" y="99977"/>
            <a:ext cx="3305026" cy="4957539"/>
          </a:xfrm>
          <a:prstGeom prst="rect">
            <a:avLst/>
          </a:prstGeom>
        </p:spPr>
      </p:pic>
      <p:pic>
        <p:nvPicPr>
          <p:cNvPr id="8"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4161" y="1487999"/>
            <a:ext cx="5140315" cy="1093589"/>
          </a:xfrm>
          <a:prstGeom prst="rect">
            <a:avLst/>
          </a:prstGeom>
        </p:spPr>
      </p:pic>
      <p:sp>
        <p:nvSpPr>
          <p:cNvPr id="9" name="Text 4"/>
          <p:cNvSpPr/>
          <p:nvPr/>
        </p:nvSpPr>
        <p:spPr>
          <a:xfrm>
            <a:off x="489573" y="1626261"/>
            <a:ext cx="1726999" cy="193849"/>
          </a:xfrm>
          <a:prstGeom prst="rect">
            <a:avLst/>
          </a:prstGeom>
          <a:noFill/>
          <a:ln/>
        </p:spPr>
        <p:txBody>
          <a:bodyPr wrap="none" lIns="0" tIns="0" rIns="0" bIns="0" rtlCol="0" anchor="t"/>
          <a:lstStyle/>
          <a:p>
            <a:pPr marL="0" indent="0" algn="l">
              <a:lnSpc>
                <a:spcPct val="104000"/>
              </a:lnSpc>
              <a:buNone/>
            </a:pPr>
            <a:r>
              <a:rPr lang="en-US" sz="1200" dirty="0">
                <a:solidFill>
                  <a:srgbClr val="4C4C4C"/>
                </a:solidFill>
                <a:latin typeface="Noto Serif Medium" pitchFamily="34" charset="0"/>
                <a:ea typeface="Noto Serif Medium" pitchFamily="34" charset="-122"/>
                <a:cs typeface="Noto Serif Medium" pitchFamily="34" charset="-120"/>
              </a:rPr>
              <a:t>Personal Expenditure</a:t>
            </a:r>
            <a:endParaRPr lang="en-US" sz="1200" dirty="0"/>
          </a:p>
        </p:txBody>
      </p:sp>
      <p:sp>
        <p:nvSpPr>
          <p:cNvPr id="10" name="Text 5"/>
          <p:cNvSpPr/>
          <p:nvPr/>
        </p:nvSpPr>
        <p:spPr>
          <a:xfrm>
            <a:off x="489573" y="1885222"/>
            <a:ext cx="4787472" cy="558105"/>
          </a:xfrm>
          <a:prstGeom prst="rect">
            <a:avLst/>
          </a:prstGeom>
          <a:noFill/>
          <a:ln/>
        </p:spPr>
        <p:txBody>
          <a:bodyPr wrap="square" lIns="0" tIns="0" rIns="0" bIns="0" rtlCol="0" anchor="t">
            <a:normAutofit/>
          </a:bodyPr>
          <a:lstStyle/>
          <a:p>
            <a:pPr marL="0" indent="0" algn="l">
              <a:lnSpc>
                <a:spcPct val="125000"/>
              </a:lnSpc>
              <a:buNone/>
            </a:pPr>
            <a:r>
              <a:rPr lang="en-US" sz="950" dirty="0">
                <a:solidFill>
                  <a:srgbClr val="4C4C4C"/>
                </a:solidFill>
                <a:latin typeface="Noto Serif" pitchFamily="34" charset="0"/>
                <a:ea typeface="Noto Serif" pitchFamily="34" charset="-122"/>
                <a:cs typeface="Noto Serif" pitchFamily="34" charset="-120"/>
              </a:rPr>
              <a:t>Not deductible u/s 37. Includes expenses disguised under business heads (e.g., family travel under staff head). Auditor must verify via narration ,internal audit reports etc. about whether they are in ordinary course of business.</a:t>
            </a:r>
            <a:endParaRPr lang="en-US" sz="950" dirty="0"/>
          </a:p>
        </p:txBody>
      </p:sp>
      <p:graphicFrame>
        <p:nvGraphicFramePr>
          <p:cNvPr id="14" name="Table 13">
            <a:extLst>
              <a:ext uri="{FF2B5EF4-FFF2-40B4-BE49-F238E27FC236}">
                <a16:creationId xmlns:a16="http://schemas.microsoft.com/office/drawing/2014/main" id="{4F75922E-9C45-517F-6FC7-9A6DB4DEF66C}"/>
              </a:ext>
            </a:extLst>
          </p:cNvPr>
          <p:cNvGraphicFramePr>
            <a:graphicFrameLocks noGrp="1"/>
          </p:cNvGraphicFramePr>
          <p:nvPr>
            <p:extLst>
              <p:ext uri="{D42A27DB-BD31-4B8C-83A1-F6EECF244321}">
                <p14:modId xmlns:p14="http://schemas.microsoft.com/office/powerpoint/2010/main" val="824428813"/>
              </p:ext>
            </p:extLst>
          </p:nvPr>
        </p:nvGraphicFramePr>
        <p:xfrm>
          <a:off x="294160" y="2886080"/>
          <a:ext cx="5140315" cy="1355520"/>
        </p:xfrm>
        <a:graphic>
          <a:graphicData uri="http://schemas.openxmlformats.org/drawingml/2006/table">
            <a:tbl>
              <a:tblPr firstRow="1" bandRow="1">
                <a:tableStyleId>{1FECB4D8-DB02-4DC6-A0A2-4F2EBAE1DC90}</a:tableStyleId>
              </a:tblPr>
              <a:tblGrid>
                <a:gridCol w="492369">
                  <a:extLst>
                    <a:ext uri="{9D8B030D-6E8A-4147-A177-3AD203B41FA5}">
                      <a16:colId xmlns:a16="http://schemas.microsoft.com/office/drawing/2014/main" val="4224663959"/>
                    </a:ext>
                  </a:extLst>
                </a:gridCol>
                <a:gridCol w="1441939">
                  <a:extLst>
                    <a:ext uri="{9D8B030D-6E8A-4147-A177-3AD203B41FA5}">
                      <a16:colId xmlns:a16="http://schemas.microsoft.com/office/drawing/2014/main" val="982365387"/>
                    </a:ext>
                  </a:extLst>
                </a:gridCol>
                <a:gridCol w="1237957">
                  <a:extLst>
                    <a:ext uri="{9D8B030D-6E8A-4147-A177-3AD203B41FA5}">
                      <a16:colId xmlns:a16="http://schemas.microsoft.com/office/drawing/2014/main" val="211794129"/>
                    </a:ext>
                  </a:extLst>
                </a:gridCol>
                <a:gridCol w="1209821">
                  <a:extLst>
                    <a:ext uri="{9D8B030D-6E8A-4147-A177-3AD203B41FA5}">
                      <a16:colId xmlns:a16="http://schemas.microsoft.com/office/drawing/2014/main" val="3071047270"/>
                    </a:ext>
                  </a:extLst>
                </a:gridCol>
                <a:gridCol w="758229">
                  <a:extLst>
                    <a:ext uri="{9D8B030D-6E8A-4147-A177-3AD203B41FA5}">
                      <a16:colId xmlns:a16="http://schemas.microsoft.com/office/drawing/2014/main" val="869661820"/>
                    </a:ext>
                  </a:extLst>
                </a:gridCol>
              </a:tblGrid>
              <a:tr h="0">
                <a:tc>
                  <a:txBody>
                    <a:bodyPr/>
                    <a:lstStyle/>
                    <a:p>
                      <a:pPr marL="0" indent="0" algn="l" defTabSz="914400" rtl="0" eaLnBrk="1" latinLnBrk="0" hangingPunct="1">
                        <a:lnSpc>
                          <a:spcPct val="104000"/>
                        </a:lnSpc>
                        <a:buNone/>
                      </a:pPr>
                      <a:r>
                        <a:rPr lang="en-IN" sz="1200" kern="1200" dirty="0">
                          <a:solidFill>
                            <a:srgbClr val="4C4C4C"/>
                          </a:solidFill>
                        </a:rPr>
                        <a:t>Sl. No. </a:t>
                      </a: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tc>
                <a:tc>
                  <a:txBody>
                    <a:bodyPr/>
                    <a:lstStyle/>
                    <a:p>
                      <a:pPr marL="0" indent="0" algn="l" defTabSz="914400" rtl="0" eaLnBrk="1" latinLnBrk="0" hangingPunct="1">
                        <a:lnSpc>
                          <a:spcPct val="104000"/>
                        </a:lnSpc>
                        <a:buNone/>
                      </a:pPr>
                      <a:r>
                        <a:rPr lang="en-IN" sz="1200" kern="1200" dirty="0">
                          <a:solidFill>
                            <a:srgbClr val="4C4C4C"/>
                          </a:solidFill>
                        </a:rPr>
                        <a:t>Nature and particulars of expenditure </a:t>
                      </a: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tc>
                <a:tc>
                  <a:txBody>
                    <a:bodyPr/>
                    <a:lstStyle/>
                    <a:p>
                      <a:pPr marL="0" indent="0" algn="l" defTabSz="914400" rtl="0" eaLnBrk="1" latinLnBrk="0" hangingPunct="1">
                        <a:lnSpc>
                          <a:spcPct val="104000"/>
                        </a:lnSpc>
                        <a:buNone/>
                      </a:pPr>
                      <a:r>
                        <a:rPr lang="en-IN" sz="1200" kern="1200" dirty="0">
                          <a:solidFill>
                            <a:srgbClr val="4C4C4C"/>
                          </a:solidFill>
                        </a:rPr>
                        <a:t>Account head under which debited </a:t>
                      </a: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tc>
                <a:tc>
                  <a:txBody>
                    <a:bodyPr/>
                    <a:lstStyle/>
                    <a:p>
                      <a:pPr marL="0" indent="0" algn="l" defTabSz="914400" rtl="0" eaLnBrk="1" latinLnBrk="0" hangingPunct="1">
                        <a:lnSpc>
                          <a:spcPct val="104000"/>
                        </a:lnSpc>
                        <a:buNone/>
                      </a:pPr>
                      <a:r>
                        <a:rPr lang="en-IN" sz="1200" kern="1200" dirty="0">
                          <a:solidFill>
                            <a:srgbClr val="4C4C4C"/>
                          </a:solidFill>
                        </a:rPr>
                        <a:t>Amount of expenditure</a:t>
                      </a: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tc>
                <a:tc>
                  <a:txBody>
                    <a:bodyPr/>
                    <a:lstStyle/>
                    <a:p>
                      <a:pPr marL="0" indent="0" algn="l" defTabSz="914400" rtl="0" eaLnBrk="1" latinLnBrk="0" hangingPunct="1">
                        <a:lnSpc>
                          <a:spcPct val="104000"/>
                        </a:lnSpc>
                        <a:buNone/>
                      </a:pPr>
                      <a:r>
                        <a:rPr lang="en-IN" sz="1200" kern="1200" dirty="0">
                          <a:solidFill>
                            <a:srgbClr val="4C4C4C"/>
                          </a:solidFill>
                        </a:rPr>
                        <a:t>Remarks </a:t>
                      </a: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tc>
                <a:extLst>
                  <a:ext uri="{0D108BD9-81ED-4DB2-BD59-A6C34878D82A}">
                    <a16:rowId xmlns:a16="http://schemas.microsoft.com/office/drawing/2014/main" val="537222874"/>
                  </a:ext>
                </a:extLst>
              </a:tr>
              <a:tr h="700771">
                <a:tc>
                  <a:txBody>
                    <a:bodyPr/>
                    <a:lstStyle/>
                    <a:p>
                      <a:pPr marL="0" indent="0" algn="l" defTabSz="914400" rtl="0" eaLnBrk="1" latinLnBrk="0" hangingPunct="1">
                        <a:lnSpc>
                          <a:spcPct val="104000"/>
                        </a:lnSpc>
                        <a:buNone/>
                      </a:pPr>
                      <a:endParaRPr lang="en-IN" sz="1200" kern="1200">
                        <a:solidFill>
                          <a:srgbClr val="4C4C4C"/>
                        </a:solidFill>
                        <a:latin typeface="Noto Serif Medium" pitchFamily="34" charset="0"/>
                        <a:ea typeface="Noto Serif Medium" pitchFamily="34" charset="-122"/>
                        <a:cs typeface="Noto Serif Medium" pitchFamily="34" charset="-120"/>
                      </a:endParaRPr>
                    </a:p>
                  </a:txBody>
                  <a:tcPr/>
                </a:tc>
                <a:tc>
                  <a:txBody>
                    <a:bodyPr/>
                    <a:lstStyle/>
                    <a:p>
                      <a:pPr marL="0" indent="0" algn="l" defTabSz="914400" rtl="0" eaLnBrk="1" latinLnBrk="0" hangingPunct="1">
                        <a:lnSpc>
                          <a:spcPct val="104000"/>
                        </a:lnSpc>
                        <a:buNone/>
                      </a:pP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tc>
                <a:tc>
                  <a:txBody>
                    <a:bodyPr/>
                    <a:lstStyle/>
                    <a:p>
                      <a:pPr marL="0" indent="0" algn="l" defTabSz="914400" rtl="0" eaLnBrk="1" latinLnBrk="0" hangingPunct="1">
                        <a:lnSpc>
                          <a:spcPct val="104000"/>
                        </a:lnSpc>
                        <a:buNone/>
                      </a:pPr>
                      <a:endParaRPr lang="en-IN" sz="1200" kern="1200">
                        <a:solidFill>
                          <a:srgbClr val="4C4C4C"/>
                        </a:solidFill>
                        <a:latin typeface="Noto Serif Medium" pitchFamily="34" charset="0"/>
                        <a:ea typeface="Noto Serif Medium" pitchFamily="34" charset="-122"/>
                        <a:cs typeface="Noto Serif Medium" pitchFamily="34" charset="-120"/>
                      </a:endParaRPr>
                    </a:p>
                  </a:txBody>
                  <a:tcPr/>
                </a:tc>
                <a:tc>
                  <a:txBody>
                    <a:bodyPr/>
                    <a:lstStyle/>
                    <a:p>
                      <a:pPr marL="0" indent="0" algn="l" defTabSz="914400" rtl="0" eaLnBrk="1" latinLnBrk="0" hangingPunct="1">
                        <a:lnSpc>
                          <a:spcPct val="104000"/>
                        </a:lnSpc>
                        <a:buNone/>
                      </a:pP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tc>
                <a:tc>
                  <a:txBody>
                    <a:bodyPr/>
                    <a:lstStyle/>
                    <a:p>
                      <a:pPr marL="0" indent="0" algn="l" defTabSz="914400" rtl="0" eaLnBrk="1" latinLnBrk="0" hangingPunct="1">
                        <a:lnSpc>
                          <a:spcPct val="104000"/>
                        </a:lnSpc>
                        <a:buNone/>
                      </a:pP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tc>
                <a:extLst>
                  <a:ext uri="{0D108BD9-81ED-4DB2-BD59-A6C34878D82A}">
                    <a16:rowId xmlns:a16="http://schemas.microsoft.com/office/drawing/2014/main" val="528692641"/>
                  </a:ext>
                </a:extLst>
              </a:tr>
            </a:tbl>
          </a:graphicData>
        </a:graphic>
      </p:graphicFrame>
      <p:sp>
        <p:nvSpPr>
          <p:cNvPr id="15" name="Text 1">
            <a:extLst>
              <a:ext uri="{FF2B5EF4-FFF2-40B4-BE49-F238E27FC236}">
                <a16:creationId xmlns:a16="http://schemas.microsoft.com/office/drawing/2014/main" id="{223152DA-BAB0-B333-4311-B8541F02B43D}"/>
              </a:ext>
            </a:extLst>
          </p:cNvPr>
          <p:cNvSpPr/>
          <p:nvPr/>
        </p:nvSpPr>
        <p:spPr>
          <a:xfrm>
            <a:off x="294161" y="396305"/>
            <a:ext cx="4846737"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3A3A3A"/>
                </a:solidFill>
                <a:latin typeface="Noto Serif Medium" pitchFamily="34" charset="0"/>
                <a:ea typeface="Noto Serif Medium" pitchFamily="34" charset="-122"/>
                <a:cs typeface="Noto Serif Medium" pitchFamily="34" charset="-120"/>
              </a:rPr>
              <a:t>Clause 21(a)(ii) — Personal Expenditure</a:t>
            </a:r>
            <a:endParaRPr lang="en-US" sz="2400" dirty="0"/>
          </a:p>
        </p:txBody>
      </p:sp>
    </p:spTree>
    <p:extLst>
      <p:ext uri="{BB962C8B-B14F-4D97-AF65-F5344CB8AC3E}">
        <p14:creationId xmlns:p14="http://schemas.microsoft.com/office/powerpoint/2010/main" val="5971086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16536" y="484850"/>
            <a:ext cx="5700955" cy="352946"/>
          </a:xfrm>
          <a:prstGeom prst="rect">
            <a:avLst/>
          </a:prstGeom>
          <a:noFill/>
          <a:ln/>
        </p:spPr>
        <p:txBody>
          <a:bodyPr wrap="none" lIns="0" tIns="0" rIns="0" bIns="0" rtlCol="0" anchor="t"/>
          <a:lstStyle/>
          <a:p>
            <a:pPr marL="0" indent="0" algn="l">
              <a:lnSpc>
                <a:spcPct val="104000"/>
              </a:lnSpc>
              <a:buNone/>
            </a:pPr>
            <a:r>
              <a:rPr lang="en-US" sz="2400" dirty="0">
                <a:solidFill>
                  <a:srgbClr val="3A3A3A"/>
                </a:solidFill>
                <a:latin typeface="Noto Serif Medium" pitchFamily="34" charset="0"/>
                <a:ea typeface="Noto Serif Medium" pitchFamily="34" charset="-122"/>
                <a:cs typeface="Noto Serif Medium" pitchFamily="34" charset="-120"/>
              </a:rPr>
              <a:t>Clause 21(a)(iv)&amp;(v) — Club Expenses</a:t>
            </a:r>
            <a:endParaRPr lang="en-US" sz="2400" dirty="0"/>
          </a:p>
        </p:txBody>
      </p:sp>
      <p:sp>
        <p:nvSpPr>
          <p:cNvPr id="3" name="Text 1"/>
          <p:cNvSpPr/>
          <p:nvPr/>
        </p:nvSpPr>
        <p:spPr>
          <a:xfrm>
            <a:off x="548862" y="1169341"/>
            <a:ext cx="2557378" cy="176510"/>
          </a:xfrm>
          <a:prstGeom prst="rect">
            <a:avLst/>
          </a:prstGeom>
          <a:noFill/>
          <a:ln/>
        </p:spPr>
        <p:txBody>
          <a:bodyPr wrap="none" lIns="0" tIns="0" rIns="0" bIns="0" rtlCol="0" anchor="t"/>
          <a:lstStyle/>
          <a:p>
            <a:pPr marL="0" indent="0" algn="l">
              <a:lnSpc>
                <a:spcPct val="104000"/>
              </a:lnSpc>
              <a:buNone/>
            </a:pPr>
            <a:r>
              <a:rPr lang="en-US" sz="1400" dirty="0">
                <a:solidFill>
                  <a:srgbClr val="3A3A3A"/>
                </a:solidFill>
                <a:latin typeface="Noto Serif Medium" pitchFamily="34" charset="0"/>
                <a:ea typeface="Noto Serif Medium" pitchFamily="34" charset="-122"/>
                <a:cs typeface="Noto Serif Medium" pitchFamily="34" charset="-120"/>
              </a:rPr>
              <a:t>Club Expenses </a:t>
            </a:r>
            <a:endParaRPr lang="en-US" sz="1400" dirty="0"/>
          </a:p>
        </p:txBody>
      </p:sp>
      <p:sp>
        <p:nvSpPr>
          <p:cNvPr id="4" name="Text 2"/>
          <p:cNvSpPr/>
          <p:nvPr/>
        </p:nvSpPr>
        <p:spPr>
          <a:xfrm>
            <a:off x="548861" y="1435816"/>
            <a:ext cx="4868181" cy="737641"/>
          </a:xfrm>
          <a:prstGeom prst="rect">
            <a:avLst/>
          </a:prstGeom>
          <a:noFill/>
          <a:ln/>
        </p:spPr>
        <p:txBody>
          <a:bodyPr wrap="square" lIns="0" tIns="0" rIns="0" bIns="0" rtlCol="0" anchor="t">
            <a:normAutofit lnSpcReduction="10000"/>
          </a:bodyPr>
          <a:lstStyle/>
          <a:p>
            <a:pPr marL="0" indent="0" algn="l">
              <a:lnSpc>
                <a:spcPct val="120000"/>
              </a:lnSpc>
              <a:buNone/>
            </a:pPr>
            <a:r>
              <a:rPr lang="en-US" sz="1050" dirty="0">
                <a:solidFill>
                  <a:srgbClr val="4C4C4C"/>
                </a:solidFill>
                <a:latin typeface="Noto Serif" pitchFamily="34" charset="0"/>
                <a:ea typeface="Noto Serif" pitchFamily="34" charset="-122"/>
                <a:cs typeface="Noto Serif" pitchFamily="34" charset="-120"/>
              </a:rPr>
              <a:t>Entrance fees, subscriptions, and club service costs must be reported. Personal nature expenses should be shown separately under 21(a)(ii). Auditor may refer payments via credit card agencies and it must be scrutinised.</a:t>
            </a:r>
            <a:endParaRPr lang="en-US" sz="1050" dirty="0"/>
          </a:p>
        </p:txBody>
      </p:sp>
      <p:sp>
        <p:nvSpPr>
          <p:cNvPr id="5" name="Shape 3"/>
          <p:cNvSpPr/>
          <p:nvPr/>
        </p:nvSpPr>
        <p:spPr>
          <a:xfrm>
            <a:off x="548860" y="2173457"/>
            <a:ext cx="4868181" cy="8409"/>
          </a:xfrm>
          <a:prstGeom prst="rect">
            <a:avLst/>
          </a:prstGeom>
          <a:solidFill>
            <a:srgbClr val="4C4C4C">
              <a:alpha val="50000"/>
            </a:srgbClr>
          </a:solidFill>
          <a:ln/>
        </p:spPr>
      </p:sp>
      <p:graphicFrame>
        <p:nvGraphicFramePr>
          <p:cNvPr id="10" name="Table 9">
            <a:extLst>
              <a:ext uri="{FF2B5EF4-FFF2-40B4-BE49-F238E27FC236}">
                <a16:creationId xmlns:a16="http://schemas.microsoft.com/office/drawing/2014/main" id="{A7F36A40-00DC-767E-31FD-58A18453B459}"/>
              </a:ext>
            </a:extLst>
          </p:cNvPr>
          <p:cNvGraphicFramePr>
            <a:graphicFrameLocks noGrp="1"/>
          </p:cNvGraphicFramePr>
          <p:nvPr>
            <p:extLst>
              <p:ext uri="{D42A27DB-BD31-4B8C-83A1-F6EECF244321}">
                <p14:modId xmlns:p14="http://schemas.microsoft.com/office/powerpoint/2010/main" val="2732410424"/>
              </p:ext>
            </p:extLst>
          </p:nvPr>
        </p:nvGraphicFramePr>
        <p:xfrm>
          <a:off x="548861" y="2406723"/>
          <a:ext cx="4921054" cy="1964246"/>
        </p:xfrm>
        <a:graphic>
          <a:graphicData uri="http://schemas.openxmlformats.org/drawingml/2006/table">
            <a:tbl>
              <a:tblPr firstRow="1" bandRow="1">
                <a:tableStyleId>{1FECB4D8-DB02-4DC6-A0A2-4F2EBAE1DC90}</a:tableStyleId>
              </a:tblPr>
              <a:tblGrid>
                <a:gridCol w="410774">
                  <a:extLst>
                    <a:ext uri="{9D8B030D-6E8A-4147-A177-3AD203B41FA5}">
                      <a16:colId xmlns:a16="http://schemas.microsoft.com/office/drawing/2014/main" val="1160546188"/>
                    </a:ext>
                  </a:extLst>
                </a:gridCol>
                <a:gridCol w="958188">
                  <a:extLst>
                    <a:ext uri="{9D8B030D-6E8A-4147-A177-3AD203B41FA5}">
                      <a16:colId xmlns:a16="http://schemas.microsoft.com/office/drawing/2014/main" val="3996789016"/>
                    </a:ext>
                  </a:extLst>
                </a:gridCol>
                <a:gridCol w="1097280">
                  <a:extLst>
                    <a:ext uri="{9D8B030D-6E8A-4147-A177-3AD203B41FA5}">
                      <a16:colId xmlns:a16="http://schemas.microsoft.com/office/drawing/2014/main" val="513736894"/>
                    </a:ext>
                  </a:extLst>
                </a:gridCol>
                <a:gridCol w="956603">
                  <a:extLst>
                    <a:ext uri="{9D8B030D-6E8A-4147-A177-3AD203B41FA5}">
                      <a16:colId xmlns:a16="http://schemas.microsoft.com/office/drawing/2014/main" val="251111057"/>
                    </a:ext>
                  </a:extLst>
                </a:gridCol>
                <a:gridCol w="759655">
                  <a:extLst>
                    <a:ext uri="{9D8B030D-6E8A-4147-A177-3AD203B41FA5}">
                      <a16:colId xmlns:a16="http://schemas.microsoft.com/office/drawing/2014/main" val="1788688610"/>
                    </a:ext>
                  </a:extLst>
                </a:gridCol>
                <a:gridCol w="738554">
                  <a:extLst>
                    <a:ext uri="{9D8B030D-6E8A-4147-A177-3AD203B41FA5}">
                      <a16:colId xmlns:a16="http://schemas.microsoft.com/office/drawing/2014/main" val="2825827759"/>
                    </a:ext>
                  </a:extLst>
                </a:gridCol>
              </a:tblGrid>
              <a:tr h="0">
                <a:tc>
                  <a:txBody>
                    <a:bodyPr/>
                    <a:lstStyle/>
                    <a:p>
                      <a:pPr marL="0" indent="0" algn="l" defTabSz="914400" rtl="0" eaLnBrk="1" latinLnBrk="0" hangingPunct="1">
                        <a:lnSpc>
                          <a:spcPct val="104000"/>
                        </a:lnSpc>
                        <a:buNone/>
                      </a:pPr>
                      <a:r>
                        <a:rPr lang="en-IN" sz="1200" dirty="0">
                          <a:solidFill>
                            <a:schemeClr val="tx1"/>
                          </a:solidFill>
                        </a:rPr>
                        <a:t>Sr. No.</a:t>
                      </a:r>
                      <a:endParaRPr lang="en-IN" sz="1200" kern="1200" dirty="0">
                        <a:solidFill>
                          <a:schemeClr val="tx1"/>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lnSpc>
                          <a:spcPct val="104000"/>
                        </a:lnSpc>
                        <a:buNone/>
                      </a:pPr>
                      <a:r>
                        <a:rPr lang="en-IN" sz="1200" dirty="0">
                          <a:solidFill>
                            <a:schemeClr val="tx1"/>
                          </a:solidFill>
                        </a:rPr>
                        <a:t>Name of the Club </a:t>
                      </a:r>
                      <a:endParaRPr lang="en-IN" sz="1200" kern="1200" dirty="0">
                        <a:solidFill>
                          <a:schemeClr val="tx1"/>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indent="0" algn="l" defTabSz="914400" rtl="0" eaLnBrk="1" latinLnBrk="0" hangingPunct="1">
                        <a:lnSpc>
                          <a:spcPct val="104000"/>
                        </a:lnSpc>
                        <a:buNone/>
                      </a:pPr>
                      <a:r>
                        <a:rPr lang="en-IN" sz="1200" dirty="0">
                          <a:solidFill>
                            <a:schemeClr val="tx1"/>
                          </a:solidFill>
                        </a:rPr>
                        <a:t>Nature of Amount paid </a:t>
                      </a:r>
                      <a:endParaRPr lang="en-IN" sz="1200" kern="1200" dirty="0">
                        <a:solidFill>
                          <a:schemeClr val="tx1"/>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a:p>
                  </a:txBody>
                  <a:tcPr/>
                </a:tc>
                <a:tc hMerge="1">
                  <a:txBody>
                    <a:bodyPr/>
                    <a:lstStyle/>
                    <a:p>
                      <a:pPr marL="0" indent="0" algn="l" defTabSz="914400" rtl="0" eaLnBrk="1" latinLnBrk="0" hangingPunct="1">
                        <a:lnSpc>
                          <a:spcPct val="104000"/>
                        </a:lnSpc>
                        <a:buNone/>
                      </a:pP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tc>
                <a:tc>
                  <a:txBody>
                    <a:bodyPr/>
                    <a:lstStyle/>
                    <a:p>
                      <a:pPr marL="0" indent="0" algn="l" defTabSz="914400" rtl="0" eaLnBrk="1" latinLnBrk="0" hangingPunct="1">
                        <a:lnSpc>
                          <a:spcPct val="104000"/>
                        </a:lnSpc>
                        <a:buNone/>
                      </a:pPr>
                      <a:r>
                        <a:rPr lang="en-IN" sz="1200" kern="1200" dirty="0">
                          <a:solidFill>
                            <a:schemeClr val="tx1"/>
                          </a:solidFill>
                        </a:rPr>
                        <a:t>Remarks </a:t>
                      </a:r>
                      <a:endParaRPr lang="en-IN" sz="1200" kern="1200" dirty="0">
                        <a:solidFill>
                          <a:schemeClr val="tx1"/>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3397956"/>
                  </a:ext>
                </a:extLst>
              </a:tr>
              <a:tr h="0">
                <a:tc>
                  <a:txBody>
                    <a:bodyPr/>
                    <a:lstStyle/>
                    <a:p>
                      <a:pPr marL="0" indent="0" algn="l" defTabSz="914400" rtl="0" eaLnBrk="1" latinLnBrk="0" hangingPunct="1">
                        <a:lnSpc>
                          <a:spcPct val="104000"/>
                        </a:lnSpc>
                        <a:buNone/>
                      </a:pPr>
                      <a:endParaRPr lang="en-IN" sz="1200" kern="1200" dirty="0">
                        <a:solidFill>
                          <a:schemeClr val="tx1"/>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lnSpc>
                          <a:spcPct val="104000"/>
                        </a:lnSpc>
                        <a:buNone/>
                      </a:pPr>
                      <a:endParaRPr lang="en-IN" sz="1200" kern="1200" dirty="0">
                        <a:solidFill>
                          <a:schemeClr val="tx1"/>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lnSpc>
                          <a:spcPct val="104000"/>
                        </a:lnSpc>
                        <a:buNone/>
                      </a:pPr>
                      <a:r>
                        <a:rPr lang="en-IN" sz="1200" dirty="0">
                          <a:solidFill>
                            <a:schemeClr val="tx1"/>
                          </a:solidFill>
                        </a:rPr>
                        <a:t>Entrance/ admission Fees </a:t>
                      </a:r>
                      <a:endParaRPr lang="en-IN" sz="1200" kern="1200" dirty="0">
                        <a:solidFill>
                          <a:schemeClr val="tx1"/>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lnSpc>
                          <a:spcPct val="104000"/>
                        </a:lnSpc>
                        <a:buNone/>
                      </a:pPr>
                      <a:r>
                        <a:rPr lang="en-IN" sz="1200" dirty="0">
                          <a:solidFill>
                            <a:schemeClr val="tx1"/>
                          </a:solidFill>
                        </a:rPr>
                        <a:t>Subscription expenses </a:t>
                      </a:r>
                      <a:endParaRPr lang="en-IN" sz="1200" kern="1200" dirty="0">
                        <a:solidFill>
                          <a:schemeClr val="tx1"/>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lnSpc>
                          <a:spcPct val="104000"/>
                        </a:lnSpc>
                        <a:buNone/>
                      </a:pPr>
                      <a:r>
                        <a:rPr lang="en-IN" sz="1200" dirty="0">
                          <a:solidFill>
                            <a:schemeClr val="tx1"/>
                          </a:solidFill>
                        </a:rPr>
                        <a:t>Cost of Club Services and facilities used </a:t>
                      </a:r>
                      <a:endParaRPr lang="en-IN" sz="1200" kern="1200" dirty="0">
                        <a:solidFill>
                          <a:schemeClr val="tx1"/>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lnSpc>
                          <a:spcPct val="104000"/>
                        </a:lnSpc>
                        <a:buNone/>
                      </a:pPr>
                      <a:r>
                        <a:rPr lang="en-IN" sz="1200" dirty="0">
                          <a:solidFill>
                            <a:schemeClr val="tx1"/>
                          </a:solidFill>
                        </a:rPr>
                        <a:t>Remarks </a:t>
                      </a:r>
                      <a:endParaRPr lang="en-IN" sz="1200" kern="1200" dirty="0">
                        <a:solidFill>
                          <a:schemeClr val="tx1"/>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2218254"/>
                  </a:ext>
                </a:extLst>
              </a:tr>
              <a:tr h="0">
                <a:tc>
                  <a:txBody>
                    <a:bodyPr/>
                    <a:lstStyle/>
                    <a:p>
                      <a:pPr marL="0" indent="0" algn="l" defTabSz="914400" rtl="0" eaLnBrk="1" latinLnBrk="0" hangingPunct="1">
                        <a:lnSpc>
                          <a:spcPct val="104000"/>
                        </a:lnSpc>
                        <a:buNone/>
                      </a:pP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lnSpc>
                          <a:spcPct val="104000"/>
                        </a:lnSpc>
                        <a:buNone/>
                      </a:pP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lnSpc>
                          <a:spcPct val="104000"/>
                        </a:lnSpc>
                        <a:buNone/>
                      </a:pP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lnSpc>
                          <a:spcPct val="104000"/>
                        </a:lnSpc>
                        <a:buNone/>
                      </a:pP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lnSpc>
                          <a:spcPct val="104000"/>
                        </a:lnSpc>
                        <a:buNone/>
                      </a:pP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defTabSz="914400" rtl="0" eaLnBrk="1" latinLnBrk="0" hangingPunct="1">
                        <a:lnSpc>
                          <a:spcPct val="104000"/>
                        </a:lnSpc>
                        <a:buNone/>
                      </a:pPr>
                      <a:endParaRPr lang="en-IN" sz="1200" kern="1200" dirty="0">
                        <a:solidFill>
                          <a:srgbClr val="4C4C4C"/>
                        </a:solidFill>
                        <a:latin typeface="Noto Serif Medium" pitchFamily="34" charset="0"/>
                        <a:ea typeface="Noto Serif Medium" pitchFamily="34" charset="-122"/>
                        <a:cs typeface="Noto Serif Medium"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5040925"/>
                  </a:ext>
                </a:extLst>
              </a:tr>
            </a:tbl>
          </a:graphicData>
        </a:graphic>
      </p:graphicFrame>
      <p:pic>
        <p:nvPicPr>
          <p:cNvPr id="9" name="Picture 8">
            <a:extLst>
              <a:ext uri="{FF2B5EF4-FFF2-40B4-BE49-F238E27FC236}">
                <a16:creationId xmlns:a16="http://schemas.microsoft.com/office/drawing/2014/main" id="{F2D3F5C5-F028-8723-B4D0-5718F0B76852}"/>
              </a:ext>
            </a:extLst>
          </p:cNvPr>
          <p:cNvPicPr>
            <a:picLocks noChangeAspect="1"/>
          </p:cNvPicPr>
          <p:nvPr/>
        </p:nvPicPr>
        <p:blipFill>
          <a:blip r:embed="rId3"/>
          <a:stretch>
            <a:fillRect/>
          </a:stretch>
        </p:blipFill>
        <p:spPr>
          <a:xfrm>
            <a:off x="5889994" y="889925"/>
            <a:ext cx="3254005" cy="3390940"/>
          </a:xfrm>
          <a:prstGeom prst="rect">
            <a:avLst/>
          </a:prstGeo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1239738"/>
            <a:ext cx="7814072" cy="442987"/>
          </a:xfrm>
          <a:prstGeom prst="rect">
            <a:avLst/>
          </a:prstGeom>
          <a:noFill/>
          <a:ln/>
        </p:spPr>
        <p:txBody>
          <a:bodyPr wrap="none" lIns="0" tIns="0" rIns="0" bIns="0" rtlCol="0" anchor="t"/>
          <a:lstStyle/>
          <a:p>
            <a:pPr marL="0" indent="0" algn="l">
              <a:lnSpc>
                <a:spcPct val="104000"/>
              </a:lnSpc>
              <a:buNone/>
            </a:pPr>
            <a:r>
              <a:rPr lang="en-US" sz="2400" dirty="0">
                <a:solidFill>
                  <a:srgbClr val="3A3A3A"/>
                </a:solidFill>
                <a:latin typeface="Noto Serif Medium" pitchFamily="34" charset="0"/>
                <a:ea typeface="Noto Serif Medium" pitchFamily="34" charset="-122"/>
                <a:cs typeface="Noto Serif Medium" pitchFamily="34" charset="-120"/>
              </a:rPr>
              <a:t>Clause 21(a)(vi) — Penalties &amp; Fines</a:t>
            </a:r>
            <a:endParaRPr lang="en-US" sz="2400" dirty="0"/>
          </a:p>
        </p:txBody>
      </p:sp>
      <p:sp>
        <p:nvSpPr>
          <p:cNvPr id="3" name="Shape 1"/>
          <p:cNvSpPr/>
          <p:nvPr/>
        </p:nvSpPr>
        <p:spPr>
          <a:xfrm>
            <a:off x="496119" y="1966243"/>
            <a:ext cx="318939" cy="318939"/>
          </a:xfrm>
          <a:prstGeom prst="roundRect">
            <a:avLst>
              <a:gd name="adj" fmla="val 18669"/>
            </a:avLst>
          </a:prstGeom>
          <a:solidFill>
            <a:srgbClr val="E6DED2">
              <a:alpha val="50000"/>
            </a:srgbClr>
          </a:solidFill>
          <a:ln w="4763">
            <a:solidFill>
              <a:srgbClr val="CCC4B8"/>
            </a:solidFill>
            <a:prstDash val="solid"/>
          </a:ln>
          <a:effectLst>
            <a:outerShdw dist="17780" dir="2700000" algn="bl" rotWithShape="0">
              <a:srgbClr val="CCC4B8">
                <a:alpha val="100000"/>
              </a:srgbClr>
            </a:outerShdw>
          </a:effectLst>
        </p:spPr>
      </p:sp>
      <p:sp>
        <p:nvSpPr>
          <p:cNvPr id="4" name="Text 2"/>
          <p:cNvSpPr/>
          <p:nvPr/>
        </p:nvSpPr>
        <p:spPr>
          <a:xfrm>
            <a:off x="549287" y="1992809"/>
            <a:ext cx="212601" cy="265807"/>
          </a:xfrm>
          <a:prstGeom prst="rect">
            <a:avLst/>
          </a:prstGeom>
          <a:noFill/>
          <a:ln/>
        </p:spPr>
        <p:txBody>
          <a:bodyPr wrap="none" lIns="0" tIns="0" rIns="0" bIns="0" rtlCol="0" anchor="ctr"/>
          <a:lstStyle/>
          <a:p>
            <a:pPr marL="0" indent="0" algn="ctr">
              <a:lnSpc>
                <a:spcPct val="100000"/>
              </a:lnSpc>
              <a:buNone/>
            </a:pPr>
            <a:r>
              <a:rPr lang="en-US" sz="1650" dirty="0">
                <a:solidFill>
                  <a:srgbClr val="000000"/>
                </a:solidFill>
                <a:latin typeface="Noto Serif Medium" pitchFamily="34" charset="0"/>
                <a:ea typeface="Noto Serif Medium" pitchFamily="34" charset="-122"/>
                <a:cs typeface="Noto Serif Medium" pitchFamily="34" charset="-120"/>
              </a:rPr>
              <a:t>1</a:t>
            </a:r>
            <a:endParaRPr lang="en-US" sz="1650" dirty="0"/>
          </a:p>
        </p:txBody>
      </p:sp>
      <p:sp>
        <p:nvSpPr>
          <p:cNvPr id="5" name="Text 3"/>
          <p:cNvSpPr/>
          <p:nvPr/>
        </p:nvSpPr>
        <p:spPr>
          <a:xfrm>
            <a:off x="956816" y="2014910"/>
            <a:ext cx="2047875" cy="221456"/>
          </a:xfrm>
          <a:prstGeom prst="rect">
            <a:avLst/>
          </a:prstGeom>
          <a:noFill/>
          <a:ln/>
        </p:spPr>
        <p:txBody>
          <a:bodyPr wrap="none" lIns="0" tIns="0" rIns="0" bIns="0" rtlCol="0" anchor="t"/>
          <a:lstStyle/>
          <a:p>
            <a:pPr marL="0" indent="0" algn="l">
              <a:lnSpc>
                <a:spcPct val="104000"/>
              </a:lnSpc>
              <a:buNone/>
            </a:pPr>
            <a:r>
              <a:rPr lang="en-US" sz="1350" dirty="0">
                <a:solidFill>
                  <a:srgbClr val="4C4C4C"/>
                </a:solidFill>
                <a:latin typeface="Noto Serif Medium" pitchFamily="34" charset="0"/>
                <a:ea typeface="Noto Serif Medium" pitchFamily="34" charset="-122"/>
                <a:cs typeface="Noto Serif Medium" pitchFamily="34" charset="-120"/>
              </a:rPr>
              <a:t>Penal vs. Compensatory</a:t>
            </a:r>
            <a:endParaRPr lang="en-US" sz="1350" dirty="0"/>
          </a:p>
        </p:txBody>
      </p:sp>
      <p:sp>
        <p:nvSpPr>
          <p:cNvPr id="6" name="Text 4"/>
          <p:cNvSpPr/>
          <p:nvPr/>
        </p:nvSpPr>
        <p:spPr>
          <a:xfrm>
            <a:off x="956816" y="2321421"/>
            <a:ext cx="2138437" cy="1360884"/>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Only penal amounts are disallowed. Compensatory payments are allowable. Composite payments must be bifurcated.</a:t>
            </a:r>
            <a:endParaRPr lang="en-US" sz="1100" dirty="0"/>
          </a:p>
        </p:txBody>
      </p:sp>
      <p:sp>
        <p:nvSpPr>
          <p:cNvPr id="7" name="Shape 5"/>
          <p:cNvSpPr/>
          <p:nvPr/>
        </p:nvSpPr>
        <p:spPr>
          <a:xfrm>
            <a:off x="3272433" y="1966243"/>
            <a:ext cx="318939" cy="318939"/>
          </a:xfrm>
          <a:prstGeom prst="roundRect">
            <a:avLst>
              <a:gd name="adj" fmla="val 18669"/>
            </a:avLst>
          </a:prstGeom>
          <a:solidFill>
            <a:srgbClr val="E6DED2">
              <a:alpha val="50000"/>
            </a:srgbClr>
          </a:solidFill>
          <a:ln w="4763">
            <a:solidFill>
              <a:srgbClr val="CCC4B8"/>
            </a:solidFill>
            <a:prstDash val="solid"/>
          </a:ln>
          <a:effectLst>
            <a:outerShdw dist="17780" dir="2700000" algn="bl" rotWithShape="0">
              <a:srgbClr val="CCC4B8">
                <a:alpha val="100000"/>
              </a:srgbClr>
            </a:outerShdw>
          </a:effectLst>
        </p:spPr>
      </p:sp>
      <p:sp>
        <p:nvSpPr>
          <p:cNvPr id="8" name="Text 6"/>
          <p:cNvSpPr/>
          <p:nvPr/>
        </p:nvSpPr>
        <p:spPr>
          <a:xfrm>
            <a:off x="3325602" y="1992809"/>
            <a:ext cx="212601" cy="265807"/>
          </a:xfrm>
          <a:prstGeom prst="rect">
            <a:avLst/>
          </a:prstGeom>
          <a:noFill/>
          <a:ln/>
        </p:spPr>
        <p:txBody>
          <a:bodyPr wrap="none" lIns="0" tIns="0" rIns="0" bIns="0" rtlCol="0" anchor="ctr"/>
          <a:lstStyle/>
          <a:p>
            <a:pPr marL="0" indent="0" algn="ctr">
              <a:lnSpc>
                <a:spcPct val="100000"/>
              </a:lnSpc>
              <a:buNone/>
            </a:pPr>
            <a:r>
              <a:rPr lang="en-US" sz="1650" dirty="0">
                <a:solidFill>
                  <a:srgbClr val="000000"/>
                </a:solidFill>
                <a:latin typeface="Noto Serif Medium" pitchFamily="34" charset="0"/>
                <a:ea typeface="Noto Serif Medium" pitchFamily="34" charset="-122"/>
                <a:cs typeface="Noto Serif Medium" pitchFamily="34" charset="-120"/>
              </a:rPr>
              <a:t>2</a:t>
            </a:r>
            <a:endParaRPr lang="en-US" sz="1650" dirty="0"/>
          </a:p>
        </p:txBody>
      </p:sp>
      <p:sp>
        <p:nvSpPr>
          <p:cNvPr id="9" name="Text 7"/>
          <p:cNvSpPr/>
          <p:nvPr/>
        </p:nvSpPr>
        <p:spPr>
          <a:xfrm>
            <a:off x="3733130" y="2014910"/>
            <a:ext cx="2138437" cy="442913"/>
          </a:xfrm>
          <a:prstGeom prst="rect">
            <a:avLst/>
          </a:prstGeom>
          <a:noFill/>
          <a:ln/>
        </p:spPr>
        <p:txBody>
          <a:bodyPr wrap="square" lIns="0" tIns="0" rIns="0" bIns="0" rtlCol="0" anchor="t">
            <a:normAutofit/>
          </a:bodyPr>
          <a:lstStyle/>
          <a:p>
            <a:pPr marL="0" indent="0" algn="l">
              <a:lnSpc>
                <a:spcPct val="104000"/>
              </a:lnSpc>
              <a:buNone/>
            </a:pPr>
            <a:r>
              <a:rPr lang="en-US" sz="1350" dirty="0">
                <a:solidFill>
                  <a:srgbClr val="4C4C4C"/>
                </a:solidFill>
                <a:latin typeface="Noto Serif Medium" pitchFamily="34" charset="0"/>
                <a:ea typeface="Noto Serif Medium" pitchFamily="34" charset="-122"/>
                <a:cs typeface="Noto Serif Medium" pitchFamily="34" charset="-120"/>
              </a:rPr>
              <a:t>Scope — India &amp; Outside India</a:t>
            </a:r>
            <a:endParaRPr lang="en-US" sz="1350" dirty="0"/>
          </a:p>
        </p:txBody>
      </p:sp>
      <p:sp>
        <p:nvSpPr>
          <p:cNvPr id="10" name="Text 8"/>
          <p:cNvSpPr/>
          <p:nvPr/>
        </p:nvSpPr>
        <p:spPr>
          <a:xfrm>
            <a:off x="3733130" y="2542877"/>
            <a:ext cx="2138437" cy="1360884"/>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Post-amendment, penalties for violation of laws in India </a:t>
            </a:r>
            <a:r>
              <a:rPr lang="en-US" sz="1100" i="1" dirty="0">
                <a:solidFill>
                  <a:srgbClr val="4C4C4C"/>
                </a:solidFill>
                <a:latin typeface="Noto Serif" pitchFamily="34" charset="0"/>
                <a:ea typeface="Noto Serif" pitchFamily="34" charset="-122"/>
                <a:cs typeface="Noto Serif" pitchFamily="34" charset="-120"/>
              </a:rPr>
              <a:t>and</a:t>
            </a:r>
            <a:r>
              <a:rPr lang="en-US" sz="1100" dirty="0">
                <a:solidFill>
                  <a:srgbClr val="4C4C4C"/>
                </a:solidFill>
                <a:latin typeface="Noto Serif" pitchFamily="34" charset="0"/>
                <a:ea typeface="Noto Serif" pitchFamily="34" charset="-122"/>
                <a:cs typeface="Noto Serif" pitchFamily="34" charset="-120"/>
              </a:rPr>
              <a:t> outside India must be reported under (vi). </a:t>
            </a:r>
            <a:endParaRPr lang="en-US" sz="1100" dirty="0"/>
          </a:p>
        </p:txBody>
      </p:sp>
      <p:sp>
        <p:nvSpPr>
          <p:cNvPr id="11" name="Shape 9"/>
          <p:cNvSpPr/>
          <p:nvPr/>
        </p:nvSpPr>
        <p:spPr>
          <a:xfrm>
            <a:off x="6048747" y="1966243"/>
            <a:ext cx="318939" cy="318939"/>
          </a:xfrm>
          <a:prstGeom prst="roundRect">
            <a:avLst>
              <a:gd name="adj" fmla="val 18669"/>
            </a:avLst>
          </a:prstGeom>
          <a:solidFill>
            <a:srgbClr val="E6DED2">
              <a:alpha val="50000"/>
            </a:srgbClr>
          </a:solidFill>
          <a:ln w="4763">
            <a:solidFill>
              <a:srgbClr val="CCC4B8"/>
            </a:solidFill>
            <a:prstDash val="solid"/>
          </a:ln>
          <a:effectLst>
            <a:outerShdw dist="17780" dir="2700000" algn="bl" rotWithShape="0">
              <a:srgbClr val="CCC4B8">
                <a:alpha val="100000"/>
              </a:srgbClr>
            </a:outerShdw>
          </a:effectLst>
        </p:spPr>
      </p:sp>
      <p:sp>
        <p:nvSpPr>
          <p:cNvPr id="12" name="Text 10"/>
          <p:cNvSpPr/>
          <p:nvPr/>
        </p:nvSpPr>
        <p:spPr>
          <a:xfrm>
            <a:off x="6101916" y="1992809"/>
            <a:ext cx="212601" cy="265807"/>
          </a:xfrm>
          <a:prstGeom prst="rect">
            <a:avLst/>
          </a:prstGeom>
          <a:noFill/>
          <a:ln/>
        </p:spPr>
        <p:txBody>
          <a:bodyPr wrap="none" lIns="0" tIns="0" rIns="0" bIns="0" rtlCol="0" anchor="ctr"/>
          <a:lstStyle/>
          <a:p>
            <a:pPr marL="0" indent="0" algn="ctr">
              <a:lnSpc>
                <a:spcPct val="100000"/>
              </a:lnSpc>
              <a:buNone/>
            </a:pPr>
            <a:r>
              <a:rPr lang="en-US" sz="1650" dirty="0">
                <a:solidFill>
                  <a:srgbClr val="000000"/>
                </a:solidFill>
                <a:latin typeface="Noto Serif Medium" pitchFamily="34" charset="0"/>
                <a:ea typeface="Noto Serif Medium" pitchFamily="34" charset="-122"/>
                <a:cs typeface="Noto Serif Medium" pitchFamily="34" charset="-120"/>
              </a:rPr>
              <a:t>3</a:t>
            </a:r>
            <a:endParaRPr lang="en-US" sz="1650" dirty="0"/>
          </a:p>
        </p:txBody>
      </p:sp>
      <p:sp>
        <p:nvSpPr>
          <p:cNvPr id="13" name="Text 11"/>
          <p:cNvSpPr/>
          <p:nvPr/>
        </p:nvSpPr>
        <p:spPr>
          <a:xfrm>
            <a:off x="6509445" y="2014910"/>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4C4C4C"/>
                </a:solidFill>
                <a:latin typeface="Noto Serif Medium" pitchFamily="34" charset="0"/>
                <a:ea typeface="Noto Serif Medium" pitchFamily="34" charset="-122"/>
                <a:cs typeface="Noto Serif Medium" pitchFamily="34" charset="-120"/>
              </a:rPr>
              <a:t>Auditor's Role</a:t>
            </a:r>
            <a:endParaRPr lang="en-US" sz="1350" dirty="0"/>
          </a:p>
        </p:txBody>
      </p:sp>
      <p:sp>
        <p:nvSpPr>
          <p:cNvPr id="14" name="Text 12"/>
          <p:cNvSpPr/>
          <p:nvPr/>
        </p:nvSpPr>
        <p:spPr>
          <a:xfrm>
            <a:off x="6509445" y="2321421"/>
            <a:ext cx="2138437" cy="1582340"/>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Auditor should report the details of  such expenses debited to P&amp;L. He may rely on expert opinion. Show-cause notices/orders must be examined. Here the materiality principle also applies.</a:t>
            </a:r>
            <a:endParaRPr lang="en-US" sz="11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4" name="Text 1"/>
          <p:cNvSpPr/>
          <p:nvPr/>
        </p:nvSpPr>
        <p:spPr>
          <a:xfrm>
            <a:off x="434132" y="404292"/>
            <a:ext cx="4846737" cy="1162645"/>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3A3A3A"/>
                </a:solidFill>
                <a:latin typeface="Noto Serif Medium" pitchFamily="34" charset="0"/>
                <a:ea typeface="Noto Serif Medium" pitchFamily="34" charset="-122"/>
                <a:cs typeface="Noto Serif Medium" pitchFamily="34" charset="-120"/>
              </a:rPr>
              <a:t>Clause 21(a)(vii), (viii) &amp; (ix) — Specific Prohibited Expenditures</a:t>
            </a:r>
            <a:endParaRPr lang="en-US" sz="2400" dirty="0"/>
          </a:p>
        </p:txBody>
      </p:sp>
      <p:sp>
        <p:nvSpPr>
          <p:cNvPr id="5" name="Shape 2"/>
          <p:cNvSpPr/>
          <p:nvPr/>
        </p:nvSpPr>
        <p:spPr>
          <a:xfrm>
            <a:off x="434132" y="1729680"/>
            <a:ext cx="2369121" cy="1826493"/>
          </a:xfrm>
          <a:prstGeom prst="roundRect">
            <a:avLst>
              <a:gd name="adj" fmla="val 2852"/>
            </a:avLst>
          </a:prstGeom>
          <a:solidFill>
            <a:srgbClr val="E6DED2">
              <a:alpha val="50000"/>
            </a:srgbClr>
          </a:solidFill>
          <a:ln w="4763">
            <a:solidFill>
              <a:srgbClr val="CCC4B8"/>
            </a:solidFill>
            <a:prstDash val="solid"/>
          </a:ln>
          <a:effectLst>
            <a:outerShdw dist="15240" dir="2700000" algn="bl" rotWithShape="0">
              <a:srgbClr val="CCC4B8">
                <a:alpha val="100000"/>
              </a:srgbClr>
            </a:outerShdw>
          </a:effectLst>
        </p:spPr>
      </p:sp>
      <p:sp>
        <p:nvSpPr>
          <p:cNvPr id="6" name="Text 3"/>
          <p:cNvSpPr/>
          <p:nvPr/>
        </p:nvSpPr>
        <p:spPr>
          <a:xfrm>
            <a:off x="562868" y="1858417"/>
            <a:ext cx="2111648"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000000"/>
                </a:solidFill>
                <a:latin typeface="Noto Serif Medium" pitchFamily="34" charset="0"/>
                <a:ea typeface="Noto Serif Medium" pitchFamily="34" charset="-122"/>
                <a:cs typeface="Noto Serif Medium" pitchFamily="34" charset="-120"/>
              </a:rPr>
              <a:t>(vii) Compounding of Offences</a:t>
            </a:r>
            <a:endParaRPr lang="en-US" sz="1200" dirty="0"/>
          </a:p>
        </p:txBody>
      </p:sp>
      <p:sp>
        <p:nvSpPr>
          <p:cNvPr id="7" name="Text 4"/>
          <p:cNvSpPr/>
          <p:nvPr/>
        </p:nvSpPr>
        <p:spPr>
          <a:xfrm>
            <a:off x="562868" y="2311226"/>
            <a:ext cx="2111648" cy="1116211"/>
          </a:xfrm>
          <a:prstGeom prst="rect">
            <a:avLst/>
          </a:prstGeom>
          <a:noFill/>
          <a:ln/>
        </p:spPr>
        <p:txBody>
          <a:bodyPr wrap="square" lIns="0" tIns="0" rIns="0" bIns="0" rtlCol="0" anchor="t">
            <a:normAutofit/>
          </a:bodyPr>
          <a:lstStyle/>
          <a:p>
            <a:pPr marL="0" indent="0" algn="l">
              <a:lnSpc>
                <a:spcPct val="125000"/>
              </a:lnSpc>
              <a:buNone/>
            </a:pPr>
            <a:r>
              <a:rPr lang="en-US" sz="950" dirty="0">
                <a:solidFill>
                  <a:srgbClr val="000000"/>
                </a:solidFill>
                <a:latin typeface="Noto Serif" pitchFamily="34" charset="0"/>
                <a:ea typeface="Noto Serif" pitchFamily="34" charset="-122"/>
                <a:cs typeface="Noto Serif" pitchFamily="34" charset="-120"/>
              </a:rPr>
              <a:t>Fees paid to compound offences under any law in India or outside India (e.g., Income-tax, FEMA, Company Law). Auditor may verify applications, payment evidence, and P&amp;L entries.</a:t>
            </a:r>
            <a:endParaRPr lang="en-US" sz="950" dirty="0"/>
          </a:p>
        </p:txBody>
      </p:sp>
      <p:sp>
        <p:nvSpPr>
          <p:cNvPr id="8" name="Shape 5"/>
          <p:cNvSpPr/>
          <p:nvPr/>
        </p:nvSpPr>
        <p:spPr>
          <a:xfrm>
            <a:off x="2911748" y="1729680"/>
            <a:ext cx="2369121" cy="1826493"/>
          </a:xfrm>
          <a:prstGeom prst="roundRect">
            <a:avLst>
              <a:gd name="adj" fmla="val 2852"/>
            </a:avLst>
          </a:prstGeom>
          <a:solidFill>
            <a:srgbClr val="E6DED2">
              <a:alpha val="50000"/>
            </a:srgbClr>
          </a:solidFill>
          <a:ln w="4763">
            <a:solidFill>
              <a:srgbClr val="CCC4B8"/>
            </a:solidFill>
            <a:prstDash val="solid"/>
          </a:ln>
          <a:effectLst>
            <a:outerShdw dist="15240" dir="2700000" algn="bl" rotWithShape="0">
              <a:srgbClr val="CCC4B8">
                <a:alpha val="100000"/>
              </a:srgbClr>
            </a:outerShdw>
          </a:effectLst>
        </p:spPr>
      </p:sp>
      <p:sp>
        <p:nvSpPr>
          <p:cNvPr id="9" name="Text 6"/>
          <p:cNvSpPr/>
          <p:nvPr/>
        </p:nvSpPr>
        <p:spPr>
          <a:xfrm>
            <a:off x="3040484" y="1858417"/>
            <a:ext cx="2111648"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000000"/>
                </a:solidFill>
                <a:latin typeface="Noto Serif Medium" pitchFamily="34" charset="0"/>
                <a:ea typeface="Noto Serif Medium" pitchFamily="34" charset="-122"/>
                <a:cs typeface="Noto Serif Medium" pitchFamily="34" charset="-120"/>
              </a:rPr>
              <a:t>(viii) Benefits/Perquisites Violating Law</a:t>
            </a:r>
            <a:endParaRPr lang="en-US" sz="1200" dirty="0"/>
          </a:p>
        </p:txBody>
      </p:sp>
      <p:sp>
        <p:nvSpPr>
          <p:cNvPr id="10" name="Text 7"/>
          <p:cNvSpPr/>
          <p:nvPr/>
        </p:nvSpPr>
        <p:spPr>
          <a:xfrm>
            <a:off x="3040484" y="2311226"/>
            <a:ext cx="2111648" cy="1116211"/>
          </a:xfrm>
          <a:prstGeom prst="rect">
            <a:avLst/>
          </a:prstGeom>
          <a:noFill/>
          <a:ln/>
        </p:spPr>
        <p:txBody>
          <a:bodyPr wrap="square" lIns="0" tIns="0" rIns="0" bIns="0" rtlCol="0" anchor="t">
            <a:normAutofit/>
          </a:bodyPr>
          <a:lstStyle/>
          <a:p>
            <a:pPr marL="0" indent="0" algn="l">
              <a:lnSpc>
                <a:spcPct val="125000"/>
              </a:lnSpc>
              <a:buNone/>
            </a:pPr>
            <a:r>
              <a:rPr lang="en-US" sz="950" dirty="0">
                <a:solidFill>
                  <a:srgbClr val="000000"/>
                </a:solidFill>
                <a:latin typeface="Noto Serif" pitchFamily="34" charset="0"/>
                <a:ea typeface="Noto Serif" pitchFamily="34" charset="-122"/>
                <a:cs typeface="Noto Serif" pitchFamily="34" charset="-120"/>
              </a:rPr>
              <a:t>Any benefit/perquisite (cash or kind) to a person where acceptance violates law/rule/guideline. Aligns with CBDT Circular 5/2012 and </a:t>
            </a:r>
            <a:r>
              <a:rPr lang="en-US" sz="950" i="1" dirty="0">
                <a:solidFill>
                  <a:srgbClr val="000000"/>
                </a:solidFill>
                <a:latin typeface="Noto Serif" pitchFamily="34" charset="0"/>
                <a:ea typeface="Noto Serif" pitchFamily="34" charset="-122"/>
                <a:cs typeface="Noto Serif" pitchFamily="34" charset="-120"/>
              </a:rPr>
              <a:t>Apex Laboratories</a:t>
            </a:r>
            <a:r>
              <a:rPr lang="en-US" sz="950" dirty="0">
                <a:solidFill>
                  <a:srgbClr val="000000"/>
                </a:solidFill>
                <a:latin typeface="Noto Serif" pitchFamily="34" charset="0"/>
                <a:ea typeface="Noto Serif" pitchFamily="34" charset="-122"/>
                <a:cs typeface="Noto Serif" pitchFamily="34" charset="-120"/>
              </a:rPr>
              <a:t> judgment on pharma freebies.</a:t>
            </a:r>
            <a:endParaRPr lang="en-US" sz="950" dirty="0"/>
          </a:p>
        </p:txBody>
      </p:sp>
      <p:sp>
        <p:nvSpPr>
          <p:cNvPr id="11" name="Shape 8"/>
          <p:cNvSpPr/>
          <p:nvPr/>
        </p:nvSpPr>
        <p:spPr>
          <a:xfrm>
            <a:off x="434132" y="3664669"/>
            <a:ext cx="4846737" cy="1074539"/>
          </a:xfrm>
          <a:prstGeom prst="roundRect">
            <a:avLst>
              <a:gd name="adj" fmla="val 4849"/>
            </a:avLst>
          </a:prstGeom>
          <a:solidFill>
            <a:srgbClr val="E6DED2">
              <a:alpha val="50000"/>
            </a:srgbClr>
          </a:solidFill>
          <a:ln w="4763">
            <a:solidFill>
              <a:srgbClr val="CCC4B8"/>
            </a:solidFill>
            <a:prstDash val="solid"/>
          </a:ln>
          <a:effectLst>
            <a:outerShdw dist="15240" dir="2700000" algn="bl" rotWithShape="0">
              <a:srgbClr val="CCC4B8">
                <a:alpha val="100000"/>
              </a:srgbClr>
            </a:outerShdw>
          </a:effectLst>
        </p:spPr>
      </p:sp>
      <p:sp>
        <p:nvSpPr>
          <p:cNvPr id="12" name="Text 9"/>
          <p:cNvSpPr/>
          <p:nvPr/>
        </p:nvSpPr>
        <p:spPr>
          <a:xfrm>
            <a:off x="562868" y="3793406"/>
            <a:ext cx="2247305" cy="193849"/>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Noto Serif Medium" pitchFamily="34" charset="0"/>
                <a:ea typeface="Noto Serif Medium" pitchFamily="34" charset="-122"/>
                <a:cs typeface="Noto Serif Medium" pitchFamily="34" charset="-120"/>
              </a:rPr>
              <a:t>(ix) Settlement of Proceedings</a:t>
            </a:r>
            <a:endParaRPr lang="en-US" sz="1200" dirty="0"/>
          </a:p>
        </p:txBody>
      </p:sp>
      <p:sp>
        <p:nvSpPr>
          <p:cNvPr id="13" name="Text 10"/>
          <p:cNvSpPr/>
          <p:nvPr/>
        </p:nvSpPr>
        <p:spPr>
          <a:xfrm>
            <a:off x="562868" y="4052367"/>
            <a:ext cx="4589264" cy="558105"/>
          </a:xfrm>
          <a:prstGeom prst="rect">
            <a:avLst/>
          </a:prstGeom>
          <a:noFill/>
          <a:ln/>
        </p:spPr>
        <p:txBody>
          <a:bodyPr wrap="square" lIns="0" tIns="0" rIns="0" bIns="0" rtlCol="0" anchor="t">
            <a:normAutofit/>
          </a:bodyPr>
          <a:lstStyle/>
          <a:p>
            <a:pPr marL="0" indent="0" algn="l">
              <a:lnSpc>
                <a:spcPct val="125000"/>
              </a:lnSpc>
              <a:buNone/>
            </a:pPr>
            <a:r>
              <a:rPr lang="en-US" sz="950" dirty="0">
                <a:solidFill>
                  <a:srgbClr val="000000"/>
                </a:solidFill>
                <a:latin typeface="Noto Serif" pitchFamily="34" charset="0"/>
                <a:ea typeface="Noto Serif" pitchFamily="34" charset="-122"/>
                <a:cs typeface="Noto Serif" pitchFamily="34" charset="-120"/>
              </a:rPr>
              <a:t>This is inserted by Finance Act 2024. Covers settlements under SEBI Act, Securities Contracts Act, Depositories Act, and Competition Act.</a:t>
            </a:r>
            <a:endParaRPr lang="en-US" sz="950" dirty="0"/>
          </a:p>
        </p:txBody>
      </p:sp>
      <p:pic>
        <p:nvPicPr>
          <p:cNvPr id="14" name="Image 0" descr="preencoded.png"/>
          <p:cNvPicPr>
            <a:picLocks noChangeAspect="1"/>
          </p:cNvPicPr>
          <p:nvPr/>
        </p:nvPicPr>
        <p:blipFill>
          <a:blip r:embed="rId3"/>
          <a:stretch>
            <a:fillRect/>
          </a:stretch>
        </p:blipFill>
        <p:spPr>
          <a:xfrm>
            <a:off x="5468567" y="691939"/>
            <a:ext cx="3503982" cy="3759622"/>
          </a:xfrm>
          <a:prstGeom prst="rect">
            <a:avLst/>
          </a:prstGeom>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315220" y="779834"/>
            <a:ext cx="6535085" cy="475655"/>
          </a:xfrm>
          <a:prstGeom prst="rect">
            <a:avLst/>
          </a:prstGeom>
          <a:noFill/>
          <a:ln/>
        </p:spPr>
        <p:txBody>
          <a:bodyPr wrap="none" lIns="0" tIns="0" rIns="0" bIns="0" rtlCol="0" anchor="t"/>
          <a:lstStyle/>
          <a:p>
            <a:pPr marL="0" indent="0" algn="l">
              <a:lnSpc>
                <a:spcPct val="104000"/>
              </a:lnSpc>
              <a:buNone/>
            </a:pPr>
            <a:r>
              <a:rPr lang="en-US" sz="2400" dirty="0">
                <a:solidFill>
                  <a:srgbClr val="3A3A3A"/>
                </a:solidFill>
                <a:latin typeface="Noto Serif Medium" pitchFamily="34" charset="0"/>
                <a:ea typeface="Noto Serif Medium" pitchFamily="34" charset="-122"/>
                <a:cs typeface="Noto Serif Medium" pitchFamily="34" charset="-120"/>
              </a:rPr>
              <a:t>Clause 21(b) — TDS Disallowances u/s 40(a)</a:t>
            </a:r>
            <a:endParaRPr lang="en-US" sz="24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5216" y="1577577"/>
            <a:ext cx="6298943" cy="518294"/>
          </a:xfrm>
          <a:prstGeom prst="rect">
            <a:avLst/>
          </a:prstGeom>
        </p:spPr>
      </p:pic>
      <p:sp>
        <p:nvSpPr>
          <p:cNvPr id="4" name="Text 1"/>
          <p:cNvSpPr/>
          <p:nvPr/>
        </p:nvSpPr>
        <p:spPr>
          <a:xfrm>
            <a:off x="536290" y="1755761"/>
            <a:ext cx="129555" cy="161925"/>
          </a:xfrm>
          <a:prstGeom prst="rect">
            <a:avLst/>
          </a:prstGeom>
          <a:noFill/>
          <a:ln/>
        </p:spPr>
        <p:txBody>
          <a:bodyPr wrap="none" lIns="0" tIns="0" rIns="0" bIns="0" rtlCol="0" anchor="ctr"/>
          <a:lstStyle/>
          <a:p>
            <a:pPr marL="0" indent="0" algn="ctr">
              <a:lnSpc>
                <a:spcPct val="100000"/>
              </a:lnSpc>
              <a:buNone/>
            </a:pPr>
            <a:r>
              <a:rPr lang="en-US" sz="1600" dirty="0">
                <a:solidFill>
                  <a:srgbClr val="000000"/>
                </a:solidFill>
                <a:latin typeface="Noto Serif Medium" pitchFamily="34" charset="0"/>
                <a:ea typeface="Noto Serif Medium" pitchFamily="34" charset="-122"/>
                <a:cs typeface="Noto Serif Medium" pitchFamily="34" charset="-120"/>
              </a:rPr>
              <a:t>1</a:t>
            </a:r>
            <a:endParaRPr lang="en-US" sz="1600" dirty="0"/>
          </a:p>
        </p:txBody>
      </p:sp>
      <p:sp>
        <p:nvSpPr>
          <p:cNvPr id="5" name="Text 2"/>
          <p:cNvSpPr/>
          <p:nvPr/>
        </p:nvSpPr>
        <p:spPr>
          <a:xfrm>
            <a:off x="1016474" y="1680891"/>
            <a:ext cx="1777231" cy="134913"/>
          </a:xfrm>
          <a:prstGeom prst="rect">
            <a:avLst/>
          </a:prstGeom>
          <a:noFill/>
          <a:ln/>
        </p:spPr>
        <p:txBody>
          <a:bodyPr wrap="none" lIns="0" tIns="0" rIns="0" bIns="0" rtlCol="0" anchor="t"/>
          <a:lstStyle/>
          <a:p>
            <a:pPr marL="0" indent="0" algn="l">
              <a:lnSpc>
                <a:spcPct val="104000"/>
              </a:lnSpc>
              <a:buNone/>
            </a:pPr>
            <a:r>
              <a:rPr lang="en-US" sz="1050" b="1" dirty="0">
                <a:solidFill>
                  <a:srgbClr val="4C4C4C"/>
                </a:solidFill>
                <a:latin typeface="Noto Serif Medium" pitchFamily="34" charset="0"/>
                <a:ea typeface="Noto Serif Medium" pitchFamily="34" charset="-122"/>
                <a:cs typeface="Noto Serif Medium" pitchFamily="34" charset="-120"/>
              </a:rPr>
              <a:t>40(a)(i) — Non-Resident Payments</a:t>
            </a:r>
            <a:endParaRPr lang="en-US" sz="1050" b="1" dirty="0"/>
          </a:p>
        </p:txBody>
      </p:sp>
      <p:sp>
        <p:nvSpPr>
          <p:cNvPr id="6" name="Text 3"/>
          <p:cNvSpPr/>
          <p:nvPr/>
        </p:nvSpPr>
        <p:spPr>
          <a:xfrm>
            <a:off x="1006734" y="1875554"/>
            <a:ext cx="5277226" cy="167111"/>
          </a:xfrm>
          <a:prstGeom prst="rect">
            <a:avLst/>
          </a:prstGeom>
          <a:noFill/>
          <a:ln/>
        </p:spPr>
        <p:txBody>
          <a:bodyPr wrap="none" lIns="0" tIns="0" rIns="0" bIns="0" rtlCol="0" anchor="t"/>
          <a:lstStyle/>
          <a:p>
            <a:pPr marL="0" indent="0" algn="l">
              <a:lnSpc>
                <a:spcPct val="107000"/>
              </a:lnSpc>
              <a:buNone/>
            </a:pPr>
            <a:r>
              <a:rPr lang="en-US" sz="900" dirty="0">
                <a:solidFill>
                  <a:srgbClr val="4C4C4C"/>
                </a:solidFill>
                <a:latin typeface="Noto Serif" pitchFamily="34" charset="0"/>
                <a:ea typeface="Noto Serif" pitchFamily="34" charset="-122"/>
                <a:cs typeface="Noto Serif" pitchFamily="34" charset="-120"/>
              </a:rPr>
              <a:t>100% disallowed if TDS not deducted or it is not paid by the due date of furnishing return.</a:t>
            </a:r>
            <a:endParaRPr lang="en-US" sz="9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5218" y="2237717"/>
            <a:ext cx="6298942" cy="518294"/>
          </a:xfrm>
          <a:prstGeom prst="rect">
            <a:avLst/>
          </a:prstGeom>
        </p:spPr>
      </p:pic>
      <p:sp>
        <p:nvSpPr>
          <p:cNvPr id="8" name="Text 4"/>
          <p:cNvSpPr/>
          <p:nvPr/>
        </p:nvSpPr>
        <p:spPr>
          <a:xfrm>
            <a:off x="536291" y="2415864"/>
            <a:ext cx="129555" cy="161925"/>
          </a:xfrm>
          <a:prstGeom prst="rect">
            <a:avLst/>
          </a:prstGeom>
          <a:noFill/>
          <a:ln/>
        </p:spPr>
        <p:txBody>
          <a:bodyPr wrap="none" lIns="0" tIns="0" rIns="0" bIns="0" rtlCol="0" anchor="ctr"/>
          <a:lstStyle/>
          <a:p>
            <a:pPr marL="0" indent="0" algn="ctr">
              <a:lnSpc>
                <a:spcPct val="100000"/>
              </a:lnSpc>
              <a:buNone/>
            </a:pPr>
            <a:r>
              <a:rPr lang="en-US" sz="1600" dirty="0">
                <a:solidFill>
                  <a:srgbClr val="000000"/>
                </a:solidFill>
                <a:latin typeface="Noto Serif Medium" pitchFamily="34" charset="0"/>
                <a:ea typeface="Noto Serif Medium" pitchFamily="34" charset="-122"/>
                <a:cs typeface="Noto Serif Medium" pitchFamily="34" charset="-120"/>
              </a:rPr>
              <a:t>2</a:t>
            </a:r>
            <a:endParaRPr lang="en-US" sz="1600" dirty="0"/>
          </a:p>
        </p:txBody>
      </p:sp>
      <p:sp>
        <p:nvSpPr>
          <p:cNvPr id="9" name="Text 5"/>
          <p:cNvSpPr/>
          <p:nvPr/>
        </p:nvSpPr>
        <p:spPr>
          <a:xfrm>
            <a:off x="1006735" y="2327554"/>
            <a:ext cx="1588963" cy="134913"/>
          </a:xfrm>
          <a:prstGeom prst="rect">
            <a:avLst/>
          </a:prstGeom>
          <a:noFill/>
          <a:ln/>
        </p:spPr>
        <p:txBody>
          <a:bodyPr wrap="none" lIns="0" tIns="0" rIns="0" bIns="0" rtlCol="0" anchor="t"/>
          <a:lstStyle/>
          <a:p>
            <a:pPr marL="0" indent="0" algn="l">
              <a:lnSpc>
                <a:spcPct val="104000"/>
              </a:lnSpc>
              <a:buNone/>
            </a:pPr>
            <a:r>
              <a:rPr lang="en-US" sz="1050" b="1" dirty="0">
                <a:solidFill>
                  <a:srgbClr val="4C4C4C"/>
                </a:solidFill>
                <a:latin typeface="Noto Serif Medium" pitchFamily="34" charset="0"/>
                <a:ea typeface="Noto Serif Medium" pitchFamily="34" charset="-122"/>
                <a:cs typeface="Noto Serif Medium" pitchFamily="34" charset="-120"/>
              </a:rPr>
              <a:t>40(a)(ia) — Resident Payments</a:t>
            </a:r>
            <a:endParaRPr lang="en-US" sz="1050" b="1" dirty="0"/>
          </a:p>
        </p:txBody>
      </p:sp>
      <p:sp>
        <p:nvSpPr>
          <p:cNvPr id="10" name="Text 6"/>
          <p:cNvSpPr/>
          <p:nvPr/>
        </p:nvSpPr>
        <p:spPr>
          <a:xfrm>
            <a:off x="1003782" y="2551049"/>
            <a:ext cx="5092219" cy="153347"/>
          </a:xfrm>
          <a:prstGeom prst="rect">
            <a:avLst/>
          </a:prstGeom>
          <a:noFill/>
          <a:ln/>
        </p:spPr>
        <p:txBody>
          <a:bodyPr wrap="none" lIns="0" tIns="0" rIns="0" bIns="0" rtlCol="0" anchor="t"/>
          <a:lstStyle/>
          <a:p>
            <a:pPr>
              <a:lnSpc>
                <a:spcPct val="107000"/>
              </a:lnSpc>
            </a:pPr>
            <a:r>
              <a:rPr lang="en-US" sz="900" dirty="0">
                <a:solidFill>
                  <a:srgbClr val="4C4C4C"/>
                </a:solidFill>
                <a:latin typeface="Noto Serif" pitchFamily="34" charset="0"/>
                <a:ea typeface="Noto Serif" pitchFamily="34" charset="-122"/>
                <a:cs typeface="Noto Serif" pitchFamily="34" charset="-120"/>
              </a:rPr>
              <a:t>30% disallowed if TDS not deducted or it is not paid by the due date of furnishing return.</a:t>
            </a:r>
            <a:endParaRPr lang="en-US" sz="90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5220" y="3512971"/>
            <a:ext cx="6298942" cy="518294"/>
          </a:xfrm>
          <a:prstGeom prst="rect">
            <a:avLst/>
          </a:prstGeom>
        </p:spPr>
      </p:pic>
      <p:sp>
        <p:nvSpPr>
          <p:cNvPr id="12" name="Text 7"/>
          <p:cNvSpPr/>
          <p:nvPr/>
        </p:nvSpPr>
        <p:spPr>
          <a:xfrm>
            <a:off x="536291" y="3659809"/>
            <a:ext cx="129555" cy="161925"/>
          </a:xfrm>
          <a:prstGeom prst="rect">
            <a:avLst/>
          </a:prstGeom>
          <a:noFill/>
          <a:ln/>
        </p:spPr>
        <p:txBody>
          <a:bodyPr wrap="none" lIns="0" tIns="0" rIns="0" bIns="0" rtlCol="0" anchor="ctr"/>
          <a:lstStyle/>
          <a:p>
            <a:pPr marL="0" indent="0" algn="ctr">
              <a:lnSpc>
                <a:spcPct val="100000"/>
              </a:lnSpc>
              <a:buNone/>
            </a:pPr>
            <a:r>
              <a:rPr lang="en-US" sz="1600" dirty="0">
                <a:solidFill>
                  <a:srgbClr val="000000"/>
                </a:solidFill>
                <a:latin typeface="Noto Serif Medium" pitchFamily="34" charset="0"/>
                <a:ea typeface="Noto Serif Medium" pitchFamily="34" charset="-122"/>
                <a:cs typeface="Noto Serif Medium" pitchFamily="34" charset="-120"/>
              </a:rPr>
              <a:t>3</a:t>
            </a:r>
            <a:endParaRPr lang="en-US" sz="1600" dirty="0"/>
          </a:p>
        </p:txBody>
      </p:sp>
      <p:sp>
        <p:nvSpPr>
          <p:cNvPr id="13" name="Text 8"/>
          <p:cNvSpPr/>
          <p:nvPr/>
        </p:nvSpPr>
        <p:spPr>
          <a:xfrm>
            <a:off x="1006736" y="3573823"/>
            <a:ext cx="1225525" cy="134913"/>
          </a:xfrm>
          <a:prstGeom prst="rect">
            <a:avLst/>
          </a:prstGeom>
          <a:noFill/>
          <a:ln/>
        </p:spPr>
        <p:txBody>
          <a:bodyPr wrap="none" lIns="0" tIns="0" rIns="0" bIns="0" rtlCol="0" anchor="t"/>
          <a:lstStyle/>
          <a:p>
            <a:pPr marL="0" indent="0" algn="l">
              <a:lnSpc>
                <a:spcPct val="104000"/>
              </a:lnSpc>
              <a:buNone/>
            </a:pPr>
            <a:r>
              <a:rPr lang="en-US" sz="1050" b="1" dirty="0">
                <a:solidFill>
                  <a:srgbClr val="4C4C4C"/>
                </a:solidFill>
                <a:latin typeface="Noto Serif Medium" pitchFamily="34" charset="0"/>
                <a:ea typeface="Noto Serif Medium" pitchFamily="34" charset="-122"/>
                <a:cs typeface="Noto Serif Medium" pitchFamily="34" charset="-120"/>
              </a:rPr>
              <a:t>40(a)(iia) — Wealth Tax</a:t>
            </a:r>
            <a:endParaRPr lang="en-US" sz="1050" b="1" dirty="0"/>
          </a:p>
        </p:txBody>
      </p:sp>
      <p:sp>
        <p:nvSpPr>
          <p:cNvPr id="14" name="Text 9"/>
          <p:cNvSpPr/>
          <p:nvPr/>
        </p:nvSpPr>
        <p:spPr>
          <a:xfrm>
            <a:off x="1003784" y="3785754"/>
            <a:ext cx="3297287" cy="111175"/>
          </a:xfrm>
          <a:prstGeom prst="rect">
            <a:avLst/>
          </a:prstGeom>
          <a:noFill/>
          <a:ln/>
        </p:spPr>
        <p:txBody>
          <a:bodyPr wrap="none" lIns="0" tIns="0" rIns="0" bIns="0" rtlCol="0" anchor="t"/>
          <a:lstStyle/>
          <a:p>
            <a:pPr marL="0" indent="0" algn="l">
              <a:lnSpc>
                <a:spcPct val="107000"/>
              </a:lnSpc>
              <a:buNone/>
            </a:pPr>
            <a:r>
              <a:rPr lang="en-US" sz="900" dirty="0">
                <a:solidFill>
                  <a:srgbClr val="4C4C4C"/>
                </a:solidFill>
                <a:latin typeface="Noto Serif" pitchFamily="34" charset="0"/>
                <a:ea typeface="Noto Serif" pitchFamily="34" charset="-122"/>
                <a:cs typeface="Noto Serif" pitchFamily="34" charset="-120"/>
              </a:rPr>
              <a:t>Not deductible. Wealth Tax Act is abolished w.e.f. 01.04.2016.</a:t>
            </a:r>
            <a:endParaRPr lang="en-US" sz="900" dirty="0"/>
          </a:p>
        </p:txBody>
      </p:sp>
      <p:pic>
        <p:nvPicPr>
          <p:cNvPr id="31" name="Image 7" descr="preencoded.png"/>
          <p:cNvPicPr>
            <a:picLocks noChangeAspect="1"/>
          </p:cNvPicPr>
          <p:nvPr/>
        </p:nvPicPr>
        <p:blipFill>
          <a:blip r:embed="rId4"/>
          <a:stretch>
            <a:fillRect/>
          </a:stretch>
        </p:blipFill>
        <p:spPr>
          <a:xfrm>
            <a:off x="6614160" y="793888"/>
            <a:ext cx="2628314" cy="3728517"/>
          </a:xfrm>
          <a:prstGeom prst="rect">
            <a:avLst/>
          </a:prstGeom>
        </p:spPr>
      </p:pic>
      <p:sp>
        <p:nvSpPr>
          <p:cNvPr id="32" name="TextBox 31">
            <a:extLst>
              <a:ext uri="{FF2B5EF4-FFF2-40B4-BE49-F238E27FC236}">
                <a16:creationId xmlns:a16="http://schemas.microsoft.com/office/drawing/2014/main" id="{0F18A0BE-7D00-C2DF-5868-398C7347B0C4}"/>
              </a:ext>
            </a:extLst>
          </p:cNvPr>
          <p:cNvSpPr txBox="1"/>
          <p:nvPr/>
        </p:nvSpPr>
        <p:spPr>
          <a:xfrm>
            <a:off x="413028" y="2833029"/>
            <a:ext cx="6437274" cy="577081"/>
          </a:xfrm>
          <a:prstGeom prst="rect">
            <a:avLst/>
          </a:prstGeom>
          <a:noFill/>
        </p:spPr>
        <p:txBody>
          <a:bodyPr wrap="square" rtlCol="0">
            <a:spAutoFit/>
          </a:bodyPr>
          <a:lstStyle/>
          <a:p>
            <a:r>
              <a:rPr lang="en-US" sz="1050" b="1" i="1" u="sng" dirty="0">
                <a:solidFill>
                  <a:srgbClr val="4C4C4C"/>
                </a:solidFill>
                <a:latin typeface="Noto Serif Medium" pitchFamily="34" charset="0"/>
                <a:ea typeface="Noto Serif Medium" pitchFamily="34" charset="-122"/>
                <a:cs typeface="Noto Serif Medium" pitchFamily="34" charset="-120"/>
              </a:rPr>
              <a:t>Note : </a:t>
            </a:r>
            <a:r>
              <a:rPr lang="en-US" sz="1050" b="1" i="1" dirty="0">
                <a:solidFill>
                  <a:srgbClr val="4C4C4C"/>
                </a:solidFill>
                <a:latin typeface="Noto Serif Medium" pitchFamily="34" charset="0"/>
                <a:ea typeface="Noto Serif Medium" pitchFamily="34" charset="-122"/>
                <a:cs typeface="Noto Serif Medium" pitchFamily="34" charset="-120"/>
              </a:rPr>
              <a:t>  </a:t>
            </a:r>
            <a:r>
              <a:rPr lang="en-US" sz="1050" dirty="0">
                <a:solidFill>
                  <a:srgbClr val="4C4C4C"/>
                </a:solidFill>
                <a:latin typeface="Noto Serif Medium" pitchFamily="34" charset="0"/>
                <a:ea typeface="Noto Serif Medium" pitchFamily="34" charset="-122"/>
                <a:cs typeface="Noto Serif Medium" pitchFamily="34" charset="-120"/>
              </a:rPr>
              <a:t>When TDS is deposited after the respective due date of furnishing return, the          </a:t>
            </a:r>
          </a:p>
          <a:p>
            <a:r>
              <a:rPr lang="en-US" sz="1050" dirty="0">
                <a:solidFill>
                  <a:srgbClr val="4C4C4C"/>
                </a:solidFill>
                <a:latin typeface="Noto Serif Medium" pitchFamily="34" charset="0"/>
                <a:ea typeface="Noto Serif Medium" pitchFamily="34" charset="-122"/>
                <a:cs typeface="Noto Serif Medium" pitchFamily="34" charset="-120"/>
              </a:rPr>
              <a:t>              inadmissible expense would be allowed as an expense in the previous year in </a:t>
            </a:r>
          </a:p>
          <a:p>
            <a:r>
              <a:rPr lang="en-US" sz="1050" dirty="0">
                <a:solidFill>
                  <a:srgbClr val="4C4C4C"/>
                </a:solidFill>
                <a:latin typeface="Noto Serif Medium" pitchFamily="34" charset="0"/>
                <a:ea typeface="Noto Serif Medium" pitchFamily="34" charset="-122"/>
                <a:cs typeface="Noto Serif Medium" pitchFamily="34" charset="-120"/>
              </a:rPr>
              <a:t>              which it is paid.</a:t>
            </a:r>
            <a:endParaRPr lang="en-IN" sz="1050" dirty="0">
              <a:solidFill>
                <a:srgbClr val="4C4C4C"/>
              </a:solidFill>
              <a:latin typeface="Noto Serif Medium" pitchFamily="34" charset="0"/>
              <a:ea typeface="Noto Serif Medium" pitchFamily="34" charset="-122"/>
              <a:cs typeface="Noto Serif Medium" pitchFamily="34" charset="-12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4" descr="preencoded.png"/>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15218" y="286372"/>
            <a:ext cx="6298942" cy="615479"/>
          </a:xfrm>
          <a:prstGeom prst="rect">
            <a:avLst/>
          </a:prstGeom>
        </p:spPr>
      </p:pic>
      <p:sp>
        <p:nvSpPr>
          <p:cNvPr id="20" name="Text 13"/>
          <p:cNvSpPr/>
          <p:nvPr/>
        </p:nvSpPr>
        <p:spPr>
          <a:xfrm>
            <a:off x="539124" y="516978"/>
            <a:ext cx="129555" cy="161925"/>
          </a:xfrm>
          <a:prstGeom prst="rect">
            <a:avLst/>
          </a:prstGeom>
          <a:noFill/>
          <a:ln/>
        </p:spPr>
        <p:txBody>
          <a:bodyPr wrap="none" lIns="0" tIns="0" rIns="0" bIns="0" rtlCol="0" anchor="ctr"/>
          <a:lstStyle/>
          <a:p>
            <a:pPr marL="0" indent="0" algn="ctr">
              <a:lnSpc>
                <a:spcPct val="100000"/>
              </a:lnSpc>
              <a:buNone/>
            </a:pPr>
            <a:r>
              <a:rPr lang="en-US" sz="1600" dirty="0">
                <a:solidFill>
                  <a:srgbClr val="000000"/>
                </a:solidFill>
                <a:latin typeface="Noto Serif Medium" pitchFamily="34" charset="0"/>
                <a:ea typeface="Noto Serif Medium" pitchFamily="34" charset="-122"/>
                <a:cs typeface="Noto Serif Medium" pitchFamily="34" charset="-120"/>
              </a:rPr>
              <a:t>4</a:t>
            </a:r>
            <a:endParaRPr lang="en-US" sz="1600" dirty="0"/>
          </a:p>
        </p:txBody>
      </p:sp>
      <p:sp>
        <p:nvSpPr>
          <p:cNvPr id="21" name="Text 14"/>
          <p:cNvSpPr/>
          <p:nvPr/>
        </p:nvSpPr>
        <p:spPr>
          <a:xfrm>
            <a:off x="1003787" y="360887"/>
            <a:ext cx="1802606" cy="134913"/>
          </a:xfrm>
          <a:prstGeom prst="rect">
            <a:avLst/>
          </a:prstGeom>
          <a:noFill/>
          <a:ln/>
        </p:spPr>
        <p:txBody>
          <a:bodyPr wrap="none" lIns="0" tIns="0" rIns="0" bIns="0" rtlCol="0" anchor="t"/>
          <a:lstStyle/>
          <a:p>
            <a:pPr marL="0" indent="0" algn="l">
              <a:lnSpc>
                <a:spcPct val="104000"/>
              </a:lnSpc>
              <a:buNone/>
            </a:pPr>
            <a:r>
              <a:rPr lang="en-US" sz="1050" b="1" dirty="0">
                <a:solidFill>
                  <a:srgbClr val="4C4C4C"/>
                </a:solidFill>
                <a:latin typeface="Noto Serif Medium" pitchFamily="34" charset="0"/>
                <a:ea typeface="Noto Serif Medium" pitchFamily="34" charset="-122"/>
                <a:cs typeface="Noto Serif Medium" pitchFamily="34" charset="-120"/>
              </a:rPr>
              <a:t>40(a)(iii) — Salary to Non-Resident</a:t>
            </a:r>
            <a:endParaRPr lang="en-US" sz="1050" b="1" dirty="0"/>
          </a:p>
        </p:txBody>
      </p:sp>
      <p:sp>
        <p:nvSpPr>
          <p:cNvPr id="22" name="Text 15"/>
          <p:cNvSpPr/>
          <p:nvPr/>
        </p:nvSpPr>
        <p:spPr>
          <a:xfrm>
            <a:off x="1006735" y="565275"/>
            <a:ext cx="5433592" cy="241921"/>
          </a:xfrm>
          <a:prstGeom prst="rect">
            <a:avLst/>
          </a:prstGeom>
          <a:noFill/>
          <a:ln/>
        </p:spPr>
        <p:txBody>
          <a:bodyPr wrap="none" lIns="0" tIns="0" rIns="0" bIns="0" rtlCol="0" anchor="t"/>
          <a:lstStyle/>
          <a:p>
            <a:pPr>
              <a:lnSpc>
                <a:spcPct val="107000"/>
              </a:lnSpc>
            </a:pPr>
            <a:r>
              <a:rPr lang="en-US" sz="900" dirty="0">
                <a:solidFill>
                  <a:srgbClr val="4C4C4C"/>
                </a:solidFill>
                <a:latin typeface="Noto Serif" pitchFamily="34" charset="0"/>
                <a:ea typeface="Noto Serif" pitchFamily="34" charset="-122"/>
                <a:cs typeface="Noto Serif" pitchFamily="34" charset="-120"/>
              </a:rPr>
              <a:t>Disallowed if TDS is not deducted or it is not paid by the due date of furnishing return, on any salary</a:t>
            </a:r>
          </a:p>
          <a:p>
            <a:pPr>
              <a:lnSpc>
                <a:spcPct val="107000"/>
              </a:lnSpc>
            </a:pPr>
            <a:r>
              <a:rPr lang="en-US" sz="900" dirty="0">
                <a:solidFill>
                  <a:srgbClr val="4C4C4C"/>
                </a:solidFill>
                <a:latin typeface="Noto Serif" pitchFamily="34" charset="0"/>
                <a:ea typeface="Noto Serif" pitchFamily="34" charset="-122"/>
                <a:cs typeface="Noto Serif" pitchFamily="34" charset="-120"/>
              </a:rPr>
              <a:t>payable outside India.</a:t>
            </a:r>
            <a:endParaRPr lang="en-US" sz="900" dirty="0"/>
          </a:p>
        </p:txBody>
      </p:sp>
      <p:pic>
        <p:nvPicPr>
          <p:cNvPr id="23" name="Image 5" descr="preencoded.png"/>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15215" y="1607856"/>
            <a:ext cx="6298942" cy="570904"/>
          </a:xfrm>
          <a:prstGeom prst="rect">
            <a:avLst/>
          </a:prstGeom>
        </p:spPr>
      </p:pic>
      <p:sp>
        <p:nvSpPr>
          <p:cNvPr id="24" name="Text 16"/>
          <p:cNvSpPr/>
          <p:nvPr/>
        </p:nvSpPr>
        <p:spPr>
          <a:xfrm>
            <a:off x="536289" y="1788416"/>
            <a:ext cx="129555" cy="161925"/>
          </a:xfrm>
          <a:prstGeom prst="rect">
            <a:avLst/>
          </a:prstGeom>
          <a:noFill/>
          <a:ln/>
        </p:spPr>
        <p:txBody>
          <a:bodyPr wrap="none" lIns="0" tIns="0" rIns="0" bIns="0" rtlCol="0" anchor="ctr"/>
          <a:lstStyle/>
          <a:p>
            <a:pPr marL="0" indent="0" algn="ctr">
              <a:lnSpc>
                <a:spcPct val="100000"/>
              </a:lnSpc>
              <a:buNone/>
            </a:pPr>
            <a:r>
              <a:rPr lang="en-US" sz="1600" dirty="0">
                <a:solidFill>
                  <a:srgbClr val="000000"/>
                </a:solidFill>
                <a:latin typeface="Noto Serif Medium" pitchFamily="34" charset="0"/>
                <a:ea typeface="Noto Serif Medium" pitchFamily="34" charset="-122"/>
                <a:cs typeface="Noto Serif Medium" pitchFamily="34" charset="-120"/>
              </a:rPr>
              <a:t>5</a:t>
            </a:r>
            <a:endParaRPr lang="en-US" sz="1600" dirty="0"/>
          </a:p>
        </p:txBody>
      </p:sp>
      <p:sp>
        <p:nvSpPr>
          <p:cNvPr id="25" name="Text 17"/>
          <p:cNvSpPr/>
          <p:nvPr/>
        </p:nvSpPr>
        <p:spPr>
          <a:xfrm>
            <a:off x="1003781" y="1664187"/>
            <a:ext cx="1417960" cy="134913"/>
          </a:xfrm>
          <a:prstGeom prst="rect">
            <a:avLst/>
          </a:prstGeom>
          <a:noFill/>
          <a:ln/>
        </p:spPr>
        <p:txBody>
          <a:bodyPr wrap="none" lIns="0" tIns="0" rIns="0" bIns="0" rtlCol="0" anchor="t"/>
          <a:lstStyle/>
          <a:p>
            <a:pPr marL="0" indent="0" algn="l">
              <a:lnSpc>
                <a:spcPct val="104000"/>
              </a:lnSpc>
              <a:buNone/>
            </a:pPr>
            <a:r>
              <a:rPr lang="en-US" sz="1050" b="1" dirty="0">
                <a:solidFill>
                  <a:srgbClr val="4C4C4C"/>
                </a:solidFill>
                <a:latin typeface="Noto Serif Medium" pitchFamily="34" charset="0"/>
                <a:ea typeface="Noto Serif Medium" pitchFamily="34" charset="-122"/>
                <a:cs typeface="Noto Serif Medium" pitchFamily="34" charset="-120"/>
              </a:rPr>
              <a:t>40(a)(iv) — Provident Fund</a:t>
            </a:r>
            <a:endParaRPr lang="en-US" sz="1050" b="1" dirty="0"/>
          </a:p>
        </p:txBody>
      </p:sp>
      <p:sp>
        <p:nvSpPr>
          <p:cNvPr id="26" name="Text 18"/>
          <p:cNvSpPr/>
          <p:nvPr/>
        </p:nvSpPr>
        <p:spPr>
          <a:xfrm>
            <a:off x="1003785" y="1843377"/>
            <a:ext cx="5748707" cy="284113"/>
          </a:xfrm>
          <a:prstGeom prst="rect">
            <a:avLst/>
          </a:prstGeom>
          <a:noFill/>
          <a:ln/>
        </p:spPr>
        <p:txBody>
          <a:bodyPr wrap="none" lIns="0" tIns="0" rIns="0" bIns="0" rtlCol="0" anchor="t"/>
          <a:lstStyle/>
          <a:p>
            <a:pPr marL="0" indent="0" algn="l">
              <a:lnSpc>
                <a:spcPct val="107000"/>
              </a:lnSpc>
              <a:buNone/>
            </a:pPr>
            <a:r>
              <a:rPr lang="en-US" sz="900" dirty="0">
                <a:solidFill>
                  <a:srgbClr val="4C4C4C"/>
                </a:solidFill>
                <a:latin typeface="Noto Serif" pitchFamily="34" charset="0"/>
                <a:ea typeface="Noto Serif" pitchFamily="34" charset="-122"/>
                <a:cs typeface="Noto Serif" pitchFamily="34" charset="-120"/>
              </a:rPr>
              <a:t>Any payments made are disallowed ,unless effective TDS arrangement exists on all taxable payments</a:t>
            </a:r>
          </a:p>
          <a:p>
            <a:pPr marL="0" indent="0" algn="l">
              <a:lnSpc>
                <a:spcPct val="107000"/>
              </a:lnSpc>
              <a:buNone/>
            </a:pPr>
            <a:r>
              <a:rPr lang="en-US" sz="900" dirty="0">
                <a:solidFill>
                  <a:srgbClr val="4C4C4C"/>
                </a:solidFill>
                <a:latin typeface="Noto Serif" pitchFamily="34" charset="0"/>
                <a:ea typeface="Noto Serif" pitchFamily="34" charset="-122"/>
                <a:cs typeface="Noto Serif" pitchFamily="34" charset="-120"/>
              </a:rPr>
              <a:t>made by the fund to the respective employee.</a:t>
            </a:r>
            <a:endParaRPr lang="en-US" sz="900" dirty="0"/>
          </a:p>
        </p:txBody>
      </p:sp>
      <p:pic>
        <p:nvPicPr>
          <p:cNvPr id="27" name="Image 6"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5214" y="2252370"/>
            <a:ext cx="6298943" cy="2685390"/>
          </a:xfrm>
          <a:prstGeom prst="rect">
            <a:avLst/>
          </a:prstGeom>
        </p:spPr>
      </p:pic>
      <p:sp>
        <p:nvSpPr>
          <p:cNvPr id="28" name="Text 19"/>
          <p:cNvSpPr/>
          <p:nvPr/>
        </p:nvSpPr>
        <p:spPr>
          <a:xfrm>
            <a:off x="531867" y="3209824"/>
            <a:ext cx="129555" cy="182071"/>
          </a:xfrm>
          <a:prstGeom prst="rect">
            <a:avLst/>
          </a:prstGeom>
          <a:noFill/>
          <a:ln/>
        </p:spPr>
        <p:txBody>
          <a:bodyPr wrap="none" lIns="0" tIns="0" rIns="0" bIns="0" rtlCol="0" anchor="ctr"/>
          <a:lstStyle/>
          <a:p>
            <a:pPr marL="0" indent="0" algn="ctr">
              <a:lnSpc>
                <a:spcPct val="100000"/>
              </a:lnSpc>
              <a:buNone/>
            </a:pPr>
            <a:endParaRPr lang="en-US" sz="1600" dirty="0">
              <a:solidFill>
                <a:srgbClr val="000000"/>
              </a:solidFill>
              <a:latin typeface="Noto Serif Medium" pitchFamily="34" charset="0"/>
              <a:ea typeface="Noto Serif Medium" pitchFamily="34" charset="-122"/>
              <a:cs typeface="Noto Serif Medium" pitchFamily="34" charset="-120"/>
            </a:endParaRPr>
          </a:p>
          <a:p>
            <a:pPr marL="0" indent="0" algn="ctr">
              <a:lnSpc>
                <a:spcPct val="100000"/>
              </a:lnSpc>
              <a:buNone/>
            </a:pPr>
            <a:r>
              <a:rPr lang="en-US" sz="1600" dirty="0">
                <a:solidFill>
                  <a:srgbClr val="000000"/>
                </a:solidFill>
                <a:latin typeface="Noto Serif Medium" pitchFamily="34" charset="0"/>
                <a:ea typeface="Noto Serif Medium" pitchFamily="34" charset="-122"/>
                <a:cs typeface="Noto Serif Medium" pitchFamily="34" charset="-120"/>
              </a:rPr>
              <a:t>6</a:t>
            </a:r>
            <a:endParaRPr lang="en-US" sz="1600" dirty="0"/>
          </a:p>
        </p:txBody>
      </p:sp>
      <p:sp>
        <p:nvSpPr>
          <p:cNvPr id="29" name="Text 20"/>
          <p:cNvSpPr/>
          <p:nvPr/>
        </p:nvSpPr>
        <p:spPr>
          <a:xfrm>
            <a:off x="999912" y="2364450"/>
            <a:ext cx="2063502" cy="151698"/>
          </a:xfrm>
          <a:prstGeom prst="rect">
            <a:avLst/>
          </a:prstGeom>
          <a:noFill/>
          <a:ln/>
        </p:spPr>
        <p:txBody>
          <a:bodyPr wrap="none" lIns="0" tIns="0" rIns="0" bIns="0" rtlCol="0" anchor="t"/>
          <a:lstStyle/>
          <a:p>
            <a:pPr marL="0" indent="0" algn="l">
              <a:lnSpc>
                <a:spcPct val="104000"/>
              </a:lnSpc>
              <a:buNone/>
            </a:pPr>
            <a:r>
              <a:rPr lang="en-US" sz="1050" b="1" dirty="0">
                <a:solidFill>
                  <a:srgbClr val="4C4C4C"/>
                </a:solidFill>
                <a:latin typeface="Noto Serif Medium" pitchFamily="34" charset="0"/>
                <a:ea typeface="Noto Serif Medium" pitchFamily="34" charset="-122"/>
                <a:cs typeface="Noto Serif Medium" pitchFamily="34" charset="-120"/>
              </a:rPr>
              <a:t>40(a)(v) — Employer Tax on Perquisites</a:t>
            </a:r>
            <a:endParaRPr lang="en-US" sz="1050" b="1" dirty="0"/>
          </a:p>
        </p:txBody>
      </p:sp>
      <p:sp>
        <p:nvSpPr>
          <p:cNvPr id="30" name="Text 21"/>
          <p:cNvSpPr/>
          <p:nvPr/>
        </p:nvSpPr>
        <p:spPr>
          <a:xfrm>
            <a:off x="1007630" y="2571750"/>
            <a:ext cx="5539474" cy="2344605"/>
          </a:xfrm>
          <a:prstGeom prst="rect">
            <a:avLst/>
          </a:prstGeom>
          <a:noFill/>
          <a:ln/>
        </p:spPr>
        <p:txBody>
          <a:bodyPr wrap="square" lIns="0" tIns="0" rIns="0" bIns="0" rtlCol="0" anchor="t">
            <a:noAutofit/>
          </a:bodyPr>
          <a:lstStyle/>
          <a:p>
            <a:pPr marL="0" indent="0" algn="l">
              <a:lnSpc>
                <a:spcPct val="107000"/>
              </a:lnSpc>
              <a:buNone/>
            </a:pPr>
            <a:r>
              <a:rPr lang="en-US" sz="900" dirty="0">
                <a:solidFill>
                  <a:srgbClr val="4C4C4C"/>
                </a:solidFill>
                <a:latin typeface="Noto Serif" pitchFamily="34" charset="0"/>
                <a:ea typeface="Noto Serif" pitchFamily="34" charset="-122"/>
                <a:cs typeface="Noto Serif" pitchFamily="34" charset="-120"/>
              </a:rPr>
              <a:t>Tax paid by employer on non-monetary perquisites which are exempt in the hands of employee u/s 10(10CC), are not deductible as expense in the hands of the employer.</a:t>
            </a:r>
          </a:p>
          <a:p>
            <a:pPr marL="0" indent="0" algn="l">
              <a:lnSpc>
                <a:spcPct val="107000"/>
              </a:lnSpc>
              <a:buNone/>
            </a:pPr>
            <a:endParaRPr lang="en-US" sz="900" dirty="0">
              <a:solidFill>
                <a:srgbClr val="4C4C4C"/>
              </a:solidFill>
              <a:latin typeface="Noto Serif" pitchFamily="34" charset="0"/>
              <a:ea typeface="Noto Serif" pitchFamily="34" charset="-122"/>
              <a:cs typeface="Noto Serif" pitchFamily="34" charset="-120"/>
            </a:endParaRPr>
          </a:p>
          <a:p>
            <a:pPr marL="0" indent="0" algn="l">
              <a:lnSpc>
                <a:spcPct val="107000"/>
              </a:lnSpc>
              <a:buNone/>
            </a:pPr>
            <a:r>
              <a:rPr lang="en-US" sz="900" dirty="0">
                <a:solidFill>
                  <a:srgbClr val="4C4C4C"/>
                </a:solidFill>
                <a:latin typeface="Noto Serif" pitchFamily="34" charset="0"/>
                <a:ea typeface="Noto Serif" pitchFamily="34" charset="-122"/>
                <a:cs typeface="Noto Serif" pitchFamily="34" charset="-120"/>
              </a:rPr>
              <a:t>Example :</a:t>
            </a:r>
          </a:p>
          <a:p>
            <a:r>
              <a:rPr lang="en-IN" sz="900" dirty="0">
                <a:solidFill>
                  <a:srgbClr val="4C4C4C"/>
                </a:solidFill>
                <a:latin typeface="Noto Serif" pitchFamily="34" charset="0"/>
                <a:ea typeface="Noto Serif" pitchFamily="34" charset="-122"/>
                <a:cs typeface="Noto Serif" pitchFamily="34" charset="-120"/>
              </a:rPr>
              <a:t>Suppose ABC Ltd. provides the following to Mr. A:</a:t>
            </a:r>
          </a:p>
          <a:p>
            <a:pPr marL="171450" indent="-171450">
              <a:buFont typeface="Wingdings" panose="05000000000000000000" pitchFamily="2" charset="2"/>
              <a:buChar char="q"/>
            </a:pPr>
            <a:r>
              <a:rPr lang="en-IN" sz="900" dirty="0">
                <a:solidFill>
                  <a:srgbClr val="4C4C4C"/>
                </a:solidFill>
                <a:latin typeface="Noto Serif" pitchFamily="34" charset="0"/>
                <a:ea typeface="Noto Serif" pitchFamily="34" charset="-122"/>
                <a:cs typeface="Noto Serif" pitchFamily="34" charset="-120"/>
              </a:rPr>
              <a:t>Salary = ₹12,00,000 </a:t>
            </a:r>
          </a:p>
          <a:p>
            <a:pPr marL="171450" indent="-171450">
              <a:buFont typeface="Wingdings" panose="05000000000000000000" pitchFamily="2" charset="2"/>
              <a:buChar char="q"/>
            </a:pPr>
            <a:r>
              <a:rPr lang="en-IN" sz="900" dirty="0">
                <a:solidFill>
                  <a:srgbClr val="4C4C4C"/>
                </a:solidFill>
                <a:latin typeface="Noto Serif" pitchFamily="34" charset="0"/>
                <a:ea typeface="Noto Serif" pitchFamily="34" charset="-122"/>
                <a:cs typeface="Noto Serif" pitchFamily="34" charset="-120"/>
              </a:rPr>
              <a:t>Rent-free accommodation (perquisite value) = ₹3,00,000 </a:t>
            </a:r>
          </a:p>
          <a:p>
            <a:pPr marL="171450" indent="-171450">
              <a:buFont typeface="Wingdings" panose="05000000000000000000" pitchFamily="2" charset="2"/>
              <a:buChar char="q"/>
            </a:pPr>
            <a:r>
              <a:rPr lang="en-IN" sz="900" dirty="0">
                <a:solidFill>
                  <a:srgbClr val="4C4C4C"/>
                </a:solidFill>
                <a:latin typeface="Noto Serif" pitchFamily="34" charset="0"/>
                <a:ea typeface="Noto Serif" pitchFamily="34" charset="-122"/>
                <a:cs typeface="Noto Serif" pitchFamily="34" charset="-120"/>
              </a:rPr>
              <a:t>Assume the tax on the perquisite works out to ₹90,000.</a:t>
            </a:r>
          </a:p>
          <a:p>
            <a:r>
              <a:rPr lang="en-IN" sz="900" dirty="0">
                <a:solidFill>
                  <a:srgbClr val="4C4C4C"/>
                </a:solidFill>
                <a:latin typeface="Noto Serif" pitchFamily="34" charset="0"/>
                <a:ea typeface="Noto Serif" pitchFamily="34" charset="-122"/>
                <a:cs typeface="Noto Serif" pitchFamily="34" charset="-120"/>
              </a:rPr>
              <a:t>Instead of recovering this tax from Mr. A, ABC Ltd. pays the ₹90,000 tax itself.</a:t>
            </a:r>
          </a:p>
          <a:p>
            <a:pPr marL="171450" indent="-171450">
              <a:buFont typeface="Wingdings" panose="05000000000000000000" pitchFamily="2" charset="2"/>
              <a:buChar char="v"/>
            </a:pPr>
            <a:r>
              <a:rPr lang="en-IN" sz="900" dirty="0">
                <a:solidFill>
                  <a:srgbClr val="4C4C4C"/>
                </a:solidFill>
                <a:latin typeface="Noto Serif" pitchFamily="34" charset="0"/>
                <a:ea typeface="Noto Serif" pitchFamily="34" charset="-122"/>
                <a:cs typeface="Noto Serif" pitchFamily="34" charset="-120"/>
              </a:rPr>
              <a:t>Tax Treatment</a:t>
            </a:r>
          </a:p>
          <a:p>
            <a:pPr marL="171450" indent="-171450">
              <a:buFont typeface="Wingdings" panose="05000000000000000000" pitchFamily="2" charset="2"/>
              <a:buChar char="Ø"/>
            </a:pPr>
            <a:r>
              <a:rPr lang="en-IN" sz="900" dirty="0">
                <a:solidFill>
                  <a:srgbClr val="4C4C4C"/>
                </a:solidFill>
                <a:latin typeface="Noto Serif" pitchFamily="34" charset="0"/>
                <a:ea typeface="Noto Serif" pitchFamily="34" charset="-122"/>
                <a:cs typeface="Noto Serif" pitchFamily="34" charset="-120"/>
              </a:rPr>
              <a:t>For Mr. A (Employee):</a:t>
            </a:r>
          </a:p>
          <a:p>
            <a:r>
              <a:rPr lang="en-IN" sz="900" dirty="0">
                <a:solidFill>
                  <a:srgbClr val="4C4C4C"/>
                </a:solidFill>
                <a:latin typeface="Noto Serif" pitchFamily="34" charset="0"/>
                <a:ea typeface="Noto Serif" pitchFamily="34" charset="-122"/>
                <a:cs typeface="Noto Serif" pitchFamily="34" charset="-120"/>
              </a:rPr>
              <a:t>The ₹90,000 tax paid by the employer is exempt under Section 10(10CC). </a:t>
            </a:r>
          </a:p>
          <a:p>
            <a:r>
              <a:rPr lang="en-IN" sz="900" dirty="0">
                <a:solidFill>
                  <a:srgbClr val="4C4C4C"/>
                </a:solidFill>
                <a:latin typeface="Noto Serif" pitchFamily="34" charset="0"/>
                <a:ea typeface="Noto Serif" pitchFamily="34" charset="-122"/>
                <a:cs typeface="Noto Serif" pitchFamily="34" charset="-120"/>
              </a:rPr>
              <a:t>Mr. A is not taxed on this tax payment. </a:t>
            </a:r>
          </a:p>
          <a:p>
            <a:pPr marL="171450" indent="-171450">
              <a:buFont typeface="Wingdings" panose="05000000000000000000" pitchFamily="2" charset="2"/>
              <a:buChar char="Ø"/>
            </a:pPr>
            <a:r>
              <a:rPr lang="en-IN" sz="900" dirty="0">
                <a:solidFill>
                  <a:srgbClr val="4C4C4C"/>
                </a:solidFill>
                <a:latin typeface="Noto Serif" pitchFamily="34" charset="0"/>
                <a:ea typeface="Noto Serif" pitchFamily="34" charset="-122"/>
                <a:cs typeface="Noto Serif" pitchFamily="34" charset="-120"/>
              </a:rPr>
              <a:t>For ABC Ltd. (Employer):</a:t>
            </a:r>
          </a:p>
          <a:p>
            <a:r>
              <a:rPr lang="en-IN" sz="900" dirty="0">
                <a:solidFill>
                  <a:srgbClr val="4C4C4C"/>
                </a:solidFill>
                <a:latin typeface="Noto Serif" pitchFamily="34" charset="0"/>
                <a:ea typeface="Noto Serif" pitchFamily="34" charset="-122"/>
                <a:cs typeface="Noto Serif" pitchFamily="34" charset="-120"/>
              </a:rPr>
              <a:t>The ₹90,000 paid as tax cannot be claimed as a business expense. It is disallowed under Section 40(a)(v).</a:t>
            </a:r>
          </a:p>
          <a:p>
            <a:endParaRPr lang="en-IN" sz="900" dirty="0">
              <a:solidFill>
                <a:srgbClr val="4C4C4C"/>
              </a:solidFill>
              <a:latin typeface="Noto Serif" pitchFamily="34" charset="0"/>
              <a:ea typeface="Noto Serif" pitchFamily="34" charset="-122"/>
              <a:cs typeface="Noto Serif" pitchFamily="34" charset="-120"/>
            </a:endParaRPr>
          </a:p>
          <a:p>
            <a:pPr marL="0" indent="0" algn="l">
              <a:lnSpc>
                <a:spcPct val="107000"/>
              </a:lnSpc>
              <a:buNone/>
            </a:pPr>
            <a:endParaRPr lang="en-US" sz="900" dirty="0"/>
          </a:p>
        </p:txBody>
      </p:sp>
      <p:sp>
        <p:nvSpPr>
          <p:cNvPr id="3" name="TextBox 2">
            <a:extLst>
              <a:ext uri="{FF2B5EF4-FFF2-40B4-BE49-F238E27FC236}">
                <a16:creationId xmlns:a16="http://schemas.microsoft.com/office/drawing/2014/main" id="{FF6689E7-6E03-AA51-44D3-4E2F770A7EB1}"/>
              </a:ext>
            </a:extLst>
          </p:cNvPr>
          <p:cNvSpPr txBox="1"/>
          <p:nvPr/>
        </p:nvSpPr>
        <p:spPr>
          <a:xfrm>
            <a:off x="315215" y="973772"/>
            <a:ext cx="7280031" cy="577081"/>
          </a:xfrm>
          <a:prstGeom prst="rect">
            <a:avLst/>
          </a:prstGeom>
          <a:noFill/>
        </p:spPr>
        <p:txBody>
          <a:bodyPr wrap="square">
            <a:spAutoFit/>
          </a:bodyPr>
          <a:lstStyle/>
          <a:p>
            <a:r>
              <a:rPr lang="en-US" sz="1050" b="1" i="1" u="sng" dirty="0">
                <a:solidFill>
                  <a:srgbClr val="4C4C4C"/>
                </a:solidFill>
                <a:latin typeface="Noto Serif Medium" pitchFamily="34" charset="0"/>
                <a:ea typeface="Noto Serif Medium" pitchFamily="34" charset="-122"/>
                <a:cs typeface="Noto Serif Medium" pitchFamily="34" charset="-120"/>
              </a:rPr>
              <a:t>Note </a:t>
            </a:r>
            <a:r>
              <a:rPr lang="en-US" sz="1050" dirty="0">
                <a:solidFill>
                  <a:srgbClr val="4C4C4C"/>
                </a:solidFill>
                <a:latin typeface="Noto Serif Medium" pitchFamily="34" charset="0"/>
                <a:ea typeface="Noto Serif Medium" pitchFamily="34" charset="-122"/>
                <a:cs typeface="Noto Serif Medium" pitchFamily="34" charset="-120"/>
              </a:rPr>
              <a:t>:   When TDS is deposited after the respective due date of furnishing return, the          </a:t>
            </a:r>
          </a:p>
          <a:p>
            <a:r>
              <a:rPr lang="en-US" sz="1050" dirty="0">
                <a:solidFill>
                  <a:srgbClr val="4C4C4C"/>
                </a:solidFill>
                <a:latin typeface="Noto Serif Medium" pitchFamily="34" charset="0"/>
                <a:ea typeface="Noto Serif Medium" pitchFamily="34" charset="-122"/>
                <a:cs typeface="Noto Serif Medium" pitchFamily="34" charset="-120"/>
              </a:rPr>
              <a:t>              inadmissible expense would </a:t>
            </a:r>
            <a:r>
              <a:rPr lang="en-US" sz="1050" u="sng" dirty="0">
                <a:solidFill>
                  <a:srgbClr val="4C4C4C"/>
                </a:solidFill>
                <a:latin typeface="Noto Serif Medium" pitchFamily="34" charset="0"/>
                <a:ea typeface="Noto Serif Medium" pitchFamily="34" charset="-122"/>
                <a:cs typeface="Noto Serif Medium" pitchFamily="34" charset="-120"/>
              </a:rPr>
              <a:t>not </a:t>
            </a:r>
            <a:r>
              <a:rPr lang="en-US" sz="1050" dirty="0">
                <a:solidFill>
                  <a:srgbClr val="4C4C4C"/>
                </a:solidFill>
                <a:latin typeface="Noto Serif Medium" pitchFamily="34" charset="0"/>
                <a:ea typeface="Noto Serif Medium" pitchFamily="34" charset="-122"/>
                <a:cs typeface="Noto Serif Medium" pitchFamily="34" charset="-120"/>
              </a:rPr>
              <a:t>be allowed as an expense in the previous year in </a:t>
            </a:r>
          </a:p>
          <a:p>
            <a:r>
              <a:rPr lang="en-US" sz="1050" dirty="0">
                <a:solidFill>
                  <a:srgbClr val="4C4C4C"/>
                </a:solidFill>
                <a:latin typeface="Noto Serif Medium" pitchFamily="34" charset="0"/>
                <a:ea typeface="Noto Serif Medium" pitchFamily="34" charset="-122"/>
                <a:cs typeface="Noto Serif Medium" pitchFamily="34" charset="-120"/>
              </a:rPr>
              <a:t>              which it is paid.</a:t>
            </a:r>
            <a:endParaRPr lang="en-IN" sz="1050" dirty="0">
              <a:solidFill>
                <a:srgbClr val="4C4C4C"/>
              </a:solidFill>
              <a:latin typeface="Noto Serif Medium" pitchFamily="34" charset="0"/>
              <a:ea typeface="Noto Serif Medium" pitchFamily="34" charset="-122"/>
              <a:cs typeface="Noto Serif Medium" pitchFamily="34" charset="-120"/>
            </a:endParaRPr>
          </a:p>
        </p:txBody>
      </p:sp>
      <p:pic>
        <p:nvPicPr>
          <p:cNvPr id="4" name="Image 7" descr="preencoded.png">
            <a:extLst>
              <a:ext uri="{FF2B5EF4-FFF2-40B4-BE49-F238E27FC236}">
                <a16:creationId xmlns:a16="http://schemas.microsoft.com/office/drawing/2014/main" id="{D620047F-6A88-5496-80A4-3384998C20C6}"/>
              </a:ext>
            </a:extLst>
          </p:cNvPr>
          <p:cNvPicPr>
            <a:picLocks noChangeAspect="1"/>
          </p:cNvPicPr>
          <p:nvPr/>
        </p:nvPicPr>
        <p:blipFill>
          <a:blip r:embed="rId4"/>
          <a:stretch>
            <a:fillRect/>
          </a:stretch>
        </p:blipFill>
        <p:spPr>
          <a:xfrm>
            <a:off x="6614157" y="651889"/>
            <a:ext cx="2628314" cy="3728517"/>
          </a:xfrm>
          <a:prstGeom prst="rect">
            <a:avLst/>
          </a:prstGeom>
        </p:spPr>
      </p:pic>
    </p:spTree>
    <p:extLst>
      <p:ext uri="{BB962C8B-B14F-4D97-AF65-F5344CB8AC3E}">
        <p14:creationId xmlns:p14="http://schemas.microsoft.com/office/powerpoint/2010/main" val="37358696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57349" y="370954"/>
            <a:ext cx="8229302" cy="816769"/>
          </a:xfrm>
          <a:prstGeom prst="rect">
            <a:avLst/>
          </a:prstGeom>
          <a:noFill/>
          <a:ln/>
        </p:spPr>
        <p:txBody>
          <a:bodyPr wrap="square" lIns="0" tIns="0" rIns="0" bIns="0" rtlCol="0" anchor="t">
            <a:normAutofit/>
          </a:bodyPr>
          <a:lstStyle/>
          <a:p>
            <a:pPr marL="0" indent="0" algn="l">
              <a:lnSpc>
                <a:spcPct val="104000"/>
              </a:lnSpc>
              <a:buNone/>
            </a:pPr>
            <a:r>
              <a:rPr lang="en-US" sz="2550" dirty="0">
                <a:solidFill>
                  <a:srgbClr val="3A3A3A"/>
                </a:solidFill>
                <a:latin typeface="Noto Serif Medium" pitchFamily="34" charset="0"/>
                <a:ea typeface="Noto Serif Medium" pitchFamily="34" charset="-122"/>
                <a:cs typeface="Noto Serif Medium" pitchFamily="34" charset="-120"/>
              </a:rPr>
              <a:t>Clause 21(c) — Partner/Member Remuneration u/s 40(b)/40(ba)</a:t>
            </a:r>
            <a:endParaRPr lang="en-US" sz="2550" dirty="0"/>
          </a:p>
        </p:txBody>
      </p:sp>
      <p:sp>
        <p:nvSpPr>
          <p:cNvPr id="3" name="Text 1"/>
          <p:cNvSpPr/>
          <p:nvPr/>
        </p:nvSpPr>
        <p:spPr>
          <a:xfrm>
            <a:off x="457349" y="1488877"/>
            <a:ext cx="2598093" cy="204118"/>
          </a:xfrm>
          <a:prstGeom prst="rect">
            <a:avLst/>
          </a:prstGeom>
          <a:noFill/>
          <a:ln/>
        </p:spPr>
        <p:txBody>
          <a:bodyPr wrap="none" lIns="0" tIns="0" rIns="0" bIns="0" rtlCol="0" anchor="t"/>
          <a:lstStyle/>
          <a:p>
            <a:pPr marL="0" indent="0" algn="l">
              <a:lnSpc>
                <a:spcPct val="104000"/>
              </a:lnSpc>
              <a:buNone/>
            </a:pPr>
            <a:r>
              <a:rPr lang="en-US" sz="1250" dirty="0">
                <a:solidFill>
                  <a:srgbClr val="3A3A3A"/>
                </a:solidFill>
                <a:latin typeface="Noto Serif Medium" pitchFamily="34" charset="0"/>
                <a:ea typeface="Noto Serif Medium" pitchFamily="34" charset="-122"/>
                <a:cs typeface="Noto Serif Medium" pitchFamily="34" charset="-120"/>
              </a:rPr>
              <a:t>Conditions for Allowability</a:t>
            </a:r>
            <a:endParaRPr lang="en-US" sz="1250" dirty="0"/>
          </a:p>
        </p:txBody>
      </p:sp>
      <p:sp>
        <p:nvSpPr>
          <p:cNvPr id="4" name="Text 2"/>
          <p:cNvSpPr/>
          <p:nvPr/>
        </p:nvSpPr>
        <p:spPr>
          <a:xfrm>
            <a:off x="457349" y="1813471"/>
            <a:ext cx="3955256" cy="686767"/>
          </a:xfrm>
          <a:prstGeom prst="rect">
            <a:avLst/>
          </a:prstGeom>
          <a:noFill/>
          <a:ln/>
        </p:spPr>
        <p:txBody>
          <a:bodyPr wrap="square" lIns="0" tIns="0" rIns="0" bIns="0" rtlCol="0" anchor="t">
            <a:normAutofit/>
          </a:bodyPr>
          <a:lstStyle/>
          <a:p>
            <a:pPr marL="342900" indent="-342900" algn="l">
              <a:lnSpc>
                <a:spcPct val="128000"/>
              </a:lnSpc>
              <a:buSzPct val="100000"/>
              <a:buChar char="•"/>
            </a:pPr>
            <a:r>
              <a:rPr lang="en-US" sz="1000" dirty="0">
                <a:solidFill>
                  <a:srgbClr val="4C4C4C"/>
                </a:solidFill>
                <a:latin typeface="Noto Serif" pitchFamily="34" charset="0"/>
                <a:ea typeface="Noto Serif" pitchFamily="34" charset="-122"/>
                <a:cs typeface="Noto Serif" pitchFamily="34" charset="-120"/>
              </a:rPr>
              <a:t>Remuneration paid to working partner(s) only</a:t>
            </a:r>
            <a:endParaRPr lang="en-US" sz="1000" dirty="0"/>
          </a:p>
          <a:p>
            <a:pPr marL="342900" indent="-342900" algn="l">
              <a:lnSpc>
                <a:spcPct val="128000"/>
              </a:lnSpc>
              <a:buSzPct val="100000"/>
              <a:buChar char="•"/>
            </a:pPr>
            <a:r>
              <a:rPr lang="en-US" sz="1000" dirty="0">
                <a:solidFill>
                  <a:srgbClr val="4C4C4C"/>
                </a:solidFill>
                <a:latin typeface="Noto Serif" pitchFamily="34" charset="0"/>
                <a:ea typeface="Noto Serif" pitchFamily="34" charset="-122"/>
                <a:cs typeface="Noto Serif" pitchFamily="34" charset="-120"/>
              </a:rPr>
              <a:t>Authorised by and in accordance with partnership deed</a:t>
            </a:r>
            <a:endParaRPr lang="en-US" sz="1000" dirty="0"/>
          </a:p>
          <a:p>
            <a:pPr marL="342900" indent="-342900" algn="l">
              <a:lnSpc>
                <a:spcPct val="128000"/>
              </a:lnSpc>
              <a:buSzPct val="100000"/>
              <a:buChar char="•"/>
            </a:pPr>
            <a:r>
              <a:rPr lang="en-US" sz="1000" dirty="0">
                <a:solidFill>
                  <a:srgbClr val="4C4C4C"/>
                </a:solidFill>
                <a:latin typeface="Noto Serif" pitchFamily="34" charset="0"/>
                <a:ea typeface="Noto Serif" pitchFamily="34" charset="-122"/>
                <a:cs typeface="Noto Serif" pitchFamily="34" charset="-120"/>
              </a:rPr>
              <a:t>Does not pertain to period prior to partnership deed</a:t>
            </a:r>
            <a:endParaRPr lang="en-US" sz="1000" dirty="0"/>
          </a:p>
        </p:txBody>
      </p:sp>
      <p:sp>
        <p:nvSpPr>
          <p:cNvPr id="5" name="Text 3"/>
          <p:cNvSpPr/>
          <p:nvPr/>
        </p:nvSpPr>
        <p:spPr>
          <a:xfrm>
            <a:off x="457349" y="2620714"/>
            <a:ext cx="3468365" cy="204118"/>
          </a:xfrm>
          <a:prstGeom prst="rect">
            <a:avLst/>
          </a:prstGeom>
          <a:noFill/>
          <a:ln/>
        </p:spPr>
        <p:txBody>
          <a:bodyPr wrap="none" lIns="0" tIns="0" rIns="0" bIns="0" rtlCol="0" anchor="t"/>
          <a:lstStyle/>
          <a:p>
            <a:pPr marL="0" indent="0" algn="l">
              <a:lnSpc>
                <a:spcPct val="104000"/>
              </a:lnSpc>
              <a:buNone/>
            </a:pPr>
            <a:r>
              <a:rPr lang="en-US" sz="1250" dirty="0">
                <a:solidFill>
                  <a:srgbClr val="3A3A3A"/>
                </a:solidFill>
                <a:latin typeface="Noto Serif Medium" pitchFamily="34" charset="0"/>
                <a:ea typeface="Noto Serif Medium" pitchFamily="34" charset="-122"/>
                <a:cs typeface="Noto Serif Medium" pitchFamily="34" charset="-120"/>
              </a:rPr>
              <a:t>Limits on Remuneration (Sec 40(b))</a:t>
            </a:r>
            <a:endParaRPr lang="en-US" sz="1250" dirty="0"/>
          </a:p>
        </p:txBody>
      </p:sp>
      <p:sp>
        <p:nvSpPr>
          <p:cNvPr id="6" name="Shape 4"/>
          <p:cNvSpPr/>
          <p:nvPr/>
        </p:nvSpPr>
        <p:spPr>
          <a:xfrm>
            <a:off x="452588" y="2960340"/>
            <a:ext cx="4281784" cy="1676698"/>
          </a:xfrm>
          <a:prstGeom prst="roundRect">
            <a:avLst>
              <a:gd name="adj" fmla="val 3274"/>
            </a:avLst>
          </a:prstGeom>
          <a:noFill/>
          <a:ln w="4763">
            <a:solidFill>
              <a:srgbClr val="000000">
                <a:alpha val="8000"/>
              </a:srgbClr>
            </a:solidFill>
            <a:prstDash val="solid"/>
          </a:ln>
        </p:spPr>
      </p:sp>
      <p:sp>
        <p:nvSpPr>
          <p:cNvPr id="7" name="Shape 5"/>
          <p:cNvSpPr/>
          <p:nvPr/>
        </p:nvSpPr>
        <p:spPr>
          <a:xfrm>
            <a:off x="462111" y="2965103"/>
            <a:ext cx="3945731" cy="555724"/>
          </a:xfrm>
          <a:prstGeom prst="rect">
            <a:avLst/>
          </a:prstGeom>
          <a:solidFill>
            <a:srgbClr val="FFFFFF">
              <a:alpha val="4000"/>
            </a:srgbClr>
          </a:solidFill>
          <a:ln/>
        </p:spPr>
      </p:sp>
      <p:sp>
        <p:nvSpPr>
          <p:cNvPr id="8" name="Text 6"/>
          <p:cNvSpPr/>
          <p:nvPr/>
        </p:nvSpPr>
        <p:spPr>
          <a:xfrm>
            <a:off x="592782" y="3042121"/>
            <a:ext cx="2166342" cy="200844"/>
          </a:xfrm>
          <a:prstGeom prst="rect">
            <a:avLst/>
          </a:prstGeom>
          <a:noFill/>
          <a:ln/>
        </p:spPr>
        <p:txBody>
          <a:bodyPr wrap="none" lIns="0" tIns="0" rIns="0" bIns="0" rtlCol="0" anchor="t"/>
          <a:lstStyle/>
          <a:p>
            <a:pPr marL="0" indent="0" algn="l">
              <a:lnSpc>
                <a:spcPct val="128000"/>
              </a:lnSpc>
              <a:buNone/>
            </a:pPr>
            <a:r>
              <a:rPr lang="en-US" sz="1000" b="1" dirty="0">
                <a:solidFill>
                  <a:srgbClr val="4C4C4C"/>
                </a:solidFill>
                <a:latin typeface="Noto Serif" pitchFamily="34" charset="0"/>
                <a:ea typeface="Noto Serif" pitchFamily="34" charset="-122"/>
                <a:cs typeface="Noto Serif" pitchFamily="34" charset="-120"/>
              </a:rPr>
              <a:t>Book Profit Slab</a:t>
            </a:r>
            <a:endParaRPr lang="en-US" sz="1000" dirty="0"/>
          </a:p>
        </p:txBody>
      </p:sp>
      <p:sp>
        <p:nvSpPr>
          <p:cNvPr id="9" name="Text 7"/>
          <p:cNvSpPr/>
          <p:nvPr/>
        </p:nvSpPr>
        <p:spPr>
          <a:xfrm>
            <a:off x="2497500" y="3066417"/>
            <a:ext cx="720328" cy="401687"/>
          </a:xfrm>
          <a:prstGeom prst="rect">
            <a:avLst/>
          </a:prstGeom>
          <a:noFill/>
          <a:ln/>
        </p:spPr>
        <p:txBody>
          <a:bodyPr wrap="square" lIns="0" tIns="0" rIns="0" bIns="0" rtlCol="0" anchor="t">
            <a:normAutofit/>
          </a:bodyPr>
          <a:lstStyle/>
          <a:p>
            <a:pPr marL="0" indent="0" algn="l">
              <a:lnSpc>
                <a:spcPct val="128000"/>
              </a:lnSpc>
              <a:buNone/>
            </a:pPr>
            <a:r>
              <a:rPr lang="en-US" sz="1000" b="1" dirty="0">
                <a:solidFill>
                  <a:srgbClr val="4C4C4C"/>
                </a:solidFill>
                <a:latin typeface="Noto Serif" pitchFamily="34" charset="0"/>
                <a:ea typeface="Noto Serif" pitchFamily="34" charset="-122"/>
                <a:cs typeface="Noto Serif" pitchFamily="34" charset="-120"/>
              </a:rPr>
              <a:t>Up to AY 2024-25</a:t>
            </a:r>
            <a:endParaRPr lang="en-US" sz="1000" dirty="0"/>
          </a:p>
        </p:txBody>
      </p:sp>
      <p:sp>
        <p:nvSpPr>
          <p:cNvPr id="10" name="Text 8"/>
          <p:cNvSpPr/>
          <p:nvPr/>
        </p:nvSpPr>
        <p:spPr>
          <a:xfrm>
            <a:off x="3569567" y="3061769"/>
            <a:ext cx="722709" cy="401687"/>
          </a:xfrm>
          <a:prstGeom prst="rect">
            <a:avLst/>
          </a:prstGeom>
          <a:noFill/>
          <a:ln/>
        </p:spPr>
        <p:txBody>
          <a:bodyPr wrap="square" lIns="0" tIns="0" rIns="0" bIns="0" rtlCol="0" anchor="t">
            <a:normAutofit/>
          </a:bodyPr>
          <a:lstStyle/>
          <a:p>
            <a:pPr marL="0" indent="0" algn="l">
              <a:lnSpc>
                <a:spcPct val="128000"/>
              </a:lnSpc>
              <a:buNone/>
            </a:pPr>
            <a:r>
              <a:rPr lang="en-US" sz="1000" b="1" dirty="0">
                <a:solidFill>
                  <a:srgbClr val="4C4C4C"/>
                </a:solidFill>
                <a:latin typeface="Noto Serif" pitchFamily="34" charset="0"/>
                <a:ea typeface="Noto Serif" pitchFamily="34" charset="-122"/>
                <a:cs typeface="Noto Serif" pitchFamily="34" charset="-120"/>
              </a:rPr>
              <a:t>From AY 2025-26</a:t>
            </a:r>
            <a:endParaRPr lang="en-US" sz="1000" dirty="0"/>
          </a:p>
        </p:txBody>
      </p:sp>
      <p:sp>
        <p:nvSpPr>
          <p:cNvPr id="11" name="Shape 9"/>
          <p:cNvSpPr/>
          <p:nvPr/>
        </p:nvSpPr>
        <p:spPr>
          <a:xfrm>
            <a:off x="462111" y="3520827"/>
            <a:ext cx="3945731" cy="756568"/>
          </a:xfrm>
          <a:prstGeom prst="rect">
            <a:avLst/>
          </a:prstGeom>
          <a:solidFill>
            <a:srgbClr val="000000">
              <a:alpha val="4000"/>
            </a:srgbClr>
          </a:solidFill>
          <a:ln/>
        </p:spPr>
      </p:sp>
      <p:sp>
        <p:nvSpPr>
          <p:cNvPr id="12" name="Text 10"/>
          <p:cNvSpPr/>
          <p:nvPr/>
        </p:nvSpPr>
        <p:spPr>
          <a:xfrm>
            <a:off x="592782" y="3597846"/>
            <a:ext cx="2166342" cy="200844"/>
          </a:xfrm>
          <a:prstGeom prst="rect">
            <a:avLst/>
          </a:prstGeom>
          <a:noFill/>
          <a:ln/>
        </p:spPr>
        <p:txBody>
          <a:bodyPr wrap="none" lIns="0" tIns="0" rIns="0" bIns="0" rtlCol="0" anchor="t"/>
          <a:lstStyle/>
          <a:p>
            <a:pPr marL="0" indent="0" algn="l">
              <a:lnSpc>
                <a:spcPct val="128000"/>
              </a:lnSpc>
              <a:buNone/>
            </a:pPr>
            <a:r>
              <a:rPr lang="en-US" sz="1000" dirty="0">
                <a:solidFill>
                  <a:srgbClr val="4C4C4C"/>
                </a:solidFill>
                <a:latin typeface="Noto Serif" pitchFamily="34" charset="0"/>
                <a:ea typeface="Noto Serif" pitchFamily="34" charset="-122"/>
                <a:cs typeface="Noto Serif" pitchFamily="34" charset="-120"/>
              </a:rPr>
              <a:t>First slab / in case of loss</a:t>
            </a:r>
            <a:endParaRPr lang="en-US" sz="1000" dirty="0"/>
          </a:p>
        </p:txBody>
      </p:sp>
      <p:sp>
        <p:nvSpPr>
          <p:cNvPr id="13" name="Text 11"/>
          <p:cNvSpPr/>
          <p:nvPr/>
        </p:nvSpPr>
        <p:spPr>
          <a:xfrm>
            <a:off x="2273808" y="3597846"/>
            <a:ext cx="1014549" cy="602531"/>
          </a:xfrm>
          <a:prstGeom prst="rect">
            <a:avLst/>
          </a:prstGeom>
          <a:noFill/>
          <a:ln/>
        </p:spPr>
        <p:txBody>
          <a:bodyPr wrap="square" lIns="0" tIns="0" rIns="0" bIns="0" rtlCol="0" anchor="t">
            <a:normAutofit fontScale="92500" lnSpcReduction="20000"/>
          </a:bodyPr>
          <a:lstStyle/>
          <a:p>
            <a:pPr marL="0" indent="0" algn="ctr">
              <a:lnSpc>
                <a:spcPct val="128000"/>
              </a:lnSpc>
              <a:buNone/>
            </a:pPr>
            <a:r>
              <a:rPr lang="en-US" sz="1000" dirty="0" err="1">
                <a:solidFill>
                  <a:srgbClr val="4C4C4C"/>
                </a:solidFill>
                <a:latin typeface="Noto Serif" pitchFamily="34" charset="0"/>
                <a:ea typeface="Noto Serif" pitchFamily="34" charset="-122"/>
                <a:cs typeface="Noto Serif" pitchFamily="34" charset="-120"/>
              </a:rPr>
              <a:t>Upto</a:t>
            </a:r>
            <a:r>
              <a:rPr lang="en-US" sz="1000" dirty="0">
                <a:solidFill>
                  <a:srgbClr val="4C4C4C"/>
                </a:solidFill>
                <a:latin typeface="Noto Serif" pitchFamily="34" charset="0"/>
                <a:ea typeface="Noto Serif" pitchFamily="34" charset="-122"/>
                <a:cs typeface="Noto Serif" pitchFamily="34" charset="-120"/>
              </a:rPr>
              <a:t> Rs.3,00,000 90% of B.P. </a:t>
            </a:r>
            <a:r>
              <a:rPr lang="en-US" sz="1000" u="sng" dirty="0">
                <a:solidFill>
                  <a:srgbClr val="4C4C4C"/>
                </a:solidFill>
                <a:latin typeface="Noto Serif" pitchFamily="34" charset="0"/>
                <a:ea typeface="Noto Serif" pitchFamily="34" charset="-122"/>
                <a:cs typeface="Noto Serif" pitchFamily="34" charset="-120"/>
              </a:rPr>
              <a:t>or</a:t>
            </a:r>
            <a:r>
              <a:rPr lang="en-US" sz="1000" dirty="0">
                <a:solidFill>
                  <a:srgbClr val="4C4C4C"/>
                </a:solidFill>
                <a:latin typeface="Noto Serif" pitchFamily="34" charset="0"/>
                <a:ea typeface="Noto Serif" pitchFamily="34" charset="-122"/>
                <a:cs typeface="Noto Serif" pitchFamily="34" charset="-120"/>
              </a:rPr>
              <a:t> Rs.1,50,000 {Higher}</a:t>
            </a:r>
            <a:endParaRPr lang="en-US" sz="1000" dirty="0"/>
          </a:p>
        </p:txBody>
      </p:sp>
      <p:sp>
        <p:nvSpPr>
          <p:cNvPr id="14" name="Text 12"/>
          <p:cNvSpPr/>
          <p:nvPr/>
        </p:nvSpPr>
        <p:spPr>
          <a:xfrm>
            <a:off x="3377184" y="3597846"/>
            <a:ext cx="1014549" cy="602531"/>
          </a:xfrm>
          <a:prstGeom prst="rect">
            <a:avLst/>
          </a:prstGeom>
          <a:noFill/>
          <a:ln/>
        </p:spPr>
        <p:txBody>
          <a:bodyPr wrap="square" lIns="0" tIns="0" rIns="0" bIns="0" rtlCol="0" anchor="t">
            <a:normAutofit fontScale="92500" lnSpcReduction="20000"/>
          </a:bodyPr>
          <a:lstStyle/>
          <a:p>
            <a:pPr algn="ctr">
              <a:lnSpc>
                <a:spcPct val="128000"/>
              </a:lnSpc>
            </a:pPr>
            <a:r>
              <a:rPr lang="en-US" sz="1000" dirty="0" err="1">
                <a:solidFill>
                  <a:srgbClr val="4C4C4C"/>
                </a:solidFill>
                <a:latin typeface="Noto Serif" pitchFamily="34" charset="0"/>
                <a:ea typeface="Noto Serif" pitchFamily="34" charset="-122"/>
                <a:cs typeface="Noto Serif" pitchFamily="34" charset="-120"/>
              </a:rPr>
              <a:t>Upto</a:t>
            </a:r>
            <a:r>
              <a:rPr lang="en-US" sz="1000" dirty="0">
                <a:solidFill>
                  <a:srgbClr val="4C4C4C"/>
                </a:solidFill>
                <a:latin typeface="Noto Serif" pitchFamily="34" charset="0"/>
                <a:ea typeface="Noto Serif" pitchFamily="34" charset="-122"/>
                <a:cs typeface="Noto Serif" pitchFamily="34" charset="-120"/>
              </a:rPr>
              <a:t> Rs.6,00,000 90% of B.P. </a:t>
            </a:r>
            <a:r>
              <a:rPr lang="en-US" sz="1000" u="sng" dirty="0">
                <a:solidFill>
                  <a:srgbClr val="4C4C4C"/>
                </a:solidFill>
                <a:latin typeface="Noto Serif" pitchFamily="34" charset="0"/>
                <a:ea typeface="Noto Serif" pitchFamily="34" charset="-122"/>
                <a:cs typeface="Noto Serif" pitchFamily="34" charset="-120"/>
              </a:rPr>
              <a:t>or</a:t>
            </a:r>
            <a:r>
              <a:rPr lang="en-US" sz="1000" dirty="0">
                <a:solidFill>
                  <a:srgbClr val="4C4C4C"/>
                </a:solidFill>
                <a:latin typeface="Noto Serif" pitchFamily="34" charset="0"/>
                <a:ea typeface="Noto Serif" pitchFamily="34" charset="-122"/>
                <a:cs typeface="Noto Serif" pitchFamily="34" charset="-120"/>
              </a:rPr>
              <a:t> Rs.3,00,000 {Higher}</a:t>
            </a:r>
            <a:endParaRPr lang="en-US" sz="1000" dirty="0"/>
          </a:p>
        </p:txBody>
      </p:sp>
      <p:sp>
        <p:nvSpPr>
          <p:cNvPr id="15" name="Shape 13"/>
          <p:cNvSpPr/>
          <p:nvPr/>
        </p:nvSpPr>
        <p:spPr>
          <a:xfrm>
            <a:off x="462111" y="4277395"/>
            <a:ext cx="3945731" cy="354881"/>
          </a:xfrm>
          <a:prstGeom prst="rect">
            <a:avLst/>
          </a:prstGeom>
          <a:solidFill>
            <a:srgbClr val="FFFFFF">
              <a:alpha val="4000"/>
            </a:srgbClr>
          </a:solidFill>
          <a:ln/>
        </p:spPr>
      </p:sp>
      <p:sp>
        <p:nvSpPr>
          <p:cNvPr id="16" name="Text 14"/>
          <p:cNvSpPr/>
          <p:nvPr/>
        </p:nvSpPr>
        <p:spPr>
          <a:xfrm>
            <a:off x="592782" y="4354413"/>
            <a:ext cx="2166342" cy="200844"/>
          </a:xfrm>
          <a:prstGeom prst="rect">
            <a:avLst/>
          </a:prstGeom>
          <a:noFill/>
          <a:ln/>
        </p:spPr>
        <p:txBody>
          <a:bodyPr wrap="none" lIns="0" tIns="0" rIns="0" bIns="0" rtlCol="0" anchor="t"/>
          <a:lstStyle/>
          <a:p>
            <a:pPr marL="0" indent="0" algn="l">
              <a:lnSpc>
                <a:spcPct val="128000"/>
              </a:lnSpc>
              <a:buNone/>
            </a:pPr>
            <a:r>
              <a:rPr lang="en-US" sz="1000" dirty="0">
                <a:solidFill>
                  <a:srgbClr val="4C4C4C"/>
                </a:solidFill>
                <a:latin typeface="Noto Serif" pitchFamily="34" charset="0"/>
                <a:ea typeface="Noto Serif" pitchFamily="34" charset="-122"/>
                <a:cs typeface="Noto Serif" pitchFamily="34" charset="-120"/>
              </a:rPr>
              <a:t>Balance book profit</a:t>
            </a:r>
            <a:endParaRPr lang="en-US" sz="1000" dirty="0"/>
          </a:p>
        </p:txBody>
      </p:sp>
      <p:sp>
        <p:nvSpPr>
          <p:cNvPr id="17" name="Text 15"/>
          <p:cNvSpPr/>
          <p:nvPr/>
        </p:nvSpPr>
        <p:spPr>
          <a:xfrm>
            <a:off x="2642443" y="4368258"/>
            <a:ext cx="1177528" cy="200844"/>
          </a:xfrm>
          <a:prstGeom prst="rect">
            <a:avLst/>
          </a:prstGeom>
          <a:noFill/>
          <a:ln/>
        </p:spPr>
        <p:txBody>
          <a:bodyPr wrap="none" lIns="0" tIns="0" rIns="0" bIns="0" rtlCol="0" anchor="t"/>
          <a:lstStyle/>
          <a:p>
            <a:pPr marL="0" indent="0" algn="l">
              <a:lnSpc>
                <a:spcPct val="128000"/>
              </a:lnSpc>
              <a:buNone/>
            </a:pPr>
            <a:r>
              <a:rPr lang="en-US" sz="1000" dirty="0">
                <a:solidFill>
                  <a:srgbClr val="4C4C4C"/>
                </a:solidFill>
                <a:latin typeface="Noto Serif" pitchFamily="34" charset="0"/>
                <a:ea typeface="Noto Serif" pitchFamily="34" charset="-122"/>
                <a:cs typeface="Noto Serif" pitchFamily="34" charset="-120"/>
              </a:rPr>
              <a:t>60%</a:t>
            </a:r>
            <a:endParaRPr lang="en-US" sz="1000" dirty="0"/>
          </a:p>
        </p:txBody>
      </p:sp>
      <p:sp>
        <p:nvSpPr>
          <p:cNvPr id="18" name="Text 16"/>
          <p:cNvSpPr/>
          <p:nvPr/>
        </p:nvSpPr>
        <p:spPr>
          <a:xfrm>
            <a:off x="3751543" y="4368258"/>
            <a:ext cx="1179909" cy="200844"/>
          </a:xfrm>
          <a:prstGeom prst="rect">
            <a:avLst/>
          </a:prstGeom>
          <a:noFill/>
          <a:ln/>
        </p:spPr>
        <p:txBody>
          <a:bodyPr wrap="none" lIns="0" tIns="0" rIns="0" bIns="0" rtlCol="0" anchor="t"/>
          <a:lstStyle/>
          <a:p>
            <a:pPr marL="0" indent="0" algn="l">
              <a:lnSpc>
                <a:spcPct val="128000"/>
              </a:lnSpc>
              <a:buNone/>
            </a:pPr>
            <a:r>
              <a:rPr lang="en-US" sz="1000" dirty="0">
                <a:solidFill>
                  <a:srgbClr val="4C4C4C"/>
                </a:solidFill>
                <a:latin typeface="Noto Serif" pitchFamily="34" charset="0"/>
                <a:ea typeface="Noto Serif" pitchFamily="34" charset="-122"/>
                <a:cs typeface="Noto Serif" pitchFamily="34" charset="-120"/>
              </a:rPr>
              <a:t>60%</a:t>
            </a:r>
            <a:endParaRPr lang="en-US" sz="1000" dirty="0"/>
          </a:p>
        </p:txBody>
      </p:sp>
      <p:sp>
        <p:nvSpPr>
          <p:cNvPr id="19" name="Text 17"/>
          <p:cNvSpPr/>
          <p:nvPr/>
        </p:nvSpPr>
        <p:spPr>
          <a:xfrm>
            <a:off x="4736157" y="1488877"/>
            <a:ext cx="2498675" cy="204118"/>
          </a:xfrm>
          <a:prstGeom prst="rect">
            <a:avLst/>
          </a:prstGeom>
          <a:noFill/>
          <a:ln/>
        </p:spPr>
        <p:txBody>
          <a:bodyPr wrap="none" lIns="0" tIns="0" rIns="0" bIns="0" rtlCol="0" anchor="t"/>
          <a:lstStyle/>
          <a:p>
            <a:pPr marL="0" indent="0" algn="l">
              <a:lnSpc>
                <a:spcPct val="104000"/>
              </a:lnSpc>
              <a:buNone/>
            </a:pPr>
            <a:r>
              <a:rPr lang="en-US" sz="1250" dirty="0">
                <a:solidFill>
                  <a:srgbClr val="3A3A3A"/>
                </a:solidFill>
                <a:latin typeface="Noto Serif Medium" pitchFamily="34" charset="0"/>
                <a:ea typeface="Noto Serif Medium" pitchFamily="34" charset="-122"/>
                <a:cs typeface="Noto Serif Medium" pitchFamily="34" charset="-120"/>
              </a:rPr>
              <a:t>Section 40(ba) — AOP/BOI</a:t>
            </a:r>
            <a:endParaRPr lang="en-US" sz="1250" dirty="0"/>
          </a:p>
        </p:txBody>
      </p:sp>
      <p:sp>
        <p:nvSpPr>
          <p:cNvPr id="20" name="Text 18"/>
          <p:cNvSpPr/>
          <p:nvPr/>
        </p:nvSpPr>
        <p:spPr>
          <a:xfrm>
            <a:off x="4736157" y="1813471"/>
            <a:ext cx="3955256" cy="602531"/>
          </a:xfrm>
          <a:prstGeom prst="rect">
            <a:avLst/>
          </a:prstGeom>
          <a:noFill/>
          <a:ln/>
        </p:spPr>
        <p:txBody>
          <a:bodyPr wrap="square" lIns="0" tIns="0" rIns="0" bIns="0" rtlCol="0" anchor="t">
            <a:normAutofit/>
          </a:bodyPr>
          <a:lstStyle/>
          <a:p>
            <a:pPr marL="0" indent="0" algn="l">
              <a:lnSpc>
                <a:spcPct val="128000"/>
              </a:lnSpc>
              <a:buNone/>
            </a:pPr>
            <a:r>
              <a:rPr lang="en-US" sz="1000" dirty="0">
                <a:solidFill>
                  <a:srgbClr val="4C4C4C"/>
                </a:solidFill>
                <a:latin typeface="Noto Serif" pitchFamily="34" charset="0"/>
                <a:ea typeface="Noto Serif" pitchFamily="34" charset="-122"/>
                <a:cs typeface="Noto Serif" pitchFamily="34" charset="-120"/>
              </a:rPr>
              <a:t>Any interest or remuneration paid by an AOP/BOI to its member is </a:t>
            </a:r>
            <a:r>
              <a:rPr lang="en-US" sz="1000" b="1" dirty="0">
                <a:solidFill>
                  <a:srgbClr val="4C4C4C"/>
                </a:solidFill>
                <a:latin typeface="Noto Serif" pitchFamily="34" charset="0"/>
                <a:ea typeface="Noto Serif" pitchFamily="34" charset="-122"/>
                <a:cs typeface="Noto Serif" pitchFamily="34" charset="-120"/>
              </a:rPr>
              <a:t>not allowable</a:t>
            </a:r>
            <a:r>
              <a:rPr lang="en-US" sz="1000" dirty="0">
                <a:solidFill>
                  <a:srgbClr val="4C4C4C"/>
                </a:solidFill>
                <a:latin typeface="Noto Serif" pitchFamily="34" charset="0"/>
                <a:ea typeface="Noto Serif" pitchFamily="34" charset="-122"/>
                <a:cs typeface="Noto Serif" pitchFamily="34" charset="-120"/>
              </a:rPr>
              <a:t>. Net interest disallowed where member has also paid interest to AOP/BOI.</a:t>
            </a:r>
            <a:endParaRPr lang="en-US" sz="1000" dirty="0"/>
          </a:p>
        </p:txBody>
      </p:sp>
      <p:sp>
        <p:nvSpPr>
          <p:cNvPr id="21" name="Shape 19"/>
          <p:cNvSpPr/>
          <p:nvPr/>
        </p:nvSpPr>
        <p:spPr>
          <a:xfrm>
            <a:off x="4736157" y="2551509"/>
            <a:ext cx="3955256" cy="929432"/>
          </a:xfrm>
          <a:prstGeom prst="roundRect">
            <a:avLst>
              <a:gd name="adj" fmla="val 5906"/>
            </a:avLst>
          </a:prstGeom>
          <a:solidFill>
            <a:schemeClr val="bg2"/>
          </a:solidFill>
          <a:ln/>
        </p:spPr>
      </p:sp>
      <p:pic>
        <p:nvPicPr>
          <p:cNvPr id="22" name="Image 0" descr="preencoded.png"/>
          <p:cNvPicPr>
            <a:picLocks noChangeAspect="1"/>
          </p:cNvPicPr>
          <p:nvPr/>
        </p:nvPicPr>
        <p:blipFill>
          <a:blip r:embed="rId3"/>
          <a:stretch>
            <a:fillRect/>
          </a:stretch>
        </p:blipFill>
        <p:spPr>
          <a:xfrm>
            <a:off x="4866829" y="2748111"/>
            <a:ext cx="163339" cy="130671"/>
          </a:xfrm>
          <a:prstGeom prst="rect">
            <a:avLst/>
          </a:prstGeom>
        </p:spPr>
      </p:pic>
      <p:sp>
        <p:nvSpPr>
          <p:cNvPr id="23" name="Text 20"/>
          <p:cNvSpPr/>
          <p:nvPr/>
        </p:nvSpPr>
        <p:spPr>
          <a:xfrm>
            <a:off x="5160838" y="2704654"/>
            <a:ext cx="3399904" cy="602531"/>
          </a:xfrm>
          <a:prstGeom prst="rect">
            <a:avLst/>
          </a:prstGeom>
          <a:noFill/>
          <a:ln/>
        </p:spPr>
        <p:txBody>
          <a:bodyPr wrap="square" lIns="0" tIns="0" rIns="0" bIns="0" rtlCol="0" anchor="t">
            <a:normAutofit/>
          </a:bodyPr>
          <a:lstStyle/>
          <a:p>
            <a:pPr marL="0" indent="0" algn="l">
              <a:lnSpc>
                <a:spcPct val="128000"/>
              </a:lnSpc>
              <a:buNone/>
            </a:pPr>
            <a:r>
              <a:rPr lang="en-US" sz="1000" dirty="0">
                <a:solidFill>
                  <a:srgbClr val="000000"/>
                </a:solidFill>
                <a:latin typeface="Noto Serif" pitchFamily="34" charset="0"/>
                <a:ea typeface="Noto Serif" pitchFamily="34" charset="-122"/>
                <a:cs typeface="Noto Serif" pitchFamily="34" charset="-120"/>
              </a:rPr>
              <a:t>Auditor must obtain computation of total income and verify against partnership deed and supplementary documents.</a:t>
            </a:r>
            <a:endParaRPr lang="en-US" sz="1000" dirty="0"/>
          </a:p>
        </p:txBody>
      </p:sp>
      <p:sp>
        <p:nvSpPr>
          <p:cNvPr id="26" name="Text 20">
            <a:extLst>
              <a:ext uri="{FF2B5EF4-FFF2-40B4-BE49-F238E27FC236}">
                <a16:creationId xmlns:a16="http://schemas.microsoft.com/office/drawing/2014/main" id="{50D4E038-DCF7-F863-A812-1DB68D93C120}"/>
              </a:ext>
            </a:extLst>
          </p:cNvPr>
          <p:cNvSpPr/>
          <p:nvPr/>
        </p:nvSpPr>
        <p:spPr>
          <a:xfrm>
            <a:off x="5159052" y="3838438"/>
            <a:ext cx="3399904" cy="602531"/>
          </a:xfrm>
          <a:prstGeom prst="rect">
            <a:avLst/>
          </a:prstGeom>
          <a:noFill/>
          <a:ln/>
        </p:spPr>
        <p:txBody>
          <a:bodyPr wrap="square" lIns="0" tIns="0" rIns="0" bIns="0" rtlCol="0" anchor="t">
            <a:normAutofit/>
          </a:bodyPr>
          <a:lstStyle/>
          <a:p>
            <a:pPr marL="0" indent="0" algn="l">
              <a:lnSpc>
                <a:spcPct val="128000"/>
              </a:lnSpc>
              <a:buNone/>
            </a:pPr>
            <a:endParaRPr lang="en-US" sz="10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9">
            <a:extLst>
              <a:ext uri="{FF2B5EF4-FFF2-40B4-BE49-F238E27FC236}">
                <a16:creationId xmlns:a16="http://schemas.microsoft.com/office/drawing/2014/main" id="{09132E1A-14F1-25CE-5C2C-C52A5C985820}"/>
              </a:ext>
            </a:extLst>
          </p:cNvPr>
          <p:cNvSpPr/>
          <p:nvPr/>
        </p:nvSpPr>
        <p:spPr>
          <a:xfrm>
            <a:off x="577366" y="484788"/>
            <a:ext cx="7617063" cy="1990578"/>
          </a:xfrm>
          <a:prstGeom prst="roundRect">
            <a:avLst>
              <a:gd name="adj" fmla="val 5906"/>
            </a:avLst>
          </a:prstGeom>
          <a:solidFill>
            <a:schemeClr val="bg2"/>
          </a:solidFill>
          <a:ln/>
        </p:spPr>
      </p:sp>
      <p:sp>
        <p:nvSpPr>
          <p:cNvPr id="2" name="TextBox 1">
            <a:extLst>
              <a:ext uri="{FF2B5EF4-FFF2-40B4-BE49-F238E27FC236}">
                <a16:creationId xmlns:a16="http://schemas.microsoft.com/office/drawing/2014/main" id="{AB56C1DD-2EAF-EAEF-DE2D-384632019178}"/>
              </a:ext>
            </a:extLst>
          </p:cNvPr>
          <p:cNvSpPr txBox="1"/>
          <p:nvPr/>
        </p:nvSpPr>
        <p:spPr>
          <a:xfrm>
            <a:off x="678175" y="709430"/>
            <a:ext cx="8503920" cy="1542282"/>
          </a:xfrm>
          <a:prstGeom prst="rect">
            <a:avLst/>
          </a:prstGeom>
          <a:noFill/>
        </p:spPr>
        <p:txBody>
          <a:bodyPr wrap="square" rtlCol="0">
            <a:spAutoFit/>
          </a:bodyPr>
          <a:lstStyle/>
          <a:p>
            <a:pPr>
              <a:lnSpc>
                <a:spcPct val="104000"/>
              </a:lnSpc>
            </a:pPr>
            <a:r>
              <a:rPr lang="en-US" u="sng" dirty="0">
                <a:solidFill>
                  <a:srgbClr val="3A3A3A"/>
                </a:solidFill>
                <a:latin typeface="Noto Serif Medium" pitchFamily="34" charset="0"/>
                <a:ea typeface="Noto Serif Medium" pitchFamily="34" charset="-122"/>
                <a:cs typeface="Noto Serif Medium" pitchFamily="34" charset="-120"/>
              </a:rPr>
              <a:t>Consideration for Computing Book Profit :</a:t>
            </a:r>
          </a:p>
          <a:p>
            <a:pPr>
              <a:lnSpc>
                <a:spcPct val="104000"/>
              </a:lnSpc>
            </a:pPr>
            <a:endParaRPr lang="en-US" sz="1250" dirty="0">
              <a:solidFill>
                <a:srgbClr val="3A3A3A"/>
              </a:solidFill>
              <a:latin typeface="Noto Serif Medium" pitchFamily="34" charset="0"/>
              <a:ea typeface="Noto Serif Medium" pitchFamily="34" charset="-122"/>
              <a:cs typeface="Noto Serif Medium" pitchFamily="34" charset="-120"/>
            </a:endParaRPr>
          </a:p>
          <a:p>
            <a:r>
              <a:rPr lang="en-US" sz="1250" dirty="0">
                <a:solidFill>
                  <a:srgbClr val="3A3A3A"/>
                </a:solidFill>
                <a:latin typeface="Noto Serif Medium" pitchFamily="34" charset="0"/>
                <a:ea typeface="Noto Serif Medium" pitchFamily="34" charset="-122"/>
                <a:cs typeface="Noto Serif Medium" pitchFamily="34" charset="-120"/>
              </a:rPr>
              <a:t>Step-1 : Net Profit of the firm as per Profit &amp; Loss Account</a:t>
            </a:r>
          </a:p>
          <a:p>
            <a:endParaRPr lang="en-US" sz="1250" dirty="0">
              <a:solidFill>
                <a:srgbClr val="3A3A3A"/>
              </a:solidFill>
              <a:latin typeface="Noto Serif Medium" pitchFamily="34" charset="0"/>
              <a:ea typeface="Noto Serif Medium" pitchFamily="34" charset="-122"/>
              <a:cs typeface="Noto Serif Medium" pitchFamily="34" charset="-120"/>
            </a:endParaRPr>
          </a:p>
          <a:p>
            <a:r>
              <a:rPr lang="en-IN" sz="1250" dirty="0">
                <a:solidFill>
                  <a:srgbClr val="3A3A3A"/>
                </a:solidFill>
                <a:latin typeface="Noto Serif Medium" pitchFamily="34" charset="0"/>
                <a:ea typeface="Noto Serif Medium" pitchFamily="34" charset="-122"/>
                <a:cs typeface="Noto Serif Medium" pitchFamily="34" charset="-120"/>
              </a:rPr>
              <a:t>Step-2 : Make Adjustment as per Section 28 to 44 of Income Tax Act, 1961</a:t>
            </a:r>
          </a:p>
          <a:p>
            <a:endParaRPr lang="en-IN" sz="1250" dirty="0">
              <a:solidFill>
                <a:srgbClr val="3A3A3A"/>
              </a:solidFill>
              <a:latin typeface="Noto Serif Medium" pitchFamily="34" charset="0"/>
              <a:ea typeface="Noto Serif Medium" pitchFamily="34" charset="-122"/>
              <a:cs typeface="Noto Serif Medium" pitchFamily="34" charset="-120"/>
            </a:endParaRPr>
          </a:p>
          <a:p>
            <a:r>
              <a:rPr lang="en-IN" sz="1250" dirty="0">
                <a:solidFill>
                  <a:srgbClr val="3A3A3A"/>
                </a:solidFill>
                <a:latin typeface="Noto Serif Medium" pitchFamily="34" charset="0"/>
                <a:ea typeface="Noto Serif Medium" pitchFamily="34" charset="-122"/>
                <a:cs typeface="Noto Serif Medium" pitchFamily="34" charset="-120"/>
              </a:rPr>
              <a:t>Step-3 : Add remuneration paid to partner (Debited to P&amp;L)</a:t>
            </a:r>
          </a:p>
        </p:txBody>
      </p:sp>
      <p:sp>
        <p:nvSpPr>
          <p:cNvPr id="5" name="Shape 19">
            <a:extLst>
              <a:ext uri="{FF2B5EF4-FFF2-40B4-BE49-F238E27FC236}">
                <a16:creationId xmlns:a16="http://schemas.microsoft.com/office/drawing/2014/main" id="{EB3F6169-EA58-A63F-3F47-1C584D9B85BE}"/>
              </a:ext>
            </a:extLst>
          </p:cNvPr>
          <p:cNvSpPr/>
          <p:nvPr/>
        </p:nvSpPr>
        <p:spPr>
          <a:xfrm>
            <a:off x="577367" y="2699019"/>
            <a:ext cx="7617063" cy="1990578"/>
          </a:xfrm>
          <a:prstGeom prst="roundRect">
            <a:avLst>
              <a:gd name="adj" fmla="val 5906"/>
            </a:avLst>
          </a:prstGeom>
          <a:solidFill>
            <a:schemeClr val="bg2"/>
          </a:solidFill>
          <a:ln/>
        </p:spPr>
      </p:sp>
      <p:sp>
        <p:nvSpPr>
          <p:cNvPr id="4" name="TextBox 3">
            <a:extLst>
              <a:ext uri="{FF2B5EF4-FFF2-40B4-BE49-F238E27FC236}">
                <a16:creationId xmlns:a16="http://schemas.microsoft.com/office/drawing/2014/main" id="{D1429DB3-70CF-92E7-4D30-00EFFC56F904}"/>
              </a:ext>
            </a:extLst>
          </p:cNvPr>
          <p:cNvSpPr txBox="1"/>
          <p:nvPr/>
        </p:nvSpPr>
        <p:spPr>
          <a:xfrm>
            <a:off x="685800" y="2891788"/>
            <a:ext cx="8503920" cy="1625701"/>
          </a:xfrm>
          <a:prstGeom prst="rect">
            <a:avLst/>
          </a:prstGeom>
          <a:noFill/>
        </p:spPr>
        <p:txBody>
          <a:bodyPr wrap="square" rtlCol="0">
            <a:spAutoFit/>
          </a:bodyPr>
          <a:lstStyle/>
          <a:p>
            <a:pPr>
              <a:lnSpc>
                <a:spcPct val="104000"/>
              </a:lnSpc>
            </a:pPr>
            <a:r>
              <a:rPr lang="en-US" u="sng" dirty="0">
                <a:solidFill>
                  <a:srgbClr val="3A3A3A"/>
                </a:solidFill>
                <a:latin typeface="Noto Serif Medium" pitchFamily="34" charset="0"/>
                <a:ea typeface="Noto Serif Medium" pitchFamily="34" charset="-122"/>
                <a:cs typeface="Noto Serif Medium" pitchFamily="34" charset="-120"/>
              </a:rPr>
              <a:t>Considerations for any Interest paid to Partner :</a:t>
            </a:r>
          </a:p>
          <a:p>
            <a:pPr>
              <a:lnSpc>
                <a:spcPct val="104000"/>
              </a:lnSpc>
            </a:pPr>
            <a:endParaRPr lang="en-US" sz="1250" dirty="0">
              <a:solidFill>
                <a:srgbClr val="3A3A3A"/>
              </a:solidFill>
              <a:latin typeface="Noto Serif Medium" pitchFamily="34" charset="0"/>
              <a:ea typeface="Noto Serif Medium" pitchFamily="34" charset="-122"/>
              <a:cs typeface="Noto Serif Medium" pitchFamily="34" charset="-120"/>
            </a:endParaRPr>
          </a:p>
          <a:p>
            <a:pPr marL="342900" indent="-342900">
              <a:buFont typeface="Arial" panose="020B0604020202020204" pitchFamily="34" charset="0"/>
              <a:buChar char="•"/>
            </a:pPr>
            <a:r>
              <a:rPr lang="en-US" sz="1250" dirty="0">
                <a:solidFill>
                  <a:srgbClr val="3A3A3A"/>
                </a:solidFill>
                <a:latin typeface="Noto Serif Medium" pitchFamily="34" charset="0"/>
                <a:ea typeface="Noto Serif Medium" pitchFamily="34" charset="-122"/>
                <a:cs typeface="Noto Serif Medium" pitchFamily="34" charset="-120"/>
              </a:rPr>
              <a:t>It can be paid to Working/ Non-Working Partner.</a:t>
            </a:r>
          </a:p>
          <a:p>
            <a:pPr marL="342900" indent="-342900">
              <a:buFont typeface="Arial" panose="020B0604020202020204" pitchFamily="34" charset="0"/>
              <a:buChar char="•"/>
            </a:pPr>
            <a:endParaRPr lang="en-US" sz="1250" dirty="0">
              <a:solidFill>
                <a:srgbClr val="3A3A3A"/>
              </a:solidFill>
              <a:latin typeface="Noto Serif Medium" pitchFamily="34" charset="0"/>
              <a:ea typeface="Noto Serif Medium" pitchFamily="34" charset="-122"/>
              <a:cs typeface="Noto Serif Medium" pitchFamily="34" charset="-120"/>
            </a:endParaRPr>
          </a:p>
          <a:p>
            <a:pPr marL="342900" indent="-342900">
              <a:lnSpc>
                <a:spcPct val="128000"/>
              </a:lnSpc>
              <a:buSzPct val="100000"/>
              <a:buFont typeface="Arial" panose="020B0604020202020204" pitchFamily="34" charset="0"/>
              <a:buChar char="•"/>
            </a:pPr>
            <a:r>
              <a:rPr lang="en-US" sz="1400" dirty="0">
                <a:solidFill>
                  <a:srgbClr val="4C4C4C"/>
                </a:solidFill>
                <a:latin typeface="Noto Serif" pitchFamily="34" charset="0"/>
                <a:ea typeface="Noto Serif" pitchFamily="34" charset="-122"/>
                <a:cs typeface="Noto Serif" pitchFamily="34" charset="-120"/>
              </a:rPr>
              <a:t>Authorized by and in accordance with partnership deed</a:t>
            </a:r>
            <a:endParaRPr lang="en-US" sz="1400" dirty="0"/>
          </a:p>
          <a:p>
            <a:pPr marL="342900" indent="-342900">
              <a:buFont typeface="Arial" panose="020B0604020202020204" pitchFamily="34" charset="0"/>
              <a:buChar char="•"/>
            </a:pPr>
            <a:endParaRPr lang="en-IN" sz="1250" dirty="0">
              <a:solidFill>
                <a:srgbClr val="3A3A3A"/>
              </a:solidFill>
              <a:latin typeface="Noto Serif Medium" pitchFamily="34" charset="0"/>
              <a:ea typeface="Noto Serif Medium" pitchFamily="34" charset="-122"/>
              <a:cs typeface="Noto Serif Medium" pitchFamily="34" charset="-120"/>
            </a:endParaRPr>
          </a:p>
          <a:p>
            <a:pPr marL="342900" indent="-342900">
              <a:buFont typeface="Arial" panose="020B0604020202020204" pitchFamily="34" charset="0"/>
              <a:buChar char="•"/>
            </a:pPr>
            <a:r>
              <a:rPr lang="en-IN" sz="1250" dirty="0">
                <a:solidFill>
                  <a:srgbClr val="3A3A3A"/>
                </a:solidFill>
                <a:latin typeface="Noto Serif Medium" pitchFamily="34" charset="0"/>
                <a:ea typeface="Noto Serif Medium" pitchFamily="34" charset="-122"/>
                <a:cs typeface="Noto Serif Medium" pitchFamily="34" charset="-120"/>
              </a:rPr>
              <a:t>Maximum Limit of 12% p.a.</a:t>
            </a:r>
          </a:p>
        </p:txBody>
      </p:sp>
    </p:spTree>
    <p:extLst>
      <p:ext uri="{BB962C8B-B14F-4D97-AF65-F5344CB8AC3E}">
        <p14:creationId xmlns:p14="http://schemas.microsoft.com/office/powerpoint/2010/main" val="248753096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6A1FB-CDE2-F031-E362-F46086001DB6}"/>
              </a:ext>
            </a:extLst>
          </p:cNvPr>
          <p:cNvSpPr txBox="1">
            <a:spLocks/>
          </p:cNvSpPr>
          <p:nvPr/>
        </p:nvSpPr>
        <p:spPr>
          <a:xfrm>
            <a:off x="-13785" y="372213"/>
            <a:ext cx="1423687" cy="47406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600" b="1" i="1" u="sng" dirty="0">
                <a:latin typeface="Noto Serif Medium" panose="020B0604020202020204" charset="0"/>
                <a:ea typeface="Noto Serif Medium" panose="020B0604020202020204" charset="0"/>
                <a:cs typeface="Noto Serif Medium" panose="020B0604020202020204" charset="0"/>
              </a:rPr>
              <a:t>Example:</a:t>
            </a:r>
          </a:p>
        </p:txBody>
      </p:sp>
      <p:sp>
        <p:nvSpPr>
          <p:cNvPr id="3" name="TextBox 2">
            <a:extLst>
              <a:ext uri="{FF2B5EF4-FFF2-40B4-BE49-F238E27FC236}">
                <a16:creationId xmlns:a16="http://schemas.microsoft.com/office/drawing/2014/main" id="{69BBE0A2-29C3-2E98-5477-6D9B13DD45B1}"/>
              </a:ext>
            </a:extLst>
          </p:cNvPr>
          <p:cNvSpPr txBox="1"/>
          <p:nvPr/>
        </p:nvSpPr>
        <p:spPr>
          <a:xfrm>
            <a:off x="4268930" y="925145"/>
            <a:ext cx="4987306" cy="3293209"/>
          </a:xfrm>
          <a:prstGeom prst="rect">
            <a:avLst/>
          </a:prstGeom>
          <a:noFill/>
          <a:effectLst/>
        </p:spPr>
        <p:txBody>
          <a:bodyPr wrap="square">
            <a:spAutoFit/>
          </a:bodyPr>
          <a:lstStyle/>
          <a:p>
            <a:endParaRPr sz="1600" b="1" i="1" u="sng" dirty="0">
              <a:latin typeface="Noto Serif Medium" panose="020B0604020202020204" charset="0"/>
              <a:ea typeface="Noto Serif Medium" panose="020B0604020202020204" charset="0"/>
              <a:cs typeface="Noto Serif Medium" panose="020B0604020202020204" charset="0"/>
            </a:endParaRPr>
          </a:p>
          <a:p>
            <a:endParaRPr lang="en-US" sz="1200" dirty="0">
              <a:latin typeface="Noto Serif Medium" panose="020B0604020202020204" charset="0"/>
              <a:ea typeface="Noto Serif Medium" panose="020B0604020202020204" charset="0"/>
              <a:cs typeface="Noto Serif Medium" panose="020B0604020202020204" charset="0"/>
            </a:endParaRPr>
          </a:p>
          <a:p>
            <a:r>
              <a:rPr sz="1200" dirty="0">
                <a:latin typeface="Noto Serif Medium" panose="020B0604020202020204" charset="0"/>
                <a:ea typeface="Noto Serif Medium" panose="020B0604020202020204" charset="0"/>
                <a:cs typeface="Noto Serif Medium" panose="020B0604020202020204" charset="0"/>
              </a:rPr>
              <a:t>Computation of Book Profit u/s 40(b):</a:t>
            </a:r>
          </a:p>
          <a:p>
            <a:r>
              <a:rPr sz="1200" dirty="0">
                <a:latin typeface="Noto Serif Medium" panose="020B0604020202020204" charset="0"/>
                <a:ea typeface="Noto Serif Medium" panose="020B0604020202020204" charset="0"/>
                <a:cs typeface="Noto Serif Medium" panose="020B0604020202020204" charset="0"/>
              </a:rPr>
              <a:t>Net Profit as per P&amp;L A/c                          ₹</a:t>
            </a:r>
            <a:r>
              <a:rPr lang="en-US" sz="1200" dirty="0">
                <a:latin typeface="Noto Serif Medium" panose="020B0604020202020204" charset="0"/>
                <a:ea typeface="Noto Serif Medium" panose="020B0604020202020204" charset="0"/>
                <a:cs typeface="Noto Serif Medium" panose="020B0604020202020204" charset="0"/>
              </a:rPr>
              <a:t> </a:t>
            </a:r>
            <a:r>
              <a:rPr sz="1200" dirty="0">
                <a:latin typeface="Noto Serif Medium" panose="020B0604020202020204" charset="0"/>
                <a:ea typeface="Noto Serif Medium" panose="020B0604020202020204" charset="0"/>
                <a:cs typeface="Noto Serif Medium" panose="020B0604020202020204" charset="0"/>
              </a:rPr>
              <a:t>12,00,000</a:t>
            </a:r>
          </a:p>
          <a:p>
            <a:r>
              <a:rPr sz="1200" dirty="0">
                <a:latin typeface="Noto Serif Medium" panose="020B0604020202020204" charset="0"/>
                <a:ea typeface="Noto Serif Medium" panose="020B0604020202020204" charset="0"/>
                <a:cs typeface="Noto Serif Medium" panose="020B0604020202020204" charset="0"/>
              </a:rPr>
              <a:t>Add: Remuneration to Partners               </a:t>
            </a:r>
            <a:r>
              <a:rPr lang="en-US" sz="1200" dirty="0">
                <a:latin typeface="Noto Serif Medium" panose="020B0604020202020204" charset="0"/>
                <a:ea typeface="Noto Serif Medium" panose="020B0604020202020204" charset="0"/>
                <a:cs typeface="Noto Serif Medium" panose="020B0604020202020204" charset="0"/>
              </a:rPr>
              <a:t>  </a:t>
            </a:r>
            <a:r>
              <a:rPr sz="1200" dirty="0">
                <a:latin typeface="Noto Serif Medium" panose="020B0604020202020204" charset="0"/>
                <a:ea typeface="Noto Serif Medium" panose="020B0604020202020204" charset="0"/>
                <a:cs typeface="Noto Serif Medium" panose="020B0604020202020204" charset="0"/>
              </a:rPr>
              <a:t>₹</a:t>
            </a:r>
            <a:r>
              <a:rPr lang="en-US" sz="1200" dirty="0">
                <a:latin typeface="Noto Serif Medium" panose="020B0604020202020204" charset="0"/>
                <a:ea typeface="Noto Serif Medium" panose="020B0604020202020204" charset="0"/>
                <a:cs typeface="Noto Serif Medium" panose="020B0604020202020204" charset="0"/>
              </a:rPr>
              <a:t> </a:t>
            </a:r>
            <a:r>
              <a:rPr sz="1200" dirty="0">
                <a:latin typeface="Noto Serif Medium" panose="020B0604020202020204" charset="0"/>
                <a:ea typeface="Noto Serif Medium" panose="020B0604020202020204" charset="0"/>
                <a:cs typeface="Noto Serif Medium" panose="020B0604020202020204" charset="0"/>
              </a:rPr>
              <a:t>4,00,000</a:t>
            </a:r>
          </a:p>
          <a:p>
            <a:r>
              <a:rPr sz="1200" dirty="0">
                <a:latin typeface="Noto Serif Medium" panose="020B0604020202020204" charset="0"/>
                <a:ea typeface="Noto Serif Medium" panose="020B0604020202020204" charset="0"/>
                <a:cs typeface="Noto Serif Medium" panose="020B0604020202020204" charset="0"/>
              </a:rPr>
              <a:t>Add: Excess Interest to Partners </a:t>
            </a:r>
            <a:r>
              <a:rPr lang="en-US" sz="1200" dirty="0">
                <a:latin typeface="Noto Serif Medium" panose="020B0604020202020204" charset="0"/>
                <a:ea typeface="Noto Serif Medium" panose="020B0604020202020204" charset="0"/>
                <a:cs typeface="Noto Serif Medium" panose="020B0604020202020204" charset="0"/>
              </a:rPr>
              <a:t>                  </a:t>
            </a:r>
            <a:r>
              <a:rPr lang="en-IN" sz="1200" dirty="0">
                <a:latin typeface="Noto Serif Medium" panose="020B0604020202020204" charset="0"/>
                <a:ea typeface="Noto Serif Medium" panose="020B0604020202020204" charset="0"/>
                <a:cs typeface="Noto Serif Medium" panose="020B0604020202020204" charset="0"/>
              </a:rPr>
              <a:t>₹</a:t>
            </a:r>
            <a:r>
              <a:rPr lang="en-US" sz="1200" dirty="0">
                <a:latin typeface="Noto Serif Medium" panose="020B0604020202020204" charset="0"/>
                <a:ea typeface="Noto Serif Medium" panose="020B0604020202020204" charset="0"/>
                <a:cs typeface="Noto Serif Medium" panose="020B0604020202020204" charset="0"/>
              </a:rPr>
              <a:t> 30,000</a:t>
            </a:r>
          </a:p>
          <a:p>
            <a:r>
              <a:rPr lang="en-IN" sz="1200" dirty="0">
                <a:latin typeface="Noto Serif Medium" panose="020B0604020202020204" charset="0"/>
                <a:ea typeface="Noto Serif Medium" panose="020B0604020202020204" charset="0"/>
                <a:cs typeface="Noto Serif Medium" panose="020B0604020202020204" charset="0"/>
              </a:rPr>
              <a:t>          </a:t>
            </a:r>
            <a:r>
              <a:rPr sz="1200" dirty="0">
                <a:latin typeface="Noto Serif Medium" panose="020B0604020202020204" charset="0"/>
                <a:ea typeface="Noto Serif Medium" panose="020B0604020202020204" charset="0"/>
                <a:cs typeface="Noto Serif Medium" panose="020B0604020202020204" charset="0"/>
              </a:rPr>
              <a:t>(15%-12%) </a:t>
            </a:r>
            <a:endParaRPr lang="en-US" sz="1200" dirty="0">
              <a:latin typeface="Noto Serif Medium" panose="020B0604020202020204" charset="0"/>
              <a:ea typeface="Noto Serif Medium" panose="020B0604020202020204" charset="0"/>
              <a:cs typeface="Noto Serif Medium" panose="020B0604020202020204" charset="0"/>
            </a:endParaRPr>
          </a:p>
          <a:p>
            <a:r>
              <a:rPr lang="en-US" sz="1200" dirty="0">
                <a:latin typeface="Noto Serif Medium" panose="020B0604020202020204" charset="0"/>
                <a:ea typeface="Noto Serif Medium" panose="020B0604020202020204" charset="0"/>
                <a:cs typeface="Noto Serif Medium" panose="020B0604020202020204" charset="0"/>
              </a:rPr>
              <a:t>Add: Personal Expenses debited to P&amp;L       ₹40,000</a:t>
            </a:r>
          </a:p>
          <a:p>
            <a:r>
              <a:rPr sz="1200" b="1" i="1" dirty="0">
                <a:latin typeface="Noto Serif Medium" panose="020B0604020202020204" charset="0"/>
                <a:ea typeface="Noto Serif Medium" panose="020B0604020202020204" charset="0"/>
                <a:cs typeface="Noto Serif Medium" panose="020B0604020202020204" charset="0"/>
              </a:rPr>
              <a:t>Book Profit u/s 40(b)                             </a:t>
            </a:r>
            <a:r>
              <a:rPr lang="en-US" sz="1200" b="1" i="1" dirty="0">
                <a:latin typeface="Noto Serif Medium" panose="020B0604020202020204" charset="0"/>
                <a:ea typeface="Noto Serif Medium" panose="020B0604020202020204" charset="0"/>
                <a:cs typeface="Noto Serif Medium" panose="020B0604020202020204" charset="0"/>
              </a:rPr>
              <a:t>     </a:t>
            </a:r>
            <a:r>
              <a:rPr sz="1200" b="1" i="1" u="sng" dirty="0">
                <a:latin typeface="Noto Serif Medium" panose="020B0604020202020204" charset="0"/>
                <a:ea typeface="Noto Serif Medium" panose="020B0604020202020204" charset="0"/>
                <a:cs typeface="Noto Serif Medium" panose="020B0604020202020204" charset="0"/>
              </a:rPr>
              <a:t>₹16,70,000</a:t>
            </a:r>
          </a:p>
          <a:p>
            <a:endParaRPr sz="1200" dirty="0">
              <a:latin typeface="Noto Serif Medium" panose="020B0604020202020204" charset="0"/>
              <a:ea typeface="Noto Serif Medium" panose="020B0604020202020204" charset="0"/>
              <a:cs typeface="Noto Serif Medium" panose="020B0604020202020204" charset="0"/>
            </a:endParaRPr>
          </a:p>
          <a:p>
            <a:r>
              <a:rPr sz="1200" dirty="0">
                <a:latin typeface="Noto Serif Medium" panose="020B0604020202020204" charset="0"/>
                <a:ea typeface="Noto Serif Medium" panose="020B0604020202020204" charset="0"/>
                <a:cs typeface="Noto Serif Medium" panose="020B0604020202020204" charset="0"/>
              </a:rPr>
              <a:t>Maximum Allowable Remuneration:</a:t>
            </a:r>
          </a:p>
          <a:p>
            <a:r>
              <a:rPr sz="1200" dirty="0">
                <a:latin typeface="Noto Serif Medium" panose="020B0604020202020204" charset="0"/>
                <a:ea typeface="Noto Serif Medium" panose="020B0604020202020204" charset="0"/>
                <a:cs typeface="Noto Serif Medium" panose="020B0604020202020204" charset="0"/>
              </a:rPr>
              <a:t>90% of first ₹6,00,000                            </a:t>
            </a:r>
            <a:r>
              <a:rPr lang="en-US" sz="1200" dirty="0">
                <a:latin typeface="Noto Serif Medium" panose="020B0604020202020204" charset="0"/>
                <a:ea typeface="Noto Serif Medium" panose="020B0604020202020204" charset="0"/>
                <a:cs typeface="Noto Serif Medium" panose="020B0604020202020204" charset="0"/>
              </a:rPr>
              <a:t>        </a:t>
            </a:r>
            <a:r>
              <a:rPr sz="1200" dirty="0">
                <a:latin typeface="Noto Serif Medium" panose="020B0604020202020204" charset="0"/>
                <a:ea typeface="Noto Serif Medium" panose="020B0604020202020204" charset="0"/>
                <a:cs typeface="Noto Serif Medium" panose="020B0604020202020204" charset="0"/>
              </a:rPr>
              <a:t>₹5,40,000</a:t>
            </a:r>
          </a:p>
          <a:p>
            <a:r>
              <a:rPr sz="1200" dirty="0">
                <a:latin typeface="Noto Serif Medium" panose="020B0604020202020204" charset="0"/>
                <a:ea typeface="Noto Serif Medium" panose="020B0604020202020204" charset="0"/>
                <a:cs typeface="Noto Serif Medium" panose="020B0604020202020204" charset="0"/>
              </a:rPr>
              <a:t>60% of balance ₹10,70,000                         </a:t>
            </a:r>
            <a:r>
              <a:rPr lang="en-US" sz="1200" dirty="0">
                <a:latin typeface="Noto Serif Medium" panose="020B0604020202020204" charset="0"/>
                <a:ea typeface="Noto Serif Medium" panose="020B0604020202020204" charset="0"/>
                <a:cs typeface="Noto Serif Medium" panose="020B0604020202020204" charset="0"/>
              </a:rPr>
              <a:t>  </a:t>
            </a:r>
            <a:r>
              <a:rPr sz="1200" dirty="0">
                <a:latin typeface="Noto Serif Medium" panose="020B0604020202020204" charset="0"/>
                <a:ea typeface="Noto Serif Medium" panose="020B0604020202020204" charset="0"/>
                <a:cs typeface="Noto Serif Medium" panose="020B0604020202020204" charset="0"/>
              </a:rPr>
              <a:t>₹6,42,000</a:t>
            </a:r>
          </a:p>
          <a:p>
            <a:r>
              <a:rPr sz="1200" dirty="0">
                <a:latin typeface="Noto Serif Medium" panose="020B0604020202020204" charset="0"/>
                <a:ea typeface="Noto Serif Medium" panose="020B0604020202020204" charset="0"/>
                <a:cs typeface="Noto Serif Medium" panose="020B0604020202020204" charset="0"/>
              </a:rPr>
              <a:t>Maximum Permissible Remuneration    ₹11,82,000</a:t>
            </a:r>
          </a:p>
          <a:p>
            <a:r>
              <a:rPr sz="1200" dirty="0">
                <a:latin typeface="Noto Serif Medium" panose="020B0604020202020204" charset="0"/>
                <a:ea typeface="Noto Serif Medium" panose="020B0604020202020204" charset="0"/>
                <a:cs typeface="Noto Serif Medium" panose="020B0604020202020204" charset="0"/>
              </a:rPr>
              <a:t>Actual Remuneration Paid                   </a:t>
            </a:r>
            <a:r>
              <a:rPr lang="en-US" sz="1200" dirty="0">
                <a:latin typeface="Noto Serif Medium" panose="020B0604020202020204" charset="0"/>
                <a:ea typeface="Noto Serif Medium" panose="020B0604020202020204" charset="0"/>
                <a:cs typeface="Noto Serif Medium" panose="020B0604020202020204" charset="0"/>
              </a:rPr>
              <a:t> </a:t>
            </a:r>
            <a:r>
              <a:rPr sz="1200" dirty="0">
                <a:latin typeface="Noto Serif Medium" panose="020B0604020202020204" charset="0"/>
                <a:ea typeface="Noto Serif Medium" panose="020B0604020202020204" charset="0"/>
                <a:cs typeface="Noto Serif Medium" panose="020B0604020202020204" charset="0"/>
              </a:rPr>
              <a:t>       ₹4,00,000</a:t>
            </a:r>
          </a:p>
          <a:p>
            <a:r>
              <a:rPr sz="1200" b="1" i="1" dirty="0">
                <a:latin typeface="Noto Serif Medium" panose="020B0604020202020204" charset="0"/>
                <a:ea typeface="Noto Serif Medium" panose="020B0604020202020204" charset="0"/>
                <a:cs typeface="Noto Serif Medium" panose="020B0604020202020204" charset="0"/>
              </a:rPr>
              <a:t>Allowable Remuneration                      </a:t>
            </a:r>
            <a:r>
              <a:rPr lang="en-US" sz="1200" b="1" i="1" dirty="0">
                <a:latin typeface="Noto Serif Medium" panose="020B0604020202020204" charset="0"/>
                <a:ea typeface="Noto Serif Medium" panose="020B0604020202020204" charset="0"/>
                <a:cs typeface="Noto Serif Medium" panose="020B0604020202020204" charset="0"/>
              </a:rPr>
              <a:t> </a:t>
            </a:r>
            <a:r>
              <a:rPr sz="1200" b="1" i="1" dirty="0">
                <a:latin typeface="Noto Serif Medium" panose="020B0604020202020204" charset="0"/>
                <a:ea typeface="Noto Serif Medium" panose="020B0604020202020204" charset="0"/>
                <a:cs typeface="Noto Serif Medium" panose="020B0604020202020204" charset="0"/>
              </a:rPr>
              <a:t>    </a:t>
            </a:r>
            <a:r>
              <a:rPr lang="en-US" sz="1200" b="1" i="1" dirty="0">
                <a:latin typeface="Noto Serif Medium" panose="020B0604020202020204" charset="0"/>
                <a:ea typeface="Noto Serif Medium" panose="020B0604020202020204" charset="0"/>
                <a:cs typeface="Noto Serif Medium" panose="020B0604020202020204" charset="0"/>
              </a:rPr>
              <a:t> </a:t>
            </a:r>
            <a:r>
              <a:rPr sz="1200" b="1" i="1" dirty="0">
                <a:latin typeface="Noto Serif Medium" panose="020B0604020202020204" charset="0"/>
                <a:ea typeface="Noto Serif Medium" panose="020B0604020202020204" charset="0"/>
                <a:cs typeface="Noto Serif Medium" panose="020B0604020202020204" charset="0"/>
              </a:rPr>
              <a:t> </a:t>
            </a:r>
            <a:r>
              <a:rPr sz="1200" b="1" i="1" u="sng" dirty="0">
                <a:latin typeface="Noto Serif Medium" panose="020B0604020202020204" charset="0"/>
                <a:ea typeface="Noto Serif Medium" panose="020B0604020202020204" charset="0"/>
                <a:cs typeface="Noto Serif Medium" panose="020B0604020202020204" charset="0"/>
              </a:rPr>
              <a:t>₹4,00,000</a:t>
            </a:r>
          </a:p>
          <a:p>
            <a:endParaRPr sz="1200" b="1" i="1" u="sng" dirty="0">
              <a:latin typeface="Noto Serif Medium" panose="020B0604020202020204" charset="0"/>
              <a:ea typeface="Noto Serif Medium" panose="020B0604020202020204" charset="0"/>
              <a:cs typeface="Noto Serif Medium" panose="020B0604020202020204" charset="0"/>
            </a:endParaRPr>
          </a:p>
        </p:txBody>
      </p:sp>
      <p:sp>
        <p:nvSpPr>
          <p:cNvPr id="4" name="TextBox 3">
            <a:extLst>
              <a:ext uri="{FF2B5EF4-FFF2-40B4-BE49-F238E27FC236}">
                <a16:creationId xmlns:a16="http://schemas.microsoft.com/office/drawing/2014/main" id="{CD21224C-CD29-3AB6-83A1-1C0C948982C9}"/>
              </a:ext>
            </a:extLst>
          </p:cNvPr>
          <p:cNvSpPr txBox="1"/>
          <p:nvPr/>
        </p:nvSpPr>
        <p:spPr>
          <a:xfrm>
            <a:off x="153693" y="782804"/>
            <a:ext cx="3799612" cy="2308324"/>
          </a:xfrm>
          <a:prstGeom prst="rect">
            <a:avLst/>
          </a:prstGeom>
          <a:noFill/>
        </p:spPr>
        <p:txBody>
          <a:bodyPr wrap="square" rtlCol="0">
            <a:spAutoFit/>
          </a:bodyPr>
          <a:lstStyle/>
          <a:p>
            <a:r>
              <a:rPr lang="en-US" sz="1200" u="sng" dirty="0">
                <a:latin typeface="Noto Serif Medium" panose="020B0604020202020204" charset="0"/>
                <a:ea typeface="Noto Serif Medium" panose="020B0604020202020204" charset="0"/>
                <a:cs typeface="Noto Serif Medium" panose="020B0604020202020204" charset="0"/>
              </a:rPr>
              <a:t>M/s ABC &amp; Co. (Partnership Firm)</a:t>
            </a:r>
          </a:p>
          <a:p>
            <a:r>
              <a:rPr lang="en-US" sz="1200" b="1" dirty="0">
                <a:latin typeface="Noto Serif Medium" panose="020B0604020202020204" charset="0"/>
                <a:ea typeface="Noto Serif Medium" panose="020B0604020202020204" charset="0"/>
                <a:cs typeface="Noto Serif Medium" panose="020B0604020202020204" charset="0"/>
              </a:rPr>
              <a:t>Net Profit as per P&amp;L A/c (after charging expenses): ₹12,00,000</a:t>
            </a:r>
          </a:p>
          <a:p>
            <a:endParaRPr lang="en-US" sz="1200" dirty="0">
              <a:latin typeface="Noto Serif Medium" panose="020B0604020202020204" charset="0"/>
              <a:ea typeface="Noto Serif Medium" panose="020B0604020202020204" charset="0"/>
              <a:cs typeface="Noto Serif Medium" panose="020B0604020202020204" charset="0"/>
            </a:endParaRPr>
          </a:p>
          <a:p>
            <a:r>
              <a:rPr lang="en-US" sz="1200" u="sng" dirty="0">
                <a:latin typeface="Noto Serif Medium" panose="020B0604020202020204" charset="0"/>
                <a:ea typeface="Noto Serif Medium" panose="020B0604020202020204" charset="0"/>
                <a:cs typeface="Noto Serif Medium" panose="020B0604020202020204" charset="0"/>
              </a:rPr>
              <a:t>Expenses debited:</a:t>
            </a:r>
          </a:p>
          <a:p>
            <a:r>
              <a:rPr lang="en-US" sz="1200" dirty="0">
                <a:latin typeface="Noto Serif Medium" panose="020B0604020202020204" charset="0"/>
                <a:ea typeface="Noto Serif Medium" panose="020B0604020202020204" charset="0"/>
                <a:cs typeface="Noto Serif Medium" panose="020B0604020202020204" charset="0"/>
              </a:rPr>
              <a:t>• Remuneration to Working Partners – ₹4,00,000</a:t>
            </a:r>
          </a:p>
          <a:p>
            <a:r>
              <a:rPr lang="en-US" sz="1200" dirty="0">
                <a:latin typeface="Noto Serif Medium" panose="020B0604020202020204" charset="0"/>
                <a:ea typeface="Noto Serif Medium" panose="020B0604020202020204" charset="0"/>
                <a:cs typeface="Noto Serif Medium" panose="020B0604020202020204" charset="0"/>
              </a:rPr>
              <a:t>• Interest on Capital to Partners @15% –           ₹1,50,000</a:t>
            </a:r>
          </a:p>
          <a:p>
            <a:r>
              <a:rPr lang="en-US" sz="1200" dirty="0">
                <a:latin typeface="Noto Serif Medium" panose="020B0604020202020204" charset="0"/>
                <a:ea typeface="Noto Serif Medium" panose="020B0604020202020204" charset="0"/>
                <a:cs typeface="Noto Serif Medium" panose="020B0604020202020204" charset="0"/>
              </a:rPr>
              <a:t>• Personal Expenses of Partner – ₹40,000</a:t>
            </a:r>
          </a:p>
          <a:p>
            <a:endParaRPr lang="en-US" sz="1200" dirty="0">
              <a:latin typeface="Noto Serif Medium" panose="020B0604020202020204" charset="0"/>
              <a:ea typeface="Noto Serif Medium" panose="020B0604020202020204" charset="0"/>
              <a:cs typeface="Noto Serif Medium" panose="020B0604020202020204" charset="0"/>
            </a:endParaRPr>
          </a:p>
          <a:p>
            <a:r>
              <a:rPr lang="en-US" sz="1200" u="sng" dirty="0">
                <a:latin typeface="Noto Serif Medium" panose="020B0604020202020204" charset="0"/>
                <a:ea typeface="Noto Serif Medium" panose="020B0604020202020204" charset="0"/>
                <a:cs typeface="Noto Serif Medium" panose="020B0604020202020204" charset="0"/>
              </a:rPr>
              <a:t>Partnership Deed permits: </a:t>
            </a:r>
            <a:r>
              <a:rPr lang="en-US" sz="1200" dirty="0">
                <a:latin typeface="Noto Serif Medium" panose="020B0604020202020204" charset="0"/>
                <a:ea typeface="Noto Serif Medium" panose="020B0604020202020204" charset="0"/>
                <a:cs typeface="Noto Serif Medium" panose="020B0604020202020204" charset="0"/>
              </a:rPr>
              <a:t>Interest @12% p.a. and remuneration as per Income-tax Act.</a:t>
            </a:r>
          </a:p>
        </p:txBody>
      </p:sp>
      <p:cxnSp>
        <p:nvCxnSpPr>
          <p:cNvPr id="11" name="Straight Connector 10">
            <a:extLst>
              <a:ext uri="{FF2B5EF4-FFF2-40B4-BE49-F238E27FC236}">
                <a16:creationId xmlns:a16="http://schemas.microsoft.com/office/drawing/2014/main" id="{4FE11A7F-57E9-8D36-188C-1FC42E34584B}"/>
              </a:ext>
            </a:extLst>
          </p:cNvPr>
          <p:cNvCxnSpPr>
            <a:cxnSpLocks/>
          </p:cNvCxnSpPr>
          <p:nvPr/>
        </p:nvCxnSpPr>
        <p:spPr>
          <a:xfrm>
            <a:off x="4079016" y="624477"/>
            <a:ext cx="0" cy="3390895"/>
          </a:xfrm>
          <a:prstGeom prst="line">
            <a:avLst/>
          </a:prstGeom>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09B56A28-165F-A02B-149F-3EAB973A89E7}"/>
              </a:ext>
            </a:extLst>
          </p:cNvPr>
          <p:cNvSpPr txBox="1"/>
          <p:nvPr/>
        </p:nvSpPr>
        <p:spPr>
          <a:xfrm>
            <a:off x="4268930" y="894020"/>
            <a:ext cx="2708031" cy="369332"/>
          </a:xfrm>
          <a:prstGeom prst="rect">
            <a:avLst/>
          </a:prstGeom>
          <a:noFill/>
        </p:spPr>
        <p:txBody>
          <a:bodyPr wrap="square" rtlCol="0">
            <a:spAutoFit/>
          </a:bodyPr>
          <a:lstStyle/>
          <a:p>
            <a:r>
              <a:rPr lang="en-US" b="1" i="1" u="sng" dirty="0"/>
              <a:t>Solution:</a:t>
            </a:r>
            <a:endParaRPr lang="en-IN" b="1" i="1" u="sng" dirty="0"/>
          </a:p>
        </p:txBody>
      </p:sp>
      <p:pic>
        <p:nvPicPr>
          <p:cNvPr id="10" name="Picture 9">
            <a:extLst>
              <a:ext uri="{FF2B5EF4-FFF2-40B4-BE49-F238E27FC236}">
                <a16:creationId xmlns:a16="http://schemas.microsoft.com/office/drawing/2014/main" id="{16CDD381-E9DE-89F4-403E-320BF6F744CC}"/>
              </a:ext>
            </a:extLst>
          </p:cNvPr>
          <p:cNvPicPr>
            <a:picLocks noChangeAspect="1"/>
          </p:cNvPicPr>
          <p:nvPr/>
        </p:nvPicPr>
        <p:blipFill>
          <a:blip r:embed="rId2"/>
          <a:stretch>
            <a:fillRect/>
          </a:stretch>
        </p:blipFill>
        <p:spPr>
          <a:xfrm>
            <a:off x="231963" y="3288863"/>
            <a:ext cx="3763108" cy="1767921"/>
          </a:xfrm>
          <a:prstGeom prst="rect">
            <a:avLst/>
          </a:prstGeom>
        </p:spPr>
      </p:pic>
    </p:spTree>
    <p:extLst>
      <p:ext uri="{BB962C8B-B14F-4D97-AF65-F5344CB8AC3E}">
        <p14:creationId xmlns:p14="http://schemas.microsoft.com/office/powerpoint/2010/main" val="327102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181045" y="271176"/>
            <a:ext cx="5649144" cy="387548"/>
          </a:xfrm>
          <a:prstGeom prst="rect">
            <a:avLst/>
          </a:prstGeom>
          <a:noFill/>
          <a:ln/>
        </p:spPr>
        <p:txBody>
          <a:bodyPr wrap="none" lIns="0" tIns="0" rIns="0" bIns="0" rtlCol="0" anchor="t"/>
          <a:lstStyle/>
          <a:p>
            <a:pPr marL="0" indent="0" algn="l">
              <a:lnSpc>
                <a:spcPct val="104000"/>
              </a:lnSpc>
              <a:buNone/>
            </a:pPr>
            <a:r>
              <a:rPr lang="en-US"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Section 44AD(4) — Section 44AB(e)</a:t>
            </a:r>
            <a:endParaRPr lang="en-US" sz="2400" dirty="0">
              <a:latin typeface="Book Antiqua" panose="02040602050305030304" pitchFamily="18" charset="0"/>
            </a:endParaRPr>
          </a:p>
        </p:txBody>
      </p:sp>
      <p:sp>
        <p:nvSpPr>
          <p:cNvPr id="4" name="Text 1"/>
          <p:cNvSpPr/>
          <p:nvPr/>
        </p:nvSpPr>
        <p:spPr>
          <a:xfrm>
            <a:off x="434132" y="1283406"/>
            <a:ext cx="2696628" cy="450516"/>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When Does 44AB(e) Apply?</a:t>
            </a:r>
            <a:endParaRPr lang="en-US" sz="1600" dirty="0">
              <a:latin typeface="Book Antiqua" panose="02040602050305030304" pitchFamily="18" charset="0"/>
            </a:endParaRPr>
          </a:p>
        </p:txBody>
      </p:sp>
      <p:sp>
        <p:nvSpPr>
          <p:cNvPr id="5" name="Text 2"/>
          <p:cNvSpPr/>
          <p:nvPr/>
        </p:nvSpPr>
        <p:spPr>
          <a:xfrm>
            <a:off x="430943" y="1768958"/>
            <a:ext cx="3178212" cy="658652"/>
          </a:xfrm>
          <a:prstGeom prst="rect">
            <a:avLst/>
          </a:prstGeom>
          <a:noFill/>
          <a:ln/>
        </p:spPr>
        <p:txBody>
          <a:bodyPr wrap="square" lIns="0" tIns="0" rIns="0" bIns="0" rtlCol="0" anchor="t">
            <a:noAutofit/>
          </a:bodyPr>
          <a:lstStyle/>
          <a:p>
            <a:pPr marL="0" indent="0" algn="l">
              <a:lnSpc>
                <a:spcPct val="125000"/>
              </a:lnSpc>
              <a:buNone/>
            </a:pPr>
            <a:r>
              <a:rPr lang="en-US" sz="1300" dirty="0">
                <a:solidFill>
                  <a:srgbClr val="EBECEF"/>
                </a:solidFill>
                <a:latin typeface="Epilogue" pitchFamily="34" charset="0"/>
                <a:ea typeface="Epilogue" pitchFamily="34" charset="-122"/>
                <a:cs typeface="Epilogue" pitchFamily="34" charset="-120"/>
              </a:rPr>
              <a:t>When </a:t>
            </a:r>
            <a:r>
              <a:rPr lang="en-US" sz="1300" b="1" dirty="0">
                <a:solidFill>
                  <a:srgbClr val="EBECEF"/>
                </a:solidFill>
                <a:latin typeface="Epilogue" pitchFamily="34" charset="0"/>
                <a:ea typeface="Epilogue" pitchFamily="34" charset="-122"/>
                <a:cs typeface="Epilogue" pitchFamily="34" charset="-120"/>
              </a:rPr>
              <a:t>sub-section (4) of section 44AD</a:t>
            </a:r>
            <a:r>
              <a:rPr lang="en-US" sz="1300" dirty="0">
                <a:solidFill>
                  <a:srgbClr val="EBECEF"/>
                </a:solidFill>
                <a:latin typeface="Epilogue" pitchFamily="34" charset="0"/>
                <a:ea typeface="Epilogue" pitchFamily="34" charset="-122"/>
                <a:cs typeface="Epilogue" pitchFamily="34" charset="-120"/>
              </a:rPr>
              <a:t> is applicable — i.e., the assessee:</a:t>
            </a:r>
            <a:endParaRPr lang="en-US" sz="1300" dirty="0">
              <a:latin typeface="Book Antiqua" panose="02040602050305030304" pitchFamily="18" charset="0"/>
            </a:endParaRPr>
          </a:p>
        </p:txBody>
      </p:sp>
      <p:sp>
        <p:nvSpPr>
          <p:cNvPr id="6" name="Text 3"/>
          <p:cNvSpPr/>
          <p:nvPr/>
        </p:nvSpPr>
        <p:spPr>
          <a:xfrm>
            <a:off x="430943" y="2597932"/>
            <a:ext cx="3178212" cy="993056"/>
          </a:xfrm>
          <a:prstGeom prst="rect">
            <a:avLst/>
          </a:prstGeom>
          <a:noFill/>
          <a:ln/>
        </p:spPr>
        <p:txBody>
          <a:bodyPr wrap="square" lIns="0" tIns="0" rIns="0" bIns="0" rtlCol="0" anchor="t">
            <a:noAutofit/>
          </a:bodyPr>
          <a:lstStyle/>
          <a:p>
            <a:pPr marL="342900" indent="-342900" algn="l">
              <a:lnSpc>
                <a:spcPct val="125000"/>
              </a:lnSpc>
              <a:buSzPct val="100000"/>
              <a:buChar char="•"/>
            </a:pPr>
            <a:r>
              <a:rPr lang="en-US" sz="1200" dirty="0">
                <a:solidFill>
                  <a:srgbClr val="EBECEF"/>
                </a:solidFill>
                <a:latin typeface="Epilogue" pitchFamily="34" charset="0"/>
                <a:ea typeface="Epilogue" pitchFamily="34" charset="-122"/>
                <a:cs typeface="Epilogue" pitchFamily="34" charset="-120"/>
              </a:rPr>
              <a:t>Was earlier under 44AD but opted out, OR</a:t>
            </a:r>
            <a:endParaRPr lang="en-US" sz="1200" dirty="0">
              <a:latin typeface="Book Antiqua" panose="02040602050305030304" pitchFamily="18" charset="0"/>
            </a:endParaRPr>
          </a:p>
          <a:p>
            <a:pPr marL="342900" indent="-342900" algn="l">
              <a:lnSpc>
                <a:spcPct val="125000"/>
              </a:lnSpc>
              <a:buSzPct val="100000"/>
              <a:buChar char="•"/>
            </a:pPr>
            <a:r>
              <a:rPr lang="en-US" sz="1200" dirty="0">
                <a:solidFill>
                  <a:srgbClr val="EBECEF"/>
                </a:solidFill>
                <a:latin typeface="Epilogue" pitchFamily="34" charset="0"/>
                <a:ea typeface="Epilogue" pitchFamily="34" charset="-122"/>
                <a:cs typeface="Epilogue" pitchFamily="34" charset="-120"/>
              </a:rPr>
              <a:t>Declared income below the prescribed 8%/6% rate</a:t>
            </a:r>
            <a:endParaRPr lang="en-US" sz="1200" dirty="0">
              <a:latin typeface="Book Antiqua" panose="02040602050305030304" pitchFamily="18" charset="0"/>
            </a:endParaRPr>
          </a:p>
        </p:txBody>
      </p:sp>
      <p:sp>
        <p:nvSpPr>
          <p:cNvPr id="7" name="Text 4"/>
          <p:cNvSpPr/>
          <p:nvPr/>
        </p:nvSpPr>
        <p:spPr>
          <a:xfrm>
            <a:off x="430942" y="3902944"/>
            <a:ext cx="3680829" cy="765946"/>
          </a:xfrm>
          <a:prstGeom prst="rect">
            <a:avLst/>
          </a:prstGeom>
          <a:noFill/>
          <a:ln/>
        </p:spPr>
        <p:txBody>
          <a:bodyPr wrap="square" lIns="0" tIns="0" rIns="0" bIns="0" rtlCol="0" anchor="t">
            <a:noAutofit/>
          </a:bodyPr>
          <a:lstStyle/>
          <a:p>
            <a:pPr marL="0" indent="0" algn="l">
              <a:lnSpc>
                <a:spcPct val="125000"/>
              </a:lnSpc>
              <a:buNone/>
            </a:pPr>
            <a:r>
              <a:rPr lang="en-US" sz="1300" dirty="0">
                <a:solidFill>
                  <a:srgbClr val="EBECEF"/>
                </a:solidFill>
                <a:latin typeface="Epilogue" pitchFamily="34" charset="0"/>
                <a:ea typeface="Epilogue" pitchFamily="34" charset="-122"/>
                <a:cs typeface="Epilogue" pitchFamily="34" charset="-120"/>
              </a:rPr>
              <a:t>And whose income </a:t>
            </a:r>
            <a:r>
              <a:rPr lang="en-US" sz="1300" b="1" dirty="0">
                <a:solidFill>
                  <a:srgbClr val="EBECEF"/>
                </a:solidFill>
                <a:latin typeface="Epilogue" pitchFamily="34" charset="0"/>
                <a:ea typeface="Epilogue" pitchFamily="34" charset="-122"/>
                <a:cs typeface="Epilogue" pitchFamily="34" charset="-120"/>
              </a:rPr>
              <a:t>exceeds the maximum amount not chargeable to income-tax</a:t>
            </a:r>
            <a:r>
              <a:rPr lang="en-US" sz="1300" dirty="0">
                <a:solidFill>
                  <a:srgbClr val="EBECEF"/>
                </a:solidFill>
                <a:latin typeface="Epilogue" pitchFamily="34" charset="0"/>
                <a:ea typeface="Epilogue" pitchFamily="34" charset="-122"/>
                <a:cs typeface="Epilogue" pitchFamily="34" charset="-120"/>
              </a:rPr>
              <a:t> in that previous year.</a:t>
            </a:r>
            <a:endParaRPr lang="en-US" sz="1300" dirty="0">
              <a:latin typeface="Book Antiqua" panose="02040602050305030304" pitchFamily="18" charset="0"/>
            </a:endParaRPr>
          </a:p>
        </p:txBody>
      </p:sp>
      <p:sp>
        <p:nvSpPr>
          <p:cNvPr id="10" name="Text 6"/>
          <p:cNvSpPr/>
          <p:nvPr/>
        </p:nvSpPr>
        <p:spPr>
          <a:xfrm>
            <a:off x="5200510" y="1910906"/>
            <a:ext cx="2932200" cy="2642927"/>
          </a:xfrm>
          <a:prstGeom prst="rect">
            <a:avLst/>
          </a:prstGeom>
          <a:noFill/>
          <a:ln/>
        </p:spPr>
        <p:txBody>
          <a:bodyPr wrap="square" lIns="0" tIns="0" rIns="0" bIns="0" rtlCol="0" anchor="t">
            <a:normAutofit/>
          </a:bodyPr>
          <a:lstStyle/>
          <a:p>
            <a:pPr marL="0" indent="0" algn="l">
              <a:lnSpc>
                <a:spcPct val="125000"/>
              </a:lnSpc>
              <a:buNone/>
            </a:pPr>
            <a:r>
              <a:rPr lang="en-US" sz="1500" b="1" dirty="0">
                <a:solidFill>
                  <a:srgbClr val="FFFFFF"/>
                </a:solidFill>
                <a:latin typeface="Epilogue" pitchFamily="34" charset="0"/>
                <a:ea typeface="Epilogue" pitchFamily="34" charset="-122"/>
                <a:cs typeface="Epilogue" pitchFamily="34" charset="-120"/>
              </a:rPr>
              <a:t>Example:</a:t>
            </a:r>
            <a:r>
              <a:rPr lang="en-US" sz="1500" dirty="0">
                <a:solidFill>
                  <a:srgbClr val="FFFFFF"/>
                </a:solidFill>
                <a:latin typeface="Epilogue" pitchFamily="34" charset="0"/>
                <a:ea typeface="Epilogue" pitchFamily="34" charset="-122"/>
                <a:cs typeface="Epilogue" pitchFamily="34" charset="-120"/>
              </a:rPr>
              <a:t> A retailer opted out of 44AD, declares ₹3 Lakh income (below 8% of turnover), and total income exceeds ₹2.5 Lakh basic exemption → </a:t>
            </a:r>
            <a:r>
              <a:rPr lang="en-US" sz="1500" b="1" dirty="0">
                <a:solidFill>
                  <a:srgbClr val="FFFFFF"/>
                </a:solidFill>
                <a:latin typeface="Epilogue" pitchFamily="34" charset="0"/>
                <a:ea typeface="Epilogue" pitchFamily="34" charset="-122"/>
                <a:cs typeface="Epilogue" pitchFamily="34" charset="-120"/>
              </a:rPr>
              <a:t>tax audit triggered under 44AB(e)</a:t>
            </a:r>
            <a:r>
              <a:rPr lang="en-US" sz="1500" dirty="0">
                <a:solidFill>
                  <a:srgbClr val="FFFFFF"/>
                </a:solidFill>
                <a:latin typeface="Epilogue" pitchFamily="34" charset="0"/>
                <a:ea typeface="Epilogue" pitchFamily="34" charset="-122"/>
                <a:cs typeface="Epilogue" pitchFamily="34" charset="-120"/>
              </a:rPr>
              <a:t>.</a:t>
            </a:r>
            <a:endParaRPr lang="en-US" sz="1500" dirty="0">
              <a:latin typeface="Book Antiqua" panose="02040602050305030304" pitchFamily="18" charset="0"/>
            </a:endParaRPr>
          </a:p>
        </p:txBody>
      </p:sp>
      <p:cxnSp>
        <p:nvCxnSpPr>
          <p:cNvPr id="12" name="Straight Connector 11"/>
          <p:cNvCxnSpPr/>
          <p:nvPr/>
        </p:nvCxnSpPr>
        <p:spPr>
          <a:xfrm>
            <a:off x="4644668" y="1374628"/>
            <a:ext cx="24222" cy="2961202"/>
          </a:xfrm>
          <a:prstGeom prst="line">
            <a:avLst/>
          </a:prstGeom>
          <a:effectLst>
            <a:glow rad="635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8030308" y="4853354"/>
            <a:ext cx="1055077" cy="228600"/>
          </a:xfrm>
          <a:prstGeom prst="rect">
            <a:avLst/>
          </a:prstGeom>
          <a:solidFill>
            <a:srgbClr val="080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Epilogue" panose="020B0604020202020204" charset="0"/>
            </a:endParaRPr>
          </a:p>
        </p:txBody>
      </p:sp>
    </p:spTree>
    <p:extLst>
      <p:ext uri="{BB962C8B-B14F-4D97-AF65-F5344CB8AC3E}">
        <p14:creationId xmlns:p14="http://schemas.microsoft.com/office/powerpoint/2010/main" val="231114254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7B3D01-0B52-26CD-82D5-E045E243488F}"/>
              </a:ext>
            </a:extLst>
          </p:cNvPr>
          <p:cNvSpPr txBox="1"/>
          <p:nvPr/>
        </p:nvSpPr>
        <p:spPr>
          <a:xfrm>
            <a:off x="3330526" y="189914"/>
            <a:ext cx="2482947" cy="584775"/>
          </a:xfrm>
          <a:prstGeom prst="rect">
            <a:avLst/>
          </a:prstGeom>
          <a:noFill/>
        </p:spPr>
        <p:txBody>
          <a:bodyPr wrap="square" rtlCol="0">
            <a:spAutoFit/>
          </a:bodyPr>
          <a:lstStyle/>
          <a:p>
            <a:r>
              <a:rPr lang="en-US" sz="3200" b="1" dirty="0">
                <a:effectLst>
                  <a:outerShdw blurRad="38100" dist="38100" dir="2700000" algn="tl">
                    <a:srgbClr val="000000">
                      <a:alpha val="43137"/>
                    </a:srgbClr>
                  </a:outerShdw>
                </a:effectLst>
              </a:rPr>
              <a:t>QUESTION</a:t>
            </a:r>
            <a:endParaRPr lang="en-IN" sz="3200" b="1" dirty="0">
              <a:effectLst>
                <a:outerShdw blurRad="38100" dist="38100" dir="2700000" algn="tl">
                  <a:srgbClr val="000000">
                    <a:alpha val="43137"/>
                  </a:srgbClr>
                </a:outerShdw>
              </a:effectLst>
            </a:endParaRPr>
          </a:p>
        </p:txBody>
      </p:sp>
      <p:sp>
        <p:nvSpPr>
          <p:cNvPr id="3" name="TextBox 2">
            <a:extLst>
              <a:ext uri="{FF2B5EF4-FFF2-40B4-BE49-F238E27FC236}">
                <a16:creationId xmlns:a16="http://schemas.microsoft.com/office/drawing/2014/main" id="{F007A440-A5DB-FD5A-92CB-127A93FD2F8D}"/>
              </a:ext>
            </a:extLst>
          </p:cNvPr>
          <p:cNvSpPr txBox="1"/>
          <p:nvPr/>
        </p:nvSpPr>
        <p:spPr>
          <a:xfrm>
            <a:off x="604911" y="935502"/>
            <a:ext cx="8046720" cy="830997"/>
          </a:xfrm>
          <a:prstGeom prst="rect">
            <a:avLst/>
          </a:prstGeom>
          <a:noFill/>
        </p:spPr>
        <p:txBody>
          <a:bodyPr wrap="square" rtlCol="0">
            <a:spAutoFit/>
          </a:bodyPr>
          <a:lstStyle/>
          <a:p>
            <a:r>
              <a:rPr lang="en-IN" sz="2400" dirty="0"/>
              <a:t>A firm has a Book Profit of ₹8,40,000. What is the maximum allowable remuneration to working partners for AY 2026-27?</a:t>
            </a:r>
          </a:p>
        </p:txBody>
      </p:sp>
      <p:sp>
        <p:nvSpPr>
          <p:cNvPr id="5" name="Rectangle 4">
            <a:extLst>
              <a:ext uri="{FF2B5EF4-FFF2-40B4-BE49-F238E27FC236}">
                <a16:creationId xmlns:a16="http://schemas.microsoft.com/office/drawing/2014/main" id="{420B260C-3A2E-100E-654E-3ED0B085D939}"/>
              </a:ext>
            </a:extLst>
          </p:cNvPr>
          <p:cNvSpPr/>
          <p:nvPr/>
        </p:nvSpPr>
        <p:spPr>
          <a:xfrm>
            <a:off x="858129" y="2004646"/>
            <a:ext cx="3017520" cy="759656"/>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TextBox 3">
            <a:extLst>
              <a:ext uri="{FF2B5EF4-FFF2-40B4-BE49-F238E27FC236}">
                <a16:creationId xmlns:a16="http://schemas.microsoft.com/office/drawing/2014/main" id="{560293C3-4453-86F6-2D82-7A9A9471D256}"/>
              </a:ext>
            </a:extLst>
          </p:cNvPr>
          <p:cNvSpPr txBox="1"/>
          <p:nvPr/>
        </p:nvSpPr>
        <p:spPr>
          <a:xfrm>
            <a:off x="1026941" y="2090733"/>
            <a:ext cx="3376247" cy="523220"/>
          </a:xfrm>
          <a:prstGeom prst="rect">
            <a:avLst/>
          </a:prstGeom>
          <a:noFill/>
        </p:spPr>
        <p:txBody>
          <a:bodyPr wrap="square" rtlCol="0">
            <a:spAutoFit/>
          </a:bodyPr>
          <a:lstStyle/>
          <a:p>
            <a:r>
              <a:rPr lang="en-US" sz="2800" dirty="0">
                <a:effectLst>
                  <a:outerShdw blurRad="38100" dist="38100" dir="2700000" algn="tl">
                    <a:srgbClr val="000000">
                      <a:alpha val="43137"/>
                    </a:srgbClr>
                  </a:outerShdw>
                </a:effectLst>
              </a:rPr>
              <a:t>[A]  Rs. 7,56,000 </a:t>
            </a:r>
            <a:endParaRPr lang="en-IN" sz="2800" dirty="0">
              <a:effectLst>
                <a:outerShdw blurRad="38100" dist="38100" dir="2700000" algn="tl">
                  <a:srgbClr val="000000">
                    <a:alpha val="43137"/>
                  </a:srgbClr>
                </a:outerShdw>
              </a:effectLst>
            </a:endParaRPr>
          </a:p>
        </p:txBody>
      </p:sp>
      <p:sp>
        <p:nvSpPr>
          <p:cNvPr id="6" name="Rectangle 5">
            <a:extLst>
              <a:ext uri="{FF2B5EF4-FFF2-40B4-BE49-F238E27FC236}">
                <a16:creationId xmlns:a16="http://schemas.microsoft.com/office/drawing/2014/main" id="{9A43A7CA-6A66-50B8-F6DC-7208AAEAEE4C}"/>
              </a:ext>
            </a:extLst>
          </p:cNvPr>
          <p:cNvSpPr/>
          <p:nvPr/>
        </p:nvSpPr>
        <p:spPr>
          <a:xfrm>
            <a:off x="4794738" y="2006697"/>
            <a:ext cx="3017520" cy="759656"/>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TextBox 6">
            <a:extLst>
              <a:ext uri="{FF2B5EF4-FFF2-40B4-BE49-F238E27FC236}">
                <a16:creationId xmlns:a16="http://schemas.microsoft.com/office/drawing/2014/main" id="{2BA430BD-0BD7-CAA9-E511-7D2B35CDFAEB}"/>
              </a:ext>
            </a:extLst>
          </p:cNvPr>
          <p:cNvSpPr txBox="1"/>
          <p:nvPr/>
        </p:nvSpPr>
        <p:spPr>
          <a:xfrm>
            <a:off x="4909624" y="2092784"/>
            <a:ext cx="3376247" cy="523220"/>
          </a:xfrm>
          <a:prstGeom prst="rect">
            <a:avLst/>
          </a:prstGeom>
          <a:noFill/>
        </p:spPr>
        <p:txBody>
          <a:bodyPr wrap="square" rtlCol="0">
            <a:spAutoFit/>
          </a:bodyPr>
          <a:lstStyle/>
          <a:p>
            <a:r>
              <a:rPr lang="en-US" sz="2800" dirty="0">
                <a:effectLst>
                  <a:outerShdw blurRad="38100" dist="38100" dir="2700000" algn="tl">
                    <a:srgbClr val="000000">
                      <a:alpha val="43137"/>
                    </a:srgbClr>
                  </a:outerShdw>
                </a:effectLst>
              </a:rPr>
              <a:t>[B]  Rs. 6,84,000 </a:t>
            </a:r>
            <a:endParaRPr lang="en-IN" sz="2800" dirty="0">
              <a:effectLst>
                <a:outerShdw blurRad="38100" dist="38100" dir="2700000" algn="tl">
                  <a:srgbClr val="000000">
                    <a:alpha val="43137"/>
                  </a:srgbClr>
                </a:outerShdw>
              </a:effectLst>
            </a:endParaRPr>
          </a:p>
        </p:txBody>
      </p:sp>
      <p:sp>
        <p:nvSpPr>
          <p:cNvPr id="8" name="Rectangle 7">
            <a:extLst>
              <a:ext uri="{FF2B5EF4-FFF2-40B4-BE49-F238E27FC236}">
                <a16:creationId xmlns:a16="http://schemas.microsoft.com/office/drawing/2014/main" id="{8B5CA52C-15B4-AD58-523B-ECDE675D4005}"/>
              </a:ext>
            </a:extLst>
          </p:cNvPr>
          <p:cNvSpPr/>
          <p:nvPr/>
        </p:nvSpPr>
        <p:spPr>
          <a:xfrm>
            <a:off x="4794738" y="3324371"/>
            <a:ext cx="3017520" cy="759656"/>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TextBox 8">
            <a:extLst>
              <a:ext uri="{FF2B5EF4-FFF2-40B4-BE49-F238E27FC236}">
                <a16:creationId xmlns:a16="http://schemas.microsoft.com/office/drawing/2014/main" id="{CA63D591-75EA-4151-24F7-8B55E514B896}"/>
              </a:ext>
            </a:extLst>
          </p:cNvPr>
          <p:cNvSpPr txBox="1"/>
          <p:nvPr/>
        </p:nvSpPr>
        <p:spPr>
          <a:xfrm>
            <a:off x="4909624" y="3402467"/>
            <a:ext cx="3376247" cy="523220"/>
          </a:xfrm>
          <a:prstGeom prst="rect">
            <a:avLst/>
          </a:prstGeom>
          <a:noFill/>
        </p:spPr>
        <p:txBody>
          <a:bodyPr wrap="square" rtlCol="0">
            <a:spAutoFit/>
          </a:bodyPr>
          <a:lstStyle/>
          <a:p>
            <a:r>
              <a:rPr lang="en-US" sz="2800" dirty="0">
                <a:effectLst>
                  <a:outerShdw blurRad="38100" dist="38100" dir="2700000" algn="tl">
                    <a:srgbClr val="000000">
                      <a:alpha val="43137"/>
                    </a:srgbClr>
                  </a:outerShdw>
                </a:effectLst>
              </a:rPr>
              <a:t>[D]  Rs. 5,40,000 </a:t>
            </a:r>
            <a:endParaRPr lang="en-IN" sz="2800" dirty="0">
              <a:effectLst>
                <a:outerShdw blurRad="38100" dist="38100" dir="2700000" algn="tl">
                  <a:srgbClr val="000000">
                    <a:alpha val="43137"/>
                  </a:srgbClr>
                </a:outerShdw>
              </a:effectLst>
            </a:endParaRPr>
          </a:p>
        </p:txBody>
      </p:sp>
      <p:sp>
        <p:nvSpPr>
          <p:cNvPr id="10" name="Rectangle 9">
            <a:extLst>
              <a:ext uri="{FF2B5EF4-FFF2-40B4-BE49-F238E27FC236}">
                <a16:creationId xmlns:a16="http://schemas.microsoft.com/office/drawing/2014/main" id="{7D065957-F15F-49F4-48E3-50F7E4EF6AE3}"/>
              </a:ext>
            </a:extLst>
          </p:cNvPr>
          <p:cNvSpPr/>
          <p:nvPr/>
        </p:nvSpPr>
        <p:spPr>
          <a:xfrm>
            <a:off x="858129" y="3324371"/>
            <a:ext cx="3017520" cy="759656"/>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1" name="TextBox 10">
            <a:extLst>
              <a:ext uri="{FF2B5EF4-FFF2-40B4-BE49-F238E27FC236}">
                <a16:creationId xmlns:a16="http://schemas.microsoft.com/office/drawing/2014/main" id="{807BB1FF-B881-A850-7D82-B36843921694}"/>
              </a:ext>
            </a:extLst>
          </p:cNvPr>
          <p:cNvSpPr txBox="1"/>
          <p:nvPr/>
        </p:nvSpPr>
        <p:spPr>
          <a:xfrm>
            <a:off x="1026941" y="3410458"/>
            <a:ext cx="3376247" cy="523220"/>
          </a:xfrm>
          <a:prstGeom prst="rect">
            <a:avLst/>
          </a:prstGeom>
          <a:noFill/>
        </p:spPr>
        <p:txBody>
          <a:bodyPr wrap="square" rtlCol="0">
            <a:spAutoFit/>
          </a:bodyPr>
          <a:lstStyle/>
          <a:p>
            <a:r>
              <a:rPr lang="en-US" sz="2800" dirty="0"/>
              <a:t>[</a:t>
            </a:r>
            <a:r>
              <a:rPr lang="en-US" sz="2800" dirty="0">
                <a:effectLst>
                  <a:outerShdw blurRad="38100" dist="38100" dir="2700000" algn="tl">
                    <a:srgbClr val="000000">
                      <a:alpha val="43137"/>
                    </a:srgbClr>
                  </a:outerShdw>
                </a:effectLst>
              </a:rPr>
              <a:t>C]  Rs. 5,04,000 </a:t>
            </a:r>
            <a:endParaRPr lang="en-IN"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0954252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816322"/>
            <a:ext cx="8151763" cy="885974"/>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3A3A3A"/>
                </a:solidFill>
                <a:latin typeface="Noto Serif Medium" pitchFamily="34" charset="0"/>
                <a:ea typeface="Noto Serif Medium" pitchFamily="34" charset="-122"/>
                <a:cs typeface="Noto Serif Medium" pitchFamily="34" charset="-120"/>
              </a:rPr>
              <a:t>Clause 21(d) — Cash Payments u/s 40A(3) &amp; 40A(3A)</a:t>
            </a:r>
            <a:endParaRPr lang="en-US" sz="2750" dirty="0"/>
          </a:p>
        </p:txBody>
      </p:sp>
      <p:sp>
        <p:nvSpPr>
          <p:cNvPr id="3" name="Shape 1"/>
          <p:cNvSpPr/>
          <p:nvPr/>
        </p:nvSpPr>
        <p:spPr>
          <a:xfrm>
            <a:off x="496119" y="1985814"/>
            <a:ext cx="8151763" cy="1728267"/>
          </a:xfrm>
          <a:prstGeom prst="roundRect">
            <a:avLst>
              <a:gd name="adj" fmla="val 3445"/>
            </a:avLst>
          </a:prstGeom>
          <a:solidFill>
            <a:srgbClr val="F2EDE5"/>
          </a:solidFill>
          <a:ln w="4763">
            <a:solidFill>
              <a:srgbClr val="CCC4B8"/>
            </a:solidFill>
            <a:prstDash val="solid"/>
          </a:ln>
          <a:effectLst>
            <a:outerShdw dist="17780" dir="2700000" algn="bl" rotWithShape="0">
              <a:srgbClr val="CCC4B8">
                <a:alpha val="100000"/>
              </a:srgbClr>
            </a:outerShdw>
          </a:effectLst>
        </p:spPr>
      </p:sp>
      <p:sp>
        <p:nvSpPr>
          <p:cNvPr id="4" name="Shape 2"/>
          <p:cNvSpPr/>
          <p:nvPr/>
        </p:nvSpPr>
        <p:spPr>
          <a:xfrm>
            <a:off x="500881" y="1990576"/>
            <a:ext cx="2714030" cy="1718742"/>
          </a:xfrm>
          <a:prstGeom prst="roundRect">
            <a:avLst>
              <a:gd name="adj" fmla="val 3464"/>
            </a:avLst>
          </a:prstGeom>
          <a:solidFill>
            <a:srgbClr val="F2EDE5"/>
          </a:solidFill>
          <a:ln/>
        </p:spPr>
      </p:sp>
      <p:sp>
        <p:nvSpPr>
          <p:cNvPr id="5" name="Text 3"/>
          <p:cNvSpPr/>
          <p:nvPr/>
        </p:nvSpPr>
        <p:spPr>
          <a:xfrm>
            <a:off x="642640" y="2132335"/>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4C4C4C"/>
                </a:solidFill>
                <a:latin typeface="Noto Serif Medium" pitchFamily="34" charset="0"/>
                <a:ea typeface="Noto Serif Medium" pitchFamily="34" charset="-122"/>
                <a:cs typeface="Noto Serif Medium" pitchFamily="34" charset="-120"/>
              </a:rPr>
              <a:t>General Limit</a:t>
            </a:r>
            <a:endParaRPr lang="en-US" sz="1350" dirty="0"/>
          </a:p>
        </p:txBody>
      </p:sp>
      <p:sp>
        <p:nvSpPr>
          <p:cNvPr id="6" name="Text 4"/>
          <p:cNvSpPr/>
          <p:nvPr/>
        </p:nvSpPr>
        <p:spPr>
          <a:xfrm>
            <a:off x="642640" y="2438846"/>
            <a:ext cx="2430512"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Rs.10,000 per person per day. Payment otherwise than by account payee cheque/draft/electronic mode — disallowed.</a:t>
            </a:r>
            <a:endParaRPr lang="en-US" sz="1100" dirty="0"/>
          </a:p>
        </p:txBody>
      </p:sp>
      <p:sp>
        <p:nvSpPr>
          <p:cNvPr id="7" name="Shape 5"/>
          <p:cNvSpPr/>
          <p:nvPr/>
        </p:nvSpPr>
        <p:spPr>
          <a:xfrm>
            <a:off x="3214911" y="1990576"/>
            <a:ext cx="2714104" cy="1718742"/>
          </a:xfrm>
          <a:prstGeom prst="rect">
            <a:avLst/>
          </a:prstGeom>
          <a:solidFill>
            <a:srgbClr val="F2EDE5"/>
          </a:solidFill>
          <a:ln/>
        </p:spPr>
      </p:sp>
      <p:sp>
        <p:nvSpPr>
          <p:cNvPr id="8" name="Shape 6"/>
          <p:cNvSpPr/>
          <p:nvPr/>
        </p:nvSpPr>
        <p:spPr>
          <a:xfrm>
            <a:off x="3214911" y="1990576"/>
            <a:ext cx="19050" cy="1718742"/>
          </a:xfrm>
          <a:prstGeom prst="roundRect">
            <a:avLst>
              <a:gd name="adj" fmla="val 312558"/>
            </a:avLst>
          </a:prstGeom>
          <a:solidFill>
            <a:srgbClr val="CCC4B8"/>
          </a:solidFill>
          <a:ln/>
        </p:spPr>
      </p:sp>
      <p:sp>
        <p:nvSpPr>
          <p:cNvPr id="9" name="Text 7"/>
          <p:cNvSpPr/>
          <p:nvPr/>
        </p:nvSpPr>
        <p:spPr>
          <a:xfrm>
            <a:off x="3356670" y="2132335"/>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4C4C4C"/>
                </a:solidFill>
                <a:latin typeface="Noto Serif Medium" pitchFamily="34" charset="0"/>
                <a:ea typeface="Noto Serif Medium" pitchFamily="34" charset="-122"/>
                <a:cs typeface="Noto Serif Medium" pitchFamily="34" charset="-120"/>
              </a:rPr>
              <a:t>Goods Carriage</a:t>
            </a:r>
            <a:endParaRPr lang="en-US" sz="1350" dirty="0"/>
          </a:p>
        </p:txBody>
      </p:sp>
      <p:sp>
        <p:nvSpPr>
          <p:cNvPr id="10" name="Text 8"/>
          <p:cNvSpPr/>
          <p:nvPr/>
        </p:nvSpPr>
        <p:spPr>
          <a:xfrm>
            <a:off x="3356670" y="2438846"/>
            <a:ext cx="2430587"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Higher limit of Rs.35,000 per person per day for plying, hiring, or leasing of goods carriages.</a:t>
            </a:r>
            <a:endParaRPr lang="en-US" sz="1100" dirty="0"/>
          </a:p>
        </p:txBody>
      </p:sp>
      <p:sp>
        <p:nvSpPr>
          <p:cNvPr id="11" name="Shape 9"/>
          <p:cNvSpPr/>
          <p:nvPr/>
        </p:nvSpPr>
        <p:spPr>
          <a:xfrm>
            <a:off x="5929015" y="1990576"/>
            <a:ext cx="2714104" cy="1718742"/>
          </a:xfrm>
          <a:prstGeom prst="rect">
            <a:avLst/>
          </a:prstGeom>
          <a:solidFill>
            <a:srgbClr val="F2EDE5"/>
          </a:solidFill>
          <a:ln/>
        </p:spPr>
      </p:sp>
      <p:sp>
        <p:nvSpPr>
          <p:cNvPr id="12" name="Shape 10"/>
          <p:cNvSpPr/>
          <p:nvPr/>
        </p:nvSpPr>
        <p:spPr>
          <a:xfrm>
            <a:off x="5929015" y="1990576"/>
            <a:ext cx="19050" cy="1718742"/>
          </a:xfrm>
          <a:prstGeom prst="roundRect">
            <a:avLst>
              <a:gd name="adj" fmla="val 312558"/>
            </a:avLst>
          </a:prstGeom>
          <a:solidFill>
            <a:srgbClr val="CCC4B8"/>
          </a:solidFill>
          <a:ln/>
        </p:spPr>
      </p:sp>
      <p:sp>
        <p:nvSpPr>
          <p:cNvPr id="13" name="Text 11"/>
          <p:cNvSpPr/>
          <p:nvPr/>
        </p:nvSpPr>
        <p:spPr>
          <a:xfrm>
            <a:off x="6070774" y="2132335"/>
            <a:ext cx="2430587" cy="442913"/>
          </a:xfrm>
          <a:prstGeom prst="rect">
            <a:avLst/>
          </a:prstGeom>
          <a:noFill/>
          <a:ln/>
        </p:spPr>
        <p:txBody>
          <a:bodyPr wrap="square" lIns="0" tIns="0" rIns="0" bIns="0" rtlCol="0" anchor="t">
            <a:normAutofit/>
          </a:bodyPr>
          <a:lstStyle/>
          <a:p>
            <a:pPr marL="0" indent="0" algn="l">
              <a:lnSpc>
                <a:spcPct val="104000"/>
              </a:lnSpc>
              <a:buNone/>
            </a:pPr>
            <a:r>
              <a:rPr lang="en-US" sz="1350" dirty="0">
                <a:solidFill>
                  <a:srgbClr val="4C4C4C"/>
                </a:solidFill>
                <a:latin typeface="Noto Serif Medium" pitchFamily="34" charset="0"/>
                <a:ea typeface="Noto Serif Medium" pitchFamily="34" charset="-122"/>
                <a:cs typeface="Noto Serif Medium" pitchFamily="34" charset="-120"/>
              </a:rPr>
              <a:t>40A(3A) — Subsequent Payment</a:t>
            </a:r>
            <a:endParaRPr lang="en-US" sz="1350" dirty="0"/>
          </a:p>
        </p:txBody>
      </p:sp>
      <p:sp>
        <p:nvSpPr>
          <p:cNvPr id="14" name="Text 12"/>
          <p:cNvSpPr/>
          <p:nvPr/>
        </p:nvSpPr>
        <p:spPr>
          <a:xfrm>
            <a:off x="6070774" y="2660303"/>
            <a:ext cx="2430587"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If liability was earlier allowed but payment made in cash exceeding limit subsequently, it is </a:t>
            </a:r>
            <a:r>
              <a:rPr lang="en-US" sz="1100" b="1" dirty="0">
                <a:solidFill>
                  <a:srgbClr val="4C4C4C"/>
                </a:solidFill>
                <a:latin typeface="Noto Serif" pitchFamily="34" charset="0"/>
                <a:ea typeface="Noto Serif" pitchFamily="34" charset="-122"/>
                <a:cs typeface="Noto Serif" pitchFamily="34" charset="-120"/>
              </a:rPr>
              <a:t>deemed as business income</a:t>
            </a:r>
            <a:r>
              <a:rPr lang="en-US" sz="1100" dirty="0">
                <a:solidFill>
                  <a:srgbClr val="4C4C4C"/>
                </a:solidFill>
                <a:latin typeface="Noto Serif" pitchFamily="34" charset="0"/>
                <a:ea typeface="Noto Serif" pitchFamily="34" charset="-122"/>
                <a:cs typeface="Noto Serif" pitchFamily="34" charset="-120"/>
              </a:rPr>
              <a:t>.</a:t>
            </a:r>
            <a:endParaRPr lang="en-US" sz="1100" dirty="0"/>
          </a:p>
        </p:txBody>
      </p:sp>
      <p:sp>
        <p:nvSpPr>
          <p:cNvPr id="15" name="Text 13"/>
          <p:cNvSpPr/>
          <p:nvPr/>
        </p:nvSpPr>
        <p:spPr>
          <a:xfrm>
            <a:off x="496119" y="3873550"/>
            <a:ext cx="815176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Rule 6DD provides exemptions (banking entities, Government payments, cottage industry, etc.). </a:t>
            </a:r>
          </a:p>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Rule 6ABBA prescribes electronic modes: UPI, NEFT, RTGS, IMPS, Credit/Debit Card, Net Banking, BHIM.</a:t>
            </a:r>
            <a:endParaRPr lang="en-US" sz="11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27193" y="373908"/>
            <a:ext cx="6531173" cy="380702"/>
          </a:xfrm>
          <a:prstGeom prst="rect">
            <a:avLst/>
          </a:prstGeom>
          <a:noFill/>
          <a:ln/>
        </p:spPr>
        <p:txBody>
          <a:bodyPr wrap="none" lIns="0" tIns="0" rIns="0" bIns="0" rtlCol="0" anchor="t"/>
          <a:lstStyle/>
          <a:p>
            <a:pPr marL="0" indent="0" algn="l">
              <a:lnSpc>
                <a:spcPct val="104000"/>
              </a:lnSpc>
              <a:buNone/>
            </a:pPr>
            <a:r>
              <a:rPr lang="en-US" sz="2350" dirty="0">
                <a:solidFill>
                  <a:srgbClr val="3A3A3A"/>
                </a:solidFill>
                <a:latin typeface="Noto Serif Medium" pitchFamily="34" charset="0"/>
                <a:ea typeface="Noto Serif Medium" pitchFamily="34" charset="-122"/>
                <a:cs typeface="Noto Serif Medium" pitchFamily="34" charset="-120"/>
              </a:rPr>
              <a:t>Clauses 21(e)–(i) — Remaining Provisions</a:t>
            </a:r>
            <a:endParaRPr lang="en-US" sz="235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2083" y="1003660"/>
            <a:ext cx="182687" cy="182687"/>
          </a:xfrm>
          <a:prstGeom prst="rect">
            <a:avLst/>
          </a:prstGeom>
        </p:spPr>
      </p:pic>
      <p:sp>
        <p:nvSpPr>
          <p:cNvPr id="4" name="Text 1"/>
          <p:cNvSpPr/>
          <p:nvPr/>
        </p:nvSpPr>
        <p:spPr>
          <a:xfrm>
            <a:off x="822275" y="999827"/>
            <a:ext cx="1977182" cy="190351"/>
          </a:xfrm>
          <a:prstGeom prst="rect">
            <a:avLst/>
          </a:prstGeom>
          <a:noFill/>
          <a:ln/>
        </p:spPr>
        <p:txBody>
          <a:bodyPr wrap="none" lIns="0" tIns="0" rIns="0" bIns="0" rtlCol="0" anchor="t"/>
          <a:lstStyle/>
          <a:p>
            <a:pPr marL="0" indent="0" algn="l">
              <a:lnSpc>
                <a:spcPct val="104000"/>
              </a:lnSpc>
              <a:buNone/>
            </a:pPr>
            <a:r>
              <a:rPr lang="en-US" sz="1150" dirty="0">
                <a:solidFill>
                  <a:srgbClr val="4C4C4C"/>
                </a:solidFill>
                <a:latin typeface="Noto Serif Medium" pitchFamily="34" charset="0"/>
                <a:ea typeface="Noto Serif Medium" pitchFamily="34" charset="-122"/>
                <a:cs typeface="Noto Serif Medium" pitchFamily="34" charset="-120"/>
              </a:rPr>
              <a:t>21(e) — Gratuity u/s 40A(7)</a:t>
            </a:r>
            <a:endParaRPr lang="en-US" sz="1150" dirty="0"/>
          </a:p>
        </p:txBody>
      </p:sp>
      <p:sp>
        <p:nvSpPr>
          <p:cNvPr id="5" name="Text 2"/>
          <p:cNvSpPr/>
          <p:nvPr/>
        </p:nvSpPr>
        <p:spPr>
          <a:xfrm>
            <a:off x="822275" y="1252984"/>
            <a:ext cx="7895332" cy="362396"/>
          </a:xfrm>
          <a:prstGeom prst="rect">
            <a:avLst/>
          </a:prstGeom>
          <a:noFill/>
          <a:ln/>
        </p:spPr>
        <p:txBody>
          <a:bodyPr wrap="square" lIns="0" tIns="0" rIns="0" bIns="0" rtlCol="0" anchor="t">
            <a:normAutofit/>
          </a:bodyPr>
          <a:lstStyle/>
          <a:p>
            <a:pPr marL="0" indent="0" algn="l">
              <a:lnSpc>
                <a:spcPct val="124000"/>
              </a:lnSpc>
              <a:buNone/>
            </a:pPr>
            <a:r>
              <a:rPr lang="en-US" sz="950" dirty="0">
                <a:solidFill>
                  <a:srgbClr val="4C4C4C"/>
                </a:solidFill>
                <a:latin typeface="Noto Serif" pitchFamily="34" charset="0"/>
                <a:ea typeface="Noto Serif" pitchFamily="34" charset="-122"/>
                <a:cs typeface="Noto Serif" pitchFamily="34" charset="-120"/>
              </a:rPr>
              <a:t>Provision for gratuity is </a:t>
            </a:r>
            <a:r>
              <a:rPr lang="en-US" sz="950" b="1" dirty="0">
                <a:solidFill>
                  <a:srgbClr val="4C4C4C"/>
                </a:solidFill>
                <a:latin typeface="Noto Serif" pitchFamily="34" charset="0"/>
                <a:ea typeface="Noto Serif" pitchFamily="34" charset="-122"/>
                <a:cs typeface="Noto Serif" pitchFamily="34" charset="-120"/>
              </a:rPr>
              <a:t>not allowable</a:t>
            </a:r>
            <a:r>
              <a:rPr lang="en-US" sz="950" dirty="0">
                <a:solidFill>
                  <a:srgbClr val="4C4C4C"/>
                </a:solidFill>
                <a:latin typeface="Noto Serif" pitchFamily="34" charset="0"/>
                <a:ea typeface="Noto Serif" pitchFamily="34" charset="-122"/>
                <a:cs typeface="Noto Serif" pitchFamily="34" charset="-120"/>
              </a:rPr>
              <a:t>. Only contributions to an </a:t>
            </a:r>
            <a:r>
              <a:rPr lang="en-US" sz="950" i="1" dirty="0">
                <a:solidFill>
                  <a:srgbClr val="4C4C4C"/>
                </a:solidFill>
                <a:latin typeface="Noto Serif" pitchFamily="34" charset="0"/>
                <a:ea typeface="Noto Serif" pitchFamily="34" charset="-122"/>
                <a:cs typeface="Noto Serif" pitchFamily="34" charset="-120"/>
              </a:rPr>
              <a:t>approved</a:t>
            </a:r>
            <a:r>
              <a:rPr lang="en-US" sz="950" dirty="0">
                <a:solidFill>
                  <a:srgbClr val="4C4C4C"/>
                </a:solidFill>
                <a:latin typeface="Noto Serif" pitchFamily="34" charset="0"/>
                <a:ea typeface="Noto Serif" pitchFamily="34" charset="-122"/>
                <a:cs typeface="Noto Serif" pitchFamily="34" charset="-120"/>
              </a:rPr>
              <a:t> gratuity fund and actual gratuity payable during the year are deductible.</a:t>
            </a:r>
            <a:endParaRPr lang="en-US" sz="95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2083" y="1828540"/>
            <a:ext cx="182687" cy="182687"/>
          </a:xfrm>
          <a:prstGeom prst="rect">
            <a:avLst/>
          </a:prstGeom>
        </p:spPr>
      </p:pic>
      <p:sp>
        <p:nvSpPr>
          <p:cNvPr id="7" name="Text 3"/>
          <p:cNvSpPr/>
          <p:nvPr/>
        </p:nvSpPr>
        <p:spPr>
          <a:xfrm>
            <a:off x="822275" y="1824707"/>
            <a:ext cx="3126507" cy="190351"/>
          </a:xfrm>
          <a:prstGeom prst="rect">
            <a:avLst/>
          </a:prstGeom>
          <a:noFill/>
          <a:ln/>
        </p:spPr>
        <p:txBody>
          <a:bodyPr wrap="none" lIns="0" tIns="0" rIns="0" bIns="0" rtlCol="0" anchor="t"/>
          <a:lstStyle/>
          <a:p>
            <a:pPr marL="0" indent="0" algn="l">
              <a:lnSpc>
                <a:spcPct val="104000"/>
              </a:lnSpc>
              <a:buNone/>
            </a:pPr>
            <a:r>
              <a:rPr lang="en-US" sz="1150" dirty="0">
                <a:solidFill>
                  <a:srgbClr val="4C4C4C"/>
                </a:solidFill>
                <a:latin typeface="Noto Serif Medium" pitchFamily="34" charset="0"/>
                <a:ea typeface="Noto Serif Medium" pitchFamily="34" charset="-122"/>
                <a:cs typeface="Noto Serif Medium" pitchFamily="34" charset="-120"/>
              </a:rPr>
              <a:t>21(f) — Employer Contributions u/s 40A(9)</a:t>
            </a:r>
            <a:endParaRPr lang="en-US" sz="1150" dirty="0"/>
          </a:p>
        </p:txBody>
      </p:sp>
      <p:sp>
        <p:nvSpPr>
          <p:cNvPr id="8" name="Text 4"/>
          <p:cNvSpPr/>
          <p:nvPr/>
        </p:nvSpPr>
        <p:spPr>
          <a:xfrm>
            <a:off x="822275" y="2077864"/>
            <a:ext cx="7895332" cy="362396"/>
          </a:xfrm>
          <a:prstGeom prst="rect">
            <a:avLst/>
          </a:prstGeom>
          <a:noFill/>
          <a:ln/>
        </p:spPr>
        <p:txBody>
          <a:bodyPr wrap="square" lIns="0" tIns="0" rIns="0" bIns="0" rtlCol="0" anchor="t">
            <a:normAutofit/>
          </a:bodyPr>
          <a:lstStyle/>
          <a:p>
            <a:pPr marL="0" indent="0" algn="l">
              <a:lnSpc>
                <a:spcPct val="124000"/>
              </a:lnSpc>
              <a:buNone/>
            </a:pPr>
            <a:r>
              <a:rPr lang="en-US" sz="950" dirty="0">
                <a:solidFill>
                  <a:srgbClr val="4C4C4C"/>
                </a:solidFill>
                <a:latin typeface="Noto Serif" pitchFamily="34" charset="0"/>
                <a:ea typeface="Noto Serif" pitchFamily="34" charset="-122"/>
                <a:cs typeface="Noto Serif" pitchFamily="34" charset="-120"/>
              </a:rPr>
              <a:t>Contributions to funds/trusts (other than recognised PF, approved superannuation, notified pension, approved gratuity) are </a:t>
            </a:r>
            <a:r>
              <a:rPr lang="en-US" sz="950" b="1" dirty="0">
                <a:solidFill>
                  <a:srgbClr val="4C4C4C"/>
                </a:solidFill>
                <a:latin typeface="Noto Serif" pitchFamily="34" charset="0"/>
                <a:ea typeface="Noto Serif" pitchFamily="34" charset="-122"/>
                <a:cs typeface="Noto Serif" pitchFamily="34" charset="-120"/>
              </a:rPr>
              <a:t>not allowable</a:t>
            </a:r>
            <a:r>
              <a:rPr lang="en-US" sz="950" dirty="0">
                <a:solidFill>
                  <a:srgbClr val="4C4C4C"/>
                </a:solidFill>
                <a:latin typeface="Noto Serif" pitchFamily="34" charset="0"/>
                <a:ea typeface="Noto Serif" pitchFamily="34" charset="-122"/>
                <a:cs typeface="Noto Serif" pitchFamily="34" charset="-120"/>
              </a:rPr>
              <a:t> when made in employer capacity.</a:t>
            </a:r>
            <a:endParaRPr lang="en-US" sz="95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2083" y="2653419"/>
            <a:ext cx="182687" cy="182687"/>
          </a:xfrm>
          <a:prstGeom prst="rect">
            <a:avLst/>
          </a:prstGeom>
        </p:spPr>
      </p:pic>
      <p:sp>
        <p:nvSpPr>
          <p:cNvPr id="10" name="Text 5"/>
          <p:cNvSpPr/>
          <p:nvPr/>
        </p:nvSpPr>
        <p:spPr>
          <a:xfrm>
            <a:off x="822275" y="2649587"/>
            <a:ext cx="2181374" cy="190351"/>
          </a:xfrm>
          <a:prstGeom prst="rect">
            <a:avLst/>
          </a:prstGeom>
          <a:noFill/>
          <a:ln/>
        </p:spPr>
        <p:txBody>
          <a:bodyPr wrap="none" lIns="0" tIns="0" rIns="0" bIns="0" rtlCol="0" anchor="t"/>
          <a:lstStyle/>
          <a:p>
            <a:pPr marL="0" indent="0" algn="l">
              <a:lnSpc>
                <a:spcPct val="104000"/>
              </a:lnSpc>
              <a:buNone/>
            </a:pPr>
            <a:r>
              <a:rPr lang="en-US" sz="1150" dirty="0">
                <a:solidFill>
                  <a:srgbClr val="4C4C4C"/>
                </a:solidFill>
                <a:latin typeface="Noto Serif Medium" pitchFamily="34" charset="0"/>
                <a:ea typeface="Noto Serif Medium" pitchFamily="34" charset="-122"/>
                <a:cs typeface="Noto Serif Medium" pitchFamily="34" charset="-120"/>
              </a:rPr>
              <a:t>21(g) — Contingent Liabilities</a:t>
            </a:r>
            <a:endParaRPr lang="en-US" sz="1150" dirty="0"/>
          </a:p>
        </p:txBody>
      </p:sp>
      <p:sp>
        <p:nvSpPr>
          <p:cNvPr id="11" name="Text 6"/>
          <p:cNvSpPr/>
          <p:nvPr/>
        </p:nvSpPr>
        <p:spPr>
          <a:xfrm>
            <a:off x="822275" y="2902744"/>
            <a:ext cx="7895332" cy="181198"/>
          </a:xfrm>
          <a:prstGeom prst="rect">
            <a:avLst/>
          </a:prstGeom>
          <a:noFill/>
          <a:ln/>
        </p:spPr>
        <p:txBody>
          <a:bodyPr wrap="none" lIns="0" tIns="0" rIns="0" bIns="0" rtlCol="0" anchor="t"/>
          <a:lstStyle/>
          <a:p>
            <a:pPr marL="0" indent="0" algn="l">
              <a:lnSpc>
                <a:spcPct val="124000"/>
              </a:lnSpc>
              <a:buNone/>
            </a:pPr>
            <a:r>
              <a:rPr lang="en-US" sz="950" dirty="0">
                <a:solidFill>
                  <a:srgbClr val="4C4C4C"/>
                </a:solidFill>
                <a:latin typeface="Noto Serif" pitchFamily="34" charset="0"/>
                <a:ea typeface="Noto Serif" pitchFamily="34" charset="-122"/>
                <a:cs typeface="Noto Serif" pitchFamily="34" charset="-120"/>
              </a:rPr>
              <a:t>Only contingent liabilities </a:t>
            </a:r>
            <a:r>
              <a:rPr lang="en-US" sz="950" b="1" dirty="0">
                <a:solidFill>
                  <a:srgbClr val="4C4C4C"/>
                </a:solidFill>
                <a:latin typeface="Noto Serif" pitchFamily="34" charset="0"/>
                <a:ea typeface="Noto Serif" pitchFamily="34" charset="-122"/>
                <a:cs typeface="Noto Serif" pitchFamily="34" charset="-120"/>
              </a:rPr>
              <a:t>debited to P&amp;L </a:t>
            </a:r>
            <a:r>
              <a:rPr lang="en-US" sz="950" dirty="0">
                <a:solidFill>
                  <a:srgbClr val="4C4C4C"/>
                </a:solidFill>
                <a:latin typeface="Noto Serif" pitchFamily="34" charset="0"/>
                <a:ea typeface="Noto Serif" pitchFamily="34" charset="-122"/>
                <a:cs typeface="Noto Serif" pitchFamily="34" charset="-120"/>
              </a:rPr>
              <a:t>(Which were disclosed as contingent liability in the Previous Year)</a:t>
            </a:r>
          </a:p>
          <a:p>
            <a:pPr marL="0" indent="0" algn="l">
              <a:lnSpc>
                <a:spcPct val="124000"/>
              </a:lnSpc>
              <a:buNone/>
            </a:pPr>
            <a:r>
              <a:rPr lang="en-US" sz="950" dirty="0">
                <a:solidFill>
                  <a:srgbClr val="4C4C4C"/>
                </a:solidFill>
                <a:latin typeface="Noto Serif" pitchFamily="34" charset="0"/>
                <a:ea typeface="Noto Serif" pitchFamily="34" charset="-122"/>
                <a:cs typeface="Noto Serif" pitchFamily="34" charset="-120"/>
              </a:rPr>
              <a:t>must be reported — not those disclosed in notes. The Tax Auditor is advised to refer AS-29/Ind AS 37.</a:t>
            </a:r>
            <a:endParaRPr lang="en-US" sz="950" dirty="0"/>
          </a:p>
        </p:txBody>
      </p:sp>
      <p:pic>
        <p:nvPicPr>
          <p:cNvPr id="12"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2083" y="3390701"/>
            <a:ext cx="182687" cy="182687"/>
          </a:xfrm>
          <a:prstGeom prst="rect">
            <a:avLst/>
          </a:prstGeom>
        </p:spPr>
      </p:pic>
      <p:sp>
        <p:nvSpPr>
          <p:cNvPr id="13" name="Text 7"/>
          <p:cNvSpPr/>
          <p:nvPr/>
        </p:nvSpPr>
        <p:spPr>
          <a:xfrm>
            <a:off x="822275" y="3386869"/>
            <a:ext cx="2491457" cy="190351"/>
          </a:xfrm>
          <a:prstGeom prst="rect">
            <a:avLst/>
          </a:prstGeom>
          <a:noFill/>
          <a:ln/>
        </p:spPr>
        <p:txBody>
          <a:bodyPr wrap="none" lIns="0" tIns="0" rIns="0" bIns="0" rtlCol="0" anchor="t"/>
          <a:lstStyle/>
          <a:p>
            <a:pPr marL="0" indent="0" algn="l">
              <a:lnSpc>
                <a:spcPct val="104000"/>
              </a:lnSpc>
              <a:buNone/>
            </a:pPr>
            <a:r>
              <a:rPr lang="en-US" sz="1150" dirty="0">
                <a:solidFill>
                  <a:srgbClr val="4C4C4C"/>
                </a:solidFill>
                <a:latin typeface="Noto Serif Medium" pitchFamily="34" charset="0"/>
                <a:ea typeface="Noto Serif Medium" pitchFamily="34" charset="-122"/>
                <a:cs typeface="Noto Serif Medium" pitchFamily="34" charset="-120"/>
              </a:rPr>
              <a:t>21(h) — Section 14A Disallowance</a:t>
            </a:r>
            <a:endParaRPr lang="en-US" sz="1150" dirty="0"/>
          </a:p>
        </p:txBody>
      </p:sp>
      <p:sp>
        <p:nvSpPr>
          <p:cNvPr id="14" name="Text 8"/>
          <p:cNvSpPr/>
          <p:nvPr/>
        </p:nvSpPr>
        <p:spPr>
          <a:xfrm>
            <a:off x="822275" y="3640025"/>
            <a:ext cx="7895332" cy="362396"/>
          </a:xfrm>
          <a:prstGeom prst="rect">
            <a:avLst/>
          </a:prstGeom>
          <a:noFill/>
          <a:ln/>
        </p:spPr>
        <p:txBody>
          <a:bodyPr wrap="square" lIns="0" tIns="0" rIns="0" bIns="0" rtlCol="0" anchor="t">
            <a:normAutofit/>
          </a:bodyPr>
          <a:lstStyle/>
          <a:p>
            <a:pPr marL="0" indent="0" algn="l">
              <a:lnSpc>
                <a:spcPct val="124000"/>
              </a:lnSpc>
              <a:buNone/>
            </a:pPr>
            <a:r>
              <a:rPr lang="en-US" sz="950" dirty="0">
                <a:solidFill>
                  <a:srgbClr val="4C4C4C"/>
                </a:solidFill>
                <a:latin typeface="Noto Serif" pitchFamily="34" charset="0"/>
                <a:ea typeface="Noto Serif" pitchFamily="34" charset="-122"/>
                <a:cs typeface="Noto Serif" pitchFamily="34" charset="-120"/>
              </a:rPr>
              <a:t>Expenditure relating to exempt income (</a:t>
            </a:r>
            <a:r>
              <a:rPr lang="en-US" sz="950" dirty="0" err="1">
                <a:solidFill>
                  <a:srgbClr val="4C4C4C"/>
                </a:solidFill>
                <a:latin typeface="Noto Serif" pitchFamily="34" charset="0"/>
                <a:ea typeface="Noto Serif" pitchFamily="34" charset="-122"/>
                <a:cs typeface="Noto Serif" pitchFamily="34" charset="-120"/>
              </a:rPr>
              <a:t>e.g</a:t>
            </a:r>
            <a:r>
              <a:rPr lang="en-US" sz="950" dirty="0">
                <a:solidFill>
                  <a:srgbClr val="4C4C4C"/>
                </a:solidFill>
                <a:latin typeface="Noto Serif" pitchFamily="34" charset="0"/>
                <a:ea typeface="Noto Serif" pitchFamily="34" charset="-122"/>
                <a:cs typeface="Noto Serif" pitchFamily="34" charset="-120"/>
              </a:rPr>
              <a:t>, agricultural income) is inadmissible. </a:t>
            </a:r>
            <a:endParaRPr lang="en-US" sz="950" dirty="0"/>
          </a:p>
        </p:txBody>
      </p:sp>
      <p:pic>
        <p:nvPicPr>
          <p:cNvPr id="15"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2083" y="4215581"/>
            <a:ext cx="182687" cy="182687"/>
          </a:xfrm>
          <a:prstGeom prst="rect">
            <a:avLst/>
          </a:prstGeom>
        </p:spPr>
      </p:pic>
      <p:sp>
        <p:nvSpPr>
          <p:cNvPr id="16" name="Text 9"/>
          <p:cNvSpPr/>
          <p:nvPr/>
        </p:nvSpPr>
        <p:spPr>
          <a:xfrm>
            <a:off x="822275" y="4211749"/>
            <a:ext cx="4215259" cy="190351"/>
          </a:xfrm>
          <a:prstGeom prst="rect">
            <a:avLst/>
          </a:prstGeom>
          <a:noFill/>
          <a:ln/>
        </p:spPr>
        <p:txBody>
          <a:bodyPr wrap="none" lIns="0" tIns="0" rIns="0" bIns="0" rtlCol="0" anchor="t"/>
          <a:lstStyle/>
          <a:p>
            <a:pPr marL="0" indent="0" algn="l">
              <a:lnSpc>
                <a:spcPct val="104000"/>
              </a:lnSpc>
              <a:buNone/>
            </a:pPr>
            <a:r>
              <a:rPr lang="en-US" sz="1150" dirty="0">
                <a:solidFill>
                  <a:srgbClr val="4C4C4C"/>
                </a:solidFill>
                <a:latin typeface="Noto Serif Medium" pitchFamily="34" charset="0"/>
                <a:ea typeface="Noto Serif Medium" pitchFamily="34" charset="-122"/>
                <a:cs typeface="Noto Serif Medium" pitchFamily="34" charset="-120"/>
              </a:rPr>
              <a:t>21(i) — Interest on Capital Borrowed u/s 36(1)(iii)</a:t>
            </a:r>
            <a:endParaRPr lang="en-US" sz="1150" dirty="0"/>
          </a:p>
        </p:txBody>
      </p:sp>
      <p:sp>
        <p:nvSpPr>
          <p:cNvPr id="17" name="Text 10"/>
          <p:cNvSpPr/>
          <p:nvPr/>
        </p:nvSpPr>
        <p:spPr>
          <a:xfrm>
            <a:off x="822275" y="4464905"/>
            <a:ext cx="7895332" cy="362396"/>
          </a:xfrm>
          <a:prstGeom prst="rect">
            <a:avLst/>
          </a:prstGeom>
          <a:noFill/>
          <a:ln/>
        </p:spPr>
        <p:txBody>
          <a:bodyPr wrap="square" lIns="0" tIns="0" rIns="0" bIns="0" rtlCol="0" anchor="t">
            <a:normAutofit/>
          </a:bodyPr>
          <a:lstStyle/>
          <a:p>
            <a:pPr marL="0" indent="0" algn="l">
              <a:lnSpc>
                <a:spcPct val="124000"/>
              </a:lnSpc>
              <a:buNone/>
            </a:pPr>
            <a:r>
              <a:rPr lang="en-US" sz="950" dirty="0">
                <a:solidFill>
                  <a:srgbClr val="4C4C4C"/>
                </a:solidFill>
                <a:latin typeface="Noto Serif" pitchFamily="34" charset="0"/>
                <a:ea typeface="Noto Serif" pitchFamily="34" charset="-122"/>
                <a:cs typeface="Noto Serif" pitchFamily="34" charset="-120"/>
              </a:rPr>
              <a:t>Interest on capital borrowed for asset acquisition is </a:t>
            </a:r>
            <a:r>
              <a:rPr lang="en-US" sz="950" b="1" dirty="0">
                <a:solidFill>
                  <a:srgbClr val="4C4C4C"/>
                </a:solidFill>
                <a:latin typeface="Noto Serif" pitchFamily="34" charset="0"/>
                <a:ea typeface="Noto Serif" pitchFamily="34" charset="-122"/>
                <a:cs typeface="Noto Serif" pitchFamily="34" charset="-120"/>
              </a:rPr>
              <a:t>not allowable</a:t>
            </a:r>
            <a:r>
              <a:rPr lang="en-US" sz="950" dirty="0">
                <a:solidFill>
                  <a:srgbClr val="4C4C4C"/>
                </a:solidFill>
                <a:latin typeface="Noto Serif" pitchFamily="34" charset="0"/>
                <a:ea typeface="Noto Serif" pitchFamily="34" charset="-122"/>
                <a:cs typeface="Noto Serif" pitchFamily="34" charset="-120"/>
              </a:rPr>
              <a:t> for the period from borrowing date until asset is put to use. </a:t>
            </a:r>
            <a:endParaRPr lang="en-US" sz="95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715000" y="0"/>
            <a:ext cx="3429000" cy="5143500"/>
          </a:xfrm>
          <a:prstGeom prst="rect">
            <a:avLst/>
          </a:prstGeom>
          <a:solidFill>
            <a:srgbClr val="F2EDE5"/>
          </a:solidFill>
          <a:ln/>
        </p:spPr>
      </p:sp>
      <p:pic>
        <p:nvPicPr>
          <p:cNvPr id="3" name="Image 0" descr="preencoded.png"/>
          <p:cNvPicPr>
            <a:picLocks noChangeAspect="1"/>
          </p:cNvPicPr>
          <p:nvPr/>
        </p:nvPicPr>
        <p:blipFill>
          <a:blip r:embed="rId3"/>
          <a:stretch>
            <a:fillRect/>
          </a:stretch>
        </p:blipFill>
        <p:spPr>
          <a:xfrm>
            <a:off x="5785842" y="380181"/>
            <a:ext cx="3287241" cy="4383063"/>
          </a:xfrm>
          <a:prstGeom prst="rect">
            <a:avLst/>
          </a:prstGeom>
        </p:spPr>
      </p:pic>
      <p:sp>
        <p:nvSpPr>
          <p:cNvPr id="4" name="Text 1"/>
          <p:cNvSpPr/>
          <p:nvPr/>
        </p:nvSpPr>
        <p:spPr>
          <a:xfrm>
            <a:off x="496119" y="1795611"/>
            <a:ext cx="4722763" cy="885974"/>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3A3A3A"/>
                </a:solidFill>
                <a:latin typeface="Noto Serif Medium" pitchFamily="34" charset="0"/>
                <a:ea typeface="Noto Serif Medium" pitchFamily="34" charset="-122"/>
                <a:cs typeface="Noto Serif Medium" pitchFamily="34" charset="-120"/>
              </a:rPr>
              <a:t>Clause 22: MSME Reporting under Form 3CD</a:t>
            </a:r>
            <a:endParaRPr lang="en-US" sz="2750" dirty="0"/>
          </a:p>
        </p:txBody>
      </p:sp>
      <p:sp>
        <p:nvSpPr>
          <p:cNvPr id="5" name="Text 2"/>
          <p:cNvSpPr/>
          <p:nvPr/>
        </p:nvSpPr>
        <p:spPr>
          <a:xfrm>
            <a:off x="496119" y="2894186"/>
            <a:ext cx="472276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Guidance Note on Tax Audit under Section 44AB — Classification, Provisions &amp; Reporting Requirements</a:t>
            </a:r>
            <a:endParaRPr lang="en-US" sz="1100" dirty="0"/>
          </a:p>
        </p:txBody>
      </p:sp>
    </p:spTree>
    <p:extLst>
      <p:ext uri="{BB962C8B-B14F-4D97-AF65-F5344CB8AC3E}">
        <p14:creationId xmlns:p14="http://schemas.microsoft.com/office/powerpoint/2010/main" val="204062812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349" y="406673"/>
            <a:ext cx="4971901" cy="408384"/>
          </a:xfrm>
          <a:prstGeom prst="rect">
            <a:avLst/>
          </a:prstGeom>
          <a:noFill/>
          <a:ln/>
        </p:spPr>
        <p:txBody>
          <a:bodyPr wrap="none" lIns="0" tIns="0" rIns="0" bIns="0" rtlCol="0" anchor="t"/>
          <a:lstStyle/>
          <a:p>
            <a:pPr marL="0" indent="0" algn="l">
              <a:lnSpc>
                <a:spcPct val="104000"/>
              </a:lnSpc>
              <a:buNone/>
            </a:pPr>
            <a:r>
              <a:rPr lang="en-US" sz="2550" dirty="0">
                <a:solidFill>
                  <a:srgbClr val="3A3A3A"/>
                </a:solidFill>
                <a:latin typeface="Noto Serif Medium" pitchFamily="34" charset="0"/>
                <a:ea typeface="Noto Serif Medium" pitchFamily="34" charset="-122"/>
                <a:cs typeface="Noto Serif Medium" pitchFamily="34" charset="-120"/>
              </a:rPr>
              <a:t>MSME Classification Criteria</a:t>
            </a:r>
            <a:endParaRPr lang="en-US" sz="2550" dirty="0"/>
          </a:p>
        </p:txBody>
      </p:sp>
      <p:sp>
        <p:nvSpPr>
          <p:cNvPr id="3" name="Text 1"/>
          <p:cNvSpPr/>
          <p:nvPr/>
        </p:nvSpPr>
        <p:spPr>
          <a:xfrm>
            <a:off x="457349" y="945221"/>
            <a:ext cx="8686502" cy="200844"/>
          </a:xfrm>
          <a:prstGeom prst="rect">
            <a:avLst/>
          </a:prstGeom>
          <a:noFill/>
          <a:ln/>
        </p:spPr>
        <p:txBody>
          <a:bodyPr wrap="none" lIns="0" tIns="0" rIns="0" bIns="0" rtlCol="0" anchor="t"/>
          <a:lstStyle/>
          <a:p>
            <a:pPr marL="0" indent="0" algn="l">
              <a:lnSpc>
                <a:spcPct val="128000"/>
              </a:lnSpc>
              <a:buNone/>
            </a:pPr>
            <a:r>
              <a:rPr lang="en-US" sz="1200" dirty="0">
                <a:solidFill>
                  <a:srgbClr val="4C4C4C"/>
                </a:solidFill>
                <a:latin typeface="Noto Serif" pitchFamily="34" charset="0"/>
                <a:ea typeface="Noto Serif" pitchFamily="34" charset="-122"/>
                <a:cs typeface="Noto Serif" pitchFamily="34" charset="-120"/>
              </a:rPr>
              <a:t>Composite criteria of </a:t>
            </a:r>
            <a:r>
              <a:rPr lang="en-US" sz="1200" b="1" dirty="0">
                <a:solidFill>
                  <a:srgbClr val="4C4C4C"/>
                </a:solidFill>
                <a:latin typeface="Noto Serif" pitchFamily="34" charset="0"/>
                <a:ea typeface="Noto Serif" pitchFamily="34" charset="-122"/>
                <a:cs typeface="Noto Serif" pitchFamily="34" charset="-120"/>
              </a:rPr>
              <a:t>investment</a:t>
            </a:r>
            <a:r>
              <a:rPr lang="en-US" sz="1200" dirty="0">
                <a:solidFill>
                  <a:srgbClr val="4C4C4C"/>
                </a:solidFill>
                <a:latin typeface="Noto Serif" pitchFamily="34" charset="0"/>
                <a:ea typeface="Noto Serif" pitchFamily="34" charset="-122"/>
                <a:cs typeface="Noto Serif" pitchFamily="34" charset="-120"/>
              </a:rPr>
              <a:t> and </a:t>
            </a:r>
            <a:r>
              <a:rPr lang="en-US" sz="1200" b="1" dirty="0">
                <a:solidFill>
                  <a:srgbClr val="4C4C4C"/>
                </a:solidFill>
                <a:latin typeface="Noto Serif" pitchFamily="34" charset="0"/>
                <a:ea typeface="Noto Serif" pitchFamily="34" charset="-122"/>
                <a:cs typeface="Noto Serif" pitchFamily="34" charset="-120"/>
              </a:rPr>
              <a:t>annual turnover</a:t>
            </a:r>
            <a:r>
              <a:rPr lang="en-US" sz="1200" dirty="0">
                <a:solidFill>
                  <a:srgbClr val="4C4C4C"/>
                </a:solidFill>
                <a:latin typeface="Noto Serif" pitchFamily="34" charset="0"/>
                <a:ea typeface="Noto Serif" pitchFamily="34" charset="-122"/>
                <a:cs typeface="Noto Serif" pitchFamily="34" charset="-120"/>
              </a:rPr>
              <a:t> (MSME Notification S.O. 2119(E))</a:t>
            </a:r>
            <a:endParaRPr lang="en-US" sz="1200" dirty="0"/>
          </a:p>
        </p:txBody>
      </p:sp>
      <p:sp>
        <p:nvSpPr>
          <p:cNvPr id="4" name="Shape 2"/>
          <p:cNvSpPr/>
          <p:nvPr/>
        </p:nvSpPr>
        <p:spPr>
          <a:xfrm>
            <a:off x="457349" y="1392362"/>
            <a:ext cx="8229302" cy="3008040"/>
          </a:xfrm>
          <a:prstGeom prst="roundRect">
            <a:avLst>
              <a:gd name="adj" fmla="val 1825"/>
            </a:avLst>
          </a:prstGeom>
          <a:noFill/>
          <a:ln w="4763">
            <a:solidFill>
              <a:srgbClr val="000000">
                <a:alpha val="8000"/>
              </a:srgbClr>
            </a:solidFill>
            <a:prstDash val="solid"/>
          </a:ln>
        </p:spPr>
      </p:sp>
      <p:sp>
        <p:nvSpPr>
          <p:cNvPr id="5" name="Text 3"/>
          <p:cNvSpPr/>
          <p:nvPr/>
        </p:nvSpPr>
        <p:spPr>
          <a:xfrm>
            <a:off x="592931" y="1474143"/>
            <a:ext cx="2001813" cy="200844"/>
          </a:xfrm>
          <a:prstGeom prst="rect">
            <a:avLst/>
          </a:prstGeom>
          <a:noFill/>
          <a:ln/>
        </p:spPr>
        <p:txBody>
          <a:bodyPr wrap="none" lIns="0" tIns="0" rIns="0" bIns="0" rtlCol="0" anchor="t"/>
          <a:lstStyle/>
          <a:p>
            <a:pPr marL="0" indent="0" algn="l">
              <a:lnSpc>
                <a:spcPct val="128000"/>
              </a:lnSpc>
              <a:buNone/>
            </a:pPr>
            <a:r>
              <a:rPr lang="en-US" sz="1000" b="1" dirty="0">
                <a:solidFill>
                  <a:srgbClr val="4C4C4C"/>
                </a:solidFill>
                <a:latin typeface="Noto Serif" pitchFamily="34" charset="0"/>
                <a:ea typeface="Noto Serif" pitchFamily="34" charset="-122"/>
                <a:cs typeface="Noto Serif" pitchFamily="34" charset="-120"/>
              </a:rPr>
              <a:t>Criterion</a:t>
            </a:r>
            <a:endParaRPr lang="en-US" sz="1000" dirty="0"/>
          </a:p>
        </p:txBody>
      </p:sp>
      <p:sp>
        <p:nvSpPr>
          <p:cNvPr id="6" name="Text 4"/>
          <p:cNvSpPr/>
          <p:nvPr/>
        </p:nvSpPr>
        <p:spPr>
          <a:xfrm>
            <a:off x="2403649" y="1474143"/>
            <a:ext cx="2328193" cy="200844"/>
          </a:xfrm>
          <a:prstGeom prst="rect">
            <a:avLst/>
          </a:prstGeom>
          <a:noFill/>
          <a:ln/>
        </p:spPr>
        <p:txBody>
          <a:bodyPr wrap="none" lIns="0" tIns="0" rIns="0" bIns="0" rtlCol="0" anchor="t"/>
          <a:lstStyle/>
          <a:p>
            <a:pPr marL="0" indent="0" algn="l">
              <a:lnSpc>
                <a:spcPct val="128000"/>
              </a:lnSpc>
              <a:buNone/>
            </a:pPr>
            <a:r>
              <a:rPr lang="en-US" sz="1000" b="1" dirty="0">
                <a:solidFill>
                  <a:srgbClr val="4C4C4C"/>
                </a:solidFill>
                <a:latin typeface="Noto Serif" pitchFamily="34" charset="0"/>
                <a:ea typeface="Noto Serif" pitchFamily="34" charset="-122"/>
                <a:cs typeface="Noto Serif" pitchFamily="34" charset="-120"/>
              </a:rPr>
              <a:t>Micro Enterprise</a:t>
            </a:r>
            <a:endParaRPr lang="en-US" sz="1000" dirty="0"/>
          </a:p>
        </p:txBody>
      </p:sp>
      <p:sp>
        <p:nvSpPr>
          <p:cNvPr id="7" name="Text 5"/>
          <p:cNvSpPr/>
          <p:nvPr/>
        </p:nvSpPr>
        <p:spPr>
          <a:xfrm>
            <a:off x="4540746" y="1474143"/>
            <a:ext cx="2328193" cy="200844"/>
          </a:xfrm>
          <a:prstGeom prst="rect">
            <a:avLst/>
          </a:prstGeom>
          <a:noFill/>
          <a:ln/>
        </p:spPr>
        <p:txBody>
          <a:bodyPr wrap="none" lIns="0" tIns="0" rIns="0" bIns="0" rtlCol="0" anchor="t"/>
          <a:lstStyle/>
          <a:p>
            <a:pPr marL="0" indent="0" algn="l">
              <a:lnSpc>
                <a:spcPct val="128000"/>
              </a:lnSpc>
              <a:buNone/>
            </a:pPr>
            <a:r>
              <a:rPr lang="en-US" sz="1000" b="1" dirty="0">
                <a:solidFill>
                  <a:srgbClr val="4C4C4C"/>
                </a:solidFill>
                <a:latin typeface="Noto Serif" pitchFamily="34" charset="0"/>
                <a:ea typeface="Noto Serif" pitchFamily="34" charset="-122"/>
                <a:cs typeface="Noto Serif" pitchFamily="34" charset="-120"/>
              </a:rPr>
              <a:t>Small Enterprise</a:t>
            </a:r>
            <a:endParaRPr lang="en-US" sz="1000" dirty="0"/>
          </a:p>
        </p:txBody>
      </p:sp>
      <p:sp>
        <p:nvSpPr>
          <p:cNvPr id="8" name="Text 6"/>
          <p:cNvSpPr/>
          <p:nvPr/>
        </p:nvSpPr>
        <p:spPr>
          <a:xfrm>
            <a:off x="6677844" y="1474143"/>
            <a:ext cx="2330574" cy="200844"/>
          </a:xfrm>
          <a:prstGeom prst="rect">
            <a:avLst/>
          </a:prstGeom>
          <a:noFill/>
          <a:ln/>
        </p:spPr>
        <p:txBody>
          <a:bodyPr wrap="none" lIns="0" tIns="0" rIns="0" bIns="0" rtlCol="0" anchor="t"/>
          <a:lstStyle/>
          <a:p>
            <a:pPr marL="0" indent="0" algn="l">
              <a:lnSpc>
                <a:spcPct val="128000"/>
              </a:lnSpc>
              <a:buNone/>
            </a:pPr>
            <a:r>
              <a:rPr lang="en-US" sz="1000" b="1" dirty="0">
                <a:solidFill>
                  <a:srgbClr val="4C4C4C"/>
                </a:solidFill>
                <a:latin typeface="Noto Serif" pitchFamily="34" charset="0"/>
                <a:ea typeface="Noto Serif" pitchFamily="34" charset="-122"/>
                <a:cs typeface="Noto Serif" pitchFamily="34" charset="-120"/>
              </a:rPr>
              <a:t>Medium Enterprise</a:t>
            </a:r>
            <a:endParaRPr lang="en-US" sz="1000" dirty="0"/>
          </a:p>
        </p:txBody>
      </p:sp>
      <p:sp>
        <p:nvSpPr>
          <p:cNvPr id="9" name="Text 7"/>
          <p:cNvSpPr/>
          <p:nvPr/>
        </p:nvSpPr>
        <p:spPr>
          <a:xfrm>
            <a:off x="592931" y="1833786"/>
            <a:ext cx="1544613" cy="602531"/>
          </a:xfrm>
          <a:prstGeom prst="rect">
            <a:avLst/>
          </a:prstGeom>
          <a:noFill/>
          <a:ln/>
        </p:spPr>
        <p:txBody>
          <a:bodyPr wrap="square" lIns="0" tIns="0" rIns="0" bIns="0" rtlCol="0" anchor="t">
            <a:noAutofit/>
          </a:bodyPr>
          <a:lstStyle/>
          <a:p>
            <a:pPr marL="0" indent="0" algn="l">
              <a:lnSpc>
                <a:spcPct val="128000"/>
              </a:lnSpc>
              <a:buNone/>
            </a:pPr>
            <a:r>
              <a:rPr lang="en-US" sz="1200" dirty="0">
                <a:solidFill>
                  <a:srgbClr val="4C4C4C"/>
                </a:solidFill>
                <a:latin typeface="Noto Serif" pitchFamily="34" charset="0"/>
                <a:ea typeface="Noto Serif" pitchFamily="34" charset="-122"/>
                <a:cs typeface="Noto Serif" pitchFamily="34" charset="-120"/>
              </a:rPr>
              <a:t>Investment in Plant &amp; Machinery (1.7.2020 – 31.3.2025)</a:t>
            </a:r>
            <a:endParaRPr lang="en-US" sz="1200" dirty="0"/>
          </a:p>
        </p:txBody>
      </p:sp>
      <p:sp>
        <p:nvSpPr>
          <p:cNvPr id="10" name="Text 8"/>
          <p:cNvSpPr/>
          <p:nvPr/>
        </p:nvSpPr>
        <p:spPr>
          <a:xfrm>
            <a:off x="2403649" y="1833786"/>
            <a:ext cx="2328193" cy="200844"/>
          </a:xfrm>
          <a:prstGeom prst="rect">
            <a:avLst/>
          </a:prstGeom>
          <a:noFill/>
          <a:ln/>
        </p:spPr>
        <p:txBody>
          <a:bodyPr wrap="none" lIns="0" tIns="0" rIns="0" bIns="0" rtlCol="0" anchor="t"/>
          <a:lstStyle/>
          <a:p>
            <a:pPr marL="0" indent="0" algn="l">
              <a:lnSpc>
                <a:spcPct val="128000"/>
              </a:lnSpc>
              <a:buNone/>
            </a:pPr>
            <a:r>
              <a:rPr lang="en-US" sz="1400" dirty="0">
                <a:solidFill>
                  <a:srgbClr val="4C4C4C"/>
                </a:solidFill>
                <a:latin typeface="Noto Serif" pitchFamily="34" charset="0"/>
                <a:ea typeface="Noto Serif" pitchFamily="34" charset="-122"/>
                <a:cs typeface="Noto Serif" pitchFamily="34" charset="-120"/>
              </a:rPr>
              <a:t>≤ ₹1 Crore</a:t>
            </a:r>
            <a:endParaRPr lang="en-US" sz="1400" dirty="0"/>
          </a:p>
        </p:txBody>
      </p:sp>
      <p:sp>
        <p:nvSpPr>
          <p:cNvPr id="11" name="Text 9"/>
          <p:cNvSpPr/>
          <p:nvPr/>
        </p:nvSpPr>
        <p:spPr>
          <a:xfrm>
            <a:off x="4540746" y="1833786"/>
            <a:ext cx="2328193" cy="200844"/>
          </a:xfrm>
          <a:prstGeom prst="rect">
            <a:avLst/>
          </a:prstGeom>
          <a:noFill/>
          <a:ln/>
        </p:spPr>
        <p:txBody>
          <a:bodyPr wrap="none" lIns="0" tIns="0" rIns="0" bIns="0" rtlCol="0" anchor="t"/>
          <a:lstStyle/>
          <a:p>
            <a:pPr marL="0" indent="0" algn="l">
              <a:lnSpc>
                <a:spcPct val="128000"/>
              </a:lnSpc>
              <a:buNone/>
            </a:pPr>
            <a:r>
              <a:rPr lang="en-US" sz="1400" dirty="0">
                <a:solidFill>
                  <a:srgbClr val="4C4C4C"/>
                </a:solidFill>
                <a:latin typeface="Noto Serif" pitchFamily="34" charset="0"/>
                <a:ea typeface="Noto Serif" pitchFamily="34" charset="-122"/>
                <a:cs typeface="Noto Serif" pitchFamily="34" charset="-120"/>
              </a:rPr>
              <a:t>≤ ₹10 Crore</a:t>
            </a:r>
            <a:endParaRPr lang="en-US" sz="1400" dirty="0"/>
          </a:p>
        </p:txBody>
      </p:sp>
      <p:sp>
        <p:nvSpPr>
          <p:cNvPr id="12" name="Text 10"/>
          <p:cNvSpPr/>
          <p:nvPr/>
        </p:nvSpPr>
        <p:spPr>
          <a:xfrm>
            <a:off x="6677844" y="1833786"/>
            <a:ext cx="2330574" cy="200844"/>
          </a:xfrm>
          <a:prstGeom prst="rect">
            <a:avLst/>
          </a:prstGeom>
          <a:noFill/>
          <a:ln/>
        </p:spPr>
        <p:txBody>
          <a:bodyPr wrap="none" lIns="0" tIns="0" rIns="0" bIns="0" rtlCol="0" anchor="t"/>
          <a:lstStyle/>
          <a:p>
            <a:pPr marL="0" indent="0" algn="l">
              <a:lnSpc>
                <a:spcPct val="128000"/>
              </a:lnSpc>
              <a:buNone/>
            </a:pPr>
            <a:r>
              <a:rPr lang="en-US" sz="1400" dirty="0">
                <a:solidFill>
                  <a:srgbClr val="4C4C4C"/>
                </a:solidFill>
                <a:latin typeface="Noto Serif" pitchFamily="34" charset="0"/>
                <a:ea typeface="Noto Serif" pitchFamily="34" charset="-122"/>
                <a:cs typeface="Noto Serif" pitchFamily="34" charset="-120"/>
              </a:rPr>
              <a:t>≤ ₹50 Crore</a:t>
            </a:r>
            <a:endParaRPr lang="en-US" sz="1400" dirty="0"/>
          </a:p>
        </p:txBody>
      </p:sp>
      <p:sp>
        <p:nvSpPr>
          <p:cNvPr id="13" name="Text 11"/>
          <p:cNvSpPr/>
          <p:nvPr/>
        </p:nvSpPr>
        <p:spPr>
          <a:xfrm>
            <a:off x="592931" y="3162649"/>
            <a:ext cx="1544613" cy="602531"/>
          </a:xfrm>
          <a:prstGeom prst="rect">
            <a:avLst/>
          </a:prstGeom>
          <a:noFill/>
          <a:ln/>
        </p:spPr>
        <p:txBody>
          <a:bodyPr wrap="square" lIns="0" tIns="0" rIns="0" bIns="0" rtlCol="0" anchor="t">
            <a:noAutofit/>
          </a:bodyPr>
          <a:lstStyle/>
          <a:p>
            <a:pPr marL="0" indent="0" algn="l">
              <a:lnSpc>
                <a:spcPct val="128000"/>
              </a:lnSpc>
              <a:buNone/>
            </a:pPr>
            <a:r>
              <a:rPr lang="en-US" sz="1200" dirty="0">
                <a:solidFill>
                  <a:srgbClr val="4C4C4C"/>
                </a:solidFill>
                <a:latin typeface="Noto Serif" pitchFamily="34" charset="0"/>
                <a:ea typeface="Noto Serif" pitchFamily="34" charset="-122"/>
                <a:cs typeface="Noto Serif" pitchFamily="34" charset="-120"/>
              </a:rPr>
              <a:t>Investment in Plant &amp; Machinery (w.e.f. 1.4.2025)</a:t>
            </a:r>
            <a:endParaRPr lang="en-US" sz="1200" dirty="0"/>
          </a:p>
        </p:txBody>
      </p:sp>
      <p:sp>
        <p:nvSpPr>
          <p:cNvPr id="14" name="Text 12"/>
          <p:cNvSpPr/>
          <p:nvPr/>
        </p:nvSpPr>
        <p:spPr>
          <a:xfrm>
            <a:off x="2403649" y="3162649"/>
            <a:ext cx="2328193" cy="200844"/>
          </a:xfrm>
          <a:prstGeom prst="rect">
            <a:avLst/>
          </a:prstGeom>
          <a:noFill/>
          <a:ln/>
        </p:spPr>
        <p:txBody>
          <a:bodyPr wrap="none" lIns="0" tIns="0" rIns="0" bIns="0" rtlCol="0" anchor="t"/>
          <a:lstStyle/>
          <a:p>
            <a:pPr marL="0" indent="0" algn="l">
              <a:lnSpc>
                <a:spcPct val="128000"/>
              </a:lnSpc>
              <a:buNone/>
            </a:pPr>
            <a:r>
              <a:rPr lang="en-US" sz="1400" dirty="0">
                <a:solidFill>
                  <a:srgbClr val="4C4C4C"/>
                </a:solidFill>
                <a:latin typeface="Noto Serif" pitchFamily="34" charset="0"/>
                <a:ea typeface="Noto Serif" pitchFamily="34" charset="-122"/>
                <a:cs typeface="Noto Serif" pitchFamily="34" charset="-120"/>
              </a:rPr>
              <a:t>≤ ₹2.50 Crore</a:t>
            </a:r>
            <a:endParaRPr lang="en-US" sz="1400" dirty="0"/>
          </a:p>
        </p:txBody>
      </p:sp>
      <p:sp>
        <p:nvSpPr>
          <p:cNvPr id="15" name="Text 13"/>
          <p:cNvSpPr/>
          <p:nvPr/>
        </p:nvSpPr>
        <p:spPr>
          <a:xfrm>
            <a:off x="4540746" y="3162649"/>
            <a:ext cx="2328193" cy="200844"/>
          </a:xfrm>
          <a:prstGeom prst="rect">
            <a:avLst/>
          </a:prstGeom>
          <a:noFill/>
          <a:ln/>
        </p:spPr>
        <p:txBody>
          <a:bodyPr wrap="none" lIns="0" tIns="0" rIns="0" bIns="0" rtlCol="0" anchor="t"/>
          <a:lstStyle/>
          <a:p>
            <a:pPr marL="0" indent="0" algn="l">
              <a:lnSpc>
                <a:spcPct val="128000"/>
              </a:lnSpc>
              <a:buNone/>
            </a:pPr>
            <a:r>
              <a:rPr lang="en-US" sz="1400" dirty="0">
                <a:solidFill>
                  <a:srgbClr val="4C4C4C"/>
                </a:solidFill>
                <a:latin typeface="Noto Serif" pitchFamily="34" charset="0"/>
                <a:ea typeface="Noto Serif" pitchFamily="34" charset="-122"/>
                <a:cs typeface="Noto Serif" pitchFamily="34" charset="-120"/>
              </a:rPr>
              <a:t>≤ ₹25 Crore</a:t>
            </a:r>
            <a:endParaRPr lang="en-US" sz="1400" dirty="0"/>
          </a:p>
        </p:txBody>
      </p:sp>
      <p:sp>
        <p:nvSpPr>
          <p:cNvPr id="16" name="Text 14"/>
          <p:cNvSpPr/>
          <p:nvPr/>
        </p:nvSpPr>
        <p:spPr>
          <a:xfrm>
            <a:off x="6677844" y="3162649"/>
            <a:ext cx="2330574" cy="200844"/>
          </a:xfrm>
          <a:prstGeom prst="rect">
            <a:avLst/>
          </a:prstGeom>
          <a:noFill/>
          <a:ln/>
        </p:spPr>
        <p:txBody>
          <a:bodyPr wrap="none" lIns="0" tIns="0" rIns="0" bIns="0" rtlCol="0" anchor="t"/>
          <a:lstStyle/>
          <a:p>
            <a:pPr marL="0" indent="0" algn="l">
              <a:lnSpc>
                <a:spcPct val="128000"/>
              </a:lnSpc>
              <a:buNone/>
            </a:pPr>
            <a:r>
              <a:rPr lang="en-US" sz="1400" dirty="0">
                <a:solidFill>
                  <a:srgbClr val="4C4C4C"/>
                </a:solidFill>
                <a:latin typeface="Noto Serif" pitchFamily="34" charset="0"/>
                <a:ea typeface="Noto Serif" pitchFamily="34" charset="-122"/>
                <a:cs typeface="Noto Serif" pitchFamily="34" charset="-120"/>
              </a:rPr>
              <a:t>≤ ₹125 Crore</a:t>
            </a:r>
            <a:endParaRPr lang="en-US" sz="1400" dirty="0"/>
          </a:p>
        </p:txBody>
      </p:sp>
      <p:sp>
        <p:nvSpPr>
          <p:cNvPr id="17" name="Text 15"/>
          <p:cNvSpPr/>
          <p:nvPr/>
        </p:nvSpPr>
        <p:spPr>
          <a:xfrm>
            <a:off x="592931" y="2609210"/>
            <a:ext cx="1544613" cy="401687"/>
          </a:xfrm>
          <a:prstGeom prst="rect">
            <a:avLst/>
          </a:prstGeom>
          <a:noFill/>
          <a:ln/>
        </p:spPr>
        <p:txBody>
          <a:bodyPr wrap="square" lIns="0" tIns="0" rIns="0" bIns="0" rtlCol="0" anchor="t">
            <a:noAutofit/>
          </a:bodyPr>
          <a:lstStyle/>
          <a:p>
            <a:pPr marL="0" indent="0" algn="l">
              <a:lnSpc>
                <a:spcPct val="128000"/>
              </a:lnSpc>
              <a:buNone/>
            </a:pPr>
            <a:r>
              <a:rPr lang="en-US" sz="1200" dirty="0">
                <a:solidFill>
                  <a:srgbClr val="4C4C4C"/>
                </a:solidFill>
                <a:latin typeface="Noto Serif" pitchFamily="34" charset="0"/>
                <a:ea typeface="Noto Serif" pitchFamily="34" charset="-122"/>
                <a:cs typeface="Noto Serif" pitchFamily="34" charset="-120"/>
              </a:rPr>
              <a:t>Annual Turnover (1.7.2020 – 31.3.2025)</a:t>
            </a:r>
            <a:endParaRPr lang="en-US" sz="1200" dirty="0"/>
          </a:p>
        </p:txBody>
      </p:sp>
      <p:sp>
        <p:nvSpPr>
          <p:cNvPr id="18" name="Text 16"/>
          <p:cNvSpPr/>
          <p:nvPr/>
        </p:nvSpPr>
        <p:spPr>
          <a:xfrm>
            <a:off x="2403649" y="2609210"/>
            <a:ext cx="2328193" cy="200844"/>
          </a:xfrm>
          <a:prstGeom prst="rect">
            <a:avLst/>
          </a:prstGeom>
          <a:noFill/>
          <a:ln/>
        </p:spPr>
        <p:txBody>
          <a:bodyPr wrap="none" lIns="0" tIns="0" rIns="0" bIns="0" rtlCol="0" anchor="t"/>
          <a:lstStyle/>
          <a:p>
            <a:pPr marL="0" indent="0" algn="l">
              <a:lnSpc>
                <a:spcPct val="128000"/>
              </a:lnSpc>
              <a:buNone/>
            </a:pPr>
            <a:r>
              <a:rPr lang="en-US" sz="1400" dirty="0">
                <a:solidFill>
                  <a:srgbClr val="4C4C4C"/>
                </a:solidFill>
                <a:latin typeface="Noto Serif" pitchFamily="34" charset="0"/>
                <a:ea typeface="Noto Serif" pitchFamily="34" charset="-122"/>
                <a:cs typeface="Noto Serif" pitchFamily="34" charset="-120"/>
              </a:rPr>
              <a:t>≤ ₹5 Crore</a:t>
            </a:r>
            <a:endParaRPr lang="en-US" sz="1400" dirty="0"/>
          </a:p>
        </p:txBody>
      </p:sp>
      <p:sp>
        <p:nvSpPr>
          <p:cNvPr id="19" name="Text 17"/>
          <p:cNvSpPr/>
          <p:nvPr/>
        </p:nvSpPr>
        <p:spPr>
          <a:xfrm>
            <a:off x="4540746" y="2609210"/>
            <a:ext cx="2328193" cy="200844"/>
          </a:xfrm>
          <a:prstGeom prst="rect">
            <a:avLst/>
          </a:prstGeom>
          <a:noFill/>
          <a:ln/>
        </p:spPr>
        <p:txBody>
          <a:bodyPr wrap="none" lIns="0" tIns="0" rIns="0" bIns="0" rtlCol="0" anchor="t"/>
          <a:lstStyle/>
          <a:p>
            <a:pPr marL="0" indent="0" algn="l">
              <a:lnSpc>
                <a:spcPct val="128000"/>
              </a:lnSpc>
              <a:buNone/>
            </a:pPr>
            <a:r>
              <a:rPr lang="en-US" sz="1400" dirty="0">
                <a:solidFill>
                  <a:srgbClr val="4C4C4C"/>
                </a:solidFill>
                <a:latin typeface="Noto Serif" pitchFamily="34" charset="0"/>
                <a:ea typeface="Noto Serif" pitchFamily="34" charset="-122"/>
                <a:cs typeface="Noto Serif" pitchFamily="34" charset="-120"/>
              </a:rPr>
              <a:t>≤ ₹50 Crore</a:t>
            </a:r>
            <a:endParaRPr lang="en-US" sz="1400" dirty="0"/>
          </a:p>
        </p:txBody>
      </p:sp>
      <p:sp>
        <p:nvSpPr>
          <p:cNvPr id="20" name="Text 18"/>
          <p:cNvSpPr/>
          <p:nvPr/>
        </p:nvSpPr>
        <p:spPr>
          <a:xfrm>
            <a:off x="6677844" y="2609210"/>
            <a:ext cx="2330574" cy="200844"/>
          </a:xfrm>
          <a:prstGeom prst="rect">
            <a:avLst/>
          </a:prstGeom>
          <a:noFill/>
          <a:ln/>
        </p:spPr>
        <p:txBody>
          <a:bodyPr wrap="none" lIns="0" tIns="0" rIns="0" bIns="0" rtlCol="0" anchor="t"/>
          <a:lstStyle/>
          <a:p>
            <a:pPr marL="0" indent="0" algn="l">
              <a:lnSpc>
                <a:spcPct val="128000"/>
              </a:lnSpc>
              <a:buNone/>
            </a:pPr>
            <a:r>
              <a:rPr lang="en-US" sz="1400" dirty="0">
                <a:solidFill>
                  <a:srgbClr val="4C4C4C"/>
                </a:solidFill>
                <a:latin typeface="Noto Serif" pitchFamily="34" charset="0"/>
                <a:ea typeface="Noto Serif" pitchFamily="34" charset="-122"/>
                <a:cs typeface="Noto Serif" pitchFamily="34" charset="-120"/>
              </a:rPr>
              <a:t>≤ ₹250 Crore</a:t>
            </a:r>
            <a:endParaRPr lang="en-US" sz="1400" dirty="0"/>
          </a:p>
        </p:txBody>
      </p:sp>
      <p:sp>
        <p:nvSpPr>
          <p:cNvPr id="21" name="Text 19"/>
          <p:cNvSpPr/>
          <p:nvPr/>
        </p:nvSpPr>
        <p:spPr>
          <a:xfrm>
            <a:off x="592931" y="3916933"/>
            <a:ext cx="1544613" cy="401687"/>
          </a:xfrm>
          <a:prstGeom prst="rect">
            <a:avLst/>
          </a:prstGeom>
          <a:noFill/>
          <a:ln/>
        </p:spPr>
        <p:txBody>
          <a:bodyPr wrap="square" lIns="0" tIns="0" rIns="0" bIns="0" rtlCol="0" anchor="t">
            <a:noAutofit/>
          </a:bodyPr>
          <a:lstStyle/>
          <a:p>
            <a:pPr marL="0" indent="0" algn="l">
              <a:lnSpc>
                <a:spcPct val="128000"/>
              </a:lnSpc>
              <a:buNone/>
            </a:pPr>
            <a:r>
              <a:rPr lang="en-US" sz="1200" dirty="0">
                <a:solidFill>
                  <a:srgbClr val="4C4C4C"/>
                </a:solidFill>
                <a:latin typeface="Noto Serif" pitchFamily="34" charset="0"/>
                <a:ea typeface="Noto Serif" pitchFamily="34" charset="-122"/>
                <a:cs typeface="Noto Serif" pitchFamily="34" charset="-120"/>
              </a:rPr>
              <a:t>Annual Turnover (w.e.f. 1.4.2025)</a:t>
            </a:r>
            <a:endParaRPr lang="en-US" sz="1200" dirty="0"/>
          </a:p>
        </p:txBody>
      </p:sp>
      <p:sp>
        <p:nvSpPr>
          <p:cNvPr id="22" name="Text 20"/>
          <p:cNvSpPr/>
          <p:nvPr/>
        </p:nvSpPr>
        <p:spPr>
          <a:xfrm>
            <a:off x="2403649" y="3916933"/>
            <a:ext cx="2328193" cy="200844"/>
          </a:xfrm>
          <a:prstGeom prst="rect">
            <a:avLst/>
          </a:prstGeom>
          <a:noFill/>
          <a:ln/>
        </p:spPr>
        <p:txBody>
          <a:bodyPr wrap="none" lIns="0" tIns="0" rIns="0" bIns="0" rtlCol="0" anchor="t"/>
          <a:lstStyle/>
          <a:p>
            <a:pPr marL="0" indent="0" algn="l">
              <a:lnSpc>
                <a:spcPct val="128000"/>
              </a:lnSpc>
              <a:buNone/>
            </a:pPr>
            <a:r>
              <a:rPr lang="en-US" sz="1400" dirty="0">
                <a:solidFill>
                  <a:srgbClr val="4C4C4C"/>
                </a:solidFill>
                <a:latin typeface="Noto Serif" pitchFamily="34" charset="0"/>
                <a:ea typeface="Noto Serif" pitchFamily="34" charset="-122"/>
                <a:cs typeface="Noto Serif" pitchFamily="34" charset="-120"/>
              </a:rPr>
              <a:t>≤ ₹10 Crore</a:t>
            </a:r>
            <a:endParaRPr lang="en-US" sz="1400" dirty="0"/>
          </a:p>
        </p:txBody>
      </p:sp>
      <p:sp>
        <p:nvSpPr>
          <p:cNvPr id="23" name="Text 21"/>
          <p:cNvSpPr/>
          <p:nvPr/>
        </p:nvSpPr>
        <p:spPr>
          <a:xfrm>
            <a:off x="4540746" y="3916933"/>
            <a:ext cx="2328193" cy="200844"/>
          </a:xfrm>
          <a:prstGeom prst="rect">
            <a:avLst/>
          </a:prstGeom>
          <a:noFill/>
          <a:ln/>
        </p:spPr>
        <p:txBody>
          <a:bodyPr wrap="none" lIns="0" tIns="0" rIns="0" bIns="0" rtlCol="0" anchor="t"/>
          <a:lstStyle/>
          <a:p>
            <a:pPr marL="0" indent="0" algn="l">
              <a:lnSpc>
                <a:spcPct val="128000"/>
              </a:lnSpc>
              <a:buNone/>
            </a:pPr>
            <a:r>
              <a:rPr lang="en-US" sz="1400" dirty="0">
                <a:solidFill>
                  <a:srgbClr val="4C4C4C"/>
                </a:solidFill>
                <a:latin typeface="Noto Serif" pitchFamily="34" charset="0"/>
                <a:ea typeface="Noto Serif" pitchFamily="34" charset="-122"/>
                <a:cs typeface="Noto Serif" pitchFamily="34" charset="-120"/>
              </a:rPr>
              <a:t>≤ ₹100 Crore</a:t>
            </a:r>
            <a:endParaRPr lang="en-US" sz="1400" dirty="0"/>
          </a:p>
        </p:txBody>
      </p:sp>
      <p:sp>
        <p:nvSpPr>
          <p:cNvPr id="24" name="Text 22"/>
          <p:cNvSpPr/>
          <p:nvPr/>
        </p:nvSpPr>
        <p:spPr>
          <a:xfrm>
            <a:off x="6677844" y="3916933"/>
            <a:ext cx="2330574" cy="200844"/>
          </a:xfrm>
          <a:prstGeom prst="rect">
            <a:avLst/>
          </a:prstGeom>
          <a:noFill/>
          <a:ln/>
        </p:spPr>
        <p:txBody>
          <a:bodyPr wrap="none" lIns="0" tIns="0" rIns="0" bIns="0" rtlCol="0" anchor="t"/>
          <a:lstStyle/>
          <a:p>
            <a:pPr marL="0" indent="0" algn="l">
              <a:lnSpc>
                <a:spcPct val="128000"/>
              </a:lnSpc>
              <a:buNone/>
            </a:pPr>
            <a:r>
              <a:rPr lang="en-US" sz="1400" dirty="0">
                <a:solidFill>
                  <a:srgbClr val="4C4C4C"/>
                </a:solidFill>
                <a:latin typeface="Noto Serif" pitchFamily="34" charset="0"/>
                <a:ea typeface="Noto Serif" pitchFamily="34" charset="-122"/>
                <a:cs typeface="Noto Serif" pitchFamily="34" charset="-120"/>
              </a:rPr>
              <a:t>≤ ₹500 Crore</a:t>
            </a:r>
            <a:endParaRPr lang="en-US" sz="1400" dirty="0"/>
          </a:p>
        </p:txBody>
      </p:sp>
      <p:sp>
        <p:nvSpPr>
          <p:cNvPr id="25" name="Text 23"/>
          <p:cNvSpPr/>
          <p:nvPr/>
        </p:nvSpPr>
        <p:spPr>
          <a:xfrm>
            <a:off x="592931" y="4559201"/>
            <a:ext cx="8686502" cy="200844"/>
          </a:xfrm>
          <a:prstGeom prst="rect">
            <a:avLst/>
          </a:prstGeom>
          <a:noFill/>
          <a:ln/>
        </p:spPr>
        <p:txBody>
          <a:bodyPr wrap="none" lIns="0" tIns="0" rIns="0" bIns="0" rtlCol="0" anchor="t"/>
          <a:lstStyle/>
          <a:p>
            <a:pPr marL="0" indent="0" algn="l">
              <a:lnSpc>
                <a:spcPct val="128000"/>
              </a:lnSpc>
              <a:buNone/>
            </a:pPr>
            <a:r>
              <a:rPr lang="en-US" sz="1200" dirty="0">
                <a:solidFill>
                  <a:srgbClr val="4C4C4C"/>
                </a:solidFill>
                <a:latin typeface="Noto Serif" pitchFamily="34" charset="0"/>
                <a:ea typeface="Noto Serif" pitchFamily="34" charset="-122"/>
                <a:cs typeface="Noto Serif" pitchFamily="34" charset="-120"/>
              </a:rPr>
              <a:t>Classification based on </a:t>
            </a:r>
            <a:r>
              <a:rPr lang="en-US" sz="1200" b="1" dirty="0">
                <a:solidFill>
                  <a:srgbClr val="4C4C4C"/>
                </a:solidFill>
                <a:latin typeface="Noto Serif" pitchFamily="34" charset="0"/>
                <a:ea typeface="Noto Serif" pitchFamily="34" charset="-122"/>
                <a:cs typeface="Noto Serif" pitchFamily="34" charset="-120"/>
              </a:rPr>
              <a:t>Udyam Registration Certificate</a:t>
            </a:r>
            <a:r>
              <a:rPr lang="en-US" sz="1200" dirty="0">
                <a:solidFill>
                  <a:srgbClr val="4C4C4C"/>
                </a:solidFill>
                <a:latin typeface="Noto Serif" pitchFamily="34" charset="0"/>
                <a:ea typeface="Noto Serif" pitchFamily="34" charset="-122"/>
                <a:cs typeface="Noto Serif" pitchFamily="34" charset="-120"/>
              </a:rPr>
              <a:t>. </a:t>
            </a:r>
            <a:endParaRPr lang="en-US" sz="1200" dirty="0"/>
          </a:p>
        </p:txBody>
      </p:sp>
    </p:spTree>
    <p:extLst>
      <p:ext uri="{BB962C8B-B14F-4D97-AF65-F5344CB8AC3E}">
        <p14:creationId xmlns:p14="http://schemas.microsoft.com/office/powerpoint/2010/main" val="262711782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3429000" cy="5143500"/>
          </a:xfrm>
          <a:prstGeom prst="rect">
            <a:avLst/>
          </a:prstGeom>
          <a:solidFill>
            <a:srgbClr val="F2EDE5"/>
          </a:solidFill>
          <a:ln/>
        </p:spPr>
      </p:sp>
      <p:pic>
        <p:nvPicPr>
          <p:cNvPr id="3" name="Image 0" descr="preencoded.png"/>
          <p:cNvPicPr>
            <a:picLocks noChangeAspect="1"/>
          </p:cNvPicPr>
          <p:nvPr/>
        </p:nvPicPr>
        <p:blipFill>
          <a:blip r:embed="rId3"/>
          <a:stretch>
            <a:fillRect/>
          </a:stretch>
        </p:blipFill>
        <p:spPr>
          <a:xfrm>
            <a:off x="64219" y="96292"/>
            <a:ext cx="3300561" cy="4950842"/>
          </a:xfrm>
          <a:prstGeom prst="rect">
            <a:avLst/>
          </a:prstGeom>
        </p:spPr>
      </p:pic>
      <p:sp>
        <p:nvSpPr>
          <p:cNvPr id="4" name="Shape 1"/>
          <p:cNvSpPr/>
          <p:nvPr/>
        </p:nvSpPr>
        <p:spPr>
          <a:xfrm>
            <a:off x="3878610" y="404813"/>
            <a:ext cx="991791" cy="233660"/>
          </a:xfrm>
          <a:prstGeom prst="roundRect">
            <a:avLst>
              <a:gd name="adj" fmla="val 18475"/>
            </a:avLst>
          </a:prstGeom>
          <a:solidFill>
            <a:srgbClr val="E8E6E3"/>
          </a:solidFill>
          <a:ln/>
        </p:spPr>
      </p:sp>
      <p:sp>
        <p:nvSpPr>
          <p:cNvPr id="5" name="Text 2"/>
          <p:cNvSpPr/>
          <p:nvPr/>
        </p:nvSpPr>
        <p:spPr>
          <a:xfrm>
            <a:off x="3955628" y="443285"/>
            <a:ext cx="1294954" cy="156716"/>
          </a:xfrm>
          <a:prstGeom prst="rect">
            <a:avLst/>
          </a:prstGeom>
          <a:noFill/>
          <a:ln/>
        </p:spPr>
        <p:txBody>
          <a:bodyPr wrap="none" lIns="0" tIns="0" rIns="0" bIns="0" rtlCol="0" anchor="t"/>
          <a:lstStyle/>
          <a:p>
            <a:pPr marL="0" indent="0" algn="l">
              <a:lnSpc>
                <a:spcPct val="127000"/>
              </a:lnSpc>
              <a:buNone/>
            </a:pPr>
            <a:r>
              <a:rPr lang="en-US" sz="800" dirty="0">
                <a:solidFill>
                  <a:srgbClr val="4C4C4C"/>
                </a:solidFill>
                <a:latin typeface="Noto Serif" pitchFamily="34" charset="0"/>
                <a:ea typeface="Noto Serif" pitchFamily="34" charset="-122"/>
                <a:cs typeface="Noto Serif" pitchFamily="34" charset="-120"/>
              </a:rPr>
              <a:t>KEY PROVISIONS</a:t>
            </a:r>
            <a:endParaRPr lang="en-US" sz="800" dirty="0"/>
          </a:p>
        </p:txBody>
      </p:sp>
      <p:sp>
        <p:nvSpPr>
          <p:cNvPr id="6" name="Text 3"/>
          <p:cNvSpPr/>
          <p:nvPr/>
        </p:nvSpPr>
        <p:spPr>
          <a:xfrm>
            <a:off x="3878610" y="684981"/>
            <a:ext cx="4815780" cy="802928"/>
          </a:xfrm>
          <a:prstGeom prst="rect">
            <a:avLst/>
          </a:prstGeom>
          <a:noFill/>
          <a:ln/>
        </p:spPr>
        <p:txBody>
          <a:bodyPr wrap="square" lIns="0" tIns="0" rIns="0" bIns="0" rtlCol="0" anchor="t">
            <a:normAutofit/>
          </a:bodyPr>
          <a:lstStyle/>
          <a:p>
            <a:pPr marL="0" indent="0" algn="l">
              <a:lnSpc>
                <a:spcPct val="104000"/>
              </a:lnSpc>
              <a:buNone/>
            </a:pPr>
            <a:r>
              <a:rPr lang="en-US" sz="2500" dirty="0">
                <a:solidFill>
                  <a:srgbClr val="3A3A3A"/>
                </a:solidFill>
                <a:latin typeface="Noto Serif Medium" pitchFamily="34" charset="0"/>
                <a:ea typeface="Noto Serif Medium" pitchFamily="34" charset="-122"/>
                <a:cs typeface="Noto Serif Medium" pitchFamily="34" charset="-120"/>
              </a:rPr>
              <a:t>Sections 15, 16 &amp; 23 — MSMED Act</a:t>
            </a:r>
            <a:endParaRPr lang="en-US" sz="25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64322" y="1662485"/>
            <a:ext cx="4830068" cy="947812"/>
          </a:xfrm>
          <a:prstGeom prst="rect">
            <a:avLst/>
          </a:prstGeom>
        </p:spPr>
      </p:pic>
      <p:sp>
        <p:nvSpPr>
          <p:cNvPr id="8" name="Text 4"/>
          <p:cNvSpPr/>
          <p:nvPr/>
        </p:nvSpPr>
        <p:spPr>
          <a:xfrm>
            <a:off x="4064198" y="1805211"/>
            <a:ext cx="2574354" cy="200695"/>
          </a:xfrm>
          <a:prstGeom prst="rect">
            <a:avLst/>
          </a:prstGeom>
          <a:noFill/>
          <a:ln/>
        </p:spPr>
        <p:txBody>
          <a:bodyPr wrap="none" lIns="0" tIns="0" rIns="0" bIns="0" rtlCol="0" anchor="t"/>
          <a:lstStyle/>
          <a:p>
            <a:pPr marL="0" indent="0" algn="l">
              <a:lnSpc>
                <a:spcPct val="104000"/>
              </a:lnSpc>
              <a:buNone/>
            </a:pPr>
            <a:r>
              <a:rPr lang="en-US" sz="1250" dirty="0">
                <a:solidFill>
                  <a:srgbClr val="4C4C4C"/>
                </a:solidFill>
                <a:latin typeface="Noto Serif Medium" pitchFamily="34" charset="0"/>
                <a:ea typeface="Noto Serif Medium" pitchFamily="34" charset="-122"/>
                <a:cs typeface="Noto Serif Medium" pitchFamily="34" charset="-120"/>
              </a:rPr>
              <a:t>Section 15 — Payment Obligation</a:t>
            </a:r>
            <a:endParaRPr lang="en-US" sz="1250" dirty="0"/>
          </a:p>
        </p:txBody>
      </p:sp>
      <p:sp>
        <p:nvSpPr>
          <p:cNvPr id="9" name="Text 5"/>
          <p:cNvSpPr/>
          <p:nvPr/>
        </p:nvSpPr>
        <p:spPr>
          <a:xfrm>
            <a:off x="4064198" y="2075706"/>
            <a:ext cx="4487466" cy="391864"/>
          </a:xfrm>
          <a:prstGeom prst="rect">
            <a:avLst/>
          </a:prstGeom>
          <a:noFill/>
          <a:ln/>
        </p:spPr>
        <p:txBody>
          <a:bodyPr wrap="square" lIns="0" tIns="0" rIns="0" bIns="0" rtlCol="0" anchor="t">
            <a:normAutofit/>
          </a:bodyPr>
          <a:lstStyle/>
          <a:p>
            <a:pPr marL="0" indent="0" algn="l">
              <a:lnSpc>
                <a:spcPct val="127000"/>
              </a:lnSpc>
              <a:buNone/>
            </a:pPr>
            <a:r>
              <a:rPr lang="en-US" sz="1000" dirty="0">
                <a:solidFill>
                  <a:srgbClr val="4C4C4C"/>
                </a:solidFill>
                <a:latin typeface="Noto Serif" pitchFamily="34" charset="0"/>
                <a:ea typeface="Noto Serif" pitchFamily="34" charset="-122"/>
                <a:cs typeface="Noto Serif" pitchFamily="34" charset="-120"/>
              </a:rPr>
              <a:t>Buyer must pay on agreed date (in writing) or Appointed Day. Agreed period </a:t>
            </a:r>
            <a:r>
              <a:rPr lang="en-US" sz="1000" b="1" dirty="0">
                <a:solidFill>
                  <a:srgbClr val="4C4C4C"/>
                </a:solidFill>
                <a:latin typeface="Noto Serif" pitchFamily="34" charset="0"/>
                <a:ea typeface="Noto Serif" pitchFamily="34" charset="-122"/>
                <a:cs typeface="Noto Serif" pitchFamily="34" charset="-120"/>
              </a:rPr>
              <a:t>must not exceed 45 days</a:t>
            </a:r>
            <a:r>
              <a:rPr lang="en-US" sz="1000" dirty="0">
                <a:solidFill>
                  <a:srgbClr val="4C4C4C"/>
                </a:solidFill>
                <a:latin typeface="Noto Serif" pitchFamily="34" charset="0"/>
                <a:ea typeface="Noto Serif" pitchFamily="34" charset="-122"/>
                <a:cs typeface="Noto Serif" pitchFamily="34" charset="-120"/>
              </a:rPr>
              <a:t> from acceptance/deemed acceptance.</a:t>
            </a:r>
            <a:endParaRPr lang="en-US" sz="10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64322" y="2726680"/>
            <a:ext cx="4830068" cy="947812"/>
          </a:xfrm>
          <a:prstGeom prst="rect">
            <a:avLst/>
          </a:prstGeom>
        </p:spPr>
      </p:pic>
      <p:sp>
        <p:nvSpPr>
          <p:cNvPr id="11" name="Text 6"/>
          <p:cNvSpPr/>
          <p:nvPr/>
        </p:nvSpPr>
        <p:spPr>
          <a:xfrm>
            <a:off x="4064198" y="2869406"/>
            <a:ext cx="2363391" cy="200695"/>
          </a:xfrm>
          <a:prstGeom prst="rect">
            <a:avLst/>
          </a:prstGeom>
          <a:noFill/>
          <a:ln/>
        </p:spPr>
        <p:txBody>
          <a:bodyPr wrap="none" lIns="0" tIns="0" rIns="0" bIns="0" rtlCol="0" anchor="t"/>
          <a:lstStyle/>
          <a:p>
            <a:pPr marL="0" indent="0" algn="l">
              <a:lnSpc>
                <a:spcPct val="104000"/>
              </a:lnSpc>
              <a:buNone/>
            </a:pPr>
            <a:r>
              <a:rPr lang="en-US" sz="1250" dirty="0">
                <a:solidFill>
                  <a:srgbClr val="4C4C4C"/>
                </a:solidFill>
                <a:latin typeface="Noto Serif Medium" pitchFamily="34" charset="0"/>
                <a:ea typeface="Noto Serif Medium" pitchFamily="34" charset="-122"/>
                <a:cs typeface="Noto Serif Medium" pitchFamily="34" charset="-120"/>
              </a:rPr>
              <a:t>Section 16 — Interest on Delay</a:t>
            </a:r>
            <a:endParaRPr lang="en-US" sz="1250" dirty="0"/>
          </a:p>
        </p:txBody>
      </p:sp>
      <p:sp>
        <p:nvSpPr>
          <p:cNvPr id="12" name="Text 7"/>
          <p:cNvSpPr/>
          <p:nvPr/>
        </p:nvSpPr>
        <p:spPr>
          <a:xfrm>
            <a:off x="4064198" y="3139901"/>
            <a:ext cx="4487466" cy="391864"/>
          </a:xfrm>
          <a:prstGeom prst="rect">
            <a:avLst/>
          </a:prstGeom>
          <a:noFill/>
          <a:ln/>
        </p:spPr>
        <p:txBody>
          <a:bodyPr wrap="square" lIns="0" tIns="0" rIns="0" bIns="0" rtlCol="0" anchor="t">
            <a:normAutofit/>
          </a:bodyPr>
          <a:lstStyle/>
          <a:p>
            <a:pPr marL="0" indent="0" algn="l">
              <a:lnSpc>
                <a:spcPct val="127000"/>
              </a:lnSpc>
              <a:buNone/>
            </a:pPr>
            <a:r>
              <a:rPr lang="en-US" sz="1000" dirty="0">
                <a:solidFill>
                  <a:srgbClr val="4C4C4C"/>
                </a:solidFill>
                <a:latin typeface="Noto Serif" pitchFamily="34" charset="0"/>
                <a:ea typeface="Noto Serif" pitchFamily="34" charset="-122"/>
                <a:cs typeface="Noto Serif" pitchFamily="34" charset="-120"/>
              </a:rPr>
              <a:t>On default, buyer pays </a:t>
            </a:r>
            <a:r>
              <a:rPr lang="en-US" sz="1000" b="1" dirty="0">
                <a:solidFill>
                  <a:srgbClr val="4C4C4C"/>
                </a:solidFill>
                <a:latin typeface="Noto Serif" pitchFamily="34" charset="0"/>
                <a:ea typeface="Noto Serif" pitchFamily="34" charset="-122"/>
                <a:cs typeface="Noto Serif" pitchFamily="34" charset="-120"/>
              </a:rPr>
              <a:t>compound interest with monthly rests</a:t>
            </a:r>
            <a:r>
              <a:rPr lang="en-US" sz="1000" dirty="0">
                <a:solidFill>
                  <a:srgbClr val="4C4C4C"/>
                </a:solidFill>
                <a:latin typeface="Noto Serif" pitchFamily="34" charset="0"/>
                <a:ea typeface="Noto Serif" pitchFamily="34" charset="-122"/>
                <a:cs typeface="Noto Serif" pitchFamily="34" charset="-120"/>
              </a:rPr>
              <a:t> at </a:t>
            </a:r>
            <a:r>
              <a:rPr lang="en-US" sz="1000" b="1" dirty="0">
                <a:solidFill>
                  <a:srgbClr val="4C4C4C"/>
                </a:solidFill>
                <a:latin typeface="Noto Serif" pitchFamily="34" charset="0"/>
                <a:ea typeface="Noto Serif" pitchFamily="34" charset="-122"/>
                <a:cs typeface="Noto Serif" pitchFamily="34" charset="-120"/>
              </a:rPr>
              <a:t>3× bank rate</a:t>
            </a:r>
            <a:r>
              <a:rPr lang="en-US" sz="1000" dirty="0">
                <a:solidFill>
                  <a:srgbClr val="4C4C4C"/>
                </a:solidFill>
                <a:latin typeface="Noto Serif" pitchFamily="34" charset="0"/>
                <a:ea typeface="Noto Serif" pitchFamily="34" charset="-122"/>
                <a:cs typeface="Noto Serif" pitchFamily="34" charset="-120"/>
              </a:rPr>
              <a:t> (RBI), overriding any agreement.</a:t>
            </a:r>
            <a:endParaRPr lang="en-US" sz="10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64322" y="3790876"/>
            <a:ext cx="4830068" cy="947812"/>
          </a:xfrm>
          <a:prstGeom prst="rect">
            <a:avLst/>
          </a:prstGeom>
        </p:spPr>
      </p:pic>
      <p:sp>
        <p:nvSpPr>
          <p:cNvPr id="14" name="Text 8"/>
          <p:cNvSpPr/>
          <p:nvPr/>
        </p:nvSpPr>
        <p:spPr>
          <a:xfrm>
            <a:off x="4064198" y="3933602"/>
            <a:ext cx="2071241" cy="200695"/>
          </a:xfrm>
          <a:prstGeom prst="rect">
            <a:avLst/>
          </a:prstGeom>
          <a:noFill/>
          <a:ln/>
        </p:spPr>
        <p:txBody>
          <a:bodyPr wrap="none" lIns="0" tIns="0" rIns="0" bIns="0" rtlCol="0" anchor="t"/>
          <a:lstStyle/>
          <a:p>
            <a:pPr marL="0" indent="0" algn="l">
              <a:lnSpc>
                <a:spcPct val="104000"/>
              </a:lnSpc>
              <a:buNone/>
            </a:pPr>
            <a:r>
              <a:rPr lang="en-US" sz="1250" dirty="0">
                <a:solidFill>
                  <a:srgbClr val="4C4C4C"/>
                </a:solidFill>
                <a:latin typeface="Noto Serif Medium" pitchFamily="34" charset="0"/>
                <a:ea typeface="Noto Serif Medium" pitchFamily="34" charset="-122"/>
                <a:cs typeface="Noto Serif Medium" pitchFamily="34" charset="-120"/>
              </a:rPr>
              <a:t>Section 23 — Disallowance</a:t>
            </a:r>
            <a:endParaRPr lang="en-US" sz="1250" dirty="0"/>
          </a:p>
        </p:txBody>
      </p:sp>
      <p:sp>
        <p:nvSpPr>
          <p:cNvPr id="15" name="Text 9"/>
          <p:cNvSpPr/>
          <p:nvPr/>
        </p:nvSpPr>
        <p:spPr>
          <a:xfrm>
            <a:off x="4064198" y="4204097"/>
            <a:ext cx="4487466" cy="391864"/>
          </a:xfrm>
          <a:prstGeom prst="rect">
            <a:avLst/>
          </a:prstGeom>
          <a:noFill/>
          <a:ln/>
        </p:spPr>
        <p:txBody>
          <a:bodyPr wrap="square" lIns="0" tIns="0" rIns="0" bIns="0" rtlCol="0" anchor="t">
            <a:normAutofit/>
          </a:bodyPr>
          <a:lstStyle/>
          <a:p>
            <a:pPr marL="0" indent="0" algn="l">
              <a:lnSpc>
                <a:spcPct val="127000"/>
              </a:lnSpc>
              <a:buNone/>
            </a:pPr>
            <a:r>
              <a:rPr lang="en-US" sz="1000" dirty="0">
                <a:solidFill>
                  <a:srgbClr val="4C4C4C"/>
                </a:solidFill>
                <a:latin typeface="Noto Serif" pitchFamily="34" charset="0"/>
                <a:ea typeface="Noto Serif" pitchFamily="34" charset="-122"/>
                <a:cs typeface="Noto Serif" pitchFamily="34" charset="-120"/>
              </a:rPr>
              <a:t>Interest under this Act is </a:t>
            </a:r>
            <a:r>
              <a:rPr lang="en-US" sz="1000" b="1" dirty="0">
                <a:solidFill>
                  <a:srgbClr val="4C4C4C"/>
                </a:solidFill>
                <a:latin typeface="Noto Serif" pitchFamily="34" charset="0"/>
                <a:ea typeface="Noto Serif" pitchFamily="34" charset="-122"/>
                <a:cs typeface="Noto Serif" pitchFamily="34" charset="-120"/>
              </a:rPr>
              <a:t>not deductible</a:t>
            </a:r>
            <a:r>
              <a:rPr lang="en-US" sz="1000" dirty="0">
                <a:solidFill>
                  <a:srgbClr val="4C4C4C"/>
                </a:solidFill>
                <a:latin typeface="Noto Serif" pitchFamily="34" charset="0"/>
                <a:ea typeface="Noto Serif" pitchFamily="34" charset="-122"/>
                <a:cs typeface="Noto Serif" pitchFamily="34" charset="-120"/>
              </a:rPr>
              <a:t> under Income-tax Act, 1961. </a:t>
            </a:r>
            <a:endParaRPr lang="en-US" sz="1000" dirty="0"/>
          </a:p>
        </p:txBody>
      </p:sp>
    </p:spTree>
    <p:extLst>
      <p:ext uri="{BB962C8B-B14F-4D97-AF65-F5344CB8AC3E}">
        <p14:creationId xmlns:p14="http://schemas.microsoft.com/office/powerpoint/2010/main" val="3918851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96119" y="690562"/>
            <a:ext cx="902940" cy="266402"/>
          </a:xfrm>
          <a:prstGeom prst="roundRect">
            <a:avLst>
              <a:gd name="adj" fmla="val 17880"/>
            </a:avLst>
          </a:prstGeom>
          <a:solidFill>
            <a:srgbClr val="E8E6E3"/>
          </a:solidFill>
          <a:ln/>
        </p:spPr>
      </p:sp>
      <p:sp>
        <p:nvSpPr>
          <p:cNvPr id="3" name="Text 1"/>
          <p:cNvSpPr/>
          <p:nvPr/>
        </p:nvSpPr>
        <p:spPr>
          <a:xfrm>
            <a:off x="581174" y="733053"/>
            <a:ext cx="1190030" cy="181421"/>
          </a:xfrm>
          <a:prstGeom prst="rect">
            <a:avLst/>
          </a:prstGeom>
          <a:noFill/>
          <a:ln/>
        </p:spPr>
        <p:txBody>
          <a:bodyPr wrap="none" lIns="0" tIns="0" rIns="0" bIns="0" rtlCol="0" anchor="t"/>
          <a:lstStyle/>
          <a:p>
            <a:pPr marL="0" indent="0" algn="l">
              <a:lnSpc>
                <a:spcPct val="133000"/>
              </a:lnSpc>
              <a:buNone/>
            </a:pPr>
            <a:r>
              <a:rPr lang="en-US" sz="850" dirty="0">
                <a:solidFill>
                  <a:srgbClr val="4C4C4C"/>
                </a:solidFill>
                <a:latin typeface="Noto Serif" pitchFamily="34" charset="0"/>
                <a:ea typeface="Noto Serif" pitchFamily="34" charset="-122"/>
                <a:cs typeface="Noto Serif" pitchFamily="34" charset="-120"/>
              </a:rPr>
              <a:t>DEFINITIONS</a:t>
            </a:r>
            <a:endParaRPr lang="en-US" sz="850" dirty="0"/>
          </a:p>
        </p:txBody>
      </p:sp>
      <p:sp>
        <p:nvSpPr>
          <p:cNvPr id="4" name="Text 2"/>
          <p:cNvSpPr/>
          <p:nvPr/>
        </p:nvSpPr>
        <p:spPr>
          <a:xfrm>
            <a:off x="496119" y="1013668"/>
            <a:ext cx="7791376" cy="442987"/>
          </a:xfrm>
          <a:prstGeom prst="rect">
            <a:avLst/>
          </a:prstGeom>
          <a:noFill/>
          <a:ln/>
        </p:spPr>
        <p:txBody>
          <a:bodyPr wrap="none" lIns="0" tIns="0" rIns="0" bIns="0" rtlCol="0" anchor="t"/>
          <a:lstStyle/>
          <a:p>
            <a:pPr marL="0" indent="0" algn="l">
              <a:lnSpc>
                <a:spcPct val="104000"/>
              </a:lnSpc>
              <a:buNone/>
            </a:pPr>
            <a:r>
              <a:rPr lang="en-US" sz="2750" dirty="0">
                <a:solidFill>
                  <a:srgbClr val="3A3A3A"/>
                </a:solidFill>
                <a:latin typeface="Noto Serif Medium" pitchFamily="34" charset="0"/>
                <a:ea typeface="Noto Serif Medium" pitchFamily="34" charset="-122"/>
                <a:cs typeface="Noto Serif Medium" pitchFamily="34" charset="-120"/>
              </a:rPr>
              <a:t>Relevant Definitions — MSMED Act (Part I)</a:t>
            </a:r>
            <a:endParaRPr lang="en-US" sz="2750" dirty="0"/>
          </a:p>
        </p:txBody>
      </p:sp>
      <p:sp>
        <p:nvSpPr>
          <p:cNvPr id="5" name="Shape 3"/>
          <p:cNvSpPr/>
          <p:nvPr/>
        </p:nvSpPr>
        <p:spPr>
          <a:xfrm>
            <a:off x="496119" y="1669256"/>
            <a:ext cx="8151763" cy="2783681"/>
          </a:xfrm>
          <a:prstGeom prst="roundRect">
            <a:avLst>
              <a:gd name="adj" fmla="val 2139"/>
            </a:avLst>
          </a:prstGeom>
          <a:noFill/>
          <a:ln w="4763">
            <a:solidFill>
              <a:srgbClr val="000000">
                <a:alpha val="8000"/>
              </a:srgbClr>
            </a:solidFill>
            <a:prstDash val="solid"/>
          </a:ln>
        </p:spPr>
      </p:sp>
      <p:sp>
        <p:nvSpPr>
          <p:cNvPr id="6" name="Text 4"/>
          <p:cNvSpPr/>
          <p:nvPr/>
        </p:nvSpPr>
        <p:spPr>
          <a:xfrm>
            <a:off x="642789" y="1763837"/>
            <a:ext cx="1636886" cy="226814"/>
          </a:xfrm>
          <a:prstGeom prst="rect">
            <a:avLst/>
          </a:prstGeom>
          <a:noFill/>
          <a:ln/>
        </p:spPr>
        <p:txBody>
          <a:bodyPr wrap="none" lIns="0" tIns="0" rIns="0" bIns="0" rtlCol="0" anchor="t"/>
          <a:lstStyle/>
          <a:p>
            <a:pPr marL="0" indent="0" algn="l">
              <a:lnSpc>
                <a:spcPct val="133000"/>
              </a:lnSpc>
              <a:buNone/>
            </a:pPr>
            <a:r>
              <a:rPr lang="en-US" sz="1100" b="1" dirty="0">
                <a:solidFill>
                  <a:srgbClr val="4C4C4C"/>
                </a:solidFill>
                <a:latin typeface="Noto Serif" pitchFamily="34" charset="0"/>
                <a:ea typeface="Noto Serif" pitchFamily="34" charset="-122"/>
                <a:cs typeface="Noto Serif" pitchFamily="34" charset="-120"/>
              </a:rPr>
              <a:t>Section</a:t>
            </a:r>
            <a:endParaRPr lang="en-US" sz="1100" dirty="0"/>
          </a:p>
        </p:txBody>
      </p:sp>
      <p:sp>
        <p:nvSpPr>
          <p:cNvPr id="7" name="Text 5"/>
          <p:cNvSpPr/>
          <p:nvPr/>
        </p:nvSpPr>
        <p:spPr>
          <a:xfrm>
            <a:off x="2110755" y="1763837"/>
            <a:ext cx="1960141" cy="226814"/>
          </a:xfrm>
          <a:prstGeom prst="rect">
            <a:avLst/>
          </a:prstGeom>
          <a:noFill/>
          <a:ln/>
        </p:spPr>
        <p:txBody>
          <a:bodyPr wrap="none" lIns="0" tIns="0" rIns="0" bIns="0" rtlCol="0" anchor="t"/>
          <a:lstStyle/>
          <a:p>
            <a:pPr marL="0" indent="0" algn="l">
              <a:lnSpc>
                <a:spcPct val="133000"/>
              </a:lnSpc>
              <a:buNone/>
            </a:pPr>
            <a:r>
              <a:rPr lang="en-US" sz="1100" b="1" dirty="0">
                <a:solidFill>
                  <a:srgbClr val="4C4C4C"/>
                </a:solidFill>
                <a:latin typeface="Noto Serif" pitchFamily="34" charset="0"/>
                <a:ea typeface="Noto Serif" pitchFamily="34" charset="-122"/>
                <a:cs typeface="Noto Serif" pitchFamily="34" charset="-120"/>
              </a:rPr>
              <a:t>Term</a:t>
            </a:r>
            <a:endParaRPr lang="en-US" sz="1100" dirty="0"/>
          </a:p>
        </p:txBody>
      </p:sp>
      <p:sp>
        <p:nvSpPr>
          <p:cNvPr id="8" name="Text 6"/>
          <p:cNvSpPr/>
          <p:nvPr/>
        </p:nvSpPr>
        <p:spPr>
          <a:xfrm>
            <a:off x="3901976" y="1763837"/>
            <a:ext cx="5056584" cy="226814"/>
          </a:xfrm>
          <a:prstGeom prst="rect">
            <a:avLst/>
          </a:prstGeom>
          <a:noFill/>
          <a:ln/>
        </p:spPr>
        <p:txBody>
          <a:bodyPr wrap="none" lIns="0" tIns="0" rIns="0" bIns="0" rtlCol="0" anchor="t"/>
          <a:lstStyle/>
          <a:p>
            <a:pPr marL="0" indent="0" algn="l">
              <a:lnSpc>
                <a:spcPct val="133000"/>
              </a:lnSpc>
              <a:buNone/>
            </a:pPr>
            <a:r>
              <a:rPr lang="en-US" sz="1100" b="1" dirty="0">
                <a:solidFill>
                  <a:srgbClr val="4C4C4C"/>
                </a:solidFill>
                <a:latin typeface="Noto Serif" pitchFamily="34" charset="0"/>
                <a:ea typeface="Noto Serif" pitchFamily="34" charset="-122"/>
                <a:cs typeface="Noto Serif" pitchFamily="34" charset="-120"/>
              </a:rPr>
              <a:t>Definition</a:t>
            </a:r>
            <a:endParaRPr lang="en-US" sz="1100" dirty="0"/>
          </a:p>
        </p:txBody>
      </p:sp>
      <p:sp>
        <p:nvSpPr>
          <p:cNvPr id="9" name="Text 7"/>
          <p:cNvSpPr/>
          <p:nvPr/>
        </p:nvSpPr>
        <p:spPr>
          <a:xfrm>
            <a:off x="642789" y="2175049"/>
            <a:ext cx="1636886" cy="226814"/>
          </a:xfrm>
          <a:prstGeom prst="rect">
            <a:avLst/>
          </a:prstGeom>
          <a:noFill/>
          <a:ln/>
        </p:spPr>
        <p:txBody>
          <a:bodyPr wrap="none" lIns="0" tIns="0" rIns="0" bIns="0" rtlCol="0" anchor="t"/>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2(d)</a:t>
            </a:r>
            <a:endParaRPr lang="en-US" sz="1100" dirty="0"/>
          </a:p>
        </p:txBody>
      </p:sp>
      <p:sp>
        <p:nvSpPr>
          <p:cNvPr id="10" name="Text 8"/>
          <p:cNvSpPr/>
          <p:nvPr/>
        </p:nvSpPr>
        <p:spPr>
          <a:xfrm>
            <a:off x="2110755" y="2175049"/>
            <a:ext cx="1960141" cy="226814"/>
          </a:xfrm>
          <a:prstGeom prst="rect">
            <a:avLst/>
          </a:prstGeom>
          <a:noFill/>
          <a:ln/>
        </p:spPr>
        <p:txBody>
          <a:bodyPr wrap="none" lIns="0" tIns="0" rIns="0" bIns="0" rtlCol="0" anchor="t"/>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Buyer</a:t>
            </a:r>
            <a:endParaRPr lang="en-US" sz="1100" dirty="0"/>
          </a:p>
        </p:txBody>
      </p:sp>
      <p:sp>
        <p:nvSpPr>
          <p:cNvPr id="11" name="Text 9"/>
          <p:cNvSpPr/>
          <p:nvPr/>
        </p:nvSpPr>
        <p:spPr>
          <a:xfrm>
            <a:off x="3901976" y="2175049"/>
            <a:ext cx="4599384"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Whoever buys goods or receives services from a supplier for consideration.</a:t>
            </a:r>
            <a:endParaRPr lang="en-US" sz="1100" dirty="0"/>
          </a:p>
        </p:txBody>
      </p:sp>
      <p:sp>
        <p:nvSpPr>
          <p:cNvPr id="12" name="Text 10"/>
          <p:cNvSpPr/>
          <p:nvPr/>
        </p:nvSpPr>
        <p:spPr>
          <a:xfrm>
            <a:off x="642789" y="2813075"/>
            <a:ext cx="1636886" cy="226814"/>
          </a:xfrm>
          <a:prstGeom prst="rect">
            <a:avLst/>
          </a:prstGeom>
          <a:noFill/>
          <a:ln/>
        </p:spPr>
        <p:txBody>
          <a:bodyPr wrap="none" lIns="0" tIns="0" rIns="0" bIns="0" rtlCol="0" anchor="t"/>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2(n)</a:t>
            </a:r>
            <a:endParaRPr lang="en-US" sz="1100" dirty="0"/>
          </a:p>
        </p:txBody>
      </p:sp>
      <p:sp>
        <p:nvSpPr>
          <p:cNvPr id="13" name="Text 11"/>
          <p:cNvSpPr/>
          <p:nvPr/>
        </p:nvSpPr>
        <p:spPr>
          <a:xfrm>
            <a:off x="2110755" y="2813075"/>
            <a:ext cx="1960141" cy="226814"/>
          </a:xfrm>
          <a:prstGeom prst="rect">
            <a:avLst/>
          </a:prstGeom>
          <a:noFill/>
          <a:ln/>
        </p:spPr>
        <p:txBody>
          <a:bodyPr wrap="none" lIns="0" tIns="0" rIns="0" bIns="0" rtlCol="0" anchor="t"/>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Supplier</a:t>
            </a:r>
            <a:endParaRPr lang="en-US" sz="1100" dirty="0"/>
          </a:p>
        </p:txBody>
      </p:sp>
      <p:sp>
        <p:nvSpPr>
          <p:cNvPr id="14" name="Text 12"/>
          <p:cNvSpPr/>
          <p:nvPr/>
        </p:nvSpPr>
        <p:spPr>
          <a:xfrm>
            <a:off x="3901976" y="2813075"/>
            <a:ext cx="4599384"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A registered micro or small enterprise includes NSIC, SIDC, companies/co-ops engaged in selling MSME goods/services.</a:t>
            </a:r>
            <a:endParaRPr lang="en-US" sz="1100" dirty="0"/>
          </a:p>
        </p:txBody>
      </p:sp>
      <p:sp>
        <p:nvSpPr>
          <p:cNvPr id="18" name="Text 7"/>
          <p:cNvSpPr/>
          <p:nvPr/>
        </p:nvSpPr>
        <p:spPr>
          <a:xfrm>
            <a:off x="642789" y="3546919"/>
            <a:ext cx="1636886" cy="226814"/>
          </a:xfrm>
          <a:prstGeom prst="rect">
            <a:avLst/>
          </a:prstGeom>
          <a:noFill/>
          <a:ln/>
        </p:spPr>
        <p:txBody>
          <a:bodyPr wrap="none" lIns="0" tIns="0" rIns="0" bIns="0" rtlCol="0" anchor="t"/>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2(b)</a:t>
            </a:r>
            <a:endParaRPr lang="en-US" sz="1100" dirty="0"/>
          </a:p>
        </p:txBody>
      </p:sp>
      <p:sp>
        <p:nvSpPr>
          <p:cNvPr id="19" name="Text 8"/>
          <p:cNvSpPr/>
          <p:nvPr/>
        </p:nvSpPr>
        <p:spPr>
          <a:xfrm>
            <a:off x="2110755" y="3546919"/>
            <a:ext cx="1960141" cy="226814"/>
          </a:xfrm>
          <a:prstGeom prst="rect">
            <a:avLst/>
          </a:prstGeom>
          <a:noFill/>
          <a:ln/>
        </p:spPr>
        <p:txBody>
          <a:bodyPr wrap="none" lIns="0" tIns="0" rIns="0" bIns="0" rtlCol="0" anchor="t"/>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Appointed Day</a:t>
            </a:r>
            <a:endParaRPr lang="en-US" sz="1100" dirty="0"/>
          </a:p>
        </p:txBody>
      </p:sp>
      <p:sp>
        <p:nvSpPr>
          <p:cNvPr id="20" name="Text 9"/>
          <p:cNvSpPr/>
          <p:nvPr/>
        </p:nvSpPr>
        <p:spPr>
          <a:xfrm>
            <a:off x="3901976" y="3546919"/>
            <a:ext cx="4599384"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Day following expiry of </a:t>
            </a:r>
            <a:r>
              <a:rPr lang="en-US" sz="1100" b="1" dirty="0">
                <a:solidFill>
                  <a:srgbClr val="4C4C4C"/>
                </a:solidFill>
                <a:latin typeface="Noto Serif" pitchFamily="34" charset="0"/>
                <a:ea typeface="Noto Serif" pitchFamily="34" charset="-122"/>
                <a:cs typeface="Noto Serif" pitchFamily="34" charset="-120"/>
              </a:rPr>
              <a:t>15 days</a:t>
            </a:r>
            <a:r>
              <a:rPr lang="en-US" sz="1100" dirty="0">
                <a:solidFill>
                  <a:srgbClr val="4C4C4C"/>
                </a:solidFill>
                <a:latin typeface="Noto Serif" pitchFamily="34" charset="0"/>
                <a:ea typeface="Noto Serif" pitchFamily="34" charset="-122"/>
                <a:cs typeface="Noto Serif" pitchFamily="34" charset="-120"/>
              </a:rPr>
              <a:t> from acceptance/deemed acceptance. If written objection within 15 days, runs from date objection is removed.</a:t>
            </a:r>
            <a:endParaRPr lang="en-US" sz="1100" dirty="0"/>
          </a:p>
        </p:txBody>
      </p:sp>
    </p:spTree>
    <p:extLst>
      <p:ext uri="{BB962C8B-B14F-4D97-AF65-F5344CB8AC3E}">
        <p14:creationId xmlns:p14="http://schemas.microsoft.com/office/powerpoint/2010/main" val="235879784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2A7AA06-8A3B-4810-F12E-2D897BBB176C}"/>
              </a:ext>
            </a:extLst>
          </p:cNvPr>
          <p:cNvSpPr txBox="1"/>
          <p:nvPr/>
        </p:nvSpPr>
        <p:spPr>
          <a:xfrm>
            <a:off x="3330526" y="189914"/>
            <a:ext cx="2482947" cy="584775"/>
          </a:xfrm>
          <a:prstGeom prst="rect">
            <a:avLst/>
          </a:prstGeom>
          <a:noFill/>
        </p:spPr>
        <p:txBody>
          <a:bodyPr wrap="square" rtlCol="0">
            <a:spAutoFit/>
          </a:bodyPr>
          <a:lstStyle/>
          <a:p>
            <a:r>
              <a:rPr lang="en-US" sz="3200" b="1" dirty="0">
                <a:effectLst>
                  <a:outerShdw blurRad="38100" dist="38100" dir="2700000" algn="tl">
                    <a:srgbClr val="000000">
                      <a:alpha val="43137"/>
                    </a:srgbClr>
                  </a:outerShdw>
                </a:effectLst>
              </a:rPr>
              <a:t>QUESTION</a:t>
            </a:r>
            <a:endParaRPr lang="en-IN" sz="3200" b="1" dirty="0">
              <a:effectLst>
                <a:outerShdw blurRad="38100" dist="38100" dir="2700000" algn="tl">
                  <a:srgbClr val="000000">
                    <a:alpha val="43137"/>
                  </a:srgbClr>
                </a:outerShdw>
              </a:effectLst>
            </a:endParaRPr>
          </a:p>
        </p:txBody>
      </p:sp>
      <p:sp>
        <p:nvSpPr>
          <p:cNvPr id="3" name="TextBox 2">
            <a:extLst>
              <a:ext uri="{FF2B5EF4-FFF2-40B4-BE49-F238E27FC236}">
                <a16:creationId xmlns:a16="http://schemas.microsoft.com/office/drawing/2014/main" id="{6852F346-E460-97F4-44B3-1F276CB6494A}"/>
              </a:ext>
            </a:extLst>
          </p:cNvPr>
          <p:cNvSpPr txBox="1"/>
          <p:nvPr/>
        </p:nvSpPr>
        <p:spPr>
          <a:xfrm>
            <a:off x="604911" y="935502"/>
            <a:ext cx="8046720" cy="830997"/>
          </a:xfrm>
          <a:prstGeom prst="rect">
            <a:avLst/>
          </a:prstGeom>
          <a:noFill/>
        </p:spPr>
        <p:txBody>
          <a:bodyPr wrap="square" rtlCol="0">
            <a:spAutoFit/>
          </a:bodyPr>
          <a:lstStyle/>
          <a:p>
            <a:r>
              <a:rPr lang="en-IN" sz="2400" dirty="0"/>
              <a:t>If a buyer delays payment to an MSME supplier, interest is payable at:</a:t>
            </a:r>
          </a:p>
        </p:txBody>
      </p:sp>
      <p:sp>
        <p:nvSpPr>
          <p:cNvPr id="4" name="Rectangle 3">
            <a:extLst>
              <a:ext uri="{FF2B5EF4-FFF2-40B4-BE49-F238E27FC236}">
                <a16:creationId xmlns:a16="http://schemas.microsoft.com/office/drawing/2014/main" id="{D9942EAF-24C2-302F-03A0-24D54504F065}"/>
              </a:ext>
            </a:extLst>
          </p:cNvPr>
          <p:cNvSpPr/>
          <p:nvPr/>
        </p:nvSpPr>
        <p:spPr>
          <a:xfrm>
            <a:off x="858129" y="2005994"/>
            <a:ext cx="3101926" cy="882494"/>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extBox 4">
            <a:extLst>
              <a:ext uri="{FF2B5EF4-FFF2-40B4-BE49-F238E27FC236}">
                <a16:creationId xmlns:a16="http://schemas.microsoft.com/office/drawing/2014/main" id="{50ECAA28-43C1-FBDF-053A-C0134B06F341}"/>
              </a:ext>
            </a:extLst>
          </p:cNvPr>
          <p:cNvSpPr txBox="1"/>
          <p:nvPr/>
        </p:nvSpPr>
        <p:spPr>
          <a:xfrm>
            <a:off x="858129" y="2262575"/>
            <a:ext cx="3376247" cy="369332"/>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[A] </a:t>
            </a:r>
            <a:r>
              <a:rPr lang="en-IN" dirty="0">
                <a:effectLst>
                  <a:outerShdw blurRad="38100" dist="38100" dir="2700000" algn="tl">
                    <a:srgbClr val="000000">
                      <a:alpha val="43137"/>
                    </a:srgbClr>
                  </a:outerShdw>
                </a:effectLst>
              </a:rPr>
              <a:t>2 times RBI Bank Rate</a:t>
            </a:r>
          </a:p>
        </p:txBody>
      </p:sp>
      <p:sp>
        <p:nvSpPr>
          <p:cNvPr id="6" name="Rectangle 5">
            <a:extLst>
              <a:ext uri="{FF2B5EF4-FFF2-40B4-BE49-F238E27FC236}">
                <a16:creationId xmlns:a16="http://schemas.microsoft.com/office/drawing/2014/main" id="{716C657A-B0AF-D03B-3234-C61495FB7B84}"/>
              </a:ext>
            </a:extLst>
          </p:cNvPr>
          <p:cNvSpPr/>
          <p:nvPr/>
        </p:nvSpPr>
        <p:spPr>
          <a:xfrm>
            <a:off x="4794738" y="2006697"/>
            <a:ext cx="3101926" cy="881791"/>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TextBox 6">
            <a:extLst>
              <a:ext uri="{FF2B5EF4-FFF2-40B4-BE49-F238E27FC236}">
                <a16:creationId xmlns:a16="http://schemas.microsoft.com/office/drawing/2014/main" id="{CAD50869-E349-B907-8541-6B8DADA1125E}"/>
              </a:ext>
            </a:extLst>
          </p:cNvPr>
          <p:cNvSpPr txBox="1"/>
          <p:nvPr/>
        </p:nvSpPr>
        <p:spPr>
          <a:xfrm>
            <a:off x="4983424" y="2141577"/>
            <a:ext cx="3376247" cy="646331"/>
          </a:xfrm>
          <a:prstGeom prst="rect">
            <a:avLst/>
          </a:prstGeom>
          <a:noFill/>
        </p:spPr>
        <p:txBody>
          <a:bodyPr wrap="square" rtlCol="0">
            <a:spAutoFit/>
          </a:bodyPr>
          <a:lstStyle/>
          <a:p>
            <a:pPr marL="449263" indent="-449263"/>
            <a:r>
              <a:rPr lang="en-US" dirty="0">
                <a:effectLst>
                  <a:outerShdw blurRad="38100" dist="38100" dir="2700000" algn="tl">
                    <a:srgbClr val="000000">
                      <a:alpha val="43137"/>
                    </a:srgbClr>
                  </a:outerShdw>
                </a:effectLst>
              </a:rPr>
              <a:t>[B] </a:t>
            </a:r>
            <a:r>
              <a:rPr lang="en-IN" dirty="0">
                <a:effectLst>
                  <a:outerShdw blurRad="38100" dist="38100" dir="2700000" algn="tl">
                    <a:srgbClr val="000000">
                      <a:alpha val="43137"/>
                    </a:srgbClr>
                  </a:outerShdw>
                </a:effectLst>
              </a:rPr>
              <a:t>3 times RBI Bank Rate        </a:t>
            </a:r>
          </a:p>
          <a:p>
            <a:pPr marL="449263" indent="-449263"/>
            <a:r>
              <a:rPr lang="en-IN" dirty="0">
                <a:effectLst>
                  <a:outerShdw blurRad="38100" dist="38100" dir="2700000" algn="tl">
                    <a:srgbClr val="000000">
                      <a:alpha val="43137"/>
                    </a:srgbClr>
                  </a:outerShdw>
                </a:effectLst>
              </a:rPr>
              <a:t>      with simple interest</a:t>
            </a:r>
          </a:p>
        </p:txBody>
      </p:sp>
      <p:sp>
        <p:nvSpPr>
          <p:cNvPr id="13" name="Rectangle 12">
            <a:extLst>
              <a:ext uri="{FF2B5EF4-FFF2-40B4-BE49-F238E27FC236}">
                <a16:creationId xmlns:a16="http://schemas.microsoft.com/office/drawing/2014/main" id="{2E9CCA90-BA76-3413-2F93-49738948D947}"/>
              </a:ext>
            </a:extLst>
          </p:cNvPr>
          <p:cNvSpPr/>
          <p:nvPr/>
        </p:nvSpPr>
        <p:spPr>
          <a:xfrm>
            <a:off x="4794738" y="3303997"/>
            <a:ext cx="3101926" cy="881791"/>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5" name="Rectangle 14">
            <a:extLst>
              <a:ext uri="{FF2B5EF4-FFF2-40B4-BE49-F238E27FC236}">
                <a16:creationId xmlns:a16="http://schemas.microsoft.com/office/drawing/2014/main" id="{E1E7E73E-F910-EE8C-C8A5-083C3CACC343}"/>
              </a:ext>
            </a:extLst>
          </p:cNvPr>
          <p:cNvSpPr/>
          <p:nvPr/>
        </p:nvSpPr>
        <p:spPr>
          <a:xfrm>
            <a:off x="858129" y="3310747"/>
            <a:ext cx="3101926" cy="881791"/>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6" name="TextBox 15">
            <a:extLst>
              <a:ext uri="{FF2B5EF4-FFF2-40B4-BE49-F238E27FC236}">
                <a16:creationId xmlns:a16="http://schemas.microsoft.com/office/drawing/2014/main" id="{A7580CC6-25F8-83B5-1908-B3101A47C971}"/>
              </a:ext>
            </a:extLst>
          </p:cNvPr>
          <p:cNvSpPr txBox="1"/>
          <p:nvPr/>
        </p:nvSpPr>
        <p:spPr>
          <a:xfrm>
            <a:off x="858128" y="3310747"/>
            <a:ext cx="3376247" cy="923330"/>
          </a:xfrm>
          <a:prstGeom prst="rect">
            <a:avLst/>
          </a:prstGeom>
          <a:noFill/>
        </p:spPr>
        <p:txBody>
          <a:bodyPr wrap="square" rtlCol="0">
            <a:spAutoFit/>
          </a:bodyPr>
          <a:lstStyle/>
          <a:p>
            <a:pPr marL="449263" indent="-449263"/>
            <a:r>
              <a:rPr lang="en-US" dirty="0">
                <a:effectLst>
                  <a:outerShdw blurRad="38100" dist="38100" dir="2700000" algn="tl">
                    <a:srgbClr val="000000">
                      <a:alpha val="43137"/>
                    </a:srgbClr>
                  </a:outerShdw>
                </a:effectLst>
              </a:rPr>
              <a:t>[C] </a:t>
            </a:r>
            <a:r>
              <a:rPr lang="en-IN" dirty="0">
                <a:effectLst>
                  <a:outerShdw blurRad="38100" dist="38100" dir="2700000" algn="tl">
                    <a:srgbClr val="000000">
                      <a:alpha val="43137"/>
                    </a:srgbClr>
                  </a:outerShdw>
                </a:effectLst>
              </a:rPr>
              <a:t>3 Times of RBI Bank Rate </a:t>
            </a:r>
          </a:p>
          <a:p>
            <a:pPr marL="449263" indent="-449263"/>
            <a:r>
              <a:rPr lang="en-IN" dirty="0">
                <a:effectLst>
                  <a:outerShdw blurRad="38100" dist="38100" dir="2700000" algn="tl">
                    <a:srgbClr val="000000">
                      <a:alpha val="43137"/>
                    </a:srgbClr>
                  </a:outerShdw>
                </a:effectLst>
              </a:rPr>
              <a:t>      with monthly compounded</a:t>
            </a:r>
          </a:p>
          <a:p>
            <a:pPr marL="449263" indent="-449263"/>
            <a:r>
              <a:rPr lang="en-IN" dirty="0">
                <a:effectLst>
                  <a:outerShdw blurRad="38100" dist="38100" dir="2700000" algn="tl">
                    <a:srgbClr val="000000">
                      <a:alpha val="43137"/>
                    </a:srgbClr>
                  </a:outerShdw>
                </a:effectLst>
              </a:rPr>
              <a:t>      interest</a:t>
            </a:r>
          </a:p>
        </p:txBody>
      </p:sp>
      <p:sp>
        <p:nvSpPr>
          <p:cNvPr id="17" name="TextBox 16">
            <a:extLst>
              <a:ext uri="{FF2B5EF4-FFF2-40B4-BE49-F238E27FC236}">
                <a16:creationId xmlns:a16="http://schemas.microsoft.com/office/drawing/2014/main" id="{6DD06EB1-D8CF-5B1B-FA92-7F1E32F3FA0F}"/>
              </a:ext>
            </a:extLst>
          </p:cNvPr>
          <p:cNvSpPr txBox="1"/>
          <p:nvPr/>
        </p:nvSpPr>
        <p:spPr>
          <a:xfrm>
            <a:off x="4983424" y="3527192"/>
            <a:ext cx="3376247" cy="369332"/>
          </a:xfrm>
          <a:prstGeom prst="rect">
            <a:avLst/>
          </a:prstGeom>
          <a:noFill/>
        </p:spPr>
        <p:txBody>
          <a:bodyPr wrap="square" rtlCol="0">
            <a:spAutoFit/>
          </a:bodyPr>
          <a:lstStyle/>
          <a:p>
            <a:pPr marL="449263" indent="-449263"/>
            <a:r>
              <a:rPr lang="en-US" dirty="0">
                <a:effectLst>
                  <a:outerShdw blurRad="38100" dist="38100" dir="2700000" algn="tl">
                    <a:srgbClr val="000000">
                      <a:alpha val="43137"/>
                    </a:srgbClr>
                  </a:outerShdw>
                </a:effectLst>
              </a:rPr>
              <a:t>[D] </a:t>
            </a:r>
            <a:r>
              <a:rPr lang="en-IN" dirty="0">
                <a:effectLst>
                  <a:outerShdw blurRad="38100" dist="38100" dir="2700000" algn="tl">
                    <a:srgbClr val="000000">
                      <a:alpha val="43137"/>
                    </a:srgbClr>
                  </a:outerShdw>
                </a:effectLst>
              </a:rPr>
              <a:t>12% per annum</a:t>
            </a:r>
          </a:p>
        </p:txBody>
      </p:sp>
    </p:spTree>
    <p:extLst>
      <p:ext uri="{BB962C8B-B14F-4D97-AF65-F5344CB8AC3E}">
        <p14:creationId xmlns:p14="http://schemas.microsoft.com/office/powerpoint/2010/main" val="389559849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72901" y="414933"/>
            <a:ext cx="779934" cy="249882"/>
          </a:xfrm>
          <a:prstGeom prst="roundRect">
            <a:avLst>
              <a:gd name="adj" fmla="val 18169"/>
            </a:avLst>
          </a:prstGeom>
          <a:solidFill>
            <a:srgbClr val="E8E6E3"/>
          </a:solidFill>
          <a:ln/>
        </p:spPr>
      </p:sp>
      <p:sp>
        <p:nvSpPr>
          <p:cNvPr id="3" name="Text 1"/>
          <p:cNvSpPr/>
          <p:nvPr/>
        </p:nvSpPr>
        <p:spPr>
          <a:xfrm>
            <a:off x="553938" y="455414"/>
            <a:ext cx="1075060" cy="168920"/>
          </a:xfrm>
          <a:prstGeom prst="rect">
            <a:avLst/>
          </a:prstGeom>
          <a:noFill/>
          <a:ln/>
        </p:spPr>
        <p:txBody>
          <a:bodyPr wrap="none" lIns="0" tIns="0" rIns="0" bIns="0" rtlCol="0" anchor="t"/>
          <a:lstStyle/>
          <a:p>
            <a:pPr marL="0" indent="0" algn="l">
              <a:lnSpc>
                <a:spcPct val="130000"/>
              </a:lnSpc>
              <a:buNone/>
            </a:pPr>
            <a:r>
              <a:rPr lang="en-US" sz="850" dirty="0">
                <a:solidFill>
                  <a:srgbClr val="4C4C4C"/>
                </a:solidFill>
                <a:latin typeface="Noto Serif" pitchFamily="34" charset="0"/>
                <a:ea typeface="Noto Serif" pitchFamily="34" charset="-122"/>
                <a:cs typeface="Noto Serif" pitchFamily="34" charset="-120"/>
              </a:rPr>
              <a:t>REPORTING</a:t>
            </a:r>
            <a:endParaRPr lang="en-US" sz="850" dirty="0"/>
          </a:p>
        </p:txBody>
      </p:sp>
      <p:sp>
        <p:nvSpPr>
          <p:cNvPr id="4" name="Text 2"/>
          <p:cNvSpPr/>
          <p:nvPr/>
        </p:nvSpPr>
        <p:spPr>
          <a:xfrm>
            <a:off x="472901" y="716310"/>
            <a:ext cx="8053611" cy="422300"/>
          </a:xfrm>
          <a:prstGeom prst="rect">
            <a:avLst/>
          </a:prstGeom>
          <a:noFill/>
          <a:ln/>
        </p:spPr>
        <p:txBody>
          <a:bodyPr wrap="none" lIns="0" tIns="0" rIns="0" bIns="0" rtlCol="0" anchor="t"/>
          <a:lstStyle/>
          <a:p>
            <a:pPr marL="0" indent="0" algn="l">
              <a:lnSpc>
                <a:spcPct val="104000"/>
              </a:lnSpc>
              <a:buNone/>
            </a:pPr>
            <a:r>
              <a:rPr lang="en-US" sz="2650" dirty="0">
                <a:solidFill>
                  <a:srgbClr val="3A3A3A"/>
                </a:solidFill>
                <a:latin typeface="Noto Serif Medium" pitchFamily="34" charset="0"/>
                <a:ea typeface="Noto Serif Medium" pitchFamily="34" charset="-122"/>
                <a:cs typeface="Noto Serif Medium" pitchFamily="34" charset="-120"/>
              </a:rPr>
              <a:t>Clause 22(i) — Reporting Inadmissible Interest</a:t>
            </a:r>
            <a:endParaRPr lang="en-US" sz="2650" dirty="0"/>
          </a:p>
        </p:txBody>
      </p:sp>
      <p:pic>
        <p:nvPicPr>
          <p:cNvPr id="5" name="Image 0" descr="preencoded.png"/>
          <p:cNvPicPr>
            <a:picLocks noChangeAspect="1"/>
          </p:cNvPicPr>
          <p:nvPr/>
        </p:nvPicPr>
        <p:blipFill>
          <a:blip r:embed="rId3"/>
          <a:stretch>
            <a:fillRect/>
          </a:stretch>
        </p:blipFill>
        <p:spPr>
          <a:xfrm>
            <a:off x="472901" y="1702594"/>
            <a:ext cx="2655094" cy="2655094"/>
          </a:xfrm>
          <a:prstGeom prst="rect">
            <a:avLst/>
          </a:prstGeom>
        </p:spPr>
      </p:pic>
      <p:sp>
        <p:nvSpPr>
          <p:cNvPr id="6" name="Text 3"/>
          <p:cNvSpPr/>
          <p:nvPr/>
        </p:nvSpPr>
        <p:spPr>
          <a:xfrm>
            <a:off x="3462412" y="1460525"/>
            <a:ext cx="2146176" cy="211113"/>
          </a:xfrm>
          <a:prstGeom prst="rect">
            <a:avLst/>
          </a:prstGeom>
          <a:noFill/>
          <a:ln/>
        </p:spPr>
        <p:txBody>
          <a:bodyPr wrap="none" lIns="0" tIns="0" rIns="0" bIns="0" rtlCol="0" anchor="t"/>
          <a:lstStyle/>
          <a:p>
            <a:pPr marL="0" indent="0" algn="l">
              <a:lnSpc>
                <a:spcPct val="104000"/>
              </a:lnSpc>
              <a:buNone/>
            </a:pPr>
            <a:r>
              <a:rPr lang="en-US" sz="1300" dirty="0">
                <a:solidFill>
                  <a:srgbClr val="3A3A3A"/>
                </a:solidFill>
                <a:latin typeface="Noto Serif Medium" pitchFamily="34" charset="0"/>
                <a:ea typeface="Noto Serif Medium" pitchFamily="34" charset="-122"/>
                <a:cs typeface="Noto Serif Medium" pitchFamily="34" charset="-120"/>
              </a:rPr>
              <a:t>What to Report</a:t>
            </a:r>
            <a:endParaRPr lang="en-US" sz="1300" dirty="0"/>
          </a:p>
        </p:txBody>
      </p:sp>
      <p:sp>
        <p:nvSpPr>
          <p:cNvPr id="7" name="Text 4"/>
          <p:cNvSpPr/>
          <p:nvPr/>
        </p:nvSpPr>
        <p:spPr>
          <a:xfrm>
            <a:off x="3462412" y="1800374"/>
            <a:ext cx="5670649" cy="211113"/>
          </a:xfrm>
          <a:prstGeom prst="rect">
            <a:avLst/>
          </a:prstGeom>
          <a:noFill/>
          <a:ln/>
        </p:spPr>
        <p:txBody>
          <a:bodyPr wrap="none" lIns="0" tIns="0" rIns="0" bIns="0" rtlCol="0" anchor="t"/>
          <a:lstStyle/>
          <a:p>
            <a:pPr marL="0" indent="0" algn="l">
              <a:lnSpc>
                <a:spcPct val="130000"/>
              </a:lnSpc>
              <a:buNone/>
            </a:pPr>
            <a:r>
              <a:rPr lang="en-US" sz="1050" dirty="0">
                <a:solidFill>
                  <a:srgbClr val="4C4C4C"/>
                </a:solidFill>
                <a:latin typeface="Noto Serif" pitchFamily="34" charset="0"/>
                <a:ea typeface="Noto Serif" pitchFamily="34" charset="-122"/>
                <a:cs typeface="Noto Serif" pitchFamily="34" charset="-120"/>
              </a:rPr>
              <a:t>Interest paid or payable u/s 16, debited to P&amp;L — </a:t>
            </a:r>
            <a:r>
              <a:rPr lang="en-US" sz="1050" b="1" dirty="0">
                <a:solidFill>
                  <a:srgbClr val="4C4C4C"/>
                </a:solidFill>
                <a:latin typeface="Noto Serif" pitchFamily="34" charset="0"/>
                <a:ea typeface="Noto Serif" pitchFamily="34" charset="-122"/>
                <a:cs typeface="Noto Serif" pitchFamily="34" charset="-120"/>
              </a:rPr>
              <a:t>inadmissible</a:t>
            </a:r>
            <a:r>
              <a:rPr lang="en-US" sz="1050" dirty="0">
                <a:solidFill>
                  <a:srgbClr val="4C4C4C"/>
                </a:solidFill>
                <a:latin typeface="Noto Serif" pitchFamily="34" charset="0"/>
                <a:ea typeface="Noto Serif" pitchFamily="34" charset="-122"/>
                <a:cs typeface="Noto Serif" pitchFamily="34" charset="-120"/>
              </a:rPr>
              <a:t> u/s 23.</a:t>
            </a:r>
            <a:endParaRPr lang="en-US" sz="1050" dirty="0"/>
          </a:p>
        </p:txBody>
      </p:sp>
      <p:sp>
        <p:nvSpPr>
          <p:cNvPr id="8" name="Text 5"/>
          <p:cNvSpPr/>
          <p:nvPr/>
        </p:nvSpPr>
        <p:spPr>
          <a:xfrm>
            <a:off x="3462412" y="2140223"/>
            <a:ext cx="2146176" cy="211113"/>
          </a:xfrm>
          <a:prstGeom prst="rect">
            <a:avLst/>
          </a:prstGeom>
          <a:noFill/>
          <a:ln/>
        </p:spPr>
        <p:txBody>
          <a:bodyPr wrap="none" lIns="0" tIns="0" rIns="0" bIns="0" rtlCol="0" anchor="t"/>
          <a:lstStyle/>
          <a:p>
            <a:pPr marL="0" indent="0" algn="l">
              <a:lnSpc>
                <a:spcPct val="104000"/>
              </a:lnSpc>
              <a:buNone/>
            </a:pPr>
            <a:r>
              <a:rPr lang="en-US" sz="1300" dirty="0">
                <a:solidFill>
                  <a:srgbClr val="3A3A3A"/>
                </a:solidFill>
                <a:latin typeface="Noto Serif Medium" pitchFamily="34" charset="0"/>
                <a:ea typeface="Noto Serif Medium" pitchFamily="34" charset="-122"/>
                <a:cs typeface="Noto Serif Medium" pitchFamily="34" charset="-120"/>
              </a:rPr>
              <a:t>Auditor's Steps</a:t>
            </a:r>
            <a:endParaRPr lang="en-US" sz="1300" dirty="0"/>
          </a:p>
        </p:txBody>
      </p:sp>
      <p:sp>
        <p:nvSpPr>
          <p:cNvPr id="9" name="Text 6"/>
          <p:cNvSpPr/>
          <p:nvPr/>
        </p:nvSpPr>
        <p:spPr>
          <a:xfrm>
            <a:off x="3462412" y="2480072"/>
            <a:ext cx="5213449" cy="1190625"/>
          </a:xfrm>
          <a:prstGeom prst="rect">
            <a:avLst/>
          </a:prstGeom>
          <a:noFill/>
          <a:ln/>
        </p:spPr>
        <p:txBody>
          <a:bodyPr wrap="square" lIns="0" tIns="0" rIns="0" bIns="0" rtlCol="0" anchor="t">
            <a:normAutofit/>
          </a:bodyPr>
          <a:lstStyle/>
          <a:p>
            <a:pPr marL="342900" indent="-342900" algn="l">
              <a:lnSpc>
                <a:spcPct val="130000"/>
              </a:lnSpc>
              <a:buSzPct val="100000"/>
              <a:buChar char="•"/>
            </a:pPr>
            <a:r>
              <a:rPr lang="en-US" sz="1050" dirty="0">
                <a:solidFill>
                  <a:srgbClr val="4C4C4C"/>
                </a:solidFill>
                <a:latin typeface="Noto Serif" pitchFamily="34" charset="0"/>
                <a:ea typeface="Noto Serif" pitchFamily="34" charset="-122"/>
                <a:cs typeface="Noto Serif" pitchFamily="34" charset="-120"/>
              </a:rPr>
              <a:t>Obtain list of registered MSME suppliers.</a:t>
            </a:r>
            <a:endParaRPr lang="en-US" sz="1050" dirty="0"/>
          </a:p>
          <a:p>
            <a:pPr marL="342900" indent="-342900" algn="l">
              <a:lnSpc>
                <a:spcPct val="130000"/>
              </a:lnSpc>
              <a:buSzPct val="100000"/>
              <a:buChar char="•"/>
            </a:pPr>
            <a:r>
              <a:rPr lang="en-US" sz="1050" dirty="0">
                <a:solidFill>
                  <a:srgbClr val="4C4C4C"/>
                </a:solidFill>
                <a:latin typeface="Noto Serif" pitchFamily="34" charset="0"/>
                <a:ea typeface="Noto Serif" pitchFamily="34" charset="-122"/>
                <a:cs typeface="Noto Serif" pitchFamily="34" charset="-120"/>
              </a:rPr>
              <a:t>Identify delayed payments beyond Section 15 limits.</a:t>
            </a:r>
            <a:endParaRPr lang="en-US" sz="1050" dirty="0"/>
          </a:p>
          <a:p>
            <a:pPr marL="342900" indent="-342900" algn="l">
              <a:lnSpc>
                <a:spcPct val="130000"/>
              </a:lnSpc>
              <a:buSzPct val="100000"/>
              <a:buChar char="•"/>
            </a:pPr>
            <a:r>
              <a:rPr lang="en-US" sz="1050" dirty="0">
                <a:solidFill>
                  <a:srgbClr val="4C4C4C"/>
                </a:solidFill>
                <a:latin typeface="Noto Serif" pitchFamily="34" charset="0"/>
                <a:ea typeface="Noto Serif" pitchFamily="34" charset="-122"/>
                <a:cs typeface="Noto Serif" pitchFamily="34" charset="-120"/>
              </a:rPr>
              <a:t>Verify interest calculations; cross-check with Section 22 disclosures &amp; Form MSME-1</a:t>
            </a:r>
            <a:endParaRPr lang="en-US" sz="1050" dirty="0"/>
          </a:p>
          <a:p>
            <a:pPr marL="342900" indent="-342900" algn="l">
              <a:lnSpc>
                <a:spcPct val="130000"/>
              </a:lnSpc>
              <a:buSzPct val="100000"/>
              <a:buChar char="•"/>
            </a:pPr>
            <a:r>
              <a:rPr lang="en-US" sz="1050" dirty="0">
                <a:solidFill>
                  <a:srgbClr val="4C4C4C"/>
                </a:solidFill>
                <a:latin typeface="Noto Serif" pitchFamily="34" charset="0"/>
                <a:ea typeface="Noto Serif" pitchFamily="34" charset="-122"/>
                <a:cs typeface="Noto Serif" pitchFamily="34" charset="-120"/>
              </a:rPr>
              <a:t>Confirm only P&amp;L-debited interest is reported</a:t>
            </a:r>
            <a:endParaRPr lang="en-US" sz="1050" dirty="0"/>
          </a:p>
        </p:txBody>
      </p:sp>
      <p:sp>
        <p:nvSpPr>
          <p:cNvPr id="10" name="Shape 7"/>
          <p:cNvSpPr/>
          <p:nvPr/>
        </p:nvSpPr>
        <p:spPr>
          <a:xfrm>
            <a:off x="3462412" y="3815581"/>
            <a:ext cx="5213449" cy="768028"/>
          </a:xfrm>
          <a:prstGeom prst="roundRect">
            <a:avLst>
              <a:gd name="adj" fmla="val 7389"/>
            </a:avLst>
          </a:prstGeom>
          <a:solidFill>
            <a:srgbClr val="DDDAD4"/>
          </a:solidFill>
          <a:ln/>
        </p:spPr>
      </p:sp>
      <p:pic>
        <p:nvPicPr>
          <p:cNvPr id="11" name="Image 1" descr="preencoded.png"/>
          <p:cNvPicPr>
            <a:picLocks noChangeAspect="1"/>
          </p:cNvPicPr>
          <p:nvPr/>
        </p:nvPicPr>
        <p:blipFill>
          <a:blip r:embed="rId4"/>
          <a:stretch>
            <a:fillRect/>
          </a:stretch>
        </p:blipFill>
        <p:spPr>
          <a:xfrm>
            <a:off x="3597473" y="4023271"/>
            <a:ext cx="168846" cy="135062"/>
          </a:xfrm>
          <a:prstGeom prst="rect">
            <a:avLst/>
          </a:prstGeom>
        </p:spPr>
      </p:pic>
      <p:sp>
        <p:nvSpPr>
          <p:cNvPr id="12" name="Text 8"/>
          <p:cNvSpPr/>
          <p:nvPr/>
        </p:nvSpPr>
        <p:spPr>
          <a:xfrm>
            <a:off x="3901380" y="3978027"/>
            <a:ext cx="4639419" cy="605582"/>
          </a:xfrm>
          <a:prstGeom prst="rect">
            <a:avLst/>
          </a:prstGeom>
          <a:noFill/>
          <a:ln/>
        </p:spPr>
        <p:txBody>
          <a:bodyPr wrap="square" lIns="0" tIns="0" rIns="0" bIns="0" rtlCol="0" anchor="t">
            <a:normAutofit fontScale="40000" lnSpcReduction="20000"/>
          </a:bodyPr>
          <a:lstStyle/>
          <a:p>
            <a:pPr marL="0" indent="0" algn="l">
              <a:lnSpc>
                <a:spcPct val="130000"/>
              </a:lnSpc>
              <a:buNone/>
            </a:pPr>
            <a:r>
              <a:rPr lang="en-US" sz="2200" dirty="0">
                <a:solidFill>
                  <a:srgbClr val="000000"/>
                </a:solidFill>
                <a:latin typeface="Noto Serif" pitchFamily="34" charset="0"/>
                <a:ea typeface="Noto Serif" pitchFamily="34" charset="-122"/>
                <a:cs typeface="Noto Serif" pitchFamily="34" charset="-120"/>
              </a:rPr>
              <a:t>If no interest provided/paid → i.e. reported </a:t>
            </a:r>
            <a:r>
              <a:rPr lang="en-US" sz="2200" b="1" dirty="0">
                <a:solidFill>
                  <a:srgbClr val="000000"/>
                </a:solidFill>
                <a:latin typeface="Noto Serif" pitchFamily="34" charset="0"/>
                <a:ea typeface="Noto Serif" pitchFamily="34" charset="-122"/>
                <a:cs typeface="Noto Serif" pitchFamily="34" charset="-120"/>
              </a:rPr>
              <a:t>NIL.</a:t>
            </a:r>
            <a:r>
              <a:rPr lang="en-US" sz="2200" dirty="0">
                <a:solidFill>
                  <a:srgbClr val="000000"/>
                </a:solidFill>
                <a:latin typeface="Noto Serif" pitchFamily="34" charset="0"/>
                <a:ea typeface="Noto Serif" pitchFamily="34" charset="-122"/>
                <a:cs typeface="Noto Serif" pitchFamily="34" charset="-120"/>
              </a:rPr>
              <a:t> </a:t>
            </a:r>
          </a:p>
          <a:p>
            <a:pPr marL="0" indent="0" algn="l">
              <a:lnSpc>
                <a:spcPct val="130000"/>
              </a:lnSpc>
              <a:buNone/>
            </a:pPr>
            <a:r>
              <a:rPr lang="en-US" sz="2200" dirty="0">
                <a:solidFill>
                  <a:srgbClr val="000000"/>
                </a:solidFill>
                <a:latin typeface="Noto Serif" pitchFamily="34" charset="0"/>
                <a:ea typeface="Noto Serif" pitchFamily="34" charset="-122"/>
                <a:cs typeface="Noto Serif" pitchFamily="34" charset="-120"/>
              </a:rPr>
              <a:t>                                                   +</a:t>
            </a:r>
          </a:p>
          <a:p>
            <a:pPr marL="0" indent="0" algn="l">
              <a:lnSpc>
                <a:spcPct val="130000"/>
              </a:lnSpc>
              <a:buNone/>
            </a:pPr>
            <a:r>
              <a:rPr lang="en-US" sz="2200" dirty="0">
                <a:solidFill>
                  <a:srgbClr val="000000"/>
                </a:solidFill>
                <a:latin typeface="Noto Serif" pitchFamily="34" charset="0"/>
                <a:ea typeface="Noto Serif" pitchFamily="34" charset="-122"/>
                <a:cs typeface="Noto Serif" pitchFamily="34" charset="-120"/>
              </a:rPr>
              <a:t>Mercantile basis is followed : Non-provision may require Form 3CB qualification</a:t>
            </a:r>
            <a:r>
              <a:rPr lang="en-US" sz="1050" dirty="0">
                <a:solidFill>
                  <a:srgbClr val="000000"/>
                </a:solidFill>
                <a:latin typeface="Noto Serif" pitchFamily="34" charset="0"/>
                <a:ea typeface="Noto Serif" pitchFamily="34" charset="-122"/>
                <a:cs typeface="Noto Serif" pitchFamily="34" charset="-120"/>
              </a:rPr>
              <a:t>.</a:t>
            </a:r>
            <a:endParaRPr lang="en-US" sz="1050" dirty="0"/>
          </a:p>
        </p:txBody>
      </p:sp>
    </p:spTree>
    <p:extLst>
      <p:ext uri="{BB962C8B-B14F-4D97-AF65-F5344CB8AC3E}">
        <p14:creationId xmlns:p14="http://schemas.microsoft.com/office/powerpoint/2010/main" val="293788507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96119" y="502444"/>
            <a:ext cx="818183" cy="266402"/>
          </a:xfrm>
          <a:prstGeom prst="roundRect">
            <a:avLst>
              <a:gd name="adj" fmla="val 17880"/>
            </a:avLst>
          </a:prstGeom>
          <a:solidFill>
            <a:srgbClr val="E8E6E3"/>
          </a:solidFill>
          <a:ln/>
        </p:spPr>
      </p:sp>
      <p:sp>
        <p:nvSpPr>
          <p:cNvPr id="3" name="Text 1"/>
          <p:cNvSpPr/>
          <p:nvPr/>
        </p:nvSpPr>
        <p:spPr>
          <a:xfrm>
            <a:off x="581174" y="544934"/>
            <a:ext cx="1105272" cy="181421"/>
          </a:xfrm>
          <a:prstGeom prst="rect">
            <a:avLst/>
          </a:prstGeom>
          <a:noFill/>
          <a:ln/>
        </p:spPr>
        <p:txBody>
          <a:bodyPr wrap="none" lIns="0" tIns="0" rIns="0" bIns="0" rtlCol="0" anchor="t"/>
          <a:lstStyle/>
          <a:p>
            <a:pPr marL="0" indent="0" algn="l">
              <a:lnSpc>
                <a:spcPct val="133000"/>
              </a:lnSpc>
              <a:buNone/>
            </a:pPr>
            <a:r>
              <a:rPr lang="en-US" sz="850" dirty="0">
                <a:solidFill>
                  <a:srgbClr val="4C4C4C"/>
                </a:solidFill>
                <a:latin typeface="Noto Serif" pitchFamily="34" charset="0"/>
                <a:ea typeface="Noto Serif" pitchFamily="34" charset="-122"/>
                <a:cs typeface="Noto Serif" pitchFamily="34" charset="-120"/>
              </a:rPr>
              <a:t>REPORTING</a:t>
            </a:r>
            <a:endParaRPr lang="en-US" sz="850" dirty="0"/>
          </a:p>
        </p:txBody>
      </p:sp>
      <p:sp>
        <p:nvSpPr>
          <p:cNvPr id="4" name="Text 2"/>
          <p:cNvSpPr/>
          <p:nvPr/>
        </p:nvSpPr>
        <p:spPr>
          <a:xfrm>
            <a:off x="496119" y="825550"/>
            <a:ext cx="8151763" cy="885974"/>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3A3A3A"/>
                </a:solidFill>
                <a:latin typeface="Noto Serif Medium" pitchFamily="34" charset="0"/>
                <a:ea typeface="Noto Serif Medium" pitchFamily="34" charset="-122"/>
                <a:cs typeface="Noto Serif Medium" pitchFamily="34" charset="-120"/>
              </a:rPr>
              <a:t>Clauses 22(ii) &amp; 22(iii)(a)/(b) — Payment Reporting</a:t>
            </a:r>
            <a:endParaRPr lang="en-US" sz="2750" dirty="0"/>
          </a:p>
        </p:txBody>
      </p:sp>
      <p:sp>
        <p:nvSpPr>
          <p:cNvPr id="5" name="Shape 3"/>
          <p:cNvSpPr/>
          <p:nvPr/>
        </p:nvSpPr>
        <p:spPr>
          <a:xfrm>
            <a:off x="496119" y="1924124"/>
            <a:ext cx="2622724" cy="1955081"/>
          </a:xfrm>
          <a:prstGeom prst="roundRect">
            <a:avLst>
              <a:gd name="adj" fmla="val 3046"/>
            </a:avLst>
          </a:prstGeom>
          <a:solidFill>
            <a:srgbClr val="E6DED2">
              <a:alpha val="50000"/>
            </a:srgbClr>
          </a:solidFill>
          <a:ln w="4763">
            <a:solidFill>
              <a:srgbClr val="CCC4B8"/>
            </a:solidFill>
            <a:prstDash val="solid"/>
          </a:ln>
          <a:effectLst>
            <a:outerShdw dist="17780" dir="2700000" algn="bl" rotWithShape="0">
              <a:srgbClr val="CCC4B8">
                <a:alpha val="100000"/>
              </a:srgbClr>
            </a:outerShdw>
          </a:effectLst>
        </p:spPr>
      </p:sp>
      <p:sp>
        <p:nvSpPr>
          <p:cNvPr id="6" name="Text 4"/>
          <p:cNvSpPr/>
          <p:nvPr/>
        </p:nvSpPr>
        <p:spPr>
          <a:xfrm>
            <a:off x="642640" y="2070646"/>
            <a:ext cx="1860872" cy="221456"/>
          </a:xfrm>
          <a:prstGeom prst="rect">
            <a:avLst/>
          </a:prstGeom>
          <a:noFill/>
          <a:ln/>
        </p:spPr>
        <p:txBody>
          <a:bodyPr wrap="none" lIns="0" tIns="0" rIns="0" bIns="0" rtlCol="0" anchor="t"/>
          <a:lstStyle/>
          <a:p>
            <a:pPr marL="0" indent="0" algn="l">
              <a:lnSpc>
                <a:spcPct val="104000"/>
              </a:lnSpc>
              <a:buNone/>
            </a:pPr>
            <a:r>
              <a:rPr lang="en-US" sz="1350" dirty="0">
                <a:solidFill>
                  <a:srgbClr val="000000"/>
                </a:solidFill>
                <a:latin typeface="Noto Serif Medium" pitchFamily="34" charset="0"/>
                <a:ea typeface="Noto Serif Medium" pitchFamily="34" charset="-122"/>
                <a:cs typeface="Noto Serif Medium" pitchFamily="34" charset="-120"/>
              </a:rPr>
              <a:t>22(ii) — Total Payable</a:t>
            </a:r>
            <a:endParaRPr lang="en-US" sz="1350" dirty="0"/>
          </a:p>
        </p:txBody>
      </p:sp>
      <p:sp>
        <p:nvSpPr>
          <p:cNvPr id="7" name="Text 5"/>
          <p:cNvSpPr/>
          <p:nvPr/>
        </p:nvSpPr>
        <p:spPr>
          <a:xfrm>
            <a:off x="642640" y="2377157"/>
            <a:ext cx="2329681" cy="1134070"/>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000000"/>
                </a:solidFill>
                <a:latin typeface="Noto Serif" pitchFamily="34" charset="0"/>
                <a:ea typeface="Noto Serif" pitchFamily="34" charset="-122"/>
                <a:cs typeface="Noto Serif" pitchFamily="34" charset="-120"/>
              </a:rPr>
              <a:t>Total amount payable to micro/small enterprises during the year (incl. amounts not claimed as deduction), whether paid or outstanding.</a:t>
            </a:r>
            <a:endParaRPr lang="en-US" sz="1100" dirty="0"/>
          </a:p>
        </p:txBody>
      </p:sp>
      <p:sp>
        <p:nvSpPr>
          <p:cNvPr id="8" name="Shape 6"/>
          <p:cNvSpPr/>
          <p:nvPr/>
        </p:nvSpPr>
        <p:spPr>
          <a:xfrm>
            <a:off x="3260601" y="1924124"/>
            <a:ext cx="2622724" cy="1955081"/>
          </a:xfrm>
          <a:prstGeom prst="roundRect">
            <a:avLst>
              <a:gd name="adj" fmla="val 3046"/>
            </a:avLst>
          </a:prstGeom>
          <a:solidFill>
            <a:srgbClr val="E6DED2">
              <a:alpha val="50000"/>
            </a:srgbClr>
          </a:solidFill>
          <a:ln w="4763">
            <a:solidFill>
              <a:srgbClr val="CCC4B8"/>
            </a:solidFill>
            <a:prstDash val="solid"/>
          </a:ln>
          <a:effectLst>
            <a:outerShdw dist="17780" dir="2700000" algn="bl" rotWithShape="0">
              <a:srgbClr val="CCC4B8">
                <a:alpha val="100000"/>
              </a:srgbClr>
            </a:outerShdw>
          </a:effectLst>
        </p:spPr>
      </p:sp>
      <p:sp>
        <p:nvSpPr>
          <p:cNvPr id="9" name="Text 7"/>
          <p:cNvSpPr/>
          <p:nvPr/>
        </p:nvSpPr>
        <p:spPr>
          <a:xfrm>
            <a:off x="3407122" y="2070646"/>
            <a:ext cx="2329681" cy="442913"/>
          </a:xfrm>
          <a:prstGeom prst="rect">
            <a:avLst/>
          </a:prstGeom>
          <a:noFill/>
          <a:ln/>
        </p:spPr>
        <p:txBody>
          <a:bodyPr wrap="square" lIns="0" tIns="0" rIns="0" bIns="0" rtlCol="0" anchor="t">
            <a:normAutofit/>
          </a:bodyPr>
          <a:lstStyle/>
          <a:p>
            <a:pPr marL="0" indent="0" algn="l">
              <a:lnSpc>
                <a:spcPct val="104000"/>
              </a:lnSpc>
              <a:buNone/>
            </a:pPr>
            <a:r>
              <a:rPr lang="en-US" sz="1350" dirty="0">
                <a:solidFill>
                  <a:srgbClr val="000000"/>
                </a:solidFill>
                <a:latin typeface="Noto Serif Medium" pitchFamily="34" charset="0"/>
                <a:ea typeface="Noto Serif Medium" pitchFamily="34" charset="-122"/>
                <a:cs typeface="Noto Serif Medium" pitchFamily="34" charset="-120"/>
              </a:rPr>
              <a:t>22(iii)(a) — Paid Within Time</a:t>
            </a:r>
            <a:endParaRPr lang="en-US" sz="1350" dirty="0"/>
          </a:p>
        </p:txBody>
      </p:sp>
      <p:sp>
        <p:nvSpPr>
          <p:cNvPr id="10" name="Text 8"/>
          <p:cNvSpPr/>
          <p:nvPr/>
        </p:nvSpPr>
        <p:spPr>
          <a:xfrm>
            <a:off x="3407122" y="2598613"/>
            <a:ext cx="2329681"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000000"/>
                </a:solidFill>
                <a:latin typeface="Noto Serif" pitchFamily="34" charset="0"/>
                <a:ea typeface="Noto Serif" pitchFamily="34" charset="-122"/>
                <a:cs typeface="Noto Serif" pitchFamily="34" charset="-120"/>
              </a:rPr>
              <a:t>Payments from 22(ii) settled </a:t>
            </a:r>
            <a:r>
              <a:rPr lang="en-US" sz="1100" b="1" dirty="0">
                <a:solidFill>
                  <a:srgbClr val="000000"/>
                </a:solidFill>
                <a:latin typeface="Noto Serif" pitchFamily="34" charset="0"/>
                <a:ea typeface="Noto Serif" pitchFamily="34" charset="-122"/>
                <a:cs typeface="Noto Serif" pitchFamily="34" charset="-120"/>
              </a:rPr>
              <a:t>within</a:t>
            </a:r>
            <a:r>
              <a:rPr lang="en-US" sz="1100" dirty="0">
                <a:solidFill>
                  <a:srgbClr val="000000"/>
                </a:solidFill>
                <a:latin typeface="Noto Serif" pitchFamily="34" charset="0"/>
                <a:ea typeface="Noto Serif" pitchFamily="34" charset="-122"/>
                <a:cs typeface="Noto Serif" pitchFamily="34" charset="-120"/>
              </a:rPr>
              <a:t> Section 15 time limit (agreed period or 45 days; or Appointed Day if no agreement).</a:t>
            </a:r>
            <a:endParaRPr lang="en-US" sz="1100" dirty="0"/>
          </a:p>
        </p:txBody>
      </p:sp>
      <p:sp>
        <p:nvSpPr>
          <p:cNvPr id="11" name="Shape 9"/>
          <p:cNvSpPr/>
          <p:nvPr/>
        </p:nvSpPr>
        <p:spPr>
          <a:xfrm>
            <a:off x="6025083" y="1924124"/>
            <a:ext cx="2622724" cy="1955081"/>
          </a:xfrm>
          <a:prstGeom prst="roundRect">
            <a:avLst>
              <a:gd name="adj" fmla="val 3046"/>
            </a:avLst>
          </a:prstGeom>
          <a:solidFill>
            <a:srgbClr val="E6DED2">
              <a:alpha val="50000"/>
            </a:srgbClr>
          </a:solidFill>
          <a:ln w="4763">
            <a:solidFill>
              <a:srgbClr val="CCC4B8"/>
            </a:solidFill>
            <a:prstDash val="solid"/>
          </a:ln>
          <a:effectLst>
            <a:outerShdw dist="17780" dir="2700000" algn="bl" rotWithShape="0">
              <a:srgbClr val="CCC4B8">
                <a:alpha val="100000"/>
              </a:srgbClr>
            </a:outerShdw>
          </a:effectLst>
        </p:spPr>
      </p:sp>
      <p:sp>
        <p:nvSpPr>
          <p:cNvPr id="12" name="Text 10"/>
          <p:cNvSpPr/>
          <p:nvPr/>
        </p:nvSpPr>
        <p:spPr>
          <a:xfrm>
            <a:off x="6171605" y="2070646"/>
            <a:ext cx="2329681" cy="442913"/>
          </a:xfrm>
          <a:prstGeom prst="rect">
            <a:avLst/>
          </a:prstGeom>
          <a:noFill/>
          <a:ln/>
        </p:spPr>
        <p:txBody>
          <a:bodyPr wrap="square" lIns="0" tIns="0" rIns="0" bIns="0" rtlCol="0" anchor="t">
            <a:normAutofit/>
          </a:bodyPr>
          <a:lstStyle/>
          <a:p>
            <a:pPr marL="0" indent="0" algn="l">
              <a:lnSpc>
                <a:spcPct val="104000"/>
              </a:lnSpc>
              <a:buNone/>
            </a:pPr>
            <a:r>
              <a:rPr lang="en-US" sz="1350" dirty="0">
                <a:solidFill>
                  <a:srgbClr val="000000"/>
                </a:solidFill>
                <a:latin typeface="Noto Serif Medium" pitchFamily="34" charset="0"/>
                <a:ea typeface="Noto Serif Medium" pitchFamily="34" charset="-122"/>
                <a:cs typeface="Noto Serif Medium" pitchFamily="34" charset="-120"/>
              </a:rPr>
              <a:t>22(iii)(b) — Inadmissible Amount</a:t>
            </a:r>
            <a:endParaRPr lang="en-US" sz="1350" dirty="0"/>
          </a:p>
        </p:txBody>
      </p:sp>
      <p:sp>
        <p:nvSpPr>
          <p:cNvPr id="13" name="Text 11"/>
          <p:cNvSpPr/>
          <p:nvPr/>
        </p:nvSpPr>
        <p:spPr>
          <a:xfrm>
            <a:off x="6171605" y="2598613"/>
            <a:ext cx="2329681" cy="1134070"/>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000000"/>
                </a:solidFill>
                <a:latin typeface="Noto Serif" pitchFamily="34" charset="0"/>
                <a:ea typeface="Noto Serif" pitchFamily="34" charset="-122"/>
                <a:cs typeface="Noto Serif" pitchFamily="34" charset="-120"/>
              </a:rPr>
              <a:t>Amounts: </a:t>
            </a:r>
          </a:p>
          <a:p>
            <a:pPr marL="285750" indent="-285750" algn="l">
              <a:lnSpc>
                <a:spcPct val="133000"/>
              </a:lnSpc>
              <a:buAutoNum type="romanLcParenBoth"/>
            </a:pPr>
            <a:r>
              <a:rPr lang="en-US" sz="1100" dirty="0">
                <a:solidFill>
                  <a:srgbClr val="000000"/>
                </a:solidFill>
                <a:latin typeface="Noto Serif" pitchFamily="34" charset="0"/>
                <a:ea typeface="Noto Serif" pitchFamily="34" charset="-122"/>
                <a:cs typeface="Noto Serif" pitchFamily="34" charset="-120"/>
              </a:rPr>
              <a:t>claimed as deduction; </a:t>
            </a:r>
          </a:p>
          <a:p>
            <a:pPr marL="285750" indent="-285750" algn="l">
              <a:lnSpc>
                <a:spcPct val="133000"/>
              </a:lnSpc>
              <a:buAutoNum type="romanLcParenBoth"/>
            </a:pPr>
            <a:r>
              <a:rPr lang="en-US" sz="1100" dirty="0">
                <a:solidFill>
                  <a:srgbClr val="000000"/>
                </a:solidFill>
                <a:latin typeface="Noto Serif" pitchFamily="34" charset="0"/>
                <a:ea typeface="Noto Serif" pitchFamily="34" charset="-122"/>
                <a:cs typeface="Noto Serif" pitchFamily="34" charset="-120"/>
              </a:rPr>
              <a:t>outstanding at year-end; </a:t>
            </a:r>
          </a:p>
          <a:p>
            <a:pPr marL="285750" indent="-285750" algn="l">
              <a:lnSpc>
                <a:spcPct val="133000"/>
              </a:lnSpc>
              <a:buAutoNum type="romanLcParenBoth"/>
            </a:pPr>
            <a:r>
              <a:rPr lang="en-US" sz="1100" dirty="0">
                <a:solidFill>
                  <a:srgbClr val="000000"/>
                </a:solidFill>
                <a:latin typeface="Noto Serif" pitchFamily="34" charset="0"/>
                <a:ea typeface="Noto Serif" pitchFamily="34" charset="-122"/>
                <a:cs typeface="Noto Serif" pitchFamily="34" charset="-120"/>
              </a:rPr>
              <a:t>unpaid beyond Section 15 limit. </a:t>
            </a:r>
            <a:endParaRPr lang="en-US" sz="1100" dirty="0"/>
          </a:p>
        </p:txBody>
      </p:sp>
      <p:sp>
        <p:nvSpPr>
          <p:cNvPr id="14" name="Shape 12"/>
          <p:cNvSpPr/>
          <p:nvPr/>
        </p:nvSpPr>
        <p:spPr>
          <a:xfrm>
            <a:off x="496119" y="4038674"/>
            <a:ext cx="8151763" cy="602382"/>
          </a:xfrm>
          <a:prstGeom prst="roundRect">
            <a:avLst>
              <a:gd name="adj" fmla="val 9884"/>
            </a:avLst>
          </a:prstGeom>
          <a:solidFill>
            <a:srgbClr val="DDDAD4"/>
          </a:solidFill>
          <a:ln/>
        </p:spPr>
      </p:sp>
      <p:pic>
        <p:nvPicPr>
          <p:cNvPr id="15" name="Image 0" descr="preencoded.png"/>
          <p:cNvPicPr>
            <a:picLocks noChangeAspect="1"/>
          </p:cNvPicPr>
          <p:nvPr/>
        </p:nvPicPr>
        <p:blipFill>
          <a:blip r:embed="rId3"/>
          <a:stretch>
            <a:fillRect/>
          </a:stretch>
        </p:blipFill>
        <p:spPr>
          <a:xfrm>
            <a:off x="637877" y="4258494"/>
            <a:ext cx="177180" cy="141759"/>
          </a:xfrm>
          <a:prstGeom prst="rect">
            <a:avLst/>
          </a:prstGeom>
        </p:spPr>
      </p:pic>
      <p:sp>
        <p:nvSpPr>
          <p:cNvPr id="16" name="Text 13"/>
          <p:cNvSpPr/>
          <p:nvPr/>
        </p:nvSpPr>
        <p:spPr>
          <a:xfrm>
            <a:off x="956816" y="4215854"/>
            <a:ext cx="8006507" cy="226814"/>
          </a:xfrm>
          <a:prstGeom prst="rect">
            <a:avLst/>
          </a:prstGeom>
          <a:noFill/>
          <a:ln/>
        </p:spPr>
        <p:txBody>
          <a:bodyPr wrap="none" lIns="0" tIns="0" rIns="0" bIns="0" rtlCol="0" anchor="t"/>
          <a:lstStyle/>
          <a:p>
            <a:pPr marL="0" indent="0" algn="l">
              <a:lnSpc>
                <a:spcPct val="133000"/>
              </a:lnSpc>
              <a:buNone/>
            </a:pPr>
            <a:r>
              <a:rPr lang="en-US" sz="1100" dirty="0">
                <a:solidFill>
                  <a:srgbClr val="000000"/>
                </a:solidFill>
                <a:latin typeface="Noto Serif" pitchFamily="34" charset="0"/>
                <a:ea typeface="Noto Serif" pitchFamily="34" charset="-122"/>
                <a:cs typeface="Noto Serif" pitchFamily="34" charset="-120"/>
              </a:rPr>
              <a:t>Inadmissible amount u/s 22(iii)(b) becomes opening balance for Clause 26(A) in subsequent year.</a:t>
            </a:r>
            <a:endParaRPr lang="en-US" sz="1100" dirty="0"/>
          </a:p>
        </p:txBody>
      </p:sp>
    </p:spTree>
    <p:extLst>
      <p:ext uri="{BB962C8B-B14F-4D97-AF65-F5344CB8AC3E}">
        <p14:creationId xmlns:p14="http://schemas.microsoft.com/office/powerpoint/2010/main" val="1255495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4" name="Text 2"/>
          <p:cNvSpPr/>
          <p:nvPr/>
        </p:nvSpPr>
        <p:spPr>
          <a:xfrm>
            <a:off x="2392571" y="283491"/>
            <a:ext cx="5848201" cy="387548"/>
          </a:xfrm>
          <a:prstGeom prst="rect">
            <a:avLst/>
          </a:prstGeom>
          <a:noFill/>
          <a:ln/>
        </p:spPr>
        <p:txBody>
          <a:bodyPr wrap="none" lIns="0" tIns="0" rIns="0" bIns="0" rtlCol="0" anchor="t"/>
          <a:lstStyle/>
          <a:p>
            <a:pPr marL="0" indent="0" algn="l">
              <a:lnSpc>
                <a:spcPct val="104000"/>
              </a:lnSpc>
              <a:buNone/>
            </a:pPr>
            <a:r>
              <a:rPr lang="en-US" sz="26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Exceptions &amp; Key Definitions</a:t>
            </a:r>
            <a:endParaRPr lang="en-US" sz="2600" dirty="0">
              <a:latin typeface="Book Antiqua" panose="02040602050305030304" pitchFamily="18" charset="0"/>
            </a:endParaRPr>
          </a:p>
        </p:txBody>
      </p:sp>
      <p:sp>
        <p:nvSpPr>
          <p:cNvPr id="8" name="Text 6"/>
          <p:cNvSpPr/>
          <p:nvPr/>
        </p:nvSpPr>
        <p:spPr>
          <a:xfrm>
            <a:off x="467785" y="1342570"/>
            <a:ext cx="3849572" cy="383576"/>
          </a:xfrm>
          <a:prstGeom prst="rect">
            <a:avLst/>
          </a:prstGeom>
          <a:noFill/>
          <a:ln/>
        </p:spPr>
        <p:txBody>
          <a:bodyPr wrap="none" lIns="0" tIns="0" rIns="0" bIns="0" rtlCol="0" anchor="t"/>
          <a:lstStyle/>
          <a:p>
            <a:pPr marL="0" indent="0" algn="l">
              <a:lnSpc>
                <a:spcPct val="104000"/>
              </a:lnSpc>
              <a:buNone/>
            </a:pPr>
            <a:r>
              <a:rPr lang="en-US"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When Section 44AB Does NOT Apply</a:t>
            </a:r>
            <a:endParaRPr lang="en-US" dirty="0">
              <a:latin typeface="Book Antiqua" panose="02040602050305030304" pitchFamily="18" charset="0"/>
            </a:endParaRPr>
          </a:p>
        </p:txBody>
      </p:sp>
      <p:sp>
        <p:nvSpPr>
          <p:cNvPr id="9" name="Text 7"/>
          <p:cNvSpPr/>
          <p:nvPr/>
        </p:nvSpPr>
        <p:spPr>
          <a:xfrm>
            <a:off x="436729" y="2133928"/>
            <a:ext cx="3705367" cy="2801487"/>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300" dirty="0">
                <a:solidFill>
                  <a:srgbClr val="EBECEF"/>
                </a:solidFill>
                <a:latin typeface="Epilogue" pitchFamily="34" charset="0"/>
                <a:ea typeface="Epilogue" pitchFamily="34" charset="-122"/>
                <a:cs typeface="Epilogue" pitchFamily="34" charset="-120"/>
              </a:rPr>
              <a:t>Persons declaring profits under section 44AD(1) or 44ADA(1) on presumptive basis</a:t>
            </a:r>
            <a:endParaRPr lang="en-US" sz="1300" dirty="0">
              <a:latin typeface="Book Antiqua" panose="02040602050305030304" pitchFamily="18" charset="0"/>
            </a:endParaRPr>
          </a:p>
          <a:p>
            <a:pPr marL="342900" indent="-342900" algn="l">
              <a:lnSpc>
                <a:spcPct val="133000"/>
              </a:lnSpc>
              <a:buSzPct val="100000"/>
              <a:buChar char="•"/>
            </a:pPr>
            <a:r>
              <a:rPr lang="en-US" sz="1300" dirty="0">
                <a:solidFill>
                  <a:srgbClr val="EBECEF"/>
                </a:solidFill>
                <a:latin typeface="Epilogue" pitchFamily="34" charset="0"/>
                <a:ea typeface="Epilogue" pitchFamily="34" charset="-122"/>
                <a:cs typeface="Epilogue" pitchFamily="34" charset="-120"/>
              </a:rPr>
              <a:t>Persons deriving income under section 44B or 44BBA (non-resident shipping/airlines)</a:t>
            </a:r>
            <a:endParaRPr lang="en-US" sz="1300" dirty="0">
              <a:latin typeface="Book Antiqua" panose="02040602050305030304" pitchFamily="18" charset="0"/>
            </a:endParaRPr>
          </a:p>
          <a:p>
            <a:pPr marL="342900" indent="-342900" algn="l">
              <a:lnSpc>
                <a:spcPct val="133000"/>
              </a:lnSpc>
              <a:buSzPct val="100000"/>
              <a:buChar char="•"/>
            </a:pPr>
            <a:r>
              <a:rPr lang="en-US" sz="1300" dirty="0">
                <a:solidFill>
                  <a:srgbClr val="EBECEF"/>
                </a:solidFill>
                <a:latin typeface="Epilogue" pitchFamily="34" charset="0"/>
                <a:ea typeface="Epilogue" pitchFamily="34" charset="-122"/>
                <a:cs typeface="Epilogue" pitchFamily="34" charset="-120"/>
              </a:rPr>
              <a:t>Where audit under another law is complied with — a further report in prescribed form is still required</a:t>
            </a:r>
            <a:endParaRPr lang="en-US" sz="1300" dirty="0">
              <a:latin typeface="Book Antiqua" panose="02040602050305030304" pitchFamily="18" charset="0"/>
            </a:endParaRPr>
          </a:p>
        </p:txBody>
      </p:sp>
      <p:sp>
        <p:nvSpPr>
          <p:cNvPr id="10" name="Text 8"/>
          <p:cNvSpPr/>
          <p:nvPr/>
        </p:nvSpPr>
        <p:spPr>
          <a:xfrm>
            <a:off x="4963645" y="1342570"/>
            <a:ext cx="3576617" cy="320721"/>
          </a:xfrm>
          <a:prstGeom prst="rect">
            <a:avLst/>
          </a:prstGeom>
          <a:noFill/>
          <a:ln/>
        </p:spPr>
        <p:txBody>
          <a:bodyPr wrap="none" lIns="0" tIns="0" rIns="0" bIns="0" rtlCol="0" anchor="t"/>
          <a:lstStyle/>
          <a:p>
            <a:pPr marL="0" indent="0" algn="l">
              <a:lnSpc>
                <a:spcPct val="104000"/>
              </a:lnSpc>
              <a:buNone/>
            </a:pPr>
            <a:r>
              <a:rPr lang="en-US"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Who is an "Accountant"?</a:t>
            </a:r>
            <a:endParaRPr lang="en-US" dirty="0">
              <a:latin typeface="Book Antiqua" panose="02040602050305030304" pitchFamily="18" charset="0"/>
            </a:endParaRPr>
          </a:p>
        </p:txBody>
      </p:sp>
      <p:sp>
        <p:nvSpPr>
          <p:cNvPr id="11" name="Text 9"/>
          <p:cNvSpPr/>
          <p:nvPr/>
        </p:nvSpPr>
        <p:spPr>
          <a:xfrm>
            <a:off x="4963645" y="2133928"/>
            <a:ext cx="3828197" cy="2162465"/>
          </a:xfrm>
          <a:prstGeom prst="rect">
            <a:avLst/>
          </a:prstGeom>
          <a:noFill/>
          <a:ln/>
        </p:spPr>
        <p:txBody>
          <a:bodyPr wrap="square" lIns="0" tIns="0" rIns="0" bIns="0" rtlCol="0" anchor="t">
            <a:noAutofit/>
          </a:bodyPr>
          <a:lstStyle/>
          <a:p>
            <a:pPr marL="0" indent="0" algn="l">
              <a:lnSpc>
                <a:spcPct val="133000"/>
              </a:lnSpc>
              <a:buNone/>
            </a:pPr>
            <a:r>
              <a:rPr lang="en-US" sz="1400" dirty="0">
                <a:solidFill>
                  <a:srgbClr val="EBECEF"/>
                </a:solidFill>
                <a:latin typeface="Epilogue" pitchFamily="34" charset="0"/>
                <a:ea typeface="Epilogue" pitchFamily="34" charset="-122"/>
                <a:cs typeface="Epilogue" pitchFamily="34" charset="-120"/>
              </a:rPr>
              <a:t>A Chartered Accountant as defined in section 2(1)(b) of the CA Act, 1949, holding a valid Certificate of Practice. Wide-ranging restrictions apply under Explanation to section 288(2) read with Rule 51A regarding relationships with the </a:t>
            </a:r>
            <a:r>
              <a:rPr lang="en-US" sz="1400" dirty="0" err="1">
                <a:solidFill>
                  <a:srgbClr val="EBECEF"/>
                </a:solidFill>
                <a:latin typeface="Epilogue" pitchFamily="34" charset="0"/>
                <a:ea typeface="Epilogue" pitchFamily="34" charset="-122"/>
                <a:cs typeface="Epilogue" pitchFamily="34" charset="-120"/>
              </a:rPr>
              <a:t>auditee</a:t>
            </a:r>
            <a:r>
              <a:rPr lang="en-US" sz="1400" dirty="0">
                <a:solidFill>
                  <a:srgbClr val="EBECEF"/>
                </a:solidFill>
                <a:latin typeface="Epilogue" pitchFamily="34" charset="0"/>
                <a:ea typeface="Epilogue" pitchFamily="34" charset="-122"/>
                <a:cs typeface="Epilogue" pitchFamily="34" charset="-120"/>
              </a:rPr>
              <a:t>.</a:t>
            </a:r>
            <a:endParaRPr lang="en-US" sz="1400" dirty="0">
              <a:latin typeface="Book Antiqua" panose="02040602050305030304" pitchFamily="18" charset="0"/>
            </a:endParaRPr>
          </a:p>
        </p:txBody>
      </p:sp>
      <p:sp>
        <p:nvSpPr>
          <p:cNvPr id="12" name="Rectangle 11"/>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1309315"/>
            <a:ext cx="4722763" cy="1162645"/>
          </a:xfrm>
          <a:prstGeom prst="rect">
            <a:avLst/>
          </a:prstGeom>
          <a:noFill/>
          <a:ln/>
        </p:spPr>
        <p:txBody>
          <a:bodyPr wrap="square" lIns="0" tIns="0" rIns="0" bIns="0" rtlCol="0" anchor="t">
            <a:noAutofit/>
          </a:bodyPr>
          <a:lstStyle/>
          <a:p>
            <a:pPr marL="0" indent="0" algn="l">
              <a:lnSpc>
                <a:spcPct val="104000"/>
              </a:lnSpc>
              <a:buNone/>
            </a:pPr>
            <a:r>
              <a:rPr lang="en-US" sz="2600" dirty="0">
                <a:solidFill>
                  <a:srgbClr val="3A3A3A"/>
                </a:solidFill>
                <a:latin typeface="Noto Serif Medium" pitchFamily="34" charset="0"/>
                <a:ea typeface="Noto Serif Medium" pitchFamily="34" charset="-122"/>
                <a:cs typeface="Noto Serif Medium" pitchFamily="34" charset="-120"/>
              </a:rPr>
              <a:t>Clause 23: Particulars of Payments to Persons under Section 40A(2)(b)</a:t>
            </a:r>
            <a:endParaRPr lang="en-US" sz="2600" dirty="0"/>
          </a:p>
        </p:txBody>
      </p:sp>
      <p:sp>
        <p:nvSpPr>
          <p:cNvPr id="4" name="Text 1"/>
          <p:cNvSpPr/>
          <p:nvPr/>
        </p:nvSpPr>
        <p:spPr>
          <a:xfrm>
            <a:off x="496119" y="2657996"/>
            <a:ext cx="4722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C4C4C"/>
                </a:solidFill>
                <a:latin typeface="Noto Serif" pitchFamily="34" charset="0"/>
                <a:ea typeface="Noto Serif" pitchFamily="34" charset="-122"/>
                <a:cs typeface="Noto Serif" pitchFamily="34" charset="-120"/>
              </a:rPr>
              <a:t>Section 40A(2)(b) of the Income-tax Act, 1961 empowers the Assessing Officer to disallow excessive or unreasonable payments made to specified persons having a close relationship with the assessee. This clause requires the tax auditor to examine and report all such payments in Form 3CA/3CB.</a:t>
            </a:r>
            <a:endParaRPr lang="en-US" sz="950" dirty="0"/>
          </a:p>
        </p:txBody>
      </p:sp>
      <p:sp>
        <p:nvSpPr>
          <p:cNvPr id="5" name="Shape 2"/>
          <p:cNvSpPr/>
          <p:nvPr/>
        </p:nvSpPr>
        <p:spPr>
          <a:xfrm>
            <a:off x="496119" y="3596134"/>
            <a:ext cx="663104" cy="233214"/>
          </a:xfrm>
          <a:prstGeom prst="roundRect">
            <a:avLst>
              <a:gd name="adj" fmla="val 17872"/>
            </a:avLst>
          </a:prstGeom>
          <a:solidFill>
            <a:srgbClr val="E8E6E3"/>
          </a:solidFill>
          <a:ln/>
        </p:spPr>
      </p:sp>
      <p:sp>
        <p:nvSpPr>
          <p:cNvPr id="6" name="Text 3"/>
          <p:cNvSpPr/>
          <p:nvPr/>
        </p:nvSpPr>
        <p:spPr>
          <a:xfrm>
            <a:off x="570533" y="3633341"/>
            <a:ext cx="971476" cy="158800"/>
          </a:xfrm>
          <a:prstGeom prst="rect">
            <a:avLst/>
          </a:prstGeom>
          <a:noFill/>
          <a:ln/>
        </p:spPr>
        <p:txBody>
          <a:bodyPr wrap="none" lIns="0" tIns="0" rIns="0" bIns="0" rtlCol="0" anchor="t"/>
          <a:lstStyle/>
          <a:p>
            <a:pPr marL="0" indent="0" algn="l">
              <a:lnSpc>
                <a:spcPct val="133000"/>
              </a:lnSpc>
              <a:buNone/>
            </a:pPr>
            <a:r>
              <a:rPr lang="en-US" sz="750" dirty="0">
                <a:solidFill>
                  <a:srgbClr val="4C4C4C"/>
                </a:solidFill>
                <a:latin typeface="Noto Serif" pitchFamily="34" charset="0"/>
                <a:ea typeface="Noto Serif" pitchFamily="34" charset="-122"/>
                <a:cs typeface="Noto Serif" pitchFamily="34" charset="-120"/>
              </a:rPr>
              <a:t>CLAUSE 23</a:t>
            </a:r>
            <a:endParaRPr lang="en-US" sz="750" dirty="0"/>
          </a:p>
        </p:txBody>
      </p:sp>
      <p:sp>
        <p:nvSpPr>
          <p:cNvPr id="7" name="Shape 4"/>
          <p:cNvSpPr/>
          <p:nvPr/>
        </p:nvSpPr>
        <p:spPr>
          <a:xfrm>
            <a:off x="1221209" y="3591371"/>
            <a:ext cx="1045741" cy="242739"/>
          </a:xfrm>
          <a:prstGeom prst="roundRect">
            <a:avLst>
              <a:gd name="adj" fmla="val 17171"/>
            </a:avLst>
          </a:prstGeom>
          <a:noFill/>
          <a:ln w="4763">
            <a:solidFill>
              <a:srgbClr val="9C9283"/>
            </a:solidFill>
            <a:prstDash val="solid"/>
          </a:ln>
        </p:spPr>
      </p:sp>
      <p:sp>
        <p:nvSpPr>
          <p:cNvPr id="8" name="Text 5"/>
          <p:cNvSpPr/>
          <p:nvPr/>
        </p:nvSpPr>
        <p:spPr>
          <a:xfrm>
            <a:off x="1300386" y="3633341"/>
            <a:ext cx="1344588" cy="158800"/>
          </a:xfrm>
          <a:prstGeom prst="rect">
            <a:avLst/>
          </a:prstGeom>
          <a:noFill/>
          <a:ln/>
        </p:spPr>
        <p:txBody>
          <a:bodyPr wrap="none" lIns="0" tIns="0" rIns="0" bIns="0" rtlCol="0" anchor="t"/>
          <a:lstStyle/>
          <a:p>
            <a:pPr marL="0" indent="0" algn="l">
              <a:lnSpc>
                <a:spcPct val="133000"/>
              </a:lnSpc>
              <a:buNone/>
            </a:pPr>
            <a:r>
              <a:rPr lang="en-US" sz="750" dirty="0">
                <a:solidFill>
                  <a:srgbClr val="9C9283"/>
                </a:solidFill>
                <a:latin typeface="Noto Serif" pitchFamily="34" charset="0"/>
                <a:ea typeface="Noto Serif" pitchFamily="34" charset="-122"/>
                <a:cs typeface="Noto Serif" pitchFamily="34" charset="-120"/>
              </a:rPr>
              <a:t>SECTION 40A(2)(B)</a:t>
            </a:r>
            <a:endParaRPr lang="en-US" sz="750" dirty="0"/>
          </a:p>
        </p:txBody>
      </p:sp>
    </p:spTree>
    <p:extLst>
      <p:ext uri="{BB962C8B-B14F-4D97-AF65-F5344CB8AC3E}">
        <p14:creationId xmlns:p14="http://schemas.microsoft.com/office/powerpoint/2010/main" val="253804577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ounded Rectangle 53"/>
          <p:cNvSpPr/>
          <p:nvPr/>
        </p:nvSpPr>
        <p:spPr>
          <a:xfrm>
            <a:off x="901799" y="1518713"/>
            <a:ext cx="7510923" cy="586854"/>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perspectiveRight"/>
              <a:lightRig rig="threePt" dir="t"/>
            </a:scene3d>
          </a:bodyPr>
          <a:lstStyle/>
          <a:p>
            <a:pPr algn="ctr"/>
            <a:endParaRPr lang="en-IN">
              <a:ln>
                <a:solidFill>
                  <a:schemeClr val="tx1"/>
                </a:solidFill>
              </a:ln>
            </a:endParaRPr>
          </a:p>
        </p:txBody>
      </p:sp>
      <p:sp>
        <p:nvSpPr>
          <p:cNvPr id="55" name="Rounded Rectangle 54"/>
          <p:cNvSpPr/>
          <p:nvPr/>
        </p:nvSpPr>
        <p:spPr>
          <a:xfrm>
            <a:off x="901799" y="872297"/>
            <a:ext cx="7510923" cy="559833"/>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perspectiveRight"/>
              <a:lightRig rig="threePt" dir="t"/>
            </a:scene3d>
          </a:bodyPr>
          <a:lstStyle/>
          <a:p>
            <a:pPr algn="ctr"/>
            <a:endParaRPr lang="en-IN" dirty="0">
              <a:ln>
                <a:solidFill>
                  <a:schemeClr val="tx1"/>
                </a:solidFill>
              </a:ln>
            </a:endParaRPr>
          </a:p>
        </p:txBody>
      </p:sp>
      <p:sp>
        <p:nvSpPr>
          <p:cNvPr id="56" name="Text 0"/>
          <p:cNvSpPr/>
          <p:nvPr/>
        </p:nvSpPr>
        <p:spPr>
          <a:xfrm>
            <a:off x="936967" y="215195"/>
            <a:ext cx="4655418" cy="276671"/>
          </a:xfrm>
          <a:prstGeom prst="rect">
            <a:avLst/>
          </a:prstGeom>
          <a:noFill/>
          <a:ln/>
        </p:spPr>
        <p:txBody>
          <a:bodyPr wrap="none" lIns="0" tIns="0" rIns="0" bIns="0" rtlCol="0" anchor="t"/>
          <a:lstStyle/>
          <a:p>
            <a:pPr marL="0" indent="0" algn="l">
              <a:lnSpc>
                <a:spcPct val="104000"/>
              </a:lnSpc>
              <a:buNone/>
            </a:pPr>
            <a:r>
              <a:rPr lang="en-US" sz="2400" dirty="0">
                <a:solidFill>
                  <a:srgbClr val="3A3A3A"/>
                </a:solidFill>
                <a:latin typeface="Noto Serif Medium" pitchFamily="34" charset="0"/>
                <a:ea typeface="Noto Serif Medium" pitchFamily="34" charset="-122"/>
                <a:cs typeface="Noto Serif Medium" pitchFamily="34" charset="-120"/>
              </a:rPr>
              <a:t>Persons Covered under Section 40A(2)(b)</a:t>
            </a:r>
          </a:p>
        </p:txBody>
      </p:sp>
      <p:sp>
        <p:nvSpPr>
          <p:cNvPr id="57" name="Text 1"/>
          <p:cNvSpPr/>
          <p:nvPr/>
        </p:nvSpPr>
        <p:spPr>
          <a:xfrm>
            <a:off x="936967" y="596517"/>
            <a:ext cx="7440588" cy="129332"/>
          </a:xfrm>
          <a:prstGeom prst="rect">
            <a:avLst/>
          </a:prstGeom>
          <a:noFill/>
          <a:ln/>
        </p:spPr>
        <p:txBody>
          <a:bodyPr wrap="none" lIns="0" tIns="0" rIns="0" bIns="0" rtlCol="0" anchor="t"/>
          <a:lstStyle/>
          <a:p>
            <a:pPr marL="0" indent="0" algn="l">
              <a:lnSpc>
                <a:spcPct val="115000"/>
              </a:lnSpc>
              <a:buNone/>
            </a:pPr>
            <a:r>
              <a:rPr lang="en-US" sz="1300" dirty="0">
                <a:solidFill>
                  <a:srgbClr val="3A3630"/>
                </a:solidFill>
                <a:latin typeface="Source Sans 3" pitchFamily="34" charset="0"/>
                <a:ea typeface="Source Sans 3" pitchFamily="34" charset="-122"/>
                <a:cs typeface="Source Sans 3" pitchFamily="34" charset="-120"/>
              </a:rPr>
              <a:t>The section covers six categories of specified persons:</a:t>
            </a:r>
            <a:endParaRPr lang="en-US" sz="1300" dirty="0"/>
          </a:p>
        </p:txBody>
      </p:sp>
      <p:sp>
        <p:nvSpPr>
          <p:cNvPr id="58" name="Text 2"/>
          <p:cNvSpPr/>
          <p:nvPr/>
        </p:nvSpPr>
        <p:spPr>
          <a:xfrm>
            <a:off x="1064066" y="1062247"/>
            <a:ext cx="141089" cy="176361"/>
          </a:xfrm>
          <a:prstGeom prst="rect">
            <a:avLst/>
          </a:prstGeom>
          <a:noFill/>
          <a:ln/>
        </p:spPr>
        <p:txBody>
          <a:bodyPr wrap="none" lIns="0" tIns="0" rIns="0" bIns="0" rtlCol="0" anchor="ctr"/>
          <a:lstStyle/>
          <a:p>
            <a:pPr marL="0" indent="0" algn="ctr">
              <a:lnSpc>
                <a:spcPct val="100000"/>
              </a:lnSpc>
              <a:buNone/>
            </a:pPr>
            <a:r>
              <a:rPr lang="en-US" sz="1600" dirty="0">
                <a:solidFill>
                  <a:srgbClr val="3A3630"/>
                </a:solidFill>
                <a:latin typeface="Lora" pitchFamily="34" charset="0"/>
                <a:ea typeface="Lora" pitchFamily="34" charset="-122"/>
                <a:cs typeface="Lora" pitchFamily="34" charset="-120"/>
              </a:rPr>
              <a:t>1</a:t>
            </a:r>
            <a:endParaRPr lang="en-US" sz="1600" dirty="0"/>
          </a:p>
        </p:txBody>
      </p:sp>
      <p:sp>
        <p:nvSpPr>
          <p:cNvPr id="59" name="Text 3"/>
          <p:cNvSpPr/>
          <p:nvPr/>
        </p:nvSpPr>
        <p:spPr>
          <a:xfrm>
            <a:off x="1390371" y="966091"/>
            <a:ext cx="3140684" cy="138410"/>
          </a:xfrm>
          <a:prstGeom prst="rect">
            <a:avLst/>
          </a:prstGeom>
          <a:noFill/>
          <a:ln/>
        </p:spPr>
        <p:txBody>
          <a:bodyPr wrap="none" lIns="0" tIns="0" rIns="0" bIns="0" rtlCol="0" anchor="t"/>
          <a:lstStyle/>
          <a:p>
            <a:pPr marL="0" indent="0" algn="l">
              <a:lnSpc>
                <a:spcPct val="104000"/>
              </a:lnSpc>
              <a:buNone/>
            </a:pPr>
            <a:r>
              <a:rPr lang="en-US" sz="1200" dirty="0">
                <a:solidFill>
                  <a:srgbClr val="4C4C4C"/>
                </a:solidFill>
                <a:latin typeface="Noto Serif" pitchFamily="34" charset="0"/>
                <a:ea typeface="Noto Serif" pitchFamily="34" charset="-122"/>
                <a:cs typeface="Noto Serif" pitchFamily="34" charset="-120"/>
              </a:rPr>
              <a:t>Individual </a:t>
            </a:r>
            <a:r>
              <a:rPr lang="en-US" sz="1200" dirty="0" err="1">
                <a:solidFill>
                  <a:srgbClr val="4C4C4C"/>
                </a:solidFill>
                <a:latin typeface="Noto Serif" pitchFamily="34" charset="0"/>
                <a:ea typeface="Noto Serif" pitchFamily="34" charset="-122"/>
                <a:cs typeface="Noto Serif" pitchFamily="34" charset="-120"/>
              </a:rPr>
              <a:t>Assessee's</a:t>
            </a:r>
            <a:r>
              <a:rPr lang="en-US" sz="1200" dirty="0">
                <a:solidFill>
                  <a:srgbClr val="4C4C4C"/>
                </a:solidFill>
                <a:latin typeface="Noto Serif" pitchFamily="34" charset="0"/>
                <a:ea typeface="Noto Serif" pitchFamily="34" charset="-122"/>
                <a:cs typeface="Noto Serif" pitchFamily="34" charset="-120"/>
              </a:rPr>
              <a:t> Relative</a:t>
            </a:r>
          </a:p>
        </p:txBody>
      </p:sp>
      <p:sp>
        <p:nvSpPr>
          <p:cNvPr id="60" name="Text 4"/>
          <p:cNvSpPr/>
          <p:nvPr/>
        </p:nvSpPr>
        <p:spPr>
          <a:xfrm>
            <a:off x="1390372" y="1173942"/>
            <a:ext cx="6426398" cy="129332"/>
          </a:xfrm>
          <a:prstGeom prst="rect">
            <a:avLst/>
          </a:prstGeom>
          <a:noFill/>
          <a:ln/>
        </p:spPr>
        <p:txBody>
          <a:bodyPr wrap="none" lIns="0" tIns="0" rIns="0" bIns="0" rtlCol="0" anchor="t"/>
          <a:lstStyle/>
          <a:p>
            <a:pPr marL="0" indent="0" algn="l">
              <a:lnSpc>
                <a:spcPct val="115000"/>
              </a:lnSpc>
              <a:buNone/>
            </a:pPr>
            <a:r>
              <a:rPr lang="en-US" sz="1050" dirty="0">
                <a:solidFill>
                  <a:srgbClr val="3A3630"/>
                </a:solidFill>
                <a:latin typeface="Source Sans 3" pitchFamily="34" charset="0"/>
                <a:ea typeface="Source Sans 3" pitchFamily="34" charset="-122"/>
                <a:cs typeface="Source Sans 3" pitchFamily="34" charset="-120"/>
              </a:rPr>
              <a:t>Any relative of the assessee as defined u/s 2(41) of the Income-tax Act, 1961.</a:t>
            </a:r>
            <a:endParaRPr lang="en-US" sz="1050" dirty="0"/>
          </a:p>
        </p:txBody>
      </p:sp>
      <p:sp>
        <p:nvSpPr>
          <p:cNvPr id="61" name="Text 5"/>
          <p:cNvSpPr/>
          <p:nvPr/>
        </p:nvSpPr>
        <p:spPr>
          <a:xfrm>
            <a:off x="1058515" y="1719368"/>
            <a:ext cx="141089" cy="176361"/>
          </a:xfrm>
          <a:prstGeom prst="rect">
            <a:avLst/>
          </a:prstGeom>
          <a:noFill/>
          <a:ln/>
        </p:spPr>
        <p:txBody>
          <a:bodyPr wrap="none" lIns="0" tIns="0" rIns="0" bIns="0" rtlCol="0" anchor="ctr"/>
          <a:lstStyle/>
          <a:p>
            <a:pPr marL="0" indent="0" algn="ctr">
              <a:lnSpc>
                <a:spcPct val="100000"/>
              </a:lnSpc>
              <a:buNone/>
            </a:pPr>
            <a:r>
              <a:rPr lang="en-US" sz="1600" dirty="0">
                <a:solidFill>
                  <a:srgbClr val="3A3630"/>
                </a:solidFill>
                <a:latin typeface="Lora" pitchFamily="34" charset="0"/>
                <a:ea typeface="Lora" pitchFamily="34" charset="-122"/>
                <a:cs typeface="Lora" pitchFamily="34" charset="-120"/>
              </a:rPr>
              <a:t>2</a:t>
            </a:r>
            <a:endParaRPr lang="en-US" sz="1600" dirty="0"/>
          </a:p>
        </p:txBody>
      </p:sp>
      <p:sp>
        <p:nvSpPr>
          <p:cNvPr id="62" name="Text 6"/>
          <p:cNvSpPr/>
          <p:nvPr/>
        </p:nvSpPr>
        <p:spPr>
          <a:xfrm>
            <a:off x="1384821" y="1587432"/>
            <a:ext cx="4202013" cy="129270"/>
          </a:xfrm>
          <a:prstGeom prst="rect">
            <a:avLst/>
          </a:prstGeom>
          <a:noFill/>
          <a:ln/>
        </p:spPr>
        <p:txBody>
          <a:bodyPr wrap="none" lIns="0" tIns="0" rIns="0" bIns="0" rtlCol="0" anchor="t"/>
          <a:lstStyle/>
          <a:p>
            <a:pPr>
              <a:lnSpc>
                <a:spcPct val="104000"/>
              </a:lnSpc>
            </a:pPr>
            <a:r>
              <a:rPr lang="en-US" sz="1200" dirty="0">
                <a:solidFill>
                  <a:srgbClr val="4C4C4C"/>
                </a:solidFill>
                <a:latin typeface="Noto Serif" pitchFamily="34" charset="0"/>
                <a:ea typeface="Noto Serif" pitchFamily="34" charset="-122"/>
                <a:cs typeface="Noto Serif" pitchFamily="34" charset="-120"/>
              </a:rPr>
              <a:t>Company / Firm / AOP / HUF</a:t>
            </a:r>
          </a:p>
        </p:txBody>
      </p:sp>
      <p:sp>
        <p:nvSpPr>
          <p:cNvPr id="63" name="Rounded Rectangle 62"/>
          <p:cNvSpPr/>
          <p:nvPr/>
        </p:nvSpPr>
        <p:spPr>
          <a:xfrm>
            <a:off x="901799" y="3568716"/>
            <a:ext cx="7510923" cy="687457"/>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perspectiveRight"/>
              <a:lightRig rig="threePt" dir="t"/>
            </a:scene3d>
          </a:bodyPr>
          <a:lstStyle/>
          <a:p>
            <a:pPr algn="ctr"/>
            <a:endParaRPr lang="en-IN">
              <a:ln>
                <a:solidFill>
                  <a:schemeClr val="tx1"/>
                </a:solidFill>
              </a:ln>
            </a:endParaRPr>
          </a:p>
        </p:txBody>
      </p:sp>
      <p:sp>
        <p:nvSpPr>
          <p:cNvPr id="64" name="Rounded Rectangle 63"/>
          <p:cNvSpPr/>
          <p:nvPr/>
        </p:nvSpPr>
        <p:spPr>
          <a:xfrm>
            <a:off x="901799" y="2835558"/>
            <a:ext cx="7510923" cy="654801"/>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perspectiveRight"/>
              <a:lightRig rig="threePt" dir="t"/>
            </a:scene3d>
          </a:bodyPr>
          <a:lstStyle/>
          <a:p>
            <a:pPr algn="ctr"/>
            <a:endParaRPr lang="en-IN">
              <a:ln>
                <a:solidFill>
                  <a:schemeClr val="tx1"/>
                </a:solidFill>
              </a:ln>
            </a:endParaRPr>
          </a:p>
        </p:txBody>
      </p:sp>
      <p:sp>
        <p:nvSpPr>
          <p:cNvPr id="65" name="Text 7"/>
          <p:cNvSpPr/>
          <p:nvPr/>
        </p:nvSpPr>
        <p:spPr>
          <a:xfrm>
            <a:off x="1384821" y="1838740"/>
            <a:ext cx="6426398" cy="129332"/>
          </a:xfrm>
          <a:prstGeom prst="rect">
            <a:avLst/>
          </a:prstGeom>
          <a:noFill/>
          <a:ln/>
        </p:spPr>
        <p:txBody>
          <a:bodyPr wrap="none" lIns="0" tIns="0" rIns="0" bIns="0" rtlCol="0" anchor="t"/>
          <a:lstStyle/>
          <a:p>
            <a:pPr marL="0" indent="0" algn="l">
              <a:lnSpc>
                <a:spcPct val="115000"/>
              </a:lnSpc>
              <a:buNone/>
            </a:pPr>
            <a:r>
              <a:rPr lang="en-US" sz="1050" dirty="0">
                <a:solidFill>
                  <a:srgbClr val="3A3630"/>
                </a:solidFill>
                <a:latin typeface="Source Sans 3" pitchFamily="34" charset="0"/>
                <a:ea typeface="Source Sans 3" pitchFamily="34" charset="-122"/>
                <a:cs typeface="Source Sans 3" pitchFamily="34" charset="-120"/>
              </a:rPr>
              <a:t>Any director, partner, or member of the entity, or any relative of such director, partner, or member.</a:t>
            </a:r>
            <a:endParaRPr lang="en-US" sz="1050" dirty="0"/>
          </a:p>
        </p:txBody>
      </p:sp>
      <p:sp>
        <p:nvSpPr>
          <p:cNvPr id="66" name="Rounded Rectangle 65"/>
          <p:cNvSpPr/>
          <p:nvPr/>
        </p:nvSpPr>
        <p:spPr>
          <a:xfrm>
            <a:off x="901799" y="2193481"/>
            <a:ext cx="7510923" cy="56372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perspectiveRight"/>
              <a:lightRig rig="threePt" dir="t"/>
            </a:scene3d>
          </a:bodyPr>
          <a:lstStyle/>
          <a:p>
            <a:pPr algn="ctr"/>
            <a:endParaRPr lang="en-IN">
              <a:ln>
                <a:solidFill>
                  <a:schemeClr val="tx1"/>
                </a:solidFill>
              </a:ln>
            </a:endParaRPr>
          </a:p>
        </p:txBody>
      </p:sp>
      <p:sp>
        <p:nvSpPr>
          <p:cNvPr id="67" name="Text 8"/>
          <p:cNvSpPr/>
          <p:nvPr/>
        </p:nvSpPr>
        <p:spPr>
          <a:xfrm>
            <a:off x="1064066" y="2380645"/>
            <a:ext cx="141089" cy="169409"/>
          </a:xfrm>
          <a:prstGeom prst="rect">
            <a:avLst/>
          </a:prstGeom>
          <a:noFill/>
          <a:ln/>
        </p:spPr>
        <p:txBody>
          <a:bodyPr wrap="none" lIns="0" tIns="0" rIns="0" bIns="0" rtlCol="0" anchor="ctr"/>
          <a:lstStyle/>
          <a:p>
            <a:pPr marL="0" indent="0" algn="ctr">
              <a:lnSpc>
                <a:spcPct val="100000"/>
              </a:lnSpc>
              <a:buNone/>
            </a:pPr>
            <a:r>
              <a:rPr lang="en-US" sz="1600" dirty="0">
                <a:solidFill>
                  <a:srgbClr val="3A3630"/>
                </a:solidFill>
                <a:latin typeface="Lora" pitchFamily="34" charset="0"/>
                <a:ea typeface="Lora" pitchFamily="34" charset="-122"/>
                <a:cs typeface="Lora" pitchFamily="34" charset="-120"/>
              </a:rPr>
              <a:t>3</a:t>
            </a:r>
            <a:endParaRPr lang="en-US" sz="1600" dirty="0"/>
          </a:p>
        </p:txBody>
      </p:sp>
      <p:sp>
        <p:nvSpPr>
          <p:cNvPr id="68" name="Rounded Rectangle 67"/>
          <p:cNvSpPr/>
          <p:nvPr/>
        </p:nvSpPr>
        <p:spPr>
          <a:xfrm>
            <a:off x="901497" y="4334530"/>
            <a:ext cx="7510923" cy="734960"/>
          </a:xfrm>
          <a:prstGeom prst="round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perspectiveRight"/>
              <a:lightRig rig="threePt" dir="t"/>
            </a:scene3d>
          </a:bodyPr>
          <a:lstStyle/>
          <a:p>
            <a:pPr algn="ctr"/>
            <a:endParaRPr lang="en-IN">
              <a:ln>
                <a:solidFill>
                  <a:schemeClr val="tx1"/>
                </a:solidFill>
              </a:ln>
            </a:endParaRPr>
          </a:p>
        </p:txBody>
      </p:sp>
      <p:sp>
        <p:nvSpPr>
          <p:cNvPr id="69" name="Text 9"/>
          <p:cNvSpPr/>
          <p:nvPr/>
        </p:nvSpPr>
        <p:spPr>
          <a:xfrm>
            <a:off x="1384821" y="2277951"/>
            <a:ext cx="1652215" cy="132954"/>
          </a:xfrm>
          <a:prstGeom prst="rect">
            <a:avLst/>
          </a:prstGeom>
          <a:noFill/>
          <a:ln/>
        </p:spPr>
        <p:txBody>
          <a:bodyPr wrap="none" lIns="0" tIns="0" rIns="0" bIns="0" rtlCol="0" anchor="t"/>
          <a:lstStyle/>
          <a:p>
            <a:pPr indent="0">
              <a:lnSpc>
                <a:spcPct val="104000"/>
              </a:lnSpc>
              <a:buNone/>
            </a:pPr>
            <a:r>
              <a:rPr lang="en-US" sz="1200" dirty="0">
                <a:solidFill>
                  <a:srgbClr val="4C4C4C"/>
                </a:solidFill>
                <a:latin typeface="Noto Serif" pitchFamily="34" charset="0"/>
                <a:ea typeface="Noto Serif" pitchFamily="34" charset="-122"/>
                <a:cs typeface="Noto Serif" pitchFamily="34" charset="-120"/>
              </a:rPr>
              <a:t>Person with Substantial Interest</a:t>
            </a:r>
          </a:p>
        </p:txBody>
      </p:sp>
      <p:sp>
        <p:nvSpPr>
          <p:cNvPr id="70" name="Text 10"/>
          <p:cNvSpPr/>
          <p:nvPr/>
        </p:nvSpPr>
        <p:spPr>
          <a:xfrm>
            <a:off x="1390372" y="2513068"/>
            <a:ext cx="6426398" cy="124234"/>
          </a:xfrm>
          <a:prstGeom prst="rect">
            <a:avLst/>
          </a:prstGeom>
          <a:noFill/>
          <a:ln/>
        </p:spPr>
        <p:txBody>
          <a:bodyPr wrap="none" lIns="0" tIns="0" rIns="0" bIns="0" rtlCol="0" anchor="t"/>
          <a:lstStyle/>
          <a:p>
            <a:pPr marL="0" indent="0" algn="l">
              <a:lnSpc>
                <a:spcPct val="115000"/>
              </a:lnSpc>
              <a:buNone/>
            </a:pPr>
            <a:r>
              <a:rPr lang="en-US" sz="1050" dirty="0">
                <a:solidFill>
                  <a:srgbClr val="3A3630"/>
                </a:solidFill>
                <a:latin typeface="Source Sans 3" pitchFamily="34" charset="0"/>
                <a:ea typeface="Source Sans 3" pitchFamily="34" charset="-122"/>
                <a:cs typeface="Source Sans 3" pitchFamily="34" charset="-120"/>
              </a:rPr>
              <a:t>Any individual with substantial interest in the assessee's business or profession, or any relative of such individual.</a:t>
            </a:r>
          </a:p>
        </p:txBody>
      </p:sp>
      <p:sp>
        <p:nvSpPr>
          <p:cNvPr id="71" name="Text 11"/>
          <p:cNvSpPr/>
          <p:nvPr/>
        </p:nvSpPr>
        <p:spPr>
          <a:xfrm>
            <a:off x="1042871" y="3061552"/>
            <a:ext cx="141089" cy="176361"/>
          </a:xfrm>
          <a:prstGeom prst="rect">
            <a:avLst/>
          </a:prstGeom>
          <a:noFill/>
          <a:ln/>
        </p:spPr>
        <p:txBody>
          <a:bodyPr wrap="none" lIns="0" tIns="0" rIns="0" bIns="0" rtlCol="0" anchor="ctr"/>
          <a:lstStyle/>
          <a:p>
            <a:pPr marL="0" indent="0" algn="ctr">
              <a:lnSpc>
                <a:spcPct val="100000"/>
              </a:lnSpc>
              <a:buNone/>
            </a:pPr>
            <a:r>
              <a:rPr lang="en-US" sz="1600" dirty="0">
                <a:solidFill>
                  <a:srgbClr val="3A3630"/>
                </a:solidFill>
                <a:latin typeface="Lora" pitchFamily="34" charset="0"/>
                <a:ea typeface="Lora" pitchFamily="34" charset="-122"/>
                <a:cs typeface="Lora" pitchFamily="34" charset="-120"/>
              </a:rPr>
              <a:t>4</a:t>
            </a:r>
            <a:endParaRPr lang="en-US" sz="1600" dirty="0"/>
          </a:p>
        </p:txBody>
      </p:sp>
      <p:sp>
        <p:nvSpPr>
          <p:cNvPr id="72" name="Text 12"/>
          <p:cNvSpPr/>
          <p:nvPr/>
        </p:nvSpPr>
        <p:spPr>
          <a:xfrm>
            <a:off x="1369178" y="2873376"/>
            <a:ext cx="1607418" cy="138410"/>
          </a:xfrm>
          <a:prstGeom prst="rect">
            <a:avLst/>
          </a:prstGeom>
          <a:noFill/>
          <a:ln/>
        </p:spPr>
        <p:txBody>
          <a:bodyPr wrap="none" lIns="0" tIns="0" rIns="0" bIns="0" rtlCol="0" anchor="t"/>
          <a:lstStyle/>
          <a:p>
            <a:pPr marL="0" indent="0" algn="l">
              <a:lnSpc>
                <a:spcPct val="104000"/>
              </a:lnSpc>
              <a:buNone/>
            </a:pPr>
            <a:r>
              <a:rPr lang="en-US" sz="1200" dirty="0">
                <a:solidFill>
                  <a:srgbClr val="4C4C4C"/>
                </a:solidFill>
                <a:latin typeface="Noto Serif" pitchFamily="34" charset="0"/>
                <a:ea typeface="Noto Serif" pitchFamily="34" charset="-122"/>
                <a:cs typeface="Noto Serif" pitchFamily="34" charset="-120"/>
              </a:rPr>
              <a:t>Entity with Substantial Interest</a:t>
            </a:r>
          </a:p>
        </p:txBody>
      </p:sp>
      <p:sp>
        <p:nvSpPr>
          <p:cNvPr id="73" name="Text 13"/>
          <p:cNvSpPr/>
          <p:nvPr/>
        </p:nvSpPr>
        <p:spPr>
          <a:xfrm>
            <a:off x="1369178" y="3077996"/>
            <a:ext cx="6426398" cy="258663"/>
          </a:xfrm>
          <a:prstGeom prst="rect">
            <a:avLst/>
          </a:prstGeom>
          <a:noFill/>
          <a:ln/>
        </p:spPr>
        <p:txBody>
          <a:bodyPr wrap="square" lIns="0" tIns="0" rIns="0" bIns="0" rtlCol="0" anchor="t">
            <a:noAutofit/>
          </a:bodyPr>
          <a:lstStyle/>
          <a:p>
            <a:pPr marL="0" indent="0" algn="l">
              <a:lnSpc>
                <a:spcPct val="115000"/>
              </a:lnSpc>
              <a:buNone/>
            </a:pPr>
            <a:r>
              <a:rPr lang="en-US" sz="1050" dirty="0">
                <a:solidFill>
                  <a:srgbClr val="3A3630"/>
                </a:solidFill>
                <a:latin typeface="Source Sans 3" pitchFamily="34" charset="0"/>
                <a:ea typeface="Source Sans 3" pitchFamily="34" charset="-122"/>
                <a:cs typeface="Source Sans 3" pitchFamily="34" charset="-120"/>
              </a:rPr>
              <a:t>Company, firm, AOP, or HUF having substantial interest, or any director, partner, member, or relative thereof, or any company in which the first company has substantial interest.</a:t>
            </a:r>
          </a:p>
        </p:txBody>
      </p:sp>
      <p:sp>
        <p:nvSpPr>
          <p:cNvPr id="74" name="Text 14"/>
          <p:cNvSpPr/>
          <p:nvPr/>
        </p:nvSpPr>
        <p:spPr>
          <a:xfrm>
            <a:off x="1028896" y="3825165"/>
            <a:ext cx="141089" cy="176361"/>
          </a:xfrm>
          <a:prstGeom prst="rect">
            <a:avLst/>
          </a:prstGeom>
          <a:noFill/>
          <a:ln/>
        </p:spPr>
        <p:txBody>
          <a:bodyPr wrap="none" lIns="0" tIns="0" rIns="0" bIns="0" rtlCol="0" anchor="ctr"/>
          <a:lstStyle/>
          <a:p>
            <a:pPr marL="0" indent="0" algn="ctr">
              <a:lnSpc>
                <a:spcPct val="100000"/>
              </a:lnSpc>
              <a:buNone/>
            </a:pPr>
            <a:r>
              <a:rPr lang="en-US" sz="1400" dirty="0">
                <a:solidFill>
                  <a:srgbClr val="3A3630"/>
                </a:solidFill>
                <a:latin typeface="Lora" pitchFamily="34" charset="0"/>
                <a:ea typeface="Lora" pitchFamily="34" charset="-122"/>
                <a:cs typeface="Lora" pitchFamily="34" charset="-120"/>
              </a:rPr>
              <a:t>5</a:t>
            </a:r>
            <a:endParaRPr lang="en-US" sz="1400" dirty="0"/>
          </a:p>
        </p:txBody>
      </p:sp>
      <p:sp>
        <p:nvSpPr>
          <p:cNvPr id="75" name="Text 15"/>
          <p:cNvSpPr/>
          <p:nvPr/>
        </p:nvSpPr>
        <p:spPr>
          <a:xfrm>
            <a:off x="1355204" y="3632828"/>
            <a:ext cx="1848371" cy="138410"/>
          </a:xfrm>
          <a:prstGeom prst="rect">
            <a:avLst/>
          </a:prstGeom>
          <a:noFill/>
          <a:ln/>
        </p:spPr>
        <p:txBody>
          <a:bodyPr wrap="none" lIns="0" tIns="0" rIns="0" bIns="0" rtlCol="0" anchor="t"/>
          <a:lstStyle/>
          <a:p>
            <a:pPr marL="0" indent="0" algn="l">
              <a:lnSpc>
                <a:spcPct val="104000"/>
              </a:lnSpc>
              <a:buNone/>
            </a:pPr>
            <a:r>
              <a:rPr lang="en-US" sz="1200" dirty="0">
                <a:solidFill>
                  <a:srgbClr val="4C4C4C"/>
                </a:solidFill>
                <a:latin typeface="Noto Serif" pitchFamily="34" charset="0"/>
                <a:ea typeface="Noto Serif" pitchFamily="34" charset="-122"/>
                <a:cs typeface="Noto Serif" pitchFamily="34" charset="-120"/>
              </a:rPr>
              <a:t>Entity Linked via Director / Partner</a:t>
            </a:r>
          </a:p>
        </p:txBody>
      </p:sp>
      <p:sp>
        <p:nvSpPr>
          <p:cNvPr id="76" name="Text 16"/>
          <p:cNvSpPr/>
          <p:nvPr/>
        </p:nvSpPr>
        <p:spPr>
          <a:xfrm>
            <a:off x="1355203" y="3825165"/>
            <a:ext cx="7439729" cy="311181"/>
          </a:xfrm>
          <a:prstGeom prst="rect">
            <a:avLst/>
          </a:prstGeom>
          <a:noFill/>
          <a:ln/>
        </p:spPr>
        <p:txBody>
          <a:bodyPr wrap="none" lIns="0" tIns="0" rIns="0" bIns="0" rtlCol="0" anchor="t"/>
          <a:lstStyle/>
          <a:p>
            <a:pPr marL="0" indent="0" algn="l">
              <a:lnSpc>
                <a:spcPct val="115000"/>
              </a:lnSpc>
              <a:buNone/>
            </a:pPr>
            <a:r>
              <a:rPr lang="en-US" sz="1050" dirty="0">
                <a:solidFill>
                  <a:srgbClr val="3A3630"/>
                </a:solidFill>
                <a:latin typeface="Source Sans 3" pitchFamily="34" charset="0"/>
                <a:ea typeface="Source Sans 3" pitchFamily="34" charset="-122"/>
                <a:cs typeface="Source Sans 3" pitchFamily="34" charset="-120"/>
              </a:rPr>
              <a:t>Entity where a director, partner, or member has substantial interest in the assessee's business, or any director, </a:t>
            </a:r>
          </a:p>
          <a:p>
            <a:pPr marL="0" indent="0" algn="l">
              <a:lnSpc>
                <a:spcPct val="115000"/>
              </a:lnSpc>
              <a:buNone/>
            </a:pPr>
            <a:r>
              <a:rPr lang="en-US" sz="1050" dirty="0">
                <a:solidFill>
                  <a:srgbClr val="3A3630"/>
                </a:solidFill>
                <a:latin typeface="Source Sans 3" pitchFamily="34" charset="0"/>
                <a:ea typeface="Source Sans 3" pitchFamily="34" charset="-122"/>
                <a:cs typeface="Source Sans 3" pitchFamily="34" charset="-120"/>
              </a:rPr>
              <a:t>partner, </a:t>
            </a:r>
            <a:r>
              <a:rPr lang="en-US" sz="1050" dirty="0" err="1">
                <a:solidFill>
                  <a:srgbClr val="3A3630"/>
                </a:solidFill>
                <a:latin typeface="Source Sans 3" pitchFamily="34" charset="0"/>
                <a:ea typeface="Source Sans 3" pitchFamily="34" charset="-122"/>
                <a:cs typeface="Source Sans 3" pitchFamily="34" charset="-120"/>
              </a:rPr>
              <a:t>member,or</a:t>
            </a:r>
            <a:r>
              <a:rPr lang="en-US" sz="1050" dirty="0">
                <a:solidFill>
                  <a:srgbClr val="3A3630"/>
                </a:solidFill>
                <a:latin typeface="Source Sans 3" pitchFamily="34" charset="0"/>
                <a:ea typeface="Source Sans 3" pitchFamily="34" charset="-122"/>
                <a:cs typeface="Source Sans 3" pitchFamily="34" charset="-120"/>
              </a:rPr>
              <a:t> relative of such person.</a:t>
            </a:r>
          </a:p>
        </p:txBody>
      </p:sp>
      <p:sp>
        <p:nvSpPr>
          <p:cNvPr id="77" name="Text 17"/>
          <p:cNvSpPr/>
          <p:nvPr/>
        </p:nvSpPr>
        <p:spPr>
          <a:xfrm>
            <a:off x="1042570" y="4611640"/>
            <a:ext cx="141089" cy="176361"/>
          </a:xfrm>
          <a:prstGeom prst="rect">
            <a:avLst/>
          </a:prstGeom>
          <a:noFill/>
          <a:ln/>
        </p:spPr>
        <p:txBody>
          <a:bodyPr wrap="none" lIns="0" tIns="0" rIns="0" bIns="0" rtlCol="0" anchor="ctr"/>
          <a:lstStyle/>
          <a:p>
            <a:pPr marL="0" indent="0" algn="ctr">
              <a:lnSpc>
                <a:spcPct val="100000"/>
              </a:lnSpc>
              <a:buNone/>
            </a:pPr>
            <a:r>
              <a:rPr lang="en-US" sz="1400" dirty="0">
                <a:solidFill>
                  <a:srgbClr val="3A3630"/>
                </a:solidFill>
                <a:latin typeface="Lora" pitchFamily="34" charset="0"/>
                <a:ea typeface="Lora" pitchFamily="34" charset="-122"/>
                <a:cs typeface="Lora" pitchFamily="34" charset="-120"/>
              </a:rPr>
              <a:t>6</a:t>
            </a:r>
            <a:endParaRPr lang="en-US" sz="1400" dirty="0"/>
          </a:p>
        </p:txBody>
      </p:sp>
      <p:sp>
        <p:nvSpPr>
          <p:cNvPr id="78" name="Text 18"/>
          <p:cNvSpPr/>
          <p:nvPr/>
        </p:nvSpPr>
        <p:spPr>
          <a:xfrm>
            <a:off x="1355205" y="4433734"/>
            <a:ext cx="1811908" cy="138410"/>
          </a:xfrm>
          <a:prstGeom prst="rect">
            <a:avLst/>
          </a:prstGeom>
          <a:noFill/>
          <a:ln/>
        </p:spPr>
        <p:txBody>
          <a:bodyPr wrap="none" lIns="0" tIns="0" rIns="0" bIns="0" rtlCol="0" anchor="t"/>
          <a:lstStyle/>
          <a:p>
            <a:pPr marL="0" indent="0" algn="l">
              <a:lnSpc>
                <a:spcPct val="104000"/>
              </a:lnSpc>
              <a:buNone/>
            </a:pPr>
            <a:r>
              <a:rPr lang="en-US" sz="1200" dirty="0">
                <a:solidFill>
                  <a:srgbClr val="4C4C4C"/>
                </a:solidFill>
                <a:latin typeface="Noto Serif" pitchFamily="34" charset="0"/>
                <a:ea typeface="Noto Serif" pitchFamily="34" charset="-122"/>
                <a:cs typeface="Noto Serif" pitchFamily="34" charset="-120"/>
              </a:rPr>
              <a:t>Business Carried by Related Person</a:t>
            </a:r>
          </a:p>
        </p:txBody>
      </p:sp>
      <p:sp>
        <p:nvSpPr>
          <p:cNvPr id="79" name="Text 19"/>
          <p:cNvSpPr/>
          <p:nvPr/>
        </p:nvSpPr>
        <p:spPr>
          <a:xfrm>
            <a:off x="1355203" y="4617845"/>
            <a:ext cx="7057519" cy="370078"/>
          </a:xfrm>
          <a:prstGeom prst="rect">
            <a:avLst/>
          </a:prstGeom>
          <a:noFill/>
          <a:ln/>
        </p:spPr>
        <p:txBody>
          <a:bodyPr wrap="square" lIns="0" tIns="0" rIns="0" bIns="0" rtlCol="0" anchor="t">
            <a:noAutofit/>
          </a:bodyPr>
          <a:lstStyle/>
          <a:p>
            <a:pPr>
              <a:lnSpc>
                <a:spcPct val="115000"/>
              </a:lnSpc>
            </a:pPr>
            <a:r>
              <a:rPr lang="en-US" sz="1050" dirty="0">
                <a:solidFill>
                  <a:srgbClr val="3A3630"/>
                </a:solidFill>
                <a:latin typeface="Source Sans 3" pitchFamily="34" charset="0"/>
                <a:ea typeface="Source Sans 3" pitchFamily="34" charset="-122"/>
                <a:cs typeface="Source Sans 3" pitchFamily="34" charset="-120"/>
              </a:rPr>
              <a:t>Any person carrying on business where the assessee (individual or entity) or their relative/director/partner/member has substantial interest in that person's business.</a:t>
            </a:r>
          </a:p>
        </p:txBody>
      </p:sp>
    </p:spTree>
    <p:extLst>
      <p:ext uri="{BB962C8B-B14F-4D97-AF65-F5344CB8AC3E}">
        <p14:creationId xmlns:p14="http://schemas.microsoft.com/office/powerpoint/2010/main" val="341476586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06822" y="474629"/>
            <a:ext cx="7511951" cy="387548"/>
          </a:xfrm>
          <a:prstGeom prst="rect">
            <a:avLst/>
          </a:prstGeom>
          <a:noFill/>
          <a:ln/>
        </p:spPr>
        <p:txBody>
          <a:bodyPr wrap="none" lIns="0" tIns="0" rIns="0" bIns="0" rtlCol="0" anchor="t"/>
          <a:lstStyle/>
          <a:p>
            <a:pPr marL="0" indent="0" algn="l">
              <a:lnSpc>
                <a:spcPct val="104000"/>
              </a:lnSpc>
              <a:buNone/>
            </a:pPr>
            <a:r>
              <a:rPr lang="en-US" sz="2400" dirty="0">
                <a:solidFill>
                  <a:srgbClr val="3A3A3A"/>
                </a:solidFill>
                <a:latin typeface="Noto Serif Medium" pitchFamily="34" charset="0"/>
                <a:ea typeface="Noto Serif Medium" pitchFamily="34" charset="-122"/>
                <a:cs typeface="Noto Serif Medium" pitchFamily="34" charset="-120"/>
              </a:rPr>
              <a:t>Explanation: Substantial Interest &amp; AO's Power</a:t>
            </a:r>
            <a:endParaRPr lang="en-US" sz="2400" dirty="0"/>
          </a:p>
        </p:txBody>
      </p:sp>
      <p:sp>
        <p:nvSpPr>
          <p:cNvPr id="3" name="Shape 1"/>
          <p:cNvSpPr/>
          <p:nvPr/>
        </p:nvSpPr>
        <p:spPr>
          <a:xfrm>
            <a:off x="406822" y="1072418"/>
            <a:ext cx="4103191" cy="3596453"/>
          </a:xfrm>
          <a:prstGeom prst="roundRect">
            <a:avLst>
              <a:gd name="adj" fmla="val 4009"/>
            </a:avLst>
          </a:prstGeom>
          <a:solidFill>
            <a:schemeClr val="bg2"/>
          </a:solidFill>
          <a:ln/>
        </p:spPr>
      </p:sp>
      <p:sp>
        <p:nvSpPr>
          <p:cNvPr id="4" name="Text 2"/>
          <p:cNvSpPr/>
          <p:nvPr/>
        </p:nvSpPr>
        <p:spPr>
          <a:xfrm>
            <a:off x="530796" y="1196392"/>
            <a:ext cx="2923505" cy="193849"/>
          </a:xfrm>
          <a:prstGeom prst="rect">
            <a:avLst/>
          </a:prstGeom>
          <a:noFill/>
          <a:ln/>
        </p:spPr>
        <p:txBody>
          <a:bodyPr wrap="none" lIns="0" tIns="0" rIns="0" bIns="0" rtlCol="0" anchor="t"/>
          <a:lstStyle/>
          <a:p>
            <a:pPr marL="0" indent="0" algn="l">
              <a:lnSpc>
                <a:spcPct val="104000"/>
              </a:lnSpc>
              <a:buNone/>
            </a:pPr>
            <a:r>
              <a:rPr lang="en-US" sz="1400" dirty="0">
                <a:solidFill>
                  <a:sysClr val="windowText" lastClr="000000"/>
                </a:solidFill>
                <a:latin typeface="Noto Serif Medium" pitchFamily="34" charset="0"/>
                <a:ea typeface="Noto Serif Medium" pitchFamily="34" charset="-122"/>
                <a:cs typeface="Noto Serif Medium" pitchFamily="34" charset="-120"/>
              </a:rPr>
              <a:t>Definition of Substantial Interest</a:t>
            </a:r>
            <a:endParaRPr lang="en-US" sz="1400" dirty="0">
              <a:solidFill>
                <a:sysClr val="windowText" lastClr="000000"/>
              </a:solidFill>
            </a:endParaRPr>
          </a:p>
        </p:txBody>
      </p:sp>
      <p:sp>
        <p:nvSpPr>
          <p:cNvPr id="5" name="Text 3"/>
          <p:cNvSpPr/>
          <p:nvPr/>
        </p:nvSpPr>
        <p:spPr>
          <a:xfrm>
            <a:off x="530796" y="1514215"/>
            <a:ext cx="3855244" cy="396925"/>
          </a:xfrm>
          <a:prstGeom prst="rect">
            <a:avLst/>
          </a:prstGeom>
          <a:noFill/>
          <a:ln/>
        </p:spPr>
        <p:txBody>
          <a:bodyPr wrap="square" lIns="0" tIns="0" rIns="0" bIns="0" rtlCol="0" anchor="t">
            <a:noAutofit/>
          </a:bodyPr>
          <a:lstStyle/>
          <a:p>
            <a:pPr marL="0" indent="0" algn="l">
              <a:lnSpc>
                <a:spcPct val="133000"/>
              </a:lnSpc>
              <a:buNone/>
            </a:pPr>
            <a:r>
              <a:rPr lang="en-US" sz="1200" dirty="0">
                <a:latin typeface="Noto Serif" pitchFamily="34" charset="0"/>
                <a:ea typeface="Noto Serif" pitchFamily="34" charset="-122"/>
                <a:cs typeface="Noto Serif" pitchFamily="34" charset="-120"/>
              </a:rPr>
              <a:t>For purposes of this sub-section, a person is deemed to have substantial interest if:</a:t>
            </a:r>
            <a:endParaRPr lang="en-US" sz="1200" dirty="0"/>
          </a:p>
        </p:txBody>
      </p:sp>
      <p:sp>
        <p:nvSpPr>
          <p:cNvPr id="6" name="Text 4"/>
          <p:cNvSpPr/>
          <p:nvPr/>
        </p:nvSpPr>
        <p:spPr>
          <a:xfrm>
            <a:off x="530796" y="2022760"/>
            <a:ext cx="3855244" cy="1234157"/>
          </a:xfrm>
          <a:prstGeom prst="rect">
            <a:avLst/>
          </a:prstGeom>
          <a:noFill/>
          <a:ln/>
        </p:spPr>
        <p:txBody>
          <a:bodyPr wrap="square" lIns="0" tIns="0" rIns="0" bIns="0" rtlCol="0" anchor="t">
            <a:noAutofit/>
          </a:bodyPr>
          <a:lstStyle/>
          <a:p>
            <a:pPr marL="342900" indent="-342900" algn="l">
              <a:lnSpc>
                <a:spcPct val="133000"/>
              </a:lnSpc>
              <a:buSzPct val="100000"/>
              <a:buFont typeface="Wingdings" panose="05000000000000000000" pitchFamily="2" charset="2"/>
              <a:buChar char="q"/>
            </a:pPr>
            <a:r>
              <a:rPr lang="en-US" sz="1200" b="1" u="sng" dirty="0">
                <a:latin typeface="Noto Serif" pitchFamily="34" charset="0"/>
                <a:ea typeface="Noto Serif" pitchFamily="34" charset="-122"/>
                <a:cs typeface="Noto Serif" pitchFamily="34" charset="-120"/>
              </a:rPr>
              <a:t>Company:</a:t>
            </a:r>
            <a:r>
              <a:rPr lang="en-US" sz="1200" dirty="0">
                <a:latin typeface="Noto Serif" pitchFamily="34" charset="0"/>
                <a:ea typeface="Noto Serif" pitchFamily="34" charset="-122"/>
                <a:cs typeface="Noto Serif" pitchFamily="34" charset="-120"/>
              </a:rPr>
              <a:t> Beneficial owner of shares (not fixed dividend shares) carrying not less than </a:t>
            </a:r>
            <a:r>
              <a:rPr lang="en-US" sz="1200" b="1" dirty="0">
                <a:latin typeface="Noto Serif" pitchFamily="34" charset="0"/>
                <a:ea typeface="Noto Serif" pitchFamily="34" charset="-122"/>
                <a:cs typeface="Noto Serif" pitchFamily="34" charset="-120"/>
              </a:rPr>
              <a:t>20% of voting power</a:t>
            </a:r>
            <a:r>
              <a:rPr lang="en-US" sz="1200" dirty="0">
                <a:latin typeface="Noto Serif" pitchFamily="34" charset="0"/>
                <a:ea typeface="Noto Serif" pitchFamily="34" charset="-122"/>
                <a:cs typeface="Noto Serif" pitchFamily="34" charset="-120"/>
              </a:rPr>
              <a:t> at any time during the previous year.</a:t>
            </a:r>
            <a:endParaRPr lang="en-US" sz="1200" dirty="0"/>
          </a:p>
          <a:p>
            <a:pPr marL="342900" indent="-342900" algn="l">
              <a:lnSpc>
                <a:spcPct val="133000"/>
              </a:lnSpc>
              <a:buSzPct val="100000"/>
              <a:buFont typeface="Wingdings" panose="05000000000000000000" pitchFamily="2" charset="2"/>
              <a:buChar char="q"/>
            </a:pPr>
            <a:r>
              <a:rPr lang="en-US" sz="1200" b="1" u="sng" dirty="0">
                <a:latin typeface="Noto Serif" pitchFamily="34" charset="0"/>
                <a:ea typeface="Noto Serif" pitchFamily="34" charset="-122"/>
                <a:cs typeface="Noto Serif" pitchFamily="34" charset="-120"/>
              </a:rPr>
              <a:t>Any other case:</a:t>
            </a:r>
            <a:r>
              <a:rPr lang="en-US" sz="1200" u="sng" dirty="0">
                <a:latin typeface="Noto Serif" pitchFamily="34" charset="0"/>
                <a:ea typeface="Noto Serif" pitchFamily="34" charset="-122"/>
                <a:cs typeface="Noto Serif" pitchFamily="34" charset="-120"/>
              </a:rPr>
              <a:t> </a:t>
            </a:r>
            <a:r>
              <a:rPr lang="en-US" sz="1200" dirty="0">
                <a:latin typeface="Noto Serif" pitchFamily="34" charset="0"/>
                <a:ea typeface="Noto Serif" pitchFamily="34" charset="-122"/>
                <a:cs typeface="Noto Serif" pitchFamily="34" charset="-120"/>
              </a:rPr>
              <a:t>Beneficially entitled to not less than </a:t>
            </a:r>
            <a:r>
              <a:rPr lang="en-US" sz="1200" b="1" dirty="0">
                <a:latin typeface="Noto Serif" pitchFamily="34" charset="0"/>
                <a:ea typeface="Noto Serif" pitchFamily="34" charset="-122"/>
                <a:cs typeface="Noto Serif" pitchFamily="34" charset="-120"/>
              </a:rPr>
              <a:t>20% of profits</a:t>
            </a:r>
            <a:r>
              <a:rPr lang="en-US" sz="1200" dirty="0">
                <a:latin typeface="Noto Serif" pitchFamily="34" charset="0"/>
                <a:ea typeface="Noto Serif" pitchFamily="34" charset="-122"/>
                <a:cs typeface="Noto Serif" pitchFamily="34" charset="-120"/>
              </a:rPr>
              <a:t> of such business or profession at any time during the previous year.</a:t>
            </a:r>
            <a:endParaRPr lang="en-US" sz="1200" dirty="0"/>
          </a:p>
        </p:txBody>
      </p:sp>
      <p:sp>
        <p:nvSpPr>
          <p:cNvPr id="7" name="Text 5"/>
          <p:cNvSpPr/>
          <p:nvPr/>
        </p:nvSpPr>
        <p:spPr>
          <a:xfrm>
            <a:off x="4840588" y="1196391"/>
            <a:ext cx="2364730" cy="193849"/>
          </a:xfrm>
          <a:prstGeom prst="rect">
            <a:avLst/>
          </a:prstGeom>
          <a:noFill/>
          <a:ln/>
        </p:spPr>
        <p:txBody>
          <a:bodyPr wrap="none" lIns="0" tIns="0" rIns="0" bIns="0" rtlCol="0" anchor="t"/>
          <a:lstStyle/>
          <a:p>
            <a:pPr marL="0" indent="0" algn="l">
              <a:lnSpc>
                <a:spcPct val="104000"/>
              </a:lnSpc>
              <a:buNone/>
            </a:pPr>
            <a:r>
              <a:rPr lang="en-US" sz="1400" dirty="0">
                <a:solidFill>
                  <a:srgbClr val="3A3A3A"/>
                </a:solidFill>
                <a:latin typeface="Noto Serif Medium" pitchFamily="34" charset="0"/>
                <a:ea typeface="Noto Serif Medium" pitchFamily="34" charset="-122"/>
                <a:cs typeface="Noto Serif Medium" pitchFamily="34" charset="-120"/>
              </a:rPr>
              <a:t>Assessing Officer's Power</a:t>
            </a:r>
            <a:endParaRPr lang="en-US" sz="1400" dirty="0"/>
          </a:p>
        </p:txBody>
      </p:sp>
      <p:sp>
        <p:nvSpPr>
          <p:cNvPr id="8" name="Text 6"/>
          <p:cNvSpPr/>
          <p:nvPr/>
        </p:nvSpPr>
        <p:spPr>
          <a:xfrm>
            <a:off x="4840588" y="1514215"/>
            <a:ext cx="3924598" cy="1500857"/>
          </a:xfrm>
          <a:prstGeom prst="rect">
            <a:avLst/>
          </a:prstGeom>
          <a:noFill/>
          <a:ln/>
        </p:spPr>
        <p:txBody>
          <a:bodyPr wrap="square" lIns="0" tIns="0" rIns="0" bIns="0" rtlCol="0" anchor="t">
            <a:noAutofit/>
          </a:bodyPr>
          <a:lstStyle/>
          <a:p>
            <a:pPr marL="0" indent="0" algn="l">
              <a:lnSpc>
                <a:spcPct val="133000"/>
              </a:lnSpc>
              <a:spcAft>
                <a:spcPts val="850"/>
              </a:spcAft>
              <a:buNone/>
            </a:pPr>
            <a:r>
              <a:rPr lang="en-US" sz="1200" dirty="0">
                <a:solidFill>
                  <a:srgbClr val="4C4C4C"/>
                </a:solidFill>
                <a:latin typeface="Noto Serif" pitchFamily="34" charset="0"/>
                <a:ea typeface="Noto Serif" pitchFamily="34" charset="-122"/>
                <a:cs typeface="Noto Serif" pitchFamily="34" charset="-120"/>
              </a:rPr>
              <a:t>The section enjoins on the Assessing Officer the power to fix the quantum of disallowance where payments to specified persons are deemed excessive or unreasonable having regard to fair market value.</a:t>
            </a:r>
            <a:endParaRPr lang="en-US" sz="1200" dirty="0"/>
          </a:p>
          <a:p>
            <a:pPr marL="0" indent="0" algn="l">
              <a:lnSpc>
                <a:spcPct val="133000"/>
              </a:lnSpc>
              <a:buNone/>
            </a:pPr>
            <a:r>
              <a:rPr lang="en-US" sz="1200" dirty="0">
                <a:solidFill>
                  <a:srgbClr val="4C4C4C"/>
                </a:solidFill>
                <a:latin typeface="Noto Serif" pitchFamily="34" charset="0"/>
                <a:ea typeface="Noto Serif" pitchFamily="34" charset="-122"/>
                <a:cs typeface="Noto Serif" pitchFamily="34" charset="-120"/>
              </a:rPr>
              <a:t>Under this clause, the </a:t>
            </a:r>
            <a:r>
              <a:rPr lang="en-US" sz="1200" b="1" dirty="0">
                <a:solidFill>
                  <a:srgbClr val="4C4C4C"/>
                </a:solidFill>
                <a:latin typeface="Noto Serif" pitchFamily="34" charset="0"/>
                <a:ea typeface="Noto Serif" pitchFamily="34" charset="-122"/>
                <a:cs typeface="Noto Serif" pitchFamily="34" charset="-120"/>
              </a:rPr>
              <a:t>particulars of all payments</a:t>
            </a:r>
            <a:r>
              <a:rPr lang="en-US" sz="1200" dirty="0">
                <a:solidFill>
                  <a:srgbClr val="4C4C4C"/>
                </a:solidFill>
                <a:latin typeface="Noto Serif" pitchFamily="34" charset="0"/>
                <a:ea typeface="Noto Serif" pitchFamily="34" charset="-122"/>
                <a:cs typeface="Noto Serif" pitchFamily="34" charset="-120"/>
              </a:rPr>
              <a:t> made to persons covered under section 40A(2)(b) must be examined and reported by the tax auditor.</a:t>
            </a:r>
            <a:endParaRPr lang="en-US" sz="1200" dirty="0"/>
          </a:p>
        </p:txBody>
      </p:sp>
    </p:spTree>
    <p:extLst>
      <p:ext uri="{BB962C8B-B14F-4D97-AF65-F5344CB8AC3E}">
        <p14:creationId xmlns:p14="http://schemas.microsoft.com/office/powerpoint/2010/main" val="101789003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8379" y="411287"/>
            <a:ext cx="5015582" cy="381521"/>
          </a:xfrm>
          <a:prstGeom prst="rect">
            <a:avLst/>
          </a:prstGeom>
          <a:noFill/>
          <a:ln/>
        </p:spPr>
        <p:txBody>
          <a:bodyPr wrap="none" lIns="0" tIns="0" rIns="0" bIns="0" rtlCol="0" anchor="t"/>
          <a:lstStyle/>
          <a:p>
            <a:pPr marL="0" indent="0" algn="l">
              <a:lnSpc>
                <a:spcPct val="104000"/>
              </a:lnSpc>
              <a:buNone/>
            </a:pPr>
            <a:r>
              <a:rPr lang="en-US" sz="2400" dirty="0">
                <a:solidFill>
                  <a:srgbClr val="3A3A3A"/>
                </a:solidFill>
                <a:latin typeface="Noto Serif Medium" pitchFamily="34" charset="0"/>
                <a:ea typeface="Noto Serif Medium" pitchFamily="34" charset="-122"/>
                <a:cs typeface="Noto Serif Medium" pitchFamily="34" charset="-120"/>
              </a:rPr>
              <a:t>Audit Procedures for Clause 23</a:t>
            </a:r>
            <a:endParaRPr lang="en-US" sz="2400" dirty="0"/>
          </a:p>
        </p:txBody>
      </p:sp>
      <p:sp>
        <p:nvSpPr>
          <p:cNvPr id="3" name="Text 1"/>
          <p:cNvSpPr/>
          <p:nvPr/>
        </p:nvSpPr>
        <p:spPr>
          <a:xfrm>
            <a:off x="472231" y="928017"/>
            <a:ext cx="8624441" cy="193849"/>
          </a:xfrm>
          <a:prstGeom prst="rect">
            <a:avLst/>
          </a:prstGeom>
          <a:noFill/>
          <a:ln/>
        </p:spPr>
        <p:txBody>
          <a:bodyPr wrap="none" lIns="0" tIns="0" rIns="0" bIns="0" rtlCol="0" anchor="t"/>
          <a:lstStyle/>
          <a:p>
            <a:pPr marL="0" indent="0" algn="l">
              <a:lnSpc>
                <a:spcPct val="132000"/>
              </a:lnSpc>
              <a:buNone/>
            </a:pPr>
            <a:r>
              <a:rPr lang="en-US" sz="1200" dirty="0">
                <a:solidFill>
                  <a:srgbClr val="4C4C4C"/>
                </a:solidFill>
                <a:latin typeface="Noto Serif" pitchFamily="34" charset="0"/>
                <a:ea typeface="Noto Serif" pitchFamily="34" charset="-122"/>
                <a:cs typeface="Noto Serif" pitchFamily="34" charset="-120"/>
              </a:rPr>
              <a:t>The tax auditor should undertake the following steps:</a:t>
            </a:r>
            <a:endParaRPr lang="en-US" sz="1200" dirty="0"/>
          </a:p>
        </p:txBody>
      </p:sp>
      <p:sp>
        <p:nvSpPr>
          <p:cNvPr id="4" name="Shape 2"/>
          <p:cNvSpPr/>
          <p:nvPr/>
        </p:nvSpPr>
        <p:spPr>
          <a:xfrm>
            <a:off x="351010" y="1720331"/>
            <a:ext cx="274737" cy="274737"/>
          </a:xfrm>
          <a:prstGeom prst="roundRect">
            <a:avLst>
              <a:gd name="adj" fmla="val 18667"/>
            </a:avLst>
          </a:prstGeom>
          <a:solidFill>
            <a:srgbClr val="E6DED2">
              <a:alpha val="50000"/>
            </a:srgbClr>
          </a:solidFill>
          <a:ln w="4763">
            <a:solidFill>
              <a:srgbClr val="CCC4B8"/>
            </a:solidFill>
            <a:prstDash val="solid"/>
          </a:ln>
          <a:effectLst>
            <a:outerShdw dist="15240" dir="2700000" algn="bl" rotWithShape="0">
              <a:srgbClr val="CCC4B8">
                <a:alpha val="100000"/>
              </a:srgbClr>
            </a:outerShdw>
          </a:effectLst>
        </p:spPr>
      </p:sp>
      <p:sp>
        <p:nvSpPr>
          <p:cNvPr id="5" name="Text 3"/>
          <p:cNvSpPr/>
          <p:nvPr/>
        </p:nvSpPr>
        <p:spPr>
          <a:xfrm>
            <a:off x="396812" y="1743250"/>
            <a:ext cx="183133" cy="228898"/>
          </a:xfrm>
          <a:prstGeom prst="rect">
            <a:avLst/>
          </a:prstGeom>
          <a:noFill/>
          <a:ln/>
        </p:spPr>
        <p:txBody>
          <a:bodyPr wrap="none" lIns="0" tIns="0" rIns="0" bIns="0" rtlCol="0" anchor="ctr"/>
          <a:lstStyle/>
          <a:p>
            <a:pPr marL="0" indent="0" algn="ctr">
              <a:lnSpc>
                <a:spcPct val="100000"/>
              </a:lnSpc>
              <a:buNone/>
            </a:pPr>
            <a:r>
              <a:rPr lang="en-US" sz="1400" dirty="0">
                <a:solidFill>
                  <a:srgbClr val="000000"/>
                </a:solidFill>
                <a:latin typeface="Noto Serif Medium" pitchFamily="34" charset="0"/>
                <a:ea typeface="Noto Serif Medium" pitchFamily="34" charset="-122"/>
                <a:cs typeface="Noto Serif Medium" pitchFamily="34" charset="-120"/>
              </a:rPr>
              <a:t>1</a:t>
            </a:r>
            <a:endParaRPr lang="en-US" sz="1400" dirty="0"/>
          </a:p>
        </p:txBody>
      </p:sp>
      <p:sp>
        <p:nvSpPr>
          <p:cNvPr id="6" name="Text 4"/>
          <p:cNvSpPr/>
          <p:nvPr/>
        </p:nvSpPr>
        <p:spPr>
          <a:xfrm>
            <a:off x="883295" y="1404193"/>
            <a:ext cx="2664916" cy="190723"/>
          </a:xfrm>
          <a:prstGeom prst="rect">
            <a:avLst/>
          </a:prstGeom>
          <a:noFill/>
          <a:ln/>
        </p:spPr>
        <p:txBody>
          <a:bodyPr wrap="none" lIns="0" tIns="0" rIns="0" bIns="0" rtlCol="0" anchor="t"/>
          <a:lstStyle/>
          <a:p>
            <a:pPr marL="0" indent="0" algn="l">
              <a:lnSpc>
                <a:spcPct val="104000"/>
              </a:lnSpc>
              <a:buNone/>
            </a:pPr>
            <a:r>
              <a:rPr lang="en-US" sz="1400" dirty="0">
                <a:solidFill>
                  <a:srgbClr val="4C4C4C"/>
                </a:solidFill>
                <a:latin typeface="Noto Serif Medium" pitchFamily="34" charset="0"/>
                <a:ea typeface="Noto Serif Medium" pitchFamily="34" charset="-122"/>
                <a:cs typeface="Noto Serif Medium" pitchFamily="34" charset="-120"/>
              </a:rPr>
              <a:t>Obtain Full List of Specified Persons</a:t>
            </a:r>
            <a:endParaRPr lang="en-US" sz="1400" dirty="0"/>
          </a:p>
        </p:txBody>
      </p:sp>
      <p:sp>
        <p:nvSpPr>
          <p:cNvPr id="7" name="Text 5"/>
          <p:cNvSpPr/>
          <p:nvPr/>
        </p:nvSpPr>
        <p:spPr>
          <a:xfrm>
            <a:off x="883295" y="1667024"/>
            <a:ext cx="3613547" cy="387697"/>
          </a:xfrm>
          <a:prstGeom prst="rect">
            <a:avLst/>
          </a:prstGeom>
          <a:noFill/>
          <a:ln/>
        </p:spPr>
        <p:txBody>
          <a:bodyPr wrap="square" lIns="0" tIns="0" rIns="0" bIns="0" rtlCol="0" anchor="t">
            <a:noAutofit/>
          </a:bodyPr>
          <a:lstStyle/>
          <a:p>
            <a:pPr marL="0" indent="0" algn="l">
              <a:lnSpc>
                <a:spcPct val="132000"/>
              </a:lnSpc>
              <a:buNone/>
            </a:pPr>
            <a:r>
              <a:rPr lang="en-US" sz="1200" dirty="0">
                <a:solidFill>
                  <a:srgbClr val="4C4C4C"/>
                </a:solidFill>
                <a:latin typeface="Noto Serif" pitchFamily="34" charset="0"/>
                <a:ea typeface="Noto Serif" pitchFamily="34" charset="-122"/>
                <a:cs typeface="Noto Serif" pitchFamily="34" charset="-120"/>
              </a:rPr>
              <a:t>Cross-verify assessee's information from members register, list of directors, register of concerns, etc.</a:t>
            </a:r>
            <a:endParaRPr lang="en-US" sz="1200" dirty="0"/>
          </a:p>
        </p:txBody>
      </p:sp>
      <p:sp>
        <p:nvSpPr>
          <p:cNvPr id="8" name="Shape 6"/>
          <p:cNvSpPr/>
          <p:nvPr/>
        </p:nvSpPr>
        <p:spPr>
          <a:xfrm>
            <a:off x="4518058" y="1720331"/>
            <a:ext cx="274737" cy="274737"/>
          </a:xfrm>
          <a:prstGeom prst="roundRect">
            <a:avLst>
              <a:gd name="adj" fmla="val 18667"/>
            </a:avLst>
          </a:prstGeom>
          <a:solidFill>
            <a:srgbClr val="E6DED2">
              <a:alpha val="50000"/>
            </a:srgbClr>
          </a:solidFill>
          <a:ln w="4763">
            <a:solidFill>
              <a:srgbClr val="CCC4B8"/>
            </a:solidFill>
            <a:prstDash val="solid"/>
          </a:ln>
          <a:effectLst>
            <a:outerShdw dist="15240" dir="2700000" algn="bl" rotWithShape="0">
              <a:srgbClr val="CCC4B8">
                <a:alpha val="100000"/>
              </a:srgbClr>
            </a:outerShdw>
          </a:effectLst>
        </p:spPr>
      </p:sp>
      <p:sp>
        <p:nvSpPr>
          <p:cNvPr id="9" name="Text 7"/>
          <p:cNvSpPr/>
          <p:nvPr/>
        </p:nvSpPr>
        <p:spPr>
          <a:xfrm>
            <a:off x="4563859" y="1756592"/>
            <a:ext cx="183133" cy="228898"/>
          </a:xfrm>
          <a:prstGeom prst="rect">
            <a:avLst/>
          </a:prstGeom>
          <a:noFill/>
          <a:ln/>
        </p:spPr>
        <p:txBody>
          <a:bodyPr wrap="none" lIns="0" tIns="0" rIns="0" bIns="0" rtlCol="0" anchor="ctr"/>
          <a:lstStyle/>
          <a:p>
            <a:pPr marL="0" indent="0" algn="ctr">
              <a:lnSpc>
                <a:spcPct val="100000"/>
              </a:lnSpc>
              <a:buNone/>
            </a:pPr>
            <a:r>
              <a:rPr lang="en-US" sz="1400" dirty="0">
                <a:solidFill>
                  <a:srgbClr val="000000"/>
                </a:solidFill>
                <a:latin typeface="Noto Serif Medium" pitchFamily="34" charset="0"/>
                <a:ea typeface="Noto Serif Medium" pitchFamily="34" charset="-122"/>
                <a:cs typeface="Noto Serif Medium" pitchFamily="34" charset="-120"/>
              </a:rPr>
              <a:t>2</a:t>
            </a:r>
            <a:endParaRPr lang="en-US" sz="1400" dirty="0"/>
          </a:p>
        </p:txBody>
      </p:sp>
      <p:sp>
        <p:nvSpPr>
          <p:cNvPr id="10" name="Text 8"/>
          <p:cNvSpPr/>
          <p:nvPr/>
        </p:nvSpPr>
        <p:spPr>
          <a:xfrm>
            <a:off x="5027743" y="1404193"/>
            <a:ext cx="1997050" cy="190723"/>
          </a:xfrm>
          <a:prstGeom prst="rect">
            <a:avLst/>
          </a:prstGeom>
          <a:noFill/>
          <a:ln/>
        </p:spPr>
        <p:txBody>
          <a:bodyPr wrap="none" lIns="0" tIns="0" rIns="0" bIns="0" rtlCol="0" anchor="t"/>
          <a:lstStyle/>
          <a:p>
            <a:pPr marL="0" indent="0" algn="l">
              <a:lnSpc>
                <a:spcPct val="104000"/>
              </a:lnSpc>
              <a:buNone/>
            </a:pPr>
            <a:r>
              <a:rPr lang="en-US" sz="1400" dirty="0">
                <a:solidFill>
                  <a:srgbClr val="4C4C4C"/>
                </a:solidFill>
                <a:latin typeface="Noto Serif Medium" pitchFamily="34" charset="0"/>
                <a:ea typeface="Noto Serif Medium" pitchFamily="34" charset="-122"/>
                <a:cs typeface="Noto Serif Medium" pitchFamily="34" charset="-120"/>
              </a:rPr>
              <a:t>Obtain Details of Payments</a:t>
            </a:r>
            <a:endParaRPr lang="en-US" sz="1400" dirty="0"/>
          </a:p>
        </p:txBody>
      </p:sp>
      <p:sp>
        <p:nvSpPr>
          <p:cNvPr id="11" name="Text 9"/>
          <p:cNvSpPr/>
          <p:nvPr/>
        </p:nvSpPr>
        <p:spPr>
          <a:xfrm>
            <a:off x="5041999" y="1667024"/>
            <a:ext cx="3705189" cy="597916"/>
          </a:xfrm>
          <a:prstGeom prst="rect">
            <a:avLst/>
          </a:prstGeom>
          <a:noFill/>
          <a:ln/>
        </p:spPr>
        <p:txBody>
          <a:bodyPr wrap="square" lIns="0" tIns="0" rIns="0" bIns="0" rtlCol="0" anchor="t">
            <a:noAutofit/>
          </a:bodyPr>
          <a:lstStyle/>
          <a:p>
            <a:pPr marL="0" indent="0" algn="l">
              <a:lnSpc>
                <a:spcPct val="132000"/>
              </a:lnSpc>
              <a:buNone/>
            </a:pPr>
            <a:r>
              <a:rPr lang="en-US" sz="1200" dirty="0">
                <a:solidFill>
                  <a:srgbClr val="4C4C4C"/>
                </a:solidFill>
                <a:latin typeface="Noto Serif" pitchFamily="34" charset="0"/>
                <a:ea typeface="Noto Serif" pitchFamily="34" charset="-122"/>
                <a:cs typeface="Noto Serif" pitchFamily="34" charset="-120"/>
              </a:rPr>
              <a:t>Obtain complete details of all payments made to the specified persons during the previous year.</a:t>
            </a:r>
            <a:endParaRPr lang="en-US" sz="1200" dirty="0"/>
          </a:p>
        </p:txBody>
      </p:sp>
      <p:sp>
        <p:nvSpPr>
          <p:cNvPr id="12" name="Shape 10"/>
          <p:cNvSpPr/>
          <p:nvPr/>
        </p:nvSpPr>
        <p:spPr>
          <a:xfrm>
            <a:off x="351010" y="3310812"/>
            <a:ext cx="274737" cy="274737"/>
          </a:xfrm>
          <a:prstGeom prst="roundRect">
            <a:avLst>
              <a:gd name="adj" fmla="val 18667"/>
            </a:avLst>
          </a:prstGeom>
          <a:solidFill>
            <a:srgbClr val="E6DED2">
              <a:alpha val="50000"/>
            </a:srgbClr>
          </a:solidFill>
          <a:ln w="4763">
            <a:solidFill>
              <a:srgbClr val="CCC4B8"/>
            </a:solidFill>
            <a:prstDash val="solid"/>
          </a:ln>
          <a:effectLst>
            <a:outerShdw dist="15240" dir="2700000" algn="bl" rotWithShape="0">
              <a:srgbClr val="CCC4B8">
                <a:alpha val="100000"/>
              </a:srgbClr>
            </a:outerShdw>
          </a:effectLst>
        </p:spPr>
      </p:sp>
      <p:sp>
        <p:nvSpPr>
          <p:cNvPr id="13" name="Text 11"/>
          <p:cNvSpPr/>
          <p:nvPr/>
        </p:nvSpPr>
        <p:spPr>
          <a:xfrm>
            <a:off x="396812" y="3333731"/>
            <a:ext cx="183133" cy="228898"/>
          </a:xfrm>
          <a:prstGeom prst="rect">
            <a:avLst/>
          </a:prstGeom>
          <a:noFill/>
          <a:ln/>
        </p:spPr>
        <p:txBody>
          <a:bodyPr wrap="none" lIns="0" tIns="0" rIns="0" bIns="0" rtlCol="0" anchor="ctr"/>
          <a:lstStyle/>
          <a:p>
            <a:pPr marL="0" indent="0" algn="ctr">
              <a:lnSpc>
                <a:spcPct val="100000"/>
              </a:lnSpc>
              <a:buNone/>
            </a:pPr>
            <a:r>
              <a:rPr lang="en-US" sz="1400" dirty="0">
                <a:solidFill>
                  <a:srgbClr val="000000"/>
                </a:solidFill>
                <a:latin typeface="Noto Serif Medium" pitchFamily="34" charset="0"/>
                <a:ea typeface="Noto Serif Medium" pitchFamily="34" charset="-122"/>
                <a:cs typeface="Noto Serif Medium" pitchFamily="34" charset="-120"/>
              </a:rPr>
              <a:t>3</a:t>
            </a:r>
            <a:endParaRPr lang="en-US" sz="1400" dirty="0"/>
          </a:p>
        </p:txBody>
      </p:sp>
      <p:sp>
        <p:nvSpPr>
          <p:cNvPr id="14" name="Text 12"/>
          <p:cNvSpPr/>
          <p:nvPr/>
        </p:nvSpPr>
        <p:spPr>
          <a:xfrm>
            <a:off x="763116" y="3143008"/>
            <a:ext cx="2130251" cy="190723"/>
          </a:xfrm>
          <a:prstGeom prst="rect">
            <a:avLst/>
          </a:prstGeom>
          <a:noFill/>
          <a:ln/>
        </p:spPr>
        <p:txBody>
          <a:bodyPr wrap="none" lIns="0" tIns="0" rIns="0" bIns="0" rtlCol="0" anchor="t"/>
          <a:lstStyle/>
          <a:p>
            <a:pPr marL="0" indent="0" algn="l">
              <a:lnSpc>
                <a:spcPct val="104000"/>
              </a:lnSpc>
              <a:buNone/>
            </a:pPr>
            <a:r>
              <a:rPr lang="en-US" sz="1400" dirty="0">
                <a:solidFill>
                  <a:srgbClr val="4C4C4C"/>
                </a:solidFill>
                <a:latin typeface="Noto Serif Medium" pitchFamily="34" charset="0"/>
                <a:ea typeface="Noto Serif Medium" pitchFamily="34" charset="-122"/>
                <a:cs typeface="Noto Serif Medium" pitchFamily="34" charset="-120"/>
              </a:rPr>
              <a:t>Scrutinise All Payment Items</a:t>
            </a:r>
            <a:endParaRPr lang="en-US" sz="1400" dirty="0"/>
          </a:p>
        </p:txBody>
      </p:sp>
      <p:sp>
        <p:nvSpPr>
          <p:cNvPr id="15" name="Text 13"/>
          <p:cNvSpPr/>
          <p:nvPr/>
        </p:nvSpPr>
        <p:spPr>
          <a:xfrm>
            <a:off x="763116" y="3405839"/>
            <a:ext cx="3613547" cy="575318"/>
          </a:xfrm>
          <a:prstGeom prst="rect">
            <a:avLst/>
          </a:prstGeom>
          <a:noFill/>
          <a:ln/>
        </p:spPr>
        <p:txBody>
          <a:bodyPr wrap="square" lIns="0" tIns="0" rIns="0" bIns="0" rtlCol="0" anchor="t">
            <a:noAutofit/>
          </a:bodyPr>
          <a:lstStyle/>
          <a:p>
            <a:pPr marL="0" indent="0" algn="l">
              <a:lnSpc>
                <a:spcPct val="132000"/>
              </a:lnSpc>
              <a:buNone/>
            </a:pPr>
            <a:r>
              <a:rPr lang="en-US" sz="1200" dirty="0">
                <a:solidFill>
                  <a:srgbClr val="4C4C4C"/>
                </a:solidFill>
                <a:latin typeface="Noto Serif" pitchFamily="34" charset="0"/>
                <a:ea typeface="Noto Serif" pitchFamily="34" charset="-122"/>
                <a:cs typeface="Noto Serif" pitchFamily="34" charset="-120"/>
              </a:rPr>
              <a:t>Scrutinise all items of payments to the above persons for reasonableness.</a:t>
            </a:r>
            <a:endParaRPr lang="en-US" sz="1200" dirty="0"/>
          </a:p>
        </p:txBody>
      </p:sp>
      <p:sp>
        <p:nvSpPr>
          <p:cNvPr id="16" name="Shape 14"/>
          <p:cNvSpPr/>
          <p:nvPr/>
        </p:nvSpPr>
        <p:spPr>
          <a:xfrm>
            <a:off x="4514032" y="3333731"/>
            <a:ext cx="274737" cy="274737"/>
          </a:xfrm>
          <a:prstGeom prst="roundRect">
            <a:avLst>
              <a:gd name="adj" fmla="val 18667"/>
            </a:avLst>
          </a:prstGeom>
          <a:solidFill>
            <a:srgbClr val="E6DED2">
              <a:alpha val="50000"/>
            </a:srgbClr>
          </a:solidFill>
          <a:ln w="4763">
            <a:solidFill>
              <a:srgbClr val="CCC4B8"/>
            </a:solidFill>
            <a:prstDash val="solid"/>
          </a:ln>
          <a:effectLst>
            <a:outerShdw dist="15240" dir="2700000" algn="bl" rotWithShape="0">
              <a:srgbClr val="CCC4B8">
                <a:alpha val="100000"/>
              </a:srgbClr>
            </a:outerShdw>
          </a:effectLst>
        </p:spPr>
      </p:sp>
      <p:sp>
        <p:nvSpPr>
          <p:cNvPr id="17" name="Text 15"/>
          <p:cNvSpPr/>
          <p:nvPr/>
        </p:nvSpPr>
        <p:spPr>
          <a:xfrm>
            <a:off x="4559834" y="3356650"/>
            <a:ext cx="183133" cy="228898"/>
          </a:xfrm>
          <a:prstGeom prst="rect">
            <a:avLst/>
          </a:prstGeom>
          <a:noFill/>
          <a:ln/>
        </p:spPr>
        <p:txBody>
          <a:bodyPr wrap="none" lIns="0" tIns="0" rIns="0" bIns="0" rtlCol="0" anchor="ctr"/>
          <a:lstStyle/>
          <a:p>
            <a:pPr marL="0" indent="0" algn="ctr">
              <a:lnSpc>
                <a:spcPct val="100000"/>
              </a:lnSpc>
              <a:buNone/>
            </a:pPr>
            <a:r>
              <a:rPr lang="en-US" sz="1400" dirty="0">
                <a:solidFill>
                  <a:srgbClr val="000000"/>
                </a:solidFill>
                <a:latin typeface="Noto Serif Medium" pitchFamily="34" charset="0"/>
                <a:ea typeface="Noto Serif Medium" pitchFamily="34" charset="-122"/>
                <a:cs typeface="Noto Serif Medium" pitchFamily="34" charset="-120"/>
              </a:rPr>
              <a:t>4</a:t>
            </a:r>
            <a:endParaRPr lang="en-US" sz="1400" dirty="0"/>
          </a:p>
        </p:txBody>
      </p:sp>
      <p:sp>
        <p:nvSpPr>
          <p:cNvPr id="18" name="Text 16"/>
          <p:cNvSpPr/>
          <p:nvPr/>
        </p:nvSpPr>
        <p:spPr>
          <a:xfrm>
            <a:off x="5041999" y="2337048"/>
            <a:ext cx="1822847" cy="190723"/>
          </a:xfrm>
          <a:prstGeom prst="rect">
            <a:avLst/>
          </a:prstGeom>
          <a:noFill/>
          <a:ln/>
        </p:spPr>
        <p:txBody>
          <a:bodyPr wrap="none" lIns="0" tIns="0" rIns="0" bIns="0" rtlCol="0" anchor="t"/>
          <a:lstStyle/>
          <a:p>
            <a:pPr marL="0" indent="0" algn="l">
              <a:lnSpc>
                <a:spcPct val="104000"/>
              </a:lnSpc>
              <a:buNone/>
            </a:pPr>
            <a:r>
              <a:rPr lang="en-US" sz="1400" dirty="0">
                <a:solidFill>
                  <a:srgbClr val="4C4C4C"/>
                </a:solidFill>
                <a:latin typeface="Noto Serif Medium" pitchFamily="34" charset="0"/>
                <a:ea typeface="Noto Serif Medium" pitchFamily="34" charset="-122"/>
                <a:cs typeface="Noto Serif Medium" pitchFamily="34" charset="-120"/>
              </a:rPr>
              <a:t>Localise Area of Enquiry</a:t>
            </a:r>
            <a:endParaRPr lang="en-US" sz="1400" dirty="0"/>
          </a:p>
        </p:txBody>
      </p:sp>
      <p:sp>
        <p:nvSpPr>
          <p:cNvPr id="19" name="Text 17"/>
          <p:cNvSpPr/>
          <p:nvPr/>
        </p:nvSpPr>
        <p:spPr>
          <a:xfrm>
            <a:off x="5041999" y="2599879"/>
            <a:ext cx="4003527" cy="2132335"/>
          </a:xfrm>
          <a:prstGeom prst="rect">
            <a:avLst/>
          </a:prstGeom>
          <a:noFill/>
          <a:ln/>
        </p:spPr>
        <p:txBody>
          <a:bodyPr wrap="square" lIns="0" tIns="0" rIns="0" bIns="0" rtlCol="0" anchor="t">
            <a:noAutofit/>
          </a:bodyPr>
          <a:lstStyle/>
          <a:p>
            <a:pPr marL="0" indent="0" algn="l">
              <a:lnSpc>
                <a:spcPct val="132000"/>
              </a:lnSpc>
              <a:buNone/>
            </a:pPr>
            <a:r>
              <a:rPr lang="en-US" sz="1200" dirty="0">
                <a:solidFill>
                  <a:srgbClr val="4C4C4C"/>
                </a:solidFill>
                <a:latin typeface="Noto Serif" pitchFamily="34" charset="0"/>
                <a:ea typeface="Noto Serif" pitchFamily="34" charset="-122"/>
                <a:cs typeface="Noto Serif" pitchFamily="34" charset="-120"/>
              </a:rPr>
              <a:t>As it may be difficult to locate all such payments, localise enquiry by: </a:t>
            </a:r>
          </a:p>
          <a:p>
            <a:pPr marL="285750" indent="-285750" algn="l">
              <a:lnSpc>
                <a:spcPct val="132000"/>
              </a:lnSpc>
              <a:buAutoNum type="romanLcParenBoth"/>
            </a:pPr>
            <a:r>
              <a:rPr lang="en-US" sz="1200" dirty="0">
                <a:solidFill>
                  <a:srgbClr val="4C4C4C"/>
                </a:solidFill>
                <a:latin typeface="Noto Serif" pitchFamily="34" charset="0"/>
                <a:ea typeface="Noto Serif" pitchFamily="34" charset="-122"/>
                <a:cs typeface="Noto Serif" pitchFamily="34" charset="-120"/>
              </a:rPr>
              <a:t>Calling for all contracts/agreements and segregating payments to specified persons; </a:t>
            </a:r>
          </a:p>
          <a:p>
            <a:pPr marL="285750" indent="-285750" algn="l">
              <a:lnSpc>
                <a:spcPct val="132000"/>
              </a:lnSpc>
              <a:buAutoNum type="romanLcParenBoth"/>
            </a:pPr>
            <a:r>
              <a:rPr lang="en-US" sz="1200" dirty="0">
                <a:solidFill>
                  <a:srgbClr val="4C4C4C"/>
                </a:solidFill>
                <a:latin typeface="Noto Serif" pitchFamily="34" charset="0"/>
                <a:ea typeface="Noto Serif" pitchFamily="34" charset="-122"/>
                <a:cs typeface="Noto Serif" pitchFamily="34" charset="-120"/>
              </a:rPr>
              <a:t>Scrutinizing appropriate ledger accounts for credit purchases/expenses; </a:t>
            </a:r>
          </a:p>
          <a:p>
            <a:pPr marL="285750" indent="-285750" algn="l">
              <a:lnSpc>
                <a:spcPct val="132000"/>
              </a:lnSpc>
              <a:buAutoNum type="romanLcParenBoth"/>
            </a:pPr>
            <a:r>
              <a:rPr lang="en-US" sz="1200" dirty="0">
                <a:solidFill>
                  <a:srgbClr val="4C4C4C"/>
                </a:solidFill>
                <a:latin typeface="Noto Serif" pitchFamily="34" charset="0"/>
                <a:ea typeface="Noto Serif" pitchFamily="34" charset="-122"/>
                <a:cs typeface="Noto Serif" pitchFamily="34" charset="-120"/>
              </a:rPr>
              <a:t>Refer to AS-18 / IND-AS-24 related party disclosures</a:t>
            </a:r>
            <a:endParaRPr lang="en-US" sz="1200" dirty="0"/>
          </a:p>
        </p:txBody>
      </p:sp>
    </p:spTree>
    <p:extLst>
      <p:ext uri="{BB962C8B-B14F-4D97-AF65-F5344CB8AC3E}">
        <p14:creationId xmlns:p14="http://schemas.microsoft.com/office/powerpoint/2010/main" val="145521734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349" y="334268"/>
            <a:ext cx="5618931" cy="357336"/>
          </a:xfrm>
          <a:prstGeom prst="rect">
            <a:avLst/>
          </a:prstGeom>
          <a:noFill/>
          <a:ln/>
        </p:spPr>
        <p:txBody>
          <a:bodyPr wrap="none" lIns="0" tIns="0" rIns="0" bIns="0" rtlCol="0" anchor="t"/>
          <a:lstStyle/>
          <a:p>
            <a:pPr marL="0" indent="0" algn="l">
              <a:lnSpc>
                <a:spcPct val="104000"/>
              </a:lnSpc>
              <a:buNone/>
            </a:pPr>
            <a:r>
              <a:rPr lang="en-US" sz="2250" dirty="0">
                <a:solidFill>
                  <a:srgbClr val="3A3A3A"/>
                </a:solidFill>
                <a:latin typeface="Noto Serif Medium" pitchFamily="34" charset="0"/>
                <a:ea typeface="Noto Serif Medium" pitchFamily="34" charset="-122"/>
                <a:cs typeface="Noto Serif Medium" pitchFamily="34" charset="-120"/>
              </a:rPr>
              <a:t>Working Papers Format for Clause 23</a:t>
            </a:r>
            <a:endParaRPr lang="en-US" sz="2250" dirty="0"/>
          </a:p>
        </p:txBody>
      </p:sp>
      <p:sp>
        <p:nvSpPr>
          <p:cNvPr id="3" name="Text 1"/>
          <p:cNvSpPr/>
          <p:nvPr/>
        </p:nvSpPr>
        <p:spPr>
          <a:xfrm>
            <a:off x="457349" y="902419"/>
            <a:ext cx="8686502"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It is recommended that the tax auditor maintains the following information in working papers in the format provided in the e-filing utility:</a:t>
            </a:r>
            <a:endParaRPr lang="en-US" sz="900" dirty="0"/>
          </a:p>
        </p:txBody>
      </p:sp>
      <p:sp>
        <p:nvSpPr>
          <p:cNvPr id="4" name="Shape 2"/>
          <p:cNvSpPr/>
          <p:nvPr/>
        </p:nvSpPr>
        <p:spPr>
          <a:xfrm>
            <a:off x="457349" y="1196801"/>
            <a:ext cx="8229302" cy="2856161"/>
          </a:xfrm>
          <a:prstGeom prst="roundRect">
            <a:avLst>
              <a:gd name="adj" fmla="val 1682"/>
            </a:avLst>
          </a:prstGeom>
          <a:noFill/>
          <a:ln w="4763">
            <a:solidFill>
              <a:srgbClr val="000000">
                <a:alpha val="8000"/>
              </a:srgbClr>
            </a:solidFill>
            <a:prstDash val="solid"/>
          </a:ln>
        </p:spPr>
      </p:sp>
      <p:sp>
        <p:nvSpPr>
          <p:cNvPr id="5" name="Shape 3"/>
          <p:cNvSpPr/>
          <p:nvPr/>
        </p:nvSpPr>
        <p:spPr>
          <a:xfrm>
            <a:off x="462111" y="1201564"/>
            <a:ext cx="8219777" cy="663550"/>
          </a:xfrm>
          <a:prstGeom prst="rect">
            <a:avLst/>
          </a:prstGeom>
          <a:solidFill>
            <a:srgbClr val="FFFFFF">
              <a:alpha val="4000"/>
            </a:srgbClr>
          </a:solidFill>
          <a:ln/>
        </p:spPr>
      </p:sp>
      <p:sp>
        <p:nvSpPr>
          <p:cNvPr id="6" name="Text 4"/>
          <p:cNvSpPr/>
          <p:nvPr/>
        </p:nvSpPr>
        <p:spPr>
          <a:xfrm>
            <a:off x="576635" y="1269578"/>
            <a:ext cx="1376958" cy="175840"/>
          </a:xfrm>
          <a:prstGeom prst="rect">
            <a:avLst/>
          </a:prstGeom>
          <a:noFill/>
          <a:ln/>
        </p:spPr>
        <p:txBody>
          <a:bodyPr wrap="none" lIns="0" tIns="0" rIns="0" bIns="0" rtlCol="0" anchor="t"/>
          <a:lstStyle/>
          <a:p>
            <a:pPr marL="0" indent="0" algn="l">
              <a:lnSpc>
                <a:spcPct val="128000"/>
              </a:lnSpc>
              <a:buNone/>
            </a:pPr>
            <a:r>
              <a:rPr lang="en-US" sz="900" b="1" dirty="0">
                <a:solidFill>
                  <a:srgbClr val="4C4C4C"/>
                </a:solidFill>
                <a:latin typeface="Noto Serif" pitchFamily="34" charset="0"/>
                <a:ea typeface="Noto Serif" pitchFamily="34" charset="-122"/>
                <a:cs typeface="Noto Serif" pitchFamily="34" charset="-120"/>
              </a:rPr>
              <a:t>Sr. No.</a:t>
            </a:r>
            <a:endParaRPr lang="en-US" sz="900" dirty="0"/>
          </a:p>
        </p:txBody>
      </p:sp>
      <p:sp>
        <p:nvSpPr>
          <p:cNvPr id="7" name="Text 5"/>
          <p:cNvSpPr/>
          <p:nvPr/>
        </p:nvSpPr>
        <p:spPr>
          <a:xfrm>
            <a:off x="1729755" y="1269578"/>
            <a:ext cx="1081757" cy="351681"/>
          </a:xfrm>
          <a:prstGeom prst="rect">
            <a:avLst/>
          </a:prstGeom>
          <a:noFill/>
          <a:ln/>
        </p:spPr>
        <p:txBody>
          <a:bodyPr wrap="square" lIns="0" tIns="0" rIns="0" bIns="0" rtlCol="0" anchor="t">
            <a:normAutofit/>
          </a:bodyPr>
          <a:lstStyle/>
          <a:p>
            <a:pPr marL="0" indent="0" algn="l">
              <a:lnSpc>
                <a:spcPct val="128000"/>
              </a:lnSpc>
              <a:buNone/>
            </a:pPr>
            <a:r>
              <a:rPr lang="en-US" sz="900" b="1" dirty="0">
                <a:solidFill>
                  <a:srgbClr val="4C4C4C"/>
                </a:solidFill>
                <a:latin typeface="Noto Serif" pitchFamily="34" charset="0"/>
                <a:ea typeface="Noto Serif" pitchFamily="34" charset="-122"/>
                <a:cs typeface="Noto Serif" pitchFamily="34" charset="-120"/>
              </a:rPr>
              <a:t>Name of Related Person</a:t>
            </a:r>
            <a:endParaRPr lang="en-US" sz="900" dirty="0"/>
          </a:p>
        </p:txBody>
      </p:sp>
      <p:sp>
        <p:nvSpPr>
          <p:cNvPr id="8" name="Text 6"/>
          <p:cNvSpPr/>
          <p:nvPr/>
        </p:nvSpPr>
        <p:spPr>
          <a:xfrm>
            <a:off x="3044875" y="1269578"/>
            <a:ext cx="1246138" cy="351681"/>
          </a:xfrm>
          <a:prstGeom prst="rect">
            <a:avLst/>
          </a:prstGeom>
          <a:noFill/>
          <a:ln/>
        </p:spPr>
        <p:txBody>
          <a:bodyPr wrap="square" lIns="0" tIns="0" rIns="0" bIns="0" rtlCol="0" anchor="t">
            <a:normAutofit/>
          </a:bodyPr>
          <a:lstStyle/>
          <a:p>
            <a:pPr marL="0" indent="0" algn="l">
              <a:lnSpc>
                <a:spcPct val="128000"/>
              </a:lnSpc>
              <a:buNone/>
            </a:pPr>
            <a:r>
              <a:rPr lang="en-US" sz="900" b="1" dirty="0">
                <a:solidFill>
                  <a:srgbClr val="4C4C4C"/>
                </a:solidFill>
                <a:latin typeface="Noto Serif" pitchFamily="34" charset="0"/>
                <a:ea typeface="Noto Serif" pitchFamily="34" charset="-122"/>
                <a:cs typeface="Noto Serif" pitchFamily="34" charset="-120"/>
              </a:rPr>
              <a:t>PAN of Related Person</a:t>
            </a:r>
            <a:endParaRPr lang="en-US" sz="900" dirty="0"/>
          </a:p>
        </p:txBody>
      </p:sp>
      <p:sp>
        <p:nvSpPr>
          <p:cNvPr id="9" name="Text 7"/>
          <p:cNvSpPr/>
          <p:nvPr/>
        </p:nvSpPr>
        <p:spPr>
          <a:xfrm>
            <a:off x="4524375" y="1269578"/>
            <a:ext cx="917377" cy="527521"/>
          </a:xfrm>
          <a:prstGeom prst="rect">
            <a:avLst/>
          </a:prstGeom>
          <a:noFill/>
          <a:ln/>
        </p:spPr>
        <p:txBody>
          <a:bodyPr wrap="square" lIns="0" tIns="0" rIns="0" bIns="0" rtlCol="0" anchor="t">
            <a:normAutofit/>
          </a:bodyPr>
          <a:lstStyle/>
          <a:p>
            <a:pPr marL="0" indent="0" algn="l">
              <a:lnSpc>
                <a:spcPct val="128000"/>
              </a:lnSpc>
              <a:buNone/>
            </a:pPr>
            <a:r>
              <a:rPr lang="en-US" sz="900" b="1" dirty="0">
                <a:solidFill>
                  <a:srgbClr val="4C4C4C"/>
                </a:solidFill>
                <a:latin typeface="Noto Serif" pitchFamily="34" charset="0"/>
                <a:ea typeface="Noto Serif" pitchFamily="34" charset="-122"/>
                <a:cs typeface="Noto Serif" pitchFamily="34" charset="-120"/>
              </a:rPr>
              <a:t>Aadhaar Number (if available)</a:t>
            </a:r>
            <a:endParaRPr lang="en-US" sz="900" dirty="0"/>
          </a:p>
        </p:txBody>
      </p:sp>
      <p:sp>
        <p:nvSpPr>
          <p:cNvPr id="10" name="Text 8"/>
          <p:cNvSpPr/>
          <p:nvPr/>
        </p:nvSpPr>
        <p:spPr>
          <a:xfrm>
            <a:off x="5675114" y="1269578"/>
            <a:ext cx="1045815" cy="175840"/>
          </a:xfrm>
          <a:prstGeom prst="rect">
            <a:avLst/>
          </a:prstGeom>
          <a:noFill/>
          <a:ln/>
        </p:spPr>
        <p:txBody>
          <a:bodyPr wrap="none" lIns="0" tIns="0" rIns="0" bIns="0" rtlCol="0" anchor="t"/>
          <a:lstStyle/>
          <a:p>
            <a:pPr marL="0" indent="0" algn="l">
              <a:lnSpc>
                <a:spcPct val="128000"/>
              </a:lnSpc>
              <a:buNone/>
            </a:pPr>
            <a:r>
              <a:rPr lang="en-US" sz="900" b="1" dirty="0">
                <a:solidFill>
                  <a:srgbClr val="4C4C4C"/>
                </a:solidFill>
                <a:latin typeface="Noto Serif" pitchFamily="34" charset="0"/>
                <a:ea typeface="Noto Serif" pitchFamily="34" charset="-122"/>
                <a:cs typeface="Noto Serif" pitchFamily="34" charset="-120"/>
              </a:rPr>
              <a:t>Relation</a:t>
            </a:r>
            <a:endParaRPr lang="en-US" sz="900" dirty="0"/>
          </a:p>
        </p:txBody>
      </p:sp>
      <p:sp>
        <p:nvSpPr>
          <p:cNvPr id="11" name="Text 9"/>
          <p:cNvSpPr/>
          <p:nvPr/>
        </p:nvSpPr>
        <p:spPr>
          <a:xfrm>
            <a:off x="6497092" y="1269578"/>
            <a:ext cx="1246138" cy="351681"/>
          </a:xfrm>
          <a:prstGeom prst="rect">
            <a:avLst/>
          </a:prstGeom>
          <a:noFill/>
          <a:ln/>
        </p:spPr>
        <p:txBody>
          <a:bodyPr wrap="square" lIns="0" tIns="0" rIns="0" bIns="0" rtlCol="0" anchor="t">
            <a:normAutofit/>
          </a:bodyPr>
          <a:lstStyle/>
          <a:p>
            <a:pPr marL="0" indent="0" algn="l">
              <a:lnSpc>
                <a:spcPct val="128000"/>
              </a:lnSpc>
              <a:buNone/>
            </a:pPr>
            <a:r>
              <a:rPr lang="en-US" sz="900" b="1" dirty="0">
                <a:solidFill>
                  <a:srgbClr val="4C4C4C"/>
                </a:solidFill>
                <a:latin typeface="Noto Serif" pitchFamily="34" charset="0"/>
                <a:ea typeface="Noto Serif" pitchFamily="34" charset="-122"/>
                <a:cs typeface="Noto Serif" pitchFamily="34" charset="-120"/>
              </a:rPr>
              <a:t>Nature of Transaction &amp; Date</a:t>
            </a:r>
            <a:endParaRPr lang="en-US" sz="900" dirty="0"/>
          </a:p>
        </p:txBody>
      </p:sp>
      <p:sp>
        <p:nvSpPr>
          <p:cNvPr id="12" name="Text 10"/>
          <p:cNvSpPr/>
          <p:nvPr/>
        </p:nvSpPr>
        <p:spPr>
          <a:xfrm>
            <a:off x="7976592" y="1269578"/>
            <a:ext cx="590996" cy="351681"/>
          </a:xfrm>
          <a:prstGeom prst="rect">
            <a:avLst/>
          </a:prstGeom>
          <a:noFill/>
          <a:ln/>
        </p:spPr>
        <p:txBody>
          <a:bodyPr wrap="square" lIns="0" tIns="0" rIns="0" bIns="0" rtlCol="0" anchor="t">
            <a:normAutofit/>
          </a:bodyPr>
          <a:lstStyle/>
          <a:p>
            <a:pPr marL="0" indent="0" algn="l">
              <a:lnSpc>
                <a:spcPct val="128000"/>
              </a:lnSpc>
              <a:buNone/>
            </a:pPr>
            <a:r>
              <a:rPr lang="en-US" sz="900" b="1" dirty="0">
                <a:solidFill>
                  <a:srgbClr val="4C4C4C"/>
                </a:solidFill>
                <a:latin typeface="Noto Serif" pitchFamily="34" charset="0"/>
                <a:ea typeface="Noto Serif" pitchFamily="34" charset="-122"/>
                <a:cs typeface="Noto Serif" pitchFamily="34" charset="-120"/>
              </a:rPr>
              <a:t>Payment Made (₹)</a:t>
            </a:r>
            <a:endParaRPr lang="en-US" sz="900" dirty="0"/>
          </a:p>
        </p:txBody>
      </p:sp>
      <p:sp>
        <p:nvSpPr>
          <p:cNvPr id="13" name="Shape 11"/>
          <p:cNvSpPr/>
          <p:nvPr/>
        </p:nvSpPr>
        <p:spPr>
          <a:xfrm>
            <a:off x="462111" y="1865114"/>
            <a:ext cx="8219777" cy="311869"/>
          </a:xfrm>
          <a:prstGeom prst="rect">
            <a:avLst/>
          </a:prstGeom>
          <a:solidFill>
            <a:srgbClr val="000000">
              <a:alpha val="4000"/>
            </a:srgbClr>
          </a:solidFill>
          <a:ln/>
        </p:spPr>
      </p:sp>
      <p:sp>
        <p:nvSpPr>
          <p:cNvPr id="14" name="Text 12"/>
          <p:cNvSpPr/>
          <p:nvPr/>
        </p:nvSpPr>
        <p:spPr>
          <a:xfrm>
            <a:off x="576635" y="1933129"/>
            <a:ext cx="137695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1</a:t>
            </a:r>
            <a:endParaRPr lang="en-US" sz="900" dirty="0"/>
          </a:p>
        </p:txBody>
      </p:sp>
      <p:sp>
        <p:nvSpPr>
          <p:cNvPr id="15" name="Text 13"/>
          <p:cNvSpPr/>
          <p:nvPr/>
        </p:nvSpPr>
        <p:spPr>
          <a:xfrm>
            <a:off x="1729755" y="1933129"/>
            <a:ext cx="1538957"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16" name="Text 14"/>
          <p:cNvSpPr/>
          <p:nvPr/>
        </p:nvSpPr>
        <p:spPr>
          <a:xfrm>
            <a:off x="3044875" y="1933129"/>
            <a:ext cx="170333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17" name="Text 15"/>
          <p:cNvSpPr/>
          <p:nvPr/>
        </p:nvSpPr>
        <p:spPr>
          <a:xfrm>
            <a:off x="4524375" y="1933129"/>
            <a:ext cx="1374577"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18" name="Text 16"/>
          <p:cNvSpPr/>
          <p:nvPr/>
        </p:nvSpPr>
        <p:spPr>
          <a:xfrm>
            <a:off x="5675114" y="1933129"/>
            <a:ext cx="1045815"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19" name="Text 17"/>
          <p:cNvSpPr/>
          <p:nvPr/>
        </p:nvSpPr>
        <p:spPr>
          <a:xfrm>
            <a:off x="6497092" y="1933129"/>
            <a:ext cx="170333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20" name="Text 18"/>
          <p:cNvSpPr/>
          <p:nvPr/>
        </p:nvSpPr>
        <p:spPr>
          <a:xfrm>
            <a:off x="7976592" y="1933129"/>
            <a:ext cx="1048196"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21" name="Shape 19"/>
          <p:cNvSpPr/>
          <p:nvPr/>
        </p:nvSpPr>
        <p:spPr>
          <a:xfrm>
            <a:off x="462111" y="2176983"/>
            <a:ext cx="8219777" cy="311869"/>
          </a:xfrm>
          <a:prstGeom prst="rect">
            <a:avLst/>
          </a:prstGeom>
          <a:solidFill>
            <a:srgbClr val="FFFFFF">
              <a:alpha val="4000"/>
            </a:srgbClr>
          </a:solidFill>
          <a:ln/>
        </p:spPr>
      </p:sp>
      <p:sp>
        <p:nvSpPr>
          <p:cNvPr id="22" name="Text 20"/>
          <p:cNvSpPr/>
          <p:nvPr/>
        </p:nvSpPr>
        <p:spPr>
          <a:xfrm>
            <a:off x="576635" y="2244998"/>
            <a:ext cx="137695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2</a:t>
            </a:r>
            <a:endParaRPr lang="en-US" sz="900" dirty="0"/>
          </a:p>
        </p:txBody>
      </p:sp>
      <p:sp>
        <p:nvSpPr>
          <p:cNvPr id="23" name="Text 21"/>
          <p:cNvSpPr/>
          <p:nvPr/>
        </p:nvSpPr>
        <p:spPr>
          <a:xfrm>
            <a:off x="1729755" y="2244998"/>
            <a:ext cx="1538957"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24" name="Text 22"/>
          <p:cNvSpPr/>
          <p:nvPr/>
        </p:nvSpPr>
        <p:spPr>
          <a:xfrm>
            <a:off x="3044875" y="2244998"/>
            <a:ext cx="170333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25" name="Text 23"/>
          <p:cNvSpPr/>
          <p:nvPr/>
        </p:nvSpPr>
        <p:spPr>
          <a:xfrm>
            <a:off x="4524375" y="2244998"/>
            <a:ext cx="1374577"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26" name="Text 24"/>
          <p:cNvSpPr/>
          <p:nvPr/>
        </p:nvSpPr>
        <p:spPr>
          <a:xfrm>
            <a:off x="5675114" y="2244998"/>
            <a:ext cx="1045815"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27" name="Text 25"/>
          <p:cNvSpPr/>
          <p:nvPr/>
        </p:nvSpPr>
        <p:spPr>
          <a:xfrm>
            <a:off x="6497092" y="2244998"/>
            <a:ext cx="170333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28" name="Text 26"/>
          <p:cNvSpPr/>
          <p:nvPr/>
        </p:nvSpPr>
        <p:spPr>
          <a:xfrm>
            <a:off x="7976592" y="2244998"/>
            <a:ext cx="1048196"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29" name="Shape 27"/>
          <p:cNvSpPr/>
          <p:nvPr/>
        </p:nvSpPr>
        <p:spPr>
          <a:xfrm>
            <a:off x="462111" y="2488853"/>
            <a:ext cx="8219777" cy="311869"/>
          </a:xfrm>
          <a:prstGeom prst="rect">
            <a:avLst/>
          </a:prstGeom>
          <a:solidFill>
            <a:srgbClr val="000000">
              <a:alpha val="4000"/>
            </a:srgbClr>
          </a:solidFill>
          <a:ln/>
        </p:spPr>
      </p:sp>
      <p:sp>
        <p:nvSpPr>
          <p:cNvPr id="30" name="Text 28"/>
          <p:cNvSpPr/>
          <p:nvPr/>
        </p:nvSpPr>
        <p:spPr>
          <a:xfrm>
            <a:off x="576635" y="2556867"/>
            <a:ext cx="137695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3</a:t>
            </a:r>
            <a:endParaRPr lang="en-US" sz="900" dirty="0"/>
          </a:p>
        </p:txBody>
      </p:sp>
      <p:sp>
        <p:nvSpPr>
          <p:cNvPr id="31" name="Text 29"/>
          <p:cNvSpPr/>
          <p:nvPr/>
        </p:nvSpPr>
        <p:spPr>
          <a:xfrm>
            <a:off x="1729755" y="2556867"/>
            <a:ext cx="1538957"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32" name="Text 30"/>
          <p:cNvSpPr/>
          <p:nvPr/>
        </p:nvSpPr>
        <p:spPr>
          <a:xfrm>
            <a:off x="3044875" y="2556867"/>
            <a:ext cx="170333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33" name="Text 31"/>
          <p:cNvSpPr/>
          <p:nvPr/>
        </p:nvSpPr>
        <p:spPr>
          <a:xfrm>
            <a:off x="4524375" y="2556867"/>
            <a:ext cx="1374577"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34" name="Text 32"/>
          <p:cNvSpPr/>
          <p:nvPr/>
        </p:nvSpPr>
        <p:spPr>
          <a:xfrm>
            <a:off x="5675114" y="2556867"/>
            <a:ext cx="1045815"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35" name="Text 33"/>
          <p:cNvSpPr/>
          <p:nvPr/>
        </p:nvSpPr>
        <p:spPr>
          <a:xfrm>
            <a:off x="6497092" y="2556867"/>
            <a:ext cx="170333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36" name="Text 34"/>
          <p:cNvSpPr/>
          <p:nvPr/>
        </p:nvSpPr>
        <p:spPr>
          <a:xfrm>
            <a:off x="7976592" y="2556867"/>
            <a:ext cx="1048196"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37" name="Shape 35"/>
          <p:cNvSpPr/>
          <p:nvPr/>
        </p:nvSpPr>
        <p:spPr>
          <a:xfrm>
            <a:off x="462111" y="2800722"/>
            <a:ext cx="8219777" cy="311869"/>
          </a:xfrm>
          <a:prstGeom prst="rect">
            <a:avLst/>
          </a:prstGeom>
          <a:solidFill>
            <a:srgbClr val="FFFFFF">
              <a:alpha val="4000"/>
            </a:srgbClr>
          </a:solidFill>
          <a:ln/>
        </p:spPr>
      </p:sp>
      <p:sp>
        <p:nvSpPr>
          <p:cNvPr id="38" name="Text 36"/>
          <p:cNvSpPr/>
          <p:nvPr/>
        </p:nvSpPr>
        <p:spPr>
          <a:xfrm>
            <a:off x="576635" y="2868737"/>
            <a:ext cx="137695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4</a:t>
            </a:r>
            <a:endParaRPr lang="en-US" sz="900" dirty="0"/>
          </a:p>
        </p:txBody>
      </p:sp>
      <p:sp>
        <p:nvSpPr>
          <p:cNvPr id="39" name="Text 37"/>
          <p:cNvSpPr/>
          <p:nvPr/>
        </p:nvSpPr>
        <p:spPr>
          <a:xfrm>
            <a:off x="1729755" y="2868737"/>
            <a:ext cx="1538957"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40" name="Text 38"/>
          <p:cNvSpPr/>
          <p:nvPr/>
        </p:nvSpPr>
        <p:spPr>
          <a:xfrm>
            <a:off x="3044875" y="2868737"/>
            <a:ext cx="170333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41" name="Text 39"/>
          <p:cNvSpPr/>
          <p:nvPr/>
        </p:nvSpPr>
        <p:spPr>
          <a:xfrm>
            <a:off x="4524375" y="2868737"/>
            <a:ext cx="1374577"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42" name="Text 40"/>
          <p:cNvSpPr/>
          <p:nvPr/>
        </p:nvSpPr>
        <p:spPr>
          <a:xfrm>
            <a:off x="5675114" y="2868737"/>
            <a:ext cx="1045815"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43" name="Text 41"/>
          <p:cNvSpPr/>
          <p:nvPr/>
        </p:nvSpPr>
        <p:spPr>
          <a:xfrm>
            <a:off x="6497092" y="2868737"/>
            <a:ext cx="170333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44" name="Text 42"/>
          <p:cNvSpPr/>
          <p:nvPr/>
        </p:nvSpPr>
        <p:spPr>
          <a:xfrm>
            <a:off x="7976592" y="2868737"/>
            <a:ext cx="1048196"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45" name="Shape 43"/>
          <p:cNvSpPr/>
          <p:nvPr/>
        </p:nvSpPr>
        <p:spPr>
          <a:xfrm>
            <a:off x="462111" y="3112591"/>
            <a:ext cx="8219777" cy="311869"/>
          </a:xfrm>
          <a:prstGeom prst="rect">
            <a:avLst/>
          </a:prstGeom>
          <a:solidFill>
            <a:srgbClr val="000000">
              <a:alpha val="4000"/>
            </a:srgbClr>
          </a:solidFill>
          <a:ln/>
        </p:spPr>
      </p:sp>
      <p:sp>
        <p:nvSpPr>
          <p:cNvPr id="46" name="Text 44"/>
          <p:cNvSpPr/>
          <p:nvPr/>
        </p:nvSpPr>
        <p:spPr>
          <a:xfrm>
            <a:off x="576635" y="3180606"/>
            <a:ext cx="137695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5</a:t>
            </a:r>
            <a:endParaRPr lang="en-US" sz="900" dirty="0"/>
          </a:p>
        </p:txBody>
      </p:sp>
      <p:sp>
        <p:nvSpPr>
          <p:cNvPr id="47" name="Text 45"/>
          <p:cNvSpPr/>
          <p:nvPr/>
        </p:nvSpPr>
        <p:spPr>
          <a:xfrm>
            <a:off x="1729755" y="3180606"/>
            <a:ext cx="1538957"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48" name="Text 46"/>
          <p:cNvSpPr/>
          <p:nvPr/>
        </p:nvSpPr>
        <p:spPr>
          <a:xfrm>
            <a:off x="3044875" y="3180606"/>
            <a:ext cx="170333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49" name="Text 47"/>
          <p:cNvSpPr/>
          <p:nvPr/>
        </p:nvSpPr>
        <p:spPr>
          <a:xfrm>
            <a:off x="4524375" y="3180606"/>
            <a:ext cx="1374577"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50" name="Text 48"/>
          <p:cNvSpPr/>
          <p:nvPr/>
        </p:nvSpPr>
        <p:spPr>
          <a:xfrm>
            <a:off x="5675114" y="3180606"/>
            <a:ext cx="1045815"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51" name="Text 49"/>
          <p:cNvSpPr/>
          <p:nvPr/>
        </p:nvSpPr>
        <p:spPr>
          <a:xfrm>
            <a:off x="6497092" y="3180606"/>
            <a:ext cx="170333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52" name="Text 50"/>
          <p:cNvSpPr/>
          <p:nvPr/>
        </p:nvSpPr>
        <p:spPr>
          <a:xfrm>
            <a:off x="7976592" y="3180606"/>
            <a:ext cx="1048196"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53" name="Shape 51"/>
          <p:cNvSpPr/>
          <p:nvPr/>
        </p:nvSpPr>
        <p:spPr>
          <a:xfrm>
            <a:off x="462111" y="3424461"/>
            <a:ext cx="8219777" cy="311869"/>
          </a:xfrm>
          <a:prstGeom prst="rect">
            <a:avLst/>
          </a:prstGeom>
          <a:solidFill>
            <a:srgbClr val="FFFFFF">
              <a:alpha val="4000"/>
            </a:srgbClr>
          </a:solidFill>
          <a:ln/>
        </p:spPr>
      </p:sp>
      <p:sp>
        <p:nvSpPr>
          <p:cNvPr id="54" name="Text 52"/>
          <p:cNvSpPr/>
          <p:nvPr/>
        </p:nvSpPr>
        <p:spPr>
          <a:xfrm>
            <a:off x="576635" y="3492475"/>
            <a:ext cx="137695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6</a:t>
            </a:r>
            <a:endParaRPr lang="en-US" sz="900" dirty="0"/>
          </a:p>
        </p:txBody>
      </p:sp>
      <p:sp>
        <p:nvSpPr>
          <p:cNvPr id="55" name="Text 53"/>
          <p:cNvSpPr/>
          <p:nvPr/>
        </p:nvSpPr>
        <p:spPr>
          <a:xfrm>
            <a:off x="1729755" y="3492475"/>
            <a:ext cx="1538957"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56" name="Text 54"/>
          <p:cNvSpPr/>
          <p:nvPr/>
        </p:nvSpPr>
        <p:spPr>
          <a:xfrm>
            <a:off x="3044875" y="3492475"/>
            <a:ext cx="170333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57" name="Text 55"/>
          <p:cNvSpPr/>
          <p:nvPr/>
        </p:nvSpPr>
        <p:spPr>
          <a:xfrm>
            <a:off x="4524375" y="3492475"/>
            <a:ext cx="1374577"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58" name="Text 56"/>
          <p:cNvSpPr/>
          <p:nvPr/>
        </p:nvSpPr>
        <p:spPr>
          <a:xfrm>
            <a:off x="5675114" y="3492475"/>
            <a:ext cx="1045815"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59" name="Text 57"/>
          <p:cNvSpPr/>
          <p:nvPr/>
        </p:nvSpPr>
        <p:spPr>
          <a:xfrm>
            <a:off x="6497092" y="3492475"/>
            <a:ext cx="170333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60" name="Text 58"/>
          <p:cNvSpPr/>
          <p:nvPr/>
        </p:nvSpPr>
        <p:spPr>
          <a:xfrm>
            <a:off x="7976592" y="3492475"/>
            <a:ext cx="1048196"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61" name="Shape 59"/>
          <p:cNvSpPr/>
          <p:nvPr/>
        </p:nvSpPr>
        <p:spPr>
          <a:xfrm>
            <a:off x="462111" y="3736330"/>
            <a:ext cx="8219777" cy="311869"/>
          </a:xfrm>
          <a:prstGeom prst="rect">
            <a:avLst/>
          </a:prstGeom>
          <a:solidFill>
            <a:srgbClr val="000000">
              <a:alpha val="4000"/>
            </a:srgbClr>
          </a:solidFill>
          <a:ln/>
        </p:spPr>
      </p:sp>
      <p:sp>
        <p:nvSpPr>
          <p:cNvPr id="62" name="Text 60"/>
          <p:cNvSpPr/>
          <p:nvPr/>
        </p:nvSpPr>
        <p:spPr>
          <a:xfrm>
            <a:off x="576635" y="3804345"/>
            <a:ext cx="137695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7</a:t>
            </a:r>
            <a:endParaRPr lang="en-US" sz="900" dirty="0"/>
          </a:p>
        </p:txBody>
      </p:sp>
      <p:sp>
        <p:nvSpPr>
          <p:cNvPr id="63" name="Text 61"/>
          <p:cNvSpPr/>
          <p:nvPr/>
        </p:nvSpPr>
        <p:spPr>
          <a:xfrm>
            <a:off x="1729755" y="3804345"/>
            <a:ext cx="1538957"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64" name="Text 62"/>
          <p:cNvSpPr/>
          <p:nvPr/>
        </p:nvSpPr>
        <p:spPr>
          <a:xfrm>
            <a:off x="3044875" y="3804345"/>
            <a:ext cx="170333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65" name="Text 63"/>
          <p:cNvSpPr/>
          <p:nvPr/>
        </p:nvSpPr>
        <p:spPr>
          <a:xfrm>
            <a:off x="4524375" y="3804345"/>
            <a:ext cx="1374577"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66" name="Text 64"/>
          <p:cNvSpPr/>
          <p:nvPr/>
        </p:nvSpPr>
        <p:spPr>
          <a:xfrm>
            <a:off x="5675114" y="3804345"/>
            <a:ext cx="1045815"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67" name="Text 65"/>
          <p:cNvSpPr/>
          <p:nvPr/>
        </p:nvSpPr>
        <p:spPr>
          <a:xfrm>
            <a:off x="6497092" y="3804345"/>
            <a:ext cx="1703338"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68" name="Text 66"/>
          <p:cNvSpPr/>
          <p:nvPr/>
        </p:nvSpPr>
        <p:spPr>
          <a:xfrm>
            <a:off x="7976592" y="3804345"/>
            <a:ext cx="1048196" cy="175840"/>
          </a:xfrm>
          <a:prstGeom prst="rect">
            <a:avLst/>
          </a:prstGeom>
          <a:noFill/>
          <a:ln/>
        </p:spPr>
        <p:txBody>
          <a:bodyPr wrap="none" lIns="0" tIns="0" rIns="0" bIns="0" rtlCol="0" anchor="t"/>
          <a:lstStyle/>
          <a:p>
            <a:pPr marL="0" indent="0" algn="l">
              <a:lnSpc>
                <a:spcPct val="128000"/>
              </a:lnSpc>
              <a:buNone/>
            </a:pPr>
            <a:r>
              <a:rPr lang="en-US" sz="900" dirty="0">
                <a:solidFill>
                  <a:srgbClr val="4C4C4C"/>
                </a:solidFill>
                <a:latin typeface="Noto Serif" pitchFamily="34" charset="0"/>
                <a:ea typeface="Noto Serif" pitchFamily="34" charset="-122"/>
                <a:cs typeface="Noto Serif" pitchFamily="34" charset="-120"/>
              </a:rPr>
              <a:t>—</a:t>
            </a:r>
            <a:endParaRPr lang="en-US" sz="900" dirty="0"/>
          </a:p>
        </p:txBody>
      </p:sp>
      <p:sp>
        <p:nvSpPr>
          <p:cNvPr id="69" name="Shape 67"/>
          <p:cNvSpPr/>
          <p:nvPr/>
        </p:nvSpPr>
        <p:spPr>
          <a:xfrm>
            <a:off x="457349" y="4171504"/>
            <a:ext cx="8229302" cy="637654"/>
          </a:xfrm>
          <a:prstGeom prst="roundRect">
            <a:avLst>
              <a:gd name="adj" fmla="val 7532"/>
            </a:avLst>
          </a:prstGeom>
          <a:solidFill>
            <a:srgbClr val="B6D6FC"/>
          </a:solidFill>
          <a:ln/>
        </p:spPr>
      </p:sp>
      <p:pic>
        <p:nvPicPr>
          <p:cNvPr id="70" name="Image 0" descr="preencoded.png"/>
          <p:cNvPicPr>
            <a:picLocks noChangeAspect="1"/>
          </p:cNvPicPr>
          <p:nvPr/>
        </p:nvPicPr>
        <p:blipFill>
          <a:blip r:embed="rId3"/>
          <a:stretch>
            <a:fillRect/>
          </a:stretch>
        </p:blipFill>
        <p:spPr>
          <a:xfrm>
            <a:off x="571649" y="4342954"/>
            <a:ext cx="142875" cy="114300"/>
          </a:xfrm>
          <a:prstGeom prst="rect">
            <a:avLst/>
          </a:prstGeom>
        </p:spPr>
      </p:pic>
      <p:sp>
        <p:nvSpPr>
          <p:cNvPr id="71" name="Text 68"/>
          <p:cNvSpPr/>
          <p:nvPr/>
        </p:nvSpPr>
        <p:spPr>
          <a:xfrm>
            <a:off x="828824" y="4305449"/>
            <a:ext cx="7743527" cy="351681"/>
          </a:xfrm>
          <a:prstGeom prst="rect">
            <a:avLst/>
          </a:prstGeom>
          <a:noFill/>
          <a:ln/>
        </p:spPr>
        <p:txBody>
          <a:bodyPr wrap="square" lIns="0" tIns="0" rIns="0" bIns="0" rtlCol="0" anchor="t">
            <a:normAutofit/>
          </a:bodyPr>
          <a:lstStyle/>
          <a:p>
            <a:pPr marL="0" indent="0" algn="l">
              <a:lnSpc>
                <a:spcPct val="128000"/>
              </a:lnSpc>
              <a:buNone/>
            </a:pPr>
            <a:r>
              <a:rPr lang="en-US" sz="900" b="1" dirty="0">
                <a:solidFill>
                  <a:srgbClr val="000000"/>
                </a:solidFill>
                <a:latin typeface="Noto Serif" pitchFamily="34" charset="0"/>
                <a:ea typeface="Noto Serif" pitchFamily="34" charset="-122"/>
                <a:cs typeface="Noto Serif" pitchFamily="34" charset="-120"/>
              </a:rPr>
              <a:t>Note:</a:t>
            </a:r>
            <a:r>
              <a:rPr lang="en-US" sz="900" dirty="0">
                <a:solidFill>
                  <a:srgbClr val="000000"/>
                </a:solidFill>
                <a:latin typeface="Noto Serif" pitchFamily="34" charset="0"/>
                <a:ea typeface="Noto Serif" pitchFamily="34" charset="-122"/>
                <a:cs typeface="Noto Serif" pitchFamily="34" charset="-120"/>
              </a:rPr>
              <a:t> The tax auditor should ensure all payments to persons specified under section 40A(2)(b) are captured. Where reliance is placed on assessee's information, an appropriate disclosure should be made in the tax audit report.</a:t>
            </a:r>
            <a:endParaRPr lang="en-US" sz="900" dirty="0"/>
          </a:p>
        </p:txBody>
      </p:sp>
    </p:spTree>
    <p:extLst>
      <p:ext uri="{BB962C8B-B14F-4D97-AF65-F5344CB8AC3E}">
        <p14:creationId xmlns:p14="http://schemas.microsoft.com/office/powerpoint/2010/main" val="34610368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C6B753-33B7-AB5A-09B2-6329A92A6DB2}"/>
              </a:ext>
            </a:extLst>
          </p:cNvPr>
          <p:cNvSpPr txBox="1"/>
          <p:nvPr/>
        </p:nvSpPr>
        <p:spPr>
          <a:xfrm>
            <a:off x="3330526" y="189914"/>
            <a:ext cx="2482947" cy="584775"/>
          </a:xfrm>
          <a:prstGeom prst="rect">
            <a:avLst/>
          </a:prstGeom>
          <a:noFill/>
        </p:spPr>
        <p:txBody>
          <a:bodyPr wrap="square" rtlCol="0">
            <a:spAutoFit/>
          </a:bodyPr>
          <a:lstStyle/>
          <a:p>
            <a:r>
              <a:rPr lang="en-US" sz="3200" b="1" dirty="0">
                <a:effectLst>
                  <a:outerShdw blurRad="38100" dist="38100" dir="2700000" algn="tl">
                    <a:srgbClr val="000000">
                      <a:alpha val="43137"/>
                    </a:srgbClr>
                  </a:outerShdw>
                </a:effectLst>
              </a:rPr>
              <a:t>QUESTION</a:t>
            </a:r>
            <a:endParaRPr lang="en-IN" sz="3200" b="1" dirty="0">
              <a:effectLst>
                <a:outerShdw blurRad="38100" dist="38100" dir="2700000" algn="tl">
                  <a:srgbClr val="000000">
                    <a:alpha val="43137"/>
                  </a:srgbClr>
                </a:outerShdw>
              </a:effectLst>
            </a:endParaRPr>
          </a:p>
        </p:txBody>
      </p:sp>
      <p:sp>
        <p:nvSpPr>
          <p:cNvPr id="3" name="TextBox 2">
            <a:extLst>
              <a:ext uri="{FF2B5EF4-FFF2-40B4-BE49-F238E27FC236}">
                <a16:creationId xmlns:a16="http://schemas.microsoft.com/office/drawing/2014/main" id="{89F28FA5-F1FE-DC40-93E9-5A1DBBAC1358}"/>
              </a:ext>
            </a:extLst>
          </p:cNvPr>
          <p:cNvSpPr txBox="1"/>
          <p:nvPr/>
        </p:nvSpPr>
        <p:spPr>
          <a:xfrm>
            <a:off x="604911" y="935502"/>
            <a:ext cx="8046720" cy="830997"/>
          </a:xfrm>
          <a:prstGeom prst="rect">
            <a:avLst/>
          </a:prstGeom>
          <a:noFill/>
        </p:spPr>
        <p:txBody>
          <a:bodyPr wrap="square" rtlCol="0">
            <a:spAutoFit/>
          </a:bodyPr>
          <a:lstStyle/>
          <a:p>
            <a:r>
              <a:rPr lang="en-IN" sz="2400" dirty="0"/>
              <a:t>Which of the following details is NOT specifically required in the working paper format for Clause 23?</a:t>
            </a:r>
          </a:p>
        </p:txBody>
      </p:sp>
      <p:sp>
        <p:nvSpPr>
          <p:cNvPr id="4" name="Rectangle 3">
            <a:extLst>
              <a:ext uri="{FF2B5EF4-FFF2-40B4-BE49-F238E27FC236}">
                <a16:creationId xmlns:a16="http://schemas.microsoft.com/office/drawing/2014/main" id="{C3E143BB-80FF-7AEA-BE96-45723E169476}"/>
              </a:ext>
            </a:extLst>
          </p:cNvPr>
          <p:cNvSpPr/>
          <p:nvPr/>
        </p:nvSpPr>
        <p:spPr>
          <a:xfrm>
            <a:off x="858129" y="2005994"/>
            <a:ext cx="3101926" cy="882494"/>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extBox 4">
            <a:extLst>
              <a:ext uri="{FF2B5EF4-FFF2-40B4-BE49-F238E27FC236}">
                <a16:creationId xmlns:a16="http://schemas.microsoft.com/office/drawing/2014/main" id="{72BE98AA-B9DC-7336-DA25-5F833DF67D17}"/>
              </a:ext>
            </a:extLst>
          </p:cNvPr>
          <p:cNvSpPr txBox="1"/>
          <p:nvPr/>
        </p:nvSpPr>
        <p:spPr>
          <a:xfrm>
            <a:off x="1064454" y="2237702"/>
            <a:ext cx="3376247" cy="369332"/>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[A] </a:t>
            </a:r>
            <a:r>
              <a:rPr lang="en-IN" dirty="0">
                <a:effectLst>
                  <a:outerShdw blurRad="38100" dist="38100" dir="2700000" algn="tl">
                    <a:srgbClr val="000000">
                      <a:alpha val="43137"/>
                    </a:srgbClr>
                  </a:outerShdw>
                </a:effectLst>
              </a:rPr>
              <a:t>PAN of related person</a:t>
            </a:r>
          </a:p>
        </p:txBody>
      </p:sp>
      <p:sp>
        <p:nvSpPr>
          <p:cNvPr id="6" name="Rectangle 5">
            <a:extLst>
              <a:ext uri="{FF2B5EF4-FFF2-40B4-BE49-F238E27FC236}">
                <a16:creationId xmlns:a16="http://schemas.microsoft.com/office/drawing/2014/main" id="{ACB20AC3-30D8-F591-740D-739BDE8C118C}"/>
              </a:ext>
            </a:extLst>
          </p:cNvPr>
          <p:cNvSpPr/>
          <p:nvPr/>
        </p:nvSpPr>
        <p:spPr>
          <a:xfrm>
            <a:off x="4794738" y="2006697"/>
            <a:ext cx="3101926" cy="881791"/>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TextBox 6">
            <a:extLst>
              <a:ext uri="{FF2B5EF4-FFF2-40B4-BE49-F238E27FC236}">
                <a16:creationId xmlns:a16="http://schemas.microsoft.com/office/drawing/2014/main" id="{97D9F9E2-07D4-1C71-C252-3D9C09A3F624}"/>
              </a:ext>
            </a:extLst>
          </p:cNvPr>
          <p:cNvSpPr txBox="1"/>
          <p:nvPr/>
        </p:nvSpPr>
        <p:spPr>
          <a:xfrm>
            <a:off x="5055996" y="2126434"/>
            <a:ext cx="3376247" cy="646331"/>
          </a:xfrm>
          <a:prstGeom prst="rect">
            <a:avLst/>
          </a:prstGeom>
          <a:noFill/>
        </p:spPr>
        <p:txBody>
          <a:bodyPr wrap="square" rtlCol="0">
            <a:spAutoFit/>
          </a:bodyPr>
          <a:lstStyle/>
          <a:p>
            <a:pPr marL="449263" indent="-449263"/>
            <a:r>
              <a:rPr lang="en-US" dirty="0">
                <a:effectLst>
                  <a:outerShdw blurRad="38100" dist="38100" dir="2700000" algn="tl">
                    <a:srgbClr val="000000">
                      <a:alpha val="43137"/>
                    </a:srgbClr>
                  </a:outerShdw>
                </a:effectLst>
              </a:rPr>
              <a:t>[B] </a:t>
            </a:r>
            <a:r>
              <a:rPr lang="en-IN" dirty="0">
                <a:effectLst>
                  <a:outerShdw blurRad="38100" dist="38100" dir="2700000" algn="tl">
                    <a:srgbClr val="000000">
                      <a:alpha val="43137"/>
                    </a:srgbClr>
                  </a:outerShdw>
                </a:effectLst>
              </a:rPr>
              <a:t>Aadhaar number </a:t>
            </a:r>
          </a:p>
          <a:p>
            <a:pPr marL="449263" indent="-449263"/>
            <a:r>
              <a:rPr lang="en-IN" dirty="0">
                <a:effectLst>
                  <a:outerShdw blurRad="38100" dist="38100" dir="2700000" algn="tl">
                    <a:srgbClr val="000000">
                      <a:alpha val="43137"/>
                    </a:srgbClr>
                  </a:outerShdw>
                </a:effectLst>
              </a:rPr>
              <a:t>      (if available)</a:t>
            </a:r>
          </a:p>
        </p:txBody>
      </p:sp>
      <p:sp>
        <p:nvSpPr>
          <p:cNvPr id="9" name="Rectangle 8">
            <a:extLst>
              <a:ext uri="{FF2B5EF4-FFF2-40B4-BE49-F238E27FC236}">
                <a16:creationId xmlns:a16="http://schemas.microsoft.com/office/drawing/2014/main" id="{12B8A833-3C41-E7F6-ED5E-BAD6BD7FBEFE}"/>
              </a:ext>
            </a:extLst>
          </p:cNvPr>
          <p:cNvSpPr/>
          <p:nvPr/>
        </p:nvSpPr>
        <p:spPr>
          <a:xfrm>
            <a:off x="4794738" y="3326207"/>
            <a:ext cx="3101926" cy="881791"/>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ctangle 9">
            <a:extLst>
              <a:ext uri="{FF2B5EF4-FFF2-40B4-BE49-F238E27FC236}">
                <a16:creationId xmlns:a16="http://schemas.microsoft.com/office/drawing/2014/main" id="{F707000D-6A42-CFF3-1ACA-B78571B37954}"/>
              </a:ext>
            </a:extLst>
          </p:cNvPr>
          <p:cNvSpPr/>
          <p:nvPr/>
        </p:nvSpPr>
        <p:spPr>
          <a:xfrm>
            <a:off x="858129" y="3310747"/>
            <a:ext cx="3101926" cy="881791"/>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1" name="TextBox 10">
            <a:extLst>
              <a:ext uri="{FF2B5EF4-FFF2-40B4-BE49-F238E27FC236}">
                <a16:creationId xmlns:a16="http://schemas.microsoft.com/office/drawing/2014/main" id="{B6D18C0D-DA2A-9C0E-205D-29CF0F8DEFC8}"/>
              </a:ext>
            </a:extLst>
          </p:cNvPr>
          <p:cNvSpPr txBox="1"/>
          <p:nvPr/>
        </p:nvSpPr>
        <p:spPr>
          <a:xfrm>
            <a:off x="1090357" y="3428476"/>
            <a:ext cx="3376247" cy="646331"/>
          </a:xfrm>
          <a:prstGeom prst="rect">
            <a:avLst/>
          </a:prstGeom>
          <a:noFill/>
        </p:spPr>
        <p:txBody>
          <a:bodyPr wrap="square" rtlCol="0">
            <a:spAutoFit/>
          </a:bodyPr>
          <a:lstStyle/>
          <a:p>
            <a:pPr marL="449263" indent="-449263"/>
            <a:r>
              <a:rPr lang="en-US" dirty="0">
                <a:effectLst>
                  <a:outerShdw blurRad="38100" dist="38100" dir="2700000" algn="tl">
                    <a:srgbClr val="000000">
                      <a:alpha val="43137"/>
                    </a:srgbClr>
                  </a:outerShdw>
                </a:effectLst>
              </a:rPr>
              <a:t>[C] </a:t>
            </a:r>
            <a:r>
              <a:rPr lang="en-IN" dirty="0">
                <a:effectLst>
                  <a:outerShdw blurRad="38100" dist="38100" dir="2700000" algn="tl">
                    <a:srgbClr val="000000">
                      <a:alpha val="43137"/>
                    </a:srgbClr>
                  </a:outerShdw>
                </a:effectLst>
              </a:rPr>
              <a:t>Nature of transaction</a:t>
            </a:r>
          </a:p>
          <a:p>
            <a:pPr marL="449263" indent="-449263"/>
            <a:r>
              <a:rPr lang="en-IN" dirty="0">
                <a:effectLst>
                  <a:outerShdw blurRad="38100" dist="38100" dir="2700000" algn="tl">
                    <a:srgbClr val="000000">
                      <a:alpha val="43137"/>
                    </a:srgbClr>
                  </a:outerShdw>
                </a:effectLst>
              </a:rPr>
              <a:t>      and date</a:t>
            </a:r>
          </a:p>
        </p:txBody>
      </p:sp>
      <p:sp>
        <p:nvSpPr>
          <p:cNvPr id="12" name="TextBox 11">
            <a:extLst>
              <a:ext uri="{FF2B5EF4-FFF2-40B4-BE49-F238E27FC236}">
                <a16:creationId xmlns:a16="http://schemas.microsoft.com/office/drawing/2014/main" id="{C6069443-46F4-B7DD-A0CA-BAAB05AD1B11}"/>
              </a:ext>
            </a:extLst>
          </p:cNvPr>
          <p:cNvSpPr txBox="1"/>
          <p:nvPr/>
        </p:nvSpPr>
        <p:spPr>
          <a:xfrm>
            <a:off x="5055996" y="3435954"/>
            <a:ext cx="3376247" cy="646331"/>
          </a:xfrm>
          <a:prstGeom prst="rect">
            <a:avLst/>
          </a:prstGeom>
          <a:noFill/>
        </p:spPr>
        <p:txBody>
          <a:bodyPr wrap="square" rtlCol="0">
            <a:spAutoFit/>
          </a:bodyPr>
          <a:lstStyle/>
          <a:p>
            <a:pPr marL="449263" indent="-449263"/>
            <a:r>
              <a:rPr lang="en-US" dirty="0">
                <a:effectLst>
                  <a:outerShdw blurRad="38100" dist="38100" dir="2700000" algn="tl">
                    <a:srgbClr val="000000">
                      <a:alpha val="43137"/>
                    </a:srgbClr>
                  </a:outerShdw>
                </a:effectLst>
              </a:rPr>
              <a:t>[D] </a:t>
            </a:r>
            <a:r>
              <a:rPr lang="en-IN" dirty="0">
                <a:effectLst>
                  <a:outerShdw blurRad="38100" dist="38100" dir="2700000" algn="tl">
                    <a:srgbClr val="000000">
                      <a:alpha val="43137"/>
                    </a:srgbClr>
                  </a:outerShdw>
                </a:effectLst>
              </a:rPr>
              <a:t>Market value of goods   purchased </a:t>
            </a:r>
          </a:p>
        </p:txBody>
      </p:sp>
    </p:spTree>
    <p:extLst>
      <p:ext uri="{BB962C8B-B14F-4D97-AF65-F5344CB8AC3E}">
        <p14:creationId xmlns:p14="http://schemas.microsoft.com/office/powerpoint/2010/main" val="188069047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715000" y="0"/>
            <a:ext cx="3429000" cy="5143500"/>
          </a:xfrm>
          <a:prstGeom prst="rect">
            <a:avLst/>
          </a:prstGeom>
          <a:solidFill>
            <a:srgbClr val="F2EDE5"/>
          </a:solidFill>
          <a:ln/>
        </p:spPr>
      </p:sp>
      <p:pic>
        <p:nvPicPr>
          <p:cNvPr id="3" name="Image 0" descr="preencoded.png"/>
          <p:cNvPicPr>
            <a:picLocks noChangeAspect="1"/>
          </p:cNvPicPr>
          <p:nvPr/>
        </p:nvPicPr>
        <p:blipFill>
          <a:blip r:embed="rId3"/>
          <a:stretch>
            <a:fillRect/>
          </a:stretch>
        </p:blipFill>
        <p:spPr>
          <a:xfrm>
            <a:off x="5785842" y="106263"/>
            <a:ext cx="3287316" cy="4930973"/>
          </a:xfrm>
          <a:prstGeom prst="rect">
            <a:avLst/>
          </a:prstGeom>
        </p:spPr>
      </p:pic>
      <p:sp>
        <p:nvSpPr>
          <p:cNvPr id="4" name="Text 1"/>
          <p:cNvSpPr/>
          <p:nvPr/>
        </p:nvSpPr>
        <p:spPr>
          <a:xfrm>
            <a:off x="496119" y="1682204"/>
            <a:ext cx="4722763" cy="885974"/>
          </a:xfrm>
          <a:prstGeom prst="rect">
            <a:avLst/>
          </a:prstGeom>
          <a:noFill/>
          <a:ln/>
        </p:spPr>
        <p:txBody>
          <a:bodyPr wrap="square" lIns="0" tIns="0" rIns="0" bIns="0" rtlCol="0" anchor="t">
            <a:normAutofit/>
          </a:bodyPr>
          <a:lstStyle/>
          <a:p>
            <a:pPr>
              <a:lnSpc>
                <a:spcPct val="104000"/>
              </a:lnSpc>
            </a:pPr>
            <a:r>
              <a:rPr lang="en-US" sz="2750" dirty="0">
                <a:solidFill>
                  <a:srgbClr val="3A3A3A"/>
                </a:solidFill>
                <a:latin typeface="Noto Serif Medium" pitchFamily="34" charset="0"/>
                <a:ea typeface="Noto Serif Medium" pitchFamily="34" charset="-122"/>
                <a:cs typeface="Noto Serif Medium" pitchFamily="34" charset="-120"/>
              </a:rPr>
              <a:t>Clause 24 - Deemed Profits &amp; Gains</a:t>
            </a:r>
            <a:endParaRPr lang="en-US" sz="2750" dirty="0"/>
          </a:p>
        </p:txBody>
      </p:sp>
      <p:sp>
        <p:nvSpPr>
          <p:cNvPr id="5" name="Text 2"/>
          <p:cNvSpPr/>
          <p:nvPr/>
        </p:nvSpPr>
        <p:spPr>
          <a:xfrm>
            <a:off x="496119" y="2780779"/>
            <a:ext cx="4722763"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Disclosure of amounts deemed chargeable as business income under </a:t>
            </a:r>
            <a:r>
              <a:rPr lang="en-US" sz="1100" b="1" dirty="0">
                <a:solidFill>
                  <a:srgbClr val="4C4C4C"/>
                </a:solidFill>
                <a:latin typeface="Noto Serif" pitchFamily="34" charset="0"/>
                <a:ea typeface="Noto Serif" pitchFamily="34" charset="-122"/>
                <a:cs typeface="Noto Serif" pitchFamily="34" charset="-120"/>
              </a:rPr>
              <a:t>Sections 32AC, 32AD, 33AB, 33ABA &amp; 33AC</a:t>
            </a:r>
            <a:r>
              <a:rPr lang="en-US" sz="1100" dirty="0">
                <a:solidFill>
                  <a:srgbClr val="4C4C4C"/>
                </a:solidFill>
                <a:latin typeface="Noto Serif" pitchFamily="34" charset="0"/>
                <a:ea typeface="Noto Serif" pitchFamily="34" charset="-122"/>
                <a:cs typeface="Noto Serif" pitchFamily="34" charset="-120"/>
              </a:rPr>
              <a:t>. Tax auditors must verify compliance and report deemed income per the e-filing utility format.</a:t>
            </a:r>
            <a:endParaRPr lang="en-US" sz="1100" dirty="0"/>
          </a:p>
        </p:txBody>
      </p:sp>
    </p:spTree>
    <p:extLst>
      <p:ext uri="{BB962C8B-B14F-4D97-AF65-F5344CB8AC3E}">
        <p14:creationId xmlns:p14="http://schemas.microsoft.com/office/powerpoint/2010/main" val="275139922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3429000" cy="5143500"/>
          </a:xfrm>
          <a:prstGeom prst="rect">
            <a:avLst/>
          </a:prstGeom>
          <a:solidFill>
            <a:srgbClr val="F2EDE5"/>
          </a:solidFill>
          <a:ln/>
        </p:spPr>
      </p:sp>
      <p:pic>
        <p:nvPicPr>
          <p:cNvPr id="3" name="Image 0" descr="preencoded.png"/>
          <p:cNvPicPr>
            <a:picLocks noChangeAspect="1"/>
          </p:cNvPicPr>
          <p:nvPr/>
        </p:nvPicPr>
        <p:blipFill>
          <a:blip r:embed="rId3"/>
          <a:stretch>
            <a:fillRect/>
          </a:stretch>
        </p:blipFill>
        <p:spPr>
          <a:xfrm>
            <a:off x="66452" y="99640"/>
            <a:ext cx="3296096" cy="4944145"/>
          </a:xfrm>
          <a:prstGeom prst="rect">
            <a:avLst/>
          </a:prstGeom>
        </p:spPr>
      </p:pic>
      <p:sp>
        <p:nvSpPr>
          <p:cNvPr id="4" name="Text 1"/>
          <p:cNvSpPr/>
          <p:nvPr/>
        </p:nvSpPr>
        <p:spPr>
          <a:xfrm>
            <a:off x="3894162" y="422300"/>
            <a:ext cx="4784675" cy="830610"/>
          </a:xfrm>
          <a:prstGeom prst="rect">
            <a:avLst/>
          </a:prstGeom>
          <a:noFill/>
          <a:ln/>
        </p:spPr>
        <p:txBody>
          <a:bodyPr wrap="square" lIns="0" tIns="0" rIns="0" bIns="0" rtlCol="0" anchor="t">
            <a:normAutofit/>
          </a:bodyPr>
          <a:lstStyle/>
          <a:p>
            <a:pPr marL="0" indent="0" algn="l">
              <a:lnSpc>
                <a:spcPct val="104000"/>
              </a:lnSpc>
              <a:buNone/>
            </a:pPr>
            <a:r>
              <a:rPr lang="en-US" sz="2600" dirty="0">
                <a:solidFill>
                  <a:srgbClr val="3A3A3A"/>
                </a:solidFill>
                <a:latin typeface="Noto Serif Medium" pitchFamily="34" charset="0"/>
                <a:ea typeface="Noto Serif Medium" pitchFamily="34" charset="-122"/>
                <a:cs typeface="Noto Serif Medium" pitchFamily="34" charset="-120"/>
              </a:rPr>
              <a:t>Investment Incentives: Sections 32AC &amp; 32AD</a:t>
            </a:r>
            <a:endParaRPr lang="en-US" sz="260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875" y="1439762"/>
            <a:ext cx="4798963" cy="1599977"/>
          </a:xfrm>
          <a:prstGeom prst="rect">
            <a:avLst/>
          </a:prstGeom>
        </p:spPr>
      </p:pic>
      <p:sp>
        <p:nvSpPr>
          <p:cNvPr id="6" name="Text 2"/>
          <p:cNvSpPr/>
          <p:nvPr/>
        </p:nvSpPr>
        <p:spPr>
          <a:xfrm>
            <a:off x="4084216" y="1495537"/>
            <a:ext cx="3196158" cy="207690"/>
          </a:xfrm>
          <a:prstGeom prst="rect">
            <a:avLst/>
          </a:prstGeom>
          <a:noFill/>
          <a:ln/>
        </p:spPr>
        <p:txBody>
          <a:bodyPr wrap="none" lIns="0" tIns="0" rIns="0" bIns="0" rtlCol="0" anchor="t"/>
          <a:lstStyle/>
          <a:p>
            <a:pPr marL="0" indent="0" algn="l">
              <a:lnSpc>
                <a:spcPct val="104000"/>
              </a:lnSpc>
              <a:buNone/>
            </a:pPr>
            <a:r>
              <a:rPr lang="en-US" sz="1500" dirty="0">
                <a:solidFill>
                  <a:srgbClr val="4C4C4C"/>
                </a:solidFill>
                <a:latin typeface="Noto Serif Medium" pitchFamily="34" charset="0"/>
                <a:ea typeface="Noto Serif Medium" pitchFamily="34" charset="-122"/>
                <a:cs typeface="Noto Serif Medium" pitchFamily="34" charset="-120"/>
              </a:rPr>
              <a:t>Section 32AC — New Plant &amp; Machinery</a:t>
            </a:r>
            <a:endParaRPr lang="en-US" sz="1500" dirty="0"/>
          </a:p>
        </p:txBody>
      </p:sp>
      <p:sp>
        <p:nvSpPr>
          <p:cNvPr id="7" name="Text 3"/>
          <p:cNvSpPr/>
          <p:nvPr/>
        </p:nvSpPr>
        <p:spPr>
          <a:xfrm>
            <a:off x="4084216" y="1777939"/>
            <a:ext cx="4447431" cy="1137232"/>
          </a:xfrm>
          <a:prstGeom prst="rect">
            <a:avLst/>
          </a:prstGeom>
          <a:noFill/>
          <a:ln/>
        </p:spPr>
        <p:txBody>
          <a:bodyPr wrap="square" lIns="0" tIns="0" rIns="0" bIns="0" rtlCol="0" anchor="t">
            <a:noAutofit/>
          </a:bodyPr>
          <a:lstStyle/>
          <a:p>
            <a:pPr marL="171450" indent="-171450" algn="l">
              <a:lnSpc>
                <a:spcPct val="129000"/>
              </a:lnSpc>
              <a:buFont typeface="Wingdings" panose="05000000000000000000" pitchFamily="2" charset="2"/>
              <a:buChar char="q"/>
            </a:pPr>
            <a:r>
              <a:rPr lang="en-US" sz="1000" b="1" dirty="0">
                <a:solidFill>
                  <a:srgbClr val="4C4C4C"/>
                </a:solidFill>
                <a:latin typeface="Noto Serif" pitchFamily="34" charset="0"/>
                <a:ea typeface="Noto Serif" pitchFamily="34" charset="-122"/>
                <a:cs typeface="Noto Serif" pitchFamily="34" charset="-120"/>
              </a:rPr>
              <a:t>15% deduction</a:t>
            </a:r>
            <a:r>
              <a:rPr lang="en-US" sz="1000" dirty="0">
                <a:solidFill>
                  <a:srgbClr val="4C4C4C"/>
                </a:solidFill>
                <a:latin typeface="Noto Serif" pitchFamily="34" charset="0"/>
                <a:ea typeface="Noto Serif" pitchFamily="34" charset="-122"/>
                <a:cs typeface="Noto Serif" pitchFamily="34" charset="-120"/>
              </a:rPr>
              <a:t> for companies engaged in manufacturing. </a:t>
            </a:r>
          </a:p>
          <a:p>
            <a:pPr marL="171450" indent="-171450" algn="l">
              <a:lnSpc>
                <a:spcPct val="129000"/>
              </a:lnSpc>
              <a:buFont typeface="Wingdings" panose="05000000000000000000" pitchFamily="2" charset="2"/>
              <a:buChar char="q"/>
            </a:pPr>
            <a:r>
              <a:rPr lang="en-US" sz="1000" dirty="0">
                <a:solidFill>
                  <a:srgbClr val="4C4C4C"/>
                </a:solidFill>
                <a:latin typeface="Noto Serif" pitchFamily="34" charset="0"/>
                <a:ea typeface="Noto Serif" pitchFamily="34" charset="-122"/>
                <a:cs typeface="Noto Serif" pitchFamily="34" charset="-120"/>
              </a:rPr>
              <a:t>Investment window: </a:t>
            </a:r>
            <a:r>
              <a:rPr lang="en-US" sz="1000" b="1" dirty="0">
                <a:solidFill>
                  <a:srgbClr val="4C4C4C"/>
                </a:solidFill>
                <a:latin typeface="Noto Serif" pitchFamily="34" charset="0"/>
                <a:ea typeface="Noto Serif" pitchFamily="34" charset="-122"/>
                <a:cs typeface="Noto Serif" pitchFamily="34" charset="-120"/>
              </a:rPr>
              <a:t>1 Apr 2013 – 31 Mar 2015</a:t>
            </a:r>
            <a:r>
              <a:rPr lang="en-US" sz="1000" dirty="0">
                <a:solidFill>
                  <a:srgbClr val="4C4C4C"/>
                </a:solidFill>
                <a:latin typeface="Noto Serif" pitchFamily="34" charset="0"/>
                <a:ea typeface="Noto Serif" pitchFamily="34" charset="-122"/>
                <a:cs typeface="Noto Serif" pitchFamily="34" charset="-120"/>
              </a:rPr>
              <a:t>. </a:t>
            </a:r>
          </a:p>
          <a:p>
            <a:pPr marL="171450" indent="-171450" algn="l">
              <a:lnSpc>
                <a:spcPct val="129000"/>
              </a:lnSpc>
              <a:buFont typeface="Wingdings" panose="05000000000000000000" pitchFamily="2" charset="2"/>
              <a:buChar char="q"/>
            </a:pPr>
            <a:r>
              <a:rPr lang="en-US" sz="1000" dirty="0">
                <a:solidFill>
                  <a:srgbClr val="4C4C4C"/>
                </a:solidFill>
                <a:latin typeface="Noto Serif" pitchFamily="34" charset="0"/>
                <a:ea typeface="Noto Serif" pitchFamily="34" charset="-122"/>
                <a:cs typeface="Noto Serif" pitchFamily="34" charset="-120"/>
              </a:rPr>
              <a:t>Aggregate cost must exceed </a:t>
            </a:r>
            <a:r>
              <a:rPr lang="en-US" sz="1000" b="1" dirty="0">
                <a:solidFill>
                  <a:srgbClr val="4C4C4C"/>
                </a:solidFill>
                <a:latin typeface="Noto Serif" pitchFamily="34" charset="0"/>
                <a:ea typeface="Noto Serif" pitchFamily="34" charset="-122"/>
                <a:cs typeface="Noto Serif" pitchFamily="34" charset="-120"/>
              </a:rPr>
              <a:t>₹100 crore</a:t>
            </a:r>
            <a:r>
              <a:rPr lang="en-US" sz="1000" dirty="0">
                <a:solidFill>
                  <a:srgbClr val="4C4C4C"/>
                </a:solidFill>
                <a:latin typeface="Noto Serif" pitchFamily="34" charset="0"/>
                <a:ea typeface="Noto Serif" pitchFamily="34" charset="-122"/>
                <a:cs typeface="Noto Serif" pitchFamily="34" charset="-120"/>
              </a:rPr>
              <a:t>.</a:t>
            </a:r>
          </a:p>
          <a:p>
            <a:pPr marL="171450" marR="0" lvl="0" indent="-171450" algn="l" defTabSz="914400" rtl="0" eaLnBrk="1" fontAlgn="auto" latinLnBrk="0" hangingPunct="1">
              <a:lnSpc>
                <a:spcPct val="129000"/>
              </a:lnSpc>
              <a:spcBef>
                <a:spcPts val="0"/>
              </a:spcBef>
              <a:spcAft>
                <a:spcPts val="0"/>
              </a:spcAft>
              <a:buClrTx/>
              <a:buSzTx/>
              <a:buFont typeface="Wingdings" panose="05000000000000000000" pitchFamily="2" charset="2"/>
              <a:buChar char="q"/>
              <a:tabLst/>
              <a:defRPr/>
            </a:pPr>
            <a:r>
              <a:rPr kumimoji="0" lang="en-US" sz="1000" b="0" i="0" u="none" strike="noStrike" kern="1200" cap="none" spc="0" normalizeH="0" baseline="0" noProof="0" dirty="0">
                <a:ln>
                  <a:noFill/>
                </a:ln>
                <a:solidFill>
                  <a:srgbClr val="4C4C4C"/>
                </a:solidFill>
                <a:effectLst/>
                <a:uLnTx/>
                <a:uFillTx/>
                <a:latin typeface="Noto Serif" pitchFamily="34" charset="0"/>
                <a:ea typeface="Noto Serif" pitchFamily="34" charset="-122"/>
                <a:cs typeface="Noto Serif" pitchFamily="34" charset="-120"/>
              </a:rPr>
              <a:t>Lock-In-Period : </a:t>
            </a:r>
            <a:r>
              <a:rPr kumimoji="0" lang="en-US" sz="1000" b="1" i="0" u="none" strike="noStrike" kern="1200" cap="none" spc="0" normalizeH="0" baseline="0" noProof="0" dirty="0">
                <a:ln>
                  <a:noFill/>
                </a:ln>
                <a:solidFill>
                  <a:srgbClr val="4C4C4C"/>
                </a:solidFill>
                <a:effectLst/>
                <a:uLnTx/>
                <a:uFillTx/>
                <a:latin typeface="Noto Serif" pitchFamily="34" charset="0"/>
                <a:ea typeface="Noto Serif" pitchFamily="34" charset="-122"/>
                <a:cs typeface="Noto Serif" pitchFamily="34" charset="-120"/>
              </a:rPr>
              <a:t>5 Years</a:t>
            </a:r>
            <a:r>
              <a:rPr kumimoji="0" lang="en-US" sz="1000" b="0" i="0" u="none" strike="noStrike" kern="1200" cap="none" spc="0" normalizeH="0" baseline="0" noProof="0" dirty="0">
                <a:ln>
                  <a:noFill/>
                </a:ln>
                <a:solidFill>
                  <a:srgbClr val="4C4C4C"/>
                </a:solidFill>
                <a:effectLst/>
                <a:uLnTx/>
                <a:uFillTx/>
                <a:latin typeface="Noto Serif" pitchFamily="34" charset="0"/>
                <a:ea typeface="Noto Serif" pitchFamily="34" charset="-122"/>
                <a:cs typeface="Noto Serif" pitchFamily="34" charset="-120"/>
              </a:rPr>
              <a:t> from the date of Acquisition.</a:t>
            </a:r>
          </a:p>
          <a:p>
            <a:pPr marL="0" indent="0" algn="l">
              <a:lnSpc>
                <a:spcPct val="129000"/>
              </a:lnSpc>
              <a:buNone/>
            </a:pPr>
            <a:r>
              <a:rPr lang="en-US" sz="1000" i="1" dirty="0">
                <a:solidFill>
                  <a:srgbClr val="4C4C4C"/>
                </a:solidFill>
                <a:latin typeface="Noto Serif" pitchFamily="34" charset="0"/>
                <a:ea typeface="Noto Serif" pitchFamily="34" charset="-122"/>
                <a:cs typeface="Noto Serif" pitchFamily="34" charset="-120"/>
              </a:rPr>
              <a:t>Example: A company investing ₹120 Cr in new machinery (2014) claims ₹18 Cr deduction. Non-compliance triggers deemed income.</a:t>
            </a:r>
            <a:endParaRPr lang="en-US" sz="1000" dirty="0"/>
          </a:p>
        </p:txBody>
      </p:sp>
      <p:pic>
        <p:nvPicPr>
          <p:cNvPr id="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79875" y="3186931"/>
            <a:ext cx="4798963" cy="1856853"/>
          </a:xfrm>
          <a:prstGeom prst="rect">
            <a:avLst/>
          </a:prstGeom>
        </p:spPr>
      </p:pic>
      <p:sp>
        <p:nvSpPr>
          <p:cNvPr id="9" name="Text 4"/>
          <p:cNvSpPr/>
          <p:nvPr/>
        </p:nvSpPr>
        <p:spPr>
          <a:xfrm>
            <a:off x="4084216" y="3254385"/>
            <a:ext cx="2625626" cy="207690"/>
          </a:xfrm>
          <a:prstGeom prst="rect">
            <a:avLst/>
          </a:prstGeom>
          <a:noFill/>
          <a:ln/>
        </p:spPr>
        <p:txBody>
          <a:bodyPr wrap="none" lIns="0" tIns="0" rIns="0" bIns="0" rtlCol="0" anchor="t"/>
          <a:lstStyle/>
          <a:p>
            <a:pPr marL="0" indent="0" algn="l">
              <a:lnSpc>
                <a:spcPct val="104000"/>
              </a:lnSpc>
              <a:buNone/>
            </a:pPr>
            <a:r>
              <a:rPr lang="en-US" sz="1500" dirty="0">
                <a:solidFill>
                  <a:srgbClr val="4C4C4C"/>
                </a:solidFill>
                <a:latin typeface="Noto Serif Medium" pitchFamily="34" charset="0"/>
                <a:ea typeface="Noto Serif Medium" pitchFamily="34" charset="-122"/>
                <a:cs typeface="Noto Serif Medium" pitchFamily="34" charset="-120"/>
              </a:rPr>
              <a:t>Section 32AD — Backward Areas</a:t>
            </a:r>
            <a:endParaRPr lang="en-US" sz="1500" dirty="0"/>
          </a:p>
        </p:txBody>
      </p:sp>
      <p:sp>
        <p:nvSpPr>
          <p:cNvPr id="10" name="Text 5"/>
          <p:cNvSpPr/>
          <p:nvPr/>
        </p:nvSpPr>
        <p:spPr>
          <a:xfrm>
            <a:off x="4084216" y="3529529"/>
            <a:ext cx="4447431" cy="1251794"/>
          </a:xfrm>
          <a:prstGeom prst="rect">
            <a:avLst/>
          </a:prstGeom>
          <a:noFill/>
          <a:ln/>
        </p:spPr>
        <p:txBody>
          <a:bodyPr wrap="square" lIns="0" tIns="0" rIns="0" bIns="0" rtlCol="0" anchor="t">
            <a:noAutofit/>
          </a:bodyPr>
          <a:lstStyle/>
          <a:p>
            <a:pPr marL="171450" indent="-171450" algn="l">
              <a:lnSpc>
                <a:spcPct val="129000"/>
              </a:lnSpc>
              <a:buFont typeface="Wingdings" panose="05000000000000000000" pitchFamily="2" charset="2"/>
              <a:buChar char="q"/>
            </a:pPr>
            <a:r>
              <a:rPr lang="en-US" sz="1000" b="1" dirty="0">
                <a:solidFill>
                  <a:srgbClr val="4C4C4C"/>
                </a:solidFill>
                <a:latin typeface="Noto Serif" pitchFamily="34" charset="0"/>
                <a:ea typeface="Noto Serif" pitchFamily="34" charset="-122"/>
                <a:cs typeface="Noto Serif" pitchFamily="34" charset="-120"/>
              </a:rPr>
              <a:t>15% deduction</a:t>
            </a:r>
            <a:r>
              <a:rPr lang="en-US" sz="1000" dirty="0">
                <a:solidFill>
                  <a:srgbClr val="4C4C4C"/>
                </a:solidFill>
                <a:latin typeface="Noto Serif" pitchFamily="34" charset="0"/>
                <a:ea typeface="Noto Serif" pitchFamily="34" charset="-122"/>
                <a:cs typeface="Noto Serif" pitchFamily="34" charset="-120"/>
              </a:rPr>
              <a:t> for new plant/machinery </a:t>
            </a:r>
          </a:p>
          <a:p>
            <a:pPr marL="171450" indent="-171450" algn="l">
              <a:lnSpc>
                <a:spcPct val="129000"/>
              </a:lnSpc>
              <a:buFont typeface="Wingdings" panose="05000000000000000000" pitchFamily="2" charset="2"/>
              <a:buChar char="q"/>
            </a:pPr>
            <a:r>
              <a:rPr lang="en-US" sz="1000" dirty="0">
                <a:solidFill>
                  <a:srgbClr val="4C4C4C"/>
                </a:solidFill>
                <a:latin typeface="Noto Serif" pitchFamily="34" charset="0"/>
                <a:ea typeface="Noto Serif" pitchFamily="34" charset="-122"/>
                <a:cs typeface="Noto Serif" pitchFamily="34" charset="-120"/>
              </a:rPr>
              <a:t> </a:t>
            </a:r>
            <a:r>
              <a:rPr lang="en-US" sz="1000" b="1" u="sng" dirty="0">
                <a:solidFill>
                  <a:srgbClr val="4C4C4C"/>
                </a:solidFill>
                <a:latin typeface="Noto Serif" pitchFamily="34" charset="0"/>
                <a:ea typeface="Noto Serif" pitchFamily="34" charset="-122"/>
                <a:cs typeface="Noto Serif" pitchFamily="34" charset="-120"/>
              </a:rPr>
              <a:t>Location :</a:t>
            </a:r>
            <a:r>
              <a:rPr lang="en-US" sz="1000" dirty="0">
                <a:solidFill>
                  <a:srgbClr val="4C4C4C"/>
                </a:solidFill>
                <a:latin typeface="Noto Serif" pitchFamily="34" charset="0"/>
                <a:ea typeface="Noto Serif" pitchFamily="34" charset="-122"/>
                <a:cs typeface="Noto Serif" pitchFamily="34" charset="-120"/>
              </a:rPr>
              <a:t> Notified Backward areas of </a:t>
            </a:r>
            <a:r>
              <a:rPr lang="en-US" sz="1000" b="1" dirty="0">
                <a:solidFill>
                  <a:srgbClr val="4C4C4C"/>
                </a:solidFill>
                <a:latin typeface="Noto Serif" pitchFamily="34" charset="0"/>
                <a:ea typeface="Noto Serif" pitchFamily="34" charset="-122"/>
                <a:cs typeface="Noto Serif" pitchFamily="34" charset="-120"/>
              </a:rPr>
              <a:t>Andhra Pradesh, Bihar,        Telangana, West Bengal</a:t>
            </a:r>
            <a:r>
              <a:rPr lang="en-US" sz="1000" dirty="0">
                <a:solidFill>
                  <a:srgbClr val="4C4C4C"/>
                </a:solidFill>
                <a:latin typeface="Noto Serif" pitchFamily="34" charset="0"/>
                <a:ea typeface="Noto Serif" pitchFamily="34" charset="-122"/>
                <a:cs typeface="Noto Serif" pitchFamily="34" charset="-120"/>
              </a:rPr>
              <a:t>. </a:t>
            </a:r>
          </a:p>
          <a:p>
            <a:pPr marL="171450" indent="-171450" algn="l">
              <a:lnSpc>
                <a:spcPct val="129000"/>
              </a:lnSpc>
              <a:buFont typeface="Wingdings" panose="05000000000000000000" pitchFamily="2" charset="2"/>
              <a:buChar char="q"/>
            </a:pPr>
            <a:r>
              <a:rPr lang="en-US" sz="1000" dirty="0">
                <a:solidFill>
                  <a:srgbClr val="4C4C4C"/>
                </a:solidFill>
                <a:latin typeface="Noto Serif" pitchFamily="34" charset="0"/>
                <a:ea typeface="Noto Serif" pitchFamily="34" charset="-122"/>
                <a:cs typeface="Noto Serif" pitchFamily="34" charset="-120"/>
              </a:rPr>
              <a:t>Investment window: </a:t>
            </a:r>
            <a:r>
              <a:rPr lang="en-US" sz="1000" b="1" dirty="0">
                <a:solidFill>
                  <a:srgbClr val="4C4C4C"/>
                </a:solidFill>
                <a:latin typeface="Noto Serif" pitchFamily="34" charset="0"/>
                <a:ea typeface="Noto Serif" pitchFamily="34" charset="-122"/>
                <a:cs typeface="Noto Serif" pitchFamily="34" charset="-120"/>
              </a:rPr>
              <a:t>1 Apr 2015 – 31 Mar 2020</a:t>
            </a:r>
            <a:r>
              <a:rPr lang="en-US" sz="1000" dirty="0">
                <a:solidFill>
                  <a:srgbClr val="4C4C4C"/>
                </a:solidFill>
                <a:latin typeface="Noto Serif" pitchFamily="34" charset="0"/>
                <a:ea typeface="Noto Serif" pitchFamily="34" charset="-122"/>
                <a:cs typeface="Noto Serif" pitchFamily="34" charset="-120"/>
              </a:rPr>
              <a:t>.</a:t>
            </a:r>
          </a:p>
          <a:p>
            <a:pPr marL="171450" lvl="0" indent="-171450">
              <a:lnSpc>
                <a:spcPct val="129000"/>
              </a:lnSpc>
              <a:buFont typeface="Wingdings" panose="05000000000000000000" pitchFamily="2" charset="2"/>
              <a:buChar char="q"/>
              <a:defRPr/>
            </a:pPr>
            <a:r>
              <a:rPr lang="en-US" sz="1000" dirty="0">
                <a:solidFill>
                  <a:srgbClr val="4C4C4C"/>
                </a:solidFill>
                <a:latin typeface="Noto Serif" pitchFamily="34" charset="0"/>
                <a:ea typeface="Noto Serif" pitchFamily="34" charset="-122"/>
                <a:cs typeface="Noto Serif" pitchFamily="34" charset="-120"/>
              </a:rPr>
              <a:t>Lock-In-Period : </a:t>
            </a:r>
            <a:r>
              <a:rPr lang="en-US" sz="1000" b="1" dirty="0">
                <a:solidFill>
                  <a:srgbClr val="4C4C4C"/>
                </a:solidFill>
                <a:latin typeface="Noto Serif" pitchFamily="34" charset="0"/>
                <a:ea typeface="Noto Serif" pitchFamily="34" charset="-122"/>
                <a:cs typeface="Noto Serif" pitchFamily="34" charset="-120"/>
              </a:rPr>
              <a:t>5 Years</a:t>
            </a:r>
            <a:r>
              <a:rPr lang="en-US" sz="1000" dirty="0">
                <a:solidFill>
                  <a:srgbClr val="4C4C4C"/>
                </a:solidFill>
                <a:latin typeface="Noto Serif" pitchFamily="34" charset="0"/>
                <a:ea typeface="Noto Serif" pitchFamily="34" charset="-122"/>
                <a:cs typeface="Noto Serif" pitchFamily="34" charset="-120"/>
              </a:rPr>
              <a:t> from the date of Acquisition.</a:t>
            </a:r>
          </a:p>
          <a:p>
            <a:pPr marL="0" indent="0" algn="l">
              <a:lnSpc>
                <a:spcPct val="129000"/>
              </a:lnSpc>
              <a:buNone/>
            </a:pPr>
            <a:r>
              <a:rPr lang="en-US" sz="1000" i="1" dirty="0">
                <a:solidFill>
                  <a:srgbClr val="4C4C4C"/>
                </a:solidFill>
                <a:latin typeface="Noto Serif" pitchFamily="34" charset="0"/>
                <a:ea typeface="Noto Serif" pitchFamily="34" charset="-122"/>
                <a:cs typeface="Noto Serif" pitchFamily="34" charset="-120"/>
              </a:rPr>
              <a:t>Example: An enterprise setting up a factory in rural Bihar (2017) invests ₹50 Cr and claims ₹7.5 Cr deduction.</a:t>
            </a:r>
            <a:endParaRPr lang="en-US" sz="1000" dirty="0"/>
          </a:p>
        </p:txBody>
      </p:sp>
    </p:spTree>
    <p:extLst>
      <p:ext uri="{BB962C8B-B14F-4D97-AF65-F5344CB8AC3E}">
        <p14:creationId xmlns:p14="http://schemas.microsoft.com/office/powerpoint/2010/main" val="242763250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8A8BDE-0FC5-0A3E-84A8-624C8B303462}"/>
              </a:ext>
            </a:extLst>
          </p:cNvPr>
          <p:cNvSpPr txBox="1"/>
          <p:nvPr/>
        </p:nvSpPr>
        <p:spPr>
          <a:xfrm>
            <a:off x="3330526" y="189914"/>
            <a:ext cx="2482947" cy="584775"/>
          </a:xfrm>
          <a:prstGeom prst="rect">
            <a:avLst/>
          </a:prstGeom>
          <a:noFill/>
        </p:spPr>
        <p:txBody>
          <a:bodyPr wrap="square" rtlCol="0">
            <a:spAutoFit/>
          </a:bodyPr>
          <a:lstStyle/>
          <a:p>
            <a:r>
              <a:rPr lang="en-US" sz="3200" b="1" dirty="0">
                <a:effectLst>
                  <a:outerShdw blurRad="38100" dist="38100" dir="2700000" algn="tl">
                    <a:srgbClr val="000000">
                      <a:alpha val="43137"/>
                    </a:srgbClr>
                  </a:outerShdw>
                </a:effectLst>
              </a:rPr>
              <a:t>QUESTION</a:t>
            </a:r>
            <a:endParaRPr lang="en-IN" sz="3200" b="1" dirty="0">
              <a:effectLst>
                <a:outerShdw blurRad="38100" dist="38100" dir="2700000" algn="tl">
                  <a:srgbClr val="000000">
                    <a:alpha val="43137"/>
                  </a:srgbClr>
                </a:outerShdw>
              </a:effectLst>
            </a:endParaRPr>
          </a:p>
        </p:txBody>
      </p:sp>
      <p:sp>
        <p:nvSpPr>
          <p:cNvPr id="3" name="TextBox 2">
            <a:extLst>
              <a:ext uri="{FF2B5EF4-FFF2-40B4-BE49-F238E27FC236}">
                <a16:creationId xmlns:a16="http://schemas.microsoft.com/office/drawing/2014/main" id="{D2A91EEC-99FB-CB40-ED29-9DCA6194BFB3}"/>
              </a:ext>
            </a:extLst>
          </p:cNvPr>
          <p:cNvSpPr txBox="1"/>
          <p:nvPr/>
        </p:nvSpPr>
        <p:spPr>
          <a:xfrm>
            <a:off x="0" y="736682"/>
            <a:ext cx="9887442" cy="1569660"/>
          </a:xfrm>
          <a:prstGeom prst="rect">
            <a:avLst/>
          </a:prstGeom>
          <a:noFill/>
        </p:spPr>
        <p:txBody>
          <a:bodyPr wrap="square" rtlCol="0">
            <a:spAutoFit/>
          </a:bodyPr>
          <a:lstStyle/>
          <a:p>
            <a:r>
              <a:rPr lang="en-IN" sz="2400" dirty="0"/>
              <a:t>A manufacturing company invested ₹150 crore in new plant &amp; machinery     during FY 2014-15 and claimed deduction under Section 32AC. </a:t>
            </a:r>
          </a:p>
          <a:p>
            <a:r>
              <a:rPr lang="en-IN" sz="2400" dirty="0"/>
              <a:t>Subsequently, one of the qualifying assets was sold within the </a:t>
            </a:r>
          </a:p>
          <a:p>
            <a:r>
              <a:rPr lang="en-IN" sz="2400" dirty="0"/>
              <a:t>prescribed lock-in period. What is the likely tax consequence?</a:t>
            </a:r>
          </a:p>
        </p:txBody>
      </p:sp>
      <p:sp>
        <p:nvSpPr>
          <p:cNvPr id="4" name="Rectangle 3">
            <a:extLst>
              <a:ext uri="{FF2B5EF4-FFF2-40B4-BE49-F238E27FC236}">
                <a16:creationId xmlns:a16="http://schemas.microsoft.com/office/drawing/2014/main" id="{BD131AB0-7503-A124-FD4D-78EDDA979D5A}"/>
              </a:ext>
            </a:extLst>
          </p:cNvPr>
          <p:cNvSpPr/>
          <p:nvPr/>
        </p:nvSpPr>
        <p:spPr>
          <a:xfrm>
            <a:off x="858129" y="2424073"/>
            <a:ext cx="3101926" cy="882494"/>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extBox 4">
            <a:extLst>
              <a:ext uri="{FF2B5EF4-FFF2-40B4-BE49-F238E27FC236}">
                <a16:creationId xmlns:a16="http://schemas.microsoft.com/office/drawing/2014/main" id="{66FF2CC3-50B7-B95B-D348-C6D387831191}"/>
              </a:ext>
            </a:extLst>
          </p:cNvPr>
          <p:cNvSpPr txBox="1"/>
          <p:nvPr/>
        </p:nvSpPr>
        <p:spPr>
          <a:xfrm>
            <a:off x="882912" y="2423113"/>
            <a:ext cx="3376247" cy="923330"/>
          </a:xfrm>
          <a:prstGeom prst="rect">
            <a:avLst/>
          </a:prstGeom>
          <a:noFill/>
        </p:spPr>
        <p:txBody>
          <a:bodyPr wrap="square" rtlCol="0">
            <a:spAutoFit/>
          </a:bodyPr>
          <a:lstStyle/>
          <a:p>
            <a:r>
              <a:rPr lang="en-US" dirty="0">
                <a:effectLst>
                  <a:outerShdw blurRad="38100" dist="38100" dir="2700000" algn="tl">
                    <a:srgbClr val="000000">
                      <a:alpha val="43137"/>
                    </a:srgbClr>
                  </a:outerShdw>
                </a:effectLst>
              </a:rPr>
              <a:t>[A] </a:t>
            </a:r>
            <a:r>
              <a:rPr lang="en-IN" dirty="0">
                <a:effectLst>
                  <a:outerShdw blurRad="38100" dist="38100" dir="2700000" algn="tl">
                    <a:srgbClr val="000000">
                      <a:alpha val="43137"/>
                    </a:srgbClr>
                  </a:outerShdw>
                </a:effectLst>
              </a:rPr>
              <a:t>No consequence since</a:t>
            </a:r>
          </a:p>
          <a:p>
            <a:r>
              <a:rPr lang="en-IN" dirty="0">
                <a:effectLst>
                  <a:outerShdw blurRad="38100" dist="38100" dir="2700000" algn="tl">
                    <a:srgbClr val="000000">
                      <a:alpha val="43137"/>
                    </a:srgbClr>
                  </a:outerShdw>
                </a:effectLst>
              </a:rPr>
              <a:t>      deduction was already</a:t>
            </a:r>
          </a:p>
          <a:p>
            <a:r>
              <a:rPr lang="en-IN" dirty="0">
                <a:effectLst>
                  <a:outerShdw blurRad="38100" dist="38100" dir="2700000" algn="tl">
                    <a:srgbClr val="000000">
                      <a:alpha val="43137"/>
                    </a:srgbClr>
                  </a:outerShdw>
                </a:effectLst>
              </a:rPr>
              <a:t>      allowed.</a:t>
            </a:r>
          </a:p>
        </p:txBody>
      </p:sp>
      <p:sp>
        <p:nvSpPr>
          <p:cNvPr id="6" name="Rectangle 5">
            <a:extLst>
              <a:ext uri="{FF2B5EF4-FFF2-40B4-BE49-F238E27FC236}">
                <a16:creationId xmlns:a16="http://schemas.microsoft.com/office/drawing/2014/main" id="{CA0B9A17-BC8A-F180-27AD-C9519EAF252C}"/>
              </a:ext>
            </a:extLst>
          </p:cNvPr>
          <p:cNvSpPr/>
          <p:nvPr/>
        </p:nvSpPr>
        <p:spPr>
          <a:xfrm>
            <a:off x="4794738" y="2424776"/>
            <a:ext cx="3101926" cy="881791"/>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TextBox 6">
            <a:extLst>
              <a:ext uri="{FF2B5EF4-FFF2-40B4-BE49-F238E27FC236}">
                <a16:creationId xmlns:a16="http://schemas.microsoft.com/office/drawing/2014/main" id="{0B1DDBA8-5838-5DC7-0972-83DDD57B6DD6}"/>
              </a:ext>
            </a:extLst>
          </p:cNvPr>
          <p:cNvSpPr txBox="1"/>
          <p:nvPr/>
        </p:nvSpPr>
        <p:spPr>
          <a:xfrm>
            <a:off x="4884841" y="2416318"/>
            <a:ext cx="3376247" cy="923330"/>
          </a:xfrm>
          <a:prstGeom prst="rect">
            <a:avLst/>
          </a:prstGeom>
          <a:noFill/>
        </p:spPr>
        <p:txBody>
          <a:bodyPr wrap="square" rtlCol="0">
            <a:spAutoFit/>
          </a:bodyPr>
          <a:lstStyle/>
          <a:p>
            <a:pPr marL="449263" indent="-449263"/>
            <a:r>
              <a:rPr lang="en-US" dirty="0">
                <a:effectLst>
                  <a:outerShdw blurRad="38100" dist="38100" dir="2700000" algn="tl">
                    <a:srgbClr val="000000">
                      <a:alpha val="43137"/>
                    </a:srgbClr>
                  </a:outerShdw>
                </a:effectLst>
              </a:rPr>
              <a:t>[B] </a:t>
            </a:r>
            <a:r>
              <a:rPr lang="en-IN" dirty="0">
                <a:effectLst>
                  <a:outerShdw blurRad="38100" dist="38100" dir="2700000" algn="tl">
                    <a:srgbClr val="000000">
                      <a:alpha val="43137"/>
                    </a:srgbClr>
                  </a:outerShdw>
                </a:effectLst>
              </a:rPr>
              <a:t>Deduction claimed earlier</a:t>
            </a:r>
          </a:p>
          <a:p>
            <a:pPr marL="449263" indent="-449263"/>
            <a:r>
              <a:rPr lang="en-IN" dirty="0">
                <a:effectLst>
                  <a:outerShdw blurRad="38100" dist="38100" dir="2700000" algn="tl">
                    <a:srgbClr val="000000">
                      <a:alpha val="43137"/>
                    </a:srgbClr>
                  </a:outerShdw>
                </a:effectLst>
              </a:rPr>
              <a:t>      may be treated as deemed</a:t>
            </a:r>
          </a:p>
          <a:p>
            <a:pPr marL="449263" indent="-449263"/>
            <a:r>
              <a:rPr lang="en-IN" dirty="0">
                <a:effectLst>
                  <a:outerShdw blurRad="38100" dist="38100" dir="2700000" algn="tl">
                    <a:srgbClr val="000000">
                      <a:alpha val="43137"/>
                    </a:srgbClr>
                  </a:outerShdw>
                </a:effectLst>
              </a:rPr>
              <a:t>      income.</a:t>
            </a:r>
          </a:p>
        </p:txBody>
      </p:sp>
      <p:sp>
        <p:nvSpPr>
          <p:cNvPr id="9" name="Rectangle 8">
            <a:extLst>
              <a:ext uri="{FF2B5EF4-FFF2-40B4-BE49-F238E27FC236}">
                <a16:creationId xmlns:a16="http://schemas.microsoft.com/office/drawing/2014/main" id="{24A33AC0-F104-3DA4-67C8-786D2F010BC2}"/>
              </a:ext>
            </a:extLst>
          </p:cNvPr>
          <p:cNvSpPr/>
          <p:nvPr/>
        </p:nvSpPr>
        <p:spPr>
          <a:xfrm>
            <a:off x="4794738" y="3744286"/>
            <a:ext cx="3101926" cy="881791"/>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ctangle 9">
            <a:extLst>
              <a:ext uri="{FF2B5EF4-FFF2-40B4-BE49-F238E27FC236}">
                <a16:creationId xmlns:a16="http://schemas.microsoft.com/office/drawing/2014/main" id="{4E5530AF-6D31-7263-A358-006D446B41AC}"/>
              </a:ext>
            </a:extLst>
          </p:cNvPr>
          <p:cNvSpPr/>
          <p:nvPr/>
        </p:nvSpPr>
        <p:spPr>
          <a:xfrm>
            <a:off x="858129" y="3728826"/>
            <a:ext cx="3101926" cy="881791"/>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1" name="TextBox 10">
            <a:extLst>
              <a:ext uri="{FF2B5EF4-FFF2-40B4-BE49-F238E27FC236}">
                <a16:creationId xmlns:a16="http://schemas.microsoft.com/office/drawing/2014/main" id="{1F1ABF9C-CFA1-9437-986D-37BBA4F3B0EB}"/>
              </a:ext>
            </a:extLst>
          </p:cNvPr>
          <p:cNvSpPr txBox="1"/>
          <p:nvPr/>
        </p:nvSpPr>
        <p:spPr>
          <a:xfrm>
            <a:off x="882912" y="3846555"/>
            <a:ext cx="3376247" cy="646331"/>
          </a:xfrm>
          <a:prstGeom prst="rect">
            <a:avLst/>
          </a:prstGeom>
          <a:noFill/>
        </p:spPr>
        <p:txBody>
          <a:bodyPr wrap="square" rtlCol="0">
            <a:spAutoFit/>
          </a:bodyPr>
          <a:lstStyle/>
          <a:p>
            <a:pPr marL="449263" indent="-449263"/>
            <a:r>
              <a:rPr lang="en-US" dirty="0">
                <a:effectLst>
                  <a:outerShdw blurRad="38100" dist="38100" dir="2700000" algn="tl">
                    <a:srgbClr val="000000">
                      <a:alpha val="43137"/>
                    </a:srgbClr>
                  </a:outerShdw>
                </a:effectLst>
              </a:rPr>
              <a:t>[C] </a:t>
            </a:r>
            <a:r>
              <a:rPr lang="en-IN" dirty="0">
                <a:effectLst>
                  <a:outerShdw blurRad="38100" dist="38100" dir="2700000" algn="tl">
                    <a:srgbClr val="000000">
                      <a:alpha val="43137"/>
                    </a:srgbClr>
                  </a:outerShdw>
                </a:effectLst>
              </a:rPr>
              <a:t>Only depreciation will be withdrawn.</a:t>
            </a:r>
          </a:p>
        </p:txBody>
      </p:sp>
      <p:sp>
        <p:nvSpPr>
          <p:cNvPr id="12" name="TextBox 11">
            <a:extLst>
              <a:ext uri="{FF2B5EF4-FFF2-40B4-BE49-F238E27FC236}">
                <a16:creationId xmlns:a16="http://schemas.microsoft.com/office/drawing/2014/main" id="{417FBD6F-0533-9BC7-04DA-67C747413CE5}"/>
              </a:ext>
            </a:extLst>
          </p:cNvPr>
          <p:cNvSpPr txBox="1"/>
          <p:nvPr/>
        </p:nvSpPr>
        <p:spPr>
          <a:xfrm>
            <a:off x="4909623" y="3854033"/>
            <a:ext cx="3376247" cy="646331"/>
          </a:xfrm>
          <a:prstGeom prst="rect">
            <a:avLst/>
          </a:prstGeom>
          <a:noFill/>
        </p:spPr>
        <p:txBody>
          <a:bodyPr wrap="square" rtlCol="0">
            <a:spAutoFit/>
          </a:bodyPr>
          <a:lstStyle/>
          <a:p>
            <a:pPr marL="449263" indent="-449263"/>
            <a:r>
              <a:rPr lang="en-US" dirty="0">
                <a:effectLst>
                  <a:outerShdw blurRad="38100" dist="38100" dir="2700000" algn="tl">
                    <a:srgbClr val="000000">
                      <a:alpha val="43137"/>
                    </a:srgbClr>
                  </a:outerShdw>
                </a:effectLst>
              </a:rPr>
              <a:t>[D] </a:t>
            </a:r>
            <a:r>
              <a:rPr lang="en-IN" dirty="0">
                <a:effectLst>
                  <a:outerShdw blurRad="38100" dist="38100" dir="2700000" algn="tl">
                    <a:srgbClr val="000000">
                      <a:alpha val="43137"/>
                    </a:srgbClr>
                  </a:outerShdw>
                </a:effectLst>
              </a:rPr>
              <a:t>Capital gains alone will</a:t>
            </a:r>
          </a:p>
          <a:p>
            <a:pPr marL="449263" indent="-449263"/>
            <a:r>
              <a:rPr lang="en-IN" dirty="0">
                <a:effectLst>
                  <a:outerShdw blurRad="38100" dist="38100" dir="2700000" algn="tl">
                    <a:srgbClr val="000000">
                      <a:alpha val="43137"/>
                    </a:srgbClr>
                  </a:outerShdw>
                </a:effectLst>
              </a:rPr>
              <a:t>       arise.</a:t>
            </a:r>
          </a:p>
        </p:txBody>
      </p:sp>
    </p:spTree>
    <p:extLst>
      <p:ext uri="{BB962C8B-B14F-4D97-AF65-F5344CB8AC3E}">
        <p14:creationId xmlns:p14="http://schemas.microsoft.com/office/powerpoint/2010/main" val="169511179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349" y="378842"/>
            <a:ext cx="8229302" cy="816769"/>
          </a:xfrm>
          <a:prstGeom prst="rect">
            <a:avLst/>
          </a:prstGeom>
          <a:noFill/>
          <a:ln/>
        </p:spPr>
        <p:txBody>
          <a:bodyPr wrap="square" lIns="0" tIns="0" rIns="0" bIns="0" rtlCol="0" anchor="t">
            <a:normAutofit/>
          </a:bodyPr>
          <a:lstStyle/>
          <a:p>
            <a:pPr marL="0" indent="0" algn="l">
              <a:lnSpc>
                <a:spcPct val="104000"/>
              </a:lnSpc>
              <a:buNone/>
            </a:pPr>
            <a:r>
              <a:rPr lang="en-US" sz="2550" dirty="0">
                <a:solidFill>
                  <a:srgbClr val="3A3A3A"/>
                </a:solidFill>
                <a:latin typeface="Noto Serif Medium" pitchFamily="34" charset="0"/>
                <a:ea typeface="Noto Serif Medium" pitchFamily="34" charset="-122"/>
                <a:cs typeface="Noto Serif Medium" pitchFamily="34" charset="-120"/>
              </a:rPr>
              <a:t>Development Accounts &amp; Restoration Fund: Sections 33AB &amp; 33ABA</a:t>
            </a:r>
            <a:endParaRPr lang="en-US" sz="2550" dirty="0"/>
          </a:p>
        </p:txBody>
      </p:sp>
      <p:pic>
        <p:nvPicPr>
          <p:cNvPr id="3" name="Image 0" descr="preencoded.png"/>
          <p:cNvPicPr>
            <a:picLocks noChangeAspect="1"/>
          </p:cNvPicPr>
          <p:nvPr/>
        </p:nvPicPr>
        <p:blipFill>
          <a:blip r:embed="rId3"/>
          <a:stretch>
            <a:fillRect/>
          </a:stretch>
        </p:blipFill>
        <p:spPr>
          <a:xfrm>
            <a:off x="457349" y="1733922"/>
            <a:ext cx="2673028" cy="2673028"/>
          </a:xfrm>
          <a:prstGeom prst="rect">
            <a:avLst/>
          </a:prstGeom>
        </p:spPr>
      </p:pic>
      <p:sp>
        <p:nvSpPr>
          <p:cNvPr id="4" name="Shape 1"/>
          <p:cNvSpPr/>
          <p:nvPr/>
        </p:nvSpPr>
        <p:spPr>
          <a:xfrm>
            <a:off x="3453929" y="1195612"/>
            <a:ext cx="2558430" cy="3433464"/>
          </a:xfrm>
          <a:prstGeom prst="roundRect">
            <a:avLst>
              <a:gd name="adj" fmla="val 2145"/>
            </a:avLst>
          </a:prstGeom>
          <a:solidFill>
            <a:srgbClr val="E6DED2">
              <a:alpha val="50000"/>
            </a:srgbClr>
          </a:solidFill>
          <a:ln w="4763">
            <a:solidFill>
              <a:srgbClr val="CCC4B8"/>
            </a:solidFill>
            <a:prstDash val="solid"/>
          </a:ln>
          <a:effectLst>
            <a:outerShdw dist="16510" dir="2700000" algn="bl" rotWithShape="0">
              <a:srgbClr val="CCC4B8">
                <a:alpha val="100000"/>
              </a:srgbClr>
            </a:outerShdw>
          </a:effectLst>
        </p:spPr>
      </p:sp>
      <p:sp>
        <p:nvSpPr>
          <p:cNvPr id="5" name="Text 2"/>
          <p:cNvSpPr/>
          <p:nvPr/>
        </p:nvSpPr>
        <p:spPr>
          <a:xfrm>
            <a:off x="3589361" y="1355131"/>
            <a:ext cx="2287563" cy="408236"/>
          </a:xfrm>
          <a:prstGeom prst="rect">
            <a:avLst/>
          </a:prstGeom>
          <a:noFill/>
          <a:ln/>
        </p:spPr>
        <p:txBody>
          <a:bodyPr wrap="square" lIns="0" tIns="0" rIns="0" bIns="0" rtlCol="0" anchor="t">
            <a:noAutofit/>
          </a:bodyPr>
          <a:lstStyle/>
          <a:p>
            <a:pPr marL="0" indent="0" algn="l">
              <a:lnSpc>
                <a:spcPct val="104000"/>
              </a:lnSpc>
              <a:buNone/>
            </a:pPr>
            <a:r>
              <a:rPr lang="en-US" sz="1400" dirty="0">
                <a:solidFill>
                  <a:srgbClr val="000000"/>
                </a:solidFill>
                <a:latin typeface="Noto Serif Medium" pitchFamily="34" charset="0"/>
                <a:ea typeface="Noto Serif Medium" pitchFamily="34" charset="-122"/>
                <a:cs typeface="Noto Serif Medium" pitchFamily="34" charset="-120"/>
              </a:rPr>
              <a:t>Section 33AB — Development Accounts</a:t>
            </a:r>
            <a:endParaRPr lang="en-US" sz="1400" dirty="0"/>
          </a:p>
        </p:txBody>
      </p:sp>
      <p:sp>
        <p:nvSpPr>
          <p:cNvPr id="6" name="Text 3"/>
          <p:cNvSpPr/>
          <p:nvPr/>
        </p:nvSpPr>
        <p:spPr>
          <a:xfrm>
            <a:off x="3589362" y="1983545"/>
            <a:ext cx="2287563" cy="2645529"/>
          </a:xfrm>
          <a:prstGeom prst="rect">
            <a:avLst/>
          </a:prstGeom>
          <a:noFill/>
          <a:ln/>
        </p:spPr>
        <p:txBody>
          <a:bodyPr wrap="square" lIns="0" tIns="0" rIns="0" bIns="0" rtlCol="0" anchor="t">
            <a:normAutofit fontScale="77500" lnSpcReduction="20000"/>
          </a:bodyPr>
          <a:lstStyle/>
          <a:p>
            <a:pPr marL="0" indent="0" algn="l">
              <a:lnSpc>
                <a:spcPct val="128000"/>
              </a:lnSpc>
              <a:buNone/>
            </a:pPr>
            <a:r>
              <a:rPr lang="en-US" sz="1400" dirty="0">
                <a:solidFill>
                  <a:srgbClr val="000000"/>
                </a:solidFill>
                <a:latin typeface="Noto Serif" pitchFamily="34" charset="0"/>
                <a:ea typeface="Noto Serif" pitchFamily="34" charset="-122"/>
                <a:cs typeface="Noto Serif" pitchFamily="34" charset="-120"/>
              </a:rPr>
              <a:t>Deduction for deposit of amount in </a:t>
            </a:r>
            <a:r>
              <a:rPr lang="en-US" sz="1400" b="1" dirty="0">
                <a:solidFill>
                  <a:srgbClr val="000000"/>
                </a:solidFill>
                <a:latin typeface="Noto Serif" pitchFamily="34" charset="0"/>
                <a:ea typeface="Noto Serif" pitchFamily="34" charset="-122"/>
                <a:cs typeface="Noto Serif" pitchFamily="34" charset="-120"/>
              </a:rPr>
              <a:t>Tea, Coffee &amp; Rubber Development Accounts</a:t>
            </a:r>
            <a:r>
              <a:rPr lang="en-US" sz="1400" dirty="0">
                <a:solidFill>
                  <a:srgbClr val="000000"/>
                </a:solidFill>
                <a:latin typeface="Noto Serif" pitchFamily="34" charset="0"/>
                <a:ea typeface="Noto Serif" pitchFamily="34" charset="-122"/>
                <a:cs typeface="Noto Serif" pitchFamily="34" charset="-120"/>
              </a:rPr>
              <a:t>. In case of withdrawal, for any non-approved purpose, the amount so withdrawn would be treated as deemed income under sub-sections (4), (5), (7) &amp; (8) must be reported.</a:t>
            </a:r>
            <a:endParaRPr lang="en-US" sz="1400" dirty="0"/>
          </a:p>
          <a:p>
            <a:pPr marL="0" indent="0" algn="l">
              <a:lnSpc>
                <a:spcPct val="128000"/>
              </a:lnSpc>
              <a:buNone/>
            </a:pPr>
            <a:endParaRPr lang="en-US" sz="1200" i="1" dirty="0">
              <a:solidFill>
                <a:srgbClr val="000000"/>
              </a:solidFill>
              <a:latin typeface="Noto Serif" pitchFamily="34" charset="0"/>
              <a:ea typeface="Noto Serif" pitchFamily="34" charset="-122"/>
              <a:cs typeface="Noto Serif" pitchFamily="34" charset="-120"/>
            </a:endParaRPr>
          </a:p>
          <a:p>
            <a:pPr marL="0" indent="0" algn="l">
              <a:lnSpc>
                <a:spcPct val="128000"/>
              </a:lnSpc>
              <a:buNone/>
            </a:pPr>
            <a:r>
              <a:rPr lang="en-US" sz="1300" i="1" dirty="0">
                <a:solidFill>
                  <a:srgbClr val="000000"/>
                </a:solidFill>
                <a:latin typeface="Noto Serif" pitchFamily="34" charset="0"/>
                <a:ea typeface="Noto Serif" pitchFamily="34" charset="-122"/>
                <a:cs typeface="Noto Serif" pitchFamily="34" charset="-120"/>
              </a:rPr>
              <a:t>Example: A tea company deposits profits into its Tea Development Account. Withdrawal for non-approved purposes triggers deemed income.</a:t>
            </a:r>
            <a:endParaRPr lang="en-US" sz="1300" dirty="0"/>
          </a:p>
        </p:txBody>
      </p:sp>
      <p:sp>
        <p:nvSpPr>
          <p:cNvPr id="7" name="Shape 4"/>
          <p:cNvSpPr/>
          <p:nvPr/>
        </p:nvSpPr>
        <p:spPr>
          <a:xfrm>
            <a:off x="6126957" y="1195612"/>
            <a:ext cx="2558504" cy="3433463"/>
          </a:xfrm>
          <a:prstGeom prst="roundRect">
            <a:avLst>
              <a:gd name="adj" fmla="val 2145"/>
            </a:avLst>
          </a:prstGeom>
          <a:solidFill>
            <a:srgbClr val="E6DED2">
              <a:alpha val="50000"/>
            </a:srgbClr>
          </a:solidFill>
          <a:ln w="4763">
            <a:solidFill>
              <a:srgbClr val="CCC4B8"/>
            </a:solidFill>
            <a:prstDash val="solid"/>
          </a:ln>
          <a:effectLst>
            <a:outerShdw dist="16510" dir="2700000" algn="bl" rotWithShape="0">
              <a:srgbClr val="CCC4B8">
                <a:alpha val="100000"/>
              </a:srgbClr>
            </a:outerShdw>
          </a:effectLst>
        </p:spPr>
      </p:sp>
      <p:sp>
        <p:nvSpPr>
          <p:cNvPr id="8" name="Text 5"/>
          <p:cNvSpPr/>
          <p:nvPr/>
        </p:nvSpPr>
        <p:spPr>
          <a:xfrm>
            <a:off x="6262390" y="1363475"/>
            <a:ext cx="2287637" cy="408236"/>
          </a:xfrm>
          <a:prstGeom prst="rect">
            <a:avLst/>
          </a:prstGeom>
          <a:noFill/>
          <a:ln/>
        </p:spPr>
        <p:txBody>
          <a:bodyPr wrap="square" lIns="0" tIns="0" rIns="0" bIns="0" rtlCol="0" anchor="t">
            <a:noAutofit/>
          </a:bodyPr>
          <a:lstStyle/>
          <a:p>
            <a:pPr marL="0" indent="0" algn="l">
              <a:lnSpc>
                <a:spcPct val="104000"/>
              </a:lnSpc>
              <a:buNone/>
            </a:pPr>
            <a:r>
              <a:rPr lang="en-US" sz="1400" dirty="0">
                <a:solidFill>
                  <a:srgbClr val="000000"/>
                </a:solidFill>
                <a:latin typeface="Noto Serif Medium" pitchFamily="34" charset="0"/>
                <a:ea typeface="Noto Serif Medium" pitchFamily="34" charset="-122"/>
                <a:cs typeface="Noto Serif Medium" pitchFamily="34" charset="-120"/>
              </a:rPr>
              <a:t>Section 33ABA — Site Restoration Fund</a:t>
            </a:r>
            <a:endParaRPr lang="en-US" sz="1400" dirty="0"/>
          </a:p>
        </p:txBody>
      </p:sp>
      <p:sp>
        <p:nvSpPr>
          <p:cNvPr id="9" name="Text 6"/>
          <p:cNvSpPr/>
          <p:nvPr/>
        </p:nvSpPr>
        <p:spPr>
          <a:xfrm>
            <a:off x="6262389" y="1969480"/>
            <a:ext cx="2287637" cy="2659596"/>
          </a:xfrm>
          <a:prstGeom prst="rect">
            <a:avLst/>
          </a:prstGeom>
          <a:noFill/>
          <a:ln/>
        </p:spPr>
        <p:txBody>
          <a:bodyPr wrap="square" lIns="0" tIns="0" rIns="0" bIns="0" rtlCol="0" anchor="t">
            <a:normAutofit/>
          </a:bodyPr>
          <a:lstStyle/>
          <a:p>
            <a:pPr marL="0" indent="0" algn="l">
              <a:lnSpc>
                <a:spcPct val="128000"/>
              </a:lnSpc>
              <a:buNone/>
            </a:pPr>
            <a:r>
              <a:rPr lang="en-US" sz="1100" dirty="0">
                <a:solidFill>
                  <a:srgbClr val="000000"/>
                </a:solidFill>
                <a:latin typeface="Noto Serif" pitchFamily="34" charset="0"/>
                <a:ea typeface="Noto Serif" pitchFamily="34" charset="-122"/>
                <a:cs typeface="Noto Serif" pitchFamily="34" charset="-120"/>
              </a:rPr>
              <a:t>Deduction for contributions to </a:t>
            </a:r>
            <a:r>
              <a:rPr lang="en-US" sz="1100" b="1" dirty="0">
                <a:solidFill>
                  <a:srgbClr val="000000"/>
                </a:solidFill>
                <a:latin typeface="Noto Serif" pitchFamily="34" charset="0"/>
                <a:ea typeface="Noto Serif" pitchFamily="34" charset="-122"/>
                <a:cs typeface="Noto Serif" pitchFamily="34" charset="-120"/>
              </a:rPr>
              <a:t>Site Restoration Fund</a:t>
            </a:r>
            <a:r>
              <a:rPr lang="en-US" sz="1100" dirty="0">
                <a:solidFill>
                  <a:srgbClr val="000000"/>
                </a:solidFill>
                <a:latin typeface="Noto Serif" pitchFamily="34" charset="0"/>
                <a:ea typeface="Noto Serif" pitchFamily="34" charset="-122"/>
                <a:cs typeface="Noto Serif" pitchFamily="34" charset="-120"/>
              </a:rPr>
              <a:t>. Deemed income under sub-sections (5), (7) &amp; (8) must be reported. Interest credited or withdrawals for unapproved purposes are taxable.</a:t>
            </a:r>
            <a:endParaRPr lang="en-US" sz="1100" dirty="0"/>
          </a:p>
          <a:p>
            <a:pPr marL="0" indent="0" algn="l">
              <a:lnSpc>
                <a:spcPct val="128000"/>
              </a:lnSpc>
              <a:buNone/>
            </a:pPr>
            <a:endParaRPr lang="en-US" sz="1000" i="1" dirty="0">
              <a:solidFill>
                <a:srgbClr val="000000"/>
              </a:solidFill>
              <a:latin typeface="Noto Serif" pitchFamily="34" charset="0"/>
              <a:ea typeface="Noto Serif" pitchFamily="34" charset="-122"/>
              <a:cs typeface="Noto Serif" pitchFamily="34" charset="-120"/>
            </a:endParaRPr>
          </a:p>
          <a:p>
            <a:pPr marL="0" indent="0" algn="l">
              <a:lnSpc>
                <a:spcPct val="128000"/>
              </a:lnSpc>
              <a:buNone/>
            </a:pPr>
            <a:r>
              <a:rPr lang="en-US" sz="1000" i="1" dirty="0">
                <a:solidFill>
                  <a:srgbClr val="000000"/>
                </a:solidFill>
                <a:latin typeface="Noto Serif" pitchFamily="34" charset="0"/>
                <a:ea typeface="Noto Serif" pitchFamily="34" charset="-122"/>
                <a:cs typeface="Noto Serif" pitchFamily="34" charset="-120"/>
              </a:rPr>
              <a:t>Example: An oil company claims deduction for Site Restoration Fund but uses funds for unrelated purposes — deemed business income.</a:t>
            </a:r>
            <a:endParaRPr lang="en-US" sz="1000" dirty="0"/>
          </a:p>
        </p:txBody>
      </p:sp>
    </p:spTree>
    <p:extLst>
      <p:ext uri="{BB962C8B-B14F-4D97-AF65-F5344CB8AC3E}">
        <p14:creationId xmlns:p14="http://schemas.microsoft.com/office/powerpoint/2010/main" val="1382903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4" name="Text 2"/>
          <p:cNvSpPr/>
          <p:nvPr/>
        </p:nvSpPr>
        <p:spPr>
          <a:xfrm>
            <a:off x="674489" y="290334"/>
            <a:ext cx="4712122" cy="308893"/>
          </a:xfrm>
          <a:prstGeom prst="rect">
            <a:avLst/>
          </a:prstGeom>
          <a:noFill/>
          <a:ln/>
        </p:spPr>
        <p:txBody>
          <a:bodyPr wrap="none" lIns="0" tIns="0" rIns="0" bIns="0" rtlCol="0" anchor="t"/>
          <a:lstStyle/>
          <a:p>
            <a:pPr marL="0" indent="0" algn="l">
              <a:lnSpc>
                <a:spcPct val="104000"/>
              </a:lnSpc>
              <a:buNone/>
            </a:pPr>
            <a:r>
              <a:rPr lang="en-US" sz="19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'Profession' and 'Business' Explained</a:t>
            </a:r>
            <a:endParaRPr lang="en-US" sz="1900" dirty="0">
              <a:latin typeface="Book Antiqua" panose="02040602050305030304" pitchFamily="18" charset="0"/>
            </a:endParaRPr>
          </a:p>
        </p:txBody>
      </p:sp>
      <p:sp>
        <p:nvSpPr>
          <p:cNvPr id="5" name="Shape 3"/>
          <p:cNvSpPr/>
          <p:nvPr/>
        </p:nvSpPr>
        <p:spPr>
          <a:xfrm>
            <a:off x="674489" y="953542"/>
            <a:ext cx="3858071" cy="977057"/>
          </a:xfrm>
          <a:prstGeom prst="roundRect">
            <a:avLst>
              <a:gd name="adj" fmla="val 4249"/>
            </a:avLst>
          </a:prstGeom>
          <a:solidFill>
            <a:srgbClr val="283157"/>
          </a:solidFill>
          <a:ln w="4763">
            <a:solidFill>
              <a:srgbClr val="414A70"/>
            </a:solidFill>
            <a:prstDash val="solid"/>
          </a:ln>
        </p:spPr>
      </p:sp>
      <p:sp>
        <p:nvSpPr>
          <p:cNvPr id="6" name="Text 4"/>
          <p:cNvSpPr/>
          <p:nvPr/>
        </p:nvSpPr>
        <p:spPr>
          <a:xfrm>
            <a:off x="778073" y="1057126"/>
            <a:ext cx="1430387" cy="154409"/>
          </a:xfrm>
          <a:prstGeom prst="rect">
            <a:avLst/>
          </a:prstGeom>
          <a:noFill/>
          <a:ln/>
        </p:spPr>
        <p:txBody>
          <a:bodyPr wrap="none" lIns="0" tIns="0" rIns="0" bIns="0" rtlCol="0" anchor="t"/>
          <a:lstStyle/>
          <a:p>
            <a:pPr marL="0" indent="0" algn="l">
              <a:lnSpc>
                <a:spcPct val="104000"/>
              </a:lnSpc>
              <a:buNone/>
            </a:pPr>
            <a:r>
              <a:rPr lang="en-US" sz="9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Business — Section 2(13)</a:t>
            </a:r>
            <a:endParaRPr lang="en-US" sz="950" dirty="0">
              <a:latin typeface="Book Antiqua" panose="02040602050305030304" pitchFamily="18" charset="0"/>
            </a:endParaRPr>
          </a:p>
        </p:txBody>
      </p:sp>
      <p:sp>
        <p:nvSpPr>
          <p:cNvPr id="7" name="Text 5"/>
          <p:cNvSpPr/>
          <p:nvPr/>
        </p:nvSpPr>
        <p:spPr>
          <a:xfrm>
            <a:off x="778073" y="1258788"/>
            <a:ext cx="3650903" cy="568226"/>
          </a:xfrm>
          <a:prstGeom prst="rect">
            <a:avLst/>
          </a:prstGeom>
          <a:noFill/>
          <a:ln/>
        </p:spPr>
        <p:txBody>
          <a:bodyPr wrap="square" lIns="0" tIns="0" rIns="0" bIns="0" rtlCol="0" anchor="t">
            <a:normAutofit/>
          </a:bodyPr>
          <a:lstStyle/>
          <a:p>
            <a:pPr marL="0" indent="0" algn="l">
              <a:lnSpc>
                <a:spcPct val="120000"/>
              </a:lnSpc>
              <a:buNone/>
            </a:pPr>
            <a:r>
              <a:rPr lang="en-US" sz="750" dirty="0">
                <a:solidFill>
                  <a:srgbClr val="EBECEF"/>
                </a:solidFill>
                <a:latin typeface="Epilogue" pitchFamily="34" charset="0"/>
                <a:ea typeface="Epilogue" pitchFamily="34" charset="-122"/>
                <a:cs typeface="Epilogue" pitchFamily="34" charset="-120"/>
              </a:rPr>
              <a:t>"Includes any trade, commerce, or manufacture or any adventure or concern in the nature of trade, commerce or manufacture." The word “Business” is one of the wide import — activity carried on continuously with a view to earning income.</a:t>
            </a:r>
            <a:endParaRPr lang="en-US" sz="750" dirty="0">
              <a:latin typeface="Book Antiqua" panose="02040602050305030304" pitchFamily="18" charset="0"/>
            </a:endParaRPr>
          </a:p>
        </p:txBody>
      </p:sp>
      <p:sp>
        <p:nvSpPr>
          <p:cNvPr id="8" name="Shape 6"/>
          <p:cNvSpPr/>
          <p:nvPr/>
        </p:nvSpPr>
        <p:spPr>
          <a:xfrm>
            <a:off x="4611291" y="953542"/>
            <a:ext cx="3858146" cy="977057"/>
          </a:xfrm>
          <a:prstGeom prst="roundRect">
            <a:avLst>
              <a:gd name="adj" fmla="val 4249"/>
            </a:avLst>
          </a:prstGeom>
          <a:solidFill>
            <a:srgbClr val="283157"/>
          </a:solidFill>
          <a:ln w="4763">
            <a:solidFill>
              <a:srgbClr val="414A70"/>
            </a:solidFill>
            <a:prstDash val="solid"/>
          </a:ln>
        </p:spPr>
      </p:sp>
      <p:sp>
        <p:nvSpPr>
          <p:cNvPr id="9" name="Text 7"/>
          <p:cNvSpPr/>
          <p:nvPr/>
        </p:nvSpPr>
        <p:spPr>
          <a:xfrm>
            <a:off x="4714875" y="1057126"/>
            <a:ext cx="1561654" cy="154409"/>
          </a:xfrm>
          <a:prstGeom prst="rect">
            <a:avLst/>
          </a:prstGeom>
          <a:noFill/>
          <a:ln/>
        </p:spPr>
        <p:txBody>
          <a:bodyPr wrap="none" lIns="0" tIns="0" rIns="0" bIns="0" rtlCol="0" anchor="t"/>
          <a:lstStyle/>
          <a:p>
            <a:pPr marL="0" indent="0" algn="l">
              <a:lnSpc>
                <a:spcPct val="104000"/>
              </a:lnSpc>
              <a:buNone/>
            </a:pPr>
            <a:r>
              <a:rPr lang="en-US" sz="9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Profession — Section 2(36)</a:t>
            </a:r>
            <a:endParaRPr lang="en-US" sz="950" dirty="0">
              <a:latin typeface="Book Antiqua" panose="02040602050305030304" pitchFamily="18" charset="0"/>
            </a:endParaRPr>
          </a:p>
        </p:txBody>
      </p:sp>
      <p:sp>
        <p:nvSpPr>
          <p:cNvPr id="10" name="Text 8"/>
          <p:cNvSpPr/>
          <p:nvPr/>
        </p:nvSpPr>
        <p:spPr>
          <a:xfrm>
            <a:off x="4714875" y="1258788"/>
            <a:ext cx="3650977" cy="426169"/>
          </a:xfrm>
          <a:prstGeom prst="rect">
            <a:avLst/>
          </a:prstGeom>
          <a:noFill/>
          <a:ln/>
        </p:spPr>
        <p:txBody>
          <a:bodyPr wrap="square" lIns="0" tIns="0" rIns="0" bIns="0" rtlCol="0" anchor="t">
            <a:normAutofit/>
          </a:bodyPr>
          <a:lstStyle/>
          <a:p>
            <a:pPr marL="0" indent="0" algn="l">
              <a:lnSpc>
                <a:spcPct val="120000"/>
              </a:lnSpc>
              <a:buNone/>
            </a:pPr>
            <a:r>
              <a:rPr lang="en-US" sz="750" dirty="0">
                <a:solidFill>
                  <a:srgbClr val="EBECEF"/>
                </a:solidFill>
                <a:latin typeface="Epilogue" pitchFamily="34" charset="0"/>
                <a:ea typeface="Epilogue" pitchFamily="34" charset="-122"/>
                <a:cs typeface="Epilogue" pitchFamily="34" charset="-120"/>
              </a:rPr>
              <a:t>Includes "vocation" — a way of living. Involves intellectual or manual skill , as distinguished from production or sale of commodities. </a:t>
            </a:r>
            <a:endParaRPr lang="en-US" sz="750" dirty="0">
              <a:latin typeface="Book Antiqua" panose="02040602050305030304" pitchFamily="18" charset="0"/>
            </a:endParaRPr>
          </a:p>
        </p:txBody>
      </p:sp>
      <p:sp>
        <p:nvSpPr>
          <p:cNvPr id="11" name="Text 9"/>
          <p:cNvSpPr/>
          <p:nvPr/>
        </p:nvSpPr>
        <p:spPr>
          <a:xfrm>
            <a:off x="674489" y="2048694"/>
            <a:ext cx="3347963" cy="154409"/>
          </a:xfrm>
          <a:prstGeom prst="rect">
            <a:avLst/>
          </a:prstGeom>
          <a:noFill/>
          <a:ln/>
        </p:spPr>
        <p:txBody>
          <a:bodyPr wrap="none" lIns="0" tIns="0" rIns="0" bIns="0" rtlCol="0" anchor="t"/>
          <a:lstStyle/>
          <a:p>
            <a:pPr marL="0" indent="0" algn="l">
              <a:lnSpc>
                <a:spcPct val="104000"/>
              </a:lnSpc>
              <a:buNone/>
            </a:pPr>
            <a:r>
              <a:rPr lang="en-US" sz="9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Notified Professions — Section 44AA(1) &amp; Rule 6F</a:t>
            </a:r>
            <a:endParaRPr lang="en-US" sz="950" dirty="0">
              <a:latin typeface="Book Antiqua" panose="02040602050305030304" pitchFamily="18" charset="0"/>
            </a:endParaRPr>
          </a:p>
        </p:txBody>
      </p:sp>
      <p:pic>
        <p:nvPicPr>
          <p:cNvPr id="12"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1547" y="2326109"/>
            <a:ext cx="222126" cy="222126"/>
          </a:xfrm>
          <a:prstGeom prst="rect">
            <a:avLst/>
          </a:prstGeom>
        </p:spPr>
      </p:pic>
      <p:sp>
        <p:nvSpPr>
          <p:cNvPr id="13" name="Text 10"/>
          <p:cNvSpPr/>
          <p:nvPr/>
        </p:nvSpPr>
        <p:spPr>
          <a:xfrm>
            <a:off x="995660" y="2363390"/>
            <a:ext cx="7473776" cy="261805"/>
          </a:xfrm>
          <a:prstGeom prst="rect">
            <a:avLst/>
          </a:prstGeom>
          <a:noFill/>
          <a:ln/>
        </p:spPr>
        <p:txBody>
          <a:bodyPr wrap="none" lIns="0" tIns="0" rIns="0" bIns="0" rtlCol="0" anchor="t"/>
          <a:lstStyle/>
          <a:p>
            <a:pPr marL="0" indent="0" algn="l">
              <a:lnSpc>
                <a:spcPct val="120000"/>
              </a:lnSpc>
              <a:buNone/>
            </a:pPr>
            <a:r>
              <a:rPr lang="en-US" sz="900" dirty="0">
                <a:solidFill>
                  <a:srgbClr val="EBECEF"/>
                </a:solidFill>
                <a:latin typeface="Epilogue" pitchFamily="34" charset="0"/>
                <a:ea typeface="Epilogue" pitchFamily="34" charset="-122"/>
                <a:cs typeface="Epilogue" pitchFamily="34" charset="-120"/>
              </a:rPr>
              <a:t>Legal, Medical, Engineering, Architectural</a:t>
            </a:r>
            <a:endParaRPr lang="en-US" sz="900" dirty="0">
              <a:latin typeface="Book Antiqua" panose="02040602050305030304" pitchFamily="18" charset="0"/>
            </a:endParaRPr>
          </a:p>
        </p:txBody>
      </p:sp>
      <p:sp>
        <p:nvSpPr>
          <p:cNvPr id="15" name="Text 11"/>
          <p:cNvSpPr/>
          <p:nvPr/>
        </p:nvSpPr>
        <p:spPr>
          <a:xfrm>
            <a:off x="995660" y="2780108"/>
            <a:ext cx="7473776" cy="305099"/>
          </a:xfrm>
          <a:prstGeom prst="rect">
            <a:avLst/>
          </a:prstGeom>
          <a:noFill/>
          <a:ln/>
        </p:spPr>
        <p:txBody>
          <a:bodyPr wrap="none" lIns="0" tIns="0" rIns="0" bIns="0" rtlCol="0" anchor="t"/>
          <a:lstStyle/>
          <a:p>
            <a:pPr marL="0" indent="0" algn="l">
              <a:lnSpc>
                <a:spcPct val="120000"/>
              </a:lnSpc>
              <a:buNone/>
            </a:pPr>
            <a:r>
              <a:rPr lang="en-US" sz="900" dirty="0">
                <a:solidFill>
                  <a:srgbClr val="EBECEF"/>
                </a:solidFill>
                <a:latin typeface="Epilogue" pitchFamily="34" charset="0"/>
                <a:ea typeface="Epilogue" pitchFamily="34" charset="-122"/>
                <a:cs typeface="Epilogue" pitchFamily="34" charset="-120"/>
              </a:rPr>
              <a:t>Accountancy, Technical Consultancy, Interior Decoration</a:t>
            </a:r>
            <a:endParaRPr lang="en-US" sz="900" dirty="0">
              <a:latin typeface="Book Antiqua" panose="02040602050305030304" pitchFamily="18" charset="0"/>
            </a:endParaRPr>
          </a:p>
        </p:txBody>
      </p:sp>
      <p:sp>
        <p:nvSpPr>
          <p:cNvPr id="17" name="Text 12"/>
          <p:cNvSpPr/>
          <p:nvPr/>
        </p:nvSpPr>
        <p:spPr>
          <a:xfrm>
            <a:off x="995660" y="3239021"/>
            <a:ext cx="7473776" cy="297524"/>
          </a:xfrm>
          <a:prstGeom prst="rect">
            <a:avLst/>
          </a:prstGeom>
          <a:noFill/>
          <a:ln/>
        </p:spPr>
        <p:txBody>
          <a:bodyPr wrap="none" lIns="0" tIns="0" rIns="0" bIns="0" rtlCol="0" anchor="t"/>
          <a:lstStyle/>
          <a:p>
            <a:pPr marL="0" indent="0" algn="l">
              <a:lnSpc>
                <a:spcPct val="120000"/>
              </a:lnSpc>
              <a:buNone/>
            </a:pPr>
            <a:r>
              <a:rPr lang="en-US" sz="900" dirty="0">
                <a:solidFill>
                  <a:srgbClr val="EBECEF"/>
                </a:solidFill>
                <a:latin typeface="Epilogue" pitchFamily="34" charset="0"/>
                <a:ea typeface="Epilogue" pitchFamily="34" charset="-122"/>
                <a:cs typeface="Epilogue" pitchFamily="34" charset="-120"/>
              </a:rPr>
              <a:t>Authorised Representative, Company Secretary</a:t>
            </a:r>
            <a:endParaRPr lang="en-US" sz="900" dirty="0">
              <a:latin typeface="Book Antiqua" panose="02040602050305030304" pitchFamily="18" charset="0"/>
            </a:endParaRPr>
          </a:p>
        </p:txBody>
      </p:sp>
      <p:sp>
        <p:nvSpPr>
          <p:cNvPr id="19" name="Text 13"/>
          <p:cNvSpPr/>
          <p:nvPr/>
        </p:nvSpPr>
        <p:spPr>
          <a:xfrm>
            <a:off x="995660" y="3697932"/>
            <a:ext cx="7473776" cy="298624"/>
          </a:xfrm>
          <a:prstGeom prst="rect">
            <a:avLst/>
          </a:prstGeom>
          <a:noFill/>
          <a:ln/>
        </p:spPr>
        <p:txBody>
          <a:bodyPr wrap="none" lIns="0" tIns="0" rIns="0" bIns="0" rtlCol="0" anchor="t"/>
          <a:lstStyle/>
          <a:p>
            <a:pPr marL="0" indent="0" algn="l">
              <a:lnSpc>
                <a:spcPct val="120000"/>
              </a:lnSpc>
              <a:buNone/>
            </a:pPr>
            <a:r>
              <a:rPr lang="en-US" sz="900" dirty="0">
                <a:solidFill>
                  <a:srgbClr val="EBECEF"/>
                </a:solidFill>
                <a:latin typeface="Epilogue" pitchFamily="34" charset="0"/>
                <a:ea typeface="Epilogue" pitchFamily="34" charset="-122"/>
                <a:cs typeface="Epilogue" pitchFamily="34" charset="-120"/>
              </a:rPr>
              <a:t>Film Artists/Actors, Directors, Music Directors, Singers, Editors, Lyricists, Dress Designers</a:t>
            </a:r>
            <a:endParaRPr lang="en-US" sz="900" dirty="0">
              <a:latin typeface="Book Antiqua" panose="02040602050305030304" pitchFamily="18" charset="0"/>
            </a:endParaRPr>
          </a:p>
        </p:txBody>
      </p:sp>
      <p:sp>
        <p:nvSpPr>
          <p:cNvPr id="21" name="Text 14"/>
          <p:cNvSpPr/>
          <p:nvPr/>
        </p:nvSpPr>
        <p:spPr>
          <a:xfrm>
            <a:off x="995660" y="4156844"/>
            <a:ext cx="7473776" cy="292064"/>
          </a:xfrm>
          <a:prstGeom prst="rect">
            <a:avLst/>
          </a:prstGeom>
          <a:noFill/>
          <a:ln/>
        </p:spPr>
        <p:txBody>
          <a:bodyPr wrap="none" lIns="0" tIns="0" rIns="0" bIns="0" rtlCol="0" anchor="t"/>
          <a:lstStyle/>
          <a:p>
            <a:pPr marL="0" indent="0" algn="l">
              <a:lnSpc>
                <a:spcPct val="120000"/>
              </a:lnSpc>
              <a:buNone/>
            </a:pPr>
            <a:r>
              <a:rPr lang="en-US" sz="900" dirty="0">
                <a:solidFill>
                  <a:srgbClr val="EBECEF"/>
                </a:solidFill>
                <a:latin typeface="Epilogue" pitchFamily="34" charset="0"/>
                <a:ea typeface="Epilogue" pitchFamily="34" charset="-122"/>
                <a:cs typeface="Epilogue" pitchFamily="34" charset="-120"/>
              </a:rPr>
              <a:t>Information Technology (Notification S.O. 385(E) dated 04.05.2001)</a:t>
            </a:r>
            <a:endParaRPr lang="en-US" sz="900" dirty="0">
              <a:latin typeface="Book Antiqua" panose="02040602050305030304" pitchFamily="18" charset="0"/>
            </a:endParaRPr>
          </a:p>
        </p:txBody>
      </p:sp>
      <p:sp>
        <p:nvSpPr>
          <p:cNvPr id="22" name="Text 15"/>
          <p:cNvSpPr/>
          <p:nvPr/>
        </p:nvSpPr>
        <p:spPr>
          <a:xfrm>
            <a:off x="674489" y="4546774"/>
            <a:ext cx="7794947" cy="459244"/>
          </a:xfrm>
          <a:prstGeom prst="rect">
            <a:avLst/>
          </a:prstGeom>
          <a:noFill/>
          <a:ln/>
        </p:spPr>
        <p:txBody>
          <a:bodyPr wrap="square" lIns="0" tIns="0" rIns="0" bIns="0" rtlCol="0" anchor="t">
            <a:normAutofit/>
          </a:bodyPr>
          <a:lstStyle/>
          <a:p>
            <a:pPr marL="0" indent="0" algn="l">
              <a:lnSpc>
                <a:spcPct val="120000"/>
              </a:lnSpc>
              <a:buNone/>
            </a:pPr>
            <a:r>
              <a:rPr lang="en-US" sz="1000" dirty="0">
                <a:solidFill>
                  <a:srgbClr val="EBECEF"/>
                </a:solidFill>
                <a:latin typeface="Epilogue" pitchFamily="34" charset="0"/>
                <a:ea typeface="Epilogue" pitchFamily="34" charset="-122"/>
                <a:cs typeface="Epilogue" pitchFamily="34" charset="-120"/>
              </a:rPr>
              <a:t>Activities held to be </a:t>
            </a:r>
            <a:r>
              <a:rPr lang="en-US" sz="1000" b="1" dirty="0">
                <a:solidFill>
                  <a:srgbClr val="EBECEF"/>
                </a:solidFill>
                <a:latin typeface="Epilogue" pitchFamily="34" charset="0"/>
                <a:ea typeface="Epilogue" pitchFamily="34" charset="-122"/>
                <a:cs typeface="Epilogue" pitchFamily="34" charset="-120"/>
              </a:rPr>
              <a:t>business</a:t>
            </a:r>
            <a:r>
              <a:rPr lang="en-US" sz="1000" dirty="0">
                <a:solidFill>
                  <a:srgbClr val="EBECEF"/>
                </a:solidFill>
                <a:latin typeface="Epilogue" pitchFamily="34" charset="0"/>
                <a:ea typeface="Epilogue" pitchFamily="34" charset="-122"/>
                <a:cs typeface="Epilogue" pitchFamily="34" charset="-120"/>
              </a:rPr>
              <a:t> include: advertising agents, clearing &amp; forwarding agents, couriers, insurance agents, nursing homes, stock broking, and travel agents.</a:t>
            </a:r>
            <a:endParaRPr lang="en-US" sz="1000" dirty="0">
              <a:latin typeface="Book Antiqua" panose="02040602050305030304" pitchFamily="18" charset="0"/>
            </a:endParaRPr>
          </a:p>
        </p:txBody>
      </p:sp>
      <p:sp>
        <p:nvSpPr>
          <p:cNvPr id="23" name="Rectangle 22"/>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pic>
        <p:nvPicPr>
          <p:cNvPr id="2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3128" y="2748969"/>
            <a:ext cx="222126" cy="222126"/>
          </a:xfrm>
          <a:prstGeom prst="rect">
            <a:avLst/>
          </a:prstGeom>
        </p:spPr>
      </p:pic>
      <p:pic>
        <p:nvPicPr>
          <p:cNvPr id="27"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1547" y="3226593"/>
            <a:ext cx="222126" cy="222126"/>
          </a:xfrm>
          <a:prstGeom prst="rect">
            <a:avLst/>
          </a:prstGeom>
        </p:spPr>
      </p:pic>
      <p:pic>
        <p:nvPicPr>
          <p:cNvPr id="28"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1547" y="3684131"/>
            <a:ext cx="222126" cy="222126"/>
          </a:xfrm>
          <a:prstGeom prst="rect">
            <a:avLst/>
          </a:prstGeom>
        </p:spPr>
      </p:pic>
      <p:pic>
        <p:nvPicPr>
          <p:cNvPr id="29"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4050" y="4123914"/>
            <a:ext cx="222126" cy="222126"/>
          </a:xfrm>
          <a:prstGeom prst="rect">
            <a:avLst/>
          </a:prstGeom>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03759" y="349448"/>
            <a:ext cx="6332860" cy="332259"/>
          </a:xfrm>
          <a:prstGeom prst="rect">
            <a:avLst/>
          </a:prstGeom>
          <a:noFill/>
          <a:ln/>
        </p:spPr>
        <p:txBody>
          <a:bodyPr wrap="none" lIns="0" tIns="0" rIns="0" bIns="0" rtlCol="0" anchor="t"/>
          <a:lstStyle/>
          <a:p>
            <a:pPr marL="0" indent="0" algn="l">
              <a:lnSpc>
                <a:spcPct val="104000"/>
              </a:lnSpc>
              <a:buNone/>
            </a:pPr>
            <a:r>
              <a:rPr lang="en-US" sz="2050" dirty="0">
                <a:solidFill>
                  <a:srgbClr val="3A3A3A"/>
                </a:solidFill>
                <a:latin typeface="Noto Serif Medium" pitchFamily="34" charset="0"/>
                <a:ea typeface="Noto Serif Medium" pitchFamily="34" charset="-122"/>
                <a:cs typeface="Noto Serif Medium" pitchFamily="34" charset="-120"/>
              </a:rPr>
              <a:t>Shipping Reserve &amp; Auditor's Working Papers</a:t>
            </a:r>
            <a:endParaRPr lang="en-US" sz="2050" dirty="0"/>
          </a:p>
        </p:txBody>
      </p:sp>
      <p:pic>
        <p:nvPicPr>
          <p:cNvPr id="3" name="Image 0" descr="preencoded.png"/>
          <p:cNvPicPr>
            <a:picLocks noChangeAspect="1"/>
          </p:cNvPicPr>
          <p:nvPr/>
        </p:nvPicPr>
        <p:blipFill>
          <a:blip r:embed="rId3"/>
          <a:stretch>
            <a:fillRect/>
          </a:stretch>
        </p:blipFill>
        <p:spPr>
          <a:xfrm>
            <a:off x="903759" y="890960"/>
            <a:ext cx="2399109" cy="2399109"/>
          </a:xfrm>
          <a:prstGeom prst="rect">
            <a:avLst/>
          </a:prstGeom>
        </p:spPr>
      </p:pic>
      <p:sp>
        <p:nvSpPr>
          <p:cNvPr id="4" name="Text 1"/>
          <p:cNvSpPr/>
          <p:nvPr/>
        </p:nvSpPr>
        <p:spPr>
          <a:xfrm>
            <a:off x="3562350" y="1122312"/>
            <a:ext cx="4836062" cy="289619"/>
          </a:xfrm>
          <a:prstGeom prst="rect">
            <a:avLst/>
          </a:prstGeom>
          <a:noFill/>
          <a:ln/>
        </p:spPr>
        <p:txBody>
          <a:bodyPr wrap="none" lIns="0" tIns="0" rIns="0" bIns="0" rtlCol="0" anchor="t"/>
          <a:lstStyle/>
          <a:p>
            <a:pPr marL="0" indent="0" algn="l">
              <a:lnSpc>
                <a:spcPct val="104000"/>
              </a:lnSpc>
              <a:buNone/>
            </a:pPr>
            <a:r>
              <a:rPr lang="en-US" dirty="0">
                <a:solidFill>
                  <a:srgbClr val="3A3A3A"/>
                </a:solidFill>
                <a:latin typeface="Noto Serif Medium" pitchFamily="34" charset="0"/>
                <a:ea typeface="Noto Serif Medium" pitchFamily="34" charset="-122"/>
                <a:cs typeface="Noto Serif Medium" pitchFamily="34" charset="-120"/>
              </a:rPr>
              <a:t>Section 33AC — Shipping Business Reserve</a:t>
            </a:r>
            <a:endParaRPr lang="en-US" dirty="0"/>
          </a:p>
        </p:txBody>
      </p:sp>
      <p:sp>
        <p:nvSpPr>
          <p:cNvPr id="5" name="Text 2"/>
          <p:cNvSpPr/>
          <p:nvPr/>
        </p:nvSpPr>
        <p:spPr>
          <a:xfrm>
            <a:off x="3562350" y="1560760"/>
            <a:ext cx="4677817" cy="815876"/>
          </a:xfrm>
          <a:prstGeom prst="rect">
            <a:avLst/>
          </a:prstGeom>
          <a:noFill/>
          <a:ln/>
        </p:spPr>
        <p:txBody>
          <a:bodyPr wrap="square" lIns="0" tIns="0" rIns="0" bIns="0" rtlCol="0" anchor="t">
            <a:noAutofit/>
          </a:bodyPr>
          <a:lstStyle/>
          <a:p>
            <a:pPr marL="0" indent="0" algn="l">
              <a:lnSpc>
                <a:spcPct val="117000"/>
              </a:lnSpc>
              <a:buNone/>
            </a:pPr>
            <a:r>
              <a:rPr lang="en-US" sz="1400" dirty="0">
                <a:solidFill>
                  <a:srgbClr val="4C4C4C"/>
                </a:solidFill>
                <a:latin typeface="Noto Serif" pitchFamily="34" charset="0"/>
                <a:ea typeface="Noto Serif" pitchFamily="34" charset="-122"/>
                <a:cs typeface="Noto Serif" pitchFamily="34" charset="-120"/>
              </a:rPr>
              <a:t>Deduction for reserves created out of shipping profits, utilized per sub-section (2). Deemed income under sub-sections (3) &amp; (4) for reserves must be reported.</a:t>
            </a:r>
            <a:endParaRPr lang="en-US" sz="1400" dirty="0"/>
          </a:p>
          <a:p>
            <a:pPr marL="0" indent="0" algn="l">
              <a:lnSpc>
                <a:spcPct val="117000"/>
              </a:lnSpc>
              <a:buNone/>
            </a:pPr>
            <a:r>
              <a:rPr lang="en-US" sz="1400" i="1" dirty="0">
                <a:solidFill>
                  <a:srgbClr val="4C4C4C"/>
                </a:solidFill>
                <a:latin typeface="Noto Serif" pitchFamily="34" charset="0"/>
                <a:ea typeface="Noto Serif" pitchFamily="34" charset="-122"/>
                <a:cs typeface="Noto Serif" pitchFamily="34" charset="-120"/>
              </a:rPr>
              <a:t>Example: A shipping company creates a reserve from profits. If withdrawn for non-approved purposes, it becomes deemed business income.</a:t>
            </a:r>
            <a:endParaRPr lang="en-US" sz="1400" dirty="0"/>
          </a:p>
        </p:txBody>
      </p:sp>
      <p:sp>
        <p:nvSpPr>
          <p:cNvPr id="6" name="Shape 3"/>
          <p:cNvSpPr/>
          <p:nvPr/>
        </p:nvSpPr>
        <p:spPr>
          <a:xfrm>
            <a:off x="911643" y="3471957"/>
            <a:ext cx="7336408" cy="1538691"/>
          </a:xfrm>
          <a:prstGeom prst="roundRect">
            <a:avLst>
              <a:gd name="adj" fmla="val 3371"/>
            </a:avLst>
          </a:prstGeom>
          <a:solidFill>
            <a:schemeClr val="tx2">
              <a:lumMod val="20000"/>
              <a:lumOff val="80000"/>
            </a:schemeClr>
          </a:solidFill>
          <a:ln/>
        </p:spPr>
      </p:sp>
      <p:pic>
        <p:nvPicPr>
          <p:cNvPr id="7" name="Image 1" descr="preencoded.png"/>
          <p:cNvPicPr>
            <a:picLocks noChangeAspect="1"/>
          </p:cNvPicPr>
          <p:nvPr/>
        </p:nvPicPr>
        <p:blipFill>
          <a:blip r:embed="rId4"/>
          <a:stretch>
            <a:fillRect/>
          </a:stretch>
        </p:blipFill>
        <p:spPr>
          <a:xfrm>
            <a:off x="1010022" y="3592711"/>
            <a:ext cx="166092" cy="132904"/>
          </a:xfrm>
          <a:prstGeom prst="rect">
            <a:avLst/>
          </a:prstGeom>
        </p:spPr>
      </p:pic>
      <p:sp>
        <p:nvSpPr>
          <p:cNvPr id="8" name="Text 4"/>
          <p:cNvSpPr/>
          <p:nvPr/>
        </p:nvSpPr>
        <p:spPr>
          <a:xfrm>
            <a:off x="1282378" y="3575670"/>
            <a:ext cx="2612380" cy="166092"/>
          </a:xfrm>
          <a:prstGeom prst="rect">
            <a:avLst/>
          </a:prstGeom>
          <a:noFill/>
          <a:ln/>
        </p:spPr>
        <p:txBody>
          <a:bodyPr wrap="none" lIns="0" tIns="0" rIns="0" bIns="0" rtlCol="0" anchor="t"/>
          <a:lstStyle/>
          <a:p>
            <a:pPr marL="0" indent="0" algn="l">
              <a:lnSpc>
                <a:spcPct val="104000"/>
              </a:lnSpc>
              <a:buNone/>
            </a:pPr>
            <a:r>
              <a:rPr lang="en-US" sz="1400" dirty="0">
                <a:solidFill>
                  <a:srgbClr val="000000"/>
                </a:solidFill>
                <a:latin typeface="Noto Serif Medium" pitchFamily="34" charset="0"/>
                <a:ea typeface="Noto Serif Medium" pitchFamily="34" charset="-122"/>
                <a:cs typeface="Noto Serif Medium" pitchFamily="34" charset="-120"/>
              </a:rPr>
              <a:t>Auditor's Working Papers Format</a:t>
            </a:r>
            <a:endParaRPr lang="en-US" sz="1400" dirty="0"/>
          </a:p>
        </p:txBody>
      </p:sp>
      <p:sp>
        <p:nvSpPr>
          <p:cNvPr id="9" name="Shape 5"/>
          <p:cNvSpPr/>
          <p:nvPr/>
        </p:nvSpPr>
        <p:spPr>
          <a:xfrm>
            <a:off x="1121197" y="3831431"/>
            <a:ext cx="7012633" cy="1071160"/>
          </a:xfrm>
          <a:prstGeom prst="roundRect">
            <a:avLst>
              <a:gd name="adj" fmla="val 5448"/>
            </a:avLst>
          </a:prstGeom>
          <a:solidFill>
            <a:schemeClr val="bg2">
              <a:lumMod val="90000"/>
            </a:schemeClr>
          </a:solidFill>
          <a:ln w="4763">
            <a:solidFill>
              <a:schemeClr val="tx1">
                <a:lumMod val="50000"/>
                <a:lumOff val="50000"/>
                <a:alpha val="8000"/>
              </a:schemeClr>
            </a:solidFill>
            <a:prstDash val="solid"/>
          </a:ln>
        </p:spPr>
      </p:sp>
      <p:sp>
        <p:nvSpPr>
          <p:cNvPr id="10" name="Text 6"/>
          <p:cNvSpPr/>
          <p:nvPr/>
        </p:nvSpPr>
        <p:spPr>
          <a:xfrm>
            <a:off x="1393552" y="3888730"/>
            <a:ext cx="1268537" cy="148828"/>
          </a:xfrm>
          <a:prstGeom prst="rect">
            <a:avLst/>
          </a:prstGeom>
          <a:noFill/>
          <a:ln/>
        </p:spPr>
        <p:txBody>
          <a:bodyPr wrap="none" lIns="0" tIns="0" rIns="0" bIns="0" rtlCol="0" anchor="t"/>
          <a:lstStyle/>
          <a:p>
            <a:pPr marL="0" indent="0" algn="l">
              <a:lnSpc>
                <a:spcPct val="117000"/>
              </a:lnSpc>
              <a:buNone/>
            </a:pPr>
            <a:r>
              <a:rPr lang="en-US" sz="1200" b="1" dirty="0">
                <a:solidFill>
                  <a:srgbClr val="000000"/>
                </a:solidFill>
                <a:latin typeface="Noto Serif" pitchFamily="34" charset="0"/>
                <a:ea typeface="Noto Serif" pitchFamily="34" charset="-122"/>
                <a:cs typeface="Noto Serif" pitchFamily="34" charset="-120"/>
              </a:rPr>
              <a:t>Section</a:t>
            </a:r>
            <a:endParaRPr lang="en-US" sz="1200" dirty="0"/>
          </a:p>
        </p:txBody>
      </p:sp>
      <p:sp>
        <p:nvSpPr>
          <p:cNvPr id="11" name="Text 7"/>
          <p:cNvSpPr/>
          <p:nvPr/>
        </p:nvSpPr>
        <p:spPr>
          <a:xfrm>
            <a:off x="2422178" y="3888730"/>
            <a:ext cx="2634555" cy="148828"/>
          </a:xfrm>
          <a:prstGeom prst="rect">
            <a:avLst/>
          </a:prstGeom>
          <a:noFill/>
          <a:ln/>
        </p:spPr>
        <p:txBody>
          <a:bodyPr wrap="none" lIns="0" tIns="0" rIns="0" bIns="0" rtlCol="0" anchor="t"/>
          <a:lstStyle/>
          <a:p>
            <a:pPr marL="0" indent="0" algn="l">
              <a:lnSpc>
                <a:spcPct val="117000"/>
              </a:lnSpc>
              <a:buNone/>
            </a:pPr>
            <a:r>
              <a:rPr lang="en-US" sz="1200" b="1" dirty="0">
                <a:solidFill>
                  <a:srgbClr val="000000"/>
                </a:solidFill>
                <a:latin typeface="Noto Serif" pitchFamily="34" charset="0"/>
                <a:ea typeface="Noto Serif" pitchFamily="34" charset="-122"/>
                <a:cs typeface="Noto Serif" pitchFamily="34" charset="-120"/>
              </a:rPr>
              <a:t>Description</a:t>
            </a:r>
            <a:endParaRPr lang="en-US" sz="1200" dirty="0"/>
          </a:p>
        </p:txBody>
      </p:sp>
      <p:sp>
        <p:nvSpPr>
          <p:cNvPr id="12" name="Text 8"/>
          <p:cNvSpPr/>
          <p:nvPr/>
        </p:nvSpPr>
        <p:spPr>
          <a:xfrm>
            <a:off x="4816822" y="3888730"/>
            <a:ext cx="1608237" cy="148828"/>
          </a:xfrm>
          <a:prstGeom prst="rect">
            <a:avLst/>
          </a:prstGeom>
          <a:noFill/>
          <a:ln/>
        </p:spPr>
        <p:txBody>
          <a:bodyPr wrap="none" lIns="0" tIns="0" rIns="0" bIns="0" rtlCol="0" anchor="t"/>
          <a:lstStyle/>
          <a:p>
            <a:pPr marL="0" indent="0" algn="l">
              <a:lnSpc>
                <a:spcPct val="117000"/>
              </a:lnSpc>
              <a:buNone/>
            </a:pPr>
            <a:r>
              <a:rPr lang="en-US" sz="1200" b="1" dirty="0">
                <a:solidFill>
                  <a:srgbClr val="000000"/>
                </a:solidFill>
                <a:latin typeface="Noto Serif" pitchFamily="34" charset="0"/>
                <a:ea typeface="Noto Serif" pitchFamily="34" charset="-122"/>
                <a:cs typeface="Noto Serif" pitchFamily="34" charset="-120"/>
              </a:rPr>
              <a:t>Amount</a:t>
            </a:r>
            <a:endParaRPr lang="en-US" sz="1200" dirty="0"/>
          </a:p>
        </p:txBody>
      </p:sp>
      <p:sp>
        <p:nvSpPr>
          <p:cNvPr id="13" name="Text 9"/>
          <p:cNvSpPr/>
          <p:nvPr/>
        </p:nvSpPr>
        <p:spPr>
          <a:xfrm>
            <a:off x="6185148" y="3888730"/>
            <a:ext cx="2294855" cy="148828"/>
          </a:xfrm>
          <a:prstGeom prst="rect">
            <a:avLst/>
          </a:prstGeom>
          <a:noFill/>
          <a:ln/>
        </p:spPr>
        <p:txBody>
          <a:bodyPr wrap="none" lIns="0" tIns="0" rIns="0" bIns="0" rtlCol="0" anchor="t"/>
          <a:lstStyle/>
          <a:p>
            <a:pPr marL="0" indent="0" algn="l">
              <a:lnSpc>
                <a:spcPct val="117000"/>
              </a:lnSpc>
              <a:buNone/>
            </a:pPr>
            <a:r>
              <a:rPr lang="en-US" sz="1200" b="1" dirty="0">
                <a:solidFill>
                  <a:srgbClr val="000000"/>
                </a:solidFill>
                <a:latin typeface="Noto Serif" pitchFamily="34" charset="0"/>
                <a:ea typeface="Noto Serif" pitchFamily="34" charset="-122"/>
                <a:cs typeface="Noto Serif" pitchFamily="34" charset="-120"/>
              </a:rPr>
              <a:t>Remarks</a:t>
            </a:r>
            <a:endParaRPr lang="en-US" sz="1200" dirty="0"/>
          </a:p>
        </p:txBody>
      </p:sp>
      <p:sp>
        <p:nvSpPr>
          <p:cNvPr id="14" name="Text 10"/>
          <p:cNvSpPr/>
          <p:nvPr/>
        </p:nvSpPr>
        <p:spPr>
          <a:xfrm>
            <a:off x="1176114" y="4147393"/>
            <a:ext cx="1246064" cy="446484"/>
          </a:xfrm>
          <a:prstGeom prst="rect">
            <a:avLst/>
          </a:prstGeom>
          <a:noFill/>
          <a:ln/>
        </p:spPr>
        <p:txBody>
          <a:bodyPr wrap="square" lIns="0" tIns="0" rIns="0" bIns="0" rtlCol="0" anchor="t">
            <a:noAutofit/>
          </a:bodyPr>
          <a:lstStyle/>
          <a:p>
            <a:pPr marL="0" indent="0" algn="l">
              <a:lnSpc>
                <a:spcPct val="117000"/>
              </a:lnSpc>
              <a:buNone/>
            </a:pPr>
            <a:r>
              <a:rPr lang="en-US" sz="1200" dirty="0">
                <a:solidFill>
                  <a:srgbClr val="000000"/>
                </a:solidFill>
                <a:latin typeface="Noto Serif" pitchFamily="34" charset="0"/>
                <a:ea typeface="Noto Serif" pitchFamily="34" charset="-122"/>
                <a:cs typeface="Noto Serif" pitchFamily="34" charset="-120"/>
              </a:rPr>
              <a:t>32AC / 32AD / 33AB / 33ABA / 33AC</a:t>
            </a:r>
            <a:endParaRPr lang="en-US" sz="1200" dirty="0"/>
          </a:p>
        </p:txBody>
      </p:sp>
      <p:sp>
        <p:nvSpPr>
          <p:cNvPr id="15" name="Text 11"/>
          <p:cNvSpPr/>
          <p:nvPr/>
        </p:nvSpPr>
        <p:spPr>
          <a:xfrm>
            <a:off x="2422178" y="4147393"/>
            <a:ext cx="2634555" cy="148828"/>
          </a:xfrm>
          <a:prstGeom prst="rect">
            <a:avLst/>
          </a:prstGeom>
          <a:noFill/>
          <a:ln/>
        </p:spPr>
        <p:txBody>
          <a:bodyPr wrap="none" lIns="0" tIns="0" rIns="0" bIns="0" rtlCol="0" anchor="t"/>
          <a:lstStyle/>
          <a:p>
            <a:pPr marL="0" indent="0" algn="l">
              <a:lnSpc>
                <a:spcPct val="117000"/>
              </a:lnSpc>
              <a:buNone/>
            </a:pPr>
            <a:r>
              <a:rPr lang="en-US" sz="1200" dirty="0">
                <a:solidFill>
                  <a:srgbClr val="000000"/>
                </a:solidFill>
                <a:latin typeface="Noto Serif" pitchFamily="34" charset="0"/>
                <a:ea typeface="Noto Serif" pitchFamily="34" charset="-122"/>
                <a:cs typeface="Noto Serif" pitchFamily="34" charset="-120"/>
              </a:rPr>
              <a:t>Nature of deemed income</a:t>
            </a:r>
            <a:endParaRPr lang="en-US" sz="1200" dirty="0"/>
          </a:p>
        </p:txBody>
      </p:sp>
      <p:sp>
        <p:nvSpPr>
          <p:cNvPr id="16" name="Text 12"/>
          <p:cNvSpPr/>
          <p:nvPr/>
        </p:nvSpPr>
        <p:spPr>
          <a:xfrm>
            <a:off x="4816822" y="4147393"/>
            <a:ext cx="1608237" cy="148828"/>
          </a:xfrm>
          <a:prstGeom prst="rect">
            <a:avLst/>
          </a:prstGeom>
          <a:noFill/>
          <a:ln/>
        </p:spPr>
        <p:txBody>
          <a:bodyPr wrap="none" lIns="0" tIns="0" rIns="0" bIns="0" rtlCol="0" anchor="t"/>
          <a:lstStyle/>
          <a:p>
            <a:pPr marL="0" indent="0" algn="l">
              <a:lnSpc>
                <a:spcPct val="117000"/>
              </a:lnSpc>
              <a:buNone/>
            </a:pPr>
            <a:r>
              <a:rPr lang="en-US" sz="1200" dirty="0">
                <a:solidFill>
                  <a:srgbClr val="000000"/>
                </a:solidFill>
                <a:latin typeface="Noto Serif" pitchFamily="34" charset="0"/>
                <a:ea typeface="Noto Serif" pitchFamily="34" charset="-122"/>
                <a:cs typeface="Noto Serif" pitchFamily="34" charset="-120"/>
              </a:rPr>
              <a:t>₹ Value</a:t>
            </a:r>
            <a:endParaRPr lang="en-US" sz="1200" dirty="0"/>
          </a:p>
        </p:txBody>
      </p:sp>
      <p:sp>
        <p:nvSpPr>
          <p:cNvPr id="17" name="Text 13"/>
          <p:cNvSpPr/>
          <p:nvPr/>
        </p:nvSpPr>
        <p:spPr>
          <a:xfrm>
            <a:off x="6185148" y="4147393"/>
            <a:ext cx="1837655" cy="297656"/>
          </a:xfrm>
          <a:prstGeom prst="rect">
            <a:avLst/>
          </a:prstGeom>
          <a:noFill/>
          <a:ln/>
        </p:spPr>
        <p:txBody>
          <a:bodyPr wrap="square" lIns="0" tIns="0" rIns="0" bIns="0" rtlCol="0" anchor="t">
            <a:noAutofit/>
          </a:bodyPr>
          <a:lstStyle/>
          <a:p>
            <a:pPr marL="0" indent="0" algn="l">
              <a:lnSpc>
                <a:spcPct val="117000"/>
              </a:lnSpc>
              <a:buNone/>
            </a:pPr>
            <a:r>
              <a:rPr lang="en-US" sz="1200" dirty="0">
                <a:solidFill>
                  <a:srgbClr val="000000"/>
                </a:solidFill>
                <a:latin typeface="Noto Serif" pitchFamily="34" charset="0"/>
                <a:ea typeface="Noto Serif" pitchFamily="34" charset="-122"/>
                <a:cs typeface="Noto Serif" pitchFamily="34" charset="-120"/>
              </a:rPr>
              <a:t>Reference to triggering transaction(s)</a:t>
            </a:r>
            <a:endParaRPr lang="en-US" sz="1200" dirty="0"/>
          </a:p>
        </p:txBody>
      </p:sp>
    </p:spTree>
    <p:extLst>
      <p:ext uri="{BB962C8B-B14F-4D97-AF65-F5344CB8AC3E}">
        <p14:creationId xmlns:p14="http://schemas.microsoft.com/office/powerpoint/2010/main" val="97793010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
    <p:bg>
      <p:bgPr>
        <a:solidFill>
          <a:srgbClr val="1B2A5E"/>
        </a:solidFill>
        <a:effectLst/>
      </p:bgPr>
    </p:bg>
    <p:spTree>
      <p:nvGrpSpPr>
        <p:cNvPr id="1" name=""/>
        <p:cNvGrpSpPr/>
        <p:nvPr/>
      </p:nvGrpSpPr>
      <p:grpSpPr>
        <a:xfrm>
          <a:off x="0" y="0"/>
          <a:ext cx="0" cy="0"/>
          <a:chOff x="0" y="0"/>
          <a:chExt cx="0" cy="0"/>
        </a:xfrm>
      </p:grpSpPr>
      <p:sp>
        <p:nvSpPr>
          <p:cNvPr id="2" name="Shape 0"/>
          <p:cNvSpPr/>
          <p:nvPr/>
        </p:nvSpPr>
        <p:spPr>
          <a:xfrm>
            <a:off x="0" y="3474720"/>
            <a:ext cx="9144000" cy="1668780"/>
          </a:xfrm>
          <a:prstGeom prst="rect">
            <a:avLst/>
          </a:prstGeom>
          <a:solidFill>
            <a:srgbClr val="2D3F7E"/>
          </a:solidFill>
          <a:ln w="12700">
            <a:solidFill>
              <a:srgbClr val="2D3F7E"/>
            </a:solidFill>
            <a:prstDash val="solid"/>
          </a:ln>
        </p:spPr>
      </p:sp>
      <p:sp>
        <p:nvSpPr>
          <p:cNvPr id="3" name="Shape 1"/>
          <p:cNvSpPr/>
          <p:nvPr/>
        </p:nvSpPr>
        <p:spPr>
          <a:xfrm>
            <a:off x="0" y="1417320"/>
            <a:ext cx="228600" cy="1920240"/>
          </a:xfrm>
          <a:prstGeom prst="rect">
            <a:avLst/>
          </a:prstGeom>
          <a:solidFill>
            <a:srgbClr val="C9A84C"/>
          </a:solidFill>
          <a:ln w="12700">
            <a:solidFill>
              <a:srgbClr val="C9A84C"/>
            </a:solidFill>
            <a:prstDash val="solid"/>
          </a:ln>
        </p:spPr>
      </p:sp>
      <p:sp>
        <p:nvSpPr>
          <p:cNvPr id="4" name="Text 2"/>
          <p:cNvSpPr/>
          <p:nvPr/>
        </p:nvSpPr>
        <p:spPr>
          <a:xfrm>
            <a:off x="457200" y="274320"/>
            <a:ext cx="8229600" cy="640080"/>
          </a:xfrm>
          <a:prstGeom prst="rect">
            <a:avLst/>
          </a:prstGeom>
          <a:noFill/>
          <a:ln/>
        </p:spPr>
        <p:txBody>
          <a:bodyPr wrap="square" rtlCol="0" anchor="ctr"/>
          <a:lstStyle/>
          <a:p>
            <a:pPr marL="0" indent="0" algn="ctr">
              <a:buNone/>
            </a:pPr>
            <a:r>
              <a:rPr lang="en-US" sz="1300" kern="0" spc="800" dirty="0">
                <a:solidFill>
                  <a:srgbClr val="F0D080"/>
                </a:solidFill>
                <a:latin typeface="Calibri" pitchFamily="34" charset="0"/>
                <a:ea typeface="Calibri" pitchFamily="34" charset="-122"/>
                <a:cs typeface="Calibri" pitchFamily="34" charset="-120"/>
              </a:rPr>
              <a:t>TAX AUDIT</a:t>
            </a:r>
            <a:endParaRPr lang="en-US" sz="1300" dirty="0"/>
          </a:p>
        </p:txBody>
      </p:sp>
      <p:sp>
        <p:nvSpPr>
          <p:cNvPr id="5" name="Text 3"/>
          <p:cNvSpPr/>
          <p:nvPr/>
        </p:nvSpPr>
        <p:spPr>
          <a:xfrm>
            <a:off x="457200" y="822960"/>
            <a:ext cx="8229600" cy="548640"/>
          </a:xfrm>
          <a:prstGeom prst="rect">
            <a:avLst/>
          </a:prstGeom>
          <a:noFill/>
          <a:ln/>
        </p:spPr>
        <p:txBody>
          <a:bodyPr wrap="square"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Clause-by-Clause Analysis</a:t>
            </a:r>
            <a:endParaRPr lang="en-US" sz="2800" dirty="0"/>
          </a:p>
        </p:txBody>
      </p:sp>
      <p:sp>
        <p:nvSpPr>
          <p:cNvPr id="6" name="Text 4"/>
          <p:cNvSpPr/>
          <p:nvPr/>
        </p:nvSpPr>
        <p:spPr>
          <a:xfrm>
            <a:off x="457200" y="1371600"/>
            <a:ext cx="8229600" cy="502920"/>
          </a:xfrm>
          <a:prstGeom prst="rect">
            <a:avLst/>
          </a:prstGeom>
          <a:noFill/>
          <a:ln/>
        </p:spPr>
        <p:txBody>
          <a:bodyPr wrap="square" rtlCol="0" anchor="ctr"/>
          <a:lstStyle/>
          <a:p>
            <a:pPr marL="0" indent="0" algn="ctr">
              <a:buNone/>
            </a:pPr>
            <a:r>
              <a:rPr lang="en-US" sz="2000" dirty="0">
                <a:solidFill>
                  <a:srgbClr val="F0D080"/>
                </a:solidFill>
                <a:latin typeface="Calibri" pitchFamily="34" charset="0"/>
                <a:ea typeface="Calibri" pitchFamily="34" charset="-122"/>
                <a:cs typeface="Calibri" pitchFamily="34" charset="-120"/>
              </a:rPr>
              <a:t>Clauses 25 to 31 | Form 3CD</a:t>
            </a:r>
            <a:endParaRPr lang="en-US" sz="2000" dirty="0"/>
          </a:p>
        </p:txBody>
      </p:sp>
      <p:sp>
        <p:nvSpPr>
          <p:cNvPr id="7" name="Text 5"/>
          <p:cNvSpPr/>
          <p:nvPr/>
        </p:nvSpPr>
        <p:spPr>
          <a:xfrm>
            <a:off x="457200" y="2057400"/>
            <a:ext cx="8229600" cy="411480"/>
          </a:xfrm>
          <a:prstGeom prst="rect">
            <a:avLst/>
          </a:prstGeom>
          <a:noFill/>
          <a:ln/>
        </p:spPr>
        <p:txBody>
          <a:bodyPr wrap="square" rtlCol="0" anchor="ctr"/>
          <a:lstStyle/>
          <a:p>
            <a:pPr marL="0" indent="0" algn="ctr">
              <a:buNone/>
            </a:pPr>
            <a:r>
              <a:rPr lang="en-US" sz="1400" i="1" dirty="0">
                <a:solidFill>
                  <a:srgbClr val="AABCE8"/>
                </a:solidFill>
                <a:latin typeface="Calibri" pitchFamily="34" charset="0"/>
                <a:ea typeface="Calibri" pitchFamily="34" charset="-122"/>
                <a:cs typeface="Calibri" pitchFamily="34" charset="-120"/>
              </a:rPr>
              <a:t>Section 44AB of the Income-tax Act, 1961</a:t>
            </a:r>
            <a:endParaRPr lang="en-US" sz="1400" dirty="0"/>
          </a:p>
        </p:txBody>
      </p:sp>
      <p:sp>
        <p:nvSpPr>
          <p:cNvPr id="8" name="Shape 6"/>
          <p:cNvSpPr/>
          <p:nvPr/>
        </p:nvSpPr>
        <p:spPr>
          <a:xfrm>
            <a:off x="457200" y="3611880"/>
            <a:ext cx="2514600" cy="384048"/>
          </a:xfrm>
          <a:prstGeom prst="rect">
            <a:avLst/>
          </a:prstGeom>
          <a:solidFill>
            <a:srgbClr val="FFFFFF">
              <a:alpha val="15000"/>
            </a:srgbClr>
          </a:solidFill>
          <a:ln w="12700">
            <a:solidFill>
              <a:srgbClr val="C9A84C"/>
            </a:solidFill>
            <a:prstDash val="solid"/>
          </a:ln>
        </p:spPr>
      </p:sp>
      <p:sp>
        <p:nvSpPr>
          <p:cNvPr id="9" name="Text 7"/>
          <p:cNvSpPr/>
          <p:nvPr/>
        </p:nvSpPr>
        <p:spPr>
          <a:xfrm>
            <a:off x="457200" y="3611880"/>
            <a:ext cx="2514600" cy="384048"/>
          </a:xfrm>
          <a:prstGeom prst="rect">
            <a:avLst/>
          </a:prstGeom>
          <a:noFill/>
          <a:ln/>
        </p:spPr>
        <p:txBody>
          <a:bodyPr wrap="square" lIns="0" tIns="0" rIns="0" bIns="0"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Section 43B</a:t>
            </a:r>
            <a:endParaRPr lang="en-US" sz="1100" dirty="0"/>
          </a:p>
        </p:txBody>
      </p:sp>
      <p:sp>
        <p:nvSpPr>
          <p:cNvPr id="10" name="Shape 8"/>
          <p:cNvSpPr/>
          <p:nvPr/>
        </p:nvSpPr>
        <p:spPr>
          <a:xfrm>
            <a:off x="3246120" y="3611880"/>
            <a:ext cx="2514600" cy="384048"/>
          </a:xfrm>
          <a:prstGeom prst="rect">
            <a:avLst/>
          </a:prstGeom>
          <a:solidFill>
            <a:srgbClr val="FFFFFF">
              <a:alpha val="15000"/>
            </a:srgbClr>
          </a:solidFill>
          <a:ln w="12700">
            <a:solidFill>
              <a:srgbClr val="C9A84C"/>
            </a:solidFill>
            <a:prstDash val="solid"/>
          </a:ln>
        </p:spPr>
      </p:sp>
      <p:sp>
        <p:nvSpPr>
          <p:cNvPr id="11" name="Text 9"/>
          <p:cNvSpPr/>
          <p:nvPr/>
        </p:nvSpPr>
        <p:spPr>
          <a:xfrm>
            <a:off x="3246120" y="3611880"/>
            <a:ext cx="2514600" cy="384048"/>
          </a:xfrm>
          <a:prstGeom prst="rect">
            <a:avLst/>
          </a:prstGeom>
          <a:noFill/>
          <a:ln/>
        </p:spPr>
        <p:txBody>
          <a:bodyPr wrap="square" lIns="0" tIns="0" rIns="0" bIns="0"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CENVAT Credit</a:t>
            </a:r>
            <a:endParaRPr lang="en-US" sz="1100" dirty="0"/>
          </a:p>
        </p:txBody>
      </p:sp>
      <p:sp>
        <p:nvSpPr>
          <p:cNvPr id="12" name="Shape 10"/>
          <p:cNvSpPr/>
          <p:nvPr/>
        </p:nvSpPr>
        <p:spPr>
          <a:xfrm>
            <a:off x="6035040" y="3611880"/>
            <a:ext cx="2514600" cy="384048"/>
          </a:xfrm>
          <a:prstGeom prst="rect">
            <a:avLst/>
          </a:prstGeom>
          <a:solidFill>
            <a:srgbClr val="FFFFFF">
              <a:alpha val="15000"/>
            </a:srgbClr>
          </a:solidFill>
          <a:ln w="12700">
            <a:solidFill>
              <a:srgbClr val="C9A84C"/>
            </a:solidFill>
            <a:prstDash val="solid"/>
          </a:ln>
        </p:spPr>
      </p:sp>
      <p:sp>
        <p:nvSpPr>
          <p:cNvPr id="13" name="Text 11"/>
          <p:cNvSpPr/>
          <p:nvPr/>
        </p:nvSpPr>
        <p:spPr>
          <a:xfrm>
            <a:off x="6035040" y="3611880"/>
            <a:ext cx="2514600" cy="384048"/>
          </a:xfrm>
          <a:prstGeom prst="rect">
            <a:avLst/>
          </a:prstGeom>
          <a:noFill/>
          <a:ln/>
        </p:spPr>
        <p:txBody>
          <a:bodyPr wrap="square" lIns="0" tIns="0" rIns="0" bIns="0"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Prior Period Items</a:t>
            </a:r>
            <a:endParaRPr lang="en-US" sz="1100" dirty="0"/>
          </a:p>
        </p:txBody>
      </p:sp>
      <p:sp>
        <p:nvSpPr>
          <p:cNvPr id="14" name="Shape 12"/>
          <p:cNvSpPr/>
          <p:nvPr/>
        </p:nvSpPr>
        <p:spPr>
          <a:xfrm>
            <a:off x="457200" y="4142232"/>
            <a:ext cx="2514600" cy="384048"/>
          </a:xfrm>
          <a:prstGeom prst="rect">
            <a:avLst/>
          </a:prstGeom>
          <a:solidFill>
            <a:srgbClr val="FFFFFF">
              <a:alpha val="15000"/>
            </a:srgbClr>
          </a:solidFill>
          <a:ln w="12700">
            <a:solidFill>
              <a:srgbClr val="C9A84C"/>
            </a:solidFill>
            <a:prstDash val="solid"/>
          </a:ln>
        </p:spPr>
      </p:sp>
      <p:sp>
        <p:nvSpPr>
          <p:cNvPr id="15" name="Text 13"/>
          <p:cNvSpPr/>
          <p:nvPr/>
        </p:nvSpPr>
        <p:spPr>
          <a:xfrm>
            <a:off x="457200" y="4142232"/>
            <a:ext cx="2514600" cy="384048"/>
          </a:xfrm>
          <a:prstGeom prst="rect">
            <a:avLst/>
          </a:prstGeom>
          <a:noFill/>
          <a:ln/>
        </p:spPr>
        <p:txBody>
          <a:bodyPr wrap="square" lIns="0" tIns="0" rIns="0" bIns="0"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Section 56(2)</a:t>
            </a:r>
            <a:endParaRPr lang="en-US" sz="1100" dirty="0"/>
          </a:p>
        </p:txBody>
      </p:sp>
      <p:sp>
        <p:nvSpPr>
          <p:cNvPr id="16" name="Shape 14"/>
          <p:cNvSpPr/>
          <p:nvPr/>
        </p:nvSpPr>
        <p:spPr>
          <a:xfrm>
            <a:off x="3246120" y="4142232"/>
            <a:ext cx="2514600" cy="384048"/>
          </a:xfrm>
          <a:prstGeom prst="rect">
            <a:avLst/>
          </a:prstGeom>
          <a:solidFill>
            <a:srgbClr val="FFFFFF">
              <a:alpha val="15000"/>
            </a:srgbClr>
          </a:solidFill>
          <a:ln w="12700">
            <a:solidFill>
              <a:srgbClr val="C9A84C"/>
            </a:solidFill>
            <a:prstDash val="solid"/>
          </a:ln>
        </p:spPr>
      </p:sp>
      <p:sp>
        <p:nvSpPr>
          <p:cNvPr id="17" name="Text 15"/>
          <p:cNvSpPr/>
          <p:nvPr/>
        </p:nvSpPr>
        <p:spPr>
          <a:xfrm>
            <a:off x="3246120" y="4142232"/>
            <a:ext cx="2514600" cy="384048"/>
          </a:xfrm>
          <a:prstGeom prst="rect">
            <a:avLst/>
          </a:prstGeom>
          <a:noFill/>
          <a:ln/>
        </p:spPr>
        <p:txBody>
          <a:bodyPr wrap="square" lIns="0" tIns="0" rIns="0" bIns="0"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Section 269SS/ST/T</a:t>
            </a:r>
            <a:endParaRPr lang="en-US" sz="1100" dirty="0"/>
          </a:p>
        </p:txBody>
      </p:sp>
      <p:sp>
        <p:nvSpPr>
          <p:cNvPr id="18" name="Shape 16"/>
          <p:cNvSpPr/>
          <p:nvPr/>
        </p:nvSpPr>
        <p:spPr>
          <a:xfrm>
            <a:off x="6035040" y="4142232"/>
            <a:ext cx="2514600" cy="384048"/>
          </a:xfrm>
          <a:prstGeom prst="rect">
            <a:avLst/>
          </a:prstGeom>
          <a:solidFill>
            <a:srgbClr val="FFFFFF">
              <a:alpha val="15000"/>
            </a:srgbClr>
          </a:solidFill>
          <a:ln w="12700">
            <a:solidFill>
              <a:srgbClr val="C9A84C"/>
            </a:solidFill>
            <a:prstDash val="solid"/>
          </a:ln>
        </p:spPr>
      </p:sp>
      <p:sp>
        <p:nvSpPr>
          <p:cNvPr id="19" name="Text 17"/>
          <p:cNvSpPr/>
          <p:nvPr/>
        </p:nvSpPr>
        <p:spPr>
          <a:xfrm>
            <a:off x="6035040" y="4142232"/>
            <a:ext cx="2514600" cy="384048"/>
          </a:xfrm>
          <a:prstGeom prst="rect">
            <a:avLst/>
          </a:prstGeom>
          <a:noFill/>
          <a:ln/>
        </p:spPr>
        <p:txBody>
          <a:bodyPr wrap="square" lIns="0" tIns="0" rIns="0" bIns="0" rtlCol="0" anchor="ctr"/>
          <a:lstStyle/>
          <a:p>
            <a:pPr marL="0" indent="0" algn="ctr">
              <a:buNone/>
            </a:pPr>
            <a:r>
              <a:rPr lang="en-US" sz="1100" dirty="0">
                <a:solidFill>
                  <a:srgbClr val="FFFFFF"/>
                </a:solidFill>
                <a:latin typeface="Calibri" pitchFamily="34" charset="0"/>
                <a:ea typeface="Calibri" pitchFamily="34" charset="-122"/>
                <a:cs typeface="Calibri" pitchFamily="34" charset="-120"/>
              </a:rPr>
              <a:t>Hundi Loans</a:t>
            </a:r>
            <a:endParaRPr lang="en-US" sz="1100" dirty="0"/>
          </a:p>
        </p:txBody>
      </p:sp>
      <p:sp>
        <p:nvSpPr>
          <p:cNvPr id="20" name="Text 18"/>
          <p:cNvSpPr/>
          <p:nvPr/>
        </p:nvSpPr>
        <p:spPr>
          <a:xfrm>
            <a:off x="457200" y="4754880"/>
            <a:ext cx="8229600" cy="274320"/>
          </a:xfrm>
          <a:prstGeom prst="rect">
            <a:avLst/>
          </a:prstGeom>
          <a:noFill/>
          <a:ln/>
        </p:spPr>
        <p:txBody>
          <a:bodyPr wrap="square" rtlCol="0" anchor="ctr"/>
          <a:lstStyle/>
          <a:p>
            <a:pPr marL="0" indent="0" algn="ctr">
              <a:buNone/>
            </a:pPr>
            <a:r>
              <a:rPr lang="en-US" sz="900" dirty="0">
                <a:solidFill>
                  <a:srgbClr val="8899CC"/>
                </a:solidFill>
                <a:latin typeface="Calibri" pitchFamily="34" charset="0"/>
                <a:ea typeface="Calibri" pitchFamily="34" charset="-122"/>
                <a:cs typeface="Calibri" pitchFamily="34" charset="-120"/>
              </a:rPr>
              <a:t>ICAI Guidance Note (Revised 2025)</a:t>
            </a:r>
            <a:endParaRPr lang="en-US" sz="9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2">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Overview: Clauses 25 to 31 at a Glance</a:t>
            </a:r>
            <a:endParaRPr lang="en-US" sz="2200" dirty="0"/>
          </a:p>
        </p:txBody>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Index</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Shape 7"/>
          <p:cNvSpPr/>
          <p:nvPr/>
        </p:nvSpPr>
        <p:spPr>
          <a:xfrm>
            <a:off x="320040" y="1051560"/>
            <a:ext cx="4114800" cy="640080"/>
          </a:xfrm>
          <a:prstGeom prst="rect">
            <a:avLst/>
          </a:prstGeom>
          <a:solidFill>
            <a:srgbClr val="FFFFFF"/>
          </a:solidFill>
          <a:ln w="12700">
            <a:solidFill>
              <a:srgbClr val="E8ECF4"/>
            </a:solidFill>
            <a:prstDash val="solid"/>
          </a:ln>
          <a:effectLst>
            <a:outerShdw blurRad="38100" dist="12700" dir="8100000" algn="bl" rotWithShape="0">
              <a:srgbClr val="000000">
                <a:alpha val="8000"/>
              </a:srgbClr>
            </a:outerShdw>
          </a:effectLst>
        </p:spPr>
      </p:sp>
      <p:sp>
        <p:nvSpPr>
          <p:cNvPr id="10" name="Shape 8"/>
          <p:cNvSpPr/>
          <p:nvPr/>
        </p:nvSpPr>
        <p:spPr>
          <a:xfrm>
            <a:off x="320040" y="1051560"/>
            <a:ext cx="54864" cy="640080"/>
          </a:xfrm>
          <a:prstGeom prst="rect">
            <a:avLst/>
          </a:prstGeom>
          <a:solidFill>
            <a:srgbClr val="C9A84C"/>
          </a:solidFill>
          <a:ln w="12700">
            <a:solidFill>
              <a:srgbClr val="C9A84C"/>
            </a:solidFill>
            <a:prstDash val="solid"/>
          </a:ln>
        </p:spPr>
      </p:sp>
      <p:sp>
        <p:nvSpPr>
          <p:cNvPr id="11" name="Text 9"/>
          <p:cNvSpPr/>
          <p:nvPr/>
        </p:nvSpPr>
        <p:spPr>
          <a:xfrm>
            <a:off x="429768" y="1097280"/>
            <a:ext cx="1005840" cy="274320"/>
          </a:xfrm>
          <a:prstGeom prst="rect">
            <a:avLst/>
          </a:prstGeom>
          <a:noFill/>
          <a:ln/>
        </p:spPr>
        <p:txBody>
          <a:bodyPr wrap="square" lIns="0" tIns="0" rIns="0" bIns="0" rtlCol="0" anchor="ctr"/>
          <a:lstStyle/>
          <a:p>
            <a:pPr marL="0" indent="0">
              <a:buNone/>
            </a:pPr>
            <a:r>
              <a:rPr lang="en-US" sz="1100" b="1" dirty="0">
                <a:solidFill>
                  <a:srgbClr val="1B2A5E"/>
                </a:solidFill>
                <a:latin typeface="Calibri" pitchFamily="34" charset="0"/>
                <a:ea typeface="Calibri" pitchFamily="34" charset="-122"/>
                <a:cs typeface="Calibri" pitchFamily="34" charset="-120"/>
              </a:rPr>
              <a:t>Clause 26</a:t>
            </a:r>
            <a:endParaRPr lang="en-US" sz="1100" dirty="0"/>
          </a:p>
        </p:txBody>
      </p:sp>
      <p:sp>
        <p:nvSpPr>
          <p:cNvPr id="12" name="Text 10"/>
          <p:cNvSpPr/>
          <p:nvPr/>
        </p:nvSpPr>
        <p:spPr>
          <a:xfrm>
            <a:off x="429768" y="1380744"/>
            <a:ext cx="1097280" cy="228600"/>
          </a:xfrm>
          <a:prstGeom prst="rect">
            <a:avLst/>
          </a:prstGeom>
          <a:noFill/>
          <a:ln/>
        </p:spPr>
        <p:txBody>
          <a:bodyPr wrap="square" lIns="0" tIns="0" rIns="0" bIns="0"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[Sec 43B]</a:t>
            </a:r>
            <a:endParaRPr lang="en-US" sz="900" dirty="0"/>
          </a:p>
        </p:txBody>
      </p:sp>
      <p:sp>
        <p:nvSpPr>
          <p:cNvPr id="13" name="Text 11"/>
          <p:cNvSpPr/>
          <p:nvPr/>
        </p:nvSpPr>
        <p:spPr>
          <a:xfrm>
            <a:off x="1554480" y="1124712"/>
            <a:ext cx="2834640" cy="50292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Statutory dues &amp; deferred liabilities – payment basis deduction</a:t>
            </a:r>
            <a:endParaRPr lang="en-US" sz="1000" dirty="0"/>
          </a:p>
        </p:txBody>
      </p:sp>
      <p:sp>
        <p:nvSpPr>
          <p:cNvPr id="14" name="Shape 12"/>
          <p:cNvSpPr/>
          <p:nvPr/>
        </p:nvSpPr>
        <p:spPr>
          <a:xfrm>
            <a:off x="320040" y="1801368"/>
            <a:ext cx="4114800" cy="640080"/>
          </a:xfrm>
          <a:prstGeom prst="rect">
            <a:avLst/>
          </a:prstGeom>
          <a:solidFill>
            <a:srgbClr val="FFFFFF"/>
          </a:solidFill>
          <a:ln w="12700">
            <a:solidFill>
              <a:srgbClr val="E8ECF4"/>
            </a:solidFill>
            <a:prstDash val="solid"/>
          </a:ln>
          <a:effectLst>
            <a:outerShdw blurRad="38100" dist="12700" dir="8100000" algn="bl" rotWithShape="0">
              <a:srgbClr val="000000">
                <a:alpha val="8000"/>
              </a:srgbClr>
            </a:outerShdw>
          </a:effectLst>
        </p:spPr>
      </p:sp>
      <p:sp>
        <p:nvSpPr>
          <p:cNvPr id="15" name="Shape 13"/>
          <p:cNvSpPr/>
          <p:nvPr/>
        </p:nvSpPr>
        <p:spPr>
          <a:xfrm>
            <a:off x="320040" y="1801368"/>
            <a:ext cx="54864" cy="640080"/>
          </a:xfrm>
          <a:prstGeom prst="rect">
            <a:avLst/>
          </a:prstGeom>
          <a:solidFill>
            <a:srgbClr val="C9A84C"/>
          </a:solidFill>
          <a:ln w="12700">
            <a:solidFill>
              <a:srgbClr val="C9A84C"/>
            </a:solidFill>
            <a:prstDash val="solid"/>
          </a:ln>
        </p:spPr>
      </p:sp>
      <p:sp>
        <p:nvSpPr>
          <p:cNvPr id="16" name="Text 14"/>
          <p:cNvSpPr/>
          <p:nvPr/>
        </p:nvSpPr>
        <p:spPr>
          <a:xfrm>
            <a:off x="429768" y="1847088"/>
            <a:ext cx="1005840" cy="274320"/>
          </a:xfrm>
          <a:prstGeom prst="rect">
            <a:avLst/>
          </a:prstGeom>
          <a:noFill/>
          <a:ln/>
        </p:spPr>
        <p:txBody>
          <a:bodyPr wrap="square" lIns="0" tIns="0" rIns="0" bIns="0" rtlCol="0" anchor="ctr"/>
          <a:lstStyle/>
          <a:p>
            <a:pPr marL="0" indent="0">
              <a:buNone/>
            </a:pPr>
            <a:r>
              <a:rPr lang="en-US" sz="1100" b="1" dirty="0">
                <a:solidFill>
                  <a:srgbClr val="1B2A5E"/>
                </a:solidFill>
                <a:latin typeface="Calibri" pitchFamily="34" charset="0"/>
                <a:ea typeface="Calibri" pitchFamily="34" charset="-122"/>
                <a:cs typeface="Calibri" pitchFamily="34" charset="-120"/>
              </a:rPr>
              <a:t>Clause 27(a)</a:t>
            </a:r>
            <a:endParaRPr lang="en-US" sz="1100" dirty="0"/>
          </a:p>
        </p:txBody>
      </p:sp>
      <p:sp>
        <p:nvSpPr>
          <p:cNvPr id="17" name="Text 15"/>
          <p:cNvSpPr/>
          <p:nvPr/>
        </p:nvSpPr>
        <p:spPr>
          <a:xfrm>
            <a:off x="429768" y="2130552"/>
            <a:ext cx="1097280" cy="228600"/>
          </a:xfrm>
          <a:prstGeom prst="rect">
            <a:avLst/>
          </a:prstGeom>
          <a:noFill/>
          <a:ln/>
        </p:spPr>
        <p:txBody>
          <a:bodyPr wrap="square" lIns="0" tIns="0" rIns="0" bIns="0"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[CENVAT]</a:t>
            </a:r>
            <a:endParaRPr lang="en-US" sz="900" dirty="0"/>
          </a:p>
        </p:txBody>
      </p:sp>
      <p:sp>
        <p:nvSpPr>
          <p:cNvPr id="18" name="Text 16"/>
          <p:cNvSpPr/>
          <p:nvPr/>
        </p:nvSpPr>
        <p:spPr>
          <a:xfrm>
            <a:off x="1554480" y="1874520"/>
            <a:ext cx="2834640" cy="50292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CENVAT/ITC credits availed or utilised during the year</a:t>
            </a:r>
            <a:endParaRPr lang="en-US" sz="1000" dirty="0"/>
          </a:p>
        </p:txBody>
      </p:sp>
      <p:sp>
        <p:nvSpPr>
          <p:cNvPr id="19" name="Shape 17"/>
          <p:cNvSpPr/>
          <p:nvPr/>
        </p:nvSpPr>
        <p:spPr>
          <a:xfrm>
            <a:off x="320040" y="2551176"/>
            <a:ext cx="4114800" cy="640080"/>
          </a:xfrm>
          <a:prstGeom prst="rect">
            <a:avLst/>
          </a:prstGeom>
          <a:solidFill>
            <a:srgbClr val="FFFFFF"/>
          </a:solidFill>
          <a:ln w="12700">
            <a:solidFill>
              <a:srgbClr val="E8ECF4"/>
            </a:solidFill>
            <a:prstDash val="solid"/>
          </a:ln>
          <a:effectLst>
            <a:outerShdw blurRad="38100" dist="12700" dir="8100000" algn="bl" rotWithShape="0">
              <a:srgbClr val="000000">
                <a:alpha val="8000"/>
              </a:srgbClr>
            </a:outerShdw>
          </a:effectLst>
        </p:spPr>
      </p:sp>
      <p:sp>
        <p:nvSpPr>
          <p:cNvPr id="20" name="Shape 18"/>
          <p:cNvSpPr/>
          <p:nvPr/>
        </p:nvSpPr>
        <p:spPr>
          <a:xfrm>
            <a:off x="320040" y="2551176"/>
            <a:ext cx="54864" cy="640080"/>
          </a:xfrm>
          <a:prstGeom prst="rect">
            <a:avLst/>
          </a:prstGeom>
          <a:solidFill>
            <a:srgbClr val="C9A84C"/>
          </a:solidFill>
          <a:ln w="12700">
            <a:solidFill>
              <a:srgbClr val="C9A84C"/>
            </a:solidFill>
            <a:prstDash val="solid"/>
          </a:ln>
        </p:spPr>
      </p:sp>
      <p:sp>
        <p:nvSpPr>
          <p:cNvPr id="21" name="Text 19"/>
          <p:cNvSpPr/>
          <p:nvPr/>
        </p:nvSpPr>
        <p:spPr>
          <a:xfrm>
            <a:off x="429768" y="2596896"/>
            <a:ext cx="1005840" cy="274320"/>
          </a:xfrm>
          <a:prstGeom prst="rect">
            <a:avLst/>
          </a:prstGeom>
          <a:noFill/>
          <a:ln/>
        </p:spPr>
        <p:txBody>
          <a:bodyPr wrap="square" lIns="0" tIns="0" rIns="0" bIns="0" rtlCol="0" anchor="ctr"/>
          <a:lstStyle/>
          <a:p>
            <a:pPr marL="0" indent="0">
              <a:buNone/>
            </a:pPr>
            <a:r>
              <a:rPr lang="en-US" sz="1100" b="1" dirty="0">
                <a:solidFill>
                  <a:srgbClr val="1B2A5E"/>
                </a:solidFill>
                <a:latin typeface="Calibri" pitchFamily="34" charset="0"/>
                <a:ea typeface="Calibri" pitchFamily="34" charset="-122"/>
                <a:cs typeface="Calibri" pitchFamily="34" charset="-120"/>
              </a:rPr>
              <a:t>Clause 27(b)</a:t>
            </a:r>
            <a:endParaRPr lang="en-US" sz="1100" dirty="0"/>
          </a:p>
        </p:txBody>
      </p:sp>
      <p:sp>
        <p:nvSpPr>
          <p:cNvPr id="22" name="Text 20"/>
          <p:cNvSpPr/>
          <p:nvPr/>
        </p:nvSpPr>
        <p:spPr>
          <a:xfrm>
            <a:off x="429768" y="2880360"/>
            <a:ext cx="1097280" cy="228600"/>
          </a:xfrm>
          <a:prstGeom prst="rect">
            <a:avLst/>
          </a:prstGeom>
          <a:noFill/>
          <a:ln/>
        </p:spPr>
        <p:txBody>
          <a:bodyPr wrap="square" lIns="0" tIns="0" rIns="0" bIns="0"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[AS-5/IND AS 8]</a:t>
            </a:r>
            <a:endParaRPr lang="en-US" sz="900" dirty="0"/>
          </a:p>
        </p:txBody>
      </p:sp>
      <p:sp>
        <p:nvSpPr>
          <p:cNvPr id="23" name="Text 21"/>
          <p:cNvSpPr/>
          <p:nvPr/>
        </p:nvSpPr>
        <p:spPr>
          <a:xfrm>
            <a:off x="1554480" y="2624328"/>
            <a:ext cx="2834640" cy="50292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Prior period income or expenditure in P&amp;L account</a:t>
            </a:r>
            <a:endParaRPr lang="en-US" sz="1000" dirty="0"/>
          </a:p>
        </p:txBody>
      </p:sp>
      <p:sp>
        <p:nvSpPr>
          <p:cNvPr id="24" name="Shape 22"/>
          <p:cNvSpPr/>
          <p:nvPr/>
        </p:nvSpPr>
        <p:spPr>
          <a:xfrm>
            <a:off x="320040" y="3300984"/>
            <a:ext cx="4114800" cy="640080"/>
          </a:xfrm>
          <a:prstGeom prst="rect">
            <a:avLst/>
          </a:prstGeom>
          <a:solidFill>
            <a:srgbClr val="FFFFFF"/>
          </a:solidFill>
          <a:ln w="12700">
            <a:solidFill>
              <a:srgbClr val="E8ECF4"/>
            </a:solidFill>
            <a:prstDash val="solid"/>
          </a:ln>
          <a:effectLst>
            <a:outerShdw blurRad="38100" dist="12700" dir="8100000" algn="bl" rotWithShape="0">
              <a:srgbClr val="000000">
                <a:alpha val="8000"/>
              </a:srgbClr>
            </a:outerShdw>
          </a:effectLst>
        </p:spPr>
      </p:sp>
      <p:sp>
        <p:nvSpPr>
          <p:cNvPr id="25" name="Shape 23"/>
          <p:cNvSpPr/>
          <p:nvPr/>
        </p:nvSpPr>
        <p:spPr>
          <a:xfrm>
            <a:off x="320040" y="3300984"/>
            <a:ext cx="54864" cy="640080"/>
          </a:xfrm>
          <a:prstGeom prst="rect">
            <a:avLst/>
          </a:prstGeom>
          <a:solidFill>
            <a:srgbClr val="C9A84C"/>
          </a:solidFill>
          <a:ln w="12700">
            <a:solidFill>
              <a:srgbClr val="C9A84C"/>
            </a:solidFill>
            <a:prstDash val="solid"/>
          </a:ln>
        </p:spPr>
      </p:sp>
      <p:sp>
        <p:nvSpPr>
          <p:cNvPr id="26" name="Text 24"/>
          <p:cNvSpPr/>
          <p:nvPr/>
        </p:nvSpPr>
        <p:spPr>
          <a:xfrm>
            <a:off x="429768" y="3346704"/>
            <a:ext cx="1005840" cy="274320"/>
          </a:xfrm>
          <a:prstGeom prst="rect">
            <a:avLst/>
          </a:prstGeom>
          <a:noFill/>
          <a:ln/>
        </p:spPr>
        <p:txBody>
          <a:bodyPr wrap="square" lIns="0" tIns="0" rIns="0" bIns="0" rtlCol="0" anchor="ctr"/>
          <a:lstStyle/>
          <a:p>
            <a:pPr marL="0" indent="0">
              <a:buNone/>
            </a:pPr>
            <a:r>
              <a:rPr lang="en-US" sz="1100" b="1" dirty="0">
                <a:solidFill>
                  <a:srgbClr val="1B2A5E"/>
                </a:solidFill>
                <a:latin typeface="Calibri" pitchFamily="34" charset="0"/>
                <a:ea typeface="Calibri" pitchFamily="34" charset="-122"/>
                <a:cs typeface="Calibri" pitchFamily="34" charset="-120"/>
              </a:rPr>
              <a:t>Clause 29A</a:t>
            </a:r>
            <a:endParaRPr lang="en-US" sz="1100" dirty="0"/>
          </a:p>
        </p:txBody>
      </p:sp>
      <p:sp>
        <p:nvSpPr>
          <p:cNvPr id="27" name="Text 25"/>
          <p:cNvSpPr/>
          <p:nvPr/>
        </p:nvSpPr>
        <p:spPr>
          <a:xfrm>
            <a:off x="429768" y="3630168"/>
            <a:ext cx="1097280" cy="228600"/>
          </a:xfrm>
          <a:prstGeom prst="rect">
            <a:avLst/>
          </a:prstGeom>
          <a:noFill/>
          <a:ln/>
        </p:spPr>
        <p:txBody>
          <a:bodyPr wrap="square" lIns="0" tIns="0" rIns="0" bIns="0"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[Sec 56(2)(ix)]</a:t>
            </a:r>
            <a:endParaRPr lang="en-US" sz="900" dirty="0"/>
          </a:p>
        </p:txBody>
      </p:sp>
      <p:sp>
        <p:nvSpPr>
          <p:cNvPr id="28" name="Text 26"/>
          <p:cNvSpPr/>
          <p:nvPr/>
        </p:nvSpPr>
        <p:spPr>
          <a:xfrm>
            <a:off x="1554480" y="3374136"/>
            <a:ext cx="2834640" cy="50292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Forfeiture of advance received on transfer of capital asset</a:t>
            </a:r>
            <a:endParaRPr lang="en-US" sz="1000" dirty="0"/>
          </a:p>
        </p:txBody>
      </p:sp>
      <p:sp>
        <p:nvSpPr>
          <p:cNvPr id="29" name="Shape 27"/>
          <p:cNvSpPr/>
          <p:nvPr/>
        </p:nvSpPr>
        <p:spPr>
          <a:xfrm>
            <a:off x="320040" y="4050792"/>
            <a:ext cx="4114800" cy="640080"/>
          </a:xfrm>
          <a:prstGeom prst="rect">
            <a:avLst/>
          </a:prstGeom>
          <a:solidFill>
            <a:srgbClr val="FFFFFF"/>
          </a:solidFill>
          <a:ln w="12700">
            <a:solidFill>
              <a:srgbClr val="E8ECF4"/>
            </a:solidFill>
            <a:prstDash val="solid"/>
          </a:ln>
          <a:effectLst>
            <a:outerShdw blurRad="38100" dist="12700" dir="8100000" algn="bl" rotWithShape="0">
              <a:srgbClr val="000000">
                <a:alpha val="8000"/>
              </a:srgbClr>
            </a:outerShdw>
          </a:effectLst>
        </p:spPr>
      </p:sp>
      <p:sp>
        <p:nvSpPr>
          <p:cNvPr id="30" name="Shape 28"/>
          <p:cNvSpPr/>
          <p:nvPr/>
        </p:nvSpPr>
        <p:spPr>
          <a:xfrm>
            <a:off x="320040" y="4050792"/>
            <a:ext cx="54864" cy="640080"/>
          </a:xfrm>
          <a:prstGeom prst="rect">
            <a:avLst/>
          </a:prstGeom>
          <a:solidFill>
            <a:srgbClr val="C9A84C"/>
          </a:solidFill>
          <a:ln w="12700">
            <a:solidFill>
              <a:srgbClr val="C9A84C"/>
            </a:solidFill>
            <a:prstDash val="solid"/>
          </a:ln>
        </p:spPr>
      </p:sp>
      <p:sp>
        <p:nvSpPr>
          <p:cNvPr id="31" name="Text 29"/>
          <p:cNvSpPr/>
          <p:nvPr/>
        </p:nvSpPr>
        <p:spPr>
          <a:xfrm>
            <a:off x="429768" y="4096512"/>
            <a:ext cx="1005840" cy="274320"/>
          </a:xfrm>
          <a:prstGeom prst="rect">
            <a:avLst/>
          </a:prstGeom>
          <a:noFill/>
          <a:ln/>
        </p:spPr>
        <p:txBody>
          <a:bodyPr wrap="square" lIns="0" tIns="0" rIns="0" bIns="0" rtlCol="0" anchor="ctr"/>
          <a:lstStyle/>
          <a:p>
            <a:pPr marL="0" indent="0">
              <a:buNone/>
            </a:pPr>
            <a:r>
              <a:rPr lang="en-US" sz="1100" b="1" dirty="0">
                <a:solidFill>
                  <a:srgbClr val="1B2A5E"/>
                </a:solidFill>
                <a:latin typeface="Calibri" pitchFamily="34" charset="0"/>
                <a:ea typeface="Calibri" pitchFamily="34" charset="-122"/>
                <a:cs typeface="Calibri" pitchFamily="34" charset="-120"/>
              </a:rPr>
              <a:t>Clause 29B</a:t>
            </a:r>
            <a:endParaRPr lang="en-US" sz="1100" dirty="0"/>
          </a:p>
        </p:txBody>
      </p:sp>
      <p:sp>
        <p:nvSpPr>
          <p:cNvPr id="32" name="Text 30"/>
          <p:cNvSpPr/>
          <p:nvPr/>
        </p:nvSpPr>
        <p:spPr>
          <a:xfrm>
            <a:off x="429768" y="4379976"/>
            <a:ext cx="1097280" cy="228600"/>
          </a:xfrm>
          <a:prstGeom prst="rect">
            <a:avLst/>
          </a:prstGeom>
          <a:noFill/>
          <a:ln/>
        </p:spPr>
        <p:txBody>
          <a:bodyPr wrap="square" lIns="0" tIns="0" rIns="0" bIns="0"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[Sec 56(2)(x)]</a:t>
            </a:r>
            <a:endParaRPr lang="en-US" sz="900" dirty="0"/>
          </a:p>
        </p:txBody>
      </p:sp>
      <p:sp>
        <p:nvSpPr>
          <p:cNvPr id="33" name="Text 31"/>
          <p:cNvSpPr/>
          <p:nvPr/>
        </p:nvSpPr>
        <p:spPr>
          <a:xfrm>
            <a:off x="1554480" y="4123944"/>
            <a:ext cx="2834640" cy="50292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Receipt of money/property without adequate consideration</a:t>
            </a:r>
            <a:endParaRPr lang="en-US" sz="1000" dirty="0"/>
          </a:p>
        </p:txBody>
      </p:sp>
      <p:sp>
        <p:nvSpPr>
          <p:cNvPr id="34" name="Shape 32"/>
          <p:cNvSpPr/>
          <p:nvPr/>
        </p:nvSpPr>
        <p:spPr>
          <a:xfrm>
            <a:off x="4754880" y="1051560"/>
            <a:ext cx="4114800" cy="640080"/>
          </a:xfrm>
          <a:prstGeom prst="rect">
            <a:avLst/>
          </a:prstGeom>
          <a:solidFill>
            <a:srgbClr val="FFFFFF"/>
          </a:solidFill>
          <a:ln w="12700">
            <a:solidFill>
              <a:srgbClr val="E8ECF4"/>
            </a:solidFill>
            <a:prstDash val="solid"/>
          </a:ln>
          <a:effectLst>
            <a:outerShdw blurRad="38100" dist="12700" dir="8100000" algn="bl" rotWithShape="0">
              <a:srgbClr val="000000">
                <a:alpha val="8000"/>
              </a:srgbClr>
            </a:outerShdw>
          </a:effectLst>
        </p:spPr>
      </p:sp>
      <p:sp>
        <p:nvSpPr>
          <p:cNvPr id="35" name="Shape 33"/>
          <p:cNvSpPr/>
          <p:nvPr/>
        </p:nvSpPr>
        <p:spPr>
          <a:xfrm>
            <a:off x="4754880" y="1051560"/>
            <a:ext cx="54864" cy="640080"/>
          </a:xfrm>
          <a:prstGeom prst="rect">
            <a:avLst/>
          </a:prstGeom>
          <a:solidFill>
            <a:srgbClr val="C9A84C"/>
          </a:solidFill>
          <a:ln w="12700">
            <a:solidFill>
              <a:srgbClr val="C9A84C"/>
            </a:solidFill>
            <a:prstDash val="solid"/>
          </a:ln>
        </p:spPr>
      </p:sp>
      <p:sp>
        <p:nvSpPr>
          <p:cNvPr id="36" name="Text 34"/>
          <p:cNvSpPr/>
          <p:nvPr/>
        </p:nvSpPr>
        <p:spPr>
          <a:xfrm>
            <a:off x="4864608" y="1097280"/>
            <a:ext cx="1005840" cy="274320"/>
          </a:xfrm>
          <a:prstGeom prst="rect">
            <a:avLst/>
          </a:prstGeom>
          <a:noFill/>
          <a:ln/>
        </p:spPr>
        <p:txBody>
          <a:bodyPr wrap="square" lIns="0" tIns="0" rIns="0" bIns="0" rtlCol="0" anchor="ctr"/>
          <a:lstStyle/>
          <a:p>
            <a:pPr marL="0" indent="0">
              <a:buNone/>
            </a:pPr>
            <a:r>
              <a:rPr lang="en-US" sz="1100" b="1" dirty="0">
                <a:solidFill>
                  <a:srgbClr val="1B2A5E"/>
                </a:solidFill>
                <a:latin typeface="Calibri" pitchFamily="34" charset="0"/>
                <a:ea typeface="Calibri" pitchFamily="34" charset="-122"/>
                <a:cs typeface="Calibri" pitchFamily="34" charset="-120"/>
              </a:rPr>
              <a:t>Clause 30</a:t>
            </a:r>
            <a:endParaRPr lang="en-US" sz="1100" dirty="0"/>
          </a:p>
        </p:txBody>
      </p:sp>
      <p:sp>
        <p:nvSpPr>
          <p:cNvPr id="37" name="Text 35"/>
          <p:cNvSpPr/>
          <p:nvPr/>
        </p:nvSpPr>
        <p:spPr>
          <a:xfrm>
            <a:off x="4864608" y="1380744"/>
            <a:ext cx="1097280" cy="228600"/>
          </a:xfrm>
          <a:prstGeom prst="rect">
            <a:avLst/>
          </a:prstGeom>
          <a:noFill/>
          <a:ln/>
        </p:spPr>
        <p:txBody>
          <a:bodyPr wrap="square" lIns="0" tIns="0" rIns="0" bIns="0"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[Sec 69D]</a:t>
            </a:r>
            <a:endParaRPr lang="en-US" sz="900" dirty="0"/>
          </a:p>
        </p:txBody>
      </p:sp>
      <p:sp>
        <p:nvSpPr>
          <p:cNvPr id="38" name="Text 36"/>
          <p:cNvSpPr/>
          <p:nvPr/>
        </p:nvSpPr>
        <p:spPr>
          <a:xfrm>
            <a:off x="5989320" y="1124712"/>
            <a:ext cx="2834640" cy="50292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Hundi borrowings repaid otherwise than by account payee cheque</a:t>
            </a:r>
            <a:endParaRPr lang="en-US" sz="1000" dirty="0"/>
          </a:p>
        </p:txBody>
      </p:sp>
      <p:sp>
        <p:nvSpPr>
          <p:cNvPr id="39" name="Shape 37"/>
          <p:cNvSpPr/>
          <p:nvPr/>
        </p:nvSpPr>
        <p:spPr>
          <a:xfrm>
            <a:off x="4754880" y="1801368"/>
            <a:ext cx="4114800" cy="640080"/>
          </a:xfrm>
          <a:prstGeom prst="rect">
            <a:avLst/>
          </a:prstGeom>
          <a:solidFill>
            <a:srgbClr val="FFFFFF"/>
          </a:solidFill>
          <a:ln w="12700">
            <a:solidFill>
              <a:srgbClr val="E8ECF4"/>
            </a:solidFill>
            <a:prstDash val="solid"/>
          </a:ln>
          <a:effectLst>
            <a:outerShdw blurRad="38100" dist="12700" dir="8100000" algn="bl" rotWithShape="0">
              <a:srgbClr val="000000">
                <a:alpha val="8000"/>
              </a:srgbClr>
            </a:outerShdw>
          </a:effectLst>
        </p:spPr>
      </p:sp>
      <p:sp>
        <p:nvSpPr>
          <p:cNvPr id="40" name="Shape 38"/>
          <p:cNvSpPr/>
          <p:nvPr/>
        </p:nvSpPr>
        <p:spPr>
          <a:xfrm>
            <a:off x="4754880" y="1801368"/>
            <a:ext cx="54864" cy="640080"/>
          </a:xfrm>
          <a:prstGeom prst="rect">
            <a:avLst/>
          </a:prstGeom>
          <a:solidFill>
            <a:srgbClr val="C9A84C"/>
          </a:solidFill>
          <a:ln w="12700">
            <a:solidFill>
              <a:srgbClr val="C9A84C"/>
            </a:solidFill>
            <a:prstDash val="solid"/>
          </a:ln>
        </p:spPr>
      </p:sp>
      <p:sp>
        <p:nvSpPr>
          <p:cNvPr id="41" name="Text 39"/>
          <p:cNvSpPr/>
          <p:nvPr/>
        </p:nvSpPr>
        <p:spPr>
          <a:xfrm>
            <a:off x="4864608" y="1847088"/>
            <a:ext cx="1005840" cy="274320"/>
          </a:xfrm>
          <a:prstGeom prst="rect">
            <a:avLst/>
          </a:prstGeom>
          <a:noFill/>
          <a:ln/>
        </p:spPr>
        <p:txBody>
          <a:bodyPr wrap="square" lIns="0" tIns="0" rIns="0" bIns="0" rtlCol="0" anchor="ctr"/>
          <a:lstStyle/>
          <a:p>
            <a:pPr marL="0" indent="0">
              <a:buNone/>
            </a:pPr>
            <a:r>
              <a:rPr lang="en-US" sz="1100" b="1" dirty="0">
                <a:solidFill>
                  <a:srgbClr val="1B2A5E"/>
                </a:solidFill>
                <a:latin typeface="Calibri" pitchFamily="34" charset="0"/>
                <a:ea typeface="Calibri" pitchFamily="34" charset="-122"/>
                <a:cs typeface="Calibri" pitchFamily="34" charset="-120"/>
              </a:rPr>
              <a:t>Clause 30A</a:t>
            </a:r>
            <a:endParaRPr lang="en-US" sz="1100" dirty="0"/>
          </a:p>
        </p:txBody>
      </p:sp>
      <p:sp>
        <p:nvSpPr>
          <p:cNvPr id="42" name="Text 40"/>
          <p:cNvSpPr/>
          <p:nvPr/>
        </p:nvSpPr>
        <p:spPr>
          <a:xfrm>
            <a:off x="4864608" y="2130552"/>
            <a:ext cx="1097280" cy="228600"/>
          </a:xfrm>
          <a:prstGeom prst="rect">
            <a:avLst/>
          </a:prstGeom>
          <a:noFill/>
          <a:ln/>
        </p:spPr>
        <p:txBody>
          <a:bodyPr wrap="square" lIns="0" tIns="0" rIns="0" bIns="0"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[Sec 92CE]</a:t>
            </a:r>
            <a:endParaRPr lang="en-US" sz="900" dirty="0"/>
          </a:p>
        </p:txBody>
      </p:sp>
      <p:sp>
        <p:nvSpPr>
          <p:cNvPr id="43" name="Text 41"/>
          <p:cNvSpPr/>
          <p:nvPr/>
        </p:nvSpPr>
        <p:spPr>
          <a:xfrm>
            <a:off x="5989320" y="1874520"/>
            <a:ext cx="2834640" cy="50292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Primary TP adjustments and secondary adjustments reporting</a:t>
            </a:r>
            <a:endParaRPr lang="en-US" sz="1000" dirty="0"/>
          </a:p>
        </p:txBody>
      </p:sp>
      <p:sp>
        <p:nvSpPr>
          <p:cNvPr id="44" name="Shape 42"/>
          <p:cNvSpPr/>
          <p:nvPr/>
        </p:nvSpPr>
        <p:spPr>
          <a:xfrm>
            <a:off x="4754880" y="2551176"/>
            <a:ext cx="4114800" cy="640080"/>
          </a:xfrm>
          <a:prstGeom prst="rect">
            <a:avLst/>
          </a:prstGeom>
          <a:solidFill>
            <a:srgbClr val="FFFFFF"/>
          </a:solidFill>
          <a:ln w="12700">
            <a:solidFill>
              <a:srgbClr val="E8ECF4"/>
            </a:solidFill>
            <a:prstDash val="solid"/>
          </a:ln>
          <a:effectLst>
            <a:outerShdw blurRad="38100" dist="12700" dir="8100000" algn="bl" rotWithShape="0">
              <a:srgbClr val="000000">
                <a:alpha val="8000"/>
              </a:srgbClr>
            </a:outerShdw>
          </a:effectLst>
        </p:spPr>
      </p:sp>
      <p:sp>
        <p:nvSpPr>
          <p:cNvPr id="45" name="Shape 43"/>
          <p:cNvSpPr/>
          <p:nvPr/>
        </p:nvSpPr>
        <p:spPr>
          <a:xfrm>
            <a:off x="4754880" y="2551176"/>
            <a:ext cx="54864" cy="640080"/>
          </a:xfrm>
          <a:prstGeom prst="rect">
            <a:avLst/>
          </a:prstGeom>
          <a:solidFill>
            <a:srgbClr val="C9A84C"/>
          </a:solidFill>
          <a:ln w="12700">
            <a:solidFill>
              <a:srgbClr val="C9A84C"/>
            </a:solidFill>
            <a:prstDash val="solid"/>
          </a:ln>
        </p:spPr>
      </p:sp>
      <p:sp>
        <p:nvSpPr>
          <p:cNvPr id="46" name="Text 44"/>
          <p:cNvSpPr/>
          <p:nvPr/>
        </p:nvSpPr>
        <p:spPr>
          <a:xfrm>
            <a:off x="4864608" y="2596896"/>
            <a:ext cx="1005840" cy="274320"/>
          </a:xfrm>
          <a:prstGeom prst="rect">
            <a:avLst/>
          </a:prstGeom>
          <a:noFill/>
          <a:ln/>
        </p:spPr>
        <p:txBody>
          <a:bodyPr wrap="square" lIns="0" tIns="0" rIns="0" bIns="0" rtlCol="0" anchor="ctr"/>
          <a:lstStyle/>
          <a:p>
            <a:pPr marL="0" indent="0">
              <a:buNone/>
            </a:pPr>
            <a:r>
              <a:rPr lang="en-US" sz="1100" b="1" dirty="0">
                <a:solidFill>
                  <a:srgbClr val="1B2A5E"/>
                </a:solidFill>
                <a:latin typeface="Calibri" pitchFamily="34" charset="0"/>
                <a:ea typeface="Calibri" pitchFamily="34" charset="-122"/>
                <a:cs typeface="Calibri" pitchFamily="34" charset="-120"/>
              </a:rPr>
              <a:t>Clause 30B</a:t>
            </a:r>
            <a:endParaRPr lang="en-US" sz="1100" dirty="0"/>
          </a:p>
        </p:txBody>
      </p:sp>
      <p:sp>
        <p:nvSpPr>
          <p:cNvPr id="47" name="Text 45"/>
          <p:cNvSpPr/>
          <p:nvPr/>
        </p:nvSpPr>
        <p:spPr>
          <a:xfrm>
            <a:off x="4864608" y="2880360"/>
            <a:ext cx="1097280" cy="228600"/>
          </a:xfrm>
          <a:prstGeom prst="rect">
            <a:avLst/>
          </a:prstGeom>
          <a:noFill/>
          <a:ln/>
        </p:spPr>
        <p:txBody>
          <a:bodyPr wrap="square" lIns="0" tIns="0" rIns="0" bIns="0"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[Sec 94B]</a:t>
            </a:r>
            <a:endParaRPr lang="en-US" sz="900" dirty="0"/>
          </a:p>
        </p:txBody>
      </p:sp>
      <p:sp>
        <p:nvSpPr>
          <p:cNvPr id="48" name="Text 46"/>
          <p:cNvSpPr/>
          <p:nvPr/>
        </p:nvSpPr>
        <p:spPr>
          <a:xfrm>
            <a:off x="5989320" y="2624328"/>
            <a:ext cx="2834640" cy="50292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Thin capitalisation – interest limitation rules</a:t>
            </a:r>
            <a:endParaRPr lang="en-US" sz="1000" dirty="0"/>
          </a:p>
        </p:txBody>
      </p:sp>
      <p:sp>
        <p:nvSpPr>
          <p:cNvPr id="49" name="Shape 47"/>
          <p:cNvSpPr/>
          <p:nvPr/>
        </p:nvSpPr>
        <p:spPr>
          <a:xfrm>
            <a:off x="4754880" y="3300984"/>
            <a:ext cx="4114800" cy="640080"/>
          </a:xfrm>
          <a:prstGeom prst="rect">
            <a:avLst/>
          </a:prstGeom>
          <a:solidFill>
            <a:srgbClr val="FFFFFF"/>
          </a:solidFill>
          <a:ln w="12700">
            <a:solidFill>
              <a:srgbClr val="E8ECF4"/>
            </a:solidFill>
            <a:prstDash val="solid"/>
          </a:ln>
          <a:effectLst>
            <a:outerShdw blurRad="38100" dist="12700" dir="8100000" algn="bl" rotWithShape="0">
              <a:srgbClr val="000000">
                <a:alpha val="8000"/>
              </a:srgbClr>
            </a:outerShdw>
          </a:effectLst>
        </p:spPr>
      </p:sp>
      <p:sp>
        <p:nvSpPr>
          <p:cNvPr id="50" name="Shape 48"/>
          <p:cNvSpPr/>
          <p:nvPr/>
        </p:nvSpPr>
        <p:spPr>
          <a:xfrm>
            <a:off x="4754880" y="3300984"/>
            <a:ext cx="54864" cy="640080"/>
          </a:xfrm>
          <a:prstGeom prst="rect">
            <a:avLst/>
          </a:prstGeom>
          <a:solidFill>
            <a:srgbClr val="C9A84C"/>
          </a:solidFill>
          <a:ln w="12700">
            <a:solidFill>
              <a:srgbClr val="C9A84C"/>
            </a:solidFill>
            <a:prstDash val="solid"/>
          </a:ln>
        </p:spPr>
      </p:sp>
      <p:sp>
        <p:nvSpPr>
          <p:cNvPr id="51" name="Text 49"/>
          <p:cNvSpPr/>
          <p:nvPr/>
        </p:nvSpPr>
        <p:spPr>
          <a:xfrm>
            <a:off x="4864608" y="3346704"/>
            <a:ext cx="1005840" cy="274320"/>
          </a:xfrm>
          <a:prstGeom prst="rect">
            <a:avLst/>
          </a:prstGeom>
          <a:noFill/>
          <a:ln/>
        </p:spPr>
        <p:txBody>
          <a:bodyPr wrap="square" lIns="0" tIns="0" rIns="0" bIns="0" rtlCol="0" anchor="ctr"/>
          <a:lstStyle/>
          <a:p>
            <a:pPr marL="0" indent="0">
              <a:buNone/>
            </a:pPr>
            <a:r>
              <a:rPr lang="en-US" sz="1100" b="1" dirty="0">
                <a:solidFill>
                  <a:srgbClr val="1B2A5E"/>
                </a:solidFill>
                <a:latin typeface="Calibri" pitchFamily="34" charset="0"/>
                <a:ea typeface="Calibri" pitchFamily="34" charset="-122"/>
                <a:cs typeface="Calibri" pitchFamily="34" charset="-120"/>
              </a:rPr>
              <a:t>Clause 30C</a:t>
            </a:r>
            <a:endParaRPr lang="en-US" sz="1100" dirty="0"/>
          </a:p>
        </p:txBody>
      </p:sp>
      <p:sp>
        <p:nvSpPr>
          <p:cNvPr id="52" name="Text 50"/>
          <p:cNvSpPr/>
          <p:nvPr/>
        </p:nvSpPr>
        <p:spPr>
          <a:xfrm>
            <a:off x="4864608" y="3630168"/>
            <a:ext cx="1097280" cy="228600"/>
          </a:xfrm>
          <a:prstGeom prst="rect">
            <a:avLst/>
          </a:prstGeom>
          <a:noFill/>
          <a:ln/>
        </p:spPr>
        <p:txBody>
          <a:bodyPr wrap="square" lIns="0" tIns="0" rIns="0" bIns="0"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[Sec 96]</a:t>
            </a:r>
            <a:endParaRPr lang="en-US" sz="900" dirty="0"/>
          </a:p>
        </p:txBody>
      </p:sp>
      <p:sp>
        <p:nvSpPr>
          <p:cNvPr id="53" name="Text 51"/>
          <p:cNvSpPr/>
          <p:nvPr/>
        </p:nvSpPr>
        <p:spPr>
          <a:xfrm>
            <a:off x="5989320" y="3374136"/>
            <a:ext cx="2834640" cy="50292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Impermissible Avoidance Arrangements (GAAR)</a:t>
            </a:r>
            <a:endParaRPr lang="en-US" sz="1000" dirty="0"/>
          </a:p>
        </p:txBody>
      </p:sp>
      <p:sp>
        <p:nvSpPr>
          <p:cNvPr id="54" name="Shape 52"/>
          <p:cNvSpPr/>
          <p:nvPr/>
        </p:nvSpPr>
        <p:spPr>
          <a:xfrm>
            <a:off x="4754880" y="4050792"/>
            <a:ext cx="4114800" cy="640080"/>
          </a:xfrm>
          <a:prstGeom prst="rect">
            <a:avLst/>
          </a:prstGeom>
          <a:solidFill>
            <a:srgbClr val="FFFFFF"/>
          </a:solidFill>
          <a:ln w="12700">
            <a:solidFill>
              <a:srgbClr val="E8ECF4"/>
            </a:solidFill>
            <a:prstDash val="solid"/>
          </a:ln>
          <a:effectLst>
            <a:outerShdw blurRad="38100" dist="12700" dir="8100000" algn="bl" rotWithShape="0">
              <a:srgbClr val="000000">
                <a:alpha val="8000"/>
              </a:srgbClr>
            </a:outerShdw>
          </a:effectLst>
        </p:spPr>
      </p:sp>
      <p:sp>
        <p:nvSpPr>
          <p:cNvPr id="55" name="Shape 53"/>
          <p:cNvSpPr/>
          <p:nvPr/>
        </p:nvSpPr>
        <p:spPr>
          <a:xfrm>
            <a:off x="4754880" y="4050792"/>
            <a:ext cx="54864" cy="640080"/>
          </a:xfrm>
          <a:prstGeom prst="rect">
            <a:avLst/>
          </a:prstGeom>
          <a:solidFill>
            <a:srgbClr val="C9A84C"/>
          </a:solidFill>
          <a:ln w="12700">
            <a:solidFill>
              <a:srgbClr val="C9A84C"/>
            </a:solidFill>
            <a:prstDash val="solid"/>
          </a:ln>
        </p:spPr>
      </p:sp>
      <p:sp>
        <p:nvSpPr>
          <p:cNvPr id="56" name="Text 54"/>
          <p:cNvSpPr/>
          <p:nvPr/>
        </p:nvSpPr>
        <p:spPr>
          <a:xfrm>
            <a:off x="4864608" y="4096512"/>
            <a:ext cx="1005840" cy="274320"/>
          </a:xfrm>
          <a:prstGeom prst="rect">
            <a:avLst/>
          </a:prstGeom>
          <a:noFill/>
          <a:ln/>
        </p:spPr>
        <p:txBody>
          <a:bodyPr wrap="square" lIns="0" tIns="0" rIns="0" bIns="0" rtlCol="0" anchor="ctr"/>
          <a:lstStyle/>
          <a:p>
            <a:pPr marL="0" indent="0">
              <a:buNone/>
            </a:pPr>
            <a:r>
              <a:rPr lang="en-US" sz="1100" b="1" dirty="0">
                <a:solidFill>
                  <a:srgbClr val="1B2A5E"/>
                </a:solidFill>
                <a:latin typeface="Calibri" pitchFamily="34" charset="0"/>
                <a:ea typeface="Calibri" pitchFamily="34" charset="-122"/>
                <a:cs typeface="Calibri" pitchFamily="34" charset="-120"/>
              </a:rPr>
              <a:t>Clause 31</a:t>
            </a:r>
            <a:endParaRPr lang="en-US" sz="1100" dirty="0"/>
          </a:p>
        </p:txBody>
      </p:sp>
      <p:sp>
        <p:nvSpPr>
          <p:cNvPr id="57" name="Text 55"/>
          <p:cNvSpPr/>
          <p:nvPr/>
        </p:nvSpPr>
        <p:spPr>
          <a:xfrm>
            <a:off x="4864608" y="4379976"/>
            <a:ext cx="1097280" cy="228600"/>
          </a:xfrm>
          <a:prstGeom prst="rect">
            <a:avLst/>
          </a:prstGeom>
          <a:noFill/>
          <a:ln/>
        </p:spPr>
        <p:txBody>
          <a:bodyPr wrap="square" lIns="0" tIns="0" rIns="0" bIns="0"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[Sec 269SS/ST/T]</a:t>
            </a:r>
            <a:endParaRPr lang="en-US" sz="900" dirty="0"/>
          </a:p>
        </p:txBody>
      </p:sp>
      <p:sp>
        <p:nvSpPr>
          <p:cNvPr id="58" name="Text 56"/>
          <p:cNvSpPr/>
          <p:nvPr/>
        </p:nvSpPr>
        <p:spPr>
          <a:xfrm>
            <a:off x="5989320" y="4123944"/>
            <a:ext cx="2834640" cy="50292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Loans, deposits, specified sums &amp; repayments</a:t>
            </a:r>
            <a:endParaRPr lang="en-US" sz="10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58368"/>
          </a:xfrm>
          <a:prstGeom prst="rect">
            <a:avLst/>
          </a:prstGeom>
          <a:solidFill>
            <a:srgbClr val="16235A"/>
          </a:solidFill>
          <a:ln w="12700">
            <a:solidFill>
              <a:srgbClr val="16235A"/>
            </a:solidFill>
            <a:prstDash val="solid"/>
          </a:ln>
        </p:spPr>
      </p:sp>
      <p:sp>
        <p:nvSpPr>
          <p:cNvPr id="3" name="Text 1"/>
          <p:cNvSpPr/>
          <p:nvPr/>
        </p:nvSpPr>
        <p:spPr>
          <a:xfrm>
            <a:off x="228600" y="0"/>
            <a:ext cx="7498080" cy="658368"/>
          </a:xfrm>
          <a:prstGeom prst="rect">
            <a:avLst/>
          </a:prstGeom>
          <a:noFill/>
          <a:ln/>
        </p:spPr>
        <p:txBody>
          <a:bodyPr wrap="square" lIns="0" tIns="0" rIns="0" bIns="0" rtlCol="0" anchor="ctr"/>
          <a:lstStyle/>
          <a:p>
            <a:pPr marL="0" indent="0" algn="l">
              <a:buNone/>
            </a:pPr>
            <a:r>
              <a:rPr lang="en-US" sz="1800" b="1" dirty="0">
                <a:solidFill>
                  <a:srgbClr val="FFFFFF"/>
                </a:solidFill>
              </a:rPr>
              <a:t>Clause 25 | Section 41 — Profits Chargeable to Tax</a:t>
            </a:r>
            <a:endParaRPr lang="en-US" sz="1800" dirty="0"/>
          </a:p>
        </p:txBody>
      </p:sp>
      <p:sp>
        <p:nvSpPr>
          <p:cNvPr id="4" name="Shape 2"/>
          <p:cNvSpPr/>
          <p:nvPr/>
        </p:nvSpPr>
        <p:spPr>
          <a:xfrm>
            <a:off x="7909560" y="91440"/>
            <a:ext cx="1024128" cy="475488"/>
          </a:xfrm>
          <a:prstGeom prst="rect">
            <a:avLst/>
          </a:prstGeom>
          <a:solidFill>
            <a:srgbClr val="C9A84C"/>
          </a:solidFill>
          <a:ln w="12700">
            <a:solidFill>
              <a:srgbClr val="C9A84C"/>
            </a:solidFill>
            <a:prstDash val="solid"/>
          </a:ln>
        </p:spPr>
      </p:sp>
      <p:sp>
        <p:nvSpPr>
          <p:cNvPr id="5" name="Text 3"/>
          <p:cNvSpPr/>
          <p:nvPr/>
        </p:nvSpPr>
        <p:spPr>
          <a:xfrm>
            <a:off x="7909560" y="91440"/>
            <a:ext cx="1024128" cy="475488"/>
          </a:xfrm>
          <a:prstGeom prst="rect">
            <a:avLst/>
          </a:prstGeom>
          <a:noFill/>
          <a:ln/>
        </p:spPr>
        <p:txBody>
          <a:bodyPr wrap="square" lIns="0" tIns="0" rIns="0" bIns="0" rtlCol="0" anchor="ctr"/>
          <a:lstStyle/>
          <a:p>
            <a:pPr marL="0" indent="0" algn="ctr">
              <a:buNone/>
            </a:pPr>
            <a:r>
              <a:rPr lang="en-US" sz="900" b="1" dirty="0">
                <a:solidFill>
                  <a:srgbClr val="FFFFFF"/>
                </a:solidFill>
              </a:rPr>
              <a:t>Clause 25</a:t>
            </a:r>
            <a:endParaRPr lang="en-US" sz="900" dirty="0"/>
          </a:p>
        </p:txBody>
      </p:sp>
      <p:sp>
        <p:nvSpPr>
          <p:cNvPr id="6" name="Text 4"/>
          <p:cNvSpPr/>
          <p:nvPr/>
        </p:nvSpPr>
        <p:spPr>
          <a:xfrm>
            <a:off x="228600" y="676656"/>
            <a:ext cx="8686800" cy="274320"/>
          </a:xfrm>
          <a:prstGeom prst="rect">
            <a:avLst/>
          </a:prstGeom>
          <a:noFill/>
          <a:ln/>
        </p:spPr>
        <p:txBody>
          <a:bodyPr wrap="square" lIns="0" tIns="0" rIns="0" bIns="0" rtlCol="0" anchor="ctr"/>
          <a:lstStyle/>
          <a:p>
            <a:pPr marL="0" indent="0" algn="l">
              <a:buNone/>
            </a:pPr>
            <a:r>
              <a:rPr lang="en-US" sz="1100" i="1" dirty="0">
                <a:solidFill>
                  <a:srgbClr val="C9D8F5"/>
                </a:solidFill>
                <a:highlight>
                  <a:srgbClr val="000000"/>
                </a:highlight>
              </a:rPr>
              <a:t>Any amount chargeable to tax u/s 41 — where deduction was allowed in prior years and later recovered/remitted — taxable as Business Income</a:t>
            </a:r>
            <a:endParaRPr lang="en-US" sz="1100" dirty="0">
              <a:highlight>
                <a:srgbClr val="000000"/>
              </a:highlight>
            </a:endParaRPr>
          </a:p>
        </p:txBody>
      </p:sp>
      <p:sp>
        <p:nvSpPr>
          <p:cNvPr id="7" name="Shape 5"/>
          <p:cNvSpPr/>
          <p:nvPr/>
        </p:nvSpPr>
        <p:spPr>
          <a:xfrm>
            <a:off x="137160" y="1005840"/>
            <a:ext cx="2084832" cy="1143000"/>
          </a:xfrm>
          <a:prstGeom prst="rect">
            <a:avLst/>
          </a:prstGeom>
          <a:solidFill>
            <a:srgbClr val="E8ECF4"/>
          </a:solidFill>
          <a:ln w="12700">
            <a:solidFill>
              <a:srgbClr val="D0D8EE"/>
            </a:solidFill>
            <a:prstDash val="solid"/>
          </a:ln>
        </p:spPr>
      </p:sp>
      <p:sp>
        <p:nvSpPr>
          <p:cNvPr id="8" name="Shape 6"/>
          <p:cNvSpPr/>
          <p:nvPr/>
        </p:nvSpPr>
        <p:spPr>
          <a:xfrm>
            <a:off x="137160" y="1005840"/>
            <a:ext cx="2084832" cy="256032"/>
          </a:xfrm>
          <a:prstGeom prst="rect">
            <a:avLst/>
          </a:prstGeom>
          <a:solidFill>
            <a:srgbClr val="1B2A5E"/>
          </a:solidFill>
          <a:ln w="12700">
            <a:solidFill>
              <a:srgbClr val="1B2A5E"/>
            </a:solidFill>
            <a:prstDash val="solid"/>
          </a:ln>
        </p:spPr>
      </p:sp>
      <p:sp>
        <p:nvSpPr>
          <p:cNvPr id="9" name="Text 7"/>
          <p:cNvSpPr/>
          <p:nvPr/>
        </p:nvSpPr>
        <p:spPr>
          <a:xfrm>
            <a:off x="192024" y="1005840"/>
            <a:ext cx="1993392" cy="256032"/>
          </a:xfrm>
          <a:prstGeom prst="rect">
            <a:avLst/>
          </a:prstGeom>
          <a:noFill/>
          <a:ln/>
        </p:spPr>
        <p:txBody>
          <a:bodyPr wrap="square" lIns="0" tIns="0" rIns="0" bIns="0" rtlCol="0" anchor="ctr"/>
          <a:lstStyle/>
          <a:p>
            <a:pPr marL="0" indent="0" algn="l">
              <a:buNone/>
            </a:pPr>
            <a:r>
              <a:rPr lang="en-US" sz="750" b="1" dirty="0">
                <a:solidFill>
                  <a:srgbClr val="C9A84C"/>
                </a:solidFill>
              </a:rPr>
              <a:t>§ 41(1)  |  Loss / Expense Recovery</a:t>
            </a:r>
            <a:endParaRPr lang="en-US" sz="750" dirty="0"/>
          </a:p>
        </p:txBody>
      </p:sp>
      <p:sp>
        <p:nvSpPr>
          <p:cNvPr id="10" name="Text 8"/>
          <p:cNvSpPr/>
          <p:nvPr/>
        </p:nvSpPr>
        <p:spPr>
          <a:xfrm>
            <a:off x="192024" y="1289304"/>
            <a:ext cx="1993392" cy="822960"/>
          </a:xfrm>
          <a:prstGeom prst="rect">
            <a:avLst/>
          </a:prstGeom>
          <a:noFill/>
          <a:ln/>
        </p:spPr>
        <p:txBody>
          <a:bodyPr wrap="square" lIns="0" tIns="0" rIns="0" bIns="0" rtlCol="0" anchor="t"/>
          <a:lstStyle/>
          <a:p>
            <a:pPr marL="342900" indent="-342900">
              <a:buSzPct val="100000"/>
              <a:buChar char="•"/>
            </a:pPr>
            <a:r>
              <a:rPr lang="en-US" sz="900" dirty="0">
                <a:solidFill>
                  <a:srgbClr val="222222"/>
                </a:solidFill>
              </a:rPr>
              <a:t>Deduction allowed in prior year for loss/exp/trading liability</a:t>
            </a:r>
            <a:endParaRPr lang="en-US" sz="900" dirty="0"/>
          </a:p>
          <a:p>
            <a:pPr marL="342900" indent="-342900">
              <a:buSzPct val="100000"/>
              <a:buChar char="•"/>
            </a:pPr>
            <a:r>
              <a:rPr lang="en-US" sz="900" dirty="0" err="1">
                <a:solidFill>
                  <a:srgbClr val="222222"/>
                </a:solidFill>
              </a:rPr>
              <a:t>Assessee</a:t>
            </a:r>
            <a:r>
              <a:rPr lang="en-US" sz="900" dirty="0">
                <a:solidFill>
                  <a:srgbClr val="222222"/>
                </a:solidFill>
              </a:rPr>
              <a:t> obtains benefit or remission of liability subsequently</a:t>
            </a:r>
            <a:endParaRPr lang="en-US" sz="900" dirty="0"/>
          </a:p>
          <a:p>
            <a:pPr marL="342900" indent="-342900">
              <a:buSzPct val="100000"/>
              <a:buChar char="•"/>
            </a:pPr>
            <a:r>
              <a:rPr lang="en-US" sz="900" dirty="0">
                <a:solidFill>
                  <a:srgbClr val="222222"/>
                </a:solidFill>
              </a:rPr>
              <a:t>Amount of benefit / value of remission = Business Income</a:t>
            </a:r>
            <a:endParaRPr lang="en-US" sz="900" dirty="0"/>
          </a:p>
        </p:txBody>
      </p:sp>
      <p:sp>
        <p:nvSpPr>
          <p:cNvPr id="11" name="Shape 9"/>
          <p:cNvSpPr/>
          <p:nvPr/>
        </p:nvSpPr>
        <p:spPr>
          <a:xfrm>
            <a:off x="2313432" y="1005840"/>
            <a:ext cx="2084832" cy="1143000"/>
          </a:xfrm>
          <a:prstGeom prst="rect">
            <a:avLst/>
          </a:prstGeom>
          <a:solidFill>
            <a:srgbClr val="E8ECF4"/>
          </a:solidFill>
          <a:ln w="12700">
            <a:solidFill>
              <a:srgbClr val="D0D8EE"/>
            </a:solidFill>
            <a:prstDash val="solid"/>
          </a:ln>
        </p:spPr>
      </p:sp>
      <p:sp>
        <p:nvSpPr>
          <p:cNvPr id="12" name="Shape 10"/>
          <p:cNvSpPr/>
          <p:nvPr/>
        </p:nvSpPr>
        <p:spPr>
          <a:xfrm>
            <a:off x="2313432" y="1005840"/>
            <a:ext cx="2084832" cy="256032"/>
          </a:xfrm>
          <a:prstGeom prst="rect">
            <a:avLst/>
          </a:prstGeom>
          <a:solidFill>
            <a:srgbClr val="1B2A5E"/>
          </a:solidFill>
          <a:ln w="12700">
            <a:solidFill>
              <a:srgbClr val="1B2A5E"/>
            </a:solidFill>
            <a:prstDash val="solid"/>
          </a:ln>
        </p:spPr>
      </p:sp>
      <p:sp>
        <p:nvSpPr>
          <p:cNvPr id="13" name="Text 11"/>
          <p:cNvSpPr/>
          <p:nvPr/>
        </p:nvSpPr>
        <p:spPr>
          <a:xfrm>
            <a:off x="2368296" y="1005840"/>
            <a:ext cx="1993392" cy="256032"/>
          </a:xfrm>
          <a:prstGeom prst="rect">
            <a:avLst/>
          </a:prstGeom>
          <a:noFill/>
          <a:ln/>
        </p:spPr>
        <p:txBody>
          <a:bodyPr wrap="square" lIns="0" tIns="0" rIns="0" bIns="0" rtlCol="0" anchor="ctr"/>
          <a:lstStyle/>
          <a:p>
            <a:pPr marL="0" indent="0" algn="l">
              <a:buNone/>
            </a:pPr>
            <a:r>
              <a:rPr lang="en-US" sz="750" b="1" dirty="0">
                <a:solidFill>
                  <a:srgbClr val="C9A84C"/>
                </a:solidFill>
              </a:rPr>
              <a:t>§ 41(2)  |  Power Sector Assets</a:t>
            </a:r>
            <a:endParaRPr lang="en-US" sz="750" dirty="0"/>
          </a:p>
        </p:txBody>
      </p:sp>
      <p:sp>
        <p:nvSpPr>
          <p:cNvPr id="14" name="Text 12"/>
          <p:cNvSpPr/>
          <p:nvPr/>
        </p:nvSpPr>
        <p:spPr>
          <a:xfrm>
            <a:off x="2368296" y="1289304"/>
            <a:ext cx="1993392" cy="822960"/>
          </a:xfrm>
          <a:prstGeom prst="rect">
            <a:avLst/>
          </a:prstGeom>
          <a:noFill/>
          <a:ln/>
        </p:spPr>
        <p:txBody>
          <a:bodyPr wrap="square" lIns="0" tIns="0" rIns="0" bIns="0" rtlCol="0" anchor="t"/>
          <a:lstStyle/>
          <a:p>
            <a:pPr marL="342900" indent="-342900">
              <a:buSzPct val="100000"/>
              <a:buChar char="•"/>
            </a:pPr>
            <a:r>
              <a:rPr lang="en-US" sz="900" dirty="0">
                <a:solidFill>
                  <a:srgbClr val="222222"/>
                </a:solidFill>
              </a:rPr>
              <a:t>Applies to generation / distribution of power undertakings</a:t>
            </a:r>
            <a:endParaRPr lang="en-US" sz="900" dirty="0"/>
          </a:p>
          <a:p>
            <a:pPr marL="342900" indent="-342900">
              <a:buSzPct val="100000"/>
              <a:buChar char="•"/>
            </a:pPr>
            <a:r>
              <a:rPr lang="en-US" sz="900" dirty="0">
                <a:solidFill>
                  <a:srgbClr val="222222"/>
                </a:solidFill>
              </a:rPr>
              <a:t>SLM depreciation on individual assets — not block basis</a:t>
            </a:r>
            <a:endParaRPr lang="en-US" sz="900" dirty="0"/>
          </a:p>
          <a:p>
            <a:pPr marL="342900" indent="-342900">
              <a:buSzPct val="100000"/>
              <a:buChar char="•"/>
            </a:pPr>
            <a:r>
              <a:rPr lang="en-US" sz="900" dirty="0">
                <a:solidFill>
                  <a:srgbClr val="222222"/>
                </a:solidFill>
              </a:rPr>
              <a:t>Excess of Sale+Scrap over WDV (≤ Cost − WDV) = taxable</a:t>
            </a:r>
            <a:endParaRPr lang="en-US" sz="900" dirty="0"/>
          </a:p>
        </p:txBody>
      </p:sp>
      <p:sp>
        <p:nvSpPr>
          <p:cNvPr id="15" name="Shape 13"/>
          <p:cNvSpPr/>
          <p:nvPr/>
        </p:nvSpPr>
        <p:spPr>
          <a:xfrm>
            <a:off x="4489704" y="1005840"/>
            <a:ext cx="2084832" cy="1143000"/>
          </a:xfrm>
          <a:prstGeom prst="rect">
            <a:avLst/>
          </a:prstGeom>
          <a:solidFill>
            <a:srgbClr val="E8ECF4"/>
          </a:solidFill>
          <a:ln w="12700">
            <a:solidFill>
              <a:srgbClr val="D0D8EE"/>
            </a:solidFill>
            <a:prstDash val="solid"/>
          </a:ln>
        </p:spPr>
      </p:sp>
      <p:sp>
        <p:nvSpPr>
          <p:cNvPr id="16" name="Shape 14"/>
          <p:cNvSpPr/>
          <p:nvPr/>
        </p:nvSpPr>
        <p:spPr>
          <a:xfrm>
            <a:off x="4489704" y="1005840"/>
            <a:ext cx="2084832" cy="256032"/>
          </a:xfrm>
          <a:prstGeom prst="rect">
            <a:avLst/>
          </a:prstGeom>
          <a:solidFill>
            <a:srgbClr val="1B2A5E"/>
          </a:solidFill>
          <a:ln w="12700">
            <a:solidFill>
              <a:srgbClr val="1B2A5E"/>
            </a:solidFill>
            <a:prstDash val="solid"/>
          </a:ln>
        </p:spPr>
      </p:sp>
      <p:sp>
        <p:nvSpPr>
          <p:cNvPr id="17" name="Text 15"/>
          <p:cNvSpPr/>
          <p:nvPr/>
        </p:nvSpPr>
        <p:spPr>
          <a:xfrm>
            <a:off x="4544568" y="1005840"/>
            <a:ext cx="1993392" cy="256032"/>
          </a:xfrm>
          <a:prstGeom prst="rect">
            <a:avLst/>
          </a:prstGeom>
          <a:noFill/>
          <a:ln/>
        </p:spPr>
        <p:txBody>
          <a:bodyPr wrap="square" lIns="0" tIns="0" rIns="0" bIns="0" rtlCol="0" anchor="ctr"/>
          <a:lstStyle/>
          <a:p>
            <a:pPr marL="0" indent="0" algn="l">
              <a:buNone/>
            </a:pPr>
            <a:r>
              <a:rPr lang="en-US" sz="750" b="1" dirty="0">
                <a:solidFill>
                  <a:srgbClr val="C9A84C"/>
                </a:solidFill>
              </a:rPr>
              <a:t>§ 41(3)  |  Scientific Research Assets</a:t>
            </a:r>
            <a:endParaRPr lang="en-US" sz="750" dirty="0"/>
          </a:p>
        </p:txBody>
      </p:sp>
      <p:sp>
        <p:nvSpPr>
          <p:cNvPr id="18" name="Text 16"/>
          <p:cNvSpPr/>
          <p:nvPr/>
        </p:nvSpPr>
        <p:spPr>
          <a:xfrm>
            <a:off x="4544568" y="1289304"/>
            <a:ext cx="1993392" cy="822960"/>
          </a:xfrm>
          <a:prstGeom prst="rect">
            <a:avLst/>
          </a:prstGeom>
          <a:noFill/>
          <a:ln/>
        </p:spPr>
        <p:txBody>
          <a:bodyPr wrap="square" lIns="0" tIns="0" rIns="0" bIns="0" rtlCol="0" anchor="t"/>
          <a:lstStyle/>
          <a:p>
            <a:pPr marL="342900" indent="-342900">
              <a:buSzPct val="100000"/>
              <a:buChar char="•"/>
            </a:pPr>
            <a:r>
              <a:rPr lang="en-US" sz="900" dirty="0">
                <a:solidFill>
                  <a:srgbClr val="222222"/>
                </a:solidFill>
              </a:rPr>
              <a:t>Capital asset used in scientific research (dedn. u/s 35) sold</a:t>
            </a:r>
            <a:endParaRPr lang="en-US" sz="900" dirty="0"/>
          </a:p>
          <a:p>
            <a:pPr marL="342900" indent="-342900">
              <a:buSzPct val="100000"/>
              <a:buChar char="•"/>
            </a:pPr>
            <a:r>
              <a:rPr lang="en-US" sz="900" dirty="0">
                <a:solidFill>
                  <a:srgbClr val="222222"/>
                </a:solidFill>
              </a:rPr>
              <a:t>NOT used for any other business purpose before sale</a:t>
            </a:r>
            <a:endParaRPr lang="en-US" sz="900" dirty="0"/>
          </a:p>
          <a:p>
            <a:pPr marL="342900" indent="-342900">
              <a:buSzPct val="100000"/>
              <a:buChar char="•"/>
            </a:pPr>
            <a:r>
              <a:rPr lang="en-US" sz="900" dirty="0">
                <a:solidFill>
                  <a:srgbClr val="222222"/>
                </a:solidFill>
              </a:rPr>
              <a:t>Lower of: Sale Proceeds OR Deduction allowed u/s 35</a:t>
            </a:r>
            <a:endParaRPr lang="en-US" sz="900" dirty="0"/>
          </a:p>
        </p:txBody>
      </p:sp>
      <p:sp>
        <p:nvSpPr>
          <p:cNvPr id="19" name="Shape 17"/>
          <p:cNvSpPr/>
          <p:nvPr/>
        </p:nvSpPr>
        <p:spPr>
          <a:xfrm>
            <a:off x="6665976" y="1005840"/>
            <a:ext cx="2084832" cy="1143000"/>
          </a:xfrm>
          <a:prstGeom prst="rect">
            <a:avLst/>
          </a:prstGeom>
          <a:solidFill>
            <a:srgbClr val="E8ECF4"/>
          </a:solidFill>
          <a:ln w="12700">
            <a:solidFill>
              <a:srgbClr val="D0D8EE"/>
            </a:solidFill>
            <a:prstDash val="solid"/>
          </a:ln>
        </p:spPr>
      </p:sp>
      <p:sp>
        <p:nvSpPr>
          <p:cNvPr id="20" name="Shape 18"/>
          <p:cNvSpPr/>
          <p:nvPr/>
        </p:nvSpPr>
        <p:spPr>
          <a:xfrm>
            <a:off x="6665976" y="1005840"/>
            <a:ext cx="2084832" cy="256032"/>
          </a:xfrm>
          <a:prstGeom prst="rect">
            <a:avLst/>
          </a:prstGeom>
          <a:solidFill>
            <a:srgbClr val="1B2A5E"/>
          </a:solidFill>
          <a:ln w="12700">
            <a:solidFill>
              <a:srgbClr val="1B2A5E"/>
            </a:solidFill>
            <a:prstDash val="solid"/>
          </a:ln>
        </p:spPr>
      </p:sp>
      <p:sp>
        <p:nvSpPr>
          <p:cNvPr id="21" name="Text 19"/>
          <p:cNvSpPr/>
          <p:nvPr/>
        </p:nvSpPr>
        <p:spPr>
          <a:xfrm>
            <a:off x="6720840" y="1005840"/>
            <a:ext cx="1993392" cy="256032"/>
          </a:xfrm>
          <a:prstGeom prst="rect">
            <a:avLst/>
          </a:prstGeom>
          <a:noFill/>
          <a:ln/>
        </p:spPr>
        <p:txBody>
          <a:bodyPr wrap="square" lIns="0" tIns="0" rIns="0" bIns="0" rtlCol="0" anchor="ctr"/>
          <a:lstStyle/>
          <a:p>
            <a:pPr marL="0" indent="0" algn="l">
              <a:buNone/>
            </a:pPr>
            <a:r>
              <a:rPr lang="en-US" sz="750" b="1" dirty="0">
                <a:solidFill>
                  <a:srgbClr val="C9A84C"/>
                </a:solidFill>
              </a:rPr>
              <a:t>§ 41(4) / (4A)  |  Bad Debt / Special Reserve</a:t>
            </a:r>
            <a:endParaRPr lang="en-US" sz="750" dirty="0"/>
          </a:p>
        </p:txBody>
      </p:sp>
      <p:sp>
        <p:nvSpPr>
          <p:cNvPr id="22" name="Text 20"/>
          <p:cNvSpPr/>
          <p:nvPr/>
        </p:nvSpPr>
        <p:spPr>
          <a:xfrm>
            <a:off x="6720840" y="1289304"/>
            <a:ext cx="1993392" cy="822960"/>
          </a:xfrm>
          <a:prstGeom prst="rect">
            <a:avLst/>
          </a:prstGeom>
          <a:noFill/>
          <a:ln/>
        </p:spPr>
        <p:txBody>
          <a:bodyPr wrap="square" lIns="0" tIns="0" rIns="0" bIns="0" rtlCol="0" anchor="t"/>
          <a:lstStyle/>
          <a:p>
            <a:pPr marL="342900" indent="-342900">
              <a:buSzPct val="100000"/>
              <a:buChar char="•"/>
            </a:pPr>
            <a:r>
              <a:rPr lang="en-US" sz="900" dirty="0">
                <a:solidFill>
                  <a:srgbClr val="222222"/>
                </a:solidFill>
              </a:rPr>
              <a:t>Bad debt allowed u/s 36(1)(vii) — excess recovery over (Debt−Dedn.) taxable</a:t>
            </a:r>
            <a:endParaRPr lang="en-US" sz="900" dirty="0"/>
          </a:p>
          <a:p>
            <a:pPr marL="342900" indent="-342900">
              <a:buSzPct val="100000"/>
              <a:buChar char="•"/>
            </a:pPr>
            <a:r>
              <a:rPr lang="en-US" sz="900" dirty="0">
                <a:solidFill>
                  <a:srgbClr val="222222"/>
                </a:solidFill>
              </a:rPr>
              <a:t>41(4A): Amount withdrawn from special reserve u/s 36(1)(viii) taxable</a:t>
            </a:r>
            <a:endParaRPr lang="en-US" sz="900" dirty="0"/>
          </a:p>
        </p:txBody>
      </p:sp>
      <p:sp>
        <p:nvSpPr>
          <p:cNvPr id="24" name="Text 22"/>
          <p:cNvSpPr/>
          <p:nvPr/>
        </p:nvSpPr>
        <p:spPr>
          <a:xfrm>
            <a:off x="201168" y="2203704"/>
            <a:ext cx="1920240" cy="420624"/>
          </a:xfrm>
          <a:prstGeom prst="rect">
            <a:avLst/>
          </a:prstGeom>
          <a:noFill/>
          <a:ln/>
        </p:spPr>
        <p:txBody>
          <a:bodyPr wrap="square" lIns="0" tIns="0" rIns="0" bIns="0" rtlCol="0" anchor="ctr"/>
          <a:lstStyle/>
          <a:p>
            <a:pPr marL="0" indent="0">
              <a:buNone/>
            </a:pPr>
            <a:endParaRPr lang="en-US" sz="850" dirty="0"/>
          </a:p>
        </p:txBody>
      </p:sp>
      <p:sp>
        <p:nvSpPr>
          <p:cNvPr id="25" name="Text 23"/>
          <p:cNvSpPr/>
          <p:nvPr/>
        </p:nvSpPr>
        <p:spPr>
          <a:xfrm>
            <a:off x="2148840" y="2203704"/>
            <a:ext cx="6766560" cy="420624"/>
          </a:xfrm>
          <a:prstGeom prst="rect">
            <a:avLst/>
          </a:prstGeom>
          <a:noFill/>
          <a:ln/>
        </p:spPr>
        <p:txBody>
          <a:bodyPr wrap="square" lIns="0" tIns="0" rIns="0" bIns="0" rtlCol="0" anchor="ctr"/>
          <a:lstStyle/>
          <a:p>
            <a:pPr marL="0" indent="0">
              <a:buNone/>
            </a:pPr>
            <a:endParaRPr lang="en-US" sz="850" dirty="0"/>
          </a:p>
        </p:txBody>
      </p:sp>
      <p:sp>
        <p:nvSpPr>
          <p:cNvPr id="26" name="Shape 24"/>
          <p:cNvSpPr/>
          <p:nvPr/>
        </p:nvSpPr>
        <p:spPr>
          <a:xfrm>
            <a:off x="132588" y="2185416"/>
            <a:ext cx="4297680" cy="2633472"/>
          </a:xfrm>
          <a:prstGeom prst="rect">
            <a:avLst/>
          </a:prstGeom>
          <a:solidFill>
            <a:srgbClr val="E8ECF4"/>
          </a:solidFill>
          <a:ln w="12700">
            <a:solidFill>
              <a:srgbClr val="D0D8EE"/>
            </a:solidFill>
            <a:prstDash val="solid"/>
          </a:ln>
        </p:spPr>
        <p:txBody>
          <a:bodyPr/>
          <a:lstStyle/>
          <a:p>
            <a:endParaRPr lang="en-IN" dirty="0"/>
          </a:p>
        </p:txBody>
      </p:sp>
      <p:sp>
        <p:nvSpPr>
          <p:cNvPr id="28" name="Text 26"/>
          <p:cNvSpPr/>
          <p:nvPr/>
        </p:nvSpPr>
        <p:spPr>
          <a:xfrm>
            <a:off x="201168" y="2697480"/>
            <a:ext cx="4160520" cy="274320"/>
          </a:xfrm>
          <a:prstGeom prst="rect">
            <a:avLst/>
          </a:prstGeom>
          <a:noFill/>
          <a:ln/>
        </p:spPr>
        <p:txBody>
          <a:bodyPr wrap="square" lIns="0" tIns="0" rIns="0" bIns="0" rtlCol="0" anchor="ctr"/>
          <a:lstStyle/>
          <a:p>
            <a:pPr marL="0" indent="0">
              <a:buNone/>
            </a:pPr>
            <a:endParaRPr lang="en-US" sz="850" b="1" dirty="0">
              <a:solidFill>
                <a:srgbClr val="C9A84C"/>
              </a:solidFill>
            </a:endParaRPr>
          </a:p>
          <a:p>
            <a:pPr marL="0" indent="0">
              <a:buNone/>
            </a:pPr>
            <a:r>
              <a:rPr lang="en-US" sz="1000" b="1" dirty="0">
                <a:solidFill>
                  <a:srgbClr val="C9A84C"/>
                </a:solidFill>
              </a:rPr>
              <a:t>✦ Tax Auditor's Duties — Clause 25</a:t>
            </a:r>
          </a:p>
          <a:p>
            <a:pPr marL="0" indent="0">
              <a:buNone/>
            </a:pPr>
            <a:endParaRPr lang="en-US" sz="850" b="1" dirty="0">
              <a:solidFill>
                <a:srgbClr val="C9A84C"/>
              </a:solidFill>
            </a:endParaRPr>
          </a:p>
          <a:p>
            <a:pPr marL="0" indent="0">
              <a:buNone/>
            </a:pPr>
            <a:endParaRPr lang="en-US" sz="850" b="1" dirty="0">
              <a:solidFill>
                <a:srgbClr val="C9A84C"/>
              </a:solidFill>
            </a:endParaRPr>
          </a:p>
          <a:p>
            <a:pPr marL="0" indent="0">
              <a:buNone/>
            </a:pPr>
            <a:endParaRPr lang="en-US" sz="850" b="1" dirty="0">
              <a:solidFill>
                <a:srgbClr val="C9A84C"/>
              </a:solidFill>
            </a:endParaRPr>
          </a:p>
          <a:p>
            <a:pPr marL="0" indent="0">
              <a:buNone/>
            </a:pPr>
            <a:endParaRPr lang="en-US" sz="850" b="1" dirty="0">
              <a:solidFill>
                <a:srgbClr val="C9A84C"/>
              </a:solidFill>
            </a:endParaRPr>
          </a:p>
          <a:p>
            <a:pPr marL="0" indent="0">
              <a:buNone/>
            </a:pPr>
            <a:endParaRPr lang="en-US" sz="850" b="1" dirty="0">
              <a:solidFill>
                <a:srgbClr val="C9A84C"/>
              </a:solidFill>
            </a:endParaRPr>
          </a:p>
          <a:p>
            <a:pPr marL="0" indent="0">
              <a:buNone/>
            </a:pPr>
            <a:endParaRPr lang="en-US" sz="850" b="1" dirty="0">
              <a:solidFill>
                <a:srgbClr val="C9A84C"/>
              </a:solidFill>
            </a:endParaRPr>
          </a:p>
          <a:p>
            <a:pPr marL="0" indent="0">
              <a:buNone/>
            </a:pPr>
            <a:endParaRPr lang="en-US" sz="850" b="1" dirty="0">
              <a:solidFill>
                <a:srgbClr val="C9A84C"/>
              </a:solidFill>
            </a:endParaRPr>
          </a:p>
          <a:p>
            <a:pPr marL="0" indent="0">
              <a:buNone/>
            </a:pPr>
            <a:endParaRPr lang="en-US" sz="850" b="1" dirty="0">
              <a:solidFill>
                <a:srgbClr val="C9A84C"/>
              </a:solidFill>
            </a:endParaRPr>
          </a:p>
          <a:p>
            <a:pPr marL="0" indent="0">
              <a:buNone/>
            </a:pPr>
            <a:endParaRPr lang="en-US" sz="850" dirty="0"/>
          </a:p>
        </p:txBody>
      </p:sp>
      <p:sp>
        <p:nvSpPr>
          <p:cNvPr id="29" name="Text 27"/>
          <p:cNvSpPr/>
          <p:nvPr/>
        </p:nvSpPr>
        <p:spPr>
          <a:xfrm>
            <a:off x="201168" y="2446020"/>
            <a:ext cx="4160520" cy="1792224"/>
          </a:xfrm>
          <a:prstGeom prst="rect">
            <a:avLst/>
          </a:prstGeom>
          <a:noFill/>
          <a:ln/>
        </p:spPr>
        <p:txBody>
          <a:bodyPr wrap="square" lIns="0" tIns="0" rIns="0" bIns="0" rtlCol="0" anchor="t"/>
          <a:lstStyle/>
          <a:p>
            <a:pPr marL="342900" indent="-342900">
              <a:spcAft>
                <a:spcPts val="200"/>
              </a:spcAft>
              <a:buSzPct val="100000"/>
              <a:buChar char="•"/>
            </a:pPr>
            <a:r>
              <a:rPr lang="en-US" sz="1100" dirty="0">
                <a:solidFill>
                  <a:srgbClr val="222222"/>
                </a:solidFill>
              </a:rPr>
              <a:t>Obtain a complete list of all amounts chargeable u/s 41 with supporting evidence, correspondence, etc.</a:t>
            </a:r>
            <a:endParaRPr lang="en-US" sz="1100" dirty="0"/>
          </a:p>
          <a:p>
            <a:pPr marL="342900" indent="-342900">
              <a:spcAft>
                <a:spcPts val="200"/>
              </a:spcAft>
              <a:buSzPct val="100000"/>
              <a:buChar char="•"/>
            </a:pPr>
            <a:r>
              <a:rPr lang="en-US" sz="1100" dirty="0">
                <a:solidFill>
                  <a:srgbClr val="222222"/>
                </a:solidFill>
              </a:rPr>
              <a:t>Examine past records to verify correctness of information provided by the </a:t>
            </a:r>
            <a:r>
              <a:rPr lang="en-US" sz="1100" dirty="0" err="1">
                <a:solidFill>
                  <a:srgbClr val="222222"/>
                </a:solidFill>
              </a:rPr>
              <a:t>assessee</a:t>
            </a:r>
            <a:r>
              <a:rPr lang="en-US" sz="1100" dirty="0">
                <a:solidFill>
                  <a:srgbClr val="222222"/>
                </a:solidFill>
              </a:rPr>
              <a:t>.</a:t>
            </a:r>
            <a:endParaRPr lang="en-US" sz="1100" dirty="0"/>
          </a:p>
          <a:p>
            <a:pPr marL="342900" indent="-342900">
              <a:spcAft>
                <a:spcPts val="200"/>
              </a:spcAft>
              <a:buSzPct val="100000"/>
              <a:buChar char="•"/>
            </a:pPr>
            <a:r>
              <a:rPr lang="en-US" sz="1100" dirty="0">
                <a:solidFill>
                  <a:srgbClr val="222222"/>
                </a:solidFill>
              </a:rPr>
              <a:t>Report amount chargeable u/s 41 irrespective of whether it is credited to P&amp;L account or not.</a:t>
            </a:r>
            <a:endParaRPr lang="en-US" sz="1100" dirty="0"/>
          </a:p>
          <a:p>
            <a:pPr marL="342900" indent="-342900">
              <a:spcAft>
                <a:spcPts val="200"/>
              </a:spcAft>
              <a:buSzPct val="100000"/>
              <a:buChar char="•"/>
            </a:pPr>
            <a:r>
              <a:rPr lang="en-US" sz="1100" dirty="0">
                <a:solidFill>
                  <a:srgbClr val="222222"/>
                </a:solidFill>
              </a:rPr>
              <a:t>If any trading liability written back is already offered to tax in a prior period — do NOT tax it again.</a:t>
            </a:r>
            <a:endParaRPr lang="en-US" sz="1100" dirty="0"/>
          </a:p>
          <a:p>
            <a:pPr marL="342900" indent="-342900">
              <a:spcAft>
                <a:spcPts val="200"/>
              </a:spcAft>
              <a:buSzPct val="100000"/>
              <a:buChar char="•"/>
            </a:pPr>
            <a:r>
              <a:rPr lang="en-US" sz="1100" dirty="0">
                <a:solidFill>
                  <a:srgbClr val="222222"/>
                </a:solidFill>
              </a:rPr>
              <a:t>Check whether amounts written back re: remission/cessation of trading liability are credited to P&amp;L.</a:t>
            </a:r>
            <a:endParaRPr lang="en-US" sz="1100" dirty="0"/>
          </a:p>
          <a:p>
            <a:pPr marL="342900" indent="-342900">
              <a:spcAft>
                <a:spcPts val="200"/>
              </a:spcAft>
              <a:buSzPct val="100000"/>
              <a:buChar char="•"/>
            </a:pPr>
            <a:r>
              <a:rPr lang="en-US" sz="1100" dirty="0">
                <a:solidFill>
                  <a:srgbClr val="222222"/>
                </a:solidFill>
              </a:rPr>
              <a:t>If amount u/s 41 is NOT routed through P&amp;L / Income &amp; Expenditure account — include this fact in the Observation Para of the audit report.</a:t>
            </a:r>
            <a:endParaRPr lang="en-US" sz="1100" dirty="0"/>
          </a:p>
        </p:txBody>
      </p:sp>
      <p:sp>
        <p:nvSpPr>
          <p:cNvPr id="30" name="Shape 28"/>
          <p:cNvSpPr/>
          <p:nvPr/>
        </p:nvSpPr>
        <p:spPr>
          <a:xfrm>
            <a:off x="4572000" y="2697480"/>
            <a:ext cx="4434840" cy="2121408"/>
          </a:xfrm>
          <a:prstGeom prst="rect">
            <a:avLst/>
          </a:prstGeom>
          <a:solidFill>
            <a:srgbClr val="E8ECF4"/>
          </a:solidFill>
          <a:ln w="12700">
            <a:solidFill>
              <a:srgbClr val="D0D8EE"/>
            </a:solidFill>
            <a:prstDash val="solid"/>
          </a:ln>
        </p:spPr>
      </p:sp>
      <p:sp>
        <p:nvSpPr>
          <p:cNvPr id="31" name="Shape 29"/>
          <p:cNvSpPr/>
          <p:nvPr/>
        </p:nvSpPr>
        <p:spPr>
          <a:xfrm>
            <a:off x="4572000" y="2697480"/>
            <a:ext cx="4434840" cy="274320"/>
          </a:xfrm>
          <a:prstGeom prst="rect">
            <a:avLst/>
          </a:prstGeom>
          <a:solidFill>
            <a:srgbClr val="1B2A5E"/>
          </a:solidFill>
          <a:ln w="12700">
            <a:solidFill>
              <a:srgbClr val="1B2A5E"/>
            </a:solidFill>
            <a:prstDash val="solid"/>
          </a:ln>
        </p:spPr>
      </p:sp>
      <p:sp>
        <p:nvSpPr>
          <p:cNvPr id="32" name="Text 30"/>
          <p:cNvSpPr/>
          <p:nvPr/>
        </p:nvSpPr>
        <p:spPr>
          <a:xfrm>
            <a:off x="4636008" y="2697480"/>
            <a:ext cx="4297680" cy="274320"/>
          </a:xfrm>
          <a:prstGeom prst="rect">
            <a:avLst/>
          </a:prstGeom>
          <a:noFill/>
          <a:ln/>
        </p:spPr>
        <p:txBody>
          <a:bodyPr wrap="square" lIns="0" tIns="0" rIns="0" bIns="0" rtlCol="0" anchor="ctr"/>
          <a:lstStyle/>
          <a:p>
            <a:pPr marL="0" indent="0">
              <a:buNone/>
            </a:pPr>
            <a:r>
              <a:rPr lang="en-US" sz="850" b="1" dirty="0">
                <a:solidFill>
                  <a:srgbClr val="C9A84C"/>
                </a:solidFill>
              </a:rPr>
              <a:t>✦  Working Paper Format (e-Filing Utility)</a:t>
            </a:r>
            <a:endParaRPr lang="en-US" sz="850" dirty="0"/>
          </a:p>
        </p:txBody>
      </p:sp>
      <p:sp>
        <p:nvSpPr>
          <p:cNvPr id="33" name="Text 31"/>
          <p:cNvSpPr/>
          <p:nvPr/>
        </p:nvSpPr>
        <p:spPr>
          <a:xfrm>
            <a:off x="4636008" y="2990088"/>
            <a:ext cx="4297680" cy="256032"/>
          </a:xfrm>
          <a:prstGeom prst="rect">
            <a:avLst/>
          </a:prstGeom>
          <a:noFill/>
          <a:ln/>
        </p:spPr>
        <p:txBody>
          <a:bodyPr wrap="square" lIns="0" tIns="0" rIns="0" bIns="0" rtlCol="0" anchor="ctr"/>
          <a:lstStyle/>
          <a:p>
            <a:pPr marL="0" indent="0">
              <a:buNone/>
            </a:pPr>
            <a:r>
              <a:rPr lang="en-US" sz="750" i="1" dirty="0">
                <a:solidFill>
                  <a:srgbClr val="333333"/>
                </a:solidFill>
              </a:rPr>
              <a:t>Maintain the following in working papers for furnishing details in the e-filing utility format:</a:t>
            </a:r>
            <a:endParaRPr lang="en-US" sz="750" dirty="0"/>
          </a:p>
        </p:txBody>
      </p:sp>
      <p:graphicFrame>
        <p:nvGraphicFramePr>
          <p:cNvPr id="34" name="Table 0"/>
          <p:cNvGraphicFramePr>
            <a:graphicFrameLocks noGrp="1"/>
          </p:cNvGraphicFramePr>
          <p:nvPr/>
        </p:nvGraphicFramePr>
        <p:xfrm>
          <a:off x="4636008" y="3264408"/>
          <a:ext cx="4297680" cy="1485900"/>
        </p:xfrm>
        <a:graphic>
          <a:graphicData uri="http://schemas.openxmlformats.org/drawingml/2006/table">
            <a:tbl>
              <a:tblPr/>
              <a:tblGrid>
                <a:gridCol w="457200">
                  <a:extLst>
                    <a:ext uri="{9D8B030D-6E8A-4147-A177-3AD203B41FA5}">
                      <a16:colId xmlns:a16="http://schemas.microsoft.com/office/drawing/2014/main" val="20000"/>
                    </a:ext>
                  </a:extLst>
                </a:gridCol>
                <a:gridCol w="822960">
                  <a:extLst>
                    <a:ext uri="{9D8B030D-6E8A-4147-A177-3AD203B41FA5}">
                      <a16:colId xmlns:a16="http://schemas.microsoft.com/office/drawing/2014/main" val="20001"/>
                    </a:ext>
                  </a:extLst>
                </a:gridCol>
                <a:gridCol w="822960">
                  <a:extLst>
                    <a:ext uri="{9D8B030D-6E8A-4147-A177-3AD203B41FA5}">
                      <a16:colId xmlns:a16="http://schemas.microsoft.com/office/drawing/2014/main" val="20002"/>
                    </a:ext>
                  </a:extLst>
                </a:gridCol>
                <a:gridCol w="594360">
                  <a:extLst>
                    <a:ext uri="{9D8B030D-6E8A-4147-A177-3AD203B41FA5}">
                      <a16:colId xmlns:a16="http://schemas.microsoft.com/office/drawing/2014/main" val="20003"/>
                    </a:ext>
                  </a:extLst>
                </a:gridCol>
                <a:gridCol w="1051560">
                  <a:extLst>
                    <a:ext uri="{9D8B030D-6E8A-4147-A177-3AD203B41FA5}">
                      <a16:colId xmlns:a16="http://schemas.microsoft.com/office/drawing/2014/main" val="20004"/>
                    </a:ext>
                  </a:extLst>
                </a:gridCol>
                <a:gridCol w="548640">
                  <a:extLst>
                    <a:ext uri="{9D8B030D-6E8A-4147-A177-3AD203B41FA5}">
                      <a16:colId xmlns:a16="http://schemas.microsoft.com/office/drawing/2014/main" val="20005"/>
                    </a:ext>
                  </a:extLst>
                </a:gridCol>
              </a:tblGrid>
              <a:tr h="384048">
                <a:tc>
                  <a:txBody>
                    <a:bodyPr/>
                    <a:lstStyle/>
                    <a:p>
                      <a:pPr marL="0" indent="0" algn="ctr">
                        <a:buNone/>
                      </a:pPr>
                      <a:r>
                        <a:rPr lang="en-US" sz="750" b="1" dirty="0">
                          <a:solidFill>
                            <a:srgbClr val="FFFFFF"/>
                          </a:solidFill>
                        </a:rPr>
                        <a:t>Sr.</a:t>
                      </a:r>
                      <a:endParaRPr lang="en-US" sz="750" dirty="0"/>
                    </a:p>
                    <a:p>
                      <a:pPr marL="0" indent="0" algn="ctr">
                        <a:buNone/>
                      </a:pPr>
                      <a:r>
                        <a:rPr lang="en-US" sz="750" b="1" dirty="0">
                          <a:solidFill>
                            <a:srgbClr val="FFFFFF"/>
                          </a:solidFill>
                        </a:rPr>
                        <a:t>No.</a:t>
                      </a: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1B2A5E"/>
                    </a:solidFill>
                  </a:tcPr>
                </a:tc>
                <a:tc>
                  <a:txBody>
                    <a:bodyPr/>
                    <a:lstStyle/>
                    <a:p>
                      <a:pPr marL="0" indent="0" algn="ctr">
                        <a:buNone/>
                      </a:pPr>
                      <a:r>
                        <a:rPr lang="en-US" sz="750" b="1" dirty="0">
                          <a:solidFill>
                            <a:srgbClr val="FFFFFF"/>
                          </a:solidFill>
                        </a:rPr>
                        <a:t>Name of</a:t>
                      </a:r>
                      <a:endParaRPr lang="en-US" sz="750" dirty="0"/>
                    </a:p>
                    <a:p>
                      <a:pPr marL="0" indent="0" algn="ctr">
                        <a:buNone/>
                      </a:pPr>
                      <a:r>
                        <a:rPr lang="en-US" sz="750" b="1" dirty="0">
                          <a:solidFill>
                            <a:srgbClr val="FFFFFF"/>
                          </a:solidFill>
                        </a:rPr>
                        <a:t>Person</a:t>
                      </a: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1B2A5E"/>
                    </a:solidFill>
                  </a:tcPr>
                </a:tc>
                <a:tc>
                  <a:txBody>
                    <a:bodyPr/>
                    <a:lstStyle/>
                    <a:p>
                      <a:pPr marL="0" indent="0" algn="ctr">
                        <a:buNone/>
                      </a:pPr>
                      <a:r>
                        <a:rPr lang="en-US" sz="750" b="1" dirty="0">
                          <a:solidFill>
                            <a:srgbClr val="FFFFFF"/>
                          </a:solidFill>
                        </a:rPr>
                        <a:t>Amount of</a:t>
                      </a:r>
                      <a:endParaRPr lang="en-US" sz="750" dirty="0"/>
                    </a:p>
                    <a:p>
                      <a:pPr marL="0" indent="0" algn="ctr">
                        <a:buNone/>
                      </a:pPr>
                      <a:r>
                        <a:rPr lang="en-US" sz="750" b="1" dirty="0">
                          <a:solidFill>
                            <a:srgbClr val="FFFFFF"/>
                          </a:solidFill>
                        </a:rPr>
                        <a:t>Income</a:t>
                      </a: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1B2A5E"/>
                    </a:solidFill>
                  </a:tcPr>
                </a:tc>
                <a:tc>
                  <a:txBody>
                    <a:bodyPr/>
                    <a:lstStyle/>
                    <a:p>
                      <a:pPr marL="0" indent="0" algn="ctr">
                        <a:buNone/>
                      </a:pPr>
                      <a:r>
                        <a:rPr lang="en-US" sz="750" b="1" dirty="0">
                          <a:solidFill>
                            <a:srgbClr val="FFFFFF"/>
                          </a:solidFill>
                        </a:rPr>
                        <a:t>Section</a:t>
                      </a: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1B2A5E"/>
                    </a:solidFill>
                  </a:tcPr>
                </a:tc>
                <a:tc>
                  <a:txBody>
                    <a:bodyPr/>
                    <a:lstStyle/>
                    <a:p>
                      <a:pPr marL="0" indent="0" algn="ctr">
                        <a:buNone/>
                      </a:pPr>
                      <a:r>
                        <a:rPr lang="en-US" sz="750" b="1" dirty="0">
                          <a:solidFill>
                            <a:srgbClr val="FFFFFF"/>
                          </a:solidFill>
                        </a:rPr>
                        <a:t>Description</a:t>
                      </a:r>
                      <a:endParaRPr lang="en-US" sz="750" dirty="0"/>
                    </a:p>
                    <a:p>
                      <a:pPr marL="0" indent="0" algn="ctr">
                        <a:buNone/>
                      </a:pPr>
                      <a:r>
                        <a:rPr lang="en-US" sz="750" b="1" dirty="0">
                          <a:solidFill>
                            <a:srgbClr val="FFFFFF"/>
                          </a:solidFill>
                        </a:rPr>
                        <a:t>of Transaction</a:t>
                      </a: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1B2A5E"/>
                    </a:solidFill>
                  </a:tcPr>
                </a:tc>
                <a:tc>
                  <a:txBody>
                    <a:bodyPr/>
                    <a:lstStyle/>
                    <a:p>
                      <a:pPr marL="0" indent="0" algn="ctr">
                        <a:buNone/>
                      </a:pPr>
                      <a:r>
                        <a:rPr lang="en-US" sz="750" b="1" dirty="0">
                          <a:solidFill>
                            <a:srgbClr val="FFFFFF"/>
                          </a:solidFill>
                        </a:rPr>
                        <a:t>Computation</a:t>
                      </a:r>
                      <a:endParaRPr lang="en-US" sz="750" dirty="0"/>
                    </a:p>
                    <a:p>
                      <a:pPr marL="0" indent="0" algn="ctr">
                        <a:buNone/>
                      </a:pPr>
                      <a:r>
                        <a:rPr lang="en-US" sz="750" b="1" dirty="0">
                          <a:solidFill>
                            <a:srgbClr val="FFFFFF"/>
                          </a:solidFill>
                        </a:rPr>
                        <a:t>if any</a:t>
                      </a: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1B2A5E"/>
                    </a:solidFill>
                  </a:tcPr>
                </a:tc>
                <a:extLst>
                  <a:ext uri="{0D108BD9-81ED-4DB2-BD59-A6C34878D82A}">
                    <a16:rowId xmlns:a16="http://schemas.microsoft.com/office/drawing/2014/main" val="10000"/>
                  </a:ext>
                </a:extLst>
              </a:tr>
              <a:tr h="228600">
                <a:tc>
                  <a:txBody>
                    <a:bodyPr/>
                    <a:lstStyle/>
                    <a:p>
                      <a:pPr marL="0" indent="0" algn="ctr">
                        <a:buNone/>
                      </a:pPr>
                      <a:r>
                        <a:rPr lang="en-US" sz="750" dirty="0">
                          <a:solidFill>
                            <a:srgbClr val="333333"/>
                          </a:solidFill>
                        </a:rPr>
                        <a:t>1</a:t>
                      </a: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F0F3FB"/>
                    </a:solidFill>
                  </a:tcPr>
                </a:tc>
                <a:tc>
                  <a:txBody>
                    <a:bodyPr/>
                    <a:lstStyle/>
                    <a:p>
                      <a:pPr marL="0" indent="0" algn="ctr">
                        <a:buNone/>
                      </a:pPr>
                      <a:r>
                        <a:rPr lang="en-US" sz="750" dirty="0">
                          <a:solidFill>
                            <a:srgbClr val="333333"/>
                          </a:solidFill>
                        </a:rPr>
                        <a:t>2</a:t>
                      </a: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F0F3FB"/>
                    </a:solidFill>
                  </a:tcPr>
                </a:tc>
                <a:tc>
                  <a:txBody>
                    <a:bodyPr/>
                    <a:lstStyle/>
                    <a:p>
                      <a:pPr marL="0" indent="0" algn="ctr">
                        <a:buNone/>
                      </a:pPr>
                      <a:r>
                        <a:rPr lang="en-US" sz="750" dirty="0">
                          <a:solidFill>
                            <a:srgbClr val="333333"/>
                          </a:solidFill>
                        </a:rPr>
                        <a:t>3</a:t>
                      </a: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F0F3FB"/>
                    </a:solidFill>
                  </a:tcPr>
                </a:tc>
                <a:tc>
                  <a:txBody>
                    <a:bodyPr/>
                    <a:lstStyle/>
                    <a:p>
                      <a:pPr marL="0" indent="0" algn="ctr">
                        <a:buNone/>
                      </a:pPr>
                      <a:r>
                        <a:rPr lang="en-US" sz="750" dirty="0">
                          <a:solidFill>
                            <a:srgbClr val="333333"/>
                          </a:solidFill>
                        </a:rPr>
                        <a:t>4</a:t>
                      </a: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F0F3FB"/>
                    </a:solidFill>
                  </a:tcPr>
                </a:tc>
                <a:tc>
                  <a:txBody>
                    <a:bodyPr/>
                    <a:lstStyle/>
                    <a:p>
                      <a:pPr marL="0" indent="0" algn="ctr">
                        <a:buNone/>
                      </a:pPr>
                      <a:r>
                        <a:rPr lang="en-US" sz="750" dirty="0">
                          <a:solidFill>
                            <a:srgbClr val="333333"/>
                          </a:solidFill>
                        </a:rPr>
                        <a:t>5</a:t>
                      </a: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F0F3FB"/>
                    </a:solidFill>
                  </a:tcPr>
                </a:tc>
                <a:tc>
                  <a:txBody>
                    <a:bodyPr/>
                    <a:lstStyle/>
                    <a:p>
                      <a:pPr marL="0" indent="0" algn="ctr">
                        <a:buNone/>
                      </a:pPr>
                      <a:r>
                        <a:rPr lang="en-US" sz="750" dirty="0">
                          <a:solidFill>
                            <a:srgbClr val="333333"/>
                          </a:solidFill>
                        </a:rPr>
                        <a:t>6</a:t>
                      </a: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F0F3FB"/>
                    </a:solidFill>
                  </a:tcPr>
                </a:tc>
                <a:extLst>
                  <a:ext uri="{0D108BD9-81ED-4DB2-BD59-A6C34878D82A}">
                    <a16:rowId xmlns:a16="http://schemas.microsoft.com/office/drawing/2014/main" val="10001"/>
                  </a:ext>
                </a:extLst>
              </a:tr>
              <a:tr h="822960">
                <a:tc>
                  <a:txBody>
                    <a:bodyPr/>
                    <a:lstStyle/>
                    <a:p>
                      <a:pPr marL="0" indent="0" algn="ctr">
                        <a:buNone/>
                      </a:pP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F0F3FB"/>
                    </a:solidFill>
                  </a:tcPr>
                </a:tc>
                <a:tc>
                  <a:txBody>
                    <a:bodyPr/>
                    <a:lstStyle/>
                    <a:p>
                      <a:pPr marL="0" indent="0" algn="ctr">
                        <a:buNone/>
                      </a:pP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F0F3FB"/>
                    </a:solidFill>
                  </a:tcPr>
                </a:tc>
                <a:tc>
                  <a:txBody>
                    <a:bodyPr/>
                    <a:lstStyle/>
                    <a:p>
                      <a:pPr marL="0" indent="0" algn="ctr">
                        <a:buNone/>
                      </a:pP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F0F3FB"/>
                    </a:solidFill>
                  </a:tcPr>
                </a:tc>
                <a:tc>
                  <a:txBody>
                    <a:bodyPr/>
                    <a:lstStyle/>
                    <a:p>
                      <a:pPr marL="0" indent="0" algn="ctr">
                        <a:buNone/>
                      </a:pP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F0F3FB"/>
                    </a:solidFill>
                  </a:tcPr>
                </a:tc>
                <a:tc>
                  <a:txBody>
                    <a:bodyPr/>
                    <a:lstStyle/>
                    <a:p>
                      <a:pPr marL="0" indent="0" algn="ctr">
                        <a:buNone/>
                      </a:pP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F0F3FB"/>
                    </a:solidFill>
                  </a:tcPr>
                </a:tc>
                <a:tc>
                  <a:txBody>
                    <a:bodyPr/>
                    <a:lstStyle/>
                    <a:p>
                      <a:pPr marL="0" indent="0" algn="ctr">
                        <a:buNone/>
                      </a:pPr>
                      <a:endParaRPr lang="en-US" sz="750" dirty="0"/>
                    </a:p>
                  </a:txBody>
                  <a:tcPr>
                    <a:lnL w="7620" cap="flat" cmpd="sng" algn="ctr">
                      <a:solidFill>
                        <a:srgbClr val="A0B0D0"/>
                      </a:solidFill>
                      <a:prstDash val="solid"/>
                      <a:round/>
                      <a:headEnd type="none" w="med" len="med"/>
                      <a:tailEnd type="none" w="med" len="med"/>
                    </a:lnL>
                    <a:lnR w="7620" cap="flat" cmpd="sng" algn="ctr">
                      <a:solidFill>
                        <a:srgbClr val="A0B0D0"/>
                      </a:solidFill>
                      <a:prstDash val="solid"/>
                      <a:round/>
                      <a:headEnd type="none" w="med" len="med"/>
                      <a:tailEnd type="none" w="med" len="med"/>
                    </a:lnR>
                    <a:lnT w="7620" cap="flat" cmpd="sng" algn="ctr">
                      <a:solidFill>
                        <a:srgbClr val="A0B0D0"/>
                      </a:solidFill>
                      <a:prstDash val="solid"/>
                      <a:round/>
                      <a:headEnd type="none" w="med" len="med"/>
                      <a:tailEnd type="none" w="med" len="med"/>
                    </a:lnT>
                    <a:lnB w="7620" cap="flat" cmpd="sng" algn="ctr">
                      <a:solidFill>
                        <a:srgbClr val="A0B0D0"/>
                      </a:solidFill>
                      <a:prstDash val="solid"/>
                      <a:round/>
                      <a:headEnd type="none" w="med" len="med"/>
                      <a:tailEnd type="none" w="med" len="med"/>
                    </a:lnB>
                    <a:solidFill>
                      <a:srgbClr val="F0F3FB"/>
                    </a:solidFill>
                  </a:tcPr>
                </a:tc>
                <a:extLst>
                  <a:ext uri="{0D108BD9-81ED-4DB2-BD59-A6C34878D82A}">
                    <a16:rowId xmlns:a16="http://schemas.microsoft.com/office/drawing/2014/main" val="10002"/>
                  </a:ext>
                </a:extLst>
              </a:tr>
            </a:tbl>
          </a:graphicData>
        </a:graphic>
      </p:graphicFrame>
      <p:sp>
        <p:nvSpPr>
          <p:cNvPr id="35" name="Shape 32"/>
          <p:cNvSpPr/>
          <p:nvPr/>
        </p:nvSpPr>
        <p:spPr>
          <a:xfrm>
            <a:off x="0" y="4873752"/>
            <a:ext cx="9144000" cy="269748"/>
          </a:xfrm>
          <a:prstGeom prst="rect">
            <a:avLst/>
          </a:prstGeom>
          <a:solidFill>
            <a:srgbClr val="0F1D45"/>
          </a:solidFill>
          <a:ln w="12700">
            <a:solidFill>
              <a:srgbClr val="0F1D45"/>
            </a:solidFill>
            <a:prstDash val="solid"/>
          </a:ln>
        </p:spPr>
      </p:sp>
      <p:sp>
        <p:nvSpPr>
          <p:cNvPr id="36" name="Text 33"/>
          <p:cNvSpPr/>
          <p:nvPr/>
        </p:nvSpPr>
        <p:spPr>
          <a:xfrm>
            <a:off x="182880" y="4873752"/>
            <a:ext cx="8778240" cy="269748"/>
          </a:xfrm>
          <a:prstGeom prst="rect">
            <a:avLst/>
          </a:prstGeom>
          <a:noFill/>
          <a:ln/>
        </p:spPr>
        <p:txBody>
          <a:bodyPr wrap="square" lIns="0" tIns="0" rIns="0" bIns="0" rtlCol="0" anchor="ctr"/>
          <a:lstStyle/>
          <a:p>
            <a:pPr marL="0" indent="0" algn="l">
              <a:buNone/>
            </a:pPr>
            <a:r>
              <a:rPr lang="en-US" sz="750" dirty="0">
                <a:solidFill>
                  <a:srgbClr val="A0B8D8"/>
                </a:solidFill>
              </a:rPr>
              <a:t>Tax Audit under Section 44AB  |  ICAI Guidance Note (Revised 2025)  |  Clause 25 — Section 41</a:t>
            </a:r>
            <a:endParaRPr lang="en-US" sz="75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3">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26 | Sec 43B – All Specified Payments: Clauses (a) to (h)</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Clause 26</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Shape 7"/>
          <p:cNvSpPr/>
          <p:nvPr/>
        </p:nvSpPr>
        <p:spPr>
          <a:xfrm>
            <a:off x="320040" y="998806"/>
            <a:ext cx="8503920" cy="384048"/>
          </a:xfrm>
          <a:prstGeom prst="rect">
            <a:avLst/>
          </a:prstGeom>
          <a:solidFill>
            <a:srgbClr val="1B2A5E"/>
          </a:solidFill>
          <a:ln w="12700">
            <a:solidFill>
              <a:srgbClr val="1B2A5E"/>
            </a:solidFill>
            <a:prstDash val="solid"/>
          </a:ln>
        </p:spPr>
      </p:sp>
      <p:sp>
        <p:nvSpPr>
          <p:cNvPr id="10" name="Text 8"/>
          <p:cNvSpPr/>
          <p:nvPr/>
        </p:nvSpPr>
        <p:spPr>
          <a:xfrm>
            <a:off x="411480" y="1005840"/>
            <a:ext cx="8321040" cy="384048"/>
          </a:xfrm>
          <a:prstGeom prst="rect">
            <a:avLst/>
          </a:prstGeom>
          <a:noFill/>
          <a:ln/>
        </p:spPr>
        <p:txBody>
          <a:bodyPr wrap="square" lIns="0" tIns="0" rIns="0" bIns="0" rtlCol="0" anchor="ctr"/>
          <a:lstStyle/>
          <a:p>
            <a:pPr marL="0" indent="0">
              <a:buNone/>
            </a:pPr>
            <a:r>
              <a:rPr lang="en-US" sz="1150" b="1" dirty="0">
                <a:solidFill>
                  <a:srgbClr val="FFFFFF"/>
                </a:solidFill>
                <a:latin typeface="Calibri" pitchFamily="34" charset="0"/>
                <a:ea typeface="Calibri" pitchFamily="34" charset="-122"/>
                <a:cs typeface="Calibri" pitchFamily="34" charset="-120"/>
              </a:rPr>
              <a:t>Section 43B: Deduction allowable only on ACTUAL PAYMENT — irrespective of accounting method (mercantile or cash basis)</a:t>
            </a:r>
            <a:endParaRPr lang="en-US" sz="1150" dirty="0"/>
          </a:p>
        </p:txBody>
      </p:sp>
      <p:sp>
        <p:nvSpPr>
          <p:cNvPr id="11" name="Shape 9"/>
          <p:cNvSpPr/>
          <p:nvPr/>
        </p:nvSpPr>
        <p:spPr>
          <a:xfrm>
            <a:off x="320040" y="1481328"/>
            <a:ext cx="4114800" cy="603504"/>
          </a:xfrm>
          <a:prstGeom prst="rect">
            <a:avLst/>
          </a:prstGeom>
          <a:solidFill>
            <a:srgbClr val="FFFFFF"/>
          </a:solidFill>
          <a:ln w="12700">
            <a:solidFill>
              <a:srgbClr val="E8ECF4"/>
            </a:solidFill>
            <a:prstDash val="solid"/>
          </a:ln>
        </p:spPr>
      </p:sp>
      <p:sp>
        <p:nvSpPr>
          <p:cNvPr id="12" name="Shape 10"/>
          <p:cNvSpPr/>
          <p:nvPr/>
        </p:nvSpPr>
        <p:spPr>
          <a:xfrm>
            <a:off x="411480" y="1581912"/>
            <a:ext cx="384048" cy="384048"/>
          </a:xfrm>
          <a:prstGeom prst="ellipse">
            <a:avLst/>
          </a:prstGeom>
          <a:solidFill>
            <a:srgbClr val="C9A84C"/>
          </a:solidFill>
          <a:ln w="12700">
            <a:solidFill>
              <a:srgbClr val="C9A84C"/>
            </a:solidFill>
            <a:prstDash val="solid"/>
          </a:ln>
        </p:spPr>
      </p:sp>
      <p:sp>
        <p:nvSpPr>
          <p:cNvPr id="13" name="Text 11"/>
          <p:cNvSpPr/>
          <p:nvPr/>
        </p:nvSpPr>
        <p:spPr>
          <a:xfrm>
            <a:off x="411480" y="1581912"/>
            <a:ext cx="384048" cy="384048"/>
          </a:xfrm>
          <a:prstGeom prst="rect">
            <a:avLst/>
          </a:prstGeom>
          <a:noFill/>
          <a:ln/>
        </p:spPr>
        <p:txBody>
          <a:bodyPr wrap="square" lIns="0" tIns="0" rIns="0" bIns="0" rtlCol="0" anchor="ctr"/>
          <a:lstStyle/>
          <a:p>
            <a:pPr marL="0" indent="0" algn="ctr">
              <a:buNone/>
            </a:pPr>
            <a:r>
              <a:rPr lang="en-US" sz="950" b="1" dirty="0">
                <a:solidFill>
                  <a:srgbClr val="1B2A5E"/>
                </a:solidFill>
                <a:latin typeface="Calibri" pitchFamily="34" charset="0"/>
                <a:ea typeface="Calibri" pitchFamily="34" charset="-122"/>
                <a:cs typeface="Calibri" pitchFamily="34" charset="-120"/>
              </a:rPr>
              <a:t>(a)</a:t>
            </a:r>
            <a:endParaRPr lang="en-US" sz="950" dirty="0"/>
          </a:p>
        </p:txBody>
      </p:sp>
      <p:sp>
        <p:nvSpPr>
          <p:cNvPr id="14" name="Text 12"/>
          <p:cNvSpPr/>
          <p:nvPr/>
        </p:nvSpPr>
        <p:spPr>
          <a:xfrm>
            <a:off x="896112" y="1517904"/>
            <a:ext cx="3456432" cy="228600"/>
          </a:xfrm>
          <a:prstGeom prst="rect">
            <a:avLst/>
          </a:prstGeom>
          <a:noFill/>
          <a:ln/>
        </p:spPr>
        <p:txBody>
          <a:bodyPr wrap="square" lIns="0" tIns="0" rIns="0" bIns="0" rtlCol="0" anchor="ctr"/>
          <a:lstStyle/>
          <a:p>
            <a:pPr marL="0" indent="0">
              <a:buNone/>
            </a:pPr>
            <a:r>
              <a:rPr lang="en-US" sz="1000" b="1" dirty="0">
                <a:solidFill>
                  <a:srgbClr val="1B2A5E"/>
                </a:solidFill>
                <a:latin typeface="Calibri" pitchFamily="34" charset="0"/>
                <a:ea typeface="Calibri" pitchFamily="34" charset="-122"/>
                <a:cs typeface="Calibri" pitchFamily="34" charset="-120"/>
              </a:rPr>
              <a:t>Taxes, Duties, Cess &amp; Fee</a:t>
            </a:r>
            <a:endParaRPr lang="en-US" sz="1000" dirty="0"/>
          </a:p>
        </p:txBody>
      </p:sp>
      <p:sp>
        <p:nvSpPr>
          <p:cNvPr id="15" name="Text 13"/>
          <p:cNvSpPr/>
          <p:nvPr/>
        </p:nvSpPr>
        <p:spPr>
          <a:xfrm>
            <a:off x="896112" y="1746504"/>
            <a:ext cx="3456432" cy="310896"/>
          </a:xfrm>
          <a:prstGeom prst="rect">
            <a:avLst/>
          </a:prstGeom>
          <a:noFill/>
          <a:ln/>
        </p:spPr>
        <p:txBody>
          <a:bodyPr wrap="square" lIns="0" tIns="0" rIns="0" bIns="0" rtlCol="0" anchor="ctr"/>
          <a:lstStyle/>
          <a:p>
            <a:pPr marL="0" indent="0">
              <a:buNone/>
            </a:pPr>
            <a:r>
              <a:rPr lang="en-US" sz="850" dirty="0">
                <a:solidFill>
                  <a:srgbClr val="333333"/>
                </a:solidFill>
                <a:latin typeface="Calibri" pitchFamily="34" charset="0"/>
                <a:ea typeface="Calibri" pitchFamily="34" charset="-122"/>
                <a:cs typeface="Calibri" pitchFamily="34" charset="-120"/>
              </a:rPr>
              <a:t>Any tax (GST, sales tax, VAT, service tax, excise duty, municipal/property tax, etc.), duty, cess or fee by whatever name called, payable under any law — EXCLUDING Income-tax, TDS and TCS</a:t>
            </a:r>
            <a:endParaRPr lang="en-US" sz="850" dirty="0"/>
          </a:p>
        </p:txBody>
      </p:sp>
      <p:sp>
        <p:nvSpPr>
          <p:cNvPr id="16" name="Shape 14"/>
          <p:cNvSpPr/>
          <p:nvPr/>
        </p:nvSpPr>
        <p:spPr>
          <a:xfrm>
            <a:off x="320040" y="2148840"/>
            <a:ext cx="4114800" cy="603504"/>
          </a:xfrm>
          <a:prstGeom prst="rect">
            <a:avLst/>
          </a:prstGeom>
          <a:solidFill>
            <a:srgbClr val="F0F3FB"/>
          </a:solidFill>
          <a:ln w="12700">
            <a:solidFill>
              <a:srgbClr val="E8ECF4"/>
            </a:solidFill>
            <a:prstDash val="solid"/>
          </a:ln>
        </p:spPr>
      </p:sp>
      <p:sp>
        <p:nvSpPr>
          <p:cNvPr id="17" name="Shape 15"/>
          <p:cNvSpPr/>
          <p:nvPr/>
        </p:nvSpPr>
        <p:spPr>
          <a:xfrm>
            <a:off x="411480" y="2249424"/>
            <a:ext cx="384048" cy="384048"/>
          </a:xfrm>
          <a:prstGeom prst="ellipse">
            <a:avLst/>
          </a:prstGeom>
          <a:solidFill>
            <a:srgbClr val="C9A84C"/>
          </a:solidFill>
          <a:ln w="12700">
            <a:solidFill>
              <a:srgbClr val="C9A84C"/>
            </a:solidFill>
            <a:prstDash val="solid"/>
          </a:ln>
        </p:spPr>
      </p:sp>
      <p:sp>
        <p:nvSpPr>
          <p:cNvPr id="18" name="Text 16"/>
          <p:cNvSpPr/>
          <p:nvPr/>
        </p:nvSpPr>
        <p:spPr>
          <a:xfrm>
            <a:off x="411480" y="2249424"/>
            <a:ext cx="384048" cy="384048"/>
          </a:xfrm>
          <a:prstGeom prst="rect">
            <a:avLst/>
          </a:prstGeom>
          <a:noFill/>
          <a:ln/>
        </p:spPr>
        <p:txBody>
          <a:bodyPr wrap="square" lIns="0" tIns="0" rIns="0" bIns="0" rtlCol="0" anchor="ctr"/>
          <a:lstStyle/>
          <a:p>
            <a:pPr marL="0" indent="0" algn="ctr">
              <a:buNone/>
            </a:pPr>
            <a:r>
              <a:rPr lang="en-US" sz="950" b="1" dirty="0">
                <a:solidFill>
                  <a:srgbClr val="1B2A5E"/>
                </a:solidFill>
                <a:latin typeface="Calibri" pitchFamily="34" charset="0"/>
                <a:ea typeface="Calibri" pitchFamily="34" charset="-122"/>
                <a:cs typeface="Calibri" pitchFamily="34" charset="-120"/>
              </a:rPr>
              <a:t>(b)</a:t>
            </a:r>
            <a:endParaRPr lang="en-US" sz="950" dirty="0"/>
          </a:p>
        </p:txBody>
      </p:sp>
      <p:sp>
        <p:nvSpPr>
          <p:cNvPr id="19" name="Text 17"/>
          <p:cNvSpPr/>
          <p:nvPr/>
        </p:nvSpPr>
        <p:spPr>
          <a:xfrm>
            <a:off x="896112" y="2185416"/>
            <a:ext cx="3456432" cy="228600"/>
          </a:xfrm>
          <a:prstGeom prst="rect">
            <a:avLst/>
          </a:prstGeom>
          <a:noFill/>
          <a:ln/>
        </p:spPr>
        <p:txBody>
          <a:bodyPr wrap="square" lIns="0" tIns="0" rIns="0" bIns="0" rtlCol="0" anchor="ctr"/>
          <a:lstStyle/>
          <a:p>
            <a:pPr marL="0" indent="0">
              <a:buNone/>
            </a:pPr>
            <a:r>
              <a:rPr lang="en-US" sz="1000" b="1" dirty="0">
                <a:solidFill>
                  <a:srgbClr val="1B2A5E"/>
                </a:solidFill>
                <a:latin typeface="Calibri" pitchFamily="34" charset="0"/>
                <a:ea typeface="Calibri" pitchFamily="34" charset="-122"/>
                <a:cs typeface="Calibri" pitchFamily="34" charset="-120"/>
              </a:rPr>
              <a:t>Employer Contributions to Welfare Funds</a:t>
            </a:r>
            <a:endParaRPr lang="en-US" sz="1000" dirty="0"/>
          </a:p>
        </p:txBody>
      </p:sp>
      <p:sp>
        <p:nvSpPr>
          <p:cNvPr id="20" name="Text 18"/>
          <p:cNvSpPr/>
          <p:nvPr/>
        </p:nvSpPr>
        <p:spPr>
          <a:xfrm>
            <a:off x="896112" y="2414016"/>
            <a:ext cx="3456432" cy="310896"/>
          </a:xfrm>
          <a:prstGeom prst="rect">
            <a:avLst/>
          </a:prstGeom>
          <a:noFill/>
          <a:ln/>
        </p:spPr>
        <p:txBody>
          <a:bodyPr wrap="square" lIns="0" tIns="0" rIns="0" bIns="0" rtlCol="0" anchor="ctr"/>
          <a:lstStyle/>
          <a:p>
            <a:pPr marL="0" indent="0">
              <a:buNone/>
            </a:pPr>
            <a:r>
              <a:rPr lang="en-US" sz="850" dirty="0">
                <a:solidFill>
                  <a:srgbClr val="333333"/>
                </a:solidFill>
                <a:latin typeface="Calibri" pitchFamily="34" charset="0"/>
                <a:ea typeface="Calibri" pitchFamily="34" charset="-122"/>
                <a:cs typeface="Calibri" pitchFamily="34" charset="-120"/>
              </a:rPr>
              <a:t>Any sum payable as employer by way of contribution to any Provident Fund, Superannuation Fund, Gratuity Fund or any other fund for the welfare of employees</a:t>
            </a:r>
            <a:endParaRPr lang="en-US" sz="850" dirty="0"/>
          </a:p>
        </p:txBody>
      </p:sp>
      <p:sp>
        <p:nvSpPr>
          <p:cNvPr id="21" name="Shape 19"/>
          <p:cNvSpPr/>
          <p:nvPr/>
        </p:nvSpPr>
        <p:spPr>
          <a:xfrm>
            <a:off x="320040" y="2816352"/>
            <a:ext cx="4114800" cy="603504"/>
          </a:xfrm>
          <a:prstGeom prst="rect">
            <a:avLst/>
          </a:prstGeom>
          <a:solidFill>
            <a:srgbClr val="FFFFFF"/>
          </a:solidFill>
          <a:ln w="12700">
            <a:solidFill>
              <a:srgbClr val="E8ECF4"/>
            </a:solidFill>
            <a:prstDash val="solid"/>
          </a:ln>
        </p:spPr>
      </p:sp>
      <p:sp>
        <p:nvSpPr>
          <p:cNvPr id="22" name="Shape 20"/>
          <p:cNvSpPr/>
          <p:nvPr/>
        </p:nvSpPr>
        <p:spPr>
          <a:xfrm>
            <a:off x="411480" y="2916936"/>
            <a:ext cx="384048" cy="384048"/>
          </a:xfrm>
          <a:prstGeom prst="ellipse">
            <a:avLst/>
          </a:prstGeom>
          <a:solidFill>
            <a:srgbClr val="C9A84C"/>
          </a:solidFill>
          <a:ln w="12700">
            <a:solidFill>
              <a:srgbClr val="C9A84C"/>
            </a:solidFill>
            <a:prstDash val="solid"/>
          </a:ln>
        </p:spPr>
      </p:sp>
      <p:sp>
        <p:nvSpPr>
          <p:cNvPr id="23" name="Text 21"/>
          <p:cNvSpPr/>
          <p:nvPr/>
        </p:nvSpPr>
        <p:spPr>
          <a:xfrm>
            <a:off x="411480" y="2916936"/>
            <a:ext cx="384048" cy="384048"/>
          </a:xfrm>
          <a:prstGeom prst="rect">
            <a:avLst/>
          </a:prstGeom>
          <a:noFill/>
          <a:ln/>
        </p:spPr>
        <p:txBody>
          <a:bodyPr wrap="square" lIns="0" tIns="0" rIns="0" bIns="0" rtlCol="0" anchor="ctr"/>
          <a:lstStyle/>
          <a:p>
            <a:pPr marL="0" indent="0" algn="ctr">
              <a:buNone/>
            </a:pPr>
            <a:r>
              <a:rPr lang="en-US" sz="950" b="1" dirty="0">
                <a:solidFill>
                  <a:srgbClr val="1B2A5E"/>
                </a:solidFill>
                <a:latin typeface="Calibri" pitchFamily="34" charset="0"/>
                <a:ea typeface="Calibri" pitchFamily="34" charset="-122"/>
                <a:cs typeface="Calibri" pitchFamily="34" charset="-120"/>
              </a:rPr>
              <a:t>(c)</a:t>
            </a:r>
            <a:endParaRPr lang="en-US" sz="950" dirty="0"/>
          </a:p>
        </p:txBody>
      </p:sp>
      <p:sp>
        <p:nvSpPr>
          <p:cNvPr id="24" name="Text 22"/>
          <p:cNvSpPr/>
          <p:nvPr/>
        </p:nvSpPr>
        <p:spPr>
          <a:xfrm>
            <a:off x="896112" y="2852928"/>
            <a:ext cx="3456432" cy="228600"/>
          </a:xfrm>
          <a:prstGeom prst="rect">
            <a:avLst/>
          </a:prstGeom>
          <a:noFill/>
          <a:ln/>
        </p:spPr>
        <p:txBody>
          <a:bodyPr wrap="square" lIns="0" tIns="0" rIns="0" bIns="0" rtlCol="0" anchor="ctr"/>
          <a:lstStyle/>
          <a:p>
            <a:pPr marL="0" indent="0">
              <a:buNone/>
            </a:pPr>
            <a:r>
              <a:rPr lang="en-US" sz="1000" b="1" dirty="0">
                <a:solidFill>
                  <a:srgbClr val="1B2A5E"/>
                </a:solidFill>
                <a:latin typeface="Calibri" pitchFamily="34" charset="0"/>
                <a:ea typeface="Calibri" pitchFamily="34" charset="-122"/>
                <a:cs typeface="Calibri" pitchFamily="34" charset="-120"/>
              </a:rPr>
              <a:t>Bonus or Commission to Employees</a:t>
            </a:r>
            <a:endParaRPr lang="en-US" sz="1000" dirty="0"/>
          </a:p>
        </p:txBody>
      </p:sp>
      <p:sp>
        <p:nvSpPr>
          <p:cNvPr id="25" name="Text 23"/>
          <p:cNvSpPr/>
          <p:nvPr/>
        </p:nvSpPr>
        <p:spPr>
          <a:xfrm>
            <a:off x="896112" y="3081528"/>
            <a:ext cx="3456432" cy="310896"/>
          </a:xfrm>
          <a:prstGeom prst="rect">
            <a:avLst/>
          </a:prstGeom>
          <a:noFill/>
          <a:ln/>
        </p:spPr>
        <p:txBody>
          <a:bodyPr wrap="square" lIns="0" tIns="0" rIns="0" bIns="0" rtlCol="0" anchor="ctr"/>
          <a:lstStyle/>
          <a:p>
            <a:pPr marL="0" indent="0">
              <a:buNone/>
            </a:pPr>
            <a:r>
              <a:rPr lang="en-US" sz="850" dirty="0">
                <a:solidFill>
                  <a:srgbClr val="333333"/>
                </a:solidFill>
                <a:latin typeface="Calibri" pitchFamily="34" charset="0"/>
                <a:ea typeface="Calibri" pitchFamily="34" charset="-122"/>
                <a:cs typeface="Calibri" pitchFamily="34" charset="-120"/>
              </a:rPr>
              <a:t>Any bonus or commission payable to employees for services rendered — where such sum would not have been payable as profits or dividend if not paid as bonus/commission</a:t>
            </a:r>
            <a:endParaRPr lang="en-US" sz="850" dirty="0"/>
          </a:p>
        </p:txBody>
      </p:sp>
      <p:sp>
        <p:nvSpPr>
          <p:cNvPr id="26" name="Shape 24"/>
          <p:cNvSpPr/>
          <p:nvPr/>
        </p:nvSpPr>
        <p:spPr>
          <a:xfrm>
            <a:off x="320040" y="3483864"/>
            <a:ext cx="4114800" cy="603504"/>
          </a:xfrm>
          <a:prstGeom prst="rect">
            <a:avLst/>
          </a:prstGeom>
          <a:solidFill>
            <a:srgbClr val="F0F3FB"/>
          </a:solidFill>
          <a:ln w="12700">
            <a:solidFill>
              <a:srgbClr val="E8ECF4"/>
            </a:solidFill>
            <a:prstDash val="solid"/>
          </a:ln>
        </p:spPr>
      </p:sp>
      <p:sp>
        <p:nvSpPr>
          <p:cNvPr id="27" name="Shape 25"/>
          <p:cNvSpPr/>
          <p:nvPr/>
        </p:nvSpPr>
        <p:spPr>
          <a:xfrm>
            <a:off x="411480" y="3584448"/>
            <a:ext cx="384048" cy="384048"/>
          </a:xfrm>
          <a:prstGeom prst="ellipse">
            <a:avLst/>
          </a:prstGeom>
          <a:solidFill>
            <a:srgbClr val="C9A84C"/>
          </a:solidFill>
          <a:ln w="12700">
            <a:solidFill>
              <a:srgbClr val="C9A84C"/>
            </a:solidFill>
            <a:prstDash val="solid"/>
          </a:ln>
        </p:spPr>
      </p:sp>
      <p:sp>
        <p:nvSpPr>
          <p:cNvPr id="28" name="Text 26"/>
          <p:cNvSpPr/>
          <p:nvPr/>
        </p:nvSpPr>
        <p:spPr>
          <a:xfrm>
            <a:off x="411480" y="3584448"/>
            <a:ext cx="384048" cy="384048"/>
          </a:xfrm>
          <a:prstGeom prst="rect">
            <a:avLst/>
          </a:prstGeom>
          <a:noFill/>
          <a:ln/>
        </p:spPr>
        <p:txBody>
          <a:bodyPr wrap="square" lIns="0" tIns="0" rIns="0" bIns="0" rtlCol="0" anchor="ctr"/>
          <a:lstStyle/>
          <a:p>
            <a:pPr marL="0" indent="0" algn="ctr">
              <a:buNone/>
            </a:pPr>
            <a:r>
              <a:rPr lang="en-US" sz="950" b="1" dirty="0">
                <a:solidFill>
                  <a:srgbClr val="1B2A5E"/>
                </a:solidFill>
                <a:latin typeface="Calibri" pitchFamily="34" charset="0"/>
                <a:ea typeface="Calibri" pitchFamily="34" charset="-122"/>
                <a:cs typeface="Calibri" pitchFamily="34" charset="-120"/>
              </a:rPr>
              <a:t>(d)</a:t>
            </a:r>
            <a:endParaRPr lang="en-US" sz="950" dirty="0"/>
          </a:p>
        </p:txBody>
      </p:sp>
      <p:sp>
        <p:nvSpPr>
          <p:cNvPr id="29" name="Text 27"/>
          <p:cNvSpPr/>
          <p:nvPr/>
        </p:nvSpPr>
        <p:spPr>
          <a:xfrm>
            <a:off x="896112" y="3520440"/>
            <a:ext cx="3456432" cy="228600"/>
          </a:xfrm>
          <a:prstGeom prst="rect">
            <a:avLst/>
          </a:prstGeom>
          <a:noFill/>
          <a:ln/>
        </p:spPr>
        <p:txBody>
          <a:bodyPr wrap="square" lIns="0" tIns="0" rIns="0" bIns="0" rtlCol="0" anchor="ctr"/>
          <a:lstStyle/>
          <a:p>
            <a:pPr marL="0" indent="0">
              <a:buNone/>
            </a:pPr>
            <a:r>
              <a:rPr lang="en-US" sz="1000" b="1" dirty="0">
                <a:solidFill>
                  <a:srgbClr val="1B2A5E"/>
                </a:solidFill>
                <a:latin typeface="Calibri" pitchFamily="34" charset="0"/>
                <a:ea typeface="Calibri" pitchFamily="34" charset="-122"/>
                <a:cs typeface="Calibri" pitchFamily="34" charset="-120"/>
              </a:rPr>
              <a:t>Interest — Public Financial Institutions / SFC / SIIC</a:t>
            </a:r>
            <a:endParaRPr lang="en-US" sz="1000" dirty="0"/>
          </a:p>
        </p:txBody>
      </p:sp>
      <p:sp>
        <p:nvSpPr>
          <p:cNvPr id="30" name="Text 28"/>
          <p:cNvSpPr/>
          <p:nvPr/>
        </p:nvSpPr>
        <p:spPr>
          <a:xfrm>
            <a:off x="896112" y="3749040"/>
            <a:ext cx="3456432" cy="310896"/>
          </a:xfrm>
          <a:prstGeom prst="rect">
            <a:avLst/>
          </a:prstGeom>
          <a:noFill/>
          <a:ln/>
        </p:spPr>
        <p:txBody>
          <a:bodyPr wrap="square" lIns="0" tIns="0" rIns="0" bIns="0" rtlCol="0" anchor="ctr"/>
          <a:lstStyle/>
          <a:p>
            <a:pPr marL="0" indent="0">
              <a:buNone/>
            </a:pPr>
            <a:r>
              <a:rPr lang="en-US" sz="850" dirty="0">
                <a:solidFill>
                  <a:srgbClr val="333333"/>
                </a:solidFill>
                <a:latin typeface="Calibri" pitchFamily="34" charset="0"/>
                <a:ea typeface="Calibri" pitchFamily="34" charset="-122"/>
                <a:cs typeface="Calibri" pitchFamily="34" charset="-120"/>
              </a:rPr>
              <a:t>Interest on any loan or borrowing from any Public Financial Institution, a State Financial Corporation or a State Industrial Investment Corporation — payable per agreement terms</a:t>
            </a:r>
            <a:endParaRPr lang="en-US" sz="850" dirty="0"/>
          </a:p>
        </p:txBody>
      </p:sp>
      <p:sp>
        <p:nvSpPr>
          <p:cNvPr id="31" name="Shape 29"/>
          <p:cNvSpPr/>
          <p:nvPr/>
        </p:nvSpPr>
        <p:spPr>
          <a:xfrm>
            <a:off x="320040" y="4151376"/>
            <a:ext cx="4114800" cy="603504"/>
          </a:xfrm>
          <a:prstGeom prst="rect">
            <a:avLst/>
          </a:prstGeom>
          <a:solidFill>
            <a:srgbClr val="FFFFFF"/>
          </a:solidFill>
          <a:ln w="12700">
            <a:solidFill>
              <a:srgbClr val="E8ECF4"/>
            </a:solidFill>
            <a:prstDash val="solid"/>
          </a:ln>
        </p:spPr>
      </p:sp>
      <p:sp>
        <p:nvSpPr>
          <p:cNvPr id="32" name="Shape 30"/>
          <p:cNvSpPr/>
          <p:nvPr/>
        </p:nvSpPr>
        <p:spPr>
          <a:xfrm>
            <a:off x="411480" y="4251960"/>
            <a:ext cx="384048" cy="384048"/>
          </a:xfrm>
          <a:prstGeom prst="ellipse">
            <a:avLst/>
          </a:prstGeom>
          <a:solidFill>
            <a:srgbClr val="C9A84C"/>
          </a:solidFill>
          <a:ln w="12700">
            <a:solidFill>
              <a:srgbClr val="C9A84C"/>
            </a:solidFill>
            <a:prstDash val="solid"/>
          </a:ln>
        </p:spPr>
      </p:sp>
      <p:sp>
        <p:nvSpPr>
          <p:cNvPr id="33" name="Text 31"/>
          <p:cNvSpPr/>
          <p:nvPr/>
        </p:nvSpPr>
        <p:spPr>
          <a:xfrm>
            <a:off x="411480" y="4251960"/>
            <a:ext cx="384048" cy="384048"/>
          </a:xfrm>
          <a:prstGeom prst="rect">
            <a:avLst/>
          </a:prstGeom>
          <a:noFill/>
          <a:ln/>
        </p:spPr>
        <p:txBody>
          <a:bodyPr wrap="square" lIns="0" tIns="0" rIns="0" bIns="0" rtlCol="0" anchor="ctr"/>
          <a:lstStyle/>
          <a:p>
            <a:pPr marL="0" indent="0" algn="ctr">
              <a:buNone/>
            </a:pPr>
            <a:r>
              <a:rPr lang="en-US" sz="950" b="1" dirty="0">
                <a:solidFill>
                  <a:srgbClr val="1B2A5E"/>
                </a:solidFill>
                <a:latin typeface="Calibri" pitchFamily="34" charset="0"/>
                <a:ea typeface="Calibri" pitchFamily="34" charset="-122"/>
                <a:cs typeface="Calibri" pitchFamily="34" charset="-120"/>
              </a:rPr>
              <a:t>(da)</a:t>
            </a:r>
            <a:endParaRPr lang="en-US" sz="950" dirty="0"/>
          </a:p>
        </p:txBody>
      </p:sp>
      <p:sp>
        <p:nvSpPr>
          <p:cNvPr id="34" name="Text 32"/>
          <p:cNvSpPr/>
          <p:nvPr/>
        </p:nvSpPr>
        <p:spPr>
          <a:xfrm>
            <a:off x="896112" y="4187952"/>
            <a:ext cx="3456432" cy="228600"/>
          </a:xfrm>
          <a:prstGeom prst="rect">
            <a:avLst/>
          </a:prstGeom>
          <a:noFill/>
          <a:ln/>
        </p:spPr>
        <p:txBody>
          <a:bodyPr wrap="square" lIns="0" tIns="0" rIns="0" bIns="0" rtlCol="0" anchor="ctr"/>
          <a:lstStyle/>
          <a:p>
            <a:pPr marL="0" indent="0">
              <a:buNone/>
            </a:pPr>
            <a:r>
              <a:rPr lang="en-US" sz="1000" b="1" dirty="0">
                <a:solidFill>
                  <a:srgbClr val="1B2A5E"/>
                </a:solidFill>
                <a:latin typeface="Calibri" pitchFamily="34" charset="0"/>
                <a:ea typeface="Calibri" pitchFamily="34" charset="-122"/>
                <a:cs typeface="Calibri" pitchFamily="34" charset="-120"/>
              </a:rPr>
              <a:t>Interest — Notified NBFCs</a:t>
            </a:r>
            <a:endParaRPr lang="en-US" sz="1000" dirty="0"/>
          </a:p>
        </p:txBody>
      </p:sp>
      <p:sp>
        <p:nvSpPr>
          <p:cNvPr id="35" name="Text 33"/>
          <p:cNvSpPr/>
          <p:nvPr/>
        </p:nvSpPr>
        <p:spPr>
          <a:xfrm>
            <a:off x="896112" y="4416552"/>
            <a:ext cx="3456432" cy="310896"/>
          </a:xfrm>
          <a:prstGeom prst="rect">
            <a:avLst/>
          </a:prstGeom>
          <a:noFill/>
          <a:ln/>
        </p:spPr>
        <p:txBody>
          <a:bodyPr wrap="square" lIns="0" tIns="0" rIns="0" bIns="0" rtlCol="0" anchor="ctr"/>
          <a:lstStyle/>
          <a:p>
            <a:pPr marL="0" indent="0">
              <a:buNone/>
            </a:pPr>
            <a:r>
              <a:rPr lang="en-US" sz="850" dirty="0">
                <a:solidFill>
                  <a:srgbClr val="333333"/>
                </a:solidFill>
                <a:latin typeface="Calibri" pitchFamily="34" charset="0"/>
                <a:ea typeface="Calibri" pitchFamily="34" charset="-122"/>
                <a:cs typeface="Calibri" pitchFamily="34" charset="-120"/>
              </a:rPr>
              <a:t>Interest on any loan or borrowing from such class of Non-Banking Financial Companies (NBFCs) as may be notified by the Central Government — payable per agreement terms</a:t>
            </a:r>
            <a:endParaRPr lang="en-US" sz="850" dirty="0"/>
          </a:p>
        </p:txBody>
      </p:sp>
      <p:sp>
        <p:nvSpPr>
          <p:cNvPr id="36" name="Shape 34"/>
          <p:cNvSpPr/>
          <p:nvPr/>
        </p:nvSpPr>
        <p:spPr>
          <a:xfrm>
            <a:off x="4754880" y="1481328"/>
            <a:ext cx="4114800" cy="603504"/>
          </a:xfrm>
          <a:prstGeom prst="rect">
            <a:avLst/>
          </a:prstGeom>
          <a:solidFill>
            <a:srgbClr val="F0F3FB"/>
          </a:solidFill>
          <a:ln w="12700">
            <a:solidFill>
              <a:srgbClr val="E8ECF4"/>
            </a:solidFill>
            <a:prstDash val="solid"/>
          </a:ln>
        </p:spPr>
      </p:sp>
      <p:sp>
        <p:nvSpPr>
          <p:cNvPr id="37" name="Shape 35"/>
          <p:cNvSpPr/>
          <p:nvPr/>
        </p:nvSpPr>
        <p:spPr>
          <a:xfrm>
            <a:off x="4846320" y="1581912"/>
            <a:ext cx="384048" cy="384048"/>
          </a:xfrm>
          <a:prstGeom prst="ellipse">
            <a:avLst/>
          </a:prstGeom>
          <a:solidFill>
            <a:srgbClr val="C9A84C"/>
          </a:solidFill>
          <a:ln w="12700">
            <a:solidFill>
              <a:srgbClr val="C9A84C"/>
            </a:solidFill>
            <a:prstDash val="solid"/>
          </a:ln>
        </p:spPr>
      </p:sp>
      <p:sp>
        <p:nvSpPr>
          <p:cNvPr id="38" name="Text 36"/>
          <p:cNvSpPr/>
          <p:nvPr/>
        </p:nvSpPr>
        <p:spPr>
          <a:xfrm>
            <a:off x="4846320" y="1581912"/>
            <a:ext cx="384048" cy="384048"/>
          </a:xfrm>
          <a:prstGeom prst="rect">
            <a:avLst/>
          </a:prstGeom>
          <a:noFill/>
          <a:ln/>
        </p:spPr>
        <p:txBody>
          <a:bodyPr wrap="square" lIns="0" tIns="0" rIns="0" bIns="0" rtlCol="0" anchor="ctr"/>
          <a:lstStyle/>
          <a:p>
            <a:pPr marL="0" indent="0" algn="ctr">
              <a:buNone/>
            </a:pPr>
            <a:r>
              <a:rPr lang="en-US" sz="950" b="1" dirty="0">
                <a:solidFill>
                  <a:srgbClr val="1B2A5E"/>
                </a:solidFill>
                <a:latin typeface="Calibri" pitchFamily="34" charset="0"/>
                <a:ea typeface="Calibri" pitchFamily="34" charset="-122"/>
                <a:cs typeface="Calibri" pitchFamily="34" charset="-120"/>
              </a:rPr>
              <a:t>(e)</a:t>
            </a:r>
            <a:endParaRPr lang="en-US" sz="950" dirty="0"/>
          </a:p>
        </p:txBody>
      </p:sp>
      <p:sp>
        <p:nvSpPr>
          <p:cNvPr id="39" name="Text 37"/>
          <p:cNvSpPr/>
          <p:nvPr/>
        </p:nvSpPr>
        <p:spPr>
          <a:xfrm>
            <a:off x="5330952" y="1517904"/>
            <a:ext cx="3456432" cy="228600"/>
          </a:xfrm>
          <a:prstGeom prst="rect">
            <a:avLst/>
          </a:prstGeom>
          <a:noFill/>
          <a:ln/>
        </p:spPr>
        <p:txBody>
          <a:bodyPr wrap="square" lIns="0" tIns="0" rIns="0" bIns="0" rtlCol="0" anchor="ctr"/>
          <a:lstStyle/>
          <a:p>
            <a:pPr marL="0" indent="0">
              <a:buNone/>
            </a:pPr>
            <a:r>
              <a:rPr lang="en-US" sz="1000" b="1" dirty="0">
                <a:solidFill>
                  <a:srgbClr val="1B2A5E"/>
                </a:solidFill>
                <a:latin typeface="Calibri" pitchFamily="34" charset="0"/>
                <a:ea typeface="Calibri" pitchFamily="34" charset="-122"/>
                <a:cs typeface="Calibri" pitchFamily="34" charset="-120"/>
              </a:rPr>
              <a:t>Interest — Scheduled Bank / Co-operative Bank</a:t>
            </a:r>
            <a:endParaRPr lang="en-US" sz="1000" dirty="0"/>
          </a:p>
        </p:txBody>
      </p:sp>
      <p:sp>
        <p:nvSpPr>
          <p:cNvPr id="40" name="Text 38"/>
          <p:cNvSpPr/>
          <p:nvPr/>
        </p:nvSpPr>
        <p:spPr>
          <a:xfrm>
            <a:off x="5330952" y="1746504"/>
            <a:ext cx="3456432" cy="310896"/>
          </a:xfrm>
          <a:prstGeom prst="rect">
            <a:avLst/>
          </a:prstGeom>
          <a:noFill/>
          <a:ln/>
        </p:spPr>
        <p:txBody>
          <a:bodyPr wrap="square" lIns="0" tIns="0" rIns="0" bIns="0" rtlCol="0" anchor="ctr"/>
          <a:lstStyle/>
          <a:p>
            <a:pPr marL="0" indent="0">
              <a:buNone/>
            </a:pPr>
            <a:r>
              <a:rPr lang="en-US" sz="850" dirty="0">
                <a:solidFill>
                  <a:srgbClr val="333333"/>
                </a:solidFill>
                <a:latin typeface="Calibri" pitchFamily="34" charset="0"/>
                <a:ea typeface="Calibri" pitchFamily="34" charset="-122"/>
                <a:cs typeface="Calibri" pitchFamily="34" charset="-120"/>
              </a:rPr>
              <a:t>Interest on any loan or advances from a Scheduled Bank or Co-operative Bank (other than Primary Agricultural Credit Society or Primary Co-operative Agricultural and Rural Development Bank) — per agreement terms</a:t>
            </a:r>
            <a:endParaRPr lang="en-US" sz="850" dirty="0"/>
          </a:p>
        </p:txBody>
      </p:sp>
      <p:sp>
        <p:nvSpPr>
          <p:cNvPr id="41" name="Shape 39"/>
          <p:cNvSpPr/>
          <p:nvPr/>
        </p:nvSpPr>
        <p:spPr>
          <a:xfrm>
            <a:off x="4754880" y="2148840"/>
            <a:ext cx="4114800" cy="603504"/>
          </a:xfrm>
          <a:prstGeom prst="rect">
            <a:avLst/>
          </a:prstGeom>
          <a:solidFill>
            <a:srgbClr val="FFFFFF"/>
          </a:solidFill>
          <a:ln w="12700">
            <a:solidFill>
              <a:srgbClr val="E8ECF4"/>
            </a:solidFill>
            <a:prstDash val="solid"/>
          </a:ln>
        </p:spPr>
      </p:sp>
      <p:sp>
        <p:nvSpPr>
          <p:cNvPr id="42" name="Shape 40"/>
          <p:cNvSpPr/>
          <p:nvPr/>
        </p:nvSpPr>
        <p:spPr>
          <a:xfrm>
            <a:off x="4846320" y="2249424"/>
            <a:ext cx="384048" cy="384048"/>
          </a:xfrm>
          <a:prstGeom prst="ellipse">
            <a:avLst/>
          </a:prstGeom>
          <a:solidFill>
            <a:srgbClr val="C9A84C"/>
          </a:solidFill>
          <a:ln w="12700">
            <a:solidFill>
              <a:srgbClr val="C9A84C"/>
            </a:solidFill>
            <a:prstDash val="solid"/>
          </a:ln>
        </p:spPr>
      </p:sp>
      <p:sp>
        <p:nvSpPr>
          <p:cNvPr id="43" name="Text 41"/>
          <p:cNvSpPr/>
          <p:nvPr/>
        </p:nvSpPr>
        <p:spPr>
          <a:xfrm>
            <a:off x="4846320" y="2249424"/>
            <a:ext cx="384048" cy="384048"/>
          </a:xfrm>
          <a:prstGeom prst="rect">
            <a:avLst/>
          </a:prstGeom>
          <a:noFill/>
          <a:ln/>
        </p:spPr>
        <p:txBody>
          <a:bodyPr wrap="square" lIns="0" tIns="0" rIns="0" bIns="0" rtlCol="0" anchor="ctr"/>
          <a:lstStyle/>
          <a:p>
            <a:pPr marL="0" indent="0" algn="ctr">
              <a:buNone/>
            </a:pPr>
            <a:r>
              <a:rPr lang="en-US" sz="950" b="1" dirty="0">
                <a:solidFill>
                  <a:srgbClr val="1B2A5E"/>
                </a:solidFill>
                <a:latin typeface="Calibri" pitchFamily="34" charset="0"/>
                <a:ea typeface="Calibri" pitchFamily="34" charset="-122"/>
                <a:cs typeface="Calibri" pitchFamily="34" charset="-120"/>
              </a:rPr>
              <a:t>(f)</a:t>
            </a:r>
            <a:endParaRPr lang="en-US" sz="950" dirty="0"/>
          </a:p>
        </p:txBody>
      </p:sp>
      <p:sp>
        <p:nvSpPr>
          <p:cNvPr id="44" name="Text 42"/>
          <p:cNvSpPr/>
          <p:nvPr/>
        </p:nvSpPr>
        <p:spPr>
          <a:xfrm>
            <a:off x="5330952" y="2185416"/>
            <a:ext cx="3456432" cy="228600"/>
          </a:xfrm>
          <a:prstGeom prst="rect">
            <a:avLst/>
          </a:prstGeom>
          <a:noFill/>
          <a:ln/>
        </p:spPr>
        <p:txBody>
          <a:bodyPr wrap="square" lIns="0" tIns="0" rIns="0" bIns="0" rtlCol="0" anchor="ctr"/>
          <a:lstStyle/>
          <a:p>
            <a:pPr marL="0" indent="0">
              <a:buNone/>
            </a:pPr>
            <a:r>
              <a:rPr lang="en-US" sz="1000" b="1" dirty="0">
                <a:solidFill>
                  <a:srgbClr val="1B2A5E"/>
                </a:solidFill>
                <a:latin typeface="Calibri" pitchFamily="34" charset="0"/>
                <a:ea typeface="Calibri" pitchFamily="34" charset="-122"/>
                <a:cs typeface="Calibri" pitchFamily="34" charset="-120"/>
              </a:rPr>
              <a:t>Leave Encashment / Leave Salary</a:t>
            </a:r>
            <a:endParaRPr lang="en-US" sz="1000" dirty="0"/>
          </a:p>
        </p:txBody>
      </p:sp>
      <p:sp>
        <p:nvSpPr>
          <p:cNvPr id="45" name="Text 43"/>
          <p:cNvSpPr/>
          <p:nvPr/>
        </p:nvSpPr>
        <p:spPr>
          <a:xfrm>
            <a:off x="5330952" y="2414016"/>
            <a:ext cx="3456432" cy="310896"/>
          </a:xfrm>
          <a:prstGeom prst="rect">
            <a:avLst/>
          </a:prstGeom>
          <a:noFill/>
          <a:ln/>
        </p:spPr>
        <p:txBody>
          <a:bodyPr wrap="square" lIns="0" tIns="0" rIns="0" bIns="0" rtlCol="0" anchor="ctr"/>
          <a:lstStyle/>
          <a:p>
            <a:pPr marL="0" indent="0">
              <a:buNone/>
            </a:pPr>
            <a:r>
              <a:rPr lang="en-US" sz="850" dirty="0">
                <a:solidFill>
                  <a:srgbClr val="333333"/>
                </a:solidFill>
                <a:latin typeface="Calibri" pitchFamily="34" charset="0"/>
                <a:ea typeface="Calibri" pitchFamily="34" charset="-122"/>
                <a:cs typeface="Calibri" pitchFamily="34" charset="-120"/>
              </a:rPr>
              <a:t>Any sum payable by the assessee as an employer in lieu of any leave at the credit of his employee</a:t>
            </a:r>
            <a:endParaRPr lang="en-US" sz="850" dirty="0"/>
          </a:p>
        </p:txBody>
      </p:sp>
      <p:sp>
        <p:nvSpPr>
          <p:cNvPr id="46" name="Shape 44"/>
          <p:cNvSpPr/>
          <p:nvPr/>
        </p:nvSpPr>
        <p:spPr>
          <a:xfrm>
            <a:off x="4754880" y="2816352"/>
            <a:ext cx="4114800" cy="603504"/>
          </a:xfrm>
          <a:prstGeom prst="rect">
            <a:avLst/>
          </a:prstGeom>
          <a:solidFill>
            <a:srgbClr val="F0F3FB"/>
          </a:solidFill>
          <a:ln w="12700">
            <a:solidFill>
              <a:srgbClr val="E8ECF4"/>
            </a:solidFill>
            <a:prstDash val="solid"/>
          </a:ln>
        </p:spPr>
      </p:sp>
      <p:sp>
        <p:nvSpPr>
          <p:cNvPr id="47" name="Shape 45"/>
          <p:cNvSpPr/>
          <p:nvPr/>
        </p:nvSpPr>
        <p:spPr>
          <a:xfrm>
            <a:off x="4846320" y="2916936"/>
            <a:ext cx="384048" cy="384048"/>
          </a:xfrm>
          <a:prstGeom prst="ellipse">
            <a:avLst/>
          </a:prstGeom>
          <a:solidFill>
            <a:srgbClr val="C9A84C"/>
          </a:solidFill>
          <a:ln w="12700">
            <a:solidFill>
              <a:srgbClr val="C9A84C"/>
            </a:solidFill>
            <a:prstDash val="solid"/>
          </a:ln>
        </p:spPr>
      </p:sp>
      <p:sp>
        <p:nvSpPr>
          <p:cNvPr id="48" name="Text 46"/>
          <p:cNvSpPr/>
          <p:nvPr/>
        </p:nvSpPr>
        <p:spPr>
          <a:xfrm>
            <a:off x="4846320" y="2916936"/>
            <a:ext cx="384048" cy="384048"/>
          </a:xfrm>
          <a:prstGeom prst="rect">
            <a:avLst/>
          </a:prstGeom>
          <a:noFill/>
          <a:ln/>
        </p:spPr>
        <p:txBody>
          <a:bodyPr wrap="square" lIns="0" tIns="0" rIns="0" bIns="0" rtlCol="0" anchor="ctr"/>
          <a:lstStyle/>
          <a:p>
            <a:pPr marL="0" indent="0" algn="ctr">
              <a:buNone/>
            </a:pPr>
            <a:r>
              <a:rPr lang="en-US" sz="950" b="1" dirty="0">
                <a:solidFill>
                  <a:srgbClr val="1B2A5E"/>
                </a:solidFill>
                <a:latin typeface="Calibri" pitchFamily="34" charset="0"/>
                <a:ea typeface="Calibri" pitchFamily="34" charset="-122"/>
                <a:cs typeface="Calibri" pitchFamily="34" charset="-120"/>
              </a:rPr>
              <a:t>(g)</a:t>
            </a:r>
            <a:endParaRPr lang="en-US" sz="950" dirty="0"/>
          </a:p>
        </p:txBody>
      </p:sp>
      <p:sp>
        <p:nvSpPr>
          <p:cNvPr id="49" name="Text 47"/>
          <p:cNvSpPr/>
          <p:nvPr/>
        </p:nvSpPr>
        <p:spPr>
          <a:xfrm>
            <a:off x="5330952" y="2852928"/>
            <a:ext cx="3456432" cy="228600"/>
          </a:xfrm>
          <a:prstGeom prst="rect">
            <a:avLst/>
          </a:prstGeom>
          <a:noFill/>
          <a:ln/>
        </p:spPr>
        <p:txBody>
          <a:bodyPr wrap="square" lIns="0" tIns="0" rIns="0" bIns="0" rtlCol="0" anchor="ctr"/>
          <a:lstStyle/>
          <a:p>
            <a:pPr marL="0" indent="0">
              <a:buNone/>
            </a:pPr>
            <a:r>
              <a:rPr lang="en-US" sz="1000" b="1" dirty="0">
                <a:solidFill>
                  <a:srgbClr val="1B2A5E"/>
                </a:solidFill>
                <a:latin typeface="Calibri" pitchFamily="34" charset="0"/>
                <a:ea typeface="Calibri" pitchFamily="34" charset="-122"/>
                <a:cs typeface="Calibri" pitchFamily="34" charset="-120"/>
              </a:rPr>
              <a:t>Payments to Indian Railways for Use of Railway Assets</a:t>
            </a:r>
            <a:endParaRPr lang="en-US" sz="1000" dirty="0"/>
          </a:p>
        </p:txBody>
      </p:sp>
      <p:sp>
        <p:nvSpPr>
          <p:cNvPr id="50" name="Text 48"/>
          <p:cNvSpPr/>
          <p:nvPr/>
        </p:nvSpPr>
        <p:spPr>
          <a:xfrm>
            <a:off x="5330952" y="3081528"/>
            <a:ext cx="3456432" cy="310896"/>
          </a:xfrm>
          <a:prstGeom prst="rect">
            <a:avLst/>
          </a:prstGeom>
          <a:noFill/>
          <a:ln/>
        </p:spPr>
        <p:txBody>
          <a:bodyPr wrap="square" lIns="0" tIns="0" rIns="0" bIns="0" rtlCol="0" anchor="ctr"/>
          <a:lstStyle/>
          <a:p>
            <a:pPr marL="0" indent="0">
              <a:buNone/>
            </a:pPr>
            <a:r>
              <a:rPr lang="en-US" sz="850" dirty="0">
                <a:solidFill>
                  <a:srgbClr val="333333"/>
                </a:solidFill>
                <a:latin typeface="Calibri" pitchFamily="34" charset="0"/>
                <a:ea typeface="Calibri" pitchFamily="34" charset="-122"/>
                <a:cs typeface="Calibri" pitchFamily="34" charset="-120"/>
              </a:rPr>
              <a:t>Any sum payable to Indian Railways for USE of railway assets (e.g., hire of wagons/rail sidings, lease of railway land or buildings) — does NOT include basic rail freight for transport services</a:t>
            </a:r>
            <a:endParaRPr lang="en-US" sz="850" dirty="0"/>
          </a:p>
        </p:txBody>
      </p:sp>
      <p:sp>
        <p:nvSpPr>
          <p:cNvPr id="51" name="Shape 49"/>
          <p:cNvSpPr/>
          <p:nvPr/>
        </p:nvSpPr>
        <p:spPr>
          <a:xfrm>
            <a:off x="4754880" y="3483864"/>
            <a:ext cx="4114800" cy="603504"/>
          </a:xfrm>
          <a:prstGeom prst="rect">
            <a:avLst/>
          </a:prstGeom>
          <a:solidFill>
            <a:srgbClr val="FFFFFF"/>
          </a:solidFill>
          <a:ln w="12700">
            <a:solidFill>
              <a:srgbClr val="E8ECF4"/>
            </a:solidFill>
            <a:prstDash val="solid"/>
          </a:ln>
        </p:spPr>
      </p:sp>
      <p:sp>
        <p:nvSpPr>
          <p:cNvPr id="52" name="Shape 50"/>
          <p:cNvSpPr/>
          <p:nvPr/>
        </p:nvSpPr>
        <p:spPr>
          <a:xfrm>
            <a:off x="4846320" y="3584448"/>
            <a:ext cx="384048" cy="384048"/>
          </a:xfrm>
          <a:prstGeom prst="ellipse">
            <a:avLst/>
          </a:prstGeom>
          <a:solidFill>
            <a:srgbClr val="C9A84C"/>
          </a:solidFill>
          <a:ln w="12700">
            <a:solidFill>
              <a:srgbClr val="C9A84C"/>
            </a:solidFill>
            <a:prstDash val="solid"/>
          </a:ln>
        </p:spPr>
      </p:sp>
      <p:sp>
        <p:nvSpPr>
          <p:cNvPr id="53" name="Text 51"/>
          <p:cNvSpPr/>
          <p:nvPr/>
        </p:nvSpPr>
        <p:spPr>
          <a:xfrm>
            <a:off x="4846320" y="3584448"/>
            <a:ext cx="384048" cy="384048"/>
          </a:xfrm>
          <a:prstGeom prst="rect">
            <a:avLst/>
          </a:prstGeom>
          <a:noFill/>
          <a:ln/>
        </p:spPr>
        <p:txBody>
          <a:bodyPr wrap="square" lIns="0" tIns="0" rIns="0" bIns="0" rtlCol="0" anchor="ctr"/>
          <a:lstStyle/>
          <a:p>
            <a:pPr marL="0" indent="0" algn="ctr">
              <a:buNone/>
            </a:pPr>
            <a:r>
              <a:rPr lang="en-US" sz="950" b="1" dirty="0">
                <a:solidFill>
                  <a:srgbClr val="1B2A5E"/>
                </a:solidFill>
                <a:latin typeface="Calibri" pitchFamily="34" charset="0"/>
                <a:ea typeface="Calibri" pitchFamily="34" charset="-122"/>
                <a:cs typeface="Calibri" pitchFamily="34" charset="-120"/>
              </a:rPr>
              <a:t>(h)</a:t>
            </a:r>
            <a:endParaRPr lang="en-US" sz="950" dirty="0"/>
          </a:p>
        </p:txBody>
      </p:sp>
      <p:sp>
        <p:nvSpPr>
          <p:cNvPr id="54" name="Text 52"/>
          <p:cNvSpPr/>
          <p:nvPr/>
        </p:nvSpPr>
        <p:spPr>
          <a:xfrm>
            <a:off x="5330952" y="3520440"/>
            <a:ext cx="3456432" cy="228600"/>
          </a:xfrm>
          <a:prstGeom prst="rect">
            <a:avLst/>
          </a:prstGeom>
          <a:noFill/>
          <a:ln/>
        </p:spPr>
        <p:txBody>
          <a:bodyPr wrap="square" lIns="0" tIns="0" rIns="0" bIns="0" rtlCol="0" anchor="ctr"/>
          <a:lstStyle/>
          <a:p>
            <a:pPr marL="0" indent="0">
              <a:buNone/>
            </a:pPr>
            <a:r>
              <a:rPr lang="en-US" sz="1000" b="1" dirty="0">
                <a:solidFill>
                  <a:srgbClr val="1B2A5E"/>
                </a:solidFill>
                <a:latin typeface="Calibri" pitchFamily="34" charset="0"/>
                <a:ea typeface="Calibri" pitchFamily="34" charset="-122"/>
                <a:cs typeface="Calibri" pitchFamily="34" charset="-120"/>
              </a:rPr>
              <a:t>Dues to Micro or Small Enterprises (MSME)</a:t>
            </a:r>
            <a:endParaRPr lang="en-US" sz="1000" dirty="0"/>
          </a:p>
        </p:txBody>
      </p:sp>
      <p:sp>
        <p:nvSpPr>
          <p:cNvPr id="55" name="Text 53"/>
          <p:cNvSpPr/>
          <p:nvPr/>
        </p:nvSpPr>
        <p:spPr>
          <a:xfrm>
            <a:off x="5330952" y="3749040"/>
            <a:ext cx="3456432" cy="310896"/>
          </a:xfrm>
          <a:prstGeom prst="rect">
            <a:avLst/>
          </a:prstGeom>
          <a:noFill/>
          <a:ln/>
        </p:spPr>
        <p:txBody>
          <a:bodyPr wrap="square" lIns="0" tIns="0" rIns="0" bIns="0" rtlCol="0" anchor="ctr"/>
          <a:lstStyle/>
          <a:p>
            <a:pPr marL="0" indent="0">
              <a:buNone/>
            </a:pPr>
            <a:r>
              <a:rPr lang="en-US" sz="850" dirty="0">
                <a:solidFill>
                  <a:srgbClr val="333333"/>
                </a:solidFill>
                <a:latin typeface="Calibri" pitchFamily="34" charset="0"/>
                <a:ea typeface="Calibri" pitchFamily="34" charset="-122"/>
                <a:cs typeface="Calibri" pitchFamily="34" charset="-120"/>
              </a:rPr>
              <a:t>Any sum payable to a Micro or Small Enterprise beyond the time limit specified in Section 15 of the MSMED Act, 2006. No proviso for payment up to ITR due date — must be paid within the MSMED Act's prescribed limit</a:t>
            </a:r>
            <a:endParaRPr lang="en-US" sz="85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4">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26 | Section 43B(h) – MSME Dues &amp; Reporting Structure</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Clause 26</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Shape 7"/>
          <p:cNvSpPr/>
          <p:nvPr/>
        </p:nvSpPr>
        <p:spPr>
          <a:xfrm>
            <a:off x="320040" y="1024128"/>
            <a:ext cx="8503920" cy="658368"/>
          </a:xfrm>
          <a:prstGeom prst="rect">
            <a:avLst/>
          </a:prstGeom>
          <a:solidFill>
            <a:srgbClr val="FFF3CD"/>
          </a:solidFill>
          <a:ln w="19050">
            <a:solidFill>
              <a:srgbClr val="E8A020"/>
            </a:solidFill>
            <a:prstDash val="solid"/>
          </a:ln>
        </p:spPr>
      </p:sp>
      <p:sp>
        <p:nvSpPr>
          <p:cNvPr id="10" name="Text 8"/>
          <p:cNvSpPr/>
          <p:nvPr/>
        </p:nvSpPr>
        <p:spPr>
          <a:xfrm>
            <a:off x="457200" y="1051560"/>
            <a:ext cx="8229600" cy="594360"/>
          </a:xfrm>
          <a:prstGeom prst="rect">
            <a:avLst/>
          </a:prstGeom>
          <a:noFill/>
          <a:ln/>
        </p:spPr>
        <p:txBody>
          <a:bodyPr wrap="square" lIns="0" tIns="0" rIns="0" bIns="0" rtlCol="0" anchor="ctr"/>
          <a:lstStyle/>
          <a:p>
            <a:pPr marL="0" indent="0">
              <a:buNone/>
            </a:pPr>
            <a:r>
              <a:rPr lang="en-US" sz="1200" dirty="0">
                <a:solidFill>
                  <a:srgbClr val="7B3F00"/>
                </a:solidFill>
                <a:latin typeface="Calibri" pitchFamily="34" charset="0"/>
                <a:ea typeface="Calibri" pitchFamily="34" charset="-122"/>
                <a:cs typeface="Calibri" pitchFamily="34" charset="-120"/>
              </a:rPr>
              <a:t>NEW: Clause (h) of Section 43B – Amounts payable to Micro &amp; Small Enterprises (MSMEs) beyond the time limit under Section 15 of the MSMED Act, 2006 are disallowed unless paid within that period.</a:t>
            </a:r>
            <a:endParaRPr lang="en-US" sz="1200" dirty="0"/>
          </a:p>
        </p:txBody>
      </p:sp>
      <p:sp>
        <p:nvSpPr>
          <p:cNvPr id="11" name="Shape 9"/>
          <p:cNvSpPr/>
          <p:nvPr/>
        </p:nvSpPr>
        <p:spPr>
          <a:xfrm>
            <a:off x="320040" y="1828800"/>
            <a:ext cx="4114800" cy="1143000"/>
          </a:xfrm>
          <a:prstGeom prst="rect">
            <a:avLst/>
          </a:prstGeom>
          <a:solidFill>
            <a:srgbClr val="FFFFFF"/>
          </a:solidFill>
          <a:ln w="12700">
            <a:solidFill>
              <a:srgbClr val="E8ECF4"/>
            </a:solidFill>
            <a:prstDash val="solid"/>
          </a:ln>
        </p:spPr>
      </p:sp>
      <p:sp>
        <p:nvSpPr>
          <p:cNvPr id="12" name="Shape 10"/>
          <p:cNvSpPr/>
          <p:nvPr/>
        </p:nvSpPr>
        <p:spPr>
          <a:xfrm>
            <a:off x="320040" y="1828800"/>
            <a:ext cx="4114800" cy="347472"/>
          </a:xfrm>
          <a:prstGeom prst="rect">
            <a:avLst/>
          </a:prstGeom>
          <a:solidFill>
            <a:srgbClr val="1A7A4A"/>
          </a:solidFill>
          <a:ln w="12700">
            <a:solidFill>
              <a:srgbClr val="1A7A4A"/>
            </a:solidFill>
            <a:prstDash val="solid"/>
          </a:ln>
        </p:spPr>
      </p:sp>
      <p:sp>
        <p:nvSpPr>
          <p:cNvPr id="13" name="Text 11"/>
          <p:cNvSpPr/>
          <p:nvPr/>
        </p:nvSpPr>
        <p:spPr>
          <a:xfrm>
            <a:off x="411480" y="1828800"/>
            <a:ext cx="3931920" cy="347472"/>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26(A)(a)  ✓</a:t>
            </a:r>
            <a:endParaRPr lang="en-US" sz="1200" dirty="0"/>
          </a:p>
        </p:txBody>
      </p:sp>
      <p:sp>
        <p:nvSpPr>
          <p:cNvPr id="14" name="Text 12"/>
          <p:cNvSpPr/>
          <p:nvPr/>
        </p:nvSpPr>
        <p:spPr>
          <a:xfrm>
            <a:off x="411480" y="2212848"/>
            <a:ext cx="3931920" cy="713232"/>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Pre-existing liability (as on 1st day of PY) → PAID during PY</a:t>
            </a:r>
            <a:endParaRPr lang="en-US" sz="1100" dirty="0"/>
          </a:p>
        </p:txBody>
      </p:sp>
      <p:sp>
        <p:nvSpPr>
          <p:cNvPr id="15" name="Shape 13"/>
          <p:cNvSpPr/>
          <p:nvPr/>
        </p:nvSpPr>
        <p:spPr>
          <a:xfrm>
            <a:off x="4754880" y="1828800"/>
            <a:ext cx="4114800" cy="1143000"/>
          </a:xfrm>
          <a:prstGeom prst="rect">
            <a:avLst/>
          </a:prstGeom>
          <a:solidFill>
            <a:srgbClr val="FFFFFF"/>
          </a:solidFill>
          <a:ln w="12700">
            <a:solidFill>
              <a:srgbClr val="E8ECF4"/>
            </a:solidFill>
            <a:prstDash val="solid"/>
          </a:ln>
        </p:spPr>
      </p:sp>
      <p:sp>
        <p:nvSpPr>
          <p:cNvPr id="16" name="Shape 14"/>
          <p:cNvSpPr/>
          <p:nvPr/>
        </p:nvSpPr>
        <p:spPr>
          <a:xfrm>
            <a:off x="4754880" y="1828800"/>
            <a:ext cx="4114800" cy="347472"/>
          </a:xfrm>
          <a:prstGeom prst="rect">
            <a:avLst/>
          </a:prstGeom>
          <a:solidFill>
            <a:srgbClr val="C0392B"/>
          </a:solidFill>
          <a:ln w="12700">
            <a:solidFill>
              <a:srgbClr val="C0392B"/>
            </a:solidFill>
            <a:prstDash val="solid"/>
          </a:ln>
        </p:spPr>
      </p:sp>
      <p:sp>
        <p:nvSpPr>
          <p:cNvPr id="17" name="Text 15"/>
          <p:cNvSpPr/>
          <p:nvPr/>
        </p:nvSpPr>
        <p:spPr>
          <a:xfrm>
            <a:off x="4846320" y="1828800"/>
            <a:ext cx="3931920" cy="347472"/>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26(A)(b)  ✗</a:t>
            </a:r>
            <a:endParaRPr lang="en-US" sz="1200" dirty="0"/>
          </a:p>
        </p:txBody>
      </p:sp>
      <p:sp>
        <p:nvSpPr>
          <p:cNvPr id="18" name="Text 16"/>
          <p:cNvSpPr/>
          <p:nvPr/>
        </p:nvSpPr>
        <p:spPr>
          <a:xfrm>
            <a:off x="4846320" y="2212848"/>
            <a:ext cx="3931920" cy="713232"/>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Pre-existing liability (as on 1st day of PY) → NOT PAID during PY</a:t>
            </a:r>
            <a:endParaRPr lang="en-US" sz="1100" dirty="0"/>
          </a:p>
        </p:txBody>
      </p:sp>
      <p:sp>
        <p:nvSpPr>
          <p:cNvPr id="19" name="Shape 17"/>
          <p:cNvSpPr/>
          <p:nvPr/>
        </p:nvSpPr>
        <p:spPr>
          <a:xfrm>
            <a:off x="320040" y="3108960"/>
            <a:ext cx="4114800" cy="1143000"/>
          </a:xfrm>
          <a:prstGeom prst="rect">
            <a:avLst/>
          </a:prstGeom>
          <a:solidFill>
            <a:srgbClr val="FFFFFF"/>
          </a:solidFill>
          <a:ln w="12700">
            <a:solidFill>
              <a:srgbClr val="E8ECF4"/>
            </a:solidFill>
            <a:prstDash val="solid"/>
          </a:ln>
        </p:spPr>
      </p:sp>
      <p:sp>
        <p:nvSpPr>
          <p:cNvPr id="20" name="Shape 18"/>
          <p:cNvSpPr/>
          <p:nvPr/>
        </p:nvSpPr>
        <p:spPr>
          <a:xfrm>
            <a:off x="320040" y="3108960"/>
            <a:ext cx="4114800" cy="347472"/>
          </a:xfrm>
          <a:prstGeom prst="rect">
            <a:avLst/>
          </a:prstGeom>
          <a:solidFill>
            <a:srgbClr val="1A7A4A"/>
          </a:solidFill>
          <a:ln w="12700">
            <a:solidFill>
              <a:srgbClr val="1A7A4A"/>
            </a:solidFill>
            <a:prstDash val="solid"/>
          </a:ln>
        </p:spPr>
      </p:sp>
      <p:sp>
        <p:nvSpPr>
          <p:cNvPr id="21" name="Text 19"/>
          <p:cNvSpPr/>
          <p:nvPr/>
        </p:nvSpPr>
        <p:spPr>
          <a:xfrm>
            <a:off x="411480" y="3108960"/>
            <a:ext cx="3931920" cy="347472"/>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26(B)(a)  ✓</a:t>
            </a:r>
            <a:endParaRPr lang="en-US" sz="1200" dirty="0"/>
          </a:p>
        </p:txBody>
      </p:sp>
      <p:sp>
        <p:nvSpPr>
          <p:cNvPr id="22" name="Text 20"/>
          <p:cNvSpPr/>
          <p:nvPr/>
        </p:nvSpPr>
        <p:spPr>
          <a:xfrm>
            <a:off x="411480" y="3493008"/>
            <a:ext cx="3931920" cy="713232"/>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Liability incurred in PY [clauses (a)-(g)] → Paid on/before due date u/s 139(1)</a:t>
            </a:r>
            <a:endParaRPr lang="en-US" sz="1100" dirty="0"/>
          </a:p>
        </p:txBody>
      </p:sp>
      <p:sp>
        <p:nvSpPr>
          <p:cNvPr id="23" name="Shape 21"/>
          <p:cNvSpPr/>
          <p:nvPr/>
        </p:nvSpPr>
        <p:spPr>
          <a:xfrm>
            <a:off x="4754880" y="3108960"/>
            <a:ext cx="4114800" cy="1143000"/>
          </a:xfrm>
          <a:prstGeom prst="rect">
            <a:avLst/>
          </a:prstGeom>
          <a:solidFill>
            <a:srgbClr val="FFFFFF"/>
          </a:solidFill>
          <a:ln w="12700">
            <a:solidFill>
              <a:srgbClr val="E8ECF4"/>
            </a:solidFill>
            <a:prstDash val="solid"/>
          </a:ln>
        </p:spPr>
      </p:sp>
      <p:sp>
        <p:nvSpPr>
          <p:cNvPr id="24" name="Shape 22"/>
          <p:cNvSpPr/>
          <p:nvPr/>
        </p:nvSpPr>
        <p:spPr>
          <a:xfrm>
            <a:off x="4754880" y="3108960"/>
            <a:ext cx="4114800" cy="347472"/>
          </a:xfrm>
          <a:prstGeom prst="rect">
            <a:avLst/>
          </a:prstGeom>
          <a:solidFill>
            <a:srgbClr val="C0392B"/>
          </a:solidFill>
          <a:ln w="12700">
            <a:solidFill>
              <a:srgbClr val="C0392B"/>
            </a:solidFill>
            <a:prstDash val="solid"/>
          </a:ln>
        </p:spPr>
      </p:sp>
      <p:sp>
        <p:nvSpPr>
          <p:cNvPr id="25" name="Text 23"/>
          <p:cNvSpPr/>
          <p:nvPr/>
        </p:nvSpPr>
        <p:spPr>
          <a:xfrm>
            <a:off x="4846320" y="3108960"/>
            <a:ext cx="3931920" cy="347472"/>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26(B)(b)  ✗</a:t>
            </a:r>
            <a:endParaRPr lang="en-US" sz="1200" dirty="0"/>
          </a:p>
        </p:txBody>
      </p:sp>
      <p:sp>
        <p:nvSpPr>
          <p:cNvPr id="26" name="Text 24"/>
          <p:cNvSpPr/>
          <p:nvPr/>
        </p:nvSpPr>
        <p:spPr>
          <a:xfrm>
            <a:off x="4846320" y="3493008"/>
            <a:ext cx="3931920" cy="713232"/>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Liability incurred in PY [clauses (a)-(g)] → NOT paid on/before due date u/s 139(1)</a:t>
            </a:r>
            <a:endParaRPr lang="en-US" sz="1100" dirty="0"/>
          </a:p>
        </p:txBody>
      </p:sp>
      <p:sp>
        <p:nvSpPr>
          <p:cNvPr id="27" name="Text 25"/>
          <p:cNvSpPr/>
          <p:nvPr/>
        </p:nvSpPr>
        <p:spPr>
          <a:xfrm>
            <a:off x="320040" y="4572000"/>
            <a:ext cx="8503920" cy="256032"/>
          </a:xfrm>
          <a:prstGeom prst="rect">
            <a:avLst/>
          </a:prstGeom>
          <a:noFill/>
          <a:ln/>
        </p:spPr>
        <p:txBody>
          <a:bodyPr wrap="square" lIns="0" tIns="0" rIns="0" bIns="0" rtlCol="0" anchor="ctr"/>
          <a:lstStyle/>
          <a:p>
            <a:pPr marL="0" indent="0">
              <a:buNone/>
            </a:pPr>
            <a:endParaRPr lang="en-US" sz="10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5">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26 | Practical Example – Section 43B Reporting</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Example</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Shape 7"/>
          <p:cNvSpPr/>
          <p:nvPr/>
        </p:nvSpPr>
        <p:spPr>
          <a:xfrm>
            <a:off x="320040" y="1005840"/>
            <a:ext cx="8503920" cy="384048"/>
          </a:xfrm>
          <a:prstGeom prst="rect">
            <a:avLst/>
          </a:prstGeom>
          <a:solidFill>
            <a:srgbClr val="1B2A5E"/>
          </a:solidFill>
          <a:ln w="12700">
            <a:solidFill>
              <a:srgbClr val="1B2A5E"/>
            </a:solidFill>
            <a:prstDash val="solid"/>
          </a:ln>
        </p:spPr>
      </p:sp>
      <p:sp>
        <p:nvSpPr>
          <p:cNvPr id="10" name="Text 8"/>
          <p:cNvSpPr/>
          <p:nvPr/>
        </p:nvSpPr>
        <p:spPr>
          <a:xfrm>
            <a:off x="411480" y="1005840"/>
            <a:ext cx="8321040" cy="38404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Scenario: ABC Ltd – FY 2024-25 (PY), Due date for ROI: 31 Oct 2025</a:t>
            </a:r>
            <a:endParaRPr lang="en-US" sz="1300" dirty="0"/>
          </a:p>
        </p:txBody>
      </p:sp>
      <p:graphicFrame>
        <p:nvGraphicFramePr>
          <p:cNvPr id="11" name="Table 0"/>
          <p:cNvGraphicFramePr>
            <a:graphicFrameLocks noGrp="1"/>
          </p:cNvGraphicFramePr>
          <p:nvPr>
            <p:extLst>
              <p:ext uri="{D42A27DB-BD31-4B8C-83A1-F6EECF244321}">
                <p14:modId xmlns:p14="http://schemas.microsoft.com/office/powerpoint/2010/main" val="2466647198"/>
              </p:ext>
            </p:extLst>
          </p:nvPr>
        </p:nvGraphicFramePr>
        <p:xfrm>
          <a:off x="320040" y="1442642"/>
          <a:ext cx="8503920" cy="3017520"/>
        </p:xfrm>
        <a:graphic>
          <a:graphicData uri="http://schemas.openxmlformats.org/drawingml/2006/table">
            <a:tbl>
              <a:tblPr/>
              <a:tblGrid>
                <a:gridCol w="2560320">
                  <a:extLst>
                    <a:ext uri="{9D8B030D-6E8A-4147-A177-3AD203B41FA5}">
                      <a16:colId xmlns:a16="http://schemas.microsoft.com/office/drawing/2014/main" val="20000"/>
                    </a:ext>
                  </a:extLst>
                </a:gridCol>
                <a:gridCol w="1280160">
                  <a:extLst>
                    <a:ext uri="{9D8B030D-6E8A-4147-A177-3AD203B41FA5}">
                      <a16:colId xmlns:a16="http://schemas.microsoft.com/office/drawing/2014/main" val="20001"/>
                    </a:ext>
                  </a:extLst>
                </a:gridCol>
                <a:gridCol w="2011680">
                  <a:extLst>
                    <a:ext uri="{9D8B030D-6E8A-4147-A177-3AD203B41FA5}">
                      <a16:colId xmlns:a16="http://schemas.microsoft.com/office/drawing/2014/main" val="20002"/>
                    </a:ext>
                  </a:extLst>
                </a:gridCol>
                <a:gridCol w="100584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502920">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Particulars</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Amount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Paid By</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Clause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Treatment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extLst>
                  <a:ext uri="{0D108BD9-81ED-4DB2-BD59-A6C34878D82A}">
                    <a16:rowId xmlns:a16="http://schemas.microsoft.com/office/drawing/2014/main" val="10000"/>
                  </a:ext>
                </a:extLst>
              </a:tr>
              <a:tr h="502920">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GST payable (Mar-25) – unpaid as on 31/3/25</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₹3,00,000</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Paid in Sep 2025 (before due date)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26(B)(a)</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b="1" dirty="0">
                          <a:solidFill>
                            <a:srgbClr val="1A7A4A"/>
                          </a:solidFill>
                          <a:latin typeface="Calibri" pitchFamily="34" charset="0"/>
                          <a:ea typeface="Calibri" pitchFamily="34" charset="-122"/>
                          <a:cs typeface="Calibri" pitchFamily="34" charset="-120"/>
                        </a:rPr>
                        <a:t>ALLOWED</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1"/>
                  </a:ext>
                </a:extLst>
              </a:tr>
              <a:tr h="502920">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ESIC (FY 2024-25) – accrued</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₹80,000</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Paid on 15 Nov 2025 (after due date)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26(B)(b)</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b="1" dirty="0">
                          <a:solidFill>
                            <a:srgbClr val="C0392B"/>
                          </a:solidFill>
                          <a:latin typeface="Calibri" pitchFamily="34" charset="0"/>
                          <a:ea typeface="Calibri" pitchFamily="34" charset="-122"/>
                          <a:cs typeface="Calibri" pitchFamily="34" charset="-120"/>
                        </a:rPr>
                        <a:t>DISALLOWED</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2"/>
                  </a:ext>
                </a:extLst>
              </a:tr>
              <a:tr h="502920">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Outstanding PF from FY 2023-24 (pre-existing)</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₹50,000</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Paid in Dec 2024 during PY</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26(A)(a)</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b="1" dirty="0">
                          <a:solidFill>
                            <a:srgbClr val="1A7A4A"/>
                          </a:solidFill>
                          <a:latin typeface="Calibri" pitchFamily="34" charset="0"/>
                          <a:ea typeface="Calibri" pitchFamily="34" charset="-122"/>
                          <a:cs typeface="Calibri" pitchFamily="34" charset="-120"/>
                        </a:rPr>
                        <a:t>ALLOWED</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3"/>
                  </a:ext>
                </a:extLst>
              </a:tr>
              <a:tr h="502920">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Bonus (FY 2024-25) accrued but unpaid</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₹1,20,000</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Not paid till due date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26(B)(b)</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b="1" dirty="0">
                          <a:solidFill>
                            <a:srgbClr val="C0392B"/>
                          </a:solidFill>
                          <a:latin typeface="Calibri" pitchFamily="34" charset="0"/>
                          <a:ea typeface="Calibri" pitchFamily="34" charset="-122"/>
                          <a:cs typeface="Calibri" pitchFamily="34" charset="-120"/>
                        </a:rPr>
                        <a:t>DISALLOWED</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4"/>
                  </a:ext>
                </a:extLst>
              </a:tr>
              <a:tr h="502920">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MSME Vendor (clause h) – overdue beyond 45 days</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₹2,00,000</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Not paid during PY</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26(A)(b) or NIL</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b="1" dirty="0">
                          <a:solidFill>
                            <a:srgbClr val="C0392B"/>
                          </a:solidFill>
                          <a:latin typeface="Calibri" pitchFamily="34" charset="0"/>
                          <a:ea typeface="Calibri" pitchFamily="34" charset="-122"/>
                          <a:cs typeface="Calibri" pitchFamily="34" charset="-120"/>
                        </a:rPr>
                        <a:t>DISALLOWED </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5"/>
                  </a:ext>
                </a:extLst>
              </a:tr>
            </a:tbl>
          </a:graphicData>
        </a:graphic>
      </p:graphicFrame>
      <p:sp>
        <p:nvSpPr>
          <p:cNvPr id="12" name="Text 9"/>
          <p:cNvSpPr/>
          <p:nvPr/>
        </p:nvSpPr>
        <p:spPr>
          <a:xfrm>
            <a:off x="320040" y="4800600"/>
            <a:ext cx="8503920" cy="228600"/>
          </a:xfrm>
          <a:prstGeom prst="rect">
            <a:avLst/>
          </a:prstGeom>
          <a:noFill/>
          <a:ln/>
        </p:spPr>
        <p:txBody>
          <a:bodyPr wrap="square" lIns="0" tIns="0" rIns="0" bIns="0" rtlCol="0" anchor="ctr"/>
          <a:lstStyle/>
          <a:p>
            <a:pPr marL="0" indent="0">
              <a:buNone/>
            </a:pPr>
            <a:r>
              <a:rPr lang="en-US" sz="900" i="1" dirty="0">
                <a:solidFill>
                  <a:srgbClr val="64748B"/>
                </a:solidFill>
                <a:latin typeface="Calibri" pitchFamily="34" charset="0"/>
                <a:ea typeface="Calibri" pitchFamily="34" charset="-122"/>
                <a:cs typeface="Calibri" pitchFamily="34" charset="-120"/>
              </a:rPr>
              <a:t>Auditor must verify payment evidence: bank statements, challans, and subsequent year records.</a:t>
            </a:r>
            <a:endParaRPr lang="en-US" sz="9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6">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26 | Section 43B – Key Judicial Rulings</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Clause 26</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Shape 7"/>
          <p:cNvSpPr/>
          <p:nvPr/>
        </p:nvSpPr>
        <p:spPr>
          <a:xfrm>
            <a:off x="320040" y="1005840"/>
            <a:ext cx="8503920" cy="566928"/>
          </a:xfrm>
          <a:prstGeom prst="rect">
            <a:avLst/>
          </a:prstGeom>
          <a:solidFill>
            <a:srgbClr val="FFFFFF"/>
          </a:solidFill>
          <a:ln w="12700">
            <a:solidFill>
              <a:srgbClr val="E8ECF4"/>
            </a:solidFill>
            <a:prstDash val="solid"/>
          </a:ln>
        </p:spPr>
      </p:sp>
      <p:sp>
        <p:nvSpPr>
          <p:cNvPr id="10" name="Shape 8"/>
          <p:cNvSpPr/>
          <p:nvPr/>
        </p:nvSpPr>
        <p:spPr>
          <a:xfrm>
            <a:off x="320040" y="1005840"/>
            <a:ext cx="54864" cy="566928"/>
          </a:xfrm>
          <a:prstGeom prst="rect">
            <a:avLst/>
          </a:prstGeom>
          <a:solidFill>
            <a:srgbClr val="C9A84C"/>
          </a:solidFill>
          <a:ln w="12700">
            <a:solidFill>
              <a:srgbClr val="C9A84C"/>
            </a:solidFill>
            <a:prstDash val="solid"/>
          </a:ln>
        </p:spPr>
      </p:sp>
      <p:sp>
        <p:nvSpPr>
          <p:cNvPr id="11" name="Text 9"/>
          <p:cNvSpPr/>
          <p:nvPr/>
        </p:nvSpPr>
        <p:spPr>
          <a:xfrm>
            <a:off x="457200" y="1042416"/>
            <a:ext cx="1463040" cy="201168"/>
          </a:xfrm>
          <a:prstGeom prst="rect">
            <a:avLst/>
          </a:prstGeom>
          <a:noFill/>
          <a:ln/>
        </p:spPr>
        <p:txBody>
          <a:bodyPr wrap="square" lIns="0" tIns="0" rIns="0" bIns="0" rtlCol="0" anchor="ctr"/>
          <a:lstStyle/>
          <a:p>
            <a:pPr marL="0" indent="0">
              <a:buNone/>
            </a:pPr>
            <a:r>
              <a:rPr lang="en-US" sz="900" b="1" dirty="0">
                <a:solidFill>
                  <a:srgbClr val="1B2A5E"/>
                </a:solidFill>
                <a:latin typeface="Calibri" pitchFamily="34" charset="0"/>
                <a:ea typeface="Calibri" pitchFamily="34" charset="-122"/>
                <a:cs typeface="Calibri" pitchFamily="34" charset="-120"/>
              </a:rPr>
              <a:t>Supreme Court</a:t>
            </a:r>
            <a:endParaRPr lang="en-US" sz="900" dirty="0"/>
          </a:p>
        </p:txBody>
      </p:sp>
      <p:sp>
        <p:nvSpPr>
          <p:cNvPr id="12" name="Text 10"/>
          <p:cNvSpPr/>
          <p:nvPr/>
        </p:nvSpPr>
        <p:spPr>
          <a:xfrm>
            <a:off x="457200" y="1252728"/>
            <a:ext cx="2286000" cy="274320"/>
          </a:xfrm>
          <a:prstGeom prst="rect">
            <a:avLst/>
          </a:prstGeom>
          <a:noFill/>
          <a:ln/>
        </p:spPr>
        <p:txBody>
          <a:bodyPr wrap="square" lIns="0" tIns="0" rIns="0" bIns="0"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CIT v. McDowell &amp; Co Ltd (2009)</a:t>
            </a:r>
            <a:endParaRPr lang="en-US" sz="900" dirty="0"/>
          </a:p>
        </p:txBody>
      </p:sp>
      <p:sp>
        <p:nvSpPr>
          <p:cNvPr id="13" name="Text 11"/>
          <p:cNvSpPr/>
          <p:nvPr/>
        </p:nvSpPr>
        <p:spPr>
          <a:xfrm>
            <a:off x="2834640" y="1051560"/>
            <a:ext cx="5897880" cy="47548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Bank guarantee ≠ actual payment. Bottling fees under Excise Act are not taxes – fall outside Section 43B.</a:t>
            </a:r>
            <a:endParaRPr lang="en-US" sz="1100" dirty="0"/>
          </a:p>
        </p:txBody>
      </p:sp>
      <p:sp>
        <p:nvSpPr>
          <p:cNvPr id="14" name="Shape 12"/>
          <p:cNvSpPr/>
          <p:nvPr/>
        </p:nvSpPr>
        <p:spPr>
          <a:xfrm>
            <a:off x="320040" y="1655064"/>
            <a:ext cx="8503920" cy="566928"/>
          </a:xfrm>
          <a:prstGeom prst="rect">
            <a:avLst/>
          </a:prstGeom>
          <a:solidFill>
            <a:srgbClr val="F0F3FB"/>
          </a:solidFill>
          <a:ln w="12700">
            <a:solidFill>
              <a:srgbClr val="E8ECF4"/>
            </a:solidFill>
            <a:prstDash val="solid"/>
          </a:ln>
        </p:spPr>
      </p:sp>
      <p:sp>
        <p:nvSpPr>
          <p:cNvPr id="15" name="Shape 13"/>
          <p:cNvSpPr/>
          <p:nvPr/>
        </p:nvSpPr>
        <p:spPr>
          <a:xfrm>
            <a:off x="320040" y="1655064"/>
            <a:ext cx="54864" cy="566928"/>
          </a:xfrm>
          <a:prstGeom prst="rect">
            <a:avLst/>
          </a:prstGeom>
          <a:solidFill>
            <a:srgbClr val="C9A84C"/>
          </a:solidFill>
          <a:ln w="12700">
            <a:solidFill>
              <a:srgbClr val="C9A84C"/>
            </a:solidFill>
            <a:prstDash val="solid"/>
          </a:ln>
        </p:spPr>
      </p:sp>
      <p:sp>
        <p:nvSpPr>
          <p:cNvPr id="16" name="Text 14"/>
          <p:cNvSpPr/>
          <p:nvPr/>
        </p:nvSpPr>
        <p:spPr>
          <a:xfrm>
            <a:off x="457200" y="1691640"/>
            <a:ext cx="1463040" cy="201168"/>
          </a:xfrm>
          <a:prstGeom prst="rect">
            <a:avLst/>
          </a:prstGeom>
          <a:noFill/>
          <a:ln/>
        </p:spPr>
        <p:txBody>
          <a:bodyPr wrap="square" lIns="0" tIns="0" rIns="0" bIns="0" rtlCol="0" anchor="ctr"/>
          <a:lstStyle/>
          <a:p>
            <a:pPr marL="0" indent="0">
              <a:buNone/>
            </a:pPr>
            <a:r>
              <a:rPr lang="en-US" sz="900" b="1" dirty="0">
                <a:solidFill>
                  <a:srgbClr val="1B2A5E"/>
                </a:solidFill>
                <a:latin typeface="Calibri" pitchFamily="34" charset="0"/>
                <a:ea typeface="Calibri" pitchFamily="34" charset="-122"/>
                <a:cs typeface="Calibri" pitchFamily="34" charset="-120"/>
              </a:rPr>
              <a:t>Supreme Court</a:t>
            </a:r>
            <a:endParaRPr lang="en-US" sz="900" dirty="0"/>
          </a:p>
        </p:txBody>
      </p:sp>
      <p:sp>
        <p:nvSpPr>
          <p:cNvPr id="17" name="Text 15"/>
          <p:cNvSpPr/>
          <p:nvPr/>
        </p:nvSpPr>
        <p:spPr>
          <a:xfrm>
            <a:off x="457200" y="1901952"/>
            <a:ext cx="2286000" cy="274320"/>
          </a:xfrm>
          <a:prstGeom prst="rect">
            <a:avLst/>
          </a:prstGeom>
          <a:noFill/>
          <a:ln/>
        </p:spPr>
        <p:txBody>
          <a:bodyPr wrap="square" lIns="0" tIns="0" rIns="0" bIns="0"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Berger Paints India v. CIT (2004)</a:t>
            </a:r>
            <a:endParaRPr lang="en-US" sz="900" dirty="0"/>
          </a:p>
        </p:txBody>
      </p:sp>
      <p:sp>
        <p:nvSpPr>
          <p:cNvPr id="18" name="Text 16"/>
          <p:cNvSpPr/>
          <p:nvPr/>
        </p:nvSpPr>
        <p:spPr>
          <a:xfrm>
            <a:off x="2834640" y="1700784"/>
            <a:ext cx="5897880" cy="47548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Excise/customs duty paid in a year is fully deductible, irrespective of amount included in closing stock valuation.</a:t>
            </a:r>
            <a:endParaRPr lang="en-US" sz="1100" dirty="0"/>
          </a:p>
        </p:txBody>
      </p:sp>
      <p:sp>
        <p:nvSpPr>
          <p:cNvPr id="19" name="Shape 17"/>
          <p:cNvSpPr/>
          <p:nvPr/>
        </p:nvSpPr>
        <p:spPr>
          <a:xfrm>
            <a:off x="320040" y="2304288"/>
            <a:ext cx="8503920" cy="566928"/>
          </a:xfrm>
          <a:prstGeom prst="rect">
            <a:avLst/>
          </a:prstGeom>
          <a:solidFill>
            <a:srgbClr val="FFFFFF"/>
          </a:solidFill>
          <a:ln w="12700">
            <a:solidFill>
              <a:srgbClr val="E8ECF4"/>
            </a:solidFill>
            <a:prstDash val="solid"/>
          </a:ln>
        </p:spPr>
      </p:sp>
      <p:sp>
        <p:nvSpPr>
          <p:cNvPr id="20" name="Shape 18"/>
          <p:cNvSpPr/>
          <p:nvPr/>
        </p:nvSpPr>
        <p:spPr>
          <a:xfrm>
            <a:off x="320040" y="2304288"/>
            <a:ext cx="54864" cy="566928"/>
          </a:xfrm>
          <a:prstGeom prst="rect">
            <a:avLst/>
          </a:prstGeom>
          <a:solidFill>
            <a:srgbClr val="C9A84C"/>
          </a:solidFill>
          <a:ln w="12700">
            <a:solidFill>
              <a:srgbClr val="C9A84C"/>
            </a:solidFill>
            <a:prstDash val="solid"/>
          </a:ln>
        </p:spPr>
      </p:sp>
      <p:sp>
        <p:nvSpPr>
          <p:cNvPr id="21" name="Text 19"/>
          <p:cNvSpPr/>
          <p:nvPr/>
        </p:nvSpPr>
        <p:spPr>
          <a:xfrm>
            <a:off x="457200" y="2340864"/>
            <a:ext cx="1463040" cy="201168"/>
          </a:xfrm>
          <a:prstGeom prst="rect">
            <a:avLst/>
          </a:prstGeom>
          <a:noFill/>
          <a:ln/>
        </p:spPr>
        <p:txBody>
          <a:bodyPr wrap="square" lIns="0" tIns="0" rIns="0" bIns="0" rtlCol="0" anchor="ctr"/>
          <a:lstStyle/>
          <a:p>
            <a:pPr marL="0" indent="0">
              <a:buNone/>
            </a:pPr>
            <a:r>
              <a:rPr lang="en-US" sz="900" b="1" dirty="0">
                <a:solidFill>
                  <a:srgbClr val="1B2A5E"/>
                </a:solidFill>
                <a:latin typeface="Calibri" pitchFamily="34" charset="0"/>
                <a:ea typeface="Calibri" pitchFamily="34" charset="-122"/>
                <a:cs typeface="Calibri" pitchFamily="34" charset="-120"/>
              </a:rPr>
              <a:t>Supreme Court</a:t>
            </a:r>
            <a:endParaRPr lang="en-US" sz="900" dirty="0"/>
          </a:p>
        </p:txBody>
      </p:sp>
      <p:sp>
        <p:nvSpPr>
          <p:cNvPr id="22" name="Text 20"/>
          <p:cNvSpPr/>
          <p:nvPr/>
        </p:nvSpPr>
        <p:spPr>
          <a:xfrm>
            <a:off x="457200" y="2551176"/>
            <a:ext cx="2286000" cy="274320"/>
          </a:xfrm>
          <a:prstGeom prst="rect">
            <a:avLst/>
          </a:prstGeom>
          <a:noFill/>
          <a:ln/>
        </p:spPr>
        <p:txBody>
          <a:bodyPr wrap="square" lIns="0" tIns="0" rIns="0" bIns="0"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CIT v. Modipon Ltd (2017)</a:t>
            </a:r>
            <a:endParaRPr lang="en-US" sz="900" dirty="0"/>
          </a:p>
        </p:txBody>
      </p:sp>
      <p:sp>
        <p:nvSpPr>
          <p:cNvPr id="23" name="Text 21"/>
          <p:cNvSpPr/>
          <p:nvPr/>
        </p:nvSpPr>
        <p:spPr>
          <a:xfrm>
            <a:off x="2834640" y="2350008"/>
            <a:ext cx="5897880" cy="47548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Advance deposit of duty also qualifies as 'actual payment' under Section 43B – eligible for deduction.</a:t>
            </a:r>
            <a:endParaRPr lang="en-US" sz="1100" dirty="0"/>
          </a:p>
        </p:txBody>
      </p:sp>
      <p:sp>
        <p:nvSpPr>
          <p:cNvPr id="25" name="Shape 23"/>
          <p:cNvSpPr/>
          <p:nvPr/>
        </p:nvSpPr>
        <p:spPr>
          <a:xfrm>
            <a:off x="320040" y="2953512"/>
            <a:ext cx="54864" cy="566928"/>
          </a:xfrm>
          <a:prstGeom prst="rect">
            <a:avLst/>
          </a:prstGeom>
          <a:solidFill>
            <a:srgbClr val="C9A84C"/>
          </a:solidFill>
          <a:ln w="12700">
            <a:solidFill>
              <a:srgbClr val="C9A84C"/>
            </a:solidFill>
            <a:prstDash val="solid"/>
          </a:ln>
        </p:spPr>
      </p:sp>
      <p:sp>
        <p:nvSpPr>
          <p:cNvPr id="26" name="Text 24"/>
          <p:cNvSpPr/>
          <p:nvPr/>
        </p:nvSpPr>
        <p:spPr>
          <a:xfrm>
            <a:off x="457200" y="2990088"/>
            <a:ext cx="1463040" cy="201168"/>
          </a:xfrm>
          <a:prstGeom prst="rect">
            <a:avLst/>
          </a:prstGeom>
          <a:noFill/>
          <a:ln/>
        </p:spPr>
        <p:txBody>
          <a:bodyPr wrap="square" lIns="0" tIns="0" rIns="0" bIns="0" rtlCol="0" anchor="ctr"/>
          <a:lstStyle/>
          <a:p>
            <a:r>
              <a:rPr lang="en-US" sz="900" b="1">
                <a:solidFill>
                  <a:srgbClr val="1B2A5E"/>
                </a:solidFill>
                <a:latin typeface="Calibri" pitchFamily="34" charset="0"/>
                <a:ea typeface="Calibri" pitchFamily="34" charset="-122"/>
                <a:cs typeface="Calibri" pitchFamily="34" charset="-120"/>
              </a:rPr>
              <a:t>CBDT Circular</a:t>
            </a:r>
            <a:endParaRPr lang="en-US" sz="900" dirty="0"/>
          </a:p>
        </p:txBody>
      </p:sp>
      <p:sp>
        <p:nvSpPr>
          <p:cNvPr id="27" name="Text 25"/>
          <p:cNvSpPr/>
          <p:nvPr/>
        </p:nvSpPr>
        <p:spPr>
          <a:xfrm>
            <a:off x="457200" y="3200400"/>
            <a:ext cx="2286000" cy="274320"/>
          </a:xfrm>
          <a:prstGeom prst="rect">
            <a:avLst/>
          </a:prstGeom>
          <a:noFill/>
          <a:ln/>
        </p:spPr>
        <p:txBody>
          <a:bodyPr wrap="square" lIns="0" tIns="0" rIns="0" bIns="0" rtlCol="0" anchor="ctr"/>
          <a:lstStyle/>
          <a:p>
            <a:r>
              <a:rPr lang="en-US" sz="900" i="1" dirty="0">
                <a:solidFill>
                  <a:srgbClr val="C9A84C"/>
                </a:solidFill>
                <a:latin typeface="Calibri" pitchFamily="34" charset="0"/>
                <a:ea typeface="Calibri" pitchFamily="34" charset="-122"/>
                <a:cs typeface="Calibri" pitchFamily="34" charset="-120"/>
              </a:rPr>
              <a:t>Circular No. 7/2006 – Interest Conversion</a:t>
            </a:r>
            <a:endParaRPr lang="en-US" sz="900" dirty="0"/>
          </a:p>
        </p:txBody>
      </p:sp>
      <p:sp>
        <p:nvSpPr>
          <p:cNvPr id="28" name="Text 26"/>
          <p:cNvSpPr/>
          <p:nvPr/>
        </p:nvSpPr>
        <p:spPr>
          <a:xfrm>
            <a:off x="2834640" y="2999232"/>
            <a:ext cx="5897880" cy="475488"/>
          </a:xfrm>
          <a:prstGeom prst="rect">
            <a:avLst/>
          </a:prstGeom>
          <a:noFill/>
          <a:ln/>
        </p:spPr>
        <p:txBody>
          <a:bodyPr wrap="square" lIns="0" tIns="0" rIns="0" bIns="0" rtlCol="0" anchor="ctr"/>
          <a:lstStyle/>
          <a:p>
            <a:pPr marL="0" indent="0">
              <a:buNone/>
            </a:pPr>
            <a:endParaRPr lang="en-US" sz="1100" dirty="0"/>
          </a:p>
        </p:txBody>
      </p:sp>
      <p:sp>
        <p:nvSpPr>
          <p:cNvPr id="30" name="Shape 28"/>
          <p:cNvSpPr/>
          <p:nvPr/>
        </p:nvSpPr>
        <p:spPr>
          <a:xfrm>
            <a:off x="320040" y="3602736"/>
            <a:ext cx="54864" cy="566928"/>
          </a:xfrm>
          <a:prstGeom prst="rect">
            <a:avLst/>
          </a:prstGeom>
          <a:solidFill>
            <a:srgbClr val="C9A84C"/>
          </a:solidFill>
          <a:ln w="12700">
            <a:solidFill>
              <a:srgbClr val="C9A84C"/>
            </a:solidFill>
            <a:prstDash val="solid"/>
          </a:ln>
        </p:spPr>
      </p:sp>
      <p:sp>
        <p:nvSpPr>
          <p:cNvPr id="31" name="Text 29"/>
          <p:cNvSpPr/>
          <p:nvPr/>
        </p:nvSpPr>
        <p:spPr>
          <a:xfrm>
            <a:off x="457200" y="3639312"/>
            <a:ext cx="1463040" cy="201168"/>
          </a:xfrm>
          <a:prstGeom prst="rect">
            <a:avLst/>
          </a:prstGeom>
          <a:noFill/>
          <a:ln/>
        </p:spPr>
        <p:txBody>
          <a:bodyPr wrap="square" lIns="0" tIns="0" rIns="0" bIns="0" rtlCol="0" anchor="ctr"/>
          <a:lstStyle/>
          <a:p>
            <a:pPr marL="0" indent="0">
              <a:buNone/>
            </a:pPr>
            <a:endParaRPr lang="en-US" sz="900" dirty="0"/>
          </a:p>
        </p:txBody>
      </p:sp>
      <p:sp>
        <p:nvSpPr>
          <p:cNvPr id="32" name="Text 30"/>
          <p:cNvSpPr/>
          <p:nvPr/>
        </p:nvSpPr>
        <p:spPr>
          <a:xfrm>
            <a:off x="457200" y="3842590"/>
            <a:ext cx="2286000" cy="274320"/>
          </a:xfrm>
          <a:prstGeom prst="rect">
            <a:avLst/>
          </a:prstGeom>
          <a:noFill/>
          <a:ln/>
        </p:spPr>
        <p:txBody>
          <a:bodyPr wrap="square" lIns="0" tIns="0" rIns="0" bIns="0" rtlCol="0" anchor="ctr"/>
          <a:lstStyle/>
          <a:p>
            <a:pPr marL="0" indent="0">
              <a:buNone/>
            </a:pPr>
            <a:endParaRPr lang="en-US" sz="900" dirty="0"/>
          </a:p>
        </p:txBody>
      </p:sp>
      <p:sp>
        <p:nvSpPr>
          <p:cNvPr id="33" name="Text 31"/>
          <p:cNvSpPr/>
          <p:nvPr/>
        </p:nvSpPr>
        <p:spPr>
          <a:xfrm>
            <a:off x="2825496" y="2997122"/>
            <a:ext cx="5897880" cy="47548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Conversion of interest into loan/debenture does not constitute actual payment. Deduction allowed only when converted interest is actually paid.</a:t>
            </a:r>
            <a:endParaRPr lang="en-US" sz="1100" dirty="0"/>
          </a:p>
        </p:txBody>
      </p:sp>
      <p:sp>
        <p:nvSpPr>
          <p:cNvPr id="34" name="Shape 32"/>
          <p:cNvSpPr/>
          <p:nvPr/>
        </p:nvSpPr>
        <p:spPr>
          <a:xfrm>
            <a:off x="374904" y="3570733"/>
            <a:ext cx="8503920" cy="566928"/>
          </a:xfrm>
          <a:prstGeom prst="rect">
            <a:avLst/>
          </a:prstGeom>
          <a:solidFill>
            <a:srgbClr val="F0F3FB"/>
          </a:solidFill>
          <a:ln w="12700">
            <a:solidFill>
              <a:srgbClr val="E8ECF4"/>
            </a:solidFill>
            <a:prstDash val="solid"/>
          </a:ln>
        </p:spPr>
      </p:sp>
      <p:sp>
        <p:nvSpPr>
          <p:cNvPr id="35" name="Shape 33"/>
          <p:cNvSpPr/>
          <p:nvPr/>
        </p:nvSpPr>
        <p:spPr>
          <a:xfrm>
            <a:off x="320040" y="4251960"/>
            <a:ext cx="54864" cy="566928"/>
          </a:xfrm>
          <a:prstGeom prst="rect">
            <a:avLst/>
          </a:prstGeom>
          <a:solidFill>
            <a:srgbClr val="C9A84C"/>
          </a:solidFill>
          <a:ln w="12700">
            <a:solidFill>
              <a:srgbClr val="C9A84C"/>
            </a:solidFill>
            <a:prstDash val="solid"/>
          </a:ln>
        </p:spPr>
      </p:sp>
      <p:sp>
        <p:nvSpPr>
          <p:cNvPr id="36" name="Text 34"/>
          <p:cNvSpPr/>
          <p:nvPr/>
        </p:nvSpPr>
        <p:spPr>
          <a:xfrm>
            <a:off x="420624" y="3657600"/>
            <a:ext cx="1463040" cy="201168"/>
          </a:xfrm>
          <a:prstGeom prst="rect">
            <a:avLst/>
          </a:prstGeom>
          <a:noFill/>
          <a:ln/>
        </p:spPr>
        <p:txBody>
          <a:bodyPr wrap="square" lIns="0" tIns="0" rIns="0" bIns="0" rtlCol="0" anchor="ctr"/>
          <a:lstStyle/>
          <a:p>
            <a:pPr marL="0" indent="0">
              <a:buNone/>
            </a:pPr>
            <a:r>
              <a:rPr lang="en-US" sz="900" b="1" dirty="0">
                <a:solidFill>
                  <a:srgbClr val="1B2A5E"/>
                </a:solidFill>
                <a:latin typeface="Calibri" pitchFamily="34" charset="0"/>
                <a:ea typeface="Calibri" pitchFamily="34" charset="-122"/>
                <a:cs typeface="Calibri" pitchFamily="34" charset="-120"/>
              </a:rPr>
              <a:t>Finance Act, 2021</a:t>
            </a:r>
            <a:endParaRPr lang="en-US" sz="900" dirty="0"/>
          </a:p>
        </p:txBody>
      </p:sp>
      <p:sp>
        <p:nvSpPr>
          <p:cNvPr id="37" name="Text 35"/>
          <p:cNvSpPr/>
          <p:nvPr/>
        </p:nvSpPr>
        <p:spPr>
          <a:xfrm>
            <a:off x="411480" y="3831336"/>
            <a:ext cx="2286000" cy="274320"/>
          </a:xfrm>
          <a:prstGeom prst="rect">
            <a:avLst/>
          </a:prstGeom>
          <a:noFill/>
          <a:ln/>
        </p:spPr>
        <p:txBody>
          <a:bodyPr wrap="square" lIns="0" tIns="0" rIns="0" bIns="0" rtlCol="0" anchor="ctr"/>
          <a:lstStyle/>
          <a:p>
            <a:pPr marL="0" indent="0">
              <a:buNone/>
            </a:pPr>
            <a:r>
              <a:rPr lang="en-US" sz="900" i="1" dirty="0">
                <a:solidFill>
                  <a:srgbClr val="C9A84C"/>
                </a:solidFill>
                <a:latin typeface="Calibri" pitchFamily="34" charset="0"/>
                <a:ea typeface="Calibri" pitchFamily="34" charset="-122"/>
                <a:cs typeface="Calibri" pitchFamily="34" charset="-120"/>
              </a:rPr>
              <a:t>Explanation 5 to Section 43B</a:t>
            </a:r>
            <a:endParaRPr lang="en-US" sz="900" dirty="0"/>
          </a:p>
        </p:txBody>
      </p:sp>
      <p:sp>
        <p:nvSpPr>
          <p:cNvPr id="38" name="Text 36"/>
          <p:cNvSpPr/>
          <p:nvPr/>
        </p:nvSpPr>
        <p:spPr>
          <a:xfrm>
            <a:off x="2862072" y="3639312"/>
            <a:ext cx="5897880" cy="47548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Employee contributions (e.g., PF deducted from salary) – delay beyond due date = PERMANENT disallowance even if paid later.</a:t>
            </a:r>
            <a:endParaRPr lang="en-US" sz="11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7">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26 | Tax Auditor's Verification Checklist</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Clause 26</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Text 7"/>
          <p:cNvSpPr/>
          <p:nvPr/>
        </p:nvSpPr>
        <p:spPr>
          <a:xfrm>
            <a:off x="365760" y="1024128"/>
            <a:ext cx="8412480" cy="320040"/>
          </a:xfrm>
          <a:prstGeom prst="rect">
            <a:avLst/>
          </a:prstGeom>
          <a:noFill/>
          <a:ln/>
        </p:spPr>
        <p:txBody>
          <a:bodyPr wrap="square" lIns="0" tIns="0" rIns="0" bIns="0" rtlCol="0" anchor="ctr"/>
          <a:lstStyle/>
          <a:p>
            <a:pPr marL="0" indent="0">
              <a:buNone/>
            </a:pPr>
            <a:r>
              <a:rPr lang="en-US" sz="1300" b="1" i="1" dirty="0">
                <a:solidFill>
                  <a:srgbClr val="1B2A5E"/>
                </a:solidFill>
                <a:latin typeface="Calibri" pitchFamily="34" charset="0"/>
                <a:ea typeface="Calibri" pitchFamily="34" charset="-122"/>
                <a:cs typeface="Calibri" pitchFamily="34" charset="-120"/>
              </a:rPr>
              <a:t>Before signing the Tax Audit Report, verify each of the following:</a:t>
            </a:r>
            <a:endParaRPr lang="en-US" sz="1300" dirty="0"/>
          </a:p>
        </p:txBody>
      </p:sp>
      <p:sp>
        <p:nvSpPr>
          <p:cNvPr id="10" name="Text 8"/>
          <p:cNvSpPr/>
          <p:nvPr/>
        </p:nvSpPr>
        <p:spPr>
          <a:xfrm>
            <a:off x="411480" y="1389888"/>
            <a:ext cx="8321040" cy="3383280"/>
          </a:xfrm>
          <a:prstGeom prst="rect">
            <a:avLst/>
          </a:prstGeom>
          <a:noFill/>
          <a:ln/>
        </p:spPr>
        <p:txBody>
          <a:bodyPr wrap="square" rtlCol="0" anchor="ctr"/>
          <a:lstStyle/>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Obtain list of all Section 43B items debited to P&amp;L – taxes, PF/ESI/gratuity, bonus, interest on borrowings, leave encashment, MSME dues</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Verify whether liabilities are pre-existing (from 1st day of PY) or freshly incurred during the year</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Check payment challans, bank statements for ALL payments; verify dates against due date of ITR filing u/s 139(1)</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For MSME dues (clause h): verify payment within 15/45 days as per MSMED Act, cross-check with Clause 22(iii)(b)</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Examine subsequent year books (up to date of signing audit report) for payments made after year-end</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Verify that employee-deducted contributions (PF, ESIC) are paid by due date – permanent disallowance if late (post Finance Act 2021)</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Ensure GST under Reverse Charge Mechanism (RCM) – if booked but unpaid before due date → report under this clause</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For interest converted into loan/debenture: deduction allowed only when actually paid (Circular No. 7/2006)</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Obtain and maintain working paper in prescribed format (Sr. No., Section, Nature of liability, Amount)</a:t>
            </a:r>
            <a:endParaRPr lang="en-US" sz="14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MCQ Slide 1">
    <p:bg>
      <p:bgPr>
        <a:solidFill>
          <a:srgbClr val="F0F3FB"/>
        </a:solidFill>
        <a:effectLst/>
      </p:bgPr>
    </p:bg>
    <p:spTree>
      <p:nvGrpSpPr>
        <p:cNvPr id="1" name=""/>
        <p:cNvGrpSpPr/>
        <p:nvPr/>
      </p:nvGrpSpPr>
      <p:grpSpPr>
        <a:xfrm>
          <a:off x="0" y="0"/>
          <a:ext cx="0" cy="0"/>
          <a:chOff x="0" y="0"/>
          <a:chExt cx="0" cy="0"/>
        </a:xfrm>
      </p:grpSpPr>
      <p:sp>
        <p:nvSpPr>
          <p:cNvPr id="2" name="LeftBar"/>
          <p:cNvSpPr/>
          <p:nvPr/>
        </p:nvSpPr>
        <p:spPr>
          <a:xfrm>
            <a:off x="0" y="0"/>
            <a:ext cx="201168" cy="5143500"/>
          </a:xfrm>
          <a:prstGeom prst="rect">
            <a:avLst/>
          </a:prstGeom>
          <a:solidFill>
            <a:srgbClr val="1B2A5E"/>
          </a:solidFill>
        </p:spPr>
      </p:sp>
      <p:sp>
        <p:nvSpPr>
          <p:cNvPr id="3" name="TopBar"/>
          <p:cNvSpPr/>
          <p:nvPr/>
        </p:nvSpPr>
        <p:spPr>
          <a:xfrm>
            <a:off x="201168" y="0"/>
            <a:ext cx="8942832" cy="914400"/>
          </a:xfrm>
          <a:prstGeom prst="rect">
            <a:avLst/>
          </a:prstGeom>
          <a:solidFill>
            <a:srgbClr val="1B2A5E"/>
          </a:solidFill>
        </p:spPr>
      </p:sp>
      <p:sp>
        <p:nvSpPr>
          <p:cNvPr id="4" name="HeaderText"/>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a:rPr>
              <a:t>MCQ 1 | Clause 26 – Section 43B</a:t>
            </a:r>
          </a:p>
        </p:txBody>
      </p:sp>
      <p:sp>
        <p:nvSpPr>
          <p:cNvPr id="5" name="QuestionBox"/>
          <p:cNvSpPr/>
          <p:nvPr/>
        </p:nvSpPr>
        <p:spPr>
          <a:xfrm>
            <a:off x="411480" y="990000"/>
            <a:ext cx="8700000" cy="660000"/>
          </a:xfrm>
          <a:prstGeom prst="rect">
            <a:avLst/>
          </a:prstGeom>
          <a:solidFill>
            <a:srgbClr val="1B2A5E"/>
          </a:solidFill>
          <a:ln>
            <a:noFill/>
          </a:ln>
        </p:spPr>
        <p:txBody>
          <a:bodyPr wrap="square" lIns="91440" tIns="45720" rIns="91440" bIns="45720" rtlCol="0" anchor="ctr"/>
          <a:lstStyle/>
          <a:p>
            <a:pPr marL="0" indent="0">
              <a:buNone/>
            </a:pPr>
            <a:r>
              <a:rPr lang="en-US" sz="1800" b="1" dirty="0">
                <a:solidFill>
                  <a:srgbClr val="FFFFFF"/>
                </a:solidFill>
                <a:latin typeface="Calibri"/>
              </a:rPr>
              <a:t>Q. Under Section 43B, deduction for statutory dues is allowable on which basis?</a:t>
            </a:r>
          </a:p>
        </p:txBody>
      </p:sp>
      <p:sp>
        <p:nvSpPr>
          <p:cNvPr id="6" name="OptionA"/>
          <p:cNvSpPr/>
          <p:nvPr/>
        </p:nvSpPr>
        <p:spPr>
          <a:xfrm>
            <a:off x="411480" y="17208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(A)  Accrual basis only</a:t>
            </a:r>
          </a:p>
        </p:txBody>
      </p:sp>
      <p:sp>
        <p:nvSpPr>
          <p:cNvPr id="7" name="OptionB"/>
          <p:cNvSpPr/>
          <p:nvPr/>
        </p:nvSpPr>
        <p:spPr>
          <a:xfrm>
            <a:off x="5011480" y="17208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(B)  Actual payment basis</a:t>
            </a:r>
          </a:p>
        </p:txBody>
      </p:sp>
      <p:sp>
        <p:nvSpPr>
          <p:cNvPr id="8" name="OptionC"/>
          <p:cNvSpPr/>
          <p:nvPr/>
        </p:nvSpPr>
        <p:spPr>
          <a:xfrm>
            <a:off x="411480" y="22400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(C)  Either accrual or cash basis</a:t>
            </a:r>
          </a:p>
        </p:txBody>
      </p:sp>
      <p:sp>
        <p:nvSpPr>
          <p:cNvPr id="9" name="OptionD"/>
          <p:cNvSpPr/>
          <p:nvPr/>
        </p:nvSpPr>
        <p:spPr>
          <a:xfrm>
            <a:off x="5011480" y="22400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(D)  At discretion of the assessee</a:t>
            </a:r>
          </a:p>
        </p:txBody>
      </p:sp>
      <p:sp>
        <p:nvSpPr>
          <p:cNvPr id="10" name="ClickHint"/>
          <p:cNvSpPr/>
          <p:nvPr/>
        </p:nvSpPr>
        <p:spPr>
          <a:xfrm>
            <a:off x="411480" y="2800000"/>
            <a:ext cx="8700000" cy="320000"/>
          </a:xfrm>
          <a:prstGeom prst="rect">
            <a:avLst/>
          </a:prstGeom>
          <a:noFill/>
          <a:ln>
            <a:noFill/>
          </a:ln>
        </p:spPr>
        <p:txBody>
          <a:bodyPr wrap="square" lIns="0" tIns="0" rIns="0" bIns="0" rtlCol="0" anchor="ctr"/>
          <a:lstStyle/>
          <a:p>
            <a:pPr algn="ctr">
              <a:buNone/>
            </a:pPr>
            <a:endParaRPr lang="en-US" sz="1400" i="1" dirty="0">
              <a:solidFill>
                <a:srgbClr val="7F7F7F"/>
              </a:solidFill>
              <a:latin typeface="Calibri"/>
            </a:endParaRPr>
          </a:p>
        </p:txBody>
      </p:sp>
      <p:sp>
        <p:nvSpPr>
          <p:cNvPr id="12" name="Footer"/>
          <p:cNvSpPr/>
          <p:nvPr/>
        </p:nvSpPr>
        <p:spPr>
          <a:xfrm>
            <a:off x="411480" y="4800000"/>
            <a:ext cx="8700000" cy="300000"/>
          </a:xfrm>
          <a:prstGeom prst="rect">
            <a:avLst/>
          </a:prstGeom>
          <a:noFill/>
          <a:ln>
            <a:noFill/>
          </a:ln>
        </p:spPr>
        <p:txBody>
          <a:bodyPr wrap="square" lIns="0" tIns="0" rIns="0" bIns="0" rtlCol="0" anchor="ctr"/>
          <a:lstStyle/>
          <a:p>
            <a:pPr algn="ctr">
              <a:buNone/>
            </a:pPr>
            <a:r>
              <a:rPr lang="en-US" sz="1000" dirty="0">
                <a:solidFill>
                  <a:srgbClr val="7F7F7F"/>
                </a:solidFill>
                <a:latin typeface="Calibri"/>
              </a:rPr>
              <a:t>Tax Audit under Section 44AB | ICAI Guidance Note (Revised 2025)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4" name="Text 2"/>
          <p:cNvSpPr/>
          <p:nvPr/>
        </p:nvSpPr>
        <p:spPr>
          <a:xfrm>
            <a:off x="449295" y="374709"/>
            <a:ext cx="8624367" cy="357336"/>
          </a:xfrm>
          <a:prstGeom prst="rect">
            <a:avLst/>
          </a:prstGeom>
          <a:noFill/>
          <a:ln/>
        </p:spPr>
        <p:txBody>
          <a:bodyPr wrap="none" lIns="0" tIns="0" rIns="0" bIns="0" rtlCol="0" anchor="t"/>
          <a:lstStyle/>
          <a:p>
            <a:pPr marL="0" indent="0" algn="l">
              <a:lnSpc>
                <a:spcPct val="104000"/>
              </a:lnSpc>
              <a:buNone/>
            </a:pPr>
            <a:r>
              <a:rPr lang="en-US" sz="22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Sales, Turnover &amp; Gross Receipts — Definitions &amp; Treatment</a:t>
            </a:r>
            <a:endParaRPr lang="en-US" sz="2250" dirty="0">
              <a:latin typeface="Book Antiqua" panose="02040602050305030304" pitchFamily="18" charset="0"/>
            </a:endParaRPr>
          </a:p>
        </p:txBody>
      </p:sp>
      <p:sp>
        <p:nvSpPr>
          <p:cNvPr id="5" name="Text 3"/>
          <p:cNvSpPr/>
          <p:nvPr/>
        </p:nvSpPr>
        <p:spPr>
          <a:xfrm>
            <a:off x="449295" y="1176094"/>
            <a:ext cx="8229302" cy="527521"/>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EBECEF"/>
                </a:solidFill>
                <a:latin typeface="Epilogue" pitchFamily="34" charset="0"/>
                <a:ea typeface="Epilogue" pitchFamily="34" charset="-122"/>
                <a:cs typeface="Epilogue" pitchFamily="34" charset="-120"/>
              </a:rPr>
              <a:t>The terms "sales", "turnover", and "gross receipts" are </a:t>
            </a:r>
            <a:r>
              <a:rPr lang="en-US" sz="900" b="1" dirty="0">
                <a:solidFill>
                  <a:srgbClr val="EBECEF"/>
                </a:solidFill>
                <a:latin typeface="Epilogue" pitchFamily="34" charset="0"/>
                <a:ea typeface="Epilogue" pitchFamily="34" charset="-122"/>
                <a:cs typeface="Epilogue" pitchFamily="34" charset="-120"/>
              </a:rPr>
              <a:t>not defined</a:t>
            </a:r>
            <a:r>
              <a:rPr lang="en-US" sz="900" dirty="0">
                <a:solidFill>
                  <a:srgbClr val="EBECEF"/>
                </a:solidFill>
                <a:latin typeface="Epilogue" pitchFamily="34" charset="0"/>
                <a:ea typeface="Epilogue" pitchFamily="34" charset="-122"/>
                <a:cs typeface="Epilogue" pitchFamily="34" charset="-120"/>
              </a:rPr>
              <a:t> in the Income-tax Act and must be construed per the method of accounting regularly employed (section 145). </a:t>
            </a:r>
            <a:endParaRPr lang="en-US" sz="900" dirty="0">
              <a:latin typeface="Book Antiqua" panose="02040602050305030304" pitchFamily="18" charset="0"/>
            </a:endParaRPr>
          </a:p>
        </p:txBody>
      </p:sp>
      <p:sp>
        <p:nvSpPr>
          <p:cNvPr id="6" name="Text 4"/>
          <p:cNvSpPr/>
          <p:nvPr/>
        </p:nvSpPr>
        <p:spPr>
          <a:xfrm>
            <a:off x="457349" y="2042294"/>
            <a:ext cx="2981102" cy="178668"/>
          </a:xfrm>
          <a:prstGeom prst="rect">
            <a:avLst/>
          </a:prstGeom>
          <a:noFill/>
          <a:ln/>
        </p:spPr>
        <p:txBody>
          <a:bodyPr wrap="none" lIns="0" tIns="0" rIns="0" bIns="0" rtlCol="0" anchor="t"/>
          <a:lstStyle/>
          <a:p>
            <a:pPr marL="0" indent="0" algn="l">
              <a:lnSpc>
                <a:spcPct val="104000"/>
              </a:lnSpc>
              <a:buNone/>
            </a:pPr>
            <a:r>
              <a:rPr lang="en-US" sz="11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Included in Turnover/Gross Receipts</a:t>
            </a:r>
            <a:endParaRPr lang="en-US" sz="1100" dirty="0">
              <a:latin typeface="Book Antiqua" panose="02040602050305030304" pitchFamily="18" charset="0"/>
            </a:endParaRPr>
          </a:p>
        </p:txBody>
      </p:sp>
      <p:sp>
        <p:nvSpPr>
          <p:cNvPr id="7" name="Text 5"/>
          <p:cNvSpPr/>
          <p:nvPr/>
        </p:nvSpPr>
        <p:spPr>
          <a:xfrm>
            <a:off x="457349" y="2326332"/>
            <a:ext cx="3975199" cy="2265759"/>
          </a:xfrm>
          <a:prstGeom prst="rect">
            <a:avLst/>
          </a:prstGeom>
          <a:noFill/>
          <a:ln/>
        </p:spPr>
        <p:txBody>
          <a:bodyPr wrap="square" lIns="0" tIns="0" rIns="0" bIns="0" rtlCol="0" anchor="t">
            <a:normAutofit/>
          </a:bodyPr>
          <a:lstStyle/>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Discount in sales invoice (reduces sale price)</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Turnover discount (even if allowed via credit notes)</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Special rebate in nature of trade discount</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Price of goods returned (even from earlier years)</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Sales of scrap shown under miscellaneous income</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Shares/securities held as </a:t>
            </a:r>
            <a:r>
              <a:rPr lang="en-US" sz="900" b="1" dirty="0">
                <a:solidFill>
                  <a:srgbClr val="EBECEF"/>
                </a:solidFill>
                <a:latin typeface="Epilogue" pitchFamily="34" charset="0"/>
                <a:ea typeface="Epilogue" pitchFamily="34" charset="-122"/>
                <a:cs typeface="Epilogue" pitchFamily="34" charset="-120"/>
              </a:rPr>
              <a:t>stock-in-trade</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Cash assistance against exports; drawback repayments</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Hire charges, liquidated damages, insurance claims (except fixed assets)</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Advance received and forfeited from customers</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Value of any benefit or perquisite from business/profession</a:t>
            </a:r>
            <a:endParaRPr lang="en-US" sz="900" dirty="0">
              <a:latin typeface="Book Antiqua" panose="02040602050305030304" pitchFamily="18" charset="0"/>
            </a:endParaRPr>
          </a:p>
        </p:txBody>
      </p:sp>
      <p:sp>
        <p:nvSpPr>
          <p:cNvPr id="8" name="Text 6"/>
          <p:cNvSpPr/>
          <p:nvPr/>
        </p:nvSpPr>
        <p:spPr>
          <a:xfrm>
            <a:off x="4716214" y="2042294"/>
            <a:ext cx="3211190" cy="178668"/>
          </a:xfrm>
          <a:prstGeom prst="rect">
            <a:avLst/>
          </a:prstGeom>
          <a:noFill/>
          <a:ln/>
        </p:spPr>
        <p:txBody>
          <a:bodyPr wrap="none" lIns="0" tIns="0" rIns="0" bIns="0" rtlCol="0" anchor="t"/>
          <a:lstStyle/>
          <a:p>
            <a:pPr marL="0" indent="0" algn="l">
              <a:lnSpc>
                <a:spcPct val="104000"/>
              </a:lnSpc>
              <a:buNone/>
            </a:pPr>
            <a:r>
              <a:rPr lang="en-US" sz="11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Excluded from Turnover/Gross Receipts</a:t>
            </a:r>
            <a:endParaRPr lang="en-US" sz="1100" dirty="0">
              <a:latin typeface="Book Antiqua" panose="02040602050305030304" pitchFamily="18" charset="0"/>
            </a:endParaRPr>
          </a:p>
        </p:txBody>
      </p:sp>
      <p:sp>
        <p:nvSpPr>
          <p:cNvPr id="9" name="Text 7"/>
          <p:cNvSpPr/>
          <p:nvPr/>
        </p:nvSpPr>
        <p:spPr>
          <a:xfrm>
            <a:off x="4716214" y="2326332"/>
            <a:ext cx="3975199" cy="2265759"/>
          </a:xfrm>
          <a:prstGeom prst="rect">
            <a:avLst/>
          </a:prstGeom>
          <a:noFill/>
          <a:ln/>
        </p:spPr>
        <p:txBody>
          <a:bodyPr wrap="square" lIns="0" tIns="0" rIns="0" bIns="0" rtlCol="0" anchor="t">
            <a:normAutofit/>
          </a:bodyPr>
          <a:lstStyle/>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Sale proceeds of fixed assets or investment assets</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Sale proceeds of shares/securities held as </a:t>
            </a:r>
            <a:r>
              <a:rPr lang="en-US" sz="900" b="1" dirty="0">
                <a:solidFill>
                  <a:srgbClr val="EBECEF"/>
                </a:solidFill>
                <a:latin typeface="Epilogue" pitchFamily="34" charset="0"/>
                <a:ea typeface="Epilogue" pitchFamily="34" charset="-122"/>
                <a:cs typeface="Epilogue" pitchFamily="34" charset="-120"/>
              </a:rPr>
              <a:t>investment</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Rental income (unless assessable as business income)</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Dividends (except for dealers in shares)</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Interest (unless assessable as business income)</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Reimbursement of actual expenses (e.g., customs duty by clearing agent)</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Out-of-pocket expenses collected separately by professionals</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Partner's share of profit, interest, remuneration from firm</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Agriculture receipts [section 2(1A)]</a:t>
            </a:r>
            <a:endParaRPr lang="en-US" sz="900" dirty="0">
              <a:latin typeface="Book Antiqua" panose="02040602050305030304" pitchFamily="18" charset="0"/>
            </a:endParaRPr>
          </a:p>
          <a:p>
            <a:pPr marL="342900" indent="-342900" algn="l">
              <a:lnSpc>
                <a:spcPct val="128000"/>
              </a:lnSpc>
              <a:buSzPct val="100000"/>
              <a:buChar char="•"/>
            </a:pPr>
            <a:r>
              <a:rPr lang="en-US" sz="900" dirty="0">
                <a:solidFill>
                  <a:srgbClr val="EBECEF"/>
                </a:solidFill>
                <a:latin typeface="Epilogue" pitchFamily="34" charset="0"/>
                <a:ea typeface="Epilogue" pitchFamily="34" charset="-122"/>
                <a:cs typeface="Epilogue" pitchFamily="34" charset="-120"/>
              </a:rPr>
              <a:t>Write-back of amounts payable to creditors</a:t>
            </a:r>
            <a:endParaRPr lang="en-US" sz="900" dirty="0">
              <a:latin typeface="Book Antiqua" panose="02040602050305030304" pitchFamily="18" charset="0"/>
            </a:endParaRPr>
          </a:p>
        </p:txBody>
      </p:sp>
      <p:sp>
        <p:nvSpPr>
          <p:cNvPr id="10" name="Rectangle 9"/>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8">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27(a) | CENVAT / Input Tax Credit – Reporting</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Clause 27(a)</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Shape 7"/>
          <p:cNvSpPr/>
          <p:nvPr/>
        </p:nvSpPr>
        <p:spPr>
          <a:xfrm>
            <a:off x="320040" y="1005840"/>
            <a:ext cx="8503920" cy="475488"/>
          </a:xfrm>
          <a:prstGeom prst="rect">
            <a:avLst/>
          </a:prstGeom>
          <a:solidFill>
            <a:srgbClr val="EEF2FF"/>
          </a:solidFill>
          <a:ln w="12700">
            <a:solidFill>
              <a:srgbClr val="2D3F7E"/>
            </a:solidFill>
            <a:prstDash val="solid"/>
          </a:ln>
        </p:spPr>
      </p:sp>
      <p:sp>
        <p:nvSpPr>
          <p:cNvPr id="10" name="Text 8"/>
          <p:cNvSpPr/>
          <p:nvPr/>
        </p:nvSpPr>
        <p:spPr>
          <a:xfrm>
            <a:off x="457200" y="1024128"/>
            <a:ext cx="8229600" cy="438912"/>
          </a:xfrm>
          <a:prstGeom prst="rect">
            <a:avLst/>
          </a:prstGeom>
          <a:noFill/>
          <a:ln/>
        </p:spPr>
        <p:txBody>
          <a:bodyPr wrap="square" lIns="0" tIns="0" rIns="0" bIns="0" rtlCol="0" anchor="ctr"/>
          <a:lstStyle/>
          <a:p>
            <a:pPr marL="0" indent="0">
              <a:buNone/>
            </a:pPr>
            <a:r>
              <a:rPr lang="en-US" sz="1200" dirty="0">
                <a:solidFill>
                  <a:srgbClr val="1B2A5E"/>
                </a:solidFill>
                <a:latin typeface="Calibri" pitchFamily="34" charset="0"/>
                <a:ea typeface="Calibri" pitchFamily="34" charset="-122"/>
                <a:cs typeface="Calibri" pitchFamily="34" charset="-120"/>
              </a:rPr>
              <a:t>Requires factual disclosure of CENVAT/ITC availed, utilised, and outstanding balance – and their accounting treatment in the P&amp;L account.</a:t>
            </a:r>
            <a:endParaRPr lang="en-US" sz="1200" dirty="0"/>
          </a:p>
        </p:txBody>
      </p:sp>
      <p:sp>
        <p:nvSpPr>
          <p:cNvPr id="11" name="Text 9"/>
          <p:cNvSpPr/>
          <p:nvPr/>
        </p:nvSpPr>
        <p:spPr>
          <a:xfrm>
            <a:off x="365760" y="1600200"/>
            <a:ext cx="4023360" cy="320040"/>
          </a:xfrm>
          <a:prstGeom prst="rect">
            <a:avLst/>
          </a:prstGeom>
          <a:noFill/>
          <a:ln/>
        </p:spPr>
        <p:txBody>
          <a:bodyPr wrap="square" lIns="0" tIns="0" rIns="0" bIns="0" rtlCol="0" anchor="ctr"/>
          <a:lstStyle/>
          <a:p>
            <a:pPr marL="0" indent="0">
              <a:buNone/>
            </a:pPr>
            <a:r>
              <a:rPr lang="en-US" sz="1300" b="1" dirty="0">
                <a:solidFill>
                  <a:srgbClr val="1B2A5E"/>
                </a:solidFill>
                <a:latin typeface="Calibri" pitchFamily="34" charset="0"/>
                <a:ea typeface="Calibri" pitchFamily="34" charset="-122"/>
                <a:cs typeface="Calibri" pitchFamily="34" charset="-120"/>
              </a:rPr>
              <a:t>Key Reporting Requirements</a:t>
            </a:r>
            <a:endParaRPr lang="en-US" sz="1300" dirty="0"/>
          </a:p>
        </p:txBody>
      </p:sp>
      <p:sp>
        <p:nvSpPr>
          <p:cNvPr id="12" name="Text 10"/>
          <p:cNvSpPr/>
          <p:nvPr/>
        </p:nvSpPr>
        <p:spPr>
          <a:xfrm>
            <a:off x="365760" y="1965960"/>
            <a:ext cx="4069080" cy="2788920"/>
          </a:xfrm>
          <a:prstGeom prst="rect">
            <a:avLst/>
          </a:prstGeom>
          <a:noFill/>
          <a:ln/>
        </p:spPr>
        <p:txBody>
          <a:bodyPr wrap="square" rtlCol="0" anchor="ctr"/>
          <a:lstStyle/>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Report CENVAT/ITC credits availed during the year</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Report credits utilised for payment of duty liability</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Disclose treatment in P&amp;L (exclusive vs. inclusive method)</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Report opening and closing CENVAT credit balances separately</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Reconcile CENVAT ledger with statutory records (GSTR-2B/CENVAT Rules)</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Post-GST (from 1 July 2017): CENVAT applicable only for 6 products – petroleum crude, diesel, petrol, ATF, natural gas, tobacco</a:t>
            </a:r>
            <a:endParaRPr lang="en-US" sz="1400" dirty="0"/>
          </a:p>
        </p:txBody>
      </p:sp>
      <p:sp>
        <p:nvSpPr>
          <p:cNvPr id="13" name="Text 11"/>
          <p:cNvSpPr/>
          <p:nvPr/>
        </p:nvSpPr>
        <p:spPr>
          <a:xfrm>
            <a:off x="4572000" y="1600200"/>
            <a:ext cx="4251960" cy="320040"/>
          </a:xfrm>
          <a:prstGeom prst="rect">
            <a:avLst/>
          </a:prstGeom>
          <a:noFill/>
          <a:ln/>
        </p:spPr>
        <p:txBody>
          <a:bodyPr wrap="square" lIns="0" tIns="0" rIns="0" bIns="0" rtlCol="0" anchor="ctr"/>
          <a:lstStyle/>
          <a:p>
            <a:pPr marL="0" indent="0">
              <a:buNone/>
            </a:pPr>
            <a:r>
              <a:rPr lang="en-US" sz="1300" b="1" dirty="0">
                <a:solidFill>
                  <a:srgbClr val="1B2A5E"/>
                </a:solidFill>
                <a:latin typeface="Calibri" pitchFamily="34" charset="0"/>
                <a:ea typeface="Calibri" pitchFamily="34" charset="-122"/>
                <a:cs typeface="Calibri" pitchFamily="34" charset="-120"/>
              </a:rPr>
              <a:t>Working Paper Format</a:t>
            </a:r>
            <a:endParaRPr lang="en-US" sz="13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4572000" y="1965960"/>
          <a:ext cx="4251960" cy="2011680"/>
        </p:xfrm>
        <a:graphic>
          <a:graphicData uri="http://schemas.openxmlformats.org/drawingml/2006/table">
            <a:tbl>
              <a:tblPr/>
              <a:tblGrid>
                <a:gridCol w="2560320">
                  <a:extLst>
                    <a:ext uri="{9D8B030D-6E8A-4147-A177-3AD203B41FA5}">
                      <a16:colId xmlns:a16="http://schemas.microsoft.com/office/drawing/2014/main" val="20000"/>
                    </a:ext>
                  </a:extLst>
                </a:gridCol>
                <a:gridCol w="1691640">
                  <a:extLst>
                    <a:ext uri="{9D8B030D-6E8A-4147-A177-3AD203B41FA5}">
                      <a16:colId xmlns:a16="http://schemas.microsoft.com/office/drawing/2014/main" val="20001"/>
                    </a:ext>
                  </a:extLst>
                </a:gridCol>
              </a:tblGrid>
              <a:tr h="402336">
                <a:tc>
                  <a:txBody>
                    <a:bodyPr/>
                    <a:lstStyle/>
                    <a:p>
                      <a:pPr marL="0" indent="0">
                        <a:buNone/>
                      </a:pPr>
                      <a:r>
                        <a:rPr lang="en-US" sz="1100" b="1" dirty="0">
                          <a:solidFill>
                            <a:srgbClr val="FFFFFF"/>
                          </a:solidFill>
                          <a:latin typeface="Calibri" pitchFamily="34" charset="0"/>
                          <a:ea typeface="Calibri" pitchFamily="34" charset="-122"/>
                          <a:cs typeface="Calibri" pitchFamily="34" charset="-120"/>
                        </a:rPr>
                        <a:t>Particulars</a:t>
                      </a:r>
                      <a:endParaRPr lang="en-US" sz="11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100" b="1" dirty="0">
                          <a:solidFill>
                            <a:srgbClr val="FFFFFF"/>
                          </a:solidFill>
                          <a:latin typeface="Calibri" pitchFamily="34" charset="0"/>
                          <a:ea typeface="Calibri" pitchFamily="34" charset="-122"/>
                          <a:cs typeface="Calibri" pitchFamily="34" charset="-120"/>
                        </a:rPr>
                        <a:t>CENVAT Amt (₹)</a:t>
                      </a:r>
                      <a:endParaRPr lang="en-US" sz="11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extLst>
                  <a:ext uri="{0D108BD9-81ED-4DB2-BD59-A6C34878D82A}">
                    <a16:rowId xmlns:a16="http://schemas.microsoft.com/office/drawing/2014/main" val="10000"/>
                  </a:ext>
                </a:extLst>
              </a:tr>
              <a:tr h="402336">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Opening Balance</a:t>
                      </a:r>
                      <a:endParaRPr lang="en-US" sz="11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endParaRPr lang="en-US" sz="11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1"/>
                  </a:ext>
                </a:extLst>
              </a:tr>
              <a:tr h="402336">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CENVAT Availed</a:t>
                      </a:r>
                      <a:endParaRPr lang="en-US" sz="11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endParaRPr lang="en-US" sz="11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2"/>
                  </a:ext>
                </a:extLst>
              </a:tr>
              <a:tr h="402336">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CENVAT Utilised</a:t>
                      </a:r>
                      <a:endParaRPr lang="en-US" sz="11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endParaRPr lang="en-US" sz="11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3"/>
                  </a:ext>
                </a:extLst>
              </a:tr>
              <a:tr h="402336">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Closing / Outstanding Balance</a:t>
                      </a:r>
                      <a:endParaRPr lang="en-US" sz="11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endParaRPr lang="en-US" sz="11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4"/>
                  </a:ext>
                </a:extLst>
              </a:tr>
            </a:tbl>
          </a:graphicData>
        </a:graphic>
      </p:graphicFrame>
      <p:sp>
        <p:nvSpPr>
          <p:cNvPr id="15" name="Text 12"/>
          <p:cNvSpPr/>
          <p:nvPr/>
        </p:nvSpPr>
        <p:spPr>
          <a:xfrm>
            <a:off x="4572000" y="4114800"/>
            <a:ext cx="4251960" cy="548640"/>
          </a:xfrm>
          <a:prstGeom prst="rect">
            <a:avLst/>
          </a:prstGeom>
          <a:noFill/>
          <a:ln/>
        </p:spPr>
        <p:txBody>
          <a:bodyPr wrap="square" lIns="0" tIns="0" rIns="0" bIns="0" rtlCol="0" anchor="ctr"/>
          <a:lstStyle/>
          <a:p>
            <a:pPr marL="0" indent="0">
              <a:buNone/>
            </a:pPr>
            <a:r>
              <a:rPr lang="en-US" sz="1000" i="1" dirty="0">
                <a:solidFill>
                  <a:srgbClr val="64748B"/>
                </a:solidFill>
                <a:latin typeface="Calibri" pitchFamily="34" charset="0"/>
                <a:ea typeface="Calibri" pitchFamily="34" charset="-122"/>
                <a:cs typeface="Calibri" pitchFamily="34" charset="-120"/>
              </a:rPr>
              <a:t>Note: Dept. e-filing utility refers to 'ITC' – verify whether it matches your assessee's applicable regime (CENVAT vs. GST ITC).</a:t>
            </a:r>
            <a:endParaRPr lang="en-US" sz="10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9">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27(b) | Prior Period Income / Expenditure in P&amp;L</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Clause 27(b)</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Text 7"/>
          <p:cNvSpPr/>
          <p:nvPr/>
        </p:nvSpPr>
        <p:spPr>
          <a:xfrm>
            <a:off x="365760" y="1024128"/>
            <a:ext cx="8412480" cy="457200"/>
          </a:xfrm>
          <a:prstGeom prst="rect">
            <a:avLst/>
          </a:prstGeom>
          <a:noFill/>
          <a:ln/>
        </p:spPr>
        <p:txBody>
          <a:bodyPr wrap="square" lIns="0" tIns="0" rIns="0" bIns="0" rtlCol="0" anchor="ctr"/>
          <a:lstStyle/>
          <a:p>
            <a:pPr marL="0" indent="0">
              <a:buNone/>
            </a:pPr>
            <a:r>
              <a:rPr lang="en-US" sz="1200" i="1" dirty="0">
                <a:solidFill>
                  <a:srgbClr val="1B2A5E"/>
                </a:solidFill>
                <a:latin typeface="Calibri" pitchFamily="34" charset="0"/>
                <a:ea typeface="Calibri" pitchFamily="34" charset="-122"/>
                <a:cs typeface="Calibri" pitchFamily="34" charset="-120"/>
              </a:rPr>
              <a:t>Applicability: Only under Mercantile System of accounting. Under cash system, all items are of current year even if relating to prior periods.</a:t>
            </a:r>
            <a:endParaRPr lang="en-US" sz="1200" dirty="0"/>
          </a:p>
        </p:txBody>
      </p:sp>
      <p:sp>
        <p:nvSpPr>
          <p:cNvPr id="11" name="Text 9"/>
          <p:cNvSpPr/>
          <p:nvPr/>
        </p:nvSpPr>
        <p:spPr>
          <a:xfrm>
            <a:off x="457200" y="1819656"/>
            <a:ext cx="8229600" cy="292608"/>
          </a:xfrm>
          <a:prstGeom prst="rect">
            <a:avLst/>
          </a:prstGeom>
          <a:noFill/>
          <a:ln/>
        </p:spPr>
        <p:txBody>
          <a:bodyPr wrap="square" lIns="0" tIns="0" rIns="0" bIns="0" rtlCol="0" anchor="ctr"/>
          <a:lstStyle/>
          <a:p>
            <a:pPr marL="0" indent="0">
              <a:buNone/>
            </a:pPr>
            <a:endParaRPr lang="en-US" sz="1200" dirty="0"/>
          </a:p>
        </p:txBody>
      </p:sp>
      <p:sp>
        <p:nvSpPr>
          <p:cNvPr id="12" name="Text 10"/>
          <p:cNvSpPr/>
          <p:nvPr/>
        </p:nvSpPr>
        <p:spPr>
          <a:xfrm>
            <a:off x="1948375" y="1399032"/>
            <a:ext cx="8229600" cy="594360"/>
          </a:xfrm>
          <a:prstGeom prst="rect">
            <a:avLst/>
          </a:prstGeom>
          <a:noFill/>
          <a:ln/>
        </p:spPr>
        <p:txBody>
          <a:bodyPr wrap="square" rtlCol="0" anchor="ctr"/>
          <a:lstStyle/>
          <a:p>
            <a:pPr marL="0" indent="0">
              <a:buNone/>
            </a:pPr>
            <a:r>
              <a:rPr lang="en-US" sz="2800" dirty="0"/>
              <a:t>IMPORTANT POINTS FOR AUDITOR</a:t>
            </a:r>
          </a:p>
        </p:txBody>
      </p:sp>
      <p:sp>
        <p:nvSpPr>
          <p:cNvPr id="13" name="Text 11"/>
          <p:cNvSpPr/>
          <p:nvPr/>
        </p:nvSpPr>
        <p:spPr>
          <a:xfrm>
            <a:off x="320040" y="2052477"/>
            <a:ext cx="8412480" cy="2057400"/>
          </a:xfrm>
          <a:prstGeom prst="rect">
            <a:avLst/>
          </a:prstGeom>
          <a:noFill/>
          <a:ln/>
        </p:spPr>
        <p:txBody>
          <a:bodyPr wrap="square" rtlCol="0" anchor="ctr"/>
          <a:lstStyle/>
          <a:p>
            <a:pPr marL="342900" indent="-342900">
              <a:buSzPct val="100000"/>
              <a:buChar char="•"/>
            </a:pPr>
            <a:endParaRPr lang="en-US" sz="1200" dirty="0">
              <a:solidFill>
                <a:srgbClr val="222222"/>
              </a:solidFill>
              <a:latin typeface="Calibri" pitchFamily="34" charset="0"/>
              <a:ea typeface="Calibri" pitchFamily="34" charset="-122"/>
              <a:cs typeface="Calibri" pitchFamily="34" charset="-120"/>
            </a:endParaRPr>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Tax Auditor should scrutinise the ledger for prior period debit/credit entries in P&amp;L accounts</a:t>
            </a:r>
          </a:p>
          <a:p>
            <a:pPr marL="342900" indent="-342900">
              <a:buSzPct val="100000"/>
              <a:buChar char="•"/>
            </a:pPr>
            <a:r>
              <a:rPr lang="en-IN" sz="1400" dirty="0"/>
              <a:t>There is a difference between expenditure of any earlier year debited to the profit and loss account and the expenditure relating to any earlier year, which has crystallised during the relevant year. Material adjustments necessitated by circumstances which though related to previous periods but determined in the current period, will not be considered as prior period items. </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If assessee treated an item as current year expense but auditor concludes it's a prior period item → examine correct disclosure</a:t>
            </a:r>
          </a:p>
          <a:p>
            <a:pPr marL="342900" indent="-342900">
              <a:buSzPct val="100000"/>
              <a:buChar char="•"/>
            </a:pPr>
            <a:r>
              <a:rPr lang="en-IN" sz="1400" dirty="0"/>
              <a:t>In AS – 5/ Ind AS 8, it has been explained that material charges (expenses) or credits (income) which arise in the current year as a result of errors or omissions in the accounts of the earlier years will be considered as prior period items/prior period errors. </a:t>
            </a:r>
            <a:endParaRPr lang="en-US" sz="1400" dirty="0"/>
          </a:p>
          <a:p>
            <a:pPr>
              <a:buSzPct val="100000"/>
            </a:pPr>
            <a:endParaRPr lang="en-US" sz="12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0">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29A | Section 56(2)(ix) – Forfeiture of Advance on </a:t>
            </a:r>
            <a:r>
              <a:rPr lang="en-US" b="1" dirty="0">
                <a:solidFill>
                  <a:srgbClr val="FFFFFF"/>
                </a:solidFill>
                <a:latin typeface="Calibri" pitchFamily="34" charset="0"/>
                <a:ea typeface="Calibri" pitchFamily="34" charset="-122"/>
                <a:cs typeface="Calibri" pitchFamily="34" charset="-120"/>
              </a:rPr>
              <a:t>Capital</a:t>
            </a:r>
            <a:r>
              <a:rPr lang="en-US" sz="2200" b="1" dirty="0">
                <a:solidFill>
                  <a:srgbClr val="FFFFFF"/>
                </a:solidFill>
                <a:latin typeface="Calibri" pitchFamily="34" charset="0"/>
                <a:ea typeface="Calibri" pitchFamily="34" charset="-122"/>
                <a:cs typeface="Calibri" pitchFamily="34" charset="-120"/>
              </a:rPr>
              <a:t> Asset</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Clause 29A</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10" name="Text 8"/>
          <p:cNvSpPr/>
          <p:nvPr/>
        </p:nvSpPr>
        <p:spPr>
          <a:xfrm>
            <a:off x="320040" y="1003202"/>
            <a:ext cx="8549640" cy="475488"/>
          </a:xfrm>
          <a:prstGeom prst="rect">
            <a:avLst/>
          </a:prstGeom>
          <a:noFill/>
          <a:ln/>
        </p:spPr>
        <p:txBody>
          <a:bodyPr wrap="square" lIns="0" tIns="0" rIns="0" bIns="0" rtlCol="0" anchor="ctr"/>
          <a:lstStyle/>
          <a:p>
            <a:r>
              <a:rPr lang="en-IN" sz="1200" dirty="0"/>
              <a:t> This clause requires disclosure of whether any amount is chargeable to tax under section 56(2)(ix). Section 56(2)(ix) provides for taxability       as Income from Other Sources of any sum of money received as an advance or otherwise in the course of negotiations for transfer of a capital asset, if such sum is forfeited and the negotiations do not result in transfer of such capital asset.</a:t>
            </a:r>
            <a:endParaRPr lang="en-US" sz="1200" dirty="0"/>
          </a:p>
        </p:txBody>
      </p:sp>
      <p:sp>
        <p:nvSpPr>
          <p:cNvPr id="11" name="Shape 9"/>
          <p:cNvSpPr/>
          <p:nvPr/>
        </p:nvSpPr>
        <p:spPr>
          <a:xfrm>
            <a:off x="411480" y="1588418"/>
            <a:ext cx="4114800" cy="347472"/>
          </a:xfrm>
          <a:prstGeom prst="rect">
            <a:avLst/>
          </a:prstGeom>
          <a:solidFill>
            <a:srgbClr val="1A7A4A"/>
          </a:solidFill>
          <a:ln w="12700">
            <a:solidFill>
              <a:srgbClr val="1A7A4A"/>
            </a:solidFill>
            <a:prstDash val="solid"/>
          </a:ln>
        </p:spPr>
      </p:sp>
      <p:sp>
        <p:nvSpPr>
          <p:cNvPr id="12" name="Text 10"/>
          <p:cNvSpPr/>
          <p:nvPr/>
        </p:nvSpPr>
        <p:spPr>
          <a:xfrm>
            <a:off x="320040" y="1600200"/>
            <a:ext cx="4114800" cy="3474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What to Report</a:t>
            </a:r>
            <a:endParaRPr lang="en-US" sz="1300" dirty="0"/>
          </a:p>
        </p:txBody>
      </p:sp>
      <p:sp>
        <p:nvSpPr>
          <p:cNvPr id="13" name="Shape 11"/>
          <p:cNvSpPr/>
          <p:nvPr/>
        </p:nvSpPr>
        <p:spPr>
          <a:xfrm>
            <a:off x="320040" y="1947672"/>
            <a:ext cx="4114800" cy="1869948"/>
          </a:xfrm>
          <a:prstGeom prst="rect">
            <a:avLst/>
          </a:prstGeom>
          <a:solidFill>
            <a:srgbClr val="FFFFFF"/>
          </a:solidFill>
          <a:ln w="12700">
            <a:solidFill>
              <a:srgbClr val="E8ECF4"/>
            </a:solidFill>
            <a:prstDash val="solid"/>
          </a:ln>
        </p:spPr>
      </p:sp>
      <p:sp>
        <p:nvSpPr>
          <p:cNvPr id="14" name="Text 12"/>
          <p:cNvSpPr/>
          <p:nvPr/>
        </p:nvSpPr>
        <p:spPr>
          <a:xfrm>
            <a:off x="457200" y="2011680"/>
            <a:ext cx="3840480" cy="2194560"/>
          </a:xfrm>
          <a:prstGeom prst="rect">
            <a:avLst/>
          </a:prstGeom>
          <a:noFill/>
          <a:ln/>
        </p:spPr>
        <p:txBody>
          <a:bodyPr wrap="square" rtlCol="0" anchor="ctr"/>
          <a:lstStyle/>
          <a:p>
            <a:pPr marL="342900" indent="-342900">
              <a:buSzPct val="100000"/>
              <a:buChar char="•"/>
            </a:pPr>
            <a:r>
              <a:rPr lang="en-US" sz="1200" dirty="0">
                <a:solidFill>
                  <a:srgbClr val="333333"/>
                </a:solidFill>
                <a:latin typeface="Calibri" pitchFamily="34" charset="0"/>
                <a:ea typeface="Calibri" pitchFamily="34" charset="-122"/>
                <a:cs typeface="Calibri" pitchFamily="34" charset="-120"/>
              </a:rPr>
              <a:t>Advance received in course of negotiation for capital asset transfer</a:t>
            </a:r>
            <a:endParaRPr lang="en-US" sz="1200" dirty="0"/>
          </a:p>
          <a:p>
            <a:pPr marL="342900" indent="-342900">
              <a:buSzPct val="100000"/>
              <a:buChar char="•"/>
            </a:pPr>
            <a:r>
              <a:rPr lang="en-US" sz="1200" dirty="0">
                <a:solidFill>
                  <a:srgbClr val="333333"/>
                </a:solidFill>
                <a:latin typeface="Calibri" pitchFamily="34" charset="0"/>
                <a:ea typeface="Calibri" pitchFamily="34" charset="-122"/>
                <a:cs typeface="Calibri" pitchFamily="34" charset="-120"/>
              </a:rPr>
              <a:t>Advance which has been forfeited by the assessee</a:t>
            </a:r>
            <a:endParaRPr lang="en-US" sz="1200" dirty="0"/>
          </a:p>
          <a:p>
            <a:pPr marL="342900" indent="-342900">
              <a:buSzPct val="100000"/>
              <a:buChar char="•"/>
            </a:pPr>
            <a:r>
              <a:rPr lang="en-US" sz="1200" dirty="0">
                <a:solidFill>
                  <a:srgbClr val="333333"/>
                </a:solidFill>
                <a:latin typeface="Calibri" pitchFamily="34" charset="0"/>
                <a:ea typeface="Calibri" pitchFamily="34" charset="-122"/>
                <a:cs typeface="Calibri" pitchFamily="34" charset="-120"/>
              </a:rPr>
              <a:t>Negotiation did NOT result in transfer</a:t>
            </a:r>
            <a:endParaRPr lang="en-US" sz="1200" dirty="0"/>
          </a:p>
          <a:p>
            <a:pPr marL="342900" indent="-342900">
              <a:buSzPct val="100000"/>
              <a:buChar char="•"/>
            </a:pPr>
            <a:r>
              <a:rPr lang="en-US" sz="1200" dirty="0">
                <a:solidFill>
                  <a:srgbClr val="333333"/>
                </a:solidFill>
                <a:latin typeface="Calibri" pitchFamily="34" charset="0"/>
                <a:ea typeface="Calibri" pitchFamily="34" charset="-122"/>
                <a:cs typeface="Calibri" pitchFamily="34" charset="-120"/>
              </a:rPr>
              <a:t>Applicable: assets recorded in business books</a:t>
            </a:r>
            <a:endParaRPr lang="en-US" sz="1200" dirty="0"/>
          </a:p>
        </p:txBody>
      </p:sp>
      <p:sp>
        <p:nvSpPr>
          <p:cNvPr id="15" name="Shape 13"/>
          <p:cNvSpPr/>
          <p:nvPr/>
        </p:nvSpPr>
        <p:spPr>
          <a:xfrm>
            <a:off x="4754880" y="1641348"/>
            <a:ext cx="4114800" cy="347472"/>
          </a:xfrm>
          <a:prstGeom prst="rect">
            <a:avLst/>
          </a:prstGeom>
          <a:solidFill>
            <a:srgbClr val="C0392B"/>
          </a:solidFill>
          <a:ln w="12700">
            <a:solidFill>
              <a:srgbClr val="C0392B"/>
            </a:solidFill>
            <a:prstDash val="solid"/>
          </a:ln>
        </p:spPr>
      </p:sp>
      <p:sp>
        <p:nvSpPr>
          <p:cNvPr id="16" name="Text 14"/>
          <p:cNvSpPr/>
          <p:nvPr/>
        </p:nvSpPr>
        <p:spPr>
          <a:xfrm>
            <a:off x="4754880" y="1600200"/>
            <a:ext cx="4114800" cy="3474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What NOT to Report</a:t>
            </a:r>
            <a:endParaRPr lang="en-US" sz="1300" dirty="0"/>
          </a:p>
        </p:txBody>
      </p:sp>
      <p:sp>
        <p:nvSpPr>
          <p:cNvPr id="17" name="Shape 15"/>
          <p:cNvSpPr/>
          <p:nvPr/>
        </p:nvSpPr>
        <p:spPr>
          <a:xfrm>
            <a:off x="4754880" y="1947672"/>
            <a:ext cx="4114800" cy="1869948"/>
          </a:xfrm>
          <a:prstGeom prst="rect">
            <a:avLst/>
          </a:prstGeom>
          <a:solidFill>
            <a:srgbClr val="FFFFFF"/>
          </a:solidFill>
          <a:ln w="12700">
            <a:solidFill>
              <a:srgbClr val="E8ECF4"/>
            </a:solidFill>
            <a:prstDash val="solid"/>
          </a:ln>
        </p:spPr>
      </p:sp>
      <p:sp>
        <p:nvSpPr>
          <p:cNvPr id="18" name="Text 16"/>
          <p:cNvSpPr/>
          <p:nvPr/>
        </p:nvSpPr>
        <p:spPr>
          <a:xfrm>
            <a:off x="4892040" y="2011680"/>
            <a:ext cx="3840480" cy="2194560"/>
          </a:xfrm>
          <a:prstGeom prst="rect">
            <a:avLst/>
          </a:prstGeom>
          <a:noFill/>
          <a:ln/>
        </p:spPr>
        <p:txBody>
          <a:bodyPr wrap="square" rtlCol="0" anchor="ctr"/>
          <a:lstStyle/>
          <a:p>
            <a:pPr marL="342900" indent="-342900">
              <a:buSzPct val="100000"/>
              <a:buChar char="•"/>
            </a:pPr>
            <a:r>
              <a:rPr lang="en-US" sz="1200" dirty="0">
                <a:solidFill>
                  <a:srgbClr val="333333"/>
                </a:solidFill>
                <a:latin typeface="Calibri" pitchFamily="34" charset="0"/>
                <a:ea typeface="Calibri" pitchFamily="34" charset="-122"/>
                <a:cs typeface="Calibri" pitchFamily="34" charset="-120"/>
              </a:rPr>
              <a:t>Advance on personal capital asset not in business books</a:t>
            </a:r>
            <a:endParaRPr lang="en-US" sz="1200" dirty="0"/>
          </a:p>
          <a:p>
            <a:pPr marL="342900" indent="-342900">
              <a:buSzPct val="100000"/>
              <a:buChar char="•"/>
            </a:pPr>
            <a:r>
              <a:rPr lang="en-US" sz="1200" dirty="0">
                <a:solidFill>
                  <a:srgbClr val="333333"/>
                </a:solidFill>
                <a:latin typeface="Calibri" pitchFamily="34" charset="0"/>
                <a:ea typeface="Calibri" pitchFamily="34" charset="-122"/>
                <a:cs typeface="Calibri" pitchFamily="34" charset="-120"/>
              </a:rPr>
              <a:t>Forfeiture of advance on sale of stock-in-trade (taxable u/s 28(i))</a:t>
            </a:r>
            <a:endParaRPr lang="en-US" sz="1200" dirty="0"/>
          </a:p>
          <a:p>
            <a:pPr marL="342900" indent="-342900">
              <a:buSzPct val="100000"/>
              <a:buChar char="•"/>
            </a:pPr>
            <a:r>
              <a:rPr lang="en-US" sz="1200" dirty="0">
                <a:solidFill>
                  <a:srgbClr val="333333"/>
                </a:solidFill>
                <a:latin typeface="Calibri" pitchFamily="34" charset="0"/>
                <a:ea typeface="Calibri" pitchFamily="34" charset="-122"/>
                <a:cs typeface="Calibri" pitchFamily="34" charset="-120"/>
              </a:rPr>
              <a:t>Advance outstanding for long time / time-barred but not yet forfeited</a:t>
            </a:r>
            <a:endParaRPr lang="en-US" sz="1200" dirty="0"/>
          </a:p>
          <a:p>
            <a:pPr marL="342900" indent="-342900">
              <a:buSzPct val="100000"/>
              <a:buChar char="•"/>
            </a:pPr>
            <a:r>
              <a:rPr lang="en-US" sz="1200" dirty="0">
                <a:solidFill>
                  <a:srgbClr val="333333"/>
                </a:solidFill>
                <a:latin typeface="Calibri" pitchFamily="34" charset="0"/>
                <a:ea typeface="Calibri" pitchFamily="34" charset="-122"/>
                <a:cs typeface="Calibri" pitchFamily="34" charset="-120"/>
              </a:rPr>
              <a:t>Mere write-back without actual forfeiture act</a:t>
            </a:r>
            <a:endParaRPr lang="en-US" sz="1200" dirty="0"/>
          </a:p>
        </p:txBody>
      </p:sp>
      <p:sp>
        <p:nvSpPr>
          <p:cNvPr id="20" name="Text 18"/>
          <p:cNvSpPr/>
          <p:nvPr/>
        </p:nvSpPr>
        <p:spPr>
          <a:xfrm>
            <a:off x="411480" y="4414442"/>
            <a:ext cx="8321040" cy="384048"/>
          </a:xfrm>
          <a:prstGeom prst="rect">
            <a:avLst/>
          </a:prstGeom>
          <a:noFill/>
          <a:ln/>
        </p:spPr>
        <p:txBody>
          <a:bodyPr wrap="square" lIns="0" tIns="0" rIns="0" bIns="0" rtlCol="0" anchor="ctr"/>
          <a:lstStyle/>
          <a:p>
            <a:pPr marL="0" indent="0">
              <a:buNone/>
            </a:pPr>
            <a:endParaRPr lang="en-US" sz="10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1">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29B | Section 56(2)(x) – Receipt Without Consideration   or Without Adequate Consideration.</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Clause 29B</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Text 7"/>
          <p:cNvSpPr/>
          <p:nvPr/>
        </p:nvSpPr>
        <p:spPr>
          <a:xfrm>
            <a:off x="365760" y="1024128"/>
            <a:ext cx="8412480" cy="347472"/>
          </a:xfrm>
          <a:prstGeom prst="rect">
            <a:avLst/>
          </a:prstGeom>
          <a:noFill/>
          <a:ln/>
        </p:spPr>
        <p:txBody>
          <a:bodyPr wrap="square" lIns="0" tIns="0" rIns="0" bIns="0" rtlCol="0" anchor="ctr"/>
          <a:lstStyle/>
          <a:p>
            <a:pPr marL="0" indent="0">
              <a:buNone/>
            </a:pPr>
            <a:r>
              <a:rPr lang="en-US" sz="1300" b="1" dirty="0">
                <a:solidFill>
                  <a:srgbClr val="1B2A5E"/>
                </a:solidFill>
                <a:latin typeface="Calibri" pitchFamily="34" charset="0"/>
                <a:ea typeface="Calibri" pitchFamily="34" charset="-122"/>
                <a:cs typeface="Calibri" pitchFamily="34" charset="-120"/>
              </a:rPr>
              <a:t>Taxable as Income from Other Sources when received without consideration or for inadequate consideration:</a:t>
            </a:r>
            <a:endParaRPr lang="en-US" sz="1300" dirty="0"/>
          </a:p>
        </p:txBody>
      </p:sp>
      <p:sp>
        <p:nvSpPr>
          <p:cNvPr id="10" name="Shape 8"/>
          <p:cNvSpPr/>
          <p:nvPr/>
        </p:nvSpPr>
        <p:spPr>
          <a:xfrm>
            <a:off x="320040" y="1463040"/>
            <a:ext cx="8503920" cy="914400"/>
          </a:xfrm>
          <a:prstGeom prst="rect">
            <a:avLst/>
          </a:prstGeom>
          <a:solidFill>
            <a:srgbClr val="FFFFFF"/>
          </a:solidFill>
          <a:ln w="12700">
            <a:solidFill>
              <a:srgbClr val="E8ECF4"/>
            </a:solidFill>
            <a:prstDash val="solid"/>
          </a:ln>
        </p:spPr>
      </p:sp>
      <p:sp>
        <p:nvSpPr>
          <p:cNvPr id="11" name="Shape 9"/>
          <p:cNvSpPr/>
          <p:nvPr/>
        </p:nvSpPr>
        <p:spPr>
          <a:xfrm>
            <a:off x="320040" y="1463040"/>
            <a:ext cx="1920240" cy="914400"/>
          </a:xfrm>
          <a:prstGeom prst="rect">
            <a:avLst/>
          </a:prstGeom>
          <a:solidFill>
            <a:srgbClr val="1B2A5E"/>
          </a:solidFill>
          <a:ln w="12700">
            <a:solidFill>
              <a:srgbClr val="1B2A5E"/>
            </a:solidFill>
            <a:prstDash val="solid"/>
          </a:ln>
        </p:spPr>
      </p:sp>
      <p:sp>
        <p:nvSpPr>
          <p:cNvPr id="12" name="Text 10"/>
          <p:cNvSpPr/>
          <p:nvPr/>
        </p:nvSpPr>
        <p:spPr>
          <a:xfrm>
            <a:off x="320040" y="1554480"/>
            <a:ext cx="1920240" cy="36576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 Money</a:t>
            </a:r>
            <a:endParaRPr lang="en-US" sz="1200" dirty="0"/>
          </a:p>
        </p:txBody>
      </p:sp>
      <p:sp>
        <p:nvSpPr>
          <p:cNvPr id="13" name="Text 11"/>
          <p:cNvSpPr/>
          <p:nvPr/>
        </p:nvSpPr>
        <p:spPr>
          <a:xfrm>
            <a:off x="320040" y="1938528"/>
            <a:ext cx="1920240" cy="320040"/>
          </a:xfrm>
          <a:prstGeom prst="rect">
            <a:avLst/>
          </a:prstGeom>
          <a:noFill/>
          <a:ln/>
        </p:spPr>
        <p:txBody>
          <a:bodyPr wrap="square" lIns="0" tIns="0" rIns="0" bIns="0" rtlCol="0" anchor="ctr"/>
          <a:lstStyle/>
          <a:p>
            <a:pPr marL="0" indent="0" algn="ctr">
              <a:buNone/>
            </a:pPr>
            <a:r>
              <a:rPr lang="en-US" sz="1000" i="1" dirty="0">
                <a:solidFill>
                  <a:srgbClr val="F0D080"/>
                </a:solidFill>
                <a:latin typeface="Calibri" pitchFamily="34" charset="0"/>
                <a:ea typeface="Calibri" pitchFamily="34" charset="-122"/>
                <a:cs typeface="Calibri" pitchFamily="34" charset="-120"/>
              </a:rPr>
              <a:t>Threshold: &gt; ₹50,000 </a:t>
            </a:r>
            <a:endParaRPr lang="en-US" sz="1000" dirty="0"/>
          </a:p>
        </p:txBody>
      </p:sp>
      <p:sp>
        <p:nvSpPr>
          <p:cNvPr id="14" name="Text 12"/>
          <p:cNvSpPr/>
          <p:nvPr/>
        </p:nvSpPr>
        <p:spPr>
          <a:xfrm>
            <a:off x="2331720" y="1554480"/>
            <a:ext cx="6400800" cy="731520"/>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Without consideration: If aggregate money is more than 50,000 then whole of money shall be taxable.</a:t>
            </a:r>
            <a:endParaRPr lang="en-US" sz="1100" dirty="0"/>
          </a:p>
        </p:txBody>
      </p:sp>
      <p:sp>
        <p:nvSpPr>
          <p:cNvPr id="15" name="Shape 13"/>
          <p:cNvSpPr/>
          <p:nvPr/>
        </p:nvSpPr>
        <p:spPr>
          <a:xfrm>
            <a:off x="320040" y="2487168"/>
            <a:ext cx="8503920" cy="914400"/>
          </a:xfrm>
          <a:prstGeom prst="rect">
            <a:avLst/>
          </a:prstGeom>
          <a:solidFill>
            <a:srgbClr val="FFFFFF"/>
          </a:solidFill>
          <a:ln w="12700">
            <a:solidFill>
              <a:srgbClr val="E8ECF4"/>
            </a:solidFill>
            <a:prstDash val="solid"/>
          </a:ln>
        </p:spPr>
      </p:sp>
      <p:sp>
        <p:nvSpPr>
          <p:cNvPr id="16" name="Shape 14"/>
          <p:cNvSpPr/>
          <p:nvPr/>
        </p:nvSpPr>
        <p:spPr>
          <a:xfrm>
            <a:off x="320040" y="2487168"/>
            <a:ext cx="1920240" cy="914400"/>
          </a:xfrm>
          <a:prstGeom prst="rect">
            <a:avLst/>
          </a:prstGeom>
          <a:solidFill>
            <a:srgbClr val="2D3F7E"/>
          </a:solidFill>
          <a:ln w="12700">
            <a:solidFill>
              <a:srgbClr val="2D3F7E"/>
            </a:solidFill>
            <a:prstDash val="solid"/>
          </a:ln>
        </p:spPr>
      </p:sp>
      <p:sp>
        <p:nvSpPr>
          <p:cNvPr id="17" name="Text 15"/>
          <p:cNvSpPr/>
          <p:nvPr/>
        </p:nvSpPr>
        <p:spPr>
          <a:xfrm>
            <a:off x="320040" y="2578608"/>
            <a:ext cx="1920240" cy="36576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Immovable Property</a:t>
            </a:r>
            <a:endParaRPr lang="en-US" sz="1200" dirty="0"/>
          </a:p>
        </p:txBody>
      </p:sp>
      <p:sp>
        <p:nvSpPr>
          <p:cNvPr id="18" name="Text 16"/>
          <p:cNvSpPr/>
          <p:nvPr/>
        </p:nvSpPr>
        <p:spPr>
          <a:xfrm>
            <a:off x="320040" y="2962656"/>
            <a:ext cx="1920240" cy="320040"/>
          </a:xfrm>
          <a:prstGeom prst="rect">
            <a:avLst/>
          </a:prstGeom>
          <a:noFill/>
          <a:ln/>
        </p:spPr>
        <p:txBody>
          <a:bodyPr wrap="square" lIns="0" tIns="0" rIns="0" bIns="0" rtlCol="0" anchor="ctr"/>
          <a:lstStyle/>
          <a:p>
            <a:pPr marL="0" indent="0" algn="ctr">
              <a:buNone/>
            </a:pPr>
            <a:r>
              <a:rPr lang="en-US" sz="1000" i="1" dirty="0">
                <a:solidFill>
                  <a:srgbClr val="F0D080"/>
                </a:solidFill>
                <a:latin typeface="Calibri" pitchFamily="34" charset="0"/>
                <a:ea typeface="Calibri" pitchFamily="34" charset="-122"/>
                <a:cs typeface="Calibri" pitchFamily="34" charset="-120"/>
              </a:rPr>
              <a:t>Threshold: &gt; ₹50,000 (stamp duty value)</a:t>
            </a:r>
            <a:endParaRPr lang="en-US" sz="1000" dirty="0"/>
          </a:p>
        </p:txBody>
      </p:sp>
      <p:sp>
        <p:nvSpPr>
          <p:cNvPr id="19" name="Text 17"/>
          <p:cNvSpPr/>
          <p:nvPr/>
        </p:nvSpPr>
        <p:spPr>
          <a:xfrm>
            <a:off x="2331720" y="2578608"/>
            <a:ext cx="6400800" cy="731520"/>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Without consideration: full stamp duty value taxable. For consideration: excess of stamp duty value over consideration (if &gt; higher of ₹50,000 or 10% of consideration)</a:t>
            </a:r>
            <a:endParaRPr lang="en-US" sz="1100" dirty="0"/>
          </a:p>
        </p:txBody>
      </p:sp>
      <p:sp>
        <p:nvSpPr>
          <p:cNvPr id="20" name="Shape 18"/>
          <p:cNvSpPr/>
          <p:nvPr/>
        </p:nvSpPr>
        <p:spPr>
          <a:xfrm>
            <a:off x="320040" y="3511296"/>
            <a:ext cx="8503920" cy="914400"/>
          </a:xfrm>
          <a:prstGeom prst="rect">
            <a:avLst/>
          </a:prstGeom>
          <a:solidFill>
            <a:srgbClr val="FFFFFF"/>
          </a:solidFill>
          <a:ln w="12700">
            <a:solidFill>
              <a:srgbClr val="E8ECF4"/>
            </a:solidFill>
            <a:prstDash val="solid"/>
          </a:ln>
        </p:spPr>
      </p:sp>
      <p:sp>
        <p:nvSpPr>
          <p:cNvPr id="21" name="Shape 19"/>
          <p:cNvSpPr/>
          <p:nvPr/>
        </p:nvSpPr>
        <p:spPr>
          <a:xfrm>
            <a:off x="320040" y="3511296"/>
            <a:ext cx="1920240" cy="914400"/>
          </a:xfrm>
          <a:prstGeom prst="rect">
            <a:avLst/>
          </a:prstGeom>
          <a:solidFill>
            <a:srgbClr val="C9A84C"/>
          </a:solidFill>
          <a:ln w="12700">
            <a:solidFill>
              <a:srgbClr val="C9A84C"/>
            </a:solidFill>
            <a:prstDash val="solid"/>
          </a:ln>
        </p:spPr>
      </p:sp>
      <p:sp>
        <p:nvSpPr>
          <p:cNvPr id="22" name="Text 20"/>
          <p:cNvSpPr/>
          <p:nvPr/>
        </p:nvSpPr>
        <p:spPr>
          <a:xfrm>
            <a:off x="320040" y="3602736"/>
            <a:ext cx="1920240" cy="365760"/>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Other Property</a:t>
            </a:r>
            <a:endParaRPr lang="en-US" sz="1200" dirty="0"/>
          </a:p>
          <a:p>
            <a:pPr marL="0" indent="0" algn="ctr">
              <a:buNone/>
            </a:pPr>
            <a:r>
              <a:rPr lang="en-US" sz="1200" b="1" dirty="0">
                <a:solidFill>
                  <a:srgbClr val="FFFFFF"/>
                </a:solidFill>
                <a:latin typeface="Calibri" pitchFamily="34" charset="0"/>
                <a:ea typeface="Calibri" pitchFamily="34" charset="-122"/>
                <a:cs typeface="Calibri" pitchFamily="34" charset="-120"/>
              </a:rPr>
              <a:t>(Shares, Jewellery, Art etc.)</a:t>
            </a:r>
            <a:endParaRPr lang="en-US" sz="1200" dirty="0"/>
          </a:p>
        </p:txBody>
      </p:sp>
      <p:sp>
        <p:nvSpPr>
          <p:cNvPr id="23" name="Text 21"/>
          <p:cNvSpPr/>
          <p:nvPr/>
        </p:nvSpPr>
        <p:spPr>
          <a:xfrm>
            <a:off x="320040" y="3986784"/>
            <a:ext cx="1920240" cy="320040"/>
          </a:xfrm>
          <a:prstGeom prst="rect">
            <a:avLst/>
          </a:prstGeom>
          <a:noFill/>
          <a:ln/>
        </p:spPr>
        <p:txBody>
          <a:bodyPr wrap="square" lIns="0" tIns="0" rIns="0" bIns="0" rtlCol="0" anchor="ctr"/>
          <a:lstStyle/>
          <a:p>
            <a:pPr marL="0" indent="0" algn="ctr">
              <a:buNone/>
            </a:pPr>
            <a:r>
              <a:rPr lang="en-US" sz="1000" i="1" dirty="0">
                <a:solidFill>
                  <a:srgbClr val="F0D080"/>
                </a:solidFill>
                <a:latin typeface="Calibri" pitchFamily="34" charset="0"/>
                <a:ea typeface="Calibri" pitchFamily="34" charset="-122"/>
                <a:cs typeface="Calibri" pitchFamily="34" charset="-120"/>
              </a:rPr>
              <a:t>Threshold: &gt; ₹50,000 FMV</a:t>
            </a:r>
            <a:endParaRPr lang="en-US" sz="1000" dirty="0"/>
          </a:p>
        </p:txBody>
      </p:sp>
      <p:sp>
        <p:nvSpPr>
          <p:cNvPr id="24" name="Text 22"/>
          <p:cNvSpPr/>
          <p:nvPr/>
        </p:nvSpPr>
        <p:spPr>
          <a:xfrm>
            <a:off x="2331720" y="3602736"/>
            <a:ext cx="6400800" cy="731520"/>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Without consideration: full FMV. For consideration: excess FMV over consideration, if &gt; ₹50,000</a:t>
            </a:r>
            <a:endParaRPr lang="en-US" sz="1100" dirty="0"/>
          </a:p>
        </p:txBody>
      </p:sp>
      <p:sp>
        <p:nvSpPr>
          <p:cNvPr id="25" name="Text 23"/>
          <p:cNvSpPr/>
          <p:nvPr/>
        </p:nvSpPr>
        <p:spPr>
          <a:xfrm>
            <a:off x="320040" y="4645152"/>
            <a:ext cx="8503920" cy="246888"/>
          </a:xfrm>
          <a:prstGeom prst="rect">
            <a:avLst/>
          </a:prstGeom>
          <a:noFill/>
          <a:ln/>
        </p:spPr>
        <p:txBody>
          <a:bodyPr wrap="square" lIns="0" tIns="0" rIns="0" bIns="0" rtlCol="0" anchor="ctr"/>
          <a:lstStyle/>
          <a:p>
            <a:pPr marL="0" indent="0">
              <a:buNone/>
            </a:pPr>
            <a:r>
              <a:rPr lang="en-US" sz="900" i="1" dirty="0">
                <a:solidFill>
                  <a:srgbClr val="64748B"/>
                </a:solidFill>
                <a:latin typeface="Calibri" pitchFamily="34" charset="0"/>
                <a:ea typeface="Calibri" pitchFamily="34" charset="-122"/>
                <a:cs typeface="Calibri" pitchFamily="34" charset="-120"/>
              </a:rPr>
              <a:t>Note: 'Property' includes land/building, shares/securities, jewellery, art, bullion. Excludes stock-in-trade. FMV per Rules 11U &amp; 11UA.</a:t>
            </a:r>
            <a:endParaRPr lang="en-US" sz="9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2">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29B | Section 56(2)(x) – Key Exemptions</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Clause 29B</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Text 7"/>
          <p:cNvSpPr/>
          <p:nvPr/>
        </p:nvSpPr>
        <p:spPr>
          <a:xfrm>
            <a:off x="365760" y="1024128"/>
            <a:ext cx="8412480" cy="347472"/>
          </a:xfrm>
          <a:prstGeom prst="rect">
            <a:avLst/>
          </a:prstGeom>
          <a:noFill/>
          <a:ln/>
        </p:spPr>
        <p:txBody>
          <a:bodyPr wrap="square" lIns="0" tIns="0" rIns="0" bIns="0" rtlCol="0" anchor="ctr"/>
          <a:lstStyle/>
          <a:p>
            <a:pPr marL="0" indent="0">
              <a:buNone/>
            </a:pPr>
            <a:r>
              <a:rPr lang="en-US" sz="1300" b="1" dirty="0">
                <a:solidFill>
                  <a:srgbClr val="1B2A5E"/>
                </a:solidFill>
                <a:latin typeface="Calibri" pitchFamily="34" charset="0"/>
                <a:ea typeface="Calibri" pitchFamily="34" charset="-122"/>
                <a:cs typeface="Calibri" pitchFamily="34" charset="-120"/>
              </a:rPr>
              <a:t>The following receipts are EXEMPT from Section 56(2)(x) and need NOT be reported:</a:t>
            </a:r>
            <a:endParaRPr lang="en-US" sz="1300" dirty="0"/>
          </a:p>
        </p:txBody>
      </p:sp>
      <p:sp>
        <p:nvSpPr>
          <p:cNvPr id="10" name="Shape 8"/>
          <p:cNvSpPr/>
          <p:nvPr/>
        </p:nvSpPr>
        <p:spPr>
          <a:xfrm>
            <a:off x="320040" y="1463040"/>
            <a:ext cx="4114800" cy="530352"/>
          </a:xfrm>
          <a:prstGeom prst="rect">
            <a:avLst/>
          </a:prstGeom>
          <a:solidFill>
            <a:srgbClr val="FFFFFF"/>
          </a:solidFill>
          <a:ln w="12700">
            <a:solidFill>
              <a:srgbClr val="E8ECF4"/>
            </a:solidFill>
            <a:prstDash val="solid"/>
          </a:ln>
        </p:spPr>
      </p:sp>
      <p:sp>
        <p:nvSpPr>
          <p:cNvPr id="11" name="Shape 9"/>
          <p:cNvSpPr/>
          <p:nvPr/>
        </p:nvSpPr>
        <p:spPr>
          <a:xfrm>
            <a:off x="429768" y="1554480"/>
            <a:ext cx="320040" cy="320040"/>
          </a:xfrm>
          <a:prstGeom prst="ellipse">
            <a:avLst/>
          </a:prstGeom>
          <a:solidFill>
            <a:srgbClr val="1B2A5E"/>
          </a:solidFill>
          <a:ln w="12700">
            <a:solidFill>
              <a:srgbClr val="1B2A5E"/>
            </a:solidFill>
            <a:prstDash val="solid"/>
          </a:ln>
        </p:spPr>
      </p:sp>
      <p:sp>
        <p:nvSpPr>
          <p:cNvPr id="12" name="Text 10"/>
          <p:cNvSpPr/>
          <p:nvPr/>
        </p:nvSpPr>
        <p:spPr>
          <a:xfrm>
            <a:off x="429768" y="1554480"/>
            <a:ext cx="320040" cy="32004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I</a:t>
            </a:r>
            <a:endParaRPr lang="en-US" sz="900" dirty="0"/>
          </a:p>
        </p:txBody>
      </p:sp>
      <p:sp>
        <p:nvSpPr>
          <p:cNvPr id="13" name="Text 11"/>
          <p:cNvSpPr/>
          <p:nvPr/>
        </p:nvSpPr>
        <p:spPr>
          <a:xfrm>
            <a:off x="850392" y="1536192"/>
            <a:ext cx="3474720" cy="38404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From any RELATIVE (as defined)</a:t>
            </a:r>
            <a:endParaRPr lang="en-US" sz="1100" dirty="0"/>
          </a:p>
        </p:txBody>
      </p:sp>
      <p:sp>
        <p:nvSpPr>
          <p:cNvPr id="14" name="Shape 12"/>
          <p:cNvSpPr/>
          <p:nvPr/>
        </p:nvSpPr>
        <p:spPr>
          <a:xfrm>
            <a:off x="320040" y="2103120"/>
            <a:ext cx="4114800" cy="530352"/>
          </a:xfrm>
          <a:prstGeom prst="rect">
            <a:avLst/>
          </a:prstGeom>
          <a:solidFill>
            <a:srgbClr val="F0F3FB"/>
          </a:solidFill>
          <a:ln w="12700">
            <a:solidFill>
              <a:srgbClr val="E8ECF4"/>
            </a:solidFill>
            <a:prstDash val="solid"/>
          </a:ln>
        </p:spPr>
      </p:sp>
      <p:sp>
        <p:nvSpPr>
          <p:cNvPr id="15" name="Shape 13"/>
          <p:cNvSpPr/>
          <p:nvPr/>
        </p:nvSpPr>
        <p:spPr>
          <a:xfrm>
            <a:off x="429768" y="2194560"/>
            <a:ext cx="320040" cy="320040"/>
          </a:xfrm>
          <a:prstGeom prst="ellipse">
            <a:avLst/>
          </a:prstGeom>
          <a:solidFill>
            <a:srgbClr val="1B2A5E"/>
          </a:solidFill>
          <a:ln w="12700">
            <a:solidFill>
              <a:srgbClr val="1B2A5E"/>
            </a:solidFill>
            <a:prstDash val="solid"/>
          </a:ln>
        </p:spPr>
      </p:sp>
      <p:sp>
        <p:nvSpPr>
          <p:cNvPr id="16" name="Text 14"/>
          <p:cNvSpPr/>
          <p:nvPr/>
        </p:nvSpPr>
        <p:spPr>
          <a:xfrm>
            <a:off x="429768" y="2194560"/>
            <a:ext cx="320040" cy="32004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II</a:t>
            </a:r>
            <a:endParaRPr lang="en-US" sz="900" dirty="0"/>
          </a:p>
        </p:txBody>
      </p:sp>
      <p:sp>
        <p:nvSpPr>
          <p:cNvPr id="17" name="Text 15"/>
          <p:cNvSpPr/>
          <p:nvPr/>
        </p:nvSpPr>
        <p:spPr>
          <a:xfrm>
            <a:off x="850392" y="2176272"/>
            <a:ext cx="3474720" cy="38404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On the occasion of MARRIAGE of the individual</a:t>
            </a:r>
            <a:endParaRPr lang="en-US" sz="1100" dirty="0"/>
          </a:p>
        </p:txBody>
      </p:sp>
      <p:sp>
        <p:nvSpPr>
          <p:cNvPr id="18" name="Shape 16"/>
          <p:cNvSpPr/>
          <p:nvPr/>
        </p:nvSpPr>
        <p:spPr>
          <a:xfrm>
            <a:off x="320040" y="2743200"/>
            <a:ext cx="4114800" cy="530352"/>
          </a:xfrm>
          <a:prstGeom prst="rect">
            <a:avLst/>
          </a:prstGeom>
          <a:solidFill>
            <a:srgbClr val="FFFFFF"/>
          </a:solidFill>
          <a:ln w="12700">
            <a:solidFill>
              <a:srgbClr val="E8ECF4"/>
            </a:solidFill>
            <a:prstDash val="solid"/>
          </a:ln>
        </p:spPr>
      </p:sp>
      <p:sp>
        <p:nvSpPr>
          <p:cNvPr id="19" name="Shape 17"/>
          <p:cNvSpPr/>
          <p:nvPr/>
        </p:nvSpPr>
        <p:spPr>
          <a:xfrm>
            <a:off x="429768" y="2834640"/>
            <a:ext cx="320040" cy="320040"/>
          </a:xfrm>
          <a:prstGeom prst="ellipse">
            <a:avLst/>
          </a:prstGeom>
          <a:solidFill>
            <a:srgbClr val="1B2A5E"/>
          </a:solidFill>
          <a:ln w="12700">
            <a:solidFill>
              <a:srgbClr val="1B2A5E"/>
            </a:solidFill>
            <a:prstDash val="solid"/>
          </a:ln>
        </p:spPr>
      </p:sp>
      <p:sp>
        <p:nvSpPr>
          <p:cNvPr id="20" name="Text 18"/>
          <p:cNvSpPr/>
          <p:nvPr/>
        </p:nvSpPr>
        <p:spPr>
          <a:xfrm>
            <a:off x="429768" y="2834640"/>
            <a:ext cx="320040" cy="32004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III</a:t>
            </a:r>
            <a:endParaRPr lang="en-US" sz="900" dirty="0"/>
          </a:p>
        </p:txBody>
      </p:sp>
      <p:sp>
        <p:nvSpPr>
          <p:cNvPr id="21" name="Text 19"/>
          <p:cNvSpPr/>
          <p:nvPr/>
        </p:nvSpPr>
        <p:spPr>
          <a:xfrm>
            <a:off x="850392" y="2816352"/>
            <a:ext cx="3474720" cy="38404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Under a WILL or by way of INHERITANCE</a:t>
            </a:r>
            <a:endParaRPr lang="en-US" sz="1100" dirty="0"/>
          </a:p>
        </p:txBody>
      </p:sp>
      <p:sp>
        <p:nvSpPr>
          <p:cNvPr id="22" name="Shape 20"/>
          <p:cNvSpPr/>
          <p:nvPr/>
        </p:nvSpPr>
        <p:spPr>
          <a:xfrm>
            <a:off x="320040" y="3383280"/>
            <a:ext cx="4114800" cy="530352"/>
          </a:xfrm>
          <a:prstGeom prst="rect">
            <a:avLst/>
          </a:prstGeom>
          <a:solidFill>
            <a:srgbClr val="F0F3FB"/>
          </a:solidFill>
          <a:ln w="12700">
            <a:solidFill>
              <a:srgbClr val="E8ECF4"/>
            </a:solidFill>
            <a:prstDash val="solid"/>
          </a:ln>
        </p:spPr>
      </p:sp>
      <p:sp>
        <p:nvSpPr>
          <p:cNvPr id="23" name="Shape 21"/>
          <p:cNvSpPr/>
          <p:nvPr/>
        </p:nvSpPr>
        <p:spPr>
          <a:xfrm>
            <a:off x="429768" y="3474720"/>
            <a:ext cx="320040" cy="320040"/>
          </a:xfrm>
          <a:prstGeom prst="ellipse">
            <a:avLst/>
          </a:prstGeom>
          <a:solidFill>
            <a:srgbClr val="1B2A5E"/>
          </a:solidFill>
          <a:ln w="12700">
            <a:solidFill>
              <a:srgbClr val="1B2A5E"/>
            </a:solidFill>
            <a:prstDash val="solid"/>
          </a:ln>
        </p:spPr>
      </p:sp>
      <p:sp>
        <p:nvSpPr>
          <p:cNvPr id="24" name="Text 22"/>
          <p:cNvSpPr/>
          <p:nvPr/>
        </p:nvSpPr>
        <p:spPr>
          <a:xfrm>
            <a:off x="429768" y="3474720"/>
            <a:ext cx="320040" cy="32004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IV</a:t>
            </a:r>
            <a:endParaRPr lang="en-US" sz="900" dirty="0"/>
          </a:p>
        </p:txBody>
      </p:sp>
      <p:sp>
        <p:nvSpPr>
          <p:cNvPr id="25" name="Text 23"/>
          <p:cNvSpPr/>
          <p:nvPr/>
        </p:nvSpPr>
        <p:spPr>
          <a:xfrm>
            <a:off x="850392" y="3456432"/>
            <a:ext cx="3474720" cy="38404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In CONTEMPLATION OF DEATH of the payer/donor</a:t>
            </a:r>
            <a:endParaRPr lang="en-US" sz="1100" dirty="0"/>
          </a:p>
        </p:txBody>
      </p:sp>
      <p:sp>
        <p:nvSpPr>
          <p:cNvPr id="26" name="Shape 24"/>
          <p:cNvSpPr/>
          <p:nvPr/>
        </p:nvSpPr>
        <p:spPr>
          <a:xfrm>
            <a:off x="320040" y="4023360"/>
            <a:ext cx="4114800" cy="530352"/>
          </a:xfrm>
          <a:prstGeom prst="rect">
            <a:avLst/>
          </a:prstGeom>
          <a:solidFill>
            <a:srgbClr val="FFFFFF"/>
          </a:solidFill>
          <a:ln w="12700">
            <a:solidFill>
              <a:srgbClr val="E8ECF4"/>
            </a:solidFill>
            <a:prstDash val="solid"/>
          </a:ln>
        </p:spPr>
      </p:sp>
      <p:sp>
        <p:nvSpPr>
          <p:cNvPr id="27" name="Shape 25"/>
          <p:cNvSpPr/>
          <p:nvPr/>
        </p:nvSpPr>
        <p:spPr>
          <a:xfrm>
            <a:off x="429768" y="4114800"/>
            <a:ext cx="320040" cy="320040"/>
          </a:xfrm>
          <a:prstGeom prst="ellipse">
            <a:avLst/>
          </a:prstGeom>
          <a:solidFill>
            <a:srgbClr val="1B2A5E"/>
          </a:solidFill>
          <a:ln w="12700">
            <a:solidFill>
              <a:srgbClr val="1B2A5E"/>
            </a:solidFill>
            <a:prstDash val="solid"/>
          </a:ln>
        </p:spPr>
      </p:sp>
      <p:sp>
        <p:nvSpPr>
          <p:cNvPr id="28" name="Text 26"/>
          <p:cNvSpPr/>
          <p:nvPr/>
        </p:nvSpPr>
        <p:spPr>
          <a:xfrm>
            <a:off x="429768" y="4114800"/>
            <a:ext cx="320040" cy="32004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V</a:t>
            </a:r>
            <a:endParaRPr lang="en-US" sz="900" dirty="0"/>
          </a:p>
        </p:txBody>
      </p:sp>
      <p:sp>
        <p:nvSpPr>
          <p:cNvPr id="29" name="Text 27"/>
          <p:cNvSpPr/>
          <p:nvPr/>
        </p:nvSpPr>
        <p:spPr>
          <a:xfrm>
            <a:off x="850392" y="4096512"/>
            <a:ext cx="3474720" cy="38404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From any LOCAL AUTHORITY [Explanation to s.10(20)]</a:t>
            </a:r>
            <a:endParaRPr lang="en-US" sz="1100" dirty="0"/>
          </a:p>
        </p:txBody>
      </p:sp>
      <p:sp>
        <p:nvSpPr>
          <p:cNvPr id="30" name="Shape 28"/>
          <p:cNvSpPr/>
          <p:nvPr/>
        </p:nvSpPr>
        <p:spPr>
          <a:xfrm>
            <a:off x="4754880" y="1463040"/>
            <a:ext cx="4114800" cy="530352"/>
          </a:xfrm>
          <a:prstGeom prst="rect">
            <a:avLst/>
          </a:prstGeom>
          <a:solidFill>
            <a:srgbClr val="F0F3FB"/>
          </a:solidFill>
          <a:ln w="12700">
            <a:solidFill>
              <a:srgbClr val="E8ECF4"/>
            </a:solidFill>
            <a:prstDash val="solid"/>
          </a:ln>
        </p:spPr>
      </p:sp>
      <p:sp>
        <p:nvSpPr>
          <p:cNvPr id="31" name="Shape 29"/>
          <p:cNvSpPr/>
          <p:nvPr/>
        </p:nvSpPr>
        <p:spPr>
          <a:xfrm>
            <a:off x="4864608" y="1554480"/>
            <a:ext cx="320040" cy="320040"/>
          </a:xfrm>
          <a:prstGeom prst="ellipse">
            <a:avLst/>
          </a:prstGeom>
          <a:solidFill>
            <a:srgbClr val="1B2A5E"/>
          </a:solidFill>
          <a:ln w="12700">
            <a:solidFill>
              <a:srgbClr val="1B2A5E"/>
            </a:solidFill>
            <a:prstDash val="solid"/>
          </a:ln>
        </p:spPr>
      </p:sp>
      <p:sp>
        <p:nvSpPr>
          <p:cNvPr id="32" name="Text 30"/>
          <p:cNvSpPr/>
          <p:nvPr/>
        </p:nvSpPr>
        <p:spPr>
          <a:xfrm>
            <a:off x="4864608" y="1554480"/>
            <a:ext cx="320040" cy="32004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VI</a:t>
            </a:r>
            <a:endParaRPr lang="en-US" sz="900" dirty="0"/>
          </a:p>
        </p:txBody>
      </p:sp>
      <p:sp>
        <p:nvSpPr>
          <p:cNvPr id="33" name="Text 31"/>
          <p:cNvSpPr/>
          <p:nvPr/>
        </p:nvSpPr>
        <p:spPr>
          <a:xfrm>
            <a:off x="5285232" y="1536192"/>
            <a:ext cx="3474720" cy="38404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From any Fund/Foundation/University/Hospital/Trust u/s 10(23C)</a:t>
            </a:r>
            <a:endParaRPr lang="en-US" sz="1100" dirty="0"/>
          </a:p>
        </p:txBody>
      </p:sp>
      <p:sp>
        <p:nvSpPr>
          <p:cNvPr id="34" name="Shape 32"/>
          <p:cNvSpPr/>
          <p:nvPr/>
        </p:nvSpPr>
        <p:spPr>
          <a:xfrm>
            <a:off x="4754880" y="2103120"/>
            <a:ext cx="4114800" cy="530352"/>
          </a:xfrm>
          <a:prstGeom prst="rect">
            <a:avLst/>
          </a:prstGeom>
          <a:solidFill>
            <a:srgbClr val="FFFFFF"/>
          </a:solidFill>
          <a:ln w="12700">
            <a:solidFill>
              <a:srgbClr val="E8ECF4"/>
            </a:solidFill>
            <a:prstDash val="solid"/>
          </a:ln>
        </p:spPr>
      </p:sp>
      <p:sp>
        <p:nvSpPr>
          <p:cNvPr id="35" name="Shape 33"/>
          <p:cNvSpPr/>
          <p:nvPr/>
        </p:nvSpPr>
        <p:spPr>
          <a:xfrm>
            <a:off x="4864608" y="2194560"/>
            <a:ext cx="320040" cy="320040"/>
          </a:xfrm>
          <a:prstGeom prst="ellipse">
            <a:avLst/>
          </a:prstGeom>
          <a:solidFill>
            <a:srgbClr val="1B2A5E"/>
          </a:solidFill>
          <a:ln w="12700">
            <a:solidFill>
              <a:srgbClr val="1B2A5E"/>
            </a:solidFill>
            <a:prstDash val="solid"/>
          </a:ln>
        </p:spPr>
      </p:sp>
      <p:sp>
        <p:nvSpPr>
          <p:cNvPr id="36" name="Text 34"/>
          <p:cNvSpPr/>
          <p:nvPr/>
        </p:nvSpPr>
        <p:spPr>
          <a:xfrm>
            <a:off x="4864608" y="2194560"/>
            <a:ext cx="320040" cy="32004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VII</a:t>
            </a:r>
            <a:endParaRPr lang="en-US" sz="900" dirty="0"/>
          </a:p>
        </p:txBody>
      </p:sp>
      <p:sp>
        <p:nvSpPr>
          <p:cNvPr id="37" name="Text 35"/>
          <p:cNvSpPr/>
          <p:nvPr/>
        </p:nvSpPr>
        <p:spPr>
          <a:xfrm>
            <a:off x="5285232" y="2176272"/>
            <a:ext cx="3474720" cy="38404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From Trust/Institution registered u/s 12A, 12AA or 12AB</a:t>
            </a:r>
            <a:endParaRPr lang="en-US" sz="1100" dirty="0"/>
          </a:p>
        </p:txBody>
      </p:sp>
      <p:sp>
        <p:nvSpPr>
          <p:cNvPr id="38" name="Shape 36"/>
          <p:cNvSpPr/>
          <p:nvPr/>
        </p:nvSpPr>
        <p:spPr>
          <a:xfrm>
            <a:off x="4754880" y="2743200"/>
            <a:ext cx="4114800" cy="530352"/>
          </a:xfrm>
          <a:prstGeom prst="rect">
            <a:avLst/>
          </a:prstGeom>
          <a:solidFill>
            <a:srgbClr val="F0F3FB"/>
          </a:solidFill>
          <a:ln w="12700">
            <a:solidFill>
              <a:srgbClr val="E8ECF4"/>
            </a:solidFill>
            <a:prstDash val="solid"/>
          </a:ln>
        </p:spPr>
      </p:sp>
      <p:sp>
        <p:nvSpPr>
          <p:cNvPr id="39" name="Shape 37"/>
          <p:cNvSpPr/>
          <p:nvPr/>
        </p:nvSpPr>
        <p:spPr>
          <a:xfrm>
            <a:off x="4864608" y="2834640"/>
            <a:ext cx="320040" cy="320040"/>
          </a:xfrm>
          <a:prstGeom prst="ellipse">
            <a:avLst/>
          </a:prstGeom>
          <a:solidFill>
            <a:srgbClr val="1B2A5E"/>
          </a:solidFill>
          <a:ln w="12700">
            <a:solidFill>
              <a:srgbClr val="1B2A5E"/>
            </a:solidFill>
            <a:prstDash val="solid"/>
          </a:ln>
        </p:spPr>
      </p:sp>
      <p:sp>
        <p:nvSpPr>
          <p:cNvPr id="40" name="Text 38"/>
          <p:cNvSpPr/>
          <p:nvPr/>
        </p:nvSpPr>
        <p:spPr>
          <a:xfrm>
            <a:off x="4864608" y="2834640"/>
            <a:ext cx="320040" cy="32004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VIII</a:t>
            </a:r>
            <a:endParaRPr lang="en-US" sz="900" dirty="0"/>
          </a:p>
        </p:txBody>
      </p:sp>
      <p:sp>
        <p:nvSpPr>
          <p:cNvPr id="41" name="Text 39"/>
          <p:cNvSpPr/>
          <p:nvPr/>
        </p:nvSpPr>
        <p:spPr>
          <a:xfrm>
            <a:off x="5285232" y="2816352"/>
            <a:ext cx="3474720" cy="38404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By way of transaction NOT regarded as transfer under section 47</a:t>
            </a:r>
            <a:endParaRPr lang="en-US" sz="1100" dirty="0"/>
          </a:p>
        </p:txBody>
      </p:sp>
      <p:sp>
        <p:nvSpPr>
          <p:cNvPr id="42" name="Shape 40"/>
          <p:cNvSpPr/>
          <p:nvPr/>
        </p:nvSpPr>
        <p:spPr>
          <a:xfrm>
            <a:off x="4754880" y="3383280"/>
            <a:ext cx="4114800" cy="530352"/>
          </a:xfrm>
          <a:prstGeom prst="rect">
            <a:avLst/>
          </a:prstGeom>
          <a:solidFill>
            <a:srgbClr val="FFFFFF"/>
          </a:solidFill>
          <a:ln w="12700">
            <a:solidFill>
              <a:srgbClr val="E8ECF4"/>
            </a:solidFill>
            <a:prstDash val="solid"/>
          </a:ln>
        </p:spPr>
      </p:sp>
      <p:sp>
        <p:nvSpPr>
          <p:cNvPr id="43" name="Shape 41"/>
          <p:cNvSpPr/>
          <p:nvPr/>
        </p:nvSpPr>
        <p:spPr>
          <a:xfrm>
            <a:off x="4864608" y="3474720"/>
            <a:ext cx="320040" cy="320040"/>
          </a:xfrm>
          <a:prstGeom prst="ellipse">
            <a:avLst/>
          </a:prstGeom>
          <a:solidFill>
            <a:srgbClr val="1B2A5E"/>
          </a:solidFill>
          <a:ln w="12700">
            <a:solidFill>
              <a:srgbClr val="1B2A5E"/>
            </a:solidFill>
            <a:prstDash val="solid"/>
          </a:ln>
        </p:spPr>
      </p:sp>
      <p:sp>
        <p:nvSpPr>
          <p:cNvPr id="44" name="Text 42"/>
          <p:cNvSpPr/>
          <p:nvPr/>
        </p:nvSpPr>
        <p:spPr>
          <a:xfrm>
            <a:off x="4864608" y="3474720"/>
            <a:ext cx="320040" cy="32004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IX</a:t>
            </a:r>
            <a:endParaRPr lang="en-US" sz="900" dirty="0"/>
          </a:p>
        </p:txBody>
      </p:sp>
      <p:sp>
        <p:nvSpPr>
          <p:cNvPr id="45" name="Text 43"/>
          <p:cNvSpPr/>
          <p:nvPr/>
        </p:nvSpPr>
        <p:spPr>
          <a:xfrm>
            <a:off x="5285232" y="3456432"/>
            <a:ext cx="3474720" cy="384048"/>
          </a:xfrm>
          <a:prstGeom prst="rect">
            <a:avLst/>
          </a:prstGeom>
          <a:noFill/>
          <a:ln/>
        </p:spPr>
        <p:txBody>
          <a:bodyPr wrap="square" lIns="0" tIns="0" rIns="0" bIns="0" rtlCol="0" anchor="ctr"/>
          <a:lstStyle/>
          <a:p>
            <a:r>
              <a:rPr lang="en-IN" sz="1100" dirty="0"/>
              <a:t>From an individual by a trust created or established solely for the benefit of relative of the individual.</a:t>
            </a:r>
            <a:endParaRPr lang="en-US" sz="1100" dirty="0"/>
          </a:p>
        </p:txBody>
      </p:sp>
      <p:sp>
        <p:nvSpPr>
          <p:cNvPr id="48" name="Text 46"/>
          <p:cNvSpPr/>
          <p:nvPr/>
        </p:nvSpPr>
        <p:spPr>
          <a:xfrm>
            <a:off x="4864608" y="4114800"/>
            <a:ext cx="320040" cy="320040"/>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X</a:t>
            </a:r>
            <a:endParaRPr lang="en-US" sz="900" dirty="0"/>
          </a:p>
        </p:txBody>
      </p:sp>
      <p:sp>
        <p:nvSpPr>
          <p:cNvPr id="49" name="Text 47"/>
          <p:cNvSpPr/>
          <p:nvPr/>
        </p:nvSpPr>
        <p:spPr>
          <a:xfrm>
            <a:off x="5285232" y="4096512"/>
            <a:ext cx="3474720" cy="384048"/>
          </a:xfrm>
          <a:prstGeom prst="rect">
            <a:avLst/>
          </a:prstGeom>
          <a:noFill/>
          <a:ln/>
        </p:spPr>
        <p:txBody>
          <a:bodyPr wrap="square" lIns="0" tIns="0" rIns="0" bIns="0" rtlCol="0" anchor="ctr"/>
          <a:lstStyle/>
          <a:p>
            <a:pPr marL="0" indent="0">
              <a:buNone/>
            </a:pPr>
            <a:endParaRPr lang="en-US" sz="11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MCQ Slide 2">
    <p:bg>
      <p:bgPr>
        <a:solidFill>
          <a:srgbClr val="F0F3FB"/>
        </a:solidFill>
        <a:effectLst/>
      </p:bgPr>
    </p:bg>
    <p:spTree>
      <p:nvGrpSpPr>
        <p:cNvPr id="1" name=""/>
        <p:cNvGrpSpPr/>
        <p:nvPr/>
      </p:nvGrpSpPr>
      <p:grpSpPr>
        <a:xfrm>
          <a:off x="0" y="0"/>
          <a:ext cx="0" cy="0"/>
          <a:chOff x="0" y="0"/>
          <a:chExt cx="0" cy="0"/>
        </a:xfrm>
      </p:grpSpPr>
      <p:sp>
        <p:nvSpPr>
          <p:cNvPr id="2" name="LeftBar"/>
          <p:cNvSpPr/>
          <p:nvPr/>
        </p:nvSpPr>
        <p:spPr>
          <a:xfrm>
            <a:off x="0" y="0"/>
            <a:ext cx="201168" cy="5143500"/>
          </a:xfrm>
          <a:prstGeom prst="rect">
            <a:avLst/>
          </a:prstGeom>
          <a:solidFill>
            <a:srgbClr val="1B2A5E"/>
          </a:solidFill>
        </p:spPr>
      </p:sp>
      <p:sp>
        <p:nvSpPr>
          <p:cNvPr id="3" name="TopBar"/>
          <p:cNvSpPr/>
          <p:nvPr/>
        </p:nvSpPr>
        <p:spPr>
          <a:xfrm>
            <a:off x="201168" y="0"/>
            <a:ext cx="8942832" cy="914400"/>
          </a:xfrm>
          <a:prstGeom prst="rect">
            <a:avLst/>
          </a:prstGeom>
          <a:solidFill>
            <a:srgbClr val="1B2A5E"/>
          </a:solidFill>
        </p:spPr>
      </p:sp>
      <p:sp>
        <p:nvSpPr>
          <p:cNvPr id="4" name="HeaderText"/>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a:rPr>
              <a:t>MCQ 2 | Clause 29B – Section 56(2)(x)</a:t>
            </a:r>
          </a:p>
        </p:txBody>
      </p:sp>
      <p:sp>
        <p:nvSpPr>
          <p:cNvPr id="5" name="QuestionBox"/>
          <p:cNvSpPr/>
          <p:nvPr/>
        </p:nvSpPr>
        <p:spPr>
          <a:xfrm>
            <a:off x="411480" y="990000"/>
            <a:ext cx="8700000" cy="660000"/>
          </a:xfrm>
          <a:prstGeom prst="rect">
            <a:avLst/>
          </a:prstGeom>
          <a:solidFill>
            <a:srgbClr val="1B2A5E"/>
          </a:solidFill>
          <a:ln>
            <a:noFill/>
          </a:ln>
        </p:spPr>
        <p:txBody>
          <a:bodyPr wrap="square" lIns="91440" tIns="45720" rIns="91440" bIns="45720" rtlCol="0" anchor="ctr"/>
          <a:lstStyle/>
          <a:p>
            <a:pPr marL="0" indent="0">
              <a:buNone/>
            </a:pPr>
            <a:r>
              <a:rPr lang="en-US" sz="1800" b="1" dirty="0">
                <a:solidFill>
                  <a:srgbClr val="FFFFFF"/>
                </a:solidFill>
                <a:latin typeface="Calibri"/>
              </a:rPr>
              <a:t>Q. Under Section 56(2)(x), receipt of money without consideration is taxable if aggregate exceeds:</a:t>
            </a:r>
          </a:p>
        </p:txBody>
      </p:sp>
      <p:sp>
        <p:nvSpPr>
          <p:cNvPr id="6" name="OptionA"/>
          <p:cNvSpPr/>
          <p:nvPr/>
        </p:nvSpPr>
        <p:spPr>
          <a:xfrm>
            <a:off x="411480" y="17208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(A)  ₹25,000</a:t>
            </a:r>
          </a:p>
        </p:txBody>
      </p:sp>
      <p:sp>
        <p:nvSpPr>
          <p:cNvPr id="7" name="OptionB"/>
          <p:cNvSpPr/>
          <p:nvPr/>
        </p:nvSpPr>
        <p:spPr>
          <a:xfrm>
            <a:off x="5011480" y="17208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(B)  ₹50,000</a:t>
            </a:r>
          </a:p>
        </p:txBody>
      </p:sp>
      <p:sp>
        <p:nvSpPr>
          <p:cNvPr id="8" name="OptionC"/>
          <p:cNvSpPr/>
          <p:nvPr/>
        </p:nvSpPr>
        <p:spPr>
          <a:xfrm>
            <a:off x="411480" y="22400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(C)  ₹1,00,000</a:t>
            </a:r>
          </a:p>
        </p:txBody>
      </p:sp>
      <p:sp>
        <p:nvSpPr>
          <p:cNvPr id="9" name="OptionD"/>
          <p:cNvSpPr/>
          <p:nvPr/>
        </p:nvSpPr>
        <p:spPr>
          <a:xfrm>
            <a:off x="5011480" y="22400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(D)  ₹2,00,000</a:t>
            </a:r>
          </a:p>
        </p:txBody>
      </p:sp>
      <p:sp>
        <p:nvSpPr>
          <p:cNvPr id="10" name="ClickHint"/>
          <p:cNvSpPr/>
          <p:nvPr/>
        </p:nvSpPr>
        <p:spPr>
          <a:xfrm>
            <a:off x="411480" y="2800000"/>
            <a:ext cx="8700000" cy="320000"/>
          </a:xfrm>
          <a:prstGeom prst="rect">
            <a:avLst/>
          </a:prstGeom>
          <a:noFill/>
          <a:ln>
            <a:noFill/>
          </a:ln>
        </p:spPr>
        <p:txBody>
          <a:bodyPr wrap="square" lIns="0" tIns="0" rIns="0" bIns="0" rtlCol="0" anchor="ctr"/>
          <a:lstStyle/>
          <a:p>
            <a:pPr algn="ctr">
              <a:buNone/>
            </a:pPr>
            <a:endParaRPr lang="en-US" sz="1400" i="1" dirty="0">
              <a:solidFill>
                <a:srgbClr val="7F7F7F"/>
              </a:solidFill>
              <a:latin typeface="Calibri"/>
            </a:endParaRPr>
          </a:p>
        </p:txBody>
      </p:sp>
      <p:sp>
        <p:nvSpPr>
          <p:cNvPr id="12" name="Footer"/>
          <p:cNvSpPr/>
          <p:nvPr/>
        </p:nvSpPr>
        <p:spPr>
          <a:xfrm>
            <a:off x="411480" y="4800000"/>
            <a:ext cx="8700000" cy="300000"/>
          </a:xfrm>
          <a:prstGeom prst="rect">
            <a:avLst/>
          </a:prstGeom>
          <a:noFill/>
          <a:ln>
            <a:noFill/>
          </a:ln>
        </p:spPr>
        <p:txBody>
          <a:bodyPr wrap="square" lIns="0" tIns="0" rIns="0" bIns="0" rtlCol="0" anchor="ctr"/>
          <a:lstStyle/>
          <a:p>
            <a:pPr algn="ctr">
              <a:buNone/>
            </a:pPr>
            <a:r>
              <a:rPr lang="en-US" sz="1000" dirty="0">
                <a:solidFill>
                  <a:srgbClr val="7F7F7F"/>
                </a:solidFill>
                <a:latin typeface="Calibri"/>
              </a:rPr>
              <a:t>Tax Audit under Section 44AB | ICAI Guidance Note (Revised 2025)</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3">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30 | Section 69D – Hundi Borrowings</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Clause 30</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Shape 7"/>
          <p:cNvSpPr/>
          <p:nvPr/>
        </p:nvSpPr>
        <p:spPr>
          <a:xfrm>
            <a:off x="320040" y="1005840"/>
            <a:ext cx="8503920" cy="530352"/>
          </a:xfrm>
          <a:prstGeom prst="rect">
            <a:avLst/>
          </a:prstGeom>
          <a:solidFill>
            <a:srgbClr val="FFF3CD"/>
          </a:solidFill>
          <a:ln w="19050">
            <a:solidFill>
              <a:srgbClr val="E8A020"/>
            </a:solidFill>
            <a:prstDash val="solid"/>
          </a:ln>
        </p:spPr>
      </p:sp>
      <p:sp>
        <p:nvSpPr>
          <p:cNvPr id="10" name="Text 8"/>
          <p:cNvSpPr/>
          <p:nvPr/>
        </p:nvSpPr>
        <p:spPr>
          <a:xfrm>
            <a:off x="457200" y="1024128"/>
            <a:ext cx="8229600" cy="493776"/>
          </a:xfrm>
          <a:prstGeom prst="rect">
            <a:avLst/>
          </a:prstGeom>
          <a:noFill/>
          <a:ln/>
        </p:spPr>
        <p:txBody>
          <a:bodyPr wrap="square" lIns="0" tIns="0" rIns="0" bIns="0" rtlCol="0" anchor="ctr"/>
          <a:lstStyle/>
          <a:p>
            <a:pPr marL="0" indent="0">
              <a:buNone/>
            </a:pPr>
            <a:r>
              <a:rPr lang="en-US" sz="1100" dirty="0">
                <a:solidFill>
                  <a:srgbClr val="7B3F00"/>
                </a:solidFill>
                <a:latin typeface="Calibri" pitchFamily="34" charset="0"/>
                <a:ea typeface="Calibri" pitchFamily="34" charset="-122"/>
                <a:cs typeface="Calibri" pitchFamily="34" charset="-120"/>
              </a:rPr>
              <a:t>Section 69D: Any amount borrowed on hundi or any amount due thereon (including interest) repaid otherwise than through an account payee cheque shall be deemed as income of the borrower in that year.</a:t>
            </a:r>
            <a:endParaRPr lang="en-US" sz="1100" dirty="0"/>
          </a:p>
        </p:txBody>
      </p:sp>
      <p:sp>
        <p:nvSpPr>
          <p:cNvPr id="11" name="Text 9"/>
          <p:cNvSpPr/>
          <p:nvPr/>
        </p:nvSpPr>
        <p:spPr>
          <a:xfrm>
            <a:off x="365760" y="1634666"/>
            <a:ext cx="8412480" cy="1828800"/>
          </a:xfrm>
          <a:prstGeom prst="rect">
            <a:avLst/>
          </a:prstGeom>
          <a:noFill/>
          <a:ln/>
        </p:spPr>
        <p:txBody>
          <a:bodyPr wrap="square" rtlCol="0" anchor="ctr"/>
          <a:lstStyle/>
          <a:p>
            <a:pPr marL="342900" indent="-342900">
              <a:buSzPct val="100000"/>
              <a:buChar char="•"/>
            </a:pPr>
            <a:r>
              <a:rPr lang="en-IN" sz="1200" dirty="0"/>
              <a:t>Details of the amount borrowed on hundi (including interest on such amount borrowed) and details of repayment of such borrowings otherwise than by an account payee cheque, are required to be indicated under this clause. </a:t>
            </a:r>
            <a:endParaRPr lang="en-US" sz="1200" dirty="0">
              <a:solidFill>
                <a:srgbClr val="222222"/>
              </a:solidFill>
              <a:latin typeface="Calibri" pitchFamily="34" charset="0"/>
              <a:ea typeface="Calibri" pitchFamily="34" charset="-122"/>
              <a:cs typeface="Calibri" pitchFamily="34" charset="-120"/>
            </a:endParaRPr>
          </a:p>
          <a:p>
            <a:pPr marL="342900" indent="-342900">
              <a:buSzPct val="100000"/>
              <a:buChar char="•"/>
            </a:pPr>
            <a:r>
              <a:rPr lang="en-US" sz="1200" dirty="0">
                <a:solidFill>
                  <a:srgbClr val="222222"/>
                </a:solidFill>
                <a:latin typeface="Calibri" pitchFamily="34" charset="0"/>
                <a:ea typeface="Calibri" pitchFamily="34" charset="-122"/>
                <a:cs typeface="Calibri" pitchFamily="34" charset="-120"/>
              </a:rPr>
              <a:t>Tax auditor must obtain complete list of hundi borrowings and repayments from the assessee</a:t>
            </a:r>
            <a:endParaRPr lang="en-US" sz="1200" dirty="0"/>
          </a:p>
          <a:p>
            <a:pPr marL="342900" indent="-342900">
              <a:buSzPct val="100000"/>
              <a:buChar char="•"/>
            </a:pPr>
            <a:r>
              <a:rPr lang="en-US" sz="1200" dirty="0">
                <a:solidFill>
                  <a:srgbClr val="222222"/>
                </a:solidFill>
                <a:latin typeface="Calibri" pitchFamily="34" charset="0"/>
                <a:ea typeface="Calibri" pitchFamily="34" charset="-122"/>
                <a:cs typeface="Calibri" pitchFamily="34" charset="-120"/>
              </a:rPr>
              <a:t>Verify each transaction with books of account, hundi documents, and payment instruments</a:t>
            </a:r>
            <a:endParaRPr lang="en-US" sz="1200" dirty="0"/>
          </a:p>
          <a:p>
            <a:pPr marL="342900" indent="-342900">
              <a:buSzPct val="100000"/>
              <a:buChar char="•"/>
            </a:pPr>
            <a:r>
              <a:rPr lang="en-US" sz="1200" dirty="0">
                <a:solidFill>
                  <a:srgbClr val="222222"/>
                </a:solidFill>
                <a:latin typeface="Calibri" pitchFamily="34" charset="0"/>
                <a:ea typeface="Calibri" pitchFamily="34" charset="-122"/>
                <a:cs typeface="Calibri" pitchFamily="34" charset="-120"/>
              </a:rPr>
              <a:t>Repayment by account payee cheque is the ONLY allowed mode – any other mode attracts Section 69D</a:t>
            </a:r>
            <a:endParaRPr lang="en-US" sz="1200" dirty="0"/>
          </a:p>
          <a:p>
            <a:pPr marL="342900" indent="-342900">
              <a:buSzPct val="100000"/>
              <a:buChar char="•"/>
            </a:pPr>
            <a:r>
              <a:rPr lang="en-US" sz="1200" dirty="0">
                <a:solidFill>
                  <a:srgbClr val="222222"/>
                </a:solidFill>
                <a:latin typeface="Calibri" pitchFamily="34" charset="0"/>
                <a:ea typeface="Calibri" pitchFamily="34" charset="-122"/>
                <a:cs typeface="Calibri" pitchFamily="34" charset="-120"/>
              </a:rPr>
              <a:t>If satisfactory evidence is not available, obtain management representation/certificate</a:t>
            </a:r>
            <a:endParaRPr lang="en-US" sz="1200" dirty="0"/>
          </a:p>
          <a:p>
            <a:pPr marL="342900" indent="-342900">
              <a:buSzPct val="100000"/>
              <a:buChar char="•"/>
            </a:pPr>
            <a:r>
              <a:rPr lang="en-US" sz="1200" dirty="0">
                <a:solidFill>
                  <a:srgbClr val="222222"/>
                </a:solidFill>
                <a:latin typeface="Calibri" pitchFamily="34" charset="0"/>
                <a:ea typeface="Calibri" pitchFamily="34" charset="-122"/>
                <a:cs typeface="Calibri" pitchFamily="34" charset="-120"/>
              </a:rPr>
              <a:t>Circulars No. 208 (Nov 1976) and No. 221 (Jun 1977) provide CBDT guidance on Section 69D</a:t>
            </a:r>
            <a:endParaRPr lang="en-US" sz="1200" dirty="0"/>
          </a:p>
        </p:txBody>
      </p:sp>
      <p:sp>
        <p:nvSpPr>
          <p:cNvPr id="12" name="Text 10"/>
          <p:cNvSpPr/>
          <p:nvPr/>
        </p:nvSpPr>
        <p:spPr>
          <a:xfrm>
            <a:off x="365760" y="3547872"/>
            <a:ext cx="8412480" cy="292608"/>
          </a:xfrm>
          <a:prstGeom prst="rect">
            <a:avLst/>
          </a:prstGeom>
          <a:noFill/>
          <a:ln/>
        </p:spPr>
        <p:txBody>
          <a:bodyPr wrap="square" lIns="0" tIns="0" rIns="0" bIns="0" rtlCol="0" anchor="ctr"/>
          <a:lstStyle/>
          <a:p>
            <a:pPr marL="0" indent="0">
              <a:buNone/>
            </a:pPr>
            <a:r>
              <a:rPr lang="en-US" sz="1200" b="1" dirty="0">
                <a:solidFill>
                  <a:srgbClr val="1B2A5E"/>
                </a:solidFill>
                <a:latin typeface="Calibri" pitchFamily="34" charset="0"/>
                <a:ea typeface="Calibri" pitchFamily="34" charset="-122"/>
                <a:cs typeface="Calibri" pitchFamily="34" charset="-120"/>
              </a:rPr>
              <a:t>Working Paper: Key Fields to Maintain</a:t>
            </a:r>
            <a:endParaRPr lang="en-US" sz="12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320040" y="3867912"/>
          <a:ext cx="8503920" cy="914400"/>
        </p:xfrm>
        <a:graphic>
          <a:graphicData uri="http://schemas.openxmlformats.org/drawingml/2006/table">
            <a:tbl>
              <a:tblPr/>
              <a:tblGrid>
                <a:gridCol w="1828800">
                  <a:extLst>
                    <a:ext uri="{9D8B030D-6E8A-4147-A177-3AD203B41FA5}">
                      <a16:colId xmlns:a16="http://schemas.microsoft.com/office/drawing/2014/main" val="20000"/>
                    </a:ext>
                  </a:extLst>
                </a:gridCol>
                <a:gridCol w="1417320">
                  <a:extLst>
                    <a:ext uri="{9D8B030D-6E8A-4147-A177-3AD203B41FA5}">
                      <a16:colId xmlns:a16="http://schemas.microsoft.com/office/drawing/2014/main" val="20001"/>
                    </a:ext>
                  </a:extLst>
                </a:gridCol>
                <a:gridCol w="1417320">
                  <a:extLst>
                    <a:ext uri="{9D8B030D-6E8A-4147-A177-3AD203B41FA5}">
                      <a16:colId xmlns:a16="http://schemas.microsoft.com/office/drawing/2014/main" val="20002"/>
                    </a:ext>
                  </a:extLst>
                </a:gridCol>
                <a:gridCol w="1417320">
                  <a:extLst>
                    <a:ext uri="{9D8B030D-6E8A-4147-A177-3AD203B41FA5}">
                      <a16:colId xmlns:a16="http://schemas.microsoft.com/office/drawing/2014/main" val="20003"/>
                    </a:ext>
                  </a:extLst>
                </a:gridCol>
                <a:gridCol w="1417320">
                  <a:extLst>
                    <a:ext uri="{9D8B030D-6E8A-4147-A177-3AD203B41FA5}">
                      <a16:colId xmlns:a16="http://schemas.microsoft.com/office/drawing/2014/main" val="20004"/>
                    </a:ext>
                  </a:extLst>
                </a:gridCol>
                <a:gridCol w="1005840">
                  <a:extLst>
                    <a:ext uri="{9D8B030D-6E8A-4147-A177-3AD203B41FA5}">
                      <a16:colId xmlns:a16="http://schemas.microsoft.com/office/drawing/2014/main" val="20005"/>
                    </a:ext>
                  </a:extLst>
                </a:gridCol>
              </a:tblGrid>
              <a:tr h="457200">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Name / Address</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PAN (if available)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Amount Borrowed</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Date of Borrowing</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Amount Repaid</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Date of Repayment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extLst>
                  <a:ext uri="{0D108BD9-81ED-4DB2-BD59-A6C34878D82A}">
                    <a16:rowId xmlns:a16="http://schemas.microsoft.com/office/drawing/2014/main" val="10000"/>
                  </a:ext>
                </a:extLst>
              </a:tr>
              <a:tr h="457200">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ABC Traders, Jaipur</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AAAPX1234Z</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₹5,00,000</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15 Apr 2024</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₹5,00,000</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12 Oct 2024</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MCQ Slide 4">
    <p:bg>
      <p:bgPr>
        <a:solidFill>
          <a:srgbClr val="F0F3FB"/>
        </a:solidFill>
        <a:effectLst/>
      </p:bgPr>
    </p:bg>
    <p:spTree>
      <p:nvGrpSpPr>
        <p:cNvPr id="1" name=""/>
        <p:cNvGrpSpPr/>
        <p:nvPr/>
      </p:nvGrpSpPr>
      <p:grpSpPr>
        <a:xfrm>
          <a:off x="0" y="0"/>
          <a:ext cx="0" cy="0"/>
          <a:chOff x="0" y="0"/>
          <a:chExt cx="0" cy="0"/>
        </a:xfrm>
      </p:grpSpPr>
      <p:sp>
        <p:nvSpPr>
          <p:cNvPr id="2" name="LeftBar"/>
          <p:cNvSpPr/>
          <p:nvPr/>
        </p:nvSpPr>
        <p:spPr>
          <a:xfrm>
            <a:off x="0" y="0"/>
            <a:ext cx="201168" cy="5143500"/>
          </a:xfrm>
          <a:prstGeom prst="rect">
            <a:avLst/>
          </a:prstGeom>
          <a:solidFill>
            <a:srgbClr val="1B2A5E"/>
          </a:solidFill>
        </p:spPr>
      </p:sp>
      <p:sp>
        <p:nvSpPr>
          <p:cNvPr id="3" name="TopBar"/>
          <p:cNvSpPr/>
          <p:nvPr/>
        </p:nvSpPr>
        <p:spPr>
          <a:xfrm>
            <a:off x="201168" y="0"/>
            <a:ext cx="8942832" cy="914400"/>
          </a:xfrm>
          <a:prstGeom prst="rect">
            <a:avLst/>
          </a:prstGeom>
          <a:solidFill>
            <a:srgbClr val="1B2A5E"/>
          </a:solidFill>
        </p:spPr>
      </p:sp>
      <p:sp>
        <p:nvSpPr>
          <p:cNvPr id="4" name="HeaderText"/>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a:rPr>
              <a:t>MCQ 3 | Clause 30 – Section 69D (Hundi)</a:t>
            </a:r>
          </a:p>
        </p:txBody>
      </p:sp>
      <p:sp>
        <p:nvSpPr>
          <p:cNvPr id="5" name="QuestionBox"/>
          <p:cNvSpPr/>
          <p:nvPr/>
        </p:nvSpPr>
        <p:spPr>
          <a:xfrm>
            <a:off x="411480" y="990000"/>
            <a:ext cx="8700000" cy="660000"/>
          </a:xfrm>
          <a:prstGeom prst="rect">
            <a:avLst/>
          </a:prstGeom>
          <a:solidFill>
            <a:srgbClr val="1B2A5E"/>
          </a:solidFill>
          <a:ln>
            <a:noFill/>
          </a:ln>
        </p:spPr>
        <p:txBody>
          <a:bodyPr wrap="square" lIns="91440" tIns="45720" rIns="91440" bIns="45720" rtlCol="0" anchor="ctr"/>
          <a:lstStyle/>
          <a:p>
            <a:pPr marL="0" indent="0">
              <a:buNone/>
            </a:pPr>
            <a:r>
              <a:rPr lang="en-US" sz="1800" b="1" dirty="0">
                <a:solidFill>
                  <a:srgbClr val="FFFFFF"/>
                </a:solidFill>
                <a:latin typeface="Calibri"/>
              </a:rPr>
              <a:t>Q. Under Section 69D, repayment of a hundi loan by which mode is permitted to avoid it being treated as income?</a:t>
            </a:r>
          </a:p>
        </p:txBody>
      </p:sp>
      <p:sp>
        <p:nvSpPr>
          <p:cNvPr id="6" name="OptionA"/>
          <p:cNvSpPr/>
          <p:nvPr/>
        </p:nvSpPr>
        <p:spPr>
          <a:xfrm>
            <a:off x="411480" y="17208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(A)  Cash payment</a:t>
            </a:r>
          </a:p>
        </p:txBody>
      </p:sp>
      <p:sp>
        <p:nvSpPr>
          <p:cNvPr id="7" name="OptionB"/>
          <p:cNvSpPr/>
          <p:nvPr/>
        </p:nvSpPr>
        <p:spPr>
          <a:xfrm>
            <a:off x="5011480" y="17208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(B)  Account payee cheque</a:t>
            </a:r>
          </a:p>
        </p:txBody>
      </p:sp>
      <p:sp>
        <p:nvSpPr>
          <p:cNvPr id="8" name="OptionC"/>
          <p:cNvSpPr/>
          <p:nvPr/>
        </p:nvSpPr>
        <p:spPr>
          <a:xfrm>
            <a:off x="411480" y="22400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(C)  Journal entry</a:t>
            </a:r>
          </a:p>
        </p:txBody>
      </p:sp>
      <p:sp>
        <p:nvSpPr>
          <p:cNvPr id="9" name="OptionD"/>
          <p:cNvSpPr/>
          <p:nvPr/>
        </p:nvSpPr>
        <p:spPr>
          <a:xfrm>
            <a:off x="5011480" y="22400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(D)  Non-account payee cheque</a:t>
            </a:r>
          </a:p>
        </p:txBody>
      </p:sp>
      <p:sp>
        <p:nvSpPr>
          <p:cNvPr id="10" name="ClickHint"/>
          <p:cNvSpPr/>
          <p:nvPr/>
        </p:nvSpPr>
        <p:spPr>
          <a:xfrm>
            <a:off x="411480" y="2800000"/>
            <a:ext cx="8700000" cy="320000"/>
          </a:xfrm>
          <a:prstGeom prst="rect">
            <a:avLst/>
          </a:prstGeom>
          <a:noFill/>
          <a:ln>
            <a:noFill/>
          </a:ln>
        </p:spPr>
        <p:txBody>
          <a:bodyPr wrap="square" lIns="0" tIns="0" rIns="0" bIns="0" rtlCol="0" anchor="ctr"/>
          <a:lstStyle/>
          <a:p>
            <a:pPr algn="ctr">
              <a:buNone/>
            </a:pPr>
            <a:endParaRPr lang="en-US" sz="1400" i="1" dirty="0">
              <a:solidFill>
                <a:srgbClr val="7F7F7F"/>
              </a:solidFill>
              <a:latin typeface="Calibri"/>
            </a:endParaRPr>
          </a:p>
        </p:txBody>
      </p:sp>
      <p:sp>
        <p:nvSpPr>
          <p:cNvPr id="12" name="Footer"/>
          <p:cNvSpPr/>
          <p:nvPr/>
        </p:nvSpPr>
        <p:spPr>
          <a:xfrm>
            <a:off x="411480" y="4800000"/>
            <a:ext cx="8700000" cy="300000"/>
          </a:xfrm>
          <a:prstGeom prst="rect">
            <a:avLst/>
          </a:prstGeom>
          <a:noFill/>
          <a:ln>
            <a:noFill/>
          </a:ln>
        </p:spPr>
        <p:txBody>
          <a:bodyPr wrap="square" lIns="0" tIns="0" rIns="0" bIns="0" rtlCol="0" anchor="ctr"/>
          <a:lstStyle/>
          <a:p>
            <a:pPr algn="ctr">
              <a:buNone/>
            </a:pPr>
            <a:r>
              <a:rPr lang="en-US" sz="1000" dirty="0">
                <a:solidFill>
                  <a:srgbClr val="7F7F7F"/>
                </a:solidFill>
                <a:latin typeface="Calibri"/>
              </a:rPr>
              <a:t>Tax Audit under Section 44AB | ICAI Guidance Note (Revised 2025)</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30A | Section 92CE – Transfer Pricing: Primary &amp; Secondary Adjustments</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Clause 30A</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Text 7"/>
          <p:cNvSpPr/>
          <p:nvPr/>
        </p:nvSpPr>
        <p:spPr>
          <a:xfrm>
            <a:off x="365760" y="1024128"/>
            <a:ext cx="8412480" cy="475488"/>
          </a:xfrm>
          <a:prstGeom prst="rect">
            <a:avLst/>
          </a:prstGeom>
          <a:noFill/>
          <a:ln/>
        </p:spPr>
        <p:txBody>
          <a:bodyPr wrap="square" lIns="0" tIns="0" rIns="0" bIns="0" rtlCol="0" anchor="ctr"/>
          <a:lstStyle/>
          <a:p>
            <a:pPr marL="0" indent="0">
              <a:buNone/>
            </a:pPr>
            <a:r>
              <a:rPr lang="en-US" sz="1200" i="1" dirty="0">
                <a:solidFill>
                  <a:srgbClr val="1B2A5E"/>
                </a:solidFill>
                <a:latin typeface="Calibri" pitchFamily="34" charset="0"/>
                <a:ea typeface="Calibri" pitchFamily="34" charset="-122"/>
                <a:cs typeface="Calibri" pitchFamily="34" charset="-120"/>
              </a:rPr>
              <a:t>When a Primary TP Adjustment is made, Secondary Adjustment under Section 92CE requires treating the excess money as a notional advance to the AE, attracting imputed interest.</a:t>
            </a:r>
            <a:endParaRPr lang="en-US" sz="1200" dirty="0"/>
          </a:p>
        </p:txBody>
      </p:sp>
      <p:sp>
        <p:nvSpPr>
          <p:cNvPr id="10" name="Text 8"/>
          <p:cNvSpPr/>
          <p:nvPr/>
        </p:nvSpPr>
        <p:spPr>
          <a:xfrm>
            <a:off x="365760" y="1600200"/>
            <a:ext cx="4114800" cy="320040"/>
          </a:xfrm>
          <a:prstGeom prst="rect">
            <a:avLst/>
          </a:prstGeom>
          <a:noFill/>
          <a:ln/>
        </p:spPr>
        <p:txBody>
          <a:bodyPr wrap="square" lIns="0" tIns="0" rIns="0" bIns="0" rtlCol="0" anchor="ctr"/>
          <a:lstStyle/>
          <a:p>
            <a:pPr marL="0" indent="0">
              <a:buNone/>
            </a:pPr>
            <a:r>
              <a:rPr lang="en-US" sz="1300" b="1" dirty="0">
                <a:solidFill>
                  <a:srgbClr val="1B2A5E"/>
                </a:solidFill>
                <a:latin typeface="Calibri" pitchFamily="34" charset="0"/>
                <a:ea typeface="Calibri" pitchFamily="34" charset="-122"/>
                <a:cs typeface="Calibri" pitchFamily="34" charset="-120"/>
              </a:rPr>
              <a:t>Five Triggers for Reporting under Clause 30A:</a:t>
            </a:r>
            <a:endParaRPr lang="en-US" sz="1300" dirty="0"/>
          </a:p>
        </p:txBody>
      </p:sp>
      <p:sp>
        <p:nvSpPr>
          <p:cNvPr id="11" name="Shape 9"/>
          <p:cNvSpPr/>
          <p:nvPr/>
        </p:nvSpPr>
        <p:spPr>
          <a:xfrm>
            <a:off x="411480" y="1965960"/>
            <a:ext cx="292608" cy="292608"/>
          </a:xfrm>
          <a:prstGeom prst="ellipse">
            <a:avLst/>
          </a:prstGeom>
          <a:solidFill>
            <a:srgbClr val="C9A84C"/>
          </a:solidFill>
          <a:ln w="12700">
            <a:solidFill>
              <a:srgbClr val="C9A84C"/>
            </a:solidFill>
            <a:prstDash val="solid"/>
          </a:ln>
        </p:spPr>
      </p:sp>
      <p:sp>
        <p:nvSpPr>
          <p:cNvPr id="12" name="Text 10"/>
          <p:cNvSpPr/>
          <p:nvPr/>
        </p:nvSpPr>
        <p:spPr>
          <a:xfrm>
            <a:off x="411480" y="1965960"/>
            <a:ext cx="292608" cy="292608"/>
          </a:xfrm>
          <a:prstGeom prst="rect">
            <a:avLst/>
          </a:prstGeom>
          <a:noFill/>
          <a:ln/>
        </p:spPr>
        <p:txBody>
          <a:bodyPr wrap="square" lIns="0" tIns="0" rIns="0" bIns="0" rtlCol="0" anchor="ctr"/>
          <a:lstStyle/>
          <a:p>
            <a:pPr marL="0" indent="0" algn="ctr">
              <a:buNone/>
            </a:pPr>
            <a:r>
              <a:rPr lang="en-US" sz="1000" b="1" dirty="0">
                <a:solidFill>
                  <a:srgbClr val="1B2A5E"/>
                </a:solidFill>
                <a:latin typeface="Calibri" pitchFamily="34" charset="0"/>
                <a:ea typeface="Calibri" pitchFamily="34" charset="-122"/>
                <a:cs typeface="Calibri" pitchFamily="34" charset="-120"/>
              </a:rPr>
              <a:t>1</a:t>
            </a:r>
            <a:endParaRPr lang="en-US" sz="1000" dirty="0"/>
          </a:p>
        </p:txBody>
      </p:sp>
      <p:sp>
        <p:nvSpPr>
          <p:cNvPr id="13" name="Text 11"/>
          <p:cNvSpPr/>
          <p:nvPr/>
        </p:nvSpPr>
        <p:spPr>
          <a:xfrm>
            <a:off x="804672" y="1984248"/>
            <a:ext cx="3566160" cy="29260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Assessee's own voluntary TP adjustment in return of income</a:t>
            </a:r>
            <a:endParaRPr lang="en-US" sz="1100" dirty="0"/>
          </a:p>
        </p:txBody>
      </p:sp>
      <p:sp>
        <p:nvSpPr>
          <p:cNvPr id="14" name="Shape 12"/>
          <p:cNvSpPr/>
          <p:nvPr/>
        </p:nvSpPr>
        <p:spPr>
          <a:xfrm>
            <a:off x="411480" y="2459736"/>
            <a:ext cx="292608" cy="292608"/>
          </a:xfrm>
          <a:prstGeom prst="ellipse">
            <a:avLst/>
          </a:prstGeom>
          <a:solidFill>
            <a:srgbClr val="C9A84C"/>
          </a:solidFill>
          <a:ln w="12700">
            <a:solidFill>
              <a:srgbClr val="C9A84C"/>
            </a:solidFill>
            <a:prstDash val="solid"/>
          </a:ln>
        </p:spPr>
      </p:sp>
      <p:sp>
        <p:nvSpPr>
          <p:cNvPr id="15" name="Text 13"/>
          <p:cNvSpPr/>
          <p:nvPr/>
        </p:nvSpPr>
        <p:spPr>
          <a:xfrm>
            <a:off x="411480" y="2459736"/>
            <a:ext cx="292608" cy="292608"/>
          </a:xfrm>
          <a:prstGeom prst="rect">
            <a:avLst/>
          </a:prstGeom>
          <a:noFill/>
          <a:ln/>
        </p:spPr>
        <p:txBody>
          <a:bodyPr wrap="square" lIns="0" tIns="0" rIns="0" bIns="0" rtlCol="0" anchor="ctr"/>
          <a:lstStyle/>
          <a:p>
            <a:pPr marL="0" indent="0" algn="ctr">
              <a:buNone/>
            </a:pPr>
            <a:r>
              <a:rPr lang="en-US" sz="1000" b="1" dirty="0">
                <a:solidFill>
                  <a:srgbClr val="1B2A5E"/>
                </a:solidFill>
                <a:latin typeface="Calibri" pitchFamily="34" charset="0"/>
                <a:ea typeface="Calibri" pitchFamily="34" charset="-122"/>
                <a:cs typeface="Calibri" pitchFamily="34" charset="-120"/>
              </a:rPr>
              <a:t>2</a:t>
            </a:r>
            <a:endParaRPr lang="en-US" sz="1000" dirty="0"/>
          </a:p>
        </p:txBody>
      </p:sp>
      <p:sp>
        <p:nvSpPr>
          <p:cNvPr id="16" name="Text 14"/>
          <p:cNvSpPr/>
          <p:nvPr/>
        </p:nvSpPr>
        <p:spPr>
          <a:xfrm>
            <a:off x="804672" y="2478024"/>
            <a:ext cx="3566160" cy="29260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AO-made adjustment accepted by the assessee</a:t>
            </a:r>
            <a:endParaRPr lang="en-US" sz="1100" dirty="0"/>
          </a:p>
        </p:txBody>
      </p:sp>
      <p:sp>
        <p:nvSpPr>
          <p:cNvPr id="17" name="Shape 15"/>
          <p:cNvSpPr/>
          <p:nvPr/>
        </p:nvSpPr>
        <p:spPr>
          <a:xfrm>
            <a:off x="411480" y="2953512"/>
            <a:ext cx="292608" cy="292608"/>
          </a:xfrm>
          <a:prstGeom prst="ellipse">
            <a:avLst/>
          </a:prstGeom>
          <a:solidFill>
            <a:srgbClr val="C9A84C"/>
          </a:solidFill>
          <a:ln w="12700">
            <a:solidFill>
              <a:srgbClr val="C9A84C"/>
            </a:solidFill>
            <a:prstDash val="solid"/>
          </a:ln>
        </p:spPr>
      </p:sp>
      <p:sp>
        <p:nvSpPr>
          <p:cNvPr id="18" name="Text 16"/>
          <p:cNvSpPr/>
          <p:nvPr/>
        </p:nvSpPr>
        <p:spPr>
          <a:xfrm>
            <a:off x="411480" y="2953512"/>
            <a:ext cx="292608" cy="292608"/>
          </a:xfrm>
          <a:prstGeom prst="rect">
            <a:avLst/>
          </a:prstGeom>
          <a:noFill/>
          <a:ln/>
        </p:spPr>
        <p:txBody>
          <a:bodyPr wrap="square" lIns="0" tIns="0" rIns="0" bIns="0" rtlCol="0" anchor="ctr"/>
          <a:lstStyle/>
          <a:p>
            <a:pPr marL="0" indent="0" algn="ctr">
              <a:buNone/>
            </a:pPr>
            <a:r>
              <a:rPr lang="en-US" sz="1000" b="1" dirty="0">
                <a:solidFill>
                  <a:srgbClr val="1B2A5E"/>
                </a:solidFill>
                <a:latin typeface="Calibri" pitchFamily="34" charset="0"/>
                <a:ea typeface="Calibri" pitchFamily="34" charset="-122"/>
                <a:cs typeface="Calibri" pitchFamily="34" charset="-120"/>
              </a:rPr>
              <a:t>3</a:t>
            </a:r>
            <a:endParaRPr lang="en-US" sz="1000" dirty="0"/>
          </a:p>
        </p:txBody>
      </p:sp>
      <p:sp>
        <p:nvSpPr>
          <p:cNvPr id="19" name="Text 17"/>
          <p:cNvSpPr/>
          <p:nvPr/>
        </p:nvSpPr>
        <p:spPr>
          <a:xfrm>
            <a:off x="804672" y="2971800"/>
            <a:ext cx="3566160" cy="29260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Advance Pricing Agreement (APA) entered on/after 1 April 2017</a:t>
            </a:r>
            <a:endParaRPr lang="en-US" sz="1100" dirty="0"/>
          </a:p>
        </p:txBody>
      </p:sp>
      <p:sp>
        <p:nvSpPr>
          <p:cNvPr id="20" name="Shape 18"/>
          <p:cNvSpPr/>
          <p:nvPr/>
        </p:nvSpPr>
        <p:spPr>
          <a:xfrm>
            <a:off x="411480" y="3447288"/>
            <a:ext cx="292608" cy="292608"/>
          </a:xfrm>
          <a:prstGeom prst="ellipse">
            <a:avLst/>
          </a:prstGeom>
          <a:solidFill>
            <a:srgbClr val="C9A84C"/>
          </a:solidFill>
          <a:ln w="12700">
            <a:solidFill>
              <a:srgbClr val="C9A84C"/>
            </a:solidFill>
            <a:prstDash val="solid"/>
          </a:ln>
        </p:spPr>
      </p:sp>
      <p:sp>
        <p:nvSpPr>
          <p:cNvPr id="21" name="Text 19"/>
          <p:cNvSpPr/>
          <p:nvPr/>
        </p:nvSpPr>
        <p:spPr>
          <a:xfrm>
            <a:off x="411480" y="3447288"/>
            <a:ext cx="292608" cy="292608"/>
          </a:xfrm>
          <a:prstGeom prst="rect">
            <a:avLst/>
          </a:prstGeom>
          <a:noFill/>
          <a:ln/>
        </p:spPr>
        <p:txBody>
          <a:bodyPr wrap="square" lIns="0" tIns="0" rIns="0" bIns="0" rtlCol="0" anchor="ctr"/>
          <a:lstStyle/>
          <a:p>
            <a:pPr marL="0" indent="0" algn="ctr">
              <a:buNone/>
            </a:pPr>
            <a:r>
              <a:rPr lang="en-US" sz="1000" b="1" dirty="0">
                <a:solidFill>
                  <a:srgbClr val="1B2A5E"/>
                </a:solidFill>
                <a:latin typeface="Calibri" pitchFamily="34" charset="0"/>
                <a:ea typeface="Calibri" pitchFamily="34" charset="-122"/>
                <a:cs typeface="Calibri" pitchFamily="34" charset="-120"/>
              </a:rPr>
              <a:t>4</a:t>
            </a:r>
            <a:endParaRPr lang="en-US" sz="1000" dirty="0"/>
          </a:p>
        </p:txBody>
      </p:sp>
      <p:sp>
        <p:nvSpPr>
          <p:cNvPr id="22" name="Text 20"/>
          <p:cNvSpPr/>
          <p:nvPr/>
        </p:nvSpPr>
        <p:spPr>
          <a:xfrm>
            <a:off x="804672" y="3465576"/>
            <a:ext cx="3566160" cy="29260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Safe Harbour Rules (Section 92CB)</a:t>
            </a:r>
            <a:endParaRPr lang="en-US" sz="1100" dirty="0"/>
          </a:p>
        </p:txBody>
      </p:sp>
      <p:sp>
        <p:nvSpPr>
          <p:cNvPr id="23" name="Shape 21"/>
          <p:cNvSpPr/>
          <p:nvPr/>
        </p:nvSpPr>
        <p:spPr>
          <a:xfrm>
            <a:off x="411480" y="3941064"/>
            <a:ext cx="292608" cy="292608"/>
          </a:xfrm>
          <a:prstGeom prst="ellipse">
            <a:avLst/>
          </a:prstGeom>
          <a:solidFill>
            <a:srgbClr val="C9A84C"/>
          </a:solidFill>
          <a:ln w="12700">
            <a:solidFill>
              <a:srgbClr val="C9A84C"/>
            </a:solidFill>
            <a:prstDash val="solid"/>
          </a:ln>
        </p:spPr>
      </p:sp>
      <p:sp>
        <p:nvSpPr>
          <p:cNvPr id="24" name="Text 22"/>
          <p:cNvSpPr/>
          <p:nvPr/>
        </p:nvSpPr>
        <p:spPr>
          <a:xfrm>
            <a:off x="411480" y="3941064"/>
            <a:ext cx="292608" cy="292608"/>
          </a:xfrm>
          <a:prstGeom prst="rect">
            <a:avLst/>
          </a:prstGeom>
          <a:noFill/>
          <a:ln/>
        </p:spPr>
        <p:txBody>
          <a:bodyPr wrap="square" lIns="0" tIns="0" rIns="0" bIns="0" rtlCol="0" anchor="ctr"/>
          <a:lstStyle/>
          <a:p>
            <a:pPr marL="0" indent="0" algn="ctr">
              <a:buNone/>
            </a:pPr>
            <a:r>
              <a:rPr lang="en-US" sz="1000" b="1" dirty="0">
                <a:solidFill>
                  <a:srgbClr val="1B2A5E"/>
                </a:solidFill>
                <a:latin typeface="Calibri" pitchFamily="34" charset="0"/>
                <a:ea typeface="Calibri" pitchFamily="34" charset="-122"/>
                <a:cs typeface="Calibri" pitchFamily="34" charset="-120"/>
              </a:rPr>
              <a:t>5</a:t>
            </a:r>
            <a:endParaRPr lang="en-US" sz="1000" dirty="0"/>
          </a:p>
        </p:txBody>
      </p:sp>
      <p:sp>
        <p:nvSpPr>
          <p:cNvPr id="25" name="Text 23"/>
          <p:cNvSpPr/>
          <p:nvPr/>
        </p:nvSpPr>
        <p:spPr>
          <a:xfrm>
            <a:off x="804672" y="3959352"/>
            <a:ext cx="3566160" cy="292608"/>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Mutual Agreement Procedure (MAP) under DTAA (Section 90/90A)</a:t>
            </a:r>
            <a:endParaRPr lang="en-US" sz="1100" dirty="0"/>
          </a:p>
        </p:txBody>
      </p:sp>
      <p:sp>
        <p:nvSpPr>
          <p:cNvPr id="26" name="Shape 24"/>
          <p:cNvSpPr/>
          <p:nvPr/>
        </p:nvSpPr>
        <p:spPr>
          <a:xfrm>
            <a:off x="4663440" y="1572768"/>
            <a:ext cx="4160520" cy="2926080"/>
          </a:xfrm>
          <a:prstGeom prst="rect">
            <a:avLst/>
          </a:prstGeom>
          <a:solidFill>
            <a:srgbClr val="FFFFFF"/>
          </a:solidFill>
          <a:ln w="12700">
            <a:solidFill>
              <a:srgbClr val="E8ECF4"/>
            </a:solidFill>
            <a:prstDash val="solid"/>
          </a:ln>
        </p:spPr>
      </p:sp>
      <p:sp>
        <p:nvSpPr>
          <p:cNvPr id="27" name="Shape 25"/>
          <p:cNvSpPr/>
          <p:nvPr/>
        </p:nvSpPr>
        <p:spPr>
          <a:xfrm>
            <a:off x="4663440" y="1572768"/>
            <a:ext cx="4160520" cy="347472"/>
          </a:xfrm>
          <a:prstGeom prst="rect">
            <a:avLst/>
          </a:prstGeom>
          <a:solidFill>
            <a:srgbClr val="1B2A5E"/>
          </a:solidFill>
          <a:ln w="12700">
            <a:solidFill>
              <a:srgbClr val="1B2A5E"/>
            </a:solidFill>
            <a:prstDash val="solid"/>
          </a:ln>
        </p:spPr>
      </p:sp>
      <p:sp>
        <p:nvSpPr>
          <p:cNvPr id="28" name="Text 26"/>
          <p:cNvSpPr/>
          <p:nvPr/>
        </p:nvSpPr>
        <p:spPr>
          <a:xfrm>
            <a:off x="4709160" y="1572768"/>
            <a:ext cx="4069080"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Key Thresholds &amp; Rates</a:t>
            </a:r>
            <a:endParaRPr lang="en-US" sz="1200" dirty="0"/>
          </a:p>
        </p:txBody>
      </p:sp>
      <p:sp>
        <p:nvSpPr>
          <p:cNvPr id="29" name="Text 27"/>
          <p:cNvSpPr/>
          <p:nvPr/>
        </p:nvSpPr>
        <p:spPr>
          <a:xfrm>
            <a:off x="4754880" y="2011680"/>
            <a:ext cx="1828800" cy="365760"/>
          </a:xfrm>
          <a:prstGeom prst="rect">
            <a:avLst/>
          </a:prstGeom>
          <a:noFill/>
          <a:ln/>
        </p:spPr>
        <p:txBody>
          <a:bodyPr wrap="square" lIns="0" tIns="0" rIns="0" bIns="0" rtlCol="0" anchor="ctr"/>
          <a:lstStyle/>
          <a:p>
            <a:pPr marL="0" indent="0">
              <a:buNone/>
            </a:pPr>
            <a:r>
              <a:rPr lang="en-US" sz="1000" b="1" dirty="0">
                <a:solidFill>
                  <a:srgbClr val="1B2A5E"/>
                </a:solidFill>
                <a:latin typeface="Calibri" pitchFamily="34" charset="0"/>
                <a:ea typeface="Calibri" pitchFamily="34" charset="-122"/>
                <a:cs typeface="Calibri" pitchFamily="34" charset="-120"/>
              </a:rPr>
              <a:t>No Secondary Adjustment if:</a:t>
            </a:r>
            <a:endParaRPr lang="en-US" sz="1000" dirty="0"/>
          </a:p>
        </p:txBody>
      </p:sp>
      <p:sp>
        <p:nvSpPr>
          <p:cNvPr id="30" name="Text 28"/>
          <p:cNvSpPr/>
          <p:nvPr/>
        </p:nvSpPr>
        <p:spPr>
          <a:xfrm>
            <a:off x="6629400" y="2011680"/>
            <a:ext cx="2103120" cy="36576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Primary adj. ≤ ₹1 crore OR relates to AY ≤ 2016-17</a:t>
            </a:r>
            <a:endParaRPr lang="en-US" sz="1000" dirty="0"/>
          </a:p>
        </p:txBody>
      </p:sp>
      <p:sp>
        <p:nvSpPr>
          <p:cNvPr id="31" name="Shape 29"/>
          <p:cNvSpPr/>
          <p:nvPr/>
        </p:nvSpPr>
        <p:spPr>
          <a:xfrm>
            <a:off x="4754880" y="2423160"/>
            <a:ext cx="3977640" cy="0"/>
          </a:xfrm>
          <a:prstGeom prst="line">
            <a:avLst/>
          </a:prstGeom>
          <a:noFill/>
          <a:ln w="6350">
            <a:solidFill>
              <a:srgbClr val="DDDDDD"/>
            </a:solidFill>
            <a:prstDash val="solid"/>
          </a:ln>
        </p:spPr>
      </p:sp>
      <p:sp>
        <p:nvSpPr>
          <p:cNvPr id="32" name="Text 30"/>
          <p:cNvSpPr/>
          <p:nvPr/>
        </p:nvSpPr>
        <p:spPr>
          <a:xfrm>
            <a:off x="4754880" y="2514600"/>
            <a:ext cx="1828800" cy="365760"/>
          </a:xfrm>
          <a:prstGeom prst="rect">
            <a:avLst/>
          </a:prstGeom>
          <a:noFill/>
          <a:ln/>
        </p:spPr>
        <p:txBody>
          <a:bodyPr wrap="square" lIns="0" tIns="0" rIns="0" bIns="0" rtlCol="0" anchor="ctr"/>
          <a:lstStyle/>
          <a:p>
            <a:pPr marL="0" indent="0">
              <a:buNone/>
            </a:pPr>
            <a:r>
              <a:rPr lang="en-US" sz="1000" b="1" dirty="0">
                <a:solidFill>
                  <a:srgbClr val="1B2A5E"/>
                </a:solidFill>
                <a:latin typeface="Calibri" pitchFamily="34" charset="0"/>
                <a:ea typeface="Calibri" pitchFamily="34" charset="-122"/>
                <a:cs typeface="Calibri" pitchFamily="34" charset="-120"/>
              </a:rPr>
              <a:t>Repatriation Time Limit:</a:t>
            </a:r>
            <a:endParaRPr lang="en-US" sz="1000" dirty="0"/>
          </a:p>
        </p:txBody>
      </p:sp>
      <p:sp>
        <p:nvSpPr>
          <p:cNvPr id="33" name="Text 31"/>
          <p:cNvSpPr/>
          <p:nvPr/>
        </p:nvSpPr>
        <p:spPr>
          <a:xfrm>
            <a:off x="6629400" y="2514600"/>
            <a:ext cx="2103120" cy="36576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90 days from specified trigger dates (Rule 10CB)</a:t>
            </a:r>
            <a:endParaRPr lang="en-US" sz="1000" dirty="0"/>
          </a:p>
        </p:txBody>
      </p:sp>
      <p:sp>
        <p:nvSpPr>
          <p:cNvPr id="34" name="Shape 32"/>
          <p:cNvSpPr/>
          <p:nvPr/>
        </p:nvSpPr>
        <p:spPr>
          <a:xfrm>
            <a:off x="4754880" y="2926080"/>
            <a:ext cx="3977640" cy="0"/>
          </a:xfrm>
          <a:prstGeom prst="line">
            <a:avLst/>
          </a:prstGeom>
          <a:noFill/>
          <a:ln w="6350">
            <a:solidFill>
              <a:srgbClr val="DDDDDD"/>
            </a:solidFill>
            <a:prstDash val="solid"/>
          </a:ln>
        </p:spPr>
      </p:sp>
      <p:sp>
        <p:nvSpPr>
          <p:cNvPr id="35" name="Text 33"/>
          <p:cNvSpPr/>
          <p:nvPr/>
        </p:nvSpPr>
        <p:spPr>
          <a:xfrm>
            <a:off x="4754880" y="3017520"/>
            <a:ext cx="1828800" cy="365760"/>
          </a:xfrm>
          <a:prstGeom prst="rect">
            <a:avLst/>
          </a:prstGeom>
          <a:noFill/>
          <a:ln/>
        </p:spPr>
        <p:txBody>
          <a:bodyPr wrap="square" lIns="0" tIns="0" rIns="0" bIns="0" rtlCol="0" anchor="ctr"/>
          <a:lstStyle/>
          <a:p>
            <a:pPr marL="0" indent="0">
              <a:buNone/>
            </a:pPr>
            <a:r>
              <a:rPr lang="en-US" sz="1000" b="1" dirty="0">
                <a:solidFill>
                  <a:srgbClr val="1B2A5E"/>
                </a:solidFill>
                <a:latin typeface="Calibri" pitchFamily="34" charset="0"/>
                <a:ea typeface="Calibri" pitchFamily="34" charset="-122"/>
                <a:cs typeface="Calibri" pitchFamily="34" charset="-120"/>
              </a:rPr>
              <a:t>Interest – INR transactions:</a:t>
            </a:r>
            <a:endParaRPr lang="en-US" sz="1000" dirty="0"/>
          </a:p>
        </p:txBody>
      </p:sp>
      <p:sp>
        <p:nvSpPr>
          <p:cNvPr id="36" name="Text 34"/>
          <p:cNvSpPr/>
          <p:nvPr/>
        </p:nvSpPr>
        <p:spPr>
          <a:xfrm>
            <a:off x="6629400" y="3017520"/>
            <a:ext cx="2103120" cy="36576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1-yr SBI MCLR + 325 bps (3.25%)</a:t>
            </a:r>
            <a:endParaRPr lang="en-US" sz="1000" dirty="0"/>
          </a:p>
        </p:txBody>
      </p:sp>
      <p:sp>
        <p:nvSpPr>
          <p:cNvPr id="37" name="Shape 35"/>
          <p:cNvSpPr/>
          <p:nvPr/>
        </p:nvSpPr>
        <p:spPr>
          <a:xfrm>
            <a:off x="4754880" y="3429000"/>
            <a:ext cx="3977640" cy="0"/>
          </a:xfrm>
          <a:prstGeom prst="line">
            <a:avLst/>
          </a:prstGeom>
          <a:noFill/>
          <a:ln w="6350">
            <a:solidFill>
              <a:srgbClr val="DDDDDD"/>
            </a:solidFill>
            <a:prstDash val="solid"/>
          </a:ln>
        </p:spPr>
      </p:sp>
      <p:sp>
        <p:nvSpPr>
          <p:cNvPr id="38" name="Text 36"/>
          <p:cNvSpPr/>
          <p:nvPr/>
        </p:nvSpPr>
        <p:spPr>
          <a:xfrm>
            <a:off x="4754880" y="3520440"/>
            <a:ext cx="1828800" cy="365760"/>
          </a:xfrm>
          <a:prstGeom prst="rect">
            <a:avLst/>
          </a:prstGeom>
          <a:noFill/>
          <a:ln/>
        </p:spPr>
        <p:txBody>
          <a:bodyPr wrap="square" lIns="0" tIns="0" rIns="0" bIns="0" rtlCol="0" anchor="ctr"/>
          <a:lstStyle/>
          <a:p>
            <a:pPr marL="0" indent="0">
              <a:buNone/>
            </a:pPr>
            <a:r>
              <a:rPr lang="en-US" sz="1000" b="1" dirty="0">
                <a:solidFill>
                  <a:srgbClr val="1B2A5E"/>
                </a:solidFill>
                <a:latin typeface="Calibri" pitchFamily="34" charset="0"/>
                <a:ea typeface="Calibri" pitchFamily="34" charset="-122"/>
                <a:cs typeface="Calibri" pitchFamily="34" charset="-120"/>
              </a:rPr>
              <a:t>Interest – Foreign currency:</a:t>
            </a:r>
            <a:endParaRPr lang="en-US" sz="1000" dirty="0"/>
          </a:p>
        </p:txBody>
      </p:sp>
      <p:sp>
        <p:nvSpPr>
          <p:cNvPr id="39" name="Text 37"/>
          <p:cNvSpPr/>
          <p:nvPr/>
        </p:nvSpPr>
        <p:spPr>
          <a:xfrm>
            <a:off x="6629400" y="3520440"/>
            <a:ext cx="2103120" cy="36576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6-month SOFR/ARR + 300 bps (LIBOR discontinued Dec 2021/Jun 2023)</a:t>
            </a:r>
            <a:endParaRPr lang="en-US" sz="1000" dirty="0"/>
          </a:p>
        </p:txBody>
      </p:sp>
      <p:sp>
        <p:nvSpPr>
          <p:cNvPr id="40" name="Shape 38"/>
          <p:cNvSpPr/>
          <p:nvPr/>
        </p:nvSpPr>
        <p:spPr>
          <a:xfrm>
            <a:off x="4754880" y="3931920"/>
            <a:ext cx="3977640" cy="0"/>
          </a:xfrm>
          <a:prstGeom prst="line">
            <a:avLst/>
          </a:prstGeom>
          <a:noFill/>
          <a:ln w="6350">
            <a:solidFill>
              <a:srgbClr val="DDDDDD"/>
            </a:solidFill>
            <a:prstDash val="solid"/>
          </a:ln>
        </p:spPr>
      </p:sp>
      <p:sp>
        <p:nvSpPr>
          <p:cNvPr id="41" name="Text 39"/>
          <p:cNvSpPr/>
          <p:nvPr/>
        </p:nvSpPr>
        <p:spPr>
          <a:xfrm>
            <a:off x="4754880" y="4023360"/>
            <a:ext cx="1828800" cy="365760"/>
          </a:xfrm>
          <a:prstGeom prst="rect">
            <a:avLst/>
          </a:prstGeom>
          <a:noFill/>
          <a:ln/>
        </p:spPr>
        <p:txBody>
          <a:bodyPr wrap="square" lIns="0" tIns="0" rIns="0" bIns="0" rtlCol="0" anchor="ctr"/>
          <a:lstStyle/>
          <a:p>
            <a:pPr marL="0" indent="0">
              <a:buNone/>
            </a:pPr>
            <a:r>
              <a:rPr lang="en-US" sz="1000" b="1" dirty="0">
                <a:solidFill>
                  <a:srgbClr val="1B2A5E"/>
                </a:solidFill>
                <a:latin typeface="Calibri" pitchFamily="34" charset="0"/>
                <a:ea typeface="Calibri" pitchFamily="34" charset="-122"/>
                <a:cs typeface="Calibri" pitchFamily="34" charset="-120"/>
              </a:rPr>
              <a:t>Alternative option:</a:t>
            </a:r>
            <a:endParaRPr lang="en-US" sz="1000" dirty="0"/>
          </a:p>
        </p:txBody>
      </p:sp>
      <p:sp>
        <p:nvSpPr>
          <p:cNvPr id="42" name="Text 40"/>
          <p:cNvSpPr/>
          <p:nvPr/>
        </p:nvSpPr>
        <p:spPr>
          <a:xfrm>
            <a:off x="6629400" y="4023360"/>
            <a:ext cx="2103120" cy="365760"/>
          </a:xfrm>
          <a:prstGeom prst="rect">
            <a:avLst/>
          </a:prstGeom>
          <a:noFill/>
          <a:ln/>
        </p:spPr>
        <p:txBody>
          <a:bodyPr wrap="square" lIns="0" tIns="0" rIns="0" bIns="0" rtlCol="0" anchor="ctr"/>
          <a:lstStyle/>
          <a:p>
            <a:pPr marL="0" indent="0">
              <a:buNone/>
            </a:pPr>
            <a:r>
              <a:rPr lang="en-US" sz="1000" dirty="0">
                <a:solidFill>
                  <a:srgbClr val="333333"/>
                </a:solidFill>
                <a:latin typeface="Calibri" pitchFamily="34" charset="0"/>
                <a:ea typeface="Calibri" pitchFamily="34" charset="-122"/>
                <a:cs typeface="Calibri" pitchFamily="34" charset="-120"/>
              </a:rPr>
              <a:t>Pay 18% additional income-tax on excess money not repatriated [Sec 92CE(2A)]</a:t>
            </a:r>
            <a:endParaRPr lang="en-US" sz="10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5">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30B | Section 94B – Thin Capitalisation / Interest Limitation</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Clause 30B</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Shape 7"/>
          <p:cNvSpPr/>
          <p:nvPr/>
        </p:nvSpPr>
        <p:spPr>
          <a:xfrm>
            <a:off x="320040" y="1005840"/>
            <a:ext cx="8503920" cy="475488"/>
          </a:xfrm>
          <a:prstGeom prst="rect">
            <a:avLst/>
          </a:prstGeom>
          <a:solidFill>
            <a:srgbClr val="EEF2FF"/>
          </a:solidFill>
          <a:ln w="12700">
            <a:solidFill>
              <a:srgbClr val="2D3F7E"/>
            </a:solidFill>
            <a:prstDash val="solid"/>
          </a:ln>
        </p:spPr>
      </p:sp>
      <p:sp>
        <p:nvSpPr>
          <p:cNvPr id="10" name="Text 8"/>
          <p:cNvSpPr/>
          <p:nvPr/>
        </p:nvSpPr>
        <p:spPr>
          <a:xfrm>
            <a:off x="457200" y="1024128"/>
            <a:ext cx="8229600" cy="457200"/>
          </a:xfrm>
          <a:prstGeom prst="rect">
            <a:avLst/>
          </a:prstGeom>
          <a:noFill/>
          <a:ln/>
        </p:spPr>
        <p:txBody>
          <a:bodyPr wrap="square" lIns="0" tIns="0" rIns="0" bIns="0" rtlCol="0" anchor="ctr"/>
          <a:lstStyle/>
          <a:p>
            <a:pPr marL="0" indent="0">
              <a:buNone/>
            </a:pPr>
            <a:r>
              <a:rPr lang="en-US" sz="1200" dirty="0">
                <a:solidFill>
                  <a:srgbClr val="1B2A5E"/>
                </a:solidFill>
                <a:latin typeface="Calibri" pitchFamily="34" charset="0"/>
                <a:ea typeface="Calibri" pitchFamily="34" charset="-122"/>
                <a:cs typeface="Calibri" pitchFamily="34" charset="-120"/>
              </a:rPr>
              <a:t>Applicable to: Indian companies / Permanent Establishment of foreign companies. Interest paid to Non-Resident AE &gt; ₹1 crore. Excess interest (over 30% of EBITDA) is disallowed.</a:t>
            </a:r>
            <a:endParaRPr lang="en-US" sz="1200" dirty="0"/>
          </a:p>
        </p:txBody>
      </p:sp>
      <p:sp>
        <p:nvSpPr>
          <p:cNvPr id="11" name="Shape 9"/>
          <p:cNvSpPr/>
          <p:nvPr/>
        </p:nvSpPr>
        <p:spPr>
          <a:xfrm>
            <a:off x="320040" y="1572768"/>
            <a:ext cx="8503920" cy="914400"/>
          </a:xfrm>
          <a:prstGeom prst="rect">
            <a:avLst/>
          </a:prstGeom>
          <a:solidFill>
            <a:srgbClr val="F0FFF4"/>
          </a:solidFill>
          <a:ln w="19050">
            <a:solidFill>
              <a:srgbClr val="1A7A4A"/>
            </a:solidFill>
            <a:prstDash val="solid"/>
          </a:ln>
        </p:spPr>
      </p:sp>
      <p:sp>
        <p:nvSpPr>
          <p:cNvPr id="12" name="Text 10"/>
          <p:cNvSpPr/>
          <p:nvPr/>
        </p:nvSpPr>
        <p:spPr>
          <a:xfrm>
            <a:off x="457200" y="1609344"/>
            <a:ext cx="8229600" cy="274320"/>
          </a:xfrm>
          <a:prstGeom prst="rect">
            <a:avLst/>
          </a:prstGeom>
          <a:noFill/>
          <a:ln/>
        </p:spPr>
        <p:txBody>
          <a:bodyPr wrap="square" lIns="0" tIns="0" rIns="0" bIns="0" rtlCol="0" anchor="ctr"/>
          <a:lstStyle/>
          <a:p>
            <a:pPr marL="0" indent="0">
              <a:buNone/>
            </a:pPr>
            <a:r>
              <a:rPr lang="en-US" sz="1200" b="1" dirty="0">
                <a:solidFill>
                  <a:srgbClr val="1A7A4A"/>
                </a:solidFill>
                <a:latin typeface="Calibri" pitchFamily="34" charset="0"/>
                <a:ea typeface="Calibri" pitchFamily="34" charset="-122"/>
                <a:cs typeface="Calibri" pitchFamily="34" charset="-120"/>
              </a:rPr>
              <a:t>Disallowed Interest = Lower of:</a:t>
            </a:r>
            <a:endParaRPr lang="en-US" sz="1200" dirty="0"/>
          </a:p>
        </p:txBody>
      </p:sp>
      <p:sp>
        <p:nvSpPr>
          <p:cNvPr id="13" name="Text 11"/>
          <p:cNvSpPr/>
          <p:nvPr/>
        </p:nvSpPr>
        <p:spPr>
          <a:xfrm>
            <a:off x="457200" y="1901952"/>
            <a:ext cx="8229600" cy="530352"/>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(i) Total interest to NR AE in excess of 30% of EBITDA (as per final standalone audited accounts)   OR   (ii) Interest paid/payable to AEs for that PY</a:t>
            </a:r>
            <a:endParaRPr lang="en-US" sz="1100" dirty="0"/>
          </a:p>
          <a:p>
            <a:pPr marL="0" indent="0">
              <a:buNone/>
            </a:pPr>
            <a:r>
              <a:rPr lang="en-US" sz="1100" dirty="0">
                <a:solidFill>
                  <a:srgbClr val="333333"/>
                </a:solidFill>
                <a:latin typeface="Calibri" pitchFamily="34" charset="0"/>
                <a:ea typeface="Calibri" pitchFamily="34" charset="-122"/>
                <a:cs typeface="Calibri" pitchFamily="34" charset="-120"/>
              </a:rPr>
              <a:t>Disallowed amount can be carried forward for up to 8 assessment years.</a:t>
            </a:r>
            <a:endParaRPr lang="en-US" sz="1100" dirty="0"/>
          </a:p>
        </p:txBody>
      </p:sp>
      <p:sp>
        <p:nvSpPr>
          <p:cNvPr id="14" name="Text 12"/>
          <p:cNvSpPr/>
          <p:nvPr/>
        </p:nvSpPr>
        <p:spPr>
          <a:xfrm>
            <a:off x="365760" y="2560320"/>
            <a:ext cx="8412480" cy="2148840"/>
          </a:xfrm>
          <a:prstGeom prst="rect">
            <a:avLst/>
          </a:prstGeom>
          <a:noFill/>
          <a:ln/>
        </p:spPr>
        <p:txBody>
          <a:bodyPr wrap="square" rtlCol="0" anchor="ctr"/>
          <a:lstStyle/>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Threshold: Section 94B not triggered if NR AE interest ≤ ₹1 crore</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Excluded entities: Banking, Insurance, notified NBFCs, Finance companies in IFSC (w.e.f. AY 2025-26)</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EBITDA: As per final audited standalone accounts – NOT as adjusted for income-tax computation</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Negative EBITDA: Treat as Nil – entire AE interest becomes disallowable</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Debt includes: loans, financial instruments, finance leases, derivatives, discounts or other finance charges</a:t>
            </a:r>
            <a:endParaRPr lang="en-US" sz="1400" dirty="0"/>
          </a:p>
          <a:p>
            <a:pPr marL="342900" indent="-342900">
              <a:buSzPct val="100000"/>
              <a:buChar char="•"/>
            </a:pPr>
            <a:r>
              <a:rPr lang="en-US" sz="1400" dirty="0">
                <a:solidFill>
                  <a:srgbClr val="222222"/>
                </a:solidFill>
                <a:latin typeface="Calibri" pitchFamily="34" charset="0"/>
                <a:ea typeface="Calibri" pitchFamily="34" charset="-122"/>
                <a:cs typeface="Calibri" pitchFamily="34" charset="-120"/>
              </a:rPr>
              <a:t>Carried-forward excess interest: Verify from prior year computation – max 8 AYs following year of disallowance</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84886" y="35387"/>
            <a:ext cx="1875693" cy="400110"/>
          </a:xfrm>
          <a:prstGeom prst="rect">
            <a:avLst/>
          </a:prstGeom>
          <a:noFill/>
        </p:spPr>
        <p:txBody>
          <a:bodyPr wrap="square" rtlCol="0">
            <a:spAutoFit/>
          </a:bodyPr>
          <a:lstStyle/>
          <a:p>
            <a:r>
              <a:rPr lang="en-US" sz="2000" b="1" u="sng" dirty="0">
                <a:solidFill>
                  <a:schemeClr val="bg1"/>
                </a:solidFill>
                <a:effectLst>
                  <a:glow rad="228600">
                    <a:schemeClr val="accent5">
                      <a:satMod val="175000"/>
                      <a:alpha val="40000"/>
                    </a:schemeClr>
                  </a:glow>
                </a:effectLst>
              </a:rPr>
              <a:t>QUESTION - 2</a:t>
            </a:r>
            <a:endParaRPr lang="en-IN" sz="2000" b="1" u="sng" dirty="0">
              <a:solidFill>
                <a:schemeClr val="bg1"/>
              </a:solidFill>
              <a:effectLst>
                <a:glow rad="228600">
                  <a:schemeClr val="accent5">
                    <a:satMod val="175000"/>
                    <a:alpha val="40000"/>
                  </a:schemeClr>
                </a:glow>
              </a:effectLst>
            </a:endParaRPr>
          </a:p>
        </p:txBody>
      </p:sp>
      <p:sp>
        <p:nvSpPr>
          <p:cNvPr id="3" name="TextBox 2"/>
          <p:cNvSpPr txBox="1"/>
          <p:nvPr/>
        </p:nvSpPr>
        <p:spPr>
          <a:xfrm>
            <a:off x="866632" y="535571"/>
            <a:ext cx="7246961" cy="2677656"/>
          </a:xfrm>
          <a:prstGeom prst="rect">
            <a:avLst/>
          </a:prstGeom>
          <a:noFill/>
        </p:spPr>
        <p:txBody>
          <a:bodyPr wrap="square" rtlCol="0">
            <a:spAutoFit/>
          </a:bodyPr>
          <a:lstStyle/>
          <a:p>
            <a:r>
              <a:rPr lang="en-US" dirty="0" err="1">
                <a:solidFill>
                  <a:schemeClr val="bg1"/>
                </a:solidFill>
              </a:rPr>
              <a:t>Mr</a:t>
            </a:r>
            <a:r>
              <a:rPr lang="en-US" dirty="0">
                <a:solidFill>
                  <a:schemeClr val="bg1"/>
                </a:solidFill>
              </a:rPr>
              <a:t> X has following receipts during FY 2025-26</a:t>
            </a:r>
          </a:p>
          <a:p>
            <a:endParaRPr lang="en-US" sz="1000" dirty="0">
              <a:solidFill>
                <a:schemeClr val="bg1"/>
              </a:solidFill>
            </a:endParaRPr>
          </a:p>
          <a:p>
            <a:r>
              <a:rPr lang="en-US" u="sng" dirty="0">
                <a:solidFill>
                  <a:schemeClr val="bg1"/>
                </a:solidFill>
              </a:rPr>
              <a:t>Particulars</a:t>
            </a:r>
            <a:r>
              <a:rPr lang="en-US" dirty="0">
                <a:solidFill>
                  <a:schemeClr val="bg1"/>
                </a:solidFill>
              </a:rPr>
              <a:t>                                                                                           </a:t>
            </a:r>
            <a:r>
              <a:rPr lang="en-US" u="sng" dirty="0">
                <a:solidFill>
                  <a:schemeClr val="bg1"/>
                </a:solidFill>
              </a:rPr>
              <a:t>Amount</a:t>
            </a:r>
          </a:p>
          <a:p>
            <a:endParaRPr lang="en-US" sz="700" u="sng" dirty="0">
              <a:solidFill>
                <a:schemeClr val="bg1"/>
              </a:solidFill>
            </a:endParaRPr>
          </a:p>
          <a:p>
            <a:pPr marL="285750" indent="-285750">
              <a:buFont typeface="Arial" panose="020B0604020202020204" pitchFamily="34" charset="0"/>
              <a:buChar char="•"/>
            </a:pPr>
            <a:r>
              <a:rPr lang="en-US" sz="1400" dirty="0">
                <a:solidFill>
                  <a:schemeClr val="bg1"/>
                </a:solidFill>
              </a:rPr>
              <a:t>Sale of goods                                                                                                               </a:t>
            </a:r>
            <a:r>
              <a:rPr lang="en-IN" sz="1400" dirty="0">
                <a:solidFill>
                  <a:schemeClr val="bg1"/>
                </a:solidFill>
              </a:rPr>
              <a:t>₹</a:t>
            </a:r>
            <a:r>
              <a:rPr lang="en-US" sz="1400" dirty="0">
                <a:solidFill>
                  <a:schemeClr val="bg1"/>
                </a:solidFill>
              </a:rPr>
              <a:t> 92 lakh</a:t>
            </a:r>
          </a:p>
          <a:p>
            <a:pPr marL="285750" indent="-285750">
              <a:buFont typeface="Arial" panose="020B0604020202020204" pitchFamily="34" charset="0"/>
              <a:buChar char="•"/>
            </a:pPr>
            <a:r>
              <a:rPr lang="en-US" sz="1400" dirty="0">
                <a:solidFill>
                  <a:schemeClr val="bg1"/>
                </a:solidFill>
              </a:rPr>
              <a:t>Sale of old machinery                                                                                                </a:t>
            </a:r>
            <a:r>
              <a:rPr lang="en-IN" sz="1400" dirty="0">
                <a:solidFill>
                  <a:schemeClr val="bg1"/>
                </a:solidFill>
              </a:rPr>
              <a:t>₹</a:t>
            </a:r>
            <a:r>
              <a:rPr lang="en-US" sz="1400" dirty="0">
                <a:solidFill>
                  <a:schemeClr val="bg1"/>
                </a:solidFill>
              </a:rPr>
              <a:t> 8 lakh</a:t>
            </a:r>
          </a:p>
          <a:p>
            <a:pPr marL="285750" indent="-285750">
              <a:buFont typeface="Arial" panose="020B0604020202020204" pitchFamily="34" charset="0"/>
              <a:buChar char="•"/>
            </a:pPr>
            <a:r>
              <a:rPr lang="en-US" sz="1400" dirty="0">
                <a:solidFill>
                  <a:schemeClr val="bg1"/>
                </a:solidFill>
              </a:rPr>
              <a:t>Dividend from Investments</a:t>
            </a:r>
            <a:r>
              <a:rPr lang="en-IN" sz="1400" dirty="0">
                <a:solidFill>
                  <a:schemeClr val="bg1"/>
                </a:solidFill>
              </a:rPr>
              <a:t>                                                                                      ₹</a:t>
            </a:r>
            <a:r>
              <a:rPr lang="en-US" sz="1400" dirty="0">
                <a:solidFill>
                  <a:schemeClr val="bg1"/>
                </a:solidFill>
              </a:rPr>
              <a:t> 2 lakh</a:t>
            </a:r>
          </a:p>
          <a:p>
            <a:pPr marL="285750" indent="-285750">
              <a:buFont typeface="Arial" panose="020B0604020202020204" pitchFamily="34" charset="0"/>
              <a:buChar char="•"/>
            </a:pPr>
            <a:r>
              <a:rPr lang="en-US" sz="1400" dirty="0">
                <a:solidFill>
                  <a:schemeClr val="bg1"/>
                </a:solidFill>
              </a:rPr>
              <a:t>Commission income</a:t>
            </a:r>
            <a:r>
              <a:rPr lang="en-IN" sz="1400" dirty="0">
                <a:solidFill>
                  <a:schemeClr val="bg1"/>
                </a:solidFill>
              </a:rPr>
              <a:t>                                                                                                  ₹</a:t>
            </a:r>
            <a:r>
              <a:rPr lang="en-US" sz="1400" dirty="0">
                <a:solidFill>
                  <a:schemeClr val="bg1"/>
                </a:solidFill>
              </a:rPr>
              <a:t> 6 lakh</a:t>
            </a:r>
          </a:p>
          <a:p>
            <a:pPr marL="285750" indent="-285750">
              <a:buFont typeface="Arial" panose="020B0604020202020204" pitchFamily="34" charset="0"/>
              <a:buChar char="•"/>
            </a:pPr>
            <a:r>
              <a:rPr lang="en-US" sz="1400" dirty="0">
                <a:solidFill>
                  <a:schemeClr val="bg1"/>
                </a:solidFill>
              </a:rPr>
              <a:t>Rental income from House Property                                                                      </a:t>
            </a:r>
            <a:r>
              <a:rPr lang="en-IN" sz="1400" dirty="0">
                <a:solidFill>
                  <a:schemeClr val="bg1"/>
                </a:solidFill>
              </a:rPr>
              <a:t>₹</a:t>
            </a:r>
            <a:r>
              <a:rPr lang="en-US" sz="1400" dirty="0">
                <a:solidFill>
                  <a:schemeClr val="bg1"/>
                </a:solidFill>
              </a:rPr>
              <a:t> 4 lakh</a:t>
            </a:r>
          </a:p>
          <a:p>
            <a:pPr marL="285750" indent="-285750">
              <a:buFont typeface="Arial" panose="020B0604020202020204" pitchFamily="34" charset="0"/>
              <a:buChar char="•"/>
            </a:pPr>
            <a:endParaRPr lang="en-US" sz="900" dirty="0">
              <a:solidFill>
                <a:schemeClr val="bg1"/>
              </a:solidFill>
            </a:endParaRPr>
          </a:p>
          <a:p>
            <a:r>
              <a:rPr lang="en-US" dirty="0">
                <a:solidFill>
                  <a:schemeClr val="bg1"/>
                </a:solidFill>
              </a:rPr>
              <a:t>What amount shall be considered as turnover/gross receipts for Section 44AB applicability?</a:t>
            </a:r>
          </a:p>
        </p:txBody>
      </p:sp>
      <p:sp>
        <p:nvSpPr>
          <p:cNvPr id="4" name="TextBox 3"/>
          <p:cNvSpPr txBox="1"/>
          <p:nvPr/>
        </p:nvSpPr>
        <p:spPr>
          <a:xfrm>
            <a:off x="761998" y="3404907"/>
            <a:ext cx="7302194" cy="1154162"/>
          </a:xfrm>
          <a:prstGeom prst="rect">
            <a:avLst/>
          </a:prstGeom>
          <a:noFill/>
        </p:spPr>
        <p:txBody>
          <a:bodyPr wrap="square" rtlCol="0">
            <a:spAutoFit/>
          </a:bodyPr>
          <a:lstStyle/>
          <a:p>
            <a:r>
              <a:rPr lang="en-US" sz="2000" b="1" u="sng" dirty="0">
                <a:solidFill>
                  <a:schemeClr val="bg1"/>
                </a:solidFill>
                <a:effectLst>
                  <a:glow rad="228600">
                    <a:schemeClr val="accent1">
                      <a:satMod val="175000"/>
                      <a:alpha val="40000"/>
                    </a:schemeClr>
                  </a:glow>
                </a:effectLst>
              </a:rPr>
              <a:t>Options:</a:t>
            </a:r>
          </a:p>
          <a:p>
            <a:endParaRPr lang="en-US" sz="800" b="1" u="sng" dirty="0">
              <a:solidFill>
                <a:schemeClr val="bg1"/>
              </a:solidFill>
              <a:effectLst>
                <a:glow rad="228600">
                  <a:schemeClr val="accent1">
                    <a:satMod val="175000"/>
                    <a:alpha val="40000"/>
                  </a:schemeClr>
                </a:glow>
              </a:effectLst>
            </a:endParaRPr>
          </a:p>
          <a:p>
            <a:pPr marL="342900" indent="-342900">
              <a:buAutoNum type="alphaUcPeriod"/>
            </a:pPr>
            <a:r>
              <a:rPr lang="en-IN" sz="2000" dirty="0">
                <a:solidFill>
                  <a:schemeClr val="bg1"/>
                </a:solidFill>
              </a:rPr>
              <a:t>₹</a:t>
            </a:r>
            <a:r>
              <a:rPr lang="en-US" sz="2000" dirty="0">
                <a:solidFill>
                  <a:schemeClr val="bg1"/>
                </a:solidFill>
              </a:rPr>
              <a:t> 1.12 </a:t>
            </a:r>
            <a:r>
              <a:rPr lang="en-US" sz="2000" dirty="0" err="1">
                <a:solidFill>
                  <a:schemeClr val="bg1"/>
                </a:solidFill>
              </a:rPr>
              <a:t>crore</a:t>
            </a:r>
            <a:r>
              <a:rPr lang="en-US" sz="2000" dirty="0">
                <a:solidFill>
                  <a:schemeClr val="bg1"/>
                </a:solidFill>
              </a:rPr>
              <a:t>                                                                            C. </a:t>
            </a:r>
            <a:r>
              <a:rPr lang="en-IN" sz="2000" dirty="0">
                <a:solidFill>
                  <a:schemeClr val="bg1"/>
                </a:solidFill>
              </a:rPr>
              <a:t>₹</a:t>
            </a:r>
            <a:r>
              <a:rPr lang="en-US" sz="2000" dirty="0">
                <a:solidFill>
                  <a:schemeClr val="bg1"/>
                </a:solidFill>
              </a:rPr>
              <a:t> 98 lakh</a:t>
            </a:r>
          </a:p>
          <a:p>
            <a:pPr marL="342900" indent="-342900">
              <a:buAutoNum type="alphaUcPeriod"/>
            </a:pPr>
            <a:r>
              <a:rPr lang="en-IN" sz="2000" dirty="0">
                <a:solidFill>
                  <a:schemeClr val="bg1"/>
                </a:solidFill>
              </a:rPr>
              <a:t>₹</a:t>
            </a:r>
            <a:r>
              <a:rPr lang="en-US" sz="2000" dirty="0">
                <a:solidFill>
                  <a:schemeClr val="bg1"/>
                </a:solidFill>
              </a:rPr>
              <a:t> 1.08 </a:t>
            </a:r>
            <a:r>
              <a:rPr lang="en-US" sz="2000" dirty="0" err="1">
                <a:solidFill>
                  <a:schemeClr val="bg1"/>
                </a:solidFill>
              </a:rPr>
              <a:t>crore</a:t>
            </a:r>
            <a:r>
              <a:rPr lang="en-US" sz="2000" dirty="0">
                <a:solidFill>
                  <a:schemeClr val="bg1"/>
                </a:solidFill>
              </a:rPr>
              <a:t>                                                                            D. </a:t>
            </a:r>
            <a:r>
              <a:rPr lang="en-IN" sz="2000" dirty="0">
                <a:solidFill>
                  <a:schemeClr val="bg1"/>
                </a:solidFill>
              </a:rPr>
              <a:t>₹</a:t>
            </a:r>
            <a:r>
              <a:rPr lang="en-US" sz="2000" dirty="0">
                <a:solidFill>
                  <a:schemeClr val="bg1"/>
                </a:solidFill>
              </a:rPr>
              <a:t> 1 </a:t>
            </a:r>
            <a:r>
              <a:rPr lang="en-US" sz="2000" dirty="0" err="1">
                <a:solidFill>
                  <a:schemeClr val="bg1"/>
                </a:solidFill>
              </a:rPr>
              <a:t>crore</a:t>
            </a:r>
            <a:endParaRPr lang="en-US" sz="2000" dirty="0">
              <a:solidFill>
                <a:schemeClr val="bg1"/>
              </a:solidFill>
            </a:endParaRPr>
          </a:p>
        </p:txBody>
      </p:sp>
      <p:sp>
        <p:nvSpPr>
          <p:cNvPr id="5" name="Rectangle 4"/>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extLst>
      <p:ext uri="{BB962C8B-B14F-4D97-AF65-F5344CB8AC3E}">
        <p14:creationId xmlns:p14="http://schemas.microsoft.com/office/powerpoint/2010/main" val="1248594046"/>
      </p:ext>
    </p:extLst>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804672"/>
          </a:xfrm>
          <a:prstGeom prst="rect">
            <a:avLst/>
          </a:prstGeom>
          <a:solidFill>
            <a:srgbClr val="1B2A6B"/>
          </a:solidFill>
          <a:ln w="12700">
            <a:solidFill>
              <a:srgbClr val="1B2A6B"/>
            </a:solidFill>
            <a:prstDash val="solid"/>
          </a:ln>
        </p:spPr>
      </p:sp>
      <p:sp>
        <p:nvSpPr>
          <p:cNvPr id="3" name="Text 1"/>
          <p:cNvSpPr/>
          <p:nvPr/>
        </p:nvSpPr>
        <p:spPr>
          <a:xfrm>
            <a:off x="320040" y="73152"/>
            <a:ext cx="8503920" cy="658368"/>
          </a:xfrm>
          <a:prstGeom prst="rect">
            <a:avLst/>
          </a:prstGeom>
          <a:noFill/>
          <a:ln/>
        </p:spPr>
        <p:txBody>
          <a:bodyPr wrap="square" rtlCol="0" anchor="ctr"/>
          <a:lstStyle/>
          <a:p>
            <a:pPr marL="0" indent="0">
              <a:buNone/>
            </a:pPr>
            <a:r>
              <a:rPr lang="en-US" sz="1400" b="1" dirty="0">
                <a:solidFill>
                  <a:srgbClr val="E8A020"/>
                </a:solidFill>
                <a:latin typeface="Calibri" pitchFamily="34" charset="0"/>
                <a:ea typeface="Calibri" pitchFamily="34" charset="-122"/>
                <a:cs typeface="Calibri" pitchFamily="34" charset="-120"/>
              </a:rPr>
              <a:t>CLAUSE 30C  |  SECTION 96 — </a:t>
            </a:r>
            <a:r>
              <a:rPr lang="en-US" sz="1400" b="1" dirty="0">
                <a:solidFill>
                  <a:srgbClr val="FFFFFF"/>
                </a:solidFill>
                <a:latin typeface="Calibri" pitchFamily="34" charset="0"/>
                <a:ea typeface="Calibri" pitchFamily="34" charset="-122"/>
                <a:cs typeface="Calibri" pitchFamily="34" charset="-120"/>
              </a:rPr>
              <a:t>GENERAL ANTI AVOIDANCE RULES (GAAR) &amp; IMPERMISSIBLE AVOIDANCE ARRANGEMENT (IAA)</a:t>
            </a:r>
            <a:endParaRPr lang="en-US" sz="1400" dirty="0"/>
          </a:p>
        </p:txBody>
      </p:sp>
      <p:sp>
        <p:nvSpPr>
          <p:cNvPr id="4" name="Shape 2"/>
          <p:cNvSpPr/>
          <p:nvPr/>
        </p:nvSpPr>
        <p:spPr>
          <a:xfrm>
            <a:off x="228600" y="914400"/>
            <a:ext cx="3246120" cy="384048"/>
          </a:xfrm>
          <a:prstGeom prst="rect">
            <a:avLst/>
          </a:prstGeom>
          <a:solidFill>
            <a:srgbClr val="1B2A6B"/>
          </a:solidFill>
          <a:ln w="12700">
            <a:solidFill>
              <a:srgbClr val="1B2A6B"/>
            </a:solidFill>
            <a:prstDash val="solid"/>
          </a:ln>
        </p:spPr>
      </p:sp>
      <p:sp>
        <p:nvSpPr>
          <p:cNvPr id="5" name="Text 3"/>
          <p:cNvSpPr/>
          <p:nvPr/>
        </p:nvSpPr>
        <p:spPr>
          <a:xfrm>
            <a:off x="228600" y="914400"/>
            <a:ext cx="3246120" cy="384048"/>
          </a:xfrm>
          <a:prstGeom prst="rect">
            <a:avLst/>
          </a:prstGeom>
          <a:noFill/>
          <a:ln/>
        </p:spPr>
        <p:txBody>
          <a:bodyPr wrap="square" lIns="0" tIns="0" rIns="0" bIns="0" rtlCol="0" anchor="ctr"/>
          <a:lstStyle/>
          <a:p>
            <a:pPr marL="0" indent="0" algn="ctr">
              <a:buNone/>
            </a:pPr>
            <a:r>
              <a:rPr lang="en-US" sz="1200" b="1" dirty="0">
                <a:solidFill>
                  <a:srgbClr val="E8A020"/>
                </a:solidFill>
                <a:latin typeface="Calibri" pitchFamily="34" charset="0"/>
                <a:ea typeface="Calibri" pitchFamily="34" charset="-122"/>
                <a:cs typeface="Calibri" pitchFamily="34" charset="-120"/>
              </a:rPr>
              <a:t>WHAT IS GAAR?</a:t>
            </a:r>
            <a:endParaRPr lang="en-US" sz="1200" dirty="0"/>
          </a:p>
        </p:txBody>
      </p:sp>
      <p:sp>
        <p:nvSpPr>
          <p:cNvPr id="6" name="Shape 4"/>
          <p:cNvSpPr/>
          <p:nvPr/>
        </p:nvSpPr>
        <p:spPr>
          <a:xfrm>
            <a:off x="228600" y="1298448"/>
            <a:ext cx="3246120" cy="2651760"/>
          </a:xfrm>
          <a:prstGeom prst="rect">
            <a:avLst/>
          </a:prstGeom>
          <a:solidFill>
            <a:srgbClr val="EEF2FB"/>
          </a:solidFill>
          <a:ln w="12700">
            <a:solidFill>
              <a:srgbClr val="C5D0F0"/>
            </a:solidFill>
            <a:prstDash val="solid"/>
          </a:ln>
        </p:spPr>
      </p:sp>
      <p:sp>
        <p:nvSpPr>
          <p:cNvPr id="7" name="Shape 5"/>
          <p:cNvSpPr/>
          <p:nvPr/>
        </p:nvSpPr>
        <p:spPr>
          <a:xfrm>
            <a:off x="292608" y="1371600"/>
            <a:ext cx="201168" cy="201168"/>
          </a:xfrm>
          <a:prstGeom prst="rect">
            <a:avLst/>
          </a:prstGeom>
          <a:solidFill>
            <a:srgbClr val="1B2A6B"/>
          </a:solidFill>
          <a:ln w="12700">
            <a:solidFill>
              <a:srgbClr val="1B2A6B"/>
            </a:solidFill>
            <a:prstDash val="solid"/>
          </a:ln>
        </p:spPr>
      </p:sp>
      <p:sp>
        <p:nvSpPr>
          <p:cNvPr id="8" name="Text 6"/>
          <p:cNvSpPr/>
          <p:nvPr/>
        </p:nvSpPr>
        <p:spPr>
          <a:xfrm>
            <a:off x="548640" y="1335024"/>
            <a:ext cx="2852928" cy="438912"/>
          </a:xfrm>
          <a:prstGeom prst="rect">
            <a:avLst/>
          </a:prstGeom>
          <a:noFill/>
          <a:ln/>
        </p:spPr>
        <p:txBody>
          <a:bodyPr wrap="square" rtlCol="0" anchor="t"/>
          <a:lstStyle/>
          <a:p>
            <a:pPr marL="0" indent="0">
              <a:buNone/>
            </a:pPr>
            <a:r>
              <a:rPr lang="en-US" sz="850" dirty="0">
                <a:solidFill>
                  <a:srgbClr val="1A1A2E"/>
                </a:solidFill>
                <a:latin typeface="Calibri" pitchFamily="34" charset="0"/>
                <a:ea typeface="Calibri" pitchFamily="34" charset="-122"/>
                <a:cs typeface="Calibri" pitchFamily="34" charset="-120"/>
              </a:rPr>
              <a:t>General Anti-Avoidance Rules under Chapter X-A (Sections 95–102); procedural provisions in Section 144BA; Rules 10U to 10UF</a:t>
            </a:r>
            <a:endParaRPr lang="en-US" sz="850" dirty="0"/>
          </a:p>
        </p:txBody>
      </p:sp>
      <p:sp>
        <p:nvSpPr>
          <p:cNvPr id="9" name="Shape 7"/>
          <p:cNvSpPr/>
          <p:nvPr/>
        </p:nvSpPr>
        <p:spPr>
          <a:xfrm>
            <a:off x="292608" y="1865376"/>
            <a:ext cx="201168" cy="201168"/>
          </a:xfrm>
          <a:prstGeom prst="rect">
            <a:avLst/>
          </a:prstGeom>
          <a:solidFill>
            <a:srgbClr val="1B2A6B"/>
          </a:solidFill>
          <a:ln w="12700">
            <a:solidFill>
              <a:srgbClr val="1B2A6B"/>
            </a:solidFill>
            <a:prstDash val="solid"/>
          </a:ln>
        </p:spPr>
      </p:sp>
      <p:sp>
        <p:nvSpPr>
          <p:cNvPr id="10" name="Text 8"/>
          <p:cNvSpPr/>
          <p:nvPr/>
        </p:nvSpPr>
        <p:spPr>
          <a:xfrm>
            <a:off x="548640" y="1828800"/>
            <a:ext cx="2852928" cy="438912"/>
          </a:xfrm>
          <a:prstGeom prst="rect">
            <a:avLst/>
          </a:prstGeom>
          <a:noFill/>
          <a:ln/>
        </p:spPr>
        <p:txBody>
          <a:bodyPr wrap="square" rtlCol="0" anchor="t"/>
          <a:lstStyle/>
          <a:p>
            <a:pPr marL="0" indent="0">
              <a:buNone/>
            </a:pPr>
            <a:r>
              <a:rPr lang="en-US" sz="850" dirty="0">
                <a:solidFill>
                  <a:srgbClr val="1A1A2E"/>
                </a:solidFill>
                <a:latin typeface="Calibri" pitchFamily="34" charset="0"/>
                <a:ea typeface="Calibri" pitchFamily="34" charset="-122"/>
                <a:cs typeface="Calibri" pitchFamily="34" charset="-120"/>
              </a:rPr>
              <a:t>Objective: Target ABUSIVE transactions entered with MAIN OBJECT of avoiding taxes '</a:t>
            </a:r>
            <a:endParaRPr lang="en-US" sz="850" dirty="0"/>
          </a:p>
        </p:txBody>
      </p:sp>
      <p:sp>
        <p:nvSpPr>
          <p:cNvPr id="11" name="Shape 9"/>
          <p:cNvSpPr/>
          <p:nvPr/>
        </p:nvSpPr>
        <p:spPr>
          <a:xfrm>
            <a:off x="292608" y="2359152"/>
            <a:ext cx="201168" cy="201168"/>
          </a:xfrm>
          <a:prstGeom prst="rect">
            <a:avLst/>
          </a:prstGeom>
          <a:solidFill>
            <a:srgbClr val="1B2A6B"/>
          </a:solidFill>
          <a:ln w="12700">
            <a:solidFill>
              <a:srgbClr val="1B2A6B"/>
            </a:solidFill>
            <a:prstDash val="solid"/>
          </a:ln>
        </p:spPr>
      </p:sp>
      <p:sp>
        <p:nvSpPr>
          <p:cNvPr id="12" name="Text 10"/>
          <p:cNvSpPr/>
          <p:nvPr/>
        </p:nvSpPr>
        <p:spPr>
          <a:xfrm>
            <a:off x="548640" y="2322576"/>
            <a:ext cx="2852928" cy="438912"/>
          </a:xfrm>
          <a:prstGeom prst="rect">
            <a:avLst/>
          </a:prstGeom>
          <a:noFill/>
          <a:ln/>
        </p:spPr>
        <p:txBody>
          <a:bodyPr wrap="square" rtlCol="0" anchor="t"/>
          <a:lstStyle/>
          <a:p>
            <a:pPr marL="0" indent="0">
              <a:buNone/>
            </a:pPr>
            <a:r>
              <a:rPr lang="en-US" sz="850" dirty="0">
                <a:solidFill>
                  <a:srgbClr val="1A1A2E"/>
                </a:solidFill>
                <a:latin typeface="Calibri" pitchFamily="34" charset="0"/>
                <a:ea typeface="Calibri" pitchFamily="34" charset="-122"/>
                <a:cs typeface="Calibri" pitchFamily="34" charset="-120"/>
              </a:rPr>
              <a:t>Looks at REAL INTENT &amp; EFFECT of transactions, irrespective of legal structure superimposed to camouflage purpose</a:t>
            </a:r>
            <a:endParaRPr lang="en-US" sz="850" dirty="0"/>
          </a:p>
        </p:txBody>
      </p:sp>
      <p:sp>
        <p:nvSpPr>
          <p:cNvPr id="13" name="Shape 11"/>
          <p:cNvSpPr/>
          <p:nvPr/>
        </p:nvSpPr>
        <p:spPr>
          <a:xfrm>
            <a:off x="292608" y="2852928"/>
            <a:ext cx="201168" cy="201168"/>
          </a:xfrm>
          <a:prstGeom prst="rect">
            <a:avLst/>
          </a:prstGeom>
          <a:solidFill>
            <a:srgbClr val="1B2A6B"/>
          </a:solidFill>
          <a:ln w="12700">
            <a:solidFill>
              <a:srgbClr val="1B2A6B"/>
            </a:solidFill>
            <a:prstDash val="solid"/>
          </a:ln>
        </p:spPr>
      </p:sp>
      <p:sp>
        <p:nvSpPr>
          <p:cNvPr id="14" name="Text 12"/>
          <p:cNvSpPr/>
          <p:nvPr/>
        </p:nvSpPr>
        <p:spPr>
          <a:xfrm>
            <a:off x="548640" y="2816352"/>
            <a:ext cx="2852928" cy="438912"/>
          </a:xfrm>
          <a:prstGeom prst="rect">
            <a:avLst/>
          </a:prstGeom>
          <a:noFill/>
          <a:ln/>
        </p:spPr>
        <p:txBody>
          <a:bodyPr wrap="square" rtlCol="0" anchor="t"/>
          <a:lstStyle/>
          <a:p>
            <a:pPr marL="0" indent="0">
              <a:buNone/>
            </a:pPr>
            <a:r>
              <a:rPr lang="en-US" sz="850" dirty="0">
                <a:solidFill>
                  <a:srgbClr val="1A1A2E"/>
                </a:solidFill>
                <a:latin typeface="Calibri" pitchFamily="34" charset="0"/>
                <a:ea typeface="Calibri" pitchFamily="34" charset="-122"/>
                <a:cs typeface="Calibri" pitchFamily="34" charset="-120"/>
              </a:rPr>
              <a:t>Arrangements entered PRIOR TO 01 April 2017 are EXCLUDED from GAAR</a:t>
            </a:r>
            <a:endParaRPr lang="en-US" sz="850" dirty="0"/>
          </a:p>
        </p:txBody>
      </p:sp>
      <p:sp>
        <p:nvSpPr>
          <p:cNvPr id="15" name="Shape 13"/>
          <p:cNvSpPr/>
          <p:nvPr/>
        </p:nvSpPr>
        <p:spPr>
          <a:xfrm>
            <a:off x="292608" y="3346704"/>
            <a:ext cx="201168" cy="201168"/>
          </a:xfrm>
          <a:prstGeom prst="rect">
            <a:avLst/>
          </a:prstGeom>
          <a:solidFill>
            <a:srgbClr val="1B2A6B"/>
          </a:solidFill>
          <a:ln w="12700">
            <a:solidFill>
              <a:srgbClr val="1B2A6B"/>
            </a:solidFill>
            <a:prstDash val="solid"/>
          </a:ln>
        </p:spPr>
      </p:sp>
      <p:sp>
        <p:nvSpPr>
          <p:cNvPr id="16" name="Text 14"/>
          <p:cNvSpPr/>
          <p:nvPr/>
        </p:nvSpPr>
        <p:spPr>
          <a:xfrm>
            <a:off x="548640" y="3310128"/>
            <a:ext cx="2852928" cy="438912"/>
          </a:xfrm>
          <a:prstGeom prst="rect">
            <a:avLst/>
          </a:prstGeom>
          <a:noFill/>
          <a:ln/>
        </p:spPr>
        <p:txBody>
          <a:bodyPr wrap="square" rtlCol="0" anchor="t"/>
          <a:lstStyle/>
          <a:p>
            <a:pPr marL="0" indent="0">
              <a:buNone/>
            </a:pPr>
            <a:r>
              <a:rPr lang="en-US" sz="850" dirty="0">
                <a:solidFill>
                  <a:srgbClr val="1A1A2E"/>
                </a:solidFill>
                <a:latin typeface="Calibri" pitchFamily="34" charset="0"/>
                <a:ea typeface="Calibri" pitchFamily="34" charset="-122"/>
                <a:cs typeface="Calibri" pitchFamily="34" charset="-120"/>
              </a:rPr>
              <a:t>Triggered only when arrangement is declared as IAA by Pr. CIT / CIT / Approving Panel under Section 144BA</a:t>
            </a:r>
            <a:endParaRPr lang="en-US" sz="850" dirty="0"/>
          </a:p>
        </p:txBody>
      </p:sp>
      <p:sp>
        <p:nvSpPr>
          <p:cNvPr id="17" name="Shape 15"/>
          <p:cNvSpPr/>
          <p:nvPr/>
        </p:nvSpPr>
        <p:spPr>
          <a:xfrm>
            <a:off x="3657600" y="914400"/>
            <a:ext cx="5257800" cy="384048"/>
          </a:xfrm>
          <a:prstGeom prst="rect">
            <a:avLst/>
          </a:prstGeom>
          <a:solidFill>
            <a:srgbClr val="2D4BAA"/>
          </a:solidFill>
          <a:ln w="12700">
            <a:solidFill>
              <a:srgbClr val="2D4BAA"/>
            </a:solidFill>
            <a:prstDash val="solid"/>
          </a:ln>
        </p:spPr>
      </p:sp>
      <p:sp>
        <p:nvSpPr>
          <p:cNvPr id="18" name="Text 16"/>
          <p:cNvSpPr/>
          <p:nvPr/>
        </p:nvSpPr>
        <p:spPr>
          <a:xfrm>
            <a:off x="3657600" y="914400"/>
            <a:ext cx="5257800" cy="384048"/>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WHAT IS AN IMPERMISSIBLE AVOIDANCE ARRANGEMENT (IAA)?</a:t>
            </a:r>
            <a:endParaRPr lang="en-US" sz="1100" dirty="0"/>
          </a:p>
        </p:txBody>
      </p:sp>
      <p:sp>
        <p:nvSpPr>
          <p:cNvPr id="20" name="Text 18"/>
          <p:cNvSpPr/>
          <p:nvPr/>
        </p:nvSpPr>
        <p:spPr>
          <a:xfrm>
            <a:off x="3749040" y="1325880"/>
            <a:ext cx="5074920" cy="512064"/>
          </a:xfrm>
          <a:prstGeom prst="rect">
            <a:avLst/>
          </a:prstGeom>
          <a:noFill/>
          <a:ln/>
        </p:spPr>
        <p:txBody>
          <a:bodyPr wrap="square" rtlCol="0" anchor="ctr"/>
          <a:lstStyle/>
          <a:p>
            <a:pPr marL="0" indent="0">
              <a:buNone/>
            </a:pPr>
            <a:endParaRPr lang="en-US" sz="900" dirty="0"/>
          </a:p>
        </p:txBody>
      </p:sp>
      <p:sp>
        <p:nvSpPr>
          <p:cNvPr id="21" name="Shape 19"/>
          <p:cNvSpPr/>
          <p:nvPr/>
        </p:nvSpPr>
        <p:spPr>
          <a:xfrm>
            <a:off x="3657600" y="1314626"/>
            <a:ext cx="5257800" cy="605614"/>
          </a:xfrm>
          <a:prstGeom prst="rect">
            <a:avLst/>
          </a:prstGeom>
          <a:solidFill>
            <a:srgbClr val="E8A020"/>
          </a:solidFill>
          <a:ln w="12700">
            <a:solidFill>
              <a:srgbClr val="E8A020"/>
            </a:solidFill>
            <a:prstDash val="solid"/>
          </a:ln>
        </p:spPr>
        <p:txBody>
          <a:bodyPr/>
          <a:lstStyle/>
          <a:p>
            <a:r>
              <a:rPr lang="en-IN" sz="1100" dirty="0"/>
              <a:t> An arrangement is to be treated as an IAA, if its main purpose is to obtain tax benefit (“Main Purpose” Test) and it satisfies any one or more of the four tests (“Additional Tests”) specified in Section 96. </a:t>
            </a:r>
          </a:p>
        </p:txBody>
      </p:sp>
      <p:sp>
        <p:nvSpPr>
          <p:cNvPr id="22" name="Text 20"/>
          <p:cNvSpPr/>
          <p:nvPr/>
        </p:nvSpPr>
        <p:spPr>
          <a:xfrm>
            <a:off x="3657600" y="1920240"/>
            <a:ext cx="5257800" cy="320040"/>
          </a:xfrm>
          <a:prstGeom prst="rect">
            <a:avLst/>
          </a:prstGeom>
          <a:noFill/>
          <a:ln/>
        </p:spPr>
        <p:txBody>
          <a:bodyPr wrap="square" lIns="0" tIns="0" rIns="0" bIns="0" rtlCol="0" anchor="ctr"/>
          <a:lstStyle/>
          <a:p>
            <a:pPr marL="0" indent="0" algn="ctr">
              <a:buNone/>
            </a:pPr>
            <a:endParaRPr lang="en-US" sz="1000" dirty="0"/>
          </a:p>
        </p:txBody>
      </p:sp>
      <p:sp>
        <p:nvSpPr>
          <p:cNvPr id="25" name="Text 23"/>
          <p:cNvSpPr/>
          <p:nvPr/>
        </p:nvSpPr>
        <p:spPr>
          <a:xfrm>
            <a:off x="3657600" y="2240280"/>
            <a:ext cx="365760" cy="36576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26" name="Text 24"/>
          <p:cNvSpPr/>
          <p:nvPr/>
        </p:nvSpPr>
        <p:spPr>
          <a:xfrm>
            <a:off x="4078224" y="2267712"/>
            <a:ext cx="2066544" cy="749808"/>
          </a:xfrm>
          <a:prstGeom prst="rect">
            <a:avLst/>
          </a:prstGeom>
          <a:noFill/>
          <a:ln/>
        </p:spPr>
        <p:txBody>
          <a:bodyPr wrap="square" rtlCol="0" anchor="ctr"/>
          <a:lstStyle/>
          <a:p>
            <a:pPr marL="0" indent="0">
              <a:buNone/>
            </a:pPr>
            <a:endParaRPr lang="en-US" sz="900" dirty="0"/>
          </a:p>
        </p:txBody>
      </p:sp>
      <p:sp>
        <p:nvSpPr>
          <p:cNvPr id="28" name="Text 26"/>
          <p:cNvSpPr/>
          <p:nvPr/>
        </p:nvSpPr>
        <p:spPr>
          <a:xfrm>
            <a:off x="6199632" y="2450592"/>
            <a:ext cx="365760" cy="402336"/>
          </a:xfrm>
          <a:prstGeom prst="rect">
            <a:avLst/>
          </a:prstGeom>
          <a:noFill/>
          <a:ln/>
        </p:spPr>
        <p:txBody>
          <a:bodyPr wrap="square" lIns="0" tIns="0" rIns="0" bIns="0" rtlCol="0" anchor="ctr"/>
          <a:lstStyle/>
          <a:p>
            <a:pPr marL="0" indent="0" algn="ctr">
              <a:buNone/>
            </a:pPr>
            <a:endParaRPr lang="en-US" sz="2000" dirty="0"/>
          </a:p>
        </p:txBody>
      </p:sp>
      <p:sp>
        <p:nvSpPr>
          <p:cNvPr id="31" name="Text 29"/>
          <p:cNvSpPr/>
          <p:nvPr/>
        </p:nvSpPr>
        <p:spPr>
          <a:xfrm>
            <a:off x="6537960" y="2240280"/>
            <a:ext cx="365760" cy="36576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32" name="Text 30"/>
          <p:cNvSpPr/>
          <p:nvPr/>
        </p:nvSpPr>
        <p:spPr>
          <a:xfrm>
            <a:off x="6949440" y="2267712"/>
            <a:ext cx="1920240" cy="749808"/>
          </a:xfrm>
          <a:prstGeom prst="rect">
            <a:avLst/>
          </a:prstGeom>
          <a:noFill/>
          <a:ln/>
        </p:spPr>
        <p:txBody>
          <a:bodyPr wrap="square" rtlCol="0" anchor="ctr"/>
          <a:lstStyle/>
          <a:p>
            <a:pPr marL="0" indent="0">
              <a:buNone/>
            </a:pPr>
            <a:endParaRPr lang="en-US" sz="900" dirty="0"/>
          </a:p>
        </p:txBody>
      </p:sp>
      <p:sp>
        <p:nvSpPr>
          <p:cNvPr id="33" name="Shape 31"/>
          <p:cNvSpPr/>
          <p:nvPr/>
        </p:nvSpPr>
        <p:spPr>
          <a:xfrm>
            <a:off x="3662172" y="1931494"/>
            <a:ext cx="5257800" cy="274320"/>
          </a:xfrm>
          <a:prstGeom prst="rect">
            <a:avLst/>
          </a:prstGeom>
          <a:solidFill>
            <a:srgbClr val="2D4BAA"/>
          </a:solidFill>
          <a:ln w="12700">
            <a:solidFill>
              <a:srgbClr val="2D4BAA"/>
            </a:solidFill>
            <a:prstDash val="solid"/>
          </a:ln>
        </p:spPr>
      </p:sp>
      <p:sp>
        <p:nvSpPr>
          <p:cNvPr id="34" name="Text 32"/>
          <p:cNvSpPr/>
          <p:nvPr/>
        </p:nvSpPr>
        <p:spPr>
          <a:xfrm>
            <a:off x="3621024" y="1936418"/>
            <a:ext cx="5257800" cy="274320"/>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FOUR ADDITIONAL TESTS (Satisfy ANY ONE) — Section 96(1)</a:t>
            </a:r>
            <a:endParaRPr lang="en-US" sz="950" dirty="0"/>
          </a:p>
        </p:txBody>
      </p:sp>
      <p:sp>
        <p:nvSpPr>
          <p:cNvPr id="35" name="Shape 33"/>
          <p:cNvSpPr/>
          <p:nvPr/>
        </p:nvSpPr>
        <p:spPr>
          <a:xfrm>
            <a:off x="3657600" y="2575267"/>
            <a:ext cx="1307592" cy="1481328"/>
          </a:xfrm>
          <a:prstGeom prst="rect">
            <a:avLst/>
          </a:prstGeom>
          <a:solidFill>
            <a:srgbClr val="F4F6F9"/>
          </a:solidFill>
          <a:ln w="12700">
            <a:solidFill>
              <a:srgbClr val="C5D0F0"/>
            </a:solidFill>
            <a:prstDash val="solid"/>
          </a:ln>
          <a:effectLst>
            <a:outerShdw blurRad="50800" dist="25400" dir="8100000" algn="bl" rotWithShape="0">
              <a:srgbClr val="000000">
                <a:alpha val="12000"/>
              </a:srgbClr>
            </a:outerShdw>
          </a:effectLst>
        </p:spPr>
      </p:sp>
      <p:sp>
        <p:nvSpPr>
          <p:cNvPr id="36" name="Shape 34"/>
          <p:cNvSpPr/>
          <p:nvPr/>
        </p:nvSpPr>
        <p:spPr>
          <a:xfrm>
            <a:off x="3659710" y="2221992"/>
            <a:ext cx="1307592" cy="329184"/>
          </a:xfrm>
          <a:prstGeom prst="rect">
            <a:avLst/>
          </a:prstGeom>
          <a:solidFill>
            <a:srgbClr val="C0392B"/>
          </a:solidFill>
          <a:ln w="12700">
            <a:solidFill>
              <a:srgbClr val="C0392B"/>
            </a:solidFill>
            <a:prstDash val="solid"/>
          </a:ln>
        </p:spPr>
        <p:txBody>
          <a:bodyPr/>
          <a:lstStyle/>
          <a:p>
            <a:r>
              <a:rPr lang="en-US" sz="1000" b="1" dirty="0">
                <a:solidFill>
                  <a:srgbClr val="FFFFFF"/>
                </a:solidFill>
                <a:latin typeface="Calibri" pitchFamily="34" charset="0"/>
                <a:ea typeface="Calibri" pitchFamily="34" charset="-122"/>
                <a:cs typeface="Calibri" pitchFamily="34" charset="-120"/>
              </a:rPr>
              <a:t>Test 1 — Abnormal Rights</a:t>
            </a:r>
            <a:endParaRPr lang="en-US" sz="1000" dirty="0"/>
          </a:p>
          <a:p>
            <a:endParaRPr lang="en-IN" sz="1000" dirty="0"/>
          </a:p>
        </p:txBody>
      </p:sp>
      <p:sp>
        <p:nvSpPr>
          <p:cNvPr id="37" name="Text 35"/>
          <p:cNvSpPr/>
          <p:nvPr/>
        </p:nvSpPr>
        <p:spPr>
          <a:xfrm>
            <a:off x="3694176" y="3429000"/>
            <a:ext cx="1234440" cy="329184"/>
          </a:xfrm>
          <a:prstGeom prst="rect">
            <a:avLst/>
          </a:prstGeom>
          <a:noFill/>
          <a:ln/>
        </p:spPr>
        <p:txBody>
          <a:bodyPr wrap="square" lIns="0" tIns="0" rIns="0" bIns="0" rtlCol="0" anchor="ctr"/>
          <a:lstStyle/>
          <a:p>
            <a:pPr marL="0" indent="0" algn="ctr">
              <a:buNone/>
            </a:pPr>
            <a:r>
              <a:rPr lang="en-US" sz="800" dirty="0"/>
              <a:t>\</a:t>
            </a:r>
          </a:p>
        </p:txBody>
      </p:sp>
      <p:sp>
        <p:nvSpPr>
          <p:cNvPr id="38" name="Text 36"/>
          <p:cNvSpPr/>
          <p:nvPr/>
        </p:nvSpPr>
        <p:spPr>
          <a:xfrm>
            <a:off x="3719498" y="2798064"/>
            <a:ext cx="1197864" cy="1097280"/>
          </a:xfrm>
          <a:prstGeom prst="rect">
            <a:avLst/>
          </a:prstGeom>
          <a:noFill/>
          <a:ln/>
        </p:spPr>
        <p:txBody>
          <a:bodyPr wrap="square" rtlCol="0" anchor="t"/>
          <a:lstStyle/>
          <a:p>
            <a:pPr marL="0" indent="0">
              <a:buNone/>
            </a:pPr>
            <a:r>
              <a:rPr lang="en-US" sz="1050" dirty="0">
                <a:solidFill>
                  <a:srgbClr val="1A1A2E"/>
                </a:solidFill>
                <a:latin typeface="Calibri" pitchFamily="34" charset="0"/>
                <a:ea typeface="Calibri" pitchFamily="34" charset="-122"/>
                <a:cs typeface="Calibri" pitchFamily="34" charset="-120"/>
              </a:rPr>
              <a:t>Creates rights or obligations NOT ordinarily created between persons dealing at arm's length [Sec. 96(1)(a)]</a:t>
            </a:r>
            <a:endParaRPr lang="en-US" sz="1050" dirty="0"/>
          </a:p>
        </p:txBody>
      </p:sp>
      <p:sp>
        <p:nvSpPr>
          <p:cNvPr id="39" name="Shape 37"/>
          <p:cNvSpPr/>
          <p:nvPr/>
        </p:nvSpPr>
        <p:spPr>
          <a:xfrm>
            <a:off x="4995086" y="2542032"/>
            <a:ext cx="1307592" cy="1481328"/>
          </a:xfrm>
          <a:prstGeom prst="rect">
            <a:avLst/>
          </a:prstGeom>
          <a:solidFill>
            <a:srgbClr val="F4F6F9"/>
          </a:solidFill>
          <a:ln w="12700">
            <a:solidFill>
              <a:srgbClr val="C5D0F0"/>
            </a:solidFill>
            <a:prstDash val="solid"/>
          </a:ln>
          <a:effectLst>
            <a:outerShdw blurRad="50800" dist="25400" dir="8100000" algn="bl" rotWithShape="0">
              <a:srgbClr val="000000">
                <a:alpha val="12000"/>
              </a:srgbClr>
            </a:outerShdw>
          </a:effectLst>
        </p:spPr>
      </p:sp>
      <p:sp>
        <p:nvSpPr>
          <p:cNvPr id="40" name="Shape 38"/>
          <p:cNvSpPr/>
          <p:nvPr/>
        </p:nvSpPr>
        <p:spPr>
          <a:xfrm>
            <a:off x="4965192" y="2224806"/>
            <a:ext cx="1307592" cy="329184"/>
          </a:xfrm>
          <a:prstGeom prst="rect">
            <a:avLst/>
          </a:prstGeom>
          <a:solidFill>
            <a:srgbClr val="6C3483"/>
          </a:solidFill>
          <a:ln w="12700">
            <a:solidFill>
              <a:srgbClr val="6C3483"/>
            </a:solidFill>
            <a:prstDash val="solid"/>
          </a:ln>
        </p:spPr>
      </p:sp>
      <p:sp>
        <p:nvSpPr>
          <p:cNvPr id="41" name="Text 39"/>
          <p:cNvSpPr/>
          <p:nvPr/>
        </p:nvSpPr>
        <p:spPr>
          <a:xfrm>
            <a:off x="4995086" y="2219882"/>
            <a:ext cx="1234440" cy="329184"/>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Test 2 — Misuse / Abuse</a:t>
            </a:r>
            <a:endParaRPr lang="en-US" sz="800" dirty="0"/>
          </a:p>
        </p:txBody>
      </p:sp>
      <p:sp>
        <p:nvSpPr>
          <p:cNvPr id="42" name="Text 40"/>
          <p:cNvSpPr/>
          <p:nvPr/>
        </p:nvSpPr>
        <p:spPr>
          <a:xfrm>
            <a:off x="5029200" y="2854335"/>
            <a:ext cx="1197864" cy="1097280"/>
          </a:xfrm>
          <a:prstGeom prst="rect">
            <a:avLst/>
          </a:prstGeom>
          <a:noFill/>
          <a:ln/>
        </p:spPr>
        <p:txBody>
          <a:bodyPr wrap="square" rtlCol="0" anchor="t"/>
          <a:lstStyle/>
          <a:p>
            <a:pPr marL="0" indent="0">
              <a:buNone/>
            </a:pPr>
            <a:r>
              <a:rPr lang="en-US" sz="1050" dirty="0">
                <a:solidFill>
                  <a:srgbClr val="1A1A2E"/>
                </a:solidFill>
                <a:latin typeface="Calibri" pitchFamily="34" charset="0"/>
                <a:ea typeface="Calibri" pitchFamily="34" charset="-122"/>
                <a:cs typeface="Calibri" pitchFamily="34" charset="-120"/>
              </a:rPr>
              <a:t>Results, directly or indirectly, in misuse or ABUSE of provisions of the Income-tax Act [Sec. 96(1)(b)]</a:t>
            </a:r>
            <a:endParaRPr lang="en-US" sz="1050" dirty="0"/>
          </a:p>
        </p:txBody>
      </p:sp>
      <p:sp>
        <p:nvSpPr>
          <p:cNvPr id="43" name="Shape 41"/>
          <p:cNvSpPr/>
          <p:nvPr/>
        </p:nvSpPr>
        <p:spPr>
          <a:xfrm>
            <a:off x="6309360" y="2577905"/>
            <a:ext cx="1307592" cy="1481328"/>
          </a:xfrm>
          <a:prstGeom prst="rect">
            <a:avLst/>
          </a:prstGeom>
          <a:solidFill>
            <a:srgbClr val="F4F6F9"/>
          </a:solidFill>
          <a:ln w="12700">
            <a:solidFill>
              <a:srgbClr val="C5D0F0"/>
            </a:solidFill>
            <a:prstDash val="solid"/>
          </a:ln>
          <a:effectLst>
            <a:outerShdw blurRad="50800" dist="25400" dir="8100000" algn="bl" rotWithShape="0">
              <a:srgbClr val="000000">
                <a:alpha val="12000"/>
              </a:srgbClr>
            </a:outerShdw>
          </a:effectLst>
        </p:spPr>
      </p:sp>
      <p:sp>
        <p:nvSpPr>
          <p:cNvPr id="44" name="Shape 42"/>
          <p:cNvSpPr/>
          <p:nvPr/>
        </p:nvSpPr>
        <p:spPr>
          <a:xfrm>
            <a:off x="6291072" y="2212848"/>
            <a:ext cx="1307592" cy="329184"/>
          </a:xfrm>
          <a:prstGeom prst="rect">
            <a:avLst/>
          </a:prstGeom>
          <a:solidFill>
            <a:srgbClr val="117A65"/>
          </a:solidFill>
          <a:ln w="12700">
            <a:solidFill>
              <a:srgbClr val="117A65"/>
            </a:solidFill>
            <a:prstDash val="solid"/>
          </a:ln>
        </p:spPr>
      </p:sp>
      <p:sp>
        <p:nvSpPr>
          <p:cNvPr id="45" name="Text 43"/>
          <p:cNvSpPr/>
          <p:nvPr/>
        </p:nvSpPr>
        <p:spPr>
          <a:xfrm>
            <a:off x="6257310" y="2246083"/>
            <a:ext cx="1234440" cy="329184"/>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Test 3 — Lacks Substance</a:t>
            </a:r>
            <a:endParaRPr lang="en-US" sz="800" dirty="0"/>
          </a:p>
        </p:txBody>
      </p:sp>
      <p:sp>
        <p:nvSpPr>
          <p:cNvPr id="46" name="Text 44"/>
          <p:cNvSpPr/>
          <p:nvPr/>
        </p:nvSpPr>
        <p:spPr>
          <a:xfrm>
            <a:off x="6391656" y="2985516"/>
            <a:ext cx="1197864" cy="1097280"/>
          </a:xfrm>
          <a:prstGeom prst="rect">
            <a:avLst/>
          </a:prstGeom>
          <a:noFill/>
          <a:ln/>
        </p:spPr>
        <p:txBody>
          <a:bodyPr wrap="square" rtlCol="0" anchor="t"/>
          <a:lstStyle/>
          <a:p>
            <a:pPr marL="0" indent="0">
              <a:buNone/>
            </a:pPr>
            <a:r>
              <a:rPr lang="en-US" sz="1050" dirty="0">
                <a:solidFill>
                  <a:srgbClr val="1A1A2E"/>
                </a:solidFill>
                <a:latin typeface="Calibri" pitchFamily="34" charset="0"/>
                <a:ea typeface="Calibri" pitchFamily="34" charset="-122"/>
                <a:cs typeface="Calibri" pitchFamily="34" charset="-120"/>
              </a:rPr>
              <a:t>Lacks COMMERCIAL SUBSTANCE </a:t>
            </a:r>
            <a:endParaRPr lang="en-US" sz="1050" dirty="0"/>
          </a:p>
        </p:txBody>
      </p:sp>
      <p:sp>
        <p:nvSpPr>
          <p:cNvPr id="47" name="Shape 45"/>
          <p:cNvSpPr/>
          <p:nvPr/>
        </p:nvSpPr>
        <p:spPr>
          <a:xfrm>
            <a:off x="7635240" y="2540625"/>
            <a:ext cx="1307592" cy="1481328"/>
          </a:xfrm>
          <a:prstGeom prst="rect">
            <a:avLst/>
          </a:prstGeom>
          <a:solidFill>
            <a:srgbClr val="F4F6F9"/>
          </a:solidFill>
          <a:ln w="12700">
            <a:solidFill>
              <a:srgbClr val="C5D0F0"/>
            </a:solidFill>
            <a:prstDash val="solid"/>
          </a:ln>
          <a:effectLst>
            <a:outerShdw blurRad="50800" dist="25400" dir="8100000" algn="bl" rotWithShape="0">
              <a:srgbClr val="000000">
                <a:alpha val="12000"/>
              </a:srgbClr>
            </a:outerShdw>
          </a:effectLst>
        </p:spPr>
      </p:sp>
      <p:sp>
        <p:nvSpPr>
          <p:cNvPr id="48" name="Shape 46"/>
          <p:cNvSpPr/>
          <p:nvPr/>
        </p:nvSpPr>
        <p:spPr>
          <a:xfrm>
            <a:off x="7607808" y="2219882"/>
            <a:ext cx="1307592" cy="329184"/>
          </a:xfrm>
          <a:prstGeom prst="rect">
            <a:avLst/>
          </a:prstGeom>
          <a:solidFill>
            <a:srgbClr val="1E8449"/>
          </a:solidFill>
          <a:ln w="12700">
            <a:solidFill>
              <a:srgbClr val="1E8449"/>
            </a:solidFill>
            <a:prstDash val="solid"/>
          </a:ln>
        </p:spPr>
      </p:sp>
      <p:sp>
        <p:nvSpPr>
          <p:cNvPr id="49" name="Text 47"/>
          <p:cNvSpPr/>
          <p:nvPr/>
        </p:nvSpPr>
        <p:spPr>
          <a:xfrm>
            <a:off x="7616952" y="2248721"/>
            <a:ext cx="1234440" cy="329184"/>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Test 4 — Abnormal Manner</a:t>
            </a:r>
            <a:endParaRPr lang="en-US" sz="800" dirty="0"/>
          </a:p>
        </p:txBody>
      </p:sp>
      <p:sp>
        <p:nvSpPr>
          <p:cNvPr id="50" name="Text 48"/>
          <p:cNvSpPr/>
          <p:nvPr/>
        </p:nvSpPr>
        <p:spPr>
          <a:xfrm>
            <a:off x="7662672" y="2627493"/>
            <a:ext cx="1197864" cy="1097280"/>
          </a:xfrm>
          <a:prstGeom prst="rect">
            <a:avLst/>
          </a:prstGeom>
          <a:noFill/>
          <a:ln/>
        </p:spPr>
        <p:txBody>
          <a:bodyPr wrap="square" rtlCol="0" anchor="t"/>
          <a:lstStyle/>
          <a:p>
            <a:pPr marL="0" indent="0">
              <a:buNone/>
            </a:pPr>
            <a:r>
              <a:rPr lang="en-US" sz="1050" dirty="0">
                <a:solidFill>
                  <a:srgbClr val="1A1A2E"/>
                </a:solidFill>
                <a:latin typeface="Calibri" pitchFamily="34" charset="0"/>
                <a:ea typeface="Calibri" pitchFamily="34" charset="-122"/>
                <a:cs typeface="Calibri" pitchFamily="34" charset="-120"/>
              </a:rPr>
              <a:t>Carried out by means or in a manner NOT ordinarily employed for BONA FIDE purposes [Sec. 96(1)(d)]</a:t>
            </a:r>
            <a:endParaRPr lang="en-US" sz="1050" dirty="0"/>
          </a:p>
        </p:txBody>
      </p:sp>
      <p:sp>
        <p:nvSpPr>
          <p:cNvPr id="51" name="Shape 49"/>
          <p:cNvSpPr/>
          <p:nvPr/>
        </p:nvSpPr>
        <p:spPr>
          <a:xfrm>
            <a:off x="0" y="4873752"/>
            <a:ext cx="9144000" cy="274320"/>
          </a:xfrm>
          <a:prstGeom prst="rect">
            <a:avLst/>
          </a:prstGeom>
          <a:solidFill>
            <a:srgbClr val="1B2A6B"/>
          </a:solidFill>
          <a:ln w="12700">
            <a:solidFill>
              <a:srgbClr val="1B2A6B"/>
            </a:solidFill>
            <a:prstDash val="solid"/>
          </a:ln>
        </p:spPr>
      </p:sp>
      <p:sp>
        <p:nvSpPr>
          <p:cNvPr id="52" name="Text 50"/>
          <p:cNvSpPr/>
          <p:nvPr/>
        </p:nvSpPr>
        <p:spPr>
          <a:xfrm>
            <a:off x="228600" y="4882896"/>
            <a:ext cx="8686800" cy="256032"/>
          </a:xfrm>
          <a:prstGeom prst="rect">
            <a:avLst/>
          </a:prstGeom>
          <a:noFill/>
          <a:ln/>
        </p:spPr>
        <p:txBody>
          <a:bodyPr wrap="square" rtlCol="0" anchor="ctr"/>
          <a:lstStyle/>
          <a:p>
            <a:pPr marL="0" indent="0">
              <a:buNone/>
            </a:pPr>
            <a:r>
              <a:rPr lang="en-US" sz="800" b="1" dirty="0">
                <a:solidFill>
                  <a:srgbClr val="E8A020"/>
                </a:solidFill>
                <a:latin typeface="Calibri" pitchFamily="34" charset="0"/>
                <a:ea typeface="Calibri" pitchFamily="34" charset="-122"/>
                <a:cs typeface="Calibri" pitchFamily="34" charset="-120"/>
              </a:rPr>
              <a:t>Section 96(2): If main purpose of a STEP in the arrangement is to obtain tax benefit → the entire arrangement is PRESUMED to be entered for obtaining tax benefit, unless assessee proves to the contrary.</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804672"/>
          </a:xfrm>
          <a:prstGeom prst="rect">
            <a:avLst/>
          </a:prstGeom>
          <a:solidFill>
            <a:srgbClr val="1B2A6B"/>
          </a:solidFill>
          <a:ln w="12700">
            <a:solidFill>
              <a:srgbClr val="1B2A6B"/>
            </a:solidFill>
            <a:prstDash val="solid"/>
          </a:ln>
        </p:spPr>
      </p:sp>
      <p:sp>
        <p:nvSpPr>
          <p:cNvPr id="3" name="Text 1"/>
          <p:cNvSpPr/>
          <p:nvPr/>
        </p:nvSpPr>
        <p:spPr>
          <a:xfrm>
            <a:off x="320040" y="73152"/>
            <a:ext cx="8503920" cy="658368"/>
          </a:xfrm>
          <a:prstGeom prst="rect">
            <a:avLst/>
          </a:prstGeom>
          <a:noFill/>
          <a:ln/>
        </p:spPr>
        <p:txBody>
          <a:bodyPr wrap="square" rtlCol="0" anchor="ctr"/>
          <a:lstStyle/>
          <a:p>
            <a:pPr marL="0" indent="0">
              <a:buNone/>
            </a:pPr>
            <a:r>
              <a:rPr lang="en-US" sz="1400" b="1" dirty="0">
                <a:solidFill>
                  <a:srgbClr val="E8A020"/>
                </a:solidFill>
                <a:latin typeface="Calibri" pitchFamily="34" charset="0"/>
                <a:ea typeface="Calibri" pitchFamily="34" charset="-122"/>
                <a:cs typeface="Calibri" pitchFamily="34" charset="-120"/>
              </a:rPr>
              <a:t>CLAUSE 30C  |  </a:t>
            </a:r>
            <a:r>
              <a:rPr lang="en-US" sz="1400" b="1" dirty="0">
                <a:solidFill>
                  <a:srgbClr val="FFFFFF"/>
                </a:solidFill>
                <a:latin typeface="Calibri" pitchFamily="34" charset="0"/>
                <a:ea typeface="Calibri" pitchFamily="34" charset="-122"/>
                <a:cs typeface="Calibri" pitchFamily="34" charset="-120"/>
              </a:rPr>
              <a:t>WHEN GAAR IS NOT APPLICABLE  &amp;  AUDITOR'S REPORTING APPROACH</a:t>
            </a:r>
            <a:endParaRPr lang="en-US" sz="1400" dirty="0"/>
          </a:p>
        </p:txBody>
      </p:sp>
      <p:sp>
        <p:nvSpPr>
          <p:cNvPr id="4" name="Shape 2"/>
          <p:cNvSpPr/>
          <p:nvPr/>
        </p:nvSpPr>
        <p:spPr>
          <a:xfrm>
            <a:off x="228600" y="896112"/>
            <a:ext cx="4160520" cy="365760"/>
          </a:xfrm>
          <a:prstGeom prst="rect">
            <a:avLst/>
          </a:prstGeom>
          <a:solidFill>
            <a:srgbClr val="C0392B"/>
          </a:solidFill>
          <a:ln w="12700">
            <a:solidFill>
              <a:srgbClr val="C0392B"/>
            </a:solidFill>
            <a:prstDash val="solid"/>
          </a:ln>
        </p:spPr>
      </p:sp>
      <p:sp>
        <p:nvSpPr>
          <p:cNvPr id="5" name="Text 3"/>
          <p:cNvSpPr/>
          <p:nvPr/>
        </p:nvSpPr>
        <p:spPr>
          <a:xfrm>
            <a:off x="228600" y="896112"/>
            <a:ext cx="4160520" cy="365760"/>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WHEN GAAR IS NOT APPLICABLE  [Rule 10U]</a:t>
            </a:r>
            <a:endParaRPr lang="en-US" sz="1100" dirty="0"/>
          </a:p>
        </p:txBody>
      </p:sp>
      <p:sp>
        <p:nvSpPr>
          <p:cNvPr id="6" name="Shape 4"/>
          <p:cNvSpPr/>
          <p:nvPr/>
        </p:nvSpPr>
        <p:spPr>
          <a:xfrm>
            <a:off x="228600" y="1316736"/>
            <a:ext cx="4160520" cy="758952"/>
          </a:xfrm>
          <a:prstGeom prst="rect">
            <a:avLst/>
          </a:prstGeom>
          <a:solidFill>
            <a:srgbClr val="EEF2FB"/>
          </a:solidFill>
          <a:ln w="12700">
            <a:solidFill>
              <a:srgbClr val="C5D0F0"/>
            </a:solidFill>
            <a:prstDash val="solid"/>
          </a:ln>
        </p:spPr>
      </p:sp>
      <p:sp>
        <p:nvSpPr>
          <p:cNvPr id="7" name="Shape 5"/>
          <p:cNvSpPr/>
          <p:nvPr/>
        </p:nvSpPr>
        <p:spPr>
          <a:xfrm>
            <a:off x="274320" y="1399032"/>
            <a:ext cx="310896" cy="310896"/>
          </a:xfrm>
          <a:prstGeom prst="ellipse">
            <a:avLst/>
          </a:prstGeom>
          <a:solidFill>
            <a:srgbClr val="C0392B"/>
          </a:solidFill>
          <a:ln w="12700">
            <a:solidFill>
              <a:srgbClr val="C0392B"/>
            </a:solidFill>
            <a:prstDash val="solid"/>
          </a:ln>
        </p:spPr>
      </p:sp>
      <p:sp>
        <p:nvSpPr>
          <p:cNvPr id="8" name="Text 6"/>
          <p:cNvSpPr/>
          <p:nvPr/>
        </p:nvSpPr>
        <p:spPr>
          <a:xfrm>
            <a:off x="274320" y="1399032"/>
            <a:ext cx="310896" cy="31089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1</a:t>
            </a:r>
            <a:endParaRPr lang="en-US" sz="1100" dirty="0"/>
          </a:p>
        </p:txBody>
      </p:sp>
      <p:sp>
        <p:nvSpPr>
          <p:cNvPr id="9" name="Text 7"/>
          <p:cNvSpPr/>
          <p:nvPr/>
        </p:nvSpPr>
        <p:spPr>
          <a:xfrm>
            <a:off x="667512" y="1371600"/>
            <a:ext cx="3657600" cy="219456"/>
          </a:xfrm>
          <a:prstGeom prst="rect">
            <a:avLst/>
          </a:prstGeom>
          <a:noFill/>
          <a:ln/>
        </p:spPr>
        <p:txBody>
          <a:bodyPr wrap="square" rtlCol="0" anchor="ctr"/>
          <a:lstStyle/>
          <a:p>
            <a:pPr marL="0" indent="0">
              <a:buNone/>
            </a:pPr>
            <a:r>
              <a:rPr lang="en-US" sz="950" b="1" dirty="0">
                <a:solidFill>
                  <a:srgbClr val="C0392B"/>
                </a:solidFill>
                <a:latin typeface="Calibri" pitchFamily="34" charset="0"/>
                <a:ea typeface="Calibri" pitchFamily="34" charset="-122"/>
                <a:cs typeface="Calibri" pitchFamily="34" charset="-120"/>
              </a:rPr>
              <a:t>Tax Benefit &lt; ₹3 Crore</a:t>
            </a:r>
            <a:endParaRPr lang="en-US" sz="950" dirty="0"/>
          </a:p>
        </p:txBody>
      </p:sp>
      <p:sp>
        <p:nvSpPr>
          <p:cNvPr id="10" name="Text 8"/>
          <p:cNvSpPr/>
          <p:nvPr/>
        </p:nvSpPr>
        <p:spPr>
          <a:xfrm>
            <a:off x="667512" y="1591056"/>
            <a:ext cx="3657600" cy="539496"/>
          </a:xfrm>
          <a:prstGeom prst="rect">
            <a:avLst/>
          </a:prstGeom>
          <a:noFill/>
          <a:ln/>
        </p:spPr>
        <p:txBody>
          <a:bodyPr wrap="square" rtlCol="0" anchor="ctr"/>
          <a:lstStyle/>
          <a:p>
            <a:pPr marL="0" indent="0">
              <a:buNone/>
            </a:pPr>
            <a:r>
              <a:rPr lang="en-US" sz="850" dirty="0">
                <a:solidFill>
                  <a:srgbClr val="1A1A2E"/>
                </a:solidFill>
                <a:latin typeface="Calibri" pitchFamily="34" charset="0"/>
                <a:ea typeface="Calibri" pitchFamily="34" charset="-122"/>
                <a:cs typeface="Calibri" pitchFamily="34" charset="-120"/>
              </a:rPr>
              <a:t>GAAR not applicable if aggregate tax benefit to ALL PARTIES to the arrangement in the relevant A.Y. does not exceed ₹3 Crore. (Interest and penalty not included in computing tax benefit — Rule 10U(1)(a))</a:t>
            </a:r>
            <a:endParaRPr lang="en-US" sz="850" dirty="0"/>
          </a:p>
        </p:txBody>
      </p:sp>
      <p:sp>
        <p:nvSpPr>
          <p:cNvPr id="11" name="Shape 9"/>
          <p:cNvSpPr/>
          <p:nvPr/>
        </p:nvSpPr>
        <p:spPr>
          <a:xfrm>
            <a:off x="228600" y="2116836"/>
            <a:ext cx="4160520" cy="758952"/>
          </a:xfrm>
          <a:prstGeom prst="rect">
            <a:avLst/>
          </a:prstGeom>
          <a:solidFill>
            <a:srgbClr val="F4F6F9"/>
          </a:solidFill>
          <a:ln w="12700">
            <a:solidFill>
              <a:srgbClr val="C5D0F0"/>
            </a:solidFill>
            <a:prstDash val="solid"/>
          </a:ln>
        </p:spPr>
      </p:sp>
      <p:sp>
        <p:nvSpPr>
          <p:cNvPr id="12" name="Shape 10"/>
          <p:cNvSpPr/>
          <p:nvPr/>
        </p:nvSpPr>
        <p:spPr>
          <a:xfrm>
            <a:off x="274320" y="2199132"/>
            <a:ext cx="310896" cy="310896"/>
          </a:xfrm>
          <a:prstGeom prst="ellipse">
            <a:avLst/>
          </a:prstGeom>
          <a:solidFill>
            <a:srgbClr val="C0392B"/>
          </a:solidFill>
          <a:ln w="12700">
            <a:solidFill>
              <a:srgbClr val="C0392B"/>
            </a:solidFill>
            <a:prstDash val="solid"/>
          </a:ln>
        </p:spPr>
      </p:sp>
      <p:sp>
        <p:nvSpPr>
          <p:cNvPr id="13" name="Text 11"/>
          <p:cNvSpPr/>
          <p:nvPr/>
        </p:nvSpPr>
        <p:spPr>
          <a:xfrm>
            <a:off x="274320" y="2199132"/>
            <a:ext cx="310896" cy="31089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a:t>
            </a:r>
            <a:endParaRPr lang="en-US" sz="1100" dirty="0"/>
          </a:p>
        </p:txBody>
      </p:sp>
      <p:sp>
        <p:nvSpPr>
          <p:cNvPr id="14" name="Text 12"/>
          <p:cNvSpPr/>
          <p:nvPr/>
        </p:nvSpPr>
        <p:spPr>
          <a:xfrm>
            <a:off x="667512" y="2171700"/>
            <a:ext cx="3657600" cy="219456"/>
          </a:xfrm>
          <a:prstGeom prst="rect">
            <a:avLst/>
          </a:prstGeom>
          <a:noFill/>
          <a:ln/>
        </p:spPr>
        <p:txBody>
          <a:bodyPr wrap="square" rtlCol="0" anchor="ctr"/>
          <a:lstStyle/>
          <a:p>
            <a:pPr marL="0" indent="0">
              <a:buNone/>
            </a:pPr>
            <a:r>
              <a:rPr lang="en-US" sz="950" b="1" dirty="0">
                <a:solidFill>
                  <a:srgbClr val="C0392B"/>
                </a:solidFill>
                <a:latin typeface="Calibri" pitchFamily="34" charset="0"/>
                <a:ea typeface="Calibri" pitchFamily="34" charset="-122"/>
                <a:cs typeface="Calibri" pitchFamily="34" charset="-120"/>
              </a:rPr>
              <a:t>Foreign Institutional Investor (FII)</a:t>
            </a:r>
            <a:endParaRPr lang="en-US" sz="950" dirty="0"/>
          </a:p>
        </p:txBody>
      </p:sp>
      <p:sp>
        <p:nvSpPr>
          <p:cNvPr id="15" name="Text 13"/>
          <p:cNvSpPr/>
          <p:nvPr/>
        </p:nvSpPr>
        <p:spPr>
          <a:xfrm>
            <a:off x="667512" y="2391156"/>
            <a:ext cx="3657600" cy="539496"/>
          </a:xfrm>
          <a:prstGeom prst="rect">
            <a:avLst/>
          </a:prstGeom>
          <a:noFill/>
          <a:ln/>
        </p:spPr>
        <p:txBody>
          <a:bodyPr wrap="square" rtlCol="0" anchor="ctr"/>
          <a:lstStyle/>
          <a:p>
            <a:pPr marL="0" indent="0">
              <a:buNone/>
            </a:pPr>
            <a:r>
              <a:rPr lang="en-US" sz="850" dirty="0">
                <a:solidFill>
                  <a:srgbClr val="1A1A2E"/>
                </a:solidFill>
                <a:latin typeface="Calibri" pitchFamily="34" charset="0"/>
                <a:ea typeface="Calibri" pitchFamily="34" charset="-122"/>
                <a:cs typeface="Calibri" pitchFamily="34" charset="-120"/>
              </a:rPr>
              <a:t>Not applicable to an FII that has NOT availed any tax treaty benefit and has invested in listed/unlisted securities with prior permission of competent authority per SEBI (FII) Regulations, 1995 — Rule 10U(1)(b)</a:t>
            </a:r>
            <a:endParaRPr lang="en-US" sz="850" dirty="0"/>
          </a:p>
        </p:txBody>
      </p:sp>
      <p:sp>
        <p:nvSpPr>
          <p:cNvPr id="16" name="Shape 14"/>
          <p:cNvSpPr/>
          <p:nvPr/>
        </p:nvSpPr>
        <p:spPr>
          <a:xfrm>
            <a:off x="228600" y="2916936"/>
            <a:ext cx="4160520" cy="758952"/>
          </a:xfrm>
          <a:prstGeom prst="rect">
            <a:avLst/>
          </a:prstGeom>
          <a:solidFill>
            <a:srgbClr val="EEF2FB"/>
          </a:solidFill>
          <a:ln w="12700">
            <a:solidFill>
              <a:srgbClr val="C5D0F0"/>
            </a:solidFill>
            <a:prstDash val="solid"/>
          </a:ln>
        </p:spPr>
      </p:sp>
      <p:sp>
        <p:nvSpPr>
          <p:cNvPr id="17" name="Shape 15"/>
          <p:cNvSpPr/>
          <p:nvPr/>
        </p:nvSpPr>
        <p:spPr>
          <a:xfrm>
            <a:off x="274320" y="2999232"/>
            <a:ext cx="310896" cy="310896"/>
          </a:xfrm>
          <a:prstGeom prst="ellipse">
            <a:avLst/>
          </a:prstGeom>
          <a:solidFill>
            <a:srgbClr val="C0392B"/>
          </a:solidFill>
          <a:ln w="12700">
            <a:solidFill>
              <a:srgbClr val="C0392B"/>
            </a:solidFill>
            <a:prstDash val="solid"/>
          </a:ln>
        </p:spPr>
      </p:sp>
      <p:sp>
        <p:nvSpPr>
          <p:cNvPr id="18" name="Text 16"/>
          <p:cNvSpPr/>
          <p:nvPr/>
        </p:nvSpPr>
        <p:spPr>
          <a:xfrm>
            <a:off x="274320" y="2999232"/>
            <a:ext cx="310896" cy="31089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3</a:t>
            </a:r>
            <a:endParaRPr lang="en-US" sz="1100" dirty="0"/>
          </a:p>
        </p:txBody>
      </p:sp>
      <p:sp>
        <p:nvSpPr>
          <p:cNvPr id="19" name="Text 17"/>
          <p:cNvSpPr/>
          <p:nvPr/>
        </p:nvSpPr>
        <p:spPr>
          <a:xfrm>
            <a:off x="667512" y="2971800"/>
            <a:ext cx="3657600" cy="219456"/>
          </a:xfrm>
          <a:prstGeom prst="rect">
            <a:avLst/>
          </a:prstGeom>
          <a:noFill/>
          <a:ln/>
        </p:spPr>
        <p:txBody>
          <a:bodyPr wrap="square" rtlCol="0" anchor="ctr"/>
          <a:lstStyle/>
          <a:p>
            <a:pPr marL="0" indent="0">
              <a:buNone/>
            </a:pPr>
            <a:r>
              <a:rPr lang="en-US" sz="950" b="1" dirty="0">
                <a:solidFill>
                  <a:srgbClr val="C0392B"/>
                </a:solidFill>
                <a:latin typeface="Calibri" pitchFamily="34" charset="0"/>
                <a:ea typeface="Calibri" pitchFamily="34" charset="-122"/>
                <a:cs typeface="Calibri" pitchFamily="34" charset="-120"/>
              </a:rPr>
              <a:t>Non-Resident via Offshore Derivatives</a:t>
            </a:r>
            <a:endParaRPr lang="en-US" sz="950" dirty="0"/>
          </a:p>
        </p:txBody>
      </p:sp>
      <p:sp>
        <p:nvSpPr>
          <p:cNvPr id="20" name="Text 18"/>
          <p:cNvSpPr/>
          <p:nvPr/>
        </p:nvSpPr>
        <p:spPr>
          <a:xfrm>
            <a:off x="667512" y="3191256"/>
            <a:ext cx="3657600" cy="539496"/>
          </a:xfrm>
          <a:prstGeom prst="rect">
            <a:avLst/>
          </a:prstGeom>
          <a:noFill/>
          <a:ln/>
        </p:spPr>
        <p:txBody>
          <a:bodyPr wrap="square" rtlCol="0" anchor="ctr"/>
          <a:lstStyle/>
          <a:p>
            <a:pPr marL="0" indent="0">
              <a:buNone/>
            </a:pPr>
            <a:r>
              <a:rPr lang="en-US" sz="850" dirty="0">
                <a:solidFill>
                  <a:srgbClr val="1A1A2E"/>
                </a:solidFill>
                <a:latin typeface="Calibri" pitchFamily="34" charset="0"/>
                <a:ea typeface="Calibri" pitchFamily="34" charset="-122"/>
                <a:cs typeface="Calibri" pitchFamily="34" charset="-120"/>
              </a:rPr>
              <a:t>Not applicable to a non-resident investing by way of offshore derivative instruments (or otherwise) in FIIs — Rule 10U(1)(c)</a:t>
            </a:r>
            <a:endParaRPr lang="en-US" sz="850" dirty="0"/>
          </a:p>
        </p:txBody>
      </p:sp>
      <p:sp>
        <p:nvSpPr>
          <p:cNvPr id="21" name="Shape 19"/>
          <p:cNvSpPr/>
          <p:nvPr/>
        </p:nvSpPr>
        <p:spPr>
          <a:xfrm>
            <a:off x="228600" y="3717036"/>
            <a:ext cx="4160520" cy="758952"/>
          </a:xfrm>
          <a:prstGeom prst="rect">
            <a:avLst/>
          </a:prstGeom>
          <a:solidFill>
            <a:srgbClr val="F4F6F9"/>
          </a:solidFill>
          <a:ln w="12700">
            <a:solidFill>
              <a:srgbClr val="C5D0F0"/>
            </a:solidFill>
            <a:prstDash val="solid"/>
          </a:ln>
        </p:spPr>
      </p:sp>
      <p:sp>
        <p:nvSpPr>
          <p:cNvPr id="22" name="Shape 20"/>
          <p:cNvSpPr/>
          <p:nvPr/>
        </p:nvSpPr>
        <p:spPr>
          <a:xfrm>
            <a:off x="274320" y="3799332"/>
            <a:ext cx="310896" cy="310896"/>
          </a:xfrm>
          <a:prstGeom prst="ellipse">
            <a:avLst/>
          </a:prstGeom>
          <a:solidFill>
            <a:srgbClr val="C0392B"/>
          </a:solidFill>
          <a:ln w="12700">
            <a:solidFill>
              <a:srgbClr val="C0392B"/>
            </a:solidFill>
            <a:prstDash val="solid"/>
          </a:ln>
        </p:spPr>
      </p:sp>
      <p:sp>
        <p:nvSpPr>
          <p:cNvPr id="23" name="Text 21"/>
          <p:cNvSpPr/>
          <p:nvPr/>
        </p:nvSpPr>
        <p:spPr>
          <a:xfrm>
            <a:off x="274320" y="3799332"/>
            <a:ext cx="310896" cy="310896"/>
          </a:xfrm>
          <a:prstGeom prst="rect">
            <a:avLst/>
          </a:prstGeom>
          <a:noFill/>
          <a:ln/>
        </p:spPr>
        <p:txBody>
          <a:bodyPr wrap="square" lIns="0" tIns="0" rIns="0" bIns="0"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4</a:t>
            </a:r>
            <a:endParaRPr lang="en-US" sz="1100" dirty="0"/>
          </a:p>
        </p:txBody>
      </p:sp>
      <p:sp>
        <p:nvSpPr>
          <p:cNvPr id="24" name="Text 22"/>
          <p:cNvSpPr/>
          <p:nvPr/>
        </p:nvSpPr>
        <p:spPr>
          <a:xfrm>
            <a:off x="667512" y="3771900"/>
            <a:ext cx="3657600" cy="219456"/>
          </a:xfrm>
          <a:prstGeom prst="rect">
            <a:avLst/>
          </a:prstGeom>
          <a:noFill/>
          <a:ln/>
        </p:spPr>
        <p:txBody>
          <a:bodyPr wrap="square" rtlCol="0" anchor="ctr"/>
          <a:lstStyle/>
          <a:p>
            <a:pPr marL="0" indent="0">
              <a:buNone/>
            </a:pPr>
            <a:r>
              <a:rPr lang="en-US" sz="950" b="1" dirty="0">
                <a:solidFill>
                  <a:srgbClr val="C0392B"/>
                </a:solidFill>
                <a:latin typeface="Calibri" pitchFamily="34" charset="0"/>
                <a:ea typeface="Calibri" pitchFamily="34" charset="-122"/>
                <a:cs typeface="Calibri" pitchFamily="34" charset="-120"/>
              </a:rPr>
              <a:t>Pre-01 April 2017 Investments</a:t>
            </a:r>
            <a:endParaRPr lang="en-US" sz="950" dirty="0"/>
          </a:p>
        </p:txBody>
      </p:sp>
      <p:sp>
        <p:nvSpPr>
          <p:cNvPr id="25" name="Text 23"/>
          <p:cNvSpPr/>
          <p:nvPr/>
        </p:nvSpPr>
        <p:spPr>
          <a:xfrm>
            <a:off x="667512" y="3991356"/>
            <a:ext cx="3657600" cy="539496"/>
          </a:xfrm>
          <a:prstGeom prst="rect">
            <a:avLst/>
          </a:prstGeom>
          <a:noFill/>
          <a:ln/>
        </p:spPr>
        <p:txBody>
          <a:bodyPr wrap="square" rtlCol="0" anchor="ctr"/>
          <a:lstStyle/>
          <a:p>
            <a:pPr marL="0" indent="0">
              <a:buNone/>
            </a:pPr>
            <a:r>
              <a:rPr lang="en-US" sz="850" dirty="0">
                <a:solidFill>
                  <a:srgbClr val="1A1A2E"/>
                </a:solidFill>
                <a:latin typeface="Calibri" pitchFamily="34" charset="0"/>
                <a:ea typeface="Calibri" pitchFamily="34" charset="-122"/>
                <a:cs typeface="Calibri" pitchFamily="34" charset="-120"/>
              </a:rPr>
              <a:t>Not applicable to income accruing from transfer of investments made PRIOR TO 01.04.2017. However, tax benefit obtained from such arrangement AFTER 01.04.2017 is still covered — Rule 10U(1)(d) &amp; 10U(2)</a:t>
            </a:r>
            <a:endParaRPr lang="en-US" sz="850" dirty="0"/>
          </a:p>
        </p:txBody>
      </p:sp>
      <p:sp>
        <p:nvSpPr>
          <p:cNvPr id="26" name="Shape 24"/>
          <p:cNvSpPr/>
          <p:nvPr/>
        </p:nvSpPr>
        <p:spPr>
          <a:xfrm>
            <a:off x="4572000" y="896112"/>
            <a:ext cx="4343400" cy="365760"/>
          </a:xfrm>
          <a:prstGeom prst="rect">
            <a:avLst/>
          </a:prstGeom>
          <a:solidFill>
            <a:srgbClr val="1B2A6B"/>
          </a:solidFill>
          <a:ln w="12700">
            <a:solidFill>
              <a:srgbClr val="1B2A6B"/>
            </a:solidFill>
            <a:prstDash val="solid"/>
          </a:ln>
        </p:spPr>
      </p:sp>
      <p:sp>
        <p:nvSpPr>
          <p:cNvPr id="27" name="Text 25"/>
          <p:cNvSpPr/>
          <p:nvPr/>
        </p:nvSpPr>
        <p:spPr>
          <a:xfrm>
            <a:off x="4572000" y="896112"/>
            <a:ext cx="4343400" cy="365760"/>
          </a:xfrm>
          <a:prstGeom prst="rect">
            <a:avLst/>
          </a:prstGeom>
          <a:noFill/>
          <a:ln/>
        </p:spPr>
        <p:txBody>
          <a:bodyPr wrap="square" lIns="0" tIns="0" rIns="0" bIns="0" rtlCol="0" anchor="ctr"/>
          <a:lstStyle/>
          <a:p>
            <a:pPr marL="0" indent="0" algn="ctr">
              <a:buNone/>
            </a:pPr>
            <a:r>
              <a:rPr lang="en-US" sz="1100" b="1" dirty="0">
                <a:solidFill>
                  <a:srgbClr val="E8A020"/>
                </a:solidFill>
                <a:latin typeface="Calibri" pitchFamily="34" charset="0"/>
                <a:ea typeface="Calibri" pitchFamily="34" charset="-122"/>
                <a:cs typeface="Calibri" pitchFamily="34" charset="-120"/>
              </a:rPr>
              <a:t>AUDITOR'S REPORTING APPROACH  [Form 3CD]</a:t>
            </a:r>
            <a:endParaRPr lang="en-US" sz="1100" dirty="0"/>
          </a:p>
        </p:txBody>
      </p:sp>
      <p:sp>
        <p:nvSpPr>
          <p:cNvPr id="28" name="Shape 26"/>
          <p:cNvSpPr/>
          <p:nvPr/>
        </p:nvSpPr>
        <p:spPr>
          <a:xfrm>
            <a:off x="4572000" y="1316736"/>
            <a:ext cx="4343400" cy="292608"/>
          </a:xfrm>
          <a:prstGeom prst="rect">
            <a:avLst/>
          </a:prstGeom>
          <a:solidFill>
            <a:srgbClr val="E8A020"/>
          </a:solidFill>
          <a:ln w="12700">
            <a:solidFill>
              <a:srgbClr val="E8A020"/>
            </a:solidFill>
            <a:prstDash val="solid"/>
          </a:ln>
        </p:spPr>
      </p:sp>
      <p:sp>
        <p:nvSpPr>
          <p:cNvPr id="29" name="Text 27"/>
          <p:cNvSpPr/>
          <p:nvPr/>
        </p:nvSpPr>
        <p:spPr>
          <a:xfrm>
            <a:off x="4572000" y="1316736"/>
            <a:ext cx="4343400" cy="292608"/>
          </a:xfrm>
          <a:prstGeom prst="rect">
            <a:avLst/>
          </a:prstGeom>
          <a:noFill/>
          <a:ln/>
        </p:spPr>
        <p:txBody>
          <a:bodyPr wrap="square" lIns="0" tIns="0" rIns="0" bIns="0" rtlCol="0" anchor="ctr"/>
          <a:lstStyle/>
          <a:p>
            <a:pPr marL="0" indent="0" algn="ctr">
              <a:buNone/>
            </a:pPr>
            <a:r>
              <a:rPr lang="en-US" sz="950" b="1" dirty="0">
                <a:solidFill>
                  <a:srgbClr val="1B2A6B"/>
                </a:solidFill>
                <a:latin typeface="Calibri" pitchFamily="34" charset="0"/>
                <a:ea typeface="Calibri" pitchFamily="34" charset="-122"/>
                <a:cs typeface="Calibri" pitchFamily="34" charset="-120"/>
              </a:rPr>
              <a:t>WHAT TO REPORT UNDER CLAUSE 30C</a:t>
            </a:r>
            <a:endParaRPr lang="en-US" sz="950" dirty="0"/>
          </a:p>
        </p:txBody>
      </p:sp>
      <p:sp>
        <p:nvSpPr>
          <p:cNvPr id="30" name="Shape 28"/>
          <p:cNvSpPr/>
          <p:nvPr/>
        </p:nvSpPr>
        <p:spPr>
          <a:xfrm>
            <a:off x="4572000" y="1645920"/>
            <a:ext cx="4343400" cy="402336"/>
          </a:xfrm>
          <a:prstGeom prst="rect">
            <a:avLst/>
          </a:prstGeom>
          <a:solidFill>
            <a:srgbClr val="EEF2FB"/>
          </a:solidFill>
          <a:ln w="12700">
            <a:solidFill>
              <a:srgbClr val="C5D0F0"/>
            </a:solidFill>
            <a:prstDash val="solid"/>
          </a:ln>
        </p:spPr>
      </p:sp>
      <p:sp>
        <p:nvSpPr>
          <p:cNvPr id="31" name="Shape 29"/>
          <p:cNvSpPr/>
          <p:nvPr/>
        </p:nvSpPr>
        <p:spPr>
          <a:xfrm>
            <a:off x="4572000" y="1645920"/>
            <a:ext cx="987552" cy="402336"/>
          </a:xfrm>
          <a:prstGeom prst="rect">
            <a:avLst/>
          </a:prstGeom>
          <a:solidFill>
            <a:srgbClr val="2D4BAA"/>
          </a:solidFill>
          <a:ln w="12700">
            <a:solidFill>
              <a:srgbClr val="2D4BAA"/>
            </a:solidFill>
            <a:prstDash val="solid"/>
          </a:ln>
        </p:spPr>
      </p:sp>
      <p:sp>
        <p:nvSpPr>
          <p:cNvPr id="32" name="Text 30"/>
          <p:cNvSpPr/>
          <p:nvPr/>
        </p:nvSpPr>
        <p:spPr>
          <a:xfrm>
            <a:off x="4572000" y="1645920"/>
            <a:ext cx="987552" cy="402336"/>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30C(a)</a:t>
            </a:r>
            <a:endParaRPr lang="en-US" sz="900" dirty="0"/>
          </a:p>
        </p:txBody>
      </p:sp>
      <p:sp>
        <p:nvSpPr>
          <p:cNvPr id="33" name="Text 31"/>
          <p:cNvSpPr/>
          <p:nvPr/>
        </p:nvSpPr>
        <p:spPr>
          <a:xfrm>
            <a:off x="5605272" y="1682496"/>
            <a:ext cx="3246120" cy="329184"/>
          </a:xfrm>
          <a:prstGeom prst="rect">
            <a:avLst/>
          </a:prstGeom>
          <a:noFill/>
          <a:ln/>
        </p:spPr>
        <p:txBody>
          <a:bodyPr wrap="square" rtlCol="0" anchor="ctr"/>
          <a:lstStyle/>
          <a:p>
            <a:pPr marL="0" indent="0">
              <a:buNone/>
            </a:pPr>
            <a:r>
              <a:rPr lang="en-US" sz="900" dirty="0">
                <a:solidFill>
                  <a:srgbClr val="1A1A2E"/>
                </a:solidFill>
                <a:latin typeface="Calibri" pitchFamily="34" charset="0"/>
                <a:ea typeface="Calibri" pitchFamily="34" charset="-122"/>
                <a:cs typeface="Calibri" pitchFamily="34" charset="-120"/>
              </a:rPr>
              <a:t>Yes / No — Whether assessee entered into an IAA as referred to in Section 96 during the previous year</a:t>
            </a:r>
            <a:endParaRPr lang="en-US" sz="900" dirty="0"/>
          </a:p>
        </p:txBody>
      </p:sp>
      <p:sp>
        <p:nvSpPr>
          <p:cNvPr id="34" name="Shape 32"/>
          <p:cNvSpPr/>
          <p:nvPr/>
        </p:nvSpPr>
        <p:spPr>
          <a:xfrm>
            <a:off x="4572000" y="2084832"/>
            <a:ext cx="4343400" cy="402336"/>
          </a:xfrm>
          <a:prstGeom prst="rect">
            <a:avLst/>
          </a:prstGeom>
          <a:solidFill>
            <a:srgbClr val="F4F6F9"/>
          </a:solidFill>
          <a:ln w="12700">
            <a:solidFill>
              <a:srgbClr val="C5D0F0"/>
            </a:solidFill>
            <a:prstDash val="solid"/>
          </a:ln>
        </p:spPr>
      </p:sp>
      <p:sp>
        <p:nvSpPr>
          <p:cNvPr id="35" name="Shape 33"/>
          <p:cNvSpPr/>
          <p:nvPr/>
        </p:nvSpPr>
        <p:spPr>
          <a:xfrm>
            <a:off x="4572000" y="2084832"/>
            <a:ext cx="987552" cy="402336"/>
          </a:xfrm>
          <a:prstGeom prst="rect">
            <a:avLst/>
          </a:prstGeom>
          <a:solidFill>
            <a:srgbClr val="2D4BAA"/>
          </a:solidFill>
          <a:ln w="12700">
            <a:solidFill>
              <a:srgbClr val="2D4BAA"/>
            </a:solidFill>
            <a:prstDash val="solid"/>
          </a:ln>
        </p:spPr>
      </p:sp>
      <p:sp>
        <p:nvSpPr>
          <p:cNvPr id="36" name="Text 34"/>
          <p:cNvSpPr/>
          <p:nvPr/>
        </p:nvSpPr>
        <p:spPr>
          <a:xfrm>
            <a:off x="4572000" y="2084832"/>
            <a:ext cx="987552" cy="402336"/>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30C(b)(i)</a:t>
            </a:r>
            <a:endParaRPr lang="en-US" sz="900" dirty="0"/>
          </a:p>
        </p:txBody>
      </p:sp>
      <p:sp>
        <p:nvSpPr>
          <p:cNvPr id="37" name="Text 35"/>
          <p:cNvSpPr/>
          <p:nvPr/>
        </p:nvSpPr>
        <p:spPr>
          <a:xfrm>
            <a:off x="5605272" y="2121408"/>
            <a:ext cx="3246120" cy="329184"/>
          </a:xfrm>
          <a:prstGeom prst="rect">
            <a:avLst/>
          </a:prstGeom>
          <a:noFill/>
          <a:ln/>
        </p:spPr>
        <p:txBody>
          <a:bodyPr wrap="square" rtlCol="0" anchor="ctr"/>
          <a:lstStyle/>
          <a:p>
            <a:pPr marL="0" indent="0">
              <a:buNone/>
            </a:pPr>
            <a:r>
              <a:rPr lang="en-US" sz="900" dirty="0">
                <a:solidFill>
                  <a:srgbClr val="1A1A2E"/>
                </a:solidFill>
                <a:latin typeface="Calibri" pitchFamily="34" charset="0"/>
                <a:ea typeface="Calibri" pitchFamily="34" charset="-122"/>
                <a:cs typeface="Calibri" pitchFamily="34" charset="-120"/>
              </a:rPr>
              <a:t>Nature of the Impermissible Avoidance Arrangement — describe the arrangement specifically</a:t>
            </a:r>
            <a:endParaRPr lang="en-US" sz="900" dirty="0"/>
          </a:p>
        </p:txBody>
      </p:sp>
      <p:sp>
        <p:nvSpPr>
          <p:cNvPr id="38" name="Shape 36"/>
          <p:cNvSpPr/>
          <p:nvPr/>
        </p:nvSpPr>
        <p:spPr>
          <a:xfrm>
            <a:off x="4572000" y="2523744"/>
            <a:ext cx="4343400" cy="402336"/>
          </a:xfrm>
          <a:prstGeom prst="rect">
            <a:avLst/>
          </a:prstGeom>
          <a:solidFill>
            <a:srgbClr val="EEF2FB"/>
          </a:solidFill>
          <a:ln w="12700">
            <a:solidFill>
              <a:srgbClr val="C5D0F0"/>
            </a:solidFill>
            <a:prstDash val="solid"/>
          </a:ln>
        </p:spPr>
      </p:sp>
      <p:sp>
        <p:nvSpPr>
          <p:cNvPr id="39" name="Shape 37"/>
          <p:cNvSpPr/>
          <p:nvPr/>
        </p:nvSpPr>
        <p:spPr>
          <a:xfrm>
            <a:off x="4572000" y="2523744"/>
            <a:ext cx="987552" cy="402336"/>
          </a:xfrm>
          <a:prstGeom prst="rect">
            <a:avLst/>
          </a:prstGeom>
          <a:solidFill>
            <a:srgbClr val="2D4BAA"/>
          </a:solidFill>
          <a:ln w="12700">
            <a:solidFill>
              <a:srgbClr val="2D4BAA"/>
            </a:solidFill>
            <a:prstDash val="solid"/>
          </a:ln>
        </p:spPr>
      </p:sp>
      <p:sp>
        <p:nvSpPr>
          <p:cNvPr id="40" name="Text 38"/>
          <p:cNvSpPr/>
          <p:nvPr/>
        </p:nvSpPr>
        <p:spPr>
          <a:xfrm>
            <a:off x="4572000" y="2523744"/>
            <a:ext cx="987552" cy="402336"/>
          </a:xfrm>
          <a:prstGeom prst="rect">
            <a:avLst/>
          </a:prstGeom>
          <a:noFill/>
          <a:ln/>
        </p:spPr>
        <p:txBody>
          <a:bodyPr wrap="square" lIns="0" tIns="0" rIns="0" bIns="0" rtlCol="0" anchor="ctr"/>
          <a:lstStyle/>
          <a:p>
            <a:pPr marL="0" indent="0" algn="ctr">
              <a:buNone/>
            </a:pPr>
            <a:r>
              <a:rPr lang="en-US" sz="900" b="1" dirty="0">
                <a:solidFill>
                  <a:srgbClr val="FFFFFF"/>
                </a:solidFill>
                <a:latin typeface="Calibri" pitchFamily="34" charset="0"/>
                <a:ea typeface="Calibri" pitchFamily="34" charset="-122"/>
                <a:cs typeface="Calibri" pitchFamily="34" charset="-120"/>
              </a:rPr>
              <a:t>30C(b)(ii)</a:t>
            </a:r>
            <a:endParaRPr lang="en-US" sz="900" dirty="0"/>
          </a:p>
        </p:txBody>
      </p:sp>
      <p:sp>
        <p:nvSpPr>
          <p:cNvPr id="41" name="Text 39"/>
          <p:cNvSpPr/>
          <p:nvPr/>
        </p:nvSpPr>
        <p:spPr>
          <a:xfrm>
            <a:off x="5605272" y="2560320"/>
            <a:ext cx="3246120" cy="329184"/>
          </a:xfrm>
          <a:prstGeom prst="rect">
            <a:avLst/>
          </a:prstGeom>
          <a:noFill/>
          <a:ln/>
        </p:spPr>
        <p:txBody>
          <a:bodyPr wrap="square" rtlCol="0" anchor="ctr"/>
          <a:lstStyle/>
          <a:p>
            <a:pPr marL="0" indent="0">
              <a:buNone/>
            </a:pPr>
            <a:r>
              <a:rPr lang="en-US" sz="900" dirty="0">
                <a:solidFill>
                  <a:srgbClr val="1A1A2E"/>
                </a:solidFill>
                <a:latin typeface="Calibri" pitchFamily="34" charset="0"/>
                <a:ea typeface="Calibri" pitchFamily="34" charset="-122"/>
                <a:cs typeface="Calibri" pitchFamily="34" charset="-120"/>
              </a:rPr>
              <a:t>Amount (₹) of TAX BENEFIT arising in the previous year in AGGREGATE to ALL parties to the arrangement</a:t>
            </a:r>
            <a:endParaRPr lang="en-US" sz="900" dirty="0"/>
          </a:p>
        </p:txBody>
      </p:sp>
      <p:sp>
        <p:nvSpPr>
          <p:cNvPr id="42" name="Shape 40"/>
          <p:cNvSpPr/>
          <p:nvPr/>
        </p:nvSpPr>
        <p:spPr>
          <a:xfrm>
            <a:off x="4572000" y="2980944"/>
            <a:ext cx="4343400" cy="292608"/>
          </a:xfrm>
          <a:prstGeom prst="rect">
            <a:avLst/>
          </a:prstGeom>
          <a:solidFill>
            <a:srgbClr val="2D4BAA"/>
          </a:solidFill>
          <a:ln w="12700">
            <a:solidFill>
              <a:srgbClr val="2D4BAA"/>
            </a:solidFill>
            <a:prstDash val="solid"/>
          </a:ln>
        </p:spPr>
      </p:sp>
      <p:sp>
        <p:nvSpPr>
          <p:cNvPr id="43" name="Text 41"/>
          <p:cNvSpPr/>
          <p:nvPr/>
        </p:nvSpPr>
        <p:spPr>
          <a:xfrm>
            <a:off x="4572000" y="2980944"/>
            <a:ext cx="4343400" cy="292608"/>
          </a:xfrm>
          <a:prstGeom prst="rect">
            <a:avLst/>
          </a:prstGeom>
          <a:noFill/>
          <a:ln/>
        </p:spPr>
        <p:txBody>
          <a:bodyPr wrap="square" lIns="0" tIns="0" rIns="0" bIns="0" rtlCol="0" anchor="ctr"/>
          <a:lstStyle/>
          <a:p>
            <a:pPr marL="0" indent="0" algn="ctr">
              <a:buNone/>
            </a:pPr>
            <a:r>
              <a:rPr lang="en-US" sz="950" b="1" dirty="0">
                <a:solidFill>
                  <a:srgbClr val="FFFFFF"/>
                </a:solidFill>
                <a:latin typeface="Calibri" pitchFamily="34" charset="0"/>
                <a:ea typeface="Calibri" pitchFamily="34" charset="-122"/>
                <a:cs typeface="Calibri" pitchFamily="34" charset="-120"/>
              </a:rPr>
              <a:t>AUDITOR'S EXAMINATION STEPS</a:t>
            </a:r>
            <a:endParaRPr lang="en-US" sz="950" dirty="0"/>
          </a:p>
        </p:txBody>
      </p:sp>
      <p:sp>
        <p:nvSpPr>
          <p:cNvPr id="44" name="Shape 42"/>
          <p:cNvSpPr/>
          <p:nvPr/>
        </p:nvSpPr>
        <p:spPr>
          <a:xfrm>
            <a:off x="4572000" y="3310128"/>
            <a:ext cx="4343400" cy="338328"/>
          </a:xfrm>
          <a:prstGeom prst="rect">
            <a:avLst/>
          </a:prstGeom>
          <a:solidFill>
            <a:srgbClr val="EEF2FB"/>
          </a:solidFill>
          <a:ln w="12700">
            <a:solidFill>
              <a:srgbClr val="C5D0F0"/>
            </a:solidFill>
            <a:prstDash val="solid"/>
          </a:ln>
        </p:spPr>
      </p:sp>
      <p:sp>
        <p:nvSpPr>
          <p:cNvPr id="45" name="Shape 43"/>
          <p:cNvSpPr/>
          <p:nvPr/>
        </p:nvSpPr>
        <p:spPr>
          <a:xfrm>
            <a:off x="4626864" y="3392424"/>
            <a:ext cx="182880" cy="182880"/>
          </a:xfrm>
          <a:prstGeom prst="ellipse">
            <a:avLst/>
          </a:prstGeom>
          <a:solidFill>
            <a:srgbClr val="1B2A6B"/>
          </a:solidFill>
          <a:ln w="12700">
            <a:solidFill>
              <a:srgbClr val="1B2A6B"/>
            </a:solidFill>
            <a:prstDash val="solid"/>
          </a:ln>
        </p:spPr>
      </p:sp>
      <p:sp>
        <p:nvSpPr>
          <p:cNvPr id="46" name="Text 44"/>
          <p:cNvSpPr/>
          <p:nvPr/>
        </p:nvSpPr>
        <p:spPr>
          <a:xfrm>
            <a:off x="4864608" y="3346704"/>
            <a:ext cx="3995928" cy="274320"/>
          </a:xfrm>
          <a:prstGeom prst="rect">
            <a:avLst/>
          </a:prstGeom>
          <a:noFill/>
          <a:ln/>
        </p:spPr>
        <p:txBody>
          <a:bodyPr wrap="square" rtlCol="0" anchor="ctr"/>
          <a:lstStyle/>
          <a:p>
            <a:pPr marL="0" indent="0">
              <a:buNone/>
            </a:pPr>
            <a:r>
              <a:rPr lang="en-US" sz="850" dirty="0">
                <a:solidFill>
                  <a:srgbClr val="1A1A2E"/>
                </a:solidFill>
                <a:latin typeface="Calibri" pitchFamily="34" charset="0"/>
                <a:ea typeface="Calibri" pitchFamily="34" charset="-122"/>
                <a:cs typeface="Calibri" pitchFamily="34" charset="-120"/>
              </a:rPr>
              <a:t>Check if PCIT/CIT/Approving Panel previously declared any arrangement as IAA — if YES and transactions continue in current year → REPORT</a:t>
            </a:r>
            <a:endParaRPr lang="en-US" sz="850" dirty="0"/>
          </a:p>
        </p:txBody>
      </p:sp>
      <p:sp>
        <p:nvSpPr>
          <p:cNvPr id="47" name="Shape 45"/>
          <p:cNvSpPr/>
          <p:nvPr/>
        </p:nvSpPr>
        <p:spPr>
          <a:xfrm>
            <a:off x="4572000" y="3675888"/>
            <a:ext cx="4343400" cy="338328"/>
          </a:xfrm>
          <a:prstGeom prst="rect">
            <a:avLst/>
          </a:prstGeom>
          <a:solidFill>
            <a:srgbClr val="F4F6F9"/>
          </a:solidFill>
          <a:ln w="12700">
            <a:solidFill>
              <a:srgbClr val="C5D0F0"/>
            </a:solidFill>
            <a:prstDash val="solid"/>
          </a:ln>
        </p:spPr>
      </p:sp>
      <p:sp>
        <p:nvSpPr>
          <p:cNvPr id="48" name="Shape 46"/>
          <p:cNvSpPr/>
          <p:nvPr/>
        </p:nvSpPr>
        <p:spPr>
          <a:xfrm>
            <a:off x="4626864" y="3758184"/>
            <a:ext cx="182880" cy="182880"/>
          </a:xfrm>
          <a:prstGeom prst="ellipse">
            <a:avLst/>
          </a:prstGeom>
          <a:solidFill>
            <a:srgbClr val="1B2A6B"/>
          </a:solidFill>
          <a:ln w="12700">
            <a:solidFill>
              <a:srgbClr val="1B2A6B"/>
            </a:solidFill>
            <a:prstDash val="solid"/>
          </a:ln>
        </p:spPr>
      </p:sp>
      <p:sp>
        <p:nvSpPr>
          <p:cNvPr id="49" name="Text 47"/>
          <p:cNvSpPr/>
          <p:nvPr/>
        </p:nvSpPr>
        <p:spPr>
          <a:xfrm>
            <a:off x="4864608" y="3712464"/>
            <a:ext cx="3995928" cy="274320"/>
          </a:xfrm>
          <a:prstGeom prst="rect">
            <a:avLst/>
          </a:prstGeom>
          <a:noFill/>
          <a:ln/>
        </p:spPr>
        <p:txBody>
          <a:bodyPr wrap="square" rtlCol="0" anchor="ctr"/>
          <a:lstStyle/>
          <a:p>
            <a:pPr marL="0" indent="0">
              <a:buNone/>
            </a:pPr>
            <a:r>
              <a:rPr lang="en-US" sz="850" dirty="0">
                <a:solidFill>
                  <a:srgbClr val="1A1A2E"/>
                </a:solidFill>
                <a:latin typeface="Calibri" pitchFamily="34" charset="0"/>
                <a:ea typeface="Calibri" pitchFamily="34" charset="-122"/>
                <a:cs typeface="Calibri" pitchFamily="34" charset="-120"/>
              </a:rPr>
              <a:t>Check if any reference for declaring arrangement as IAA is pending — if transactions in current year → REPORT with note</a:t>
            </a:r>
            <a:endParaRPr lang="en-US" sz="850" dirty="0"/>
          </a:p>
        </p:txBody>
      </p:sp>
      <p:sp>
        <p:nvSpPr>
          <p:cNvPr id="50" name="Shape 48"/>
          <p:cNvSpPr/>
          <p:nvPr/>
        </p:nvSpPr>
        <p:spPr>
          <a:xfrm>
            <a:off x="4572000" y="4041648"/>
            <a:ext cx="4343400" cy="338328"/>
          </a:xfrm>
          <a:prstGeom prst="rect">
            <a:avLst/>
          </a:prstGeom>
          <a:solidFill>
            <a:srgbClr val="EEF2FB"/>
          </a:solidFill>
          <a:ln w="12700">
            <a:solidFill>
              <a:srgbClr val="C5D0F0"/>
            </a:solidFill>
            <a:prstDash val="solid"/>
          </a:ln>
        </p:spPr>
      </p:sp>
      <p:sp>
        <p:nvSpPr>
          <p:cNvPr id="51" name="Shape 49"/>
          <p:cNvSpPr/>
          <p:nvPr/>
        </p:nvSpPr>
        <p:spPr>
          <a:xfrm>
            <a:off x="4626864" y="4123944"/>
            <a:ext cx="182880" cy="182880"/>
          </a:xfrm>
          <a:prstGeom prst="ellipse">
            <a:avLst/>
          </a:prstGeom>
          <a:solidFill>
            <a:srgbClr val="1B2A6B"/>
          </a:solidFill>
          <a:ln w="12700">
            <a:solidFill>
              <a:srgbClr val="1B2A6B"/>
            </a:solidFill>
            <a:prstDash val="solid"/>
          </a:ln>
        </p:spPr>
      </p:sp>
      <p:sp>
        <p:nvSpPr>
          <p:cNvPr id="52" name="Text 50"/>
          <p:cNvSpPr/>
          <p:nvPr/>
        </p:nvSpPr>
        <p:spPr>
          <a:xfrm>
            <a:off x="4864608" y="4078224"/>
            <a:ext cx="3995928" cy="274320"/>
          </a:xfrm>
          <a:prstGeom prst="rect">
            <a:avLst/>
          </a:prstGeom>
          <a:noFill/>
          <a:ln/>
        </p:spPr>
        <p:txBody>
          <a:bodyPr wrap="square" rtlCol="0" anchor="ctr"/>
          <a:lstStyle/>
          <a:p>
            <a:pPr marL="0" indent="0">
              <a:buNone/>
            </a:pPr>
            <a:r>
              <a:rPr lang="en-US" sz="850" dirty="0">
                <a:solidFill>
                  <a:srgbClr val="1A1A2E"/>
                </a:solidFill>
                <a:latin typeface="Calibri" pitchFamily="34" charset="0"/>
                <a:ea typeface="Calibri" pitchFamily="34" charset="-122"/>
                <a:cs typeface="Calibri" pitchFamily="34" charset="-120"/>
              </a:rPr>
              <a:t>Examine responses given to show cause notices and status of appeals by the assessee</a:t>
            </a:r>
            <a:endParaRPr lang="en-US" sz="850" dirty="0"/>
          </a:p>
        </p:txBody>
      </p:sp>
      <p:sp>
        <p:nvSpPr>
          <p:cNvPr id="53" name="Shape 51"/>
          <p:cNvSpPr/>
          <p:nvPr/>
        </p:nvSpPr>
        <p:spPr>
          <a:xfrm>
            <a:off x="4572000" y="4407408"/>
            <a:ext cx="4343400" cy="338328"/>
          </a:xfrm>
          <a:prstGeom prst="rect">
            <a:avLst/>
          </a:prstGeom>
          <a:solidFill>
            <a:srgbClr val="F4F6F9"/>
          </a:solidFill>
          <a:ln w="12700">
            <a:solidFill>
              <a:srgbClr val="C5D0F0"/>
            </a:solidFill>
            <a:prstDash val="solid"/>
          </a:ln>
        </p:spPr>
      </p:sp>
      <p:sp>
        <p:nvSpPr>
          <p:cNvPr id="54" name="Shape 52"/>
          <p:cNvSpPr/>
          <p:nvPr/>
        </p:nvSpPr>
        <p:spPr>
          <a:xfrm>
            <a:off x="4626864" y="4489704"/>
            <a:ext cx="182880" cy="182880"/>
          </a:xfrm>
          <a:prstGeom prst="ellipse">
            <a:avLst/>
          </a:prstGeom>
          <a:solidFill>
            <a:srgbClr val="1B2A6B"/>
          </a:solidFill>
          <a:ln w="12700">
            <a:solidFill>
              <a:srgbClr val="1B2A6B"/>
            </a:solidFill>
            <a:prstDash val="solid"/>
          </a:ln>
        </p:spPr>
      </p:sp>
      <p:sp>
        <p:nvSpPr>
          <p:cNvPr id="55" name="Text 53"/>
          <p:cNvSpPr/>
          <p:nvPr/>
        </p:nvSpPr>
        <p:spPr>
          <a:xfrm>
            <a:off x="4864608" y="4443984"/>
            <a:ext cx="3995928" cy="274320"/>
          </a:xfrm>
          <a:prstGeom prst="rect">
            <a:avLst/>
          </a:prstGeom>
          <a:noFill/>
          <a:ln/>
        </p:spPr>
        <p:txBody>
          <a:bodyPr wrap="square" rtlCol="0" anchor="ctr"/>
          <a:lstStyle/>
          <a:p>
            <a:pPr marL="0" indent="0">
              <a:buNone/>
            </a:pPr>
            <a:r>
              <a:rPr lang="en-US" sz="850" dirty="0">
                <a:solidFill>
                  <a:srgbClr val="1A1A2E"/>
                </a:solidFill>
                <a:latin typeface="Calibri" pitchFamily="34" charset="0"/>
                <a:ea typeface="Calibri" pitchFamily="34" charset="-122"/>
                <a:cs typeface="Calibri" pitchFamily="34" charset="-120"/>
              </a:rPr>
              <a:t>Obtain management representation on existence of any impermissible avoidance arrangement</a:t>
            </a:r>
            <a:endParaRPr lang="en-US" sz="850" dirty="0"/>
          </a:p>
        </p:txBody>
      </p:sp>
      <p:sp>
        <p:nvSpPr>
          <p:cNvPr id="58" name="Text 56"/>
          <p:cNvSpPr/>
          <p:nvPr/>
        </p:nvSpPr>
        <p:spPr>
          <a:xfrm>
            <a:off x="228600" y="4590288"/>
            <a:ext cx="1234440" cy="502920"/>
          </a:xfrm>
          <a:prstGeom prst="rect">
            <a:avLst/>
          </a:prstGeom>
          <a:noFill/>
          <a:ln/>
        </p:spPr>
        <p:txBody>
          <a:bodyPr wrap="square" lIns="0" tIns="0" rIns="0" bIns="0" rtlCol="0" anchor="ctr"/>
          <a:lstStyle/>
          <a:p>
            <a:pPr marL="0" indent="0" algn="ctr">
              <a:buNone/>
            </a:pPr>
            <a:endParaRPr lang="en-US" sz="800" dirty="0"/>
          </a:p>
        </p:txBody>
      </p:sp>
      <p:sp>
        <p:nvSpPr>
          <p:cNvPr id="59" name="Text 57"/>
          <p:cNvSpPr/>
          <p:nvPr/>
        </p:nvSpPr>
        <p:spPr>
          <a:xfrm>
            <a:off x="1508760" y="4608576"/>
            <a:ext cx="7360920" cy="457200"/>
          </a:xfrm>
          <a:prstGeom prst="rect">
            <a:avLst/>
          </a:prstGeom>
          <a:noFill/>
          <a:ln/>
        </p:spPr>
        <p:txBody>
          <a:bodyPr wrap="square" rtlCol="0" anchor="ctr"/>
          <a:lstStyle/>
          <a:p>
            <a:pPr marL="0" indent="0">
              <a:buNone/>
            </a:pPr>
            <a:endParaRPr lang="en-US" sz="850" dirty="0"/>
          </a:p>
        </p:txBody>
      </p:sp>
      <p:sp>
        <p:nvSpPr>
          <p:cNvPr id="60" name="Shape 58"/>
          <p:cNvSpPr/>
          <p:nvPr/>
        </p:nvSpPr>
        <p:spPr>
          <a:xfrm>
            <a:off x="0" y="5102352"/>
            <a:ext cx="9144000" cy="41148"/>
          </a:xfrm>
          <a:prstGeom prst="rect">
            <a:avLst/>
          </a:prstGeom>
          <a:solidFill>
            <a:srgbClr val="1B2A6B"/>
          </a:solidFill>
          <a:ln w="12700">
            <a:solidFill>
              <a:srgbClr val="1B2A6B"/>
            </a:solidFill>
            <a:prstDash val="solid"/>
          </a:ln>
        </p:spPr>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7">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31 | Overview: Sections 269SS, 269ST &amp; 269T</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Clause 31</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Shape 7"/>
          <p:cNvSpPr/>
          <p:nvPr/>
        </p:nvSpPr>
        <p:spPr>
          <a:xfrm>
            <a:off x="320040" y="1024128"/>
            <a:ext cx="8503920" cy="1170432"/>
          </a:xfrm>
          <a:prstGeom prst="rect">
            <a:avLst/>
          </a:prstGeom>
          <a:solidFill>
            <a:srgbClr val="FFFFFF"/>
          </a:solidFill>
          <a:ln w="12700">
            <a:solidFill>
              <a:srgbClr val="E8ECF4"/>
            </a:solidFill>
            <a:prstDash val="solid"/>
          </a:ln>
        </p:spPr>
      </p:sp>
      <p:sp>
        <p:nvSpPr>
          <p:cNvPr id="10" name="Shape 8"/>
          <p:cNvSpPr/>
          <p:nvPr/>
        </p:nvSpPr>
        <p:spPr>
          <a:xfrm>
            <a:off x="320040" y="1024128"/>
            <a:ext cx="1463040" cy="1170432"/>
          </a:xfrm>
          <a:prstGeom prst="rect">
            <a:avLst/>
          </a:prstGeom>
          <a:solidFill>
            <a:srgbClr val="1B2A5E"/>
          </a:solidFill>
          <a:ln w="12700">
            <a:solidFill>
              <a:srgbClr val="1B2A5E"/>
            </a:solidFill>
            <a:prstDash val="solid"/>
          </a:ln>
        </p:spPr>
      </p:sp>
      <p:sp>
        <p:nvSpPr>
          <p:cNvPr id="11" name="Text 9"/>
          <p:cNvSpPr/>
          <p:nvPr/>
        </p:nvSpPr>
        <p:spPr>
          <a:xfrm>
            <a:off x="320040" y="1115568"/>
            <a:ext cx="1463040" cy="36576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Sec 269SS</a:t>
            </a:r>
            <a:endParaRPr lang="en-US" sz="1300" dirty="0"/>
          </a:p>
        </p:txBody>
      </p:sp>
      <p:sp>
        <p:nvSpPr>
          <p:cNvPr id="12" name="Text 10"/>
          <p:cNvSpPr/>
          <p:nvPr/>
        </p:nvSpPr>
        <p:spPr>
          <a:xfrm>
            <a:off x="320040" y="1481328"/>
            <a:ext cx="1463040" cy="274320"/>
          </a:xfrm>
          <a:prstGeom prst="rect">
            <a:avLst/>
          </a:prstGeom>
          <a:noFill/>
          <a:ln/>
        </p:spPr>
        <p:txBody>
          <a:bodyPr wrap="square" lIns="0" tIns="0" rIns="0" bIns="0" rtlCol="0" anchor="ctr"/>
          <a:lstStyle/>
          <a:p>
            <a:pPr marL="0" indent="0" algn="ctr">
              <a:buNone/>
            </a:pPr>
            <a:r>
              <a:rPr lang="en-US" sz="1000" i="1" dirty="0">
                <a:solidFill>
                  <a:srgbClr val="F0D080"/>
                </a:solidFill>
                <a:latin typeface="Calibri" pitchFamily="34" charset="0"/>
                <a:ea typeface="Calibri" pitchFamily="34" charset="-122"/>
                <a:cs typeface="Calibri" pitchFamily="34" charset="-120"/>
              </a:rPr>
              <a:t>Limit: ₹20,000</a:t>
            </a:r>
            <a:endParaRPr lang="en-US" sz="1000" dirty="0"/>
          </a:p>
        </p:txBody>
      </p:sp>
      <p:sp>
        <p:nvSpPr>
          <p:cNvPr id="13" name="Text 11"/>
          <p:cNvSpPr/>
          <p:nvPr/>
        </p:nvSpPr>
        <p:spPr>
          <a:xfrm>
            <a:off x="320040" y="1801368"/>
            <a:ext cx="1463040" cy="274320"/>
          </a:xfrm>
          <a:prstGeom prst="rect">
            <a:avLst/>
          </a:prstGeom>
          <a:noFill/>
          <a:ln/>
        </p:spPr>
        <p:txBody>
          <a:bodyPr wrap="square" lIns="0" tIns="0" rIns="0" bIns="0" rtlCol="0" anchor="ctr"/>
          <a:lstStyle/>
          <a:p>
            <a:pPr marL="0" indent="0" algn="ctr">
              <a:buNone/>
            </a:pPr>
            <a:r>
              <a:rPr lang="en-US" sz="900" dirty="0">
                <a:solidFill>
                  <a:srgbClr val="C9A84C"/>
                </a:solidFill>
                <a:latin typeface="Calibri" pitchFamily="34" charset="0"/>
                <a:ea typeface="Calibri" pitchFamily="34" charset="-122"/>
                <a:cs typeface="Calibri" pitchFamily="34" charset="-120"/>
              </a:rPr>
              <a:t>[Cl 31(a) &amp; 31(b)]</a:t>
            </a:r>
            <a:endParaRPr lang="en-US" sz="900" dirty="0"/>
          </a:p>
        </p:txBody>
      </p:sp>
      <p:sp>
        <p:nvSpPr>
          <p:cNvPr id="14" name="Text 12"/>
          <p:cNvSpPr/>
          <p:nvPr/>
        </p:nvSpPr>
        <p:spPr>
          <a:xfrm>
            <a:off x="1920240" y="1115568"/>
            <a:ext cx="6766560" cy="292608"/>
          </a:xfrm>
          <a:prstGeom prst="rect">
            <a:avLst/>
          </a:prstGeom>
          <a:noFill/>
          <a:ln/>
        </p:spPr>
        <p:txBody>
          <a:bodyPr wrap="square" lIns="0" tIns="0" rIns="0" bIns="0" rtlCol="0" anchor="ctr"/>
          <a:lstStyle/>
          <a:p>
            <a:pPr marL="0" indent="0">
              <a:buNone/>
            </a:pPr>
            <a:r>
              <a:rPr lang="en-US" sz="1300" b="1" dirty="0">
                <a:solidFill>
                  <a:srgbClr val="1B2A5E"/>
                </a:solidFill>
                <a:latin typeface="Calibri" pitchFamily="34" charset="0"/>
                <a:ea typeface="Calibri" pitchFamily="34" charset="-122"/>
                <a:cs typeface="Calibri" pitchFamily="34" charset="-120"/>
              </a:rPr>
              <a:t>Taking/Accepting Loans &amp; Deposits</a:t>
            </a:r>
            <a:endParaRPr lang="en-US" sz="1300" dirty="0"/>
          </a:p>
        </p:txBody>
      </p:sp>
      <p:sp>
        <p:nvSpPr>
          <p:cNvPr id="15" name="Text 13"/>
          <p:cNvSpPr/>
          <p:nvPr/>
        </p:nvSpPr>
        <p:spPr>
          <a:xfrm>
            <a:off x="1901952" y="1507353"/>
            <a:ext cx="6766560" cy="685800"/>
          </a:xfrm>
          <a:prstGeom prst="rect">
            <a:avLst/>
          </a:prstGeom>
          <a:noFill/>
          <a:ln/>
        </p:spPr>
        <p:txBody>
          <a:bodyPr wrap="square" lIns="0" tIns="0" rIns="0" bIns="0" rtlCol="0" anchor="ctr"/>
          <a:lstStyle/>
          <a:p>
            <a:pPr marL="0" indent="0">
              <a:buNone/>
            </a:pPr>
            <a:r>
              <a:rPr lang="en-US" sz="1100" dirty="0">
                <a:solidFill>
                  <a:srgbClr val="333333"/>
                </a:solidFill>
                <a:latin typeface="Calibri" pitchFamily="34" charset="0"/>
                <a:ea typeface="Calibri" pitchFamily="34" charset="-122"/>
                <a:cs typeface="Calibri" pitchFamily="34" charset="-120"/>
              </a:rPr>
              <a:t>No person shall accept loan, deposit or specified sum ≥ ₹20,000 other than by account payee cheque / bank draft / any other electronic mode.</a:t>
            </a:r>
          </a:p>
          <a:p>
            <a:r>
              <a:rPr lang="en-IN" sz="1100" dirty="0"/>
              <a:t>An exception is provided for deposit accepted by / loan taken from Primary Agricultural Credit Societies (“PACS”) and Primary Co-Operative Agricultural and Rural Development Bank (“PCARD”). In such cases, a higher limit of Rs. 2 lakhs would be applicable.</a:t>
            </a:r>
            <a:endParaRPr lang="en-US" sz="1100" dirty="0">
              <a:solidFill>
                <a:srgbClr val="333333"/>
              </a:solidFill>
              <a:latin typeface="Calibri" pitchFamily="34" charset="0"/>
              <a:ea typeface="Calibri" pitchFamily="34" charset="-122"/>
              <a:cs typeface="Calibri" pitchFamily="34" charset="-120"/>
            </a:endParaRPr>
          </a:p>
          <a:p>
            <a:pPr marL="0" indent="0">
              <a:buNone/>
            </a:pPr>
            <a:endParaRPr lang="en-US" sz="1100" dirty="0"/>
          </a:p>
        </p:txBody>
      </p:sp>
      <p:sp>
        <p:nvSpPr>
          <p:cNvPr id="16" name="Shape 14"/>
          <p:cNvSpPr/>
          <p:nvPr/>
        </p:nvSpPr>
        <p:spPr>
          <a:xfrm>
            <a:off x="320040" y="2322576"/>
            <a:ext cx="8503920" cy="1170432"/>
          </a:xfrm>
          <a:prstGeom prst="rect">
            <a:avLst/>
          </a:prstGeom>
          <a:solidFill>
            <a:srgbClr val="F0F3FB"/>
          </a:solidFill>
          <a:ln w="12700">
            <a:solidFill>
              <a:srgbClr val="E8ECF4"/>
            </a:solidFill>
            <a:prstDash val="solid"/>
          </a:ln>
        </p:spPr>
      </p:sp>
      <p:sp>
        <p:nvSpPr>
          <p:cNvPr id="17" name="Shape 15"/>
          <p:cNvSpPr/>
          <p:nvPr/>
        </p:nvSpPr>
        <p:spPr>
          <a:xfrm>
            <a:off x="320040" y="2322576"/>
            <a:ext cx="1463040" cy="1170432"/>
          </a:xfrm>
          <a:prstGeom prst="rect">
            <a:avLst/>
          </a:prstGeom>
          <a:solidFill>
            <a:srgbClr val="1B2A5E"/>
          </a:solidFill>
          <a:ln w="12700">
            <a:solidFill>
              <a:srgbClr val="1B2A5E"/>
            </a:solidFill>
            <a:prstDash val="solid"/>
          </a:ln>
        </p:spPr>
      </p:sp>
      <p:sp>
        <p:nvSpPr>
          <p:cNvPr id="18" name="Text 16"/>
          <p:cNvSpPr/>
          <p:nvPr/>
        </p:nvSpPr>
        <p:spPr>
          <a:xfrm>
            <a:off x="320040" y="2414016"/>
            <a:ext cx="1463040" cy="36576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Sec 269ST</a:t>
            </a:r>
            <a:endParaRPr lang="en-US" sz="1300" dirty="0"/>
          </a:p>
        </p:txBody>
      </p:sp>
      <p:sp>
        <p:nvSpPr>
          <p:cNvPr id="19" name="Text 17"/>
          <p:cNvSpPr/>
          <p:nvPr/>
        </p:nvSpPr>
        <p:spPr>
          <a:xfrm>
            <a:off x="320040" y="2779776"/>
            <a:ext cx="1463040" cy="274320"/>
          </a:xfrm>
          <a:prstGeom prst="rect">
            <a:avLst/>
          </a:prstGeom>
          <a:noFill/>
          <a:ln/>
        </p:spPr>
        <p:txBody>
          <a:bodyPr wrap="square" lIns="0" tIns="0" rIns="0" bIns="0" rtlCol="0" anchor="ctr"/>
          <a:lstStyle/>
          <a:p>
            <a:pPr marL="0" indent="0" algn="ctr">
              <a:buNone/>
            </a:pPr>
            <a:r>
              <a:rPr lang="en-US" sz="1000" i="1" dirty="0">
                <a:solidFill>
                  <a:srgbClr val="F0D080"/>
                </a:solidFill>
                <a:latin typeface="Calibri" pitchFamily="34" charset="0"/>
                <a:ea typeface="Calibri" pitchFamily="34" charset="-122"/>
                <a:cs typeface="Calibri" pitchFamily="34" charset="-120"/>
              </a:rPr>
              <a:t>Limit: ₹2,00,000</a:t>
            </a:r>
            <a:endParaRPr lang="en-US" sz="1000" dirty="0"/>
          </a:p>
        </p:txBody>
      </p:sp>
      <p:sp>
        <p:nvSpPr>
          <p:cNvPr id="20" name="Text 18"/>
          <p:cNvSpPr/>
          <p:nvPr/>
        </p:nvSpPr>
        <p:spPr>
          <a:xfrm>
            <a:off x="320040" y="3099816"/>
            <a:ext cx="1463040" cy="274320"/>
          </a:xfrm>
          <a:prstGeom prst="rect">
            <a:avLst/>
          </a:prstGeom>
          <a:noFill/>
          <a:ln/>
        </p:spPr>
        <p:txBody>
          <a:bodyPr wrap="square" lIns="0" tIns="0" rIns="0" bIns="0" rtlCol="0" anchor="ctr"/>
          <a:lstStyle/>
          <a:p>
            <a:pPr marL="0" indent="0" algn="ctr">
              <a:buNone/>
            </a:pPr>
            <a:r>
              <a:rPr lang="en-US" sz="900" dirty="0">
                <a:solidFill>
                  <a:srgbClr val="C9A84C"/>
                </a:solidFill>
                <a:latin typeface="Calibri" pitchFamily="34" charset="0"/>
                <a:ea typeface="Calibri" pitchFamily="34" charset="-122"/>
                <a:cs typeface="Calibri" pitchFamily="34" charset="-120"/>
              </a:rPr>
              <a:t>[Cl 31(ba)–(bd)]</a:t>
            </a:r>
            <a:endParaRPr lang="en-US" sz="900" dirty="0"/>
          </a:p>
        </p:txBody>
      </p:sp>
      <p:sp>
        <p:nvSpPr>
          <p:cNvPr id="21" name="Text 19"/>
          <p:cNvSpPr/>
          <p:nvPr/>
        </p:nvSpPr>
        <p:spPr>
          <a:xfrm>
            <a:off x="1920240" y="2414016"/>
            <a:ext cx="6766560" cy="292608"/>
          </a:xfrm>
          <a:prstGeom prst="rect">
            <a:avLst/>
          </a:prstGeom>
          <a:noFill/>
          <a:ln/>
        </p:spPr>
        <p:txBody>
          <a:bodyPr wrap="square" lIns="0" tIns="0" rIns="0" bIns="0" rtlCol="0" anchor="ctr"/>
          <a:lstStyle/>
          <a:p>
            <a:pPr marL="0" indent="0">
              <a:buNone/>
            </a:pPr>
            <a:r>
              <a:rPr lang="en-US" sz="1300" b="1" dirty="0">
                <a:solidFill>
                  <a:srgbClr val="1B2A5E"/>
                </a:solidFill>
                <a:latin typeface="Calibri" pitchFamily="34" charset="0"/>
                <a:ea typeface="Calibri" pitchFamily="34" charset="-122"/>
                <a:cs typeface="Calibri" pitchFamily="34" charset="-120"/>
              </a:rPr>
              <a:t>Receiving Cash Payments</a:t>
            </a:r>
            <a:endParaRPr lang="en-US" sz="1300" dirty="0"/>
          </a:p>
        </p:txBody>
      </p:sp>
      <p:sp>
        <p:nvSpPr>
          <p:cNvPr id="22" name="Text 20"/>
          <p:cNvSpPr/>
          <p:nvPr/>
        </p:nvSpPr>
        <p:spPr>
          <a:xfrm>
            <a:off x="1920240" y="2734056"/>
            <a:ext cx="6766560" cy="685800"/>
          </a:xfrm>
          <a:prstGeom prst="rect">
            <a:avLst/>
          </a:prstGeom>
          <a:noFill/>
          <a:ln/>
        </p:spPr>
        <p:txBody>
          <a:bodyPr wrap="square" lIns="0" tIns="0" rIns="0" bIns="0" rtlCol="0" anchor="ctr"/>
          <a:lstStyle/>
          <a:p>
            <a:r>
              <a:rPr lang="en-US" sz="1100" dirty="0">
                <a:solidFill>
                  <a:srgbClr val="333333"/>
                </a:solidFill>
                <a:latin typeface="Calibri" pitchFamily="34" charset="0"/>
                <a:ea typeface="Calibri" pitchFamily="34" charset="-122"/>
                <a:cs typeface="Calibri" pitchFamily="34" charset="-120"/>
              </a:rPr>
              <a:t>No person shall receive ₹2 lakh or more </a:t>
            </a:r>
            <a:r>
              <a:rPr lang="en-IN" sz="1100" dirty="0"/>
              <a:t>in aggregate from a person in a day</a:t>
            </a:r>
            <a:r>
              <a:rPr lang="en-US" sz="1100" dirty="0">
                <a:solidFill>
                  <a:srgbClr val="333333"/>
                </a:solidFill>
                <a:latin typeface="Calibri" pitchFamily="34" charset="0"/>
                <a:ea typeface="Calibri" pitchFamily="34" charset="-122"/>
                <a:cs typeface="Calibri" pitchFamily="34" charset="-120"/>
              </a:rPr>
              <a:t>/ </a:t>
            </a:r>
            <a:r>
              <a:rPr lang="en-IN" sz="1100" dirty="0"/>
              <a:t>in respect of a single transaction</a:t>
            </a:r>
            <a:r>
              <a:rPr lang="en-US" sz="1100" dirty="0">
                <a:solidFill>
                  <a:srgbClr val="333333"/>
                </a:solidFill>
                <a:latin typeface="Calibri" pitchFamily="34" charset="0"/>
                <a:ea typeface="Calibri" pitchFamily="34" charset="-122"/>
                <a:cs typeface="Calibri" pitchFamily="34" charset="-120"/>
              </a:rPr>
              <a:t> / </a:t>
            </a:r>
            <a:r>
              <a:rPr lang="en-IN" sz="1100" dirty="0"/>
              <a:t>in respect of transactions relating to one event or occasion from a person </a:t>
            </a:r>
            <a:r>
              <a:rPr lang="en-US" sz="1100" dirty="0">
                <a:solidFill>
                  <a:srgbClr val="333333"/>
                </a:solidFill>
                <a:latin typeface="Calibri" pitchFamily="34" charset="0"/>
                <a:ea typeface="Calibri" pitchFamily="34" charset="-122"/>
                <a:cs typeface="Calibri" pitchFamily="34" charset="-120"/>
              </a:rPr>
              <a:t>otherwise than through banking channels.</a:t>
            </a:r>
            <a:endParaRPr lang="en-US" sz="1100" dirty="0"/>
          </a:p>
        </p:txBody>
      </p:sp>
      <p:sp>
        <p:nvSpPr>
          <p:cNvPr id="23" name="Shape 21"/>
          <p:cNvSpPr/>
          <p:nvPr/>
        </p:nvSpPr>
        <p:spPr>
          <a:xfrm>
            <a:off x="320040" y="3621024"/>
            <a:ext cx="8503920" cy="1170432"/>
          </a:xfrm>
          <a:prstGeom prst="rect">
            <a:avLst/>
          </a:prstGeom>
          <a:solidFill>
            <a:srgbClr val="FFFFFF"/>
          </a:solidFill>
          <a:ln w="12700">
            <a:solidFill>
              <a:srgbClr val="E8ECF4"/>
            </a:solidFill>
            <a:prstDash val="solid"/>
          </a:ln>
        </p:spPr>
      </p:sp>
      <p:sp>
        <p:nvSpPr>
          <p:cNvPr id="24" name="Shape 22"/>
          <p:cNvSpPr/>
          <p:nvPr/>
        </p:nvSpPr>
        <p:spPr>
          <a:xfrm>
            <a:off x="320040" y="3621024"/>
            <a:ext cx="1463040" cy="1170432"/>
          </a:xfrm>
          <a:prstGeom prst="rect">
            <a:avLst/>
          </a:prstGeom>
          <a:solidFill>
            <a:srgbClr val="1B2A5E"/>
          </a:solidFill>
          <a:ln w="12700">
            <a:solidFill>
              <a:srgbClr val="1B2A5E"/>
            </a:solidFill>
            <a:prstDash val="solid"/>
          </a:ln>
        </p:spPr>
      </p:sp>
      <p:sp>
        <p:nvSpPr>
          <p:cNvPr id="25" name="Text 23"/>
          <p:cNvSpPr/>
          <p:nvPr/>
        </p:nvSpPr>
        <p:spPr>
          <a:xfrm>
            <a:off x="320040" y="3712464"/>
            <a:ext cx="1463040" cy="36576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Sec 269T</a:t>
            </a:r>
            <a:endParaRPr lang="en-US" sz="1300" dirty="0"/>
          </a:p>
        </p:txBody>
      </p:sp>
      <p:sp>
        <p:nvSpPr>
          <p:cNvPr id="26" name="Text 24"/>
          <p:cNvSpPr/>
          <p:nvPr/>
        </p:nvSpPr>
        <p:spPr>
          <a:xfrm>
            <a:off x="320040" y="4078224"/>
            <a:ext cx="1463040" cy="274320"/>
          </a:xfrm>
          <a:prstGeom prst="rect">
            <a:avLst/>
          </a:prstGeom>
          <a:noFill/>
          <a:ln/>
        </p:spPr>
        <p:txBody>
          <a:bodyPr wrap="square" lIns="0" tIns="0" rIns="0" bIns="0" rtlCol="0" anchor="ctr"/>
          <a:lstStyle/>
          <a:p>
            <a:pPr marL="0" indent="0" algn="ctr">
              <a:buNone/>
            </a:pPr>
            <a:r>
              <a:rPr lang="en-US" sz="1000" i="1" dirty="0">
                <a:solidFill>
                  <a:srgbClr val="F0D080"/>
                </a:solidFill>
                <a:latin typeface="Calibri" pitchFamily="34" charset="0"/>
                <a:ea typeface="Calibri" pitchFamily="34" charset="-122"/>
                <a:cs typeface="Calibri" pitchFamily="34" charset="-120"/>
              </a:rPr>
              <a:t>Limit: ₹20,000</a:t>
            </a:r>
            <a:endParaRPr lang="en-US" sz="1000" dirty="0"/>
          </a:p>
        </p:txBody>
      </p:sp>
      <p:sp>
        <p:nvSpPr>
          <p:cNvPr id="27" name="Text 25"/>
          <p:cNvSpPr/>
          <p:nvPr/>
        </p:nvSpPr>
        <p:spPr>
          <a:xfrm>
            <a:off x="320040" y="4398264"/>
            <a:ext cx="1463040" cy="274320"/>
          </a:xfrm>
          <a:prstGeom prst="rect">
            <a:avLst/>
          </a:prstGeom>
          <a:noFill/>
          <a:ln/>
        </p:spPr>
        <p:txBody>
          <a:bodyPr wrap="square" lIns="0" tIns="0" rIns="0" bIns="0" rtlCol="0" anchor="ctr"/>
          <a:lstStyle/>
          <a:p>
            <a:pPr marL="0" indent="0" algn="ctr">
              <a:buNone/>
            </a:pPr>
            <a:r>
              <a:rPr lang="en-US" sz="900" dirty="0">
                <a:solidFill>
                  <a:srgbClr val="C9A84C"/>
                </a:solidFill>
                <a:latin typeface="Calibri" pitchFamily="34" charset="0"/>
                <a:ea typeface="Calibri" pitchFamily="34" charset="-122"/>
                <a:cs typeface="Calibri" pitchFamily="34" charset="-120"/>
              </a:rPr>
              <a:t>[Cl 31(c)–(e)]</a:t>
            </a:r>
            <a:endParaRPr lang="en-US" sz="900" dirty="0"/>
          </a:p>
        </p:txBody>
      </p:sp>
      <p:sp>
        <p:nvSpPr>
          <p:cNvPr id="28" name="Text 26"/>
          <p:cNvSpPr/>
          <p:nvPr/>
        </p:nvSpPr>
        <p:spPr>
          <a:xfrm>
            <a:off x="1920240" y="3712464"/>
            <a:ext cx="6766560" cy="292608"/>
          </a:xfrm>
          <a:prstGeom prst="rect">
            <a:avLst/>
          </a:prstGeom>
          <a:noFill/>
          <a:ln/>
        </p:spPr>
        <p:txBody>
          <a:bodyPr wrap="square" lIns="0" tIns="0" rIns="0" bIns="0" rtlCol="0" anchor="ctr"/>
          <a:lstStyle/>
          <a:p>
            <a:pPr marL="0" indent="0">
              <a:buNone/>
            </a:pPr>
            <a:r>
              <a:rPr lang="en-US" sz="1300" b="1" dirty="0">
                <a:solidFill>
                  <a:srgbClr val="1B2A5E"/>
                </a:solidFill>
                <a:latin typeface="Calibri" pitchFamily="34" charset="0"/>
                <a:ea typeface="Calibri" pitchFamily="34" charset="-122"/>
                <a:cs typeface="Calibri" pitchFamily="34" charset="-120"/>
              </a:rPr>
              <a:t>Repayment of Loans &amp; Deposits</a:t>
            </a:r>
            <a:endParaRPr lang="en-US" sz="1300" dirty="0"/>
          </a:p>
        </p:txBody>
      </p:sp>
      <p:sp>
        <p:nvSpPr>
          <p:cNvPr id="29" name="Text 27"/>
          <p:cNvSpPr/>
          <p:nvPr/>
        </p:nvSpPr>
        <p:spPr>
          <a:xfrm>
            <a:off x="1920240" y="4032504"/>
            <a:ext cx="6766560" cy="685800"/>
          </a:xfrm>
          <a:prstGeom prst="rect">
            <a:avLst/>
          </a:prstGeom>
          <a:noFill/>
          <a:ln/>
        </p:spPr>
        <p:txBody>
          <a:bodyPr wrap="square" lIns="0" tIns="0" rIns="0" bIns="0" rtlCol="0" anchor="ctr"/>
          <a:lstStyle/>
          <a:p>
            <a:r>
              <a:rPr lang="en-IN" sz="1100" dirty="0"/>
              <a:t>Section 269T prohibits repayment of loans, deposits, or specified advances of ₹20,000 or more otherwise than through prescribed banking channels.</a:t>
            </a:r>
          </a:p>
          <a:p>
            <a:r>
              <a:rPr lang="en-IN" sz="1100" dirty="0"/>
              <a:t>An exception is provided for repayment by Primary Agricultural Credit Societies (“PACS”) and Primary Co-Operative Agricultural and Rural Development Bank (“PCARD”) by raising the amount to Rs 2,00,000 applicable w.e.f. 1st April 2023. </a:t>
            </a:r>
            <a:endParaRPr lang="en-US" sz="11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8">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31(a) | Section 269SS – Loan, Deposit &amp; Specified Sum</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 31(a)</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Text 7"/>
          <p:cNvSpPr/>
          <p:nvPr/>
        </p:nvSpPr>
        <p:spPr>
          <a:xfrm>
            <a:off x="365760" y="1024128"/>
            <a:ext cx="8412480" cy="384048"/>
          </a:xfrm>
          <a:prstGeom prst="rect">
            <a:avLst/>
          </a:prstGeom>
          <a:noFill/>
          <a:ln/>
        </p:spPr>
        <p:txBody>
          <a:bodyPr wrap="square" lIns="0" tIns="0" rIns="0" bIns="0" rtlCol="0" anchor="ctr"/>
          <a:lstStyle/>
          <a:p>
            <a:r>
              <a:rPr lang="en-IN" sz="1400" dirty="0"/>
              <a:t>This clause seeks certain particulars of each loan or deposit in an amount exceeding the limit specified in section 269SS taken or accepted during the previous year. </a:t>
            </a:r>
            <a:endParaRPr lang="en-US" sz="1400" dirty="0"/>
          </a:p>
        </p:txBody>
      </p:sp>
      <p:sp>
        <p:nvSpPr>
          <p:cNvPr id="10" name="Shape 8"/>
          <p:cNvSpPr/>
          <p:nvPr/>
        </p:nvSpPr>
        <p:spPr>
          <a:xfrm>
            <a:off x="320040" y="1481328"/>
            <a:ext cx="8686800" cy="347472"/>
          </a:xfrm>
          <a:prstGeom prst="rect">
            <a:avLst/>
          </a:prstGeom>
          <a:solidFill>
            <a:srgbClr val="1B2A5E"/>
          </a:solidFill>
          <a:ln w="12700">
            <a:solidFill>
              <a:srgbClr val="1B2A5E"/>
            </a:solidFill>
            <a:prstDash val="solid"/>
          </a:ln>
        </p:spPr>
      </p:sp>
      <p:sp>
        <p:nvSpPr>
          <p:cNvPr id="11" name="Text 9"/>
          <p:cNvSpPr/>
          <p:nvPr/>
        </p:nvSpPr>
        <p:spPr>
          <a:xfrm>
            <a:off x="393192" y="1481328"/>
            <a:ext cx="3977640" cy="347472"/>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Clause 31(a) – Loan or Deposit</a:t>
            </a:r>
            <a:endParaRPr lang="en-US" sz="1200" dirty="0"/>
          </a:p>
        </p:txBody>
      </p:sp>
      <p:sp>
        <p:nvSpPr>
          <p:cNvPr id="12" name="Text 10"/>
          <p:cNvSpPr/>
          <p:nvPr/>
        </p:nvSpPr>
        <p:spPr>
          <a:xfrm>
            <a:off x="165999" y="2967580"/>
            <a:ext cx="9013170" cy="2880360"/>
          </a:xfrm>
          <a:prstGeom prst="rect">
            <a:avLst/>
          </a:prstGeom>
          <a:noFill/>
          <a:ln/>
        </p:spPr>
        <p:txBody>
          <a:bodyPr wrap="square" rtlCol="0" anchor="ctr"/>
          <a:lstStyle/>
          <a:p>
            <a:pPr marL="342900" indent="-342900">
              <a:buSzPct val="100000"/>
              <a:buChar char="•"/>
            </a:pPr>
            <a:r>
              <a:rPr lang="en-IN" sz="1600" dirty="0"/>
              <a:t>While verifying the reporting under this clause, the tax auditor may keep in mind the following typical situations-</a:t>
            </a:r>
            <a:endParaRPr lang="en-US" sz="1100" dirty="0">
              <a:solidFill>
                <a:srgbClr val="333333"/>
              </a:solidFill>
              <a:latin typeface="Calibri" pitchFamily="34" charset="0"/>
              <a:ea typeface="Calibri" pitchFamily="34" charset="-122"/>
              <a:cs typeface="Calibri" pitchFamily="34" charset="-120"/>
            </a:endParaRPr>
          </a:p>
          <a:p>
            <a:pPr marL="228600" indent="-228600">
              <a:buSzPct val="100000"/>
              <a:buFont typeface="+mj-lt"/>
              <a:buAutoNum type="arabicPeriod"/>
            </a:pPr>
            <a:r>
              <a:rPr lang="en-IN" sz="1600" dirty="0"/>
              <a:t>Sale proceeds collected by the selling agent will not be considered as loan or deposit. </a:t>
            </a:r>
          </a:p>
          <a:p>
            <a:pPr marL="228600" indent="-228600">
              <a:buSzPct val="100000"/>
              <a:buFont typeface="+mj-lt"/>
              <a:buAutoNum type="arabicPeriod"/>
            </a:pPr>
            <a:r>
              <a:rPr lang="en-IN" sz="1600" dirty="0"/>
              <a:t>Opening credit balance of loan taken in earlier years is not specifically required to be disclosed.</a:t>
            </a:r>
          </a:p>
          <a:p>
            <a:pPr marL="228600" indent="-228600">
              <a:buSzPct val="100000"/>
              <a:buFont typeface="+mj-lt"/>
              <a:buAutoNum type="arabicPeriod"/>
            </a:pPr>
            <a:r>
              <a:rPr lang="en-IN" sz="1600" dirty="0"/>
              <a:t>Even if the loans are taken free of interest, the information will still have to be given. </a:t>
            </a:r>
          </a:p>
          <a:p>
            <a:pPr marL="228600" indent="-228600">
              <a:buSzPct val="100000"/>
              <a:buFont typeface="+mj-lt"/>
              <a:buAutoNum type="arabicPeriod"/>
            </a:pPr>
            <a:r>
              <a:rPr lang="en-IN" sz="1600" dirty="0"/>
              <a:t>Security deposits against contracts, etc. will be covered by the definition of ‘deposit’ and therefore, such information will have to be given. </a:t>
            </a:r>
          </a:p>
          <a:p>
            <a:pPr marL="228600" indent="-228600">
              <a:buSzPct val="100000"/>
              <a:buFont typeface="+mj-lt"/>
              <a:buAutoNum type="arabicPeriod"/>
            </a:pPr>
            <a:r>
              <a:rPr lang="en-IN" sz="1600" dirty="0"/>
              <a:t>Interest accrued during the year and credited to deposit or loan account is not required to be reported under this clause. </a:t>
            </a:r>
          </a:p>
          <a:p>
            <a:pPr marL="228600" indent="-228600">
              <a:buSzPct val="100000"/>
              <a:buFont typeface="+mj-lt"/>
              <a:buAutoNum type="arabicPeriod"/>
            </a:pPr>
            <a:r>
              <a:rPr lang="en-IN" sz="1600" dirty="0"/>
              <a:t>Loans and deposits taken or accepted by means of transfer entries or journal entries in the books of account constitute acceptance of deposits or loans otherwise than by account payee cheques. Hence, such entries have to be reported under this clause.</a:t>
            </a:r>
          </a:p>
          <a:p>
            <a:pPr>
              <a:buSzPct val="100000"/>
            </a:pPr>
            <a:r>
              <a:rPr lang="en-US" sz="1100" dirty="0">
                <a:solidFill>
                  <a:srgbClr val="333333"/>
                </a:solidFill>
                <a:latin typeface="Calibri" pitchFamily="34" charset="0"/>
                <a:ea typeface="Calibri" pitchFamily="34" charset="-122"/>
                <a:cs typeface="Calibri" pitchFamily="34" charset="-120"/>
              </a:rPr>
              <a:t>	   </a:t>
            </a:r>
          </a:p>
          <a:p>
            <a:pPr marL="228600" indent="-228600">
              <a:buSzPct val="100000"/>
              <a:buFont typeface="+mj-lt"/>
              <a:buAutoNum type="arabicPeriod"/>
            </a:pPr>
            <a:endParaRPr lang="en-US" sz="1100" dirty="0">
              <a:solidFill>
                <a:srgbClr val="333333"/>
              </a:solidFill>
              <a:latin typeface="Calibri" pitchFamily="34" charset="0"/>
              <a:ea typeface="Calibri" pitchFamily="34" charset="-122"/>
              <a:cs typeface="Calibri" pitchFamily="34" charset="-120"/>
            </a:endParaRPr>
          </a:p>
          <a:p>
            <a:pPr marL="228600" indent="-228600">
              <a:buSzPct val="100000"/>
              <a:buFont typeface="+mj-lt"/>
              <a:buAutoNum type="arabicPeriod"/>
            </a:pPr>
            <a:endParaRPr lang="en-US" sz="1100" dirty="0">
              <a:solidFill>
                <a:srgbClr val="333333"/>
              </a:solidFill>
              <a:latin typeface="Calibri" pitchFamily="34" charset="0"/>
              <a:ea typeface="Calibri" pitchFamily="34" charset="-122"/>
              <a:cs typeface="Calibri" pitchFamily="34" charset="-120"/>
            </a:endParaRPr>
          </a:p>
          <a:p>
            <a:pPr marL="228600" indent="-228600">
              <a:buSzPct val="100000"/>
              <a:buFont typeface="+mj-lt"/>
              <a:buAutoNum type="arabicPeriod"/>
            </a:pPr>
            <a:endParaRPr lang="en-US" sz="1100" dirty="0">
              <a:solidFill>
                <a:srgbClr val="333333"/>
              </a:solidFill>
              <a:latin typeface="Calibri" pitchFamily="34" charset="0"/>
              <a:ea typeface="Calibri" pitchFamily="34" charset="-122"/>
              <a:cs typeface="Calibri" pitchFamily="34" charset="-120"/>
            </a:endParaRPr>
          </a:p>
          <a:p>
            <a:pPr marL="342900" indent="-342900">
              <a:buSzPct val="100000"/>
              <a:buChar char="•"/>
            </a:pPr>
            <a:endParaRPr lang="en-US" sz="1100" dirty="0">
              <a:solidFill>
                <a:srgbClr val="333333"/>
              </a:solidFill>
              <a:latin typeface="Calibri" pitchFamily="34" charset="0"/>
              <a:ea typeface="Calibri" pitchFamily="34" charset="-122"/>
              <a:cs typeface="Calibri" pitchFamily="34" charset="-120"/>
            </a:endParaRPr>
          </a:p>
          <a:p>
            <a:pPr marL="342900" indent="-342900">
              <a:buSzPct val="100000"/>
              <a:buChar char="•"/>
            </a:pPr>
            <a:endParaRPr lang="en-US" sz="1100" dirty="0">
              <a:solidFill>
                <a:srgbClr val="333333"/>
              </a:solidFill>
              <a:latin typeface="Calibri" pitchFamily="34" charset="0"/>
              <a:ea typeface="Calibri" pitchFamily="34" charset="-122"/>
              <a:cs typeface="Calibri" pitchFamily="34" charset="-120"/>
            </a:endParaRPr>
          </a:p>
          <a:p>
            <a:pPr marL="342900" indent="-342900">
              <a:buSzPct val="100000"/>
              <a:buChar char="•"/>
            </a:pPr>
            <a:endParaRPr lang="en-US" sz="1100" dirty="0">
              <a:solidFill>
                <a:srgbClr val="333333"/>
              </a:solidFill>
              <a:latin typeface="Calibri" pitchFamily="34" charset="0"/>
              <a:ea typeface="Calibri" pitchFamily="34" charset="-122"/>
              <a:cs typeface="Calibri" pitchFamily="34" charset="-120"/>
            </a:endParaRPr>
          </a:p>
          <a:p>
            <a:pPr marL="342900" indent="-342900">
              <a:buSzPct val="100000"/>
              <a:buChar char="•"/>
            </a:pPr>
            <a:endParaRPr lang="en-US" sz="1100" dirty="0">
              <a:solidFill>
                <a:srgbClr val="333333"/>
              </a:solidFill>
              <a:latin typeface="Calibri" pitchFamily="34" charset="0"/>
              <a:ea typeface="Calibri" pitchFamily="34" charset="-122"/>
              <a:cs typeface="Calibri" pitchFamily="34" charset="-120"/>
            </a:endParaRPr>
          </a:p>
          <a:p>
            <a:pPr marL="342900" indent="-342900">
              <a:buSzPct val="100000"/>
              <a:buChar char="•"/>
            </a:pPr>
            <a:endParaRPr lang="en-US" sz="1100" dirty="0">
              <a:solidFill>
                <a:srgbClr val="333333"/>
              </a:solidFill>
              <a:latin typeface="Calibri" pitchFamily="34" charset="0"/>
              <a:ea typeface="Calibri" pitchFamily="34" charset="-122"/>
              <a:cs typeface="Calibri" pitchFamily="34" charset="-120"/>
            </a:endParaRPr>
          </a:p>
          <a:p>
            <a:pPr marL="342900" indent="-342900">
              <a:buSzPct val="100000"/>
              <a:buChar char="•"/>
            </a:pPr>
            <a:endParaRPr lang="en-US" sz="1100" dirty="0">
              <a:solidFill>
                <a:srgbClr val="333333"/>
              </a:solidFill>
              <a:latin typeface="Calibri" pitchFamily="34" charset="0"/>
              <a:ea typeface="Calibri" pitchFamily="34" charset="-122"/>
              <a:cs typeface="Calibri" pitchFamily="34" charset="-120"/>
            </a:endParaRPr>
          </a:p>
          <a:p>
            <a:pPr marL="342900" indent="-342900">
              <a:buSzPct val="100000"/>
              <a:buChar char="•"/>
            </a:pPr>
            <a:endParaRPr lang="en-US" sz="1100" dirty="0">
              <a:solidFill>
                <a:srgbClr val="333333"/>
              </a:solidFill>
              <a:latin typeface="Calibri" pitchFamily="34" charset="0"/>
              <a:ea typeface="Calibri" pitchFamily="34" charset="-122"/>
              <a:cs typeface="Calibri" pitchFamily="34" charset="-120"/>
            </a:endParaRPr>
          </a:p>
          <a:p>
            <a:pPr marL="342900" indent="-342900">
              <a:buSzPct val="100000"/>
              <a:buChar char="•"/>
            </a:pPr>
            <a:endParaRPr lang="en-US" sz="1100" dirty="0">
              <a:solidFill>
                <a:srgbClr val="333333"/>
              </a:solidFill>
              <a:latin typeface="Calibri" pitchFamily="34" charset="0"/>
              <a:ea typeface="Calibri" pitchFamily="34" charset="-122"/>
              <a:cs typeface="Calibri" pitchFamily="34" charset="-120"/>
            </a:endParaRPr>
          </a:p>
        </p:txBody>
      </p:sp>
      <p:sp>
        <p:nvSpPr>
          <p:cNvPr id="15" name="Text 13"/>
          <p:cNvSpPr/>
          <p:nvPr/>
        </p:nvSpPr>
        <p:spPr>
          <a:xfrm>
            <a:off x="4846320" y="1874520"/>
            <a:ext cx="3931920" cy="2880360"/>
          </a:xfrm>
          <a:prstGeom prst="rect">
            <a:avLst/>
          </a:prstGeom>
          <a:noFill/>
          <a:ln/>
        </p:spPr>
        <p:txBody>
          <a:bodyPr wrap="square" rtlCol="0" anchor="ctr"/>
          <a:lstStyle/>
          <a:p>
            <a:pPr marL="342900" indent="-342900">
              <a:buSzPct val="100000"/>
              <a:buChar char="•"/>
            </a:pPr>
            <a:endParaRPr lang="en-US" sz="11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solidFill>
          <a:srgbClr val="F0F3FB"/>
        </a:solidFill>
        <a:effectLst/>
      </p:bgPr>
    </p:bg>
    <p:spTree>
      <p:nvGrpSpPr>
        <p:cNvPr id="1" name="">
          <a:extLst>
            <a:ext uri="{FF2B5EF4-FFF2-40B4-BE49-F238E27FC236}">
              <a16:creationId xmlns:a16="http://schemas.microsoft.com/office/drawing/2014/main" id="{4E174936-54F2-EFF3-8B90-7824098A7BC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BC01B562-019C-DDB3-F9FA-5E6CE7A84124}"/>
              </a:ext>
            </a:extLst>
          </p:cNvPr>
          <p:cNvSpPr/>
          <p:nvPr/>
        </p:nvSpPr>
        <p:spPr>
          <a:xfrm>
            <a:off x="0" y="0"/>
            <a:ext cx="201168" cy="5143500"/>
          </a:xfrm>
          <a:prstGeom prst="rect">
            <a:avLst/>
          </a:prstGeom>
          <a:solidFill>
            <a:srgbClr val="1B2A5E"/>
          </a:solidFill>
          <a:ln w="12700">
            <a:solidFill>
              <a:srgbClr val="1B2A5E"/>
            </a:solidFill>
            <a:prstDash val="solid"/>
          </a:ln>
        </p:spPr>
      </p:sp>
      <p:sp>
        <p:nvSpPr>
          <p:cNvPr id="3" name="Shape 1">
            <a:extLst>
              <a:ext uri="{FF2B5EF4-FFF2-40B4-BE49-F238E27FC236}">
                <a16:creationId xmlns:a16="http://schemas.microsoft.com/office/drawing/2014/main" id="{5A319645-D40F-07A1-91F8-FD82154B65FA}"/>
              </a:ext>
            </a:extLst>
          </p:cNvPr>
          <p:cNvSpPr/>
          <p:nvPr/>
        </p:nvSpPr>
        <p:spPr>
          <a:xfrm>
            <a:off x="201168" y="0"/>
            <a:ext cx="8942832" cy="914400"/>
          </a:xfrm>
          <a:prstGeom prst="rect">
            <a:avLst/>
          </a:prstGeom>
          <a:solidFill>
            <a:srgbClr val="1B2A5E"/>
          </a:solidFill>
          <a:ln w="12700">
            <a:solidFill>
              <a:srgbClr val="1B2A5E"/>
            </a:solidFill>
            <a:prstDash val="solid"/>
          </a:ln>
        </p:spPr>
      </p:sp>
      <p:sp>
        <p:nvSpPr>
          <p:cNvPr id="4" name="Text 2">
            <a:extLst>
              <a:ext uri="{FF2B5EF4-FFF2-40B4-BE49-F238E27FC236}">
                <a16:creationId xmlns:a16="http://schemas.microsoft.com/office/drawing/2014/main" id="{395A451B-9182-6ED2-9D2C-173C28447A69}"/>
              </a:ext>
            </a:extLst>
          </p:cNvPr>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31(a) | Working Papers by Tax Auditor</a:t>
            </a:r>
            <a:endParaRPr lang="en-US" sz="2200" dirty="0"/>
          </a:p>
        </p:txBody>
      </p:sp>
      <p:sp>
        <p:nvSpPr>
          <p:cNvPr id="5" name="Shape 3">
            <a:extLst>
              <a:ext uri="{FF2B5EF4-FFF2-40B4-BE49-F238E27FC236}">
                <a16:creationId xmlns:a16="http://schemas.microsoft.com/office/drawing/2014/main" id="{1AF264FF-46C5-5742-2D00-8B81767E6D74}"/>
              </a:ext>
            </a:extLst>
          </p:cNvPr>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a:extLst>
              <a:ext uri="{FF2B5EF4-FFF2-40B4-BE49-F238E27FC236}">
                <a16:creationId xmlns:a16="http://schemas.microsoft.com/office/drawing/2014/main" id="{77F0B149-A562-3E36-A247-2AFCB5B14D5B}"/>
              </a:ext>
            </a:extLst>
          </p:cNvPr>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 31(a)</a:t>
            </a:r>
            <a:endParaRPr lang="en-US" sz="1100" dirty="0"/>
          </a:p>
        </p:txBody>
      </p:sp>
      <p:sp>
        <p:nvSpPr>
          <p:cNvPr id="7" name="Shape 5">
            <a:extLst>
              <a:ext uri="{FF2B5EF4-FFF2-40B4-BE49-F238E27FC236}">
                <a16:creationId xmlns:a16="http://schemas.microsoft.com/office/drawing/2014/main" id="{83355A59-5E6A-5FF4-F58F-A97AD6A26CBC}"/>
              </a:ext>
            </a:extLst>
          </p:cNvPr>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a:extLst>
              <a:ext uri="{FF2B5EF4-FFF2-40B4-BE49-F238E27FC236}">
                <a16:creationId xmlns:a16="http://schemas.microsoft.com/office/drawing/2014/main" id="{932ACFD7-9952-9C6E-AE8A-0664D40873ED}"/>
              </a:ext>
            </a:extLst>
          </p:cNvPr>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Text 7">
            <a:extLst>
              <a:ext uri="{FF2B5EF4-FFF2-40B4-BE49-F238E27FC236}">
                <a16:creationId xmlns:a16="http://schemas.microsoft.com/office/drawing/2014/main" id="{B505580F-5695-B938-D8C3-0AC3608A0D23}"/>
              </a:ext>
            </a:extLst>
          </p:cNvPr>
          <p:cNvSpPr/>
          <p:nvPr/>
        </p:nvSpPr>
        <p:spPr>
          <a:xfrm>
            <a:off x="365760" y="1024128"/>
            <a:ext cx="8412480" cy="384048"/>
          </a:xfrm>
          <a:prstGeom prst="rect">
            <a:avLst/>
          </a:prstGeom>
          <a:noFill/>
          <a:ln/>
        </p:spPr>
        <p:txBody>
          <a:bodyPr wrap="square" lIns="0" tIns="0" rIns="0" bIns="0" rtlCol="0" anchor="ctr"/>
          <a:lstStyle/>
          <a:p>
            <a:r>
              <a:rPr lang="en-IN" sz="1400" dirty="0"/>
              <a:t>It is recommended that the tax auditor maintains the following information in his working papers for the purpose of verifying the reporting in this clause in the format provided in the e-filing utility.</a:t>
            </a:r>
            <a:endParaRPr lang="en-US" sz="1400" dirty="0"/>
          </a:p>
        </p:txBody>
      </p:sp>
      <p:sp>
        <p:nvSpPr>
          <p:cNvPr id="11" name="Text 9">
            <a:extLst>
              <a:ext uri="{FF2B5EF4-FFF2-40B4-BE49-F238E27FC236}">
                <a16:creationId xmlns:a16="http://schemas.microsoft.com/office/drawing/2014/main" id="{DF12C146-93D6-12CA-E478-12432C7716A6}"/>
              </a:ext>
            </a:extLst>
          </p:cNvPr>
          <p:cNvSpPr/>
          <p:nvPr/>
        </p:nvSpPr>
        <p:spPr>
          <a:xfrm>
            <a:off x="393192" y="1481328"/>
            <a:ext cx="3977640" cy="347472"/>
          </a:xfrm>
          <a:prstGeom prst="rect">
            <a:avLst/>
          </a:prstGeom>
          <a:noFill/>
          <a:ln/>
        </p:spPr>
        <p:txBody>
          <a:bodyPr wrap="square" lIns="0" tIns="0" rIns="0" bIns="0" rtlCol="0" anchor="ctr"/>
          <a:lstStyle/>
          <a:p>
            <a:pPr marL="0" indent="0">
              <a:buNone/>
            </a:pPr>
            <a:endParaRPr lang="en-US" sz="1200" dirty="0"/>
          </a:p>
        </p:txBody>
      </p:sp>
      <p:sp>
        <p:nvSpPr>
          <p:cNvPr id="12" name="Text 10">
            <a:extLst>
              <a:ext uri="{FF2B5EF4-FFF2-40B4-BE49-F238E27FC236}">
                <a16:creationId xmlns:a16="http://schemas.microsoft.com/office/drawing/2014/main" id="{76E2018E-8522-3201-3318-3CB1C847ED00}"/>
              </a:ext>
            </a:extLst>
          </p:cNvPr>
          <p:cNvSpPr/>
          <p:nvPr/>
        </p:nvSpPr>
        <p:spPr>
          <a:xfrm>
            <a:off x="65415" y="941832"/>
            <a:ext cx="9013170" cy="2880360"/>
          </a:xfrm>
          <a:prstGeom prst="rect">
            <a:avLst/>
          </a:prstGeom>
          <a:noFill/>
          <a:ln/>
        </p:spPr>
        <p:txBody>
          <a:bodyPr wrap="square" rtlCol="0" anchor="ctr"/>
          <a:lstStyle/>
          <a:p>
            <a:pPr marL="342900" indent="-342900">
              <a:buSzPct val="100000"/>
              <a:buChar char="•"/>
            </a:pPr>
            <a:endParaRPr lang="en-US" sz="1100" dirty="0">
              <a:solidFill>
                <a:srgbClr val="333333"/>
              </a:solidFill>
              <a:latin typeface="Calibri" pitchFamily="34" charset="0"/>
              <a:ea typeface="Calibri" pitchFamily="34" charset="-122"/>
              <a:cs typeface="Calibri" pitchFamily="34" charset="-120"/>
            </a:endParaRPr>
          </a:p>
        </p:txBody>
      </p:sp>
      <p:sp>
        <p:nvSpPr>
          <p:cNvPr id="15" name="Text 13">
            <a:extLst>
              <a:ext uri="{FF2B5EF4-FFF2-40B4-BE49-F238E27FC236}">
                <a16:creationId xmlns:a16="http://schemas.microsoft.com/office/drawing/2014/main" id="{0DD0F329-5DA2-1A05-3D09-4F685FFD8541}"/>
              </a:ext>
            </a:extLst>
          </p:cNvPr>
          <p:cNvSpPr/>
          <p:nvPr/>
        </p:nvSpPr>
        <p:spPr>
          <a:xfrm>
            <a:off x="4846320" y="1874520"/>
            <a:ext cx="3931920" cy="2880360"/>
          </a:xfrm>
          <a:prstGeom prst="rect">
            <a:avLst/>
          </a:prstGeom>
          <a:noFill/>
          <a:ln/>
        </p:spPr>
        <p:txBody>
          <a:bodyPr wrap="square" rtlCol="0" anchor="ctr"/>
          <a:lstStyle/>
          <a:p>
            <a:pPr marL="342900" indent="-342900">
              <a:buSzPct val="100000"/>
              <a:buChar char="•"/>
            </a:pPr>
            <a:endParaRPr lang="en-US" sz="1100" dirty="0"/>
          </a:p>
        </p:txBody>
      </p:sp>
      <p:pic>
        <p:nvPicPr>
          <p:cNvPr id="20" name="Picture 19">
            <a:extLst>
              <a:ext uri="{FF2B5EF4-FFF2-40B4-BE49-F238E27FC236}">
                <a16:creationId xmlns:a16="http://schemas.microsoft.com/office/drawing/2014/main" id="{27C0E0A0-2A15-E276-9C55-D94238D4EF70}"/>
              </a:ext>
            </a:extLst>
          </p:cNvPr>
          <p:cNvPicPr>
            <a:picLocks noChangeAspect="1"/>
          </p:cNvPicPr>
          <p:nvPr/>
        </p:nvPicPr>
        <p:blipFill>
          <a:blip r:embed="rId3"/>
          <a:stretch>
            <a:fillRect/>
          </a:stretch>
        </p:blipFill>
        <p:spPr>
          <a:xfrm>
            <a:off x="607796" y="1632557"/>
            <a:ext cx="7826418" cy="3145536"/>
          </a:xfrm>
          <a:prstGeom prst="rect">
            <a:avLst/>
          </a:prstGeom>
        </p:spPr>
      </p:pic>
    </p:spTree>
    <p:extLst>
      <p:ext uri="{BB962C8B-B14F-4D97-AF65-F5344CB8AC3E}">
        <p14:creationId xmlns:p14="http://schemas.microsoft.com/office/powerpoint/2010/main" val="265199301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solidFill>
          <a:srgbClr val="F0F3FB"/>
        </a:solidFill>
        <a:effectLst/>
      </p:bgPr>
    </p:bg>
    <p:spTree>
      <p:nvGrpSpPr>
        <p:cNvPr id="1" name="">
          <a:extLst>
            <a:ext uri="{FF2B5EF4-FFF2-40B4-BE49-F238E27FC236}">
              <a16:creationId xmlns:a16="http://schemas.microsoft.com/office/drawing/2014/main" id="{B92E606F-032E-840A-5E26-5210C36EBF3B}"/>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16E75DE-7E51-33E3-E554-682EB70A6151}"/>
              </a:ext>
            </a:extLst>
          </p:cNvPr>
          <p:cNvSpPr/>
          <p:nvPr/>
        </p:nvSpPr>
        <p:spPr>
          <a:xfrm>
            <a:off x="0" y="0"/>
            <a:ext cx="201168" cy="5143500"/>
          </a:xfrm>
          <a:prstGeom prst="rect">
            <a:avLst/>
          </a:prstGeom>
          <a:solidFill>
            <a:srgbClr val="1B2A5E"/>
          </a:solidFill>
          <a:ln w="12700">
            <a:solidFill>
              <a:srgbClr val="1B2A5E"/>
            </a:solidFill>
            <a:prstDash val="solid"/>
          </a:ln>
        </p:spPr>
      </p:sp>
      <p:sp>
        <p:nvSpPr>
          <p:cNvPr id="3" name="Shape 1">
            <a:extLst>
              <a:ext uri="{FF2B5EF4-FFF2-40B4-BE49-F238E27FC236}">
                <a16:creationId xmlns:a16="http://schemas.microsoft.com/office/drawing/2014/main" id="{C8D00888-116F-9D55-B94E-A19E2B23248D}"/>
              </a:ext>
            </a:extLst>
          </p:cNvPr>
          <p:cNvSpPr/>
          <p:nvPr/>
        </p:nvSpPr>
        <p:spPr>
          <a:xfrm>
            <a:off x="201168" y="0"/>
            <a:ext cx="8942832" cy="914400"/>
          </a:xfrm>
          <a:prstGeom prst="rect">
            <a:avLst/>
          </a:prstGeom>
          <a:solidFill>
            <a:srgbClr val="1B2A5E"/>
          </a:solidFill>
          <a:ln w="12700">
            <a:solidFill>
              <a:srgbClr val="1B2A5E"/>
            </a:solidFill>
            <a:prstDash val="solid"/>
          </a:ln>
        </p:spPr>
      </p:sp>
      <p:sp>
        <p:nvSpPr>
          <p:cNvPr id="4" name="Text 2">
            <a:extLst>
              <a:ext uri="{FF2B5EF4-FFF2-40B4-BE49-F238E27FC236}">
                <a16:creationId xmlns:a16="http://schemas.microsoft.com/office/drawing/2014/main" id="{B9943844-51E8-A582-89B4-B0F973063FF1}"/>
              </a:ext>
            </a:extLst>
          </p:cNvPr>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31 (b) | Section 269SS – Loan, Deposit &amp; Specified Sum</a:t>
            </a:r>
            <a:endParaRPr lang="en-US" sz="2200" dirty="0"/>
          </a:p>
        </p:txBody>
      </p:sp>
      <p:sp>
        <p:nvSpPr>
          <p:cNvPr id="5" name="Shape 3">
            <a:extLst>
              <a:ext uri="{FF2B5EF4-FFF2-40B4-BE49-F238E27FC236}">
                <a16:creationId xmlns:a16="http://schemas.microsoft.com/office/drawing/2014/main" id="{61D467C3-B495-D78C-C95B-B8B98F443D62}"/>
              </a:ext>
            </a:extLst>
          </p:cNvPr>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a:extLst>
              <a:ext uri="{FF2B5EF4-FFF2-40B4-BE49-F238E27FC236}">
                <a16:creationId xmlns:a16="http://schemas.microsoft.com/office/drawing/2014/main" id="{C1EA0D9F-B969-602F-DE17-8296AF9D889B}"/>
              </a:ext>
            </a:extLst>
          </p:cNvPr>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 31 (b)</a:t>
            </a:r>
            <a:endParaRPr lang="en-US" sz="1100" dirty="0"/>
          </a:p>
        </p:txBody>
      </p:sp>
      <p:sp>
        <p:nvSpPr>
          <p:cNvPr id="7" name="Shape 5">
            <a:extLst>
              <a:ext uri="{FF2B5EF4-FFF2-40B4-BE49-F238E27FC236}">
                <a16:creationId xmlns:a16="http://schemas.microsoft.com/office/drawing/2014/main" id="{F63EDC6E-5096-262B-2336-A13605EB4FC1}"/>
              </a:ext>
            </a:extLst>
          </p:cNvPr>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a:extLst>
              <a:ext uri="{FF2B5EF4-FFF2-40B4-BE49-F238E27FC236}">
                <a16:creationId xmlns:a16="http://schemas.microsoft.com/office/drawing/2014/main" id="{802F0CCE-C2A7-277D-6F19-69D81F58C3C8}"/>
              </a:ext>
            </a:extLst>
          </p:cNvPr>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Text 7">
            <a:extLst>
              <a:ext uri="{FF2B5EF4-FFF2-40B4-BE49-F238E27FC236}">
                <a16:creationId xmlns:a16="http://schemas.microsoft.com/office/drawing/2014/main" id="{756EEB2B-E388-85B0-335C-607E83350BDB}"/>
              </a:ext>
            </a:extLst>
          </p:cNvPr>
          <p:cNvSpPr/>
          <p:nvPr/>
        </p:nvSpPr>
        <p:spPr>
          <a:xfrm>
            <a:off x="365760" y="1024128"/>
            <a:ext cx="8412480" cy="384048"/>
          </a:xfrm>
          <a:prstGeom prst="rect">
            <a:avLst/>
          </a:prstGeom>
          <a:noFill/>
          <a:ln/>
        </p:spPr>
        <p:txBody>
          <a:bodyPr wrap="square" lIns="0" tIns="0" rIns="0" bIns="0" rtlCol="0" anchor="ctr"/>
          <a:lstStyle/>
          <a:p>
            <a:pPr marL="0" indent="0">
              <a:buNone/>
            </a:pPr>
            <a:endParaRPr lang="en-US" sz="1100" dirty="0"/>
          </a:p>
        </p:txBody>
      </p:sp>
      <p:sp>
        <p:nvSpPr>
          <p:cNvPr id="11" name="Text 9">
            <a:extLst>
              <a:ext uri="{FF2B5EF4-FFF2-40B4-BE49-F238E27FC236}">
                <a16:creationId xmlns:a16="http://schemas.microsoft.com/office/drawing/2014/main" id="{C79CA0B1-4D20-BE0C-ECD8-3C5423E63BE0}"/>
              </a:ext>
            </a:extLst>
          </p:cNvPr>
          <p:cNvSpPr/>
          <p:nvPr/>
        </p:nvSpPr>
        <p:spPr>
          <a:xfrm>
            <a:off x="393192" y="1481328"/>
            <a:ext cx="3977640" cy="347472"/>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Clause 31(a) – Loan or Deposit</a:t>
            </a:r>
            <a:endParaRPr lang="en-US" sz="1200" dirty="0"/>
          </a:p>
        </p:txBody>
      </p:sp>
      <p:sp>
        <p:nvSpPr>
          <p:cNvPr id="12" name="Text 10">
            <a:extLst>
              <a:ext uri="{FF2B5EF4-FFF2-40B4-BE49-F238E27FC236}">
                <a16:creationId xmlns:a16="http://schemas.microsoft.com/office/drawing/2014/main" id="{07586DA9-3255-BC30-2C6B-3AB142691CBB}"/>
              </a:ext>
            </a:extLst>
          </p:cNvPr>
          <p:cNvSpPr/>
          <p:nvPr/>
        </p:nvSpPr>
        <p:spPr>
          <a:xfrm>
            <a:off x="411480" y="1881554"/>
            <a:ext cx="3931920" cy="2880360"/>
          </a:xfrm>
          <a:prstGeom prst="rect">
            <a:avLst/>
          </a:prstGeom>
          <a:noFill/>
          <a:ln/>
        </p:spPr>
        <p:txBody>
          <a:bodyPr wrap="square" rtlCol="0" anchor="ctr"/>
          <a:lstStyle/>
          <a:p>
            <a:pPr marL="342900" indent="-342900">
              <a:buSzPct val="100000"/>
              <a:buChar char="•"/>
            </a:pPr>
            <a:endParaRPr lang="en-US" sz="1100" dirty="0"/>
          </a:p>
        </p:txBody>
      </p:sp>
      <p:sp>
        <p:nvSpPr>
          <p:cNvPr id="13" name="Shape 11">
            <a:extLst>
              <a:ext uri="{FF2B5EF4-FFF2-40B4-BE49-F238E27FC236}">
                <a16:creationId xmlns:a16="http://schemas.microsoft.com/office/drawing/2014/main" id="{7EB57B22-0822-9E76-ADE6-9AC62A73A767}"/>
              </a:ext>
            </a:extLst>
          </p:cNvPr>
          <p:cNvSpPr/>
          <p:nvPr/>
        </p:nvSpPr>
        <p:spPr>
          <a:xfrm>
            <a:off x="219456" y="1465502"/>
            <a:ext cx="8924544" cy="347472"/>
          </a:xfrm>
          <a:prstGeom prst="rect">
            <a:avLst/>
          </a:prstGeom>
          <a:solidFill>
            <a:srgbClr val="1B2A5E"/>
          </a:solidFill>
          <a:ln w="12700">
            <a:solidFill>
              <a:srgbClr val="1B2A5E"/>
            </a:solidFill>
            <a:prstDash val="solid"/>
          </a:ln>
        </p:spPr>
      </p:sp>
      <p:sp>
        <p:nvSpPr>
          <p:cNvPr id="14" name="Text 12">
            <a:extLst>
              <a:ext uri="{FF2B5EF4-FFF2-40B4-BE49-F238E27FC236}">
                <a16:creationId xmlns:a16="http://schemas.microsoft.com/office/drawing/2014/main" id="{9BF2FC3F-431A-546A-C3BD-F1DCBC1E9BC3}"/>
              </a:ext>
            </a:extLst>
          </p:cNvPr>
          <p:cNvSpPr/>
          <p:nvPr/>
        </p:nvSpPr>
        <p:spPr>
          <a:xfrm>
            <a:off x="320040" y="1481328"/>
            <a:ext cx="8485632" cy="347472"/>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Clause 31(b) – Specified Sum</a:t>
            </a:r>
            <a:endParaRPr lang="en-US" sz="1200" dirty="0"/>
          </a:p>
        </p:txBody>
      </p:sp>
      <p:sp>
        <p:nvSpPr>
          <p:cNvPr id="15" name="Text 13">
            <a:extLst>
              <a:ext uri="{FF2B5EF4-FFF2-40B4-BE49-F238E27FC236}">
                <a16:creationId xmlns:a16="http://schemas.microsoft.com/office/drawing/2014/main" id="{B7B83BE7-95CC-B31C-FC24-45198404C9C0}"/>
              </a:ext>
            </a:extLst>
          </p:cNvPr>
          <p:cNvSpPr/>
          <p:nvPr/>
        </p:nvSpPr>
        <p:spPr>
          <a:xfrm>
            <a:off x="320040" y="1874520"/>
            <a:ext cx="8458200" cy="2880360"/>
          </a:xfrm>
          <a:prstGeom prst="rect">
            <a:avLst/>
          </a:prstGeom>
          <a:noFill/>
          <a:ln/>
        </p:spPr>
        <p:txBody>
          <a:bodyPr wrap="square" rtlCol="0" anchor="ctr"/>
          <a:lstStyle/>
          <a:p>
            <a:pPr marL="342900" indent="-342900">
              <a:buSzPct val="100000"/>
              <a:buChar char="•"/>
            </a:pPr>
            <a:endParaRPr lang="en-US" sz="1100" dirty="0"/>
          </a:p>
        </p:txBody>
      </p:sp>
      <p:sp>
        <p:nvSpPr>
          <p:cNvPr id="17" name="TextBox 16">
            <a:extLst>
              <a:ext uri="{FF2B5EF4-FFF2-40B4-BE49-F238E27FC236}">
                <a16:creationId xmlns:a16="http://schemas.microsoft.com/office/drawing/2014/main" id="{4752202E-0B2D-337D-6C3C-6497BC165BE5}"/>
              </a:ext>
            </a:extLst>
          </p:cNvPr>
          <p:cNvSpPr txBox="1"/>
          <p:nvPr/>
        </p:nvSpPr>
        <p:spPr>
          <a:xfrm>
            <a:off x="218400" y="889528"/>
            <a:ext cx="8788439" cy="523220"/>
          </a:xfrm>
          <a:prstGeom prst="rect">
            <a:avLst/>
          </a:prstGeom>
          <a:noFill/>
        </p:spPr>
        <p:txBody>
          <a:bodyPr wrap="square">
            <a:spAutoFit/>
          </a:bodyPr>
          <a:lstStyle/>
          <a:p>
            <a:r>
              <a:rPr lang="en-IN" sz="1400" dirty="0"/>
              <a:t>Under this sub-clause, particulars of any “specified sum” taken or accepted in relation to transfer of an immovable property, whether or not the transfer takes place has been dealt with. </a:t>
            </a:r>
          </a:p>
        </p:txBody>
      </p:sp>
      <p:sp>
        <p:nvSpPr>
          <p:cNvPr id="19" name="TextBox 18">
            <a:extLst>
              <a:ext uri="{FF2B5EF4-FFF2-40B4-BE49-F238E27FC236}">
                <a16:creationId xmlns:a16="http://schemas.microsoft.com/office/drawing/2014/main" id="{791A9850-101D-DA35-B30F-CD4588EA61FE}"/>
              </a:ext>
            </a:extLst>
          </p:cNvPr>
          <p:cNvSpPr txBox="1"/>
          <p:nvPr/>
        </p:nvSpPr>
        <p:spPr>
          <a:xfrm>
            <a:off x="141203" y="1776271"/>
            <a:ext cx="8942832" cy="3416320"/>
          </a:xfrm>
          <a:prstGeom prst="rect">
            <a:avLst/>
          </a:prstGeom>
          <a:noFill/>
        </p:spPr>
        <p:txBody>
          <a:bodyPr wrap="square">
            <a:spAutoFit/>
          </a:bodyPr>
          <a:lstStyle/>
          <a:p>
            <a:pPr marL="342900" indent="-342900">
              <a:buSzPct val="100000"/>
              <a:buChar char="•"/>
            </a:pPr>
            <a:r>
              <a:rPr lang="en-IN" sz="1600" dirty="0"/>
              <a:t>While verifying the reporting under this clause, the tax auditor may keep in mind the following typical situations-</a:t>
            </a:r>
          </a:p>
          <a:p>
            <a:pPr>
              <a:buSzPct val="100000"/>
            </a:pPr>
            <a:endParaRPr lang="en-IN" sz="1600" dirty="0"/>
          </a:p>
          <a:p>
            <a:pPr marL="342900" indent="-342900">
              <a:buSzPct val="100000"/>
              <a:buFont typeface="+mj-lt"/>
              <a:buAutoNum type="arabicPeriod"/>
            </a:pPr>
            <a:r>
              <a:rPr lang="en-IN" sz="1600" dirty="0"/>
              <a:t>The reporting is required irrespective of whether the immovable property is held as capital asset or stock in trade. </a:t>
            </a:r>
          </a:p>
          <a:p>
            <a:pPr marL="342900" indent="-342900">
              <a:buSzPct val="100000"/>
              <a:buFont typeface="+mj-lt"/>
              <a:buAutoNum type="arabicPeriod"/>
            </a:pPr>
            <a:r>
              <a:rPr lang="en-IN" sz="1600" dirty="0"/>
              <a:t>The tax auditor should ascertain whether the </a:t>
            </a:r>
            <a:r>
              <a:rPr lang="en-IN" sz="1600" dirty="0" err="1"/>
              <a:t>assessee</a:t>
            </a:r>
            <a:r>
              <a:rPr lang="en-IN" sz="1600" dirty="0"/>
              <a:t> has any immovable property which has been transferred or was proposed to be transferred during the year and review the relevant agreements, documents etc.  </a:t>
            </a:r>
          </a:p>
          <a:p>
            <a:pPr marL="342900" indent="-342900">
              <a:buSzPct val="100000"/>
              <a:buFont typeface="+mj-lt"/>
              <a:buAutoNum type="arabicPeriod"/>
            </a:pPr>
            <a:r>
              <a:rPr lang="en-IN" sz="1600" dirty="0"/>
              <a:t>The auditor should satisfy himself that the proceeds arising from such transfer, based on the review of documents, has been duly credited to the bank account by an account payee cheque or account payee bank draft or use of electronic clearing system through a bank account or through such other electronic mode as may be prescribed.</a:t>
            </a:r>
          </a:p>
          <a:p>
            <a:pPr marL="342900" indent="-342900">
              <a:buSzPct val="100000"/>
              <a:buFont typeface="+mj-lt"/>
              <a:buAutoNum type="arabicPeriod"/>
            </a:pPr>
            <a:endParaRPr lang="en-US" sz="1600" dirty="0">
              <a:solidFill>
                <a:srgbClr val="333333"/>
              </a:solidFill>
              <a:latin typeface="Calibri" pitchFamily="34" charset="0"/>
              <a:ea typeface="Calibri" pitchFamily="34" charset="-122"/>
              <a:cs typeface="Calibri" pitchFamily="34" charset="-120"/>
            </a:endParaRPr>
          </a:p>
        </p:txBody>
      </p:sp>
    </p:spTree>
    <p:extLst>
      <p:ext uri="{BB962C8B-B14F-4D97-AF65-F5344CB8AC3E}">
        <p14:creationId xmlns:p14="http://schemas.microsoft.com/office/powerpoint/2010/main" val="318684151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solidFill>
          <a:srgbClr val="F0F3FB"/>
        </a:solidFill>
        <a:effectLst/>
      </p:bgPr>
    </p:bg>
    <p:spTree>
      <p:nvGrpSpPr>
        <p:cNvPr id="1" name="">
          <a:extLst>
            <a:ext uri="{FF2B5EF4-FFF2-40B4-BE49-F238E27FC236}">
              <a16:creationId xmlns:a16="http://schemas.microsoft.com/office/drawing/2014/main" id="{0B0C4E8D-0DFD-C851-211A-951A311DFFD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006446A9-A96F-BE65-E396-64B794B4DAB9}"/>
              </a:ext>
            </a:extLst>
          </p:cNvPr>
          <p:cNvSpPr/>
          <p:nvPr/>
        </p:nvSpPr>
        <p:spPr>
          <a:xfrm>
            <a:off x="0" y="0"/>
            <a:ext cx="201168" cy="5143500"/>
          </a:xfrm>
          <a:prstGeom prst="rect">
            <a:avLst/>
          </a:prstGeom>
          <a:solidFill>
            <a:srgbClr val="1B2A5E"/>
          </a:solidFill>
          <a:ln w="12700">
            <a:solidFill>
              <a:srgbClr val="1B2A5E"/>
            </a:solidFill>
            <a:prstDash val="solid"/>
          </a:ln>
        </p:spPr>
      </p:sp>
      <p:sp>
        <p:nvSpPr>
          <p:cNvPr id="3" name="Shape 1">
            <a:extLst>
              <a:ext uri="{FF2B5EF4-FFF2-40B4-BE49-F238E27FC236}">
                <a16:creationId xmlns:a16="http://schemas.microsoft.com/office/drawing/2014/main" id="{D1120EAC-D3C0-7610-E7B8-DF2C3EB649BE}"/>
              </a:ext>
            </a:extLst>
          </p:cNvPr>
          <p:cNvSpPr/>
          <p:nvPr/>
        </p:nvSpPr>
        <p:spPr>
          <a:xfrm>
            <a:off x="201168" y="0"/>
            <a:ext cx="8942832" cy="914400"/>
          </a:xfrm>
          <a:prstGeom prst="rect">
            <a:avLst/>
          </a:prstGeom>
          <a:solidFill>
            <a:srgbClr val="1B2A5E"/>
          </a:solidFill>
          <a:ln w="12700">
            <a:solidFill>
              <a:srgbClr val="1B2A5E"/>
            </a:solidFill>
            <a:prstDash val="solid"/>
          </a:ln>
        </p:spPr>
      </p:sp>
      <p:sp>
        <p:nvSpPr>
          <p:cNvPr id="4" name="Text 2">
            <a:extLst>
              <a:ext uri="{FF2B5EF4-FFF2-40B4-BE49-F238E27FC236}">
                <a16:creationId xmlns:a16="http://schemas.microsoft.com/office/drawing/2014/main" id="{00B602D2-0245-2194-8974-E6C14B4A75B3}"/>
              </a:ext>
            </a:extLst>
          </p:cNvPr>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31(B) | Working Papers by Tax Auditor</a:t>
            </a:r>
            <a:endParaRPr lang="en-US" sz="2200" dirty="0"/>
          </a:p>
        </p:txBody>
      </p:sp>
      <p:sp>
        <p:nvSpPr>
          <p:cNvPr id="5" name="Shape 3">
            <a:extLst>
              <a:ext uri="{FF2B5EF4-FFF2-40B4-BE49-F238E27FC236}">
                <a16:creationId xmlns:a16="http://schemas.microsoft.com/office/drawing/2014/main" id="{23A3F196-2B4E-F61B-6A0B-F4061C127858}"/>
              </a:ext>
            </a:extLst>
          </p:cNvPr>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a:extLst>
              <a:ext uri="{FF2B5EF4-FFF2-40B4-BE49-F238E27FC236}">
                <a16:creationId xmlns:a16="http://schemas.microsoft.com/office/drawing/2014/main" id="{FE9EEE7D-8559-FE07-0A67-C845A9622C7B}"/>
              </a:ext>
            </a:extLst>
          </p:cNvPr>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 31(B)</a:t>
            </a:r>
            <a:endParaRPr lang="en-US" sz="1100" dirty="0"/>
          </a:p>
        </p:txBody>
      </p:sp>
      <p:sp>
        <p:nvSpPr>
          <p:cNvPr id="7" name="Shape 5">
            <a:extLst>
              <a:ext uri="{FF2B5EF4-FFF2-40B4-BE49-F238E27FC236}">
                <a16:creationId xmlns:a16="http://schemas.microsoft.com/office/drawing/2014/main" id="{BDD5094C-8BCB-4779-4C82-09429A2CC3A2}"/>
              </a:ext>
            </a:extLst>
          </p:cNvPr>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a:extLst>
              <a:ext uri="{FF2B5EF4-FFF2-40B4-BE49-F238E27FC236}">
                <a16:creationId xmlns:a16="http://schemas.microsoft.com/office/drawing/2014/main" id="{541B5DF2-6F9F-351F-73CE-EF213140B95E}"/>
              </a:ext>
            </a:extLst>
          </p:cNvPr>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Text 7">
            <a:extLst>
              <a:ext uri="{FF2B5EF4-FFF2-40B4-BE49-F238E27FC236}">
                <a16:creationId xmlns:a16="http://schemas.microsoft.com/office/drawing/2014/main" id="{133A5496-851C-A2CC-2395-787F898F68E4}"/>
              </a:ext>
            </a:extLst>
          </p:cNvPr>
          <p:cNvSpPr/>
          <p:nvPr/>
        </p:nvSpPr>
        <p:spPr>
          <a:xfrm>
            <a:off x="365760" y="1024128"/>
            <a:ext cx="8412480" cy="274320"/>
          </a:xfrm>
          <a:prstGeom prst="rect">
            <a:avLst/>
          </a:prstGeom>
          <a:noFill/>
          <a:ln/>
        </p:spPr>
        <p:txBody>
          <a:bodyPr wrap="square" lIns="0" tIns="0" rIns="0" bIns="0" rtlCol="0" anchor="ctr"/>
          <a:lstStyle/>
          <a:p>
            <a:r>
              <a:rPr lang="en-IN" sz="1400" dirty="0"/>
              <a:t>It is recommended that the tax auditor maintains the following information in his working papers for the purpose of verifying the reporting in this clause in the format provided in the e-filing utility-</a:t>
            </a:r>
            <a:endParaRPr lang="en-US" sz="1400" dirty="0"/>
          </a:p>
        </p:txBody>
      </p:sp>
      <p:sp>
        <p:nvSpPr>
          <p:cNvPr id="11" name="Text 9">
            <a:extLst>
              <a:ext uri="{FF2B5EF4-FFF2-40B4-BE49-F238E27FC236}">
                <a16:creationId xmlns:a16="http://schemas.microsoft.com/office/drawing/2014/main" id="{FFB429AE-FE10-05DF-A924-7E6A677C94A6}"/>
              </a:ext>
            </a:extLst>
          </p:cNvPr>
          <p:cNvSpPr/>
          <p:nvPr/>
        </p:nvSpPr>
        <p:spPr>
          <a:xfrm>
            <a:off x="393192" y="1481328"/>
            <a:ext cx="3977640" cy="347472"/>
          </a:xfrm>
          <a:prstGeom prst="rect">
            <a:avLst/>
          </a:prstGeom>
          <a:noFill/>
          <a:ln/>
        </p:spPr>
        <p:txBody>
          <a:bodyPr wrap="square" lIns="0" tIns="0" rIns="0" bIns="0" rtlCol="0" anchor="ctr"/>
          <a:lstStyle/>
          <a:p>
            <a:pPr marL="0" indent="0">
              <a:buNone/>
            </a:pPr>
            <a:endParaRPr lang="en-US" sz="1200" dirty="0"/>
          </a:p>
        </p:txBody>
      </p:sp>
      <p:sp>
        <p:nvSpPr>
          <p:cNvPr id="12" name="Text 10">
            <a:extLst>
              <a:ext uri="{FF2B5EF4-FFF2-40B4-BE49-F238E27FC236}">
                <a16:creationId xmlns:a16="http://schemas.microsoft.com/office/drawing/2014/main" id="{73266EBA-0382-BD61-C28B-FAACB3B55D11}"/>
              </a:ext>
            </a:extLst>
          </p:cNvPr>
          <p:cNvSpPr/>
          <p:nvPr/>
        </p:nvSpPr>
        <p:spPr>
          <a:xfrm>
            <a:off x="65415" y="941832"/>
            <a:ext cx="9013170" cy="2880360"/>
          </a:xfrm>
          <a:prstGeom prst="rect">
            <a:avLst/>
          </a:prstGeom>
          <a:noFill/>
          <a:ln/>
        </p:spPr>
        <p:txBody>
          <a:bodyPr wrap="square" rtlCol="0" anchor="ctr"/>
          <a:lstStyle/>
          <a:p>
            <a:pPr marL="342900" indent="-342900">
              <a:buSzPct val="100000"/>
              <a:buChar char="•"/>
            </a:pPr>
            <a:endParaRPr lang="en-US" sz="1100" dirty="0">
              <a:solidFill>
                <a:srgbClr val="333333"/>
              </a:solidFill>
              <a:latin typeface="Calibri" pitchFamily="34" charset="0"/>
              <a:ea typeface="Calibri" pitchFamily="34" charset="-122"/>
              <a:cs typeface="Calibri" pitchFamily="34" charset="-120"/>
            </a:endParaRPr>
          </a:p>
        </p:txBody>
      </p:sp>
      <p:sp>
        <p:nvSpPr>
          <p:cNvPr id="15" name="Text 13">
            <a:extLst>
              <a:ext uri="{FF2B5EF4-FFF2-40B4-BE49-F238E27FC236}">
                <a16:creationId xmlns:a16="http://schemas.microsoft.com/office/drawing/2014/main" id="{4AF69C6A-C422-43C2-B788-493F97C73E64}"/>
              </a:ext>
            </a:extLst>
          </p:cNvPr>
          <p:cNvSpPr/>
          <p:nvPr/>
        </p:nvSpPr>
        <p:spPr>
          <a:xfrm>
            <a:off x="4846320" y="1874520"/>
            <a:ext cx="3931920" cy="2880360"/>
          </a:xfrm>
          <a:prstGeom prst="rect">
            <a:avLst/>
          </a:prstGeom>
          <a:noFill/>
          <a:ln/>
        </p:spPr>
        <p:txBody>
          <a:bodyPr wrap="square" rtlCol="0" anchor="ctr"/>
          <a:lstStyle/>
          <a:p>
            <a:pPr marL="342900" indent="-342900">
              <a:buSzPct val="100000"/>
              <a:buChar char="•"/>
            </a:pPr>
            <a:endParaRPr lang="en-US" sz="1100" dirty="0"/>
          </a:p>
        </p:txBody>
      </p:sp>
      <p:pic>
        <p:nvPicPr>
          <p:cNvPr id="25" name="Picture 24">
            <a:extLst>
              <a:ext uri="{FF2B5EF4-FFF2-40B4-BE49-F238E27FC236}">
                <a16:creationId xmlns:a16="http://schemas.microsoft.com/office/drawing/2014/main" id="{BB16BD9E-EF17-CE14-BEEB-85BF8CF7ED3D}"/>
              </a:ext>
            </a:extLst>
          </p:cNvPr>
          <p:cNvPicPr>
            <a:picLocks noChangeAspect="1"/>
          </p:cNvPicPr>
          <p:nvPr/>
        </p:nvPicPr>
        <p:blipFill>
          <a:blip r:embed="rId3"/>
          <a:stretch>
            <a:fillRect/>
          </a:stretch>
        </p:blipFill>
        <p:spPr>
          <a:xfrm>
            <a:off x="657267" y="1414946"/>
            <a:ext cx="7811177" cy="2976547"/>
          </a:xfrm>
          <a:prstGeom prst="rect">
            <a:avLst/>
          </a:prstGeom>
        </p:spPr>
      </p:pic>
    </p:spTree>
    <p:extLst>
      <p:ext uri="{BB962C8B-B14F-4D97-AF65-F5344CB8AC3E}">
        <p14:creationId xmlns:p14="http://schemas.microsoft.com/office/powerpoint/2010/main" val="114451204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9">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31 | Practical Example – Section 269SS Violations</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Example</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Shape 7"/>
          <p:cNvSpPr/>
          <p:nvPr/>
        </p:nvSpPr>
        <p:spPr>
          <a:xfrm>
            <a:off x="320040" y="1005840"/>
            <a:ext cx="8503920" cy="384048"/>
          </a:xfrm>
          <a:prstGeom prst="rect">
            <a:avLst/>
          </a:prstGeom>
          <a:solidFill>
            <a:srgbClr val="1B2A5E"/>
          </a:solidFill>
          <a:ln w="12700">
            <a:solidFill>
              <a:srgbClr val="1B2A5E"/>
            </a:solidFill>
            <a:prstDash val="solid"/>
          </a:ln>
        </p:spPr>
      </p:sp>
      <p:sp>
        <p:nvSpPr>
          <p:cNvPr id="10" name="Text 8"/>
          <p:cNvSpPr/>
          <p:nvPr/>
        </p:nvSpPr>
        <p:spPr>
          <a:xfrm>
            <a:off x="411480" y="1005840"/>
            <a:ext cx="8321040" cy="38404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Scenario: XYZ Traders – FY 2024-25 | Mixed mode loan transactions</a:t>
            </a:r>
            <a:endParaRPr lang="en-US" sz="1300" dirty="0"/>
          </a:p>
        </p:txBody>
      </p:sp>
      <p:graphicFrame>
        <p:nvGraphicFramePr>
          <p:cNvPr id="20" name="Table 0"/>
          <p:cNvGraphicFramePr>
            <a:graphicFrameLocks noGrp="1"/>
          </p:cNvGraphicFramePr>
          <p:nvPr>
            <p:extLst>
              <p:ext uri="{D42A27DB-BD31-4B8C-83A1-F6EECF244321}">
                <p14:modId xmlns:p14="http://schemas.microsoft.com/office/powerpoint/2010/main" val="1579011935"/>
              </p:ext>
            </p:extLst>
          </p:nvPr>
        </p:nvGraphicFramePr>
        <p:xfrm>
          <a:off x="320040" y="1435608"/>
          <a:ext cx="8503920" cy="3520440"/>
        </p:xfrm>
        <a:graphic>
          <a:graphicData uri="http://schemas.openxmlformats.org/drawingml/2006/table">
            <a:tbl>
              <a:tblPr/>
              <a:tblGrid>
                <a:gridCol w="2286000">
                  <a:extLst>
                    <a:ext uri="{9D8B030D-6E8A-4147-A177-3AD203B41FA5}">
                      <a16:colId xmlns:a16="http://schemas.microsoft.com/office/drawing/2014/main" val="20000"/>
                    </a:ext>
                  </a:extLst>
                </a:gridCol>
                <a:gridCol w="100584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2468880">
                  <a:extLst>
                    <a:ext uri="{9D8B030D-6E8A-4147-A177-3AD203B41FA5}">
                      <a16:colId xmlns:a16="http://schemas.microsoft.com/office/drawing/2014/main" val="20004"/>
                    </a:ext>
                  </a:extLst>
                </a:gridCol>
              </a:tblGrid>
              <a:tr h="502920">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Transaction</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Amount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Mode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Sec 269SS?</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Report in Clause 31?</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extLst>
                  <a:ext uri="{0D108BD9-81ED-4DB2-BD59-A6C34878D82A}">
                    <a16:rowId xmlns:a16="http://schemas.microsoft.com/office/drawing/2014/main" val="10000"/>
                  </a:ext>
                </a:extLst>
              </a:tr>
              <a:tr h="502920">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Loan from Ramesh (individual) via journal entry</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₹50,000</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Journal Entry</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b="1" dirty="0">
                          <a:solidFill>
                            <a:srgbClr val="C0392B"/>
                          </a:solidFill>
                          <a:latin typeface="Calibri" pitchFamily="34" charset="0"/>
                          <a:ea typeface="Calibri" pitchFamily="34" charset="-122"/>
                          <a:cs typeface="Calibri" pitchFamily="34" charset="-120"/>
                        </a:rPr>
                        <a:t>YES – Violation</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31(a) – Code I (Journal Debit)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1"/>
                  </a:ext>
                </a:extLst>
              </a:tr>
              <a:tr h="502920">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Security deposit from tenant via UPI</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₹1,00,000</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UPI (Electronic)</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b="1" dirty="0">
                          <a:solidFill>
                            <a:srgbClr val="1A7A4A"/>
                          </a:solidFill>
                          <a:latin typeface="Calibri" pitchFamily="34" charset="0"/>
                          <a:ea typeface="Calibri" pitchFamily="34" charset="-122"/>
                          <a:cs typeface="Calibri" pitchFamily="34" charset="-120"/>
                        </a:rPr>
                        <a:t>NO – Permitted</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31(a) – But report with Code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2"/>
                  </a:ext>
                </a:extLst>
              </a:tr>
              <a:tr h="502920">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Loan via non-account payee cheque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₹25,000</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Non A/C payee cheque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b="1" dirty="0">
                          <a:solidFill>
                            <a:srgbClr val="C0392B"/>
                          </a:solidFill>
                          <a:latin typeface="Calibri" pitchFamily="34" charset="0"/>
                          <a:ea typeface="Calibri" pitchFamily="34" charset="-122"/>
                          <a:cs typeface="Calibri" pitchFamily="34" charset="-120"/>
                        </a:rPr>
                        <a:t>YES – Violation</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31(a) – Code D (Receipt)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3"/>
                  </a:ext>
                </a:extLst>
              </a:tr>
              <a:tr h="502920">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Advance for property sale received in cash</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₹75,000</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Cash</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b="1" dirty="0">
                          <a:solidFill>
                            <a:srgbClr val="C0392B"/>
                          </a:solidFill>
                          <a:latin typeface="Calibri" pitchFamily="34" charset="0"/>
                          <a:ea typeface="Calibri" pitchFamily="34" charset="-122"/>
                          <a:cs typeface="Calibri" pitchFamily="34" charset="-120"/>
                        </a:rPr>
                        <a:t>YES – Violation</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31(b) – Specified Sum (Code B)</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4"/>
                  </a:ext>
                </a:extLst>
              </a:tr>
              <a:tr h="502920">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Loan from partner via NEFT (account payee)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₹5,00,000</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NEFT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b="1" dirty="0">
                          <a:solidFill>
                            <a:srgbClr val="1A7A4A"/>
                          </a:solidFill>
                          <a:latin typeface="Calibri" pitchFamily="34" charset="0"/>
                          <a:ea typeface="Calibri" pitchFamily="34" charset="-122"/>
                          <a:cs typeface="Calibri" pitchFamily="34" charset="-120"/>
                        </a:rPr>
                        <a:t>NO – Permitted</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31(a) – No violation; still report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5"/>
                  </a:ext>
                </a:extLst>
              </a:tr>
              <a:tr h="502920">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Share application received via RTGS</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₹2,00,000</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RTGS</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64748B"/>
                          </a:solidFill>
                          <a:latin typeface="Calibri" pitchFamily="34" charset="0"/>
                          <a:ea typeface="Calibri" pitchFamily="34" charset="-122"/>
                          <a:cs typeface="Calibri" pitchFamily="34" charset="-120"/>
                        </a:rPr>
                        <a:t>NOT applicable – not a deposit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Not required (Rugmini case)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6"/>
                  </a:ext>
                </a:extLst>
              </a:tr>
            </a:tbl>
          </a:graphicData>
        </a:graphic>
      </p:graphicFrame>
      <p:sp>
        <p:nvSpPr>
          <p:cNvPr id="12" name="Text 9"/>
          <p:cNvSpPr/>
          <p:nvPr/>
        </p:nvSpPr>
        <p:spPr>
          <a:xfrm>
            <a:off x="320040" y="4754880"/>
            <a:ext cx="8503920" cy="228600"/>
          </a:xfrm>
          <a:prstGeom prst="rect">
            <a:avLst/>
          </a:prstGeom>
          <a:noFill/>
          <a:ln/>
        </p:spPr>
        <p:txBody>
          <a:bodyPr wrap="square" lIns="0" tIns="0" rIns="0" bIns="0" rtlCol="0" anchor="ctr"/>
          <a:lstStyle/>
          <a:p>
            <a:pPr marL="0" indent="0">
              <a:buNone/>
            </a:pPr>
            <a:endParaRPr lang="en-US" sz="9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MCQ Slide 3">
    <p:bg>
      <p:bgPr>
        <a:solidFill>
          <a:srgbClr val="F0F3FB"/>
        </a:solidFill>
        <a:effectLst/>
      </p:bgPr>
    </p:bg>
    <p:spTree>
      <p:nvGrpSpPr>
        <p:cNvPr id="1" name=""/>
        <p:cNvGrpSpPr/>
        <p:nvPr/>
      </p:nvGrpSpPr>
      <p:grpSpPr>
        <a:xfrm>
          <a:off x="0" y="0"/>
          <a:ext cx="0" cy="0"/>
          <a:chOff x="0" y="0"/>
          <a:chExt cx="0" cy="0"/>
        </a:xfrm>
      </p:grpSpPr>
      <p:sp>
        <p:nvSpPr>
          <p:cNvPr id="2" name="LeftBar"/>
          <p:cNvSpPr/>
          <p:nvPr/>
        </p:nvSpPr>
        <p:spPr>
          <a:xfrm>
            <a:off x="0" y="0"/>
            <a:ext cx="201168" cy="5143500"/>
          </a:xfrm>
          <a:prstGeom prst="rect">
            <a:avLst/>
          </a:prstGeom>
          <a:solidFill>
            <a:srgbClr val="1B2A5E"/>
          </a:solidFill>
        </p:spPr>
      </p:sp>
      <p:sp>
        <p:nvSpPr>
          <p:cNvPr id="3" name="TopBar"/>
          <p:cNvSpPr/>
          <p:nvPr/>
        </p:nvSpPr>
        <p:spPr>
          <a:xfrm>
            <a:off x="201168" y="0"/>
            <a:ext cx="8942832" cy="914400"/>
          </a:xfrm>
          <a:prstGeom prst="rect">
            <a:avLst/>
          </a:prstGeom>
          <a:solidFill>
            <a:srgbClr val="1B2A5E"/>
          </a:solidFill>
        </p:spPr>
      </p:sp>
      <p:sp>
        <p:nvSpPr>
          <p:cNvPr id="4" name="HeaderText"/>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a:rPr>
              <a:t>MCQ 4 | Clause 31 – Section 269SS</a:t>
            </a:r>
          </a:p>
        </p:txBody>
      </p:sp>
      <p:sp>
        <p:nvSpPr>
          <p:cNvPr id="5" name="QuestionBox"/>
          <p:cNvSpPr/>
          <p:nvPr/>
        </p:nvSpPr>
        <p:spPr>
          <a:xfrm>
            <a:off x="411480" y="990000"/>
            <a:ext cx="8700000" cy="660000"/>
          </a:xfrm>
          <a:prstGeom prst="rect">
            <a:avLst/>
          </a:prstGeom>
          <a:solidFill>
            <a:srgbClr val="1B2A5E"/>
          </a:solidFill>
          <a:ln>
            <a:noFill/>
          </a:ln>
        </p:spPr>
        <p:txBody>
          <a:bodyPr wrap="square" lIns="91440" tIns="45720" rIns="91440" bIns="45720" rtlCol="0" anchor="ctr"/>
          <a:lstStyle/>
          <a:p>
            <a:pPr marL="0" indent="0">
              <a:buNone/>
            </a:pPr>
            <a:r>
              <a:rPr lang="en-US" sz="1800" b="1" dirty="0">
                <a:solidFill>
                  <a:srgbClr val="FFFFFF"/>
                </a:solidFill>
                <a:latin typeface="Calibri"/>
              </a:rPr>
              <a:t>Q. Under Section 269SS, what is the limit for accepting a loan or deposit in cash?</a:t>
            </a:r>
          </a:p>
        </p:txBody>
      </p:sp>
      <p:sp>
        <p:nvSpPr>
          <p:cNvPr id="6" name="OptionA"/>
          <p:cNvSpPr/>
          <p:nvPr/>
        </p:nvSpPr>
        <p:spPr>
          <a:xfrm>
            <a:off x="411480" y="17208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(A)  ₹10,000</a:t>
            </a:r>
          </a:p>
        </p:txBody>
      </p:sp>
      <p:sp>
        <p:nvSpPr>
          <p:cNvPr id="7" name="OptionB"/>
          <p:cNvSpPr/>
          <p:nvPr/>
        </p:nvSpPr>
        <p:spPr>
          <a:xfrm>
            <a:off x="5011480" y="17208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(B)  ₹50,000</a:t>
            </a:r>
          </a:p>
        </p:txBody>
      </p:sp>
      <p:sp>
        <p:nvSpPr>
          <p:cNvPr id="8" name="OptionC"/>
          <p:cNvSpPr/>
          <p:nvPr/>
        </p:nvSpPr>
        <p:spPr>
          <a:xfrm>
            <a:off x="411480" y="22400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(C)  ₹20,000</a:t>
            </a:r>
          </a:p>
        </p:txBody>
      </p:sp>
      <p:sp>
        <p:nvSpPr>
          <p:cNvPr id="9" name="OptionD"/>
          <p:cNvSpPr/>
          <p:nvPr/>
        </p:nvSpPr>
        <p:spPr>
          <a:xfrm>
            <a:off x="5011480" y="2240000"/>
            <a:ext cx="4100000" cy="457200"/>
          </a:xfrm>
          <a:prstGeom prst="roundRect">
            <a:avLst>
              <a:gd name="adj" fmla="val 20000"/>
            </a:avLst>
          </a:prstGeom>
          <a:solidFill>
            <a:srgbClr val="FFFFFF"/>
          </a:solidFill>
          <a:ln w="19050">
            <a:solidFill>
              <a:srgbClr val="1B2A5E"/>
            </a:solidFill>
          </a:ln>
        </p:spPr>
        <p:txBody>
          <a:bodyPr wrap="square" lIns="91440" tIns="45720" rIns="91440" bIns="45720" rtlCol="0" anchor="ctr"/>
          <a:lstStyle/>
          <a:p>
            <a:pPr marL="0" indent="0">
              <a:buNone/>
            </a:pPr>
            <a:r>
              <a:rPr lang="en-US" sz="1600" dirty="0">
                <a:solidFill>
                  <a:srgbClr val="1B2A5E"/>
                </a:solidFill>
                <a:latin typeface="Calibri"/>
              </a:rPr>
              <a:t>(D)  ₹2,00,000</a:t>
            </a:r>
          </a:p>
        </p:txBody>
      </p:sp>
      <p:sp>
        <p:nvSpPr>
          <p:cNvPr id="10" name="ClickHint"/>
          <p:cNvSpPr/>
          <p:nvPr/>
        </p:nvSpPr>
        <p:spPr>
          <a:xfrm>
            <a:off x="411480" y="2800000"/>
            <a:ext cx="8700000" cy="320000"/>
          </a:xfrm>
          <a:prstGeom prst="rect">
            <a:avLst/>
          </a:prstGeom>
          <a:noFill/>
          <a:ln>
            <a:noFill/>
          </a:ln>
        </p:spPr>
        <p:txBody>
          <a:bodyPr wrap="square" lIns="0" tIns="0" rIns="0" bIns="0" rtlCol="0" anchor="ctr"/>
          <a:lstStyle/>
          <a:p>
            <a:pPr algn="ctr">
              <a:buNone/>
            </a:pPr>
            <a:endParaRPr lang="en-US" sz="1400" i="1" dirty="0">
              <a:solidFill>
                <a:srgbClr val="7F7F7F"/>
              </a:solidFill>
              <a:latin typeface="Calibri"/>
            </a:endParaRPr>
          </a:p>
        </p:txBody>
      </p:sp>
      <p:sp>
        <p:nvSpPr>
          <p:cNvPr id="12" name="Footer"/>
          <p:cNvSpPr/>
          <p:nvPr/>
        </p:nvSpPr>
        <p:spPr>
          <a:xfrm>
            <a:off x="411480" y="4800000"/>
            <a:ext cx="8700000" cy="300000"/>
          </a:xfrm>
          <a:prstGeom prst="rect">
            <a:avLst/>
          </a:prstGeom>
          <a:noFill/>
          <a:ln>
            <a:noFill/>
          </a:ln>
        </p:spPr>
        <p:txBody>
          <a:bodyPr wrap="square" lIns="0" tIns="0" rIns="0" bIns="0" rtlCol="0" anchor="ctr"/>
          <a:lstStyle/>
          <a:p>
            <a:pPr algn="ctr">
              <a:buNone/>
            </a:pPr>
            <a:r>
              <a:rPr lang="en-US" sz="1000" dirty="0">
                <a:solidFill>
                  <a:srgbClr val="7F7F7F"/>
                </a:solidFill>
                <a:latin typeface="Calibri"/>
              </a:rPr>
              <a:t>Tax Audit under Section 44AB | ICAI Guidance Note (Revised 2025)</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20">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31(ba)–(bd) | Section 269ST – Restricting Cash Receipts ≥ ₹2 Lakh</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 31(ba-bd)</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Text 7"/>
          <p:cNvSpPr/>
          <p:nvPr/>
        </p:nvSpPr>
        <p:spPr>
          <a:xfrm>
            <a:off x="365760" y="1024128"/>
            <a:ext cx="8412480" cy="475488"/>
          </a:xfrm>
          <a:prstGeom prst="rect">
            <a:avLst/>
          </a:prstGeom>
          <a:noFill/>
          <a:ln/>
        </p:spPr>
        <p:txBody>
          <a:bodyPr wrap="square" lIns="0" tIns="0" rIns="0" bIns="0" rtlCol="0" anchor="ctr"/>
          <a:lstStyle/>
          <a:p>
            <a:r>
              <a:rPr lang="en-IN" sz="1200" dirty="0"/>
              <a:t>The sub-clauses 31(</a:t>
            </a:r>
            <a:r>
              <a:rPr lang="en-IN" sz="1200" dirty="0" err="1"/>
              <a:t>ba</a:t>
            </a:r>
            <a:r>
              <a:rPr lang="en-IN" sz="1200" dirty="0"/>
              <a:t>), (bb), (</a:t>
            </a:r>
            <a:r>
              <a:rPr lang="en-IN" sz="1200" dirty="0" err="1"/>
              <a:t>bc</a:t>
            </a:r>
            <a:r>
              <a:rPr lang="en-IN" sz="1200" dirty="0"/>
              <a:t>) and (bd) deal with reporting of transactions of receipts and payments in excess of the specified limit made otherwise than by the modes specified in section 269ST. </a:t>
            </a:r>
            <a:endParaRPr lang="en-US" sz="1200" dirty="0"/>
          </a:p>
        </p:txBody>
      </p:sp>
      <p:sp>
        <p:nvSpPr>
          <p:cNvPr id="10" name="Shape 8"/>
          <p:cNvSpPr/>
          <p:nvPr/>
        </p:nvSpPr>
        <p:spPr>
          <a:xfrm>
            <a:off x="320040" y="1641348"/>
            <a:ext cx="4114800" cy="1234440"/>
          </a:xfrm>
          <a:prstGeom prst="rect">
            <a:avLst/>
          </a:prstGeom>
          <a:solidFill>
            <a:srgbClr val="FFFFFF"/>
          </a:solidFill>
          <a:ln w="12700">
            <a:solidFill>
              <a:srgbClr val="E8ECF4"/>
            </a:solidFill>
            <a:prstDash val="solid"/>
          </a:ln>
        </p:spPr>
      </p:sp>
      <p:sp>
        <p:nvSpPr>
          <p:cNvPr id="11" name="Shape 9"/>
          <p:cNvSpPr/>
          <p:nvPr/>
        </p:nvSpPr>
        <p:spPr>
          <a:xfrm>
            <a:off x="320040" y="1600200"/>
            <a:ext cx="4114800" cy="777240"/>
          </a:xfrm>
          <a:prstGeom prst="rect">
            <a:avLst/>
          </a:prstGeom>
          <a:solidFill>
            <a:srgbClr val="1B2A5E"/>
          </a:solidFill>
          <a:ln w="12700">
            <a:solidFill>
              <a:srgbClr val="1B2A5E"/>
            </a:solidFill>
            <a:prstDash val="solid"/>
          </a:ln>
        </p:spPr>
      </p:sp>
      <p:sp>
        <p:nvSpPr>
          <p:cNvPr id="12" name="Text 10"/>
          <p:cNvSpPr/>
          <p:nvPr/>
        </p:nvSpPr>
        <p:spPr>
          <a:xfrm>
            <a:off x="347472" y="1789410"/>
            <a:ext cx="3977640" cy="347472"/>
          </a:xfrm>
          <a:prstGeom prst="rect">
            <a:avLst/>
          </a:prstGeom>
          <a:noFill/>
          <a:ln/>
        </p:spPr>
        <p:txBody>
          <a:bodyPr wrap="square" lIns="0" tIns="0" rIns="0" bIns="0" rtlCol="0" anchor="ctr"/>
          <a:lstStyle/>
          <a:p>
            <a:r>
              <a:rPr lang="en-US" sz="1100" b="1" dirty="0">
                <a:solidFill>
                  <a:schemeClr val="bg1"/>
                </a:solidFill>
                <a:latin typeface="Calibri" pitchFamily="34" charset="0"/>
                <a:ea typeface="Calibri" pitchFamily="34" charset="-122"/>
                <a:cs typeface="Calibri" pitchFamily="34" charset="-120"/>
              </a:rPr>
              <a:t>31(ba) |</a:t>
            </a:r>
            <a:r>
              <a:rPr lang="en-IN" sz="1100" dirty="0">
                <a:solidFill>
                  <a:schemeClr val="bg1"/>
                </a:solidFill>
              </a:rPr>
              <a:t>Sub-clause 31(</a:t>
            </a:r>
            <a:r>
              <a:rPr lang="en-IN" sz="1100" dirty="0" err="1">
                <a:solidFill>
                  <a:schemeClr val="bg1"/>
                </a:solidFill>
              </a:rPr>
              <a:t>ba</a:t>
            </a:r>
            <a:r>
              <a:rPr lang="en-IN" sz="1100" dirty="0">
                <a:solidFill>
                  <a:schemeClr val="bg1"/>
                </a:solidFill>
              </a:rPr>
              <a:t>) deals with receipts by the </a:t>
            </a:r>
            <a:r>
              <a:rPr lang="en-IN" sz="1100" dirty="0" err="1">
                <a:solidFill>
                  <a:schemeClr val="bg1"/>
                </a:solidFill>
              </a:rPr>
              <a:t>assessee</a:t>
            </a:r>
            <a:r>
              <a:rPr lang="en-IN" sz="1100" dirty="0">
                <a:solidFill>
                  <a:schemeClr val="bg1"/>
                </a:solidFill>
              </a:rPr>
              <a:t> of an amount of Rs 2 lakh or more otherwise than by way of a cheque or bank draft or use of electronic clearing system through a bank account.</a:t>
            </a:r>
            <a:r>
              <a:rPr lang="en-US" sz="1100" b="1" dirty="0">
                <a:solidFill>
                  <a:schemeClr val="bg1"/>
                </a:solidFill>
                <a:latin typeface="Calibri" pitchFamily="34" charset="0"/>
                <a:ea typeface="Calibri" pitchFamily="34" charset="-122"/>
                <a:cs typeface="Calibri" pitchFamily="34" charset="-120"/>
              </a:rPr>
              <a:t> </a:t>
            </a:r>
            <a:endParaRPr lang="en-US" sz="1100" dirty="0">
              <a:solidFill>
                <a:schemeClr val="bg1"/>
              </a:solidFill>
            </a:endParaRPr>
          </a:p>
        </p:txBody>
      </p:sp>
      <p:sp>
        <p:nvSpPr>
          <p:cNvPr id="13" name="Text 11"/>
          <p:cNvSpPr/>
          <p:nvPr/>
        </p:nvSpPr>
        <p:spPr>
          <a:xfrm>
            <a:off x="411480" y="1984248"/>
            <a:ext cx="3931920" cy="274320"/>
          </a:xfrm>
          <a:prstGeom prst="rect">
            <a:avLst/>
          </a:prstGeom>
          <a:noFill/>
          <a:ln/>
        </p:spPr>
        <p:txBody>
          <a:bodyPr wrap="square" lIns="0" tIns="0" rIns="0" bIns="0" rtlCol="0" anchor="ctr"/>
          <a:lstStyle/>
          <a:p>
            <a:pPr marL="0" indent="0">
              <a:buNone/>
            </a:pPr>
            <a:endParaRPr lang="en-US" sz="1100" dirty="0"/>
          </a:p>
        </p:txBody>
      </p:sp>
      <p:sp>
        <p:nvSpPr>
          <p:cNvPr id="14" name="Text 12"/>
          <p:cNvSpPr/>
          <p:nvPr/>
        </p:nvSpPr>
        <p:spPr>
          <a:xfrm>
            <a:off x="411480" y="2258568"/>
            <a:ext cx="3931920" cy="502920"/>
          </a:xfrm>
          <a:prstGeom prst="rect">
            <a:avLst/>
          </a:prstGeom>
          <a:noFill/>
          <a:ln/>
        </p:spPr>
        <p:txBody>
          <a:bodyPr wrap="square" lIns="0" tIns="0" rIns="0" bIns="0" rtlCol="0" anchor="ctr"/>
          <a:lstStyle/>
          <a:p>
            <a:pPr marL="0" indent="0">
              <a:buNone/>
            </a:pPr>
            <a:r>
              <a:rPr lang="en-US" sz="1050" dirty="0">
                <a:solidFill>
                  <a:srgbClr val="444444"/>
                </a:solidFill>
                <a:latin typeface="Calibri" pitchFamily="34" charset="0"/>
                <a:ea typeface="Calibri" pitchFamily="34" charset="-122"/>
                <a:cs typeface="Calibri" pitchFamily="34" charset="-120"/>
              </a:rPr>
              <a:t>Report: Name, Address, PAN/Aadhaar, Nature of txn, Amount, Date</a:t>
            </a:r>
            <a:endParaRPr lang="en-US" sz="1050" dirty="0"/>
          </a:p>
        </p:txBody>
      </p:sp>
      <p:sp>
        <p:nvSpPr>
          <p:cNvPr id="15" name="Shape 13"/>
          <p:cNvSpPr/>
          <p:nvPr/>
        </p:nvSpPr>
        <p:spPr>
          <a:xfrm>
            <a:off x="4754880" y="1975104"/>
            <a:ext cx="4114800" cy="1234440"/>
          </a:xfrm>
          <a:prstGeom prst="rect">
            <a:avLst/>
          </a:prstGeom>
          <a:solidFill>
            <a:srgbClr val="FFFFFF"/>
          </a:solidFill>
          <a:ln w="12700">
            <a:solidFill>
              <a:srgbClr val="E8ECF4"/>
            </a:solidFill>
            <a:prstDash val="solid"/>
          </a:ln>
        </p:spPr>
      </p:sp>
      <p:sp>
        <p:nvSpPr>
          <p:cNvPr id="16" name="Shape 14"/>
          <p:cNvSpPr/>
          <p:nvPr/>
        </p:nvSpPr>
        <p:spPr>
          <a:xfrm>
            <a:off x="4768948" y="1600200"/>
            <a:ext cx="4114800" cy="777240"/>
          </a:xfrm>
          <a:prstGeom prst="rect">
            <a:avLst/>
          </a:prstGeom>
          <a:solidFill>
            <a:srgbClr val="1B2A5E"/>
          </a:solidFill>
          <a:ln w="12700">
            <a:solidFill>
              <a:srgbClr val="1B2A5E"/>
            </a:solidFill>
            <a:prstDash val="solid"/>
          </a:ln>
        </p:spPr>
      </p:sp>
      <p:sp>
        <p:nvSpPr>
          <p:cNvPr id="17" name="Text 15"/>
          <p:cNvSpPr/>
          <p:nvPr/>
        </p:nvSpPr>
        <p:spPr>
          <a:xfrm>
            <a:off x="4823460" y="1709927"/>
            <a:ext cx="3977640" cy="334459"/>
          </a:xfrm>
          <a:prstGeom prst="rect">
            <a:avLst/>
          </a:prstGeom>
          <a:noFill/>
          <a:ln/>
        </p:spPr>
        <p:txBody>
          <a:bodyPr wrap="square" lIns="0" tIns="0" rIns="0" bIns="0" rtlCol="0" anchor="ctr"/>
          <a:lstStyle/>
          <a:p>
            <a:r>
              <a:rPr lang="en-US" sz="1100" b="1" dirty="0">
                <a:solidFill>
                  <a:schemeClr val="bg1"/>
                </a:solidFill>
                <a:latin typeface="Calibri" pitchFamily="34" charset="0"/>
                <a:ea typeface="Calibri" pitchFamily="34" charset="-122"/>
                <a:cs typeface="Calibri" pitchFamily="34" charset="-120"/>
              </a:rPr>
              <a:t>31(bb) |</a:t>
            </a:r>
            <a:r>
              <a:rPr lang="en-IN" sz="1100" dirty="0">
                <a:solidFill>
                  <a:schemeClr val="bg1"/>
                </a:solidFill>
              </a:rPr>
              <a:t>Sub-clause 31(bb) deals with receipts by the </a:t>
            </a:r>
            <a:r>
              <a:rPr lang="en-IN" sz="1100" dirty="0" err="1">
                <a:solidFill>
                  <a:schemeClr val="bg1"/>
                </a:solidFill>
              </a:rPr>
              <a:t>assessee</a:t>
            </a:r>
            <a:r>
              <a:rPr lang="en-IN" sz="1100" dirty="0">
                <a:solidFill>
                  <a:schemeClr val="bg1"/>
                </a:solidFill>
              </a:rPr>
              <a:t> of an amount of Rs 2 lakh or more by way of a cheque or bank draft not being an account payee cheque or account payee bank draft.</a:t>
            </a:r>
            <a:endParaRPr lang="en-US" sz="1100" dirty="0">
              <a:solidFill>
                <a:schemeClr val="bg1"/>
              </a:solidFill>
            </a:endParaRPr>
          </a:p>
        </p:txBody>
      </p:sp>
      <p:sp>
        <p:nvSpPr>
          <p:cNvPr id="18" name="Text 16"/>
          <p:cNvSpPr/>
          <p:nvPr/>
        </p:nvSpPr>
        <p:spPr>
          <a:xfrm>
            <a:off x="4846320" y="1984248"/>
            <a:ext cx="3931920" cy="274320"/>
          </a:xfrm>
          <a:prstGeom prst="rect">
            <a:avLst/>
          </a:prstGeom>
          <a:noFill/>
          <a:ln/>
        </p:spPr>
        <p:txBody>
          <a:bodyPr wrap="square" lIns="0" tIns="0" rIns="0" bIns="0" rtlCol="0" anchor="ctr"/>
          <a:lstStyle/>
          <a:p>
            <a:pPr marL="0" indent="0">
              <a:buNone/>
            </a:pPr>
            <a:endParaRPr lang="en-US" sz="1100" dirty="0"/>
          </a:p>
        </p:txBody>
      </p:sp>
      <p:sp>
        <p:nvSpPr>
          <p:cNvPr id="19" name="Text 17"/>
          <p:cNvSpPr/>
          <p:nvPr/>
        </p:nvSpPr>
        <p:spPr>
          <a:xfrm>
            <a:off x="4846320" y="2258568"/>
            <a:ext cx="3931920" cy="502920"/>
          </a:xfrm>
          <a:prstGeom prst="rect">
            <a:avLst/>
          </a:prstGeom>
          <a:noFill/>
          <a:ln/>
        </p:spPr>
        <p:txBody>
          <a:bodyPr wrap="square" lIns="0" tIns="0" rIns="0" bIns="0" rtlCol="0" anchor="ctr"/>
          <a:lstStyle/>
          <a:p>
            <a:pPr marL="0" indent="0">
              <a:buNone/>
            </a:pPr>
            <a:r>
              <a:rPr lang="en-US" sz="1050" dirty="0">
                <a:solidFill>
                  <a:srgbClr val="444444"/>
                </a:solidFill>
                <a:latin typeface="Calibri" pitchFamily="34" charset="0"/>
                <a:ea typeface="Calibri" pitchFamily="34" charset="-122"/>
                <a:cs typeface="Calibri" pitchFamily="34" charset="-120"/>
              </a:rPr>
              <a:t>Report: Name, Address, PAN/Aadhaar, Amount</a:t>
            </a:r>
            <a:endParaRPr lang="en-US" sz="1050" dirty="0"/>
          </a:p>
        </p:txBody>
      </p:sp>
      <p:sp>
        <p:nvSpPr>
          <p:cNvPr id="20" name="Shape 18"/>
          <p:cNvSpPr/>
          <p:nvPr/>
        </p:nvSpPr>
        <p:spPr>
          <a:xfrm>
            <a:off x="320040" y="2971800"/>
            <a:ext cx="4114800" cy="1234440"/>
          </a:xfrm>
          <a:prstGeom prst="rect">
            <a:avLst/>
          </a:prstGeom>
          <a:solidFill>
            <a:srgbClr val="FFFFFF"/>
          </a:solidFill>
          <a:ln w="12700">
            <a:solidFill>
              <a:srgbClr val="E8ECF4"/>
            </a:solidFill>
            <a:prstDash val="solid"/>
          </a:ln>
        </p:spPr>
      </p:sp>
      <p:sp>
        <p:nvSpPr>
          <p:cNvPr id="21" name="Shape 19"/>
          <p:cNvSpPr/>
          <p:nvPr/>
        </p:nvSpPr>
        <p:spPr>
          <a:xfrm>
            <a:off x="320040" y="2971800"/>
            <a:ext cx="4114800" cy="769854"/>
          </a:xfrm>
          <a:prstGeom prst="rect">
            <a:avLst/>
          </a:prstGeom>
          <a:solidFill>
            <a:srgbClr val="1B2A5E"/>
          </a:solidFill>
          <a:ln w="12700">
            <a:solidFill>
              <a:srgbClr val="1B2A5E"/>
            </a:solidFill>
            <a:prstDash val="solid"/>
          </a:ln>
        </p:spPr>
      </p:sp>
      <p:sp>
        <p:nvSpPr>
          <p:cNvPr id="22" name="Text 20"/>
          <p:cNvSpPr/>
          <p:nvPr/>
        </p:nvSpPr>
        <p:spPr>
          <a:xfrm>
            <a:off x="365760" y="3191256"/>
            <a:ext cx="3977640" cy="347472"/>
          </a:xfrm>
          <a:prstGeom prst="rect">
            <a:avLst/>
          </a:prstGeom>
          <a:noFill/>
          <a:ln/>
        </p:spPr>
        <p:txBody>
          <a:bodyPr wrap="square" lIns="0" tIns="0" rIns="0" bIns="0" rtlCol="0" anchor="ctr"/>
          <a:lstStyle/>
          <a:p>
            <a:r>
              <a:rPr lang="en-US" sz="1100" b="1" dirty="0">
                <a:solidFill>
                  <a:schemeClr val="bg1"/>
                </a:solidFill>
                <a:latin typeface="Calibri" pitchFamily="34" charset="0"/>
                <a:ea typeface="Calibri" pitchFamily="34" charset="-122"/>
                <a:cs typeface="Calibri" pitchFamily="34" charset="-120"/>
              </a:rPr>
              <a:t>31(bc) | </a:t>
            </a:r>
            <a:r>
              <a:rPr lang="en-IN" sz="1100" dirty="0">
                <a:solidFill>
                  <a:schemeClr val="bg1"/>
                </a:solidFill>
              </a:rPr>
              <a:t>Sub-clause 31(</a:t>
            </a:r>
            <a:r>
              <a:rPr lang="en-IN" sz="1100" dirty="0" err="1">
                <a:solidFill>
                  <a:schemeClr val="bg1"/>
                </a:solidFill>
              </a:rPr>
              <a:t>bc</a:t>
            </a:r>
            <a:r>
              <a:rPr lang="en-IN" sz="1100" dirty="0">
                <a:solidFill>
                  <a:schemeClr val="bg1"/>
                </a:solidFill>
              </a:rPr>
              <a:t>) deals with payments made by the </a:t>
            </a:r>
            <a:r>
              <a:rPr lang="en-IN" sz="1100" dirty="0" err="1">
                <a:solidFill>
                  <a:schemeClr val="bg1"/>
                </a:solidFill>
              </a:rPr>
              <a:t>assessee</a:t>
            </a:r>
            <a:r>
              <a:rPr lang="en-IN" sz="1100" dirty="0">
                <a:solidFill>
                  <a:schemeClr val="bg1"/>
                </a:solidFill>
              </a:rPr>
              <a:t> of an amount of Rs 2 lakh or more otherwise than by way of a cheque or bank draft or use of electronic clearing system through a bank account.</a:t>
            </a:r>
            <a:endParaRPr lang="en-US" sz="1100" dirty="0">
              <a:solidFill>
                <a:schemeClr val="bg1"/>
              </a:solidFill>
            </a:endParaRPr>
          </a:p>
        </p:txBody>
      </p:sp>
      <p:sp>
        <p:nvSpPr>
          <p:cNvPr id="23" name="Text 21"/>
          <p:cNvSpPr/>
          <p:nvPr/>
        </p:nvSpPr>
        <p:spPr>
          <a:xfrm>
            <a:off x="411480" y="3355848"/>
            <a:ext cx="3931920" cy="274320"/>
          </a:xfrm>
          <a:prstGeom prst="rect">
            <a:avLst/>
          </a:prstGeom>
          <a:noFill/>
          <a:ln/>
        </p:spPr>
        <p:txBody>
          <a:bodyPr wrap="square" lIns="0" tIns="0" rIns="0" bIns="0" rtlCol="0" anchor="ctr"/>
          <a:lstStyle/>
          <a:p>
            <a:pPr marL="0" indent="0">
              <a:buNone/>
            </a:pPr>
            <a:endParaRPr lang="en-US" sz="1100" dirty="0"/>
          </a:p>
        </p:txBody>
      </p:sp>
      <p:sp>
        <p:nvSpPr>
          <p:cNvPr id="24" name="Text 22"/>
          <p:cNvSpPr/>
          <p:nvPr/>
        </p:nvSpPr>
        <p:spPr>
          <a:xfrm>
            <a:off x="411480" y="3630168"/>
            <a:ext cx="3931920" cy="502920"/>
          </a:xfrm>
          <a:prstGeom prst="rect">
            <a:avLst/>
          </a:prstGeom>
          <a:noFill/>
          <a:ln/>
        </p:spPr>
        <p:txBody>
          <a:bodyPr wrap="square" lIns="0" tIns="0" rIns="0" bIns="0" rtlCol="0" anchor="ctr"/>
          <a:lstStyle/>
          <a:p>
            <a:pPr marL="0" indent="0">
              <a:buNone/>
            </a:pPr>
            <a:r>
              <a:rPr lang="en-US" sz="1050" dirty="0">
                <a:solidFill>
                  <a:srgbClr val="444444"/>
                </a:solidFill>
                <a:latin typeface="Calibri" pitchFamily="34" charset="0"/>
                <a:ea typeface="Calibri" pitchFamily="34" charset="-122"/>
                <a:cs typeface="Calibri" pitchFamily="34" charset="-120"/>
              </a:rPr>
              <a:t>Report: Name, Address, PAN/Aadhaar, Nature of txn, Amount, Date</a:t>
            </a:r>
            <a:endParaRPr lang="en-US" sz="1050" dirty="0"/>
          </a:p>
        </p:txBody>
      </p:sp>
      <p:sp>
        <p:nvSpPr>
          <p:cNvPr id="25" name="Shape 23"/>
          <p:cNvSpPr/>
          <p:nvPr/>
        </p:nvSpPr>
        <p:spPr>
          <a:xfrm>
            <a:off x="4754880" y="2971800"/>
            <a:ext cx="4114800" cy="1234440"/>
          </a:xfrm>
          <a:prstGeom prst="rect">
            <a:avLst/>
          </a:prstGeom>
          <a:solidFill>
            <a:srgbClr val="FFFFFF"/>
          </a:solidFill>
          <a:ln w="12700">
            <a:solidFill>
              <a:srgbClr val="E8ECF4"/>
            </a:solidFill>
            <a:prstDash val="solid"/>
          </a:ln>
        </p:spPr>
      </p:sp>
      <p:sp>
        <p:nvSpPr>
          <p:cNvPr id="26" name="Shape 24"/>
          <p:cNvSpPr/>
          <p:nvPr/>
        </p:nvSpPr>
        <p:spPr>
          <a:xfrm>
            <a:off x="4754880" y="2971800"/>
            <a:ext cx="4114800" cy="769854"/>
          </a:xfrm>
          <a:prstGeom prst="rect">
            <a:avLst/>
          </a:prstGeom>
          <a:solidFill>
            <a:srgbClr val="1B2A5E"/>
          </a:solidFill>
          <a:ln w="12700">
            <a:solidFill>
              <a:srgbClr val="1B2A5E"/>
            </a:solidFill>
            <a:prstDash val="solid"/>
          </a:ln>
        </p:spPr>
        <p:txBody>
          <a:bodyPr/>
          <a:lstStyle/>
          <a:p>
            <a:endParaRPr lang="en-IN" dirty="0"/>
          </a:p>
        </p:txBody>
      </p:sp>
      <p:sp>
        <p:nvSpPr>
          <p:cNvPr id="27" name="Text 25"/>
          <p:cNvSpPr/>
          <p:nvPr/>
        </p:nvSpPr>
        <p:spPr>
          <a:xfrm>
            <a:off x="4823460" y="3140964"/>
            <a:ext cx="3977640" cy="347472"/>
          </a:xfrm>
          <a:prstGeom prst="rect">
            <a:avLst/>
          </a:prstGeom>
          <a:noFill/>
          <a:ln/>
        </p:spPr>
        <p:txBody>
          <a:bodyPr wrap="square" lIns="0" tIns="0" rIns="0" bIns="0" rtlCol="0" anchor="ctr"/>
          <a:lstStyle/>
          <a:p>
            <a:r>
              <a:rPr lang="en-US" sz="1100" b="1" dirty="0">
                <a:solidFill>
                  <a:schemeClr val="bg1"/>
                </a:solidFill>
                <a:latin typeface="Calibri" pitchFamily="34" charset="0"/>
                <a:ea typeface="Calibri" pitchFamily="34" charset="-122"/>
                <a:cs typeface="Calibri" pitchFamily="34" charset="-120"/>
              </a:rPr>
              <a:t>31(bd) |</a:t>
            </a:r>
            <a:r>
              <a:rPr lang="en-IN" sz="1100" dirty="0">
                <a:solidFill>
                  <a:schemeClr val="bg1"/>
                </a:solidFill>
              </a:rPr>
              <a:t>Sub-clause 31(bd) deals with payments made by the </a:t>
            </a:r>
            <a:r>
              <a:rPr lang="en-IN" sz="1100" dirty="0" err="1">
                <a:solidFill>
                  <a:schemeClr val="bg1"/>
                </a:solidFill>
              </a:rPr>
              <a:t>assessee</a:t>
            </a:r>
            <a:r>
              <a:rPr lang="en-IN" sz="1100" dirty="0">
                <a:solidFill>
                  <a:schemeClr val="bg1"/>
                </a:solidFill>
              </a:rPr>
              <a:t> of an amount of Rs 2 lakh or more as by way of a cheque or bank draft not being an account payee cheque or account payee bank draft. </a:t>
            </a:r>
            <a:endParaRPr lang="en-US" sz="1100" dirty="0">
              <a:solidFill>
                <a:schemeClr val="bg1"/>
              </a:solidFill>
            </a:endParaRPr>
          </a:p>
        </p:txBody>
      </p:sp>
      <p:sp>
        <p:nvSpPr>
          <p:cNvPr id="28" name="Text 26"/>
          <p:cNvSpPr/>
          <p:nvPr/>
        </p:nvSpPr>
        <p:spPr>
          <a:xfrm>
            <a:off x="4846320" y="3355848"/>
            <a:ext cx="3931920" cy="274320"/>
          </a:xfrm>
          <a:prstGeom prst="rect">
            <a:avLst/>
          </a:prstGeom>
          <a:noFill/>
          <a:ln/>
        </p:spPr>
        <p:txBody>
          <a:bodyPr wrap="square" lIns="0" tIns="0" rIns="0" bIns="0" rtlCol="0" anchor="ctr"/>
          <a:lstStyle/>
          <a:p>
            <a:pPr marL="0" indent="0">
              <a:buNone/>
            </a:pPr>
            <a:r>
              <a:rPr lang="en-US" sz="1100" dirty="0"/>
              <a:t>`</a:t>
            </a:r>
          </a:p>
        </p:txBody>
      </p:sp>
      <p:sp>
        <p:nvSpPr>
          <p:cNvPr id="29" name="Text 27"/>
          <p:cNvSpPr/>
          <p:nvPr/>
        </p:nvSpPr>
        <p:spPr>
          <a:xfrm>
            <a:off x="4846320" y="3630168"/>
            <a:ext cx="3931920" cy="502920"/>
          </a:xfrm>
          <a:prstGeom prst="rect">
            <a:avLst/>
          </a:prstGeom>
          <a:noFill/>
          <a:ln/>
        </p:spPr>
        <p:txBody>
          <a:bodyPr wrap="square" lIns="0" tIns="0" rIns="0" bIns="0" rtlCol="0" anchor="ctr"/>
          <a:lstStyle/>
          <a:p>
            <a:pPr marL="0" indent="0">
              <a:buNone/>
            </a:pPr>
            <a:r>
              <a:rPr lang="en-US" sz="1050" dirty="0">
                <a:solidFill>
                  <a:srgbClr val="444444"/>
                </a:solidFill>
                <a:latin typeface="Calibri" pitchFamily="34" charset="0"/>
                <a:ea typeface="Calibri" pitchFamily="34" charset="-122"/>
                <a:cs typeface="Calibri" pitchFamily="34" charset="-120"/>
              </a:rPr>
              <a:t>Report: Name, Address, PAN/Aadhaar, Amount</a:t>
            </a:r>
            <a:endParaRPr lang="en-US" sz="1050" dirty="0"/>
          </a:p>
        </p:txBody>
      </p:sp>
      <p:sp>
        <p:nvSpPr>
          <p:cNvPr id="30" name="Text 28"/>
          <p:cNvSpPr/>
          <p:nvPr/>
        </p:nvSpPr>
        <p:spPr>
          <a:xfrm>
            <a:off x="320040" y="4347972"/>
            <a:ext cx="8503920" cy="347472"/>
          </a:xfrm>
          <a:prstGeom prst="rect">
            <a:avLst/>
          </a:prstGeom>
          <a:noFill/>
          <a:ln/>
        </p:spPr>
        <p:txBody>
          <a:bodyPr wrap="square" lIns="0" tIns="0" rIns="0" bIns="0" rtlCol="0" anchor="ctr"/>
          <a:lstStyle/>
          <a:p>
            <a:r>
              <a:rPr lang="en-IN" sz="1200" dirty="0"/>
              <a:t>Provisions of section 269ST do not apply to receipt by Government, any banking company, post office savings bank or a co-operative bank or transactions of loan or deposit or `specified sum’ referred to in section 269SS. </a:t>
            </a:r>
            <a:r>
              <a:rPr lang="en-US" sz="1200" i="1" dirty="0">
                <a:latin typeface="Calibri" pitchFamily="34" charset="0"/>
                <a:ea typeface="Calibri" pitchFamily="34" charset="-122"/>
                <a:cs typeface="Calibri" pitchFamily="34" charset="-120"/>
              </a:rPr>
              <a:t>Section 269ST covers ONLY receipts; sub-clauses 31(</a:t>
            </a:r>
            <a:r>
              <a:rPr lang="en-US" sz="1200" i="1" dirty="0" err="1">
                <a:latin typeface="Calibri" pitchFamily="34" charset="0"/>
                <a:ea typeface="Calibri" pitchFamily="34" charset="-122"/>
                <a:cs typeface="Calibri" pitchFamily="34" charset="-120"/>
              </a:rPr>
              <a:t>bc</a:t>
            </a:r>
            <a:r>
              <a:rPr lang="en-US" sz="1200" i="1" dirty="0">
                <a:latin typeface="Calibri" pitchFamily="34" charset="0"/>
                <a:ea typeface="Calibri" pitchFamily="34" charset="-122"/>
                <a:cs typeface="Calibri" pitchFamily="34" charset="-120"/>
              </a:rPr>
              <a:t>) &amp; 31(bd) extend to PAYMENTS too.</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1363" y="684088"/>
            <a:ext cx="3245192" cy="415305"/>
          </a:xfrm>
          <a:prstGeom prst="rect">
            <a:avLst/>
          </a:prstGeom>
          <a:noFill/>
          <a:ln/>
        </p:spPr>
        <p:txBody>
          <a:bodyPr wrap="none" lIns="0" tIns="0" rIns="0" bIns="0" rtlCol="0" anchor="t"/>
          <a:lstStyle/>
          <a:p>
            <a:pPr marL="0" indent="0" algn="l">
              <a:lnSpc>
                <a:spcPct val="104000"/>
              </a:lnSpc>
              <a:buNone/>
            </a:pPr>
            <a:r>
              <a:rPr lang="en-US" sz="26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Commission Agents </a:t>
            </a:r>
            <a:endParaRPr lang="en-US" sz="2600" dirty="0">
              <a:latin typeface="Book Antiqua" panose="02040602050305030304" pitchFamily="18" charset="0"/>
            </a:endParaRPr>
          </a:p>
        </p:txBody>
      </p:sp>
      <p:sp>
        <p:nvSpPr>
          <p:cNvPr id="6" name="Text 3"/>
          <p:cNvSpPr/>
          <p:nvPr/>
        </p:nvSpPr>
        <p:spPr>
          <a:xfrm>
            <a:off x="550933" y="1266307"/>
            <a:ext cx="2118494" cy="207690"/>
          </a:xfrm>
          <a:prstGeom prst="rect">
            <a:avLst/>
          </a:prstGeom>
          <a:noFill/>
          <a:ln/>
        </p:spPr>
        <p:txBody>
          <a:bodyPr wrap="none" lIns="0" tIns="0" rIns="0" bIns="0" rtlCol="0" anchor="t"/>
          <a:lstStyle/>
          <a:p>
            <a:pPr marL="0" indent="0" algn="l">
              <a:lnSpc>
                <a:spcPct val="104000"/>
              </a:lnSpc>
              <a:buNone/>
            </a:pPr>
            <a:r>
              <a:rPr lang="en-US" sz="13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Key Principle</a:t>
            </a:r>
            <a:endParaRPr lang="en-US" sz="1300" dirty="0">
              <a:latin typeface="Book Antiqua" panose="02040602050305030304" pitchFamily="18" charset="0"/>
            </a:endParaRPr>
          </a:p>
        </p:txBody>
      </p:sp>
      <p:sp>
        <p:nvSpPr>
          <p:cNvPr id="7" name="Text 4"/>
          <p:cNvSpPr/>
          <p:nvPr/>
        </p:nvSpPr>
        <p:spPr>
          <a:xfrm>
            <a:off x="2133302" y="1258997"/>
            <a:ext cx="6550223" cy="517049"/>
          </a:xfrm>
          <a:prstGeom prst="rect">
            <a:avLst/>
          </a:prstGeom>
          <a:noFill/>
          <a:ln/>
        </p:spPr>
        <p:txBody>
          <a:bodyPr wrap="square" lIns="0" tIns="0" rIns="0" bIns="0" rtlCol="0" anchor="t">
            <a:normAutofit/>
          </a:bodyPr>
          <a:lstStyle/>
          <a:p>
            <a:pPr marL="0" indent="0" algn="l">
              <a:lnSpc>
                <a:spcPct val="129000"/>
              </a:lnSpc>
              <a:buNone/>
            </a:pPr>
            <a:r>
              <a:rPr lang="en-US" sz="1000" dirty="0">
                <a:solidFill>
                  <a:srgbClr val="EBECEF"/>
                </a:solidFill>
                <a:latin typeface="Epilogue" pitchFamily="34" charset="0"/>
                <a:ea typeface="Epilogue" pitchFamily="34" charset="-122"/>
                <a:cs typeface="Epilogue" pitchFamily="34" charset="-120"/>
              </a:rPr>
              <a:t>Where a person acts as an agent, </a:t>
            </a:r>
            <a:r>
              <a:rPr lang="en-US" sz="1000" b="1" dirty="0">
                <a:solidFill>
                  <a:srgbClr val="EBECEF"/>
                </a:solidFill>
                <a:latin typeface="Epilogue" pitchFamily="34" charset="0"/>
                <a:ea typeface="Epilogue" pitchFamily="34" charset="-122"/>
                <a:cs typeface="Epilogue" pitchFamily="34" charset="-120"/>
              </a:rPr>
              <a:t>only the commission earned</a:t>
            </a:r>
            <a:r>
              <a:rPr lang="en-US" sz="1000" dirty="0">
                <a:solidFill>
                  <a:srgbClr val="EBECEF"/>
                </a:solidFill>
                <a:latin typeface="Epilogue" pitchFamily="34" charset="0"/>
                <a:ea typeface="Epilogue" pitchFamily="34" charset="-122"/>
                <a:cs typeface="Epilogue" pitchFamily="34" charset="-120"/>
              </a:rPr>
              <a:t> forms part of turnover — not the full sale price. The sale price received/receivable forms part of his sales/turnover </a:t>
            </a:r>
            <a:r>
              <a:rPr lang="en-US" sz="1000" i="1" dirty="0">
                <a:solidFill>
                  <a:srgbClr val="EBECEF"/>
                </a:solidFill>
                <a:latin typeface="Epilogue" pitchFamily="34" charset="0"/>
                <a:ea typeface="Epilogue" pitchFamily="34" charset="-122"/>
                <a:cs typeface="Epilogue" pitchFamily="34" charset="-120"/>
              </a:rPr>
              <a:t>as the case may be</a:t>
            </a:r>
            <a:r>
              <a:rPr lang="en-US" sz="1000" dirty="0">
                <a:solidFill>
                  <a:srgbClr val="EBECEF"/>
                </a:solidFill>
                <a:latin typeface="Epilogue" pitchFamily="34" charset="0"/>
                <a:ea typeface="Epilogue" pitchFamily="34" charset="-122"/>
                <a:cs typeface="Epilogue" pitchFamily="34" charset="-120"/>
              </a:rPr>
              <a:t>.</a:t>
            </a:r>
            <a:endParaRPr lang="en-US" sz="1000" dirty="0">
              <a:latin typeface="Book Antiqua" panose="02040602050305030304" pitchFamily="18" charset="0"/>
            </a:endParaRPr>
          </a:p>
        </p:txBody>
      </p:sp>
      <p:sp>
        <p:nvSpPr>
          <p:cNvPr id="11" name="Shape 0"/>
          <p:cNvSpPr/>
          <p:nvPr/>
        </p:nvSpPr>
        <p:spPr>
          <a:xfrm>
            <a:off x="3786555" y="176431"/>
            <a:ext cx="1784965" cy="620738"/>
          </a:xfrm>
          <a:prstGeom prst="roundRect">
            <a:avLst>
              <a:gd name="adj" fmla="val 17643"/>
            </a:avLst>
          </a:prstGeom>
          <a:noFill/>
          <a:ln w="4763">
            <a:solidFill>
              <a:srgbClr val="8C98CA"/>
            </a:solidFill>
            <a:prstDash val="solid"/>
          </a:ln>
        </p:spPr>
      </p:sp>
      <p:sp>
        <p:nvSpPr>
          <p:cNvPr id="12" name="Text 1"/>
          <p:cNvSpPr/>
          <p:nvPr/>
        </p:nvSpPr>
        <p:spPr>
          <a:xfrm>
            <a:off x="4179682" y="289097"/>
            <a:ext cx="1535317" cy="575658"/>
          </a:xfrm>
          <a:prstGeom prst="rect">
            <a:avLst/>
          </a:prstGeom>
          <a:noFill/>
          <a:ln/>
        </p:spPr>
        <p:txBody>
          <a:bodyPr wrap="none" lIns="0" tIns="0" rIns="0" bIns="0" rtlCol="0" anchor="t"/>
          <a:lstStyle/>
          <a:p>
            <a:pPr marL="0" indent="0" algn="l">
              <a:lnSpc>
                <a:spcPct val="127000"/>
              </a:lnSpc>
              <a:buNone/>
            </a:pPr>
            <a:endParaRPr lang="en-US" sz="900" dirty="0">
              <a:latin typeface="Book Antiqua" panose="02040602050305030304" pitchFamily="18" charset="0"/>
            </a:endParaRPr>
          </a:p>
        </p:txBody>
      </p:sp>
      <p:sp>
        <p:nvSpPr>
          <p:cNvPr id="13" name="Text 0"/>
          <p:cNvSpPr/>
          <p:nvPr/>
        </p:nvSpPr>
        <p:spPr>
          <a:xfrm>
            <a:off x="541304" y="2125248"/>
            <a:ext cx="6287388" cy="462798"/>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Share Brokers — Turnover Treatment</a:t>
            </a:r>
            <a:endParaRPr lang="en-US" sz="2750" dirty="0">
              <a:latin typeface="Book Antiqua" panose="02040602050305030304" pitchFamily="18" charset="0"/>
            </a:endParaRPr>
          </a:p>
        </p:txBody>
      </p:sp>
      <p:sp>
        <p:nvSpPr>
          <p:cNvPr id="14" name="Shape 1"/>
          <p:cNvSpPr/>
          <p:nvPr/>
        </p:nvSpPr>
        <p:spPr>
          <a:xfrm>
            <a:off x="496119" y="2689858"/>
            <a:ext cx="3806250" cy="1173135"/>
          </a:xfrm>
          <a:prstGeom prst="roundRect">
            <a:avLst>
              <a:gd name="adj" fmla="val 3435"/>
            </a:avLst>
          </a:prstGeom>
          <a:solidFill>
            <a:srgbClr val="283157"/>
          </a:solidFill>
          <a:ln w="4763">
            <a:solidFill>
              <a:srgbClr val="414A70"/>
            </a:solidFill>
            <a:prstDash val="solid"/>
          </a:ln>
        </p:spPr>
      </p:sp>
      <p:sp>
        <p:nvSpPr>
          <p:cNvPr id="15" name="Text 3"/>
          <p:cNvSpPr/>
          <p:nvPr/>
        </p:nvSpPr>
        <p:spPr>
          <a:xfrm>
            <a:off x="661031" y="3090132"/>
            <a:ext cx="3413545" cy="685117"/>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Broker does </a:t>
            </a:r>
            <a:r>
              <a:rPr lang="en-US" sz="1100" b="1" dirty="0">
                <a:solidFill>
                  <a:srgbClr val="EBECEF"/>
                </a:solidFill>
                <a:latin typeface="Epilogue" pitchFamily="34" charset="0"/>
                <a:ea typeface="Epilogue" pitchFamily="34" charset="-122"/>
                <a:cs typeface="Epilogue" pitchFamily="34" charset="-120"/>
              </a:rPr>
              <a:t>not</a:t>
            </a:r>
            <a:r>
              <a:rPr lang="en-US" sz="1100" dirty="0">
                <a:solidFill>
                  <a:srgbClr val="EBECEF"/>
                </a:solidFill>
                <a:latin typeface="Epilogue" pitchFamily="34" charset="0"/>
                <a:ea typeface="Epilogue" pitchFamily="34" charset="-122"/>
                <a:cs typeface="Epilogue" pitchFamily="34" charset="-120"/>
              </a:rPr>
              <a:t> take title. Securities are delivered directly to customer. </a:t>
            </a:r>
            <a:r>
              <a:rPr lang="en-US" sz="1100" b="1" dirty="0">
                <a:solidFill>
                  <a:srgbClr val="EBECEF"/>
                </a:solidFill>
                <a:latin typeface="Epilogue" pitchFamily="34" charset="0"/>
                <a:ea typeface="Epilogue" pitchFamily="34" charset="-122"/>
                <a:cs typeface="Epilogue" pitchFamily="34" charset="-120"/>
              </a:rPr>
              <a:t>Only brokerage</a:t>
            </a:r>
            <a:r>
              <a:rPr lang="en-US" sz="1100" dirty="0">
                <a:solidFill>
                  <a:srgbClr val="EBECEF"/>
                </a:solidFill>
                <a:latin typeface="Epilogue" pitchFamily="34" charset="0"/>
                <a:ea typeface="Epilogue" pitchFamily="34" charset="-122"/>
                <a:cs typeface="Epilogue" pitchFamily="34" charset="-120"/>
              </a:rPr>
              <a:t> counts for Section 44AB limit.</a:t>
            </a:r>
            <a:endParaRPr lang="en-US" sz="1100" dirty="0">
              <a:latin typeface="Book Antiqua" panose="02040602050305030304" pitchFamily="18" charset="0"/>
            </a:endParaRPr>
          </a:p>
        </p:txBody>
      </p:sp>
      <p:sp>
        <p:nvSpPr>
          <p:cNvPr id="16" name="Text 2"/>
          <p:cNvSpPr/>
          <p:nvPr/>
        </p:nvSpPr>
        <p:spPr>
          <a:xfrm>
            <a:off x="661031" y="2795572"/>
            <a:ext cx="1921743" cy="221456"/>
          </a:xfrm>
          <a:prstGeom prst="rect">
            <a:avLst/>
          </a:prstGeom>
          <a:noFill/>
          <a:ln/>
        </p:spPr>
        <p:txBody>
          <a:bodyPr wrap="none" lIns="0" tIns="0" rIns="0" bIns="0" rtlCol="0" anchor="t"/>
          <a:lstStyle/>
          <a:p>
            <a:pPr marL="0" indent="0" algn="l">
              <a:lnSpc>
                <a:spcPct val="104000"/>
              </a:lnSpc>
              <a:buNone/>
            </a:pPr>
            <a:r>
              <a:rPr lang="en-US" sz="13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On Behalf of Customer</a:t>
            </a:r>
            <a:endParaRPr lang="en-US" sz="1350" dirty="0">
              <a:latin typeface="Book Antiqua" panose="02040602050305030304" pitchFamily="18" charset="0"/>
            </a:endParaRPr>
          </a:p>
        </p:txBody>
      </p:sp>
      <p:sp>
        <p:nvSpPr>
          <p:cNvPr id="17" name="Shape 4"/>
          <p:cNvSpPr/>
          <p:nvPr/>
        </p:nvSpPr>
        <p:spPr>
          <a:xfrm>
            <a:off x="5005754" y="2701405"/>
            <a:ext cx="3794452" cy="1173135"/>
          </a:xfrm>
          <a:prstGeom prst="roundRect">
            <a:avLst>
              <a:gd name="adj" fmla="val 3435"/>
            </a:avLst>
          </a:prstGeom>
          <a:solidFill>
            <a:srgbClr val="283157"/>
          </a:solidFill>
          <a:ln w="4763">
            <a:solidFill>
              <a:srgbClr val="414A70"/>
            </a:solidFill>
            <a:prstDash val="solid"/>
          </a:ln>
        </p:spPr>
      </p:sp>
      <p:sp>
        <p:nvSpPr>
          <p:cNvPr id="18" name="Text 5"/>
          <p:cNvSpPr/>
          <p:nvPr/>
        </p:nvSpPr>
        <p:spPr>
          <a:xfrm>
            <a:off x="5349798" y="2827578"/>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Personal Account</a:t>
            </a:r>
            <a:endParaRPr lang="en-US" sz="1350" dirty="0">
              <a:latin typeface="Book Antiqua" panose="02040602050305030304" pitchFamily="18" charset="0"/>
            </a:endParaRPr>
          </a:p>
        </p:txBody>
      </p:sp>
      <p:sp>
        <p:nvSpPr>
          <p:cNvPr id="19" name="Text 6"/>
          <p:cNvSpPr/>
          <p:nvPr/>
        </p:nvSpPr>
        <p:spPr>
          <a:xfrm>
            <a:off x="5349798" y="3128555"/>
            <a:ext cx="3043925" cy="666463"/>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When broker trades on </a:t>
            </a:r>
            <a:r>
              <a:rPr lang="en-US" sz="1100" b="1" dirty="0">
                <a:solidFill>
                  <a:srgbClr val="EBECEF"/>
                </a:solidFill>
                <a:latin typeface="Epilogue" pitchFamily="34" charset="0"/>
                <a:ea typeface="Epilogue" pitchFamily="34" charset="-122"/>
                <a:cs typeface="Epilogue" pitchFamily="34" charset="-120"/>
              </a:rPr>
              <a:t>own account</a:t>
            </a:r>
            <a:r>
              <a:rPr lang="en-US" sz="1100" dirty="0">
                <a:solidFill>
                  <a:srgbClr val="EBECEF"/>
                </a:solidFill>
                <a:latin typeface="Epilogue" pitchFamily="34" charset="0"/>
                <a:ea typeface="Epilogue" pitchFamily="34" charset="-122"/>
                <a:cs typeface="Epilogue" pitchFamily="34" charset="-120"/>
              </a:rPr>
              <a:t>, the </a:t>
            </a:r>
            <a:r>
              <a:rPr lang="en-US" sz="1100" b="1" dirty="0">
                <a:solidFill>
                  <a:srgbClr val="EBECEF"/>
                </a:solidFill>
                <a:latin typeface="Epilogue" pitchFamily="34" charset="0"/>
                <a:ea typeface="Epilogue" pitchFamily="34" charset="-122"/>
                <a:cs typeface="Epilogue" pitchFamily="34" charset="-120"/>
              </a:rPr>
              <a:t>full sale value</a:t>
            </a:r>
            <a:r>
              <a:rPr lang="en-US" sz="1100" dirty="0">
                <a:solidFill>
                  <a:srgbClr val="EBECEF"/>
                </a:solidFill>
                <a:latin typeface="Epilogue" pitchFamily="34" charset="0"/>
                <a:ea typeface="Epilogue" pitchFamily="34" charset="-122"/>
                <a:cs typeface="Epilogue" pitchFamily="34" charset="-120"/>
              </a:rPr>
              <a:t> is included for Section 44AB limit.</a:t>
            </a:r>
            <a:endParaRPr lang="en-US" sz="1100" dirty="0">
              <a:latin typeface="Book Antiqua" panose="02040602050305030304" pitchFamily="18" charset="0"/>
            </a:endParaRPr>
          </a:p>
        </p:txBody>
      </p:sp>
      <p:sp>
        <p:nvSpPr>
          <p:cNvPr id="20" name="Shape 7"/>
          <p:cNvSpPr/>
          <p:nvPr/>
        </p:nvSpPr>
        <p:spPr>
          <a:xfrm>
            <a:off x="2356338" y="4175522"/>
            <a:ext cx="4372708" cy="719183"/>
          </a:xfrm>
          <a:prstGeom prst="roundRect">
            <a:avLst>
              <a:gd name="adj" fmla="val 7205"/>
            </a:avLst>
          </a:prstGeom>
          <a:solidFill>
            <a:srgbClr val="283157"/>
          </a:solidFill>
          <a:ln w="4763">
            <a:solidFill>
              <a:srgbClr val="414A70"/>
            </a:solidFill>
            <a:prstDash val="solid"/>
          </a:ln>
        </p:spPr>
      </p:sp>
      <p:sp>
        <p:nvSpPr>
          <p:cNvPr id="21" name="Text 8"/>
          <p:cNvSpPr/>
          <p:nvPr/>
        </p:nvSpPr>
        <p:spPr>
          <a:xfrm>
            <a:off x="4166637" y="4244635"/>
            <a:ext cx="1097430" cy="221456"/>
          </a:xfrm>
          <a:prstGeom prst="rect">
            <a:avLst/>
          </a:prstGeom>
          <a:noFill/>
          <a:ln/>
        </p:spPr>
        <p:txBody>
          <a:bodyPr wrap="none" lIns="0" tIns="0" rIns="0" bIns="0" rtlCol="0" anchor="t"/>
          <a:lstStyle/>
          <a:p>
            <a:pPr marL="0" indent="0" algn="l">
              <a:lnSpc>
                <a:spcPct val="104000"/>
              </a:lnSpc>
              <a:buNone/>
            </a:pPr>
            <a:r>
              <a:rPr lang="en-US" sz="13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Sub-Broker</a:t>
            </a:r>
            <a:endParaRPr lang="en-US" sz="1350" dirty="0">
              <a:latin typeface="Book Antiqua" panose="02040602050305030304" pitchFamily="18" charset="0"/>
            </a:endParaRPr>
          </a:p>
        </p:txBody>
      </p:sp>
      <p:sp>
        <p:nvSpPr>
          <p:cNvPr id="22" name="Text 9"/>
          <p:cNvSpPr/>
          <p:nvPr/>
        </p:nvSpPr>
        <p:spPr>
          <a:xfrm>
            <a:off x="2442040" y="4523103"/>
            <a:ext cx="4429720" cy="226814"/>
          </a:xfrm>
          <a:prstGeom prst="rect">
            <a:avLst/>
          </a:prstGeom>
          <a:noFill/>
          <a:ln/>
        </p:spPr>
        <p:txBody>
          <a:bodyPr wrap="none" lIns="0" tIns="0" rIns="0" bIns="0" rtlCol="0" anchor="t"/>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Treated </a:t>
            </a:r>
            <a:r>
              <a:rPr lang="en-US" sz="1100" b="1" dirty="0">
                <a:solidFill>
                  <a:srgbClr val="EBECEF"/>
                </a:solidFill>
                <a:latin typeface="Epilogue" pitchFamily="34" charset="0"/>
                <a:ea typeface="Epilogue" pitchFamily="34" charset="-122"/>
                <a:cs typeface="Epilogue" pitchFamily="34" charset="-120"/>
              </a:rPr>
              <a:t>identically</a:t>
            </a:r>
            <a:r>
              <a:rPr lang="en-US" sz="1100" dirty="0">
                <a:solidFill>
                  <a:srgbClr val="EBECEF"/>
                </a:solidFill>
                <a:latin typeface="Epilogue" pitchFamily="34" charset="0"/>
                <a:ea typeface="Epilogue" pitchFamily="34" charset="-122"/>
                <a:cs typeface="Epilogue" pitchFamily="34" charset="-120"/>
              </a:rPr>
              <a:t> to a share broker — same principles apply.</a:t>
            </a:r>
            <a:endParaRPr lang="en-US" sz="1100" dirty="0">
              <a:latin typeface="Book Antiqua" panose="02040602050305030304" pitchFamily="18" charset="0"/>
            </a:endParaRPr>
          </a:p>
        </p:txBody>
      </p:sp>
      <p:sp>
        <p:nvSpPr>
          <p:cNvPr id="23" name="Rectangle 22"/>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
        <p:nvSpPr>
          <p:cNvPr id="3" name="Rectangle 2"/>
          <p:cNvSpPr/>
          <p:nvPr/>
        </p:nvSpPr>
        <p:spPr>
          <a:xfrm>
            <a:off x="3759806" y="281190"/>
            <a:ext cx="1816523" cy="444096"/>
          </a:xfrm>
          <a:prstGeom prst="rect">
            <a:avLst/>
          </a:prstGeom>
        </p:spPr>
        <p:txBody>
          <a:bodyPr wrap="none">
            <a:spAutoFit/>
          </a:bodyPr>
          <a:lstStyle/>
          <a:p>
            <a:pPr>
              <a:lnSpc>
                <a:spcPct val="127000"/>
              </a:lnSpc>
            </a:pPr>
            <a:r>
              <a:rPr lang="en-US" sz="800" dirty="0">
                <a:solidFill>
                  <a:srgbClr val="8C98CA"/>
                </a:solidFill>
                <a:latin typeface="Epilogue" pitchFamily="34" charset="0"/>
                <a:ea typeface="Epilogue" pitchFamily="34" charset="-122"/>
                <a:cs typeface="Epilogue" pitchFamily="34" charset="-120"/>
              </a:rPr>
              <a:t> </a:t>
            </a:r>
            <a:r>
              <a:rPr lang="en-US" b="1" u="sng" dirty="0">
                <a:solidFill>
                  <a:schemeClr val="bg1"/>
                </a:solidFill>
                <a:latin typeface="Epilogue" pitchFamily="34" charset="0"/>
                <a:ea typeface="Epilogue" pitchFamily="34" charset="-122"/>
                <a:cs typeface="Epilogue" pitchFamily="34" charset="-120"/>
              </a:rPr>
              <a:t>SPECIAL CASES</a:t>
            </a:r>
            <a:endParaRPr lang="en-US" b="1" u="sng" dirty="0">
              <a:solidFill>
                <a:schemeClr val="bg1"/>
              </a:solidFill>
              <a:latin typeface="Book Antiqua" panose="02040602050305030304" pitchFamily="18" charset="0"/>
            </a:endParaRPr>
          </a:p>
        </p:txBody>
      </p:sp>
    </p:spTree>
    <p:extLst>
      <p:ext uri="{BB962C8B-B14F-4D97-AF65-F5344CB8AC3E}">
        <p14:creationId xmlns:p14="http://schemas.microsoft.com/office/powerpoint/2010/main" val="2586919335"/>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bg>
      <p:bgPr>
        <a:solidFill>
          <a:srgbClr val="F0F3FB"/>
        </a:solidFill>
        <a:effectLst/>
      </p:bgPr>
    </p:bg>
    <p:spTree>
      <p:nvGrpSpPr>
        <p:cNvPr id="1" name="">
          <a:extLst>
            <a:ext uri="{FF2B5EF4-FFF2-40B4-BE49-F238E27FC236}">
              <a16:creationId xmlns:a16="http://schemas.microsoft.com/office/drawing/2014/main" id="{38C48EE5-D660-F41B-9A19-6914D31D1D4A}"/>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87EC3F14-E3D3-730F-1E78-FA08B3409F49}"/>
              </a:ext>
            </a:extLst>
          </p:cNvPr>
          <p:cNvSpPr/>
          <p:nvPr/>
        </p:nvSpPr>
        <p:spPr>
          <a:xfrm>
            <a:off x="0" y="0"/>
            <a:ext cx="201168" cy="5143500"/>
          </a:xfrm>
          <a:prstGeom prst="rect">
            <a:avLst/>
          </a:prstGeom>
          <a:solidFill>
            <a:srgbClr val="1B2A5E"/>
          </a:solidFill>
          <a:ln w="12700">
            <a:solidFill>
              <a:srgbClr val="1B2A5E"/>
            </a:solidFill>
            <a:prstDash val="solid"/>
          </a:ln>
        </p:spPr>
      </p:sp>
      <p:sp>
        <p:nvSpPr>
          <p:cNvPr id="3" name="Shape 1">
            <a:extLst>
              <a:ext uri="{FF2B5EF4-FFF2-40B4-BE49-F238E27FC236}">
                <a16:creationId xmlns:a16="http://schemas.microsoft.com/office/drawing/2014/main" id="{42D35591-8731-8D15-BE93-C3BC45C6F8EC}"/>
              </a:ext>
            </a:extLst>
          </p:cNvPr>
          <p:cNvSpPr/>
          <p:nvPr/>
        </p:nvSpPr>
        <p:spPr>
          <a:xfrm>
            <a:off x="201168" y="0"/>
            <a:ext cx="8942832" cy="914400"/>
          </a:xfrm>
          <a:prstGeom prst="rect">
            <a:avLst/>
          </a:prstGeom>
          <a:solidFill>
            <a:srgbClr val="1B2A5E"/>
          </a:solidFill>
          <a:ln w="12700">
            <a:solidFill>
              <a:srgbClr val="1B2A5E"/>
            </a:solidFill>
            <a:prstDash val="solid"/>
          </a:ln>
        </p:spPr>
      </p:sp>
      <p:sp>
        <p:nvSpPr>
          <p:cNvPr id="4" name="Text 2">
            <a:extLst>
              <a:ext uri="{FF2B5EF4-FFF2-40B4-BE49-F238E27FC236}">
                <a16:creationId xmlns:a16="http://schemas.microsoft.com/office/drawing/2014/main" id="{CB26DD9D-931B-6E56-63C4-5AE77EB17B55}"/>
              </a:ext>
            </a:extLst>
          </p:cNvPr>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31(</a:t>
            </a:r>
            <a:r>
              <a:rPr lang="en-US" sz="2200" b="1" dirty="0" err="1">
                <a:solidFill>
                  <a:srgbClr val="FFFFFF"/>
                </a:solidFill>
                <a:latin typeface="Calibri" pitchFamily="34" charset="0"/>
                <a:ea typeface="Calibri" pitchFamily="34" charset="-122"/>
                <a:cs typeface="Calibri" pitchFamily="34" charset="-120"/>
              </a:rPr>
              <a:t>ba</a:t>
            </a:r>
            <a:r>
              <a:rPr lang="en-US" sz="2200" b="1" dirty="0">
                <a:solidFill>
                  <a:srgbClr val="FFFFFF"/>
                </a:solidFill>
                <a:latin typeface="Calibri" pitchFamily="34" charset="0"/>
                <a:ea typeface="Calibri" pitchFamily="34" charset="-122"/>
                <a:cs typeface="Calibri" pitchFamily="34" charset="-120"/>
              </a:rPr>
              <a:t>)-(bd) | Working Papers by Tax Auditor</a:t>
            </a:r>
            <a:endParaRPr lang="en-US" sz="2200" dirty="0"/>
          </a:p>
        </p:txBody>
      </p:sp>
      <p:sp>
        <p:nvSpPr>
          <p:cNvPr id="6" name="Text 4">
            <a:extLst>
              <a:ext uri="{FF2B5EF4-FFF2-40B4-BE49-F238E27FC236}">
                <a16:creationId xmlns:a16="http://schemas.microsoft.com/office/drawing/2014/main" id="{FA8C5BD8-DD90-DC79-394E-9C5D8C08DBD2}"/>
              </a:ext>
            </a:extLst>
          </p:cNvPr>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 31(a)</a:t>
            </a:r>
            <a:endParaRPr lang="en-US" sz="1100" dirty="0"/>
          </a:p>
        </p:txBody>
      </p:sp>
      <p:sp>
        <p:nvSpPr>
          <p:cNvPr id="7" name="Shape 5">
            <a:extLst>
              <a:ext uri="{FF2B5EF4-FFF2-40B4-BE49-F238E27FC236}">
                <a16:creationId xmlns:a16="http://schemas.microsoft.com/office/drawing/2014/main" id="{73216468-3392-F205-4288-CCE4C36ED169}"/>
              </a:ext>
            </a:extLst>
          </p:cNvPr>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a:extLst>
              <a:ext uri="{FF2B5EF4-FFF2-40B4-BE49-F238E27FC236}">
                <a16:creationId xmlns:a16="http://schemas.microsoft.com/office/drawing/2014/main" id="{1764E39C-23C3-0731-C1F0-54BC38332590}"/>
              </a:ext>
            </a:extLst>
          </p:cNvPr>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Text 7">
            <a:extLst>
              <a:ext uri="{FF2B5EF4-FFF2-40B4-BE49-F238E27FC236}">
                <a16:creationId xmlns:a16="http://schemas.microsoft.com/office/drawing/2014/main" id="{8B79A176-91A0-CFC1-90E2-B86ACE00F714}"/>
              </a:ext>
            </a:extLst>
          </p:cNvPr>
          <p:cNvSpPr/>
          <p:nvPr/>
        </p:nvSpPr>
        <p:spPr>
          <a:xfrm>
            <a:off x="365760" y="1024128"/>
            <a:ext cx="8412480" cy="384048"/>
          </a:xfrm>
          <a:prstGeom prst="rect">
            <a:avLst/>
          </a:prstGeom>
          <a:noFill/>
          <a:ln/>
        </p:spPr>
        <p:txBody>
          <a:bodyPr wrap="square" lIns="0" tIns="0" rIns="0" bIns="0" rtlCol="0" anchor="ctr"/>
          <a:lstStyle/>
          <a:p>
            <a:r>
              <a:rPr lang="en-IN" sz="1400" dirty="0"/>
              <a:t>It is recommended that the tax auditor maintains the following information in his working papers for the purpose of verifying the reporting in this clause in the format provided in the e-filing utility.</a:t>
            </a:r>
            <a:endParaRPr lang="en-US" sz="1400" dirty="0"/>
          </a:p>
        </p:txBody>
      </p:sp>
      <p:sp>
        <p:nvSpPr>
          <p:cNvPr id="11" name="Text 9">
            <a:extLst>
              <a:ext uri="{FF2B5EF4-FFF2-40B4-BE49-F238E27FC236}">
                <a16:creationId xmlns:a16="http://schemas.microsoft.com/office/drawing/2014/main" id="{A82905F4-E4F2-73A3-1434-54BC539E05D0}"/>
              </a:ext>
            </a:extLst>
          </p:cNvPr>
          <p:cNvSpPr/>
          <p:nvPr/>
        </p:nvSpPr>
        <p:spPr>
          <a:xfrm>
            <a:off x="393192" y="1481328"/>
            <a:ext cx="3977640" cy="347472"/>
          </a:xfrm>
          <a:prstGeom prst="rect">
            <a:avLst/>
          </a:prstGeom>
          <a:noFill/>
          <a:ln/>
        </p:spPr>
        <p:txBody>
          <a:bodyPr wrap="square" lIns="0" tIns="0" rIns="0" bIns="0" rtlCol="0" anchor="ctr"/>
          <a:lstStyle/>
          <a:p>
            <a:pPr marL="0" indent="0">
              <a:buNone/>
            </a:pPr>
            <a:endParaRPr lang="en-US" sz="1200" dirty="0"/>
          </a:p>
        </p:txBody>
      </p:sp>
      <p:sp>
        <p:nvSpPr>
          <p:cNvPr id="12" name="Text 10">
            <a:extLst>
              <a:ext uri="{FF2B5EF4-FFF2-40B4-BE49-F238E27FC236}">
                <a16:creationId xmlns:a16="http://schemas.microsoft.com/office/drawing/2014/main" id="{D2DD12F0-AF4D-9F2F-43AF-AA416C8299E6}"/>
              </a:ext>
            </a:extLst>
          </p:cNvPr>
          <p:cNvSpPr/>
          <p:nvPr/>
        </p:nvSpPr>
        <p:spPr>
          <a:xfrm>
            <a:off x="65415" y="941832"/>
            <a:ext cx="9013170" cy="2880360"/>
          </a:xfrm>
          <a:prstGeom prst="rect">
            <a:avLst/>
          </a:prstGeom>
          <a:noFill/>
          <a:ln/>
        </p:spPr>
        <p:txBody>
          <a:bodyPr wrap="square" rtlCol="0" anchor="ctr"/>
          <a:lstStyle/>
          <a:p>
            <a:pPr marL="342900" indent="-342900">
              <a:buSzPct val="100000"/>
              <a:buChar char="•"/>
            </a:pPr>
            <a:endParaRPr lang="en-US" sz="1100" dirty="0">
              <a:solidFill>
                <a:srgbClr val="333333"/>
              </a:solidFill>
              <a:latin typeface="Calibri" pitchFamily="34" charset="0"/>
              <a:ea typeface="Calibri" pitchFamily="34" charset="-122"/>
              <a:cs typeface="Calibri" pitchFamily="34" charset="-120"/>
            </a:endParaRPr>
          </a:p>
        </p:txBody>
      </p:sp>
      <p:sp>
        <p:nvSpPr>
          <p:cNvPr id="15" name="Text 13">
            <a:extLst>
              <a:ext uri="{FF2B5EF4-FFF2-40B4-BE49-F238E27FC236}">
                <a16:creationId xmlns:a16="http://schemas.microsoft.com/office/drawing/2014/main" id="{DEE1E4FD-DD07-5BD3-A778-AAE1FB8E943E}"/>
              </a:ext>
            </a:extLst>
          </p:cNvPr>
          <p:cNvSpPr/>
          <p:nvPr/>
        </p:nvSpPr>
        <p:spPr>
          <a:xfrm>
            <a:off x="4846320" y="1874520"/>
            <a:ext cx="3931920" cy="2880360"/>
          </a:xfrm>
          <a:prstGeom prst="rect">
            <a:avLst/>
          </a:prstGeom>
          <a:noFill/>
          <a:ln/>
        </p:spPr>
        <p:txBody>
          <a:bodyPr wrap="square" rtlCol="0" anchor="ctr"/>
          <a:lstStyle/>
          <a:p>
            <a:pPr marL="342900" indent="-342900">
              <a:buSzPct val="100000"/>
              <a:buChar char="•"/>
            </a:pPr>
            <a:endParaRPr lang="en-US" sz="1100" dirty="0"/>
          </a:p>
        </p:txBody>
      </p:sp>
      <p:pic>
        <p:nvPicPr>
          <p:cNvPr id="13" name="Picture 12">
            <a:extLst>
              <a:ext uri="{FF2B5EF4-FFF2-40B4-BE49-F238E27FC236}">
                <a16:creationId xmlns:a16="http://schemas.microsoft.com/office/drawing/2014/main" id="{5E938FBA-F299-70F7-7AC9-3199AA063B5C}"/>
              </a:ext>
            </a:extLst>
          </p:cNvPr>
          <p:cNvPicPr>
            <a:picLocks noChangeAspect="1"/>
          </p:cNvPicPr>
          <p:nvPr/>
        </p:nvPicPr>
        <p:blipFill>
          <a:blip r:embed="rId3"/>
          <a:stretch>
            <a:fillRect/>
          </a:stretch>
        </p:blipFill>
        <p:spPr>
          <a:xfrm>
            <a:off x="597116" y="1545336"/>
            <a:ext cx="8085521" cy="3163824"/>
          </a:xfrm>
          <a:prstGeom prst="rect">
            <a:avLst/>
          </a:prstGeom>
        </p:spPr>
      </p:pic>
    </p:spTree>
    <p:extLst>
      <p:ext uri="{BB962C8B-B14F-4D97-AF65-F5344CB8AC3E}">
        <p14:creationId xmlns:p14="http://schemas.microsoft.com/office/powerpoint/2010/main" val="314757560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21">
    <p:bg>
      <p:bgPr>
        <a:solidFill>
          <a:srgbClr val="F0F3FB"/>
        </a:solidFill>
        <a:effectLst/>
      </p:bgPr>
    </p:bg>
    <p:spTree>
      <p:nvGrpSpPr>
        <p:cNvPr id="1" name=""/>
        <p:cNvGrpSpPr/>
        <p:nvPr/>
      </p:nvGrpSpPr>
      <p:grpSpPr>
        <a:xfrm>
          <a:off x="0" y="0"/>
          <a:ext cx="0" cy="0"/>
          <a:chOff x="0" y="0"/>
          <a:chExt cx="0" cy="0"/>
        </a:xfrm>
      </p:grpSpPr>
      <p:sp>
        <p:nvSpPr>
          <p:cNvPr id="2" name="Shape 0"/>
          <p:cNvSpPr/>
          <p:nvPr/>
        </p:nvSpPr>
        <p:spPr>
          <a:xfrm>
            <a:off x="0" y="0"/>
            <a:ext cx="201168" cy="5143500"/>
          </a:xfrm>
          <a:prstGeom prst="rect">
            <a:avLst/>
          </a:prstGeom>
          <a:solidFill>
            <a:srgbClr val="1B2A5E"/>
          </a:solidFill>
          <a:ln w="12700">
            <a:solidFill>
              <a:srgbClr val="1B2A5E"/>
            </a:solidFill>
            <a:prstDash val="solid"/>
          </a:ln>
        </p:spPr>
      </p:sp>
      <p:sp>
        <p:nvSpPr>
          <p:cNvPr id="3" name="Shape 1"/>
          <p:cNvSpPr/>
          <p:nvPr/>
        </p:nvSpPr>
        <p:spPr>
          <a:xfrm>
            <a:off x="201168" y="0"/>
            <a:ext cx="8942832" cy="914400"/>
          </a:xfrm>
          <a:prstGeom prst="rect">
            <a:avLst/>
          </a:prstGeom>
          <a:solidFill>
            <a:srgbClr val="1B2A5E"/>
          </a:solidFill>
          <a:ln w="12700">
            <a:solidFill>
              <a:srgbClr val="1B2A5E"/>
            </a:solidFill>
            <a:prstDash val="solid"/>
          </a:ln>
        </p:spPr>
      </p:sp>
      <p:sp>
        <p:nvSpPr>
          <p:cNvPr id="4" name="Text 2"/>
          <p:cNvSpPr/>
          <p:nvPr/>
        </p:nvSpPr>
        <p:spPr>
          <a:xfrm>
            <a:off x="411480" y="91440"/>
            <a:ext cx="7498080" cy="713232"/>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Clause 31(c)–(e) | Section 269T – Repayment of Loans &amp; Specified Advance</a:t>
            </a:r>
            <a:endParaRPr lang="en-US" sz="2200" dirty="0"/>
          </a:p>
        </p:txBody>
      </p:sp>
      <p:sp>
        <p:nvSpPr>
          <p:cNvPr id="5" name="Shape 3"/>
          <p:cNvSpPr/>
          <p:nvPr/>
        </p:nvSpPr>
        <p:spPr>
          <a:xfrm>
            <a:off x="7772400" y="164592"/>
            <a:ext cx="1188720" cy="384048"/>
          </a:xfrm>
          <a:prstGeom prst="rect">
            <a:avLst/>
          </a:prstGeom>
          <a:solidFill>
            <a:srgbClr val="C9A84C"/>
          </a:solidFill>
          <a:ln w="12700">
            <a:solidFill>
              <a:srgbClr val="C9A84C"/>
            </a:solidFill>
            <a:prstDash val="solid"/>
          </a:ln>
        </p:spPr>
      </p:sp>
      <p:sp>
        <p:nvSpPr>
          <p:cNvPr id="6" name="Text 4"/>
          <p:cNvSpPr/>
          <p:nvPr/>
        </p:nvSpPr>
        <p:spPr>
          <a:xfrm>
            <a:off x="7772400" y="164592"/>
            <a:ext cx="1188720" cy="384048"/>
          </a:xfrm>
          <a:prstGeom prst="rect">
            <a:avLst/>
          </a:prstGeom>
          <a:noFill/>
          <a:ln/>
        </p:spPr>
        <p:txBody>
          <a:bodyPr wrap="square" lIns="0" tIns="0" rIns="0" bIns="0" rtlCol="0" anchor="ctr"/>
          <a:lstStyle/>
          <a:p>
            <a:pPr marL="0" indent="0" algn="ctr">
              <a:buNone/>
            </a:pPr>
            <a:r>
              <a:rPr lang="en-US" sz="1100" b="1" dirty="0">
                <a:solidFill>
                  <a:srgbClr val="1B2A5E"/>
                </a:solidFill>
                <a:latin typeface="Calibri" pitchFamily="34" charset="0"/>
                <a:ea typeface="Calibri" pitchFamily="34" charset="-122"/>
                <a:cs typeface="Calibri" pitchFamily="34" charset="-120"/>
              </a:rPr>
              <a:t>Cl 31(c-e)</a:t>
            </a:r>
            <a:endParaRPr lang="en-US" sz="1100" dirty="0"/>
          </a:p>
        </p:txBody>
      </p:sp>
      <p:sp>
        <p:nvSpPr>
          <p:cNvPr id="7" name="Shape 5"/>
          <p:cNvSpPr/>
          <p:nvPr/>
        </p:nvSpPr>
        <p:spPr>
          <a:xfrm>
            <a:off x="201168" y="4892040"/>
            <a:ext cx="8942832" cy="251460"/>
          </a:xfrm>
          <a:prstGeom prst="rect">
            <a:avLst/>
          </a:prstGeom>
          <a:solidFill>
            <a:srgbClr val="1B2A5E"/>
          </a:solidFill>
          <a:ln w="12700">
            <a:solidFill>
              <a:srgbClr val="1B2A5E"/>
            </a:solidFill>
            <a:prstDash val="solid"/>
          </a:ln>
        </p:spPr>
      </p:sp>
      <p:sp>
        <p:nvSpPr>
          <p:cNvPr id="8" name="Text 6"/>
          <p:cNvSpPr/>
          <p:nvPr/>
        </p:nvSpPr>
        <p:spPr>
          <a:xfrm>
            <a:off x="320040" y="4892040"/>
            <a:ext cx="8686800" cy="251460"/>
          </a:xfrm>
          <a:prstGeom prst="rect">
            <a:avLst/>
          </a:prstGeom>
          <a:noFill/>
          <a:ln/>
        </p:spPr>
        <p:txBody>
          <a:bodyPr wrap="square" lIns="0" tIns="0" rIns="0" bIns="0" rtlCol="0" anchor="ctr"/>
          <a:lstStyle/>
          <a:p>
            <a:pPr marL="0" indent="0">
              <a:buNone/>
            </a:pPr>
            <a:r>
              <a:rPr lang="en-US" sz="800" dirty="0">
                <a:solidFill>
                  <a:srgbClr val="F0D080"/>
                </a:solidFill>
                <a:latin typeface="Calibri" pitchFamily="34" charset="0"/>
                <a:ea typeface="Calibri" pitchFamily="34" charset="-122"/>
                <a:cs typeface="Calibri" pitchFamily="34" charset="-120"/>
              </a:rPr>
              <a:t>Tax Audit under Section 44AB | ICAI Guidance Note (Revised 2025)</a:t>
            </a:r>
            <a:endParaRPr lang="en-US" sz="800" dirty="0"/>
          </a:p>
        </p:txBody>
      </p:sp>
      <p:sp>
        <p:nvSpPr>
          <p:cNvPr id="9" name="Shape 7"/>
          <p:cNvSpPr/>
          <p:nvPr/>
        </p:nvSpPr>
        <p:spPr>
          <a:xfrm>
            <a:off x="320040" y="1024128"/>
            <a:ext cx="8503920" cy="475488"/>
          </a:xfrm>
          <a:prstGeom prst="rect">
            <a:avLst/>
          </a:prstGeom>
          <a:solidFill>
            <a:srgbClr val="EEF2FF"/>
          </a:solidFill>
          <a:ln w="12700">
            <a:solidFill>
              <a:srgbClr val="2D3F7E"/>
            </a:solidFill>
            <a:prstDash val="solid"/>
          </a:ln>
        </p:spPr>
      </p:sp>
      <p:sp>
        <p:nvSpPr>
          <p:cNvPr id="10" name="Text 8"/>
          <p:cNvSpPr/>
          <p:nvPr/>
        </p:nvSpPr>
        <p:spPr>
          <a:xfrm>
            <a:off x="457200" y="1042416"/>
            <a:ext cx="8229600" cy="457200"/>
          </a:xfrm>
          <a:prstGeom prst="rect">
            <a:avLst/>
          </a:prstGeom>
          <a:noFill/>
          <a:ln/>
        </p:spPr>
        <p:txBody>
          <a:bodyPr wrap="square" lIns="0" tIns="0" rIns="0" bIns="0" rtlCol="0" anchor="ctr"/>
          <a:lstStyle/>
          <a:p>
            <a:pPr marL="0" indent="0">
              <a:buNone/>
            </a:pPr>
            <a:r>
              <a:rPr lang="en-US" sz="1100" dirty="0">
                <a:solidFill>
                  <a:srgbClr val="1B2A5E"/>
                </a:solidFill>
                <a:latin typeface="Calibri" pitchFamily="34" charset="0"/>
                <a:ea typeface="Calibri" pitchFamily="34" charset="-122"/>
                <a:cs typeface="Calibri" pitchFamily="34" charset="-120"/>
              </a:rPr>
              <a:t>Threshold: Repayment of loan/deposit + interest ≥ ₹20,000. Repayment must be by account payee cheque/DD in name of the depositor, or by electronic mode. Exception: PACS/PCARD – threshold ₹2,00,000 (w.e.f. 1 Apr 2023).</a:t>
            </a:r>
            <a:endParaRPr lang="en-US" sz="1100" dirty="0"/>
          </a:p>
        </p:txBody>
      </p:sp>
      <p:sp>
        <p:nvSpPr>
          <p:cNvPr id="11" name="Text 9"/>
          <p:cNvSpPr/>
          <p:nvPr/>
        </p:nvSpPr>
        <p:spPr>
          <a:xfrm>
            <a:off x="411480" y="1600200"/>
            <a:ext cx="4023360" cy="2011680"/>
          </a:xfrm>
          <a:prstGeom prst="rect">
            <a:avLst/>
          </a:prstGeom>
          <a:noFill/>
          <a:ln/>
        </p:spPr>
        <p:txBody>
          <a:bodyPr wrap="square" rtlCol="0" anchor="ctr"/>
          <a:lstStyle/>
          <a:p>
            <a:pPr marL="342900" indent="-342900">
              <a:buSzPct val="100000"/>
              <a:buChar char="•"/>
            </a:pPr>
            <a:r>
              <a:rPr lang="en-US" sz="1100" dirty="0">
                <a:solidFill>
                  <a:srgbClr val="222222"/>
                </a:solidFill>
                <a:latin typeface="Calibri" pitchFamily="34" charset="0"/>
                <a:ea typeface="Calibri" pitchFamily="34" charset="-122"/>
                <a:cs typeface="Calibri" pitchFamily="34" charset="-120"/>
              </a:rPr>
              <a:t>Clause 31(c): Assessee repays loan/deposit – report ALL repayments (even partial) where total outstanding ≥ ₹20,000</a:t>
            </a:r>
            <a:endParaRPr lang="en-US" sz="1100" dirty="0"/>
          </a:p>
          <a:p>
            <a:pPr marL="342900" indent="-342900">
              <a:buSzPct val="100000"/>
              <a:buChar char="•"/>
            </a:pPr>
            <a:r>
              <a:rPr lang="en-US" sz="1100" dirty="0">
                <a:solidFill>
                  <a:srgbClr val="222222"/>
                </a:solidFill>
                <a:latin typeface="Calibri" pitchFamily="34" charset="0"/>
                <a:ea typeface="Calibri" pitchFamily="34" charset="-122"/>
                <a:cs typeface="Calibri" pitchFamily="34" charset="-120"/>
              </a:rPr>
              <a:t>Clause 31(d): Assessee receives repayment of a loan it gave – received otherwise than by cheque/DD/electronic mode</a:t>
            </a:r>
            <a:endParaRPr lang="en-US" sz="1100" dirty="0"/>
          </a:p>
          <a:p>
            <a:pPr marL="342900" indent="-342900">
              <a:buSzPct val="100000"/>
              <a:buChar char="•"/>
            </a:pPr>
            <a:r>
              <a:rPr lang="en-US" sz="1100" dirty="0">
                <a:solidFill>
                  <a:srgbClr val="222222"/>
                </a:solidFill>
                <a:latin typeface="Calibri" pitchFamily="34" charset="0"/>
                <a:ea typeface="Calibri" pitchFamily="34" charset="-122"/>
                <a:cs typeface="Calibri" pitchFamily="34" charset="-120"/>
              </a:rPr>
              <a:t>Clause 31(e): Assessee receives repayment by non-account payee cheque or bank draft</a:t>
            </a:r>
            <a:endParaRPr lang="en-US" sz="1100" dirty="0"/>
          </a:p>
        </p:txBody>
      </p:sp>
      <p:sp>
        <p:nvSpPr>
          <p:cNvPr id="12" name="Text 10"/>
          <p:cNvSpPr/>
          <p:nvPr/>
        </p:nvSpPr>
        <p:spPr>
          <a:xfrm>
            <a:off x="4846320" y="1600200"/>
            <a:ext cx="4023360" cy="2011680"/>
          </a:xfrm>
          <a:prstGeom prst="rect">
            <a:avLst/>
          </a:prstGeom>
          <a:noFill/>
          <a:ln/>
        </p:spPr>
        <p:txBody>
          <a:bodyPr wrap="square" rtlCol="0" anchor="ctr"/>
          <a:lstStyle/>
          <a:p>
            <a:pPr marL="342900" indent="-342900">
              <a:buSzPct val="100000"/>
              <a:buChar char="•"/>
            </a:pPr>
            <a:r>
              <a:rPr lang="en-US" sz="1100" dirty="0">
                <a:solidFill>
                  <a:srgbClr val="222222"/>
                </a:solidFill>
                <a:latin typeface="Calibri" pitchFamily="34" charset="0"/>
                <a:ea typeface="Calibri" pitchFamily="34" charset="-122"/>
                <a:cs typeface="Calibri" pitchFamily="34" charset="-120"/>
              </a:rPr>
              <a:t>Company assessee: 'Loan or deposit' = repayable after notice / after a period (demand loans excluded)</a:t>
            </a:r>
            <a:endParaRPr lang="en-US" sz="1100" dirty="0"/>
          </a:p>
          <a:p>
            <a:pPr marL="342900" indent="-342900">
              <a:buSzPct val="100000"/>
              <a:buChar char="•"/>
            </a:pPr>
            <a:r>
              <a:rPr lang="en-US" sz="1100" dirty="0">
                <a:solidFill>
                  <a:srgbClr val="222222"/>
                </a:solidFill>
                <a:latin typeface="Calibri" pitchFamily="34" charset="0"/>
                <a:ea typeface="Calibri" pitchFamily="34" charset="-122"/>
                <a:cs typeface="Calibri" pitchFamily="34" charset="-120"/>
              </a:rPr>
              <a:t>Non-company assessee: 'Loan or deposit' = loan/deposit of any nature (demand loans also included)</a:t>
            </a:r>
            <a:endParaRPr lang="en-US" sz="1100" dirty="0"/>
          </a:p>
          <a:p>
            <a:pPr marL="342900" indent="-342900">
              <a:buSzPct val="100000"/>
              <a:buChar char="•"/>
            </a:pPr>
            <a:r>
              <a:rPr lang="en-US" sz="1100" dirty="0">
                <a:solidFill>
                  <a:srgbClr val="222222"/>
                </a:solidFill>
                <a:latin typeface="Calibri" pitchFamily="34" charset="0"/>
                <a:ea typeface="Calibri" pitchFamily="34" charset="-122"/>
                <a:cs typeface="Calibri" pitchFamily="34" charset="-120"/>
              </a:rPr>
              <a:t>Journal entries discharging loans = 'otherwise than by account payee cheque' → must be reported</a:t>
            </a:r>
            <a:endParaRPr lang="en-US" sz="1100" dirty="0"/>
          </a:p>
        </p:txBody>
      </p:sp>
      <p:sp>
        <p:nvSpPr>
          <p:cNvPr id="13" name="Text 11"/>
          <p:cNvSpPr/>
          <p:nvPr/>
        </p:nvSpPr>
        <p:spPr>
          <a:xfrm>
            <a:off x="365760" y="3611880"/>
            <a:ext cx="8412480" cy="274320"/>
          </a:xfrm>
          <a:prstGeom prst="rect">
            <a:avLst/>
          </a:prstGeom>
          <a:noFill/>
          <a:ln/>
        </p:spPr>
        <p:txBody>
          <a:bodyPr wrap="square" lIns="0" tIns="0" rIns="0" bIns="0" rtlCol="0" anchor="ctr"/>
          <a:lstStyle/>
          <a:p>
            <a:pPr marL="0" indent="0">
              <a:buNone/>
            </a:pPr>
            <a:r>
              <a:rPr lang="en-US" sz="1200" b="1" dirty="0">
                <a:solidFill>
                  <a:srgbClr val="1B2A5E"/>
                </a:solidFill>
                <a:latin typeface="Calibri" pitchFamily="34" charset="0"/>
                <a:ea typeface="Calibri" pitchFamily="34" charset="-122"/>
                <a:cs typeface="Calibri" pitchFamily="34" charset="-120"/>
              </a:rPr>
              <a:t>Note 1 – Nature Code List (Applicable to Clauses 31(a), 31(b), 31(c)):</a:t>
            </a:r>
            <a:endParaRPr lang="en-US" sz="1200" dirty="0"/>
          </a:p>
        </p:txBody>
      </p:sp>
      <p:graphicFrame>
        <p:nvGraphicFramePr>
          <p:cNvPr id="22" name="Table 0"/>
          <p:cNvGraphicFramePr>
            <a:graphicFrameLocks noGrp="1"/>
          </p:cNvGraphicFramePr>
          <p:nvPr>
            <p:extLst>
              <p:ext uri="{D42A27DB-BD31-4B8C-83A1-F6EECF244321}">
                <p14:modId xmlns:p14="http://schemas.microsoft.com/office/powerpoint/2010/main" val="1579011935"/>
              </p:ext>
            </p:extLst>
          </p:nvPr>
        </p:nvGraphicFramePr>
        <p:xfrm>
          <a:off x="320040" y="3913632"/>
          <a:ext cx="6675120" cy="1706880"/>
        </p:xfrm>
        <a:graphic>
          <a:graphicData uri="http://schemas.openxmlformats.org/drawingml/2006/table">
            <a:tbl>
              <a:tblPr/>
              <a:tblGrid>
                <a:gridCol w="502920">
                  <a:extLst>
                    <a:ext uri="{9D8B030D-6E8A-4147-A177-3AD203B41FA5}">
                      <a16:colId xmlns:a16="http://schemas.microsoft.com/office/drawing/2014/main" val="20000"/>
                    </a:ext>
                  </a:extLst>
                </a:gridCol>
                <a:gridCol w="2834640">
                  <a:extLst>
                    <a:ext uri="{9D8B030D-6E8A-4147-A177-3AD203B41FA5}">
                      <a16:colId xmlns:a16="http://schemas.microsoft.com/office/drawing/2014/main" val="20001"/>
                    </a:ext>
                  </a:extLst>
                </a:gridCol>
                <a:gridCol w="502920">
                  <a:extLst>
                    <a:ext uri="{9D8B030D-6E8A-4147-A177-3AD203B41FA5}">
                      <a16:colId xmlns:a16="http://schemas.microsoft.com/office/drawing/2014/main" val="20002"/>
                    </a:ext>
                  </a:extLst>
                </a:gridCol>
                <a:gridCol w="2834640">
                  <a:extLst>
                    <a:ext uri="{9D8B030D-6E8A-4147-A177-3AD203B41FA5}">
                      <a16:colId xmlns:a16="http://schemas.microsoft.com/office/drawing/2014/main" val="20003"/>
                    </a:ext>
                  </a:extLst>
                </a:gridCol>
              </a:tblGrid>
              <a:tr h="155448">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Code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Nature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Code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tc>
                  <a:txBody>
                    <a:bodyPr/>
                    <a:lstStyle/>
                    <a:p>
                      <a:pPr marL="0" indent="0">
                        <a:buNone/>
                      </a:pPr>
                      <a:r>
                        <a:rPr lang="en-US" sz="1000" b="1" dirty="0">
                          <a:solidFill>
                            <a:srgbClr val="FFFFFF"/>
                          </a:solidFill>
                          <a:latin typeface="Calibri" pitchFamily="34" charset="0"/>
                          <a:ea typeface="Calibri" pitchFamily="34" charset="-122"/>
                          <a:cs typeface="Calibri" pitchFamily="34" charset="-120"/>
                        </a:rPr>
                        <a:t>Nature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5E"/>
                    </a:solidFill>
                  </a:tcPr>
                </a:tc>
                <a:extLst>
                  <a:ext uri="{0D108BD9-81ED-4DB2-BD59-A6C34878D82A}">
                    <a16:rowId xmlns:a16="http://schemas.microsoft.com/office/drawing/2014/main" val="10000"/>
                  </a:ext>
                </a:extLst>
              </a:tr>
              <a:tr h="155448">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A</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Cash Payment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G</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Conversion of Assets</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1"/>
                  </a:ext>
                </a:extLst>
              </a:tr>
              <a:tr h="155448">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B</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Cash Receipt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H</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Conversion of Liabilities</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2"/>
                  </a:ext>
                </a:extLst>
              </a:tr>
              <a:tr h="155448">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C</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Non A/C payee Cheque Payment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I</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Journal Entry [Debit]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3"/>
                  </a:ext>
                </a:extLst>
              </a:tr>
              <a:tr h="155448">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D</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Non A/C payee Cheque Receipt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J</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Journal Entry [Credit]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4"/>
                  </a:ext>
                </a:extLst>
              </a:tr>
              <a:tr h="155448">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E</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Transfer of Asset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K</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Any other mode [Debit]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5"/>
                  </a:ext>
                </a:extLst>
              </a:tr>
              <a:tr h="155448">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F</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Transfer of Liability</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L</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Any other mode [Credit]</a:t>
                      </a:r>
                      <a:endParaRPr lang="en-US" sz="10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8F9F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21980" y="6980"/>
            <a:ext cx="3429000" cy="5136520"/>
          </a:xfrm>
          <a:prstGeom prst="rect">
            <a:avLst/>
          </a:prstGeom>
        </p:spPr>
      </p:pic>
      <p:sp>
        <p:nvSpPr>
          <p:cNvPr id="3" name="Text 0"/>
          <p:cNvSpPr/>
          <p:nvPr/>
        </p:nvSpPr>
        <p:spPr>
          <a:xfrm>
            <a:off x="496119" y="1110928"/>
            <a:ext cx="4722763" cy="775097"/>
          </a:xfrm>
          <a:prstGeom prst="rect">
            <a:avLst/>
          </a:prstGeom>
          <a:noFill/>
          <a:ln/>
        </p:spPr>
        <p:txBody>
          <a:bodyPr wrap="square" lIns="0" tIns="0" rIns="0" bIns="0" rtlCol="0" anchor="t">
            <a:normAutofit/>
          </a:bodyPr>
          <a:lstStyle/>
          <a:p>
            <a:pPr>
              <a:lnSpc>
                <a:spcPct val="104000"/>
              </a:lnSpc>
            </a:pPr>
            <a:r>
              <a:rPr lang="en-US" sz="2400" b="1" dirty="0">
                <a:solidFill>
                  <a:srgbClr val="000000"/>
                </a:solidFill>
                <a:latin typeface="Inter Bold" pitchFamily="34" charset="0"/>
                <a:ea typeface="Inter Bold" pitchFamily="34" charset="-122"/>
                <a:cs typeface="Inter Bold" pitchFamily="34" charset="-120"/>
              </a:rPr>
              <a:t>Tax Audit Reporting: Clauses 32–44</a:t>
            </a:r>
            <a:endParaRPr lang="en-US" sz="2400" dirty="0"/>
          </a:p>
        </p:txBody>
      </p:sp>
      <p:sp>
        <p:nvSpPr>
          <p:cNvPr id="5" name="Text 2"/>
          <p:cNvSpPr/>
          <p:nvPr/>
        </p:nvSpPr>
        <p:spPr>
          <a:xfrm>
            <a:off x="570533" y="2109267"/>
            <a:ext cx="1480319" cy="158800"/>
          </a:xfrm>
          <a:prstGeom prst="rect">
            <a:avLst/>
          </a:prstGeom>
          <a:noFill/>
          <a:ln/>
        </p:spPr>
        <p:txBody>
          <a:bodyPr wrap="none" lIns="0" tIns="0" rIns="0" bIns="0" rtlCol="0" anchor="t"/>
          <a:lstStyle/>
          <a:p>
            <a:pPr marL="0" indent="0" algn="l">
              <a:lnSpc>
                <a:spcPct val="133000"/>
              </a:lnSpc>
              <a:buNone/>
            </a:pPr>
            <a:endParaRPr lang="en-US" sz="750" dirty="0"/>
          </a:p>
        </p:txBody>
      </p:sp>
      <p:sp>
        <p:nvSpPr>
          <p:cNvPr id="6" name="Text 3"/>
          <p:cNvSpPr/>
          <p:nvPr/>
        </p:nvSpPr>
        <p:spPr>
          <a:xfrm>
            <a:off x="496119" y="2444800"/>
            <a:ext cx="4722763" cy="1587698"/>
          </a:xfrm>
          <a:prstGeom prst="rect">
            <a:avLst/>
          </a:prstGeom>
          <a:noFill/>
          <a:ln/>
        </p:spPr>
        <p:txBody>
          <a:bodyPr wrap="square" lIns="0" tIns="0" rIns="0" bIns="0" rtlCol="0" anchor="t">
            <a:normAutofit/>
          </a:bodyPr>
          <a:lstStyle/>
          <a:p>
            <a:pPr>
              <a:lnSpc>
                <a:spcPct val="133000"/>
              </a:lnSpc>
            </a:pPr>
            <a:r>
              <a:rPr lang="en-US" sz="950" dirty="0">
                <a:solidFill>
                  <a:srgbClr val="272525"/>
                </a:solidFill>
                <a:latin typeface="Inter" pitchFamily="34" charset="0"/>
                <a:ea typeface="Inter" pitchFamily="34" charset="-122"/>
                <a:cs typeface="Inter" pitchFamily="34" charset="-120"/>
              </a:rPr>
              <a:t>This comprehensive guide that addresses brought forward losses, depreciation allowances, shareholding changes, speculation losses, specified business losses, Chapter VIA deductions, TDS/TCS compliance, quantitative stock reporting, deemed dividend provisions, buyback taxation, statutory audit disclosures, and key financial ratios, demands and refunds under other tax laws, statutory reporting forms (61/61A/61B), Country by Country Reporting under Section 286, and GST expenditure classification.</a:t>
            </a:r>
            <a:endParaRPr lang="en-US" sz="95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457348" y="184151"/>
            <a:ext cx="1809601" cy="350590"/>
          </a:xfrm>
          <a:prstGeom prst="roundRect">
            <a:avLst>
              <a:gd name="adj" fmla="val 17569"/>
            </a:avLst>
          </a:prstGeom>
          <a:noFill/>
          <a:ln w="4763">
            <a:solidFill>
              <a:srgbClr val="4950BC"/>
            </a:solidFill>
            <a:prstDash val="solid"/>
          </a:ln>
        </p:spPr>
      </p:sp>
      <p:sp>
        <p:nvSpPr>
          <p:cNvPr id="3" name="Text 1"/>
          <p:cNvSpPr/>
          <p:nvPr/>
        </p:nvSpPr>
        <p:spPr>
          <a:xfrm>
            <a:off x="530721" y="234950"/>
            <a:ext cx="1653679" cy="260722"/>
          </a:xfrm>
          <a:prstGeom prst="rect">
            <a:avLst/>
          </a:prstGeom>
          <a:noFill/>
          <a:ln/>
        </p:spPr>
        <p:txBody>
          <a:bodyPr wrap="none" lIns="0" tIns="0" rIns="0" bIns="0" rtlCol="0" anchor="t"/>
          <a:lstStyle/>
          <a:p>
            <a:pPr marL="0" indent="0" algn="ctr">
              <a:lnSpc>
                <a:spcPct val="128000"/>
              </a:lnSpc>
              <a:buNone/>
            </a:pPr>
            <a:r>
              <a:rPr lang="en-US" sz="1400" dirty="0">
                <a:solidFill>
                  <a:srgbClr val="4950BC"/>
                </a:solidFill>
                <a:latin typeface="Inter" pitchFamily="34" charset="0"/>
                <a:ea typeface="Inter" pitchFamily="34" charset="-122"/>
                <a:cs typeface="Inter" pitchFamily="34" charset="-120"/>
              </a:rPr>
              <a:t>CLAUSE 32(A)</a:t>
            </a:r>
            <a:endParaRPr lang="en-US" sz="1400" dirty="0"/>
          </a:p>
        </p:txBody>
      </p:sp>
      <p:sp>
        <p:nvSpPr>
          <p:cNvPr id="4" name="Text 2"/>
          <p:cNvSpPr/>
          <p:nvPr/>
        </p:nvSpPr>
        <p:spPr>
          <a:xfrm>
            <a:off x="457349" y="576858"/>
            <a:ext cx="7158930" cy="357336"/>
          </a:xfrm>
          <a:prstGeom prst="rect">
            <a:avLst/>
          </a:prstGeom>
          <a:noFill/>
          <a:ln/>
        </p:spPr>
        <p:txBody>
          <a:bodyPr wrap="none" lIns="0" tIns="0" rIns="0" bIns="0" rtlCol="0" anchor="t"/>
          <a:lstStyle/>
          <a:p>
            <a:pPr marL="0" indent="0" algn="l">
              <a:lnSpc>
                <a:spcPct val="104000"/>
              </a:lnSpc>
              <a:buNone/>
            </a:pPr>
            <a:r>
              <a:rPr lang="en-US" sz="2250" b="1" dirty="0">
                <a:solidFill>
                  <a:srgbClr val="000000"/>
                </a:solidFill>
                <a:latin typeface="Inter Bold" pitchFamily="34" charset="0"/>
                <a:ea typeface="Inter Bold" pitchFamily="34" charset="-122"/>
                <a:cs typeface="Inter Bold" pitchFamily="34" charset="-120"/>
              </a:rPr>
              <a:t>Brought Forward Loss &amp; Depreciation Allowance</a:t>
            </a:r>
            <a:endParaRPr lang="en-US" sz="2250" dirty="0"/>
          </a:p>
        </p:txBody>
      </p:sp>
      <p:sp>
        <p:nvSpPr>
          <p:cNvPr id="5" name="Shape 3"/>
          <p:cNvSpPr/>
          <p:nvPr/>
        </p:nvSpPr>
        <p:spPr>
          <a:xfrm>
            <a:off x="375047" y="1092324"/>
            <a:ext cx="4139803" cy="3735139"/>
          </a:xfrm>
          <a:prstGeom prst="roundRect">
            <a:avLst>
              <a:gd name="adj" fmla="val 2204"/>
            </a:avLst>
          </a:prstGeom>
          <a:solidFill>
            <a:srgbClr val="4950BC"/>
          </a:solidFill>
          <a:ln/>
        </p:spPr>
      </p:sp>
      <p:sp>
        <p:nvSpPr>
          <p:cNvPr id="6" name="Text 4"/>
          <p:cNvSpPr/>
          <p:nvPr/>
        </p:nvSpPr>
        <p:spPr>
          <a:xfrm>
            <a:off x="489347" y="1197694"/>
            <a:ext cx="1886620" cy="178668"/>
          </a:xfrm>
          <a:prstGeom prst="rect">
            <a:avLst/>
          </a:prstGeom>
          <a:noFill/>
          <a:ln/>
        </p:spPr>
        <p:txBody>
          <a:bodyPr wrap="none" lIns="0" tIns="0" rIns="0" bIns="0" rtlCol="0" anchor="t"/>
          <a:lstStyle/>
          <a:p>
            <a:pPr marL="0" indent="0" algn="l">
              <a:lnSpc>
                <a:spcPct val="104000"/>
              </a:lnSpc>
              <a:buNone/>
            </a:pPr>
            <a:r>
              <a:rPr lang="en-US" sz="1100" b="1" dirty="0">
                <a:solidFill>
                  <a:srgbClr val="FFFFFF"/>
                </a:solidFill>
                <a:latin typeface="Inter Bold" pitchFamily="34" charset="0"/>
                <a:ea typeface="Inter Bold" pitchFamily="34" charset="-122"/>
                <a:cs typeface="Inter Bold" pitchFamily="34" charset="-120"/>
              </a:rPr>
              <a:t>Core Requirements</a:t>
            </a:r>
            <a:endParaRPr lang="en-US" sz="1100" dirty="0"/>
          </a:p>
        </p:txBody>
      </p:sp>
      <p:sp>
        <p:nvSpPr>
          <p:cNvPr id="7" name="Text 5"/>
          <p:cNvSpPr/>
          <p:nvPr/>
        </p:nvSpPr>
        <p:spPr>
          <a:xfrm>
            <a:off x="489347" y="1481732"/>
            <a:ext cx="3911203" cy="3227189"/>
          </a:xfrm>
          <a:prstGeom prst="rect">
            <a:avLst/>
          </a:prstGeom>
          <a:noFill/>
          <a:ln/>
        </p:spPr>
        <p:txBody>
          <a:bodyPr wrap="square" lIns="0" tIns="0" rIns="0" bIns="0" rtlCol="0" anchor="t">
            <a:normAutofit/>
          </a:bodyPr>
          <a:lstStyle/>
          <a:p>
            <a:pPr marL="0" indent="0" algn="l">
              <a:lnSpc>
                <a:spcPct val="128000"/>
              </a:lnSpc>
              <a:buNone/>
            </a:pPr>
            <a:r>
              <a:rPr lang="en-US" sz="1100" dirty="0">
                <a:solidFill>
                  <a:srgbClr val="FFFFFF"/>
                </a:solidFill>
                <a:latin typeface="Inter" pitchFamily="34" charset="0"/>
                <a:ea typeface="Inter" pitchFamily="34" charset="-122"/>
                <a:cs typeface="Inter" pitchFamily="34" charset="-120"/>
              </a:rPr>
              <a:t>The amount of brought forward loss or depreciation allowance must be quantified as per return and assessment orders read with appellate orders, if any. </a:t>
            </a:r>
          </a:p>
          <a:p>
            <a:pPr marL="0" indent="0" algn="l">
              <a:lnSpc>
                <a:spcPct val="128000"/>
              </a:lnSpc>
              <a:buNone/>
            </a:pPr>
            <a:endParaRPr lang="en-US" sz="1100" b="1" dirty="0">
              <a:solidFill>
                <a:srgbClr val="FFFFFF"/>
              </a:solidFill>
              <a:latin typeface="Inter" pitchFamily="34" charset="0"/>
              <a:ea typeface="Inter" pitchFamily="34" charset="-122"/>
              <a:cs typeface="Inter" pitchFamily="34" charset="-120"/>
            </a:endParaRPr>
          </a:p>
          <a:p>
            <a:pPr marL="0" indent="0" algn="l">
              <a:lnSpc>
                <a:spcPct val="128000"/>
              </a:lnSpc>
              <a:buNone/>
            </a:pPr>
            <a:r>
              <a:rPr lang="en-US" sz="1100" b="1" dirty="0">
                <a:solidFill>
                  <a:srgbClr val="FFFFFF"/>
                </a:solidFill>
                <a:latin typeface="Inter" pitchFamily="34" charset="0"/>
                <a:ea typeface="Inter" pitchFamily="34" charset="-122"/>
                <a:cs typeface="Inter" pitchFamily="34" charset="-120"/>
              </a:rPr>
              <a:t>Depreciation on goodwill is not available from AY 2021-22 onwards.</a:t>
            </a:r>
          </a:p>
          <a:p>
            <a:pPr marL="0" indent="0" algn="l">
              <a:lnSpc>
                <a:spcPct val="128000"/>
              </a:lnSpc>
              <a:buNone/>
            </a:pPr>
            <a:endParaRPr lang="en-US" sz="1100" dirty="0"/>
          </a:p>
          <a:p>
            <a:pPr marL="0" indent="0" algn="l">
              <a:lnSpc>
                <a:spcPct val="128000"/>
              </a:lnSpc>
              <a:buNone/>
            </a:pPr>
            <a:r>
              <a:rPr lang="en-US" sz="1100" dirty="0">
                <a:solidFill>
                  <a:srgbClr val="FFFFFF"/>
                </a:solidFill>
                <a:latin typeface="Inter" pitchFamily="34" charset="0"/>
                <a:ea typeface="Inter" pitchFamily="34" charset="-122"/>
                <a:cs typeface="Inter" pitchFamily="34" charset="-120"/>
              </a:rPr>
              <a:t>Where a claim pertains to one assessment year as per the return but relates to another year as per the assessment order (e.g., depreciation on assets capitalised at year-end), particulars must be re-stated with reference to the assessment year as per the assessment order, accompanied by a suitable explanation in the remarks column.</a:t>
            </a:r>
            <a:endParaRPr lang="en-US" sz="1100" dirty="0"/>
          </a:p>
        </p:txBody>
      </p:sp>
      <p:sp>
        <p:nvSpPr>
          <p:cNvPr id="8" name="Text 6"/>
          <p:cNvSpPr/>
          <p:nvPr/>
        </p:nvSpPr>
        <p:spPr>
          <a:xfrm>
            <a:off x="4716213" y="1092324"/>
            <a:ext cx="3691187" cy="742826"/>
          </a:xfrm>
          <a:prstGeom prst="rect">
            <a:avLst/>
          </a:prstGeom>
          <a:noFill/>
          <a:ln/>
        </p:spPr>
        <p:txBody>
          <a:bodyPr wrap="none" lIns="0" tIns="0" rIns="0" bIns="0" rtlCol="0" anchor="t"/>
          <a:lstStyle/>
          <a:p>
            <a:pPr marL="0" indent="0" algn="l">
              <a:lnSpc>
                <a:spcPct val="104000"/>
              </a:lnSpc>
              <a:buNone/>
            </a:pPr>
            <a:r>
              <a:rPr lang="en-US" sz="1100" b="1" dirty="0">
                <a:solidFill>
                  <a:srgbClr val="000000"/>
                </a:solidFill>
                <a:latin typeface="Inter Bold" pitchFamily="34" charset="0"/>
                <a:ea typeface="Inter Bold" pitchFamily="34" charset="-122"/>
                <a:cs typeface="Inter Bold" pitchFamily="34" charset="-120"/>
              </a:rPr>
              <a:t>Further auditor has to disclosed in the remark column</a:t>
            </a:r>
          </a:p>
          <a:p>
            <a:pPr marL="171450" indent="-171450">
              <a:buFont typeface="Arial" pitchFamily="34" charset="0"/>
              <a:buChar char="•"/>
            </a:pPr>
            <a:r>
              <a:rPr lang="en-IN" sz="800" dirty="0">
                <a:solidFill>
                  <a:srgbClr val="272525"/>
                </a:solidFill>
                <a:latin typeface="Inter" pitchFamily="34" charset="0"/>
                <a:ea typeface="Inter" pitchFamily="34" charset="-122"/>
                <a:cs typeface="Inter" pitchFamily="34" charset="-120"/>
              </a:rPr>
              <a:t>   </a:t>
            </a:r>
            <a:r>
              <a:rPr lang="en-IN" sz="900" dirty="0">
                <a:solidFill>
                  <a:srgbClr val="272525"/>
                </a:solidFill>
                <a:latin typeface="Inter" pitchFamily="34" charset="0"/>
                <a:ea typeface="Inter" pitchFamily="34" charset="-122"/>
                <a:cs typeface="Inter" pitchFamily="34" charset="-120"/>
              </a:rPr>
              <a:t>Pending assessment or</a:t>
            </a:r>
          </a:p>
          <a:p>
            <a:pPr marL="171450" indent="-171450">
              <a:buFont typeface="Arial" pitchFamily="34" charset="0"/>
              <a:buChar char="•"/>
            </a:pPr>
            <a:r>
              <a:rPr lang="en-IN" sz="900" dirty="0">
                <a:solidFill>
                  <a:srgbClr val="272525"/>
                </a:solidFill>
                <a:latin typeface="Inter" pitchFamily="34" charset="0"/>
                <a:ea typeface="Inter" pitchFamily="34" charset="-122"/>
                <a:cs typeface="Inter" pitchFamily="34" charset="-120"/>
              </a:rPr>
              <a:t>   Appellate proceedings or </a:t>
            </a:r>
            <a:endParaRPr lang="en-US" sz="900" dirty="0">
              <a:solidFill>
                <a:srgbClr val="272525"/>
              </a:solidFill>
              <a:latin typeface="Inter" pitchFamily="34" charset="0"/>
              <a:ea typeface="Inter" pitchFamily="34" charset="-122"/>
              <a:cs typeface="Inter" pitchFamily="34" charset="-120"/>
            </a:endParaRPr>
          </a:p>
          <a:p>
            <a:pPr marL="171450" indent="-171450">
              <a:buFont typeface="Arial" pitchFamily="34" charset="0"/>
              <a:buChar char="•"/>
            </a:pPr>
            <a:r>
              <a:rPr lang="en-US" sz="900" dirty="0">
                <a:solidFill>
                  <a:srgbClr val="272525"/>
                </a:solidFill>
                <a:latin typeface="Inter" pitchFamily="34" charset="0"/>
                <a:ea typeface="Inter" pitchFamily="34" charset="-122"/>
                <a:cs typeface="Inter" pitchFamily="34" charset="-120"/>
              </a:rPr>
              <a:t>   about any delay in filing loss returns</a:t>
            </a:r>
          </a:p>
          <a:p>
            <a:pPr>
              <a:lnSpc>
                <a:spcPct val="104000"/>
              </a:lnSpc>
            </a:pPr>
            <a:endParaRPr lang="en-US" sz="800" dirty="0">
              <a:solidFill>
                <a:srgbClr val="272525"/>
              </a:solidFill>
              <a:latin typeface="Inter" pitchFamily="34" charset="0"/>
              <a:ea typeface="Inter" pitchFamily="34" charset="-122"/>
              <a:cs typeface="Inter" pitchFamily="34" charset="-120"/>
            </a:endParaRPr>
          </a:p>
        </p:txBody>
      </p:sp>
      <p:sp>
        <p:nvSpPr>
          <p:cNvPr id="9" name="Text 7"/>
          <p:cNvSpPr/>
          <p:nvPr/>
        </p:nvSpPr>
        <p:spPr>
          <a:xfrm>
            <a:off x="4716214" y="1771651"/>
            <a:ext cx="3975199" cy="981000"/>
          </a:xfrm>
          <a:prstGeom prst="rect">
            <a:avLst/>
          </a:prstGeom>
          <a:noFill/>
          <a:ln/>
        </p:spPr>
        <p:txBody>
          <a:bodyPr wrap="square" lIns="0" tIns="0" rIns="0" bIns="0" rtlCol="0" anchor="t">
            <a:normAutofit fontScale="92500" lnSpcReduction="20000"/>
          </a:bodyPr>
          <a:lstStyle/>
          <a:p>
            <a:pPr>
              <a:lnSpc>
                <a:spcPct val="128000"/>
              </a:lnSpc>
              <a:buSzPct val="100000"/>
            </a:pPr>
            <a:r>
              <a:rPr lang="en-US" sz="1300" b="1" dirty="0"/>
              <a:t>After verifying Following Documents</a:t>
            </a:r>
          </a:p>
          <a:p>
            <a:pPr marL="342900" indent="-342900" algn="l">
              <a:lnSpc>
                <a:spcPct val="128000"/>
              </a:lnSpc>
              <a:buSzPct val="100000"/>
              <a:buChar char="•"/>
            </a:pPr>
            <a:r>
              <a:rPr lang="en-US" sz="1000" dirty="0">
                <a:solidFill>
                  <a:srgbClr val="272525"/>
                </a:solidFill>
                <a:latin typeface="Inter" pitchFamily="34" charset="0"/>
                <a:ea typeface="Inter" pitchFamily="34" charset="-122"/>
                <a:cs typeface="Inter" pitchFamily="34" charset="-120"/>
              </a:rPr>
              <a:t>Income-tax returns filed or updated </a:t>
            </a:r>
            <a:endParaRPr lang="en-US" sz="1000" dirty="0"/>
          </a:p>
          <a:p>
            <a:pPr marL="342900" indent="-342900" algn="l">
              <a:lnSpc>
                <a:spcPct val="128000"/>
              </a:lnSpc>
              <a:buSzPct val="100000"/>
              <a:buChar char="•"/>
            </a:pPr>
            <a:r>
              <a:rPr lang="en-US" sz="1000" dirty="0">
                <a:solidFill>
                  <a:srgbClr val="272525"/>
                </a:solidFill>
                <a:latin typeface="Inter" pitchFamily="34" charset="0"/>
                <a:ea typeface="Inter" pitchFamily="34" charset="-122"/>
                <a:cs typeface="Inter" pitchFamily="34" charset="-120"/>
              </a:rPr>
              <a:t>Assessment orders and appellate orders</a:t>
            </a:r>
            <a:endParaRPr lang="en-US" sz="1000" dirty="0"/>
          </a:p>
          <a:p>
            <a:pPr marL="342900" indent="-342900" algn="l">
              <a:lnSpc>
                <a:spcPct val="128000"/>
              </a:lnSpc>
              <a:buSzPct val="100000"/>
              <a:buChar char="•"/>
            </a:pPr>
            <a:r>
              <a:rPr lang="en-US" sz="1000" dirty="0">
                <a:solidFill>
                  <a:srgbClr val="272525"/>
                </a:solidFill>
                <a:latin typeface="Inter" pitchFamily="34" charset="0"/>
                <a:ea typeface="Inter" pitchFamily="34" charset="-122"/>
                <a:cs typeface="Inter" pitchFamily="34" charset="-120"/>
              </a:rPr>
              <a:t>Rectification or </a:t>
            </a:r>
            <a:r>
              <a:rPr lang="en-US" sz="1000" dirty="0" err="1">
                <a:solidFill>
                  <a:srgbClr val="272525"/>
                </a:solidFill>
                <a:latin typeface="Inter" pitchFamily="34" charset="0"/>
                <a:ea typeface="Inter" pitchFamily="34" charset="-122"/>
                <a:cs typeface="Inter" pitchFamily="34" charset="-120"/>
              </a:rPr>
              <a:t>revisional</a:t>
            </a:r>
            <a:r>
              <a:rPr lang="en-US" sz="1000" dirty="0">
                <a:solidFill>
                  <a:srgbClr val="272525"/>
                </a:solidFill>
                <a:latin typeface="Inter" pitchFamily="34" charset="0"/>
                <a:ea typeface="Inter" pitchFamily="34" charset="-122"/>
                <a:cs typeface="Inter" pitchFamily="34" charset="-120"/>
              </a:rPr>
              <a:t> orders for earlier years</a:t>
            </a:r>
            <a:endParaRPr lang="en-US" sz="1000" dirty="0"/>
          </a:p>
          <a:p>
            <a:pPr marL="342900" indent="-342900" algn="l">
              <a:lnSpc>
                <a:spcPct val="128000"/>
              </a:lnSpc>
              <a:buSzPct val="100000"/>
              <a:buChar char="•"/>
            </a:pPr>
            <a:r>
              <a:rPr lang="en-US" sz="1000" dirty="0">
                <a:solidFill>
                  <a:srgbClr val="272525"/>
                </a:solidFill>
                <a:latin typeface="Inter" pitchFamily="34" charset="0"/>
                <a:ea typeface="Inter" pitchFamily="34" charset="-122"/>
                <a:cs typeface="Inter" pitchFamily="34" charset="-120"/>
              </a:rPr>
              <a:t>Pending assessment or appellate proceedings and delays in filing loss returns</a:t>
            </a:r>
            <a:endParaRPr lang="en-US" sz="1000" dirty="0"/>
          </a:p>
        </p:txBody>
      </p:sp>
      <p:sp>
        <p:nvSpPr>
          <p:cNvPr id="10" name="Text 8"/>
          <p:cNvSpPr/>
          <p:nvPr/>
        </p:nvSpPr>
        <p:spPr>
          <a:xfrm>
            <a:off x="4716214" y="2752651"/>
            <a:ext cx="3221831" cy="178668"/>
          </a:xfrm>
          <a:prstGeom prst="rect">
            <a:avLst/>
          </a:prstGeom>
          <a:noFill/>
          <a:ln/>
        </p:spPr>
        <p:txBody>
          <a:bodyPr wrap="none" lIns="0" tIns="0" rIns="0" bIns="0" rtlCol="0" anchor="t"/>
          <a:lstStyle/>
          <a:p>
            <a:pPr marL="0" indent="0" algn="l">
              <a:lnSpc>
                <a:spcPct val="104000"/>
              </a:lnSpc>
              <a:buNone/>
            </a:pPr>
            <a:r>
              <a:rPr lang="en-US" sz="1100" b="1" dirty="0">
                <a:solidFill>
                  <a:srgbClr val="000000"/>
                </a:solidFill>
                <a:latin typeface="Inter Bold" pitchFamily="34" charset="0"/>
                <a:ea typeface="Inter Bold" pitchFamily="34" charset="-122"/>
                <a:cs typeface="Inter Bold" pitchFamily="34" charset="-120"/>
              </a:rPr>
              <a:t>Losses That Cannot Be Carried Forward</a:t>
            </a:r>
            <a:endParaRPr lang="en-US" sz="1100" dirty="0"/>
          </a:p>
        </p:txBody>
      </p:sp>
      <p:sp>
        <p:nvSpPr>
          <p:cNvPr id="11" name="Text 9"/>
          <p:cNvSpPr/>
          <p:nvPr/>
        </p:nvSpPr>
        <p:spPr>
          <a:xfrm>
            <a:off x="4716214" y="3036689"/>
            <a:ext cx="3975199" cy="564356"/>
          </a:xfrm>
          <a:prstGeom prst="rect">
            <a:avLst/>
          </a:prstGeom>
          <a:noFill/>
          <a:ln/>
        </p:spPr>
        <p:txBody>
          <a:bodyPr wrap="square" lIns="0" tIns="0" rIns="0" bIns="0" rtlCol="0" anchor="t">
            <a:normAutofit/>
          </a:bodyPr>
          <a:lstStyle/>
          <a:p>
            <a:pPr marL="342900" indent="-342900" algn="l">
              <a:lnSpc>
                <a:spcPct val="128000"/>
              </a:lnSpc>
              <a:buSzPct val="100000"/>
              <a:buChar char="•"/>
            </a:pPr>
            <a:r>
              <a:rPr lang="en-US" sz="900" dirty="0">
                <a:solidFill>
                  <a:srgbClr val="272525"/>
                </a:solidFill>
                <a:latin typeface="Inter" pitchFamily="34" charset="0"/>
                <a:ea typeface="Inter" pitchFamily="34" charset="-122"/>
                <a:cs typeface="Inter" pitchFamily="34" charset="-120"/>
              </a:rPr>
              <a:t>Loss from gambling, betting, card games, etc.</a:t>
            </a:r>
            <a:endParaRPr lang="en-US" sz="900" dirty="0"/>
          </a:p>
          <a:p>
            <a:pPr marL="342900" indent="-342900" algn="l">
              <a:lnSpc>
                <a:spcPct val="128000"/>
              </a:lnSpc>
              <a:buSzPct val="100000"/>
              <a:buChar char="•"/>
            </a:pPr>
            <a:r>
              <a:rPr lang="en-US" sz="900" dirty="0">
                <a:solidFill>
                  <a:srgbClr val="272525"/>
                </a:solidFill>
                <a:latin typeface="Inter" pitchFamily="34" charset="0"/>
                <a:ea typeface="Inter" pitchFamily="34" charset="-122"/>
                <a:cs typeface="Inter" pitchFamily="34" charset="-120"/>
              </a:rPr>
              <a:t>Loss from an exempt source (e.g., share of loss of a partnership firm cannot be set off against other business income)</a:t>
            </a:r>
            <a:endParaRPr lang="en-US" sz="900" dirty="0"/>
          </a:p>
        </p:txBody>
      </p:sp>
      <p:sp>
        <p:nvSpPr>
          <p:cNvPr id="12" name="Shape 10"/>
          <p:cNvSpPr/>
          <p:nvPr/>
        </p:nvSpPr>
        <p:spPr>
          <a:xfrm>
            <a:off x="4716214" y="3719587"/>
            <a:ext cx="3975199" cy="989335"/>
          </a:xfrm>
          <a:prstGeom prst="roundRect">
            <a:avLst>
              <a:gd name="adj" fmla="val 4855"/>
            </a:avLst>
          </a:prstGeom>
          <a:solidFill>
            <a:srgbClr val="C7C9EA"/>
          </a:solidFill>
          <a:ln/>
        </p:spPr>
      </p:sp>
      <p:pic>
        <p:nvPicPr>
          <p:cNvPr id="13" name="Image 0" descr="preencoded.png"/>
          <p:cNvPicPr>
            <a:picLocks noChangeAspect="1"/>
          </p:cNvPicPr>
          <p:nvPr/>
        </p:nvPicPr>
        <p:blipFill>
          <a:blip r:embed="rId3"/>
          <a:stretch>
            <a:fillRect/>
          </a:stretch>
        </p:blipFill>
        <p:spPr>
          <a:xfrm>
            <a:off x="4830514" y="3886274"/>
            <a:ext cx="142875" cy="114300"/>
          </a:xfrm>
          <a:prstGeom prst="rect">
            <a:avLst/>
          </a:prstGeom>
        </p:spPr>
      </p:pic>
      <p:sp>
        <p:nvSpPr>
          <p:cNvPr id="14" name="Text 11"/>
          <p:cNvSpPr/>
          <p:nvPr/>
        </p:nvSpPr>
        <p:spPr>
          <a:xfrm>
            <a:off x="5087689" y="3853532"/>
            <a:ext cx="3489424" cy="703362"/>
          </a:xfrm>
          <a:prstGeom prst="rect">
            <a:avLst/>
          </a:prstGeom>
          <a:noFill/>
          <a:ln/>
        </p:spPr>
        <p:txBody>
          <a:bodyPr wrap="square" lIns="0" tIns="0" rIns="0" bIns="0" rtlCol="0" anchor="t">
            <a:normAutofit/>
          </a:bodyPr>
          <a:lstStyle/>
          <a:p>
            <a:pPr marL="0" indent="0" algn="l">
              <a:lnSpc>
                <a:spcPct val="128000"/>
              </a:lnSpc>
              <a:buNone/>
            </a:pPr>
            <a:r>
              <a:rPr lang="en-US" sz="900" dirty="0">
                <a:solidFill>
                  <a:srgbClr val="000000"/>
                </a:solidFill>
                <a:latin typeface="Inter" pitchFamily="34" charset="0"/>
                <a:ea typeface="Inter" pitchFamily="34" charset="-122"/>
                <a:cs typeface="Inter" pitchFamily="34" charset="-120"/>
              </a:rPr>
              <a:t>Section 80 read with Section 139(3): No loss shall be carried forward unless the return is filed within the due date under Section 139(1), except for house property loss (Section 71B) and unabsorbed depreciation (Section 32(2)).</a:t>
            </a:r>
            <a:endParaRPr lang="en-US" sz="9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7867" y="143933"/>
            <a:ext cx="8492066" cy="3877985"/>
          </a:xfrm>
          <a:prstGeom prst="rect">
            <a:avLst/>
          </a:prstGeom>
        </p:spPr>
        <p:txBody>
          <a:bodyPr wrap="square">
            <a:spAutoFit/>
          </a:bodyPr>
          <a:lstStyle/>
          <a:p>
            <a:pPr>
              <a:buNone/>
            </a:pPr>
            <a:r>
              <a:rPr lang="en-US" sz="2400" b="1" dirty="0">
                <a:cs typeface="Calibri" panose="020F0502020204030204" pitchFamily="34" charset="0"/>
              </a:rPr>
              <a:t>Question 1 </a:t>
            </a:r>
          </a:p>
          <a:p>
            <a:pPr>
              <a:buNone/>
            </a:pPr>
            <a:endParaRPr lang="en-US" sz="2400" b="1" dirty="0">
              <a:cs typeface="Calibri" panose="020F0502020204030204" pitchFamily="34" charset="0"/>
            </a:endParaRPr>
          </a:p>
          <a:p>
            <a:pPr algn="just">
              <a:buNone/>
            </a:pPr>
            <a:r>
              <a:rPr lang="en-US" dirty="0"/>
              <a:t>While preparing the tax audit report, the auditor notices that a claim (such as depreciation on assets </a:t>
            </a:r>
            <a:r>
              <a:rPr lang="en-US" dirty="0" err="1"/>
              <a:t>capitalised</a:t>
            </a:r>
            <a:r>
              <a:rPr lang="en-US" dirty="0"/>
              <a:t> at year-end) pertains to one assessment year as per the return of income, but the same claim actually relates to a different assessment year as per the assessment order. What is the correct reporting treatment in such a case?</a:t>
            </a:r>
          </a:p>
          <a:p>
            <a:pPr algn="just">
              <a:buNone/>
            </a:pPr>
            <a:endParaRPr lang="en-US" b="1" dirty="0">
              <a:cs typeface="Calibri" panose="020F0502020204030204" pitchFamily="34" charset="0"/>
            </a:endParaRPr>
          </a:p>
          <a:p>
            <a:pPr marL="342900" indent="-342900" algn="just">
              <a:buAutoNum type="alphaUcPeriod"/>
            </a:pPr>
            <a:r>
              <a:rPr lang="en-US" dirty="0"/>
              <a:t>The claim should be ignored in the tax audit report since it pertains to a different year</a:t>
            </a:r>
          </a:p>
          <a:p>
            <a:pPr marL="342900" indent="-342900" algn="just">
              <a:buAutoNum type="alphaUcPeriod"/>
            </a:pPr>
            <a:r>
              <a:rPr lang="en-US" dirty="0"/>
              <a:t>The claim should be reported only in the year in which it appears in the return of income</a:t>
            </a:r>
          </a:p>
          <a:p>
            <a:pPr marL="342900" indent="-342900" algn="just">
              <a:buAutoNum type="alphaUcPeriod"/>
            </a:pPr>
            <a:r>
              <a:rPr lang="en-US" dirty="0"/>
              <a:t>The particulars should be re-stated with reference to the assessment year as per the assessment order, along with an appropriate explanation in the remarks column</a:t>
            </a:r>
          </a:p>
          <a:p>
            <a:pPr marL="342900" indent="-342900" algn="just">
              <a:buAutoNum type="alphaUcPeriod"/>
            </a:pPr>
            <a:r>
              <a:rPr lang="en-US" dirty="0"/>
              <a:t>The claim should be reversed and excluded from both assessment years</a:t>
            </a:r>
            <a:endParaRPr lang="en-US" sz="2400" dirty="0">
              <a:cs typeface="Calibri" panose="020F0502020204030204" pitchFamily="34" charset="0"/>
            </a:endParaRPr>
          </a:p>
        </p:txBody>
      </p:sp>
    </p:spTree>
    <p:extLst>
      <p:ext uri="{BB962C8B-B14F-4D97-AF65-F5344CB8AC3E}">
        <p14:creationId xmlns:p14="http://schemas.microsoft.com/office/powerpoint/2010/main" val="47150399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674489" y="82550"/>
            <a:ext cx="2411611" cy="399355"/>
          </a:xfrm>
          <a:prstGeom prst="roundRect">
            <a:avLst>
              <a:gd name="adj" fmla="val 18203"/>
            </a:avLst>
          </a:prstGeom>
          <a:noFill/>
          <a:ln w="4763">
            <a:solidFill>
              <a:srgbClr val="4950BC"/>
            </a:solidFill>
            <a:prstDash val="solid"/>
          </a:ln>
        </p:spPr>
      </p:sp>
      <p:sp>
        <p:nvSpPr>
          <p:cNvPr id="3" name="Text 1"/>
          <p:cNvSpPr/>
          <p:nvPr/>
        </p:nvSpPr>
        <p:spPr>
          <a:xfrm>
            <a:off x="738559" y="184151"/>
            <a:ext cx="2271489" cy="196849"/>
          </a:xfrm>
          <a:prstGeom prst="rect">
            <a:avLst/>
          </a:prstGeom>
          <a:noFill/>
          <a:ln/>
        </p:spPr>
        <p:txBody>
          <a:bodyPr wrap="none" lIns="0" tIns="0" rIns="0" bIns="0" rtlCol="0" anchor="t"/>
          <a:lstStyle/>
          <a:p>
            <a:pPr marL="0" indent="0">
              <a:lnSpc>
                <a:spcPct val="120000"/>
              </a:lnSpc>
              <a:buNone/>
            </a:pPr>
            <a:r>
              <a:rPr lang="en-US" sz="1000" dirty="0">
                <a:solidFill>
                  <a:srgbClr val="4950BC"/>
                </a:solidFill>
                <a:latin typeface="Inter" pitchFamily="34" charset="0"/>
                <a:ea typeface="Inter" pitchFamily="34" charset="-122"/>
                <a:cs typeface="Inter" pitchFamily="34" charset="-120"/>
              </a:rPr>
              <a:t>CLAUSE 32(A) — </a:t>
            </a:r>
            <a:r>
              <a:rPr lang="en-US" sz="1050" dirty="0">
                <a:solidFill>
                  <a:srgbClr val="4950BC"/>
                </a:solidFill>
                <a:latin typeface="Inter" pitchFamily="34" charset="0"/>
                <a:ea typeface="Inter" pitchFamily="34" charset="-122"/>
                <a:cs typeface="Inter" pitchFamily="34" charset="-120"/>
              </a:rPr>
              <a:t>CONTINUATION</a:t>
            </a:r>
            <a:endParaRPr lang="en-US" sz="1000" dirty="0"/>
          </a:p>
        </p:txBody>
      </p:sp>
      <p:sp>
        <p:nvSpPr>
          <p:cNvPr id="4" name="Text 2"/>
          <p:cNvSpPr/>
          <p:nvPr/>
        </p:nvSpPr>
        <p:spPr>
          <a:xfrm>
            <a:off x="674489" y="513383"/>
            <a:ext cx="6485483" cy="308893"/>
          </a:xfrm>
          <a:prstGeom prst="rect">
            <a:avLst/>
          </a:prstGeom>
          <a:noFill/>
          <a:ln/>
        </p:spPr>
        <p:txBody>
          <a:bodyPr wrap="none" lIns="0" tIns="0" rIns="0" bIns="0" rtlCol="0" anchor="t"/>
          <a:lstStyle/>
          <a:p>
            <a:pPr marL="0" indent="0" algn="l">
              <a:lnSpc>
                <a:spcPct val="104000"/>
              </a:lnSpc>
              <a:buNone/>
            </a:pPr>
            <a:r>
              <a:rPr lang="en-US" sz="1900" b="1" dirty="0">
                <a:solidFill>
                  <a:srgbClr val="000000"/>
                </a:solidFill>
                <a:latin typeface="Inter Bold" pitchFamily="34" charset="0"/>
                <a:ea typeface="Inter Bold" pitchFamily="34" charset="-122"/>
                <a:cs typeface="Inter Bold" pitchFamily="34" charset="-120"/>
              </a:rPr>
              <a:t>Maximum Period of Carry Forward &amp; Set-Off Rules</a:t>
            </a:r>
            <a:endParaRPr lang="en-US" sz="1900" dirty="0"/>
          </a:p>
        </p:txBody>
      </p:sp>
      <p:sp>
        <p:nvSpPr>
          <p:cNvPr id="5" name="Text 3"/>
          <p:cNvSpPr/>
          <p:nvPr/>
        </p:nvSpPr>
        <p:spPr>
          <a:xfrm>
            <a:off x="674489" y="940371"/>
            <a:ext cx="7794947" cy="284113"/>
          </a:xfrm>
          <a:prstGeom prst="rect">
            <a:avLst/>
          </a:prstGeom>
          <a:noFill/>
          <a:ln/>
        </p:spPr>
        <p:txBody>
          <a:bodyPr wrap="square" lIns="0" tIns="0" rIns="0" bIns="0" rtlCol="0" anchor="t">
            <a:normAutofit/>
          </a:bodyPr>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The table below summarises the nature of each loss, the income against which it may be set off, and the maximum carry-forward period from the end of the relevant assessment year.</a:t>
            </a:r>
            <a:endParaRPr lang="en-US" sz="750" dirty="0"/>
          </a:p>
        </p:txBody>
      </p:sp>
      <p:sp>
        <p:nvSpPr>
          <p:cNvPr id="6" name="Shape 4"/>
          <p:cNvSpPr/>
          <p:nvPr/>
        </p:nvSpPr>
        <p:spPr>
          <a:xfrm>
            <a:off x="674489" y="1224484"/>
            <a:ext cx="7859911" cy="2739032"/>
          </a:xfrm>
          <a:prstGeom prst="roundRect">
            <a:avLst>
              <a:gd name="adj" fmla="val 1566"/>
            </a:avLst>
          </a:prstGeom>
          <a:noFill/>
          <a:ln w="4763">
            <a:solidFill>
              <a:srgbClr val="000000">
                <a:alpha val="8000"/>
              </a:srgbClr>
            </a:solidFill>
            <a:prstDash val="solid"/>
          </a:ln>
        </p:spPr>
      </p:sp>
      <p:sp>
        <p:nvSpPr>
          <p:cNvPr id="7" name="Shape 5"/>
          <p:cNvSpPr/>
          <p:nvPr/>
        </p:nvSpPr>
        <p:spPr>
          <a:xfrm>
            <a:off x="679252" y="1317799"/>
            <a:ext cx="7785422" cy="246087"/>
          </a:xfrm>
          <a:prstGeom prst="rect">
            <a:avLst/>
          </a:prstGeom>
          <a:solidFill>
            <a:srgbClr val="FFFFFF">
              <a:alpha val="4000"/>
            </a:srgbClr>
          </a:solidFill>
          <a:ln/>
        </p:spPr>
      </p:sp>
      <p:sp>
        <p:nvSpPr>
          <p:cNvPr id="8" name="Text 6"/>
          <p:cNvSpPr/>
          <p:nvPr/>
        </p:nvSpPr>
        <p:spPr>
          <a:xfrm>
            <a:off x="778297" y="1369814"/>
            <a:ext cx="1191369" cy="142056"/>
          </a:xfrm>
          <a:prstGeom prst="rect">
            <a:avLst/>
          </a:prstGeom>
          <a:noFill/>
          <a:ln/>
        </p:spPr>
        <p:txBody>
          <a:bodyPr wrap="none" lIns="0" tIns="0" rIns="0" bIns="0" rtlCol="0" anchor="t"/>
          <a:lstStyle/>
          <a:p>
            <a:pPr marL="0" indent="0" algn="l">
              <a:lnSpc>
                <a:spcPct val="120000"/>
              </a:lnSpc>
              <a:buNone/>
            </a:pPr>
            <a:r>
              <a:rPr lang="en-US" sz="750" b="1" dirty="0">
                <a:solidFill>
                  <a:srgbClr val="272525"/>
                </a:solidFill>
                <a:latin typeface="Inter" pitchFamily="34" charset="0"/>
                <a:ea typeface="Inter" pitchFamily="34" charset="-122"/>
                <a:cs typeface="Inter" pitchFamily="34" charset="-120"/>
              </a:rPr>
              <a:t>Section</a:t>
            </a:r>
            <a:endParaRPr lang="en-US" sz="750" dirty="0"/>
          </a:p>
        </p:txBody>
      </p:sp>
      <p:sp>
        <p:nvSpPr>
          <p:cNvPr id="9" name="Text 7"/>
          <p:cNvSpPr/>
          <p:nvPr/>
        </p:nvSpPr>
        <p:spPr>
          <a:xfrm>
            <a:off x="1714872" y="1369814"/>
            <a:ext cx="2590354" cy="142056"/>
          </a:xfrm>
          <a:prstGeom prst="rect">
            <a:avLst/>
          </a:prstGeom>
          <a:noFill/>
          <a:ln/>
        </p:spPr>
        <p:txBody>
          <a:bodyPr wrap="none" lIns="0" tIns="0" rIns="0" bIns="0" rtlCol="0" anchor="t"/>
          <a:lstStyle/>
          <a:p>
            <a:pPr marL="0" indent="0" algn="l">
              <a:lnSpc>
                <a:spcPct val="120000"/>
              </a:lnSpc>
              <a:buNone/>
            </a:pPr>
            <a:r>
              <a:rPr lang="en-US" sz="750" b="1" dirty="0">
                <a:solidFill>
                  <a:srgbClr val="272525"/>
                </a:solidFill>
                <a:latin typeface="Inter" pitchFamily="34" charset="0"/>
                <a:ea typeface="Inter" pitchFamily="34" charset="-122"/>
                <a:cs typeface="Inter" pitchFamily="34" charset="-120"/>
              </a:rPr>
              <a:t>Nature of Loss</a:t>
            </a:r>
            <a:endParaRPr lang="en-US" sz="750" dirty="0"/>
          </a:p>
        </p:txBody>
      </p:sp>
      <p:sp>
        <p:nvSpPr>
          <p:cNvPr id="10" name="Text 8"/>
          <p:cNvSpPr/>
          <p:nvPr/>
        </p:nvSpPr>
        <p:spPr>
          <a:xfrm>
            <a:off x="4050432" y="1369814"/>
            <a:ext cx="2823939" cy="142056"/>
          </a:xfrm>
          <a:prstGeom prst="rect">
            <a:avLst/>
          </a:prstGeom>
          <a:noFill/>
          <a:ln/>
        </p:spPr>
        <p:txBody>
          <a:bodyPr wrap="none" lIns="0" tIns="0" rIns="0" bIns="0" rtlCol="0" anchor="t"/>
          <a:lstStyle/>
          <a:p>
            <a:pPr marL="0" indent="0" algn="l">
              <a:lnSpc>
                <a:spcPct val="120000"/>
              </a:lnSpc>
              <a:buNone/>
            </a:pPr>
            <a:r>
              <a:rPr lang="en-US" sz="750" b="1" dirty="0">
                <a:solidFill>
                  <a:srgbClr val="272525"/>
                </a:solidFill>
                <a:latin typeface="Inter" pitchFamily="34" charset="0"/>
                <a:ea typeface="Inter" pitchFamily="34" charset="-122"/>
                <a:cs typeface="Inter" pitchFamily="34" charset="-120"/>
              </a:rPr>
              <a:t>Set-Off Against</a:t>
            </a:r>
            <a:endParaRPr lang="en-US" sz="750" dirty="0"/>
          </a:p>
        </p:txBody>
      </p:sp>
      <p:sp>
        <p:nvSpPr>
          <p:cNvPr id="11" name="Text 9"/>
          <p:cNvSpPr/>
          <p:nvPr/>
        </p:nvSpPr>
        <p:spPr>
          <a:xfrm>
            <a:off x="6619577" y="1369814"/>
            <a:ext cx="2203475" cy="142056"/>
          </a:xfrm>
          <a:prstGeom prst="rect">
            <a:avLst/>
          </a:prstGeom>
          <a:noFill/>
          <a:ln/>
        </p:spPr>
        <p:txBody>
          <a:bodyPr wrap="none" lIns="0" tIns="0" rIns="0" bIns="0" rtlCol="0" anchor="t"/>
          <a:lstStyle/>
          <a:p>
            <a:pPr marL="0" indent="0" algn="l">
              <a:lnSpc>
                <a:spcPct val="120000"/>
              </a:lnSpc>
              <a:buNone/>
            </a:pPr>
            <a:r>
              <a:rPr lang="en-US" sz="750" b="1" dirty="0">
                <a:solidFill>
                  <a:srgbClr val="272525"/>
                </a:solidFill>
                <a:latin typeface="Inter" pitchFamily="34" charset="0"/>
                <a:ea typeface="Inter" pitchFamily="34" charset="-122"/>
                <a:cs typeface="Inter" pitchFamily="34" charset="-120"/>
              </a:rPr>
              <a:t>Max. Carry-Forward Period</a:t>
            </a:r>
            <a:endParaRPr lang="en-US" sz="750" dirty="0"/>
          </a:p>
        </p:txBody>
      </p:sp>
      <p:sp>
        <p:nvSpPr>
          <p:cNvPr id="12" name="Shape 10"/>
          <p:cNvSpPr/>
          <p:nvPr/>
        </p:nvSpPr>
        <p:spPr>
          <a:xfrm>
            <a:off x="679252" y="1563886"/>
            <a:ext cx="7785422" cy="246087"/>
          </a:xfrm>
          <a:prstGeom prst="rect">
            <a:avLst/>
          </a:prstGeom>
          <a:solidFill>
            <a:srgbClr val="000000">
              <a:alpha val="4000"/>
            </a:srgbClr>
          </a:solidFill>
          <a:ln/>
        </p:spPr>
      </p:sp>
      <p:sp>
        <p:nvSpPr>
          <p:cNvPr id="13" name="Text 11"/>
          <p:cNvSpPr/>
          <p:nvPr/>
        </p:nvSpPr>
        <p:spPr>
          <a:xfrm>
            <a:off x="778297" y="1615901"/>
            <a:ext cx="119136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32(2)</a:t>
            </a:r>
            <a:endParaRPr lang="en-US" sz="750" dirty="0"/>
          </a:p>
        </p:txBody>
      </p:sp>
      <p:sp>
        <p:nvSpPr>
          <p:cNvPr id="14" name="Text 12"/>
          <p:cNvSpPr/>
          <p:nvPr/>
        </p:nvSpPr>
        <p:spPr>
          <a:xfrm>
            <a:off x="1714872" y="1615901"/>
            <a:ext cx="2590354"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Unabsorbed depreciation</a:t>
            </a:r>
            <a:endParaRPr lang="en-US" sz="750" dirty="0"/>
          </a:p>
        </p:txBody>
      </p:sp>
      <p:sp>
        <p:nvSpPr>
          <p:cNvPr id="15" name="Text 13"/>
          <p:cNvSpPr/>
          <p:nvPr/>
        </p:nvSpPr>
        <p:spPr>
          <a:xfrm>
            <a:off x="4050432" y="1615901"/>
            <a:ext cx="282393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Income under any head other than salaries</a:t>
            </a:r>
            <a:endParaRPr lang="en-US" sz="750" dirty="0"/>
          </a:p>
        </p:txBody>
      </p:sp>
      <p:sp>
        <p:nvSpPr>
          <p:cNvPr id="16" name="Text 14"/>
          <p:cNvSpPr/>
          <p:nvPr/>
        </p:nvSpPr>
        <p:spPr>
          <a:xfrm>
            <a:off x="6619577" y="1615901"/>
            <a:ext cx="2203475"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Indefinite</a:t>
            </a:r>
            <a:endParaRPr lang="en-US" sz="750" dirty="0"/>
          </a:p>
        </p:txBody>
      </p:sp>
      <p:sp>
        <p:nvSpPr>
          <p:cNvPr id="17" name="Shape 15"/>
          <p:cNvSpPr/>
          <p:nvPr/>
        </p:nvSpPr>
        <p:spPr>
          <a:xfrm>
            <a:off x="679252" y="1809973"/>
            <a:ext cx="7785422" cy="246087"/>
          </a:xfrm>
          <a:prstGeom prst="rect">
            <a:avLst/>
          </a:prstGeom>
          <a:solidFill>
            <a:srgbClr val="FFFFFF">
              <a:alpha val="4000"/>
            </a:srgbClr>
          </a:solidFill>
          <a:ln/>
        </p:spPr>
      </p:sp>
      <p:sp>
        <p:nvSpPr>
          <p:cNvPr id="18" name="Text 16"/>
          <p:cNvSpPr/>
          <p:nvPr/>
        </p:nvSpPr>
        <p:spPr>
          <a:xfrm>
            <a:off x="778297" y="1861989"/>
            <a:ext cx="119136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71B</a:t>
            </a:r>
            <a:endParaRPr lang="en-US" sz="750" dirty="0"/>
          </a:p>
        </p:txBody>
      </p:sp>
      <p:sp>
        <p:nvSpPr>
          <p:cNvPr id="19" name="Text 17"/>
          <p:cNvSpPr/>
          <p:nvPr/>
        </p:nvSpPr>
        <p:spPr>
          <a:xfrm>
            <a:off x="1714872" y="1861989"/>
            <a:ext cx="2590354"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Unabsorbed loss from house property</a:t>
            </a:r>
            <a:endParaRPr lang="en-US" sz="750" dirty="0"/>
          </a:p>
        </p:txBody>
      </p:sp>
      <p:sp>
        <p:nvSpPr>
          <p:cNvPr id="20" name="Text 18"/>
          <p:cNvSpPr/>
          <p:nvPr/>
        </p:nvSpPr>
        <p:spPr>
          <a:xfrm>
            <a:off x="4050432" y="1861989"/>
            <a:ext cx="282393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Income from house property</a:t>
            </a:r>
            <a:endParaRPr lang="en-US" sz="750" dirty="0"/>
          </a:p>
        </p:txBody>
      </p:sp>
      <p:sp>
        <p:nvSpPr>
          <p:cNvPr id="21" name="Text 19"/>
          <p:cNvSpPr/>
          <p:nvPr/>
        </p:nvSpPr>
        <p:spPr>
          <a:xfrm>
            <a:off x="6619577" y="1861989"/>
            <a:ext cx="2203475"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8 assessment years</a:t>
            </a:r>
            <a:endParaRPr lang="en-US" sz="750" dirty="0"/>
          </a:p>
        </p:txBody>
      </p:sp>
      <p:sp>
        <p:nvSpPr>
          <p:cNvPr id="22" name="Shape 20"/>
          <p:cNvSpPr/>
          <p:nvPr/>
        </p:nvSpPr>
        <p:spPr>
          <a:xfrm>
            <a:off x="679252" y="2056061"/>
            <a:ext cx="7785422" cy="246087"/>
          </a:xfrm>
          <a:prstGeom prst="rect">
            <a:avLst/>
          </a:prstGeom>
          <a:solidFill>
            <a:srgbClr val="000000">
              <a:alpha val="4000"/>
            </a:srgbClr>
          </a:solidFill>
          <a:ln/>
        </p:spPr>
      </p:sp>
      <p:sp>
        <p:nvSpPr>
          <p:cNvPr id="23" name="Text 21"/>
          <p:cNvSpPr/>
          <p:nvPr/>
        </p:nvSpPr>
        <p:spPr>
          <a:xfrm>
            <a:off x="778297" y="2108076"/>
            <a:ext cx="119136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72</a:t>
            </a:r>
            <a:endParaRPr lang="en-US" sz="750" dirty="0"/>
          </a:p>
        </p:txBody>
      </p:sp>
      <p:sp>
        <p:nvSpPr>
          <p:cNvPr id="24" name="Text 22"/>
          <p:cNvSpPr/>
          <p:nvPr/>
        </p:nvSpPr>
        <p:spPr>
          <a:xfrm>
            <a:off x="1714872" y="2108076"/>
            <a:ext cx="2590354"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Unabsorbed business loss</a:t>
            </a:r>
            <a:endParaRPr lang="en-US" sz="750" dirty="0"/>
          </a:p>
        </p:txBody>
      </p:sp>
      <p:sp>
        <p:nvSpPr>
          <p:cNvPr id="25" name="Text 23"/>
          <p:cNvSpPr/>
          <p:nvPr/>
        </p:nvSpPr>
        <p:spPr>
          <a:xfrm>
            <a:off x="4050432" y="2108076"/>
            <a:ext cx="282393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Profits and gains from business or profession</a:t>
            </a:r>
            <a:endParaRPr lang="en-US" sz="750" dirty="0"/>
          </a:p>
        </p:txBody>
      </p:sp>
      <p:sp>
        <p:nvSpPr>
          <p:cNvPr id="26" name="Text 24"/>
          <p:cNvSpPr/>
          <p:nvPr/>
        </p:nvSpPr>
        <p:spPr>
          <a:xfrm>
            <a:off x="6619577" y="2108076"/>
            <a:ext cx="2203475"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8 assessment years</a:t>
            </a:r>
            <a:endParaRPr lang="en-US" sz="750" dirty="0"/>
          </a:p>
        </p:txBody>
      </p:sp>
      <p:sp>
        <p:nvSpPr>
          <p:cNvPr id="27" name="Shape 25"/>
          <p:cNvSpPr/>
          <p:nvPr/>
        </p:nvSpPr>
        <p:spPr>
          <a:xfrm>
            <a:off x="679252" y="2302148"/>
            <a:ext cx="7785422" cy="246087"/>
          </a:xfrm>
          <a:prstGeom prst="rect">
            <a:avLst/>
          </a:prstGeom>
          <a:solidFill>
            <a:srgbClr val="FFFFFF">
              <a:alpha val="4000"/>
            </a:srgbClr>
          </a:solidFill>
          <a:ln/>
        </p:spPr>
      </p:sp>
      <p:sp>
        <p:nvSpPr>
          <p:cNvPr id="28" name="Text 26"/>
          <p:cNvSpPr/>
          <p:nvPr/>
        </p:nvSpPr>
        <p:spPr>
          <a:xfrm>
            <a:off x="778297" y="2354163"/>
            <a:ext cx="119136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73</a:t>
            </a:r>
            <a:endParaRPr lang="en-US" sz="750" dirty="0"/>
          </a:p>
        </p:txBody>
      </p:sp>
      <p:sp>
        <p:nvSpPr>
          <p:cNvPr id="29" name="Text 27"/>
          <p:cNvSpPr/>
          <p:nvPr/>
        </p:nvSpPr>
        <p:spPr>
          <a:xfrm>
            <a:off x="1714872" y="2354163"/>
            <a:ext cx="2590354"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Loss from speculation business</a:t>
            </a:r>
            <a:endParaRPr lang="en-US" sz="750" dirty="0"/>
          </a:p>
        </p:txBody>
      </p:sp>
      <p:sp>
        <p:nvSpPr>
          <p:cNvPr id="30" name="Text 28"/>
          <p:cNvSpPr/>
          <p:nvPr/>
        </p:nvSpPr>
        <p:spPr>
          <a:xfrm>
            <a:off x="4050432" y="2354163"/>
            <a:ext cx="282393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Income from any speculation business</a:t>
            </a:r>
            <a:endParaRPr lang="en-US" sz="750" dirty="0"/>
          </a:p>
        </p:txBody>
      </p:sp>
      <p:sp>
        <p:nvSpPr>
          <p:cNvPr id="31" name="Text 29"/>
          <p:cNvSpPr/>
          <p:nvPr/>
        </p:nvSpPr>
        <p:spPr>
          <a:xfrm>
            <a:off x="6619577" y="2354163"/>
            <a:ext cx="2203475"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4 assessment years</a:t>
            </a:r>
            <a:endParaRPr lang="en-US" sz="750" dirty="0"/>
          </a:p>
        </p:txBody>
      </p:sp>
      <p:sp>
        <p:nvSpPr>
          <p:cNvPr id="32" name="Shape 30"/>
          <p:cNvSpPr/>
          <p:nvPr/>
        </p:nvSpPr>
        <p:spPr>
          <a:xfrm>
            <a:off x="679252" y="2548235"/>
            <a:ext cx="7785422" cy="530200"/>
          </a:xfrm>
          <a:prstGeom prst="rect">
            <a:avLst/>
          </a:prstGeom>
          <a:solidFill>
            <a:srgbClr val="000000">
              <a:alpha val="4000"/>
            </a:srgbClr>
          </a:solidFill>
          <a:ln/>
        </p:spPr>
      </p:sp>
      <p:sp>
        <p:nvSpPr>
          <p:cNvPr id="33" name="Text 31"/>
          <p:cNvSpPr/>
          <p:nvPr/>
        </p:nvSpPr>
        <p:spPr>
          <a:xfrm>
            <a:off x="778297" y="2600251"/>
            <a:ext cx="119136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73A</a:t>
            </a:r>
            <a:endParaRPr lang="en-US" sz="750" dirty="0"/>
          </a:p>
        </p:txBody>
      </p:sp>
      <p:sp>
        <p:nvSpPr>
          <p:cNvPr id="34" name="Text 32"/>
          <p:cNvSpPr/>
          <p:nvPr/>
        </p:nvSpPr>
        <p:spPr>
          <a:xfrm>
            <a:off x="1714872" y="2600251"/>
            <a:ext cx="2133154" cy="426169"/>
          </a:xfrm>
          <a:prstGeom prst="rect">
            <a:avLst/>
          </a:prstGeom>
          <a:noFill/>
          <a:ln/>
        </p:spPr>
        <p:txBody>
          <a:bodyPr wrap="square" lIns="0" tIns="0" rIns="0" bIns="0" rtlCol="0" anchor="t">
            <a:normAutofit/>
          </a:bodyPr>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Loss from specified business u/s 35AD (assessee not in default tax regime u/s 115BAC)</a:t>
            </a:r>
            <a:endParaRPr lang="en-US" sz="750" dirty="0"/>
          </a:p>
        </p:txBody>
      </p:sp>
      <p:sp>
        <p:nvSpPr>
          <p:cNvPr id="35" name="Text 33"/>
          <p:cNvSpPr/>
          <p:nvPr/>
        </p:nvSpPr>
        <p:spPr>
          <a:xfrm>
            <a:off x="4050432" y="2600251"/>
            <a:ext cx="2366739" cy="284113"/>
          </a:xfrm>
          <a:prstGeom prst="rect">
            <a:avLst/>
          </a:prstGeom>
          <a:noFill/>
          <a:ln/>
        </p:spPr>
        <p:txBody>
          <a:bodyPr wrap="square" lIns="0" tIns="0" rIns="0" bIns="0" rtlCol="0" anchor="t">
            <a:normAutofit/>
          </a:bodyPr>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Profit from any specified business (irrespective of eligibility u/s 35AD)</a:t>
            </a:r>
            <a:endParaRPr lang="en-US" sz="750" dirty="0"/>
          </a:p>
        </p:txBody>
      </p:sp>
      <p:sp>
        <p:nvSpPr>
          <p:cNvPr id="36" name="Text 34"/>
          <p:cNvSpPr/>
          <p:nvPr/>
        </p:nvSpPr>
        <p:spPr>
          <a:xfrm>
            <a:off x="6619577" y="2600251"/>
            <a:ext cx="2203475"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Indefinite</a:t>
            </a:r>
            <a:endParaRPr lang="en-US" sz="750" dirty="0"/>
          </a:p>
        </p:txBody>
      </p:sp>
      <p:sp>
        <p:nvSpPr>
          <p:cNvPr id="37" name="Shape 35"/>
          <p:cNvSpPr/>
          <p:nvPr/>
        </p:nvSpPr>
        <p:spPr>
          <a:xfrm>
            <a:off x="679252" y="3078435"/>
            <a:ext cx="7785422" cy="246087"/>
          </a:xfrm>
          <a:prstGeom prst="rect">
            <a:avLst/>
          </a:prstGeom>
          <a:solidFill>
            <a:srgbClr val="FFFFFF">
              <a:alpha val="4000"/>
            </a:srgbClr>
          </a:solidFill>
          <a:ln/>
        </p:spPr>
      </p:sp>
      <p:sp>
        <p:nvSpPr>
          <p:cNvPr id="38" name="Text 36"/>
          <p:cNvSpPr/>
          <p:nvPr/>
        </p:nvSpPr>
        <p:spPr>
          <a:xfrm>
            <a:off x="778297" y="3130451"/>
            <a:ext cx="119136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74</a:t>
            </a:r>
            <a:endParaRPr lang="en-US" sz="750" dirty="0"/>
          </a:p>
        </p:txBody>
      </p:sp>
      <p:sp>
        <p:nvSpPr>
          <p:cNvPr id="39" name="Text 37"/>
          <p:cNvSpPr/>
          <p:nvPr/>
        </p:nvSpPr>
        <p:spPr>
          <a:xfrm>
            <a:off x="1714872" y="3130451"/>
            <a:ext cx="2590354"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Long-term capital loss</a:t>
            </a:r>
            <a:endParaRPr lang="en-US" sz="750" dirty="0"/>
          </a:p>
        </p:txBody>
      </p:sp>
      <p:sp>
        <p:nvSpPr>
          <p:cNvPr id="40" name="Text 38"/>
          <p:cNvSpPr/>
          <p:nvPr/>
        </p:nvSpPr>
        <p:spPr>
          <a:xfrm>
            <a:off x="4050432" y="3130451"/>
            <a:ext cx="282393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Long-term capital gains</a:t>
            </a:r>
            <a:endParaRPr lang="en-US" sz="750" dirty="0"/>
          </a:p>
        </p:txBody>
      </p:sp>
      <p:sp>
        <p:nvSpPr>
          <p:cNvPr id="41" name="Text 39"/>
          <p:cNvSpPr/>
          <p:nvPr/>
        </p:nvSpPr>
        <p:spPr>
          <a:xfrm>
            <a:off x="6619577" y="3130451"/>
            <a:ext cx="2203475"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8 assessment years</a:t>
            </a:r>
            <a:endParaRPr lang="en-US" sz="750" dirty="0"/>
          </a:p>
        </p:txBody>
      </p:sp>
      <p:sp>
        <p:nvSpPr>
          <p:cNvPr id="42" name="Shape 40"/>
          <p:cNvSpPr/>
          <p:nvPr/>
        </p:nvSpPr>
        <p:spPr>
          <a:xfrm>
            <a:off x="679252" y="3324523"/>
            <a:ext cx="7785422" cy="246087"/>
          </a:xfrm>
          <a:prstGeom prst="rect">
            <a:avLst/>
          </a:prstGeom>
          <a:solidFill>
            <a:srgbClr val="000000">
              <a:alpha val="4000"/>
            </a:srgbClr>
          </a:solidFill>
          <a:ln/>
        </p:spPr>
      </p:sp>
      <p:sp>
        <p:nvSpPr>
          <p:cNvPr id="43" name="Text 41"/>
          <p:cNvSpPr/>
          <p:nvPr/>
        </p:nvSpPr>
        <p:spPr>
          <a:xfrm>
            <a:off x="778297" y="3376538"/>
            <a:ext cx="119136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74</a:t>
            </a:r>
            <a:endParaRPr lang="en-US" sz="750" dirty="0"/>
          </a:p>
        </p:txBody>
      </p:sp>
      <p:sp>
        <p:nvSpPr>
          <p:cNvPr id="44" name="Text 42"/>
          <p:cNvSpPr/>
          <p:nvPr/>
        </p:nvSpPr>
        <p:spPr>
          <a:xfrm>
            <a:off x="1714872" y="3376538"/>
            <a:ext cx="2590354"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Short-term capital loss</a:t>
            </a:r>
            <a:endParaRPr lang="en-US" sz="750" dirty="0"/>
          </a:p>
        </p:txBody>
      </p:sp>
      <p:sp>
        <p:nvSpPr>
          <p:cNvPr id="45" name="Text 43"/>
          <p:cNvSpPr/>
          <p:nvPr/>
        </p:nvSpPr>
        <p:spPr>
          <a:xfrm>
            <a:off x="4050432" y="3376538"/>
            <a:ext cx="282393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Short-term/Long-term capital gains</a:t>
            </a:r>
            <a:endParaRPr lang="en-US" sz="750" dirty="0"/>
          </a:p>
        </p:txBody>
      </p:sp>
      <p:sp>
        <p:nvSpPr>
          <p:cNvPr id="46" name="Text 44"/>
          <p:cNvSpPr/>
          <p:nvPr/>
        </p:nvSpPr>
        <p:spPr>
          <a:xfrm>
            <a:off x="6619577" y="3376538"/>
            <a:ext cx="2203475"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8 assessment years</a:t>
            </a:r>
            <a:endParaRPr lang="en-US" sz="750" dirty="0"/>
          </a:p>
        </p:txBody>
      </p:sp>
      <p:sp>
        <p:nvSpPr>
          <p:cNvPr id="47" name="Shape 45"/>
          <p:cNvSpPr/>
          <p:nvPr/>
        </p:nvSpPr>
        <p:spPr>
          <a:xfrm>
            <a:off x="679252" y="3570610"/>
            <a:ext cx="7785422" cy="388144"/>
          </a:xfrm>
          <a:prstGeom prst="rect">
            <a:avLst/>
          </a:prstGeom>
          <a:solidFill>
            <a:srgbClr val="FFFFFF">
              <a:alpha val="4000"/>
            </a:srgbClr>
          </a:solidFill>
          <a:ln/>
        </p:spPr>
      </p:sp>
      <p:sp>
        <p:nvSpPr>
          <p:cNvPr id="48" name="Text 46"/>
          <p:cNvSpPr/>
          <p:nvPr/>
        </p:nvSpPr>
        <p:spPr>
          <a:xfrm>
            <a:off x="778297" y="3622625"/>
            <a:ext cx="119136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74A</a:t>
            </a:r>
            <a:endParaRPr lang="en-US" sz="750" dirty="0"/>
          </a:p>
        </p:txBody>
      </p:sp>
      <p:sp>
        <p:nvSpPr>
          <p:cNvPr id="49" name="Text 47"/>
          <p:cNvSpPr/>
          <p:nvPr/>
        </p:nvSpPr>
        <p:spPr>
          <a:xfrm>
            <a:off x="1714872" y="3622625"/>
            <a:ext cx="2133154" cy="284113"/>
          </a:xfrm>
          <a:prstGeom prst="rect">
            <a:avLst/>
          </a:prstGeom>
          <a:noFill/>
          <a:ln/>
        </p:spPr>
        <p:txBody>
          <a:bodyPr wrap="square" lIns="0" tIns="0" rIns="0" bIns="0" rtlCol="0" anchor="t">
            <a:normAutofit/>
          </a:bodyPr>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Loss from owning and maintaining race horses</a:t>
            </a:r>
            <a:endParaRPr lang="en-US" sz="750" dirty="0"/>
          </a:p>
        </p:txBody>
      </p:sp>
      <p:sp>
        <p:nvSpPr>
          <p:cNvPr id="50" name="Text 48"/>
          <p:cNvSpPr/>
          <p:nvPr/>
        </p:nvSpPr>
        <p:spPr>
          <a:xfrm>
            <a:off x="4050432" y="3622625"/>
            <a:ext cx="2366739" cy="284113"/>
          </a:xfrm>
          <a:prstGeom prst="rect">
            <a:avLst/>
          </a:prstGeom>
          <a:noFill/>
          <a:ln/>
        </p:spPr>
        <p:txBody>
          <a:bodyPr wrap="square" lIns="0" tIns="0" rIns="0" bIns="0" rtlCol="0" anchor="t">
            <a:normAutofit/>
          </a:bodyPr>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Income from the activity of owning and maintaining race horses</a:t>
            </a:r>
            <a:endParaRPr lang="en-US" sz="750" dirty="0"/>
          </a:p>
        </p:txBody>
      </p:sp>
      <p:sp>
        <p:nvSpPr>
          <p:cNvPr id="51" name="Text 49"/>
          <p:cNvSpPr/>
          <p:nvPr/>
        </p:nvSpPr>
        <p:spPr>
          <a:xfrm>
            <a:off x="6619577" y="3622625"/>
            <a:ext cx="2203475"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4 assessment years</a:t>
            </a:r>
            <a:endParaRPr lang="en-US" sz="750" dirty="0"/>
          </a:p>
        </p:txBody>
      </p:sp>
      <p:sp>
        <p:nvSpPr>
          <p:cNvPr id="52" name="Shape 50"/>
          <p:cNvSpPr/>
          <p:nvPr/>
        </p:nvSpPr>
        <p:spPr>
          <a:xfrm>
            <a:off x="674489" y="4052069"/>
            <a:ext cx="7794947" cy="791914"/>
          </a:xfrm>
          <a:prstGeom prst="roundRect">
            <a:avLst>
              <a:gd name="adj" fmla="val 5243"/>
            </a:avLst>
          </a:prstGeom>
          <a:solidFill>
            <a:srgbClr val="FCF2B5"/>
          </a:solidFill>
          <a:ln/>
        </p:spPr>
      </p:sp>
      <p:pic>
        <p:nvPicPr>
          <p:cNvPr id="53" name="Image 0" descr="preencoded.png"/>
          <p:cNvPicPr>
            <a:picLocks noChangeAspect="1"/>
          </p:cNvPicPr>
          <p:nvPr/>
        </p:nvPicPr>
        <p:blipFill>
          <a:blip r:embed="rId3"/>
          <a:stretch>
            <a:fillRect/>
          </a:stretch>
        </p:blipFill>
        <p:spPr>
          <a:xfrm>
            <a:off x="773311" y="4193902"/>
            <a:ext cx="123527" cy="98822"/>
          </a:xfrm>
          <a:prstGeom prst="rect">
            <a:avLst/>
          </a:prstGeom>
        </p:spPr>
      </p:pic>
      <p:sp>
        <p:nvSpPr>
          <p:cNvPr id="54" name="Text 51"/>
          <p:cNvSpPr/>
          <p:nvPr/>
        </p:nvSpPr>
        <p:spPr>
          <a:xfrm>
            <a:off x="995660" y="4155503"/>
            <a:ext cx="7374954" cy="688479"/>
          </a:xfrm>
          <a:prstGeom prst="rect">
            <a:avLst/>
          </a:prstGeom>
          <a:noFill/>
          <a:ln/>
        </p:spPr>
        <p:txBody>
          <a:bodyPr wrap="square" lIns="0" tIns="0" rIns="0" bIns="0" rtlCol="0" anchor="t">
            <a:noAutofit/>
          </a:bodyPr>
          <a:lstStyle/>
          <a:p>
            <a:pPr marL="0" indent="0" algn="just">
              <a:lnSpc>
                <a:spcPct val="120000"/>
              </a:lnSpc>
              <a:buNone/>
            </a:pPr>
            <a:r>
              <a:rPr lang="en-US" sz="900" b="1" dirty="0">
                <a:solidFill>
                  <a:srgbClr val="000000"/>
                </a:solidFill>
                <a:latin typeface="Inter" pitchFamily="34" charset="0"/>
                <a:ea typeface="Inter" pitchFamily="34" charset="-122"/>
                <a:cs typeface="Inter" pitchFamily="34" charset="-120"/>
              </a:rPr>
              <a:t>Search/Survey Proceedings :</a:t>
            </a:r>
            <a:r>
              <a:rPr lang="en-US" sz="900" dirty="0">
                <a:solidFill>
                  <a:srgbClr val="000000"/>
                </a:solidFill>
                <a:latin typeface="Inter" pitchFamily="34" charset="0"/>
                <a:ea typeface="Inter" pitchFamily="34" charset="-122"/>
                <a:cs typeface="Inter" pitchFamily="34" charset="-120"/>
              </a:rPr>
              <a:t> Further from AY 2022-23 onwards, if any undisclosed income is determined during search, requisition, or survey proceedings, then no set-off of brought forward losses or unabsorbed depreciation is permitted against such undisclosed income. Therefore, the tax auditor must verify whether any search or survey has taken place and make necessary adjustments to losses carried forward and appropriate disclosure must be made in Form No. 3CA/3CB.</a:t>
            </a:r>
            <a:endParaRPr lang="en-US" sz="900" dirty="0"/>
          </a:p>
        </p:txBody>
      </p:sp>
      <p:sp>
        <p:nvSpPr>
          <p:cNvPr id="55" name="Rectangle 54"/>
          <p:cNvSpPr/>
          <p:nvPr/>
        </p:nvSpPr>
        <p:spPr>
          <a:xfrm>
            <a:off x="8020195" y="4850964"/>
            <a:ext cx="1123805" cy="2305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11684" y="223366"/>
            <a:ext cx="1857536" cy="387128"/>
          </a:xfrm>
          <a:prstGeom prst="roundRect">
            <a:avLst>
              <a:gd name="adj" fmla="val 17171"/>
            </a:avLst>
          </a:prstGeom>
          <a:noFill/>
          <a:ln w="4763">
            <a:solidFill>
              <a:srgbClr val="4950BC"/>
            </a:solidFill>
            <a:prstDash val="solid"/>
          </a:ln>
        </p:spPr>
      </p:sp>
      <p:sp>
        <p:nvSpPr>
          <p:cNvPr id="3" name="Rectangle 2"/>
          <p:cNvSpPr/>
          <p:nvPr/>
        </p:nvSpPr>
        <p:spPr>
          <a:xfrm>
            <a:off x="411685" y="223366"/>
            <a:ext cx="1857535" cy="369332"/>
          </a:xfrm>
          <a:prstGeom prst="rect">
            <a:avLst/>
          </a:prstGeom>
        </p:spPr>
        <p:txBody>
          <a:bodyPr wrap="square">
            <a:spAutoFit/>
          </a:bodyPr>
          <a:lstStyle/>
          <a:p>
            <a:r>
              <a:rPr lang="en-US" dirty="0">
                <a:solidFill>
                  <a:srgbClr val="4950BC"/>
                </a:solidFill>
                <a:latin typeface="Inter" pitchFamily="34" charset="0"/>
                <a:ea typeface="Inter" pitchFamily="34" charset="-122"/>
                <a:cs typeface="Inter" pitchFamily="34" charset="-120"/>
              </a:rPr>
              <a:t>CLAUSE 32(B)</a:t>
            </a:r>
            <a:endParaRPr lang="en-IN" dirty="0"/>
          </a:p>
        </p:txBody>
      </p:sp>
      <p:sp>
        <p:nvSpPr>
          <p:cNvPr id="4" name="Rectangle 3"/>
          <p:cNvSpPr/>
          <p:nvPr/>
        </p:nvSpPr>
        <p:spPr>
          <a:xfrm>
            <a:off x="2819982" y="223366"/>
            <a:ext cx="5898229" cy="851578"/>
          </a:xfrm>
          <a:prstGeom prst="rect">
            <a:avLst/>
          </a:prstGeom>
          <a:solidFill>
            <a:srgbClr val="BDC1DF"/>
          </a:solidFill>
          <a:ln>
            <a:solidFill>
              <a:srgbClr val="BDC1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200" dirty="0">
                <a:solidFill>
                  <a:schemeClr val="tx1"/>
                </a:solidFill>
                <a:latin typeface="Inter" charset="0"/>
              </a:rPr>
              <a:t>Whether a change in shareholding of the company has taken place in the previous year due to which the losses incurred prior to the previous year cannot be allowed to be carried forward in terms of section 79</a:t>
            </a:r>
            <a:endParaRPr lang="en-IN" sz="1200" dirty="0">
              <a:solidFill>
                <a:schemeClr val="tx1"/>
              </a:solidFill>
              <a:latin typeface="Inter" charset="0"/>
            </a:endParaRPr>
          </a:p>
        </p:txBody>
      </p:sp>
      <p:sp>
        <p:nvSpPr>
          <p:cNvPr id="5" name="Shape 4"/>
          <p:cNvSpPr/>
          <p:nvPr/>
        </p:nvSpPr>
        <p:spPr>
          <a:xfrm>
            <a:off x="2819982" y="1427350"/>
            <a:ext cx="5898229" cy="1232088"/>
          </a:xfrm>
          <a:prstGeom prst="roundRect">
            <a:avLst>
              <a:gd name="adj" fmla="val 3314"/>
            </a:avLst>
          </a:prstGeom>
          <a:solidFill>
            <a:srgbClr val="DADBF1"/>
          </a:solidFill>
          <a:ln w="4763">
            <a:solidFill>
              <a:srgbClr val="C0C1D7"/>
            </a:solidFill>
            <a:prstDash val="solid"/>
          </a:ln>
        </p:spPr>
        <p:txBody>
          <a:bodyPr/>
          <a:lstStyle/>
          <a:p>
            <a:pPr algn="just"/>
            <a:r>
              <a:rPr lang="en-US" sz="1200" dirty="0">
                <a:latin typeface="Inter" charset="0"/>
              </a:rPr>
              <a:t>Where a change in share holding has taken place in PY, then no loss incurred in any year prior to the previous year shall be carried forward and set off against the income of the previous year, unless on the last day of that previous year and on the last day of the previous year in which the loss was incurred, the shares of the company carrying not less than 51% of the voting power were beneficially held by the same persons.</a:t>
            </a:r>
            <a:endParaRPr lang="en-IN" sz="1200" dirty="0">
              <a:latin typeface="Inter" charset="0"/>
            </a:endParaRPr>
          </a:p>
        </p:txBody>
      </p:sp>
      <p:sp>
        <p:nvSpPr>
          <p:cNvPr id="10" name="Shape 0"/>
          <p:cNvSpPr/>
          <p:nvPr/>
        </p:nvSpPr>
        <p:spPr>
          <a:xfrm>
            <a:off x="411684" y="1779940"/>
            <a:ext cx="1857536" cy="369332"/>
          </a:xfrm>
          <a:prstGeom prst="roundRect">
            <a:avLst>
              <a:gd name="adj" fmla="val 17171"/>
            </a:avLst>
          </a:prstGeom>
          <a:noFill/>
          <a:ln w="4763">
            <a:solidFill>
              <a:srgbClr val="4950BC"/>
            </a:solidFill>
            <a:prstDash val="solid"/>
          </a:ln>
        </p:spPr>
      </p:sp>
      <p:sp>
        <p:nvSpPr>
          <p:cNvPr id="11" name="Rectangle 10"/>
          <p:cNvSpPr/>
          <p:nvPr/>
        </p:nvSpPr>
        <p:spPr>
          <a:xfrm>
            <a:off x="474650" y="1779939"/>
            <a:ext cx="1703158" cy="369332"/>
          </a:xfrm>
          <a:prstGeom prst="rect">
            <a:avLst/>
          </a:prstGeom>
        </p:spPr>
        <p:txBody>
          <a:bodyPr wrap="square">
            <a:spAutoFit/>
          </a:bodyPr>
          <a:lstStyle/>
          <a:p>
            <a:pPr algn="ctr"/>
            <a:r>
              <a:rPr lang="en-US" dirty="0">
                <a:solidFill>
                  <a:srgbClr val="4950BC"/>
                </a:solidFill>
                <a:latin typeface="Inter" pitchFamily="34" charset="0"/>
                <a:ea typeface="Inter" pitchFamily="34" charset="-122"/>
                <a:cs typeface="Inter" pitchFamily="34" charset="-120"/>
              </a:rPr>
              <a:t>Section 79</a:t>
            </a:r>
            <a:endParaRPr lang="en-IN" dirty="0"/>
          </a:p>
        </p:txBody>
      </p:sp>
      <p:sp>
        <p:nvSpPr>
          <p:cNvPr id="12" name="Shape 4"/>
          <p:cNvSpPr/>
          <p:nvPr/>
        </p:nvSpPr>
        <p:spPr>
          <a:xfrm>
            <a:off x="205915" y="3141069"/>
            <a:ext cx="5228134" cy="1528654"/>
          </a:xfrm>
          <a:prstGeom prst="roundRect">
            <a:avLst>
              <a:gd name="adj" fmla="val 3314"/>
            </a:avLst>
          </a:prstGeom>
          <a:solidFill>
            <a:srgbClr val="DADBF1"/>
          </a:solidFill>
          <a:ln w="4763">
            <a:solidFill>
              <a:srgbClr val="C0C1D7"/>
            </a:solidFill>
            <a:prstDash val="solid"/>
          </a:ln>
        </p:spPr>
        <p:txBody>
          <a:bodyPr/>
          <a:lstStyle/>
          <a:p>
            <a:pPr algn="just"/>
            <a:r>
              <a:rPr lang="en-US" sz="1050" b="1" dirty="0">
                <a:latin typeface="Inter" charset="0"/>
              </a:rPr>
              <a:t>Example:-</a:t>
            </a:r>
          </a:p>
          <a:p>
            <a:pPr algn="just"/>
            <a:r>
              <a:rPr lang="en-US" sz="1050" dirty="0">
                <a:latin typeface="Inter" charset="0"/>
              </a:rPr>
              <a:t>Loss incurred by CSK Pvt. Ltd. in PY 24-25 and earned income for PY 25-26 </a:t>
            </a:r>
          </a:p>
          <a:p>
            <a:pPr algn="just"/>
            <a:endParaRPr lang="en-US" sz="1050" dirty="0">
              <a:latin typeface="Inter" charset="0"/>
            </a:endParaRPr>
          </a:p>
          <a:p>
            <a:pPr algn="just"/>
            <a:r>
              <a:rPr lang="en-US" sz="1050" dirty="0">
                <a:latin typeface="Inter" charset="0"/>
              </a:rPr>
              <a:t>Equity Shareholding on 	</a:t>
            </a:r>
            <a:r>
              <a:rPr lang="en-US" sz="1050" u="sng" dirty="0">
                <a:latin typeface="Inter" charset="0"/>
              </a:rPr>
              <a:t>31/03/25</a:t>
            </a:r>
            <a:r>
              <a:rPr lang="en-US" sz="1050" dirty="0">
                <a:latin typeface="Inter" charset="0"/>
              </a:rPr>
              <a:t>		</a:t>
            </a:r>
            <a:r>
              <a:rPr lang="en-US" sz="1050" u="sng" dirty="0">
                <a:latin typeface="Inter" charset="0"/>
              </a:rPr>
              <a:t>31/03/26</a:t>
            </a:r>
          </a:p>
          <a:p>
            <a:pPr algn="just"/>
            <a:r>
              <a:rPr lang="en-US" sz="1050" dirty="0">
                <a:latin typeface="Inter" charset="0"/>
              </a:rPr>
              <a:t>Mr. A		34%		35%</a:t>
            </a:r>
          </a:p>
          <a:p>
            <a:pPr algn="just"/>
            <a:r>
              <a:rPr lang="en-US" sz="1050" dirty="0">
                <a:latin typeface="Inter" charset="0"/>
              </a:rPr>
              <a:t>Mr. B		33%		33%</a:t>
            </a:r>
          </a:p>
          <a:p>
            <a:pPr algn="just"/>
            <a:r>
              <a:rPr lang="en-US" sz="1050" dirty="0">
                <a:latin typeface="Inter" charset="0"/>
              </a:rPr>
              <a:t>Mr. C		33%		-</a:t>
            </a:r>
          </a:p>
          <a:p>
            <a:pPr algn="just"/>
            <a:r>
              <a:rPr lang="en-US" sz="1050" dirty="0">
                <a:latin typeface="Inter" charset="0"/>
              </a:rPr>
              <a:t>Mr. D		-		32%	</a:t>
            </a:r>
            <a:endParaRPr lang="en-IN" sz="1050" dirty="0">
              <a:latin typeface="Inter" charset="0"/>
            </a:endParaRPr>
          </a:p>
        </p:txBody>
      </p:sp>
      <p:sp>
        <p:nvSpPr>
          <p:cNvPr id="16" name="Rounded Rectangle 15"/>
          <p:cNvSpPr/>
          <p:nvPr/>
        </p:nvSpPr>
        <p:spPr>
          <a:xfrm>
            <a:off x="6282137" y="3141069"/>
            <a:ext cx="2540776" cy="1528654"/>
          </a:xfrm>
          <a:prstGeom prst="roundRect">
            <a:avLst/>
          </a:prstGeom>
          <a:solidFill>
            <a:srgbClr val="BDC1DF"/>
          </a:solidFill>
          <a:ln>
            <a:solidFill>
              <a:srgbClr val="BDC1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100" dirty="0">
                <a:solidFill>
                  <a:schemeClr val="tx1"/>
                </a:solidFill>
                <a:latin typeface="Inter" charset="0"/>
              </a:rPr>
              <a:t>Losses of PY 24-25 can be set off against income of PY 25-26 because 51% or more equity share held be same persons on 31/03/25 and 31/03/2026</a:t>
            </a:r>
            <a:endParaRPr lang="en-IN" sz="1100" dirty="0">
              <a:solidFill>
                <a:schemeClr val="tx1"/>
              </a:solidFill>
              <a:latin typeface="Inter" charset="0"/>
            </a:endParaRPr>
          </a:p>
        </p:txBody>
      </p:sp>
      <p:sp>
        <p:nvSpPr>
          <p:cNvPr id="17" name="Right Arrow 16"/>
          <p:cNvSpPr/>
          <p:nvPr/>
        </p:nvSpPr>
        <p:spPr>
          <a:xfrm>
            <a:off x="5434050" y="3818144"/>
            <a:ext cx="792246" cy="87252"/>
          </a:xfrm>
          <a:prstGeom prst="rightArrow">
            <a:avLst/>
          </a:prstGeom>
          <a:solidFill>
            <a:srgbClr val="BDC1DF"/>
          </a:solidFill>
          <a:ln>
            <a:solidFill>
              <a:srgbClr val="BDC1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03436401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Text 1"/>
          <p:cNvSpPr/>
          <p:nvPr/>
        </p:nvSpPr>
        <p:spPr>
          <a:xfrm>
            <a:off x="575558" y="223366"/>
            <a:ext cx="1609492" cy="387127"/>
          </a:xfrm>
          <a:prstGeom prst="rect">
            <a:avLst/>
          </a:prstGeom>
          <a:noFill/>
          <a:ln/>
        </p:spPr>
        <p:txBody>
          <a:bodyPr wrap="none" lIns="0" tIns="0" rIns="0" bIns="0" rtlCol="0" anchor="t"/>
          <a:lstStyle/>
          <a:p>
            <a:pPr marL="0" indent="0" algn="ctr">
              <a:lnSpc>
                <a:spcPct val="133000"/>
              </a:lnSpc>
              <a:buNone/>
            </a:pPr>
            <a:endParaRPr lang="en-US" sz="1600" dirty="0"/>
          </a:p>
        </p:txBody>
      </p:sp>
      <p:sp>
        <p:nvSpPr>
          <p:cNvPr id="4" name="Text 2"/>
          <p:cNvSpPr/>
          <p:nvPr/>
        </p:nvSpPr>
        <p:spPr>
          <a:xfrm>
            <a:off x="496119" y="702022"/>
            <a:ext cx="6132612" cy="387548"/>
          </a:xfrm>
          <a:prstGeom prst="rect">
            <a:avLst/>
          </a:prstGeom>
          <a:noFill/>
          <a:ln/>
        </p:spPr>
        <p:txBody>
          <a:bodyPr wrap="none" lIns="0" tIns="0" rIns="0" bIns="0" rtlCol="0" anchor="t"/>
          <a:lstStyle/>
          <a:p>
            <a:pPr marL="0" indent="0" algn="l">
              <a:lnSpc>
                <a:spcPct val="104000"/>
              </a:lnSpc>
              <a:buNone/>
            </a:pPr>
            <a:endParaRPr lang="en-US" sz="2400" dirty="0"/>
          </a:p>
        </p:txBody>
      </p:sp>
      <p:sp>
        <p:nvSpPr>
          <p:cNvPr id="6" name="Shape 4"/>
          <p:cNvSpPr/>
          <p:nvPr/>
        </p:nvSpPr>
        <p:spPr>
          <a:xfrm>
            <a:off x="256557" y="558412"/>
            <a:ext cx="2886369" cy="3644791"/>
          </a:xfrm>
          <a:prstGeom prst="roundRect">
            <a:avLst>
              <a:gd name="adj" fmla="val 2064"/>
            </a:avLst>
          </a:prstGeom>
          <a:solidFill>
            <a:srgbClr val="FFFFFF"/>
          </a:solidFill>
          <a:ln w="14288">
            <a:solidFill>
              <a:srgbClr val="C0C1D7"/>
            </a:solidFill>
            <a:prstDash val="solid"/>
          </a:ln>
        </p:spPr>
      </p:sp>
      <p:sp>
        <p:nvSpPr>
          <p:cNvPr id="7" name="Text 5"/>
          <p:cNvSpPr/>
          <p:nvPr/>
        </p:nvSpPr>
        <p:spPr>
          <a:xfrm>
            <a:off x="383908" y="610493"/>
            <a:ext cx="2608505" cy="479077"/>
          </a:xfrm>
          <a:prstGeom prst="rect">
            <a:avLst/>
          </a:prstGeom>
          <a:noFill/>
          <a:ln/>
        </p:spPr>
        <p:txBody>
          <a:bodyPr wrap="square" lIns="0" tIns="0" rIns="0" bIns="0" rtlCol="0" anchor="t">
            <a:noAutofit/>
          </a:bodyPr>
          <a:lstStyle/>
          <a:p>
            <a:pPr marL="0" indent="0" algn="l">
              <a:lnSpc>
                <a:spcPct val="104000"/>
              </a:lnSpc>
              <a:buNone/>
            </a:pPr>
            <a:r>
              <a:rPr lang="en-US" sz="1600" b="1" dirty="0">
                <a:solidFill>
                  <a:srgbClr val="272525"/>
                </a:solidFill>
                <a:latin typeface="Inter Bold" pitchFamily="34" charset="0"/>
                <a:ea typeface="Inter Bold" pitchFamily="34" charset="-122"/>
                <a:cs typeface="Inter Bold" pitchFamily="34" charset="-120"/>
              </a:rPr>
              <a:t>Beneficial vs. Registered Ownership</a:t>
            </a:r>
            <a:endParaRPr lang="en-US" sz="1600" dirty="0"/>
          </a:p>
        </p:txBody>
      </p:sp>
      <p:sp>
        <p:nvSpPr>
          <p:cNvPr id="8" name="Text 6"/>
          <p:cNvSpPr/>
          <p:nvPr/>
        </p:nvSpPr>
        <p:spPr>
          <a:xfrm>
            <a:off x="383908" y="1416971"/>
            <a:ext cx="2608505" cy="2722261"/>
          </a:xfrm>
          <a:prstGeom prst="rect">
            <a:avLst/>
          </a:prstGeom>
          <a:noFill/>
          <a:ln/>
        </p:spPr>
        <p:txBody>
          <a:bodyPr wrap="square" lIns="0" tIns="0" rIns="0" bIns="0" rtlCol="0" anchor="t">
            <a:normAutofit/>
          </a:bodyPr>
          <a:lstStyle/>
          <a:p>
            <a:pPr marL="0" indent="0" algn="just">
              <a:lnSpc>
                <a:spcPct val="133000"/>
              </a:lnSpc>
              <a:buNone/>
            </a:pPr>
            <a:r>
              <a:rPr lang="en-US" sz="1100" dirty="0">
                <a:solidFill>
                  <a:srgbClr val="272525"/>
                </a:solidFill>
                <a:latin typeface="Inter" pitchFamily="34" charset="0"/>
                <a:ea typeface="Inter" pitchFamily="34" charset="-122"/>
                <a:cs typeface="Inter" pitchFamily="34" charset="-120"/>
              </a:rPr>
              <a:t>Section 79 refers to </a:t>
            </a:r>
            <a:r>
              <a:rPr lang="en-US" sz="1100" b="1" dirty="0">
                <a:solidFill>
                  <a:srgbClr val="272525"/>
                </a:solidFill>
                <a:latin typeface="Inter" pitchFamily="34" charset="0"/>
                <a:ea typeface="Inter" pitchFamily="34" charset="-122"/>
                <a:cs typeface="Inter" pitchFamily="34" charset="-120"/>
              </a:rPr>
              <a:t>beneficial ownership</a:t>
            </a:r>
            <a:r>
              <a:rPr lang="en-US" sz="1100" dirty="0">
                <a:solidFill>
                  <a:srgbClr val="272525"/>
                </a:solidFill>
                <a:latin typeface="Inter" pitchFamily="34" charset="0"/>
                <a:ea typeface="Inter" pitchFamily="34" charset="-122"/>
                <a:cs typeface="Inter" pitchFamily="34" charset="-120"/>
              </a:rPr>
              <a:t>, not registered ownership. </a:t>
            </a:r>
          </a:p>
          <a:p>
            <a:pPr algn="just">
              <a:lnSpc>
                <a:spcPct val="133000"/>
              </a:lnSpc>
            </a:pPr>
            <a:r>
              <a:rPr lang="en-US" sz="1100" dirty="0">
                <a:solidFill>
                  <a:srgbClr val="272525"/>
                </a:solidFill>
                <a:latin typeface="Inter" pitchFamily="34" charset="0"/>
                <a:ea typeface="Inter" pitchFamily="34" charset="-122"/>
                <a:cs typeface="Inter" pitchFamily="34" charset="-120"/>
              </a:rPr>
              <a:t>A declaration must be obtained from the assessee regarding beneficial ownership. The Delhi High Court judgment in </a:t>
            </a:r>
            <a:r>
              <a:rPr lang="en-US" sz="1100" b="1" i="1" dirty="0">
                <a:solidFill>
                  <a:srgbClr val="272525"/>
                </a:solidFill>
                <a:latin typeface="Inter" pitchFamily="34" charset="0"/>
                <a:ea typeface="Inter" pitchFamily="34" charset="-122"/>
                <a:cs typeface="Inter" pitchFamily="34" charset="-120"/>
              </a:rPr>
              <a:t>Yum Restaurants (India) Pvt. Ltd. v. ITO</a:t>
            </a:r>
            <a:r>
              <a:rPr lang="en-US" sz="1100" b="1" dirty="0">
                <a:solidFill>
                  <a:srgbClr val="272525"/>
                </a:solidFill>
                <a:latin typeface="Inter" pitchFamily="34" charset="0"/>
                <a:ea typeface="Inter" pitchFamily="34" charset="-122"/>
                <a:cs typeface="Inter" pitchFamily="34" charset="-120"/>
              </a:rPr>
              <a:t> </a:t>
            </a:r>
            <a:r>
              <a:rPr lang="en-US" sz="1100" dirty="0">
                <a:solidFill>
                  <a:srgbClr val="272525"/>
                </a:solidFill>
                <a:latin typeface="Inter" pitchFamily="34" charset="0"/>
                <a:ea typeface="Inter" pitchFamily="34" charset="-122"/>
                <a:cs typeface="Inter" pitchFamily="34" charset="-120"/>
              </a:rPr>
              <a:t>(380 ITR 637) offers a viewpoint regarding </a:t>
            </a:r>
            <a:r>
              <a:rPr lang="en-IN" sz="1100" dirty="0">
                <a:solidFill>
                  <a:srgbClr val="272525"/>
                </a:solidFill>
                <a:latin typeface="Inter" pitchFamily="34" charset="0"/>
                <a:ea typeface="Inter" pitchFamily="34" charset="-122"/>
                <a:cs typeface="Inter" pitchFamily="34" charset="-120"/>
              </a:rPr>
              <a:t>interpretation of beneficial ownership</a:t>
            </a:r>
            <a:r>
              <a:rPr lang="en-US" sz="1100" dirty="0">
                <a:solidFill>
                  <a:srgbClr val="272525"/>
                </a:solidFill>
                <a:latin typeface="Inter" pitchFamily="34" charset="0"/>
                <a:ea typeface="Inter" pitchFamily="34" charset="-122"/>
                <a:cs typeface="Inter" pitchFamily="34" charset="-120"/>
              </a:rPr>
              <a:t>.</a:t>
            </a:r>
          </a:p>
        </p:txBody>
      </p:sp>
      <p:sp>
        <p:nvSpPr>
          <p:cNvPr id="9" name="Shape 7"/>
          <p:cNvSpPr/>
          <p:nvPr/>
        </p:nvSpPr>
        <p:spPr>
          <a:xfrm>
            <a:off x="3261590" y="558413"/>
            <a:ext cx="2634630" cy="3644790"/>
          </a:xfrm>
          <a:prstGeom prst="roundRect">
            <a:avLst>
              <a:gd name="adj" fmla="val 2064"/>
            </a:avLst>
          </a:prstGeom>
          <a:solidFill>
            <a:srgbClr val="FFFFFF"/>
          </a:solidFill>
          <a:ln w="14288">
            <a:solidFill>
              <a:srgbClr val="C0C1D7"/>
            </a:solidFill>
            <a:prstDash val="solid"/>
          </a:ln>
        </p:spPr>
      </p:sp>
      <p:sp>
        <p:nvSpPr>
          <p:cNvPr id="10" name="Text 8"/>
          <p:cNvSpPr/>
          <p:nvPr/>
        </p:nvSpPr>
        <p:spPr>
          <a:xfrm>
            <a:off x="3392908" y="610494"/>
            <a:ext cx="2358108" cy="287290"/>
          </a:xfrm>
          <a:prstGeom prst="rect">
            <a:avLst/>
          </a:prstGeom>
          <a:noFill/>
          <a:ln/>
        </p:spPr>
        <p:txBody>
          <a:bodyPr wrap="none" lIns="0" tIns="0" rIns="0" bIns="0" rtlCol="0" anchor="t"/>
          <a:lstStyle/>
          <a:p>
            <a:pPr marL="0" indent="0" algn="l">
              <a:lnSpc>
                <a:spcPct val="104000"/>
              </a:lnSpc>
              <a:buNone/>
            </a:pPr>
            <a:r>
              <a:rPr lang="en-US" sz="1600" b="1" dirty="0">
                <a:solidFill>
                  <a:srgbClr val="272525"/>
                </a:solidFill>
                <a:latin typeface="Inter Bold" pitchFamily="34" charset="0"/>
                <a:ea typeface="Inter Bold" pitchFamily="34" charset="-122"/>
                <a:cs typeface="Inter Bold" pitchFamily="34" charset="-120"/>
              </a:rPr>
              <a:t>Eligible Startups </a:t>
            </a:r>
          </a:p>
          <a:p>
            <a:pPr marL="0" indent="0" algn="l">
              <a:lnSpc>
                <a:spcPct val="104000"/>
              </a:lnSpc>
              <a:buNone/>
            </a:pPr>
            <a:r>
              <a:rPr lang="en-US" sz="1600" b="1" dirty="0">
                <a:solidFill>
                  <a:srgbClr val="272525"/>
                </a:solidFill>
                <a:latin typeface="Inter Bold" pitchFamily="34" charset="0"/>
                <a:ea typeface="Inter Bold" pitchFamily="34" charset="-122"/>
                <a:cs typeface="Inter Bold" pitchFamily="34" charset="-120"/>
              </a:rPr>
              <a:t>— Exception</a:t>
            </a:r>
          </a:p>
        </p:txBody>
      </p:sp>
      <p:sp>
        <p:nvSpPr>
          <p:cNvPr id="11" name="Text 9"/>
          <p:cNvSpPr/>
          <p:nvPr/>
        </p:nvSpPr>
        <p:spPr>
          <a:xfrm>
            <a:off x="3392909" y="1416972"/>
            <a:ext cx="2358107" cy="2722260"/>
          </a:xfrm>
          <a:prstGeom prst="rect">
            <a:avLst/>
          </a:prstGeom>
          <a:noFill/>
          <a:ln/>
        </p:spPr>
        <p:txBody>
          <a:bodyPr wrap="square" lIns="0" tIns="0" rIns="0" bIns="0" rtlCol="0" anchor="t">
            <a:normAutofit/>
          </a:bodyPr>
          <a:lstStyle/>
          <a:p>
            <a:pPr marL="0" indent="0" algn="just">
              <a:lnSpc>
                <a:spcPct val="133000"/>
              </a:lnSpc>
              <a:buNone/>
            </a:pPr>
            <a:r>
              <a:rPr lang="en-US" sz="1100" dirty="0">
                <a:solidFill>
                  <a:srgbClr val="272525"/>
                </a:solidFill>
                <a:latin typeface="Inter" pitchFamily="34" charset="0"/>
                <a:ea typeface="Inter" pitchFamily="34" charset="-122"/>
                <a:cs typeface="Inter" pitchFamily="34" charset="-120"/>
              </a:rPr>
              <a:t>The 51% condition does not apply to eligible startups under Section 80-IAC, provided </a:t>
            </a:r>
          </a:p>
          <a:p>
            <a:pPr marL="171450" indent="-171450" algn="just">
              <a:lnSpc>
                <a:spcPct val="133000"/>
              </a:lnSpc>
              <a:buFont typeface="Arial" pitchFamily="34" charset="0"/>
              <a:buChar char="•"/>
            </a:pPr>
            <a:r>
              <a:rPr lang="en-US" sz="1100" dirty="0">
                <a:solidFill>
                  <a:srgbClr val="272525"/>
                </a:solidFill>
                <a:latin typeface="Inter" pitchFamily="34" charset="0"/>
                <a:ea typeface="Inter" pitchFamily="34" charset="-122"/>
                <a:cs typeface="Inter" pitchFamily="34" charset="-120"/>
              </a:rPr>
              <a:t>The shareholders holding voting power on the last date of the loss year continue to hold those shares, and </a:t>
            </a:r>
          </a:p>
          <a:p>
            <a:pPr marL="171450" indent="-171450" algn="just">
              <a:lnSpc>
                <a:spcPct val="133000"/>
              </a:lnSpc>
              <a:buFont typeface="Arial" pitchFamily="34" charset="0"/>
              <a:buChar char="•"/>
            </a:pPr>
            <a:r>
              <a:rPr lang="en-US" sz="1100" dirty="0">
                <a:solidFill>
                  <a:srgbClr val="272525"/>
                </a:solidFill>
                <a:latin typeface="Inter" pitchFamily="34" charset="0"/>
                <a:ea typeface="Inter" pitchFamily="34" charset="-122"/>
                <a:cs typeface="Inter" pitchFamily="34" charset="-120"/>
              </a:rPr>
              <a:t>The loss was incurred within </a:t>
            </a:r>
            <a:r>
              <a:rPr lang="en-US" sz="1100" b="1" dirty="0">
                <a:solidFill>
                  <a:srgbClr val="272525"/>
                </a:solidFill>
                <a:latin typeface="Inter" pitchFamily="34" charset="0"/>
                <a:ea typeface="Inter" pitchFamily="34" charset="-122"/>
                <a:cs typeface="Inter" pitchFamily="34" charset="-120"/>
              </a:rPr>
              <a:t>ten years</a:t>
            </a:r>
            <a:r>
              <a:rPr lang="en-US" sz="1100" dirty="0">
                <a:solidFill>
                  <a:srgbClr val="272525"/>
                </a:solidFill>
                <a:latin typeface="Inter" pitchFamily="34" charset="0"/>
                <a:ea typeface="Inter" pitchFamily="34" charset="-122"/>
                <a:cs typeface="Inter" pitchFamily="34" charset="-120"/>
              </a:rPr>
              <a:t> of incorporation</a:t>
            </a:r>
          </a:p>
          <a:p>
            <a:pPr marL="171450" indent="-171450" algn="just">
              <a:lnSpc>
                <a:spcPct val="133000"/>
              </a:lnSpc>
              <a:buFont typeface="Arial" pitchFamily="34" charset="0"/>
              <a:buChar char="•"/>
            </a:pPr>
            <a:r>
              <a:rPr lang="en-US" sz="1100" dirty="0">
                <a:solidFill>
                  <a:srgbClr val="272525"/>
                </a:solidFill>
                <a:latin typeface="Inter" pitchFamily="34" charset="0"/>
                <a:ea typeface="Inter" pitchFamily="34" charset="-122"/>
                <a:cs typeface="Inter" pitchFamily="34" charset="-120"/>
              </a:rPr>
              <a:t>The startup must hold a certificate from the </a:t>
            </a:r>
            <a:r>
              <a:rPr lang="en-US" sz="1100" b="1" dirty="0">
                <a:solidFill>
                  <a:srgbClr val="272525"/>
                </a:solidFill>
                <a:latin typeface="Inter" pitchFamily="34" charset="0"/>
                <a:ea typeface="Inter" pitchFamily="34" charset="-122"/>
                <a:cs typeface="Inter" pitchFamily="34" charset="-120"/>
              </a:rPr>
              <a:t>Inter-Ministerial Board of Certification.</a:t>
            </a:r>
          </a:p>
        </p:txBody>
      </p:sp>
      <p:sp>
        <p:nvSpPr>
          <p:cNvPr id="12" name="Shape 10"/>
          <p:cNvSpPr/>
          <p:nvPr/>
        </p:nvSpPr>
        <p:spPr>
          <a:xfrm>
            <a:off x="6013252" y="558414"/>
            <a:ext cx="2634555" cy="3644790"/>
          </a:xfrm>
          <a:prstGeom prst="roundRect">
            <a:avLst>
              <a:gd name="adj" fmla="val 2064"/>
            </a:avLst>
          </a:prstGeom>
          <a:solidFill>
            <a:srgbClr val="FFFFFF"/>
          </a:solidFill>
          <a:ln w="14288">
            <a:solidFill>
              <a:srgbClr val="C0C1D7"/>
            </a:solidFill>
            <a:prstDash val="solid"/>
          </a:ln>
        </p:spPr>
      </p:sp>
      <p:sp>
        <p:nvSpPr>
          <p:cNvPr id="13" name="Text 11"/>
          <p:cNvSpPr/>
          <p:nvPr/>
        </p:nvSpPr>
        <p:spPr>
          <a:xfrm>
            <a:off x="6151512" y="610495"/>
            <a:ext cx="2358033" cy="479075"/>
          </a:xfrm>
          <a:prstGeom prst="rect">
            <a:avLst/>
          </a:prstGeom>
          <a:noFill/>
          <a:ln/>
        </p:spPr>
        <p:txBody>
          <a:bodyPr wrap="none" lIns="0" tIns="0" rIns="0" bIns="0" rtlCol="0" anchor="t"/>
          <a:lstStyle/>
          <a:p>
            <a:pPr marL="0" indent="0" algn="l">
              <a:lnSpc>
                <a:spcPct val="104000"/>
              </a:lnSpc>
              <a:buNone/>
            </a:pPr>
            <a:r>
              <a:rPr lang="en-US" sz="1600" b="1" dirty="0">
                <a:solidFill>
                  <a:srgbClr val="272525"/>
                </a:solidFill>
                <a:latin typeface="Inter Bold" pitchFamily="34" charset="0"/>
                <a:ea typeface="Inter Bold" pitchFamily="34" charset="-122"/>
                <a:cs typeface="Inter Bold" pitchFamily="34" charset="-120"/>
              </a:rPr>
              <a:t>Year-by-Year</a:t>
            </a:r>
            <a:r>
              <a:rPr lang="en-US" sz="1200" b="1" dirty="0">
                <a:solidFill>
                  <a:srgbClr val="272525"/>
                </a:solidFill>
                <a:latin typeface="Inter Bold" pitchFamily="34" charset="0"/>
                <a:ea typeface="Inter Bold" pitchFamily="34" charset="-122"/>
                <a:cs typeface="Inter Bold" pitchFamily="34" charset="-120"/>
              </a:rPr>
              <a:t> </a:t>
            </a:r>
          </a:p>
          <a:p>
            <a:pPr marL="0" indent="0" algn="l">
              <a:lnSpc>
                <a:spcPct val="104000"/>
              </a:lnSpc>
              <a:buNone/>
            </a:pPr>
            <a:r>
              <a:rPr lang="en-US" sz="1600" b="1" dirty="0">
                <a:solidFill>
                  <a:srgbClr val="272525"/>
                </a:solidFill>
                <a:latin typeface="Inter Bold" pitchFamily="34" charset="0"/>
                <a:ea typeface="Inter Bold" pitchFamily="34" charset="-122"/>
                <a:cs typeface="Inter Bold" pitchFamily="34" charset="-120"/>
              </a:rPr>
              <a:t>Verification</a:t>
            </a:r>
            <a:endParaRPr lang="en-US" sz="1600" dirty="0"/>
          </a:p>
        </p:txBody>
      </p:sp>
      <p:sp>
        <p:nvSpPr>
          <p:cNvPr id="14" name="Text 12"/>
          <p:cNvSpPr/>
          <p:nvPr/>
        </p:nvSpPr>
        <p:spPr>
          <a:xfrm>
            <a:off x="6151513" y="1416973"/>
            <a:ext cx="2358033" cy="2722260"/>
          </a:xfrm>
          <a:prstGeom prst="rect">
            <a:avLst/>
          </a:prstGeom>
          <a:noFill/>
          <a:ln/>
        </p:spPr>
        <p:txBody>
          <a:bodyPr wrap="square" lIns="0" tIns="0" rIns="0" bIns="0" rtlCol="0" anchor="t">
            <a:normAutofit/>
          </a:bodyPr>
          <a:lstStyle/>
          <a:p>
            <a:pPr marL="0" indent="0" algn="just">
              <a:lnSpc>
                <a:spcPct val="133000"/>
              </a:lnSpc>
              <a:buNone/>
            </a:pPr>
            <a:r>
              <a:rPr lang="en-US" sz="1100" dirty="0">
                <a:solidFill>
                  <a:srgbClr val="272525"/>
                </a:solidFill>
                <a:latin typeface="Inter" pitchFamily="34" charset="0"/>
                <a:ea typeface="Inter" pitchFamily="34" charset="-122"/>
                <a:cs typeface="Inter" pitchFamily="34" charset="-120"/>
              </a:rPr>
              <a:t>Comparison of shareholding must be done with reference to the last day of the current previous year and the last day of every previous year in which the loss was incurred. Each year of loss must be evaluated separately — not in aggregate. Refer to the Register of Members and MCA filings for same.</a:t>
            </a:r>
          </a:p>
        </p:txBody>
      </p:sp>
      <p:sp>
        <p:nvSpPr>
          <p:cNvPr id="15" name="Rectangle 14"/>
          <p:cNvSpPr/>
          <p:nvPr/>
        </p:nvSpPr>
        <p:spPr>
          <a:xfrm>
            <a:off x="8020195" y="4850964"/>
            <a:ext cx="1123805" cy="2305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Shape 4"/>
          <p:cNvSpPr/>
          <p:nvPr/>
        </p:nvSpPr>
        <p:spPr>
          <a:xfrm>
            <a:off x="256557" y="4313734"/>
            <a:ext cx="8391250" cy="474651"/>
          </a:xfrm>
          <a:prstGeom prst="roundRect">
            <a:avLst>
              <a:gd name="adj" fmla="val 2064"/>
            </a:avLst>
          </a:prstGeom>
          <a:solidFill>
            <a:srgbClr val="FFFFFF"/>
          </a:solidFill>
          <a:ln w="14288">
            <a:solidFill>
              <a:srgbClr val="C0C1D7"/>
            </a:solidFill>
            <a:prstDash val="solid"/>
          </a:ln>
        </p:spPr>
        <p:txBody>
          <a:bodyPr/>
          <a:lstStyle/>
          <a:p>
            <a:pPr marL="171450" indent="-171450">
              <a:buFont typeface="Wingdings" pitchFamily="2" charset="2"/>
              <a:buChar char="v"/>
            </a:pPr>
            <a:r>
              <a:rPr lang="en-US" sz="1100" dirty="0">
                <a:solidFill>
                  <a:srgbClr val="272525"/>
                </a:solidFill>
                <a:latin typeface="Inter" pitchFamily="34" charset="0"/>
                <a:ea typeface="Inter" pitchFamily="34" charset="-122"/>
                <a:cs typeface="Inter" pitchFamily="34" charset="-120"/>
              </a:rPr>
              <a:t>A start-up may raise fresh funding and dilute promoters below 51%, yet still retain carry-forward losses if the above conditions are satisfied.</a:t>
            </a:r>
          </a:p>
          <a:p>
            <a:endParaRPr lang="en-IN"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903758" y="139604"/>
            <a:ext cx="1999986" cy="362968"/>
          </a:xfrm>
          <a:prstGeom prst="roundRect">
            <a:avLst>
              <a:gd name="adj" fmla="val 18441"/>
            </a:avLst>
          </a:prstGeom>
          <a:noFill/>
          <a:ln w="4763">
            <a:solidFill>
              <a:srgbClr val="4950BC"/>
            </a:solidFill>
            <a:prstDash val="solid"/>
          </a:ln>
        </p:spPr>
      </p:sp>
      <p:sp>
        <p:nvSpPr>
          <p:cNvPr id="3" name="Text 1"/>
          <p:cNvSpPr/>
          <p:nvPr/>
        </p:nvSpPr>
        <p:spPr>
          <a:xfrm>
            <a:off x="964331" y="237327"/>
            <a:ext cx="1851497" cy="265244"/>
          </a:xfrm>
          <a:prstGeom prst="rect">
            <a:avLst/>
          </a:prstGeom>
          <a:noFill/>
          <a:ln/>
        </p:spPr>
        <p:txBody>
          <a:bodyPr wrap="none" lIns="0" tIns="0" rIns="0" bIns="0" rtlCol="0" anchor="t"/>
          <a:lstStyle/>
          <a:p>
            <a:pPr marL="0" indent="0" algn="ctr">
              <a:lnSpc>
                <a:spcPct val="117000"/>
              </a:lnSpc>
              <a:buNone/>
            </a:pPr>
            <a:r>
              <a:rPr lang="en-US" sz="900" dirty="0">
                <a:solidFill>
                  <a:srgbClr val="4950BC"/>
                </a:solidFill>
                <a:latin typeface="Inter" pitchFamily="34" charset="0"/>
                <a:ea typeface="Inter" pitchFamily="34" charset="-122"/>
                <a:cs typeface="Inter" pitchFamily="34" charset="-120"/>
              </a:rPr>
              <a:t>CLAUSE 32(B) — CONTINUATION</a:t>
            </a:r>
            <a:endParaRPr lang="en-US" sz="900" dirty="0"/>
          </a:p>
        </p:txBody>
      </p:sp>
      <p:sp>
        <p:nvSpPr>
          <p:cNvPr id="4" name="Text 2"/>
          <p:cNvSpPr/>
          <p:nvPr/>
        </p:nvSpPr>
        <p:spPr>
          <a:xfrm>
            <a:off x="903759" y="562049"/>
            <a:ext cx="5955060" cy="290736"/>
          </a:xfrm>
          <a:prstGeom prst="rect">
            <a:avLst/>
          </a:prstGeom>
          <a:noFill/>
          <a:ln/>
        </p:spPr>
        <p:txBody>
          <a:bodyPr wrap="none" lIns="0" tIns="0" rIns="0" bIns="0" rtlCol="0" anchor="t"/>
          <a:lstStyle/>
          <a:p>
            <a:pPr marL="0" indent="0" algn="l">
              <a:lnSpc>
                <a:spcPct val="104000"/>
              </a:lnSpc>
              <a:buNone/>
            </a:pPr>
            <a:r>
              <a:rPr lang="en-US" sz="1800" b="1" dirty="0">
                <a:solidFill>
                  <a:srgbClr val="000000"/>
                </a:solidFill>
                <a:latin typeface="Inter Bold" pitchFamily="34" charset="0"/>
                <a:ea typeface="Inter Bold" pitchFamily="34" charset="-122"/>
                <a:cs typeface="Inter Bold" pitchFamily="34" charset="-120"/>
              </a:rPr>
              <a:t>Exceptions to Section 79 &amp; Auditor's Verification</a:t>
            </a:r>
            <a:endParaRPr lang="en-US" sz="1800" dirty="0"/>
          </a:p>
        </p:txBody>
      </p:sp>
      <p:sp>
        <p:nvSpPr>
          <p:cNvPr id="5" name="Text 3"/>
          <p:cNvSpPr/>
          <p:nvPr/>
        </p:nvSpPr>
        <p:spPr>
          <a:xfrm>
            <a:off x="903759" y="957411"/>
            <a:ext cx="7793608" cy="130225"/>
          </a:xfrm>
          <a:prstGeom prst="rect">
            <a:avLst/>
          </a:prstGeom>
          <a:noFill/>
          <a:ln/>
        </p:spPr>
        <p:txBody>
          <a:bodyPr wrap="none" lIns="0" tIns="0" rIns="0" bIns="0" rtlCol="0" anchor="t"/>
          <a:lstStyle/>
          <a:p>
            <a:pPr marL="0" indent="0" algn="l">
              <a:lnSpc>
                <a:spcPct val="117000"/>
              </a:lnSpc>
              <a:buNone/>
            </a:pPr>
            <a:r>
              <a:rPr lang="en-US" sz="800" dirty="0">
                <a:solidFill>
                  <a:srgbClr val="272525"/>
                </a:solidFill>
                <a:latin typeface="Inter" pitchFamily="34" charset="0"/>
                <a:ea typeface="Inter" pitchFamily="34" charset="-122"/>
                <a:cs typeface="Inter" pitchFamily="34" charset="-120"/>
              </a:rPr>
              <a:t>Section 79 does </a:t>
            </a:r>
            <a:r>
              <a:rPr lang="en-US" sz="800" b="1" dirty="0">
                <a:solidFill>
                  <a:srgbClr val="272525"/>
                </a:solidFill>
                <a:latin typeface="Inter" pitchFamily="34" charset="0"/>
                <a:ea typeface="Inter" pitchFamily="34" charset="-122"/>
                <a:cs typeface="Inter" pitchFamily="34" charset="-120"/>
              </a:rPr>
              <a:t>not</a:t>
            </a:r>
            <a:r>
              <a:rPr lang="en-US" sz="800" dirty="0">
                <a:solidFill>
                  <a:srgbClr val="272525"/>
                </a:solidFill>
                <a:latin typeface="Inter" pitchFamily="34" charset="0"/>
                <a:ea typeface="Inter" pitchFamily="34" charset="-122"/>
                <a:cs typeface="Inter" pitchFamily="34" charset="-120"/>
              </a:rPr>
              <a:t> apply to shareholding changes arising from the following circumstances:</a:t>
            </a:r>
            <a:endParaRPr lang="en-US" sz="800" dirty="0"/>
          </a:p>
        </p:txBody>
      </p:sp>
      <p:sp>
        <p:nvSpPr>
          <p:cNvPr id="7" name="Text 4"/>
          <p:cNvSpPr/>
          <p:nvPr/>
        </p:nvSpPr>
        <p:spPr>
          <a:xfrm>
            <a:off x="903759" y="1311782"/>
            <a:ext cx="1637853" cy="145331"/>
          </a:xfrm>
          <a:prstGeom prst="rect">
            <a:avLst/>
          </a:prstGeom>
          <a:noFill/>
          <a:ln/>
        </p:spPr>
        <p:txBody>
          <a:bodyPr wrap="none" lIns="0" tIns="0" rIns="0" bIns="0" rtlCol="0" anchor="t"/>
          <a:lstStyle/>
          <a:p>
            <a:pPr marL="171450" indent="-171450" algn="l">
              <a:lnSpc>
                <a:spcPct val="104000"/>
              </a:lnSpc>
              <a:buFont typeface="Wingdings" pitchFamily="2" charset="2"/>
              <a:buChar char="q"/>
            </a:pPr>
            <a:r>
              <a:rPr lang="en-US" sz="900" b="1" dirty="0">
                <a:solidFill>
                  <a:srgbClr val="272525"/>
                </a:solidFill>
                <a:latin typeface="Inter Bold" pitchFamily="34" charset="0"/>
                <a:ea typeface="Inter Bold" pitchFamily="34" charset="-122"/>
                <a:cs typeface="Inter Bold" pitchFamily="34" charset="-120"/>
              </a:rPr>
              <a:t>     Death or Gift to Relative</a:t>
            </a:r>
            <a:endParaRPr lang="en-US" sz="900" dirty="0"/>
          </a:p>
        </p:txBody>
      </p:sp>
      <p:sp>
        <p:nvSpPr>
          <p:cNvPr id="8" name="Text 5"/>
          <p:cNvSpPr/>
          <p:nvPr/>
        </p:nvSpPr>
        <p:spPr>
          <a:xfrm>
            <a:off x="1206103" y="1569605"/>
            <a:ext cx="7034064" cy="130225"/>
          </a:xfrm>
          <a:prstGeom prst="rect">
            <a:avLst/>
          </a:prstGeom>
          <a:noFill/>
          <a:ln/>
        </p:spPr>
        <p:txBody>
          <a:bodyPr wrap="none" lIns="0" tIns="0" rIns="0" bIns="0" rtlCol="0" anchor="t"/>
          <a:lstStyle/>
          <a:p>
            <a:pPr marL="0" indent="0" algn="l">
              <a:lnSpc>
                <a:spcPct val="117000"/>
              </a:lnSpc>
              <a:buNone/>
            </a:pPr>
            <a:r>
              <a:rPr lang="en-US" sz="700" dirty="0">
                <a:solidFill>
                  <a:srgbClr val="272525"/>
                </a:solidFill>
                <a:latin typeface="Inter" pitchFamily="34" charset="0"/>
                <a:ea typeface="Inter" pitchFamily="34" charset="-122"/>
                <a:cs typeface="Inter" pitchFamily="34" charset="-120"/>
              </a:rPr>
              <a:t>Change consequent upon death of a shareholder, or transfer of shares by way of gift to any relative of the shareholder making such gift.</a:t>
            </a:r>
            <a:endParaRPr lang="en-US" sz="700" dirty="0"/>
          </a:p>
        </p:txBody>
      </p:sp>
      <p:sp>
        <p:nvSpPr>
          <p:cNvPr id="10" name="Text 6"/>
          <p:cNvSpPr/>
          <p:nvPr/>
        </p:nvSpPr>
        <p:spPr>
          <a:xfrm>
            <a:off x="903758" y="1792818"/>
            <a:ext cx="2762399" cy="145331"/>
          </a:xfrm>
          <a:prstGeom prst="rect">
            <a:avLst/>
          </a:prstGeom>
          <a:noFill/>
          <a:ln/>
        </p:spPr>
        <p:txBody>
          <a:bodyPr wrap="none" lIns="0" tIns="0" rIns="0" bIns="0" rtlCol="0" anchor="t"/>
          <a:lstStyle/>
          <a:p>
            <a:pPr marL="171450" indent="-171450" algn="l">
              <a:lnSpc>
                <a:spcPct val="104000"/>
              </a:lnSpc>
              <a:buFont typeface="Wingdings" pitchFamily="2" charset="2"/>
              <a:buChar char="q"/>
            </a:pPr>
            <a:r>
              <a:rPr lang="en-US" sz="900" b="1" dirty="0">
                <a:solidFill>
                  <a:srgbClr val="272525"/>
                </a:solidFill>
                <a:latin typeface="Inter Bold" pitchFamily="34" charset="0"/>
                <a:ea typeface="Inter Bold" pitchFamily="34" charset="-122"/>
                <a:cs typeface="Inter Bold" pitchFamily="34" charset="-120"/>
              </a:rPr>
              <a:t>     Foreign Company Amalgamation/Demerger</a:t>
            </a:r>
            <a:endParaRPr lang="en-US" sz="900" dirty="0"/>
          </a:p>
        </p:txBody>
      </p:sp>
      <p:sp>
        <p:nvSpPr>
          <p:cNvPr id="11" name="Text 7"/>
          <p:cNvSpPr/>
          <p:nvPr/>
        </p:nvSpPr>
        <p:spPr>
          <a:xfrm>
            <a:off x="1206103" y="2058873"/>
            <a:ext cx="7034064" cy="260449"/>
          </a:xfrm>
          <a:prstGeom prst="rect">
            <a:avLst/>
          </a:prstGeom>
          <a:noFill/>
          <a:ln/>
        </p:spPr>
        <p:txBody>
          <a:bodyPr wrap="square" lIns="0" tIns="0" rIns="0" bIns="0" rtlCol="0" anchor="t">
            <a:normAutofit/>
          </a:bodyPr>
          <a:lstStyle/>
          <a:p>
            <a:pPr marL="0" indent="0" algn="l">
              <a:lnSpc>
                <a:spcPct val="117000"/>
              </a:lnSpc>
              <a:buNone/>
            </a:pPr>
            <a:r>
              <a:rPr lang="en-US" sz="700" dirty="0">
                <a:solidFill>
                  <a:srgbClr val="272525"/>
                </a:solidFill>
                <a:latin typeface="Inter" pitchFamily="34" charset="0"/>
                <a:ea typeface="Inter" pitchFamily="34" charset="-122"/>
                <a:cs typeface="Inter" pitchFamily="34" charset="-120"/>
              </a:rPr>
              <a:t>Change in shareholding of an Indian subsidiary of a foreign company resulting from amalgamation or demerger of the foreign company, provided 51% shareholders of the amalgamating/demerged foreign company continue as shareholders of the resulting company.</a:t>
            </a:r>
            <a:endParaRPr lang="en-US" sz="700" dirty="0"/>
          </a:p>
        </p:txBody>
      </p:sp>
      <p:sp>
        <p:nvSpPr>
          <p:cNvPr id="13" name="Text 8"/>
          <p:cNvSpPr/>
          <p:nvPr/>
        </p:nvSpPr>
        <p:spPr>
          <a:xfrm>
            <a:off x="903759" y="2433462"/>
            <a:ext cx="1465214" cy="145331"/>
          </a:xfrm>
          <a:prstGeom prst="rect">
            <a:avLst/>
          </a:prstGeom>
          <a:noFill/>
          <a:ln/>
        </p:spPr>
        <p:txBody>
          <a:bodyPr wrap="none" lIns="0" tIns="0" rIns="0" bIns="0" rtlCol="0" anchor="t"/>
          <a:lstStyle/>
          <a:p>
            <a:pPr marL="171450" indent="-171450" algn="l">
              <a:lnSpc>
                <a:spcPct val="104000"/>
              </a:lnSpc>
              <a:buFont typeface="Wingdings" pitchFamily="2" charset="2"/>
              <a:buChar char="q"/>
            </a:pPr>
            <a:r>
              <a:rPr lang="en-US" sz="900" b="1" dirty="0">
                <a:solidFill>
                  <a:srgbClr val="272525"/>
                </a:solidFill>
                <a:latin typeface="Inter Bold" pitchFamily="34" charset="0"/>
                <a:ea typeface="Inter Bold" pitchFamily="34" charset="-122"/>
                <a:cs typeface="Inter Bold" pitchFamily="34" charset="-120"/>
              </a:rPr>
              <a:t>     IBC Resolution Plan</a:t>
            </a:r>
            <a:endParaRPr lang="en-US" sz="900" dirty="0"/>
          </a:p>
        </p:txBody>
      </p:sp>
      <p:sp>
        <p:nvSpPr>
          <p:cNvPr id="14" name="Text 9"/>
          <p:cNvSpPr/>
          <p:nvPr/>
        </p:nvSpPr>
        <p:spPr>
          <a:xfrm>
            <a:off x="1206103" y="2657698"/>
            <a:ext cx="7034064" cy="260449"/>
          </a:xfrm>
          <a:prstGeom prst="rect">
            <a:avLst/>
          </a:prstGeom>
          <a:noFill/>
          <a:ln/>
        </p:spPr>
        <p:txBody>
          <a:bodyPr wrap="square" lIns="0" tIns="0" rIns="0" bIns="0" rtlCol="0" anchor="t">
            <a:normAutofit/>
          </a:bodyPr>
          <a:lstStyle/>
          <a:p>
            <a:pPr marL="0" indent="0" algn="l">
              <a:lnSpc>
                <a:spcPct val="117000"/>
              </a:lnSpc>
              <a:buNone/>
            </a:pPr>
            <a:r>
              <a:rPr lang="en-US" sz="700" dirty="0">
                <a:solidFill>
                  <a:srgbClr val="272525"/>
                </a:solidFill>
                <a:latin typeface="Inter" pitchFamily="34" charset="0"/>
                <a:ea typeface="Inter" pitchFamily="34" charset="-122"/>
                <a:cs typeface="Inter" pitchFamily="34" charset="-120"/>
              </a:rPr>
              <a:t>A resolution plan approved under the Insolvency and Bankruptcy Code, 2016, after affording a reasonable opportunity of being heard to the jurisdictional Principal Commissioner or Commissioner.</a:t>
            </a:r>
            <a:endParaRPr lang="en-US" sz="700" dirty="0"/>
          </a:p>
        </p:txBody>
      </p:sp>
      <p:sp>
        <p:nvSpPr>
          <p:cNvPr id="16" name="Text 10"/>
          <p:cNvSpPr/>
          <p:nvPr/>
        </p:nvSpPr>
        <p:spPr>
          <a:xfrm>
            <a:off x="903758" y="2984376"/>
            <a:ext cx="3456534" cy="187151"/>
          </a:xfrm>
          <a:prstGeom prst="rect">
            <a:avLst/>
          </a:prstGeom>
          <a:noFill/>
          <a:ln/>
        </p:spPr>
        <p:txBody>
          <a:bodyPr wrap="none" lIns="0" tIns="0" rIns="0" bIns="0" rtlCol="0" anchor="t"/>
          <a:lstStyle/>
          <a:p>
            <a:pPr marL="171450" indent="-171450" algn="l">
              <a:lnSpc>
                <a:spcPct val="104000"/>
              </a:lnSpc>
              <a:buFont typeface="Wingdings" pitchFamily="2" charset="2"/>
              <a:buChar char="q"/>
            </a:pPr>
            <a:r>
              <a:rPr lang="en-US" sz="900" b="1" dirty="0">
                <a:solidFill>
                  <a:srgbClr val="272525"/>
                </a:solidFill>
                <a:latin typeface="Inter Bold" pitchFamily="34" charset="0"/>
                <a:ea typeface="Inter Bold" pitchFamily="34" charset="-122"/>
                <a:cs typeface="Inter Bold" pitchFamily="34" charset="-120"/>
              </a:rPr>
              <a:t>    Tribunal-Appointed Directors &amp; Strategic Disinvestment</a:t>
            </a:r>
            <a:endParaRPr lang="en-US" sz="900" dirty="0"/>
          </a:p>
        </p:txBody>
      </p:sp>
      <p:sp>
        <p:nvSpPr>
          <p:cNvPr id="17" name="Text 11"/>
          <p:cNvSpPr/>
          <p:nvPr/>
        </p:nvSpPr>
        <p:spPr>
          <a:xfrm>
            <a:off x="1206103" y="3255656"/>
            <a:ext cx="7034064" cy="260449"/>
          </a:xfrm>
          <a:prstGeom prst="rect">
            <a:avLst/>
          </a:prstGeom>
          <a:noFill/>
          <a:ln/>
        </p:spPr>
        <p:txBody>
          <a:bodyPr wrap="square" lIns="0" tIns="0" rIns="0" bIns="0" rtlCol="0" anchor="t">
            <a:normAutofit/>
          </a:bodyPr>
          <a:lstStyle/>
          <a:p>
            <a:pPr marL="0" indent="0" algn="l">
              <a:lnSpc>
                <a:spcPct val="117000"/>
              </a:lnSpc>
              <a:buNone/>
            </a:pPr>
            <a:r>
              <a:rPr lang="en-US" sz="700" dirty="0">
                <a:solidFill>
                  <a:srgbClr val="272525"/>
                </a:solidFill>
                <a:latin typeface="Inter" pitchFamily="34" charset="0"/>
                <a:ea typeface="Inter" pitchFamily="34" charset="-122"/>
                <a:cs typeface="Inter" pitchFamily="34" charset="-120"/>
              </a:rPr>
              <a:t>Changes pursuant to Tribunal action under Sections 241/242 of the Companies Act, 2013, or to an erstwhile public sector company post strategic disinvestment, provided the ultimate holding company continues to hold 51% voting power. Non-compliance triggers Section 79(1) for that and subsequent years.</a:t>
            </a:r>
            <a:endParaRPr lang="en-US" sz="700" dirty="0"/>
          </a:p>
        </p:txBody>
      </p:sp>
      <p:sp>
        <p:nvSpPr>
          <p:cNvPr id="19" name="Text 12"/>
          <p:cNvSpPr/>
          <p:nvPr/>
        </p:nvSpPr>
        <p:spPr>
          <a:xfrm>
            <a:off x="929804" y="3384352"/>
            <a:ext cx="2206079" cy="145331"/>
          </a:xfrm>
          <a:prstGeom prst="rect">
            <a:avLst/>
          </a:prstGeom>
          <a:noFill/>
          <a:ln/>
        </p:spPr>
        <p:txBody>
          <a:bodyPr wrap="none" lIns="0" tIns="0" rIns="0" bIns="0" rtlCol="0" anchor="t"/>
          <a:lstStyle/>
          <a:p>
            <a:pPr marL="171450" indent="-171450" algn="l">
              <a:lnSpc>
                <a:spcPct val="104000"/>
              </a:lnSpc>
              <a:buFont typeface="Wingdings" pitchFamily="2" charset="2"/>
              <a:buChar char="q"/>
            </a:pPr>
            <a:endParaRPr lang="en-US" sz="900" dirty="0">
              <a:solidFill>
                <a:srgbClr val="FF0000"/>
              </a:solidFill>
            </a:endParaRPr>
          </a:p>
        </p:txBody>
      </p:sp>
      <p:sp>
        <p:nvSpPr>
          <p:cNvPr id="20" name="Text 13"/>
          <p:cNvSpPr/>
          <p:nvPr/>
        </p:nvSpPr>
        <p:spPr>
          <a:xfrm>
            <a:off x="1206103" y="3571503"/>
            <a:ext cx="7034064" cy="130225"/>
          </a:xfrm>
          <a:prstGeom prst="rect">
            <a:avLst/>
          </a:prstGeom>
          <a:noFill/>
          <a:ln/>
        </p:spPr>
        <p:txBody>
          <a:bodyPr wrap="none" lIns="0" tIns="0" rIns="0" bIns="0" rtlCol="0" anchor="t"/>
          <a:lstStyle/>
          <a:p>
            <a:pPr marL="0" indent="0" algn="l">
              <a:lnSpc>
                <a:spcPct val="117000"/>
              </a:lnSpc>
              <a:buNone/>
            </a:pPr>
            <a:endParaRPr lang="en-US" sz="700" dirty="0"/>
          </a:p>
        </p:txBody>
      </p:sp>
      <p:sp>
        <p:nvSpPr>
          <p:cNvPr id="21" name="Shape 14"/>
          <p:cNvSpPr/>
          <p:nvPr/>
        </p:nvSpPr>
        <p:spPr>
          <a:xfrm>
            <a:off x="836786" y="3780160"/>
            <a:ext cx="3688631" cy="998637"/>
          </a:xfrm>
          <a:prstGeom prst="roundRect">
            <a:avLst>
              <a:gd name="adj" fmla="val 6708"/>
            </a:avLst>
          </a:prstGeom>
          <a:solidFill>
            <a:srgbClr val="4950BC"/>
          </a:solidFill>
          <a:ln/>
        </p:spPr>
      </p:sp>
      <p:sp>
        <p:nvSpPr>
          <p:cNvPr id="22" name="Text 15"/>
          <p:cNvSpPr/>
          <p:nvPr/>
        </p:nvSpPr>
        <p:spPr>
          <a:xfrm>
            <a:off x="929804" y="3849886"/>
            <a:ext cx="1886024" cy="145331"/>
          </a:xfrm>
          <a:prstGeom prst="rect">
            <a:avLst/>
          </a:prstGeom>
          <a:noFill/>
          <a:ln/>
        </p:spPr>
        <p:txBody>
          <a:bodyPr wrap="none" lIns="0" tIns="0" rIns="0" bIns="0" rtlCol="0" anchor="t"/>
          <a:lstStyle/>
          <a:p>
            <a:pPr marL="0" indent="0" algn="l">
              <a:lnSpc>
                <a:spcPct val="104000"/>
              </a:lnSpc>
              <a:buNone/>
            </a:pPr>
            <a:r>
              <a:rPr lang="en-US" sz="1000" b="1" dirty="0">
                <a:solidFill>
                  <a:srgbClr val="FFFFFF"/>
                </a:solidFill>
                <a:latin typeface="Inter Bold" pitchFamily="34" charset="0"/>
                <a:ea typeface="Inter Bold" pitchFamily="34" charset="-122"/>
                <a:cs typeface="Inter Bold" pitchFamily="34" charset="-120"/>
              </a:rPr>
              <a:t>Unaffected by Section 79</a:t>
            </a:r>
            <a:endParaRPr lang="en-US" sz="1000" dirty="0"/>
          </a:p>
        </p:txBody>
      </p:sp>
      <p:sp>
        <p:nvSpPr>
          <p:cNvPr id="23" name="Text 16"/>
          <p:cNvSpPr/>
          <p:nvPr/>
        </p:nvSpPr>
        <p:spPr>
          <a:xfrm>
            <a:off x="929804" y="4064943"/>
            <a:ext cx="3502596" cy="651123"/>
          </a:xfrm>
          <a:prstGeom prst="rect">
            <a:avLst/>
          </a:prstGeom>
          <a:noFill/>
          <a:ln/>
        </p:spPr>
        <p:txBody>
          <a:bodyPr wrap="square" lIns="0" tIns="0" rIns="0" bIns="0" rtlCol="0" anchor="t">
            <a:normAutofit lnSpcReduction="10000"/>
          </a:bodyPr>
          <a:lstStyle/>
          <a:p>
            <a:pPr marL="0" indent="0" algn="l">
              <a:lnSpc>
                <a:spcPct val="117000"/>
              </a:lnSpc>
              <a:buNone/>
            </a:pPr>
            <a:r>
              <a:rPr lang="en-US" sz="900" dirty="0">
                <a:solidFill>
                  <a:srgbClr val="FFFFFF"/>
                </a:solidFill>
                <a:latin typeface="Inter" pitchFamily="34" charset="0"/>
                <a:ea typeface="Inter" pitchFamily="34" charset="-122"/>
                <a:cs typeface="Inter" pitchFamily="34" charset="-120"/>
              </a:rPr>
              <a:t>Section</a:t>
            </a:r>
            <a:r>
              <a:rPr lang="en-US" sz="700" dirty="0">
                <a:solidFill>
                  <a:srgbClr val="FFFFFF"/>
                </a:solidFill>
                <a:latin typeface="Inter" pitchFamily="34" charset="0"/>
                <a:ea typeface="Inter" pitchFamily="34" charset="-122"/>
                <a:cs typeface="Inter" pitchFamily="34" charset="-120"/>
              </a:rPr>
              <a:t> 79 does </a:t>
            </a:r>
            <a:r>
              <a:rPr lang="en-US" sz="700" b="1" dirty="0">
                <a:solidFill>
                  <a:srgbClr val="FFFFFF"/>
                </a:solidFill>
                <a:latin typeface="Inter" pitchFamily="34" charset="0"/>
                <a:ea typeface="Inter" pitchFamily="34" charset="-122"/>
                <a:cs typeface="Inter" pitchFamily="34" charset="-120"/>
              </a:rPr>
              <a:t>not</a:t>
            </a:r>
            <a:r>
              <a:rPr lang="en-US" sz="700" dirty="0">
                <a:solidFill>
                  <a:srgbClr val="FFFFFF"/>
                </a:solidFill>
                <a:latin typeface="Inter" pitchFamily="34" charset="0"/>
                <a:ea typeface="Inter" pitchFamily="34" charset="-122"/>
                <a:cs typeface="Inter" pitchFamily="34" charset="-120"/>
              </a:rPr>
              <a:t> affect set-off of </a:t>
            </a:r>
            <a:r>
              <a:rPr lang="en-US" sz="700" b="1" dirty="0">
                <a:solidFill>
                  <a:srgbClr val="FFFFFF"/>
                </a:solidFill>
                <a:latin typeface="Inter" pitchFamily="34" charset="0"/>
                <a:ea typeface="Inter" pitchFamily="34" charset="-122"/>
                <a:cs typeface="Inter" pitchFamily="34" charset="-120"/>
              </a:rPr>
              <a:t>unabsorbed depreciation</a:t>
            </a:r>
            <a:r>
              <a:rPr lang="en-US" sz="700" dirty="0">
                <a:solidFill>
                  <a:srgbClr val="FFFFFF"/>
                </a:solidFill>
                <a:latin typeface="Inter" pitchFamily="34" charset="0"/>
                <a:ea typeface="Inter" pitchFamily="34" charset="-122"/>
                <a:cs typeface="Inter" pitchFamily="34" charset="-120"/>
              </a:rPr>
              <a:t> (Section 32(2)) — </a:t>
            </a:r>
            <a:r>
              <a:rPr lang="en-US" sz="700" i="1" dirty="0">
                <a:solidFill>
                  <a:srgbClr val="FFFFFF"/>
                </a:solidFill>
                <a:latin typeface="Inter" pitchFamily="34" charset="0"/>
                <a:ea typeface="Inter" pitchFamily="34" charset="-122"/>
                <a:cs typeface="Inter" pitchFamily="34" charset="-120"/>
              </a:rPr>
              <a:t>CIT v. Concord Industries Ltd.</a:t>
            </a:r>
            <a:r>
              <a:rPr lang="en-US" sz="700" dirty="0">
                <a:solidFill>
                  <a:srgbClr val="FFFFFF"/>
                </a:solidFill>
                <a:latin typeface="Inter" pitchFamily="34" charset="0"/>
                <a:ea typeface="Inter" pitchFamily="34" charset="-122"/>
                <a:cs typeface="Inter" pitchFamily="34" charset="-120"/>
              </a:rPr>
              <a:t> (119 ITR 458) and </a:t>
            </a:r>
            <a:r>
              <a:rPr lang="en-US" sz="700" i="1" dirty="0">
                <a:solidFill>
                  <a:srgbClr val="FFFFFF"/>
                </a:solidFill>
                <a:latin typeface="Inter" pitchFamily="34" charset="0"/>
                <a:ea typeface="Inter" pitchFamily="34" charset="-122"/>
                <a:cs typeface="Inter" pitchFamily="34" charset="-120"/>
              </a:rPr>
              <a:t>CIT v. Shri Subbulaxmi Mills Ltd.</a:t>
            </a:r>
            <a:r>
              <a:rPr lang="en-US" sz="700" dirty="0">
                <a:solidFill>
                  <a:srgbClr val="FFFFFF"/>
                </a:solidFill>
                <a:latin typeface="Inter" pitchFamily="34" charset="0"/>
                <a:ea typeface="Inter" pitchFamily="34" charset="-122"/>
                <a:cs typeface="Inter" pitchFamily="34" charset="-120"/>
              </a:rPr>
              <a:t> (249 ITR 795 SC). </a:t>
            </a:r>
            <a:r>
              <a:rPr lang="en-US" sz="700" b="1" dirty="0">
                <a:solidFill>
                  <a:srgbClr val="FFFFFF"/>
                </a:solidFill>
                <a:latin typeface="Inter" pitchFamily="34" charset="0"/>
                <a:ea typeface="Inter" pitchFamily="34" charset="-122"/>
                <a:cs typeface="Inter" pitchFamily="34" charset="-120"/>
              </a:rPr>
              <a:t>Unabsorbed capital expenditure on scientific research </a:t>
            </a:r>
            <a:r>
              <a:rPr lang="en-US" sz="700" dirty="0">
                <a:solidFill>
                  <a:srgbClr val="FFFFFF"/>
                </a:solidFill>
                <a:latin typeface="Inter" pitchFamily="34" charset="0"/>
                <a:ea typeface="Inter" pitchFamily="34" charset="-122"/>
                <a:cs typeface="Inter" pitchFamily="34" charset="-120"/>
              </a:rPr>
              <a:t>and </a:t>
            </a:r>
            <a:r>
              <a:rPr lang="en-US" sz="700" b="1" dirty="0">
                <a:solidFill>
                  <a:srgbClr val="FFFFFF"/>
                </a:solidFill>
                <a:latin typeface="Inter" pitchFamily="34" charset="0"/>
                <a:ea typeface="Inter" pitchFamily="34" charset="-122"/>
                <a:cs typeface="Inter" pitchFamily="34" charset="-120"/>
              </a:rPr>
              <a:t>family planning </a:t>
            </a:r>
            <a:r>
              <a:rPr lang="en-US" sz="700" dirty="0">
                <a:solidFill>
                  <a:srgbClr val="FFFFFF"/>
                </a:solidFill>
                <a:latin typeface="Inter" pitchFamily="34" charset="0"/>
                <a:ea typeface="Inter" pitchFamily="34" charset="-122"/>
                <a:cs typeface="Inter" pitchFamily="34" charset="-120"/>
              </a:rPr>
              <a:t>is also unaffected. However, Section 79A regarding undisclosed income during search/survey must still be checked.</a:t>
            </a:r>
            <a:endParaRPr lang="en-US" sz="700" dirty="0"/>
          </a:p>
        </p:txBody>
      </p:sp>
      <p:sp>
        <p:nvSpPr>
          <p:cNvPr id="24" name="Text 17"/>
          <p:cNvSpPr/>
          <p:nvPr/>
        </p:nvSpPr>
        <p:spPr>
          <a:xfrm>
            <a:off x="4690170" y="3780160"/>
            <a:ext cx="2241872" cy="142391"/>
          </a:xfrm>
          <a:prstGeom prst="rect">
            <a:avLst/>
          </a:prstGeom>
          <a:noFill/>
          <a:ln/>
        </p:spPr>
        <p:txBody>
          <a:bodyPr wrap="none" lIns="0" tIns="0" rIns="0" bIns="0" rtlCol="0" anchor="t"/>
          <a:lstStyle/>
          <a:p>
            <a:pPr marL="0" indent="0" algn="l">
              <a:lnSpc>
                <a:spcPct val="104000"/>
              </a:lnSpc>
              <a:buNone/>
            </a:pPr>
            <a:r>
              <a:rPr lang="en-US" sz="1000" b="1" dirty="0">
                <a:solidFill>
                  <a:srgbClr val="000000"/>
                </a:solidFill>
                <a:latin typeface="Inter Bold" pitchFamily="34" charset="0"/>
                <a:ea typeface="Inter Bold" pitchFamily="34" charset="-122"/>
                <a:cs typeface="Inter Bold" pitchFamily="34" charset="-120"/>
              </a:rPr>
              <a:t>Working Papers Recommended</a:t>
            </a:r>
            <a:endParaRPr lang="en-US" sz="1000" dirty="0"/>
          </a:p>
        </p:txBody>
      </p:sp>
      <p:sp>
        <p:nvSpPr>
          <p:cNvPr id="25" name="Text 18"/>
          <p:cNvSpPr/>
          <p:nvPr/>
        </p:nvSpPr>
        <p:spPr>
          <a:xfrm>
            <a:off x="4690170" y="4064942"/>
            <a:ext cx="3891927" cy="1016609"/>
          </a:xfrm>
          <a:prstGeom prst="rect">
            <a:avLst/>
          </a:prstGeom>
          <a:noFill/>
          <a:ln/>
        </p:spPr>
        <p:txBody>
          <a:bodyPr wrap="square" lIns="0" tIns="0" rIns="0" bIns="0" rtlCol="0" anchor="t">
            <a:noAutofit/>
          </a:bodyPr>
          <a:lstStyle/>
          <a:p>
            <a:pPr marL="342900" indent="-342900">
              <a:lnSpc>
                <a:spcPct val="117000"/>
              </a:lnSpc>
              <a:buSzPct val="100000"/>
              <a:buChar char="•"/>
            </a:pPr>
            <a:r>
              <a:rPr lang="en-US" sz="800" dirty="0">
                <a:solidFill>
                  <a:srgbClr val="272525"/>
                </a:solidFill>
                <a:latin typeface="Inter" pitchFamily="34" charset="0"/>
                <a:ea typeface="Inter" pitchFamily="34" charset="-122"/>
                <a:cs typeface="Inter" pitchFamily="34" charset="-120"/>
              </a:rPr>
              <a:t>Shareholding schedules (legal + beneficial) for current and prior year</a:t>
            </a:r>
            <a:endParaRPr lang="en-US" sz="800" dirty="0"/>
          </a:p>
          <a:p>
            <a:pPr marL="342900" indent="-342900">
              <a:lnSpc>
                <a:spcPct val="117000"/>
              </a:lnSpc>
              <a:buSzPct val="100000"/>
              <a:buChar char="•"/>
            </a:pPr>
            <a:r>
              <a:rPr lang="en-US" sz="800" dirty="0">
                <a:solidFill>
                  <a:srgbClr val="272525"/>
                </a:solidFill>
                <a:latin typeface="Inter" pitchFamily="34" charset="0"/>
                <a:ea typeface="Inter" pitchFamily="34" charset="-122"/>
                <a:cs typeface="Inter" pitchFamily="34" charset="-120"/>
              </a:rPr>
              <a:t>Proof of continuity of shareholding in cases under clause (f)</a:t>
            </a:r>
            <a:endParaRPr lang="en-US" sz="800" dirty="0"/>
          </a:p>
          <a:p>
            <a:pPr marL="342900" indent="-342900">
              <a:lnSpc>
                <a:spcPct val="117000"/>
              </a:lnSpc>
              <a:buSzPct val="100000"/>
              <a:buChar char="•"/>
            </a:pPr>
            <a:r>
              <a:rPr lang="en-US" sz="800" dirty="0">
                <a:solidFill>
                  <a:srgbClr val="272525"/>
                </a:solidFill>
                <a:latin typeface="Inter" pitchFamily="34" charset="0"/>
                <a:ea typeface="Inter" pitchFamily="34" charset="-122"/>
                <a:cs typeface="Inter" pitchFamily="34" charset="-120"/>
              </a:rPr>
              <a:t>Management representation for complex group structures or indirect holding</a:t>
            </a:r>
            <a:endParaRPr lang="en-US" sz="800" dirty="0"/>
          </a:p>
          <a:p>
            <a:pPr marL="342900" indent="-342900">
              <a:lnSpc>
                <a:spcPct val="117000"/>
              </a:lnSpc>
              <a:buSzPct val="100000"/>
              <a:buChar char="•"/>
            </a:pPr>
            <a:r>
              <a:rPr lang="en-US" sz="800" dirty="0">
                <a:solidFill>
                  <a:srgbClr val="272525"/>
                </a:solidFill>
                <a:latin typeface="Inter" pitchFamily="34" charset="0"/>
                <a:ea typeface="Inter" pitchFamily="34" charset="-122"/>
                <a:cs typeface="Inter" pitchFamily="34" charset="-120"/>
              </a:rPr>
              <a:t>Register of Members and MCA filings for year-on-year comparison</a:t>
            </a:r>
            <a:endParaRPr lang="en-US" sz="800" dirty="0"/>
          </a:p>
        </p:txBody>
      </p:sp>
      <p:sp>
        <p:nvSpPr>
          <p:cNvPr id="26" name="Rectangle 25"/>
          <p:cNvSpPr/>
          <p:nvPr/>
        </p:nvSpPr>
        <p:spPr>
          <a:xfrm>
            <a:off x="8020195" y="4850964"/>
            <a:ext cx="1123805" cy="2305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441870" y="181484"/>
            <a:ext cx="1854599" cy="377589"/>
          </a:xfrm>
          <a:prstGeom prst="roundRect">
            <a:avLst>
              <a:gd name="adj" fmla="val 17727"/>
            </a:avLst>
          </a:prstGeom>
          <a:noFill/>
          <a:ln w="4763">
            <a:solidFill>
              <a:srgbClr val="4950BC"/>
            </a:solidFill>
            <a:prstDash val="solid"/>
          </a:ln>
        </p:spPr>
      </p:sp>
      <p:sp>
        <p:nvSpPr>
          <p:cNvPr id="3" name="Text 1"/>
          <p:cNvSpPr/>
          <p:nvPr/>
        </p:nvSpPr>
        <p:spPr>
          <a:xfrm>
            <a:off x="512862" y="237325"/>
            <a:ext cx="1722164" cy="283871"/>
          </a:xfrm>
          <a:prstGeom prst="rect">
            <a:avLst/>
          </a:prstGeom>
          <a:noFill/>
          <a:ln/>
        </p:spPr>
        <p:txBody>
          <a:bodyPr wrap="none" lIns="0" tIns="0" rIns="0" bIns="0" rtlCol="0" anchor="t"/>
          <a:lstStyle/>
          <a:p>
            <a:pPr marL="0" indent="0" algn="ctr">
              <a:lnSpc>
                <a:spcPct val="126000"/>
              </a:lnSpc>
              <a:buNone/>
            </a:pPr>
            <a:r>
              <a:rPr lang="en-US" sz="1050" dirty="0">
                <a:solidFill>
                  <a:srgbClr val="4950BC"/>
                </a:solidFill>
                <a:latin typeface="Inter" pitchFamily="34" charset="0"/>
                <a:ea typeface="Inter" pitchFamily="34" charset="-122"/>
                <a:cs typeface="Inter" pitchFamily="34" charset="-120"/>
              </a:rPr>
              <a:t>CLAUSES 32(C) &amp; 32(E)</a:t>
            </a:r>
            <a:endParaRPr lang="en-US" sz="1050" dirty="0"/>
          </a:p>
        </p:txBody>
      </p:sp>
      <p:sp>
        <p:nvSpPr>
          <p:cNvPr id="4" name="Text 2"/>
          <p:cNvSpPr/>
          <p:nvPr/>
        </p:nvSpPr>
        <p:spPr>
          <a:xfrm>
            <a:off x="441871" y="598363"/>
            <a:ext cx="8176096" cy="345281"/>
          </a:xfrm>
          <a:prstGeom prst="rect">
            <a:avLst/>
          </a:prstGeom>
          <a:noFill/>
          <a:ln/>
        </p:spPr>
        <p:txBody>
          <a:bodyPr wrap="none" lIns="0" tIns="0" rIns="0" bIns="0" rtlCol="0" anchor="t"/>
          <a:lstStyle/>
          <a:p>
            <a:pPr marL="0" indent="0" algn="l">
              <a:lnSpc>
                <a:spcPct val="104000"/>
              </a:lnSpc>
              <a:buNone/>
            </a:pPr>
            <a:r>
              <a:rPr lang="en-US" sz="2150" b="1" dirty="0">
                <a:solidFill>
                  <a:srgbClr val="000000"/>
                </a:solidFill>
                <a:latin typeface="Inter Bold" pitchFamily="34" charset="0"/>
                <a:ea typeface="Inter Bold" pitchFamily="34" charset="-122"/>
                <a:cs typeface="Inter Bold" pitchFamily="34" charset="-120"/>
              </a:rPr>
              <a:t>Speculation Losses — Sections 73 &amp; Deemed Speculation</a:t>
            </a:r>
            <a:endParaRPr lang="en-US" sz="2150" dirty="0"/>
          </a:p>
        </p:txBody>
      </p:sp>
      <p:sp>
        <p:nvSpPr>
          <p:cNvPr id="5" name="Text 3"/>
          <p:cNvSpPr/>
          <p:nvPr/>
        </p:nvSpPr>
        <p:spPr>
          <a:xfrm>
            <a:off x="441871" y="2746474"/>
            <a:ext cx="3586311" cy="214508"/>
          </a:xfrm>
          <a:prstGeom prst="rect">
            <a:avLst/>
          </a:prstGeom>
          <a:noFill/>
          <a:ln/>
        </p:spPr>
        <p:txBody>
          <a:bodyPr wrap="none" lIns="0" tIns="0" rIns="0" bIns="0" rtlCol="0" anchor="t"/>
          <a:lstStyle/>
          <a:p>
            <a:pPr marL="0" indent="0" algn="l">
              <a:lnSpc>
                <a:spcPct val="104000"/>
              </a:lnSpc>
              <a:buNone/>
            </a:pPr>
            <a:r>
              <a:rPr lang="en-US" sz="1050" b="1" dirty="0">
                <a:solidFill>
                  <a:srgbClr val="000000"/>
                </a:solidFill>
                <a:latin typeface="Inter Bold" pitchFamily="34" charset="0"/>
                <a:ea typeface="Inter Bold" pitchFamily="34" charset="-122"/>
                <a:cs typeface="Inter Bold" pitchFamily="34" charset="-120"/>
              </a:rPr>
              <a:t>Section 73 — Treatment of Speculation Losses</a:t>
            </a:r>
            <a:endParaRPr lang="en-US" sz="1050" dirty="0"/>
          </a:p>
        </p:txBody>
      </p:sp>
      <p:sp>
        <p:nvSpPr>
          <p:cNvPr id="6" name="Text 4"/>
          <p:cNvSpPr/>
          <p:nvPr/>
        </p:nvSpPr>
        <p:spPr>
          <a:xfrm>
            <a:off x="441872" y="2960982"/>
            <a:ext cx="3857902" cy="2005276"/>
          </a:xfrm>
          <a:prstGeom prst="rect">
            <a:avLst/>
          </a:prstGeom>
          <a:noFill/>
          <a:ln/>
        </p:spPr>
        <p:txBody>
          <a:bodyPr wrap="square" lIns="0" tIns="0" rIns="0" bIns="0" rtlCol="0" anchor="t">
            <a:noAutofit/>
          </a:bodyPr>
          <a:lstStyle/>
          <a:p>
            <a:pPr marL="0" indent="0" algn="just">
              <a:lnSpc>
                <a:spcPct val="126000"/>
              </a:lnSpc>
              <a:buNone/>
            </a:pPr>
            <a:r>
              <a:rPr lang="en-US" sz="1000" dirty="0">
                <a:solidFill>
                  <a:srgbClr val="272525"/>
                </a:solidFill>
                <a:latin typeface="Inter" pitchFamily="34" charset="0"/>
                <a:ea typeface="Inter" pitchFamily="34" charset="-122"/>
                <a:cs typeface="Inter" pitchFamily="34" charset="-120"/>
              </a:rPr>
              <a:t>Loss from speculation business can only be set off against profits of </a:t>
            </a:r>
            <a:r>
              <a:rPr lang="en-US" sz="1000" b="1" dirty="0">
                <a:solidFill>
                  <a:srgbClr val="272525"/>
                </a:solidFill>
                <a:latin typeface="Inter" pitchFamily="34" charset="0"/>
                <a:ea typeface="Inter" pitchFamily="34" charset="-122"/>
                <a:cs typeface="Inter" pitchFamily="34" charset="-120"/>
              </a:rPr>
              <a:t>another speculation business</a:t>
            </a:r>
            <a:r>
              <a:rPr lang="en-US" sz="1000" dirty="0">
                <a:solidFill>
                  <a:srgbClr val="272525"/>
                </a:solidFill>
                <a:latin typeface="Inter" pitchFamily="34" charset="0"/>
                <a:ea typeface="Inter" pitchFamily="34" charset="-122"/>
                <a:cs typeface="Inter" pitchFamily="34" charset="-120"/>
              </a:rPr>
              <a:t> (Section 73(1)). Unabsorbed losses are carried forward for a maximum of </a:t>
            </a:r>
            <a:r>
              <a:rPr lang="en-US" sz="1000" b="1" dirty="0">
                <a:solidFill>
                  <a:srgbClr val="272525"/>
                </a:solidFill>
                <a:latin typeface="Inter" pitchFamily="34" charset="0"/>
                <a:ea typeface="Inter" pitchFamily="34" charset="-122"/>
                <a:cs typeface="Inter" pitchFamily="34" charset="-120"/>
              </a:rPr>
              <a:t>four assessment years</a:t>
            </a:r>
            <a:r>
              <a:rPr lang="en-US" sz="1000" dirty="0">
                <a:solidFill>
                  <a:srgbClr val="272525"/>
                </a:solidFill>
                <a:latin typeface="Inter" pitchFamily="34" charset="0"/>
                <a:ea typeface="Inter" pitchFamily="34" charset="-122"/>
                <a:cs typeface="Inter" pitchFamily="34" charset="-120"/>
              </a:rPr>
              <a:t> (Section 73(4)). Unabsorbed depreciation and capital expenditure on scientific research relating to speculation business are carried forward under </a:t>
            </a:r>
            <a:r>
              <a:rPr lang="en-US" sz="1000" b="1" dirty="0">
                <a:solidFill>
                  <a:srgbClr val="272525"/>
                </a:solidFill>
                <a:latin typeface="Inter" pitchFamily="34" charset="0"/>
                <a:ea typeface="Inter" pitchFamily="34" charset="-122"/>
                <a:cs typeface="Inter" pitchFamily="34" charset="-120"/>
              </a:rPr>
              <a:t>Section 72(2)</a:t>
            </a:r>
            <a:r>
              <a:rPr lang="en-US" sz="1000" dirty="0">
                <a:solidFill>
                  <a:srgbClr val="272525"/>
                </a:solidFill>
                <a:latin typeface="Inter" pitchFamily="34" charset="0"/>
                <a:ea typeface="Inter" pitchFamily="34" charset="-122"/>
                <a:cs typeface="Inter" pitchFamily="34" charset="-120"/>
              </a:rPr>
              <a:t>, not Section 73.</a:t>
            </a:r>
            <a:endParaRPr lang="en-US" sz="1000" dirty="0"/>
          </a:p>
          <a:p>
            <a:pPr marL="0" indent="0" algn="just">
              <a:lnSpc>
                <a:spcPct val="126000"/>
              </a:lnSpc>
              <a:buNone/>
            </a:pPr>
            <a:r>
              <a:rPr lang="en-US" sz="1000" dirty="0">
                <a:solidFill>
                  <a:srgbClr val="272525"/>
                </a:solidFill>
                <a:latin typeface="Inter" pitchFamily="34" charset="0"/>
                <a:ea typeface="Inter" pitchFamily="34" charset="-122"/>
                <a:cs typeface="Inter" pitchFamily="34" charset="-120"/>
              </a:rPr>
              <a:t>As per CBDT Circular No. 23, the assessee may choose the order of set-off (brought forward losses first or current year losses first) — whichever is more advantageous.</a:t>
            </a:r>
            <a:endParaRPr lang="en-US" sz="1000" dirty="0"/>
          </a:p>
        </p:txBody>
      </p:sp>
      <p:sp>
        <p:nvSpPr>
          <p:cNvPr id="7" name="Text 5"/>
          <p:cNvSpPr/>
          <p:nvPr/>
        </p:nvSpPr>
        <p:spPr>
          <a:xfrm>
            <a:off x="441870" y="980293"/>
            <a:ext cx="2235398" cy="209290"/>
          </a:xfrm>
          <a:prstGeom prst="rect">
            <a:avLst/>
          </a:prstGeom>
          <a:noFill/>
          <a:ln/>
        </p:spPr>
        <p:txBody>
          <a:bodyPr wrap="none" lIns="0" tIns="0" rIns="0" bIns="0" rtlCol="0" anchor="t"/>
          <a:lstStyle/>
          <a:p>
            <a:pPr marL="0" indent="0" algn="l">
              <a:lnSpc>
                <a:spcPct val="104000"/>
              </a:lnSpc>
              <a:buNone/>
            </a:pPr>
            <a:r>
              <a:rPr lang="en-US" sz="1050" b="1" dirty="0">
                <a:solidFill>
                  <a:srgbClr val="000000"/>
                </a:solidFill>
                <a:latin typeface="Inter Bold" pitchFamily="34" charset="0"/>
                <a:ea typeface="Inter Bold" pitchFamily="34" charset="-122"/>
                <a:cs typeface="Inter Bold" pitchFamily="34" charset="-120"/>
              </a:rPr>
              <a:t>Definition — Section 43(5)</a:t>
            </a:r>
            <a:endParaRPr lang="en-US" sz="1050" dirty="0"/>
          </a:p>
        </p:txBody>
      </p:sp>
      <p:sp>
        <p:nvSpPr>
          <p:cNvPr id="8" name="Text 6"/>
          <p:cNvSpPr/>
          <p:nvPr/>
        </p:nvSpPr>
        <p:spPr>
          <a:xfrm>
            <a:off x="441871" y="1197657"/>
            <a:ext cx="3995365" cy="1118741"/>
          </a:xfrm>
          <a:prstGeom prst="rect">
            <a:avLst/>
          </a:prstGeom>
          <a:noFill/>
          <a:ln/>
        </p:spPr>
        <p:txBody>
          <a:bodyPr wrap="square" lIns="0" tIns="0" rIns="0" bIns="0" rtlCol="0" anchor="t">
            <a:noAutofit/>
          </a:bodyPr>
          <a:lstStyle/>
          <a:p>
            <a:pPr algn="just">
              <a:lnSpc>
                <a:spcPct val="126000"/>
              </a:lnSpc>
            </a:pPr>
            <a:r>
              <a:rPr lang="en-US" sz="1000" dirty="0">
                <a:solidFill>
                  <a:srgbClr val="272525"/>
                </a:solidFill>
                <a:latin typeface="Inter" pitchFamily="34" charset="0"/>
                <a:ea typeface="Inter" pitchFamily="34" charset="-122"/>
                <a:cs typeface="Inter" pitchFamily="34" charset="-120"/>
              </a:rPr>
              <a:t>A </a:t>
            </a:r>
            <a:r>
              <a:rPr lang="en-US" sz="1000" b="1" dirty="0">
                <a:solidFill>
                  <a:srgbClr val="272525"/>
                </a:solidFill>
                <a:latin typeface="Inter" pitchFamily="34" charset="0"/>
                <a:ea typeface="Inter" pitchFamily="34" charset="-122"/>
                <a:cs typeface="Inter" pitchFamily="34" charset="-120"/>
              </a:rPr>
              <a:t>"speculative transaction" </a:t>
            </a:r>
            <a:r>
              <a:rPr lang="en-US" sz="1000" dirty="0">
                <a:solidFill>
                  <a:srgbClr val="272525"/>
                </a:solidFill>
                <a:latin typeface="Inter" pitchFamily="34" charset="0"/>
                <a:ea typeface="Inter" pitchFamily="34" charset="-122"/>
                <a:cs typeface="Inter" pitchFamily="34" charset="-120"/>
              </a:rPr>
              <a:t>means a transaction in which a contract for the purchase or sale of any commodity, including stocks and shares, is periodically or ultimately settled otherwise than by actual delivery. However, the following are </a:t>
            </a:r>
            <a:r>
              <a:rPr lang="en-US" sz="1000" b="1" dirty="0">
                <a:solidFill>
                  <a:srgbClr val="272525"/>
                </a:solidFill>
                <a:latin typeface="Inter" pitchFamily="34" charset="0"/>
                <a:ea typeface="Inter" pitchFamily="34" charset="-122"/>
                <a:cs typeface="Inter" pitchFamily="34" charset="-120"/>
              </a:rPr>
              <a:t>not</a:t>
            </a:r>
            <a:r>
              <a:rPr lang="en-US" sz="1000" dirty="0">
                <a:solidFill>
                  <a:srgbClr val="272525"/>
                </a:solidFill>
                <a:latin typeface="Inter" pitchFamily="34" charset="0"/>
                <a:ea typeface="Inter" pitchFamily="34" charset="-122"/>
                <a:cs typeface="Inter" pitchFamily="34" charset="-120"/>
              </a:rPr>
              <a:t> deemed as speculative: hedging contracts, jobbing/arbitrage by exchange members, eligible derivatives trading on recognised stock exchanges, and eligible commodity derivatives subject to commodities transaction tax.</a:t>
            </a:r>
            <a:endParaRPr lang="en-US" sz="1000" dirty="0"/>
          </a:p>
        </p:txBody>
      </p:sp>
      <p:sp>
        <p:nvSpPr>
          <p:cNvPr id="9" name="Shape 7"/>
          <p:cNvSpPr/>
          <p:nvPr/>
        </p:nvSpPr>
        <p:spPr>
          <a:xfrm>
            <a:off x="4548594" y="1109708"/>
            <a:ext cx="4546545" cy="3971844"/>
          </a:xfrm>
          <a:prstGeom prst="roundRect">
            <a:avLst>
              <a:gd name="adj" fmla="val 2148"/>
            </a:avLst>
          </a:prstGeom>
          <a:solidFill>
            <a:srgbClr val="4950BC"/>
          </a:solidFill>
          <a:ln/>
        </p:spPr>
      </p:sp>
      <p:sp>
        <p:nvSpPr>
          <p:cNvPr id="10" name="Text 8"/>
          <p:cNvSpPr/>
          <p:nvPr/>
        </p:nvSpPr>
        <p:spPr>
          <a:xfrm>
            <a:off x="4742408" y="1189583"/>
            <a:ext cx="3760143" cy="172641"/>
          </a:xfrm>
          <a:prstGeom prst="rect">
            <a:avLst/>
          </a:prstGeom>
          <a:noFill/>
          <a:ln/>
        </p:spPr>
        <p:txBody>
          <a:bodyPr wrap="none" lIns="0" tIns="0" rIns="0" bIns="0" rtlCol="0" anchor="t"/>
          <a:lstStyle/>
          <a:p>
            <a:pPr marL="0" indent="0" algn="l">
              <a:lnSpc>
                <a:spcPct val="104000"/>
              </a:lnSpc>
              <a:buNone/>
            </a:pPr>
            <a:r>
              <a:rPr lang="en-US" sz="1050" b="1" dirty="0">
                <a:solidFill>
                  <a:srgbClr val="FFFFFF"/>
                </a:solidFill>
                <a:latin typeface="Inter Bold" pitchFamily="34" charset="0"/>
                <a:ea typeface="Inter Bold" pitchFamily="34" charset="-122"/>
                <a:cs typeface="Inter Bold" pitchFamily="34" charset="-120"/>
              </a:rPr>
              <a:t>Deemed Speculation — Explanation to Section 73</a:t>
            </a:r>
            <a:endParaRPr lang="en-US" sz="1050" dirty="0"/>
          </a:p>
        </p:txBody>
      </p:sp>
      <p:sp>
        <p:nvSpPr>
          <p:cNvPr id="11" name="Text 9"/>
          <p:cNvSpPr/>
          <p:nvPr/>
        </p:nvSpPr>
        <p:spPr>
          <a:xfrm>
            <a:off x="4742408" y="1460599"/>
            <a:ext cx="3933602" cy="835670"/>
          </a:xfrm>
          <a:prstGeom prst="rect">
            <a:avLst/>
          </a:prstGeom>
          <a:noFill/>
          <a:ln/>
        </p:spPr>
        <p:txBody>
          <a:bodyPr wrap="square" lIns="0" tIns="0" rIns="0" bIns="0" rtlCol="0" anchor="t">
            <a:normAutofit/>
          </a:bodyPr>
          <a:lstStyle/>
          <a:p>
            <a:pPr marL="0" indent="0" algn="l">
              <a:lnSpc>
                <a:spcPct val="126000"/>
              </a:lnSpc>
              <a:buNone/>
            </a:pPr>
            <a:r>
              <a:rPr lang="en-US" sz="850" dirty="0">
                <a:solidFill>
                  <a:srgbClr val="FFFFFF"/>
                </a:solidFill>
                <a:latin typeface="Inter" pitchFamily="34" charset="0"/>
                <a:ea typeface="Inter" pitchFamily="34" charset="-122"/>
                <a:cs typeface="Inter" pitchFamily="34" charset="-120"/>
              </a:rPr>
              <a:t>A company (excluding companies with income mainly from securities, house property, capital gains, or other sources, and companies whose principal business is trading in shares, banking, or lending) that purchases and sells shares of other companies is </a:t>
            </a:r>
            <a:r>
              <a:rPr lang="en-US" sz="850" b="1" dirty="0">
                <a:solidFill>
                  <a:srgbClr val="FFFFFF"/>
                </a:solidFill>
                <a:latin typeface="Inter" pitchFamily="34" charset="0"/>
                <a:ea typeface="Inter" pitchFamily="34" charset="-122"/>
                <a:cs typeface="Inter" pitchFamily="34" charset="-120"/>
              </a:rPr>
              <a:t>deemed to carry on speculation business</a:t>
            </a:r>
            <a:r>
              <a:rPr lang="en-US" sz="850" dirty="0">
                <a:solidFill>
                  <a:srgbClr val="FFFFFF"/>
                </a:solidFill>
                <a:latin typeface="Inter" pitchFamily="34" charset="0"/>
                <a:ea typeface="Inter" pitchFamily="34" charset="-122"/>
                <a:cs typeface="Inter" pitchFamily="34" charset="-120"/>
              </a:rPr>
              <a:t> to that extent.</a:t>
            </a:r>
            <a:endParaRPr lang="en-US" sz="850" dirty="0"/>
          </a:p>
        </p:txBody>
      </p:sp>
      <p:sp>
        <p:nvSpPr>
          <p:cNvPr id="12" name="Text 10"/>
          <p:cNvSpPr/>
          <p:nvPr/>
        </p:nvSpPr>
        <p:spPr>
          <a:xfrm>
            <a:off x="4742408" y="2394645"/>
            <a:ext cx="3021583" cy="172641"/>
          </a:xfrm>
          <a:prstGeom prst="rect">
            <a:avLst/>
          </a:prstGeom>
          <a:noFill/>
          <a:ln/>
        </p:spPr>
        <p:txBody>
          <a:bodyPr wrap="none" lIns="0" tIns="0" rIns="0" bIns="0" rtlCol="0" anchor="t"/>
          <a:lstStyle/>
          <a:p>
            <a:pPr marL="0" indent="0" algn="l">
              <a:lnSpc>
                <a:spcPct val="104000"/>
              </a:lnSpc>
              <a:buNone/>
            </a:pPr>
            <a:r>
              <a:rPr lang="en-US" sz="1050" b="1" dirty="0">
                <a:solidFill>
                  <a:srgbClr val="FFFFFF"/>
                </a:solidFill>
                <a:latin typeface="Inter Bold" pitchFamily="34" charset="0"/>
                <a:ea typeface="Inter Bold" pitchFamily="34" charset="-122"/>
                <a:cs typeface="Inter Bold" pitchFamily="34" charset="-120"/>
              </a:rPr>
              <a:t>Working Paper Format — Clause 32(c)</a:t>
            </a:r>
            <a:endParaRPr lang="en-US" sz="1050" dirty="0"/>
          </a:p>
        </p:txBody>
      </p:sp>
      <p:sp>
        <p:nvSpPr>
          <p:cNvPr id="13" name="Shape 11"/>
          <p:cNvSpPr/>
          <p:nvPr/>
        </p:nvSpPr>
        <p:spPr>
          <a:xfrm>
            <a:off x="4742408" y="2567286"/>
            <a:ext cx="4136346" cy="1396333"/>
          </a:xfrm>
          <a:prstGeom prst="roundRect">
            <a:avLst>
              <a:gd name="adj" fmla="val 5760"/>
            </a:avLst>
          </a:prstGeom>
          <a:noFill/>
          <a:ln w="4763">
            <a:solidFill>
              <a:srgbClr val="FFFFFF">
                <a:alpha val="24000"/>
              </a:srgbClr>
            </a:solidFill>
            <a:prstDash val="solid"/>
          </a:ln>
        </p:spPr>
      </p:sp>
      <p:sp>
        <p:nvSpPr>
          <p:cNvPr id="14" name="Shape 12"/>
          <p:cNvSpPr/>
          <p:nvPr/>
        </p:nvSpPr>
        <p:spPr>
          <a:xfrm>
            <a:off x="4742408" y="2567287"/>
            <a:ext cx="4136346" cy="1396334"/>
          </a:xfrm>
          <a:prstGeom prst="rect">
            <a:avLst/>
          </a:prstGeom>
          <a:solidFill>
            <a:srgbClr val="FFFFFF">
              <a:alpha val="4000"/>
            </a:srgbClr>
          </a:solidFill>
          <a:ln/>
        </p:spPr>
        <p:txBody>
          <a:bodyPr/>
          <a:lstStyle/>
          <a:p>
            <a:endParaRPr lang="en-IN" dirty="0"/>
          </a:p>
        </p:txBody>
      </p:sp>
      <p:sp>
        <p:nvSpPr>
          <p:cNvPr id="15" name="Text 13"/>
          <p:cNvSpPr/>
          <p:nvPr/>
        </p:nvSpPr>
        <p:spPr>
          <a:xfrm>
            <a:off x="4747172" y="2746474"/>
            <a:ext cx="299477" cy="334268"/>
          </a:xfrm>
          <a:prstGeom prst="rect">
            <a:avLst/>
          </a:prstGeom>
          <a:noFill/>
          <a:ln/>
        </p:spPr>
        <p:txBody>
          <a:bodyPr wrap="square" lIns="0" tIns="0" rIns="0" bIns="0" rtlCol="0" anchor="t">
            <a:normAutofit/>
          </a:bodyPr>
          <a:lstStyle/>
          <a:p>
            <a:pPr marL="0" indent="0" algn="l">
              <a:lnSpc>
                <a:spcPct val="126000"/>
              </a:lnSpc>
              <a:buNone/>
            </a:pPr>
            <a:r>
              <a:rPr lang="en-US" sz="850" b="1" dirty="0">
                <a:solidFill>
                  <a:srgbClr val="FFFFFF"/>
                </a:solidFill>
                <a:latin typeface="Inter" pitchFamily="34" charset="0"/>
                <a:ea typeface="Inter" pitchFamily="34" charset="-122"/>
                <a:cs typeface="Inter" pitchFamily="34" charset="-120"/>
              </a:rPr>
              <a:t>Sr.</a:t>
            </a:r>
            <a:endParaRPr lang="en-US" sz="850" dirty="0"/>
          </a:p>
        </p:txBody>
      </p:sp>
      <p:sp>
        <p:nvSpPr>
          <p:cNvPr id="16" name="Text 14"/>
          <p:cNvSpPr/>
          <p:nvPr/>
        </p:nvSpPr>
        <p:spPr>
          <a:xfrm>
            <a:off x="5046649" y="2746474"/>
            <a:ext cx="551433" cy="334268"/>
          </a:xfrm>
          <a:prstGeom prst="rect">
            <a:avLst/>
          </a:prstGeom>
          <a:noFill/>
          <a:ln/>
        </p:spPr>
        <p:txBody>
          <a:bodyPr wrap="square" lIns="0" tIns="0" rIns="0" bIns="0" rtlCol="0" anchor="t">
            <a:normAutofit/>
          </a:bodyPr>
          <a:lstStyle/>
          <a:p>
            <a:pPr marL="0" indent="0" algn="l">
              <a:lnSpc>
                <a:spcPct val="126000"/>
              </a:lnSpc>
              <a:buNone/>
            </a:pPr>
            <a:r>
              <a:rPr lang="en-US" sz="850" b="1" dirty="0">
                <a:solidFill>
                  <a:srgbClr val="FFFFFF"/>
                </a:solidFill>
                <a:latin typeface="Inter" pitchFamily="34" charset="0"/>
                <a:ea typeface="Inter" pitchFamily="34" charset="-122"/>
                <a:cs typeface="Inter" pitchFamily="34" charset="-120"/>
              </a:rPr>
              <a:t>Nature of Loss</a:t>
            </a:r>
            <a:endParaRPr lang="en-US" sz="850" dirty="0"/>
          </a:p>
        </p:txBody>
      </p:sp>
      <p:sp>
        <p:nvSpPr>
          <p:cNvPr id="17" name="Text 15"/>
          <p:cNvSpPr/>
          <p:nvPr/>
        </p:nvSpPr>
        <p:spPr>
          <a:xfrm>
            <a:off x="5660904" y="2746473"/>
            <a:ext cx="592295" cy="668537"/>
          </a:xfrm>
          <a:prstGeom prst="rect">
            <a:avLst/>
          </a:prstGeom>
          <a:noFill/>
          <a:ln/>
        </p:spPr>
        <p:txBody>
          <a:bodyPr wrap="square" lIns="0" tIns="0" rIns="0" bIns="0" rtlCol="0" anchor="t">
            <a:normAutofit/>
          </a:bodyPr>
          <a:lstStyle/>
          <a:p>
            <a:pPr>
              <a:lnSpc>
                <a:spcPct val="126000"/>
              </a:lnSpc>
            </a:pPr>
            <a:r>
              <a:rPr lang="en-US" sz="850" b="1" dirty="0">
                <a:solidFill>
                  <a:srgbClr val="FFFFFF"/>
                </a:solidFill>
                <a:latin typeface="Inter" pitchFamily="34" charset="0"/>
                <a:ea typeface="Inter" pitchFamily="34" charset="-122"/>
                <a:cs typeface="Inter" pitchFamily="34" charset="-120"/>
              </a:rPr>
              <a:t>Amount of loss for the current year</a:t>
            </a:r>
          </a:p>
        </p:txBody>
      </p:sp>
      <p:sp>
        <p:nvSpPr>
          <p:cNvPr id="18" name="Text 16"/>
          <p:cNvSpPr/>
          <p:nvPr/>
        </p:nvSpPr>
        <p:spPr>
          <a:xfrm>
            <a:off x="6330998" y="2746474"/>
            <a:ext cx="481965" cy="668536"/>
          </a:xfrm>
          <a:prstGeom prst="rect">
            <a:avLst/>
          </a:prstGeom>
          <a:noFill/>
          <a:ln/>
        </p:spPr>
        <p:txBody>
          <a:bodyPr wrap="square" lIns="0" tIns="0" rIns="0" bIns="0" rtlCol="0" anchor="t">
            <a:normAutofit fontScale="92500" lnSpcReduction="20000"/>
          </a:bodyPr>
          <a:lstStyle/>
          <a:p>
            <a:pPr marL="0" indent="0" algn="l">
              <a:lnSpc>
                <a:spcPct val="126000"/>
              </a:lnSpc>
              <a:buNone/>
            </a:pPr>
            <a:r>
              <a:rPr lang="en-US" sz="850" b="1" dirty="0">
                <a:solidFill>
                  <a:srgbClr val="FFFFFF"/>
                </a:solidFill>
                <a:latin typeface="Inter" pitchFamily="34" charset="0"/>
                <a:ea typeface="Inter" pitchFamily="34" charset="-122"/>
                <a:cs typeface="Inter" pitchFamily="34" charset="-120"/>
              </a:rPr>
              <a:t>Brought Forward loss of the earlier yr.</a:t>
            </a:r>
            <a:endParaRPr lang="en-US" sz="850" dirty="0"/>
          </a:p>
        </p:txBody>
      </p:sp>
      <p:sp>
        <p:nvSpPr>
          <p:cNvPr id="19" name="Text 17"/>
          <p:cNvSpPr/>
          <p:nvPr/>
        </p:nvSpPr>
        <p:spPr>
          <a:xfrm>
            <a:off x="7027352" y="2746473"/>
            <a:ext cx="664776" cy="1217145"/>
          </a:xfrm>
          <a:prstGeom prst="rect">
            <a:avLst/>
          </a:prstGeom>
          <a:noFill/>
          <a:ln/>
        </p:spPr>
        <p:txBody>
          <a:bodyPr wrap="square" lIns="0" tIns="0" rIns="0" bIns="0" rtlCol="0" anchor="t">
            <a:normAutofit/>
          </a:bodyPr>
          <a:lstStyle/>
          <a:p>
            <a:pPr>
              <a:lnSpc>
                <a:spcPct val="126000"/>
              </a:lnSpc>
            </a:pPr>
            <a:r>
              <a:rPr lang="en-US" sz="850" b="1" dirty="0">
                <a:solidFill>
                  <a:srgbClr val="FFFFFF"/>
                </a:solidFill>
                <a:latin typeface="Inter" pitchFamily="34" charset="0"/>
                <a:ea typeface="Inter" pitchFamily="34" charset="-122"/>
                <a:cs typeface="Inter" pitchFamily="34" charset="-120"/>
              </a:rPr>
              <a:t>Total loss to be carried forward to the subsequent year </a:t>
            </a:r>
          </a:p>
        </p:txBody>
      </p:sp>
      <p:sp>
        <p:nvSpPr>
          <p:cNvPr id="20" name="Text 18"/>
          <p:cNvSpPr/>
          <p:nvPr/>
        </p:nvSpPr>
        <p:spPr>
          <a:xfrm>
            <a:off x="7896217" y="2746473"/>
            <a:ext cx="685880" cy="1217145"/>
          </a:xfrm>
          <a:prstGeom prst="rect">
            <a:avLst/>
          </a:prstGeom>
          <a:noFill/>
          <a:ln/>
        </p:spPr>
        <p:txBody>
          <a:bodyPr wrap="square" lIns="0" tIns="0" rIns="0" bIns="0" rtlCol="0" anchor="t">
            <a:normAutofit/>
          </a:bodyPr>
          <a:lstStyle/>
          <a:p>
            <a:pPr>
              <a:lnSpc>
                <a:spcPct val="126000"/>
              </a:lnSpc>
            </a:pPr>
            <a:r>
              <a:rPr lang="en-US" sz="850" b="1" dirty="0">
                <a:solidFill>
                  <a:srgbClr val="FFFFFF"/>
                </a:solidFill>
                <a:latin typeface="Inter" pitchFamily="34" charset="0"/>
                <a:ea typeface="Inter" pitchFamily="34" charset="-122"/>
                <a:cs typeface="Inter" pitchFamily="34" charset="-120"/>
              </a:rPr>
              <a:t>Carry-Forward Break-up Year wise</a:t>
            </a:r>
            <a:endParaRPr lang="en-US" sz="850" dirty="0"/>
          </a:p>
        </p:txBody>
      </p:sp>
      <p:sp>
        <p:nvSpPr>
          <p:cNvPr id="21" name="Text 19"/>
          <p:cNvSpPr/>
          <p:nvPr/>
        </p:nvSpPr>
        <p:spPr>
          <a:xfrm>
            <a:off x="4742408" y="4055469"/>
            <a:ext cx="3022625" cy="160543"/>
          </a:xfrm>
          <a:prstGeom prst="rect">
            <a:avLst/>
          </a:prstGeom>
          <a:noFill/>
          <a:ln/>
        </p:spPr>
        <p:txBody>
          <a:bodyPr wrap="none" lIns="0" tIns="0" rIns="0" bIns="0" rtlCol="0" anchor="t"/>
          <a:lstStyle/>
          <a:p>
            <a:pPr marL="0" indent="0" algn="l">
              <a:lnSpc>
                <a:spcPct val="104000"/>
              </a:lnSpc>
              <a:buNone/>
            </a:pPr>
            <a:r>
              <a:rPr lang="en-US" sz="1050" b="1" dirty="0">
                <a:solidFill>
                  <a:srgbClr val="FFFFFF"/>
                </a:solidFill>
                <a:latin typeface="Inter Bold" pitchFamily="34" charset="0"/>
                <a:ea typeface="Inter Bold" pitchFamily="34" charset="-122"/>
                <a:cs typeface="Inter Bold" pitchFamily="34" charset="-120"/>
              </a:rPr>
              <a:t>Working Paper Format — Clause 32(e)</a:t>
            </a:r>
            <a:endParaRPr lang="en-US" sz="1050" dirty="0"/>
          </a:p>
        </p:txBody>
      </p:sp>
      <p:sp>
        <p:nvSpPr>
          <p:cNvPr id="22" name="Shape 20"/>
          <p:cNvSpPr/>
          <p:nvPr/>
        </p:nvSpPr>
        <p:spPr>
          <a:xfrm>
            <a:off x="4742408" y="4280296"/>
            <a:ext cx="4136346" cy="685961"/>
          </a:xfrm>
          <a:prstGeom prst="roundRect">
            <a:avLst>
              <a:gd name="adj" fmla="val 5760"/>
            </a:avLst>
          </a:prstGeom>
          <a:noFill/>
          <a:ln w="4763">
            <a:solidFill>
              <a:srgbClr val="FFFFFF">
                <a:alpha val="24000"/>
              </a:srgbClr>
            </a:solidFill>
            <a:prstDash val="solid"/>
          </a:ln>
        </p:spPr>
      </p:sp>
      <p:sp>
        <p:nvSpPr>
          <p:cNvPr id="23" name="Shape 21"/>
          <p:cNvSpPr/>
          <p:nvPr/>
        </p:nvSpPr>
        <p:spPr>
          <a:xfrm>
            <a:off x="4747172" y="4280297"/>
            <a:ext cx="4131582" cy="685959"/>
          </a:xfrm>
          <a:prstGeom prst="rect">
            <a:avLst/>
          </a:prstGeom>
          <a:solidFill>
            <a:srgbClr val="FFFFFF">
              <a:alpha val="4000"/>
            </a:srgbClr>
          </a:solidFill>
          <a:ln/>
        </p:spPr>
      </p:sp>
      <p:sp>
        <p:nvSpPr>
          <p:cNvPr id="24" name="Text 22"/>
          <p:cNvSpPr/>
          <p:nvPr/>
        </p:nvSpPr>
        <p:spPr>
          <a:xfrm>
            <a:off x="4747173" y="4280296"/>
            <a:ext cx="208735" cy="685961"/>
          </a:xfrm>
          <a:prstGeom prst="rect">
            <a:avLst/>
          </a:prstGeom>
          <a:noFill/>
          <a:ln/>
        </p:spPr>
        <p:txBody>
          <a:bodyPr wrap="square" lIns="0" tIns="0" rIns="0" bIns="0" rtlCol="0" anchor="t">
            <a:normAutofit/>
          </a:bodyPr>
          <a:lstStyle/>
          <a:p>
            <a:pPr marL="0" indent="0" algn="l">
              <a:lnSpc>
                <a:spcPct val="126000"/>
              </a:lnSpc>
              <a:buNone/>
            </a:pPr>
            <a:r>
              <a:rPr lang="en-US" sz="850" b="1" dirty="0">
                <a:solidFill>
                  <a:srgbClr val="FFFFFF"/>
                </a:solidFill>
                <a:latin typeface="Inter" pitchFamily="34" charset="0"/>
                <a:ea typeface="Inter" pitchFamily="34" charset="-122"/>
                <a:cs typeface="Inter" pitchFamily="34" charset="-120"/>
              </a:rPr>
              <a:t>Sr.</a:t>
            </a:r>
            <a:endParaRPr lang="en-US" sz="850" dirty="0"/>
          </a:p>
        </p:txBody>
      </p:sp>
      <p:sp>
        <p:nvSpPr>
          <p:cNvPr id="25" name="Text 23"/>
          <p:cNvSpPr/>
          <p:nvPr/>
        </p:nvSpPr>
        <p:spPr>
          <a:xfrm>
            <a:off x="5046649" y="4280296"/>
            <a:ext cx="453711" cy="685961"/>
          </a:xfrm>
          <a:prstGeom prst="rect">
            <a:avLst/>
          </a:prstGeom>
          <a:noFill/>
          <a:ln/>
        </p:spPr>
        <p:txBody>
          <a:bodyPr wrap="square" lIns="0" tIns="0" rIns="0" bIns="0" rtlCol="0" anchor="t">
            <a:normAutofit/>
          </a:bodyPr>
          <a:lstStyle/>
          <a:p>
            <a:pPr marL="0" indent="0" algn="l">
              <a:lnSpc>
                <a:spcPct val="126000"/>
              </a:lnSpc>
              <a:buNone/>
            </a:pPr>
            <a:r>
              <a:rPr lang="en-US" sz="850" b="1" dirty="0">
                <a:solidFill>
                  <a:srgbClr val="FFFFFF"/>
                </a:solidFill>
                <a:latin typeface="Inter" pitchFamily="34" charset="0"/>
                <a:ea typeface="Inter" pitchFamily="34" charset="-122"/>
                <a:cs typeface="Inter" pitchFamily="34" charset="-120"/>
              </a:rPr>
              <a:t>Section</a:t>
            </a:r>
            <a:endParaRPr lang="en-US" sz="850" dirty="0"/>
          </a:p>
        </p:txBody>
      </p:sp>
      <p:sp>
        <p:nvSpPr>
          <p:cNvPr id="26" name="Text 24"/>
          <p:cNvSpPr/>
          <p:nvPr/>
        </p:nvSpPr>
        <p:spPr>
          <a:xfrm>
            <a:off x="5598082" y="4280296"/>
            <a:ext cx="467671" cy="685959"/>
          </a:xfrm>
          <a:prstGeom prst="rect">
            <a:avLst/>
          </a:prstGeom>
          <a:noFill/>
          <a:ln/>
        </p:spPr>
        <p:txBody>
          <a:bodyPr wrap="square" lIns="0" tIns="0" rIns="0" bIns="0" rtlCol="0" anchor="t">
            <a:normAutofit/>
          </a:bodyPr>
          <a:lstStyle/>
          <a:p>
            <a:pPr marL="0" indent="0" algn="l">
              <a:lnSpc>
                <a:spcPct val="126000"/>
              </a:lnSpc>
              <a:buNone/>
            </a:pPr>
            <a:r>
              <a:rPr lang="en-US" sz="850" b="1" dirty="0">
                <a:solidFill>
                  <a:srgbClr val="FFFFFF"/>
                </a:solidFill>
                <a:latin typeface="Inter" pitchFamily="34" charset="0"/>
                <a:ea typeface="Inter" pitchFamily="34" charset="-122"/>
                <a:cs typeface="Inter" pitchFamily="34" charset="-120"/>
              </a:rPr>
              <a:t>Nature of Loss</a:t>
            </a:r>
            <a:endParaRPr lang="en-US" sz="850" dirty="0"/>
          </a:p>
        </p:txBody>
      </p:sp>
      <p:sp>
        <p:nvSpPr>
          <p:cNvPr id="27" name="Text 25"/>
          <p:cNvSpPr/>
          <p:nvPr/>
        </p:nvSpPr>
        <p:spPr>
          <a:xfrm>
            <a:off x="6121595" y="4280297"/>
            <a:ext cx="450386" cy="685958"/>
          </a:xfrm>
          <a:prstGeom prst="rect">
            <a:avLst/>
          </a:prstGeom>
          <a:noFill/>
          <a:ln/>
        </p:spPr>
        <p:txBody>
          <a:bodyPr wrap="square" lIns="0" tIns="0" rIns="0" bIns="0" rtlCol="0" anchor="t">
            <a:normAutofit/>
          </a:bodyPr>
          <a:lstStyle/>
          <a:p>
            <a:pPr marL="0" indent="0" algn="l">
              <a:lnSpc>
                <a:spcPct val="126000"/>
              </a:lnSpc>
              <a:buNone/>
            </a:pPr>
            <a:r>
              <a:rPr lang="en-US" sz="850" b="1" dirty="0">
                <a:solidFill>
                  <a:srgbClr val="FFFFFF"/>
                </a:solidFill>
                <a:latin typeface="Inter" pitchFamily="34" charset="0"/>
                <a:ea typeface="Inter" pitchFamily="34" charset="-122"/>
                <a:cs typeface="Inter" pitchFamily="34" charset="-120"/>
              </a:rPr>
              <a:t>AY of Loss</a:t>
            </a:r>
            <a:endParaRPr lang="en-US" sz="850" dirty="0"/>
          </a:p>
        </p:txBody>
      </p:sp>
      <p:sp>
        <p:nvSpPr>
          <p:cNvPr id="28" name="Text 26"/>
          <p:cNvSpPr/>
          <p:nvPr/>
        </p:nvSpPr>
        <p:spPr>
          <a:xfrm>
            <a:off x="6622479" y="4280296"/>
            <a:ext cx="497277" cy="685961"/>
          </a:xfrm>
          <a:prstGeom prst="rect">
            <a:avLst/>
          </a:prstGeom>
          <a:noFill/>
          <a:ln/>
        </p:spPr>
        <p:txBody>
          <a:bodyPr wrap="square" lIns="0" tIns="0" rIns="0" bIns="0" rtlCol="0" anchor="t">
            <a:normAutofit/>
          </a:bodyPr>
          <a:lstStyle/>
          <a:p>
            <a:pPr marL="0" indent="0" algn="l">
              <a:lnSpc>
                <a:spcPct val="126000"/>
              </a:lnSpc>
              <a:buNone/>
            </a:pPr>
            <a:r>
              <a:rPr lang="en-US" sz="850" b="1" dirty="0">
                <a:solidFill>
                  <a:srgbClr val="FFFFFF"/>
                </a:solidFill>
                <a:latin typeface="Inter" pitchFamily="34" charset="0"/>
                <a:ea typeface="Inter" pitchFamily="34" charset="-122"/>
                <a:cs typeface="Inter" pitchFamily="34" charset="-120"/>
              </a:rPr>
              <a:t>Amount</a:t>
            </a:r>
            <a:endParaRPr lang="en-US" sz="850" dirty="0"/>
          </a:p>
        </p:txBody>
      </p:sp>
      <p:sp>
        <p:nvSpPr>
          <p:cNvPr id="29" name="Text 27"/>
          <p:cNvSpPr/>
          <p:nvPr/>
        </p:nvSpPr>
        <p:spPr>
          <a:xfrm>
            <a:off x="7294260" y="4280295"/>
            <a:ext cx="470772" cy="685959"/>
          </a:xfrm>
          <a:prstGeom prst="rect">
            <a:avLst/>
          </a:prstGeom>
          <a:noFill/>
          <a:ln/>
        </p:spPr>
        <p:txBody>
          <a:bodyPr wrap="square" lIns="0" tIns="0" rIns="0" bIns="0" rtlCol="0" anchor="t">
            <a:normAutofit/>
          </a:bodyPr>
          <a:lstStyle/>
          <a:p>
            <a:pPr marL="0" indent="0" algn="l">
              <a:lnSpc>
                <a:spcPct val="126000"/>
              </a:lnSpc>
              <a:buNone/>
            </a:pPr>
            <a:r>
              <a:rPr lang="en-US" sz="850" b="1" dirty="0">
                <a:solidFill>
                  <a:srgbClr val="FFFFFF"/>
                </a:solidFill>
                <a:latin typeface="Inter" pitchFamily="34" charset="0"/>
                <a:ea typeface="Inter" pitchFamily="34" charset="-122"/>
                <a:cs typeface="Inter" pitchFamily="34" charset="-120"/>
              </a:rPr>
              <a:t>Set-Off Current AY</a:t>
            </a:r>
            <a:endParaRPr lang="en-US" sz="850" dirty="0"/>
          </a:p>
        </p:txBody>
      </p:sp>
      <p:sp>
        <p:nvSpPr>
          <p:cNvPr id="30" name="Text 28"/>
          <p:cNvSpPr/>
          <p:nvPr/>
        </p:nvSpPr>
        <p:spPr>
          <a:xfrm>
            <a:off x="8020195" y="4280295"/>
            <a:ext cx="655815" cy="685962"/>
          </a:xfrm>
          <a:prstGeom prst="rect">
            <a:avLst/>
          </a:prstGeom>
          <a:noFill/>
          <a:ln/>
        </p:spPr>
        <p:txBody>
          <a:bodyPr wrap="square" lIns="0" tIns="0" rIns="0" bIns="0" rtlCol="0" anchor="t">
            <a:normAutofit/>
          </a:bodyPr>
          <a:lstStyle/>
          <a:p>
            <a:pPr marL="0" indent="0" algn="l">
              <a:lnSpc>
                <a:spcPct val="126000"/>
              </a:lnSpc>
              <a:buNone/>
            </a:pPr>
            <a:r>
              <a:rPr lang="en-US" sz="850" b="1" dirty="0">
                <a:solidFill>
                  <a:srgbClr val="FFFFFF"/>
                </a:solidFill>
                <a:latin typeface="Inter" pitchFamily="34" charset="0"/>
                <a:ea typeface="Inter" pitchFamily="34" charset="-122"/>
                <a:cs typeface="Inter" pitchFamily="34" charset="-120"/>
              </a:rPr>
              <a:t>Amt. to be Carry Forward</a:t>
            </a:r>
            <a:endParaRPr lang="en-US" sz="850" dirty="0"/>
          </a:p>
        </p:txBody>
      </p:sp>
      <p:sp>
        <p:nvSpPr>
          <p:cNvPr id="31" name="Rectangle 30"/>
          <p:cNvSpPr/>
          <p:nvPr/>
        </p:nvSpPr>
        <p:spPr>
          <a:xfrm>
            <a:off x="8020195" y="4850964"/>
            <a:ext cx="1123805" cy="230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17623"/>
            <a:ext cx="6121673" cy="442987"/>
          </a:xfrm>
          <a:prstGeom prst="rect">
            <a:avLst/>
          </a:prstGeom>
          <a:noFill/>
          <a:ln/>
        </p:spPr>
        <p:txBody>
          <a:bodyPr wrap="none" lIns="0" tIns="0" rIns="0" bIns="0" rtlCol="0" anchor="t"/>
          <a:lstStyle/>
          <a:p>
            <a:pPr marL="0" indent="0" algn="l">
              <a:lnSpc>
                <a:spcPct val="104000"/>
              </a:lnSpc>
              <a:buNone/>
            </a:pPr>
            <a:r>
              <a:rPr lang="en-US" sz="27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Share Broker — Detailed Example</a:t>
            </a:r>
            <a:endParaRPr lang="en-US" sz="2750" dirty="0">
              <a:latin typeface="Book Antiqua" panose="02040602050305030304" pitchFamily="18" charset="0"/>
            </a:endParaRPr>
          </a:p>
        </p:txBody>
      </p:sp>
      <p:sp>
        <p:nvSpPr>
          <p:cNvPr id="3" name="Text 1"/>
          <p:cNvSpPr/>
          <p:nvPr/>
        </p:nvSpPr>
        <p:spPr>
          <a:xfrm>
            <a:off x="536079" y="1404270"/>
            <a:ext cx="2229222" cy="221456"/>
          </a:xfrm>
          <a:prstGeom prst="rect">
            <a:avLst/>
          </a:prstGeom>
          <a:noFill/>
          <a:ln/>
        </p:spPr>
        <p:txBody>
          <a:bodyPr wrap="none" lIns="0" tIns="0" rIns="0" bIns="0" rtlCol="0" anchor="t"/>
          <a:lstStyle/>
          <a:p>
            <a:pPr marL="0" indent="0" algn="l">
              <a:lnSpc>
                <a:spcPct val="104000"/>
              </a:lnSpc>
              <a:buNone/>
            </a:pPr>
            <a:r>
              <a:rPr lang="en-US" sz="13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Scenario</a:t>
            </a:r>
            <a:endParaRPr lang="en-US" sz="1350" dirty="0">
              <a:latin typeface="Book Antiqua" panose="02040602050305030304" pitchFamily="18" charset="0"/>
            </a:endParaRPr>
          </a:p>
        </p:txBody>
      </p:sp>
      <p:sp>
        <p:nvSpPr>
          <p:cNvPr id="4" name="Text 2"/>
          <p:cNvSpPr/>
          <p:nvPr/>
        </p:nvSpPr>
        <p:spPr>
          <a:xfrm>
            <a:off x="536079" y="1885955"/>
            <a:ext cx="390294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Broker A executes trades for Client B and also trades personally.</a:t>
            </a:r>
            <a:endParaRPr lang="en-US" sz="1100" dirty="0">
              <a:latin typeface="Book Antiqua" panose="02040602050305030304" pitchFamily="18" charset="0"/>
            </a:endParaRPr>
          </a:p>
        </p:txBody>
      </p:sp>
      <p:sp>
        <p:nvSpPr>
          <p:cNvPr id="6" name="Text 3"/>
          <p:cNvSpPr/>
          <p:nvPr/>
        </p:nvSpPr>
        <p:spPr>
          <a:xfrm>
            <a:off x="637876" y="3106444"/>
            <a:ext cx="1501825" cy="221456"/>
          </a:xfrm>
          <a:prstGeom prst="rect">
            <a:avLst/>
          </a:prstGeom>
          <a:noFill/>
          <a:ln/>
        </p:spPr>
        <p:txBody>
          <a:bodyPr wrap="none" lIns="0" tIns="0" rIns="0" bIns="0" rtlCol="0" anchor="t"/>
          <a:lstStyle/>
          <a:p>
            <a:pPr marL="0" indent="0" algn="l">
              <a:lnSpc>
                <a:spcPct val="104000"/>
              </a:lnSpc>
              <a:buNone/>
            </a:pPr>
            <a:r>
              <a:rPr lang="en-US" sz="135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Client Trades (₹)</a:t>
            </a:r>
            <a:endParaRPr lang="en-US" sz="1350" dirty="0">
              <a:solidFill>
                <a:schemeClr val="bg1"/>
              </a:solidFill>
              <a:latin typeface="Book Antiqua" panose="02040602050305030304" pitchFamily="18" charset="0"/>
            </a:endParaRPr>
          </a:p>
        </p:txBody>
      </p:sp>
      <p:sp>
        <p:nvSpPr>
          <p:cNvPr id="7" name="Text 4"/>
          <p:cNvSpPr/>
          <p:nvPr/>
        </p:nvSpPr>
        <p:spPr>
          <a:xfrm>
            <a:off x="637877" y="3626902"/>
            <a:ext cx="1501825"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chemeClr val="bg1"/>
                </a:solidFill>
                <a:latin typeface="Epilogue" pitchFamily="34" charset="0"/>
                <a:ea typeface="Epilogue" pitchFamily="34" charset="-122"/>
                <a:cs typeface="Epilogue" pitchFamily="34" charset="-120"/>
              </a:rPr>
              <a:t>Purchase: ₹50,00,000 | Sale: ₹52,00,000</a:t>
            </a:r>
            <a:endParaRPr lang="en-US" sz="1100" dirty="0">
              <a:solidFill>
                <a:schemeClr val="bg1"/>
              </a:solidFill>
              <a:latin typeface="Book Antiqua" panose="02040602050305030304" pitchFamily="18" charset="0"/>
            </a:endParaRPr>
          </a:p>
          <a:p>
            <a:pPr marL="0" indent="0" algn="l">
              <a:lnSpc>
                <a:spcPct val="133000"/>
              </a:lnSpc>
              <a:buNone/>
            </a:pPr>
            <a:r>
              <a:rPr lang="en-US" sz="1100" dirty="0">
                <a:solidFill>
                  <a:schemeClr val="bg1"/>
                </a:solidFill>
                <a:latin typeface="Epilogue" pitchFamily="34" charset="0"/>
                <a:ea typeface="Epilogue" pitchFamily="34" charset="-122"/>
                <a:cs typeface="Epilogue" pitchFamily="34" charset="-120"/>
              </a:rPr>
              <a:t>Brokerage earned: </a:t>
            </a:r>
            <a:r>
              <a:rPr lang="en-US" sz="1100" b="1" dirty="0">
                <a:solidFill>
                  <a:schemeClr val="bg1"/>
                </a:solidFill>
                <a:latin typeface="Epilogue" pitchFamily="34" charset="0"/>
                <a:ea typeface="Epilogue" pitchFamily="34" charset="-122"/>
                <a:cs typeface="Epilogue" pitchFamily="34" charset="-120"/>
              </a:rPr>
              <a:t>₹20,000</a:t>
            </a:r>
            <a:endParaRPr lang="en-US" sz="1100" dirty="0">
              <a:solidFill>
                <a:schemeClr val="bg1"/>
              </a:solidFill>
              <a:latin typeface="Book Antiqua" panose="02040602050305030304" pitchFamily="18" charset="0"/>
            </a:endParaRPr>
          </a:p>
        </p:txBody>
      </p:sp>
      <p:sp>
        <p:nvSpPr>
          <p:cNvPr id="9" name="Text 5"/>
          <p:cNvSpPr/>
          <p:nvPr/>
        </p:nvSpPr>
        <p:spPr>
          <a:xfrm>
            <a:off x="2754510" y="3081803"/>
            <a:ext cx="1501825" cy="442913"/>
          </a:xfrm>
          <a:prstGeom prst="rect">
            <a:avLst/>
          </a:prstGeom>
          <a:noFill/>
          <a:ln/>
        </p:spPr>
        <p:txBody>
          <a:bodyPr wrap="square" lIns="0" tIns="0" rIns="0" bIns="0" rtlCol="0" anchor="t">
            <a:normAutofit/>
          </a:bodyPr>
          <a:lstStyle/>
          <a:p>
            <a:pPr marL="0" indent="0" algn="l">
              <a:lnSpc>
                <a:spcPct val="104000"/>
              </a:lnSpc>
              <a:buNone/>
            </a:pPr>
            <a:r>
              <a:rPr lang="en-US" sz="135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Personal Trades (₹)</a:t>
            </a:r>
            <a:endParaRPr lang="en-US" sz="1350" dirty="0">
              <a:solidFill>
                <a:schemeClr val="bg1"/>
              </a:solidFill>
              <a:latin typeface="Book Antiqua" panose="02040602050305030304" pitchFamily="18" charset="0"/>
            </a:endParaRPr>
          </a:p>
        </p:txBody>
      </p:sp>
      <p:sp>
        <p:nvSpPr>
          <p:cNvPr id="10" name="Text 6"/>
          <p:cNvSpPr/>
          <p:nvPr/>
        </p:nvSpPr>
        <p:spPr>
          <a:xfrm>
            <a:off x="2725341" y="3626902"/>
            <a:ext cx="1501825"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chemeClr val="bg1"/>
                </a:solidFill>
                <a:latin typeface="Epilogue" pitchFamily="34" charset="0"/>
                <a:ea typeface="Epilogue" pitchFamily="34" charset="-122"/>
                <a:cs typeface="Epilogue" pitchFamily="34" charset="-120"/>
              </a:rPr>
              <a:t>Purchase: ₹10,00,000 | Sale: ₹11,50,000</a:t>
            </a:r>
            <a:endParaRPr lang="en-US" sz="1100" dirty="0">
              <a:solidFill>
                <a:schemeClr val="bg1"/>
              </a:solidFill>
              <a:latin typeface="Book Antiqua" panose="02040602050305030304" pitchFamily="18" charset="0"/>
            </a:endParaRPr>
          </a:p>
          <a:p>
            <a:pPr marL="0" indent="0" algn="l">
              <a:lnSpc>
                <a:spcPct val="133000"/>
              </a:lnSpc>
              <a:buNone/>
            </a:pPr>
            <a:r>
              <a:rPr lang="en-US" sz="1100" dirty="0">
                <a:solidFill>
                  <a:schemeClr val="bg1"/>
                </a:solidFill>
                <a:latin typeface="Epilogue" pitchFamily="34" charset="0"/>
                <a:ea typeface="Epilogue" pitchFamily="34" charset="-122"/>
                <a:cs typeface="Epilogue" pitchFamily="34" charset="-120"/>
              </a:rPr>
              <a:t>Sale value: </a:t>
            </a:r>
            <a:r>
              <a:rPr lang="en-US" sz="1100" b="1" dirty="0">
                <a:solidFill>
                  <a:schemeClr val="bg1"/>
                </a:solidFill>
                <a:latin typeface="Epilogue" pitchFamily="34" charset="0"/>
                <a:ea typeface="Epilogue" pitchFamily="34" charset="-122"/>
                <a:cs typeface="Epilogue" pitchFamily="34" charset="-120"/>
              </a:rPr>
              <a:t>₹11,50,000</a:t>
            </a:r>
            <a:endParaRPr lang="en-US" sz="1100" dirty="0">
              <a:solidFill>
                <a:schemeClr val="bg1"/>
              </a:solidFill>
              <a:latin typeface="Book Antiqua" panose="02040602050305030304" pitchFamily="18" charset="0"/>
            </a:endParaRPr>
          </a:p>
        </p:txBody>
      </p:sp>
      <p:sp>
        <p:nvSpPr>
          <p:cNvPr id="11" name="Text 7"/>
          <p:cNvSpPr/>
          <p:nvPr/>
        </p:nvSpPr>
        <p:spPr>
          <a:xfrm>
            <a:off x="4749701" y="1388194"/>
            <a:ext cx="2720355" cy="221456"/>
          </a:xfrm>
          <a:prstGeom prst="rect">
            <a:avLst/>
          </a:prstGeom>
          <a:noFill/>
          <a:ln/>
        </p:spPr>
        <p:txBody>
          <a:bodyPr wrap="none" lIns="0" tIns="0" rIns="0" bIns="0" rtlCol="0" anchor="t"/>
          <a:lstStyle/>
          <a:p>
            <a:pPr marL="0" indent="0" algn="l">
              <a:lnSpc>
                <a:spcPct val="104000"/>
              </a:lnSpc>
              <a:buNone/>
            </a:pPr>
            <a:r>
              <a:rPr lang="en-US" sz="13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Turnover for Section 44AB</a:t>
            </a:r>
            <a:endParaRPr lang="en-US" sz="1350" dirty="0">
              <a:latin typeface="Book Antiqua" panose="02040602050305030304" pitchFamily="18" charset="0"/>
            </a:endParaRPr>
          </a:p>
        </p:txBody>
      </p:sp>
      <p:sp>
        <p:nvSpPr>
          <p:cNvPr id="12" name="Shape 8"/>
          <p:cNvSpPr/>
          <p:nvPr/>
        </p:nvSpPr>
        <p:spPr>
          <a:xfrm>
            <a:off x="4749701" y="1769120"/>
            <a:ext cx="3902943" cy="1635323"/>
          </a:xfrm>
          <a:prstGeom prst="roundRect">
            <a:avLst>
              <a:gd name="adj" fmla="val 3641"/>
            </a:avLst>
          </a:prstGeom>
          <a:noFill/>
          <a:ln w="4763">
            <a:solidFill>
              <a:srgbClr val="FFFFFF">
                <a:alpha val="24000"/>
              </a:srgbClr>
            </a:solidFill>
            <a:prstDash val="solid"/>
          </a:ln>
        </p:spPr>
      </p:sp>
      <p:sp>
        <p:nvSpPr>
          <p:cNvPr id="13" name="Shape 9"/>
          <p:cNvSpPr/>
          <p:nvPr/>
        </p:nvSpPr>
        <p:spPr>
          <a:xfrm>
            <a:off x="4754463" y="1773882"/>
            <a:ext cx="3893418" cy="406450"/>
          </a:xfrm>
          <a:prstGeom prst="rect">
            <a:avLst/>
          </a:prstGeom>
          <a:solidFill>
            <a:srgbClr val="FFFFFF">
              <a:alpha val="4000"/>
            </a:srgbClr>
          </a:solidFill>
          <a:ln/>
        </p:spPr>
      </p:sp>
      <p:sp>
        <p:nvSpPr>
          <p:cNvPr id="14" name="Text 10"/>
          <p:cNvSpPr/>
          <p:nvPr/>
        </p:nvSpPr>
        <p:spPr>
          <a:xfrm>
            <a:off x="4896296" y="1863700"/>
            <a:ext cx="2507307" cy="226814"/>
          </a:xfrm>
          <a:prstGeom prst="rect">
            <a:avLst/>
          </a:prstGeom>
          <a:noFill/>
          <a:ln/>
        </p:spPr>
        <p:txBody>
          <a:bodyPr wrap="none" lIns="0" tIns="0" rIns="0" bIns="0" rtlCol="0" anchor="t"/>
          <a:lstStyle/>
          <a:p>
            <a:pPr marL="0" indent="0" algn="l">
              <a:lnSpc>
                <a:spcPct val="133000"/>
              </a:lnSpc>
              <a:buNone/>
            </a:pPr>
            <a:r>
              <a:rPr lang="en-US" sz="1100" b="1" dirty="0">
                <a:solidFill>
                  <a:srgbClr val="EBECEF"/>
                </a:solidFill>
                <a:latin typeface="Epilogue" pitchFamily="34" charset="0"/>
                <a:ea typeface="Epilogue" pitchFamily="34" charset="-122"/>
                <a:cs typeface="Epilogue" pitchFamily="34" charset="-120"/>
              </a:rPr>
              <a:t>Component</a:t>
            </a:r>
            <a:endParaRPr lang="en-US" sz="1100" dirty="0">
              <a:latin typeface="Book Antiqua" panose="02040602050305030304" pitchFamily="18" charset="0"/>
            </a:endParaRPr>
          </a:p>
        </p:txBody>
      </p:sp>
      <p:sp>
        <p:nvSpPr>
          <p:cNvPr id="15" name="Text 11"/>
          <p:cNvSpPr/>
          <p:nvPr/>
        </p:nvSpPr>
        <p:spPr>
          <a:xfrm>
            <a:off x="7234684" y="1863700"/>
            <a:ext cx="1728639" cy="226814"/>
          </a:xfrm>
          <a:prstGeom prst="rect">
            <a:avLst/>
          </a:prstGeom>
          <a:noFill/>
          <a:ln/>
        </p:spPr>
        <p:txBody>
          <a:bodyPr wrap="none" lIns="0" tIns="0" rIns="0" bIns="0" rtlCol="0" anchor="t"/>
          <a:lstStyle/>
          <a:p>
            <a:pPr marL="0" indent="0" algn="l">
              <a:lnSpc>
                <a:spcPct val="133000"/>
              </a:lnSpc>
              <a:buNone/>
            </a:pPr>
            <a:r>
              <a:rPr lang="en-US" sz="1100" b="1" dirty="0">
                <a:solidFill>
                  <a:srgbClr val="EBECEF"/>
                </a:solidFill>
                <a:latin typeface="Epilogue" pitchFamily="34" charset="0"/>
                <a:ea typeface="Epilogue" pitchFamily="34" charset="-122"/>
                <a:cs typeface="Epilogue" pitchFamily="34" charset="-120"/>
              </a:rPr>
              <a:t>Amount</a:t>
            </a:r>
            <a:endParaRPr lang="en-US" sz="1100" dirty="0">
              <a:latin typeface="Book Antiqua" panose="02040602050305030304" pitchFamily="18" charset="0"/>
            </a:endParaRPr>
          </a:p>
        </p:txBody>
      </p:sp>
      <p:sp>
        <p:nvSpPr>
          <p:cNvPr id="16" name="Shape 12"/>
          <p:cNvSpPr/>
          <p:nvPr/>
        </p:nvSpPr>
        <p:spPr>
          <a:xfrm>
            <a:off x="4754463" y="2180332"/>
            <a:ext cx="3893418" cy="406450"/>
          </a:xfrm>
          <a:prstGeom prst="rect">
            <a:avLst/>
          </a:prstGeom>
          <a:solidFill>
            <a:srgbClr val="000000">
              <a:alpha val="4000"/>
            </a:srgbClr>
          </a:solidFill>
          <a:ln/>
        </p:spPr>
      </p:sp>
      <p:sp>
        <p:nvSpPr>
          <p:cNvPr id="17" name="Text 13"/>
          <p:cNvSpPr/>
          <p:nvPr/>
        </p:nvSpPr>
        <p:spPr>
          <a:xfrm>
            <a:off x="4896296" y="2270150"/>
            <a:ext cx="2507307" cy="226814"/>
          </a:xfrm>
          <a:prstGeom prst="rect">
            <a:avLst/>
          </a:prstGeom>
          <a:noFill/>
          <a:ln/>
        </p:spPr>
        <p:txBody>
          <a:bodyPr wrap="none" lIns="0" tIns="0" rIns="0" bIns="0" rtlCol="0" anchor="t"/>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Brokerage on client trades</a:t>
            </a:r>
            <a:endParaRPr lang="en-US" sz="1100" dirty="0">
              <a:latin typeface="Book Antiqua" panose="02040602050305030304" pitchFamily="18" charset="0"/>
            </a:endParaRPr>
          </a:p>
        </p:txBody>
      </p:sp>
      <p:sp>
        <p:nvSpPr>
          <p:cNvPr id="18" name="Text 14"/>
          <p:cNvSpPr/>
          <p:nvPr/>
        </p:nvSpPr>
        <p:spPr>
          <a:xfrm>
            <a:off x="7234684" y="2270150"/>
            <a:ext cx="1728639" cy="226814"/>
          </a:xfrm>
          <a:prstGeom prst="rect">
            <a:avLst/>
          </a:prstGeom>
          <a:noFill/>
          <a:ln/>
        </p:spPr>
        <p:txBody>
          <a:bodyPr wrap="none" lIns="0" tIns="0" rIns="0" bIns="0" rtlCol="0" anchor="t"/>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₹20,000</a:t>
            </a:r>
            <a:endParaRPr lang="en-US" sz="1100" dirty="0">
              <a:latin typeface="Book Antiqua" panose="02040602050305030304" pitchFamily="18" charset="0"/>
            </a:endParaRPr>
          </a:p>
        </p:txBody>
      </p:sp>
      <p:sp>
        <p:nvSpPr>
          <p:cNvPr id="19" name="Shape 15"/>
          <p:cNvSpPr/>
          <p:nvPr/>
        </p:nvSpPr>
        <p:spPr>
          <a:xfrm>
            <a:off x="4754463" y="2586782"/>
            <a:ext cx="3893418" cy="406450"/>
          </a:xfrm>
          <a:prstGeom prst="rect">
            <a:avLst/>
          </a:prstGeom>
          <a:solidFill>
            <a:srgbClr val="FFFFFF">
              <a:alpha val="4000"/>
            </a:srgbClr>
          </a:solidFill>
          <a:ln/>
        </p:spPr>
      </p:sp>
      <p:sp>
        <p:nvSpPr>
          <p:cNvPr id="20" name="Text 16"/>
          <p:cNvSpPr/>
          <p:nvPr/>
        </p:nvSpPr>
        <p:spPr>
          <a:xfrm>
            <a:off x="4896296" y="2676599"/>
            <a:ext cx="2507307" cy="226814"/>
          </a:xfrm>
          <a:prstGeom prst="rect">
            <a:avLst/>
          </a:prstGeom>
          <a:noFill/>
          <a:ln/>
        </p:spPr>
        <p:txBody>
          <a:bodyPr wrap="none" lIns="0" tIns="0" rIns="0" bIns="0" rtlCol="0" anchor="t"/>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Sale value of personal trades</a:t>
            </a:r>
            <a:endParaRPr lang="en-US" sz="1100" dirty="0">
              <a:latin typeface="Book Antiqua" panose="02040602050305030304" pitchFamily="18" charset="0"/>
            </a:endParaRPr>
          </a:p>
        </p:txBody>
      </p:sp>
      <p:sp>
        <p:nvSpPr>
          <p:cNvPr id="21" name="Text 17"/>
          <p:cNvSpPr/>
          <p:nvPr/>
        </p:nvSpPr>
        <p:spPr>
          <a:xfrm>
            <a:off x="7234684" y="2676599"/>
            <a:ext cx="1728639" cy="226814"/>
          </a:xfrm>
          <a:prstGeom prst="rect">
            <a:avLst/>
          </a:prstGeom>
          <a:noFill/>
          <a:ln/>
        </p:spPr>
        <p:txBody>
          <a:bodyPr wrap="none" lIns="0" tIns="0" rIns="0" bIns="0" rtlCol="0" anchor="t"/>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₹11,50,000</a:t>
            </a:r>
            <a:endParaRPr lang="en-US" sz="1100" dirty="0">
              <a:latin typeface="Book Antiqua" panose="02040602050305030304" pitchFamily="18" charset="0"/>
            </a:endParaRPr>
          </a:p>
        </p:txBody>
      </p:sp>
      <p:sp>
        <p:nvSpPr>
          <p:cNvPr id="22" name="Shape 18"/>
          <p:cNvSpPr/>
          <p:nvPr/>
        </p:nvSpPr>
        <p:spPr>
          <a:xfrm>
            <a:off x="4754463" y="2993231"/>
            <a:ext cx="3893418" cy="406450"/>
          </a:xfrm>
          <a:prstGeom prst="rect">
            <a:avLst/>
          </a:prstGeom>
          <a:solidFill>
            <a:srgbClr val="000000">
              <a:alpha val="4000"/>
            </a:srgbClr>
          </a:solidFill>
          <a:ln/>
        </p:spPr>
      </p:sp>
      <p:sp>
        <p:nvSpPr>
          <p:cNvPr id="23" name="Text 19"/>
          <p:cNvSpPr/>
          <p:nvPr/>
        </p:nvSpPr>
        <p:spPr>
          <a:xfrm>
            <a:off x="4896296" y="3083049"/>
            <a:ext cx="2507307" cy="226814"/>
          </a:xfrm>
          <a:prstGeom prst="rect">
            <a:avLst/>
          </a:prstGeom>
          <a:noFill/>
          <a:ln/>
        </p:spPr>
        <p:txBody>
          <a:bodyPr wrap="none" lIns="0" tIns="0" rIns="0" bIns="0" rtlCol="0" anchor="t"/>
          <a:lstStyle/>
          <a:p>
            <a:pPr marL="0" indent="0" algn="l">
              <a:lnSpc>
                <a:spcPct val="133000"/>
              </a:lnSpc>
              <a:buNone/>
            </a:pPr>
            <a:r>
              <a:rPr lang="en-US" sz="1100" b="1" dirty="0">
                <a:solidFill>
                  <a:srgbClr val="EBECEF"/>
                </a:solidFill>
                <a:latin typeface="Epilogue" pitchFamily="34" charset="0"/>
                <a:ea typeface="Epilogue" pitchFamily="34" charset="-122"/>
                <a:cs typeface="Epilogue" pitchFamily="34" charset="-120"/>
              </a:rPr>
              <a:t>Total Turnover</a:t>
            </a:r>
            <a:endParaRPr lang="en-US" sz="1100" dirty="0">
              <a:latin typeface="Book Antiqua" panose="02040602050305030304" pitchFamily="18" charset="0"/>
            </a:endParaRPr>
          </a:p>
        </p:txBody>
      </p:sp>
      <p:sp>
        <p:nvSpPr>
          <p:cNvPr id="24" name="Text 20"/>
          <p:cNvSpPr/>
          <p:nvPr/>
        </p:nvSpPr>
        <p:spPr>
          <a:xfrm>
            <a:off x="7234684" y="3083049"/>
            <a:ext cx="1728639" cy="226814"/>
          </a:xfrm>
          <a:prstGeom prst="rect">
            <a:avLst/>
          </a:prstGeom>
          <a:noFill/>
          <a:ln/>
        </p:spPr>
        <p:txBody>
          <a:bodyPr wrap="none" lIns="0" tIns="0" rIns="0" bIns="0" rtlCol="0" anchor="t"/>
          <a:lstStyle/>
          <a:p>
            <a:pPr marL="0" indent="0" algn="l">
              <a:lnSpc>
                <a:spcPct val="133000"/>
              </a:lnSpc>
              <a:buNone/>
            </a:pPr>
            <a:r>
              <a:rPr lang="en-US" sz="1100" b="1" dirty="0">
                <a:solidFill>
                  <a:srgbClr val="EBECEF"/>
                </a:solidFill>
                <a:latin typeface="Epilogue" pitchFamily="34" charset="0"/>
                <a:ea typeface="Epilogue" pitchFamily="34" charset="-122"/>
                <a:cs typeface="Epilogue" pitchFamily="34" charset="-120"/>
              </a:rPr>
              <a:t>₹11,70,000</a:t>
            </a:r>
            <a:endParaRPr lang="en-US" sz="1100" dirty="0">
              <a:latin typeface="Book Antiqua" panose="02040602050305030304" pitchFamily="18" charset="0"/>
            </a:endParaRPr>
          </a:p>
        </p:txBody>
      </p:sp>
      <p:sp>
        <p:nvSpPr>
          <p:cNvPr id="25" name="Shape 21"/>
          <p:cNvSpPr/>
          <p:nvPr/>
        </p:nvSpPr>
        <p:spPr>
          <a:xfrm>
            <a:off x="4749701" y="3563913"/>
            <a:ext cx="3902943" cy="829196"/>
          </a:xfrm>
          <a:prstGeom prst="roundRect">
            <a:avLst>
              <a:gd name="adj" fmla="val 7181"/>
            </a:avLst>
          </a:prstGeom>
          <a:solidFill>
            <a:srgbClr val="181E34"/>
          </a:solidFill>
          <a:ln/>
        </p:spPr>
      </p:sp>
      <p:pic>
        <p:nvPicPr>
          <p:cNvPr id="26" name="Image 2" descr="preencoded.png"/>
          <p:cNvPicPr>
            <a:picLocks noChangeAspect="1"/>
          </p:cNvPicPr>
          <p:nvPr/>
        </p:nvPicPr>
        <p:blipFill>
          <a:blip r:embed="rId3"/>
          <a:stretch>
            <a:fillRect/>
          </a:stretch>
        </p:blipFill>
        <p:spPr>
          <a:xfrm>
            <a:off x="4891460" y="3769444"/>
            <a:ext cx="177180" cy="141759"/>
          </a:xfrm>
          <a:prstGeom prst="rect">
            <a:avLst/>
          </a:prstGeom>
        </p:spPr>
      </p:pic>
      <p:sp>
        <p:nvSpPr>
          <p:cNvPr id="27" name="Text 22"/>
          <p:cNvSpPr/>
          <p:nvPr/>
        </p:nvSpPr>
        <p:spPr>
          <a:xfrm>
            <a:off x="5210398" y="3741093"/>
            <a:ext cx="3300487"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FFFFFF"/>
                </a:solidFill>
                <a:latin typeface="Epilogue" pitchFamily="34" charset="0"/>
                <a:ea typeface="Epilogue" pitchFamily="34" charset="-122"/>
                <a:cs typeface="Epilogue" pitchFamily="34" charset="-120"/>
              </a:rPr>
              <a:t>Client trade value of ₹1,02,00,000 is </a:t>
            </a:r>
            <a:r>
              <a:rPr lang="en-US" sz="1100" b="1" dirty="0">
                <a:solidFill>
                  <a:srgbClr val="FFFFFF"/>
                </a:solidFill>
                <a:latin typeface="Epilogue" pitchFamily="34" charset="0"/>
                <a:ea typeface="Epilogue" pitchFamily="34" charset="-122"/>
                <a:cs typeface="Epilogue" pitchFamily="34" charset="-120"/>
              </a:rPr>
              <a:t>excluded</a:t>
            </a:r>
            <a:r>
              <a:rPr lang="en-US" sz="1100" dirty="0">
                <a:solidFill>
                  <a:srgbClr val="FFFFFF"/>
                </a:solidFill>
                <a:latin typeface="Epilogue" pitchFamily="34" charset="0"/>
                <a:ea typeface="Epilogue" pitchFamily="34" charset="-122"/>
                <a:cs typeface="Epilogue" pitchFamily="34" charset="-120"/>
              </a:rPr>
              <a:t> — property never transferred to broker.</a:t>
            </a:r>
            <a:endParaRPr lang="en-US" sz="1100" dirty="0">
              <a:latin typeface="Book Antiqua" panose="02040602050305030304" pitchFamily="18" charset="0"/>
            </a:endParaRPr>
          </a:p>
        </p:txBody>
      </p:sp>
      <p:sp>
        <p:nvSpPr>
          <p:cNvPr id="28" name="Rectangle 27"/>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extLst>
      <p:ext uri="{BB962C8B-B14F-4D97-AF65-F5344CB8AC3E}">
        <p14:creationId xmlns:p14="http://schemas.microsoft.com/office/powerpoint/2010/main" val="283357460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750912" y="244305"/>
            <a:ext cx="1454816" cy="244148"/>
          </a:xfrm>
          <a:prstGeom prst="roundRect">
            <a:avLst>
              <a:gd name="adj" fmla="val 18294"/>
            </a:avLst>
          </a:prstGeom>
          <a:noFill/>
          <a:ln w="4763">
            <a:solidFill>
              <a:srgbClr val="4950BC"/>
            </a:solidFill>
            <a:prstDash val="solid"/>
          </a:ln>
        </p:spPr>
      </p:sp>
      <p:sp>
        <p:nvSpPr>
          <p:cNvPr id="3" name="Text 1"/>
          <p:cNvSpPr/>
          <p:nvPr/>
        </p:nvSpPr>
        <p:spPr>
          <a:xfrm>
            <a:off x="813792" y="244305"/>
            <a:ext cx="1391936" cy="210364"/>
          </a:xfrm>
          <a:prstGeom prst="rect">
            <a:avLst/>
          </a:prstGeom>
          <a:noFill/>
          <a:ln/>
        </p:spPr>
        <p:txBody>
          <a:bodyPr wrap="none" lIns="0" tIns="0" rIns="0" bIns="0" rtlCol="0" anchor="t"/>
          <a:lstStyle/>
          <a:p>
            <a:pPr marL="0" indent="0" algn="ctr">
              <a:lnSpc>
                <a:spcPct val="119000"/>
              </a:lnSpc>
              <a:buNone/>
            </a:pPr>
            <a:r>
              <a:rPr lang="en-US" sz="1050" dirty="0">
                <a:solidFill>
                  <a:srgbClr val="4950BC"/>
                </a:solidFill>
                <a:latin typeface="Inter" pitchFamily="34" charset="0"/>
                <a:ea typeface="Inter" pitchFamily="34" charset="-122"/>
                <a:cs typeface="Inter" pitchFamily="34" charset="-120"/>
              </a:rPr>
              <a:t>CLAUSE 32(D)</a:t>
            </a:r>
            <a:endParaRPr lang="en-US" sz="1050" dirty="0"/>
          </a:p>
        </p:txBody>
      </p:sp>
      <p:sp>
        <p:nvSpPr>
          <p:cNvPr id="4" name="Text 2"/>
          <p:cNvSpPr/>
          <p:nvPr/>
        </p:nvSpPr>
        <p:spPr>
          <a:xfrm>
            <a:off x="750912" y="518666"/>
            <a:ext cx="5399633" cy="302865"/>
          </a:xfrm>
          <a:prstGeom prst="rect">
            <a:avLst/>
          </a:prstGeom>
          <a:noFill/>
          <a:ln/>
        </p:spPr>
        <p:txBody>
          <a:bodyPr wrap="none" lIns="0" tIns="0" rIns="0" bIns="0" rtlCol="0" anchor="t"/>
          <a:lstStyle/>
          <a:p>
            <a:pPr marL="0" indent="0" algn="l">
              <a:lnSpc>
                <a:spcPct val="104000"/>
              </a:lnSpc>
              <a:buNone/>
            </a:pPr>
            <a:r>
              <a:rPr lang="en-US" sz="1900" b="1" dirty="0">
                <a:solidFill>
                  <a:srgbClr val="000000"/>
                </a:solidFill>
                <a:latin typeface="Inter Bold" pitchFamily="34" charset="0"/>
                <a:ea typeface="Inter Bold" pitchFamily="34" charset="-122"/>
                <a:cs typeface="Inter Bold" pitchFamily="34" charset="-120"/>
              </a:rPr>
              <a:t>Specified Business Losses — Section 73A</a:t>
            </a:r>
            <a:endParaRPr lang="en-US" sz="1900" dirty="0"/>
          </a:p>
        </p:txBody>
      </p:sp>
      <p:sp>
        <p:nvSpPr>
          <p:cNvPr id="5" name="Text 3"/>
          <p:cNvSpPr/>
          <p:nvPr/>
        </p:nvSpPr>
        <p:spPr>
          <a:xfrm>
            <a:off x="750912" y="935087"/>
            <a:ext cx="7642101" cy="414114"/>
          </a:xfrm>
          <a:prstGeom prst="rect">
            <a:avLst/>
          </a:prstGeom>
          <a:noFill/>
          <a:ln/>
        </p:spPr>
        <p:txBody>
          <a:bodyPr wrap="square" lIns="0" tIns="0" rIns="0" bIns="0" rtlCol="0" anchor="t">
            <a:normAutofit/>
          </a:bodyPr>
          <a:lstStyle/>
          <a:p>
            <a:pPr marL="0" indent="0" algn="l">
              <a:lnSpc>
                <a:spcPct val="119000"/>
              </a:lnSpc>
              <a:buNone/>
            </a:pPr>
            <a:r>
              <a:rPr lang="en-US" sz="750" dirty="0">
                <a:solidFill>
                  <a:srgbClr val="272525"/>
                </a:solidFill>
                <a:latin typeface="Inter" pitchFamily="34" charset="0"/>
                <a:ea typeface="Inter" pitchFamily="34" charset="-122"/>
                <a:cs typeface="Inter" pitchFamily="34" charset="-120"/>
              </a:rPr>
              <a:t>Section 73A governs carry forward and set-off of losses from specified businesses referred to in </a:t>
            </a:r>
            <a:r>
              <a:rPr lang="en-US" sz="750" b="1" dirty="0">
                <a:solidFill>
                  <a:srgbClr val="272525"/>
                </a:solidFill>
                <a:latin typeface="Inter" pitchFamily="34" charset="0"/>
                <a:ea typeface="Inter" pitchFamily="34" charset="-122"/>
                <a:cs typeface="Inter" pitchFamily="34" charset="-120"/>
              </a:rPr>
              <a:t>Section 35AD</a:t>
            </a:r>
            <a:r>
              <a:rPr lang="en-US" sz="750" dirty="0">
                <a:solidFill>
                  <a:srgbClr val="272525"/>
                </a:solidFill>
                <a:latin typeface="Inter" pitchFamily="34" charset="0"/>
                <a:ea typeface="Inter" pitchFamily="34" charset="-122"/>
                <a:cs typeface="Inter" pitchFamily="34" charset="-120"/>
              </a:rPr>
              <a:t>. Loss from a specified business can only be set off against profits of </a:t>
            </a:r>
            <a:r>
              <a:rPr lang="en-US" sz="750" b="1" dirty="0">
                <a:solidFill>
                  <a:srgbClr val="272525"/>
                </a:solidFill>
                <a:latin typeface="Inter" pitchFamily="34" charset="0"/>
                <a:ea typeface="Inter" pitchFamily="34" charset="-122"/>
                <a:cs typeface="Inter" pitchFamily="34" charset="-120"/>
              </a:rPr>
              <a:t>any other specified business</a:t>
            </a:r>
            <a:r>
              <a:rPr lang="en-US" sz="750" dirty="0">
                <a:solidFill>
                  <a:srgbClr val="272525"/>
                </a:solidFill>
                <a:latin typeface="Inter" pitchFamily="34" charset="0"/>
                <a:ea typeface="Inter" pitchFamily="34" charset="-122"/>
                <a:cs typeface="Inter" pitchFamily="34" charset="-120"/>
              </a:rPr>
              <a:t> — it is not necessary that the nature of the specified business be the same. Unabsorbed losses can be carried forward for an </a:t>
            </a:r>
            <a:r>
              <a:rPr lang="en-US" sz="750" b="1" dirty="0">
                <a:solidFill>
                  <a:srgbClr val="272525"/>
                </a:solidFill>
                <a:latin typeface="Inter" pitchFamily="34" charset="0"/>
                <a:ea typeface="Inter" pitchFamily="34" charset="-122"/>
                <a:cs typeface="Inter" pitchFamily="34" charset="-120"/>
              </a:rPr>
              <a:t>indefinite period</a:t>
            </a:r>
            <a:r>
              <a:rPr lang="en-US" sz="750" dirty="0">
                <a:solidFill>
                  <a:srgbClr val="272525"/>
                </a:solidFill>
                <a:latin typeface="Inter" pitchFamily="34" charset="0"/>
                <a:ea typeface="Inter" pitchFamily="34" charset="-122"/>
                <a:cs typeface="Inter" pitchFamily="34" charset="-120"/>
              </a:rPr>
              <a:t>.</a:t>
            </a:r>
            <a:endParaRPr lang="en-US" sz="750" dirty="0"/>
          </a:p>
        </p:txBody>
      </p:sp>
      <p:sp>
        <p:nvSpPr>
          <p:cNvPr id="6" name="Shape 4"/>
          <p:cNvSpPr/>
          <p:nvPr/>
        </p:nvSpPr>
        <p:spPr>
          <a:xfrm>
            <a:off x="750912" y="1427351"/>
            <a:ext cx="2496889" cy="1228353"/>
          </a:xfrm>
          <a:prstGeom prst="roundRect">
            <a:avLst>
              <a:gd name="adj" fmla="val 3314"/>
            </a:avLst>
          </a:prstGeom>
          <a:solidFill>
            <a:srgbClr val="DADBF1"/>
          </a:solidFill>
          <a:ln w="4763">
            <a:solidFill>
              <a:srgbClr val="C0C1D7"/>
            </a:solidFill>
            <a:prstDash val="solid"/>
          </a:ln>
        </p:spPr>
      </p:sp>
      <p:sp>
        <p:nvSpPr>
          <p:cNvPr id="7" name="Text 5"/>
          <p:cNvSpPr/>
          <p:nvPr/>
        </p:nvSpPr>
        <p:spPr>
          <a:xfrm>
            <a:off x="852562" y="1535981"/>
            <a:ext cx="1211387" cy="151433"/>
          </a:xfrm>
          <a:prstGeom prst="rect">
            <a:avLst/>
          </a:prstGeom>
          <a:noFill/>
          <a:ln/>
        </p:spPr>
        <p:txBody>
          <a:bodyPr wrap="none" lIns="0" tIns="0" rIns="0" bIns="0" rtlCol="0" anchor="t"/>
          <a:lstStyle/>
          <a:p>
            <a:pPr marL="0" indent="0" algn="l">
              <a:lnSpc>
                <a:spcPct val="104000"/>
              </a:lnSpc>
              <a:buNone/>
            </a:pPr>
            <a:r>
              <a:rPr lang="en-US" sz="950" b="1" dirty="0">
                <a:solidFill>
                  <a:srgbClr val="272525"/>
                </a:solidFill>
                <a:latin typeface="Inter Bold" pitchFamily="34" charset="0"/>
                <a:ea typeface="Inter Bold" pitchFamily="34" charset="-122"/>
                <a:cs typeface="Inter Bold" pitchFamily="34" charset="-120"/>
              </a:rPr>
              <a:t>Set-Off Rule</a:t>
            </a:r>
            <a:endParaRPr lang="en-US" sz="950" dirty="0"/>
          </a:p>
        </p:txBody>
      </p:sp>
      <p:sp>
        <p:nvSpPr>
          <p:cNvPr id="8" name="Text 6"/>
          <p:cNvSpPr/>
          <p:nvPr/>
        </p:nvSpPr>
        <p:spPr>
          <a:xfrm>
            <a:off x="852562" y="1732806"/>
            <a:ext cx="2293590" cy="828229"/>
          </a:xfrm>
          <a:prstGeom prst="rect">
            <a:avLst/>
          </a:prstGeom>
          <a:noFill/>
          <a:ln/>
        </p:spPr>
        <p:txBody>
          <a:bodyPr wrap="square" lIns="0" tIns="0" rIns="0" bIns="0" rtlCol="0" anchor="t">
            <a:normAutofit/>
          </a:bodyPr>
          <a:lstStyle/>
          <a:p>
            <a:pPr marL="0" indent="0" algn="l">
              <a:lnSpc>
                <a:spcPct val="119000"/>
              </a:lnSpc>
              <a:buNone/>
            </a:pPr>
            <a:r>
              <a:rPr lang="en-US" sz="750" dirty="0">
                <a:solidFill>
                  <a:srgbClr val="272525"/>
                </a:solidFill>
                <a:latin typeface="Inter" pitchFamily="34" charset="0"/>
                <a:ea typeface="Inter" pitchFamily="34" charset="-122"/>
                <a:cs typeface="Inter" pitchFamily="34" charset="-120"/>
              </a:rPr>
              <a:t>Loss computed in respect of any specified business u/s 35AD shall not be set off except against profits and gains of any other specified business. The nature of the specified business in which loss is set off need not be the same as that in which loss was incurred.</a:t>
            </a:r>
            <a:endParaRPr lang="en-US" sz="750" dirty="0"/>
          </a:p>
        </p:txBody>
      </p:sp>
      <p:sp>
        <p:nvSpPr>
          <p:cNvPr id="9" name="Shape 7"/>
          <p:cNvSpPr/>
          <p:nvPr/>
        </p:nvSpPr>
        <p:spPr>
          <a:xfrm>
            <a:off x="3323481" y="1434331"/>
            <a:ext cx="2496889" cy="1228353"/>
          </a:xfrm>
          <a:prstGeom prst="roundRect">
            <a:avLst>
              <a:gd name="adj" fmla="val 3314"/>
            </a:avLst>
          </a:prstGeom>
          <a:solidFill>
            <a:srgbClr val="DADBF1"/>
          </a:solidFill>
          <a:ln w="4763">
            <a:solidFill>
              <a:srgbClr val="C0C1D7"/>
            </a:solidFill>
            <a:prstDash val="solid"/>
          </a:ln>
        </p:spPr>
      </p:sp>
      <p:sp>
        <p:nvSpPr>
          <p:cNvPr id="10" name="Text 8"/>
          <p:cNvSpPr/>
          <p:nvPr/>
        </p:nvSpPr>
        <p:spPr>
          <a:xfrm>
            <a:off x="3425130" y="1535981"/>
            <a:ext cx="1211387" cy="151433"/>
          </a:xfrm>
          <a:prstGeom prst="rect">
            <a:avLst/>
          </a:prstGeom>
          <a:noFill/>
          <a:ln/>
        </p:spPr>
        <p:txBody>
          <a:bodyPr wrap="none" lIns="0" tIns="0" rIns="0" bIns="0" rtlCol="0" anchor="t"/>
          <a:lstStyle/>
          <a:p>
            <a:pPr marL="0" indent="0" algn="l">
              <a:lnSpc>
                <a:spcPct val="104000"/>
              </a:lnSpc>
              <a:buNone/>
            </a:pPr>
            <a:r>
              <a:rPr lang="en-US" sz="950" b="1" dirty="0">
                <a:solidFill>
                  <a:srgbClr val="272525"/>
                </a:solidFill>
                <a:latin typeface="Inter Bold" pitchFamily="34" charset="0"/>
                <a:ea typeface="Inter Bold" pitchFamily="34" charset="-122"/>
                <a:cs typeface="Inter Bold" pitchFamily="34" charset="-120"/>
              </a:rPr>
              <a:t>Carry-Forward</a:t>
            </a:r>
            <a:endParaRPr lang="en-US" sz="950" dirty="0"/>
          </a:p>
        </p:txBody>
      </p:sp>
      <p:sp>
        <p:nvSpPr>
          <p:cNvPr id="11" name="Text 9"/>
          <p:cNvSpPr/>
          <p:nvPr/>
        </p:nvSpPr>
        <p:spPr>
          <a:xfrm>
            <a:off x="3425130" y="1732806"/>
            <a:ext cx="2293590" cy="690190"/>
          </a:xfrm>
          <a:prstGeom prst="rect">
            <a:avLst/>
          </a:prstGeom>
          <a:noFill/>
          <a:ln/>
        </p:spPr>
        <p:txBody>
          <a:bodyPr wrap="square" lIns="0" tIns="0" rIns="0" bIns="0" rtlCol="0" anchor="t">
            <a:normAutofit/>
          </a:bodyPr>
          <a:lstStyle/>
          <a:p>
            <a:pPr marL="0" indent="0" algn="l">
              <a:lnSpc>
                <a:spcPct val="119000"/>
              </a:lnSpc>
              <a:buNone/>
            </a:pPr>
            <a:r>
              <a:rPr lang="en-US" sz="750" dirty="0">
                <a:solidFill>
                  <a:srgbClr val="272525"/>
                </a:solidFill>
                <a:latin typeface="Inter" pitchFamily="34" charset="0"/>
                <a:ea typeface="Inter" pitchFamily="34" charset="-122"/>
                <a:cs typeface="Inter" pitchFamily="34" charset="-120"/>
              </a:rPr>
              <a:t>Where loss is not wholly set off, the unabsorbed portion shall be carried forward to the following assessment year </a:t>
            </a:r>
            <a:r>
              <a:rPr lang="en-US" sz="750" b="1" dirty="0">
                <a:solidFill>
                  <a:srgbClr val="272525"/>
                </a:solidFill>
                <a:latin typeface="Inter" pitchFamily="34" charset="0"/>
                <a:ea typeface="Inter" pitchFamily="34" charset="-122"/>
                <a:cs typeface="Inter" pitchFamily="34" charset="-120"/>
              </a:rPr>
              <a:t>indefinitely</a:t>
            </a:r>
            <a:r>
              <a:rPr lang="en-US" sz="750" dirty="0">
                <a:solidFill>
                  <a:srgbClr val="272525"/>
                </a:solidFill>
                <a:latin typeface="Inter" pitchFamily="34" charset="0"/>
                <a:ea typeface="Inter" pitchFamily="34" charset="-122"/>
                <a:cs typeface="Inter" pitchFamily="34" charset="-120"/>
              </a:rPr>
              <a:t>, and set off against profits of any specified business assessable for that year.</a:t>
            </a:r>
            <a:endParaRPr lang="en-US" sz="750" dirty="0"/>
          </a:p>
        </p:txBody>
      </p:sp>
      <p:sp>
        <p:nvSpPr>
          <p:cNvPr id="12" name="Shape 10"/>
          <p:cNvSpPr/>
          <p:nvPr/>
        </p:nvSpPr>
        <p:spPr>
          <a:xfrm>
            <a:off x="5896049" y="1434331"/>
            <a:ext cx="2496889" cy="1228353"/>
          </a:xfrm>
          <a:prstGeom prst="roundRect">
            <a:avLst>
              <a:gd name="adj" fmla="val 3314"/>
            </a:avLst>
          </a:prstGeom>
          <a:solidFill>
            <a:srgbClr val="DADBF1"/>
          </a:solidFill>
          <a:ln w="4763">
            <a:solidFill>
              <a:srgbClr val="C0C1D7"/>
            </a:solidFill>
            <a:prstDash val="solid"/>
          </a:ln>
        </p:spPr>
      </p:sp>
      <p:sp>
        <p:nvSpPr>
          <p:cNvPr id="13" name="Text 11"/>
          <p:cNvSpPr/>
          <p:nvPr/>
        </p:nvSpPr>
        <p:spPr>
          <a:xfrm>
            <a:off x="5997699" y="1535981"/>
            <a:ext cx="1779910" cy="151433"/>
          </a:xfrm>
          <a:prstGeom prst="rect">
            <a:avLst/>
          </a:prstGeom>
          <a:noFill/>
          <a:ln/>
        </p:spPr>
        <p:txBody>
          <a:bodyPr wrap="none" lIns="0" tIns="0" rIns="0" bIns="0" rtlCol="0" anchor="t"/>
          <a:lstStyle/>
          <a:p>
            <a:pPr marL="0" indent="0" algn="l">
              <a:lnSpc>
                <a:spcPct val="104000"/>
              </a:lnSpc>
              <a:buNone/>
            </a:pPr>
            <a:r>
              <a:rPr lang="en-US" sz="950" b="1" dirty="0">
                <a:solidFill>
                  <a:srgbClr val="272525"/>
                </a:solidFill>
                <a:latin typeface="Inter Bold" pitchFamily="34" charset="0"/>
                <a:ea typeface="Inter Bold" pitchFamily="34" charset="-122"/>
                <a:cs typeface="Inter Bold" pitchFamily="34" charset="-120"/>
              </a:rPr>
              <a:t>Multiple Specified Businesses</a:t>
            </a:r>
            <a:endParaRPr lang="en-US" sz="950" dirty="0"/>
          </a:p>
        </p:txBody>
      </p:sp>
      <p:sp>
        <p:nvSpPr>
          <p:cNvPr id="14" name="Text 12"/>
          <p:cNvSpPr/>
          <p:nvPr/>
        </p:nvSpPr>
        <p:spPr>
          <a:xfrm>
            <a:off x="5997699" y="1732806"/>
            <a:ext cx="2293590" cy="690190"/>
          </a:xfrm>
          <a:prstGeom prst="rect">
            <a:avLst/>
          </a:prstGeom>
          <a:noFill/>
          <a:ln/>
        </p:spPr>
        <p:txBody>
          <a:bodyPr wrap="square" lIns="0" tIns="0" rIns="0" bIns="0" rtlCol="0" anchor="t">
            <a:normAutofit/>
          </a:bodyPr>
          <a:lstStyle/>
          <a:p>
            <a:pPr marL="0" indent="0" algn="l">
              <a:lnSpc>
                <a:spcPct val="119000"/>
              </a:lnSpc>
              <a:buNone/>
            </a:pPr>
            <a:r>
              <a:rPr lang="en-US" sz="750" dirty="0">
                <a:solidFill>
                  <a:srgbClr val="272525"/>
                </a:solidFill>
                <a:latin typeface="Inter" pitchFamily="34" charset="0"/>
                <a:ea typeface="Inter" pitchFamily="34" charset="-122"/>
                <a:cs typeface="Inter" pitchFamily="34" charset="-120"/>
              </a:rPr>
              <a:t>If the assessee carries on more than one specified business and losses are incurred in more than one, details of loss for </a:t>
            </a:r>
            <a:r>
              <a:rPr lang="en-US" sz="750" b="1" dirty="0">
                <a:solidFill>
                  <a:srgbClr val="272525"/>
                </a:solidFill>
                <a:latin typeface="Inter" pitchFamily="34" charset="0"/>
                <a:ea typeface="Inter" pitchFamily="34" charset="-122"/>
                <a:cs typeface="Inter" pitchFamily="34" charset="-120"/>
              </a:rPr>
              <a:t>each business must be specified separately</a:t>
            </a:r>
            <a:r>
              <a:rPr lang="en-US" sz="750" dirty="0">
                <a:solidFill>
                  <a:srgbClr val="272525"/>
                </a:solidFill>
                <a:latin typeface="Inter" pitchFamily="34" charset="0"/>
                <a:ea typeface="Inter" pitchFamily="34" charset="-122"/>
                <a:cs typeface="Inter" pitchFamily="34" charset="-120"/>
              </a:rPr>
              <a:t> in the tax audit report.</a:t>
            </a:r>
            <a:endParaRPr lang="en-US" sz="750" dirty="0"/>
          </a:p>
        </p:txBody>
      </p:sp>
      <p:sp>
        <p:nvSpPr>
          <p:cNvPr id="15" name="Text 13"/>
          <p:cNvSpPr/>
          <p:nvPr/>
        </p:nvSpPr>
        <p:spPr>
          <a:xfrm>
            <a:off x="750912" y="2776240"/>
            <a:ext cx="2715220" cy="151433"/>
          </a:xfrm>
          <a:prstGeom prst="rect">
            <a:avLst/>
          </a:prstGeom>
          <a:noFill/>
          <a:ln/>
        </p:spPr>
        <p:txBody>
          <a:bodyPr wrap="none" lIns="0" tIns="0" rIns="0" bIns="0" rtlCol="0" anchor="t"/>
          <a:lstStyle/>
          <a:p>
            <a:pPr marL="0" indent="0" algn="l">
              <a:lnSpc>
                <a:spcPct val="104000"/>
              </a:lnSpc>
              <a:buNone/>
            </a:pPr>
            <a:r>
              <a:rPr lang="en-US" sz="950" b="1" dirty="0">
                <a:solidFill>
                  <a:srgbClr val="000000"/>
                </a:solidFill>
                <a:latin typeface="Inter Bold" pitchFamily="34" charset="0"/>
                <a:ea typeface="Inter Bold" pitchFamily="34" charset="-122"/>
                <a:cs typeface="Inter Bold" pitchFamily="34" charset="-120"/>
              </a:rPr>
              <a:t>Working Paper Format — Clause 32(d)</a:t>
            </a:r>
            <a:endParaRPr lang="en-US" sz="950" dirty="0"/>
          </a:p>
        </p:txBody>
      </p:sp>
      <p:sp>
        <p:nvSpPr>
          <p:cNvPr id="16" name="Shape 14"/>
          <p:cNvSpPr/>
          <p:nvPr/>
        </p:nvSpPr>
        <p:spPr>
          <a:xfrm>
            <a:off x="750912" y="3041228"/>
            <a:ext cx="7642101" cy="1214140"/>
          </a:xfrm>
          <a:prstGeom prst="roundRect">
            <a:avLst>
              <a:gd name="adj" fmla="val 3352"/>
            </a:avLst>
          </a:prstGeom>
          <a:noFill/>
          <a:ln w="4763">
            <a:solidFill>
              <a:srgbClr val="000000">
                <a:alpha val="8000"/>
              </a:srgbClr>
            </a:solidFill>
            <a:prstDash val="solid"/>
          </a:ln>
        </p:spPr>
      </p:sp>
      <p:sp>
        <p:nvSpPr>
          <p:cNvPr id="17" name="Shape 15"/>
          <p:cNvSpPr/>
          <p:nvPr/>
        </p:nvSpPr>
        <p:spPr>
          <a:xfrm>
            <a:off x="755675" y="3045991"/>
            <a:ext cx="7632576" cy="1204615"/>
          </a:xfrm>
          <a:prstGeom prst="rect">
            <a:avLst/>
          </a:prstGeom>
          <a:solidFill>
            <a:srgbClr val="FFFFFF">
              <a:alpha val="4000"/>
            </a:srgbClr>
          </a:solidFill>
          <a:ln/>
        </p:spPr>
      </p:sp>
      <p:sp>
        <p:nvSpPr>
          <p:cNvPr id="18" name="Text 16"/>
          <p:cNvSpPr/>
          <p:nvPr/>
        </p:nvSpPr>
        <p:spPr>
          <a:xfrm>
            <a:off x="852711" y="3096146"/>
            <a:ext cx="718989" cy="138038"/>
          </a:xfrm>
          <a:prstGeom prst="rect">
            <a:avLst/>
          </a:prstGeom>
          <a:noFill/>
          <a:ln/>
        </p:spPr>
        <p:txBody>
          <a:bodyPr wrap="none" lIns="0" tIns="0" rIns="0" bIns="0" rtlCol="0" anchor="t"/>
          <a:lstStyle/>
          <a:p>
            <a:pPr marL="0" indent="0" algn="l">
              <a:lnSpc>
                <a:spcPct val="119000"/>
              </a:lnSpc>
              <a:buNone/>
            </a:pPr>
            <a:r>
              <a:rPr lang="en-US" sz="750" b="1" dirty="0">
                <a:solidFill>
                  <a:srgbClr val="272525"/>
                </a:solidFill>
                <a:latin typeface="Inter" pitchFamily="34" charset="0"/>
                <a:ea typeface="Inter" pitchFamily="34" charset="-122"/>
                <a:cs typeface="Inter" pitchFamily="34" charset="-120"/>
              </a:rPr>
              <a:t>Sr.</a:t>
            </a:r>
            <a:endParaRPr lang="en-US" sz="750" dirty="0"/>
          </a:p>
        </p:txBody>
      </p:sp>
      <p:sp>
        <p:nvSpPr>
          <p:cNvPr id="19" name="Text 17"/>
          <p:cNvSpPr/>
          <p:nvPr/>
        </p:nvSpPr>
        <p:spPr>
          <a:xfrm>
            <a:off x="1130786" y="3096145"/>
            <a:ext cx="600292" cy="1104305"/>
          </a:xfrm>
          <a:prstGeom prst="rect">
            <a:avLst/>
          </a:prstGeom>
          <a:noFill/>
          <a:ln/>
        </p:spPr>
        <p:txBody>
          <a:bodyPr wrap="square" lIns="0" tIns="0" rIns="0" bIns="0" rtlCol="0" anchor="t">
            <a:normAutofit/>
          </a:bodyPr>
          <a:lstStyle/>
          <a:p>
            <a:pPr marL="0" indent="0" algn="l">
              <a:lnSpc>
                <a:spcPct val="119000"/>
              </a:lnSpc>
              <a:buNone/>
            </a:pPr>
            <a:r>
              <a:rPr lang="en-US" sz="750" b="1" dirty="0">
                <a:solidFill>
                  <a:srgbClr val="272525"/>
                </a:solidFill>
                <a:latin typeface="Inter" pitchFamily="34" charset="0"/>
                <a:ea typeface="Inter" pitchFamily="34" charset="-122"/>
                <a:cs typeface="Inter" pitchFamily="34" charset="-120"/>
              </a:rPr>
              <a:t>Nature of Specified Business</a:t>
            </a:r>
            <a:endParaRPr lang="en-US" sz="750" dirty="0"/>
          </a:p>
        </p:txBody>
      </p:sp>
      <p:sp>
        <p:nvSpPr>
          <p:cNvPr id="20" name="Text 18"/>
          <p:cNvSpPr/>
          <p:nvPr/>
        </p:nvSpPr>
        <p:spPr>
          <a:xfrm>
            <a:off x="1786919" y="3096146"/>
            <a:ext cx="788757" cy="1159222"/>
          </a:xfrm>
          <a:prstGeom prst="rect">
            <a:avLst/>
          </a:prstGeom>
          <a:noFill/>
          <a:ln/>
        </p:spPr>
        <p:txBody>
          <a:bodyPr wrap="none" lIns="0" tIns="0" rIns="0" bIns="0" rtlCol="0" anchor="t"/>
          <a:lstStyle/>
          <a:p>
            <a:pPr algn="just">
              <a:lnSpc>
                <a:spcPct val="119000"/>
              </a:lnSpc>
            </a:pPr>
            <a:r>
              <a:rPr lang="en-US" sz="750" b="1" dirty="0">
                <a:solidFill>
                  <a:srgbClr val="272525"/>
                </a:solidFill>
                <a:latin typeface="Inter" pitchFamily="34" charset="0"/>
                <a:ea typeface="Inter" pitchFamily="34" charset="-122"/>
                <a:cs typeface="Inter" pitchFamily="34" charset="-120"/>
              </a:rPr>
              <a:t>Amount of </a:t>
            </a:r>
          </a:p>
          <a:p>
            <a:pPr algn="just">
              <a:lnSpc>
                <a:spcPct val="119000"/>
              </a:lnSpc>
            </a:pPr>
            <a:r>
              <a:rPr lang="en-US" sz="750" b="1" dirty="0">
                <a:solidFill>
                  <a:srgbClr val="272525"/>
                </a:solidFill>
                <a:latin typeface="Inter" pitchFamily="34" charset="0"/>
                <a:ea typeface="Inter" pitchFamily="34" charset="-122"/>
                <a:cs typeface="Inter" pitchFamily="34" charset="-120"/>
              </a:rPr>
              <a:t>loss incurred, if</a:t>
            </a:r>
          </a:p>
          <a:p>
            <a:pPr algn="just">
              <a:lnSpc>
                <a:spcPct val="119000"/>
              </a:lnSpc>
            </a:pPr>
            <a:r>
              <a:rPr lang="en-US" sz="750" b="1" dirty="0">
                <a:solidFill>
                  <a:srgbClr val="272525"/>
                </a:solidFill>
                <a:latin typeface="Inter" pitchFamily="34" charset="0"/>
                <a:ea typeface="Inter" pitchFamily="34" charset="-122"/>
                <a:cs typeface="Inter" pitchFamily="34" charset="-120"/>
              </a:rPr>
              <a:t>any, during</a:t>
            </a:r>
          </a:p>
          <a:p>
            <a:pPr algn="just">
              <a:lnSpc>
                <a:spcPct val="119000"/>
              </a:lnSpc>
            </a:pPr>
            <a:r>
              <a:rPr lang="en-US" sz="750" b="1" dirty="0">
                <a:solidFill>
                  <a:srgbClr val="272525"/>
                </a:solidFill>
                <a:latin typeface="Inter" pitchFamily="34" charset="0"/>
                <a:ea typeface="Inter" pitchFamily="34" charset="-122"/>
                <a:cs typeface="Inter" pitchFamily="34" charset="-120"/>
              </a:rPr>
              <a:t>the previous</a:t>
            </a:r>
          </a:p>
          <a:p>
            <a:pPr algn="just">
              <a:lnSpc>
                <a:spcPct val="119000"/>
              </a:lnSpc>
            </a:pPr>
            <a:r>
              <a:rPr lang="en-US" sz="750" b="1" dirty="0">
                <a:solidFill>
                  <a:srgbClr val="272525"/>
                </a:solidFill>
                <a:latin typeface="Inter" pitchFamily="34" charset="0"/>
                <a:ea typeface="Inter" pitchFamily="34" charset="-122"/>
                <a:cs typeface="Inter" pitchFamily="34" charset="-120"/>
              </a:rPr>
              <a:t>year, with</a:t>
            </a:r>
          </a:p>
          <a:p>
            <a:pPr algn="just">
              <a:lnSpc>
                <a:spcPct val="119000"/>
              </a:lnSpc>
            </a:pPr>
            <a:r>
              <a:rPr lang="en-US" sz="750" b="1" dirty="0">
                <a:solidFill>
                  <a:srgbClr val="272525"/>
                </a:solidFill>
                <a:latin typeface="Inter" pitchFamily="34" charset="0"/>
                <a:ea typeface="Inter" pitchFamily="34" charset="-122"/>
                <a:cs typeface="Inter" pitchFamily="34" charset="-120"/>
              </a:rPr>
              <a:t>regard to the</a:t>
            </a:r>
          </a:p>
          <a:p>
            <a:pPr algn="just">
              <a:lnSpc>
                <a:spcPct val="119000"/>
              </a:lnSpc>
            </a:pPr>
            <a:r>
              <a:rPr lang="en-US" sz="750" b="1" dirty="0">
                <a:solidFill>
                  <a:srgbClr val="272525"/>
                </a:solidFill>
                <a:latin typeface="Inter" pitchFamily="34" charset="0"/>
                <a:ea typeface="Inter" pitchFamily="34" charset="-122"/>
                <a:cs typeface="Inter" pitchFamily="34" charset="-120"/>
              </a:rPr>
              <a:t>specified business</a:t>
            </a:r>
          </a:p>
          <a:p>
            <a:pPr algn="just">
              <a:lnSpc>
                <a:spcPct val="119000"/>
              </a:lnSpc>
            </a:pPr>
            <a:r>
              <a:rPr lang="en-US" sz="750" b="1" dirty="0">
                <a:solidFill>
                  <a:srgbClr val="272525"/>
                </a:solidFill>
                <a:latin typeface="Inter" pitchFamily="34" charset="0"/>
                <a:ea typeface="Inter" pitchFamily="34" charset="-122"/>
                <a:cs typeface="Inter" pitchFamily="34" charset="-120"/>
              </a:rPr>
              <a:t>mentioned in (b) </a:t>
            </a:r>
          </a:p>
        </p:txBody>
      </p:sp>
      <p:sp>
        <p:nvSpPr>
          <p:cNvPr id="21" name="Text 19"/>
          <p:cNvSpPr/>
          <p:nvPr/>
        </p:nvSpPr>
        <p:spPr>
          <a:xfrm>
            <a:off x="2819982" y="3096146"/>
            <a:ext cx="646150" cy="1104304"/>
          </a:xfrm>
          <a:prstGeom prst="rect">
            <a:avLst/>
          </a:prstGeom>
          <a:noFill/>
          <a:ln/>
        </p:spPr>
        <p:txBody>
          <a:bodyPr wrap="square" lIns="0" tIns="0" rIns="0" bIns="0" rtlCol="0" anchor="t">
            <a:normAutofit/>
          </a:bodyPr>
          <a:lstStyle/>
          <a:p>
            <a:pPr>
              <a:lnSpc>
                <a:spcPct val="119000"/>
              </a:lnSpc>
            </a:pPr>
            <a:r>
              <a:rPr lang="en-US" sz="750" b="1" dirty="0">
                <a:solidFill>
                  <a:srgbClr val="272525"/>
                </a:solidFill>
                <a:latin typeface="Inter" pitchFamily="34" charset="0"/>
                <a:ea typeface="Inter" pitchFamily="34" charset="-122"/>
                <a:cs typeface="Inter" pitchFamily="34" charset="-120"/>
              </a:rPr>
              <a:t>Brought Forward specified business Loss</a:t>
            </a:r>
            <a:endParaRPr lang="en-US" sz="750" dirty="0"/>
          </a:p>
        </p:txBody>
      </p:sp>
      <p:sp>
        <p:nvSpPr>
          <p:cNvPr id="22" name="Text 20"/>
          <p:cNvSpPr/>
          <p:nvPr/>
        </p:nvSpPr>
        <p:spPr>
          <a:xfrm>
            <a:off x="3727403" y="3096145"/>
            <a:ext cx="909114" cy="579611"/>
          </a:xfrm>
          <a:prstGeom prst="rect">
            <a:avLst/>
          </a:prstGeom>
          <a:noFill/>
          <a:ln/>
        </p:spPr>
        <p:txBody>
          <a:bodyPr wrap="square" lIns="0" tIns="0" rIns="0" bIns="0" rtlCol="0" anchor="t">
            <a:normAutofit/>
          </a:bodyPr>
          <a:lstStyle/>
          <a:p>
            <a:pPr marL="0" indent="0" algn="l">
              <a:lnSpc>
                <a:spcPct val="119000"/>
              </a:lnSpc>
              <a:buNone/>
            </a:pPr>
            <a:r>
              <a:rPr lang="en-US" sz="750" b="1" dirty="0">
                <a:solidFill>
                  <a:srgbClr val="272525"/>
                </a:solidFill>
                <a:latin typeface="Inter" pitchFamily="34" charset="0"/>
                <a:ea typeface="Inter" pitchFamily="34" charset="-122"/>
                <a:cs typeface="Inter" pitchFamily="34" charset="-120"/>
              </a:rPr>
              <a:t>Set-Off Against Other Specified Business</a:t>
            </a:r>
            <a:endParaRPr lang="en-US" sz="750" dirty="0"/>
          </a:p>
        </p:txBody>
      </p:sp>
      <p:sp>
        <p:nvSpPr>
          <p:cNvPr id="23" name="Text 21"/>
          <p:cNvSpPr/>
          <p:nvPr/>
        </p:nvSpPr>
        <p:spPr>
          <a:xfrm>
            <a:off x="4721497" y="3140399"/>
            <a:ext cx="674161" cy="384577"/>
          </a:xfrm>
          <a:prstGeom prst="rect">
            <a:avLst/>
          </a:prstGeom>
          <a:noFill/>
          <a:ln/>
        </p:spPr>
        <p:txBody>
          <a:bodyPr wrap="none" lIns="0" tIns="0" rIns="0" bIns="0" rtlCol="0" anchor="t"/>
          <a:lstStyle/>
          <a:p>
            <a:pPr marL="0" indent="0" algn="l">
              <a:lnSpc>
                <a:spcPct val="119000"/>
              </a:lnSpc>
              <a:buNone/>
            </a:pPr>
            <a:r>
              <a:rPr lang="en-US" sz="750" b="1" dirty="0">
                <a:solidFill>
                  <a:srgbClr val="272525"/>
                </a:solidFill>
                <a:latin typeface="Inter" pitchFamily="34" charset="0"/>
                <a:ea typeface="Inter" pitchFamily="34" charset="-122"/>
                <a:cs typeface="Inter" pitchFamily="34" charset="-120"/>
              </a:rPr>
              <a:t>Year of Loss</a:t>
            </a:r>
            <a:endParaRPr lang="en-US" sz="750" dirty="0"/>
          </a:p>
        </p:txBody>
      </p:sp>
      <p:sp>
        <p:nvSpPr>
          <p:cNvPr id="24" name="Text 22"/>
          <p:cNvSpPr/>
          <p:nvPr/>
        </p:nvSpPr>
        <p:spPr>
          <a:xfrm>
            <a:off x="5521301" y="3096145"/>
            <a:ext cx="823658" cy="1104305"/>
          </a:xfrm>
          <a:prstGeom prst="rect">
            <a:avLst/>
          </a:prstGeom>
          <a:noFill/>
          <a:ln/>
        </p:spPr>
        <p:txBody>
          <a:bodyPr wrap="none" lIns="0" tIns="0" rIns="0" bIns="0" rtlCol="0" anchor="t"/>
          <a:lstStyle/>
          <a:p>
            <a:pPr marL="0" indent="0" algn="l">
              <a:lnSpc>
                <a:spcPct val="119000"/>
              </a:lnSpc>
              <a:buNone/>
            </a:pPr>
            <a:r>
              <a:rPr lang="en-US" sz="750" b="1" dirty="0">
                <a:solidFill>
                  <a:srgbClr val="272525"/>
                </a:solidFill>
                <a:latin typeface="Inter" pitchFamily="34" charset="0"/>
                <a:ea typeface="Inter" pitchFamily="34" charset="-122"/>
                <a:cs typeface="Inter" pitchFamily="34" charset="-120"/>
              </a:rPr>
              <a:t>Loss carry forward</a:t>
            </a:r>
          </a:p>
          <a:p>
            <a:pPr marL="0" indent="0" algn="l">
              <a:lnSpc>
                <a:spcPct val="119000"/>
              </a:lnSpc>
              <a:buNone/>
            </a:pPr>
            <a:r>
              <a:rPr lang="en-US" sz="750" b="1" dirty="0">
                <a:solidFill>
                  <a:srgbClr val="272525"/>
                </a:solidFill>
                <a:latin typeface="Inter" pitchFamily="34" charset="0"/>
              </a:rPr>
              <a:t>To the next  A.Y.</a:t>
            </a:r>
            <a:endParaRPr lang="en-US" sz="750" dirty="0"/>
          </a:p>
        </p:txBody>
      </p:sp>
      <p:sp>
        <p:nvSpPr>
          <p:cNvPr id="25" name="Text 23"/>
          <p:cNvSpPr/>
          <p:nvPr/>
        </p:nvSpPr>
        <p:spPr>
          <a:xfrm>
            <a:off x="6540404" y="3096146"/>
            <a:ext cx="823658" cy="1104305"/>
          </a:xfrm>
          <a:prstGeom prst="rect">
            <a:avLst/>
          </a:prstGeom>
          <a:noFill/>
          <a:ln/>
        </p:spPr>
        <p:txBody>
          <a:bodyPr wrap="square" lIns="0" tIns="0" rIns="0" bIns="0" rtlCol="0" anchor="t">
            <a:normAutofit/>
          </a:bodyPr>
          <a:lstStyle/>
          <a:p>
            <a:pPr marL="0" indent="0" algn="l">
              <a:lnSpc>
                <a:spcPct val="119000"/>
              </a:lnSpc>
              <a:buNone/>
            </a:pPr>
            <a:r>
              <a:rPr lang="en-US" sz="750" b="1" dirty="0">
                <a:solidFill>
                  <a:srgbClr val="272525"/>
                </a:solidFill>
                <a:latin typeface="Inter" pitchFamily="34" charset="0"/>
                <a:ea typeface="Inter" pitchFamily="34" charset="-122"/>
                <a:cs typeface="Inter" pitchFamily="34" charset="-120"/>
              </a:rPr>
              <a:t>Whether loss Set-off Against Other Income?</a:t>
            </a:r>
            <a:endParaRPr lang="en-US" sz="750" dirty="0"/>
          </a:p>
        </p:txBody>
      </p:sp>
      <p:sp>
        <p:nvSpPr>
          <p:cNvPr id="26" name="Shape 24"/>
          <p:cNvSpPr/>
          <p:nvPr/>
        </p:nvSpPr>
        <p:spPr>
          <a:xfrm>
            <a:off x="750912" y="4340498"/>
            <a:ext cx="7642101" cy="492472"/>
          </a:xfrm>
          <a:prstGeom prst="roundRect">
            <a:avLst>
              <a:gd name="adj" fmla="val 8265"/>
            </a:avLst>
          </a:prstGeom>
          <a:solidFill>
            <a:srgbClr val="C7C9EA"/>
          </a:solidFill>
          <a:ln/>
        </p:spPr>
      </p:sp>
      <p:pic>
        <p:nvPicPr>
          <p:cNvPr id="27" name="Image 0" descr="preencoded.png"/>
          <p:cNvPicPr>
            <a:picLocks noChangeAspect="1"/>
          </p:cNvPicPr>
          <p:nvPr/>
        </p:nvPicPr>
        <p:blipFill>
          <a:blip r:embed="rId3"/>
          <a:stretch>
            <a:fillRect/>
          </a:stretch>
        </p:blipFill>
        <p:spPr>
          <a:xfrm>
            <a:off x="847799" y="4476750"/>
            <a:ext cx="121072" cy="96887"/>
          </a:xfrm>
          <a:prstGeom prst="rect">
            <a:avLst/>
          </a:prstGeom>
        </p:spPr>
      </p:pic>
      <p:sp>
        <p:nvSpPr>
          <p:cNvPr id="28" name="Text 25"/>
          <p:cNvSpPr/>
          <p:nvPr/>
        </p:nvSpPr>
        <p:spPr>
          <a:xfrm>
            <a:off x="1065758" y="4440362"/>
            <a:ext cx="7230368" cy="276076"/>
          </a:xfrm>
          <a:prstGeom prst="rect">
            <a:avLst/>
          </a:prstGeom>
          <a:noFill/>
          <a:ln/>
        </p:spPr>
        <p:txBody>
          <a:bodyPr wrap="square" lIns="0" tIns="0" rIns="0" bIns="0" rtlCol="0" anchor="t">
            <a:normAutofit/>
          </a:bodyPr>
          <a:lstStyle/>
          <a:p>
            <a:pPr marL="0" indent="0" algn="l">
              <a:lnSpc>
                <a:spcPct val="119000"/>
              </a:lnSpc>
              <a:buNone/>
            </a:pPr>
            <a:r>
              <a:rPr lang="en-US" sz="750" dirty="0">
                <a:solidFill>
                  <a:srgbClr val="000000"/>
                </a:solidFill>
                <a:latin typeface="Inter" pitchFamily="34" charset="0"/>
                <a:ea typeface="Inter" pitchFamily="34" charset="-122"/>
                <a:cs typeface="Inter" pitchFamily="34" charset="-120"/>
              </a:rPr>
              <a:t>The tax auditor must verify from books of account whether the assessee is carrying on any specified business u/s 35AD. If yes, details of losses incurred during the previous year must be furnished. Cross-check with Income Tax Portal data or last year's ITR for accuracy.</a:t>
            </a:r>
            <a:endParaRPr lang="en-US" sz="750" dirty="0"/>
          </a:p>
        </p:txBody>
      </p:sp>
      <p:sp>
        <p:nvSpPr>
          <p:cNvPr id="29" name="Rectangle 28"/>
          <p:cNvSpPr/>
          <p:nvPr/>
        </p:nvSpPr>
        <p:spPr>
          <a:xfrm>
            <a:off x="8020195" y="4850964"/>
            <a:ext cx="1123805" cy="2305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2467" y="373998"/>
            <a:ext cx="8627534" cy="3508653"/>
          </a:xfrm>
          <a:prstGeom prst="rect">
            <a:avLst/>
          </a:prstGeom>
        </p:spPr>
        <p:txBody>
          <a:bodyPr wrap="square">
            <a:spAutoFit/>
          </a:bodyPr>
          <a:lstStyle/>
          <a:p>
            <a:pPr>
              <a:buNone/>
            </a:pPr>
            <a:r>
              <a:rPr lang="en-US" sz="2400" b="1" dirty="0">
                <a:cs typeface="Calibri" panose="020F0502020204030204" pitchFamily="34" charset="0"/>
              </a:rPr>
              <a:t>Question 2</a:t>
            </a:r>
          </a:p>
          <a:p>
            <a:pPr>
              <a:buNone/>
            </a:pPr>
            <a:endParaRPr lang="en-US" sz="2400" b="1" dirty="0">
              <a:cs typeface="Calibri" panose="020F0502020204030204" pitchFamily="34" charset="0"/>
            </a:endParaRPr>
          </a:p>
          <a:p>
            <a:pPr algn="just">
              <a:buNone/>
            </a:pPr>
            <a:r>
              <a:rPr lang="en-US" dirty="0"/>
              <a:t>A manufacturer enters into a forward contract for raw material price protection and settles it without delivery. What is the tax treatment?</a:t>
            </a:r>
          </a:p>
          <a:p>
            <a:pPr algn="just">
              <a:buNone/>
            </a:pPr>
            <a:endParaRPr lang="en-US" b="1" dirty="0">
              <a:cs typeface="Calibri" panose="020F0502020204030204" pitchFamily="34" charset="0"/>
            </a:endParaRPr>
          </a:p>
          <a:p>
            <a:pPr marL="342900" indent="-342900" algn="just">
              <a:buAutoNum type="alphaUcPeriod"/>
            </a:pPr>
            <a:r>
              <a:rPr lang="en-IN" dirty="0"/>
              <a:t>Speculative transaction</a:t>
            </a:r>
          </a:p>
          <a:p>
            <a:pPr marL="342900" indent="-342900" algn="just">
              <a:buAutoNum type="alphaUcPeriod"/>
            </a:pPr>
            <a:r>
              <a:rPr lang="en-IN" dirty="0"/>
              <a:t>Not speculative (hedging allowed)</a:t>
            </a:r>
          </a:p>
          <a:p>
            <a:pPr marL="342900" indent="-342900" algn="just">
              <a:buAutoNum type="alphaUcPeriod"/>
            </a:pPr>
            <a:r>
              <a:rPr lang="en-IN" dirty="0"/>
              <a:t>Capital gain</a:t>
            </a:r>
          </a:p>
          <a:p>
            <a:pPr marL="342900" indent="-342900" algn="just">
              <a:buAutoNum type="alphaUcPeriod"/>
            </a:pPr>
            <a:r>
              <a:rPr lang="en-IN" dirty="0"/>
              <a:t>Income from other sources</a:t>
            </a:r>
          </a:p>
          <a:p>
            <a:pPr marL="342900" indent="-342900" algn="just">
              <a:buAutoNum type="alphaUcPeriod"/>
            </a:pPr>
            <a:endParaRPr lang="en-US" sz="2400" dirty="0">
              <a:cs typeface="Calibri" panose="020F0502020204030204" pitchFamily="34" charset="0"/>
            </a:endParaRPr>
          </a:p>
          <a:p>
            <a:pPr algn="just"/>
            <a:endParaRPr lang="en-US" sz="2400" dirty="0">
              <a:cs typeface="Calibri" panose="020F0502020204030204" pitchFamily="34" charset="0"/>
            </a:endParaRPr>
          </a:p>
        </p:txBody>
      </p:sp>
    </p:spTree>
    <p:extLst>
      <p:ext uri="{BB962C8B-B14F-4D97-AF65-F5344CB8AC3E}">
        <p14:creationId xmlns:p14="http://schemas.microsoft.com/office/powerpoint/2010/main" val="33396191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441871" y="223366"/>
            <a:ext cx="1968282" cy="345158"/>
          </a:xfrm>
          <a:prstGeom prst="roundRect">
            <a:avLst>
              <a:gd name="adj" fmla="val 17727"/>
            </a:avLst>
          </a:prstGeom>
          <a:noFill/>
          <a:ln w="4763">
            <a:solidFill>
              <a:srgbClr val="4950BC"/>
            </a:solidFill>
            <a:prstDash val="solid"/>
          </a:ln>
        </p:spPr>
      </p:sp>
      <p:sp>
        <p:nvSpPr>
          <p:cNvPr id="3" name="Text 1"/>
          <p:cNvSpPr/>
          <p:nvPr/>
        </p:nvSpPr>
        <p:spPr>
          <a:xfrm>
            <a:off x="512862" y="230346"/>
            <a:ext cx="1809636" cy="307281"/>
          </a:xfrm>
          <a:prstGeom prst="rect">
            <a:avLst/>
          </a:prstGeom>
          <a:noFill/>
          <a:ln/>
        </p:spPr>
        <p:txBody>
          <a:bodyPr wrap="none" lIns="0" tIns="0" rIns="0" bIns="0" rtlCol="0" anchor="t"/>
          <a:lstStyle/>
          <a:p>
            <a:pPr marL="0" indent="0" algn="ctr">
              <a:lnSpc>
                <a:spcPct val="126000"/>
              </a:lnSpc>
              <a:buNone/>
            </a:pPr>
            <a:r>
              <a:rPr lang="en-US" sz="1600" dirty="0">
                <a:solidFill>
                  <a:srgbClr val="4950BC"/>
                </a:solidFill>
                <a:latin typeface="Inter" pitchFamily="34" charset="0"/>
                <a:ea typeface="Inter" pitchFamily="34" charset="-122"/>
                <a:cs typeface="Inter" pitchFamily="34" charset="-120"/>
              </a:rPr>
              <a:t>CLAUSE 33</a:t>
            </a:r>
            <a:endParaRPr lang="en-US" sz="1600" dirty="0"/>
          </a:p>
        </p:txBody>
      </p:sp>
      <p:sp>
        <p:nvSpPr>
          <p:cNvPr id="4" name="Text 2"/>
          <p:cNvSpPr/>
          <p:nvPr/>
        </p:nvSpPr>
        <p:spPr>
          <a:xfrm>
            <a:off x="441871" y="607814"/>
            <a:ext cx="8263458" cy="345281"/>
          </a:xfrm>
          <a:prstGeom prst="rect">
            <a:avLst/>
          </a:prstGeom>
          <a:noFill/>
          <a:ln/>
        </p:spPr>
        <p:txBody>
          <a:bodyPr wrap="none" lIns="0" tIns="0" rIns="0" bIns="0" rtlCol="0" anchor="t"/>
          <a:lstStyle/>
          <a:p>
            <a:pPr marL="0" indent="0" algn="l">
              <a:lnSpc>
                <a:spcPct val="104000"/>
              </a:lnSpc>
              <a:buNone/>
            </a:pPr>
            <a:r>
              <a:rPr lang="en-US" sz="2150" b="1" dirty="0">
                <a:solidFill>
                  <a:srgbClr val="000000"/>
                </a:solidFill>
                <a:latin typeface="Inter Bold" pitchFamily="34" charset="0"/>
                <a:ea typeface="Inter Bold" pitchFamily="34" charset="-122"/>
                <a:cs typeface="Inter Bold" pitchFamily="34" charset="-120"/>
              </a:rPr>
              <a:t>Chapter VIA Deductions &amp; Sections 10A/10AA Exemptions</a:t>
            </a:r>
            <a:endParaRPr lang="en-US" sz="2150" dirty="0"/>
          </a:p>
        </p:txBody>
      </p:sp>
      <p:sp>
        <p:nvSpPr>
          <p:cNvPr id="5" name="Text 3"/>
          <p:cNvSpPr/>
          <p:nvPr/>
        </p:nvSpPr>
        <p:spPr>
          <a:xfrm>
            <a:off x="441871" y="1100658"/>
            <a:ext cx="8260259" cy="501402"/>
          </a:xfrm>
          <a:prstGeom prst="rect">
            <a:avLst/>
          </a:prstGeom>
          <a:noFill/>
          <a:ln/>
        </p:spPr>
        <p:txBody>
          <a:bodyPr wrap="square" lIns="0" tIns="0" rIns="0" bIns="0" rtlCol="0" anchor="t">
            <a:normAutofit/>
          </a:bodyPr>
          <a:lstStyle/>
          <a:p>
            <a:pPr marL="0" indent="0" algn="l">
              <a:lnSpc>
                <a:spcPct val="126000"/>
              </a:lnSpc>
              <a:buNone/>
            </a:pPr>
            <a:r>
              <a:rPr lang="en-US" sz="850" dirty="0">
                <a:solidFill>
                  <a:srgbClr val="272525"/>
                </a:solidFill>
                <a:latin typeface="Inter" pitchFamily="34" charset="0"/>
                <a:ea typeface="Inter" pitchFamily="34" charset="-122"/>
                <a:cs typeface="Inter" pitchFamily="34" charset="-120"/>
              </a:rPr>
              <a:t>Chapter VIA deductions are categorised as: (A) Deductions in respect of certain payments, (B) Deductions in respect of certain incomes, and (C) Other deductions. Reporting under Clause 33 is required only with reference to items in the audited books. Section 10A is </a:t>
            </a:r>
            <a:r>
              <a:rPr lang="en-US" sz="850" b="1" dirty="0">
                <a:solidFill>
                  <a:srgbClr val="272525"/>
                </a:solidFill>
                <a:latin typeface="Inter" pitchFamily="34" charset="0"/>
                <a:ea typeface="Inter" pitchFamily="34" charset="-122"/>
                <a:cs typeface="Inter" pitchFamily="34" charset="-120"/>
              </a:rPr>
              <a:t>not available from AY 2012-13</a:t>
            </a:r>
            <a:r>
              <a:rPr lang="en-US" sz="850" dirty="0">
                <a:solidFill>
                  <a:srgbClr val="272525"/>
                </a:solidFill>
                <a:latin typeface="Inter" pitchFamily="34" charset="0"/>
                <a:ea typeface="Inter" pitchFamily="34" charset="-122"/>
                <a:cs typeface="Inter" pitchFamily="34" charset="-120"/>
              </a:rPr>
              <a:t>, though it remains a reporting requirement.</a:t>
            </a:r>
            <a:endParaRPr lang="en-US" sz="850" dirty="0"/>
          </a:p>
        </p:txBody>
      </p:sp>
      <p:sp>
        <p:nvSpPr>
          <p:cNvPr id="7" name="Text 4"/>
          <p:cNvSpPr/>
          <p:nvPr/>
        </p:nvSpPr>
        <p:spPr>
          <a:xfrm>
            <a:off x="609451" y="1837432"/>
            <a:ext cx="2677939" cy="172641"/>
          </a:xfrm>
          <a:prstGeom prst="rect">
            <a:avLst/>
          </a:prstGeom>
          <a:noFill/>
          <a:ln/>
        </p:spPr>
        <p:txBody>
          <a:bodyPr wrap="none" lIns="0" tIns="0" rIns="0" bIns="0" rtlCol="0" anchor="t"/>
          <a:lstStyle/>
          <a:p>
            <a:pPr marL="0" indent="0" algn="l">
              <a:lnSpc>
                <a:spcPct val="104000"/>
              </a:lnSpc>
              <a:buNone/>
            </a:pPr>
            <a:r>
              <a:rPr lang="en-US" sz="1050" b="1" dirty="0">
                <a:solidFill>
                  <a:srgbClr val="272525"/>
                </a:solidFill>
                <a:latin typeface="Inter Bold" pitchFamily="34" charset="0"/>
                <a:ea typeface="Inter Bold" pitchFamily="34" charset="-122"/>
                <a:cs typeface="Inter Bold" pitchFamily="34" charset="-120"/>
              </a:rPr>
              <a:t>Section 80AC — Timely Filing Condition</a:t>
            </a:r>
            <a:endParaRPr lang="en-US" sz="1050" dirty="0"/>
          </a:p>
        </p:txBody>
      </p:sp>
      <p:sp>
        <p:nvSpPr>
          <p:cNvPr id="8" name="Text 5"/>
          <p:cNvSpPr/>
          <p:nvPr/>
        </p:nvSpPr>
        <p:spPr>
          <a:xfrm>
            <a:off x="609451" y="2010073"/>
            <a:ext cx="3788643" cy="727546"/>
          </a:xfrm>
          <a:prstGeom prst="rect">
            <a:avLst/>
          </a:prstGeom>
          <a:noFill/>
          <a:ln/>
        </p:spPr>
        <p:txBody>
          <a:bodyPr wrap="square" lIns="0" tIns="0" rIns="0" bIns="0" rtlCol="0" anchor="t">
            <a:noAutofit/>
          </a:bodyPr>
          <a:lstStyle/>
          <a:p>
            <a:pPr marL="0" indent="0" algn="l">
              <a:lnSpc>
                <a:spcPct val="126000"/>
              </a:lnSpc>
              <a:buNone/>
            </a:pPr>
            <a:r>
              <a:rPr lang="en-US" sz="900" dirty="0">
                <a:solidFill>
                  <a:srgbClr val="272525"/>
                </a:solidFill>
                <a:latin typeface="Inter" pitchFamily="34" charset="0"/>
                <a:ea typeface="Inter" pitchFamily="34" charset="-122"/>
                <a:cs typeface="Inter" pitchFamily="34" charset="-120"/>
              </a:rPr>
              <a:t>No deduction under Part C (Deduction in respect of certain income) of Chapter VIA shall be allowed unless the return is furnished by the due date under Section 139(1). Since the tax audit report is submitted before the return filing deadline, the auditor may remark that admissibility is </a:t>
            </a:r>
            <a:r>
              <a:rPr lang="en-US" sz="900" b="1" dirty="0">
                <a:solidFill>
                  <a:srgbClr val="272525"/>
                </a:solidFill>
                <a:latin typeface="Inter" pitchFamily="34" charset="0"/>
                <a:ea typeface="Inter" pitchFamily="34" charset="-122"/>
                <a:cs typeface="Inter" pitchFamily="34" charset="-120"/>
              </a:rPr>
              <a:t>subject to timely filing of the return</a:t>
            </a:r>
            <a:r>
              <a:rPr lang="en-US" sz="900" dirty="0">
                <a:solidFill>
                  <a:srgbClr val="272525"/>
                </a:solidFill>
                <a:latin typeface="Inter" pitchFamily="34" charset="0"/>
                <a:ea typeface="Inter" pitchFamily="34" charset="-122"/>
                <a:cs typeface="Inter" pitchFamily="34" charset="-120"/>
              </a:rPr>
              <a:t>.</a:t>
            </a:r>
            <a:endParaRPr lang="en-US" sz="900" dirty="0"/>
          </a:p>
        </p:txBody>
      </p:sp>
      <p:sp>
        <p:nvSpPr>
          <p:cNvPr id="10" name="Text 6"/>
          <p:cNvSpPr/>
          <p:nvPr/>
        </p:nvSpPr>
        <p:spPr>
          <a:xfrm>
            <a:off x="4788768" y="1837432"/>
            <a:ext cx="2263750" cy="172641"/>
          </a:xfrm>
          <a:prstGeom prst="rect">
            <a:avLst/>
          </a:prstGeom>
          <a:noFill/>
          <a:ln/>
        </p:spPr>
        <p:txBody>
          <a:bodyPr wrap="none" lIns="0" tIns="0" rIns="0" bIns="0" rtlCol="0" anchor="t"/>
          <a:lstStyle/>
          <a:p>
            <a:pPr marL="0" indent="0" algn="l">
              <a:lnSpc>
                <a:spcPct val="104000"/>
              </a:lnSpc>
              <a:buNone/>
            </a:pPr>
            <a:r>
              <a:rPr lang="en-US" sz="1050" b="1" dirty="0">
                <a:solidFill>
                  <a:srgbClr val="272525"/>
                </a:solidFill>
                <a:latin typeface="Inter Bold" pitchFamily="34" charset="0"/>
                <a:ea typeface="Inter Bold" pitchFamily="34" charset="-122"/>
                <a:cs typeface="Inter Bold" pitchFamily="34" charset="-120"/>
              </a:rPr>
              <a:t>Branch/Unit Audit Considerations</a:t>
            </a:r>
            <a:endParaRPr lang="en-US" sz="1050" dirty="0"/>
          </a:p>
        </p:txBody>
      </p:sp>
      <p:sp>
        <p:nvSpPr>
          <p:cNvPr id="11" name="Text 7"/>
          <p:cNvSpPr/>
          <p:nvPr/>
        </p:nvSpPr>
        <p:spPr>
          <a:xfrm>
            <a:off x="4788768" y="2069083"/>
            <a:ext cx="3788643" cy="668536"/>
          </a:xfrm>
          <a:prstGeom prst="rect">
            <a:avLst/>
          </a:prstGeom>
          <a:noFill/>
          <a:ln/>
        </p:spPr>
        <p:txBody>
          <a:bodyPr wrap="square" lIns="0" tIns="0" rIns="0" bIns="0" rtlCol="0" anchor="t">
            <a:normAutofit/>
          </a:bodyPr>
          <a:lstStyle/>
          <a:p>
            <a:pPr marL="0" indent="0" algn="l">
              <a:lnSpc>
                <a:spcPct val="126000"/>
              </a:lnSpc>
              <a:buNone/>
            </a:pPr>
            <a:r>
              <a:rPr lang="en-US" sz="850" dirty="0">
                <a:solidFill>
                  <a:srgbClr val="272525"/>
                </a:solidFill>
                <a:latin typeface="Inter" pitchFamily="34" charset="0"/>
                <a:ea typeface="Inter" pitchFamily="34" charset="-122"/>
                <a:cs typeface="Inter" pitchFamily="34" charset="-120"/>
              </a:rPr>
              <a:t>Where audit is of a specific branch or unit, deductions must be reported with reference to that branch's books, with remarks excluding HO/other branches. For HO audits, the auditor must consider branch audit reports and comply with </a:t>
            </a:r>
            <a:r>
              <a:rPr lang="en-US" sz="850" b="1" dirty="0">
                <a:solidFill>
                  <a:srgbClr val="272525"/>
                </a:solidFill>
                <a:latin typeface="Inter" pitchFamily="34" charset="0"/>
                <a:ea typeface="Inter" pitchFamily="34" charset="-122"/>
                <a:cs typeface="Inter" pitchFamily="34" charset="-120"/>
              </a:rPr>
              <a:t>SA-600</a:t>
            </a:r>
            <a:r>
              <a:rPr lang="en-US" sz="850" dirty="0">
                <a:solidFill>
                  <a:srgbClr val="272525"/>
                </a:solidFill>
                <a:latin typeface="Inter" pitchFamily="34" charset="0"/>
                <a:ea typeface="Inter" pitchFamily="34" charset="-122"/>
                <a:cs typeface="Inter" pitchFamily="34" charset="-120"/>
              </a:rPr>
              <a:t> — </a:t>
            </a:r>
            <a:r>
              <a:rPr lang="en-US" sz="850" i="1" dirty="0">
                <a:solidFill>
                  <a:srgbClr val="272525"/>
                </a:solidFill>
                <a:latin typeface="Inter" pitchFamily="34" charset="0"/>
                <a:ea typeface="Inter" pitchFamily="34" charset="-122"/>
                <a:cs typeface="Inter" pitchFamily="34" charset="-120"/>
              </a:rPr>
              <a:t>Using the Work of Another Auditor</a:t>
            </a:r>
            <a:r>
              <a:rPr lang="en-US" sz="850" dirty="0">
                <a:solidFill>
                  <a:srgbClr val="272525"/>
                </a:solidFill>
                <a:latin typeface="Inter" pitchFamily="34" charset="0"/>
                <a:ea typeface="Inter" pitchFamily="34" charset="-122"/>
                <a:cs typeface="Inter" pitchFamily="34" charset="-120"/>
              </a:rPr>
              <a:t>.</a:t>
            </a:r>
            <a:endParaRPr lang="en-US" sz="850" dirty="0"/>
          </a:p>
        </p:txBody>
      </p:sp>
      <p:sp>
        <p:nvSpPr>
          <p:cNvPr id="13" name="Text 8"/>
          <p:cNvSpPr/>
          <p:nvPr/>
        </p:nvSpPr>
        <p:spPr>
          <a:xfrm>
            <a:off x="609451" y="3171749"/>
            <a:ext cx="2869034" cy="172641"/>
          </a:xfrm>
          <a:prstGeom prst="rect">
            <a:avLst/>
          </a:prstGeom>
          <a:noFill/>
          <a:ln/>
        </p:spPr>
        <p:txBody>
          <a:bodyPr wrap="none" lIns="0" tIns="0" rIns="0" bIns="0" rtlCol="0" anchor="t"/>
          <a:lstStyle/>
          <a:p>
            <a:pPr marL="0" indent="0" algn="l">
              <a:lnSpc>
                <a:spcPct val="104000"/>
              </a:lnSpc>
              <a:buNone/>
            </a:pPr>
            <a:r>
              <a:rPr lang="en-US" sz="1050" b="1" dirty="0">
                <a:latin typeface="Inter Bold" pitchFamily="34" charset="0"/>
                <a:ea typeface="Inter Bold" pitchFamily="34" charset="-122"/>
                <a:cs typeface="Inter Bold" pitchFamily="34" charset="-120"/>
              </a:rPr>
              <a:t>Sections Requiring </a:t>
            </a:r>
            <a:r>
              <a:rPr lang="en-US" sz="1050" b="1" dirty="0">
                <a:solidFill>
                  <a:srgbClr val="272525"/>
                </a:solidFill>
                <a:latin typeface="Inter Bold" pitchFamily="34" charset="0"/>
                <a:ea typeface="Inter Bold" pitchFamily="34" charset="-122"/>
                <a:cs typeface="Inter Bold" pitchFamily="34" charset="-120"/>
              </a:rPr>
              <a:t>Separate Audit Reports</a:t>
            </a:r>
            <a:endParaRPr lang="en-US" sz="1050" dirty="0"/>
          </a:p>
        </p:txBody>
      </p:sp>
      <p:sp>
        <p:nvSpPr>
          <p:cNvPr id="14" name="Text 9"/>
          <p:cNvSpPr/>
          <p:nvPr/>
        </p:nvSpPr>
        <p:spPr>
          <a:xfrm>
            <a:off x="609451" y="3454710"/>
            <a:ext cx="3788643" cy="835670"/>
          </a:xfrm>
          <a:prstGeom prst="rect">
            <a:avLst/>
          </a:prstGeom>
          <a:noFill/>
          <a:ln/>
        </p:spPr>
        <p:txBody>
          <a:bodyPr wrap="square" lIns="0" tIns="0" rIns="0" bIns="0" rtlCol="0" anchor="t">
            <a:normAutofit/>
          </a:bodyPr>
          <a:lstStyle/>
          <a:p>
            <a:pPr marL="0" indent="0" algn="l">
              <a:lnSpc>
                <a:spcPct val="126000"/>
              </a:lnSpc>
              <a:buNone/>
            </a:pPr>
            <a:r>
              <a:rPr lang="en-US" sz="850" dirty="0">
                <a:solidFill>
                  <a:srgbClr val="272525"/>
                </a:solidFill>
                <a:latin typeface="Inter" pitchFamily="34" charset="0"/>
                <a:ea typeface="Inter" pitchFamily="34" charset="-122"/>
                <a:cs typeface="Inter" pitchFamily="34" charset="-120"/>
              </a:rPr>
              <a:t>Sections 80-IA, 80-IB, 80-IC, and 80JJAA require separate audit reports/certificates. The tax auditor should refer to these certificates (whether issued by themselves or another auditor) and comply with SA-600. For Section 10AA, verification can be from the CA certificate issued in that regard.</a:t>
            </a:r>
            <a:endParaRPr lang="en-US" sz="850" dirty="0"/>
          </a:p>
        </p:txBody>
      </p:sp>
      <p:sp>
        <p:nvSpPr>
          <p:cNvPr id="16" name="Text 10"/>
          <p:cNvSpPr/>
          <p:nvPr/>
        </p:nvSpPr>
        <p:spPr>
          <a:xfrm>
            <a:off x="4797045" y="3140391"/>
            <a:ext cx="3788643" cy="345281"/>
          </a:xfrm>
          <a:prstGeom prst="rect">
            <a:avLst/>
          </a:prstGeom>
          <a:noFill/>
          <a:ln/>
        </p:spPr>
        <p:txBody>
          <a:bodyPr wrap="square" lIns="0" tIns="0" rIns="0" bIns="0" rtlCol="0" anchor="t">
            <a:normAutofit/>
          </a:bodyPr>
          <a:lstStyle/>
          <a:p>
            <a:pPr marL="0" indent="0" algn="l">
              <a:lnSpc>
                <a:spcPct val="104000"/>
              </a:lnSpc>
              <a:buNone/>
            </a:pPr>
            <a:r>
              <a:rPr lang="en-US" sz="1050" b="1" dirty="0">
                <a:solidFill>
                  <a:srgbClr val="272525"/>
                </a:solidFill>
                <a:latin typeface="Inter Bold" pitchFamily="34" charset="0"/>
                <a:ea typeface="Inter Bold" pitchFamily="34" charset="-122"/>
                <a:cs typeface="Inter Bold" pitchFamily="34" charset="-120"/>
              </a:rPr>
              <a:t>Special Tax Regimes — Sections 115BA/115BAA/115BAB/115BAC/115BAD/115BAE</a:t>
            </a:r>
            <a:endParaRPr lang="en-US" sz="1050" dirty="0"/>
          </a:p>
        </p:txBody>
      </p:sp>
      <p:sp>
        <p:nvSpPr>
          <p:cNvPr id="17" name="Text 11"/>
          <p:cNvSpPr/>
          <p:nvPr/>
        </p:nvSpPr>
        <p:spPr>
          <a:xfrm>
            <a:off x="4797045" y="3499430"/>
            <a:ext cx="3788643" cy="1169938"/>
          </a:xfrm>
          <a:prstGeom prst="rect">
            <a:avLst/>
          </a:prstGeom>
          <a:noFill/>
          <a:ln/>
        </p:spPr>
        <p:txBody>
          <a:bodyPr wrap="square" lIns="0" tIns="0" rIns="0" bIns="0" rtlCol="0" anchor="t">
            <a:normAutofit/>
          </a:bodyPr>
          <a:lstStyle/>
          <a:p>
            <a:pPr marL="0" indent="0" algn="l">
              <a:lnSpc>
                <a:spcPct val="126000"/>
              </a:lnSpc>
              <a:buNone/>
            </a:pPr>
            <a:r>
              <a:rPr lang="en-US" sz="850" dirty="0">
                <a:solidFill>
                  <a:srgbClr val="272525"/>
                </a:solidFill>
                <a:latin typeface="Inter" pitchFamily="34" charset="0"/>
                <a:ea typeface="Inter" pitchFamily="34" charset="-122"/>
                <a:cs typeface="Inter" pitchFamily="34" charset="-120"/>
              </a:rPr>
              <a:t>Assessees opting for these concessional tax regimes cannot claim most Chapter VIA or Chapter III deductions. Admissibility must be examined in light of Clause 8(a) reporting. (except 80JJAA).</a:t>
            </a:r>
            <a:endParaRPr lang="en-US" sz="850" dirty="0"/>
          </a:p>
        </p:txBody>
      </p:sp>
      <p:grpSp>
        <p:nvGrpSpPr>
          <p:cNvPr id="18" name="object 14"/>
          <p:cNvGrpSpPr/>
          <p:nvPr/>
        </p:nvGrpSpPr>
        <p:grpSpPr>
          <a:xfrm>
            <a:off x="318000" y="1696380"/>
            <a:ext cx="4167749" cy="1186423"/>
            <a:chOff x="581024" y="4371974"/>
            <a:chExt cx="5057775" cy="2809875"/>
          </a:xfrm>
        </p:grpSpPr>
        <p:sp>
          <p:nvSpPr>
            <p:cNvPr id="19" name="object 15"/>
            <p:cNvSpPr/>
            <p:nvPr/>
          </p:nvSpPr>
          <p:spPr>
            <a:xfrm>
              <a:off x="600913" y="4371974"/>
              <a:ext cx="5038090" cy="2809875"/>
            </a:xfrm>
            <a:custGeom>
              <a:avLst/>
              <a:gdLst/>
              <a:ahLst/>
              <a:cxnLst/>
              <a:rect l="l" t="t" r="r" b="b"/>
              <a:pathLst>
                <a:path w="5038090" h="2809875">
                  <a:moveTo>
                    <a:pt x="5037874" y="45554"/>
                  </a:moveTo>
                  <a:lnTo>
                    <a:pt x="5036553" y="38849"/>
                  </a:lnTo>
                  <a:lnTo>
                    <a:pt x="5031219" y="25984"/>
                  </a:lnTo>
                  <a:lnTo>
                    <a:pt x="5027422" y="20307"/>
                  </a:lnTo>
                  <a:lnTo>
                    <a:pt x="5022977" y="15862"/>
                  </a:lnTo>
                  <a:lnTo>
                    <a:pt x="5022507" y="15379"/>
                  </a:lnTo>
                  <a:lnTo>
                    <a:pt x="5017579" y="10464"/>
                  </a:lnTo>
                  <a:lnTo>
                    <a:pt x="5011902" y="6667"/>
                  </a:lnTo>
                  <a:lnTo>
                    <a:pt x="4999190" y="1333"/>
                  </a:lnTo>
                  <a:lnTo>
                    <a:pt x="4999037" y="1333"/>
                  </a:lnTo>
                  <a:lnTo>
                    <a:pt x="4992332" y="0"/>
                  </a:lnTo>
                  <a:lnTo>
                    <a:pt x="75349" y="0"/>
                  </a:lnTo>
                  <a:lnTo>
                    <a:pt x="67843" y="368"/>
                  </a:lnTo>
                  <a:lnTo>
                    <a:pt x="61290" y="1333"/>
                  </a:lnTo>
                  <a:lnTo>
                    <a:pt x="60960" y="1333"/>
                  </a:lnTo>
                  <a:lnTo>
                    <a:pt x="21475" y="22326"/>
                  </a:lnTo>
                  <a:lnTo>
                    <a:pt x="4851" y="47332"/>
                  </a:lnTo>
                  <a:lnTo>
                    <a:pt x="2413" y="54114"/>
                  </a:lnTo>
                  <a:lnTo>
                    <a:pt x="609" y="61341"/>
                  </a:lnTo>
                  <a:lnTo>
                    <a:pt x="0" y="65455"/>
                  </a:lnTo>
                  <a:lnTo>
                    <a:pt x="1092" y="61341"/>
                  </a:lnTo>
                  <a:lnTo>
                    <a:pt x="8826" y="47332"/>
                  </a:lnTo>
                  <a:lnTo>
                    <a:pt x="46189" y="23406"/>
                  </a:lnTo>
                  <a:lnTo>
                    <a:pt x="75349" y="19050"/>
                  </a:lnTo>
                  <a:lnTo>
                    <a:pt x="4985372" y="19050"/>
                  </a:lnTo>
                  <a:lnTo>
                    <a:pt x="5009464" y="29375"/>
                  </a:lnTo>
                  <a:lnTo>
                    <a:pt x="5013312" y="34010"/>
                  </a:lnTo>
                  <a:lnTo>
                    <a:pt x="5016385" y="39674"/>
                  </a:lnTo>
                  <a:lnTo>
                    <a:pt x="5018214" y="45834"/>
                  </a:lnTo>
                  <a:lnTo>
                    <a:pt x="5018824" y="52514"/>
                  </a:lnTo>
                  <a:lnTo>
                    <a:pt x="5018824" y="2757373"/>
                  </a:lnTo>
                  <a:lnTo>
                    <a:pt x="5018214" y="2764053"/>
                  </a:lnTo>
                  <a:lnTo>
                    <a:pt x="5018125" y="2764332"/>
                  </a:lnTo>
                  <a:lnTo>
                    <a:pt x="5016385" y="2770213"/>
                  </a:lnTo>
                  <a:lnTo>
                    <a:pt x="5013312" y="2775877"/>
                  </a:lnTo>
                  <a:lnTo>
                    <a:pt x="5009464" y="2780512"/>
                  </a:lnTo>
                  <a:lnTo>
                    <a:pt x="5009032" y="2781033"/>
                  </a:lnTo>
                  <a:lnTo>
                    <a:pt x="5003876" y="2785313"/>
                  </a:lnTo>
                  <a:lnTo>
                    <a:pt x="4998212" y="2788386"/>
                  </a:lnTo>
                  <a:lnTo>
                    <a:pt x="4992052" y="2790215"/>
                  </a:lnTo>
                  <a:lnTo>
                    <a:pt x="4985372" y="2790825"/>
                  </a:lnTo>
                  <a:lnTo>
                    <a:pt x="75349" y="2790825"/>
                  </a:lnTo>
                  <a:lnTo>
                    <a:pt x="33007" y="2781211"/>
                  </a:lnTo>
                  <a:lnTo>
                    <a:pt x="1092" y="2748546"/>
                  </a:lnTo>
                  <a:lnTo>
                    <a:pt x="0" y="2744432"/>
                  </a:lnTo>
                  <a:lnTo>
                    <a:pt x="609" y="2748546"/>
                  </a:lnTo>
                  <a:lnTo>
                    <a:pt x="21475" y="2787561"/>
                  </a:lnTo>
                  <a:lnTo>
                    <a:pt x="60960" y="2808554"/>
                  </a:lnTo>
                  <a:lnTo>
                    <a:pt x="61277" y="2808554"/>
                  </a:lnTo>
                  <a:lnTo>
                    <a:pt x="67843" y="2809519"/>
                  </a:lnTo>
                  <a:lnTo>
                    <a:pt x="75349" y="2809875"/>
                  </a:lnTo>
                  <a:lnTo>
                    <a:pt x="4992332" y="2809875"/>
                  </a:lnTo>
                  <a:lnTo>
                    <a:pt x="4999037" y="2808554"/>
                  </a:lnTo>
                  <a:lnTo>
                    <a:pt x="5011902" y="2803220"/>
                  </a:lnTo>
                  <a:lnTo>
                    <a:pt x="5017579" y="2799423"/>
                  </a:lnTo>
                  <a:lnTo>
                    <a:pt x="5022507" y="2794495"/>
                  </a:lnTo>
                  <a:lnTo>
                    <a:pt x="5022977" y="2794025"/>
                  </a:lnTo>
                  <a:lnTo>
                    <a:pt x="5027422" y="2789580"/>
                  </a:lnTo>
                  <a:lnTo>
                    <a:pt x="5031219" y="2783903"/>
                  </a:lnTo>
                  <a:lnTo>
                    <a:pt x="5036553" y="2771038"/>
                  </a:lnTo>
                  <a:lnTo>
                    <a:pt x="5037874" y="2764332"/>
                  </a:lnTo>
                  <a:lnTo>
                    <a:pt x="5037874" y="45554"/>
                  </a:lnTo>
                  <a:close/>
                </a:path>
              </a:pathLst>
            </a:custGeom>
            <a:solidFill>
              <a:srgbClr val="BFC1D6"/>
            </a:solidFill>
          </p:spPr>
          <p:txBody>
            <a:bodyPr wrap="square" lIns="0" tIns="0" rIns="0" bIns="0" rtlCol="0"/>
            <a:lstStyle/>
            <a:p>
              <a:endParaRPr/>
            </a:p>
          </p:txBody>
        </p:sp>
        <p:sp>
          <p:nvSpPr>
            <p:cNvPr id="20" name="object 16"/>
            <p:cNvSpPr/>
            <p:nvPr/>
          </p:nvSpPr>
          <p:spPr>
            <a:xfrm>
              <a:off x="581024" y="4371974"/>
              <a:ext cx="76200" cy="2809875"/>
            </a:xfrm>
            <a:custGeom>
              <a:avLst/>
              <a:gdLst/>
              <a:ahLst/>
              <a:cxnLst/>
              <a:rect l="l" t="t" r="r" b="b"/>
              <a:pathLst>
                <a:path w="76200" h="2809875">
                  <a:moveTo>
                    <a:pt x="76200" y="2809874"/>
                  </a:moveTo>
                  <a:lnTo>
                    <a:pt x="49058" y="2809874"/>
                  </a:lnTo>
                  <a:lnTo>
                    <a:pt x="45644" y="2809538"/>
                  </a:lnTo>
                  <a:lnTo>
                    <a:pt x="10764" y="2789405"/>
                  </a:lnTo>
                  <a:lnTo>
                    <a:pt x="0" y="2760815"/>
                  </a:lnTo>
                  <a:lnTo>
                    <a:pt x="0" y="2757368"/>
                  </a:lnTo>
                  <a:lnTo>
                    <a:pt x="0" y="49058"/>
                  </a:lnTo>
                  <a:lnTo>
                    <a:pt x="17816" y="12940"/>
                  </a:lnTo>
                  <a:lnTo>
                    <a:pt x="49058" y="0"/>
                  </a:lnTo>
                  <a:lnTo>
                    <a:pt x="76200" y="0"/>
                  </a:lnTo>
                  <a:lnTo>
                    <a:pt x="76200" y="2809874"/>
                  </a:lnTo>
                  <a:close/>
                </a:path>
              </a:pathLst>
            </a:custGeom>
            <a:solidFill>
              <a:srgbClr val="494FBC"/>
            </a:solidFill>
          </p:spPr>
          <p:txBody>
            <a:bodyPr wrap="square" lIns="0" tIns="0" rIns="0" bIns="0" rtlCol="0"/>
            <a:lstStyle/>
            <a:p>
              <a:endParaRPr/>
            </a:p>
          </p:txBody>
        </p:sp>
      </p:grpSp>
      <p:grpSp>
        <p:nvGrpSpPr>
          <p:cNvPr id="21" name="object 14"/>
          <p:cNvGrpSpPr/>
          <p:nvPr/>
        </p:nvGrpSpPr>
        <p:grpSpPr>
          <a:xfrm>
            <a:off x="4599214" y="1696379"/>
            <a:ext cx="4167749" cy="1186423"/>
            <a:chOff x="581024" y="4371974"/>
            <a:chExt cx="5057775" cy="2809875"/>
          </a:xfrm>
        </p:grpSpPr>
        <p:sp>
          <p:nvSpPr>
            <p:cNvPr id="22" name="object 15"/>
            <p:cNvSpPr/>
            <p:nvPr/>
          </p:nvSpPr>
          <p:spPr>
            <a:xfrm>
              <a:off x="600913" y="4371974"/>
              <a:ext cx="5038090" cy="2809875"/>
            </a:xfrm>
            <a:custGeom>
              <a:avLst/>
              <a:gdLst/>
              <a:ahLst/>
              <a:cxnLst/>
              <a:rect l="l" t="t" r="r" b="b"/>
              <a:pathLst>
                <a:path w="5038090" h="2809875">
                  <a:moveTo>
                    <a:pt x="5037874" y="45554"/>
                  </a:moveTo>
                  <a:lnTo>
                    <a:pt x="5036553" y="38849"/>
                  </a:lnTo>
                  <a:lnTo>
                    <a:pt x="5031219" y="25984"/>
                  </a:lnTo>
                  <a:lnTo>
                    <a:pt x="5027422" y="20307"/>
                  </a:lnTo>
                  <a:lnTo>
                    <a:pt x="5022977" y="15862"/>
                  </a:lnTo>
                  <a:lnTo>
                    <a:pt x="5022507" y="15379"/>
                  </a:lnTo>
                  <a:lnTo>
                    <a:pt x="5017579" y="10464"/>
                  </a:lnTo>
                  <a:lnTo>
                    <a:pt x="5011902" y="6667"/>
                  </a:lnTo>
                  <a:lnTo>
                    <a:pt x="4999190" y="1333"/>
                  </a:lnTo>
                  <a:lnTo>
                    <a:pt x="4999037" y="1333"/>
                  </a:lnTo>
                  <a:lnTo>
                    <a:pt x="4992332" y="0"/>
                  </a:lnTo>
                  <a:lnTo>
                    <a:pt x="75349" y="0"/>
                  </a:lnTo>
                  <a:lnTo>
                    <a:pt x="67843" y="368"/>
                  </a:lnTo>
                  <a:lnTo>
                    <a:pt x="61290" y="1333"/>
                  </a:lnTo>
                  <a:lnTo>
                    <a:pt x="60960" y="1333"/>
                  </a:lnTo>
                  <a:lnTo>
                    <a:pt x="21475" y="22326"/>
                  </a:lnTo>
                  <a:lnTo>
                    <a:pt x="4851" y="47332"/>
                  </a:lnTo>
                  <a:lnTo>
                    <a:pt x="2413" y="54114"/>
                  </a:lnTo>
                  <a:lnTo>
                    <a:pt x="609" y="61341"/>
                  </a:lnTo>
                  <a:lnTo>
                    <a:pt x="0" y="65455"/>
                  </a:lnTo>
                  <a:lnTo>
                    <a:pt x="1092" y="61341"/>
                  </a:lnTo>
                  <a:lnTo>
                    <a:pt x="8826" y="47332"/>
                  </a:lnTo>
                  <a:lnTo>
                    <a:pt x="46189" y="23406"/>
                  </a:lnTo>
                  <a:lnTo>
                    <a:pt x="75349" y="19050"/>
                  </a:lnTo>
                  <a:lnTo>
                    <a:pt x="4985372" y="19050"/>
                  </a:lnTo>
                  <a:lnTo>
                    <a:pt x="5009464" y="29375"/>
                  </a:lnTo>
                  <a:lnTo>
                    <a:pt x="5013312" y="34010"/>
                  </a:lnTo>
                  <a:lnTo>
                    <a:pt x="5016385" y="39674"/>
                  </a:lnTo>
                  <a:lnTo>
                    <a:pt x="5018214" y="45834"/>
                  </a:lnTo>
                  <a:lnTo>
                    <a:pt x="5018824" y="52514"/>
                  </a:lnTo>
                  <a:lnTo>
                    <a:pt x="5018824" y="2757373"/>
                  </a:lnTo>
                  <a:lnTo>
                    <a:pt x="5018214" y="2764053"/>
                  </a:lnTo>
                  <a:lnTo>
                    <a:pt x="5018125" y="2764332"/>
                  </a:lnTo>
                  <a:lnTo>
                    <a:pt x="5016385" y="2770213"/>
                  </a:lnTo>
                  <a:lnTo>
                    <a:pt x="5013312" y="2775877"/>
                  </a:lnTo>
                  <a:lnTo>
                    <a:pt x="5009464" y="2780512"/>
                  </a:lnTo>
                  <a:lnTo>
                    <a:pt x="5009032" y="2781033"/>
                  </a:lnTo>
                  <a:lnTo>
                    <a:pt x="5003876" y="2785313"/>
                  </a:lnTo>
                  <a:lnTo>
                    <a:pt x="4998212" y="2788386"/>
                  </a:lnTo>
                  <a:lnTo>
                    <a:pt x="4992052" y="2790215"/>
                  </a:lnTo>
                  <a:lnTo>
                    <a:pt x="4985372" y="2790825"/>
                  </a:lnTo>
                  <a:lnTo>
                    <a:pt x="75349" y="2790825"/>
                  </a:lnTo>
                  <a:lnTo>
                    <a:pt x="33007" y="2781211"/>
                  </a:lnTo>
                  <a:lnTo>
                    <a:pt x="1092" y="2748546"/>
                  </a:lnTo>
                  <a:lnTo>
                    <a:pt x="0" y="2744432"/>
                  </a:lnTo>
                  <a:lnTo>
                    <a:pt x="609" y="2748546"/>
                  </a:lnTo>
                  <a:lnTo>
                    <a:pt x="21475" y="2787561"/>
                  </a:lnTo>
                  <a:lnTo>
                    <a:pt x="60960" y="2808554"/>
                  </a:lnTo>
                  <a:lnTo>
                    <a:pt x="61277" y="2808554"/>
                  </a:lnTo>
                  <a:lnTo>
                    <a:pt x="67843" y="2809519"/>
                  </a:lnTo>
                  <a:lnTo>
                    <a:pt x="75349" y="2809875"/>
                  </a:lnTo>
                  <a:lnTo>
                    <a:pt x="4992332" y="2809875"/>
                  </a:lnTo>
                  <a:lnTo>
                    <a:pt x="4999037" y="2808554"/>
                  </a:lnTo>
                  <a:lnTo>
                    <a:pt x="5011902" y="2803220"/>
                  </a:lnTo>
                  <a:lnTo>
                    <a:pt x="5017579" y="2799423"/>
                  </a:lnTo>
                  <a:lnTo>
                    <a:pt x="5022507" y="2794495"/>
                  </a:lnTo>
                  <a:lnTo>
                    <a:pt x="5022977" y="2794025"/>
                  </a:lnTo>
                  <a:lnTo>
                    <a:pt x="5027422" y="2789580"/>
                  </a:lnTo>
                  <a:lnTo>
                    <a:pt x="5031219" y="2783903"/>
                  </a:lnTo>
                  <a:lnTo>
                    <a:pt x="5036553" y="2771038"/>
                  </a:lnTo>
                  <a:lnTo>
                    <a:pt x="5037874" y="2764332"/>
                  </a:lnTo>
                  <a:lnTo>
                    <a:pt x="5037874" y="45554"/>
                  </a:lnTo>
                  <a:close/>
                </a:path>
              </a:pathLst>
            </a:custGeom>
            <a:solidFill>
              <a:srgbClr val="BFC1D6"/>
            </a:solidFill>
          </p:spPr>
          <p:txBody>
            <a:bodyPr wrap="square" lIns="0" tIns="0" rIns="0" bIns="0" rtlCol="0"/>
            <a:lstStyle/>
            <a:p>
              <a:endParaRPr/>
            </a:p>
          </p:txBody>
        </p:sp>
        <p:sp>
          <p:nvSpPr>
            <p:cNvPr id="23" name="object 16"/>
            <p:cNvSpPr/>
            <p:nvPr/>
          </p:nvSpPr>
          <p:spPr>
            <a:xfrm>
              <a:off x="581024" y="4371974"/>
              <a:ext cx="76200" cy="2809875"/>
            </a:xfrm>
            <a:custGeom>
              <a:avLst/>
              <a:gdLst/>
              <a:ahLst/>
              <a:cxnLst/>
              <a:rect l="l" t="t" r="r" b="b"/>
              <a:pathLst>
                <a:path w="76200" h="2809875">
                  <a:moveTo>
                    <a:pt x="76200" y="2809874"/>
                  </a:moveTo>
                  <a:lnTo>
                    <a:pt x="49058" y="2809874"/>
                  </a:lnTo>
                  <a:lnTo>
                    <a:pt x="45644" y="2809538"/>
                  </a:lnTo>
                  <a:lnTo>
                    <a:pt x="10764" y="2789405"/>
                  </a:lnTo>
                  <a:lnTo>
                    <a:pt x="0" y="2760815"/>
                  </a:lnTo>
                  <a:lnTo>
                    <a:pt x="0" y="2757368"/>
                  </a:lnTo>
                  <a:lnTo>
                    <a:pt x="0" y="49058"/>
                  </a:lnTo>
                  <a:lnTo>
                    <a:pt x="17816" y="12940"/>
                  </a:lnTo>
                  <a:lnTo>
                    <a:pt x="49058" y="0"/>
                  </a:lnTo>
                  <a:lnTo>
                    <a:pt x="76200" y="0"/>
                  </a:lnTo>
                  <a:lnTo>
                    <a:pt x="76200" y="2809874"/>
                  </a:lnTo>
                  <a:close/>
                </a:path>
              </a:pathLst>
            </a:custGeom>
            <a:solidFill>
              <a:srgbClr val="494FBC"/>
            </a:solidFill>
          </p:spPr>
          <p:txBody>
            <a:bodyPr wrap="square" lIns="0" tIns="0" rIns="0" bIns="0" rtlCol="0"/>
            <a:lstStyle/>
            <a:p>
              <a:endParaRPr/>
            </a:p>
          </p:txBody>
        </p:sp>
      </p:grpSp>
      <p:grpSp>
        <p:nvGrpSpPr>
          <p:cNvPr id="24" name="object 14"/>
          <p:cNvGrpSpPr/>
          <p:nvPr/>
        </p:nvGrpSpPr>
        <p:grpSpPr>
          <a:xfrm>
            <a:off x="230345" y="3085430"/>
            <a:ext cx="4167749" cy="1574230"/>
            <a:chOff x="581024" y="4371974"/>
            <a:chExt cx="5057775" cy="2809875"/>
          </a:xfrm>
        </p:grpSpPr>
        <p:sp>
          <p:nvSpPr>
            <p:cNvPr id="25" name="object 15"/>
            <p:cNvSpPr/>
            <p:nvPr/>
          </p:nvSpPr>
          <p:spPr>
            <a:xfrm>
              <a:off x="600913" y="4371974"/>
              <a:ext cx="5038090" cy="2809875"/>
            </a:xfrm>
            <a:custGeom>
              <a:avLst/>
              <a:gdLst/>
              <a:ahLst/>
              <a:cxnLst/>
              <a:rect l="l" t="t" r="r" b="b"/>
              <a:pathLst>
                <a:path w="5038090" h="2809875">
                  <a:moveTo>
                    <a:pt x="5037874" y="45554"/>
                  </a:moveTo>
                  <a:lnTo>
                    <a:pt x="5036553" y="38849"/>
                  </a:lnTo>
                  <a:lnTo>
                    <a:pt x="5031219" y="25984"/>
                  </a:lnTo>
                  <a:lnTo>
                    <a:pt x="5027422" y="20307"/>
                  </a:lnTo>
                  <a:lnTo>
                    <a:pt x="5022977" y="15862"/>
                  </a:lnTo>
                  <a:lnTo>
                    <a:pt x="5022507" y="15379"/>
                  </a:lnTo>
                  <a:lnTo>
                    <a:pt x="5017579" y="10464"/>
                  </a:lnTo>
                  <a:lnTo>
                    <a:pt x="5011902" y="6667"/>
                  </a:lnTo>
                  <a:lnTo>
                    <a:pt x="4999190" y="1333"/>
                  </a:lnTo>
                  <a:lnTo>
                    <a:pt x="4999037" y="1333"/>
                  </a:lnTo>
                  <a:lnTo>
                    <a:pt x="4992332" y="0"/>
                  </a:lnTo>
                  <a:lnTo>
                    <a:pt x="75349" y="0"/>
                  </a:lnTo>
                  <a:lnTo>
                    <a:pt x="67843" y="368"/>
                  </a:lnTo>
                  <a:lnTo>
                    <a:pt x="61290" y="1333"/>
                  </a:lnTo>
                  <a:lnTo>
                    <a:pt x="60960" y="1333"/>
                  </a:lnTo>
                  <a:lnTo>
                    <a:pt x="21475" y="22326"/>
                  </a:lnTo>
                  <a:lnTo>
                    <a:pt x="4851" y="47332"/>
                  </a:lnTo>
                  <a:lnTo>
                    <a:pt x="2413" y="54114"/>
                  </a:lnTo>
                  <a:lnTo>
                    <a:pt x="609" y="61341"/>
                  </a:lnTo>
                  <a:lnTo>
                    <a:pt x="0" y="65455"/>
                  </a:lnTo>
                  <a:lnTo>
                    <a:pt x="1092" y="61341"/>
                  </a:lnTo>
                  <a:lnTo>
                    <a:pt x="8826" y="47332"/>
                  </a:lnTo>
                  <a:lnTo>
                    <a:pt x="46189" y="23406"/>
                  </a:lnTo>
                  <a:lnTo>
                    <a:pt x="75349" y="19050"/>
                  </a:lnTo>
                  <a:lnTo>
                    <a:pt x="4985372" y="19050"/>
                  </a:lnTo>
                  <a:lnTo>
                    <a:pt x="5009464" y="29375"/>
                  </a:lnTo>
                  <a:lnTo>
                    <a:pt x="5013312" y="34010"/>
                  </a:lnTo>
                  <a:lnTo>
                    <a:pt x="5016385" y="39674"/>
                  </a:lnTo>
                  <a:lnTo>
                    <a:pt x="5018214" y="45834"/>
                  </a:lnTo>
                  <a:lnTo>
                    <a:pt x="5018824" y="52514"/>
                  </a:lnTo>
                  <a:lnTo>
                    <a:pt x="5018824" y="2757373"/>
                  </a:lnTo>
                  <a:lnTo>
                    <a:pt x="5018214" y="2764053"/>
                  </a:lnTo>
                  <a:lnTo>
                    <a:pt x="5018125" y="2764332"/>
                  </a:lnTo>
                  <a:lnTo>
                    <a:pt x="5016385" y="2770213"/>
                  </a:lnTo>
                  <a:lnTo>
                    <a:pt x="5013312" y="2775877"/>
                  </a:lnTo>
                  <a:lnTo>
                    <a:pt x="5009464" y="2780512"/>
                  </a:lnTo>
                  <a:lnTo>
                    <a:pt x="5009032" y="2781033"/>
                  </a:lnTo>
                  <a:lnTo>
                    <a:pt x="5003876" y="2785313"/>
                  </a:lnTo>
                  <a:lnTo>
                    <a:pt x="4998212" y="2788386"/>
                  </a:lnTo>
                  <a:lnTo>
                    <a:pt x="4992052" y="2790215"/>
                  </a:lnTo>
                  <a:lnTo>
                    <a:pt x="4985372" y="2790825"/>
                  </a:lnTo>
                  <a:lnTo>
                    <a:pt x="75349" y="2790825"/>
                  </a:lnTo>
                  <a:lnTo>
                    <a:pt x="33007" y="2781211"/>
                  </a:lnTo>
                  <a:lnTo>
                    <a:pt x="1092" y="2748546"/>
                  </a:lnTo>
                  <a:lnTo>
                    <a:pt x="0" y="2744432"/>
                  </a:lnTo>
                  <a:lnTo>
                    <a:pt x="609" y="2748546"/>
                  </a:lnTo>
                  <a:lnTo>
                    <a:pt x="21475" y="2787561"/>
                  </a:lnTo>
                  <a:lnTo>
                    <a:pt x="60960" y="2808554"/>
                  </a:lnTo>
                  <a:lnTo>
                    <a:pt x="61277" y="2808554"/>
                  </a:lnTo>
                  <a:lnTo>
                    <a:pt x="67843" y="2809519"/>
                  </a:lnTo>
                  <a:lnTo>
                    <a:pt x="75349" y="2809875"/>
                  </a:lnTo>
                  <a:lnTo>
                    <a:pt x="4992332" y="2809875"/>
                  </a:lnTo>
                  <a:lnTo>
                    <a:pt x="4999037" y="2808554"/>
                  </a:lnTo>
                  <a:lnTo>
                    <a:pt x="5011902" y="2803220"/>
                  </a:lnTo>
                  <a:lnTo>
                    <a:pt x="5017579" y="2799423"/>
                  </a:lnTo>
                  <a:lnTo>
                    <a:pt x="5022507" y="2794495"/>
                  </a:lnTo>
                  <a:lnTo>
                    <a:pt x="5022977" y="2794025"/>
                  </a:lnTo>
                  <a:lnTo>
                    <a:pt x="5027422" y="2789580"/>
                  </a:lnTo>
                  <a:lnTo>
                    <a:pt x="5031219" y="2783903"/>
                  </a:lnTo>
                  <a:lnTo>
                    <a:pt x="5036553" y="2771038"/>
                  </a:lnTo>
                  <a:lnTo>
                    <a:pt x="5037874" y="2764332"/>
                  </a:lnTo>
                  <a:lnTo>
                    <a:pt x="5037874" y="45554"/>
                  </a:lnTo>
                  <a:close/>
                </a:path>
              </a:pathLst>
            </a:custGeom>
            <a:solidFill>
              <a:srgbClr val="BFC1D6"/>
            </a:solidFill>
          </p:spPr>
          <p:txBody>
            <a:bodyPr wrap="square" lIns="0" tIns="0" rIns="0" bIns="0" rtlCol="0"/>
            <a:lstStyle/>
            <a:p>
              <a:endParaRPr/>
            </a:p>
          </p:txBody>
        </p:sp>
        <p:sp>
          <p:nvSpPr>
            <p:cNvPr id="26" name="object 16"/>
            <p:cNvSpPr/>
            <p:nvPr/>
          </p:nvSpPr>
          <p:spPr>
            <a:xfrm>
              <a:off x="581024" y="4371974"/>
              <a:ext cx="76200" cy="2809875"/>
            </a:xfrm>
            <a:custGeom>
              <a:avLst/>
              <a:gdLst/>
              <a:ahLst/>
              <a:cxnLst/>
              <a:rect l="l" t="t" r="r" b="b"/>
              <a:pathLst>
                <a:path w="76200" h="2809875">
                  <a:moveTo>
                    <a:pt x="76200" y="2809874"/>
                  </a:moveTo>
                  <a:lnTo>
                    <a:pt x="49058" y="2809874"/>
                  </a:lnTo>
                  <a:lnTo>
                    <a:pt x="45644" y="2809538"/>
                  </a:lnTo>
                  <a:lnTo>
                    <a:pt x="10764" y="2789405"/>
                  </a:lnTo>
                  <a:lnTo>
                    <a:pt x="0" y="2760815"/>
                  </a:lnTo>
                  <a:lnTo>
                    <a:pt x="0" y="2757368"/>
                  </a:lnTo>
                  <a:lnTo>
                    <a:pt x="0" y="49058"/>
                  </a:lnTo>
                  <a:lnTo>
                    <a:pt x="17816" y="12940"/>
                  </a:lnTo>
                  <a:lnTo>
                    <a:pt x="49058" y="0"/>
                  </a:lnTo>
                  <a:lnTo>
                    <a:pt x="76200" y="0"/>
                  </a:lnTo>
                  <a:lnTo>
                    <a:pt x="76200" y="2809874"/>
                  </a:lnTo>
                  <a:close/>
                </a:path>
              </a:pathLst>
            </a:custGeom>
            <a:solidFill>
              <a:srgbClr val="494FBC"/>
            </a:solidFill>
          </p:spPr>
          <p:txBody>
            <a:bodyPr wrap="square" lIns="0" tIns="0" rIns="0" bIns="0" rtlCol="0"/>
            <a:lstStyle/>
            <a:p>
              <a:endParaRPr/>
            </a:p>
          </p:txBody>
        </p:sp>
      </p:grpSp>
      <p:grpSp>
        <p:nvGrpSpPr>
          <p:cNvPr id="27" name="object 14"/>
          <p:cNvGrpSpPr/>
          <p:nvPr/>
        </p:nvGrpSpPr>
        <p:grpSpPr>
          <a:xfrm>
            <a:off x="4599214" y="3085430"/>
            <a:ext cx="4167749" cy="1668054"/>
            <a:chOff x="581024" y="4371974"/>
            <a:chExt cx="5057775" cy="2809875"/>
          </a:xfrm>
        </p:grpSpPr>
        <p:sp>
          <p:nvSpPr>
            <p:cNvPr id="28" name="object 15"/>
            <p:cNvSpPr/>
            <p:nvPr/>
          </p:nvSpPr>
          <p:spPr>
            <a:xfrm>
              <a:off x="600913" y="4371974"/>
              <a:ext cx="5038090" cy="2809875"/>
            </a:xfrm>
            <a:custGeom>
              <a:avLst/>
              <a:gdLst/>
              <a:ahLst/>
              <a:cxnLst/>
              <a:rect l="l" t="t" r="r" b="b"/>
              <a:pathLst>
                <a:path w="5038090" h="2809875">
                  <a:moveTo>
                    <a:pt x="5037874" y="45554"/>
                  </a:moveTo>
                  <a:lnTo>
                    <a:pt x="5036553" y="38849"/>
                  </a:lnTo>
                  <a:lnTo>
                    <a:pt x="5031219" y="25984"/>
                  </a:lnTo>
                  <a:lnTo>
                    <a:pt x="5027422" y="20307"/>
                  </a:lnTo>
                  <a:lnTo>
                    <a:pt x="5022977" y="15862"/>
                  </a:lnTo>
                  <a:lnTo>
                    <a:pt x="5022507" y="15379"/>
                  </a:lnTo>
                  <a:lnTo>
                    <a:pt x="5017579" y="10464"/>
                  </a:lnTo>
                  <a:lnTo>
                    <a:pt x="5011902" y="6667"/>
                  </a:lnTo>
                  <a:lnTo>
                    <a:pt x="4999190" y="1333"/>
                  </a:lnTo>
                  <a:lnTo>
                    <a:pt x="4999037" y="1333"/>
                  </a:lnTo>
                  <a:lnTo>
                    <a:pt x="4992332" y="0"/>
                  </a:lnTo>
                  <a:lnTo>
                    <a:pt x="75349" y="0"/>
                  </a:lnTo>
                  <a:lnTo>
                    <a:pt x="67843" y="368"/>
                  </a:lnTo>
                  <a:lnTo>
                    <a:pt x="61290" y="1333"/>
                  </a:lnTo>
                  <a:lnTo>
                    <a:pt x="60960" y="1333"/>
                  </a:lnTo>
                  <a:lnTo>
                    <a:pt x="21475" y="22326"/>
                  </a:lnTo>
                  <a:lnTo>
                    <a:pt x="4851" y="47332"/>
                  </a:lnTo>
                  <a:lnTo>
                    <a:pt x="2413" y="54114"/>
                  </a:lnTo>
                  <a:lnTo>
                    <a:pt x="609" y="61341"/>
                  </a:lnTo>
                  <a:lnTo>
                    <a:pt x="0" y="65455"/>
                  </a:lnTo>
                  <a:lnTo>
                    <a:pt x="1092" y="61341"/>
                  </a:lnTo>
                  <a:lnTo>
                    <a:pt x="8826" y="47332"/>
                  </a:lnTo>
                  <a:lnTo>
                    <a:pt x="46189" y="23406"/>
                  </a:lnTo>
                  <a:lnTo>
                    <a:pt x="75349" y="19050"/>
                  </a:lnTo>
                  <a:lnTo>
                    <a:pt x="4985372" y="19050"/>
                  </a:lnTo>
                  <a:lnTo>
                    <a:pt x="5009464" y="29375"/>
                  </a:lnTo>
                  <a:lnTo>
                    <a:pt x="5013312" y="34010"/>
                  </a:lnTo>
                  <a:lnTo>
                    <a:pt x="5016385" y="39674"/>
                  </a:lnTo>
                  <a:lnTo>
                    <a:pt x="5018214" y="45834"/>
                  </a:lnTo>
                  <a:lnTo>
                    <a:pt x="5018824" y="52514"/>
                  </a:lnTo>
                  <a:lnTo>
                    <a:pt x="5018824" y="2757373"/>
                  </a:lnTo>
                  <a:lnTo>
                    <a:pt x="5018214" y="2764053"/>
                  </a:lnTo>
                  <a:lnTo>
                    <a:pt x="5018125" y="2764332"/>
                  </a:lnTo>
                  <a:lnTo>
                    <a:pt x="5016385" y="2770213"/>
                  </a:lnTo>
                  <a:lnTo>
                    <a:pt x="5013312" y="2775877"/>
                  </a:lnTo>
                  <a:lnTo>
                    <a:pt x="5009464" y="2780512"/>
                  </a:lnTo>
                  <a:lnTo>
                    <a:pt x="5009032" y="2781033"/>
                  </a:lnTo>
                  <a:lnTo>
                    <a:pt x="5003876" y="2785313"/>
                  </a:lnTo>
                  <a:lnTo>
                    <a:pt x="4998212" y="2788386"/>
                  </a:lnTo>
                  <a:lnTo>
                    <a:pt x="4992052" y="2790215"/>
                  </a:lnTo>
                  <a:lnTo>
                    <a:pt x="4985372" y="2790825"/>
                  </a:lnTo>
                  <a:lnTo>
                    <a:pt x="75349" y="2790825"/>
                  </a:lnTo>
                  <a:lnTo>
                    <a:pt x="33007" y="2781211"/>
                  </a:lnTo>
                  <a:lnTo>
                    <a:pt x="1092" y="2748546"/>
                  </a:lnTo>
                  <a:lnTo>
                    <a:pt x="0" y="2744432"/>
                  </a:lnTo>
                  <a:lnTo>
                    <a:pt x="609" y="2748546"/>
                  </a:lnTo>
                  <a:lnTo>
                    <a:pt x="21475" y="2787561"/>
                  </a:lnTo>
                  <a:lnTo>
                    <a:pt x="60960" y="2808554"/>
                  </a:lnTo>
                  <a:lnTo>
                    <a:pt x="61277" y="2808554"/>
                  </a:lnTo>
                  <a:lnTo>
                    <a:pt x="67843" y="2809519"/>
                  </a:lnTo>
                  <a:lnTo>
                    <a:pt x="75349" y="2809875"/>
                  </a:lnTo>
                  <a:lnTo>
                    <a:pt x="4992332" y="2809875"/>
                  </a:lnTo>
                  <a:lnTo>
                    <a:pt x="4999037" y="2808554"/>
                  </a:lnTo>
                  <a:lnTo>
                    <a:pt x="5011902" y="2803220"/>
                  </a:lnTo>
                  <a:lnTo>
                    <a:pt x="5017579" y="2799423"/>
                  </a:lnTo>
                  <a:lnTo>
                    <a:pt x="5022507" y="2794495"/>
                  </a:lnTo>
                  <a:lnTo>
                    <a:pt x="5022977" y="2794025"/>
                  </a:lnTo>
                  <a:lnTo>
                    <a:pt x="5027422" y="2789580"/>
                  </a:lnTo>
                  <a:lnTo>
                    <a:pt x="5031219" y="2783903"/>
                  </a:lnTo>
                  <a:lnTo>
                    <a:pt x="5036553" y="2771038"/>
                  </a:lnTo>
                  <a:lnTo>
                    <a:pt x="5037874" y="2764332"/>
                  </a:lnTo>
                  <a:lnTo>
                    <a:pt x="5037874" y="45554"/>
                  </a:lnTo>
                  <a:close/>
                </a:path>
              </a:pathLst>
            </a:custGeom>
            <a:solidFill>
              <a:srgbClr val="BFC1D6"/>
            </a:solidFill>
          </p:spPr>
          <p:txBody>
            <a:bodyPr wrap="square" lIns="0" tIns="0" rIns="0" bIns="0" rtlCol="0"/>
            <a:lstStyle/>
            <a:p>
              <a:endParaRPr/>
            </a:p>
          </p:txBody>
        </p:sp>
        <p:sp>
          <p:nvSpPr>
            <p:cNvPr id="29" name="object 16"/>
            <p:cNvSpPr/>
            <p:nvPr/>
          </p:nvSpPr>
          <p:spPr>
            <a:xfrm>
              <a:off x="581024" y="4371974"/>
              <a:ext cx="76200" cy="2809875"/>
            </a:xfrm>
            <a:custGeom>
              <a:avLst/>
              <a:gdLst/>
              <a:ahLst/>
              <a:cxnLst/>
              <a:rect l="l" t="t" r="r" b="b"/>
              <a:pathLst>
                <a:path w="76200" h="2809875">
                  <a:moveTo>
                    <a:pt x="76200" y="2809874"/>
                  </a:moveTo>
                  <a:lnTo>
                    <a:pt x="49058" y="2809874"/>
                  </a:lnTo>
                  <a:lnTo>
                    <a:pt x="45644" y="2809538"/>
                  </a:lnTo>
                  <a:lnTo>
                    <a:pt x="10764" y="2789405"/>
                  </a:lnTo>
                  <a:lnTo>
                    <a:pt x="0" y="2760815"/>
                  </a:lnTo>
                  <a:lnTo>
                    <a:pt x="0" y="2757368"/>
                  </a:lnTo>
                  <a:lnTo>
                    <a:pt x="0" y="49058"/>
                  </a:lnTo>
                  <a:lnTo>
                    <a:pt x="17816" y="12940"/>
                  </a:lnTo>
                  <a:lnTo>
                    <a:pt x="49058" y="0"/>
                  </a:lnTo>
                  <a:lnTo>
                    <a:pt x="76200" y="0"/>
                  </a:lnTo>
                  <a:lnTo>
                    <a:pt x="76200" y="2809874"/>
                  </a:lnTo>
                  <a:close/>
                </a:path>
              </a:pathLst>
            </a:custGeom>
            <a:solidFill>
              <a:srgbClr val="494FBC"/>
            </a:solidFill>
          </p:spPr>
          <p:txBody>
            <a:bodyPr wrap="square" lIns="0" tIns="0" rIns="0" bIns="0" rtlCol="0"/>
            <a:lstStyle/>
            <a:p>
              <a:endParaRPr/>
            </a:p>
          </p:txBody>
        </p:sp>
      </p:grpSp>
      <p:sp>
        <p:nvSpPr>
          <p:cNvPr id="30" name="Rectangle 29"/>
          <p:cNvSpPr/>
          <p:nvPr/>
        </p:nvSpPr>
        <p:spPr>
          <a:xfrm>
            <a:off x="8020195" y="4850964"/>
            <a:ext cx="1123805" cy="2305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06235" y="4697643"/>
            <a:ext cx="1137765" cy="4458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 1"/>
          <p:cNvSpPr/>
          <p:nvPr/>
        </p:nvSpPr>
        <p:spPr>
          <a:xfrm>
            <a:off x="512862" y="216386"/>
            <a:ext cx="1809636" cy="307281"/>
          </a:xfrm>
          <a:prstGeom prst="rect">
            <a:avLst/>
          </a:prstGeom>
          <a:noFill/>
          <a:ln/>
        </p:spPr>
        <p:txBody>
          <a:bodyPr wrap="none" lIns="0" tIns="0" rIns="0" bIns="0" rtlCol="0" anchor="t"/>
          <a:lstStyle/>
          <a:p>
            <a:pPr marL="0" indent="0" algn="ctr">
              <a:lnSpc>
                <a:spcPct val="126000"/>
              </a:lnSpc>
              <a:buNone/>
            </a:pPr>
            <a:r>
              <a:rPr lang="en-US" sz="1600" dirty="0">
                <a:solidFill>
                  <a:srgbClr val="4950BC"/>
                </a:solidFill>
                <a:latin typeface="Inter" pitchFamily="34" charset="0"/>
                <a:ea typeface="Inter" pitchFamily="34" charset="-122"/>
                <a:cs typeface="Inter" pitchFamily="34" charset="-120"/>
              </a:rPr>
              <a:t>CLAUSE 34(A)</a:t>
            </a:r>
            <a:endParaRPr lang="en-US" sz="1600" dirty="0"/>
          </a:p>
        </p:txBody>
      </p:sp>
      <p:sp>
        <p:nvSpPr>
          <p:cNvPr id="4" name="Shape 0"/>
          <p:cNvSpPr/>
          <p:nvPr/>
        </p:nvSpPr>
        <p:spPr>
          <a:xfrm>
            <a:off x="441871" y="223366"/>
            <a:ext cx="1968282" cy="345158"/>
          </a:xfrm>
          <a:prstGeom prst="roundRect">
            <a:avLst>
              <a:gd name="adj" fmla="val 17727"/>
            </a:avLst>
          </a:prstGeom>
          <a:noFill/>
          <a:ln w="4763">
            <a:solidFill>
              <a:srgbClr val="4950BC"/>
            </a:solidFill>
            <a:prstDash val="solid"/>
          </a:ln>
        </p:spPr>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622" y="906639"/>
            <a:ext cx="8829893" cy="3330222"/>
          </a:xfrm>
          <a:prstGeom prst="rect">
            <a:avLst/>
          </a:prstGeom>
        </p:spPr>
      </p:pic>
      <p:cxnSp>
        <p:nvCxnSpPr>
          <p:cNvPr id="7" name="Straight Connector 6"/>
          <p:cNvCxnSpPr/>
          <p:nvPr/>
        </p:nvCxnSpPr>
        <p:spPr>
          <a:xfrm>
            <a:off x="132622" y="4236861"/>
            <a:ext cx="882989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123960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0"/>
          <p:cNvSpPr/>
          <p:nvPr/>
        </p:nvSpPr>
        <p:spPr>
          <a:xfrm>
            <a:off x="441871" y="223366"/>
            <a:ext cx="1968282" cy="345158"/>
          </a:xfrm>
          <a:prstGeom prst="roundRect">
            <a:avLst>
              <a:gd name="adj" fmla="val 17727"/>
            </a:avLst>
          </a:prstGeom>
          <a:noFill/>
          <a:ln w="4763">
            <a:solidFill>
              <a:srgbClr val="4950BC"/>
            </a:solidFill>
            <a:prstDash val="solid"/>
          </a:ln>
        </p:spPr>
      </p:sp>
      <p:sp>
        <p:nvSpPr>
          <p:cNvPr id="9" name="Rectangle 8"/>
          <p:cNvSpPr/>
          <p:nvPr/>
        </p:nvSpPr>
        <p:spPr>
          <a:xfrm>
            <a:off x="441871" y="175275"/>
            <a:ext cx="1968282" cy="305596"/>
          </a:xfrm>
          <a:prstGeom prst="rect">
            <a:avLst/>
          </a:prstGeom>
        </p:spPr>
        <p:txBody>
          <a:bodyPr wrap="square">
            <a:spAutoFit/>
          </a:bodyPr>
          <a:lstStyle/>
          <a:p>
            <a:pPr algn="ctr">
              <a:lnSpc>
                <a:spcPct val="126000"/>
              </a:lnSpc>
            </a:pPr>
            <a:r>
              <a:rPr lang="en-US" sz="1200" dirty="0">
                <a:solidFill>
                  <a:srgbClr val="4950BC"/>
                </a:solidFill>
                <a:latin typeface="Inter" pitchFamily="34" charset="0"/>
                <a:ea typeface="Inter" pitchFamily="34" charset="-122"/>
                <a:cs typeface="Inter" pitchFamily="34" charset="-120"/>
              </a:rPr>
              <a:t>CLAUSE 34(B)</a:t>
            </a:r>
            <a:endParaRPr lang="en-US" sz="1100"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750" y="803009"/>
            <a:ext cx="8826500" cy="2476500"/>
          </a:xfrm>
          <a:prstGeom prst="rect">
            <a:avLst/>
          </a:prstGeom>
        </p:spPr>
      </p:pic>
      <p:sp>
        <p:nvSpPr>
          <p:cNvPr id="11" name="Shape 11"/>
          <p:cNvSpPr/>
          <p:nvPr/>
        </p:nvSpPr>
        <p:spPr>
          <a:xfrm>
            <a:off x="158750" y="3929137"/>
            <a:ext cx="8548141" cy="771153"/>
          </a:xfrm>
          <a:prstGeom prst="roundRect">
            <a:avLst>
              <a:gd name="adj" fmla="val 6017"/>
            </a:avLst>
          </a:prstGeom>
          <a:solidFill>
            <a:srgbClr val="C7C9EA"/>
          </a:solidFill>
          <a:ln/>
        </p:spPr>
        <p:txBody>
          <a:bodyPr/>
          <a:lstStyle/>
          <a:p>
            <a:r>
              <a:rPr lang="en-US" sz="1400" dirty="0">
                <a:latin typeface="Inter" charset="0"/>
              </a:rPr>
              <a:t>The Auditor verifies if the assessee is required to file TDS/TCS statements for the financial year under audit.</a:t>
            </a:r>
          </a:p>
          <a:p>
            <a:r>
              <a:rPr lang="en-US" sz="1400" dirty="0">
                <a:latin typeface="Inter" charset="0"/>
              </a:rPr>
              <a:t>Type of form-24Q, 26Q, 27Q and 27EQ</a:t>
            </a:r>
            <a:endParaRPr lang="en-IN" sz="1400" dirty="0">
              <a:latin typeface="Inter" charset="0"/>
            </a:endParaRPr>
          </a:p>
        </p:txBody>
      </p:sp>
    </p:spTree>
    <p:extLst>
      <p:ext uri="{BB962C8B-B14F-4D97-AF65-F5344CB8AC3E}">
        <p14:creationId xmlns:p14="http://schemas.microsoft.com/office/powerpoint/2010/main" val="228241841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441871" y="181484"/>
            <a:ext cx="2175686" cy="360473"/>
          </a:xfrm>
          <a:prstGeom prst="roundRect">
            <a:avLst>
              <a:gd name="adj" fmla="val 17727"/>
            </a:avLst>
          </a:prstGeom>
          <a:noFill/>
          <a:ln w="4763">
            <a:solidFill>
              <a:srgbClr val="4950BC"/>
            </a:solidFill>
            <a:prstDash val="solid"/>
          </a:ln>
        </p:spPr>
      </p:sp>
      <p:sp>
        <p:nvSpPr>
          <p:cNvPr id="3" name="Text 1"/>
          <p:cNvSpPr/>
          <p:nvPr/>
        </p:nvSpPr>
        <p:spPr>
          <a:xfrm>
            <a:off x="512861" y="237325"/>
            <a:ext cx="1986033" cy="266756"/>
          </a:xfrm>
          <a:prstGeom prst="rect">
            <a:avLst/>
          </a:prstGeom>
          <a:noFill/>
          <a:ln/>
        </p:spPr>
        <p:txBody>
          <a:bodyPr wrap="none" lIns="0" tIns="0" rIns="0" bIns="0" rtlCol="0" anchor="t"/>
          <a:lstStyle/>
          <a:p>
            <a:pPr marL="0" indent="0" algn="ctr">
              <a:lnSpc>
                <a:spcPct val="126000"/>
              </a:lnSpc>
              <a:buNone/>
            </a:pPr>
            <a:r>
              <a:rPr lang="en-US" sz="1050" dirty="0">
                <a:solidFill>
                  <a:srgbClr val="4950BC"/>
                </a:solidFill>
                <a:latin typeface="Inter" pitchFamily="34" charset="0"/>
                <a:ea typeface="Inter" pitchFamily="34" charset="-122"/>
                <a:cs typeface="Inter" pitchFamily="34" charset="-120"/>
              </a:rPr>
              <a:t>CLAUSES 34(A), 34(B) &amp; 34(C)</a:t>
            </a:r>
            <a:endParaRPr lang="en-US" sz="1050" dirty="0"/>
          </a:p>
        </p:txBody>
      </p:sp>
      <p:sp>
        <p:nvSpPr>
          <p:cNvPr id="4" name="Text 2"/>
          <p:cNvSpPr/>
          <p:nvPr/>
        </p:nvSpPr>
        <p:spPr>
          <a:xfrm>
            <a:off x="441871" y="581248"/>
            <a:ext cx="7037933" cy="345281"/>
          </a:xfrm>
          <a:prstGeom prst="rect">
            <a:avLst/>
          </a:prstGeom>
          <a:noFill/>
          <a:ln/>
        </p:spPr>
        <p:txBody>
          <a:bodyPr wrap="none" lIns="0" tIns="0" rIns="0" bIns="0" rtlCol="0" anchor="t"/>
          <a:lstStyle/>
          <a:p>
            <a:pPr marL="0" indent="0" algn="l">
              <a:lnSpc>
                <a:spcPct val="104000"/>
              </a:lnSpc>
              <a:buNone/>
            </a:pPr>
            <a:r>
              <a:rPr lang="en-US" sz="2150" b="1" dirty="0">
                <a:solidFill>
                  <a:srgbClr val="000000"/>
                </a:solidFill>
                <a:latin typeface="Inter Bold" pitchFamily="34" charset="0"/>
                <a:ea typeface="Inter Bold" pitchFamily="34" charset="-122"/>
                <a:cs typeface="Inter Bold" pitchFamily="34" charset="-120"/>
              </a:rPr>
              <a:t>TDS/TCS Compliance — Reporting Requirements</a:t>
            </a:r>
            <a:endParaRPr lang="en-US" sz="2150" dirty="0"/>
          </a:p>
        </p:txBody>
      </p:sp>
      <p:sp>
        <p:nvSpPr>
          <p:cNvPr id="5" name="Shape 3"/>
          <p:cNvSpPr/>
          <p:nvPr/>
        </p:nvSpPr>
        <p:spPr>
          <a:xfrm>
            <a:off x="362322" y="1074093"/>
            <a:ext cx="4154463" cy="3736851"/>
          </a:xfrm>
          <a:prstGeom prst="roundRect">
            <a:avLst>
              <a:gd name="adj" fmla="val 2129"/>
            </a:avLst>
          </a:prstGeom>
          <a:solidFill>
            <a:srgbClr val="4950BC"/>
          </a:solidFill>
          <a:ln/>
        </p:spPr>
      </p:sp>
      <p:sp>
        <p:nvSpPr>
          <p:cNvPr id="6" name="Text 4"/>
          <p:cNvSpPr/>
          <p:nvPr/>
        </p:nvSpPr>
        <p:spPr>
          <a:xfrm>
            <a:off x="472753" y="1172468"/>
            <a:ext cx="2639318" cy="172641"/>
          </a:xfrm>
          <a:prstGeom prst="rect">
            <a:avLst/>
          </a:prstGeom>
          <a:noFill/>
          <a:ln/>
        </p:spPr>
        <p:txBody>
          <a:bodyPr wrap="none" lIns="0" tIns="0" rIns="0" bIns="0" rtlCol="0" anchor="t"/>
          <a:lstStyle/>
          <a:p>
            <a:pPr marL="0" indent="0" algn="l">
              <a:lnSpc>
                <a:spcPct val="104000"/>
              </a:lnSpc>
              <a:buNone/>
            </a:pPr>
            <a:r>
              <a:rPr lang="en-US" sz="1050" b="1" dirty="0">
                <a:solidFill>
                  <a:srgbClr val="FFFFFF"/>
                </a:solidFill>
                <a:latin typeface="Inter Bold" pitchFamily="34" charset="0"/>
                <a:ea typeface="Inter Bold" pitchFamily="34" charset="-122"/>
                <a:cs typeface="Inter Bold" pitchFamily="34" charset="-120"/>
              </a:rPr>
              <a:t>Clause 34(a) — TDS/TCS Details</a:t>
            </a:r>
            <a:endParaRPr lang="en-US" sz="1050" dirty="0"/>
          </a:p>
        </p:txBody>
      </p:sp>
      <p:sp>
        <p:nvSpPr>
          <p:cNvPr id="7" name="Text 5"/>
          <p:cNvSpPr/>
          <p:nvPr/>
        </p:nvSpPr>
        <p:spPr>
          <a:xfrm>
            <a:off x="472753" y="1443484"/>
            <a:ext cx="3933602" cy="835670"/>
          </a:xfrm>
          <a:prstGeom prst="rect">
            <a:avLst/>
          </a:prstGeom>
          <a:noFill/>
          <a:ln/>
        </p:spPr>
        <p:txBody>
          <a:bodyPr wrap="square" lIns="0" tIns="0" rIns="0" bIns="0" rtlCol="0" anchor="t">
            <a:noAutofit/>
          </a:bodyPr>
          <a:lstStyle/>
          <a:p>
            <a:pPr marL="0" indent="0" algn="l">
              <a:lnSpc>
                <a:spcPct val="126000"/>
              </a:lnSpc>
              <a:buNone/>
            </a:pPr>
            <a:r>
              <a:rPr lang="en-US" sz="900" dirty="0">
                <a:solidFill>
                  <a:srgbClr val="FFFFFF"/>
                </a:solidFill>
                <a:latin typeface="Inter" pitchFamily="34" charset="0"/>
                <a:ea typeface="Inter" pitchFamily="34" charset="-122"/>
                <a:cs typeface="Inter" pitchFamily="34" charset="-120"/>
              </a:rPr>
              <a:t>The tax auditor must verify applicability of Chapter XVII-B/XVII-BB provisions and report TAN, section, nature of payments, total amounts, amounts on which tax was required to be deducted/collected, actual deduction/collection at specified and lower rates, and tax not deposited to the Central Government.</a:t>
            </a:r>
            <a:endParaRPr lang="en-US" sz="900" dirty="0"/>
          </a:p>
        </p:txBody>
      </p:sp>
      <p:sp>
        <p:nvSpPr>
          <p:cNvPr id="8" name="Text 6"/>
          <p:cNvSpPr/>
          <p:nvPr/>
        </p:nvSpPr>
        <p:spPr>
          <a:xfrm>
            <a:off x="472753" y="2367707"/>
            <a:ext cx="3933602" cy="1440210"/>
          </a:xfrm>
          <a:prstGeom prst="rect">
            <a:avLst/>
          </a:prstGeom>
          <a:noFill/>
          <a:ln/>
        </p:spPr>
        <p:txBody>
          <a:bodyPr wrap="square" lIns="0" tIns="0" rIns="0" bIns="0" rtlCol="0" anchor="t">
            <a:noAutofit/>
          </a:bodyPr>
          <a:lstStyle/>
          <a:p>
            <a:pPr marL="342900" indent="-342900" algn="l">
              <a:lnSpc>
                <a:spcPct val="126000"/>
              </a:lnSpc>
              <a:buSzPct val="100000"/>
              <a:buChar char="•"/>
            </a:pPr>
            <a:r>
              <a:rPr lang="en-US" sz="900" dirty="0">
                <a:solidFill>
                  <a:srgbClr val="FFFFFF"/>
                </a:solidFill>
                <a:latin typeface="Inter" pitchFamily="34" charset="0"/>
                <a:ea typeface="Inter" pitchFamily="34" charset="-122"/>
                <a:cs typeface="Inter" pitchFamily="34" charset="-120"/>
              </a:rPr>
              <a:t>Column (10): Report tax deducted/collected but </a:t>
            </a:r>
            <a:r>
              <a:rPr lang="en-US" sz="900" b="1" dirty="0">
                <a:solidFill>
                  <a:srgbClr val="FFFFFF"/>
                </a:solidFill>
                <a:latin typeface="Inter" pitchFamily="34" charset="0"/>
                <a:ea typeface="Inter" pitchFamily="34" charset="-122"/>
                <a:cs typeface="Inter" pitchFamily="34" charset="-120"/>
              </a:rPr>
              <a:t>not deposited</a:t>
            </a:r>
            <a:r>
              <a:rPr lang="en-US" sz="900" dirty="0">
                <a:solidFill>
                  <a:srgbClr val="FFFFFF"/>
                </a:solidFill>
                <a:latin typeface="Inter" pitchFamily="34" charset="0"/>
                <a:ea typeface="Inter" pitchFamily="34" charset="-122"/>
                <a:cs typeface="Inter" pitchFamily="34" charset="-120"/>
              </a:rPr>
              <a:t> till the audit date (late deposits before audit date need not be reported)</a:t>
            </a:r>
            <a:endParaRPr lang="en-US" sz="900" dirty="0"/>
          </a:p>
          <a:p>
            <a:pPr marL="342900" indent="-342900" algn="l">
              <a:lnSpc>
                <a:spcPct val="126000"/>
              </a:lnSpc>
              <a:buSzPct val="100000"/>
              <a:buChar char="•"/>
            </a:pPr>
            <a:r>
              <a:rPr lang="en-US" sz="900" dirty="0">
                <a:solidFill>
                  <a:srgbClr val="FFFFFF"/>
                </a:solidFill>
                <a:latin typeface="Inter" pitchFamily="34" charset="0"/>
                <a:ea typeface="Inter" pitchFamily="34" charset="-122"/>
                <a:cs typeface="Inter" pitchFamily="34" charset="-120"/>
              </a:rPr>
              <a:t>Verify using TDS/TCS returns, TRACES status, and books of account</a:t>
            </a:r>
            <a:endParaRPr lang="en-US" sz="900" dirty="0"/>
          </a:p>
          <a:p>
            <a:pPr marL="342900" indent="-342900">
              <a:lnSpc>
                <a:spcPct val="126000"/>
              </a:lnSpc>
              <a:buSzPct val="100000"/>
              <a:buChar char="•"/>
            </a:pPr>
            <a:r>
              <a:rPr lang="en-US" sz="900" dirty="0">
                <a:solidFill>
                  <a:srgbClr val="FFFFFF"/>
                </a:solidFill>
                <a:latin typeface="Inter" pitchFamily="34" charset="0"/>
                <a:ea typeface="Inter" pitchFamily="34" charset="-122"/>
                <a:cs typeface="Inter" pitchFamily="34" charset="-120"/>
              </a:rPr>
              <a:t>Consider higher TDS rates under certain circumstances </a:t>
            </a:r>
            <a:r>
              <a:rPr lang="en-US" sz="1000" dirty="0">
                <a:solidFill>
                  <a:srgbClr val="FFFFFF"/>
                </a:solidFill>
                <a:latin typeface="Inter" pitchFamily="34" charset="0"/>
                <a:ea typeface="Inter" pitchFamily="34" charset="-122"/>
                <a:cs typeface="Inter" pitchFamily="34" charset="-120"/>
              </a:rPr>
              <a:t>like non furnishing of PAN, non-filers of return as provided in Sections 206AA/206AB (Sections 206AB omitted w.e.f. 1-4-2025)</a:t>
            </a:r>
          </a:p>
        </p:txBody>
      </p:sp>
      <p:sp>
        <p:nvSpPr>
          <p:cNvPr id="9" name="Text 7"/>
          <p:cNvSpPr/>
          <p:nvPr/>
        </p:nvSpPr>
        <p:spPr>
          <a:xfrm>
            <a:off x="4711526" y="1172468"/>
            <a:ext cx="2955652" cy="172641"/>
          </a:xfrm>
          <a:prstGeom prst="rect">
            <a:avLst/>
          </a:prstGeom>
          <a:noFill/>
          <a:ln/>
        </p:spPr>
        <p:txBody>
          <a:bodyPr wrap="none" lIns="0" tIns="0" rIns="0" bIns="0" rtlCol="0" anchor="t"/>
          <a:lstStyle/>
          <a:p>
            <a:pPr marL="0" indent="0" algn="l">
              <a:lnSpc>
                <a:spcPct val="104000"/>
              </a:lnSpc>
              <a:buNone/>
            </a:pPr>
            <a:r>
              <a:rPr lang="en-US" sz="1050" b="1" dirty="0">
                <a:solidFill>
                  <a:srgbClr val="000000"/>
                </a:solidFill>
                <a:latin typeface="Inter Bold" pitchFamily="34" charset="0"/>
                <a:ea typeface="Inter Bold" pitchFamily="34" charset="-122"/>
                <a:cs typeface="Inter Bold" pitchFamily="34" charset="-120"/>
              </a:rPr>
              <a:t>Clause 34(b) — TDS/TCS Statements</a:t>
            </a:r>
            <a:endParaRPr lang="en-US" sz="1050" dirty="0"/>
          </a:p>
        </p:txBody>
      </p:sp>
      <p:sp>
        <p:nvSpPr>
          <p:cNvPr id="10" name="Text 8"/>
          <p:cNvSpPr/>
          <p:nvPr/>
        </p:nvSpPr>
        <p:spPr>
          <a:xfrm>
            <a:off x="4711526" y="1443484"/>
            <a:ext cx="3995365" cy="1002804"/>
          </a:xfrm>
          <a:prstGeom prst="rect">
            <a:avLst/>
          </a:prstGeom>
          <a:noFill/>
          <a:ln/>
        </p:spPr>
        <p:txBody>
          <a:bodyPr wrap="square" lIns="0" tIns="0" rIns="0" bIns="0" rtlCol="0" anchor="t">
            <a:normAutofit/>
          </a:bodyPr>
          <a:lstStyle/>
          <a:p>
            <a:pPr marL="0" indent="0" algn="l">
              <a:lnSpc>
                <a:spcPct val="126000"/>
              </a:lnSpc>
              <a:buNone/>
            </a:pPr>
            <a:r>
              <a:rPr lang="en-US" sz="850" dirty="0">
                <a:solidFill>
                  <a:srgbClr val="272525"/>
                </a:solidFill>
                <a:latin typeface="Inter" pitchFamily="34" charset="0"/>
                <a:ea typeface="Inter" pitchFamily="34" charset="-122"/>
                <a:cs typeface="Inter" pitchFamily="34" charset="-120"/>
              </a:rPr>
              <a:t>Verify whether the assessee has furnished TDS/TCS statements within prescribed due dates. Report TAN, form type, due date, actual filing date, and whether all required transactions are reported. </a:t>
            </a:r>
            <a:r>
              <a:rPr lang="en-US" sz="850" b="1" dirty="0">
                <a:solidFill>
                  <a:srgbClr val="272525"/>
                </a:solidFill>
                <a:latin typeface="Inter" pitchFamily="34" charset="0"/>
                <a:ea typeface="Inter" pitchFamily="34" charset="-122"/>
                <a:cs typeface="Inter" pitchFamily="34" charset="-120"/>
              </a:rPr>
              <a:t>Transactions below threshold limits (e.g., Sections 194C, 194J) must still be disclosed in TDS/TCS statements with suitable flagging as mandated under Income-tax Rules, 1962</a:t>
            </a:r>
            <a:r>
              <a:rPr lang="en-US" sz="850" dirty="0">
                <a:solidFill>
                  <a:srgbClr val="272525"/>
                </a:solidFill>
                <a:latin typeface="Inter" pitchFamily="34" charset="0"/>
                <a:ea typeface="Inter" pitchFamily="34" charset="-122"/>
                <a:cs typeface="Inter" pitchFamily="34" charset="-120"/>
              </a:rPr>
              <a:t>.</a:t>
            </a:r>
            <a:endParaRPr lang="en-US" sz="850" dirty="0"/>
          </a:p>
        </p:txBody>
      </p:sp>
      <p:sp>
        <p:nvSpPr>
          <p:cNvPr id="11" name="Text 9"/>
          <p:cNvSpPr/>
          <p:nvPr/>
        </p:nvSpPr>
        <p:spPr>
          <a:xfrm>
            <a:off x="4711526" y="2544663"/>
            <a:ext cx="2607022" cy="172641"/>
          </a:xfrm>
          <a:prstGeom prst="rect">
            <a:avLst/>
          </a:prstGeom>
          <a:noFill/>
          <a:ln/>
        </p:spPr>
        <p:txBody>
          <a:bodyPr wrap="none" lIns="0" tIns="0" rIns="0" bIns="0" rtlCol="0" anchor="t"/>
          <a:lstStyle/>
          <a:p>
            <a:pPr marL="0" indent="0" algn="l">
              <a:lnSpc>
                <a:spcPct val="104000"/>
              </a:lnSpc>
              <a:buNone/>
            </a:pPr>
            <a:r>
              <a:rPr lang="en-US" sz="1050" b="1" dirty="0">
                <a:solidFill>
                  <a:srgbClr val="000000"/>
                </a:solidFill>
                <a:latin typeface="Inter Bold" pitchFamily="34" charset="0"/>
                <a:ea typeface="Inter Bold" pitchFamily="34" charset="-122"/>
                <a:cs typeface="Inter Bold" pitchFamily="34" charset="-120"/>
              </a:rPr>
              <a:t>Clause 34(c) — Interest Liability</a:t>
            </a:r>
            <a:endParaRPr lang="en-US" sz="1050" dirty="0"/>
          </a:p>
        </p:txBody>
      </p:sp>
      <p:sp>
        <p:nvSpPr>
          <p:cNvPr id="12" name="Text 10"/>
          <p:cNvSpPr/>
          <p:nvPr/>
        </p:nvSpPr>
        <p:spPr>
          <a:xfrm>
            <a:off x="4711526" y="2815679"/>
            <a:ext cx="3995365" cy="1002804"/>
          </a:xfrm>
          <a:prstGeom prst="rect">
            <a:avLst/>
          </a:prstGeom>
          <a:noFill/>
          <a:ln/>
        </p:spPr>
        <p:txBody>
          <a:bodyPr wrap="square" lIns="0" tIns="0" rIns="0" bIns="0" rtlCol="0" anchor="t">
            <a:normAutofit fontScale="92500" lnSpcReduction="10000"/>
          </a:bodyPr>
          <a:lstStyle/>
          <a:p>
            <a:pPr>
              <a:lnSpc>
                <a:spcPct val="126000"/>
              </a:lnSpc>
            </a:pPr>
            <a:r>
              <a:rPr lang="en-US" sz="850" dirty="0">
                <a:solidFill>
                  <a:srgbClr val="272525"/>
                </a:solidFill>
                <a:latin typeface="Inter" pitchFamily="34" charset="0"/>
                <a:ea typeface="Inter" pitchFamily="34" charset="-122"/>
                <a:cs typeface="Inter" pitchFamily="34" charset="-120"/>
              </a:rPr>
              <a:t>Report interest payable under </a:t>
            </a:r>
            <a:r>
              <a:rPr lang="en-US" sz="850" b="1" dirty="0">
                <a:solidFill>
                  <a:srgbClr val="272525"/>
                </a:solidFill>
                <a:latin typeface="Inter" pitchFamily="34" charset="0"/>
                <a:ea typeface="Inter" pitchFamily="34" charset="-122"/>
                <a:cs typeface="Inter" pitchFamily="34" charset="-120"/>
              </a:rPr>
              <a:t>Section 201(1A)</a:t>
            </a:r>
            <a:r>
              <a:rPr lang="en-US" sz="850" dirty="0">
                <a:solidFill>
                  <a:srgbClr val="272525"/>
                </a:solidFill>
                <a:latin typeface="Inter" pitchFamily="34" charset="0"/>
                <a:ea typeface="Inter" pitchFamily="34" charset="-122"/>
                <a:cs typeface="Inter" pitchFamily="34" charset="-120"/>
              </a:rPr>
              <a:t> (TDS) or </a:t>
            </a:r>
            <a:r>
              <a:rPr lang="en-US" sz="850" b="1" dirty="0">
                <a:solidFill>
                  <a:srgbClr val="272525"/>
                </a:solidFill>
                <a:latin typeface="Inter" pitchFamily="34" charset="0"/>
                <a:ea typeface="Inter" pitchFamily="34" charset="-122"/>
                <a:cs typeface="Inter" pitchFamily="34" charset="-120"/>
              </a:rPr>
              <a:t>Section 206C(7)</a:t>
            </a:r>
            <a:r>
              <a:rPr lang="en-US" sz="850" dirty="0">
                <a:solidFill>
                  <a:srgbClr val="272525"/>
                </a:solidFill>
                <a:latin typeface="Inter" pitchFamily="34" charset="0"/>
                <a:ea typeface="Inter" pitchFamily="34" charset="-122"/>
                <a:cs typeface="Inter" pitchFamily="34" charset="-120"/>
              </a:rPr>
              <a:t> (TCS) for non-deduction, non-collection, or </a:t>
            </a:r>
            <a:r>
              <a:rPr lang="en-US" sz="900" dirty="0">
                <a:solidFill>
                  <a:srgbClr val="272525"/>
                </a:solidFill>
                <a:latin typeface="Inter" pitchFamily="34" charset="0"/>
                <a:ea typeface="Inter" pitchFamily="34" charset="-122"/>
                <a:cs typeface="Inter" pitchFamily="34" charset="-120"/>
              </a:rPr>
              <a:t>if deducted has not been paid to the credit of the Central Government as required by the Act. Verify from books as on 31st March and Form 26AS/AIS/TIS. If disputed on TRACES, re-calculate up to the audit report date and mention in observations paragraph. Under </a:t>
            </a:r>
            <a:r>
              <a:rPr lang="en-US" sz="850" dirty="0">
                <a:solidFill>
                  <a:srgbClr val="272525"/>
                </a:solidFill>
                <a:latin typeface="Inter" pitchFamily="34" charset="0"/>
                <a:ea typeface="Inter" pitchFamily="34" charset="-122"/>
                <a:cs typeface="Inter" pitchFamily="34" charset="-120"/>
              </a:rPr>
              <a:t>mercantile accounting, consider impact on true and fair view if interest is unpaid and </a:t>
            </a:r>
            <a:r>
              <a:rPr lang="en-US" sz="850" dirty="0" err="1">
                <a:solidFill>
                  <a:srgbClr val="272525"/>
                </a:solidFill>
                <a:latin typeface="Inter" pitchFamily="34" charset="0"/>
                <a:ea typeface="Inter" pitchFamily="34" charset="-122"/>
                <a:cs typeface="Inter" pitchFamily="34" charset="-120"/>
              </a:rPr>
              <a:t>unprovided</a:t>
            </a:r>
            <a:r>
              <a:rPr lang="en-US" sz="850" dirty="0">
                <a:solidFill>
                  <a:srgbClr val="272525"/>
                </a:solidFill>
                <a:latin typeface="Inter" pitchFamily="34" charset="0"/>
                <a:ea typeface="Inter" pitchFamily="34" charset="-122"/>
                <a:cs typeface="Inter" pitchFamily="34" charset="-120"/>
              </a:rPr>
              <a:t> till 31</a:t>
            </a:r>
            <a:r>
              <a:rPr lang="en-US" sz="850" baseline="30000" dirty="0">
                <a:solidFill>
                  <a:srgbClr val="272525"/>
                </a:solidFill>
                <a:latin typeface="Inter" pitchFamily="34" charset="0"/>
                <a:ea typeface="Inter" pitchFamily="34" charset="-122"/>
                <a:cs typeface="Inter" pitchFamily="34" charset="-120"/>
              </a:rPr>
              <a:t>st</a:t>
            </a:r>
            <a:r>
              <a:rPr lang="en-US" sz="850" dirty="0">
                <a:solidFill>
                  <a:srgbClr val="272525"/>
                </a:solidFill>
                <a:latin typeface="Inter" pitchFamily="34" charset="0"/>
                <a:ea typeface="Inter" pitchFamily="34" charset="-122"/>
                <a:cs typeface="Inter" pitchFamily="34" charset="-120"/>
              </a:rPr>
              <a:t> March.</a:t>
            </a:r>
            <a:endParaRPr lang="en-US" sz="850" dirty="0"/>
          </a:p>
        </p:txBody>
      </p:sp>
      <p:sp>
        <p:nvSpPr>
          <p:cNvPr id="13" name="Shape 11"/>
          <p:cNvSpPr/>
          <p:nvPr/>
        </p:nvSpPr>
        <p:spPr>
          <a:xfrm>
            <a:off x="4711526" y="3929137"/>
            <a:ext cx="3995365" cy="771153"/>
          </a:xfrm>
          <a:prstGeom prst="roundRect">
            <a:avLst>
              <a:gd name="adj" fmla="val 6017"/>
            </a:avLst>
          </a:prstGeom>
          <a:solidFill>
            <a:srgbClr val="C7C9EA"/>
          </a:solidFill>
          <a:ln/>
        </p:spPr>
      </p:sp>
      <p:pic>
        <p:nvPicPr>
          <p:cNvPr id="14" name="Image 0" descr="preencoded.png"/>
          <p:cNvPicPr>
            <a:picLocks noChangeAspect="1"/>
          </p:cNvPicPr>
          <p:nvPr/>
        </p:nvPicPr>
        <p:blipFill>
          <a:blip r:embed="rId3"/>
          <a:stretch>
            <a:fillRect/>
          </a:stretch>
        </p:blipFill>
        <p:spPr>
          <a:xfrm>
            <a:off x="4821957" y="4089574"/>
            <a:ext cx="138038" cy="110430"/>
          </a:xfrm>
          <a:prstGeom prst="rect">
            <a:avLst/>
          </a:prstGeom>
        </p:spPr>
      </p:pic>
      <p:sp>
        <p:nvSpPr>
          <p:cNvPr id="15" name="Text 12"/>
          <p:cNvSpPr/>
          <p:nvPr/>
        </p:nvSpPr>
        <p:spPr>
          <a:xfrm>
            <a:off x="5070425" y="4055120"/>
            <a:ext cx="3526036" cy="501402"/>
          </a:xfrm>
          <a:prstGeom prst="rect">
            <a:avLst/>
          </a:prstGeom>
          <a:noFill/>
          <a:ln/>
        </p:spPr>
        <p:txBody>
          <a:bodyPr wrap="square" lIns="0" tIns="0" rIns="0" bIns="0" rtlCol="0" anchor="t">
            <a:normAutofit/>
          </a:bodyPr>
          <a:lstStyle/>
          <a:p>
            <a:pPr marL="0" indent="0" algn="l">
              <a:lnSpc>
                <a:spcPct val="126000"/>
              </a:lnSpc>
              <a:buNone/>
            </a:pPr>
            <a:r>
              <a:rPr lang="en-US" sz="850" dirty="0">
                <a:latin typeface="Inter" pitchFamily="34" charset="0"/>
                <a:ea typeface="Inter" pitchFamily="34" charset="-122"/>
                <a:cs typeface="Inter" pitchFamily="34" charset="-120"/>
              </a:rPr>
              <a:t>Information under Clauses 34(a) and (b) should be reconciled with disallowances under Section 40(a) in Clause 21(b) for cross-checking appropriateness of reporting.</a:t>
            </a:r>
            <a:endParaRPr lang="en-US" sz="850" dirty="0"/>
          </a:p>
        </p:txBody>
      </p:sp>
      <p:sp>
        <p:nvSpPr>
          <p:cNvPr id="16" name="Rectangle 15"/>
          <p:cNvSpPr/>
          <p:nvPr/>
        </p:nvSpPr>
        <p:spPr>
          <a:xfrm>
            <a:off x="8020195" y="4850964"/>
            <a:ext cx="1123805" cy="2305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474538"/>
            <a:ext cx="8532242" cy="387548"/>
          </a:xfrm>
          <a:prstGeom prst="rect">
            <a:avLst/>
          </a:prstGeom>
          <a:noFill/>
          <a:ln/>
        </p:spPr>
        <p:txBody>
          <a:bodyPr wrap="none" lIns="0" tIns="0" rIns="0" bIns="0" rtlCol="0" anchor="t"/>
          <a:lstStyle/>
          <a:p>
            <a:pPr marL="0" indent="0" algn="l">
              <a:lnSpc>
                <a:spcPct val="104000"/>
              </a:lnSpc>
              <a:buNone/>
            </a:pPr>
            <a:r>
              <a:rPr lang="en-US" sz="2400" b="1" dirty="0">
                <a:solidFill>
                  <a:srgbClr val="000000"/>
                </a:solidFill>
                <a:latin typeface="Inter Bold" pitchFamily="34" charset="0"/>
                <a:ea typeface="Inter Bold" pitchFamily="34" charset="-122"/>
                <a:cs typeface="Inter Bold" pitchFamily="34" charset="-120"/>
              </a:rPr>
              <a:t>Clause 35(a): Trading Concern — Quantitative Details</a:t>
            </a:r>
            <a:endParaRPr lang="en-US" sz="2400" dirty="0"/>
          </a:p>
        </p:txBody>
      </p:sp>
      <p:sp>
        <p:nvSpPr>
          <p:cNvPr id="3" name="Shape 1"/>
          <p:cNvSpPr/>
          <p:nvPr/>
        </p:nvSpPr>
        <p:spPr>
          <a:xfrm>
            <a:off x="502469" y="977901"/>
            <a:ext cx="1516831" cy="365422"/>
          </a:xfrm>
          <a:prstGeom prst="roundRect">
            <a:avLst>
              <a:gd name="adj" fmla="val 17872"/>
            </a:avLst>
          </a:prstGeom>
          <a:solidFill>
            <a:srgbClr val="DADBF1"/>
          </a:solidFill>
          <a:ln/>
        </p:spPr>
      </p:sp>
      <p:sp>
        <p:nvSpPr>
          <p:cNvPr id="4" name="Text 2"/>
          <p:cNvSpPr/>
          <p:nvPr/>
        </p:nvSpPr>
        <p:spPr>
          <a:xfrm>
            <a:off x="570533" y="1060450"/>
            <a:ext cx="1391617" cy="245666"/>
          </a:xfrm>
          <a:prstGeom prst="rect">
            <a:avLst/>
          </a:prstGeom>
          <a:noFill/>
          <a:ln/>
        </p:spPr>
        <p:txBody>
          <a:bodyPr wrap="none" lIns="0" tIns="0" rIns="0" bIns="0" rtlCol="0" anchor="t"/>
          <a:lstStyle/>
          <a:p>
            <a:pPr marL="0" indent="0" algn="ctr">
              <a:lnSpc>
                <a:spcPct val="133000"/>
              </a:lnSpc>
              <a:buNone/>
            </a:pPr>
            <a:r>
              <a:rPr lang="en-US" sz="1100" dirty="0">
                <a:solidFill>
                  <a:srgbClr val="272525"/>
                </a:solidFill>
                <a:latin typeface="Inter" pitchFamily="34" charset="0"/>
                <a:ea typeface="Inter" pitchFamily="34" charset="-122"/>
                <a:cs typeface="Inter" pitchFamily="34" charset="-120"/>
              </a:rPr>
              <a:t>CLAUSE 35(A)</a:t>
            </a:r>
            <a:endParaRPr lang="en-US" sz="1100" dirty="0"/>
          </a:p>
        </p:txBody>
      </p:sp>
      <p:sp>
        <p:nvSpPr>
          <p:cNvPr id="5" name="Text 3"/>
          <p:cNvSpPr/>
          <p:nvPr/>
        </p:nvSpPr>
        <p:spPr>
          <a:xfrm>
            <a:off x="496119" y="1482849"/>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Clause 35(a) applies to enterprises that are trading concerns, as reported in Clause 10(a). The tax auditor must obtain certificates from the assessee in respect of </a:t>
            </a:r>
            <a:r>
              <a:rPr lang="en-US" sz="950" b="1" dirty="0">
                <a:solidFill>
                  <a:srgbClr val="272525"/>
                </a:solidFill>
                <a:latin typeface="Inter" pitchFamily="34" charset="0"/>
                <a:ea typeface="Inter" pitchFamily="34" charset="-122"/>
                <a:cs typeface="Inter" pitchFamily="34" charset="-120"/>
              </a:rPr>
              <a:t>principal items of goods traded</a:t>
            </a:r>
            <a:r>
              <a:rPr lang="en-US" sz="950" dirty="0">
                <a:solidFill>
                  <a:srgbClr val="272525"/>
                </a:solidFill>
                <a:latin typeface="Inter" pitchFamily="34" charset="0"/>
                <a:ea typeface="Inter" pitchFamily="34" charset="-122"/>
                <a:cs typeface="Inter" pitchFamily="34" charset="-120"/>
              </a:rPr>
              <a:t>, covering opening stock, purchases, sales, and closing stock — each with its measurement unit — along with the extent of shortage, excess, or damage and the reasons thereof.</a:t>
            </a:r>
            <a:endParaRPr lang="en-US" sz="950" dirty="0"/>
          </a:p>
        </p:txBody>
      </p:sp>
      <p:sp>
        <p:nvSpPr>
          <p:cNvPr id="6" name="Shape 4"/>
          <p:cNvSpPr/>
          <p:nvPr/>
        </p:nvSpPr>
        <p:spPr>
          <a:xfrm>
            <a:off x="406822" y="2217762"/>
            <a:ext cx="4103191" cy="2451199"/>
          </a:xfrm>
          <a:prstGeom prst="roundRect">
            <a:avLst>
              <a:gd name="adj" fmla="val 3644"/>
            </a:avLst>
          </a:prstGeom>
          <a:solidFill>
            <a:srgbClr val="4950BC"/>
          </a:solidFill>
          <a:ln/>
        </p:spPr>
      </p:sp>
      <p:sp>
        <p:nvSpPr>
          <p:cNvPr id="7" name="Text 5"/>
          <p:cNvSpPr/>
          <p:nvPr/>
        </p:nvSpPr>
        <p:spPr>
          <a:xfrm>
            <a:off x="530796" y="2341736"/>
            <a:ext cx="2063651" cy="193849"/>
          </a:xfrm>
          <a:prstGeom prst="rect">
            <a:avLst/>
          </a:prstGeom>
          <a:noFill/>
          <a:ln/>
        </p:spPr>
        <p:txBody>
          <a:bodyPr wrap="none" lIns="0" tIns="0" rIns="0" bIns="0" rtlCol="0" anchor="t"/>
          <a:lstStyle/>
          <a:p>
            <a:pPr marL="0" indent="0" algn="l">
              <a:lnSpc>
                <a:spcPct val="104000"/>
              </a:lnSpc>
              <a:buNone/>
            </a:pPr>
            <a:r>
              <a:rPr lang="en-US" sz="1200" b="1" dirty="0">
                <a:solidFill>
                  <a:srgbClr val="FFFFFF"/>
                </a:solidFill>
                <a:latin typeface="Inter Bold" pitchFamily="34" charset="0"/>
                <a:ea typeface="Inter Bold" pitchFamily="34" charset="-122"/>
                <a:cs typeface="Inter Bold" pitchFamily="34" charset="-120"/>
              </a:rPr>
              <a:t>Auditor's Obligations</a:t>
            </a:r>
            <a:endParaRPr lang="en-US" sz="1200" dirty="0"/>
          </a:p>
        </p:txBody>
      </p:sp>
      <p:sp>
        <p:nvSpPr>
          <p:cNvPr id="8" name="Text 6"/>
          <p:cNvSpPr/>
          <p:nvPr/>
        </p:nvSpPr>
        <p:spPr>
          <a:xfrm>
            <a:off x="530796" y="2659559"/>
            <a:ext cx="3855244" cy="1364307"/>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dirty="0">
                <a:solidFill>
                  <a:srgbClr val="FFFFFF"/>
                </a:solidFill>
                <a:latin typeface="Inter" pitchFamily="34" charset="0"/>
                <a:ea typeface="Inter" pitchFamily="34" charset="-122"/>
                <a:cs typeface="Inter" pitchFamily="34" charset="-120"/>
              </a:rPr>
              <a:t>Confirm the enterprise is a trading concern per Clause 10(a)</a:t>
            </a:r>
            <a:endParaRPr lang="en-US" sz="950" dirty="0"/>
          </a:p>
          <a:p>
            <a:pPr marL="342900" indent="-342900" algn="l">
              <a:lnSpc>
                <a:spcPct val="133000"/>
              </a:lnSpc>
              <a:buSzPct val="100000"/>
              <a:buChar char="•"/>
            </a:pPr>
            <a:r>
              <a:rPr lang="en-US" sz="950" dirty="0">
                <a:solidFill>
                  <a:srgbClr val="FFFFFF"/>
                </a:solidFill>
                <a:latin typeface="Inter" pitchFamily="34" charset="0"/>
                <a:ea typeface="Inter" pitchFamily="34" charset="-122"/>
                <a:cs typeface="Inter" pitchFamily="34" charset="-120"/>
              </a:rPr>
              <a:t>Obtain certificates for principal items of goods traded</a:t>
            </a:r>
            <a:endParaRPr lang="en-US" sz="950" dirty="0"/>
          </a:p>
          <a:p>
            <a:pPr marL="342900" indent="-342900" algn="l">
              <a:lnSpc>
                <a:spcPct val="133000"/>
              </a:lnSpc>
              <a:buSzPct val="100000"/>
              <a:buChar char="•"/>
            </a:pPr>
            <a:r>
              <a:rPr lang="en-US" sz="950" dirty="0">
                <a:solidFill>
                  <a:srgbClr val="FFFFFF"/>
                </a:solidFill>
                <a:latin typeface="Inter" pitchFamily="34" charset="0"/>
                <a:ea typeface="Inter" pitchFamily="34" charset="-122"/>
                <a:cs typeface="Inter" pitchFamily="34" charset="-120"/>
              </a:rPr>
              <a:t>Record opening stock, purchases, sales, and closing stock with measurement units</a:t>
            </a:r>
            <a:endParaRPr lang="en-US" sz="950" dirty="0"/>
          </a:p>
          <a:p>
            <a:pPr marL="342900" indent="-342900" algn="l">
              <a:lnSpc>
                <a:spcPct val="133000"/>
              </a:lnSpc>
              <a:buSzPct val="100000"/>
              <a:buChar char="•"/>
            </a:pPr>
            <a:r>
              <a:rPr lang="en-US" sz="950" dirty="0">
                <a:solidFill>
                  <a:srgbClr val="FFFFFF"/>
                </a:solidFill>
                <a:latin typeface="Inter" pitchFamily="34" charset="0"/>
                <a:ea typeface="Inter" pitchFamily="34" charset="-122"/>
                <a:cs typeface="Inter" pitchFamily="34" charset="-120"/>
              </a:rPr>
              <a:t>Capture shortage/excess/damage and reasons thereof</a:t>
            </a:r>
            <a:endParaRPr lang="en-US" sz="950" dirty="0"/>
          </a:p>
          <a:p>
            <a:pPr marL="342900" indent="-342900" algn="l">
              <a:lnSpc>
                <a:spcPct val="133000"/>
              </a:lnSpc>
              <a:buSzPct val="100000"/>
              <a:buChar char="•"/>
            </a:pPr>
            <a:r>
              <a:rPr lang="en-US" sz="950" dirty="0">
                <a:solidFill>
                  <a:srgbClr val="FFFFFF"/>
                </a:solidFill>
                <a:latin typeface="Inter" pitchFamily="34" charset="0"/>
                <a:ea typeface="Inter" pitchFamily="34" charset="-122"/>
                <a:cs typeface="Inter" pitchFamily="34" charset="-120"/>
              </a:rPr>
              <a:t>Examine all quantitative information from the records</a:t>
            </a:r>
            <a:endParaRPr lang="en-US" sz="950" dirty="0"/>
          </a:p>
        </p:txBody>
      </p:sp>
      <p:sp>
        <p:nvSpPr>
          <p:cNvPr id="9" name="Text 7"/>
          <p:cNvSpPr/>
          <p:nvPr/>
        </p:nvSpPr>
        <p:spPr>
          <a:xfrm>
            <a:off x="4728046" y="2341736"/>
            <a:ext cx="3196307" cy="193849"/>
          </a:xfrm>
          <a:prstGeom prst="rect">
            <a:avLst/>
          </a:prstGeom>
          <a:noFill/>
          <a:ln/>
        </p:spPr>
        <p:txBody>
          <a:bodyPr wrap="none" lIns="0" tIns="0" rIns="0" bIns="0" rtlCol="0" anchor="t"/>
          <a:lstStyle/>
          <a:p>
            <a:pPr marL="0" indent="0" algn="l">
              <a:lnSpc>
                <a:spcPct val="104000"/>
              </a:lnSpc>
              <a:buNone/>
            </a:pPr>
            <a:r>
              <a:rPr lang="en-US" sz="1200" b="1" dirty="0">
                <a:solidFill>
                  <a:srgbClr val="000000"/>
                </a:solidFill>
                <a:latin typeface="Inter Bold" pitchFamily="34" charset="0"/>
                <a:ea typeface="Inter Bold" pitchFamily="34" charset="-122"/>
                <a:cs typeface="Inter Bold" pitchFamily="34" charset="-120"/>
              </a:rPr>
              <a:t>What Constitutes "Principal Items"?</a:t>
            </a:r>
            <a:endParaRPr lang="en-US" sz="1200" dirty="0"/>
          </a:p>
        </p:txBody>
      </p:sp>
      <p:sp>
        <p:nvSpPr>
          <p:cNvPr id="10" name="Text 8"/>
          <p:cNvSpPr/>
          <p:nvPr/>
        </p:nvSpPr>
        <p:spPr>
          <a:xfrm>
            <a:off x="4762240" y="2771179"/>
            <a:ext cx="3924598" cy="189778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"Principal items" are those that constitute </a:t>
            </a:r>
            <a:r>
              <a:rPr lang="en-US" sz="950" b="1" dirty="0">
                <a:solidFill>
                  <a:srgbClr val="272525"/>
                </a:solidFill>
                <a:latin typeface="Inter" pitchFamily="34" charset="0"/>
                <a:ea typeface="Inter" pitchFamily="34" charset="-122"/>
                <a:cs typeface="Inter" pitchFamily="34" charset="-120"/>
              </a:rPr>
              <a:t>more than 10%</a:t>
            </a:r>
            <a:r>
              <a:rPr lang="en-US" sz="950" dirty="0">
                <a:solidFill>
                  <a:srgbClr val="272525"/>
                </a:solidFill>
                <a:latin typeface="Inter" pitchFamily="34" charset="0"/>
                <a:ea typeface="Inter" pitchFamily="34" charset="-122"/>
                <a:cs typeface="Inter" pitchFamily="34" charset="-120"/>
              </a:rPr>
              <a:t> of the aggregate value of purchases, consumption, or turnover, as the case may be. Petty items need not be reported.</a:t>
            </a:r>
            <a:endParaRPr lang="en-US" sz="950" dirty="0"/>
          </a:p>
          <a:p>
            <a:pPr marL="0" indent="0" algn="l">
              <a:lnSpc>
                <a:spcPct val="133000"/>
              </a:lnSpc>
              <a:buNone/>
            </a:pPr>
            <a:r>
              <a:rPr lang="en-US" sz="950" dirty="0">
                <a:solidFill>
                  <a:srgbClr val="272525"/>
                </a:solidFill>
                <a:latin typeface="Inter" pitchFamily="34" charset="0"/>
                <a:ea typeface="Inter" pitchFamily="34" charset="-122"/>
                <a:cs typeface="Inter" pitchFamily="34" charset="-120"/>
              </a:rPr>
              <a:t>The entire quantitative information must be examined from the records. What constitutes a principal item depends on the facts of each case.</a:t>
            </a:r>
            <a:endParaRPr lang="en-US" sz="950" dirty="0"/>
          </a:p>
        </p:txBody>
      </p:sp>
      <p:sp>
        <p:nvSpPr>
          <p:cNvPr id="11" name="Rectangle 10"/>
          <p:cNvSpPr/>
          <p:nvPr/>
        </p:nvSpPr>
        <p:spPr>
          <a:xfrm>
            <a:off x="8020050" y="4852392"/>
            <a:ext cx="1066800" cy="246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0640" y="439415"/>
            <a:ext cx="8182719" cy="750987"/>
          </a:xfrm>
          <a:prstGeom prst="rect">
            <a:avLst/>
          </a:prstGeom>
          <a:noFill/>
          <a:ln/>
        </p:spPr>
        <p:txBody>
          <a:bodyPr wrap="square" lIns="0" tIns="0" rIns="0" bIns="0" rtlCol="0" anchor="t">
            <a:normAutofit/>
          </a:bodyPr>
          <a:lstStyle/>
          <a:p>
            <a:pPr marL="0" indent="0" algn="l">
              <a:lnSpc>
                <a:spcPct val="104000"/>
              </a:lnSpc>
              <a:buNone/>
            </a:pPr>
            <a:r>
              <a:rPr lang="en-US" sz="2350" b="1" dirty="0">
                <a:solidFill>
                  <a:srgbClr val="000000"/>
                </a:solidFill>
                <a:latin typeface="Inter Bold" pitchFamily="34" charset="0"/>
                <a:ea typeface="Inter Bold" pitchFamily="34" charset="-122"/>
                <a:cs typeface="Inter Bold" pitchFamily="34" charset="-120"/>
              </a:rPr>
              <a:t>Clause 35(b): Manufacturing Concern — Yield &amp; By-Products</a:t>
            </a:r>
            <a:endParaRPr lang="en-US" sz="2350" dirty="0"/>
          </a:p>
        </p:txBody>
      </p:sp>
      <p:sp>
        <p:nvSpPr>
          <p:cNvPr id="3" name="Shape 1"/>
          <p:cNvSpPr/>
          <p:nvPr/>
        </p:nvSpPr>
        <p:spPr>
          <a:xfrm>
            <a:off x="480640" y="1301751"/>
            <a:ext cx="1324980" cy="344810"/>
          </a:xfrm>
          <a:prstGeom prst="roundRect">
            <a:avLst>
              <a:gd name="adj" fmla="val 18075"/>
            </a:avLst>
          </a:prstGeom>
          <a:solidFill>
            <a:srgbClr val="DADBF1"/>
          </a:solidFill>
          <a:ln/>
        </p:spPr>
      </p:sp>
      <p:sp>
        <p:nvSpPr>
          <p:cNvPr id="4" name="Text 2"/>
          <p:cNvSpPr/>
          <p:nvPr/>
        </p:nvSpPr>
        <p:spPr>
          <a:xfrm>
            <a:off x="552673" y="1371600"/>
            <a:ext cx="1113309" cy="238943"/>
          </a:xfrm>
          <a:prstGeom prst="rect">
            <a:avLst/>
          </a:prstGeom>
          <a:noFill/>
          <a:ln/>
        </p:spPr>
        <p:txBody>
          <a:bodyPr wrap="none" lIns="0" tIns="0" rIns="0" bIns="0" rtlCol="0" anchor="t"/>
          <a:lstStyle/>
          <a:p>
            <a:pPr marL="0" indent="0" algn="ctr">
              <a:lnSpc>
                <a:spcPct val="131000"/>
              </a:lnSpc>
              <a:buNone/>
            </a:pPr>
            <a:r>
              <a:rPr lang="en-US" sz="1050" dirty="0">
                <a:solidFill>
                  <a:srgbClr val="272525"/>
                </a:solidFill>
                <a:latin typeface="Inter" pitchFamily="34" charset="0"/>
                <a:ea typeface="Inter" pitchFamily="34" charset="-122"/>
                <a:cs typeface="Inter" pitchFamily="34" charset="-120"/>
              </a:rPr>
              <a:t>CLAUSE 35(B)</a:t>
            </a:r>
            <a:endParaRPr lang="en-US" sz="1050" dirty="0"/>
          </a:p>
        </p:txBody>
      </p:sp>
      <p:sp>
        <p:nvSpPr>
          <p:cNvPr id="5" name="Text 3"/>
          <p:cNvSpPr/>
          <p:nvPr/>
        </p:nvSpPr>
        <p:spPr>
          <a:xfrm>
            <a:off x="480640" y="1777454"/>
            <a:ext cx="8182719" cy="567705"/>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72525"/>
                </a:solidFill>
                <a:latin typeface="Inter" pitchFamily="34" charset="0"/>
                <a:ea typeface="Inter" pitchFamily="34" charset="-122"/>
                <a:cs typeface="Inter" pitchFamily="34" charset="-120"/>
              </a:rPr>
              <a:t>Clause 35(b) applies where the enterprise is a manufacturing concern (reported in Clause 10(a)). The tax auditor must obtain certificates in respect of </a:t>
            </a:r>
            <a:r>
              <a:rPr lang="en-US" sz="900" b="1" dirty="0">
                <a:solidFill>
                  <a:srgbClr val="272525"/>
                </a:solidFill>
                <a:latin typeface="Inter" pitchFamily="34" charset="0"/>
                <a:ea typeface="Inter" pitchFamily="34" charset="-122"/>
                <a:cs typeface="Inter" pitchFamily="34" charset="-120"/>
              </a:rPr>
              <a:t>principal items of raw materials, finished goods, and by-products</a:t>
            </a:r>
            <a:r>
              <a:rPr lang="en-US" sz="900" dirty="0">
                <a:solidFill>
                  <a:srgbClr val="272525"/>
                </a:solidFill>
                <a:latin typeface="Inter" pitchFamily="34" charset="0"/>
                <a:ea typeface="Inter" pitchFamily="34" charset="-122"/>
                <a:cs typeface="Inter" pitchFamily="34" charset="-120"/>
              </a:rPr>
              <a:t>, with measurement units and quantitative information — only for items where it is practicable, having regard to records maintained.</a:t>
            </a:r>
            <a:endParaRPr lang="en-US" sz="900" dirty="0"/>
          </a:p>
        </p:txBody>
      </p:sp>
      <p:sp>
        <p:nvSpPr>
          <p:cNvPr id="6" name="Shape 4"/>
          <p:cNvSpPr/>
          <p:nvPr/>
        </p:nvSpPr>
        <p:spPr>
          <a:xfrm>
            <a:off x="480640" y="2476054"/>
            <a:ext cx="2649959" cy="2227957"/>
          </a:xfrm>
          <a:prstGeom prst="roundRect">
            <a:avLst>
              <a:gd name="adj" fmla="val 2265"/>
            </a:avLst>
          </a:prstGeom>
          <a:solidFill>
            <a:srgbClr val="FFFFFF"/>
          </a:solidFill>
          <a:ln w="14288">
            <a:solidFill>
              <a:srgbClr val="C0C1D7"/>
            </a:solidFill>
            <a:prstDash val="solid"/>
          </a:ln>
        </p:spPr>
      </p:sp>
      <p:sp>
        <p:nvSpPr>
          <p:cNvPr id="7" name="Text 5"/>
          <p:cNvSpPr/>
          <p:nvPr/>
        </p:nvSpPr>
        <p:spPr>
          <a:xfrm>
            <a:off x="615032" y="2610445"/>
            <a:ext cx="1980977" cy="187747"/>
          </a:xfrm>
          <a:prstGeom prst="rect">
            <a:avLst/>
          </a:prstGeom>
          <a:noFill/>
          <a:ln/>
        </p:spPr>
        <p:txBody>
          <a:bodyPr wrap="none" lIns="0" tIns="0" rIns="0" bIns="0" rtlCol="0" anchor="t"/>
          <a:lstStyle/>
          <a:p>
            <a:pPr marL="0" indent="0" algn="l">
              <a:lnSpc>
                <a:spcPct val="104000"/>
              </a:lnSpc>
              <a:buNone/>
            </a:pPr>
            <a:r>
              <a:rPr lang="en-US" sz="1150" b="1" dirty="0">
                <a:solidFill>
                  <a:srgbClr val="272525"/>
                </a:solidFill>
                <a:latin typeface="Inter Bold" pitchFamily="34" charset="0"/>
                <a:ea typeface="Inter Bold" pitchFamily="34" charset="-122"/>
                <a:cs typeface="Inter Bold" pitchFamily="34" charset="-120"/>
              </a:rPr>
              <a:t>Yield &amp; Percentage of Yield</a:t>
            </a:r>
            <a:endParaRPr lang="en-US" sz="1150" dirty="0"/>
          </a:p>
        </p:txBody>
      </p:sp>
      <p:sp>
        <p:nvSpPr>
          <p:cNvPr id="8" name="Text 6"/>
          <p:cNvSpPr/>
          <p:nvPr/>
        </p:nvSpPr>
        <p:spPr>
          <a:xfrm>
            <a:off x="615032" y="2867992"/>
            <a:ext cx="2381176" cy="113541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72525"/>
                </a:solidFill>
                <a:latin typeface="Inter" pitchFamily="34" charset="0"/>
                <a:ea typeface="Inter" pitchFamily="34" charset="-122"/>
                <a:cs typeface="Inter" pitchFamily="34" charset="-120"/>
              </a:rPr>
              <a:t>Information about 'yield', 'percentage of yield', and 'shortages/excess' must be reported. These metrics help the auditor assess production efficiency and identify discrepancies between input consumption and output generation.</a:t>
            </a:r>
            <a:endParaRPr lang="en-US" sz="900" dirty="0"/>
          </a:p>
        </p:txBody>
      </p:sp>
      <p:sp>
        <p:nvSpPr>
          <p:cNvPr id="9" name="Shape 7"/>
          <p:cNvSpPr/>
          <p:nvPr/>
        </p:nvSpPr>
        <p:spPr>
          <a:xfrm>
            <a:off x="3246983" y="2476054"/>
            <a:ext cx="2649959" cy="2227957"/>
          </a:xfrm>
          <a:prstGeom prst="roundRect">
            <a:avLst>
              <a:gd name="adj" fmla="val 2265"/>
            </a:avLst>
          </a:prstGeom>
          <a:solidFill>
            <a:srgbClr val="FFFFFF"/>
          </a:solidFill>
          <a:ln w="14288">
            <a:solidFill>
              <a:srgbClr val="C0C1D7"/>
            </a:solidFill>
            <a:prstDash val="solid"/>
          </a:ln>
        </p:spPr>
      </p:sp>
      <p:sp>
        <p:nvSpPr>
          <p:cNvPr id="10" name="Text 8"/>
          <p:cNvSpPr/>
          <p:nvPr/>
        </p:nvSpPr>
        <p:spPr>
          <a:xfrm>
            <a:off x="3381375" y="2610445"/>
            <a:ext cx="2381176" cy="375493"/>
          </a:xfrm>
          <a:prstGeom prst="rect">
            <a:avLst/>
          </a:prstGeom>
          <a:noFill/>
          <a:ln/>
        </p:spPr>
        <p:txBody>
          <a:bodyPr wrap="square" lIns="0" tIns="0" rIns="0" bIns="0" rtlCol="0" anchor="t">
            <a:normAutofit/>
          </a:bodyPr>
          <a:lstStyle/>
          <a:p>
            <a:pPr marL="0" indent="0" algn="l">
              <a:lnSpc>
                <a:spcPct val="104000"/>
              </a:lnSpc>
              <a:buNone/>
            </a:pPr>
            <a:r>
              <a:rPr lang="en-US" sz="1150" b="1" dirty="0">
                <a:solidFill>
                  <a:srgbClr val="272525"/>
                </a:solidFill>
                <a:latin typeface="Inter Bold" pitchFamily="34" charset="0"/>
                <a:ea typeface="Inter Bold" pitchFamily="34" charset="-122"/>
                <a:cs typeface="Inter Bold" pitchFamily="34" charset="-120"/>
              </a:rPr>
              <a:t>By-Products: Definition &amp; Treatment</a:t>
            </a:r>
            <a:endParaRPr lang="en-US" sz="1150" dirty="0"/>
          </a:p>
        </p:txBody>
      </p:sp>
      <p:sp>
        <p:nvSpPr>
          <p:cNvPr id="11" name="Text 9"/>
          <p:cNvSpPr/>
          <p:nvPr/>
        </p:nvSpPr>
        <p:spPr>
          <a:xfrm>
            <a:off x="3381375" y="3055739"/>
            <a:ext cx="2381176" cy="1513880"/>
          </a:xfrm>
          <a:prstGeom prst="rect">
            <a:avLst/>
          </a:prstGeom>
          <a:noFill/>
          <a:ln/>
        </p:spPr>
        <p:txBody>
          <a:bodyPr wrap="square" lIns="0" tIns="0" rIns="0" bIns="0" rtlCol="0" anchor="t">
            <a:normAutofit lnSpcReduction="10000"/>
          </a:bodyPr>
          <a:lstStyle/>
          <a:p>
            <a:pPr marL="0" indent="0" algn="l">
              <a:lnSpc>
                <a:spcPct val="131000"/>
              </a:lnSpc>
              <a:buNone/>
            </a:pPr>
            <a:r>
              <a:rPr lang="en-US" sz="900" dirty="0">
                <a:solidFill>
                  <a:srgbClr val="272525"/>
                </a:solidFill>
                <a:latin typeface="Inter" pitchFamily="34" charset="0"/>
                <a:ea typeface="Inter" pitchFamily="34" charset="-122"/>
                <a:cs typeface="Inter" pitchFamily="34" charset="-120"/>
              </a:rPr>
              <a:t>By-products are products whose manufacture results incidentally from the main product, or where waste from the main product is further processed. Where a by-product is continuously generated, it should be treated </a:t>
            </a:r>
            <a:r>
              <a:rPr lang="en-US" sz="900" b="1" dirty="0">
                <a:solidFill>
                  <a:srgbClr val="272525"/>
                </a:solidFill>
                <a:latin typeface="Inter" pitchFamily="34" charset="0"/>
                <a:ea typeface="Inter" pitchFamily="34" charset="-122"/>
                <a:cs typeface="Inter" pitchFamily="34" charset="-120"/>
              </a:rPr>
              <a:t>at par with any other product </a:t>
            </a:r>
            <a:r>
              <a:rPr lang="en-US" sz="900" dirty="0">
                <a:solidFill>
                  <a:srgbClr val="272525"/>
                </a:solidFill>
                <a:latin typeface="Inter" pitchFamily="34" charset="0"/>
                <a:ea typeface="Inter" pitchFamily="34" charset="-122"/>
                <a:cs typeface="Inter" pitchFamily="34" charset="-120"/>
              </a:rPr>
              <a:t>produced for sale and disposal, and similar quantitative records must be maintained.</a:t>
            </a:r>
            <a:endParaRPr lang="en-US" sz="900" dirty="0"/>
          </a:p>
        </p:txBody>
      </p:sp>
      <p:sp>
        <p:nvSpPr>
          <p:cNvPr id="12" name="Shape 10"/>
          <p:cNvSpPr/>
          <p:nvPr/>
        </p:nvSpPr>
        <p:spPr>
          <a:xfrm>
            <a:off x="6013326" y="2476054"/>
            <a:ext cx="2649959" cy="2227957"/>
          </a:xfrm>
          <a:prstGeom prst="roundRect">
            <a:avLst>
              <a:gd name="adj" fmla="val 2265"/>
            </a:avLst>
          </a:prstGeom>
          <a:solidFill>
            <a:srgbClr val="FFFFFF"/>
          </a:solidFill>
          <a:ln w="14288">
            <a:solidFill>
              <a:srgbClr val="C0C1D7"/>
            </a:solidFill>
            <a:prstDash val="solid"/>
          </a:ln>
        </p:spPr>
      </p:sp>
      <p:sp>
        <p:nvSpPr>
          <p:cNvPr id="13" name="Text 11"/>
          <p:cNvSpPr/>
          <p:nvPr/>
        </p:nvSpPr>
        <p:spPr>
          <a:xfrm>
            <a:off x="6147718" y="2610445"/>
            <a:ext cx="1871737" cy="187747"/>
          </a:xfrm>
          <a:prstGeom prst="rect">
            <a:avLst/>
          </a:prstGeom>
          <a:noFill/>
          <a:ln/>
        </p:spPr>
        <p:txBody>
          <a:bodyPr wrap="none" lIns="0" tIns="0" rIns="0" bIns="0" rtlCol="0" anchor="t"/>
          <a:lstStyle/>
          <a:p>
            <a:pPr marL="0" indent="0" algn="l">
              <a:lnSpc>
                <a:spcPct val="104000"/>
              </a:lnSpc>
              <a:buNone/>
            </a:pPr>
            <a:r>
              <a:rPr lang="en-US" sz="1150" b="1" dirty="0">
                <a:solidFill>
                  <a:srgbClr val="272525"/>
                </a:solidFill>
                <a:latin typeface="Inter Bold" pitchFamily="34" charset="0"/>
                <a:ea typeface="Inter Bold" pitchFamily="34" charset="-122"/>
                <a:cs typeface="Inter Bold" pitchFamily="34" charset="-120"/>
              </a:rPr>
              <a:t>Principal Items Threshold</a:t>
            </a:r>
            <a:endParaRPr lang="en-US" sz="1150" dirty="0"/>
          </a:p>
        </p:txBody>
      </p:sp>
      <p:sp>
        <p:nvSpPr>
          <p:cNvPr id="14" name="Text 12"/>
          <p:cNvSpPr/>
          <p:nvPr/>
        </p:nvSpPr>
        <p:spPr>
          <a:xfrm>
            <a:off x="6147718" y="2867992"/>
            <a:ext cx="2381176" cy="1324645"/>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72525"/>
                </a:solidFill>
                <a:latin typeface="Inter" pitchFamily="34" charset="0"/>
                <a:ea typeface="Inter" pitchFamily="34" charset="-122"/>
                <a:cs typeface="Inter" pitchFamily="34" charset="-120"/>
              </a:rPr>
              <a:t>As with Clause 35(a), only principal items need be reported — normally those constituting </a:t>
            </a:r>
            <a:r>
              <a:rPr lang="en-US" sz="900" b="1" dirty="0">
                <a:solidFill>
                  <a:srgbClr val="272525"/>
                </a:solidFill>
                <a:latin typeface="Inter" pitchFamily="34" charset="0"/>
                <a:ea typeface="Inter" pitchFamily="34" charset="-122"/>
                <a:cs typeface="Inter" pitchFamily="34" charset="-120"/>
              </a:rPr>
              <a:t>more than 10%</a:t>
            </a:r>
            <a:r>
              <a:rPr lang="en-US" sz="900" dirty="0">
                <a:solidFill>
                  <a:srgbClr val="272525"/>
                </a:solidFill>
                <a:latin typeface="Inter" pitchFamily="34" charset="0"/>
                <a:ea typeface="Inter" pitchFamily="34" charset="-122"/>
                <a:cs typeface="Inter" pitchFamily="34" charset="-120"/>
              </a:rPr>
              <a:t> of aggregate purchases, consumption, or turnover. The auditor may verify figures using sampling in large concerns where item-by-item verification is impracticable.</a:t>
            </a:r>
            <a:endParaRPr lang="en-US" sz="900" dirty="0"/>
          </a:p>
        </p:txBody>
      </p:sp>
      <p:sp>
        <p:nvSpPr>
          <p:cNvPr id="15" name="Rectangle 14"/>
          <p:cNvSpPr/>
          <p:nvPr/>
        </p:nvSpPr>
        <p:spPr>
          <a:xfrm>
            <a:off x="8020050" y="4852392"/>
            <a:ext cx="1066800" cy="246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80640" y="478185"/>
            <a:ext cx="7741593" cy="375493"/>
          </a:xfrm>
          <a:prstGeom prst="rect">
            <a:avLst/>
          </a:prstGeom>
          <a:noFill/>
          <a:ln/>
        </p:spPr>
        <p:txBody>
          <a:bodyPr wrap="none" lIns="0" tIns="0" rIns="0" bIns="0" rtlCol="0" anchor="t"/>
          <a:lstStyle/>
          <a:p>
            <a:pPr marL="0" indent="0" algn="l">
              <a:lnSpc>
                <a:spcPct val="104000"/>
              </a:lnSpc>
              <a:buNone/>
            </a:pPr>
            <a:r>
              <a:rPr lang="en-US" sz="2350" b="1" dirty="0">
                <a:solidFill>
                  <a:srgbClr val="000000"/>
                </a:solidFill>
                <a:latin typeface="Inter Bold" pitchFamily="34" charset="0"/>
                <a:ea typeface="Inter Bold" pitchFamily="34" charset="-122"/>
                <a:cs typeface="Inter Bold" pitchFamily="34" charset="-120"/>
              </a:rPr>
              <a:t>Clause 36A: Deemed Dividend — Section 2(22)(e)</a:t>
            </a:r>
            <a:endParaRPr lang="en-US" sz="2350" dirty="0"/>
          </a:p>
        </p:txBody>
      </p:sp>
      <p:sp>
        <p:nvSpPr>
          <p:cNvPr id="3" name="Shape 1"/>
          <p:cNvSpPr/>
          <p:nvPr/>
        </p:nvSpPr>
        <p:spPr>
          <a:xfrm>
            <a:off x="480640" y="1091208"/>
            <a:ext cx="998910" cy="223391"/>
          </a:xfrm>
          <a:prstGeom prst="roundRect">
            <a:avLst>
              <a:gd name="adj" fmla="val 18075"/>
            </a:avLst>
          </a:prstGeom>
          <a:solidFill>
            <a:srgbClr val="DADBF1"/>
          </a:solidFill>
          <a:ln/>
        </p:spPr>
      </p:sp>
      <p:sp>
        <p:nvSpPr>
          <p:cNvPr id="4" name="Text 2"/>
          <p:cNvSpPr/>
          <p:nvPr/>
        </p:nvSpPr>
        <p:spPr>
          <a:xfrm>
            <a:off x="552673" y="1127224"/>
            <a:ext cx="1049238" cy="151358"/>
          </a:xfrm>
          <a:prstGeom prst="rect">
            <a:avLst/>
          </a:prstGeom>
          <a:noFill/>
          <a:ln/>
        </p:spPr>
        <p:txBody>
          <a:bodyPr wrap="none" lIns="0" tIns="0" rIns="0" bIns="0" rtlCol="0" anchor="t"/>
          <a:lstStyle/>
          <a:p>
            <a:pPr marL="0" indent="0" algn="l">
              <a:lnSpc>
                <a:spcPct val="131000"/>
              </a:lnSpc>
              <a:buNone/>
            </a:pPr>
            <a:r>
              <a:rPr lang="en-US" sz="900" dirty="0">
                <a:solidFill>
                  <a:srgbClr val="272525"/>
                </a:solidFill>
                <a:latin typeface="Inter" pitchFamily="34" charset="0"/>
                <a:ea typeface="Inter" pitchFamily="34" charset="-122"/>
                <a:cs typeface="Inter" pitchFamily="34" charset="-120"/>
              </a:rPr>
              <a:t>CLAUSE 36A</a:t>
            </a:r>
            <a:endParaRPr lang="en-US" sz="900" dirty="0"/>
          </a:p>
        </p:txBody>
      </p:sp>
      <p:sp>
        <p:nvSpPr>
          <p:cNvPr id="5" name="Shape 3"/>
          <p:cNvSpPr/>
          <p:nvPr/>
        </p:nvSpPr>
        <p:spPr>
          <a:xfrm>
            <a:off x="1601910" y="1086445"/>
            <a:ext cx="1122239" cy="232916"/>
          </a:xfrm>
          <a:prstGeom prst="roundRect">
            <a:avLst>
              <a:gd name="adj" fmla="val 17336"/>
            </a:avLst>
          </a:prstGeom>
          <a:noFill/>
          <a:ln w="4763">
            <a:solidFill>
              <a:srgbClr val="4950BC"/>
            </a:solidFill>
            <a:prstDash val="solid"/>
          </a:ln>
        </p:spPr>
      </p:sp>
      <p:sp>
        <p:nvSpPr>
          <p:cNvPr id="6" name="Text 4"/>
          <p:cNvSpPr/>
          <p:nvPr/>
        </p:nvSpPr>
        <p:spPr>
          <a:xfrm>
            <a:off x="1670050" y="1127224"/>
            <a:ext cx="964655" cy="151358"/>
          </a:xfrm>
          <a:prstGeom prst="rect">
            <a:avLst/>
          </a:prstGeom>
          <a:noFill/>
          <a:ln/>
        </p:spPr>
        <p:txBody>
          <a:bodyPr wrap="none" lIns="0" tIns="0" rIns="0" bIns="0" rtlCol="0" anchor="t"/>
          <a:lstStyle/>
          <a:p>
            <a:pPr marL="0" indent="0" algn="l">
              <a:lnSpc>
                <a:spcPct val="131000"/>
              </a:lnSpc>
              <a:buNone/>
            </a:pPr>
            <a:r>
              <a:rPr lang="en-US" sz="900" dirty="0">
                <a:solidFill>
                  <a:srgbClr val="4950BC"/>
                </a:solidFill>
                <a:latin typeface="Inter" pitchFamily="34" charset="0"/>
                <a:ea typeface="Inter" pitchFamily="34" charset="-122"/>
                <a:cs typeface="Inter" pitchFamily="34" charset="-120"/>
              </a:rPr>
              <a:t>SECTION 2(22)(E)</a:t>
            </a:r>
            <a:endParaRPr lang="en-US" sz="900" dirty="0"/>
          </a:p>
        </p:txBody>
      </p:sp>
      <p:sp>
        <p:nvSpPr>
          <p:cNvPr id="7" name="Text 5"/>
          <p:cNvSpPr/>
          <p:nvPr/>
        </p:nvSpPr>
        <p:spPr>
          <a:xfrm>
            <a:off x="480640" y="1450256"/>
            <a:ext cx="8182719"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272525"/>
                </a:solidFill>
                <a:latin typeface="Inter" pitchFamily="34" charset="0"/>
                <a:ea typeface="Inter" pitchFamily="34" charset="-122"/>
                <a:cs typeface="Inter" pitchFamily="34" charset="-120"/>
              </a:rPr>
              <a:t>Clause 36A requires reporting whether the assessee received any amount in the nature of dividend under Section 2(22)(e). Sub-clause (e) deems certain payments by closely held companies to be dividend in the hands of the recipient.</a:t>
            </a:r>
            <a:endParaRPr lang="en-US" sz="900" dirty="0"/>
          </a:p>
        </p:txBody>
      </p:sp>
      <p:sp>
        <p:nvSpPr>
          <p:cNvPr id="8" name="Text 6"/>
          <p:cNvSpPr/>
          <p:nvPr/>
        </p:nvSpPr>
        <p:spPr>
          <a:xfrm>
            <a:off x="480640" y="2076004"/>
            <a:ext cx="3066604" cy="187747"/>
          </a:xfrm>
          <a:prstGeom prst="rect">
            <a:avLst/>
          </a:prstGeom>
          <a:noFill/>
          <a:ln/>
        </p:spPr>
        <p:txBody>
          <a:bodyPr wrap="none" lIns="0" tIns="0" rIns="0" bIns="0" rtlCol="0" anchor="t"/>
          <a:lstStyle/>
          <a:p>
            <a:pPr marL="0" indent="0" algn="l">
              <a:lnSpc>
                <a:spcPct val="104000"/>
              </a:lnSpc>
              <a:buNone/>
            </a:pPr>
            <a:r>
              <a:rPr lang="en-US" sz="1150" b="1" dirty="0">
                <a:solidFill>
                  <a:srgbClr val="000000"/>
                </a:solidFill>
                <a:latin typeface="Inter Bold" pitchFamily="34" charset="0"/>
                <a:ea typeface="Inter Bold" pitchFamily="34" charset="-122"/>
                <a:cs typeface="Inter Bold" pitchFamily="34" charset="-120"/>
              </a:rPr>
              <a:t>Five Conditions for Section 2(22)(e)</a:t>
            </a:r>
            <a:endParaRPr lang="en-US" sz="1150" dirty="0"/>
          </a:p>
        </p:txBody>
      </p:sp>
      <p:sp>
        <p:nvSpPr>
          <p:cNvPr id="9" name="Text 7"/>
          <p:cNvSpPr/>
          <p:nvPr/>
        </p:nvSpPr>
        <p:spPr>
          <a:xfrm>
            <a:off x="480640" y="2380134"/>
            <a:ext cx="3944764" cy="2244403"/>
          </a:xfrm>
          <a:prstGeom prst="rect">
            <a:avLst/>
          </a:prstGeom>
          <a:noFill/>
          <a:ln/>
        </p:spPr>
        <p:txBody>
          <a:bodyPr wrap="square" lIns="0" tIns="0" rIns="0" bIns="0" rtlCol="0" anchor="t">
            <a:normAutofit/>
          </a:bodyPr>
          <a:lstStyle/>
          <a:p>
            <a:pPr marL="342900" indent="-342900" algn="just">
              <a:lnSpc>
                <a:spcPct val="131000"/>
              </a:lnSpc>
              <a:buSzPct val="100000"/>
              <a:buFont typeface="+mj-lt"/>
              <a:buAutoNum type="arabicPeriod"/>
            </a:pPr>
            <a:r>
              <a:rPr lang="en-US" sz="900" dirty="0">
                <a:solidFill>
                  <a:srgbClr val="272525"/>
                </a:solidFill>
                <a:latin typeface="Inter" pitchFamily="34" charset="0"/>
                <a:ea typeface="Inter" pitchFamily="34" charset="-122"/>
                <a:cs typeface="Inter" pitchFamily="34" charset="-120"/>
              </a:rPr>
              <a:t>Payment by a </a:t>
            </a:r>
            <a:r>
              <a:rPr lang="en-US" sz="900" b="1" dirty="0">
                <a:solidFill>
                  <a:srgbClr val="272525"/>
                </a:solidFill>
                <a:latin typeface="Inter" pitchFamily="34" charset="0"/>
                <a:ea typeface="Inter" pitchFamily="34" charset="-122"/>
                <a:cs typeface="Inter" pitchFamily="34" charset="-120"/>
              </a:rPr>
              <a:t>company in which public are not substantially interested</a:t>
            </a:r>
            <a:r>
              <a:rPr lang="en-US" sz="900" dirty="0">
                <a:solidFill>
                  <a:srgbClr val="272525"/>
                </a:solidFill>
                <a:latin typeface="Inter" pitchFamily="34" charset="0"/>
                <a:ea typeface="Inter" pitchFamily="34" charset="-122"/>
                <a:cs typeface="Inter" pitchFamily="34" charset="-120"/>
              </a:rPr>
              <a:t> (closely held company)</a:t>
            </a:r>
            <a:endParaRPr lang="en-US" sz="900" dirty="0"/>
          </a:p>
          <a:p>
            <a:pPr marL="342900" indent="-342900" algn="just">
              <a:lnSpc>
                <a:spcPct val="131000"/>
              </a:lnSpc>
              <a:buSzPct val="100000"/>
              <a:buFont typeface="+mj-lt"/>
              <a:buAutoNum type="arabicPeriod" startAt="2"/>
            </a:pPr>
            <a:r>
              <a:rPr lang="en-US" sz="900" dirty="0">
                <a:solidFill>
                  <a:srgbClr val="272525"/>
                </a:solidFill>
                <a:latin typeface="Inter" pitchFamily="34" charset="0"/>
                <a:ea typeface="Inter" pitchFamily="34" charset="-122"/>
                <a:cs typeface="Inter" pitchFamily="34" charset="-120"/>
              </a:rPr>
              <a:t>Payment by way of </a:t>
            </a:r>
            <a:r>
              <a:rPr lang="en-US" sz="900" b="1" dirty="0">
                <a:solidFill>
                  <a:srgbClr val="272525"/>
                </a:solidFill>
                <a:latin typeface="Inter" pitchFamily="34" charset="0"/>
                <a:ea typeface="Inter" pitchFamily="34" charset="-122"/>
                <a:cs typeface="Inter" pitchFamily="34" charset="-120"/>
              </a:rPr>
              <a:t>advance, loan, or payment on behalf of / for the benefit of</a:t>
            </a:r>
            <a:r>
              <a:rPr lang="en-US" sz="900" dirty="0">
                <a:solidFill>
                  <a:srgbClr val="272525"/>
                </a:solidFill>
                <a:latin typeface="Inter" pitchFamily="34" charset="0"/>
                <a:ea typeface="Inter" pitchFamily="34" charset="-122"/>
                <a:cs typeface="Inter" pitchFamily="34" charset="-120"/>
              </a:rPr>
              <a:t> a specified shareholder</a:t>
            </a:r>
            <a:endParaRPr lang="en-US" sz="900" dirty="0"/>
          </a:p>
          <a:p>
            <a:pPr marL="342900" indent="-342900" algn="just">
              <a:lnSpc>
                <a:spcPct val="131000"/>
              </a:lnSpc>
              <a:buSzPct val="100000"/>
              <a:buFont typeface="+mj-lt"/>
              <a:buAutoNum type="arabicPeriod" startAt="3"/>
            </a:pPr>
            <a:r>
              <a:rPr lang="en-US" sz="900" dirty="0">
                <a:solidFill>
                  <a:srgbClr val="272525"/>
                </a:solidFill>
                <a:latin typeface="Inter" pitchFamily="34" charset="0"/>
                <a:ea typeface="Inter" pitchFamily="34" charset="-122"/>
                <a:cs typeface="Inter" pitchFamily="34" charset="-120"/>
              </a:rPr>
              <a:t>Specified shareholder = beneficial owner of shares holding </a:t>
            </a:r>
            <a:r>
              <a:rPr lang="en-US" sz="900" b="1" dirty="0">
                <a:solidFill>
                  <a:srgbClr val="272525"/>
                </a:solidFill>
                <a:latin typeface="Inter" pitchFamily="34" charset="0"/>
                <a:ea typeface="Inter" pitchFamily="34" charset="-122"/>
                <a:cs typeface="Inter" pitchFamily="34" charset="-120"/>
              </a:rPr>
              <a:t>not less than 10% of voting power</a:t>
            </a:r>
            <a:r>
              <a:rPr lang="en-US" sz="900" dirty="0">
                <a:solidFill>
                  <a:srgbClr val="272525"/>
                </a:solidFill>
                <a:latin typeface="Inter" pitchFamily="34" charset="0"/>
                <a:ea typeface="Inter" pitchFamily="34" charset="-122"/>
                <a:cs typeface="Inter" pitchFamily="34" charset="-120"/>
              </a:rPr>
              <a:t> (stand-alone shareholding; relatives not considered); status as on date of loan/advance</a:t>
            </a:r>
            <a:endParaRPr lang="en-US" sz="900" dirty="0"/>
          </a:p>
          <a:p>
            <a:pPr marL="342900" indent="-342900" algn="just">
              <a:lnSpc>
                <a:spcPct val="131000"/>
              </a:lnSpc>
              <a:buSzPct val="100000"/>
              <a:buFont typeface="+mj-lt"/>
              <a:buAutoNum type="arabicPeriod" startAt="4"/>
            </a:pPr>
            <a:r>
              <a:rPr lang="en-US" sz="900" dirty="0">
                <a:solidFill>
                  <a:srgbClr val="272525"/>
                </a:solidFill>
                <a:latin typeface="Inter" pitchFamily="34" charset="0"/>
                <a:ea typeface="Inter" pitchFamily="34" charset="-122"/>
                <a:cs typeface="Inter" pitchFamily="34" charset="-120"/>
              </a:rPr>
              <a:t>Payment to the shareholder or any </a:t>
            </a:r>
            <a:r>
              <a:rPr lang="en-US" sz="900" b="1" dirty="0">
                <a:solidFill>
                  <a:srgbClr val="272525"/>
                </a:solidFill>
                <a:latin typeface="Inter" pitchFamily="34" charset="0"/>
                <a:ea typeface="Inter" pitchFamily="34" charset="-122"/>
                <a:cs typeface="Inter" pitchFamily="34" charset="-120"/>
              </a:rPr>
              <a:t>concern</a:t>
            </a:r>
            <a:r>
              <a:rPr lang="en-US" sz="900" dirty="0">
                <a:solidFill>
                  <a:srgbClr val="272525"/>
                </a:solidFill>
                <a:latin typeface="Inter" pitchFamily="34" charset="0"/>
                <a:ea typeface="Inter" pitchFamily="34" charset="-122"/>
                <a:cs typeface="Inter" pitchFamily="34" charset="-120"/>
              </a:rPr>
              <a:t> in which the shareholder is a member/partner with substantial interest</a:t>
            </a:r>
            <a:endParaRPr lang="en-US" sz="900" dirty="0"/>
          </a:p>
          <a:p>
            <a:pPr marL="342900" indent="-342900" algn="just">
              <a:lnSpc>
                <a:spcPct val="131000"/>
              </a:lnSpc>
              <a:buSzPct val="100000"/>
              <a:buFont typeface="+mj-lt"/>
              <a:buAutoNum type="arabicPeriod" startAt="5"/>
            </a:pPr>
            <a:r>
              <a:rPr lang="en-US" sz="900" dirty="0">
                <a:solidFill>
                  <a:srgbClr val="272525"/>
                </a:solidFill>
                <a:latin typeface="Inter" pitchFamily="34" charset="0"/>
                <a:ea typeface="Inter" pitchFamily="34" charset="-122"/>
                <a:cs typeface="Inter" pitchFamily="34" charset="-120"/>
              </a:rPr>
              <a:t>Company must have </a:t>
            </a:r>
            <a:r>
              <a:rPr lang="en-US" sz="900" b="1" dirty="0">
                <a:solidFill>
                  <a:srgbClr val="272525"/>
                </a:solidFill>
                <a:latin typeface="Inter" pitchFamily="34" charset="0"/>
                <a:ea typeface="Inter" pitchFamily="34" charset="-122"/>
                <a:cs typeface="Inter" pitchFamily="34" charset="-120"/>
              </a:rPr>
              <a:t>accumulated profits</a:t>
            </a:r>
            <a:r>
              <a:rPr lang="en-US" sz="900" dirty="0">
                <a:solidFill>
                  <a:srgbClr val="272525"/>
                </a:solidFill>
                <a:latin typeface="Inter" pitchFamily="34" charset="0"/>
                <a:ea typeface="Inter" pitchFamily="34" charset="-122"/>
                <a:cs typeface="Inter" pitchFamily="34" charset="-120"/>
              </a:rPr>
              <a:t> at least to the extent of the loan/advance; dividend restricted to such accumulated profits</a:t>
            </a:r>
            <a:endParaRPr lang="en-US" sz="900" dirty="0"/>
          </a:p>
        </p:txBody>
      </p:sp>
      <p:sp>
        <p:nvSpPr>
          <p:cNvPr id="10" name="Shape 8"/>
          <p:cNvSpPr/>
          <p:nvPr/>
        </p:nvSpPr>
        <p:spPr>
          <a:xfrm>
            <a:off x="4636815" y="1959620"/>
            <a:ext cx="4117851" cy="2705621"/>
          </a:xfrm>
          <a:prstGeom prst="roundRect">
            <a:avLst>
              <a:gd name="adj" fmla="val 3198"/>
            </a:avLst>
          </a:prstGeom>
          <a:solidFill>
            <a:srgbClr val="4950BC"/>
          </a:solidFill>
          <a:ln/>
        </p:spPr>
      </p:sp>
      <p:sp>
        <p:nvSpPr>
          <p:cNvPr id="11" name="Text 9"/>
          <p:cNvSpPr/>
          <p:nvPr/>
        </p:nvSpPr>
        <p:spPr>
          <a:xfrm>
            <a:off x="4756919" y="2076004"/>
            <a:ext cx="1959322" cy="187747"/>
          </a:xfrm>
          <a:prstGeom prst="rect">
            <a:avLst/>
          </a:prstGeom>
          <a:noFill/>
          <a:ln/>
        </p:spPr>
        <p:txBody>
          <a:bodyPr wrap="none" lIns="0" tIns="0" rIns="0" bIns="0" rtlCol="0" anchor="t"/>
          <a:lstStyle/>
          <a:p>
            <a:pPr marL="0" indent="0" algn="l">
              <a:lnSpc>
                <a:spcPct val="104000"/>
              </a:lnSpc>
              <a:buNone/>
            </a:pPr>
            <a:r>
              <a:rPr lang="en-US" sz="1150" b="1" dirty="0">
                <a:solidFill>
                  <a:srgbClr val="FFFFFF"/>
                </a:solidFill>
                <a:latin typeface="Inter Bold" pitchFamily="34" charset="0"/>
                <a:ea typeface="Inter Bold" pitchFamily="34" charset="-122"/>
                <a:cs typeface="Inter Bold" pitchFamily="34" charset="-120"/>
              </a:rPr>
              <a:t>Key Definitions</a:t>
            </a:r>
            <a:endParaRPr lang="en-US" sz="1150" dirty="0"/>
          </a:p>
        </p:txBody>
      </p:sp>
      <p:sp>
        <p:nvSpPr>
          <p:cNvPr id="12" name="Text 10"/>
          <p:cNvSpPr/>
          <p:nvPr/>
        </p:nvSpPr>
        <p:spPr>
          <a:xfrm>
            <a:off x="4756919" y="2380134"/>
            <a:ext cx="3877642" cy="1912516"/>
          </a:xfrm>
          <a:prstGeom prst="rect">
            <a:avLst/>
          </a:prstGeom>
          <a:noFill/>
          <a:ln/>
        </p:spPr>
        <p:txBody>
          <a:bodyPr wrap="square" lIns="0" tIns="0" rIns="0" bIns="0" rtlCol="0" anchor="t">
            <a:normAutofit/>
          </a:bodyPr>
          <a:lstStyle/>
          <a:p>
            <a:pPr marL="0" indent="0" algn="just">
              <a:lnSpc>
                <a:spcPct val="131000"/>
              </a:lnSpc>
              <a:buNone/>
            </a:pPr>
            <a:r>
              <a:rPr lang="en-US" sz="1050" b="1" dirty="0">
                <a:solidFill>
                  <a:srgbClr val="FFFFFF"/>
                </a:solidFill>
                <a:latin typeface="Inter" pitchFamily="34" charset="0"/>
                <a:ea typeface="Inter" pitchFamily="34" charset="-122"/>
                <a:cs typeface="Inter" pitchFamily="34" charset="-120"/>
              </a:rPr>
              <a:t>Concern</a:t>
            </a:r>
            <a:r>
              <a:rPr lang="en-US" sz="1050" dirty="0">
                <a:solidFill>
                  <a:srgbClr val="FFFFFF"/>
                </a:solidFill>
                <a:latin typeface="Inter" pitchFamily="34" charset="0"/>
                <a:ea typeface="Inter" pitchFamily="34" charset="-122"/>
                <a:cs typeface="Inter" pitchFamily="34" charset="-120"/>
              </a:rPr>
              <a:t> (Expl. 3): Includes HUF, firm, AOP, BOI, or company. Substantial interest = beneficially entitled to </a:t>
            </a:r>
            <a:r>
              <a:rPr lang="en-US" sz="1050" b="1" dirty="0">
                <a:solidFill>
                  <a:srgbClr val="FFFFFF"/>
                </a:solidFill>
                <a:latin typeface="Inter" pitchFamily="34" charset="0"/>
                <a:ea typeface="Inter" pitchFamily="34" charset="-122"/>
                <a:cs typeface="Inter" pitchFamily="34" charset="-120"/>
              </a:rPr>
              <a:t>not less than 20%</a:t>
            </a:r>
            <a:r>
              <a:rPr lang="en-US" sz="1050" dirty="0">
                <a:solidFill>
                  <a:srgbClr val="FFFFFF"/>
                </a:solidFill>
                <a:latin typeface="Inter" pitchFamily="34" charset="0"/>
                <a:ea typeface="Inter" pitchFamily="34" charset="-122"/>
                <a:cs typeface="Inter" pitchFamily="34" charset="-120"/>
              </a:rPr>
              <a:t> of income.</a:t>
            </a:r>
            <a:endParaRPr lang="en-US" sz="1050" dirty="0"/>
          </a:p>
          <a:p>
            <a:pPr marL="0" indent="0" algn="just">
              <a:lnSpc>
                <a:spcPct val="131000"/>
              </a:lnSpc>
              <a:buNone/>
            </a:pPr>
            <a:r>
              <a:rPr lang="en-US" sz="1050" b="1" dirty="0">
                <a:solidFill>
                  <a:srgbClr val="FFFFFF"/>
                </a:solidFill>
                <a:latin typeface="Inter" pitchFamily="34" charset="0"/>
                <a:ea typeface="Inter" pitchFamily="34" charset="-122"/>
                <a:cs typeface="Inter" pitchFamily="34" charset="-120"/>
              </a:rPr>
              <a:t>Person with substantial interest in a company</a:t>
            </a:r>
            <a:r>
              <a:rPr lang="en-US" sz="1050" dirty="0">
                <a:solidFill>
                  <a:srgbClr val="FFFFFF"/>
                </a:solidFill>
                <a:latin typeface="Inter" pitchFamily="34" charset="0"/>
                <a:ea typeface="Inter" pitchFamily="34" charset="-122"/>
                <a:cs typeface="Inter" pitchFamily="34" charset="-120"/>
              </a:rPr>
              <a:t> (S. 2(32)): Beneficial owner of shares (not fixed-dividend shares) carrying </a:t>
            </a:r>
            <a:r>
              <a:rPr lang="en-US" sz="1050" b="1" dirty="0">
                <a:solidFill>
                  <a:srgbClr val="FFFFFF"/>
                </a:solidFill>
                <a:latin typeface="Inter" pitchFamily="34" charset="0"/>
                <a:ea typeface="Inter" pitchFamily="34" charset="-122"/>
                <a:cs typeface="Inter" pitchFamily="34" charset="-120"/>
              </a:rPr>
              <a:t>not less than 20%</a:t>
            </a:r>
            <a:r>
              <a:rPr lang="en-US" sz="1050" dirty="0">
                <a:solidFill>
                  <a:srgbClr val="FFFFFF"/>
                </a:solidFill>
                <a:latin typeface="Inter" pitchFamily="34" charset="0"/>
                <a:ea typeface="Inter" pitchFamily="34" charset="-122"/>
                <a:cs typeface="Inter" pitchFamily="34" charset="-120"/>
              </a:rPr>
              <a:t> of voting power.</a:t>
            </a:r>
            <a:endParaRPr lang="en-US" sz="1050" dirty="0"/>
          </a:p>
        </p:txBody>
      </p:sp>
      <p:sp>
        <p:nvSpPr>
          <p:cNvPr id="13" name="Rectangle 12"/>
          <p:cNvSpPr/>
          <p:nvPr/>
        </p:nvSpPr>
        <p:spPr>
          <a:xfrm>
            <a:off x="8020050" y="4852392"/>
            <a:ext cx="1066800" cy="246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26393" y="295721"/>
            <a:ext cx="7774484" cy="333077"/>
          </a:xfrm>
          <a:prstGeom prst="rect">
            <a:avLst/>
          </a:prstGeom>
          <a:noFill/>
          <a:ln/>
        </p:spPr>
        <p:txBody>
          <a:bodyPr wrap="none" lIns="0" tIns="0" rIns="0" bIns="0" rtlCol="0" anchor="t"/>
          <a:lstStyle/>
          <a:p>
            <a:pPr marL="0" indent="0" algn="l">
              <a:lnSpc>
                <a:spcPct val="104000"/>
              </a:lnSpc>
              <a:buNone/>
            </a:pPr>
            <a:r>
              <a:rPr lang="en-US" sz="2050" b="1" dirty="0">
                <a:solidFill>
                  <a:srgbClr val="000000"/>
                </a:solidFill>
                <a:latin typeface="Inter Bold" pitchFamily="34" charset="0"/>
                <a:ea typeface="Inter Bold" pitchFamily="34" charset="-122"/>
                <a:cs typeface="Inter Bold" pitchFamily="34" charset="-120"/>
              </a:rPr>
              <a:t>Clause 36A: Auditor's Verification Procedures</a:t>
            </a:r>
            <a:endParaRPr lang="en-US" sz="2050" dirty="0"/>
          </a:p>
        </p:txBody>
      </p:sp>
      <p:sp>
        <p:nvSpPr>
          <p:cNvPr id="4" name="Text 2"/>
          <p:cNvSpPr/>
          <p:nvPr/>
        </p:nvSpPr>
        <p:spPr>
          <a:xfrm>
            <a:off x="490314" y="848692"/>
            <a:ext cx="982266" cy="126802"/>
          </a:xfrm>
          <a:prstGeom prst="rect">
            <a:avLst/>
          </a:prstGeom>
          <a:noFill/>
          <a:ln/>
        </p:spPr>
        <p:txBody>
          <a:bodyPr wrap="none" lIns="0" tIns="0" rIns="0" bIns="0" rtlCol="0" anchor="t"/>
          <a:lstStyle/>
          <a:p>
            <a:pPr marL="0" indent="0" algn="l">
              <a:lnSpc>
                <a:spcPct val="124000"/>
              </a:lnSpc>
              <a:buNone/>
            </a:pPr>
            <a:endParaRPr lang="en-US" sz="650" dirty="0"/>
          </a:p>
        </p:txBody>
      </p:sp>
      <p:sp>
        <p:nvSpPr>
          <p:cNvPr id="6" name="Text 4"/>
          <p:cNvSpPr/>
          <p:nvPr/>
        </p:nvSpPr>
        <p:spPr>
          <a:xfrm>
            <a:off x="1201266" y="848692"/>
            <a:ext cx="892522" cy="126802"/>
          </a:xfrm>
          <a:prstGeom prst="rect">
            <a:avLst/>
          </a:prstGeom>
          <a:noFill/>
          <a:ln/>
        </p:spPr>
        <p:txBody>
          <a:bodyPr wrap="none" lIns="0" tIns="0" rIns="0" bIns="0" rtlCol="0" anchor="t"/>
          <a:lstStyle/>
          <a:p>
            <a:pPr marL="0" indent="0" algn="l">
              <a:lnSpc>
                <a:spcPct val="124000"/>
              </a:lnSpc>
              <a:buNone/>
            </a:pPr>
            <a:endParaRPr lang="en-US" sz="650" dirty="0"/>
          </a:p>
        </p:txBody>
      </p:sp>
      <p:sp>
        <p:nvSpPr>
          <p:cNvPr id="7" name="Text 5"/>
          <p:cNvSpPr/>
          <p:nvPr/>
        </p:nvSpPr>
        <p:spPr>
          <a:xfrm>
            <a:off x="426393" y="1206773"/>
            <a:ext cx="1916683" cy="166539"/>
          </a:xfrm>
          <a:prstGeom prst="rect">
            <a:avLst/>
          </a:prstGeom>
          <a:noFill/>
          <a:ln/>
        </p:spPr>
        <p:txBody>
          <a:bodyPr wrap="none" lIns="0" tIns="0" rIns="0" bIns="0" rtlCol="0" anchor="t"/>
          <a:lstStyle/>
          <a:p>
            <a:pPr marL="0" indent="0" algn="l">
              <a:lnSpc>
                <a:spcPct val="104000"/>
              </a:lnSpc>
              <a:buNone/>
            </a:pPr>
            <a:endParaRPr lang="en-US" sz="1000" dirty="0"/>
          </a:p>
        </p:txBody>
      </p:sp>
      <p:sp>
        <p:nvSpPr>
          <p:cNvPr id="9" name="Text 6"/>
          <p:cNvSpPr/>
          <p:nvPr/>
        </p:nvSpPr>
        <p:spPr>
          <a:xfrm>
            <a:off x="590104" y="1597149"/>
            <a:ext cx="3573289" cy="166539"/>
          </a:xfrm>
          <a:prstGeom prst="rect">
            <a:avLst/>
          </a:prstGeom>
          <a:noFill/>
          <a:ln/>
        </p:spPr>
        <p:txBody>
          <a:bodyPr wrap="none" lIns="0" tIns="0" rIns="0" bIns="0" rtlCol="0" anchor="t"/>
          <a:lstStyle/>
          <a:p>
            <a:pPr marL="0" indent="0" algn="l">
              <a:lnSpc>
                <a:spcPct val="104000"/>
              </a:lnSpc>
              <a:buNone/>
            </a:pPr>
            <a:endParaRPr lang="en-US" sz="1000" dirty="0"/>
          </a:p>
        </p:txBody>
      </p:sp>
      <p:sp>
        <p:nvSpPr>
          <p:cNvPr id="10" name="Text 7"/>
          <p:cNvSpPr/>
          <p:nvPr/>
        </p:nvSpPr>
        <p:spPr>
          <a:xfrm>
            <a:off x="590104" y="1855291"/>
            <a:ext cx="3731047" cy="475729"/>
          </a:xfrm>
          <a:prstGeom prst="rect">
            <a:avLst/>
          </a:prstGeom>
          <a:noFill/>
          <a:ln/>
        </p:spPr>
        <p:txBody>
          <a:bodyPr wrap="square" lIns="0" tIns="0" rIns="0" bIns="0" rtlCol="0" anchor="t">
            <a:normAutofit/>
          </a:bodyPr>
          <a:lstStyle/>
          <a:p>
            <a:pPr marL="0" indent="0" algn="l">
              <a:lnSpc>
                <a:spcPct val="124000"/>
              </a:lnSpc>
              <a:buNone/>
            </a:pPr>
            <a:endParaRPr lang="en-US" sz="800" dirty="0"/>
          </a:p>
        </p:txBody>
      </p:sp>
      <p:sp>
        <p:nvSpPr>
          <p:cNvPr id="12" name="Text 8"/>
          <p:cNvSpPr/>
          <p:nvPr/>
        </p:nvSpPr>
        <p:spPr>
          <a:xfrm>
            <a:off x="590104" y="2664321"/>
            <a:ext cx="3472011" cy="166539"/>
          </a:xfrm>
          <a:prstGeom prst="rect">
            <a:avLst/>
          </a:prstGeom>
          <a:noFill/>
          <a:ln/>
        </p:spPr>
        <p:txBody>
          <a:bodyPr wrap="none" lIns="0" tIns="0" rIns="0" bIns="0" rtlCol="0" anchor="t"/>
          <a:lstStyle/>
          <a:p>
            <a:pPr marL="0" indent="0" algn="l">
              <a:lnSpc>
                <a:spcPct val="104000"/>
              </a:lnSpc>
              <a:buNone/>
            </a:pPr>
            <a:endParaRPr lang="en-US" sz="1000" dirty="0"/>
          </a:p>
        </p:txBody>
      </p:sp>
      <p:sp>
        <p:nvSpPr>
          <p:cNvPr id="13" name="Text 9"/>
          <p:cNvSpPr/>
          <p:nvPr/>
        </p:nvSpPr>
        <p:spPr>
          <a:xfrm>
            <a:off x="590104" y="2922463"/>
            <a:ext cx="3731047" cy="158576"/>
          </a:xfrm>
          <a:prstGeom prst="rect">
            <a:avLst/>
          </a:prstGeom>
          <a:noFill/>
          <a:ln/>
        </p:spPr>
        <p:txBody>
          <a:bodyPr wrap="none" lIns="0" tIns="0" rIns="0" bIns="0" rtlCol="0" anchor="t"/>
          <a:lstStyle/>
          <a:p>
            <a:pPr marL="0" indent="0" algn="l">
              <a:lnSpc>
                <a:spcPct val="124000"/>
              </a:lnSpc>
              <a:buNone/>
            </a:pPr>
            <a:endParaRPr lang="en-US" sz="800" dirty="0"/>
          </a:p>
        </p:txBody>
      </p:sp>
      <p:sp>
        <p:nvSpPr>
          <p:cNvPr id="15" name="Text 10"/>
          <p:cNvSpPr/>
          <p:nvPr/>
        </p:nvSpPr>
        <p:spPr>
          <a:xfrm>
            <a:off x="590104" y="3414340"/>
            <a:ext cx="2964656" cy="166539"/>
          </a:xfrm>
          <a:prstGeom prst="rect">
            <a:avLst/>
          </a:prstGeom>
          <a:noFill/>
          <a:ln/>
        </p:spPr>
        <p:txBody>
          <a:bodyPr wrap="none" lIns="0" tIns="0" rIns="0" bIns="0" rtlCol="0" anchor="t"/>
          <a:lstStyle/>
          <a:p>
            <a:pPr marL="0" indent="0" algn="l">
              <a:lnSpc>
                <a:spcPct val="104000"/>
              </a:lnSpc>
              <a:buNone/>
            </a:pPr>
            <a:endParaRPr lang="en-US" sz="1000" dirty="0"/>
          </a:p>
        </p:txBody>
      </p:sp>
      <p:sp>
        <p:nvSpPr>
          <p:cNvPr id="16" name="Text 11"/>
          <p:cNvSpPr/>
          <p:nvPr/>
        </p:nvSpPr>
        <p:spPr>
          <a:xfrm>
            <a:off x="590104" y="3672483"/>
            <a:ext cx="3731047" cy="951458"/>
          </a:xfrm>
          <a:prstGeom prst="rect">
            <a:avLst/>
          </a:prstGeom>
          <a:noFill/>
          <a:ln/>
        </p:spPr>
        <p:txBody>
          <a:bodyPr wrap="square" lIns="0" tIns="0" rIns="0" bIns="0" rtlCol="0" anchor="t">
            <a:normAutofit/>
          </a:bodyPr>
          <a:lstStyle/>
          <a:p>
            <a:pPr marL="0" indent="0" algn="l">
              <a:lnSpc>
                <a:spcPct val="124000"/>
              </a:lnSpc>
              <a:buNone/>
            </a:pPr>
            <a:endParaRPr lang="en-US" sz="800" dirty="0"/>
          </a:p>
        </p:txBody>
      </p:sp>
      <p:sp>
        <p:nvSpPr>
          <p:cNvPr id="17" name="Text 12"/>
          <p:cNvSpPr/>
          <p:nvPr/>
        </p:nvSpPr>
        <p:spPr>
          <a:xfrm>
            <a:off x="4706764" y="765422"/>
            <a:ext cx="2631728" cy="166539"/>
          </a:xfrm>
          <a:prstGeom prst="rect">
            <a:avLst/>
          </a:prstGeom>
          <a:noFill/>
          <a:ln/>
        </p:spPr>
        <p:txBody>
          <a:bodyPr wrap="none" lIns="0" tIns="0" rIns="0" bIns="0" rtlCol="0" anchor="t"/>
          <a:lstStyle/>
          <a:p>
            <a:pPr marL="0" indent="0" algn="l">
              <a:lnSpc>
                <a:spcPct val="104000"/>
              </a:lnSpc>
              <a:buNone/>
            </a:pPr>
            <a:endParaRPr lang="en-US" sz="1000" dirty="0"/>
          </a:p>
        </p:txBody>
      </p:sp>
      <p:sp>
        <p:nvSpPr>
          <p:cNvPr id="18" name="Text 13"/>
          <p:cNvSpPr/>
          <p:nvPr/>
        </p:nvSpPr>
        <p:spPr>
          <a:xfrm>
            <a:off x="426393" y="765422"/>
            <a:ext cx="8295977" cy="3152528"/>
          </a:xfrm>
          <a:prstGeom prst="rect">
            <a:avLst/>
          </a:prstGeom>
          <a:noFill/>
          <a:ln/>
        </p:spPr>
        <p:txBody>
          <a:bodyPr wrap="square" lIns="0" tIns="0" rIns="0" bIns="0" rtlCol="0" anchor="t">
            <a:noAutofit/>
          </a:bodyPr>
          <a:lstStyle/>
          <a:p>
            <a:pPr marL="342900" indent="-342900" algn="just">
              <a:lnSpc>
                <a:spcPct val="124000"/>
              </a:lnSpc>
              <a:buSzPct val="100000"/>
              <a:buChar char="•"/>
            </a:pPr>
            <a:r>
              <a:rPr lang="en-US" sz="1200" dirty="0">
                <a:solidFill>
                  <a:srgbClr val="272525"/>
                </a:solidFill>
                <a:latin typeface="Inter" pitchFamily="34" charset="0"/>
                <a:ea typeface="Inter" pitchFamily="34" charset="-122"/>
                <a:cs typeface="Inter" pitchFamily="34" charset="-120"/>
              </a:rPr>
              <a:t>Obtain certificate listing all </a:t>
            </a:r>
            <a:r>
              <a:rPr lang="en-US" sz="1200" b="1" dirty="0">
                <a:solidFill>
                  <a:srgbClr val="272525"/>
                </a:solidFill>
                <a:latin typeface="Inter" pitchFamily="34" charset="0"/>
                <a:ea typeface="Inter" pitchFamily="34" charset="-122"/>
                <a:cs typeface="Inter" pitchFamily="34" charset="-120"/>
              </a:rPr>
              <a:t>closely held companies</a:t>
            </a:r>
            <a:r>
              <a:rPr lang="en-US" sz="1200" dirty="0">
                <a:solidFill>
                  <a:srgbClr val="272525"/>
                </a:solidFill>
                <a:latin typeface="Inter" pitchFamily="34" charset="0"/>
                <a:ea typeface="Inter" pitchFamily="34" charset="-122"/>
                <a:cs typeface="Inter" pitchFamily="34" charset="-120"/>
              </a:rPr>
              <a:t> where assessee holds ≥10% voting power</a:t>
            </a:r>
            <a:endParaRPr lang="en-US" sz="1200" dirty="0"/>
          </a:p>
          <a:p>
            <a:pPr marL="342900" indent="-342900" algn="just">
              <a:lnSpc>
                <a:spcPct val="124000"/>
              </a:lnSpc>
              <a:buSzPct val="100000"/>
              <a:buChar char="•"/>
            </a:pPr>
            <a:r>
              <a:rPr lang="en-US" sz="1200" dirty="0">
                <a:solidFill>
                  <a:srgbClr val="272525"/>
                </a:solidFill>
                <a:latin typeface="Inter" pitchFamily="34" charset="0"/>
                <a:ea typeface="Inter" pitchFamily="34" charset="-122"/>
                <a:cs typeface="Inter" pitchFamily="34" charset="-120"/>
              </a:rPr>
              <a:t>Obtain certificate of </a:t>
            </a:r>
            <a:r>
              <a:rPr lang="en-US" sz="1200" b="1" dirty="0">
                <a:solidFill>
                  <a:srgbClr val="272525"/>
                </a:solidFill>
                <a:latin typeface="Inter" pitchFamily="34" charset="0"/>
                <a:ea typeface="Inter" pitchFamily="34" charset="-122"/>
                <a:cs typeface="Inter" pitchFamily="34" charset="-120"/>
              </a:rPr>
              <a:t>loans/advances received</a:t>
            </a:r>
            <a:r>
              <a:rPr lang="en-US" sz="1200" dirty="0">
                <a:solidFill>
                  <a:srgbClr val="272525"/>
                </a:solidFill>
                <a:latin typeface="Inter" pitchFamily="34" charset="0"/>
                <a:ea typeface="Inter" pitchFamily="34" charset="-122"/>
                <a:cs typeface="Inter" pitchFamily="34" charset="-120"/>
              </a:rPr>
              <a:t> by concerns in which assessee has substantial interest</a:t>
            </a:r>
            <a:endParaRPr lang="en-US" sz="1200" dirty="0"/>
          </a:p>
          <a:p>
            <a:pPr marL="342900" indent="-342900" algn="just">
              <a:lnSpc>
                <a:spcPct val="124000"/>
              </a:lnSpc>
              <a:buSzPct val="100000"/>
              <a:buChar char="•"/>
            </a:pPr>
            <a:r>
              <a:rPr lang="en-US" sz="1200" dirty="0">
                <a:solidFill>
                  <a:srgbClr val="272525"/>
                </a:solidFill>
                <a:latin typeface="Inter" pitchFamily="34" charset="0"/>
                <a:ea typeface="Inter" pitchFamily="34" charset="-122"/>
                <a:cs typeface="Inter" pitchFamily="34" charset="-120"/>
              </a:rPr>
              <a:t>Verify </a:t>
            </a:r>
            <a:r>
              <a:rPr lang="en-US" sz="1200" b="1" dirty="0">
                <a:solidFill>
                  <a:srgbClr val="272525"/>
                </a:solidFill>
                <a:latin typeface="Inter" pitchFamily="34" charset="0"/>
                <a:ea typeface="Inter" pitchFamily="34" charset="-122"/>
                <a:cs typeface="Inter" pitchFamily="34" charset="-120"/>
              </a:rPr>
              <a:t>Form 26AS/AIS/TIS</a:t>
            </a:r>
            <a:r>
              <a:rPr lang="en-US" sz="1200" dirty="0">
                <a:solidFill>
                  <a:srgbClr val="272525"/>
                </a:solidFill>
                <a:latin typeface="Inter" pitchFamily="34" charset="0"/>
                <a:ea typeface="Inter" pitchFamily="34" charset="-122"/>
                <a:cs typeface="Inter" pitchFamily="34" charset="-120"/>
              </a:rPr>
              <a:t> for TDS under Section 194 by the closely held company</a:t>
            </a:r>
            <a:endParaRPr lang="en-US" sz="1200" dirty="0"/>
          </a:p>
          <a:p>
            <a:pPr marL="342900" indent="-342900" algn="just">
              <a:lnSpc>
                <a:spcPct val="124000"/>
              </a:lnSpc>
              <a:buSzPct val="100000"/>
              <a:buChar char="•"/>
            </a:pPr>
            <a:r>
              <a:rPr lang="en-US" sz="1200" dirty="0">
                <a:solidFill>
                  <a:srgbClr val="272525"/>
                </a:solidFill>
                <a:latin typeface="Inter" pitchFamily="34" charset="0"/>
                <a:ea typeface="Inter" pitchFamily="34" charset="-122"/>
                <a:cs typeface="Inter" pitchFamily="34" charset="-120"/>
              </a:rPr>
              <a:t>Where registered shareholder not equal beneficial owner, obtain an </a:t>
            </a:r>
            <a:r>
              <a:rPr lang="en-US" sz="1200" b="1" dirty="0">
                <a:solidFill>
                  <a:srgbClr val="272525"/>
                </a:solidFill>
                <a:latin typeface="Inter" pitchFamily="34" charset="0"/>
                <a:ea typeface="Inter" pitchFamily="34" charset="-122"/>
                <a:cs typeface="Inter" pitchFamily="34" charset="-120"/>
              </a:rPr>
              <a:t>undertaking</a:t>
            </a:r>
            <a:r>
              <a:rPr lang="en-US" sz="1200" dirty="0">
                <a:solidFill>
                  <a:srgbClr val="272525"/>
                </a:solidFill>
                <a:latin typeface="Inter" pitchFamily="34" charset="0"/>
                <a:ea typeface="Inter" pitchFamily="34" charset="-122"/>
                <a:cs typeface="Inter" pitchFamily="34" charset="-120"/>
              </a:rPr>
              <a:t> and verify Companies Act, 2013 compliance</a:t>
            </a:r>
            <a:endParaRPr lang="en-US" sz="1200" dirty="0"/>
          </a:p>
          <a:p>
            <a:pPr marL="342900" indent="-342900" algn="just">
              <a:lnSpc>
                <a:spcPct val="124000"/>
              </a:lnSpc>
              <a:buSzPct val="100000"/>
              <a:buChar char="•"/>
            </a:pPr>
            <a:r>
              <a:rPr lang="en-US" sz="1200" dirty="0">
                <a:solidFill>
                  <a:srgbClr val="272525"/>
                </a:solidFill>
                <a:latin typeface="Inter" pitchFamily="34" charset="0"/>
                <a:ea typeface="Inter" pitchFamily="34" charset="-122"/>
                <a:cs typeface="Inter" pitchFamily="34" charset="-120"/>
              </a:rPr>
              <a:t>Check for </a:t>
            </a:r>
            <a:r>
              <a:rPr lang="en-US" sz="1200" b="1" dirty="0">
                <a:solidFill>
                  <a:srgbClr val="272525"/>
                </a:solidFill>
                <a:latin typeface="Inter" pitchFamily="34" charset="0"/>
                <a:ea typeface="Inter" pitchFamily="34" charset="-122"/>
                <a:cs typeface="Inter" pitchFamily="34" charset="-120"/>
              </a:rPr>
              <a:t>trade advances</a:t>
            </a:r>
            <a:r>
              <a:rPr lang="en-US" sz="1200" dirty="0">
                <a:solidFill>
                  <a:srgbClr val="272525"/>
                </a:solidFill>
                <a:latin typeface="Inter" pitchFamily="34" charset="0"/>
                <a:ea typeface="Inter" pitchFamily="34" charset="-122"/>
                <a:cs typeface="Inter" pitchFamily="34" charset="-120"/>
              </a:rPr>
              <a:t> — CBDT Circular No. 19/2017 excludes commercial transactions from Section 2(22)(e)</a:t>
            </a:r>
            <a:endParaRPr lang="en-US" sz="1200" dirty="0"/>
          </a:p>
          <a:p>
            <a:pPr marL="342900" indent="-342900" algn="just">
              <a:lnSpc>
                <a:spcPct val="124000"/>
              </a:lnSpc>
              <a:buSzPct val="100000"/>
              <a:buChar char="•"/>
            </a:pPr>
            <a:r>
              <a:rPr lang="en-US" sz="1200" dirty="0">
                <a:solidFill>
                  <a:srgbClr val="272525"/>
                </a:solidFill>
                <a:latin typeface="Inter" pitchFamily="34" charset="0"/>
                <a:ea typeface="Inter" pitchFamily="34" charset="-122"/>
                <a:cs typeface="Inter" pitchFamily="34" charset="-120"/>
              </a:rPr>
              <a:t>Review </a:t>
            </a:r>
            <a:r>
              <a:rPr lang="en-US" sz="1200" b="1" dirty="0">
                <a:solidFill>
                  <a:srgbClr val="272525"/>
                </a:solidFill>
                <a:latin typeface="Inter" pitchFamily="34" charset="0"/>
                <a:ea typeface="Inter" pitchFamily="34" charset="-122"/>
                <a:cs typeface="Inter" pitchFamily="34" charset="-120"/>
              </a:rPr>
              <a:t>current account transactions</a:t>
            </a:r>
            <a:r>
              <a:rPr lang="en-US" sz="1200" dirty="0">
                <a:solidFill>
                  <a:srgbClr val="272525"/>
                </a:solidFill>
                <a:latin typeface="Inter" pitchFamily="34" charset="0"/>
                <a:ea typeface="Inter" pitchFamily="34" charset="-122"/>
                <a:cs typeface="Inter" pitchFamily="34" charset="-120"/>
              </a:rPr>
              <a:t> to distinguish normal business from loans/advances that are taxable as deemed dividend</a:t>
            </a:r>
            <a:endParaRPr lang="en-US" sz="1200" dirty="0"/>
          </a:p>
          <a:p>
            <a:pPr marL="342900" indent="-342900" algn="just">
              <a:lnSpc>
                <a:spcPct val="124000"/>
              </a:lnSpc>
              <a:buSzPct val="100000"/>
              <a:buChar char="•"/>
            </a:pPr>
            <a:r>
              <a:rPr lang="en-US" sz="1200" dirty="0">
                <a:solidFill>
                  <a:srgbClr val="272525"/>
                </a:solidFill>
                <a:latin typeface="Inter" pitchFamily="34" charset="0"/>
                <a:ea typeface="Inter" pitchFamily="34" charset="-122"/>
                <a:cs typeface="Inter" pitchFamily="34" charset="-120"/>
              </a:rPr>
              <a:t>Under clause 36A(a), it has to be mentioned whether the assessee has received any amount in the nature of dividend as referred section2(22)(e). If the answer is ‘yes’, then each such amt. received as dividend u/s 2(22)(e) is to be reported under sub-clause (b) of clause 36A. The tax auditor has to verify the details in respect of this sub-clause, and it is recommended to maintain appropriate working papers.  </a:t>
            </a:r>
          </a:p>
        </p:txBody>
      </p:sp>
      <p:sp>
        <p:nvSpPr>
          <p:cNvPr id="19" name="Shape 14"/>
          <p:cNvSpPr/>
          <p:nvPr/>
        </p:nvSpPr>
        <p:spPr>
          <a:xfrm>
            <a:off x="490315" y="3979962"/>
            <a:ext cx="8232056" cy="571054"/>
          </a:xfrm>
          <a:prstGeom prst="roundRect">
            <a:avLst>
              <a:gd name="adj" fmla="val 7840"/>
            </a:avLst>
          </a:prstGeom>
          <a:solidFill>
            <a:srgbClr val="C7C9EA"/>
          </a:solidFill>
          <a:ln/>
        </p:spPr>
      </p:sp>
      <p:pic>
        <p:nvPicPr>
          <p:cNvPr id="20" name="Image 3" descr="preencoded.png"/>
          <p:cNvPicPr>
            <a:picLocks noChangeAspect="1"/>
          </p:cNvPicPr>
          <p:nvPr/>
        </p:nvPicPr>
        <p:blipFill>
          <a:blip r:embed="rId3"/>
          <a:stretch>
            <a:fillRect/>
          </a:stretch>
        </p:blipFill>
        <p:spPr>
          <a:xfrm>
            <a:off x="835084" y="4122218"/>
            <a:ext cx="133201" cy="106561"/>
          </a:xfrm>
          <a:prstGeom prst="rect">
            <a:avLst/>
          </a:prstGeom>
        </p:spPr>
      </p:pic>
      <p:sp>
        <p:nvSpPr>
          <p:cNvPr id="21" name="Text 15"/>
          <p:cNvSpPr/>
          <p:nvPr/>
        </p:nvSpPr>
        <p:spPr>
          <a:xfrm>
            <a:off x="1115815" y="4122218"/>
            <a:ext cx="7181897" cy="428798"/>
          </a:xfrm>
          <a:prstGeom prst="rect">
            <a:avLst/>
          </a:prstGeom>
          <a:noFill/>
          <a:ln/>
        </p:spPr>
        <p:txBody>
          <a:bodyPr wrap="square" lIns="0" tIns="0" rIns="0" bIns="0" rtlCol="0" anchor="t">
            <a:noAutofit/>
          </a:bodyPr>
          <a:lstStyle/>
          <a:p>
            <a:pPr marL="0" indent="0" algn="l">
              <a:lnSpc>
                <a:spcPct val="124000"/>
              </a:lnSpc>
              <a:buNone/>
            </a:pPr>
            <a:r>
              <a:rPr lang="en-US" sz="1000" dirty="0">
                <a:solidFill>
                  <a:srgbClr val="000000"/>
                </a:solidFill>
                <a:latin typeface="Inter" pitchFamily="34" charset="0"/>
                <a:ea typeface="Inter" pitchFamily="34" charset="-122"/>
                <a:cs typeface="Inter" pitchFamily="34" charset="-120"/>
              </a:rPr>
              <a:t>If payment on behalf of assessee is treated as remuneration (e.g., as MD), it is </a:t>
            </a:r>
            <a:r>
              <a:rPr lang="en-US" sz="1000" b="1" dirty="0">
                <a:solidFill>
                  <a:srgbClr val="000000"/>
                </a:solidFill>
                <a:latin typeface="Inter" pitchFamily="34" charset="0"/>
                <a:ea typeface="Inter" pitchFamily="34" charset="-122"/>
                <a:cs typeface="Inter" pitchFamily="34" charset="-120"/>
              </a:rPr>
              <a:t>not again chargeable</a:t>
            </a:r>
            <a:r>
              <a:rPr lang="en-US" sz="1000" dirty="0">
                <a:solidFill>
                  <a:srgbClr val="000000"/>
                </a:solidFill>
                <a:latin typeface="Inter" pitchFamily="34" charset="0"/>
                <a:ea typeface="Inter" pitchFamily="34" charset="-122"/>
                <a:cs typeface="Inter" pitchFamily="34" charset="-120"/>
              </a:rPr>
              <a:t> under Section 2(22)(e).</a:t>
            </a:r>
            <a:endParaRPr lang="en-US" sz="1000" dirty="0"/>
          </a:p>
        </p:txBody>
      </p:sp>
      <p:sp>
        <p:nvSpPr>
          <p:cNvPr id="22" name="Rectangle 21"/>
          <p:cNvSpPr/>
          <p:nvPr/>
        </p:nvSpPr>
        <p:spPr>
          <a:xfrm>
            <a:off x="8020050" y="4852392"/>
            <a:ext cx="1066800" cy="246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1436077" y="554087"/>
            <a:ext cx="5926015" cy="885974"/>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Speculative Transactions — Definition</a:t>
            </a:r>
            <a:endParaRPr lang="en-US" sz="2750" dirty="0">
              <a:latin typeface="Book Antiqua" panose="02040602050305030304" pitchFamily="18" charset="0"/>
            </a:endParaRPr>
          </a:p>
        </p:txBody>
      </p:sp>
      <p:sp>
        <p:nvSpPr>
          <p:cNvPr id="4" name="Text 1"/>
          <p:cNvSpPr/>
          <p:nvPr/>
        </p:nvSpPr>
        <p:spPr>
          <a:xfrm>
            <a:off x="890955" y="1652662"/>
            <a:ext cx="7244860"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A </a:t>
            </a:r>
            <a:r>
              <a:rPr lang="en-US" sz="1100" b="1" dirty="0">
                <a:solidFill>
                  <a:srgbClr val="EBECEF"/>
                </a:solidFill>
                <a:latin typeface="Epilogue" pitchFamily="34" charset="0"/>
                <a:ea typeface="Epilogue" pitchFamily="34" charset="-122"/>
                <a:cs typeface="Epilogue" pitchFamily="34" charset="-120"/>
              </a:rPr>
              <a:t>speculative transaction</a:t>
            </a:r>
            <a:r>
              <a:rPr lang="en-US" sz="1100" dirty="0">
                <a:solidFill>
                  <a:srgbClr val="EBECEF"/>
                </a:solidFill>
                <a:latin typeface="Epilogue" pitchFamily="34" charset="0"/>
                <a:ea typeface="Epilogue" pitchFamily="34" charset="-122"/>
                <a:cs typeface="Epilogue" pitchFamily="34" charset="-120"/>
              </a:rPr>
              <a:t> is one where a contract for purchase/sale of commodity (including stocks &amp; shares) is settled </a:t>
            </a:r>
            <a:r>
              <a:rPr lang="en-US" sz="1100" b="1" dirty="0">
                <a:solidFill>
                  <a:srgbClr val="EBECEF"/>
                </a:solidFill>
                <a:latin typeface="Epilogue" pitchFamily="34" charset="0"/>
                <a:ea typeface="Epilogue" pitchFamily="34" charset="-122"/>
                <a:cs typeface="Epilogue" pitchFamily="34" charset="-120"/>
              </a:rPr>
              <a:t>otherwise than by actual delivery</a:t>
            </a:r>
            <a:r>
              <a:rPr lang="en-US" sz="1100" dirty="0">
                <a:solidFill>
                  <a:srgbClr val="EBECEF"/>
                </a:solidFill>
                <a:latin typeface="Epilogue" pitchFamily="34" charset="0"/>
                <a:ea typeface="Epilogue" pitchFamily="34" charset="-122"/>
                <a:cs typeface="Epilogue" pitchFamily="34" charset="-120"/>
              </a:rPr>
              <a:t> — squared up by paying the difference.</a:t>
            </a:r>
            <a:endParaRPr lang="en-US" sz="1100" dirty="0">
              <a:latin typeface="Book Antiqua" panose="02040602050305030304" pitchFamily="18" charset="0"/>
            </a:endParaRPr>
          </a:p>
        </p:txBody>
      </p:sp>
      <p:sp>
        <p:nvSpPr>
          <p:cNvPr id="5" name="Shape 2"/>
          <p:cNvSpPr/>
          <p:nvPr/>
        </p:nvSpPr>
        <p:spPr>
          <a:xfrm>
            <a:off x="890955" y="2748609"/>
            <a:ext cx="7752163" cy="1836041"/>
          </a:xfrm>
          <a:prstGeom prst="roundRect">
            <a:avLst>
              <a:gd name="adj" fmla="val 3184"/>
            </a:avLst>
          </a:prstGeom>
          <a:solidFill>
            <a:srgbClr val="283157"/>
          </a:solidFill>
          <a:ln w="4763">
            <a:solidFill>
              <a:srgbClr val="414A70"/>
            </a:solidFill>
            <a:prstDash val="solid"/>
          </a:ln>
        </p:spPr>
      </p:sp>
      <p:sp>
        <p:nvSpPr>
          <p:cNvPr id="6" name="Shape 3"/>
          <p:cNvSpPr/>
          <p:nvPr/>
        </p:nvSpPr>
        <p:spPr>
          <a:xfrm>
            <a:off x="2037702" y="2771563"/>
            <a:ext cx="2356619" cy="1043657"/>
          </a:xfrm>
          <a:prstGeom prst="roundRect">
            <a:avLst>
              <a:gd name="adj" fmla="val 5705"/>
            </a:avLst>
          </a:prstGeom>
          <a:solidFill>
            <a:srgbClr val="283157"/>
          </a:solidFill>
          <a:ln/>
        </p:spPr>
      </p:sp>
      <p:sp>
        <p:nvSpPr>
          <p:cNvPr id="7" name="Text 4"/>
          <p:cNvSpPr/>
          <p:nvPr/>
        </p:nvSpPr>
        <p:spPr>
          <a:xfrm>
            <a:off x="1132641" y="2865909"/>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Contract Entered</a:t>
            </a:r>
            <a:endParaRPr lang="en-US" sz="1350" dirty="0">
              <a:latin typeface="Book Antiqua" panose="02040602050305030304" pitchFamily="18" charset="0"/>
            </a:endParaRPr>
          </a:p>
        </p:txBody>
      </p:sp>
      <p:sp>
        <p:nvSpPr>
          <p:cNvPr id="8" name="Text 5"/>
          <p:cNvSpPr/>
          <p:nvPr/>
        </p:nvSpPr>
        <p:spPr>
          <a:xfrm>
            <a:off x="1142910" y="3189140"/>
            <a:ext cx="2872244"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Full contract note issued for asset value</a:t>
            </a:r>
            <a:endParaRPr lang="en-US" sz="1100" dirty="0">
              <a:latin typeface="Book Antiqua" panose="02040602050305030304" pitchFamily="18" charset="0"/>
            </a:endParaRPr>
          </a:p>
        </p:txBody>
      </p:sp>
      <p:sp>
        <p:nvSpPr>
          <p:cNvPr id="9" name="Shape 6"/>
          <p:cNvSpPr/>
          <p:nvPr/>
        </p:nvSpPr>
        <p:spPr>
          <a:xfrm>
            <a:off x="6286500" y="2724150"/>
            <a:ext cx="2356619" cy="1043657"/>
          </a:xfrm>
          <a:prstGeom prst="rect">
            <a:avLst/>
          </a:prstGeom>
          <a:solidFill>
            <a:srgbClr val="283157"/>
          </a:solidFill>
          <a:ln/>
        </p:spPr>
      </p:sp>
      <p:sp>
        <p:nvSpPr>
          <p:cNvPr id="10" name="Shape 7"/>
          <p:cNvSpPr/>
          <p:nvPr/>
        </p:nvSpPr>
        <p:spPr>
          <a:xfrm>
            <a:off x="4746154" y="2770248"/>
            <a:ext cx="19050" cy="1043657"/>
          </a:xfrm>
          <a:prstGeom prst="roundRect">
            <a:avLst>
              <a:gd name="adj" fmla="val 312558"/>
            </a:avLst>
          </a:prstGeom>
          <a:solidFill>
            <a:srgbClr val="414A70"/>
          </a:solidFill>
          <a:ln/>
        </p:spPr>
      </p:sp>
      <p:sp>
        <p:nvSpPr>
          <p:cNvPr id="11" name="Text 8"/>
          <p:cNvSpPr/>
          <p:nvPr/>
        </p:nvSpPr>
        <p:spPr>
          <a:xfrm>
            <a:off x="4877811" y="2888445"/>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No Delivery</a:t>
            </a:r>
            <a:endParaRPr lang="en-US" sz="1350" dirty="0">
              <a:latin typeface="Book Antiqua" panose="02040602050305030304" pitchFamily="18" charset="0"/>
            </a:endParaRPr>
          </a:p>
        </p:txBody>
      </p:sp>
      <p:sp>
        <p:nvSpPr>
          <p:cNvPr id="12" name="Text 9"/>
          <p:cNvSpPr/>
          <p:nvPr/>
        </p:nvSpPr>
        <p:spPr>
          <a:xfrm>
            <a:off x="4877811" y="3190468"/>
            <a:ext cx="2640709"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Settled by paying difference only</a:t>
            </a:r>
            <a:endParaRPr lang="en-US" sz="1100" dirty="0">
              <a:latin typeface="Book Antiqua" panose="02040602050305030304" pitchFamily="18" charset="0"/>
            </a:endParaRPr>
          </a:p>
        </p:txBody>
      </p:sp>
      <p:sp>
        <p:nvSpPr>
          <p:cNvPr id="13" name="Shape 10"/>
          <p:cNvSpPr/>
          <p:nvPr/>
        </p:nvSpPr>
        <p:spPr>
          <a:xfrm>
            <a:off x="2805282" y="3795800"/>
            <a:ext cx="4713238" cy="816843"/>
          </a:xfrm>
          <a:prstGeom prst="rect">
            <a:avLst/>
          </a:prstGeom>
          <a:solidFill>
            <a:srgbClr val="283157"/>
          </a:solidFill>
          <a:ln/>
        </p:spPr>
      </p:sp>
      <p:sp>
        <p:nvSpPr>
          <p:cNvPr id="14" name="Shape 11"/>
          <p:cNvSpPr/>
          <p:nvPr/>
        </p:nvSpPr>
        <p:spPr>
          <a:xfrm>
            <a:off x="890955" y="3737114"/>
            <a:ext cx="7752164" cy="49743"/>
          </a:xfrm>
          <a:prstGeom prst="roundRect">
            <a:avLst>
              <a:gd name="adj" fmla="val 312558"/>
            </a:avLst>
          </a:prstGeom>
          <a:solidFill>
            <a:srgbClr val="414A70"/>
          </a:solidFill>
          <a:ln/>
        </p:spPr>
      </p:sp>
      <p:sp>
        <p:nvSpPr>
          <p:cNvPr id="15" name="Text 12"/>
          <p:cNvSpPr/>
          <p:nvPr/>
        </p:nvSpPr>
        <p:spPr>
          <a:xfrm>
            <a:off x="3896996" y="3891868"/>
            <a:ext cx="1866826" cy="221456"/>
          </a:xfrm>
          <a:prstGeom prst="rect">
            <a:avLst/>
          </a:prstGeom>
          <a:noFill/>
          <a:ln/>
        </p:spPr>
        <p:txBody>
          <a:bodyPr wrap="none" lIns="0" tIns="0" rIns="0" bIns="0" rtlCol="0" anchor="t"/>
          <a:lstStyle/>
          <a:p>
            <a:pPr marL="0" indent="0" algn="l">
              <a:lnSpc>
                <a:spcPct val="104000"/>
              </a:lnSpc>
              <a:buNone/>
            </a:pPr>
            <a:r>
              <a:rPr lang="en-US" sz="13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Turnover = Difference</a:t>
            </a:r>
            <a:endParaRPr lang="en-US" sz="1350" dirty="0">
              <a:latin typeface="Book Antiqua" panose="02040602050305030304" pitchFamily="18" charset="0"/>
            </a:endParaRPr>
          </a:p>
        </p:txBody>
      </p:sp>
      <p:sp>
        <p:nvSpPr>
          <p:cNvPr id="16" name="Text 13"/>
          <p:cNvSpPr/>
          <p:nvPr/>
        </p:nvSpPr>
        <p:spPr>
          <a:xfrm>
            <a:off x="3274470" y="4204221"/>
            <a:ext cx="4429720" cy="226814"/>
          </a:xfrm>
          <a:prstGeom prst="rect">
            <a:avLst/>
          </a:prstGeom>
          <a:noFill/>
          <a:ln/>
        </p:spPr>
        <p:txBody>
          <a:bodyPr wrap="none" lIns="0" tIns="0" rIns="0" bIns="0" rtlCol="0" anchor="t"/>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Aggregate of positive &amp; negative differences</a:t>
            </a:r>
            <a:endParaRPr lang="en-US" sz="1100" dirty="0">
              <a:latin typeface="Book Antiqua" panose="02040602050305030304" pitchFamily="18" charset="0"/>
            </a:endParaRPr>
          </a:p>
        </p:txBody>
      </p:sp>
      <p:sp>
        <p:nvSpPr>
          <p:cNvPr id="17" name="Rectangle 16"/>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extLst>
      <p:ext uri="{BB962C8B-B14F-4D97-AF65-F5344CB8AC3E}">
        <p14:creationId xmlns:p14="http://schemas.microsoft.com/office/powerpoint/2010/main" val="2709078959"/>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26393" y="364480"/>
            <a:ext cx="6986960" cy="333077"/>
          </a:xfrm>
          <a:prstGeom prst="rect">
            <a:avLst/>
          </a:prstGeom>
          <a:noFill/>
          <a:ln/>
        </p:spPr>
        <p:txBody>
          <a:bodyPr wrap="none" lIns="0" tIns="0" rIns="0" bIns="0" rtlCol="0" anchor="t"/>
          <a:lstStyle/>
          <a:p>
            <a:pPr marL="0" indent="0" algn="l">
              <a:lnSpc>
                <a:spcPct val="104000"/>
              </a:lnSpc>
              <a:buNone/>
            </a:pPr>
            <a:r>
              <a:rPr lang="en-US" sz="2050" b="1" dirty="0">
                <a:solidFill>
                  <a:srgbClr val="000000"/>
                </a:solidFill>
                <a:latin typeface="Inter Bold" pitchFamily="34" charset="0"/>
                <a:ea typeface="Inter Bold" pitchFamily="34" charset="-122"/>
                <a:cs typeface="Inter Bold" pitchFamily="34" charset="-120"/>
              </a:rPr>
              <a:t>Clause 36B: Buyback of Shares — Section 2(22)(f)</a:t>
            </a:r>
            <a:endParaRPr lang="en-US" sz="2050" dirty="0"/>
          </a:p>
        </p:txBody>
      </p:sp>
      <p:sp>
        <p:nvSpPr>
          <p:cNvPr id="3" name="Shape 1"/>
          <p:cNvSpPr/>
          <p:nvPr/>
        </p:nvSpPr>
        <p:spPr>
          <a:xfrm>
            <a:off x="426393" y="885527"/>
            <a:ext cx="649858" cy="190649"/>
          </a:xfrm>
          <a:prstGeom prst="roundRect">
            <a:avLst>
              <a:gd name="adj" fmla="val 18788"/>
            </a:avLst>
          </a:prstGeom>
          <a:solidFill>
            <a:srgbClr val="DADBF1"/>
          </a:solidFill>
          <a:ln/>
        </p:spPr>
      </p:sp>
      <p:sp>
        <p:nvSpPr>
          <p:cNvPr id="4" name="Text 2"/>
          <p:cNvSpPr/>
          <p:nvPr/>
        </p:nvSpPr>
        <p:spPr>
          <a:xfrm>
            <a:off x="490314" y="917451"/>
            <a:ext cx="979215" cy="126802"/>
          </a:xfrm>
          <a:prstGeom prst="rect">
            <a:avLst/>
          </a:prstGeom>
          <a:noFill/>
          <a:ln/>
        </p:spPr>
        <p:txBody>
          <a:bodyPr wrap="none" lIns="0" tIns="0" rIns="0" bIns="0" rtlCol="0" anchor="t"/>
          <a:lstStyle/>
          <a:p>
            <a:pPr marL="0" indent="0" algn="l">
              <a:lnSpc>
                <a:spcPct val="124000"/>
              </a:lnSpc>
              <a:buNone/>
            </a:pPr>
            <a:r>
              <a:rPr lang="en-US" sz="650" dirty="0">
                <a:solidFill>
                  <a:srgbClr val="272525"/>
                </a:solidFill>
                <a:latin typeface="Inter" pitchFamily="34" charset="0"/>
                <a:ea typeface="Inter" pitchFamily="34" charset="-122"/>
                <a:cs typeface="Inter" pitchFamily="34" charset="-120"/>
              </a:rPr>
              <a:t>CLAUSE 36B</a:t>
            </a:r>
            <a:endParaRPr lang="en-US" sz="650" dirty="0"/>
          </a:p>
        </p:txBody>
      </p:sp>
      <p:sp>
        <p:nvSpPr>
          <p:cNvPr id="5" name="Shape 3"/>
          <p:cNvSpPr/>
          <p:nvPr/>
        </p:nvSpPr>
        <p:spPr>
          <a:xfrm>
            <a:off x="1129531" y="880765"/>
            <a:ext cx="1078260" cy="200174"/>
          </a:xfrm>
          <a:prstGeom prst="roundRect">
            <a:avLst>
              <a:gd name="adj" fmla="val 17894"/>
            </a:avLst>
          </a:prstGeom>
          <a:noFill/>
          <a:ln w="4763">
            <a:solidFill>
              <a:srgbClr val="4950BC"/>
            </a:solidFill>
            <a:prstDash val="solid"/>
          </a:ln>
        </p:spPr>
      </p:sp>
      <p:sp>
        <p:nvSpPr>
          <p:cNvPr id="6" name="Text 4"/>
          <p:cNvSpPr/>
          <p:nvPr/>
        </p:nvSpPr>
        <p:spPr>
          <a:xfrm>
            <a:off x="1198215" y="917451"/>
            <a:ext cx="1398091" cy="126802"/>
          </a:xfrm>
          <a:prstGeom prst="rect">
            <a:avLst/>
          </a:prstGeom>
          <a:noFill/>
          <a:ln/>
        </p:spPr>
        <p:txBody>
          <a:bodyPr wrap="none" lIns="0" tIns="0" rIns="0" bIns="0" rtlCol="0" anchor="t"/>
          <a:lstStyle/>
          <a:p>
            <a:pPr marL="0" indent="0" algn="l">
              <a:lnSpc>
                <a:spcPct val="124000"/>
              </a:lnSpc>
              <a:buNone/>
            </a:pPr>
            <a:r>
              <a:rPr lang="en-US" sz="650" dirty="0">
                <a:solidFill>
                  <a:srgbClr val="4950BC"/>
                </a:solidFill>
                <a:latin typeface="Inter" pitchFamily="34" charset="0"/>
                <a:ea typeface="Inter" pitchFamily="34" charset="-122"/>
                <a:cs typeface="Inter" pitchFamily="34" charset="-120"/>
              </a:rPr>
              <a:t>EFFECTIVE 01-10-2024</a:t>
            </a:r>
            <a:endParaRPr lang="en-US" sz="650" dirty="0"/>
          </a:p>
        </p:txBody>
      </p:sp>
      <p:sp>
        <p:nvSpPr>
          <p:cNvPr id="7" name="Text 5"/>
          <p:cNvSpPr/>
          <p:nvPr/>
        </p:nvSpPr>
        <p:spPr>
          <a:xfrm>
            <a:off x="426393" y="1183928"/>
            <a:ext cx="8291215" cy="475729"/>
          </a:xfrm>
          <a:prstGeom prst="rect">
            <a:avLst/>
          </a:prstGeom>
          <a:noFill/>
          <a:ln/>
        </p:spPr>
        <p:txBody>
          <a:bodyPr wrap="square" lIns="0" tIns="0" rIns="0" bIns="0" rtlCol="0" anchor="t">
            <a:noAutofit/>
          </a:bodyPr>
          <a:lstStyle/>
          <a:p>
            <a:pPr marL="0" indent="0" algn="just">
              <a:lnSpc>
                <a:spcPct val="124000"/>
              </a:lnSpc>
              <a:buNone/>
            </a:pPr>
            <a:r>
              <a:rPr lang="en-US" sz="900" dirty="0">
                <a:solidFill>
                  <a:srgbClr val="272525"/>
                </a:solidFill>
                <a:latin typeface="Inter" pitchFamily="34" charset="0"/>
                <a:ea typeface="Inter" pitchFamily="34" charset="-122"/>
                <a:cs typeface="Inter" pitchFamily="34" charset="-120"/>
              </a:rPr>
              <a:t>Sub-clause (f) was inserted in Section 2(22) with effect from </a:t>
            </a:r>
            <a:r>
              <a:rPr lang="en-US" sz="900" b="1" dirty="0">
                <a:solidFill>
                  <a:srgbClr val="272525"/>
                </a:solidFill>
                <a:latin typeface="Inter" pitchFamily="34" charset="0"/>
                <a:ea typeface="Inter" pitchFamily="34" charset="-122"/>
                <a:cs typeface="Inter" pitchFamily="34" charset="-120"/>
              </a:rPr>
              <a:t>1st October 2024</a:t>
            </a:r>
            <a:r>
              <a:rPr lang="en-US" sz="900" dirty="0">
                <a:solidFill>
                  <a:srgbClr val="272525"/>
                </a:solidFill>
                <a:latin typeface="Inter" pitchFamily="34" charset="0"/>
                <a:ea typeface="Inter" pitchFamily="34" charset="-122"/>
                <a:cs typeface="Inter" pitchFamily="34" charset="-120"/>
              </a:rPr>
              <a:t>, broadening "dividend" to include any payment by a company on purchase of its own shares from a shareholder under Section 68 of the Companies Act, 2013. Clause 36B requires reporting the amount received and cost of acquisition of shares bought back.</a:t>
            </a:r>
            <a:endParaRPr lang="en-US" sz="900" dirty="0"/>
          </a:p>
        </p:txBody>
      </p:sp>
      <p:sp>
        <p:nvSpPr>
          <p:cNvPr id="8" name="Shape 6"/>
          <p:cNvSpPr/>
          <p:nvPr/>
        </p:nvSpPr>
        <p:spPr>
          <a:xfrm>
            <a:off x="349672" y="1762646"/>
            <a:ext cx="4169048" cy="3016374"/>
          </a:xfrm>
          <a:prstGeom prst="roundRect">
            <a:avLst>
              <a:gd name="adj" fmla="val 2545"/>
            </a:avLst>
          </a:prstGeom>
          <a:solidFill>
            <a:srgbClr val="4950BC"/>
          </a:solidFill>
          <a:ln/>
        </p:spPr>
      </p:sp>
      <p:sp>
        <p:nvSpPr>
          <p:cNvPr id="9" name="Text 7"/>
          <p:cNvSpPr/>
          <p:nvPr/>
        </p:nvSpPr>
        <p:spPr>
          <a:xfrm>
            <a:off x="456233" y="1854250"/>
            <a:ext cx="3037954" cy="166539"/>
          </a:xfrm>
          <a:prstGeom prst="rect">
            <a:avLst/>
          </a:prstGeom>
          <a:noFill/>
          <a:ln/>
        </p:spPr>
        <p:txBody>
          <a:bodyPr wrap="none" lIns="0" tIns="0" rIns="0" bIns="0" rtlCol="0" anchor="t"/>
          <a:lstStyle/>
          <a:p>
            <a:pPr marL="0" indent="0" algn="l">
              <a:lnSpc>
                <a:spcPct val="104000"/>
              </a:lnSpc>
              <a:buNone/>
            </a:pPr>
            <a:r>
              <a:rPr lang="en-US" sz="1000" b="1" dirty="0">
                <a:solidFill>
                  <a:srgbClr val="FFFFFF"/>
                </a:solidFill>
                <a:latin typeface="Inter Bold" pitchFamily="34" charset="0"/>
                <a:ea typeface="Inter Bold" pitchFamily="34" charset="-122"/>
                <a:cs typeface="Inter Bold" pitchFamily="34" charset="-120"/>
              </a:rPr>
              <a:t>Section 68: Key Conditions for Buyback</a:t>
            </a:r>
            <a:endParaRPr lang="en-US" sz="1000" dirty="0"/>
          </a:p>
        </p:txBody>
      </p:sp>
      <p:sp>
        <p:nvSpPr>
          <p:cNvPr id="10" name="Text 8"/>
          <p:cNvSpPr/>
          <p:nvPr/>
        </p:nvSpPr>
        <p:spPr>
          <a:xfrm>
            <a:off x="456233" y="2112392"/>
            <a:ext cx="3955926" cy="2634630"/>
          </a:xfrm>
          <a:prstGeom prst="rect">
            <a:avLst/>
          </a:prstGeom>
          <a:noFill/>
          <a:ln/>
        </p:spPr>
        <p:txBody>
          <a:bodyPr wrap="square" lIns="0" tIns="0" rIns="0" bIns="0" rtlCol="0" anchor="t">
            <a:normAutofit/>
          </a:bodyPr>
          <a:lstStyle/>
          <a:p>
            <a:pPr marL="342900" indent="-342900" algn="l">
              <a:lnSpc>
                <a:spcPct val="124000"/>
              </a:lnSpc>
              <a:buSzPct val="100000"/>
              <a:buChar char="•"/>
            </a:pPr>
            <a:r>
              <a:rPr lang="en-US" sz="800" dirty="0">
                <a:solidFill>
                  <a:srgbClr val="FFFFFF"/>
                </a:solidFill>
                <a:latin typeface="Inter" pitchFamily="34" charset="0"/>
                <a:ea typeface="Inter" pitchFamily="34" charset="-122"/>
                <a:cs typeface="Inter" pitchFamily="34" charset="-120"/>
              </a:rPr>
              <a:t>Funded from </a:t>
            </a:r>
            <a:r>
              <a:rPr lang="en-US" sz="800" b="1" dirty="0">
                <a:solidFill>
                  <a:srgbClr val="FFFFFF"/>
                </a:solidFill>
                <a:latin typeface="Inter" pitchFamily="34" charset="0"/>
                <a:ea typeface="Inter" pitchFamily="34" charset="-122"/>
                <a:cs typeface="Inter" pitchFamily="34" charset="-120"/>
              </a:rPr>
              <a:t>free reserves, securities premium, or proceeds of fresh issue</a:t>
            </a:r>
            <a:r>
              <a:rPr lang="en-US" sz="800" dirty="0">
                <a:solidFill>
                  <a:srgbClr val="FFFFFF"/>
                </a:solidFill>
                <a:latin typeface="Inter" pitchFamily="34" charset="0"/>
                <a:ea typeface="Inter" pitchFamily="34" charset="-122"/>
                <a:cs typeface="Inter" pitchFamily="34" charset="-120"/>
              </a:rPr>
              <a:t> (not same-kind earlier issue)</a:t>
            </a:r>
            <a:endParaRPr lang="en-US" sz="800" dirty="0"/>
          </a:p>
          <a:p>
            <a:pPr marL="342900" indent="-342900" algn="l">
              <a:lnSpc>
                <a:spcPct val="124000"/>
              </a:lnSpc>
              <a:buSzPct val="100000"/>
              <a:buChar char="•"/>
            </a:pPr>
            <a:r>
              <a:rPr lang="en-US" sz="800" dirty="0">
                <a:solidFill>
                  <a:srgbClr val="FFFFFF"/>
                </a:solidFill>
                <a:latin typeface="Inter" pitchFamily="34" charset="0"/>
                <a:ea typeface="Inter" pitchFamily="34" charset="-122"/>
                <a:cs typeface="Inter" pitchFamily="34" charset="-120"/>
              </a:rPr>
              <a:t>Buy back is </a:t>
            </a:r>
            <a:r>
              <a:rPr lang="en-US" sz="800" dirty="0" err="1">
                <a:solidFill>
                  <a:srgbClr val="FFFFFF"/>
                </a:solidFill>
                <a:latin typeface="Inter" pitchFamily="34" charset="0"/>
                <a:ea typeface="Inter" pitchFamily="34" charset="-122"/>
                <a:cs typeface="Inter" pitchFamily="34" charset="-120"/>
              </a:rPr>
              <a:t>Authorised</a:t>
            </a:r>
            <a:r>
              <a:rPr lang="en-US" sz="800" dirty="0">
                <a:solidFill>
                  <a:srgbClr val="FFFFFF"/>
                </a:solidFill>
                <a:latin typeface="Inter" pitchFamily="34" charset="0"/>
                <a:ea typeface="Inter" pitchFamily="34" charset="-122"/>
                <a:cs typeface="Inter" pitchFamily="34" charset="-120"/>
              </a:rPr>
              <a:t> by articles; </a:t>
            </a:r>
            <a:r>
              <a:rPr lang="en-US" sz="800" b="1" dirty="0">
                <a:solidFill>
                  <a:srgbClr val="FFFFFF"/>
                </a:solidFill>
                <a:latin typeface="Inter" pitchFamily="34" charset="0"/>
                <a:ea typeface="Inter" pitchFamily="34" charset="-122"/>
                <a:cs typeface="Inter" pitchFamily="34" charset="-120"/>
              </a:rPr>
              <a:t>special resolution</a:t>
            </a:r>
            <a:r>
              <a:rPr lang="en-US" sz="800" dirty="0">
                <a:solidFill>
                  <a:srgbClr val="FFFFFF"/>
                </a:solidFill>
                <a:latin typeface="Inter" pitchFamily="34" charset="0"/>
                <a:ea typeface="Inter" pitchFamily="34" charset="-122"/>
                <a:cs typeface="Inter" pitchFamily="34" charset="-120"/>
              </a:rPr>
              <a:t> passed (Board resolution if buy back is of ≤10% of paid-up equity and free reserves)</a:t>
            </a:r>
            <a:endParaRPr lang="en-US" sz="800" dirty="0"/>
          </a:p>
          <a:p>
            <a:pPr marL="342900" indent="-342900" algn="l">
              <a:lnSpc>
                <a:spcPct val="124000"/>
              </a:lnSpc>
              <a:buSzPct val="100000"/>
              <a:buChar char="•"/>
            </a:pPr>
            <a:r>
              <a:rPr lang="en-US" sz="800" dirty="0">
                <a:solidFill>
                  <a:srgbClr val="FFFFFF"/>
                </a:solidFill>
                <a:latin typeface="Inter" pitchFamily="34" charset="0"/>
                <a:ea typeface="Inter" pitchFamily="34" charset="-122"/>
                <a:cs typeface="Inter" pitchFamily="34" charset="-120"/>
              </a:rPr>
              <a:t>Buyback ≤</a:t>
            </a:r>
            <a:r>
              <a:rPr lang="en-US" sz="800" b="1" dirty="0">
                <a:solidFill>
                  <a:srgbClr val="FFFFFF"/>
                </a:solidFill>
                <a:latin typeface="Inter" pitchFamily="34" charset="0"/>
                <a:ea typeface="Inter" pitchFamily="34" charset="-122"/>
                <a:cs typeface="Inter" pitchFamily="34" charset="-120"/>
              </a:rPr>
              <a:t>25%</a:t>
            </a:r>
            <a:r>
              <a:rPr lang="en-US" sz="800" dirty="0">
                <a:solidFill>
                  <a:srgbClr val="FFFFFF"/>
                </a:solidFill>
                <a:latin typeface="Inter" pitchFamily="34" charset="0"/>
                <a:ea typeface="Inter" pitchFamily="34" charset="-122"/>
                <a:cs typeface="Inter" pitchFamily="34" charset="-120"/>
              </a:rPr>
              <a:t> of aggregate paid-up capital and free reserves (If buy back of equity shares: 25% of total paid-up equity capital in that FY)</a:t>
            </a:r>
          </a:p>
          <a:p>
            <a:pPr marL="342900" indent="-342900">
              <a:lnSpc>
                <a:spcPct val="124000"/>
              </a:lnSpc>
              <a:buSzPct val="100000"/>
              <a:buChar char="•"/>
            </a:pPr>
            <a:r>
              <a:rPr lang="en-US" sz="800" dirty="0">
                <a:solidFill>
                  <a:srgbClr val="FFFFFF"/>
                </a:solidFill>
                <a:latin typeface="Inter" pitchFamily="34" charset="0"/>
                <a:ea typeface="Inter" pitchFamily="34" charset="-122"/>
                <a:cs typeface="Inter" pitchFamily="34" charset="-120"/>
              </a:rPr>
              <a:t>the ratio of the aggregate of secured and unsecured debts owed by the company after buy-back is not more than twice the paid up capital and its free reserves. </a:t>
            </a:r>
          </a:p>
          <a:p>
            <a:pPr marL="342900" indent="-342900" algn="l">
              <a:lnSpc>
                <a:spcPct val="124000"/>
              </a:lnSpc>
              <a:buSzPct val="100000"/>
              <a:buChar char="•"/>
            </a:pPr>
            <a:r>
              <a:rPr lang="en-US" sz="800" dirty="0">
                <a:solidFill>
                  <a:srgbClr val="FFFFFF"/>
                </a:solidFill>
                <a:latin typeface="Inter" pitchFamily="34" charset="0"/>
                <a:ea typeface="Inter" pitchFamily="34" charset="-122"/>
                <a:cs typeface="Inter" pitchFamily="34" charset="-120"/>
              </a:rPr>
              <a:t>All shares must be </a:t>
            </a:r>
            <a:r>
              <a:rPr lang="en-US" sz="800" b="1" dirty="0">
                <a:solidFill>
                  <a:srgbClr val="FFFFFF"/>
                </a:solidFill>
                <a:latin typeface="Inter" pitchFamily="34" charset="0"/>
                <a:ea typeface="Inter" pitchFamily="34" charset="-122"/>
                <a:cs typeface="Inter" pitchFamily="34" charset="-120"/>
              </a:rPr>
              <a:t>fully paid-up</a:t>
            </a:r>
            <a:endParaRPr lang="en-US" sz="800" dirty="0"/>
          </a:p>
          <a:p>
            <a:pPr marL="342900" indent="-342900" algn="l">
              <a:lnSpc>
                <a:spcPct val="124000"/>
              </a:lnSpc>
              <a:buSzPct val="100000"/>
              <a:buChar char="•"/>
            </a:pPr>
            <a:r>
              <a:rPr lang="en-US" sz="800" dirty="0">
                <a:solidFill>
                  <a:srgbClr val="FFFFFF"/>
                </a:solidFill>
                <a:latin typeface="Inter" pitchFamily="34" charset="0"/>
                <a:ea typeface="Inter" pitchFamily="34" charset="-122"/>
                <a:cs typeface="Inter" pitchFamily="34" charset="-120"/>
              </a:rPr>
              <a:t>Listed company buyback per SEBI regulations; unlisted per prescribed rules</a:t>
            </a:r>
            <a:endParaRPr lang="en-US" sz="800" dirty="0"/>
          </a:p>
          <a:p>
            <a:pPr marL="342900" indent="-342900" algn="l">
              <a:lnSpc>
                <a:spcPct val="124000"/>
              </a:lnSpc>
              <a:buSzPct val="100000"/>
              <a:buChar char="•"/>
            </a:pPr>
            <a:r>
              <a:rPr lang="en-US" sz="800" dirty="0">
                <a:solidFill>
                  <a:srgbClr val="FFFFFF"/>
                </a:solidFill>
                <a:latin typeface="Inter" pitchFamily="34" charset="0"/>
                <a:ea typeface="Inter" pitchFamily="34" charset="-122"/>
                <a:cs typeface="Inter" pitchFamily="34" charset="-120"/>
              </a:rPr>
              <a:t>No offer within </a:t>
            </a:r>
            <a:r>
              <a:rPr lang="en-US" sz="800" b="1" dirty="0">
                <a:solidFill>
                  <a:srgbClr val="FFFFFF"/>
                </a:solidFill>
                <a:latin typeface="Inter" pitchFamily="34" charset="0"/>
                <a:ea typeface="Inter" pitchFamily="34" charset="-122"/>
                <a:cs typeface="Inter" pitchFamily="34" charset="-120"/>
              </a:rPr>
              <a:t>one year</a:t>
            </a:r>
            <a:r>
              <a:rPr lang="en-US" sz="800" dirty="0">
                <a:solidFill>
                  <a:srgbClr val="FFFFFF"/>
                </a:solidFill>
                <a:latin typeface="Inter" pitchFamily="34" charset="0"/>
                <a:ea typeface="Inter" pitchFamily="34" charset="-122"/>
                <a:cs typeface="Inter" pitchFamily="34" charset="-120"/>
              </a:rPr>
              <a:t> of preceding buyback closure</a:t>
            </a:r>
            <a:endParaRPr lang="en-US" sz="800" dirty="0"/>
          </a:p>
          <a:p>
            <a:pPr marL="342900" indent="-342900" algn="l">
              <a:lnSpc>
                <a:spcPct val="124000"/>
              </a:lnSpc>
              <a:buSzPct val="100000"/>
              <a:buChar char="•"/>
            </a:pPr>
            <a:r>
              <a:rPr lang="en-US" sz="800" dirty="0">
                <a:solidFill>
                  <a:srgbClr val="FFFFFF"/>
                </a:solidFill>
                <a:latin typeface="Inter" pitchFamily="34" charset="0"/>
                <a:ea typeface="Inter" pitchFamily="34" charset="-122"/>
                <a:cs typeface="Inter" pitchFamily="34" charset="-120"/>
              </a:rPr>
              <a:t>Completed within </a:t>
            </a:r>
            <a:r>
              <a:rPr lang="en-US" sz="800" b="1" dirty="0">
                <a:solidFill>
                  <a:srgbClr val="FFFFFF"/>
                </a:solidFill>
                <a:latin typeface="Inter" pitchFamily="34" charset="0"/>
                <a:ea typeface="Inter" pitchFamily="34" charset="-122"/>
                <a:cs typeface="Inter" pitchFamily="34" charset="-120"/>
              </a:rPr>
              <a:t>one year</a:t>
            </a:r>
            <a:r>
              <a:rPr lang="en-US" sz="800" dirty="0">
                <a:solidFill>
                  <a:srgbClr val="FFFFFF"/>
                </a:solidFill>
                <a:latin typeface="Inter" pitchFamily="34" charset="0"/>
                <a:ea typeface="Inter" pitchFamily="34" charset="-122"/>
                <a:cs typeface="Inter" pitchFamily="34" charset="-120"/>
              </a:rPr>
              <a:t> of resolution; shares extinguished and </a:t>
            </a:r>
            <a:r>
              <a:rPr lang="en-US" sz="800" dirty="0" err="1">
                <a:solidFill>
                  <a:srgbClr val="FFFFFF"/>
                </a:solidFill>
                <a:latin typeface="Inter" pitchFamily="34" charset="0"/>
                <a:ea typeface="Inter" pitchFamily="34" charset="-122"/>
                <a:cs typeface="Inter" pitchFamily="34" charset="-120"/>
              </a:rPr>
              <a:t>distroyed</a:t>
            </a:r>
            <a:r>
              <a:rPr lang="en-US" sz="800" dirty="0">
                <a:solidFill>
                  <a:srgbClr val="FFFFFF"/>
                </a:solidFill>
                <a:latin typeface="Inter" pitchFamily="34" charset="0"/>
                <a:ea typeface="Inter" pitchFamily="34" charset="-122"/>
                <a:cs typeface="Inter" pitchFamily="34" charset="-120"/>
              </a:rPr>
              <a:t> within </a:t>
            </a:r>
            <a:r>
              <a:rPr lang="en-US" sz="800" b="1" dirty="0">
                <a:solidFill>
                  <a:srgbClr val="FFFFFF"/>
                </a:solidFill>
                <a:latin typeface="Inter" pitchFamily="34" charset="0"/>
                <a:ea typeface="Inter" pitchFamily="34" charset="-122"/>
                <a:cs typeface="Inter" pitchFamily="34" charset="-120"/>
              </a:rPr>
              <a:t>7 days</a:t>
            </a:r>
            <a:endParaRPr lang="en-US" sz="800" dirty="0"/>
          </a:p>
          <a:p>
            <a:pPr marL="342900" indent="-342900" algn="l">
              <a:lnSpc>
                <a:spcPct val="124000"/>
              </a:lnSpc>
              <a:buSzPct val="100000"/>
              <a:buChar char="•"/>
            </a:pPr>
            <a:r>
              <a:rPr lang="en-US" sz="800" dirty="0">
                <a:solidFill>
                  <a:srgbClr val="FFFFFF"/>
                </a:solidFill>
                <a:latin typeface="Inter" pitchFamily="34" charset="0"/>
                <a:ea typeface="Inter" pitchFamily="34" charset="-122"/>
                <a:cs typeface="Inter" pitchFamily="34" charset="-120"/>
              </a:rPr>
              <a:t>No further issue of same kind for </a:t>
            </a:r>
            <a:r>
              <a:rPr lang="en-US" sz="800" b="1" dirty="0">
                <a:solidFill>
                  <a:srgbClr val="FFFFFF"/>
                </a:solidFill>
                <a:latin typeface="Inter" pitchFamily="34" charset="0"/>
                <a:ea typeface="Inter" pitchFamily="34" charset="-122"/>
                <a:cs typeface="Inter" pitchFamily="34" charset="-120"/>
              </a:rPr>
              <a:t>6 months</a:t>
            </a:r>
            <a:r>
              <a:rPr lang="en-US" sz="800" dirty="0">
                <a:solidFill>
                  <a:srgbClr val="FFFFFF"/>
                </a:solidFill>
                <a:latin typeface="Inter" pitchFamily="34" charset="0"/>
                <a:ea typeface="Inter" pitchFamily="34" charset="-122"/>
                <a:cs typeface="Inter" pitchFamily="34" charset="-120"/>
              </a:rPr>
              <a:t> (except bonus, conversions, ESOPs)</a:t>
            </a:r>
            <a:endParaRPr lang="en-US" sz="800" dirty="0"/>
          </a:p>
        </p:txBody>
      </p:sp>
      <p:sp>
        <p:nvSpPr>
          <p:cNvPr id="11" name="Text 9"/>
          <p:cNvSpPr/>
          <p:nvPr/>
        </p:nvSpPr>
        <p:spPr>
          <a:xfrm>
            <a:off x="4706764" y="1854250"/>
            <a:ext cx="2643857" cy="166539"/>
          </a:xfrm>
          <a:prstGeom prst="rect">
            <a:avLst/>
          </a:prstGeom>
          <a:noFill/>
          <a:ln/>
        </p:spPr>
        <p:txBody>
          <a:bodyPr wrap="none" lIns="0" tIns="0" rIns="0" bIns="0" rtlCol="0" anchor="t"/>
          <a:lstStyle/>
          <a:p>
            <a:pPr marL="0" indent="0" algn="l">
              <a:lnSpc>
                <a:spcPct val="104000"/>
              </a:lnSpc>
              <a:buNone/>
            </a:pPr>
            <a:r>
              <a:rPr lang="en-US" sz="1000" b="1" dirty="0">
                <a:solidFill>
                  <a:srgbClr val="000000"/>
                </a:solidFill>
                <a:latin typeface="Inter Bold" pitchFamily="34" charset="0"/>
                <a:ea typeface="Inter Bold" pitchFamily="34" charset="-122"/>
                <a:cs typeface="Inter Bold" pitchFamily="34" charset="-120"/>
              </a:rPr>
              <a:t>Auditor's Reporting &amp; Verification</a:t>
            </a:r>
            <a:endParaRPr lang="en-US" sz="1000" dirty="0"/>
          </a:p>
        </p:txBody>
      </p:sp>
      <p:sp>
        <p:nvSpPr>
          <p:cNvPr id="12" name="Text 10"/>
          <p:cNvSpPr/>
          <p:nvPr/>
        </p:nvSpPr>
        <p:spPr>
          <a:xfrm>
            <a:off x="4706764" y="2112392"/>
            <a:ext cx="4015606" cy="1745754"/>
          </a:xfrm>
          <a:prstGeom prst="rect">
            <a:avLst/>
          </a:prstGeom>
          <a:noFill/>
          <a:ln/>
        </p:spPr>
        <p:txBody>
          <a:bodyPr wrap="square" lIns="0" tIns="0" rIns="0" bIns="0" rtlCol="0" anchor="t">
            <a:noAutofit/>
          </a:bodyPr>
          <a:lstStyle/>
          <a:p>
            <a:pPr marL="342900" indent="-342900" algn="just">
              <a:lnSpc>
                <a:spcPct val="124000"/>
              </a:lnSpc>
              <a:buSzPct val="100000"/>
              <a:buChar char="•"/>
            </a:pPr>
            <a:r>
              <a:rPr lang="en-US" sz="900" dirty="0">
                <a:solidFill>
                  <a:srgbClr val="272525"/>
                </a:solidFill>
                <a:latin typeface="Inter" pitchFamily="34" charset="0"/>
                <a:ea typeface="Inter" pitchFamily="34" charset="-122"/>
                <a:cs typeface="Inter" pitchFamily="34" charset="-120"/>
              </a:rPr>
              <a:t>Report only buybacks </a:t>
            </a:r>
            <a:r>
              <a:rPr lang="en-US" sz="900" b="1" dirty="0">
                <a:solidFill>
                  <a:srgbClr val="272525"/>
                </a:solidFill>
                <a:latin typeface="Inter" pitchFamily="34" charset="0"/>
                <a:ea typeface="Inter" pitchFamily="34" charset="-122"/>
                <a:cs typeface="Inter" pitchFamily="34" charset="-120"/>
              </a:rPr>
              <a:t>completed on or after 1st October 2024</a:t>
            </a:r>
            <a:endParaRPr lang="en-US" sz="900" dirty="0"/>
          </a:p>
          <a:p>
            <a:pPr marL="342900" indent="-342900" algn="just">
              <a:lnSpc>
                <a:spcPct val="124000"/>
              </a:lnSpc>
              <a:buSzPct val="100000"/>
              <a:buChar char="•"/>
            </a:pPr>
            <a:r>
              <a:rPr lang="en-US" sz="900" dirty="0">
                <a:solidFill>
                  <a:srgbClr val="272525"/>
                </a:solidFill>
                <a:latin typeface="Inter" pitchFamily="34" charset="0"/>
                <a:ea typeface="Inter" pitchFamily="34" charset="-122"/>
                <a:cs typeface="Inter" pitchFamily="34" charset="-120"/>
              </a:rPr>
              <a:t>Confirm shares/securities form part of </a:t>
            </a:r>
            <a:r>
              <a:rPr lang="en-US" sz="900" b="1" dirty="0">
                <a:solidFill>
                  <a:srgbClr val="272525"/>
                </a:solidFill>
                <a:latin typeface="Inter" pitchFamily="34" charset="0"/>
                <a:ea typeface="Inter" pitchFamily="34" charset="-122"/>
                <a:cs typeface="Inter" pitchFamily="34" charset="-120"/>
              </a:rPr>
              <a:t>tax-audit financials</a:t>
            </a:r>
            <a:r>
              <a:rPr lang="en-US" sz="900" dirty="0">
                <a:solidFill>
                  <a:srgbClr val="272525"/>
                </a:solidFill>
                <a:latin typeface="Inter" pitchFamily="34" charset="0"/>
                <a:ea typeface="Inter" pitchFamily="34" charset="-122"/>
                <a:cs typeface="Inter" pitchFamily="34" charset="-120"/>
              </a:rPr>
              <a:t> (personal accounts excluded)</a:t>
            </a:r>
            <a:endParaRPr lang="en-US" sz="900" dirty="0"/>
          </a:p>
          <a:p>
            <a:pPr marL="342900" indent="-342900" algn="just">
              <a:lnSpc>
                <a:spcPct val="124000"/>
              </a:lnSpc>
              <a:buSzPct val="100000"/>
              <a:buChar char="•"/>
            </a:pPr>
            <a:r>
              <a:rPr lang="en-US" sz="900" dirty="0">
                <a:solidFill>
                  <a:srgbClr val="272525"/>
                </a:solidFill>
                <a:latin typeface="Inter" pitchFamily="34" charset="0"/>
                <a:ea typeface="Inter" pitchFamily="34" charset="-122"/>
                <a:cs typeface="Inter" pitchFamily="34" charset="-120"/>
              </a:rPr>
              <a:t>Cross-verify via </a:t>
            </a:r>
            <a:r>
              <a:rPr lang="en-US" sz="900" b="1" dirty="0">
                <a:solidFill>
                  <a:srgbClr val="272525"/>
                </a:solidFill>
                <a:latin typeface="Inter" pitchFamily="34" charset="0"/>
                <a:ea typeface="Inter" pitchFamily="34" charset="-122"/>
                <a:cs typeface="Inter" pitchFamily="34" charset="-120"/>
              </a:rPr>
              <a:t>TIS/AIS</a:t>
            </a:r>
            <a:r>
              <a:rPr lang="en-US" sz="900" dirty="0">
                <a:solidFill>
                  <a:srgbClr val="272525"/>
                </a:solidFill>
                <a:latin typeface="Inter" pitchFamily="34" charset="0"/>
                <a:ea typeface="Inter" pitchFamily="34" charset="-122"/>
                <a:cs typeface="Inter" pitchFamily="34" charset="-120"/>
              </a:rPr>
              <a:t> . Further companies listed on </a:t>
            </a:r>
            <a:r>
              <a:rPr lang="en-US" sz="900" dirty="0" err="1">
                <a:solidFill>
                  <a:srgbClr val="272525"/>
                </a:solidFill>
                <a:latin typeface="Inter" pitchFamily="34" charset="0"/>
                <a:ea typeface="Inter" pitchFamily="34" charset="-122"/>
                <a:cs typeface="Inter" pitchFamily="34" charset="-120"/>
              </a:rPr>
              <a:t>recognised</a:t>
            </a:r>
            <a:r>
              <a:rPr lang="en-US" sz="900" dirty="0">
                <a:solidFill>
                  <a:srgbClr val="272525"/>
                </a:solidFill>
                <a:latin typeface="Inter" pitchFamily="34" charset="0"/>
                <a:ea typeface="Inter" pitchFamily="34" charset="-122"/>
                <a:cs typeface="Inter" pitchFamily="34" charset="-120"/>
              </a:rPr>
              <a:t> stock exchange must report buybacks of an amount Rs.10 lakh or more in a F.Y.  (other than open market)</a:t>
            </a:r>
            <a:endParaRPr lang="en-US" sz="900" dirty="0"/>
          </a:p>
          <a:p>
            <a:pPr marL="342900" indent="-342900" algn="just">
              <a:lnSpc>
                <a:spcPct val="124000"/>
              </a:lnSpc>
              <a:buSzPct val="100000"/>
              <a:buChar char="•"/>
            </a:pPr>
            <a:r>
              <a:rPr lang="en-US" sz="900" dirty="0">
                <a:solidFill>
                  <a:srgbClr val="272525"/>
                </a:solidFill>
                <a:latin typeface="Inter" pitchFamily="34" charset="0"/>
                <a:ea typeface="Inter" pitchFamily="34" charset="-122"/>
                <a:cs typeface="Inter" pitchFamily="34" charset="-120"/>
              </a:rPr>
              <a:t>Check </a:t>
            </a:r>
            <a:r>
              <a:rPr lang="en-US" sz="900" b="1" dirty="0">
                <a:solidFill>
                  <a:srgbClr val="272525"/>
                </a:solidFill>
                <a:latin typeface="Inter" pitchFamily="34" charset="0"/>
                <a:ea typeface="Inter" pitchFamily="34" charset="-122"/>
                <a:cs typeface="Inter" pitchFamily="34" charset="-120"/>
              </a:rPr>
              <a:t>Form SH-8/SH-9</a:t>
            </a:r>
            <a:r>
              <a:rPr lang="en-US" sz="900" dirty="0">
                <a:solidFill>
                  <a:srgbClr val="272525"/>
                </a:solidFill>
                <a:latin typeface="Inter" pitchFamily="34" charset="0"/>
                <a:ea typeface="Inter" pitchFamily="34" charset="-122"/>
                <a:cs typeface="Inter" pitchFamily="34" charset="-120"/>
              </a:rPr>
              <a:t> filed with ROC</a:t>
            </a:r>
            <a:endParaRPr lang="en-US" sz="900" dirty="0"/>
          </a:p>
          <a:p>
            <a:pPr marL="342900" indent="-342900" algn="just">
              <a:lnSpc>
                <a:spcPct val="124000"/>
              </a:lnSpc>
              <a:buSzPct val="100000"/>
              <a:buChar char="•"/>
            </a:pPr>
            <a:r>
              <a:rPr lang="en-US" sz="900" dirty="0">
                <a:solidFill>
                  <a:srgbClr val="272525"/>
                </a:solidFill>
                <a:latin typeface="Inter" pitchFamily="34" charset="0"/>
                <a:ea typeface="Inter" pitchFamily="34" charset="-122"/>
                <a:cs typeface="Inter" pitchFamily="34" charset="-120"/>
              </a:rPr>
              <a:t>Obtain </a:t>
            </a:r>
            <a:r>
              <a:rPr lang="en-US" sz="900" b="1" dirty="0">
                <a:solidFill>
                  <a:srgbClr val="272525"/>
                </a:solidFill>
                <a:latin typeface="Inter" pitchFamily="34" charset="0"/>
                <a:ea typeface="Inter" pitchFamily="34" charset="-122"/>
                <a:cs typeface="Inter" pitchFamily="34" charset="-120"/>
              </a:rPr>
              <a:t>Management Representation Letter</a:t>
            </a:r>
            <a:r>
              <a:rPr lang="en-US" sz="900" dirty="0">
                <a:solidFill>
                  <a:srgbClr val="272525"/>
                </a:solidFill>
                <a:latin typeface="Inter" pitchFamily="34" charset="0"/>
                <a:ea typeface="Inter" pitchFamily="34" charset="-122"/>
                <a:cs typeface="Inter" pitchFamily="34" charset="-120"/>
              </a:rPr>
              <a:t> for disclosure of buyback amounts</a:t>
            </a:r>
            <a:endParaRPr lang="en-US" sz="900" dirty="0"/>
          </a:p>
          <a:p>
            <a:pPr marL="342900" indent="-342900" algn="just">
              <a:lnSpc>
                <a:spcPct val="124000"/>
              </a:lnSpc>
              <a:buSzPct val="100000"/>
              <a:buChar char="•"/>
            </a:pPr>
            <a:r>
              <a:rPr lang="en-US" sz="900" dirty="0">
                <a:solidFill>
                  <a:srgbClr val="272525"/>
                </a:solidFill>
                <a:latin typeface="Inter" pitchFamily="34" charset="0"/>
                <a:ea typeface="Inter" pitchFamily="34" charset="-122"/>
                <a:cs typeface="Inter" pitchFamily="34" charset="-120"/>
              </a:rPr>
              <a:t>Auditor must report cost of shares purchased. This is needed to compute tax impact correctly.</a:t>
            </a:r>
          </a:p>
        </p:txBody>
      </p:sp>
      <p:sp>
        <p:nvSpPr>
          <p:cNvPr id="15" name="Text 12"/>
          <p:cNvSpPr/>
          <p:nvPr/>
        </p:nvSpPr>
        <p:spPr>
          <a:xfrm>
            <a:off x="5053087" y="4079379"/>
            <a:ext cx="3562722" cy="317153"/>
          </a:xfrm>
          <a:prstGeom prst="rect">
            <a:avLst/>
          </a:prstGeom>
          <a:noFill/>
          <a:ln/>
        </p:spPr>
        <p:txBody>
          <a:bodyPr wrap="square" lIns="0" tIns="0" rIns="0" bIns="0" rtlCol="0" anchor="t">
            <a:normAutofit/>
          </a:bodyPr>
          <a:lstStyle/>
          <a:p>
            <a:pPr marL="0" indent="0" algn="l">
              <a:lnSpc>
                <a:spcPct val="124000"/>
              </a:lnSpc>
              <a:buNone/>
            </a:pPr>
            <a:endParaRPr lang="en-US" sz="800" dirty="0"/>
          </a:p>
        </p:txBody>
      </p:sp>
      <p:sp>
        <p:nvSpPr>
          <p:cNvPr id="16" name="Rectangle 15"/>
          <p:cNvSpPr/>
          <p:nvPr/>
        </p:nvSpPr>
        <p:spPr>
          <a:xfrm>
            <a:off x="8020050" y="4852392"/>
            <a:ext cx="1066800" cy="246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09467" y="4868333"/>
            <a:ext cx="1134533" cy="275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Rectangle 2"/>
          <p:cNvSpPr/>
          <p:nvPr/>
        </p:nvSpPr>
        <p:spPr>
          <a:xfrm>
            <a:off x="338667" y="380990"/>
            <a:ext cx="8339666" cy="3508653"/>
          </a:xfrm>
          <a:prstGeom prst="rect">
            <a:avLst/>
          </a:prstGeom>
        </p:spPr>
        <p:txBody>
          <a:bodyPr wrap="square">
            <a:spAutoFit/>
          </a:bodyPr>
          <a:lstStyle/>
          <a:p>
            <a:pPr>
              <a:buNone/>
            </a:pPr>
            <a:r>
              <a:rPr lang="en-US" sz="2400" b="1" dirty="0">
                <a:cs typeface="Calibri" panose="020F0502020204030204" pitchFamily="34" charset="0"/>
              </a:rPr>
              <a:t>Question 3</a:t>
            </a:r>
          </a:p>
          <a:p>
            <a:pPr>
              <a:buNone/>
            </a:pPr>
            <a:endParaRPr lang="en-US" sz="2400" b="1" dirty="0">
              <a:cs typeface="Calibri" panose="020F0502020204030204" pitchFamily="34" charset="0"/>
            </a:endParaRPr>
          </a:p>
          <a:p>
            <a:pPr>
              <a:buNone/>
            </a:pPr>
            <a:endParaRPr lang="en-US" b="1" dirty="0">
              <a:cs typeface="Calibri" panose="020F0502020204030204" pitchFamily="34" charset="0"/>
            </a:endParaRPr>
          </a:p>
          <a:p>
            <a:pPr algn="just">
              <a:buNone/>
            </a:pPr>
            <a:r>
              <a:rPr lang="en-US" sz="1600" dirty="0">
                <a:latin typeface="Inter" charset="0"/>
              </a:rPr>
              <a:t>XYZ Pvt. Ltd., a closely held company, gives a loan of ₹15 lakh to Rahul, who holds 12% voting power in the company. The company also has sufficient accumulated profits. How will this transaction be treated under the Income-tax Act?</a:t>
            </a:r>
          </a:p>
          <a:p>
            <a:pPr>
              <a:buNone/>
            </a:pPr>
            <a:endParaRPr lang="en-US" b="1" dirty="0">
              <a:latin typeface="Inter" charset="0"/>
              <a:cs typeface="Calibri" panose="020F0502020204030204" pitchFamily="34" charset="0"/>
            </a:endParaRPr>
          </a:p>
          <a:p>
            <a:pPr marL="342900" indent="-342900">
              <a:buAutoNum type="alphaUcPeriod"/>
            </a:pPr>
            <a:r>
              <a:rPr lang="en-US" dirty="0">
                <a:latin typeface="Inter" charset="0"/>
              </a:rPr>
              <a:t>It will be treated as business income</a:t>
            </a:r>
            <a:endParaRPr lang="en-US" dirty="0">
              <a:latin typeface="Inter" charset="0"/>
              <a:cs typeface="Calibri" panose="020F0502020204030204" pitchFamily="34" charset="0"/>
            </a:endParaRPr>
          </a:p>
          <a:p>
            <a:pPr marL="342900" indent="-342900">
              <a:buAutoNum type="alphaUcPeriod"/>
            </a:pPr>
            <a:r>
              <a:rPr lang="en-US" dirty="0">
                <a:latin typeface="Inter" charset="0"/>
              </a:rPr>
              <a:t>It will be treated as deemed dividend in the hands of Rahul</a:t>
            </a:r>
            <a:endParaRPr lang="en-US" dirty="0">
              <a:latin typeface="Inter" charset="0"/>
              <a:cs typeface="Calibri" panose="020F0502020204030204" pitchFamily="34" charset="0"/>
            </a:endParaRPr>
          </a:p>
          <a:p>
            <a:pPr marL="342900" indent="-342900">
              <a:buAutoNum type="alphaUcPeriod"/>
            </a:pPr>
            <a:r>
              <a:rPr lang="en-US" dirty="0">
                <a:latin typeface="Inter" charset="0"/>
              </a:rPr>
              <a:t>It will be exempt as it is a loan transaction</a:t>
            </a:r>
            <a:endParaRPr lang="en-US" dirty="0">
              <a:latin typeface="Inter" charset="0"/>
              <a:cs typeface="Calibri" panose="020F0502020204030204" pitchFamily="34" charset="0"/>
            </a:endParaRPr>
          </a:p>
          <a:p>
            <a:pPr marL="342900" indent="-342900">
              <a:buAutoNum type="alphaUcPeriod"/>
            </a:pPr>
            <a:r>
              <a:rPr lang="en-US" dirty="0">
                <a:latin typeface="Inter" charset="0"/>
              </a:rPr>
              <a:t>It will be treated as capital gain</a:t>
            </a:r>
            <a:endParaRPr lang="en-US" dirty="0">
              <a:latin typeface="Inter" charset="0"/>
              <a:cs typeface="Calibri" panose="020F0502020204030204" pitchFamily="34" charset="0"/>
            </a:endParaRPr>
          </a:p>
          <a:p>
            <a:endParaRPr lang="en-US" dirty="0">
              <a:latin typeface="Inter" charset="0"/>
              <a:cs typeface="Calibri" panose="020F0502020204030204" pitchFamily="34" charset="0"/>
            </a:endParaRPr>
          </a:p>
        </p:txBody>
      </p:sp>
    </p:spTree>
    <p:extLst>
      <p:ext uri="{BB962C8B-B14F-4D97-AF65-F5344CB8AC3E}">
        <p14:creationId xmlns:p14="http://schemas.microsoft.com/office/powerpoint/2010/main" val="95532512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09467" y="4868333"/>
            <a:ext cx="1134533" cy="275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Rectangle 2"/>
          <p:cNvSpPr/>
          <p:nvPr/>
        </p:nvSpPr>
        <p:spPr>
          <a:xfrm>
            <a:off x="237067" y="372524"/>
            <a:ext cx="8339666" cy="4062651"/>
          </a:xfrm>
          <a:prstGeom prst="rect">
            <a:avLst/>
          </a:prstGeom>
        </p:spPr>
        <p:txBody>
          <a:bodyPr wrap="square">
            <a:spAutoFit/>
          </a:bodyPr>
          <a:lstStyle/>
          <a:p>
            <a:pPr>
              <a:buNone/>
            </a:pPr>
            <a:r>
              <a:rPr lang="en-US" sz="2400" b="1" dirty="0">
                <a:cs typeface="Calibri" panose="020F0502020204030204" pitchFamily="34" charset="0"/>
              </a:rPr>
              <a:t>Question 4</a:t>
            </a:r>
          </a:p>
          <a:p>
            <a:pPr>
              <a:buNone/>
            </a:pPr>
            <a:endParaRPr lang="en-US" b="1" dirty="0">
              <a:cs typeface="Calibri" panose="020F0502020204030204" pitchFamily="34" charset="0"/>
            </a:endParaRPr>
          </a:p>
          <a:p>
            <a:pPr algn="just">
              <a:buNone/>
            </a:pPr>
            <a:r>
              <a:rPr lang="en-US" sz="1600" dirty="0">
                <a:latin typeface="Inter" charset="0"/>
              </a:rPr>
              <a:t>ABC Pvt. Ltd., a closely held company, buys back shares from Mr. X (shareholder holding 15% voting power) on 15 November 2024 under Section 68 of the Companies Act, 2013. Mr. X receives ₹10 lakh over and above his cost of acquisition. How will this amount be treated for tax purposes?</a:t>
            </a:r>
          </a:p>
          <a:p>
            <a:pPr algn="just">
              <a:buNone/>
            </a:pPr>
            <a:endParaRPr lang="en-US" sz="1600" b="1" dirty="0">
              <a:cs typeface="Calibri" panose="020F0502020204030204" pitchFamily="34" charset="0"/>
            </a:endParaRPr>
          </a:p>
          <a:p>
            <a:pPr algn="just">
              <a:buNone/>
            </a:pPr>
            <a:endParaRPr lang="en-US" b="1" dirty="0">
              <a:cs typeface="Calibri" panose="020F0502020204030204" pitchFamily="34" charset="0"/>
            </a:endParaRPr>
          </a:p>
          <a:p>
            <a:pPr marL="342900" indent="-342900">
              <a:buAutoNum type="alphaUcPeriod"/>
            </a:pPr>
            <a:r>
              <a:rPr lang="en-US" sz="1600" dirty="0">
                <a:latin typeface="Inter" charset="0"/>
              </a:rPr>
              <a:t>Capital gain in the hands of Mr. X</a:t>
            </a:r>
            <a:endParaRPr lang="en-US" sz="1600" dirty="0">
              <a:latin typeface="Inter" charset="0"/>
              <a:cs typeface="Calibri" panose="020F0502020204030204" pitchFamily="34" charset="0"/>
            </a:endParaRPr>
          </a:p>
          <a:p>
            <a:pPr marL="342900" indent="-342900">
              <a:buAutoNum type="alphaUcPeriod"/>
            </a:pPr>
            <a:r>
              <a:rPr lang="en-US" sz="1600" dirty="0">
                <a:latin typeface="Inter" charset="0"/>
              </a:rPr>
              <a:t>Deemed dividend under Section 2(22)(f)</a:t>
            </a:r>
          </a:p>
          <a:p>
            <a:pPr marL="342900" indent="-342900">
              <a:buAutoNum type="alphaUcPeriod"/>
            </a:pPr>
            <a:r>
              <a:rPr lang="en-US" sz="1600" dirty="0">
                <a:latin typeface="Inter" charset="0"/>
              </a:rPr>
              <a:t>Business income of ABC Pvt. Ltd</a:t>
            </a:r>
          </a:p>
          <a:p>
            <a:pPr marL="342900" indent="-342900">
              <a:buAutoNum type="alphaUcPeriod"/>
            </a:pPr>
            <a:r>
              <a:rPr lang="en-US" sz="1600" dirty="0">
                <a:latin typeface="Inter" charset="0"/>
              </a:rPr>
              <a:t>Exempt income since it is a buyback transaction</a:t>
            </a:r>
          </a:p>
          <a:p>
            <a:endParaRPr lang="en-US" dirty="0">
              <a:latin typeface="Inter" charset="0"/>
              <a:cs typeface="Calibri" panose="020F0502020204030204" pitchFamily="34" charset="0"/>
            </a:endParaRPr>
          </a:p>
          <a:p>
            <a:endParaRPr lang="en-US" dirty="0">
              <a:latin typeface="Inter" charset="0"/>
              <a:cs typeface="Calibri" panose="020F0502020204030204" pitchFamily="34" charset="0"/>
            </a:endParaRPr>
          </a:p>
          <a:p>
            <a:pPr>
              <a:buNone/>
            </a:pPr>
            <a:endParaRPr lang="en-US" dirty="0">
              <a:latin typeface="Inter" charset="0"/>
              <a:cs typeface="Calibri" panose="020F0502020204030204" pitchFamily="34" charset="0"/>
            </a:endParaRPr>
          </a:p>
        </p:txBody>
      </p:sp>
    </p:spTree>
    <p:extLst>
      <p:ext uri="{BB962C8B-B14F-4D97-AF65-F5344CB8AC3E}">
        <p14:creationId xmlns:p14="http://schemas.microsoft.com/office/powerpoint/2010/main" val="137838971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34132" y="315813"/>
            <a:ext cx="7122542" cy="339179"/>
          </a:xfrm>
          <a:prstGeom prst="rect">
            <a:avLst/>
          </a:prstGeom>
          <a:noFill/>
          <a:ln/>
        </p:spPr>
        <p:txBody>
          <a:bodyPr wrap="none" lIns="0" tIns="0" rIns="0" bIns="0" rtlCol="0" anchor="t"/>
          <a:lstStyle/>
          <a:p>
            <a:pPr marL="0" indent="0" algn="l">
              <a:lnSpc>
                <a:spcPct val="104000"/>
              </a:lnSpc>
              <a:buNone/>
            </a:pPr>
            <a:r>
              <a:rPr lang="en-US" sz="2100" b="1" dirty="0">
                <a:solidFill>
                  <a:srgbClr val="000000"/>
                </a:solidFill>
                <a:latin typeface="Inter Bold" pitchFamily="34" charset="0"/>
                <a:ea typeface="Inter Bold" pitchFamily="34" charset="-122"/>
                <a:cs typeface="Inter Bold" pitchFamily="34" charset="-120"/>
              </a:rPr>
              <a:t>Clauses 37 &amp; 38: Cost Audit &amp; Central Excise Audit</a:t>
            </a:r>
            <a:endParaRPr lang="en-US" sz="2100" dirty="0"/>
          </a:p>
        </p:txBody>
      </p:sp>
      <p:sp>
        <p:nvSpPr>
          <p:cNvPr id="3" name="Shape 1"/>
          <p:cNvSpPr/>
          <p:nvPr/>
        </p:nvSpPr>
        <p:spPr>
          <a:xfrm>
            <a:off x="434132" y="844897"/>
            <a:ext cx="600373" cy="195263"/>
          </a:xfrm>
          <a:prstGeom prst="roundRect">
            <a:avLst>
              <a:gd name="adj" fmla="val 18677"/>
            </a:avLst>
          </a:prstGeom>
          <a:solidFill>
            <a:srgbClr val="DADBF1"/>
          </a:solidFill>
          <a:ln/>
        </p:spPr>
      </p:sp>
      <p:sp>
        <p:nvSpPr>
          <p:cNvPr id="4" name="Text 2"/>
          <p:cNvSpPr/>
          <p:nvPr/>
        </p:nvSpPr>
        <p:spPr>
          <a:xfrm>
            <a:off x="499244" y="877416"/>
            <a:ext cx="927348" cy="130225"/>
          </a:xfrm>
          <a:prstGeom prst="rect">
            <a:avLst/>
          </a:prstGeom>
          <a:noFill/>
          <a:ln/>
        </p:spPr>
        <p:txBody>
          <a:bodyPr wrap="none" lIns="0" tIns="0" rIns="0" bIns="0" rtlCol="0" anchor="t"/>
          <a:lstStyle/>
          <a:p>
            <a:pPr marL="0" indent="0" algn="l">
              <a:lnSpc>
                <a:spcPct val="125000"/>
              </a:lnSpc>
              <a:buNone/>
            </a:pPr>
            <a:r>
              <a:rPr lang="en-US" sz="650" dirty="0">
                <a:solidFill>
                  <a:srgbClr val="272525"/>
                </a:solidFill>
                <a:latin typeface="Inter" pitchFamily="34" charset="0"/>
                <a:ea typeface="Inter" pitchFamily="34" charset="-122"/>
                <a:cs typeface="Inter" pitchFamily="34" charset="-120"/>
              </a:rPr>
              <a:t>CLAUSE 37</a:t>
            </a:r>
            <a:endParaRPr lang="en-US" sz="650" dirty="0"/>
          </a:p>
        </p:txBody>
      </p:sp>
      <p:sp>
        <p:nvSpPr>
          <p:cNvPr id="5" name="Shape 3"/>
          <p:cNvSpPr/>
          <p:nvPr/>
        </p:nvSpPr>
        <p:spPr>
          <a:xfrm>
            <a:off x="1088752" y="844897"/>
            <a:ext cx="604912" cy="195263"/>
          </a:xfrm>
          <a:prstGeom prst="roundRect">
            <a:avLst>
              <a:gd name="adj" fmla="val 18677"/>
            </a:avLst>
          </a:prstGeom>
          <a:solidFill>
            <a:srgbClr val="DADBF1"/>
          </a:solidFill>
          <a:ln/>
        </p:spPr>
      </p:sp>
      <p:sp>
        <p:nvSpPr>
          <p:cNvPr id="6" name="Text 4"/>
          <p:cNvSpPr/>
          <p:nvPr/>
        </p:nvSpPr>
        <p:spPr>
          <a:xfrm>
            <a:off x="1153864" y="877416"/>
            <a:ext cx="931887" cy="130225"/>
          </a:xfrm>
          <a:prstGeom prst="rect">
            <a:avLst/>
          </a:prstGeom>
          <a:noFill/>
          <a:ln/>
        </p:spPr>
        <p:txBody>
          <a:bodyPr wrap="none" lIns="0" tIns="0" rIns="0" bIns="0" rtlCol="0" anchor="t"/>
          <a:lstStyle/>
          <a:p>
            <a:pPr marL="0" indent="0" algn="l">
              <a:lnSpc>
                <a:spcPct val="125000"/>
              </a:lnSpc>
              <a:buNone/>
            </a:pPr>
            <a:r>
              <a:rPr lang="en-US" sz="650" dirty="0">
                <a:solidFill>
                  <a:srgbClr val="272525"/>
                </a:solidFill>
                <a:latin typeface="Inter" pitchFamily="34" charset="0"/>
                <a:ea typeface="Inter" pitchFamily="34" charset="-122"/>
                <a:cs typeface="Inter" pitchFamily="34" charset="-120"/>
              </a:rPr>
              <a:t>CLAUSE 38</a:t>
            </a:r>
            <a:endParaRPr lang="en-US" sz="650" dirty="0"/>
          </a:p>
        </p:txBody>
      </p:sp>
      <p:sp>
        <p:nvSpPr>
          <p:cNvPr id="7" name="Text 5"/>
          <p:cNvSpPr/>
          <p:nvPr/>
        </p:nvSpPr>
        <p:spPr>
          <a:xfrm>
            <a:off x="434132" y="1146944"/>
            <a:ext cx="8275737" cy="325636"/>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72525"/>
                </a:solidFill>
                <a:latin typeface="Inter" pitchFamily="34" charset="0"/>
                <a:ea typeface="Inter" pitchFamily="34" charset="-122"/>
                <a:cs typeface="Inter" pitchFamily="34" charset="-120"/>
              </a:rPr>
              <a:t>Clauses 37 and 38 require the tax auditor to report on cost audit and Central Excise audit, respectively. In both cases, the auditor must ascertain whether such audits were conducted, obtain copies of reports, and note any disqualifications or disagreements — without expressing an independent opinion on those reports.</a:t>
            </a:r>
            <a:endParaRPr lang="en-US" sz="850" dirty="0"/>
          </a:p>
        </p:txBody>
      </p:sp>
      <p:sp>
        <p:nvSpPr>
          <p:cNvPr id="9" name="Text 6"/>
          <p:cNvSpPr/>
          <p:nvPr/>
        </p:nvSpPr>
        <p:spPr>
          <a:xfrm>
            <a:off x="434132" y="1579786"/>
            <a:ext cx="1553840" cy="169515"/>
          </a:xfrm>
          <a:prstGeom prst="rect">
            <a:avLst/>
          </a:prstGeom>
          <a:noFill/>
          <a:ln/>
        </p:spPr>
        <p:txBody>
          <a:bodyPr wrap="none" lIns="0" tIns="0" rIns="0" bIns="0" rtlCol="0" anchor="t"/>
          <a:lstStyle/>
          <a:p>
            <a:pPr marL="0" indent="0" algn="l">
              <a:lnSpc>
                <a:spcPct val="104000"/>
              </a:lnSpc>
              <a:buNone/>
            </a:pPr>
            <a:r>
              <a:rPr lang="en-US" sz="1050" b="1" dirty="0">
                <a:solidFill>
                  <a:srgbClr val="272525"/>
                </a:solidFill>
                <a:latin typeface="Inter Bold" pitchFamily="34" charset="0"/>
                <a:ea typeface="Inter Bold" pitchFamily="34" charset="-122"/>
                <a:cs typeface="Inter Bold" pitchFamily="34" charset="-120"/>
              </a:rPr>
              <a:t>Clause 37 — Cost Audit</a:t>
            </a:r>
            <a:endParaRPr lang="en-US" sz="1050" dirty="0"/>
          </a:p>
        </p:txBody>
      </p:sp>
      <p:sp>
        <p:nvSpPr>
          <p:cNvPr id="10" name="Text 7"/>
          <p:cNvSpPr/>
          <p:nvPr/>
        </p:nvSpPr>
        <p:spPr>
          <a:xfrm>
            <a:off x="424334" y="1872778"/>
            <a:ext cx="4078486" cy="2661122"/>
          </a:xfrm>
          <a:prstGeom prst="rect">
            <a:avLst/>
          </a:prstGeom>
          <a:noFill/>
          <a:ln/>
        </p:spPr>
        <p:txBody>
          <a:bodyPr wrap="square" lIns="0" tIns="0" rIns="0" bIns="0" rtlCol="0" anchor="t">
            <a:normAutofit/>
          </a:bodyPr>
          <a:lstStyle/>
          <a:p>
            <a:pPr marL="342900" indent="-342900" algn="just">
              <a:lnSpc>
                <a:spcPct val="125000"/>
              </a:lnSpc>
              <a:buSzPct val="100000"/>
              <a:buChar char="•"/>
            </a:pPr>
            <a:r>
              <a:rPr lang="en-US" sz="1000" dirty="0">
                <a:solidFill>
                  <a:srgbClr val="272525"/>
                </a:solidFill>
                <a:latin typeface="Inter" pitchFamily="34" charset="0"/>
                <a:ea typeface="Inter" pitchFamily="34" charset="-122"/>
                <a:cs typeface="Inter" pitchFamily="34" charset="-120"/>
              </a:rPr>
              <a:t>Ascertain from management whether a cost audit was carried out</a:t>
            </a:r>
            <a:endParaRPr lang="en-US" sz="1000" dirty="0"/>
          </a:p>
          <a:p>
            <a:pPr marL="342900" indent="-342900" algn="just">
              <a:lnSpc>
                <a:spcPct val="125000"/>
              </a:lnSpc>
              <a:buSzPct val="100000"/>
              <a:buChar char="•"/>
            </a:pPr>
            <a:r>
              <a:rPr lang="en-US" sz="1000" dirty="0">
                <a:solidFill>
                  <a:srgbClr val="272525"/>
                </a:solidFill>
                <a:latin typeface="Inter" pitchFamily="34" charset="0"/>
                <a:ea typeface="Inter" pitchFamily="34" charset="-122"/>
                <a:cs typeface="Inter" pitchFamily="34" charset="-120"/>
              </a:rPr>
              <a:t>Obtain a copy of the cost audit report</a:t>
            </a:r>
            <a:endParaRPr lang="en-US" sz="1000" dirty="0"/>
          </a:p>
          <a:p>
            <a:pPr marL="342900" indent="-342900" algn="just">
              <a:lnSpc>
                <a:spcPct val="125000"/>
              </a:lnSpc>
              <a:buSzPct val="100000"/>
              <a:buChar char="•"/>
            </a:pPr>
            <a:r>
              <a:rPr lang="en-US" sz="1000" dirty="0">
                <a:solidFill>
                  <a:srgbClr val="272525"/>
                </a:solidFill>
                <a:latin typeface="Inter" pitchFamily="34" charset="0"/>
                <a:ea typeface="Inter" pitchFamily="34" charset="-122"/>
                <a:cs typeface="Inter" pitchFamily="34" charset="-120"/>
              </a:rPr>
              <a:t>Note details of any </a:t>
            </a:r>
            <a:r>
              <a:rPr lang="en-US" sz="1000" b="1" dirty="0">
                <a:solidFill>
                  <a:srgbClr val="272525"/>
                </a:solidFill>
                <a:latin typeface="Inter" pitchFamily="34" charset="0"/>
                <a:ea typeface="Inter" pitchFamily="34" charset="-122"/>
                <a:cs typeface="Inter" pitchFamily="34" charset="-120"/>
              </a:rPr>
              <a:t>disqualification or disagreement</a:t>
            </a:r>
            <a:r>
              <a:rPr lang="en-US" sz="1000" dirty="0">
                <a:solidFill>
                  <a:srgbClr val="272525"/>
                </a:solidFill>
                <a:latin typeface="Inter" pitchFamily="34" charset="0"/>
                <a:ea typeface="Inter" pitchFamily="34" charset="-122"/>
                <a:cs typeface="Inter" pitchFamily="34" charset="-120"/>
              </a:rPr>
              <a:t> on any matter/item/value/quantity reported by the cost auditor</a:t>
            </a:r>
            <a:endParaRPr lang="en-US" sz="1000" dirty="0"/>
          </a:p>
          <a:p>
            <a:pPr marL="342900" indent="-342900" algn="just">
              <a:lnSpc>
                <a:spcPct val="125000"/>
              </a:lnSpc>
              <a:buSzPct val="100000"/>
              <a:buChar char="•"/>
            </a:pPr>
            <a:r>
              <a:rPr lang="en-US" sz="1000" dirty="0">
                <a:solidFill>
                  <a:srgbClr val="272525"/>
                </a:solidFill>
                <a:latin typeface="Inter" pitchFamily="34" charset="0"/>
                <a:ea typeface="Inter" pitchFamily="34" charset="-122"/>
                <a:cs typeface="Inter" pitchFamily="34" charset="-120"/>
              </a:rPr>
              <a:t>No opinion required if audit was ordered but not carried out</a:t>
            </a:r>
            <a:endParaRPr lang="en-US" sz="1000" dirty="0"/>
          </a:p>
          <a:p>
            <a:pPr marL="342900" indent="-342900" algn="just">
              <a:lnSpc>
                <a:spcPct val="125000"/>
              </a:lnSpc>
              <a:buSzPct val="100000"/>
              <a:buChar char="•"/>
            </a:pPr>
            <a:r>
              <a:rPr lang="en-US" sz="1000" dirty="0">
                <a:solidFill>
                  <a:srgbClr val="272525"/>
                </a:solidFill>
                <a:latin typeface="Inter" pitchFamily="34" charset="0"/>
                <a:ea typeface="Inter" pitchFamily="34" charset="-122"/>
                <a:cs typeface="Inter" pitchFamily="34" charset="-120"/>
              </a:rPr>
              <a:t>If audit ordered but </a:t>
            </a:r>
            <a:r>
              <a:rPr lang="en-US" sz="1000" b="1" dirty="0">
                <a:solidFill>
                  <a:srgbClr val="272525"/>
                </a:solidFill>
                <a:latin typeface="Inter" pitchFamily="34" charset="0"/>
                <a:ea typeface="Inter" pitchFamily="34" charset="-122"/>
                <a:cs typeface="Inter" pitchFamily="34" charset="-120"/>
              </a:rPr>
              <a:t>not completed</a:t>
            </a:r>
            <a:r>
              <a:rPr lang="en-US" sz="1000" dirty="0">
                <a:solidFill>
                  <a:srgbClr val="272525"/>
                </a:solidFill>
                <a:latin typeface="Inter" pitchFamily="34" charset="0"/>
                <a:ea typeface="Inter" pitchFamily="34" charset="-122"/>
                <a:cs typeface="Inter" pitchFamily="34" charset="-120"/>
              </a:rPr>
              <a:t> by the time of tax audit report, state that the report is unavailable</a:t>
            </a:r>
            <a:endParaRPr lang="en-US" sz="1000" dirty="0"/>
          </a:p>
          <a:p>
            <a:pPr marL="342900" indent="-342900" algn="just">
              <a:lnSpc>
                <a:spcPct val="125000"/>
              </a:lnSpc>
              <a:buSzPct val="100000"/>
              <a:buChar char="•"/>
            </a:pPr>
            <a:r>
              <a:rPr lang="en-US" sz="1000" dirty="0">
                <a:solidFill>
                  <a:srgbClr val="272525"/>
                </a:solidFill>
                <a:latin typeface="Inter" pitchFamily="34" charset="0"/>
                <a:ea typeface="Inter" pitchFamily="34" charset="-122"/>
                <a:cs typeface="Inter" pitchFamily="34" charset="-120"/>
              </a:rPr>
              <a:t>Report only on cost audit reports whose </a:t>
            </a:r>
            <a:r>
              <a:rPr lang="en-US" sz="1000" b="1" dirty="0">
                <a:solidFill>
                  <a:srgbClr val="272525"/>
                </a:solidFill>
                <a:latin typeface="Inter" pitchFamily="34" charset="0"/>
                <a:ea typeface="Inter" pitchFamily="34" charset="-122"/>
                <a:cs typeface="Inter" pitchFamily="34" charset="-120"/>
              </a:rPr>
              <a:t>time period falls within the relevant previous year</a:t>
            </a:r>
            <a:r>
              <a:rPr lang="en-US" sz="1000" dirty="0">
                <a:solidFill>
                  <a:srgbClr val="272525"/>
                </a:solidFill>
                <a:latin typeface="Inter" pitchFamily="34" charset="0"/>
                <a:ea typeface="Inter" pitchFamily="34" charset="-122"/>
                <a:cs typeface="Inter" pitchFamily="34" charset="-120"/>
              </a:rPr>
              <a:t> and received up to the date of the tax audit report</a:t>
            </a:r>
            <a:endParaRPr lang="en-US" sz="1000" dirty="0"/>
          </a:p>
        </p:txBody>
      </p:sp>
      <p:sp>
        <p:nvSpPr>
          <p:cNvPr id="12" name="Text 8"/>
          <p:cNvSpPr/>
          <p:nvPr/>
        </p:nvSpPr>
        <p:spPr>
          <a:xfrm>
            <a:off x="4775199" y="1579785"/>
            <a:ext cx="2121372" cy="169515"/>
          </a:xfrm>
          <a:prstGeom prst="rect">
            <a:avLst/>
          </a:prstGeom>
          <a:noFill/>
          <a:ln/>
        </p:spPr>
        <p:txBody>
          <a:bodyPr wrap="none" lIns="0" tIns="0" rIns="0" bIns="0" rtlCol="0" anchor="t"/>
          <a:lstStyle/>
          <a:p>
            <a:pPr marL="0" indent="0" algn="l">
              <a:lnSpc>
                <a:spcPct val="104000"/>
              </a:lnSpc>
              <a:buNone/>
            </a:pPr>
            <a:r>
              <a:rPr lang="en-US" sz="1050" b="1" dirty="0">
                <a:solidFill>
                  <a:srgbClr val="272525"/>
                </a:solidFill>
                <a:latin typeface="Inter Bold" pitchFamily="34" charset="0"/>
                <a:ea typeface="Inter Bold" pitchFamily="34" charset="-122"/>
                <a:cs typeface="Inter Bold" pitchFamily="34" charset="-120"/>
              </a:rPr>
              <a:t>Clause 38 — Central Excise Audit</a:t>
            </a:r>
            <a:endParaRPr lang="en-US" sz="1050" dirty="0"/>
          </a:p>
        </p:txBody>
      </p:sp>
      <p:sp>
        <p:nvSpPr>
          <p:cNvPr id="13" name="Text 9"/>
          <p:cNvSpPr/>
          <p:nvPr/>
        </p:nvSpPr>
        <p:spPr>
          <a:xfrm>
            <a:off x="4775199" y="1872778"/>
            <a:ext cx="3934669" cy="2661122"/>
          </a:xfrm>
          <a:prstGeom prst="rect">
            <a:avLst/>
          </a:prstGeom>
          <a:noFill/>
          <a:ln/>
        </p:spPr>
        <p:txBody>
          <a:bodyPr wrap="square" lIns="0" tIns="0" rIns="0" bIns="0" rtlCol="0" anchor="t">
            <a:normAutofit/>
          </a:bodyPr>
          <a:lstStyle/>
          <a:p>
            <a:pPr marL="342900" indent="-342900" algn="just">
              <a:lnSpc>
                <a:spcPct val="125000"/>
              </a:lnSpc>
              <a:buSzPct val="100000"/>
              <a:buChar char="•"/>
            </a:pPr>
            <a:r>
              <a:rPr lang="en-US" sz="1000" dirty="0">
                <a:solidFill>
                  <a:srgbClr val="272525"/>
                </a:solidFill>
                <a:latin typeface="Inter" pitchFamily="34" charset="0"/>
                <a:ea typeface="Inter" pitchFamily="34" charset="-122"/>
                <a:cs typeface="Inter" pitchFamily="34" charset="-120"/>
              </a:rPr>
              <a:t>Ascertain from management whether any audit was conducted under the </a:t>
            </a:r>
            <a:r>
              <a:rPr lang="en-US" sz="1000" b="1" dirty="0">
                <a:solidFill>
                  <a:srgbClr val="272525"/>
                </a:solidFill>
                <a:latin typeface="Inter" pitchFamily="34" charset="0"/>
                <a:ea typeface="Inter" pitchFamily="34" charset="-122"/>
                <a:cs typeface="Inter" pitchFamily="34" charset="-120"/>
              </a:rPr>
              <a:t>Central Excise Act, 1944</a:t>
            </a:r>
            <a:endParaRPr lang="en-US" sz="1000" dirty="0"/>
          </a:p>
          <a:p>
            <a:pPr marL="342900" indent="-342900" algn="just">
              <a:lnSpc>
                <a:spcPct val="125000"/>
              </a:lnSpc>
              <a:buSzPct val="100000"/>
              <a:buChar char="•"/>
            </a:pPr>
            <a:r>
              <a:rPr lang="en-US" sz="1000" dirty="0">
                <a:solidFill>
                  <a:srgbClr val="272525"/>
                </a:solidFill>
                <a:latin typeface="Inter" pitchFamily="34" charset="0"/>
                <a:ea typeface="Inter" pitchFamily="34" charset="-122"/>
                <a:cs typeface="Inter" pitchFamily="34" charset="-120"/>
              </a:rPr>
              <a:t>Obtain a copy of the excise audit report</a:t>
            </a:r>
            <a:endParaRPr lang="en-US" sz="1000" dirty="0"/>
          </a:p>
          <a:p>
            <a:pPr marL="342900" indent="-342900" algn="just">
              <a:lnSpc>
                <a:spcPct val="125000"/>
              </a:lnSpc>
              <a:buSzPct val="100000"/>
              <a:buChar char="•"/>
            </a:pPr>
            <a:r>
              <a:rPr lang="en-US" sz="1000" dirty="0">
                <a:solidFill>
                  <a:srgbClr val="272525"/>
                </a:solidFill>
                <a:latin typeface="Inter" pitchFamily="34" charset="0"/>
                <a:ea typeface="Inter" pitchFamily="34" charset="-122"/>
                <a:cs typeface="Inter" pitchFamily="34" charset="-120"/>
              </a:rPr>
              <a:t>Note details of any </a:t>
            </a:r>
            <a:r>
              <a:rPr lang="en-US" sz="1000" b="1" dirty="0">
                <a:solidFill>
                  <a:srgbClr val="272525"/>
                </a:solidFill>
                <a:latin typeface="Inter" pitchFamily="34" charset="0"/>
                <a:ea typeface="Inter" pitchFamily="34" charset="-122"/>
                <a:cs typeface="Inter" pitchFamily="34" charset="-120"/>
              </a:rPr>
              <a:t>disqualification or disagreement</a:t>
            </a:r>
            <a:r>
              <a:rPr lang="en-US" sz="1000" dirty="0">
                <a:solidFill>
                  <a:srgbClr val="272525"/>
                </a:solidFill>
                <a:latin typeface="Inter" pitchFamily="34" charset="0"/>
                <a:ea typeface="Inter" pitchFamily="34" charset="-122"/>
                <a:cs typeface="Inter" pitchFamily="34" charset="-120"/>
              </a:rPr>
              <a:t> on any matter/item/value/quantity reported by the excise auditor</a:t>
            </a:r>
            <a:endParaRPr lang="en-US" sz="1000" dirty="0"/>
          </a:p>
          <a:p>
            <a:pPr marL="342900" indent="-342900" algn="just">
              <a:lnSpc>
                <a:spcPct val="125000"/>
              </a:lnSpc>
              <a:buSzPct val="100000"/>
              <a:buChar char="•"/>
            </a:pPr>
            <a:r>
              <a:rPr lang="en-US" sz="1000" dirty="0">
                <a:solidFill>
                  <a:srgbClr val="272525"/>
                </a:solidFill>
                <a:latin typeface="Inter" pitchFamily="34" charset="0"/>
                <a:ea typeface="Inter" pitchFamily="34" charset="-122"/>
                <a:cs typeface="Inter" pitchFamily="34" charset="-120"/>
              </a:rPr>
              <a:t>No opinion required if audit was ordered but not carried out</a:t>
            </a:r>
            <a:endParaRPr lang="en-US" sz="1000" dirty="0"/>
          </a:p>
          <a:p>
            <a:pPr marL="342900" indent="-342900" algn="just">
              <a:lnSpc>
                <a:spcPct val="125000"/>
              </a:lnSpc>
              <a:buSzPct val="100000"/>
              <a:buChar char="•"/>
            </a:pPr>
            <a:r>
              <a:rPr lang="en-US" sz="1000" dirty="0">
                <a:solidFill>
                  <a:srgbClr val="272525"/>
                </a:solidFill>
                <a:latin typeface="Inter" pitchFamily="34" charset="0"/>
                <a:ea typeface="Inter" pitchFamily="34" charset="-122"/>
                <a:cs typeface="Inter" pitchFamily="34" charset="-120"/>
              </a:rPr>
              <a:t>If excise audit is </a:t>
            </a:r>
            <a:r>
              <a:rPr lang="en-US" sz="1000" b="1" dirty="0">
                <a:solidFill>
                  <a:srgbClr val="272525"/>
                </a:solidFill>
                <a:latin typeface="Inter" pitchFamily="34" charset="0"/>
                <a:ea typeface="Inter" pitchFamily="34" charset="-122"/>
                <a:cs typeface="Inter" pitchFamily="34" charset="-120"/>
              </a:rPr>
              <a:t>not completed</a:t>
            </a:r>
            <a:r>
              <a:rPr lang="en-US" sz="1000" dirty="0">
                <a:solidFill>
                  <a:srgbClr val="272525"/>
                </a:solidFill>
                <a:latin typeface="Inter" pitchFamily="34" charset="0"/>
                <a:ea typeface="Inter" pitchFamily="34" charset="-122"/>
                <a:cs typeface="Inter" pitchFamily="34" charset="-120"/>
              </a:rPr>
              <a:t> by the time of the tax auditor's report, state that the report is unavailable</a:t>
            </a:r>
            <a:endParaRPr lang="en-US" sz="1000" dirty="0"/>
          </a:p>
          <a:p>
            <a:pPr marL="342900" indent="-342900" algn="just">
              <a:lnSpc>
                <a:spcPct val="125000"/>
              </a:lnSpc>
              <a:buSzPct val="100000"/>
              <a:buChar char="•"/>
            </a:pPr>
            <a:r>
              <a:rPr lang="en-US" sz="1000" dirty="0">
                <a:solidFill>
                  <a:srgbClr val="272525"/>
                </a:solidFill>
                <a:latin typeface="Inter" pitchFamily="34" charset="0"/>
                <a:ea typeface="Inter" pitchFamily="34" charset="-122"/>
                <a:cs typeface="Inter" pitchFamily="34" charset="-120"/>
              </a:rPr>
              <a:t>Report only on excise audit reports whose </a:t>
            </a:r>
            <a:r>
              <a:rPr lang="en-US" sz="1000" b="1" dirty="0">
                <a:solidFill>
                  <a:srgbClr val="272525"/>
                </a:solidFill>
                <a:latin typeface="Inter" pitchFamily="34" charset="0"/>
                <a:ea typeface="Inter" pitchFamily="34" charset="-122"/>
                <a:cs typeface="Inter" pitchFamily="34" charset="-120"/>
              </a:rPr>
              <a:t>time period falls within the relevant previous year</a:t>
            </a:r>
            <a:r>
              <a:rPr lang="en-US" sz="1000" dirty="0">
                <a:solidFill>
                  <a:srgbClr val="272525"/>
                </a:solidFill>
                <a:latin typeface="Inter" pitchFamily="34" charset="0"/>
                <a:ea typeface="Inter" pitchFamily="34" charset="-122"/>
                <a:cs typeface="Inter" pitchFamily="34" charset="-120"/>
              </a:rPr>
              <a:t> and received up to the date of the tax audit report</a:t>
            </a:r>
            <a:endParaRPr lang="en-US" sz="1000" dirty="0"/>
          </a:p>
        </p:txBody>
      </p:sp>
      <p:sp>
        <p:nvSpPr>
          <p:cNvPr id="14" name="Rectangle 13"/>
          <p:cNvSpPr/>
          <p:nvPr/>
        </p:nvSpPr>
        <p:spPr>
          <a:xfrm>
            <a:off x="8020050" y="4852392"/>
            <a:ext cx="1066800" cy="246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65162" y="404217"/>
            <a:ext cx="8213675" cy="726728"/>
          </a:xfrm>
          <a:prstGeom prst="rect">
            <a:avLst/>
          </a:prstGeom>
          <a:noFill/>
          <a:ln/>
        </p:spPr>
        <p:txBody>
          <a:bodyPr wrap="square" lIns="0" tIns="0" rIns="0" bIns="0" rtlCol="0" anchor="t">
            <a:normAutofit/>
          </a:bodyPr>
          <a:lstStyle/>
          <a:p>
            <a:pPr marL="0" indent="0" algn="l">
              <a:lnSpc>
                <a:spcPct val="104000"/>
              </a:lnSpc>
              <a:buNone/>
            </a:pPr>
            <a:r>
              <a:rPr lang="en-US" sz="2250" b="1" dirty="0">
                <a:solidFill>
                  <a:srgbClr val="000000"/>
                </a:solidFill>
                <a:latin typeface="Inter Bold" pitchFamily="34" charset="0"/>
                <a:ea typeface="Inter Bold" pitchFamily="34" charset="-122"/>
                <a:cs typeface="Inter Bold" pitchFamily="34" charset="-120"/>
              </a:rPr>
              <a:t>Clause 39: Service Tax Audit — Section 72A, Finance Act 1994</a:t>
            </a:r>
            <a:endParaRPr lang="en-US" sz="2250" dirty="0"/>
          </a:p>
        </p:txBody>
      </p:sp>
      <p:sp>
        <p:nvSpPr>
          <p:cNvPr id="3" name="Shape 1"/>
          <p:cNvSpPr/>
          <p:nvPr/>
        </p:nvSpPr>
        <p:spPr>
          <a:xfrm>
            <a:off x="465162" y="1353740"/>
            <a:ext cx="1135038" cy="335359"/>
          </a:xfrm>
          <a:prstGeom prst="roundRect">
            <a:avLst>
              <a:gd name="adj" fmla="val 18277"/>
            </a:avLst>
          </a:prstGeom>
          <a:solidFill>
            <a:srgbClr val="DADBF1"/>
          </a:solidFill>
          <a:ln/>
        </p:spPr>
      </p:sp>
      <p:sp>
        <p:nvSpPr>
          <p:cNvPr id="4" name="Text 2"/>
          <p:cNvSpPr/>
          <p:nvPr/>
        </p:nvSpPr>
        <p:spPr>
          <a:xfrm>
            <a:off x="534887" y="1344216"/>
            <a:ext cx="1293849" cy="344884"/>
          </a:xfrm>
          <a:prstGeom prst="rect">
            <a:avLst/>
          </a:prstGeom>
          <a:noFill/>
          <a:ln/>
        </p:spPr>
        <p:txBody>
          <a:bodyPr wrap="none" lIns="0" tIns="0" rIns="0" bIns="0" rtlCol="0" anchor="t"/>
          <a:lstStyle/>
          <a:p>
            <a:pPr marL="0" indent="0" algn="l">
              <a:lnSpc>
                <a:spcPct val="129000"/>
              </a:lnSpc>
              <a:buNone/>
            </a:pPr>
            <a:r>
              <a:rPr lang="en-US" sz="1400" dirty="0">
                <a:solidFill>
                  <a:srgbClr val="272525"/>
                </a:solidFill>
                <a:latin typeface="Inter" pitchFamily="34" charset="0"/>
                <a:ea typeface="Inter" pitchFamily="34" charset="-122"/>
                <a:cs typeface="Inter" pitchFamily="34" charset="-120"/>
              </a:rPr>
              <a:t>CLAUSE 39</a:t>
            </a:r>
            <a:endParaRPr lang="en-US" sz="1400" dirty="0"/>
          </a:p>
        </p:txBody>
      </p:sp>
      <p:sp>
        <p:nvSpPr>
          <p:cNvPr id="5" name="Shape 3"/>
          <p:cNvSpPr/>
          <p:nvPr/>
        </p:nvSpPr>
        <p:spPr>
          <a:xfrm>
            <a:off x="1846001" y="1344216"/>
            <a:ext cx="1513149" cy="344884"/>
          </a:xfrm>
          <a:prstGeom prst="roundRect">
            <a:avLst>
              <a:gd name="adj" fmla="val 17497"/>
            </a:avLst>
          </a:prstGeom>
          <a:noFill/>
          <a:ln w="4763">
            <a:solidFill>
              <a:srgbClr val="4950BC"/>
            </a:solidFill>
            <a:prstDash val="solid"/>
          </a:ln>
        </p:spPr>
      </p:sp>
      <p:sp>
        <p:nvSpPr>
          <p:cNvPr id="6" name="Text 4"/>
          <p:cNvSpPr/>
          <p:nvPr/>
        </p:nvSpPr>
        <p:spPr>
          <a:xfrm>
            <a:off x="1926151" y="1388566"/>
            <a:ext cx="1352848" cy="144140"/>
          </a:xfrm>
          <a:prstGeom prst="rect">
            <a:avLst/>
          </a:prstGeom>
          <a:noFill/>
          <a:ln/>
        </p:spPr>
        <p:txBody>
          <a:bodyPr wrap="none" lIns="0" tIns="0" rIns="0" bIns="0" rtlCol="0" anchor="t"/>
          <a:lstStyle/>
          <a:p>
            <a:pPr marL="0" indent="0" algn="just">
              <a:lnSpc>
                <a:spcPct val="129000"/>
              </a:lnSpc>
              <a:buNone/>
            </a:pPr>
            <a:r>
              <a:rPr lang="en-US" sz="1050" dirty="0">
                <a:solidFill>
                  <a:srgbClr val="4950BC"/>
                </a:solidFill>
                <a:latin typeface="Inter" pitchFamily="34" charset="0"/>
                <a:ea typeface="Inter" pitchFamily="34" charset="-122"/>
                <a:cs typeface="Inter" pitchFamily="34" charset="-120"/>
              </a:rPr>
              <a:t>LEGACY PROVISION</a:t>
            </a:r>
            <a:endParaRPr lang="en-US" sz="1050" dirty="0"/>
          </a:p>
        </p:txBody>
      </p:sp>
      <p:sp>
        <p:nvSpPr>
          <p:cNvPr id="7" name="Text 5"/>
          <p:cNvSpPr/>
          <p:nvPr/>
        </p:nvSpPr>
        <p:spPr>
          <a:xfrm>
            <a:off x="465161" y="2310879"/>
            <a:ext cx="8213675" cy="360462"/>
          </a:xfrm>
          <a:prstGeom prst="rect">
            <a:avLst/>
          </a:prstGeom>
          <a:noFill/>
          <a:ln/>
        </p:spPr>
        <p:txBody>
          <a:bodyPr wrap="square" lIns="0" tIns="0" rIns="0" bIns="0" rtlCol="0" anchor="t">
            <a:noAutofit/>
          </a:bodyPr>
          <a:lstStyle/>
          <a:p>
            <a:pPr marL="0" indent="0" algn="just">
              <a:lnSpc>
                <a:spcPct val="129000"/>
              </a:lnSpc>
              <a:buNone/>
            </a:pPr>
            <a:r>
              <a:rPr lang="en-US" sz="1050" dirty="0">
                <a:solidFill>
                  <a:srgbClr val="272525"/>
                </a:solidFill>
                <a:latin typeface="Inter" pitchFamily="34" charset="0"/>
                <a:ea typeface="Inter" pitchFamily="34" charset="-122"/>
                <a:cs typeface="Inter" pitchFamily="34" charset="-120"/>
              </a:rPr>
              <a:t>With service tax subsumed into GST and no longer in operation, the relevance of Clause 39 has </a:t>
            </a:r>
            <a:r>
              <a:rPr lang="en-US" sz="1050" b="1" dirty="0">
                <a:solidFill>
                  <a:srgbClr val="272525"/>
                </a:solidFill>
                <a:latin typeface="Inter" pitchFamily="34" charset="0"/>
                <a:ea typeface="Inter" pitchFamily="34" charset="-122"/>
                <a:cs typeface="Inter" pitchFamily="34" charset="-120"/>
              </a:rPr>
              <a:t>substantially diminished</a:t>
            </a:r>
            <a:r>
              <a:rPr lang="en-US" sz="1050" dirty="0">
                <a:solidFill>
                  <a:srgbClr val="272525"/>
                </a:solidFill>
                <a:latin typeface="Inter" pitchFamily="34" charset="0"/>
                <a:ea typeface="Inter" pitchFamily="34" charset="-122"/>
                <a:cs typeface="Inter" pitchFamily="34" charset="-120"/>
              </a:rPr>
              <a:t>. Reporting under this clause would, in most cases, not arise in the current tax environment.</a:t>
            </a:r>
            <a:endParaRPr lang="en-US" sz="1050" dirty="0"/>
          </a:p>
        </p:txBody>
      </p:sp>
      <p:sp>
        <p:nvSpPr>
          <p:cNvPr id="8" name="Shape 6"/>
          <p:cNvSpPr/>
          <p:nvPr/>
        </p:nvSpPr>
        <p:spPr>
          <a:xfrm>
            <a:off x="381446" y="3028279"/>
            <a:ext cx="4132436" cy="1711003"/>
          </a:xfrm>
          <a:prstGeom prst="roundRect">
            <a:avLst>
              <a:gd name="adj" fmla="val 3269"/>
            </a:avLst>
          </a:prstGeom>
          <a:solidFill>
            <a:srgbClr val="4950BC"/>
          </a:solidFill>
          <a:ln/>
        </p:spPr>
      </p:sp>
      <p:sp>
        <p:nvSpPr>
          <p:cNvPr id="9" name="Text 7"/>
          <p:cNvSpPr/>
          <p:nvPr/>
        </p:nvSpPr>
        <p:spPr>
          <a:xfrm>
            <a:off x="499665" y="3182392"/>
            <a:ext cx="2658145" cy="181645"/>
          </a:xfrm>
          <a:prstGeom prst="rect">
            <a:avLst/>
          </a:prstGeom>
          <a:noFill/>
          <a:ln/>
        </p:spPr>
        <p:txBody>
          <a:bodyPr wrap="none" lIns="0" tIns="0" rIns="0" bIns="0" rtlCol="0" anchor="t"/>
          <a:lstStyle/>
          <a:p>
            <a:pPr marL="0" indent="0" algn="l">
              <a:lnSpc>
                <a:spcPct val="104000"/>
              </a:lnSpc>
              <a:buNone/>
            </a:pPr>
            <a:r>
              <a:rPr lang="en-US" sz="1100" b="1" dirty="0">
                <a:solidFill>
                  <a:srgbClr val="FFFFFF"/>
                </a:solidFill>
                <a:latin typeface="Inter Bold" pitchFamily="34" charset="0"/>
                <a:ea typeface="Inter Bold" pitchFamily="34" charset="-122"/>
                <a:cs typeface="Inter Bold" pitchFamily="34" charset="-120"/>
              </a:rPr>
              <a:t>When Reporting May Still Arise</a:t>
            </a:r>
            <a:endParaRPr lang="en-US" sz="1100" dirty="0"/>
          </a:p>
        </p:txBody>
      </p:sp>
      <p:sp>
        <p:nvSpPr>
          <p:cNvPr id="10" name="Text 8"/>
          <p:cNvSpPr/>
          <p:nvPr/>
        </p:nvSpPr>
        <p:spPr>
          <a:xfrm>
            <a:off x="497681" y="3592463"/>
            <a:ext cx="3899967" cy="720923"/>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FFFFFF"/>
                </a:solidFill>
                <a:latin typeface="Inter" pitchFamily="34" charset="0"/>
                <a:ea typeface="Inter" pitchFamily="34" charset="-122"/>
                <a:cs typeface="Inter" pitchFamily="34" charset="-120"/>
              </a:rPr>
              <a:t>Only in </a:t>
            </a:r>
            <a:r>
              <a:rPr lang="en-US" sz="900" b="1" dirty="0">
                <a:solidFill>
                  <a:srgbClr val="FFFFFF"/>
                </a:solidFill>
                <a:latin typeface="Inter" pitchFamily="34" charset="0"/>
                <a:ea typeface="Inter" pitchFamily="34" charset="-122"/>
                <a:cs typeface="Inter" pitchFamily="34" charset="-120"/>
              </a:rPr>
              <a:t>exceptional cases</a:t>
            </a:r>
            <a:r>
              <a:rPr lang="en-US" sz="900" dirty="0">
                <a:solidFill>
                  <a:srgbClr val="FFFFFF"/>
                </a:solidFill>
                <a:latin typeface="Inter" pitchFamily="34" charset="0"/>
                <a:ea typeface="Inter" pitchFamily="34" charset="-122"/>
                <a:cs typeface="Inter" pitchFamily="34" charset="-120"/>
              </a:rPr>
              <a:t> involving legacy issues from the pre-GST regime might some consideration be warranted — such as where a demand was raised, adjudicated, or concluded during the year under audit. These would be rare, transitional scenarios.</a:t>
            </a:r>
            <a:endParaRPr lang="en-US" sz="900" dirty="0"/>
          </a:p>
        </p:txBody>
      </p:sp>
      <p:sp>
        <p:nvSpPr>
          <p:cNvPr id="11" name="Text 9"/>
          <p:cNvSpPr/>
          <p:nvPr/>
        </p:nvSpPr>
        <p:spPr>
          <a:xfrm>
            <a:off x="4863927" y="3042021"/>
            <a:ext cx="1910804" cy="181645"/>
          </a:xfrm>
          <a:prstGeom prst="rect">
            <a:avLst/>
          </a:prstGeom>
          <a:noFill/>
          <a:ln/>
        </p:spPr>
        <p:txBody>
          <a:bodyPr wrap="none" lIns="0" tIns="0" rIns="0" bIns="0" rtlCol="0" anchor="t"/>
          <a:lstStyle/>
          <a:p>
            <a:pPr marL="0" indent="0" algn="l">
              <a:lnSpc>
                <a:spcPct val="104000"/>
              </a:lnSpc>
              <a:buNone/>
            </a:pPr>
            <a:r>
              <a:rPr lang="en-US" sz="1100" b="1" dirty="0">
                <a:solidFill>
                  <a:srgbClr val="000000"/>
                </a:solidFill>
                <a:latin typeface="Inter Bold" pitchFamily="34" charset="0"/>
                <a:ea typeface="Inter Bold" pitchFamily="34" charset="-122"/>
                <a:cs typeface="Inter Bold" pitchFamily="34" charset="-120"/>
              </a:rPr>
              <a:t>Auditor's Approach</a:t>
            </a:r>
            <a:endParaRPr lang="en-US" sz="1100" dirty="0"/>
          </a:p>
        </p:txBody>
      </p:sp>
      <p:sp>
        <p:nvSpPr>
          <p:cNvPr id="12" name="Text 10"/>
          <p:cNvSpPr/>
          <p:nvPr/>
        </p:nvSpPr>
        <p:spPr>
          <a:xfrm>
            <a:off x="4718596" y="2577703"/>
            <a:ext cx="3965004" cy="901154"/>
          </a:xfrm>
          <a:prstGeom prst="rect">
            <a:avLst/>
          </a:prstGeom>
          <a:noFill/>
          <a:ln/>
        </p:spPr>
        <p:txBody>
          <a:bodyPr wrap="square" lIns="0" tIns="0" rIns="0" bIns="0" rtlCol="0" anchor="t">
            <a:normAutofit/>
          </a:bodyPr>
          <a:lstStyle/>
          <a:p>
            <a:pPr marL="0" indent="0" algn="l">
              <a:lnSpc>
                <a:spcPct val="129000"/>
              </a:lnSpc>
              <a:buNone/>
            </a:pPr>
            <a:endParaRPr lang="en-US" sz="900" dirty="0"/>
          </a:p>
        </p:txBody>
      </p:sp>
      <p:sp>
        <p:nvSpPr>
          <p:cNvPr id="13" name="Shape 11"/>
          <p:cNvSpPr/>
          <p:nvPr/>
        </p:nvSpPr>
        <p:spPr>
          <a:xfrm>
            <a:off x="4792229" y="3376340"/>
            <a:ext cx="3965004" cy="1015157"/>
          </a:xfrm>
          <a:prstGeom prst="roundRect">
            <a:avLst>
              <a:gd name="adj" fmla="val 4811"/>
            </a:avLst>
          </a:prstGeom>
          <a:solidFill>
            <a:srgbClr val="C7C9EA"/>
          </a:solidFill>
          <a:ln/>
        </p:spPr>
      </p:sp>
      <p:pic>
        <p:nvPicPr>
          <p:cNvPr id="14" name="Image 0" descr="preencoded.png"/>
          <p:cNvPicPr>
            <a:picLocks noChangeAspect="1"/>
          </p:cNvPicPr>
          <p:nvPr/>
        </p:nvPicPr>
        <p:blipFill>
          <a:blip/>
          <a:stretch>
            <a:fillRect/>
          </a:stretch>
        </p:blipFill>
        <p:spPr>
          <a:xfrm>
            <a:off x="4857059" y="3534345"/>
            <a:ext cx="145331" cy="116235"/>
          </a:xfrm>
          <a:prstGeom prst="rect">
            <a:avLst/>
          </a:prstGeom>
        </p:spPr>
      </p:pic>
      <p:sp>
        <p:nvSpPr>
          <p:cNvPr id="15" name="Text 12"/>
          <p:cNvSpPr/>
          <p:nvPr/>
        </p:nvSpPr>
        <p:spPr>
          <a:xfrm>
            <a:off x="5039246" y="3504926"/>
            <a:ext cx="3470970" cy="720923"/>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000000"/>
                </a:solidFill>
                <a:latin typeface="Inter" pitchFamily="34" charset="0"/>
                <a:ea typeface="Inter" pitchFamily="34" charset="-122"/>
                <a:cs typeface="Inter" pitchFamily="34" charset="-120"/>
              </a:rPr>
              <a:t>This clause is effectively a </a:t>
            </a:r>
            <a:r>
              <a:rPr lang="en-US" sz="900" b="1" dirty="0">
                <a:solidFill>
                  <a:srgbClr val="000000"/>
                </a:solidFill>
                <a:latin typeface="Inter" pitchFamily="34" charset="0"/>
                <a:ea typeface="Inter" pitchFamily="34" charset="-122"/>
                <a:cs typeface="Inter" pitchFamily="34" charset="-120"/>
              </a:rPr>
              <a:t>legacy provision</a:t>
            </a:r>
            <a:r>
              <a:rPr lang="en-US" sz="900" dirty="0">
                <a:solidFill>
                  <a:srgbClr val="000000"/>
                </a:solidFill>
                <a:latin typeface="Inter" pitchFamily="34" charset="0"/>
                <a:ea typeface="Inter" pitchFamily="34" charset="-122"/>
                <a:cs typeface="Inter" pitchFamily="34" charset="-120"/>
              </a:rPr>
              <a:t> post-GST implementation. Auditors should focus on whether any pre-GST service tax demands or audits remain pending or were concluded during the relevant previous year.</a:t>
            </a:r>
            <a:endParaRPr lang="en-US" sz="900" dirty="0"/>
          </a:p>
        </p:txBody>
      </p:sp>
      <p:sp>
        <p:nvSpPr>
          <p:cNvPr id="16" name="Rectangle 15"/>
          <p:cNvSpPr/>
          <p:nvPr/>
        </p:nvSpPr>
        <p:spPr>
          <a:xfrm>
            <a:off x="8020050" y="4852392"/>
            <a:ext cx="1066800" cy="246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80182" y="148791"/>
            <a:ext cx="6424017" cy="284634"/>
          </a:xfrm>
          <a:prstGeom prst="rect">
            <a:avLst/>
          </a:prstGeom>
          <a:noFill/>
          <a:ln/>
        </p:spPr>
        <p:txBody>
          <a:bodyPr wrap="none" lIns="0" tIns="0" rIns="0" bIns="0" rtlCol="0" anchor="t"/>
          <a:lstStyle/>
          <a:p>
            <a:pPr marL="0" indent="0" algn="l">
              <a:lnSpc>
                <a:spcPct val="104000"/>
              </a:lnSpc>
              <a:buNone/>
            </a:pPr>
            <a:r>
              <a:rPr lang="en-US" sz="1750" b="1" dirty="0">
                <a:solidFill>
                  <a:srgbClr val="000000"/>
                </a:solidFill>
                <a:latin typeface="Inter Bold" pitchFamily="34" charset="0"/>
                <a:ea typeface="Inter Bold" pitchFamily="34" charset="-122"/>
                <a:cs typeface="Inter Bold" pitchFamily="34" charset="-120"/>
              </a:rPr>
              <a:t>Clause 40: Financial Ratios — Turnover, Profit &amp; Stock</a:t>
            </a:r>
            <a:endParaRPr lang="en-US" sz="1750" dirty="0"/>
          </a:p>
        </p:txBody>
      </p:sp>
      <p:sp>
        <p:nvSpPr>
          <p:cNvPr id="3" name="Shape 1"/>
          <p:cNvSpPr/>
          <p:nvPr/>
        </p:nvSpPr>
        <p:spPr>
          <a:xfrm>
            <a:off x="988664" y="450812"/>
            <a:ext cx="605185" cy="190537"/>
          </a:xfrm>
          <a:prstGeom prst="roundRect">
            <a:avLst>
              <a:gd name="adj" fmla="val 19662"/>
            </a:avLst>
          </a:prstGeom>
          <a:solidFill>
            <a:srgbClr val="DADBF1"/>
          </a:solidFill>
          <a:ln/>
        </p:spPr>
      </p:sp>
      <p:sp>
        <p:nvSpPr>
          <p:cNvPr id="4" name="Text 2"/>
          <p:cNvSpPr/>
          <p:nvPr/>
        </p:nvSpPr>
        <p:spPr>
          <a:xfrm>
            <a:off x="1034802" y="495548"/>
            <a:ext cx="858738" cy="145802"/>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CLAUSE 40</a:t>
            </a:r>
            <a:endParaRPr lang="en-US" sz="700" dirty="0"/>
          </a:p>
        </p:txBody>
      </p:sp>
      <p:sp>
        <p:nvSpPr>
          <p:cNvPr id="5" name="Text 3"/>
          <p:cNvSpPr/>
          <p:nvPr/>
        </p:nvSpPr>
        <p:spPr>
          <a:xfrm>
            <a:off x="980182" y="750912"/>
            <a:ext cx="7183562" cy="379065"/>
          </a:xfrm>
          <a:prstGeom prst="rect">
            <a:avLst/>
          </a:prstGeom>
          <a:noFill/>
          <a:ln/>
        </p:spPr>
        <p:txBody>
          <a:bodyPr wrap="square" lIns="0" tIns="0" rIns="0" bIns="0" rtlCol="0" anchor="t">
            <a:noAutofit/>
          </a:bodyPr>
          <a:lstStyle/>
          <a:p>
            <a:pPr marL="0" indent="0" algn="just">
              <a:lnSpc>
                <a:spcPct val="116000"/>
              </a:lnSpc>
              <a:buNone/>
            </a:pPr>
            <a:r>
              <a:rPr lang="en-US" sz="800" dirty="0">
                <a:solidFill>
                  <a:srgbClr val="272525"/>
                </a:solidFill>
                <a:latin typeface="Inter" pitchFamily="34" charset="0"/>
                <a:ea typeface="Inter" pitchFamily="34" charset="-122"/>
                <a:cs typeface="Inter" pitchFamily="34" charset="-120"/>
              </a:rPr>
              <a:t>Clause 40 requires disclosure of key financial ratios for the previous year and preceding previous year. These ratios apply to assessees engaged in </a:t>
            </a:r>
            <a:r>
              <a:rPr lang="en-US" sz="800" b="1" dirty="0">
                <a:solidFill>
                  <a:srgbClr val="272525"/>
                </a:solidFill>
                <a:latin typeface="Inter" pitchFamily="34" charset="0"/>
                <a:ea typeface="Inter" pitchFamily="34" charset="-122"/>
                <a:cs typeface="Inter" pitchFamily="34" charset="-120"/>
              </a:rPr>
              <a:t>manufacturing or trading</a:t>
            </a:r>
            <a:r>
              <a:rPr lang="en-US" sz="800" dirty="0">
                <a:solidFill>
                  <a:srgbClr val="272525"/>
                </a:solidFill>
                <a:latin typeface="Inter" pitchFamily="34" charset="0"/>
                <a:ea typeface="Inter" pitchFamily="34" charset="-122"/>
                <a:cs typeface="Inter" pitchFamily="34" charset="-120"/>
              </a:rPr>
              <a:t> activities; for service providers, only Total Turnover (S.No. 1) and Net Profit/Turnover (S.No. 3) need be furnished. Ratio No. 5 (Material Consumed/Finished Goods) is not required for trading concerns.</a:t>
            </a:r>
            <a:endParaRPr lang="en-US" sz="800" dirty="0"/>
          </a:p>
        </p:txBody>
      </p:sp>
      <p:sp>
        <p:nvSpPr>
          <p:cNvPr id="6" name="Shape 4"/>
          <p:cNvSpPr/>
          <p:nvPr/>
        </p:nvSpPr>
        <p:spPr>
          <a:xfrm>
            <a:off x="975420" y="1411536"/>
            <a:ext cx="7183562" cy="1306116"/>
          </a:xfrm>
          <a:prstGeom prst="roundRect">
            <a:avLst>
              <a:gd name="adj" fmla="val 2929"/>
            </a:avLst>
          </a:prstGeom>
          <a:noFill/>
          <a:ln w="4763">
            <a:solidFill>
              <a:srgbClr val="000000">
                <a:alpha val="8000"/>
              </a:srgbClr>
            </a:solidFill>
            <a:prstDash val="solid"/>
          </a:ln>
        </p:spPr>
      </p:sp>
      <p:sp>
        <p:nvSpPr>
          <p:cNvPr id="7" name="Shape 5"/>
          <p:cNvSpPr/>
          <p:nvPr/>
        </p:nvSpPr>
        <p:spPr>
          <a:xfrm>
            <a:off x="984945" y="1399505"/>
            <a:ext cx="7174037" cy="216098"/>
          </a:xfrm>
          <a:prstGeom prst="rect">
            <a:avLst/>
          </a:prstGeom>
          <a:solidFill>
            <a:srgbClr val="FFFFFF">
              <a:alpha val="4000"/>
            </a:srgbClr>
          </a:solidFill>
          <a:ln/>
        </p:spPr>
      </p:sp>
      <p:sp>
        <p:nvSpPr>
          <p:cNvPr id="8" name="Text 6"/>
          <p:cNvSpPr/>
          <p:nvPr/>
        </p:nvSpPr>
        <p:spPr>
          <a:xfrm>
            <a:off x="1076176" y="1444377"/>
            <a:ext cx="846534" cy="126355"/>
          </a:xfrm>
          <a:prstGeom prst="rect">
            <a:avLst/>
          </a:prstGeom>
          <a:noFill/>
          <a:ln/>
        </p:spPr>
        <p:txBody>
          <a:bodyPr wrap="none" lIns="0" tIns="0" rIns="0" bIns="0" rtlCol="0" anchor="t"/>
          <a:lstStyle/>
          <a:p>
            <a:pPr marL="0" indent="0" algn="l">
              <a:lnSpc>
                <a:spcPct val="116000"/>
              </a:lnSpc>
              <a:buNone/>
            </a:pPr>
            <a:r>
              <a:rPr lang="en-US" sz="700" b="1" dirty="0">
                <a:solidFill>
                  <a:srgbClr val="272525"/>
                </a:solidFill>
                <a:latin typeface="Inter" pitchFamily="34" charset="0"/>
                <a:ea typeface="Inter" pitchFamily="34" charset="-122"/>
                <a:cs typeface="Inter" pitchFamily="34" charset="-120"/>
              </a:rPr>
              <a:t>S.No.</a:t>
            </a:r>
            <a:endParaRPr lang="en-US" sz="700" dirty="0"/>
          </a:p>
        </p:txBody>
      </p:sp>
      <p:sp>
        <p:nvSpPr>
          <p:cNvPr id="9" name="Text 7"/>
          <p:cNvSpPr/>
          <p:nvPr/>
        </p:nvSpPr>
        <p:spPr>
          <a:xfrm>
            <a:off x="1652439" y="1444377"/>
            <a:ext cx="3426842" cy="126355"/>
          </a:xfrm>
          <a:prstGeom prst="rect">
            <a:avLst/>
          </a:prstGeom>
          <a:noFill/>
          <a:ln/>
        </p:spPr>
        <p:txBody>
          <a:bodyPr wrap="none" lIns="0" tIns="0" rIns="0" bIns="0" rtlCol="0" anchor="t"/>
          <a:lstStyle/>
          <a:p>
            <a:pPr marL="0" indent="0" algn="l">
              <a:lnSpc>
                <a:spcPct val="116000"/>
              </a:lnSpc>
              <a:buNone/>
            </a:pPr>
            <a:r>
              <a:rPr lang="en-US" sz="700" b="1" dirty="0">
                <a:solidFill>
                  <a:srgbClr val="272525"/>
                </a:solidFill>
                <a:latin typeface="Inter" pitchFamily="34" charset="0"/>
                <a:ea typeface="Inter" pitchFamily="34" charset="-122"/>
                <a:cs typeface="Inter" pitchFamily="34" charset="-120"/>
              </a:rPr>
              <a:t>Particulars</a:t>
            </a:r>
            <a:endParaRPr lang="en-US" sz="700" dirty="0"/>
          </a:p>
        </p:txBody>
      </p:sp>
      <p:sp>
        <p:nvSpPr>
          <p:cNvPr id="10" name="Text 8"/>
          <p:cNvSpPr/>
          <p:nvPr/>
        </p:nvSpPr>
        <p:spPr>
          <a:xfrm>
            <a:off x="4809009" y="1444377"/>
            <a:ext cx="1991990" cy="126355"/>
          </a:xfrm>
          <a:prstGeom prst="rect">
            <a:avLst/>
          </a:prstGeom>
          <a:noFill/>
          <a:ln/>
        </p:spPr>
        <p:txBody>
          <a:bodyPr wrap="none" lIns="0" tIns="0" rIns="0" bIns="0" rtlCol="0" anchor="t"/>
          <a:lstStyle/>
          <a:p>
            <a:pPr marL="0" indent="0" algn="l">
              <a:lnSpc>
                <a:spcPct val="116000"/>
              </a:lnSpc>
              <a:buNone/>
            </a:pPr>
            <a:r>
              <a:rPr lang="en-US" sz="700" b="1" dirty="0">
                <a:solidFill>
                  <a:srgbClr val="272525"/>
                </a:solidFill>
                <a:latin typeface="Inter" pitchFamily="34" charset="0"/>
                <a:ea typeface="Inter" pitchFamily="34" charset="-122"/>
                <a:cs typeface="Inter" pitchFamily="34" charset="-120"/>
              </a:rPr>
              <a:t>Previous Year</a:t>
            </a:r>
            <a:endParaRPr lang="en-US" sz="700" dirty="0"/>
          </a:p>
        </p:txBody>
      </p:sp>
      <p:sp>
        <p:nvSpPr>
          <p:cNvPr id="11" name="Text 9"/>
          <p:cNvSpPr/>
          <p:nvPr/>
        </p:nvSpPr>
        <p:spPr>
          <a:xfrm>
            <a:off x="6530727" y="1444377"/>
            <a:ext cx="1994371" cy="126355"/>
          </a:xfrm>
          <a:prstGeom prst="rect">
            <a:avLst/>
          </a:prstGeom>
          <a:noFill/>
          <a:ln/>
        </p:spPr>
        <p:txBody>
          <a:bodyPr wrap="none" lIns="0" tIns="0" rIns="0" bIns="0" rtlCol="0" anchor="t"/>
          <a:lstStyle/>
          <a:p>
            <a:pPr marL="0" indent="0" algn="l">
              <a:lnSpc>
                <a:spcPct val="116000"/>
              </a:lnSpc>
              <a:buNone/>
            </a:pPr>
            <a:r>
              <a:rPr lang="en-US" sz="700" b="1" dirty="0">
                <a:solidFill>
                  <a:srgbClr val="272525"/>
                </a:solidFill>
                <a:latin typeface="Inter" pitchFamily="34" charset="0"/>
                <a:ea typeface="Inter" pitchFamily="34" charset="-122"/>
                <a:cs typeface="Inter" pitchFamily="34" charset="-120"/>
              </a:rPr>
              <a:t>Preceding Previous Year</a:t>
            </a:r>
            <a:endParaRPr lang="en-US" sz="700" dirty="0"/>
          </a:p>
        </p:txBody>
      </p:sp>
      <p:sp>
        <p:nvSpPr>
          <p:cNvPr id="12" name="Shape 10"/>
          <p:cNvSpPr/>
          <p:nvPr/>
        </p:nvSpPr>
        <p:spPr>
          <a:xfrm>
            <a:off x="984945" y="1615604"/>
            <a:ext cx="7174037" cy="216098"/>
          </a:xfrm>
          <a:prstGeom prst="rect">
            <a:avLst/>
          </a:prstGeom>
          <a:solidFill>
            <a:srgbClr val="000000">
              <a:alpha val="4000"/>
            </a:srgbClr>
          </a:solidFill>
          <a:ln/>
        </p:spPr>
      </p:sp>
      <p:sp>
        <p:nvSpPr>
          <p:cNvPr id="13" name="Text 11"/>
          <p:cNvSpPr/>
          <p:nvPr/>
        </p:nvSpPr>
        <p:spPr>
          <a:xfrm>
            <a:off x="1076176" y="1660475"/>
            <a:ext cx="846534"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1</a:t>
            </a:r>
            <a:endParaRPr lang="en-US" sz="700" dirty="0"/>
          </a:p>
        </p:txBody>
      </p:sp>
      <p:sp>
        <p:nvSpPr>
          <p:cNvPr id="14" name="Text 12"/>
          <p:cNvSpPr/>
          <p:nvPr/>
        </p:nvSpPr>
        <p:spPr>
          <a:xfrm>
            <a:off x="1652439" y="1660475"/>
            <a:ext cx="3426842" cy="126355"/>
          </a:xfrm>
          <a:prstGeom prst="rect">
            <a:avLst/>
          </a:prstGeom>
          <a:noFill/>
          <a:ln/>
        </p:spPr>
        <p:txBody>
          <a:bodyPr wrap="none" lIns="0" tIns="0" rIns="0" bIns="0" rtlCol="0" anchor="t"/>
          <a:lstStyle/>
          <a:p>
            <a:pPr marL="0" indent="0" algn="l">
              <a:lnSpc>
                <a:spcPct val="116000"/>
              </a:lnSpc>
              <a:buNone/>
            </a:pPr>
            <a:r>
              <a:rPr lang="en-US" sz="800" dirty="0">
                <a:solidFill>
                  <a:srgbClr val="272525"/>
                </a:solidFill>
                <a:latin typeface="Inter" pitchFamily="34" charset="0"/>
                <a:ea typeface="Inter" pitchFamily="34" charset="-122"/>
                <a:cs typeface="Inter" pitchFamily="34" charset="-120"/>
              </a:rPr>
              <a:t>Total turnover of the assessee</a:t>
            </a:r>
            <a:endParaRPr lang="en-US" sz="800" dirty="0"/>
          </a:p>
        </p:txBody>
      </p:sp>
      <p:sp>
        <p:nvSpPr>
          <p:cNvPr id="15" name="Text 13"/>
          <p:cNvSpPr/>
          <p:nvPr/>
        </p:nvSpPr>
        <p:spPr>
          <a:xfrm>
            <a:off x="4809009" y="1660475"/>
            <a:ext cx="1991990"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a:t>
            </a:r>
            <a:endParaRPr lang="en-US" sz="700" dirty="0"/>
          </a:p>
        </p:txBody>
      </p:sp>
      <p:sp>
        <p:nvSpPr>
          <p:cNvPr id="16" name="Text 14"/>
          <p:cNvSpPr/>
          <p:nvPr/>
        </p:nvSpPr>
        <p:spPr>
          <a:xfrm>
            <a:off x="6530727" y="1660475"/>
            <a:ext cx="1994371"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a:t>
            </a:r>
            <a:endParaRPr lang="en-US" sz="700" dirty="0"/>
          </a:p>
        </p:txBody>
      </p:sp>
      <p:sp>
        <p:nvSpPr>
          <p:cNvPr id="17" name="Shape 15"/>
          <p:cNvSpPr/>
          <p:nvPr/>
        </p:nvSpPr>
        <p:spPr>
          <a:xfrm>
            <a:off x="984945" y="1831702"/>
            <a:ext cx="7174037" cy="216098"/>
          </a:xfrm>
          <a:prstGeom prst="rect">
            <a:avLst/>
          </a:prstGeom>
          <a:solidFill>
            <a:srgbClr val="FFFFFF">
              <a:alpha val="4000"/>
            </a:srgbClr>
          </a:solidFill>
          <a:ln/>
        </p:spPr>
      </p:sp>
      <p:sp>
        <p:nvSpPr>
          <p:cNvPr id="18" name="Text 16"/>
          <p:cNvSpPr/>
          <p:nvPr/>
        </p:nvSpPr>
        <p:spPr>
          <a:xfrm>
            <a:off x="1076176" y="1876574"/>
            <a:ext cx="846534"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2</a:t>
            </a:r>
            <a:endParaRPr lang="en-US" sz="700" dirty="0"/>
          </a:p>
        </p:txBody>
      </p:sp>
      <p:sp>
        <p:nvSpPr>
          <p:cNvPr id="19" name="Text 17"/>
          <p:cNvSpPr/>
          <p:nvPr/>
        </p:nvSpPr>
        <p:spPr>
          <a:xfrm>
            <a:off x="1652439" y="1876574"/>
            <a:ext cx="3426842" cy="126355"/>
          </a:xfrm>
          <a:prstGeom prst="rect">
            <a:avLst/>
          </a:prstGeom>
          <a:noFill/>
          <a:ln/>
        </p:spPr>
        <p:txBody>
          <a:bodyPr wrap="none" lIns="0" tIns="0" rIns="0" bIns="0" rtlCol="0" anchor="t"/>
          <a:lstStyle/>
          <a:p>
            <a:pPr marL="0" indent="0" algn="l">
              <a:lnSpc>
                <a:spcPct val="116000"/>
              </a:lnSpc>
              <a:buNone/>
            </a:pPr>
            <a:r>
              <a:rPr lang="en-US" sz="800" dirty="0">
                <a:solidFill>
                  <a:srgbClr val="272525"/>
                </a:solidFill>
                <a:latin typeface="Inter" pitchFamily="34" charset="0"/>
                <a:ea typeface="Inter" pitchFamily="34" charset="-122"/>
                <a:cs typeface="Inter" pitchFamily="34" charset="-120"/>
              </a:rPr>
              <a:t>Gross profit / turnover</a:t>
            </a:r>
            <a:endParaRPr lang="en-US" sz="800" dirty="0"/>
          </a:p>
        </p:txBody>
      </p:sp>
      <p:sp>
        <p:nvSpPr>
          <p:cNvPr id="20" name="Text 18"/>
          <p:cNvSpPr/>
          <p:nvPr/>
        </p:nvSpPr>
        <p:spPr>
          <a:xfrm>
            <a:off x="4809009" y="1876574"/>
            <a:ext cx="1991990"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a:t>
            </a:r>
            <a:endParaRPr lang="en-US" sz="700" dirty="0"/>
          </a:p>
        </p:txBody>
      </p:sp>
      <p:sp>
        <p:nvSpPr>
          <p:cNvPr id="21" name="Text 19"/>
          <p:cNvSpPr/>
          <p:nvPr/>
        </p:nvSpPr>
        <p:spPr>
          <a:xfrm>
            <a:off x="6530727" y="1876574"/>
            <a:ext cx="1994371"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a:t>
            </a:r>
            <a:endParaRPr lang="en-US" sz="700" dirty="0"/>
          </a:p>
        </p:txBody>
      </p:sp>
      <p:sp>
        <p:nvSpPr>
          <p:cNvPr id="22" name="Shape 20"/>
          <p:cNvSpPr/>
          <p:nvPr/>
        </p:nvSpPr>
        <p:spPr>
          <a:xfrm>
            <a:off x="984945" y="2047801"/>
            <a:ext cx="7174037" cy="216098"/>
          </a:xfrm>
          <a:prstGeom prst="rect">
            <a:avLst/>
          </a:prstGeom>
          <a:solidFill>
            <a:srgbClr val="000000">
              <a:alpha val="4000"/>
            </a:srgbClr>
          </a:solidFill>
          <a:ln/>
        </p:spPr>
      </p:sp>
      <p:sp>
        <p:nvSpPr>
          <p:cNvPr id="23" name="Text 21"/>
          <p:cNvSpPr/>
          <p:nvPr/>
        </p:nvSpPr>
        <p:spPr>
          <a:xfrm>
            <a:off x="1076176" y="2092672"/>
            <a:ext cx="846534"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3</a:t>
            </a:r>
            <a:endParaRPr lang="en-US" sz="700" dirty="0"/>
          </a:p>
        </p:txBody>
      </p:sp>
      <p:sp>
        <p:nvSpPr>
          <p:cNvPr id="24" name="Text 22"/>
          <p:cNvSpPr/>
          <p:nvPr/>
        </p:nvSpPr>
        <p:spPr>
          <a:xfrm>
            <a:off x="1652439" y="2092672"/>
            <a:ext cx="3426842" cy="126355"/>
          </a:xfrm>
          <a:prstGeom prst="rect">
            <a:avLst/>
          </a:prstGeom>
          <a:noFill/>
          <a:ln/>
        </p:spPr>
        <p:txBody>
          <a:bodyPr wrap="none" lIns="0" tIns="0" rIns="0" bIns="0" rtlCol="0" anchor="t"/>
          <a:lstStyle/>
          <a:p>
            <a:pPr marL="0" indent="0" algn="l">
              <a:lnSpc>
                <a:spcPct val="116000"/>
              </a:lnSpc>
              <a:buNone/>
            </a:pPr>
            <a:r>
              <a:rPr lang="en-US" sz="800" dirty="0">
                <a:solidFill>
                  <a:srgbClr val="272525"/>
                </a:solidFill>
                <a:latin typeface="Inter" pitchFamily="34" charset="0"/>
                <a:ea typeface="Inter" pitchFamily="34" charset="-122"/>
                <a:cs typeface="Inter" pitchFamily="34" charset="-120"/>
              </a:rPr>
              <a:t>Net profit / turnover</a:t>
            </a:r>
            <a:endParaRPr lang="en-US" sz="800" dirty="0"/>
          </a:p>
        </p:txBody>
      </p:sp>
      <p:sp>
        <p:nvSpPr>
          <p:cNvPr id="25" name="Text 23"/>
          <p:cNvSpPr/>
          <p:nvPr/>
        </p:nvSpPr>
        <p:spPr>
          <a:xfrm>
            <a:off x="4809009" y="2092672"/>
            <a:ext cx="1991990"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a:t>
            </a:r>
            <a:endParaRPr lang="en-US" sz="700" dirty="0"/>
          </a:p>
        </p:txBody>
      </p:sp>
      <p:sp>
        <p:nvSpPr>
          <p:cNvPr id="26" name="Text 24"/>
          <p:cNvSpPr/>
          <p:nvPr/>
        </p:nvSpPr>
        <p:spPr>
          <a:xfrm>
            <a:off x="6530727" y="2092672"/>
            <a:ext cx="1994371"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a:t>
            </a:r>
            <a:endParaRPr lang="en-US" sz="700" dirty="0"/>
          </a:p>
        </p:txBody>
      </p:sp>
      <p:sp>
        <p:nvSpPr>
          <p:cNvPr id="27" name="Shape 25"/>
          <p:cNvSpPr/>
          <p:nvPr/>
        </p:nvSpPr>
        <p:spPr>
          <a:xfrm>
            <a:off x="984945" y="2263899"/>
            <a:ext cx="7174037" cy="216098"/>
          </a:xfrm>
          <a:prstGeom prst="rect">
            <a:avLst/>
          </a:prstGeom>
          <a:solidFill>
            <a:srgbClr val="FFFFFF">
              <a:alpha val="4000"/>
            </a:srgbClr>
          </a:solidFill>
          <a:ln/>
        </p:spPr>
      </p:sp>
      <p:sp>
        <p:nvSpPr>
          <p:cNvPr id="28" name="Text 26"/>
          <p:cNvSpPr/>
          <p:nvPr/>
        </p:nvSpPr>
        <p:spPr>
          <a:xfrm>
            <a:off x="1076176" y="2308771"/>
            <a:ext cx="846534"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4</a:t>
            </a:r>
            <a:endParaRPr lang="en-US" sz="700" dirty="0"/>
          </a:p>
        </p:txBody>
      </p:sp>
      <p:sp>
        <p:nvSpPr>
          <p:cNvPr id="29" name="Text 27"/>
          <p:cNvSpPr/>
          <p:nvPr/>
        </p:nvSpPr>
        <p:spPr>
          <a:xfrm>
            <a:off x="1652439" y="2308771"/>
            <a:ext cx="3426842" cy="126355"/>
          </a:xfrm>
          <a:prstGeom prst="rect">
            <a:avLst/>
          </a:prstGeom>
          <a:noFill/>
          <a:ln/>
        </p:spPr>
        <p:txBody>
          <a:bodyPr wrap="none" lIns="0" tIns="0" rIns="0" bIns="0" rtlCol="0" anchor="t"/>
          <a:lstStyle/>
          <a:p>
            <a:pPr marL="0" indent="0" algn="l">
              <a:lnSpc>
                <a:spcPct val="116000"/>
              </a:lnSpc>
              <a:buNone/>
            </a:pPr>
            <a:r>
              <a:rPr lang="en-US" sz="800" dirty="0">
                <a:solidFill>
                  <a:srgbClr val="272525"/>
                </a:solidFill>
                <a:latin typeface="Inter" pitchFamily="34" charset="0"/>
                <a:ea typeface="Inter" pitchFamily="34" charset="-122"/>
                <a:cs typeface="Inter" pitchFamily="34" charset="-120"/>
              </a:rPr>
              <a:t>Stock-in-trade / turnover</a:t>
            </a:r>
            <a:endParaRPr lang="en-US" sz="800" dirty="0"/>
          </a:p>
        </p:txBody>
      </p:sp>
      <p:sp>
        <p:nvSpPr>
          <p:cNvPr id="30" name="Text 28"/>
          <p:cNvSpPr/>
          <p:nvPr/>
        </p:nvSpPr>
        <p:spPr>
          <a:xfrm>
            <a:off x="4809009" y="2308771"/>
            <a:ext cx="1991990"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a:t>
            </a:r>
            <a:endParaRPr lang="en-US" sz="700" dirty="0"/>
          </a:p>
        </p:txBody>
      </p:sp>
      <p:sp>
        <p:nvSpPr>
          <p:cNvPr id="31" name="Text 29"/>
          <p:cNvSpPr/>
          <p:nvPr/>
        </p:nvSpPr>
        <p:spPr>
          <a:xfrm>
            <a:off x="6530727" y="2308771"/>
            <a:ext cx="1994371"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a:t>
            </a:r>
            <a:endParaRPr lang="en-US" sz="700" dirty="0"/>
          </a:p>
        </p:txBody>
      </p:sp>
      <p:sp>
        <p:nvSpPr>
          <p:cNvPr id="32" name="Shape 30"/>
          <p:cNvSpPr/>
          <p:nvPr/>
        </p:nvSpPr>
        <p:spPr>
          <a:xfrm>
            <a:off x="984945" y="2479997"/>
            <a:ext cx="7174037" cy="216098"/>
          </a:xfrm>
          <a:prstGeom prst="rect">
            <a:avLst/>
          </a:prstGeom>
          <a:solidFill>
            <a:srgbClr val="000000">
              <a:alpha val="4000"/>
            </a:srgbClr>
          </a:solidFill>
          <a:ln/>
        </p:spPr>
      </p:sp>
      <p:sp>
        <p:nvSpPr>
          <p:cNvPr id="33" name="Text 31"/>
          <p:cNvSpPr/>
          <p:nvPr/>
        </p:nvSpPr>
        <p:spPr>
          <a:xfrm>
            <a:off x="1076176" y="2524869"/>
            <a:ext cx="846534"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5</a:t>
            </a:r>
            <a:endParaRPr lang="en-US" sz="700" dirty="0"/>
          </a:p>
        </p:txBody>
      </p:sp>
      <p:sp>
        <p:nvSpPr>
          <p:cNvPr id="34" name="Text 32"/>
          <p:cNvSpPr/>
          <p:nvPr/>
        </p:nvSpPr>
        <p:spPr>
          <a:xfrm>
            <a:off x="1652439" y="2524869"/>
            <a:ext cx="3426842" cy="126355"/>
          </a:xfrm>
          <a:prstGeom prst="rect">
            <a:avLst/>
          </a:prstGeom>
          <a:noFill/>
          <a:ln/>
        </p:spPr>
        <p:txBody>
          <a:bodyPr wrap="none" lIns="0" tIns="0" rIns="0" bIns="0" rtlCol="0" anchor="t"/>
          <a:lstStyle/>
          <a:p>
            <a:pPr marL="0" indent="0" algn="l">
              <a:lnSpc>
                <a:spcPct val="116000"/>
              </a:lnSpc>
              <a:buNone/>
            </a:pPr>
            <a:r>
              <a:rPr lang="en-US" sz="800" dirty="0">
                <a:solidFill>
                  <a:srgbClr val="272525"/>
                </a:solidFill>
                <a:latin typeface="Inter" pitchFamily="34" charset="0"/>
                <a:ea typeface="Inter" pitchFamily="34" charset="-122"/>
                <a:cs typeface="Inter" pitchFamily="34" charset="-120"/>
              </a:rPr>
              <a:t>Material consumed / finished goods produced (principal items only</a:t>
            </a:r>
            <a:r>
              <a:rPr lang="en-US" sz="700" dirty="0">
                <a:solidFill>
                  <a:srgbClr val="272525"/>
                </a:solidFill>
                <a:latin typeface="Inter" pitchFamily="34" charset="0"/>
                <a:ea typeface="Inter" pitchFamily="34" charset="-122"/>
                <a:cs typeface="Inter" pitchFamily="34" charset="-120"/>
              </a:rPr>
              <a:t>)</a:t>
            </a:r>
            <a:endParaRPr lang="en-US" sz="700" dirty="0"/>
          </a:p>
        </p:txBody>
      </p:sp>
      <p:sp>
        <p:nvSpPr>
          <p:cNvPr id="35" name="Text 33"/>
          <p:cNvSpPr/>
          <p:nvPr/>
        </p:nvSpPr>
        <p:spPr>
          <a:xfrm>
            <a:off x="4809009" y="2524869"/>
            <a:ext cx="1991990"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a:t>
            </a:r>
            <a:endParaRPr lang="en-US" sz="700" dirty="0"/>
          </a:p>
        </p:txBody>
      </p:sp>
      <p:sp>
        <p:nvSpPr>
          <p:cNvPr id="36" name="Text 34"/>
          <p:cNvSpPr/>
          <p:nvPr/>
        </p:nvSpPr>
        <p:spPr>
          <a:xfrm>
            <a:off x="6530727" y="2524869"/>
            <a:ext cx="1994371" cy="126355"/>
          </a:xfrm>
          <a:prstGeom prst="rect">
            <a:avLst/>
          </a:prstGeom>
          <a:noFill/>
          <a:ln/>
        </p:spPr>
        <p:txBody>
          <a:bodyPr wrap="none" lIns="0" tIns="0" rIns="0" bIns="0" rtlCol="0" anchor="t"/>
          <a:lstStyle/>
          <a:p>
            <a:pPr marL="0" indent="0" algn="l">
              <a:lnSpc>
                <a:spcPct val="116000"/>
              </a:lnSpc>
              <a:buNone/>
            </a:pPr>
            <a:r>
              <a:rPr lang="en-US" sz="700" dirty="0">
                <a:solidFill>
                  <a:srgbClr val="272525"/>
                </a:solidFill>
                <a:latin typeface="Inter" pitchFamily="34" charset="0"/>
                <a:ea typeface="Inter" pitchFamily="34" charset="-122"/>
                <a:cs typeface="Inter" pitchFamily="34" charset="-120"/>
              </a:rPr>
              <a:t>—</a:t>
            </a:r>
            <a:endParaRPr lang="en-US" sz="700" dirty="0"/>
          </a:p>
        </p:txBody>
      </p:sp>
      <p:sp>
        <p:nvSpPr>
          <p:cNvPr id="37" name="Text 35"/>
          <p:cNvSpPr/>
          <p:nvPr/>
        </p:nvSpPr>
        <p:spPr>
          <a:xfrm>
            <a:off x="980182" y="2842989"/>
            <a:ext cx="1595884" cy="142280"/>
          </a:xfrm>
          <a:prstGeom prst="rect">
            <a:avLst/>
          </a:prstGeom>
          <a:noFill/>
          <a:ln/>
        </p:spPr>
        <p:txBody>
          <a:bodyPr wrap="none" lIns="0" tIns="0" rIns="0" bIns="0" rtlCol="0" anchor="t"/>
          <a:lstStyle/>
          <a:p>
            <a:pPr marL="0" indent="0" algn="l">
              <a:lnSpc>
                <a:spcPct val="104000"/>
              </a:lnSpc>
              <a:buNone/>
            </a:pPr>
            <a:r>
              <a:rPr lang="en-US" sz="850" b="1" dirty="0">
                <a:solidFill>
                  <a:srgbClr val="000000"/>
                </a:solidFill>
                <a:latin typeface="Inter Bold" pitchFamily="34" charset="0"/>
                <a:ea typeface="Inter Bold" pitchFamily="34" charset="-122"/>
                <a:cs typeface="Inter Bold" pitchFamily="34" charset="-120"/>
              </a:rPr>
              <a:t>Key Definitions</a:t>
            </a:r>
            <a:endParaRPr lang="en-US" sz="850" dirty="0"/>
          </a:p>
        </p:txBody>
      </p:sp>
      <p:sp>
        <p:nvSpPr>
          <p:cNvPr id="38" name="Text 36"/>
          <p:cNvSpPr/>
          <p:nvPr/>
        </p:nvSpPr>
        <p:spPr>
          <a:xfrm>
            <a:off x="980182" y="3078087"/>
            <a:ext cx="3480643" cy="1467743"/>
          </a:xfrm>
          <a:prstGeom prst="rect">
            <a:avLst/>
          </a:prstGeom>
          <a:noFill/>
          <a:ln/>
        </p:spPr>
        <p:txBody>
          <a:bodyPr wrap="square" lIns="0" tIns="0" rIns="0" bIns="0" rtlCol="0" anchor="t">
            <a:noAutofit/>
          </a:bodyPr>
          <a:lstStyle/>
          <a:p>
            <a:pPr marL="342900" indent="-342900" algn="just">
              <a:lnSpc>
                <a:spcPct val="116000"/>
              </a:lnSpc>
              <a:buSzPct val="100000"/>
              <a:buChar char="•"/>
            </a:pPr>
            <a:r>
              <a:rPr lang="en-US" sz="800" b="1" dirty="0">
                <a:solidFill>
                  <a:srgbClr val="272525"/>
                </a:solidFill>
                <a:latin typeface="Inter" pitchFamily="34" charset="0"/>
                <a:ea typeface="Inter" pitchFamily="34" charset="-122"/>
                <a:cs typeface="Inter" pitchFamily="34" charset="-120"/>
              </a:rPr>
              <a:t>Gross Profit/Margin:</a:t>
            </a:r>
            <a:r>
              <a:rPr lang="en-US" sz="800" dirty="0">
                <a:solidFill>
                  <a:srgbClr val="272525"/>
                </a:solidFill>
                <a:latin typeface="Inter" pitchFamily="34" charset="0"/>
                <a:ea typeface="Inter" pitchFamily="34" charset="-122"/>
                <a:cs typeface="Inter" pitchFamily="34" charset="-120"/>
              </a:rPr>
              <a:t> Excess of proceeds of goods sold and services rendered over their cost, before administration, selling, distribution, and financing expenses. (Negative result = gross loss).</a:t>
            </a:r>
            <a:endParaRPr lang="en-US" sz="800" dirty="0"/>
          </a:p>
          <a:p>
            <a:pPr marL="342900" indent="-342900" algn="just">
              <a:lnSpc>
                <a:spcPct val="116000"/>
              </a:lnSpc>
              <a:buSzPct val="100000"/>
              <a:buChar char="•"/>
            </a:pPr>
            <a:r>
              <a:rPr lang="en-US" sz="800" b="1" dirty="0">
                <a:solidFill>
                  <a:srgbClr val="272525"/>
                </a:solidFill>
                <a:latin typeface="Inter" pitchFamily="34" charset="0"/>
                <a:ea typeface="Inter" pitchFamily="34" charset="-122"/>
                <a:cs typeface="Inter" pitchFamily="34" charset="-120"/>
              </a:rPr>
              <a:t>Net Profit:</a:t>
            </a:r>
            <a:r>
              <a:rPr lang="en-US" sz="800" dirty="0">
                <a:solidFill>
                  <a:srgbClr val="272525"/>
                </a:solidFill>
                <a:latin typeface="Inter" pitchFamily="34" charset="0"/>
                <a:ea typeface="Inter" pitchFamily="34" charset="-122"/>
                <a:cs typeface="Inter" pitchFamily="34" charset="-120"/>
              </a:rPr>
              <a:t> Excess of revenue over expenses for the accounting period — </a:t>
            </a:r>
            <a:r>
              <a:rPr lang="en-US" sz="800" b="1" dirty="0">
                <a:solidFill>
                  <a:srgbClr val="272525"/>
                </a:solidFill>
                <a:latin typeface="Inter" pitchFamily="34" charset="0"/>
                <a:ea typeface="Inter" pitchFamily="34" charset="-122"/>
                <a:cs typeface="Inter" pitchFamily="34" charset="-120"/>
              </a:rPr>
              <a:t>net profit before tax</a:t>
            </a:r>
            <a:r>
              <a:rPr lang="en-US" sz="800" dirty="0">
                <a:solidFill>
                  <a:srgbClr val="272525"/>
                </a:solidFill>
                <a:latin typeface="Inter" pitchFamily="34" charset="0"/>
                <a:ea typeface="Inter" pitchFamily="34" charset="-122"/>
                <a:cs typeface="Inter" pitchFamily="34" charset="-120"/>
              </a:rPr>
              <a:t>. (Negative result = net loss.)</a:t>
            </a:r>
            <a:endParaRPr lang="en-US" sz="800" dirty="0"/>
          </a:p>
          <a:p>
            <a:pPr marL="342900" indent="-342900" algn="just">
              <a:lnSpc>
                <a:spcPct val="116000"/>
              </a:lnSpc>
              <a:buSzPct val="100000"/>
              <a:buChar char="•"/>
            </a:pPr>
            <a:r>
              <a:rPr lang="en-US" sz="800" b="1" dirty="0">
                <a:solidFill>
                  <a:srgbClr val="272525"/>
                </a:solidFill>
                <a:latin typeface="Inter" pitchFamily="34" charset="0"/>
                <a:ea typeface="Inter" pitchFamily="34" charset="-122"/>
                <a:cs typeface="Inter" pitchFamily="34" charset="-120"/>
              </a:rPr>
              <a:t>Stock-in-Trade (S.No. 4):</a:t>
            </a:r>
            <a:r>
              <a:rPr lang="en-US" sz="800" dirty="0">
                <a:solidFill>
                  <a:srgbClr val="272525"/>
                </a:solidFill>
                <a:latin typeface="Inter" pitchFamily="34" charset="0"/>
                <a:ea typeface="Inter" pitchFamily="34" charset="-122"/>
                <a:cs typeface="Inter" pitchFamily="34" charset="-120"/>
              </a:rPr>
              <a:t> Only </a:t>
            </a:r>
            <a:r>
              <a:rPr lang="en-US" sz="800" b="1" dirty="0">
                <a:solidFill>
                  <a:srgbClr val="272525"/>
                </a:solidFill>
                <a:latin typeface="Inter" pitchFamily="34" charset="0"/>
                <a:ea typeface="Inter" pitchFamily="34" charset="-122"/>
                <a:cs typeface="Inter" pitchFamily="34" charset="-120"/>
              </a:rPr>
              <a:t>closing stock</a:t>
            </a:r>
            <a:r>
              <a:rPr lang="en-US" sz="800" dirty="0">
                <a:solidFill>
                  <a:srgbClr val="272525"/>
                </a:solidFill>
                <a:latin typeface="Inter" pitchFamily="34" charset="0"/>
                <a:ea typeface="Inter" pitchFamily="34" charset="-122"/>
                <a:cs typeface="Inter" pitchFamily="34" charset="-120"/>
              </a:rPr>
              <a:t> of finished goods; excludes stores, spare parts, loose tools, raw materials, and WIP.</a:t>
            </a:r>
            <a:endParaRPr lang="en-US" sz="800" dirty="0"/>
          </a:p>
          <a:p>
            <a:pPr marL="342900" indent="-342900" algn="just">
              <a:lnSpc>
                <a:spcPct val="116000"/>
              </a:lnSpc>
              <a:buSzPct val="100000"/>
              <a:buChar char="•"/>
            </a:pPr>
            <a:r>
              <a:rPr lang="en-US" sz="800" b="1" dirty="0">
                <a:solidFill>
                  <a:srgbClr val="272525"/>
                </a:solidFill>
                <a:latin typeface="Inter" pitchFamily="34" charset="0"/>
                <a:ea typeface="Inter" pitchFamily="34" charset="-122"/>
                <a:cs typeface="Inter" pitchFamily="34" charset="-120"/>
              </a:rPr>
              <a:t>Material Consumed (S.No. 5):</a:t>
            </a:r>
            <a:r>
              <a:rPr lang="en-US" sz="800" dirty="0">
                <a:solidFill>
                  <a:srgbClr val="272525"/>
                </a:solidFill>
                <a:latin typeface="Inter" pitchFamily="34" charset="0"/>
                <a:ea typeface="Inter" pitchFamily="34" charset="-122"/>
                <a:cs typeface="Inter" pitchFamily="34" charset="-120"/>
              </a:rPr>
              <a:t> Includes raw materials, stores, spare parts, and loose tools.</a:t>
            </a:r>
            <a:endParaRPr lang="en-US" sz="800" dirty="0"/>
          </a:p>
        </p:txBody>
      </p:sp>
      <p:sp>
        <p:nvSpPr>
          <p:cNvPr id="39" name="Shape 37"/>
          <p:cNvSpPr/>
          <p:nvPr/>
        </p:nvSpPr>
        <p:spPr>
          <a:xfrm>
            <a:off x="4622229" y="2776091"/>
            <a:ext cx="3611761" cy="2076301"/>
          </a:xfrm>
          <a:prstGeom prst="roundRect">
            <a:avLst>
              <a:gd name="adj" fmla="val 3159"/>
            </a:avLst>
          </a:prstGeom>
          <a:solidFill>
            <a:srgbClr val="4950BC"/>
          </a:solidFill>
          <a:ln/>
        </p:spPr>
      </p:sp>
      <p:sp>
        <p:nvSpPr>
          <p:cNvPr id="40" name="Text 38"/>
          <p:cNvSpPr/>
          <p:nvPr/>
        </p:nvSpPr>
        <p:spPr>
          <a:xfrm>
            <a:off x="4713312" y="2842989"/>
            <a:ext cx="2363614" cy="142280"/>
          </a:xfrm>
          <a:prstGeom prst="rect">
            <a:avLst/>
          </a:prstGeom>
          <a:noFill/>
          <a:ln/>
        </p:spPr>
        <p:txBody>
          <a:bodyPr wrap="none" lIns="0" tIns="0" rIns="0" bIns="0" rtlCol="0" anchor="t"/>
          <a:lstStyle/>
          <a:p>
            <a:pPr marL="0" indent="0" algn="l">
              <a:lnSpc>
                <a:spcPct val="104000"/>
              </a:lnSpc>
              <a:buNone/>
            </a:pPr>
            <a:r>
              <a:rPr lang="en-US" sz="850" b="1" dirty="0">
                <a:solidFill>
                  <a:srgbClr val="FFFFFF"/>
                </a:solidFill>
                <a:latin typeface="Inter Bold" pitchFamily="34" charset="0"/>
                <a:ea typeface="Inter Bold" pitchFamily="34" charset="-122"/>
                <a:cs typeface="Inter Bold" pitchFamily="34" charset="-120"/>
              </a:rPr>
              <a:t>Value of Finished Goods Produced</a:t>
            </a:r>
            <a:endParaRPr lang="en-US" sz="850" dirty="0"/>
          </a:p>
        </p:txBody>
      </p:sp>
      <p:sp>
        <p:nvSpPr>
          <p:cNvPr id="41" name="Text 39"/>
          <p:cNvSpPr/>
          <p:nvPr/>
        </p:nvSpPr>
        <p:spPr>
          <a:xfrm>
            <a:off x="4713312" y="3052167"/>
            <a:ext cx="3429595" cy="1174403"/>
          </a:xfrm>
          <a:prstGeom prst="rect">
            <a:avLst/>
          </a:prstGeom>
          <a:noFill/>
          <a:ln/>
        </p:spPr>
        <p:txBody>
          <a:bodyPr wrap="square" lIns="0" tIns="0" rIns="0" bIns="0" rtlCol="0" anchor="t">
            <a:normAutofit/>
          </a:bodyPr>
          <a:lstStyle/>
          <a:p>
            <a:pPr marL="342900" indent="-342900" algn="l">
              <a:lnSpc>
                <a:spcPct val="116000"/>
              </a:lnSpc>
              <a:buSzPct val="100000"/>
              <a:buChar char="•"/>
            </a:pPr>
            <a:r>
              <a:rPr lang="en-US" sz="700" dirty="0">
                <a:solidFill>
                  <a:srgbClr val="FFFFFF"/>
                </a:solidFill>
                <a:latin typeface="Inter" pitchFamily="34" charset="0"/>
                <a:ea typeface="Inter" pitchFamily="34" charset="-122"/>
                <a:cs typeface="Inter" pitchFamily="34" charset="-120"/>
              </a:rPr>
              <a:t>Raw material consumption</a:t>
            </a:r>
            <a:endParaRPr lang="en-US" sz="700" dirty="0"/>
          </a:p>
          <a:p>
            <a:pPr marL="342900" indent="-342900" algn="l">
              <a:lnSpc>
                <a:spcPct val="116000"/>
              </a:lnSpc>
              <a:buSzPct val="100000"/>
              <a:buChar char="•"/>
            </a:pPr>
            <a:r>
              <a:rPr lang="en-US" sz="700" dirty="0">
                <a:solidFill>
                  <a:srgbClr val="FFFFFF"/>
                </a:solidFill>
                <a:latin typeface="Inter" pitchFamily="34" charset="0"/>
                <a:ea typeface="Inter" pitchFamily="34" charset="-122"/>
                <a:cs typeface="Inter" pitchFamily="34" charset="-120"/>
              </a:rPr>
              <a:t>+ Stores and spare parts consumption</a:t>
            </a:r>
            <a:endParaRPr lang="en-US" sz="700" dirty="0"/>
          </a:p>
          <a:p>
            <a:pPr marL="342900" indent="-342900" algn="l">
              <a:lnSpc>
                <a:spcPct val="116000"/>
              </a:lnSpc>
              <a:buSzPct val="100000"/>
              <a:buChar char="•"/>
            </a:pPr>
            <a:r>
              <a:rPr lang="en-US" sz="700" dirty="0">
                <a:solidFill>
                  <a:srgbClr val="FFFFFF"/>
                </a:solidFill>
                <a:latin typeface="Inter" pitchFamily="34" charset="0"/>
                <a:ea typeface="Inter" pitchFamily="34" charset="-122"/>
                <a:cs typeface="Inter" pitchFamily="34" charset="-120"/>
              </a:rPr>
              <a:t>+ Wages</a:t>
            </a:r>
            <a:endParaRPr lang="en-US" sz="700" dirty="0"/>
          </a:p>
          <a:p>
            <a:pPr marL="342900" indent="-342900" algn="l">
              <a:lnSpc>
                <a:spcPct val="116000"/>
              </a:lnSpc>
              <a:buSzPct val="100000"/>
              <a:buChar char="•"/>
            </a:pPr>
            <a:r>
              <a:rPr lang="en-US" sz="700" dirty="0">
                <a:solidFill>
                  <a:srgbClr val="FFFFFF"/>
                </a:solidFill>
                <a:latin typeface="Inter" pitchFamily="34" charset="0"/>
                <a:ea typeface="Inter" pitchFamily="34" charset="-122"/>
                <a:cs typeface="Inter" pitchFamily="34" charset="-120"/>
              </a:rPr>
              <a:t>+ Other manufacturing expenses (excluding depreciation)</a:t>
            </a:r>
            <a:endParaRPr lang="en-US" sz="700" dirty="0"/>
          </a:p>
          <a:p>
            <a:pPr marL="342900" indent="-342900" algn="l">
              <a:lnSpc>
                <a:spcPct val="116000"/>
              </a:lnSpc>
              <a:buSzPct val="100000"/>
              <a:buChar char="•"/>
            </a:pPr>
            <a:r>
              <a:rPr lang="en-US" sz="700" dirty="0">
                <a:solidFill>
                  <a:srgbClr val="FFFFFF"/>
                </a:solidFill>
                <a:latin typeface="Inter" pitchFamily="34" charset="0"/>
                <a:ea typeface="Inter" pitchFamily="34" charset="-122"/>
                <a:cs typeface="Inter" pitchFamily="34" charset="-120"/>
              </a:rPr>
              <a:t>= Sub-total</a:t>
            </a:r>
            <a:endParaRPr lang="en-US" sz="700" dirty="0"/>
          </a:p>
          <a:p>
            <a:pPr marL="342900" indent="-342900" algn="l">
              <a:lnSpc>
                <a:spcPct val="116000"/>
              </a:lnSpc>
              <a:buSzPct val="100000"/>
              <a:buChar char="•"/>
            </a:pPr>
            <a:r>
              <a:rPr lang="en-US" sz="700" dirty="0">
                <a:solidFill>
                  <a:srgbClr val="FFFFFF"/>
                </a:solidFill>
                <a:latin typeface="Inter" pitchFamily="34" charset="0"/>
                <a:ea typeface="Inter" pitchFamily="34" charset="-122"/>
                <a:cs typeface="Inter" pitchFamily="34" charset="-120"/>
              </a:rPr>
              <a:t>+ Opening stock in process</a:t>
            </a:r>
            <a:endParaRPr lang="en-US" sz="700" dirty="0"/>
          </a:p>
          <a:p>
            <a:pPr marL="342900" indent="-342900" algn="l">
              <a:lnSpc>
                <a:spcPct val="116000"/>
              </a:lnSpc>
              <a:buSzPct val="100000"/>
              <a:buChar char="•"/>
            </a:pPr>
            <a:r>
              <a:rPr lang="en-US" sz="700" dirty="0">
                <a:solidFill>
                  <a:srgbClr val="FFFFFF"/>
                </a:solidFill>
                <a:latin typeface="Inter" pitchFamily="34" charset="0"/>
                <a:ea typeface="Inter" pitchFamily="34" charset="-122"/>
                <a:cs typeface="Inter" pitchFamily="34" charset="-120"/>
              </a:rPr>
              <a:t>− Closing stock in process</a:t>
            </a:r>
            <a:endParaRPr lang="en-US" sz="700" dirty="0"/>
          </a:p>
          <a:p>
            <a:pPr marL="342900" indent="-342900" algn="l">
              <a:lnSpc>
                <a:spcPct val="116000"/>
              </a:lnSpc>
              <a:buSzPct val="100000"/>
              <a:buChar char="•"/>
            </a:pPr>
            <a:r>
              <a:rPr lang="en-US" sz="700" dirty="0">
                <a:solidFill>
                  <a:srgbClr val="FFFFFF"/>
                </a:solidFill>
                <a:latin typeface="Inter" pitchFamily="34" charset="0"/>
                <a:ea typeface="Inter" pitchFamily="34" charset="-122"/>
                <a:cs typeface="Inter" pitchFamily="34" charset="-120"/>
              </a:rPr>
              <a:t>= </a:t>
            </a:r>
            <a:r>
              <a:rPr lang="en-US" sz="700" b="1" dirty="0">
                <a:solidFill>
                  <a:srgbClr val="FFFFFF"/>
                </a:solidFill>
                <a:latin typeface="Inter" pitchFamily="34" charset="0"/>
                <a:ea typeface="Inter" pitchFamily="34" charset="-122"/>
                <a:cs typeface="Inter" pitchFamily="34" charset="-120"/>
              </a:rPr>
              <a:t>Value of finished goods produced</a:t>
            </a:r>
            <a:endParaRPr lang="en-US" sz="700" dirty="0"/>
          </a:p>
        </p:txBody>
      </p:sp>
      <p:sp>
        <p:nvSpPr>
          <p:cNvPr id="42" name="Text 40"/>
          <p:cNvSpPr/>
          <p:nvPr/>
        </p:nvSpPr>
        <p:spPr>
          <a:xfrm>
            <a:off x="4713312" y="4108450"/>
            <a:ext cx="3429595" cy="683741"/>
          </a:xfrm>
          <a:prstGeom prst="rect">
            <a:avLst/>
          </a:prstGeom>
          <a:noFill/>
          <a:ln/>
        </p:spPr>
        <p:txBody>
          <a:bodyPr wrap="square" lIns="0" tIns="0" rIns="0" bIns="0" rtlCol="0" anchor="t">
            <a:normAutofit fontScale="92500" lnSpcReduction="10000"/>
          </a:bodyPr>
          <a:lstStyle/>
          <a:p>
            <a:pPr marL="0" indent="0" algn="just">
              <a:lnSpc>
                <a:spcPct val="116000"/>
              </a:lnSpc>
              <a:buNone/>
            </a:pPr>
            <a:r>
              <a:rPr lang="en-US" sz="900" dirty="0">
                <a:solidFill>
                  <a:srgbClr val="FFFFFF"/>
                </a:solidFill>
                <a:latin typeface="Inter" pitchFamily="34" charset="0"/>
                <a:ea typeface="Inter" pitchFamily="34" charset="-122"/>
                <a:cs typeface="Inter" pitchFamily="34" charset="-120"/>
              </a:rPr>
              <a:t>All ratios are in </a:t>
            </a:r>
            <a:r>
              <a:rPr lang="en-US" sz="900" b="1" dirty="0">
                <a:solidFill>
                  <a:srgbClr val="FFFFFF"/>
                </a:solidFill>
                <a:latin typeface="Inter" pitchFamily="34" charset="0"/>
                <a:ea typeface="Inter" pitchFamily="34" charset="-122"/>
                <a:cs typeface="Inter" pitchFamily="34" charset="-120"/>
              </a:rPr>
              <a:t>value terms only</a:t>
            </a:r>
            <a:r>
              <a:rPr lang="en-US" sz="900" dirty="0">
                <a:solidFill>
                  <a:srgbClr val="FFFFFF"/>
                </a:solidFill>
                <a:latin typeface="Inter" pitchFamily="34" charset="0"/>
                <a:ea typeface="Inter" pitchFamily="34" charset="-122"/>
                <a:cs typeface="Inter" pitchFamily="34" charset="-120"/>
              </a:rPr>
              <a:t>. Ensure consistency between numerator and denominator; significant deviations must be disclosed in Form 3CA/3CB. Preceding year figures should be from the last audit report or reinstated figures. If preceding year was not audited, disclose in the observation para.</a:t>
            </a:r>
            <a:endParaRPr lang="en-US" sz="700" dirty="0"/>
          </a:p>
        </p:txBody>
      </p:sp>
      <p:sp>
        <p:nvSpPr>
          <p:cNvPr id="43" name="Rectangle 42"/>
          <p:cNvSpPr/>
          <p:nvPr/>
        </p:nvSpPr>
        <p:spPr>
          <a:xfrm>
            <a:off x="8020050" y="4858742"/>
            <a:ext cx="1066800" cy="2466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49154" y="193604"/>
            <a:ext cx="1081923" cy="252007"/>
          </a:xfrm>
          <a:prstGeom prst="roundRect">
            <a:avLst>
              <a:gd name="adj" fmla="val 18677"/>
            </a:avLst>
          </a:prstGeom>
          <a:solidFill>
            <a:srgbClr val="DADBF1"/>
          </a:solidFill>
          <a:ln/>
        </p:spPr>
      </p:sp>
      <p:sp>
        <p:nvSpPr>
          <p:cNvPr id="3" name="Text 1"/>
          <p:cNvSpPr/>
          <p:nvPr/>
        </p:nvSpPr>
        <p:spPr>
          <a:xfrm>
            <a:off x="502748" y="193604"/>
            <a:ext cx="1374913" cy="252007"/>
          </a:xfrm>
          <a:prstGeom prst="rect">
            <a:avLst/>
          </a:prstGeom>
          <a:noFill/>
          <a:ln/>
        </p:spPr>
        <p:txBody>
          <a:bodyPr wrap="none" lIns="0" tIns="0" rIns="0" bIns="0" rtlCol="0" anchor="t"/>
          <a:lstStyle/>
          <a:p>
            <a:pPr marL="0" indent="0" algn="ctr">
              <a:lnSpc>
                <a:spcPct val="125000"/>
              </a:lnSpc>
              <a:buNone/>
            </a:pPr>
            <a:r>
              <a:rPr lang="en-US" sz="1200" dirty="0">
                <a:solidFill>
                  <a:srgbClr val="272525"/>
                </a:solidFill>
                <a:latin typeface="Inter" pitchFamily="34" charset="0"/>
                <a:ea typeface="Inter" pitchFamily="34" charset="-122"/>
                <a:cs typeface="Inter" pitchFamily="34" charset="-120"/>
              </a:rPr>
              <a:t>CLAUSE 41</a:t>
            </a:r>
            <a:endParaRPr lang="en-US" sz="1200" dirty="0"/>
          </a:p>
        </p:txBody>
      </p:sp>
      <p:sp>
        <p:nvSpPr>
          <p:cNvPr id="4" name="Text 2"/>
          <p:cNvSpPr/>
          <p:nvPr/>
        </p:nvSpPr>
        <p:spPr>
          <a:xfrm>
            <a:off x="434132" y="552822"/>
            <a:ext cx="6706567" cy="339179"/>
          </a:xfrm>
          <a:prstGeom prst="rect">
            <a:avLst/>
          </a:prstGeom>
          <a:noFill/>
          <a:ln/>
        </p:spPr>
        <p:txBody>
          <a:bodyPr wrap="none" lIns="0" tIns="0" rIns="0" bIns="0" rtlCol="0" anchor="t"/>
          <a:lstStyle/>
          <a:p>
            <a:pPr marL="0" indent="0" algn="l">
              <a:lnSpc>
                <a:spcPct val="104000"/>
              </a:lnSpc>
              <a:buNone/>
            </a:pPr>
            <a:r>
              <a:rPr lang="en-US" sz="2100" b="1" dirty="0">
                <a:solidFill>
                  <a:srgbClr val="000000"/>
                </a:solidFill>
                <a:latin typeface="Inter Bold" pitchFamily="34" charset="0"/>
                <a:ea typeface="Inter Bold" pitchFamily="34" charset="-122"/>
                <a:cs typeface="Inter Bold" pitchFamily="34" charset="-120"/>
              </a:rPr>
              <a:t>Demand / Refund Orders Under Other Tax Laws</a:t>
            </a:r>
            <a:endParaRPr lang="en-US" sz="2100" dirty="0"/>
          </a:p>
        </p:txBody>
      </p:sp>
      <p:sp>
        <p:nvSpPr>
          <p:cNvPr id="5" name="Text 3"/>
          <p:cNvSpPr/>
          <p:nvPr/>
        </p:nvSpPr>
        <p:spPr>
          <a:xfrm>
            <a:off x="434132" y="914309"/>
            <a:ext cx="8275737" cy="788848"/>
          </a:xfrm>
          <a:prstGeom prst="rect">
            <a:avLst/>
          </a:prstGeom>
          <a:noFill/>
          <a:ln/>
        </p:spPr>
        <p:txBody>
          <a:bodyPr wrap="square" lIns="0" tIns="0" rIns="0" bIns="0" rtlCol="0" anchor="t">
            <a:normAutofit/>
          </a:bodyPr>
          <a:lstStyle/>
          <a:p>
            <a:pPr marL="0" indent="0" algn="just">
              <a:lnSpc>
                <a:spcPct val="125000"/>
              </a:lnSpc>
              <a:buNone/>
            </a:pPr>
            <a:r>
              <a:rPr lang="en-US" sz="900" dirty="0">
                <a:solidFill>
                  <a:srgbClr val="272525"/>
                </a:solidFill>
                <a:latin typeface="Inter" pitchFamily="34" charset="0"/>
                <a:ea typeface="Inter" pitchFamily="34" charset="-122"/>
                <a:cs typeface="Inter" pitchFamily="34" charset="-120"/>
              </a:rPr>
              <a:t>The auditee may be assessed under various tax laws beyond the Income-tax Act, 1961 and Wealth-tax Act, 1957, resulting in demand or refund orders. The tax auditor must obtain copies of all such orders issued during the previous year and received by the assessee up to the date of audit. Tax laws covered include GST, Central Excise Duty, Service Tax, Customs Duty, VAT, Central Sales Tax, Professional Tax, etc. The auditor should exercise professional judgment in determining applicability of relevant tax laws for reporting.</a:t>
            </a:r>
            <a:endParaRPr lang="en-US" sz="900" dirty="0"/>
          </a:p>
        </p:txBody>
      </p:sp>
      <p:sp>
        <p:nvSpPr>
          <p:cNvPr id="6" name="Shape 4"/>
          <p:cNvSpPr/>
          <p:nvPr/>
        </p:nvSpPr>
        <p:spPr>
          <a:xfrm>
            <a:off x="355997" y="1792486"/>
            <a:ext cx="4161755" cy="3031331"/>
          </a:xfrm>
          <a:prstGeom prst="roundRect">
            <a:avLst>
              <a:gd name="adj" fmla="val 2578"/>
            </a:avLst>
          </a:prstGeom>
          <a:solidFill>
            <a:srgbClr val="4950BC"/>
          </a:solidFill>
          <a:ln/>
        </p:spPr>
      </p:sp>
      <p:sp>
        <p:nvSpPr>
          <p:cNvPr id="7" name="Text 5"/>
          <p:cNvSpPr/>
          <p:nvPr/>
        </p:nvSpPr>
        <p:spPr>
          <a:xfrm>
            <a:off x="464493" y="1887438"/>
            <a:ext cx="2084859" cy="169515"/>
          </a:xfrm>
          <a:prstGeom prst="rect">
            <a:avLst/>
          </a:prstGeom>
          <a:noFill/>
          <a:ln/>
        </p:spPr>
        <p:txBody>
          <a:bodyPr wrap="none" lIns="0" tIns="0" rIns="0" bIns="0" rtlCol="0" anchor="t"/>
          <a:lstStyle/>
          <a:p>
            <a:pPr marL="0" indent="0" algn="l">
              <a:lnSpc>
                <a:spcPct val="104000"/>
              </a:lnSpc>
              <a:buNone/>
            </a:pPr>
            <a:r>
              <a:rPr lang="en-US" sz="1050" b="1" dirty="0">
                <a:solidFill>
                  <a:srgbClr val="FFFFFF"/>
                </a:solidFill>
                <a:latin typeface="Inter Bold" pitchFamily="34" charset="0"/>
                <a:ea typeface="Inter Bold" pitchFamily="34" charset="-122"/>
                <a:cs typeface="Inter Bold" pitchFamily="34" charset="-120"/>
              </a:rPr>
              <a:t>Key Reporting Principles</a:t>
            </a:r>
            <a:endParaRPr lang="en-US" sz="1050" dirty="0"/>
          </a:p>
        </p:txBody>
      </p:sp>
      <p:sp>
        <p:nvSpPr>
          <p:cNvPr id="8" name="Text 6"/>
          <p:cNvSpPr/>
          <p:nvPr/>
        </p:nvSpPr>
        <p:spPr>
          <a:xfrm>
            <a:off x="464493" y="2151906"/>
            <a:ext cx="3944764" cy="2503856"/>
          </a:xfrm>
          <a:prstGeom prst="rect">
            <a:avLst/>
          </a:prstGeom>
          <a:noFill/>
          <a:ln/>
        </p:spPr>
        <p:txBody>
          <a:bodyPr wrap="square" lIns="0" tIns="0" rIns="0" bIns="0" rtlCol="0" anchor="t">
            <a:normAutofit/>
          </a:bodyPr>
          <a:lstStyle/>
          <a:p>
            <a:pPr marL="342900" indent="-342900" algn="just">
              <a:lnSpc>
                <a:spcPct val="125000"/>
              </a:lnSpc>
              <a:buSzPct val="100000"/>
              <a:buChar char="•"/>
            </a:pPr>
            <a:r>
              <a:rPr lang="en-US" sz="1000" dirty="0">
                <a:solidFill>
                  <a:srgbClr val="FFFFFF"/>
                </a:solidFill>
                <a:latin typeface="Inter" pitchFamily="34" charset="0"/>
                <a:ea typeface="Inter" pitchFamily="34" charset="-122"/>
                <a:cs typeface="Inter" pitchFamily="34" charset="-120"/>
              </a:rPr>
              <a:t>Demand/refund order may pertain to a period other than the relevant previous year — reporting is still required under this clause if received during the C.Y.</a:t>
            </a:r>
            <a:endParaRPr lang="en-US" sz="1000" dirty="0"/>
          </a:p>
          <a:p>
            <a:pPr marL="342900" indent="-342900" algn="just">
              <a:lnSpc>
                <a:spcPct val="125000"/>
              </a:lnSpc>
              <a:buSzPct val="100000"/>
              <a:buChar char="•"/>
            </a:pPr>
            <a:r>
              <a:rPr lang="en-US" sz="1000" dirty="0">
                <a:solidFill>
                  <a:srgbClr val="FFFFFF"/>
                </a:solidFill>
                <a:latin typeface="Inter" pitchFamily="34" charset="0"/>
                <a:ea typeface="Inter" pitchFamily="34" charset="-122"/>
                <a:cs typeface="Inter" pitchFamily="34" charset="-120"/>
              </a:rPr>
              <a:t>Verify books of account and orders passed by respective Departments</a:t>
            </a:r>
            <a:endParaRPr lang="en-US" sz="1000" dirty="0"/>
          </a:p>
          <a:p>
            <a:pPr marL="342900" indent="-342900" algn="just">
              <a:lnSpc>
                <a:spcPct val="125000"/>
              </a:lnSpc>
              <a:buSzPct val="100000"/>
              <a:buChar char="•"/>
            </a:pPr>
            <a:r>
              <a:rPr lang="en-US" sz="1000" dirty="0">
                <a:solidFill>
                  <a:srgbClr val="FFFFFF"/>
                </a:solidFill>
                <a:latin typeface="Inter" pitchFamily="34" charset="0"/>
                <a:ea typeface="Inter" pitchFamily="34" charset="-122"/>
                <a:cs typeface="Inter" pitchFamily="34" charset="-120"/>
              </a:rPr>
              <a:t>Cross-verify demands from online portals of respective Departments</a:t>
            </a:r>
            <a:endParaRPr lang="en-US" sz="1000" dirty="0"/>
          </a:p>
          <a:p>
            <a:pPr marL="342900" indent="-342900" algn="just">
              <a:lnSpc>
                <a:spcPct val="125000"/>
              </a:lnSpc>
              <a:buSzPct val="100000"/>
              <a:buChar char="•"/>
            </a:pPr>
            <a:r>
              <a:rPr lang="en-US" sz="1000" dirty="0">
                <a:solidFill>
                  <a:srgbClr val="FFFFFF"/>
                </a:solidFill>
                <a:latin typeface="Inter" pitchFamily="34" charset="0"/>
                <a:ea typeface="Inter" pitchFamily="34" charset="-122"/>
                <a:cs typeface="Inter" pitchFamily="34" charset="-120"/>
              </a:rPr>
              <a:t>Any adjustment of refund against demand must be reported</a:t>
            </a:r>
            <a:endParaRPr lang="en-US" sz="1000" dirty="0"/>
          </a:p>
          <a:p>
            <a:pPr marL="342900" indent="-342900" algn="just">
              <a:lnSpc>
                <a:spcPct val="125000"/>
              </a:lnSpc>
              <a:buSzPct val="100000"/>
              <a:buChar char="•"/>
            </a:pPr>
            <a:r>
              <a:rPr lang="en-US" sz="1000" dirty="0">
                <a:solidFill>
                  <a:srgbClr val="FFFFFF"/>
                </a:solidFill>
                <a:latin typeface="Inter" pitchFamily="34" charset="0"/>
                <a:ea typeface="Inter" pitchFamily="34" charset="-122"/>
                <a:cs typeface="Inter" pitchFamily="34" charset="-120"/>
              </a:rPr>
              <a:t>Obtain Management Representation from the assessee</a:t>
            </a:r>
            <a:endParaRPr lang="en-US" sz="1000" dirty="0"/>
          </a:p>
          <a:p>
            <a:pPr marL="342900" indent="-342900" algn="just">
              <a:lnSpc>
                <a:spcPct val="125000"/>
              </a:lnSpc>
              <a:buSzPct val="100000"/>
              <a:buChar char="•"/>
            </a:pPr>
            <a:r>
              <a:rPr lang="en-US" sz="1000" dirty="0">
                <a:solidFill>
                  <a:srgbClr val="FFFFFF"/>
                </a:solidFill>
                <a:latin typeface="Inter" pitchFamily="34" charset="0"/>
                <a:ea typeface="Inter" pitchFamily="34" charset="-122"/>
                <a:cs typeface="Inter" pitchFamily="34" charset="-120"/>
              </a:rPr>
              <a:t>For corporate assessees, cross-check with contingent liability disclosures in audited financials and CARO disclosures in statutory auditor's report</a:t>
            </a:r>
            <a:endParaRPr lang="en-US" sz="1000" dirty="0"/>
          </a:p>
        </p:txBody>
      </p:sp>
      <p:sp>
        <p:nvSpPr>
          <p:cNvPr id="9" name="Text 7"/>
          <p:cNvSpPr/>
          <p:nvPr/>
        </p:nvSpPr>
        <p:spPr>
          <a:xfrm>
            <a:off x="4709145" y="1887438"/>
            <a:ext cx="3399606" cy="169515"/>
          </a:xfrm>
          <a:prstGeom prst="rect">
            <a:avLst/>
          </a:prstGeom>
          <a:noFill/>
          <a:ln/>
        </p:spPr>
        <p:txBody>
          <a:bodyPr wrap="none" lIns="0" tIns="0" rIns="0" bIns="0" rtlCol="0" anchor="t"/>
          <a:lstStyle/>
          <a:p>
            <a:pPr marL="0" indent="0" algn="l">
              <a:lnSpc>
                <a:spcPct val="104000"/>
              </a:lnSpc>
              <a:buNone/>
            </a:pPr>
            <a:r>
              <a:rPr lang="en-US" sz="1050" b="1" dirty="0">
                <a:solidFill>
                  <a:srgbClr val="000000"/>
                </a:solidFill>
                <a:latin typeface="Inter Bold" pitchFamily="34" charset="0"/>
                <a:ea typeface="Inter Bold" pitchFamily="34" charset="-122"/>
                <a:cs typeface="Inter Bold" pitchFamily="34" charset="-120"/>
              </a:rPr>
              <a:t>Working Paper Format (as per e-filing utility)</a:t>
            </a:r>
            <a:endParaRPr lang="en-US" sz="1050" dirty="0"/>
          </a:p>
        </p:txBody>
      </p:sp>
      <p:sp>
        <p:nvSpPr>
          <p:cNvPr id="10" name="Text 8"/>
          <p:cNvSpPr/>
          <p:nvPr/>
        </p:nvSpPr>
        <p:spPr>
          <a:xfrm>
            <a:off x="4709145" y="2151906"/>
            <a:ext cx="4434855" cy="162818"/>
          </a:xfrm>
          <a:prstGeom prst="rect">
            <a:avLst/>
          </a:prstGeom>
          <a:noFill/>
          <a:ln/>
        </p:spPr>
        <p:txBody>
          <a:bodyPr wrap="none" lIns="0" tIns="0" rIns="0" bIns="0" rtlCol="0" anchor="t"/>
          <a:lstStyle/>
          <a:p>
            <a:pPr marL="0" indent="0" algn="l">
              <a:lnSpc>
                <a:spcPct val="125000"/>
              </a:lnSpc>
              <a:buNone/>
            </a:pPr>
            <a:r>
              <a:rPr lang="en-US" sz="850" dirty="0">
                <a:solidFill>
                  <a:srgbClr val="272525"/>
                </a:solidFill>
                <a:latin typeface="Inter" pitchFamily="34" charset="0"/>
                <a:ea typeface="Inter" pitchFamily="34" charset="-122"/>
                <a:cs typeface="Inter" pitchFamily="34" charset="-120"/>
              </a:rPr>
              <a:t>The tax auditor should maintain the following information in working papers:</a:t>
            </a:r>
            <a:endParaRPr lang="en-US" sz="850" dirty="0"/>
          </a:p>
        </p:txBody>
      </p:sp>
      <p:sp>
        <p:nvSpPr>
          <p:cNvPr id="11" name="Shape 9"/>
          <p:cNvSpPr/>
          <p:nvPr/>
        </p:nvSpPr>
        <p:spPr>
          <a:xfrm>
            <a:off x="4709145" y="2421508"/>
            <a:ext cx="4005486" cy="1884462"/>
          </a:xfrm>
          <a:prstGeom prst="roundRect">
            <a:avLst>
              <a:gd name="adj" fmla="val 2419"/>
            </a:avLst>
          </a:prstGeom>
          <a:noFill/>
          <a:ln w="4763">
            <a:solidFill>
              <a:srgbClr val="000000">
                <a:alpha val="8000"/>
              </a:srgbClr>
            </a:solidFill>
            <a:prstDash val="solid"/>
          </a:ln>
        </p:spPr>
      </p:sp>
      <p:sp>
        <p:nvSpPr>
          <p:cNvPr id="12" name="Shape 10"/>
          <p:cNvSpPr/>
          <p:nvPr/>
        </p:nvSpPr>
        <p:spPr>
          <a:xfrm>
            <a:off x="4713908" y="2426271"/>
            <a:ext cx="4075807" cy="937468"/>
          </a:xfrm>
          <a:prstGeom prst="rect">
            <a:avLst/>
          </a:prstGeom>
          <a:solidFill>
            <a:srgbClr val="FFFFFF">
              <a:alpha val="4000"/>
            </a:srgbClr>
          </a:solidFill>
          <a:ln/>
        </p:spPr>
      </p:sp>
      <p:sp>
        <p:nvSpPr>
          <p:cNvPr id="13" name="Text 11"/>
          <p:cNvSpPr/>
          <p:nvPr/>
        </p:nvSpPr>
        <p:spPr>
          <a:xfrm>
            <a:off x="4822700" y="2487960"/>
            <a:ext cx="203009" cy="407045"/>
          </a:xfrm>
          <a:prstGeom prst="rect">
            <a:avLst/>
          </a:prstGeom>
          <a:noFill/>
          <a:ln/>
        </p:spPr>
        <p:txBody>
          <a:bodyPr wrap="square" lIns="0" tIns="0" rIns="0" bIns="0" rtlCol="0" anchor="t">
            <a:normAutofit/>
          </a:bodyPr>
          <a:lstStyle/>
          <a:p>
            <a:pPr marL="0" indent="0" algn="l">
              <a:lnSpc>
                <a:spcPct val="125000"/>
              </a:lnSpc>
              <a:buNone/>
            </a:pPr>
            <a:r>
              <a:rPr lang="en-US" sz="850" b="1" dirty="0">
                <a:solidFill>
                  <a:srgbClr val="272525"/>
                </a:solidFill>
                <a:latin typeface="Inter" pitchFamily="34" charset="0"/>
                <a:ea typeface="Inter" pitchFamily="34" charset="-122"/>
                <a:cs typeface="Inter" pitchFamily="34" charset="-120"/>
              </a:rPr>
              <a:t>S. No.</a:t>
            </a:r>
            <a:endParaRPr lang="en-US" sz="850" dirty="0"/>
          </a:p>
        </p:txBody>
      </p:sp>
      <p:sp>
        <p:nvSpPr>
          <p:cNvPr id="14" name="Text 12"/>
          <p:cNvSpPr/>
          <p:nvPr/>
        </p:nvSpPr>
        <p:spPr>
          <a:xfrm>
            <a:off x="5144691" y="2487960"/>
            <a:ext cx="497458" cy="325636"/>
          </a:xfrm>
          <a:prstGeom prst="rect">
            <a:avLst/>
          </a:prstGeom>
          <a:noFill/>
          <a:ln/>
        </p:spPr>
        <p:txBody>
          <a:bodyPr wrap="square" lIns="0" tIns="0" rIns="0" bIns="0" rtlCol="0" anchor="t">
            <a:normAutofit/>
          </a:bodyPr>
          <a:lstStyle/>
          <a:p>
            <a:pPr marL="0" indent="0" algn="l">
              <a:lnSpc>
                <a:spcPct val="125000"/>
              </a:lnSpc>
              <a:buNone/>
            </a:pPr>
            <a:r>
              <a:rPr lang="en-US" sz="850" b="1" dirty="0">
                <a:solidFill>
                  <a:srgbClr val="272525"/>
                </a:solidFill>
                <a:latin typeface="Inter" pitchFamily="34" charset="0"/>
                <a:ea typeface="Inter" pitchFamily="34" charset="-122"/>
                <a:cs typeface="Inter" pitchFamily="34" charset="-120"/>
              </a:rPr>
              <a:t>Financial Year</a:t>
            </a:r>
            <a:endParaRPr lang="en-US" sz="850" dirty="0"/>
          </a:p>
        </p:txBody>
      </p:sp>
      <p:sp>
        <p:nvSpPr>
          <p:cNvPr id="15" name="Text 13"/>
          <p:cNvSpPr/>
          <p:nvPr/>
        </p:nvSpPr>
        <p:spPr>
          <a:xfrm>
            <a:off x="5863903" y="2487960"/>
            <a:ext cx="497458" cy="325636"/>
          </a:xfrm>
          <a:prstGeom prst="rect">
            <a:avLst/>
          </a:prstGeom>
          <a:noFill/>
          <a:ln/>
        </p:spPr>
        <p:txBody>
          <a:bodyPr wrap="square" lIns="0" tIns="0" rIns="0" bIns="0" rtlCol="0" anchor="t">
            <a:normAutofit/>
          </a:bodyPr>
          <a:lstStyle/>
          <a:p>
            <a:pPr marL="0" indent="0" algn="l">
              <a:lnSpc>
                <a:spcPct val="125000"/>
              </a:lnSpc>
              <a:buNone/>
            </a:pPr>
            <a:r>
              <a:rPr lang="en-US" sz="850" b="1" dirty="0">
                <a:solidFill>
                  <a:srgbClr val="272525"/>
                </a:solidFill>
                <a:latin typeface="Inter" pitchFamily="34" charset="0"/>
                <a:ea typeface="Inter" pitchFamily="34" charset="-122"/>
                <a:cs typeface="Inter" pitchFamily="34" charset="-120"/>
              </a:rPr>
              <a:t>Applicable Act</a:t>
            </a:r>
            <a:endParaRPr lang="en-US" sz="850" dirty="0"/>
          </a:p>
        </p:txBody>
      </p:sp>
      <p:sp>
        <p:nvSpPr>
          <p:cNvPr id="16" name="Text 14"/>
          <p:cNvSpPr/>
          <p:nvPr/>
        </p:nvSpPr>
        <p:spPr>
          <a:xfrm>
            <a:off x="6583114" y="2487960"/>
            <a:ext cx="497458" cy="325636"/>
          </a:xfrm>
          <a:prstGeom prst="rect">
            <a:avLst/>
          </a:prstGeom>
          <a:noFill/>
          <a:ln/>
        </p:spPr>
        <p:txBody>
          <a:bodyPr wrap="square" lIns="0" tIns="0" rIns="0" bIns="0" rtlCol="0" anchor="t">
            <a:normAutofit/>
          </a:bodyPr>
          <a:lstStyle/>
          <a:p>
            <a:pPr marL="0" indent="0" algn="l">
              <a:lnSpc>
                <a:spcPct val="125000"/>
              </a:lnSpc>
              <a:buNone/>
            </a:pPr>
            <a:r>
              <a:rPr lang="en-US" sz="850" b="1" dirty="0">
                <a:solidFill>
                  <a:srgbClr val="272525"/>
                </a:solidFill>
                <a:latin typeface="Inter" pitchFamily="34" charset="0"/>
                <a:ea typeface="Inter" pitchFamily="34" charset="-122"/>
                <a:cs typeface="Inter" pitchFamily="34" charset="-120"/>
              </a:rPr>
              <a:t>Order No.</a:t>
            </a:r>
            <a:endParaRPr lang="en-US" sz="850" dirty="0"/>
          </a:p>
        </p:txBody>
      </p:sp>
      <p:sp>
        <p:nvSpPr>
          <p:cNvPr id="17" name="Text 15"/>
          <p:cNvSpPr/>
          <p:nvPr/>
        </p:nvSpPr>
        <p:spPr>
          <a:xfrm>
            <a:off x="7302326" y="2487960"/>
            <a:ext cx="954658" cy="162818"/>
          </a:xfrm>
          <a:prstGeom prst="rect">
            <a:avLst/>
          </a:prstGeom>
          <a:noFill/>
          <a:ln/>
        </p:spPr>
        <p:txBody>
          <a:bodyPr wrap="none" lIns="0" tIns="0" rIns="0" bIns="0" rtlCol="0" anchor="t"/>
          <a:lstStyle/>
          <a:p>
            <a:pPr marL="0" indent="0" algn="l">
              <a:lnSpc>
                <a:spcPct val="125000"/>
              </a:lnSpc>
              <a:buNone/>
            </a:pPr>
            <a:r>
              <a:rPr lang="en-US" sz="850" b="1" dirty="0">
                <a:solidFill>
                  <a:srgbClr val="272525"/>
                </a:solidFill>
                <a:latin typeface="Inter" pitchFamily="34" charset="0"/>
                <a:ea typeface="Inter" pitchFamily="34" charset="-122"/>
                <a:cs typeface="Inter" pitchFamily="34" charset="-120"/>
              </a:rPr>
              <a:t>Date</a:t>
            </a:r>
            <a:endParaRPr lang="en-US" sz="850" dirty="0"/>
          </a:p>
        </p:txBody>
      </p:sp>
      <p:sp>
        <p:nvSpPr>
          <p:cNvPr id="18" name="Text 16"/>
          <p:cNvSpPr/>
          <p:nvPr/>
        </p:nvSpPr>
        <p:spPr>
          <a:xfrm>
            <a:off x="8021538" y="2487960"/>
            <a:ext cx="659681" cy="325636"/>
          </a:xfrm>
          <a:prstGeom prst="rect">
            <a:avLst/>
          </a:prstGeom>
          <a:noFill/>
          <a:ln/>
        </p:spPr>
        <p:txBody>
          <a:bodyPr wrap="square" lIns="0" tIns="0" rIns="0" bIns="0" rtlCol="0" anchor="t">
            <a:normAutofit/>
          </a:bodyPr>
          <a:lstStyle/>
          <a:p>
            <a:pPr marL="0" indent="0" algn="l">
              <a:lnSpc>
                <a:spcPct val="125000"/>
              </a:lnSpc>
              <a:buNone/>
            </a:pPr>
            <a:r>
              <a:rPr lang="en-US" sz="850" b="1" dirty="0">
                <a:solidFill>
                  <a:srgbClr val="272525"/>
                </a:solidFill>
                <a:latin typeface="Inter" pitchFamily="34" charset="0"/>
                <a:ea typeface="Inter" pitchFamily="34" charset="-122"/>
                <a:cs typeface="Inter" pitchFamily="34" charset="-120"/>
              </a:rPr>
              <a:t>Amount &amp; Remarks</a:t>
            </a:r>
            <a:endParaRPr lang="en-US" sz="850" dirty="0"/>
          </a:p>
        </p:txBody>
      </p:sp>
      <p:sp>
        <p:nvSpPr>
          <p:cNvPr id="19" name="Shape 17"/>
          <p:cNvSpPr/>
          <p:nvPr/>
        </p:nvSpPr>
        <p:spPr>
          <a:xfrm>
            <a:off x="4713908" y="3363739"/>
            <a:ext cx="4075807" cy="937468"/>
          </a:xfrm>
          <a:prstGeom prst="rect">
            <a:avLst/>
          </a:prstGeom>
          <a:solidFill>
            <a:srgbClr val="000000">
              <a:alpha val="4000"/>
            </a:srgbClr>
          </a:solidFill>
          <a:ln/>
        </p:spPr>
      </p:sp>
      <p:sp>
        <p:nvSpPr>
          <p:cNvPr id="20" name="Text 18"/>
          <p:cNvSpPr/>
          <p:nvPr/>
        </p:nvSpPr>
        <p:spPr>
          <a:xfrm>
            <a:off x="4822701" y="3425428"/>
            <a:ext cx="557436" cy="162818"/>
          </a:xfrm>
          <a:prstGeom prst="rect">
            <a:avLst/>
          </a:prstGeom>
          <a:noFill/>
          <a:ln/>
        </p:spPr>
        <p:txBody>
          <a:bodyPr wrap="none" lIns="0" tIns="0" rIns="0" bIns="0" rtlCol="0" anchor="t"/>
          <a:lstStyle/>
          <a:p>
            <a:pPr marL="0" indent="0" algn="l">
              <a:lnSpc>
                <a:spcPct val="125000"/>
              </a:lnSpc>
              <a:buNone/>
            </a:pPr>
            <a:r>
              <a:rPr lang="en-US" sz="850" dirty="0">
                <a:solidFill>
                  <a:srgbClr val="272525"/>
                </a:solidFill>
                <a:latin typeface="Inter" pitchFamily="34" charset="0"/>
                <a:ea typeface="Inter" pitchFamily="34" charset="-122"/>
                <a:cs typeface="Inter" pitchFamily="34" charset="-120"/>
              </a:rPr>
              <a:t>1</a:t>
            </a:r>
            <a:endParaRPr lang="en-US" sz="850" dirty="0"/>
          </a:p>
        </p:txBody>
      </p:sp>
      <p:sp>
        <p:nvSpPr>
          <p:cNvPr id="21" name="Text 19"/>
          <p:cNvSpPr/>
          <p:nvPr/>
        </p:nvSpPr>
        <p:spPr>
          <a:xfrm>
            <a:off x="5144691" y="3425428"/>
            <a:ext cx="497458" cy="814090"/>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72525"/>
                </a:solidFill>
                <a:latin typeface="Inter" pitchFamily="34" charset="0"/>
                <a:ea typeface="Inter" pitchFamily="34" charset="-122"/>
                <a:cs typeface="Inter" pitchFamily="34" charset="-120"/>
              </a:rPr>
              <a:t>Year to which demand/refund relates</a:t>
            </a:r>
            <a:endParaRPr lang="en-US" sz="850" dirty="0"/>
          </a:p>
        </p:txBody>
      </p:sp>
      <p:sp>
        <p:nvSpPr>
          <p:cNvPr id="22" name="Text 20"/>
          <p:cNvSpPr/>
          <p:nvPr/>
        </p:nvSpPr>
        <p:spPr>
          <a:xfrm>
            <a:off x="5863903" y="3425428"/>
            <a:ext cx="497458" cy="325636"/>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72525"/>
                </a:solidFill>
                <a:latin typeface="Inter" pitchFamily="34" charset="0"/>
                <a:ea typeface="Inter" pitchFamily="34" charset="-122"/>
                <a:cs typeface="Inter" pitchFamily="34" charset="-120"/>
              </a:rPr>
              <a:t>Name of Act</a:t>
            </a:r>
            <a:endParaRPr lang="en-US" sz="850" dirty="0"/>
          </a:p>
        </p:txBody>
      </p:sp>
      <p:sp>
        <p:nvSpPr>
          <p:cNvPr id="23" name="Text 21"/>
          <p:cNvSpPr/>
          <p:nvPr/>
        </p:nvSpPr>
        <p:spPr>
          <a:xfrm>
            <a:off x="6583114" y="3425428"/>
            <a:ext cx="497458" cy="651272"/>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72525"/>
                </a:solidFill>
                <a:latin typeface="Inter" pitchFamily="34" charset="0"/>
                <a:ea typeface="Inter" pitchFamily="34" charset="-122"/>
                <a:cs typeface="Inter" pitchFamily="34" charset="-120"/>
              </a:rPr>
              <a:t>Demand/Refund Order No.</a:t>
            </a:r>
            <a:endParaRPr lang="en-US" sz="850" dirty="0"/>
          </a:p>
        </p:txBody>
      </p:sp>
      <p:sp>
        <p:nvSpPr>
          <p:cNvPr id="24" name="Text 22"/>
          <p:cNvSpPr/>
          <p:nvPr/>
        </p:nvSpPr>
        <p:spPr>
          <a:xfrm>
            <a:off x="7302326" y="3425428"/>
            <a:ext cx="497458" cy="488454"/>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72525"/>
                </a:solidFill>
                <a:latin typeface="Inter" pitchFamily="34" charset="0"/>
                <a:ea typeface="Inter" pitchFamily="34" charset="-122"/>
                <a:cs typeface="Inter" pitchFamily="34" charset="-120"/>
              </a:rPr>
              <a:t>Demand raised/issued</a:t>
            </a:r>
            <a:endParaRPr lang="en-US" sz="850" dirty="0"/>
          </a:p>
        </p:txBody>
      </p:sp>
      <p:sp>
        <p:nvSpPr>
          <p:cNvPr id="25" name="Text 23"/>
          <p:cNvSpPr/>
          <p:nvPr/>
        </p:nvSpPr>
        <p:spPr>
          <a:xfrm>
            <a:off x="8021538" y="3425428"/>
            <a:ext cx="659681" cy="814090"/>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72525"/>
                </a:solidFill>
                <a:latin typeface="Inter" pitchFamily="34" charset="0"/>
                <a:ea typeface="Inter" pitchFamily="34" charset="-122"/>
                <a:cs typeface="Inter" pitchFamily="34" charset="-120"/>
              </a:rPr>
              <a:t>Amount of demand  &amp; pending proceedings</a:t>
            </a:r>
            <a:endParaRPr lang="en-US" sz="850" dirty="0"/>
          </a:p>
        </p:txBody>
      </p:sp>
      <p:sp>
        <p:nvSpPr>
          <p:cNvPr id="26" name="Text 24"/>
          <p:cNvSpPr/>
          <p:nvPr/>
        </p:nvSpPr>
        <p:spPr>
          <a:xfrm>
            <a:off x="4709145" y="4412754"/>
            <a:ext cx="4005486" cy="325636"/>
          </a:xfrm>
          <a:prstGeom prst="rect">
            <a:avLst/>
          </a:prstGeom>
          <a:noFill/>
          <a:ln/>
        </p:spPr>
        <p:txBody>
          <a:bodyPr wrap="square" lIns="0" tIns="0" rIns="0" bIns="0" rtlCol="0" anchor="t">
            <a:normAutofit/>
          </a:bodyPr>
          <a:lstStyle/>
          <a:p>
            <a:pPr marL="0" indent="0" algn="l">
              <a:lnSpc>
                <a:spcPct val="125000"/>
              </a:lnSpc>
              <a:buNone/>
            </a:pPr>
            <a:r>
              <a:rPr lang="en-US" sz="850" dirty="0">
                <a:solidFill>
                  <a:srgbClr val="272525"/>
                </a:solidFill>
                <a:latin typeface="Inter" pitchFamily="34" charset="0"/>
                <a:ea typeface="Inter" pitchFamily="34" charset="-122"/>
                <a:cs typeface="Inter" pitchFamily="34" charset="-120"/>
              </a:rPr>
              <a:t>Details of relevant proceedings should be furnished in the remarks column, stating the authority before which the matter is pending.</a:t>
            </a:r>
            <a:endParaRPr lang="en-US" sz="850" dirty="0"/>
          </a:p>
        </p:txBody>
      </p:sp>
      <p:sp>
        <p:nvSpPr>
          <p:cNvPr id="27" name="Rectangle 26"/>
          <p:cNvSpPr/>
          <p:nvPr/>
        </p:nvSpPr>
        <p:spPr>
          <a:xfrm>
            <a:off x="8021538" y="4823817"/>
            <a:ext cx="1073601" cy="3196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65161" y="279206"/>
            <a:ext cx="1224035" cy="333669"/>
          </a:xfrm>
          <a:prstGeom prst="roundRect">
            <a:avLst>
              <a:gd name="adj" fmla="val 18277"/>
            </a:avLst>
          </a:prstGeom>
          <a:solidFill>
            <a:srgbClr val="DADBF1"/>
          </a:solidFill>
          <a:ln/>
        </p:spPr>
      </p:sp>
      <p:sp>
        <p:nvSpPr>
          <p:cNvPr id="3" name="Text 1"/>
          <p:cNvSpPr/>
          <p:nvPr/>
        </p:nvSpPr>
        <p:spPr>
          <a:xfrm>
            <a:off x="595685" y="361838"/>
            <a:ext cx="967532" cy="144140"/>
          </a:xfrm>
          <a:prstGeom prst="rect">
            <a:avLst/>
          </a:prstGeom>
          <a:noFill/>
          <a:ln/>
        </p:spPr>
        <p:txBody>
          <a:bodyPr wrap="none" lIns="0" tIns="0" rIns="0" bIns="0" rtlCol="0" anchor="t"/>
          <a:lstStyle/>
          <a:p>
            <a:pPr marL="0" indent="0" algn="ctr">
              <a:lnSpc>
                <a:spcPct val="129000"/>
              </a:lnSpc>
              <a:buNone/>
            </a:pPr>
            <a:r>
              <a:rPr lang="en-US" sz="1100" dirty="0">
                <a:solidFill>
                  <a:srgbClr val="272525"/>
                </a:solidFill>
                <a:latin typeface="Inter" pitchFamily="34" charset="0"/>
                <a:ea typeface="Inter" pitchFamily="34" charset="-122"/>
                <a:cs typeface="Inter" pitchFamily="34" charset="-120"/>
              </a:rPr>
              <a:t>CLAUSE 42</a:t>
            </a:r>
            <a:endParaRPr lang="en-US" sz="1100" dirty="0"/>
          </a:p>
        </p:txBody>
      </p:sp>
      <p:sp>
        <p:nvSpPr>
          <p:cNvPr id="4" name="Text 2"/>
          <p:cNvSpPr/>
          <p:nvPr/>
        </p:nvSpPr>
        <p:spPr>
          <a:xfrm>
            <a:off x="465162" y="656481"/>
            <a:ext cx="6940525" cy="363364"/>
          </a:xfrm>
          <a:prstGeom prst="rect">
            <a:avLst/>
          </a:prstGeom>
          <a:noFill/>
          <a:ln/>
        </p:spPr>
        <p:txBody>
          <a:bodyPr wrap="none" lIns="0" tIns="0" rIns="0" bIns="0" rtlCol="0" anchor="t"/>
          <a:lstStyle/>
          <a:p>
            <a:pPr marL="0" indent="0" algn="l">
              <a:lnSpc>
                <a:spcPct val="104000"/>
              </a:lnSpc>
              <a:buNone/>
            </a:pPr>
            <a:r>
              <a:rPr lang="en-US" sz="2250" b="1" dirty="0">
                <a:solidFill>
                  <a:srgbClr val="000000"/>
                </a:solidFill>
                <a:latin typeface="Inter Bold" pitchFamily="34" charset="0"/>
                <a:ea typeface="Inter Bold" pitchFamily="34" charset="-122"/>
                <a:cs typeface="Inter Bold" pitchFamily="34" charset="-120"/>
              </a:rPr>
              <a:t>Reporting Forms 61, 61A &amp; 61B — Applicability</a:t>
            </a:r>
            <a:endParaRPr lang="en-US" sz="2250" dirty="0"/>
          </a:p>
        </p:txBody>
      </p:sp>
      <p:sp>
        <p:nvSpPr>
          <p:cNvPr id="5" name="Text 3"/>
          <p:cNvSpPr/>
          <p:nvPr/>
        </p:nvSpPr>
        <p:spPr>
          <a:xfrm>
            <a:off x="465162" y="1183332"/>
            <a:ext cx="8213675"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72525"/>
                </a:solidFill>
                <a:latin typeface="Inter" pitchFamily="34" charset="0"/>
                <a:ea typeface="Inter" pitchFamily="34" charset="-122"/>
                <a:cs typeface="Inter" pitchFamily="34" charset="-120"/>
              </a:rPr>
              <a:t>Clause 42 requires the tax auditor to ascertain whether the assessee is required to furnish Form No. 61, 61A, or 61B, and if so, report the requisite details. The requirement is based on conditions stated in the relevant section and rule.</a:t>
            </a:r>
            <a:endParaRPr lang="en-US" sz="900" dirty="0"/>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5696" y="1666428"/>
            <a:ext cx="2665214" cy="3388171"/>
          </a:xfrm>
          <a:prstGeom prst="rect">
            <a:avLst/>
          </a:prstGeom>
        </p:spPr>
      </p:pic>
      <p:sp>
        <p:nvSpPr>
          <p:cNvPr id="7" name="Text 4"/>
          <p:cNvSpPr/>
          <p:nvPr/>
        </p:nvSpPr>
        <p:spPr>
          <a:xfrm>
            <a:off x="465162" y="2138586"/>
            <a:ext cx="1453604" cy="181645"/>
          </a:xfrm>
          <a:prstGeom prst="rect">
            <a:avLst/>
          </a:prstGeom>
          <a:noFill/>
          <a:ln/>
        </p:spPr>
        <p:txBody>
          <a:bodyPr wrap="none" lIns="0" tIns="0" rIns="0" bIns="0" rtlCol="0" anchor="t"/>
          <a:lstStyle/>
          <a:p>
            <a:pPr marL="0" indent="0" algn="l">
              <a:lnSpc>
                <a:spcPct val="104000"/>
              </a:lnSpc>
              <a:buNone/>
            </a:pPr>
            <a:r>
              <a:rPr lang="en-US" sz="1100" b="1" dirty="0">
                <a:solidFill>
                  <a:srgbClr val="272525"/>
                </a:solidFill>
                <a:latin typeface="Inter Bold" pitchFamily="34" charset="0"/>
                <a:ea typeface="Inter Bold" pitchFamily="34" charset="-122"/>
                <a:cs typeface="Inter Bold" pitchFamily="34" charset="-120"/>
              </a:rPr>
              <a:t>Form No. 61</a:t>
            </a:r>
            <a:endParaRPr lang="en-US" sz="1100" dirty="0"/>
          </a:p>
        </p:txBody>
      </p:sp>
      <p:sp>
        <p:nvSpPr>
          <p:cNvPr id="8" name="Text 5"/>
          <p:cNvSpPr/>
          <p:nvPr/>
        </p:nvSpPr>
        <p:spPr>
          <a:xfrm>
            <a:off x="465161" y="2385640"/>
            <a:ext cx="2404170" cy="2598018"/>
          </a:xfrm>
          <a:prstGeom prst="rect">
            <a:avLst/>
          </a:prstGeom>
          <a:noFill/>
          <a:ln/>
        </p:spPr>
        <p:txBody>
          <a:bodyPr wrap="square" lIns="0" tIns="0" rIns="0" bIns="0" rtlCol="0" anchor="t"/>
          <a:lstStyle/>
          <a:p>
            <a:pPr marL="0" indent="0" algn="l">
              <a:lnSpc>
                <a:spcPct val="129000"/>
              </a:lnSpc>
              <a:spcAft>
                <a:spcPts val="500"/>
              </a:spcAft>
              <a:buNone/>
            </a:pPr>
            <a:r>
              <a:rPr lang="en-US" sz="900" b="1" dirty="0">
                <a:solidFill>
                  <a:srgbClr val="272525"/>
                </a:solidFill>
                <a:latin typeface="Inter" pitchFamily="34" charset="0"/>
                <a:ea typeface="Inter" pitchFamily="34" charset="-122"/>
                <a:cs typeface="Inter" pitchFamily="34" charset="-120"/>
              </a:rPr>
              <a:t>Section 139A(5)(c), Rules 114B, 114C, 114D</a:t>
            </a:r>
            <a:endParaRPr lang="en-US" sz="900" dirty="0"/>
          </a:p>
          <a:p>
            <a:pPr algn="just">
              <a:lnSpc>
                <a:spcPct val="129000"/>
              </a:lnSpc>
            </a:pPr>
            <a:r>
              <a:rPr lang="en-US" sz="900" dirty="0">
                <a:solidFill>
                  <a:srgbClr val="272525"/>
                </a:solidFill>
                <a:latin typeface="Inter" pitchFamily="34" charset="0"/>
                <a:ea typeface="Inter" pitchFamily="34" charset="-122"/>
                <a:cs typeface="Inter" pitchFamily="34" charset="-120"/>
              </a:rPr>
              <a:t>Filed by persons who have received declarations in Form No. 60. Persons who have to file Form No. 61 are persons referred to in: </a:t>
            </a:r>
          </a:p>
          <a:p>
            <a:pPr algn="just">
              <a:lnSpc>
                <a:spcPct val="129000"/>
              </a:lnSpc>
            </a:pPr>
            <a:r>
              <a:rPr lang="en-US" sz="900" dirty="0">
                <a:solidFill>
                  <a:srgbClr val="272525"/>
                </a:solidFill>
                <a:latin typeface="Inter" pitchFamily="34" charset="0"/>
                <a:ea typeface="Inter" pitchFamily="34" charset="-122"/>
                <a:cs typeface="Inter" pitchFamily="34" charset="-120"/>
              </a:rPr>
              <a:t>persons audited under Section 44AB, persons who raise bills for: cash payments exceeding Rs. 50,000 to hotels/restaurants; cash payments exceeding Rs. 50,000 for foreign travel or foreign currency; and transactions of sale/purchase of goods or services (other than those in Rule 114B) exceeding Rs. 2 lakhs per transaction.</a:t>
            </a:r>
            <a:endParaRPr lang="en-US" sz="900" dirty="0"/>
          </a:p>
        </p:txBody>
      </p:sp>
      <p:pic>
        <p:nvPicPr>
          <p:cNvPr id="9"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9392" y="1666429"/>
            <a:ext cx="2665214" cy="3388170"/>
          </a:xfrm>
          <a:prstGeom prst="rect">
            <a:avLst/>
          </a:prstGeom>
        </p:spPr>
      </p:pic>
      <p:sp>
        <p:nvSpPr>
          <p:cNvPr id="10" name="Text 6"/>
          <p:cNvSpPr/>
          <p:nvPr/>
        </p:nvSpPr>
        <p:spPr>
          <a:xfrm>
            <a:off x="3369915" y="2138586"/>
            <a:ext cx="1453604" cy="181645"/>
          </a:xfrm>
          <a:prstGeom prst="rect">
            <a:avLst/>
          </a:prstGeom>
          <a:noFill/>
          <a:ln/>
        </p:spPr>
        <p:txBody>
          <a:bodyPr wrap="none" lIns="0" tIns="0" rIns="0" bIns="0" rtlCol="0" anchor="t"/>
          <a:lstStyle/>
          <a:p>
            <a:pPr marL="0" indent="0" algn="l">
              <a:lnSpc>
                <a:spcPct val="104000"/>
              </a:lnSpc>
              <a:buNone/>
            </a:pPr>
            <a:r>
              <a:rPr lang="en-US" sz="1100" b="1" dirty="0">
                <a:solidFill>
                  <a:srgbClr val="272525"/>
                </a:solidFill>
                <a:latin typeface="Inter Bold" pitchFamily="34" charset="0"/>
                <a:ea typeface="Inter Bold" pitchFamily="34" charset="-122"/>
                <a:cs typeface="Inter Bold" pitchFamily="34" charset="-120"/>
              </a:rPr>
              <a:t>Form No. 61A</a:t>
            </a:r>
            <a:endParaRPr lang="en-US" sz="1100" dirty="0"/>
          </a:p>
        </p:txBody>
      </p:sp>
      <p:sp>
        <p:nvSpPr>
          <p:cNvPr id="11" name="Text 7"/>
          <p:cNvSpPr/>
          <p:nvPr/>
        </p:nvSpPr>
        <p:spPr>
          <a:xfrm>
            <a:off x="3369915" y="2385640"/>
            <a:ext cx="2404170" cy="1722810"/>
          </a:xfrm>
          <a:prstGeom prst="rect">
            <a:avLst/>
          </a:prstGeom>
          <a:noFill/>
          <a:ln/>
        </p:spPr>
        <p:txBody>
          <a:bodyPr wrap="square" lIns="0" tIns="0" rIns="0" bIns="0" rtlCol="0" anchor="t"/>
          <a:lstStyle/>
          <a:p>
            <a:pPr marL="0" indent="0" algn="l">
              <a:lnSpc>
                <a:spcPct val="129000"/>
              </a:lnSpc>
              <a:spcAft>
                <a:spcPts val="500"/>
              </a:spcAft>
              <a:buNone/>
            </a:pPr>
            <a:r>
              <a:rPr lang="en-US" sz="900" b="1" dirty="0">
                <a:solidFill>
                  <a:srgbClr val="272525"/>
                </a:solidFill>
                <a:latin typeface="Inter" pitchFamily="34" charset="0"/>
                <a:ea typeface="Inter" pitchFamily="34" charset="-122"/>
                <a:cs typeface="Inter" pitchFamily="34" charset="-120"/>
              </a:rPr>
              <a:t>Section 285BA, Rule 114E</a:t>
            </a:r>
            <a:endParaRPr lang="en-US" sz="900" dirty="0"/>
          </a:p>
          <a:p>
            <a:pPr algn="just">
              <a:lnSpc>
                <a:spcPct val="129000"/>
              </a:lnSpc>
            </a:pPr>
            <a:r>
              <a:rPr lang="en-US" sz="900" dirty="0">
                <a:solidFill>
                  <a:srgbClr val="272525"/>
                </a:solidFill>
                <a:latin typeface="Inter" pitchFamily="34" charset="0"/>
                <a:ea typeface="Inter" pitchFamily="34" charset="-122"/>
                <a:cs typeface="Inter" pitchFamily="34" charset="-120"/>
              </a:rPr>
              <a:t>Form 61A is used by specified reporting entities such as banks, post offices, and companies to report high-value financial transactions like cash deposits, property transactions, and investments in securities. Its main purpose is to enable the Income Tax Department to monitor large transactions and ensure tax transparency. </a:t>
            </a:r>
            <a:br>
              <a:rPr lang="en-US" sz="900" dirty="0">
                <a:solidFill>
                  <a:srgbClr val="272525"/>
                </a:solidFill>
                <a:latin typeface="Inter" pitchFamily="34" charset="0"/>
                <a:ea typeface="Inter" pitchFamily="34" charset="-122"/>
                <a:cs typeface="Inter" pitchFamily="34" charset="-120"/>
              </a:rPr>
            </a:br>
            <a:endParaRPr lang="en-US" sz="900" dirty="0">
              <a:solidFill>
                <a:srgbClr val="272525"/>
              </a:solidFill>
              <a:latin typeface="Inter" pitchFamily="34" charset="0"/>
              <a:ea typeface="Inter" pitchFamily="34" charset="-122"/>
              <a:cs typeface="Inter" pitchFamily="34" charset="-120"/>
            </a:endParaRPr>
          </a:p>
        </p:txBody>
      </p:sp>
      <p:pic>
        <p:nvPicPr>
          <p:cNvPr id="12"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624" y="1666429"/>
            <a:ext cx="2665214" cy="3388170"/>
          </a:xfrm>
          <a:prstGeom prst="rect">
            <a:avLst/>
          </a:prstGeom>
        </p:spPr>
      </p:pic>
      <p:sp>
        <p:nvSpPr>
          <p:cNvPr id="13" name="Text 8"/>
          <p:cNvSpPr/>
          <p:nvPr/>
        </p:nvSpPr>
        <p:spPr>
          <a:xfrm>
            <a:off x="6144146" y="2047763"/>
            <a:ext cx="1453604" cy="181645"/>
          </a:xfrm>
          <a:prstGeom prst="rect">
            <a:avLst/>
          </a:prstGeom>
          <a:noFill/>
          <a:ln/>
        </p:spPr>
        <p:txBody>
          <a:bodyPr wrap="none" lIns="0" tIns="0" rIns="0" bIns="0" rtlCol="0" anchor="t"/>
          <a:lstStyle/>
          <a:p>
            <a:pPr marL="0" indent="0" algn="l">
              <a:lnSpc>
                <a:spcPct val="104000"/>
              </a:lnSpc>
              <a:buNone/>
            </a:pPr>
            <a:r>
              <a:rPr lang="en-US" sz="1100" b="1" dirty="0">
                <a:solidFill>
                  <a:srgbClr val="272525"/>
                </a:solidFill>
                <a:latin typeface="Inter Bold" pitchFamily="34" charset="0"/>
                <a:ea typeface="Inter Bold" pitchFamily="34" charset="-122"/>
                <a:cs typeface="Inter Bold" pitchFamily="34" charset="-120"/>
              </a:rPr>
              <a:t>Form No. 61B</a:t>
            </a:r>
            <a:endParaRPr lang="en-US" sz="1100" dirty="0"/>
          </a:p>
        </p:txBody>
      </p:sp>
      <p:sp>
        <p:nvSpPr>
          <p:cNvPr id="14" name="Text 9"/>
          <p:cNvSpPr/>
          <p:nvPr/>
        </p:nvSpPr>
        <p:spPr>
          <a:xfrm>
            <a:off x="6144146" y="2320231"/>
            <a:ext cx="2204666" cy="2922960"/>
          </a:xfrm>
          <a:prstGeom prst="rect">
            <a:avLst/>
          </a:prstGeom>
          <a:noFill/>
          <a:ln/>
        </p:spPr>
        <p:txBody>
          <a:bodyPr wrap="square" lIns="0" tIns="0" rIns="0" bIns="0" rtlCol="0" anchor="t"/>
          <a:lstStyle/>
          <a:p>
            <a:pPr marL="0" indent="0" algn="l">
              <a:lnSpc>
                <a:spcPct val="129000"/>
              </a:lnSpc>
              <a:spcAft>
                <a:spcPts val="500"/>
              </a:spcAft>
              <a:buNone/>
            </a:pPr>
            <a:r>
              <a:rPr lang="en-US" sz="900" b="1" dirty="0">
                <a:solidFill>
                  <a:srgbClr val="272525"/>
                </a:solidFill>
                <a:latin typeface="Inter" pitchFamily="34" charset="0"/>
                <a:ea typeface="Inter" pitchFamily="34" charset="-122"/>
                <a:cs typeface="Inter" pitchFamily="34" charset="-120"/>
              </a:rPr>
              <a:t>Rules 114F, 114G, 114H</a:t>
            </a:r>
            <a:endParaRPr lang="en-US" sz="900" dirty="0"/>
          </a:p>
          <a:p>
            <a:pPr algn="just">
              <a:lnSpc>
                <a:spcPct val="129000"/>
              </a:lnSpc>
            </a:pPr>
            <a:r>
              <a:rPr lang="en-US" sz="900" dirty="0">
                <a:solidFill>
                  <a:srgbClr val="272525"/>
                </a:solidFill>
                <a:latin typeface="Inter" pitchFamily="34" charset="0"/>
                <a:ea typeface="Inter" pitchFamily="34" charset="-122"/>
                <a:cs typeface="Inter" pitchFamily="34" charset="-120"/>
              </a:rPr>
              <a:t>Form 61B also know as </a:t>
            </a:r>
            <a:r>
              <a:rPr lang="en-US" sz="900" b="1" dirty="0">
                <a:solidFill>
                  <a:srgbClr val="272525"/>
                </a:solidFill>
                <a:latin typeface="Inter" pitchFamily="34" charset="0"/>
                <a:ea typeface="Inter" pitchFamily="34" charset="-122"/>
                <a:cs typeface="Inter" pitchFamily="34" charset="-120"/>
              </a:rPr>
              <a:t>Statement of Reportable Accounts,</a:t>
            </a:r>
            <a:r>
              <a:rPr lang="en-US" sz="900" dirty="0">
                <a:solidFill>
                  <a:srgbClr val="272525"/>
                </a:solidFill>
                <a:latin typeface="Inter" pitchFamily="34" charset="0"/>
                <a:ea typeface="Inter" pitchFamily="34" charset="-122"/>
                <a:cs typeface="Inter" pitchFamily="34" charset="-120"/>
              </a:rPr>
              <a:t> required to be filed by certain financial institutions(such as bank </a:t>
            </a:r>
            <a:r>
              <a:rPr lang="en-US" sz="900" dirty="0" err="1">
                <a:solidFill>
                  <a:srgbClr val="272525"/>
                </a:solidFill>
                <a:latin typeface="Inter" pitchFamily="34" charset="0"/>
                <a:ea typeface="Inter" pitchFamily="34" charset="-122"/>
                <a:cs typeface="Inter" pitchFamily="34" charset="-120"/>
              </a:rPr>
              <a:t>etc</a:t>
            </a:r>
            <a:r>
              <a:rPr lang="en-US" sz="900" dirty="0">
                <a:solidFill>
                  <a:srgbClr val="272525"/>
                </a:solidFill>
                <a:latin typeface="Inter" pitchFamily="34" charset="0"/>
                <a:ea typeface="Inter" pitchFamily="34" charset="-122"/>
                <a:cs typeface="Inter" pitchFamily="34" charset="-120"/>
              </a:rPr>
              <a:t>). Its main objective is to enable international tax transparency by sharing financial account information with tax authorities to curb tax evasion and track foreign income/assets. Under this, Rule 114F defines various terms; Rule 114G prescribes information to be maintained and reported; Rule 114H prescribes due diligence requirements. </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45218" y="244305"/>
            <a:ext cx="1858231" cy="295793"/>
          </a:xfrm>
          <a:prstGeom prst="roundRect">
            <a:avLst>
              <a:gd name="adj" fmla="val 18896"/>
            </a:avLst>
          </a:prstGeom>
          <a:solidFill>
            <a:srgbClr val="DADBF1"/>
          </a:solidFill>
          <a:ln/>
        </p:spPr>
      </p:sp>
      <p:sp>
        <p:nvSpPr>
          <p:cNvPr id="3" name="Text 1"/>
          <p:cNvSpPr/>
          <p:nvPr/>
        </p:nvSpPr>
        <p:spPr>
          <a:xfrm>
            <a:off x="516294" y="330474"/>
            <a:ext cx="1548557" cy="123453"/>
          </a:xfrm>
          <a:prstGeom prst="rect">
            <a:avLst/>
          </a:prstGeom>
          <a:noFill/>
          <a:ln/>
        </p:spPr>
        <p:txBody>
          <a:bodyPr wrap="none" lIns="0" tIns="0" rIns="0" bIns="0" rtlCol="0" anchor="t"/>
          <a:lstStyle/>
          <a:p>
            <a:pPr marL="0" indent="0" algn="l">
              <a:lnSpc>
                <a:spcPct val="123000"/>
              </a:lnSpc>
              <a:buNone/>
            </a:pPr>
            <a:r>
              <a:rPr lang="en-US" sz="1000" dirty="0">
                <a:solidFill>
                  <a:srgbClr val="272525"/>
                </a:solidFill>
                <a:latin typeface="Inter" pitchFamily="34" charset="0"/>
                <a:ea typeface="Inter" pitchFamily="34" charset="-122"/>
                <a:cs typeface="Inter" pitchFamily="34" charset="-120"/>
              </a:rPr>
              <a:t>CLAUSE 42 — CONTINUED</a:t>
            </a:r>
            <a:endParaRPr lang="en-US" sz="1000" dirty="0"/>
          </a:p>
        </p:txBody>
      </p:sp>
      <p:sp>
        <p:nvSpPr>
          <p:cNvPr id="4" name="Text 2"/>
          <p:cNvSpPr/>
          <p:nvPr/>
        </p:nvSpPr>
        <p:spPr>
          <a:xfrm>
            <a:off x="445219" y="575370"/>
            <a:ext cx="7620893" cy="327050"/>
          </a:xfrm>
          <a:prstGeom prst="rect">
            <a:avLst/>
          </a:prstGeom>
          <a:noFill/>
          <a:ln/>
        </p:spPr>
        <p:txBody>
          <a:bodyPr wrap="none" lIns="0" tIns="0" rIns="0" bIns="0" rtlCol="0" anchor="t"/>
          <a:lstStyle/>
          <a:p>
            <a:pPr marL="0" indent="0" algn="l">
              <a:lnSpc>
                <a:spcPct val="104000"/>
              </a:lnSpc>
              <a:buNone/>
            </a:pPr>
            <a:r>
              <a:rPr lang="en-US" sz="2050" b="1" dirty="0">
                <a:solidFill>
                  <a:srgbClr val="000000"/>
                </a:solidFill>
                <a:latin typeface="Inter Bold" pitchFamily="34" charset="0"/>
                <a:ea typeface="Inter Bold" pitchFamily="34" charset="-122"/>
                <a:cs typeface="Inter Bold" pitchFamily="34" charset="-120"/>
              </a:rPr>
              <a:t>Forms 61/61A/61B — Due Dates, Reporting &amp; Verification</a:t>
            </a:r>
            <a:endParaRPr lang="en-US" sz="2050" dirty="0"/>
          </a:p>
        </p:txBody>
      </p:sp>
      <p:sp>
        <p:nvSpPr>
          <p:cNvPr id="5" name="Text 3"/>
          <p:cNvSpPr/>
          <p:nvPr/>
        </p:nvSpPr>
        <p:spPr>
          <a:xfrm>
            <a:off x="445219" y="1123131"/>
            <a:ext cx="2034257" cy="163488"/>
          </a:xfrm>
          <a:prstGeom prst="rect">
            <a:avLst/>
          </a:prstGeom>
          <a:noFill/>
          <a:ln/>
        </p:spPr>
        <p:txBody>
          <a:bodyPr wrap="none" lIns="0" tIns="0" rIns="0" bIns="0" rtlCol="0" anchor="t"/>
          <a:lstStyle/>
          <a:p>
            <a:pPr marL="0" indent="0" algn="l">
              <a:lnSpc>
                <a:spcPct val="104000"/>
              </a:lnSpc>
              <a:buNone/>
            </a:pPr>
            <a:r>
              <a:rPr lang="en-US" sz="1000" b="1" dirty="0">
                <a:solidFill>
                  <a:srgbClr val="000000"/>
                </a:solidFill>
                <a:latin typeface="Inter Bold" pitchFamily="34" charset="0"/>
                <a:ea typeface="Inter Bold" pitchFamily="34" charset="-122"/>
                <a:cs typeface="Inter Bold" pitchFamily="34" charset="-120"/>
              </a:rPr>
              <a:t>Due Dates for Furnishing</a:t>
            </a:r>
            <a:endParaRPr lang="en-US" sz="1000" dirty="0"/>
          </a:p>
        </p:txBody>
      </p:sp>
      <p:sp>
        <p:nvSpPr>
          <p:cNvPr id="6" name="Shape 4"/>
          <p:cNvSpPr/>
          <p:nvPr/>
        </p:nvSpPr>
        <p:spPr>
          <a:xfrm>
            <a:off x="445219" y="1385962"/>
            <a:ext cx="3999086" cy="1397943"/>
          </a:xfrm>
          <a:prstGeom prst="roundRect">
            <a:avLst>
              <a:gd name="adj" fmla="val 3145"/>
            </a:avLst>
          </a:prstGeom>
          <a:noFill/>
          <a:ln w="4763">
            <a:solidFill>
              <a:srgbClr val="000000">
                <a:alpha val="8000"/>
              </a:srgbClr>
            </a:solidFill>
            <a:prstDash val="solid"/>
          </a:ln>
        </p:spPr>
      </p:sp>
      <p:sp>
        <p:nvSpPr>
          <p:cNvPr id="7" name="Shape 5"/>
          <p:cNvSpPr/>
          <p:nvPr/>
        </p:nvSpPr>
        <p:spPr>
          <a:xfrm>
            <a:off x="449982" y="1390724"/>
            <a:ext cx="3989561" cy="269900"/>
          </a:xfrm>
          <a:prstGeom prst="rect">
            <a:avLst/>
          </a:prstGeom>
          <a:solidFill>
            <a:srgbClr val="FFFFFF">
              <a:alpha val="4000"/>
            </a:srgbClr>
          </a:solidFill>
          <a:ln/>
        </p:spPr>
      </p:sp>
      <p:sp>
        <p:nvSpPr>
          <p:cNvPr id="8" name="Text 6"/>
          <p:cNvSpPr/>
          <p:nvPr/>
        </p:nvSpPr>
        <p:spPr>
          <a:xfrm>
            <a:off x="554682" y="1448470"/>
            <a:ext cx="1442368" cy="154409"/>
          </a:xfrm>
          <a:prstGeom prst="rect">
            <a:avLst/>
          </a:prstGeom>
          <a:noFill/>
          <a:ln/>
        </p:spPr>
        <p:txBody>
          <a:bodyPr wrap="none" lIns="0" tIns="0" rIns="0" bIns="0" rtlCol="0" anchor="t"/>
          <a:lstStyle/>
          <a:p>
            <a:pPr marL="0" indent="0" algn="l">
              <a:lnSpc>
                <a:spcPct val="123000"/>
              </a:lnSpc>
              <a:buNone/>
            </a:pPr>
            <a:r>
              <a:rPr lang="en-US" sz="800" b="1" dirty="0">
                <a:solidFill>
                  <a:srgbClr val="272525"/>
                </a:solidFill>
                <a:latin typeface="Inter" pitchFamily="34" charset="0"/>
                <a:ea typeface="Inter" pitchFamily="34" charset="-122"/>
                <a:cs typeface="Inter" pitchFamily="34" charset="-120"/>
              </a:rPr>
              <a:t>Form No.</a:t>
            </a:r>
            <a:endParaRPr lang="en-US" sz="800" dirty="0"/>
          </a:p>
        </p:txBody>
      </p:sp>
      <p:sp>
        <p:nvSpPr>
          <p:cNvPr id="9" name="Text 7"/>
          <p:cNvSpPr/>
          <p:nvPr/>
        </p:nvSpPr>
        <p:spPr>
          <a:xfrm>
            <a:off x="1753865" y="1448470"/>
            <a:ext cx="3038252" cy="154409"/>
          </a:xfrm>
          <a:prstGeom prst="rect">
            <a:avLst/>
          </a:prstGeom>
          <a:noFill/>
          <a:ln/>
        </p:spPr>
        <p:txBody>
          <a:bodyPr wrap="none" lIns="0" tIns="0" rIns="0" bIns="0" rtlCol="0" anchor="t"/>
          <a:lstStyle/>
          <a:p>
            <a:pPr marL="0" indent="0" algn="l">
              <a:lnSpc>
                <a:spcPct val="123000"/>
              </a:lnSpc>
              <a:buNone/>
            </a:pPr>
            <a:r>
              <a:rPr lang="en-US" sz="800" b="1" dirty="0">
                <a:solidFill>
                  <a:srgbClr val="272525"/>
                </a:solidFill>
                <a:latin typeface="Inter" pitchFamily="34" charset="0"/>
                <a:ea typeface="Inter" pitchFamily="34" charset="-122"/>
                <a:cs typeface="Inter" pitchFamily="34" charset="-120"/>
              </a:rPr>
              <a:t>Due Date</a:t>
            </a:r>
            <a:endParaRPr lang="en-US" sz="800" dirty="0"/>
          </a:p>
        </p:txBody>
      </p:sp>
      <p:sp>
        <p:nvSpPr>
          <p:cNvPr id="10" name="Shape 8"/>
          <p:cNvSpPr/>
          <p:nvPr/>
        </p:nvSpPr>
        <p:spPr>
          <a:xfrm>
            <a:off x="449982" y="1660624"/>
            <a:ext cx="3989561" cy="578718"/>
          </a:xfrm>
          <a:prstGeom prst="rect">
            <a:avLst/>
          </a:prstGeom>
          <a:solidFill>
            <a:srgbClr val="000000">
              <a:alpha val="4000"/>
            </a:srgbClr>
          </a:solidFill>
          <a:ln/>
        </p:spPr>
      </p:sp>
      <p:sp>
        <p:nvSpPr>
          <p:cNvPr id="11" name="Text 9"/>
          <p:cNvSpPr/>
          <p:nvPr/>
        </p:nvSpPr>
        <p:spPr>
          <a:xfrm>
            <a:off x="554682" y="1718370"/>
            <a:ext cx="1442368" cy="154409"/>
          </a:xfrm>
          <a:prstGeom prst="rect">
            <a:avLst/>
          </a:prstGeom>
          <a:noFill/>
          <a:ln/>
        </p:spPr>
        <p:txBody>
          <a:bodyPr wrap="none" lIns="0" tIns="0" rIns="0" bIns="0" rtlCol="0" anchor="t"/>
          <a:lstStyle/>
          <a:p>
            <a:pPr marL="0" indent="0" algn="l">
              <a:lnSpc>
                <a:spcPct val="123000"/>
              </a:lnSpc>
              <a:buNone/>
            </a:pPr>
            <a:r>
              <a:rPr lang="en-US" sz="800" dirty="0">
                <a:solidFill>
                  <a:srgbClr val="272525"/>
                </a:solidFill>
                <a:latin typeface="Inter" pitchFamily="34" charset="0"/>
                <a:ea typeface="Inter" pitchFamily="34" charset="-122"/>
                <a:cs typeface="Inter" pitchFamily="34" charset="-120"/>
              </a:rPr>
              <a:t>61</a:t>
            </a:r>
            <a:endParaRPr lang="en-US" sz="800" dirty="0"/>
          </a:p>
        </p:txBody>
      </p:sp>
      <p:sp>
        <p:nvSpPr>
          <p:cNvPr id="12" name="Text 10"/>
          <p:cNvSpPr/>
          <p:nvPr/>
        </p:nvSpPr>
        <p:spPr>
          <a:xfrm>
            <a:off x="1753865" y="1718370"/>
            <a:ext cx="2581052" cy="463228"/>
          </a:xfrm>
          <a:prstGeom prst="rect">
            <a:avLst/>
          </a:prstGeom>
          <a:noFill/>
          <a:ln/>
        </p:spPr>
        <p:txBody>
          <a:bodyPr wrap="square" lIns="0" tIns="0" rIns="0" bIns="0" rtlCol="0" anchor="t">
            <a:normAutofit/>
          </a:bodyPr>
          <a:lstStyle/>
          <a:p>
            <a:pPr marL="0" indent="0" algn="l">
              <a:lnSpc>
                <a:spcPct val="123000"/>
              </a:lnSpc>
              <a:buNone/>
            </a:pPr>
            <a:r>
              <a:rPr lang="en-US" sz="800" dirty="0">
                <a:solidFill>
                  <a:srgbClr val="272525"/>
                </a:solidFill>
                <a:latin typeface="Inter" pitchFamily="34" charset="0"/>
                <a:ea typeface="Inter" pitchFamily="34" charset="-122"/>
                <a:cs typeface="Inter" pitchFamily="34" charset="-120"/>
              </a:rPr>
              <a:t>31st October (for Form 60 received April–September); 30th April (for Form 60 received October–March of preceding FY)</a:t>
            </a:r>
            <a:endParaRPr lang="en-US" sz="800" dirty="0"/>
          </a:p>
        </p:txBody>
      </p:sp>
      <p:sp>
        <p:nvSpPr>
          <p:cNvPr id="13" name="Shape 11"/>
          <p:cNvSpPr/>
          <p:nvPr/>
        </p:nvSpPr>
        <p:spPr>
          <a:xfrm>
            <a:off x="449982" y="2239342"/>
            <a:ext cx="3989561" cy="269900"/>
          </a:xfrm>
          <a:prstGeom prst="rect">
            <a:avLst/>
          </a:prstGeom>
          <a:solidFill>
            <a:srgbClr val="FFFFFF">
              <a:alpha val="4000"/>
            </a:srgbClr>
          </a:solidFill>
          <a:ln/>
        </p:spPr>
      </p:sp>
      <p:sp>
        <p:nvSpPr>
          <p:cNvPr id="14" name="Text 12"/>
          <p:cNvSpPr/>
          <p:nvPr/>
        </p:nvSpPr>
        <p:spPr>
          <a:xfrm>
            <a:off x="554682" y="2297088"/>
            <a:ext cx="1442368" cy="154409"/>
          </a:xfrm>
          <a:prstGeom prst="rect">
            <a:avLst/>
          </a:prstGeom>
          <a:noFill/>
          <a:ln/>
        </p:spPr>
        <p:txBody>
          <a:bodyPr wrap="none" lIns="0" tIns="0" rIns="0" bIns="0" rtlCol="0" anchor="t"/>
          <a:lstStyle/>
          <a:p>
            <a:pPr marL="0" indent="0" algn="l">
              <a:lnSpc>
                <a:spcPct val="123000"/>
              </a:lnSpc>
              <a:buNone/>
            </a:pPr>
            <a:r>
              <a:rPr lang="en-US" sz="800" dirty="0">
                <a:solidFill>
                  <a:srgbClr val="272525"/>
                </a:solidFill>
                <a:latin typeface="Inter" pitchFamily="34" charset="0"/>
                <a:ea typeface="Inter" pitchFamily="34" charset="-122"/>
                <a:cs typeface="Inter" pitchFamily="34" charset="-120"/>
              </a:rPr>
              <a:t>61A</a:t>
            </a:r>
            <a:endParaRPr lang="en-US" sz="800" dirty="0"/>
          </a:p>
        </p:txBody>
      </p:sp>
      <p:sp>
        <p:nvSpPr>
          <p:cNvPr id="15" name="Text 13"/>
          <p:cNvSpPr/>
          <p:nvPr/>
        </p:nvSpPr>
        <p:spPr>
          <a:xfrm>
            <a:off x="1753865" y="2297088"/>
            <a:ext cx="3038252" cy="154409"/>
          </a:xfrm>
          <a:prstGeom prst="rect">
            <a:avLst/>
          </a:prstGeom>
          <a:noFill/>
          <a:ln/>
        </p:spPr>
        <p:txBody>
          <a:bodyPr wrap="none" lIns="0" tIns="0" rIns="0" bIns="0" rtlCol="0" anchor="t"/>
          <a:lstStyle/>
          <a:p>
            <a:pPr marL="0" indent="0" algn="l">
              <a:lnSpc>
                <a:spcPct val="123000"/>
              </a:lnSpc>
              <a:buNone/>
            </a:pPr>
            <a:r>
              <a:rPr lang="en-US" sz="800" dirty="0">
                <a:solidFill>
                  <a:srgbClr val="272525"/>
                </a:solidFill>
                <a:latin typeface="Inter" pitchFamily="34" charset="0"/>
                <a:ea typeface="Inter" pitchFamily="34" charset="-122"/>
                <a:cs typeface="Inter" pitchFamily="34" charset="-120"/>
              </a:rPr>
              <a:t>31st May of the immediately following financial year</a:t>
            </a:r>
            <a:endParaRPr lang="en-US" sz="800" dirty="0"/>
          </a:p>
        </p:txBody>
      </p:sp>
      <p:sp>
        <p:nvSpPr>
          <p:cNvPr id="16" name="Shape 14"/>
          <p:cNvSpPr/>
          <p:nvPr/>
        </p:nvSpPr>
        <p:spPr>
          <a:xfrm>
            <a:off x="449982" y="2509242"/>
            <a:ext cx="3989561" cy="269900"/>
          </a:xfrm>
          <a:prstGeom prst="rect">
            <a:avLst/>
          </a:prstGeom>
          <a:solidFill>
            <a:srgbClr val="000000">
              <a:alpha val="4000"/>
            </a:srgbClr>
          </a:solidFill>
          <a:ln/>
        </p:spPr>
      </p:sp>
      <p:sp>
        <p:nvSpPr>
          <p:cNvPr id="17" name="Text 15"/>
          <p:cNvSpPr/>
          <p:nvPr/>
        </p:nvSpPr>
        <p:spPr>
          <a:xfrm>
            <a:off x="554682" y="2566988"/>
            <a:ext cx="1442368" cy="154409"/>
          </a:xfrm>
          <a:prstGeom prst="rect">
            <a:avLst/>
          </a:prstGeom>
          <a:noFill/>
          <a:ln/>
        </p:spPr>
        <p:txBody>
          <a:bodyPr wrap="none" lIns="0" tIns="0" rIns="0" bIns="0" rtlCol="0" anchor="t"/>
          <a:lstStyle/>
          <a:p>
            <a:pPr marL="0" indent="0" algn="l">
              <a:lnSpc>
                <a:spcPct val="123000"/>
              </a:lnSpc>
              <a:buNone/>
            </a:pPr>
            <a:r>
              <a:rPr lang="en-US" sz="800" dirty="0">
                <a:solidFill>
                  <a:srgbClr val="272525"/>
                </a:solidFill>
                <a:latin typeface="Inter" pitchFamily="34" charset="0"/>
                <a:ea typeface="Inter" pitchFamily="34" charset="-122"/>
                <a:cs typeface="Inter" pitchFamily="34" charset="-120"/>
              </a:rPr>
              <a:t>61B</a:t>
            </a:r>
            <a:endParaRPr lang="en-US" sz="800" dirty="0"/>
          </a:p>
        </p:txBody>
      </p:sp>
      <p:sp>
        <p:nvSpPr>
          <p:cNvPr id="18" name="Text 16"/>
          <p:cNvSpPr/>
          <p:nvPr/>
        </p:nvSpPr>
        <p:spPr>
          <a:xfrm>
            <a:off x="1753865" y="2566988"/>
            <a:ext cx="3038252" cy="154409"/>
          </a:xfrm>
          <a:prstGeom prst="rect">
            <a:avLst/>
          </a:prstGeom>
          <a:noFill/>
          <a:ln/>
        </p:spPr>
        <p:txBody>
          <a:bodyPr wrap="none" lIns="0" tIns="0" rIns="0" bIns="0" rtlCol="0" anchor="t"/>
          <a:lstStyle/>
          <a:p>
            <a:pPr marL="0" indent="0" algn="l">
              <a:lnSpc>
                <a:spcPct val="123000"/>
              </a:lnSpc>
              <a:buNone/>
            </a:pPr>
            <a:r>
              <a:rPr lang="en-US" sz="800" dirty="0">
                <a:solidFill>
                  <a:srgbClr val="272525"/>
                </a:solidFill>
                <a:latin typeface="Inter" pitchFamily="34" charset="0"/>
                <a:ea typeface="Inter" pitchFamily="34" charset="-122"/>
                <a:cs typeface="Inter" pitchFamily="34" charset="-120"/>
              </a:rPr>
              <a:t>31st May of the immediately following financial year</a:t>
            </a:r>
            <a:endParaRPr lang="en-US" sz="800" dirty="0"/>
          </a:p>
        </p:txBody>
      </p:sp>
      <p:sp>
        <p:nvSpPr>
          <p:cNvPr id="19" name="Text 17"/>
          <p:cNvSpPr/>
          <p:nvPr/>
        </p:nvSpPr>
        <p:spPr>
          <a:xfrm>
            <a:off x="445219" y="2883247"/>
            <a:ext cx="2978200" cy="163488"/>
          </a:xfrm>
          <a:prstGeom prst="rect">
            <a:avLst/>
          </a:prstGeom>
          <a:noFill/>
          <a:ln/>
        </p:spPr>
        <p:txBody>
          <a:bodyPr wrap="none" lIns="0" tIns="0" rIns="0" bIns="0" rtlCol="0" anchor="t"/>
          <a:lstStyle/>
          <a:p>
            <a:pPr marL="0" indent="0" algn="l">
              <a:lnSpc>
                <a:spcPct val="104000"/>
              </a:lnSpc>
              <a:buNone/>
            </a:pPr>
            <a:r>
              <a:rPr lang="en-US" sz="1000" b="1" dirty="0">
                <a:solidFill>
                  <a:srgbClr val="000000"/>
                </a:solidFill>
                <a:latin typeface="Inter Bold" pitchFamily="34" charset="0"/>
                <a:ea typeface="Inter Bold" pitchFamily="34" charset="-122"/>
                <a:cs typeface="Inter Bold" pitchFamily="34" charset="-120"/>
              </a:rPr>
              <a:t>Reporting Requirements (Sub-clause b)</a:t>
            </a:r>
            <a:endParaRPr lang="en-US" sz="1000" dirty="0"/>
          </a:p>
        </p:txBody>
      </p:sp>
      <p:sp>
        <p:nvSpPr>
          <p:cNvPr id="20" name="Text 18"/>
          <p:cNvSpPr/>
          <p:nvPr/>
        </p:nvSpPr>
        <p:spPr>
          <a:xfrm>
            <a:off x="445219" y="3134990"/>
            <a:ext cx="3999086" cy="308818"/>
          </a:xfrm>
          <a:prstGeom prst="rect">
            <a:avLst/>
          </a:prstGeom>
          <a:noFill/>
          <a:ln/>
        </p:spPr>
        <p:txBody>
          <a:bodyPr wrap="square" lIns="0" tIns="0" rIns="0" bIns="0" rtlCol="0" anchor="t">
            <a:normAutofit/>
          </a:bodyPr>
          <a:lstStyle/>
          <a:p>
            <a:pPr marL="0" indent="0" algn="l">
              <a:lnSpc>
                <a:spcPct val="123000"/>
              </a:lnSpc>
              <a:buNone/>
            </a:pPr>
            <a:r>
              <a:rPr lang="en-US" sz="800" dirty="0">
                <a:solidFill>
                  <a:srgbClr val="272525"/>
                </a:solidFill>
                <a:latin typeface="Inter" pitchFamily="34" charset="0"/>
                <a:ea typeface="Inter" pitchFamily="34" charset="-122"/>
                <a:cs typeface="Inter" pitchFamily="34" charset="-120"/>
              </a:rPr>
              <a:t>Where the assessee is required to furnish any of these form then, the following must be reported:</a:t>
            </a:r>
            <a:endParaRPr lang="en-US" sz="800" dirty="0"/>
          </a:p>
        </p:txBody>
      </p:sp>
      <p:sp>
        <p:nvSpPr>
          <p:cNvPr id="21" name="Text 19"/>
          <p:cNvSpPr/>
          <p:nvPr/>
        </p:nvSpPr>
        <p:spPr>
          <a:xfrm>
            <a:off x="440457" y="3443808"/>
            <a:ext cx="3999086" cy="1235273"/>
          </a:xfrm>
          <a:prstGeom prst="rect">
            <a:avLst/>
          </a:prstGeom>
          <a:noFill/>
          <a:ln/>
        </p:spPr>
        <p:txBody>
          <a:bodyPr wrap="square" lIns="0" tIns="0" rIns="0" bIns="0" rtlCol="0" anchor="t">
            <a:noAutofit/>
          </a:bodyPr>
          <a:lstStyle/>
          <a:p>
            <a:pPr marL="342900" indent="-342900" algn="just">
              <a:lnSpc>
                <a:spcPct val="123000"/>
              </a:lnSpc>
              <a:buSzPct val="100000"/>
              <a:buChar char="•"/>
            </a:pPr>
            <a:r>
              <a:rPr lang="en-US" sz="900" b="1" dirty="0">
                <a:solidFill>
                  <a:srgbClr val="272525"/>
                </a:solidFill>
                <a:latin typeface="Inter" pitchFamily="34" charset="0"/>
                <a:ea typeface="Inter" pitchFamily="34" charset="-122"/>
                <a:cs typeface="Inter" pitchFamily="34" charset="-120"/>
              </a:rPr>
              <a:t>ITDREIN</a:t>
            </a:r>
            <a:r>
              <a:rPr lang="en-US" sz="900" dirty="0">
                <a:solidFill>
                  <a:srgbClr val="272525"/>
                </a:solidFill>
                <a:latin typeface="Inter" pitchFamily="34" charset="0"/>
                <a:ea typeface="Inter" pitchFamily="34" charset="-122"/>
                <a:cs typeface="Inter" pitchFamily="34" charset="-120"/>
              </a:rPr>
              <a:t> (Income-tax Department Reporting Entity Identification Number) — a Unique ID issued after registration of the reporting entity</a:t>
            </a:r>
            <a:endParaRPr lang="en-US" sz="900" dirty="0"/>
          </a:p>
          <a:p>
            <a:pPr marL="342900" indent="-342900" algn="just">
              <a:lnSpc>
                <a:spcPct val="123000"/>
              </a:lnSpc>
              <a:buSzPct val="100000"/>
              <a:buChar char="•"/>
            </a:pPr>
            <a:r>
              <a:rPr lang="en-US" sz="900" dirty="0">
                <a:solidFill>
                  <a:srgbClr val="272525"/>
                </a:solidFill>
                <a:latin typeface="Inter" pitchFamily="34" charset="0"/>
                <a:ea typeface="Inter" pitchFamily="34" charset="-122"/>
                <a:cs typeface="Inter" pitchFamily="34" charset="-120"/>
              </a:rPr>
              <a:t>Type of Form (61, 61A, or 61B)</a:t>
            </a:r>
            <a:endParaRPr lang="en-US" sz="900" dirty="0"/>
          </a:p>
          <a:p>
            <a:pPr marL="342900" indent="-342900" algn="just">
              <a:lnSpc>
                <a:spcPct val="123000"/>
              </a:lnSpc>
              <a:buSzPct val="100000"/>
              <a:buChar char="•"/>
            </a:pPr>
            <a:r>
              <a:rPr lang="en-US" sz="900" dirty="0">
                <a:solidFill>
                  <a:srgbClr val="272525"/>
                </a:solidFill>
                <a:latin typeface="Inter" pitchFamily="34" charset="0"/>
                <a:ea typeface="Inter" pitchFamily="34" charset="-122"/>
                <a:cs typeface="Inter" pitchFamily="34" charset="-120"/>
              </a:rPr>
              <a:t>Due date for furnishing</a:t>
            </a:r>
            <a:endParaRPr lang="en-US" sz="900" dirty="0"/>
          </a:p>
          <a:p>
            <a:pPr marL="342900" indent="-342900" algn="just">
              <a:lnSpc>
                <a:spcPct val="123000"/>
              </a:lnSpc>
              <a:buSzPct val="100000"/>
              <a:buChar char="•"/>
            </a:pPr>
            <a:r>
              <a:rPr lang="en-US" sz="900" dirty="0">
                <a:solidFill>
                  <a:srgbClr val="272525"/>
                </a:solidFill>
                <a:latin typeface="Inter" pitchFamily="34" charset="0"/>
                <a:ea typeface="Inter" pitchFamily="34" charset="-122"/>
                <a:cs typeface="Inter" pitchFamily="34" charset="-120"/>
              </a:rPr>
              <a:t>Date of actual furnishing (from e-filing acknowledgement)</a:t>
            </a:r>
            <a:endParaRPr lang="en-US" sz="900" dirty="0"/>
          </a:p>
          <a:p>
            <a:pPr marL="342900" indent="-342900" algn="just">
              <a:lnSpc>
                <a:spcPct val="123000"/>
              </a:lnSpc>
              <a:buSzPct val="100000"/>
              <a:buChar char="•"/>
            </a:pPr>
            <a:r>
              <a:rPr lang="en-US" sz="900" dirty="0">
                <a:solidFill>
                  <a:srgbClr val="272525"/>
                </a:solidFill>
                <a:latin typeface="Inter" pitchFamily="34" charset="0"/>
                <a:ea typeface="Inter" pitchFamily="34" charset="-122"/>
                <a:cs typeface="Inter" pitchFamily="34" charset="-120"/>
              </a:rPr>
              <a:t>Whether the Form contains all required details/transactions</a:t>
            </a:r>
            <a:endParaRPr lang="en-US" sz="900" dirty="0"/>
          </a:p>
          <a:p>
            <a:pPr marL="342900" indent="-342900" algn="just">
              <a:lnSpc>
                <a:spcPct val="123000"/>
              </a:lnSpc>
              <a:buSzPct val="100000"/>
              <a:buChar char="•"/>
            </a:pPr>
            <a:r>
              <a:rPr lang="en-US" sz="900" dirty="0">
                <a:solidFill>
                  <a:srgbClr val="272525"/>
                </a:solidFill>
                <a:latin typeface="Inter" pitchFamily="34" charset="0"/>
                <a:ea typeface="Inter" pitchFamily="34" charset="-122"/>
                <a:cs typeface="Inter" pitchFamily="34" charset="-120"/>
              </a:rPr>
              <a:t>If not, a list of details/transactions not reported</a:t>
            </a:r>
            <a:endParaRPr lang="en-US" sz="900" dirty="0"/>
          </a:p>
        </p:txBody>
      </p:sp>
      <p:sp>
        <p:nvSpPr>
          <p:cNvPr id="22" name="Shape 20"/>
          <p:cNvSpPr/>
          <p:nvPr/>
        </p:nvSpPr>
        <p:spPr>
          <a:xfrm>
            <a:off x="4629001" y="1069255"/>
            <a:ext cx="4149700" cy="3754562"/>
          </a:xfrm>
          <a:prstGeom prst="roundRect">
            <a:avLst>
              <a:gd name="adj" fmla="val 2007"/>
            </a:avLst>
          </a:prstGeom>
          <a:solidFill>
            <a:srgbClr val="4950BC"/>
          </a:solidFill>
          <a:ln/>
        </p:spPr>
      </p:sp>
      <p:sp>
        <p:nvSpPr>
          <p:cNvPr id="23" name="Text 21"/>
          <p:cNvSpPr/>
          <p:nvPr/>
        </p:nvSpPr>
        <p:spPr>
          <a:xfrm>
            <a:off x="4733627" y="1284308"/>
            <a:ext cx="2268141" cy="163488"/>
          </a:xfrm>
          <a:prstGeom prst="rect">
            <a:avLst/>
          </a:prstGeom>
          <a:noFill/>
          <a:ln/>
        </p:spPr>
        <p:txBody>
          <a:bodyPr wrap="none" lIns="0" tIns="0" rIns="0" bIns="0" rtlCol="0" anchor="t"/>
          <a:lstStyle/>
          <a:p>
            <a:pPr marL="0" indent="0" algn="l">
              <a:lnSpc>
                <a:spcPct val="104000"/>
              </a:lnSpc>
              <a:buNone/>
            </a:pPr>
            <a:r>
              <a:rPr lang="en-US" sz="1100" b="1" dirty="0">
                <a:solidFill>
                  <a:srgbClr val="FFFFFF"/>
                </a:solidFill>
                <a:latin typeface="Inter Bold" pitchFamily="34" charset="0"/>
                <a:ea typeface="Inter Bold" pitchFamily="34" charset="-122"/>
                <a:cs typeface="Inter Bold" pitchFamily="34" charset="-120"/>
              </a:rPr>
              <a:t>Auditor's Verification Duties</a:t>
            </a:r>
            <a:endParaRPr lang="en-US" sz="1100" dirty="0"/>
          </a:p>
        </p:txBody>
      </p:sp>
      <p:sp>
        <p:nvSpPr>
          <p:cNvPr id="24" name="Text 22"/>
          <p:cNvSpPr/>
          <p:nvPr/>
        </p:nvSpPr>
        <p:spPr>
          <a:xfrm>
            <a:off x="4733627" y="1664516"/>
            <a:ext cx="3940448" cy="2785297"/>
          </a:xfrm>
          <a:prstGeom prst="rect">
            <a:avLst/>
          </a:prstGeom>
          <a:noFill/>
          <a:ln/>
        </p:spPr>
        <p:txBody>
          <a:bodyPr wrap="square" lIns="0" tIns="0" rIns="0" bIns="0" rtlCol="0" anchor="t">
            <a:normAutofit/>
          </a:bodyPr>
          <a:lstStyle/>
          <a:p>
            <a:pPr marL="342900" indent="-342900" algn="just">
              <a:lnSpc>
                <a:spcPct val="123000"/>
              </a:lnSpc>
              <a:buSzPct val="100000"/>
              <a:buChar char="•"/>
            </a:pPr>
            <a:r>
              <a:rPr lang="en-US" sz="1000" dirty="0">
                <a:solidFill>
                  <a:srgbClr val="FFFFFF"/>
                </a:solidFill>
                <a:latin typeface="Inter" pitchFamily="34" charset="0"/>
                <a:ea typeface="Inter" pitchFamily="34" charset="-122"/>
                <a:cs typeface="Inter" pitchFamily="34" charset="-120"/>
              </a:rPr>
              <a:t>Every reporting financial institution </a:t>
            </a:r>
            <a:r>
              <a:rPr lang="en-US" sz="1000" b="1" dirty="0">
                <a:solidFill>
                  <a:srgbClr val="FFFFFF"/>
                </a:solidFill>
                <a:latin typeface="Inter" pitchFamily="34" charset="0"/>
                <a:ea typeface="Inter" pitchFamily="34" charset="-122"/>
                <a:cs typeface="Inter" pitchFamily="34" charset="-120"/>
              </a:rPr>
              <a:t>must register with the Principal DGIT </a:t>
            </a:r>
            <a:r>
              <a:rPr lang="en-US" sz="1000" dirty="0">
                <a:solidFill>
                  <a:srgbClr val="FFFFFF"/>
                </a:solidFill>
                <a:latin typeface="Inter" pitchFamily="34" charset="0"/>
                <a:ea typeface="Inter" pitchFamily="34" charset="-122"/>
                <a:cs typeface="Inter" pitchFamily="34" charset="-120"/>
              </a:rPr>
              <a:t>(Systems), providing details of the Designated Director and Principal Officer, and obtain a registration number quoted in Form 61B</a:t>
            </a:r>
            <a:endParaRPr lang="en-US" sz="1000" dirty="0"/>
          </a:p>
          <a:p>
            <a:pPr marL="342900" indent="-342900" algn="just">
              <a:lnSpc>
                <a:spcPct val="123000"/>
              </a:lnSpc>
              <a:buSzPct val="100000"/>
              <a:buChar char="•"/>
            </a:pPr>
            <a:r>
              <a:rPr lang="en-US" sz="1000" dirty="0">
                <a:solidFill>
                  <a:srgbClr val="FFFFFF"/>
                </a:solidFill>
                <a:latin typeface="Inter" pitchFamily="34" charset="0"/>
                <a:ea typeface="Inter" pitchFamily="34" charset="-122"/>
                <a:cs typeface="Inter" pitchFamily="34" charset="-120"/>
              </a:rPr>
              <a:t>Examine Forms 61, 61A, and 61B uploaded on the income tax portal</a:t>
            </a:r>
            <a:endParaRPr lang="en-US" sz="1000" dirty="0"/>
          </a:p>
          <a:p>
            <a:pPr marL="342900" indent="-342900" algn="just">
              <a:lnSpc>
                <a:spcPct val="123000"/>
              </a:lnSpc>
              <a:buSzPct val="100000"/>
              <a:buChar char="•"/>
            </a:pPr>
            <a:r>
              <a:rPr lang="en-US" sz="1000" dirty="0">
                <a:solidFill>
                  <a:srgbClr val="FFFFFF"/>
                </a:solidFill>
                <a:latin typeface="Inter" pitchFamily="34" charset="0"/>
                <a:ea typeface="Inter" pitchFamily="34" charset="-122"/>
                <a:cs typeface="Inter" pitchFamily="34" charset="-120"/>
              </a:rPr>
              <a:t>If forms have been </a:t>
            </a:r>
            <a:r>
              <a:rPr lang="en-US" sz="1000" b="1" dirty="0">
                <a:solidFill>
                  <a:srgbClr val="FFFFFF"/>
                </a:solidFill>
                <a:latin typeface="Inter" pitchFamily="34" charset="0"/>
                <a:ea typeface="Inter" pitchFamily="34" charset="-122"/>
                <a:cs typeface="Inter" pitchFamily="34" charset="-120"/>
              </a:rPr>
              <a:t>revised,</a:t>
            </a:r>
            <a:r>
              <a:rPr lang="en-US" sz="1000" dirty="0">
                <a:solidFill>
                  <a:srgbClr val="FFFFFF"/>
                </a:solidFill>
                <a:latin typeface="Inter" pitchFamily="34" charset="0"/>
                <a:ea typeface="Inter" pitchFamily="34" charset="-122"/>
                <a:cs typeface="Inter" pitchFamily="34" charset="-120"/>
              </a:rPr>
              <a:t> verify whether all required particulars are reported in the revised form</a:t>
            </a:r>
            <a:endParaRPr lang="en-US" sz="1000" dirty="0"/>
          </a:p>
          <a:p>
            <a:pPr marL="342900" indent="-342900" algn="just">
              <a:lnSpc>
                <a:spcPct val="123000"/>
              </a:lnSpc>
              <a:buSzPct val="100000"/>
              <a:buChar char="•"/>
            </a:pPr>
            <a:r>
              <a:rPr lang="en-US" sz="1000" dirty="0">
                <a:solidFill>
                  <a:srgbClr val="FFFFFF"/>
                </a:solidFill>
                <a:latin typeface="Inter" pitchFamily="34" charset="0"/>
                <a:ea typeface="Inter" pitchFamily="34" charset="-122"/>
                <a:cs typeface="Inter" pitchFamily="34" charset="-120"/>
              </a:rPr>
              <a:t>Tax auditor may rely on </a:t>
            </a:r>
            <a:r>
              <a:rPr lang="en-US" sz="1000" b="1" dirty="0">
                <a:solidFill>
                  <a:srgbClr val="FFFFFF"/>
                </a:solidFill>
                <a:latin typeface="Inter" pitchFamily="34" charset="0"/>
                <a:ea typeface="Inter" pitchFamily="34" charset="-122"/>
                <a:cs typeface="Inter" pitchFamily="34" charset="-120"/>
              </a:rPr>
              <a:t>Management Representation Letter </a:t>
            </a:r>
            <a:r>
              <a:rPr lang="en-US" sz="1000" dirty="0">
                <a:solidFill>
                  <a:srgbClr val="FFFFFF"/>
                </a:solidFill>
                <a:latin typeface="Inter" pitchFamily="34" charset="0"/>
                <a:ea typeface="Inter" pitchFamily="34" charset="-122"/>
                <a:cs typeface="Inter" pitchFamily="34" charset="-120"/>
              </a:rPr>
              <a:t>for completeness of transactions reported</a:t>
            </a:r>
            <a:endParaRPr lang="en-US" sz="1000" dirty="0"/>
          </a:p>
          <a:p>
            <a:pPr marL="342900" indent="-342900" algn="just">
              <a:lnSpc>
                <a:spcPct val="123000"/>
              </a:lnSpc>
              <a:buSzPct val="100000"/>
              <a:buChar char="•"/>
            </a:pPr>
            <a:r>
              <a:rPr lang="en-US" sz="1000" dirty="0">
                <a:solidFill>
                  <a:srgbClr val="FFFFFF"/>
                </a:solidFill>
                <a:latin typeface="Inter" pitchFamily="34" charset="0"/>
                <a:ea typeface="Inter" pitchFamily="34" charset="-122"/>
                <a:cs typeface="Inter" pitchFamily="34" charset="-120"/>
              </a:rPr>
              <a:t>Date of furnishing can be obtained from the assessee's e-filing acknowledgement number</a:t>
            </a:r>
            <a:endParaRPr lang="en-US" sz="1000" dirty="0"/>
          </a:p>
        </p:txBody>
      </p:sp>
      <p:sp>
        <p:nvSpPr>
          <p:cNvPr id="25" name="Rectangle 24"/>
          <p:cNvSpPr/>
          <p:nvPr/>
        </p:nvSpPr>
        <p:spPr>
          <a:xfrm>
            <a:off x="8021538" y="4823817"/>
            <a:ext cx="1073601" cy="3196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41870" y="244305"/>
            <a:ext cx="1352029" cy="316256"/>
          </a:xfrm>
          <a:prstGeom prst="roundRect">
            <a:avLst>
              <a:gd name="adj" fmla="val 18572"/>
            </a:avLst>
          </a:prstGeom>
          <a:solidFill>
            <a:srgbClr val="DADBF1"/>
          </a:solidFill>
          <a:ln/>
        </p:spPr>
      </p:sp>
      <p:sp>
        <p:nvSpPr>
          <p:cNvPr id="3" name="Text 1"/>
          <p:cNvSpPr/>
          <p:nvPr/>
        </p:nvSpPr>
        <p:spPr>
          <a:xfrm>
            <a:off x="508099" y="300147"/>
            <a:ext cx="1222979" cy="227300"/>
          </a:xfrm>
          <a:prstGeom prst="rect">
            <a:avLst/>
          </a:prstGeom>
          <a:noFill/>
          <a:ln/>
        </p:spPr>
        <p:txBody>
          <a:bodyPr wrap="none" lIns="0" tIns="0" rIns="0" bIns="0" rtlCol="0" anchor="t"/>
          <a:lstStyle/>
          <a:p>
            <a:pPr marL="0" indent="0" algn="ctr">
              <a:lnSpc>
                <a:spcPct val="126000"/>
              </a:lnSpc>
              <a:buNone/>
            </a:pPr>
            <a:r>
              <a:rPr lang="en-US" sz="1200" dirty="0">
                <a:solidFill>
                  <a:srgbClr val="272525"/>
                </a:solidFill>
                <a:latin typeface="Inter" pitchFamily="34" charset="0"/>
                <a:ea typeface="Inter" pitchFamily="34" charset="-122"/>
                <a:cs typeface="Inter" pitchFamily="34" charset="-120"/>
              </a:rPr>
              <a:t>CLAUSE 43</a:t>
            </a:r>
            <a:endParaRPr lang="en-US" sz="1200" dirty="0"/>
          </a:p>
        </p:txBody>
      </p:sp>
      <p:sp>
        <p:nvSpPr>
          <p:cNvPr id="4" name="Text 2"/>
          <p:cNvSpPr/>
          <p:nvPr/>
        </p:nvSpPr>
        <p:spPr>
          <a:xfrm>
            <a:off x="441871" y="599852"/>
            <a:ext cx="6127328" cy="345281"/>
          </a:xfrm>
          <a:prstGeom prst="rect">
            <a:avLst/>
          </a:prstGeom>
          <a:noFill/>
          <a:ln/>
        </p:spPr>
        <p:txBody>
          <a:bodyPr wrap="none" lIns="0" tIns="0" rIns="0" bIns="0" rtlCol="0" anchor="t"/>
          <a:lstStyle/>
          <a:p>
            <a:pPr marL="0" indent="0" algn="l">
              <a:lnSpc>
                <a:spcPct val="104000"/>
              </a:lnSpc>
              <a:buNone/>
            </a:pPr>
            <a:r>
              <a:rPr lang="en-US" sz="2150" b="1" dirty="0">
                <a:solidFill>
                  <a:srgbClr val="000000"/>
                </a:solidFill>
                <a:latin typeface="Inter Bold" pitchFamily="34" charset="0"/>
                <a:ea typeface="Inter Bold" pitchFamily="34" charset="-122"/>
                <a:cs typeface="Inter Bold" pitchFamily="34" charset="-120"/>
              </a:rPr>
              <a:t>Country by Country Report — Section 286</a:t>
            </a:r>
            <a:endParaRPr lang="en-US" sz="2150" dirty="0"/>
          </a:p>
        </p:txBody>
      </p:sp>
      <p:sp>
        <p:nvSpPr>
          <p:cNvPr id="5" name="Text 3"/>
          <p:cNvSpPr/>
          <p:nvPr/>
        </p:nvSpPr>
        <p:spPr>
          <a:xfrm>
            <a:off x="441871" y="1092696"/>
            <a:ext cx="8260259" cy="334268"/>
          </a:xfrm>
          <a:prstGeom prst="rect">
            <a:avLst/>
          </a:prstGeom>
          <a:noFill/>
          <a:ln/>
        </p:spPr>
        <p:txBody>
          <a:bodyPr wrap="square" lIns="0" tIns="0" rIns="0" bIns="0" rtlCol="0" anchor="t">
            <a:normAutofit/>
          </a:bodyPr>
          <a:lstStyle/>
          <a:p>
            <a:pPr marL="0" indent="0" algn="l">
              <a:lnSpc>
                <a:spcPct val="126000"/>
              </a:lnSpc>
              <a:buNone/>
            </a:pPr>
            <a:r>
              <a:rPr lang="en-US" sz="850" dirty="0">
                <a:solidFill>
                  <a:srgbClr val="272525"/>
                </a:solidFill>
                <a:latin typeface="Inter" pitchFamily="34" charset="0"/>
                <a:ea typeface="Inter" pitchFamily="34" charset="-122"/>
                <a:cs typeface="Inter" pitchFamily="34" charset="-120"/>
              </a:rPr>
              <a:t>Clause 43 seeks information about applicability of filing a report under Section 286(2), which deals with Country by Country (CbC) Reporting by an 'international group'. </a:t>
            </a:r>
            <a:r>
              <a:rPr lang="en-US" sz="850" dirty="0">
                <a:latin typeface="Inter" pitchFamily="34" charset="0"/>
                <a:ea typeface="Inter" pitchFamily="34" charset="-122"/>
                <a:cs typeface="Inter" pitchFamily="34" charset="-120"/>
              </a:rPr>
              <a:t>The reporting requirement does not apply if the total consolidated group revenue does not exceed </a:t>
            </a:r>
            <a:r>
              <a:rPr lang="en-US" sz="850" b="1" dirty="0">
                <a:latin typeface="Inter" pitchFamily="34" charset="0"/>
                <a:ea typeface="Inter" pitchFamily="34" charset="-122"/>
                <a:cs typeface="Inter" pitchFamily="34" charset="-120"/>
              </a:rPr>
              <a:t>Rs. 6,400 </a:t>
            </a:r>
            <a:r>
              <a:rPr lang="en-US" sz="850" b="1" dirty="0" err="1">
                <a:latin typeface="Inter" pitchFamily="34" charset="0"/>
                <a:ea typeface="Inter" pitchFamily="34" charset="-122"/>
                <a:cs typeface="Inter" pitchFamily="34" charset="-120"/>
              </a:rPr>
              <a:t>crores</a:t>
            </a:r>
            <a:r>
              <a:rPr lang="en-US" sz="850" dirty="0">
                <a:latin typeface="Inter" pitchFamily="34" charset="0"/>
                <a:ea typeface="Inter" pitchFamily="34" charset="-122"/>
                <a:cs typeface="Inter" pitchFamily="34" charset="-120"/>
              </a:rPr>
              <a:t> (as per Rule 10DB).</a:t>
            </a:r>
            <a:endParaRPr lang="en-US" sz="850" dirty="0"/>
          </a:p>
        </p:txBody>
      </p:sp>
      <p:sp>
        <p:nvSpPr>
          <p:cNvPr id="6" name="Text 4"/>
          <p:cNvSpPr/>
          <p:nvPr/>
        </p:nvSpPr>
        <p:spPr>
          <a:xfrm>
            <a:off x="441871" y="1635993"/>
            <a:ext cx="1838176" cy="172641"/>
          </a:xfrm>
          <a:prstGeom prst="rect">
            <a:avLst/>
          </a:prstGeom>
          <a:noFill/>
          <a:ln/>
        </p:spPr>
        <p:txBody>
          <a:bodyPr wrap="none" lIns="0" tIns="0" rIns="0" bIns="0" rtlCol="0" anchor="t"/>
          <a:lstStyle/>
          <a:p>
            <a:pPr marL="0" indent="0" algn="l">
              <a:lnSpc>
                <a:spcPct val="104000"/>
              </a:lnSpc>
              <a:buNone/>
            </a:pPr>
            <a:r>
              <a:rPr lang="en-US" sz="1050" b="1" dirty="0">
                <a:solidFill>
                  <a:srgbClr val="000000"/>
                </a:solidFill>
                <a:latin typeface="Inter Bold" pitchFamily="34" charset="0"/>
                <a:ea typeface="Inter Bold" pitchFamily="34" charset="-122"/>
                <a:cs typeface="Inter Bold" pitchFamily="34" charset="-120"/>
              </a:rPr>
              <a:t>Key Definitions</a:t>
            </a:r>
            <a:endParaRPr lang="en-US" sz="1050" dirty="0"/>
          </a:p>
        </p:txBody>
      </p:sp>
      <p:sp>
        <p:nvSpPr>
          <p:cNvPr id="7" name="Text 5"/>
          <p:cNvSpPr/>
          <p:nvPr/>
        </p:nvSpPr>
        <p:spPr>
          <a:xfrm>
            <a:off x="441871" y="1907009"/>
            <a:ext cx="3995365" cy="1941612"/>
          </a:xfrm>
          <a:prstGeom prst="rect">
            <a:avLst/>
          </a:prstGeom>
          <a:noFill/>
          <a:ln/>
        </p:spPr>
        <p:txBody>
          <a:bodyPr wrap="square" lIns="0" tIns="0" rIns="0" bIns="0" rtlCol="0" anchor="t">
            <a:normAutofit/>
          </a:bodyPr>
          <a:lstStyle/>
          <a:p>
            <a:pPr marL="342900" indent="-342900" algn="l">
              <a:lnSpc>
                <a:spcPct val="126000"/>
              </a:lnSpc>
              <a:buSzPct val="100000"/>
              <a:buChar char="•"/>
            </a:pPr>
            <a:r>
              <a:rPr lang="en-US" sz="850" b="1" dirty="0">
                <a:solidFill>
                  <a:srgbClr val="272525"/>
                </a:solidFill>
                <a:latin typeface="Inter" pitchFamily="34" charset="0"/>
                <a:ea typeface="Inter" pitchFamily="34" charset="-122"/>
                <a:cs typeface="Inter" pitchFamily="34" charset="-120"/>
              </a:rPr>
              <a:t>International Group</a:t>
            </a:r>
            <a:r>
              <a:rPr lang="en-US" sz="850" dirty="0">
                <a:solidFill>
                  <a:srgbClr val="272525"/>
                </a:solidFill>
                <a:latin typeface="Inter" pitchFamily="34" charset="0"/>
                <a:ea typeface="Inter" pitchFamily="34" charset="-122"/>
                <a:cs typeface="Inter" pitchFamily="34" charset="-120"/>
              </a:rPr>
              <a:t> [Section 286(9)(g)]: A group including (i) two or more enterprises resident in different countries/territories, or (ii) an enterprise resident in one country carrying on business through a permanent establishment in other countries/territories</a:t>
            </a:r>
            <a:endParaRPr lang="en-US" sz="850" dirty="0"/>
          </a:p>
          <a:p>
            <a:pPr marL="342900" indent="-342900" algn="l">
              <a:lnSpc>
                <a:spcPct val="126000"/>
              </a:lnSpc>
              <a:buSzPct val="100000"/>
              <a:buChar char="•"/>
            </a:pPr>
            <a:r>
              <a:rPr lang="en-US" sz="850" b="1" dirty="0">
                <a:solidFill>
                  <a:srgbClr val="272525"/>
                </a:solidFill>
                <a:latin typeface="Inter" pitchFamily="34" charset="0"/>
                <a:ea typeface="Inter" pitchFamily="34" charset="-122"/>
                <a:cs typeface="Inter" pitchFamily="34" charset="-120"/>
              </a:rPr>
              <a:t>Alternate Reporting Entity</a:t>
            </a:r>
            <a:r>
              <a:rPr lang="en-US" sz="850" dirty="0">
                <a:solidFill>
                  <a:srgbClr val="272525"/>
                </a:solidFill>
                <a:latin typeface="Inter" pitchFamily="34" charset="0"/>
                <a:ea typeface="Inter" pitchFamily="34" charset="-122"/>
                <a:cs typeface="Inter" pitchFamily="34" charset="-120"/>
              </a:rPr>
              <a:t> [Section 286(9)(c)]: Any constituent entity designated by the group, in place of the parent entity, to furnish the CbC report in its country of residence on behalf of the group</a:t>
            </a:r>
            <a:endParaRPr lang="en-US" sz="850" dirty="0"/>
          </a:p>
          <a:p>
            <a:pPr marL="342900" indent="-342900" algn="l">
              <a:lnSpc>
                <a:spcPct val="126000"/>
              </a:lnSpc>
              <a:buSzPct val="100000"/>
              <a:buChar char="•"/>
            </a:pPr>
            <a:r>
              <a:rPr lang="en-US" sz="850" b="1" dirty="0">
                <a:solidFill>
                  <a:srgbClr val="272525"/>
                </a:solidFill>
                <a:latin typeface="Inter" pitchFamily="34" charset="0"/>
                <a:ea typeface="Inter" pitchFamily="34" charset="-122"/>
                <a:cs typeface="Inter" pitchFamily="34" charset="-120"/>
              </a:rPr>
              <a:t>Parent Entity</a:t>
            </a:r>
            <a:r>
              <a:rPr lang="en-US" sz="850" dirty="0">
                <a:solidFill>
                  <a:srgbClr val="272525"/>
                </a:solidFill>
                <a:latin typeface="Inter" pitchFamily="34" charset="0"/>
                <a:ea typeface="Inter" pitchFamily="34" charset="-122"/>
                <a:cs typeface="Inter" pitchFamily="34" charset="-120"/>
              </a:rPr>
              <a:t> [Section 286(9)(h)]: The entity required to furnish the CbC report as the ultimate parent of the international group</a:t>
            </a:r>
            <a:endParaRPr lang="en-US" sz="850" dirty="0"/>
          </a:p>
          <a:p>
            <a:pPr marL="342900" indent="-342900" algn="l">
              <a:lnSpc>
                <a:spcPct val="126000"/>
              </a:lnSpc>
              <a:buSzPct val="100000"/>
              <a:buChar char="•"/>
            </a:pPr>
            <a:r>
              <a:rPr lang="en-US" sz="850" b="1" dirty="0">
                <a:solidFill>
                  <a:srgbClr val="272525"/>
                </a:solidFill>
                <a:latin typeface="Inter" pitchFamily="34" charset="0"/>
                <a:ea typeface="Inter" pitchFamily="34" charset="-122"/>
                <a:cs typeface="Inter" pitchFamily="34" charset="-120"/>
              </a:rPr>
              <a:t>Reporting Accounting Year</a:t>
            </a:r>
            <a:r>
              <a:rPr lang="en-US" sz="850" dirty="0">
                <a:solidFill>
                  <a:srgbClr val="272525"/>
                </a:solidFill>
                <a:latin typeface="Inter" pitchFamily="34" charset="0"/>
                <a:ea typeface="Inter" pitchFamily="34" charset="-122"/>
                <a:cs typeface="Inter" pitchFamily="34" charset="-120"/>
              </a:rPr>
              <a:t> [Section 286(9)(a)]: The accounting year for which the CbC report is furnished</a:t>
            </a:r>
            <a:endParaRPr lang="en-US" sz="850" dirty="0"/>
          </a:p>
        </p:txBody>
      </p:sp>
      <p:sp>
        <p:nvSpPr>
          <p:cNvPr id="8" name="Text 6"/>
          <p:cNvSpPr/>
          <p:nvPr/>
        </p:nvSpPr>
        <p:spPr>
          <a:xfrm>
            <a:off x="441871" y="3937174"/>
            <a:ext cx="3995365" cy="668536"/>
          </a:xfrm>
          <a:prstGeom prst="rect">
            <a:avLst/>
          </a:prstGeom>
          <a:noFill/>
          <a:ln/>
        </p:spPr>
        <p:txBody>
          <a:bodyPr wrap="square" lIns="0" tIns="0" rIns="0" bIns="0" rtlCol="0" anchor="t">
            <a:normAutofit/>
          </a:bodyPr>
          <a:lstStyle/>
          <a:p>
            <a:pPr marL="0" indent="0" algn="l">
              <a:lnSpc>
                <a:spcPct val="126000"/>
              </a:lnSpc>
              <a:buNone/>
            </a:pPr>
            <a:r>
              <a:rPr lang="en-US" sz="850" dirty="0">
                <a:solidFill>
                  <a:srgbClr val="272525"/>
                </a:solidFill>
                <a:latin typeface="Inter" pitchFamily="34" charset="0"/>
                <a:ea typeface="Inter" pitchFamily="34" charset="-122"/>
                <a:cs typeface="Inter" pitchFamily="34" charset="-120"/>
              </a:rPr>
              <a:t>Under Section 286(1), every constituent entity resident in India (where the parent is non-resident) must notify the prescribed authority in </a:t>
            </a:r>
            <a:r>
              <a:rPr lang="en-US" sz="850" b="1" dirty="0">
                <a:solidFill>
                  <a:srgbClr val="272525"/>
                </a:solidFill>
                <a:latin typeface="Inter" pitchFamily="34" charset="0"/>
                <a:ea typeface="Inter" pitchFamily="34" charset="-122"/>
                <a:cs typeface="Inter" pitchFamily="34" charset="-120"/>
              </a:rPr>
              <a:t>Form No. 3CEAC</a:t>
            </a:r>
            <a:r>
              <a:rPr lang="en-US" sz="850" dirty="0">
                <a:solidFill>
                  <a:srgbClr val="272525"/>
                </a:solidFill>
                <a:latin typeface="Inter" pitchFamily="34" charset="0"/>
                <a:ea typeface="Inter" pitchFamily="34" charset="-122"/>
                <a:cs typeface="Inter" pitchFamily="34" charset="-120"/>
              </a:rPr>
              <a:t> within 10 months from the end of the reporting accounting year (due date: 31st January).</a:t>
            </a:r>
            <a:endParaRPr lang="en-US" sz="850" dirty="0"/>
          </a:p>
        </p:txBody>
      </p:sp>
      <p:sp>
        <p:nvSpPr>
          <p:cNvPr id="9" name="Shape 7"/>
          <p:cNvSpPr/>
          <p:nvPr/>
        </p:nvSpPr>
        <p:spPr>
          <a:xfrm>
            <a:off x="4631978" y="1537618"/>
            <a:ext cx="4154463" cy="3245197"/>
          </a:xfrm>
          <a:prstGeom prst="roundRect">
            <a:avLst>
              <a:gd name="adj" fmla="val 2451"/>
            </a:avLst>
          </a:prstGeom>
          <a:solidFill>
            <a:srgbClr val="4950BC"/>
          </a:solidFill>
          <a:ln/>
        </p:spPr>
      </p:sp>
      <p:sp>
        <p:nvSpPr>
          <p:cNvPr id="10" name="Text 8"/>
          <p:cNvSpPr/>
          <p:nvPr/>
        </p:nvSpPr>
        <p:spPr>
          <a:xfrm>
            <a:off x="4742408" y="1635993"/>
            <a:ext cx="3631704" cy="172641"/>
          </a:xfrm>
          <a:prstGeom prst="rect">
            <a:avLst/>
          </a:prstGeom>
          <a:noFill/>
          <a:ln/>
        </p:spPr>
        <p:txBody>
          <a:bodyPr wrap="none" lIns="0" tIns="0" rIns="0" bIns="0" rtlCol="0" anchor="t"/>
          <a:lstStyle/>
          <a:p>
            <a:pPr marL="0" indent="0" algn="l">
              <a:lnSpc>
                <a:spcPct val="104000"/>
              </a:lnSpc>
              <a:buNone/>
            </a:pPr>
            <a:r>
              <a:rPr lang="en-US" sz="1050" b="1" dirty="0">
                <a:solidFill>
                  <a:srgbClr val="FFFFFF"/>
                </a:solidFill>
                <a:latin typeface="Inter Bold" pitchFamily="34" charset="0"/>
                <a:ea typeface="Inter Bold" pitchFamily="34" charset="-122"/>
                <a:cs typeface="Inter Bold" pitchFamily="34" charset="-120"/>
              </a:rPr>
              <a:t>Four Situations Triggering Reporting Obligation</a:t>
            </a:r>
            <a:endParaRPr lang="en-US" sz="1050" dirty="0"/>
          </a:p>
        </p:txBody>
      </p:sp>
      <p:sp>
        <p:nvSpPr>
          <p:cNvPr id="11" name="Text 9"/>
          <p:cNvSpPr/>
          <p:nvPr/>
        </p:nvSpPr>
        <p:spPr>
          <a:xfrm>
            <a:off x="4742408" y="1907009"/>
            <a:ext cx="3933602" cy="334268"/>
          </a:xfrm>
          <a:prstGeom prst="rect">
            <a:avLst/>
          </a:prstGeom>
          <a:noFill/>
          <a:ln/>
        </p:spPr>
        <p:txBody>
          <a:bodyPr wrap="square" lIns="0" tIns="0" rIns="0" bIns="0" rtlCol="0" anchor="t">
            <a:normAutofit/>
          </a:bodyPr>
          <a:lstStyle/>
          <a:p>
            <a:pPr marL="0" indent="0" algn="l">
              <a:lnSpc>
                <a:spcPct val="126000"/>
              </a:lnSpc>
              <a:buNone/>
            </a:pPr>
            <a:r>
              <a:rPr lang="en-US" sz="850" dirty="0">
                <a:solidFill>
                  <a:srgbClr val="FFFFFF"/>
                </a:solidFill>
                <a:latin typeface="Inter" pitchFamily="34" charset="0"/>
                <a:ea typeface="Inter" pitchFamily="34" charset="-122"/>
                <a:cs typeface="Inter" pitchFamily="34" charset="-120"/>
              </a:rPr>
              <a:t>The obligation to furnish the CbC report under Section 286(2) arises in the following situations:</a:t>
            </a:r>
            <a:endParaRPr lang="en-US" sz="850" dirty="0"/>
          </a:p>
        </p:txBody>
      </p:sp>
      <p:sp>
        <p:nvSpPr>
          <p:cNvPr id="12" name="Text 10"/>
          <p:cNvSpPr/>
          <p:nvPr/>
        </p:nvSpPr>
        <p:spPr>
          <a:xfrm>
            <a:off x="4742408" y="2329830"/>
            <a:ext cx="3933602" cy="1774478"/>
          </a:xfrm>
          <a:prstGeom prst="rect">
            <a:avLst/>
          </a:prstGeom>
          <a:noFill/>
          <a:ln/>
        </p:spPr>
        <p:txBody>
          <a:bodyPr wrap="square" lIns="0" tIns="0" rIns="0" bIns="0" rtlCol="0" anchor="t">
            <a:normAutofit/>
          </a:bodyPr>
          <a:lstStyle/>
          <a:p>
            <a:pPr marL="342900" indent="-342900" algn="l">
              <a:lnSpc>
                <a:spcPct val="126000"/>
              </a:lnSpc>
              <a:buSzPct val="100000"/>
              <a:buFont typeface="+mj-lt"/>
              <a:buAutoNum type="arabicPeriod"/>
            </a:pPr>
            <a:r>
              <a:rPr lang="en-US" sz="850" dirty="0">
                <a:solidFill>
                  <a:srgbClr val="FFFFFF"/>
                </a:solidFill>
                <a:latin typeface="Inter" pitchFamily="34" charset="0"/>
                <a:ea typeface="Inter" pitchFamily="34" charset="-122"/>
                <a:cs typeface="Inter" pitchFamily="34" charset="-120"/>
              </a:rPr>
              <a:t>Assessee is the </a:t>
            </a:r>
            <a:r>
              <a:rPr lang="en-US" sz="850" b="1" dirty="0">
                <a:solidFill>
                  <a:srgbClr val="FFFFFF"/>
                </a:solidFill>
                <a:latin typeface="Inter" pitchFamily="34" charset="0"/>
                <a:ea typeface="Inter" pitchFamily="34" charset="-122"/>
                <a:cs typeface="Inter" pitchFamily="34" charset="-120"/>
              </a:rPr>
              <a:t>parent entity</a:t>
            </a:r>
            <a:r>
              <a:rPr lang="en-US" sz="850" dirty="0">
                <a:solidFill>
                  <a:srgbClr val="FFFFFF"/>
                </a:solidFill>
                <a:latin typeface="Inter" pitchFamily="34" charset="0"/>
                <a:ea typeface="Inter" pitchFamily="34" charset="-122"/>
                <a:cs typeface="Inter" pitchFamily="34" charset="-120"/>
              </a:rPr>
              <a:t> of the international group and is resident in India</a:t>
            </a:r>
            <a:endParaRPr lang="en-US" sz="850" dirty="0"/>
          </a:p>
          <a:p>
            <a:pPr marL="342900" indent="-342900" algn="l">
              <a:lnSpc>
                <a:spcPct val="126000"/>
              </a:lnSpc>
              <a:buSzPct val="100000"/>
              <a:buFont typeface="+mj-lt"/>
              <a:buAutoNum type="arabicPeriod" startAt="2"/>
            </a:pPr>
            <a:r>
              <a:rPr lang="en-US" sz="850" dirty="0">
                <a:solidFill>
                  <a:srgbClr val="FFFFFF"/>
                </a:solidFill>
                <a:latin typeface="Inter" pitchFamily="34" charset="0"/>
                <a:ea typeface="Inter" pitchFamily="34" charset="-122"/>
                <a:cs typeface="Inter" pitchFamily="34" charset="-120"/>
              </a:rPr>
              <a:t>Assessee is resident in India and has been </a:t>
            </a:r>
            <a:r>
              <a:rPr lang="en-US" sz="850" b="1" dirty="0">
                <a:solidFill>
                  <a:srgbClr val="FFFFFF"/>
                </a:solidFill>
                <a:latin typeface="Inter" pitchFamily="34" charset="0"/>
                <a:ea typeface="Inter" pitchFamily="34" charset="-122"/>
                <a:cs typeface="Inter" pitchFamily="34" charset="-120"/>
              </a:rPr>
              <a:t>designated as the alternate reporting entity</a:t>
            </a:r>
            <a:r>
              <a:rPr lang="en-US" sz="850" dirty="0">
                <a:solidFill>
                  <a:srgbClr val="FFFFFF"/>
                </a:solidFill>
                <a:latin typeface="Inter" pitchFamily="34" charset="0"/>
                <a:ea typeface="Inter" pitchFamily="34" charset="-122"/>
                <a:cs typeface="Inter" pitchFamily="34" charset="-120"/>
              </a:rPr>
              <a:t> of the international group</a:t>
            </a:r>
            <a:endParaRPr lang="en-US" sz="850" dirty="0"/>
          </a:p>
          <a:p>
            <a:pPr marL="342900" indent="-342900" algn="l">
              <a:lnSpc>
                <a:spcPct val="126000"/>
              </a:lnSpc>
              <a:buSzPct val="100000"/>
              <a:buFont typeface="+mj-lt"/>
              <a:buAutoNum type="arabicPeriod" startAt="3"/>
            </a:pPr>
            <a:r>
              <a:rPr lang="en-US" sz="850" dirty="0">
                <a:solidFill>
                  <a:srgbClr val="FFFFFF"/>
                </a:solidFill>
                <a:latin typeface="Inter" pitchFamily="34" charset="0"/>
                <a:ea typeface="Inter" pitchFamily="34" charset="-122"/>
                <a:cs typeface="Inter" pitchFamily="34" charset="-120"/>
              </a:rPr>
              <a:t>Assessee is a constituent with its </a:t>
            </a:r>
            <a:r>
              <a:rPr lang="en-US" sz="850" b="1" dirty="0">
                <a:solidFill>
                  <a:srgbClr val="FFFFFF"/>
                </a:solidFill>
                <a:latin typeface="Inter" pitchFamily="34" charset="0"/>
                <a:ea typeface="Inter" pitchFamily="34" charset="-122"/>
                <a:cs typeface="Inter" pitchFamily="34" charset="-120"/>
              </a:rPr>
              <a:t>parent entity resident in India</a:t>
            </a:r>
            <a:r>
              <a:rPr lang="en-US" sz="850" dirty="0">
                <a:solidFill>
                  <a:srgbClr val="FFFFFF"/>
                </a:solidFill>
                <a:latin typeface="Inter" pitchFamily="34" charset="0"/>
                <a:ea typeface="Inter" pitchFamily="34" charset="-122"/>
                <a:cs typeface="Inter" pitchFamily="34" charset="-120"/>
              </a:rPr>
              <a:t>, and no other resident constituent has been designated as alternate reporting entity</a:t>
            </a:r>
            <a:endParaRPr lang="en-US" sz="850" dirty="0"/>
          </a:p>
          <a:p>
            <a:pPr marL="342900" indent="-342900" algn="l">
              <a:lnSpc>
                <a:spcPct val="126000"/>
              </a:lnSpc>
              <a:buSzPct val="100000"/>
              <a:buFont typeface="+mj-lt"/>
              <a:buAutoNum type="arabicPeriod" startAt="4"/>
            </a:pPr>
            <a:r>
              <a:rPr lang="en-US" sz="850" dirty="0">
                <a:solidFill>
                  <a:srgbClr val="FFFFFF"/>
                </a:solidFill>
                <a:latin typeface="Inter" pitchFamily="34" charset="0"/>
                <a:ea typeface="Inter" pitchFamily="34" charset="-122"/>
                <a:cs typeface="Inter" pitchFamily="34" charset="-120"/>
              </a:rPr>
              <a:t>Assessee is neither parent nor alternate reporting entity, but </a:t>
            </a:r>
            <a:r>
              <a:rPr lang="en-US" sz="850" b="1" dirty="0">
                <a:solidFill>
                  <a:srgbClr val="FFFFFF"/>
                </a:solidFill>
                <a:latin typeface="Inter" pitchFamily="34" charset="0"/>
                <a:ea typeface="Inter" pitchFamily="34" charset="-122"/>
                <a:cs typeface="Inter" pitchFamily="34" charset="-120"/>
              </a:rPr>
              <a:t>another Indian resident constituent</a:t>
            </a:r>
            <a:r>
              <a:rPr lang="en-US" sz="850" dirty="0">
                <a:solidFill>
                  <a:srgbClr val="FFFFFF"/>
                </a:solidFill>
                <a:latin typeface="Inter" pitchFamily="34" charset="0"/>
                <a:ea typeface="Inter" pitchFamily="34" charset="-122"/>
                <a:cs typeface="Inter" pitchFamily="34" charset="-120"/>
              </a:rPr>
              <a:t> has been designated as the alternate reporting entity then that entity must file report.</a:t>
            </a:r>
            <a:endParaRPr lang="en-US" sz="850" dirty="0"/>
          </a:p>
        </p:txBody>
      </p:sp>
      <p:sp>
        <p:nvSpPr>
          <p:cNvPr id="13" name="Text 11"/>
          <p:cNvSpPr/>
          <p:nvPr/>
        </p:nvSpPr>
        <p:spPr>
          <a:xfrm>
            <a:off x="4742408" y="4192860"/>
            <a:ext cx="3933602" cy="501402"/>
          </a:xfrm>
          <a:prstGeom prst="rect">
            <a:avLst/>
          </a:prstGeom>
          <a:noFill/>
          <a:ln/>
        </p:spPr>
        <p:txBody>
          <a:bodyPr wrap="square" lIns="0" tIns="0" rIns="0" bIns="0" rtlCol="0" anchor="t">
            <a:normAutofit/>
          </a:bodyPr>
          <a:lstStyle/>
          <a:p>
            <a:pPr marL="0" indent="0" algn="l">
              <a:lnSpc>
                <a:spcPct val="126000"/>
              </a:lnSpc>
              <a:buNone/>
            </a:pPr>
            <a:r>
              <a:rPr lang="en-US" sz="850" dirty="0">
                <a:solidFill>
                  <a:srgbClr val="FFFFFF"/>
                </a:solidFill>
                <a:latin typeface="Inter" pitchFamily="34" charset="0"/>
                <a:ea typeface="Inter" pitchFamily="34" charset="-122"/>
                <a:cs typeface="Inter" pitchFamily="34" charset="-120"/>
              </a:rPr>
              <a:t>The tax auditor should verify if any of these four situations exist and check whether Form No. 3CEAC has been filed by the assessee whose parent is a non-resident.</a:t>
            </a:r>
            <a:endParaRPr lang="en-US" sz="850" dirty="0"/>
          </a:p>
        </p:txBody>
      </p:sp>
      <p:sp>
        <p:nvSpPr>
          <p:cNvPr id="14" name="Rectangle 13"/>
          <p:cNvSpPr/>
          <p:nvPr/>
        </p:nvSpPr>
        <p:spPr>
          <a:xfrm>
            <a:off x="8021538" y="4823817"/>
            <a:ext cx="1073601" cy="3196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349" y="571351"/>
            <a:ext cx="7512025" cy="408384"/>
          </a:xfrm>
          <a:prstGeom prst="rect">
            <a:avLst/>
          </a:prstGeom>
          <a:noFill/>
          <a:ln/>
        </p:spPr>
        <p:txBody>
          <a:bodyPr wrap="none" lIns="0" tIns="0" rIns="0" bIns="0" rtlCol="0" anchor="t"/>
          <a:lstStyle/>
          <a:p>
            <a:pPr marL="0" indent="0" algn="l">
              <a:lnSpc>
                <a:spcPct val="104000"/>
              </a:lnSpc>
              <a:buNone/>
            </a:pPr>
            <a:r>
              <a:rPr lang="en-US" sz="25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Speculative Transactions — Detailed Example</a:t>
            </a:r>
            <a:endParaRPr lang="en-US" sz="2550" dirty="0">
              <a:latin typeface="Book Antiqua" panose="02040602050305030304" pitchFamily="18" charset="0"/>
            </a:endParaRPr>
          </a:p>
        </p:txBody>
      </p:sp>
      <p:sp>
        <p:nvSpPr>
          <p:cNvPr id="3" name="Text 1"/>
          <p:cNvSpPr/>
          <p:nvPr/>
        </p:nvSpPr>
        <p:spPr>
          <a:xfrm>
            <a:off x="457349" y="1280889"/>
            <a:ext cx="2741488" cy="204118"/>
          </a:xfrm>
          <a:prstGeom prst="rect">
            <a:avLst/>
          </a:prstGeom>
          <a:noFill/>
          <a:ln/>
        </p:spPr>
        <p:txBody>
          <a:bodyPr wrap="none" lIns="0" tIns="0" rIns="0" bIns="0" rtlCol="0" anchor="t"/>
          <a:lstStyle/>
          <a:p>
            <a:pPr marL="0" indent="0" algn="l">
              <a:lnSpc>
                <a:spcPct val="104000"/>
              </a:lnSpc>
              <a:buNone/>
            </a:pPr>
            <a:r>
              <a:rPr lang="en-US" sz="12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Transactions During the Year</a:t>
            </a:r>
            <a:endParaRPr lang="en-US" sz="1250" dirty="0">
              <a:latin typeface="Book Antiqua" panose="02040602050305030304" pitchFamily="18" charset="0"/>
            </a:endParaRPr>
          </a:p>
        </p:txBody>
      </p:sp>
      <p:sp>
        <p:nvSpPr>
          <p:cNvPr id="4" name="Shape 2"/>
          <p:cNvSpPr/>
          <p:nvPr/>
        </p:nvSpPr>
        <p:spPr>
          <a:xfrm>
            <a:off x="457349" y="1620515"/>
            <a:ext cx="3955256" cy="1783928"/>
          </a:xfrm>
          <a:prstGeom prst="roundRect">
            <a:avLst>
              <a:gd name="adj" fmla="val 3077"/>
            </a:avLst>
          </a:prstGeom>
          <a:noFill/>
          <a:ln w="4763">
            <a:solidFill>
              <a:srgbClr val="FFFFFF">
                <a:alpha val="24000"/>
              </a:srgbClr>
            </a:solidFill>
            <a:prstDash val="solid"/>
          </a:ln>
        </p:spPr>
      </p:sp>
      <p:sp>
        <p:nvSpPr>
          <p:cNvPr id="5" name="Shape 3"/>
          <p:cNvSpPr/>
          <p:nvPr/>
        </p:nvSpPr>
        <p:spPr>
          <a:xfrm>
            <a:off x="462111" y="1625278"/>
            <a:ext cx="3945731" cy="354881"/>
          </a:xfrm>
          <a:prstGeom prst="rect">
            <a:avLst/>
          </a:prstGeom>
          <a:solidFill>
            <a:srgbClr val="FFFFFF">
              <a:alpha val="4000"/>
            </a:srgbClr>
          </a:solidFill>
          <a:ln/>
        </p:spPr>
      </p:sp>
      <p:sp>
        <p:nvSpPr>
          <p:cNvPr id="6" name="Text 4"/>
          <p:cNvSpPr/>
          <p:nvPr/>
        </p:nvSpPr>
        <p:spPr>
          <a:xfrm>
            <a:off x="592857" y="1702296"/>
            <a:ext cx="1377181" cy="200844"/>
          </a:xfrm>
          <a:prstGeom prst="rect">
            <a:avLst/>
          </a:prstGeom>
          <a:noFill/>
          <a:ln/>
        </p:spPr>
        <p:txBody>
          <a:bodyPr wrap="none" lIns="0" tIns="0" rIns="0" bIns="0" rtlCol="0" anchor="t"/>
          <a:lstStyle/>
          <a:p>
            <a:pPr marL="0" indent="0" algn="l">
              <a:lnSpc>
                <a:spcPct val="128000"/>
              </a:lnSpc>
              <a:buNone/>
            </a:pPr>
            <a:r>
              <a:rPr lang="en-US" sz="1000" b="1" dirty="0">
                <a:solidFill>
                  <a:srgbClr val="EBECEF"/>
                </a:solidFill>
                <a:latin typeface="Epilogue" pitchFamily="34" charset="0"/>
                <a:ea typeface="Epilogue" pitchFamily="34" charset="-122"/>
                <a:cs typeface="Epilogue" pitchFamily="34" charset="-120"/>
              </a:rPr>
              <a:t>Contract</a:t>
            </a:r>
            <a:endParaRPr lang="en-US" sz="1000" dirty="0">
              <a:latin typeface="Book Antiqua" panose="02040602050305030304" pitchFamily="18" charset="0"/>
            </a:endParaRPr>
          </a:p>
        </p:txBody>
      </p:sp>
      <p:sp>
        <p:nvSpPr>
          <p:cNvPr id="7" name="Text 5"/>
          <p:cNvSpPr/>
          <p:nvPr/>
        </p:nvSpPr>
        <p:spPr>
          <a:xfrm>
            <a:off x="1778943" y="1702296"/>
            <a:ext cx="1572071" cy="200844"/>
          </a:xfrm>
          <a:prstGeom prst="rect">
            <a:avLst/>
          </a:prstGeom>
          <a:noFill/>
          <a:ln/>
        </p:spPr>
        <p:txBody>
          <a:bodyPr wrap="none" lIns="0" tIns="0" rIns="0" bIns="0" rtlCol="0" anchor="t"/>
          <a:lstStyle/>
          <a:p>
            <a:pPr marL="0" indent="0" algn="l">
              <a:lnSpc>
                <a:spcPct val="128000"/>
              </a:lnSpc>
              <a:buNone/>
            </a:pPr>
            <a:r>
              <a:rPr lang="en-US" sz="1000" b="1" dirty="0">
                <a:solidFill>
                  <a:srgbClr val="EBECEF"/>
                </a:solidFill>
                <a:latin typeface="Epilogue" pitchFamily="34" charset="0"/>
                <a:ea typeface="Epilogue" pitchFamily="34" charset="-122"/>
                <a:cs typeface="Epilogue" pitchFamily="34" charset="-120"/>
              </a:rPr>
              <a:t>Result</a:t>
            </a:r>
            <a:endParaRPr lang="en-US" sz="1000" dirty="0">
              <a:latin typeface="Book Antiqua" panose="02040602050305030304" pitchFamily="18" charset="0"/>
            </a:endParaRPr>
          </a:p>
        </p:txBody>
      </p:sp>
      <p:sp>
        <p:nvSpPr>
          <p:cNvPr id="8" name="Text 6"/>
          <p:cNvSpPr/>
          <p:nvPr/>
        </p:nvSpPr>
        <p:spPr>
          <a:xfrm>
            <a:off x="3159919" y="1702296"/>
            <a:ext cx="1574453" cy="200844"/>
          </a:xfrm>
          <a:prstGeom prst="rect">
            <a:avLst/>
          </a:prstGeom>
          <a:noFill/>
          <a:ln/>
        </p:spPr>
        <p:txBody>
          <a:bodyPr wrap="none" lIns="0" tIns="0" rIns="0" bIns="0" rtlCol="0" anchor="t"/>
          <a:lstStyle/>
          <a:p>
            <a:pPr marL="0" indent="0" algn="l">
              <a:lnSpc>
                <a:spcPct val="128000"/>
              </a:lnSpc>
              <a:buNone/>
            </a:pPr>
            <a:r>
              <a:rPr lang="en-US" sz="1000" b="1" dirty="0">
                <a:solidFill>
                  <a:srgbClr val="EBECEF"/>
                </a:solidFill>
                <a:latin typeface="Epilogue" pitchFamily="34" charset="0"/>
                <a:ea typeface="Epilogue" pitchFamily="34" charset="-122"/>
                <a:cs typeface="Epilogue" pitchFamily="34" charset="-120"/>
              </a:rPr>
              <a:t>Difference</a:t>
            </a:r>
            <a:endParaRPr lang="en-US" sz="1000" dirty="0">
              <a:latin typeface="Book Antiqua" panose="02040602050305030304" pitchFamily="18" charset="0"/>
            </a:endParaRPr>
          </a:p>
        </p:txBody>
      </p:sp>
      <p:sp>
        <p:nvSpPr>
          <p:cNvPr id="9" name="Shape 7"/>
          <p:cNvSpPr/>
          <p:nvPr/>
        </p:nvSpPr>
        <p:spPr>
          <a:xfrm>
            <a:off x="462111" y="1980158"/>
            <a:ext cx="3945731" cy="354881"/>
          </a:xfrm>
          <a:prstGeom prst="rect">
            <a:avLst/>
          </a:prstGeom>
          <a:solidFill>
            <a:srgbClr val="000000">
              <a:alpha val="4000"/>
            </a:srgbClr>
          </a:solidFill>
          <a:ln/>
        </p:spPr>
      </p:sp>
      <p:sp>
        <p:nvSpPr>
          <p:cNvPr id="10" name="Text 8"/>
          <p:cNvSpPr/>
          <p:nvPr/>
        </p:nvSpPr>
        <p:spPr>
          <a:xfrm>
            <a:off x="592857" y="2057177"/>
            <a:ext cx="1377181"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Contract 1</a:t>
            </a:r>
            <a:endParaRPr lang="en-US" sz="1000" dirty="0">
              <a:latin typeface="Book Antiqua" panose="02040602050305030304" pitchFamily="18" charset="0"/>
            </a:endParaRPr>
          </a:p>
        </p:txBody>
      </p:sp>
      <p:sp>
        <p:nvSpPr>
          <p:cNvPr id="11" name="Text 9"/>
          <p:cNvSpPr/>
          <p:nvPr/>
        </p:nvSpPr>
        <p:spPr>
          <a:xfrm>
            <a:off x="1778943" y="2057177"/>
            <a:ext cx="1572071"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Favourable</a:t>
            </a:r>
            <a:endParaRPr lang="en-US" sz="1000" dirty="0">
              <a:latin typeface="Book Antiqua" panose="02040602050305030304" pitchFamily="18" charset="0"/>
            </a:endParaRPr>
          </a:p>
        </p:txBody>
      </p:sp>
      <p:sp>
        <p:nvSpPr>
          <p:cNvPr id="12" name="Text 10"/>
          <p:cNvSpPr/>
          <p:nvPr/>
        </p:nvSpPr>
        <p:spPr>
          <a:xfrm>
            <a:off x="3159919" y="2057177"/>
            <a:ext cx="1574453"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+₹45,000</a:t>
            </a:r>
            <a:endParaRPr lang="en-US" sz="1000" dirty="0">
              <a:latin typeface="Book Antiqua" panose="02040602050305030304" pitchFamily="18" charset="0"/>
            </a:endParaRPr>
          </a:p>
        </p:txBody>
      </p:sp>
      <p:sp>
        <p:nvSpPr>
          <p:cNvPr id="13" name="Shape 11"/>
          <p:cNvSpPr/>
          <p:nvPr/>
        </p:nvSpPr>
        <p:spPr>
          <a:xfrm>
            <a:off x="462111" y="2335039"/>
            <a:ext cx="3945731" cy="354881"/>
          </a:xfrm>
          <a:prstGeom prst="rect">
            <a:avLst/>
          </a:prstGeom>
          <a:solidFill>
            <a:srgbClr val="FFFFFF">
              <a:alpha val="4000"/>
            </a:srgbClr>
          </a:solidFill>
          <a:ln/>
        </p:spPr>
      </p:sp>
      <p:sp>
        <p:nvSpPr>
          <p:cNvPr id="14" name="Text 12"/>
          <p:cNvSpPr/>
          <p:nvPr/>
        </p:nvSpPr>
        <p:spPr>
          <a:xfrm>
            <a:off x="592857" y="2412057"/>
            <a:ext cx="1377181"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Contract 2</a:t>
            </a:r>
            <a:endParaRPr lang="en-US" sz="1000" dirty="0">
              <a:latin typeface="Book Antiqua" panose="02040602050305030304" pitchFamily="18" charset="0"/>
            </a:endParaRPr>
          </a:p>
        </p:txBody>
      </p:sp>
      <p:sp>
        <p:nvSpPr>
          <p:cNvPr id="15" name="Text 13"/>
          <p:cNvSpPr/>
          <p:nvPr/>
        </p:nvSpPr>
        <p:spPr>
          <a:xfrm>
            <a:off x="1778943" y="2412057"/>
            <a:ext cx="1572071"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Unfavourable</a:t>
            </a:r>
            <a:endParaRPr lang="en-US" sz="1000" dirty="0">
              <a:latin typeface="Book Antiqua" panose="02040602050305030304" pitchFamily="18" charset="0"/>
            </a:endParaRPr>
          </a:p>
        </p:txBody>
      </p:sp>
      <p:sp>
        <p:nvSpPr>
          <p:cNvPr id="16" name="Text 14"/>
          <p:cNvSpPr/>
          <p:nvPr/>
        </p:nvSpPr>
        <p:spPr>
          <a:xfrm>
            <a:off x="3159919" y="2412057"/>
            <a:ext cx="1574453"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–₹30,000</a:t>
            </a:r>
            <a:endParaRPr lang="en-US" sz="1000" dirty="0">
              <a:latin typeface="Book Antiqua" panose="02040602050305030304" pitchFamily="18" charset="0"/>
            </a:endParaRPr>
          </a:p>
        </p:txBody>
      </p:sp>
      <p:sp>
        <p:nvSpPr>
          <p:cNvPr id="17" name="Shape 15"/>
          <p:cNvSpPr/>
          <p:nvPr/>
        </p:nvSpPr>
        <p:spPr>
          <a:xfrm>
            <a:off x="462111" y="2689920"/>
            <a:ext cx="3945731" cy="354881"/>
          </a:xfrm>
          <a:prstGeom prst="rect">
            <a:avLst/>
          </a:prstGeom>
          <a:solidFill>
            <a:srgbClr val="000000">
              <a:alpha val="4000"/>
            </a:srgbClr>
          </a:solidFill>
          <a:ln/>
        </p:spPr>
      </p:sp>
      <p:sp>
        <p:nvSpPr>
          <p:cNvPr id="18" name="Text 16"/>
          <p:cNvSpPr/>
          <p:nvPr/>
        </p:nvSpPr>
        <p:spPr>
          <a:xfrm>
            <a:off x="592857" y="2766938"/>
            <a:ext cx="1377181"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Contract 3</a:t>
            </a:r>
            <a:endParaRPr lang="en-US" sz="1000" dirty="0">
              <a:latin typeface="Book Antiqua" panose="02040602050305030304" pitchFamily="18" charset="0"/>
            </a:endParaRPr>
          </a:p>
        </p:txBody>
      </p:sp>
      <p:sp>
        <p:nvSpPr>
          <p:cNvPr id="19" name="Text 17"/>
          <p:cNvSpPr/>
          <p:nvPr/>
        </p:nvSpPr>
        <p:spPr>
          <a:xfrm>
            <a:off x="1778943" y="2766938"/>
            <a:ext cx="1572071"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Favourable</a:t>
            </a:r>
            <a:endParaRPr lang="en-US" sz="1000" dirty="0">
              <a:latin typeface="Book Antiqua" panose="02040602050305030304" pitchFamily="18" charset="0"/>
            </a:endParaRPr>
          </a:p>
        </p:txBody>
      </p:sp>
      <p:sp>
        <p:nvSpPr>
          <p:cNvPr id="20" name="Text 18"/>
          <p:cNvSpPr/>
          <p:nvPr/>
        </p:nvSpPr>
        <p:spPr>
          <a:xfrm>
            <a:off x="3159919" y="2766938"/>
            <a:ext cx="1574453"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+₹20,000</a:t>
            </a:r>
            <a:endParaRPr lang="en-US" sz="1000" dirty="0">
              <a:latin typeface="Book Antiqua" panose="02040602050305030304" pitchFamily="18" charset="0"/>
            </a:endParaRPr>
          </a:p>
        </p:txBody>
      </p:sp>
      <p:sp>
        <p:nvSpPr>
          <p:cNvPr id="21" name="Shape 19"/>
          <p:cNvSpPr/>
          <p:nvPr/>
        </p:nvSpPr>
        <p:spPr>
          <a:xfrm>
            <a:off x="462111" y="3044800"/>
            <a:ext cx="3945731" cy="354881"/>
          </a:xfrm>
          <a:prstGeom prst="rect">
            <a:avLst/>
          </a:prstGeom>
          <a:solidFill>
            <a:srgbClr val="FFFFFF">
              <a:alpha val="4000"/>
            </a:srgbClr>
          </a:solidFill>
          <a:ln/>
        </p:spPr>
      </p:sp>
      <p:sp>
        <p:nvSpPr>
          <p:cNvPr id="22" name="Text 20"/>
          <p:cNvSpPr/>
          <p:nvPr/>
        </p:nvSpPr>
        <p:spPr>
          <a:xfrm>
            <a:off x="592857" y="3121819"/>
            <a:ext cx="1377181"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Contract 4</a:t>
            </a:r>
            <a:endParaRPr lang="en-US" sz="1000" dirty="0">
              <a:latin typeface="Book Antiqua" panose="02040602050305030304" pitchFamily="18" charset="0"/>
            </a:endParaRPr>
          </a:p>
        </p:txBody>
      </p:sp>
      <p:sp>
        <p:nvSpPr>
          <p:cNvPr id="23" name="Text 21"/>
          <p:cNvSpPr/>
          <p:nvPr/>
        </p:nvSpPr>
        <p:spPr>
          <a:xfrm>
            <a:off x="1778943" y="3121819"/>
            <a:ext cx="1572071"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Unfavourable</a:t>
            </a:r>
            <a:endParaRPr lang="en-US" sz="1000" dirty="0">
              <a:latin typeface="Book Antiqua" panose="02040602050305030304" pitchFamily="18" charset="0"/>
            </a:endParaRPr>
          </a:p>
        </p:txBody>
      </p:sp>
      <p:sp>
        <p:nvSpPr>
          <p:cNvPr id="24" name="Text 22"/>
          <p:cNvSpPr/>
          <p:nvPr/>
        </p:nvSpPr>
        <p:spPr>
          <a:xfrm>
            <a:off x="3159919" y="3121819"/>
            <a:ext cx="1574453"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–₹15,000</a:t>
            </a:r>
            <a:endParaRPr lang="en-US" sz="1000" dirty="0">
              <a:latin typeface="Book Antiqua" panose="02040602050305030304" pitchFamily="18" charset="0"/>
            </a:endParaRPr>
          </a:p>
        </p:txBody>
      </p:sp>
      <p:sp>
        <p:nvSpPr>
          <p:cNvPr id="25" name="Text 23"/>
          <p:cNvSpPr/>
          <p:nvPr/>
        </p:nvSpPr>
        <p:spPr>
          <a:xfrm>
            <a:off x="4736157" y="1280889"/>
            <a:ext cx="2256755" cy="204118"/>
          </a:xfrm>
          <a:prstGeom prst="rect">
            <a:avLst/>
          </a:prstGeom>
          <a:noFill/>
          <a:ln/>
        </p:spPr>
        <p:txBody>
          <a:bodyPr wrap="none" lIns="0" tIns="0" rIns="0" bIns="0" rtlCol="0" anchor="t"/>
          <a:lstStyle/>
          <a:p>
            <a:pPr marL="0" indent="0" algn="l">
              <a:lnSpc>
                <a:spcPct val="104000"/>
              </a:lnSpc>
              <a:buNone/>
            </a:pPr>
            <a:r>
              <a:rPr lang="en-US" sz="12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Turnover Computation</a:t>
            </a:r>
            <a:endParaRPr lang="en-US" sz="1250" dirty="0">
              <a:latin typeface="Book Antiqua" panose="02040602050305030304" pitchFamily="18" charset="0"/>
            </a:endParaRPr>
          </a:p>
        </p:txBody>
      </p:sp>
      <p:sp>
        <p:nvSpPr>
          <p:cNvPr id="26" name="Shape 24"/>
          <p:cNvSpPr/>
          <p:nvPr/>
        </p:nvSpPr>
        <p:spPr>
          <a:xfrm>
            <a:off x="4736157" y="1620515"/>
            <a:ext cx="1917353" cy="1016198"/>
          </a:xfrm>
          <a:prstGeom prst="roundRect">
            <a:avLst>
              <a:gd name="adj" fmla="val 5402"/>
            </a:avLst>
          </a:prstGeom>
          <a:solidFill>
            <a:srgbClr val="080E26"/>
          </a:solidFill>
          <a:ln w="14288">
            <a:solidFill>
              <a:srgbClr val="414A70"/>
            </a:solidFill>
            <a:prstDash val="solid"/>
          </a:ln>
        </p:spPr>
      </p:sp>
      <p:sp>
        <p:nvSpPr>
          <p:cNvPr id="27" name="Text 25"/>
          <p:cNvSpPr/>
          <p:nvPr/>
        </p:nvSpPr>
        <p:spPr>
          <a:xfrm>
            <a:off x="4881116" y="1765474"/>
            <a:ext cx="1627436" cy="204118"/>
          </a:xfrm>
          <a:prstGeom prst="rect">
            <a:avLst/>
          </a:prstGeom>
          <a:noFill/>
          <a:ln/>
        </p:spPr>
        <p:txBody>
          <a:bodyPr wrap="none" lIns="0" tIns="0" rIns="0" bIns="0" rtlCol="0" anchor="t"/>
          <a:lstStyle/>
          <a:p>
            <a:pPr marL="0" indent="0" algn="l">
              <a:lnSpc>
                <a:spcPct val="104000"/>
              </a:lnSpc>
              <a:buNone/>
            </a:pPr>
            <a:r>
              <a:rPr lang="en-US" sz="12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Positive Differences</a:t>
            </a:r>
            <a:endParaRPr lang="en-US" sz="1250" dirty="0">
              <a:latin typeface="Book Antiqua" panose="02040602050305030304" pitchFamily="18" charset="0"/>
            </a:endParaRPr>
          </a:p>
        </p:txBody>
      </p:sp>
      <p:sp>
        <p:nvSpPr>
          <p:cNvPr id="28" name="Text 26"/>
          <p:cNvSpPr/>
          <p:nvPr/>
        </p:nvSpPr>
        <p:spPr>
          <a:xfrm>
            <a:off x="4881116" y="2090068"/>
            <a:ext cx="1627436" cy="401687"/>
          </a:xfrm>
          <a:prstGeom prst="rect">
            <a:avLst/>
          </a:prstGeom>
          <a:noFill/>
          <a:ln/>
        </p:spPr>
        <p:txBody>
          <a:bodyPr wrap="square" lIns="0" tIns="0" rIns="0" bIns="0" rtlCol="0" anchor="t">
            <a:normAutofit/>
          </a:bodyPr>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₹45,000 + ₹20,000 = </a:t>
            </a:r>
            <a:r>
              <a:rPr lang="en-US" sz="1000" b="1" dirty="0">
                <a:solidFill>
                  <a:srgbClr val="EBECEF"/>
                </a:solidFill>
                <a:latin typeface="Epilogue" pitchFamily="34" charset="0"/>
                <a:ea typeface="Epilogue" pitchFamily="34" charset="-122"/>
                <a:cs typeface="Epilogue" pitchFamily="34" charset="-120"/>
              </a:rPr>
              <a:t>₹65,000</a:t>
            </a:r>
            <a:endParaRPr lang="en-US" sz="1000" dirty="0">
              <a:latin typeface="Book Antiqua" panose="02040602050305030304" pitchFamily="18" charset="0"/>
            </a:endParaRPr>
          </a:p>
        </p:txBody>
      </p:sp>
      <p:sp>
        <p:nvSpPr>
          <p:cNvPr id="29" name="Shape 27"/>
          <p:cNvSpPr/>
          <p:nvPr/>
        </p:nvSpPr>
        <p:spPr>
          <a:xfrm>
            <a:off x="6773987" y="1620515"/>
            <a:ext cx="1917427" cy="1016198"/>
          </a:xfrm>
          <a:prstGeom prst="roundRect">
            <a:avLst>
              <a:gd name="adj" fmla="val 5402"/>
            </a:avLst>
          </a:prstGeom>
          <a:solidFill>
            <a:srgbClr val="080E26"/>
          </a:solidFill>
          <a:ln w="14288">
            <a:solidFill>
              <a:srgbClr val="414A70"/>
            </a:solidFill>
            <a:prstDash val="solid"/>
          </a:ln>
        </p:spPr>
      </p:sp>
      <p:sp>
        <p:nvSpPr>
          <p:cNvPr id="30" name="Text 28"/>
          <p:cNvSpPr/>
          <p:nvPr/>
        </p:nvSpPr>
        <p:spPr>
          <a:xfrm>
            <a:off x="6918945" y="1765474"/>
            <a:ext cx="1627510" cy="204118"/>
          </a:xfrm>
          <a:prstGeom prst="rect">
            <a:avLst/>
          </a:prstGeom>
          <a:noFill/>
          <a:ln/>
        </p:spPr>
        <p:txBody>
          <a:bodyPr wrap="none" lIns="0" tIns="0" rIns="0" bIns="0" rtlCol="0" anchor="t"/>
          <a:lstStyle/>
          <a:p>
            <a:pPr marL="0" indent="0" algn="l">
              <a:lnSpc>
                <a:spcPct val="104000"/>
              </a:lnSpc>
              <a:buNone/>
            </a:pPr>
            <a:r>
              <a:rPr lang="en-US" sz="12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Negative Differences</a:t>
            </a:r>
            <a:endParaRPr lang="en-US" sz="1250" dirty="0">
              <a:latin typeface="Book Antiqua" panose="02040602050305030304" pitchFamily="18" charset="0"/>
            </a:endParaRPr>
          </a:p>
        </p:txBody>
      </p:sp>
      <p:sp>
        <p:nvSpPr>
          <p:cNvPr id="31" name="Text 29"/>
          <p:cNvSpPr/>
          <p:nvPr/>
        </p:nvSpPr>
        <p:spPr>
          <a:xfrm>
            <a:off x="6918945" y="2090068"/>
            <a:ext cx="1627510" cy="401687"/>
          </a:xfrm>
          <a:prstGeom prst="rect">
            <a:avLst/>
          </a:prstGeom>
          <a:noFill/>
          <a:ln/>
        </p:spPr>
        <p:txBody>
          <a:bodyPr wrap="square" lIns="0" tIns="0" rIns="0" bIns="0" rtlCol="0" anchor="t">
            <a:normAutofit/>
          </a:bodyPr>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₹30,000 + ₹15,000 = </a:t>
            </a:r>
            <a:r>
              <a:rPr lang="en-US" sz="1000" b="1" dirty="0">
                <a:solidFill>
                  <a:srgbClr val="EBECEF"/>
                </a:solidFill>
                <a:latin typeface="Epilogue" pitchFamily="34" charset="0"/>
                <a:ea typeface="Epilogue" pitchFamily="34" charset="-122"/>
                <a:cs typeface="Epilogue" pitchFamily="34" charset="-120"/>
              </a:rPr>
              <a:t>₹45,000</a:t>
            </a:r>
            <a:endParaRPr lang="en-US" sz="1000" dirty="0">
              <a:latin typeface="Book Antiqua" panose="02040602050305030304" pitchFamily="18" charset="0"/>
            </a:endParaRPr>
          </a:p>
        </p:txBody>
      </p:sp>
      <p:sp>
        <p:nvSpPr>
          <p:cNvPr id="32" name="Shape 30"/>
          <p:cNvSpPr/>
          <p:nvPr/>
        </p:nvSpPr>
        <p:spPr>
          <a:xfrm>
            <a:off x="4736157" y="2757190"/>
            <a:ext cx="3955256" cy="815355"/>
          </a:xfrm>
          <a:prstGeom prst="roundRect">
            <a:avLst>
              <a:gd name="adj" fmla="val 6732"/>
            </a:avLst>
          </a:prstGeom>
          <a:solidFill>
            <a:srgbClr val="080E26"/>
          </a:solidFill>
          <a:ln w="14288">
            <a:solidFill>
              <a:srgbClr val="414A70"/>
            </a:solidFill>
            <a:prstDash val="solid"/>
          </a:ln>
        </p:spPr>
      </p:sp>
      <p:sp>
        <p:nvSpPr>
          <p:cNvPr id="33" name="Text 31"/>
          <p:cNvSpPr/>
          <p:nvPr/>
        </p:nvSpPr>
        <p:spPr>
          <a:xfrm>
            <a:off x="4881116" y="2902148"/>
            <a:ext cx="2059856" cy="204118"/>
          </a:xfrm>
          <a:prstGeom prst="rect">
            <a:avLst/>
          </a:prstGeom>
          <a:noFill/>
          <a:ln/>
        </p:spPr>
        <p:txBody>
          <a:bodyPr wrap="none" lIns="0" tIns="0" rIns="0" bIns="0" rtlCol="0" anchor="t"/>
          <a:lstStyle/>
          <a:p>
            <a:pPr marL="0" indent="0" algn="l">
              <a:lnSpc>
                <a:spcPct val="104000"/>
              </a:lnSpc>
              <a:buNone/>
            </a:pPr>
            <a:r>
              <a:rPr lang="en-US" sz="12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Total Turnover (Sec 44AB)</a:t>
            </a:r>
            <a:endParaRPr lang="en-US" sz="1250" dirty="0">
              <a:latin typeface="Book Antiqua" panose="02040602050305030304" pitchFamily="18" charset="0"/>
            </a:endParaRPr>
          </a:p>
        </p:txBody>
      </p:sp>
      <p:sp>
        <p:nvSpPr>
          <p:cNvPr id="34" name="Text 32"/>
          <p:cNvSpPr/>
          <p:nvPr/>
        </p:nvSpPr>
        <p:spPr>
          <a:xfrm>
            <a:off x="4881116" y="3226743"/>
            <a:ext cx="3665339"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₹65,000 + ₹45,000 = </a:t>
            </a:r>
            <a:r>
              <a:rPr lang="en-US" sz="1000" b="1" dirty="0">
                <a:solidFill>
                  <a:srgbClr val="EBECEF"/>
                </a:solidFill>
                <a:latin typeface="Epilogue" pitchFamily="34" charset="0"/>
                <a:ea typeface="Epilogue" pitchFamily="34" charset="-122"/>
                <a:cs typeface="Epilogue" pitchFamily="34" charset="-120"/>
              </a:rPr>
              <a:t>₹1,10,000</a:t>
            </a:r>
            <a:endParaRPr lang="en-US" sz="1000" dirty="0">
              <a:latin typeface="Book Antiqua" panose="02040602050305030304" pitchFamily="18" charset="0"/>
            </a:endParaRPr>
          </a:p>
        </p:txBody>
      </p:sp>
      <p:sp>
        <p:nvSpPr>
          <p:cNvPr id="35" name="Shape 33"/>
          <p:cNvSpPr/>
          <p:nvPr/>
        </p:nvSpPr>
        <p:spPr>
          <a:xfrm>
            <a:off x="4736157" y="3708053"/>
            <a:ext cx="3955256" cy="728588"/>
          </a:xfrm>
          <a:prstGeom prst="roundRect">
            <a:avLst>
              <a:gd name="adj" fmla="val 7534"/>
            </a:avLst>
          </a:prstGeom>
          <a:solidFill>
            <a:srgbClr val="4B3F02"/>
          </a:solidFill>
          <a:ln/>
        </p:spPr>
      </p:sp>
      <p:pic>
        <p:nvPicPr>
          <p:cNvPr id="36" name="Image 0" descr="preencoded.png"/>
          <p:cNvPicPr>
            <a:picLocks noChangeAspect="1"/>
          </p:cNvPicPr>
          <p:nvPr/>
        </p:nvPicPr>
        <p:blipFill>
          <a:blip r:embed="rId3"/>
          <a:stretch>
            <a:fillRect/>
          </a:stretch>
        </p:blipFill>
        <p:spPr>
          <a:xfrm>
            <a:off x="4866829" y="3895130"/>
            <a:ext cx="163339" cy="130671"/>
          </a:xfrm>
          <a:prstGeom prst="rect">
            <a:avLst/>
          </a:prstGeom>
        </p:spPr>
      </p:pic>
      <p:sp>
        <p:nvSpPr>
          <p:cNvPr id="37" name="Text 34"/>
          <p:cNvSpPr/>
          <p:nvPr/>
        </p:nvSpPr>
        <p:spPr>
          <a:xfrm>
            <a:off x="5160838" y="3861197"/>
            <a:ext cx="3399904" cy="401687"/>
          </a:xfrm>
          <a:prstGeom prst="rect">
            <a:avLst/>
          </a:prstGeom>
          <a:noFill/>
          <a:ln/>
        </p:spPr>
        <p:txBody>
          <a:bodyPr wrap="square" lIns="0" tIns="0" rIns="0" bIns="0" rtlCol="0" anchor="t">
            <a:normAutofit/>
          </a:bodyPr>
          <a:lstStyle/>
          <a:p>
            <a:pPr marL="0" indent="0" algn="l">
              <a:lnSpc>
                <a:spcPct val="128000"/>
              </a:lnSpc>
              <a:buNone/>
            </a:pPr>
            <a:r>
              <a:rPr lang="en-US" sz="1000" dirty="0">
                <a:solidFill>
                  <a:srgbClr val="FFFFFF"/>
                </a:solidFill>
                <a:latin typeface="Epilogue" pitchFamily="34" charset="0"/>
                <a:ea typeface="Epilogue" pitchFamily="34" charset="-122"/>
                <a:cs typeface="Epilogue" pitchFamily="34" charset="-120"/>
              </a:rPr>
              <a:t>Each transaction is </a:t>
            </a:r>
            <a:r>
              <a:rPr lang="en-US" sz="1000" b="1" dirty="0">
                <a:solidFill>
                  <a:srgbClr val="FFFFFF"/>
                </a:solidFill>
                <a:latin typeface="Epilogue" pitchFamily="34" charset="0"/>
                <a:ea typeface="Epilogue" pitchFamily="34" charset="-122"/>
                <a:cs typeface="Epilogue" pitchFamily="34" charset="-120"/>
              </a:rPr>
              <a:t>independent</a:t>
            </a:r>
            <a:r>
              <a:rPr lang="en-US" sz="1000" dirty="0">
                <a:solidFill>
                  <a:srgbClr val="FFFFFF"/>
                </a:solidFill>
                <a:latin typeface="Epilogue" pitchFamily="34" charset="0"/>
                <a:ea typeface="Epilogue" pitchFamily="34" charset="-122"/>
                <a:cs typeface="Epilogue" pitchFamily="34" charset="-120"/>
              </a:rPr>
              <a:t>. Aggregate of </a:t>
            </a:r>
            <a:r>
              <a:rPr lang="en-US" sz="1000" i="1" dirty="0">
                <a:solidFill>
                  <a:srgbClr val="FFFFFF"/>
                </a:solidFill>
                <a:latin typeface="Epilogue" pitchFamily="34" charset="0"/>
                <a:ea typeface="Epilogue" pitchFamily="34" charset="-122"/>
                <a:cs typeface="Epilogue" pitchFamily="34" charset="-120"/>
              </a:rPr>
              <a:t>both</a:t>
            </a:r>
            <a:r>
              <a:rPr lang="en-US" sz="1000" dirty="0">
                <a:solidFill>
                  <a:srgbClr val="FFFFFF"/>
                </a:solidFill>
                <a:latin typeface="Epilogue" pitchFamily="34" charset="0"/>
                <a:ea typeface="Epilogue" pitchFamily="34" charset="-122"/>
                <a:cs typeface="Epilogue" pitchFamily="34" charset="-120"/>
              </a:rPr>
              <a:t> favourable and unfavourable differences = turnover.</a:t>
            </a:r>
            <a:endParaRPr lang="en-US" sz="1000" dirty="0">
              <a:latin typeface="Book Antiqua" panose="02040602050305030304" pitchFamily="18" charset="0"/>
            </a:endParaRPr>
          </a:p>
        </p:txBody>
      </p:sp>
      <p:sp>
        <p:nvSpPr>
          <p:cNvPr id="38" name="Rectangle 37"/>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extLst>
      <p:ext uri="{BB962C8B-B14F-4D97-AF65-F5344CB8AC3E}">
        <p14:creationId xmlns:p14="http://schemas.microsoft.com/office/powerpoint/2010/main" val="209087928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65161" y="237325"/>
            <a:ext cx="1789427" cy="351514"/>
          </a:xfrm>
          <a:prstGeom prst="roundRect">
            <a:avLst>
              <a:gd name="adj" fmla="val 18277"/>
            </a:avLst>
          </a:prstGeom>
          <a:solidFill>
            <a:srgbClr val="DADBF1"/>
          </a:solidFill>
          <a:ln/>
        </p:spPr>
      </p:sp>
      <p:sp>
        <p:nvSpPr>
          <p:cNvPr id="3" name="Text 1"/>
          <p:cNvSpPr/>
          <p:nvPr/>
        </p:nvSpPr>
        <p:spPr>
          <a:xfrm>
            <a:off x="534888" y="314107"/>
            <a:ext cx="1669554" cy="239906"/>
          </a:xfrm>
          <a:prstGeom prst="rect">
            <a:avLst/>
          </a:prstGeom>
          <a:noFill/>
          <a:ln/>
        </p:spPr>
        <p:txBody>
          <a:bodyPr wrap="none" lIns="0" tIns="0" rIns="0" bIns="0" rtlCol="0" anchor="t"/>
          <a:lstStyle/>
          <a:p>
            <a:pPr marL="0" indent="0" algn="l">
              <a:lnSpc>
                <a:spcPct val="129000"/>
              </a:lnSpc>
              <a:buNone/>
            </a:pPr>
            <a:r>
              <a:rPr lang="en-US" sz="1000" dirty="0">
                <a:solidFill>
                  <a:srgbClr val="272525"/>
                </a:solidFill>
                <a:latin typeface="Inter" pitchFamily="34" charset="0"/>
                <a:ea typeface="Inter" pitchFamily="34" charset="-122"/>
                <a:cs typeface="Inter" pitchFamily="34" charset="-120"/>
              </a:rPr>
              <a:t>CLAUSE 43 — CONTINUED</a:t>
            </a:r>
            <a:endParaRPr lang="en-US" sz="1000" dirty="0"/>
          </a:p>
        </p:txBody>
      </p:sp>
      <p:sp>
        <p:nvSpPr>
          <p:cNvPr id="4" name="Text 2"/>
          <p:cNvSpPr/>
          <p:nvPr/>
        </p:nvSpPr>
        <p:spPr>
          <a:xfrm>
            <a:off x="465162" y="632445"/>
            <a:ext cx="8340403" cy="363364"/>
          </a:xfrm>
          <a:prstGeom prst="rect">
            <a:avLst/>
          </a:prstGeom>
          <a:noFill/>
          <a:ln/>
        </p:spPr>
        <p:txBody>
          <a:bodyPr wrap="none" lIns="0" tIns="0" rIns="0" bIns="0" rtlCol="0" anchor="t"/>
          <a:lstStyle/>
          <a:p>
            <a:pPr marL="0" indent="0" algn="l">
              <a:lnSpc>
                <a:spcPct val="104000"/>
              </a:lnSpc>
              <a:buNone/>
            </a:pPr>
            <a:r>
              <a:rPr lang="en-US" sz="2250" b="1" dirty="0">
                <a:solidFill>
                  <a:srgbClr val="000000"/>
                </a:solidFill>
                <a:latin typeface="Inter Bold" pitchFamily="34" charset="0"/>
                <a:ea typeface="Inter Bold" pitchFamily="34" charset="-122"/>
                <a:cs typeface="Inter Bold" pitchFamily="34" charset="-120"/>
              </a:rPr>
              <a:t>CbC Report — Reporting Details &amp; Auditor's Verification</a:t>
            </a:r>
            <a:endParaRPr lang="en-US" sz="2250" dirty="0"/>
          </a:p>
        </p:txBody>
      </p:sp>
      <p:sp>
        <p:nvSpPr>
          <p:cNvPr id="5" name="Text 3"/>
          <p:cNvSpPr/>
          <p:nvPr/>
        </p:nvSpPr>
        <p:spPr>
          <a:xfrm>
            <a:off x="465162" y="1159297"/>
            <a:ext cx="8670875" cy="180231"/>
          </a:xfrm>
          <a:prstGeom prst="rect">
            <a:avLst/>
          </a:prstGeom>
          <a:noFill/>
          <a:ln/>
        </p:spPr>
        <p:txBody>
          <a:bodyPr wrap="none" lIns="0" tIns="0" rIns="0" bIns="0" rtlCol="0" anchor="t"/>
          <a:lstStyle/>
          <a:p>
            <a:pPr marL="0" indent="0" algn="l">
              <a:lnSpc>
                <a:spcPct val="129000"/>
              </a:lnSpc>
              <a:buNone/>
            </a:pPr>
            <a:r>
              <a:rPr lang="en-US" sz="900" dirty="0">
                <a:solidFill>
                  <a:srgbClr val="272525"/>
                </a:solidFill>
                <a:latin typeface="Inter" pitchFamily="34" charset="0"/>
                <a:ea typeface="Inter" pitchFamily="34" charset="-122"/>
                <a:cs typeface="Inter" pitchFamily="34" charset="-120"/>
              </a:rPr>
              <a:t>If the reply to Clause 43(a) is affirmative, the following information must be furnished in the tax audit report:</a:t>
            </a:r>
            <a:endParaRPr lang="en-US" sz="900" dirty="0"/>
          </a:p>
        </p:txBody>
      </p:sp>
      <p:sp>
        <p:nvSpPr>
          <p:cNvPr id="6" name="Shape 4"/>
          <p:cNvSpPr/>
          <p:nvPr/>
        </p:nvSpPr>
        <p:spPr>
          <a:xfrm>
            <a:off x="465162" y="1462162"/>
            <a:ext cx="4052292" cy="1029742"/>
          </a:xfrm>
          <a:prstGeom prst="roundRect">
            <a:avLst>
              <a:gd name="adj" fmla="val 4743"/>
            </a:avLst>
          </a:prstGeom>
          <a:solidFill>
            <a:srgbClr val="DADBF1"/>
          </a:solidFill>
          <a:ln w="4763">
            <a:solidFill>
              <a:srgbClr val="C0C1D7"/>
            </a:solidFill>
            <a:prstDash val="solid"/>
          </a:ln>
        </p:spPr>
      </p:sp>
      <p:sp>
        <p:nvSpPr>
          <p:cNvPr id="7" name="Text 5"/>
          <p:cNvSpPr/>
          <p:nvPr/>
        </p:nvSpPr>
        <p:spPr>
          <a:xfrm>
            <a:off x="586160" y="1583159"/>
            <a:ext cx="2034927" cy="181645"/>
          </a:xfrm>
          <a:prstGeom prst="rect">
            <a:avLst/>
          </a:prstGeom>
          <a:noFill/>
          <a:ln/>
        </p:spPr>
        <p:txBody>
          <a:bodyPr wrap="none" lIns="0" tIns="0" rIns="0" bIns="0" rtlCol="0" anchor="t"/>
          <a:lstStyle/>
          <a:p>
            <a:pPr marL="0" indent="0" algn="l">
              <a:lnSpc>
                <a:spcPct val="104000"/>
              </a:lnSpc>
              <a:buNone/>
            </a:pPr>
            <a:r>
              <a:rPr lang="en-US" sz="1100" b="1" dirty="0">
                <a:solidFill>
                  <a:srgbClr val="272525"/>
                </a:solidFill>
                <a:latin typeface="Inter Bold" pitchFamily="34" charset="0"/>
                <a:ea typeface="Inter Bold" pitchFamily="34" charset="-122"/>
                <a:cs typeface="Inter Bold" pitchFamily="34" charset="-120"/>
              </a:rPr>
              <a:t>(i) Who Furnished the Report</a:t>
            </a:r>
            <a:endParaRPr lang="en-US" sz="1100" dirty="0"/>
          </a:p>
        </p:txBody>
      </p:sp>
      <p:sp>
        <p:nvSpPr>
          <p:cNvPr id="8" name="Text 6"/>
          <p:cNvSpPr/>
          <p:nvPr/>
        </p:nvSpPr>
        <p:spPr>
          <a:xfrm>
            <a:off x="586160" y="1830214"/>
            <a:ext cx="3810298" cy="540693"/>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72525"/>
                </a:solidFill>
                <a:latin typeface="Inter" pitchFamily="34" charset="0"/>
                <a:ea typeface="Inter" pitchFamily="34" charset="-122"/>
                <a:cs typeface="Inter" pitchFamily="34" charset="-120"/>
              </a:rPr>
              <a:t>Whether the report was furnished by the assessee, its parent entity, or an alternate reporting entity. The tax auditor should verify the acknowledgement for furnishing the report.</a:t>
            </a:r>
            <a:endParaRPr lang="en-US" sz="900" dirty="0"/>
          </a:p>
        </p:txBody>
      </p:sp>
      <p:sp>
        <p:nvSpPr>
          <p:cNvPr id="9" name="Shape 7"/>
          <p:cNvSpPr/>
          <p:nvPr/>
        </p:nvSpPr>
        <p:spPr>
          <a:xfrm>
            <a:off x="4626471" y="1462162"/>
            <a:ext cx="4052367" cy="1029742"/>
          </a:xfrm>
          <a:prstGeom prst="roundRect">
            <a:avLst>
              <a:gd name="adj" fmla="val 4743"/>
            </a:avLst>
          </a:prstGeom>
          <a:solidFill>
            <a:srgbClr val="DADBF1"/>
          </a:solidFill>
          <a:ln w="4763">
            <a:solidFill>
              <a:srgbClr val="C0C1D7"/>
            </a:solidFill>
            <a:prstDash val="solid"/>
          </a:ln>
        </p:spPr>
      </p:sp>
      <p:sp>
        <p:nvSpPr>
          <p:cNvPr id="10" name="Text 8"/>
          <p:cNvSpPr/>
          <p:nvPr/>
        </p:nvSpPr>
        <p:spPr>
          <a:xfrm>
            <a:off x="4747468" y="1583159"/>
            <a:ext cx="1765250" cy="181645"/>
          </a:xfrm>
          <a:prstGeom prst="rect">
            <a:avLst/>
          </a:prstGeom>
          <a:noFill/>
          <a:ln/>
        </p:spPr>
        <p:txBody>
          <a:bodyPr wrap="none" lIns="0" tIns="0" rIns="0" bIns="0" rtlCol="0" anchor="t"/>
          <a:lstStyle/>
          <a:p>
            <a:pPr marL="0" indent="0" algn="l">
              <a:lnSpc>
                <a:spcPct val="104000"/>
              </a:lnSpc>
              <a:buNone/>
            </a:pPr>
            <a:r>
              <a:rPr lang="en-US" sz="1100" b="1" dirty="0">
                <a:solidFill>
                  <a:srgbClr val="272525"/>
                </a:solidFill>
                <a:latin typeface="Inter Bold" pitchFamily="34" charset="0"/>
                <a:ea typeface="Inter Bold" pitchFamily="34" charset="-122"/>
                <a:cs typeface="Inter Bold" pitchFamily="34" charset="-120"/>
              </a:rPr>
              <a:t>(ii) Name of Parent Entity</a:t>
            </a:r>
            <a:endParaRPr lang="en-US" sz="1100" dirty="0"/>
          </a:p>
        </p:txBody>
      </p:sp>
      <p:sp>
        <p:nvSpPr>
          <p:cNvPr id="11" name="Text 9"/>
          <p:cNvSpPr/>
          <p:nvPr/>
        </p:nvSpPr>
        <p:spPr>
          <a:xfrm>
            <a:off x="4747468" y="1830214"/>
            <a:ext cx="3810372" cy="540693"/>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72525"/>
                </a:solidFill>
                <a:latin typeface="Inter" pitchFamily="34" charset="0"/>
                <a:ea typeface="Inter" pitchFamily="34" charset="-122"/>
                <a:cs typeface="Inter" pitchFamily="34" charset="-120"/>
              </a:rPr>
              <a:t>The term 'parent entity' is defined in Section 286(9)(h). The auditor should examine which entity qualifies as the parent entity and verify it has been correctly reported.</a:t>
            </a:r>
            <a:endParaRPr lang="en-US" sz="900" dirty="0"/>
          </a:p>
        </p:txBody>
      </p:sp>
      <p:sp>
        <p:nvSpPr>
          <p:cNvPr id="12" name="Shape 10"/>
          <p:cNvSpPr/>
          <p:nvPr/>
        </p:nvSpPr>
        <p:spPr>
          <a:xfrm>
            <a:off x="465162" y="2600920"/>
            <a:ext cx="4052292" cy="1209973"/>
          </a:xfrm>
          <a:prstGeom prst="roundRect">
            <a:avLst>
              <a:gd name="adj" fmla="val 4037"/>
            </a:avLst>
          </a:prstGeom>
          <a:solidFill>
            <a:srgbClr val="DADBF1"/>
          </a:solidFill>
          <a:ln w="4763">
            <a:solidFill>
              <a:srgbClr val="C0C1D7"/>
            </a:solidFill>
            <a:prstDash val="solid"/>
          </a:ln>
        </p:spPr>
      </p:sp>
      <p:sp>
        <p:nvSpPr>
          <p:cNvPr id="13" name="Text 11"/>
          <p:cNvSpPr/>
          <p:nvPr/>
        </p:nvSpPr>
        <p:spPr>
          <a:xfrm>
            <a:off x="586160" y="2721918"/>
            <a:ext cx="2736205" cy="181645"/>
          </a:xfrm>
          <a:prstGeom prst="rect">
            <a:avLst/>
          </a:prstGeom>
          <a:noFill/>
          <a:ln/>
        </p:spPr>
        <p:txBody>
          <a:bodyPr wrap="none" lIns="0" tIns="0" rIns="0" bIns="0" rtlCol="0" anchor="t"/>
          <a:lstStyle/>
          <a:p>
            <a:pPr marL="0" indent="0" algn="l">
              <a:lnSpc>
                <a:spcPct val="104000"/>
              </a:lnSpc>
              <a:buNone/>
            </a:pPr>
            <a:r>
              <a:rPr lang="en-US" sz="1100" b="1" dirty="0">
                <a:solidFill>
                  <a:srgbClr val="272525"/>
                </a:solidFill>
                <a:latin typeface="Inter Bold" pitchFamily="34" charset="0"/>
                <a:ea typeface="Inter Bold" pitchFamily="34" charset="-122"/>
                <a:cs typeface="Inter Bold" pitchFamily="34" charset="-120"/>
              </a:rPr>
              <a:t>(iii) Name of Alternate Reporting Entity</a:t>
            </a:r>
            <a:endParaRPr lang="en-US" sz="1100" dirty="0"/>
          </a:p>
        </p:txBody>
      </p:sp>
      <p:sp>
        <p:nvSpPr>
          <p:cNvPr id="14" name="Text 12"/>
          <p:cNvSpPr/>
          <p:nvPr/>
        </p:nvSpPr>
        <p:spPr>
          <a:xfrm>
            <a:off x="586160" y="2968972"/>
            <a:ext cx="3810298" cy="720923"/>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72525"/>
                </a:solidFill>
                <a:latin typeface="Inter" pitchFamily="34" charset="0"/>
                <a:ea typeface="Inter" pitchFamily="34" charset="-122"/>
                <a:cs typeface="Inter" pitchFamily="34" charset="-120"/>
              </a:rPr>
              <a:t>Defined in Section 286(9)(c). The auditor should examine whether any alternate reporting entity exists and, if yes, state its name. Obtain a certificate from the assessee regarding constitution of the international group and designation of the alternate reporting entity.</a:t>
            </a:r>
            <a:endParaRPr lang="en-US" sz="900" dirty="0"/>
          </a:p>
        </p:txBody>
      </p:sp>
      <p:sp>
        <p:nvSpPr>
          <p:cNvPr id="15" name="Shape 13"/>
          <p:cNvSpPr/>
          <p:nvPr/>
        </p:nvSpPr>
        <p:spPr>
          <a:xfrm>
            <a:off x="4626471" y="2600920"/>
            <a:ext cx="4052367" cy="1209973"/>
          </a:xfrm>
          <a:prstGeom prst="roundRect">
            <a:avLst>
              <a:gd name="adj" fmla="val 4037"/>
            </a:avLst>
          </a:prstGeom>
          <a:solidFill>
            <a:srgbClr val="DADBF1"/>
          </a:solidFill>
          <a:ln w="4763">
            <a:solidFill>
              <a:srgbClr val="C0C1D7"/>
            </a:solidFill>
            <a:prstDash val="solid"/>
          </a:ln>
        </p:spPr>
      </p:sp>
      <p:sp>
        <p:nvSpPr>
          <p:cNvPr id="16" name="Text 14"/>
          <p:cNvSpPr/>
          <p:nvPr/>
        </p:nvSpPr>
        <p:spPr>
          <a:xfrm>
            <a:off x="4747468" y="2721918"/>
            <a:ext cx="1568574" cy="181645"/>
          </a:xfrm>
          <a:prstGeom prst="rect">
            <a:avLst/>
          </a:prstGeom>
          <a:noFill/>
          <a:ln/>
        </p:spPr>
        <p:txBody>
          <a:bodyPr wrap="none" lIns="0" tIns="0" rIns="0" bIns="0" rtlCol="0" anchor="t"/>
          <a:lstStyle/>
          <a:p>
            <a:pPr marL="0" indent="0" algn="l">
              <a:lnSpc>
                <a:spcPct val="104000"/>
              </a:lnSpc>
              <a:buNone/>
            </a:pPr>
            <a:r>
              <a:rPr lang="en-US" sz="1100" b="1" dirty="0">
                <a:solidFill>
                  <a:srgbClr val="272525"/>
                </a:solidFill>
                <a:latin typeface="Inter Bold" pitchFamily="34" charset="0"/>
                <a:ea typeface="Inter Bold" pitchFamily="34" charset="-122"/>
                <a:cs typeface="Inter Bold" pitchFamily="34" charset="-120"/>
              </a:rPr>
              <a:t>(iv) Date of Furnishing</a:t>
            </a:r>
            <a:endParaRPr lang="en-US" sz="1100" dirty="0"/>
          </a:p>
        </p:txBody>
      </p:sp>
      <p:sp>
        <p:nvSpPr>
          <p:cNvPr id="17" name="Text 15"/>
          <p:cNvSpPr/>
          <p:nvPr/>
        </p:nvSpPr>
        <p:spPr>
          <a:xfrm>
            <a:off x="4747468" y="2968972"/>
            <a:ext cx="3810372" cy="720923"/>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72525"/>
                </a:solidFill>
                <a:latin typeface="Inter" pitchFamily="34" charset="0"/>
                <a:ea typeface="Inter" pitchFamily="34" charset="-122"/>
                <a:cs typeface="Inter" pitchFamily="34" charset="-120"/>
              </a:rPr>
              <a:t>The date of furnishing should be stated from the acknowledgement for the report under Section 286(2). If filed by the parent or another constituent entity, the auditor should obtain a copy of the report and its acknowledgement.</a:t>
            </a:r>
            <a:endParaRPr lang="en-US" sz="900" dirty="0"/>
          </a:p>
        </p:txBody>
      </p:sp>
      <p:sp>
        <p:nvSpPr>
          <p:cNvPr id="18" name="Shape 16"/>
          <p:cNvSpPr/>
          <p:nvPr/>
        </p:nvSpPr>
        <p:spPr>
          <a:xfrm>
            <a:off x="465162" y="3933527"/>
            <a:ext cx="8213675" cy="834926"/>
          </a:xfrm>
          <a:prstGeom prst="roundRect">
            <a:avLst>
              <a:gd name="adj" fmla="val 5850"/>
            </a:avLst>
          </a:prstGeom>
          <a:solidFill>
            <a:srgbClr val="B6D6FC"/>
          </a:solidFill>
          <a:ln/>
        </p:spPr>
      </p:sp>
      <p:pic>
        <p:nvPicPr>
          <p:cNvPr id="19" name="Image 0" descr="preencoded.png"/>
          <p:cNvPicPr>
            <a:picLocks noChangeAspect="1"/>
          </p:cNvPicPr>
          <p:nvPr/>
        </p:nvPicPr>
        <p:blipFill>
          <a:blip r:embed="rId3"/>
          <a:stretch>
            <a:fillRect/>
          </a:stretch>
        </p:blipFill>
        <p:spPr>
          <a:xfrm>
            <a:off x="581397" y="4105647"/>
            <a:ext cx="145331" cy="116235"/>
          </a:xfrm>
          <a:prstGeom prst="rect">
            <a:avLst/>
          </a:prstGeom>
        </p:spPr>
      </p:pic>
      <p:sp>
        <p:nvSpPr>
          <p:cNvPr id="20" name="Text 17"/>
          <p:cNvSpPr/>
          <p:nvPr/>
        </p:nvSpPr>
        <p:spPr>
          <a:xfrm>
            <a:off x="842963" y="4071565"/>
            <a:ext cx="7719640" cy="540693"/>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000000"/>
                </a:solidFill>
                <a:latin typeface="Inter" pitchFamily="34" charset="0"/>
                <a:ea typeface="Inter" pitchFamily="34" charset="-122"/>
                <a:cs typeface="Inter" pitchFamily="34" charset="-120"/>
              </a:rPr>
              <a:t>Form No. 3CEAC has a due date of 31st January (10 months from end of reporting accounting year), which falls after the tax audit specified date (30th September/31st October). Therefore, details relating to the immediately preceding previous year for which Form 3CEAC has been filed in the relevant previous year or before the specified date can be furnished.</a:t>
            </a:r>
            <a:endParaRPr lang="en-US" sz="900" dirty="0"/>
          </a:p>
        </p:txBody>
      </p:sp>
      <p:sp>
        <p:nvSpPr>
          <p:cNvPr id="21" name="Rectangle 20"/>
          <p:cNvSpPr/>
          <p:nvPr/>
        </p:nvSpPr>
        <p:spPr>
          <a:xfrm>
            <a:off x="8021538" y="4823817"/>
            <a:ext cx="1073601" cy="3196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74488" y="153563"/>
            <a:ext cx="1628961" cy="332212"/>
          </a:xfrm>
          <a:prstGeom prst="roundRect">
            <a:avLst>
              <a:gd name="adj" fmla="val 19205"/>
            </a:avLst>
          </a:prstGeom>
          <a:solidFill>
            <a:srgbClr val="DADBF1"/>
          </a:solidFill>
          <a:ln/>
        </p:spPr>
      </p:sp>
      <p:sp>
        <p:nvSpPr>
          <p:cNvPr id="3" name="Text 1"/>
          <p:cNvSpPr/>
          <p:nvPr/>
        </p:nvSpPr>
        <p:spPr>
          <a:xfrm>
            <a:off x="733797" y="223366"/>
            <a:ext cx="1492872" cy="232794"/>
          </a:xfrm>
          <a:prstGeom prst="rect">
            <a:avLst/>
          </a:prstGeom>
          <a:noFill/>
          <a:ln/>
        </p:spPr>
        <p:txBody>
          <a:bodyPr wrap="none" lIns="0" tIns="0" rIns="0" bIns="0" rtlCol="0" anchor="t"/>
          <a:lstStyle/>
          <a:p>
            <a:pPr marL="0" indent="0" algn="ctr">
              <a:lnSpc>
                <a:spcPct val="120000"/>
              </a:lnSpc>
              <a:buNone/>
            </a:pPr>
            <a:r>
              <a:rPr lang="en-US" sz="1200" dirty="0">
                <a:solidFill>
                  <a:srgbClr val="272525"/>
                </a:solidFill>
                <a:latin typeface="Inter" pitchFamily="34" charset="0"/>
                <a:ea typeface="Inter" pitchFamily="34" charset="-122"/>
                <a:cs typeface="Inter" pitchFamily="34" charset="-120"/>
              </a:rPr>
              <a:t>CLAUSE 44</a:t>
            </a:r>
            <a:endParaRPr lang="en-US" sz="1200" dirty="0"/>
          </a:p>
        </p:txBody>
      </p:sp>
      <p:sp>
        <p:nvSpPr>
          <p:cNvPr id="4" name="Text 2"/>
          <p:cNvSpPr/>
          <p:nvPr/>
        </p:nvSpPr>
        <p:spPr>
          <a:xfrm>
            <a:off x="674489" y="517252"/>
            <a:ext cx="7278365" cy="308893"/>
          </a:xfrm>
          <a:prstGeom prst="rect">
            <a:avLst/>
          </a:prstGeom>
          <a:noFill/>
          <a:ln/>
        </p:spPr>
        <p:txBody>
          <a:bodyPr wrap="none" lIns="0" tIns="0" rIns="0" bIns="0" rtlCol="0" anchor="t"/>
          <a:lstStyle/>
          <a:p>
            <a:pPr marL="0" indent="0" algn="l">
              <a:lnSpc>
                <a:spcPct val="104000"/>
              </a:lnSpc>
              <a:buNone/>
            </a:pPr>
            <a:r>
              <a:rPr lang="en-US" sz="1900" b="1" dirty="0">
                <a:solidFill>
                  <a:srgbClr val="000000"/>
                </a:solidFill>
                <a:latin typeface="Inter Bold" pitchFamily="34" charset="0"/>
                <a:ea typeface="Inter Bold" pitchFamily="34" charset="-122"/>
                <a:cs typeface="Inter Bold" pitchFamily="34" charset="-120"/>
              </a:rPr>
              <a:t>Break-up of Total Expenditure — GST Registration Status</a:t>
            </a:r>
            <a:endParaRPr lang="en-US" sz="1900" dirty="0"/>
          </a:p>
        </p:txBody>
      </p:sp>
      <p:sp>
        <p:nvSpPr>
          <p:cNvPr id="5" name="Text 3"/>
          <p:cNvSpPr/>
          <p:nvPr/>
        </p:nvSpPr>
        <p:spPr>
          <a:xfrm>
            <a:off x="674489" y="826145"/>
            <a:ext cx="7794947" cy="409988"/>
          </a:xfrm>
          <a:prstGeom prst="rect">
            <a:avLst/>
          </a:prstGeom>
          <a:noFill/>
          <a:ln/>
        </p:spPr>
        <p:txBody>
          <a:bodyPr wrap="square" lIns="0" tIns="0" rIns="0" bIns="0" rtlCol="0" anchor="t">
            <a:normAutofit/>
          </a:bodyPr>
          <a:lstStyle/>
          <a:p>
            <a:pPr marL="0" indent="0" algn="l">
              <a:lnSpc>
                <a:spcPct val="120000"/>
              </a:lnSpc>
              <a:buNone/>
            </a:pPr>
            <a:r>
              <a:rPr lang="en-US" sz="900" dirty="0">
                <a:solidFill>
                  <a:srgbClr val="272525"/>
                </a:solidFill>
                <a:latin typeface="Inter" pitchFamily="34" charset="0"/>
                <a:ea typeface="Inter" pitchFamily="34" charset="-122"/>
                <a:cs typeface="Inter" pitchFamily="34" charset="-120"/>
              </a:rPr>
              <a:t>Clause 44 requires reporting the break-up of total expenditure based on the GST registration status of the entities to whom payments are made. The format requires total expenditure and its classification into registered (further sub-classified) and unregistered entities.</a:t>
            </a:r>
            <a:endParaRPr lang="en-US" sz="900" dirty="0"/>
          </a:p>
        </p:txBody>
      </p:sp>
      <p:sp>
        <p:nvSpPr>
          <p:cNvPr id="6" name="Shape 4"/>
          <p:cNvSpPr/>
          <p:nvPr/>
        </p:nvSpPr>
        <p:spPr>
          <a:xfrm>
            <a:off x="674489" y="1316906"/>
            <a:ext cx="7794947" cy="643756"/>
          </a:xfrm>
          <a:prstGeom prst="roundRect">
            <a:avLst>
              <a:gd name="adj" fmla="val 6449"/>
            </a:avLst>
          </a:prstGeom>
          <a:noFill/>
          <a:ln w="4763">
            <a:solidFill>
              <a:srgbClr val="000000">
                <a:alpha val="8000"/>
              </a:srgbClr>
            </a:solidFill>
            <a:prstDash val="solid"/>
          </a:ln>
        </p:spPr>
      </p:sp>
      <p:sp>
        <p:nvSpPr>
          <p:cNvPr id="7" name="Shape 5"/>
          <p:cNvSpPr/>
          <p:nvPr/>
        </p:nvSpPr>
        <p:spPr>
          <a:xfrm>
            <a:off x="679252" y="1321668"/>
            <a:ext cx="7785422" cy="388144"/>
          </a:xfrm>
          <a:prstGeom prst="rect">
            <a:avLst/>
          </a:prstGeom>
          <a:solidFill>
            <a:srgbClr val="FFFFFF">
              <a:alpha val="4000"/>
            </a:srgbClr>
          </a:solidFill>
          <a:ln/>
        </p:spPr>
      </p:sp>
      <p:sp>
        <p:nvSpPr>
          <p:cNvPr id="8" name="Text 6"/>
          <p:cNvSpPr/>
          <p:nvPr/>
        </p:nvSpPr>
        <p:spPr>
          <a:xfrm>
            <a:off x="778297" y="1373684"/>
            <a:ext cx="879946" cy="142056"/>
          </a:xfrm>
          <a:prstGeom prst="rect">
            <a:avLst/>
          </a:prstGeom>
          <a:noFill/>
          <a:ln/>
        </p:spPr>
        <p:txBody>
          <a:bodyPr wrap="none" lIns="0" tIns="0" rIns="0" bIns="0" rtlCol="0" anchor="t"/>
          <a:lstStyle/>
          <a:p>
            <a:pPr marL="0" indent="0" algn="l">
              <a:lnSpc>
                <a:spcPct val="120000"/>
              </a:lnSpc>
              <a:buNone/>
            </a:pPr>
            <a:r>
              <a:rPr lang="en-US" sz="750" b="1" dirty="0">
                <a:solidFill>
                  <a:srgbClr val="272525"/>
                </a:solidFill>
                <a:latin typeface="Inter" pitchFamily="34" charset="0"/>
                <a:ea typeface="Inter" pitchFamily="34" charset="-122"/>
                <a:cs typeface="Inter" pitchFamily="34" charset="-120"/>
              </a:rPr>
              <a:t>Sl. No.</a:t>
            </a:r>
            <a:endParaRPr lang="en-US" sz="750" dirty="0"/>
          </a:p>
        </p:txBody>
      </p:sp>
      <p:sp>
        <p:nvSpPr>
          <p:cNvPr id="9" name="Text 7"/>
          <p:cNvSpPr/>
          <p:nvPr/>
        </p:nvSpPr>
        <p:spPr>
          <a:xfrm>
            <a:off x="1403449" y="1373684"/>
            <a:ext cx="1967582" cy="142056"/>
          </a:xfrm>
          <a:prstGeom prst="rect">
            <a:avLst/>
          </a:prstGeom>
          <a:noFill/>
          <a:ln/>
        </p:spPr>
        <p:txBody>
          <a:bodyPr wrap="none" lIns="0" tIns="0" rIns="0" bIns="0" rtlCol="0" anchor="t"/>
          <a:lstStyle/>
          <a:p>
            <a:pPr marL="0" indent="0" algn="l">
              <a:lnSpc>
                <a:spcPct val="120000"/>
              </a:lnSpc>
              <a:buNone/>
            </a:pPr>
            <a:r>
              <a:rPr lang="en-US" sz="750" b="1" dirty="0">
                <a:solidFill>
                  <a:srgbClr val="272525"/>
                </a:solidFill>
                <a:latin typeface="Inter" pitchFamily="34" charset="0"/>
                <a:ea typeface="Inter" pitchFamily="34" charset="-122"/>
                <a:cs typeface="Inter" pitchFamily="34" charset="-120"/>
              </a:rPr>
              <a:t>Total Expenditure Incurred</a:t>
            </a:r>
            <a:endParaRPr lang="en-US" sz="750" dirty="0"/>
          </a:p>
        </p:txBody>
      </p:sp>
      <p:sp>
        <p:nvSpPr>
          <p:cNvPr id="10" name="Text 8"/>
          <p:cNvSpPr/>
          <p:nvPr/>
        </p:nvSpPr>
        <p:spPr>
          <a:xfrm>
            <a:off x="3116238" y="1373684"/>
            <a:ext cx="1500411" cy="142056"/>
          </a:xfrm>
          <a:prstGeom prst="rect">
            <a:avLst/>
          </a:prstGeom>
          <a:noFill/>
          <a:ln/>
        </p:spPr>
        <p:txBody>
          <a:bodyPr wrap="none" lIns="0" tIns="0" rIns="0" bIns="0" rtlCol="0" anchor="t"/>
          <a:lstStyle/>
          <a:p>
            <a:pPr marL="0" indent="0" algn="l">
              <a:lnSpc>
                <a:spcPct val="120000"/>
              </a:lnSpc>
              <a:buNone/>
            </a:pPr>
            <a:r>
              <a:rPr lang="en-US" sz="750" b="1" dirty="0">
                <a:solidFill>
                  <a:srgbClr val="272525"/>
                </a:solidFill>
                <a:latin typeface="Inter" pitchFamily="34" charset="0"/>
                <a:ea typeface="Inter" pitchFamily="34" charset="-122"/>
                <a:cs typeface="Inter" pitchFamily="34" charset="-120"/>
              </a:rPr>
              <a:t>Exempt from GST</a:t>
            </a:r>
            <a:endParaRPr lang="en-US" sz="750" dirty="0"/>
          </a:p>
        </p:txBody>
      </p:sp>
      <p:sp>
        <p:nvSpPr>
          <p:cNvPr id="11" name="Text 9"/>
          <p:cNvSpPr/>
          <p:nvPr/>
        </p:nvSpPr>
        <p:spPr>
          <a:xfrm>
            <a:off x="4361855" y="1373684"/>
            <a:ext cx="887537" cy="284113"/>
          </a:xfrm>
          <a:prstGeom prst="rect">
            <a:avLst/>
          </a:prstGeom>
          <a:noFill/>
          <a:ln/>
        </p:spPr>
        <p:txBody>
          <a:bodyPr wrap="square" lIns="0" tIns="0" rIns="0" bIns="0" rtlCol="0" anchor="t">
            <a:normAutofit/>
          </a:bodyPr>
          <a:lstStyle/>
          <a:p>
            <a:pPr marL="0" indent="0" algn="l">
              <a:lnSpc>
                <a:spcPct val="120000"/>
              </a:lnSpc>
              <a:buNone/>
            </a:pPr>
            <a:r>
              <a:rPr lang="en-US" sz="750" b="1" dirty="0">
                <a:solidFill>
                  <a:srgbClr val="272525"/>
                </a:solidFill>
                <a:latin typeface="Inter" pitchFamily="34" charset="0"/>
                <a:ea typeface="Inter" pitchFamily="34" charset="-122"/>
                <a:cs typeface="Inter" pitchFamily="34" charset="-120"/>
              </a:rPr>
              <a:t>Composition Scheme</a:t>
            </a:r>
            <a:endParaRPr lang="en-US" sz="750" dirty="0"/>
          </a:p>
        </p:txBody>
      </p:sp>
      <p:sp>
        <p:nvSpPr>
          <p:cNvPr id="12" name="Text 10"/>
          <p:cNvSpPr/>
          <p:nvPr/>
        </p:nvSpPr>
        <p:spPr>
          <a:xfrm>
            <a:off x="5451797" y="1373684"/>
            <a:ext cx="1344737" cy="142056"/>
          </a:xfrm>
          <a:prstGeom prst="rect">
            <a:avLst/>
          </a:prstGeom>
          <a:noFill/>
          <a:ln/>
        </p:spPr>
        <p:txBody>
          <a:bodyPr wrap="none" lIns="0" tIns="0" rIns="0" bIns="0" rtlCol="0" anchor="t"/>
          <a:lstStyle/>
          <a:p>
            <a:pPr marL="0" indent="0" algn="l">
              <a:lnSpc>
                <a:spcPct val="120000"/>
              </a:lnSpc>
              <a:buNone/>
            </a:pPr>
            <a:r>
              <a:rPr lang="en-US" sz="750" b="1" dirty="0">
                <a:solidFill>
                  <a:srgbClr val="272525"/>
                </a:solidFill>
                <a:latin typeface="Inter" pitchFamily="34" charset="0"/>
                <a:ea typeface="Inter" pitchFamily="34" charset="-122"/>
                <a:cs typeface="Inter" pitchFamily="34" charset="-120"/>
              </a:rPr>
              <a:t>Other Registered</a:t>
            </a:r>
            <a:endParaRPr lang="en-US" sz="750" dirty="0"/>
          </a:p>
        </p:txBody>
      </p:sp>
      <p:sp>
        <p:nvSpPr>
          <p:cNvPr id="13" name="Text 11"/>
          <p:cNvSpPr/>
          <p:nvPr/>
        </p:nvSpPr>
        <p:spPr>
          <a:xfrm>
            <a:off x="6541740" y="1373684"/>
            <a:ext cx="887537" cy="284113"/>
          </a:xfrm>
          <a:prstGeom prst="rect">
            <a:avLst/>
          </a:prstGeom>
          <a:noFill/>
          <a:ln/>
        </p:spPr>
        <p:txBody>
          <a:bodyPr wrap="square" lIns="0" tIns="0" rIns="0" bIns="0" rtlCol="0" anchor="t">
            <a:normAutofit/>
          </a:bodyPr>
          <a:lstStyle/>
          <a:p>
            <a:pPr marL="0" indent="0" algn="l">
              <a:lnSpc>
                <a:spcPct val="120000"/>
              </a:lnSpc>
              <a:buNone/>
            </a:pPr>
            <a:r>
              <a:rPr lang="en-US" sz="750" b="1" dirty="0">
                <a:solidFill>
                  <a:srgbClr val="272525"/>
                </a:solidFill>
                <a:latin typeface="Inter" pitchFamily="34" charset="0"/>
                <a:ea typeface="Inter" pitchFamily="34" charset="-122"/>
                <a:cs typeface="Inter" pitchFamily="34" charset="-120"/>
              </a:rPr>
              <a:t>Total to Registered</a:t>
            </a:r>
            <a:endParaRPr lang="en-US" sz="750" dirty="0"/>
          </a:p>
        </p:txBody>
      </p:sp>
      <p:sp>
        <p:nvSpPr>
          <p:cNvPr id="14" name="Text 12"/>
          <p:cNvSpPr/>
          <p:nvPr/>
        </p:nvSpPr>
        <p:spPr>
          <a:xfrm>
            <a:off x="7631683" y="1373684"/>
            <a:ext cx="1191369" cy="142056"/>
          </a:xfrm>
          <a:prstGeom prst="rect">
            <a:avLst/>
          </a:prstGeom>
          <a:noFill/>
          <a:ln/>
        </p:spPr>
        <p:txBody>
          <a:bodyPr wrap="none" lIns="0" tIns="0" rIns="0" bIns="0" rtlCol="0" anchor="t"/>
          <a:lstStyle/>
          <a:p>
            <a:pPr marL="0" indent="0" algn="l">
              <a:lnSpc>
                <a:spcPct val="120000"/>
              </a:lnSpc>
              <a:buNone/>
            </a:pPr>
            <a:r>
              <a:rPr lang="en-US" sz="750" b="1" dirty="0">
                <a:solidFill>
                  <a:srgbClr val="272525"/>
                </a:solidFill>
                <a:latin typeface="Inter" pitchFamily="34" charset="0"/>
                <a:ea typeface="Inter" pitchFamily="34" charset="-122"/>
                <a:cs typeface="Inter" pitchFamily="34" charset="-120"/>
              </a:rPr>
              <a:t>Not Registered</a:t>
            </a:r>
            <a:endParaRPr lang="en-US" sz="750" dirty="0"/>
          </a:p>
        </p:txBody>
      </p:sp>
      <p:sp>
        <p:nvSpPr>
          <p:cNvPr id="15" name="Shape 13"/>
          <p:cNvSpPr/>
          <p:nvPr/>
        </p:nvSpPr>
        <p:spPr>
          <a:xfrm>
            <a:off x="679252" y="1709812"/>
            <a:ext cx="7785422" cy="246087"/>
          </a:xfrm>
          <a:prstGeom prst="rect">
            <a:avLst/>
          </a:prstGeom>
          <a:solidFill>
            <a:srgbClr val="000000">
              <a:alpha val="4000"/>
            </a:srgbClr>
          </a:solidFill>
          <a:ln/>
        </p:spPr>
      </p:sp>
      <p:sp>
        <p:nvSpPr>
          <p:cNvPr id="16" name="Text 14"/>
          <p:cNvSpPr/>
          <p:nvPr/>
        </p:nvSpPr>
        <p:spPr>
          <a:xfrm>
            <a:off x="778297" y="1761827"/>
            <a:ext cx="879946"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1</a:t>
            </a:r>
            <a:endParaRPr lang="en-US" sz="750" dirty="0"/>
          </a:p>
        </p:txBody>
      </p:sp>
      <p:sp>
        <p:nvSpPr>
          <p:cNvPr id="17" name="Text 15"/>
          <p:cNvSpPr/>
          <p:nvPr/>
        </p:nvSpPr>
        <p:spPr>
          <a:xfrm>
            <a:off x="1403449" y="1761827"/>
            <a:ext cx="1967582"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2</a:t>
            </a:r>
            <a:endParaRPr lang="en-US" sz="750" dirty="0"/>
          </a:p>
        </p:txBody>
      </p:sp>
      <p:sp>
        <p:nvSpPr>
          <p:cNvPr id="18" name="Text 16"/>
          <p:cNvSpPr/>
          <p:nvPr/>
        </p:nvSpPr>
        <p:spPr>
          <a:xfrm>
            <a:off x="3116238" y="1761827"/>
            <a:ext cx="1500411"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3</a:t>
            </a:r>
            <a:endParaRPr lang="en-US" sz="750" dirty="0"/>
          </a:p>
        </p:txBody>
      </p:sp>
      <p:sp>
        <p:nvSpPr>
          <p:cNvPr id="19" name="Text 17"/>
          <p:cNvSpPr/>
          <p:nvPr/>
        </p:nvSpPr>
        <p:spPr>
          <a:xfrm>
            <a:off x="4361855" y="1761827"/>
            <a:ext cx="1344737"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4</a:t>
            </a:r>
            <a:endParaRPr lang="en-US" sz="750" dirty="0"/>
          </a:p>
        </p:txBody>
      </p:sp>
      <p:sp>
        <p:nvSpPr>
          <p:cNvPr id="20" name="Text 18"/>
          <p:cNvSpPr/>
          <p:nvPr/>
        </p:nvSpPr>
        <p:spPr>
          <a:xfrm>
            <a:off x="5451797" y="1761827"/>
            <a:ext cx="1344737"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5</a:t>
            </a:r>
            <a:endParaRPr lang="en-US" sz="750" dirty="0"/>
          </a:p>
        </p:txBody>
      </p:sp>
      <p:sp>
        <p:nvSpPr>
          <p:cNvPr id="21" name="Text 19"/>
          <p:cNvSpPr/>
          <p:nvPr/>
        </p:nvSpPr>
        <p:spPr>
          <a:xfrm>
            <a:off x="6541740" y="1761827"/>
            <a:ext cx="1344737"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6</a:t>
            </a:r>
            <a:endParaRPr lang="en-US" sz="750" dirty="0"/>
          </a:p>
        </p:txBody>
      </p:sp>
      <p:sp>
        <p:nvSpPr>
          <p:cNvPr id="22" name="Text 20"/>
          <p:cNvSpPr/>
          <p:nvPr/>
        </p:nvSpPr>
        <p:spPr>
          <a:xfrm>
            <a:off x="7631683" y="1761827"/>
            <a:ext cx="1191369" cy="142056"/>
          </a:xfrm>
          <a:prstGeom prst="rect">
            <a:avLst/>
          </a:prstGeom>
          <a:noFill/>
          <a:ln/>
        </p:spPr>
        <p:txBody>
          <a:bodyPr wrap="none" lIns="0" tIns="0" rIns="0" bIns="0" rtlCol="0" anchor="t"/>
          <a:lstStyle/>
          <a:p>
            <a:pPr marL="0" indent="0" algn="l">
              <a:lnSpc>
                <a:spcPct val="120000"/>
              </a:lnSpc>
              <a:buNone/>
            </a:pPr>
            <a:r>
              <a:rPr lang="en-US" sz="750" dirty="0">
                <a:solidFill>
                  <a:srgbClr val="272525"/>
                </a:solidFill>
                <a:latin typeface="Inter" pitchFamily="34" charset="0"/>
                <a:ea typeface="Inter" pitchFamily="34" charset="-122"/>
                <a:cs typeface="Inter" pitchFamily="34" charset="-120"/>
              </a:rPr>
              <a:t>7</a:t>
            </a:r>
            <a:endParaRPr lang="en-US" sz="750" dirty="0"/>
          </a:p>
        </p:txBody>
      </p:sp>
      <p:sp>
        <p:nvSpPr>
          <p:cNvPr id="23" name="Text 21"/>
          <p:cNvSpPr/>
          <p:nvPr/>
        </p:nvSpPr>
        <p:spPr>
          <a:xfrm>
            <a:off x="674489" y="2127945"/>
            <a:ext cx="1692771" cy="154409"/>
          </a:xfrm>
          <a:prstGeom prst="rect">
            <a:avLst/>
          </a:prstGeom>
          <a:noFill/>
          <a:ln/>
        </p:spPr>
        <p:txBody>
          <a:bodyPr wrap="none" lIns="0" tIns="0" rIns="0" bIns="0" rtlCol="0" anchor="t"/>
          <a:lstStyle/>
          <a:p>
            <a:pPr marL="0" indent="0" algn="l">
              <a:lnSpc>
                <a:spcPct val="104000"/>
              </a:lnSpc>
              <a:buNone/>
            </a:pPr>
            <a:r>
              <a:rPr lang="en-US" sz="950" b="1" dirty="0">
                <a:solidFill>
                  <a:srgbClr val="000000"/>
                </a:solidFill>
                <a:latin typeface="Inter Bold" pitchFamily="34" charset="0"/>
                <a:ea typeface="Inter Bold" pitchFamily="34" charset="-122"/>
                <a:cs typeface="Inter Bold" pitchFamily="34" charset="-120"/>
              </a:rPr>
              <a:t>Scope &amp; Exclusions</a:t>
            </a:r>
            <a:endParaRPr lang="en-US" sz="950" dirty="0"/>
          </a:p>
        </p:txBody>
      </p:sp>
      <p:sp>
        <p:nvSpPr>
          <p:cNvPr id="24" name="Text 22"/>
          <p:cNvSpPr/>
          <p:nvPr/>
        </p:nvSpPr>
        <p:spPr>
          <a:xfrm>
            <a:off x="674489" y="2361084"/>
            <a:ext cx="3776886" cy="2308638"/>
          </a:xfrm>
          <a:prstGeom prst="rect">
            <a:avLst/>
          </a:prstGeom>
          <a:noFill/>
          <a:ln/>
        </p:spPr>
        <p:txBody>
          <a:bodyPr wrap="square" lIns="0" tIns="0" rIns="0" bIns="0" rtlCol="0" anchor="t">
            <a:noAutofit/>
          </a:bodyPr>
          <a:lstStyle/>
          <a:p>
            <a:pPr marL="342900" indent="-342900" algn="just">
              <a:lnSpc>
                <a:spcPct val="120000"/>
              </a:lnSpc>
              <a:buSzPct val="100000"/>
              <a:buChar char="•"/>
            </a:pPr>
            <a:r>
              <a:rPr lang="en-US" sz="1000" dirty="0">
                <a:solidFill>
                  <a:srgbClr val="272525"/>
                </a:solidFill>
                <a:latin typeface="Inter" pitchFamily="34" charset="0"/>
                <a:ea typeface="Inter" pitchFamily="34" charset="-122"/>
                <a:cs typeface="Inter" pitchFamily="34" charset="-120"/>
              </a:rPr>
              <a:t>Only expenses amounting to 'supply' under Section 7 of CGST Act, 2017 are reported in Columns 3–7</a:t>
            </a:r>
            <a:endParaRPr lang="en-US" sz="1000" dirty="0"/>
          </a:p>
          <a:p>
            <a:pPr marL="342900" indent="-342900" algn="just">
              <a:lnSpc>
                <a:spcPct val="120000"/>
              </a:lnSpc>
              <a:buSzPct val="100000"/>
              <a:buChar char="•"/>
            </a:pPr>
            <a:r>
              <a:rPr lang="en-US" sz="1000" dirty="0">
                <a:solidFill>
                  <a:srgbClr val="272525"/>
                </a:solidFill>
                <a:latin typeface="Inter" pitchFamily="34" charset="0"/>
                <a:ea typeface="Inter" pitchFamily="34" charset="-122"/>
                <a:cs typeface="Inter" pitchFamily="34" charset="-120"/>
              </a:rPr>
              <a:t>Activities in Schedule III to CGST Act (e.g., employee remuneration) need not be reported in Columns 3–7</a:t>
            </a:r>
            <a:endParaRPr lang="en-US" sz="1000" dirty="0"/>
          </a:p>
          <a:p>
            <a:pPr marL="342900" indent="-342900" algn="just">
              <a:lnSpc>
                <a:spcPct val="120000"/>
              </a:lnSpc>
              <a:buSzPct val="100000"/>
              <a:buChar char="•"/>
            </a:pPr>
            <a:r>
              <a:rPr lang="en-US" sz="1000" dirty="0">
                <a:solidFill>
                  <a:srgbClr val="272525"/>
                </a:solidFill>
                <a:latin typeface="Inter" pitchFamily="34" charset="0"/>
                <a:ea typeface="Inter" pitchFamily="34" charset="-122"/>
                <a:cs typeface="Inter" pitchFamily="34" charset="-120"/>
              </a:rPr>
              <a:t>Non-cash charges (depreciation u/s 32, bad debts u/s 36(1)(vii)) are excluded from Columns 3–7 but included in Column 2</a:t>
            </a:r>
            <a:endParaRPr lang="en-US" sz="1000" dirty="0"/>
          </a:p>
          <a:p>
            <a:pPr marL="342900" indent="-342900" algn="just">
              <a:lnSpc>
                <a:spcPct val="120000"/>
              </a:lnSpc>
              <a:buSzPct val="100000"/>
              <a:buChar char="•"/>
            </a:pPr>
            <a:r>
              <a:rPr lang="en-US" sz="1000" dirty="0">
                <a:solidFill>
                  <a:srgbClr val="272525"/>
                </a:solidFill>
                <a:latin typeface="Inter" pitchFamily="34" charset="0"/>
                <a:ea typeface="Inter" pitchFamily="34" charset="-122"/>
                <a:cs typeface="Inter" pitchFamily="34" charset="-120"/>
              </a:rPr>
              <a:t>Capital expenditure should also be reported — the word 'expenditure' covers both revenue and capital</a:t>
            </a:r>
            <a:endParaRPr lang="en-US" sz="1000" dirty="0"/>
          </a:p>
          <a:p>
            <a:pPr marL="342900" indent="-342900" algn="just">
              <a:lnSpc>
                <a:spcPct val="120000"/>
              </a:lnSpc>
              <a:buSzPct val="100000"/>
              <a:buChar char="•"/>
            </a:pPr>
            <a:r>
              <a:rPr lang="en-US" sz="1000" dirty="0">
                <a:solidFill>
                  <a:srgbClr val="272525"/>
                </a:solidFill>
                <a:latin typeface="Inter" pitchFamily="34" charset="0"/>
                <a:ea typeface="Inter" pitchFamily="34" charset="-122"/>
                <a:cs typeface="Inter" pitchFamily="34" charset="-120"/>
              </a:rPr>
              <a:t>In case of multiple GST registrations, consolidate expenditure across all GSTINs; </a:t>
            </a:r>
            <a:r>
              <a:rPr lang="en-US" sz="1000" dirty="0">
                <a:solidFill>
                  <a:srgbClr val="FF0000"/>
                </a:solidFill>
                <a:latin typeface="Inter" pitchFamily="34" charset="0"/>
                <a:ea typeface="Inter" pitchFamily="34" charset="-122"/>
                <a:cs typeface="Inter" pitchFamily="34" charset="-120"/>
              </a:rPr>
              <a:t>retain reconciliation for inter-branch supplies eliminated at consolidation</a:t>
            </a:r>
            <a:endParaRPr lang="en-US" sz="1000" dirty="0">
              <a:solidFill>
                <a:srgbClr val="FF0000"/>
              </a:solidFill>
            </a:endParaRPr>
          </a:p>
        </p:txBody>
      </p:sp>
      <p:sp>
        <p:nvSpPr>
          <p:cNvPr id="25" name="Shape 23"/>
          <p:cNvSpPr/>
          <p:nvPr/>
        </p:nvSpPr>
        <p:spPr>
          <a:xfrm>
            <a:off x="4626099" y="2049214"/>
            <a:ext cx="3919165" cy="2781449"/>
          </a:xfrm>
          <a:prstGeom prst="roundRect">
            <a:avLst>
              <a:gd name="adj" fmla="val 2559"/>
            </a:avLst>
          </a:prstGeom>
          <a:solidFill>
            <a:srgbClr val="4950BC"/>
          </a:solidFill>
          <a:ln/>
        </p:spPr>
      </p:sp>
      <p:sp>
        <p:nvSpPr>
          <p:cNvPr id="26" name="Text 24"/>
          <p:cNvSpPr/>
          <p:nvPr/>
        </p:nvSpPr>
        <p:spPr>
          <a:xfrm>
            <a:off x="4724921" y="2127945"/>
            <a:ext cx="2840162" cy="154409"/>
          </a:xfrm>
          <a:prstGeom prst="rect">
            <a:avLst/>
          </a:prstGeom>
          <a:noFill/>
          <a:ln/>
        </p:spPr>
        <p:txBody>
          <a:bodyPr wrap="none" lIns="0" tIns="0" rIns="0" bIns="0" rtlCol="0" anchor="t"/>
          <a:lstStyle/>
          <a:p>
            <a:pPr marL="0" indent="0" algn="l">
              <a:lnSpc>
                <a:spcPct val="104000"/>
              </a:lnSpc>
              <a:buNone/>
            </a:pPr>
            <a:r>
              <a:rPr lang="en-US" sz="950" b="1" dirty="0">
                <a:solidFill>
                  <a:srgbClr val="FFFFFF"/>
                </a:solidFill>
                <a:latin typeface="Inter Bold" pitchFamily="34" charset="0"/>
                <a:ea typeface="Inter Bold" pitchFamily="34" charset="-122"/>
                <a:cs typeface="Inter Bold" pitchFamily="34" charset="-120"/>
              </a:rPr>
              <a:t>Working Paper — Reconciliation Format</a:t>
            </a:r>
            <a:endParaRPr lang="en-US" sz="950" dirty="0"/>
          </a:p>
        </p:txBody>
      </p:sp>
      <p:sp>
        <p:nvSpPr>
          <p:cNvPr id="27" name="Shape 25"/>
          <p:cNvSpPr/>
          <p:nvPr/>
        </p:nvSpPr>
        <p:spPr>
          <a:xfrm>
            <a:off x="4724921" y="2370906"/>
            <a:ext cx="3721522" cy="2016249"/>
          </a:xfrm>
          <a:prstGeom prst="roundRect">
            <a:avLst>
              <a:gd name="adj" fmla="val 2059"/>
            </a:avLst>
          </a:prstGeom>
          <a:noFill/>
          <a:ln w="4763">
            <a:solidFill>
              <a:srgbClr val="FFFFFF">
                <a:alpha val="24000"/>
              </a:srgbClr>
            </a:solidFill>
            <a:prstDash val="solid"/>
          </a:ln>
        </p:spPr>
      </p:sp>
      <p:sp>
        <p:nvSpPr>
          <p:cNvPr id="28" name="Shape 26"/>
          <p:cNvSpPr/>
          <p:nvPr/>
        </p:nvSpPr>
        <p:spPr>
          <a:xfrm>
            <a:off x="4729683" y="2375669"/>
            <a:ext cx="3711997" cy="246087"/>
          </a:xfrm>
          <a:prstGeom prst="rect">
            <a:avLst/>
          </a:prstGeom>
          <a:solidFill>
            <a:srgbClr val="FFFFFF">
              <a:alpha val="4000"/>
            </a:srgbClr>
          </a:solidFill>
          <a:ln/>
        </p:spPr>
      </p:sp>
      <p:sp>
        <p:nvSpPr>
          <p:cNvPr id="29" name="Text 27"/>
          <p:cNvSpPr/>
          <p:nvPr/>
        </p:nvSpPr>
        <p:spPr>
          <a:xfrm>
            <a:off x="4828580" y="2427684"/>
            <a:ext cx="2484313" cy="142056"/>
          </a:xfrm>
          <a:prstGeom prst="rect">
            <a:avLst/>
          </a:prstGeom>
          <a:noFill/>
          <a:ln/>
        </p:spPr>
        <p:txBody>
          <a:bodyPr wrap="none" lIns="0" tIns="0" rIns="0" bIns="0" rtlCol="0" anchor="t"/>
          <a:lstStyle/>
          <a:p>
            <a:pPr marL="0" indent="0" algn="l">
              <a:lnSpc>
                <a:spcPct val="120000"/>
              </a:lnSpc>
              <a:buNone/>
            </a:pPr>
            <a:r>
              <a:rPr lang="en-US" sz="750" b="1" dirty="0">
                <a:solidFill>
                  <a:srgbClr val="FFFFFF"/>
                </a:solidFill>
                <a:latin typeface="Inter" pitchFamily="34" charset="0"/>
                <a:ea typeface="Inter" pitchFamily="34" charset="-122"/>
                <a:cs typeface="Inter" pitchFamily="34" charset="-120"/>
              </a:rPr>
              <a:t>Description</a:t>
            </a:r>
            <a:endParaRPr lang="en-US" sz="750" dirty="0"/>
          </a:p>
        </p:txBody>
      </p:sp>
      <p:sp>
        <p:nvSpPr>
          <p:cNvPr id="30" name="Text 28"/>
          <p:cNvSpPr/>
          <p:nvPr/>
        </p:nvSpPr>
        <p:spPr>
          <a:xfrm>
            <a:off x="7058099" y="2427684"/>
            <a:ext cx="1741959" cy="142056"/>
          </a:xfrm>
          <a:prstGeom prst="rect">
            <a:avLst/>
          </a:prstGeom>
          <a:noFill/>
          <a:ln/>
        </p:spPr>
        <p:txBody>
          <a:bodyPr wrap="none" lIns="0" tIns="0" rIns="0" bIns="0" rtlCol="0" anchor="t"/>
          <a:lstStyle/>
          <a:p>
            <a:pPr marL="0" indent="0" algn="l">
              <a:lnSpc>
                <a:spcPct val="120000"/>
              </a:lnSpc>
              <a:buNone/>
            </a:pPr>
            <a:r>
              <a:rPr lang="en-US" sz="750" b="1" dirty="0">
                <a:solidFill>
                  <a:srgbClr val="FFFFFF"/>
                </a:solidFill>
                <a:latin typeface="Inter" pitchFamily="34" charset="0"/>
                <a:ea typeface="Inter" pitchFamily="34" charset="-122"/>
                <a:cs typeface="Inter" pitchFamily="34" charset="-120"/>
              </a:rPr>
              <a:t>Amount (Rs.)</a:t>
            </a:r>
            <a:endParaRPr lang="en-US" sz="750" dirty="0"/>
          </a:p>
        </p:txBody>
      </p:sp>
      <p:sp>
        <p:nvSpPr>
          <p:cNvPr id="31" name="Shape 29"/>
          <p:cNvSpPr/>
          <p:nvPr/>
        </p:nvSpPr>
        <p:spPr>
          <a:xfrm>
            <a:off x="4729683" y="2621756"/>
            <a:ext cx="3711997" cy="388144"/>
          </a:xfrm>
          <a:prstGeom prst="rect">
            <a:avLst/>
          </a:prstGeom>
          <a:solidFill>
            <a:srgbClr val="000000">
              <a:alpha val="4000"/>
            </a:srgbClr>
          </a:solidFill>
          <a:ln/>
        </p:spPr>
      </p:sp>
      <p:sp>
        <p:nvSpPr>
          <p:cNvPr id="32" name="Text 30"/>
          <p:cNvSpPr/>
          <p:nvPr/>
        </p:nvSpPr>
        <p:spPr>
          <a:xfrm>
            <a:off x="4828580" y="2673772"/>
            <a:ext cx="2027113" cy="284113"/>
          </a:xfrm>
          <a:prstGeom prst="rect">
            <a:avLst/>
          </a:prstGeom>
          <a:noFill/>
          <a:ln/>
        </p:spPr>
        <p:txBody>
          <a:bodyPr wrap="square" lIns="0" tIns="0" rIns="0" bIns="0" rtlCol="0" anchor="t">
            <a:normAutofit/>
          </a:bodyPr>
          <a:lstStyle/>
          <a:p>
            <a:pPr marL="0" indent="0" algn="l">
              <a:lnSpc>
                <a:spcPct val="120000"/>
              </a:lnSpc>
              <a:buNone/>
            </a:pPr>
            <a:r>
              <a:rPr lang="en-US" sz="750" dirty="0">
                <a:solidFill>
                  <a:srgbClr val="FFFFFF"/>
                </a:solidFill>
                <a:latin typeface="Inter" pitchFamily="34" charset="0"/>
                <a:ea typeface="Inter" pitchFamily="34" charset="-122"/>
                <a:cs typeface="Inter" pitchFamily="34" charset="-120"/>
              </a:rPr>
              <a:t>Total value of expenditure in P&amp;L (Column 2)</a:t>
            </a:r>
            <a:endParaRPr lang="en-US" sz="750" dirty="0"/>
          </a:p>
        </p:txBody>
      </p:sp>
      <p:sp>
        <p:nvSpPr>
          <p:cNvPr id="33" name="Text 31"/>
          <p:cNvSpPr/>
          <p:nvPr/>
        </p:nvSpPr>
        <p:spPr>
          <a:xfrm>
            <a:off x="7058099" y="2673772"/>
            <a:ext cx="1741959" cy="142056"/>
          </a:xfrm>
          <a:prstGeom prst="rect">
            <a:avLst/>
          </a:prstGeom>
          <a:noFill/>
          <a:ln/>
        </p:spPr>
        <p:txBody>
          <a:bodyPr wrap="none" lIns="0" tIns="0" rIns="0" bIns="0" rtlCol="0" anchor="t"/>
          <a:lstStyle/>
          <a:p>
            <a:pPr marL="0" indent="0" algn="l">
              <a:lnSpc>
                <a:spcPct val="120000"/>
              </a:lnSpc>
              <a:buNone/>
            </a:pPr>
            <a:r>
              <a:rPr lang="en-US" sz="750" dirty="0">
                <a:solidFill>
                  <a:srgbClr val="FFFFFF"/>
                </a:solidFill>
                <a:latin typeface="Inter" pitchFamily="34" charset="0"/>
                <a:ea typeface="Inter" pitchFamily="34" charset="-122"/>
                <a:cs typeface="Inter" pitchFamily="34" charset="-120"/>
              </a:rPr>
              <a:t>XXXX</a:t>
            </a:r>
            <a:endParaRPr lang="en-US" sz="750" dirty="0"/>
          </a:p>
        </p:txBody>
      </p:sp>
      <p:sp>
        <p:nvSpPr>
          <p:cNvPr id="34" name="Shape 32"/>
          <p:cNvSpPr/>
          <p:nvPr/>
        </p:nvSpPr>
        <p:spPr>
          <a:xfrm>
            <a:off x="4729683" y="3009900"/>
            <a:ext cx="3711997" cy="246087"/>
          </a:xfrm>
          <a:prstGeom prst="rect">
            <a:avLst/>
          </a:prstGeom>
          <a:solidFill>
            <a:srgbClr val="FFFFFF">
              <a:alpha val="4000"/>
            </a:srgbClr>
          </a:solidFill>
          <a:ln/>
        </p:spPr>
      </p:sp>
      <p:sp>
        <p:nvSpPr>
          <p:cNvPr id="35" name="Text 33"/>
          <p:cNvSpPr/>
          <p:nvPr/>
        </p:nvSpPr>
        <p:spPr>
          <a:xfrm>
            <a:off x="4828580" y="3061915"/>
            <a:ext cx="2484313" cy="142056"/>
          </a:xfrm>
          <a:prstGeom prst="rect">
            <a:avLst/>
          </a:prstGeom>
          <a:noFill/>
          <a:ln/>
        </p:spPr>
        <p:txBody>
          <a:bodyPr wrap="none" lIns="0" tIns="0" rIns="0" bIns="0" rtlCol="0" anchor="t"/>
          <a:lstStyle/>
          <a:p>
            <a:pPr marL="0" indent="0" algn="l">
              <a:lnSpc>
                <a:spcPct val="120000"/>
              </a:lnSpc>
              <a:buNone/>
            </a:pPr>
            <a:r>
              <a:rPr lang="en-US" sz="750" dirty="0">
                <a:solidFill>
                  <a:srgbClr val="FFFFFF"/>
                </a:solidFill>
                <a:latin typeface="Inter" pitchFamily="34" charset="0"/>
                <a:ea typeface="Inter" pitchFamily="34" charset="-122"/>
                <a:cs typeface="Inter" pitchFamily="34" charset="-120"/>
              </a:rPr>
              <a:t>Add: Capital expenditure not in P&amp;L</a:t>
            </a:r>
            <a:endParaRPr lang="en-US" sz="750" dirty="0"/>
          </a:p>
        </p:txBody>
      </p:sp>
      <p:sp>
        <p:nvSpPr>
          <p:cNvPr id="36" name="Text 34"/>
          <p:cNvSpPr/>
          <p:nvPr/>
        </p:nvSpPr>
        <p:spPr>
          <a:xfrm>
            <a:off x="7058099" y="3061915"/>
            <a:ext cx="1741959" cy="142056"/>
          </a:xfrm>
          <a:prstGeom prst="rect">
            <a:avLst/>
          </a:prstGeom>
          <a:noFill/>
          <a:ln/>
        </p:spPr>
        <p:txBody>
          <a:bodyPr wrap="none" lIns="0" tIns="0" rIns="0" bIns="0" rtlCol="0" anchor="t"/>
          <a:lstStyle/>
          <a:p>
            <a:pPr marL="0" indent="0" algn="l">
              <a:lnSpc>
                <a:spcPct val="120000"/>
              </a:lnSpc>
              <a:buNone/>
            </a:pPr>
            <a:r>
              <a:rPr lang="en-US" sz="750" dirty="0">
                <a:solidFill>
                  <a:srgbClr val="FFFFFF"/>
                </a:solidFill>
                <a:latin typeface="Inter" pitchFamily="34" charset="0"/>
                <a:ea typeface="Inter" pitchFamily="34" charset="-122"/>
                <a:cs typeface="Inter" pitchFamily="34" charset="-120"/>
              </a:rPr>
              <a:t>XXXX</a:t>
            </a:r>
            <a:endParaRPr lang="en-US" sz="750" dirty="0"/>
          </a:p>
        </p:txBody>
      </p:sp>
      <p:sp>
        <p:nvSpPr>
          <p:cNvPr id="37" name="Shape 35"/>
          <p:cNvSpPr/>
          <p:nvPr/>
        </p:nvSpPr>
        <p:spPr>
          <a:xfrm>
            <a:off x="4729683" y="3255987"/>
            <a:ext cx="3711997" cy="246087"/>
          </a:xfrm>
          <a:prstGeom prst="rect">
            <a:avLst/>
          </a:prstGeom>
          <a:solidFill>
            <a:srgbClr val="000000">
              <a:alpha val="4000"/>
            </a:srgbClr>
          </a:solidFill>
          <a:ln/>
        </p:spPr>
      </p:sp>
      <p:sp>
        <p:nvSpPr>
          <p:cNvPr id="38" name="Text 36"/>
          <p:cNvSpPr/>
          <p:nvPr/>
        </p:nvSpPr>
        <p:spPr>
          <a:xfrm>
            <a:off x="4828580" y="3308003"/>
            <a:ext cx="2484313" cy="142056"/>
          </a:xfrm>
          <a:prstGeom prst="rect">
            <a:avLst/>
          </a:prstGeom>
          <a:noFill/>
          <a:ln/>
        </p:spPr>
        <p:txBody>
          <a:bodyPr wrap="none" lIns="0" tIns="0" rIns="0" bIns="0" rtlCol="0" anchor="t"/>
          <a:lstStyle/>
          <a:p>
            <a:pPr marL="0" indent="0" algn="l">
              <a:lnSpc>
                <a:spcPct val="120000"/>
              </a:lnSpc>
              <a:buNone/>
            </a:pPr>
            <a:r>
              <a:rPr lang="en-US" sz="750" dirty="0">
                <a:solidFill>
                  <a:srgbClr val="FFFFFF"/>
                </a:solidFill>
                <a:latin typeface="Inter" pitchFamily="34" charset="0"/>
                <a:ea typeface="Inter" pitchFamily="34" charset="-122"/>
                <a:cs typeface="Inter" pitchFamily="34" charset="-120"/>
              </a:rPr>
              <a:t>Less: Non-cash charges</a:t>
            </a:r>
            <a:endParaRPr lang="en-US" sz="750" dirty="0"/>
          </a:p>
        </p:txBody>
      </p:sp>
      <p:sp>
        <p:nvSpPr>
          <p:cNvPr id="39" name="Text 37"/>
          <p:cNvSpPr/>
          <p:nvPr/>
        </p:nvSpPr>
        <p:spPr>
          <a:xfrm>
            <a:off x="7058099" y="3308003"/>
            <a:ext cx="1741959" cy="142056"/>
          </a:xfrm>
          <a:prstGeom prst="rect">
            <a:avLst/>
          </a:prstGeom>
          <a:noFill/>
          <a:ln/>
        </p:spPr>
        <p:txBody>
          <a:bodyPr wrap="none" lIns="0" tIns="0" rIns="0" bIns="0" rtlCol="0" anchor="t"/>
          <a:lstStyle/>
          <a:p>
            <a:pPr marL="0" indent="0" algn="l">
              <a:lnSpc>
                <a:spcPct val="120000"/>
              </a:lnSpc>
              <a:buNone/>
            </a:pPr>
            <a:r>
              <a:rPr lang="en-US" sz="750" dirty="0">
                <a:solidFill>
                  <a:srgbClr val="FFFFFF"/>
                </a:solidFill>
                <a:latin typeface="Inter" pitchFamily="34" charset="0"/>
                <a:ea typeface="Inter" pitchFamily="34" charset="-122"/>
                <a:cs typeface="Inter" pitchFamily="34" charset="-120"/>
              </a:rPr>
              <a:t>XXXX</a:t>
            </a:r>
            <a:endParaRPr lang="en-US" sz="750" dirty="0"/>
          </a:p>
        </p:txBody>
      </p:sp>
      <p:sp>
        <p:nvSpPr>
          <p:cNvPr id="40" name="Shape 38"/>
          <p:cNvSpPr/>
          <p:nvPr/>
        </p:nvSpPr>
        <p:spPr>
          <a:xfrm>
            <a:off x="4729683" y="3502075"/>
            <a:ext cx="3711997" cy="246087"/>
          </a:xfrm>
          <a:prstGeom prst="rect">
            <a:avLst/>
          </a:prstGeom>
          <a:solidFill>
            <a:srgbClr val="FFFFFF">
              <a:alpha val="4000"/>
            </a:srgbClr>
          </a:solidFill>
          <a:ln/>
        </p:spPr>
      </p:sp>
      <p:sp>
        <p:nvSpPr>
          <p:cNvPr id="41" name="Text 39"/>
          <p:cNvSpPr/>
          <p:nvPr/>
        </p:nvSpPr>
        <p:spPr>
          <a:xfrm>
            <a:off x="4828580" y="3554090"/>
            <a:ext cx="2484313" cy="142056"/>
          </a:xfrm>
          <a:prstGeom prst="rect">
            <a:avLst/>
          </a:prstGeom>
          <a:noFill/>
          <a:ln/>
        </p:spPr>
        <p:txBody>
          <a:bodyPr wrap="none" lIns="0" tIns="0" rIns="0" bIns="0" rtlCol="0" anchor="t"/>
          <a:lstStyle/>
          <a:p>
            <a:pPr marL="0" indent="0" algn="l">
              <a:lnSpc>
                <a:spcPct val="120000"/>
              </a:lnSpc>
              <a:buNone/>
            </a:pPr>
            <a:r>
              <a:rPr lang="en-US" sz="750" dirty="0">
                <a:solidFill>
                  <a:srgbClr val="FFFFFF"/>
                </a:solidFill>
                <a:latin typeface="Inter" pitchFamily="34" charset="0"/>
                <a:ea typeface="Inter" pitchFamily="34" charset="-122"/>
                <a:cs typeface="Inter" pitchFamily="34" charset="-120"/>
              </a:rPr>
              <a:t>Less: Transactions in securities &amp; money</a:t>
            </a:r>
            <a:endParaRPr lang="en-US" sz="750" dirty="0"/>
          </a:p>
        </p:txBody>
      </p:sp>
      <p:sp>
        <p:nvSpPr>
          <p:cNvPr id="42" name="Text 40"/>
          <p:cNvSpPr/>
          <p:nvPr/>
        </p:nvSpPr>
        <p:spPr>
          <a:xfrm>
            <a:off x="7058099" y="3554090"/>
            <a:ext cx="1741959" cy="142056"/>
          </a:xfrm>
          <a:prstGeom prst="rect">
            <a:avLst/>
          </a:prstGeom>
          <a:noFill/>
          <a:ln/>
        </p:spPr>
        <p:txBody>
          <a:bodyPr wrap="none" lIns="0" tIns="0" rIns="0" bIns="0" rtlCol="0" anchor="t"/>
          <a:lstStyle/>
          <a:p>
            <a:pPr marL="0" indent="0" algn="l">
              <a:lnSpc>
                <a:spcPct val="120000"/>
              </a:lnSpc>
              <a:buNone/>
            </a:pPr>
            <a:r>
              <a:rPr lang="en-US" sz="750" dirty="0">
                <a:solidFill>
                  <a:srgbClr val="FFFFFF"/>
                </a:solidFill>
                <a:latin typeface="Inter" pitchFamily="34" charset="0"/>
                <a:ea typeface="Inter" pitchFamily="34" charset="-122"/>
                <a:cs typeface="Inter" pitchFamily="34" charset="-120"/>
              </a:rPr>
              <a:t>XXXX</a:t>
            </a:r>
            <a:endParaRPr lang="en-US" sz="750" dirty="0"/>
          </a:p>
        </p:txBody>
      </p:sp>
      <p:sp>
        <p:nvSpPr>
          <p:cNvPr id="43" name="Shape 41"/>
          <p:cNvSpPr/>
          <p:nvPr/>
        </p:nvSpPr>
        <p:spPr>
          <a:xfrm>
            <a:off x="4729683" y="3748162"/>
            <a:ext cx="3711997" cy="388144"/>
          </a:xfrm>
          <a:prstGeom prst="rect">
            <a:avLst/>
          </a:prstGeom>
          <a:solidFill>
            <a:srgbClr val="000000">
              <a:alpha val="4000"/>
            </a:srgbClr>
          </a:solidFill>
          <a:ln/>
        </p:spPr>
      </p:sp>
      <p:sp>
        <p:nvSpPr>
          <p:cNvPr id="44" name="Text 42"/>
          <p:cNvSpPr/>
          <p:nvPr/>
        </p:nvSpPr>
        <p:spPr>
          <a:xfrm>
            <a:off x="4828580" y="3800177"/>
            <a:ext cx="2027113" cy="284113"/>
          </a:xfrm>
          <a:prstGeom prst="rect">
            <a:avLst/>
          </a:prstGeom>
          <a:noFill/>
          <a:ln/>
        </p:spPr>
        <p:txBody>
          <a:bodyPr wrap="square" lIns="0" tIns="0" rIns="0" bIns="0" rtlCol="0" anchor="t">
            <a:normAutofit/>
          </a:bodyPr>
          <a:lstStyle/>
          <a:p>
            <a:pPr marL="0" indent="0" algn="l">
              <a:lnSpc>
                <a:spcPct val="120000"/>
              </a:lnSpc>
              <a:buNone/>
            </a:pPr>
            <a:r>
              <a:rPr lang="en-US" sz="750" dirty="0">
                <a:solidFill>
                  <a:srgbClr val="FFFFFF"/>
                </a:solidFill>
                <a:latin typeface="Inter" pitchFamily="34" charset="0"/>
                <a:ea typeface="Inter" pitchFamily="34" charset="-122"/>
                <a:cs typeface="Inter" pitchFamily="34" charset="-120"/>
              </a:rPr>
              <a:t>Less: Expenditure excluded under Schedule III, CGST Act</a:t>
            </a:r>
            <a:endParaRPr lang="en-US" sz="750" dirty="0"/>
          </a:p>
        </p:txBody>
      </p:sp>
      <p:sp>
        <p:nvSpPr>
          <p:cNvPr id="45" name="Text 43"/>
          <p:cNvSpPr/>
          <p:nvPr/>
        </p:nvSpPr>
        <p:spPr>
          <a:xfrm>
            <a:off x="7058099" y="3800177"/>
            <a:ext cx="1741959" cy="142056"/>
          </a:xfrm>
          <a:prstGeom prst="rect">
            <a:avLst/>
          </a:prstGeom>
          <a:noFill/>
          <a:ln/>
        </p:spPr>
        <p:txBody>
          <a:bodyPr wrap="none" lIns="0" tIns="0" rIns="0" bIns="0" rtlCol="0" anchor="t"/>
          <a:lstStyle/>
          <a:p>
            <a:pPr marL="0" indent="0" algn="l">
              <a:lnSpc>
                <a:spcPct val="120000"/>
              </a:lnSpc>
              <a:buNone/>
            </a:pPr>
            <a:r>
              <a:rPr lang="en-US" sz="750" dirty="0">
                <a:solidFill>
                  <a:srgbClr val="FFFFFF"/>
                </a:solidFill>
                <a:latin typeface="Inter" pitchFamily="34" charset="0"/>
                <a:ea typeface="Inter" pitchFamily="34" charset="-122"/>
                <a:cs typeface="Inter" pitchFamily="34" charset="-120"/>
              </a:rPr>
              <a:t>XXXX</a:t>
            </a:r>
            <a:endParaRPr lang="en-US" sz="750" dirty="0"/>
          </a:p>
        </p:txBody>
      </p:sp>
      <p:sp>
        <p:nvSpPr>
          <p:cNvPr id="46" name="Shape 44"/>
          <p:cNvSpPr/>
          <p:nvPr/>
        </p:nvSpPr>
        <p:spPr>
          <a:xfrm>
            <a:off x="4729683" y="4136306"/>
            <a:ext cx="3711997" cy="246087"/>
          </a:xfrm>
          <a:prstGeom prst="rect">
            <a:avLst/>
          </a:prstGeom>
          <a:solidFill>
            <a:srgbClr val="FFFFFF">
              <a:alpha val="4000"/>
            </a:srgbClr>
          </a:solidFill>
          <a:ln/>
        </p:spPr>
      </p:sp>
      <p:sp>
        <p:nvSpPr>
          <p:cNvPr id="47" name="Text 45"/>
          <p:cNvSpPr/>
          <p:nvPr/>
        </p:nvSpPr>
        <p:spPr>
          <a:xfrm>
            <a:off x="4828580" y="4188321"/>
            <a:ext cx="2484313" cy="142056"/>
          </a:xfrm>
          <a:prstGeom prst="rect">
            <a:avLst/>
          </a:prstGeom>
          <a:noFill/>
          <a:ln/>
        </p:spPr>
        <p:txBody>
          <a:bodyPr wrap="none" lIns="0" tIns="0" rIns="0" bIns="0" rtlCol="0" anchor="t"/>
          <a:lstStyle/>
          <a:p>
            <a:pPr marL="0" indent="0" algn="l">
              <a:lnSpc>
                <a:spcPct val="120000"/>
              </a:lnSpc>
              <a:buNone/>
            </a:pPr>
            <a:r>
              <a:rPr lang="en-US" sz="750" b="1" dirty="0">
                <a:solidFill>
                  <a:srgbClr val="FFFFFF"/>
                </a:solidFill>
                <a:latin typeface="Inter" pitchFamily="34" charset="0"/>
                <a:ea typeface="Inter" pitchFamily="34" charset="-122"/>
                <a:cs typeface="Inter" pitchFamily="34" charset="-120"/>
              </a:rPr>
              <a:t>Balance: Value for Clause 44</a:t>
            </a:r>
            <a:endParaRPr lang="en-US" sz="750" dirty="0"/>
          </a:p>
        </p:txBody>
      </p:sp>
      <p:sp>
        <p:nvSpPr>
          <p:cNvPr id="48" name="Text 46"/>
          <p:cNvSpPr/>
          <p:nvPr/>
        </p:nvSpPr>
        <p:spPr>
          <a:xfrm>
            <a:off x="7058099" y="4188321"/>
            <a:ext cx="1741959" cy="142056"/>
          </a:xfrm>
          <a:prstGeom prst="rect">
            <a:avLst/>
          </a:prstGeom>
          <a:noFill/>
          <a:ln/>
        </p:spPr>
        <p:txBody>
          <a:bodyPr wrap="none" lIns="0" tIns="0" rIns="0" bIns="0" rtlCol="0" anchor="t"/>
          <a:lstStyle/>
          <a:p>
            <a:pPr marL="0" indent="0" algn="l">
              <a:lnSpc>
                <a:spcPct val="120000"/>
              </a:lnSpc>
              <a:buNone/>
            </a:pPr>
            <a:r>
              <a:rPr lang="en-US" sz="750" b="1" dirty="0">
                <a:solidFill>
                  <a:srgbClr val="FFFFFF"/>
                </a:solidFill>
                <a:latin typeface="Inter" pitchFamily="34" charset="0"/>
                <a:ea typeface="Inter" pitchFamily="34" charset="-122"/>
                <a:cs typeface="Inter" pitchFamily="34" charset="-120"/>
              </a:rPr>
              <a:t>XXXX</a:t>
            </a:r>
            <a:endParaRPr lang="en-US" sz="750" dirty="0"/>
          </a:p>
        </p:txBody>
      </p:sp>
      <p:sp>
        <p:nvSpPr>
          <p:cNvPr id="49" name="Text 47"/>
          <p:cNvSpPr/>
          <p:nvPr/>
        </p:nvSpPr>
        <p:spPr>
          <a:xfrm>
            <a:off x="4724921" y="4475708"/>
            <a:ext cx="3721522" cy="284113"/>
          </a:xfrm>
          <a:prstGeom prst="rect">
            <a:avLst/>
          </a:prstGeom>
          <a:noFill/>
          <a:ln/>
        </p:spPr>
        <p:txBody>
          <a:bodyPr wrap="square" lIns="0" tIns="0" rIns="0" bIns="0" rtlCol="0" anchor="t">
            <a:normAutofit/>
          </a:bodyPr>
          <a:lstStyle/>
          <a:p>
            <a:pPr marL="0" indent="0" algn="l">
              <a:lnSpc>
                <a:spcPct val="120000"/>
              </a:lnSpc>
              <a:buNone/>
            </a:pPr>
            <a:r>
              <a:rPr lang="en-US" sz="750" dirty="0">
                <a:solidFill>
                  <a:srgbClr val="FFFFFF"/>
                </a:solidFill>
                <a:latin typeface="Inter" pitchFamily="34" charset="0"/>
                <a:ea typeface="Inter" pitchFamily="34" charset="-122"/>
                <a:cs typeface="Inter" pitchFamily="34" charset="-120"/>
              </a:rPr>
              <a:t>Details of all additions and deductions must be maintained GSTIN-wise for each sub-entity of the legal entity.</a:t>
            </a:r>
            <a:endParaRPr lang="en-US" sz="750" dirty="0"/>
          </a:p>
        </p:txBody>
      </p:sp>
      <p:sp>
        <p:nvSpPr>
          <p:cNvPr id="50" name="Rectangle 49"/>
          <p:cNvSpPr/>
          <p:nvPr/>
        </p:nvSpPr>
        <p:spPr>
          <a:xfrm>
            <a:off x="8021538" y="4830663"/>
            <a:ext cx="1073601" cy="3128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827336" y="132623"/>
            <a:ext cx="1908884" cy="281863"/>
          </a:xfrm>
          <a:prstGeom prst="roundRect">
            <a:avLst>
              <a:gd name="adj" fmla="val 19439"/>
            </a:avLst>
          </a:prstGeom>
          <a:solidFill>
            <a:srgbClr val="DADBF1"/>
          </a:solidFill>
          <a:ln/>
        </p:spPr>
      </p:sp>
      <p:sp>
        <p:nvSpPr>
          <p:cNvPr id="3" name="Text 1"/>
          <p:cNvSpPr/>
          <p:nvPr/>
        </p:nvSpPr>
        <p:spPr>
          <a:xfrm>
            <a:off x="884262" y="132623"/>
            <a:ext cx="1747256" cy="281863"/>
          </a:xfrm>
          <a:prstGeom prst="rect">
            <a:avLst/>
          </a:prstGeom>
          <a:noFill/>
          <a:ln/>
        </p:spPr>
        <p:txBody>
          <a:bodyPr wrap="none" lIns="0" tIns="0" rIns="0" bIns="0" rtlCol="0" anchor="t"/>
          <a:lstStyle/>
          <a:p>
            <a:pPr marL="0" indent="0" algn="ctr">
              <a:lnSpc>
                <a:spcPct val="118000"/>
              </a:lnSpc>
              <a:buNone/>
            </a:pPr>
            <a:r>
              <a:rPr lang="en-US" sz="1050" dirty="0">
                <a:solidFill>
                  <a:srgbClr val="272525"/>
                </a:solidFill>
                <a:latin typeface="Inter" pitchFamily="34" charset="0"/>
                <a:ea typeface="Inter" pitchFamily="34" charset="-122"/>
                <a:cs typeface="Inter" pitchFamily="34" charset="-120"/>
              </a:rPr>
              <a:t>CLAUSE 44 — CONTINUED</a:t>
            </a:r>
            <a:endParaRPr lang="en-US" sz="1050" dirty="0"/>
          </a:p>
        </p:txBody>
      </p:sp>
      <p:sp>
        <p:nvSpPr>
          <p:cNvPr id="4" name="Text 2"/>
          <p:cNvSpPr/>
          <p:nvPr/>
        </p:nvSpPr>
        <p:spPr>
          <a:xfrm>
            <a:off x="827336" y="471934"/>
            <a:ext cx="6125394" cy="296763"/>
          </a:xfrm>
          <a:prstGeom prst="rect">
            <a:avLst/>
          </a:prstGeom>
          <a:noFill/>
          <a:ln/>
        </p:spPr>
        <p:txBody>
          <a:bodyPr wrap="none" lIns="0" tIns="0" rIns="0" bIns="0" rtlCol="0" anchor="t"/>
          <a:lstStyle/>
          <a:p>
            <a:pPr marL="0" indent="0" algn="l">
              <a:lnSpc>
                <a:spcPct val="104000"/>
              </a:lnSpc>
              <a:buNone/>
            </a:pPr>
            <a:r>
              <a:rPr lang="en-US" sz="1850" b="1" dirty="0">
                <a:solidFill>
                  <a:srgbClr val="000000"/>
                </a:solidFill>
                <a:latin typeface="Inter Bold" pitchFamily="34" charset="0"/>
                <a:ea typeface="Inter Bold" pitchFamily="34" charset="-122"/>
                <a:cs typeface="Inter Bold" pitchFamily="34" charset="-120"/>
              </a:rPr>
              <a:t>GST Expenditure Classification — Columns 3 to 7</a:t>
            </a:r>
            <a:endParaRPr lang="en-US" sz="185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7811" y="877714"/>
            <a:ext cx="2457450" cy="2292400"/>
          </a:xfrm>
          <a:prstGeom prst="rect">
            <a:avLst/>
          </a:prstGeom>
        </p:spPr>
      </p:pic>
      <p:sp>
        <p:nvSpPr>
          <p:cNvPr id="6" name="Text 3"/>
          <p:cNvSpPr/>
          <p:nvPr/>
        </p:nvSpPr>
        <p:spPr>
          <a:xfrm>
            <a:off x="960388" y="982191"/>
            <a:ext cx="2210395" cy="296614"/>
          </a:xfrm>
          <a:prstGeom prst="rect">
            <a:avLst/>
          </a:prstGeom>
          <a:noFill/>
          <a:ln/>
        </p:spPr>
        <p:txBody>
          <a:bodyPr wrap="square" lIns="0" tIns="0" rIns="0" bIns="0" rtlCol="0" anchor="t">
            <a:normAutofit/>
          </a:bodyPr>
          <a:lstStyle/>
          <a:p>
            <a:pPr marL="0" indent="0" algn="l">
              <a:lnSpc>
                <a:spcPct val="104000"/>
              </a:lnSpc>
              <a:buNone/>
            </a:pPr>
            <a:r>
              <a:rPr lang="en-US" sz="900" b="1" dirty="0">
                <a:solidFill>
                  <a:srgbClr val="272525"/>
                </a:solidFill>
                <a:latin typeface="Inter Bold" pitchFamily="34" charset="0"/>
                <a:ea typeface="Inter Bold" pitchFamily="34" charset="-122"/>
                <a:cs typeface="Inter Bold" pitchFamily="34" charset="-120"/>
              </a:rPr>
              <a:t>Column 3: Expenditure Relating to Goods/Services Exempt from GST</a:t>
            </a:r>
            <a:endParaRPr lang="en-US" sz="900" dirty="0"/>
          </a:p>
        </p:txBody>
      </p:sp>
      <p:sp>
        <p:nvSpPr>
          <p:cNvPr id="7" name="Text 4"/>
          <p:cNvSpPr/>
          <p:nvPr/>
        </p:nvSpPr>
        <p:spPr>
          <a:xfrm>
            <a:off x="960388" y="1322412"/>
            <a:ext cx="2210395" cy="1743224"/>
          </a:xfrm>
          <a:prstGeom prst="rect">
            <a:avLst/>
          </a:prstGeom>
          <a:noFill/>
          <a:ln/>
        </p:spPr>
        <p:txBody>
          <a:bodyPr wrap="square" lIns="0" tIns="0" rIns="0" bIns="0" rtlCol="0" anchor="t">
            <a:normAutofit/>
          </a:bodyPr>
          <a:lstStyle/>
          <a:p>
            <a:pPr marL="0" indent="0" algn="l">
              <a:lnSpc>
                <a:spcPct val="118000"/>
              </a:lnSpc>
              <a:buNone/>
            </a:pPr>
            <a:r>
              <a:rPr lang="en-US" sz="700" dirty="0">
                <a:solidFill>
                  <a:srgbClr val="272525"/>
                </a:solidFill>
                <a:latin typeface="Inter" pitchFamily="34" charset="0"/>
                <a:ea typeface="Inter" pitchFamily="34" charset="-122"/>
                <a:cs typeface="Inter" pitchFamily="34" charset="-120"/>
              </a:rPr>
              <a:t>Report value of all inward supplies exempt from GST. Section 2(47) of CGST Act defines exempt supply as supply attracting </a:t>
            </a:r>
            <a:r>
              <a:rPr lang="en-US" sz="700" b="1" dirty="0">
                <a:solidFill>
                  <a:srgbClr val="272525"/>
                </a:solidFill>
                <a:latin typeface="Inter" pitchFamily="34" charset="0"/>
                <a:ea typeface="Inter" pitchFamily="34" charset="-122"/>
                <a:cs typeface="Inter" pitchFamily="34" charset="-120"/>
              </a:rPr>
              <a:t>nil rate</a:t>
            </a:r>
            <a:r>
              <a:rPr lang="en-US" sz="700" dirty="0">
                <a:solidFill>
                  <a:srgbClr val="272525"/>
                </a:solidFill>
                <a:latin typeface="Inter" pitchFamily="34" charset="0"/>
                <a:ea typeface="Inter" pitchFamily="34" charset="-122"/>
                <a:cs typeface="Inter" pitchFamily="34" charset="-120"/>
              </a:rPr>
              <a:t>, </a:t>
            </a:r>
            <a:r>
              <a:rPr lang="en-US" sz="700" b="1" dirty="0">
                <a:solidFill>
                  <a:srgbClr val="272525"/>
                </a:solidFill>
                <a:latin typeface="Inter" pitchFamily="34" charset="0"/>
                <a:ea typeface="Inter" pitchFamily="34" charset="-122"/>
                <a:cs typeface="Inter" pitchFamily="34" charset="-120"/>
              </a:rPr>
              <a:t>wholly exempt </a:t>
            </a:r>
            <a:r>
              <a:rPr lang="en-US" sz="700" dirty="0">
                <a:solidFill>
                  <a:srgbClr val="272525"/>
                </a:solidFill>
                <a:latin typeface="Inter" pitchFamily="34" charset="0"/>
                <a:ea typeface="Inter" pitchFamily="34" charset="-122"/>
                <a:cs typeface="Inter" pitchFamily="34" charset="-120"/>
              </a:rPr>
              <a:t>under Section 11/Section 6 of IGST Act, and includes </a:t>
            </a:r>
            <a:r>
              <a:rPr lang="en-US" sz="700" b="1" dirty="0">
                <a:solidFill>
                  <a:srgbClr val="272525"/>
                </a:solidFill>
                <a:latin typeface="Inter" pitchFamily="34" charset="0"/>
                <a:ea typeface="Inter" pitchFamily="34" charset="-122"/>
                <a:cs typeface="Inter" pitchFamily="34" charset="-120"/>
              </a:rPr>
              <a:t>non-taxable supply</a:t>
            </a:r>
            <a:r>
              <a:rPr lang="en-US" sz="700" dirty="0">
                <a:solidFill>
                  <a:srgbClr val="272525"/>
                </a:solidFill>
                <a:latin typeface="Inter" pitchFamily="34" charset="0"/>
                <a:ea typeface="Inter" pitchFamily="34" charset="-122"/>
                <a:cs typeface="Inter" pitchFamily="34" charset="-120"/>
              </a:rPr>
              <a:t>. Relevant notifications include: Nos. 1/2017, 2/2017, 11/2017, 12/2017 CT(R) and Nos. 1/2017, 2/2017, 8/2017, 9/2017 IT(R). </a:t>
            </a:r>
          </a:p>
          <a:p>
            <a:pPr marL="0" indent="0" algn="l">
              <a:lnSpc>
                <a:spcPct val="118000"/>
              </a:lnSpc>
              <a:buNone/>
            </a:pPr>
            <a:r>
              <a:rPr lang="en-US" sz="700" dirty="0">
                <a:solidFill>
                  <a:srgbClr val="272525"/>
                </a:solidFill>
                <a:latin typeface="Inter" pitchFamily="34" charset="0"/>
                <a:ea typeface="Inter" pitchFamily="34" charset="-122"/>
                <a:cs typeface="Inter" pitchFamily="34" charset="-120"/>
              </a:rPr>
              <a:t>Non-taxable supplies under Section 2(78) include: alcoholic liquor for human consumption; petroleum crude, high speed diesel, motor spirit, natural gas, aviation turbine fuel; and un-denatured extra neutral alcohol/rectified spirit (w.e.f. 01/11/2024).</a:t>
            </a:r>
            <a:endParaRPr lang="en-US" sz="70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38438" y="877714"/>
            <a:ext cx="2457450" cy="2292400"/>
          </a:xfrm>
          <a:prstGeom prst="rect">
            <a:avLst/>
          </a:prstGeom>
        </p:spPr>
      </p:pic>
      <p:sp>
        <p:nvSpPr>
          <p:cNvPr id="9" name="Text 5"/>
          <p:cNvSpPr/>
          <p:nvPr/>
        </p:nvSpPr>
        <p:spPr>
          <a:xfrm>
            <a:off x="3481015" y="982191"/>
            <a:ext cx="2210395" cy="296614"/>
          </a:xfrm>
          <a:prstGeom prst="rect">
            <a:avLst/>
          </a:prstGeom>
          <a:noFill/>
          <a:ln/>
        </p:spPr>
        <p:txBody>
          <a:bodyPr wrap="square" lIns="0" tIns="0" rIns="0" bIns="0" rtlCol="0" anchor="t">
            <a:normAutofit/>
          </a:bodyPr>
          <a:lstStyle/>
          <a:p>
            <a:pPr marL="0" indent="0" algn="l">
              <a:lnSpc>
                <a:spcPct val="104000"/>
              </a:lnSpc>
              <a:buNone/>
            </a:pPr>
            <a:r>
              <a:rPr lang="en-US" sz="900" b="1" dirty="0">
                <a:solidFill>
                  <a:srgbClr val="272525"/>
                </a:solidFill>
                <a:latin typeface="Inter Bold" pitchFamily="34" charset="0"/>
                <a:ea typeface="Inter Bold" pitchFamily="34" charset="-122"/>
                <a:cs typeface="Inter Bold" pitchFamily="34" charset="-120"/>
              </a:rPr>
              <a:t>Column 4: Expenditure Relating to Composition Scheme Entities</a:t>
            </a:r>
            <a:endParaRPr lang="en-US" sz="900" dirty="0"/>
          </a:p>
        </p:txBody>
      </p:sp>
      <p:sp>
        <p:nvSpPr>
          <p:cNvPr id="10" name="Text 6"/>
          <p:cNvSpPr/>
          <p:nvPr/>
        </p:nvSpPr>
        <p:spPr>
          <a:xfrm>
            <a:off x="3481015" y="1322412"/>
            <a:ext cx="2210395" cy="1206847"/>
          </a:xfrm>
          <a:prstGeom prst="rect">
            <a:avLst/>
          </a:prstGeom>
          <a:noFill/>
          <a:ln/>
        </p:spPr>
        <p:txBody>
          <a:bodyPr wrap="square" lIns="0" tIns="0" rIns="0" bIns="0" rtlCol="0" anchor="t">
            <a:normAutofit/>
          </a:bodyPr>
          <a:lstStyle/>
          <a:p>
            <a:pPr marL="0" indent="0" algn="l">
              <a:lnSpc>
                <a:spcPct val="118000"/>
              </a:lnSpc>
              <a:buNone/>
            </a:pPr>
            <a:r>
              <a:rPr lang="en-US" sz="700" dirty="0">
                <a:solidFill>
                  <a:srgbClr val="272525"/>
                </a:solidFill>
                <a:latin typeface="Inter" pitchFamily="34" charset="0"/>
                <a:ea typeface="Inter" pitchFamily="34" charset="-122"/>
                <a:cs typeface="Inter" pitchFamily="34" charset="-120"/>
              </a:rPr>
              <a:t>Governed by Section 10 of CGST Act. Key characteristics: composition dealer cannot charge GST, cannot make inter-State supply, issues only bill of supply (not tax invoice), and must mention "Composition taxable person, not eligible to collect tax on supplies" on the bill. Where GSTIN of composition taxpayers is not identified at procurement, a suitable remark may be included in Form 3CA/3CB.</a:t>
            </a:r>
            <a:endParaRPr lang="en-US" sz="70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59066" y="877714"/>
            <a:ext cx="2457524" cy="2292400"/>
          </a:xfrm>
          <a:prstGeom prst="rect">
            <a:avLst/>
          </a:prstGeom>
        </p:spPr>
      </p:pic>
      <p:sp>
        <p:nvSpPr>
          <p:cNvPr id="12" name="Text 7"/>
          <p:cNvSpPr/>
          <p:nvPr/>
        </p:nvSpPr>
        <p:spPr>
          <a:xfrm>
            <a:off x="6001643" y="982191"/>
            <a:ext cx="2210470" cy="296614"/>
          </a:xfrm>
          <a:prstGeom prst="rect">
            <a:avLst/>
          </a:prstGeom>
          <a:noFill/>
          <a:ln/>
        </p:spPr>
        <p:txBody>
          <a:bodyPr wrap="square" lIns="0" tIns="0" rIns="0" bIns="0" rtlCol="0" anchor="t">
            <a:normAutofit/>
          </a:bodyPr>
          <a:lstStyle/>
          <a:p>
            <a:pPr marL="0" indent="0" algn="l">
              <a:lnSpc>
                <a:spcPct val="104000"/>
              </a:lnSpc>
              <a:buNone/>
            </a:pPr>
            <a:r>
              <a:rPr lang="en-US" sz="900" b="1" dirty="0">
                <a:solidFill>
                  <a:srgbClr val="272525"/>
                </a:solidFill>
                <a:latin typeface="Inter Bold" pitchFamily="34" charset="0"/>
                <a:ea typeface="Inter Bold" pitchFamily="34" charset="-122"/>
                <a:cs typeface="Inter Bold" pitchFamily="34" charset="-120"/>
              </a:rPr>
              <a:t>Column 5: Expenditure Relating to Other Registered Entities</a:t>
            </a:r>
            <a:endParaRPr lang="en-US" sz="900" dirty="0"/>
          </a:p>
        </p:txBody>
      </p:sp>
      <p:sp>
        <p:nvSpPr>
          <p:cNvPr id="13" name="Text 8"/>
          <p:cNvSpPr/>
          <p:nvPr/>
        </p:nvSpPr>
        <p:spPr>
          <a:xfrm>
            <a:off x="6001643" y="1322412"/>
            <a:ext cx="2210470" cy="536377"/>
          </a:xfrm>
          <a:prstGeom prst="rect">
            <a:avLst/>
          </a:prstGeom>
          <a:noFill/>
          <a:ln/>
        </p:spPr>
        <p:txBody>
          <a:bodyPr wrap="square" lIns="0" tIns="0" rIns="0" bIns="0" rtlCol="0" anchor="t">
            <a:normAutofit/>
          </a:bodyPr>
          <a:lstStyle/>
          <a:p>
            <a:pPr marL="0" indent="0" algn="l">
              <a:lnSpc>
                <a:spcPct val="118000"/>
              </a:lnSpc>
              <a:buNone/>
            </a:pPr>
            <a:r>
              <a:rPr lang="en-US" sz="700" dirty="0">
                <a:solidFill>
                  <a:srgbClr val="272525"/>
                </a:solidFill>
                <a:latin typeface="Inter" pitchFamily="34" charset="0"/>
                <a:ea typeface="Inter" pitchFamily="34" charset="-122"/>
                <a:cs typeface="Inter" pitchFamily="34" charset="-120"/>
              </a:rPr>
              <a:t>Value of all inward supplies from registered dealers, excluding supplies from composition dealers and exempt supplies from registered dealers.</a:t>
            </a:r>
            <a:endParaRPr lang="en-US" sz="700" dirty="0"/>
          </a:p>
        </p:txBody>
      </p:sp>
      <p:pic>
        <p:nvPicPr>
          <p:cNvPr id="14"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17811" y="3242816"/>
            <a:ext cx="2457450" cy="1621929"/>
          </a:xfrm>
          <a:prstGeom prst="rect">
            <a:avLst/>
          </a:prstGeom>
        </p:spPr>
      </p:pic>
      <p:sp>
        <p:nvSpPr>
          <p:cNvPr id="15" name="Text 9"/>
          <p:cNvSpPr/>
          <p:nvPr/>
        </p:nvSpPr>
        <p:spPr>
          <a:xfrm>
            <a:off x="960388" y="3347293"/>
            <a:ext cx="2210395" cy="296614"/>
          </a:xfrm>
          <a:prstGeom prst="rect">
            <a:avLst/>
          </a:prstGeom>
          <a:noFill/>
          <a:ln/>
        </p:spPr>
        <p:txBody>
          <a:bodyPr wrap="square" lIns="0" tIns="0" rIns="0" bIns="0" rtlCol="0" anchor="t">
            <a:normAutofit/>
          </a:bodyPr>
          <a:lstStyle/>
          <a:p>
            <a:pPr marL="0" indent="0" algn="l">
              <a:lnSpc>
                <a:spcPct val="104000"/>
              </a:lnSpc>
              <a:buNone/>
            </a:pPr>
            <a:r>
              <a:rPr lang="en-US" sz="900" b="1" dirty="0">
                <a:solidFill>
                  <a:srgbClr val="272525"/>
                </a:solidFill>
                <a:latin typeface="Inter Bold" pitchFamily="34" charset="0"/>
                <a:ea typeface="Inter Bold" pitchFamily="34" charset="-122"/>
                <a:cs typeface="Inter Bold" pitchFamily="34" charset="-120"/>
              </a:rPr>
              <a:t>Column 6: Total Payment to Registered Entities</a:t>
            </a:r>
            <a:endParaRPr lang="en-US" sz="900" dirty="0"/>
          </a:p>
        </p:txBody>
      </p:sp>
      <p:sp>
        <p:nvSpPr>
          <p:cNvPr id="16" name="Text 10"/>
          <p:cNvSpPr/>
          <p:nvPr/>
        </p:nvSpPr>
        <p:spPr>
          <a:xfrm>
            <a:off x="960388" y="3687514"/>
            <a:ext cx="2210395" cy="536377"/>
          </a:xfrm>
          <a:prstGeom prst="rect">
            <a:avLst/>
          </a:prstGeom>
          <a:noFill/>
          <a:ln/>
        </p:spPr>
        <p:txBody>
          <a:bodyPr wrap="square" lIns="0" tIns="0" rIns="0" bIns="0" rtlCol="0" anchor="t">
            <a:normAutofit/>
          </a:bodyPr>
          <a:lstStyle/>
          <a:p>
            <a:pPr marL="0" indent="0" algn="l">
              <a:lnSpc>
                <a:spcPct val="118000"/>
              </a:lnSpc>
              <a:buNone/>
            </a:pPr>
            <a:r>
              <a:rPr lang="en-US" sz="700" dirty="0">
                <a:solidFill>
                  <a:srgbClr val="272525"/>
                </a:solidFill>
                <a:latin typeface="Inter" pitchFamily="34" charset="0"/>
                <a:ea typeface="Inter" pitchFamily="34" charset="-122"/>
                <a:cs typeface="Inter" pitchFamily="34" charset="-120"/>
              </a:rPr>
              <a:t>The word 'payment' should be harmoniously interpreted as 'expenditure'. Column 6 = Sum of Columns 3 + 4 + 5 (total expenditure in respect of all registered entities).</a:t>
            </a:r>
            <a:endParaRPr lang="en-US" sz="700" dirty="0"/>
          </a:p>
        </p:txBody>
      </p:sp>
      <p:pic>
        <p:nvPicPr>
          <p:cNvPr id="17" name="Image 4"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38438" y="3242816"/>
            <a:ext cx="2457450" cy="1621929"/>
          </a:xfrm>
          <a:prstGeom prst="rect">
            <a:avLst/>
          </a:prstGeom>
        </p:spPr>
      </p:pic>
      <p:sp>
        <p:nvSpPr>
          <p:cNvPr id="18" name="Text 11"/>
          <p:cNvSpPr/>
          <p:nvPr/>
        </p:nvSpPr>
        <p:spPr>
          <a:xfrm>
            <a:off x="3481015" y="3347293"/>
            <a:ext cx="2210395" cy="296614"/>
          </a:xfrm>
          <a:prstGeom prst="rect">
            <a:avLst/>
          </a:prstGeom>
          <a:noFill/>
          <a:ln/>
        </p:spPr>
        <p:txBody>
          <a:bodyPr wrap="square" lIns="0" tIns="0" rIns="0" bIns="0" rtlCol="0" anchor="t">
            <a:normAutofit/>
          </a:bodyPr>
          <a:lstStyle/>
          <a:p>
            <a:pPr marL="0" indent="0" algn="l">
              <a:lnSpc>
                <a:spcPct val="104000"/>
              </a:lnSpc>
              <a:buNone/>
            </a:pPr>
            <a:r>
              <a:rPr lang="en-US" sz="900" b="1" dirty="0">
                <a:solidFill>
                  <a:srgbClr val="272525"/>
                </a:solidFill>
                <a:latin typeface="Inter Bold" pitchFamily="34" charset="0"/>
                <a:ea typeface="Inter Bold" pitchFamily="34" charset="-122"/>
                <a:cs typeface="Inter Bold" pitchFamily="34" charset="-120"/>
              </a:rPr>
              <a:t>Column 7: Expenditure Relating to Entities Not Registered under GST</a:t>
            </a:r>
            <a:endParaRPr lang="en-US" sz="900" dirty="0"/>
          </a:p>
        </p:txBody>
      </p:sp>
      <p:sp>
        <p:nvSpPr>
          <p:cNvPr id="19" name="Text 12"/>
          <p:cNvSpPr/>
          <p:nvPr/>
        </p:nvSpPr>
        <p:spPr>
          <a:xfrm>
            <a:off x="3481015" y="3687514"/>
            <a:ext cx="2210395" cy="1072753"/>
          </a:xfrm>
          <a:prstGeom prst="rect">
            <a:avLst/>
          </a:prstGeom>
          <a:noFill/>
          <a:ln/>
        </p:spPr>
        <p:txBody>
          <a:bodyPr wrap="square" lIns="0" tIns="0" rIns="0" bIns="0" rtlCol="0" anchor="t">
            <a:normAutofit/>
          </a:bodyPr>
          <a:lstStyle/>
          <a:p>
            <a:pPr marL="0" indent="0" algn="l">
              <a:lnSpc>
                <a:spcPct val="118000"/>
              </a:lnSpc>
              <a:buNone/>
            </a:pPr>
            <a:r>
              <a:rPr lang="en-US" sz="700" dirty="0">
                <a:solidFill>
                  <a:srgbClr val="272525"/>
                </a:solidFill>
                <a:latin typeface="Inter" pitchFamily="34" charset="0"/>
                <a:ea typeface="Inter" pitchFamily="34" charset="-122"/>
                <a:cs typeface="Inter" pitchFamily="34" charset="-120"/>
              </a:rPr>
              <a:t>Value of inward supply of goods/services received from unregistered persons. Total of Columns 6 and 7 should tally with Column 2, except for excluded expenditures. Auditor should differentiate the supplier's registration status at the time of supply from their current status; disclose known cancellations with retrospective effect in notes.</a:t>
            </a:r>
            <a:endParaRPr lang="en-US" sz="700" dirty="0"/>
          </a:p>
        </p:txBody>
      </p:sp>
      <p:sp>
        <p:nvSpPr>
          <p:cNvPr id="20" name="Rectangle 19"/>
          <p:cNvSpPr/>
          <p:nvPr/>
        </p:nvSpPr>
        <p:spPr>
          <a:xfrm>
            <a:off x="8021538" y="4823817"/>
            <a:ext cx="1073601" cy="3196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65162" y="139603"/>
            <a:ext cx="1903512" cy="407713"/>
          </a:xfrm>
          <a:prstGeom prst="roundRect">
            <a:avLst>
              <a:gd name="adj" fmla="val 18277"/>
            </a:avLst>
          </a:prstGeom>
          <a:solidFill>
            <a:srgbClr val="DADBF1"/>
          </a:solidFill>
          <a:ln/>
        </p:spPr>
      </p:sp>
      <p:sp>
        <p:nvSpPr>
          <p:cNvPr id="3" name="Text 1"/>
          <p:cNvSpPr/>
          <p:nvPr/>
        </p:nvSpPr>
        <p:spPr>
          <a:xfrm>
            <a:off x="542404" y="253600"/>
            <a:ext cx="1749028" cy="254224"/>
          </a:xfrm>
          <a:prstGeom prst="rect">
            <a:avLst/>
          </a:prstGeom>
          <a:noFill/>
          <a:ln/>
        </p:spPr>
        <p:txBody>
          <a:bodyPr wrap="none" lIns="0" tIns="0" rIns="0" bIns="0" rtlCol="0" anchor="t"/>
          <a:lstStyle/>
          <a:p>
            <a:pPr marL="0" indent="0" algn="l">
              <a:lnSpc>
                <a:spcPct val="129000"/>
              </a:lnSpc>
              <a:buNone/>
            </a:pPr>
            <a:r>
              <a:rPr lang="en-US" sz="1000" dirty="0">
                <a:solidFill>
                  <a:srgbClr val="272525"/>
                </a:solidFill>
                <a:latin typeface="Inter" pitchFamily="34" charset="0"/>
                <a:ea typeface="Inter" pitchFamily="34" charset="-122"/>
                <a:cs typeface="Inter" pitchFamily="34" charset="-120"/>
              </a:rPr>
              <a:t>CLAUSE 44 — VERIFICATION</a:t>
            </a:r>
            <a:endParaRPr lang="en-US" sz="1000" dirty="0"/>
          </a:p>
        </p:txBody>
      </p:sp>
      <p:sp>
        <p:nvSpPr>
          <p:cNvPr id="4" name="Shape 2"/>
          <p:cNvSpPr/>
          <p:nvPr/>
        </p:nvSpPr>
        <p:spPr>
          <a:xfrm>
            <a:off x="2638871" y="139603"/>
            <a:ext cx="1589745" cy="407713"/>
          </a:xfrm>
          <a:prstGeom prst="roundRect">
            <a:avLst>
              <a:gd name="adj" fmla="val 17497"/>
            </a:avLst>
          </a:prstGeom>
          <a:noFill/>
          <a:ln w="4763">
            <a:solidFill>
              <a:srgbClr val="4950BC"/>
            </a:solidFill>
            <a:prstDash val="solid"/>
          </a:ln>
        </p:spPr>
      </p:sp>
      <p:sp>
        <p:nvSpPr>
          <p:cNvPr id="5" name="Text 3"/>
          <p:cNvSpPr/>
          <p:nvPr/>
        </p:nvSpPr>
        <p:spPr>
          <a:xfrm>
            <a:off x="2703635" y="260157"/>
            <a:ext cx="1465313" cy="166604"/>
          </a:xfrm>
          <a:prstGeom prst="rect">
            <a:avLst/>
          </a:prstGeom>
          <a:noFill/>
          <a:ln/>
        </p:spPr>
        <p:txBody>
          <a:bodyPr wrap="none" lIns="0" tIns="0" rIns="0" bIns="0" rtlCol="0" anchor="t"/>
          <a:lstStyle/>
          <a:p>
            <a:pPr marL="0" indent="0" algn="l">
              <a:lnSpc>
                <a:spcPct val="129000"/>
              </a:lnSpc>
              <a:buNone/>
            </a:pPr>
            <a:r>
              <a:rPr lang="en-US" sz="900" dirty="0">
                <a:solidFill>
                  <a:srgbClr val="4950BC"/>
                </a:solidFill>
                <a:latin typeface="Inter" pitchFamily="34" charset="0"/>
                <a:ea typeface="Inter" pitchFamily="34" charset="-122"/>
                <a:cs typeface="Inter" pitchFamily="34" charset="-120"/>
              </a:rPr>
              <a:t>SIGNATURE &amp; FURNISHING</a:t>
            </a:r>
            <a:endParaRPr lang="en-US" sz="900" dirty="0"/>
          </a:p>
        </p:txBody>
      </p:sp>
      <p:sp>
        <p:nvSpPr>
          <p:cNvPr id="6" name="Text 4"/>
          <p:cNvSpPr/>
          <p:nvPr/>
        </p:nvSpPr>
        <p:spPr>
          <a:xfrm>
            <a:off x="465162" y="595685"/>
            <a:ext cx="7526908" cy="363364"/>
          </a:xfrm>
          <a:prstGeom prst="rect">
            <a:avLst/>
          </a:prstGeom>
          <a:noFill/>
          <a:ln/>
        </p:spPr>
        <p:txBody>
          <a:bodyPr wrap="none" lIns="0" tIns="0" rIns="0" bIns="0" rtlCol="0" anchor="t"/>
          <a:lstStyle/>
          <a:p>
            <a:pPr marL="0" indent="0" algn="l">
              <a:lnSpc>
                <a:spcPct val="104000"/>
              </a:lnSpc>
              <a:buNone/>
            </a:pPr>
            <a:r>
              <a:rPr lang="en-US" sz="2250" b="1" dirty="0">
                <a:solidFill>
                  <a:srgbClr val="000000"/>
                </a:solidFill>
                <a:latin typeface="Inter Bold" pitchFamily="34" charset="0"/>
                <a:ea typeface="Inter Bold" pitchFamily="34" charset="-122"/>
                <a:cs typeface="Inter Bold" pitchFamily="34" charset="-120"/>
              </a:rPr>
              <a:t>Verification, Disclosure &amp; Signature Requirements</a:t>
            </a:r>
            <a:endParaRPr lang="en-US" sz="2250" dirty="0"/>
          </a:p>
        </p:txBody>
      </p:sp>
      <p:sp>
        <p:nvSpPr>
          <p:cNvPr id="7" name="Text 5"/>
          <p:cNvSpPr/>
          <p:nvPr/>
        </p:nvSpPr>
        <p:spPr>
          <a:xfrm>
            <a:off x="465162" y="1231553"/>
            <a:ext cx="2971130" cy="181645"/>
          </a:xfrm>
          <a:prstGeom prst="rect">
            <a:avLst/>
          </a:prstGeom>
          <a:noFill/>
          <a:ln/>
        </p:spPr>
        <p:txBody>
          <a:bodyPr wrap="none" lIns="0" tIns="0" rIns="0" bIns="0" rtlCol="0" anchor="t"/>
          <a:lstStyle/>
          <a:p>
            <a:pPr marL="0" indent="0" algn="l">
              <a:lnSpc>
                <a:spcPct val="104000"/>
              </a:lnSpc>
              <a:buNone/>
            </a:pPr>
            <a:r>
              <a:rPr lang="en-US" sz="1100" b="1" dirty="0">
                <a:solidFill>
                  <a:srgbClr val="000000"/>
                </a:solidFill>
                <a:latin typeface="Inter Bold" pitchFamily="34" charset="0"/>
                <a:ea typeface="Inter Bold" pitchFamily="34" charset="-122"/>
                <a:cs typeface="Inter Bold" pitchFamily="34" charset="-120"/>
              </a:rPr>
              <a:t>Auditor's Verification for Clause 44</a:t>
            </a:r>
            <a:endParaRPr lang="en-US" sz="1100" dirty="0"/>
          </a:p>
        </p:txBody>
      </p:sp>
      <p:sp>
        <p:nvSpPr>
          <p:cNvPr id="8" name="Text 6"/>
          <p:cNvSpPr/>
          <p:nvPr/>
        </p:nvSpPr>
        <p:spPr>
          <a:xfrm>
            <a:off x="465162" y="1522214"/>
            <a:ext cx="3965004" cy="360462"/>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72525"/>
                </a:solidFill>
                <a:latin typeface="Inter" pitchFamily="34" charset="0"/>
                <a:ea typeface="Inter" pitchFamily="34" charset="-122"/>
                <a:cs typeface="Inter" pitchFamily="34" charset="-120"/>
              </a:rPr>
              <a:t>The tax auditor should obtain from the assessee the following details and verify on a test-check basis, retaining them as working papers:</a:t>
            </a:r>
            <a:endParaRPr lang="en-US" sz="900" dirty="0"/>
          </a:p>
        </p:txBody>
      </p:sp>
      <p:sp>
        <p:nvSpPr>
          <p:cNvPr id="9" name="Shape 7"/>
          <p:cNvSpPr/>
          <p:nvPr/>
        </p:nvSpPr>
        <p:spPr>
          <a:xfrm>
            <a:off x="195444" y="2005310"/>
            <a:ext cx="4234722" cy="870793"/>
          </a:xfrm>
          <a:prstGeom prst="roundRect">
            <a:avLst>
              <a:gd name="adj" fmla="val 5609"/>
            </a:avLst>
          </a:prstGeom>
          <a:noFill/>
          <a:ln w="4763">
            <a:solidFill>
              <a:srgbClr val="000000">
                <a:alpha val="8000"/>
              </a:srgbClr>
            </a:solidFill>
            <a:prstDash val="solid"/>
          </a:ln>
        </p:spPr>
      </p:sp>
      <p:sp>
        <p:nvSpPr>
          <p:cNvPr id="10" name="Shape 8"/>
          <p:cNvSpPr/>
          <p:nvPr/>
        </p:nvSpPr>
        <p:spPr>
          <a:xfrm>
            <a:off x="944835" y="2010073"/>
            <a:ext cx="3480569" cy="861268"/>
          </a:xfrm>
          <a:prstGeom prst="rect">
            <a:avLst/>
          </a:prstGeom>
          <a:solidFill>
            <a:srgbClr val="FFFFFF">
              <a:alpha val="4000"/>
            </a:srgbClr>
          </a:solidFill>
          <a:ln/>
        </p:spPr>
      </p:sp>
      <p:sp>
        <p:nvSpPr>
          <p:cNvPr id="11" name="Text 9"/>
          <p:cNvSpPr/>
          <p:nvPr/>
        </p:nvSpPr>
        <p:spPr>
          <a:xfrm>
            <a:off x="314108" y="2080245"/>
            <a:ext cx="460690" cy="540693"/>
          </a:xfrm>
          <a:prstGeom prst="rect">
            <a:avLst/>
          </a:prstGeom>
          <a:noFill/>
          <a:ln/>
        </p:spPr>
        <p:txBody>
          <a:bodyPr wrap="square" lIns="0" tIns="0" rIns="0" bIns="0" rtlCol="0" anchor="t">
            <a:normAutofit/>
          </a:bodyPr>
          <a:lstStyle/>
          <a:p>
            <a:pPr marL="0" indent="0" algn="l">
              <a:lnSpc>
                <a:spcPct val="129000"/>
              </a:lnSpc>
              <a:buNone/>
            </a:pPr>
            <a:r>
              <a:rPr lang="en-US" sz="900" b="1" dirty="0">
                <a:solidFill>
                  <a:srgbClr val="272525"/>
                </a:solidFill>
                <a:latin typeface="Inter" pitchFamily="34" charset="0"/>
                <a:ea typeface="Inter" pitchFamily="34" charset="-122"/>
                <a:cs typeface="Inter" pitchFamily="34" charset="-120"/>
              </a:rPr>
              <a:t>Expenditure Head</a:t>
            </a:r>
            <a:endParaRPr lang="en-US" sz="900" dirty="0"/>
          </a:p>
        </p:txBody>
      </p:sp>
      <p:sp>
        <p:nvSpPr>
          <p:cNvPr id="12" name="Text 10"/>
          <p:cNvSpPr/>
          <p:nvPr/>
        </p:nvSpPr>
        <p:spPr>
          <a:xfrm>
            <a:off x="944835" y="2080245"/>
            <a:ext cx="356071" cy="360462"/>
          </a:xfrm>
          <a:prstGeom prst="rect">
            <a:avLst/>
          </a:prstGeom>
          <a:noFill/>
          <a:ln/>
        </p:spPr>
        <p:txBody>
          <a:bodyPr wrap="square" lIns="0" tIns="0" rIns="0" bIns="0" rtlCol="0" anchor="t">
            <a:normAutofit/>
          </a:bodyPr>
          <a:lstStyle/>
          <a:p>
            <a:pPr marL="0" indent="0" algn="l">
              <a:lnSpc>
                <a:spcPct val="129000"/>
              </a:lnSpc>
              <a:buNone/>
            </a:pPr>
            <a:r>
              <a:rPr lang="en-US" sz="900" b="1" dirty="0">
                <a:solidFill>
                  <a:srgbClr val="272525"/>
                </a:solidFill>
                <a:latin typeface="Inter" pitchFamily="34" charset="0"/>
                <a:ea typeface="Inter" pitchFamily="34" charset="-122"/>
                <a:cs typeface="Inter" pitchFamily="34" charset="-120"/>
              </a:rPr>
              <a:t>Entity Name</a:t>
            </a:r>
            <a:endParaRPr lang="en-US" sz="900" dirty="0"/>
          </a:p>
        </p:txBody>
      </p:sp>
      <p:sp>
        <p:nvSpPr>
          <p:cNvPr id="13" name="Text 11"/>
          <p:cNvSpPr/>
          <p:nvPr/>
        </p:nvSpPr>
        <p:spPr>
          <a:xfrm>
            <a:off x="1419300" y="2080245"/>
            <a:ext cx="356071" cy="360462"/>
          </a:xfrm>
          <a:prstGeom prst="rect">
            <a:avLst/>
          </a:prstGeom>
          <a:noFill/>
          <a:ln/>
        </p:spPr>
        <p:txBody>
          <a:bodyPr wrap="square" lIns="0" tIns="0" rIns="0" bIns="0" rtlCol="0" anchor="t">
            <a:normAutofit/>
          </a:bodyPr>
          <a:lstStyle/>
          <a:p>
            <a:pPr marL="0" indent="0" algn="l">
              <a:lnSpc>
                <a:spcPct val="129000"/>
              </a:lnSpc>
              <a:buNone/>
            </a:pPr>
            <a:r>
              <a:rPr lang="en-US" sz="900" b="1" dirty="0">
                <a:solidFill>
                  <a:srgbClr val="272525"/>
                </a:solidFill>
                <a:latin typeface="Inter" pitchFamily="34" charset="0"/>
                <a:ea typeface="Inter" pitchFamily="34" charset="-122"/>
                <a:cs typeface="Inter" pitchFamily="34" charset="-120"/>
              </a:rPr>
              <a:t>GSTIN</a:t>
            </a:r>
            <a:endParaRPr lang="en-US" sz="900" dirty="0"/>
          </a:p>
        </p:txBody>
      </p:sp>
      <p:sp>
        <p:nvSpPr>
          <p:cNvPr id="14" name="Text 12"/>
          <p:cNvSpPr/>
          <p:nvPr/>
        </p:nvSpPr>
        <p:spPr>
          <a:xfrm>
            <a:off x="1894024" y="2080245"/>
            <a:ext cx="553640" cy="720923"/>
          </a:xfrm>
          <a:prstGeom prst="rect">
            <a:avLst/>
          </a:prstGeom>
          <a:noFill/>
          <a:ln/>
        </p:spPr>
        <p:txBody>
          <a:bodyPr wrap="square" lIns="0" tIns="0" rIns="0" bIns="0" rtlCol="0" anchor="t">
            <a:normAutofit/>
          </a:bodyPr>
          <a:lstStyle/>
          <a:p>
            <a:pPr marL="0" indent="0" algn="l">
              <a:lnSpc>
                <a:spcPct val="129000"/>
              </a:lnSpc>
              <a:buNone/>
            </a:pPr>
            <a:r>
              <a:rPr lang="en-US" sz="900" b="1" dirty="0">
                <a:solidFill>
                  <a:srgbClr val="272525"/>
                </a:solidFill>
                <a:latin typeface="Inter" pitchFamily="34" charset="0"/>
                <a:ea typeface="Inter" pitchFamily="34" charset="-122"/>
                <a:cs typeface="Inter" pitchFamily="34" charset="-120"/>
              </a:rPr>
              <a:t>Value Debited</a:t>
            </a:r>
            <a:endParaRPr lang="en-US" sz="900" dirty="0"/>
          </a:p>
        </p:txBody>
      </p:sp>
      <p:sp>
        <p:nvSpPr>
          <p:cNvPr id="15" name="Text 13"/>
          <p:cNvSpPr/>
          <p:nvPr/>
        </p:nvSpPr>
        <p:spPr>
          <a:xfrm>
            <a:off x="2506302" y="2080564"/>
            <a:ext cx="357634" cy="540693"/>
          </a:xfrm>
          <a:prstGeom prst="rect">
            <a:avLst/>
          </a:prstGeom>
          <a:noFill/>
          <a:ln/>
        </p:spPr>
        <p:txBody>
          <a:bodyPr wrap="square" lIns="0" tIns="0" rIns="0" bIns="0" rtlCol="0" anchor="t">
            <a:normAutofit/>
          </a:bodyPr>
          <a:lstStyle/>
          <a:p>
            <a:pPr marL="0" indent="0" algn="l">
              <a:lnSpc>
                <a:spcPct val="129000"/>
              </a:lnSpc>
              <a:buNone/>
            </a:pPr>
            <a:r>
              <a:rPr lang="en-US" sz="900" b="1" dirty="0">
                <a:solidFill>
                  <a:srgbClr val="272525"/>
                </a:solidFill>
                <a:latin typeface="Inter" pitchFamily="34" charset="0"/>
                <a:ea typeface="Inter" pitchFamily="34" charset="-122"/>
                <a:cs typeface="Inter" pitchFamily="34" charset="-120"/>
              </a:rPr>
              <a:t>ITC Taken</a:t>
            </a:r>
            <a:endParaRPr lang="en-US" sz="900" dirty="0"/>
          </a:p>
        </p:txBody>
      </p:sp>
      <p:sp>
        <p:nvSpPr>
          <p:cNvPr id="16" name="Text 14"/>
          <p:cNvSpPr/>
          <p:nvPr/>
        </p:nvSpPr>
        <p:spPr>
          <a:xfrm>
            <a:off x="3040930" y="2080245"/>
            <a:ext cx="276969" cy="540693"/>
          </a:xfrm>
          <a:prstGeom prst="rect">
            <a:avLst/>
          </a:prstGeom>
          <a:noFill/>
          <a:ln/>
        </p:spPr>
        <p:txBody>
          <a:bodyPr wrap="square" lIns="0" tIns="0" rIns="0" bIns="0" rtlCol="0" anchor="t">
            <a:normAutofit/>
          </a:bodyPr>
          <a:lstStyle/>
          <a:p>
            <a:pPr marL="0" indent="0" algn="l">
              <a:lnSpc>
                <a:spcPct val="129000"/>
              </a:lnSpc>
              <a:buNone/>
            </a:pPr>
            <a:r>
              <a:rPr lang="en-US" sz="900" b="1" dirty="0">
                <a:solidFill>
                  <a:srgbClr val="272525"/>
                </a:solidFill>
                <a:latin typeface="Inter" pitchFamily="34" charset="0"/>
                <a:ea typeface="Inter" pitchFamily="34" charset="-122"/>
                <a:cs typeface="Inter" pitchFamily="34" charset="-120"/>
              </a:rPr>
              <a:t>Total Paid</a:t>
            </a:r>
            <a:endParaRPr lang="en-US" sz="900" dirty="0"/>
          </a:p>
        </p:txBody>
      </p:sp>
      <p:sp>
        <p:nvSpPr>
          <p:cNvPr id="17" name="Text 15"/>
          <p:cNvSpPr/>
          <p:nvPr/>
        </p:nvSpPr>
        <p:spPr>
          <a:xfrm>
            <a:off x="3625767" y="2087704"/>
            <a:ext cx="477069" cy="360462"/>
          </a:xfrm>
          <a:prstGeom prst="rect">
            <a:avLst/>
          </a:prstGeom>
          <a:noFill/>
          <a:ln/>
        </p:spPr>
        <p:txBody>
          <a:bodyPr wrap="square" lIns="0" tIns="0" rIns="0" bIns="0" rtlCol="0" anchor="t">
            <a:normAutofit/>
          </a:bodyPr>
          <a:lstStyle/>
          <a:p>
            <a:pPr marL="0" indent="0" algn="l">
              <a:lnSpc>
                <a:spcPct val="129000"/>
              </a:lnSpc>
              <a:buNone/>
            </a:pPr>
            <a:r>
              <a:rPr lang="en-US" sz="900" b="1" dirty="0">
                <a:solidFill>
                  <a:srgbClr val="272525"/>
                </a:solidFill>
                <a:latin typeface="Inter" pitchFamily="34" charset="0"/>
                <a:ea typeface="Inter" pitchFamily="34" charset="-122"/>
                <a:cs typeface="Inter" pitchFamily="34" charset="-120"/>
              </a:rPr>
              <a:t>Remarks</a:t>
            </a:r>
            <a:endParaRPr lang="en-US" sz="900" dirty="0"/>
          </a:p>
        </p:txBody>
      </p:sp>
      <p:sp>
        <p:nvSpPr>
          <p:cNvPr id="18" name="Text 16"/>
          <p:cNvSpPr/>
          <p:nvPr/>
        </p:nvSpPr>
        <p:spPr>
          <a:xfrm>
            <a:off x="465162" y="2998738"/>
            <a:ext cx="3965004" cy="1081385"/>
          </a:xfrm>
          <a:prstGeom prst="rect">
            <a:avLst/>
          </a:prstGeom>
          <a:noFill/>
          <a:ln/>
        </p:spPr>
        <p:txBody>
          <a:bodyPr wrap="square" lIns="0" tIns="0" rIns="0" bIns="0" rtlCol="0" anchor="t">
            <a:normAutofit/>
          </a:bodyPr>
          <a:lstStyle/>
          <a:p>
            <a:pPr marL="0" indent="0" algn="l">
              <a:lnSpc>
                <a:spcPct val="129000"/>
              </a:lnSpc>
              <a:buNone/>
            </a:pPr>
            <a:r>
              <a:rPr lang="en-US" sz="900" dirty="0">
                <a:solidFill>
                  <a:srgbClr val="272525"/>
                </a:solidFill>
                <a:latin typeface="Inter" pitchFamily="34" charset="0"/>
                <a:ea typeface="Inter" pitchFamily="34" charset="-122"/>
                <a:cs typeface="Inter" pitchFamily="34" charset="-120"/>
              </a:rPr>
              <a:t>Where the assessee cannot provide required details, an appropriate disclosure/disclaimer should be made in Form 3CA/3CB. If the assessee has provided reasons for inability, the same may be reported if found appropriate. An appropriate disclosure should also be made regarding the view taken on the meaning of "total expenditure" and the method of filling columns.</a:t>
            </a:r>
            <a:endParaRPr lang="en-US" sz="900" dirty="0"/>
          </a:p>
        </p:txBody>
      </p:sp>
      <p:sp>
        <p:nvSpPr>
          <p:cNvPr id="19" name="Shape 17"/>
          <p:cNvSpPr/>
          <p:nvPr/>
        </p:nvSpPr>
        <p:spPr>
          <a:xfrm>
            <a:off x="4634880" y="1122536"/>
            <a:ext cx="4132436" cy="3692203"/>
          </a:xfrm>
          <a:prstGeom prst="roundRect">
            <a:avLst>
              <a:gd name="adj" fmla="val 2268"/>
            </a:avLst>
          </a:prstGeom>
          <a:solidFill>
            <a:srgbClr val="4950BC"/>
          </a:solidFill>
          <a:ln/>
        </p:spPr>
      </p:sp>
      <p:sp>
        <p:nvSpPr>
          <p:cNvPr id="20" name="Text 18"/>
          <p:cNvSpPr/>
          <p:nvPr/>
        </p:nvSpPr>
        <p:spPr>
          <a:xfrm>
            <a:off x="4751115" y="1231553"/>
            <a:ext cx="3464496" cy="181645"/>
          </a:xfrm>
          <a:prstGeom prst="rect">
            <a:avLst/>
          </a:prstGeom>
          <a:noFill/>
          <a:ln/>
        </p:spPr>
        <p:txBody>
          <a:bodyPr wrap="none" lIns="0" tIns="0" rIns="0" bIns="0" rtlCol="0" anchor="t"/>
          <a:lstStyle/>
          <a:p>
            <a:pPr marL="0" indent="0" algn="l">
              <a:lnSpc>
                <a:spcPct val="104000"/>
              </a:lnSpc>
              <a:buNone/>
            </a:pPr>
            <a:r>
              <a:rPr lang="en-US" sz="1100" b="1" dirty="0">
                <a:solidFill>
                  <a:srgbClr val="FFFFFF"/>
                </a:solidFill>
                <a:latin typeface="Inter Bold" pitchFamily="34" charset="0"/>
                <a:ea typeface="Inter Bold" pitchFamily="34" charset="-122"/>
                <a:cs typeface="Inter Bold" pitchFamily="34" charset="-120"/>
              </a:rPr>
              <a:t>Signature &amp; Furnishing of Tax Audit Report</a:t>
            </a:r>
            <a:endParaRPr lang="en-US" sz="1100" dirty="0"/>
          </a:p>
        </p:txBody>
      </p:sp>
      <p:sp>
        <p:nvSpPr>
          <p:cNvPr id="21" name="Text 19"/>
          <p:cNvSpPr/>
          <p:nvPr/>
        </p:nvSpPr>
        <p:spPr>
          <a:xfrm>
            <a:off x="4751115" y="1522214"/>
            <a:ext cx="3899967" cy="3254425"/>
          </a:xfrm>
          <a:prstGeom prst="rect">
            <a:avLst/>
          </a:prstGeom>
          <a:noFill/>
          <a:ln/>
        </p:spPr>
        <p:txBody>
          <a:bodyPr wrap="square" lIns="0" tIns="0" rIns="0" bIns="0" rtlCol="0" anchor="t">
            <a:normAutofit/>
          </a:bodyPr>
          <a:lstStyle/>
          <a:p>
            <a:pPr marL="342900" indent="-342900" algn="l">
              <a:lnSpc>
                <a:spcPct val="129000"/>
              </a:lnSpc>
              <a:buSzPct val="100000"/>
              <a:buChar char="•"/>
            </a:pPr>
            <a:r>
              <a:rPr lang="en-US" sz="900" dirty="0">
                <a:solidFill>
                  <a:srgbClr val="FFFFFF"/>
                </a:solidFill>
                <a:latin typeface="Inter" pitchFamily="34" charset="0"/>
                <a:ea typeface="Inter" pitchFamily="34" charset="-122"/>
                <a:cs typeface="Inter" pitchFamily="34" charset="-120"/>
              </a:rPr>
              <a:t>Form 3CD must be signed by the person competent to sign Form 3CA/3CB, with full name, address, membership number, firm registration number, place, and date</a:t>
            </a:r>
            <a:endParaRPr lang="en-US" sz="900" dirty="0"/>
          </a:p>
          <a:p>
            <a:pPr marL="342900" indent="-342900" algn="l">
              <a:lnSpc>
                <a:spcPct val="129000"/>
              </a:lnSpc>
              <a:buSzPct val="100000"/>
              <a:buChar char="•"/>
            </a:pPr>
            <a:r>
              <a:rPr lang="en-US" sz="900" dirty="0">
                <a:solidFill>
                  <a:srgbClr val="FFFFFF"/>
                </a:solidFill>
                <a:latin typeface="Inter" pitchFamily="34" charset="0"/>
                <a:ea typeface="Inter" pitchFamily="34" charset="-122"/>
                <a:cs typeface="Inter" pitchFamily="34" charset="-120"/>
              </a:rPr>
              <a:t>For soft copy reports, the tax auditor must affix a </a:t>
            </a:r>
            <a:r>
              <a:rPr lang="en-US" sz="900" b="1" dirty="0">
                <a:solidFill>
                  <a:srgbClr val="FFFFFF"/>
                </a:solidFill>
                <a:latin typeface="Inter" pitchFamily="34" charset="0"/>
                <a:ea typeface="Inter" pitchFamily="34" charset="-122"/>
                <a:cs typeface="Inter" pitchFamily="34" charset="-120"/>
              </a:rPr>
              <a:t>Digital Signature</a:t>
            </a:r>
            <a:r>
              <a:rPr lang="en-US" sz="900" dirty="0">
                <a:solidFill>
                  <a:srgbClr val="FFFFFF"/>
                </a:solidFill>
                <a:latin typeface="Inter" pitchFamily="34" charset="0"/>
                <a:ea typeface="Inter" pitchFamily="34" charset="-122"/>
                <a:cs typeface="Inter" pitchFamily="34" charset="-120"/>
              </a:rPr>
              <a:t>; time and date of signature are automatically captured and must tally with the manual date on hard copy</a:t>
            </a:r>
            <a:endParaRPr lang="en-US" sz="900" dirty="0"/>
          </a:p>
          <a:p>
            <a:pPr marL="342900" indent="-342900" algn="l">
              <a:lnSpc>
                <a:spcPct val="129000"/>
              </a:lnSpc>
              <a:buSzPct val="100000"/>
              <a:buChar char="•"/>
            </a:pPr>
            <a:r>
              <a:rPr lang="en-US" sz="900" dirty="0">
                <a:solidFill>
                  <a:srgbClr val="FFFFFF"/>
                </a:solidFill>
                <a:latin typeface="Inter" pitchFamily="34" charset="0"/>
                <a:ea typeface="Inter" pitchFamily="34" charset="-122"/>
                <a:cs typeface="Inter" pitchFamily="34" charset="-120"/>
              </a:rPr>
              <a:t>Forms 3CA/3CB and 3CD must be uploaded on the Income Tax Department website and digitally signed; the assessee must accept the report under their digital signature</a:t>
            </a:r>
            <a:endParaRPr lang="en-US" sz="900" dirty="0"/>
          </a:p>
          <a:p>
            <a:pPr marL="342900" indent="-342900" algn="l">
              <a:lnSpc>
                <a:spcPct val="129000"/>
              </a:lnSpc>
              <a:buSzPct val="100000"/>
              <a:buChar char="•"/>
            </a:pPr>
            <a:r>
              <a:rPr lang="en-US" sz="900" dirty="0">
                <a:solidFill>
                  <a:srgbClr val="FFFFFF"/>
                </a:solidFill>
                <a:latin typeface="Inter" pitchFamily="34" charset="0"/>
                <a:ea typeface="Inter" pitchFamily="34" charset="-122"/>
                <a:cs typeface="Inter" pitchFamily="34" charset="-120"/>
              </a:rPr>
              <a:t>Primary responsibility of electronic furnishing lies with the assessee (Rule 12(2)); Sections 5 &amp; 6 of Information Technology Act, 2000 give legal recognition to electronic/digital signatures</a:t>
            </a:r>
            <a:endParaRPr lang="en-US" sz="900" dirty="0"/>
          </a:p>
          <a:p>
            <a:pPr marL="342900" indent="-342900" algn="l">
              <a:lnSpc>
                <a:spcPct val="129000"/>
              </a:lnSpc>
              <a:buSzPct val="100000"/>
              <a:buChar char="•"/>
            </a:pPr>
            <a:r>
              <a:rPr lang="en-US" sz="900" dirty="0">
                <a:solidFill>
                  <a:srgbClr val="FFFFFF"/>
                </a:solidFill>
                <a:latin typeface="Inter" pitchFamily="34" charset="0"/>
                <a:ea typeface="Inter" pitchFamily="34" charset="-122"/>
                <a:cs typeface="Inter" pitchFamily="34" charset="-120"/>
              </a:rPr>
              <a:t>For </a:t>
            </a:r>
            <a:r>
              <a:rPr lang="en-US" sz="900" b="1" dirty="0">
                <a:solidFill>
                  <a:srgbClr val="FFFFFF"/>
                </a:solidFill>
                <a:latin typeface="Inter" pitchFamily="34" charset="0"/>
                <a:ea typeface="Inter" pitchFamily="34" charset="-122"/>
                <a:cs typeface="Inter" pitchFamily="34" charset="-120"/>
              </a:rPr>
              <a:t>Joint Auditors</a:t>
            </a:r>
            <a:r>
              <a:rPr lang="en-US" sz="900" dirty="0">
                <a:solidFill>
                  <a:srgbClr val="FFFFFF"/>
                </a:solidFill>
                <a:latin typeface="Inter" pitchFamily="34" charset="0"/>
                <a:ea typeface="Inter" pitchFamily="34" charset="-122"/>
                <a:cs typeface="Inter" pitchFamily="34" charset="-120"/>
              </a:rPr>
              <a:t>: one auditor uploads a consolidated report with disclosure from joint auditors; hard copy signed by all should be given to the assessee</a:t>
            </a:r>
            <a:endParaRPr lang="en-US" sz="900" dirty="0"/>
          </a:p>
          <a:p>
            <a:pPr marL="342900" indent="-342900" algn="l">
              <a:lnSpc>
                <a:spcPct val="129000"/>
              </a:lnSpc>
              <a:buSzPct val="100000"/>
              <a:buChar char="•"/>
            </a:pPr>
            <a:r>
              <a:rPr lang="en-US" sz="900" dirty="0">
                <a:solidFill>
                  <a:srgbClr val="FFFFFF"/>
                </a:solidFill>
                <a:latin typeface="Inter" pitchFamily="34" charset="0"/>
                <a:ea typeface="Inter" pitchFamily="34" charset="-122"/>
                <a:cs typeface="Inter" pitchFamily="34" charset="-120"/>
              </a:rPr>
              <a:t>UDIN should be written on the hard copy of Form 3CA/3CB; no compulsory mechanism exists for inserting UDIN prior to uploading</a:t>
            </a:r>
            <a:endParaRPr lang="en-US" sz="900" dirty="0"/>
          </a:p>
        </p:txBody>
      </p:sp>
      <p:sp>
        <p:nvSpPr>
          <p:cNvPr id="22" name="Rectangle 21"/>
          <p:cNvSpPr/>
          <p:nvPr/>
        </p:nvSpPr>
        <p:spPr>
          <a:xfrm>
            <a:off x="8021538" y="4823817"/>
            <a:ext cx="1073601" cy="3196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4" name="Text 2"/>
          <p:cNvSpPr/>
          <p:nvPr/>
        </p:nvSpPr>
        <p:spPr>
          <a:xfrm>
            <a:off x="449227" y="397790"/>
            <a:ext cx="5510808" cy="387548"/>
          </a:xfrm>
          <a:prstGeom prst="rect">
            <a:avLst/>
          </a:prstGeom>
          <a:noFill/>
          <a:ln/>
        </p:spPr>
        <p:txBody>
          <a:bodyPr wrap="none" lIns="0" tIns="0" rIns="0" bIns="0" rtlCol="0" anchor="t"/>
          <a:lstStyle/>
          <a:p>
            <a:pPr marL="0" indent="0" algn="l">
              <a:lnSpc>
                <a:spcPct val="104000"/>
              </a:lnSpc>
              <a:buNone/>
            </a:pPr>
            <a:r>
              <a:rPr lang="en-US"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Introduction: What is a Tax Audit?</a:t>
            </a:r>
            <a:endParaRPr lang="en-US" sz="2400" dirty="0">
              <a:latin typeface="Book Antiqua" panose="02040602050305030304" pitchFamily="18" charset="0"/>
            </a:endParaRPr>
          </a:p>
        </p:txBody>
      </p:sp>
      <p:sp>
        <p:nvSpPr>
          <p:cNvPr id="5" name="Shape 3"/>
          <p:cNvSpPr/>
          <p:nvPr/>
        </p:nvSpPr>
        <p:spPr>
          <a:xfrm>
            <a:off x="282849" y="1219953"/>
            <a:ext cx="4103191" cy="3399691"/>
          </a:xfrm>
          <a:prstGeom prst="roundRect">
            <a:avLst>
              <a:gd name="adj" fmla="val 3965"/>
            </a:avLst>
          </a:prstGeom>
          <a:solidFill>
            <a:srgbClr val="8C98CA"/>
          </a:solidFill>
          <a:ln/>
        </p:spPr>
      </p:sp>
      <p:sp>
        <p:nvSpPr>
          <p:cNvPr id="6" name="Text 4"/>
          <p:cNvSpPr/>
          <p:nvPr/>
        </p:nvSpPr>
        <p:spPr>
          <a:xfrm>
            <a:off x="1116951" y="1673093"/>
            <a:ext cx="2007766" cy="193849"/>
          </a:xfrm>
          <a:prstGeom prst="rect">
            <a:avLst/>
          </a:prstGeom>
          <a:noFill/>
          <a:ln/>
        </p:spPr>
        <p:txBody>
          <a:bodyPr wrap="none" lIns="0" tIns="0" rIns="0" bIns="0" rtlCol="0" anchor="t"/>
          <a:lstStyle/>
          <a:p>
            <a:pPr marL="0" indent="0" algn="l">
              <a:lnSpc>
                <a:spcPct val="104000"/>
              </a:lnSpc>
              <a:buNone/>
            </a:pPr>
            <a:r>
              <a:rPr lang="en-US" sz="2000" b="1" dirty="0">
                <a:solidFill>
                  <a:srgbClr val="000000"/>
                </a:solidFill>
                <a:latin typeface="Book Antiqua" panose="02040602050305030304" pitchFamily="18" charset="0"/>
                <a:ea typeface="Arial Unicode MS" panose="020B0604020202020204" pitchFamily="34" charset="-128"/>
                <a:cs typeface="Arial Unicode MS" panose="020B0604020202020204" pitchFamily="34" charset="-128"/>
              </a:rPr>
              <a:t>What is an Audit?</a:t>
            </a:r>
            <a:endParaRPr lang="en-US" sz="2000" b="1" dirty="0">
              <a:latin typeface="Book Antiqua" panose="02040602050305030304" pitchFamily="18" charset="0"/>
            </a:endParaRPr>
          </a:p>
        </p:txBody>
      </p:sp>
      <p:sp>
        <p:nvSpPr>
          <p:cNvPr id="7" name="Text 5"/>
          <p:cNvSpPr/>
          <p:nvPr/>
        </p:nvSpPr>
        <p:spPr>
          <a:xfrm>
            <a:off x="530796" y="2320082"/>
            <a:ext cx="3855244" cy="793849"/>
          </a:xfrm>
          <a:prstGeom prst="rect">
            <a:avLst/>
          </a:prstGeom>
          <a:noFill/>
          <a:ln/>
        </p:spPr>
        <p:txBody>
          <a:bodyPr wrap="square" lIns="0" tIns="0" rIns="0" bIns="0" rtlCol="0" anchor="t">
            <a:noAutofit/>
          </a:bodyPr>
          <a:lstStyle/>
          <a:p>
            <a:pPr marL="0" indent="0" algn="l">
              <a:lnSpc>
                <a:spcPct val="133000"/>
              </a:lnSpc>
              <a:buNone/>
            </a:pPr>
            <a:r>
              <a:rPr lang="en-US" sz="1400" dirty="0">
                <a:solidFill>
                  <a:srgbClr val="000000"/>
                </a:solidFill>
                <a:latin typeface="Epilogue" pitchFamily="34" charset="0"/>
                <a:ea typeface="Epilogue" pitchFamily="34" charset="-122"/>
                <a:cs typeface="Epilogue" pitchFamily="34" charset="-120"/>
              </a:rPr>
              <a:t>The dictionary meaning of "audit" is check, review, or inspection. Various types exist under different laws — company law requires company audit, cost accounting law requires cost audit, etc.</a:t>
            </a:r>
            <a:endParaRPr lang="en-US" sz="1400" dirty="0">
              <a:latin typeface="Book Antiqua" panose="02040602050305030304" pitchFamily="18" charset="0"/>
            </a:endParaRPr>
          </a:p>
        </p:txBody>
      </p:sp>
      <p:sp>
        <p:nvSpPr>
          <p:cNvPr id="8" name="Text 6"/>
          <p:cNvSpPr/>
          <p:nvPr/>
        </p:nvSpPr>
        <p:spPr>
          <a:xfrm>
            <a:off x="4728046" y="1350897"/>
            <a:ext cx="3372600" cy="359584"/>
          </a:xfrm>
          <a:prstGeom prst="rect">
            <a:avLst/>
          </a:prstGeom>
          <a:noFill/>
          <a:ln/>
        </p:spPr>
        <p:txBody>
          <a:bodyPr wrap="none" lIns="0" tIns="0" rIns="0" bIns="0" rtlCol="0" anchor="t"/>
          <a:lstStyle/>
          <a:p>
            <a:pPr marL="0" indent="0" algn="l">
              <a:lnSpc>
                <a:spcPct val="104000"/>
              </a:lnSpc>
              <a:buNone/>
            </a:pPr>
            <a:r>
              <a:rPr lang="en-US" b="1" dirty="0">
                <a:solidFill>
                  <a:srgbClr val="FFFFFF"/>
                </a:solidFill>
                <a:latin typeface="Book Antiqua" panose="02040602050305030304" pitchFamily="18" charset="0"/>
                <a:ea typeface="Arial Unicode MS" panose="020B0604020202020204" pitchFamily="34" charset="-128"/>
                <a:cs typeface="Arial Unicode MS" panose="020B0604020202020204" pitchFamily="34" charset="-128"/>
              </a:rPr>
              <a:t>Tax Audit under Section 44AB</a:t>
            </a:r>
            <a:endParaRPr lang="en-US" b="1" dirty="0">
              <a:latin typeface="Book Antiqua" panose="02040602050305030304" pitchFamily="18" charset="0"/>
            </a:endParaRPr>
          </a:p>
        </p:txBody>
      </p:sp>
      <p:sp>
        <p:nvSpPr>
          <p:cNvPr id="9" name="Text 7"/>
          <p:cNvSpPr/>
          <p:nvPr/>
        </p:nvSpPr>
        <p:spPr>
          <a:xfrm>
            <a:off x="4728046" y="1927358"/>
            <a:ext cx="3924598" cy="2650503"/>
          </a:xfrm>
          <a:prstGeom prst="rect">
            <a:avLst/>
          </a:prstGeom>
          <a:noFill/>
          <a:ln/>
        </p:spPr>
        <p:txBody>
          <a:bodyPr wrap="square" lIns="0" tIns="0" rIns="0" bIns="0" rtlCol="0" anchor="t">
            <a:noAutofit/>
          </a:bodyPr>
          <a:lstStyle/>
          <a:p>
            <a:pPr marL="0" indent="0" algn="l">
              <a:lnSpc>
                <a:spcPct val="133000"/>
              </a:lnSpc>
              <a:spcAft>
                <a:spcPts val="850"/>
              </a:spcAft>
              <a:buNone/>
            </a:pPr>
            <a:r>
              <a:rPr lang="en-US" sz="1200" dirty="0">
                <a:solidFill>
                  <a:srgbClr val="EBECEF"/>
                </a:solidFill>
                <a:latin typeface="Epilogue" pitchFamily="34" charset="0"/>
                <a:ea typeface="Epilogue" pitchFamily="34" charset="-122"/>
                <a:cs typeface="Epilogue" pitchFamily="34" charset="-120"/>
              </a:rPr>
              <a:t>The Income-tax law requires taxpayers to get their business/profession accounts audited from the viewpoint of Income-tax law. Section 44AB mandates that certain classes of taxpayers must get their accounts audited by a Chartered Accountant to ascertain compliance with the provisions of the Income-tax law.</a:t>
            </a:r>
            <a:endParaRPr lang="en-US" sz="1200" dirty="0">
              <a:latin typeface="Book Antiqua" panose="02040602050305030304" pitchFamily="18" charset="0"/>
            </a:endParaRPr>
          </a:p>
          <a:p>
            <a:pPr marL="0" indent="0" algn="l">
              <a:lnSpc>
                <a:spcPct val="133000"/>
              </a:lnSpc>
              <a:buNone/>
            </a:pPr>
            <a:r>
              <a:rPr lang="en-US" sz="1200" dirty="0">
                <a:solidFill>
                  <a:srgbClr val="EBECEF"/>
                </a:solidFill>
                <a:latin typeface="Epilogue" pitchFamily="34" charset="0"/>
                <a:ea typeface="Epilogue" pitchFamily="34" charset="-122"/>
                <a:cs typeface="Epilogue" pitchFamily="34" charset="-120"/>
              </a:rPr>
              <a:t>The audit report is given in </a:t>
            </a:r>
            <a:r>
              <a:rPr lang="en-US" sz="1200" b="1" dirty="0">
                <a:solidFill>
                  <a:srgbClr val="EBECEF"/>
                </a:solidFill>
                <a:latin typeface="Epilogue" pitchFamily="34" charset="0"/>
                <a:ea typeface="Epilogue" pitchFamily="34" charset="-122"/>
                <a:cs typeface="Epilogue" pitchFamily="34" charset="-120"/>
              </a:rPr>
              <a:t>Form Nos. 3CA/3CB</a:t>
            </a:r>
            <a:r>
              <a:rPr lang="en-US" sz="1200" dirty="0">
                <a:solidFill>
                  <a:srgbClr val="EBECEF"/>
                </a:solidFill>
                <a:latin typeface="Epilogue" pitchFamily="34" charset="0"/>
                <a:ea typeface="Epilogue" pitchFamily="34" charset="-122"/>
                <a:cs typeface="Epilogue" pitchFamily="34" charset="-120"/>
              </a:rPr>
              <a:t> and the statement of particulars in </a:t>
            </a:r>
            <a:r>
              <a:rPr lang="en-US" sz="1200" b="1" dirty="0">
                <a:solidFill>
                  <a:srgbClr val="EBECEF"/>
                </a:solidFill>
                <a:latin typeface="Epilogue" pitchFamily="34" charset="0"/>
                <a:ea typeface="Epilogue" pitchFamily="34" charset="-122"/>
                <a:cs typeface="Epilogue" pitchFamily="34" charset="-120"/>
              </a:rPr>
              <a:t>Form 3CD</a:t>
            </a:r>
            <a:r>
              <a:rPr lang="en-US" sz="1200" dirty="0">
                <a:solidFill>
                  <a:srgbClr val="EBECEF"/>
                </a:solidFill>
                <a:latin typeface="Epilogue" pitchFamily="34" charset="0"/>
                <a:ea typeface="Epilogue" pitchFamily="34" charset="-122"/>
                <a:cs typeface="Epilogue" pitchFamily="34" charset="-120"/>
              </a:rPr>
              <a:t>.</a:t>
            </a:r>
            <a:endParaRPr lang="en-US" sz="1200" dirty="0">
              <a:latin typeface="Book Antiqua" panose="02040602050305030304" pitchFamily="18" charset="0"/>
            </a:endParaRPr>
          </a:p>
        </p:txBody>
      </p:sp>
      <p:sp>
        <p:nvSpPr>
          <p:cNvPr id="10" name="Rectangle 9"/>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84886" y="35387"/>
            <a:ext cx="1875693" cy="400110"/>
          </a:xfrm>
          <a:prstGeom prst="rect">
            <a:avLst/>
          </a:prstGeom>
          <a:noFill/>
        </p:spPr>
        <p:txBody>
          <a:bodyPr wrap="square" rtlCol="0">
            <a:spAutoFit/>
          </a:bodyPr>
          <a:lstStyle/>
          <a:p>
            <a:r>
              <a:rPr lang="en-US" sz="2000" b="1" u="sng" dirty="0">
                <a:solidFill>
                  <a:schemeClr val="bg1"/>
                </a:solidFill>
                <a:effectLst>
                  <a:glow rad="228600">
                    <a:schemeClr val="accent5">
                      <a:satMod val="175000"/>
                      <a:alpha val="40000"/>
                    </a:schemeClr>
                  </a:glow>
                </a:effectLst>
              </a:rPr>
              <a:t>QUESTION - 3</a:t>
            </a:r>
            <a:endParaRPr lang="en-IN" sz="2000" b="1" u="sng" dirty="0">
              <a:solidFill>
                <a:schemeClr val="bg1"/>
              </a:solidFill>
              <a:effectLst>
                <a:glow rad="228600">
                  <a:schemeClr val="accent5">
                    <a:satMod val="175000"/>
                    <a:alpha val="40000"/>
                  </a:schemeClr>
                </a:glow>
              </a:effectLst>
            </a:endParaRPr>
          </a:p>
        </p:txBody>
      </p:sp>
      <p:sp>
        <p:nvSpPr>
          <p:cNvPr id="3" name="TextBox 2"/>
          <p:cNvSpPr txBox="1"/>
          <p:nvPr/>
        </p:nvSpPr>
        <p:spPr>
          <a:xfrm>
            <a:off x="846161" y="535571"/>
            <a:ext cx="8134066" cy="2769989"/>
          </a:xfrm>
          <a:prstGeom prst="rect">
            <a:avLst/>
          </a:prstGeom>
          <a:noFill/>
        </p:spPr>
        <p:txBody>
          <a:bodyPr wrap="square" rtlCol="0">
            <a:spAutoFit/>
          </a:bodyPr>
          <a:lstStyle/>
          <a:p>
            <a:r>
              <a:rPr lang="en-US" sz="1700" dirty="0">
                <a:solidFill>
                  <a:schemeClr val="bg1"/>
                </a:solidFill>
              </a:rPr>
              <a:t>Mr. </a:t>
            </a:r>
            <a:r>
              <a:rPr lang="en-US" sz="1700" dirty="0" err="1">
                <a:solidFill>
                  <a:schemeClr val="bg1"/>
                </a:solidFill>
              </a:rPr>
              <a:t>Rakesh</a:t>
            </a:r>
            <a:r>
              <a:rPr lang="en-US" sz="1700" dirty="0">
                <a:solidFill>
                  <a:schemeClr val="bg1"/>
                </a:solidFill>
              </a:rPr>
              <a:t> entered into intraday speculative transactions during FY 2025-26 with the following results:</a:t>
            </a:r>
          </a:p>
          <a:p>
            <a:endParaRPr lang="en-US" sz="900" dirty="0">
              <a:solidFill>
                <a:schemeClr val="bg1"/>
              </a:solidFill>
            </a:endParaRPr>
          </a:p>
          <a:p>
            <a:r>
              <a:rPr lang="en-US" u="sng" dirty="0">
                <a:solidFill>
                  <a:schemeClr val="bg1"/>
                </a:solidFill>
              </a:rPr>
              <a:t>Particulars</a:t>
            </a:r>
            <a:r>
              <a:rPr lang="en-US" dirty="0">
                <a:solidFill>
                  <a:schemeClr val="bg1"/>
                </a:solidFill>
              </a:rPr>
              <a:t>                                                                                         </a:t>
            </a:r>
            <a:r>
              <a:rPr lang="en-US" u="sng" dirty="0">
                <a:solidFill>
                  <a:schemeClr val="bg1"/>
                </a:solidFill>
              </a:rPr>
              <a:t>Amount</a:t>
            </a:r>
          </a:p>
          <a:p>
            <a:endParaRPr lang="en-US" sz="700" u="sng" dirty="0">
              <a:solidFill>
                <a:schemeClr val="bg1"/>
              </a:solidFill>
            </a:endParaRPr>
          </a:p>
          <a:p>
            <a:pPr marL="285750" indent="-285750">
              <a:buFont typeface="Arial" panose="020B0604020202020204" pitchFamily="34" charset="0"/>
              <a:buChar char="•"/>
            </a:pPr>
            <a:r>
              <a:rPr lang="en-US" sz="1400" dirty="0">
                <a:solidFill>
                  <a:schemeClr val="bg1"/>
                </a:solidFill>
              </a:rPr>
              <a:t>Profit on certain trades                                                                                             </a:t>
            </a:r>
            <a:r>
              <a:rPr lang="en-IN" sz="1400" dirty="0">
                <a:solidFill>
                  <a:schemeClr val="bg1"/>
                </a:solidFill>
              </a:rPr>
              <a:t>₹</a:t>
            </a:r>
            <a:r>
              <a:rPr lang="en-US" sz="1400" dirty="0">
                <a:solidFill>
                  <a:schemeClr val="bg1"/>
                </a:solidFill>
              </a:rPr>
              <a:t> 14 lakh</a:t>
            </a:r>
          </a:p>
          <a:p>
            <a:pPr marL="285750" indent="-285750">
              <a:buFont typeface="Arial" panose="020B0604020202020204" pitchFamily="34" charset="0"/>
              <a:buChar char="•"/>
            </a:pPr>
            <a:r>
              <a:rPr lang="en-US" sz="1400" dirty="0">
                <a:solidFill>
                  <a:schemeClr val="bg1"/>
                </a:solidFill>
              </a:rPr>
              <a:t>Loss on certain trades                                                                                               </a:t>
            </a:r>
            <a:r>
              <a:rPr lang="en-IN" sz="1400" dirty="0">
                <a:solidFill>
                  <a:schemeClr val="bg1"/>
                </a:solidFill>
              </a:rPr>
              <a:t>₹</a:t>
            </a:r>
            <a:r>
              <a:rPr lang="en-US" sz="1400" dirty="0">
                <a:solidFill>
                  <a:schemeClr val="bg1"/>
                </a:solidFill>
              </a:rPr>
              <a:t> 9 lakh</a:t>
            </a:r>
          </a:p>
          <a:p>
            <a:pPr marL="285750" indent="-285750">
              <a:buFont typeface="Arial" panose="020B0604020202020204" pitchFamily="34" charset="0"/>
              <a:buChar char="•"/>
            </a:pPr>
            <a:r>
              <a:rPr lang="en-US" sz="1400" dirty="0">
                <a:solidFill>
                  <a:schemeClr val="bg1"/>
                </a:solidFill>
              </a:rPr>
              <a:t>Share delivery based profit</a:t>
            </a:r>
            <a:r>
              <a:rPr lang="en-IN" sz="1400" dirty="0">
                <a:solidFill>
                  <a:schemeClr val="bg1"/>
                </a:solidFill>
              </a:rPr>
              <a:t>                                                                                      ₹</a:t>
            </a:r>
            <a:r>
              <a:rPr lang="en-US" sz="1400" dirty="0">
                <a:solidFill>
                  <a:schemeClr val="bg1"/>
                </a:solidFill>
              </a:rPr>
              <a:t> 6 lakh</a:t>
            </a:r>
          </a:p>
          <a:p>
            <a:pPr marL="285750" indent="-285750">
              <a:buFont typeface="Arial" panose="020B0604020202020204" pitchFamily="34" charset="0"/>
              <a:buChar char="•"/>
            </a:pPr>
            <a:r>
              <a:rPr lang="en-US" sz="1400" dirty="0">
                <a:solidFill>
                  <a:schemeClr val="bg1"/>
                </a:solidFill>
              </a:rPr>
              <a:t>Dividend income</a:t>
            </a:r>
            <a:r>
              <a:rPr lang="en-IN" sz="1400" dirty="0">
                <a:solidFill>
                  <a:schemeClr val="bg1"/>
                </a:solidFill>
              </a:rPr>
              <a:t>                                                                                                        ₹</a:t>
            </a:r>
            <a:r>
              <a:rPr lang="en-US" sz="1400" dirty="0">
                <a:solidFill>
                  <a:schemeClr val="bg1"/>
                </a:solidFill>
              </a:rPr>
              <a:t> 1 lakh</a:t>
            </a:r>
          </a:p>
          <a:p>
            <a:endParaRPr lang="en-US" sz="1600" dirty="0">
              <a:solidFill>
                <a:schemeClr val="bg1"/>
              </a:solidFill>
            </a:endParaRPr>
          </a:p>
          <a:p>
            <a:r>
              <a:rPr lang="en-US" sz="1700" dirty="0">
                <a:solidFill>
                  <a:schemeClr val="bg1"/>
                </a:solidFill>
              </a:rPr>
              <a:t>What amount shall be considered as turnover for speculative transactions under Section 44AB?</a:t>
            </a:r>
          </a:p>
        </p:txBody>
      </p:sp>
      <p:sp>
        <p:nvSpPr>
          <p:cNvPr id="4" name="TextBox 3"/>
          <p:cNvSpPr txBox="1"/>
          <p:nvPr/>
        </p:nvSpPr>
        <p:spPr>
          <a:xfrm>
            <a:off x="761998" y="3404907"/>
            <a:ext cx="7302194" cy="1154162"/>
          </a:xfrm>
          <a:prstGeom prst="rect">
            <a:avLst/>
          </a:prstGeom>
          <a:noFill/>
        </p:spPr>
        <p:txBody>
          <a:bodyPr wrap="square" rtlCol="0">
            <a:spAutoFit/>
          </a:bodyPr>
          <a:lstStyle/>
          <a:p>
            <a:r>
              <a:rPr lang="en-US" sz="2000" b="1" u="sng" dirty="0">
                <a:solidFill>
                  <a:schemeClr val="bg1"/>
                </a:solidFill>
                <a:effectLst>
                  <a:glow rad="228600">
                    <a:schemeClr val="accent1">
                      <a:satMod val="175000"/>
                      <a:alpha val="40000"/>
                    </a:schemeClr>
                  </a:glow>
                </a:effectLst>
              </a:rPr>
              <a:t>Options:</a:t>
            </a:r>
          </a:p>
          <a:p>
            <a:endParaRPr lang="en-US" sz="800" b="1" u="sng" dirty="0">
              <a:solidFill>
                <a:schemeClr val="bg1"/>
              </a:solidFill>
              <a:effectLst>
                <a:glow rad="228600">
                  <a:schemeClr val="accent1">
                    <a:satMod val="175000"/>
                    <a:alpha val="40000"/>
                  </a:schemeClr>
                </a:glow>
              </a:effectLst>
            </a:endParaRPr>
          </a:p>
          <a:p>
            <a:pPr marL="342900" indent="-342900">
              <a:buAutoNum type="alphaUcPeriod"/>
            </a:pPr>
            <a:r>
              <a:rPr lang="en-IN" sz="2000" dirty="0">
                <a:solidFill>
                  <a:schemeClr val="bg1"/>
                </a:solidFill>
              </a:rPr>
              <a:t>₹</a:t>
            </a:r>
            <a:r>
              <a:rPr lang="en-US" sz="2000" dirty="0">
                <a:solidFill>
                  <a:schemeClr val="bg1"/>
                </a:solidFill>
              </a:rPr>
              <a:t> 5 lakh                                                                                   C. </a:t>
            </a:r>
            <a:r>
              <a:rPr lang="en-IN" sz="2000" dirty="0">
                <a:solidFill>
                  <a:schemeClr val="bg1"/>
                </a:solidFill>
              </a:rPr>
              <a:t>₹</a:t>
            </a:r>
            <a:r>
              <a:rPr lang="en-US" sz="2000" dirty="0">
                <a:solidFill>
                  <a:schemeClr val="bg1"/>
                </a:solidFill>
              </a:rPr>
              <a:t> 14 lakh</a:t>
            </a:r>
          </a:p>
          <a:p>
            <a:pPr marL="342900" indent="-342900">
              <a:buAutoNum type="alphaUcPeriod"/>
            </a:pPr>
            <a:r>
              <a:rPr lang="en-IN" sz="2000" dirty="0">
                <a:solidFill>
                  <a:schemeClr val="bg1"/>
                </a:solidFill>
              </a:rPr>
              <a:t>₹</a:t>
            </a:r>
            <a:r>
              <a:rPr lang="en-US" sz="2000" dirty="0">
                <a:solidFill>
                  <a:schemeClr val="bg1"/>
                </a:solidFill>
              </a:rPr>
              <a:t> 23 lakh                                                                                 D. </a:t>
            </a:r>
            <a:r>
              <a:rPr lang="en-IN" sz="2000" dirty="0">
                <a:solidFill>
                  <a:schemeClr val="bg1"/>
                </a:solidFill>
              </a:rPr>
              <a:t>₹</a:t>
            </a:r>
            <a:r>
              <a:rPr lang="en-US" sz="2000" dirty="0">
                <a:solidFill>
                  <a:schemeClr val="bg1"/>
                </a:solidFill>
              </a:rPr>
              <a:t> 30 lakh</a:t>
            </a:r>
          </a:p>
        </p:txBody>
      </p:sp>
      <p:sp>
        <p:nvSpPr>
          <p:cNvPr id="5" name="Rectangle 4"/>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extLst>
      <p:ext uri="{BB962C8B-B14F-4D97-AF65-F5344CB8AC3E}">
        <p14:creationId xmlns:p14="http://schemas.microsoft.com/office/powerpoint/2010/main" val="3155807365"/>
      </p:ext>
    </p:extLst>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1768" y="414435"/>
            <a:ext cx="8151763" cy="475111"/>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Derivatives, Futures &amp; Options — Turnover Rules</a:t>
            </a:r>
            <a:endParaRPr lang="en-US" sz="2750" dirty="0">
              <a:latin typeface="Book Antiqua" panose="02040602050305030304" pitchFamily="18" charset="0"/>
            </a:endParaRPr>
          </a:p>
        </p:txBody>
      </p:sp>
      <p:sp>
        <p:nvSpPr>
          <p:cNvPr id="3" name="Text 1"/>
          <p:cNvSpPr/>
          <p:nvPr/>
        </p:nvSpPr>
        <p:spPr>
          <a:xfrm>
            <a:off x="496119" y="1774924"/>
            <a:ext cx="283518" cy="177180"/>
          </a:xfrm>
          <a:prstGeom prst="rect">
            <a:avLst/>
          </a:prstGeom>
          <a:noFill/>
          <a:ln/>
        </p:spPr>
        <p:txBody>
          <a:bodyPr wrap="none" lIns="0" tIns="0" rIns="0" bIns="0" rtlCol="0" anchor="ctr"/>
          <a:lstStyle/>
          <a:p>
            <a:pPr marL="0" indent="0" algn="l">
              <a:lnSpc>
                <a:spcPct val="100000"/>
              </a:lnSpc>
              <a:buNone/>
            </a:pPr>
            <a:r>
              <a:rPr lang="en-US" sz="110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01</a:t>
            </a:r>
            <a:endParaRPr lang="en-US" sz="1100" dirty="0">
              <a:latin typeface="Book Antiqua" panose="02040602050305030304" pitchFamily="18" charset="0"/>
            </a:endParaRPr>
          </a:p>
        </p:txBody>
      </p:sp>
      <p:sp>
        <p:nvSpPr>
          <p:cNvPr id="4" name="Shape 2"/>
          <p:cNvSpPr/>
          <p:nvPr/>
        </p:nvSpPr>
        <p:spPr>
          <a:xfrm>
            <a:off x="496119" y="1996827"/>
            <a:ext cx="2622724" cy="19050"/>
          </a:xfrm>
          <a:prstGeom prst="rect">
            <a:avLst/>
          </a:prstGeom>
          <a:solidFill>
            <a:srgbClr val="8C98CA"/>
          </a:solidFill>
          <a:ln/>
        </p:spPr>
      </p:sp>
      <p:sp>
        <p:nvSpPr>
          <p:cNvPr id="5" name="Text 3"/>
          <p:cNvSpPr/>
          <p:nvPr/>
        </p:nvSpPr>
        <p:spPr>
          <a:xfrm>
            <a:off x="496119" y="2105769"/>
            <a:ext cx="2159943" cy="221456"/>
          </a:xfrm>
          <a:prstGeom prst="rect">
            <a:avLst/>
          </a:prstGeom>
          <a:noFill/>
          <a:ln/>
        </p:spPr>
        <p:txBody>
          <a:bodyPr wrap="none" lIns="0" tIns="0" rIns="0" bIns="0" rtlCol="0" anchor="t"/>
          <a:lstStyle/>
          <a:p>
            <a:pPr marL="0" indent="0" algn="l">
              <a:lnSpc>
                <a:spcPct val="104000"/>
              </a:lnSpc>
              <a:buNone/>
            </a:pPr>
            <a:r>
              <a:rPr lang="en-US" sz="13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Squared-off Transactions</a:t>
            </a:r>
            <a:endParaRPr lang="en-US" sz="1350" dirty="0">
              <a:latin typeface="Book Antiqua" panose="02040602050305030304" pitchFamily="18" charset="0"/>
            </a:endParaRPr>
          </a:p>
        </p:txBody>
      </p:sp>
      <p:sp>
        <p:nvSpPr>
          <p:cNvPr id="6" name="Text 4"/>
          <p:cNvSpPr/>
          <p:nvPr/>
        </p:nvSpPr>
        <p:spPr>
          <a:xfrm>
            <a:off x="496119" y="2412281"/>
            <a:ext cx="2622724"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Total of </a:t>
            </a:r>
            <a:r>
              <a:rPr lang="en-US" sz="1100" b="1" dirty="0">
                <a:solidFill>
                  <a:srgbClr val="EBECEF"/>
                </a:solidFill>
                <a:latin typeface="Epilogue" pitchFamily="34" charset="0"/>
                <a:ea typeface="Epilogue" pitchFamily="34" charset="-122"/>
                <a:cs typeface="Epilogue" pitchFamily="34" charset="-120"/>
              </a:rPr>
              <a:t>favourable + unfavourable differences</a:t>
            </a:r>
            <a:r>
              <a:rPr lang="en-US" sz="1100" dirty="0">
                <a:solidFill>
                  <a:srgbClr val="EBECEF"/>
                </a:solidFill>
                <a:latin typeface="Epilogue" pitchFamily="34" charset="0"/>
                <a:ea typeface="Epilogue" pitchFamily="34" charset="-122"/>
                <a:cs typeface="Epilogue" pitchFamily="34" charset="-120"/>
              </a:rPr>
              <a:t> = Turnover</a:t>
            </a:r>
            <a:endParaRPr lang="en-US" sz="1100" dirty="0">
              <a:latin typeface="Book Antiqua" panose="02040602050305030304" pitchFamily="18" charset="0"/>
            </a:endParaRPr>
          </a:p>
        </p:txBody>
      </p:sp>
      <p:sp>
        <p:nvSpPr>
          <p:cNvPr id="7" name="Text 5"/>
          <p:cNvSpPr/>
          <p:nvPr/>
        </p:nvSpPr>
        <p:spPr>
          <a:xfrm>
            <a:off x="3260601" y="1774924"/>
            <a:ext cx="283518" cy="177180"/>
          </a:xfrm>
          <a:prstGeom prst="rect">
            <a:avLst/>
          </a:prstGeom>
          <a:noFill/>
          <a:ln/>
        </p:spPr>
        <p:txBody>
          <a:bodyPr wrap="none" lIns="0" tIns="0" rIns="0" bIns="0" rtlCol="0" anchor="ctr"/>
          <a:lstStyle/>
          <a:p>
            <a:pPr marL="0" indent="0" algn="l">
              <a:lnSpc>
                <a:spcPct val="100000"/>
              </a:lnSpc>
              <a:buNone/>
            </a:pPr>
            <a:r>
              <a:rPr lang="en-US" sz="110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02</a:t>
            </a:r>
            <a:endParaRPr lang="en-US" sz="1100" dirty="0">
              <a:latin typeface="Book Antiqua" panose="02040602050305030304" pitchFamily="18" charset="0"/>
            </a:endParaRPr>
          </a:p>
        </p:txBody>
      </p:sp>
      <p:sp>
        <p:nvSpPr>
          <p:cNvPr id="8" name="Shape 6"/>
          <p:cNvSpPr/>
          <p:nvPr/>
        </p:nvSpPr>
        <p:spPr>
          <a:xfrm>
            <a:off x="3260601" y="1996827"/>
            <a:ext cx="2622724" cy="19050"/>
          </a:xfrm>
          <a:prstGeom prst="rect">
            <a:avLst/>
          </a:prstGeom>
          <a:solidFill>
            <a:srgbClr val="8C98CA"/>
          </a:solidFill>
          <a:ln/>
        </p:spPr>
      </p:sp>
      <p:sp>
        <p:nvSpPr>
          <p:cNvPr id="9" name="Text 7"/>
          <p:cNvSpPr/>
          <p:nvPr/>
        </p:nvSpPr>
        <p:spPr>
          <a:xfrm>
            <a:off x="3260601" y="2105769"/>
            <a:ext cx="2365177" cy="221456"/>
          </a:xfrm>
          <a:prstGeom prst="rect">
            <a:avLst/>
          </a:prstGeom>
          <a:noFill/>
          <a:ln/>
        </p:spPr>
        <p:txBody>
          <a:bodyPr wrap="none" lIns="0" tIns="0" rIns="0" bIns="0" rtlCol="0" anchor="t"/>
          <a:lstStyle/>
          <a:p>
            <a:pPr marL="0" indent="0" algn="l">
              <a:lnSpc>
                <a:spcPct val="104000"/>
              </a:lnSpc>
              <a:buNone/>
            </a:pPr>
            <a:r>
              <a:rPr lang="en-US" sz="13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Premium on Sale of Options</a:t>
            </a:r>
            <a:endParaRPr lang="en-US" sz="1350" dirty="0">
              <a:latin typeface="Book Antiqua" panose="02040602050305030304" pitchFamily="18" charset="0"/>
            </a:endParaRPr>
          </a:p>
        </p:txBody>
      </p:sp>
      <p:sp>
        <p:nvSpPr>
          <p:cNvPr id="10" name="Text 8"/>
          <p:cNvSpPr/>
          <p:nvPr/>
        </p:nvSpPr>
        <p:spPr>
          <a:xfrm>
            <a:off x="3260601" y="2412281"/>
            <a:ext cx="2622724"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Premium received is </a:t>
            </a:r>
            <a:r>
              <a:rPr lang="en-US" sz="1100" b="1" dirty="0">
                <a:solidFill>
                  <a:srgbClr val="EBECEF"/>
                </a:solidFill>
                <a:latin typeface="Epilogue" pitchFamily="34" charset="0"/>
                <a:ea typeface="Epilogue" pitchFamily="34" charset="-122"/>
                <a:cs typeface="Epilogue" pitchFamily="34" charset="-120"/>
              </a:rPr>
              <a:t>included</a:t>
            </a:r>
            <a:r>
              <a:rPr lang="en-US" sz="1100" dirty="0">
                <a:solidFill>
                  <a:srgbClr val="EBECEF"/>
                </a:solidFill>
                <a:latin typeface="Epilogue" pitchFamily="34" charset="0"/>
                <a:ea typeface="Epilogue" pitchFamily="34" charset="-122"/>
                <a:cs typeface="Epilogue" pitchFamily="34" charset="-120"/>
              </a:rPr>
              <a:t> in turnover (unless already in net profit)</a:t>
            </a:r>
            <a:endParaRPr lang="en-US" sz="1100" dirty="0">
              <a:latin typeface="Book Antiqua" panose="02040602050305030304" pitchFamily="18" charset="0"/>
            </a:endParaRPr>
          </a:p>
        </p:txBody>
      </p:sp>
      <p:sp>
        <p:nvSpPr>
          <p:cNvPr id="11" name="Text 9"/>
          <p:cNvSpPr/>
          <p:nvPr/>
        </p:nvSpPr>
        <p:spPr>
          <a:xfrm>
            <a:off x="6025083" y="1774924"/>
            <a:ext cx="283518" cy="177180"/>
          </a:xfrm>
          <a:prstGeom prst="rect">
            <a:avLst/>
          </a:prstGeom>
          <a:noFill/>
          <a:ln/>
        </p:spPr>
        <p:txBody>
          <a:bodyPr wrap="none" lIns="0" tIns="0" rIns="0" bIns="0" rtlCol="0" anchor="ctr"/>
          <a:lstStyle/>
          <a:p>
            <a:pPr marL="0" indent="0" algn="l">
              <a:lnSpc>
                <a:spcPct val="100000"/>
              </a:lnSpc>
              <a:buNone/>
            </a:pPr>
            <a:r>
              <a:rPr lang="en-US" sz="110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03</a:t>
            </a:r>
            <a:endParaRPr lang="en-US" sz="1100" dirty="0">
              <a:latin typeface="Book Antiqua" panose="02040602050305030304" pitchFamily="18" charset="0"/>
            </a:endParaRPr>
          </a:p>
        </p:txBody>
      </p:sp>
      <p:sp>
        <p:nvSpPr>
          <p:cNvPr id="12" name="Shape 10"/>
          <p:cNvSpPr/>
          <p:nvPr/>
        </p:nvSpPr>
        <p:spPr>
          <a:xfrm>
            <a:off x="6025083" y="1996827"/>
            <a:ext cx="2622724" cy="19050"/>
          </a:xfrm>
          <a:prstGeom prst="rect">
            <a:avLst/>
          </a:prstGeom>
          <a:solidFill>
            <a:srgbClr val="8C98CA"/>
          </a:solidFill>
          <a:ln/>
        </p:spPr>
      </p:sp>
      <p:sp>
        <p:nvSpPr>
          <p:cNvPr id="13" name="Text 11"/>
          <p:cNvSpPr/>
          <p:nvPr/>
        </p:nvSpPr>
        <p:spPr>
          <a:xfrm>
            <a:off x="6025083" y="2105769"/>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Reverse Trades</a:t>
            </a:r>
            <a:endParaRPr lang="en-US" sz="1350" dirty="0">
              <a:latin typeface="Book Antiqua" panose="02040602050305030304" pitchFamily="18" charset="0"/>
            </a:endParaRPr>
          </a:p>
        </p:txBody>
      </p:sp>
      <p:sp>
        <p:nvSpPr>
          <p:cNvPr id="14" name="Text 12"/>
          <p:cNvSpPr/>
          <p:nvPr/>
        </p:nvSpPr>
        <p:spPr>
          <a:xfrm>
            <a:off x="6025083" y="2412281"/>
            <a:ext cx="2622724"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Difference on any </a:t>
            </a:r>
            <a:r>
              <a:rPr lang="en-US" sz="1100" b="1" dirty="0">
                <a:solidFill>
                  <a:srgbClr val="EBECEF"/>
                </a:solidFill>
                <a:latin typeface="Epilogue" pitchFamily="34" charset="0"/>
                <a:ea typeface="Epilogue" pitchFamily="34" charset="-122"/>
                <a:cs typeface="Epilogue" pitchFamily="34" charset="-120"/>
              </a:rPr>
              <a:t>reverse trade</a:t>
            </a:r>
            <a:r>
              <a:rPr lang="en-US" sz="1100" dirty="0">
                <a:solidFill>
                  <a:srgbClr val="EBECEF"/>
                </a:solidFill>
                <a:latin typeface="Epilogue" pitchFamily="34" charset="0"/>
                <a:ea typeface="Epilogue" pitchFamily="34" charset="-122"/>
                <a:cs typeface="Epilogue" pitchFamily="34" charset="-120"/>
              </a:rPr>
              <a:t> also forms part of turnover</a:t>
            </a:r>
            <a:endParaRPr lang="en-US" sz="1100" dirty="0">
              <a:latin typeface="Book Antiqua" panose="02040602050305030304" pitchFamily="18" charset="0"/>
            </a:endParaRPr>
          </a:p>
        </p:txBody>
      </p:sp>
      <p:sp>
        <p:nvSpPr>
          <p:cNvPr id="15" name="Text 13"/>
          <p:cNvSpPr/>
          <p:nvPr/>
        </p:nvSpPr>
        <p:spPr>
          <a:xfrm>
            <a:off x="496119" y="3113931"/>
            <a:ext cx="283518" cy="177180"/>
          </a:xfrm>
          <a:prstGeom prst="rect">
            <a:avLst/>
          </a:prstGeom>
          <a:noFill/>
          <a:ln/>
        </p:spPr>
        <p:txBody>
          <a:bodyPr wrap="none" lIns="0" tIns="0" rIns="0" bIns="0" rtlCol="0" anchor="ctr"/>
          <a:lstStyle/>
          <a:p>
            <a:pPr marL="0" indent="0" algn="l">
              <a:lnSpc>
                <a:spcPct val="100000"/>
              </a:lnSpc>
              <a:buNone/>
            </a:pPr>
            <a:r>
              <a:rPr lang="en-US" sz="110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04</a:t>
            </a:r>
            <a:endParaRPr lang="en-US" sz="1100" dirty="0">
              <a:latin typeface="Book Antiqua" panose="02040602050305030304" pitchFamily="18" charset="0"/>
            </a:endParaRPr>
          </a:p>
        </p:txBody>
      </p:sp>
      <p:sp>
        <p:nvSpPr>
          <p:cNvPr id="16" name="Shape 14"/>
          <p:cNvSpPr/>
          <p:nvPr/>
        </p:nvSpPr>
        <p:spPr>
          <a:xfrm>
            <a:off x="496119" y="3335834"/>
            <a:ext cx="4004965" cy="19050"/>
          </a:xfrm>
          <a:prstGeom prst="rect">
            <a:avLst/>
          </a:prstGeom>
          <a:solidFill>
            <a:srgbClr val="8C98CA"/>
          </a:solidFill>
          <a:ln/>
        </p:spPr>
      </p:sp>
      <p:sp>
        <p:nvSpPr>
          <p:cNvPr id="17" name="Text 15"/>
          <p:cNvSpPr/>
          <p:nvPr/>
        </p:nvSpPr>
        <p:spPr>
          <a:xfrm>
            <a:off x="496119" y="3444776"/>
            <a:ext cx="2234878" cy="221456"/>
          </a:xfrm>
          <a:prstGeom prst="rect">
            <a:avLst/>
          </a:prstGeom>
          <a:noFill/>
          <a:ln/>
        </p:spPr>
        <p:txBody>
          <a:bodyPr wrap="none" lIns="0" tIns="0" rIns="0" bIns="0" rtlCol="0" anchor="t"/>
          <a:lstStyle/>
          <a:p>
            <a:pPr marL="0" indent="0" algn="l">
              <a:lnSpc>
                <a:spcPct val="104000"/>
              </a:lnSpc>
              <a:buNone/>
            </a:pPr>
            <a:r>
              <a:rPr lang="en-US" sz="13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Open Positions (Year-End)</a:t>
            </a:r>
            <a:endParaRPr lang="en-US" sz="1350" dirty="0">
              <a:latin typeface="Book Antiqua" panose="02040602050305030304" pitchFamily="18" charset="0"/>
            </a:endParaRPr>
          </a:p>
        </p:txBody>
      </p:sp>
      <p:sp>
        <p:nvSpPr>
          <p:cNvPr id="18" name="Text 16"/>
          <p:cNvSpPr/>
          <p:nvPr/>
        </p:nvSpPr>
        <p:spPr>
          <a:xfrm>
            <a:off x="496119" y="3751287"/>
            <a:ext cx="4004965"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Turnover recognised in the year when transaction is </a:t>
            </a:r>
            <a:r>
              <a:rPr lang="en-US" sz="1100" b="1" dirty="0">
                <a:solidFill>
                  <a:srgbClr val="EBECEF"/>
                </a:solidFill>
                <a:latin typeface="Epilogue" pitchFamily="34" charset="0"/>
                <a:ea typeface="Epilogue" pitchFamily="34" charset="-122"/>
                <a:cs typeface="Epilogue" pitchFamily="34" charset="-120"/>
              </a:rPr>
              <a:t>actually squared off</a:t>
            </a:r>
            <a:endParaRPr lang="en-US" sz="1100" dirty="0">
              <a:latin typeface="Book Antiqua" panose="02040602050305030304" pitchFamily="18" charset="0"/>
            </a:endParaRPr>
          </a:p>
        </p:txBody>
      </p:sp>
      <p:sp>
        <p:nvSpPr>
          <p:cNvPr id="19" name="Text 17"/>
          <p:cNvSpPr/>
          <p:nvPr/>
        </p:nvSpPr>
        <p:spPr>
          <a:xfrm>
            <a:off x="4642842" y="3113931"/>
            <a:ext cx="283518" cy="177180"/>
          </a:xfrm>
          <a:prstGeom prst="rect">
            <a:avLst/>
          </a:prstGeom>
          <a:noFill/>
          <a:ln/>
        </p:spPr>
        <p:txBody>
          <a:bodyPr wrap="none" lIns="0" tIns="0" rIns="0" bIns="0" rtlCol="0" anchor="ctr"/>
          <a:lstStyle/>
          <a:p>
            <a:pPr marL="0" indent="0" algn="l">
              <a:lnSpc>
                <a:spcPct val="100000"/>
              </a:lnSpc>
              <a:buNone/>
            </a:pPr>
            <a:r>
              <a:rPr lang="en-US" sz="110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05</a:t>
            </a:r>
            <a:endParaRPr lang="en-US" sz="1100" dirty="0">
              <a:latin typeface="Book Antiqua" panose="02040602050305030304" pitchFamily="18" charset="0"/>
            </a:endParaRPr>
          </a:p>
        </p:txBody>
      </p:sp>
      <p:sp>
        <p:nvSpPr>
          <p:cNvPr id="20" name="Shape 18"/>
          <p:cNvSpPr/>
          <p:nvPr/>
        </p:nvSpPr>
        <p:spPr>
          <a:xfrm>
            <a:off x="4642842" y="3335834"/>
            <a:ext cx="4004965" cy="19050"/>
          </a:xfrm>
          <a:prstGeom prst="rect">
            <a:avLst/>
          </a:prstGeom>
          <a:solidFill>
            <a:srgbClr val="8C98CA"/>
          </a:solidFill>
          <a:ln/>
        </p:spPr>
      </p:sp>
      <p:sp>
        <p:nvSpPr>
          <p:cNvPr id="21" name="Text 19"/>
          <p:cNvSpPr/>
          <p:nvPr/>
        </p:nvSpPr>
        <p:spPr>
          <a:xfrm>
            <a:off x="4642842" y="3444776"/>
            <a:ext cx="2254597" cy="221456"/>
          </a:xfrm>
          <a:prstGeom prst="rect">
            <a:avLst/>
          </a:prstGeom>
          <a:noFill/>
          <a:ln/>
        </p:spPr>
        <p:txBody>
          <a:bodyPr wrap="none" lIns="0" tIns="0" rIns="0" bIns="0" rtlCol="0" anchor="t"/>
          <a:lstStyle/>
          <a:p>
            <a:pPr marL="0" indent="0" algn="l">
              <a:lnSpc>
                <a:spcPct val="104000"/>
              </a:lnSpc>
              <a:buNone/>
            </a:pPr>
            <a:r>
              <a:rPr lang="en-US" sz="13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Delivery-Based Settlement</a:t>
            </a:r>
            <a:endParaRPr lang="en-US" sz="1350" dirty="0">
              <a:latin typeface="Book Antiqua" panose="02040602050305030304" pitchFamily="18" charset="0"/>
            </a:endParaRPr>
          </a:p>
        </p:txBody>
      </p:sp>
      <p:sp>
        <p:nvSpPr>
          <p:cNvPr id="22" name="Text 20"/>
          <p:cNvSpPr/>
          <p:nvPr/>
        </p:nvSpPr>
        <p:spPr>
          <a:xfrm>
            <a:off x="4642842" y="3751287"/>
            <a:ext cx="4004965"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Difference between </a:t>
            </a:r>
            <a:r>
              <a:rPr lang="en-US" sz="1100" b="1" dirty="0">
                <a:solidFill>
                  <a:srgbClr val="EBECEF"/>
                </a:solidFill>
                <a:latin typeface="Epilogue" pitchFamily="34" charset="0"/>
                <a:ea typeface="Epilogue" pitchFamily="34" charset="-122"/>
                <a:cs typeface="Epilogue" pitchFamily="34" charset="-120"/>
              </a:rPr>
              <a:t>trade price &amp; settlement price</a:t>
            </a:r>
            <a:r>
              <a:rPr lang="en-US" sz="1100" dirty="0">
                <a:solidFill>
                  <a:srgbClr val="EBECEF"/>
                </a:solidFill>
                <a:latin typeface="Epilogue" pitchFamily="34" charset="0"/>
                <a:ea typeface="Epilogue" pitchFamily="34" charset="-122"/>
                <a:cs typeface="Epilogue" pitchFamily="34" charset="-120"/>
              </a:rPr>
              <a:t> = turnover. If underlying asset held as stock-in-trade, </a:t>
            </a:r>
            <a:r>
              <a:rPr lang="en-US" sz="1100" b="1" dirty="0">
                <a:solidFill>
                  <a:srgbClr val="EBECEF"/>
                </a:solidFill>
                <a:latin typeface="Epilogue" pitchFamily="34" charset="0"/>
                <a:ea typeface="Epilogue" pitchFamily="34" charset="-122"/>
                <a:cs typeface="Epilogue" pitchFamily="34" charset="-120"/>
              </a:rPr>
              <a:t>entire sale value</a:t>
            </a:r>
            <a:r>
              <a:rPr lang="en-US" sz="1100" dirty="0">
                <a:solidFill>
                  <a:srgbClr val="EBECEF"/>
                </a:solidFill>
                <a:latin typeface="Epilogue" pitchFamily="34" charset="0"/>
                <a:ea typeface="Epilogue" pitchFamily="34" charset="-122"/>
                <a:cs typeface="Epilogue" pitchFamily="34" charset="-120"/>
              </a:rPr>
              <a:t> also counts as business turnover.</a:t>
            </a:r>
            <a:endParaRPr lang="en-US" sz="1100" dirty="0">
              <a:latin typeface="Book Antiqua" panose="02040602050305030304" pitchFamily="18" charset="0"/>
            </a:endParaRPr>
          </a:p>
        </p:txBody>
      </p:sp>
      <p:sp>
        <p:nvSpPr>
          <p:cNvPr id="23" name="Rectangle 22"/>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extLst>
      <p:ext uri="{BB962C8B-B14F-4D97-AF65-F5344CB8AC3E}">
        <p14:creationId xmlns:p14="http://schemas.microsoft.com/office/powerpoint/2010/main" val="3990084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349" y="367233"/>
            <a:ext cx="5377830" cy="408384"/>
          </a:xfrm>
          <a:prstGeom prst="rect">
            <a:avLst/>
          </a:prstGeom>
          <a:noFill/>
          <a:ln/>
        </p:spPr>
        <p:txBody>
          <a:bodyPr wrap="none" lIns="0" tIns="0" rIns="0" bIns="0" rtlCol="0" anchor="t"/>
          <a:lstStyle/>
          <a:p>
            <a:pPr marL="0" indent="0" algn="l">
              <a:lnSpc>
                <a:spcPct val="104000"/>
              </a:lnSpc>
              <a:buNone/>
            </a:pPr>
            <a:r>
              <a:rPr lang="en-US" sz="25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Derivatives — Detailed Example</a:t>
            </a:r>
            <a:endParaRPr lang="en-US" sz="2550" dirty="0">
              <a:latin typeface="Book Antiqua" panose="02040602050305030304" pitchFamily="18" charset="0"/>
            </a:endParaRPr>
          </a:p>
        </p:txBody>
      </p:sp>
      <p:sp>
        <p:nvSpPr>
          <p:cNvPr id="3" name="Text 1"/>
          <p:cNvSpPr/>
          <p:nvPr/>
        </p:nvSpPr>
        <p:spPr>
          <a:xfrm>
            <a:off x="457349" y="1076771"/>
            <a:ext cx="2693119" cy="204118"/>
          </a:xfrm>
          <a:prstGeom prst="rect">
            <a:avLst/>
          </a:prstGeom>
          <a:noFill/>
          <a:ln/>
        </p:spPr>
        <p:txBody>
          <a:bodyPr wrap="none" lIns="0" tIns="0" rIns="0" bIns="0" rtlCol="0" anchor="t"/>
          <a:lstStyle/>
          <a:p>
            <a:pPr marL="0" indent="0" algn="l">
              <a:lnSpc>
                <a:spcPct val="104000"/>
              </a:lnSpc>
              <a:buNone/>
            </a:pPr>
            <a:r>
              <a:rPr lang="en-US" sz="12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Assessee's F&amp;O Transactions</a:t>
            </a:r>
            <a:endParaRPr lang="en-US" sz="1250" dirty="0">
              <a:latin typeface="Book Antiqua" panose="02040602050305030304" pitchFamily="18" charset="0"/>
            </a:endParaRPr>
          </a:p>
        </p:txBody>
      </p:sp>
      <p:sp>
        <p:nvSpPr>
          <p:cNvPr id="4" name="Shape 2"/>
          <p:cNvSpPr/>
          <p:nvPr/>
        </p:nvSpPr>
        <p:spPr>
          <a:xfrm>
            <a:off x="457349" y="1416397"/>
            <a:ext cx="3955256" cy="2741340"/>
          </a:xfrm>
          <a:prstGeom prst="roundRect">
            <a:avLst>
              <a:gd name="adj" fmla="val 2002"/>
            </a:avLst>
          </a:prstGeom>
          <a:noFill/>
          <a:ln w="4763">
            <a:solidFill>
              <a:srgbClr val="FFFFFF">
                <a:alpha val="24000"/>
              </a:srgbClr>
            </a:solidFill>
            <a:prstDash val="solid"/>
          </a:ln>
        </p:spPr>
      </p:sp>
      <p:sp>
        <p:nvSpPr>
          <p:cNvPr id="5" name="Shape 3"/>
          <p:cNvSpPr/>
          <p:nvPr/>
        </p:nvSpPr>
        <p:spPr>
          <a:xfrm>
            <a:off x="462111" y="1421160"/>
            <a:ext cx="3945731" cy="354881"/>
          </a:xfrm>
          <a:prstGeom prst="rect">
            <a:avLst/>
          </a:prstGeom>
          <a:solidFill>
            <a:srgbClr val="FFFFFF">
              <a:alpha val="4000"/>
            </a:srgbClr>
          </a:solidFill>
          <a:ln/>
        </p:spPr>
      </p:sp>
      <p:sp>
        <p:nvSpPr>
          <p:cNvPr id="6" name="Text 4"/>
          <p:cNvSpPr/>
          <p:nvPr/>
        </p:nvSpPr>
        <p:spPr>
          <a:xfrm>
            <a:off x="592857" y="1498178"/>
            <a:ext cx="2363614" cy="200844"/>
          </a:xfrm>
          <a:prstGeom prst="rect">
            <a:avLst/>
          </a:prstGeom>
          <a:noFill/>
          <a:ln/>
        </p:spPr>
        <p:txBody>
          <a:bodyPr wrap="none" lIns="0" tIns="0" rIns="0" bIns="0" rtlCol="0" anchor="t"/>
          <a:lstStyle/>
          <a:p>
            <a:pPr marL="0" indent="0" algn="l">
              <a:lnSpc>
                <a:spcPct val="128000"/>
              </a:lnSpc>
              <a:buNone/>
            </a:pPr>
            <a:r>
              <a:rPr lang="en-US" sz="1000" b="1" dirty="0">
                <a:solidFill>
                  <a:srgbClr val="EBECEF"/>
                </a:solidFill>
                <a:latin typeface="Epilogue" pitchFamily="34" charset="0"/>
                <a:ea typeface="Epilogue" pitchFamily="34" charset="-122"/>
                <a:cs typeface="Epilogue" pitchFamily="34" charset="-120"/>
              </a:rPr>
              <a:t>Transaction</a:t>
            </a:r>
            <a:endParaRPr lang="en-US" sz="1000" dirty="0">
              <a:latin typeface="Book Antiqua" panose="02040602050305030304" pitchFamily="18" charset="0"/>
            </a:endParaRPr>
          </a:p>
        </p:txBody>
      </p:sp>
      <p:sp>
        <p:nvSpPr>
          <p:cNvPr id="7" name="Text 5"/>
          <p:cNvSpPr/>
          <p:nvPr/>
        </p:nvSpPr>
        <p:spPr>
          <a:xfrm>
            <a:off x="2765375" y="1498178"/>
            <a:ext cx="1968996" cy="200844"/>
          </a:xfrm>
          <a:prstGeom prst="rect">
            <a:avLst/>
          </a:prstGeom>
          <a:noFill/>
          <a:ln/>
        </p:spPr>
        <p:txBody>
          <a:bodyPr wrap="none" lIns="0" tIns="0" rIns="0" bIns="0" rtlCol="0" anchor="t"/>
          <a:lstStyle/>
          <a:p>
            <a:pPr marL="0" indent="0" algn="l">
              <a:lnSpc>
                <a:spcPct val="128000"/>
              </a:lnSpc>
              <a:buNone/>
            </a:pPr>
            <a:r>
              <a:rPr lang="en-US" sz="1000" b="1" dirty="0">
                <a:solidFill>
                  <a:srgbClr val="EBECEF"/>
                </a:solidFill>
                <a:latin typeface="Epilogue" pitchFamily="34" charset="0"/>
                <a:ea typeface="Epilogue" pitchFamily="34" charset="-122"/>
                <a:cs typeface="Epilogue" pitchFamily="34" charset="-120"/>
              </a:rPr>
              <a:t>Amount</a:t>
            </a:r>
            <a:endParaRPr lang="en-US" sz="1000" dirty="0">
              <a:latin typeface="Book Antiqua" panose="02040602050305030304" pitchFamily="18" charset="0"/>
            </a:endParaRPr>
          </a:p>
        </p:txBody>
      </p:sp>
      <p:sp>
        <p:nvSpPr>
          <p:cNvPr id="8" name="Shape 6"/>
          <p:cNvSpPr/>
          <p:nvPr/>
        </p:nvSpPr>
        <p:spPr>
          <a:xfrm>
            <a:off x="462111" y="1776040"/>
            <a:ext cx="3945731" cy="555724"/>
          </a:xfrm>
          <a:prstGeom prst="rect">
            <a:avLst/>
          </a:prstGeom>
          <a:solidFill>
            <a:srgbClr val="000000">
              <a:alpha val="4000"/>
            </a:srgbClr>
          </a:solidFill>
          <a:ln/>
        </p:spPr>
      </p:sp>
      <p:sp>
        <p:nvSpPr>
          <p:cNvPr id="9" name="Text 7"/>
          <p:cNvSpPr/>
          <p:nvPr/>
        </p:nvSpPr>
        <p:spPr>
          <a:xfrm>
            <a:off x="592857" y="1853059"/>
            <a:ext cx="1906414" cy="401687"/>
          </a:xfrm>
          <a:prstGeom prst="rect">
            <a:avLst/>
          </a:prstGeom>
          <a:noFill/>
          <a:ln/>
        </p:spPr>
        <p:txBody>
          <a:bodyPr wrap="square" lIns="0" tIns="0" rIns="0" bIns="0" rtlCol="0" anchor="t">
            <a:normAutofit/>
          </a:bodyPr>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Favourable difference (squared)</a:t>
            </a:r>
            <a:endParaRPr lang="en-US" sz="1000" dirty="0">
              <a:latin typeface="Book Antiqua" panose="02040602050305030304" pitchFamily="18" charset="0"/>
            </a:endParaRPr>
          </a:p>
        </p:txBody>
      </p:sp>
      <p:sp>
        <p:nvSpPr>
          <p:cNvPr id="10" name="Text 8"/>
          <p:cNvSpPr/>
          <p:nvPr/>
        </p:nvSpPr>
        <p:spPr>
          <a:xfrm>
            <a:off x="2765375" y="1853059"/>
            <a:ext cx="1968996"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+₹80,000</a:t>
            </a:r>
            <a:endParaRPr lang="en-US" sz="1000" dirty="0">
              <a:latin typeface="Book Antiqua" panose="02040602050305030304" pitchFamily="18" charset="0"/>
            </a:endParaRPr>
          </a:p>
        </p:txBody>
      </p:sp>
      <p:sp>
        <p:nvSpPr>
          <p:cNvPr id="11" name="Shape 9"/>
          <p:cNvSpPr/>
          <p:nvPr/>
        </p:nvSpPr>
        <p:spPr>
          <a:xfrm>
            <a:off x="462111" y="2331765"/>
            <a:ext cx="3945731" cy="555724"/>
          </a:xfrm>
          <a:prstGeom prst="rect">
            <a:avLst/>
          </a:prstGeom>
          <a:solidFill>
            <a:srgbClr val="FFFFFF">
              <a:alpha val="4000"/>
            </a:srgbClr>
          </a:solidFill>
          <a:ln/>
        </p:spPr>
      </p:sp>
      <p:sp>
        <p:nvSpPr>
          <p:cNvPr id="12" name="Text 10"/>
          <p:cNvSpPr/>
          <p:nvPr/>
        </p:nvSpPr>
        <p:spPr>
          <a:xfrm>
            <a:off x="592857" y="2408783"/>
            <a:ext cx="1906414" cy="401687"/>
          </a:xfrm>
          <a:prstGeom prst="rect">
            <a:avLst/>
          </a:prstGeom>
          <a:noFill/>
          <a:ln/>
        </p:spPr>
        <p:txBody>
          <a:bodyPr wrap="square" lIns="0" tIns="0" rIns="0" bIns="0" rtlCol="0" anchor="t">
            <a:normAutofit/>
          </a:bodyPr>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Unfavourable difference (squared)</a:t>
            </a:r>
            <a:endParaRPr lang="en-US" sz="1000" dirty="0">
              <a:latin typeface="Book Antiqua" panose="02040602050305030304" pitchFamily="18" charset="0"/>
            </a:endParaRPr>
          </a:p>
        </p:txBody>
      </p:sp>
      <p:sp>
        <p:nvSpPr>
          <p:cNvPr id="13" name="Text 11"/>
          <p:cNvSpPr/>
          <p:nvPr/>
        </p:nvSpPr>
        <p:spPr>
          <a:xfrm>
            <a:off x="2765375" y="2408783"/>
            <a:ext cx="1968996"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–₹50,000</a:t>
            </a:r>
            <a:endParaRPr lang="en-US" sz="1000" dirty="0">
              <a:latin typeface="Book Antiqua" panose="02040602050305030304" pitchFamily="18" charset="0"/>
            </a:endParaRPr>
          </a:p>
        </p:txBody>
      </p:sp>
      <p:sp>
        <p:nvSpPr>
          <p:cNvPr id="14" name="Shape 12"/>
          <p:cNvSpPr/>
          <p:nvPr/>
        </p:nvSpPr>
        <p:spPr>
          <a:xfrm>
            <a:off x="462111" y="2887489"/>
            <a:ext cx="3945731" cy="555724"/>
          </a:xfrm>
          <a:prstGeom prst="rect">
            <a:avLst/>
          </a:prstGeom>
          <a:solidFill>
            <a:srgbClr val="000000">
              <a:alpha val="4000"/>
            </a:srgbClr>
          </a:solidFill>
          <a:ln/>
        </p:spPr>
      </p:sp>
      <p:sp>
        <p:nvSpPr>
          <p:cNvPr id="15" name="Text 13"/>
          <p:cNvSpPr/>
          <p:nvPr/>
        </p:nvSpPr>
        <p:spPr>
          <a:xfrm>
            <a:off x="592857" y="2964507"/>
            <a:ext cx="1906414" cy="401687"/>
          </a:xfrm>
          <a:prstGeom prst="rect">
            <a:avLst/>
          </a:prstGeom>
          <a:noFill/>
          <a:ln/>
        </p:spPr>
        <p:txBody>
          <a:bodyPr wrap="square" lIns="0" tIns="0" rIns="0" bIns="0" rtlCol="0" anchor="t">
            <a:normAutofit/>
          </a:bodyPr>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Premium received on options sold</a:t>
            </a:r>
            <a:endParaRPr lang="en-US" sz="1000" dirty="0">
              <a:latin typeface="Book Antiqua" panose="02040602050305030304" pitchFamily="18" charset="0"/>
            </a:endParaRPr>
          </a:p>
        </p:txBody>
      </p:sp>
      <p:sp>
        <p:nvSpPr>
          <p:cNvPr id="16" name="Text 14"/>
          <p:cNvSpPr/>
          <p:nvPr/>
        </p:nvSpPr>
        <p:spPr>
          <a:xfrm>
            <a:off x="2765375" y="2964507"/>
            <a:ext cx="1968996"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₹15,000</a:t>
            </a:r>
            <a:endParaRPr lang="en-US" sz="1000" dirty="0">
              <a:latin typeface="Book Antiqua" panose="02040602050305030304" pitchFamily="18" charset="0"/>
            </a:endParaRPr>
          </a:p>
        </p:txBody>
      </p:sp>
      <p:sp>
        <p:nvSpPr>
          <p:cNvPr id="17" name="Shape 15"/>
          <p:cNvSpPr/>
          <p:nvPr/>
        </p:nvSpPr>
        <p:spPr>
          <a:xfrm>
            <a:off x="462111" y="3443213"/>
            <a:ext cx="3945731" cy="354881"/>
          </a:xfrm>
          <a:prstGeom prst="rect">
            <a:avLst/>
          </a:prstGeom>
          <a:solidFill>
            <a:srgbClr val="FFFFFF">
              <a:alpha val="4000"/>
            </a:srgbClr>
          </a:solidFill>
          <a:ln/>
        </p:spPr>
      </p:sp>
      <p:sp>
        <p:nvSpPr>
          <p:cNvPr id="18" name="Text 16"/>
          <p:cNvSpPr/>
          <p:nvPr/>
        </p:nvSpPr>
        <p:spPr>
          <a:xfrm>
            <a:off x="592857" y="3520232"/>
            <a:ext cx="2363614"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Difference on reverse trade</a:t>
            </a:r>
            <a:endParaRPr lang="en-US" sz="1000" dirty="0">
              <a:latin typeface="Book Antiqua" panose="02040602050305030304" pitchFamily="18" charset="0"/>
            </a:endParaRPr>
          </a:p>
        </p:txBody>
      </p:sp>
      <p:sp>
        <p:nvSpPr>
          <p:cNvPr id="19" name="Text 17"/>
          <p:cNvSpPr/>
          <p:nvPr/>
        </p:nvSpPr>
        <p:spPr>
          <a:xfrm>
            <a:off x="2765375" y="3520232"/>
            <a:ext cx="1968996"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₹10,000</a:t>
            </a:r>
            <a:endParaRPr lang="en-US" sz="1000" dirty="0">
              <a:latin typeface="Book Antiqua" panose="02040602050305030304" pitchFamily="18" charset="0"/>
            </a:endParaRPr>
          </a:p>
        </p:txBody>
      </p:sp>
      <p:sp>
        <p:nvSpPr>
          <p:cNvPr id="20" name="Shape 18"/>
          <p:cNvSpPr/>
          <p:nvPr/>
        </p:nvSpPr>
        <p:spPr>
          <a:xfrm>
            <a:off x="462111" y="3798094"/>
            <a:ext cx="3945731" cy="354881"/>
          </a:xfrm>
          <a:prstGeom prst="rect">
            <a:avLst/>
          </a:prstGeom>
          <a:solidFill>
            <a:srgbClr val="000000">
              <a:alpha val="4000"/>
            </a:srgbClr>
          </a:solidFill>
          <a:ln/>
        </p:spPr>
      </p:sp>
      <p:sp>
        <p:nvSpPr>
          <p:cNvPr id="21" name="Text 19"/>
          <p:cNvSpPr/>
          <p:nvPr/>
        </p:nvSpPr>
        <p:spPr>
          <a:xfrm>
            <a:off x="592857" y="3875112"/>
            <a:ext cx="2363614"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Open position (not squared)</a:t>
            </a:r>
            <a:endParaRPr lang="en-US" sz="1000" dirty="0">
              <a:latin typeface="Book Antiqua" panose="02040602050305030304" pitchFamily="18" charset="0"/>
            </a:endParaRPr>
          </a:p>
        </p:txBody>
      </p:sp>
      <p:sp>
        <p:nvSpPr>
          <p:cNvPr id="22" name="Text 20"/>
          <p:cNvSpPr/>
          <p:nvPr/>
        </p:nvSpPr>
        <p:spPr>
          <a:xfrm>
            <a:off x="2765375" y="3875112"/>
            <a:ext cx="1968996" cy="200844"/>
          </a:xfrm>
          <a:prstGeom prst="rect">
            <a:avLst/>
          </a:prstGeom>
          <a:noFill/>
          <a:ln/>
        </p:spPr>
        <p:txBody>
          <a:bodyPr wrap="none" lIns="0" tIns="0" rIns="0" bIns="0" rtlCol="0" anchor="t"/>
          <a:lstStyle/>
          <a:p>
            <a:pPr marL="0" indent="0" algn="l">
              <a:lnSpc>
                <a:spcPct val="128000"/>
              </a:lnSpc>
              <a:buNone/>
            </a:pPr>
            <a:r>
              <a:rPr lang="en-US" sz="1000" dirty="0">
                <a:solidFill>
                  <a:srgbClr val="EBECEF"/>
                </a:solidFill>
                <a:latin typeface="Epilogue" pitchFamily="34" charset="0"/>
                <a:ea typeface="Epilogue" pitchFamily="34" charset="-122"/>
                <a:cs typeface="Epilogue" pitchFamily="34" charset="-120"/>
              </a:rPr>
              <a:t>–</a:t>
            </a:r>
            <a:endParaRPr lang="en-US" sz="1000" dirty="0">
              <a:latin typeface="Book Antiqua" panose="02040602050305030304" pitchFamily="18" charset="0"/>
            </a:endParaRPr>
          </a:p>
        </p:txBody>
      </p:sp>
      <p:sp>
        <p:nvSpPr>
          <p:cNvPr id="23" name="Text 21"/>
          <p:cNvSpPr/>
          <p:nvPr/>
        </p:nvSpPr>
        <p:spPr>
          <a:xfrm>
            <a:off x="4736157" y="1076771"/>
            <a:ext cx="2119536" cy="204118"/>
          </a:xfrm>
          <a:prstGeom prst="rect">
            <a:avLst/>
          </a:prstGeom>
          <a:noFill/>
          <a:ln/>
        </p:spPr>
        <p:txBody>
          <a:bodyPr wrap="none" lIns="0" tIns="0" rIns="0" bIns="0" rtlCol="0" anchor="t"/>
          <a:lstStyle/>
          <a:p>
            <a:pPr marL="0" indent="0" algn="l">
              <a:lnSpc>
                <a:spcPct val="104000"/>
              </a:lnSpc>
              <a:buNone/>
            </a:pPr>
            <a:r>
              <a:rPr lang="en-US" sz="12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Turnover Calculation</a:t>
            </a:r>
            <a:endParaRPr lang="en-US" sz="1250" dirty="0">
              <a:latin typeface="Book Antiqua" panose="02040602050305030304" pitchFamily="18" charset="0"/>
            </a:endParaRPr>
          </a:p>
        </p:txBody>
      </p:sp>
      <p:sp>
        <p:nvSpPr>
          <p:cNvPr id="25" name="Text 22"/>
          <p:cNvSpPr/>
          <p:nvPr/>
        </p:nvSpPr>
        <p:spPr>
          <a:xfrm>
            <a:off x="4923979" y="1561356"/>
            <a:ext cx="1584573" cy="408236"/>
          </a:xfrm>
          <a:prstGeom prst="rect">
            <a:avLst/>
          </a:prstGeom>
          <a:noFill/>
          <a:ln/>
        </p:spPr>
        <p:txBody>
          <a:bodyPr wrap="square" lIns="0" tIns="0" rIns="0" bIns="0" rtlCol="0" anchor="t">
            <a:normAutofit/>
          </a:bodyPr>
          <a:lstStyle/>
          <a:p>
            <a:pPr marL="0" indent="0" algn="l">
              <a:lnSpc>
                <a:spcPct val="104000"/>
              </a:lnSpc>
              <a:buNone/>
            </a:pPr>
            <a:r>
              <a:rPr lang="en-US" sz="125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Favourable + Unfavourable Diff.</a:t>
            </a:r>
            <a:endParaRPr lang="en-US" sz="1250" dirty="0">
              <a:solidFill>
                <a:schemeClr val="bg1"/>
              </a:solidFill>
              <a:latin typeface="Book Antiqua" panose="02040602050305030304" pitchFamily="18" charset="0"/>
            </a:endParaRPr>
          </a:p>
        </p:txBody>
      </p:sp>
      <p:sp>
        <p:nvSpPr>
          <p:cNvPr id="26" name="Text 23"/>
          <p:cNvSpPr/>
          <p:nvPr/>
        </p:nvSpPr>
        <p:spPr>
          <a:xfrm>
            <a:off x="4923979" y="2090068"/>
            <a:ext cx="1584573" cy="401687"/>
          </a:xfrm>
          <a:prstGeom prst="rect">
            <a:avLst/>
          </a:prstGeom>
          <a:noFill/>
          <a:ln/>
        </p:spPr>
        <p:txBody>
          <a:bodyPr wrap="square" lIns="0" tIns="0" rIns="0" bIns="0" rtlCol="0" anchor="t">
            <a:normAutofit/>
          </a:bodyPr>
          <a:lstStyle/>
          <a:p>
            <a:pPr marL="0" indent="0" algn="l">
              <a:lnSpc>
                <a:spcPct val="128000"/>
              </a:lnSpc>
              <a:buNone/>
            </a:pPr>
            <a:r>
              <a:rPr lang="en-US" sz="1000" dirty="0">
                <a:solidFill>
                  <a:schemeClr val="bg1"/>
                </a:solidFill>
                <a:latin typeface="Epilogue" pitchFamily="34" charset="0"/>
                <a:ea typeface="Epilogue" pitchFamily="34" charset="-122"/>
                <a:cs typeface="Epilogue" pitchFamily="34" charset="-120"/>
              </a:rPr>
              <a:t>₹80,000 + ₹50,000 = </a:t>
            </a:r>
            <a:r>
              <a:rPr lang="en-US" sz="1000" b="1" dirty="0">
                <a:solidFill>
                  <a:schemeClr val="bg1"/>
                </a:solidFill>
                <a:latin typeface="Epilogue" pitchFamily="34" charset="0"/>
                <a:ea typeface="Epilogue" pitchFamily="34" charset="-122"/>
                <a:cs typeface="Epilogue" pitchFamily="34" charset="-120"/>
              </a:rPr>
              <a:t>₹1,30,000</a:t>
            </a:r>
            <a:endParaRPr lang="en-US" sz="1000" dirty="0">
              <a:solidFill>
                <a:schemeClr val="bg1"/>
              </a:solidFill>
              <a:latin typeface="Book Antiqua" panose="02040602050305030304" pitchFamily="18" charset="0"/>
            </a:endParaRPr>
          </a:p>
        </p:txBody>
      </p:sp>
      <p:sp>
        <p:nvSpPr>
          <p:cNvPr id="28" name="Text 24"/>
          <p:cNvSpPr/>
          <p:nvPr/>
        </p:nvSpPr>
        <p:spPr>
          <a:xfrm>
            <a:off x="6961808" y="1561356"/>
            <a:ext cx="1584647" cy="408236"/>
          </a:xfrm>
          <a:prstGeom prst="rect">
            <a:avLst/>
          </a:prstGeom>
          <a:noFill/>
          <a:ln/>
        </p:spPr>
        <p:txBody>
          <a:bodyPr wrap="square" lIns="0" tIns="0" rIns="0" bIns="0" rtlCol="0" anchor="t">
            <a:normAutofit/>
          </a:bodyPr>
          <a:lstStyle/>
          <a:p>
            <a:pPr marL="0" indent="0" algn="l">
              <a:lnSpc>
                <a:spcPct val="104000"/>
              </a:lnSpc>
              <a:buNone/>
            </a:pPr>
            <a:r>
              <a:rPr lang="en-US" sz="125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Premium on Options</a:t>
            </a:r>
            <a:endParaRPr lang="en-US" sz="1250" dirty="0">
              <a:solidFill>
                <a:schemeClr val="bg1"/>
              </a:solidFill>
              <a:latin typeface="Book Antiqua" panose="02040602050305030304" pitchFamily="18" charset="0"/>
            </a:endParaRPr>
          </a:p>
        </p:txBody>
      </p:sp>
      <p:sp>
        <p:nvSpPr>
          <p:cNvPr id="29" name="Text 25"/>
          <p:cNvSpPr/>
          <p:nvPr/>
        </p:nvSpPr>
        <p:spPr>
          <a:xfrm>
            <a:off x="6961808" y="2090068"/>
            <a:ext cx="1584647" cy="200844"/>
          </a:xfrm>
          <a:prstGeom prst="rect">
            <a:avLst/>
          </a:prstGeom>
          <a:noFill/>
          <a:ln/>
        </p:spPr>
        <p:txBody>
          <a:bodyPr wrap="none" lIns="0" tIns="0" rIns="0" bIns="0" rtlCol="0" anchor="t"/>
          <a:lstStyle/>
          <a:p>
            <a:pPr marL="0" indent="0" algn="l">
              <a:lnSpc>
                <a:spcPct val="128000"/>
              </a:lnSpc>
              <a:buNone/>
            </a:pPr>
            <a:r>
              <a:rPr lang="en-US" sz="1000" b="1" dirty="0">
                <a:solidFill>
                  <a:schemeClr val="bg1"/>
                </a:solidFill>
                <a:latin typeface="Epilogue" pitchFamily="34" charset="0"/>
                <a:ea typeface="Epilogue" pitchFamily="34" charset="-122"/>
                <a:cs typeface="Epilogue" pitchFamily="34" charset="-120"/>
              </a:rPr>
              <a:t>₹15,000</a:t>
            </a:r>
            <a:endParaRPr lang="en-US" sz="1000" dirty="0">
              <a:solidFill>
                <a:schemeClr val="bg1"/>
              </a:solidFill>
              <a:latin typeface="Book Antiqua" panose="02040602050305030304" pitchFamily="18" charset="0"/>
            </a:endParaRPr>
          </a:p>
        </p:txBody>
      </p:sp>
      <p:sp>
        <p:nvSpPr>
          <p:cNvPr id="31" name="Text 26"/>
          <p:cNvSpPr/>
          <p:nvPr/>
        </p:nvSpPr>
        <p:spPr>
          <a:xfrm>
            <a:off x="4923979" y="2902148"/>
            <a:ext cx="1584573" cy="408236"/>
          </a:xfrm>
          <a:prstGeom prst="rect">
            <a:avLst/>
          </a:prstGeom>
          <a:noFill/>
          <a:ln/>
        </p:spPr>
        <p:txBody>
          <a:bodyPr wrap="square" lIns="0" tIns="0" rIns="0" bIns="0" rtlCol="0" anchor="t">
            <a:normAutofit/>
          </a:bodyPr>
          <a:lstStyle/>
          <a:p>
            <a:pPr marL="0" indent="0" algn="l">
              <a:lnSpc>
                <a:spcPct val="104000"/>
              </a:lnSpc>
              <a:buNone/>
            </a:pPr>
            <a:r>
              <a:rPr lang="en-US" sz="125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Reverse Trade Difference</a:t>
            </a:r>
            <a:endParaRPr lang="en-US" sz="1250" dirty="0">
              <a:solidFill>
                <a:schemeClr val="bg1"/>
              </a:solidFill>
              <a:latin typeface="Book Antiqua" panose="02040602050305030304" pitchFamily="18" charset="0"/>
            </a:endParaRPr>
          </a:p>
        </p:txBody>
      </p:sp>
      <p:sp>
        <p:nvSpPr>
          <p:cNvPr id="32" name="Text 27"/>
          <p:cNvSpPr/>
          <p:nvPr/>
        </p:nvSpPr>
        <p:spPr>
          <a:xfrm>
            <a:off x="4923979" y="3430860"/>
            <a:ext cx="1584573" cy="200844"/>
          </a:xfrm>
          <a:prstGeom prst="rect">
            <a:avLst/>
          </a:prstGeom>
          <a:noFill/>
          <a:ln/>
        </p:spPr>
        <p:txBody>
          <a:bodyPr wrap="none" lIns="0" tIns="0" rIns="0" bIns="0" rtlCol="0" anchor="t"/>
          <a:lstStyle/>
          <a:p>
            <a:pPr marL="0" indent="0" algn="l">
              <a:lnSpc>
                <a:spcPct val="128000"/>
              </a:lnSpc>
              <a:buNone/>
            </a:pPr>
            <a:r>
              <a:rPr lang="en-US" sz="1000" b="1" dirty="0">
                <a:solidFill>
                  <a:schemeClr val="bg1"/>
                </a:solidFill>
                <a:latin typeface="Epilogue" pitchFamily="34" charset="0"/>
                <a:ea typeface="Epilogue" pitchFamily="34" charset="-122"/>
                <a:cs typeface="Epilogue" pitchFamily="34" charset="-120"/>
              </a:rPr>
              <a:t>₹10,000</a:t>
            </a:r>
            <a:endParaRPr lang="en-US" sz="1000" dirty="0">
              <a:solidFill>
                <a:schemeClr val="bg1"/>
              </a:solidFill>
              <a:latin typeface="Book Antiqua" panose="02040602050305030304" pitchFamily="18" charset="0"/>
            </a:endParaRPr>
          </a:p>
        </p:txBody>
      </p:sp>
      <p:sp>
        <p:nvSpPr>
          <p:cNvPr id="34" name="Text 28"/>
          <p:cNvSpPr/>
          <p:nvPr/>
        </p:nvSpPr>
        <p:spPr>
          <a:xfrm>
            <a:off x="6961808" y="2902148"/>
            <a:ext cx="1584647" cy="204118"/>
          </a:xfrm>
          <a:prstGeom prst="rect">
            <a:avLst/>
          </a:prstGeom>
          <a:noFill/>
          <a:ln/>
        </p:spPr>
        <p:txBody>
          <a:bodyPr wrap="none" lIns="0" tIns="0" rIns="0" bIns="0" rtlCol="0" anchor="t"/>
          <a:lstStyle/>
          <a:p>
            <a:pPr marL="0" indent="0" algn="l">
              <a:lnSpc>
                <a:spcPct val="104000"/>
              </a:lnSpc>
              <a:buNone/>
            </a:pPr>
            <a:r>
              <a:rPr lang="en-US" sz="1250" dirty="0">
                <a:solidFill>
                  <a:schemeClr val="bg1"/>
                </a:solidFill>
                <a:latin typeface="Arial Unicode MS" panose="020B0604020202020204" pitchFamily="34" charset="-128"/>
                <a:ea typeface="Arial Unicode MS" panose="020B0604020202020204" pitchFamily="34" charset="-128"/>
                <a:cs typeface="Arial Unicode MS" panose="020B0604020202020204" pitchFamily="34" charset="-128"/>
              </a:rPr>
              <a:t>Total Turnover</a:t>
            </a:r>
            <a:endParaRPr lang="en-US" sz="1250" dirty="0">
              <a:solidFill>
                <a:schemeClr val="bg1"/>
              </a:solidFill>
              <a:latin typeface="Book Antiqua" panose="02040602050305030304" pitchFamily="18" charset="0"/>
            </a:endParaRPr>
          </a:p>
        </p:txBody>
      </p:sp>
      <p:sp>
        <p:nvSpPr>
          <p:cNvPr id="35" name="Text 29"/>
          <p:cNvSpPr/>
          <p:nvPr/>
        </p:nvSpPr>
        <p:spPr>
          <a:xfrm>
            <a:off x="6961808" y="3226743"/>
            <a:ext cx="1584647" cy="200844"/>
          </a:xfrm>
          <a:prstGeom prst="rect">
            <a:avLst/>
          </a:prstGeom>
          <a:noFill/>
          <a:ln/>
        </p:spPr>
        <p:txBody>
          <a:bodyPr wrap="none" lIns="0" tIns="0" rIns="0" bIns="0" rtlCol="0" anchor="t"/>
          <a:lstStyle/>
          <a:p>
            <a:pPr marL="0" indent="0" algn="l">
              <a:lnSpc>
                <a:spcPct val="128000"/>
              </a:lnSpc>
              <a:buNone/>
            </a:pPr>
            <a:r>
              <a:rPr lang="en-US" sz="1000" b="1" dirty="0">
                <a:solidFill>
                  <a:schemeClr val="bg1"/>
                </a:solidFill>
                <a:latin typeface="Epilogue" pitchFamily="34" charset="0"/>
                <a:ea typeface="Epilogue" pitchFamily="34" charset="-122"/>
                <a:cs typeface="Epilogue" pitchFamily="34" charset="-120"/>
              </a:rPr>
              <a:t>₹1,55,000</a:t>
            </a:r>
            <a:endParaRPr lang="en-US" sz="1000" dirty="0">
              <a:solidFill>
                <a:schemeClr val="bg1"/>
              </a:solidFill>
              <a:latin typeface="Book Antiqua" panose="02040602050305030304" pitchFamily="18" charset="0"/>
            </a:endParaRPr>
          </a:p>
        </p:txBody>
      </p:sp>
      <p:sp>
        <p:nvSpPr>
          <p:cNvPr id="36" name="Shape 30"/>
          <p:cNvSpPr/>
          <p:nvPr/>
        </p:nvSpPr>
        <p:spPr>
          <a:xfrm>
            <a:off x="4736158" y="4053965"/>
            <a:ext cx="3955256" cy="728588"/>
          </a:xfrm>
          <a:prstGeom prst="roundRect">
            <a:avLst>
              <a:gd name="adj" fmla="val 7534"/>
            </a:avLst>
          </a:prstGeom>
          <a:solidFill>
            <a:srgbClr val="181E34"/>
          </a:solidFill>
          <a:ln/>
        </p:spPr>
      </p:sp>
      <p:pic>
        <p:nvPicPr>
          <p:cNvPr id="37" name="Image 4" descr="preencoded.png"/>
          <p:cNvPicPr>
            <a:picLocks noChangeAspect="1"/>
          </p:cNvPicPr>
          <p:nvPr/>
        </p:nvPicPr>
        <p:blipFill>
          <a:blip r:embed="rId3"/>
          <a:stretch>
            <a:fillRect/>
          </a:stretch>
        </p:blipFill>
        <p:spPr>
          <a:xfrm>
            <a:off x="4894115" y="4229239"/>
            <a:ext cx="163339" cy="130671"/>
          </a:xfrm>
          <a:prstGeom prst="rect">
            <a:avLst/>
          </a:prstGeom>
        </p:spPr>
      </p:pic>
      <p:sp>
        <p:nvSpPr>
          <p:cNvPr id="38" name="Text 31"/>
          <p:cNvSpPr/>
          <p:nvPr/>
        </p:nvSpPr>
        <p:spPr>
          <a:xfrm>
            <a:off x="5167965" y="4199072"/>
            <a:ext cx="3399904" cy="401687"/>
          </a:xfrm>
          <a:prstGeom prst="rect">
            <a:avLst/>
          </a:prstGeom>
          <a:noFill/>
          <a:ln/>
        </p:spPr>
        <p:txBody>
          <a:bodyPr wrap="square" lIns="0" tIns="0" rIns="0" bIns="0" rtlCol="0" anchor="t">
            <a:normAutofit/>
          </a:bodyPr>
          <a:lstStyle/>
          <a:p>
            <a:pPr marL="0" indent="0" algn="l">
              <a:lnSpc>
                <a:spcPct val="128000"/>
              </a:lnSpc>
              <a:buNone/>
            </a:pPr>
            <a:r>
              <a:rPr lang="en-US" sz="1000" dirty="0">
                <a:solidFill>
                  <a:srgbClr val="FFFFFF"/>
                </a:solidFill>
                <a:latin typeface="Epilogue" pitchFamily="34" charset="0"/>
                <a:ea typeface="Epilogue" pitchFamily="34" charset="-122"/>
                <a:cs typeface="Epilogue" pitchFamily="34" charset="-120"/>
              </a:rPr>
              <a:t>Open position excluded — will be counted when squared off in a future year.</a:t>
            </a:r>
            <a:endParaRPr lang="en-US" sz="1000" dirty="0">
              <a:latin typeface="Book Antiqua" panose="02040602050305030304" pitchFamily="18" charset="0"/>
            </a:endParaRPr>
          </a:p>
        </p:txBody>
      </p:sp>
      <p:sp>
        <p:nvSpPr>
          <p:cNvPr id="39" name="Rectangle 38"/>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
        <p:nvSpPr>
          <p:cNvPr id="40" name="Shape 2"/>
          <p:cNvSpPr/>
          <p:nvPr/>
        </p:nvSpPr>
        <p:spPr>
          <a:xfrm>
            <a:off x="4736158" y="1439801"/>
            <a:ext cx="1844202" cy="1169826"/>
          </a:xfrm>
          <a:prstGeom prst="roundRect">
            <a:avLst>
              <a:gd name="adj" fmla="val 2002"/>
            </a:avLst>
          </a:prstGeom>
          <a:noFill/>
          <a:ln w="4763">
            <a:solidFill>
              <a:srgbClr val="FFFFFF">
                <a:alpha val="24000"/>
              </a:srgbClr>
            </a:solidFill>
            <a:prstDash val="solid"/>
          </a:ln>
          <a:effectLst>
            <a:glow rad="88900">
              <a:schemeClr val="accent3">
                <a:satMod val="175000"/>
                <a:alpha val="15000"/>
              </a:schemeClr>
            </a:glow>
            <a:outerShdw blurRad="50800" dist="38100" dir="5400000" algn="t" rotWithShape="0">
              <a:prstClr val="black">
                <a:alpha val="40000"/>
              </a:prstClr>
            </a:outerShdw>
          </a:effectLst>
        </p:spPr>
      </p:sp>
      <p:sp>
        <p:nvSpPr>
          <p:cNvPr id="44" name="Shape 2"/>
          <p:cNvSpPr/>
          <p:nvPr/>
        </p:nvSpPr>
        <p:spPr>
          <a:xfrm>
            <a:off x="6889045" y="1439801"/>
            <a:ext cx="1844202" cy="1169826"/>
          </a:xfrm>
          <a:prstGeom prst="roundRect">
            <a:avLst>
              <a:gd name="adj" fmla="val 2002"/>
            </a:avLst>
          </a:prstGeom>
          <a:noFill/>
          <a:ln w="4763">
            <a:solidFill>
              <a:srgbClr val="FFFFFF">
                <a:alpha val="24000"/>
              </a:srgbClr>
            </a:solidFill>
            <a:prstDash val="solid"/>
          </a:ln>
          <a:effectLst>
            <a:glow rad="88900">
              <a:schemeClr val="accent3">
                <a:satMod val="175000"/>
                <a:alpha val="15000"/>
              </a:schemeClr>
            </a:glow>
            <a:outerShdw blurRad="50800" dist="38100" dir="5400000" algn="t" rotWithShape="0">
              <a:prstClr val="black">
                <a:alpha val="40000"/>
              </a:prstClr>
            </a:outerShdw>
          </a:effectLst>
        </p:spPr>
      </p:sp>
      <p:sp>
        <p:nvSpPr>
          <p:cNvPr id="45" name="Shape 2"/>
          <p:cNvSpPr/>
          <p:nvPr/>
        </p:nvSpPr>
        <p:spPr>
          <a:xfrm>
            <a:off x="4736158" y="2730103"/>
            <a:ext cx="1844202" cy="1169826"/>
          </a:xfrm>
          <a:prstGeom prst="roundRect">
            <a:avLst>
              <a:gd name="adj" fmla="val 2002"/>
            </a:avLst>
          </a:prstGeom>
          <a:noFill/>
          <a:ln w="4763">
            <a:solidFill>
              <a:srgbClr val="FFFFFF">
                <a:alpha val="24000"/>
              </a:srgbClr>
            </a:solidFill>
            <a:prstDash val="solid"/>
          </a:ln>
          <a:effectLst>
            <a:glow rad="88900">
              <a:schemeClr val="accent3">
                <a:satMod val="175000"/>
                <a:alpha val="15000"/>
              </a:schemeClr>
            </a:glow>
            <a:outerShdw blurRad="50800" dist="38100" dir="5400000" algn="t" rotWithShape="0">
              <a:prstClr val="black">
                <a:alpha val="40000"/>
              </a:prstClr>
            </a:outerShdw>
          </a:effectLst>
        </p:spPr>
      </p:sp>
      <p:sp>
        <p:nvSpPr>
          <p:cNvPr id="46" name="Shape 2"/>
          <p:cNvSpPr/>
          <p:nvPr/>
        </p:nvSpPr>
        <p:spPr>
          <a:xfrm>
            <a:off x="6883115" y="2736224"/>
            <a:ext cx="1844202" cy="1169826"/>
          </a:xfrm>
          <a:prstGeom prst="roundRect">
            <a:avLst>
              <a:gd name="adj" fmla="val 2002"/>
            </a:avLst>
          </a:prstGeom>
          <a:noFill/>
          <a:ln w="4763">
            <a:solidFill>
              <a:srgbClr val="FFFFFF">
                <a:alpha val="24000"/>
              </a:srgbClr>
            </a:solidFill>
            <a:prstDash val="solid"/>
          </a:ln>
          <a:effectLst>
            <a:glow rad="88900">
              <a:schemeClr val="accent3">
                <a:satMod val="175000"/>
                <a:alpha val="15000"/>
              </a:schemeClr>
            </a:glow>
            <a:outerShdw blurRad="50800" dist="38100" dir="5400000" algn="t" rotWithShape="0">
              <a:prstClr val="black">
                <a:alpha val="40000"/>
              </a:prstClr>
            </a:outerShdw>
          </a:effectLst>
        </p:spPr>
      </p:sp>
    </p:spTree>
    <p:extLst>
      <p:ext uri="{BB962C8B-B14F-4D97-AF65-F5344CB8AC3E}">
        <p14:creationId xmlns:p14="http://schemas.microsoft.com/office/powerpoint/2010/main" val="2579897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74489" y="360462"/>
            <a:ext cx="7455465" cy="583246"/>
          </a:xfrm>
          <a:prstGeom prst="rect">
            <a:avLst/>
          </a:prstGeom>
          <a:noFill/>
          <a:ln/>
        </p:spPr>
        <p:txBody>
          <a:bodyPr wrap="none" lIns="0" tIns="0" rIns="0" bIns="0" rtlCol="0" anchor="t"/>
          <a:lstStyle/>
          <a:p>
            <a:pPr marL="0" indent="0" algn="l">
              <a:lnSpc>
                <a:spcPct val="104000"/>
              </a:lnSpc>
              <a:buNone/>
            </a:pPr>
            <a:r>
              <a:rPr lang="en-US" sz="32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Delivery-Based Transactions — Example</a:t>
            </a:r>
            <a:endParaRPr lang="en-US" sz="3200" dirty="0">
              <a:latin typeface="Book Antiqua" panose="02040602050305030304" pitchFamily="18" charset="0"/>
            </a:endParaRPr>
          </a:p>
        </p:txBody>
      </p:sp>
      <p:sp>
        <p:nvSpPr>
          <p:cNvPr id="4" name="Text 1"/>
          <p:cNvSpPr/>
          <p:nvPr/>
        </p:nvSpPr>
        <p:spPr>
          <a:xfrm>
            <a:off x="761056" y="1503139"/>
            <a:ext cx="622267" cy="343246"/>
          </a:xfrm>
          <a:prstGeom prst="rect">
            <a:avLst/>
          </a:prstGeom>
          <a:noFill/>
          <a:ln/>
        </p:spPr>
        <p:txBody>
          <a:bodyPr wrap="none" lIns="0" tIns="0" rIns="0" bIns="0" rtlCol="0" anchor="t"/>
          <a:lstStyle/>
          <a:p>
            <a:pPr marL="0" indent="0" algn="l">
              <a:lnSpc>
                <a:spcPct val="104000"/>
              </a:lnSpc>
              <a:buNone/>
            </a:pPr>
            <a:r>
              <a:rPr lang="en-US" sz="2200" dirty="0">
                <a:solidFill>
                  <a:srgbClr val="FFFFFF"/>
                </a:solidFill>
                <a:latin typeface="Book Antiqua" panose="02040602050305030304" pitchFamily="18" charset="0"/>
                <a:ea typeface="Arial Unicode MS" panose="020B0604020202020204" pitchFamily="34" charset="-128"/>
                <a:cs typeface="Arial Unicode MS" panose="020B0604020202020204" pitchFamily="34" charset="-128"/>
              </a:rPr>
              <a:t>Rule</a:t>
            </a:r>
            <a:endParaRPr lang="en-US" sz="2200" dirty="0">
              <a:latin typeface="Book Antiqua" panose="02040602050305030304" pitchFamily="18" charset="0"/>
            </a:endParaRPr>
          </a:p>
        </p:txBody>
      </p:sp>
      <p:sp>
        <p:nvSpPr>
          <p:cNvPr id="5" name="Text 2"/>
          <p:cNvSpPr/>
          <p:nvPr/>
        </p:nvSpPr>
        <p:spPr>
          <a:xfrm>
            <a:off x="720025" y="2285479"/>
            <a:ext cx="3869560" cy="2476389"/>
          </a:xfrm>
          <a:prstGeom prst="rect">
            <a:avLst/>
          </a:prstGeom>
          <a:noFill/>
          <a:ln/>
        </p:spPr>
        <p:txBody>
          <a:bodyPr wrap="square" lIns="0" tIns="0" rIns="0" bIns="0" rtlCol="0" anchor="t">
            <a:normAutofit/>
          </a:bodyPr>
          <a:lstStyle/>
          <a:p>
            <a:pPr marL="0" indent="0" algn="l">
              <a:lnSpc>
                <a:spcPct val="120000"/>
              </a:lnSpc>
              <a:buNone/>
            </a:pPr>
            <a:r>
              <a:rPr lang="en-US" sz="1600" dirty="0">
                <a:solidFill>
                  <a:srgbClr val="EBECEF"/>
                </a:solidFill>
                <a:latin typeface="Book Antiqua" panose="02040602050305030304" pitchFamily="18" charset="0"/>
                <a:ea typeface="Epilogue" pitchFamily="34" charset="-122"/>
                <a:cs typeface="Epilogue" pitchFamily="34" charset="-120"/>
              </a:rPr>
              <a:t>Where purchase/sale of commodity (including stocks &amp; shares) is </a:t>
            </a:r>
            <a:r>
              <a:rPr lang="en-US" sz="1600" b="1" dirty="0">
                <a:solidFill>
                  <a:srgbClr val="EBECEF"/>
                </a:solidFill>
                <a:latin typeface="Book Antiqua" panose="02040602050305030304" pitchFamily="18" charset="0"/>
                <a:ea typeface="Epilogue" pitchFamily="34" charset="-122"/>
                <a:cs typeface="Epilogue" pitchFamily="34" charset="-120"/>
              </a:rPr>
              <a:t>delivery-based</a:t>
            </a:r>
            <a:r>
              <a:rPr lang="en-US" sz="1600" dirty="0">
                <a:solidFill>
                  <a:srgbClr val="EBECEF"/>
                </a:solidFill>
                <a:latin typeface="Book Antiqua" panose="02040602050305030304" pitchFamily="18" charset="0"/>
                <a:ea typeface="Epilogue" pitchFamily="34" charset="-122"/>
                <a:cs typeface="Epilogue" pitchFamily="34" charset="-120"/>
              </a:rPr>
              <a:t> — whether intended or by default — the </a:t>
            </a:r>
            <a:r>
              <a:rPr lang="en-US" sz="1600" b="1" dirty="0">
                <a:solidFill>
                  <a:srgbClr val="EBECEF"/>
                </a:solidFill>
                <a:latin typeface="Book Antiqua" panose="02040602050305030304" pitchFamily="18" charset="0"/>
                <a:ea typeface="Epilogue" pitchFamily="34" charset="-122"/>
                <a:cs typeface="Epilogue" pitchFamily="34" charset="-120"/>
              </a:rPr>
              <a:t>total value of sales</a:t>
            </a:r>
            <a:r>
              <a:rPr lang="en-US" sz="1600" dirty="0">
                <a:solidFill>
                  <a:srgbClr val="EBECEF"/>
                </a:solidFill>
                <a:latin typeface="Book Antiqua" panose="02040602050305030304" pitchFamily="18" charset="0"/>
                <a:ea typeface="Epilogue" pitchFamily="34" charset="-122"/>
                <a:cs typeface="Epilogue" pitchFamily="34" charset="-120"/>
              </a:rPr>
              <a:t> is turnover.</a:t>
            </a:r>
            <a:endParaRPr lang="en-US" sz="1600" dirty="0">
              <a:latin typeface="Book Antiqua" panose="02040602050305030304" pitchFamily="18" charset="0"/>
            </a:endParaRPr>
          </a:p>
        </p:txBody>
      </p:sp>
      <p:sp>
        <p:nvSpPr>
          <p:cNvPr id="6" name="Text 3"/>
          <p:cNvSpPr/>
          <p:nvPr/>
        </p:nvSpPr>
        <p:spPr>
          <a:xfrm>
            <a:off x="5902757" y="1503140"/>
            <a:ext cx="1875505" cy="340171"/>
          </a:xfrm>
          <a:prstGeom prst="rect">
            <a:avLst/>
          </a:prstGeom>
          <a:noFill/>
          <a:ln/>
        </p:spPr>
        <p:txBody>
          <a:bodyPr wrap="none" lIns="0" tIns="0" rIns="0" bIns="0" rtlCol="0" anchor="t"/>
          <a:lstStyle/>
          <a:p>
            <a:pPr marL="0" indent="0" algn="l">
              <a:lnSpc>
                <a:spcPct val="104000"/>
              </a:lnSpc>
              <a:buNone/>
            </a:pPr>
            <a:r>
              <a:rPr lang="en-US" sz="19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Example</a:t>
            </a:r>
            <a:endParaRPr lang="en-US" sz="1900" dirty="0">
              <a:latin typeface="Book Antiqua" panose="02040602050305030304" pitchFamily="18" charset="0"/>
            </a:endParaRPr>
          </a:p>
        </p:txBody>
      </p:sp>
      <p:sp>
        <p:nvSpPr>
          <p:cNvPr id="7" name="Shape 4"/>
          <p:cNvSpPr/>
          <p:nvPr/>
        </p:nvSpPr>
        <p:spPr>
          <a:xfrm>
            <a:off x="5531794" y="2158529"/>
            <a:ext cx="2937568" cy="1656810"/>
          </a:xfrm>
          <a:prstGeom prst="roundRect">
            <a:avLst>
              <a:gd name="adj" fmla="val 2936"/>
            </a:avLst>
          </a:prstGeom>
          <a:noFill/>
          <a:ln w="4763">
            <a:solidFill>
              <a:srgbClr val="FFFFFF">
                <a:alpha val="24000"/>
              </a:srgbClr>
            </a:solidFill>
            <a:prstDash val="solid"/>
          </a:ln>
        </p:spPr>
      </p:sp>
      <p:sp>
        <p:nvSpPr>
          <p:cNvPr id="8" name="Shape 5"/>
          <p:cNvSpPr/>
          <p:nvPr/>
        </p:nvSpPr>
        <p:spPr>
          <a:xfrm>
            <a:off x="5637857" y="2226766"/>
            <a:ext cx="2831506" cy="279797"/>
          </a:xfrm>
          <a:prstGeom prst="rect">
            <a:avLst/>
          </a:prstGeom>
          <a:solidFill>
            <a:srgbClr val="FFFFFF">
              <a:alpha val="4000"/>
            </a:srgbClr>
          </a:solidFill>
          <a:ln/>
        </p:spPr>
      </p:sp>
      <p:sp>
        <p:nvSpPr>
          <p:cNvPr id="9" name="Text 6"/>
          <p:cNvSpPr/>
          <p:nvPr/>
        </p:nvSpPr>
        <p:spPr>
          <a:xfrm>
            <a:off x="5637858" y="2208147"/>
            <a:ext cx="1903635" cy="257434"/>
          </a:xfrm>
          <a:prstGeom prst="rect">
            <a:avLst/>
          </a:prstGeom>
          <a:noFill/>
          <a:ln/>
        </p:spPr>
        <p:txBody>
          <a:bodyPr wrap="none" lIns="0" tIns="0" rIns="0" bIns="0" rtlCol="0" anchor="t"/>
          <a:lstStyle/>
          <a:p>
            <a:pPr marL="0" indent="0" algn="l">
              <a:lnSpc>
                <a:spcPct val="120000"/>
              </a:lnSpc>
              <a:buNone/>
            </a:pPr>
            <a:r>
              <a:rPr lang="en-US" sz="1400" b="1" dirty="0">
                <a:solidFill>
                  <a:srgbClr val="EBECEF"/>
                </a:solidFill>
                <a:latin typeface="Epilogue" pitchFamily="34" charset="0"/>
                <a:ea typeface="Epilogue" pitchFamily="34" charset="-122"/>
                <a:cs typeface="Epilogue" pitchFamily="34" charset="-120"/>
              </a:rPr>
              <a:t>Transaction</a:t>
            </a:r>
            <a:endParaRPr lang="en-US" sz="1400" dirty="0">
              <a:latin typeface="Book Antiqua" panose="02040602050305030304" pitchFamily="18" charset="0"/>
            </a:endParaRPr>
          </a:p>
        </p:txBody>
      </p:sp>
      <p:sp>
        <p:nvSpPr>
          <p:cNvPr id="10" name="Text 7"/>
          <p:cNvSpPr/>
          <p:nvPr/>
        </p:nvSpPr>
        <p:spPr>
          <a:xfrm>
            <a:off x="7314977" y="2226766"/>
            <a:ext cx="1498625" cy="257433"/>
          </a:xfrm>
          <a:prstGeom prst="rect">
            <a:avLst/>
          </a:prstGeom>
          <a:noFill/>
          <a:ln/>
        </p:spPr>
        <p:txBody>
          <a:bodyPr wrap="none" lIns="0" tIns="0" rIns="0" bIns="0" rtlCol="0" anchor="t"/>
          <a:lstStyle/>
          <a:p>
            <a:pPr marL="0" indent="0" algn="l">
              <a:lnSpc>
                <a:spcPct val="120000"/>
              </a:lnSpc>
              <a:buNone/>
            </a:pPr>
            <a:r>
              <a:rPr lang="en-US" sz="1260" b="1" dirty="0">
                <a:solidFill>
                  <a:srgbClr val="EBECEF"/>
                </a:solidFill>
                <a:latin typeface="Epilogue" pitchFamily="34" charset="0"/>
                <a:ea typeface="Epilogue" pitchFamily="34" charset="-122"/>
                <a:cs typeface="Epilogue" pitchFamily="34" charset="-120"/>
              </a:rPr>
              <a:t>Value</a:t>
            </a:r>
            <a:endParaRPr lang="en-US" sz="1260" dirty="0">
              <a:latin typeface="Book Antiqua" panose="02040602050305030304" pitchFamily="18" charset="0"/>
            </a:endParaRPr>
          </a:p>
        </p:txBody>
      </p:sp>
      <p:sp>
        <p:nvSpPr>
          <p:cNvPr id="11" name="Shape 8"/>
          <p:cNvSpPr/>
          <p:nvPr/>
        </p:nvSpPr>
        <p:spPr>
          <a:xfrm>
            <a:off x="5637857" y="2506563"/>
            <a:ext cx="2831505" cy="442168"/>
          </a:xfrm>
          <a:prstGeom prst="rect">
            <a:avLst/>
          </a:prstGeom>
          <a:solidFill>
            <a:srgbClr val="000000">
              <a:alpha val="4000"/>
            </a:srgbClr>
          </a:solidFill>
          <a:ln/>
        </p:spPr>
      </p:sp>
      <p:sp>
        <p:nvSpPr>
          <p:cNvPr id="12" name="Text 9"/>
          <p:cNvSpPr/>
          <p:nvPr/>
        </p:nvSpPr>
        <p:spPr>
          <a:xfrm>
            <a:off x="5637856" y="2565276"/>
            <a:ext cx="1607006" cy="324743"/>
          </a:xfrm>
          <a:prstGeom prst="rect">
            <a:avLst/>
          </a:prstGeom>
          <a:noFill/>
          <a:ln/>
        </p:spPr>
        <p:txBody>
          <a:bodyPr wrap="square" lIns="0" tIns="0" rIns="0" bIns="0" rtlCol="0" anchor="t">
            <a:noAutofit/>
          </a:bodyPr>
          <a:lstStyle/>
          <a:p>
            <a:pPr marL="0" indent="0" algn="l">
              <a:lnSpc>
                <a:spcPct val="120000"/>
              </a:lnSpc>
              <a:buNone/>
            </a:pPr>
            <a:r>
              <a:rPr lang="en-US" sz="950" dirty="0">
                <a:solidFill>
                  <a:srgbClr val="EBECEF"/>
                </a:solidFill>
                <a:latin typeface="Epilogue" pitchFamily="34" charset="0"/>
                <a:ea typeface="Epilogue" pitchFamily="34" charset="-122"/>
                <a:cs typeface="Epilogue" pitchFamily="34" charset="-120"/>
              </a:rPr>
              <a:t>Shares purchased (delivery)</a:t>
            </a:r>
            <a:endParaRPr lang="en-US" sz="950" dirty="0">
              <a:latin typeface="Book Antiqua" panose="02040602050305030304" pitchFamily="18" charset="0"/>
            </a:endParaRPr>
          </a:p>
        </p:txBody>
      </p:sp>
      <p:sp>
        <p:nvSpPr>
          <p:cNvPr id="13" name="Text 10"/>
          <p:cNvSpPr/>
          <p:nvPr/>
        </p:nvSpPr>
        <p:spPr>
          <a:xfrm>
            <a:off x="7314977" y="2565276"/>
            <a:ext cx="1498625" cy="234141"/>
          </a:xfrm>
          <a:prstGeom prst="rect">
            <a:avLst/>
          </a:prstGeom>
          <a:noFill/>
          <a:ln/>
        </p:spPr>
        <p:txBody>
          <a:bodyPr wrap="none" lIns="0" tIns="0" rIns="0" bIns="0" rtlCol="0" anchor="t"/>
          <a:lstStyle/>
          <a:p>
            <a:pPr marL="0" indent="0" algn="l">
              <a:lnSpc>
                <a:spcPct val="120000"/>
              </a:lnSpc>
              <a:buNone/>
            </a:pPr>
            <a:r>
              <a:rPr lang="en-US" sz="1000" dirty="0">
                <a:solidFill>
                  <a:srgbClr val="EBECEF"/>
                </a:solidFill>
                <a:latin typeface="Epilogue" pitchFamily="34" charset="0"/>
                <a:ea typeface="Epilogue" pitchFamily="34" charset="-122"/>
                <a:cs typeface="Epilogue" pitchFamily="34" charset="-120"/>
              </a:rPr>
              <a:t>₹3,00,000</a:t>
            </a:r>
            <a:endParaRPr lang="en-US" sz="1000" dirty="0">
              <a:latin typeface="Book Antiqua" panose="02040602050305030304" pitchFamily="18" charset="0"/>
            </a:endParaRPr>
          </a:p>
        </p:txBody>
      </p:sp>
      <p:sp>
        <p:nvSpPr>
          <p:cNvPr id="14" name="Shape 11"/>
          <p:cNvSpPr/>
          <p:nvPr/>
        </p:nvSpPr>
        <p:spPr>
          <a:xfrm>
            <a:off x="5637857" y="2948732"/>
            <a:ext cx="2831505" cy="442168"/>
          </a:xfrm>
          <a:prstGeom prst="rect">
            <a:avLst/>
          </a:prstGeom>
          <a:solidFill>
            <a:srgbClr val="FFFFFF">
              <a:alpha val="4000"/>
            </a:srgbClr>
          </a:solidFill>
          <a:ln/>
        </p:spPr>
      </p:sp>
      <p:sp>
        <p:nvSpPr>
          <p:cNvPr id="15" name="Text 12"/>
          <p:cNvSpPr/>
          <p:nvPr/>
        </p:nvSpPr>
        <p:spPr>
          <a:xfrm>
            <a:off x="5637858" y="3007444"/>
            <a:ext cx="1446435" cy="324743"/>
          </a:xfrm>
          <a:prstGeom prst="rect">
            <a:avLst/>
          </a:prstGeom>
          <a:noFill/>
          <a:ln/>
        </p:spPr>
        <p:txBody>
          <a:bodyPr wrap="square" lIns="0" tIns="0" rIns="0" bIns="0" rtlCol="0" anchor="t">
            <a:normAutofit/>
          </a:bodyPr>
          <a:lstStyle/>
          <a:p>
            <a:pPr marL="0" indent="0" algn="l">
              <a:lnSpc>
                <a:spcPct val="120000"/>
              </a:lnSpc>
              <a:buNone/>
            </a:pPr>
            <a:r>
              <a:rPr lang="en-US" sz="950" dirty="0">
                <a:solidFill>
                  <a:srgbClr val="EBECEF"/>
                </a:solidFill>
                <a:latin typeface="Epilogue" pitchFamily="34" charset="0"/>
                <a:ea typeface="Epilogue" pitchFamily="34" charset="-122"/>
                <a:cs typeface="Epilogue" pitchFamily="34" charset="-120"/>
              </a:rPr>
              <a:t>Shares sold (delivery)</a:t>
            </a:r>
            <a:endParaRPr lang="en-US" sz="950" dirty="0">
              <a:latin typeface="Book Antiqua" panose="02040602050305030304" pitchFamily="18" charset="0"/>
            </a:endParaRPr>
          </a:p>
        </p:txBody>
      </p:sp>
      <p:sp>
        <p:nvSpPr>
          <p:cNvPr id="16" name="Text 13"/>
          <p:cNvSpPr/>
          <p:nvPr/>
        </p:nvSpPr>
        <p:spPr>
          <a:xfrm>
            <a:off x="7314977" y="3007444"/>
            <a:ext cx="1498625" cy="279797"/>
          </a:xfrm>
          <a:prstGeom prst="rect">
            <a:avLst/>
          </a:prstGeom>
          <a:noFill/>
          <a:ln/>
        </p:spPr>
        <p:txBody>
          <a:bodyPr wrap="none" lIns="0" tIns="0" rIns="0" bIns="0" rtlCol="0" anchor="t"/>
          <a:lstStyle/>
          <a:p>
            <a:pPr marL="0" indent="0" algn="l">
              <a:lnSpc>
                <a:spcPct val="120000"/>
              </a:lnSpc>
              <a:buNone/>
            </a:pPr>
            <a:r>
              <a:rPr lang="en-US" sz="1000" dirty="0">
                <a:solidFill>
                  <a:srgbClr val="EBECEF"/>
                </a:solidFill>
                <a:latin typeface="Epilogue" pitchFamily="34" charset="0"/>
                <a:ea typeface="Epilogue" pitchFamily="34" charset="-122"/>
                <a:cs typeface="Epilogue" pitchFamily="34" charset="-120"/>
              </a:rPr>
              <a:t>₹3,45,000</a:t>
            </a:r>
            <a:endParaRPr lang="en-US" sz="1000" dirty="0">
              <a:latin typeface="Book Antiqua" panose="02040602050305030304" pitchFamily="18" charset="0"/>
            </a:endParaRPr>
          </a:p>
        </p:txBody>
      </p:sp>
      <p:sp>
        <p:nvSpPr>
          <p:cNvPr id="17" name="Shape 14"/>
          <p:cNvSpPr/>
          <p:nvPr/>
        </p:nvSpPr>
        <p:spPr>
          <a:xfrm>
            <a:off x="5637859" y="3390900"/>
            <a:ext cx="2831504" cy="442168"/>
          </a:xfrm>
          <a:prstGeom prst="rect">
            <a:avLst/>
          </a:prstGeom>
          <a:solidFill>
            <a:srgbClr val="000000">
              <a:alpha val="4000"/>
            </a:srgbClr>
          </a:solidFill>
          <a:ln/>
        </p:spPr>
      </p:sp>
      <p:sp>
        <p:nvSpPr>
          <p:cNvPr id="18" name="Text 15"/>
          <p:cNvSpPr/>
          <p:nvPr/>
        </p:nvSpPr>
        <p:spPr>
          <a:xfrm>
            <a:off x="5637858" y="3449613"/>
            <a:ext cx="1446436" cy="324743"/>
          </a:xfrm>
          <a:prstGeom prst="rect">
            <a:avLst/>
          </a:prstGeom>
          <a:noFill/>
          <a:ln/>
        </p:spPr>
        <p:txBody>
          <a:bodyPr wrap="square" lIns="0" tIns="0" rIns="0" bIns="0" rtlCol="0" anchor="t">
            <a:normAutofit/>
          </a:bodyPr>
          <a:lstStyle/>
          <a:p>
            <a:pPr marL="0" indent="0" algn="l">
              <a:lnSpc>
                <a:spcPct val="120000"/>
              </a:lnSpc>
              <a:buNone/>
            </a:pPr>
            <a:r>
              <a:rPr lang="en-US" sz="950" b="1" dirty="0">
                <a:solidFill>
                  <a:srgbClr val="EBECEF"/>
                </a:solidFill>
                <a:latin typeface="Epilogue" pitchFamily="34" charset="0"/>
                <a:ea typeface="Epilogue" pitchFamily="34" charset="-122"/>
                <a:cs typeface="Epilogue" pitchFamily="34" charset="-120"/>
              </a:rPr>
              <a:t>Turnover for Sec 44AB</a:t>
            </a:r>
            <a:endParaRPr lang="en-US" sz="950" dirty="0">
              <a:latin typeface="Book Antiqua" panose="02040602050305030304" pitchFamily="18" charset="0"/>
            </a:endParaRPr>
          </a:p>
        </p:txBody>
      </p:sp>
      <p:sp>
        <p:nvSpPr>
          <p:cNvPr id="19" name="Text 16"/>
          <p:cNvSpPr/>
          <p:nvPr/>
        </p:nvSpPr>
        <p:spPr>
          <a:xfrm>
            <a:off x="7314977" y="3449613"/>
            <a:ext cx="1498625" cy="221084"/>
          </a:xfrm>
          <a:prstGeom prst="rect">
            <a:avLst/>
          </a:prstGeom>
          <a:noFill/>
          <a:ln/>
        </p:spPr>
        <p:txBody>
          <a:bodyPr wrap="none" lIns="0" tIns="0" rIns="0" bIns="0" rtlCol="0" anchor="t"/>
          <a:lstStyle/>
          <a:p>
            <a:pPr marL="0" indent="0" algn="l">
              <a:lnSpc>
                <a:spcPct val="120000"/>
              </a:lnSpc>
              <a:buNone/>
            </a:pPr>
            <a:r>
              <a:rPr lang="en-US" sz="1000" b="1" dirty="0">
                <a:solidFill>
                  <a:srgbClr val="EBECEF"/>
                </a:solidFill>
                <a:latin typeface="Epilogue" pitchFamily="34" charset="0"/>
                <a:ea typeface="Epilogue" pitchFamily="34" charset="-122"/>
                <a:cs typeface="Epilogue" pitchFamily="34" charset="-120"/>
              </a:rPr>
              <a:t>₹3,45,000</a:t>
            </a:r>
            <a:endParaRPr lang="en-US" sz="1000" dirty="0">
              <a:latin typeface="Book Antiqua" panose="02040602050305030304" pitchFamily="18" charset="0"/>
            </a:endParaRPr>
          </a:p>
        </p:txBody>
      </p:sp>
      <p:sp>
        <p:nvSpPr>
          <p:cNvPr id="20" name="Shape 17"/>
          <p:cNvSpPr/>
          <p:nvPr/>
        </p:nvSpPr>
        <p:spPr>
          <a:xfrm>
            <a:off x="5531794" y="4112866"/>
            <a:ext cx="2879513" cy="681872"/>
          </a:xfrm>
          <a:prstGeom prst="roundRect">
            <a:avLst>
              <a:gd name="adj" fmla="val 6388"/>
            </a:avLst>
          </a:prstGeom>
          <a:solidFill>
            <a:srgbClr val="022349"/>
          </a:solidFill>
          <a:ln/>
        </p:spPr>
      </p:sp>
      <p:pic>
        <p:nvPicPr>
          <p:cNvPr id="21" name="Image 1" descr="preencoded.png"/>
          <p:cNvPicPr>
            <a:picLocks noChangeAspect="1"/>
          </p:cNvPicPr>
          <p:nvPr/>
        </p:nvPicPr>
        <p:blipFill>
          <a:blip r:embed="rId3"/>
          <a:stretch>
            <a:fillRect/>
          </a:stretch>
        </p:blipFill>
        <p:spPr>
          <a:xfrm>
            <a:off x="5692956" y="4280591"/>
            <a:ext cx="141163" cy="112961"/>
          </a:xfrm>
          <a:prstGeom prst="rect">
            <a:avLst/>
          </a:prstGeom>
        </p:spPr>
      </p:pic>
      <p:sp>
        <p:nvSpPr>
          <p:cNvPr id="22" name="Text 18"/>
          <p:cNvSpPr/>
          <p:nvPr/>
        </p:nvSpPr>
        <p:spPr>
          <a:xfrm>
            <a:off x="5995280" y="4216525"/>
            <a:ext cx="2069009" cy="519502"/>
          </a:xfrm>
          <a:prstGeom prst="rect">
            <a:avLst/>
          </a:prstGeom>
          <a:noFill/>
          <a:ln/>
        </p:spPr>
        <p:txBody>
          <a:bodyPr wrap="square" lIns="0" tIns="0" rIns="0" bIns="0" rtlCol="0" anchor="t">
            <a:noAutofit/>
          </a:bodyPr>
          <a:lstStyle/>
          <a:p>
            <a:pPr marL="0" indent="0" algn="l">
              <a:lnSpc>
                <a:spcPct val="120000"/>
              </a:lnSpc>
              <a:buNone/>
            </a:pPr>
            <a:r>
              <a:rPr lang="en-US" sz="970" dirty="0">
                <a:solidFill>
                  <a:srgbClr val="FFFFFF"/>
                </a:solidFill>
                <a:latin typeface="Epilogue" pitchFamily="34" charset="0"/>
                <a:ea typeface="Epilogue" pitchFamily="34" charset="-122"/>
                <a:cs typeface="Epilogue" pitchFamily="34" charset="-120"/>
              </a:rPr>
              <a:t>Unlike speculative/F&amp;O, </a:t>
            </a:r>
            <a:r>
              <a:rPr lang="en-US" sz="970" b="1" dirty="0">
                <a:solidFill>
                  <a:srgbClr val="FFFFFF"/>
                </a:solidFill>
                <a:latin typeface="Epilogue" pitchFamily="34" charset="0"/>
                <a:ea typeface="Epilogue" pitchFamily="34" charset="-122"/>
                <a:cs typeface="Epilogue" pitchFamily="34" charset="-120"/>
              </a:rPr>
              <a:t>full sale value</a:t>
            </a:r>
            <a:r>
              <a:rPr lang="en-US" sz="970" dirty="0">
                <a:solidFill>
                  <a:srgbClr val="FFFFFF"/>
                </a:solidFill>
                <a:latin typeface="Epilogue" pitchFamily="34" charset="0"/>
                <a:ea typeface="Epilogue" pitchFamily="34" charset="-122"/>
                <a:cs typeface="Epilogue" pitchFamily="34" charset="-120"/>
              </a:rPr>
              <a:t> counts — not just the difference.</a:t>
            </a:r>
            <a:endParaRPr lang="en-US" sz="970" dirty="0">
              <a:latin typeface="Book Antiqua" panose="02040602050305030304" pitchFamily="18" charset="0"/>
            </a:endParaRPr>
          </a:p>
        </p:txBody>
      </p:sp>
      <p:sp>
        <p:nvSpPr>
          <p:cNvPr id="23" name="Rectangle 22"/>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extLst>
      <p:ext uri="{BB962C8B-B14F-4D97-AF65-F5344CB8AC3E}">
        <p14:creationId xmlns:p14="http://schemas.microsoft.com/office/powerpoint/2010/main" val="12109672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4" name="Text 2"/>
          <p:cNvSpPr/>
          <p:nvPr/>
        </p:nvSpPr>
        <p:spPr>
          <a:xfrm>
            <a:off x="357554" y="324992"/>
            <a:ext cx="6718102" cy="363364"/>
          </a:xfrm>
          <a:prstGeom prst="rect">
            <a:avLst/>
          </a:prstGeom>
          <a:noFill/>
          <a:ln/>
        </p:spPr>
        <p:txBody>
          <a:bodyPr wrap="none" lIns="0" tIns="0" rIns="0" bIns="0" rtlCol="0" anchor="t"/>
          <a:lstStyle/>
          <a:p>
            <a:pPr marL="0" indent="0" algn="l">
              <a:lnSpc>
                <a:spcPct val="104000"/>
              </a:lnSpc>
              <a:buNone/>
            </a:pPr>
            <a:r>
              <a:rPr lang="en-US" sz="22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Aggregation, Gross Receipts &amp; Key Principles</a:t>
            </a:r>
            <a:endParaRPr lang="en-US" sz="2250" dirty="0">
              <a:latin typeface="Book Antiqua" panose="02040602050305030304" pitchFamily="18" charset="0"/>
            </a:endParaRPr>
          </a:p>
        </p:txBody>
      </p:sp>
      <p:sp>
        <p:nvSpPr>
          <p:cNvPr id="5" name="Shape 3"/>
          <p:cNvSpPr/>
          <p:nvPr/>
        </p:nvSpPr>
        <p:spPr>
          <a:xfrm>
            <a:off x="357554" y="1238696"/>
            <a:ext cx="3341077" cy="3403642"/>
          </a:xfrm>
          <a:prstGeom prst="roundRect">
            <a:avLst>
              <a:gd name="adj" fmla="val 2420"/>
            </a:avLst>
          </a:prstGeom>
          <a:solidFill>
            <a:srgbClr val="8C98CA"/>
          </a:solidFill>
          <a:ln/>
        </p:spPr>
      </p:sp>
      <p:sp>
        <p:nvSpPr>
          <p:cNvPr id="6" name="Text 4"/>
          <p:cNvSpPr/>
          <p:nvPr/>
        </p:nvSpPr>
        <p:spPr>
          <a:xfrm>
            <a:off x="497681" y="1347713"/>
            <a:ext cx="2809056" cy="181645"/>
          </a:xfrm>
          <a:prstGeom prst="rect">
            <a:avLst/>
          </a:prstGeom>
          <a:noFill/>
          <a:ln/>
        </p:spPr>
        <p:txBody>
          <a:bodyPr wrap="none" lIns="0" tIns="0" rIns="0" bIns="0" rtlCol="0" anchor="t"/>
          <a:lstStyle/>
          <a:p>
            <a:pPr marL="0" indent="0" algn="l">
              <a:lnSpc>
                <a:spcPct val="104000"/>
              </a:lnSpc>
              <a:buNone/>
            </a:pPr>
            <a:r>
              <a:rPr lang="en-US" sz="1100" dirty="0">
                <a:solidFill>
                  <a:srgbClr val="000000"/>
                </a:solidFill>
                <a:latin typeface="Arial Unicode MS" panose="020B0604020202020204" pitchFamily="34" charset="-128"/>
                <a:ea typeface="Arial Unicode MS" panose="020B0604020202020204" pitchFamily="34" charset="-128"/>
                <a:cs typeface="Arial Unicode MS" panose="020B0604020202020204" pitchFamily="34" charset="-128"/>
              </a:rPr>
              <a:t>Aggregation of Business Activities</a:t>
            </a:r>
            <a:endParaRPr lang="en-US" sz="1100" dirty="0">
              <a:latin typeface="Book Antiqua" panose="02040602050305030304" pitchFamily="18" charset="0"/>
            </a:endParaRPr>
          </a:p>
        </p:txBody>
      </p:sp>
      <p:sp>
        <p:nvSpPr>
          <p:cNvPr id="7" name="Text 5"/>
          <p:cNvSpPr/>
          <p:nvPr/>
        </p:nvSpPr>
        <p:spPr>
          <a:xfrm>
            <a:off x="497682" y="1638372"/>
            <a:ext cx="3124749" cy="2857427"/>
          </a:xfrm>
          <a:prstGeom prst="rect">
            <a:avLst/>
          </a:prstGeom>
          <a:noFill/>
          <a:ln/>
        </p:spPr>
        <p:txBody>
          <a:bodyPr wrap="square" lIns="0" tIns="0" rIns="0" bIns="0" rtlCol="0" anchor="t">
            <a:noAutofit/>
          </a:bodyPr>
          <a:lstStyle/>
          <a:p>
            <a:pPr marL="0" indent="0" algn="l">
              <a:lnSpc>
                <a:spcPct val="129000"/>
              </a:lnSpc>
              <a:buNone/>
            </a:pPr>
            <a:r>
              <a:rPr lang="en-US" sz="1200" dirty="0">
                <a:solidFill>
                  <a:srgbClr val="000000"/>
                </a:solidFill>
                <a:latin typeface="Book Antiqua" panose="02040602050305030304" pitchFamily="18" charset="0"/>
                <a:ea typeface="Epilogue" pitchFamily="34" charset="-122"/>
                <a:cs typeface="Epilogue" pitchFamily="34" charset="-120"/>
              </a:rPr>
              <a:t>Where an assessee carries on </a:t>
            </a:r>
            <a:r>
              <a:rPr lang="en-US" sz="1200" b="1" dirty="0">
                <a:solidFill>
                  <a:srgbClr val="000000"/>
                </a:solidFill>
                <a:latin typeface="Book Antiqua" panose="02040602050305030304" pitchFamily="18" charset="0"/>
                <a:ea typeface="Epilogue" pitchFamily="34" charset="-122"/>
                <a:cs typeface="Epilogue" pitchFamily="34" charset="-120"/>
              </a:rPr>
              <a:t>more than one business</a:t>
            </a:r>
            <a:r>
              <a:rPr lang="en-US" sz="1200" dirty="0">
                <a:solidFill>
                  <a:srgbClr val="000000"/>
                </a:solidFill>
                <a:latin typeface="Book Antiqua" panose="02040602050305030304" pitchFamily="18" charset="0"/>
                <a:ea typeface="Epilogue" pitchFamily="34" charset="-122"/>
                <a:cs typeface="Epilogue" pitchFamily="34" charset="-120"/>
              </a:rPr>
              <a:t>, aggregate sales/turnover/gross receipts of all businesses are clubbed to determine if the prescribed limit is exceeded. </a:t>
            </a:r>
          </a:p>
          <a:p>
            <a:pPr marL="0" indent="0" algn="l">
              <a:lnSpc>
                <a:spcPct val="129000"/>
              </a:lnSpc>
              <a:buNone/>
            </a:pPr>
            <a:r>
              <a:rPr lang="en-US" sz="1200" dirty="0">
                <a:solidFill>
                  <a:srgbClr val="000000"/>
                </a:solidFill>
                <a:latin typeface="Book Antiqua" panose="02040602050305030304" pitchFamily="18" charset="0"/>
                <a:ea typeface="Epilogue" pitchFamily="34" charset="-122"/>
                <a:cs typeface="Epilogue" pitchFamily="34" charset="-120"/>
              </a:rPr>
              <a:t>Each partnership firm is a separate assessee — figures considered separately.</a:t>
            </a:r>
            <a:endParaRPr lang="en-US" sz="1200" dirty="0">
              <a:latin typeface="Book Antiqua" panose="02040602050305030304" pitchFamily="18" charset="0"/>
            </a:endParaRPr>
          </a:p>
          <a:p>
            <a:pPr marL="0" indent="0" algn="l">
              <a:lnSpc>
                <a:spcPct val="129000"/>
              </a:lnSpc>
              <a:buNone/>
            </a:pPr>
            <a:r>
              <a:rPr lang="en-US" sz="1200" dirty="0">
                <a:solidFill>
                  <a:srgbClr val="000000"/>
                </a:solidFill>
                <a:latin typeface="Book Antiqua" panose="02040602050305030304" pitchFamily="18" charset="0"/>
                <a:ea typeface="Epilogue" pitchFamily="34" charset="-122"/>
                <a:cs typeface="Epilogue" pitchFamily="34" charset="-120"/>
              </a:rPr>
              <a:t>Turnover of businesses under sections </a:t>
            </a:r>
            <a:r>
              <a:rPr lang="en-US" sz="1200" b="1" dirty="0">
                <a:solidFill>
                  <a:srgbClr val="000000"/>
                </a:solidFill>
                <a:latin typeface="Book Antiqua" panose="02040602050305030304" pitchFamily="18" charset="0"/>
                <a:ea typeface="Epilogue" pitchFamily="34" charset="-122"/>
                <a:cs typeface="Epilogue" pitchFamily="34" charset="-120"/>
              </a:rPr>
              <a:t>44B/44BBA</a:t>
            </a:r>
            <a:r>
              <a:rPr lang="en-US" sz="1200" dirty="0">
                <a:solidFill>
                  <a:srgbClr val="000000"/>
                </a:solidFill>
                <a:latin typeface="Book Antiqua" panose="02040602050305030304" pitchFamily="18" charset="0"/>
                <a:ea typeface="Epilogue" pitchFamily="34" charset="-122"/>
                <a:cs typeface="Epilogue" pitchFamily="34" charset="-120"/>
              </a:rPr>
              <a:t> is excluded. Turnover of businesses opting for presumptive taxation under </a:t>
            </a:r>
            <a:r>
              <a:rPr lang="en-US" sz="1200" b="1" dirty="0">
                <a:solidFill>
                  <a:srgbClr val="000000"/>
                </a:solidFill>
                <a:latin typeface="Book Antiqua" panose="02040602050305030304" pitchFamily="18" charset="0"/>
                <a:ea typeface="Epilogue" pitchFamily="34" charset="-122"/>
                <a:cs typeface="Epilogue" pitchFamily="34" charset="-120"/>
              </a:rPr>
              <a:t>44AD/44ADA/44AE/44BB/44BBB</a:t>
            </a:r>
            <a:r>
              <a:rPr lang="en-US" sz="1200" dirty="0">
                <a:solidFill>
                  <a:srgbClr val="000000"/>
                </a:solidFill>
                <a:latin typeface="Book Antiqua" panose="02040602050305030304" pitchFamily="18" charset="0"/>
                <a:ea typeface="Epilogue" pitchFamily="34" charset="-122"/>
                <a:cs typeface="Epilogue" pitchFamily="34" charset="-120"/>
              </a:rPr>
              <a:t> is also excluded.</a:t>
            </a:r>
            <a:endParaRPr lang="en-US" sz="1200" dirty="0">
              <a:latin typeface="Book Antiqua" panose="02040602050305030304" pitchFamily="18" charset="0"/>
            </a:endParaRPr>
          </a:p>
        </p:txBody>
      </p:sp>
      <p:sp>
        <p:nvSpPr>
          <p:cNvPr id="8" name="Text 6"/>
          <p:cNvSpPr/>
          <p:nvPr/>
        </p:nvSpPr>
        <p:spPr>
          <a:xfrm>
            <a:off x="4038600" y="1347713"/>
            <a:ext cx="3111252" cy="181645"/>
          </a:xfrm>
          <a:prstGeom prst="rect">
            <a:avLst/>
          </a:prstGeom>
          <a:noFill/>
          <a:ln/>
        </p:spPr>
        <p:txBody>
          <a:bodyPr wrap="none" lIns="0" tIns="0" rIns="0" bIns="0" rtlCol="0" anchor="t"/>
          <a:lstStyle/>
          <a:p>
            <a:pPr marL="0" indent="0" algn="l">
              <a:lnSpc>
                <a:spcPct val="104000"/>
              </a:lnSpc>
              <a:buNone/>
            </a:pPr>
            <a:r>
              <a:rPr lang="en-US" sz="11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Gross Receipts in Profession</a:t>
            </a:r>
            <a:endParaRPr lang="en-US" sz="1100" dirty="0">
              <a:latin typeface="Book Antiqua" panose="02040602050305030304" pitchFamily="18" charset="0"/>
            </a:endParaRPr>
          </a:p>
        </p:txBody>
      </p:sp>
      <p:sp>
        <p:nvSpPr>
          <p:cNvPr id="9" name="Text 7"/>
          <p:cNvSpPr/>
          <p:nvPr/>
        </p:nvSpPr>
        <p:spPr>
          <a:xfrm>
            <a:off x="3968262" y="1590270"/>
            <a:ext cx="4715338" cy="809395"/>
          </a:xfrm>
          <a:prstGeom prst="rect">
            <a:avLst/>
          </a:prstGeom>
          <a:noFill/>
          <a:ln/>
        </p:spPr>
        <p:txBody>
          <a:bodyPr wrap="square" lIns="0" tIns="0" rIns="0" bIns="0" rtlCol="0" anchor="t">
            <a:noAutofit/>
          </a:bodyPr>
          <a:lstStyle/>
          <a:p>
            <a:pPr marL="171450" indent="-171450" algn="just">
              <a:lnSpc>
                <a:spcPct val="129000"/>
              </a:lnSpc>
              <a:buFont typeface="Arial" panose="020B0604020202020204" pitchFamily="34" charset="0"/>
              <a:buChar char="•"/>
            </a:pPr>
            <a:r>
              <a:rPr lang="en-US" sz="850" dirty="0">
                <a:solidFill>
                  <a:srgbClr val="EBECEF"/>
                </a:solidFill>
                <a:latin typeface="Epilogue" pitchFamily="34" charset="0"/>
                <a:ea typeface="Epilogue" pitchFamily="34" charset="-122"/>
                <a:cs typeface="Epilogue" pitchFamily="34" charset="-120"/>
              </a:rPr>
              <a:t>Includes all receipts from carrying on the profession. </a:t>
            </a:r>
          </a:p>
          <a:p>
            <a:pPr marL="171450" indent="-171450" algn="just">
              <a:lnSpc>
                <a:spcPct val="129000"/>
              </a:lnSpc>
              <a:buFont typeface="Arial" panose="020B0604020202020204" pitchFamily="34" charset="0"/>
              <a:buChar char="•"/>
            </a:pPr>
            <a:r>
              <a:rPr lang="en-US" sz="850" dirty="0">
                <a:solidFill>
                  <a:srgbClr val="EBECEF"/>
                </a:solidFill>
                <a:latin typeface="Epilogue" pitchFamily="34" charset="0"/>
                <a:ea typeface="Epilogue" pitchFamily="34" charset="-122"/>
                <a:cs typeface="Epilogue" pitchFamily="34" charset="-120"/>
              </a:rPr>
              <a:t>Out-of-pocket expenses collected </a:t>
            </a:r>
            <a:r>
              <a:rPr lang="en-US" sz="850" b="1" dirty="0">
                <a:solidFill>
                  <a:srgbClr val="EBECEF"/>
                </a:solidFill>
                <a:latin typeface="Epilogue" pitchFamily="34" charset="0"/>
                <a:ea typeface="Epilogue" pitchFamily="34" charset="-122"/>
                <a:cs typeface="Epilogue" pitchFamily="34" charset="-120"/>
              </a:rPr>
              <a:t>separately</a:t>
            </a:r>
            <a:r>
              <a:rPr lang="en-US" sz="850" dirty="0">
                <a:solidFill>
                  <a:srgbClr val="EBECEF"/>
                </a:solidFill>
                <a:latin typeface="Epilogue" pitchFamily="34" charset="0"/>
                <a:ea typeface="Epilogue" pitchFamily="34" charset="-122"/>
                <a:cs typeface="Epilogue" pitchFamily="34" charset="-120"/>
              </a:rPr>
              <a:t> by professionals (solicitors, advocates, CAs) do not form part of gross receipts. If included in a consolidated fee, the whole amount is gross receipts.</a:t>
            </a:r>
          </a:p>
          <a:p>
            <a:pPr marL="171450" indent="-171450" algn="just">
              <a:lnSpc>
                <a:spcPct val="129000"/>
              </a:lnSpc>
              <a:buFont typeface="Arial" panose="020B0604020202020204" pitchFamily="34" charset="0"/>
              <a:buChar char="•"/>
            </a:pPr>
            <a:r>
              <a:rPr lang="en-US" sz="850" dirty="0">
                <a:solidFill>
                  <a:srgbClr val="EBECEF"/>
                </a:solidFill>
                <a:latin typeface="Epilogue" pitchFamily="34" charset="0"/>
                <a:ea typeface="Epilogue" pitchFamily="34" charset="-122"/>
                <a:cs typeface="Epilogue" pitchFamily="34" charset="-120"/>
              </a:rPr>
              <a:t> Advances for services not yet rendered are </a:t>
            </a:r>
            <a:r>
              <a:rPr lang="en-US" sz="850" b="1" dirty="0">
                <a:solidFill>
                  <a:srgbClr val="EBECEF"/>
                </a:solidFill>
                <a:latin typeface="Epilogue" pitchFamily="34" charset="0"/>
                <a:ea typeface="Epilogue" pitchFamily="34" charset="-122"/>
                <a:cs typeface="Epilogue" pitchFamily="34" charset="-120"/>
              </a:rPr>
              <a:t>liabilities</a:t>
            </a:r>
            <a:r>
              <a:rPr lang="en-US" sz="850" dirty="0">
                <a:solidFill>
                  <a:srgbClr val="EBECEF"/>
                </a:solidFill>
                <a:latin typeface="Epilogue" pitchFamily="34" charset="0"/>
                <a:ea typeface="Epilogue" pitchFamily="34" charset="-122"/>
                <a:cs typeface="Epilogue" pitchFamily="34" charset="-120"/>
              </a:rPr>
              <a:t>, not receipts.</a:t>
            </a:r>
            <a:endParaRPr lang="en-US" sz="850" dirty="0">
              <a:latin typeface="Book Antiqua" panose="02040602050305030304" pitchFamily="18" charset="0"/>
            </a:endParaRPr>
          </a:p>
        </p:txBody>
      </p:sp>
      <p:sp>
        <p:nvSpPr>
          <p:cNvPr id="10" name="Text 8"/>
          <p:cNvSpPr/>
          <p:nvPr/>
        </p:nvSpPr>
        <p:spPr>
          <a:xfrm>
            <a:off x="4038600" y="2550998"/>
            <a:ext cx="3300041" cy="161160"/>
          </a:xfrm>
          <a:prstGeom prst="rect">
            <a:avLst/>
          </a:prstGeom>
          <a:noFill/>
          <a:ln/>
        </p:spPr>
        <p:txBody>
          <a:bodyPr wrap="none" lIns="0" tIns="0" rIns="0" bIns="0" rtlCol="0" anchor="t"/>
          <a:lstStyle/>
          <a:p>
            <a:pPr marL="0" indent="0" algn="l">
              <a:lnSpc>
                <a:spcPct val="104000"/>
              </a:lnSpc>
              <a:buNone/>
            </a:pPr>
            <a:r>
              <a:rPr lang="en-US" sz="11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Profession + Business Together</a:t>
            </a:r>
            <a:endParaRPr lang="en-US" sz="1100" dirty="0">
              <a:latin typeface="Book Antiqua" panose="02040602050305030304" pitchFamily="18" charset="0"/>
            </a:endParaRPr>
          </a:p>
        </p:txBody>
      </p:sp>
      <p:sp>
        <p:nvSpPr>
          <p:cNvPr id="11" name="Text 9"/>
          <p:cNvSpPr/>
          <p:nvPr/>
        </p:nvSpPr>
        <p:spPr>
          <a:xfrm>
            <a:off x="4038600" y="2825523"/>
            <a:ext cx="4645000" cy="902676"/>
          </a:xfrm>
          <a:prstGeom prst="rect">
            <a:avLst/>
          </a:prstGeom>
          <a:noFill/>
          <a:ln/>
        </p:spPr>
        <p:txBody>
          <a:bodyPr wrap="square" lIns="0" tIns="0" rIns="0" bIns="0" rtlCol="0" anchor="t">
            <a:noAutofit/>
          </a:bodyPr>
          <a:lstStyle/>
          <a:p>
            <a:pPr algn="just">
              <a:lnSpc>
                <a:spcPct val="129000"/>
              </a:lnSpc>
            </a:pPr>
            <a:r>
              <a:rPr lang="en-US" sz="850" dirty="0">
                <a:solidFill>
                  <a:srgbClr val="EBECEF"/>
                </a:solidFill>
                <a:latin typeface="Epilogue" pitchFamily="34" charset="0"/>
                <a:ea typeface="Epilogue" pitchFamily="34" charset="-122"/>
                <a:cs typeface="Epilogue" pitchFamily="34" charset="-120"/>
              </a:rPr>
              <a:t>Limits apply independently. The accounts must be audited if either the business turnover exceeds the prescribed limit for business or the professional receipts exceed the prescribed limit for profession. Merely combining business and professional receipts is not relevant; each is considered independently against its respective threshold.. Liability is determined </a:t>
            </a:r>
            <a:r>
              <a:rPr lang="en-US" sz="850" b="1" dirty="0">
                <a:solidFill>
                  <a:srgbClr val="EBECEF"/>
                </a:solidFill>
                <a:latin typeface="Epilogue" pitchFamily="34" charset="0"/>
                <a:ea typeface="Epilogue" pitchFamily="34" charset="-122"/>
                <a:cs typeface="Epilogue" pitchFamily="34" charset="-120"/>
              </a:rPr>
              <a:t>each year independently</a:t>
            </a:r>
            <a:r>
              <a:rPr lang="en-US" sz="850" dirty="0">
                <a:solidFill>
                  <a:srgbClr val="EBECEF"/>
                </a:solidFill>
                <a:latin typeface="Epilogue" pitchFamily="34" charset="0"/>
                <a:ea typeface="Epilogue" pitchFamily="34" charset="-122"/>
                <a:cs typeface="Epilogue" pitchFamily="34" charset="-120"/>
              </a:rPr>
              <a:t>.</a:t>
            </a:r>
            <a:endParaRPr lang="en-US" sz="850" dirty="0">
              <a:latin typeface="Book Antiqua" panose="02040602050305030304" pitchFamily="18" charset="0"/>
            </a:endParaRPr>
          </a:p>
        </p:txBody>
      </p:sp>
      <p:sp>
        <p:nvSpPr>
          <p:cNvPr id="12" name="Text 10"/>
          <p:cNvSpPr/>
          <p:nvPr/>
        </p:nvSpPr>
        <p:spPr>
          <a:xfrm>
            <a:off x="4038600" y="3836759"/>
            <a:ext cx="2801764" cy="192669"/>
          </a:xfrm>
          <a:prstGeom prst="rect">
            <a:avLst/>
          </a:prstGeom>
          <a:noFill/>
          <a:ln/>
        </p:spPr>
        <p:txBody>
          <a:bodyPr wrap="none" lIns="0" tIns="0" rIns="0" bIns="0" rtlCol="0" anchor="t"/>
          <a:lstStyle/>
          <a:p>
            <a:pPr marL="0" indent="0" algn="l">
              <a:lnSpc>
                <a:spcPct val="104000"/>
              </a:lnSpc>
              <a:buNone/>
            </a:pPr>
            <a:r>
              <a:rPr lang="en-US" sz="11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Partner's Remuneration</a:t>
            </a:r>
            <a:endParaRPr lang="en-US" sz="1100" dirty="0">
              <a:latin typeface="Book Antiqua" panose="02040602050305030304" pitchFamily="18" charset="0"/>
            </a:endParaRPr>
          </a:p>
        </p:txBody>
      </p:sp>
      <p:sp>
        <p:nvSpPr>
          <p:cNvPr id="13" name="Text 11"/>
          <p:cNvSpPr/>
          <p:nvPr/>
        </p:nvSpPr>
        <p:spPr>
          <a:xfrm>
            <a:off x="4038600" y="4086257"/>
            <a:ext cx="4645000" cy="613889"/>
          </a:xfrm>
          <a:prstGeom prst="rect">
            <a:avLst/>
          </a:prstGeom>
          <a:noFill/>
          <a:ln/>
        </p:spPr>
        <p:txBody>
          <a:bodyPr wrap="square" lIns="0" tIns="0" rIns="0" bIns="0" rtlCol="0" anchor="t">
            <a:normAutofit/>
          </a:bodyPr>
          <a:lstStyle/>
          <a:p>
            <a:pPr marL="0" indent="0" algn="just">
              <a:lnSpc>
                <a:spcPct val="129000"/>
              </a:lnSpc>
              <a:buNone/>
            </a:pPr>
            <a:r>
              <a:rPr lang="en-US" sz="900" dirty="0">
                <a:solidFill>
                  <a:srgbClr val="EBECEF"/>
                </a:solidFill>
                <a:latin typeface="Epilogue" pitchFamily="34" charset="0"/>
                <a:ea typeface="Epilogue" pitchFamily="34" charset="-122"/>
                <a:cs typeface="Epilogue" pitchFamily="34" charset="-120"/>
              </a:rPr>
              <a:t>Interest, salary, bonus, commission received by a partner from the firm </a:t>
            </a:r>
            <a:r>
              <a:rPr lang="en-US" sz="900" b="1" dirty="0">
                <a:solidFill>
                  <a:srgbClr val="EBECEF"/>
                </a:solidFill>
                <a:latin typeface="Epilogue" pitchFamily="34" charset="0"/>
                <a:ea typeface="Epilogue" pitchFamily="34" charset="-122"/>
                <a:cs typeface="Epilogue" pitchFamily="34" charset="-120"/>
              </a:rPr>
              <a:t>cannot</a:t>
            </a:r>
            <a:r>
              <a:rPr lang="en-US" sz="900" dirty="0">
                <a:solidFill>
                  <a:srgbClr val="EBECEF"/>
                </a:solidFill>
                <a:latin typeface="Epilogue" pitchFamily="34" charset="0"/>
                <a:ea typeface="Epilogue" pitchFamily="34" charset="-122"/>
                <a:cs typeface="Epilogue" pitchFamily="34" charset="-120"/>
              </a:rPr>
              <a:t> be treated as gross receipt/turnover — it is the firm carrying on business, not the partner individually. </a:t>
            </a:r>
            <a:r>
              <a:rPr lang="en-US" sz="900" i="1" dirty="0">
                <a:solidFill>
                  <a:srgbClr val="EBECEF"/>
                </a:solidFill>
                <a:latin typeface="Epilogue" pitchFamily="34" charset="0"/>
                <a:ea typeface="Epilogue" pitchFamily="34" charset="-122"/>
                <a:cs typeface="Epilogue" pitchFamily="34" charset="-120"/>
              </a:rPr>
              <a:t>(Perizad Zorabian Irani v. PCIT, Bombay HC, 09.03.2022)</a:t>
            </a:r>
            <a:endParaRPr lang="en-US" sz="900" dirty="0">
              <a:latin typeface="Book Antiqua" panose="02040602050305030304" pitchFamily="18" charset="0"/>
            </a:endParaRPr>
          </a:p>
        </p:txBody>
      </p:sp>
      <p:sp>
        <p:nvSpPr>
          <p:cNvPr id="18" name="Rectangle 17"/>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84886" y="35387"/>
            <a:ext cx="1875693" cy="400110"/>
          </a:xfrm>
          <a:prstGeom prst="rect">
            <a:avLst/>
          </a:prstGeom>
          <a:noFill/>
        </p:spPr>
        <p:txBody>
          <a:bodyPr wrap="square" rtlCol="0">
            <a:spAutoFit/>
          </a:bodyPr>
          <a:lstStyle/>
          <a:p>
            <a:r>
              <a:rPr lang="en-US" sz="2000" b="1" u="sng" dirty="0">
                <a:solidFill>
                  <a:schemeClr val="bg1"/>
                </a:solidFill>
                <a:effectLst>
                  <a:glow rad="228600">
                    <a:schemeClr val="accent5">
                      <a:satMod val="175000"/>
                      <a:alpha val="40000"/>
                    </a:schemeClr>
                  </a:glow>
                </a:effectLst>
              </a:rPr>
              <a:t>QUESTION - 4</a:t>
            </a:r>
            <a:endParaRPr lang="en-IN" sz="2000" b="1" u="sng" dirty="0">
              <a:solidFill>
                <a:schemeClr val="bg1"/>
              </a:solidFill>
              <a:effectLst>
                <a:glow rad="228600">
                  <a:schemeClr val="accent5">
                    <a:satMod val="175000"/>
                    <a:alpha val="40000"/>
                  </a:schemeClr>
                </a:glow>
              </a:effectLst>
            </a:endParaRPr>
          </a:p>
        </p:txBody>
      </p:sp>
      <p:sp>
        <p:nvSpPr>
          <p:cNvPr id="3" name="TextBox 2"/>
          <p:cNvSpPr txBox="1"/>
          <p:nvPr/>
        </p:nvSpPr>
        <p:spPr>
          <a:xfrm>
            <a:off x="846161" y="535571"/>
            <a:ext cx="8134066" cy="2523768"/>
          </a:xfrm>
          <a:prstGeom prst="rect">
            <a:avLst/>
          </a:prstGeom>
          <a:noFill/>
        </p:spPr>
        <p:txBody>
          <a:bodyPr wrap="square" rtlCol="0">
            <a:spAutoFit/>
          </a:bodyPr>
          <a:lstStyle/>
          <a:p>
            <a:r>
              <a:rPr lang="en-US" sz="2100" dirty="0">
                <a:solidFill>
                  <a:schemeClr val="bg1"/>
                </a:solidFill>
              </a:rPr>
              <a:t>Mr. Z, a Chartered Accountant, received the following during FY 2025-26</a:t>
            </a:r>
            <a:r>
              <a:rPr lang="en-US" sz="2000" dirty="0">
                <a:solidFill>
                  <a:schemeClr val="bg1"/>
                </a:solidFill>
              </a:rPr>
              <a:t>:</a:t>
            </a:r>
          </a:p>
          <a:p>
            <a:endParaRPr lang="en-US" sz="1600" dirty="0">
              <a:solidFill>
                <a:schemeClr val="bg1"/>
              </a:solidFill>
            </a:endParaRPr>
          </a:p>
          <a:p>
            <a:r>
              <a:rPr lang="en-US" u="sng" dirty="0">
                <a:solidFill>
                  <a:schemeClr val="bg1"/>
                </a:solidFill>
              </a:rPr>
              <a:t>Particulars</a:t>
            </a:r>
            <a:r>
              <a:rPr lang="en-US" dirty="0">
                <a:solidFill>
                  <a:schemeClr val="bg1"/>
                </a:solidFill>
              </a:rPr>
              <a:t>                                                                                                 </a:t>
            </a:r>
            <a:r>
              <a:rPr lang="en-US" u="sng" dirty="0">
                <a:solidFill>
                  <a:schemeClr val="bg1"/>
                </a:solidFill>
              </a:rPr>
              <a:t>Amount</a:t>
            </a:r>
          </a:p>
          <a:p>
            <a:endParaRPr lang="en-US" sz="800" u="sng" dirty="0">
              <a:solidFill>
                <a:schemeClr val="bg1"/>
              </a:solidFill>
            </a:endParaRPr>
          </a:p>
          <a:p>
            <a:endParaRPr lang="en-US" sz="700" u="sng" dirty="0">
              <a:solidFill>
                <a:schemeClr val="bg1"/>
              </a:solidFill>
            </a:endParaRPr>
          </a:p>
          <a:p>
            <a:pPr marL="285750" indent="-285750">
              <a:buFont typeface="Arial" panose="020B0604020202020204" pitchFamily="34" charset="0"/>
              <a:buChar char="•"/>
            </a:pPr>
            <a:r>
              <a:rPr lang="en-US" sz="1500" dirty="0">
                <a:solidFill>
                  <a:schemeClr val="bg1"/>
                </a:solidFill>
              </a:rPr>
              <a:t>Professional Fees                                                                                                       </a:t>
            </a:r>
            <a:r>
              <a:rPr lang="en-IN" sz="1500" dirty="0">
                <a:solidFill>
                  <a:schemeClr val="bg1"/>
                </a:solidFill>
              </a:rPr>
              <a:t>₹</a:t>
            </a:r>
            <a:r>
              <a:rPr lang="en-US" sz="1500" dirty="0">
                <a:solidFill>
                  <a:schemeClr val="bg1"/>
                </a:solidFill>
              </a:rPr>
              <a:t> 42 lakh</a:t>
            </a:r>
          </a:p>
          <a:p>
            <a:endParaRPr lang="en-US" sz="400" dirty="0">
              <a:solidFill>
                <a:schemeClr val="bg1"/>
              </a:solidFill>
            </a:endParaRPr>
          </a:p>
          <a:p>
            <a:pPr marL="285750" indent="-285750">
              <a:buFont typeface="Arial" panose="020B0604020202020204" pitchFamily="34" charset="0"/>
              <a:buChar char="•"/>
            </a:pPr>
            <a:r>
              <a:rPr lang="en-US" sz="1500" dirty="0">
                <a:solidFill>
                  <a:schemeClr val="bg1"/>
                </a:solidFill>
              </a:rPr>
              <a:t>Reimbursement of ROC filing fees collected separately from clients              </a:t>
            </a:r>
            <a:r>
              <a:rPr lang="en-IN" sz="1500" dirty="0">
                <a:solidFill>
                  <a:schemeClr val="bg1"/>
                </a:solidFill>
              </a:rPr>
              <a:t>₹</a:t>
            </a:r>
            <a:r>
              <a:rPr lang="en-US" sz="1500" dirty="0">
                <a:solidFill>
                  <a:schemeClr val="bg1"/>
                </a:solidFill>
              </a:rPr>
              <a:t> 3 lakh</a:t>
            </a:r>
          </a:p>
          <a:p>
            <a:endParaRPr lang="en-US" sz="500" dirty="0">
              <a:solidFill>
                <a:schemeClr val="bg1"/>
              </a:solidFill>
            </a:endParaRPr>
          </a:p>
          <a:p>
            <a:pPr marL="285750" indent="-285750">
              <a:buFont typeface="Arial" panose="020B0604020202020204" pitchFamily="34" charset="0"/>
              <a:buChar char="•"/>
            </a:pPr>
            <a:r>
              <a:rPr lang="en-US" sz="1500" dirty="0">
                <a:solidFill>
                  <a:schemeClr val="bg1"/>
                </a:solidFill>
              </a:rPr>
              <a:t>Consolidated fee including travelling and documentation expenses</a:t>
            </a:r>
            <a:r>
              <a:rPr lang="en-IN" sz="1500" dirty="0">
                <a:solidFill>
                  <a:schemeClr val="bg1"/>
                </a:solidFill>
              </a:rPr>
              <a:t>              ₹</a:t>
            </a:r>
            <a:r>
              <a:rPr lang="en-US" sz="1500" dirty="0">
                <a:solidFill>
                  <a:schemeClr val="bg1"/>
                </a:solidFill>
              </a:rPr>
              <a:t> 5 lakh</a:t>
            </a:r>
          </a:p>
          <a:p>
            <a:endParaRPr lang="en-US" sz="1600" dirty="0">
              <a:solidFill>
                <a:schemeClr val="bg1"/>
              </a:solidFill>
            </a:endParaRPr>
          </a:p>
          <a:p>
            <a:r>
              <a:rPr lang="en-US" dirty="0">
                <a:solidFill>
                  <a:schemeClr val="bg1"/>
                </a:solidFill>
              </a:rPr>
              <a:t>What amount shall be considered as gross receipts for applicability of Section 44AB</a:t>
            </a:r>
            <a:r>
              <a:rPr lang="en-US" sz="1600" dirty="0">
                <a:solidFill>
                  <a:schemeClr val="bg1"/>
                </a:solidFill>
              </a:rPr>
              <a:t>?</a:t>
            </a:r>
            <a:endParaRPr lang="en-US" sz="1700" dirty="0">
              <a:solidFill>
                <a:schemeClr val="bg1"/>
              </a:solidFill>
            </a:endParaRPr>
          </a:p>
        </p:txBody>
      </p:sp>
      <p:sp>
        <p:nvSpPr>
          <p:cNvPr id="4" name="TextBox 3"/>
          <p:cNvSpPr txBox="1"/>
          <p:nvPr/>
        </p:nvSpPr>
        <p:spPr>
          <a:xfrm>
            <a:off x="761998" y="3261605"/>
            <a:ext cx="7302194" cy="1154162"/>
          </a:xfrm>
          <a:prstGeom prst="rect">
            <a:avLst/>
          </a:prstGeom>
          <a:noFill/>
        </p:spPr>
        <p:txBody>
          <a:bodyPr wrap="square" rtlCol="0">
            <a:spAutoFit/>
          </a:bodyPr>
          <a:lstStyle/>
          <a:p>
            <a:r>
              <a:rPr lang="en-US" sz="2000" b="1" u="sng" dirty="0">
                <a:solidFill>
                  <a:schemeClr val="bg1"/>
                </a:solidFill>
                <a:effectLst>
                  <a:glow rad="228600">
                    <a:schemeClr val="accent1">
                      <a:satMod val="175000"/>
                      <a:alpha val="40000"/>
                    </a:schemeClr>
                  </a:glow>
                </a:effectLst>
              </a:rPr>
              <a:t>Options:</a:t>
            </a:r>
          </a:p>
          <a:p>
            <a:endParaRPr lang="en-US" sz="800" b="1" u="sng" dirty="0">
              <a:solidFill>
                <a:schemeClr val="bg1"/>
              </a:solidFill>
              <a:effectLst>
                <a:glow rad="228600">
                  <a:schemeClr val="accent1">
                    <a:satMod val="175000"/>
                    <a:alpha val="40000"/>
                  </a:schemeClr>
                </a:glow>
              </a:effectLst>
            </a:endParaRPr>
          </a:p>
          <a:p>
            <a:pPr marL="342900" indent="-342900">
              <a:buAutoNum type="alphaUcPeriod"/>
            </a:pPr>
            <a:r>
              <a:rPr lang="en-IN" sz="2000" dirty="0">
                <a:solidFill>
                  <a:schemeClr val="bg1"/>
                </a:solidFill>
              </a:rPr>
              <a:t>₹</a:t>
            </a:r>
            <a:r>
              <a:rPr lang="en-US" sz="2000" dirty="0">
                <a:solidFill>
                  <a:schemeClr val="bg1"/>
                </a:solidFill>
              </a:rPr>
              <a:t> 42 lakh                                                                                C. </a:t>
            </a:r>
            <a:r>
              <a:rPr lang="en-IN" sz="2000" dirty="0">
                <a:solidFill>
                  <a:schemeClr val="bg1"/>
                </a:solidFill>
              </a:rPr>
              <a:t>₹</a:t>
            </a:r>
            <a:r>
              <a:rPr lang="en-US" sz="2000" dirty="0">
                <a:solidFill>
                  <a:schemeClr val="bg1"/>
                </a:solidFill>
              </a:rPr>
              <a:t> 45 lakh</a:t>
            </a:r>
          </a:p>
          <a:p>
            <a:pPr marL="342900" indent="-342900">
              <a:buAutoNum type="alphaUcPeriod"/>
            </a:pPr>
            <a:r>
              <a:rPr lang="en-IN" sz="2000" dirty="0">
                <a:solidFill>
                  <a:schemeClr val="bg1"/>
                </a:solidFill>
              </a:rPr>
              <a:t>₹</a:t>
            </a:r>
            <a:r>
              <a:rPr lang="en-US" sz="2000" dirty="0">
                <a:solidFill>
                  <a:schemeClr val="bg1"/>
                </a:solidFill>
              </a:rPr>
              <a:t> 50 lakh                                                                                D. </a:t>
            </a:r>
            <a:r>
              <a:rPr lang="en-IN" sz="2000" dirty="0">
                <a:solidFill>
                  <a:schemeClr val="bg1"/>
                </a:solidFill>
              </a:rPr>
              <a:t>₹</a:t>
            </a:r>
            <a:r>
              <a:rPr lang="en-US" sz="2000" dirty="0">
                <a:solidFill>
                  <a:schemeClr val="bg1"/>
                </a:solidFill>
              </a:rPr>
              <a:t> 47 lakh</a:t>
            </a:r>
          </a:p>
        </p:txBody>
      </p:sp>
      <p:sp>
        <p:nvSpPr>
          <p:cNvPr id="5" name="Rectangle 4"/>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extLst>
      <p:ext uri="{BB962C8B-B14F-4D97-AF65-F5344CB8AC3E}">
        <p14:creationId xmlns:p14="http://schemas.microsoft.com/office/powerpoint/2010/main" val="2140689004"/>
      </p:ext>
    </p:extLst>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439862"/>
            <a:ext cx="5915620" cy="387548"/>
          </a:xfrm>
          <a:prstGeom prst="rect">
            <a:avLst/>
          </a:prstGeom>
          <a:noFill/>
          <a:ln/>
        </p:spPr>
        <p:txBody>
          <a:bodyPr wrap="none" lIns="0" tIns="0" rIns="0" bIns="0" rtlCol="0" anchor="t"/>
          <a:lstStyle/>
          <a:p>
            <a:pPr marL="0" indent="0" algn="l">
              <a:lnSpc>
                <a:spcPct val="104000"/>
              </a:lnSpc>
              <a:buNone/>
            </a:pPr>
            <a:r>
              <a:rPr lang="en-US" sz="2400" dirty="0">
                <a:solidFill>
                  <a:srgbClr val="FFFFFF"/>
                </a:solidFill>
                <a:latin typeface="Epilogue" panose="020B0604020202020204" charset="0"/>
                <a:ea typeface="Arial Unicode MS" panose="020B0604020202020204" pitchFamily="34" charset="-128"/>
                <a:cs typeface="Arial Unicode MS" panose="020B0604020202020204" pitchFamily="34" charset="-128"/>
              </a:rPr>
              <a:t>Liability to Tax Audit — Special Cases</a:t>
            </a:r>
            <a:endParaRPr lang="en-US" sz="2400" dirty="0">
              <a:latin typeface="Epilogue" panose="020B0604020202020204" charset="0"/>
            </a:endParaRPr>
          </a:p>
        </p:txBody>
      </p:sp>
      <p:sp>
        <p:nvSpPr>
          <p:cNvPr id="3" name="Shape 1"/>
          <p:cNvSpPr/>
          <p:nvPr/>
        </p:nvSpPr>
        <p:spPr>
          <a:xfrm>
            <a:off x="490257" y="1075432"/>
            <a:ext cx="4013895" cy="1319585"/>
          </a:xfrm>
          <a:prstGeom prst="roundRect">
            <a:avLst>
              <a:gd name="adj" fmla="val 3948"/>
            </a:avLst>
          </a:prstGeom>
          <a:solidFill>
            <a:srgbClr val="283157"/>
          </a:solidFill>
          <a:ln w="4763">
            <a:solidFill>
              <a:srgbClr val="414A70"/>
            </a:solidFill>
            <a:prstDash val="solid"/>
          </a:ln>
        </p:spPr>
      </p:sp>
      <p:sp>
        <p:nvSpPr>
          <p:cNvPr id="4" name="Text 2"/>
          <p:cNvSpPr/>
          <p:nvPr/>
        </p:nvSpPr>
        <p:spPr>
          <a:xfrm>
            <a:off x="624855" y="1204168"/>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Exempt Income</a:t>
            </a:r>
            <a:endParaRPr lang="en-US" sz="1200" dirty="0">
              <a:latin typeface="Epilogue" panose="020B0604020202020204" charset="0"/>
            </a:endParaRPr>
          </a:p>
        </p:txBody>
      </p:sp>
      <p:sp>
        <p:nvSpPr>
          <p:cNvPr id="5" name="Text 3"/>
          <p:cNvSpPr/>
          <p:nvPr/>
        </p:nvSpPr>
        <p:spPr>
          <a:xfrm>
            <a:off x="624855" y="1472431"/>
            <a:ext cx="3756422"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anose="020B0604020202020204" charset="0"/>
                <a:ea typeface="Epilogue" pitchFamily="34" charset="-122"/>
                <a:cs typeface="Epilogue" pitchFamily="34" charset="-120"/>
              </a:rPr>
              <a:t>Neither Section 44AB nor any other provision exempts persons whose income is exempt from tax. If turnover/gross receipts exceed prescribed limits, audit is </a:t>
            </a:r>
            <a:r>
              <a:rPr lang="en-US" sz="950" b="1" dirty="0">
                <a:solidFill>
                  <a:srgbClr val="EBECEF"/>
                </a:solidFill>
                <a:latin typeface="Epilogue" panose="020B0604020202020204" charset="0"/>
                <a:ea typeface="Epilogue" pitchFamily="34" charset="-122"/>
                <a:cs typeface="Epilogue" pitchFamily="34" charset="-120"/>
              </a:rPr>
              <a:t>mandatory</a:t>
            </a:r>
            <a:r>
              <a:rPr lang="en-US" sz="950" dirty="0">
                <a:solidFill>
                  <a:srgbClr val="EBECEF"/>
                </a:solidFill>
                <a:latin typeface="Epilogue" panose="020B0604020202020204" charset="0"/>
                <a:ea typeface="Epilogue" pitchFamily="34" charset="-122"/>
                <a:cs typeface="Epilogue" pitchFamily="34" charset="-120"/>
              </a:rPr>
              <a:t> regardless of taxability.</a:t>
            </a:r>
            <a:endParaRPr lang="en-US" sz="950" dirty="0">
              <a:latin typeface="Epilogue" panose="020B0604020202020204" charset="0"/>
            </a:endParaRPr>
          </a:p>
        </p:txBody>
      </p:sp>
      <p:sp>
        <p:nvSpPr>
          <p:cNvPr id="6" name="Shape 4"/>
          <p:cNvSpPr/>
          <p:nvPr/>
        </p:nvSpPr>
        <p:spPr>
          <a:xfrm>
            <a:off x="4633987" y="1075432"/>
            <a:ext cx="4013895" cy="1319585"/>
          </a:xfrm>
          <a:prstGeom prst="roundRect">
            <a:avLst>
              <a:gd name="adj" fmla="val 3948"/>
            </a:avLst>
          </a:prstGeom>
          <a:solidFill>
            <a:srgbClr val="283157"/>
          </a:solidFill>
          <a:ln w="4763">
            <a:solidFill>
              <a:srgbClr val="414A70"/>
            </a:solidFill>
            <a:prstDash val="solid"/>
          </a:ln>
        </p:spPr>
      </p:sp>
      <p:sp>
        <p:nvSpPr>
          <p:cNvPr id="7" name="Text 5"/>
          <p:cNvSpPr/>
          <p:nvPr/>
        </p:nvSpPr>
        <p:spPr>
          <a:xfrm>
            <a:off x="4762723" y="1204168"/>
            <a:ext cx="231375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Trusts &amp; Co-operative Societies</a:t>
            </a:r>
            <a:endParaRPr lang="en-US" sz="1200" dirty="0">
              <a:latin typeface="Epilogue" panose="020B0604020202020204" charset="0"/>
            </a:endParaRPr>
          </a:p>
        </p:txBody>
      </p:sp>
      <p:sp>
        <p:nvSpPr>
          <p:cNvPr id="8" name="Text 6"/>
          <p:cNvSpPr/>
          <p:nvPr/>
        </p:nvSpPr>
        <p:spPr>
          <a:xfrm>
            <a:off x="4762723" y="1472431"/>
            <a:ext cx="3756422"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anose="020B0604020202020204" charset="0"/>
                <a:ea typeface="Epilogue" pitchFamily="34" charset="-122"/>
                <a:cs typeface="Epilogue" pitchFamily="34" charset="-120"/>
              </a:rPr>
              <a:t>Trusts/institutions exempt under Sections 10(21), 10(23C), 11, etc., and co-operative societies under Section 80P must get accounts audited if business turnover exceeds prescribed limits.</a:t>
            </a:r>
            <a:endParaRPr lang="en-US" sz="950" dirty="0">
              <a:latin typeface="Epilogue" panose="020B0604020202020204" charset="0"/>
            </a:endParaRPr>
          </a:p>
        </p:txBody>
      </p:sp>
      <p:sp>
        <p:nvSpPr>
          <p:cNvPr id="9" name="Shape 7"/>
          <p:cNvSpPr/>
          <p:nvPr/>
        </p:nvSpPr>
        <p:spPr>
          <a:xfrm>
            <a:off x="490256" y="3183038"/>
            <a:ext cx="4013895" cy="1319585"/>
          </a:xfrm>
          <a:prstGeom prst="roundRect">
            <a:avLst>
              <a:gd name="adj" fmla="val 3948"/>
            </a:avLst>
          </a:prstGeom>
          <a:solidFill>
            <a:srgbClr val="283157"/>
          </a:solidFill>
          <a:ln w="4763">
            <a:solidFill>
              <a:srgbClr val="414A70"/>
            </a:solidFill>
            <a:prstDash val="solid"/>
          </a:ln>
        </p:spPr>
      </p:sp>
      <p:sp>
        <p:nvSpPr>
          <p:cNvPr id="10" name="Text 8"/>
          <p:cNvSpPr/>
          <p:nvPr/>
        </p:nvSpPr>
        <p:spPr>
          <a:xfrm>
            <a:off x="654907" y="3312913"/>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Below Taxable Limit</a:t>
            </a:r>
            <a:endParaRPr lang="en-US" sz="1200" dirty="0">
              <a:latin typeface="Epilogue" panose="020B0604020202020204" charset="0"/>
            </a:endParaRPr>
          </a:p>
        </p:txBody>
      </p:sp>
      <p:sp>
        <p:nvSpPr>
          <p:cNvPr id="11" name="Text 9"/>
          <p:cNvSpPr/>
          <p:nvPr/>
        </p:nvSpPr>
        <p:spPr>
          <a:xfrm>
            <a:off x="654907" y="3584204"/>
            <a:ext cx="3756422"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anose="020B0604020202020204" charset="0"/>
                <a:ea typeface="Epilogue" pitchFamily="34" charset="-122"/>
                <a:cs typeface="Epilogue" pitchFamily="34" charset="-120"/>
              </a:rPr>
              <a:t>Even if total income is below the taxable limit, audit under Section 44AB is required if prescribed conditions are satisfied. The object is to assist the Assessing Officer in computing total income.</a:t>
            </a:r>
            <a:endParaRPr lang="en-US" sz="950" dirty="0">
              <a:latin typeface="Epilogue" panose="020B0604020202020204" charset="0"/>
            </a:endParaRPr>
          </a:p>
        </p:txBody>
      </p:sp>
      <p:sp>
        <p:nvSpPr>
          <p:cNvPr id="12" name="Shape 10"/>
          <p:cNvSpPr/>
          <p:nvPr/>
        </p:nvSpPr>
        <p:spPr>
          <a:xfrm>
            <a:off x="4668802" y="3178782"/>
            <a:ext cx="4013895" cy="1319585"/>
          </a:xfrm>
          <a:prstGeom prst="roundRect">
            <a:avLst>
              <a:gd name="adj" fmla="val 3948"/>
            </a:avLst>
          </a:prstGeom>
          <a:solidFill>
            <a:srgbClr val="283157"/>
          </a:solidFill>
          <a:ln w="4763">
            <a:solidFill>
              <a:srgbClr val="414A70"/>
            </a:solidFill>
            <a:prstDash val="solid"/>
          </a:ln>
        </p:spPr>
      </p:sp>
      <p:sp>
        <p:nvSpPr>
          <p:cNvPr id="13" name="Text 11"/>
          <p:cNvSpPr/>
          <p:nvPr/>
        </p:nvSpPr>
        <p:spPr>
          <a:xfrm>
            <a:off x="4831144" y="3308211"/>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Non-Residents</a:t>
            </a:r>
            <a:endParaRPr lang="en-US" sz="1200" dirty="0">
              <a:latin typeface="Epilogue" panose="020B0604020202020204" charset="0"/>
            </a:endParaRPr>
          </a:p>
        </p:txBody>
      </p:sp>
      <p:sp>
        <p:nvSpPr>
          <p:cNvPr id="14" name="Text 12"/>
          <p:cNvSpPr/>
          <p:nvPr/>
        </p:nvSpPr>
        <p:spPr>
          <a:xfrm>
            <a:off x="4831144" y="3581147"/>
            <a:ext cx="3756422"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anose="020B0604020202020204" charset="0"/>
                <a:ea typeface="Epilogue" pitchFamily="34" charset="-122"/>
                <a:cs typeface="Epilogue" pitchFamily="34" charset="-120"/>
              </a:rPr>
              <a:t>Section 44AB makes no distinction between resident and non-resident. A non-resident must get accounts audited if turnover/gross receipts exceed limits, </a:t>
            </a:r>
            <a:r>
              <a:rPr lang="en-US" sz="950" b="1" dirty="0">
                <a:solidFill>
                  <a:srgbClr val="EBECEF"/>
                </a:solidFill>
                <a:latin typeface="Epilogue" panose="020B0604020202020204" charset="0"/>
                <a:ea typeface="Epilogue" pitchFamily="34" charset="-122"/>
                <a:cs typeface="Epilogue" pitchFamily="34" charset="-120"/>
              </a:rPr>
              <a:t>confined only to Indian operations</a:t>
            </a:r>
            <a:r>
              <a:rPr lang="en-US" sz="950" dirty="0">
                <a:solidFill>
                  <a:srgbClr val="EBECEF"/>
                </a:solidFill>
                <a:latin typeface="Epilogue" panose="020B0604020202020204" charset="0"/>
                <a:ea typeface="Epilogue" pitchFamily="34" charset="-122"/>
                <a:cs typeface="Epilogue" pitchFamily="34" charset="-120"/>
              </a:rPr>
              <a:t>.</a:t>
            </a:r>
            <a:endParaRPr lang="en-US" sz="950" dirty="0">
              <a:latin typeface="Epilogue" panose="020B0604020202020204" charset="0"/>
            </a:endParaRPr>
          </a:p>
        </p:txBody>
      </p:sp>
      <p:sp>
        <p:nvSpPr>
          <p:cNvPr id="19" name="Rectangle 18"/>
          <p:cNvSpPr/>
          <p:nvPr/>
        </p:nvSpPr>
        <p:spPr>
          <a:xfrm>
            <a:off x="8030308" y="4853354"/>
            <a:ext cx="1055077" cy="228600"/>
          </a:xfrm>
          <a:prstGeom prst="rect">
            <a:avLst/>
          </a:prstGeom>
          <a:solidFill>
            <a:srgbClr val="080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Epilogue" panose="020B0604020202020204" charset="0"/>
            </a:endParaRPr>
          </a:p>
        </p:txBody>
      </p:sp>
    </p:spTree>
    <p:extLst>
      <p:ext uri="{BB962C8B-B14F-4D97-AF65-F5344CB8AC3E}">
        <p14:creationId xmlns:p14="http://schemas.microsoft.com/office/powerpoint/2010/main" val="3978379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45219" y="294680"/>
            <a:ext cx="5569521" cy="327050"/>
          </a:xfrm>
          <a:prstGeom prst="rect">
            <a:avLst/>
          </a:prstGeom>
          <a:noFill/>
          <a:ln/>
        </p:spPr>
        <p:txBody>
          <a:bodyPr wrap="none" lIns="0" tIns="0" rIns="0" bIns="0" rtlCol="0" anchor="t"/>
          <a:lstStyle/>
          <a:p>
            <a:pPr marL="0" indent="0" algn="l">
              <a:lnSpc>
                <a:spcPct val="104000"/>
              </a:lnSpc>
              <a:buNone/>
            </a:pPr>
            <a:r>
              <a:rPr lang="en-US" sz="2050" dirty="0">
                <a:solidFill>
                  <a:srgbClr val="FFFFFF"/>
                </a:solidFill>
                <a:latin typeface="Epilogue" panose="020B0604020202020204" charset="0"/>
                <a:ea typeface="Arial Unicode MS" panose="020B0604020202020204" pitchFamily="34" charset="-128"/>
                <a:cs typeface="Arial Unicode MS" panose="020B0604020202020204" pitchFamily="34" charset="-128"/>
              </a:rPr>
              <a:t>Specified Date &amp; Tax Audit Filing Process</a:t>
            </a:r>
            <a:endParaRPr lang="en-US" sz="2050" dirty="0">
              <a:latin typeface="Epilogue" panose="020B0604020202020204" charset="0"/>
            </a:endParaRPr>
          </a:p>
        </p:txBody>
      </p:sp>
      <p:sp>
        <p:nvSpPr>
          <p:cNvPr id="3" name="Shape 1"/>
          <p:cNvSpPr/>
          <p:nvPr/>
        </p:nvSpPr>
        <p:spPr>
          <a:xfrm>
            <a:off x="369912" y="777635"/>
            <a:ext cx="4045074" cy="3817811"/>
          </a:xfrm>
          <a:prstGeom prst="roundRect">
            <a:avLst>
              <a:gd name="adj" fmla="val 1840"/>
            </a:avLst>
          </a:prstGeom>
          <a:solidFill>
            <a:srgbClr val="8C98CA"/>
          </a:solidFill>
          <a:ln/>
        </p:spPr>
      </p:sp>
      <p:sp>
        <p:nvSpPr>
          <p:cNvPr id="4" name="Text 2"/>
          <p:cNvSpPr/>
          <p:nvPr/>
        </p:nvSpPr>
        <p:spPr>
          <a:xfrm>
            <a:off x="474538" y="871216"/>
            <a:ext cx="2244998" cy="172267"/>
          </a:xfrm>
          <a:prstGeom prst="rect">
            <a:avLst/>
          </a:prstGeom>
          <a:noFill/>
          <a:ln/>
        </p:spPr>
        <p:txBody>
          <a:bodyPr wrap="none" lIns="0" tIns="0" rIns="0" bIns="0" rtlCol="0" anchor="t"/>
          <a:lstStyle/>
          <a:p>
            <a:pPr marL="0" indent="0" algn="l">
              <a:lnSpc>
                <a:spcPct val="104000"/>
              </a:lnSpc>
              <a:buNone/>
            </a:pPr>
            <a:r>
              <a:rPr lang="en-US" sz="1600" dirty="0">
                <a:solidFill>
                  <a:srgbClr val="000000"/>
                </a:solidFill>
                <a:latin typeface="Epilogue" panose="020B0604020202020204" charset="0"/>
                <a:ea typeface="Arial Unicode MS" panose="020B0604020202020204" pitchFamily="34" charset="-128"/>
                <a:cs typeface="Arial Unicode MS" panose="020B0604020202020204" pitchFamily="34" charset="-128"/>
              </a:rPr>
              <a:t>What is the "Specified Date"?</a:t>
            </a:r>
            <a:endParaRPr lang="en-US" sz="1600" dirty="0">
              <a:latin typeface="Epilogue" panose="020B0604020202020204" charset="0"/>
            </a:endParaRPr>
          </a:p>
        </p:txBody>
      </p:sp>
      <p:sp>
        <p:nvSpPr>
          <p:cNvPr id="5" name="Text 3"/>
          <p:cNvSpPr/>
          <p:nvPr/>
        </p:nvSpPr>
        <p:spPr>
          <a:xfrm>
            <a:off x="474538" y="1548606"/>
            <a:ext cx="3940448" cy="308818"/>
          </a:xfrm>
          <a:prstGeom prst="rect">
            <a:avLst/>
          </a:prstGeom>
          <a:noFill/>
          <a:ln/>
        </p:spPr>
        <p:txBody>
          <a:bodyPr wrap="square" lIns="0" tIns="0" rIns="0" bIns="0" rtlCol="0" anchor="t">
            <a:noAutofit/>
          </a:bodyPr>
          <a:lstStyle/>
          <a:p>
            <a:pPr marL="0" indent="0" algn="l">
              <a:lnSpc>
                <a:spcPct val="123000"/>
              </a:lnSpc>
              <a:buNone/>
            </a:pPr>
            <a:r>
              <a:rPr lang="en-US" sz="1200" dirty="0">
                <a:solidFill>
                  <a:srgbClr val="000000"/>
                </a:solidFill>
                <a:latin typeface="Epilogue" panose="020B0604020202020204" charset="0"/>
                <a:ea typeface="Epilogue" pitchFamily="34" charset="-122"/>
                <a:cs typeface="Epilogue" pitchFamily="34" charset="-120"/>
              </a:rPr>
              <a:t>As per Explanation (ii) to Section 44AB, "specified date" means </a:t>
            </a:r>
            <a:r>
              <a:rPr lang="en-US" sz="1200" b="1" dirty="0">
                <a:solidFill>
                  <a:srgbClr val="000000"/>
                </a:solidFill>
                <a:latin typeface="Epilogue" panose="020B0604020202020204" charset="0"/>
                <a:ea typeface="Epilogue" pitchFamily="34" charset="-122"/>
                <a:cs typeface="Epilogue" pitchFamily="34" charset="-120"/>
              </a:rPr>
              <a:t>one month prior to the due date</a:t>
            </a:r>
            <a:r>
              <a:rPr lang="en-US" sz="1200" dirty="0">
                <a:solidFill>
                  <a:srgbClr val="000000"/>
                </a:solidFill>
                <a:latin typeface="Epilogue" panose="020B0604020202020204" charset="0"/>
                <a:ea typeface="Epilogue" pitchFamily="34" charset="-122"/>
                <a:cs typeface="Epilogue" pitchFamily="34" charset="-120"/>
              </a:rPr>
              <a:t> for furnishing return of income under Section 139(1).</a:t>
            </a:r>
            <a:endParaRPr lang="en-US" sz="1200" dirty="0">
              <a:latin typeface="Epilogue" panose="020B0604020202020204" charset="0"/>
            </a:endParaRPr>
          </a:p>
        </p:txBody>
      </p:sp>
      <p:sp>
        <p:nvSpPr>
          <p:cNvPr id="6" name="Text 4"/>
          <p:cNvSpPr/>
          <p:nvPr/>
        </p:nvSpPr>
        <p:spPr>
          <a:xfrm>
            <a:off x="445219" y="2387873"/>
            <a:ext cx="3940448" cy="669950"/>
          </a:xfrm>
          <a:prstGeom prst="rect">
            <a:avLst/>
          </a:prstGeom>
          <a:noFill/>
          <a:ln/>
        </p:spPr>
        <p:txBody>
          <a:bodyPr wrap="square" lIns="0" tIns="0" rIns="0" bIns="0" rtlCol="0" anchor="t">
            <a:noAutofit/>
          </a:bodyPr>
          <a:lstStyle/>
          <a:p>
            <a:pPr marL="342900" indent="-342900" algn="l">
              <a:lnSpc>
                <a:spcPct val="123000"/>
              </a:lnSpc>
              <a:buSzPct val="100000"/>
              <a:buChar char="•"/>
            </a:pPr>
            <a:r>
              <a:rPr lang="en-US" sz="1200" dirty="0">
                <a:solidFill>
                  <a:srgbClr val="000000"/>
                </a:solidFill>
                <a:latin typeface="Epilogue" panose="020B0604020202020204" charset="0"/>
                <a:ea typeface="Epilogue" pitchFamily="34" charset="-122"/>
                <a:cs typeface="Epilogue" pitchFamily="34" charset="-120"/>
              </a:rPr>
              <a:t>For most assessees: </a:t>
            </a:r>
            <a:r>
              <a:rPr lang="en-US" sz="1200" b="1" dirty="0">
                <a:solidFill>
                  <a:srgbClr val="000000"/>
                </a:solidFill>
                <a:latin typeface="Epilogue" panose="020B0604020202020204" charset="0"/>
                <a:ea typeface="Epilogue" pitchFamily="34" charset="-122"/>
                <a:cs typeface="Epilogue" pitchFamily="34" charset="-120"/>
              </a:rPr>
              <a:t>30th September</a:t>
            </a:r>
            <a:endParaRPr lang="en-US" sz="1200" dirty="0">
              <a:latin typeface="Epilogue" panose="020B0604020202020204" charset="0"/>
            </a:endParaRPr>
          </a:p>
          <a:p>
            <a:pPr marL="342900" indent="-342900" algn="l">
              <a:lnSpc>
                <a:spcPct val="123000"/>
              </a:lnSpc>
              <a:buSzPct val="100000"/>
              <a:buChar char="•"/>
            </a:pPr>
            <a:r>
              <a:rPr lang="en-US" sz="1200" dirty="0">
                <a:solidFill>
                  <a:srgbClr val="000000"/>
                </a:solidFill>
                <a:latin typeface="Epilogue" panose="020B0604020202020204" charset="0"/>
                <a:ea typeface="Epilogue" pitchFamily="34" charset="-122"/>
                <a:cs typeface="Epilogue" pitchFamily="34" charset="-120"/>
              </a:rPr>
              <a:t>Where Section 92E report is required: </a:t>
            </a:r>
            <a:r>
              <a:rPr lang="en-US" sz="1200" b="1" dirty="0">
                <a:solidFill>
                  <a:srgbClr val="000000"/>
                </a:solidFill>
                <a:latin typeface="Epilogue" panose="020B0604020202020204" charset="0"/>
                <a:ea typeface="Epilogue" pitchFamily="34" charset="-122"/>
                <a:cs typeface="Epilogue" pitchFamily="34" charset="-120"/>
              </a:rPr>
              <a:t>31st October</a:t>
            </a:r>
            <a:endParaRPr lang="en-US" sz="1200" dirty="0">
              <a:latin typeface="Epilogue" panose="020B0604020202020204" charset="0"/>
            </a:endParaRPr>
          </a:p>
        </p:txBody>
      </p:sp>
      <p:sp>
        <p:nvSpPr>
          <p:cNvPr id="7" name="Text 5"/>
          <p:cNvSpPr/>
          <p:nvPr/>
        </p:nvSpPr>
        <p:spPr>
          <a:xfrm>
            <a:off x="445219" y="3232696"/>
            <a:ext cx="3940448" cy="308818"/>
          </a:xfrm>
          <a:prstGeom prst="rect">
            <a:avLst/>
          </a:prstGeom>
          <a:noFill/>
          <a:ln/>
        </p:spPr>
        <p:txBody>
          <a:bodyPr wrap="square" lIns="0" tIns="0" rIns="0" bIns="0" rtlCol="0" anchor="t">
            <a:noAutofit/>
          </a:bodyPr>
          <a:lstStyle/>
          <a:p>
            <a:pPr marL="0" indent="0" algn="l">
              <a:lnSpc>
                <a:spcPct val="123000"/>
              </a:lnSpc>
              <a:buNone/>
            </a:pPr>
            <a:r>
              <a:rPr lang="en-US" sz="1300" dirty="0">
                <a:solidFill>
                  <a:srgbClr val="000000"/>
                </a:solidFill>
                <a:latin typeface="Epilogue" panose="020B0604020202020204" charset="0"/>
                <a:ea typeface="Epilogue" pitchFamily="34" charset="-122"/>
                <a:cs typeface="Epilogue" pitchFamily="34" charset="-120"/>
              </a:rPr>
              <a:t>Individuals and HUFs can verify Form 3CB-3CD using </a:t>
            </a:r>
            <a:r>
              <a:rPr lang="en-US" sz="1300" b="1" dirty="0">
                <a:solidFill>
                  <a:srgbClr val="000000"/>
                </a:solidFill>
                <a:latin typeface="Epilogue" panose="020B0604020202020204" charset="0"/>
                <a:ea typeface="Epilogue" pitchFamily="34" charset="-122"/>
                <a:cs typeface="Epilogue" pitchFamily="34" charset="-120"/>
              </a:rPr>
              <a:t>EVC or DSC</a:t>
            </a:r>
            <a:r>
              <a:rPr lang="en-US" sz="1300" dirty="0">
                <a:solidFill>
                  <a:srgbClr val="000000"/>
                </a:solidFill>
                <a:latin typeface="Epilogue" panose="020B0604020202020204" charset="0"/>
                <a:ea typeface="Epilogue" pitchFamily="34" charset="-122"/>
                <a:cs typeface="Epilogue" pitchFamily="34" charset="-120"/>
              </a:rPr>
              <a:t>; CAs must use DSC mandatorily.</a:t>
            </a:r>
            <a:endParaRPr lang="en-US" sz="1300" dirty="0">
              <a:latin typeface="Epilogue" panose="020B0604020202020204" charset="0"/>
            </a:endParaRPr>
          </a:p>
        </p:txBody>
      </p:sp>
      <p:sp>
        <p:nvSpPr>
          <p:cNvPr id="8" name="Text 6"/>
          <p:cNvSpPr/>
          <p:nvPr/>
        </p:nvSpPr>
        <p:spPr>
          <a:xfrm>
            <a:off x="4704308" y="842442"/>
            <a:ext cx="1765474" cy="163488"/>
          </a:xfrm>
          <a:prstGeom prst="rect">
            <a:avLst/>
          </a:prstGeom>
          <a:noFill/>
          <a:ln/>
        </p:spPr>
        <p:txBody>
          <a:bodyPr wrap="none" lIns="0" tIns="0" rIns="0" bIns="0" rtlCol="0" anchor="t"/>
          <a:lstStyle/>
          <a:p>
            <a:pPr marL="0" indent="0" algn="l">
              <a:lnSpc>
                <a:spcPct val="104000"/>
              </a:lnSpc>
              <a:buNone/>
            </a:pPr>
            <a:r>
              <a:rPr lang="en-US" sz="1400" b="1" dirty="0">
                <a:solidFill>
                  <a:srgbClr val="FFFFFF"/>
                </a:solidFill>
                <a:latin typeface="Book Antiqua" panose="02040602050305030304" pitchFamily="18" charset="0"/>
                <a:ea typeface="Arial Unicode MS" panose="020B0604020202020204" pitchFamily="34" charset="-128"/>
                <a:cs typeface="Arial Unicode MS" panose="020B0604020202020204" pitchFamily="34" charset="-128"/>
              </a:rPr>
              <a:t>E-Filing Steps</a:t>
            </a:r>
            <a:endParaRPr lang="en-US" sz="1400" b="1" dirty="0">
              <a:latin typeface="Book Antiqua" panose="02040602050305030304" pitchFamily="18" charset="0"/>
            </a:endParaRPr>
          </a:p>
        </p:txBody>
      </p:sp>
      <p:sp>
        <p:nvSpPr>
          <p:cNvPr id="9" name="Text 7"/>
          <p:cNvSpPr/>
          <p:nvPr/>
        </p:nvSpPr>
        <p:spPr>
          <a:xfrm>
            <a:off x="4704308" y="1105272"/>
            <a:ext cx="209327" cy="130820"/>
          </a:xfrm>
          <a:prstGeom prst="rect">
            <a:avLst/>
          </a:prstGeom>
          <a:noFill/>
          <a:ln/>
        </p:spPr>
        <p:txBody>
          <a:bodyPr wrap="none" lIns="0" tIns="0" rIns="0" bIns="0" rtlCol="0" anchor="ctr"/>
          <a:lstStyle/>
          <a:p>
            <a:pPr marL="0" indent="0" algn="l">
              <a:lnSpc>
                <a:spcPct val="100000"/>
              </a:lnSpc>
              <a:buNone/>
            </a:pPr>
            <a:r>
              <a:rPr lang="en-US" sz="8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01</a:t>
            </a:r>
            <a:endParaRPr lang="en-US" sz="800" dirty="0">
              <a:latin typeface="Epilogue" panose="020B0604020202020204" charset="0"/>
            </a:endParaRPr>
          </a:p>
        </p:txBody>
      </p:sp>
      <p:sp>
        <p:nvSpPr>
          <p:cNvPr id="10" name="Shape 8"/>
          <p:cNvSpPr/>
          <p:nvPr/>
        </p:nvSpPr>
        <p:spPr>
          <a:xfrm>
            <a:off x="4704308" y="1268834"/>
            <a:ext cx="3999086" cy="14288"/>
          </a:xfrm>
          <a:prstGeom prst="rect">
            <a:avLst/>
          </a:prstGeom>
          <a:solidFill>
            <a:srgbClr val="8C98CA"/>
          </a:solidFill>
          <a:ln/>
        </p:spPr>
      </p:sp>
      <p:sp>
        <p:nvSpPr>
          <p:cNvPr id="11" name="Text 9"/>
          <p:cNvSpPr/>
          <p:nvPr/>
        </p:nvSpPr>
        <p:spPr>
          <a:xfrm>
            <a:off x="4704308" y="1349722"/>
            <a:ext cx="2009701" cy="163488"/>
          </a:xfrm>
          <a:prstGeom prst="rect">
            <a:avLst/>
          </a:prstGeom>
          <a:noFill/>
          <a:ln/>
        </p:spPr>
        <p:txBody>
          <a:bodyPr wrap="none" lIns="0" tIns="0" rIns="0" bIns="0" rtlCol="0" anchor="t"/>
          <a:lstStyle/>
          <a:p>
            <a:pPr marL="0" indent="0" algn="l">
              <a:lnSpc>
                <a:spcPct val="104000"/>
              </a:lnSpc>
              <a:buNone/>
            </a:pPr>
            <a:r>
              <a:rPr lang="en-US" sz="10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Assessee assigns Form 3CA/3CB</a:t>
            </a:r>
            <a:endParaRPr lang="en-US" sz="1000" dirty="0">
              <a:latin typeface="Epilogue" panose="020B0604020202020204" charset="0"/>
            </a:endParaRPr>
          </a:p>
        </p:txBody>
      </p:sp>
      <p:sp>
        <p:nvSpPr>
          <p:cNvPr id="12" name="Text 10"/>
          <p:cNvSpPr/>
          <p:nvPr/>
        </p:nvSpPr>
        <p:spPr>
          <a:xfrm>
            <a:off x="4704308" y="1601465"/>
            <a:ext cx="3999086" cy="308818"/>
          </a:xfrm>
          <a:prstGeom prst="rect">
            <a:avLst/>
          </a:prstGeom>
          <a:noFill/>
          <a:ln/>
        </p:spPr>
        <p:txBody>
          <a:bodyPr wrap="square" lIns="0" tIns="0" rIns="0" bIns="0" rtlCol="0" anchor="t">
            <a:normAutofit/>
          </a:bodyPr>
          <a:lstStyle/>
          <a:p>
            <a:pPr marL="0" indent="0" algn="l">
              <a:lnSpc>
                <a:spcPct val="123000"/>
              </a:lnSpc>
              <a:buNone/>
            </a:pPr>
            <a:r>
              <a:rPr lang="en-US" sz="800" dirty="0">
                <a:solidFill>
                  <a:srgbClr val="EBECEF"/>
                </a:solidFill>
                <a:latin typeface="Epilogue" panose="020B0604020202020204" charset="0"/>
                <a:ea typeface="Epilogue" pitchFamily="34" charset="-122"/>
                <a:cs typeface="Epilogue" pitchFamily="34" charset="-120"/>
              </a:rPr>
              <a:t>Assessee assigns the prescribed tax audit form(3CA/3CB) to the CA on the       e-filing portal.</a:t>
            </a:r>
            <a:endParaRPr lang="en-US" sz="800" dirty="0">
              <a:latin typeface="Epilogue" panose="020B0604020202020204" charset="0"/>
            </a:endParaRPr>
          </a:p>
        </p:txBody>
      </p:sp>
      <p:sp>
        <p:nvSpPr>
          <p:cNvPr id="13" name="Text 11"/>
          <p:cNvSpPr/>
          <p:nvPr/>
        </p:nvSpPr>
        <p:spPr>
          <a:xfrm>
            <a:off x="4704308" y="2076971"/>
            <a:ext cx="209327" cy="130820"/>
          </a:xfrm>
          <a:prstGeom prst="rect">
            <a:avLst/>
          </a:prstGeom>
          <a:noFill/>
          <a:ln/>
        </p:spPr>
        <p:txBody>
          <a:bodyPr wrap="none" lIns="0" tIns="0" rIns="0" bIns="0" rtlCol="0" anchor="ctr"/>
          <a:lstStyle/>
          <a:p>
            <a:pPr marL="0" indent="0" algn="l">
              <a:lnSpc>
                <a:spcPct val="100000"/>
              </a:lnSpc>
              <a:buNone/>
            </a:pPr>
            <a:r>
              <a:rPr lang="en-US" sz="8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02</a:t>
            </a:r>
            <a:endParaRPr lang="en-US" sz="800" dirty="0">
              <a:latin typeface="Epilogue" panose="020B0604020202020204" charset="0"/>
            </a:endParaRPr>
          </a:p>
        </p:txBody>
      </p:sp>
      <p:sp>
        <p:nvSpPr>
          <p:cNvPr id="14" name="Shape 12"/>
          <p:cNvSpPr/>
          <p:nvPr/>
        </p:nvSpPr>
        <p:spPr>
          <a:xfrm>
            <a:off x="4704308" y="2240533"/>
            <a:ext cx="3999086" cy="14288"/>
          </a:xfrm>
          <a:prstGeom prst="rect">
            <a:avLst/>
          </a:prstGeom>
          <a:solidFill>
            <a:srgbClr val="8C98CA"/>
          </a:solidFill>
          <a:ln/>
        </p:spPr>
      </p:sp>
      <p:sp>
        <p:nvSpPr>
          <p:cNvPr id="15" name="Text 13"/>
          <p:cNvSpPr/>
          <p:nvPr/>
        </p:nvSpPr>
        <p:spPr>
          <a:xfrm>
            <a:off x="4704308" y="2321421"/>
            <a:ext cx="1478235" cy="163488"/>
          </a:xfrm>
          <a:prstGeom prst="rect">
            <a:avLst/>
          </a:prstGeom>
          <a:noFill/>
          <a:ln/>
        </p:spPr>
        <p:txBody>
          <a:bodyPr wrap="none" lIns="0" tIns="0" rIns="0" bIns="0" rtlCol="0" anchor="t"/>
          <a:lstStyle/>
          <a:p>
            <a:pPr marL="0" indent="0" algn="l">
              <a:lnSpc>
                <a:spcPct val="104000"/>
              </a:lnSpc>
              <a:buNone/>
            </a:pPr>
            <a:r>
              <a:rPr lang="en-US" sz="10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Assessee fills Form 3CD</a:t>
            </a:r>
            <a:endParaRPr lang="en-US" sz="1000" dirty="0">
              <a:latin typeface="Epilogue" panose="020B0604020202020204" charset="0"/>
            </a:endParaRPr>
          </a:p>
        </p:txBody>
      </p:sp>
      <p:sp>
        <p:nvSpPr>
          <p:cNvPr id="16" name="Text 14"/>
          <p:cNvSpPr/>
          <p:nvPr/>
        </p:nvSpPr>
        <p:spPr>
          <a:xfrm>
            <a:off x="4704308" y="2573164"/>
            <a:ext cx="3999086" cy="154409"/>
          </a:xfrm>
          <a:prstGeom prst="rect">
            <a:avLst/>
          </a:prstGeom>
          <a:noFill/>
          <a:ln/>
        </p:spPr>
        <p:txBody>
          <a:bodyPr wrap="none" lIns="0" tIns="0" rIns="0" bIns="0" rtlCol="0" anchor="t"/>
          <a:lstStyle/>
          <a:p>
            <a:pPr marL="0" indent="0" algn="l">
              <a:lnSpc>
                <a:spcPct val="123000"/>
              </a:lnSpc>
              <a:buNone/>
            </a:pPr>
            <a:r>
              <a:rPr lang="en-US" sz="800" dirty="0">
                <a:solidFill>
                  <a:srgbClr val="EBECEF"/>
                </a:solidFill>
                <a:latin typeface="Epilogue" panose="020B0604020202020204" charset="0"/>
                <a:ea typeface="Epilogue" pitchFamily="34" charset="-122"/>
                <a:cs typeface="Epilogue" pitchFamily="34" charset="-120"/>
              </a:rPr>
              <a:t>Particulars in Form 3CD are filled by the assessee.</a:t>
            </a:r>
            <a:endParaRPr lang="en-US" sz="800" dirty="0">
              <a:latin typeface="Epilogue" panose="020B0604020202020204" charset="0"/>
            </a:endParaRPr>
          </a:p>
        </p:txBody>
      </p:sp>
      <p:sp>
        <p:nvSpPr>
          <p:cNvPr id="17" name="Text 15"/>
          <p:cNvSpPr/>
          <p:nvPr/>
        </p:nvSpPr>
        <p:spPr>
          <a:xfrm>
            <a:off x="4704308" y="2894261"/>
            <a:ext cx="209327" cy="130820"/>
          </a:xfrm>
          <a:prstGeom prst="rect">
            <a:avLst/>
          </a:prstGeom>
          <a:noFill/>
          <a:ln/>
        </p:spPr>
        <p:txBody>
          <a:bodyPr wrap="none" lIns="0" tIns="0" rIns="0" bIns="0" rtlCol="0" anchor="ctr"/>
          <a:lstStyle/>
          <a:p>
            <a:pPr marL="0" indent="0" algn="l">
              <a:lnSpc>
                <a:spcPct val="100000"/>
              </a:lnSpc>
              <a:buNone/>
            </a:pPr>
            <a:r>
              <a:rPr lang="en-US" sz="8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03</a:t>
            </a:r>
            <a:endParaRPr lang="en-US" sz="800" dirty="0">
              <a:latin typeface="Epilogue" panose="020B0604020202020204" charset="0"/>
            </a:endParaRPr>
          </a:p>
        </p:txBody>
      </p:sp>
      <p:sp>
        <p:nvSpPr>
          <p:cNvPr id="18" name="Shape 16"/>
          <p:cNvSpPr/>
          <p:nvPr/>
        </p:nvSpPr>
        <p:spPr>
          <a:xfrm>
            <a:off x="4704308" y="3057823"/>
            <a:ext cx="3999086" cy="14288"/>
          </a:xfrm>
          <a:prstGeom prst="rect">
            <a:avLst/>
          </a:prstGeom>
          <a:solidFill>
            <a:srgbClr val="8C98CA"/>
          </a:solidFill>
          <a:ln/>
        </p:spPr>
      </p:sp>
      <p:sp>
        <p:nvSpPr>
          <p:cNvPr id="19" name="Text 17"/>
          <p:cNvSpPr/>
          <p:nvPr/>
        </p:nvSpPr>
        <p:spPr>
          <a:xfrm>
            <a:off x="4704308" y="3138711"/>
            <a:ext cx="2103090" cy="163488"/>
          </a:xfrm>
          <a:prstGeom prst="rect">
            <a:avLst/>
          </a:prstGeom>
          <a:noFill/>
          <a:ln/>
        </p:spPr>
        <p:txBody>
          <a:bodyPr wrap="none" lIns="0" tIns="0" rIns="0" bIns="0" rtlCol="0" anchor="t"/>
          <a:lstStyle/>
          <a:p>
            <a:pPr marL="0" indent="0" algn="l">
              <a:lnSpc>
                <a:spcPct val="104000"/>
              </a:lnSpc>
              <a:buNone/>
            </a:pPr>
            <a:r>
              <a:rPr lang="en-US" sz="10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CA uploads with Digital Signature</a:t>
            </a:r>
            <a:endParaRPr lang="en-US" sz="1000" dirty="0">
              <a:latin typeface="Epilogue" panose="020B0604020202020204" charset="0"/>
            </a:endParaRPr>
          </a:p>
        </p:txBody>
      </p:sp>
      <p:sp>
        <p:nvSpPr>
          <p:cNvPr id="20" name="Text 18"/>
          <p:cNvSpPr/>
          <p:nvPr/>
        </p:nvSpPr>
        <p:spPr>
          <a:xfrm>
            <a:off x="4704308" y="3390454"/>
            <a:ext cx="3999086" cy="308818"/>
          </a:xfrm>
          <a:prstGeom prst="rect">
            <a:avLst/>
          </a:prstGeom>
          <a:noFill/>
          <a:ln/>
        </p:spPr>
        <p:txBody>
          <a:bodyPr wrap="square" lIns="0" tIns="0" rIns="0" bIns="0" rtlCol="0" anchor="t">
            <a:normAutofit/>
          </a:bodyPr>
          <a:lstStyle/>
          <a:p>
            <a:pPr marL="0" indent="0" algn="l">
              <a:lnSpc>
                <a:spcPct val="123000"/>
              </a:lnSpc>
              <a:buNone/>
            </a:pPr>
            <a:r>
              <a:rPr lang="en-US" sz="800" dirty="0">
                <a:solidFill>
                  <a:srgbClr val="EBECEF"/>
                </a:solidFill>
                <a:latin typeface="Epilogue" panose="020B0604020202020204" charset="0"/>
                <a:ea typeface="Epilogue" pitchFamily="34" charset="-122"/>
                <a:cs typeface="Epilogue" pitchFamily="34" charset="-120"/>
              </a:rPr>
              <a:t>CA accepts assignment and uploads Forms 3CA/3CB and 3CD using digital signature, accompanied by audited financial statements.</a:t>
            </a:r>
            <a:endParaRPr lang="en-US" sz="800" dirty="0">
              <a:latin typeface="Epilogue" panose="020B0604020202020204" charset="0"/>
            </a:endParaRPr>
          </a:p>
        </p:txBody>
      </p:sp>
      <p:sp>
        <p:nvSpPr>
          <p:cNvPr id="21" name="Text 19"/>
          <p:cNvSpPr/>
          <p:nvPr/>
        </p:nvSpPr>
        <p:spPr>
          <a:xfrm>
            <a:off x="4704308" y="3865959"/>
            <a:ext cx="209327" cy="130820"/>
          </a:xfrm>
          <a:prstGeom prst="rect">
            <a:avLst/>
          </a:prstGeom>
          <a:noFill/>
          <a:ln/>
        </p:spPr>
        <p:txBody>
          <a:bodyPr wrap="none" lIns="0" tIns="0" rIns="0" bIns="0" rtlCol="0" anchor="ctr"/>
          <a:lstStyle/>
          <a:p>
            <a:pPr marL="0" indent="0" algn="l">
              <a:lnSpc>
                <a:spcPct val="100000"/>
              </a:lnSpc>
              <a:buNone/>
            </a:pPr>
            <a:r>
              <a:rPr lang="en-US" sz="8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04</a:t>
            </a:r>
            <a:endParaRPr lang="en-US" sz="800" dirty="0">
              <a:latin typeface="Epilogue" panose="020B0604020202020204" charset="0"/>
            </a:endParaRPr>
          </a:p>
        </p:txBody>
      </p:sp>
      <p:sp>
        <p:nvSpPr>
          <p:cNvPr id="22" name="Shape 20"/>
          <p:cNvSpPr/>
          <p:nvPr/>
        </p:nvSpPr>
        <p:spPr>
          <a:xfrm>
            <a:off x="4704308" y="4029521"/>
            <a:ext cx="3999086" cy="14288"/>
          </a:xfrm>
          <a:prstGeom prst="rect">
            <a:avLst/>
          </a:prstGeom>
          <a:solidFill>
            <a:srgbClr val="8C98CA"/>
          </a:solidFill>
          <a:ln/>
        </p:spPr>
      </p:sp>
      <p:sp>
        <p:nvSpPr>
          <p:cNvPr id="23" name="Text 21"/>
          <p:cNvSpPr/>
          <p:nvPr/>
        </p:nvSpPr>
        <p:spPr>
          <a:xfrm>
            <a:off x="4704308" y="4110410"/>
            <a:ext cx="1750070" cy="163488"/>
          </a:xfrm>
          <a:prstGeom prst="rect">
            <a:avLst/>
          </a:prstGeom>
          <a:noFill/>
          <a:ln/>
        </p:spPr>
        <p:txBody>
          <a:bodyPr wrap="none" lIns="0" tIns="0" rIns="0" bIns="0" rtlCol="0" anchor="t"/>
          <a:lstStyle/>
          <a:p>
            <a:pPr marL="0" indent="0" algn="l">
              <a:lnSpc>
                <a:spcPct val="104000"/>
              </a:lnSpc>
              <a:buNone/>
            </a:pPr>
            <a:r>
              <a:rPr lang="en-US" sz="1000" dirty="0" err="1">
                <a:solidFill>
                  <a:srgbClr val="EBECEF"/>
                </a:solidFill>
                <a:latin typeface="Epilogue" panose="020B0604020202020204" charset="0"/>
                <a:ea typeface="Arial Unicode MS" panose="020B0604020202020204" pitchFamily="34" charset="-128"/>
                <a:cs typeface="Arial Unicode MS" panose="020B0604020202020204" pitchFamily="34" charset="-128"/>
              </a:rPr>
              <a:t>Assessee</a:t>
            </a:r>
            <a:r>
              <a:rPr lang="en-US" sz="10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 approves on portal</a:t>
            </a:r>
            <a:endParaRPr lang="en-US" sz="1000" dirty="0">
              <a:latin typeface="Epilogue" panose="020B0604020202020204" charset="0"/>
            </a:endParaRPr>
          </a:p>
        </p:txBody>
      </p:sp>
      <p:sp>
        <p:nvSpPr>
          <p:cNvPr id="24" name="Text 22"/>
          <p:cNvSpPr/>
          <p:nvPr/>
        </p:nvSpPr>
        <p:spPr>
          <a:xfrm>
            <a:off x="4704308" y="4362152"/>
            <a:ext cx="3999086" cy="308818"/>
          </a:xfrm>
          <a:prstGeom prst="rect">
            <a:avLst/>
          </a:prstGeom>
          <a:noFill/>
          <a:ln/>
        </p:spPr>
        <p:txBody>
          <a:bodyPr wrap="square" lIns="0" tIns="0" rIns="0" bIns="0" rtlCol="0" anchor="t">
            <a:normAutofit/>
          </a:bodyPr>
          <a:lstStyle/>
          <a:p>
            <a:pPr marL="0" indent="0" algn="l">
              <a:lnSpc>
                <a:spcPct val="123000"/>
              </a:lnSpc>
              <a:buNone/>
            </a:pPr>
            <a:r>
              <a:rPr lang="en-US" sz="800" dirty="0">
                <a:solidFill>
                  <a:srgbClr val="EBECEF"/>
                </a:solidFill>
                <a:latin typeface="Epilogue" panose="020B0604020202020204" charset="0"/>
                <a:ea typeface="Epilogue" pitchFamily="34" charset="-122"/>
                <a:cs typeface="Epilogue" pitchFamily="34" charset="-120"/>
              </a:rPr>
              <a:t>Assessee must login and approve the uploaded forms. Department tracks the </a:t>
            </a:r>
            <a:r>
              <a:rPr lang="en-US" sz="800" b="1" dirty="0">
                <a:solidFill>
                  <a:srgbClr val="EBECEF"/>
                </a:solidFill>
                <a:latin typeface="Epilogue" panose="020B0604020202020204" charset="0"/>
                <a:ea typeface="Epilogue" pitchFamily="34" charset="-122"/>
                <a:cs typeface="Epilogue" pitchFamily="34" charset="-120"/>
              </a:rPr>
              <a:t>upload date</a:t>
            </a:r>
            <a:r>
              <a:rPr lang="en-US" sz="800" dirty="0">
                <a:solidFill>
                  <a:srgbClr val="EBECEF"/>
                </a:solidFill>
                <a:latin typeface="Epilogue" panose="020B0604020202020204" charset="0"/>
                <a:ea typeface="Epilogue" pitchFamily="34" charset="-122"/>
                <a:cs typeface="Epilogue" pitchFamily="34" charset="-120"/>
              </a:rPr>
              <a:t>, not acceptance date.</a:t>
            </a:r>
            <a:endParaRPr lang="en-US" sz="800" dirty="0">
              <a:latin typeface="Epilogue" panose="020B0604020202020204" charset="0"/>
            </a:endParaRPr>
          </a:p>
        </p:txBody>
      </p:sp>
      <p:sp>
        <p:nvSpPr>
          <p:cNvPr id="25" name="Rectangle 24"/>
          <p:cNvSpPr/>
          <p:nvPr/>
        </p:nvSpPr>
        <p:spPr>
          <a:xfrm>
            <a:off x="8030308" y="4853354"/>
            <a:ext cx="1055077" cy="228600"/>
          </a:xfrm>
          <a:prstGeom prst="rect">
            <a:avLst/>
          </a:prstGeom>
          <a:solidFill>
            <a:srgbClr val="080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Epilogue" panose="020B0604020202020204" charset="0"/>
            </a:endParaRPr>
          </a:p>
        </p:txBody>
      </p:sp>
    </p:spTree>
    <p:extLst>
      <p:ext uri="{BB962C8B-B14F-4D97-AF65-F5344CB8AC3E}">
        <p14:creationId xmlns:p14="http://schemas.microsoft.com/office/powerpoint/2010/main" val="1149978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788789"/>
            <a:ext cx="6942906" cy="387548"/>
          </a:xfrm>
          <a:prstGeom prst="rect">
            <a:avLst/>
          </a:prstGeom>
          <a:noFill/>
          <a:ln/>
        </p:spPr>
        <p:txBody>
          <a:bodyPr wrap="none" lIns="0" tIns="0" rIns="0" bIns="0" rtlCol="0" anchor="t"/>
          <a:lstStyle/>
          <a:p>
            <a:pPr marL="0" indent="0" algn="l">
              <a:lnSpc>
                <a:spcPct val="104000"/>
              </a:lnSpc>
              <a:buNone/>
            </a:pPr>
            <a:r>
              <a:rPr lang="en-US" sz="2400" dirty="0">
                <a:solidFill>
                  <a:srgbClr val="FFFFFF"/>
                </a:solidFill>
                <a:latin typeface="Epilogue" panose="020B0604020202020204" charset="0"/>
                <a:ea typeface="Arial Unicode MS" panose="020B0604020202020204" pitchFamily="34" charset="-128"/>
                <a:cs typeface="Arial Unicode MS" panose="020B0604020202020204" pitchFamily="34" charset="-128"/>
              </a:rPr>
              <a:t>Penalty for Non-Compliance — Section 271B</a:t>
            </a:r>
            <a:endParaRPr lang="en-US" sz="2400" dirty="0">
              <a:latin typeface="Epilogue" panose="020B0604020202020204" charset="0"/>
            </a:endParaRPr>
          </a:p>
        </p:txBody>
      </p:sp>
      <p:sp>
        <p:nvSpPr>
          <p:cNvPr id="3" name="Text 1"/>
          <p:cNvSpPr/>
          <p:nvPr/>
        </p:nvSpPr>
        <p:spPr>
          <a:xfrm>
            <a:off x="682154" y="1563886"/>
            <a:ext cx="7965728" cy="396925"/>
          </a:xfrm>
          <a:prstGeom prst="rect">
            <a:avLst/>
          </a:prstGeom>
          <a:noFill/>
          <a:ln/>
        </p:spPr>
        <p:txBody>
          <a:bodyPr wrap="square" lIns="0" tIns="0" rIns="0" bIns="0" rtlCol="0" anchor="t">
            <a:normAutofit/>
          </a:bodyPr>
          <a:lstStyle/>
          <a:p>
            <a:pPr marL="0" indent="0" algn="l">
              <a:lnSpc>
                <a:spcPct val="133000"/>
              </a:lnSpc>
              <a:buNone/>
            </a:pPr>
            <a:r>
              <a:rPr lang="en-US" sz="950" b="1" dirty="0">
                <a:solidFill>
                  <a:srgbClr val="EBECEF"/>
                </a:solidFill>
                <a:latin typeface="Epilogue" panose="020B0604020202020204" charset="0"/>
                <a:ea typeface="Epilogue" pitchFamily="34" charset="-122"/>
                <a:cs typeface="Epilogue" pitchFamily="34" charset="-120"/>
              </a:rPr>
              <a:t>Section 271B:</a:t>
            </a:r>
            <a:r>
              <a:rPr lang="en-US" sz="950" dirty="0">
                <a:solidFill>
                  <a:srgbClr val="EBECEF"/>
                </a:solidFill>
                <a:latin typeface="Epilogue" panose="020B0604020202020204" charset="0"/>
                <a:ea typeface="Epilogue" pitchFamily="34" charset="-122"/>
                <a:cs typeface="Epilogue" pitchFamily="34" charset="-120"/>
              </a:rPr>
              <a:t> If any person fails to get accounts audited or furnish the audit report as required under Section 44AB, the Assessing Officer may direct payment of penalty equal to </a:t>
            </a:r>
            <a:r>
              <a:rPr lang="en-US" sz="950" b="1" dirty="0">
                <a:solidFill>
                  <a:srgbClr val="EBECEF"/>
                </a:solidFill>
                <a:latin typeface="Epilogue" panose="020B0604020202020204" charset="0"/>
                <a:ea typeface="Epilogue" pitchFamily="34" charset="-122"/>
                <a:cs typeface="Epilogue" pitchFamily="34" charset="-120"/>
              </a:rPr>
              <a:t>0.5% of total sales/turnover/gross receipts</a:t>
            </a:r>
            <a:r>
              <a:rPr lang="en-US" sz="950" dirty="0">
                <a:solidFill>
                  <a:srgbClr val="EBECEF"/>
                </a:solidFill>
                <a:latin typeface="Epilogue" panose="020B0604020202020204" charset="0"/>
                <a:ea typeface="Epilogue" pitchFamily="34" charset="-122"/>
                <a:cs typeface="Epilogue" pitchFamily="34" charset="-120"/>
              </a:rPr>
              <a:t> or </a:t>
            </a:r>
            <a:r>
              <a:rPr lang="en-US" sz="950" b="1" dirty="0">
                <a:solidFill>
                  <a:srgbClr val="EBECEF"/>
                </a:solidFill>
                <a:latin typeface="Epilogue" panose="020B0604020202020204" charset="0"/>
                <a:ea typeface="Epilogue" pitchFamily="34" charset="-122"/>
                <a:cs typeface="Epilogue" pitchFamily="34" charset="-120"/>
              </a:rPr>
              <a:t>₹1,50,000</a:t>
            </a:r>
            <a:r>
              <a:rPr lang="en-US" sz="950" dirty="0">
                <a:solidFill>
                  <a:srgbClr val="EBECEF"/>
                </a:solidFill>
                <a:latin typeface="Epilogue" panose="020B0604020202020204" charset="0"/>
                <a:ea typeface="Epilogue" pitchFamily="34" charset="-122"/>
                <a:cs typeface="Epilogue" pitchFamily="34" charset="-120"/>
              </a:rPr>
              <a:t>, </a:t>
            </a:r>
            <a:r>
              <a:rPr lang="en-US" sz="950" b="1" dirty="0">
                <a:solidFill>
                  <a:srgbClr val="EBECEF"/>
                </a:solidFill>
                <a:latin typeface="Epilogue" panose="020B0604020202020204" charset="0"/>
                <a:ea typeface="Epilogue" pitchFamily="34" charset="-122"/>
                <a:cs typeface="Epilogue" pitchFamily="34" charset="-120"/>
              </a:rPr>
              <a:t>whichever is less.</a:t>
            </a:r>
            <a:endParaRPr lang="en-US" sz="950" dirty="0">
              <a:latin typeface="Epilogue" panose="020B0604020202020204" charset="0"/>
            </a:endParaRPr>
          </a:p>
        </p:txBody>
      </p:sp>
      <p:sp>
        <p:nvSpPr>
          <p:cNvPr id="4" name="Shape 2"/>
          <p:cNvSpPr/>
          <p:nvPr/>
        </p:nvSpPr>
        <p:spPr>
          <a:xfrm>
            <a:off x="496119" y="1424360"/>
            <a:ext cx="14288" cy="675977"/>
          </a:xfrm>
          <a:prstGeom prst="rect">
            <a:avLst/>
          </a:prstGeom>
          <a:solidFill>
            <a:srgbClr val="8C98CA"/>
          </a:solidFill>
          <a:ln/>
        </p:spPr>
      </p:sp>
      <p:sp>
        <p:nvSpPr>
          <p:cNvPr id="5" name="Text 3"/>
          <p:cNvSpPr/>
          <p:nvPr/>
        </p:nvSpPr>
        <p:spPr>
          <a:xfrm>
            <a:off x="496119" y="2239863"/>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anose="020B0604020202020204" charset="0"/>
                <a:ea typeface="Epilogue" pitchFamily="34" charset="-122"/>
                <a:cs typeface="Epilogue" pitchFamily="34" charset="-120"/>
              </a:rPr>
              <a:t>Under Section 273B, </a:t>
            </a:r>
            <a:r>
              <a:rPr lang="en-US" sz="950" b="1" dirty="0">
                <a:solidFill>
                  <a:srgbClr val="EBECEF"/>
                </a:solidFill>
                <a:latin typeface="Epilogue" panose="020B0604020202020204" charset="0"/>
                <a:ea typeface="Epilogue" pitchFamily="34" charset="-122"/>
                <a:cs typeface="Epilogue" pitchFamily="34" charset="-120"/>
              </a:rPr>
              <a:t>no penalty is imposable</a:t>
            </a:r>
            <a:r>
              <a:rPr lang="en-US" sz="950" dirty="0">
                <a:solidFill>
                  <a:srgbClr val="EBECEF"/>
                </a:solidFill>
                <a:latin typeface="Epilogue" panose="020B0604020202020204" charset="0"/>
                <a:ea typeface="Epilogue" pitchFamily="34" charset="-122"/>
                <a:cs typeface="Epilogue" pitchFamily="34" charset="-120"/>
              </a:rPr>
              <a:t> if the assessee proves there was </a:t>
            </a:r>
            <a:r>
              <a:rPr lang="en-US" sz="950" b="1" dirty="0">
                <a:solidFill>
                  <a:srgbClr val="EBECEF"/>
                </a:solidFill>
                <a:latin typeface="Epilogue" panose="020B0604020202020204" charset="0"/>
                <a:ea typeface="Epilogue" pitchFamily="34" charset="-122"/>
                <a:cs typeface="Epilogue" pitchFamily="34" charset="-120"/>
              </a:rPr>
              <a:t>reasonable cause</a:t>
            </a:r>
            <a:r>
              <a:rPr lang="en-US" sz="950" dirty="0">
                <a:solidFill>
                  <a:srgbClr val="EBECEF"/>
                </a:solidFill>
                <a:latin typeface="Epilogue" panose="020B0604020202020204" charset="0"/>
                <a:ea typeface="Epilogue" pitchFamily="34" charset="-122"/>
                <a:cs typeface="Epilogue" pitchFamily="34" charset="-120"/>
              </a:rPr>
              <a:t> for the failure. The onus of proving reasonable cause lies on the assessee.</a:t>
            </a:r>
            <a:endParaRPr lang="en-US" sz="950" dirty="0">
              <a:latin typeface="Epilogue" panose="020B0604020202020204" charset="0"/>
            </a:endParaRPr>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776314"/>
            <a:ext cx="310083" cy="310083"/>
          </a:xfrm>
          <a:prstGeom prst="rect">
            <a:avLst/>
          </a:prstGeom>
        </p:spPr>
      </p:pic>
      <p:sp>
        <p:nvSpPr>
          <p:cNvPr id="7" name="Text 4"/>
          <p:cNvSpPr/>
          <p:nvPr/>
        </p:nvSpPr>
        <p:spPr>
          <a:xfrm>
            <a:off x="961206" y="2776314"/>
            <a:ext cx="1675135"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Resignation of Auditor</a:t>
            </a:r>
            <a:endParaRPr lang="en-US" sz="1200" dirty="0">
              <a:latin typeface="Epilogue" panose="020B0604020202020204" charset="0"/>
            </a:endParaRPr>
          </a:p>
        </p:txBody>
      </p:sp>
      <p:sp>
        <p:nvSpPr>
          <p:cNvPr id="8" name="Text 5"/>
          <p:cNvSpPr/>
          <p:nvPr/>
        </p:nvSpPr>
        <p:spPr>
          <a:xfrm>
            <a:off x="961206" y="3044577"/>
            <a:ext cx="3533254"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anose="020B0604020202020204" charset="0"/>
                <a:ea typeface="Epilogue" pitchFamily="34" charset="-122"/>
                <a:cs typeface="Epilogue" pitchFamily="34" charset="-120"/>
              </a:rPr>
              <a:t>Resignation of the tax auditor or accountant and consequent delay or non-cooperation.</a:t>
            </a:r>
            <a:endParaRPr lang="en-US" sz="950" dirty="0">
              <a:latin typeface="Epilogue" panose="020B0604020202020204" charset="0"/>
            </a:endParaRPr>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49465" y="2776314"/>
            <a:ext cx="310083" cy="310083"/>
          </a:xfrm>
          <a:prstGeom prst="rect">
            <a:avLst/>
          </a:prstGeom>
        </p:spPr>
      </p:pic>
      <p:sp>
        <p:nvSpPr>
          <p:cNvPr id="10" name="Text 6"/>
          <p:cNvSpPr/>
          <p:nvPr/>
        </p:nvSpPr>
        <p:spPr>
          <a:xfrm>
            <a:off x="5114553" y="2776314"/>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Loss of Accounts</a:t>
            </a:r>
            <a:endParaRPr lang="en-US" sz="1200" dirty="0">
              <a:latin typeface="Epilogue" panose="020B0604020202020204" charset="0"/>
            </a:endParaRPr>
          </a:p>
        </p:txBody>
      </p:sp>
      <p:sp>
        <p:nvSpPr>
          <p:cNvPr id="11" name="Text 7"/>
          <p:cNvSpPr/>
          <p:nvPr/>
        </p:nvSpPr>
        <p:spPr>
          <a:xfrm>
            <a:off x="5114553" y="3044577"/>
            <a:ext cx="3533329"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anose="020B0604020202020204" charset="0"/>
                <a:ea typeface="Epilogue" pitchFamily="34" charset="-122"/>
                <a:cs typeface="Epilogue" pitchFamily="34" charset="-120"/>
              </a:rPr>
              <a:t>Loss of accounts due to fire, theft, seizure, or natural calamities beyond assessee's control.</a:t>
            </a:r>
            <a:endParaRPr lang="en-US" sz="950" dirty="0">
              <a:latin typeface="Epilogue" panose="020B0604020202020204" charset="0"/>
            </a:endParaRPr>
          </a:p>
        </p:txBody>
      </p:sp>
      <p:pic>
        <p:nvPicPr>
          <p:cNvPr id="12"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6119" y="3689524"/>
            <a:ext cx="310083" cy="310083"/>
          </a:xfrm>
          <a:prstGeom prst="rect">
            <a:avLst/>
          </a:prstGeom>
        </p:spPr>
      </p:pic>
      <p:sp>
        <p:nvSpPr>
          <p:cNvPr id="13" name="Text 8"/>
          <p:cNvSpPr/>
          <p:nvPr/>
        </p:nvSpPr>
        <p:spPr>
          <a:xfrm>
            <a:off x="961206" y="3689524"/>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Labor Problems</a:t>
            </a:r>
            <a:endParaRPr lang="en-US" sz="1200" dirty="0">
              <a:latin typeface="Epilogue" panose="020B0604020202020204" charset="0"/>
            </a:endParaRPr>
          </a:p>
        </p:txBody>
      </p:sp>
      <p:sp>
        <p:nvSpPr>
          <p:cNvPr id="14" name="Text 9"/>
          <p:cNvSpPr/>
          <p:nvPr/>
        </p:nvSpPr>
        <p:spPr>
          <a:xfrm>
            <a:off x="961206" y="3957786"/>
            <a:ext cx="3533254"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anose="020B0604020202020204" charset="0"/>
                <a:ea typeface="Epilogue" pitchFamily="34" charset="-122"/>
                <a:cs typeface="Epilogue" pitchFamily="34" charset="-120"/>
              </a:rPr>
              <a:t>Strike, lock-out for a prolonged period, or death/physical inability of the partner in charge of accounts.</a:t>
            </a:r>
            <a:endParaRPr lang="en-US" sz="950" dirty="0">
              <a:latin typeface="Epilogue" panose="020B0604020202020204" charset="0"/>
            </a:endParaRPr>
          </a:p>
        </p:txBody>
      </p:sp>
      <p:pic>
        <p:nvPicPr>
          <p:cNvPr id="15"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49465" y="3689524"/>
            <a:ext cx="310083" cy="310083"/>
          </a:xfrm>
          <a:prstGeom prst="rect">
            <a:avLst/>
          </a:prstGeom>
        </p:spPr>
      </p:pic>
      <p:sp>
        <p:nvSpPr>
          <p:cNvPr id="16" name="Text 10"/>
          <p:cNvSpPr/>
          <p:nvPr/>
        </p:nvSpPr>
        <p:spPr>
          <a:xfrm>
            <a:off x="5114553" y="3689524"/>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Portal Failure</a:t>
            </a:r>
            <a:endParaRPr lang="en-US" sz="1200" dirty="0">
              <a:latin typeface="Epilogue" panose="020B0604020202020204" charset="0"/>
            </a:endParaRPr>
          </a:p>
        </p:txBody>
      </p:sp>
      <p:sp>
        <p:nvSpPr>
          <p:cNvPr id="17" name="Text 11"/>
          <p:cNvSpPr/>
          <p:nvPr/>
        </p:nvSpPr>
        <p:spPr>
          <a:xfrm>
            <a:off x="5114553" y="3957786"/>
            <a:ext cx="3533329"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anose="020B0604020202020204" charset="0"/>
                <a:ea typeface="Epilogue" pitchFamily="34" charset="-122"/>
                <a:cs typeface="Epilogue" pitchFamily="34" charset="-120"/>
              </a:rPr>
              <a:t>Official e-filing portal failure of the Income-tax Department.</a:t>
            </a:r>
            <a:endParaRPr lang="en-US" sz="950" dirty="0">
              <a:latin typeface="Epilogue" panose="020B0604020202020204" charset="0"/>
            </a:endParaRPr>
          </a:p>
        </p:txBody>
      </p:sp>
      <p:sp>
        <p:nvSpPr>
          <p:cNvPr id="18" name="Rectangle 17"/>
          <p:cNvSpPr/>
          <p:nvPr/>
        </p:nvSpPr>
        <p:spPr>
          <a:xfrm>
            <a:off x="8030308" y="4853354"/>
            <a:ext cx="1055077" cy="228600"/>
          </a:xfrm>
          <a:prstGeom prst="rect">
            <a:avLst/>
          </a:prstGeom>
          <a:solidFill>
            <a:srgbClr val="080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Epilogue" panose="020B0604020202020204" charset="0"/>
            </a:endParaRPr>
          </a:p>
        </p:txBody>
      </p:sp>
    </p:spTree>
    <p:extLst>
      <p:ext uri="{BB962C8B-B14F-4D97-AF65-F5344CB8AC3E}">
        <p14:creationId xmlns:p14="http://schemas.microsoft.com/office/powerpoint/2010/main" val="3361403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41114"/>
            <a:ext cx="6197798" cy="387548"/>
          </a:xfrm>
          <a:prstGeom prst="rect">
            <a:avLst/>
          </a:prstGeom>
          <a:noFill/>
          <a:ln/>
        </p:spPr>
        <p:txBody>
          <a:bodyPr wrap="none" lIns="0" tIns="0" rIns="0" bIns="0" rtlCol="0" anchor="t"/>
          <a:lstStyle/>
          <a:p>
            <a:pPr marL="0" indent="0" algn="l">
              <a:lnSpc>
                <a:spcPct val="104000"/>
              </a:lnSpc>
              <a:buNone/>
            </a:pPr>
            <a:r>
              <a:rPr lang="en-US" sz="2400" dirty="0">
                <a:solidFill>
                  <a:srgbClr val="FFFFFF"/>
                </a:solidFill>
                <a:latin typeface="Epilogue" panose="020B0604020202020204" charset="0"/>
                <a:ea typeface="Arial Unicode MS" panose="020B0604020202020204" pitchFamily="34" charset="-128"/>
                <a:cs typeface="Arial Unicode MS" panose="020B0604020202020204" pitchFamily="34" charset="-128"/>
              </a:rPr>
              <a:t>Tax Auditor — Eligibility &amp; Restrictions</a:t>
            </a:r>
            <a:endParaRPr lang="en-US" sz="2400" dirty="0">
              <a:latin typeface="Epilogue" panose="020B0604020202020204" charset="0"/>
            </a:endParaRPr>
          </a:p>
        </p:txBody>
      </p:sp>
      <p:sp>
        <p:nvSpPr>
          <p:cNvPr id="3" name="Text 1"/>
          <p:cNvSpPr/>
          <p:nvPr/>
        </p:nvSpPr>
        <p:spPr>
          <a:xfrm>
            <a:off x="496119" y="1038671"/>
            <a:ext cx="2466156"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Epilogue" panose="020B0604020202020204" charset="0"/>
                <a:ea typeface="Arial Unicode MS" panose="020B0604020202020204" pitchFamily="34" charset="-128"/>
                <a:cs typeface="Arial Unicode MS" panose="020B0604020202020204" pitchFamily="34" charset="-128"/>
              </a:rPr>
              <a:t>Who Can Be a Tax Auditor?</a:t>
            </a:r>
            <a:endParaRPr lang="en-US" sz="1200" dirty="0">
              <a:latin typeface="Epilogue" panose="020B0604020202020204" charset="0"/>
            </a:endParaRPr>
          </a:p>
        </p:txBody>
      </p:sp>
      <p:sp>
        <p:nvSpPr>
          <p:cNvPr id="4" name="Text 2"/>
          <p:cNvSpPr/>
          <p:nvPr/>
        </p:nvSpPr>
        <p:spPr>
          <a:xfrm>
            <a:off x="496119" y="1356494"/>
            <a:ext cx="3924598"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anose="020B0604020202020204" charset="0"/>
                <a:ea typeface="Epilogue" pitchFamily="34" charset="-122"/>
                <a:cs typeface="Epilogue" pitchFamily="34" charset="-120"/>
              </a:rPr>
              <a:t>A </a:t>
            </a:r>
            <a:r>
              <a:rPr lang="en-US" sz="950" b="1" dirty="0">
                <a:solidFill>
                  <a:srgbClr val="EBECEF"/>
                </a:solidFill>
                <a:latin typeface="Epilogue" panose="020B0604020202020204" charset="0"/>
                <a:ea typeface="Epilogue" pitchFamily="34" charset="-122"/>
                <a:cs typeface="Epilogue" pitchFamily="34" charset="-120"/>
              </a:rPr>
              <a:t>Chartered Accountant</a:t>
            </a:r>
            <a:r>
              <a:rPr lang="en-US" sz="950" dirty="0">
                <a:solidFill>
                  <a:srgbClr val="EBECEF"/>
                </a:solidFill>
                <a:latin typeface="Epilogue" panose="020B0604020202020204" charset="0"/>
                <a:ea typeface="Epilogue" pitchFamily="34" charset="-122"/>
                <a:cs typeface="Epilogue" pitchFamily="34" charset="-120"/>
              </a:rPr>
              <a:t> as defined in Section 2(1)(b) of the Chartered Accountants Act, 1949, holding a valid </a:t>
            </a:r>
            <a:r>
              <a:rPr lang="en-US" sz="950" b="1" dirty="0">
                <a:solidFill>
                  <a:srgbClr val="EBECEF"/>
                </a:solidFill>
                <a:latin typeface="Epilogue" panose="020B0604020202020204" charset="0"/>
                <a:ea typeface="Epilogue" pitchFamily="34" charset="-122"/>
                <a:cs typeface="Epilogue" pitchFamily="34" charset="-120"/>
              </a:rPr>
              <a:t>Certificate of Practice</a:t>
            </a:r>
            <a:r>
              <a:rPr lang="en-US" sz="950" dirty="0">
                <a:solidFill>
                  <a:srgbClr val="EBECEF"/>
                </a:solidFill>
                <a:latin typeface="Epilogue" panose="020B0604020202020204" charset="0"/>
                <a:ea typeface="Epilogue" pitchFamily="34" charset="-122"/>
                <a:cs typeface="Epilogue" pitchFamily="34" charset="-120"/>
              </a:rPr>
              <a:t> under Section 6(1). The audit can be performed by an individual CA or a </a:t>
            </a:r>
            <a:r>
              <a:rPr lang="en-US" sz="950" b="1" dirty="0">
                <a:solidFill>
                  <a:srgbClr val="EBECEF"/>
                </a:solidFill>
                <a:latin typeface="Epilogue" panose="020B0604020202020204" charset="0"/>
                <a:ea typeface="Epilogue" pitchFamily="34" charset="-122"/>
                <a:cs typeface="Epilogue" pitchFamily="34" charset="-120"/>
              </a:rPr>
              <a:t>firm of CAs</a:t>
            </a:r>
            <a:r>
              <a:rPr lang="en-US" sz="950" dirty="0">
                <a:solidFill>
                  <a:srgbClr val="EBECEF"/>
                </a:solidFill>
                <a:latin typeface="Epilogue" panose="020B0604020202020204" charset="0"/>
                <a:ea typeface="Epilogue" pitchFamily="34" charset="-122"/>
                <a:cs typeface="Epilogue" pitchFamily="34" charset="-120"/>
              </a:rPr>
              <a:t> (partner's name must be stated).</a:t>
            </a:r>
            <a:endParaRPr lang="en-US" sz="950" dirty="0">
              <a:latin typeface="Epilogue" panose="020B0604020202020204" charset="0"/>
            </a:endParaRPr>
          </a:p>
        </p:txBody>
      </p:sp>
      <p:sp>
        <p:nvSpPr>
          <p:cNvPr id="5" name="Text 3"/>
          <p:cNvSpPr/>
          <p:nvPr/>
        </p:nvSpPr>
        <p:spPr>
          <a:xfrm>
            <a:off x="496119" y="2261964"/>
            <a:ext cx="3924598" cy="1519386"/>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dirty="0">
                <a:solidFill>
                  <a:srgbClr val="EBECEF"/>
                </a:solidFill>
                <a:latin typeface="Epilogue" panose="020B0604020202020204" charset="0"/>
                <a:ea typeface="Epilogue" pitchFamily="34" charset="-122"/>
                <a:cs typeface="Epilogue" pitchFamily="34" charset="-120"/>
              </a:rPr>
              <a:t>Can be the statutory auditor </a:t>
            </a:r>
            <a:r>
              <a:rPr lang="en-US" sz="950" b="1" dirty="0">
                <a:solidFill>
                  <a:srgbClr val="EBECEF"/>
                </a:solidFill>
                <a:latin typeface="Epilogue" panose="020B0604020202020204" charset="0"/>
                <a:ea typeface="Epilogue" pitchFamily="34" charset="-122"/>
                <a:cs typeface="Epilogue" pitchFamily="34" charset="-120"/>
              </a:rPr>
              <a:t>or</a:t>
            </a:r>
            <a:r>
              <a:rPr lang="en-US" sz="950" dirty="0">
                <a:solidFill>
                  <a:srgbClr val="EBECEF"/>
                </a:solidFill>
                <a:latin typeface="Epilogue" panose="020B0604020202020204" charset="0"/>
                <a:ea typeface="Epilogue" pitchFamily="34" charset="-122"/>
                <a:cs typeface="Epilogue" pitchFamily="34" charset="-120"/>
              </a:rPr>
              <a:t> any other CA in full-time practice</a:t>
            </a:r>
            <a:endParaRPr lang="en-US" sz="950" dirty="0">
              <a:latin typeface="Epilogue" panose="020B0604020202020204" charset="0"/>
            </a:endParaRPr>
          </a:p>
          <a:p>
            <a:pPr marL="342900" indent="-342900" algn="l">
              <a:lnSpc>
                <a:spcPct val="133000"/>
              </a:lnSpc>
              <a:buSzPct val="100000"/>
              <a:buChar char="•"/>
            </a:pPr>
            <a:r>
              <a:rPr lang="en-US" sz="950" dirty="0">
                <a:solidFill>
                  <a:srgbClr val="EBECEF"/>
                </a:solidFill>
                <a:latin typeface="Epilogue" panose="020B0604020202020204" charset="0"/>
                <a:ea typeface="Epilogue" pitchFamily="34" charset="-122"/>
                <a:cs typeface="Epilogue" pitchFamily="34" charset="-120"/>
              </a:rPr>
              <a:t>Part-time practitioners are </a:t>
            </a:r>
            <a:r>
              <a:rPr lang="en-US" sz="950" b="1" dirty="0">
                <a:solidFill>
                  <a:srgbClr val="EBECEF"/>
                </a:solidFill>
                <a:latin typeface="Epilogue" panose="020B0604020202020204" charset="0"/>
                <a:ea typeface="Epilogue" pitchFamily="34" charset="-122"/>
                <a:cs typeface="Epilogue" pitchFamily="34" charset="-120"/>
              </a:rPr>
              <a:t>not entitled</a:t>
            </a:r>
            <a:r>
              <a:rPr lang="en-US" sz="950" dirty="0">
                <a:solidFill>
                  <a:srgbClr val="EBECEF"/>
                </a:solidFill>
                <a:latin typeface="Epilogue" panose="020B0604020202020204" charset="0"/>
                <a:ea typeface="Epilogue" pitchFamily="34" charset="-122"/>
                <a:cs typeface="Epilogue" pitchFamily="34" charset="-120"/>
              </a:rPr>
              <a:t> to perform attest functions (effective 1st April 2005)</a:t>
            </a:r>
            <a:endParaRPr lang="en-US" sz="950" dirty="0">
              <a:latin typeface="Epilogue" panose="020B0604020202020204" charset="0"/>
            </a:endParaRPr>
          </a:p>
          <a:p>
            <a:pPr marL="342900" indent="-342900" algn="l">
              <a:lnSpc>
                <a:spcPct val="133000"/>
              </a:lnSpc>
              <a:buSzPct val="100000"/>
              <a:buChar char="•"/>
            </a:pPr>
            <a:r>
              <a:rPr lang="en-US" sz="950" dirty="0">
                <a:solidFill>
                  <a:srgbClr val="EBECEF"/>
                </a:solidFill>
                <a:latin typeface="Epilogue" panose="020B0604020202020204" charset="0"/>
                <a:ea typeface="Epilogue" pitchFamily="34" charset="-122"/>
                <a:cs typeface="Epilogue" pitchFamily="34" charset="-120"/>
              </a:rPr>
              <a:t>Tax consultant of the assessee </a:t>
            </a:r>
            <a:r>
              <a:rPr lang="en-US" sz="950" b="1" dirty="0">
                <a:solidFill>
                  <a:srgbClr val="EBECEF"/>
                </a:solidFill>
                <a:latin typeface="Epilogue" panose="020B0604020202020204" charset="0"/>
                <a:ea typeface="Epilogue" pitchFamily="34" charset="-122"/>
                <a:cs typeface="Epilogue" pitchFamily="34" charset="-120"/>
              </a:rPr>
              <a:t>can</a:t>
            </a:r>
            <a:r>
              <a:rPr lang="en-US" sz="950" dirty="0">
                <a:solidFill>
                  <a:srgbClr val="EBECEF"/>
                </a:solidFill>
                <a:latin typeface="Epilogue" panose="020B0604020202020204" charset="0"/>
                <a:ea typeface="Epilogue" pitchFamily="34" charset="-122"/>
                <a:cs typeface="Epilogue" pitchFamily="34" charset="-120"/>
              </a:rPr>
              <a:t> conduct tax audit</a:t>
            </a:r>
            <a:endParaRPr lang="en-US" sz="950" dirty="0">
              <a:latin typeface="Epilogue" panose="020B0604020202020204" charset="0"/>
            </a:endParaRPr>
          </a:p>
          <a:p>
            <a:pPr marL="342900" indent="-342900" algn="l">
              <a:lnSpc>
                <a:spcPct val="133000"/>
              </a:lnSpc>
              <a:buSzPct val="100000"/>
              <a:buChar char="•"/>
            </a:pPr>
            <a:r>
              <a:rPr lang="en-US" sz="950" dirty="0">
                <a:solidFill>
                  <a:srgbClr val="EBECEF"/>
                </a:solidFill>
                <a:latin typeface="Epilogue" panose="020B0604020202020204" charset="0"/>
                <a:ea typeface="Epilogue" pitchFamily="34" charset="-122"/>
                <a:cs typeface="Epilogue" pitchFamily="34" charset="-120"/>
              </a:rPr>
              <a:t>Internal auditor </a:t>
            </a:r>
            <a:r>
              <a:rPr lang="en-US" sz="950" b="1" dirty="0">
                <a:solidFill>
                  <a:srgbClr val="EBECEF"/>
                </a:solidFill>
                <a:latin typeface="Epilogue" panose="020B0604020202020204" charset="0"/>
                <a:ea typeface="Epilogue" pitchFamily="34" charset="-122"/>
                <a:cs typeface="Epilogue" pitchFamily="34" charset="-120"/>
              </a:rPr>
              <a:t>cannot</a:t>
            </a:r>
            <a:r>
              <a:rPr lang="en-US" sz="950" dirty="0">
                <a:solidFill>
                  <a:srgbClr val="EBECEF"/>
                </a:solidFill>
                <a:latin typeface="Epilogue" panose="020B0604020202020204" charset="0"/>
                <a:ea typeface="Epilogue" pitchFamily="34" charset="-122"/>
                <a:cs typeface="Epilogue" pitchFamily="34" charset="-120"/>
              </a:rPr>
              <a:t> be appointed as tax auditor (ICAI decision effective 12-12-2008)</a:t>
            </a:r>
            <a:endParaRPr lang="en-US" sz="950" dirty="0">
              <a:latin typeface="Epilogue" panose="020B0604020202020204" charset="0"/>
            </a:endParaRPr>
          </a:p>
        </p:txBody>
      </p:sp>
      <p:sp>
        <p:nvSpPr>
          <p:cNvPr id="6" name="Shape 4"/>
          <p:cNvSpPr/>
          <p:nvPr/>
        </p:nvSpPr>
        <p:spPr>
          <a:xfrm>
            <a:off x="4638749" y="914698"/>
            <a:ext cx="4103191" cy="3889697"/>
          </a:xfrm>
          <a:prstGeom prst="roundRect">
            <a:avLst>
              <a:gd name="adj" fmla="val 2296"/>
            </a:avLst>
          </a:prstGeom>
          <a:solidFill>
            <a:srgbClr val="8C98CA"/>
          </a:solidFill>
          <a:ln/>
        </p:spPr>
      </p:sp>
      <p:sp>
        <p:nvSpPr>
          <p:cNvPr id="7" name="Text 5"/>
          <p:cNvSpPr/>
          <p:nvPr/>
        </p:nvSpPr>
        <p:spPr>
          <a:xfrm>
            <a:off x="4762723" y="1038671"/>
            <a:ext cx="3278163" cy="193849"/>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Epilogue" panose="020B0604020202020204" charset="0"/>
                <a:ea typeface="Arial Unicode MS" panose="020B0604020202020204" pitchFamily="34" charset="-128"/>
                <a:cs typeface="Arial Unicode MS" panose="020B0604020202020204" pitchFamily="34" charset="-128"/>
              </a:rPr>
              <a:t>Prohibited Categories [Section 288(2)]</a:t>
            </a:r>
            <a:endParaRPr lang="en-US" sz="1200" dirty="0">
              <a:latin typeface="Epilogue" panose="020B0604020202020204" charset="0"/>
            </a:endParaRPr>
          </a:p>
        </p:txBody>
      </p:sp>
      <p:sp>
        <p:nvSpPr>
          <p:cNvPr id="8" name="Text 6"/>
          <p:cNvSpPr/>
          <p:nvPr/>
        </p:nvSpPr>
        <p:spPr>
          <a:xfrm>
            <a:off x="4762723" y="1356494"/>
            <a:ext cx="3855244" cy="2244923"/>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dirty="0">
                <a:solidFill>
                  <a:srgbClr val="000000"/>
                </a:solidFill>
                <a:latin typeface="Epilogue" panose="020B0604020202020204" charset="0"/>
                <a:ea typeface="Epilogue" pitchFamily="34" charset="-122"/>
                <a:cs typeface="Epilogue" pitchFamily="34" charset="-120"/>
              </a:rPr>
              <a:t>Assessee himself, or partner/member of the assessee firm/HUF</a:t>
            </a:r>
            <a:endParaRPr lang="en-US" sz="950" dirty="0">
              <a:latin typeface="Epilogue" panose="020B0604020202020204" charset="0"/>
            </a:endParaRPr>
          </a:p>
          <a:p>
            <a:pPr marL="342900" indent="-342900" algn="l">
              <a:lnSpc>
                <a:spcPct val="133000"/>
              </a:lnSpc>
              <a:buSzPct val="100000"/>
              <a:buChar char="•"/>
            </a:pPr>
            <a:r>
              <a:rPr lang="en-US" sz="950" dirty="0">
                <a:solidFill>
                  <a:srgbClr val="000000"/>
                </a:solidFill>
                <a:latin typeface="Epilogue" panose="020B0604020202020204" charset="0"/>
                <a:ea typeface="Epilogue" pitchFamily="34" charset="-122"/>
                <a:cs typeface="Epilogue" pitchFamily="34" charset="-120"/>
              </a:rPr>
              <a:t>Relative of the assessee or any person competent to verify return under Section 140</a:t>
            </a:r>
            <a:endParaRPr lang="en-US" sz="950" dirty="0">
              <a:latin typeface="Epilogue" panose="020B0604020202020204" charset="0"/>
            </a:endParaRPr>
          </a:p>
          <a:p>
            <a:pPr marL="342900" indent="-342900" algn="l">
              <a:lnSpc>
                <a:spcPct val="133000"/>
              </a:lnSpc>
              <a:buSzPct val="100000"/>
              <a:buChar char="•"/>
            </a:pPr>
            <a:r>
              <a:rPr lang="en-US" sz="950" dirty="0">
                <a:solidFill>
                  <a:srgbClr val="000000"/>
                </a:solidFill>
                <a:latin typeface="Epilogue" panose="020B0604020202020204" charset="0"/>
                <a:ea typeface="Epilogue" pitchFamily="34" charset="-122"/>
                <a:cs typeface="Epilogue" pitchFamily="34" charset="-120"/>
              </a:rPr>
              <a:t>Officer or employee of the assessee</a:t>
            </a:r>
            <a:endParaRPr lang="en-US" sz="950" dirty="0">
              <a:latin typeface="Epilogue" panose="020B0604020202020204" charset="0"/>
            </a:endParaRPr>
          </a:p>
          <a:p>
            <a:pPr marL="342900" indent="-342900" algn="l">
              <a:lnSpc>
                <a:spcPct val="133000"/>
              </a:lnSpc>
              <a:buSzPct val="100000"/>
              <a:buChar char="•"/>
            </a:pPr>
            <a:r>
              <a:rPr lang="en-US" sz="950" dirty="0">
                <a:solidFill>
                  <a:srgbClr val="000000"/>
                </a:solidFill>
                <a:latin typeface="Epilogue" panose="020B0604020202020204" charset="0"/>
                <a:ea typeface="Epilogue" pitchFamily="34" charset="-122"/>
                <a:cs typeface="Epilogue" pitchFamily="34" charset="-120"/>
              </a:rPr>
              <a:t>Person holding security/interest in assessee (relative: up to ₹1,00,000)</a:t>
            </a:r>
            <a:endParaRPr lang="en-US" sz="950" dirty="0">
              <a:latin typeface="Epilogue" panose="020B0604020202020204" charset="0"/>
            </a:endParaRPr>
          </a:p>
          <a:p>
            <a:pPr marL="342900" indent="-342900" algn="l">
              <a:lnSpc>
                <a:spcPct val="133000"/>
              </a:lnSpc>
              <a:buSzPct val="100000"/>
              <a:buChar char="•"/>
            </a:pPr>
            <a:r>
              <a:rPr lang="en-US" sz="950" dirty="0">
                <a:solidFill>
                  <a:srgbClr val="000000"/>
                </a:solidFill>
                <a:latin typeface="Epilogue" panose="020B0604020202020204" charset="0"/>
                <a:ea typeface="Epilogue" pitchFamily="34" charset="-122"/>
                <a:cs typeface="Epilogue" pitchFamily="34" charset="-120"/>
              </a:rPr>
              <a:t>Person indebted to assessee (relative: up to ₹1,00,000)</a:t>
            </a:r>
            <a:endParaRPr lang="en-US" sz="950" dirty="0">
              <a:latin typeface="Epilogue" panose="020B0604020202020204" charset="0"/>
            </a:endParaRPr>
          </a:p>
          <a:p>
            <a:pPr marL="342900" indent="-342900" algn="l">
              <a:lnSpc>
                <a:spcPct val="133000"/>
              </a:lnSpc>
              <a:buSzPct val="100000"/>
              <a:buChar char="•"/>
            </a:pPr>
            <a:r>
              <a:rPr lang="en-US" sz="950" dirty="0">
                <a:solidFill>
                  <a:srgbClr val="000000"/>
                </a:solidFill>
                <a:latin typeface="Epilogue" panose="020B0604020202020204" charset="0"/>
                <a:ea typeface="Epilogue" pitchFamily="34" charset="-122"/>
                <a:cs typeface="Epilogue" pitchFamily="34" charset="-120"/>
              </a:rPr>
              <a:t>Person with prescribed </a:t>
            </a:r>
            <a:r>
              <a:rPr lang="en-US" sz="950" b="1" dirty="0">
                <a:solidFill>
                  <a:srgbClr val="000000"/>
                </a:solidFill>
                <a:latin typeface="Epilogue" panose="020B0604020202020204" charset="0"/>
                <a:ea typeface="Epilogue" pitchFamily="34" charset="-122"/>
                <a:cs typeface="Epilogue" pitchFamily="34" charset="-120"/>
              </a:rPr>
              <a:t>business relationship</a:t>
            </a:r>
            <a:r>
              <a:rPr lang="en-US" sz="950" dirty="0">
                <a:solidFill>
                  <a:srgbClr val="000000"/>
                </a:solidFill>
                <a:latin typeface="Epilogue" panose="020B0604020202020204" charset="0"/>
                <a:ea typeface="Epilogue" pitchFamily="34" charset="-122"/>
                <a:cs typeface="Epilogue" pitchFamily="34" charset="-120"/>
              </a:rPr>
              <a:t> [Rule 51A]</a:t>
            </a:r>
            <a:endParaRPr lang="en-US" sz="950" dirty="0">
              <a:latin typeface="Epilogue" panose="020B0604020202020204" charset="0"/>
            </a:endParaRPr>
          </a:p>
          <a:p>
            <a:pPr marL="342900" indent="-342900" algn="l">
              <a:lnSpc>
                <a:spcPct val="133000"/>
              </a:lnSpc>
              <a:buSzPct val="100000"/>
              <a:buChar char="•"/>
            </a:pPr>
            <a:r>
              <a:rPr lang="en-US" sz="950" dirty="0">
                <a:solidFill>
                  <a:srgbClr val="000000"/>
                </a:solidFill>
                <a:latin typeface="Epilogue" panose="020B0604020202020204" charset="0"/>
                <a:ea typeface="Epilogue" pitchFamily="34" charset="-122"/>
                <a:cs typeface="Epilogue" pitchFamily="34" charset="-120"/>
              </a:rPr>
              <a:t>Person convicted of fraud (10 years not elapsed)</a:t>
            </a:r>
            <a:endParaRPr lang="en-US" sz="950" dirty="0">
              <a:latin typeface="Epilogue" panose="020B0604020202020204" charset="0"/>
            </a:endParaRPr>
          </a:p>
        </p:txBody>
      </p:sp>
      <p:sp>
        <p:nvSpPr>
          <p:cNvPr id="9" name="Shape 7"/>
          <p:cNvSpPr/>
          <p:nvPr/>
        </p:nvSpPr>
        <p:spPr>
          <a:xfrm>
            <a:off x="4762723" y="3740944"/>
            <a:ext cx="3855244" cy="923925"/>
          </a:xfrm>
          <a:prstGeom prst="roundRect">
            <a:avLst>
              <a:gd name="adj" fmla="val 5639"/>
            </a:avLst>
          </a:prstGeom>
          <a:solidFill>
            <a:srgbClr val="4B3F02"/>
          </a:solidFill>
          <a:ln/>
        </p:spPr>
      </p:sp>
      <p:pic>
        <p:nvPicPr>
          <p:cNvPr id="10" name="Image 0" descr="preencoded.png"/>
          <p:cNvPicPr>
            <a:picLocks noChangeAspect="1"/>
          </p:cNvPicPr>
          <p:nvPr/>
        </p:nvPicPr>
        <p:blipFill>
          <a:blip r:embed="rId3"/>
          <a:stretch>
            <a:fillRect/>
          </a:stretch>
        </p:blipFill>
        <p:spPr>
          <a:xfrm>
            <a:off x="4886697" y="3920728"/>
            <a:ext cx="155004" cy="123974"/>
          </a:xfrm>
          <a:prstGeom prst="rect">
            <a:avLst/>
          </a:prstGeom>
        </p:spPr>
      </p:pic>
      <p:sp>
        <p:nvSpPr>
          <p:cNvPr id="11" name="Text 8"/>
          <p:cNvSpPr/>
          <p:nvPr/>
        </p:nvSpPr>
        <p:spPr>
          <a:xfrm>
            <a:off x="5165675" y="3895874"/>
            <a:ext cx="3328318"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Epilogue" panose="020B0604020202020204" charset="0"/>
                <a:ea typeface="Epilogue" pitchFamily="34" charset="-122"/>
                <a:cs typeface="Epilogue" pitchFamily="34" charset="-120"/>
              </a:rPr>
              <a:t>A CA responsible for writing/maintaining books of account of the assessee </a:t>
            </a:r>
            <a:r>
              <a:rPr lang="en-US" sz="950" b="1" dirty="0">
                <a:solidFill>
                  <a:srgbClr val="FFFFFF"/>
                </a:solidFill>
                <a:latin typeface="Epilogue" panose="020B0604020202020204" charset="0"/>
                <a:ea typeface="Epilogue" pitchFamily="34" charset="-122"/>
                <a:cs typeface="Epilogue" pitchFamily="34" charset="-120"/>
              </a:rPr>
              <a:t>cannot</a:t>
            </a:r>
            <a:r>
              <a:rPr lang="en-US" sz="950" dirty="0">
                <a:solidFill>
                  <a:srgbClr val="FFFFFF"/>
                </a:solidFill>
                <a:latin typeface="Epilogue" panose="020B0604020202020204" charset="0"/>
                <a:ea typeface="Epilogue" pitchFamily="34" charset="-122"/>
                <a:cs typeface="Epilogue" pitchFamily="34" charset="-120"/>
              </a:rPr>
              <a:t> audit such accounts.</a:t>
            </a:r>
            <a:endParaRPr lang="en-US" sz="950" dirty="0">
              <a:latin typeface="Epilogue" panose="020B0604020202020204" charset="0"/>
            </a:endParaRPr>
          </a:p>
        </p:txBody>
      </p:sp>
      <p:sp>
        <p:nvSpPr>
          <p:cNvPr id="12" name="Rectangle 11"/>
          <p:cNvSpPr/>
          <p:nvPr/>
        </p:nvSpPr>
        <p:spPr>
          <a:xfrm>
            <a:off x="8030308" y="4853354"/>
            <a:ext cx="1055077" cy="228600"/>
          </a:xfrm>
          <a:prstGeom prst="rect">
            <a:avLst/>
          </a:prstGeom>
          <a:solidFill>
            <a:srgbClr val="080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Epilogue" panose="020B0604020202020204" charset="0"/>
            </a:endParaRPr>
          </a:p>
        </p:txBody>
      </p:sp>
    </p:spTree>
    <p:extLst>
      <p:ext uri="{BB962C8B-B14F-4D97-AF65-F5344CB8AC3E}">
        <p14:creationId xmlns:p14="http://schemas.microsoft.com/office/powerpoint/2010/main" val="2574757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4" name="Text 2"/>
          <p:cNvSpPr/>
          <p:nvPr/>
        </p:nvSpPr>
        <p:spPr>
          <a:xfrm>
            <a:off x="496119" y="369747"/>
            <a:ext cx="7160791" cy="387548"/>
          </a:xfrm>
          <a:prstGeom prst="rect">
            <a:avLst/>
          </a:prstGeom>
          <a:noFill/>
          <a:ln/>
        </p:spPr>
        <p:txBody>
          <a:bodyPr wrap="none" lIns="0" tIns="0" rIns="0" bIns="0" rtlCol="0" anchor="t"/>
          <a:lstStyle/>
          <a:p>
            <a:pPr marL="0" indent="0" algn="l">
              <a:lnSpc>
                <a:spcPct val="104000"/>
              </a:lnSpc>
              <a:buNone/>
            </a:pPr>
            <a:r>
              <a:rPr lang="en-US" sz="24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Objectives of Tax Audit </a:t>
            </a:r>
            <a:endParaRPr lang="en-US" sz="2400" dirty="0">
              <a:latin typeface="Book Antiqua" panose="02040602050305030304" pitchFamily="18" charset="0"/>
            </a:endParaRPr>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353443"/>
            <a:ext cx="310083" cy="310083"/>
          </a:xfrm>
          <a:prstGeom prst="rect">
            <a:avLst/>
          </a:prstGeom>
        </p:spPr>
      </p:pic>
      <p:sp>
        <p:nvSpPr>
          <p:cNvPr id="6" name="Text 3"/>
          <p:cNvSpPr/>
          <p:nvPr/>
        </p:nvSpPr>
        <p:spPr>
          <a:xfrm>
            <a:off x="496119" y="1818531"/>
            <a:ext cx="233414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Proper Maintenance of Records</a:t>
            </a:r>
            <a:endParaRPr lang="en-US" sz="1200" dirty="0">
              <a:latin typeface="Book Antiqua" panose="02040602050305030304" pitchFamily="18" charset="0"/>
            </a:endParaRPr>
          </a:p>
        </p:txBody>
      </p:sp>
      <p:sp>
        <p:nvSpPr>
          <p:cNvPr id="7" name="Text 4"/>
          <p:cNvSpPr/>
          <p:nvPr/>
        </p:nvSpPr>
        <p:spPr>
          <a:xfrm>
            <a:off x="496119" y="2086794"/>
            <a:ext cx="399834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itchFamily="34" charset="0"/>
                <a:ea typeface="Epilogue" pitchFamily="34" charset="-122"/>
                <a:cs typeface="Epilogue" pitchFamily="34" charset="-120"/>
              </a:rPr>
              <a:t>Assures that books of account and other records are properly maintained and reflect true and correct particulars in Form No. 3CD.</a:t>
            </a:r>
            <a:endParaRPr lang="en-US" sz="950" dirty="0">
              <a:latin typeface="Book Antiqua" panose="02040602050305030304" pitchFamily="18" charset="0"/>
            </a:endParaRPr>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49465" y="1353443"/>
            <a:ext cx="310083" cy="310083"/>
          </a:xfrm>
          <a:prstGeom prst="rect">
            <a:avLst/>
          </a:prstGeom>
        </p:spPr>
      </p:pic>
      <p:sp>
        <p:nvSpPr>
          <p:cNvPr id="9" name="Text 5"/>
          <p:cNvSpPr/>
          <p:nvPr/>
        </p:nvSpPr>
        <p:spPr>
          <a:xfrm>
            <a:off x="4649465" y="1818531"/>
            <a:ext cx="2223864"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Facilitates Tax Administration</a:t>
            </a:r>
            <a:endParaRPr lang="en-US" sz="1200" dirty="0">
              <a:latin typeface="Book Antiqua" panose="02040602050305030304" pitchFamily="18" charset="0"/>
            </a:endParaRPr>
          </a:p>
        </p:txBody>
      </p:sp>
      <p:sp>
        <p:nvSpPr>
          <p:cNvPr id="10" name="Text 6"/>
          <p:cNvSpPr/>
          <p:nvPr/>
        </p:nvSpPr>
        <p:spPr>
          <a:xfrm>
            <a:off x="4649465" y="2086794"/>
            <a:ext cx="3998416"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itchFamily="34" charset="0"/>
                <a:ea typeface="Epilogue" pitchFamily="34" charset="-122"/>
                <a:cs typeface="Epilogue" pitchFamily="34" charset="-120"/>
              </a:rPr>
              <a:t>Enables proper presentation of accounts before tax authorities, saving Assessing Officers' time on routine verifications like checking totals and verifying purchases and sales.</a:t>
            </a:r>
            <a:endParaRPr lang="en-US" sz="950" dirty="0">
              <a:latin typeface="Book Antiqua" panose="02040602050305030304" pitchFamily="18" charset="0"/>
            </a:endParaRPr>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74987" y="3123288"/>
            <a:ext cx="310083" cy="310083"/>
          </a:xfrm>
          <a:prstGeom prst="rect">
            <a:avLst/>
          </a:prstGeom>
        </p:spPr>
      </p:pic>
      <p:sp>
        <p:nvSpPr>
          <p:cNvPr id="12" name="Text 7"/>
          <p:cNvSpPr/>
          <p:nvPr/>
        </p:nvSpPr>
        <p:spPr>
          <a:xfrm>
            <a:off x="2874987" y="358515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Form 3CD Reporting</a:t>
            </a:r>
            <a:endParaRPr lang="en-US" sz="1200" dirty="0">
              <a:latin typeface="Book Antiqua" panose="02040602050305030304" pitchFamily="18" charset="0"/>
            </a:endParaRPr>
          </a:p>
        </p:txBody>
      </p:sp>
      <p:sp>
        <p:nvSpPr>
          <p:cNvPr id="13" name="Text 8"/>
          <p:cNvSpPr/>
          <p:nvPr/>
        </p:nvSpPr>
        <p:spPr>
          <a:xfrm>
            <a:off x="2874987" y="3874478"/>
            <a:ext cx="3998342" cy="624786"/>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itchFamily="34" charset="0"/>
                <a:ea typeface="Epilogue" pitchFamily="34" charset="-122"/>
                <a:cs typeface="Epilogue" pitchFamily="34" charset="-120"/>
              </a:rPr>
              <a:t>One key objective is to ascertain and derive the requirements of Form No. 3CD and report in Form Nos. 3CA/3CB, covering generally all items in Form No. 6B under section 142(2A).</a:t>
            </a:r>
            <a:endParaRPr lang="en-US" sz="950" dirty="0">
              <a:latin typeface="Book Antiqua" panose="02040602050305030304" pitchFamily="18" charset="0"/>
            </a:endParaRPr>
          </a:p>
        </p:txBody>
      </p:sp>
      <p:sp>
        <p:nvSpPr>
          <p:cNvPr id="14" name="Rectangle 13"/>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415230"/>
            <a:ext cx="8204671" cy="387548"/>
          </a:xfrm>
          <a:prstGeom prst="rect">
            <a:avLst/>
          </a:prstGeom>
          <a:noFill/>
          <a:ln/>
        </p:spPr>
        <p:txBody>
          <a:bodyPr wrap="none" lIns="0" tIns="0" rIns="0" bIns="0" rtlCol="0" anchor="t"/>
          <a:lstStyle/>
          <a:p>
            <a:pPr marL="0" indent="0" algn="l">
              <a:lnSpc>
                <a:spcPct val="104000"/>
              </a:lnSpc>
              <a:buNone/>
            </a:pPr>
            <a:r>
              <a:rPr lang="en-US" sz="2400" dirty="0">
                <a:solidFill>
                  <a:srgbClr val="FFFFFF"/>
                </a:solidFill>
                <a:latin typeface="Epilogue" panose="020B0604020202020204" charset="0"/>
                <a:ea typeface="Arial Unicode MS" panose="020B0604020202020204" pitchFamily="34" charset="-128"/>
                <a:cs typeface="Arial Unicode MS" panose="020B0604020202020204" pitchFamily="34" charset="-128"/>
              </a:rPr>
              <a:t>Tax Auditor — Ceiling Limits &amp; Professional Conduct</a:t>
            </a:r>
            <a:endParaRPr lang="en-US" sz="2400" dirty="0">
              <a:latin typeface="Epilogue" panose="020B0604020202020204" charset="0"/>
            </a:endParaRPr>
          </a:p>
        </p:txBody>
      </p:sp>
      <p:sp>
        <p:nvSpPr>
          <p:cNvPr id="3" name="Text 1"/>
          <p:cNvSpPr/>
          <p:nvPr/>
        </p:nvSpPr>
        <p:spPr>
          <a:xfrm>
            <a:off x="496119" y="1112788"/>
            <a:ext cx="2094681" cy="409352"/>
          </a:xfrm>
          <a:prstGeom prst="rect">
            <a:avLst/>
          </a:prstGeom>
          <a:noFill/>
          <a:ln/>
        </p:spPr>
        <p:txBody>
          <a:bodyPr wrap="none" lIns="0" tIns="0" rIns="0" bIns="0" rtlCol="0" anchor="t"/>
          <a:lstStyle/>
          <a:p>
            <a:pPr marL="0" indent="0" algn="ctr">
              <a:lnSpc>
                <a:spcPct val="83000"/>
              </a:lnSpc>
              <a:buNone/>
            </a:pPr>
            <a:r>
              <a:rPr lang="en-US" sz="3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60</a:t>
            </a:r>
            <a:endParaRPr lang="en-US" sz="3200" dirty="0">
              <a:latin typeface="Epilogue" panose="020B0604020202020204" charset="0"/>
            </a:endParaRPr>
          </a:p>
        </p:txBody>
      </p:sp>
      <p:sp>
        <p:nvSpPr>
          <p:cNvPr id="4" name="Text 2"/>
          <p:cNvSpPr/>
          <p:nvPr/>
        </p:nvSpPr>
        <p:spPr>
          <a:xfrm>
            <a:off x="553657" y="1638301"/>
            <a:ext cx="2042666" cy="193849"/>
          </a:xfrm>
          <a:prstGeom prst="rect">
            <a:avLst/>
          </a:prstGeom>
          <a:noFill/>
          <a:ln/>
        </p:spPr>
        <p:txBody>
          <a:bodyPr wrap="none" lIns="0" tIns="0" rIns="0" bIns="0" rtlCol="0" anchor="t"/>
          <a:lstStyle/>
          <a:p>
            <a:pPr marL="0" indent="0" algn="ctr">
              <a:lnSpc>
                <a:spcPct val="104000"/>
              </a:lnSpc>
              <a:buNone/>
            </a:pPr>
            <a:r>
              <a:rPr lang="en-US" sz="1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Max Tax Audit Assignments</a:t>
            </a:r>
            <a:endParaRPr lang="en-US" sz="1200" dirty="0">
              <a:latin typeface="Epilogue" panose="020B0604020202020204" charset="0"/>
            </a:endParaRPr>
          </a:p>
        </p:txBody>
      </p:sp>
      <p:sp>
        <p:nvSpPr>
          <p:cNvPr id="5" name="Text 3"/>
          <p:cNvSpPr/>
          <p:nvPr/>
        </p:nvSpPr>
        <p:spPr>
          <a:xfrm>
            <a:off x="279243" y="1960738"/>
            <a:ext cx="2487403" cy="1890293"/>
          </a:xfrm>
          <a:prstGeom prst="rect">
            <a:avLst/>
          </a:prstGeom>
          <a:noFill/>
          <a:ln/>
        </p:spPr>
        <p:txBody>
          <a:bodyPr wrap="square" lIns="0" tIns="0" rIns="0" bIns="0" rtlCol="0" anchor="t">
            <a:normAutofit/>
          </a:bodyPr>
          <a:lstStyle/>
          <a:p>
            <a:pPr marL="0" indent="0" algn="ctr">
              <a:lnSpc>
                <a:spcPct val="133000"/>
              </a:lnSpc>
              <a:buNone/>
            </a:pPr>
            <a:r>
              <a:rPr lang="en-US" sz="950" dirty="0">
                <a:solidFill>
                  <a:srgbClr val="EBECEF"/>
                </a:solidFill>
                <a:latin typeface="Epilogue" panose="020B0604020202020204" charset="0"/>
                <a:ea typeface="Epilogue" pitchFamily="34" charset="-122"/>
                <a:cs typeface="Epilogue" pitchFamily="34" charset="-120"/>
              </a:rPr>
              <a:t>Per member per Financial Year (w.e.f. 1.4.2026). Earlier: per Assessment Year.</a:t>
            </a:r>
            <a:endParaRPr lang="en-US" sz="950" dirty="0">
              <a:latin typeface="Epilogue" panose="020B0604020202020204" charset="0"/>
            </a:endParaRPr>
          </a:p>
        </p:txBody>
      </p:sp>
      <p:sp>
        <p:nvSpPr>
          <p:cNvPr id="6" name="Text 4"/>
          <p:cNvSpPr/>
          <p:nvPr/>
        </p:nvSpPr>
        <p:spPr>
          <a:xfrm>
            <a:off x="3754115" y="1125330"/>
            <a:ext cx="3998416" cy="409352"/>
          </a:xfrm>
          <a:prstGeom prst="rect">
            <a:avLst/>
          </a:prstGeom>
          <a:noFill/>
          <a:ln/>
        </p:spPr>
        <p:txBody>
          <a:bodyPr wrap="none" lIns="0" tIns="0" rIns="0" bIns="0" rtlCol="0" anchor="t"/>
          <a:lstStyle/>
          <a:p>
            <a:pPr marL="0" indent="0" algn="ctr">
              <a:lnSpc>
                <a:spcPct val="83000"/>
              </a:lnSpc>
              <a:buNone/>
            </a:pPr>
            <a:r>
              <a:rPr lang="en-US" sz="3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₹1L</a:t>
            </a:r>
            <a:endParaRPr lang="en-US" sz="3200" dirty="0">
              <a:latin typeface="Epilogue" panose="020B0604020202020204" charset="0"/>
            </a:endParaRPr>
          </a:p>
        </p:txBody>
      </p:sp>
      <p:sp>
        <p:nvSpPr>
          <p:cNvPr id="7" name="Text 5"/>
          <p:cNvSpPr/>
          <p:nvPr/>
        </p:nvSpPr>
        <p:spPr>
          <a:xfrm>
            <a:off x="5120277" y="1652439"/>
            <a:ext cx="1790700" cy="193849"/>
          </a:xfrm>
          <a:prstGeom prst="rect">
            <a:avLst/>
          </a:prstGeom>
          <a:noFill/>
          <a:ln/>
        </p:spPr>
        <p:txBody>
          <a:bodyPr wrap="none" lIns="0" tIns="0" rIns="0" bIns="0" rtlCol="0" anchor="t"/>
          <a:lstStyle/>
          <a:p>
            <a:pPr marL="0" indent="0" algn="ctr">
              <a:lnSpc>
                <a:spcPct val="104000"/>
              </a:lnSpc>
              <a:buNone/>
            </a:pPr>
            <a:r>
              <a:rPr lang="en-US" sz="1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Indebtedness Threshold</a:t>
            </a:r>
            <a:endParaRPr lang="en-US" sz="1200" dirty="0">
              <a:latin typeface="Epilogue" panose="020B0604020202020204" charset="0"/>
            </a:endParaRPr>
          </a:p>
        </p:txBody>
      </p:sp>
      <p:sp>
        <p:nvSpPr>
          <p:cNvPr id="8" name="Text 6"/>
          <p:cNvSpPr/>
          <p:nvPr/>
        </p:nvSpPr>
        <p:spPr>
          <a:xfrm>
            <a:off x="3661245" y="1960738"/>
            <a:ext cx="4946675" cy="396925"/>
          </a:xfrm>
          <a:prstGeom prst="rect">
            <a:avLst/>
          </a:prstGeom>
          <a:noFill/>
          <a:ln/>
        </p:spPr>
        <p:txBody>
          <a:bodyPr wrap="square" lIns="0" tIns="0" rIns="0" bIns="0" rtlCol="0" anchor="t">
            <a:normAutofit/>
          </a:bodyPr>
          <a:lstStyle/>
          <a:p>
            <a:pPr marL="0" indent="0" algn="ctr">
              <a:lnSpc>
                <a:spcPct val="133000"/>
              </a:lnSpc>
              <a:buNone/>
            </a:pPr>
            <a:r>
              <a:rPr lang="en-US" sz="950" dirty="0">
                <a:solidFill>
                  <a:srgbClr val="EBECEF"/>
                </a:solidFill>
                <a:latin typeface="Epilogue" panose="020B0604020202020204" charset="0"/>
                <a:ea typeface="Epilogue" pitchFamily="34" charset="-122"/>
                <a:cs typeface="Epilogue" pitchFamily="34" charset="-120"/>
              </a:rPr>
              <a:t>CA cannot accept tax audit if indebted to concern exceeding ₹1,00,000.</a:t>
            </a:r>
            <a:endParaRPr lang="en-US" sz="950" dirty="0">
              <a:latin typeface="Epilogue" panose="020B0604020202020204" charset="0"/>
            </a:endParaRPr>
          </a:p>
        </p:txBody>
      </p:sp>
      <p:sp>
        <p:nvSpPr>
          <p:cNvPr id="11" name="Text 9"/>
          <p:cNvSpPr/>
          <p:nvPr/>
        </p:nvSpPr>
        <p:spPr>
          <a:xfrm>
            <a:off x="4006896" y="2506451"/>
            <a:ext cx="2046908"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Epilogue" panose="020B0604020202020204" charset="0"/>
                <a:ea typeface="Arial Unicode MS" panose="020B0604020202020204" pitchFamily="34" charset="-128"/>
                <a:cs typeface="Arial Unicode MS" panose="020B0604020202020204" pitchFamily="34" charset="-128"/>
              </a:rPr>
              <a:t>Professional Conduct</a:t>
            </a:r>
            <a:endParaRPr lang="en-US" sz="1200" dirty="0">
              <a:latin typeface="Epilogue" panose="020B0604020202020204" charset="0"/>
            </a:endParaRPr>
          </a:p>
        </p:txBody>
      </p:sp>
      <p:sp>
        <p:nvSpPr>
          <p:cNvPr id="12" name="Text 10"/>
          <p:cNvSpPr/>
          <p:nvPr/>
        </p:nvSpPr>
        <p:spPr>
          <a:xfrm>
            <a:off x="3708138" y="2970415"/>
            <a:ext cx="5084170" cy="1761232"/>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dirty="0">
                <a:solidFill>
                  <a:srgbClr val="EBECEF"/>
                </a:solidFill>
                <a:latin typeface="Epilogue" panose="020B0604020202020204" charset="0"/>
                <a:ea typeface="Epilogue" pitchFamily="34" charset="-122"/>
                <a:cs typeface="Epilogue" pitchFamily="34" charset="-120"/>
              </a:rPr>
              <a:t>Fees </a:t>
            </a:r>
            <a:r>
              <a:rPr lang="en-US" sz="950" b="1" dirty="0">
                <a:solidFill>
                  <a:srgbClr val="EBECEF"/>
                </a:solidFill>
                <a:latin typeface="Epilogue" panose="020B0604020202020204" charset="0"/>
                <a:ea typeface="Epilogue" pitchFamily="34" charset="-122"/>
                <a:cs typeface="Epilogue" pitchFamily="34" charset="-120"/>
              </a:rPr>
              <a:t>cannot</a:t>
            </a:r>
            <a:r>
              <a:rPr lang="en-US" sz="950" dirty="0">
                <a:solidFill>
                  <a:srgbClr val="EBECEF"/>
                </a:solidFill>
                <a:latin typeface="Epilogue" panose="020B0604020202020204" charset="0"/>
                <a:ea typeface="Epilogue" pitchFamily="34" charset="-122"/>
                <a:cs typeface="Epilogue" pitchFamily="34" charset="-120"/>
              </a:rPr>
              <a:t> be contingent on findings/results (Clause 10, Part I, First Schedule, CA Act)</a:t>
            </a:r>
            <a:endParaRPr lang="en-US" sz="950" dirty="0">
              <a:latin typeface="Epilogue" panose="020B0604020202020204" charset="0"/>
            </a:endParaRPr>
          </a:p>
          <a:p>
            <a:pPr marL="342900" indent="-342900" algn="l">
              <a:lnSpc>
                <a:spcPct val="133000"/>
              </a:lnSpc>
              <a:buSzPct val="100000"/>
              <a:buChar char="•"/>
            </a:pPr>
            <a:r>
              <a:rPr lang="en-US" sz="950" dirty="0">
                <a:solidFill>
                  <a:srgbClr val="EBECEF"/>
                </a:solidFill>
                <a:latin typeface="Epilogue" panose="020B0604020202020204" charset="0"/>
                <a:ea typeface="Epilogue" pitchFamily="34" charset="-122"/>
                <a:cs typeface="Epilogue" pitchFamily="34" charset="-120"/>
              </a:rPr>
              <a:t>CA writing books of account </a:t>
            </a:r>
            <a:r>
              <a:rPr lang="en-US" sz="950" b="1" dirty="0">
                <a:solidFill>
                  <a:srgbClr val="EBECEF"/>
                </a:solidFill>
                <a:latin typeface="Epilogue" panose="020B0604020202020204" charset="0"/>
                <a:ea typeface="Epilogue" pitchFamily="34" charset="-122"/>
                <a:cs typeface="Epilogue" pitchFamily="34" charset="-120"/>
              </a:rPr>
              <a:t>cannot</a:t>
            </a:r>
            <a:r>
              <a:rPr lang="en-US" sz="950" dirty="0">
                <a:solidFill>
                  <a:srgbClr val="EBECEF"/>
                </a:solidFill>
                <a:latin typeface="Epilogue" panose="020B0604020202020204" charset="0"/>
                <a:ea typeface="Epilogue" pitchFamily="34" charset="-122"/>
                <a:cs typeface="Epilogue" pitchFamily="34" charset="-120"/>
              </a:rPr>
              <a:t> audit them</a:t>
            </a:r>
            <a:endParaRPr lang="en-US" sz="950" dirty="0">
              <a:latin typeface="Epilogue" panose="020B0604020202020204" charset="0"/>
            </a:endParaRPr>
          </a:p>
          <a:p>
            <a:pPr marL="342900" indent="-342900" algn="l">
              <a:lnSpc>
                <a:spcPct val="133000"/>
              </a:lnSpc>
              <a:buSzPct val="100000"/>
              <a:buChar char="•"/>
            </a:pPr>
            <a:r>
              <a:rPr lang="en-US" sz="950" dirty="0">
                <a:solidFill>
                  <a:srgbClr val="EBECEF"/>
                </a:solidFill>
                <a:latin typeface="Epilogue" panose="020B0604020202020204" charset="0"/>
                <a:ea typeface="Epilogue" pitchFamily="34" charset="-122"/>
                <a:cs typeface="Epilogue" pitchFamily="34" charset="-120"/>
              </a:rPr>
              <a:t>Before accepting, communicate with </a:t>
            </a:r>
            <a:r>
              <a:rPr lang="en-US" sz="950" b="1" dirty="0">
                <a:solidFill>
                  <a:srgbClr val="EBECEF"/>
                </a:solidFill>
                <a:latin typeface="Epilogue" panose="020B0604020202020204" charset="0"/>
                <a:ea typeface="Epilogue" pitchFamily="34" charset="-122"/>
                <a:cs typeface="Epilogue" pitchFamily="34" charset="-120"/>
              </a:rPr>
              <a:t>previous auditor</a:t>
            </a:r>
            <a:endParaRPr lang="en-US" sz="950" dirty="0">
              <a:latin typeface="Epilogue" panose="020B0604020202020204" charset="0"/>
            </a:endParaRPr>
          </a:p>
          <a:p>
            <a:pPr marL="342900" indent="-342900" algn="l">
              <a:lnSpc>
                <a:spcPct val="133000"/>
              </a:lnSpc>
              <a:buSzPct val="100000"/>
              <a:buChar char="•"/>
            </a:pPr>
            <a:r>
              <a:rPr lang="en-US" sz="950" dirty="0">
                <a:solidFill>
                  <a:srgbClr val="EBECEF"/>
                </a:solidFill>
                <a:latin typeface="Epilogue" panose="020B0604020202020204" charset="0"/>
                <a:ea typeface="Epilogue" pitchFamily="34" charset="-122"/>
                <a:cs typeface="Epilogue" pitchFamily="34" charset="-120"/>
              </a:rPr>
              <a:t>Cannot be removed for giving </a:t>
            </a:r>
            <a:r>
              <a:rPr lang="en-US" sz="950" b="1" dirty="0">
                <a:solidFill>
                  <a:srgbClr val="EBECEF"/>
                </a:solidFill>
                <a:latin typeface="Epilogue" panose="020B0604020202020204" charset="0"/>
                <a:ea typeface="Epilogue" pitchFamily="34" charset="-122"/>
                <a:cs typeface="Epilogue" pitchFamily="34" charset="-120"/>
              </a:rPr>
              <a:t>adverse report</a:t>
            </a:r>
            <a:endParaRPr lang="en-US" sz="950" dirty="0">
              <a:latin typeface="Epilogue" panose="020B0604020202020204" charset="0"/>
            </a:endParaRPr>
          </a:p>
          <a:p>
            <a:pPr marL="342900" indent="-342900" algn="l">
              <a:lnSpc>
                <a:spcPct val="133000"/>
              </a:lnSpc>
              <a:buSzPct val="100000"/>
              <a:buChar char="•"/>
            </a:pPr>
            <a:r>
              <a:rPr lang="en-US" sz="950" b="1" dirty="0">
                <a:solidFill>
                  <a:srgbClr val="EBECEF"/>
                </a:solidFill>
                <a:latin typeface="Epilogue" panose="020B0604020202020204" charset="0"/>
                <a:ea typeface="Epilogue" pitchFamily="34" charset="-122"/>
                <a:cs typeface="Epilogue" pitchFamily="34" charset="-120"/>
              </a:rPr>
              <a:t>UDIN</a:t>
            </a:r>
            <a:r>
              <a:rPr lang="en-US" sz="950" dirty="0">
                <a:solidFill>
                  <a:srgbClr val="EBECEF"/>
                </a:solidFill>
                <a:latin typeface="Epilogue" panose="020B0604020202020204" charset="0"/>
                <a:ea typeface="Epilogue" pitchFamily="34" charset="-122"/>
                <a:cs typeface="Epilogue" pitchFamily="34" charset="-120"/>
              </a:rPr>
              <a:t> mandatory for all tax audit reports (CBDT effective 27th April 2020); must be updated within 60 days if not generated at submission</a:t>
            </a:r>
            <a:endParaRPr lang="en-US" sz="950" dirty="0">
              <a:latin typeface="Epilogue" panose="020B0604020202020204" charset="0"/>
            </a:endParaRPr>
          </a:p>
        </p:txBody>
      </p:sp>
      <p:sp>
        <p:nvSpPr>
          <p:cNvPr id="13" name="Rectangle 12"/>
          <p:cNvSpPr/>
          <p:nvPr/>
        </p:nvSpPr>
        <p:spPr>
          <a:xfrm>
            <a:off x="8030308" y="4853354"/>
            <a:ext cx="1055077" cy="228600"/>
          </a:xfrm>
          <a:prstGeom prst="rect">
            <a:avLst/>
          </a:prstGeom>
          <a:solidFill>
            <a:srgbClr val="080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Epilogue" panose="020B0604020202020204" charset="0"/>
            </a:endParaRPr>
          </a:p>
        </p:txBody>
      </p:sp>
    </p:spTree>
    <p:extLst>
      <p:ext uri="{BB962C8B-B14F-4D97-AF65-F5344CB8AC3E}">
        <p14:creationId xmlns:p14="http://schemas.microsoft.com/office/powerpoint/2010/main" val="28651427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rot="10800000" flipH="1" flipV="1">
            <a:off x="955429" y="2028147"/>
            <a:ext cx="3516923" cy="2483978"/>
          </a:xfrm>
          <a:prstGeom prst="rect">
            <a:avLst/>
          </a:prstGeom>
          <a:noFill/>
          <a:ln>
            <a:solidFill>
              <a:schemeClr val="accent5">
                <a:lumMod val="50000"/>
              </a:schemeClr>
            </a:solidFill>
          </a:ln>
        </p:spPr>
        <p:txBody>
          <a:bodyPr wrap="square" rtlCol="0">
            <a:spAutoFit/>
          </a:bodyPr>
          <a:lstStyle/>
          <a:p>
            <a:pPr marL="171450" indent="-171450">
              <a:buFont typeface="Arial" panose="020B0604020202020204" pitchFamily="34" charset="0"/>
              <a:buChar char="•"/>
            </a:pPr>
            <a:r>
              <a:rPr lang="en-US" sz="1500" dirty="0">
                <a:solidFill>
                  <a:schemeClr val="bg1"/>
                </a:solidFill>
                <a:latin typeface="Book Antiqua" panose="02040602050305030304" pitchFamily="18" charset="0"/>
              </a:rPr>
              <a:t>Tax audits under Sec 44AB</a:t>
            </a:r>
          </a:p>
          <a:p>
            <a:pPr marL="171450" indent="-171450">
              <a:buFont typeface="Arial" panose="020B0604020202020204" pitchFamily="34" charset="0"/>
              <a:buChar char="•"/>
            </a:pPr>
            <a:r>
              <a:rPr lang="en-US" sz="1500" dirty="0">
                <a:solidFill>
                  <a:schemeClr val="bg1"/>
                </a:solidFill>
                <a:latin typeface="Book Antiqua" panose="02040602050305030304" pitchFamily="18" charset="0"/>
              </a:rPr>
              <a:t>Tax audit of company, LLP, firm, proprietorship</a:t>
            </a:r>
          </a:p>
          <a:p>
            <a:pPr marL="171450" indent="-171450">
              <a:buFont typeface="Arial" panose="020B0604020202020204" pitchFamily="34" charset="0"/>
              <a:buChar char="•"/>
            </a:pPr>
            <a:r>
              <a:rPr lang="en-US" sz="1500" dirty="0">
                <a:solidFill>
                  <a:schemeClr val="bg1"/>
                </a:solidFill>
                <a:latin typeface="Book Antiqua" panose="02040602050305030304" pitchFamily="18" charset="0"/>
              </a:rPr>
              <a:t>Joint audit counted separately for each auditor</a:t>
            </a:r>
          </a:p>
          <a:p>
            <a:pPr marL="171450" indent="-171450">
              <a:buFont typeface="Arial" panose="020B0604020202020204" pitchFamily="34" charset="0"/>
              <a:buChar char="•"/>
            </a:pPr>
            <a:r>
              <a:rPr lang="en-US" sz="1500" dirty="0">
                <a:solidFill>
                  <a:schemeClr val="bg1"/>
                </a:solidFill>
                <a:latin typeface="Book Antiqua" panose="02040602050305030304" pitchFamily="18" charset="0"/>
              </a:rPr>
              <a:t>Separate branch audit treated as additional assignment</a:t>
            </a:r>
          </a:p>
          <a:p>
            <a:pPr marL="171450" indent="-171450">
              <a:buFont typeface="Arial" panose="020B0604020202020204" pitchFamily="34" charset="0"/>
              <a:buChar char="•"/>
            </a:pPr>
            <a:r>
              <a:rPr lang="en-US" sz="1500" dirty="0">
                <a:solidFill>
                  <a:schemeClr val="bg1"/>
                </a:solidFill>
                <a:latin typeface="Book Antiqua" panose="02040602050305030304" pitchFamily="18" charset="0"/>
              </a:rPr>
              <a:t>Different PANs = separate assignments</a:t>
            </a:r>
          </a:p>
          <a:p>
            <a:pPr marL="171450" indent="-171450">
              <a:buFont typeface="Arial" panose="020B0604020202020204" pitchFamily="34" charset="0"/>
              <a:buChar char="•"/>
            </a:pPr>
            <a:r>
              <a:rPr lang="en-US" sz="1500" dirty="0">
                <a:solidFill>
                  <a:schemeClr val="bg1"/>
                </a:solidFill>
                <a:latin typeface="Book Antiqua" panose="02040602050305030304" pitchFamily="18" charset="0"/>
              </a:rPr>
              <a:t>Voluntary tax audit also counted</a:t>
            </a:r>
            <a:endParaRPr lang="en-IN" sz="1500" dirty="0">
              <a:solidFill>
                <a:schemeClr val="bg1"/>
              </a:solidFill>
            </a:endParaRPr>
          </a:p>
        </p:txBody>
      </p:sp>
      <p:sp>
        <p:nvSpPr>
          <p:cNvPr id="5" name="TextBox 4"/>
          <p:cNvSpPr txBox="1"/>
          <p:nvPr/>
        </p:nvSpPr>
        <p:spPr>
          <a:xfrm rot="10800000" flipH="1" flipV="1">
            <a:off x="5322276" y="2019139"/>
            <a:ext cx="3516923" cy="2585323"/>
          </a:xfrm>
          <a:prstGeom prst="rect">
            <a:avLst/>
          </a:prstGeom>
          <a:noFill/>
          <a:ln>
            <a:solidFill>
              <a:schemeClr val="accent5">
                <a:lumMod val="50000"/>
              </a:schemeClr>
            </a:solidFill>
          </a:ln>
        </p:spPr>
        <p:txBody>
          <a:bodyPr wrap="square" rtlCol="0">
            <a:spAutoFit/>
          </a:bodyPr>
          <a:lstStyle/>
          <a:p>
            <a:pPr marL="171450" indent="-171450">
              <a:buFont typeface="Arial" panose="020B0604020202020204" pitchFamily="34" charset="0"/>
              <a:buChar char="•"/>
            </a:pPr>
            <a:r>
              <a:rPr lang="en-US" sz="1350" dirty="0">
                <a:solidFill>
                  <a:schemeClr val="bg1"/>
                </a:solidFill>
                <a:latin typeface="Book Antiqua" panose="02040602050305030304" pitchFamily="18" charset="0"/>
              </a:rPr>
              <a:t>Audits under Sec 44AD, 44ADA, 44AE</a:t>
            </a:r>
          </a:p>
          <a:p>
            <a:pPr marL="171450" indent="-171450">
              <a:buFont typeface="Arial" panose="020B0604020202020204" pitchFamily="34" charset="0"/>
              <a:buChar char="•"/>
            </a:pPr>
            <a:r>
              <a:rPr lang="en-US" sz="1350" dirty="0">
                <a:solidFill>
                  <a:schemeClr val="bg1"/>
                </a:solidFill>
                <a:latin typeface="Book Antiqua" panose="02040602050305030304" pitchFamily="18" charset="0"/>
              </a:rPr>
              <a:t>Revised tax audit report not counted again</a:t>
            </a:r>
          </a:p>
          <a:p>
            <a:pPr marL="171450" indent="-171450">
              <a:buFont typeface="Arial" panose="020B0604020202020204" pitchFamily="34" charset="0"/>
              <a:buChar char="•"/>
            </a:pPr>
            <a:r>
              <a:rPr lang="en-US" sz="1350" dirty="0">
                <a:solidFill>
                  <a:schemeClr val="bg1"/>
                </a:solidFill>
                <a:latin typeface="Book Antiqua" panose="02040602050305030304" pitchFamily="18" charset="0"/>
              </a:rPr>
              <a:t>Head Office </a:t>
            </a:r>
            <a:r>
              <a:rPr lang="en-US" sz="1350" b="1" dirty="0">
                <a:solidFill>
                  <a:schemeClr val="bg1"/>
                </a:solidFill>
                <a:latin typeface="Book Antiqua" panose="02040602050305030304" pitchFamily="18" charset="0"/>
              </a:rPr>
              <a:t>+</a:t>
            </a:r>
            <a:r>
              <a:rPr lang="en-US" sz="1350" dirty="0">
                <a:solidFill>
                  <a:schemeClr val="bg1"/>
                </a:solidFill>
                <a:latin typeface="Book Antiqua" panose="02040602050305030304" pitchFamily="18" charset="0"/>
              </a:rPr>
              <a:t> branches covered together = one assignment</a:t>
            </a:r>
          </a:p>
          <a:p>
            <a:pPr marL="171450" indent="-171450">
              <a:buFont typeface="Arial" panose="020B0604020202020204" pitchFamily="34" charset="0"/>
              <a:buChar char="•"/>
            </a:pPr>
            <a:r>
              <a:rPr lang="en-US" sz="1350" dirty="0">
                <a:solidFill>
                  <a:schemeClr val="bg1"/>
                </a:solidFill>
                <a:latin typeface="Book Antiqua" panose="02040602050305030304" pitchFamily="18" charset="0"/>
              </a:rPr>
              <a:t>Internal audits</a:t>
            </a:r>
          </a:p>
          <a:p>
            <a:pPr marL="171450" indent="-171450">
              <a:buFont typeface="Arial" panose="020B0604020202020204" pitchFamily="34" charset="0"/>
              <a:buChar char="•"/>
            </a:pPr>
            <a:r>
              <a:rPr lang="en-US" sz="1350" dirty="0">
                <a:solidFill>
                  <a:schemeClr val="bg1"/>
                </a:solidFill>
                <a:latin typeface="Book Antiqua" panose="02040602050305030304" pitchFamily="18" charset="0"/>
              </a:rPr>
              <a:t>Concurrent audits</a:t>
            </a:r>
          </a:p>
          <a:p>
            <a:pPr marL="171450" indent="-171450">
              <a:buFont typeface="Arial" panose="020B0604020202020204" pitchFamily="34" charset="0"/>
              <a:buChar char="•"/>
            </a:pPr>
            <a:r>
              <a:rPr lang="en-US" sz="1350" dirty="0">
                <a:solidFill>
                  <a:schemeClr val="bg1"/>
                </a:solidFill>
                <a:latin typeface="Book Antiqua" panose="02040602050305030304" pitchFamily="18" charset="0"/>
              </a:rPr>
              <a:t>GST audits/certifications</a:t>
            </a:r>
          </a:p>
          <a:p>
            <a:pPr marL="171450" indent="-171450">
              <a:buFont typeface="Arial" panose="020B0604020202020204" pitchFamily="34" charset="0"/>
              <a:buChar char="•"/>
            </a:pPr>
            <a:r>
              <a:rPr lang="en-US" sz="1350" dirty="0">
                <a:solidFill>
                  <a:schemeClr val="bg1"/>
                </a:solidFill>
                <a:latin typeface="Book Antiqua" panose="02040602050305030304" pitchFamily="18" charset="0"/>
              </a:rPr>
              <a:t>Trust/society audits</a:t>
            </a:r>
          </a:p>
          <a:p>
            <a:pPr marL="171450" indent="-171450">
              <a:buFont typeface="Arial" panose="020B0604020202020204" pitchFamily="34" charset="0"/>
              <a:buChar char="•"/>
            </a:pPr>
            <a:r>
              <a:rPr lang="en-US" sz="1350" dirty="0">
                <a:solidFill>
                  <a:schemeClr val="bg1"/>
                </a:solidFill>
                <a:latin typeface="Book Antiqua" panose="02040602050305030304" pitchFamily="18" charset="0"/>
              </a:rPr>
              <a:t>Statutory audit under Companies Act</a:t>
            </a:r>
          </a:p>
          <a:p>
            <a:pPr marL="171450" indent="-171450">
              <a:buFont typeface="Arial" panose="020B0604020202020204" pitchFamily="34" charset="0"/>
              <a:buChar char="•"/>
            </a:pPr>
            <a:r>
              <a:rPr lang="en-US" sz="1350" dirty="0">
                <a:solidFill>
                  <a:schemeClr val="bg1"/>
                </a:solidFill>
                <a:latin typeface="Book Antiqua" panose="02040602050305030304" pitchFamily="18" charset="0"/>
              </a:rPr>
              <a:t>Stock Audits/ Bank Audits</a:t>
            </a:r>
          </a:p>
          <a:p>
            <a:endParaRPr lang="en-IN" sz="1350" dirty="0">
              <a:solidFill>
                <a:schemeClr val="bg1"/>
              </a:solidFill>
              <a:latin typeface="Book Antiqua" panose="02040602050305030304" pitchFamily="18" charset="0"/>
            </a:endParaRPr>
          </a:p>
        </p:txBody>
      </p:sp>
      <p:sp>
        <p:nvSpPr>
          <p:cNvPr id="15" name="Text 0"/>
          <p:cNvSpPr/>
          <p:nvPr/>
        </p:nvSpPr>
        <p:spPr>
          <a:xfrm>
            <a:off x="1418492" y="415229"/>
            <a:ext cx="6529754" cy="692602"/>
          </a:xfrm>
          <a:prstGeom prst="rect">
            <a:avLst/>
          </a:prstGeom>
          <a:noFill/>
          <a:ln/>
        </p:spPr>
        <p:txBody>
          <a:bodyPr wrap="none" lIns="0" tIns="0" rIns="0" bIns="0" rtlCol="0" anchor="t"/>
          <a:lstStyle/>
          <a:p>
            <a:pPr marL="0" indent="0" algn="l">
              <a:lnSpc>
                <a:spcPct val="104000"/>
              </a:lnSpc>
              <a:buNone/>
            </a:pPr>
            <a:r>
              <a:rPr lang="en-US" sz="2800" dirty="0">
                <a:solidFill>
                  <a:srgbClr val="FFFFFF"/>
                </a:solidFill>
                <a:latin typeface="Book Antiqua" panose="02040602050305030304" pitchFamily="18" charset="0"/>
                <a:ea typeface="Arial Unicode MS" panose="020B0604020202020204" pitchFamily="34" charset="-128"/>
                <a:cs typeface="Arial Unicode MS" panose="020B0604020202020204" pitchFamily="34" charset="-128"/>
              </a:rPr>
              <a:t>Inclusions &amp; Exclusions in Ceiling Limit</a:t>
            </a:r>
            <a:endParaRPr lang="en-US" sz="2800" dirty="0">
              <a:latin typeface="Book Antiqua" panose="02040602050305030304" pitchFamily="18" charset="0"/>
            </a:endParaRPr>
          </a:p>
        </p:txBody>
      </p:sp>
      <p:sp>
        <p:nvSpPr>
          <p:cNvPr id="17" name="Rounded Rectangle 16"/>
          <p:cNvSpPr/>
          <p:nvPr/>
        </p:nvSpPr>
        <p:spPr>
          <a:xfrm>
            <a:off x="955428" y="1345250"/>
            <a:ext cx="3470034" cy="4454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Book Antiqua" panose="02040602050305030304" pitchFamily="18" charset="0"/>
              </a:rPr>
              <a:t>Included in Ceiling Limit</a:t>
            </a:r>
            <a:endParaRPr lang="en-IN" sz="2000" dirty="0">
              <a:latin typeface="Book Antiqua" panose="02040602050305030304" pitchFamily="18" charset="0"/>
            </a:endParaRPr>
          </a:p>
        </p:txBody>
      </p:sp>
      <p:sp>
        <p:nvSpPr>
          <p:cNvPr id="18" name="Rounded Rectangle 17"/>
          <p:cNvSpPr/>
          <p:nvPr/>
        </p:nvSpPr>
        <p:spPr>
          <a:xfrm>
            <a:off x="5281244" y="1345250"/>
            <a:ext cx="3470034" cy="4454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Book Antiqua" panose="02040602050305030304" pitchFamily="18" charset="0"/>
              </a:rPr>
              <a:t>Excluded from Ceiling Limit</a:t>
            </a:r>
            <a:endParaRPr lang="en-IN" sz="2000" dirty="0">
              <a:latin typeface="Book Antiqua" panose="02040602050305030304" pitchFamily="18" charset="0"/>
            </a:endParaRPr>
          </a:p>
        </p:txBody>
      </p:sp>
      <p:sp>
        <p:nvSpPr>
          <p:cNvPr id="19" name="Rectangle 18"/>
          <p:cNvSpPr/>
          <p:nvPr/>
        </p:nvSpPr>
        <p:spPr>
          <a:xfrm>
            <a:off x="8030308" y="4853354"/>
            <a:ext cx="1055077" cy="228600"/>
          </a:xfrm>
          <a:prstGeom prst="rect">
            <a:avLst/>
          </a:prstGeom>
          <a:solidFill>
            <a:srgbClr val="080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Epilogue" panose="020B0604020202020204" charset="0"/>
            </a:endParaRPr>
          </a:p>
        </p:txBody>
      </p:sp>
    </p:spTree>
    <p:extLst>
      <p:ext uri="{BB962C8B-B14F-4D97-AF65-F5344CB8AC3E}">
        <p14:creationId xmlns:p14="http://schemas.microsoft.com/office/powerpoint/2010/main" val="2808196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30308" y="4853354"/>
            <a:ext cx="1055077" cy="228600"/>
          </a:xfrm>
          <a:prstGeom prst="rect">
            <a:avLst/>
          </a:prstGeom>
          <a:solidFill>
            <a:srgbClr val="080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Epilogue" panose="020B0604020202020204" charset="0"/>
            </a:endParaRPr>
          </a:p>
        </p:txBody>
      </p:sp>
      <p:sp>
        <p:nvSpPr>
          <p:cNvPr id="4" name="TextBox 3"/>
          <p:cNvSpPr txBox="1"/>
          <p:nvPr/>
        </p:nvSpPr>
        <p:spPr>
          <a:xfrm>
            <a:off x="3884886" y="35387"/>
            <a:ext cx="1875693" cy="400110"/>
          </a:xfrm>
          <a:prstGeom prst="rect">
            <a:avLst/>
          </a:prstGeom>
          <a:noFill/>
        </p:spPr>
        <p:txBody>
          <a:bodyPr wrap="square" rtlCol="0">
            <a:spAutoFit/>
          </a:bodyPr>
          <a:lstStyle/>
          <a:p>
            <a:r>
              <a:rPr lang="en-US" sz="2000" b="1" u="sng" dirty="0">
                <a:solidFill>
                  <a:schemeClr val="bg1"/>
                </a:solidFill>
                <a:effectLst>
                  <a:glow rad="228600">
                    <a:schemeClr val="accent5">
                      <a:satMod val="175000"/>
                      <a:alpha val="40000"/>
                    </a:schemeClr>
                  </a:glow>
                </a:effectLst>
              </a:rPr>
              <a:t>QUESTION - 5</a:t>
            </a:r>
            <a:endParaRPr lang="en-IN" sz="2000" b="1" u="sng" dirty="0">
              <a:solidFill>
                <a:schemeClr val="bg1"/>
              </a:solidFill>
              <a:effectLst>
                <a:glow rad="228600">
                  <a:schemeClr val="accent5">
                    <a:satMod val="175000"/>
                    <a:alpha val="40000"/>
                  </a:schemeClr>
                </a:glow>
              </a:effectLst>
            </a:endParaRPr>
          </a:p>
        </p:txBody>
      </p:sp>
      <p:sp>
        <p:nvSpPr>
          <p:cNvPr id="5" name="TextBox 4"/>
          <p:cNvSpPr txBox="1"/>
          <p:nvPr/>
        </p:nvSpPr>
        <p:spPr>
          <a:xfrm>
            <a:off x="755699" y="726640"/>
            <a:ext cx="8134066" cy="2092881"/>
          </a:xfrm>
          <a:prstGeom prst="rect">
            <a:avLst/>
          </a:prstGeom>
          <a:noFill/>
        </p:spPr>
        <p:txBody>
          <a:bodyPr wrap="square" rtlCol="0">
            <a:spAutoFit/>
          </a:bodyPr>
          <a:lstStyle/>
          <a:p>
            <a:r>
              <a:rPr lang="en-US" sz="2100" dirty="0">
                <a:solidFill>
                  <a:schemeClr val="bg1"/>
                </a:solidFill>
              </a:rPr>
              <a:t>M/s ABC &amp; Co., Chartered Accountants, conducted tax audit of</a:t>
            </a:r>
            <a:r>
              <a:rPr lang="en-US" sz="2000" dirty="0">
                <a:solidFill>
                  <a:schemeClr val="bg1"/>
                </a:solidFill>
              </a:rPr>
              <a:t>:</a:t>
            </a:r>
          </a:p>
          <a:p>
            <a:endParaRPr lang="en-US" sz="800" u="sng" dirty="0">
              <a:solidFill>
                <a:schemeClr val="bg1"/>
              </a:solidFill>
            </a:endParaRPr>
          </a:p>
          <a:p>
            <a:endParaRPr lang="en-US" sz="700" u="sng" dirty="0">
              <a:solidFill>
                <a:schemeClr val="bg1"/>
              </a:solidFill>
            </a:endParaRPr>
          </a:p>
          <a:p>
            <a:pPr marL="285750" indent="-285750">
              <a:buFont typeface="Arial" panose="020B0604020202020204" pitchFamily="34" charset="0"/>
              <a:buChar char="•"/>
            </a:pPr>
            <a:r>
              <a:rPr lang="en-US" sz="1500" dirty="0">
                <a:solidFill>
                  <a:schemeClr val="bg1"/>
                </a:solidFill>
              </a:rPr>
              <a:t>Head Office of XYZ Ltd.</a:t>
            </a:r>
          </a:p>
          <a:p>
            <a:endParaRPr lang="en-US" sz="400" dirty="0">
              <a:solidFill>
                <a:schemeClr val="bg1"/>
              </a:solidFill>
            </a:endParaRPr>
          </a:p>
          <a:p>
            <a:pPr marL="285750" indent="-285750">
              <a:buFont typeface="Arial" panose="020B0604020202020204" pitchFamily="34" charset="0"/>
              <a:buChar char="•"/>
            </a:pPr>
            <a:r>
              <a:rPr lang="en-US" sz="1500" dirty="0">
                <a:solidFill>
                  <a:schemeClr val="bg1"/>
                </a:solidFill>
              </a:rPr>
              <a:t>4 branches of XYZ Ltd.</a:t>
            </a:r>
          </a:p>
          <a:p>
            <a:endParaRPr lang="en-US" sz="1100" dirty="0">
              <a:solidFill>
                <a:schemeClr val="bg1"/>
              </a:solidFill>
            </a:endParaRPr>
          </a:p>
          <a:p>
            <a:r>
              <a:rPr lang="en-US" sz="1500" dirty="0">
                <a:solidFill>
                  <a:schemeClr val="bg1"/>
                </a:solidFill>
              </a:rPr>
              <a:t>All branches were covered in the same consolidated tax audit report.   </a:t>
            </a:r>
          </a:p>
          <a:p>
            <a:r>
              <a:rPr lang="en-US" sz="1500" dirty="0">
                <a:solidFill>
                  <a:schemeClr val="bg1"/>
                </a:solidFill>
              </a:rPr>
              <a:t>           </a:t>
            </a:r>
            <a:endParaRPr lang="en-US" sz="1600" dirty="0">
              <a:solidFill>
                <a:schemeClr val="bg1"/>
              </a:solidFill>
            </a:endParaRPr>
          </a:p>
          <a:p>
            <a:r>
              <a:rPr lang="en-US" sz="1900" dirty="0">
                <a:solidFill>
                  <a:schemeClr val="bg1"/>
                </a:solidFill>
              </a:rPr>
              <a:t>How many assignments will be counted towards the tax audit ceiling limit?</a:t>
            </a:r>
          </a:p>
        </p:txBody>
      </p:sp>
      <p:sp>
        <p:nvSpPr>
          <p:cNvPr id="6" name="TextBox 5"/>
          <p:cNvSpPr txBox="1"/>
          <p:nvPr/>
        </p:nvSpPr>
        <p:spPr>
          <a:xfrm>
            <a:off x="755699" y="3137274"/>
            <a:ext cx="7302194" cy="1138773"/>
          </a:xfrm>
          <a:prstGeom prst="rect">
            <a:avLst/>
          </a:prstGeom>
          <a:noFill/>
        </p:spPr>
        <p:txBody>
          <a:bodyPr wrap="square" rtlCol="0">
            <a:spAutoFit/>
          </a:bodyPr>
          <a:lstStyle/>
          <a:p>
            <a:r>
              <a:rPr lang="en-US" sz="2000" b="1" u="sng" dirty="0">
                <a:solidFill>
                  <a:schemeClr val="bg1"/>
                </a:solidFill>
                <a:effectLst>
                  <a:glow rad="228600">
                    <a:schemeClr val="accent1">
                      <a:satMod val="175000"/>
                      <a:alpha val="40000"/>
                    </a:schemeClr>
                  </a:glow>
                </a:effectLst>
              </a:rPr>
              <a:t>Options:</a:t>
            </a:r>
          </a:p>
          <a:p>
            <a:endParaRPr lang="en-US" sz="800" b="1" u="sng" dirty="0">
              <a:solidFill>
                <a:schemeClr val="bg1"/>
              </a:solidFill>
              <a:effectLst>
                <a:glow rad="228600">
                  <a:schemeClr val="accent1">
                    <a:satMod val="175000"/>
                    <a:alpha val="40000"/>
                  </a:schemeClr>
                </a:glow>
              </a:effectLst>
            </a:endParaRPr>
          </a:p>
          <a:p>
            <a:pPr marL="342900" indent="-342900">
              <a:buAutoNum type="alphaUcPeriod"/>
            </a:pPr>
            <a:r>
              <a:rPr lang="en-US" sz="2000" dirty="0">
                <a:solidFill>
                  <a:schemeClr val="bg1"/>
                </a:solidFill>
              </a:rPr>
              <a:t>1 Assignment                                                C. 5 Assignments</a:t>
            </a:r>
          </a:p>
          <a:p>
            <a:pPr marL="342900" indent="-342900">
              <a:buAutoNum type="alphaUcPeriod"/>
            </a:pPr>
            <a:r>
              <a:rPr lang="en-US" sz="2000" dirty="0">
                <a:solidFill>
                  <a:schemeClr val="bg1"/>
                </a:solidFill>
              </a:rPr>
              <a:t>4 Assignments                                              D. 6 Assignments</a:t>
            </a:r>
          </a:p>
        </p:txBody>
      </p:sp>
    </p:spTree>
    <p:extLst>
      <p:ext uri="{BB962C8B-B14F-4D97-AF65-F5344CB8AC3E}">
        <p14:creationId xmlns:p14="http://schemas.microsoft.com/office/powerpoint/2010/main" val="29007935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p:cNvSpPr/>
          <p:nvPr/>
        </p:nvSpPr>
        <p:spPr>
          <a:xfrm>
            <a:off x="386174" y="2855279"/>
            <a:ext cx="4871626" cy="2051571"/>
          </a:xfrm>
          <a:prstGeom prst="roundRect">
            <a:avLst>
              <a:gd name="adj" fmla="val 3069"/>
            </a:avLst>
          </a:prstGeom>
          <a:solidFill>
            <a:srgbClr val="8C98CA"/>
          </a:solidFill>
          <a:ln/>
        </p:spPr>
      </p:sp>
      <p:sp>
        <p:nvSpPr>
          <p:cNvPr id="4" name="Text 2"/>
          <p:cNvSpPr/>
          <p:nvPr/>
        </p:nvSpPr>
        <p:spPr>
          <a:xfrm>
            <a:off x="581596" y="3105152"/>
            <a:ext cx="2628379" cy="193849"/>
          </a:xfrm>
          <a:prstGeom prst="rect">
            <a:avLst/>
          </a:prstGeom>
          <a:noFill/>
          <a:ln/>
        </p:spPr>
        <p:txBody>
          <a:bodyPr wrap="none" lIns="0" tIns="0" rIns="0" bIns="0" rtlCol="0" anchor="t"/>
          <a:lstStyle/>
          <a:p>
            <a:pPr marL="0" indent="0" algn="l">
              <a:lnSpc>
                <a:spcPct val="104000"/>
              </a:lnSpc>
              <a:buNone/>
            </a:pPr>
            <a:r>
              <a:rPr lang="en-US" sz="1200" dirty="0">
                <a:solidFill>
                  <a:srgbClr val="000000"/>
                </a:solidFill>
                <a:latin typeface="Epilogue" panose="020B0604020202020204" charset="0"/>
                <a:ea typeface="Arial Unicode MS" panose="020B0604020202020204" pitchFamily="34" charset="-128"/>
                <a:cs typeface="Arial Unicode MS" panose="020B0604020202020204" pitchFamily="34" charset="-128"/>
              </a:rPr>
              <a:t>Form of Financial Statements</a:t>
            </a:r>
            <a:endParaRPr lang="en-US" sz="1200" dirty="0">
              <a:latin typeface="Epilogue" panose="020B0604020202020204" charset="0"/>
            </a:endParaRPr>
          </a:p>
        </p:txBody>
      </p:sp>
      <p:sp>
        <p:nvSpPr>
          <p:cNvPr id="5" name="Text 3"/>
          <p:cNvSpPr/>
          <p:nvPr/>
        </p:nvSpPr>
        <p:spPr>
          <a:xfrm>
            <a:off x="581596" y="3352497"/>
            <a:ext cx="4447604" cy="1500857"/>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000000"/>
                </a:solidFill>
                <a:latin typeface="Epilogue" panose="020B0604020202020204" charset="0"/>
                <a:ea typeface="Epilogue" pitchFamily="34" charset="-122"/>
                <a:cs typeface="Epilogue" pitchFamily="34" charset="-120"/>
              </a:rPr>
              <a:t>For companies, societies, and charitable trusts, the </a:t>
            </a:r>
            <a:r>
              <a:rPr lang="en-US" sz="950" b="1" dirty="0">
                <a:solidFill>
                  <a:srgbClr val="000000"/>
                </a:solidFill>
                <a:latin typeface="Epilogue" panose="020B0604020202020204" charset="0"/>
                <a:ea typeface="Epilogue" pitchFamily="34" charset="-122"/>
                <a:cs typeface="Epilogue" pitchFamily="34" charset="-120"/>
              </a:rPr>
              <a:t>respective governing law</a:t>
            </a:r>
            <a:r>
              <a:rPr lang="en-US" sz="950" dirty="0">
                <a:solidFill>
                  <a:srgbClr val="000000"/>
                </a:solidFill>
                <a:latin typeface="Epilogue" panose="020B0604020202020204" charset="0"/>
                <a:ea typeface="Epilogue" pitchFamily="34" charset="-122"/>
                <a:cs typeface="Epilogue" pitchFamily="34" charset="-120"/>
              </a:rPr>
              <a:t> prescribes the format. Responsibility for maintenance of books and preparation of financial statements lies with the </a:t>
            </a:r>
            <a:r>
              <a:rPr lang="en-US" sz="950" b="1" dirty="0">
                <a:solidFill>
                  <a:srgbClr val="000000"/>
                </a:solidFill>
                <a:latin typeface="Epilogue" panose="020B0604020202020204" charset="0"/>
                <a:ea typeface="Epilogue" pitchFamily="34" charset="-122"/>
                <a:cs typeface="Epilogue" pitchFamily="34" charset="-120"/>
              </a:rPr>
              <a:t>assessee</a:t>
            </a:r>
            <a:r>
              <a:rPr lang="en-US" sz="950" dirty="0">
                <a:solidFill>
                  <a:srgbClr val="000000"/>
                </a:solidFill>
                <a:latin typeface="Epilogue" panose="020B0604020202020204" charset="0"/>
                <a:ea typeface="Epilogue" pitchFamily="34" charset="-122"/>
                <a:cs typeface="Epilogue" pitchFamily="34" charset="-120"/>
              </a:rPr>
              <a:t>.</a:t>
            </a:r>
            <a:endParaRPr lang="en-US" sz="950" dirty="0">
              <a:latin typeface="Epilogue" panose="020B0604020202020204" charset="0"/>
            </a:endParaRPr>
          </a:p>
          <a:p>
            <a:pPr marL="0" indent="0" algn="just">
              <a:lnSpc>
                <a:spcPct val="133000"/>
              </a:lnSpc>
              <a:buNone/>
            </a:pPr>
            <a:r>
              <a:rPr lang="en-US" sz="950" dirty="0">
                <a:solidFill>
                  <a:srgbClr val="000000"/>
                </a:solidFill>
                <a:latin typeface="Epilogue" panose="020B0604020202020204" charset="0"/>
                <a:ea typeface="Epilogue" pitchFamily="34" charset="-122"/>
                <a:cs typeface="Epilogue" pitchFamily="34" charset="-120"/>
              </a:rPr>
              <a:t>For non-corporate entities and LLPs, ICAI has issued </a:t>
            </a:r>
            <a:r>
              <a:rPr lang="en-US" sz="950" b="1" dirty="0">
                <a:solidFill>
                  <a:srgbClr val="000000"/>
                </a:solidFill>
                <a:latin typeface="Epilogue" panose="020B0604020202020204" charset="0"/>
                <a:ea typeface="Epilogue" pitchFamily="34" charset="-122"/>
                <a:cs typeface="Epilogue" pitchFamily="34" charset="-120"/>
              </a:rPr>
              <a:t>Guidance Notes on Financial Statements</a:t>
            </a:r>
            <a:r>
              <a:rPr lang="en-US" sz="950" dirty="0">
                <a:solidFill>
                  <a:srgbClr val="000000"/>
                </a:solidFill>
                <a:latin typeface="Epilogue" panose="020B0604020202020204" charset="0"/>
                <a:ea typeface="Epilogue" pitchFamily="34" charset="-122"/>
                <a:cs typeface="Epilogue" pitchFamily="34" charset="-120"/>
              </a:rPr>
              <a:t> (effective for periods beginning on or after 1st April 2024).</a:t>
            </a:r>
            <a:endParaRPr lang="en-US" sz="950" dirty="0">
              <a:latin typeface="Epilogue" panose="020B0604020202020204" charset="0"/>
            </a:endParaRPr>
          </a:p>
        </p:txBody>
      </p:sp>
      <p:sp>
        <p:nvSpPr>
          <p:cNvPr id="12" name="Rectangle 11"/>
          <p:cNvSpPr/>
          <p:nvPr/>
        </p:nvSpPr>
        <p:spPr>
          <a:xfrm>
            <a:off x="8030308" y="4853354"/>
            <a:ext cx="1055077" cy="228600"/>
          </a:xfrm>
          <a:prstGeom prst="rect">
            <a:avLst/>
          </a:prstGeom>
          <a:solidFill>
            <a:srgbClr val="080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Epilogue" panose="020B0604020202020204" charset="0"/>
            </a:endParaRPr>
          </a:p>
        </p:txBody>
      </p:sp>
      <p:sp>
        <p:nvSpPr>
          <p:cNvPr id="17" name="Text 1"/>
          <p:cNvSpPr/>
          <p:nvPr/>
        </p:nvSpPr>
        <p:spPr>
          <a:xfrm>
            <a:off x="386174" y="860515"/>
            <a:ext cx="3126656" cy="19384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Fraunces Medium" pitchFamily="34" charset="0"/>
                <a:ea typeface="Fraunces Medium" pitchFamily="34" charset="-122"/>
                <a:cs typeface="Fraunces Medium" pitchFamily="34" charset="-120"/>
              </a:rPr>
              <a:t>Section 145 — Method of Accounting</a:t>
            </a:r>
            <a:endParaRPr lang="en-US" sz="1200" dirty="0"/>
          </a:p>
        </p:txBody>
      </p:sp>
      <p:sp>
        <p:nvSpPr>
          <p:cNvPr id="18" name="Text 0"/>
          <p:cNvSpPr/>
          <p:nvPr/>
        </p:nvSpPr>
        <p:spPr>
          <a:xfrm>
            <a:off x="2692400" y="139700"/>
            <a:ext cx="4489450" cy="512619"/>
          </a:xfrm>
          <a:prstGeom prst="rect">
            <a:avLst/>
          </a:prstGeom>
          <a:noFill/>
          <a:ln/>
        </p:spPr>
        <p:txBody>
          <a:bodyPr wrap="none" lIns="0" tIns="0" rIns="0" bIns="0" rtlCol="0" anchor="t"/>
          <a:lstStyle/>
          <a:p>
            <a:pPr marL="0" indent="0" algn="l">
              <a:lnSpc>
                <a:spcPct val="104000"/>
              </a:lnSpc>
              <a:buNone/>
            </a:pPr>
            <a:r>
              <a:rPr lang="en-US" sz="2600" dirty="0">
                <a:solidFill>
                  <a:srgbClr val="FFFFFF"/>
                </a:solidFill>
                <a:latin typeface="Fraunces Medium" pitchFamily="34" charset="0"/>
                <a:ea typeface="Fraunces Medium" pitchFamily="34" charset="-122"/>
                <a:cs typeface="Fraunces Medium" pitchFamily="34" charset="-120"/>
              </a:rPr>
              <a:t>Accounts</a:t>
            </a:r>
            <a:r>
              <a:rPr lang="en-US" sz="2400" dirty="0">
                <a:solidFill>
                  <a:srgbClr val="FFFFFF"/>
                </a:solidFill>
                <a:latin typeface="Fraunces Medium" pitchFamily="34" charset="0"/>
                <a:ea typeface="Fraunces Medium" pitchFamily="34" charset="-122"/>
                <a:cs typeface="Fraunces Medium" pitchFamily="34" charset="-120"/>
              </a:rPr>
              <a:t> &amp; Income-tax Law</a:t>
            </a:r>
            <a:endParaRPr lang="en-US" sz="2400" dirty="0"/>
          </a:p>
        </p:txBody>
      </p:sp>
      <p:sp>
        <p:nvSpPr>
          <p:cNvPr id="19" name="Text 2"/>
          <p:cNvSpPr/>
          <p:nvPr/>
        </p:nvSpPr>
        <p:spPr>
          <a:xfrm>
            <a:off x="386174" y="1253774"/>
            <a:ext cx="4799975" cy="1257555"/>
          </a:xfrm>
          <a:prstGeom prst="rect">
            <a:avLst/>
          </a:prstGeom>
          <a:noFill/>
          <a:ln/>
        </p:spPr>
        <p:txBody>
          <a:bodyPr wrap="square" lIns="0" tIns="0" rIns="0" bIns="0" rtlCol="0" anchor="t">
            <a:noAutofit/>
          </a:bodyPr>
          <a:lstStyle/>
          <a:p>
            <a:pPr marL="0" indent="0" algn="l">
              <a:lnSpc>
                <a:spcPct val="133000"/>
              </a:lnSpc>
              <a:buNone/>
            </a:pPr>
            <a:r>
              <a:rPr lang="en-US" sz="1050" dirty="0">
                <a:solidFill>
                  <a:srgbClr val="EBECEF"/>
                </a:solidFill>
                <a:latin typeface="Epilogue" pitchFamily="34" charset="0"/>
                <a:ea typeface="Epilogue" pitchFamily="34" charset="-122"/>
                <a:cs typeface="Epilogue" pitchFamily="34" charset="-120"/>
              </a:rPr>
              <a:t>Income under "Profits and gains of business or profession" or "Income from other sources" computed as per </a:t>
            </a:r>
            <a:r>
              <a:rPr lang="en-US" sz="1050" b="1" dirty="0">
                <a:solidFill>
                  <a:srgbClr val="EBECEF"/>
                </a:solidFill>
                <a:latin typeface="Epilogue" pitchFamily="34" charset="0"/>
                <a:ea typeface="Epilogue" pitchFamily="34" charset="-122"/>
                <a:cs typeface="Epilogue" pitchFamily="34" charset="-120"/>
              </a:rPr>
              <a:t>cash or mercantile system</a:t>
            </a:r>
            <a:r>
              <a:rPr lang="en-US" sz="1050" dirty="0">
                <a:solidFill>
                  <a:srgbClr val="EBECEF"/>
                </a:solidFill>
                <a:latin typeface="Epilogue" pitchFamily="34" charset="0"/>
                <a:ea typeface="Epilogue" pitchFamily="34" charset="-122"/>
                <a:cs typeface="Epilogue" pitchFamily="34" charset="-120"/>
              </a:rPr>
              <a:t> regularly employed by assessee. Central Government may notify </a:t>
            </a:r>
            <a:r>
              <a:rPr lang="en-US" sz="1050" b="1" dirty="0">
                <a:solidFill>
                  <a:srgbClr val="EBECEF"/>
                </a:solidFill>
                <a:latin typeface="Epilogue" pitchFamily="34" charset="0"/>
                <a:ea typeface="Epilogue" pitchFamily="34" charset="-122"/>
                <a:cs typeface="Epilogue" pitchFamily="34" charset="-120"/>
              </a:rPr>
              <a:t>Income Computation and Disclosure Standards (ICDS)</a:t>
            </a:r>
            <a:r>
              <a:rPr lang="en-US" sz="1050" dirty="0">
                <a:solidFill>
                  <a:srgbClr val="EBECEF"/>
                </a:solidFill>
                <a:latin typeface="Epilogue" pitchFamily="34" charset="0"/>
                <a:ea typeface="Epilogue" pitchFamily="34" charset="-122"/>
                <a:cs typeface="Epilogue" pitchFamily="34" charset="-120"/>
              </a:rPr>
              <a:t>. If AO not satisfied about correctness/completeness of accounts, assessment made under Section 144.</a:t>
            </a:r>
            <a:endParaRPr lang="en-US" sz="1050" dirty="0"/>
          </a:p>
        </p:txBody>
      </p:sp>
      <p:sp>
        <p:nvSpPr>
          <p:cNvPr id="20" name="Shape 3"/>
          <p:cNvSpPr/>
          <p:nvPr/>
        </p:nvSpPr>
        <p:spPr>
          <a:xfrm>
            <a:off x="6210300" y="1695450"/>
            <a:ext cx="2228850" cy="2482850"/>
          </a:xfrm>
          <a:prstGeom prst="roundRect">
            <a:avLst>
              <a:gd name="adj" fmla="val 4642"/>
            </a:avLst>
          </a:prstGeom>
          <a:solidFill>
            <a:srgbClr val="181E34"/>
          </a:solidFill>
          <a:ln/>
        </p:spPr>
      </p:sp>
      <p:sp>
        <p:nvSpPr>
          <p:cNvPr id="21" name="Text 4"/>
          <p:cNvSpPr/>
          <p:nvPr/>
        </p:nvSpPr>
        <p:spPr>
          <a:xfrm>
            <a:off x="6489700" y="1889963"/>
            <a:ext cx="1822450" cy="1913687"/>
          </a:xfrm>
          <a:prstGeom prst="rect">
            <a:avLst/>
          </a:prstGeom>
          <a:noFill/>
          <a:ln/>
        </p:spPr>
        <p:txBody>
          <a:bodyPr wrap="square" lIns="0" tIns="0" rIns="0" bIns="0" rtlCol="0" anchor="t">
            <a:noAutofit/>
          </a:bodyPr>
          <a:lstStyle/>
          <a:p>
            <a:pPr marL="0" indent="0" algn="l">
              <a:lnSpc>
                <a:spcPct val="133000"/>
              </a:lnSpc>
              <a:buNone/>
            </a:pPr>
            <a:r>
              <a:rPr lang="en-US" sz="1050" b="1" dirty="0">
                <a:solidFill>
                  <a:srgbClr val="FFFFFF"/>
                </a:solidFill>
                <a:latin typeface="Epilogue" pitchFamily="34" charset="0"/>
                <a:ea typeface="Epilogue" pitchFamily="34" charset="-122"/>
                <a:cs typeface="Epilogue" pitchFamily="34" charset="-120"/>
              </a:rPr>
              <a:t>ICDS:</a:t>
            </a:r>
            <a:r>
              <a:rPr lang="en-US" sz="1050" dirty="0">
                <a:solidFill>
                  <a:srgbClr val="FFFFFF"/>
                </a:solidFill>
                <a:latin typeface="Epilogue" pitchFamily="34" charset="0"/>
                <a:ea typeface="Epilogue" pitchFamily="34" charset="-122"/>
                <a:cs typeface="Epilogue" pitchFamily="34" charset="-120"/>
              </a:rPr>
              <a:t> 10 standards issued for computation of income under 'PGBP' and 'Income from Other Sources'. Applicable only for </a:t>
            </a:r>
            <a:r>
              <a:rPr lang="en-US" sz="1050" b="1" dirty="0">
                <a:solidFill>
                  <a:srgbClr val="FFFFFF"/>
                </a:solidFill>
                <a:latin typeface="Epilogue" pitchFamily="34" charset="0"/>
                <a:ea typeface="Epilogue" pitchFamily="34" charset="-122"/>
                <a:cs typeface="Epilogue" pitchFamily="34" charset="-120"/>
              </a:rPr>
              <a:t>computation</a:t>
            </a:r>
            <a:r>
              <a:rPr lang="en-US" sz="1050" dirty="0">
                <a:solidFill>
                  <a:srgbClr val="FFFFFF"/>
                </a:solidFill>
                <a:latin typeface="Epilogue" pitchFamily="34" charset="0"/>
                <a:ea typeface="Epilogue" pitchFamily="34" charset="-122"/>
                <a:cs typeface="Epilogue" pitchFamily="34" charset="-120"/>
              </a:rPr>
              <a:t>, not for maintenance of books of account. Elucidated in ICAI's Technical Guide on ICDS.</a:t>
            </a:r>
            <a:endParaRPr lang="en-US" sz="1050" dirty="0"/>
          </a:p>
        </p:txBody>
      </p:sp>
      <p:pic>
        <p:nvPicPr>
          <p:cNvPr id="22" name="Image 0" descr="preencoded.png"/>
          <p:cNvPicPr>
            <a:picLocks noChangeAspect="1"/>
          </p:cNvPicPr>
          <p:nvPr/>
        </p:nvPicPr>
        <p:blipFill>
          <a:blip r:embed="rId3"/>
          <a:stretch>
            <a:fillRect/>
          </a:stretch>
        </p:blipFill>
        <p:spPr>
          <a:xfrm>
            <a:off x="6272498" y="1951950"/>
            <a:ext cx="155004" cy="123974"/>
          </a:xfrm>
          <a:prstGeom prst="rect">
            <a:avLst/>
          </a:prstGeom>
        </p:spPr>
      </p:pic>
    </p:spTree>
    <p:extLst>
      <p:ext uri="{BB962C8B-B14F-4D97-AF65-F5344CB8AC3E}">
        <p14:creationId xmlns:p14="http://schemas.microsoft.com/office/powerpoint/2010/main" val="35471950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1765" y="407281"/>
            <a:ext cx="3735437" cy="387548"/>
          </a:xfrm>
          <a:prstGeom prst="rect">
            <a:avLst/>
          </a:prstGeom>
          <a:noFill/>
          <a:ln/>
        </p:spPr>
        <p:txBody>
          <a:bodyPr wrap="none" lIns="0" tIns="0" rIns="0" bIns="0" rtlCol="0" anchor="t"/>
          <a:lstStyle/>
          <a:p>
            <a:pPr marL="0" indent="0" algn="l">
              <a:lnSpc>
                <a:spcPct val="104000"/>
              </a:lnSpc>
              <a:buNone/>
            </a:pPr>
            <a:r>
              <a:rPr lang="en-US" sz="2400" dirty="0">
                <a:solidFill>
                  <a:srgbClr val="FFFFFF"/>
                </a:solidFill>
                <a:latin typeface="Fraunces Medium" pitchFamily="34" charset="0"/>
                <a:ea typeface="Fraunces Medium" pitchFamily="34" charset="-122"/>
                <a:cs typeface="Fraunces Medium" pitchFamily="34" charset="-120"/>
              </a:rPr>
              <a:t>Accounting Standards</a:t>
            </a:r>
            <a:endParaRPr lang="en-US" sz="2400" dirty="0"/>
          </a:p>
        </p:txBody>
      </p:sp>
      <p:sp>
        <p:nvSpPr>
          <p:cNvPr id="3" name="Text 1"/>
          <p:cNvSpPr/>
          <p:nvPr/>
        </p:nvSpPr>
        <p:spPr>
          <a:xfrm>
            <a:off x="491765" y="1094700"/>
            <a:ext cx="8151763" cy="734934"/>
          </a:xfrm>
          <a:prstGeom prst="rect">
            <a:avLst/>
          </a:prstGeom>
          <a:noFill/>
          <a:ln/>
        </p:spPr>
        <p:txBody>
          <a:bodyPr wrap="square" lIns="0" tIns="0" rIns="0" bIns="0" rtlCol="0" anchor="t">
            <a:normAutofit/>
          </a:bodyPr>
          <a:lstStyle/>
          <a:p>
            <a:pPr marL="0" indent="0" algn="l">
              <a:lnSpc>
                <a:spcPct val="133000"/>
              </a:lnSpc>
              <a:buNone/>
            </a:pPr>
            <a:r>
              <a:rPr lang="en-US" sz="1200" dirty="0">
                <a:solidFill>
                  <a:srgbClr val="EBECEF"/>
                </a:solidFill>
                <a:latin typeface="Epilogue" pitchFamily="34" charset="0"/>
                <a:ea typeface="Epilogue" pitchFamily="34" charset="-122"/>
                <a:cs typeface="Epilogue" pitchFamily="34" charset="-120"/>
              </a:rPr>
              <a:t>ICAI issues Accounting Standards harmonised with international developments. Legal recognition granted in 1998 via Section 211(3A)-(3C), Companies Act 1956. Under Companies Act 2013, Section 133 prescribes standards recommended by ICAI after NFRA examination.</a:t>
            </a:r>
            <a:endParaRPr lang="en-US" sz="1200" dirty="0"/>
          </a:p>
        </p:txBody>
      </p:sp>
      <p:sp>
        <p:nvSpPr>
          <p:cNvPr id="4" name="Shape 2"/>
          <p:cNvSpPr/>
          <p:nvPr/>
        </p:nvSpPr>
        <p:spPr>
          <a:xfrm>
            <a:off x="496119" y="2200275"/>
            <a:ext cx="2634555" cy="1914971"/>
          </a:xfrm>
          <a:prstGeom prst="roundRect">
            <a:avLst>
              <a:gd name="adj" fmla="val 2721"/>
            </a:avLst>
          </a:prstGeom>
          <a:solidFill>
            <a:srgbClr val="283157"/>
          </a:solidFill>
          <a:ln w="4763">
            <a:solidFill>
              <a:srgbClr val="414A70"/>
            </a:solidFill>
            <a:prstDash val="solid"/>
          </a:ln>
        </p:spPr>
      </p:sp>
      <p:sp>
        <p:nvSpPr>
          <p:cNvPr id="5" name="Text 3"/>
          <p:cNvSpPr/>
          <p:nvPr/>
        </p:nvSpPr>
        <p:spPr>
          <a:xfrm>
            <a:off x="624855" y="2329011"/>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Fraunces Medium" pitchFamily="34" charset="0"/>
                <a:ea typeface="Fraunces Medium" pitchFamily="34" charset="-122"/>
                <a:cs typeface="Fraunces Medium" pitchFamily="34" charset="-120"/>
              </a:rPr>
              <a:t>Companies</a:t>
            </a:r>
            <a:endParaRPr lang="en-US" sz="1200" dirty="0"/>
          </a:p>
        </p:txBody>
      </p:sp>
      <p:sp>
        <p:nvSpPr>
          <p:cNvPr id="6" name="Text 4"/>
          <p:cNvSpPr/>
          <p:nvPr/>
        </p:nvSpPr>
        <p:spPr>
          <a:xfrm>
            <a:off x="624855" y="2597274"/>
            <a:ext cx="2377083" cy="1389236"/>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itchFamily="34" charset="0"/>
                <a:ea typeface="Epilogue" pitchFamily="34" charset="-122"/>
                <a:cs typeface="Epilogue" pitchFamily="34" charset="-120"/>
              </a:rPr>
              <a:t>Companies (Accounting Standards) Rules, 2021 effective from </a:t>
            </a:r>
            <a:r>
              <a:rPr lang="en-US" sz="950" b="1" dirty="0">
                <a:solidFill>
                  <a:srgbClr val="EBECEF"/>
                </a:solidFill>
                <a:latin typeface="Epilogue" pitchFamily="34" charset="0"/>
                <a:ea typeface="Epilogue" pitchFamily="34" charset="-122"/>
                <a:cs typeface="Epilogue" pitchFamily="34" charset="-120"/>
              </a:rPr>
              <a:t>1st April 2021</a:t>
            </a:r>
            <a:r>
              <a:rPr lang="en-US" sz="950" dirty="0">
                <a:solidFill>
                  <a:srgbClr val="EBECEF"/>
                </a:solidFill>
                <a:latin typeface="Epilogue" pitchFamily="34" charset="0"/>
                <a:ea typeface="Epilogue" pitchFamily="34" charset="-122"/>
                <a:cs typeface="Epilogue" pitchFamily="34" charset="-120"/>
              </a:rPr>
              <a:t>. Classified as SMCs and Non-SMCs. Ind AS (converged with IFRS) applicable to listed companies, NBFCs, and unlisted companies/NBFCs with net worth ≥ </a:t>
            </a:r>
            <a:r>
              <a:rPr lang="en-US" sz="950" b="1" dirty="0">
                <a:solidFill>
                  <a:srgbClr val="EBECEF"/>
                </a:solidFill>
                <a:latin typeface="Epilogue" pitchFamily="34" charset="0"/>
                <a:ea typeface="Epilogue" pitchFamily="34" charset="-122"/>
                <a:cs typeface="Epilogue" pitchFamily="34" charset="-120"/>
              </a:rPr>
              <a:t>₹250 crores</a:t>
            </a:r>
            <a:r>
              <a:rPr lang="en-US" sz="950" dirty="0">
                <a:solidFill>
                  <a:srgbClr val="EBECEF"/>
                </a:solidFill>
                <a:latin typeface="Epilogue" pitchFamily="34" charset="0"/>
                <a:ea typeface="Epilogue" pitchFamily="34" charset="-122"/>
                <a:cs typeface="Epilogue" pitchFamily="34" charset="-120"/>
              </a:rPr>
              <a:t>.</a:t>
            </a:r>
            <a:endParaRPr lang="en-US" sz="950" dirty="0"/>
          </a:p>
        </p:txBody>
      </p:sp>
      <p:sp>
        <p:nvSpPr>
          <p:cNvPr id="7" name="Shape 5"/>
          <p:cNvSpPr/>
          <p:nvPr/>
        </p:nvSpPr>
        <p:spPr>
          <a:xfrm>
            <a:off x="3254648" y="2200275"/>
            <a:ext cx="2634630" cy="1914971"/>
          </a:xfrm>
          <a:prstGeom prst="roundRect">
            <a:avLst>
              <a:gd name="adj" fmla="val 2721"/>
            </a:avLst>
          </a:prstGeom>
          <a:solidFill>
            <a:srgbClr val="283157"/>
          </a:solidFill>
          <a:ln w="4763">
            <a:solidFill>
              <a:srgbClr val="414A70"/>
            </a:solidFill>
            <a:prstDash val="solid"/>
          </a:ln>
        </p:spPr>
      </p:sp>
      <p:sp>
        <p:nvSpPr>
          <p:cNvPr id="8" name="Text 6"/>
          <p:cNvSpPr/>
          <p:nvPr/>
        </p:nvSpPr>
        <p:spPr>
          <a:xfrm>
            <a:off x="3383384" y="2329011"/>
            <a:ext cx="1687637"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Fraunces Medium" pitchFamily="34" charset="0"/>
                <a:ea typeface="Fraunces Medium" pitchFamily="34" charset="-122"/>
                <a:cs typeface="Fraunces Medium" pitchFamily="34" charset="-120"/>
              </a:rPr>
              <a:t>Non-Company Entities</a:t>
            </a:r>
            <a:endParaRPr lang="en-US" sz="1200" dirty="0"/>
          </a:p>
        </p:txBody>
      </p:sp>
      <p:sp>
        <p:nvSpPr>
          <p:cNvPr id="9" name="Text 7"/>
          <p:cNvSpPr/>
          <p:nvPr/>
        </p:nvSpPr>
        <p:spPr>
          <a:xfrm>
            <a:off x="3383384" y="2597274"/>
            <a:ext cx="2377157" cy="1389236"/>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itchFamily="34" charset="0"/>
                <a:ea typeface="Epilogue" pitchFamily="34" charset="-122"/>
                <a:cs typeface="Epilogue" pitchFamily="34" charset="-120"/>
              </a:rPr>
              <a:t>ICAI issues AS harmonised with MCA rules with minor differences. </a:t>
            </a:r>
            <a:r>
              <a:rPr lang="en-US" sz="950" b="1" dirty="0">
                <a:solidFill>
                  <a:srgbClr val="EBECEF"/>
                </a:solidFill>
                <a:latin typeface="Epilogue" pitchFamily="34" charset="0"/>
                <a:ea typeface="Epilogue" pitchFamily="34" charset="-122"/>
                <a:cs typeface="Epilogue" pitchFamily="34" charset="-120"/>
              </a:rPr>
              <a:t>Guidance Note on Financial Statements of Non-Corporate Entities</a:t>
            </a:r>
            <a:r>
              <a:rPr lang="en-US" sz="950" dirty="0">
                <a:solidFill>
                  <a:srgbClr val="EBECEF"/>
                </a:solidFill>
                <a:latin typeface="Epilogue" pitchFamily="34" charset="0"/>
                <a:ea typeface="Epilogue" pitchFamily="34" charset="-122"/>
                <a:cs typeface="Epilogue" pitchFamily="34" charset="-120"/>
              </a:rPr>
              <a:t> and </a:t>
            </a:r>
            <a:r>
              <a:rPr lang="en-US" sz="950" b="1" dirty="0">
                <a:solidFill>
                  <a:srgbClr val="EBECEF"/>
                </a:solidFill>
                <a:latin typeface="Epilogue" pitchFamily="34" charset="0"/>
                <a:ea typeface="Epilogue" pitchFamily="34" charset="-122"/>
                <a:cs typeface="Epilogue" pitchFamily="34" charset="-120"/>
              </a:rPr>
              <a:t>Guidance Note on LLPs</a:t>
            </a:r>
            <a:r>
              <a:rPr lang="en-US" sz="950" dirty="0">
                <a:solidFill>
                  <a:srgbClr val="EBECEF"/>
                </a:solidFill>
                <a:latin typeface="Epilogue" pitchFamily="34" charset="0"/>
                <a:ea typeface="Epilogue" pitchFamily="34" charset="-122"/>
                <a:cs typeface="Epilogue" pitchFamily="34" charset="-120"/>
              </a:rPr>
              <a:t> effective for periods beginning on or after </a:t>
            </a:r>
            <a:r>
              <a:rPr lang="en-US" sz="950" b="1" dirty="0">
                <a:solidFill>
                  <a:srgbClr val="EBECEF"/>
                </a:solidFill>
                <a:latin typeface="Epilogue" pitchFamily="34" charset="0"/>
                <a:ea typeface="Epilogue" pitchFamily="34" charset="-122"/>
                <a:cs typeface="Epilogue" pitchFamily="34" charset="-120"/>
              </a:rPr>
              <a:t>1st April 2024</a:t>
            </a:r>
            <a:r>
              <a:rPr lang="en-US" sz="950" dirty="0">
                <a:solidFill>
                  <a:srgbClr val="EBECEF"/>
                </a:solidFill>
                <a:latin typeface="Epilogue" pitchFamily="34" charset="0"/>
                <a:ea typeface="Epilogue" pitchFamily="34" charset="-122"/>
                <a:cs typeface="Epilogue" pitchFamily="34" charset="-120"/>
              </a:rPr>
              <a:t>.</a:t>
            </a:r>
            <a:endParaRPr lang="en-US" sz="950" dirty="0"/>
          </a:p>
        </p:txBody>
      </p:sp>
      <p:sp>
        <p:nvSpPr>
          <p:cNvPr id="10" name="Shape 8"/>
          <p:cNvSpPr/>
          <p:nvPr/>
        </p:nvSpPr>
        <p:spPr>
          <a:xfrm>
            <a:off x="6013252" y="2200275"/>
            <a:ext cx="2634555" cy="1914971"/>
          </a:xfrm>
          <a:prstGeom prst="roundRect">
            <a:avLst>
              <a:gd name="adj" fmla="val 2721"/>
            </a:avLst>
          </a:prstGeom>
          <a:solidFill>
            <a:srgbClr val="283157"/>
          </a:solidFill>
          <a:ln w="4763">
            <a:solidFill>
              <a:srgbClr val="414A70"/>
            </a:solidFill>
            <a:prstDash val="solid"/>
          </a:ln>
        </p:spPr>
      </p:sp>
      <p:sp>
        <p:nvSpPr>
          <p:cNvPr id="11" name="Text 9"/>
          <p:cNvSpPr/>
          <p:nvPr/>
        </p:nvSpPr>
        <p:spPr>
          <a:xfrm>
            <a:off x="6141988" y="2329011"/>
            <a:ext cx="1692771"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Fraunces Medium" pitchFamily="34" charset="0"/>
                <a:ea typeface="Fraunces Medium" pitchFamily="34" charset="-122"/>
                <a:cs typeface="Fraunces Medium" pitchFamily="34" charset="-120"/>
              </a:rPr>
              <a:t>Tax Audit Applicability</a:t>
            </a:r>
            <a:endParaRPr lang="en-US" sz="1200" dirty="0"/>
          </a:p>
        </p:txBody>
      </p:sp>
      <p:sp>
        <p:nvSpPr>
          <p:cNvPr id="12" name="Text 10"/>
          <p:cNvSpPr/>
          <p:nvPr/>
        </p:nvSpPr>
        <p:spPr>
          <a:xfrm>
            <a:off x="6141988" y="2597274"/>
            <a:ext cx="2377083" cy="1389236"/>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itchFamily="34" charset="0"/>
                <a:ea typeface="Epilogue" pitchFamily="34" charset="-122"/>
                <a:cs typeface="Epilogue" pitchFamily="34" charset="-120"/>
              </a:rPr>
              <a:t>AS apply to financial statements audited under Section 44AB. Members must examine compliance with </a:t>
            </a:r>
            <a:r>
              <a:rPr lang="en-US" sz="950" b="1" dirty="0">
                <a:solidFill>
                  <a:srgbClr val="EBECEF"/>
                </a:solidFill>
                <a:latin typeface="Epilogue" pitchFamily="34" charset="0"/>
                <a:ea typeface="Epilogue" pitchFamily="34" charset="-122"/>
                <a:cs typeface="Epilogue" pitchFamily="34" charset="-120"/>
              </a:rPr>
              <a:t>mandatory Accounting Standards</a:t>
            </a:r>
            <a:r>
              <a:rPr lang="en-US" sz="950" dirty="0">
                <a:solidFill>
                  <a:srgbClr val="EBECEF"/>
                </a:solidFill>
                <a:latin typeface="Epilogue" pitchFamily="34" charset="0"/>
                <a:ea typeface="Epilogue" pitchFamily="34" charset="-122"/>
                <a:cs typeface="Epilogue" pitchFamily="34" charset="-120"/>
              </a:rPr>
              <a:t> during tax audit. Exemptions/relaxations exist for SMCs and MSMEs (see Appendix XII).</a:t>
            </a:r>
            <a:endParaRPr lang="en-US" sz="950" dirty="0"/>
          </a:p>
        </p:txBody>
      </p:sp>
      <p:sp>
        <p:nvSpPr>
          <p:cNvPr id="13" name="Rectangle 12"/>
          <p:cNvSpPr/>
          <p:nvPr/>
        </p:nvSpPr>
        <p:spPr>
          <a:xfrm>
            <a:off x="8030308" y="4853354"/>
            <a:ext cx="1055077" cy="228600"/>
          </a:xfrm>
          <a:prstGeom prst="rect">
            <a:avLst/>
          </a:prstGeom>
          <a:solidFill>
            <a:srgbClr val="080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Epilogue" panose="020B0604020202020204" charset="0"/>
            </a:endParaRPr>
          </a:p>
        </p:txBody>
      </p:sp>
    </p:spTree>
    <p:extLst>
      <p:ext uri="{BB962C8B-B14F-4D97-AF65-F5344CB8AC3E}">
        <p14:creationId xmlns:p14="http://schemas.microsoft.com/office/powerpoint/2010/main" val="29960171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440242"/>
            <a:ext cx="3558332" cy="387548"/>
          </a:xfrm>
          <a:prstGeom prst="rect">
            <a:avLst/>
          </a:prstGeom>
          <a:noFill/>
          <a:ln/>
        </p:spPr>
        <p:txBody>
          <a:bodyPr wrap="none" lIns="0" tIns="0" rIns="0" bIns="0" rtlCol="0" anchor="t"/>
          <a:lstStyle/>
          <a:p>
            <a:pPr marL="0" indent="0" algn="l">
              <a:lnSpc>
                <a:spcPct val="104000"/>
              </a:lnSpc>
              <a:buNone/>
            </a:pPr>
            <a:r>
              <a:rPr lang="en-US" sz="2400" dirty="0">
                <a:solidFill>
                  <a:srgbClr val="FFFFFF"/>
                </a:solidFill>
                <a:latin typeface="Fraunces Medium" pitchFamily="34" charset="0"/>
                <a:ea typeface="Fraunces Medium" pitchFamily="34" charset="-122"/>
                <a:cs typeface="Fraunces Medium" pitchFamily="34" charset="-120"/>
              </a:rPr>
              <a:t>Audit Procedures</a:t>
            </a:r>
            <a:endParaRPr lang="en-US" sz="2400" dirty="0"/>
          </a:p>
        </p:txBody>
      </p:sp>
      <p:sp>
        <p:nvSpPr>
          <p:cNvPr id="3" name="Shape 1"/>
          <p:cNvSpPr/>
          <p:nvPr/>
        </p:nvSpPr>
        <p:spPr>
          <a:xfrm>
            <a:off x="496119" y="1462311"/>
            <a:ext cx="279053" cy="279053"/>
          </a:xfrm>
          <a:prstGeom prst="roundRect">
            <a:avLst>
              <a:gd name="adj" fmla="val 18670"/>
            </a:avLst>
          </a:prstGeom>
          <a:solidFill>
            <a:srgbClr val="283157"/>
          </a:solidFill>
          <a:ln w="4763">
            <a:solidFill>
              <a:srgbClr val="414A70"/>
            </a:solidFill>
            <a:prstDash val="solid"/>
          </a:ln>
        </p:spPr>
      </p:sp>
      <p:sp>
        <p:nvSpPr>
          <p:cNvPr id="4" name="Text 2"/>
          <p:cNvSpPr/>
          <p:nvPr/>
        </p:nvSpPr>
        <p:spPr>
          <a:xfrm>
            <a:off x="542627" y="1485565"/>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EBECEF"/>
                </a:solidFill>
                <a:latin typeface="Fraunces Medium" pitchFamily="34" charset="0"/>
                <a:ea typeface="Fraunces Medium" pitchFamily="34" charset="-122"/>
                <a:cs typeface="Fraunces Medium" pitchFamily="34" charset="-120"/>
              </a:rPr>
              <a:t>1</a:t>
            </a:r>
            <a:endParaRPr lang="en-US" sz="1450" dirty="0"/>
          </a:p>
        </p:txBody>
      </p:sp>
      <p:sp>
        <p:nvSpPr>
          <p:cNvPr id="5" name="Text 3"/>
          <p:cNvSpPr/>
          <p:nvPr/>
        </p:nvSpPr>
        <p:spPr>
          <a:xfrm>
            <a:off x="899145" y="1504950"/>
            <a:ext cx="186109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Fraunces Medium" pitchFamily="34" charset="0"/>
                <a:ea typeface="Fraunces Medium" pitchFamily="34" charset="-122"/>
                <a:cs typeface="Fraunces Medium" pitchFamily="34" charset="-120"/>
              </a:rPr>
              <a:t>True &amp; Fair View Opinion</a:t>
            </a:r>
            <a:endParaRPr lang="en-US" sz="1200" dirty="0"/>
          </a:p>
        </p:txBody>
      </p:sp>
      <p:sp>
        <p:nvSpPr>
          <p:cNvPr id="6" name="Text 4"/>
          <p:cNvSpPr/>
          <p:nvPr/>
        </p:nvSpPr>
        <p:spPr>
          <a:xfrm>
            <a:off x="899145" y="1773213"/>
            <a:ext cx="3595315"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itchFamily="34" charset="0"/>
                <a:ea typeface="Epilogue" pitchFamily="34" charset="-122"/>
                <a:cs typeface="Epilogue" pitchFamily="34" charset="-120"/>
              </a:rPr>
              <a:t>Tax auditor expresses opinion on whether financial statements give a </a:t>
            </a:r>
            <a:r>
              <a:rPr lang="en-US" sz="950" b="1" dirty="0">
                <a:solidFill>
                  <a:srgbClr val="EBECEF"/>
                </a:solidFill>
                <a:latin typeface="Epilogue" pitchFamily="34" charset="0"/>
                <a:ea typeface="Epilogue" pitchFamily="34" charset="-122"/>
                <a:cs typeface="Epilogue" pitchFamily="34" charset="-120"/>
              </a:rPr>
              <a:t>true and fair view</a:t>
            </a:r>
            <a:r>
              <a:rPr lang="en-US" sz="950" dirty="0">
                <a:solidFill>
                  <a:srgbClr val="EBECEF"/>
                </a:solidFill>
                <a:latin typeface="Epilogue" pitchFamily="34" charset="0"/>
                <a:ea typeface="Epilogue" pitchFamily="34" charset="-122"/>
                <a:cs typeface="Epilogue" pitchFamily="34" charset="-120"/>
              </a:rPr>
              <a:t> (Form 3CB) or annexes statutory audit report (Form 3CA). Applies </a:t>
            </a:r>
            <a:r>
              <a:rPr lang="en-US" sz="950" b="1" dirty="0">
                <a:solidFill>
                  <a:srgbClr val="EBECEF"/>
                </a:solidFill>
                <a:latin typeface="Epilogue" pitchFamily="34" charset="0"/>
                <a:ea typeface="Epilogue" pitchFamily="34" charset="-122"/>
                <a:cs typeface="Epilogue" pitchFamily="34" charset="-120"/>
              </a:rPr>
              <a:t>SA 530 (Audit Sampling)</a:t>
            </a:r>
            <a:r>
              <a:rPr lang="en-US" sz="950" dirty="0">
                <a:solidFill>
                  <a:srgbClr val="EBECEF"/>
                </a:solidFill>
                <a:latin typeface="Epilogue" pitchFamily="34" charset="0"/>
                <a:ea typeface="Epilogue" pitchFamily="34" charset="-122"/>
                <a:cs typeface="Epilogue" pitchFamily="34" charset="-120"/>
              </a:rPr>
              <a:t> based on nature, volume, materiality, and internal controls.</a:t>
            </a:r>
            <a:endParaRPr lang="en-US" sz="950" dirty="0"/>
          </a:p>
        </p:txBody>
      </p:sp>
      <p:sp>
        <p:nvSpPr>
          <p:cNvPr id="7" name="Shape 5"/>
          <p:cNvSpPr/>
          <p:nvPr/>
        </p:nvSpPr>
        <p:spPr>
          <a:xfrm>
            <a:off x="4649465" y="1462311"/>
            <a:ext cx="279053" cy="279053"/>
          </a:xfrm>
          <a:prstGeom prst="roundRect">
            <a:avLst>
              <a:gd name="adj" fmla="val 18670"/>
            </a:avLst>
          </a:prstGeom>
          <a:solidFill>
            <a:srgbClr val="283157"/>
          </a:solidFill>
          <a:ln w="4763">
            <a:solidFill>
              <a:srgbClr val="414A70"/>
            </a:solidFill>
            <a:prstDash val="solid"/>
          </a:ln>
        </p:spPr>
      </p:sp>
      <p:sp>
        <p:nvSpPr>
          <p:cNvPr id="8" name="Text 6"/>
          <p:cNvSpPr/>
          <p:nvPr/>
        </p:nvSpPr>
        <p:spPr>
          <a:xfrm>
            <a:off x="4695974" y="1485565"/>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EBECEF"/>
                </a:solidFill>
                <a:latin typeface="Fraunces Medium" pitchFamily="34" charset="0"/>
                <a:ea typeface="Fraunces Medium" pitchFamily="34" charset="-122"/>
                <a:cs typeface="Fraunces Medium" pitchFamily="34" charset="-120"/>
              </a:rPr>
              <a:t>2</a:t>
            </a:r>
            <a:endParaRPr lang="en-US" sz="1450" dirty="0"/>
          </a:p>
        </p:txBody>
      </p:sp>
      <p:sp>
        <p:nvSpPr>
          <p:cNvPr id="9" name="Text 7"/>
          <p:cNvSpPr/>
          <p:nvPr/>
        </p:nvSpPr>
        <p:spPr>
          <a:xfrm>
            <a:off x="5052492" y="1504950"/>
            <a:ext cx="2531418"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Fraunces Medium" pitchFamily="34" charset="0"/>
                <a:ea typeface="Fraunces Medium" pitchFamily="34" charset="-122"/>
                <a:cs typeface="Fraunces Medium" pitchFamily="34" charset="-120"/>
              </a:rPr>
              <a:t>Working Papers &amp; Documentation</a:t>
            </a:r>
            <a:endParaRPr lang="en-US" sz="1200" dirty="0"/>
          </a:p>
        </p:txBody>
      </p:sp>
      <p:sp>
        <p:nvSpPr>
          <p:cNvPr id="10" name="Text 8"/>
          <p:cNvSpPr/>
          <p:nvPr/>
        </p:nvSpPr>
        <p:spPr>
          <a:xfrm>
            <a:off x="5052492" y="1773213"/>
            <a:ext cx="3595390"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itchFamily="34" charset="0"/>
                <a:ea typeface="Epilogue" pitchFamily="34" charset="-122"/>
                <a:cs typeface="Epilogue" pitchFamily="34" charset="-120"/>
              </a:rPr>
              <a:t>Maintain working papers per </a:t>
            </a:r>
            <a:r>
              <a:rPr lang="en-US" sz="950" b="1" dirty="0">
                <a:solidFill>
                  <a:srgbClr val="EBECEF"/>
                </a:solidFill>
                <a:latin typeface="Epilogue" pitchFamily="34" charset="0"/>
                <a:ea typeface="Epilogue" pitchFamily="34" charset="-122"/>
                <a:cs typeface="Epilogue" pitchFamily="34" charset="-120"/>
              </a:rPr>
              <a:t>SA 230</a:t>
            </a:r>
            <a:r>
              <a:rPr lang="en-US" sz="950" dirty="0">
                <a:solidFill>
                  <a:srgbClr val="EBECEF"/>
                </a:solidFill>
                <a:latin typeface="Epilogue" pitchFamily="34" charset="0"/>
                <a:ea typeface="Epilogue" pitchFamily="34" charset="-122"/>
                <a:cs typeface="Epilogue" pitchFamily="34" charset="-120"/>
              </a:rPr>
              <a:t> — audit evidence, notes on work done, explanations received, decisions taken, judicial pronouncements relied upon, and management certificates. Documentation must be sufficient and appropriate.</a:t>
            </a:r>
            <a:endParaRPr lang="en-US" sz="950" dirty="0"/>
          </a:p>
        </p:txBody>
      </p:sp>
      <p:sp>
        <p:nvSpPr>
          <p:cNvPr id="11" name="Shape 9"/>
          <p:cNvSpPr/>
          <p:nvPr/>
        </p:nvSpPr>
        <p:spPr>
          <a:xfrm>
            <a:off x="496119" y="3013546"/>
            <a:ext cx="279053" cy="279053"/>
          </a:xfrm>
          <a:prstGeom prst="roundRect">
            <a:avLst>
              <a:gd name="adj" fmla="val 18670"/>
            </a:avLst>
          </a:prstGeom>
          <a:solidFill>
            <a:srgbClr val="283157"/>
          </a:solidFill>
          <a:ln w="4763">
            <a:solidFill>
              <a:srgbClr val="414A70"/>
            </a:solidFill>
            <a:prstDash val="solid"/>
          </a:ln>
        </p:spPr>
      </p:sp>
      <p:sp>
        <p:nvSpPr>
          <p:cNvPr id="12" name="Text 10"/>
          <p:cNvSpPr/>
          <p:nvPr/>
        </p:nvSpPr>
        <p:spPr>
          <a:xfrm>
            <a:off x="542627" y="3036801"/>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EBECEF"/>
                </a:solidFill>
                <a:latin typeface="Fraunces Medium" pitchFamily="34" charset="0"/>
                <a:ea typeface="Fraunces Medium" pitchFamily="34" charset="-122"/>
                <a:cs typeface="Fraunces Medium" pitchFamily="34" charset="-120"/>
              </a:rPr>
              <a:t>3</a:t>
            </a:r>
            <a:endParaRPr lang="en-US" sz="1450" dirty="0"/>
          </a:p>
        </p:txBody>
      </p:sp>
      <p:sp>
        <p:nvSpPr>
          <p:cNvPr id="13" name="Text 11"/>
          <p:cNvSpPr/>
          <p:nvPr/>
        </p:nvSpPr>
        <p:spPr>
          <a:xfrm>
            <a:off x="899145" y="3056186"/>
            <a:ext cx="2209874"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Fraunces Medium" pitchFamily="34" charset="0"/>
                <a:ea typeface="Fraunces Medium" pitchFamily="34" charset="-122"/>
                <a:cs typeface="Fraunces Medium" pitchFamily="34" charset="-120"/>
              </a:rPr>
              <a:t>Management Representations</a:t>
            </a:r>
            <a:endParaRPr lang="en-US" sz="1200" dirty="0"/>
          </a:p>
        </p:txBody>
      </p:sp>
      <p:sp>
        <p:nvSpPr>
          <p:cNvPr id="14" name="Text 12"/>
          <p:cNvSpPr/>
          <p:nvPr/>
        </p:nvSpPr>
        <p:spPr>
          <a:xfrm>
            <a:off x="899145" y="3324448"/>
            <a:ext cx="3595315"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itchFamily="34" charset="0"/>
                <a:ea typeface="Epilogue" pitchFamily="34" charset="-122"/>
                <a:cs typeface="Epilogue" pitchFamily="34" charset="-120"/>
              </a:rPr>
              <a:t>Obtain written representations per </a:t>
            </a:r>
            <a:r>
              <a:rPr lang="en-US" sz="950" b="1" dirty="0">
                <a:solidFill>
                  <a:srgbClr val="EBECEF"/>
                </a:solidFill>
                <a:latin typeface="Epilogue" pitchFamily="34" charset="0"/>
                <a:ea typeface="Epilogue" pitchFamily="34" charset="-122"/>
                <a:cs typeface="Epilogue" pitchFamily="34" charset="-120"/>
              </a:rPr>
              <a:t>SA 580</a:t>
            </a:r>
            <a:r>
              <a:rPr lang="en-US" sz="950" dirty="0">
                <a:solidFill>
                  <a:srgbClr val="EBECEF"/>
                </a:solidFill>
                <a:latin typeface="Epilogue" pitchFamily="34" charset="0"/>
                <a:ea typeface="Epilogue" pitchFamily="34" charset="-122"/>
                <a:cs typeface="Epilogue" pitchFamily="34" charset="-120"/>
              </a:rPr>
              <a:t> for items not fully available in books (e.g., Section 40A(2)(b) payments, ICDS, MSME creditors). Draft Sample Management Representation Letter in Appendix IXA.</a:t>
            </a:r>
            <a:endParaRPr lang="en-US" sz="950" dirty="0"/>
          </a:p>
        </p:txBody>
      </p:sp>
      <p:sp>
        <p:nvSpPr>
          <p:cNvPr id="15" name="Shape 13"/>
          <p:cNvSpPr/>
          <p:nvPr/>
        </p:nvSpPr>
        <p:spPr>
          <a:xfrm>
            <a:off x="4649465" y="3013546"/>
            <a:ext cx="279053" cy="279053"/>
          </a:xfrm>
          <a:prstGeom prst="roundRect">
            <a:avLst>
              <a:gd name="adj" fmla="val 18670"/>
            </a:avLst>
          </a:prstGeom>
          <a:solidFill>
            <a:srgbClr val="283157"/>
          </a:solidFill>
          <a:ln w="4763">
            <a:solidFill>
              <a:srgbClr val="414A70"/>
            </a:solidFill>
            <a:prstDash val="solid"/>
          </a:ln>
        </p:spPr>
      </p:sp>
      <p:sp>
        <p:nvSpPr>
          <p:cNvPr id="16" name="Text 14"/>
          <p:cNvSpPr/>
          <p:nvPr/>
        </p:nvSpPr>
        <p:spPr>
          <a:xfrm>
            <a:off x="4695974" y="3036801"/>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EBECEF"/>
                </a:solidFill>
                <a:latin typeface="Fraunces Medium" pitchFamily="34" charset="0"/>
                <a:ea typeface="Fraunces Medium" pitchFamily="34" charset="-122"/>
                <a:cs typeface="Fraunces Medium" pitchFamily="34" charset="-120"/>
              </a:rPr>
              <a:t>4</a:t>
            </a:r>
            <a:endParaRPr lang="en-US" sz="1450" dirty="0"/>
          </a:p>
        </p:txBody>
      </p:sp>
      <p:sp>
        <p:nvSpPr>
          <p:cNvPr id="17" name="Text 15"/>
          <p:cNvSpPr/>
          <p:nvPr/>
        </p:nvSpPr>
        <p:spPr>
          <a:xfrm>
            <a:off x="5052492" y="3056186"/>
            <a:ext cx="2536478"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Fraunces Medium" pitchFamily="34" charset="0"/>
                <a:ea typeface="Fraunces Medium" pitchFamily="34" charset="-122"/>
                <a:cs typeface="Fraunces Medium" pitchFamily="34" charset="-120"/>
              </a:rPr>
              <a:t>Internal Audit &amp; First-Time Audits</a:t>
            </a:r>
            <a:endParaRPr lang="en-US" sz="1200" dirty="0"/>
          </a:p>
        </p:txBody>
      </p:sp>
      <p:sp>
        <p:nvSpPr>
          <p:cNvPr id="18" name="Text 16"/>
          <p:cNvSpPr/>
          <p:nvPr/>
        </p:nvSpPr>
        <p:spPr>
          <a:xfrm>
            <a:off x="5052492" y="3324448"/>
            <a:ext cx="3595390"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itchFamily="34" charset="0"/>
                <a:ea typeface="Epilogue" pitchFamily="34" charset="-122"/>
                <a:cs typeface="Epilogue" pitchFamily="34" charset="-120"/>
              </a:rPr>
              <a:t>If internal audit exists, guided by </a:t>
            </a:r>
            <a:r>
              <a:rPr lang="en-US" sz="950" b="1" dirty="0">
                <a:solidFill>
                  <a:srgbClr val="EBECEF"/>
                </a:solidFill>
                <a:latin typeface="Epilogue" pitchFamily="34" charset="0"/>
                <a:ea typeface="Epilogue" pitchFamily="34" charset="-122"/>
                <a:cs typeface="Epilogue" pitchFamily="34" charset="-120"/>
              </a:rPr>
              <a:t>SA 610 (Revised)</a:t>
            </a:r>
            <a:r>
              <a:rPr lang="en-US" sz="950" dirty="0">
                <a:solidFill>
                  <a:srgbClr val="EBECEF"/>
                </a:solidFill>
                <a:latin typeface="Epilogue" pitchFamily="34" charset="0"/>
                <a:ea typeface="Epilogue" pitchFamily="34" charset="-122"/>
                <a:cs typeface="Epilogue" pitchFamily="34" charset="-120"/>
              </a:rPr>
              <a:t>. For first-time audits, comply with </a:t>
            </a:r>
            <a:r>
              <a:rPr lang="en-US" sz="950" b="1" dirty="0">
                <a:solidFill>
                  <a:srgbClr val="EBECEF"/>
                </a:solidFill>
                <a:latin typeface="Epilogue" pitchFamily="34" charset="0"/>
                <a:ea typeface="Epilogue" pitchFamily="34" charset="-122"/>
                <a:cs typeface="Epilogue" pitchFamily="34" charset="-120"/>
              </a:rPr>
              <a:t>SA 510 (Revised)</a:t>
            </a:r>
            <a:r>
              <a:rPr lang="en-US" sz="950" dirty="0">
                <a:solidFill>
                  <a:srgbClr val="EBECEF"/>
                </a:solidFill>
                <a:latin typeface="Epilogue" pitchFamily="34" charset="0"/>
                <a:ea typeface="Epilogue" pitchFamily="34" charset="-122"/>
                <a:cs typeface="Epilogue" pitchFamily="34" charset="-120"/>
              </a:rPr>
              <a:t> on opening balances. If statutory audit already done, tax auditor need not repeat — annex audited accounts and verify Form 3CD particulars.</a:t>
            </a:r>
            <a:endParaRPr lang="en-US" sz="950" dirty="0"/>
          </a:p>
        </p:txBody>
      </p:sp>
      <p:sp>
        <p:nvSpPr>
          <p:cNvPr id="19" name="Rectangle 18"/>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62782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219900"/>
            <a:ext cx="7212360" cy="387548"/>
          </a:xfrm>
          <a:prstGeom prst="rect">
            <a:avLst/>
          </a:prstGeom>
          <a:noFill/>
          <a:ln/>
        </p:spPr>
        <p:txBody>
          <a:bodyPr wrap="none" lIns="0" tIns="0" rIns="0" bIns="0" rtlCol="0" anchor="t"/>
          <a:lstStyle/>
          <a:p>
            <a:pPr marL="0" indent="0" algn="l">
              <a:lnSpc>
                <a:spcPct val="104000"/>
              </a:lnSpc>
              <a:buNone/>
            </a:pPr>
            <a:r>
              <a:rPr lang="en-US" sz="2400" dirty="0">
                <a:solidFill>
                  <a:srgbClr val="FFFFFF"/>
                </a:solidFill>
                <a:latin typeface="Epilogue" panose="020B0604020202020204" charset="0"/>
                <a:ea typeface="Arial Unicode MS" panose="020B0604020202020204" pitchFamily="34" charset="-128"/>
                <a:cs typeface="Arial Unicode MS" panose="020B0604020202020204" pitchFamily="34" charset="-128"/>
              </a:rPr>
              <a:t>Audit Report — Forms &amp; Revision</a:t>
            </a:r>
            <a:endParaRPr lang="en-US" sz="2400" dirty="0">
              <a:latin typeface="Epilogue" panose="020B0604020202020204" charset="0"/>
            </a:endParaRPr>
          </a:p>
        </p:txBody>
      </p:sp>
      <p:sp>
        <p:nvSpPr>
          <p:cNvPr id="4" name="Shape 2"/>
          <p:cNvSpPr/>
          <p:nvPr/>
        </p:nvSpPr>
        <p:spPr>
          <a:xfrm>
            <a:off x="496119" y="760280"/>
            <a:ext cx="4815321" cy="987624"/>
          </a:xfrm>
          <a:prstGeom prst="roundRect">
            <a:avLst>
              <a:gd name="adj" fmla="val 3454"/>
            </a:avLst>
          </a:prstGeom>
          <a:solidFill>
            <a:srgbClr val="283157"/>
          </a:solidFill>
          <a:ln/>
        </p:spPr>
      </p:sp>
      <p:sp>
        <p:nvSpPr>
          <p:cNvPr id="5" name="Text 3"/>
          <p:cNvSpPr/>
          <p:nvPr/>
        </p:nvSpPr>
        <p:spPr>
          <a:xfrm>
            <a:off x="624855" y="890514"/>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Form 3CA</a:t>
            </a:r>
            <a:endParaRPr lang="en-US" sz="1200" dirty="0">
              <a:latin typeface="Epilogue" panose="020B0604020202020204" charset="0"/>
            </a:endParaRPr>
          </a:p>
        </p:txBody>
      </p:sp>
      <p:sp>
        <p:nvSpPr>
          <p:cNvPr id="6" name="Text 4"/>
          <p:cNvSpPr/>
          <p:nvPr/>
        </p:nvSpPr>
        <p:spPr>
          <a:xfrm>
            <a:off x="624855" y="1148437"/>
            <a:ext cx="3898700"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anose="020B0604020202020204" charset="0"/>
                <a:ea typeface="Epilogue" pitchFamily="34" charset="-122"/>
                <a:cs typeface="Epilogue" pitchFamily="34" charset="-120"/>
              </a:rPr>
              <a:t>For persons </a:t>
            </a:r>
            <a:r>
              <a:rPr lang="en-US" sz="950" b="1" dirty="0">
                <a:solidFill>
                  <a:srgbClr val="EBECEF"/>
                </a:solidFill>
                <a:latin typeface="Epilogue" panose="020B0604020202020204" charset="0"/>
                <a:ea typeface="Epilogue" pitchFamily="34" charset="-122"/>
                <a:cs typeface="Epilogue" pitchFamily="34" charset="-120"/>
              </a:rPr>
              <a:t>already required</a:t>
            </a:r>
            <a:r>
              <a:rPr lang="en-US" sz="950" dirty="0">
                <a:solidFill>
                  <a:srgbClr val="EBECEF"/>
                </a:solidFill>
                <a:latin typeface="Epilogue" panose="020B0604020202020204" charset="0"/>
                <a:ea typeface="Epilogue" pitchFamily="34" charset="-122"/>
                <a:cs typeface="Epilogue" pitchFamily="34" charset="-120"/>
              </a:rPr>
              <a:t> to get accounts audited under any other law (e.g., companies, co-operative societies). Tax auditor annexes statutory audit report.</a:t>
            </a:r>
            <a:endParaRPr lang="en-US" sz="950" dirty="0">
              <a:latin typeface="Epilogue" panose="020B0604020202020204" charset="0"/>
            </a:endParaRPr>
          </a:p>
        </p:txBody>
      </p:sp>
      <p:sp>
        <p:nvSpPr>
          <p:cNvPr id="7" name="Shape 5"/>
          <p:cNvSpPr/>
          <p:nvPr/>
        </p:nvSpPr>
        <p:spPr>
          <a:xfrm>
            <a:off x="491358" y="1989205"/>
            <a:ext cx="4820082" cy="855138"/>
          </a:xfrm>
          <a:prstGeom prst="rect">
            <a:avLst/>
          </a:prstGeom>
          <a:solidFill>
            <a:srgbClr val="283157"/>
          </a:solidFill>
          <a:ln/>
        </p:spPr>
        <p:txBody>
          <a:bodyPr/>
          <a:lstStyle/>
          <a:p>
            <a:endParaRPr lang="en-IN" dirty="0">
              <a:solidFill>
                <a:schemeClr val="bg1"/>
              </a:solidFill>
            </a:endParaRPr>
          </a:p>
        </p:txBody>
      </p:sp>
      <p:sp>
        <p:nvSpPr>
          <p:cNvPr id="9" name="Text 7"/>
          <p:cNvSpPr/>
          <p:nvPr/>
        </p:nvSpPr>
        <p:spPr>
          <a:xfrm>
            <a:off x="624855" y="210547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Form 3CB</a:t>
            </a:r>
            <a:endParaRPr lang="en-US" sz="1200" dirty="0">
              <a:latin typeface="Epilogue" panose="020B0604020202020204" charset="0"/>
            </a:endParaRPr>
          </a:p>
        </p:txBody>
      </p:sp>
      <p:sp>
        <p:nvSpPr>
          <p:cNvPr id="10" name="Text 8"/>
          <p:cNvSpPr/>
          <p:nvPr/>
        </p:nvSpPr>
        <p:spPr>
          <a:xfrm>
            <a:off x="624855" y="2355025"/>
            <a:ext cx="3898700" cy="448978"/>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anose="020B0604020202020204" charset="0"/>
                <a:ea typeface="Epilogue" pitchFamily="34" charset="-122"/>
                <a:cs typeface="Epilogue" pitchFamily="34" charset="-120"/>
              </a:rPr>
              <a:t>For persons </a:t>
            </a:r>
            <a:r>
              <a:rPr lang="en-US" sz="950" b="1" dirty="0">
                <a:solidFill>
                  <a:srgbClr val="EBECEF"/>
                </a:solidFill>
                <a:latin typeface="Epilogue" panose="020B0604020202020204" charset="0"/>
                <a:ea typeface="Epilogue" pitchFamily="34" charset="-122"/>
                <a:cs typeface="Epilogue" pitchFamily="34" charset="-120"/>
              </a:rPr>
              <a:t>not required</a:t>
            </a:r>
            <a:r>
              <a:rPr lang="en-US" sz="950" dirty="0">
                <a:solidFill>
                  <a:srgbClr val="EBECEF"/>
                </a:solidFill>
                <a:latin typeface="Epilogue" panose="020B0604020202020204" charset="0"/>
                <a:ea typeface="Epilogue" pitchFamily="34" charset="-122"/>
                <a:cs typeface="Epilogue" pitchFamily="34" charset="-120"/>
              </a:rPr>
              <a:t> under any other law. Tax auditor gives opinion on whether accounts give a </a:t>
            </a:r>
            <a:r>
              <a:rPr lang="en-US" sz="950" b="1" dirty="0">
                <a:solidFill>
                  <a:srgbClr val="EBECEF"/>
                </a:solidFill>
                <a:latin typeface="Epilogue" panose="020B0604020202020204" charset="0"/>
                <a:ea typeface="Epilogue" pitchFamily="34" charset="-122"/>
                <a:cs typeface="Epilogue" pitchFamily="34" charset="-120"/>
              </a:rPr>
              <a:t>true and fair view</a:t>
            </a:r>
            <a:r>
              <a:rPr lang="en-US" sz="950" dirty="0">
                <a:solidFill>
                  <a:srgbClr val="EBECEF"/>
                </a:solidFill>
                <a:latin typeface="Epilogue" panose="020B0604020202020204" charset="0"/>
                <a:ea typeface="Epilogue" pitchFamily="34" charset="-122"/>
                <a:cs typeface="Epilogue" pitchFamily="34" charset="-120"/>
              </a:rPr>
              <a:t>.</a:t>
            </a:r>
            <a:endParaRPr lang="en-US" sz="950" dirty="0">
              <a:latin typeface="Epilogue" panose="020B0604020202020204" charset="0"/>
            </a:endParaRPr>
          </a:p>
        </p:txBody>
      </p:sp>
      <p:sp>
        <p:nvSpPr>
          <p:cNvPr id="11" name="Shape 9"/>
          <p:cNvSpPr/>
          <p:nvPr/>
        </p:nvSpPr>
        <p:spPr>
          <a:xfrm>
            <a:off x="5297033" y="758983"/>
            <a:ext cx="3294901" cy="987624"/>
          </a:xfrm>
          <a:prstGeom prst="rect">
            <a:avLst/>
          </a:prstGeom>
          <a:solidFill>
            <a:srgbClr val="283157"/>
          </a:solidFill>
          <a:ln/>
        </p:spPr>
        <p:txBody>
          <a:bodyPr/>
          <a:lstStyle/>
          <a:p>
            <a:endParaRPr lang="en-IN" dirty="0"/>
          </a:p>
        </p:txBody>
      </p:sp>
      <p:sp>
        <p:nvSpPr>
          <p:cNvPr id="13" name="Text 11"/>
          <p:cNvSpPr/>
          <p:nvPr/>
        </p:nvSpPr>
        <p:spPr>
          <a:xfrm>
            <a:off x="5491310" y="887796"/>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Form 3CD</a:t>
            </a:r>
            <a:endParaRPr lang="en-US" sz="1200" dirty="0">
              <a:latin typeface="Epilogue" panose="020B0604020202020204" charset="0"/>
            </a:endParaRPr>
          </a:p>
        </p:txBody>
      </p:sp>
      <p:sp>
        <p:nvSpPr>
          <p:cNvPr id="14" name="Text 12"/>
          <p:cNvSpPr/>
          <p:nvPr/>
        </p:nvSpPr>
        <p:spPr>
          <a:xfrm>
            <a:off x="5491310" y="1148436"/>
            <a:ext cx="2885119"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anose="020B0604020202020204" charset="0"/>
                <a:ea typeface="Epilogue" pitchFamily="34" charset="-122"/>
                <a:cs typeface="Epilogue" pitchFamily="34" charset="-120"/>
              </a:rPr>
              <a:t>Statement of particulars annexed to both forms. Tax auditor reports whether particulars are </a:t>
            </a:r>
            <a:r>
              <a:rPr lang="en-US" sz="950" b="1" dirty="0">
                <a:solidFill>
                  <a:srgbClr val="EBECEF"/>
                </a:solidFill>
                <a:latin typeface="Epilogue" panose="020B0604020202020204" charset="0"/>
                <a:ea typeface="Epilogue" pitchFamily="34" charset="-122"/>
                <a:cs typeface="Epilogue" pitchFamily="34" charset="-120"/>
              </a:rPr>
              <a:t>true and correct</a:t>
            </a:r>
            <a:r>
              <a:rPr lang="en-US" sz="950" dirty="0">
                <a:solidFill>
                  <a:srgbClr val="EBECEF"/>
                </a:solidFill>
                <a:latin typeface="Epilogue" panose="020B0604020202020204" charset="0"/>
                <a:ea typeface="Epilogue" pitchFamily="34" charset="-122"/>
                <a:cs typeface="Epilogue" pitchFamily="34" charset="-120"/>
              </a:rPr>
              <a:t>.</a:t>
            </a:r>
            <a:endParaRPr lang="en-US" sz="950" dirty="0">
              <a:latin typeface="Epilogue" panose="020B0604020202020204" charset="0"/>
            </a:endParaRPr>
          </a:p>
        </p:txBody>
      </p:sp>
      <p:sp>
        <p:nvSpPr>
          <p:cNvPr id="17" name="Text 15"/>
          <p:cNvSpPr/>
          <p:nvPr/>
        </p:nvSpPr>
        <p:spPr>
          <a:xfrm>
            <a:off x="882979" y="3145466"/>
            <a:ext cx="3286412" cy="373544"/>
          </a:xfrm>
          <a:prstGeom prst="rect">
            <a:avLst/>
          </a:prstGeom>
          <a:noFill/>
          <a:ln/>
        </p:spPr>
        <p:txBody>
          <a:bodyPr wrap="none" lIns="0" tIns="0" rIns="0" bIns="0" rtlCol="0" anchor="t"/>
          <a:lstStyle/>
          <a:p>
            <a:pPr marL="0" indent="0" algn="l">
              <a:lnSpc>
                <a:spcPct val="104000"/>
              </a:lnSpc>
              <a:buNone/>
            </a:pPr>
            <a:r>
              <a:rPr lang="en-US" sz="1600" dirty="0">
                <a:solidFill>
                  <a:srgbClr val="FFFFFF"/>
                </a:solidFill>
                <a:latin typeface="Epilogue" panose="020B0604020202020204" charset="0"/>
                <a:ea typeface="Arial Unicode MS" panose="020B0604020202020204" pitchFamily="34" charset="-128"/>
                <a:cs typeface="Arial Unicode MS" panose="020B0604020202020204" pitchFamily="34" charset="-128"/>
              </a:rPr>
              <a:t>Revision of Tax Audit Report</a:t>
            </a:r>
            <a:endParaRPr lang="en-US" sz="1600" dirty="0">
              <a:latin typeface="Epilogue" panose="020B0604020202020204" charset="0"/>
            </a:endParaRPr>
          </a:p>
        </p:txBody>
      </p:sp>
      <p:sp>
        <p:nvSpPr>
          <p:cNvPr id="18" name="Text 16"/>
          <p:cNvSpPr/>
          <p:nvPr/>
        </p:nvSpPr>
        <p:spPr>
          <a:xfrm>
            <a:off x="882979" y="3557954"/>
            <a:ext cx="7452129" cy="540854"/>
          </a:xfrm>
          <a:prstGeom prst="rect">
            <a:avLst/>
          </a:prstGeom>
          <a:noFill/>
          <a:ln/>
        </p:spPr>
        <p:txBody>
          <a:bodyPr wrap="square" lIns="0" tIns="0" rIns="0" bIns="0" rtlCol="0" anchor="t">
            <a:noAutofit/>
          </a:bodyPr>
          <a:lstStyle/>
          <a:p>
            <a:pPr marL="0" indent="0" algn="l">
              <a:lnSpc>
                <a:spcPct val="133000"/>
              </a:lnSpc>
              <a:buNone/>
            </a:pPr>
            <a:r>
              <a:rPr lang="en-US" sz="1300" dirty="0">
                <a:solidFill>
                  <a:srgbClr val="EBECEF"/>
                </a:solidFill>
                <a:latin typeface="Epilogue" panose="020B0604020202020204" charset="0"/>
                <a:ea typeface="Epilogue" pitchFamily="34" charset="-122"/>
                <a:cs typeface="Epilogue" pitchFamily="34" charset="-120"/>
              </a:rPr>
              <a:t>Permitted under Rule 6G(3) if payment under </a:t>
            </a:r>
            <a:r>
              <a:rPr lang="en-US" sz="1300" b="1" dirty="0">
                <a:solidFill>
                  <a:srgbClr val="EBECEF"/>
                </a:solidFill>
                <a:latin typeface="Epilogue" panose="020B0604020202020204" charset="0"/>
                <a:ea typeface="Epilogue" pitchFamily="34" charset="-122"/>
                <a:cs typeface="Epilogue" pitchFamily="34" charset="-120"/>
              </a:rPr>
              <a:t>Sections 40/43B</a:t>
            </a:r>
            <a:r>
              <a:rPr lang="en-US" sz="1300" dirty="0">
                <a:solidFill>
                  <a:srgbClr val="EBECEF"/>
                </a:solidFill>
                <a:latin typeface="Epilogue" panose="020B0604020202020204" charset="0"/>
                <a:ea typeface="Epilogue" pitchFamily="34" charset="-122"/>
                <a:cs typeface="Epilogue" pitchFamily="34" charset="-120"/>
              </a:rPr>
              <a:t> necessitates recalculation of disallowance. Revision allowed </a:t>
            </a:r>
            <a:r>
              <a:rPr lang="en-US" sz="1300" b="1" dirty="0">
                <a:solidFill>
                  <a:srgbClr val="EBECEF"/>
                </a:solidFill>
                <a:latin typeface="Epilogue" panose="020B0604020202020204" charset="0"/>
                <a:ea typeface="Epilogue" pitchFamily="34" charset="-122"/>
                <a:cs typeface="Epilogue" pitchFamily="34" charset="-120"/>
              </a:rPr>
              <a:t>before end of relevant assessment year</a:t>
            </a:r>
            <a:r>
              <a:rPr lang="en-US" sz="1300" dirty="0">
                <a:solidFill>
                  <a:srgbClr val="EBECEF"/>
                </a:solidFill>
                <a:latin typeface="Epilogue" panose="020B0604020202020204" charset="0"/>
                <a:ea typeface="Epilogue" pitchFamily="34" charset="-122"/>
                <a:cs typeface="Epilogue" pitchFamily="34" charset="-120"/>
              </a:rPr>
              <a:t>.</a:t>
            </a:r>
            <a:endParaRPr lang="en-US" sz="1300" dirty="0">
              <a:latin typeface="Epilogue" panose="020B0604020202020204" charset="0"/>
            </a:endParaRPr>
          </a:p>
        </p:txBody>
      </p:sp>
      <p:sp>
        <p:nvSpPr>
          <p:cNvPr id="19" name="Text 17"/>
          <p:cNvSpPr/>
          <p:nvPr/>
        </p:nvSpPr>
        <p:spPr>
          <a:xfrm>
            <a:off x="496119" y="4314092"/>
            <a:ext cx="5611604" cy="689680"/>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100" dirty="0">
                <a:solidFill>
                  <a:srgbClr val="EBECEF"/>
                </a:solidFill>
                <a:latin typeface="Epilogue" panose="020B0604020202020204" charset="0"/>
                <a:ea typeface="Epilogue" pitchFamily="34" charset="-122"/>
                <a:cs typeface="Epilogue" pitchFamily="34" charset="-120"/>
              </a:rPr>
              <a:t>Must reference the </a:t>
            </a:r>
            <a:r>
              <a:rPr lang="en-US" sz="1100" b="1" dirty="0">
                <a:solidFill>
                  <a:srgbClr val="EBECEF"/>
                </a:solidFill>
                <a:latin typeface="Epilogue" panose="020B0604020202020204" charset="0"/>
                <a:ea typeface="Epilogue" pitchFamily="34" charset="-122"/>
                <a:cs typeface="Epilogue" pitchFamily="34" charset="-120"/>
              </a:rPr>
              <a:t>earlier report(s)</a:t>
            </a:r>
            <a:r>
              <a:rPr lang="en-US" sz="1100" dirty="0">
                <a:solidFill>
                  <a:srgbClr val="EBECEF"/>
                </a:solidFill>
                <a:latin typeface="Epilogue" panose="020B0604020202020204" charset="0"/>
                <a:ea typeface="Epilogue" pitchFamily="34" charset="-122"/>
                <a:cs typeface="Epilogue" pitchFamily="34" charset="-120"/>
              </a:rPr>
              <a:t> and state reasons for revision</a:t>
            </a:r>
            <a:endParaRPr lang="en-US" sz="1100" dirty="0">
              <a:latin typeface="Epilogue" panose="020B0604020202020204" charset="0"/>
            </a:endParaRPr>
          </a:p>
          <a:p>
            <a:pPr marL="342900" indent="-342900" algn="l">
              <a:lnSpc>
                <a:spcPct val="133000"/>
              </a:lnSpc>
              <a:buSzPct val="100000"/>
              <a:buChar char="•"/>
            </a:pPr>
            <a:r>
              <a:rPr lang="en-US" sz="1100" dirty="0">
                <a:solidFill>
                  <a:srgbClr val="EBECEF"/>
                </a:solidFill>
                <a:latin typeface="Epilogue" panose="020B0604020202020204" charset="0"/>
                <a:ea typeface="Epilogue" pitchFamily="34" charset="-122"/>
                <a:cs typeface="Epilogue" pitchFamily="34" charset="-120"/>
              </a:rPr>
              <a:t>Same tax auditor must revise; </a:t>
            </a:r>
            <a:r>
              <a:rPr lang="en-US" sz="1100" b="1" dirty="0">
                <a:solidFill>
                  <a:srgbClr val="EBECEF"/>
                </a:solidFill>
                <a:latin typeface="Epilogue" panose="020B0604020202020204" charset="0"/>
                <a:ea typeface="Epilogue" pitchFamily="34" charset="-122"/>
                <a:cs typeface="Epilogue" pitchFamily="34" charset="-120"/>
              </a:rPr>
              <a:t>new UDIN</a:t>
            </a:r>
            <a:r>
              <a:rPr lang="en-US" sz="1100" dirty="0">
                <a:solidFill>
                  <a:srgbClr val="EBECEF"/>
                </a:solidFill>
                <a:latin typeface="Epilogue" panose="020B0604020202020204" charset="0"/>
                <a:ea typeface="Epilogue" pitchFamily="34" charset="-122"/>
                <a:cs typeface="Epilogue" pitchFamily="34" charset="-120"/>
              </a:rPr>
              <a:t> required each time</a:t>
            </a:r>
            <a:endParaRPr lang="en-US" sz="1100" dirty="0">
              <a:latin typeface="Epilogue" panose="020B0604020202020204" charset="0"/>
            </a:endParaRPr>
          </a:p>
          <a:p>
            <a:pPr marL="342900" indent="-342900" algn="l">
              <a:lnSpc>
                <a:spcPct val="133000"/>
              </a:lnSpc>
              <a:buSzPct val="100000"/>
              <a:buChar char="•"/>
            </a:pPr>
            <a:r>
              <a:rPr lang="en-US" sz="1100" dirty="0">
                <a:solidFill>
                  <a:srgbClr val="EBECEF"/>
                </a:solidFill>
                <a:latin typeface="Epilogue" panose="020B0604020202020204" charset="0"/>
                <a:ea typeface="Epilogue" pitchFamily="34" charset="-122"/>
                <a:cs typeface="Epilogue" pitchFamily="34" charset="-120"/>
              </a:rPr>
              <a:t>Can be revised multiple times for technical/legal reasons</a:t>
            </a:r>
            <a:endParaRPr lang="en-US" sz="1100" dirty="0">
              <a:latin typeface="Epilogue" panose="020B0604020202020204" charset="0"/>
            </a:endParaRPr>
          </a:p>
        </p:txBody>
      </p:sp>
      <p:sp>
        <p:nvSpPr>
          <p:cNvPr id="20" name="Rectangle 19"/>
          <p:cNvSpPr/>
          <p:nvPr/>
        </p:nvSpPr>
        <p:spPr>
          <a:xfrm>
            <a:off x="8030308" y="4853354"/>
            <a:ext cx="1055077" cy="228600"/>
          </a:xfrm>
          <a:prstGeom prst="rect">
            <a:avLst/>
          </a:prstGeom>
          <a:solidFill>
            <a:srgbClr val="080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Epilogue" panose="020B0604020202020204" charset="0"/>
            </a:endParaRPr>
          </a:p>
        </p:txBody>
      </p:sp>
      <p:sp>
        <p:nvSpPr>
          <p:cNvPr id="21" name="Shape 2"/>
          <p:cNvSpPr/>
          <p:nvPr/>
        </p:nvSpPr>
        <p:spPr>
          <a:xfrm>
            <a:off x="517551" y="3466599"/>
            <a:ext cx="14288" cy="675977"/>
          </a:xfrm>
          <a:prstGeom prst="rect">
            <a:avLst/>
          </a:prstGeom>
          <a:solidFill>
            <a:srgbClr val="8C98CA"/>
          </a:solidFill>
          <a:ln/>
        </p:spPr>
      </p:sp>
      <p:sp>
        <p:nvSpPr>
          <p:cNvPr id="22" name="Shape 9"/>
          <p:cNvSpPr/>
          <p:nvPr/>
        </p:nvSpPr>
        <p:spPr>
          <a:xfrm>
            <a:off x="5311440" y="1992338"/>
            <a:ext cx="3294901" cy="855138"/>
          </a:xfrm>
          <a:prstGeom prst="rect">
            <a:avLst/>
          </a:prstGeom>
          <a:solidFill>
            <a:srgbClr val="283157"/>
          </a:solidFill>
          <a:ln/>
        </p:spPr>
      </p:sp>
      <p:sp>
        <p:nvSpPr>
          <p:cNvPr id="23" name="Text 11"/>
          <p:cNvSpPr/>
          <p:nvPr/>
        </p:nvSpPr>
        <p:spPr>
          <a:xfrm>
            <a:off x="5501925" y="205843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EBECEF"/>
                </a:solidFill>
                <a:latin typeface="Epilogue" panose="020B0604020202020204" charset="0"/>
                <a:ea typeface="Arial Unicode MS" panose="020B0604020202020204" pitchFamily="34" charset="-128"/>
                <a:cs typeface="Arial Unicode MS" panose="020B0604020202020204" pitchFamily="34" charset="-128"/>
              </a:rPr>
              <a:t>Form 3CD</a:t>
            </a:r>
            <a:endParaRPr lang="en-US" sz="1200" dirty="0">
              <a:latin typeface="Epilogue" panose="020B0604020202020204" charset="0"/>
            </a:endParaRPr>
          </a:p>
        </p:txBody>
      </p:sp>
      <p:sp>
        <p:nvSpPr>
          <p:cNvPr id="24" name="Text 12"/>
          <p:cNvSpPr/>
          <p:nvPr/>
        </p:nvSpPr>
        <p:spPr>
          <a:xfrm>
            <a:off x="5501925" y="2257174"/>
            <a:ext cx="2885119"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EBECEF"/>
                </a:solidFill>
                <a:latin typeface="Epilogue" panose="020B0604020202020204" charset="0"/>
                <a:ea typeface="Epilogue" pitchFamily="34" charset="-122"/>
                <a:cs typeface="Epilogue" pitchFamily="34" charset="-120"/>
              </a:rPr>
              <a:t>Statement of particulars annexed to both forms. Tax auditor reports whether particulars are </a:t>
            </a:r>
            <a:r>
              <a:rPr lang="en-US" sz="950" b="1" dirty="0">
                <a:solidFill>
                  <a:srgbClr val="EBECEF"/>
                </a:solidFill>
                <a:latin typeface="Epilogue" panose="020B0604020202020204" charset="0"/>
                <a:ea typeface="Epilogue" pitchFamily="34" charset="-122"/>
                <a:cs typeface="Epilogue" pitchFamily="34" charset="-120"/>
              </a:rPr>
              <a:t>true and correct</a:t>
            </a:r>
            <a:r>
              <a:rPr lang="en-US" sz="950" dirty="0">
                <a:solidFill>
                  <a:srgbClr val="EBECEF"/>
                </a:solidFill>
                <a:latin typeface="Epilogue" panose="020B0604020202020204" charset="0"/>
                <a:ea typeface="Epilogue" pitchFamily="34" charset="-122"/>
                <a:cs typeface="Epilogue" pitchFamily="34" charset="-120"/>
              </a:rPr>
              <a:t>.</a:t>
            </a:r>
            <a:endParaRPr lang="en-US" sz="950" dirty="0">
              <a:latin typeface="Epilogue" panose="020B0604020202020204" charset="0"/>
            </a:endParaRPr>
          </a:p>
        </p:txBody>
      </p:sp>
      <p:sp>
        <p:nvSpPr>
          <p:cNvPr id="25" name="TextBox 24"/>
          <p:cNvSpPr txBox="1"/>
          <p:nvPr/>
        </p:nvSpPr>
        <p:spPr>
          <a:xfrm>
            <a:off x="4887188" y="1038514"/>
            <a:ext cx="360695" cy="461665"/>
          </a:xfrm>
          <a:prstGeom prst="rect">
            <a:avLst/>
          </a:prstGeom>
          <a:noFill/>
        </p:spPr>
        <p:txBody>
          <a:bodyPr wrap="square" rtlCol="0">
            <a:spAutoFit/>
          </a:bodyPr>
          <a:lstStyle/>
          <a:p>
            <a:r>
              <a:rPr lang="en-US" sz="2400" b="1" dirty="0">
                <a:solidFill>
                  <a:schemeClr val="bg1"/>
                </a:solidFill>
              </a:rPr>
              <a:t>+</a:t>
            </a:r>
            <a:endParaRPr lang="en-IN" sz="2400" b="1" dirty="0">
              <a:solidFill>
                <a:schemeClr val="bg1"/>
              </a:solidFill>
            </a:endParaRPr>
          </a:p>
        </p:txBody>
      </p:sp>
      <p:sp>
        <p:nvSpPr>
          <p:cNvPr id="26" name="TextBox 25"/>
          <p:cNvSpPr txBox="1"/>
          <p:nvPr/>
        </p:nvSpPr>
        <p:spPr>
          <a:xfrm>
            <a:off x="4887187" y="2185883"/>
            <a:ext cx="360695" cy="461665"/>
          </a:xfrm>
          <a:prstGeom prst="rect">
            <a:avLst/>
          </a:prstGeom>
          <a:noFill/>
        </p:spPr>
        <p:txBody>
          <a:bodyPr wrap="square" rtlCol="0">
            <a:spAutoFit/>
          </a:bodyPr>
          <a:lstStyle/>
          <a:p>
            <a:r>
              <a:rPr lang="en-US" sz="2400" b="1" dirty="0">
                <a:solidFill>
                  <a:schemeClr val="bg1"/>
                </a:solidFill>
              </a:rPr>
              <a:t>+</a:t>
            </a:r>
            <a:endParaRPr lang="en-IN" sz="2400" b="1" dirty="0">
              <a:solidFill>
                <a:schemeClr val="bg1"/>
              </a:solidFill>
            </a:endParaRPr>
          </a:p>
        </p:txBody>
      </p:sp>
    </p:spTree>
    <p:extLst>
      <p:ext uri="{BB962C8B-B14F-4D97-AF65-F5344CB8AC3E}">
        <p14:creationId xmlns:p14="http://schemas.microsoft.com/office/powerpoint/2010/main" val="9175892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1A3A5C"/>
        </a:solidFill>
        <a:effectLst/>
      </p:bgPr>
    </p:bg>
    <p:spTree>
      <p:nvGrpSpPr>
        <p:cNvPr id="1" name=""/>
        <p:cNvGrpSpPr/>
        <p:nvPr/>
      </p:nvGrpSpPr>
      <p:grpSpPr>
        <a:xfrm>
          <a:off x="0" y="0"/>
          <a:ext cx="0" cy="0"/>
          <a:chOff x="0" y="0"/>
          <a:chExt cx="0" cy="0"/>
        </a:xfrm>
      </p:grpSpPr>
      <p:sp>
        <p:nvSpPr>
          <p:cNvPr id="2" name="Shape 0"/>
          <p:cNvSpPr/>
          <p:nvPr/>
        </p:nvSpPr>
        <p:spPr>
          <a:xfrm>
            <a:off x="7132320" y="-1371600"/>
            <a:ext cx="3657600" cy="3657600"/>
          </a:xfrm>
          <a:prstGeom prst="line">
            <a:avLst/>
          </a:prstGeom>
          <a:solidFill>
            <a:srgbClr val="1E4A7A">
              <a:alpha val="60000"/>
            </a:srgbClr>
          </a:solidFill>
          <a:ln w="12700">
            <a:solidFill>
              <a:srgbClr val="1E4A7A"/>
            </a:solidFill>
            <a:prstDash val="solid"/>
          </a:ln>
        </p:spPr>
        <p:txBody>
          <a:bodyPr/>
          <a:lstStyle/>
          <a:p>
            <a:endParaRPr lang="en-IN"/>
          </a:p>
        </p:txBody>
      </p:sp>
      <p:sp>
        <p:nvSpPr>
          <p:cNvPr id="3" name="Shape 1"/>
          <p:cNvSpPr/>
          <p:nvPr/>
        </p:nvSpPr>
        <p:spPr>
          <a:xfrm>
            <a:off x="-731520" y="3474720"/>
            <a:ext cx="2286000" cy="2286000"/>
          </a:xfrm>
          <a:prstGeom prst="line">
            <a:avLst/>
          </a:prstGeom>
          <a:solidFill>
            <a:srgbClr val="1E4A7A">
              <a:alpha val="60000"/>
            </a:srgbClr>
          </a:solidFill>
          <a:ln w="12700">
            <a:solidFill>
              <a:srgbClr val="1E4A7A"/>
            </a:solidFill>
            <a:prstDash val="solid"/>
          </a:ln>
        </p:spPr>
        <p:txBody>
          <a:bodyPr/>
          <a:lstStyle/>
          <a:p>
            <a:endParaRPr lang="en-IN"/>
          </a:p>
        </p:txBody>
      </p:sp>
      <p:sp>
        <p:nvSpPr>
          <p:cNvPr id="4" name="Text 2"/>
          <p:cNvSpPr/>
          <p:nvPr/>
        </p:nvSpPr>
        <p:spPr>
          <a:xfrm>
            <a:off x="548640" y="640080"/>
            <a:ext cx="8046720" cy="731520"/>
          </a:xfrm>
          <a:prstGeom prst="rect">
            <a:avLst/>
          </a:prstGeom>
          <a:noFill/>
          <a:ln/>
        </p:spPr>
        <p:txBody>
          <a:bodyPr wrap="square" rtlCol="0" anchor="ctr"/>
          <a:lstStyle/>
          <a:p>
            <a:pPr>
              <a:lnSpc>
                <a:spcPct val="104000"/>
              </a:lnSpc>
            </a:pPr>
            <a:r>
              <a:rPr lang="en-US" sz="4000" b="1" dirty="0">
                <a:solidFill>
                  <a:schemeClr val="bg1"/>
                </a:solidFill>
                <a:latin typeface="Crimson Pro SemiBold" pitchFamily="34" charset="0"/>
                <a:ea typeface="Crimson Pro SemiBold" pitchFamily="34" charset="-122"/>
                <a:cs typeface="Crimson Pro SemiBold" pitchFamily="34" charset="-120"/>
              </a:rPr>
              <a:t> Tax Audit</a:t>
            </a:r>
            <a:endParaRPr lang="en-US" sz="4000" b="1" dirty="0">
              <a:solidFill>
                <a:schemeClr val="bg1"/>
              </a:solidFill>
            </a:endParaRPr>
          </a:p>
        </p:txBody>
      </p:sp>
      <p:sp>
        <p:nvSpPr>
          <p:cNvPr id="5" name="Text 3"/>
          <p:cNvSpPr/>
          <p:nvPr/>
        </p:nvSpPr>
        <p:spPr>
          <a:xfrm>
            <a:off x="548640" y="1280160"/>
            <a:ext cx="8046720" cy="10972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Calibri" panose="020F0502020204030204"/>
                <a:ea typeface="+mn-ea"/>
                <a:cs typeface="+mn-cs"/>
              </a:rPr>
              <a:t>Under Section 44AB</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548640" y="2286000"/>
            <a:ext cx="8046720" cy="548640"/>
          </a:xfrm>
          <a:prstGeom prst="rect">
            <a:avLst/>
          </a:prstGeom>
          <a:noFill/>
          <a:ln/>
        </p:spPr>
        <p:txBody>
          <a:bodyPr wrap="square" rtlCol="0" anchor="ctr"/>
          <a:lstStyle/>
          <a:p>
            <a:pPr lvl="0"/>
            <a:r>
              <a:rPr kumimoji="0" lang="en-US" sz="2000" b="0" i="0" u="none" strike="noStrike" kern="1200" cap="none" spc="0" normalizeH="0" baseline="0" noProof="0" dirty="0">
                <a:ln>
                  <a:noFill/>
                </a:ln>
                <a:solidFill>
                  <a:schemeClr val="bg1"/>
                </a:solidFill>
                <a:effectLst/>
                <a:uLnTx/>
                <a:uFillTx/>
                <a:latin typeface="Calibri" panose="020F0502020204030204"/>
                <a:ea typeface="+mn-ea"/>
                <a:cs typeface="+mn-cs"/>
              </a:rPr>
              <a:t>Income-tax Act, 1961</a:t>
            </a:r>
            <a:r>
              <a:rPr lang="en-US" sz="2000" dirty="0">
                <a:solidFill>
                  <a:schemeClr val="bg1"/>
                </a:solidFill>
                <a:latin typeface="Crimson Pro SemiBold" pitchFamily="34" charset="0"/>
                <a:ea typeface="Crimson Pro SemiBold" pitchFamily="34" charset="-122"/>
                <a:cs typeface="Crimson Pro SemiBold" pitchFamily="34" charset="-120"/>
              </a:rPr>
              <a:t> </a:t>
            </a:r>
            <a:r>
              <a:rPr lang="en-US" sz="2000" dirty="0">
                <a:solidFill>
                  <a:schemeClr val="bg1"/>
                </a:solidFill>
                <a:latin typeface="+mj-lt"/>
                <a:ea typeface="Crimson Pro SemiBold" pitchFamily="34" charset="-122"/>
                <a:cs typeface="Crimson Pro SemiBold" pitchFamily="34" charset="-120"/>
              </a:rPr>
              <a:t>(Revised 2025)</a:t>
            </a:r>
            <a:endParaRPr kumimoji="0" lang="en-US" sz="2000" b="0" i="0" u="none" strike="noStrike" kern="1200" cap="none" spc="0" normalizeH="0" baseline="0" noProof="0" dirty="0">
              <a:ln>
                <a:noFill/>
              </a:ln>
              <a:solidFill>
                <a:schemeClr val="bg1"/>
              </a:solidFill>
              <a:effectLst/>
              <a:uLnTx/>
              <a:uFillTx/>
              <a:latin typeface="+mj-lt"/>
              <a:ea typeface="+mn-ea"/>
              <a:cs typeface="+mn-cs"/>
            </a:endParaRPr>
          </a:p>
        </p:txBody>
      </p:sp>
      <p:sp>
        <p:nvSpPr>
          <p:cNvPr id="7" name="Shape 5"/>
          <p:cNvSpPr/>
          <p:nvPr/>
        </p:nvSpPr>
        <p:spPr>
          <a:xfrm>
            <a:off x="548640" y="2971800"/>
            <a:ext cx="3657600" cy="0"/>
          </a:xfrm>
          <a:prstGeom prst="line">
            <a:avLst/>
          </a:prstGeom>
          <a:noFill/>
          <a:ln w="25400">
            <a:solidFill>
              <a:srgbClr val="D97706"/>
            </a:solidFill>
            <a:prstDash val="solid"/>
          </a:ln>
        </p:spPr>
        <p:txBody>
          <a:bodyPr/>
          <a:lstStyle/>
          <a:p>
            <a:endParaRPr lang="en-IN"/>
          </a:p>
        </p:txBody>
      </p:sp>
      <p:sp>
        <p:nvSpPr>
          <p:cNvPr id="8" name="Text 6"/>
          <p:cNvSpPr/>
          <p:nvPr/>
        </p:nvSpPr>
        <p:spPr>
          <a:xfrm>
            <a:off x="548640" y="3200400"/>
            <a:ext cx="8229600" cy="4114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CBD5E1"/>
                </a:solidFill>
                <a:effectLst/>
                <a:uLnTx/>
                <a:uFillTx/>
                <a:latin typeface="Calibri" panose="020F0502020204030204"/>
                <a:ea typeface="+mn-ea"/>
                <a:cs typeface="+mn-cs"/>
              </a:rPr>
              <a:t>Forms 3CA · 3CB · 3CD  |  Clauses 1–13 &amp; Particulars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E2761"/>
          </a:solidFill>
          <a:ln w="12700">
            <a:solidFill>
              <a:srgbClr val="1E2761"/>
            </a:solidFill>
            <a:prstDash val="solid"/>
          </a:ln>
        </p:spPr>
        <p:txBody>
          <a:bodyPr/>
          <a:lstStyle/>
          <a:p>
            <a:endParaRPr lang="en-IN"/>
          </a:p>
        </p:txBody>
      </p:sp>
      <p:sp>
        <p:nvSpPr>
          <p:cNvPr id="3" name="Text 1"/>
          <p:cNvSpPr/>
          <p:nvPr/>
        </p:nvSpPr>
        <p:spPr>
          <a:xfrm>
            <a:off x="274320" y="73152"/>
            <a:ext cx="7772400" cy="502920"/>
          </a:xfrm>
          <a:prstGeom prst="rect">
            <a:avLst/>
          </a:prstGeom>
          <a:noFill/>
          <a:ln/>
        </p:spPr>
        <p:txBody>
          <a:bodyPr wrap="square" lIns="0" tIns="0" rIns="0" bIns="0" rtlCol="0" anchor="ctr"/>
          <a:lstStyle/>
          <a:p>
            <a:r>
              <a:rPr lang="en-US" sz="2000" b="1" dirty="0">
                <a:solidFill>
                  <a:srgbClr val="FFFFFF"/>
                </a:solidFill>
                <a:latin typeface="Calibri" pitchFamily="34" charset="0"/>
                <a:ea typeface="Calibri" pitchFamily="34" charset="-122"/>
                <a:cs typeface="Calibri" pitchFamily="34" charset="-120"/>
              </a:rPr>
              <a:t>Filing Process Of Tax Audit Report &amp; Compliance Framework</a:t>
            </a:r>
            <a:endParaRPr lang="en-US" sz="2000" dirty="0"/>
          </a:p>
        </p:txBody>
      </p:sp>
      <p:sp>
        <p:nvSpPr>
          <p:cNvPr id="4" name="Text 2"/>
          <p:cNvSpPr/>
          <p:nvPr/>
        </p:nvSpPr>
        <p:spPr>
          <a:xfrm>
            <a:off x="274320" y="566928"/>
            <a:ext cx="8595360" cy="256032"/>
          </a:xfrm>
          <a:prstGeom prst="rect">
            <a:avLst/>
          </a:prstGeom>
          <a:noFill/>
          <a:ln/>
        </p:spPr>
        <p:txBody>
          <a:bodyPr wrap="square" lIns="0" tIns="0" rIns="0" bIns="0" rtlCol="0" anchor="ctr"/>
          <a:lstStyle/>
          <a:p>
            <a:pPr marL="0" indent="0">
              <a:buNone/>
            </a:pPr>
            <a:endParaRPr lang="en-US" sz="1300" dirty="0"/>
          </a:p>
        </p:txBody>
      </p:sp>
      <p:sp>
        <p:nvSpPr>
          <p:cNvPr id="5" name="Shape 3"/>
          <p:cNvSpPr/>
          <p:nvPr/>
        </p:nvSpPr>
        <p:spPr>
          <a:xfrm>
            <a:off x="0" y="4956048"/>
            <a:ext cx="9144000" cy="45720"/>
          </a:xfrm>
          <a:prstGeom prst="rect">
            <a:avLst/>
          </a:prstGeom>
          <a:solidFill>
            <a:srgbClr val="C9A84C"/>
          </a:solidFill>
          <a:ln w="12700">
            <a:solidFill>
              <a:srgbClr val="C9A84C"/>
            </a:solidFill>
            <a:prstDash val="solid"/>
          </a:ln>
        </p:spPr>
        <p:txBody>
          <a:bodyPr/>
          <a:lstStyle/>
          <a:p>
            <a:endParaRPr lang="en-IN"/>
          </a:p>
        </p:txBody>
      </p:sp>
      <p:sp>
        <p:nvSpPr>
          <p:cNvPr id="6" name="Text 4"/>
          <p:cNvSpPr/>
          <p:nvPr/>
        </p:nvSpPr>
        <p:spPr>
          <a:xfrm>
            <a:off x="274320" y="5001768"/>
            <a:ext cx="8595360" cy="137160"/>
          </a:xfrm>
          <a:prstGeom prst="rect">
            <a:avLst/>
          </a:prstGeom>
          <a:noFill/>
          <a:ln/>
        </p:spPr>
        <p:txBody>
          <a:bodyPr wrap="square" lIns="0" tIns="0" rIns="0" bIns="0" rtlCol="0" anchor="ctr"/>
          <a:lstStyle/>
          <a:p>
            <a:pPr marL="0" indent="0">
              <a:buNone/>
            </a:pPr>
            <a:endParaRPr lang="en-US" sz="1300" dirty="0"/>
          </a:p>
        </p:txBody>
      </p:sp>
      <p:sp>
        <p:nvSpPr>
          <p:cNvPr id="7" name="Shape 5"/>
          <p:cNvSpPr/>
          <p:nvPr/>
        </p:nvSpPr>
        <p:spPr>
          <a:xfrm>
            <a:off x="228600" y="868680"/>
            <a:ext cx="2834640" cy="1783080"/>
          </a:xfrm>
          <a:prstGeom prst="rect">
            <a:avLst/>
          </a:prstGeom>
          <a:solidFill>
            <a:srgbClr val="FFFFFF"/>
          </a:solidFill>
          <a:ln w="12700">
            <a:solidFill>
              <a:srgbClr val="E2E8F0"/>
            </a:solidFill>
            <a:prstDash val="solid"/>
          </a:ln>
          <a:effectLst>
            <a:outerShdw blurRad="50800" dist="25400" dir="8100000" algn="bl" rotWithShape="0">
              <a:srgbClr val="000000">
                <a:alpha val="8000"/>
              </a:srgbClr>
            </a:outerShdw>
          </a:effectLst>
        </p:spPr>
        <p:txBody>
          <a:bodyPr/>
          <a:lstStyle/>
          <a:p>
            <a:endParaRPr lang="en-IN"/>
          </a:p>
        </p:txBody>
      </p:sp>
      <p:sp>
        <p:nvSpPr>
          <p:cNvPr id="8" name="Shape 6"/>
          <p:cNvSpPr/>
          <p:nvPr/>
        </p:nvSpPr>
        <p:spPr>
          <a:xfrm>
            <a:off x="320040" y="960120"/>
            <a:ext cx="384048" cy="384048"/>
          </a:xfrm>
          <a:prstGeom prst="rect">
            <a:avLst/>
          </a:prstGeom>
          <a:solidFill>
            <a:srgbClr val="1E2761"/>
          </a:solidFill>
          <a:ln w="12700">
            <a:solidFill>
              <a:srgbClr val="1E2761"/>
            </a:solidFill>
            <a:prstDash val="solid"/>
          </a:ln>
        </p:spPr>
        <p:txBody>
          <a:bodyPr/>
          <a:lstStyle/>
          <a:p>
            <a:endParaRPr lang="en-IN"/>
          </a:p>
        </p:txBody>
      </p:sp>
      <p:sp>
        <p:nvSpPr>
          <p:cNvPr id="9" name="Text 7"/>
          <p:cNvSpPr/>
          <p:nvPr/>
        </p:nvSpPr>
        <p:spPr>
          <a:xfrm>
            <a:off x="320040" y="960120"/>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10" name="Text 8"/>
          <p:cNvSpPr/>
          <p:nvPr/>
        </p:nvSpPr>
        <p:spPr>
          <a:xfrm>
            <a:off x="777240" y="987552"/>
            <a:ext cx="2194560" cy="329184"/>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Form Issuance</a:t>
            </a:r>
            <a:endParaRPr lang="en-US" sz="1300" dirty="0"/>
          </a:p>
        </p:txBody>
      </p:sp>
      <p:sp>
        <p:nvSpPr>
          <p:cNvPr id="11" name="Shape 9"/>
          <p:cNvSpPr/>
          <p:nvPr/>
        </p:nvSpPr>
        <p:spPr>
          <a:xfrm>
            <a:off x="320040" y="1399032"/>
            <a:ext cx="2651760" cy="27432"/>
          </a:xfrm>
          <a:prstGeom prst="rect">
            <a:avLst/>
          </a:prstGeom>
          <a:solidFill>
            <a:srgbClr val="C8D8E8"/>
          </a:solidFill>
          <a:ln w="12700">
            <a:solidFill>
              <a:srgbClr val="C8D8E8"/>
            </a:solidFill>
            <a:prstDash val="solid"/>
          </a:ln>
        </p:spPr>
        <p:txBody>
          <a:bodyPr/>
          <a:lstStyle/>
          <a:p>
            <a:endParaRPr lang="en-IN"/>
          </a:p>
        </p:txBody>
      </p:sp>
      <p:sp>
        <p:nvSpPr>
          <p:cNvPr id="12" name="Text 10"/>
          <p:cNvSpPr/>
          <p:nvPr/>
        </p:nvSpPr>
        <p:spPr>
          <a:xfrm>
            <a:off x="320040" y="1490472"/>
            <a:ext cx="2651760" cy="1078992"/>
          </a:xfrm>
          <a:prstGeom prst="rect">
            <a:avLst/>
          </a:prstGeom>
          <a:noFill/>
          <a:ln/>
        </p:spPr>
        <p:txBody>
          <a:bodyPr wrap="square" lIns="0" tIns="0" rIns="0" bIns="0" rtlCol="0" anchor="t"/>
          <a:lstStyle/>
          <a:p>
            <a:pPr marL="0" indent="0">
              <a:buNone/>
            </a:pPr>
            <a:r>
              <a:rPr lang="en-US" sz="1300" dirty="0">
                <a:solidFill>
                  <a:srgbClr val="1E293B"/>
                </a:solidFill>
                <a:latin typeface="Calibri" pitchFamily="34" charset="0"/>
                <a:ea typeface="Calibri" pitchFamily="34" charset="-122"/>
                <a:cs typeface="Calibri" pitchFamily="34" charset="-120"/>
              </a:rPr>
              <a:t>Tax auditor issues Form 3CA or 3CB (as applicable) along with Form 3CD particulars — in hard copy (physically signed) or soft copy (digitally signed)</a:t>
            </a:r>
            <a:endParaRPr lang="en-US" sz="1300" dirty="0"/>
          </a:p>
        </p:txBody>
      </p:sp>
      <p:sp>
        <p:nvSpPr>
          <p:cNvPr id="13" name="Shape 11"/>
          <p:cNvSpPr/>
          <p:nvPr/>
        </p:nvSpPr>
        <p:spPr>
          <a:xfrm>
            <a:off x="3063240" y="1673352"/>
            <a:ext cx="137160" cy="164592"/>
          </a:xfrm>
          <a:prstGeom prst="rect">
            <a:avLst/>
          </a:prstGeom>
          <a:solidFill>
            <a:srgbClr val="C9A84C"/>
          </a:solidFill>
          <a:ln w="12700">
            <a:solidFill>
              <a:srgbClr val="C9A84C"/>
            </a:solidFill>
            <a:prstDash val="solid"/>
          </a:ln>
        </p:spPr>
        <p:txBody>
          <a:bodyPr/>
          <a:lstStyle/>
          <a:p>
            <a:endParaRPr lang="en-IN"/>
          </a:p>
        </p:txBody>
      </p:sp>
      <p:sp>
        <p:nvSpPr>
          <p:cNvPr id="14" name="Shape 12"/>
          <p:cNvSpPr/>
          <p:nvPr/>
        </p:nvSpPr>
        <p:spPr>
          <a:xfrm>
            <a:off x="3200400" y="882748"/>
            <a:ext cx="2834640" cy="1783080"/>
          </a:xfrm>
          <a:prstGeom prst="rect">
            <a:avLst/>
          </a:prstGeom>
          <a:solidFill>
            <a:srgbClr val="FFFFFF"/>
          </a:solidFill>
          <a:ln w="12700">
            <a:solidFill>
              <a:srgbClr val="E2E8F0"/>
            </a:solidFill>
            <a:prstDash val="solid"/>
          </a:ln>
          <a:effectLst>
            <a:outerShdw blurRad="50800" dist="25400" dir="8100000" algn="bl" rotWithShape="0">
              <a:srgbClr val="000000">
                <a:alpha val="8000"/>
              </a:srgbClr>
            </a:outerShdw>
          </a:effectLst>
        </p:spPr>
        <p:txBody>
          <a:bodyPr/>
          <a:lstStyle/>
          <a:p>
            <a:endParaRPr lang="en-IN"/>
          </a:p>
        </p:txBody>
      </p:sp>
      <p:sp>
        <p:nvSpPr>
          <p:cNvPr id="15" name="Shape 13"/>
          <p:cNvSpPr/>
          <p:nvPr/>
        </p:nvSpPr>
        <p:spPr>
          <a:xfrm>
            <a:off x="3291840" y="960120"/>
            <a:ext cx="384048" cy="384048"/>
          </a:xfrm>
          <a:prstGeom prst="rect">
            <a:avLst/>
          </a:prstGeom>
          <a:solidFill>
            <a:srgbClr val="1E2761"/>
          </a:solidFill>
          <a:ln w="12700">
            <a:solidFill>
              <a:srgbClr val="1E2761"/>
            </a:solidFill>
            <a:prstDash val="solid"/>
          </a:ln>
        </p:spPr>
        <p:txBody>
          <a:bodyPr/>
          <a:lstStyle/>
          <a:p>
            <a:endParaRPr lang="en-IN"/>
          </a:p>
        </p:txBody>
      </p:sp>
      <p:sp>
        <p:nvSpPr>
          <p:cNvPr id="16" name="Text 14"/>
          <p:cNvSpPr/>
          <p:nvPr/>
        </p:nvSpPr>
        <p:spPr>
          <a:xfrm>
            <a:off x="3291840" y="960120"/>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7" name="Text 15"/>
          <p:cNvSpPr/>
          <p:nvPr/>
        </p:nvSpPr>
        <p:spPr>
          <a:xfrm>
            <a:off x="3749040" y="987552"/>
            <a:ext cx="2194560" cy="329184"/>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Document Attachment</a:t>
            </a:r>
            <a:endParaRPr lang="en-US" sz="1300" dirty="0"/>
          </a:p>
        </p:txBody>
      </p:sp>
      <p:sp>
        <p:nvSpPr>
          <p:cNvPr id="18" name="Shape 16"/>
          <p:cNvSpPr/>
          <p:nvPr/>
        </p:nvSpPr>
        <p:spPr>
          <a:xfrm>
            <a:off x="3291840" y="1399032"/>
            <a:ext cx="2651760" cy="27432"/>
          </a:xfrm>
          <a:prstGeom prst="rect">
            <a:avLst/>
          </a:prstGeom>
          <a:solidFill>
            <a:srgbClr val="C8D8E8"/>
          </a:solidFill>
          <a:ln w="12700">
            <a:solidFill>
              <a:srgbClr val="C8D8E8"/>
            </a:solidFill>
            <a:prstDash val="solid"/>
          </a:ln>
        </p:spPr>
        <p:txBody>
          <a:bodyPr/>
          <a:lstStyle/>
          <a:p>
            <a:endParaRPr lang="en-IN"/>
          </a:p>
        </p:txBody>
      </p:sp>
      <p:sp>
        <p:nvSpPr>
          <p:cNvPr id="19" name="Text 17"/>
          <p:cNvSpPr/>
          <p:nvPr/>
        </p:nvSpPr>
        <p:spPr>
          <a:xfrm>
            <a:off x="3291840" y="1490472"/>
            <a:ext cx="2651760" cy="1078992"/>
          </a:xfrm>
          <a:prstGeom prst="rect">
            <a:avLst/>
          </a:prstGeom>
          <a:noFill/>
          <a:ln/>
        </p:spPr>
        <p:txBody>
          <a:bodyPr wrap="square" lIns="0" tIns="0" rIns="0" bIns="0" rtlCol="0" anchor="t"/>
          <a:lstStyle/>
          <a:p>
            <a:pPr marL="0" indent="0">
              <a:buNone/>
            </a:pPr>
            <a:r>
              <a:rPr lang="en-US" sz="1300" dirty="0">
                <a:solidFill>
                  <a:srgbClr val="1E293B"/>
                </a:solidFill>
                <a:latin typeface="Calibri" pitchFamily="34" charset="0"/>
                <a:ea typeface="Calibri" pitchFamily="34" charset="-122"/>
                <a:cs typeface="Calibri" pitchFamily="34" charset="-120"/>
              </a:rPr>
              <a:t>Audited Balance Sheet, P&amp;L/Income &amp; Expenditure Account, and statutory audit report (where accounts audited under another law) to be attached</a:t>
            </a:r>
            <a:endParaRPr lang="en-US" sz="1300" dirty="0"/>
          </a:p>
        </p:txBody>
      </p:sp>
      <p:sp>
        <p:nvSpPr>
          <p:cNvPr id="20" name="Shape 18"/>
          <p:cNvSpPr/>
          <p:nvPr/>
        </p:nvSpPr>
        <p:spPr>
          <a:xfrm>
            <a:off x="6035040" y="1673352"/>
            <a:ext cx="137160" cy="164592"/>
          </a:xfrm>
          <a:prstGeom prst="rect">
            <a:avLst/>
          </a:prstGeom>
          <a:solidFill>
            <a:srgbClr val="C9A84C"/>
          </a:solidFill>
          <a:ln w="12700">
            <a:solidFill>
              <a:srgbClr val="C9A84C"/>
            </a:solidFill>
            <a:prstDash val="solid"/>
          </a:ln>
        </p:spPr>
        <p:txBody>
          <a:bodyPr/>
          <a:lstStyle/>
          <a:p>
            <a:endParaRPr lang="en-IN"/>
          </a:p>
        </p:txBody>
      </p:sp>
      <p:sp>
        <p:nvSpPr>
          <p:cNvPr id="21" name="Shape 19"/>
          <p:cNvSpPr/>
          <p:nvPr/>
        </p:nvSpPr>
        <p:spPr>
          <a:xfrm>
            <a:off x="6172200" y="868680"/>
            <a:ext cx="2834640" cy="1783080"/>
          </a:xfrm>
          <a:prstGeom prst="rect">
            <a:avLst/>
          </a:prstGeom>
          <a:solidFill>
            <a:srgbClr val="FFFFFF"/>
          </a:solidFill>
          <a:ln w="12700">
            <a:solidFill>
              <a:srgbClr val="E2E8F0"/>
            </a:solidFill>
            <a:prstDash val="solid"/>
          </a:ln>
          <a:effectLst>
            <a:outerShdw blurRad="50800" dist="25400" dir="8100000" algn="bl" rotWithShape="0">
              <a:srgbClr val="000000">
                <a:alpha val="8000"/>
              </a:srgbClr>
            </a:outerShdw>
          </a:effectLst>
        </p:spPr>
        <p:txBody>
          <a:bodyPr/>
          <a:lstStyle/>
          <a:p>
            <a:endParaRPr lang="en-IN"/>
          </a:p>
        </p:txBody>
      </p:sp>
      <p:sp>
        <p:nvSpPr>
          <p:cNvPr id="22" name="Shape 20"/>
          <p:cNvSpPr/>
          <p:nvPr/>
        </p:nvSpPr>
        <p:spPr>
          <a:xfrm>
            <a:off x="6263640" y="960120"/>
            <a:ext cx="384048" cy="384048"/>
          </a:xfrm>
          <a:prstGeom prst="rect">
            <a:avLst/>
          </a:prstGeom>
          <a:solidFill>
            <a:srgbClr val="1E2761"/>
          </a:solidFill>
          <a:ln w="12700">
            <a:solidFill>
              <a:srgbClr val="1E2761"/>
            </a:solidFill>
            <a:prstDash val="solid"/>
          </a:ln>
        </p:spPr>
        <p:txBody>
          <a:bodyPr/>
          <a:lstStyle/>
          <a:p>
            <a:endParaRPr lang="en-IN"/>
          </a:p>
        </p:txBody>
      </p:sp>
      <p:sp>
        <p:nvSpPr>
          <p:cNvPr id="23" name="Text 21"/>
          <p:cNvSpPr/>
          <p:nvPr/>
        </p:nvSpPr>
        <p:spPr>
          <a:xfrm>
            <a:off x="6263640" y="960120"/>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24" name="Text 22"/>
          <p:cNvSpPr/>
          <p:nvPr/>
        </p:nvSpPr>
        <p:spPr>
          <a:xfrm>
            <a:off x="6720840" y="987552"/>
            <a:ext cx="2194560" cy="329184"/>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Electronic Upload</a:t>
            </a:r>
            <a:endParaRPr lang="en-US" sz="1300" dirty="0"/>
          </a:p>
        </p:txBody>
      </p:sp>
      <p:sp>
        <p:nvSpPr>
          <p:cNvPr id="25" name="Shape 23"/>
          <p:cNvSpPr/>
          <p:nvPr/>
        </p:nvSpPr>
        <p:spPr>
          <a:xfrm>
            <a:off x="6263640" y="1399032"/>
            <a:ext cx="2651760" cy="27432"/>
          </a:xfrm>
          <a:prstGeom prst="rect">
            <a:avLst/>
          </a:prstGeom>
          <a:solidFill>
            <a:srgbClr val="C8D8E8"/>
          </a:solidFill>
          <a:ln w="12700">
            <a:solidFill>
              <a:srgbClr val="C8D8E8"/>
            </a:solidFill>
            <a:prstDash val="solid"/>
          </a:ln>
        </p:spPr>
        <p:txBody>
          <a:bodyPr/>
          <a:lstStyle/>
          <a:p>
            <a:endParaRPr lang="en-IN"/>
          </a:p>
        </p:txBody>
      </p:sp>
      <p:sp>
        <p:nvSpPr>
          <p:cNvPr id="26" name="Text 24"/>
          <p:cNvSpPr/>
          <p:nvPr/>
        </p:nvSpPr>
        <p:spPr>
          <a:xfrm>
            <a:off x="6263640" y="1490472"/>
            <a:ext cx="2651760" cy="1078992"/>
          </a:xfrm>
          <a:prstGeom prst="rect">
            <a:avLst/>
          </a:prstGeom>
          <a:noFill/>
          <a:ln/>
        </p:spPr>
        <p:txBody>
          <a:bodyPr wrap="square" lIns="0" tIns="0" rIns="0" bIns="0" rtlCol="0" anchor="t"/>
          <a:lstStyle/>
          <a:p>
            <a:pPr marL="0" indent="0">
              <a:buNone/>
            </a:pPr>
            <a:r>
              <a:rPr lang="en-US" sz="1300" dirty="0">
                <a:solidFill>
                  <a:srgbClr val="1E293B"/>
                </a:solidFill>
                <a:latin typeface="Calibri" pitchFamily="34" charset="0"/>
                <a:ea typeface="Calibri" pitchFamily="34" charset="-122"/>
                <a:cs typeface="Calibri" pitchFamily="34" charset="-120"/>
              </a:rPr>
              <a:t>Tax auditor uploads Form 3CA/3CB and Form 3CD on the Income Tax portal; all forms digitally signed by the auditor</a:t>
            </a:r>
            <a:endParaRPr lang="en-US" sz="1300" dirty="0"/>
          </a:p>
        </p:txBody>
      </p:sp>
      <p:sp>
        <p:nvSpPr>
          <p:cNvPr id="27" name="Shape 25"/>
          <p:cNvSpPr/>
          <p:nvPr/>
        </p:nvSpPr>
        <p:spPr>
          <a:xfrm>
            <a:off x="228600" y="2834640"/>
            <a:ext cx="2834640" cy="1783080"/>
          </a:xfrm>
          <a:prstGeom prst="rect">
            <a:avLst/>
          </a:prstGeom>
          <a:solidFill>
            <a:srgbClr val="FFFFFF"/>
          </a:solidFill>
          <a:ln w="12700">
            <a:solidFill>
              <a:srgbClr val="E2E8F0"/>
            </a:solidFill>
            <a:prstDash val="solid"/>
          </a:ln>
          <a:effectLst>
            <a:outerShdw blurRad="50800" dist="25400" dir="8100000" algn="bl" rotWithShape="0">
              <a:srgbClr val="000000">
                <a:alpha val="8000"/>
              </a:srgbClr>
            </a:outerShdw>
          </a:effectLst>
        </p:spPr>
        <p:txBody>
          <a:bodyPr/>
          <a:lstStyle/>
          <a:p>
            <a:endParaRPr lang="en-IN"/>
          </a:p>
        </p:txBody>
      </p:sp>
      <p:sp>
        <p:nvSpPr>
          <p:cNvPr id="28" name="Shape 26"/>
          <p:cNvSpPr/>
          <p:nvPr/>
        </p:nvSpPr>
        <p:spPr>
          <a:xfrm>
            <a:off x="320040" y="2926080"/>
            <a:ext cx="384048" cy="384048"/>
          </a:xfrm>
          <a:prstGeom prst="rect">
            <a:avLst/>
          </a:prstGeom>
          <a:solidFill>
            <a:srgbClr val="1E2761"/>
          </a:solidFill>
          <a:ln w="12700">
            <a:solidFill>
              <a:srgbClr val="1E2761"/>
            </a:solidFill>
            <a:prstDash val="solid"/>
          </a:ln>
        </p:spPr>
        <p:txBody>
          <a:bodyPr/>
          <a:lstStyle/>
          <a:p>
            <a:endParaRPr lang="en-IN"/>
          </a:p>
        </p:txBody>
      </p:sp>
      <p:sp>
        <p:nvSpPr>
          <p:cNvPr id="29" name="Text 27"/>
          <p:cNvSpPr/>
          <p:nvPr/>
        </p:nvSpPr>
        <p:spPr>
          <a:xfrm>
            <a:off x="320040" y="2926080"/>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30" name="Text 28"/>
          <p:cNvSpPr/>
          <p:nvPr/>
        </p:nvSpPr>
        <p:spPr>
          <a:xfrm>
            <a:off x="777240" y="2953512"/>
            <a:ext cx="2194560" cy="329184"/>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UDIN Update</a:t>
            </a:r>
            <a:endParaRPr lang="en-US" sz="1300" dirty="0"/>
          </a:p>
        </p:txBody>
      </p:sp>
      <p:sp>
        <p:nvSpPr>
          <p:cNvPr id="31" name="Shape 29"/>
          <p:cNvSpPr/>
          <p:nvPr/>
        </p:nvSpPr>
        <p:spPr>
          <a:xfrm>
            <a:off x="320040" y="3364992"/>
            <a:ext cx="2651760" cy="27432"/>
          </a:xfrm>
          <a:prstGeom prst="rect">
            <a:avLst/>
          </a:prstGeom>
          <a:solidFill>
            <a:srgbClr val="C8D8E8"/>
          </a:solidFill>
          <a:ln w="12700">
            <a:solidFill>
              <a:srgbClr val="C8D8E8"/>
            </a:solidFill>
            <a:prstDash val="solid"/>
          </a:ln>
        </p:spPr>
        <p:txBody>
          <a:bodyPr/>
          <a:lstStyle/>
          <a:p>
            <a:endParaRPr lang="en-IN"/>
          </a:p>
        </p:txBody>
      </p:sp>
      <p:sp>
        <p:nvSpPr>
          <p:cNvPr id="32" name="Text 30"/>
          <p:cNvSpPr/>
          <p:nvPr/>
        </p:nvSpPr>
        <p:spPr>
          <a:xfrm>
            <a:off x="320040" y="3456432"/>
            <a:ext cx="2651760" cy="1078992"/>
          </a:xfrm>
          <a:prstGeom prst="rect">
            <a:avLst/>
          </a:prstGeom>
          <a:noFill/>
          <a:ln/>
        </p:spPr>
        <p:txBody>
          <a:bodyPr wrap="square" lIns="0" tIns="0" rIns="0" bIns="0" rtlCol="0" anchor="t"/>
          <a:lstStyle/>
          <a:p>
            <a:pPr marL="0" indent="0">
              <a:buNone/>
            </a:pPr>
            <a:r>
              <a:rPr lang="en-US" sz="1300" dirty="0">
                <a:solidFill>
                  <a:srgbClr val="1E293B"/>
                </a:solidFill>
                <a:latin typeface="Calibri" pitchFamily="34" charset="0"/>
                <a:ea typeface="Calibri" pitchFamily="34" charset="-122"/>
                <a:cs typeface="Calibri" pitchFamily="34" charset="-120"/>
              </a:rPr>
              <a:t>Unique Document Identification Number (UDIN) mandatorily updated by tax auditor under CA login on the Income Tax portal</a:t>
            </a:r>
            <a:endParaRPr lang="en-US" sz="1300" dirty="0"/>
          </a:p>
        </p:txBody>
      </p:sp>
      <p:sp>
        <p:nvSpPr>
          <p:cNvPr id="33" name="Shape 31"/>
          <p:cNvSpPr/>
          <p:nvPr/>
        </p:nvSpPr>
        <p:spPr>
          <a:xfrm>
            <a:off x="3063240" y="3639312"/>
            <a:ext cx="137160" cy="164592"/>
          </a:xfrm>
          <a:prstGeom prst="rect">
            <a:avLst/>
          </a:prstGeom>
          <a:solidFill>
            <a:srgbClr val="C9A84C"/>
          </a:solidFill>
          <a:ln w="12700">
            <a:solidFill>
              <a:srgbClr val="C9A84C"/>
            </a:solidFill>
            <a:prstDash val="solid"/>
          </a:ln>
        </p:spPr>
        <p:txBody>
          <a:bodyPr/>
          <a:lstStyle/>
          <a:p>
            <a:endParaRPr lang="en-IN"/>
          </a:p>
        </p:txBody>
      </p:sp>
      <p:sp>
        <p:nvSpPr>
          <p:cNvPr id="34" name="Shape 32"/>
          <p:cNvSpPr/>
          <p:nvPr/>
        </p:nvSpPr>
        <p:spPr>
          <a:xfrm>
            <a:off x="3200400" y="2834640"/>
            <a:ext cx="2834640" cy="1783080"/>
          </a:xfrm>
          <a:prstGeom prst="rect">
            <a:avLst/>
          </a:prstGeom>
          <a:solidFill>
            <a:srgbClr val="FFFFFF"/>
          </a:solidFill>
          <a:ln w="12700">
            <a:solidFill>
              <a:srgbClr val="E2E8F0"/>
            </a:solidFill>
            <a:prstDash val="solid"/>
          </a:ln>
          <a:effectLst>
            <a:outerShdw blurRad="50800" dist="25400" dir="8100000" algn="bl" rotWithShape="0">
              <a:srgbClr val="000000">
                <a:alpha val="8000"/>
              </a:srgbClr>
            </a:outerShdw>
          </a:effectLst>
        </p:spPr>
        <p:txBody>
          <a:bodyPr/>
          <a:lstStyle/>
          <a:p>
            <a:endParaRPr lang="en-IN"/>
          </a:p>
        </p:txBody>
      </p:sp>
      <p:sp>
        <p:nvSpPr>
          <p:cNvPr id="35" name="Shape 33"/>
          <p:cNvSpPr/>
          <p:nvPr/>
        </p:nvSpPr>
        <p:spPr>
          <a:xfrm>
            <a:off x="3291840" y="2926080"/>
            <a:ext cx="384048" cy="384048"/>
          </a:xfrm>
          <a:prstGeom prst="rect">
            <a:avLst/>
          </a:prstGeom>
          <a:solidFill>
            <a:srgbClr val="1E2761"/>
          </a:solidFill>
          <a:ln w="12700">
            <a:solidFill>
              <a:srgbClr val="1E2761"/>
            </a:solidFill>
            <a:prstDash val="solid"/>
          </a:ln>
        </p:spPr>
        <p:txBody>
          <a:bodyPr/>
          <a:lstStyle/>
          <a:p>
            <a:endParaRPr lang="en-IN"/>
          </a:p>
        </p:txBody>
      </p:sp>
      <p:sp>
        <p:nvSpPr>
          <p:cNvPr id="36" name="Text 34"/>
          <p:cNvSpPr/>
          <p:nvPr/>
        </p:nvSpPr>
        <p:spPr>
          <a:xfrm>
            <a:off x="3291840" y="2926080"/>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37" name="Text 35"/>
          <p:cNvSpPr/>
          <p:nvPr/>
        </p:nvSpPr>
        <p:spPr>
          <a:xfrm>
            <a:off x="3749040" y="2953512"/>
            <a:ext cx="2194560" cy="329184"/>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Assessee Acceptance</a:t>
            </a:r>
            <a:endParaRPr lang="en-US" sz="1300" dirty="0"/>
          </a:p>
        </p:txBody>
      </p:sp>
      <p:sp>
        <p:nvSpPr>
          <p:cNvPr id="38" name="Shape 36"/>
          <p:cNvSpPr/>
          <p:nvPr/>
        </p:nvSpPr>
        <p:spPr>
          <a:xfrm>
            <a:off x="3291840" y="3364992"/>
            <a:ext cx="2651760" cy="27432"/>
          </a:xfrm>
          <a:prstGeom prst="rect">
            <a:avLst/>
          </a:prstGeom>
          <a:solidFill>
            <a:srgbClr val="C8D8E8"/>
          </a:solidFill>
          <a:ln w="12700">
            <a:solidFill>
              <a:srgbClr val="C8D8E8"/>
            </a:solidFill>
            <a:prstDash val="solid"/>
          </a:ln>
        </p:spPr>
        <p:txBody>
          <a:bodyPr/>
          <a:lstStyle/>
          <a:p>
            <a:endParaRPr lang="en-IN"/>
          </a:p>
        </p:txBody>
      </p:sp>
      <p:sp>
        <p:nvSpPr>
          <p:cNvPr id="39" name="Text 37"/>
          <p:cNvSpPr/>
          <p:nvPr/>
        </p:nvSpPr>
        <p:spPr>
          <a:xfrm>
            <a:off x="3291840" y="3456432"/>
            <a:ext cx="2651760" cy="1078992"/>
          </a:xfrm>
          <a:prstGeom prst="rect">
            <a:avLst/>
          </a:prstGeom>
          <a:noFill/>
          <a:ln/>
        </p:spPr>
        <p:txBody>
          <a:bodyPr wrap="square" lIns="0" tIns="0" rIns="0" bIns="0" rtlCol="0" anchor="t"/>
          <a:lstStyle/>
          <a:p>
            <a:pPr marL="0" indent="0">
              <a:buNone/>
            </a:pPr>
            <a:r>
              <a:rPr lang="en-US" sz="1300" dirty="0">
                <a:solidFill>
                  <a:srgbClr val="1E293B"/>
                </a:solidFill>
                <a:latin typeface="Calibri" pitchFamily="34" charset="0"/>
                <a:ea typeface="Calibri" pitchFamily="34" charset="-122"/>
                <a:cs typeface="Calibri" pitchFamily="34" charset="-120"/>
              </a:rPr>
              <a:t>After submission by auditor, the assessee must accept the report on the Income Tax portal to complete online furnishing</a:t>
            </a:r>
            <a:endParaRPr lang="en-US" sz="1300" dirty="0"/>
          </a:p>
        </p:txBody>
      </p:sp>
      <p:sp>
        <p:nvSpPr>
          <p:cNvPr id="40" name="Shape 38"/>
          <p:cNvSpPr/>
          <p:nvPr/>
        </p:nvSpPr>
        <p:spPr>
          <a:xfrm>
            <a:off x="6035040" y="3639312"/>
            <a:ext cx="137160" cy="164592"/>
          </a:xfrm>
          <a:prstGeom prst="rect">
            <a:avLst/>
          </a:prstGeom>
          <a:solidFill>
            <a:srgbClr val="C9A84C"/>
          </a:solidFill>
          <a:ln w="12700">
            <a:solidFill>
              <a:srgbClr val="C9A84C"/>
            </a:solidFill>
            <a:prstDash val="solid"/>
          </a:ln>
        </p:spPr>
        <p:txBody>
          <a:bodyPr/>
          <a:lstStyle/>
          <a:p>
            <a:endParaRPr lang="en-IN"/>
          </a:p>
        </p:txBody>
      </p:sp>
      <p:sp>
        <p:nvSpPr>
          <p:cNvPr id="41" name="Shape 39"/>
          <p:cNvSpPr/>
          <p:nvPr/>
        </p:nvSpPr>
        <p:spPr>
          <a:xfrm>
            <a:off x="6172200" y="2834640"/>
            <a:ext cx="2834640" cy="1783080"/>
          </a:xfrm>
          <a:prstGeom prst="rect">
            <a:avLst/>
          </a:prstGeom>
          <a:solidFill>
            <a:srgbClr val="FFFFFF"/>
          </a:solidFill>
          <a:ln w="12700">
            <a:solidFill>
              <a:srgbClr val="E2E8F0"/>
            </a:solidFill>
            <a:prstDash val="solid"/>
          </a:ln>
          <a:effectLst>
            <a:outerShdw blurRad="50800" dist="25400" dir="8100000" algn="bl" rotWithShape="0">
              <a:srgbClr val="000000">
                <a:alpha val="8000"/>
              </a:srgbClr>
            </a:outerShdw>
          </a:effectLst>
        </p:spPr>
        <p:txBody>
          <a:bodyPr/>
          <a:lstStyle/>
          <a:p>
            <a:endParaRPr lang="en-IN"/>
          </a:p>
        </p:txBody>
      </p:sp>
      <p:sp>
        <p:nvSpPr>
          <p:cNvPr id="42" name="Shape 40"/>
          <p:cNvSpPr/>
          <p:nvPr/>
        </p:nvSpPr>
        <p:spPr>
          <a:xfrm>
            <a:off x="6263640" y="2926080"/>
            <a:ext cx="384048" cy="384048"/>
          </a:xfrm>
          <a:prstGeom prst="rect">
            <a:avLst/>
          </a:prstGeom>
          <a:solidFill>
            <a:srgbClr val="1E2761"/>
          </a:solidFill>
          <a:ln w="12700">
            <a:solidFill>
              <a:srgbClr val="1E2761"/>
            </a:solidFill>
            <a:prstDash val="solid"/>
          </a:ln>
        </p:spPr>
        <p:txBody>
          <a:bodyPr/>
          <a:lstStyle/>
          <a:p>
            <a:endParaRPr lang="en-IN"/>
          </a:p>
        </p:txBody>
      </p:sp>
      <p:sp>
        <p:nvSpPr>
          <p:cNvPr id="43" name="Text 41"/>
          <p:cNvSpPr/>
          <p:nvPr/>
        </p:nvSpPr>
        <p:spPr>
          <a:xfrm>
            <a:off x="6263640" y="2926080"/>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6</a:t>
            </a:r>
            <a:endParaRPr lang="en-US" sz="1300" dirty="0"/>
          </a:p>
        </p:txBody>
      </p:sp>
      <p:sp>
        <p:nvSpPr>
          <p:cNvPr id="44" name="Text 42"/>
          <p:cNvSpPr/>
          <p:nvPr/>
        </p:nvSpPr>
        <p:spPr>
          <a:xfrm>
            <a:off x="6720840" y="2953512"/>
            <a:ext cx="2194560" cy="329184"/>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Acknowledgement</a:t>
            </a:r>
            <a:endParaRPr lang="en-US" sz="1300" dirty="0"/>
          </a:p>
        </p:txBody>
      </p:sp>
      <p:sp>
        <p:nvSpPr>
          <p:cNvPr id="45" name="Shape 43"/>
          <p:cNvSpPr/>
          <p:nvPr/>
        </p:nvSpPr>
        <p:spPr>
          <a:xfrm>
            <a:off x="6263640" y="3364992"/>
            <a:ext cx="2651760" cy="27432"/>
          </a:xfrm>
          <a:prstGeom prst="rect">
            <a:avLst/>
          </a:prstGeom>
          <a:solidFill>
            <a:srgbClr val="C8D8E8"/>
          </a:solidFill>
          <a:ln w="12700">
            <a:solidFill>
              <a:srgbClr val="C8D8E8"/>
            </a:solidFill>
            <a:prstDash val="solid"/>
          </a:ln>
        </p:spPr>
        <p:txBody>
          <a:bodyPr/>
          <a:lstStyle/>
          <a:p>
            <a:endParaRPr lang="en-IN"/>
          </a:p>
        </p:txBody>
      </p:sp>
      <p:sp>
        <p:nvSpPr>
          <p:cNvPr id="46" name="Text 44"/>
          <p:cNvSpPr/>
          <p:nvPr/>
        </p:nvSpPr>
        <p:spPr>
          <a:xfrm>
            <a:off x="6263640" y="3456432"/>
            <a:ext cx="2651760" cy="1078992"/>
          </a:xfrm>
          <a:prstGeom prst="rect">
            <a:avLst/>
          </a:prstGeom>
          <a:noFill/>
          <a:ln/>
        </p:spPr>
        <p:txBody>
          <a:bodyPr wrap="square" lIns="0" tIns="0" rIns="0" bIns="0" rtlCol="0" anchor="t"/>
          <a:lstStyle/>
          <a:p>
            <a:pPr marL="0" indent="0">
              <a:buNone/>
            </a:pPr>
            <a:r>
              <a:rPr lang="en-US" sz="1300" dirty="0">
                <a:solidFill>
                  <a:srgbClr val="1E293B"/>
                </a:solidFill>
                <a:latin typeface="Calibri" pitchFamily="34" charset="0"/>
                <a:ea typeface="Calibri" pitchFamily="34" charset="-122"/>
                <a:cs typeface="Calibri" pitchFamily="34" charset="-120"/>
              </a:rPr>
              <a:t>Acknowledgement number generated on the Income Tax portal — confirms completion of tax audit report filing</a:t>
            </a:r>
            <a:endParaRPr lang="en-US" sz="13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B2A4A"/>
          </a:solidFill>
          <a:ln/>
        </p:spPr>
      </p:sp>
      <p:sp>
        <p:nvSpPr>
          <p:cNvPr id="3" name="Text 1"/>
          <p:cNvSpPr/>
          <p:nvPr/>
        </p:nvSpPr>
        <p:spPr>
          <a:xfrm>
            <a:off x="365760" y="0"/>
            <a:ext cx="8412480" cy="8229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KEY DIFFERENCES</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365760" y="0"/>
            <a:ext cx="8412480" cy="82296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5E6C0"/>
                </a:solidFill>
                <a:effectLst/>
                <a:uLnTx/>
                <a:uFillTx/>
                <a:latin typeface="Calibri" pitchFamily="34" charset="0"/>
                <a:ea typeface="Calibri" pitchFamily="34" charset="-122"/>
                <a:cs typeface="Calibri" pitchFamily="34" charset="-120"/>
              </a:rPr>
              <a:t>Form 3CA  vs  Form 3CB</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137160" y="914400"/>
            <a:ext cx="2743200" cy="457200"/>
          </a:xfrm>
          <a:prstGeom prst="rect">
            <a:avLst/>
          </a:prstGeom>
          <a:solidFill>
            <a:srgbClr val="1B2A4A"/>
          </a:solidFill>
          <a:ln/>
        </p:spPr>
      </p:sp>
      <p:sp>
        <p:nvSpPr>
          <p:cNvPr id="6" name="Text 4"/>
          <p:cNvSpPr/>
          <p:nvPr/>
        </p:nvSpPr>
        <p:spPr>
          <a:xfrm>
            <a:off x="137160" y="914400"/>
            <a:ext cx="274320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ASPECT</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3063240" y="914400"/>
            <a:ext cx="2880360" cy="457200"/>
          </a:xfrm>
          <a:prstGeom prst="rect">
            <a:avLst/>
          </a:prstGeom>
          <a:solidFill>
            <a:srgbClr val="0E7A6E"/>
          </a:solidFill>
          <a:ln/>
        </p:spPr>
      </p:sp>
      <p:sp>
        <p:nvSpPr>
          <p:cNvPr id="8" name="Text 6"/>
          <p:cNvSpPr/>
          <p:nvPr/>
        </p:nvSpPr>
        <p:spPr>
          <a:xfrm>
            <a:off x="3063240" y="914400"/>
            <a:ext cx="288036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FORM 3CA</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6035040" y="914400"/>
            <a:ext cx="2926080" cy="457200"/>
          </a:xfrm>
          <a:prstGeom prst="rect">
            <a:avLst/>
          </a:prstGeom>
          <a:solidFill>
            <a:srgbClr val="C0392B"/>
          </a:solidFill>
          <a:ln/>
        </p:spPr>
      </p:sp>
      <p:sp>
        <p:nvSpPr>
          <p:cNvPr id="10" name="Text 8"/>
          <p:cNvSpPr/>
          <p:nvPr/>
        </p:nvSpPr>
        <p:spPr>
          <a:xfrm>
            <a:off x="6035040" y="914400"/>
            <a:ext cx="2926080" cy="45720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FORM 3CB</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137160" y="1417320"/>
            <a:ext cx="2743200" cy="548640"/>
          </a:xfrm>
          <a:prstGeom prst="rect">
            <a:avLst/>
          </a:prstGeom>
          <a:solidFill>
            <a:srgbClr val="FFFFFF"/>
          </a:solidFill>
          <a:ln w="6350">
            <a:solidFill>
              <a:srgbClr val="D0D9E8"/>
            </a:solidFill>
            <a:prstDash val="solid"/>
          </a:ln>
        </p:spPr>
      </p:sp>
      <p:sp>
        <p:nvSpPr>
          <p:cNvPr id="12" name="Shape 10"/>
          <p:cNvSpPr/>
          <p:nvPr/>
        </p:nvSpPr>
        <p:spPr>
          <a:xfrm>
            <a:off x="3063240" y="1417320"/>
            <a:ext cx="2880360" cy="548640"/>
          </a:xfrm>
          <a:prstGeom prst="rect">
            <a:avLst/>
          </a:prstGeom>
          <a:solidFill>
            <a:srgbClr val="FFFFFF"/>
          </a:solidFill>
          <a:ln w="6350">
            <a:solidFill>
              <a:srgbClr val="D0D9E8"/>
            </a:solidFill>
            <a:prstDash val="solid"/>
          </a:ln>
        </p:spPr>
      </p:sp>
      <p:sp>
        <p:nvSpPr>
          <p:cNvPr id="13" name="Shape 11"/>
          <p:cNvSpPr/>
          <p:nvPr/>
        </p:nvSpPr>
        <p:spPr>
          <a:xfrm>
            <a:off x="6035040" y="1417320"/>
            <a:ext cx="2926080" cy="548640"/>
          </a:xfrm>
          <a:prstGeom prst="rect">
            <a:avLst/>
          </a:prstGeom>
          <a:solidFill>
            <a:srgbClr val="FFFFFF"/>
          </a:solidFill>
          <a:ln w="6350">
            <a:solidFill>
              <a:srgbClr val="D0D9E8"/>
            </a:solidFill>
            <a:prstDash val="solid"/>
          </a:ln>
        </p:spPr>
      </p:sp>
      <p:sp>
        <p:nvSpPr>
          <p:cNvPr id="14" name="Shape 12"/>
          <p:cNvSpPr/>
          <p:nvPr/>
        </p:nvSpPr>
        <p:spPr>
          <a:xfrm>
            <a:off x="914400" y="1417320"/>
            <a:ext cx="914400" cy="548640"/>
          </a:xfrm>
          <a:prstGeom prst="rect">
            <a:avLst/>
          </a:prstGeom>
          <a:solidFill>
            <a:srgbClr val="FFFFFF"/>
          </a:solidFill>
          <a:ln w="6350">
            <a:solidFill>
              <a:srgbClr val="D0D9E8"/>
            </a:solidFill>
            <a:prstDash val="solid"/>
          </a:ln>
        </p:spPr>
      </p:sp>
      <p:sp>
        <p:nvSpPr>
          <p:cNvPr id="15" name="Shape 13"/>
          <p:cNvSpPr/>
          <p:nvPr/>
        </p:nvSpPr>
        <p:spPr>
          <a:xfrm>
            <a:off x="914400" y="1417320"/>
            <a:ext cx="914400" cy="548640"/>
          </a:xfrm>
          <a:prstGeom prst="rect">
            <a:avLst/>
          </a:prstGeom>
          <a:solidFill>
            <a:srgbClr val="FFFFFF"/>
          </a:solidFill>
          <a:ln w="6350">
            <a:solidFill>
              <a:srgbClr val="D0D9E8"/>
            </a:solidFill>
            <a:prstDash val="solid"/>
          </a:ln>
        </p:spPr>
      </p:sp>
      <p:sp>
        <p:nvSpPr>
          <p:cNvPr id="16" name="Shape 14"/>
          <p:cNvSpPr/>
          <p:nvPr/>
        </p:nvSpPr>
        <p:spPr>
          <a:xfrm>
            <a:off x="914400" y="1417320"/>
            <a:ext cx="914400" cy="548640"/>
          </a:xfrm>
          <a:prstGeom prst="rect">
            <a:avLst/>
          </a:prstGeom>
          <a:solidFill>
            <a:srgbClr val="FFFFFF"/>
          </a:solidFill>
          <a:ln w="6350">
            <a:solidFill>
              <a:srgbClr val="D0D9E8"/>
            </a:solidFill>
            <a:prstDash val="solid"/>
          </a:ln>
        </p:spPr>
      </p:sp>
      <p:sp>
        <p:nvSpPr>
          <p:cNvPr id="17" name="Shape 15"/>
          <p:cNvSpPr/>
          <p:nvPr/>
        </p:nvSpPr>
        <p:spPr>
          <a:xfrm>
            <a:off x="137160" y="1417320"/>
            <a:ext cx="54864" cy="548640"/>
          </a:xfrm>
          <a:prstGeom prst="rect">
            <a:avLst/>
          </a:prstGeom>
          <a:solidFill>
            <a:srgbClr val="1B2A4A"/>
          </a:solidFill>
          <a:ln/>
        </p:spPr>
      </p:sp>
      <p:sp>
        <p:nvSpPr>
          <p:cNvPr id="18" name="Text 16"/>
          <p:cNvSpPr/>
          <p:nvPr/>
        </p:nvSpPr>
        <p:spPr>
          <a:xfrm>
            <a:off x="228600" y="1453896"/>
            <a:ext cx="260604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Applicability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3063240" y="1417320"/>
            <a:ext cx="54864" cy="548640"/>
          </a:xfrm>
          <a:prstGeom prst="rect">
            <a:avLst/>
          </a:prstGeom>
          <a:solidFill>
            <a:srgbClr val="0E7A6E"/>
          </a:solidFill>
          <a:ln/>
        </p:spPr>
      </p:sp>
      <p:sp>
        <p:nvSpPr>
          <p:cNvPr id="20" name="Text 18"/>
          <p:cNvSpPr/>
          <p:nvPr/>
        </p:nvSpPr>
        <p:spPr>
          <a:xfrm>
            <a:off x="3154680" y="1453896"/>
            <a:ext cx="274320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Taxpayers already required to get accounts audited under any other law (e.g. Companies Act)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9"/>
          <p:cNvSpPr/>
          <p:nvPr/>
        </p:nvSpPr>
        <p:spPr>
          <a:xfrm>
            <a:off x="6035040" y="1417320"/>
            <a:ext cx="54864" cy="548640"/>
          </a:xfrm>
          <a:prstGeom prst="rect">
            <a:avLst/>
          </a:prstGeom>
          <a:solidFill>
            <a:srgbClr val="C0392B"/>
          </a:solidFill>
          <a:ln/>
        </p:spPr>
      </p:sp>
      <p:sp>
        <p:nvSpPr>
          <p:cNvPr id="22" name="Text 20"/>
          <p:cNvSpPr/>
          <p:nvPr/>
        </p:nvSpPr>
        <p:spPr>
          <a:xfrm>
            <a:off x="6126480" y="1453896"/>
            <a:ext cx="278892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Taxpayers required to get accounts audited only under Section 44AB (e.g. sole proprietors, HUFs, firms)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21"/>
          <p:cNvSpPr/>
          <p:nvPr/>
        </p:nvSpPr>
        <p:spPr>
          <a:xfrm>
            <a:off x="137160" y="1993392"/>
            <a:ext cx="2743200" cy="548640"/>
          </a:xfrm>
          <a:prstGeom prst="rect">
            <a:avLst/>
          </a:prstGeom>
          <a:solidFill>
            <a:srgbClr val="EEF2F8"/>
          </a:solidFill>
          <a:ln w="6350">
            <a:solidFill>
              <a:srgbClr val="D0D9E8"/>
            </a:solidFill>
            <a:prstDash val="solid"/>
          </a:ln>
        </p:spPr>
      </p:sp>
      <p:sp>
        <p:nvSpPr>
          <p:cNvPr id="24" name="Shape 22"/>
          <p:cNvSpPr/>
          <p:nvPr/>
        </p:nvSpPr>
        <p:spPr>
          <a:xfrm>
            <a:off x="3063240" y="1993392"/>
            <a:ext cx="2880360" cy="548640"/>
          </a:xfrm>
          <a:prstGeom prst="rect">
            <a:avLst/>
          </a:prstGeom>
          <a:solidFill>
            <a:srgbClr val="EEF2F8"/>
          </a:solidFill>
          <a:ln w="6350">
            <a:solidFill>
              <a:srgbClr val="D0D9E8"/>
            </a:solidFill>
            <a:prstDash val="solid"/>
          </a:ln>
        </p:spPr>
      </p:sp>
      <p:sp>
        <p:nvSpPr>
          <p:cNvPr id="25" name="Shape 23"/>
          <p:cNvSpPr/>
          <p:nvPr/>
        </p:nvSpPr>
        <p:spPr>
          <a:xfrm>
            <a:off x="6035040" y="1993392"/>
            <a:ext cx="2926080" cy="548640"/>
          </a:xfrm>
          <a:prstGeom prst="rect">
            <a:avLst/>
          </a:prstGeom>
          <a:solidFill>
            <a:srgbClr val="EEF2F8"/>
          </a:solidFill>
          <a:ln w="6350">
            <a:solidFill>
              <a:srgbClr val="D0D9E8"/>
            </a:solidFill>
            <a:prstDash val="solid"/>
          </a:ln>
        </p:spPr>
      </p:sp>
      <p:sp>
        <p:nvSpPr>
          <p:cNvPr id="26" name="Shape 24"/>
          <p:cNvSpPr/>
          <p:nvPr/>
        </p:nvSpPr>
        <p:spPr>
          <a:xfrm>
            <a:off x="914400" y="1993392"/>
            <a:ext cx="914400" cy="548640"/>
          </a:xfrm>
          <a:prstGeom prst="rect">
            <a:avLst/>
          </a:prstGeom>
          <a:solidFill>
            <a:srgbClr val="EEF2F8"/>
          </a:solidFill>
          <a:ln w="6350">
            <a:solidFill>
              <a:srgbClr val="D0D9E8"/>
            </a:solidFill>
            <a:prstDash val="solid"/>
          </a:ln>
        </p:spPr>
      </p:sp>
      <p:sp>
        <p:nvSpPr>
          <p:cNvPr id="27" name="Shape 25"/>
          <p:cNvSpPr/>
          <p:nvPr/>
        </p:nvSpPr>
        <p:spPr>
          <a:xfrm>
            <a:off x="914400" y="1993392"/>
            <a:ext cx="914400" cy="548640"/>
          </a:xfrm>
          <a:prstGeom prst="rect">
            <a:avLst/>
          </a:prstGeom>
          <a:solidFill>
            <a:srgbClr val="EEF2F8"/>
          </a:solidFill>
          <a:ln w="6350">
            <a:solidFill>
              <a:srgbClr val="D0D9E8"/>
            </a:solidFill>
            <a:prstDash val="solid"/>
          </a:ln>
        </p:spPr>
      </p:sp>
      <p:sp>
        <p:nvSpPr>
          <p:cNvPr id="28" name="Shape 26"/>
          <p:cNvSpPr/>
          <p:nvPr/>
        </p:nvSpPr>
        <p:spPr>
          <a:xfrm>
            <a:off x="914400" y="1993392"/>
            <a:ext cx="914400" cy="548640"/>
          </a:xfrm>
          <a:prstGeom prst="rect">
            <a:avLst/>
          </a:prstGeom>
          <a:solidFill>
            <a:srgbClr val="EEF2F8"/>
          </a:solidFill>
          <a:ln w="6350">
            <a:solidFill>
              <a:srgbClr val="D0D9E8"/>
            </a:solidFill>
            <a:prstDash val="solid"/>
          </a:ln>
        </p:spPr>
      </p:sp>
      <p:sp>
        <p:nvSpPr>
          <p:cNvPr id="29" name="Shape 27"/>
          <p:cNvSpPr/>
          <p:nvPr/>
        </p:nvSpPr>
        <p:spPr>
          <a:xfrm>
            <a:off x="137160" y="1993392"/>
            <a:ext cx="54864" cy="548640"/>
          </a:xfrm>
          <a:prstGeom prst="rect">
            <a:avLst/>
          </a:prstGeom>
          <a:solidFill>
            <a:srgbClr val="1B2A4A"/>
          </a:solidFill>
          <a:ln/>
        </p:spPr>
      </p:sp>
      <p:sp>
        <p:nvSpPr>
          <p:cNvPr id="30" name="Text 28"/>
          <p:cNvSpPr/>
          <p:nvPr/>
        </p:nvSpPr>
        <p:spPr>
          <a:xfrm>
            <a:off x="228600" y="2029968"/>
            <a:ext cx="260604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Prior Audit Requirement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hape 29"/>
          <p:cNvSpPr/>
          <p:nvPr/>
        </p:nvSpPr>
        <p:spPr>
          <a:xfrm>
            <a:off x="3063240" y="1993392"/>
            <a:ext cx="54864" cy="548640"/>
          </a:xfrm>
          <a:prstGeom prst="rect">
            <a:avLst/>
          </a:prstGeom>
          <a:solidFill>
            <a:srgbClr val="0E7A6E"/>
          </a:solidFill>
          <a:ln/>
        </p:spPr>
      </p:sp>
      <p:sp>
        <p:nvSpPr>
          <p:cNvPr id="32" name="Text 30"/>
          <p:cNvSpPr/>
          <p:nvPr/>
        </p:nvSpPr>
        <p:spPr>
          <a:xfrm>
            <a:off x="3154680" y="2029968"/>
            <a:ext cx="274320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YES — audit already conducted under another statute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hape 31"/>
          <p:cNvSpPr/>
          <p:nvPr/>
        </p:nvSpPr>
        <p:spPr>
          <a:xfrm>
            <a:off x="6035040" y="1993392"/>
            <a:ext cx="54864" cy="548640"/>
          </a:xfrm>
          <a:prstGeom prst="rect">
            <a:avLst/>
          </a:prstGeom>
          <a:solidFill>
            <a:srgbClr val="C0392B"/>
          </a:solidFill>
          <a:ln/>
        </p:spPr>
      </p:sp>
      <p:sp>
        <p:nvSpPr>
          <p:cNvPr id="34" name="Text 32"/>
          <p:cNvSpPr/>
          <p:nvPr/>
        </p:nvSpPr>
        <p:spPr>
          <a:xfrm>
            <a:off x="6126480" y="2029968"/>
            <a:ext cx="278892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NO — no prior statutory audit is conducted</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hape 33"/>
          <p:cNvSpPr/>
          <p:nvPr/>
        </p:nvSpPr>
        <p:spPr>
          <a:xfrm>
            <a:off x="137160" y="2569464"/>
            <a:ext cx="2743200" cy="548640"/>
          </a:xfrm>
          <a:prstGeom prst="rect">
            <a:avLst/>
          </a:prstGeom>
          <a:solidFill>
            <a:srgbClr val="FFFFFF"/>
          </a:solidFill>
          <a:ln w="6350">
            <a:solidFill>
              <a:srgbClr val="D0D9E8"/>
            </a:solidFill>
            <a:prstDash val="solid"/>
          </a:ln>
        </p:spPr>
      </p:sp>
      <p:sp>
        <p:nvSpPr>
          <p:cNvPr id="36" name="Shape 34"/>
          <p:cNvSpPr/>
          <p:nvPr/>
        </p:nvSpPr>
        <p:spPr>
          <a:xfrm>
            <a:off x="3063240" y="2569464"/>
            <a:ext cx="2880360" cy="548640"/>
          </a:xfrm>
          <a:prstGeom prst="rect">
            <a:avLst/>
          </a:prstGeom>
          <a:solidFill>
            <a:srgbClr val="FFFFFF"/>
          </a:solidFill>
          <a:ln w="6350">
            <a:solidFill>
              <a:srgbClr val="D0D9E8"/>
            </a:solidFill>
            <a:prstDash val="solid"/>
          </a:ln>
        </p:spPr>
      </p:sp>
      <p:sp>
        <p:nvSpPr>
          <p:cNvPr id="37" name="Shape 35"/>
          <p:cNvSpPr/>
          <p:nvPr/>
        </p:nvSpPr>
        <p:spPr>
          <a:xfrm>
            <a:off x="6035040" y="2569464"/>
            <a:ext cx="2926080" cy="548640"/>
          </a:xfrm>
          <a:prstGeom prst="rect">
            <a:avLst/>
          </a:prstGeom>
          <a:solidFill>
            <a:srgbClr val="FFFFFF"/>
          </a:solidFill>
          <a:ln w="6350">
            <a:solidFill>
              <a:srgbClr val="D0D9E8"/>
            </a:solidFill>
            <a:prstDash val="solid"/>
          </a:ln>
        </p:spPr>
      </p:sp>
      <p:sp>
        <p:nvSpPr>
          <p:cNvPr id="38" name="Shape 36"/>
          <p:cNvSpPr/>
          <p:nvPr/>
        </p:nvSpPr>
        <p:spPr>
          <a:xfrm>
            <a:off x="914400" y="2569464"/>
            <a:ext cx="914400" cy="548640"/>
          </a:xfrm>
          <a:prstGeom prst="rect">
            <a:avLst/>
          </a:prstGeom>
          <a:solidFill>
            <a:srgbClr val="FFFFFF"/>
          </a:solidFill>
          <a:ln w="6350">
            <a:solidFill>
              <a:srgbClr val="D0D9E8"/>
            </a:solidFill>
            <a:prstDash val="solid"/>
          </a:ln>
        </p:spPr>
      </p:sp>
      <p:sp>
        <p:nvSpPr>
          <p:cNvPr id="39" name="Shape 37"/>
          <p:cNvSpPr/>
          <p:nvPr/>
        </p:nvSpPr>
        <p:spPr>
          <a:xfrm>
            <a:off x="914400" y="2569464"/>
            <a:ext cx="914400" cy="548640"/>
          </a:xfrm>
          <a:prstGeom prst="rect">
            <a:avLst/>
          </a:prstGeom>
          <a:solidFill>
            <a:srgbClr val="FFFFFF"/>
          </a:solidFill>
          <a:ln w="6350">
            <a:solidFill>
              <a:srgbClr val="D0D9E8"/>
            </a:solidFill>
            <a:prstDash val="solid"/>
          </a:ln>
        </p:spPr>
      </p:sp>
      <p:sp>
        <p:nvSpPr>
          <p:cNvPr id="40" name="Shape 38"/>
          <p:cNvSpPr/>
          <p:nvPr/>
        </p:nvSpPr>
        <p:spPr>
          <a:xfrm>
            <a:off x="914400" y="2569464"/>
            <a:ext cx="914400" cy="548640"/>
          </a:xfrm>
          <a:prstGeom prst="rect">
            <a:avLst/>
          </a:prstGeom>
          <a:solidFill>
            <a:srgbClr val="FFFFFF"/>
          </a:solidFill>
          <a:ln w="6350">
            <a:solidFill>
              <a:srgbClr val="D0D9E8"/>
            </a:solidFill>
            <a:prstDash val="solid"/>
          </a:ln>
        </p:spPr>
      </p:sp>
      <p:sp>
        <p:nvSpPr>
          <p:cNvPr id="41" name="Shape 39"/>
          <p:cNvSpPr/>
          <p:nvPr/>
        </p:nvSpPr>
        <p:spPr>
          <a:xfrm>
            <a:off x="137160" y="2569464"/>
            <a:ext cx="54864" cy="548640"/>
          </a:xfrm>
          <a:prstGeom prst="rect">
            <a:avLst/>
          </a:prstGeom>
          <a:solidFill>
            <a:srgbClr val="1B2A4A"/>
          </a:solidFill>
          <a:ln/>
        </p:spPr>
      </p:sp>
      <p:sp>
        <p:nvSpPr>
          <p:cNvPr id="42" name="Text 40"/>
          <p:cNvSpPr/>
          <p:nvPr/>
        </p:nvSpPr>
        <p:spPr>
          <a:xfrm>
            <a:off x="228600" y="2606040"/>
            <a:ext cx="260604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Who Certifies It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Shape 41"/>
          <p:cNvSpPr/>
          <p:nvPr/>
        </p:nvSpPr>
        <p:spPr>
          <a:xfrm>
            <a:off x="3063240" y="2569464"/>
            <a:ext cx="54864" cy="548640"/>
          </a:xfrm>
          <a:prstGeom prst="rect">
            <a:avLst/>
          </a:prstGeom>
          <a:solidFill>
            <a:srgbClr val="0E7A6E"/>
          </a:solidFill>
          <a:ln/>
        </p:spPr>
      </p:sp>
      <p:sp>
        <p:nvSpPr>
          <p:cNvPr id="44" name="Text 42"/>
          <p:cNvSpPr/>
          <p:nvPr/>
        </p:nvSpPr>
        <p:spPr>
          <a:xfrm>
            <a:off x="3154680" y="2606040"/>
            <a:ext cx="274320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CA certifies and refers to the existing statutory audit report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Shape 43"/>
          <p:cNvSpPr/>
          <p:nvPr/>
        </p:nvSpPr>
        <p:spPr>
          <a:xfrm>
            <a:off x="6035040" y="2569464"/>
            <a:ext cx="54864" cy="548640"/>
          </a:xfrm>
          <a:prstGeom prst="rect">
            <a:avLst/>
          </a:prstGeom>
          <a:solidFill>
            <a:srgbClr val="C0392B"/>
          </a:solidFill>
          <a:ln/>
        </p:spPr>
      </p:sp>
      <p:sp>
        <p:nvSpPr>
          <p:cNvPr id="46" name="Text 44"/>
          <p:cNvSpPr/>
          <p:nvPr/>
        </p:nvSpPr>
        <p:spPr>
          <a:xfrm>
            <a:off x="6126480" y="2606040"/>
            <a:ext cx="278892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CA independently audits the accounts and certifies the report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Shape 45"/>
          <p:cNvSpPr/>
          <p:nvPr/>
        </p:nvSpPr>
        <p:spPr>
          <a:xfrm>
            <a:off x="137160" y="3145536"/>
            <a:ext cx="2743200" cy="548640"/>
          </a:xfrm>
          <a:prstGeom prst="rect">
            <a:avLst/>
          </a:prstGeom>
          <a:solidFill>
            <a:srgbClr val="EEF2F8"/>
          </a:solidFill>
          <a:ln w="6350">
            <a:solidFill>
              <a:srgbClr val="D0D9E8"/>
            </a:solidFill>
            <a:prstDash val="solid"/>
          </a:ln>
        </p:spPr>
      </p:sp>
      <p:sp>
        <p:nvSpPr>
          <p:cNvPr id="48" name="Shape 46"/>
          <p:cNvSpPr/>
          <p:nvPr/>
        </p:nvSpPr>
        <p:spPr>
          <a:xfrm>
            <a:off x="3063240" y="3145536"/>
            <a:ext cx="2880360" cy="548640"/>
          </a:xfrm>
          <a:prstGeom prst="rect">
            <a:avLst/>
          </a:prstGeom>
          <a:solidFill>
            <a:srgbClr val="EEF2F8"/>
          </a:solidFill>
          <a:ln w="6350">
            <a:solidFill>
              <a:srgbClr val="D0D9E8"/>
            </a:solidFill>
            <a:prstDash val="solid"/>
          </a:ln>
        </p:spPr>
      </p:sp>
      <p:sp>
        <p:nvSpPr>
          <p:cNvPr id="49" name="Shape 47"/>
          <p:cNvSpPr/>
          <p:nvPr/>
        </p:nvSpPr>
        <p:spPr>
          <a:xfrm>
            <a:off x="6035040" y="3145536"/>
            <a:ext cx="2926080" cy="548640"/>
          </a:xfrm>
          <a:prstGeom prst="rect">
            <a:avLst/>
          </a:prstGeom>
          <a:solidFill>
            <a:srgbClr val="EEF2F8"/>
          </a:solidFill>
          <a:ln w="6350">
            <a:solidFill>
              <a:srgbClr val="D0D9E8"/>
            </a:solidFill>
            <a:prstDash val="solid"/>
          </a:ln>
        </p:spPr>
      </p:sp>
      <p:sp>
        <p:nvSpPr>
          <p:cNvPr id="50" name="Shape 48"/>
          <p:cNvSpPr/>
          <p:nvPr/>
        </p:nvSpPr>
        <p:spPr>
          <a:xfrm>
            <a:off x="914400" y="3145536"/>
            <a:ext cx="914400" cy="548640"/>
          </a:xfrm>
          <a:prstGeom prst="rect">
            <a:avLst/>
          </a:prstGeom>
          <a:solidFill>
            <a:srgbClr val="EEF2F8"/>
          </a:solidFill>
          <a:ln w="6350">
            <a:solidFill>
              <a:srgbClr val="D0D9E8"/>
            </a:solidFill>
            <a:prstDash val="solid"/>
          </a:ln>
        </p:spPr>
      </p:sp>
      <p:sp>
        <p:nvSpPr>
          <p:cNvPr id="51" name="Shape 49"/>
          <p:cNvSpPr/>
          <p:nvPr/>
        </p:nvSpPr>
        <p:spPr>
          <a:xfrm>
            <a:off x="914400" y="3145536"/>
            <a:ext cx="914400" cy="548640"/>
          </a:xfrm>
          <a:prstGeom prst="rect">
            <a:avLst/>
          </a:prstGeom>
          <a:solidFill>
            <a:srgbClr val="EEF2F8"/>
          </a:solidFill>
          <a:ln w="6350">
            <a:solidFill>
              <a:srgbClr val="D0D9E8"/>
            </a:solidFill>
            <a:prstDash val="solid"/>
          </a:ln>
        </p:spPr>
      </p:sp>
      <p:sp>
        <p:nvSpPr>
          <p:cNvPr id="52" name="Shape 50"/>
          <p:cNvSpPr/>
          <p:nvPr/>
        </p:nvSpPr>
        <p:spPr>
          <a:xfrm>
            <a:off x="914400" y="3145536"/>
            <a:ext cx="914400" cy="548640"/>
          </a:xfrm>
          <a:prstGeom prst="rect">
            <a:avLst/>
          </a:prstGeom>
          <a:solidFill>
            <a:srgbClr val="EEF2F8"/>
          </a:solidFill>
          <a:ln w="6350">
            <a:solidFill>
              <a:srgbClr val="D0D9E8"/>
            </a:solidFill>
            <a:prstDash val="solid"/>
          </a:ln>
        </p:spPr>
      </p:sp>
      <p:sp>
        <p:nvSpPr>
          <p:cNvPr id="53" name="Shape 51"/>
          <p:cNvSpPr/>
          <p:nvPr/>
        </p:nvSpPr>
        <p:spPr>
          <a:xfrm>
            <a:off x="137160" y="3145536"/>
            <a:ext cx="54864" cy="548640"/>
          </a:xfrm>
          <a:prstGeom prst="rect">
            <a:avLst/>
          </a:prstGeom>
          <a:solidFill>
            <a:srgbClr val="1B2A4A"/>
          </a:solidFill>
          <a:ln/>
        </p:spPr>
      </p:sp>
      <p:sp>
        <p:nvSpPr>
          <p:cNvPr id="54" name="Text 52"/>
          <p:cNvSpPr/>
          <p:nvPr/>
        </p:nvSpPr>
        <p:spPr>
          <a:xfrm>
            <a:off x="228600" y="3182112"/>
            <a:ext cx="260604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Dependency on Another Report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Shape 53"/>
          <p:cNvSpPr/>
          <p:nvPr/>
        </p:nvSpPr>
        <p:spPr>
          <a:xfrm>
            <a:off x="3063240" y="3145536"/>
            <a:ext cx="54864" cy="548640"/>
          </a:xfrm>
          <a:prstGeom prst="rect">
            <a:avLst/>
          </a:prstGeom>
          <a:solidFill>
            <a:srgbClr val="0E7A6E"/>
          </a:solidFill>
          <a:ln/>
        </p:spPr>
      </p:sp>
      <p:sp>
        <p:nvSpPr>
          <p:cNvPr id="56" name="Text 54"/>
          <p:cNvSpPr/>
          <p:nvPr/>
        </p:nvSpPr>
        <p:spPr>
          <a:xfrm>
            <a:off x="3154680" y="3182112"/>
            <a:ext cx="274320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Report is supplementary to existing audit report </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Shape 55"/>
          <p:cNvSpPr/>
          <p:nvPr/>
        </p:nvSpPr>
        <p:spPr>
          <a:xfrm>
            <a:off x="6035040" y="3145536"/>
            <a:ext cx="54864" cy="548640"/>
          </a:xfrm>
          <a:prstGeom prst="rect">
            <a:avLst/>
          </a:prstGeom>
          <a:solidFill>
            <a:srgbClr val="C0392B"/>
          </a:solidFill>
          <a:ln/>
        </p:spPr>
      </p:sp>
      <p:sp>
        <p:nvSpPr>
          <p:cNvPr id="58" name="Text 56"/>
          <p:cNvSpPr/>
          <p:nvPr/>
        </p:nvSpPr>
        <p:spPr>
          <a:xfrm>
            <a:off x="6126480" y="3182112"/>
            <a:ext cx="278892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Report is standalone — not dependent on any prior audit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9" name="Shape 57"/>
          <p:cNvSpPr/>
          <p:nvPr/>
        </p:nvSpPr>
        <p:spPr>
          <a:xfrm>
            <a:off x="137160" y="3721608"/>
            <a:ext cx="2743200" cy="548640"/>
          </a:xfrm>
          <a:prstGeom prst="rect">
            <a:avLst/>
          </a:prstGeom>
          <a:solidFill>
            <a:srgbClr val="FFFFFF"/>
          </a:solidFill>
          <a:ln w="6350">
            <a:solidFill>
              <a:srgbClr val="D0D9E8"/>
            </a:solidFill>
            <a:prstDash val="solid"/>
          </a:ln>
        </p:spPr>
      </p:sp>
      <p:sp>
        <p:nvSpPr>
          <p:cNvPr id="60" name="Shape 58"/>
          <p:cNvSpPr/>
          <p:nvPr/>
        </p:nvSpPr>
        <p:spPr>
          <a:xfrm>
            <a:off x="3063240" y="3721608"/>
            <a:ext cx="2880360" cy="548640"/>
          </a:xfrm>
          <a:prstGeom prst="rect">
            <a:avLst/>
          </a:prstGeom>
          <a:solidFill>
            <a:srgbClr val="FFFFFF"/>
          </a:solidFill>
          <a:ln w="6350">
            <a:solidFill>
              <a:srgbClr val="D0D9E8"/>
            </a:solidFill>
            <a:prstDash val="solid"/>
          </a:ln>
        </p:spPr>
      </p:sp>
      <p:sp>
        <p:nvSpPr>
          <p:cNvPr id="61" name="Shape 59"/>
          <p:cNvSpPr/>
          <p:nvPr/>
        </p:nvSpPr>
        <p:spPr>
          <a:xfrm>
            <a:off x="6035040" y="3721608"/>
            <a:ext cx="2926080" cy="548640"/>
          </a:xfrm>
          <a:prstGeom prst="rect">
            <a:avLst/>
          </a:prstGeom>
          <a:solidFill>
            <a:srgbClr val="FFFFFF"/>
          </a:solidFill>
          <a:ln w="6350">
            <a:solidFill>
              <a:srgbClr val="D0D9E8"/>
            </a:solidFill>
            <a:prstDash val="solid"/>
          </a:ln>
        </p:spPr>
      </p:sp>
      <p:sp>
        <p:nvSpPr>
          <p:cNvPr id="62" name="Shape 60"/>
          <p:cNvSpPr/>
          <p:nvPr/>
        </p:nvSpPr>
        <p:spPr>
          <a:xfrm>
            <a:off x="914400" y="3721608"/>
            <a:ext cx="914400" cy="548640"/>
          </a:xfrm>
          <a:prstGeom prst="rect">
            <a:avLst/>
          </a:prstGeom>
          <a:solidFill>
            <a:srgbClr val="FFFFFF"/>
          </a:solidFill>
          <a:ln w="6350">
            <a:solidFill>
              <a:srgbClr val="D0D9E8"/>
            </a:solidFill>
            <a:prstDash val="solid"/>
          </a:ln>
        </p:spPr>
      </p:sp>
      <p:sp>
        <p:nvSpPr>
          <p:cNvPr id="63" name="Shape 61"/>
          <p:cNvSpPr/>
          <p:nvPr/>
        </p:nvSpPr>
        <p:spPr>
          <a:xfrm>
            <a:off x="914400" y="3721608"/>
            <a:ext cx="914400" cy="548640"/>
          </a:xfrm>
          <a:prstGeom prst="rect">
            <a:avLst/>
          </a:prstGeom>
          <a:solidFill>
            <a:srgbClr val="FFFFFF"/>
          </a:solidFill>
          <a:ln w="6350">
            <a:solidFill>
              <a:srgbClr val="D0D9E8"/>
            </a:solidFill>
            <a:prstDash val="solid"/>
          </a:ln>
        </p:spPr>
      </p:sp>
      <p:sp>
        <p:nvSpPr>
          <p:cNvPr id="64" name="Shape 62"/>
          <p:cNvSpPr/>
          <p:nvPr/>
        </p:nvSpPr>
        <p:spPr>
          <a:xfrm>
            <a:off x="914400" y="3721608"/>
            <a:ext cx="914400" cy="548640"/>
          </a:xfrm>
          <a:prstGeom prst="rect">
            <a:avLst/>
          </a:prstGeom>
          <a:solidFill>
            <a:srgbClr val="FFFFFF"/>
          </a:solidFill>
          <a:ln w="6350">
            <a:solidFill>
              <a:srgbClr val="D0D9E8"/>
            </a:solidFill>
            <a:prstDash val="solid"/>
          </a:ln>
        </p:spPr>
      </p:sp>
      <p:sp>
        <p:nvSpPr>
          <p:cNvPr id="65" name="Shape 63"/>
          <p:cNvSpPr/>
          <p:nvPr/>
        </p:nvSpPr>
        <p:spPr>
          <a:xfrm>
            <a:off x="137160" y="3721608"/>
            <a:ext cx="54864" cy="548640"/>
          </a:xfrm>
          <a:prstGeom prst="rect">
            <a:avLst/>
          </a:prstGeom>
          <a:solidFill>
            <a:srgbClr val="1B2A4A"/>
          </a:solidFill>
          <a:ln/>
        </p:spPr>
      </p:sp>
      <p:sp>
        <p:nvSpPr>
          <p:cNvPr id="66" name="Text 64"/>
          <p:cNvSpPr/>
          <p:nvPr/>
        </p:nvSpPr>
        <p:spPr>
          <a:xfrm>
            <a:off x="228600" y="3758184"/>
            <a:ext cx="260604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Typical Entities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7" name="Shape 65"/>
          <p:cNvSpPr/>
          <p:nvPr/>
        </p:nvSpPr>
        <p:spPr>
          <a:xfrm>
            <a:off x="3063240" y="3721608"/>
            <a:ext cx="54864" cy="548640"/>
          </a:xfrm>
          <a:prstGeom prst="rect">
            <a:avLst/>
          </a:prstGeom>
          <a:solidFill>
            <a:srgbClr val="0E7A6E"/>
          </a:solidFill>
          <a:ln/>
        </p:spPr>
      </p:sp>
      <p:sp>
        <p:nvSpPr>
          <p:cNvPr id="68" name="Text 66"/>
          <p:cNvSpPr/>
          <p:nvPr/>
        </p:nvSpPr>
        <p:spPr>
          <a:xfrm>
            <a:off x="3154680" y="3758184"/>
            <a:ext cx="274320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Companies (Companies Act audit), Cooperative Societies, etc.</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9" name="Shape 67"/>
          <p:cNvSpPr/>
          <p:nvPr/>
        </p:nvSpPr>
        <p:spPr>
          <a:xfrm>
            <a:off x="6035040" y="3721608"/>
            <a:ext cx="54864" cy="548640"/>
          </a:xfrm>
          <a:prstGeom prst="rect">
            <a:avLst/>
          </a:prstGeom>
          <a:solidFill>
            <a:srgbClr val="C0392B"/>
          </a:solidFill>
          <a:ln/>
        </p:spPr>
      </p:sp>
      <p:sp>
        <p:nvSpPr>
          <p:cNvPr id="70" name="Text 68"/>
          <p:cNvSpPr/>
          <p:nvPr/>
        </p:nvSpPr>
        <p:spPr>
          <a:xfrm>
            <a:off x="6126480" y="3758184"/>
            <a:ext cx="278892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Proprietorships, Partnership Firms, LLPs, HUFs (no other audit law applies)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Shape 69"/>
          <p:cNvSpPr/>
          <p:nvPr/>
        </p:nvSpPr>
        <p:spPr>
          <a:xfrm>
            <a:off x="137160" y="4297680"/>
            <a:ext cx="2743200" cy="548640"/>
          </a:xfrm>
          <a:prstGeom prst="rect">
            <a:avLst/>
          </a:prstGeom>
          <a:solidFill>
            <a:srgbClr val="EEF2F8"/>
          </a:solidFill>
          <a:ln w="6350">
            <a:solidFill>
              <a:srgbClr val="D0D9E8"/>
            </a:solidFill>
            <a:prstDash val="solid"/>
          </a:ln>
        </p:spPr>
      </p:sp>
      <p:sp>
        <p:nvSpPr>
          <p:cNvPr id="72" name="Shape 70"/>
          <p:cNvSpPr/>
          <p:nvPr/>
        </p:nvSpPr>
        <p:spPr>
          <a:xfrm>
            <a:off x="3063240" y="4297680"/>
            <a:ext cx="2880360" cy="548640"/>
          </a:xfrm>
          <a:prstGeom prst="rect">
            <a:avLst/>
          </a:prstGeom>
          <a:solidFill>
            <a:srgbClr val="EEF2F8"/>
          </a:solidFill>
          <a:ln w="6350">
            <a:solidFill>
              <a:srgbClr val="D0D9E8"/>
            </a:solidFill>
            <a:prstDash val="solid"/>
          </a:ln>
        </p:spPr>
      </p:sp>
      <p:sp>
        <p:nvSpPr>
          <p:cNvPr id="73" name="Shape 71"/>
          <p:cNvSpPr/>
          <p:nvPr/>
        </p:nvSpPr>
        <p:spPr>
          <a:xfrm>
            <a:off x="6035040" y="4297680"/>
            <a:ext cx="2926080" cy="548640"/>
          </a:xfrm>
          <a:prstGeom prst="rect">
            <a:avLst/>
          </a:prstGeom>
          <a:solidFill>
            <a:srgbClr val="EEF2F8"/>
          </a:solidFill>
          <a:ln w="6350">
            <a:solidFill>
              <a:srgbClr val="D0D9E8"/>
            </a:solidFill>
            <a:prstDash val="solid"/>
          </a:ln>
        </p:spPr>
      </p:sp>
      <p:sp>
        <p:nvSpPr>
          <p:cNvPr id="74" name="Shape 72"/>
          <p:cNvSpPr/>
          <p:nvPr/>
        </p:nvSpPr>
        <p:spPr>
          <a:xfrm>
            <a:off x="914400" y="4297680"/>
            <a:ext cx="914400" cy="548640"/>
          </a:xfrm>
          <a:prstGeom prst="rect">
            <a:avLst/>
          </a:prstGeom>
          <a:solidFill>
            <a:srgbClr val="EEF2F8"/>
          </a:solidFill>
          <a:ln w="6350">
            <a:solidFill>
              <a:srgbClr val="D0D9E8"/>
            </a:solidFill>
            <a:prstDash val="solid"/>
          </a:ln>
        </p:spPr>
      </p:sp>
      <p:sp>
        <p:nvSpPr>
          <p:cNvPr id="75" name="Shape 73"/>
          <p:cNvSpPr/>
          <p:nvPr/>
        </p:nvSpPr>
        <p:spPr>
          <a:xfrm>
            <a:off x="914400" y="4297680"/>
            <a:ext cx="914400" cy="548640"/>
          </a:xfrm>
          <a:prstGeom prst="rect">
            <a:avLst/>
          </a:prstGeom>
          <a:solidFill>
            <a:srgbClr val="EEF2F8"/>
          </a:solidFill>
          <a:ln w="6350">
            <a:solidFill>
              <a:srgbClr val="D0D9E8"/>
            </a:solidFill>
            <a:prstDash val="solid"/>
          </a:ln>
        </p:spPr>
      </p:sp>
      <p:sp>
        <p:nvSpPr>
          <p:cNvPr id="76" name="Shape 74"/>
          <p:cNvSpPr/>
          <p:nvPr/>
        </p:nvSpPr>
        <p:spPr>
          <a:xfrm>
            <a:off x="914400" y="4297680"/>
            <a:ext cx="914400" cy="548640"/>
          </a:xfrm>
          <a:prstGeom prst="rect">
            <a:avLst/>
          </a:prstGeom>
          <a:solidFill>
            <a:srgbClr val="EEF2F8"/>
          </a:solidFill>
          <a:ln w="6350">
            <a:solidFill>
              <a:srgbClr val="D0D9E8"/>
            </a:solidFill>
            <a:prstDash val="solid"/>
          </a:ln>
        </p:spPr>
      </p:sp>
      <p:sp>
        <p:nvSpPr>
          <p:cNvPr id="77" name="Shape 75"/>
          <p:cNvSpPr/>
          <p:nvPr/>
        </p:nvSpPr>
        <p:spPr>
          <a:xfrm>
            <a:off x="137160" y="4297680"/>
            <a:ext cx="54864" cy="548640"/>
          </a:xfrm>
          <a:prstGeom prst="rect">
            <a:avLst/>
          </a:prstGeom>
          <a:solidFill>
            <a:srgbClr val="1B2A4A"/>
          </a:solidFill>
          <a:ln/>
        </p:spPr>
      </p:sp>
      <p:sp>
        <p:nvSpPr>
          <p:cNvPr id="78" name="Text 76"/>
          <p:cNvSpPr/>
          <p:nvPr/>
        </p:nvSpPr>
        <p:spPr>
          <a:xfrm>
            <a:off x="228600" y="4334256"/>
            <a:ext cx="260604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Nature of Audit Work</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9" name="Shape 77"/>
          <p:cNvSpPr/>
          <p:nvPr/>
        </p:nvSpPr>
        <p:spPr>
          <a:xfrm>
            <a:off x="3063240" y="4297680"/>
            <a:ext cx="54864" cy="548640"/>
          </a:xfrm>
          <a:prstGeom prst="rect">
            <a:avLst/>
          </a:prstGeom>
          <a:solidFill>
            <a:srgbClr val="0E7A6E"/>
          </a:solidFill>
          <a:ln/>
        </p:spPr>
      </p:sp>
      <p:sp>
        <p:nvSpPr>
          <p:cNvPr id="80" name="Text 78"/>
          <p:cNvSpPr/>
          <p:nvPr/>
        </p:nvSpPr>
        <p:spPr>
          <a:xfrm>
            <a:off x="3154680" y="4334256"/>
            <a:ext cx="274320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Limited — CA reviews and supplements the existing audit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1" name="Shape 79"/>
          <p:cNvSpPr/>
          <p:nvPr/>
        </p:nvSpPr>
        <p:spPr>
          <a:xfrm>
            <a:off x="6035040" y="4297680"/>
            <a:ext cx="54864" cy="548640"/>
          </a:xfrm>
          <a:prstGeom prst="rect">
            <a:avLst/>
          </a:prstGeom>
          <a:solidFill>
            <a:srgbClr val="C0392B"/>
          </a:solidFill>
          <a:ln/>
        </p:spPr>
      </p:sp>
      <p:sp>
        <p:nvSpPr>
          <p:cNvPr id="82" name="Text 80"/>
          <p:cNvSpPr/>
          <p:nvPr/>
        </p:nvSpPr>
        <p:spPr>
          <a:xfrm>
            <a:off x="6126480" y="4334256"/>
            <a:ext cx="2788920" cy="4754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Comprehensive — CA conducts full audit from scratch</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4" name="Text 2"/>
          <p:cNvSpPr/>
          <p:nvPr/>
        </p:nvSpPr>
        <p:spPr>
          <a:xfrm>
            <a:off x="598066" y="370545"/>
            <a:ext cx="5564981" cy="314920"/>
          </a:xfrm>
          <a:prstGeom prst="rect">
            <a:avLst/>
          </a:prstGeom>
          <a:noFill/>
          <a:ln/>
        </p:spPr>
        <p:txBody>
          <a:bodyPr wrap="none" lIns="0" tIns="0" rIns="0" bIns="0" rtlCol="0" anchor="t"/>
          <a:lstStyle/>
          <a:p>
            <a:pPr marL="0" indent="0" algn="l">
              <a:lnSpc>
                <a:spcPct val="104000"/>
              </a:lnSpc>
              <a:buNone/>
            </a:pPr>
            <a:r>
              <a:rPr lang="en-US" sz="195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Provisions of Section 44AB — Applicability</a:t>
            </a:r>
            <a:endParaRPr lang="en-US" sz="1950" dirty="0">
              <a:latin typeface="Book Antiqua" panose="02040602050305030304" pitchFamily="18" charset="0"/>
            </a:endParaRPr>
          </a:p>
        </p:txBody>
      </p:sp>
      <p:sp>
        <p:nvSpPr>
          <p:cNvPr id="5" name="Text 3"/>
          <p:cNvSpPr/>
          <p:nvPr/>
        </p:nvSpPr>
        <p:spPr>
          <a:xfrm>
            <a:off x="598066" y="970731"/>
            <a:ext cx="7947794" cy="292150"/>
          </a:xfrm>
          <a:prstGeom prst="rect">
            <a:avLst/>
          </a:prstGeom>
          <a:noFill/>
          <a:ln/>
        </p:spPr>
        <p:txBody>
          <a:bodyPr wrap="square" lIns="0" tIns="0" rIns="0" bIns="0" rtlCol="0" anchor="t">
            <a:normAutofit/>
          </a:bodyPr>
          <a:lstStyle/>
          <a:p>
            <a:pPr marL="0" indent="0" algn="l">
              <a:lnSpc>
                <a:spcPct val="121000"/>
              </a:lnSpc>
              <a:buNone/>
            </a:pPr>
            <a:r>
              <a:rPr lang="en-US" sz="750" dirty="0">
                <a:solidFill>
                  <a:srgbClr val="EBECEF"/>
                </a:solidFill>
                <a:latin typeface="Epilogue" pitchFamily="34" charset="0"/>
                <a:ea typeface="Epilogue" pitchFamily="34" charset="-122"/>
                <a:cs typeface="Epilogue" pitchFamily="34" charset="-120"/>
              </a:rPr>
              <a:t>Section 44AB mandates audit by a Chartered Accountant before the </a:t>
            </a:r>
            <a:r>
              <a:rPr lang="en-US" sz="750" b="1" dirty="0">
                <a:solidFill>
                  <a:srgbClr val="EBECEF"/>
                </a:solidFill>
                <a:latin typeface="Epilogue" pitchFamily="34" charset="0"/>
                <a:ea typeface="Epilogue" pitchFamily="34" charset="-122"/>
                <a:cs typeface="Epilogue" pitchFamily="34" charset="-120"/>
              </a:rPr>
              <a:t>"specified date"</a:t>
            </a:r>
            <a:r>
              <a:rPr lang="en-US" sz="750" dirty="0">
                <a:solidFill>
                  <a:srgbClr val="EBECEF"/>
                </a:solidFill>
                <a:latin typeface="Epilogue" pitchFamily="34" charset="0"/>
                <a:ea typeface="Epilogue" pitchFamily="34" charset="-122"/>
                <a:cs typeface="Epilogue" pitchFamily="34" charset="-120"/>
              </a:rPr>
              <a:t> (one month prior to return due date under section 139) in the following circumstances:</a:t>
            </a:r>
            <a:endParaRPr lang="en-US" sz="750" dirty="0">
              <a:latin typeface="Book Antiqua" panose="02040602050305030304" pitchFamily="18" charset="0"/>
            </a:endParaRPr>
          </a:p>
        </p:txBody>
      </p:sp>
      <p:sp>
        <p:nvSpPr>
          <p:cNvPr id="6" name="Shape 4"/>
          <p:cNvSpPr/>
          <p:nvPr/>
        </p:nvSpPr>
        <p:spPr>
          <a:xfrm>
            <a:off x="598066" y="1355006"/>
            <a:ext cx="7947794" cy="728811"/>
          </a:xfrm>
          <a:prstGeom prst="roundRect">
            <a:avLst>
              <a:gd name="adj" fmla="val 5808"/>
            </a:avLst>
          </a:prstGeom>
          <a:solidFill>
            <a:srgbClr val="080E26"/>
          </a:solidFill>
          <a:ln w="14288">
            <a:solidFill>
              <a:srgbClr val="414A70"/>
            </a:solidFill>
            <a:prstDash val="solid"/>
          </a:ln>
        </p:spPr>
      </p:sp>
      <p:sp>
        <p:nvSpPr>
          <p:cNvPr id="7" name="Shape 5"/>
          <p:cNvSpPr/>
          <p:nvPr/>
        </p:nvSpPr>
        <p:spPr>
          <a:xfrm>
            <a:off x="612353" y="1369293"/>
            <a:ext cx="403101" cy="700236"/>
          </a:xfrm>
          <a:prstGeom prst="roundRect">
            <a:avLst>
              <a:gd name="adj" fmla="val 6248"/>
            </a:avLst>
          </a:prstGeom>
          <a:solidFill>
            <a:srgbClr val="283157"/>
          </a:solidFill>
          <a:ln/>
        </p:spPr>
      </p:sp>
      <p:sp>
        <p:nvSpPr>
          <p:cNvPr id="8" name="Text 6"/>
          <p:cNvSpPr/>
          <p:nvPr/>
        </p:nvSpPr>
        <p:spPr>
          <a:xfrm>
            <a:off x="735955" y="1624905"/>
            <a:ext cx="151135" cy="188937"/>
          </a:xfrm>
          <a:prstGeom prst="rect">
            <a:avLst/>
          </a:prstGeom>
          <a:noFill/>
          <a:ln/>
        </p:spPr>
        <p:txBody>
          <a:bodyPr wrap="none" lIns="0" tIns="0" rIns="0" bIns="0" rtlCol="0" anchor="ctr"/>
          <a:lstStyle/>
          <a:p>
            <a:pPr marL="0" indent="0" algn="ctr">
              <a:lnSpc>
                <a:spcPct val="100000"/>
              </a:lnSpc>
              <a:buNone/>
            </a:pPr>
            <a:r>
              <a:rPr lang="en-US" sz="11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1</a:t>
            </a:r>
            <a:endParaRPr lang="en-US" sz="1150" dirty="0">
              <a:latin typeface="Book Antiqua" panose="02040602050305030304" pitchFamily="18" charset="0"/>
            </a:endParaRPr>
          </a:p>
        </p:txBody>
      </p:sp>
      <p:sp>
        <p:nvSpPr>
          <p:cNvPr id="9" name="Text 7"/>
          <p:cNvSpPr/>
          <p:nvPr/>
        </p:nvSpPr>
        <p:spPr>
          <a:xfrm>
            <a:off x="1097310" y="1470050"/>
            <a:ext cx="1607046" cy="157460"/>
          </a:xfrm>
          <a:prstGeom prst="rect">
            <a:avLst/>
          </a:prstGeom>
          <a:noFill/>
          <a:ln/>
        </p:spPr>
        <p:txBody>
          <a:bodyPr wrap="none" lIns="0" tIns="0" rIns="0" bIns="0" rtlCol="0" anchor="t"/>
          <a:lstStyle/>
          <a:p>
            <a:pPr marL="0" indent="0" algn="l">
              <a:lnSpc>
                <a:spcPct val="104000"/>
              </a:lnSpc>
              <a:buNone/>
            </a:pPr>
            <a:r>
              <a:rPr lang="en-US" sz="9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Business — Turnover Limit</a:t>
            </a:r>
            <a:endParaRPr lang="en-US" sz="950" dirty="0">
              <a:latin typeface="Book Antiqua" panose="02040602050305030304" pitchFamily="18" charset="0"/>
            </a:endParaRPr>
          </a:p>
        </p:txBody>
      </p:sp>
      <p:sp>
        <p:nvSpPr>
          <p:cNvPr id="10" name="Text 8"/>
          <p:cNvSpPr/>
          <p:nvPr/>
        </p:nvSpPr>
        <p:spPr>
          <a:xfrm>
            <a:off x="1097310" y="1676623"/>
            <a:ext cx="7333506" cy="292150"/>
          </a:xfrm>
          <a:prstGeom prst="rect">
            <a:avLst/>
          </a:prstGeom>
          <a:noFill/>
          <a:ln/>
        </p:spPr>
        <p:txBody>
          <a:bodyPr wrap="square" lIns="0" tIns="0" rIns="0" bIns="0" rtlCol="0" anchor="t">
            <a:normAutofit/>
          </a:bodyPr>
          <a:lstStyle/>
          <a:p>
            <a:pPr marL="0" indent="0" algn="l">
              <a:lnSpc>
                <a:spcPct val="121000"/>
              </a:lnSpc>
              <a:buNone/>
            </a:pPr>
            <a:r>
              <a:rPr lang="en-US" sz="750" dirty="0">
                <a:solidFill>
                  <a:srgbClr val="EBECEF"/>
                </a:solidFill>
                <a:latin typeface="Epilogue" pitchFamily="34" charset="0"/>
                <a:ea typeface="Epilogue" pitchFamily="34" charset="-122"/>
                <a:cs typeface="Epilogue" pitchFamily="34" charset="-120"/>
              </a:rPr>
              <a:t>Total sales/turnover/gross receipts exceed </a:t>
            </a:r>
            <a:r>
              <a:rPr lang="en-US" sz="750" b="1" dirty="0">
                <a:solidFill>
                  <a:srgbClr val="EBECEF"/>
                </a:solidFill>
                <a:latin typeface="Epilogue" pitchFamily="34" charset="0"/>
                <a:ea typeface="Epilogue" pitchFamily="34" charset="-122"/>
                <a:cs typeface="Epilogue" pitchFamily="34" charset="-120"/>
              </a:rPr>
              <a:t>₹1 crore</a:t>
            </a:r>
            <a:r>
              <a:rPr lang="en-US" sz="750" dirty="0">
                <a:solidFill>
                  <a:srgbClr val="EBECEF"/>
                </a:solidFill>
                <a:latin typeface="Epilogue" pitchFamily="34" charset="0"/>
                <a:ea typeface="Epilogue" pitchFamily="34" charset="-122"/>
                <a:cs typeface="Epilogue" pitchFamily="34" charset="-120"/>
              </a:rPr>
              <a:t> (or </a:t>
            </a:r>
            <a:r>
              <a:rPr lang="en-US" sz="750" b="1" dirty="0">
                <a:solidFill>
                  <a:srgbClr val="EBECEF"/>
                </a:solidFill>
                <a:latin typeface="Epilogue" pitchFamily="34" charset="0"/>
                <a:ea typeface="Epilogue" pitchFamily="34" charset="-122"/>
                <a:cs typeface="Epilogue" pitchFamily="34" charset="-120"/>
              </a:rPr>
              <a:t>₹10 crore</a:t>
            </a:r>
            <a:r>
              <a:rPr lang="en-US" sz="750" dirty="0">
                <a:solidFill>
                  <a:srgbClr val="EBECEF"/>
                </a:solidFill>
                <a:latin typeface="Epilogue" pitchFamily="34" charset="0"/>
                <a:ea typeface="Epilogue" pitchFamily="34" charset="-122"/>
                <a:cs typeface="Epilogue" pitchFamily="34" charset="-120"/>
              </a:rPr>
              <a:t> if cash receipts and payments do not exceed 5% of total). Non-account payee cheques/drafts are deemed cash. </a:t>
            </a:r>
            <a:r>
              <a:rPr lang="en-US" sz="750" b="1" dirty="0">
                <a:solidFill>
                  <a:srgbClr val="EBECEF"/>
                </a:solidFill>
                <a:latin typeface="Epilogue" pitchFamily="34" charset="0"/>
                <a:ea typeface="Epilogue" pitchFamily="34" charset="-122"/>
                <a:cs typeface="Epilogue" pitchFamily="34" charset="-120"/>
              </a:rPr>
              <a:t>[44AB(a)]</a:t>
            </a:r>
            <a:endParaRPr lang="en-US" sz="750" dirty="0">
              <a:latin typeface="Book Antiqua" panose="02040602050305030304" pitchFamily="18" charset="0"/>
            </a:endParaRPr>
          </a:p>
        </p:txBody>
      </p:sp>
      <p:sp>
        <p:nvSpPr>
          <p:cNvPr id="11" name="Shape 9"/>
          <p:cNvSpPr/>
          <p:nvPr/>
        </p:nvSpPr>
        <p:spPr>
          <a:xfrm>
            <a:off x="598066" y="2165672"/>
            <a:ext cx="7947794" cy="604689"/>
          </a:xfrm>
          <a:prstGeom prst="roundRect">
            <a:avLst>
              <a:gd name="adj" fmla="val 7000"/>
            </a:avLst>
          </a:prstGeom>
          <a:solidFill>
            <a:srgbClr val="080E26"/>
          </a:solidFill>
          <a:ln w="14288">
            <a:solidFill>
              <a:srgbClr val="414A70"/>
            </a:solidFill>
            <a:prstDash val="solid"/>
          </a:ln>
        </p:spPr>
      </p:sp>
      <p:sp>
        <p:nvSpPr>
          <p:cNvPr id="12" name="Shape 10"/>
          <p:cNvSpPr/>
          <p:nvPr/>
        </p:nvSpPr>
        <p:spPr>
          <a:xfrm>
            <a:off x="612353" y="2179960"/>
            <a:ext cx="403101" cy="576114"/>
          </a:xfrm>
          <a:prstGeom prst="roundRect">
            <a:avLst>
              <a:gd name="adj" fmla="val 6248"/>
            </a:avLst>
          </a:prstGeom>
          <a:solidFill>
            <a:srgbClr val="283157"/>
          </a:solidFill>
          <a:ln/>
        </p:spPr>
      </p:sp>
      <p:sp>
        <p:nvSpPr>
          <p:cNvPr id="13" name="Text 11"/>
          <p:cNvSpPr/>
          <p:nvPr/>
        </p:nvSpPr>
        <p:spPr>
          <a:xfrm>
            <a:off x="735955" y="2373511"/>
            <a:ext cx="151135" cy="188937"/>
          </a:xfrm>
          <a:prstGeom prst="rect">
            <a:avLst/>
          </a:prstGeom>
          <a:noFill/>
          <a:ln/>
        </p:spPr>
        <p:txBody>
          <a:bodyPr wrap="none" lIns="0" tIns="0" rIns="0" bIns="0" rtlCol="0" anchor="ctr"/>
          <a:lstStyle/>
          <a:p>
            <a:pPr marL="0" indent="0" algn="ctr">
              <a:lnSpc>
                <a:spcPct val="100000"/>
              </a:lnSpc>
              <a:buNone/>
            </a:pPr>
            <a:r>
              <a:rPr lang="en-US" sz="11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2</a:t>
            </a:r>
            <a:endParaRPr lang="en-US" sz="1150" dirty="0">
              <a:latin typeface="Book Antiqua" panose="02040602050305030304" pitchFamily="18" charset="0"/>
            </a:endParaRPr>
          </a:p>
        </p:txBody>
      </p:sp>
      <p:sp>
        <p:nvSpPr>
          <p:cNvPr id="14" name="Text 12"/>
          <p:cNvSpPr/>
          <p:nvPr/>
        </p:nvSpPr>
        <p:spPr>
          <a:xfrm>
            <a:off x="1097310" y="2280717"/>
            <a:ext cx="1696417" cy="157460"/>
          </a:xfrm>
          <a:prstGeom prst="rect">
            <a:avLst/>
          </a:prstGeom>
          <a:noFill/>
          <a:ln/>
        </p:spPr>
        <p:txBody>
          <a:bodyPr wrap="none" lIns="0" tIns="0" rIns="0" bIns="0" rtlCol="0" anchor="t"/>
          <a:lstStyle/>
          <a:p>
            <a:pPr marL="0" indent="0" algn="l">
              <a:lnSpc>
                <a:spcPct val="104000"/>
              </a:lnSpc>
              <a:buNone/>
            </a:pPr>
            <a:r>
              <a:rPr lang="en-US" sz="9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Profession — Gross Receipts</a:t>
            </a:r>
            <a:endParaRPr lang="en-US" sz="950" dirty="0">
              <a:latin typeface="Book Antiqua" panose="02040602050305030304" pitchFamily="18" charset="0"/>
            </a:endParaRPr>
          </a:p>
        </p:txBody>
      </p:sp>
      <p:sp>
        <p:nvSpPr>
          <p:cNvPr id="15" name="Text 13"/>
          <p:cNvSpPr/>
          <p:nvPr/>
        </p:nvSpPr>
        <p:spPr>
          <a:xfrm>
            <a:off x="1097310" y="2487290"/>
            <a:ext cx="7333506" cy="146075"/>
          </a:xfrm>
          <a:prstGeom prst="rect">
            <a:avLst/>
          </a:prstGeom>
          <a:noFill/>
          <a:ln/>
        </p:spPr>
        <p:txBody>
          <a:bodyPr wrap="none" lIns="0" tIns="0" rIns="0" bIns="0" rtlCol="0" anchor="t"/>
          <a:lstStyle/>
          <a:p>
            <a:pPr marL="0" indent="0" algn="l">
              <a:lnSpc>
                <a:spcPct val="121000"/>
              </a:lnSpc>
              <a:buNone/>
            </a:pPr>
            <a:r>
              <a:rPr lang="en-US" sz="750" dirty="0">
                <a:solidFill>
                  <a:srgbClr val="EBECEF"/>
                </a:solidFill>
                <a:latin typeface="Epilogue" pitchFamily="34" charset="0"/>
                <a:ea typeface="Epilogue" pitchFamily="34" charset="-122"/>
                <a:cs typeface="Epilogue" pitchFamily="34" charset="-120"/>
              </a:rPr>
              <a:t>Gross receipts in profession exceed </a:t>
            </a:r>
            <a:r>
              <a:rPr lang="en-US" sz="750" b="1" dirty="0">
                <a:solidFill>
                  <a:srgbClr val="EBECEF"/>
                </a:solidFill>
                <a:latin typeface="Epilogue" pitchFamily="34" charset="0"/>
                <a:ea typeface="Epilogue" pitchFamily="34" charset="-122"/>
                <a:cs typeface="Epilogue" pitchFamily="34" charset="-120"/>
              </a:rPr>
              <a:t>₹50 lakhs</a:t>
            </a:r>
            <a:r>
              <a:rPr lang="en-US" sz="750" dirty="0">
                <a:solidFill>
                  <a:srgbClr val="EBECEF"/>
                </a:solidFill>
                <a:latin typeface="Epilogue" pitchFamily="34" charset="0"/>
                <a:ea typeface="Epilogue" pitchFamily="34" charset="-122"/>
                <a:cs typeface="Epilogue" pitchFamily="34" charset="-120"/>
              </a:rPr>
              <a:t> in any previous year. </a:t>
            </a:r>
            <a:r>
              <a:rPr lang="en-US" sz="750" b="1" dirty="0">
                <a:solidFill>
                  <a:srgbClr val="EBECEF"/>
                </a:solidFill>
                <a:latin typeface="Epilogue" pitchFamily="34" charset="0"/>
                <a:ea typeface="Epilogue" pitchFamily="34" charset="-122"/>
                <a:cs typeface="Epilogue" pitchFamily="34" charset="-120"/>
              </a:rPr>
              <a:t>[44AB(b)]</a:t>
            </a:r>
            <a:endParaRPr lang="en-US" sz="750" dirty="0">
              <a:latin typeface="Book Antiqua" panose="02040602050305030304" pitchFamily="18" charset="0"/>
            </a:endParaRPr>
          </a:p>
        </p:txBody>
      </p:sp>
      <p:sp>
        <p:nvSpPr>
          <p:cNvPr id="16" name="Shape 14"/>
          <p:cNvSpPr/>
          <p:nvPr/>
        </p:nvSpPr>
        <p:spPr>
          <a:xfrm>
            <a:off x="598066" y="2852217"/>
            <a:ext cx="7947794" cy="604689"/>
          </a:xfrm>
          <a:prstGeom prst="roundRect">
            <a:avLst>
              <a:gd name="adj" fmla="val 7000"/>
            </a:avLst>
          </a:prstGeom>
          <a:solidFill>
            <a:srgbClr val="080E26"/>
          </a:solidFill>
          <a:ln w="14288">
            <a:solidFill>
              <a:srgbClr val="414A70"/>
            </a:solidFill>
            <a:prstDash val="solid"/>
          </a:ln>
        </p:spPr>
      </p:sp>
      <p:sp>
        <p:nvSpPr>
          <p:cNvPr id="17" name="Shape 15"/>
          <p:cNvSpPr/>
          <p:nvPr/>
        </p:nvSpPr>
        <p:spPr>
          <a:xfrm>
            <a:off x="612353" y="2866504"/>
            <a:ext cx="403101" cy="576114"/>
          </a:xfrm>
          <a:prstGeom prst="roundRect">
            <a:avLst>
              <a:gd name="adj" fmla="val 6248"/>
            </a:avLst>
          </a:prstGeom>
          <a:solidFill>
            <a:srgbClr val="283157"/>
          </a:solidFill>
          <a:ln/>
        </p:spPr>
      </p:sp>
      <p:sp>
        <p:nvSpPr>
          <p:cNvPr id="18" name="Text 16"/>
          <p:cNvSpPr/>
          <p:nvPr/>
        </p:nvSpPr>
        <p:spPr>
          <a:xfrm>
            <a:off x="735955" y="3060055"/>
            <a:ext cx="151135" cy="188937"/>
          </a:xfrm>
          <a:prstGeom prst="rect">
            <a:avLst/>
          </a:prstGeom>
          <a:noFill/>
          <a:ln/>
        </p:spPr>
        <p:txBody>
          <a:bodyPr wrap="none" lIns="0" tIns="0" rIns="0" bIns="0" rtlCol="0" anchor="ctr"/>
          <a:lstStyle/>
          <a:p>
            <a:pPr marL="0" indent="0" algn="ctr">
              <a:lnSpc>
                <a:spcPct val="100000"/>
              </a:lnSpc>
              <a:buNone/>
            </a:pPr>
            <a:r>
              <a:rPr lang="en-US" sz="11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3</a:t>
            </a:r>
            <a:endParaRPr lang="en-US" sz="1150" dirty="0">
              <a:latin typeface="Book Antiqua" panose="02040602050305030304" pitchFamily="18" charset="0"/>
            </a:endParaRPr>
          </a:p>
        </p:txBody>
      </p:sp>
      <p:sp>
        <p:nvSpPr>
          <p:cNvPr id="19" name="Text 17"/>
          <p:cNvSpPr/>
          <p:nvPr/>
        </p:nvSpPr>
        <p:spPr>
          <a:xfrm>
            <a:off x="1097310" y="2967261"/>
            <a:ext cx="2727350" cy="157460"/>
          </a:xfrm>
          <a:prstGeom prst="rect">
            <a:avLst/>
          </a:prstGeom>
          <a:noFill/>
          <a:ln/>
        </p:spPr>
        <p:txBody>
          <a:bodyPr wrap="none" lIns="0" tIns="0" rIns="0" bIns="0" rtlCol="0" anchor="t"/>
          <a:lstStyle/>
          <a:p>
            <a:pPr marL="0" indent="0" algn="l">
              <a:lnSpc>
                <a:spcPct val="104000"/>
              </a:lnSpc>
              <a:buNone/>
            </a:pPr>
            <a:r>
              <a:rPr lang="en-US" sz="9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Presumptive Business — Lower Income Claim</a:t>
            </a:r>
            <a:endParaRPr lang="en-US" sz="950" dirty="0">
              <a:latin typeface="Book Antiqua" panose="02040602050305030304" pitchFamily="18" charset="0"/>
            </a:endParaRPr>
          </a:p>
        </p:txBody>
      </p:sp>
      <p:sp>
        <p:nvSpPr>
          <p:cNvPr id="20" name="Text 18"/>
          <p:cNvSpPr/>
          <p:nvPr/>
        </p:nvSpPr>
        <p:spPr>
          <a:xfrm>
            <a:off x="1097310" y="3173834"/>
            <a:ext cx="7333506" cy="146075"/>
          </a:xfrm>
          <a:prstGeom prst="rect">
            <a:avLst/>
          </a:prstGeom>
          <a:noFill/>
          <a:ln/>
        </p:spPr>
        <p:txBody>
          <a:bodyPr wrap="none" lIns="0" tIns="0" rIns="0" bIns="0" rtlCol="0" anchor="t"/>
          <a:lstStyle/>
          <a:p>
            <a:pPr marL="0" indent="0" algn="l">
              <a:lnSpc>
                <a:spcPct val="121000"/>
              </a:lnSpc>
              <a:buNone/>
            </a:pPr>
            <a:r>
              <a:rPr lang="en-US" sz="750" dirty="0">
                <a:solidFill>
                  <a:srgbClr val="EBECEF"/>
                </a:solidFill>
                <a:latin typeface="Epilogue" pitchFamily="34" charset="0"/>
                <a:ea typeface="Epilogue" pitchFamily="34" charset="-122"/>
                <a:cs typeface="Epilogue" pitchFamily="34" charset="-120"/>
              </a:rPr>
              <a:t>Profits deemed under section 44AE/44BB/44BBB but taxpayer claims </a:t>
            </a:r>
            <a:r>
              <a:rPr lang="en-US" sz="750" b="1" dirty="0">
                <a:solidFill>
                  <a:srgbClr val="EBECEF"/>
                </a:solidFill>
                <a:latin typeface="Epilogue" pitchFamily="34" charset="0"/>
                <a:ea typeface="Epilogue" pitchFamily="34" charset="-122"/>
                <a:cs typeface="Epilogue" pitchFamily="34" charset="-120"/>
              </a:rPr>
              <a:t>lower income</a:t>
            </a:r>
            <a:r>
              <a:rPr lang="en-US" sz="750" dirty="0">
                <a:solidFill>
                  <a:srgbClr val="EBECEF"/>
                </a:solidFill>
                <a:latin typeface="Epilogue" pitchFamily="34" charset="0"/>
                <a:ea typeface="Epilogue" pitchFamily="34" charset="-122"/>
                <a:cs typeface="Epilogue" pitchFamily="34" charset="-120"/>
              </a:rPr>
              <a:t>. </a:t>
            </a:r>
            <a:r>
              <a:rPr lang="en-US" sz="750" b="1" dirty="0">
                <a:solidFill>
                  <a:srgbClr val="EBECEF"/>
                </a:solidFill>
                <a:latin typeface="Epilogue" pitchFamily="34" charset="0"/>
                <a:ea typeface="Epilogue" pitchFamily="34" charset="-122"/>
                <a:cs typeface="Epilogue" pitchFamily="34" charset="-120"/>
              </a:rPr>
              <a:t>[44AB(c)]</a:t>
            </a:r>
            <a:endParaRPr lang="en-US" sz="750" dirty="0">
              <a:latin typeface="Book Antiqua" panose="02040602050305030304" pitchFamily="18" charset="0"/>
            </a:endParaRPr>
          </a:p>
        </p:txBody>
      </p:sp>
      <p:sp>
        <p:nvSpPr>
          <p:cNvPr id="21" name="Shape 19"/>
          <p:cNvSpPr/>
          <p:nvPr/>
        </p:nvSpPr>
        <p:spPr>
          <a:xfrm>
            <a:off x="598066" y="3538761"/>
            <a:ext cx="7947794" cy="604689"/>
          </a:xfrm>
          <a:prstGeom prst="roundRect">
            <a:avLst>
              <a:gd name="adj" fmla="val 7000"/>
            </a:avLst>
          </a:prstGeom>
          <a:solidFill>
            <a:srgbClr val="080E26"/>
          </a:solidFill>
          <a:ln w="14288">
            <a:solidFill>
              <a:srgbClr val="414A70"/>
            </a:solidFill>
            <a:prstDash val="solid"/>
          </a:ln>
        </p:spPr>
      </p:sp>
      <p:sp>
        <p:nvSpPr>
          <p:cNvPr id="22" name="Shape 20"/>
          <p:cNvSpPr/>
          <p:nvPr/>
        </p:nvSpPr>
        <p:spPr>
          <a:xfrm>
            <a:off x="612353" y="3553048"/>
            <a:ext cx="403101" cy="576114"/>
          </a:xfrm>
          <a:prstGeom prst="roundRect">
            <a:avLst>
              <a:gd name="adj" fmla="val 6248"/>
            </a:avLst>
          </a:prstGeom>
          <a:solidFill>
            <a:srgbClr val="283157"/>
          </a:solidFill>
          <a:ln/>
        </p:spPr>
      </p:sp>
      <p:sp>
        <p:nvSpPr>
          <p:cNvPr id="23" name="Text 21"/>
          <p:cNvSpPr/>
          <p:nvPr/>
        </p:nvSpPr>
        <p:spPr>
          <a:xfrm>
            <a:off x="735955" y="3746599"/>
            <a:ext cx="151135" cy="188937"/>
          </a:xfrm>
          <a:prstGeom prst="rect">
            <a:avLst/>
          </a:prstGeom>
          <a:noFill/>
          <a:ln/>
        </p:spPr>
        <p:txBody>
          <a:bodyPr wrap="none" lIns="0" tIns="0" rIns="0" bIns="0" rtlCol="0" anchor="ctr"/>
          <a:lstStyle/>
          <a:p>
            <a:pPr marL="0" indent="0" algn="ctr">
              <a:lnSpc>
                <a:spcPct val="100000"/>
              </a:lnSpc>
              <a:buNone/>
            </a:pPr>
            <a:r>
              <a:rPr lang="en-US" sz="11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4</a:t>
            </a:r>
            <a:endParaRPr lang="en-US" sz="1150" dirty="0">
              <a:latin typeface="Book Antiqua" panose="02040602050305030304" pitchFamily="18" charset="0"/>
            </a:endParaRPr>
          </a:p>
        </p:txBody>
      </p:sp>
      <p:sp>
        <p:nvSpPr>
          <p:cNvPr id="24" name="Text 22"/>
          <p:cNvSpPr/>
          <p:nvPr/>
        </p:nvSpPr>
        <p:spPr>
          <a:xfrm>
            <a:off x="1097310" y="3653805"/>
            <a:ext cx="2842766" cy="157460"/>
          </a:xfrm>
          <a:prstGeom prst="rect">
            <a:avLst/>
          </a:prstGeom>
          <a:noFill/>
          <a:ln/>
        </p:spPr>
        <p:txBody>
          <a:bodyPr wrap="none" lIns="0" tIns="0" rIns="0" bIns="0" rtlCol="0" anchor="t"/>
          <a:lstStyle/>
          <a:p>
            <a:pPr marL="0" indent="0" algn="l">
              <a:lnSpc>
                <a:spcPct val="104000"/>
              </a:lnSpc>
              <a:buNone/>
            </a:pPr>
            <a:r>
              <a:rPr lang="en-US" sz="9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Presumptive Profession — Lower Income Claim</a:t>
            </a:r>
            <a:endParaRPr lang="en-US" sz="950" dirty="0">
              <a:latin typeface="Book Antiqua" panose="02040602050305030304" pitchFamily="18" charset="0"/>
            </a:endParaRPr>
          </a:p>
        </p:txBody>
      </p:sp>
      <p:sp>
        <p:nvSpPr>
          <p:cNvPr id="25" name="Text 23"/>
          <p:cNvSpPr/>
          <p:nvPr/>
        </p:nvSpPr>
        <p:spPr>
          <a:xfrm>
            <a:off x="1097310" y="3860378"/>
            <a:ext cx="7333506" cy="146075"/>
          </a:xfrm>
          <a:prstGeom prst="rect">
            <a:avLst/>
          </a:prstGeom>
          <a:noFill/>
          <a:ln/>
        </p:spPr>
        <p:txBody>
          <a:bodyPr wrap="none" lIns="0" tIns="0" rIns="0" bIns="0" rtlCol="0" anchor="t"/>
          <a:lstStyle/>
          <a:p>
            <a:pPr marL="0" indent="0" algn="l">
              <a:lnSpc>
                <a:spcPct val="121000"/>
              </a:lnSpc>
              <a:buNone/>
            </a:pPr>
            <a:r>
              <a:rPr lang="en-US" sz="750" dirty="0">
                <a:solidFill>
                  <a:srgbClr val="EBECEF"/>
                </a:solidFill>
                <a:latin typeface="Epilogue" pitchFamily="34" charset="0"/>
                <a:ea typeface="Epilogue" pitchFamily="34" charset="-122"/>
                <a:cs typeface="Epilogue" pitchFamily="34" charset="-120"/>
              </a:rPr>
              <a:t>Profits deemed under section 44ADA but taxpayer claims </a:t>
            </a:r>
            <a:r>
              <a:rPr lang="en-US" sz="750" b="1" dirty="0">
                <a:solidFill>
                  <a:srgbClr val="EBECEF"/>
                </a:solidFill>
                <a:latin typeface="Epilogue" pitchFamily="34" charset="0"/>
                <a:ea typeface="Epilogue" pitchFamily="34" charset="-122"/>
                <a:cs typeface="Epilogue" pitchFamily="34" charset="-120"/>
              </a:rPr>
              <a:t>lower income</a:t>
            </a:r>
            <a:r>
              <a:rPr lang="en-US" sz="750" dirty="0">
                <a:solidFill>
                  <a:srgbClr val="EBECEF"/>
                </a:solidFill>
                <a:latin typeface="Epilogue" pitchFamily="34" charset="0"/>
                <a:ea typeface="Epilogue" pitchFamily="34" charset="-122"/>
                <a:cs typeface="Epilogue" pitchFamily="34" charset="-120"/>
              </a:rPr>
              <a:t> and income exceeds the maximum non-chargeable limit. </a:t>
            </a:r>
            <a:r>
              <a:rPr lang="en-US" sz="750" b="1" dirty="0">
                <a:solidFill>
                  <a:srgbClr val="EBECEF"/>
                </a:solidFill>
                <a:latin typeface="Epilogue" pitchFamily="34" charset="0"/>
                <a:ea typeface="Epilogue" pitchFamily="34" charset="-122"/>
                <a:cs typeface="Epilogue" pitchFamily="34" charset="-120"/>
              </a:rPr>
              <a:t>[44AB(d)]</a:t>
            </a:r>
            <a:endParaRPr lang="en-US" sz="750" dirty="0">
              <a:latin typeface="Book Antiqua" panose="02040602050305030304" pitchFamily="18" charset="0"/>
            </a:endParaRPr>
          </a:p>
        </p:txBody>
      </p:sp>
      <p:sp>
        <p:nvSpPr>
          <p:cNvPr id="26" name="Shape 24"/>
          <p:cNvSpPr/>
          <p:nvPr/>
        </p:nvSpPr>
        <p:spPr>
          <a:xfrm>
            <a:off x="598066" y="4225305"/>
            <a:ext cx="7947794" cy="604689"/>
          </a:xfrm>
          <a:prstGeom prst="roundRect">
            <a:avLst>
              <a:gd name="adj" fmla="val 7000"/>
            </a:avLst>
          </a:prstGeom>
          <a:solidFill>
            <a:srgbClr val="080E26"/>
          </a:solidFill>
          <a:ln w="14288">
            <a:solidFill>
              <a:srgbClr val="414A70"/>
            </a:solidFill>
            <a:prstDash val="solid"/>
          </a:ln>
        </p:spPr>
      </p:sp>
      <p:sp>
        <p:nvSpPr>
          <p:cNvPr id="27" name="Shape 25"/>
          <p:cNvSpPr/>
          <p:nvPr/>
        </p:nvSpPr>
        <p:spPr>
          <a:xfrm>
            <a:off x="612353" y="4239592"/>
            <a:ext cx="403101" cy="576114"/>
          </a:xfrm>
          <a:prstGeom prst="roundRect">
            <a:avLst>
              <a:gd name="adj" fmla="val 6248"/>
            </a:avLst>
          </a:prstGeom>
          <a:solidFill>
            <a:srgbClr val="283157"/>
          </a:solidFill>
          <a:ln/>
        </p:spPr>
      </p:sp>
      <p:sp>
        <p:nvSpPr>
          <p:cNvPr id="28" name="Text 26"/>
          <p:cNvSpPr/>
          <p:nvPr/>
        </p:nvSpPr>
        <p:spPr>
          <a:xfrm>
            <a:off x="735955" y="4433143"/>
            <a:ext cx="151135" cy="188937"/>
          </a:xfrm>
          <a:prstGeom prst="rect">
            <a:avLst/>
          </a:prstGeom>
          <a:noFill/>
          <a:ln/>
        </p:spPr>
        <p:txBody>
          <a:bodyPr wrap="none" lIns="0" tIns="0" rIns="0" bIns="0" rtlCol="0" anchor="ctr"/>
          <a:lstStyle/>
          <a:p>
            <a:pPr marL="0" indent="0" algn="ctr">
              <a:lnSpc>
                <a:spcPct val="100000"/>
              </a:lnSpc>
              <a:buNone/>
            </a:pPr>
            <a:r>
              <a:rPr lang="en-US" sz="11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5</a:t>
            </a:r>
            <a:endParaRPr lang="en-US" sz="1150" dirty="0">
              <a:latin typeface="Book Antiqua" panose="02040602050305030304" pitchFamily="18" charset="0"/>
            </a:endParaRPr>
          </a:p>
        </p:txBody>
      </p:sp>
      <p:sp>
        <p:nvSpPr>
          <p:cNvPr id="29" name="Text 27"/>
          <p:cNvSpPr/>
          <p:nvPr/>
        </p:nvSpPr>
        <p:spPr>
          <a:xfrm>
            <a:off x="1097310" y="4340349"/>
            <a:ext cx="2463478" cy="157460"/>
          </a:xfrm>
          <a:prstGeom prst="rect">
            <a:avLst/>
          </a:prstGeom>
          <a:noFill/>
          <a:ln/>
        </p:spPr>
        <p:txBody>
          <a:bodyPr wrap="none" lIns="0" tIns="0" rIns="0" bIns="0" rtlCol="0" anchor="t"/>
          <a:lstStyle/>
          <a:p>
            <a:pPr marL="0" indent="0" algn="l">
              <a:lnSpc>
                <a:spcPct val="104000"/>
              </a:lnSpc>
              <a:buNone/>
            </a:pPr>
            <a:r>
              <a:rPr lang="en-US" sz="9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Section 44AD(4) — Income Exceeds Limit</a:t>
            </a:r>
            <a:endParaRPr lang="en-US" sz="950" dirty="0">
              <a:latin typeface="Book Antiqua" panose="02040602050305030304" pitchFamily="18" charset="0"/>
            </a:endParaRPr>
          </a:p>
        </p:txBody>
      </p:sp>
      <p:sp>
        <p:nvSpPr>
          <p:cNvPr id="30" name="Text 28"/>
          <p:cNvSpPr/>
          <p:nvPr/>
        </p:nvSpPr>
        <p:spPr>
          <a:xfrm>
            <a:off x="1097310" y="4546922"/>
            <a:ext cx="7333506" cy="146075"/>
          </a:xfrm>
          <a:prstGeom prst="rect">
            <a:avLst/>
          </a:prstGeom>
          <a:noFill/>
          <a:ln/>
        </p:spPr>
        <p:txBody>
          <a:bodyPr wrap="none" lIns="0" tIns="0" rIns="0" bIns="0" rtlCol="0" anchor="t"/>
          <a:lstStyle/>
          <a:p>
            <a:pPr marL="0" indent="0" algn="l">
              <a:lnSpc>
                <a:spcPct val="121000"/>
              </a:lnSpc>
              <a:buNone/>
            </a:pPr>
            <a:r>
              <a:rPr lang="en-US" sz="750" dirty="0">
                <a:solidFill>
                  <a:srgbClr val="EBECEF"/>
                </a:solidFill>
                <a:latin typeface="Epilogue" pitchFamily="34" charset="0"/>
                <a:ea typeface="Epilogue" pitchFamily="34" charset="-122"/>
                <a:cs typeface="Epilogue" pitchFamily="34" charset="-120"/>
              </a:rPr>
              <a:t>Provisions of section 44AD(4) applicable and income exceeds the </a:t>
            </a:r>
            <a:r>
              <a:rPr lang="en-US" sz="750" b="1" dirty="0">
                <a:solidFill>
                  <a:srgbClr val="EBECEF"/>
                </a:solidFill>
                <a:latin typeface="Epilogue" pitchFamily="34" charset="0"/>
                <a:ea typeface="Epilogue" pitchFamily="34" charset="-122"/>
                <a:cs typeface="Epilogue" pitchFamily="34" charset="-120"/>
              </a:rPr>
              <a:t>maximum non-chargeable limit</a:t>
            </a:r>
            <a:r>
              <a:rPr lang="en-US" sz="750" dirty="0">
                <a:solidFill>
                  <a:srgbClr val="EBECEF"/>
                </a:solidFill>
                <a:latin typeface="Epilogue" pitchFamily="34" charset="0"/>
                <a:ea typeface="Epilogue" pitchFamily="34" charset="-122"/>
                <a:cs typeface="Epilogue" pitchFamily="34" charset="-120"/>
              </a:rPr>
              <a:t>. </a:t>
            </a:r>
            <a:r>
              <a:rPr lang="en-US" sz="750" b="1" dirty="0">
                <a:solidFill>
                  <a:srgbClr val="EBECEF"/>
                </a:solidFill>
                <a:latin typeface="Epilogue" pitchFamily="34" charset="0"/>
                <a:ea typeface="Epilogue" pitchFamily="34" charset="-122"/>
                <a:cs typeface="Epilogue" pitchFamily="34" charset="-120"/>
              </a:rPr>
              <a:t>[44AB(e)]</a:t>
            </a:r>
            <a:endParaRPr lang="en-US" sz="750" dirty="0">
              <a:latin typeface="Book Antiqua" panose="02040602050305030304" pitchFamily="18" charset="0"/>
            </a:endParaRPr>
          </a:p>
        </p:txBody>
      </p:sp>
      <p:sp>
        <p:nvSpPr>
          <p:cNvPr id="31" name="Rectangle 30"/>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02060"/>
          </a:solidFill>
          <a:ln/>
        </p:spPr>
      </p:sp>
      <p:sp>
        <p:nvSpPr>
          <p:cNvPr id="3" name="Text 1"/>
          <p:cNvSpPr/>
          <p:nvPr/>
        </p:nvSpPr>
        <p:spPr>
          <a:xfrm>
            <a:off x="365760" y="0"/>
            <a:ext cx="8412480" cy="8229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SIMILARITIES</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365760" y="0"/>
            <a:ext cx="8412480" cy="82296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7F3D0"/>
                </a:solidFill>
                <a:effectLst/>
                <a:uLnTx/>
                <a:uFillTx/>
                <a:latin typeface="Calibri" pitchFamily="34" charset="0"/>
                <a:ea typeface="Calibri" pitchFamily="34" charset="-122"/>
                <a:cs typeface="Calibri" pitchFamily="34" charset="-120"/>
              </a:rPr>
              <a:t>Common Grounds — Form 3CA &amp; Form 3CB</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365760" y="914400"/>
            <a:ext cx="8412480" cy="3474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1" u="none" strike="noStrike" kern="1200" cap="none" spc="0" normalizeH="0" baseline="0" noProof="0" dirty="0">
                <a:ln>
                  <a:noFill/>
                </a:ln>
                <a:solidFill>
                  <a:schemeClr val="accent2">
                    <a:lumMod val="75000"/>
                  </a:schemeClr>
                </a:solidFill>
                <a:effectLst/>
                <a:uLnTx/>
                <a:uFillTx/>
                <a:latin typeface="Calibri" pitchFamily="34" charset="0"/>
                <a:ea typeface="Calibri" pitchFamily="34" charset="-122"/>
                <a:cs typeface="Calibri" pitchFamily="34" charset="-120"/>
              </a:rPr>
              <a:t>Both forms serve the same overarching legal purpose under the Income Tax Act, 1961</a:t>
            </a:r>
            <a:endParaRPr kumimoji="0" lang="en-US" sz="1500" b="1" i="0" u="none" strike="noStrike" kern="1200" cap="none" spc="0" normalizeH="0" baseline="0" noProof="0" dirty="0">
              <a:ln>
                <a:noFill/>
              </a:ln>
              <a:solidFill>
                <a:schemeClr val="accent2">
                  <a:lumMod val="75000"/>
                </a:schemeClr>
              </a:solidFill>
              <a:effectLst/>
              <a:uLnTx/>
              <a:uFillTx/>
              <a:latin typeface="Calibri" panose="020F0502020204030204"/>
              <a:ea typeface="+mn-ea"/>
              <a:cs typeface="+mn-cs"/>
            </a:endParaRPr>
          </a:p>
        </p:txBody>
      </p:sp>
      <p:sp>
        <p:nvSpPr>
          <p:cNvPr id="8" name="Shape 6"/>
          <p:cNvSpPr/>
          <p:nvPr/>
        </p:nvSpPr>
        <p:spPr>
          <a:xfrm>
            <a:off x="292608" y="1517904"/>
            <a:ext cx="411480" cy="411480"/>
          </a:xfrm>
          <a:prstGeom prst="ellipse">
            <a:avLst/>
          </a:prstGeom>
          <a:solidFill>
            <a:srgbClr val="E6F7F4"/>
          </a:solidFill>
          <a:ln/>
        </p:spPr>
      </p:sp>
      <p:sp>
        <p:nvSpPr>
          <p:cNvPr id="9" name="Text 7"/>
          <p:cNvSpPr/>
          <p:nvPr/>
        </p:nvSpPr>
        <p:spPr>
          <a:xfrm>
            <a:off x="292608" y="1517904"/>
            <a:ext cx="411480" cy="411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E7A6E"/>
                </a:solidFill>
                <a:effectLst/>
                <a:uLnTx/>
                <a:uFillTx/>
                <a:latin typeface="Calibri" panose="020F0502020204030204"/>
                <a:ea typeface="+mn-ea"/>
                <a:cs typeface="+mn-cs"/>
              </a:rPr>
              <a: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749808" y="1536192"/>
            <a:ext cx="2148840" cy="41148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Legal Basis — Section 44AB</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292608" y="1993392"/>
            <a:ext cx="2615184" cy="886968"/>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4748B"/>
                </a:solidFill>
                <a:effectLst/>
                <a:uLnTx/>
                <a:uFillTx/>
                <a:latin typeface="Calibri" pitchFamily="34" charset="0"/>
                <a:ea typeface="Calibri" pitchFamily="34" charset="-122"/>
                <a:cs typeface="Calibri" pitchFamily="34" charset="-120"/>
              </a:rPr>
              <a:t>Both are prescribed under Section 44AB of the Income Tax Act, 1961. They are the mechanism through which tax audit compliance is reported to the Income Tax Department.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3264408" y="1517904"/>
            <a:ext cx="411480" cy="411480"/>
          </a:xfrm>
          <a:prstGeom prst="ellipse">
            <a:avLst/>
          </a:prstGeom>
          <a:solidFill>
            <a:srgbClr val="E6F7F4"/>
          </a:solidFill>
          <a:ln/>
        </p:spPr>
      </p:sp>
      <p:sp>
        <p:nvSpPr>
          <p:cNvPr id="15" name="Text 13"/>
          <p:cNvSpPr/>
          <p:nvPr/>
        </p:nvSpPr>
        <p:spPr>
          <a:xfrm>
            <a:off x="3264408" y="1517904"/>
            <a:ext cx="411480" cy="411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E7A6E"/>
                </a:solidFill>
                <a:effectLst/>
                <a:uLnTx/>
                <a:uFillTx/>
                <a:latin typeface="Calibri" panose="020F0502020204030204"/>
                <a:ea typeface="+mn-ea"/>
                <a:cs typeface="+mn-cs"/>
              </a:rPr>
              <a: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3721608" y="1536192"/>
            <a:ext cx="2148840" cy="41148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Chartered Accountant Mandatory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3264408" y="1993392"/>
            <a:ext cx="2615184" cy="886968"/>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4748B"/>
                </a:solidFill>
                <a:effectLst/>
                <a:uLnTx/>
                <a:uFillTx/>
                <a:latin typeface="Calibri" pitchFamily="34" charset="0"/>
                <a:ea typeface="Calibri" pitchFamily="34" charset="-122"/>
                <a:cs typeface="Calibri" pitchFamily="34" charset="-120"/>
              </a:rPr>
              <a:t>In both cases, the audit report must be signed and certified by a practicing Chartered Accountant (CA). Self-certification is not allowed under either form.</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8"/>
          <p:cNvSpPr/>
          <p:nvPr/>
        </p:nvSpPr>
        <p:spPr>
          <a:xfrm>
            <a:off x="6236208" y="1517904"/>
            <a:ext cx="411480" cy="411480"/>
          </a:xfrm>
          <a:prstGeom prst="ellipse">
            <a:avLst/>
          </a:prstGeom>
          <a:solidFill>
            <a:srgbClr val="E6F7F4"/>
          </a:solidFill>
          <a:ln/>
        </p:spPr>
      </p:sp>
      <p:sp>
        <p:nvSpPr>
          <p:cNvPr id="21" name="Text 19"/>
          <p:cNvSpPr/>
          <p:nvPr/>
        </p:nvSpPr>
        <p:spPr>
          <a:xfrm>
            <a:off x="6236208" y="1517904"/>
            <a:ext cx="411480" cy="411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E7A6E"/>
                </a:solidFill>
                <a:effectLst/>
                <a:uLnTx/>
                <a:uFillTx/>
                <a:latin typeface="Calibri" panose="020F0502020204030204"/>
                <a:ea typeface="+mn-ea"/>
                <a:cs typeface="+mn-cs"/>
              </a:rPr>
              <a: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6693408" y="1536192"/>
            <a:ext cx="2148840" cy="41148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Accompanied by Form 3CD</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6236208" y="1993392"/>
            <a:ext cx="2615184" cy="886968"/>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4748B"/>
                </a:solidFill>
                <a:effectLst/>
                <a:uLnTx/>
                <a:uFillTx/>
                <a:latin typeface="Calibri" pitchFamily="34" charset="0"/>
                <a:ea typeface="Calibri" pitchFamily="34" charset="-122"/>
                <a:cs typeface="Calibri" pitchFamily="34" charset="-120"/>
              </a:rPr>
              <a:t>Both Form 3CA and Form 3CB must compulsorily be filed along with Form 3CD — the detailed statement of particulars.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292608" y="3255264"/>
            <a:ext cx="411480" cy="411480"/>
          </a:xfrm>
          <a:prstGeom prst="ellipse">
            <a:avLst/>
          </a:prstGeom>
          <a:solidFill>
            <a:srgbClr val="E6F7F4"/>
          </a:solidFill>
          <a:ln/>
        </p:spPr>
      </p:sp>
      <p:sp>
        <p:nvSpPr>
          <p:cNvPr id="27" name="Text 25"/>
          <p:cNvSpPr/>
          <p:nvPr/>
        </p:nvSpPr>
        <p:spPr>
          <a:xfrm>
            <a:off x="292608" y="3255264"/>
            <a:ext cx="411480" cy="411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E7A6E"/>
                </a:solidFill>
                <a:effectLst/>
                <a:uLnTx/>
                <a:uFillTx/>
                <a:latin typeface="Calibri" panose="020F0502020204030204"/>
                <a:ea typeface="+mn-ea"/>
                <a:cs typeface="+mn-cs"/>
              </a:rPr>
              <a: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6"/>
          <p:cNvSpPr/>
          <p:nvPr/>
        </p:nvSpPr>
        <p:spPr>
          <a:xfrm>
            <a:off x="749808" y="3273552"/>
            <a:ext cx="2148840" cy="41148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Electronic Filing (e-Filing)</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7"/>
          <p:cNvSpPr/>
          <p:nvPr/>
        </p:nvSpPr>
        <p:spPr>
          <a:xfrm>
            <a:off x="292608" y="3730752"/>
            <a:ext cx="2615184" cy="886968"/>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4748B"/>
                </a:solidFill>
                <a:effectLst/>
                <a:uLnTx/>
                <a:uFillTx/>
                <a:latin typeface="Calibri" pitchFamily="34" charset="0"/>
                <a:ea typeface="Calibri" pitchFamily="34" charset="-122"/>
                <a:cs typeface="Calibri" pitchFamily="34" charset="-120"/>
              </a:rPr>
              <a:t>Both forms must be filed electronically on the Income Tax e-filing portal (www.incometax.gov.in). Manual / paper filing is not accepted.</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hape 30"/>
          <p:cNvSpPr/>
          <p:nvPr/>
        </p:nvSpPr>
        <p:spPr>
          <a:xfrm>
            <a:off x="3264408" y="3255264"/>
            <a:ext cx="411480" cy="411480"/>
          </a:xfrm>
          <a:prstGeom prst="ellipse">
            <a:avLst/>
          </a:prstGeom>
          <a:solidFill>
            <a:srgbClr val="E6F7F4"/>
          </a:solidFill>
          <a:ln/>
        </p:spPr>
      </p:sp>
      <p:sp>
        <p:nvSpPr>
          <p:cNvPr id="33" name="Text 31"/>
          <p:cNvSpPr/>
          <p:nvPr/>
        </p:nvSpPr>
        <p:spPr>
          <a:xfrm>
            <a:off x="3264408" y="3255264"/>
            <a:ext cx="411480" cy="411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E7A6E"/>
                </a:solidFill>
                <a:effectLst/>
                <a:uLnTx/>
                <a:uFillTx/>
                <a:latin typeface="Calibri" panose="020F0502020204030204"/>
                <a:ea typeface="+mn-ea"/>
                <a:cs typeface="+mn-cs"/>
              </a:rPr>
              <a: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 32"/>
          <p:cNvSpPr/>
          <p:nvPr/>
        </p:nvSpPr>
        <p:spPr>
          <a:xfrm>
            <a:off x="3721608" y="3273552"/>
            <a:ext cx="2148840" cy="41148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Due Date is Identical</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 33"/>
          <p:cNvSpPr/>
          <p:nvPr/>
        </p:nvSpPr>
        <p:spPr>
          <a:xfrm>
            <a:off x="3264408" y="3730752"/>
            <a:ext cx="2615184" cy="886968"/>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4748B"/>
                </a:solidFill>
                <a:effectLst/>
                <a:uLnTx/>
                <a:uFillTx/>
                <a:latin typeface="Calibri" pitchFamily="34" charset="0"/>
                <a:ea typeface="Calibri" pitchFamily="34" charset="-122"/>
                <a:cs typeface="Calibri" pitchFamily="34" charset="-120"/>
              </a:rPr>
              <a:t>The filing deadline for both forms is the same — typically 30th September of the relevant Assessment Year (subject to any CBDT extensions).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Shape 36"/>
          <p:cNvSpPr/>
          <p:nvPr/>
        </p:nvSpPr>
        <p:spPr>
          <a:xfrm>
            <a:off x="6236208" y="3255264"/>
            <a:ext cx="411480" cy="411480"/>
          </a:xfrm>
          <a:prstGeom prst="ellipse">
            <a:avLst/>
          </a:prstGeom>
          <a:solidFill>
            <a:srgbClr val="E6F7F4"/>
          </a:solidFill>
          <a:ln/>
        </p:spPr>
      </p:sp>
      <p:sp>
        <p:nvSpPr>
          <p:cNvPr id="39" name="Text 37"/>
          <p:cNvSpPr/>
          <p:nvPr/>
        </p:nvSpPr>
        <p:spPr>
          <a:xfrm>
            <a:off x="6236208" y="3255264"/>
            <a:ext cx="411480" cy="41148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E7A6E"/>
                </a:solidFill>
                <a:effectLst/>
                <a:uLnTx/>
                <a:uFillTx/>
                <a:latin typeface="Calibri" panose="020F0502020204030204"/>
                <a:ea typeface="+mn-ea"/>
                <a:cs typeface="+mn-cs"/>
              </a:rPr>
              <a: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 38"/>
          <p:cNvSpPr/>
          <p:nvPr/>
        </p:nvSpPr>
        <p:spPr>
          <a:xfrm>
            <a:off x="6693408" y="3273552"/>
            <a:ext cx="2148840" cy="41148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itchFamily="34" charset="0"/>
                <a:ea typeface="Calibri" pitchFamily="34" charset="-122"/>
                <a:cs typeface="Calibri" pitchFamily="34" charset="-120"/>
              </a:rPr>
              <a:t>Penalty for Non-Compliance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 39"/>
          <p:cNvSpPr/>
          <p:nvPr/>
        </p:nvSpPr>
        <p:spPr>
          <a:xfrm>
            <a:off x="6236208" y="3730752"/>
            <a:ext cx="2615184" cy="886968"/>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4748B"/>
                </a:solidFill>
                <a:effectLst/>
                <a:uLnTx/>
                <a:uFillTx/>
                <a:latin typeface="Calibri" pitchFamily="34" charset="0"/>
                <a:ea typeface="Calibri" pitchFamily="34" charset="-122"/>
                <a:cs typeface="Calibri" pitchFamily="34" charset="-120"/>
              </a:rPr>
              <a:t>Failure to file either form attracts a penalty under Section 271B — 0.5% of turnover/gross receipts or ₹1,50,000, whichever is lower.</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1E2761"/>
          </a:solidFill>
          <a:ln w="12700">
            <a:solidFill>
              <a:srgbClr val="1E2761"/>
            </a:solidFill>
            <a:prstDash val="solid"/>
          </a:ln>
        </p:spPr>
      </p:sp>
      <p:sp>
        <p:nvSpPr>
          <p:cNvPr id="4" name="Shape 2"/>
          <p:cNvSpPr/>
          <p:nvPr/>
        </p:nvSpPr>
        <p:spPr>
          <a:xfrm>
            <a:off x="274320" y="164592"/>
            <a:ext cx="914400" cy="658368"/>
          </a:xfrm>
          <a:prstGeom prst="rect">
            <a:avLst/>
          </a:prstGeom>
          <a:solidFill>
            <a:schemeClr val="bg2">
              <a:lumMod val="90000"/>
            </a:schemeClr>
          </a:solidFill>
          <a:ln w="12700">
            <a:solidFill>
              <a:srgbClr val="C9A84C"/>
            </a:solidFill>
            <a:prstDash val="solid"/>
          </a:ln>
        </p:spPr>
      </p:sp>
      <p:sp>
        <p:nvSpPr>
          <p:cNvPr id="5" name="Text 3"/>
          <p:cNvSpPr/>
          <p:nvPr/>
        </p:nvSpPr>
        <p:spPr>
          <a:xfrm>
            <a:off x="274320" y="164592"/>
            <a:ext cx="914400" cy="6583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2761"/>
                </a:solidFill>
                <a:effectLst/>
                <a:uLnTx/>
                <a:uFillTx/>
                <a:latin typeface="Trebuchet MS" pitchFamily="34" charset="0"/>
                <a:ea typeface="Trebuchet MS" pitchFamily="34" charset="-122"/>
                <a:cs typeface="Trebuchet MS" pitchFamily="34" charset="-120"/>
              </a:rPr>
              <a:t>Q1</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261872" y="164592"/>
            <a:ext cx="1097280" cy="320040"/>
          </a:xfrm>
          <a:prstGeom prst="rect">
            <a:avLst/>
          </a:prstGeom>
          <a:noFill/>
          <a:ln/>
        </p:spPr>
        <p:txBody>
          <a:bodyPr wrap="square"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274320" y="1143000"/>
            <a:ext cx="8686800" cy="1005840"/>
          </a:xfrm>
          <a:prstGeom prst="rect">
            <a:avLst/>
          </a:prstGeom>
          <a:noFill/>
          <a:ln/>
        </p:spPr>
        <p:txBody>
          <a:bodyPr wrap="square" rtlCol="0" anchor="t"/>
          <a:lstStyle/>
          <a:p>
            <a:pPr lvl="0">
              <a:defRPr/>
            </a:pPr>
            <a:r>
              <a:rPr lang="en-US" b="1" dirty="0">
                <a:latin typeface="Trebuchet MS" panose="020B0603020202020204" pitchFamily="34" charset="0"/>
              </a:rPr>
              <a:t>Which audit form is generally used when a company’s audit is conducted as per the calendar year?</a:t>
            </a:r>
            <a:endParaRPr kumimoji="0" lang="en-US" b="1" i="0" u="none" strike="noStrike" kern="1200" cap="none" spc="0" normalizeH="0" baseline="0" noProof="0" dirty="0">
              <a:ln>
                <a:noFill/>
              </a:ln>
              <a:solidFill>
                <a:prstClr val="black"/>
              </a:solidFill>
              <a:effectLst/>
              <a:uLnTx/>
              <a:uFillTx/>
              <a:latin typeface="Trebuchet MS" panose="020B0603020202020204" pitchFamily="34" charset="0"/>
            </a:endParaRPr>
          </a:p>
        </p:txBody>
      </p:sp>
      <p:sp>
        <p:nvSpPr>
          <p:cNvPr id="18" name="Shape 16"/>
          <p:cNvSpPr/>
          <p:nvPr/>
        </p:nvSpPr>
        <p:spPr>
          <a:xfrm>
            <a:off x="274320" y="224028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19" name="Shape 17"/>
          <p:cNvSpPr/>
          <p:nvPr/>
        </p:nvSpPr>
        <p:spPr>
          <a:xfrm>
            <a:off x="384048" y="2395728"/>
            <a:ext cx="438912" cy="438912"/>
          </a:xfrm>
          <a:prstGeom prst="ellipse">
            <a:avLst/>
          </a:prstGeom>
          <a:solidFill>
            <a:srgbClr val="1E2761"/>
          </a:solidFill>
          <a:ln w="12700">
            <a:solidFill>
              <a:srgbClr val="1E2761"/>
            </a:solidFill>
            <a:prstDash val="solid"/>
          </a:ln>
        </p:spPr>
      </p:sp>
      <p:sp>
        <p:nvSpPr>
          <p:cNvPr id="20" name="Text 18"/>
          <p:cNvSpPr/>
          <p:nvPr/>
        </p:nvSpPr>
        <p:spPr>
          <a:xfrm>
            <a:off x="384048" y="239572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932688" y="231343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1A2340"/>
                </a:solidFill>
                <a:latin typeface="Calibri" pitchFamily="34" charset="0"/>
                <a:ea typeface="Calibri" pitchFamily="34" charset="-122"/>
                <a:cs typeface="Calibri" pitchFamily="34" charset="-120"/>
              </a:rPr>
              <a:t>Form 3CA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4709160" y="224028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23" name="Shape 21"/>
          <p:cNvSpPr/>
          <p:nvPr/>
        </p:nvSpPr>
        <p:spPr>
          <a:xfrm>
            <a:off x="4818888" y="2395728"/>
            <a:ext cx="438912" cy="438912"/>
          </a:xfrm>
          <a:prstGeom prst="ellipse">
            <a:avLst/>
          </a:prstGeom>
          <a:solidFill>
            <a:srgbClr val="1E2761"/>
          </a:solidFill>
          <a:ln w="12700">
            <a:solidFill>
              <a:srgbClr val="1E2761"/>
            </a:solidFill>
            <a:prstDash val="solid"/>
          </a:ln>
        </p:spPr>
      </p:sp>
      <p:sp>
        <p:nvSpPr>
          <p:cNvPr id="24" name="Text 22"/>
          <p:cNvSpPr/>
          <p:nvPr/>
        </p:nvSpPr>
        <p:spPr>
          <a:xfrm>
            <a:off x="4818888" y="239572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5367528" y="231343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1A2340"/>
                </a:solidFill>
                <a:latin typeface="Calibri" pitchFamily="34" charset="0"/>
                <a:ea typeface="Calibri" pitchFamily="34" charset="-122"/>
                <a:cs typeface="Calibri" pitchFamily="34" charset="-120"/>
              </a:rPr>
              <a:t>Form 3 CB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274320" y="324612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27" name="Shape 25"/>
          <p:cNvSpPr/>
          <p:nvPr/>
        </p:nvSpPr>
        <p:spPr>
          <a:xfrm>
            <a:off x="384048" y="3401568"/>
            <a:ext cx="438912" cy="438912"/>
          </a:xfrm>
          <a:prstGeom prst="ellipse">
            <a:avLst/>
          </a:prstGeom>
          <a:solidFill>
            <a:srgbClr val="1E2761"/>
          </a:solidFill>
          <a:ln w="12700">
            <a:solidFill>
              <a:srgbClr val="1E2761"/>
            </a:solidFill>
            <a:prstDash val="solid"/>
          </a:ln>
        </p:spPr>
      </p:sp>
      <p:sp>
        <p:nvSpPr>
          <p:cNvPr id="28" name="Text 26"/>
          <p:cNvSpPr/>
          <p:nvPr/>
        </p:nvSpPr>
        <p:spPr>
          <a:xfrm>
            <a:off x="384048" y="340156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7"/>
          <p:cNvSpPr/>
          <p:nvPr/>
        </p:nvSpPr>
        <p:spPr>
          <a:xfrm>
            <a:off x="932688" y="331927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Both Form 3CA and 3 CB</a:t>
            </a:r>
          </a:p>
        </p:txBody>
      </p:sp>
      <p:sp>
        <p:nvSpPr>
          <p:cNvPr id="30" name="Shape 28"/>
          <p:cNvSpPr/>
          <p:nvPr/>
        </p:nvSpPr>
        <p:spPr>
          <a:xfrm>
            <a:off x="4709160" y="324612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31" name="Shape 29"/>
          <p:cNvSpPr/>
          <p:nvPr/>
        </p:nvSpPr>
        <p:spPr>
          <a:xfrm>
            <a:off x="4818888" y="3401568"/>
            <a:ext cx="438912" cy="438912"/>
          </a:xfrm>
          <a:prstGeom prst="ellipse">
            <a:avLst/>
          </a:prstGeom>
          <a:solidFill>
            <a:srgbClr val="1E2761"/>
          </a:solidFill>
          <a:ln w="12700">
            <a:solidFill>
              <a:srgbClr val="1E2761"/>
            </a:solidFill>
            <a:prstDash val="solid"/>
          </a:ln>
        </p:spPr>
      </p:sp>
      <p:sp>
        <p:nvSpPr>
          <p:cNvPr id="32" name="Text 30"/>
          <p:cNvSpPr/>
          <p:nvPr/>
        </p:nvSpPr>
        <p:spPr>
          <a:xfrm>
            <a:off x="4818888" y="340156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31"/>
          <p:cNvSpPr/>
          <p:nvPr/>
        </p:nvSpPr>
        <p:spPr>
          <a:xfrm>
            <a:off x="5367528" y="331927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None of these </a:t>
            </a:r>
          </a:p>
        </p:txBody>
      </p:sp>
      <p:sp>
        <p:nvSpPr>
          <p:cNvPr id="34" name="Shape 32"/>
          <p:cNvSpPr/>
          <p:nvPr/>
        </p:nvSpPr>
        <p:spPr>
          <a:xfrm>
            <a:off x="109728" y="4160520"/>
            <a:ext cx="8924544" cy="658368"/>
          </a:xfrm>
          <a:prstGeom prst="rect">
            <a:avLst/>
          </a:prstGeom>
          <a:solidFill>
            <a:srgbClr val="E8ECF5"/>
          </a:solidFill>
          <a:ln w="6350">
            <a:solidFill>
              <a:srgbClr val="CDD3E0"/>
            </a:solidFill>
            <a:prstDash val="solid"/>
          </a:ln>
        </p:spPr>
      </p:sp>
      <p:sp>
        <p:nvSpPr>
          <p:cNvPr id="35" name="Text 33"/>
          <p:cNvSpPr/>
          <p:nvPr/>
        </p:nvSpPr>
        <p:spPr>
          <a:xfrm>
            <a:off x="274320" y="4160520"/>
            <a:ext cx="868680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dirty="0">
                <a:latin typeface="Calibri" pitchFamily="34" charset="0"/>
                <a:ea typeface="Calibri" pitchFamily="34" charset="-122"/>
                <a:cs typeface="Calibri" pitchFamily="34" charset="-120"/>
              </a:rPr>
              <a:t>Answer:</a:t>
            </a:r>
            <a:endParaRPr kumimoji="0" lang="en-US" sz="2000" b="1" i="0" u="none" strike="noStrike" kern="1200" cap="none" spc="0" normalizeH="0" baseline="0" noProof="0" dirty="0">
              <a:ln>
                <a:noFill/>
              </a:ln>
              <a:effectLst/>
              <a:uLnTx/>
              <a:uFillTx/>
              <a:latin typeface="Calibri" panose="020F0502020204030204"/>
            </a:endParaRPr>
          </a:p>
        </p:txBody>
      </p:sp>
      <p:sp>
        <p:nvSpPr>
          <p:cNvPr id="36" name="Text 34"/>
          <p:cNvSpPr/>
          <p:nvPr/>
        </p:nvSpPr>
        <p:spPr>
          <a:xfrm>
            <a:off x="7772400" y="320040"/>
            <a:ext cx="1188720" cy="36576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fade">
                                      <p:cBhvr>
                                        <p:cTn id="7"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name="Slide 6">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E2761"/>
          </a:solidFill>
          <a:ln w="12700">
            <a:solidFill>
              <a:srgbClr val="1E2761"/>
            </a:solidFill>
            <a:prstDash val="solid"/>
          </a:ln>
        </p:spPr>
        <p:txBody>
          <a:bodyPr/>
          <a:lstStyle/>
          <a:p>
            <a:endParaRPr lang="en-IN"/>
          </a:p>
        </p:txBody>
      </p:sp>
      <p:sp>
        <p:nvSpPr>
          <p:cNvPr id="3" name="Text 1"/>
          <p:cNvSpPr/>
          <p:nvPr/>
        </p:nvSpPr>
        <p:spPr>
          <a:xfrm>
            <a:off x="274320" y="73152"/>
            <a:ext cx="7772400" cy="502920"/>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Auditor Responsibilities, Qualifications &amp; Branch Reporting — Form 3CA</a:t>
            </a:r>
            <a:endParaRPr lang="en-US" sz="2000" dirty="0"/>
          </a:p>
        </p:txBody>
      </p:sp>
      <p:sp>
        <p:nvSpPr>
          <p:cNvPr id="4" name="Text 2"/>
          <p:cNvSpPr/>
          <p:nvPr/>
        </p:nvSpPr>
        <p:spPr>
          <a:xfrm>
            <a:off x="274320" y="566928"/>
            <a:ext cx="8595360" cy="256032"/>
          </a:xfrm>
          <a:prstGeom prst="rect">
            <a:avLst/>
          </a:prstGeom>
          <a:noFill/>
          <a:ln/>
        </p:spPr>
        <p:txBody>
          <a:bodyPr wrap="square" lIns="0" tIns="0" rIns="0" bIns="0" rtlCol="0" anchor="ctr"/>
          <a:lstStyle/>
          <a:p>
            <a:pPr marL="0" indent="0">
              <a:buNone/>
            </a:pPr>
            <a:endParaRPr lang="en-US" sz="1100" dirty="0"/>
          </a:p>
          <a:p>
            <a:pPr marL="0" indent="0">
              <a:buNone/>
            </a:pPr>
            <a:endParaRPr lang="en-US" sz="1100" dirty="0"/>
          </a:p>
        </p:txBody>
      </p:sp>
      <p:sp>
        <p:nvSpPr>
          <p:cNvPr id="5" name="Shape 3"/>
          <p:cNvSpPr/>
          <p:nvPr/>
        </p:nvSpPr>
        <p:spPr>
          <a:xfrm>
            <a:off x="0" y="4956048"/>
            <a:ext cx="9144000" cy="45720"/>
          </a:xfrm>
          <a:prstGeom prst="rect">
            <a:avLst/>
          </a:prstGeom>
          <a:solidFill>
            <a:srgbClr val="C9A84C"/>
          </a:solidFill>
          <a:ln w="12700">
            <a:solidFill>
              <a:srgbClr val="C9A84C"/>
            </a:solidFill>
            <a:prstDash val="solid"/>
          </a:ln>
        </p:spPr>
        <p:txBody>
          <a:bodyPr/>
          <a:lstStyle/>
          <a:p>
            <a:endParaRPr lang="en-IN"/>
          </a:p>
        </p:txBody>
      </p:sp>
      <p:sp>
        <p:nvSpPr>
          <p:cNvPr id="6" name="Text 4"/>
          <p:cNvSpPr/>
          <p:nvPr/>
        </p:nvSpPr>
        <p:spPr>
          <a:xfrm>
            <a:off x="274320" y="5001768"/>
            <a:ext cx="8595360" cy="137160"/>
          </a:xfrm>
          <a:prstGeom prst="rect">
            <a:avLst/>
          </a:prstGeom>
          <a:noFill/>
          <a:ln/>
        </p:spPr>
        <p:txBody>
          <a:bodyPr wrap="square" lIns="0" tIns="0" rIns="0" bIns="0" rtlCol="0" anchor="ctr"/>
          <a:lstStyle/>
          <a:p>
            <a:pPr marL="0" indent="0">
              <a:buNone/>
            </a:pPr>
            <a:endParaRPr lang="en-US" sz="1100" dirty="0"/>
          </a:p>
        </p:txBody>
      </p:sp>
      <p:graphicFrame>
        <p:nvGraphicFramePr>
          <p:cNvPr id="7" name="Table 0"/>
          <p:cNvGraphicFramePr>
            <a:graphicFrameLocks noGrp="1"/>
          </p:cNvGraphicFramePr>
          <p:nvPr>
            <p:extLst>
              <p:ext uri="{D42A27DB-BD31-4B8C-83A1-F6EECF244321}">
                <p14:modId xmlns:p14="http://schemas.microsoft.com/office/powerpoint/2010/main" val="2122531386"/>
              </p:ext>
            </p:extLst>
          </p:nvPr>
        </p:nvGraphicFramePr>
        <p:xfrm>
          <a:off x="132735" y="704088"/>
          <a:ext cx="8937523" cy="2028979"/>
        </p:xfrm>
        <a:graphic>
          <a:graphicData uri="http://schemas.openxmlformats.org/drawingml/2006/table">
            <a:tbl>
              <a:tblPr/>
              <a:tblGrid>
                <a:gridCol w="1223029">
                  <a:extLst>
                    <a:ext uri="{9D8B030D-6E8A-4147-A177-3AD203B41FA5}">
                      <a16:colId xmlns:a16="http://schemas.microsoft.com/office/drawing/2014/main" val="20000"/>
                    </a:ext>
                  </a:extLst>
                </a:gridCol>
                <a:gridCol w="2634217">
                  <a:extLst>
                    <a:ext uri="{9D8B030D-6E8A-4147-A177-3AD203B41FA5}">
                      <a16:colId xmlns:a16="http://schemas.microsoft.com/office/drawing/2014/main" val="20001"/>
                    </a:ext>
                  </a:extLst>
                </a:gridCol>
                <a:gridCol w="5080277">
                  <a:extLst>
                    <a:ext uri="{9D8B030D-6E8A-4147-A177-3AD203B41FA5}">
                      <a16:colId xmlns:a16="http://schemas.microsoft.com/office/drawing/2014/main" val="20002"/>
                    </a:ext>
                  </a:extLst>
                </a:gridCol>
              </a:tblGrid>
              <a:tr h="367819">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Standard</a:t>
                      </a:r>
                      <a:endParaRPr lang="en-US" sz="1300" dirty="0">
                        <a:latin typeface="Calibri" charset="0"/>
                        <a:ea typeface="Calibri" charset="0"/>
                        <a:cs typeface="Calibri" charset="0"/>
                      </a:endParaRPr>
                    </a:p>
                  </a:txBody>
                  <a:tcP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Reference</a:t>
                      </a:r>
                      <a:endParaRPr lang="en-US" sz="1300" dirty="0">
                        <a:latin typeface="Calibri" charset="0"/>
                        <a:ea typeface="Calibri" charset="0"/>
                        <a:cs typeface="Calibri" charset="0"/>
                      </a:endParaRPr>
                    </a:p>
                  </a:txBody>
                  <a:tcP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Relevance in Form 3CA Context</a:t>
                      </a:r>
                      <a:endParaRPr lang="en-US" sz="1300" dirty="0">
                        <a:latin typeface="Calibri" charset="0"/>
                        <a:ea typeface="Calibri" charset="0"/>
                        <a:cs typeface="Calibri" charset="0"/>
                      </a:endParaRPr>
                    </a:p>
                  </a:txBody>
                  <a:tcP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473255">
                <a:tc>
                  <a:txBody>
                    <a:bodyPr/>
                    <a:lstStyle/>
                    <a:p>
                      <a:pPr marL="0" indent="0">
                        <a:buNone/>
                      </a:pPr>
                      <a:r>
                        <a:rPr lang="en-US" sz="1300" b="1" dirty="0">
                          <a:solidFill>
                            <a:srgbClr val="1E2761"/>
                          </a:solidFill>
                          <a:latin typeface="Calibri" pitchFamily="34" charset="0"/>
                          <a:ea typeface="Calibri" pitchFamily="34" charset="-122"/>
                          <a:cs typeface="Calibri" pitchFamily="34" charset="-120"/>
                        </a:rPr>
                        <a:t>SA 600</a:t>
                      </a:r>
                      <a:endParaRPr lang="en-US" sz="1300" dirty="0">
                        <a:latin typeface="Calibri" charset="0"/>
                        <a:ea typeface="Calibri" charset="0"/>
                        <a:cs typeface="Calibri" charset="0"/>
                      </a:endParaRPr>
                    </a:p>
                  </a:txBody>
                  <a:tcP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Using the Work of Another Auditor</a:t>
                      </a:r>
                      <a:endParaRPr lang="en-US" sz="1300" dirty="0">
                        <a:latin typeface="Calibri" charset="0"/>
                        <a:ea typeface="Calibri" charset="0"/>
                        <a:cs typeface="Calibri" charset="0"/>
                      </a:endParaRPr>
                    </a:p>
                  </a:txBody>
                  <a:tcP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Applies when tax auditor relies on branch auditor's report or statutory auditor's work; principal auditor's responsibility defined</a:t>
                      </a:r>
                      <a:endParaRPr lang="en-US" sz="1300" dirty="0">
                        <a:latin typeface="Calibri" charset="0"/>
                        <a:ea typeface="Calibri" charset="0"/>
                        <a:cs typeface="Calibri" charset="0"/>
                      </a:endParaRPr>
                    </a:p>
                  </a:txBody>
                  <a:tcP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1"/>
                  </a:ext>
                </a:extLst>
              </a:tr>
              <a:tr h="473255">
                <a:tc>
                  <a:txBody>
                    <a:bodyPr/>
                    <a:lstStyle/>
                    <a:p>
                      <a:pPr marL="0" indent="0">
                        <a:buNone/>
                      </a:pPr>
                      <a:r>
                        <a:rPr lang="en-US" sz="1300" b="1" dirty="0">
                          <a:solidFill>
                            <a:srgbClr val="1E2761"/>
                          </a:solidFill>
                          <a:latin typeface="Calibri" pitchFamily="34" charset="0"/>
                          <a:ea typeface="Calibri" pitchFamily="34" charset="-122"/>
                          <a:cs typeface="Calibri" pitchFamily="34" charset="-120"/>
                        </a:rPr>
                        <a:t>SA 700</a:t>
                      </a:r>
                      <a:endParaRPr lang="en-US" sz="1300" dirty="0">
                        <a:latin typeface="Calibri" charset="0"/>
                        <a:ea typeface="Calibri" charset="0"/>
                        <a:cs typeface="Calibri" charset="0"/>
                      </a:endParaRPr>
                    </a:p>
                  </a:txBody>
                  <a:tcP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Forming an Opinion &amp; Reporting</a:t>
                      </a:r>
                      <a:endParaRPr lang="en-US" sz="1300" dirty="0">
                        <a:latin typeface="Calibri" charset="0"/>
                        <a:ea typeface="Calibri" charset="0"/>
                        <a:cs typeface="Calibri" charset="0"/>
                      </a:endParaRPr>
                    </a:p>
                  </a:txBody>
                  <a:tcP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Tax auditor must comply with SA 700 reporting requirements while giving opinion on Form 3CA </a:t>
                      </a:r>
                      <a:endParaRPr lang="en-US" sz="1300" dirty="0">
                        <a:latin typeface="Calibri" charset="0"/>
                        <a:ea typeface="Calibri" charset="0"/>
                        <a:cs typeface="Calibri" charset="0"/>
                      </a:endParaRPr>
                    </a:p>
                  </a:txBody>
                  <a:tcP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2"/>
                  </a:ext>
                </a:extLst>
              </a:tr>
              <a:tr h="679063">
                <a:tc>
                  <a:txBody>
                    <a:bodyPr/>
                    <a:lstStyle/>
                    <a:p>
                      <a:pPr marL="0" indent="0">
                        <a:buNone/>
                      </a:pPr>
                      <a:r>
                        <a:rPr lang="en-US" sz="1300" b="1" dirty="0">
                          <a:solidFill>
                            <a:srgbClr val="1E2761"/>
                          </a:solidFill>
                          <a:latin typeface="Calibri" pitchFamily="34" charset="0"/>
                          <a:ea typeface="Calibri" pitchFamily="34" charset="-122"/>
                          <a:cs typeface="Calibri" pitchFamily="34" charset="-120"/>
                        </a:rPr>
                        <a:t>SA 705</a:t>
                      </a:r>
                      <a:endParaRPr lang="en-US" sz="1300" dirty="0">
                        <a:latin typeface="Calibri" charset="0"/>
                        <a:ea typeface="Calibri" charset="0"/>
                        <a:cs typeface="Calibri" charset="0"/>
                      </a:endParaRPr>
                    </a:p>
                  </a:txBody>
                  <a:tcP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Modifications to the Auditor's Opinion</a:t>
                      </a:r>
                      <a:endParaRPr lang="en-US" sz="1300" dirty="0">
                        <a:latin typeface="Calibri" charset="0"/>
                        <a:ea typeface="Calibri" charset="0"/>
                        <a:cs typeface="Calibri" charset="0"/>
                      </a:endParaRPr>
                    </a:p>
                  </a:txBody>
                  <a:tcP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Applies when auditor is unable to obtain required branch information — must disclose impact in Para 3 of Form 3CA</a:t>
                      </a:r>
                      <a:br>
                        <a:rPr lang="en-US" sz="1300" dirty="0">
                          <a:solidFill>
                            <a:srgbClr val="000000"/>
                          </a:solidFill>
                          <a:latin typeface="Calibri" pitchFamily="34" charset="0"/>
                          <a:ea typeface="Calibri" pitchFamily="34" charset="-122"/>
                          <a:cs typeface="Calibri" pitchFamily="34" charset="-120"/>
                        </a:rPr>
                      </a:br>
                      <a:endParaRPr lang="en-US" sz="1300" dirty="0">
                        <a:latin typeface="Calibri" charset="0"/>
                        <a:ea typeface="Calibri" charset="0"/>
                        <a:cs typeface="Calibri" charset="0"/>
                      </a:endParaRPr>
                    </a:p>
                  </a:txBody>
                  <a:tcP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Shape 5"/>
          <p:cNvSpPr/>
          <p:nvPr/>
        </p:nvSpPr>
        <p:spPr>
          <a:xfrm>
            <a:off x="228600" y="2824316"/>
            <a:ext cx="2743200" cy="2022004"/>
          </a:xfrm>
          <a:prstGeom prst="rect">
            <a:avLst/>
          </a:prstGeom>
          <a:solidFill>
            <a:srgbClr val="FFFFFF"/>
          </a:solidFill>
          <a:ln w="12700">
            <a:solidFill>
              <a:srgbClr val="E2E8F0"/>
            </a:solidFill>
            <a:prstDash val="solid"/>
          </a:ln>
          <a:effectLst>
            <a:outerShdw blurRad="50800" dist="25400" dir="8100000" algn="bl" rotWithShape="0">
              <a:srgbClr val="000000">
                <a:alpha val="8000"/>
              </a:srgbClr>
            </a:outerShdw>
          </a:effectLst>
        </p:spPr>
        <p:txBody>
          <a:bodyPr/>
          <a:lstStyle/>
          <a:p>
            <a:endParaRPr lang="en-IN"/>
          </a:p>
        </p:txBody>
      </p:sp>
      <p:sp>
        <p:nvSpPr>
          <p:cNvPr id="9" name="Shape 6"/>
          <p:cNvSpPr/>
          <p:nvPr/>
        </p:nvSpPr>
        <p:spPr>
          <a:xfrm>
            <a:off x="228600" y="2824316"/>
            <a:ext cx="2743200" cy="390832"/>
          </a:xfrm>
          <a:prstGeom prst="rect">
            <a:avLst/>
          </a:prstGeom>
          <a:solidFill>
            <a:srgbClr val="1E2761"/>
          </a:solidFill>
          <a:ln w="12700">
            <a:solidFill>
              <a:srgbClr val="1E2761"/>
            </a:solidFill>
            <a:prstDash val="solid"/>
          </a:ln>
        </p:spPr>
        <p:txBody>
          <a:bodyPr/>
          <a:lstStyle/>
          <a:p>
            <a:endParaRPr lang="en-IN"/>
          </a:p>
        </p:txBody>
      </p:sp>
      <p:sp>
        <p:nvSpPr>
          <p:cNvPr id="10" name="Text 7"/>
          <p:cNvSpPr/>
          <p:nvPr/>
        </p:nvSpPr>
        <p:spPr>
          <a:xfrm>
            <a:off x="320040" y="2880360"/>
            <a:ext cx="2606040" cy="26163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Domestic Branch Reporting</a:t>
            </a:r>
            <a:endParaRPr lang="en-US" sz="1300" dirty="0"/>
          </a:p>
        </p:txBody>
      </p:sp>
      <p:sp>
        <p:nvSpPr>
          <p:cNvPr id="11" name="Text 8"/>
          <p:cNvSpPr/>
          <p:nvPr/>
        </p:nvSpPr>
        <p:spPr>
          <a:xfrm>
            <a:off x="320040" y="3215148"/>
            <a:ext cx="2578608" cy="1558020"/>
          </a:xfrm>
          <a:prstGeom prst="rect">
            <a:avLst/>
          </a:prstGeom>
          <a:noFill/>
          <a:ln/>
        </p:spPr>
        <p:txBody>
          <a:bodyPr wrap="square" lIns="0" tIns="0" rIns="0" bIns="0" rtlCol="0" anchor="t"/>
          <a:lstStyle/>
          <a:p>
            <a:pPr marL="0" indent="0">
              <a:buNone/>
            </a:pPr>
            <a:r>
              <a:rPr lang="en-US" sz="1200" dirty="0">
                <a:solidFill>
                  <a:srgbClr val="1E293B"/>
                </a:solidFill>
                <a:latin typeface="Calibri" pitchFamily="34" charset="0"/>
                <a:ea typeface="Calibri" pitchFamily="34" charset="-122"/>
                <a:cs typeface="Calibri" pitchFamily="34" charset="-120"/>
              </a:rPr>
              <a:t>Where branch accounts are audited by branch auditors:</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 Branch auditors submit Form 3CA to management/principal tax auditor</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 Principal tax auditor submits consolidated report</a:t>
            </a:r>
          </a:p>
          <a:p>
            <a:pPr marL="0" indent="0">
              <a:buNone/>
            </a:pPr>
            <a:endParaRPr lang="en-US" sz="1200" dirty="0"/>
          </a:p>
        </p:txBody>
      </p:sp>
      <p:sp>
        <p:nvSpPr>
          <p:cNvPr id="12" name="Shape 9"/>
          <p:cNvSpPr/>
          <p:nvPr/>
        </p:nvSpPr>
        <p:spPr>
          <a:xfrm>
            <a:off x="3154680" y="2824316"/>
            <a:ext cx="2834640" cy="2029624"/>
          </a:xfrm>
          <a:prstGeom prst="rect">
            <a:avLst/>
          </a:prstGeom>
          <a:solidFill>
            <a:srgbClr val="FFFFFF"/>
          </a:solidFill>
          <a:ln w="12700">
            <a:solidFill>
              <a:srgbClr val="E2E8F0"/>
            </a:solidFill>
            <a:prstDash val="solid"/>
          </a:ln>
          <a:effectLst>
            <a:outerShdw blurRad="50800" dist="25400" dir="8100000" algn="bl" rotWithShape="0">
              <a:srgbClr val="000000">
                <a:alpha val="8000"/>
              </a:srgbClr>
            </a:outerShdw>
          </a:effectLst>
        </p:spPr>
        <p:txBody>
          <a:bodyPr/>
          <a:lstStyle/>
          <a:p>
            <a:endParaRPr lang="en-IN"/>
          </a:p>
        </p:txBody>
      </p:sp>
      <p:sp>
        <p:nvSpPr>
          <p:cNvPr id="13" name="Shape 10"/>
          <p:cNvSpPr/>
          <p:nvPr/>
        </p:nvSpPr>
        <p:spPr>
          <a:xfrm>
            <a:off x="3154680" y="2824316"/>
            <a:ext cx="2834640" cy="390832"/>
          </a:xfrm>
          <a:prstGeom prst="rect">
            <a:avLst/>
          </a:prstGeom>
          <a:solidFill>
            <a:srgbClr val="4A6FA5"/>
          </a:solidFill>
          <a:ln w="12700">
            <a:solidFill>
              <a:srgbClr val="4A6FA5"/>
            </a:solidFill>
            <a:prstDash val="solid"/>
          </a:ln>
        </p:spPr>
        <p:txBody>
          <a:bodyPr/>
          <a:lstStyle/>
          <a:p>
            <a:endParaRPr lang="en-IN"/>
          </a:p>
        </p:txBody>
      </p:sp>
      <p:sp>
        <p:nvSpPr>
          <p:cNvPr id="14" name="Text 11"/>
          <p:cNvSpPr/>
          <p:nvPr/>
        </p:nvSpPr>
        <p:spPr>
          <a:xfrm>
            <a:off x="3246120" y="2824316"/>
            <a:ext cx="2697480" cy="2882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Overseas Branch Reporting</a:t>
            </a:r>
            <a:endParaRPr lang="en-US" sz="1300" dirty="0"/>
          </a:p>
        </p:txBody>
      </p:sp>
      <p:sp>
        <p:nvSpPr>
          <p:cNvPr id="15" name="Text 12"/>
          <p:cNvSpPr/>
          <p:nvPr/>
        </p:nvSpPr>
        <p:spPr>
          <a:xfrm>
            <a:off x="3246120" y="3215148"/>
            <a:ext cx="2670048" cy="1558020"/>
          </a:xfrm>
          <a:prstGeom prst="rect">
            <a:avLst/>
          </a:prstGeom>
          <a:noFill/>
          <a:ln/>
        </p:spPr>
        <p:txBody>
          <a:bodyPr wrap="square" lIns="0" tIns="0" rIns="0" bIns="0" rtlCol="0" anchor="t"/>
          <a:lstStyle/>
          <a:p>
            <a:pPr marL="0" indent="0">
              <a:buNone/>
            </a:pPr>
            <a:r>
              <a:rPr lang="en-US" sz="1200" dirty="0">
                <a:solidFill>
                  <a:srgbClr val="1E293B"/>
                </a:solidFill>
                <a:latin typeface="Calibri" pitchFamily="34" charset="0"/>
                <a:ea typeface="Calibri" pitchFamily="34" charset="-122"/>
                <a:cs typeface="Calibri" pitchFamily="34" charset="-120"/>
              </a:rPr>
              <a:t>For foreign branches audited by overseas professionals:</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 Tax auditor in India obtains Form 3CD information from assessee, who gets it from overseas auditor</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 Reliance on overseas auditor's information is permissible</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 If assessee is unable to obtain relevant information — disclose and report impact</a:t>
            </a:r>
            <a:endParaRPr lang="en-US" sz="1200" dirty="0"/>
          </a:p>
        </p:txBody>
      </p:sp>
      <p:sp>
        <p:nvSpPr>
          <p:cNvPr id="16" name="Shape 13"/>
          <p:cNvSpPr/>
          <p:nvPr/>
        </p:nvSpPr>
        <p:spPr>
          <a:xfrm>
            <a:off x="6172200" y="2807208"/>
            <a:ext cx="2743200" cy="2039112"/>
          </a:xfrm>
          <a:prstGeom prst="rect">
            <a:avLst/>
          </a:prstGeom>
          <a:solidFill>
            <a:srgbClr val="FFFFFF"/>
          </a:solidFill>
          <a:ln w="12700">
            <a:solidFill>
              <a:srgbClr val="E2E8F0"/>
            </a:solidFill>
            <a:prstDash val="solid"/>
          </a:ln>
          <a:effectLst>
            <a:outerShdw blurRad="50800" dist="25400" dir="8100000" algn="bl" rotWithShape="0">
              <a:srgbClr val="000000">
                <a:alpha val="8000"/>
              </a:srgbClr>
            </a:outerShdw>
          </a:effectLst>
        </p:spPr>
        <p:txBody>
          <a:bodyPr/>
          <a:lstStyle/>
          <a:p>
            <a:endParaRPr lang="en-IN"/>
          </a:p>
        </p:txBody>
      </p:sp>
      <p:sp>
        <p:nvSpPr>
          <p:cNvPr id="17" name="Shape 14"/>
          <p:cNvSpPr/>
          <p:nvPr/>
        </p:nvSpPr>
        <p:spPr>
          <a:xfrm>
            <a:off x="6172200" y="2824316"/>
            <a:ext cx="2743200" cy="390832"/>
          </a:xfrm>
          <a:prstGeom prst="rect">
            <a:avLst/>
          </a:prstGeom>
          <a:solidFill>
            <a:srgbClr val="2A9D8F"/>
          </a:solidFill>
          <a:ln w="12700">
            <a:solidFill>
              <a:srgbClr val="2A9D8F"/>
            </a:solidFill>
            <a:prstDash val="solid"/>
          </a:ln>
        </p:spPr>
        <p:txBody>
          <a:bodyPr/>
          <a:lstStyle/>
          <a:p>
            <a:endParaRPr lang="en-IN"/>
          </a:p>
        </p:txBody>
      </p:sp>
      <p:sp>
        <p:nvSpPr>
          <p:cNvPr id="18" name="Text 15"/>
          <p:cNvSpPr/>
          <p:nvPr/>
        </p:nvSpPr>
        <p:spPr>
          <a:xfrm>
            <a:off x="6263640" y="2891480"/>
            <a:ext cx="2606040" cy="25051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Qualifications &amp; Observations</a:t>
            </a:r>
            <a:endParaRPr lang="en-US" sz="1300" dirty="0"/>
          </a:p>
        </p:txBody>
      </p:sp>
      <p:sp>
        <p:nvSpPr>
          <p:cNvPr id="19" name="Text 16"/>
          <p:cNvSpPr/>
          <p:nvPr/>
        </p:nvSpPr>
        <p:spPr>
          <a:xfrm>
            <a:off x="6263640" y="3215148"/>
            <a:ext cx="2578608" cy="1558020"/>
          </a:xfrm>
          <a:prstGeom prst="rect">
            <a:avLst/>
          </a:prstGeom>
          <a:noFill/>
          <a:ln/>
        </p:spPr>
        <p:txBody>
          <a:bodyPr wrap="square" lIns="0" tIns="0" rIns="0" bIns="0" rtlCol="0" anchor="t"/>
          <a:lstStyle/>
          <a:p>
            <a:pPr marL="0" indent="0">
              <a:buNone/>
            </a:pPr>
            <a:r>
              <a:rPr lang="en-US" sz="1200" dirty="0">
                <a:solidFill>
                  <a:srgbClr val="1E293B"/>
                </a:solidFill>
                <a:latin typeface="Calibri" pitchFamily="34" charset="0"/>
                <a:ea typeface="Calibri" pitchFamily="34" charset="-122"/>
                <a:cs typeface="Calibri" pitchFamily="34" charset="-120"/>
              </a:rPr>
              <a:t>When any requirement is answered negatively or with qualification:</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 Reasons must be stated in the audit report</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 Report Para 3 must reference the specific Form 3CD clause no.</a:t>
            </a:r>
            <a:endParaRPr lang="en-US" sz="1200" dirty="0"/>
          </a:p>
          <a:p>
            <a:pPr marL="0" indent="0">
              <a:buNone/>
            </a:pPr>
            <a:r>
              <a:rPr lang="en-US" sz="1200" dirty="0">
                <a:solidFill>
                  <a:srgbClr val="1E293B"/>
                </a:solidFill>
                <a:latin typeface="Calibri" pitchFamily="34" charset="0"/>
                <a:ea typeface="Calibri" pitchFamily="34" charset="-122"/>
                <a:cs typeface="Calibri" pitchFamily="34" charset="-120"/>
              </a:rPr>
              <a:t>• Ensures comprehensive report and enables users to assess impact</a:t>
            </a:r>
          </a:p>
          <a:p>
            <a:pPr marL="0" indent="0">
              <a:buNone/>
            </a:pPr>
            <a:endParaRPr lang="en-US" sz="12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7F9FC"/>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B2A4A"/>
          </a:solidFill>
          <a:ln w="12700">
            <a:solidFill>
              <a:srgbClr val="1B2A4A"/>
            </a:solidFill>
            <a:prstDash val="solid"/>
          </a:ln>
        </p:spPr>
      </p:sp>
      <p:sp>
        <p:nvSpPr>
          <p:cNvPr id="3" name="Text 1"/>
          <p:cNvSpPr/>
          <p:nvPr/>
        </p:nvSpPr>
        <p:spPr>
          <a:xfrm>
            <a:off x="365760" y="91440"/>
            <a:ext cx="8412480" cy="7772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Form 3CB contains TWO Separate Opinions</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502920" y="1097280"/>
            <a:ext cx="3794760" cy="3291840"/>
          </a:xfrm>
          <a:prstGeom prst="rect">
            <a:avLst/>
          </a:prstGeom>
          <a:solidFill>
            <a:srgbClr val="FFFFFF"/>
          </a:solidFill>
          <a:ln/>
          <a:effectLst>
            <a:outerShdw blurRad="101600" dist="25400" dir="8100000" algn="bl" rotWithShape="0">
              <a:srgbClr val="000000">
                <a:alpha val="10000"/>
              </a:srgbClr>
            </a:outerShdw>
          </a:effectLst>
        </p:spPr>
      </p:sp>
      <p:sp>
        <p:nvSpPr>
          <p:cNvPr id="6" name="Shape 4"/>
          <p:cNvSpPr/>
          <p:nvPr/>
        </p:nvSpPr>
        <p:spPr>
          <a:xfrm>
            <a:off x="502920" y="1097280"/>
            <a:ext cx="3794760" cy="548640"/>
          </a:xfrm>
          <a:prstGeom prst="rect">
            <a:avLst/>
          </a:prstGeom>
          <a:solidFill>
            <a:srgbClr val="1B2A4A"/>
          </a:solidFill>
          <a:ln w="12700">
            <a:solidFill>
              <a:srgbClr val="1B2A4A"/>
            </a:solidFill>
            <a:prstDash val="solid"/>
          </a:ln>
        </p:spPr>
      </p:sp>
      <p:sp>
        <p:nvSpPr>
          <p:cNvPr id="7" name="Text 5"/>
          <p:cNvSpPr/>
          <p:nvPr/>
        </p:nvSpPr>
        <p:spPr>
          <a:xfrm>
            <a:off x="502920" y="1097280"/>
            <a:ext cx="379476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C8A951"/>
                </a:solidFill>
                <a:effectLst/>
                <a:uLnTx/>
                <a:uFillTx/>
                <a:latin typeface="Calibri" pitchFamily="34" charset="0"/>
                <a:ea typeface="Calibri" pitchFamily="34" charset="-122"/>
                <a:cs typeface="Calibri" pitchFamily="34" charset="-120"/>
              </a:rPr>
              <a:t>Opinion 1</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594360" y="1737360"/>
            <a:ext cx="3611880" cy="6858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2A4A"/>
                </a:solidFill>
                <a:effectLst/>
                <a:uLnTx/>
                <a:uFillTx/>
                <a:latin typeface="Calibri" pitchFamily="34" charset="0"/>
                <a:ea typeface="Calibri" pitchFamily="34" charset="-122"/>
                <a:cs typeface="Calibri" pitchFamily="34" charset="-120"/>
              </a:rPr>
              <a:t>Financial Statements &amp;</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2A4A"/>
                </a:solidFill>
                <a:effectLst/>
                <a:uLnTx/>
                <a:uFillTx/>
                <a:latin typeface="Calibri" pitchFamily="34" charset="0"/>
                <a:ea typeface="Calibri" pitchFamily="34" charset="-122"/>
                <a:cs typeface="Calibri" pitchFamily="34" charset="-120"/>
              </a:rPr>
              <a:t>Books of Account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594360" y="3200400"/>
            <a:ext cx="3611880" cy="685800"/>
          </a:xfrm>
          <a:prstGeom prst="rect">
            <a:avLst/>
          </a:prstGeom>
          <a:solidFill>
            <a:srgbClr val="EBF3FF"/>
          </a:solidFill>
          <a:ln w="12700">
            <a:solidFill>
              <a:srgbClr val="C8A951"/>
            </a:solidFill>
            <a:prstDash val="solid"/>
          </a:ln>
        </p:spPr>
      </p:sp>
      <p:sp>
        <p:nvSpPr>
          <p:cNvPr id="11" name="Text 9"/>
          <p:cNvSpPr/>
          <p:nvPr/>
        </p:nvSpPr>
        <p:spPr>
          <a:xfrm>
            <a:off x="594360" y="3200400"/>
            <a:ext cx="3611880" cy="685800"/>
          </a:xfrm>
          <a:prstGeom prst="rect">
            <a:avLst/>
          </a:prstGeom>
          <a:noFill/>
          <a:ln/>
        </p:spPr>
        <p:txBody>
          <a:bodyPr wrap="square" lIns="50800" tIns="50800" rIns="50800" bIns="50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66666"/>
                </a:solidFill>
                <a:effectLst/>
                <a:uLnTx/>
                <a:uFillTx/>
                <a:latin typeface="Calibri" pitchFamily="34" charset="0"/>
                <a:ea typeface="Calibri" pitchFamily="34" charset="-122"/>
                <a:cs typeface="Calibri" pitchFamily="34" charset="-120"/>
              </a:rPr>
              <a:t>Standard of Reporting
</a:t>
            </a:r>
            <a:r>
              <a:rPr kumimoji="0" lang="en-US" sz="1800" b="1" i="0" u="none" strike="noStrike" kern="1200" cap="none" spc="0" normalizeH="0" baseline="0" noProof="0" dirty="0">
                <a:ln>
                  <a:noFill/>
                </a:ln>
                <a:solidFill>
                  <a:srgbClr val="1B2A4A"/>
                </a:solidFill>
                <a:effectLst/>
                <a:uLnTx/>
                <a:uFillTx/>
                <a:latin typeface="Calibri" pitchFamily="34" charset="0"/>
                <a:ea typeface="Calibri" pitchFamily="34" charset="-122"/>
                <a:cs typeface="Calibri" pitchFamily="34" charset="-120"/>
              </a:rPr>
              <a:t>"True and Fair"</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10"/>
          <p:cNvSpPr/>
          <p:nvPr/>
        </p:nvSpPr>
        <p:spPr>
          <a:xfrm>
            <a:off x="4846320" y="1097280"/>
            <a:ext cx="3794760" cy="3291840"/>
          </a:xfrm>
          <a:prstGeom prst="rect">
            <a:avLst/>
          </a:prstGeom>
          <a:solidFill>
            <a:srgbClr val="FFFFFF"/>
          </a:solidFill>
          <a:ln/>
          <a:effectLst>
            <a:outerShdw blurRad="101600" dist="25400" dir="8100000" algn="bl" rotWithShape="0">
              <a:srgbClr val="000000">
                <a:alpha val="10000"/>
              </a:srgbClr>
            </a:outerShdw>
          </a:effectLst>
        </p:spPr>
      </p:sp>
      <p:sp>
        <p:nvSpPr>
          <p:cNvPr id="13" name="Shape 11"/>
          <p:cNvSpPr/>
          <p:nvPr/>
        </p:nvSpPr>
        <p:spPr>
          <a:xfrm>
            <a:off x="4846320" y="1097280"/>
            <a:ext cx="3794760" cy="548640"/>
          </a:xfrm>
          <a:prstGeom prst="rect">
            <a:avLst/>
          </a:prstGeom>
          <a:solidFill>
            <a:schemeClr val="accent1">
              <a:lumMod val="60000"/>
              <a:lumOff val="40000"/>
            </a:schemeClr>
          </a:solidFill>
          <a:ln w="12700">
            <a:solidFill>
              <a:srgbClr val="C8A951"/>
            </a:solidFill>
            <a:prstDash val="solid"/>
          </a:ln>
        </p:spPr>
      </p:sp>
      <p:sp>
        <p:nvSpPr>
          <p:cNvPr id="14" name="Text 12"/>
          <p:cNvSpPr/>
          <p:nvPr/>
        </p:nvSpPr>
        <p:spPr>
          <a:xfrm>
            <a:off x="4846320" y="1097280"/>
            <a:ext cx="379476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2A4A"/>
                </a:solidFill>
                <a:effectLst/>
                <a:uLnTx/>
                <a:uFillTx/>
                <a:latin typeface="Calibri" pitchFamily="34" charset="0"/>
                <a:ea typeface="Calibri" pitchFamily="34" charset="-122"/>
                <a:cs typeface="Calibri" pitchFamily="34" charset="-120"/>
              </a:rPr>
              <a:t>Opinion 2</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4937760" y="1737360"/>
            <a:ext cx="3611880" cy="6858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2A4A"/>
                </a:solidFill>
                <a:effectLst/>
                <a:uLnTx/>
                <a:uFillTx/>
                <a:latin typeface="Calibri" pitchFamily="34" charset="0"/>
                <a:ea typeface="Calibri" pitchFamily="34" charset="-122"/>
                <a:cs typeface="Calibri" pitchFamily="34" charset="-120"/>
              </a:rPr>
              <a:t>Particulars in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B2A4A"/>
                </a:solidFill>
                <a:effectLst/>
                <a:uLnTx/>
                <a:uFillTx/>
                <a:latin typeface="Calibri" pitchFamily="34" charset="0"/>
                <a:ea typeface="Calibri" pitchFamily="34" charset="-122"/>
                <a:cs typeface="Calibri" pitchFamily="34" charset="-120"/>
              </a:rPr>
              <a:t>Form 3CD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5"/>
          <p:cNvSpPr/>
          <p:nvPr/>
        </p:nvSpPr>
        <p:spPr>
          <a:xfrm>
            <a:off x="4937760" y="3200400"/>
            <a:ext cx="3611880" cy="685800"/>
          </a:xfrm>
          <a:prstGeom prst="rect">
            <a:avLst/>
          </a:prstGeom>
          <a:solidFill>
            <a:srgbClr val="FFF8E6"/>
          </a:solidFill>
          <a:ln w="12700">
            <a:solidFill>
              <a:srgbClr val="C8A951"/>
            </a:solidFill>
            <a:prstDash val="solid"/>
          </a:ln>
        </p:spPr>
      </p:sp>
      <p:sp>
        <p:nvSpPr>
          <p:cNvPr id="18" name="Text 16"/>
          <p:cNvSpPr/>
          <p:nvPr/>
        </p:nvSpPr>
        <p:spPr>
          <a:xfrm>
            <a:off x="4937760" y="3200400"/>
            <a:ext cx="3611880" cy="685800"/>
          </a:xfrm>
          <a:prstGeom prst="rect">
            <a:avLst/>
          </a:prstGeom>
          <a:noFill/>
          <a:ln/>
        </p:spPr>
        <p:txBody>
          <a:bodyPr wrap="square" lIns="50800" tIns="50800" rIns="50800" bIns="508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66666"/>
                </a:solidFill>
                <a:effectLst/>
                <a:uLnTx/>
                <a:uFillTx/>
                <a:latin typeface="Calibri" pitchFamily="34" charset="0"/>
                <a:ea typeface="Calibri" pitchFamily="34" charset="-122"/>
                <a:cs typeface="Calibri" pitchFamily="34" charset="-120"/>
              </a:rPr>
              <a:t>Standard of Reporting
</a:t>
            </a:r>
            <a:r>
              <a:rPr kumimoji="0" lang="en-US" sz="1800" b="1" i="0" u="none" strike="noStrike" kern="1200" cap="none" spc="0" normalizeH="0" baseline="0" noProof="0" dirty="0">
                <a:ln>
                  <a:noFill/>
                </a:ln>
                <a:solidFill>
                  <a:srgbClr val="1B2A4A"/>
                </a:solidFill>
                <a:effectLst/>
                <a:uLnTx/>
                <a:uFillTx/>
                <a:latin typeface="Calibri" pitchFamily="34" charset="0"/>
                <a:ea typeface="Calibri" pitchFamily="34" charset="-122"/>
                <a:cs typeface="Calibri" pitchFamily="34" charset="-120"/>
              </a:rPr>
              <a:t>"True and Correct"</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4297680" y="2377440"/>
            <a:ext cx="548640" cy="3657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B2A4A"/>
                </a:solidFill>
                <a:effectLst/>
                <a:uLnTx/>
                <a:uFillTx/>
                <a:latin typeface="Calibri" pitchFamily="34" charset="0"/>
                <a:ea typeface="Calibri" pitchFamily="34" charset="-122"/>
                <a:cs typeface="Calibri" pitchFamily="34" charset="-120"/>
              </a:rPr>
              <a:t>VS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365760" y="4709160"/>
            <a:ext cx="8412480" cy="32004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libri" pitchFamily="34" charset="0"/>
                <a:ea typeface="Calibri" pitchFamily="34" charset="-122"/>
                <a:cs typeface="Calibri" pitchFamily="34" charset="-120"/>
              </a:rPr>
              <a:t>Both opinions are expressed by the Tax Auditor based on audit procedures conducted</a:t>
            </a:r>
            <a:endPar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9">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E2761"/>
          </a:solidFill>
          <a:ln w="12700">
            <a:solidFill>
              <a:srgbClr val="1E2761"/>
            </a:solidFill>
            <a:prstDash val="solid"/>
          </a:ln>
        </p:spPr>
        <p:txBody>
          <a:bodyPr/>
          <a:lstStyle/>
          <a:p>
            <a:endParaRPr lang="en-IN" sz="1100"/>
          </a:p>
        </p:txBody>
      </p:sp>
      <p:sp>
        <p:nvSpPr>
          <p:cNvPr id="3" name="Text 1"/>
          <p:cNvSpPr/>
          <p:nvPr/>
        </p:nvSpPr>
        <p:spPr>
          <a:xfrm>
            <a:off x="274320" y="73152"/>
            <a:ext cx="7772400" cy="502920"/>
          </a:xfrm>
          <a:prstGeom prst="rect">
            <a:avLst/>
          </a:prstGeom>
          <a:noFill/>
          <a:ln/>
        </p:spPr>
        <p:txBody>
          <a:bodyPr wrap="square" lIns="0" tIns="0" rIns="0" bIns="0" rtlCol="0" anchor="ctr"/>
          <a:lstStyle/>
          <a:p>
            <a:pPr marL="0" indent="0">
              <a:buNone/>
            </a:pPr>
            <a:r>
              <a:rPr lang="en-US" sz="2400" b="1" dirty="0">
                <a:solidFill>
                  <a:srgbClr val="FFFFFF"/>
                </a:solidFill>
                <a:latin typeface="Calibri" pitchFamily="34" charset="0"/>
                <a:ea typeface="Calibri" pitchFamily="34" charset="-122"/>
                <a:cs typeface="Calibri" pitchFamily="34" charset="-120"/>
              </a:rPr>
              <a:t>Qualifications, Observations &amp; Special Cases in Form 3CB</a:t>
            </a:r>
            <a:endParaRPr lang="en-US" sz="2400" dirty="0"/>
          </a:p>
        </p:txBody>
      </p:sp>
      <p:sp>
        <p:nvSpPr>
          <p:cNvPr id="4" name="Text 2"/>
          <p:cNvSpPr/>
          <p:nvPr/>
        </p:nvSpPr>
        <p:spPr>
          <a:xfrm>
            <a:off x="274320" y="566928"/>
            <a:ext cx="8595360" cy="256032"/>
          </a:xfrm>
          <a:prstGeom prst="rect">
            <a:avLst/>
          </a:prstGeom>
          <a:noFill/>
          <a:ln/>
        </p:spPr>
        <p:txBody>
          <a:bodyPr wrap="square" lIns="0" tIns="0" rIns="0" bIns="0" rtlCol="0" anchor="ctr"/>
          <a:lstStyle/>
          <a:p>
            <a:pPr marL="0" indent="0">
              <a:buNone/>
            </a:pPr>
            <a:endParaRPr lang="en-US" sz="1100" dirty="0"/>
          </a:p>
        </p:txBody>
      </p:sp>
      <p:sp>
        <p:nvSpPr>
          <p:cNvPr id="6" name="Text 4"/>
          <p:cNvSpPr/>
          <p:nvPr/>
        </p:nvSpPr>
        <p:spPr>
          <a:xfrm>
            <a:off x="274320" y="5001768"/>
            <a:ext cx="8595360" cy="137160"/>
          </a:xfrm>
          <a:prstGeom prst="rect">
            <a:avLst/>
          </a:prstGeom>
          <a:noFill/>
          <a:ln/>
        </p:spPr>
        <p:txBody>
          <a:bodyPr wrap="square" lIns="0" tIns="0" rIns="0" bIns="0" rtlCol="0" anchor="ctr"/>
          <a:lstStyle/>
          <a:p>
            <a:pPr marL="0" indent="0">
              <a:buNone/>
            </a:pPr>
            <a:endParaRPr lang="en-US" sz="1100" dirty="0"/>
          </a:p>
        </p:txBody>
      </p:sp>
      <p:sp>
        <p:nvSpPr>
          <p:cNvPr id="7" name="Shape 5"/>
          <p:cNvSpPr/>
          <p:nvPr/>
        </p:nvSpPr>
        <p:spPr>
          <a:xfrm>
            <a:off x="228600" y="868680"/>
            <a:ext cx="4251960" cy="1938528"/>
          </a:xfrm>
          <a:prstGeom prst="rect">
            <a:avLst/>
          </a:prstGeom>
          <a:solidFill>
            <a:srgbClr val="FFFFFF"/>
          </a:solidFill>
          <a:ln w="12700">
            <a:solidFill>
              <a:srgbClr val="E2E8F0"/>
            </a:solidFill>
            <a:prstDash val="solid"/>
          </a:ln>
          <a:effectLst>
            <a:outerShdw blurRad="50800" dist="25400" dir="8100000" algn="bl" rotWithShape="0">
              <a:srgbClr val="000000">
                <a:alpha val="8000"/>
              </a:srgbClr>
            </a:outerShdw>
          </a:effectLst>
        </p:spPr>
        <p:txBody>
          <a:bodyPr/>
          <a:lstStyle/>
          <a:p>
            <a:endParaRPr lang="en-IN" sz="1100"/>
          </a:p>
        </p:txBody>
      </p:sp>
      <p:sp>
        <p:nvSpPr>
          <p:cNvPr id="8" name="Shape 6"/>
          <p:cNvSpPr/>
          <p:nvPr/>
        </p:nvSpPr>
        <p:spPr>
          <a:xfrm>
            <a:off x="228600" y="868680"/>
            <a:ext cx="4251960" cy="347472"/>
          </a:xfrm>
          <a:prstGeom prst="rect">
            <a:avLst/>
          </a:prstGeom>
          <a:solidFill>
            <a:srgbClr val="1E2761"/>
          </a:solidFill>
          <a:ln w="12700">
            <a:solidFill>
              <a:srgbClr val="1E2761"/>
            </a:solidFill>
            <a:prstDash val="solid"/>
          </a:ln>
        </p:spPr>
        <p:txBody>
          <a:bodyPr/>
          <a:lstStyle/>
          <a:p>
            <a:endParaRPr lang="en-IN" sz="1100"/>
          </a:p>
        </p:txBody>
      </p:sp>
      <p:sp>
        <p:nvSpPr>
          <p:cNvPr id="9" name="Text 7"/>
          <p:cNvSpPr/>
          <p:nvPr/>
        </p:nvSpPr>
        <p:spPr>
          <a:xfrm>
            <a:off x="338328" y="914400"/>
            <a:ext cx="4041648" cy="256032"/>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Amalgamation / Merger / Demerger</a:t>
            </a:r>
            <a:endParaRPr lang="en-US" sz="1500" dirty="0"/>
          </a:p>
        </p:txBody>
      </p:sp>
      <p:sp>
        <p:nvSpPr>
          <p:cNvPr id="10" name="Text 8"/>
          <p:cNvSpPr/>
          <p:nvPr/>
        </p:nvSpPr>
        <p:spPr>
          <a:xfrm>
            <a:off x="338328" y="1280160"/>
            <a:ext cx="4041648" cy="1463040"/>
          </a:xfrm>
          <a:prstGeom prst="rect">
            <a:avLst/>
          </a:prstGeom>
          <a:noFill/>
          <a:ln/>
        </p:spPr>
        <p:txBody>
          <a:bodyPr wrap="square" lIns="0" tIns="0" rIns="0" bIns="0" rtlCol="0" anchor="t"/>
          <a:lstStyle/>
          <a:p>
            <a:pPr marL="0" indent="0">
              <a:buNone/>
            </a:pPr>
            <a:r>
              <a:rPr lang="en-US" sz="1100" dirty="0">
                <a:solidFill>
                  <a:srgbClr val="1E293B"/>
                </a:solidFill>
                <a:latin typeface="Calibri" pitchFamily="34" charset="0"/>
                <a:ea typeface="Calibri" pitchFamily="34" charset="-122"/>
                <a:cs typeface="Calibri" pitchFamily="34" charset="-120"/>
              </a:rPr>
              <a:t>Where courts/authorities approve restructuring from a specified date, with gap between date of merger/demerger and the court order:</a:t>
            </a:r>
            <a:endParaRPr lang="en-US" sz="1100" dirty="0"/>
          </a:p>
          <a:p>
            <a:pPr marL="0" indent="0">
              <a:buNone/>
            </a:pPr>
            <a:r>
              <a:rPr lang="en-US" sz="1100" dirty="0">
                <a:solidFill>
                  <a:srgbClr val="1E293B"/>
                </a:solidFill>
                <a:latin typeface="Calibri" pitchFamily="34" charset="0"/>
                <a:ea typeface="Calibri" pitchFamily="34" charset="-122"/>
                <a:cs typeface="Calibri" pitchFamily="34" charset="-120"/>
              </a:rPr>
              <a:t>• Returns of income of earlier periods of merged/demerged entities are required</a:t>
            </a:r>
            <a:endParaRPr lang="en-US" sz="1100" dirty="0"/>
          </a:p>
          <a:p>
            <a:pPr marL="0" indent="0">
              <a:buNone/>
            </a:pPr>
            <a:r>
              <a:rPr lang="en-US" sz="1100" dirty="0">
                <a:solidFill>
                  <a:srgbClr val="1E293B"/>
                </a:solidFill>
                <a:latin typeface="Calibri" pitchFamily="34" charset="0"/>
                <a:ea typeface="Calibri" pitchFamily="34" charset="-122"/>
                <a:cs typeface="Calibri" pitchFamily="34" charset="-120"/>
              </a:rPr>
              <a:t>• Financial Statements are NOT audited under Companies Act or any other law</a:t>
            </a:r>
            <a:endParaRPr lang="en-US" sz="1100" dirty="0"/>
          </a:p>
          <a:p>
            <a:pPr marL="0" indent="0">
              <a:buNone/>
            </a:pPr>
            <a:r>
              <a:rPr lang="en-US" sz="1100" dirty="0">
                <a:solidFill>
                  <a:srgbClr val="1E293B"/>
                </a:solidFill>
                <a:latin typeface="Calibri" pitchFamily="34" charset="0"/>
                <a:ea typeface="Calibri" pitchFamily="34" charset="-122"/>
                <a:cs typeface="Calibri" pitchFamily="34" charset="-120"/>
              </a:rPr>
              <a:t>• Therefore, Form 3CB must be issued to certify such Financial Statements</a:t>
            </a:r>
            <a:endParaRPr lang="en-US" sz="1100" dirty="0"/>
          </a:p>
        </p:txBody>
      </p:sp>
      <p:sp>
        <p:nvSpPr>
          <p:cNvPr id="11" name="Shape 9"/>
          <p:cNvSpPr/>
          <p:nvPr/>
        </p:nvSpPr>
        <p:spPr>
          <a:xfrm>
            <a:off x="4663440" y="868680"/>
            <a:ext cx="4251960" cy="1938528"/>
          </a:xfrm>
          <a:prstGeom prst="rect">
            <a:avLst/>
          </a:prstGeom>
          <a:solidFill>
            <a:srgbClr val="FFFFFF"/>
          </a:solidFill>
          <a:ln w="12700">
            <a:solidFill>
              <a:srgbClr val="E2E8F0"/>
            </a:solidFill>
            <a:prstDash val="solid"/>
          </a:ln>
          <a:effectLst>
            <a:outerShdw blurRad="50800" dist="25400" dir="8100000" algn="bl" rotWithShape="0">
              <a:srgbClr val="000000">
                <a:alpha val="8000"/>
              </a:srgbClr>
            </a:outerShdw>
          </a:effectLst>
        </p:spPr>
        <p:txBody>
          <a:bodyPr/>
          <a:lstStyle/>
          <a:p>
            <a:endParaRPr lang="en-IN" sz="1100"/>
          </a:p>
        </p:txBody>
      </p:sp>
      <p:sp>
        <p:nvSpPr>
          <p:cNvPr id="12" name="Shape 10"/>
          <p:cNvSpPr/>
          <p:nvPr/>
        </p:nvSpPr>
        <p:spPr>
          <a:xfrm>
            <a:off x="4663440" y="868680"/>
            <a:ext cx="4251960" cy="347472"/>
          </a:xfrm>
          <a:prstGeom prst="rect">
            <a:avLst/>
          </a:prstGeom>
          <a:solidFill>
            <a:srgbClr val="4A6FA5"/>
          </a:solidFill>
          <a:ln w="12700">
            <a:solidFill>
              <a:srgbClr val="4A6FA5"/>
            </a:solidFill>
            <a:prstDash val="solid"/>
          </a:ln>
        </p:spPr>
        <p:txBody>
          <a:bodyPr/>
          <a:lstStyle/>
          <a:p>
            <a:pPr algn="ctr"/>
            <a:r>
              <a:rPr lang="en-US" sz="1500" b="1" dirty="0">
                <a:solidFill>
                  <a:schemeClr val="bg1"/>
                </a:solidFill>
              </a:rPr>
              <a:t>Qualification for Non-Production of Books</a:t>
            </a:r>
          </a:p>
        </p:txBody>
      </p:sp>
      <p:sp>
        <p:nvSpPr>
          <p:cNvPr id="13" name="Text 11"/>
          <p:cNvSpPr/>
          <p:nvPr/>
        </p:nvSpPr>
        <p:spPr>
          <a:xfrm>
            <a:off x="4773168" y="914400"/>
            <a:ext cx="4041648" cy="256032"/>
          </a:xfrm>
          <a:prstGeom prst="rect">
            <a:avLst/>
          </a:prstGeom>
          <a:noFill/>
          <a:ln/>
        </p:spPr>
        <p:txBody>
          <a:bodyPr wrap="square" lIns="0" tIns="0" rIns="0" bIns="0" rtlCol="0" anchor="ctr"/>
          <a:lstStyle/>
          <a:p>
            <a:pPr marL="0" indent="0">
              <a:buNone/>
            </a:pPr>
            <a:endParaRPr lang="en-US" sz="1100" dirty="0">
              <a:highlight>
                <a:srgbClr val="FFFF00"/>
              </a:highlight>
            </a:endParaRPr>
          </a:p>
        </p:txBody>
      </p:sp>
      <p:sp>
        <p:nvSpPr>
          <p:cNvPr id="14" name="Text 12"/>
          <p:cNvSpPr/>
          <p:nvPr/>
        </p:nvSpPr>
        <p:spPr>
          <a:xfrm>
            <a:off x="4773168" y="1280160"/>
            <a:ext cx="4041648" cy="1463040"/>
          </a:xfrm>
          <a:prstGeom prst="rect">
            <a:avLst/>
          </a:prstGeom>
          <a:noFill/>
          <a:ln/>
        </p:spPr>
        <p:txBody>
          <a:bodyPr wrap="square" lIns="0" tIns="0" rIns="0" bIns="0" rtlCol="0" anchor="t"/>
          <a:lstStyle/>
          <a:p>
            <a:pPr marL="0" indent="0">
              <a:buNone/>
            </a:pPr>
            <a:r>
              <a:rPr lang="en-US" sz="1100" dirty="0">
                <a:solidFill>
                  <a:srgbClr val="1E293B"/>
                </a:solidFill>
                <a:latin typeface="Calibri" pitchFamily="34" charset="0"/>
                <a:ea typeface="Calibri" pitchFamily="34" charset="-122"/>
                <a:cs typeface="Calibri" pitchFamily="34" charset="-120"/>
              </a:rPr>
              <a:t>Where tax auditor is called to report on one or more businesses but books of other businesses are not produced:</a:t>
            </a:r>
            <a:endParaRPr lang="en-US" sz="1100" dirty="0"/>
          </a:p>
          <a:p>
            <a:pPr marL="0" indent="0">
              <a:buNone/>
            </a:pPr>
            <a:r>
              <a:rPr lang="en-US" sz="1100" dirty="0">
                <a:solidFill>
                  <a:srgbClr val="1E293B"/>
                </a:solidFill>
                <a:latin typeface="Calibri" pitchFamily="34" charset="0"/>
                <a:ea typeface="Calibri" pitchFamily="34" charset="-122"/>
                <a:cs typeface="Calibri" pitchFamily="34" charset="-120"/>
              </a:rPr>
              <a:t>• Auditor must mention that audit of those businesses was NOT conducted (books not produced)</a:t>
            </a:r>
            <a:endParaRPr lang="en-US" sz="1100" dirty="0"/>
          </a:p>
          <a:p>
            <a:pPr marL="0" indent="0">
              <a:buNone/>
            </a:pPr>
            <a:r>
              <a:rPr lang="en-US" sz="1100" dirty="0">
                <a:solidFill>
                  <a:srgbClr val="1E293B"/>
                </a:solidFill>
                <a:latin typeface="Calibri" pitchFamily="34" charset="0"/>
                <a:ea typeface="Calibri" pitchFamily="34" charset="-122"/>
                <a:cs typeface="Calibri" pitchFamily="34" charset="-120"/>
              </a:rPr>
              <a:t>• If financial statements include results of such businesses — audit report in Form 3CB must be qualified accordingly</a:t>
            </a:r>
            <a:endParaRPr lang="en-US" sz="1100" dirty="0"/>
          </a:p>
        </p:txBody>
      </p:sp>
      <p:sp>
        <p:nvSpPr>
          <p:cNvPr id="15" name="Shape 13"/>
          <p:cNvSpPr/>
          <p:nvPr/>
        </p:nvSpPr>
        <p:spPr>
          <a:xfrm>
            <a:off x="2537460" y="2912364"/>
            <a:ext cx="4251960" cy="1938528"/>
          </a:xfrm>
          <a:prstGeom prst="rect">
            <a:avLst/>
          </a:prstGeom>
          <a:solidFill>
            <a:srgbClr val="FFFFFF"/>
          </a:solidFill>
          <a:ln w="12700">
            <a:solidFill>
              <a:srgbClr val="E2E8F0"/>
            </a:solidFill>
            <a:prstDash val="solid"/>
          </a:ln>
          <a:effectLst>
            <a:outerShdw blurRad="50800" dist="25400" dir="8100000" algn="bl" rotWithShape="0">
              <a:srgbClr val="000000">
                <a:alpha val="8000"/>
              </a:srgbClr>
            </a:outerShdw>
          </a:effectLst>
        </p:spPr>
        <p:txBody>
          <a:bodyPr/>
          <a:lstStyle/>
          <a:p>
            <a:endParaRPr lang="en-IN" sz="1100"/>
          </a:p>
        </p:txBody>
      </p:sp>
      <p:sp>
        <p:nvSpPr>
          <p:cNvPr id="16" name="Shape 14"/>
          <p:cNvSpPr/>
          <p:nvPr/>
        </p:nvSpPr>
        <p:spPr>
          <a:xfrm>
            <a:off x="2537460" y="2912364"/>
            <a:ext cx="4251960" cy="347472"/>
          </a:xfrm>
          <a:prstGeom prst="rect">
            <a:avLst/>
          </a:prstGeom>
          <a:solidFill>
            <a:srgbClr val="2A9D8F"/>
          </a:solidFill>
          <a:ln w="12700">
            <a:solidFill>
              <a:srgbClr val="2A9D8F"/>
            </a:solidFill>
            <a:prstDash val="solid"/>
          </a:ln>
        </p:spPr>
        <p:txBody>
          <a:bodyPr/>
          <a:lstStyle/>
          <a:p>
            <a:endParaRPr lang="en-IN" sz="1100"/>
          </a:p>
        </p:txBody>
      </p:sp>
      <p:sp>
        <p:nvSpPr>
          <p:cNvPr id="17" name="Text 15"/>
          <p:cNvSpPr/>
          <p:nvPr/>
        </p:nvSpPr>
        <p:spPr>
          <a:xfrm>
            <a:off x="2647188" y="2958084"/>
            <a:ext cx="4041648" cy="256032"/>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Branch Audit in Form 3CB</a:t>
            </a:r>
            <a:endParaRPr lang="en-US" sz="1500" dirty="0"/>
          </a:p>
        </p:txBody>
      </p:sp>
      <p:sp>
        <p:nvSpPr>
          <p:cNvPr id="18" name="Text 16"/>
          <p:cNvSpPr/>
          <p:nvPr/>
        </p:nvSpPr>
        <p:spPr>
          <a:xfrm>
            <a:off x="2647188" y="3323844"/>
            <a:ext cx="4041648" cy="1463040"/>
          </a:xfrm>
          <a:prstGeom prst="rect">
            <a:avLst/>
          </a:prstGeom>
          <a:noFill/>
          <a:ln/>
        </p:spPr>
        <p:txBody>
          <a:bodyPr wrap="square" lIns="0" tIns="0" rIns="0" bIns="0" rtlCol="0" anchor="t"/>
          <a:lstStyle/>
          <a:p>
            <a:pPr marL="0" indent="0">
              <a:buNone/>
            </a:pPr>
            <a:r>
              <a:rPr lang="en-US" sz="1100" dirty="0">
                <a:solidFill>
                  <a:srgbClr val="1E293B"/>
                </a:solidFill>
                <a:latin typeface="Calibri" pitchFamily="34" charset="0"/>
                <a:ea typeface="Calibri" pitchFamily="34" charset="-122"/>
                <a:cs typeface="Calibri" pitchFamily="34" charset="-120"/>
              </a:rPr>
              <a:t>Where assessee (not required under other law) has branches:</a:t>
            </a:r>
            <a:endParaRPr lang="en-US" sz="1100" dirty="0"/>
          </a:p>
          <a:p>
            <a:pPr marL="0" indent="0">
              <a:buNone/>
            </a:pPr>
            <a:r>
              <a:rPr lang="en-US" sz="1100" dirty="0">
                <a:solidFill>
                  <a:srgbClr val="1E293B"/>
                </a:solidFill>
                <a:latin typeface="Calibri" pitchFamily="34" charset="0"/>
                <a:ea typeface="Calibri" pitchFamily="34" charset="-122"/>
                <a:cs typeface="Calibri" pitchFamily="34" charset="-120"/>
              </a:rPr>
              <a:t>• Separate tax auditors may be appointed for branches</a:t>
            </a:r>
            <a:endParaRPr lang="en-US" sz="1100" dirty="0"/>
          </a:p>
          <a:p>
            <a:pPr marL="0" indent="0">
              <a:buNone/>
            </a:pPr>
            <a:r>
              <a:rPr lang="en-US" sz="1100" dirty="0">
                <a:solidFill>
                  <a:srgbClr val="1E293B"/>
                </a:solidFill>
                <a:latin typeface="Calibri" pitchFamily="34" charset="0"/>
                <a:ea typeface="Calibri" pitchFamily="34" charset="-122"/>
                <a:cs typeface="Calibri" pitchFamily="34" charset="-120"/>
              </a:rPr>
              <a:t>• Branch auditor gives Form 3CB to HO tax auditor</a:t>
            </a:r>
            <a:endParaRPr lang="en-US" sz="1100" dirty="0"/>
          </a:p>
          <a:p>
            <a:pPr marL="0" indent="0">
              <a:buNone/>
            </a:pPr>
            <a:r>
              <a:rPr lang="en-US" sz="1100" dirty="0">
                <a:solidFill>
                  <a:srgbClr val="1E293B"/>
                </a:solidFill>
                <a:latin typeface="Calibri" pitchFamily="34" charset="0"/>
                <a:ea typeface="Calibri" pitchFamily="34" charset="-122"/>
                <a:cs typeface="Calibri" pitchFamily="34" charset="-120"/>
              </a:rPr>
              <a:t>• HO auditor relies on branch reports (with checks) and submits consolidated Form 3CB</a:t>
            </a:r>
            <a:endParaRPr lang="en-US" sz="1100" dirty="0"/>
          </a:p>
          <a:p>
            <a:pPr marL="0" indent="0">
              <a:buNone/>
            </a:pPr>
            <a:r>
              <a:rPr lang="en-US" sz="1100" dirty="0">
                <a:solidFill>
                  <a:srgbClr val="1E293B"/>
                </a:solidFill>
                <a:latin typeface="Calibri" pitchFamily="34" charset="0"/>
                <a:ea typeface="Calibri" pitchFamily="34" charset="-122"/>
                <a:cs typeface="Calibri" pitchFamily="34" charset="-120"/>
              </a:rPr>
              <a:t>• Branch auditor references must be mentioned; UDIN required</a:t>
            </a:r>
            <a:endParaRPr lang="en-US" sz="1100" dirty="0"/>
          </a:p>
        </p:txBody>
      </p:sp>
      <p:sp>
        <p:nvSpPr>
          <p:cNvPr id="21" name="Text 19"/>
          <p:cNvSpPr/>
          <p:nvPr/>
        </p:nvSpPr>
        <p:spPr>
          <a:xfrm>
            <a:off x="4773168" y="2971800"/>
            <a:ext cx="4041648" cy="256032"/>
          </a:xfrm>
          <a:prstGeom prst="rect">
            <a:avLst/>
          </a:prstGeom>
          <a:noFill/>
          <a:ln/>
        </p:spPr>
        <p:txBody>
          <a:bodyPr wrap="square" lIns="0" tIns="0" rIns="0" bIns="0" rtlCol="0" anchor="ctr"/>
          <a:lstStyle/>
          <a:p>
            <a:pPr marL="0" indent="0">
              <a:buNone/>
            </a:pPr>
            <a:endParaRPr lang="en-US" sz="1100" dirty="0"/>
          </a:p>
        </p:txBody>
      </p:sp>
      <p:sp>
        <p:nvSpPr>
          <p:cNvPr id="22" name="Text 20"/>
          <p:cNvSpPr/>
          <p:nvPr/>
        </p:nvSpPr>
        <p:spPr>
          <a:xfrm>
            <a:off x="4773168" y="3337560"/>
            <a:ext cx="4041648" cy="1463040"/>
          </a:xfrm>
          <a:prstGeom prst="rect">
            <a:avLst/>
          </a:prstGeom>
          <a:noFill/>
          <a:ln/>
        </p:spPr>
        <p:txBody>
          <a:bodyPr wrap="square" lIns="0" tIns="0" rIns="0" bIns="0" rtlCol="0" anchor="t"/>
          <a:lstStyle/>
          <a:p>
            <a:pPr marL="0" indent="0">
              <a:buNone/>
            </a:pPr>
            <a:endParaRPr lang="en-US" sz="11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11">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E2761"/>
          </a:solidFill>
          <a:ln w="12700">
            <a:solidFill>
              <a:srgbClr val="1E2761"/>
            </a:solidFill>
            <a:prstDash val="solid"/>
          </a:ln>
        </p:spPr>
        <p:txBody>
          <a:bodyPr/>
          <a:lstStyle/>
          <a:p>
            <a:endParaRPr lang="en-IN" sz="1300"/>
          </a:p>
        </p:txBody>
      </p:sp>
      <p:sp>
        <p:nvSpPr>
          <p:cNvPr id="3" name="Text 1"/>
          <p:cNvSpPr/>
          <p:nvPr/>
        </p:nvSpPr>
        <p:spPr>
          <a:xfrm>
            <a:off x="274320" y="73152"/>
            <a:ext cx="7772400" cy="502920"/>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Introduction to Form 3CD &amp; Reporting Principles</a:t>
            </a:r>
            <a:endParaRPr lang="en-US" sz="2000" dirty="0"/>
          </a:p>
        </p:txBody>
      </p:sp>
      <p:sp>
        <p:nvSpPr>
          <p:cNvPr id="4" name="Text 2"/>
          <p:cNvSpPr/>
          <p:nvPr/>
        </p:nvSpPr>
        <p:spPr>
          <a:xfrm>
            <a:off x="274320" y="566928"/>
            <a:ext cx="8595360" cy="256032"/>
          </a:xfrm>
          <a:prstGeom prst="rect">
            <a:avLst/>
          </a:prstGeom>
          <a:noFill/>
          <a:ln/>
        </p:spPr>
        <p:txBody>
          <a:bodyPr wrap="square" lIns="0" tIns="0" rIns="0" bIns="0" rtlCol="0" anchor="ctr"/>
          <a:lstStyle/>
          <a:p>
            <a:pPr marL="0" indent="0">
              <a:buNone/>
            </a:pPr>
            <a:endParaRPr lang="en-US" sz="1300" dirty="0"/>
          </a:p>
        </p:txBody>
      </p:sp>
      <p:sp>
        <p:nvSpPr>
          <p:cNvPr id="6" name="Text 4"/>
          <p:cNvSpPr/>
          <p:nvPr/>
        </p:nvSpPr>
        <p:spPr>
          <a:xfrm>
            <a:off x="274320" y="5001768"/>
            <a:ext cx="8595360" cy="137160"/>
          </a:xfrm>
          <a:prstGeom prst="rect">
            <a:avLst/>
          </a:prstGeom>
          <a:noFill/>
          <a:ln/>
        </p:spPr>
        <p:txBody>
          <a:bodyPr wrap="square" lIns="0" tIns="0" rIns="0" bIns="0" rtlCol="0" anchor="ctr"/>
          <a:lstStyle/>
          <a:p>
            <a:pPr marL="0" indent="0">
              <a:buNone/>
            </a:pPr>
            <a:endParaRPr lang="en-US" sz="1300" dirty="0"/>
          </a:p>
        </p:txBody>
      </p:sp>
      <p:sp>
        <p:nvSpPr>
          <p:cNvPr id="7" name="Shape 5"/>
          <p:cNvSpPr/>
          <p:nvPr/>
        </p:nvSpPr>
        <p:spPr>
          <a:xfrm>
            <a:off x="228600" y="841248"/>
            <a:ext cx="8686800" cy="530352"/>
          </a:xfrm>
          <a:prstGeom prst="rect">
            <a:avLst/>
          </a:prstGeom>
          <a:solidFill>
            <a:srgbClr val="C8D8E8"/>
          </a:solidFill>
          <a:ln w="12700">
            <a:solidFill>
              <a:srgbClr val="C8D8E8"/>
            </a:solidFill>
            <a:prstDash val="solid"/>
          </a:ln>
        </p:spPr>
        <p:txBody>
          <a:bodyPr/>
          <a:lstStyle/>
          <a:p>
            <a:endParaRPr lang="en-IN" sz="1300"/>
          </a:p>
        </p:txBody>
      </p:sp>
      <p:sp>
        <p:nvSpPr>
          <p:cNvPr id="8" name="Text 6"/>
          <p:cNvSpPr/>
          <p:nvPr/>
        </p:nvSpPr>
        <p:spPr>
          <a:xfrm>
            <a:off x="365760" y="886968"/>
            <a:ext cx="8412480" cy="438912"/>
          </a:xfrm>
          <a:prstGeom prst="rect">
            <a:avLst/>
          </a:prstGeom>
          <a:noFill/>
          <a:ln/>
        </p:spPr>
        <p:txBody>
          <a:bodyPr wrap="square" lIns="0" tIns="0" rIns="0" bIns="0"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Form 3CD is the Statement of Particulars required to be furnished under Section 44AB, annexed to both Form 3CA and Form 3CB. It contains multiple clauses covering comprehensive financial and tax information.</a:t>
            </a:r>
            <a:endParaRPr lang="en-US" sz="1300" dirty="0"/>
          </a:p>
        </p:txBody>
      </p:sp>
      <p:sp>
        <p:nvSpPr>
          <p:cNvPr id="9" name="Shape 7"/>
          <p:cNvSpPr/>
          <p:nvPr/>
        </p:nvSpPr>
        <p:spPr>
          <a:xfrm>
            <a:off x="228600" y="1463040"/>
            <a:ext cx="4160520" cy="1984248"/>
          </a:xfrm>
          <a:prstGeom prst="rect">
            <a:avLst/>
          </a:prstGeom>
          <a:solidFill>
            <a:srgbClr val="FFFFFF"/>
          </a:solidFill>
          <a:ln w="12700">
            <a:solidFill>
              <a:srgbClr val="E2E8F0"/>
            </a:solidFill>
            <a:prstDash val="solid"/>
          </a:ln>
          <a:effectLst>
            <a:outerShdw blurRad="50800" dist="25400" dir="8100000" algn="bl" rotWithShape="0">
              <a:srgbClr val="000000">
                <a:alpha val="8000"/>
              </a:srgbClr>
            </a:outerShdw>
          </a:effectLst>
        </p:spPr>
        <p:txBody>
          <a:bodyPr/>
          <a:lstStyle/>
          <a:p>
            <a:endParaRPr lang="en-IN" sz="1300"/>
          </a:p>
        </p:txBody>
      </p:sp>
      <p:sp>
        <p:nvSpPr>
          <p:cNvPr id="10" name="Shape 8"/>
          <p:cNvSpPr/>
          <p:nvPr/>
        </p:nvSpPr>
        <p:spPr>
          <a:xfrm>
            <a:off x="228600" y="1463040"/>
            <a:ext cx="4160520" cy="347472"/>
          </a:xfrm>
          <a:prstGeom prst="rect">
            <a:avLst/>
          </a:prstGeom>
          <a:solidFill>
            <a:srgbClr val="1E2761"/>
          </a:solidFill>
          <a:ln w="12700">
            <a:solidFill>
              <a:srgbClr val="1E2761"/>
            </a:solidFill>
            <a:prstDash val="solid"/>
          </a:ln>
        </p:spPr>
        <p:txBody>
          <a:bodyPr/>
          <a:lstStyle/>
          <a:p>
            <a:endParaRPr lang="en-IN" sz="1300"/>
          </a:p>
        </p:txBody>
      </p:sp>
      <p:sp>
        <p:nvSpPr>
          <p:cNvPr id="11" name="Text 9"/>
          <p:cNvSpPr/>
          <p:nvPr/>
        </p:nvSpPr>
        <p:spPr>
          <a:xfrm>
            <a:off x="347472" y="1499616"/>
            <a:ext cx="4041648" cy="2743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Assessee's Responsibilities — Preparing Form 3CD</a:t>
            </a:r>
            <a:endParaRPr lang="en-US" sz="1300" dirty="0"/>
          </a:p>
        </p:txBody>
      </p:sp>
      <p:sp>
        <p:nvSpPr>
          <p:cNvPr id="12" name="Text 10"/>
          <p:cNvSpPr/>
          <p:nvPr/>
        </p:nvSpPr>
        <p:spPr>
          <a:xfrm>
            <a:off x="347472" y="1865376"/>
            <a:ext cx="3950208" cy="1662098"/>
          </a:xfrm>
          <a:prstGeom prst="rect">
            <a:avLst/>
          </a:prstGeom>
          <a:noFill/>
          <a:ln/>
        </p:spPr>
        <p:txBody>
          <a:bodyPr wrap="square" lIns="0" tIns="0" rIns="0" bIns="0" rtlCol="0" anchor="t"/>
          <a:lstStyle/>
          <a:p>
            <a:pPr marL="342900" indent="-342900">
              <a:buSzPct val="100000"/>
              <a:buChar char="•"/>
            </a:pPr>
            <a:r>
              <a:rPr lang="en-US" sz="1300" dirty="0">
                <a:solidFill>
                  <a:srgbClr val="1E293B"/>
                </a:solidFill>
                <a:latin typeface="Calibri" pitchFamily="34" charset="0"/>
                <a:ea typeface="Calibri" pitchFamily="34" charset="-122"/>
                <a:cs typeface="Calibri" pitchFamily="34" charset="-120"/>
              </a:rPr>
              <a:t>Prepare and authenticate the statement of particulars in Form 3CD</a:t>
            </a:r>
            <a:endParaRPr lang="en-US" sz="1300" dirty="0"/>
          </a:p>
          <a:p>
            <a:pPr marL="342900" indent="-342900">
              <a:buSzPct val="100000"/>
              <a:buChar char="•"/>
            </a:pPr>
            <a:r>
              <a:rPr lang="en-US" sz="1300" dirty="0">
                <a:solidFill>
                  <a:srgbClr val="1E293B"/>
                </a:solidFill>
                <a:latin typeface="Calibri" pitchFamily="34" charset="0"/>
                <a:ea typeface="Calibri" pitchFamily="34" charset="-122"/>
                <a:cs typeface="Calibri" pitchFamily="34" charset="-120"/>
              </a:rPr>
              <a:t>Rely on judicial pronouncements </a:t>
            </a:r>
            <a:endParaRPr lang="en-US" sz="1300" dirty="0"/>
          </a:p>
          <a:p>
            <a:pPr marL="342900" indent="-342900">
              <a:buSzPct val="100000"/>
              <a:buChar char="•"/>
            </a:pPr>
            <a:r>
              <a:rPr lang="en-US" sz="1300" dirty="0">
                <a:solidFill>
                  <a:srgbClr val="1E293B"/>
                </a:solidFill>
                <a:latin typeface="Calibri" pitchFamily="34" charset="0"/>
                <a:ea typeface="Calibri" pitchFamily="34" charset="-122"/>
                <a:cs typeface="Calibri" pitchFamily="34" charset="-120"/>
              </a:rPr>
              <a:t>Follow Accounting Standards (AS), Ind AS, Guidance Notes, and SAs issued by ICAI</a:t>
            </a:r>
            <a:endParaRPr lang="en-US" sz="1300" dirty="0"/>
          </a:p>
          <a:p>
            <a:pPr marL="342900" indent="-342900">
              <a:buSzPct val="100000"/>
              <a:buChar char="•"/>
            </a:pPr>
            <a:r>
              <a:rPr lang="en-US" sz="1300" dirty="0">
                <a:solidFill>
                  <a:srgbClr val="1E293B"/>
                </a:solidFill>
                <a:latin typeface="Calibri" pitchFamily="34" charset="0"/>
                <a:ea typeface="Calibri" pitchFamily="34" charset="-122"/>
                <a:cs typeface="Calibri" pitchFamily="34" charset="-120"/>
              </a:rPr>
              <a:t>Where conflict of judicial opinion exists — refer to view followed and disclose</a:t>
            </a:r>
            <a:endParaRPr lang="en-US" sz="1300" dirty="0"/>
          </a:p>
        </p:txBody>
      </p:sp>
      <p:sp>
        <p:nvSpPr>
          <p:cNvPr id="13" name="Shape 11"/>
          <p:cNvSpPr/>
          <p:nvPr/>
        </p:nvSpPr>
        <p:spPr>
          <a:xfrm>
            <a:off x="4663439" y="2813538"/>
            <a:ext cx="4417255" cy="2188230"/>
          </a:xfrm>
          <a:prstGeom prst="rect">
            <a:avLst/>
          </a:prstGeom>
          <a:solidFill>
            <a:srgbClr val="FFFFFF"/>
          </a:solidFill>
          <a:ln w="12700">
            <a:solidFill>
              <a:srgbClr val="E2E8F0"/>
            </a:solidFill>
            <a:prstDash val="solid"/>
          </a:ln>
          <a:effectLst>
            <a:outerShdw blurRad="50800" dist="25400" dir="8100000" algn="bl" rotWithShape="0">
              <a:srgbClr val="000000">
                <a:alpha val="8000"/>
              </a:srgbClr>
            </a:outerShdw>
          </a:effectLst>
        </p:spPr>
        <p:txBody>
          <a:bodyPr/>
          <a:lstStyle/>
          <a:p>
            <a:endParaRPr lang="en-IN" sz="1300"/>
          </a:p>
        </p:txBody>
      </p:sp>
      <p:sp>
        <p:nvSpPr>
          <p:cNvPr id="14" name="Shape 12"/>
          <p:cNvSpPr/>
          <p:nvPr/>
        </p:nvSpPr>
        <p:spPr>
          <a:xfrm>
            <a:off x="4773168" y="2882470"/>
            <a:ext cx="4251960" cy="347472"/>
          </a:xfrm>
          <a:prstGeom prst="rect">
            <a:avLst/>
          </a:prstGeom>
          <a:solidFill>
            <a:srgbClr val="4A6FA5"/>
          </a:solidFill>
          <a:ln w="12700">
            <a:solidFill>
              <a:srgbClr val="4A6FA5"/>
            </a:solidFill>
            <a:prstDash val="solid"/>
          </a:ln>
        </p:spPr>
        <p:txBody>
          <a:bodyPr/>
          <a:lstStyle/>
          <a:p>
            <a:endParaRPr lang="en-IN" sz="1300"/>
          </a:p>
        </p:txBody>
      </p:sp>
      <p:sp>
        <p:nvSpPr>
          <p:cNvPr id="15" name="Text 13"/>
          <p:cNvSpPr/>
          <p:nvPr/>
        </p:nvSpPr>
        <p:spPr>
          <a:xfrm>
            <a:off x="4873752" y="2919046"/>
            <a:ext cx="4041648" cy="2743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Tax Auditor's Responsibilities — Verifying Form 3CD</a:t>
            </a:r>
            <a:endParaRPr lang="en-US" sz="1300" dirty="0"/>
          </a:p>
        </p:txBody>
      </p:sp>
      <p:sp>
        <p:nvSpPr>
          <p:cNvPr id="16" name="Text 14"/>
          <p:cNvSpPr/>
          <p:nvPr/>
        </p:nvSpPr>
        <p:spPr>
          <a:xfrm>
            <a:off x="4828031" y="3284806"/>
            <a:ext cx="4041648" cy="1828800"/>
          </a:xfrm>
          <a:prstGeom prst="rect">
            <a:avLst/>
          </a:prstGeom>
          <a:noFill/>
          <a:ln/>
        </p:spPr>
        <p:txBody>
          <a:bodyPr wrap="square" lIns="0" tIns="0" rIns="0" bIns="0" rtlCol="0" anchor="t"/>
          <a:lstStyle/>
          <a:p>
            <a:pPr marL="285750" indent="-285750">
              <a:buSzPct val="107000"/>
              <a:buFont typeface="Arial" panose="020B0604020202020204" pitchFamily="34" charset="0"/>
              <a:buChar char="•"/>
            </a:pPr>
            <a:r>
              <a:rPr lang="en-US" sz="1300" dirty="0">
                <a:solidFill>
                  <a:srgbClr val="1E293B"/>
                </a:solidFill>
                <a:latin typeface="Calibri" pitchFamily="34" charset="0"/>
                <a:ea typeface="Calibri" pitchFamily="34" charset="-122"/>
                <a:cs typeface="Calibri" pitchFamily="34" charset="-120"/>
              </a:rPr>
              <a:t>Where same item requires reporting at multiple clauses — furnish at one, cross-reference at other</a:t>
            </a:r>
            <a:endParaRPr lang="en-US" sz="1300" dirty="0"/>
          </a:p>
          <a:p>
            <a:pPr marL="342900" indent="-342900">
              <a:buSzPct val="100000"/>
              <a:buChar char="•"/>
            </a:pPr>
            <a:r>
              <a:rPr lang="en-US" sz="1300" dirty="0">
                <a:solidFill>
                  <a:srgbClr val="1E293B"/>
                </a:solidFill>
                <a:latin typeface="Calibri" pitchFamily="34" charset="0"/>
                <a:ea typeface="Calibri" pitchFamily="34" charset="-122"/>
                <a:cs typeface="Calibri" pitchFamily="34" charset="-120"/>
              </a:rPr>
              <a:t>If auditor disagrees with assessee — state both viewpoints in the report</a:t>
            </a:r>
            <a:endParaRPr lang="en-US" sz="1300" dirty="0"/>
          </a:p>
          <a:p>
            <a:pPr marL="342900" indent="-342900">
              <a:buSzPct val="100000"/>
              <a:buChar char="•"/>
            </a:pPr>
            <a:r>
              <a:rPr lang="en-US" sz="1300" dirty="0">
                <a:solidFill>
                  <a:srgbClr val="1E293B"/>
                </a:solidFill>
                <a:latin typeface="Calibri" pitchFamily="34" charset="0"/>
                <a:ea typeface="Calibri" pitchFamily="34" charset="-122"/>
                <a:cs typeface="Calibri" pitchFamily="34" charset="-120"/>
              </a:rPr>
              <a:t>Apply law applicable in the relevant year even if audit form not amended</a:t>
            </a:r>
            <a:r>
              <a:rPr lang="en-US" sz="1300" dirty="0"/>
              <a:t>. </a:t>
            </a:r>
          </a:p>
          <a:p>
            <a:pPr marL="342900" indent="-342900">
              <a:buSzPct val="100000"/>
              <a:buChar char="•"/>
            </a:pPr>
            <a:r>
              <a:rPr lang="en-US" sz="1300" dirty="0">
                <a:solidFill>
                  <a:srgbClr val="1E293B"/>
                </a:solidFill>
                <a:latin typeface="Calibri" pitchFamily="34" charset="0"/>
                <a:ea typeface="Calibri" pitchFamily="34" charset="-122"/>
                <a:cs typeface="Calibri" pitchFamily="34" charset="-120"/>
              </a:rPr>
              <a:t>If information is incomplete/inadequate — qualify report; do NOT withhold audit report</a:t>
            </a:r>
            <a:endParaRPr lang="en-US" sz="1300" dirty="0"/>
          </a:p>
        </p:txBody>
      </p:sp>
      <p:sp>
        <p:nvSpPr>
          <p:cNvPr id="18" name="Text 16"/>
          <p:cNvSpPr/>
          <p:nvPr/>
        </p:nvSpPr>
        <p:spPr>
          <a:xfrm>
            <a:off x="365760" y="3931920"/>
            <a:ext cx="8412480" cy="786384"/>
          </a:xfrm>
          <a:prstGeom prst="rect">
            <a:avLst/>
          </a:prstGeom>
          <a:noFill/>
          <a:ln/>
        </p:spPr>
        <p:txBody>
          <a:bodyPr wrap="square" lIns="0" tIns="0" rIns="0" bIns="0" rtlCol="0" anchor="ctr"/>
          <a:lstStyle/>
          <a:p>
            <a:pPr marL="0" indent="0">
              <a:buNone/>
            </a:pPr>
            <a:endParaRPr lang="en-US" sz="13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12">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E2761"/>
          </a:solidFill>
          <a:ln w="12700">
            <a:solidFill>
              <a:srgbClr val="1E2761"/>
            </a:solidFill>
            <a:prstDash val="solid"/>
          </a:ln>
        </p:spPr>
        <p:txBody>
          <a:bodyPr/>
          <a:lstStyle/>
          <a:p>
            <a:endParaRPr lang="en-IN" sz="1400"/>
          </a:p>
        </p:txBody>
      </p:sp>
      <p:sp>
        <p:nvSpPr>
          <p:cNvPr id="3" name="Text 1"/>
          <p:cNvSpPr/>
          <p:nvPr/>
        </p:nvSpPr>
        <p:spPr>
          <a:xfrm>
            <a:off x="274320" y="73152"/>
            <a:ext cx="7772400" cy="502920"/>
          </a:xfrm>
          <a:prstGeom prst="rect">
            <a:avLst/>
          </a:prstGeom>
          <a:noFill/>
          <a:ln/>
        </p:spPr>
        <p:txBody>
          <a:bodyPr wrap="square" lIns="0" tIns="0" rIns="0" bIns="0" rtlCol="0" anchor="ctr"/>
          <a:lstStyle/>
          <a:p>
            <a:pPr marL="0" indent="0">
              <a:buNone/>
            </a:pPr>
            <a:r>
              <a:rPr lang="en-US" sz="2500" b="1" dirty="0">
                <a:solidFill>
                  <a:srgbClr val="FFFFFF"/>
                </a:solidFill>
                <a:latin typeface="Calibri" pitchFamily="34" charset="0"/>
                <a:ea typeface="Calibri" pitchFamily="34" charset="-122"/>
                <a:cs typeface="Calibri" pitchFamily="34" charset="-120"/>
              </a:rPr>
              <a:t>Form 3CD — Part A: Clauses 1 to 4</a:t>
            </a:r>
            <a:endParaRPr lang="en-US" sz="2500" dirty="0"/>
          </a:p>
        </p:txBody>
      </p:sp>
      <p:sp>
        <p:nvSpPr>
          <p:cNvPr id="4" name="Text 2"/>
          <p:cNvSpPr/>
          <p:nvPr/>
        </p:nvSpPr>
        <p:spPr>
          <a:xfrm>
            <a:off x="274320" y="566928"/>
            <a:ext cx="8595360" cy="256032"/>
          </a:xfrm>
          <a:prstGeom prst="rect">
            <a:avLst/>
          </a:prstGeom>
          <a:noFill/>
          <a:ln/>
        </p:spPr>
        <p:txBody>
          <a:bodyPr wrap="square" lIns="0" tIns="0" rIns="0" bIns="0" rtlCol="0" anchor="ctr"/>
          <a:lstStyle/>
          <a:p>
            <a:pPr marL="0" indent="0">
              <a:buNone/>
            </a:pPr>
            <a:endParaRPr lang="en-US" sz="1400" dirty="0"/>
          </a:p>
        </p:txBody>
      </p:sp>
      <p:sp>
        <p:nvSpPr>
          <p:cNvPr id="5" name="Shape 3"/>
          <p:cNvSpPr/>
          <p:nvPr/>
        </p:nvSpPr>
        <p:spPr>
          <a:xfrm>
            <a:off x="0" y="4956048"/>
            <a:ext cx="9144000" cy="45720"/>
          </a:xfrm>
          <a:prstGeom prst="rect">
            <a:avLst/>
          </a:prstGeom>
          <a:solidFill>
            <a:srgbClr val="C9A84C"/>
          </a:solidFill>
          <a:ln w="12700">
            <a:solidFill>
              <a:srgbClr val="C9A84C"/>
            </a:solidFill>
            <a:prstDash val="solid"/>
          </a:ln>
        </p:spPr>
        <p:txBody>
          <a:bodyPr/>
          <a:lstStyle/>
          <a:p>
            <a:endParaRPr lang="en-IN" sz="1400"/>
          </a:p>
        </p:txBody>
      </p:sp>
      <p:sp>
        <p:nvSpPr>
          <p:cNvPr id="6" name="Text 4"/>
          <p:cNvSpPr/>
          <p:nvPr/>
        </p:nvSpPr>
        <p:spPr>
          <a:xfrm>
            <a:off x="274320" y="5001768"/>
            <a:ext cx="8595360" cy="137160"/>
          </a:xfrm>
          <a:prstGeom prst="rect">
            <a:avLst/>
          </a:prstGeom>
          <a:noFill/>
          <a:ln/>
        </p:spPr>
        <p:txBody>
          <a:bodyPr wrap="square" lIns="0" tIns="0" rIns="0" bIns="0" rtlCol="0" anchor="ctr"/>
          <a:lstStyle/>
          <a:p>
            <a:pPr marL="0" indent="0">
              <a:buNone/>
            </a:pPr>
            <a:endParaRPr lang="en-US" sz="1400" dirty="0"/>
          </a:p>
        </p:txBody>
      </p:sp>
      <p:graphicFrame>
        <p:nvGraphicFramePr>
          <p:cNvPr id="13" name="Table 0"/>
          <p:cNvGraphicFramePr>
            <a:graphicFrameLocks noGrp="1"/>
          </p:cNvGraphicFramePr>
          <p:nvPr>
            <p:extLst>
              <p:ext uri="{D42A27DB-BD31-4B8C-83A1-F6EECF244321}">
                <p14:modId xmlns:p14="http://schemas.microsoft.com/office/powerpoint/2010/main" val="1854622749"/>
              </p:ext>
            </p:extLst>
          </p:nvPr>
        </p:nvGraphicFramePr>
        <p:xfrm>
          <a:off x="182879" y="683090"/>
          <a:ext cx="8778240" cy="4093282"/>
        </p:xfrm>
        <a:graphic>
          <a:graphicData uri="http://schemas.openxmlformats.org/drawingml/2006/table">
            <a:tbl>
              <a:tblPr/>
              <a:tblGrid>
                <a:gridCol w="1908313">
                  <a:extLst>
                    <a:ext uri="{9D8B030D-6E8A-4147-A177-3AD203B41FA5}">
                      <a16:colId xmlns:a16="http://schemas.microsoft.com/office/drawing/2014/main" val="20000"/>
                    </a:ext>
                  </a:extLst>
                </a:gridCol>
                <a:gridCol w="3307743">
                  <a:extLst>
                    <a:ext uri="{9D8B030D-6E8A-4147-A177-3AD203B41FA5}">
                      <a16:colId xmlns:a16="http://schemas.microsoft.com/office/drawing/2014/main" val="20001"/>
                    </a:ext>
                  </a:extLst>
                </a:gridCol>
                <a:gridCol w="3562184">
                  <a:extLst>
                    <a:ext uri="{9D8B030D-6E8A-4147-A177-3AD203B41FA5}">
                      <a16:colId xmlns:a16="http://schemas.microsoft.com/office/drawing/2014/main" val="20003"/>
                    </a:ext>
                  </a:extLst>
                </a:gridCol>
              </a:tblGrid>
              <a:tr h="779782">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Clause</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Reporting Requirement</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Key Compliance Point</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876968">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Clause 1</a:t>
                      </a:r>
                      <a:endParaRPr lang="en-US" sz="1300" dirty="0">
                        <a:latin typeface="Calibri" charset="0"/>
                        <a:ea typeface="Calibri" charset="0"/>
                        <a:cs typeface="Calibri" charset="0"/>
                      </a:endParaRPr>
                    </a:p>
                    <a:p>
                      <a:pPr marL="0" indent="0">
                        <a:buNone/>
                      </a:pPr>
                      <a:r>
                        <a:rPr lang="en-US" sz="1300" b="1" dirty="0">
                          <a:solidFill>
                            <a:srgbClr val="000000"/>
                          </a:solidFill>
                          <a:latin typeface="Calibri" pitchFamily="34" charset="0"/>
                          <a:ea typeface="Calibri" pitchFamily="34" charset="-122"/>
                          <a:cs typeface="Calibri" pitchFamily="34" charset="-120"/>
                        </a:rPr>
                        <a:t>Name</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Name of assessee as per PAN; trade name if different; branch name if applicable</a:t>
                      </a:r>
                      <a:endParaRPr lang="en-US" sz="11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If name changed during FY: report name at year-end. If changed after year-end but before signing: report year-end name. Disclose name change as observation.</a:t>
                      </a:r>
                      <a:endParaRPr lang="en-US" sz="11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1"/>
                  </a:ext>
                </a:extLst>
              </a:tr>
              <a:tr h="779782">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Clause 2</a:t>
                      </a:r>
                      <a:endParaRPr lang="en-US" sz="1300" dirty="0">
                        <a:latin typeface="Calibri" charset="0"/>
                        <a:ea typeface="Calibri" charset="0"/>
                        <a:cs typeface="Calibri" charset="0"/>
                      </a:endParaRPr>
                    </a:p>
                    <a:p>
                      <a:pPr marL="0" indent="0">
                        <a:buNone/>
                      </a:pPr>
                      <a:r>
                        <a:rPr lang="en-US" sz="1300" b="1" dirty="0">
                          <a:solidFill>
                            <a:srgbClr val="000000"/>
                          </a:solidFill>
                          <a:latin typeface="Calibri" pitchFamily="34" charset="0"/>
                          <a:ea typeface="Calibri" pitchFamily="34" charset="-122"/>
                          <a:cs typeface="Calibri" pitchFamily="34" charset="-120"/>
                        </a:rPr>
                        <a:t>Address</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Address as communicated to Income Tax Department as on signing date</a:t>
                      </a:r>
                      <a:endParaRPr lang="en-US" sz="11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For company: registered office address. For branch/unit: branch address. Verify from IT portal. Differences to be reported as observation.</a:t>
                      </a:r>
                      <a:endParaRPr lang="en-US" sz="11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2"/>
                  </a:ext>
                </a:extLst>
              </a:tr>
              <a:tr h="779782">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Clause 3</a:t>
                      </a:r>
                      <a:endParaRPr lang="en-US" sz="1300" dirty="0">
                        <a:latin typeface="Calibri" charset="0"/>
                        <a:ea typeface="Calibri" charset="0"/>
                        <a:cs typeface="Calibri" charset="0"/>
                      </a:endParaRPr>
                    </a:p>
                    <a:p>
                      <a:pPr marL="0" indent="0">
                        <a:buNone/>
                      </a:pPr>
                      <a:r>
                        <a:rPr lang="en-US" sz="1300" b="1" dirty="0">
                          <a:solidFill>
                            <a:srgbClr val="000000"/>
                          </a:solidFill>
                          <a:latin typeface="Calibri" pitchFamily="34" charset="0"/>
                          <a:ea typeface="Calibri" pitchFamily="34" charset="-122"/>
                          <a:cs typeface="Calibri" pitchFamily="34" charset="-120"/>
                        </a:rPr>
                        <a:t>PAN / Aadhaar</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Permanent Account Number of assessee; Aadhaar number for individuals (alternative)</a:t>
                      </a:r>
                      <a:endParaRPr lang="en-US" sz="11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In e-filing: PAN is mandatory field; Aadhaar is optional. Both may be stated where applicable.</a:t>
                      </a:r>
                      <a:endParaRPr lang="en-US" sz="11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3"/>
                  </a:ext>
                </a:extLst>
              </a:tr>
              <a:tr h="876968">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Clause 4</a:t>
                      </a:r>
                      <a:endParaRPr lang="en-US" sz="1300" dirty="0">
                        <a:latin typeface="Calibri" charset="0"/>
                        <a:ea typeface="Calibri" charset="0"/>
                        <a:cs typeface="Calibri" charset="0"/>
                      </a:endParaRPr>
                    </a:p>
                    <a:p>
                      <a:pPr marL="0" indent="0">
                        <a:buNone/>
                      </a:pPr>
                      <a:r>
                        <a:rPr lang="en-US" sz="1300" b="1" dirty="0">
                          <a:solidFill>
                            <a:srgbClr val="000000"/>
                          </a:solidFill>
                          <a:latin typeface="Calibri" pitchFamily="34" charset="0"/>
                          <a:ea typeface="Calibri" pitchFamily="34" charset="-122"/>
                          <a:cs typeface="Calibri" pitchFamily="34" charset="-120"/>
                        </a:rPr>
                        <a:t>Indirect Tax Registrations</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Whether assessee liable for indirect taxes (GST, excise, customs, sales tax, service tax, etc.); all registration/identification numbers</a:t>
                      </a:r>
                      <a:endParaRPr lang="en-US" sz="11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100" dirty="0">
                          <a:solidFill>
                            <a:srgbClr val="000000"/>
                          </a:solidFill>
                          <a:latin typeface="Calibri" pitchFamily="34" charset="0"/>
                          <a:ea typeface="Calibri" pitchFamily="34" charset="-122"/>
                          <a:cs typeface="Calibri" pitchFamily="34" charset="-120"/>
                        </a:rPr>
                        <a:t>Obtain management representation (SA 580). If indirect tax law applicable but assessee not registered — report appropriately. </a:t>
                      </a:r>
                      <a:endParaRPr lang="en-US" sz="11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13">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0"/>
          </a:xfrm>
          <a:prstGeom prst="rect">
            <a:avLst/>
          </a:prstGeom>
          <a:solidFill>
            <a:srgbClr val="1E2761"/>
          </a:solidFill>
          <a:ln w="12700">
            <a:solidFill>
              <a:srgbClr val="1E2761"/>
            </a:solidFill>
            <a:prstDash val="solid"/>
          </a:ln>
        </p:spPr>
        <p:txBody>
          <a:bodyPr/>
          <a:lstStyle/>
          <a:p>
            <a:endParaRPr lang="en-IN"/>
          </a:p>
        </p:txBody>
      </p:sp>
      <p:sp>
        <p:nvSpPr>
          <p:cNvPr id="3" name="Text 1"/>
          <p:cNvSpPr/>
          <p:nvPr/>
        </p:nvSpPr>
        <p:spPr>
          <a:xfrm>
            <a:off x="274320" y="73152"/>
            <a:ext cx="777240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Form 3CD — Part A: Clauses 5 to 8A</a:t>
            </a:r>
            <a:endParaRPr lang="en-US" sz="2200" dirty="0"/>
          </a:p>
        </p:txBody>
      </p:sp>
      <p:sp>
        <p:nvSpPr>
          <p:cNvPr id="4" name="Text 2"/>
          <p:cNvSpPr/>
          <p:nvPr/>
        </p:nvSpPr>
        <p:spPr>
          <a:xfrm>
            <a:off x="274320" y="566928"/>
            <a:ext cx="8595360" cy="256032"/>
          </a:xfrm>
          <a:prstGeom prst="rect">
            <a:avLst/>
          </a:prstGeom>
          <a:noFill/>
          <a:ln/>
        </p:spPr>
        <p:txBody>
          <a:bodyPr wrap="square" lIns="0" tIns="0" rIns="0" bIns="0" rtlCol="0" anchor="ctr"/>
          <a:lstStyle/>
          <a:p>
            <a:pPr marL="0" indent="0">
              <a:buNone/>
            </a:pPr>
            <a:endParaRPr lang="en-US" sz="1100" dirty="0"/>
          </a:p>
        </p:txBody>
      </p:sp>
      <p:sp>
        <p:nvSpPr>
          <p:cNvPr id="6" name="Text 4"/>
          <p:cNvSpPr/>
          <p:nvPr/>
        </p:nvSpPr>
        <p:spPr>
          <a:xfrm>
            <a:off x="274320" y="5001768"/>
            <a:ext cx="8595360" cy="137160"/>
          </a:xfrm>
          <a:prstGeom prst="rect">
            <a:avLst/>
          </a:prstGeom>
          <a:noFill/>
          <a:ln/>
        </p:spPr>
        <p:txBody>
          <a:bodyPr wrap="square" lIns="0" tIns="0" rIns="0" bIns="0" rtlCol="0" anchor="ctr"/>
          <a:lstStyle/>
          <a:p>
            <a:pPr marL="0" indent="0">
              <a:buNone/>
            </a:pPr>
            <a:endParaRPr lang="en-US" sz="800" dirty="0"/>
          </a:p>
        </p:txBody>
      </p:sp>
      <p:graphicFrame>
        <p:nvGraphicFramePr>
          <p:cNvPr id="14" name="Table 0"/>
          <p:cNvGraphicFramePr>
            <a:graphicFrameLocks noGrp="1"/>
          </p:cNvGraphicFramePr>
          <p:nvPr>
            <p:extLst>
              <p:ext uri="{D42A27DB-BD31-4B8C-83A1-F6EECF244321}">
                <p14:modId xmlns:p14="http://schemas.microsoft.com/office/powerpoint/2010/main" val="2949023192"/>
              </p:ext>
            </p:extLst>
          </p:nvPr>
        </p:nvGraphicFramePr>
        <p:xfrm>
          <a:off x="228599" y="742188"/>
          <a:ext cx="8725487" cy="4107180"/>
        </p:xfrm>
        <a:graphic>
          <a:graphicData uri="http://schemas.openxmlformats.org/drawingml/2006/table">
            <a:tbl>
              <a:tblPr/>
              <a:tblGrid>
                <a:gridCol w="1891539">
                  <a:extLst>
                    <a:ext uri="{9D8B030D-6E8A-4147-A177-3AD203B41FA5}">
                      <a16:colId xmlns:a16="http://schemas.microsoft.com/office/drawing/2014/main" val="20000"/>
                    </a:ext>
                  </a:extLst>
                </a:gridCol>
                <a:gridCol w="3294939">
                  <a:extLst>
                    <a:ext uri="{9D8B030D-6E8A-4147-A177-3AD203B41FA5}">
                      <a16:colId xmlns:a16="http://schemas.microsoft.com/office/drawing/2014/main" val="20001"/>
                    </a:ext>
                  </a:extLst>
                </a:gridCol>
                <a:gridCol w="3539009">
                  <a:extLst>
                    <a:ext uri="{9D8B030D-6E8A-4147-A177-3AD203B41FA5}">
                      <a16:colId xmlns:a16="http://schemas.microsoft.com/office/drawing/2014/main" val="20003"/>
                    </a:ext>
                  </a:extLst>
                </a:gridCol>
              </a:tblGrid>
              <a:tr h="528828">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Clause</a:t>
                      </a:r>
                      <a:endParaRPr lang="en-US" sz="15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Reporting Requirement</a:t>
                      </a:r>
                      <a:endParaRPr lang="en-US" sz="15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Key Compliance Point</a:t>
                      </a:r>
                      <a:endParaRPr lang="en-US" sz="15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688848">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Clause 5</a:t>
                      </a:r>
                      <a:endParaRPr lang="en-US" sz="1300" dirty="0">
                        <a:latin typeface="Calibri" charset="0"/>
                        <a:ea typeface="Calibri" charset="0"/>
                        <a:cs typeface="Calibri" charset="0"/>
                      </a:endParaRPr>
                    </a:p>
                    <a:p>
                      <a:pPr marL="0" indent="0">
                        <a:buNone/>
                      </a:pPr>
                      <a:r>
                        <a:rPr lang="en-US" sz="1300" b="1" dirty="0">
                          <a:solidFill>
                            <a:srgbClr val="000000"/>
                          </a:solidFill>
                          <a:latin typeface="Calibri" pitchFamily="34" charset="0"/>
                          <a:ea typeface="Calibri" pitchFamily="34" charset="-122"/>
                          <a:cs typeface="Calibri" pitchFamily="34" charset="-120"/>
                        </a:rPr>
                        <a:t>Status</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Status of assessee : Individual, HUF, Company, Firm, AOP, BOI, Local Authority, Artificial Juridical Person</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Report the correct legal status category. LLP is included in 'Firm' per Section 2(23) read with LLP Act, 2008.</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1"/>
                  </a:ext>
                </a:extLst>
              </a:tr>
              <a:tr h="688848">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Clause 6</a:t>
                      </a:r>
                      <a:endParaRPr lang="en-US" sz="1300" dirty="0">
                        <a:latin typeface="Calibri" charset="0"/>
                        <a:ea typeface="Calibri" charset="0"/>
                        <a:cs typeface="Calibri" charset="0"/>
                      </a:endParaRPr>
                    </a:p>
                    <a:p>
                      <a:pPr marL="0" indent="0">
                        <a:buNone/>
                      </a:pPr>
                      <a:r>
                        <a:rPr lang="en-US" sz="1300" b="1" dirty="0">
                          <a:solidFill>
                            <a:srgbClr val="000000"/>
                          </a:solidFill>
                          <a:latin typeface="Calibri" pitchFamily="34" charset="0"/>
                          <a:ea typeface="Calibri" pitchFamily="34" charset="-122"/>
                          <a:cs typeface="Calibri" pitchFamily="34" charset="-120"/>
                        </a:rPr>
                        <a:t>Previous Year</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Period of previous year (from __ to __). </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For amalgamations, demergers, new businesses, closures — start/end dates may differ. Apply professional judgement.</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2"/>
                  </a:ext>
                </a:extLst>
              </a:tr>
              <a:tr h="688848">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Clause 7</a:t>
                      </a:r>
                      <a:endParaRPr lang="en-US" sz="1300" dirty="0">
                        <a:latin typeface="Calibri" charset="0"/>
                        <a:ea typeface="Calibri" charset="0"/>
                        <a:cs typeface="Calibri" charset="0"/>
                      </a:endParaRPr>
                    </a:p>
                    <a:p>
                      <a:pPr marL="0" indent="0">
                        <a:buNone/>
                      </a:pPr>
                      <a:r>
                        <a:rPr lang="en-US" sz="1300" b="1" dirty="0">
                          <a:solidFill>
                            <a:srgbClr val="000000"/>
                          </a:solidFill>
                          <a:latin typeface="Calibri" pitchFamily="34" charset="0"/>
                          <a:ea typeface="Calibri" pitchFamily="34" charset="-122"/>
                          <a:cs typeface="Calibri" pitchFamily="34" charset="-120"/>
                        </a:rPr>
                        <a:t>Assessment Year</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Assessment year relevant to the previous year being audited</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Directly corresponds to the previous year. Must be correctly stated.</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3"/>
                  </a:ext>
                </a:extLst>
              </a:tr>
              <a:tr h="688848">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Clause 8</a:t>
                      </a:r>
                      <a:endParaRPr lang="en-US" sz="1300" dirty="0">
                        <a:latin typeface="Calibri" charset="0"/>
                        <a:ea typeface="Calibri" charset="0"/>
                        <a:cs typeface="Calibri" charset="0"/>
                      </a:endParaRPr>
                    </a:p>
                    <a:p>
                      <a:pPr marL="0" indent="0">
                        <a:buNone/>
                      </a:pPr>
                      <a:r>
                        <a:rPr lang="en-US" sz="1300" b="1" dirty="0">
                          <a:solidFill>
                            <a:srgbClr val="000000"/>
                          </a:solidFill>
                          <a:latin typeface="Calibri" pitchFamily="34" charset="0"/>
                          <a:ea typeface="Calibri" pitchFamily="34" charset="-122"/>
                          <a:cs typeface="Calibri" pitchFamily="34" charset="-120"/>
                        </a:rPr>
                        <a:t>Audit Clause</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Relevant clause of Section 44AB under which audit conducted</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Companies/Societies audited under other laws: audit under proviso to Sec 44AB — NOT under clause (a) or (b).</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4"/>
                  </a:ext>
                </a:extLst>
              </a:tr>
              <a:tr h="688848">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Clause 8A</a:t>
                      </a:r>
                      <a:endParaRPr lang="en-US" sz="1300" dirty="0">
                        <a:latin typeface="Calibri" charset="0"/>
                        <a:ea typeface="Calibri" charset="0"/>
                        <a:cs typeface="Calibri" charset="0"/>
                      </a:endParaRPr>
                    </a:p>
                    <a:p>
                      <a:pPr marL="0" indent="0">
                        <a:buNone/>
                      </a:pPr>
                      <a:r>
                        <a:rPr lang="en-US" sz="1300" b="1" dirty="0">
                          <a:solidFill>
                            <a:srgbClr val="000000"/>
                          </a:solidFill>
                          <a:latin typeface="Calibri" pitchFamily="34" charset="0"/>
                          <a:ea typeface="Calibri" pitchFamily="34" charset="-122"/>
                          <a:cs typeface="Calibri" pitchFamily="34" charset="-120"/>
                        </a:rPr>
                        <a:t>Special Tax Regime</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Whether assessee opted for taxation under: 115BA, 115BAA, 115BAB, 115BAC, 115BAD, or 115BAE</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Verify relevant option exercise form filed. If not filed — obtain written representation. Report choice as on signing date. Where solely based on representation — disclose in Para 3/Para 5.</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14">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566928"/>
          </a:xfrm>
          <a:prstGeom prst="rect">
            <a:avLst/>
          </a:prstGeom>
          <a:solidFill>
            <a:srgbClr val="1E2761"/>
          </a:solidFill>
          <a:ln w="12700">
            <a:solidFill>
              <a:srgbClr val="1E2761"/>
            </a:solidFill>
            <a:prstDash val="solid"/>
          </a:ln>
        </p:spPr>
        <p:txBody>
          <a:bodyPr/>
          <a:lstStyle/>
          <a:p>
            <a:endParaRPr lang="en-IN"/>
          </a:p>
        </p:txBody>
      </p:sp>
      <p:sp>
        <p:nvSpPr>
          <p:cNvPr id="3" name="Text 1"/>
          <p:cNvSpPr/>
          <p:nvPr/>
        </p:nvSpPr>
        <p:spPr>
          <a:xfrm>
            <a:off x="274320" y="73152"/>
            <a:ext cx="7772400" cy="502920"/>
          </a:xfrm>
          <a:prstGeom prst="rect">
            <a:avLst/>
          </a:prstGeom>
          <a:noFill/>
          <a:ln/>
        </p:spPr>
        <p:txBody>
          <a:bodyPr wrap="square" lIns="0" tIns="0" rIns="0" bIns="0" rtlCol="0" anchor="ctr"/>
          <a:lstStyle/>
          <a:p>
            <a:pPr marL="0" indent="0">
              <a:buNone/>
            </a:pPr>
            <a:r>
              <a:rPr lang="en-US" sz="2000" b="1" dirty="0">
                <a:solidFill>
                  <a:srgbClr val="FFFFFF"/>
                </a:solidFill>
                <a:latin typeface="Calibri" pitchFamily="34" charset="0"/>
                <a:ea typeface="Calibri" pitchFamily="34" charset="-122"/>
                <a:cs typeface="Calibri" pitchFamily="34" charset="-120"/>
              </a:rPr>
              <a:t>Special Tax Regimes — Section 115BA to 115BAE (Clause 8A Reporting)</a:t>
            </a:r>
            <a:endParaRPr lang="en-US" sz="2000" dirty="0"/>
          </a:p>
        </p:txBody>
      </p:sp>
      <p:sp>
        <p:nvSpPr>
          <p:cNvPr id="4" name="Text 2"/>
          <p:cNvSpPr/>
          <p:nvPr/>
        </p:nvSpPr>
        <p:spPr>
          <a:xfrm>
            <a:off x="274320" y="566928"/>
            <a:ext cx="8595360" cy="256032"/>
          </a:xfrm>
          <a:prstGeom prst="rect">
            <a:avLst/>
          </a:prstGeom>
          <a:noFill/>
          <a:ln/>
        </p:spPr>
        <p:txBody>
          <a:bodyPr wrap="square" lIns="0" tIns="0" rIns="0" bIns="0" rtlCol="0" anchor="ctr"/>
          <a:lstStyle/>
          <a:p>
            <a:pPr marL="0" indent="0">
              <a:buNone/>
            </a:pPr>
            <a:endParaRPr lang="en-US" sz="1100" dirty="0"/>
          </a:p>
        </p:txBody>
      </p:sp>
      <p:sp>
        <p:nvSpPr>
          <p:cNvPr id="6" name="Text 4"/>
          <p:cNvSpPr/>
          <p:nvPr/>
        </p:nvSpPr>
        <p:spPr>
          <a:xfrm>
            <a:off x="274320" y="5001768"/>
            <a:ext cx="8595360" cy="137160"/>
          </a:xfrm>
          <a:prstGeom prst="rect">
            <a:avLst/>
          </a:prstGeom>
          <a:noFill/>
          <a:ln/>
        </p:spPr>
        <p:txBody>
          <a:bodyPr wrap="square" lIns="0" tIns="0" rIns="0" bIns="0" rtlCol="0" anchor="ctr"/>
          <a:lstStyle/>
          <a:p>
            <a:pPr marL="0" indent="0">
              <a:buNone/>
            </a:pPr>
            <a:endParaRPr lang="en-US" sz="800" dirty="0"/>
          </a:p>
        </p:txBody>
      </p:sp>
      <p:graphicFrame>
        <p:nvGraphicFramePr>
          <p:cNvPr id="15" name="Table 0"/>
          <p:cNvGraphicFramePr>
            <a:graphicFrameLocks noGrp="1"/>
          </p:cNvGraphicFramePr>
          <p:nvPr>
            <p:extLst>
              <p:ext uri="{D42A27DB-BD31-4B8C-83A1-F6EECF244321}">
                <p14:modId xmlns:p14="http://schemas.microsoft.com/office/powerpoint/2010/main" val="2190836079"/>
              </p:ext>
            </p:extLst>
          </p:nvPr>
        </p:nvGraphicFramePr>
        <p:xfrm>
          <a:off x="228600" y="649224"/>
          <a:ext cx="8760654" cy="4421125"/>
        </p:xfrm>
        <a:graphic>
          <a:graphicData uri="http://schemas.openxmlformats.org/drawingml/2006/table">
            <a:tbl>
              <a:tblPr/>
              <a:tblGrid>
                <a:gridCol w="922174">
                  <a:extLst>
                    <a:ext uri="{9D8B030D-6E8A-4147-A177-3AD203B41FA5}">
                      <a16:colId xmlns:a16="http://schemas.microsoft.com/office/drawing/2014/main" val="20000"/>
                    </a:ext>
                  </a:extLst>
                </a:gridCol>
                <a:gridCol w="1752131">
                  <a:extLst>
                    <a:ext uri="{9D8B030D-6E8A-4147-A177-3AD203B41FA5}">
                      <a16:colId xmlns:a16="http://schemas.microsoft.com/office/drawing/2014/main" val="20001"/>
                    </a:ext>
                  </a:extLst>
                </a:gridCol>
                <a:gridCol w="1064184">
                  <a:extLst>
                    <a:ext uri="{9D8B030D-6E8A-4147-A177-3AD203B41FA5}">
                      <a16:colId xmlns:a16="http://schemas.microsoft.com/office/drawing/2014/main" val="20002"/>
                    </a:ext>
                  </a:extLst>
                </a:gridCol>
                <a:gridCol w="734055">
                  <a:extLst>
                    <a:ext uri="{9D8B030D-6E8A-4147-A177-3AD203B41FA5}">
                      <a16:colId xmlns:a16="http://schemas.microsoft.com/office/drawing/2014/main" val="20003"/>
                    </a:ext>
                  </a:extLst>
                </a:gridCol>
                <a:gridCol w="4288110">
                  <a:extLst>
                    <a:ext uri="{9D8B030D-6E8A-4147-A177-3AD203B41FA5}">
                      <a16:colId xmlns:a16="http://schemas.microsoft.com/office/drawing/2014/main" val="20004"/>
                    </a:ext>
                  </a:extLst>
                </a:gridCol>
              </a:tblGrid>
              <a:tr h="532288">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Section</a:t>
                      </a:r>
                      <a:endParaRPr lang="en-US" sz="14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Eligible Assessee</a:t>
                      </a:r>
                      <a:endParaRPr lang="en-US" sz="14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Tax Rate</a:t>
                      </a:r>
                      <a:endParaRPr lang="en-US" sz="14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Option Form</a:t>
                      </a:r>
                      <a:endParaRPr lang="en-US" sz="14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tc>
                  <a:txBody>
                    <a:bodyPr/>
                    <a:lstStyle/>
                    <a:p>
                      <a:pPr marL="0" indent="0">
                        <a:buNone/>
                      </a:pPr>
                      <a:r>
                        <a:rPr lang="en-US" sz="1400" b="1" dirty="0">
                          <a:solidFill>
                            <a:srgbClr val="FFFFFF"/>
                          </a:solidFill>
                          <a:latin typeface="Calibri" pitchFamily="34" charset="0"/>
                          <a:ea typeface="Calibri" pitchFamily="34" charset="-122"/>
                          <a:cs typeface="Calibri" pitchFamily="34" charset="-120"/>
                        </a:rPr>
                        <a:t>Key Conditions / Restrictions</a:t>
                      </a:r>
                      <a:endParaRPr lang="en-US" sz="14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584599">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115BA</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Manufacturing Domestic Company (w.e.f. AY 2017-18)</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25% </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10-IB</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Set up  on or after 1 Mar 2016; only manufacturing/production; no specified deductions (10AA, 32(1)(iia), 33AB, 35AD etc.); no 80 deductions except 80JJAA; no MAT exemption</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extLst>
                  <a:ext uri="{0D108BD9-81ED-4DB2-BD59-A6C34878D82A}">
                    <a16:rowId xmlns:a16="http://schemas.microsoft.com/office/drawing/2014/main" val="10001"/>
                  </a:ext>
                </a:extLst>
              </a:tr>
              <a:tr h="584599">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115BAA</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Any Domestic Company (w.e.f. AY 2020-21)</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22%</a:t>
                      </a:r>
                      <a:endParaRPr lang="en-US" sz="1000" dirty="0">
                        <a:latin typeface="Calibri" charset="0"/>
                        <a:ea typeface="Calibri" charset="0"/>
                        <a:cs typeface="Calibri" charset="0"/>
                      </a:endParaRPr>
                    </a:p>
                    <a:p>
                      <a:pPr marL="0" indent="0">
                        <a:buNone/>
                      </a:pP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10-IC</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No specified deductions (10AA, 32(1)(iia), 33AB, 35AD), Chapter VI-A (except 80JJAA &amp; 80M); MAT NOT applicable; option irrevocable</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extLst>
                  <a:ext uri="{0D108BD9-81ED-4DB2-BD59-A6C34878D82A}">
                    <a16:rowId xmlns:a16="http://schemas.microsoft.com/office/drawing/2014/main" val="10002"/>
                  </a:ext>
                </a:extLst>
              </a:tr>
              <a:tr h="711680">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115BAB</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New Manufacturing Domestic Company (w.e.f. AY 2020-21)</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15% (Mfg)</a:t>
                      </a:r>
                      <a:endParaRPr lang="en-US" sz="1000" dirty="0">
                        <a:latin typeface="Calibri" charset="0"/>
                        <a:ea typeface="Calibri" charset="0"/>
                        <a:cs typeface="Calibri" charset="0"/>
                      </a:endParaRPr>
                    </a:p>
                    <a:p>
                      <a:pPr marL="0" indent="0">
                        <a:buNone/>
                      </a:pPr>
                      <a:r>
                        <a:rPr lang="en-US" sz="1000" b="1" dirty="0">
                          <a:solidFill>
                            <a:srgbClr val="000000"/>
                          </a:solidFill>
                          <a:latin typeface="Calibri" pitchFamily="34" charset="0"/>
                          <a:ea typeface="Calibri" pitchFamily="34" charset="-122"/>
                          <a:cs typeface="Calibri" pitchFamily="34" charset="-120"/>
                        </a:rPr>
                        <a:t>22% (Others)</a:t>
                      </a:r>
                      <a:endParaRPr lang="en-US" sz="1000" dirty="0">
                        <a:latin typeface="Calibri" charset="0"/>
                        <a:ea typeface="Calibri" charset="0"/>
                        <a:cs typeface="Calibri" charset="0"/>
                      </a:endParaRPr>
                    </a:p>
                    <a:p>
                      <a:pPr marL="0" indent="0">
                        <a:buNone/>
                      </a:pPr>
                      <a:r>
                        <a:rPr lang="en-US" sz="1000" b="1" dirty="0">
                          <a:solidFill>
                            <a:srgbClr val="000000"/>
                          </a:solidFill>
                          <a:latin typeface="Calibri" pitchFamily="34" charset="0"/>
                          <a:ea typeface="Calibri" pitchFamily="34" charset="-122"/>
                          <a:cs typeface="Calibri" pitchFamily="34" charset="-120"/>
                        </a:rPr>
                        <a:t>30% (TP excess)</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10-ID</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Set up ≥ 1 Oct 2019; commenced production by 31 Mar 2024; not split/reconstruction; no used machinery/plant; conditions on business scope; irrevocable</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extLst>
                  <a:ext uri="{0D108BD9-81ED-4DB2-BD59-A6C34878D82A}">
                    <a16:rowId xmlns:a16="http://schemas.microsoft.com/office/drawing/2014/main" val="10003"/>
                  </a:ext>
                </a:extLst>
              </a:tr>
              <a:tr h="711680">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115BAC</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Individual/HUF/AOP/BOI/ Artificial Juridical Person</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Slab rates</a:t>
                      </a:r>
                      <a:endParaRPr lang="en-US" sz="1000" dirty="0">
                        <a:latin typeface="Calibri" charset="0"/>
                        <a:ea typeface="Calibri" charset="0"/>
                        <a:cs typeface="Calibri" charset="0"/>
                      </a:endParaRPr>
                    </a:p>
                    <a:p>
                      <a:pPr marL="0" indent="0">
                        <a:buNone/>
                      </a:pPr>
                      <a:r>
                        <a:rPr lang="en-US" sz="1000" b="1" dirty="0">
                          <a:solidFill>
                            <a:srgbClr val="000000"/>
                          </a:solidFill>
                          <a:latin typeface="Calibri" pitchFamily="34" charset="0"/>
                          <a:ea typeface="Calibri" pitchFamily="34" charset="-122"/>
                          <a:cs typeface="Calibri" pitchFamily="34" charset="-120"/>
                        </a:rPr>
                        <a:t>(Default w.e.f. AY 2025-26)</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10-IEA (to opt out)</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Default regime from AY 2025-26; no deductions under 10(5), 10(13A), 24(b), 35AD, Chapter VI-A (except 80CCD(2), 80CCH(2), 80JJAA); option revocable once for business income</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extLst>
                  <a:ext uri="{0D108BD9-81ED-4DB2-BD59-A6C34878D82A}">
                    <a16:rowId xmlns:a16="http://schemas.microsoft.com/office/drawing/2014/main" val="10004"/>
                  </a:ext>
                </a:extLst>
              </a:tr>
              <a:tr h="584599">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115BAD</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Resident Co-operative Society (w.e.f. AY 2021-22)</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22%</a:t>
                      </a:r>
                      <a:endParaRPr lang="en-US" sz="1000" dirty="0">
                        <a:latin typeface="Calibri" charset="0"/>
                        <a:ea typeface="Calibri" charset="0"/>
                        <a:cs typeface="Calibri" charset="0"/>
                      </a:endParaRPr>
                    </a:p>
                    <a:p>
                      <a:pPr marL="0" indent="0">
                        <a:buNone/>
                      </a:pP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10-IF</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No deductions under 10AA, 32(1)(iia), 33AB, 35AD, Chapter VI-A (except 80JJAA); option irrevocable</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extLst>
                  <a:ext uri="{0D108BD9-81ED-4DB2-BD59-A6C34878D82A}">
                    <a16:rowId xmlns:a16="http://schemas.microsoft.com/office/drawing/2014/main" val="10005"/>
                  </a:ext>
                </a:extLst>
              </a:tr>
              <a:tr h="711680">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115BAE</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New Manufacturing Resident Co-operative Society (w.e.f. AY 2024-25)</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15% (Mfg)</a:t>
                      </a:r>
                      <a:endParaRPr lang="en-US" sz="1000" dirty="0">
                        <a:latin typeface="Calibri" charset="0"/>
                        <a:ea typeface="Calibri" charset="0"/>
                        <a:cs typeface="Calibri" charset="0"/>
                      </a:endParaRPr>
                    </a:p>
                    <a:p>
                      <a:pPr marL="0" indent="0">
                        <a:buNone/>
                      </a:pPr>
                      <a:r>
                        <a:rPr lang="en-US" sz="1000" b="1" dirty="0">
                          <a:solidFill>
                            <a:srgbClr val="000000"/>
                          </a:solidFill>
                          <a:latin typeface="Calibri" pitchFamily="34" charset="0"/>
                          <a:ea typeface="Calibri" pitchFamily="34" charset="-122"/>
                          <a:cs typeface="Calibri" pitchFamily="34" charset="-120"/>
                        </a:rPr>
                        <a:t>22% (Others)</a:t>
                      </a:r>
                      <a:endParaRPr lang="en-US" sz="1000" dirty="0">
                        <a:latin typeface="Calibri" charset="0"/>
                        <a:ea typeface="Calibri" charset="0"/>
                        <a:cs typeface="Calibri" charset="0"/>
                      </a:endParaRPr>
                    </a:p>
                    <a:p>
                      <a:pPr marL="0" indent="0">
                        <a:buNone/>
                      </a:pPr>
                      <a:r>
                        <a:rPr lang="en-US" sz="1000" b="1" dirty="0">
                          <a:solidFill>
                            <a:srgbClr val="000000"/>
                          </a:solidFill>
                          <a:latin typeface="Calibri" pitchFamily="34" charset="0"/>
                          <a:ea typeface="Calibri" pitchFamily="34" charset="-122"/>
                          <a:cs typeface="Calibri" pitchFamily="34" charset="-120"/>
                        </a:rPr>
                        <a:t>30% (TP excess)</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000" b="1" dirty="0">
                          <a:solidFill>
                            <a:srgbClr val="000000"/>
                          </a:solidFill>
                          <a:latin typeface="Calibri" pitchFamily="34" charset="0"/>
                          <a:ea typeface="Calibri" pitchFamily="34" charset="-122"/>
                          <a:cs typeface="Calibri" pitchFamily="34" charset="-120"/>
                        </a:rPr>
                        <a:t>10-IFA</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000" dirty="0">
                          <a:solidFill>
                            <a:srgbClr val="000000"/>
                          </a:solidFill>
                          <a:latin typeface="Calibri" pitchFamily="34" charset="0"/>
                          <a:ea typeface="Calibri" pitchFamily="34" charset="-122"/>
                          <a:cs typeface="Calibri" pitchFamily="34" charset="-120"/>
                        </a:rPr>
                        <a:t>Set up ≥ 1 Apr 2023; commenced production by 31 Mar 2024; not split/reconstruction; only manufacturing activity; option irrevocable</a:t>
                      </a:r>
                      <a:endParaRPr lang="en-US" sz="10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1E2761"/>
          </a:solidFill>
          <a:ln w="12700">
            <a:solidFill>
              <a:srgbClr val="1E2761"/>
            </a:solidFill>
            <a:prstDash val="solid"/>
          </a:ln>
        </p:spPr>
      </p:sp>
      <p:sp>
        <p:nvSpPr>
          <p:cNvPr id="4" name="Shape 2"/>
          <p:cNvSpPr/>
          <p:nvPr/>
        </p:nvSpPr>
        <p:spPr>
          <a:xfrm>
            <a:off x="274320" y="164592"/>
            <a:ext cx="914400" cy="658368"/>
          </a:xfrm>
          <a:prstGeom prst="rect">
            <a:avLst/>
          </a:prstGeom>
          <a:solidFill>
            <a:schemeClr val="bg2">
              <a:lumMod val="90000"/>
            </a:schemeClr>
          </a:solidFill>
          <a:ln w="12700">
            <a:solidFill>
              <a:srgbClr val="C9A84C"/>
            </a:solidFill>
            <a:prstDash val="solid"/>
          </a:ln>
        </p:spPr>
      </p:sp>
      <p:sp>
        <p:nvSpPr>
          <p:cNvPr id="5" name="Text 3"/>
          <p:cNvSpPr/>
          <p:nvPr/>
        </p:nvSpPr>
        <p:spPr>
          <a:xfrm>
            <a:off x="274320" y="164592"/>
            <a:ext cx="914400" cy="6583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2761"/>
                </a:solidFill>
                <a:effectLst/>
                <a:uLnTx/>
                <a:uFillTx/>
                <a:latin typeface="Trebuchet MS" pitchFamily="34" charset="0"/>
                <a:ea typeface="Trebuchet MS" pitchFamily="34" charset="-122"/>
                <a:cs typeface="Trebuchet MS" pitchFamily="34" charset="-120"/>
              </a:rPr>
              <a:t>Q2</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261872" y="164592"/>
            <a:ext cx="1097280" cy="320040"/>
          </a:xfrm>
          <a:prstGeom prst="rect">
            <a:avLst/>
          </a:prstGeom>
          <a:noFill/>
          <a:ln/>
        </p:spPr>
        <p:txBody>
          <a:bodyPr wrap="square"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274320" y="1143000"/>
            <a:ext cx="8686800" cy="100584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A2340"/>
                </a:solidFill>
                <a:effectLst/>
                <a:uLnTx/>
                <a:uFillTx/>
                <a:latin typeface="Trebuchet MS" pitchFamily="34" charset="0"/>
                <a:ea typeface="Trebuchet MS" pitchFamily="34" charset="-122"/>
                <a:cs typeface="Trebuchet MS" pitchFamily="34" charset="-120"/>
              </a:rPr>
              <a:t>Section 115BAA offers a concessional tax rate for domestic companies. Which Form must be filed and what is the rate?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274320" y="224028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19" name="Shape 17"/>
          <p:cNvSpPr/>
          <p:nvPr/>
        </p:nvSpPr>
        <p:spPr>
          <a:xfrm>
            <a:off x="384048" y="2395728"/>
            <a:ext cx="438912" cy="438912"/>
          </a:xfrm>
          <a:prstGeom prst="ellipse">
            <a:avLst/>
          </a:prstGeom>
          <a:solidFill>
            <a:srgbClr val="1E2761"/>
          </a:solidFill>
          <a:ln w="12700">
            <a:solidFill>
              <a:srgbClr val="1E2761"/>
            </a:solidFill>
            <a:prstDash val="solid"/>
          </a:ln>
        </p:spPr>
      </p:sp>
      <p:sp>
        <p:nvSpPr>
          <p:cNvPr id="20" name="Text 18"/>
          <p:cNvSpPr/>
          <p:nvPr/>
        </p:nvSpPr>
        <p:spPr>
          <a:xfrm>
            <a:off x="384048" y="239572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932688" y="231343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Form 10-IB; 25%</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4709160" y="224028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23" name="Shape 21"/>
          <p:cNvSpPr/>
          <p:nvPr/>
        </p:nvSpPr>
        <p:spPr>
          <a:xfrm>
            <a:off x="4818888" y="2395728"/>
            <a:ext cx="438912" cy="438912"/>
          </a:xfrm>
          <a:prstGeom prst="ellipse">
            <a:avLst/>
          </a:prstGeom>
          <a:solidFill>
            <a:srgbClr val="1E2761"/>
          </a:solidFill>
          <a:ln w="12700">
            <a:solidFill>
              <a:srgbClr val="1E2761"/>
            </a:solidFill>
            <a:prstDash val="solid"/>
          </a:ln>
        </p:spPr>
      </p:sp>
      <p:sp>
        <p:nvSpPr>
          <p:cNvPr id="24" name="Text 22"/>
          <p:cNvSpPr/>
          <p:nvPr/>
        </p:nvSpPr>
        <p:spPr>
          <a:xfrm>
            <a:off x="4818888" y="239572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5367528" y="231343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Form 10-IC; 22% (eff. 25.168%)</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274320" y="324612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27" name="Shape 25"/>
          <p:cNvSpPr/>
          <p:nvPr/>
        </p:nvSpPr>
        <p:spPr>
          <a:xfrm>
            <a:off x="384048" y="3401568"/>
            <a:ext cx="438912" cy="438912"/>
          </a:xfrm>
          <a:prstGeom prst="ellipse">
            <a:avLst/>
          </a:prstGeom>
          <a:solidFill>
            <a:srgbClr val="1E2761"/>
          </a:solidFill>
          <a:ln w="12700">
            <a:solidFill>
              <a:srgbClr val="1E2761"/>
            </a:solidFill>
            <a:prstDash val="solid"/>
          </a:ln>
        </p:spPr>
      </p:sp>
      <p:sp>
        <p:nvSpPr>
          <p:cNvPr id="28" name="Text 26"/>
          <p:cNvSpPr/>
          <p:nvPr/>
        </p:nvSpPr>
        <p:spPr>
          <a:xfrm>
            <a:off x="384048" y="340156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7"/>
          <p:cNvSpPr/>
          <p:nvPr/>
        </p:nvSpPr>
        <p:spPr>
          <a:xfrm>
            <a:off x="932688" y="331927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Form 10-ID; 15%</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8"/>
          <p:cNvSpPr/>
          <p:nvPr/>
        </p:nvSpPr>
        <p:spPr>
          <a:xfrm>
            <a:off x="4709160" y="324612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31" name="Shape 29"/>
          <p:cNvSpPr/>
          <p:nvPr/>
        </p:nvSpPr>
        <p:spPr>
          <a:xfrm>
            <a:off x="4818888" y="3401568"/>
            <a:ext cx="438912" cy="438912"/>
          </a:xfrm>
          <a:prstGeom prst="ellipse">
            <a:avLst/>
          </a:prstGeom>
          <a:solidFill>
            <a:srgbClr val="1E2761"/>
          </a:solidFill>
          <a:ln w="12700">
            <a:solidFill>
              <a:srgbClr val="1E2761"/>
            </a:solidFill>
            <a:prstDash val="solid"/>
          </a:ln>
        </p:spPr>
      </p:sp>
      <p:sp>
        <p:nvSpPr>
          <p:cNvPr id="32" name="Text 30"/>
          <p:cNvSpPr/>
          <p:nvPr/>
        </p:nvSpPr>
        <p:spPr>
          <a:xfrm>
            <a:off x="4818888" y="340156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31"/>
          <p:cNvSpPr/>
          <p:nvPr/>
        </p:nvSpPr>
        <p:spPr>
          <a:xfrm>
            <a:off x="5367528" y="331927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Form 10-IEA; slab rates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hape 32"/>
          <p:cNvSpPr/>
          <p:nvPr/>
        </p:nvSpPr>
        <p:spPr>
          <a:xfrm>
            <a:off x="109728" y="4160520"/>
            <a:ext cx="8924544" cy="658368"/>
          </a:xfrm>
          <a:prstGeom prst="rect">
            <a:avLst/>
          </a:prstGeom>
          <a:solidFill>
            <a:srgbClr val="E8ECF5"/>
          </a:solidFill>
          <a:ln w="6350">
            <a:solidFill>
              <a:srgbClr val="CDD3E0"/>
            </a:solidFill>
            <a:prstDash val="solid"/>
          </a:ln>
        </p:spPr>
      </p:sp>
      <p:sp>
        <p:nvSpPr>
          <p:cNvPr id="35" name="Text 33"/>
          <p:cNvSpPr/>
          <p:nvPr/>
        </p:nvSpPr>
        <p:spPr>
          <a:xfrm>
            <a:off x="274320" y="4160520"/>
            <a:ext cx="868680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dirty="0">
                <a:latin typeface="Calibri" pitchFamily="34" charset="0"/>
                <a:ea typeface="Calibri" pitchFamily="34" charset="-122"/>
                <a:cs typeface="Calibri" pitchFamily="34" charset="-120"/>
              </a:rPr>
              <a:t>Answer </a:t>
            </a:r>
            <a:r>
              <a:rPr kumimoji="0" lang="en-US" sz="2000" b="1" i="1" u="none" strike="noStrike" kern="1200" cap="none" spc="0" normalizeH="0" baseline="0" noProof="0" dirty="0">
                <a:ln>
                  <a:noFill/>
                </a:ln>
                <a:effectLst/>
                <a:uLnTx/>
                <a:uFillTx/>
                <a:latin typeface="Calibri" pitchFamily="34" charset="0"/>
                <a:ea typeface="Calibri" pitchFamily="34" charset="-122"/>
                <a:cs typeface="Calibri" pitchFamily="34" charset="-120"/>
              </a:rPr>
              <a:t>: </a:t>
            </a:r>
            <a:endParaRPr kumimoji="0" lang="en-US" sz="2000" b="1" i="0" u="none" strike="noStrike" kern="1200" cap="none" spc="0" normalizeH="0" baseline="0" noProof="0" dirty="0">
              <a:ln>
                <a:noFill/>
              </a:ln>
              <a:effectLst/>
              <a:uLnTx/>
              <a:uFillTx/>
              <a:latin typeface="Calibri" panose="020F0502020204030204"/>
            </a:endParaRPr>
          </a:p>
        </p:txBody>
      </p:sp>
      <p:sp>
        <p:nvSpPr>
          <p:cNvPr id="36" name="Text 34"/>
          <p:cNvSpPr/>
          <p:nvPr/>
        </p:nvSpPr>
        <p:spPr>
          <a:xfrm>
            <a:off x="7772400" y="320040"/>
            <a:ext cx="1188720" cy="36576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fade">
                                      <p:cBhvr>
                                        <p:cTn id="7"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74489" y="346770"/>
            <a:ext cx="4979938" cy="352946"/>
          </a:xfrm>
          <a:prstGeom prst="rect">
            <a:avLst/>
          </a:prstGeom>
          <a:noFill/>
          <a:ln/>
        </p:spPr>
        <p:txBody>
          <a:bodyPr wrap="none" lIns="0" tIns="0" rIns="0" bIns="0" rtlCol="0" anchor="t"/>
          <a:lstStyle/>
          <a:p>
            <a:pPr marL="0" indent="0" algn="l">
              <a:lnSpc>
                <a:spcPct val="104000"/>
              </a:lnSpc>
              <a:buNone/>
            </a:pPr>
            <a:r>
              <a:rPr lang="en-US" sz="2200"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Business Audit — Section 44AB(a)</a:t>
            </a:r>
            <a:endParaRPr lang="en-US" sz="2200" dirty="0">
              <a:latin typeface="Book Antiqua" panose="02040602050305030304" pitchFamily="18" charset="0"/>
            </a:endParaRPr>
          </a:p>
        </p:txBody>
      </p:sp>
      <p:pic>
        <p:nvPicPr>
          <p:cNvPr id="3" name="Image 0" descr="preencoded.png"/>
          <p:cNvPicPr>
            <a:picLocks noChangeAspect="1"/>
          </p:cNvPicPr>
          <p:nvPr/>
        </p:nvPicPr>
        <p:blipFill>
          <a:blip r:embed="rId3"/>
          <a:stretch>
            <a:fillRect/>
          </a:stretch>
        </p:blipFill>
        <p:spPr>
          <a:xfrm>
            <a:off x="674489" y="935906"/>
            <a:ext cx="3759622" cy="3759622"/>
          </a:xfrm>
          <a:prstGeom prst="rect">
            <a:avLst/>
          </a:prstGeom>
        </p:spPr>
      </p:pic>
      <p:pic>
        <p:nvPicPr>
          <p:cNvPr id="4" name="Image 1" descr="preencoded.png"/>
          <p:cNvPicPr>
            <a:picLocks noChangeAspect="1"/>
          </p:cNvPicPr>
          <p:nvPr/>
        </p:nvPicPr>
        <p:blipFill>
          <a:blip r:embed="rId4"/>
          <a:stretch>
            <a:fillRect/>
          </a:stretch>
        </p:blipFill>
        <p:spPr>
          <a:xfrm>
            <a:off x="674489" y="935906"/>
            <a:ext cx="3759622" cy="3759622"/>
          </a:xfrm>
          <a:prstGeom prst="rect">
            <a:avLst/>
          </a:prstGeom>
        </p:spPr>
      </p:pic>
      <p:sp>
        <p:nvSpPr>
          <p:cNvPr id="5" name="Text 1"/>
          <p:cNvSpPr/>
          <p:nvPr/>
        </p:nvSpPr>
        <p:spPr>
          <a:xfrm>
            <a:off x="6180993" y="1611924"/>
            <a:ext cx="1808285" cy="257906"/>
          </a:xfrm>
          <a:prstGeom prst="rect">
            <a:avLst/>
          </a:prstGeom>
          <a:noFill/>
          <a:ln>
            <a:solidFill>
              <a:schemeClr val="accent1">
                <a:lumMod val="60000"/>
                <a:lumOff val="40000"/>
              </a:schemeClr>
            </a:solidFill>
          </a:ln>
        </p:spPr>
        <p:txBody>
          <a:bodyPr wrap="none" lIns="0" tIns="0" rIns="0" bIns="0" rtlCol="0" anchor="t"/>
          <a:lstStyle/>
          <a:p>
            <a:pPr marL="0" indent="0" algn="ctr">
              <a:lnSpc>
                <a:spcPct val="104000"/>
              </a:lnSpc>
              <a:buNone/>
            </a:pPr>
            <a:r>
              <a:rPr lang="en-US" sz="1600" b="1" dirty="0">
                <a:solidFill>
                  <a:srgbClr val="FFFFFF"/>
                </a:solidFill>
                <a:latin typeface="Arial Unicode MS" panose="020B0604020202020204" pitchFamily="34" charset="-128"/>
                <a:ea typeface="Arial Unicode MS" panose="020B0604020202020204" pitchFamily="34" charset="-128"/>
                <a:cs typeface="Arial Unicode MS" panose="020B0604020202020204" pitchFamily="34" charset="-128"/>
              </a:rPr>
              <a:t>Key Conditions</a:t>
            </a:r>
            <a:endParaRPr lang="en-US" sz="1600" b="1" dirty="0">
              <a:latin typeface="Book Antiqua" panose="02040602050305030304" pitchFamily="18" charset="0"/>
            </a:endParaRPr>
          </a:p>
        </p:txBody>
      </p:sp>
      <p:sp>
        <p:nvSpPr>
          <p:cNvPr id="6" name="Text 2"/>
          <p:cNvSpPr/>
          <p:nvPr/>
        </p:nvSpPr>
        <p:spPr>
          <a:xfrm>
            <a:off x="5158154" y="2165151"/>
            <a:ext cx="3768969" cy="1510034"/>
          </a:xfrm>
          <a:prstGeom prst="rect">
            <a:avLst/>
          </a:prstGeom>
          <a:noFill/>
          <a:ln>
            <a:solidFill>
              <a:schemeClr val="accent1">
                <a:lumMod val="60000"/>
                <a:lumOff val="40000"/>
              </a:schemeClr>
            </a:solidFill>
          </a:ln>
        </p:spPr>
        <p:txBody>
          <a:bodyPr wrap="square" lIns="0" tIns="0" rIns="0" bIns="0" rtlCol="0" anchor="t">
            <a:noAutofit/>
          </a:bodyPr>
          <a:lstStyle/>
          <a:p>
            <a:pPr marL="342900" indent="-342900" algn="l">
              <a:lnSpc>
                <a:spcPct val="120000"/>
              </a:lnSpc>
              <a:buSzPct val="100000"/>
              <a:buChar char="•"/>
            </a:pPr>
            <a:endParaRPr lang="en-US" sz="800" dirty="0">
              <a:solidFill>
                <a:srgbClr val="EBECEF"/>
              </a:solidFill>
              <a:latin typeface="Epilogue" pitchFamily="34" charset="0"/>
              <a:ea typeface="Epilogue" pitchFamily="34" charset="-122"/>
              <a:cs typeface="Epilogue" pitchFamily="34" charset="-120"/>
            </a:endParaRPr>
          </a:p>
          <a:p>
            <a:pPr marL="342900" indent="-342900" algn="l">
              <a:lnSpc>
                <a:spcPct val="120000"/>
              </a:lnSpc>
              <a:buSzPct val="100000"/>
              <a:buChar char="•"/>
            </a:pPr>
            <a:r>
              <a:rPr lang="en-US" sz="1100" dirty="0">
                <a:solidFill>
                  <a:srgbClr val="EBECEF"/>
                </a:solidFill>
                <a:latin typeface="Epilogue" pitchFamily="34" charset="0"/>
                <a:ea typeface="Epilogue" pitchFamily="34" charset="-122"/>
                <a:cs typeface="Epilogue" pitchFamily="34" charset="-120"/>
              </a:rPr>
              <a:t>Regular threshold: </a:t>
            </a:r>
            <a:r>
              <a:rPr lang="en-US" sz="1100" b="1" dirty="0">
                <a:solidFill>
                  <a:srgbClr val="EBECEF"/>
                </a:solidFill>
                <a:latin typeface="Epilogue" pitchFamily="34" charset="0"/>
                <a:ea typeface="Epilogue" pitchFamily="34" charset="-122"/>
                <a:cs typeface="Epilogue" pitchFamily="34" charset="-120"/>
              </a:rPr>
              <a:t>₹1 </a:t>
            </a:r>
            <a:r>
              <a:rPr lang="en-US" sz="1100" b="1" dirty="0" err="1">
                <a:solidFill>
                  <a:srgbClr val="EBECEF"/>
                </a:solidFill>
                <a:latin typeface="Epilogue" pitchFamily="34" charset="0"/>
                <a:ea typeface="Epilogue" pitchFamily="34" charset="-122"/>
                <a:cs typeface="Epilogue" pitchFamily="34" charset="-120"/>
              </a:rPr>
              <a:t>Crore</a:t>
            </a:r>
            <a:r>
              <a:rPr lang="en-US" sz="1100" dirty="0">
                <a:solidFill>
                  <a:srgbClr val="EBECEF"/>
                </a:solidFill>
                <a:latin typeface="Epilogue" pitchFamily="34" charset="0"/>
                <a:ea typeface="Epilogue" pitchFamily="34" charset="-122"/>
                <a:cs typeface="Epilogue" pitchFamily="34" charset="-120"/>
              </a:rPr>
              <a:t> total sales/turnover/gross receipts</a:t>
            </a:r>
            <a:endParaRPr lang="en-US" sz="1100" dirty="0">
              <a:latin typeface="Book Antiqua" panose="02040602050305030304" pitchFamily="18" charset="0"/>
            </a:endParaRPr>
          </a:p>
          <a:p>
            <a:pPr marL="342900" indent="-342900" algn="l">
              <a:lnSpc>
                <a:spcPct val="120000"/>
              </a:lnSpc>
              <a:buSzPct val="100000"/>
              <a:buChar char="•"/>
            </a:pPr>
            <a:r>
              <a:rPr lang="en-US" sz="1100" dirty="0">
                <a:solidFill>
                  <a:srgbClr val="EBECEF"/>
                </a:solidFill>
                <a:latin typeface="Epilogue" pitchFamily="34" charset="0"/>
                <a:ea typeface="Epilogue" pitchFamily="34" charset="-122"/>
                <a:cs typeface="Epilogue" pitchFamily="34" charset="-120"/>
              </a:rPr>
              <a:t>Enhanced threshold: </a:t>
            </a:r>
            <a:r>
              <a:rPr lang="en-US" sz="1100" b="1" dirty="0">
                <a:solidFill>
                  <a:srgbClr val="EBECEF"/>
                </a:solidFill>
                <a:latin typeface="Epilogue" pitchFamily="34" charset="0"/>
                <a:ea typeface="Epilogue" pitchFamily="34" charset="-122"/>
                <a:cs typeface="Epilogue" pitchFamily="34" charset="-120"/>
              </a:rPr>
              <a:t>₹10 Crore</a:t>
            </a:r>
            <a:r>
              <a:rPr lang="en-US" sz="1100" dirty="0">
                <a:solidFill>
                  <a:srgbClr val="EBECEF"/>
                </a:solidFill>
                <a:latin typeface="Epilogue" pitchFamily="34" charset="0"/>
                <a:ea typeface="Epilogue" pitchFamily="34" charset="-122"/>
                <a:cs typeface="Epilogue" pitchFamily="34" charset="-120"/>
              </a:rPr>
              <a:t> if cash receipts ≤5% </a:t>
            </a:r>
            <a:r>
              <a:rPr lang="en-US" sz="1100" b="1" dirty="0">
                <a:solidFill>
                  <a:srgbClr val="EBECEF"/>
                </a:solidFill>
                <a:latin typeface="Epilogue" pitchFamily="34" charset="0"/>
                <a:ea typeface="Epilogue" pitchFamily="34" charset="-122"/>
                <a:cs typeface="Epilogue" pitchFamily="34" charset="-120"/>
              </a:rPr>
              <a:t>and</a:t>
            </a:r>
            <a:r>
              <a:rPr lang="en-US" sz="1100" dirty="0">
                <a:solidFill>
                  <a:srgbClr val="EBECEF"/>
                </a:solidFill>
                <a:latin typeface="Epilogue" pitchFamily="34" charset="0"/>
                <a:ea typeface="Epilogue" pitchFamily="34" charset="-122"/>
                <a:cs typeface="Epilogue" pitchFamily="34" charset="-120"/>
              </a:rPr>
              <a:t> cash payments ≤5%</a:t>
            </a:r>
            <a:endParaRPr lang="en-US" sz="1100" dirty="0">
              <a:latin typeface="Book Antiqua" panose="02040602050305030304" pitchFamily="18" charset="0"/>
            </a:endParaRPr>
          </a:p>
          <a:p>
            <a:pPr marL="342900" indent="-342900" algn="l">
              <a:lnSpc>
                <a:spcPct val="120000"/>
              </a:lnSpc>
              <a:buSzPct val="100000"/>
              <a:buChar char="•"/>
            </a:pPr>
            <a:r>
              <a:rPr lang="en-US" sz="1100" dirty="0">
                <a:solidFill>
                  <a:srgbClr val="EBECEF"/>
                </a:solidFill>
                <a:latin typeface="Epilogue" pitchFamily="34" charset="0"/>
                <a:ea typeface="Epilogue" pitchFamily="34" charset="-122"/>
                <a:cs typeface="Epilogue" pitchFamily="34" charset="-120"/>
              </a:rPr>
              <a:t>Non-account payee cheque or bank draft = </a:t>
            </a:r>
            <a:r>
              <a:rPr lang="en-US" sz="1100" b="1" dirty="0">
                <a:solidFill>
                  <a:srgbClr val="EBECEF"/>
                </a:solidFill>
                <a:latin typeface="Epilogue" pitchFamily="34" charset="0"/>
                <a:ea typeface="Epilogue" pitchFamily="34" charset="-122"/>
                <a:cs typeface="Epilogue" pitchFamily="34" charset="-120"/>
              </a:rPr>
              <a:t>deemed cash</a:t>
            </a:r>
            <a:endParaRPr lang="en-US" sz="1100" dirty="0">
              <a:latin typeface="Book Antiqua" panose="02040602050305030304" pitchFamily="18" charset="0"/>
            </a:endParaRPr>
          </a:p>
        </p:txBody>
      </p:sp>
      <p:sp>
        <p:nvSpPr>
          <p:cNvPr id="10" name="Rectangle 9"/>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extLst>
      <p:ext uri="{BB962C8B-B14F-4D97-AF65-F5344CB8AC3E}">
        <p14:creationId xmlns:p14="http://schemas.microsoft.com/office/powerpoint/2010/main" val="3865579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15">
    <p:bg>
      <p:bgPr>
        <a:solidFill>
          <a:srgbClr val="F4F6F9"/>
        </a:solidFill>
        <a:effectLst/>
      </p:bgPr>
    </p:bg>
    <p:spTree>
      <p:nvGrpSpPr>
        <p:cNvPr id="1" name=""/>
        <p:cNvGrpSpPr/>
        <p:nvPr/>
      </p:nvGrpSpPr>
      <p:grpSpPr>
        <a:xfrm>
          <a:off x="0" y="0"/>
          <a:ext cx="0" cy="0"/>
          <a:chOff x="0" y="0"/>
          <a:chExt cx="0" cy="0"/>
        </a:xfrm>
      </p:grpSpPr>
      <p:sp>
        <p:nvSpPr>
          <p:cNvPr id="2" name="Shape 0"/>
          <p:cNvSpPr/>
          <p:nvPr/>
        </p:nvSpPr>
        <p:spPr>
          <a:xfrm>
            <a:off x="0" y="0"/>
            <a:ext cx="9144000" cy="502920"/>
          </a:xfrm>
          <a:prstGeom prst="rect">
            <a:avLst/>
          </a:prstGeom>
          <a:solidFill>
            <a:srgbClr val="1E2761"/>
          </a:solidFill>
          <a:ln w="12700">
            <a:solidFill>
              <a:srgbClr val="1E2761"/>
            </a:solidFill>
            <a:prstDash val="solid"/>
          </a:ln>
        </p:spPr>
        <p:txBody>
          <a:bodyPr/>
          <a:lstStyle/>
          <a:p>
            <a:endParaRPr lang="en-IN" dirty="0"/>
          </a:p>
        </p:txBody>
      </p:sp>
      <p:sp>
        <p:nvSpPr>
          <p:cNvPr id="3" name="Text 1"/>
          <p:cNvSpPr/>
          <p:nvPr/>
        </p:nvSpPr>
        <p:spPr>
          <a:xfrm>
            <a:off x="274320" y="73152"/>
            <a:ext cx="8356209" cy="420625"/>
          </a:xfrm>
          <a:prstGeom prst="rect">
            <a:avLst/>
          </a:prstGeom>
          <a:noFill/>
          <a:ln/>
        </p:spPr>
        <p:txBody>
          <a:bodyPr wrap="square" lIns="0" tIns="0" rIns="0" bIns="0" rtlCol="0" anchor="ctr"/>
          <a:lstStyle/>
          <a:p>
            <a:pPr marL="0" indent="0">
              <a:buNone/>
            </a:pPr>
            <a:r>
              <a:rPr lang="en-US" sz="2500" b="1" dirty="0">
                <a:solidFill>
                  <a:srgbClr val="FFFFFF"/>
                </a:solidFill>
                <a:latin typeface="Calibri" pitchFamily="34" charset="0"/>
                <a:ea typeface="Calibri" pitchFamily="34" charset="-122"/>
                <a:cs typeface="Calibri" pitchFamily="34" charset="-120"/>
              </a:rPr>
              <a:t>Clause 9 &amp; 10 — Partner/Member Details &amp; Business Nature</a:t>
            </a:r>
            <a:endParaRPr lang="en-US" sz="2500" dirty="0"/>
          </a:p>
        </p:txBody>
      </p:sp>
      <p:sp>
        <p:nvSpPr>
          <p:cNvPr id="4" name="Text 2"/>
          <p:cNvSpPr/>
          <p:nvPr/>
        </p:nvSpPr>
        <p:spPr>
          <a:xfrm>
            <a:off x="274320" y="566928"/>
            <a:ext cx="8595360" cy="256032"/>
          </a:xfrm>
          <a:prstGeom prst="rect">
            <a:avLst/>
          </a:prstGeom>
          <a:noFill/>
          <a:ln/>
        </p:spPr>
        <p:txBody>
          <a:bodyPr wrap="square" lIns="0" tIns="0" rIns="0" bIns="0" rtlCol="0" anchor="ctr"/>
          <a:lstStyle/>
          <a:p>
            <a:pPr marL="0" indent="0">
              <a:buNone/>
            </a:pPr>
            <a:endParaRPr lang="en-US" sz="1100" dirty="0"/>
          </a:p>
        </p:txBody>
      </p:sp>
      <p:sp>
        <p:nvSpPr>
          <p:cNvPr id="5" name="Shape 3"/>
          <p:cNvSpPr/>
          <p:nvPr/>
        </p:nvSpPr>
        <p:spPr>
          <a:xfrm>
            <a:off x="0" y="4956048"/>
            <a:ext cx="9144000" cy="45720"/>
          </a:xfrm>
          <a:prstGeom prst="rect">
            <a:avLst/>
          </a:prstGeom>
          <a:solidFill>
            <a:srgbClr val="C9A84C"/>
          </a:solidFill>
          <a:ln w="12700">
            <a:solidFill>
              <a:srgbClr val="C9A84C"/>
            </a:solidFill>
            <a:prstDash val="solid"/>
          </a:ln>
        </p:spPr>
        <p:txBody>
          <a:bodyPr/>
          <a:lstStyle/>
          <a:p>
            <a:endParaRPr lang="en-IN"/>
          </a:p>
        </p:txBody>
      </p:sp>
      <p:sp>
        <p:nvSpPr>
          <p:cNvPr id="6" name="Text 4"/>
          <p:cNvSpPr/>
          <p:nvPr/>
        </p:nvSpPr>
        <p:spPr>
          <a:xfrm>
            <a:off x="274320" y="5001768"/>
            <a:ext cx="8595360" cy="137160"/>
          </a:xfrm>
          <a:prstGeom prst="rect">
            <a:avLst/>
          </a:prstGeom>
          <a:noFill/>
          <a:ln/>
        </p:spPr>
        <p:txBody>
          <a:bodyPr wrap="square" lIns="0" tIns="0" rIns="0" bIns="0" rtlCol="0" anchor="ctr"/>
          <a:lstStyle/>
          <a:p>
            <a:pPr marL="0" indent="0">
              <a:buNone/>
            </a:pPr>
            <a:endParaRPr lang="en-US" sz="800" dirty="0"/>
          </a:p>
        </p:txBody>
      </p:sp>
      <p:graphicFrame>
        <p:nvGraphicFramePr>
          <p:cNvPr id="16" name="Table 0"/>
          <p:cNvGraphicFramePr>
            <a:graphicFrameLocks noGrp="1"/>
          </p:cNvGraphicFramePr>
          <p:nvPr>
            <p:extLst>
              <p:ext uri="{D42A27DB-BD31-4B8C-83A1-F6EECF244321}">
                <p14:modId xmlns:p14="http://schemas.microsoft.com/office/powerpoint/2010/main" val="1224978342"/>
              </p:ext>
            </p:extLst>
          </p:nvPr>
        </p:nvGraphicFramePr>
        <p:xfrm>
          <a:off x="228600" y="594361"/>
          <a:ext cx="8732520" cy="4288536"/>
        </p:xfrm>
        <a:graphic>
          <a:graphicData uri="http://schemas.openxmlformats.org/drawingml/2006/table">
            <a:tbl>
              <a:tblPr/>
              <a:tblGrid>
                <a:gridCol w="2120755">
                  <a:extLst>
                    <a:ext uri="{9D8B030D-6E8A-4147-A177-3AD203B41FA5}">
                      <a16:colId xmlns:a16="http://schemas.microsoft.com/office/drawing/2014/main" val="20000"/>
                    </a:ext>
                  </a:extLst>
                </a:gridCol>
                <a:gridCol w="3243507">
                  <a:extLst>
                    <a:ext uri="{9D8B030D-6E8A-4147-A177-3AD203B41FA5}">
                      <a16:colId xmlns:a16="http://schemas.microsoft.com/office/drawing/2014/main" val="20001"/>
                    </a:ext>
                  </a:extLst>
                </a:gridCol>
                <a:gridCol w="3368258">
                  <a:extLst>
                    <a:ext uri="{9D8B030D-6E8A-4147-A177-3AD203B41FA5}">
                      <a16:colId xmlns:a16="http://schemas.microsoft.com/office/drawing/2014/main" val="20003"/>
                    </a:ext>
                  </a:extLst>
                </a:gridCol>
              </a:tblGrid>
              <a:tr h="735236">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Clause</a:t>
                      </a:r>
                      <a:endParaRPr lang="en-US" sz="15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Reporting Requirement</a:t>
                      </a:r>
                      <a:endParaRPr lang="en-US" sz="15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tc>
                  <a:txBody>
                    <a:bodyPr/>
                    <a:lstStyle/>
                    <a:p>
                      <a:pPr marL="0" indent="0">
                        <a:buNone/>
                      </a:pPr>
                      <a:r>
                        <a:rPr lang="en-US" sz="1500" b="1" dirty="0">
                          <a:solidFill>
                            <a:srgbClr val="FFFFFF"/>
                          </a:solidFill>
                          <a:latin typeface="Calibri" pitchFamily="34" charset="0"/>
                          <a:ea typeface="Calibri" pitchFamily="34" charset="-122"/>
                          <a:cs typeface="Calibri" pitchFamily="34" charset="-120"/>
                        </a:rPr>
                        <a:t>Key Compliance Point</a:t>
                      </a:r>
                      <a:endParaRPr lang="en-US" sz="15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938741">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Clause 9(a)</a:t>
                      </a:r>
                      <a:endParaRPr lang="en-US" sz="1300" dirty="0">
                        <a:latin typeface="Calibri" charset="0"/>
                        <a:ea typeface="Calibri" charset="0"/>
                        <a:cs typeface="Calibri" charset="0"/>
                      </a:endParaRPr>
                    </a:p>
                    <a:p>
                      <a:pPr marL="0" indent="0">
                        <a:buNone/>
                      </a:pPr>
                      <a:r>
                        <a:rPr lang="en-US" sz="1300" b="1" dirty="0">
                          <a:solidFill>
                            <a:srgbClr val="000000"/>
                          </a:solidFill>
                          <a:latin typeface="Calibri" pitchFamily="34" charset="0"/>
                          <a:ea typeface="Calibri" pitchFamily="34" charset="-122"/>
                          <a:cs typeface="Calibri" pitchFamily="34" charset="-120"/>
                        </a:rPr>
                        <a:t>Partner / Member Names &amp; Ratios</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For firms/AOP/BOI: names of all partners/members and their profit-sharing ratios (%) throughout the entire previous year</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Loss-sharing ratio included ('profit sharing' covers negative profits). Representative partners — disclose beneficial partner's name.</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1"/>
                  </a:ext>
                </a:extLst>
              </a:tr>
              <a:tr h="844867">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Clause 9(b)</a:t>
                      </a:r>
                      <a:endParaRPr lang="en-US" sz="1300" dirty="0">
                        <a:latin typeface="Calibri" charset="0"/>
                        <a:ea typeface="Calibri" charset="0"/>
                        <a:cs typeface="Calibri" charset="0"/>
                      </a:endParaRPr>
                    </a:p>
                    <a:p>
                      <a:pPr marL="0" indent="0">
                        <a:buNone/>
                      </a:pPr>
                      <a:r>
                        <a:rPr lang="en-US" sz="1300" b="1" dirty="0">
                          <a:solidFill>
                            <a:srgbClr val="000000"/>
                          </a:solidFill>
                          <a:latin typeface="Calibri" pitchFamily="34" charset="0"/>
                          <a:ea typeface="Calibri" pitchFamily="34" charset="-122"/>
                          <a:cs typeface="Calibri" pitchFamily="34" charset="-120"/>
                        </a:rPr>
                        <a:t>Change in Partners / Ratios</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Particulars of any change in partners/members or their profit/loss sharing ratio since the last date of the preceding year</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All changes during entire previous year must be stated.</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2"/>
                  </a:ext>
                </a:extLst>
              </a:tr>
              <a:tr h="924825">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Clause 10(a)</a:t>
                      </a:r>
                      <a:endParaRPr lang="en-US" sz="1300" dirty="0">
                        <a:latin typeface="Calibri" charset="0"/>
                        <a:ea typeface="Calibri" charset="0"/>
                        <a:cs typeface="Calibri" charset="0"/>
                      </a:endParaRPr>
                    </a:p>
                    <a:p>
                      <a:pPr marL="0" indent="0">
                        <a:buNone/>
                      </a:pPr>
                      <a:r>
                        <a:rPr lang="en-US" sz="1300" b="1" dirty="0">
                          <a:solidFill>
                            <a:srgbClr val="000000"/>
                          </a:solidFill>
                          <a:latin typeface="Calibri" pitchFamily="34" charset="0"/>
                          <a:ea typeface="Calibri" pitchFamily="34" charset="-122"/>
                          <a:cs typeface="Calibri" pitchFamily="34" charset="-120"/>
                        </a:rPr>
                        <a:t>Nature of Business / Profession</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C8D8E8"/>
                    </a:solidFill>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Nature of each business/profession carried on during the previous year (if more than one — all to be stated)</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State principal line of each business: manufacturing, trading, commission agent etc.</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3"/>
                  </a:ext>
                </a:extLst>
              </a:tr>
              <a:tr h="844867">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Clause 10(b)</a:t>
                      </a:r>
                      <a:endParaRPr lang="en-US" sz="1300" dirty="0">
                        <a:latin typeface="Calibri" charset="0"/>
                        <a:ea typeface="Calibri" charset="0"/>
                        <a:cs typeface="Calibri" charset="0"/>
                      </a:endParaRPr>
                    </a:p>
                    <a:p>
                      <a:pPr marL="0" indent="0">
                        <a:buNone/>
                      </a:pPr>
                      <a:r>
                        <a:rPr lang="en-US" sz="1300" b="1" dirty="0">
                          <a:solidFill>
                            <a:srgbClr val="000000"/>
                          </a:solidFill>
                          <a:latin typeface="Calibri" pitchFamily="34" charset="0"/>
                          <a:ea typeface="Calibri" pitchFamily="34" charset="-122"/>
                          <a:cs typeface="Calibri" pitchFamily="34" charset="-120"/>
                        </a:rPr>
                        <a:t>Change in Business Nature</a:t>
                      </a:r>
                      <a:endParaRPr lang="en-US" sz="13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solidFill>
                      <a:srgbClr val="F4F6F9"/>
                    </a:solidFill>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Particulars of any change in the nature of business or profession during the previous year</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Disclose all changes that occurred during the previous year — nature, date, and extent of change.</a:t>
                      </a:r>
                      <a:endParaRPr lang="en-US" sz="1200" dirty="0">
                        <a:latin typeface="Calibri" charset="0"/>
                        <a:ea typeface="Calibri" charset="0"/>
                        <a:cs typeface="Calibri" charset="0"/>
                      </a:endParaRPr>
                    </a:p>
                  </a:txBody>
                  <a:tcPr anchor="ctr">
                    <a:lnL w="12700" cap="flat" cmpd="sng" algn="ctr">
                      <a:solidFill>
                        <a:srgbClr val="E2E8F0"/>
                      </a:solidFill>
                      <a:prstDash val="solid"/>
                      <a:round/>
                      <a:headEnd type="none" w="med" len="med"/>
                      <a:tailEnd type="none" w="med" len="med"/>
                    </a:lnL>
                    <a:lnR w="12700" cap="flat" cmpd="sng" algn="ctr">
                      <a:solidFill>
                        <a:srgbClr val="E2E8F0"/>
                      </a:solidFill>
                      <a:prstDash val="solid"/>
                      <a:round/>
                      <a:headEnd type="none" w="med" len="med"/>
                      <a:tailEnd type="none" w="med" len="med"/>
                    </a:lnR>
                    <a:lnT w="12700" cap="flat" cmpd="sng" algn="ctr">
                      <a:solidFill>
                        <a:srgbClr val="E2E8F0"/>
                      </a:solidFill>
                      <a:prstDash val="solid"/>
                      <a:round/>
                      <a:headEnd type="none" w="med" len="med"/>
                      <a:tailEnd type="none" w="med" len="med"/>
                    </a:lnT>
                    <a:lnB w="12700" cap="flat" cmpd="sng" algn="ctr">
                      <a:solidFill>
                        <a:srgbClr val="E2E8F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9" name="Text 6"/>
          <p:cNvSpPr/>
          <p:nvPr/>
        </p:nvSpPr>
        <p:spPr>
          <a:xfrm>
            <a:off x="365760" y="3401568"/>
            <a:ext cx="8412480" cy="219456"/>
          </a:xfrm>
          <a:prstGeom prst="rect">
            <a:avLst/>
          </a:prstGeom>
          <a:noFill/>
          <a:ln/>
        </p:spPr>
        <p:txBody>
          <a:bodyPr wrap="square" lIns="0" tIns="0" rIns="0" bIns="0" rtlCol="0" anchor="ctr"/>
          <a:lstStyle/>
          <a:p>
            <a:pPr marL="0" indent="0">
              <a:buNone/>
            </a:pPr>
            <a:endParaRPr lang="en-US" sz="1100" dirty="0"/>
          </a:p>
        </p:txBody>
      </p:sp>
      <p:sp>
        <p:nvSpPr>
          <p:cNvPr id="10" name="Text 7"/>
          <p:cNvSpPr/>
          <p:nvPr/>
        </p:nvSpPr>
        <p:spPr>
          <a:xfrm>
            <a:off x="320040" y="3712464"/>
            <a:ext cx="4069081" cy="1106424"/>
          </a:xfrm>
          <a:prstGeom prst="rect">
            <a:avLst/>
          </a:prstGeom>
          <a:noFill/>
          <a:ln/>
        </p:spPr>
        <p:txBody>
          <a:bodyPr wrap="square" lIns="0" tIns="0" rIns="0" bIns="0" rtlCol="0" anchor="t"/>
          <a:lstStyle/>
          <a:p>
            <a:pPr marL="0" indent="0">
              <a:buNone/>
            </a:pPr>
            <a:endParaRPr lang="en-US" sz="1000" dirty="0"/>
          </a:p>
        </p:txBody>
      </p:sp>
      <p:sp>
        <p:nvSpPr>
          <p:cNvPr id="11" name="Text 8"/>
          <p:cNvSpPr/>
          <p:nvPr/>
        </p:nvSpPr>
        <p:spPr>
          <a:xfrm>
            <a:off x="4754880" y="3712464"/>
            <a:ext cx="4206240" cy="1188720"/>
          </a:xfrm>
          <a:prstGeom prst="rect">
            <a:avLst/>
          </a:prstGeom>
          <a:noFill/>
          <a:ln/>
        </p:spPr>
        <p:txBody>
          <a:bodyPr wrap="square" lIns="0" tIns="0" rIns="0" bIns="0" rtlCol="0" anchor="t"/>
          <a:lstStyle/>
          <a:p>
            <a:pPr marL="0" indent="0">
              <a:buNone/>
            </a:pPr>
            <a:endParaRPr lang="en-US" sz="10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457200" y="137160"/>
            <a:ext cx="2011680" cy="292608"/>
          </a:xfrm>
          <a:prstGeom prst="rect">
            <a:avLst/>
          </a:prstGeom>
          <a:solidFill>
            <a:srgbClr val="2563EB"/>
          </a:solidFill>
          <a:ln w="12700">
            <a:solidFill>
              <a:srgbClr val="2563EB"/>
            </a:solidFill>
            <a:prstDash val="solid"/>
          </a:ln>
        </p:spPr>
      </p:sp>
      <p:sp>
        <p:nvSpPr>
          <p:cNvPr id="3" name="Text 1"/>
          <p:cNvSpPr/>
          <p:nvPr/>
        </p:nvSpPr>
        <p:spPr>
          <a:xfrm>
            <a:off x="457200" y="137160"/>
            <a:ext cx="2011680" cy="2926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Calibri" panose="020F0502020204030204"/>
                <a:ea typeface="+mn-ea"/>
                <a:cs typeface="+mn-cs"/>
              </a:rPr>
              <a:t>CLAUSE 11(a)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457200" y="457200"/>
            <a:ext cx="822960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37160" y="521208"/>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1" u="none" strike="noStrike" kern="1200" cap="none" spc="0" normalizeH="0" baseline="0" noProof="0" dirty="0">
                <a:ln>
                  <a:noFill/>
                </a:ln>
                <a:solidFill>
                  <a:schemeClr val="accent2">
                    <a:lumMod val="75000"/>
                  </a:schemeClr>
                </a:solidFill>
                <a:effectLst/>
                <a:uLnTx/>
                <a:uFillTx/>
                <a:latin typeface="Calibri" panose="020F0502020204030204"/>
                <a:ea typeface="+mn-ea"/>
                <a:cs typeface="+mn-cs"/>
              </a:rPr>
              <a:t>Which professionals MUST maintain specific books?</a:t>
            </a:r>
            <a:endParaRPr kumimoji="0" lang="en-US" sz="1300" b="1" i="0" u="none" strike="noStrike" kern="1200" cap="none" spc="0" normalizeH="0" baseline="0" noProof="0" dirty="0">
              <a:ln>
                <a:noFill/>
              </a:ln>
              <a:solidFill>
                <a:schemeClr val="accent2">
                  <a:lumMod val="75000"/>
                </a:schemeClr>
              </a:solidFill>
              <a:effectLst/>
              <a:uLnTx/>
              <a:uFillTx/>
              <a:latin typeface="Calibri" panose="020F0502020204030204"/>
              <a:ea typeface="+mn-ea"/>
              <a:cs typeface="+mn-cs"/>
            </a:endParaRPr>
          </a:p>
        </p:txBody>
      </p:sp>
      <p:sp>
        <p:nvSpPr>
          <p:cNvPr id="7" name="Shape 5"/>
          <p:cNvSpPr/>
          <p:nvPr/>
        </p:nvSpPr>
        <p:spPr>
          <a:xfrm>
            <a:off x="151908" y="951861"/>
            <a:ext cx="4114800" cy="3566160"/>
          </a:xfrm>
          <a:prstGeom prst="rect">
            <a:avLst/>
          </a:prstGeom>
          <a:solidFill>
            <a:srgbClr val="DBEAFE"/>
          </a:solidFill>
          <a:ln w="12700">
            <a:solidFill>
              <a:srgbClr val="2563EB">
                <a:alpha val="50000"/>
              </a:srgbClr>
            </a:solidFill>
            <a:prstDash val="solid"/>
          </a:ln>
        </p:spPr>
      </p:sp>
      <p:sp>
        <p:nvSpPr>
          <p:cNvPr id="8" name="Shape 6"/>
          <p:cNvSpPr/>
          <p:nvPr/>
        </p:nvSpPr>
        <p:spPr>
          <a:xfrm>
            <a:off x="502920" y="1280160"/>
            <a:ext cx="457200" cy="457200"/>
          </a:xfrm>
          <a:prstGeom prst="ellipse">
            <a:avLst/>
          </a:prstGeom>
          <a:solidFill>
            <a:srgbClr val="2563EB"/>
          </a:solidFill>
          <a:ln w="12700">
            <a:solidFill>
              <a:srgbClr val="2563EB"/>
            </a:solidFill>
            <a:prstDash val="solid"/>
          </a:ln>
        </p:spPr>
      </p:sp>
      <p:pic>
        <p:nvPicPr>
          <p:cNvPr id="9" name="Image 0" descr="preencoded.png"/>
          <p:cNvPicPr>
            <a:picLocks noChangeAspect="1"/>
          </p:cNvPicPr>
          <p:nvPr/>
        </p:nvPicPr>
        <p:blipFill>
          <a:blip r:embed="rId3"/>
          <a:stretch>
            <a:fillRect/>
          </a:stretch>
        </p:blipFill>
        <p:spPr>
          <a:xfrm>
            <a:off x="548640" y="1325880"/>
            <a:ext cx="365760" cy="365760"/>
          </a:xfrm>
          <a:prstGeom prst="rect">
            <a:avLst/>
          </a:prstGeom>
        </p:spPr>
      </p:pic>
      <p:sp>
        <p:nvSpPr>
          <p:cNvPr id="10" name="Text 7"/>
          <p:cNvSpPr/>
          <p:nvPr/>
        </p:nvSpPr>
        <p:spPr>
          <a:xfrm>
            <a:off x="1051560" y="1335024"/>
            <a:ext cx="320040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3A5F"/>
                </a:solidFill>
                <a:effectLst/>
                <a:uLnTx/>
                <a:uFillTx/>
                <a:latin typeface="Calibri" panose="020F0502020204030204"/>
                <a:ea typeface="+mn-ea"/>
                <a:cs typeface="+mn-cs"/>
              </a:rPr>
              <a:t>Who must follow?</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8"/>
          <p:cNvSpPr/>
          <p:nvPr/>
        </p:nvSpPr>
        <p:spPr>
          <a:xfrm>
            <a:off x="502920" y="1737360"/>
            <a:ext cx="3840480" cy="6858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anose="020F0502020204030204"/>
                <a:ea typeface="+mn-ea"/>
                <a:cs typeface="+mn-cs"/>
              </a:rPr>
              <a:t>Under Rule 6F, persons in SPECIFIED PROFESSIONS whose gross receipts exceed ₹1.5 lakh in any 3 of the preceding years: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9"/>
          <p:cNvSpPr/>
          <p:nvPr/>
        </p:nvSpPr>
        <p:spPr>
          <a:xfrm>
            <a:off x="548640" y="2359152"/>
            <a:ext cx="3840480" cy="2015957"/>
          </a:xfrm>
          <a:prstGeom prst="rect">
            <a:avLst/>
          </a:prstGeom>
          <a:noFill/>
          <a:ln/>
        </p:spPr>
        <p:txBody>
          <a:bodyPr wrap="square" rtlCol="0" anchor="ctr"/>
          <a:lstStyle/>
          <a:p>
            <a:pPr marL="342900" marR="0" lvl="0" indent="-342900" algn="l" defTabSz="914400" rtl="0" eaLnBrk="1" fontAlgn="auto" latinLnBrk="0" hangingPunct="1">
              <a:lnSpc>
                <a:spcPct val="100000"/>
              </a:lnSpc>
              <a:spcBef>
                <a:spcPts val="0"/>
              </a:spcBef>
              <a:spcAft>
                <a:spcPts val="0"/>
              </a:spcAft>
              <a:buClrTx/>
              <a:buSzPct val="100000"/>
              <a:buFontTx/>
              <a:buChar char="•"/>
              <a:tabLst/>
              <a:defRPr/>
            </a:pPr>
            <a:r>
              <a:rPr kumimoji="0" lang="en-US" sz="1200" b="0" i="0" u="none" strike="noStrike" kern="1200" cap="none" spc="0" normalizeH="0" baseline="0" noProof="0" dirty="0">
                <a:ln>
                  <a:noFill/>
                </a:ln>
                <a:solidFill>
                  <a:srgbClr val="1E293B"/>
                </a:solidFill>
                <a:effectLst/>
                <a:uLnTx/>
                <a:uFillTx/>
                <a:latin typeface="Calibri" panose="020F0502020204030204"/>
                <a:ea typeface="+mn-ea"/>
                <a:cs typeface="+mn-cs"/>
              </a:rPr>
              <a:t>Legal (Lawyers)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Pct val="100000"/>
              <a:buFontTx/>
              <a:buChar char="•"/>
              <a:tabLst/>
              <a:defRPr/>
            </a:pPr>
            <a:r>
              <a:rPr kumimoji="0" lang="en-US" sz="1200" b="0" i="0" u="none" strike="noStrike" kern="1200" cap="none" spc="0" normalizeH="0" baseline="0" noProof="0" dirty="0">
                <a:ln>
                  <a:noFill/>
                </a:ln>
                <a:solidFill>
                  <a:srgbClr val="1E293B"/>
                </a:solidFill>
                <a:effectLst/>
                <a:uLnTx/>
                <a:uFillTx/>
                <a:latin typeface="Calibri" panose="020F0502020204030204"/>
                <a:ea typeface="+mn-ea"/>
                <a:cs typeface="+mn-cs"/>
              </a:rPr>
              <a:t>Medical (Doctors)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Pct val="100000"/>
              <a:buFontTx/>
              <a:buChar char="•"/>
              <a:tabLst/>
              <a:defRPr/>
            </a:pPr>
            <a:r>
              <a:rPr kumimoji="0" lang="en-US" sz="1200" b="0" i="0" u="none" strike="noStrike" kern="1200" cap="none" spc="0" normalizeH="0" baseline="0" noProof="0" dirty="0">
                <a:ln>
                  <a:noFill/>
                </a:ln>
                <a:solidFill>
                  <a:srgbClr val="1E293B"/>
                </a:solidFill>
                <a:effectLst/>
                <a:uLnTx/>
                <a:uFillTx/>
                <a:latin typeface="Calibri" panose="020F0502020204030204"/>
                <a:ea typeface="+mn-ea"/>
                <a:cs typeface="+mn-cs"/>
              </a:rPr>
              <a:t>Engineering</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Pct val="100000"/>
              <a:buFontTx/>
              <a:buChar char="•"/>
              <a:tabLst/>
              <a:defRPr/>
            </a:pPr>
            <a:r>
              <a:rPr kumimoji="0" lang="en-US" sz="1200" b="0" i="0" u="none" strike="noStrike" kern="1200" cap="none" spc="0" normalizeH="0" baseline="0" noProof="0" dirty="0">
                <a:ln>
                  <a:noFill/>
                </a:ln>
                <a:solidFill>
                  <a:srgbClr val="1E293B"/>
                </a:solidFill>
                <a:effectLst/>
                <a:uLnTx/>
                <a:uFillTx/>
                <a:latin typeface="Calibri" panose="020F0502020204030204"/>
                <a:ea typeface="+mn-ea"/>
                <a:cs typeface="+mn-cs"/>
              </a:rPr>
              <a:t>Architectural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Pct val="100000"/>
              <a:buFontTx/>
              <a:buChar char="•"/>
              <a:tabLst/>
              <a:defRPr/>
            </a:pPr>
            <a:r>
              <a:rPr kumimoji="0" lang="en-US" sz="1200" b="0" i="0" u="none" strike="noStrike" kern="1200" cap="none" spc="0" normalizeH="0" baseline="0" noProof="0" dirty="0">
                <a:ln>
                  <a:noFill/>
                </a:ln>
                <a:solidFill>
                  <a:srgbClr val="1E293B"/>
                </a:solidFill>
                <a:effectLst/>
                <a:uLnTx/>
                <a:uFillTx/>
                <a:latin typeface="Calibri" panose="020F0502020204030204"/>
                <a:ea typeface="+mn-ea"/>
                <a:cs typeface="+mn-cs"/>
              </a:rPr>
              <a:t>Accountancy (CAs)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Pct val="100000"/>
              <a:buFontTx/>
              <a:buChar char="•"/>
              <a:tabLst/>
              <a:defRPr/>
            </a:pPr>
            <a:r>
              <a:rPr kumimoji="0" lang="en-US" sz="1200" b="0" i="0" u="none" strike="noStrike" kern="1200" cap="none" spc="0" normalizeH="0" baseline="0" noProof="0" dirty="0">
                <a:ln>
                  <a:noFill/>
                </a:ln>
                <a:solidFill>
                  <a:srgbClr val="1E293B"/>
                </a:solidFill>
                <a:effectLst/>
                <a:uLnTx/>
                <a:uFillTx/>
                <a:latin typeface="Calibri" panose="020F0502020204030204"/>
                <a:ea typeface="+mn-ea"/>
                <a:cs typeface="+mn-cs"/>
              </a:rPr>
              <a:t>Technical Consultancy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Pct val="100000"/>
              <a:buFontTx/>
              <a:buChar char="•"/>
              <a:tabLst/>
              <a:defRPr/>
            </a:pPr>
            <a:r>
              <a:rPr kumimoji="0" lang="en-US" sz="1200" b="0" i="0" u="none" strike="noStrike" kern="1200" cap="none" spc="0" normalizeH="0" baseline="0" noProof="0" dirty="0">
                <a:ln>
                  <a:noFill/>
                </a:ln>
                <a:solidFill>
                  <a:srgbClr val="1E293B"/>
                </a:solidFill>
                <a:effectLst/>
                <a:uLnTx/>
                <a:uFillTx/>
                <a:latin typeface="Calibri" panose="020F0502020204030204"/>
                <a:ea typeface="+mn-ea"/>
                <a:cs typeface="+mn-cs"/>
              </a:rPr>
              <a:t>Interior Decoration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Pct val="100000"/>
              <a:buFontTx/>
              <a:buChar char="•"/>
              <a:tabLst/>
              <a:defRPr/>
            </a:pPr>
            <a:r>
              <a:rPr kumimoji="0" lang="en-US" sz="1200" b="0" i="0" u="none" strike="noStrike" kern="1200" cap="none" spc="0" normalizeH="0" baseline="0" noProof="0" dirty="0">
                <a:ln>
                  <a:noFill/>
                </a:ln>
                <a:solidFill>
                  <a:srgbClr val="1E293B"/>
                </a:solidFill>
                <a:effectLst/>
                <a:uLnTx/>
                <a:uFillTx/>
                <a:latin typeface="Calibri" panose="020F0502020204030204"/>
                <a:ea typeface="+mn-ea"/>
                <a:cs typeface="+mn-cs"/>
              </a:rPr>
              <a:t>Authorised Representative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Pct val="100000"/>
              <a:buFontTx/>
              <a:buChar char="•"/>
              <a:tabLst/>
              <a:defRPr/>
            </a:pPr>
            <a:r>
              <a:rPr kumimoji="0" lang="en-US" sz="1200" b="0" i="0" u="none" strike="noStrike" kern="1200" cap="none" spc="0" normalizeH="0" baseline="0" noProof="0" dirty="0">
                <a:ln>
                  <a:noFill/>
                </a:ln>
                <a:solidFill>
                  <a:srgbClr val="1E293B"/>
                </a:solidFill>
                <a:effectLst/>
                <a:uLnTx/>
                <a:uFillTx/>
                <a:latin typeface="Calibri" panose="020F0502020204030204"/>
                <a:ea typeface="+mn-ea"/>
                <a:cs typeface="+mn-cs"/>
              </a:rPr>
              <a:t>Film Artist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0"/>
          <p:cNvSpPr/>
          <p:nvPr/>
        </p:nvSpPr>
        <p:spPr>
          <a:xfrm>
            <a:off x="4663440" y="969264"/>
            <a:ext cx="4114800" cy="3566160"/>
          </a:xfrm>
          <a:prstGeom prst="rect">
            <a:avLst/>
          </a:prstGeom>
          <a:solidFill>
            <a:schemeClr val="accent6">
              <a:lumMod val="20000"/>
              <a:lumOff val="80000"/>
            </a:schemeClr>
          </a:solidFill>
          <a:ln w="12700">
            <a:solidFill>
              <a:srgbClr val="16A34A">
                <a:alpha val="50000"/>
              </a:srgbClr>
            </a:solidFill>
            <a:prstDash val="solid"/>
          </a:ln>
        </p:spPr>
      </p:sp>
      <p:sp>
        <p:nvSpPr>
          <p:cNvPr id="14" name="Shape 11"/>
          <p:cNvSpPr/>
          <p:nvPr/>
        </p:nvSpPr>
        <p:spPr>
          <a:xfrm>
            <a:off x="4800600" y="1280160"/>
            <a:ext cx="457200" cy="457200"/>
          </a:xfrm>
          <a:prstGeom prst="ellipse">
            <a:avLst/>
          </a:prstGeom>
          <a:solidFill>
            <a:srgbClr val="16A34A"/>
          </a:solidFill>
          <a:ln w="12700">
            <a:solidFill>
              <a:srgbClr val="16A34A"/>
            </a:solidFill>
            <a:prstDash val="solid"/>
          </a:ln>
        </p:spPr>
      </p:sp>
      <p:pic>
        <p:nvPicPr>
          <p:cNvPr id="15" name="Image 1" descr="preencoded.png"/>
          <p:cNvPicPr>
            <a:picLocks noChangeAspect="1"/>
          </p:cNvPicPr>
          <p:nvPr/>
        </p:nvPicPr>
        <p:blipFill>
          <a:blip r:embed="rId4"/>
          <a:stretch>
            <a:fillRect/>
          </a:stretch>
        </p:blipFill>
        <p:spPr>
          <a:xfrm>
            <a:off x="4846320" y="1325880"/>
            <a:ext cx="365760" cy="365760"/>
          </a:xfrm>
          <a:prstGeom prst="rect">
            <a:avLst/>
          </a:prstGeom>
        </p:spPr>
      </p:pic>
      <p:sp>
        <p:nvSpPr>
          <p:cNvPr id="16" name="Text 12"/>
          <p:cNvSpPr/>
          <p:nvPr/>
        </p:nvSpPr>
        <p:spPr>
          <a:xfrm>
            <a:off x="5349240" y="1335024"/>
            <a:ext cx="320040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1E3A5F"/>
                </a:solidFill>
                <a:effectLst/>
                <a:uLnTx/>
                <a:uFillTx/>
                <a:latin typeface="Calibri" panose="020F0502020204030204"/>
                <a:ea typeface="+mn-ea"/>
                <a:cs typeface="+mn-cs"/>
              </a:rPr>
              <a:t>Mandatory Books</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3"/>
          <p:cNvSpPr/>
          <p:nvPr/>
        </p:nvSpPr>
        <p:spPr>
          <a:xfrm>
            <a:off x="4800600" y="1828800"/>
            <a:ext cx="3749040" cy="658368"/>
          </a:xfrm>
          <a:prstGeom prst="rect">
            <a:avLst/>
          </a:prstGeom>
          <a:solidFill>
            <a:srgbClr val="FFFFFF"/>
          </a:solidFill>
          <a:ln w="12700">
            <a:solidFill>
              <a:srgbClr val="16A34A">
                <a:alpha val="60000"/>
              </a:srgbClr>
            </a:solidFill>
            <a:prstDash val="solid"/>
          </a:ln>
        </p:spPr>
      </p:sp>
      <p:sp>
        <p:nvSpPr>
          <p:cNvPr id="18" name="Text 14"/>
          <p:cNvSpPr/>
          <p:nvPr/>
        </p:nvSpPr>
        <p:spPr>
          <a:xfrm>
            <a:off x="4937760" y="1874520"/>
            <a:ext cx="347472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6A34A"/>
                </a:solidFill>
                <a:effectLst/>
                <a:uLnTx/>
                <a:uFillTx/>
                <a:latin typeface="Calibri" panose="020F0502020204030204"/>
                <a:ea typeface="+mn-ea"/>
                <a:cs typeface="+mn-cs"/>
              </a:rPr>
              <a:t>1. Cash Book</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5"/>
          <p:cNvSpPr/>
          <p:nvPr/>
        </p:nvSpPr>
        <p:spPr>
          <a:xfrm>
            <a:off x="4937760" y="2103120"/>
            <a:ext cx="347472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anose="020F0502020204030204"/>
                <a:ea typeface="+mn-ea"/>
                <a:cs typeface="+mn-cs"/>
              </a:rPr>
              <a:t>Record of all cash transactions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Shape 16"/>
          <p:cNvSpPr/>
          <p:nvPr/>
        </p:nvSpPr>
        <p:spPr>
          <a:xfrm>
            <a:off x="4800600" y="2606040"/>
            <a:ext cx="3749040" cy="658368"/>
          </a:xfrm>
          <a:prstGeom prst="rect">
            <a:avLst/>
          </a:prstGeom>
          <a:solidFill>
            <a:srgbClr val="FFFFFF"/>
          </a:solidFill>
          <a:ln w="12700">
            <a:solidFill>
              <a:srgbClr val="16A34A">
                <a:alpha val="60000"/>
              </a:srgbClr>
            </a:solidFill>
            <a:prstDash val="solid"/>
          </a:ln>
        </p:spPr>
      </p:sp>
      <p:sp>
        <p:nvSpPr>
          <p:cNvPr id="21" name="Text 17"/>
          <p:cNvSpPr/>
          <p:nvPr/>
        </p:nvSpPr>
        <p:spPr>
          <a:xfrm>
            <a:off x="4937760" y="2651760"/>
            <a:ext cx="347472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6A34A"/>
                </a:solidFill>
                <a:effectLst/>
                <a:uLnTx/>
                <a:uFillTx/>
                <a:latin typeface="Calibri" panose="020F0502020204030204"/>
                <a:ea typeface="+mn-ea"/>
                <a:cs typeface="+mn-cs"/>
              </a:rPr>
              <a:t>2. Journal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18"/>
          <p:cNvSpPr/>
          <p:nvPr/>
        </p:nvSpPr>
        <p:spPr>
          <a:xfrm>
            <a:off x="4937760" y="2880360"/>
            <a:ext cx="347472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anose="020F0502020204030204"/>
                <a:ea typeface="+mn-ea"/>
                <a:cs typeface="+mn-cs"/>
              </a:rPr>
              <a:t>Only if Mercantile system followed</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Shape 19"/>
          <p:cNvSpPr/>
          <p:nvPr/>
        </p:nvSpPr>
        <p:spPr>
          <a:xfrm>
            <a:off x="4800600" y="3383280"/>
            <a:ext cx="3749040" cy="658368"/>
          </a:xfrm>
          <a:prstGeom prst="rect">
            <a:avLst/>
          </a:prstGeom>
          <a:solidFill>
            <a:srgbClr val="FFFFFF"/>
          </a:solidFill>
          <a:ln w="12700">
            <a:solidFill>
              <a:srgbClr val="16A34A">
                <a:alpha val="60000"/>
              </a:srgbClr>
            </a:solidFill>
            <a:prstDash val="solid"/>
          </a:ln>
        </p:spPr>
      </p:sp>
      <p:sp>
        <p:nvSpPr>
          <p:cNvPr id="24" name="Text 20"/>
          <p:cNvSpPr/>
          <p:nvPr/>
        </p:nvSpPr>
        <p:spPr>
          <a:xfrm>
            <a:off x="4937760" y="3429000"/>
            <a:ext cx="347472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6A34A"/>
                </a:solidFill>
                <a:effectLst/>
                <a:uLnTx/>
                <a:uFillTx/>
                <a:latin typeface="Calibri" panose="020F0502020204030204"/>
                <a:ea typeface="+mn-ea"/>
                <a:cs typeface="+mn-cs"/>
              </a:rPr>
              <a:t>3. Ledger</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1"/>
          <p:cNvSpPr/>
          <p:nvPr/>
        </p:nvSpPr>
        <p:spPr>
          <a:xfrm>
            <a:off x="4937760" y="3657600"/>
            <a:ext cx="347472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E293B"/>
                </a:solidFill>
                <a:effectLst/>
                <a:uLnTx/>
                <a:uFillTx/>
                <a:latin typeface="Calibri" panose="020F0502020204030204"/>
                <a:ea typeface="+mn-ea"/>
                <a:cs typeface="+mn-cs"/>
              </a:rPr>
              <a:t>Summary of all accounts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3"/>
          <p:cNvSpPr/>
          <p:nvPr/>
        </p:nvSpPr>
        <p:spPr>
          <a:xfrm>
            <a:off x="4892040" y="4233672"/>
            <a:ext cx="3566160" cy="32918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4"/>
          <p:cNvSpPr/>
          <p:nvPr/>
        </p:nvSpPr>
        <p:spPr>
          <a:xfrm>
            <a:off x="274320" y="4695149"/>
            <a:ext cx="841248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EA580C"/>
                </a:solidFill>
                <a:effectLst/>
                <a:uLnTx/>
                <a:uFillTx/>
                <a:latin typeface="Calibri" panose="020F0502020204030204"/>
                <a:ea typeface="+mn-ea"/>
                <a:cs typeface="+mn-cs"/>
              </a:rPr>
              <a:t>⚠️  No books are prescribed for Business assessees or Non-specified professions under sub-section (2).</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0">
            <a:extLst>
              <a:ext uri="{FF2B5EF4-FFF2-40B4-BE49-F238E27FC236}">
                <a16:creationId xmlns:a16="http://schemas.microsoft.com/office/drawing/2014/main" id="{3EA83D3C-C42F-7427-6BE2-699FBD291EEE}"/>
              </a:ext>
            </a:extLst>
          </p:cNvPr>
          <p:cNvSpPr/>
          <p:nvPr/>
        </p:nvSpPr>
        <p:spPr>
          <a:xfrm>
            <a:off x="0" y="0"/>
            <a:ext cx="9144000" cy="475488"/>
          </a:xfrm>
          <a:prstGeom prst="rect">
            <a:avLst/>
          </a:prstGeom>
          <a:solidFill>
            <a:srgbClr val="1E2761"/>
          </a:solidFill>
          <a:ln w="12700">
            <a:solidFill>
              <a:srgbClr val="1E2761"/>
            </a:solidFill>
            <a:prstDash val="solid"/>
          </a:ln>
        </p:spPr>
        <p:txBody>
          <a:bodyPr/>
          <a:lstStyle/>
          <a:p>
            <a:r>
              <a:rPr lang="en-US" sz="2500" dirty="0">
                <a:solidFill>
                  <a:schemeClr val="bg1"/>
                </a:solidFill>
              </a:rPr>
              <a:t>Clause 11 (a) - </a:t>
            </a:r>
            <a:r>
              <a:rPr lang="en-US" sz="2500" b="1" dirty="0">
                <a:solidFill>
                  <a:schemeClr val="bg1"/>
                </a:solidFill>
                <a:latin typeface="Calibri" pitchFamily="34" charset="0"/>
                <a:ea typeface="Calibri" pitchFamily="34" charset="-122"/>
                <a:cs typeface="Calibri" pitchFamily="34" charset="-120"/>
              </a:rPr>
              <a:t>Prescribed Books of Account</a:t>
            </a:r>
            <a:endParaRPr lang="en-US" sz="2500" dirty="0">
              <a:solidFill>
                <a:schemeClr val="bg1"/>
              </a:solidFill>
            </a:endParaRPr>
          </a:p>
          <a:p>
            <a:endParaRPr lang="en-IN" sz="2500" dirty="0">
              <a:solidFill>
                <a:schemeClr val="bg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457200" y="137160"/>
            <a:ext cx="2011680" cy="2926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FFFFFF"/>
                </a:solidFill>
                <a:effectLst/>
                <a:uLnTx/>
                <a:uFillTx/>
                <a:latin typeface="Calibri" panose="020F0502020204030204"/>
                <a:ea typeface="+mn-ea"/>
                <a:cs typeface="+mn-cs"/>
              </a:rPr>
              <a:t>CLAUSE 11(b)</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182880" y="15338"/>
            <a:ext cx="8229600" cy="5943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25362" y="563978"/>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1" u="none" strike="noStrike" kern="1200" cap="none" spc="0" normalizeH="0" baseline="0" noProof="0" dirty="0">
                <a:ln>
                  <a:noFill/>
                </a:ln>
                <a:solidFill>
                  <a:schemeClr val="accent2">
                    <a:lumMod val="75000"/>
                  </a:schemeClr>
                </a:solidFill>
                <a:effectLst/>
                <a:uLnTx/>
                <a:uFillTx/>
                <a:latin typeface="Calibri" panose="020F0502020204030204"/>
                <a:ea typeface="+mn-ea"/>
                <a:cs typeface="+mn-cs"/>
              </a:rPr>
              <a:t>Where are the books kept? The auditor must verify.</a:t>
            </a:r>
            <a:endParaRPr kumimoji="0" lang="en-US" sz="1300" b="1" i="0" u="none" strike="noStrike" kern="1200" cap="none" spc="0" normalizeH="0" baseline="0" noProof="0" dirty="0">
              <a:ln>
                <a:noFill/>
              </a:ln>
              <a:solidFill>
                <a:schemeClr val="accent2">
                  <a:lumMod val="75000"/>
                </a:schemeClr>
              </a:solidFill>
              <a:effectLst/>
              <a:uLnTx/>
              <a:uFillTx/>
              <a:latin typeface="Calibri" panose="020F0502020204030204"/>
              <a:ea typeface="+mn-ea"/>
              <a:cs typeface="+mn-cs"/>
            </a:endParaRPr>
          </a:p>
        </p:txBody>
      </p:sp>
      <p:sp>
        <p:nvSpPr>
          <p:cNvPr id="7" name="Shape 5"/>
          <p:cNvSpPr/>
          <p:nvPr/>
        </p:nvSpPr>
        <p:spPr>
          <a:xfrm>
            <a:off x="457200" y="1143000"/>
            <a:ext cx="502920" cy="502920"/>
          </a:xfrm>
          <a:prstGeom prst="ellipse">
            <a:avLst/>
          </a:prstGeom>
          <a:solidFill>
            <a:srgbClr val="0D9488"/>
          </a:solidFill>
          <a:ln w="12700">
            <a:solidFill>
              <a:srgbClr val="0D9488"/>
            </a:solidFill>
            <a:prstDash val="solid"/>
          </a:ln>
        </p:spPr>
      </p:sp>
      <p:pic>
        <p:nvPicPr>
          <p:cNvPr id="8" name="Image 0" descr="preencoded.png"/>
          <p:cNvPicPr>
            <a:picLocks noChangeAspect="1"/>
          </p:cNvPicPr>
          <p:nvPr/>
        </p:nvPicPr>
        <p:blipFill>
          <a:blip r:embed="rId3"/>
          <a:stretch>
            <a:fillRect/>
          </a:stretch>
        </p:blipFill>
        <p:spPr>
          <a:xfrm>
            <a:off x="502920" y="1188720"/>
            <a:ext cx="411480" cy="411480"/>
          </a:xfrm>
          <a:prstGeom prst="rect">
            <a:avLst/>
          </a:prstGeom>
        </p:spPr>
      </p:pic>
      <p:sp>
        <p:nvSpPr>
          <p:cNvPr id="9" name="Text 6"/>
          <p:cNvSpPr/>
          <p:nvPr/>
        </p:nvSpPr>
        <p:spPr>
          <a:xfrm>
            <a:off x="1097280" y="1234440"/>
            <a:ext cx="731520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E3A5F"/>
                </a:solidFill>
                <a:effectLst/>
                <a:uLnTx/>
                <a:uFillTx/>
                <a:latin typeface="Calibri" panose="020F0502020204030204"/>
                <a:ea typeface="+mn-ea"/>
                <a:cs typeface="+mn-cs"/>
              </a:rPr>
              <a:t>Two things to report: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7"/>
          <p:cNvSpPr/>
          <p:nvPr/>
        </p:nvSpPr>
        <p:spPr>
          <a:xfrm>
            <a:off x="457200" y="1691640"/>
            <a:ext cx="4114800" cy="1371600"/>
          </a:xfrm>
          <a:prstGeom prst="rect">
            <a:avLst/>
          </a:prstGeom>
          <a:solidFill>
            <a:srgbClr val="F8FAFC"/>
          </a:solidFill>
          <a:ln w="12700">
            <a:solidFill>
              <a:srgbClr val="0D9488">
                <a:alpha val="60000"/>
              </a:srgbClr>
            </a:solidFill>
            <a:prstDash val="solid"/>
          </a:ln>
        </p:spPr>
      </p:sp>
      <p:sp>
        <p:nvSpPr>
          <p:cNvPr id="11" name="Shape 8"/>
          <p:cNvSpPr/>
          <p:nvPr/>
        </p:nvSpPr>
        <p:spPr>
          <a:xfrm>
            <a:off x="457200" y="1691640"/>
            <a:ext cx="365760" cy="1371600"/>
          </a:xfrm>
          <a:prstGeom prst="rect">
            <a:avLst/>
          </a:prstGeom>
          <a:solidFill>
            <a:srgbClr val="0D9488"/>
          </a:solidFill>
          <a:ln w="12700">
            <a:solidFill>
              <a:srgbClr val="0D9488"/>
            </a:solidFill>
            <a:prstDash val="solid"/>
          </a:ln>
        </p:spPr>
      </p:sp>
      <p:sp>
        <p:nvSpPr>
          <p:cNvPr id="12" name="Text 9"/>
          <p:cNvSpPr/>
          <p:nvPr/>
        </p:nvSpPr>
        <p:spPr>
          <a:xfrm>
            <a:off x="457200" y="1691640"/>
            <a:ext cx="365760" cy="1371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anose="020F0502020204030204"/>
                <a:ea typeface="+mn-ea"/>
                <a:cs typeface="+mn-cs"/>
              </a:rPr>
              <a:t>1</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0"/>
          <p:cNvSpPr/>
          <p:nvPr/>
        </p:nvSpPr>
        <p:spPr>
          <a:xfrm>
            <a:off x="914400" y="1783080"/>
            <a:ext cx="347472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anose="020F0502020204030204"/>
                <a:ea typeface="+mn-ea"/>
                <a:cs typeface="+mn-cs"/>
              </a:rPr>
              <a:t>List of Books Maintained</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1"/>
          <p:cNvSpPr/>
          <p:nvPr/>
        </p:nvSpPr>
        <p:spPr>
          <a:xfrm>
            <a:off x="914400" y="2103120"/>
            <a:ext cx="3474720" cy="8686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4748B"/>
                </a:solidFill>
                <a:effectLst/>
                <a:uLnTx/>
                <a:uFillTx/>
                <a:latin typeface="Calibri" panose="020F0502020204030204"/>
                <a:ea typeface="+mn-ea"/>
                <a:cs typeface="+mn-cs"/>
              </a:rPr>
              <a:t>Include ALL books — financial and non-financial records. Get a complete list from the assessee.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2"/>
          <p:cNvSpPr/>
          <p:nvPr/>
        </p:nvSpPr>
        <p:spPr>
          <a:xfrm>
            <a:off x="4800600" y="1691640"/>
            <a:ext cx="4114800" cy="1371600"/>
          </a:xfrm>
          <a:prstGeom prst="rect">
            <a:avLst/>
          </a:prstGeom>
          <a:solidFill>
            <a:srgbClr val="F8FAFC"/>
          </a:solidFill>
          <a:ln w="12700">
            <a:solidFill>
              <a:srgbClr val="2563EB">
                <a:alpha val="60000"/>
              </a:srgbClr>
            </a:solidFill>
            <a:prstDash val="solid"/>
          </a:ln>
        </p:spPr>
      </p:sp>
      <p:sp>
        <p:nvSpPr>
          <p:cNvPr id="16" name="Shape 13"/>
          <p:cNvSpPr/>
          <p:nvPr/>
        </p:nvSpPr>
        <p:spPr>
          <a:xfrm>
            <a:off x="4800600" y="1691640"/>
            <a:ext cx="365760" cy="1371600"/>
          </a:xfrm>
          <a:prstGeom prst="rect">
            <a:avLst/>
          </a:prstGeom>
          <a:solidFill>
            <a:srgbClr val="2563EB"/>
          </a:solidFill>
          <a:ln w="12700">
            <a:solidFill>
              <a:srgbClr val="2563EB"/>
            </a:solidFill>
            <a:prstDash val="solid"/>
          </a:ln>
        </p:spPr>
      </p:sp>
      <p:sp>
        <p:nvSpPr>
          <p:cNvPr id="17" name="Text 14"/>
          <p:cNvSpPr/>
          <p:nvPr/>
        </p:nvSpPr>
        <p:spPr>
          <a:xfrm>
            <a:off x="4800600" y="1691640"/>
            <a:ext cx="365760" cy="1371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anose="020F0502020204030204"/>
                <a:ea typeface="+mn-ea"/>
                <a:cs typeface="+mn-cs"/>
              </a:rPr>
              <a:t>2</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5"/>
          <p:cNvSpPr/>
          <p:nvPr/>
        </p:nvSpPr>
        <p:spPr>
          <a:xfrm>
            <a:off x="5257800" y="1783080"/>
            <a:ext cx="347472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anose="020F0502020204030204"/>
                <a:ea typeface="+mn-ea"/>
                <a:cs typeface="+mn-cs"/>
              </a:rPr>
              <a:t>Address of Each Location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6"/>
          <p:cNvSpPr/>
          <p:nvPr/>
        </p:nvSpPr>
        <p:spPr>
          <a:xfrm>
            <a:off x="5257800" y="2103120"/>
            <a:ext cx="3474720" cy="86868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64748B"/>
                </a:solidFill>
                <a:effectLst/>
                <a:uLnTx/>
                <a:uFillTx/>
                <a:latin typeface="Calibri" panose="020F0502020204030204"/>
                <a:ea typeface="+mn-ea"/>
                <a:cs typeface="+mn-cs"/>
              </a:rPr>
              <a:t>If books are at multiple places, report each address separately with details of books at that location.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7"/>
          <p:cNvSpPr/>
          <p:nvPr/>
        </p:nvSpPr>
        <p:spPr>
          <a:xfrm>
            <a:off x="457200" y="3246120"/>
            <a:ext cx="822960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3A5F"/>
                </a:solidFill>
                <a:effectLst/>
                <a:uLnTx/>
                <a:uFillTx/>
                <a:latin typeface="Calibri" panose="020F0502020204030204"/>
                <a:ea typeface="+mn-ea"/>
                <a:cs typeface="+mn-cs"/>
              </a:rPr>
              <a:t>Special Situations: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8"/>
          <p:cNvSpPr/>
          <p:nvPr/>
        </p:nvSpPr>
        <p:spPr>
          <a:xfrm>
            <a:off x="365760" y="3657600"/>
            <a:ext cx="2743200" cy="1234440"/>
          </a:xfrm>
          <a:prstGeom prst="rect">
            <a:avLst/>
          </a:prstGeom>
          <a:solidFill>
            <a:srgbClr val="F8FAFC"/>
          </a:solidFill>
          <a:ln w="12700">
            <a:solidFill>
              <a:srgbClr val="2563EB">
                <a:alpha val="40000"/>
              </a:srgbClr>
            </a:solidFill>
            <a:prstDash val="solid"/>
          </a:ln>
        </p:spPr>
      </p:sp>
      <p:sp>
        <p:nvSpPr>
          <p:cNvPr id="22" name="Shape 19"/>
          <p:cNvSpPr/>
          <p:nvPr/>
        </p:nvSpPr>
        <p:spPr>
          <a:xfrm>
            <a:off x="457200" y="3749040"/>
            <a:ext cx="384048" cy="384048"/>
          </a:xfrm>
          <a:prstGeom prst="ellipse">
            <a:avLst/>
          </a:prstGeom>
          <a:solidFill>
            <a:srgbClr val="2563EB"/>
          </a:solidFill>
          <a:ln w="12700">
            <a:solidFill>
              <a:srgbClr val="2563EB"/>
            </a:solidFill>
            <a:prstDash val="solid"/>
          </a:ln>
        </p:spPr>
      </p:sp>
      <p:pic>
        <p:nvPicPr>
          <p:cNvPr id="23" name="Image 1" descr="preencoded.png"/>
          <p:cNvPicPr>
            <a:picLocks noChangeAspect="1"/>
          </p:cNvPicPr>
          <p:nvPr/>
        </p:nvPicPr>
        <p:blipFill>
          <a:blip r:embed="rId4"/>
          <a:stretch>
            <a:fillRect/>
          </a:stretch>
        </p:blipFill>
        <p:spPr>
          <a:xfrm>
            <a:off x="502920" y="3794760"/>
            <a:ext cx="292608" cy="292608"/>
          </a:xfrm>
          <a:prstGeom prst="rect">
            <a:avLst/>
          </a:prstGeom>
        </p:spPr>
      </p:pic>
      <p:sp>
        <p:nvSpPr>
          <p:cNvPr id="24" name="Text 20"/>
          <p:cNvSpPr/>
          <p:nvPr/>
        </p:nvSpPr>
        <p:spPr>
          <a:xfrm>
            <a:off x="932688" y="3730752"/>
            <a:ext cx="205740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anose="020F0502020204030204"/>
                <a:ea typeface="+mn-ea"/>
                <a:cs typeface="+mn-cs"/>
              </a:rPr>
              <a:t>Computer-Based Books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1"/>
          <p:cNvSpPr/>
          <p:nvPr/>
        </p:nvSpPr>
        <p:spPr>
          <a:xfrm>
            <a:off x="457200" y="4160520"/>
            <a:ext cx="256032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4748B"/>
                </a:solidFill>
                <a:effectLst/>
                <a:uLnTx/>
                <a:uFillTx/>
                <a:latin typeface="Calibri" panose="020F0502020204030204"/>
                <a:ea typeface="+mn-ea"/>
                <a:cs typeface="+mn-cs"/>
              </a:rPr>
              <a:t>Report the server address or head office / registered office. For cloud storage — report the unique IP address.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2"/>
          <p:cNvSpPr/>
          <p:nvPr/>
        </p:nvSpPr>
        <p:spPr>
          <a:xfrm>
            <a:off x="3291840" y="3657600"/>
            <a:ext cx="2743200" cy="1234440"/>
          </a:xfrm>
          <a:prstGeom prst="rect">
            <a:avLst/>
          </a:prstGeom>
          <a:solidFill>
            <a:srgbClr val="F8FAFC"/>
          </a:solidFill>
          <a:ln w="12700">
            <a:solidFill>
              <a:srgbClr val="0D9488">
                <a:alpha val="40000"/>
              </a:srgbClr>
            </a:solidFill>
            <a:prstDash val="solid"/>
          </a:ln>
        </p:spPr>
      </p:sp>
      <p:sp>
        <p:nvSpPr>
          <p:cNvPr id="27" name="Shape 23"/>
          <p:cNvSpPr/>
          <p:nvPr/>
        </p:nvSpPr>
        <p:spPr>
          <a:xfrm>
            <a:off x="3383280" y="3749040"/>
            <a:ext cx="384048" cy="384048"/>
          </a:xfrm>
          <a:prstGeom prst="ellipse">
            <a:avLst/>
          </a:prstGeom>
          <a:solidFill>
            <a:srgbClr val="0D9488"/>
          </a:solidFill>
          <a:ln w="12700">
            <a:solidFill>
              <a:srgbClr val="0D9488"/>
            </a:solidFill>
            <a:prstDash val="solid"/>
          </a:ln>
        </p:spPr>
      </p:sp>
      <p:pic>
        <p:nvPicPr>
          <p:cNvPr id="28" name="Image 2" descr="preencoded.png"/>
          <p:cNvPicPr>
            <a:picLocks noChangeAspect="1"/>
          </p:cNvPicPr>
          <p:nvPr/>
        </p:nvPicPr>
        <p:blipFill>
          <a:blip r:embed="rId5"/>
          <a:stretch>
            <a:fillRect/>
          </a:stretch>
        </p:blipFill>
        <p:spPr>
          <a:xfrm>
            <a:off x="3429000" y="3794760"/>
            <a:ext cx="292608" cy="292608"/>
          </a:xfrm>
          <a:prstGeom prst="rect">
            <a:avLst/>
          </a:prstGeom>
        </p:spPr>
      </p:pic>
      <p:sp>
        <p:nvSpPr>
          <p:cNvPr id="29" name="Text 24"/>
          <p:cNvSpPr/>
          <p:nvPr/>
        </p:nvSpPr>
        <p:spPr>
          <a:xfrm>
            <a:off x="3858768" y="3730752"/>
            <a:ext cx="205740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anose="020F0502020204030204"/>
                <a:ea typeface="+mn-ea"/>
                <a:cs typeface="+mn-cs"/>
              </a:rPr>
              <a:t>Company Assessee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25"/>
          <p:cNvSpPr/>
          <p:nvPr/>
        </p:nvSpPr>
        <p:spPr>
          <a:xfrm>
            <a:off x="3383280" y="4160520"/>
            <a:ext cx="256032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4748B"/>
                </a:solidFill>
                <a:effectLst/>
                <a:uLnTx/>
                <a:uFillTx/>
                <a:latin typeface="Calibri" panose="020F0502020204030204"/>
                <a:ea typeface="+mn-ea"/>
                <a:cs typeface="+mn-cs"/>
              </a:rPr>
              <a:t>Verify whether Form is filed under Companies Act for keeping books outside the registered office.</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Shape 26"/>
          <p:cNvSpPr/>
          <p:nvPr/>
        </p:nvSpPr>
        <p:spPr>
          <a:xfrm>
            <a:off x="6217920" y="3657600"/>
            <a:ext cx="2743200" cy="1234440"/>
          </a:xfrm>
          <a:prstGeom prst="rect">
            <a:avLst/>
          </a:prstGeom>
          <a:solidFill>
            <a:srgbClr val="F8FAFC"/>
          </a:solidFill>
          <a:ln w="12700">
            <a:solidFill>
              <a:srgbClr val="7C3AED">
                <a:alpha val="40000"/>
              </a:srgbClr>
            </a:solidFill>
            <a:prstDash val="solid"/>
          </a:ln>
        </p:spPr>
      </p:sp>
      <p:sp>
        <p:nvSpPr>
          <p:cNvPr id="32" name="Shape 27"/>
          <p:cNvSpPr/>
          <p:nvPr/>
        </p:nvSpPr>
        <p:spPr>
          <a:xfrm>
            <a:off x="6309360" y="3749040"/>
            <a:ext cx="384048" cy="384048"/>
          </a:xfrm>
          <a:prstGeom prst="ellipse">
            <a:avLst/>
          </a:prstGeom>
          <a:solidFill>
            <a:srgbClr val="7C3AED"/>
          </a:solidFill>
          <a:ln w="12700">
            <a:solidFill>
              <a:srgbClr val="7C3AED"/>
            </a:solidFill>
            <a:prstDash val="solid"/>
          </a:ln>
        </p:spPr>
      </p:sp>
      <p:pic>
        <p:nvPicPr>
          <p:cNvPr id="33" name="Image 3" descr="preencoded.png"/>
          <p:cNvPicPr>
            <a:picLocks noChangeAspect="1"/>
          </p:cNvPicPr>
          <p:nvPr/>
        </p:nvPicPr>
        <p:blipFill>
          <a:blip r:embed="rId6"/>
          <a:stretch>
            <a:fillRect/>
          </a:stretch>
        </p:blipFill>
        <p:spPr>
          <a:xfrm>
            <a:off x="6355080" y="3794760"/>
            <a:ext cx="292608" cy="292608"/>
          </a:xfrm>
          <a:prstGeom prst="rect">
            <a:avLst/>
          </a:prstGeom>
        </p:spPr>
      </p:pic>
      <p:sp>
        <p:nvSpPr>
          <p:cNvPr id="34" name="Text 28"/>
          <p:cNvSpPr/>
          <p:nvPr/>
        </p:nvSpPr>
        <p:spPr>
          <a:xfrm>
            <a:off x="6784848" y="3730752"/>
            <a:ext cx="205740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93B"/>
                </a:solidFill>
                <a:effectLst/>
                <a:uLnTx/>
                <a:uFillTx/>
                <a:latin typeface="Calibri" panose="020F0502020204030204"/>
                <a:ea typeface="+mn-ea"/>
                <a:cs typeface="+mn-cs"/>
              </a:rPr>
              <a:t>Mixed Format (Hard + Soft)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 29"/>
          <p:cNvSpPr/>
          <p:nvPr/>
        </p:nvSpPr>
        <p:spPr>
          <a:xfrm>
            <a:off x="6309360" y="4160520"/>
            <a:ext cx="256032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64748B"/>
                </a:solidFill>
                <a:effectLst/>
                <a:uLnTx/>
                <a:uFillTx/>
                <a:latin typeface="Calibri" panose="020F0502020204030204"/>
                <a:ea typeface="+mn-ea"/>
                <a:cs typeface="+mn-cs"/>
              </a:rPr>
              <a:t>Clearly distinguish which records are in computer system and which are maintained in hard copy form.</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Shape 0">
            <a:extLst>
              <a:ext uri="{FF2B5EF4-FFF2-40B4-BE49-F238E27FC236}">
                <a16:creationId xmlns:a16="http://schemas.microsoft.com/office/drawing/2014/main" id="{3728721E-7E51-A1C7-1327-3628941C66F6}"/>
              </a:ext>
            </a:extLst>
          </p:cNvPr>
          <p:cNvSpPr/>
          <p:nvPr/>
        </p:nvSpPr>
        <p:spPr>
          <a:xfrm>
            <a:off x="0" y="0"/>
            <a:ext cx="9144000" cy="490826"/>
          </a:xfrm>
          <a:prstGeom prst="rect">
            <a:avLst/>
          </a:prstGeom>
          <a:solidFill>
            <a:srgbClr val="1E2761"/>
          </a:solidFill>
          <a:ln w="12700">
            <a:solidFill>
              <a:srgbClr val="1E2761"/>
            </a:solidFill>
            <a:prstDash val="solid"/>
          </a:ln>
        </p:spPr>
        <p:txBody>
          <a:bodyPr/>
          <a:lstStyle/>
          <a:p>
            <a:r>
              <a:rPr lang="en-US" sz="2200" dirty="0">
                <a:solidFill>
                  <a:schemeClr val="bg1"/>
                </a:solidFill>
              </a:rPr>
              <a:t>Clause 11 (b) – </a:t>
            </a:r>
            <a:r>
              <a:rPr lang="en-US" sz="2200" b="1" dirty="0">
                <a:solidFill>
                  <a:schemeClr val="bg1"/>
                </a:solidFill>
                <a:latin typeface="Calibri" pitchFamily="34" charset="0"/>
                <a:ea typeface="Calibri" pitchFamily="34" charset="-122"/>
                <a:cs typeface="Calibri" pitchFamily="34" charset="-120"/>
              </a:rPr>
              <a:t>Books maintained &amp; their location</a:t>
            </a:r>
            <a:endParaRPr lang="en-US" sz="2200" dirty="0">
              <a:solidFill>
                <a:schemeClr val="bg1"/>
              </a:solidFill>
            </a:endParaRPr>
          </a:p>
          <a:p>
            <a:endParaRPr lang="en-IN" sz="2200" dirty="0">
              <a:solidFill>
                <a:schemeClr val="bg1"/>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8412480" y="4846320"/>
            <a:ext cx="640080" cy="18288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274320" y="182880"/>
            <a:ext cx="36576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274320" y="411480"/>
            <a:ext cx="8412480" cy="548640"/>
          </a:xfrm>
          <a:prstGeom prst="rect">
            <a:avLst/>
          </a:prstGeom>
          <a:solidFill>
            <a:srgbClr val="002060"/>
          </a:solid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chemeClr val="bg1"/>
                </a:solidFill>
                <a:effectLst/>
                <a:uLnTx/>
                <a:uFillTx/>
                <a:latin typeface="Calibri" panose="020F0502020204030204"/>
                <a:ea typeface="+mn-ea"/>
                <a:cs typeface="+mn-cs"/>
              </a:rPr>
              <a:t>Introduction to Clause 12 Reporting</a:t>
            </a:r>
            <a:endParaRPr kumimoji="0" lang="en-US" sz="25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8" name="Text 6"/>
          <p:cNvSpPr/>
          <p:nvPr/>
        </p:nvSpPr>
        <p:spPr>
          <a:xfrm>
            <a:off x="457200" y="1170432"/>
            <a:ext cx="256032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8B6000"/>
                </a:solidFill>
                <a:effectLst/>
                <a:uLnTx/>
                <a:uFillTx/>
                <a:latin typeface="Calibri" panose="020F0502020204030204"/>
                <a:ea typeface="+mn-ea"/>
                <a:cs typeface="+mn-cs"/>
              </a:rPr>
              <a:t>Key Distinction: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457200" y="1399032"/>
            <a:ext cx="82296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5C4000"/>
                </a:solidFill>
                <a:effectLst/>
                <a:uLnTx/>
                <a:uFillTx/>
                <a:latin typeface="Calibri" panose="020F0502020204030204"/>
                <a:ea typeface="+mn-ea"/>
                <a:cs typeface="+mn-cs"/>
              </a:rPr>
              <a:t>Report the amount included in the P&amp;L account — NOT the amount assessable under the presumptive section.</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411480" y="2057400"/>
            <a:ext cx="393192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E2761"/>
                </a:solidFill>
                <a:effectLst/>
                <a:uLnTx/>
                <a:uFillTx/>
                <a:latin typeface="Calibri" panose="020F0502020204030204"/>
                <a:ea typeface="+mn-ea"/>
                <a:cs typeface="+mn-cs"/>
              </a:rPr>
              <a:t>State if P&amp;L includes profits assessable on presumptive basis.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411480" y="2313432"/>
            <a:ext cx="393192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3A4A70"/>
                </a:solidFill>
                <a:effectLst/>
                <a:uLnTx/>
                <a:uFillTx/>
                <a:latin typeface="Calibri" panose="020F0502020204030204"/>
                <a:ea typeface="+mn-ea"/>
                <a:cs typeface="+mn-cs"/>
              </a:rPr>
              <a:t>If no such profit — no reporting required under this clause </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4800600" y="2057400"/>
            <a:ext cx="393192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E2761"/>
                </a:solidFill>
                <a:effectLst/>
                <a:uLnTx/>
                <a:uFillTx/>
                <a:latin typeface="Calibri" panose="020F0502020204030204"/>
                <a:ea typeface="+mn-ea"/>
                <a:cs typeface="+mn-cs"/>
              </a:rPr>
              <a:t>Verify amounts correspond to business/profession covered.</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4800600" y="2313432"/>
            <a:ext cx="393192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3A4A70"/>
                </a:solidFill>
                <a:effectLst/>
                <a:uLnTx/>
                <a:uFillTx/>
                <a:latin typeface="Calibri" panose="020F0502020204030204"/>
                <a:ea typeface="+mn-ea"/>
                <a:cs typeface="+mn-cs"/>
              </a:rPr>
              <a:t>Check each relevant section independently.</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411480" y="3108960"/>
            <a:ext cx="393192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E2761"/>
                </a:solidFill>
                <a:effectLst/>
                <a:uLnTx/>
                <a:uFillTx/>
                <a:latin typeface="Calibri" panose="020F0502020204030204"/>
                <a:ea typeface="+mn-ea"/>
                <a:cs typeface="+mn-cs"/>
              </a:rPr>
              <a:t>New: Section 44ADA specifically included from A.Y. 2024-25.</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411480" y="3364992"/>
            <a:ext cx="393192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3A4A70"/>
                </a:solidFill>
                <a:effectLst/>
                <a:uLnTx/>
                <a:uFillTx/>
                <a:latin typeface="Calibri" panose="020F0502020204030204"/>
                <a:ea typeface="+mn-ea"/>
                <a:cs typeface="+mn-cs"/>
              </a:rPr>
              <a:t>Sec 44BBC included from A.Y. 2025-26. Sec 44BBD from A.Y. 2026-27.</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4800600" y="3108960"/>
            <a:ext cx="393192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E2761"/>
                </a:solidFill>
                <a:effectLst/>
                <a:uLnTx/>
                <a:uFillTx/>
                <a:latin typeface="Calibri" panose="020F0502020204030204"/>
                <a:ea typeface="+mn-ea"/>
                <a:cs typeface="+mn-cs"/>
              </a:rPr>
              <a:t>If no books exist for presumptive segment:</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4800600" y="3364992"/>
            <a:ext cx="3931920" cy="38404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3A4A70"/>
                </a:solidFill>
                <a:effectLst/>
                <a:uLnTx/>
                <a:uFillTx/>
                <a:latin typeface="Calibri" panose="020F0502020204030204"/>
                <a:ea typeface="+mn-ea"/>
                <a:cs typeface="+mn-cs"/>
              </a:rPr>
              <a:t>Qualify the report in Para 3 / Form 3CA or Para 5 / Form 3CB — mandatory.</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8412480" y="4846320"/>
            <a:ext cx="640080" cy="18288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274320" y="182880"/>
            <a:ext cx="36576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365760" y="114299"/>
            <a:ext cx="8686800" cy="542003"/>
          </a:xfrm>
          <a:prstGeom prst="rect">
            <a:avLst/>
          </a:prstGeom>
          <a:noFill/>
          <a:ln/>
        </p:spPr>
        <p:txBody>
          <a:bodyPr wrap="square"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1E2761"/>
                </a:solidFill>
                <a:effectLst/>
                <a:uLnTx/>
                <a:uFillTx/>
                <a:latin typeface="Calibri" panose="020F0502020204030204"/>
                <a:ea typeface="+mn-ea"/>
                <a:cs typeface="+mn-cs"/>
              </a:rPr>
              <a:t>All Sections Covered under Clause 12</a:t>
            </a:r>
            <a:endParaRPr kumimoji="0" lang="en-US" sz="2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6" name="Table 0"/>
          <p:cNvGraphicFramePr>
            <a:graphicFrameLocks noGrp="1"/>
          </p:cNvGraphicFramePr>
          <p:nvPr>
            <p:extLst>
              <p:ext uri="{D42A27DB-BD31-4B8C-83A1-F6EECF244321}">
                <p14:modId xmlns:p14="http://schemas.microsoft.com/office/powerpoint/2010/main" val="883295948"/>
              </p:ext>
            </p:extLst>
          </p:nvPr>
        </p:nvGraphicFramePr>
        <p:xfrm>
          <a:off x="365760" y="656302"/>
          <a:ext cx="8686800" cy="4304316"/>
        </p:xfrm>
        <a:graphic>
          <a:graphicData uri="http://schemas.openxmlformats.org/drawingml/2006/table">
            <a:tbl>
              <a:tblPr/>
              <a:tblGrid>
                <a:gridCol w="388237">
                  <a:extLst>
                    <a:ext uri="{9D8B030D-6E8A-4147-A177-3AD203B41FA5}">
                      <a16:colId xmlns:a16="http://schemas.microsoft.com/office/drawing/2014/main" val="20000"/>
                    </a:ext>
                  </a:extLst>
                </a:gridCol>
                <a:gridCol w="1067651">
                  <a:extLst>
                    <a:ext uri="{9D8B030D-6E8A-4147-A177-3AD203B41FA5}">
                      <a16:colId xmlns:a16="http://schemas.microsoft.com/office/drawing/2014/main" val="20001"/>
                    </a:ext>
                  </a:extLst>
                </a:gridCol>
                <a:gridCol w="5559920">
                  <a:extLst>
                    <a:ext uri="{9D8B030D-6E8A-4147-A177-3AD203B41FA5}">
                      <a16:colId xmlns:a16="http://schemas.microsoft.com/office/drawing/2014/main" val="20002"/>
                    </a:ext>
                  </a:extLst>
                </a:gridCol>
                <a:gridCol w="1670992">
                  <a:extLst>
                    <a:ext uri="{9D8B030D-6E8A-4147-A177-3AD203B41FA5}">
                      <a16:colId xmlns:a16="http://schemas.microsoft.com/office/drawing/2014/main" val="20003"/>
                    </a:ext>
                  </a:extLst>
                </a:gridCol>
              </a:tblGrid>
              <a:tr h="358693">
                <a:tc>
                  <a:txBody>
                    <a:bodyPr/>
                    <a:lstStyle/>
                    <a:p>
                      <a:pPr marL="0" indent="0">
                        <a:buNone/>
                      </a:pPr>
                      <a:r>
                        <a:rPr lang="en-US" sz="1100" b="1" dirty="0">
                          <a:solidFill>
                            <a:srgbClr val="FFFFFF"/>
                          </a:solidFill>
                        </a:rPr>
                        <a:t>#</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buNone/>
                      </a:pPr>
                      <a:r>
                        <a:rPr lang="en-US" sz="1100" b="1" dirty="0">
                          <a:solidFill>
                            <a:srgbClr val="FFFFFF"/>
                          </a:solidFill>
                        </a:rPr>
                        <a:t>Section</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buNone/>
                      </a:pPr>
                      <a:r>
                        <a:rPr lang="en-US" sz="1100" b="1" dirty="0">
                          <a:solidFill>
                            <a:srgbClr val="FFFFFF"/>
                          </a:solidFill>
                        </a:rPr>
                        <a:t>Business Covered</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buNone/>
                      </a:pPr>
                      <a:r>
                        <a:rPr lang="en-US" sz="1100" b="1" dirty="0">
                          <a:solidFill>
                            <a:srgbClr val="FFFFFF"/>
                          </a:solidFill>
                        </a:rPr>
                        <a:t>Category</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358693">
                <a:tc>
                  <a:txBody>
                    <a:bodyPr/>
                    <a:lstStyle/>
                    <a:p>
                      <a:pPr marL="0" indent="0" algn="ctr">
                        <a:buNone/>
                      </a:pPr>
                      <a:r>
                        <a:rPr lang="en-US" sz="1100" dirty="0">
                          <a:solidFill>
                            <a:srgbClr val="7A8BAA"/>
                          </a:solidFill>
                        </a:rPr>
                        <a:t>1</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1100" b="1" dirty="0">
                          <a:solidFill>
                            <a:srgbClr val="1E2761"/>
                          </a:solidFill>
                        </a:rPr>
                        <a:t>44AD</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1100" dirty="0">
                          <a:solidFill>
                            <a:srgbClr val="3A4A70"/>
                          </a:solidFill>
                        </a:rPr>
                        <a:t>Eligible business of an eligible assessee </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1100" b="1" dirty="0">
                          <a:solidFill>
                            <a:srgbClr val="1A5276"/>
                          </a:solidFill>
                        </a:rPr>
                        <a:t>Resident</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D6EAF8"/>
                    </a:solidFill>
                  </a:tcPr>
                </a:tc>
                <a:extLst>
                  <a:ext uri="{0D108BD9-81ED-4DB2-BD59-A6C34878D82A}">
                    <a16:rowId xmlns:a16="http://schemas.microsoft.com/office/drawing/2014/main" val="10001"/>
                  </a:ext>
                </a:extLst>
              </a:tr>
              <a:tr h="358693">
                <a:tc>
                  <a:txBody>
                    <a:bodyPr/>
                    <a:lstStyle/>
                    <a:p>
                      <a:pPr marL="0" indent="0" algn="ctr">
                        <a:buNone/>
                      </a:pPr>
                      <a:r>
                        <a:rPr lang="en-US" sz="1100" dirty="0">
                          <a:solidFill>
                            <a:srgbClr val="7A8BAA"/>
                          </a:solidFill>
                        </a:rPr>
                        <a:t>2</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1100" b="1" dirty="0">
                          <a:solidFill>
                            <a:srgbClr val="1E2761"/>
                          </a:solidFill>
                        </a:rPr>
                        <a:t>44ADA</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1100" dirty="0">
                          <a:solidFill>
                            <a:srgbClr val="3A4A70"/>
                          </a:solidFill>
                        </a:rPr>
                        <a:t>Professions u/s 44AA(1)</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A5276"/>
                          </a:solidFill>
                        </a:rPr>
                        <a:t>Resident</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D6EAF8"/>
                    </a:solidFill>
                  </a:tcPr>
                </a:tc>
                <a:extLst>
                  <a:ext uri="{0D108BD9-81ED-4DB2-BD59-A6C34878D82A}">
                    <a16:rowId xmlns:a16="http://schemas.microsoft.com/office/drawing/2014/main" val="10002"/>
                  </a:ext>
                </a:extLst>
              </a:tr>
              <a:tr h="358693">
                <a:tc>
                  <a:txBody>
                    <a:bodyPr/>
                    <a:lstStyle/>
                    <a:p>
                      <a:pPr marL="0" indent="0" algn="ctr">
                        <a:buNone/>
                      </a:pPr>
                      <a:r>
                        <a:rPr lang="en-US" sz="1100" dirty="0">
                          <a:solidFill>
                            <a:srgbClr val="7A8BAA"/>
                          </a:solidFill>
                        </a:rPr>
                        <a:t>3</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1100" b="1" dirty="0">
                          <a:solidFill>
                            <a:srgbClr val="1E2761"/>
                          </a:solidFill>
                        </a:rPr>
                        <a:t>44AE</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1100" dirty="0">
                          <a:solidFill>
                            <a:srgbClr val="3A4A70"/>
                          </a:solidFill>
                        </a:rPr>
                        <a:t>Goods carriages — assessee owning ≤ 10 vehicles</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1100" b="1" dirty="0">
                          <a:solidFill>
                            <a:srgbClr val="1A5276"/>
                          </a:solidFill>
                        </a:rPr>
                        <a:t>Resident</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D6EAF8"/>
                    </a:solidFill>
                  </a:tcPr>
                </a:tc>
                <a:extLst>
                  <a:ext uri="{0D108BD9-81ED-4DB2-BD59-A6C34878D82A}">
                    <a16:rowId xmlns:a16="http://schemas.microsoft.com/office/drawing/2014/main" val="10003"/>
                  </a:ext>
                </a:extLst>
              </a:tr>
              <a:tr h="358693">
                <a:tc>
                  <a:txBody>
                    <a:bodyPr/>
                    <a:lstStyle/>
                    <a:p>
                      <a:pPr marL="0" indent="0" algn="ctr">
                        <a:buNone/>
                      </a:pPr>
                      <a:r>
                        <a:rPr lang="en-US" sz="1100" dirty="0">
                          <a:solidFill>
                            <a:srgbClr val="7A8BAA"/>
                          </a:solidFill>
                        </a:rPr>
                        <a:t>4</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1100" b="1" dirty="0">
                          <a:solidFill>
                            <a:srgbClr val="1E2761"/>
                          </a:solidFill>
                        </a:rPr>
                        <a:t>44B</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1100" dirty="0">
                          <a:solidFill>
                            <a:srgbClr val="3A4A70"/>
                          </a:solidFill>
                        </a:rPr>
                        <a:t>NR shipping (non-cruise) — 7.5% of aggregate</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784212"/>
                          </a:solidFill>
                        </a:rPr>
                        <a:t>Non-Resident</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DEBD0"/>
                    </a:solidFill>
                  </a:tcPr>
                </a:tc>
                <a:extLst>
                  <a:ext uri="{0D108BD9-81ED-4DB2-BD59-A6C34878D82A}">
                    <a16:rowId xmlns:a16="http://schemas.microsoft.com/office/drawing/2014/main" val="10004"/>
                  </a:ext>
                </a:extLst>
              </a:tr>
              <a:tr h="358693">
                <a:tc>
                  <a:txBody>
                    <a:bodyPr/>
                    <a:lstStyle/>
                    <a:p>
                      <a:pPr marL="0" indent="0" algn="ctr">
                        <a:buNone/>
                      </a:pPr>
                      <a:r>
                        <a:rPr lang="en-US" sz="1100" dirty="0">
                          <a:solidFill>
                            <a:srgbClr val="7A8BAA"/>
                          </a:solidFill>
                        </a:rPr>
                        <a:t>5</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1100" b="1" dirty="0">
                          <a:solidFill>
                            <a:srgbClr val="1E2761"/>
                          </a:solidFill>
                        </a:rPr>
                        <a:t>44BB</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1100" dirty="0">
                          <a:solidFill>
                            <a:srgbClr val="3A4A70"/>
                          </a:solidFill>
                        </a:rPr>
                        <a:t>NR mineral oil services — 10% of aggregate</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1100" b="1" dirty="0">
                          <a:solidFill>
                            <a:srgbClr val="784212"/>
                          </a:solidFill>
                        </a:rPr>
                        <a:t>Non-Resident</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DEBD0"/>
                    </a:solidFill>
                  </a:tcPr>
                </a:tc>
                <a:extLst>
                  <a:ext uri="{0D108BD9-81ED-4DB2-BD59-A6C34878D82A}">
                    <a16:rowId xmlns:a16="http://schemas.microsoft.com/office/drawing/2014/main" val="10005"/>
                  </a:ext>
                </a:extLst>
              </a:tr>
              <a:tr h="358693">
                <a:tc>
                  <a:txBody>
                    <a:bodyPr/>
                    <a:lstStyle/>
                    <a:p>
                      <a:pPr marL="0" indent="0" algn="ctr">
                        <a:buNone/>
                      </a:pPr>
                      <a:r>
                        <a:rPr lang="en-US" sz="1100" dirty="0">
                          <a:solidFill>
                            <a:srgbClr val="7A8BAA"/>
                          </a:solidFill>
                        </a:rPr>
                        <a:t>6</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1100" b="1" dirty="0">
                          <a:solidFill>
                            <a:srgbClr val="1E2761"/>
                          </a:solidFill>
                        </a:rPr>
                        <a:t>44BBA</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1100" dirty="0">
                          <a:solidFill>
                            <a:srgbClr val="3A4A70"/>
                          </a:solidFill>
                        </a:rPr>
                        <a:t>NR aircraft operation — 5% of aggregate</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784212"/>
                          </a:solidFill>
                        </a:rPr>
                        <a:t>Non-Resident</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DEBD0"/>
                    </a:solidFill>
                  </a:tcPr>
                </a:tc>
                <a:extLst>
                  <a:ext uri="{0D108BD9-81ED-4DB2-BD59-A6C34878D82A}">
                    <a16:rowId xmlns:a16="http://schemas.microsoft.com/office/drawing/2014/main" val="10006"/>
                  </a:ext>
                </a:extLst>
              </a:tr>
              <a:tr h="358693">
                <a:tc>
                  <a:txBody>
                    <a:bodyPr/>
                    <a:lstStyle/>
                    <a:p>
                      <a:pPr marL="0" indent="0" algn="ctr">
                        <a:buNone/>
                      </a:pPr>
                      <a:r>
                        <a:rPr lang="en-US" sz="1100" dirty="0">
                          <a:solidFill>
                            <a:srgbClr val="7A8BAA"/>
                          </a:solidFill>
                        </a:rPr>
                        <a:t>7</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1100" b="1" dirty="0">
                          <a:solidFill>
                            <a:srgbClr val="1E2761"/>
                          </a:solidFill>
                        </a:rPr>
                        <a:t>44BBB</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1100" dirty="0">
                          <a:solidFill>
                            <a:srgbClr val="3A4A70"/>
                          </a:solidFill>
                        </a:rPr>
                        <a:t>Foreign company — turnkey power projects — 10%</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1100" b="1" dirty="0">
                          <a:solidFill>
                            <a:srgbClr val="784212"/>
                          </a:solidFill>
                        </a:rPr>
                        <a:t>Non-Resident</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DEBD0"/>
                    </a:solidFill>
                  </a:tcPr>
                </a:tc>
                <a:extLst>
                  <a:ext uri="{0D108BD9-81ED-4DB2-BD59-A6C34878D82A}">
                    <a16:rowId xmlns:a16="http://schemas.microsoft.com/office/drawing/2014/main" val="10007"/>
                  </a:ext>
                </a:extLst>
              </a:tr>
              <a:tr h="358693">
                <a:tc>
                  <a:txBody>
                    <a:bodyPr/>
                    <a:lstStyle/>
                    <a:p>
                      <a:pPr marL="0" indent="0" algn="ctr">
                        <a:buNone/>
                      </a:pPr>
                      <a:r>
                        <a:rPr lang="en-US" sz="1100" dirty="0">
                          <a:solidFill>
                            <a:srgbClr val="7A8BAA"/>
                          </a:solidFill>
                        </a:rPr>
                        <a:t>8</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1100" b="1" dirty="0">
                          <a:solidFill>
                            <a:srgbClr val="1E2761"/>
                          </a:solidFill>
                        </a:rPr>
                        <a:t>44BBC ★</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1100" dirty="0">
                          <a:solidFill>
                            <a:srgbClr val="3A4A70"/>
                          </a:solidFill>
                        </a:rPr>
                        <a:t>NR cruise ship operation — 20% (A.Y. 2025-26+)</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1E8449"/>
                          </a:solidFill>
                        </a:rPr>
                        <a:t>New</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D5F5E3"/>
                    </a:solidFill>
                  </a:tcPr>
                </a:tc>
                <a:extLst>
                  <a:ext uri="{0D108BD9-81ED-4DB2-BD59-A6C34878D82A}">
                    <a16:rowId xmlns:a16="http://schemas.microsoft.com/office/drawing/2014/main" val="10008"/>
                  </a:ext>
                </a:extLst>
              </a:tr>
              <a:tr h="358693">
                <a:tc>
                  <a:txBody>
                    <a:bodyPr/>
                    <a:lstStyle/>
                    <a:p>
                      <a:pPr marL="0" indent="0" algn="ctr">
                        <a:buNone/>
                      </a:pPr>
                      <a:r>
                        <a:rPr lang="en-US" sz="1100" dirty="0">
                          <a:solidFill>
                            <a:srgbClr val="7A8BAA"/>
                          </a:solidFill>
                        </a:rPr>
                        <a:t>9</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1100" b="1" dirty="0">
                          <a:solidFill>
                            <a:srgbClr val="1E2761"/>
                          </a:solidFill>
                        </a:rPr>
                        <a:t>44BBD ★</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1100" dirty="0">
                          <a:solidFill>
                            <a:srgbClr val="3A4A70"/>
                          </a:solidFill>
                        </a:rPr>
                        <a:t>NR electronics manufacturing services (A.Y. 2026-27+)</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1100" b="1" dirty="0">
                          <a:solidFill>
                            <a:srgbClr val="1E8449"/>
                          </a:solidFill>
                        </a:rPr>
                        <a:t>New</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D5F5E3"/>
                    </a:solidFill>
                  </a:tcPr>
                </a:tc>
                <a:extLst>
                  <a:ext uri="{0D108BD9-81ED-4DB2-BD59-A6C34878D82A}">
                    <a16:rowId xmlns:a16="http://schemas.microsoft.com/office/drawing/2014/main" val="10009"/>
                  </a:ext>
                </a:extLst>
              </a:tr>
              <a:tr h="358693">
                <a:tc>
                  <a:txBody>
                    <a:bodyPr/>
                    <a:lstStyle/>
                    <a:p>
                      <a:pPr marL="0" indent="0" algn="ctr">
                        <a:buNone/>
                      </a:pPr>
                      <a:r>
                        <a:rPr lang="en-US" sz="1100" dirty="0">
                          <a:solidFill>
                            <a:srgbClr val="7A8BAA"/>
                          </a:solidFill>
                        </a:rPr>
                        <a:t>10</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1100" b="1" dirty="0">
                          <a:solidFill>
                            <a:srgbClr val="1E2761"/>
                          </a:solidFill>
                        </a:rPr>
                        <a:t>Ch. XII-G</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1100" dirty="0">
                          <a:solidFill>
                            <a:srgbClr val="3A4A70"/>
                          </a:solidFill>
                        </a:rPr>
                        <a:t>Tonnage income — qualifying shipping companies</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1100" b="1" dirty="0">
                          <a:solidFill>
                            <a:srgbClr val="4A235A"/>
                          </a:solidFill>
                        </a:rPr>
                        <a:t>Special</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DAEF"/>
                    </a:solidFill>
                  </a:tcPr>
                </a:tc>
                <a:extLst>
                  <a:ext uri="{0D108BD9-81ED-4DB2-BD59-A6C34878D82A}">
                    <a16:rowId xmlns:a16="http://schemas.microsoft.com/office/drawing/2014/main" val="10010"/>
                  </a:ext>
                </a:extLst>
              </a:tr>
              <a:tr h="358693">
                <a:tc>
                  <a:txBody>
                    <a:bodyPr/>
                    <a:lstStyle/>
                    <a:p>
                      <a:pPr marL="0" indent="0" algn="ctr">
                        <a:buNone/>
                      </a:pPr>
                      <a:r>
                        <a:rPr lang="en-US" sz="1100" dirty="0">
                          <a:solidFill>
                            <a:srgbClr val="7A8BAA"/>
                          </a:solidFill>
                        </a:rPr>
                        <a:t>11</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1100" b="1" dirty="0">
                          <a:solidFill>
                            <a:srgbClr val="1E2761"/>
                          </a:solidFill>
                        </a:rPr>
                        <a:t>First Sch.</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1100" dirty="0">
                          <a:solidFill>
                            <a:srgbClr val="3A4A70"/>
                          </a:solidFill>
                        </a:rPr>
                        <a:t>Insurance business</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1100" b="1" dirty="0">
                          <a:solidFill>
                            <a:srgbClr val="4A235A"/>
                          </a:solidFill>
                        </a:rPr>
                        <a:t>Special</a:t>
                      </a:r>
                      <a:endParaRPr lang="en-US" sz="11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DAEF"/>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8412480" y="4846320"/>
            <a:ext cx="640080" cy="18288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274320" y="182880"/>
            <a:ext cx="36576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69606" y="150876"/>
            <a:ext cx="8686800" cy="717804"/>
          </a:xfrm>
          <a:prstGeom prst="rect">
            <a:avLst/>
          </a:prstGeom>
          <a:noFill/>
          <a:ln/>
        </p:spPr>
        <p:txBody>
          <a:bodyPr wrap="square" rtlCol="0" anchor="ctr"/>
          <a:lstStyle/>
          <a:p>
            <a:pPr>
              <a:defRPr/>
            </a:pPr>
            <a:r>
              <a:rPr kumimoji="0" lang="en-US" sz="2600" b="1" i="0" u="none" strike="noStrike" kern="1200" cap="none" spc="0" normalizeH="0" baseline="0" noProof="0" dirty="0">
                <a:ln>
                  <a:noFill/>
                </a:ln>
                <a:solidFill>
                  <a:srgbClr val="1E2761"/>
                </a:solidFill>
                <a:effectLst/>
                <a:uLnTx/>
                <a:uFillTx/>
                <a:latin typeface="Calibri" panose="020F0502020204030204"/>
                <a:ea typeface="+mn-ea"/>
                <a:cs typeface="+mn-cs"/>
              </a:rPr>
              <a:t>Sections 44AD, 44ADA &amp; 44AE — Key Provisions</a:t>
            </a:r>
          </a:p>
          <a:p>
            <a:pPr>
              <a:defRPr/>
            </a:pPr>
            <a:r>
              <a:rPr lang="en-US" sz="1300" b="1" kern="0" spc="300" dirty="0">
                <a:solidFill>
                  <a:srgbClr val="D4A017"/>
                </a:solidFill>
              </a:rPr>
              <a:t>RESIDENT PROVISIONS</a:t>
            </a:r>
            <a:endParaRPr lang="en-US" sz="1300" dirty="0">
              <a:solidFill>
                <a:prstClr val="black"/>
              </a:solidFill>
            </a:endParaRPr>
          </a:p>
        </p:txBody>
      </p:sp>
      <p:sp>
        <p:nvSpPr>
          <p:cNvPr id="6" name="Shape 4"/>
          <p:cNvSpPr/>
          <p:nvPr/>
        </p:nvSpPr>
        <p:spPr>
          <a:xfrm>
            <a:off x="228600" y="1051560"/>
            <a:ext cx="2834640" cy="3611880"/>
          </a:xfrm>
          <a:prstGeom prst="rect">
            <a:avLst/>
          </a:prstGeom>
          <a:solidFill>
            <a:srgbClr val="E8F0FD"/>
          </a:solidFill>
          <a:ln w="6350">
            <a:solidFill>
              <a:srgbClr val="C0D0F0"/>
            </a:solidFill>
            <a:prstDash val="solid"/>
          </a:ln>
        </p:spPr>
        <p:txBody>
          <a:bodyPr/>
          <a:lstStyle/>
          <a:p>
            <a:endParaRPr lang="en-IN" sz="1300"/>
          </a:p>
        </p:txBody>
      </p:sp>
      <p:sp>
        <p:nvSpPr>
          <p:cNvPr id="7" name="Shape 5"/>
          <p:cNvSpPr/>
          <p:nvPr/>
        </p:nvSpPr>
        <p:spPr>
          <a:xfrm>
            <a:off x="228600" y="1051560"/>
            <a:ext cx="2834640" cy="502920"/>
          </a:xfrm>
          <a:prstGeom prst="rect">
            <a:avLst/>
          </a:prstGeom>
          <a:solidFill>
            <a:srgbClr val="1E2761"/>
          </a:solidFill>
          <a:ln w="12700">
            <a:solidFill>
              <a:srgbClr val="1E2761"/>
            </a:solidFill>
            <a:prstDash val="solid"/>
          </a:ln>
        </p:spPr>
        <p:txBody>
          <a:bodyPr/>
          <a:lstStyle/>
          <a:p>
            <a:endParaRPr lang="en-IN" sz="1300"/>
          </a:p>
        </p:txBody>
      </p:sp>
      <p:sp>
        <p:nvSpPr>
          <p:cNvPr id="8" name="Text 6"/>
          <p:cNvSpPr/>
          <p:nvPr/>
        </p:nvSpPr>
        <p:spPr>
          <a:xfrm>
            <a:off x="338328" y="1078992"/>
            <a:ext cx="2651760" cy="2468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D4A017"/>
                </a:solidFill>
                <a:effectLst/>
                <a:uLnTx/>
                <a:uFillTx/>
                <a:latin typeface="Calibri" panose="020F0502020204030204"/>
                <a:ea typeface="+mn-ea"/>
                <a:cs typeface="+mn-cs"/>
              </a:rPr>
              <a:t>44AD — Business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338328" y="1307592"/>
            <a:ext cx="265176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CADCFC"/>
                </a:solidFill>
                <a:effectLst/>
                <a:uLnTx/>
                <a:uFillTx/>
                <a:latin typeface="Calibri" panose="020F0502020204030204"/>
                <a:ea typeface="+mn-ea"/>
                <a:cs typeface="+mn-cs"/>
              </a:rPr>
              <a:t>Individual / HUF / Firm (Resident)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365760" y="1691640"/>
            <a:ext cx="2606040" cy="3474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Turnover: ≤ ₹2 Cr</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365760" y="2093976"/>
            <a:ext cx="2606040" cy="3474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 ₹3 Cr if cash receipts &lt; 5%</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365760" y="2496312"/>
            <a:ext cx="2606040" cy="3474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Presumptive income: 8% / 6%</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365760" y="2898648"/>
            <a:ext cx="2606040" cy="3474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6% applies on digital receipts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365760" y="3300983"/>
            <a:ext cx="2606040" cy="688455"/>
          </a:xfrm>
          <a:prstGeom prst="rect">
            <a:avLst/>
          </a:prstGeom>
          <a:noFill/>
          <a:ln/>
        </p:spPr>
        <p:txBody>
          <a:bodyPr wrap="square" rtlCol="0" anchor="ctr"/>
          <a:lstStyle/>
          <a:p>
            <a:pPr lvl="0">
              <a:defRPr/>
            </a:pPr>
            <a:r>
              <a:rPr kumimoji="0" lang="en-US" sz="13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Opt-out → mandatory audit u/s 44AD, </a:t>
            </a:r>
            <a:r>
              <a:rPr lang="en-US" sz="1400" dirty="0">
                <a:solidFill>
                  <a:schemeClr val="accent1">
                    <a:lumMod val="75000"/>
                  </a:schemeClr>
                </a:solidFill>
              </a:rPr>
              <a:t>the </a:t>
            </a:r>
            <a:r>
              <a:rPr lang="en-US" sz="1400" b="1" dirty="0">
                <a:solidFill>
                  <a:schemeClr val="accent1">
                    <a:lumMod val="75000"/>
                  </a:schemeClr>
                </a:solidFill>
              </a:rPr>
              <a:t>5-year lock-in rule</a:t>
            </a:r>
            <a:r>
              <a:rPr lang="en-US" sz="1400" dirty="0">
                <a:solidFill>
                  <a:schemeClr val="accent1">
                    <a:lumMod val="75000"/>
                  </a:schemeClr>
                </a:solidFill>
              </a:rPr>
              <a:t> may apply.</a:t>
            </a:r>
            <a:endParaRPr kumimoji="0" lang="en-US" sz="13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p:txBody>
      </p:sp>
      <p:sp>
        <p:nvSpPr>
          <p:cNvPr id="15" name="Shape 13"/>
          <p:cNvSpPr/>
          <p:nvPr/>
        </p:nvSpPr>
        <p:spPr>
          <a:xfrm>
            <a:off x="3172968" y="1051560"/>
            <a:ext cx="2834640" cy="3611880"/>
          </a:xfrm>
          <a:prstGeom prst="rect">
            <a:avLst/>
          </a:prstGeom>
          <a:solidFill>
            <a:srgbClr val="E8F0FD"/>
          </a:solidFill>
          <a:ln w="6350">
            <a:solidFill>
              <a:srgbClr val="C0D0F0"/>
            </a:solidFill>
            <a:prstDash val="solid"/>
          </a:ln>
        </p:spPr>
        <p:txBody>
          <a:bodyPr/>
          <a:lstStyle/>
          <a:p>
            <a:endParaRPr lang="en-IN" sz="1300"/>
          </a:p>
        </p:txBody>
      </p:sp>
      <p:sp>
        <p:nvSpPr>
          <p:cNvPr id="16" name="Shape 14"/>
          <p:cNvSpPr/>
          <p:nvPr/>
        </p:nvSpPr>
        <p:spPr>
          <a:xfrm>
            <a:off x="3172968" y="1051560"/>
            <a:ext cx="2834640" cy="502920"/>
          </a:xfrm>
          <a:prstGeom prst="rect">
            <a:avLst/>
          </a:prstGeom>
          <a:solidFill>
            <a:srgbClr val="1E2761"/>
          </a:solidFill>
          <a:ln w="12700">
            <a:solidFill>
              <a:srgbClr val="1E2761"/>
            </a:solidFill>
            <a:prstDash val="solid"/>
          </a:ln>
        </p:spPr>
        <p:txBody>
          <a:bodyPr/>
          <a:lstStyle/>
          <a:p>
            <a:endParaRPr lang="en-IN" sz="1300"/>
          </a:p>
        </p:txBody>
      </p:sp>
      <p:sp>
        <p:nvSpPr>
          <p:cNvPr id="17" name="Text 15"/>
          <p:cNvSpPr/>
          <p:nvPr/>
        </p:nvSpPr>
        <p:spPr>
          <a:xfrm>
            <a:off x="3282696" y="1078992"/>
            <a:ext cx="2651760" cy="2468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D4A017"/>
                </a:solidFill>
                <a:effectLst/>
                <a:uLnTx/>
                <a:uFillTx/>
                <a:latin typeface="Calibri" panose="020F0502020204030204"/>
                <a:ea typeface="+mn-ea"/>
                <a:cs typeface="+mn-cs"/>
              </a:rPr>
              <a:t>44ADA — Profession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3282696" y="1307592"/>
            <a:ext cx="265176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CADCFC"/>
                </a:solidFill>
                <a:effectLst/>
                <a:uLnTx/>
                <a:uFillTx/>
                <a:latin typeface="Calibri" panose="020F0502020204030204"/>
                <a:ea typeface="+mn-ea"/>
                <a:cs typeface="+mn-cs"/>
              </a:rPr>
              <a:t>Resident Individual / HUF / Firm</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3310128" y="1691640"/>
            <a:ext cx="2606040" cy="3474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Gross receipts: ≤ ₹50 lakh</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3310128" y="2093976"/>
            <a:ext cx="2606040" cy="3474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 ₹75 lakh if cash receipts &lt; 5%</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3310128" y="2496312"/>
            <a:ext cx="2606040" cy="3474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Presumptive income: 50%</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3310128" y="2898648"/>
            <a:ext cx="2606040" cy="3474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of gross receipts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3310128" y="3300983"/>
            <a:ext cx="2606040" cy="1167777"/>
          </a:xfrm>
          <a:prstGeom prst="rect">
            <a:avLst/>
          </a:prstGeom>
          <a:noFill/>
          <a:ln/>
        </p:spPr>
        <p:txBody>
          <a:bodyPr wrap="square" rtlCol="0" anchor="ctr"/>
          <a:lstStyle/>
          <a:p>
            <a:pPr lvl="0">
              <a:defRPr/>
            </a:pPr>
            <a:r>
              <a:rPr kumimoji="0" lang="en-US" sz="13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 Included in Clause 12 from A.Y. 2024-25 </a:t>
            </a:r>
          </a:p>
          <a:p>
            <a:pPr lvl="0">
              <a:defRPr/>
            </a:pPr>
            <a:endParaRPr kumimoji="0" lang="en-US" sz="12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a:p>
            <a:pPr lvl="0">
              <a:defRPr/>
            </a:pPr>
            <a:r>
              <a:rPr lang="en-US" sz="1400" dirty="0">
                <a:solidFill>
                  <a:schemeClr val="accent1">
                    <a:lumMod val="75000"/>
                  </a:schemeClr>
                </a:solidFill>
              </a:rPr>
              <a:t>* No need to maintain detailed     books</a:t>
            </a:r>
            <a:endParaRPr kumimoji="0" lang="en-US" sz="13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p:txBody>
      </p:sp>
      <p:sp>
        <p:nvSpPr>
          <p:cNvPr id="24" name="Shape 22"/>
          <p:cNvSpPr/>
          <p:nvPr/>
        </p:nvSpPr>
        <p:spPr>
          <a:xfrm>
            <a:off x="6117336" y="1051560"/>
            <a:ext cx="2834640" cy="3611880"/>
          </a:xfrm>
          <a:prstGeom prst="rect">
            <a:avLst/>
          </a:prstGeom>
          <a:solidFill>
            <a:srgbClr val="E8F0FD"/>
          </a:solidFill>
          <a:ln w="6350">
            <a:solidFill>
              <a:srgbClr val="C0D0F0"/>
            </a:solidFill>
            <a:prstDash val="solid"/>
          </a:ln>
        </p:spPr>
        <p:txBody>
          <a:bodyPr/>
          <a:lstStyle/>
          <a:p>
            <a:endParaRPr lang="en-IN" sz="1300"/>
          </a:p>
        </p:txBody>
      </p:sp>
      <p:sp>
        <p:nvSpPr>
          <p:cNvPr id="25" name="Shape 23"/>
          <p:cNvSpPr/>
          <p:nvPr/>
        </p:nvSpPr>
        <p:spPr>
          <a:xfrm>
            <a:off x="6117336" y="1051560"/>
            <a:ext cx="2834640" cy="502920"/>
          </a:xfrm>
          <a:prstGeom prst="rect">
            <a:avLst/>
          </a:prstGeom>
          <a:solidFill>
            <a:srgbClr val="1E2761"/>
          </a:solidFill>
          <a:ln w="12700">
            <a:solidFill>
              <a:srgbClr val="1E2761"/>
            </a:solidFill>
            <a:prstDash val="solid"/>
          </a:ln>
        </p:spPr>
        <p:txBody>
          <a:bodyPr/>
          <a:lstStyle/>
          <a:p>
            <a:endParaRPr lang="en-IN" sz="1300"/>
          </a:p>
        </p:txBody>
      </p:sp>
      <p:sp>
        <p:nvSpPr>
          <p:cNvPr id="26" name="Text 24"/>
          <p:cNvSpPr/>
          <p:nvPr/>
        </p:nvSpPr>
        <p:spPr>
          <a:xfrm>
            <a:off x="6227064" y="1078992"/>
            <a:ext cx="2651760" cy="24688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D4A017"/>
                </a:solidFill>
                <a:effectLst/>
                <a:uLnTx/>
                <a:uFillTx/>
                <a:latin typeface="Calibri" panose="020F0502020204030204"/>
                <a:ea typeface="+mn-ea"/>
                <a:cs typeface="+mn-cs"/>
              </a:rPr>
              <a:t>44AE — Goods Carriages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5"/>
          <p:cNvSpPr/>
          <p:nvPr/>
        </p:nvSpPr>
        <p:spPr>
          <a:xfrm>
            <a:off x="6227064" y="1307592"/>
            <a:ext cx="265176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CADCFC"/>
                </a:solidFill>
                <a:effectLst/>
                <a:uLnTx/>
                <a:uFillTx/>
                <a:latin typeface="Calibri" panose="020F0502020204030204"/>
                <a:ea typeface="+mn-ea"/>
                <a:cs typeface="+mn-cs"/>
              </a:rPr>
              <a:t>Any assessee owning ≤ 10 vehicles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6"/>
          <p:cNvSpPr/>
          <p:nvPr/>
        </p:nvSpPr>
        <p:spPr>
          <a:xfrm>
            <a:off x="6254496" y="1691640"/>
            <a:ext cx="2606040" cy="3474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Heavy goods vehicle: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7"/>
          <p:cNvSpPr/>
          <p:nvPr/>
        </p:nvSpPr>
        <p:spPr>
          <a:xfrm>
            <a:off x="6254496" y="2093976"/>
            <a:ext cx="2606040" cy="3474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  ₹1,000/ton/month</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28"/>
          <p:cNvSpPr/>
          <p:nvPr/>
        </p:nvSpPr>
        <p:spPr>
          <a:xfrm>
            <a:off x="6254496" y="2496312"/>
            <a:ext cx="2606040" cy="3474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Other vehicles: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 29"/>
          <p:cNvSpPr/>
          <p:nvPr/>
        </p:nvSpPr>
        <p:spPr>
          <a:xfrm>
            <a:off x="6254496" y="2898648"/>
            <a:ext cx="2606040" cy="34747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  ₹7,500/month</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 30"/>
          <p:cNvSpPr/>
          <p:nvPr/>
        </p:nvSpPr>
        <p:spPr>
          <a:xfrm>
            <a:off x="6231636" y="3355848"/>
            <a:ext cx="2606040" cy="96808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dirty="0">
              <a:solidFill>
                <a:schemeClr val="accent1">
                  <a:lumMod val="75000"/>
                </a:schemeClr>
              </a:solidFill>
            </a:endParaRPr>
          </a:p>
          <a:p>
            <a:r>
              <a:rPr lang="en-US" sz="1400" dirty="0">
                <a:solidFill>
                  <a:schemeClr val="accent1">
                    <a:lumMod val="75000"/>
                  </a:schemeClr>
                </a:solidFill>
              </a:rPr>
              <a:t>Income is presumed on a </a:t>
            </a:r>
            <a:r>
              <a:rPr lang="en-US" sz="1400" b="1" dirty="0">
                <a:solidFill>
                  <a:schemeClr val="accent1">
                    <a:lumMod val="75000"/>
                  </a:schemeClr>
                </a:solidFill>
              </a:rPr>
              <a:t>per vehicle per month basis</a:t>
            </a:r>
            <a:r>
              <a:rPr lang="en-US" sz="1400" dirty="0">
                <a:solidFill>
                  <a:schemeClr val="accent1">
                    <a:lumMod val="75000"/>
                  </a:schemeClr>
                </a:solidFill>
              </a:rPr>
              <a:t>, instead of turnover-based calculation.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endParaRPr>
          </a:p>
        </p:txBody>
      </p:sp>
      <p:sp>
        <p:nvSpPr>
          <p:cNvPr id="34" name="Text 32"/>
          <p:cNvSpPr/>
          <p:nvPr/>
        </p:nvSpPr>
        <p:spPr>
          <a:xfrm>
            <a:off x="365760" y="4773168"/>
            <a:ext cx="8412480" cy="21945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1E2761"/>
          </a:solidFill>
          <a:ln w="12700">
            <a:solidFill>
              <a:srgbClr val="1E2761"/>
            </a:solidFill>
            <a:prstDash val="solid"/>
          </a:ln>
        </p:spPr>
      </p:sp>
      <p:sp>
        <p:nvSpPr>
          <p:cNvPr id="4" name="Shape 2"/>
          <p:cNvSpPr/>
          <p:nvPr/>
        </p:nvSpPr>
        <p:spPr>
          <a:xfrm>
            <a:off x="274320" y="164592"/>
            <a:ext cx="914400" cy="658368"/>
          </a:xfrm>
          <a:prstGeom prst="rect">
            <a:avLst/>
          </a:prstGeom>
          <a:solidFill>
            <a:schemeClr val="bg2">
              <a:lumMod val="90000"/>
            </a:schemeClr>
          </a:solidFill>
          <a:ln w="12700">
            <a:solidFill>
              <a:srgbClr val="C9A84C"/>
            </a:solidFill>
            <a:prstDash val="solid"/>
          </a:ln>
        </p:spPr>
      </p:sp>
      <p:sp>
        <p:nvSpPr>
          <p:cNvPr id="5" name="Text 3"/>
          <p:cNvSpPr/>
          <p:nvPr/>
        </p:nvSpPr>
        <p:spPr>
          <a:xfrm>
            <a:off x="274320" y="164592"/>
            <a:ext cx="914400" cy="6583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2761"/>
                </a:solidFill>
                <a:effectLst/>
                <a:uLnTx/>
                <a:uFillTx/>
                <a:latin typeface="Trebuchet MS" pitchFamily="34" charset="0"/>
                <a:ea typeface="Trebuchet MS" pitchFamily="34" charset="-122"/>
                <a:cs typeface="Trebuchet MS" pitchFamily="34" charset="-120"/>
              </a:rPr>
              <a:t>Q3</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261872" y="164592"/>
            <a:ext cx="1097280" cy="320040"/>
          </a:xfrm>
          <a:prstGeom prst="rect">
            <a:avLst/>
          </a:prstGeom>
          <a:noFill/>
          <a:ln/>
        </p:spPr>
        <p:txBody>
          <a:bodyPr wrap="square"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274320" y="1143000"/>
            <a:ext cx="8686800" cy="100584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A2340"/>
                </a:solidFill>
                <a:effectLst/>
                <a:uLnTx/>
                <a:uFillTx/>
                <a:latin typeface="Trebuchet MS" pitchFamily="34" charset="0"/>
                <a:ea typeface="Trebuchet MS" pitchFamily="34" charset="-122"/>
                <a:cs typeface="Trebuchet MS" pitchFamily="34" charset="-120"/>
              </a:rPr>
              <a:t>Under Section 44AE, what is the presumptive income for a HEAVY GOODS VEHICLE?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274320" y="224028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19" name="Shape 17"/>
          <p:cNvSpPr/>
          <p:nvPr/>
        </p:nvSpPr>
        <p:spPr>
          <a:xfrm>
            <a:off x="384048" y="2395728"/>
            <a:ext cx="438912" cy="438912"/>
          </a:xfrm>
          <a:prstGeom prst="ellipse">
            <a:avLst/>
          </a:prstGeom>
          <a:solidFill>
            <a:srgbClr val="1E2761"/>
          </a:solidFill>
          <a:ln w="12700">
            <a:solidFill>
              <a:srgbClr val="1E2761"/>
            </a:solidFill>
            <a:prstDash val="solid"/>
          </a:ln>
        </p:spPr>
      </p:sp>
      <p:sp>
        <p:nvSpPr>
          <p:cNvPr id="20" name="Text 18"/>
          <p:cNvSpPr/>
          <p:nvPr/>
        </p:nvSpPr>
        <p:spPr>
          <a:xfrm>
            <a:off x="384048" y="239572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932688" y="231343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₹7,500 per vehicle per month</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4709160" y="224028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23" name="Shape 21"/>
          <p:cNvSpPr/>
          <p:nvPr/>
        </p:nvSpPr>
        <p:spPr>
          <a:xfrm>
            <a:off x="4818888" y="2395728"/>
            <a:ext cx="438912" cy="438912"/>
          </a:xfrm>
          <a:prstGeom prst="ellipse">
            <a:avLst/>
          </a:prstGeom>
          <a:solidFill>
            <a:srgbClr val="1E2761"/>
          </a:solidFill>
          <a:ln w="12700">
            <a:solidFill>
              <a:srgbClr val="1E2761"/>
            </a:solidFill>
            <a:prstDash val="solid"/>
          </a:ln>
        </p:spPr>
      </p:sp>
      <p:sp>
        <p:nvSpPr>
          <p:cNvPr id="24" name="Text 22"/>
          <p:cNvSpPr/>
          <p:nvPr/>
        </p:nvSpPr>
        <p:spPr>
          <a:xfrm>
            <a:off x="4818888" y="239572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5367528" y="231343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8% of total freight receipts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274320" y="324612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27" name="Shape 25"/>
          <p:cNvSpPr/>
          <p:nvPr/>
        </p:nvSpPr>
        <p:spPr>
          <a:xfrm>
            <a:off x="384048" y="3401568"/>
            <a:ext cx="438912" cy="438912"/>
          </a:xfrm>
          <a:prstGeom prst="ellipse">
            <a:avLst/>
          </a:prstGeom>
          <a:solidFill>
            <a:srgbClr val="1E2761"/>
          </a:solidFill>
          <a:ln w="12700">
            <a:solidFill>
              <a:srgbClr val="1E2761"/>
            </a:solidFill>
            <a:prstDash val="solid"/>
          </a:ln>
        </p:spPr>
      </p:sp>
      <p:sp>
        <p:nvSpPr>
          <p:cNvPr id="28" name="Text 26"/>
          <p:cNvSpPr/>
          <p:nvPr/>
        </p:nvSpPr>
        <p:spPr>
          <a:xfrm>
            <a:off x="384048" y="340156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7"/>
          <p:cNvSpPr/>
          <p:nvPr/>
        </p:nvSpPr>
        <p:spPr>
          <a:xfrm>
            <a:off x="932688" y="331927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₹1,000 per ton of GVW per month</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8"/>
          <p:cNvSpPr/>
          <p:nvPr/>
        </p:nvSpPr>
        <p:spPr>
          <a:xfrm>
            <a:off x="4709160" y="324612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31" name="Shape 29"/>
          <p:cNvSpPr/>
          <p:nvPr/>
        </p:nvSpPr>
        <p:spPr>
          <a:xfrm>
            <a:off x="4818888" y="3401568"/>
            <a:ext cx="438912" cy="438912"/>
          </a:xfrm>
          <a:prstGeom prst="ellipse">
            <a:avLst/>
          </a:prstGeom>
          <a:solidFill>
            <a:srgbClr val="1E2761"/>
          </a:solidFill>
          <a:ln w="12700">
            <a:solidFill>
              <a:srgbClr val="1E2761"/>
            </a:solidFill>
            <a:prstDash val="solid"/>
          </a:ln>
        </p:spPr>
      </p:sp>
      <p:sp>
        <p:nvSpPr>
          <p:cNvPr id="32" name="Text 30"/>
          <p:cNvSpPr/>
          <p:nvPr/>
        </p:nvSpPr>
        <p:spPr>
          <a:xfrm>
            <a:off x="4818888" y="340156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31"/>
          <p:cNvSpPr/>
          <p:nvPr/>
        </p:nvSpPr>
        <p:spPr>
          <a:xfrm>
            <a:off x="5367528" y="331927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₹10,000 per vehicle per month</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hape 32"/>
          <p:cNvSpPr/>
          <p:nvPr/>
        </p:nvSpPr>
        <p:spPr>
          <a:xfrm>
            <a:off x="109728" y="4160520"/>
            <a:ext cx="8924544" cy="658368"/>
          </a:xfrm>
          <a:prstGeom prst="rect">
            <a:avLst/>
          </a:prstGeom>
          <a:solidFill>
            <a:srgbClr val="E8ECF5"/>
          </a:solidFill>
          <a:ln w="6350">
            <a:solidFill>
              <a:srgbClr val="CDD3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 33"/>
          <p:cNvSpPr/>
          <p:nvPr/>
        </p:nvSpPr>
        <p:spPr>
          <a:xfrm>
            <a:off x="274320" y="4160520"/>
            <a:ext cx="868680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itchFamily="34" charset="0"/>
                <a:ea typeface="Calibri" pitchFamily="34" charset="-122"/>
                <a:cs typeface="Calibri" pitchFamily="34" charset="-120"/>
              </a:rPr>
              <a:t>Answer :</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 34"/>
          <p:cNvSpPr/>
          <p:nvPr/>
        </p:nvSpPr>
        <p:spPr>
          <a:xfrm>
            <a:off x="7772400" y="320040"/>
            <a:ext cx="1188720" cy="36576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fade">
                                      <p:cBhvr>
                                        <p:cTn id="7"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8412480" y="4846320"/>
            <a:ext cx="640080" cy="18288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274320" y="182880"/>
            <a:ext cx="36576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300" normalizeH="0" baseline="0" noProof="0" dirty="0">
                <a:ln>
                  <a:noFill/>
                </a:ln>
                <a:solidFill>
                  <a:srgbClr val="D4A017"/>
                </a:solidFill>
                <a:effectLst/>
                <a:uLnTx/>
                <a:uFillTx/>
                <a:latin typeface="Calibri" panose="020F0502020204030204"/>
                <a:ea typeface="+mn-ea"/>
                <a:cs typeface="+mn-cs"/>
              </a:rPr>
              <a:t>NON-RESIDENT PROVISIONS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274320" y="411480"/>
            <a:ext cx="8686800" cy="5029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2761"/>
                </a:solidFill>
                <a:effectLst/>
                <a:uLnTx/>
                <a:uFillTx/>
                <a:latin typeface="Calibri" panose="020F0502020204030204"/>
                <a:ea typeface="+mn-ea"/>
                <a:cs typeface="+mn-cs"/>
              </a:rPr>
              <a:t>Sections 44B, 44BB, 44BBA &amp; 44BBB</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6" name="Table 0"/>
          <p:cNvGraphicFramePr>
            <a:graphicFrameLocks noGrp="1"/>
          </p:cNvGraphicFramePr>
          <p:nvPr>
            <p:extLst>
              <p:ext uri="{D42A27DB-BD31-4B8C-83A1-F6EECF244321}">
                <p14:modId xmlns:p14="http://schemas.microsoft.com/office/powerpoint/2010/main" val="507902377"/>
              </p:ext>
            </p:extLst>
          </p:nvPr>
        </p:nvGraphicFramePr>
        <p:xfrm>
          <a:off x="228600" y="941833"/>
          <a:ext cx="8635181" cy="3374138"/>
        </p:xfrm>
        <a:graphic>
          <a:graphicData uri="http://schemas.openxmlformats.org/drawingml/2006/table">
            <a:tbl>
              <a:tblPr/>
              <a:tblGrid>
                <a:gridCol w="1129496">
                  <a:extLst>
                    <a:ext uri="{9D8B030D-6E8A-4147-A177-3AD203B41FA5}">
                      <a16:colId xmlns:a16="http://schemas.microsoft.com/office/drawing/2014/main" val="20000"/>
                    </a:ext>
                  </a:extLst>
                </a:gridCol>
                <a:gridCol w="4856834">
                  <a:extLst>
                    <a:ext uri="{9D8B030D-6E8A-4147-A177-3AD203B41FA5}">
                      <a16:colId xmlns:a16="http://schemas.microsoft.com/office/drawing/2014/main" val="20001"/>
                    </a:ext>
                  </a:extLst>
                </a:gridCol>
                <a:gridCol w="1501137">
                  <a:extLst>
                    <a:ext uri="{9D8B030D-6E8A-4147-A177-3AD203B41FA5}">
                      <a16:colId xmlns:a16="http://schemas.microsoft.com/office/drawing/2014/main" val="20002"/>
                    </a:ext>
                  </a:extLst>
                </a:gridCol>
                <a:gridCol w="1147714">
                  <a:extLst>
                    <a:ext uri="{9D8B030D-6E8A-4147-A177-3AD203B41FA5}">
                      <a16:colId xmlns:a16="http://schemas.microsoft.com/office/drawing/2014/main" val="20003"/>
                    </a:ext>
                  </a:extLst>
                </a:gridCol>
              </a:tblGrid>
              <a:tr h="684604">
                <a:tc>
                  <a:txBody>
                    <a:bodyPr/>
                    <a:lstStyle/>
                    <a:p>
                      <a:pPr marL="0" indent="0" algn="ctr">
                        <a:buNone/>
                      </a:pPr>
                      <a:r>
                        <a:rPr lang="en-US" sz="1300" b="1" dirty="0">
                          <a:solidFill>
                            <a:srgbClr val="FFFFFF"/>
                          </a:solidFill>
                        </a:rPr>
                        <a:t>Section</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buNone/>
                      </a:pPr>
                      <a:r>
                        <a:rPr lang="en-US" sz="1300" b="1" dirty="0">
                          <a:solidFill>
                            <a:srgbClr val="FFFFFF"/>
                          </a:solidFill>
                        </a:rPr>
                        <a:t>Nature of Business</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1300" b="1" dirty="0">
                          <a:solidFill>
                            <a:srgbClr val="FFFFFF"/>
                          </a:solidFill>
                        </a:rPr>
                        <a:t>Presumptive Rate</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1300" b="1" dirty="0">
                          <a:solidFill>
                            <a:srgbClr val="FFFFFF"/>
                          </a:solidFill>
                        </a:rPr>
                        <a:t>Lower Profit?</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684604">
                <a:tc>
                  <a:txBody>
                    <a:bodyPr/>
                    <a:lstStyle/>
                    <a:p>
                      <a:pPr marL="0" indent="0" algn="ctr">
                        <a:buNone/>
                      </a:pPr>
                      <a:r>
                        <a:rPr lang="en-US" sz="1300" b="1" dirty="0">
                          <a:solidFill>
                            <a:srgbClr val="1E2761"/>
                          </a:solidFill>
                        </a:rPr>
                        <a:t>44B</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1300" dirty="0">
                          <a:solidFill>
                            <a:srgbClr val="3A4A70"/>
                          </a:solidFill>
                        </a:rPr>
                        <a:t>NR shipping (non-cruise) — carriage of passengers/livestock/mail/goods shipped at Indian ports</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1300" b="1" dirty="0">
                          <a:solidFill>
                            <a:srgbClr val="1E2761"/>
                          </a:solidFill>
                        </a:rPr>
                        <a:t>7.5% of aggregate</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1300" dirty="0">
                          <a:solidFill>
                            <a:srgbClr val="A32D2D"/>
                          </a:solidFill>
                        </a:rPr>
                        <a:t>No</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CEBEB"/>
                    </a:solidFill>
                  </a:tcPr>
                </a:tc>
                <a:extLst>
                  <a:ext uri="{0D108BD9-81ED-4DB2-BD59-A6C34878D82A}">
                    <a16:rowId xmlns:a16="http://schemas.microsoft.com/office/drawing/2014/main" val="10001"/>
                  </a:ext>
                </a:extLst>
              </a:tr>
              <a:tr h="684604">
                <a:tc>
                  <a:txBody>
                    <a:bodyPr/>
                    <a:lstStyle/>
                    <a:p>
                      <a:pPr marL="0" indent="0" algn="ctr">
                        <a:buNone/>
                      </a:pPr>
                      <a:r>
                        <a:rPr lang="en-US" sz="1300" b="1" dirty="0">
                          <a:solidFill>
                            <a:srgbClr val="1E2761"/>
                          </a:solidFill>
                        </a:rPr>
                        <a:t>44BB</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1300" dirty="0">
                          <a:solidFill>
                            <a:srgbClr val="3A4A70"/>
                          </a:solidFill>
                        </a:rPr>
                        <a:t>NR mineral oil services — providing services/facilities or supply of plant &amp; machinery on hire for prospecting/extraction</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1300" b="1" dirty="0">
                          <a:solidFill>
                            <a:srgbClr val="1E2761"/>
                          </a:solidFill>
                        </a:rPr>
                        <a:t>10% of aggregate</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E5E23"/>
                          </a:solidFill>
                        </a:rPr>
                        <a:t>Yes (if books + audit)</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D5F5E3"/>
                    </a:solidFill>
                  </a:tcPr>
                </a:tc>
                <a:extLst>
                  <a:ext uri="{0D108BD9-81ED-4DB2-BD59-A6C34878D82A}">
                    <a16:rowId xmlns:a16="http://schemas.microsoft.com/office/drawing/2014/main" val="10002"/>
                  </a:ext>
                </a:extLst>
              </a:tr>
              <a:tr h="557105">
                <a:tc>
                  <a:txBody>
                    <a:bodyPr/>
                    <a:lstStyle/>
                    <a:p>
                      <a:pPr marL="0" indent="0" algn="ctr">
                        <a:buNone/>
                      </a:pPr>
                      <a:r>
                        <a:rPr lang="en-US" sz="1300" b="1" dirty="0">
                          <a:solidFill>
                            <a:srgbClr val="1E2761"/>
                          </a:solidFill>
                        </a:rPr>
                        <a:t>44BBA</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1300" dirty="0">
                          <a:solidFill>
                            <a:srgbClr val="3A4A70"/>
                          </a:solidFill>
                        </a:rPr>
                        <a:t>NR aircraft operation — carriage of passengers/goods from any place in India or outside India</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1300" b="1" dirty="0">
                          <a:solidFill>
                            <a:srgbClr val="1E2761"/>
                          </a:solidFill>
                        </a:rPr>
                        <a:t>5% of aggregate</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1300" dirty="0">
                          <a:solidFill>
                            <a:srgbClr val="A32D2D"/>
                          </a:solidFill>
                        </a:rPr>
                        <a:t>No</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CEBEB"/>
                    </a:solidFill>
                  </a:tcPr>
                </a:tc>
                <a:extLst>
                  <a:ext uri="{0D108BD9-81ED-4DB2-BD59-A6C34878D82A}">
                    <a16:rowId xmlns:a16="http://schemas.microsoft.com/office/drawing/2014/main" val="10003"/>
                  </a:ext>
                </a:extLst>
              </a:tr>
              <a:tr h="763221">
                <a:tc>
                  <a:txBody>
                    <a:bodyPr/>
                    <a:lstStyle/>
                    <a:p>
                      <a:pPr marL="0" indent="0" algn="ctr">
                        <a:buNone/>
                      </a:pPr>
                      <a:r>
                        <a:rPr lang="en-US" sz="1300" b="1" dirty="0">
                          <a:solidFill>
                            <a:srgbClr val="1E2761"/>
                          </a:solidFill>
                        </a:rPr>
                        <a:t>44BBB</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1300" dirty="0">
                          <a:solidFill>
                            <a:srgbClr val="3A4A70"/>
                          </a:solidFill>
                        </a:rPr>
                        <a:t>Foreign company — civil construction/erection/testing for turnkey power project approved by Central Govt.</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1300" b="1" dirty="0">
                          <a:solidFill>
                            <a:srgbClr val="1E2761"/>
                          </a:solidFill>
                        </a:rPr>
                        <a:t>10% of amount paid/payable</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E5E23"/>
                          </a:solidFill>
                        </a:rPr>
                        <a:t>Yes (if books + audit)</a:t>
                      </a:r>
                      <a:endParaRPr lang="en-US" sz="13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D5F5E3"/>
                    </a:solidFill>
                  </a:tcPr>
                </a:tc>
                <a:extLst>
                  <a:ext uri="{0D108BD9-81ED-4DB2-BD59-A6C34878D82A}">
                    <a16:rowId xmlns:a16="http://schemas.microsoft.com/office/drawing/2014/main" val="10004"/>
                  </a:ext>
                </a:extLst>
              </a:tr>
            </a:tbl>
          </a:graphicData>
        </a:graphic>
      </p:graphicFrame>
      <p:sp>
        <p:nvSpPr>
          <p:cNvPr id="7" name="Shape 4"/>
          <p:cNvSpPr/>
          <p:nvPr/>
        </p:nvSpPr>
        <p:spPr>
          <a:xfrm>
            <a:off x="292608" y="4441034"/>
            <a:ext cx="8571173" cy="588166"/>
          </a:xfrm>
          <a:prstGeom prst="rect">
            <a:avLst/>
          </a:prstGeom>
          <a:solidFill>
            <a:srgbClr val="E8F0FD"/>
          </a:solidFill>
          <a:ln w="6350">
            <a:solidFill>
              <a:srgbClr val="C0D0F0"/>
            </a:solidFill>
            <a:prstDash val="solid"/>
          </a:ln>
        </p:spPr>
        <p:txBody>
          <a:bodyPr/>
          <a:lstStyle/>
          <a:p>
            <a:pPr lvl="0">
              <a:defRPr/>
            </a:pPr>
            <a:r>
              <a:rPr lang="en-US" sz="1200" dirty="0">
                <a:solidFill>
                  <a:srgbClr val="3A4A70"/>
                </a:solidFill>
              </a:rPr>
              <a:t>Aggregate amount = (</a:t>
            </a:r>
            <a:r>
              <a:rPr lang="en-US" sz="1200" dirty="0" err="1">
                <a:solidFill>
                  <a:srgbClr val="3A4A70"/>
                </a:solidFill>
              </a:rPr>
              <a:t>i</a:t>
            </a:r>
            <a:r>
              <a:rPr lang="en-US" sz="1200" dirty="0">
                <a:solidFill>
                  <a:srgbClr val="3A4A70"/>
                </a:solidFill>
              </a:rPr>
              <a:t>) amounts paid/payable for services in India  +  (ii) amounts received/deemed received in India.</a:t>
            </a:r>
            <a:endParaRPr lang="en-US" sz="1200" dirty="0">
              <a:solidFill>
                <a:prstClr val="black"/>
              </a:solidFill>
            </a:endParaRPr>
          </a:p>
          <a:p>
            <a:pPr lvl="0">
              <a:defRPr/>
            </a:pPr>
            <a:r>
              <a:rPr lang="en-US" sz="1200" dirty="0">
                <a:solidFill>
                  <a:srgbClr val="3A4A70"/>
                </a:solidFill>
              </a:rPr>
              <a:t>Both components must be verified. Set-off of unabsorbed depreciation &amp; brought-forward losses NOT allowed under 44BB and 44BBB.</a:t>
            </a:r>
            <a:endParaRPr lang="en-US" sz="1200" dirty="0">
              <a:solidFill>
                <a:prstClr val="black"/>
              </a:solidFill>
            </a:endParaRPr>
          </a:p>
          <a:p>
            <a:endParaRPr lang="en-IN" sz="1200" dirty="0"/>
          </a:p>
        </p:txBody>
      </p:sp>
      <p:sp>
        <p:nvSpPr>
          <p:cNvPr id="9" name="Text 6"/>
          <p:cNvSpPr/>
          <p:nvPr/>
        </p:nvSpPr>
        <p:spPr>
          <a:xfrm>
            <a:off x="411480" y="4041648"/>
            <a:ext cx="8321040" cy="6858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8412480" y="4846320"/>
            <a:ext cx="640080" cy="18288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274320" y="182880"/>
            <a:ext cx="36576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300" normalizeH="0" baseline="0" noProof="0" dirty="0">
                <a:ln>
                  <a:noFill/>
                </a:ln>
                <a:solidFill>
                  <a:srgbClr val="D4A017"/>
                </a:solidFill>
                <a:effectLst/>
                <a:uLnTx/>
                <a:uFillTx/>
                <a:latin typeface="Calibri" panose="020F0502020204030204"/>
                <a:ea typeface="+mn-ea"/>
                <a:cs typeface="+mn-cs"/>
              </a:rPr>
              <a:t> NEW SECTIONS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274320" y="411480"/>
            <a:ext cx="8686800" cy="5029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E2761"/>
                </a:solidFill>
                <a:effectLst/>
                <a:uLnTx/>
                <a:uFillTx/>
                <a:latin typeface="Calibri" panose="020F0502020204030204"/>
                <a:ea typeface="+mn-ea"/>
                <a:cs typeface="+mn-cs"/>
              </a:rPr>
              <a:t>Sections 44BBC &amp; 44BBD — Newest Additions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228600" y="1005840"/>
            <a:ext cx="4206240" cy="3931920"/>
          </a:xfrm>
          <a:prstGeom prst="rect">
            <a:avLst/>
          </a:prstGeom>
          <a:solidFill>
            <a:srgbClr val="E8F0FD"/>
          </a:solidFill>
          <a:ln w="6350">
            <a:solidFill>
              <a:srgbClr val="C0D0F0"/>
            </a:solidFill>
            <a:prstDash val="solid"/>
          </a:ln>
        </p:spPr>
        <p:txBody>
          <a:bodyPr/>
          <a:lstStyle/>
          <a:p>
            <a:endParaRPr lang="en-IN"/>
          </a:p>
        </p:txBody>
      </p:sp>
      <p:sp>
        <p:nvSpPr>
          <p:cNvPr id="7" name="Shape 5"/>
          <p:cNvSpPr/>
          <p:nvPr/>
        </p:nvSpPr>
        <p:spPr>
          <a:xfrm>
            <a:off x="228600" y="1005840"/>
            <a:ext cx="4206240" cy="548640"/>
          </a:xfrm>
          <a:prstGeom prst="rect">
            <a:avLst/>
          </a:prstGeom>
          <a:solidFill>
            <a:srgbClr val="1E2761"/>
          </a:solidFill>
          <a:ln w="12700">
            <a:solidFill>
              <a:srgbClr val="1E2761"/>
            </a:solidFill>
            <a:prstDash val="solid"/>
          </a:ln>
        </p:spPr>
        <p:txBody>
          <a:bodyPr/>
          <a:lstStyle/>
          <a:p>
            <a:endParaRPr lang="en-IN"/>
          </a:p>
        </p:txBody>
      </p:sp>
      <p:sp>
        <p:nvSpPr>
          <p:cNvPr id="8" name="Text 6"/>
          <p:cNvSpPr/>
          <p:nvPr/>
        </p:nvSpPr>
        <p:spPr>
          <a:xfrm>
            <a:off x="365760" y="1051560"/>
            <a:ext cx="274320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D4A017"/>
                </a:solidFill>
                <a:effectLst/>
                <a:uLnTx/>
                <a:uFillTx/>
                <a:latin typeface="Calibri" panose="020F0502020204030204"/>
                <a:ea typeface="+mn-ea"/>
                <a:cs typeface="+mn-cs"/>
              </a:rPr>
              <a:t>Section 44BBC</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2831691" y="1005840"/>
            <a:ext cx="1465990" cy="27432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CADCFC"/>
                </a:solidFill>
                <a:effectLst/>
                <a:uLnTx/>
                <a:uFillTx/>
                <a:latin typeface="Calibri" panose="020F0502020204030204"/>
                <a:ea typeface="+mn-ea"/>
                <a:cs typeface="+mn-cs"/>
              </a:rPr>
              <a:t>Effective A.Y. 2025-26</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365760" y="1298448"/>
            <a:ext cx="384048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CADCFC"/>
                </a:solidFill>
                <a:effectLst/>
                <a:uLnTx/>
                <a:uFillTx/>
                <a:latin typeface="Calibri" panose="020F0502020204030204"/>
                <a:ea typeface="+mn-ea"/>
                <a:cs typeface="+mn-cs"/>
              </a:rPr>
              <a:t>Cruise Ship Operation — Non-Resident</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347472" y="1691640"/>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1E2761"/>
                </a:solidFill>
                <a:effectLst/>
                <a:uLnTx/>
                <a:uFillTx/>
                <a:latin typeface="Calibri" panose="020F0502020204030204"/>
                <a:ea typeface="+mn-ea"/>
                <a:cs typeface="+mn-cs"/>
              </a:rPr>
              <a:t>A</a:t>
            </a:r>
            <a:r>
              <a:rPr kumimoji="0" lang="en-US" sz="1000" b="1" i="0" u="none" strike="noStrike" kern="1200" cap="none" spc="0" normalizeH="0" baseline="0" noProof="0" dirty="0">
                <a:ln>
                  <a:noFill/>
                </a:ln>
                <a:solidFill>
                  <a:srgbClr val="1E2761"/>
                </a:solidFill>
                <a:effectLst/>
                <a:uLnTx/>
                <a:uFillTx/>
                <a:latin typeface="Calibri" panose="020F0502020204030204"/>
                <a:ea typeface="+mn-ea"/>
                <a:cs typeface="+mn-cs"/>
              </a:rPr>
              <a:t>ssessee: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1627632" y="1691640"/>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Non-resident operating passenger cruise ships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347472" y="2039112"/>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2761"/>
                </a:solidFill>
                <a:effectLst/>
                <a:uLnTx/>
                <a:uFillTx/>
                <a:latin typeface="Calibri" panose="020F0502020204030204"/>
                <a:ea typeface="+mn-ea"/>
                <a:cs typeface="+mn-cs"/>
              </a:rPr>
              <a:t>Capacity / Size: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627632" y="2039112"/>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Carrying capacity &gt; 200 passengers OR length ≥ 75m</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347472" y="2386584"/>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2761"/>
                </a:solidFill>
                <a:effectLst/>
                <a:uLnTx/>
                <a:uFillTx/>
                <a:latin typeface="Calibri" panose="020F0502020204030204"/>
                <a:ea typeface="+mn-ea"/>
                <a:cs typeface="+mn-cs"/>
              </a:rPr>
              <a:t>Voyage condition:</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1627632" y="2386584"/>
            <a:ext cx="2807208"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At least 2 Indian sea ports or same port twice </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347472" y="2734056"/>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2761"/>
                </a:solidFill>
                <a:effectLst/>
                <a:uLnTx/>
                <a:uFillTx/>
                <a:latin typeface="Calibri" panose="020F0502020204030204"/>
                <a:ea typeface="+mn-ea"/>
                <a:cs typeface="+mn-cs"/>
              </a:rPr>
              <a:t>Primary purpose: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627632" y="2734056"/>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Passengers only — not for cargo carriage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347472" y="3081528"/>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2761"/>
                </a:solidFill>
                <a:effectLst/>
                <a:uLnTx/>
                <a:uFillTx/>
                <a:latin typeface="Calibri" panose="020F0502020204030204"/>
                <a:ea typeface="+mn-ea"/>
                <a:cs typeface="+mn-cs"/>
              </a:rPr>
              <a:t>Ministry:</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1627632" y="3081528"/>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Tourism or Shipping guidelines must be followed</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347472" y="3429000"/>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2761"/>
                </a:solidFill>
                <a:effectLst/>
                <a:uLnTx/>
                <a:uFillTx/>
                <a:latin typeface="Calibri" panose="020F0502020204030204"/>
                <a:ea typeface="+mn-ea"/>
                <a:cs typeface="+mn-cs"/>
              </a:rPr>
              <a:t>Presumptive rate: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627632" y="3429000"/>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20% of aggregate amounts u/s 44BBC(2)</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 21"/>
          <p:cNvSpPr/>
          <p:nvPr/>
        </p:nvSpPr>
        <p:spPr>
          <a:xfrm>
            <a:off x="347472" y="3776472"/>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2761"/>
                </a:solidFill>
                <a:effectLst/>
                <a:uLnTx/>
                <a:uFillTx/>
                <a:latin typeface="Calibri" panose="020F0502020204030204"/>
                <a:ea typeface="+mn-ea"/>
                <a:cs typeface="+mn-cs"/>
              </a:rPr>
              <a:t>Lower profit?</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1627632" y="3776472"/>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No — cannot claim lower income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347472" y="4123944"/>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2761"/>
                </a:solidFill>
                <a:effectLst/>
                <a:uLnTx/>
                <a:uFillTx/>
                <a:latin typeface="Calibri" panose="020F0502020204030204"/>
                <a:ea typeface="+mn-ea"/>
                <a:cs typeface="+mn-cs"/>
              </a:rPr>
              <a:t>Set-off losses: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4"/>
          <p:cNvSpPr/>
          <p:nvPr/>
        </p:nvSpPr>
        <p:spPr>
          <a:xfrm>
            <a:off x="1627632" y="4123944"/>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Not allowed</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hape 25"/>
          <p:cNvSpPr/>
          <p:nvPr/>
        </p:nvSpPr>
        <p:spPr>
          <a:xfrm>
            <a:off x="4709160" y="1005840"/>
            <a:ext cx="4206240" cy="3931920"/>
          </a:xfrm>
          <a:prstGeom prst="rect">
            <a:avLst/>
          </a:prstGeom>
          <a:solidFill>
            <a:srgbClr val="F0FFF4"/>
          </a:solidFill>
          <a:ln w="6350">
            <a:solidFill>
              <a:srgbClr val="A8D8B8"/>
            </a:solidFill>
            <a:prstDash val="solid"/>
          </a:ln>
        </p:spPr>
        <p:txBody>
          <a:bodyPr/>
          <a:lstStyle/>
          <a:p>
            <a:endParaRPr lang="en-IN"/>
          </a:p>
        </p:txBody>
      </p:sp>
      <p:sp>
        <p:nvSpPr>
          <p:cNvPr id="28" name="Shape 26"/>
          <p:cNvSpPr/>
          <p:nvPr/>
        </p:nvSpPr>
        <p:spPr>
          <a:xfrm>
            <a:off x="4709160" y="1005840"/>
            <a:ext cx="4206240" cy="548640"/>
          </a:xfrm>
          <a:prstGeom prst="rect">
            <a:avLst/>
          </a:prstGeom>
          <a:solidFill>
            <a:srgbClr val="1E5E23"/>
          </a:solidFill>
          <a:ln w="12700">
            <a:solidFill>
              <a:srgbClr val="1E5E23"/>
            </a:solidFill>
            <a:prstDash val="solid"/>
          </a:ln>
        </p:spPr>
        <p:txBody>
          <a:bodyPr/>
          <a:lstStyle/>
          <a:p>
            <a:endParaRPr lang="en-IN"/>
          </a:p>
        </p:txBody>
      </p:sp>
      <p:sp>
        <p:nvSpPr>
          <p:cNvPr id="29" name="Text 27"/>
          <p:cNvSpPr/>
          <p:nvPr/>
        </p:nvSpPr>
        <p:spPr>
          <a:xfrm>
            <a:off x="4828032" y="1051560"/>
            <a:ext cx="2743200" cy="2286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rgbClr val="D4A017"/>
                </a:solidFill>
                <a:effectLst/>
                <a:uLnTx/>
                <a:uFillTx/>
                <a:latin typeface="Calibri" panose="020F0502020204030204"/>
                <a:ea typeface="+mn-ea"/>
                <a:cs typeface="+mn-cs"/>
              </a:rPr>
              <a:t>Section 44BBD</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28"/>
          <p:cNvSpPr/>
          <p:nvPr/>
        </p:nvSpPr>
        <p:spPr>
          <a:xfrm>
            <a:off x="7223760" y="1051560"/>
            <a:ext cx="1572768" cy="22860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CADCFC"/>
                </a:solidFill>
                <a:effectLst/>
                <a:uLnTx/>
                <a:uFillTx/>
                <a:latin typeface="Calibri" panose="020F0502020204030204"/>
                <a:ea typeface="+mn-ea"/>
                <a:cs typeface="+mn-cs"/>
              </a:rPr>
              <a:t>Effective A.Y. 2026-27</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 29"/>
          <p:cNvSpPr/>
          <p:nvPr/>
        </p:nvSpPr>
        <p:spPr>
          <a:xfrm>
            <a:off x="4828032" y="1298448"/>
            <a:ext cx="393192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CADCFC"/>
                </a:solidFill>
                <a:effectLst/>
                <a:uLnTx/>
                <a:uFillTx/>
                <a:latin typeface="Calibri" panose="020F0502020204030204"/>
                <a:ea typeface="+mn-ea"/>
                <a:cs typeface="+mn-cs"/>
              </a:rPr>
              <a:t>Electronics Manufacturing Services — Non-Resident</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 30"/>
          <p:cNvSpPr/>
          <p:nvPr/>
        </p:nvSpPr>
        <p:spPr>
          <a:xfrm>
            <a:off x="4818888" y="1691640"/>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5E23"/>
                </a:solidFill>
                <a:effectLst/>
                <a:uLnTx/>
                <a:uFillTx/>
                <a:latin typeface="Calibri" panose="020F0502020204030204"/>
                <a:ea typeface="+mn-ea"/>
                <a:cs typeface="+mn-cs"/>
              </a:rPr>
              <a:t>Assessee: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31"/>
          <p:cNvSpPr/>
          <p:nvPr/>
        </p:nvSpPr>
        <p:spPr>
          <a:xfrm>
            <a:off x="6099048" y="1691640"/>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D5A35"/>
                </a:solidFill>
                <a:effectLst/>
                <a:uLnTx/>
                <a:uFillTx/>
                <a:latin typeface="Calibri" panose="020F0502020204030204"/>
                <a:ea typeface="+mn-ea"/>
                <a:cs typeface="+mn-cs"/>
              </a:rPr>
              <a:t>Non-resident providing services / technology</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Text 32"/>
          <p:cNvSpPr/>
          <p:nvPr/>
        </p:nvSpPr>
        <p:spPr>
          <a:xfrm>
            <a:off x="4818888" y="2039112"/>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5E23"/>
                </a:solidFill>
                <a:effectLst/>
                <a:uLnTx/>
                <a:uFillTx/>
                <a:latin typeface="Calibri" panose="020F0502020204030204"/>
                <a:ea typeface="+mn-ea"/>
                <a:cs typeface="+mn-cs"/>
              </a:rPr>
              <a:t>Purpose: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 33"/>
          <p:cNvSpPr/>
          <p:nvPr/>
        </p:nvSpPr>
        <p:spPr>
          <a:xfrm>
            <a:off x="6099048" y="2039112"/>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D5A35"/>
                </a:solidFill>
                <a:effectLst/>
                <a:uLnTx/>
                <a:uFillTx/>
                <a:latin typeface="Calibri" panose="020F0502020204030204"/>
                <a:ea typeface="+mn-ea"/>
                <a:cs typeface="+mn-cs"/>
              </a:rPr>
              <a:t>Setting up electronics manufacturing in India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 34"/>
          <p:cNvSpPr/>
          <p:nvPr/>
        </p:nvSpPr>
        <p:spPr>
          <a:xfrm>
            <a:off x="4818888" y="2386584"/>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5E23"/>
                </a:solidFill>
                <a:effectLst/>
                <a:uLnTx/>
                <a:uFillTx/>
                <a:latin typeface="Calibri" panose="020F0502020204030204"/>
                <a:ea typeface="+mn-ea"/>
                <a:cs typeface="+mn-cs"/>
              </a:rPr>
              <a:t>Scheme: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xt 35"/>
          <p:cNvSpPr/>
          <p:nvPr/>
        </p:nvSpPr>
        <p:spPr>
          <a:xfrm>
            <a:off x="6099048" y="2386584"/>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D5A35"/>
                </a:solidFill>
                <a:effectLst/>
                <a:uLnTx/>
                <a:uFillTx/>
                <a:latin typeface="Calibri" panose="020F0502020204030204"/>
                <a:ea typeface="+mn-ea"/>
                <a:cs typeface="+mn-cs"/>
              </a:rPr>
              <a:t>Notified by </a:t>
            </a:r>
            <a:r>
              <a:rPr kumimoji="0" lang="en-US" sz="1000" b="0" i="0" u="none" strike="noStrike" kern="1200" cap="none" spc="0" normalizeH="0" baseline="0" noProof="0" dirty="0" err="1">
                <a:ln>
                  <a:noFill/>
                </a:ln>
                <a:solidFill>
                  <a:srgbClr val="2D5A35"/>
                </a:solidFill>
                <a:effectLst/>
                <a:uLnTx/>
                <a:uFillTx/>
                <a:latin typeface="Calibri" panose="020F0502020204030204"/>
                <a:ea typeface="+mn-ea"/>
                <a:cs typeface="+mn-cs"/>
              </a:rPr>
              <a:t>Meit</a:t>
            </a:r>
            <a:r>
              <a:rPr kumimoji="0" lang="en-US" sz="1000" b="0" i="0" u="none" strike="noStrike" kern="1200" cap="none" spc="0" normalizeH="0" baseline="0" noProof="0" dirty="0">
                <a:ln>
                  <a:noFill/>
                </a:ln>
                <a:solidFill>
                  <a:srgbClr val="2D5A35"/>
                </a:solidFill>
                <a:effectLst/>
                <a:uLnTx/>
                <a:uFillTx/>
                <a:latin typeface="Calibri" panose="020F0502020204030204"/>
                <a:ea typeface="+mn-ea"/>
                <a:cs typeface="+mn-cs"/>
              </a:rPr>
              <a:t> (Ministry of Electronics &amp; IT)</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 36"/>
          <p:cNvSpPr/>
          <p:nvPr/>
        </p:nvSpPr>
        <p:spPr>
          <a:xfrm>
            <a:off x="4818888" y="2734056"/>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5E23"/>
                </a:solidFill>
                <a:effectLst/>
                <a:uLnTx/>
                <a:uFillTx/>
                <a:latin typeface="Calibri" panose="020F0502020204030204"/>
                <a:ea typeface="+mn-ea"/>
                <a:cs typeface="+mn-cs"/>
              </a:rPr>
              <a:t>Recipient:</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Text 37"/>
          <p:cNvSpPr/>
          <p:nvPr/>
        </p:nvSpPr>
        <p:spPr>
          <a:xfrm>
            <a:off x="6099048" y="2734056"/>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2D5A35"/>
                </a:solidFill>
                <a:effectLst/>
                <a:uLnTx/>
                <a:uFillTx/>
                <a:latin typeface="Calibri" panose="020F0502020204030204"/>
                <a:ea typeface="+mn-ea"/>
                <a:cs typeface="+mn-cs"/>
              </a:rPr>
              <a:t>Resident company under notified scheme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 38"/>
          <p:cNvSpPr/>
          <p:nvPr/>
        </p:nvSpPr>
        <p:spPr>
          <a:xfrm>
            <a:off x="4818888" y="3081528"/>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5E23"/>
                </a:solidFill>
                <a:effectLst/>
                <a:uLnTx/>
                <a:uFillTx/>
                <a:latin typeface="Calibri" panose="020F0502020204030204"/>
                <a:ea typeface="+mn-ea"/>
                <a:cs typeface="+mn-cs"/>
              </a:rPr>
              <a:t>Conditions: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 39"/>
          <p:cNvSpPr/>
          <p:nvPr/>
        </p:nvSpPr>
        <p:spPr>
          <a:xfrm>
            <a:off x="6099048" y="3081528"/>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D5A35"/>
                </a:solidFill>
                <a:effectLst/>
                <a:uLnTx/>
                <a:uFillTx/>
                <a:latin typeface="Calibri" panose="020F0502020204030204"/>
                <a:ea typeface="+mn-ea"/>
                <a:cs typeface="+mn-cs"/>
              </a:rPr>
              <a:t>Prescribed conditions must be satisfied</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40"/>
          <p:cNvSpPr/>
          <p:nvPr/>
        </p:nvSpPr>
        <p:spPr>
          <a:xfrm>
            <a:off x="4818888" y="3429000"/>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5E23"/>
                </a:solidFill>
                <a:effectLst/>
                <a:uLnTx/>
                <a:uFillTx/>
                <a:latin typeface="Calibri" panose="020F0502020204030204"/>
                <a:ea typeface="+mn-ea"/>
                <a:cs typeface="+mn-cs"/>
              </a:rPr>
              <a:t>Presumptive rate:</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Text 41"/>
          <p:cNvSpPr/>
          <p:nvPr/>
        </p:nvSpPr>
        <p:spPr>
          <a:xfrm>
            <a:off x="6099048" y="3429000"/>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D5A35"/>
                </a:solidFill>
                <a:effectLst/>
                <a:uLnTx/>
                <a:uFillTx/>
                <a:latin typeface="Calibri" panose="020F0502020204030204"/>
                <a:ea typeface="+mn-ea"/>
                <a:cs typeface="+mn-cs"/>
              </a:rPr>
              <a:t>As notified under the applicable scheme</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Text 42"/>
          <p:cNvSpPr/>
          <p:nvPr/>
        </p:nvSpPr>
        <p:spPr>
          <a:xfrm>
            <a:off x="4818888" y="3776472"/>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5E23"/>
                </a:solidFill>
                <a:effectLst/>
                <a:uLnTx/>
                <a:uFillTx/>
                <a:latin typeface="Calibri" panose="020F0502020204030204"/>
                <a:ea typeface="+mn-ea"/>
                <a:cs typeface="+mn-cs"/>
              </a:rPr>
              <a:t>Lower profit?</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Text 43"/>
          <p:cNvSpPr/>
          <p:nvPr/>
        </p:nvSpPr>
        <p:spPr>
          <a:xfrm>
            <a:off x="6099048" y="3776472"/>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D5A35"/>
                </a:solidFill>
                <a:effectLst/>
                <a:uLnTx/>
                <a:uFillTx/>
                <a:latin typeface="Calibri" panose="020F0502020204030204"/>
                <a:ea typeface="+mn-ea"/>
                <a:cs typeface="+mn-cs"/>
              </a:rPr>
              <a:t>No — cannot claim lower income</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Text 44"/>
          <p:cNvSpPr/>
          <p:nvPr/>
        </p:nvSpPr>
        <p:spPr>
          <a:xfrm>
            <a:off x="4818888" y="4123944"/>
            <a:ext cx="123444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5E23"/>
                </a:solidFill>
                <a:effectLst/>
                <a:uLnTx/>
                <a:uFillTx/>
                <a:latin typeface="Calibri" panose="020F0502020204030204"/>
                <a:ea typeface="+mn-ea"/>
                <a:cs typeface="+mn-cs"/>
              </a:rPr>
              <a:t>Set-off losses: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Text 45"/>
          <p:cNvSpPr/>
          <p:nvPr/>
        </p:nvSpPr>
        <p:spPr>
          <a:xfrm>
            <a:off x="6099048" y="4123944"/>
            <a:ext cx="2697480" cy="30175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2D5A35"/>
                </a:solidFill>
                <a:effectLst/>
                <a:uLnTx/>
                <a:uFillTx/>
                <a:latin typeface="Calibri" panose="020F0502020204030204"/>
                <a:ea typeface="+mn-ea"/>
                <a:cs typeface="+mn-cs"/>
              </a:rPr>
              <a:t>Not allowed (Finance Act 2025)</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1E2761"/>
          </a:solidFill>
          <a:ln w="12700">
            <a:solidFill>
              <a:srgbClr val="1E2761"/>
            </a:solidFill>
            <a:prstDash val="solid"/>
          </a:ln>
        </p:spPr>
      </p:sp>
      <p:sp>
        <p:nvSpPr>
          <p:cNvPr id="4" name="Shape 2"/>
          <p:cNvSpPr/>
          <p:nvPr/>
        </p:nvSpPr>
        <p:spPr>
          <a:xfrm>
            <a:off x="274320" y="164592"/>
            <a:ext cx="914400" cy="658368"/>
          </a:xfrm>
          <a:prstGeom prst="rect">
            <a:avLst/>
          </a:prstGeom>
          <a:solidFill>
            <a:schemeClr val="bg2">
              <a:lumMod val="90000"/>
            </a:schemeClr>
          </a:solidFill>
          <a:ln w="12700">
            <a:solidFill>
              <a:srgbClr val="C9A84C"/>
            </a:solidFill>
            <a:prstDash val="solid"/>
          </a:ln>
        </p:spPr>
      </p:sp>
      <p:sp>
        <p:nvSpPr>
          <p:cNvPr id="5" name="Text 3"/>
          <p:cNvSpPr/>
          <p:nvPr/>
        </p:nvSpPr>
        <p:spPr>
          <a:xfrm>
            <a:off x="274320" y="164592"/>
            <a:ext cx="914400" cy="6583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2761"/>
                </a:solidFill>
                <a:effectLst/>
                <a:uLnTx/>
                <a:uFillTx/>
                <a:latin typeface="Trebuchet MS" pitchFamily="34" charset="0"/>
                <a:ea typeface="Trebuchet MS" pitchFamily="34" charset="-122"/>
                <a:cs typeface="Trebuchet MS" pitchFamily="34" charset="-120"/>
              </a:rPr>
              <a:t>Q4</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261872" y="164592"/>
            <a:ext cx="1097280" cy="320040"/>
          </a:xfrm>
          <a:prstGeom prst="rect">
            <a:avLst/>
          </a:prstGeom>
          <a:noFill/>
          <a:ln/>
        </p:spPr>
        <p:txBody>
          <a:bodyPr wrap="square"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274320" y="1143000"/>
            <a:ext cx="8686800" cy="100584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A2340"/>
                </a:solidFill>
                <a:effectLst/>
                <a:uLnTx/>
                <a:uFillTx/>
                <a:latin typeface="Trebuchet MS" pitchFamily="34" charset="0"/>
                <a:ea typeface="Trebuchet MS" pitchFamily="34" charset="-122"/>
                <a:cs typeface="Trebuchet MS" pitchFamily="34" charset="-120"/>
              </a:rPr>
              <a:t>Section 44BBC (effective AY 2025-26) applies to which assessee at what presumptive rate?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274320" y="224028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19" name="Shape 17"/>
          <p:cNvSpPr/>
          <p:nvPr/>
        </p:nvSpPr>
        <p:spPr>
          <a:xfrm>
            <a:off x="384048" y="2395728"/>
            <a:ext cx="438912" cy="438912"/>
          </a:xfrm>
          <a:prstGeom prst="ellipse">
            <a:avLst/>
          </a:prstGeom>
          <a:solidFill>
            <a:srgbClr val="1E2761"/>
          </a:solidFill>
          <a:ln w="12700">
            <a:solidFill>
              <a:srgbClr val="1E2761"/>
            </a:solidFill>
            <a:prstDash val="solid"/>
          </a:ln>
        </p:spPr>
      </p:sp>
      <p:sp>
        <p:nvSpPr>
          <p:cNvPr id="20" name="Text 18"/>
          <p:cNvSpPr/>
          <p:nvPr/>
        </p:nvSpPr>
        <p:spPr>
          <a:xfrm>
            <a:off x="384048" y="239572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932688" y="231343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Resident shipping companies; 7.5%</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4709160" y="224028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23" name="Shape 21"/>
          <p:cNvSpPr/>
          <p:nvPr/>
        </p:nvSpPr>
        <p:spPr>
          <a:xfrm>
            <a:off x="4818888" y="2395728"/>
            <a:ext cx="438912" cy="438912"/>
          </a:xfrm>
          <a:prstGeom prst="ellipse">
            <a:avLst/>
          </a:prstGeom>
          <a:solidFill>
            <a:srgbClr val="1E2761"/>
          </a:solidFill>
          <a:ln w="12700">
            <a:solidFill>
              <a:srgbClr val="1E2761"/>
            </a:solidFill>
            <a:prstDash val="solid"/>
          </a:ln>
        </p:spPr>
      </p:sp>
      <p:sp>
        <p:nvSpPr>
          <p:cNvPr id="24" name="Text 22"/>
          <p:cNvSpPr/>
          <p:nvPr/>
        </p:nvSpPr>
        <p:spPr>
          <a:xfrm>
            <a:off x="4818888" y="239572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5367528" y="231343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NR cruise ship operators; 20%</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274320" y="324612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27" name="Shape 25"/>
          <p:cNvSpPr/>
          <p:nvPr/>
        </p:nvSpPr>
        <p:spPr>
          <a:xfrm>
            <a:off x="384048" y="3401568"/>
            <a:ext cx="438912" cy="438912"/>
          </a:xfrm>
          <a:prstGeom prst="ellipse">
            <a:avLst/>
          </a:prstGeom>
          <a:solidFill>
            <a:srgbClr val="1E2761"/>
          </a:solidFill>
          <a:ln w="12700">
            <a:solidFill>
              <a:srgbClr val="1E2761"/>
            </a:solidFill>
            <a:prstDash val="solid"/>
          </a:ln>
        </p:spPr>
      </p:sp>
      <p:sp>
        <p:nvSpPr>
          <p:cNvPr id="28" name="Text 26"/>
          <p:cNvSpPr/>
          <p:nvPr/>
        </p:nvSpPr>
        <p:spPr>
          <a:xfrm>
            <a:off x="384048" y="340156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7"/>
          <p:cNvSpPr/>
          <p:nvPr/>
        </p:nvSpPr>
        <p:spPr>
          <a:xfrm>
            <a:off x="932688" y="331927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Foreign companies in power projects; 10%</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8"/>
          <p:cNvSpPr/>
          <p:nvPr/>
        </p:nvSpPr>
        <p:spPr>
          <a:xfrm>
            <a:off x="4709160" y="324612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31" name="Shape 29"/>
          <p:cNvSpPr/>
          <p:nvPr/>
        </p:nvSpPr>
        <p:spPr>
          <a:xfrm>
            <a:off x="4818888" y="3401568"/>
            <a:ext cx="438912" cy="438912"/>
          </a:xfrm>
          <a:prstGeom prst="ellipse">
            <a:avLst/>
          </a:prstGeom>
          <a:solidFill>
            <a:srgbClr val="1E2761"/>
          </a:solidFill>
          <a:ln w="12700">
            <a:solidFill>
              <a:srgbClr val="1E2761"/>
            </a:solidFill>
            <a:prstDash val="solid"/>
          </a:ln>
        </p:spPr>
      </p:sp>
      <p:sp>
        <p:nvSpPr>
          <p:cNvPr id="32" name="Text 30"/>
          <p:cNvSpPr/>
          <p:nvPr/>
        </p:nvSpPr>
        <p:spPr>
          <a:xfrm>
            <a:off x="4818888" y="340156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31"/>
          <p:cNvSpPr/>
          <p:nvPr/>
        </p:nvSpPr>
        <p:spPr>
          <a:xfrm>
            <a:off x="5367528" y="331927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NR aircraft operators; 5%</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hape 32"/>
          <p:cNvSpPr/>
          <p:nvPr/>
        </p:nvSpPr>
        <p:spPr>
          <a:xfrm>
            <a:off x="109728" y="4160520"/>
            <a:ext cx="8924544" cy="658368"/>
          </a:xfrm>
          <a:prstGeom prst="rect">
            <a:avLst/>
          </a:prstGeom>
          <a:solidFill>
            <a:srgbClr val="E8ECF5"/>
          </a:solidFill>
          <a:ln w="6350">
            <a:solidFill>
              <a:srgbClr val="CDD3E0"/>
            </a:solidFill>
            <a:prstDash val="solid"/>
          </a:ln>
        </p:spPr>
        <p:txBody>
          <a:bodyPr/>
          <a:lstStyle/>
          <a:p>
            <a:endParaRPr lang="en-IN" dirty="0"/>
          </a:p>
        </p:txBody>
      </p:sp>
      <p:sp>
        <p:nvSpPr>
          <p:cNvPr id="35" name="Text 33"/>
          <p:cNvSpPr/>
          <p:nvPr/>
        </p:nvSpPr>
        <p:spPr>
          <a:xfrm>
            <a:off x="274320" y="4160520"/>
            <a:ext cx="868680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Answer: </a:t>
            </a:r>
          </a:p>
        </p:txBody>
      </p:sp>
      <p:sp>
        <p:nvSpPr>
          <p:cNvPr id="36" name="Text 34"/>
          <p:cNvSpPr/>
          <p:nvPr/>
        </p:nvSpPr>
        <p:spPr>
          <a:xfrm>
            <a:off x="7772400" y="320040"/>
            <a:ext cx="1188720" cy="36576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fade">
                                      <p:cBhvr>
                                        <p:cTn id="7"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6184" y="592016"/>
            <a:ext cx="2614246" cy="3833446"/>
          </a:xfrm>
          <a:prstGeom prst="rect">
            <a:avLst/>
          </a:prstGeom>
          <a:solidFill>
            <a:schemeClr val="accent1">
              <a:lumMod val="75000"/>
            </a:schemeClr>
          </a:solidFill>
          <a:effectLst>
            <a:outerShdw blurRad="50800" dist="38100" dir="5400000" algn="t" rotWithShape="0">
              <a:prstClr val="black">
                <a:alpha val="40000"/>
              </a:prstClr>
            </a:outerShdw>
            <a:softEdge rad="31750"/>
          </a:effectLst>
          <a:scene3d>
            <a:camera prst="isometricOffAxis1Right"/>
            <a:lightRig rig="threePt" dir="t"/>
          </a:scene3d>
          <a:sp3d>
            <a:bevelT/>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b="1" u="sng" spc="50" dirty="0">
              <a:ln w="0"/>
              <a:solidFill>
                <a:schemeClr val="bg2"/>
              </a:solidFill>
              <a:effectLst>
                <a:innerShdw blurRad="63500" dist="50800" dir="13500000">
                  <a:srgbClr val="000000">
                    <a:alpha val="50000"/>
                  </a:srgbClr>
                </a:innerShdw>
              </a:effectLst>
              <a:latin typeface="Book Antiqua" panose="02040602050305030304" pitchFamily="18" charset="0"/>
            </a:endParaRPr>
          </a:p>
          <a:p>
            <a:pPr algn="ctr"/>
            <a:r>
              <a:rPr lang="en-IN" b="1" u="sng" spc="50" dirty="0">
                <a:ln w="0"/>
                <a:solidFill>
                  <a:schemeClr val="bg2"/>
                </a:solidFill>
                <a:effectLst>
                  <a:innerShdw blurRad="63500" dist="50800" dir="13500000">
                    <a:srgbClr val="000000">
                      <a:alpha val="50000"/>
                    </a:srgbClr>
                  </a:innerShdw>
                </a:effectLst>
                <a:latin typeface="Book Antiqua" panose="02040602050305030304" pitchFamily="18" charset="0"/>
              </a:rPr>
              <a:t>Scenario 1</a:t>
            </a:r>
          </a:p>
          <a:p>
            <a:pPr algn="ctr"/>
            <a:endParaRPr lang="en-US" sz="1600" dirty="0">
              <a:latin typeface="Book Antiqua" panose="02040602050305030304" pitchFamily="18" charset="0"/>
            </a:endParaRPr>
          </a:p>
          <a:p>
            <a:pPr algn="ctr"/>
            <a:endParaRPr lang="en-IN" sz="1600" dirty="0">
              <a:latin typeface="Book Antiqua" panose="02040602050305030304" pitchFamily="18" charset="0"/>
            </a:endParaRP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Particulars                  Amount</a:t>
            </a:r>
          </a:p>
          <a:p>
            <a:pPr algn="ctr"/>
            <a:endParaRPr lang="en-IN" sz="1200" dirty="0">
              <a:latin typeface="Book Antiqua" panose="02040602050305030304" pitchFamily="18" charset="0"/>
            </a:endParaRPr>
          </a:p>
          <a:p>
            <a:pPr algn="ctr"/>
            <a:r>
              <a:rPr lang="en-IN" sz="1200" dirty="0">
                <a:latin typeface="Book Antiqua" panose="02040602050305030304" pitchFamily="18" charset="0"/>
              </a:rPr>
              <a:t>Turnover                    ₹78 lakh</a:t>
            </a: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Cash receipts                    15%</a:t>
            </a: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Net profit                     ₹9 lakh</a:t>
            </a:r>
          </a:p>
          <a:p>
            <a:pPr algn="ct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ctr"/>
            <a:r>
              <a:rPr lang="en-US" sz="1200" dirty="0">
                <a:latin typeface="Book Antiqua" panose="02040602050305030304" pitchFamily="18" charset="0"/>
              </a:rPr>
              <a:t>Since turnover is below ₹1 </a:t>
            </a:r>
            <a:r>
              <a:rPr lang="en-US" sz="1200" dirty="0" err="1">
                <a:latin typeface="Book Antiqua" panose="02040602050305030304" pitchFamily="18" charset="0"/>
              </a:rPr>
              <a:t>crore</a:t>
            </a:r>
            <a:r>
              <a:rPr lang="en-US" sz="1200" dirty="0">
                <a:latin typeface="Book Antiqua" panose="02040602050305030304" pitchFamily="18" charset="0"/>
              </a:rPr>
              <a:t>, tax audit is not applicable.</a:t>
            </a:r>
            <a:endParaRPr lang="en-IN" sz="1200" dirty="0">
              <a:latin typeface="Book Antiqua" panose="02040602050305030304" pitchFamily="18" charset="0"/>
            </a:endParaRPr>
          </a:p>
          <a:p>
            <a:pPr algn="ctr"/>
            <a:endParaRPr lang="en-US" sz="1200" dirty="0">
              <a:latin typeface="Book Antiqua" panose="02040602050305030304" pitchFamily="18" charset="0"/>
            </a:endParaRPr>
          </a:p>
          <a:p>
            <a:pPr algn="ctr"/>
            <a:endParaRPr lang="en-IN" sz="1200" dirty="0">
              <a:latin typeface="Book Antiqua" panose="02040602050305030304" pitchFamily="18" charset="0"/>
            </a:endParaRPr>
          </a:p>
        </p:txBody>
      </p:sp>
      <p:sp>
        <p:nvSpPr>
          <p:cNvPr id="7" name="Rectangle 6"/>
          <p:cNvSpPr/>
          <p:nvPr/>
        </p:nvSpPr>
        <p:spPr>
          <a:xfrm>
            <a:off x="3367453" y="592016"/>
            <a:ext cx="2614246" cy="3833446"/>
          </a:xfrm>
          <a:prstGeom prst="rect">
            <a:avLst/>
          </a:prstGeom>
          <a:solidFill>
            <a:schemeClr val="accent1">
              <a:lumMod val="75000"/>
            </a:schemeClr>
          </a:solidFill>
          <a:effectLst>
            <a:outerShdw blurRad="50800" dist="38100" dir="5400000" algn="t" rotWithShape="0">
              <a:prstClr val="black">
                <a:alpha val="40000"/>
              </a:prstClr>
            </a:outerShdw>
            <a:softEdge rad="31750"/>
          </a:effectLst>
          <a:scene3d>
            <a:camera prst="isometricOffAxis1Right"/>
            <a:lightRig rig="threePt" dir="t"/>
          </a:scene3d>
          <a:sp3d>
            <a:bevelT/>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b="1" u="sng" spc="50" dirty="0">
              <a:ln w="0"/>
              <a:solidFill>
                <a:schemeClr val="bg2"/>
              </a:solidFill>
              <a:effectLst>
                <a:innerShdw blurRad="63500" dist="50800" dir="13500000">
                  <a:srgbClr val="000000">
                    <a:alpha val="50000"/>
                  </a:srgbClr>
                </a:innerShdw>
              </a:effectLst>
              <a:latin typeface="Book Antiqua" panose="02040602050305030304" pitchFamily="18" charset="0"/>
            </a:endParaRPr>
          </a:p>
          <a:p>
            <a:pPr algn="ctr"/>
            <a:r>
              <a:rPr lang="en-IN" b="1" u="sng" spc="50" dirty="0">
                <a:ln w="0"/>
                <a:solidFill>
                  <a:schemeClr val="bg2"/>
                </a:solidFill>
                <a:effectLst>
                  <a:innerShdw blurRad="63500" dist="50800" dir="13500000">
                    <a:srgbClr val="000000">
                      <a:alpha val="50000"/>
                    </a:srgbClr>
                  </a:innerShdw>
                </a:effectLst>
                <a:latin typeface="Book Antiqua" panose="02040602050305030304" pitchFamily="18" charset="0"/>
              </a:rPr>
              <a:t>Scenario 2</a:t>
            </a:r>
          </a:p>
          <a:p>
            <a:pPr algn="ctr"/>
            <a:endParaRPr lang="en-US" sz="1600" dirty="0">
              <a:latin typeface="Book Antiqua" panose="02040602050305030304" pitchFamily="18" charset="0"/>
            </a:endParaRPr>
          </a:p>
          <a:p>
            <a:pPr algn="ctr"/>
            <a:endParaRPr lang="en-IN" sz="1600" dirty="0">
              <a:latin typeface="Book Antiqua" panose="02040602050305030304" pitchFamily="18" charset="0"/>
            </a:endParaRP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Particulars                  Amount</a:t>
            </a:r>
          </a:p>
          <a:p>
            <a:pPr algn="ctr"/>
            <a:endParaRPr lang="en-IN" sz="1200" dirty="0">
              <a:latin typeface="Book Antiqua" panose="02040602050305030304" pitchFamily="18" charset="0"/>
            </a:endParaRPr>
          </a:p>
          <a:p>
            <a:pPr algn="ctr"/>
            <a:r>
              <a:rPr lang="en-IN" sz="1200" dirty="0">
                <a:latin typeface="Book Antiqua" panose="02040602050305030304" pitchFamily="18" charset="0"/>
              </a:rPr>
              <a:t>Turnover                ₹1.45 </a:t>
            </a:r>
            <a:r>
              <a:rPr lang="en-IN" sz="1200" dirty="0" err="1">
                <a:latin typeface="Book Antiqua" panose="02040602050305030304" pitchFamily="18" charset="0"/>
              </a:rPr>
              <a:t>crore</a:t>
            </a:r>
            <a:endParaRPr lang="en-IN" sz="1200" dirty="0">
              <a:latin typeface="Book Antiqua" panose="02040602050305030304" pitchFamily="18" charset="0"/>
            </a:endParaRP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Cash receipts                    18%</a:t>
            </a: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Net profit                    ₹11 lakh</a:t>
            </a:r>
          </a:p>
          <a:p>
            <a:pPr algn="ct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ctr"/>
            <a:r>
              <a:rPr lang="en-US" sz="1200" dirty="0">
                <a:latin typeface="Book Antiqua" panose="02040602050305030304" pitchFamily="18" charset="0"/>
              </a:rPr>
              <a:t>Turnover exceeds ₹1 </a:t>
            </a:r>
            <a:r>
              <a:rPr lang="en-US" sz="1200" dirty="0" err="1">
                <a:latin typeface="Book Antiqua" panose="02040602050305030304" pitchFamily="18" charset="0"/>
              </a:rPr>
              <a:t>crore</a:t>
            </a:r>
            <a:r>
              <a:rPr lang="en-US" sz="1200" dirty="0">
                <a:latin typeface="Book Antiqua" panose="02040602050305030304" pitchFamily="18" charset="0"/>
              </a:rPr>
              <a:t> and cash condition for ₹10 </a:t>
            </a:r>
            <a:r>
              <a:rPr lang="en-US" sz="1200" dirty="0" err="1">
                <a:latin typeface="Book Antiqua" panose="02040602050305030304" pitchFamily="18" charset="0"/>
              </a:rPr>
              <a:t>crore</a:t>
            </a:r>
            <a:r>
              <a:rPr lang="en-US" sz="1200" dirty="0">
                <a:latin typeface="Book Antiqua" panose="02040602050305030304" pitchFamily="18" charset="0"/>
              </a:rPr>
              <a:t> benefit is not satisfied.</a:t>
            </a:r>
          </a:p>
          <a:p>
            <a:pPr algn="ctr"/>
            <a:r>
              <a:rPr lang="en-US" sz="1200" dirty="0">
                <a:latin typeface="Book Antiqua" panose="02040602050305030304" pitchFamily="18" charset="0"/>
              </a:rPr>
              <a:t>Tax audit applicable.</a:t>
            </a:r>
          </a:p>
          <a:p>
            <a:pPr algn="ctr"/>
            <a:endParaRPr lang="en-US" sz="1200" dirty="0">
              <a:latin typeface="Book Antiqua" panose="02040602050305030304" pitchFamily="18" charset="0"/>
            </a:endParaRPr>
          </a:p>
          <a:p>
            <a:pPr algn="ctr"/>
            <a:endParaRPr lang="en-IN" sz="1200" dirty="0">
              <a:latin typeface="Book Antiqua" panose="02040602050305030304" pitchFamily="18" charset="0"/>
            </a:endParaRPr>
          </a:p>
        </p:txBody>
      </p:sp>
      <p:sp>
        <p:nvSpPr>
          <p:cNvPr id="8" name="Rectangle 7"/>
          <p:cNvSpPr/>
          <p:nvPr/>
        </p:nvSpPr>
        <p:spPr>
          <a:xfrm>
            <a:off x="6424245" y="592016"/>
            <a:ext cx="2614246" cy="3833446"/>
          </a:xfrm>
          <a:prstGeom prst="rect">
            <a:avLst/>
          </a:prstGeom>
          <a:solidFill>
            <a:schemeClr val="accent1">
              <a:lumMod val="75000"/>
            </a:schemeClr>
          </a:solidFill>
          <a:effectLst>
            <a:outerShdw blurRad="50800" dist="38100" dir="5400000" algn="t" rotWithShape="0">
              <a:prstClr val="black">
                <a:alpha val="40000"/>
              </a:prstClr>
            </a:outerShdw>
            <a:softEdge rad="31750"/>
          </a:effectLst>
          <a:scene3d>
            <a:camera prst="isometricOffAxis1Right"/>
            <a:lightRig rig="threePt" dir="t"/>
          </a:scene3d>
          <a:sp3d>
            <a:bevelT/>
          </a:sp3d>
        </p:spPr>
        <p:style>
          <a:lnRef idx="0">
            <a:schemeClr val="accent1"/>
          </a:lnRef>
          <a:fillRef idx="3">
            <a:schemeClr val="accent1"/>
          </a:fillRef>
          <a:effectRef idx="3">
            <a:schemeClr val="accent1"/>
          </a:effectRef>
          <a:fontRef idx="minor">
            <a:schemeClr val="lt1"/>
          </a:fontRef>
        </p:style>
        <p:txBody>
          <a:bodyPr rtlCol="0" anchor="ctr"/>
          <a:lstStyle/>
          <a:p>
            <a:pPr algn="ctr"/>
            <a:r>
              <a:rPr lang="en-IN" b="1" u="sng" spc="50" dirty="0">
                <a:ln w="0"/>
                <a:solidFill>
                  <a:schemeClr val="bg2"/>
                </a:solidFill>
                <a:effectLst>
                  <a:innerShdw blurRad="63500" dist="50800" dir="13500000">
                    <a:srgbClr val="000000">
                      <a:alpha val="50000"/>
                    </a:srgbClr>
                  </a:innerShdw>
                </a:effectLst>
                <a:latin typeface="Book Antiqua" panose="02040602050305030304" pitchFamily="18" charset="0"/>
              </a:rPr>
              <a:t>Scenario 3</a:t>
            </a:r>
          </a:p>
          <a:p>
            <a:pPr algn="ctr"/>
            <a:endParaRPr lang="en-US" sz="1600" dirty="0">
              <a:latin typeface="Book Antiqua" panose="02040602050305030304" pitchFamily="18" charset="0"/>
            </a:endParaRPr>
          </a:p>
          <a:p>
            <a:pPr algn="ctr"/>
            <a:endParaRPr lang="en-IN" sz="1600" dirty="0">
              <a:latin typeface="Book Antiqua" panose="02040602050305030304" pitchFamily="18" charset="0"/>
            </a:endParaRP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Particulars                  Amount</a:t>
            </a:r>
          </a:p>
          <a:p>
            <a:pPr algn="ctr"/>
            <a:endParaRPr lang="en-IN" sz="1200" dirty="0">
              <a:latin typeface="Book Antiqua" panose="02040602050305030304" pitchFamily="18" charset="0"/>
            </a:endParaRPr>
          </a:p>
          <a:p>
            <a:pPr algn="ctr"/>
            <a:r>
              <a:rPr lang="en-IN" sz="1200" dirty="0">
                <a:latin typeface="Book Antiqua" panose="02040602050305030304" pitchFamily="18" charset="0"/>
              </a:rPr>
              <a:t>Turnover                ₹8.20 </a:t>
            </a:r>
            <a:r>
              <a:rPr lang="en-IN" sz="1200" dirty="0" err="1">
                <a:latin typeface="Book Antiqua" panose="02040602050305030304" pitchFamily="18" charset="0"/>
              </a:rPr>
              <a:t>crore</a:t>
            </a:r>
            <a:endParaRPr lang="en-IN" sz="1200" dirty="0">
              <a:latin typeface="Book Antiqua" panose="02040602050305030304" pitchFamily="18" charset="0"/>
            </a:endParaRP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Cash receipts                     3%</a:t>
            </a: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Cash payments                  4%</a:t>
            </a:r>
          </a:p>
          <a:p>
            <a:pPr algn="ct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ctr"/>
            <a:r>
              <a:rPr lang="en-US" sz="1080" dirty="0">
                <a:latin typeface="Book Antiqua" panose="02040602050305030304" pitchFamily="18" charset="0"/>
              </a:rPr>
              <a:t>Since both cash receipts and cash payments do not exceed 5%, enhanced limit of ₹10 </a:t>
            </a:r>
            <a:r>
              <a:rPr lang="en-US" sz="1080" dirty="0" err="1">
                <a:latin typeface="Book Antiqua" panose="02040602050305030304" pitchFamily="18" charset="0"/>
              </a:rPr>
              <a:t>crore</a:t>
            </a:r>
            <a:r>
              <a:rPr lang="en-US" sz="1080" dirty="0">
                <a:latin typeface="Book Antiqua" panose="02040602050305030304" pitchFamily="18" charset="0"/>
              </a:rPr>
              <a:t> applies.</a:t>
            </a:r>
          </a:p>
          <a:p>
            <a:pPr algn="ctr"/>
            <a:r>
              <a:rPr lang="en-US" sz="1080" dirty="0">
                <a:latin typeface="Book Antiqua" panose="02040602050305030304" pitchFamily="18" charset="0"/>
              </a:rPr>
              <a:t>Audit not applicable</a:t>
            </a:r>
            <a:endParaRPr lang="en-IN" sz="1080" dirty="0">
              <a:latin typeface="Book Antiqua" panose="02040602050305030304" pitchFamily="18" charset="0"/>
            </a:endParaRPr>
          </a:p>
        </p:txBody>
      </p:sp>
      <p:sp>
        <p:nvSpPr>
          <p:cNvPr id="5" name="Rectangle 4"/>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extLst>
      <p:ext uri="{BB962C8B-B14F-4D97-AF65-F5344CB8AC3E}">
        <p14:creationId xmlns:p14="http://schemas.microsoft.com/office/powerpoint/2010/main" val="746568855"/>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8412480" y="4846320"/>
            <a:ext cx="640080" cy="18288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274320" y="182880"/>
            <a:ext cx="36576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0" cap="none" spc="300" normalizeH="0" baseline="0" noProof="0" dirty="0">
                <a:ln>
                  <a:noFill/>
                </a:ln>
                <a:solidFill>
                  <a:srgbClr val="D4A017"/>
                </a:solidFill>
                <a:effectLst/>
                <a:uLnTx/>
                <a:uFillTx/>
                <a:latin typeface="Calibri" panose="020F0502020204030204"/>
                <a:ea typeface="+mn-ea"/>
                <a:cs typeface="+mn-cs"/>
              </a:rPr>
              <a:t> AUDIT PROCEDURE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274320" y="411480"/>
            <a:ext cx="8686800" cy="5029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2761"/>
                </a:solidFill>
                <a:effectLst/>
                <a:uLnTx/>
                <a:uFillTx/>
                <a:latin typeface="Calibri" panose="020F0502020204030204"/>
                <a:ea typeface="+mn-ea"/>
                <a:cs typeface="+mn-cs"/>
              </a:rPr>
              <a:t>Three Situations the Auditor Will Encounter</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274320" y="896112"/>
            <a:ext cx="45720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228600" y="1234440"/>
            <a:ext cx="8686800" cy="1170432"/>
          </a:xfrm>
          <a:prstGeom prst="rect">
            <a:avLst/>
          </a:prstGeom>
          <a:solidFill>
            <a:srgbClr val="E6F1FB"/>
          </a:solidFill>
          <a:ln w="6350">
            <a:solidFill>
              <a:srgbClr val="B5D4F4"/>
            </a:solidFill>
            <a:prstDash val="solid"/>
          </a:ln>
        </p:spPr>
        <p:txBody>
          <a:bodyPr/>
          <a:lstStyle/>
          <a:p>
            <a:endParaRPr lang="en-IN" sz="1200"/>
          </a:p>
        </p:txBody>
      </p:sp>
      <p:sp>
        <p:nvSpPr>
          <p:cNvPr id="8" name="Shape 6"/>
          <p:cNvSpPr/>
          <p:nvPr/>
        </p:nvSpPr>
        <p:spPr>
          <a:xfrm>
            <a:off x="228600" y="1234440"/>
            <a:ext cx="502920" cy="1170432"/>
          </a:xfrm>
          <a:prstGeom prst="rect">
            <a:avLst/>
          </a:prstGeom>
          <a:solidFill>
            <a:srgbClr val="185FA5"/>
          </a:solidFill>
          <a:ln w="12700">
            <a:solidFill>
              <a:srgbClr val="185FA5"/>
            </a:solidFill>
            <a:prstDash val="solid"/>
          </a:ln>
        </p:spPr>
        <p:txBody>
          <a:bodyPr/>
          <a:lstStyle/>
          <a:p>
            <a:endParaRPr lang="en-IN" sz="1200"/>
          </a:p>
        </p:txBody>
      </p:sp>
      <p:sp>
        <p:nvSpPr>
          <p:cNvPr id="9" name="Text 7"/>
          <p:cNvSpPr/>
          <p:nvPr/>
        </p:nvSpPr>
        <p:spPr>
          <a:xfrm>
            <a:off x="228600" y="1508760"/>
            <a:ext cx="502920" cy="5943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A</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914400" y="1307592"/>
            <a:ext cx="786384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85FA5"/>
                </a:solidFill>
                <a:effectLst/>
                <a:uLnTx/>
                <a:uFillTx/>
                <a:latin typeface="Calibri" panose="020F0502020204030204"/>
                <a:ea typeface="+mn-ea"/>
                <a:cs typeface="+mn-cs"/>
              </a:rPr>
              <a:t>Single set of books — mixed business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914400" y="1581912"/>
            <a:ext cx="7772400" cy="23774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4A70"/>
                </a:solidFill>
                <a:effectLst/>
                <a:uLnTx/>
                <a:uFillTx/>
                <a:latin typeface="Calibri" panose="020F0502020204030204"/>
                <a:ea typeface="+mn-ea"/>
                <a:cs typeface="+mn-cs"/>
              </a:rPr>
              <a:t>Assessee maintains regular books of account and has both presumptive and normal business in the same P&amp;L.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914400" y="1837944"/>
            <a:ext cx="7772400" cy="23774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4A70"/>
                </a:solidFill>
                <a:effectLst/>
                <a:uLnTx/>
                <a:uFillTx/>
                <a:latin typeface="Calibri" panose="020F0502020204030204"/>
                <a:ea typeface="+mn-ea"/>
                <a:cs typeface="+mn-cs"/>
              </a:rPr>
              <a:t>Action: Apportion common expenditure on a fair and reasonable basis. Document the apportionment method clearly.</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914400" y="2093976"/>
            <a:ext cx="7772400" cy="23774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4A70"/>
                </a:solidFill>
                <a:effectLst/>
                <a:uLnTx/>
                <a:uFillTx/>
                <a:latin typeface="Calibri" panose="020F0502020204030204"/>
                <a:ea typeface="+mn-ea"/>
                <a:cs typeface="+mn-cs"/>
              </a:rPr>
              <a:t>If not satisfied with reasonableness → qualify in Para 3 / Form 3CA or Para 5 / Form 3CB.</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228600" y="2514600"/>
            <a:ext cx="8686800" cy="1170432"/>
          </a:xfrm>
          <a:prstGeom prst="rect">
            <a:avLst/>
          </a:prstGeom>
          <a:solidFill>
            <a:srgbClr val="D5F5E3"/>
          </a:solidFill>
          <a:ln w="6350">
            <a:solidFill>
              <a:srgbClr val="A8D8B8"/>
            </a:solidFill>
            <a:prstDash val="solid"/>
          </a:ln>
        </p:spPr>
        <p:txBody>
          <a:bodyPr/>
          <a:lstStyle/>
          <a:p>
            <a:endParaRPr lang="en-IN" sz="1200"/>
          </a:p>
        </p:txBody>
      </p:sp>
      <p:sp>
        <p:nvSpPr>
          <p:cNvPr id="15" name="Shape 13"/>
          <p:cNvSpPr/>
          <p:nvPr/>
        </p:nvSpPr>
        <p:spPr>
          <a:xfrm>
            <a:off x="228600" y="2514600"/>
            <a:ext cx="502920" cy="1170432"/>
          </a:xfrm>
          <a:prstGeom prst="rect">
            <a:avLst/>
          </a:prstGeom>
          <a:solidFill>
            <a:srgbClr val="1E5E23"/>
          </a:solidFill>
          <a:ln w="12700">
            <a:solidFill>
              <a:srgbClr val="1E5E23"/>
            </a:solidFill>
            <a:prstDash val="solid"/>
          </a:ln>
        </p:spPr>
        <p:txBody>
          <a:bodyPr/>
          <a:lstStyle/>
          <a:p>
            <a:endParaRPr lang="en-IN" sz="1200"/>
          </a:p>
        </p:txBody>
      </p:sp>
      <p:sp>
        <p:nvSpPr>
          <p:cNvPr id="16" name="Text 14"/>
          <p:cNvSpPr/>
          <p:nvPr/>
        </p:nvSpPr>
        <p:spPr>
          <a:xfrm>
            <a:off x="228600" y="2788920"/>
            <a:ext cx="502920" cy="5943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B</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914400" y="2587752"/>
            <a:ext cx="786384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E5E23"/>
                </a:solidFill>
                <a:effectLst/>
                <a:uLnTx/>
                <a:uFillTx/>
                <a:latin typeface="Calibri" panose="020F0502020204030204"/>
                <a:ea typeface="+mn-ea"/>
                <a:cs typeface="+mn-cs"/>
              </a:rPr>
              <a:t>Separate books for each business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914400" y="2862072"/>
            <a:ext cx="7772400" cy="23774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4A70"/>
                </a:solidFill>
                <a:effectLst/>
                <a:uLnTx/>
                <a:uFillTx/>
                <a:latin typeface="Calibri" panose="020F0502020204030204"/>
                <a:ea typeface="+mn-ea"/>
                <a:cs typeface="+mn-cs"/>
              </a:rPr>
              <a:t>Assessee maintains separate sets of accounts for presumptive and non-presumptive businesses.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914400" y="3118104"/>
            <a:ext cx="7772400" cy="23774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4A70"/>
                </a:solidFill>
                <a:effectLst/>
                <a:uLnTx/>
                <a:uFillTx/>
                <a:latin typeface="Calibri" panose="020F0502020204030204"/>
                <a:ea typeface="+mn-ea"/>
                <a:cs typeface="+mn-cs"/>
              </a:rPr>
              <a:t>Action: Verify the disclosed profit directly from the separate books maintained for the presumptive segment.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914400" y="3374136"/>
            <a:ext cx="7772400" cy="23774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4A70"/>
                </a:solidFill>
                <a:effectLst/>
                <a:uLnTx/>
                <a:uFillTx/>
                <a:latin typeface="Calibri" panose="020F0502020204030204"/>
                <a:ea typeface="+mn-ea"/>
                <a:cs typeface="+mn-cs"/>
              </a:rPr>
              <a:t>Most straightforward situation — cross-check figures from both sets of books.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9"/>
          <p:cNvSpPr/>
          <p:nvPr/>
        </p:nvSpPr>
        <p:spPr>
          <a:xfrm>
            <a:off x="228600" y="3790188"/>
            <a:ext cx="8686800" cy="1170432"/>
          </a:xfrm>
          <a:prstGeom prst="rect">
            <a:avLst/>
          </a:prstGeom>
          <a:solidFill>
            <a:srgbClr val="FCEBEB"/>
          </a:solidFill>
          <a:ln w="6350">
            <a:solidFill>
              <a:srgbClr val="F7C1C1"/>
            </a:solidFill>
            <a:prstDash val="solid"/>
          </a:ln>
        </p:spPr>
        <p:txBody>
          <a:bodyPr/>
          <a:lstStyle/>
          <a:p>
            <a:endParaRPr lang="en-IN" sz="1200"/>
          </a:p>
        </p:txBody>
      </p:sp>
      <p:sp>
        <p:nvSpPr>
          <p:cNvPr id="22" name="Shape 20"/>
          <p:cNvSpPr/>
          <p:nvPr/>
        </p:nvSpPr>
        <p:spPr>
          <a:xfrm>
            <a:off x="228600" y="3794760"/>
            <a:ext cx="502920" cy="1170432"/>
          </a:xfrm>
          <a:prstGeom prst="rect">
            <a:avLst/>
          </a:prstGeom>
          <a:solidFill>
            <a:srgbClr val="A32D2D"/>
          </a:solidFill>
          <a:ln w="12700">
            <a:solidFill>
              <a:srgbClr val="A32D2D"/>
            </a:solidFill>
            <a:prstDash val="solid"/>
          </a:ln>
        </p:spPr>
        <p:txBody>
          <a:bodyPr/>
          <a:lstStyle/>
          <a:p>
            <a:endParaRPr lang="en-IN" sz="1200"/>
          </a:p>
        </p:txBody>
      </p:sp>
      <p:sp>
        <p:nvSpPr>
          <p:cNvPr id="23" name="Text 21"/>
          <p:cNvSpPr/>
          <p:nvPr/>
        </p:nvSpPr>
        <p:spPr>
          <a:xfrm>
            <a:off x="228600" y="4069080"/>
            <a:ext cx="502920" cy="5943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C</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914400" y="3867912"/>
            <a:ext cx="786384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A32D2D"/>
                </a:solidFill>
                <a:effectLst/>
                <a:uLnTx/>
                <a:uFillTx/>
                <a:latin typeface="Calibri" panose="020F0502020204030204"/>
                <a:ea typeface="+mn-ea"/>
                <a:cs typeface="+mn-cs"/>
              </a:rPr>
              <a:t>No books for presumptive business  ⚠ Danger Zone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914400" y="4142232"/>
            <a:ext cx="7772400" cy="23774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4A70"/>
                </a:solidFill>
                <a:effectLst/>
                <a:uLnTx/>
                <a:uFillTx/>
                <a:latin typeface="Calibri" panose="020F0502020204030204"/>
                <a:ea typeface="+mn-ea"/>
                <a:cs typeface="+mn-cs"/>
              </a:rPr>
              <a:t>Assessee has regular books for main business but NO books at all for the presumptive segment — only net income credited to main P&amp;L.</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4"/>
          <p:cNvSpPr/>
          <p:nvPr/>
        </p:nvSpPr>
        <p:spPr>
          <a:xfrm>
            <a:off x="914400" y="4398264"/>
            <a:ext cx="7772400" cy="23774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4A70"/>
                </a:solidFill>
                <a:effectLst/>
                <a:uLnTx/>
                <a:uFillTx/>
                <a:latin typeface="Calibri" panose="020F0502020204030204"/>
                <a:ea typeface="+mn-ea"/>
                <a:cs typeface="+mn-cs"/>
              </a:rPr>
              <a:t>Action: State the amount from P&amp;L with a note of inability to verify the figure.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5"/>
          <p:cNvSpPr/>
          <p:nvPr/>
        </p:nvSpPr>
        <p:spPr>
          <a:xfrm>
            <a:off x="914400" y="4654296"/>
            <a:ext cx="7772400" cy="23774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A4A70"/>
                </a:solidFill>
                <a:effectLst/>
                <a:uLnTx/>
                <a:uFillTx/>
                <a:latin typeface="Calibri" panose="020F0502020204030204"/>
                <a:ea typeface="+mn-ea"/>
                <a:cs typeface="+mn-cs"/>
              </a:rPr>
              <a:t>Mandatory qualification in Form 3CB — cannot form opinion on true &amp; fair view without books.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8412480" y="4846320"/>
            <a:ext cx="640080" cy="18288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274320" y="182880"/>
            <a:ext cx="36576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221373" y="45720"/>
            <a:ext cx="8686800" cy="5029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1E2761"/>
                </a:solidFill>
                <a:effectLst/>
                <a:uLnTx/>
                <a:uFillTx/>
                <a:latin typeface="Calibri" panose="020F0502020204030204"/>
                <a:ea typeface="+mn-ea"/>
                <a:cs typeface="+mn-cs"/>
              </a:rPr>
              <a:t>Reporting Tables — Section 44AE &amp; Tonnage Tax</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89516" y="585216"/>
            <a:ext cx="86868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7A8BAA"/>
                </a:solidFill>
                <a:effectLst/>
                <a:uLnTx/>
                <a:uFillTx/>
                <a:latin typeface="Calibri" panose="020F0502020204030204"/>
                <a:ea typeface="+mn-ea"/>
                <a:cs typeface="+mn-cs"/>
              </a:rPr>
              <a:t>Working paper formats required to support Form 3CD figures </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258834" y="859536"/>
            <a:ext cx="420624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E2761"/>
                </a:solidFill>
                <a:effectLst/>
                <a:uLnTx/>
                <a:uFillTx/>
                <a:latin typeface="Calibri" panose="020F0502020204030204"/>
                <a:ea typeface="+mn-ea"/>
                <a:cs typeface="+mn-cs"/>
              </a:rPr>
              <a:t>Section 44AE — Vehicle Details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9" name="Table 0"/>
          <p:cNvGraphicFramePr>
            <a:graphicFrameLocks noGrp="1"/>
          </p:cNvGraphicFramePr>
          <p:nvPr>
            <p:extLst>
              <p:ext uri="{D42A27DB-BD31-4B8C-83A1-F6EECF244321}">
                <p14:modId xmlns:p14="http://schemas.microsoft.com/office/powerpoint/2010/main" val="3333367167"/>
              </p:ext>
            </p:extLst>
          </p:nvPr>
        </p:nvGraphicFramePr>
        <p:xfrm>
          <a:off x="228600" y="1207008"/>
          <a:ext cx="8823959" cy="1490472"/>
        </p:xfrm>
        <a:graphic>
          <a:graphicData uri="http://schemas.openxmlformats.org/drawingml/2006/table">
            <a:tbl>
              <a:tblPr/>
              <a:tblGrid>
                <a:gridCol w="1486141">
                  <a:extLst>
                    <a:ext uri="{9D8B030D-6E8A-4147-A177-3AD203B41FA5}">
                      <a16:colId xmlns:a16="http://schemas.microsoft.com/office/drawing/2014/main" val="20000"/>
                    </a:ext>
                  </a:extLst>
                </a:gridCol>
                <a:gridCol w="1114605">
                  <a:extLst>
                    <a:ext uri="{9D8B030D-6E8A-4147-A177-3AD203B41FA5}">
                      <a16:colId xmlns:a16="http://schemas.microsoft.com/office/drawing/2014/main" val="20001"/>
                    </a:ext>
                  </a:extLst>
                </a:gridCol>
                <a:gridCol w="1207489">
                  <a:extLst>
                    <a:ext uri="{9D8B030D-6E8A-4147-A177-3AD203B41FA5}">
                      <a16:colId xmlns:a16="http://schemas.microsoft.com/office/drawing/2014/main" val="20002"/>
                    </a:ext>
                  </a:extLst>
                </a:gridCol>
                <a:gridCol w="1207489">
                  <a:extLst>
                    <a:ext uri="{9D8B030D-6E8A-4147-A177-3AD203B41FA5}">
                      <a16:colId xmlns:a16="http://schemas.microsoft.com/office/drawing/2014/main" val="20003"/>
                    </a:ext>
                  </a:extLst>
                </a:gridCol>
                <a:gridCol w="1207489">
                  <a:extLst>
                    <a:ext uri="{9D8B030D-6E8A-4147-A177-3AD203B41FA5}">
                      <a16:colId xmlns:a16="http://schemas.microsoft.com/office/drawing/2014/main" val="20004"/>
                    </a:ext>
                  </a:extLst>
                </a:gridCol>
                <a:gridCol w="1207489">
                  <a:extLst>
                    <a:ext uri="{9D8B030D-6E8A-4147-A177-3AD203B41FA5}">
                      <a16:colId xmlns:a16="http://schemas.microsoft.com/office/drawing/2014/main" val="20005"/>
                    </a:ext>
                  </a:extLst>
                </a:gridCol>
                <a:gridCol w="1393257">
                  <a:extLst>
                    <a:ext uri="{9D8B030D-6E8A-4147-A177-3AD203B41FA5}">
                      <a16:colId xmlns:a16="http://schemas.microsoft.com/office/drawing/2014/main" val="20006"/>
                    </a:ext>
                  </a:extLst>
                </a:gridCol>
              </a:tblGrid>
              <a:tr h="496824">
                <a:tc>
                  <a:txBody>
                    <a:bodyPr/>
                    <a:lstStyle/>
                    <a:p>
                      <a:pPr marL="0" indent="0" algn="ctr">
                        <a:buNone/>
                      </a:pPr>
                      <a:r>
                        <a:rPr lang="en-US" sz="750" b="1" dirty="0">
                          <a:solidFill>
                            <a:srgbClr val="FFFFFF"/>
                          </a:solidFill>
                        </a:rPr>
                        <a:t>Nature of Vehicle</a:t>
                      </a:r>
                      <a:endParaRPr lang="en-US" sz="7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750" b="1" dirty="0">
                          <a:solidFill>
                            <a:srgbClr val="FFFFFF"/>
                          </a:solidFill>
                        </a:rPr>
                        <a:t>No. of Vehicles</a:t>
                      </a:r>
                      <a:endParaRPr lang="en-US" sz="7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750" b="1" dirty="0">
                          <a:solidFill>
                            <a:srgbClr val="FFFFFF"/>
                          </a:solidFill>
                        </a:rPr>
                        <a:t>Month Acquired</a:t>
                      </a:r>
                      <a:endParaRPr lang="en-US" sz="7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750" b="1" dirty="0">
                          <a:solidFill>
                            <a:srgbClr val="FFFFFF"/>
                          </a:solidFill>
                        </a:rPr>
                        <a:t>Income/Month</a:t>
                      </a:r>
                      <a:endParaRPr lang="en-US" sz="7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750" b="1" dirty="0">
                          <a:solidFill>
                            <a:srgbClr val="FFFFFF"/>
                          </a:solidFill>
                        </a:rPr>
                        <a:t>Months Owned</a:t>
                      </a:r>
                      <a:endParaRPr lang="en-US" sz="7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750" b="1" dirty="0">
                          <a:solidFill>
                            <a:srgbClr val="FFFFFF"/>
                          </a:solidFill>
                        </a:rPr>
                        <a:t>GVW/Nature</a:t>
                      </a:r>
                      <a:endParaRPr lang="en-US" sz="7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750" b="1" dirty="0">
                          <a:solidFill>
                            <a:srgbClr val="FFFFFF"/>
                          </a:solidFill>
                        </a:rPr>
                        <a:t>Income for Year</a:t>
                      </a:r>
                      <a:endParaRPr lang="en-US" sz="7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496824">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extLst>
                  <a:ext uri="{0D108BD9-81ED-4DB2-BD59-A6C34878D82A}">
                    <a16:rowId xmlns:a16="http://schemas.microsoft.com/office/drawing/2014/main" val="10001"/>
                  </a:ext>
                </a:extLst>
              </a:tr>
              <a:tr h="496824">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extLst>
                  <a:ext uri="{0D108BD9-81ED-4DB2-BD59-A6C34878D82A}">
                    <a16:rowId xmlns:a16="http://schemas.microsoft.com/office/drawing/2014/main" val="10002"/>
                  </a:ext>
                </a:extLst>
              </a:tr>
            </a:tbl>
          </a:graphicData>
        </a:graphic>
      </p:graphicFrame>
      <p:sp>
        <p:nvSpPr>
          <p:cNvPr id="8" name="Text 6"/>
          <p:cNvSpPr/>
          <p:nvPr/>
        </p:nvSpPr>
        <p:spPr>
          <a:xfrm>
            <a:off x="228600" y="2743200"/>
            <a:ext cx="5486400" cy="2743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1E2761"/>
                </a:solidFill>
                <a:effectLst/>
                <a:uLnTx/>
                <a:uFillTx/>
                <a:latin typeface="Calibri" panose="020F0502020204030204"/>
                <a:ea typeface="+mn-ea"/>
                <a:cs typeface="+mn-cs"/>
              </a:rPr>
              <a:t>Chapter XII-G — Tonnage Income Details</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7" name="Table 1"/>
          <p:cNvGraphicFramePr>
            <a:graphicFrameLocks noGrp="1"/>
          </p:cNvGraphicFramePr>
          <p:nvPr>
            <p:extLst>
              <p:ext uri="{D42A27DB-BD31-4B8C-83A1-F6EECF244321}">
                <p14:modId xmlns:p14="http://schemas.microsoft.com/office/powerpoint/2010/main" val="2981103764"/>
              </p:ext>
            </p:extLst>
          </p:nvPr>
        </p:nvGraphicFramePr>
        <p:xfrm>
          <a:off x="258834" y="3296412"/>
          <a:ext cx="8686800" cy="1504188"/>
        </p:xfrm>
        <a:graphic>
          <a:graphicData uri="http://schemas.openxmlformats.org/drawingml/2006/table">
            <a:tbl>
              <a:tblPr/>
              <a:tblGrid>
                <a:gridCol w="182880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280160">
                  <a:extLst>
                    <a:ext uri="{9D8B030D-6E8A-4147-A177-3AD203B41FA5}">
                      <a16:colId xmlns:a16="http://schemas.microsoft.com/office/drawing/2014/main" val="20004"/>
                    </a:ext>
                  </a:extLst>
                </a:gridCol>
                <a:gridCol w="1097280">
                  <a:extLst>
                    <a:ext uri="{9D8B030D-6E8A-4147-A177-3AD203B41FA5}">
                      <a16:colId xmlns:a16="http://schemas.microsoft.com/office/drawing/2014/main" val="20005"/>
                    </a:ext>
                  </a:extLst>
                </a:gridCol>
              </a:tblGrid>
              <a:tr h="226390">
                <a:tc>
                  <a:txBody>
                    <a:bodyPr/>
                    <a:lstStyle/>
                    <a:p>
                      <a:pPr marL="0" indent="0" algn="ctr">
                        <a:buNone/>
                      </a:pPr>
                      <a:r>
                        <a:rPr lang="en-US" sz="750" b="1" dirty="0">
                          <a:solidFill>
                            <a:srgbClr val="FFFFFF"/>
                          </a:solidFill>
                        </a:rPr>
                        <a:t>Name of Ship</a:t>
                      </a:r>
                      <a:endParaRPr lang="en-US" sz="7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750" b="1" dirty="0">
                          <a:solidFill>
                            <a:srgbClr val="FFFFFF"/>
                          </a:solidFill>
                        </a:rPr>
                        <a:t>Net Tonnage (DGS Cert.)</a:t>
                      </a:r>
                      <a:endParaRPr lang="en-US" sz="7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750" b="1" dirty="0">
                          <a:solidFill>
                            <a:srgbClr val="FFFFFF"/>
                          </a:solidFill>
                        </a:rPr>
                        <a:t>Rounded to 100</a:t>
                      </a:r>
                      <a:endParaRPr lang="en-US" sz="7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750" b="1" dirty="0">
                          <a:solidFill>
                            <a:srgbClr val="FFFFFF"/>
                          </a:solidFill>
                        </a:rPr>
                        <a:t>Tonnage Income/Day</a:t>
                      </a:r>
                      <a:endParaRPr lang="en-US" sz="7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750" b="1" dirty="0">
                          <a:solidFill>
                            <a:srgbClr val="FFFFFF"/>
                          </a:solidFill>
                        </a:rPr>
                        <a:t>Days Operated</a:t>
                      </a:r>
                      <a:endParaRPr lang="en-US" sz="7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750" b="1" dirty="0">
                          <a:solidFill>
                            <a:srgbClr val="FFFFFF"/>
                          </a:solidFill>
                        </a:rPr>
                        <a:t>Tonnage Income/Year</a:t>
                      </a:r>
                      <a:endParaRPr lang="en-US" sz="7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226390">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extLst>
                  <a:ext uri="{0D108BD9-81ED-4DB2-BD59-A6C34878D82A}">
                    <a16:rowId xmlns:a16="http://schemas.microsoft.com/office/drawing/2014/main" val="10001"/>
                  </a:ext>
                </a:extLst>
              </a:tr>
              <a:tr h="1051408">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800" dirty="0">
                          <a:solidFill>
                            <a:srgbClr val="7A8BAA"/>
                          </a:solidFill>
                        </a:rPr>
                        <a:t>—</a:t>
                      </a:r>
                      <a:endParaRPr lang="en-US" sz="80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extLst>
                  <a:ext uri="{0D108BD9-81ED-4DB2-BD59-A6C34878D82A}">
                    <a16:rowId xmlns:a16="http://schemas.microsoft.com/office/drawing/2014/main" val="10002"/>
                  </a:ext>
                </a:extLst>
              </a:tr>
            </a:tbl>
          </a:graphicData>
        </a:graphic>
      </p:graphicFrame>
      <p:sp>
        <p:nvSpPr>
          <p:cNvPr id="13" name="Text 9"/>
          <p:cNvSpPr/>
          <p:nvPr/>
        </p:nvSpPr>
        <p:spPr>
          <a:xfrm>
            <a:off x="384048" y="4206240"/>
            <a:ext cx="8366760" cy="59436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8412480" y="4846320"/>
            <a:ext cx="640080" cy="18288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274320" y="182880"/>
            <a:ext cx="36576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193204" y="64008"/>
            <a:ext cx="8686800" cy="5029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2761"/>
                </a:solidFill>
                <a:effectLst/>
                <a:uLnTx/>
                <a:uFillTx/>
                <a:latin typeface="Calibri" panose="020F0502020204030204"/>
                <a:ea typeface="+mn-ea"/>
                <a:cs typeface="+mn-cs"/>
              </a:rPr>
              <a:t>Clause 13(a–c): Method of Accounting</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228600" y="1005840"/>
            <a:ext cx="2834640" cy="1828800"/>
          </a:xfrm>
          <a:prstGeom prst="rect">
            <a:avLst/>
          </a:prstGeom>
          <a:solidFill>
            <a:srgbClr val="E8F0FD"/>
          </a:solidFill>
          <a:ln w="6350">
            <a:solidFill>
              <a:srgbClr val="C0D0F0"/>
            </a:solidFill>
            <a:prstDash val="solid"/>
          </a:ln>
        </p:spPr>
        <p:txBody>
          <a:bodyPr/>
          <a:lstStyle/>
          <a:p>
            <a:endParaRPr lang="en-IN" sz="1300"/>
          </a:p>
        </p:txBody>
      </p:sp>
      <p:sp>
        <p:nvSpPr>
          <p:cNvPr id="7" name="Shape 5"/>
          <p:cNvSpPr/>
          <p:nvPr/>
        </p:nvSpPr>
        <p:spPr>
          <a:xfrm>
            <a:off x="228600" y="1005840"/>
            <a:ext cx="2834640" cy="411480"/>
          </a:xfrm>
          <a:prstGeom prst="rect">
            <a:avLst/>
          </a:prstGeom>
          <a:solidFill>
            <a:srgbClr val="028090"/>
          </a:solidFill>
          <a:ln w="12700">
            <a:solidFill>
              <a:srgbClr val="028090"/>
            </a:solidFill>
            <a:prstDash val="solid"/>
          </a:ln>
        </p:spPr>
        <p:txBody>
          <a:bodyPr/>
          <a:lstStyle/>
          <a:p>
            <a:endParaRPr lang="en-IN" sz="1300"/>
          </a:p>
        </p:txBody>
      </p:sp>
      <p:sp>
        <p:nvSpPr>
          <p:cNvPr id="8" name="Text 6"/>
          <p:cNvSpPr/>
          <p:nvPr/>
        </p:nvSpPr>
        <p:spPr>
          <a:xfrm>
            <a:off x="320040" y="1051560"/>
            <a:ext cx="265176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anose="020F0502020204030204"/>
                <a:ea typeface="+mn-ea"/>
                <a:cs typeface="+mn-cs"/>
              </a:rPr>
              <a:t>Clause 13(a)</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320040" y="1463040"/>
            <a:ext cx="265176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761"/>
                </a:solidFill>
                <a:effectLst/>
                <a:uLnTx/>
                <a:uFillTx/>
                <a:latin typeface="Calibri" panose="020F0502020204030204"/>
                <a:ea typeface="+mn-ea"/>
                <a:cs typeface="+mn-cs"/>
              </a:rPr>
              <a:t>Method employed</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320040" y="1755648"/>
            <a:ext cx="2651760" cy="10058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State whether the assessee follows Cash or Mercantile (accrual) system of accounting in the previous year under audit.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3172968" y="1005840"/>
            <a:ext cx="2834640" cy="1828800"/>
          </a:xfrm>
          <a:prstGeom prst="rect">
            <a:avLst/>
          </a:prstGeom>
          <a:solidFill>
            <a:srgbClr val="E8F0FD"/>
          </a:solidFill>
          <a:ln w="6350">
            <a:solidFill>
              <a:srgbClr val="C0D0F0"/>
            </a:solidFill>
            <a:prstDash val="solid"/>
          </a:ln>
        </p:spPr>
        <p:txBody>
          <a:bodyPr/>
          <a:lstStyle/>
          <a:p>
            <a:endParaRPr lang="en-IN" sz="1300"/>
          </a:p>
        </p:txBody>
      </p:sp>
      <p:sp>
        <p:nvSpPr>
          <p:cNvPr id="12" name="Shape 10"/>
          <p:cNvSpPr/>
          <p:nvPr/>
        </p:nvSpPr>
        <p:spPr>
          <a:xfrm>
            <a:off x="3172968" y="1005840"/>
            <a:ext cx="2834640" cy="411480"/>
          </a:xfrm>
          <a:prstGeom prst="rect">
            <a:avLst/>
          </a:prstGeom>
          <a:solidFill>
            <a:srgbClr val="028090"/>
          </a:solidFill>
          <a:ln w="12700">
            <a:solidFill>
              <a:srgbClr val="028090"/>
            </a:solidFill>
            <a:prstDash val="solid"/>
          </a:ln>
        </p:spPr>
        <p:txBody>
          <a:bodyPr/>
          <a:lstStyle/>
          <a:p>
            <a:endParaRPr lang="en-IN" sz="1300"/>
          </a:p>
        </p:txBody>
      </p:sp>
      <p:sp>
        <p:nvSpPr>
          <p:cNvPr id="13" name="Text 11"/>
          <p:cNvSpPr/>
          <p:nvPr/>
        </p:nvSpPr>
        <p:spPr>
          <a:xfrm>
            <a:off x="3264408" y="1051560"/>
            <a:ext cx="265176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anose="020F0502020204030204"/>
                <a:ea typeface="+mn-ea"/>
                <a:cs typeface="+mn-cs"/>
              </a:rPr>
              <a:t>Clause 13(b)</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3264408" y="1463040"/>
            <a:ext cx="265176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761"/>
                </a:solidFill>
                <a:effectLst/>
                <a:uLnTx/>
                <a:uFillTx/>
                <a:latin typeface="Calibri" panose="020F0502020204030204"/>
                <a:ea typeface="+mn-ea"/>
                <a:cs typeface="+mn-cs"/>
              </a:rPr>
              <a:t>Change in method?</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3264408" y="1755648"/>
            <a:ext cx="2651760" cy="10058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State whether there was any change vis-à-vis the immediately preceding previous year. Obtain written confirmation from assessee.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6117336" y="1005840"/>
            <a:ext cx="2834640" cy="1828800"/>
          </a:xfrm>
          <a:prstGeom prst="rect">
            <a:avLst/>
          </a:prstGeom>
          <a:solidFill>
            <a:srgbClr val="E8F0FD"/>
          </a:solidFill>
          <a:ln w="6350">
            <a:solidFill>
              <a:srgbClr val="C0D0F0"/>
            </a:solidFill>
            <a:prstDash val="solid"/>
          </a:ln>
        </p:spPr>
        <p:txBody>
          <a:bodyPr/>
          <a:lstStyle/>
          <a:p>
            <a:endParaRPr lang="en-IN" sz="1300"/>
          </a:p>
        </p:txBody>
      </p:sp>
      <p:sp>
        <p:nvSpPr>
          <p:cNvPr id="17" name="Shape 15"/>
          <p:cNvSpPr/>
          <p:nvPr/>
        </p:nvSpPr>
        <p:spPr>
          <a:xfrm>
            <a:off x="6117336" y="1005840"/>
            <a:ext cx="2834640" cy="411480"/>
          </a:xfrm>
          <a:prstGeom prst="rect">
            <a:avLst/>
          </a:prstGeom>
          <a:solidFill>
            <a:srgbClr val="028090"/>
          </a:solidFill>
          <a:ln w="12700">
            <a:solidFill>
              <a:srgbClr val="028090"/>
            </a:solidFill>
            <a:prstDash val="solid"/>
          </a:ln>
        </p:spPr>
        <p:txBody>
          <a:bodyPr/>
          <a:lstStyle/>
          <a:p>
            <a:endParaRPr lang="en-IN" sz="1300"/>
          </a:p>
        </p:txBody>
      </p:sp>
      <p:sp>
        <p:nvSpPr>
          <p:cNvPr id="18" name="Text 16"/>
          <p:cNvSpPr/>
          <p:nvPr/>
        </p:nvSpPr>
        <p:spPr>
          <a:xfrm>
            <a:off x="6208776" y="1051560"/>
            <a:ext cx="265176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anose="020F0502020204030204"/>
                <a:ea typeface="+mn-ea"/>
                <a:cs typeface="+mn-cs"/>
              </a:rPr>
              <a:t>Clause 13(c)</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6208776" y="1463040"/>
            <a:ext cx="265176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761"/>
                </a:solidFill>
                <a:effectLst/>
                <a:uLnTx/>
                <a:uFillTx/>
                <a:latin typeface="Calibri" panose="020F0502020204030204"/>
                <a:ea typeface="+mn-ea"/>
                <a:cs typeface="+mn-cs"/>
              </a:rPr>
              <a:t>Effect of the change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6208776" y="1755648"/>
            <a:ext cx="2651760" cy="10058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Disclose increase/decrease in profit caused by the change. If impossible to quantify — state that fact.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9"/>
          <p:cNvSpPr/>
          <p:nvPr/>
        </p:nvSpPr>
        <p:spPr>
          <a:xfrm>
            <a:off x="228600" y="2999232"/>
            <a:ext cx="8686800" cy="548640"/>
          </a:xfrm>
          <a:prstGeom prst="rect">
            <a:avLst/>
          </a:prstGeom>
          <a:solidFill>
            <a:srgbClr val="FCEBEB"/>
          </a:solidFill>
          <a:ln w="6350">
            <a:solidFill>
              <a:srgbClr val="F7C1C1"/>
            </a:solidFill>
            <a:prstDash val="solid"/>
          </a:ln>
        </p:spPr>
        <p:txBody>
          <a:bodyPr/>
          <a:lstStyle/>
          <a:p>
            <a:endParaRPr lang="en-IN" sz="1300"/>
          </a:p>
        </p:txBody>
      </p:sp>
      <p:sp>
        <p:nvSpPr>
          <p:cNvPr id="22" name="Shape 20"/>
          <p:cNvSpPr/>
          <p:nvPr/>
        </p:nvSpPr>
        <p:spPr>
          <a:xfrm>
            <a:off x="228600" y="2999232"/>
            <a:ext cx="64008" cy="548640"/>
          </a:xfrm>
          <a:prstGeom prst="rect">
            <a:avLst/>
          </a:prstGeom>
          <a:solidFill>
            <a:srgbClr val="A32D2D"/>
          </a:solidFill>
          <a:ln w="12700">
            <a:solidFill>
              <a:srgbClr val="A32D2D"/>
            </a:solidFill>
            <a:prstDash val="solid"/>
          </a:ln>
        </p:spPr>
        <p:txBody>
          <a:bodyPr/>
          <a:lstStyle/>
          <a:p>
            <a:endParaRPr lang="en-IN" sz="1300"/>
          </a:p>
        </p:txBody>
      </p:sp>
      <p:sp>
        <p:nvSpPr>
          <p:cNvPr id="23" name="Text 21"/>
          <p:cNvSpPr/>
          <p:nvPr/>
        </p:nvSpPr>
        <p:spPr>
          <a:xfrm>
            <a:off x="384048" y="3044952"/>
            <a:ext cx="836676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A32D2D"/>
                </a:solidFill>
                <a:effectLst/>
                <a:uLnTx/>
                <a:uFillTx/>
                <a:latin typeface="Calibri" panose="020F0502020204030204"/>
                <a:ea typeface="+mn-ea"/>
                <a:cs typeface="+mn-cs"/>
              </a:rPr>
              <a:t>Hybrid system (mixture of cash and mercantile) is NOT PERMITTED under Section 145. Once chosen, the method must be followed consistently.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Shape 22"/>
          <p:cNvSpPr/>
          <p:nvPr/>
        </p:nvSpPr>
        <p:spPr>
          <a:xfrm>
            <a:off x="228600" y="3639312"/>
            <a:ext cx="8686800" cy="548640"/>
          </a:xfrm>
          <a:prstGeom prst="rect">
            <a:avLst/>
          </a:prstGeom>
          <a:solidFill>
            <a:srgbClr val="FFF8E1"/>
          </a:solidFill>
          <a:ln w="6350">
            <a:solidFill>
              <a:srgbClr val="D4A017"/>
            </a:solidFill>
            <a:prstDash val="solid"/>
          </a:ln>
        </p:spPr>
        <p:txBody>
          <a:bodyPr/>
          <a:lstStyle/>
          <a:p>
            <a:endParaRPr lang="en-IN" sz="1300"/>
          </a:p>
        </p:txBody>
      </p:sp>
      <p:sp>
        <p:nvSpPr>
          <p:cNvPr id="25" name="Shape 23"/>
          <p:cNvSpPr/>
          <p:nvPr/>
        </p:nvSpPr>
        <p:spPr>
          <a:xfrm>
            <a:off x="228600" y="3639312"/>
            <a:ext cx="64008" cy="548640"/>
          </a:xfrm>
          <a:prstGeom prst="rect">
            <a:avLst/>
          </a:prstGeom>
          <a:solidFill>
            <a:srgbClr val="7A5C00"/>
          </a:solidFill>
          <a:ln w="12700">
            <a:solidFill>
              <a:srgbClr val="7A5C00"/>
            </a:solidFill>
            <a:prstDash val="solid"/>
          </a:ln>
        </p:spPr>
        <p:txBody>
          <a:bodyPr/>
          <a:lstStyle/>
          <a:p>
            <a:endParaRPr lang="en-IN" sz="1300"/>
          </a:p>
        </p:txBody>
      </p:sp>
      <p:sp>
        <p:nvSpPr>
          <p:cNvPr id="26" name="Text 24"/>
          <p:cNvSpPr/>
          <p:nvPr/>
        </p:nvSpPr>
        <p:spPr>
          <a:xfrm>
            <a:off x="384048" y="3685032"/>
            <a:ext cx="836676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7A5C00"/>
                </a:solidFill>
                <a:effectLst/>
                <a:uLnTx/>
                <a:uFillTx/>
                <a:latin typeface="Calibri" panose="020F0502020204030204"/>
                <a:ea typeface="+mn-ea"/>
                <a:cs typeface="+mn-cs"/>
              </a:rPr>
              <a:t>Change in accounting policy (e.g., stock valuation method) ≠ change in method. Policy changes go in financial statements, NOT Clause 13(b).</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hape 25"/>
          <p:cNvSpPr/>
          <p:nvPr/>
        </p:nvSpPr>
        <p:spPr>
          <a:xfrm>
            <a:off x="228600" y="4279392"/>
            <a:ext cx="8686800" cy="548640"/>
          </a:xfrm>
          <a:prstGeom prst="rect">
            <a:avLst/>
          </a:prstGeom>
          <a:solidFill>
            <a:srgbClr val="D6EAF8"/>
          </a:solidFill>
          <a:ln w="6350">
            <a:solidFill>
              <a:srgbClr val="7FB3D3"/>
            </a:solidFill>
            <a:prstDash val="solid"/>
          </a:ln>
        </p:spPr>
        <p:txBody>
          <a:bodyPr/>
          <a:lstStyle/>
          <a:p>
            <a:endParaRPr lang="en-IN" sz="1300"/>
          </a:p>
        </p:txBody>
      </p:sp>
      <p:sp>
        <p:nvSpPr>
          <p:cNvPr id="28" name="Shape 26"/>
          <p:cNvSpPr/>
          <p:nvPr/>
        </p:nvSpPr>
        <p:spPr>
          <a:xfrm>
            <a:off x="228600" y="4279392"/>
            <a:ext cx="64008" cy="548640"/>
          </a:xfrm>
          <a:prstGeom prst="rect">
            <a:avLst/>
          </a:prstGeom>
          <a:solidFill>
            <a:srgbClr val="1A5276"/>
          </a:solidFill>
          <a:ln w="12700">
            <a:solidFill>
              <a:srgbClr val="1A5276"/>
            </a:solidFill>
            <a:prstDash val="solid"/>
          </a:ln>
        </p:spPr>
        <p:txBody>
          <a:bodyPr/>
          <a:lstStyle/>
          <a:p>
            <a:endParaRPr lang="en-IN" sz="1300"/>
          </a:p>
        </p:txBody>
      </p:sp>
      <p:sp>
        <p:nvSpPr>
          <p:cNvPr id="29" name="Text 27"/>
          <p:cNvSpPr/>
          <p:nvPr/>
        </p:nvSpPr>
        <p:spPr>
          <a:xfrm>
            <a:off x="384048" y="4325112"/>
            <a:ext cx="836676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5276"/>
                </a:solidFill>
                <a:effectLst/>
                <a:uLnTx/>
                <a:uFillTx/>
                <a:latin typeface="Calibri" panose="020F0502020204030204"/>
                <a:ea typeface="+mn-ea"/>
                <a:cs typeface="+mn-cs"/>
              </a:rPr>
              <a:t>Companies Act 2013 (Sec 128): Every company MUST maintain books on accrual basis. This overrides the assessee's choice of method for companies.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8412480" y="4846320"/>
            <a:ext cx="640080" cy="18288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320040" y="256032"/>
            <a:ext cx="36576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224028" y="105156"/>
            <a:ext cx="8686800" cy="50292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2761"/>
                </a:solidFill>
                <a:effectLst/>
                <a:uLnTx/>
                <a:uFillTx/>
                <a:latin typeface="Calibri" panose="020F0502020204030204"/>
                <a:ea typeface="+mn-ea"/>
                <a:cs typeface="+mn-cs"/>
              </a:rPr>
              <a:t>Clause 13(d–f): ICDS Reporting Requirements</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274320" y="1005840"/>
            <a:ext cx="1828800" cy="384048"/>
          </a:xfrm>
          <a:prstGeom prst="rect">
            <a:avLst/>
          </a:prstGeom>
          <a:solidFill>
            <a:srgbClr val="E0F7FA"/>
          </a:solidFill>
          <a:ln w="6350">
            <a:solidFill>
              <a:srgbClr val="D0D0D0"/>
            </a:solidFill>
            <a:prstDash val="solid"/>
          </a:ln>
        </p:spPr>
        <p:txBody>
          <a:bodyPr/>
          <a:lstStyle/>
          <a:p>
            <a:endParaRPr lang="en-IN" sz="1300"/>
          </a:p>
        </p:txBody>
      </p:sp>
      <p:sp>
        <p:nvSpPr>
          <p:cNvPr id="7" name="Text 5"/>
          <p:cNvSpPr/>
          <p:nvPr/>
        </p:nvSpPr>
        <p:spPr>
          <a:xfrm>
            <a:off x="274320" y="1051560"/>
            <a:ext cx="1828800" cy="2926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28090"/>
                </a:solidFill>
                <a:effectLst/>
                <a:uLnTx/>
                <a:uFillTx/>
                <a:latin typeface="Calibri" panose="020F0502020204030204"/>
                <a:ea typeface="+mn-ea"/>
                <a:cs typeface="+mn-cs"/>
              </a:rPr>
              <a:t>Mercantile System</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2103120" y="1051560"/>
            <a:ext cx="320040" cy="2926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7A8BAA"/>
                </a:solidFill>
                <a:effectLst/>
                <a:uLnTx/>
                <a:uFillTx/>
                <a:latin typeface="Calibri" panose="020F0502020204030204"/>
                <a:ea typeface="+mn-ea"/>
                <a:cs typeface="+mn-cs"/>
              </a:rPr>
              <a: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2423160" y="1005840"/>
            <a:ext cx="1554480" cy="384048"/>
          </a:xfrm>
          <a:prstGeom prst="rect">
            <a:avLst/>
          </a:prstGeom>
          <a:solidFill>
            <a:srgbClr val="D5F5E3"/>
          </a:solidFill>
          <a:ln w="6350">
            <a:solidFill>
              <a:srgbClr val="D0D0D0"/>
            </a:solidFill>
            <a:prstDash val="solid"/>
          </a:ln>
        </p:spPr>
        <p:txBody>
          <a:bodyPr/>
          <a:lstStyle/>
          <a:p>
            <a:endParaRPr lang="en-IN" sz="1300"/>
          </a:p>
        </p:txBody>
      </p:sp>
      <p:sp>
        <p:nvSpPr>
          <p:cNvPr id="10" name="Text 8"/>
          <p:cNvSpPr/>
          <p:nvPr/>
        </p:nvSpPr>
        <p:spPr>
          <a:xfrm>
            <a:off x="2423160" y="1051560"/>
            <a:ext cx="1554480" cy="2926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5E23"/>
                </a:solidFill>
                <a:effectLst/>
                <a:uLnTx/>
                <a:uFillTx/>
                <a:latin typeface="Calibri" panose="020F0502020204030204"/>
                <a:ea typeface="+mn-ea"/>
                <a:cs typeface="+mn-cs"/>
              </a:rPr>
              <a:t>ICDS Applies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3977640" y="1051560"/>
            <a:ext cx="548640" cy="2926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7A8BAA"/>
                </a:solidFill>
                <a:effectLst/>
                <a:uLnTx/>
                <a:uFillTx/>
                <a:latin typeface="Calibri" panose="020F0502020204030204"/>
                <a:ea typeface="+mn-ea"/>
                <a:cs typeface="+mn-cs"/>
              </a:rPr>
              <a:t>    |    </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10"/>
          <p:cNvSpPr/>
          <p:nvPr/>
        </p:nvSpPr>
        <p:spPr>
          <a:xfrm>
            <a:off x="4526280" y="1005840"/>
            <a:ext cx="1554480" cy="384048"/>
          </a:xfrm>
          <a:prstGeom prst="rect">
            <a:avLst/>
          </a:prstGeom>
          <a:solidFill>
            <a:srgbClr val="FDEBD0"/>
          </a:solidFill>
          <a:ln w="6350">
            <a:solidFill>
              <a:srgbClr val="D0D0D0"/>
            </a:solidFill>
            <a:prstDash val="solid"/>
          </a:ln>
        </p:spPr>
        <p:txBody>
          <a:bodyPr/>
          <a:lstStyle/>
          <a:p>
            <a:endParaRPr lang="en-IN" sz="1300"/>
          </a:p>
        </p:txBody>
      </p:sp>
      <p:sp>
        <p:nvSpPr>
          <p:cNvPr id="13" name="Text 11"/>
          <p:cNvSpPr/>
          <p:nvPr/>
        </p:nvSpPr>
        <p:spPr>
          <a:xfrm>
            <a:off x="4526280" y="1051560"/>
            <a:ext cx="1554480" cy="2926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784212"/>
                </a:solidFill>
                <a:effectLst/>
                <a:uLnTx/>
                <a:uFillTx/>
                <a:latin typeface="Calibri" panose="020F0502020204030204"/>
                <a:ea typeface="+mn-ea"/>
                <a:cs typeface="+mn-cs"/>
              </a:rPr>
              <a:t>Cash System</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6080760" y="1051560"/>
            <a:ext cx="320040" cy="2926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7A8BAA"/>
                </a:solidFill>
                <a:effectLst/>
                <a:uLnTx/>
                <a:uFillTx/>
                <a:latin typeface="Calibri" panose="020F0502020204030204"/>
                <a:ea typeface="+mn-ea"/>
                <a:cs typeface="+mn-cs"/>
              </a:rPr>
              <a: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6400800" y="1005840"/>
            <a:ext cx="1920240" cy="384048"/>
          </a:xfrm>
          <a:prstGeom prst="rect">
            <a:avLst/>
          </a:prstGeom>
          <a:solidFill>
            <a:srgbClr val="E8F0FD"/>
          </a:solidFill>
          <a:ln w="6350">
            <a:solidFill>
              <a:srgbClr val="D0D0D0"/>
            </a:solidFill>
            <a:prstDash val="solid"/>
          </a:ln>
        </p:spPr>
        <p:txBody>
          <a:bodyPr/>
          <a:lstStyle/>
          <a:p>
            <a:endParaRPr lang="en-IN" sz="1300"/>
          </a:p>
        </p:txBody>
      </p:sp>
      <p:sp>
        <p:nvSpPr>
          <p:cNvPr id="16" name="Text 14"/>
          <p:cNvSpPr/>
          <p:nvPr/>
        </p:nvSpPr>
        <p:spPr>
          <a:xfrm>
            <a:off x="6400800" y="1051560"/>
            <a:ext cx="1920240" cy="292608"/>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7A8BAA"/>
                </a:solidFill>
                <a:effectLst/>
                <a:uLnTx/>
                <a:uFillTx/>
                <a:latin typeface="Calibri" panose="020F0502020204030204"/>
                <a:ea typeface="+mn-ea"/>
                <a:cs typeface="+mn-cs"/>
              </a:rPr>
              <a:t>ICDS Does NOT Apply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5"/>
          <p:cNvSpPr/>
          <p:nvPr/>
        </p:nvSpPr>
        <p:spPr>
          <a:xfrm>
            <a:off x="228600" y="1554480"/>
            <a:ext cx="2834640" cy="1737360"/>
          </a:xfrm>
          <a:prstGeom prst="rect">
            <a:avLst/>
          </a:prstGeom>
          <a:solidFill>
            <a:srgbClr val="E8F0FD"/>
          </a:solidFill>
          <a:ln w="6350">
            <a:solidFill>
              <a:srgbClr val="C0D0F0"/>
            </a:solidFill>
            <a:prstDash val="solid"/>
          </a:ln>
        </p:spPr>
        <p:txBody>
          <a:bodyPr/>
          <a:lstStyle/>
          <a:p>
            <a:endParaRPr lang="en-IN" sz="1300"/>
          </a:p>
        </p:txBody>
      </p:sp>
      <p:sp>
        <p:nvSpPr>
          <p:cNvPr id="18" name="Shape 16"/>
          <p:cNvSpPr/>
          <p:nvPr/>
        </p:nvSpPr>
        <p:spPr>
          <a:xfrm>
            <a:off x="228600" y="1554480"/>
            <a:ext cx="2834640" cy="384048"/>
          </a:xfrm>
          <a:prstGeom prst="rect">
            <a:avLst/>
          </a:prstGeom>
          <a:solidFill>
            <a:srgbClr val="028090"/>
          </a:solidFill>
          <a:ln w="12700">
            <a:solidFill>
              <a:srgbClr val="028090"/>
            </a:solidFill>
            <a:prstDash val="solid"/>
          </a:ln>
        </p:spPr>
        <p:txBody>
          <a:bodyPr/>
          <a:lstStyle/>
          <a:p>
            <a:endParaRPr lang="en-IN" sz="1300"/>
          </a:p>
        </p:txBody>
      </p:sp>
      <p:sp>
        <p:nvSpPr>
          <p:cNvPr id="19" name="Text 17"/>
          <p:cNvSpPr/>
          <p:nvPr/>
        </p:nvSpPr>
        <p:spPr>
          <a:xfrm>
            <a:off x="320040" y="1600200"/>
            <a:ext cx="265176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anose="020F0502020204030204"/>
                <a:ea typeface="+mn-ea"/>
                <a:cs typeface="+mn-cs"/>
              </a:rPr>
              <a:t>Clause 13(d)</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320040" y="1993392"/>
            <a:ext cx="265176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761"/>
                </a:solidFill>
                <a:effectLst/>
                <a:uLnTx/>
                <a:uFillTx/>
                <a:latin typeface="Calibri" panose="020F0502020204030204"/>
                <a:ea typeface="+mn-ea"/>
                <a:cs typeface="+mn-cs"/>
              </a:rPr>
              <a:t>Adjustments required?</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320040" y="2286000"/>
            <a:ext cx="2651760" cy="9144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State yes or no — whether any adjustment to profit/loss is required for ICDS compliance under Section 145(2).</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3172968" y="1554480"/>
            <a:ext cx="2834640" cy="1737360"/>
          </a:xfrm>
          <a:prstGeom prst="rect">
            <a:avLst/>
          </a:prstGeom>
          <a:solidFill>
            <a:srgbClr val="E8F0FD"/>
          </a:solidFill>
          <a:ln w="6350">
            <a:solidFill>
              <a:srgbClr val="C0D0F0"/>
            </a:solidFill>
            <a:prstDash val="solid"/>
          </a:ln>
        </p:spPr>
        <p:txBody>
          <a:bodyPr/>
          <a:lstStyle/>
          <a:p>
            <a:endParaRPr lang="en-IN" sz="1300"/>
          </a:p>
        </p:txBody>
      </p:sp>
      <p:sp>
        <p:nvSpPr>
          <p:cNvPr id="23" name="Shape 21"/>
          <p:cNvSpPr/>
          <p:nvPr/>
        </p:nvSpPr>
        <p:spPr>
          <a:xfrm>
            <a:off x="3172968" y="1554480"/>
            <a:ext cx="2834640" cy="384048"/>
          </a:xfrm>
          <a:prstGeom prst="rect">
            <a:avLst/>
          </a:prstGeom>
          <a:solidFill>
            <a:srgbClr val="028090"/>
          </a:solidFill>
          <a:ln w="12700">
            <a:solidFill>
              <a:srgbClr val="028090"/>
            </a:solidFill>
            <a:prstDash val="solid"/>
          </a:ln>
        </p:spPr>
        <p:txBody>
          <a:bodyPr/>
          <a:lstStyle/>
          <a:p>
            <a:endParaRPr lang="en-IN" sz="1300"/>
          </a:p>
        </p:txBody>
      </p:sp>
      <p:sp>
        <p:nvSpPr>
          <p:cNvPr id="24" name="Text 22"/>
          <p:cNvSpPr/>
          <p:nvPr/>
        </p:nvSpPr>
        <p:spPr>
          <a:xfrm>
            <a:off x="3264408" y="1600200"/>
            <a:ext cx="265176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anose="020F0502020204030204"/>
                <a:ea typeface="+mn-ea"/>
                <a:cs typeface="+mn-cs"/>
              </a:rPr>
              <a:t>Clause 13(e)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3264408" y="1993392"/>
            <a:ext cx="265176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761"/>
                </a:solidFill>
                <a:effectLst/>
                <a:uLnTx/>
                <a:uFillTx/>
                <a:latin typeface="Calibri" panose="020F0502020204030204"/>
                <a:ea typeface="+mn-ea"/>
                <a:cs typeface="+mn-cs"/>
              </a:rPr>
              <a:t>Detail each adjustment</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4"/>
          <p:cNvSpPr/>
          <p:nvPr/>
        </p:nvSpPr>
        <p:spPr>
          <a:xfrm>
            <a:off x="3264408" y="2286000"/>
            <a:ext cx="2651760" cy="9144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For each ICDS separately: Increase in profit / Decrease in profit / Net effect. Cannot be bundled — each standard is stated independently.</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hape 25"/>
          <p:cNvSpPr/>
          <p:nvPr/>
        </p:nvSpPr>
        <p:spPr>
          <a:xfrm>
            <a:off x="6117336" y="1554480"/>
            <a:ext cx="2834640" cy="1737360"/>
          </a:xfrm>
          <a:prstGeom prst="rect">
            <a:avLst/>
          </a:prstGeom>
          <a:solidFill>
            <a:srgbClr val="E8F0FD"/>
          </a:solidFill>
          <a:ln w="6350">
            <a:solidFill>
              <a:srgbClr val="C0D0F0"/>
            </a:solidFill>
            <a:prstDash val="solid"/>
          </a:ln>
        </p:spPr>
        <p:txBody>
          <a:bodyPr/>
          <a:lstStyle/>
          <a:p>
            <a:endParaRPr lang="en-IN" sz="1300"/>
          </a:p>
        </p:txBody>
      </p:sp>
      <p:sp>
        <p:nvSpPr>
          <p:cNvPr id="28" name="Shape 26"/>
          <p:cNvSpPr/>
          <p:nvPr/>
        </p:nvSpPr>
        <p:spPr>
          <a:xfrm>
            <a:off x="6117336" y="1554480"/>
            <a:ext cx="2834640" cy="384048"/>
          </a:xfrm>
          <a:prstGeom prst="rect">
            <a:avLst/>
          </a:prstGeom>
          <a:solidFill>
            <a:srgbClr val="028090"/>
          </a:solidFill>
          <a:ln w="12700">
            <a:solidFill>
              <a:srgbClr val="028090"/>
            </a:solidFill>
            <a:prstDash val="solid"/>
          </a:ln>
        </p:spPr>
        <p:txBody>
          <a:bodyPr/>
          <a:lstStyle/>
          <a:p>
            <a:endParaRPr lang="en-IN" sz="1300"/>
          </a:p>
        </p:txBody>
      </p:sp>
      <p:sp>
        <p:nvSpPr>
          <p:cNvPr id="29" name="Text 27"/>
          <p:cNvSpPr/>
          <p:nvPr/>
        </p:nvSpPr>
        <p:spPr>
          <a:xfrm>
            <a:off x="6208776" y="1600200"/>
            <a:ext cx="265176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FFFFFF"/>
                </a:solidFill>
                <a:effectLst/>
                <a:uLnTx/>
                <a:uFillTx/>
                <a:latin typeface="Calibri" panose="020F0502020204030204"/>
                <a:ea typeface="+mn-ea"/>
                <a:cs typeface="+mn-cs"/>
              </a:rPr>
              <a:t>Clause 13(f)</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28"/>
          <p:cNvSpPr/>
          <p:nvPr/>
        </p:nvSpPr>
        <p:spPr>
          <a:xfrm>
            <a:off x="6208776" y="1993392"/>
            <a:ext cx="2651760"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1E2761"/>
                </a:solidFill>
                <a:effectLst/>
                <a:uLnTx/>
                <a:uFillTx/>
                <a:latin typeface="Calibri" panose="020F0502020204030204"/>
                <a:ea typeface="+mn-ea"/>
                <a:cs typeface="+mn-cs"/>
              </a:rPr>
              <a:t>Disclosures per ICDS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 29"/>
          <p:cNvSpPr/>
          <p:nvPr/>
        </p:nvSpPr>
        <p:spPr>
          <a:xfrm>
            <a:off x="6208776" y="2286000"/>
            <a:ext cx="2651760" cy="9144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3A4A70"/>
                </a:solidFill>
                <a:effectLst/>
                <a:uLnTx/>
                <a:uFillTx/>
                <a:latin typeface="Calibri" panose="020F0502020204030204"/>
                <a:ea typeface="+mn-ea"/>
                <a:cs typeface="+mn-cs"/>
              </a:rPr>
              <a:t>Narrative disclosures as required by each ICDS </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hape 30"/>
          <p:cNvSpPr/>
          <p:nvPr/>
        </p:nvSpPr>
        <p:spPr>
          <a:xfrm>
            <a:off x="228600" y="3456432"/>
            <a:ext cx="8686800" cy="548640"/>
          </a:xfrm>
          <a:prstGeom prst="rect">
            <a:avLst/>
          </a:prstGeom>
          <a:solidFill>
            <a:srgbClr val="E0F7FA"/>
          </a:solidFill>
          <a:ln w="6350">
            <a:solidFill>
              <a:srgbClr val="80CED7"/>
            </a:solidFill>
            <a:prstDash val="solid"/>
          </a:ln>
        </p:spPr>
        <p:txBody>
          <a:bodyPr/>
          <a:lstStyle/>
          <a:p>
            <a:endParaRPr lang="en-IN" sz="1300"/>
          </a:p>
        </p:txBody>
      </p:sp>
      <p:sp>
        <p:nvSpPr>
          <p:cNvPr id="33" name="Shape 31"/>
          <p:cNvSpPr/>
          <p:nvPr/>
        </p:nvSpPr>
        <p:spPr>
          <a:xfrm>
            <a:off x="228600" y="3456432"/>
            <a:ext cx="64008" cy="548640"/>
          </a:xfrm>
          <a:prstGeom prst="rect">
            <a:avLst/>
          </a:prstGeom>
          <a:solidFill>
            <a:srgbClr val="028090"/>
          </a:solidFill>
          <a:ln w="12700">
            <a:solidFill>
              <a:srgbClr val="028090"/>
            </a:solidFill>
            <a:prstDash val="solid"/>
          </a:ln>
        </p:spPr>
        <p:txBody>
          <a:bodyPr/>
          <a:lstStyle/>
          <a:p>
            <a:endParaRPr lang="en-IN" sz="1300"/>
          </a:p>
        </p:txBody>
      </p:sp>
      <p:sp>
        <p:nvSpPr>
          <p:cNvPr id="34" name="Text 32"/>
          <p:cNvSpPr/>
          <p:nvPr/>
        </p:nvSpPr>
        <p:spPr>
          <a:xfrm>
            <a:off x="384048" y="3502152"/>
            <a:ext cx="836676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28090"/>
                </a:solidFill>
                <a:effectLst/>
                <a:uLnTx/>
                <a:uFillTx/>
                <a:latin typeface="Calibri" panose="020F0502020204030204"/>
                <a:ea typeface="+mn-ea"/>
                <a:cs typeface="+mn-cs"/>
              </a:rPr>
              <a:t>ICDS is for income computation only — not for maintenance of book.</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hape 33"/>
          <p:cNvSpPr/>
          <p:nvPr/>
        </p:nvSpPr>
        <p:spPr>
          <a:xfrm>
            <a:off x="228600" y="4096512"/>
            <a:ext cx="8686800" cy="548640"/>
          </a:xfrm>
          <a:prstGeom prst="rect">
            <a:avLst/>
          </a:prstGeom>
          <a:solidFill>
            <a:srgbClr val="D6EAF8"/>
          </a:solidFill>
          <a:ln w="6350">
            <a:solidFill>
              <a:srgbClr val="7FB3D3"/>
            </a:solidFill>
            <a:prstDash val="solid"/>
          </a:ln>
        </p:spPr>
        <p:txBody>
          <a:bodyPr/>
          <a:lstStyle/>
          <a:p>
            <a:endParaRPr lang="en-IN" sz="1300"/>
          </a:p>
        </p:txBody>
      </p:sp>
      <p:sp>
        <p:nvSpPr>
          <p:cNvPr id="36" name="Shape 34"/>
          <p:cNvSpPr/>
          <p:nvPr/>
        </p:nvSpPr>
        <p:spPr>
          <a:xfrm>
            <a:off x="228600" y="4096512"/>
            <a:ext cx="64008" cy="548640"/>
          </a:xfrm>
          <a:prstGeom prst="rect">
            <a:avLst/>
          </a:prstGeom>
          <a:solidFill>
            <a:srgbClr val="1A5276"/>
          </a:solidFill>
          <a:ln w="12700">
            <a:solidFill>
              <a:srgbClr val="1A5276"/>
            </a:solidFill>
            <a:prstDash val="solid"/>
          </a:ln>
        </p:spPr>
        <p:txBody>
          <a:bodyPr/>
          <a:lstStyle/>
          <a:p>
            <a:endParaRPr lang="en-IN" sz="1300"/>
          </a:p>
        </p:txBody>
      </p:sp>
      <p:sp>
        <p:nvSpPr>
          <p:cNvPr id="37" name="Text 35"/>
          <p:cNvSpPr/>
          <p:nvPr/>
        </p:nvSpPr>
        <p:spPr>
          <a:xfrm>
            <a:off x="384048" y="4142232"/>
            <a:ext cx="8366760" cy="45720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1A5276"/>
                </a:solidFill>
                <a:effectLst/>
                <a:uLnTx/>
                <a:uFillTx/>
                <a:latin typeface="Calibri" panose="020F0502020204030204"/>
                <a:ea typeface="+mn-ea"/>
                <a:cs typeface="+mn-cs"/>
              </a:rPr>
              <a:t>Refer to CBDT Circular 10/2017 dated 23rd March 2017 for official clarifications on ICDS implementation across all 10 standards.</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8412480" y="4846320"/>
            <a:ext cx="640080" cy="18288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274320" y="182880"/>
            <a:ext cx="36576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228600" y="105156"/>
            <a:ext cx="8686800" cy="502920"/>
          </a:xfrm>
          <a:prstGeom prst="rect">
            <a:avLst/>
          </a:prstGeom>
          <a:solidFill>
            <a:srgbClr val="002060"/>
          </a:solid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chemeClr val="bg1"/>
                </a:solidFill>
                <a:effectLst/>
                <a:uLnTx/>
                <a:uFillTx/>
                <a:latin typeface="Calibri" panose="020F0502020204030204"/>
                <a:ea typeface="+mn-ea"/>
                <a:cs typeface="+mn-cs"/>
              </a:rPr>
              <a:t>All 10 Income Computation &amp; Disclosure Standards</a:t>
            </a:r>
            <a:endParaRPr kumimoji="0" lang="en-US" sz="26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6" name="Text 4"/>
          <p:cNvSpPr/>
          <p:nvPr/>
        </p:nvSpPr>
        <p:spPr>
          <a:xfrm>
            <a:off x="228600" y="804230"/>
            <a:ext cx="86868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schemeClr val="accent2">
                    <a:lumMod val="75000"/>
                  </a:schemeClr>
                </a:solidFill>
                <a:effectLst/>
                <a:uLnTx/>
                <a:uFillTx/>
                <a:latin typeface="Calibri" panose="020F0502020204030204"/>
                <a:ea typeface="+mn-ea"/>
                <a:cs typeface="+mn-cs"/>
              </a:rPr>
              <a:t>Notified by CBDT under Section 145(2) — applicable to all assessees following the mercantile system</a:t>
            </a:r>
          </a:p>
        </p:txBody>
      </p:sp>
      <p:sp>
        <p:nvSpPr>
          <p:cNvPr id="7" name="Shape 5"/>
          <p:cNvSpPr/>
          <p:nvPr/>
        </p:nvSpPr>
        <p:spPr>
          <a:xfrm>
            <a:off x="228600" y="1188720"/>
            <a:ext cx="4251960" cy="676656"/>
          </a:xfrm>
          <a:prstGeom prst="rect">
            <a:avLst/>
          </a:prstGeom>
          <a:solidFill>
            <a:srgbClr val="D6EAF8"/>
          </a:solidFill>
          <a:ln w="6350">
            <a:solidFill>
              <a:srgbClr val="C0D0F0"/>
            </a:solidFill>
            <a:prstDash val="solid"/>
          </a:ln>
        </p:spPr>
        <p:txBody>
          <a:bodyPr/>
          <a:lstStyle/>
          <a:p>
            <a:endParaRPr lang="en-IN" sz="1000"/>
          </a:p>
        </p:txBody>
      </p:sp>
      <p:sp>
        <p:nvSpPr>
          <p:cNvPr id="8" name="Shape 6"/>
          <p:cNvSpPr/>
          <p:nvPr/>
        </p:nvSpPr>
        <p:spPr>
          <a:xfrm>
            <a:off x="228600" y="1188720"/>
            <a:ext cx="502920" cy="676656"/>
          </a:xfrm>
          <a:prstGeom prst="rect">
            <a:avLst/>
          </a:prstGeom>
          <a:solidFill>
            <a:srgbClr val="1A5276"/>
          </a:solidFill>
          <a:ln w="12700">
            <a:solidFill>
              <a:srgbClr val="1A5276"/>
            </a:solidFill>
            <a:prstDash val="solid"/>
          </a:ln>
        </p:spPr>
        <p:txBody>
          <a:bodyPr/>
          <a:lstStyle/>
          <a:p>
            <a:endParaRPr lang="en-IN" sz="1000"/>
          </a:p>
        </p:txBody>
      </p:sp>
      <p:sp>
        <p:nvSpPr>
          <p:cNvPr id="9" name="Text 7"/>
          <p:cNvSpPr/>
          <p:nvPr/>
        </p:nvSpPr>
        <p:spPr>
          <a:xfrm>
            <a:off x="228600" y="1225296"/>
            <a:ext cx="502920" cy="5943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ICDS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822960" y="1252728"/>
            <a:ext cx="3566160" cy="21945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A5276"/>
                </a:solidFill>
                <a:effectLst/>
                <a:uLnTx/>
                <a:uFillTx/>
                <a:latin typeface="Calibri" panose="020F0502020204030204"/>
                <a:ea typeface="+mn-ea"/>
                <a:cs typeface="+mn-cs"/>
              </a:rPr>
              <a:t>Accounting Policies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822960" y="1499616"/>
            <a:ext cx="3566160" cy="3108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Application of significant accounting assumptions and policies for income computation.</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10"/>
          <p:cNvSpPr/>
          <p:nvPr/>
        </p:nvSpPr>
        <p:spPr>
          <a:xfrm>
            <a:off x="228600" y="1938528"/>
            <a:ext cx="4251960" cy="676656"/>
          </a:xfrm>
          <a:prstGeom prst="rect">
            <a:avLst/>
          </a:prstGeom>
          <a:solidFill>
            <a:srgbClr val="D5F5E3"/>
          </a:solidFill>
          <a:ln w="6350">
            <a:solidFill>
              <a:srgbClr val="C0D0F0"/>
            </a:solidFill>
            <a:prstDash val="solid"/>
          </a:ln>
        </p:spPr>
        <p:txBody>
          <a:bodyPr/>
          <a:lstStyle/>
          <a:p>
            <a:endParaRPr lang="en-IN" sz="1000"/>
          </a:p>
        </p:txBody>
      </p:sp>
      <p:sp>
        <p:nvSpPr>
          <p:cNvPr id="13" name="Shape 11"/>
          <p:cNvSpPr/>
          <p:nvPr/>
        </p:nvSpPr>
        <p:spPr>
          <a:xfrm>
            <a:off x="228600" y="1938528"/>
            <a:ext cx="502920" cy="676656"/>
          </a:xfrm>
          <a:prstGeom prst="rect">
            <a:avLst/>
          </a:prstGeom>
          <a:solidFill>
            <a:srgbClr val="1E5E23"/>
          </a:solidFill>
          <a:ln w="12700">
            <a:solidFill>
              <a:srgbClr val="1E5E23"/>
            </a:solidFill>
            <a:prstDash val="solid"/>
          </a:ln>
        </p:spPr>
        <p:txBody>
          <a:bodyPr/>
          <a:lstStyle/>
          <a:p>
            <a:endParaRPr lang="en-IN" sz="1000"/>
          </a:p>
        </p:txBody>
      </p:sp>
      <p:sp>
        <p:nvSpPr>
          <p:cNvPr id="14" name="Text 12"/>
          <p:cNvSpPr/>
          <p:nvPr/>
        </p:nvSpPr>
        <p:spPr>
          <a:xfrm>
            <a:off x="228600" y="1975104"/>
            <a:ext cx="502920" cy="5943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ICDS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II</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822960" y="2002536"/>
            <a:ext cx="3566160" cy="21945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5E23"/>
                </a:solidFill>
                <a:effectLst/>
                <a:uLnTx/>
                <a:uFillTx/>
                <a:latin typeface="Calibri" panose="020F0502020204030204"/>
                <a:ea typeface="+mn-ea"/>
                <a:cs typeface="+mn-cs"/>
              </a:rPr>
              <a:t>Valuation of Inventories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822960" y="2249424"/>
            <a:ext cx="3566160" cy="3108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Inventory valuation for business assessees; specific rules on cost determination.</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5"/>
          <p:cNvSpPr/>
          <p:nvPr/>
        </p:nvSpPr>
        <p:spPr>
          <a:xfrm>
            <a:off x="228600" y="2688336"/>
            <a:ext cx="4251960" cy="676656"/>
          </a:xfrm>
          <a:prstGeom prst="rect">
            <a:avLst/>
          </a:prstGeom>
          <a:solidFill>
            <a:srgbClr val="FDEBD0"/>
          </a:solidFill>
          <a:ln w="6350">
            <a:solidFill>
              <a:srgbClr val="C0D0F0"/>
            </a:solidFill>
            <a:prstDash val="solid"/>
          </a:ln>
        </p:spPr>
        <p:txBody>
          <a:bodyPr/>
          <a:lstStyle/>
          <a:p>
            <a:endParaRPr lang="en-IN" sz="1000"/>
          </a:p>
        </p:txBody>
      </p:sp>
      <p:sp>
        <p:nvSpPr>
          <p:cNvPr id="18" name="Shape 16"/>
          <p:cNvSpPr/>
          <p:nvPr/>
        </p:nvSpPr>
        <p:spPr>
          <a:xfrm>
            <a:off x="228600" y="2688336"/>
            <a:ext cx="502920" cy="676656"/>
          </a:xfrm>
          <a:prstGeom prst="rect">
            <a:avLst/>
          </a:prstGeom>
          <a:solidFill>
            <a:srgbClr val="784212"/>
          </a:solidFill>
          <a:ln w="12700">
            <a:solidFill>
              <a:srgbClr val="784212"/>
            </a:solidFill>
            <a:prstDash val="solid"/>
          </a:ln>
        </p:spPr>
        <p:txBody>
          <a:bodyPr/>
          <a:lstStyle/>
          <a:p>
            <a:endParaRPr lang="en-IN" sz="1000"/>
          </a:p>
        </p:txBody>
      </p:sp>
      <p:sp>
        <p:nvSpPr>
          <p:cNvPr id="19" name="Text 17"/>
          <p:cNvSpPr/>
          <p:nvPr/>
        </p:nvSpPr>
        <p:spPr>
          <a:xfrm>
            <a:off x="228600" y="2724912"/>
            <a:ext cx="502920" cy="5943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ICDS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III</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822960" y="2752344"/>
            <a:ext cx="3566160" cy="21945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84212"/>
                </a:solidFill>
                <a:effectLst/>
                <a:uLnTx/>
                <a:uFillTx/>
                <a:latin typeface="Calibri" panose="020F0502020204030204"/>
                <a:ea typeface="+mn-ea"/>
                <a:cs typeface="+mn-cs"/>
              </a:rPr>
              <a:t>Construction Contracts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822960" y="2999232"/>
            <a:ext cx="3566160" cy="3108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Revenue and cost recognition for contracts spanning more than one year.</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228600" y="3438144"/>
            <a:ext cx="4251960" cy="676656"/>
          </a:xfrm>
          <a:prstGeom prst="rect">
            <a:avLst/>
          </a:prstGeom>
          <a:solidFill>
            <a:srgbClr val="E8DAEF"/>
          </a:solidFill>
          <a:ln w="6350">
            <a:solidFill>
              <a:srgbClr val="C0D0F0"/>
            </a:solidFill>
            <a:prstDash val="solid"/>
          </a:ln>
        </p:spPr>
        <p:txBody>
          <a:bodyPr/>
          <a:lstStyle/>
          <a:p>
            <a:endParaRPr lang="en-IN" sz="1000"/>
          </a:p>
        </p:txBody>
      </p:sp>
      <p:sp>
        <p:nvSpPr>
          <p:cNvPr id="23" name="Shape 21"/>
          <p:cNvSpPr/>
          <p:nvPr/>
        </p:nvSpPr>
        <p:spPr>
          <a:xfrm>
            <a:off x="228600" y="3438144"/>
            <a:ext cx="502920" cy="676656"/>
          </a:xfrm>
          <a:prstGeom prst="rect">
            <a:avLst/>
          </a:prstGeom>
          <a:solidFill>
            <a:srgbClr val="4A235A"/>
          </a:solidFill>
          <a:ln w="12700">
            <a:solidFill>
              <a:srgbClr val="4A235A"/>
            </a:solidFill>
            <a:prstDash val="solid"/>
          </a:ln>
        </p:spPr>
        <p:txBody>
          <a:bodyPr/>
          <a:lstStyle/>
          <a:p>
            <a:endParaRPr lang="en-IN" sz="1000"/>
          </a:p>
        </p:txBody>
      </p:sp>
      <p:sp>
        <p:nvSpPr>
          <p:cNvPr id="24" name="Text 22"/>
          <p:cNvSpPr/>
          <p:nvPr/>
        </p:nvSpPr>
        <p:spPr>
          <a:xfrm>
            <a:off x="228600" y="3474720"/>
            <a:ext cx="502920" cy="5943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ICDS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IV</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822960" y="3502152"/>
            <a:ext cx="3566160" cy="21945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4A235A"/>
                </a:solidFill>
                <a:effectLst/>
                <a:uLnTx/>
                <a:uFillTx/>
                <a:latin typeface="Calibri" panose="020F0502020204030204"/>
                <a:ea typeface="+mn-ea"/>
                <a:cs typeface="+mn-cs"/>
              </a:rPr>
              <a:t>Revenue Recognition</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4"/>
          <p:cNvSpPr/>
          <p:nvPr/>
        </p:nvSpPr>
        <p:spPr>
          <a:xfrm>
            <a:off x="822960" y="3749040"/>
            <a:ext cx="3566160" cy="3108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Based on AS 9; significant differences from GAAP treatment.</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hape 25"/>
          <p:cNvSpPr/>
          <p:nvPr/>
        </p:nvSpPr>
        <p:spPr>
          <a:xfrm>
            <a:off x="228600" y="4187952"/>
            <a:ext cx="4251960" cy="676656"/>
          </a:xfrm>
          <a:prstGeom prst="rect">
            <a:avLst/>
          </a:prstGeom>
          <a:solidFill>
            <a:srgbClr val="FEF9E7"/>
          </a:solidFill>
          <a:ln w="6350">
            <a:solidFill>
              <a:srgbClr val="C0D0F0"/>
            </a:solidFill>
            <a:prstDash val="solid"/>
          </a:ln>
        </p:spPr>
        <p:txBody>
          <a:bodyPr/>
          <a:lstStyle/>
          <a:p>
            <a:endParaRPr lang="en-IN" sz="1000"/>
          </a:p>
        </p:txBody>
      </p:sp>
      <p:sp>
        <p:nvSpPr>
          <p:cNvPr id="28" name="Shape 26"/>
          <p:cNvSpPr/>
          <p:nvPr/>
        </p:nvSpPr>
        <p:spPr>
          <a:xfrm>
            <a:off x="228600" y="4187952"/>
            <a:ext cx="502920" cy="676656"/>
          </a:xfrm>
          <a:prstGeom prst="rect">
            <a:avLst/>
          </a:prstGeom>
          <a:solidFill>
            <a:srgbClr val="7D6608"/>
          </a:solidFill>
          <a:ln w="12700">
            <a:solidFill>
              <a:srgbClr val="7D6608"/>
            </a:solidFill>
            <a:prstDash val="solid"/>
          </a:ln>
        </p:spPr>
        <p:txBody>
          <a:bodyPr/>
          <a:lstStyle/>
          <a:p>
            <a:endParaRPr lang="en-IN" sz="1000"/>
          </a:p>
        </p:txBody>
      </p:sp>
      <p:sp>
        <p:nvSpPr>
          <p:cNvPr id="29" name="Text 27"/>
          <p:cNvSpPr/>
          <p:nvPr/>
        </p:nvSpPr>
        <p:spPr>
          <a:xfrm>
            <a:off x="228600" y="4224528"/>
            <a:ext cx="502920" cy="5943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ICDS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V</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28"/>
          <p:cNvSpPr/>
          <p:nvPr/>
        </p:nvSpPr>
        <p:spPr>
          <a:xfrm>
            <a:off x="822960" y="4251960"/>
            <a:ext cx="3566160" cy="21945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7D6608"/>
                </a:solidFill>
                <a:effectLst/>
                <a:uLnTx/>
                <a:uFillTx/>
                <a:latin typeface="Calibri" panose="020F0502020204030204"/>
                <a:ea typeface="+mn-ea"/>
                <a:cs typeface="+mn-cs"/>
              </a:rPr>
              <a:t>Tangible Fixed Assets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Text 29"/>
          <p:cNvSpPr/>
          <p:nvPr/>
        </p:nvSpPr>
        <p:spPr>
          <a:xfrm>
            <a:off x="822960" y="4498848"/>
            <a:ext cx="3566160" cy="3108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Land, building, machinery, plant or furniture held for production/services.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Shape 30"/>
          <p:cNvSpPr/>
          <p:nvPr/>
        </p:nvSpPr>
        <p:spPr>
          <a:xfrm>
            <a:off x="4663440" y="1188720"/>
            <a:ext cx="4251960" cy="676656"/>
          </a:xfrm>
          <a:prstGeom prst="rect">
            <a:avLst/>
          </a:prstGeom>
          <a:solidFill>
            <a:srgbClr val="D6EAF8"/>
          </a:solidFill>
          <a:ln w="6350">
            <a:solidFill>
              <a:srgbClr val="C0D0F0"/>
            </a:solidFill>
            <a:prstDash val="solid"/>
          </a:ln>
        </p:spPr>
        <p:txBody>
          <a:bodyPr/>
          <a:lstStyle/>
          <a:p>
            <a:endParaRPr lang="en-IN" sz="1000"/>
          </a:p>
        </p:txBody>
      </p:sp>
      <p:sp>
        <p:nvSpPr>
          <p:cNvPr id="33" name="Shape 31"/>
          <p:cNvSpPr/>
          <p:nvPr/>
        </p:nvSpPr>
        <p:spPr>
          <a:xfrm>
            <a:off x="4663440" y="1188720"/>
            <a:ext cx="502920" cy="676656"/>
          </a:xfrm>
          <a:prstGeom prst="rect">
            <a:avLst/>
          </a:prstGeom>
          <a:solidFill>
            <a:srgbClr val="1A5276"/>
          </a:solidFill>
          <a:ln w="12700">
            <a:solidFill>
              <a:srgbClr val="1A5276"/>
            </a:solidFill>
            <a:prstDash val="solid"/>
          </a:ln>
        </p:spPr>
        <p:txBody>
          <a:bodyPr/>
          <a:lstStyle/>
          <a:p>
            <a:endParaRPr lang="en-IN" sz="1000"/>
          </a:p>
        </p:txBody>
      </p:sp>
      <p:sp>
        <p:nvSpPr>
          <p:cNvPr id="34" name="Text 32"/>
          <p:cNvSpPr/>
          <p:nvPr/>
        </p:nvSpPr>
        <p:spPr>
          <a:xfrm>
            <a:off x="4663440" y="1225296"/>
            <a:ext cx="502920" cy="5943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ICDS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VI</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 33"/>
          <p:cNvSpPr/>
          <p:nvPr/>
        </p:nvSpPr>
        <p:spPr>
          <a:xfrm>
            <a:off x="5257800" y="1252728"/>
            <a:ext cx="3566160" cy="21945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A5276"/>
                </a:solidFill>
                <a:effectLst/>
                <a:uLnTx/>
                <a:uFillTx/>
                <a:latin typeface="Calibri" panose="020F0502020204030204"/>
                <a:ea typeface="+mn-ea"/>
                <a:cs typeface="+mn-cs"/>
              </a:rPr>
              <a:t>Foreign Exchange Rates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 34"/>
          <p:cNvSpPr/>
          <p:nvPr/>
        </p:nvSpPr>
        <p:spPr>
          <a:xfrm>
            <a:off x="5257800" y="1499616"/>
            <a:ext cx="3566160" cy="3108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Corresponds to AS 11 and Ind AS 21; treatment of forex gains/losses.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Shape 35"/>
          <p:cNvSpPr/>
          <p:nvPr/>
        </p:nvSpPr>
        <p:spPr>
          <a:xfrm>
            <a:off x="4663440" y="1938528"/>
            <a:ext cx="4251960" cy="676656"/>
          </a:xfrm>
          <a:prstGeom prst="rect">
            <a:avLst/>
          </a:prstGeom>
          <a:solidFill>
            <a:srgbClr val="D5F5E3"/>
          </a:solidFill>
          <a:ln w="6350">
            <a:solidFill>
              <a:srgbClr val="C0D0F0"/>
            </a:solidFill>
            <a:prstDash val="solid"/>
          </a:ln>
        </p:spPr>
        <p:txBody>
          <a:bodyPr/>
          <a:lstStyle/>
          <a:p>
            <a:endParaRPr lang="en-IN" sz="1000"/>
          </a:p>
        </p:txBody>
      </p:sp>
      <p:sp>
        <p:nvSpPr>
          <p:cNvPr id="38" name="Shape 36"/>
          <p:cNvSpPr/>
          <p:nvPr/>
        </p:nvSpPr>
        <p:spPr>
          <a:xfrm>
            <a:off x="4663440" y="1938528"/>
            <a:ext cx="502920" cy="676656"/>
          </a:xfrm>
          <a:prstGeom prst="rect">
            <a:avLst/>
          </a:prstGeom>
          <a:solidFill>
            <a:srgbClr val="1E5E23"/>
          </a:solidFill>
          <a:ln w="12700">
            <a:solidFill>
              <a:srgbClr val="1E5E23"/>
            </a:solidFill>
            <a:prstDash val="solid"/>
          </a:ln>
        </p:spPr>
        <p:txBody>
          <a:bodyPr/>
          <a:lstStyle/>
          <a:p>
            <a:endParaRPr lang="en-IN" sz="1000"/>
          </a:p>
        </p:txBody>
      </p:sp>
      <p:sp>
        <p:nvSpPr>
          <p:cNvPr id="39" name="Text 37"/>
          <p:cNvSpPr/>
          <p:nvPr/>
        </p:nvSpPr>
        <p:spPr>
          <a:xfrm>
            <a:off x="4663440" y="1975104"/>
            <a:ext cx="502920" cy="5943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ICDS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VII</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 38"/>
          <p:cNvSpPr/>
          <p:nvPr/>
        </p:nvSpPr>
        <p:spPr>
          <a:xfrm>
            <a:off x="5257800" y="2002536"/>
            <a:ext cx="3566160" cy="21945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E5E23"/>
                </a:solidFill>
                <a:effectLst/>
                <a:uLnTx/>
                <a:uFillTx/>
                <a:latin typeface="Calibri" panose="020F0502020204030204"/>
                <a:ea typeface="+mn-ea"/>
                <a:cs typeface="+mn-cs"/>
              </a:rPr>
              <a:t>Government Grants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 39"/>
          <p:cNvSpPr/>
          <p:nvPr/>
        </p:nvSpPr>
        <p:spPr>
          <a:xfrm>
            <a:off x="5257800" y="2249424"/>
            <a:ext cx="3566160" cy="3108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Meaning, scope, forms, point of taxation and disclosure of government grants.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Shape 40"/>
          <p:cNvSpPr/>
          <p:nvPr/>
        </p:nvSpPr>
        <p:spPr>
          <a:xfrm>
            <a:off x="4663440" y="2688336"/>
            <a:ext cx="4251960" cy="676656"/>
          </a:xfrm>
          <a:prstGeom prst="rect">
            <a:avLst/>
          </a:prstGeom>
          <a:solidFill>
            <a:srgbClr val="FCE4D6"/>
          </a:solidFill>
          <a:ln w="6350">
            <a:solidFill>
              <a:srgbClr val="C0D0F0"/>
            </a:solidFill>
            <a:prstDash val="solid"/>
          </a:ln>
        </p:spPr>
        <p:txBody>
          <a:bodyPr/>
          <a:lstStyle/>
          <a:p>
            <a:endParaRPr lang="en-IN" sz="1000"/>
          </a:p>
        </p:txBody>
      </p:sp>
      <p:sp>
        <p:nvSpPr>
          <p:cNvPr id="43" name="Shape 41"/>
          <p:cNvSpPr/>
          <p:nvPr/>
        </p:nvSpPr>
        <p:spPr>
          <a:xfrm>
            <a:off x="4663440" y="2688336"/>
            <a:ext cx="502920" cy="676656"/>
          </a:xfrm>
          <a:prstGeom prst="rect">
            <a:avLst/>
          </a:prstGeom>
          <a:solidFill>
            <a:srgbClr val="843C0C"/>
          </a:solidFill>
          <a:ln w="12700">
            <a:solidFill>
              <a:srgbClr val="843C0C"/>
            </a:solidFill>
            <a:prstDash val="solid"/>
          </a:ln>
        </p:spPr>
        <p:txBody>
          <a:bodyPr/>
          <a:lstStyle/>
          <a:p>
            <a:endParaRPr lang="en-IN" sz="1000"/>
          </a:p>
        </p:txBody>
      </p:sp>
      <p:sp>
        <p:nvSpPr>
          <p:cNvPr id="44" name="Text 42"/>
          <p:cNvSpPr/>
          <p:nvPr/>
        </p:nvSpPr>
        <p:spPr>
          <a:xfrm>
            <a:off x="4663440" y="2724912"/>
            <a:ext cx="502920" cy="5943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ICDS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VIII</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Text 43"/>
          <p:cNvSpPr/>
          <p:nvPr/>
        </p:nvSpPr>
        <p:spPr>
          <a:xfrm>
            <a:off x="5257800" y="2752344"/>
            <a:ext cx="3566160" cy="21945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843C0C"/>
                </a:solidFill>
                <a:effectLst/>
                <a:uLnTx/>
                <a:uFillTx/>
                <a:latin typeface="Calibri" panose="020F0502020204030204"/>
                <a:ea typeface="+mn-ea"/>
                <a:cs typeface="+mn-cs"/>
              </a:rPr>
              <a:t>Securities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Text 44"/>
          <p:cNvSpPr/>
          <p:nvPr/>
        </p:nvSpPr>
        <p:spPr>
          <a:xfrm>
            <a:off x="5257800" y="2999232"/>
            <a:ext cx="3566160" cy="3108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Part A: stock-in-trade (general). Part B: scheduled banks &amp; public FIs.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Shape 45"/>
          <p:cNvSpPr/>
          <p:nvPr/>
        </p:nvSpPr>
        <p:spPr>
          <a:xfrm>
            <a:off x="4663440" y="3438144"/>
            <a:ext cx="4251960" cy="676656"/>
          </a:xfrm>
          <a:prstGeom prst="rect">
            <a:avLst/>
          </a:prstGeom>
          <a:solidFill>
            <a:srgbClr val="E8DAEF"/>
          </a:solidFill>
          <a:ln w="6350">
            <a:solidFill>
              <a:srgbClr val="C0D0F0"/>
            </a:solidFill>
            <a:prstDash val="solid"/>
          </a:ln>
        </p:spPr>
        <p:txBody>
          <a:bodyPr/>
          <a:lstStyle/>
          <a:p>
            <a:endParaRPr lang="en-IN" sz="1000"/>
          </a:p>
        </p:txBody>
      </p:sp>
      <p:sp>
        <p:nvSpPr>
          <p:cNvPr id="48" name="Shape 46"/>
          <p:cNvSpPr/>
          <p:nvPr/>
        </p:nvSpPr>
        <p:spPr>
          <a:xfrm>
            <a:off x="4663440" y="3438144"/>
            <a:ext cx="502920" cy="676656"/>
          </a:xfrm>
          <a:prstGeom prst="rect">
            <a:avLst/>
          </a:prstGeom>
          <a:solidFill>
            <a:srgbClr val="4A235A"/>
          </a:solidFill>
          <a:ln w="12700">
            <a:solidFill>
              <a:srgbClr val="4A235A"/>
            </a:solidFill>
            <a:prstDash val="solid"/>
          </a:ln>
        </p:spPr>
        <p:txBody>
          <a:bodyPr/>
          <a:lstStyle/>
          <a:p>
            <a:endParaRPr lang="en-IN" sz="1000"/>
          </a:p>
        </p:txBody>
      </p:sp>
      <p:sp>
        <p:nvSpPr>
          <p:cNvPr id="49" name="Text 47"/>
          <p:cNvSpPr/>
          <p:nvPr/>
        </p:nvSpPr>
        <p:spPr>
          <a:xfrm>
            <a:off x="4663440" y="3474720"/>
            <a:ext cx="502920" cy="5943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ICDS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IX</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Text 48"/>
          <p:cNvSpPr/>
          <p:nvPr/>
        </p:nvSpPr>
        <p:spPr>
          <a:xfrm>
            <a:off x="5257800" y="3502152"/>
            <a:ext cx="3566160" cy="21945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4A235A"/>
                </a:solidFill>
                <a:effectLst/>
                <a:uLnTx/>
                <a:uFillTx/>
                <a:latin typeface="Calibri" panose="020F0502020204030204"/>
                <a:ea typeface="+mn-ea"/>
                <a:cs typeface="+mn-cs"/>
              </a:rPr>
              <a:t>Borrowing Costs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1" name="Text 49"/>
          <p:cNvSpPr/>
          <p:nvPr/>
        </p:nvSpPr>
        <p:spPr>
          <a:xfrm>
            <a:off x="5257800" y="3749040"/>
            <a:ext cx="3566160" cy="3108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For deduction u/s 36(1)(iii), Explanation 8 to Sec 43(1) and Sec 57(iii).</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Shape 50"/>
          <p:cNvSpPr/>
          <p:nvPr/>
        </p:nvSpPr>
        <p:spPr>
          <a:xfrm>
            <a:off x="4663440" y="4187952"/>
            <a:ext cx="4251960" cy="676656"/>
          </a:xfrm>
          <a:prstGeom prst="rect">
            <a:avLst/>
          </a:prstGeom>
          <a:solidFill>
            <a:srgbClr val="D6EAF8"/>
          </a:solidFill>
          <a:ln w="6350">
            <a:solidFill>
              <a:srgbClr val="C0D0F0"/>
            </a:solidFill>
            <a:prstDash val="solid"/>
          </a:ln>
        </p:spPr>
        <p:txBody>
          <a:bodyPr/>
          <a:lstStyle/>
          <a:p>
            <a:endParaRPr lang="en-IN" sz="1000"/>
          </a:p>
        </p:txBody>
      </p:sp>
      <p:sp>
        <p:nvSpPr>
          <p:cNvPr id="53" name="Shape 51"/>
          <p:cNvSpPr/>
          <p:nvPr/>
        </p:nvSpPr>
        <p:spPr>
          <a:xfrm>
            <a:off x="4663440" y="4187952"/>
            <a:ext cx="502920" cy="676656"/>
          </a:xfrm>
          <a:prstGeom prst="rect">
            <a:avLst/>
          </a:prstGeom>
          <a:solidFill>
            <a:srgbClr val="1A5276"/>
          </a:solidFill>
          <a:ln w="12700">
            <a:solidFill>
              <a:srgbClr val="1A5276"/>
            </a:solidFill>
            <a:prstDash val="solid"/>
          </a:ln>
        </p:spPr>
        <p:txBody>
          <a:bodyPr/>
          <a:lstStyle/>
          <a:p>
            <a:endParaRPr lang="en-IN" sz="1000"/>
          </a:p>
        </p:txBody>
      </p:sp>
      <p:sp>
        <p:nvSpPr>
          <p:cNvPr id="54" name="Text 52"/>
          <p:cNvSpPr/>
          <p:nvPr/>
        </p:nvSpPr>
        <p:spPr>
          <a:xfrm>
            <a:off x="4663440" y="4224528"/>
            <a:ext cx="502920" cy="594360"/>
          </a:xfrm>
          <a:prstGeom prst="rect">
            <a:avLst/>
          </a:prstGeom>
          <a:noFill/>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ICDS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panose="020F0502020204030204"/>
                <a:ea typeface="+mn-ea"/>
                <a:cs typeface="+mn-cs"/>
              </a:rPr>
              <a:t>X</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Text 53"/>
          <p:cNvSpPr/>
          <p:nvPr/>
        </p:nvSpPr>
        <p:spPr>
          <a:xfrm>
            <a:off x="5257800" y="4251960"/>
            <a:ext cx="3566160" cy="21945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A5276"/>
                </a:solidFill>
                <a:effectLst/>
                <a:uLnTx/>
                <a:uFillTx/>
                <a:latin typeface="Calibri" panose="020F0502020204030204"/>
                <a:ea typeface="+mn-ea"/>
                <a:cs typeface="+mn-cs"/>
              </a:rPr>
              <a:t>Provisions, Contingent Liabilities &amp; Assets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Text 54"/>
          <p:cNvSpPr/>
          <p:nvPr/>
        </p:nvSpPr>
        <p:spPr>
          <a:xfrm>
            <a:off x="5257800" y="4498848"/>
            <a:ext cx="3566160" cy="310896"/>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4A70"/>
                </a:solidFill>
                <a:effectLst/>
                <a:uLnTx/>
                <a:uFillTx/>
                <a:latin typeface="Calibri" panose="020F0502020204030204"/>
                <a:ea typeface="+mn-ea"/>
                <a:cs typeface="+mn-cs"/>
              </a:rPr>
              <a:t>Excludes financial instruments, executory contracts and insurance contracts.</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1E2761"/>
          </a:solidFill>
          <a:ln w="12700">
            <a:solidFill>
              <a:srgbClr val="1E2761"/>
            </a:solidFill>
            <a:prstDash val="solid"/>
          </a:ln>
        </p:spPr>
      </p:sp>
      <p:sp>
        <p:nvSpPr>
          <p:cNvPr id="4" name="Shape 2"/>
          <p:cNvSpPr/>
          <p:nvPr/>
        </p:nvSpPr>
        <p:spPr>
          <a:xfrm>
            <a:off x="274320" y="164592"/>
            <a:ext cx="914400" cy="658368"/>
          </a:xfrm>
          <a:prstGeom prst="rect">
            <a:avLst/>
          </a:prstGeom>
          <a:solidFill>
            <a:schemeClr val="bg2">
              <a:lumMod val="90000"/>
            </a:schemeClr>
          </a:solidFill>
          <a:ln w="12700">
            <a:solidFill>
              <a:srgbClr val="C9A84C"/>
            </a:solidFill>
            <a:prstDash val="solid"/>
          </a:ln>
        </p:spPr>
        <p:txBody>
          <a:bodyPr/>
          <a:lstStyle/>
          <a:p>
            <a:endParaRPr lang="en-IN" dirty="0"/>
          </a:p>
        </p:txBody>
      </p:sp>
      <p:sp>
        <p:nvSpPr>
          <p:cNvPr id="5" name="Text 3"/>
          <p:cNvSpPr/>
          <p:nvPr/>
        </p:nvSpPr>
        <p:spPr>
          <a:xfrm>
            <a:off x="274320" y="164592"/>
            <a:ext cx="914400" cy="6583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1E2761"/>
                </a:solidFill>
                <a:effectLst/>
                <a:uLnTx/>
                <a:uFillTx/>
                <a:latin typeface="Trebuchet MS" pitchFamily="34" charset="0"/>
                <a:ea typeface="Trebuchet MS" pitchFamily="34" charset="-122"/>
                <a:cs typeface="Trebuchet MS" pitchFamily="34" charset="-120"/>
              </a:rPr>
              <a:t>Q5</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261872" y="164592"/>
            <a:ext cx="1097280" cy="320040"/>
          </a:xfrm>
          <a:prstGeom prst="rect">
            <a:avLst/>
          </a:prstGeom>
          <a:noFill/>
          <a:ln/>
        </p:spPr>
        <p:txBody>
          <a:bodyPr wrap="square" rtlCol="0" anchor="b"/>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274320" y="1143000"/>
            <a:ext cx="8686800" cy="1005840"/>
          </a:xfrm>
          <a:prstGeom prst="rect">
            <a:avLst/>
          </a:prstGeom>
          <a:noFill/>
          <a:ln/>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A2340"/>
                </a:solidFill>
                <a:effectLst/>
                <a:uLnTx/>
                <a:uFillTx/>
                <a:latin typeface="Trebuchet MS" pitchFamily="34" charset="0"/>
                <a:ea typeface="Trebuchet MS" pitchFamily="34" charset="-122"/>
                <a:cs typeface="Trebuchet MS" pitchFamily="34" charset="-120"/>
              </a:rPr>
              <a:t>Which statement about ICDS (Income Computation &amp; Disclosure Standards) is CORRECT?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Shape 16"/>
          <p:cNvSpPr/>
          <p:nvPr/>
        </p:nvSpPr>
        <p:spPr>
          <a:xfrm>
            <a:off x="274320" y="224028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19" name="Shape 17"/>
          <p:cNvSpPr/>
          <p:nvPr/>
        </p:nvSpPr>
        <p:spPr>
          <a:xfrm>
            <a:off x="384048" y="2395728"/>
            <a:ext cx="438912" cy="438912"/>
          </a:xfrm>
          <a:prstGeom prst="ellipse">
            <a:avLst/>
          </a:prstGeom>
          <a:solidFill>
            <a:srgbClr val="1E2761"/>
          </a:solidFill>
          <a:ln w="12700">
            <a:solidFill>
              <a:srgbClr val="1E2761"/>
            </a:solidFill>
            <a:prstDash val="solid"/>
          </a:ln>
        </p:spPr>
      </p:sp>
      <p:sp>
        <p:nvSpPr>
          <p:cNvPr id="20" name="Text 18"/>
          <p:cNvSpPr/>
          <p:nvPr/>
        </p:nvSpPr>
        <p:spPr>
          <a:xfrm>
            <a:off x="384048" y="239572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932688" y="231343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ICDS applies to all assessees regardless of accounting method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4709160" y="224028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23" name="Shape 21"/>
          <p:cNvSpPr/>
          <p:nvPr/>
        </p:nvSpPr>
        <p:spPr>
          <a:xfrm>
            <a:off x="4818888" y="2395728"/>
            <a:ext cx="438912" cy="438912"/>
          </a:xfrm>
          <a:prstGeom prst="ellipse">
            <a:avLst/>
          </a:prstGeom>
          <a:solidFill>
            <a:srgbClr val="1E2761"/>
          </a:solidFill>
          <a:ln w="12700">
            <a:solidFill>
              <a:srgbClr val="1E2761"/>
            </a:solidFill>
            <a:prstDash val="solid"/>
          </a:ln>
        </p:spPr>
      </p:sp>
      <p:sp>
        <p:nvSpPr>
          <p:cNvPr id="24" name="Text 22"/>
          <p:cNvSpPr/>
          <p:nvPr/>
        </p:nvSpPr>
        <p:spPr>
          <a:xfrm>
            <a:off x="4818888" y="239572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5367528" y="231343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ICDS adjustments affect MAT book profit u/s 115JB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Shape 24"/>
          <p:cNvSpPr/>
          <p:nvPr/>
        </p:nvSpPr>
        <p:spPr>
          <a:xfrm>
            <a:off x="274320" y="324612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27" name="Shape 25"/>
          <p:cNvSpPr/>
          <p:nvPr/>
        </p:nvSpPr>
        <p:spPr>
          <a:xfrm>
            <a:off x="384048" y="3401568"/>
            <a:ext cx="438912" cy="438912"/>
          </a:xfrm>
          <a:prstGeom prst="ellipse">
            <a:avLst/>
          </a:prstGeom>
          <a:solidFill>
            <a:srgbClr val="1E2761"/>
          </a:solidFill>
          <a:ln w="12700">
            <a:solidFill>
              <a:srgbClr val="1E2761"/>
            </a:solidFill>
            <a:prstDash val="solid"/>
          </a:ln>
        </p:spPr>
      </p:sp>
      <p:sp>
        <p:nvSpPr>
          <p:cNvPr id="28" name="Text 26"/>
          <p:cNvSpPr/>
          <p:nvPr/>
        </p:nvSpPr>
        <p:spPr>
          <a:xfrm>
            <a:off x="384048" y="340156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7"/>
          <p:cNvSpPr/>
          <p:nvPr/>
        </p:nvSpPr>
        <p:spPr>
          <a:xfrm>
            <a:off x="932688" y="331927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ICDS applies only to mercantile system assessees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8"/>
          <p:cNvSpPr/>
          <p:nvPr/>
        </p:nvSpPr>
        <p:spPr>
          <a:xfrm>
            <a:off x="4709160" y="3246120"/>
            <a:ext cx="4251960" cy="749808"/>
          </a:xfrm>
          <a:prstGeom prst="rect">
            <a:avLst/>
          </a:prstGeom>
          <a:solidFill>
            <a:srgbClr val="FFFFFF"/>
          </a:solidFill>
          <a:ln w="12700">
            <a:solidFill>
              <a:srgbClr val="CDD3E0"/>
            </a:solidFill>
            <a:prstDash val="solid"/>
          </a:ln>
          <a:effectLst>
            <a:outerShdw blurRad="50800" dist="12700" dir="8100000" algn="bl" rotWithShape="0">
              <a:srgbClr val="000000">
                <a:alpha val="7000"/>
              </a:srgbClr>
            </a:outerShdw>
          </a:effectLst>
        </p:spPr>
      </p:sp>
      <p:sp>
        <p:nvSpPr>
          <p:cNvPr id="31" name="Shape 29"/>
          <p:cNvSpPr/>
          <p:nvPr/>
        </p:nvSpPr>
        <p:spPr>
          <a:xfrm>
            <a:off x="4818888" y="3401568"/>
            <a:ext cx="438912" cy="438912"/>
          </a:xfrm>
          <a:prstGeom prst="ellipse">
            <a:avLst/>
          </a:prstGeom>
          <a:solidFill>
            <a:srgbClr val="1E2761"/>
          </a:solidFill>
          <a:ln w="12700">
            <a:solidFill>
              <a:srgbClr val="1E2761"/>
            </a:solidFill>
            <a:prstDash val="solid"/>
          </a:ln>
        </p:spPr>
      </p:sp>
      <p:sp>
        <p:nvSpPr>
          <p:cNvPr id="32" name="Text 30"/>
          <p:cNvSpPr/>
          <p:nvPr/>
        </p:nvSpPr>
        <p:spPr>
          <a:xfrm>
            <a:off x="4818888" y="340156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Trebuchet MS" pitchFamily="34" charset="0"/>
                <a:ea typeface="Trebuchet MS" pitchFamily="34" charset="-122"/>
                <a:cs typeface="Trebuchet MS" pitchFamily="34" charset="-120"/>
              </a:rPr>
              <a:t>D</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31"/>
          <p:cNvSpPr/>
          <p:nvPr/>
        </p:nvSpPr>
        <p:spPr>
          <a:xfrm>
            <a:off x="5367528" y="3319272"/>
            <a:ext cx="3474720" cy="603504"/>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A2340"/>
                </a:solidFill>
                <a:effectLst/>
                <a:uLnTx/>
                <a:uFillTx/>
                <a:latin typeface="Calibri" pitchFamily="34" charset="0"/>
                <a:ea typeface="Calibri" pitchFamily="34" charset="-122"/>
                <a:cs typeface="Calibri" pitchFamily="34" charset="-120"/>
              </a:rPr>
              <a:t>ICDS replaces Accounting Standards for book preparation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4" name="Shape 32"/>
          <p:cNvSpPr/>
          <p:nvPr/>
        </p:nvSpPr>
        <p:spPr>
          <a:xfrm>
            <a:off x="109728" y="4160520"/>
            <a:ext cx="8924544" cy="658368"/>
          </a:xfrm>
          <a:prstGeom prst="rect">
            <a:avLst/>
          </a:prstGeom>
          <a:solidFill>
            <a:srgbClr val="E8ECF5"/>
          </a:solidFill>
          <a:ln w="6350">
            <a:solidFill>
              <a:srgbClr val="CDD3E0"/>
            </a:solidFill>
            <a:prstDash val="solid"/>
          </a:ln>
        </p:spPr>
      </p:sp>
      <p:sp>
        <p:nvSpPr>
          <p:cNvPr id="35" name="Text 33"/>
          <p:cNvSpPr/>
          <p:nvPr/>
        </p:nvSpPr>
        <p:spPr>
          <a:xfrm>
            <a:off x="274320" y="4160520"/>
            <a:ext cx="8686800" cy="6583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Answer :</a:t>
            </a:r>
            <a:r>
              <a:rPr lang="en-US" sz="2000" b="1" dirty="0">
                <a:solidFill>
                  <a:prstClr val="black"/>
                </a:solidFill>
                <a:latin typeface="Calibri" panose="020F0502020204030204"/>
              </a:rPr>
              <a:t> </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 34"/>
          <p:cNvSpPr/>
          <p:nvPr/>
        </p:nvSpPr>
        <p:spPr>
          <a:xfrm>
            <a:off x="7772400" y="320040"/>
            <a:ext cx="1188720" cy="36576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fade">
                                      <p:cBhvr>
                                        <p:cTn id="7"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1"/>
          <p:cNvSpPr/>
          <p:nvPr/>
        </p:nvSpPr>
        <p:spPr>
          <a:xfrm>
            <a:off x="8412480" y="4846320"/>
            <a:ext cx="640080" cy="182880"/>
          </a:xfrm>
          <a:prstGeom prst="rect">
            <a:avLst/>
          </a:prstGeom>
          <a:noFill/>
          <a:ln/>
        </p:spPr>
        <p:txBody>
          <a:bodyPr wrap="square"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274320" y="182880"/>
            <a:ext cx="36576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244823" y="32004"/>
            <a:ext cx="8686800" cy="502920"/>
          </a:xfrm>
          <a:prstGeom prst="rect">
            <a:avLst/>
          </a:prstGeom>
          <a:solidFill>
            <a:srgbClr val="002060"/>
          </a:solid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chemeClr val="bg1"/>
                </a:solidFill>
                <a:effectLst/>
                <a:uLnTx/>
                <a:uFillTx/>
                <a:latin typeface="Calibri" panose="020F0502020204030204"/>
                <a:ea typeface="+mn-ea"/>
                <a:cs typeface="+mn-cs"/>
              </a:rPr>
              <a:t>Clause 13(e) — ICDS Adjustment Table Format</a:t>
            </a:r>
            <a:endParaRPr kumimoji="0" lang="en-US" sz="26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6" name="Text 4"/>
          <p:cNvSpPr/>
          <p:nvPr/>
        </p:nvSpPr>
        <p:spPr>
          <a:xfrm>
            <a:off x="244823" y="591558"/>
            <a:ext cx="8686800" cy="20116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chemeClr val="accent2">
                    <a:lumMod val="75000"/>
                  </a:schemeClr>
                </a:solidFill>
                <a:effectLst/>
                <a:uLnTx/>
                <a:uFillTx/>
                <a:latin typeface="Calibri" panose="020F0502020204030204"/>
                <a:ea typeface="+mn-ea"/>
                <a:cs typeface="+mn-cs"/>
              </a:rPr>
              <a:t>Format as prescribed in Form 3CD — each standard must be reported separately</a:t>
            </a:r>
          </a:p>
        </p:txBody>
      </p:sp>
      <p:graphicFrame>
        <p:nvGraphicFramePr>
          <p:cNvPr id="14" name="Table 0"/>
          <p:cNvGraphicFramePr>
            <a:graphicFrameLocks noGrp="1"/>
          </p:cNvGraphicFramePr>
          <p:nvPr>
            <p:extLst>
              <p:ext uri="{D42A27DB-BD31-4B8C-83A1-F6EECF244321}">
                <p14:modId xmlns:p14="http://schemas.microsoft.com/office/powerpoint/2010/main" val="2574772735"/>
              </p:ext>
            </p:extLst>
          </p:nvPr>
        </p:nvGraphicFramePr>
        <p:xfrm>
          <a:off x="228600" y="907366"/>
          <a:ext cx="8686800" cy="4114800"/>
        </p:xfrm>
        <a:graphic>
          <a:graphicData uri="http://schemas.openxmlformats.org/drawingml/2006/table">
            <a:tbl>
              <a:tblPr/>
              <a:tblGrid>
                <a:gridCol w="594360">
                  <a:extLst>
                    <a:ext uri="{9D8B030D-6E8A-4147-A177-3AD203B41FA5}">
                      <a16:colId xmlns:a16="http://schemas.microsoft.com/office/drawing/2014/main" val="20000"/>
                    </a:ext>
                  </a:extLst>
                </a:gridCol>
                <a:gridCol w="3520440">
                  <a:extLst>
                    <a:ext uri="{9D8B030D-6E8A-4147-A177-3AD203B41FA5}">
                      <a16:colId xmlns:a16="http://schemas.microsoft.com/office/drawing/2014/main" val="20001"/>
                    </a:ext>
                  </a:extLst>
                </a:gridCol>
                <a:gridCol w="1554480">
                  <a:extLst>
                    <a:ext uri="{9D8B030D-6E8A-4147-A177-3AD203B41FA5}">
                      <a16:colId xmlns:a16="http://schemas.microsoft.com/office/drawing/2014/main" val="20002"/>
                    </a:ext>
                  </a:extLst>
                </a:gridCol>
                <a:gridCol w="155448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342900">
                <a:tc>
                  <a:txBody>
                    <a:bodyPr/>
                    <a:lstStyle/>
                    <a:p>
                      <a:pPr marL="0" indent="0" algn="ctr">
                        <a:buNone/>
                      </a:pPr>
                      <a:r>
                        <a:rPr lang="en-US" sz="950" b="1" dirty="0">
                          <a:solidFill>
                            <a:srgbClr val="FFFFFF"/>
                          </a:solidFill>
                        </a:rPr>
                        <a:t>ICDS</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buNone/>
                      </a:pPr>
                      <a:r>
                        <a:rPr lang="en-US" sz="950" b="1" dirty="0">
                          <a:solidFill>
                            <a:srgbClr val="FFFFFF"/>
                          </a:solidFill>
                        </a:rPr>
                        <a:t>Standard</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950" b="1" dirty="0">
                          <a:solidFill>
                            <a:srgbClr val="FFFFFF"/>
                          </a:solidFill>
                        </a:rPr>
                        <a:t>Increase in Profit (₹)</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950" b="1" dirty="0">
                          <a:solidFill>
                            <a:srgbClr val="FFFFFF"/>
                          </a:solidFill>
                        </a:rPr>
                        <a:t>Decrease in Profit (₹)</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tc>
                  <a:txBody>
                    <a:bodyPr/>
                    <a:lstStyle/>
                    <a:p>
                      <a:pPr marL="0" indent="0" algn="ctr">
                        <a:buNone/>
                      </a:pPr>
                      <a:r>
                        <a:rPr lang="en-US" sz="950" b="1" dirty="0">
                          <a:solidFill>
                            <a:srgbClr val="FFFFFF"/>
                          </a:solidFill>
                        </a:rPr>
                        <a:t>Net Effect (₹)</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342900">
                <a:tc>
                  <a:txBody>
                    <a:bodyPr/>
                    <a:lstStyle/>
                    <a:p>
                      <a:pPr marL="0" indent="0" algn="ctr">
                        <a:buNone/>
                      </a:pPr>
                      <a:r>
                        <a:rPr lang="en-US" sz="950" b="1" dirty="0">
                          <a:solidFill>
                            <a:srgbClr val="1E2761"/>
                          </a:solidFill>
                        </a:rPr>
                        <a:t>I</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950" dirty="0">
                          <a:solidFill>
                            <a:srgbClr val="3A4A70"/>
                          </a:solidFill>
                        </a:rPr>
                        <a:t>Accounting Policies</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extLst>
                  <a:ext uri="{0D108BD9-81ED-4DB2-BD59-A6C34878D82A}">
                    <a16:rowId xmlns:a16="http://schemas.microsoft.com/office/drawing/2014/main" val="10001"/>
                  </a:ext>
                </a:extLst>
              </a:tr>
              <a:tr h="342900">
                <a:tc>
                  <a:txBody>
                    <a:bodyPr/>
                    <a:lstStyle/>
                    <a:p>
                      <a:pPr marL="0" indent="0" algn="ctr">
                        <a:buNone/>
                      </a:pPr>
                      <a:r>
                        <a:rPr lang="en-US" sz="950" b="1" dirty="0">
                          <a:solidFill>
                            <a:srgbClr val="1E2761"/>
                          </a:solidFill>
                        </a:rPr>
                        <a:t>II</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950" dirty="0">
                          <a:solidFill>
                            <a:srgbClr val="3A4A70"/>
                          </a:solidFill>
                        </a:rPr>
                        <a:t>Valuation of Inventories</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42900">
                <a:tc>
                  <a:txBody>
                    <a:bodyPr/>
                    <a:lstStyle/>
                    <a:p>
                      <a:pPr marL="0" indent="0" algn="ctr">
                        <a:buNone/>
                      </a:pPr>
                      <a:r>
                        <a:rPr lang="en-US" sz="950" b="1" dirty="0">
                          <a:solidFill>
                            <a:srgbClr val="1E2761"/>
                          </a:solidFill>
                        </a:rPr>
                        <a:t>III</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950" dirty="0">
                          <a:solidFill>
                            <a:srgbClr val="3A4A70"/>
                          </a:solidFill>
                        </a:rPr>
                        <a:t>Construction Contracts</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extLst>
                  <a:ext uri="{0D108BD9-81ED-4DB2-BD59-A6C34878D82A}">
                    <a16:rowId xmlns:a16="http://schemas.microsoft.com/office/drawing/2014/main" val="10003"/>
                  </a:ext>
                </a:extLst>
              </a:tr>
              <a:tr h="342900">
                <a:tc>
                  <a:txBody>
                    <a:bodyPr/>
                    <a:lstStyle/>
                    <a:p>
                      <a:pPr marL="0" indent="0" algn="ctr">
                        <a:buNone/>
                      </a:pPr>
                      <a:r>
                        <a:rPr lang="en-US" sz="950" b="1" dirty="0">
                          <a:solidFill>
                            <a:srgbClr val="1E2761"/>
                          </a:solidFill>
                        </a:rPr>
                        <a:t>IV</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950" dirty="0">
                          <a:solidFill>
                            <a:srgbClr val="3A4A70"/>
                          </a:solidFill>
                        </a:rPr>
                        <a:t>Revenue Recognition</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42900">
                <a:tc>
                  <a:txBody>
                    <a:bodyPr/>
                    <a:lstStyle/>
                    <a:p>
                      <a:pPr marL="0" indent="0" algn="ctr">
                        <a:buNone/>
                      </a:pPr>
                      <a:r>
                        <a:rPr lang="en-US" sz="950" b="1" dirty="0">
                          <a:solidFill>
                            <a:srgbClr val="1E2761"/>
                          </a:solidFill>
                        </a:rPr>
                        <a:t>V</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950" dirty="0">
                          <a:solidFill>
                            <a:srgbClr val="3A4A70"/>
                          </a:solidFill>
                        </a:rPr>
                        <a:t>Tangible Fixed Assets</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extLst>
                  <a:ext uri="{0D108BD9-81ED-4DB2-BD59-A6C34878D82A}">
                    <a16:rowId xmlns:a16="http://schemas.microsoft.com/office/drawing/2014/main" val="10005"/>
                  </a:ext>
                </a:extLst>
              </a:tr>
              <a:tr h="342900">
                <a:tc>
                  <a:txBody>
                    <a:bodyPr/>
                    <a:lstStyle/>
                    <a:p>
                      <a:pPr marL="0" indent="0" algn="ctr">
                        <a:buNone/>
                      </a:pPr>
                      <a:r>
                        <a:rPr lang="en-US" sz="950" b="1" dirty="0">
                          <a:solidFill>
                            <a:srgbClr val="1E2761"/>
                          </a:solidFill>
                        </a:rPr>
                        <a:t>VI</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950" dirty="0">
                          <a:solidFill>
                            <a:srgbClr val="3A4A70"/>
                          </a:solidFill>
                        </a:rPr>
                        <a:t>Foreign Exchange Rates</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342900">
                <a:tc>
                  <a:txBody>
                    <a:bodyPr/>
                    <a:lstStyle/>
                    <a:p>
                      <a:pPr marL="0" indent="0" algn="ctr">
                        <a:buNone/>
                      </a:pPr>
                      <a:r>
                        <a:rPr lang="en-US" sz="950" b="1" dirty="0">
                          <a:solidFill>
                            <a:srgbClr val="1E2761"/>
                          </a:solidFill>
                        </a:rPr>
                        <a:t>VII</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950" dirty="0">
                          <a:solidFill>
                            <a:srgbClr val="3A4A70"/>
                          </a:solidFill>
                        </a:rPr>
                        <a:t>Government Grants</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extLst>
                  <a:ext uri="{0D108BD9-81ED-4DB2-BD59-A6C34878D82A}">
                    <a16:rowId xmlns:a16="http://schemas.microsoft.com/office/drawing/2014/main" val="10007"/>
                  </a:ext>
                </a:extLst>
              </a:tr>
              <a:tr h="342900">
                <a:tc>
                  <a:txBody>
                    <a:bodyPr/>
                    <a:lstStyle/>
                    <a:p>
                      <a:pPr marL="0" indent="0" algn="ctr">
                        <a:buNone/>
                      </a:pPr>
                      <a:r>
                        <a:rPr lang="en-US" sz="950" b="1" dirty="0">
                          <a:solidFill>
                            <a:srgbClr val="1E2761"/>
                          </a:solidFill>
                        </a:rPr>
                        <a:t>VIII</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950" dirty="0">
                          <a:solidFill>
                            <a:srgbClr val="3A4A70"/>
                          </a:solidFill>
                        </a:rPr>
                        <a:t>Securities</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342900">
                <a:tc>
                  <a:txBody>
                    <a:bodyPr/>
                    <a:lstStyle/>
                    <a:p>
                      <a:pPr marL="0" indent="0" algn="ctr">
                        <a:buNone/>
                      </a:pPr>
                      <a:r>
                        <a:rPr lang="en-US" sz="950" b="1" dirty="0">
                          <a:solidFill>
                            <a:srgbClr val="1E2761"/>
                          </a:solidFill>
                        </a:rPr>
                        <a:t>IX</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buNone/>
                      </a:pPr>
                      <a:r>
                        <a:rPr lang="en-US" sz="950" dirty="0">
                          <a:solidFill>
                            <a:srgbClr val="3A4A70"/>
                          </a:solidFill>
                        </a:rPr>
                        <a:t>Borrowing Costs</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E8F0FD"/>
                    </a:solidFill>
                  </a:tcPr>
                </a:tc>
                <a:extLst>
                  <a:ext uri="{0D108BD9-81ED-4DB2-BD59-A6C34878D82A}">
                    <a16:rowId xmlns:a16="http://schemas.microsoft.com/office/drawing/2014/main" val="10009"/>
                  </a:ext>
                </a:extLst>
              </a:tr>
              <a:tr h="342900">
                <a:tc>
                  <a:txBody>
                    <a:bodyPr/>
                    <a:lstStyle/>
                    <a:p>
                      <a:pPr marL="0" indent="0" algn="ctr">
                        <a:buNone/>
                      </a:pPr>
                      <a:r>
                        <a:rPr lang="en-US" sz="950" b="1" dirty="0">
                          <a:solidFill>
                            <a:srgbClr val="1E2761"/>
                          </a:solidFill>
                        </a:rPr>
                        <a:t>X</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buNone/>
                      </a:pPr>
                      <a:r>
                        <a:rPr lang="en-US" sz="950" dirty="0">
                          <a:solidFill>
                            <a:srgbClr val="3A4A70"/>
                          </a:solidFill>
                        </a:rPr>
                        <a:t>Provisions, Contingent Liabilities &amp; Assets</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tc>
                  <a:txBody>
                    <a:bodyPr/>
                    <a:lstStyle/>
                    <a:p>
                      <a:pPr marL="0" indent="0" algn="ctr">
                        <a:buNone/>
                      </a:pPr>
                      <a:r>
                        <a:rPr lang="en-US" sz="950" dirty="0">
                          <a:solidFill>
                            <a:srgbClr val="7A8BAA"/>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r h="342900">
                <a:tc>
                  <a:txBody>
                    <a:bodyPr/>
                    <a:lstStyle/>
                    <a:p>
                      <a:pPr marL="0" indent="0">
                        <a:buNone/>
                      </a:pP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D0DCFA"/>
                    </a:solidFill>
                  </a:tcPr>
                </a:tc>
                <a:tc>
                  <a:txBody>
                    <a:bodyPr/>
                    <a:lstStyle/>
                    <a:p>
                      <a:pPr marL="0" indent="0">
                        <a:buNone/>
                      </a:pPr>
                      <a:r>
                        <a:rPr lang="en-US" sz="950" b="1" dirty="0">
                          <a:solidFill>
                            <a:srgbClr val="1E2761"/>
                          </a:solidFill>
                        </a:rPr>
                        <a:t>Total</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D0DCFA"/>
                    </a:solidFill>
                  </a:tcPr>
                </a:tc>
                <a:tc>
                  <a:txBody>
                    <a:bodyPr/>
                    <a:lstStyle/>
                    <a:p>
                      <a:pPr marL="0" indent="0" algn="ctr">
                        <a:buNone/>
                      </a:pPr>
                      <a:r>
                        <a:rPr lang="en-US" sz="950" b="1" dirty="0">
                          <a:solidFill>
                            <a:srgbClr val="1E2761"/>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D0DCFA"/>
                    </a:solidFill>
                  </a:tcPr>
                </a:tc>
                <a:tc>
                  <a:txBody>
                    <a:bodyPr/>
                    <a:lstStyle/>
                    <a:p>
                      <a:pPr marL="0" indent="0" algn="ctr">
                        <a:buNone/>
                      </a:pPr>
                      <a:r>
                        <a:rPr lang="en-US" sz="950" b="1" dirty="0">
                          <a:solidFill>
                            <a:srgbClr val="1E2761"/>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D0DCFA"/>
                    </a:solidFill>
                  </a:tcPr>
                </a:tc>
                <a:tc>
                  <a:txBody>
                    <a:bodyPr/>
                    <a:lstStyle/>
                    <a:p>
                      <a:pPr marL="0" indent="0" algn="ctr">
                        <a:buNone/>
                      </a:pPr>
                      <a:r>
                        <a:rPr lang="en-US" sz="950" b="1" dirty="0">
                          <a:solidFill>
                            <a:srgbClr val="1E2761"/>
                          </a:solidFill>
                        </a:rPr>
                        <a:t>—</a:t>
                      </a:r>
                      <a:endParaRPr lang="en-US" sz="950" dirty="0"/>
                    </a:p>
                  </a:txBody>
                  <a:tcPr>
                    <a:lnL w="6350" cap="flat" cmpd="sng" algn="ctr">
                      <a:solidFill>
                        <a:srgbClr val="D0DCFA"/>
                      </a:solidFill>
                      <a:prstDash val="solid"/>
                      <a:round/>
                      <a:headEnd type="none" w="med" len="med"/>
                      <a:tailEnd type="none" w="med" len="med"/>
                    </a:lnL>
                    <a:lnR w="6350" cap="flat" cmpd="sng" algn="ctr">
                      <a:solidFill>
                        <a:srgbClr val="D0DCFA"/>
                      </a:solidFill>
                      <a:prstDash val="solid"/>
                      <a:round/>
                      <a:headEnd type="none" w="med" len="med"/>
                      <a:tailEnd type="none" w="med" len="med"/>
                    </a:lnR>
                    <a:lnT w="6350" cap="flat" cmpd="sng" algn="ctr">
                      <a:solidFill>
                        <a:srgbClr val="D0DCFA"/>
                      </a:solidFill>
                      <a:prstDash val="solid"/>
                      <a:round/>
                      <a:headEnd type="none" w="med" len="med"/>
                      <a:tailEnd type="none" w="med" len="med"/>
                    </a:lnT>
                    <a:lnB w="6350" cap="flat" cmpd="sng" algn="ctr">
                      <a:solidFill>
                        <a:srgbClr val="D0DCFA"/>
                      </a:solidFill>
                      <a:prstDash val="solid"/>
                      <a:round/>
                      <a:headEnd type="none" w="med" len="med"/>
                      <a:tailEnd type="none" w="med" len="med"/>
                    </a:lnB>
                    <a:solidFill>
                      <a:srgbClr val="D0DCFA"/>
                    </a:solidFill>
                  </a:tcPr>
                </a:tc>
                <a:extLst>
                  <a:ext uri="{0D108BD9-81ED-4DB2-BD59-A6C34878D82A}">
                    <a16:rowId xmlns:a16="http://schemas.microsoft.com/office/drawing/2014/main" val="10011"/>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496119" y="1336402"/>
            <a:ext cx="4472583" cy="387548"/>
          </a:xfrm>
          <a:prstGeom prst="rect">
            <a:avLst/>
          </a:prstGeom>
          <a:solidFill>
            <a:schemeClr val="accent1">
              <a:lumMod val="50000"/>
            </a:schemeClr>
          </a:solidFill>
        </p:spPr>
        <p:txBody>
          <a:bodyPr wrap="none" lIns="0" tIns="0" rIns="0" bIns="0" rtlCol="0" anchor="t"/>
          <a:lstStyle/>
          <a:p>
            <a:pPr marL="0" indent="0" algn="l">
              <a:lnSpc>
                <a:spcPct val="104000"/>
              </a:lnSpc>
              <a:buNone/>
            </a:pPr>
            <a:r>
              <a:rPr lang="en-US" sz="2400" b="1" dirty="0">
                <a:solidFill>
                  <a:schemeClr val="bg1"/>
                </a:solidFill>
                <a:ea typeface="Calibri" panose="020F0502020204030204" pitchFamily="34" charset="0"/>
                <a:cs typeface="Calibri" panose="020F0502020204030204" pitchFamily="34" charset="0"/>
              </a:rPr>
              <a:t>Form 3CD: Tax Audit Reporting</a:t>
            </a:r>
            <a:endParaRPr lang="en-US" sz="2400" b="1" dirty="0">
              <a:solidFill>
                <a:schemeClr val="bg1"/>
              </a:solidFill>
              <a:cs typeface="Calibri" panose="020F0502020204030204" pitchFamily="34" charset="0"/>
            </a:endParaRPr>
          </a:p>
        </p:txBody>
      </p:sp>
      <p:sp>
        <p:nvSpPr>
          <p:cNvPr id="4" name="Text 1"/>
          <p:cNvSpPr/>
          <p:nvPr/>
        </p:nvSpPr>
        <p:spPr>
          <a:xfrm>
            <a:off x="496119" y="1909986"/>
            <a:ext cx="2275681" cy="387548"/>
          </a:xfrm>
          <a:prstGeom prst="rect">
            <a:avLst/>
          </a:prstGeom>
          <a:solidFill>
            <a:schemeClr val="accent1">
              <a:lumMod val="50000"/>
            </a:schemeClr>
          </a:solidFill>
        </p:spPr>
        <p:txBody>
          <a:bodyPr wrap="none" lIns="0" tIns="0" rIns="0" bIns="0" rtlCol="0" anchor="t"/>
          <a:lstStyle/>
          <a:p>
            <a:pPr marL="0" indent="0" algn="l">
              <a:lnSpc>
                <a:spcPct val="104000"/>
              </a:lnSpc>
              <a:buNone/>
            </a:pPr>
            <a:r>
              <a:rPr lang="en-US" sz="2000" b="1" dirty="0">
                <a:solidFill>
                  <a:schemeClr val="bg1"/>
                </a:solidFill>
                <a:ea typeface="Calibri" panose="020F0502020204030204" pitchFamily="34" charset="0"/>
                <a:cs typeface="Calibri" panose="020F0502020204030204" pitchFamily="34" charset="0"/>
              </a:rPr>
              <a:t>Clauses 14 to 20</a:t>
            </a:r>
            <a:endParaRPr lang="en-US" sz="2000" b="1" dirty="0">
              <a:solidFill>
                <a:schemeClr val="bg1"/>
              </a:solidFill>
              <a:cs typeface="Calibri" panose="020F0502020204030204" pitchFamily="34" charset="0"/>
            </a:endParaRPr>
          </a:p>
        </p:txBody>
      </p:sp>
      <p:sp>
        <p:nvSpPr>
          <p:cNvPr id="5" name="Text 2"/>
          <p:cNvSpPr/>
          <p:nvPr/>
        </p:nvSpPr>
        <p:spPr>
          <a:xfrm>
            <a:off x="496119" y="2630909"/>
            <a:ext cx="4722763" cy="793849"/>
          </a:xfrm>
          <a:prstGeom prst="rect">
            <a:avLst/>
          </a:prstGeom>
          <a:noFill/>
        </p:spPr>
        <p:txBody>
          <a:bodyPr wrap="square" lIns="0" tIns="0" rIns="0" bIns="0" rtlCol="0" anchor="t">
            <a:noAutofit/>
          </a:bodyPr>
          <a:lstStyle/>
          <a:p>
            <a:pPr marL="0" indent="0" algn="l">
              <a:lnSpc>
                <a:spcPct val="133000"/>
              </a:lnSpc>
              <a:buNone/>
            </a:pPr>
            <a:r>
              <a:rPr lang="en-US" sz="1200" dirty="0">
                <a:ea typeface="Calibri" panose="020F0502020204030204" pitchFamily="34" charset="0"/>
                <a:cs typeface="Calibri" panose="020F0502020204030204" pitchFamily="34" charset="0"/>
              </a:rPr>
              <a:t>A comprehensive guide to closing stock valuation u/s 145A, capital asset conversions, amounts not credited to P&amp;L, property transfer reporting, depreciation, amount admissible as deduction and employee provident fund reporting.</a:t>
            </a:r>
            <a:endParaRPr lang="en-US" sz="1200" dirty="0">
              <a:cs typeface="Calibri" panose="020F0502020204030204" pitchFamily="34" charset="0"/>
            </a:endParaRPr>
          </a:p>
        </p:txBody>
      </p:sp>
      <p:pic>
        <p:nvPicPr>
          <p:cNvPr id="14" name="Image 0" descr="preencoded.png">
            <a:extLst>
              <a:ext uri="{FF2B5EF4-FFF2-40B4-BE49-F238E27FC236}">
                <a16:creationId xmlns:a16="http://schemas.microsoft.com/office/drawing/2014/main" id="{1A76FD06-886E-4740-5800-EA45AC21C36E}"/>
              </a:ext>
            </a:extLst>
          </p:cNvPr>
          <p:cNvPicPr>
            <a:picLocks noChangeAspect="1"/>
          </p:cNvPicPr>
          <p:nvPr/>
        </p:nvPicPr>
        <p:blipFill>
          <a:blip r:embed="rId3"/>
          <a:stretch>
            <a:fillRect/>
          </a:stretch>
        </p:blipFill>
        <p:spPr>
          <a:xfrm>
            <a:off x="5715000" y="12032"/>
            <a:ext cx="3429000" cy="5131468"/>
          </a:xfrm>
          <a:prstGeom prst="rect">
            <a:avLst/>
          </a:prstGeom>
        </p:spPr>
      </p:pic>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0"/>
          <p:cNvSpPr/>
          <p:nvPr/>
        </p:nvSpPr>
        <p:spPr>
          <a:xfrm>
            <a:off x="496117" y="258909"/>
            <a:ext cx="5149081" cy="387548"/>
          </a:xfrm>
          <a:prstGeom prst="rect">
            <a:avLst/>
          </a:prstGeom>
          <a:solidFill>
            <a:schemeClr val="accent1">
              <a:lumMod val="50000"/>
            </a:schemeClr>
          </a:solidFill>
        </p:spPr>
        <p:txBody>
          <a:bodyPr wrap="none" lIns="0" tIns="0" rIns="0" bIns="0" rtlCol="0" anchor="t"/>
          <a:lstStyle/>
          <a:p>
            <a:pPr marL="0" indent="0" algn="l">
              <a:lnSpc>
                <a:spcPct val="104000"/>
              </a:lnSpc>
              <a:buNone/>
            </a:pP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Clause 14: Valuation of Closing Stock</a:t>
            </a:r>
            <a:endParaRPr lang="en-US" sz="2000" b="1" dirty="0">
              <a:solidFill>
                <a:schemeClr val="bg1"/>
              </a:solidFill>
              <a:cs typeface="Calibri" panose="020F0502020204030204" pitchFamily="34" charset="0"/>
            </a:endParaRPr>
          </a:p>
        </p:txBody>
      </p:sp>
      <p:sp>
        <p:nvSpPr>
          <p:cNvPr id="4" name="Text 1"/>
          <p:cNvSpPr/>
          <p:nvPr/>
        </p:nvSpPr>
        <p:spPr>
          <a:xfrm>
            <a:off x="614434" y="829357"/>
            <a:ext cx="7855831" cy="527311"/>
          </a:xfrm>
          <a:prstGeom prst="rect">
            <a:avLst/>
          </a:prstGeom>
          <a:noFill/>
        </p:spPr>
        <p:txBody>
          <a:bodyPr wrap="square" lIns="0" tIns="0" rIns="0" bIns="0" rtlCol="0" anchor="t">
            <a:noAutofit/>
          </a:bodyPr>
          <a:lstStyle/>
          <a:p>
            <a:pPr>
              <a:lnSpc>
                <a:spcPct val="133000"/>
              </a:lnSpc>
            </a:pPr>
            <a:r>
              <a:rPr lang="en-US" sz="1000" dirty="0">
                <a:ea typeface="Calibri" panose="020F0502020204030204" pitchFamily="34" charset="0"/>
                <a:cs typeface="Calibri" panose="020F0502020204030204" pitchFamily="34" charset="0"/>
              </a:rPr>
              <a:t>Closing stock includes raw materials, WIP, finished goods, consumables, stores/materials, maintenance supplies, and loose tools remaining at year-end. </a:t>
            </a:r>
          </a:p>
          <a:p>
            <a:pPr>
              <a:lnSpc>
                <a:spcPct val="133000"/>
              </a:lnSpc>
            </a:pPr>
            <a:r>
              <a:rPr lang="en-US" sz="1000" dirty="0">
                <a:ea typeface="Calibri" panose="020F0502020204030204" pitchFamily="34" charset="0"/>
                <a:cs typeface="Calibri" panose="020F0502020204030204" pitchFamily="34" charset="0"/>
              </a:rPr>
              <a:t>The tax auditor must report </a:t>
            </a:r>
            <a:r>
              <a:rPr lang="en-US" sz="1000" b="1" dirty="0">
                <a:ea typeface="Calibri" panose="020F0502020204030204" pitchFamily="34" charset="0"/>
                <a:cs typeface="Calibri" panose="020F0502020204030204" pitchFamily="34" charset="0"/>
              </a:rPr>
              <a:t>(a)</a:t>
            </a:r>
            <a:r>
              <a:rPr lang="en-US" sz="1000" dirty="0">
                <a:ea typeface="Calibri" panose="020F0502020204030204" pitchFamily="34" charset="0"/>
                <a:cs typeface="Calibri" panose="020F0502020204030204" pitchFamily="34" charset="0"/>
              </a:rPr>
              <a:t> the method of valuation employed </a:t>
            </a:r>
            <a:r>
              <a:rPr lang="en-IN" sz="1000" dirty="0">
                <a:cs typeface="Calibri" panose="020F0502020204030204" pitchFamily="34" charset="0"/>
              </a:rPr>
              <a:t>in the previous year </a:t>
            </a:r>
            <a:r>
              <a:rPr lang="en-US" sz="1000" dirty="0">
                <a:ea typeface="Calibri" panose="020F0502020204030204" pitchFamily="34" charset="0"/>
                <a:cs typeface="Calibri" panose="020F0502020204030204" pitchFamily="34" charset="0"/>
              </a:rPr>
              <a:t>, and </a:t>
            </a:r>
            <a:r>
              <a:rPr lang="en-US" sz="1000" b="1" dirty="0">
                <a:ea typeface="Calibri" panose="020F0502020204030204" pitchFamily="34" charset="0"/>
                <a:cs typeface="Calibri" panose="020F0502020204030204" pitchFamily="34" charset="0"/>
              </a:rPr>
              <a:t>(b)</a:t>
            </a:r>
            <a:r>
              <a:rPr lang="en-US" sz="1000" dirty="0">
                <a:ea typeface="Calibri" panose="020F0502020204030204" pitchFamily="34" charset="0"/>
                <a:cs typeface="Calibri" panose="020F0502020204030204" pitchFamily="34" charset="0"/>
              </a:rPr>
              <a:t> </a:t>
            </a:r>
            <a:r>
              <a:rPr lang="en-US" sz="1000" dirty="0">
                <a:cs typeface="Calibri" panose="020F0502020204030204" pitchFamily="34" charset="0"/>
              </a:rPr>
              <a:t>Details of deviation, if any, from the method of valuation prescribed under section 145A, and </a:t>
            </a:r>
            <a:r>
              <a:rPr lang="en-US" sz="1000" dirty="0">
                <a:ea typeface="Calibri" panose="020F0502020204030204" pitchFamily="34" charset="0"/>
                <a:cs typeface="Calibri" panose="020F0502020204030204" pitchFamily="34" charset="0"/>
              </a:rPr>
              <a:t>its effect on profit or loss.</a:t>
            </a:r>
            <a:endParaRPr lang="en-US" sz="1000" dirty="0">
              <a:cs typeface="Calibri" panose="020F0502020204030204" pitchFamily="34" charset="0"/>
            </a:endParaRPr>
          </a:p>
        </p:txBody>
      </p:sp>
      <p:sp>
        <p:nvSpPr>
          <p:cNvPr id="5" name="Shape 2"/>
          <p:cNvSpPr/>
          <p:nvPr/>
        </p:nvSpPr>
        <p:spPr>
          <a:xfrm>
            <a:off x="484476" y="2177658"/>
            <a:ext cx="7855831" cy="650847"/>
          </a:xfrm>
          <a:prstGeom prst="roundRect">
            <a:avLst>
              <a:gd name="adj" fmla="val 1019"/>
            </a:avLst>
          </a:prstGeom>
          <a:solidFill>
            <a:schemeClr val="accent1">
              <a:lumMod val="20000"/>
              <a:lumOff val="80000"/>
            </a:schemeClr>
          </a:solidFill>
          <a:ln>
            <a:noFill/>
          </a:ln>
        </p:spPr>
        <p:txBody>
          <a:bodyPr/>
          <a:lstStyle/>
          <a:p>
            <a:endParaRPr sz="1000" dirty="0">
              <a:solidFill>
                <a:schemeClr val="bg1"/>
              </a:solidFill>
              <a:cs typeface="Calibri" panose="020F0502020204030204" pitchFamily="34" charset="0"/>
            </a:endParaRPr>
          </a:p>
        </p:txBody>
      </p:sp>
      <p:sp>
        <p:nvSpPr>
          <p:cNvPr id="7" name="Text 4"/>
          <p:cNvSpPr/>
          <p:nvPr/>
        </p:nvSpPr>
        <p:spPr>
          <a:xfrm>
            <a:off x="869579" y="2231284"/>
            <a:ext cx="1550566" cy="193849"/>
          </a:xfrm>
          <a:prstGeom prst="rect">
            <a:avLst/>
          </a:prstGeom>
          <a:noFill/>
          <a:ln>
            <a:noFill/>
          </a:ln>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For Accounting Purpose</a:t>
            </a:r>
            <a:endParaRPr lang="en-US" sz="1000" b="1" dirty="0">
              <a:cs typeface="Calibri" panose="020F0502020204030204" pitchFamily="34" charset="0"/>
            </a:endParaRPr>
          </a:p>
        </p:txBody>
      </p:sp>
      <p:sp>
        <p:nvSpPr>
          <p:cNvPr id="8" name="Text 5"/>
          <p:cNvSpPr/>
          <p:nvPr/>
        </p:nvSpPr>
        <p:spPr>
          <a:xfrm>
            <a:off x="697828" y="2401509"/>
            <a:ext cx="2638190" cy="396925"/>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Closing stock valued as per AS/IND AS — Cost or NRV, whichever is lower.</a:t>
            </a:r>
            <a:endParaRPr lang="en-US" sz="1000" dirty="0">
              <a:cs typeface="Calibri" panose="020F0502020204030204" pitchFamily="34" charset="0"/>
            </a:endParaRPr>
          </a:p>
        </p:txBody>
      </p:sp>
      <p:sp>
        <p:nvSpPr>
          <p:cNvPr id="10" name="Shape 7"/>
          <p:cNvSpPr/>
          <p:nvPr/>
        </p:nvSpPr>
        <p:spPr>
          <a:xfrm>
            <a:off x="4389531" y="2187298"/>
            <a:ext cx="45719" cy="631565"/>
          </a:xfrm>
          <a:prstGeom prst="roundRect">
            <a:avLst>
              <a:gd name="adj" fmla="val 130228"/>
            </a:avLst>
          </a:prstGeom>
          <a:solidFill>
            <a:schemeClr val="accent1">
              <a:lumMod val="60000"/>
              <a:lumOff val="40000"/>
            </a:schemeClr>
          </a:solidFill>
        </p:spPr>
        <p:txBody>
          <a:bodyPr/>
          <a:lstStyle/>
          <a:p>
            <a:endParaRPr sz="1000" dirty="0">
              <a:cs typeface="Calibri" panose="020F0502020204030204" pitchFamily="34" charset="0"/>
            </a:endParaRPr>
          </a:p>
        </p:txBody>
      </p:sp>
      <p:sp>
        <p:nvSpPr>
          <p:cNvPr id="11" name="Text 8"/>
          <p:cNvSpPr/>
          <p:nvPr/>
        </p:nvSpPr>
        <p:spPr>
          <a:xfrm>
            <a:off x="5584439" y="2225475"/>
            <a:ext cx="1550566" cy="193849"/>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For Tax Purpose</a:t>
            </a:r>
            <a:endParaRPr lang="en-US" sz="1000" b="1" dirty="0">
              <a:cs typeface="Calibri" panose="020F0502020204030204" pitchFamily="34" charset="0"/>
            </a:endParaRPr>
          </a:p>
        </p:txBody>
      </p:sp>
      <p:sp>
        <p:nvSpPr>
          <p:cNvPr id="12" name="Text 9"/>
          <p:cNvSpPr/>
          <p:nvPr/>
        </p:nvSpPr>
        <p:spPr>
          <a:xfrm>
            <a:off x="4968659" y="2413653"/>
            <a:ext cx="3109032" cy="595387"/>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Same base as AS/IND AS, adjusted per Section 145A for applicable taxes/duties.</a:t>
            </a:r>
            <a:endParaRPr lang="en-US" sz="1000" dirty="0">
              <a:cs typeface="Calibri" panose="020F0502020204030204" pitchFamily="34" charset="0"/>
            </a:endParaRPr>
          </a:p>
        </p:txBody>
      </p:sp>
      <p:sp>
        <p:nvSpPr>
          <p:cNvPr id="13" name="Shape 10"/>
          <p:cNvSpPr/>
          <p:nvPr/>
        </p:nvSpPr>
        <p:spPr>
          <a:xfrm>
            <a:off x="553459" y="3778476"/>
            <a:ext cx="7855831" cy="528269"/>
          </a:xfrm>
          <a:prstGeom prst="rect">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14" name="Shape 11"/>
          <p:cNvSpPr/>
          <p:nvPr/>
        </p:nvSpPr>
        <p:spPr>
          <a:xfrm>
            <a:off x="496117" y="2815285"/>
            <a:ext cx="7855831" cy="45719"/>
          </a:xfrm>
          <a:prstGeom prst="roundRect">
            <a:avLst>
              <a:gd name="adj" fmla="val 130228"/>
            </a:avLst>
          </a:prstGeom>
          <a:solidFill>
            <a:schemeClr val="accent1">
              <a:lumMod val="60000"/>
              <a:lumOff val="40000"/>
            </a:schemeClr>
          </a:solidFill>
        </p:spPr>
        <p:txBody>
          <a:bodyPr/>
          <a:lstStyle/>
          <a:p>
            <a:endParaRPr sz="1000" dirty="0">
              <a:cs typeface="Calibri" panose="020F0502020204030204" pitchFamily="34" charset="0"/>
            </a:endParaRPr>
          </a:p>
        </p:txBody>
      </p:sp>
      <p:sp>
        <p:nvSpPr>
          <p:cNvPr id="15" name="Text 12"/>
          <p:cNvSpPr/>
          <p:nvPr/>
        </p:nvSpPr>
        <p:spPr>
          <a:xfrm>
            <a:off x="784657" y="3816829"/>
            <a:ext cx="1550566" cy="193849"/>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Consistency Rule</a:t>
            </a:r>
            <a:endParaRPr lang="en-US" sz="1000" b="1" dirty="0">
              <a:cs typeface="Calibri" panose="020F0502020204030204" pitchFamily="34" charset="0"/>
            </a:endParaRPr>
          </a:p>
        </p:txBody>
      </p:sp>
      <p:sp>
        <p:nvSpPr>
          <p:cNvPr id="16" name="Text 13"/>
          <p:cNvSpPr/>
          <p:nvPr/>
        </p:nvSpPr>
        <p:spPr>
          <a:xfrm>
            <a:off x="784657" y="4003185"/>
            <a:ext cx="4474815" cy="198462"/>
          </a:xfrm>
          <a:prstGeom prst="rect">
            <a:avLst/>
          </a:prstGeom>
          <a:noFill/>
        </p:spPr>
        <p:txBody>
          <a:bodyPr wrap="none" lIns="0" tIns="0" rIns="0" bIns="0" rtlCol="0" anchor="t"/>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Method of stock valuation must be consistently followed from year to year.</a:t>
            </a:r>
            <a:endParaRPr lang="en-US" sz="1000" dirty="0">
              <a:cs typeface="Calibri" panose="020F0502020204030204" pitchFamily="34" charset="0"/>
            </a:endParaRPr>
          </a:p>
        </p:txBody>
      </p:sp>
      <p:sp>
        <p:nvSpPr>
          <p:cNvPr id="18" name="TextBox 17">
            <a:extLst>
              <a:ext uri="{FF2B5EF4-FFF2-40B4-BE49-F238E27FC236}">
                <a16:creationId xmlns:a16="http://schemas.microsoft.com/office/drawing/2014/main" id="{1F294796-E3F6-8579-DF34-F2001BB5B794}"/>
              </a:ext>
            </a:extLst>
          </p:cNvPr>
          <p:cNvSpPr txBox="1"/>
          <p:nvPr/>
        </p:nvSpPr>
        <p:spPr>
          <a:xfrm>
            <a:off x="496117" y="1650298"/>
            <a:ext cx="4572000" cy="307777"/>
          </a:xfrm>
          <a:prstGeom prst="rect">
            <a:avLst/>
          </a:prstGeom>
          <a:solidFill>
            <a:schemeClr val="accent1">
              <a:lumMod val="75000"/>
            </a:schemeClr>
          </a:solidFill>
        </p:spPr>
        <p:txBody>
          <a:bodyPr wrap="square">
            <a:spAutoFit/>
          </a:bodyPr>
          <a:lstStyle/>
          <a:p>
            <a:pPr marL="0" indent="0" algn="l">
              <a:lnSpc>
                <a:spcPct val="104000"/>
              </a:lnSpc>
              <a:buNone/>
            </a:pP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Clause 14(a): Method of Valuation </a:t>
            </a:r>
            <a:endParaRPr lang="en-US" sz="1400" b="1" dirty="0">
              <a:solidFill>
                <a:schemeClr val="bg1"/>
              </a:solidFill>
              <a:cs typeface="Calibri" panose="020F0502020204030204" pitchFamily="34" charset="0"/>
            </a:endParaRPr>
          </a:p>
        </p:txBody>
      </p:sp>
      <p:sp>
        <p:nvSpPr>
          <p:cNvPr id="19" name="Shape 2"/>
          <p:cNvSpPr/>
          <p:nvPr/>
        </p:nvSpPr>
        <p:spPr>
          <a:xfrm>
            <a:off x="580366" y="3037676"/>
            <a:ext cx="45719" cy="195416"/>
          </a:xfrm>
          <a:prstGeom prst="rect">
            <a:avLst/>
          </a:prstGeom>
          <a:solidFill>
            <a:srgbClr val="2150FE"/>
          </a:solidFill>
        </p:spPr>
        <p:txBody>
          <a:bodyPr/>
          <a:lstStyle/>
          <a:p>
            <a:endParaRPr sz="1000" dirty="0">
              <a:cs typeface="Calibri" panose="020F0502020204030204" pitchFamily="34" charset="0"/>
            </a:endParaRPr>
          </a:p>
        </p:txBody>
      </p:sp>
      <p:sp>
        <p:nvSpPr>
          <p:cNvPr id="20" name="Text 1"/>
          <p:cNvSpPr/>
          <p:nvPr/>
        </p:nvSpPr>
        <p:spPr>
          <a:xfrm>
            <a:off x="652524" y="2770007"/>
            <a:ext cx="7965728" cy="396925"/>
          </a:xfrm>
          <a:prstGeom prst="rect">
            <a:avLst/>
          </a:prstGeom>
          <a:noFill/>
        </p:spPr>
        <p:txBody>
          <a:bodyPr wrap="square" lIns="0" tIns="0" rIns="0" bIns="0" rtlCol="0" anchor="t">
            <a:normAutofit/>
          </a:bodyPr>
          <a:lstStyle/>
          <a:p>
            <a:pPr marL="0" indent="0" algn="l">
              <a:lnSpc>
                <a:spcPct val="133000"/>
              </a:lnSpc>
              <a:buNone/>
            </a:pPr>
            <a:endParaRPr lang="en-US" sz="1000" dirty="0">
              <a:cs typeface="Calibri" panose="020F0502020204030204" pitchFamily="34" charset="0"/>
            </a:endParaRPr>
          </a:p>
        </p:txBody>
      </p:sp>
      <p:sp>
        <p:nvSpPr>
          <p:cNvPr id="24" name="TextBox 23">
            <a:extLst>
              <a:ext uri="{FF2B5EF4-FFF2-40B4-BE49-F238E27FC236}">
                <a16:creationId xmlns:a16="http://schemas.microsoft.com/office/drawing/2014/main" id="{426491CC-7051-58D2-7F6B-1BCDCAE50917}"/>
              </a:ext>
            </a:extLst>
          </p:cNvPr>
          <p:cNvSpPr txBox="1"/>
          <p:nvPr/>
        </p:nvSpPr>
        <p:spPr>
          <a:xfrm>
            <a:off x="645096" y="3011115"/>
            <a:ext cx="2378754" cy="246221"/>
          </a:xfrm>
          <a:prstGeom prst="rect">
            <a:avLst/>
          </a:prstGeom>
          <a:noFill/>
        </p:spPr>
        <p:txBody>
          <a:bodyPr wrap="square">
            <a:spAutoFit/>
          </a:bodyPr>
          <a:lstStyle/>
          <a:p>
            <a:pPr marL="0" indent="0" algn="l">
              <a:lnSpc>
                <a:spcPct val="104000"/>
              </a:lnSpc>
              <a:buNone/>
            </a:pPr>
            <a:r>
              <a:rPr lang="en-US" sz="1000" b="1" dirty="0">
                <a:cs typeface="Calibri" panose="020F0502020204030204" pitchFamily="34" charset="0"/>
              </a:rPr>
              <a:t>As per AS, Cost of inventory includes </a:t>
            </a:r>
          </a:p>
        </p:txBody>
      </p:sp>
      <p:sp>
        <p:nvSpPr>
          <p:cNvPr id="25" name="Text 5"/>
          <p:cNvSpPr/>
          <p:nvPr/>
        </p:nvSpPr>
        <p:spPr>
          <a:xfrm>
            <a:off x="724103" y="3299281"/>
            <a:ext cx="7422294" cy="346846"/>
          </a:xfrm>
          <a:prstGeom prst="rect">
            <a:avLst/>
          </a:prstGeom>
          <a:noFill/>
        </p:spPr>
        <p:txBody>
          <a:bodyPr wrap="square" lIns="0" tIns="0" rIns="0" bIns="0" rtlCol="0" anchor="t">
            <a:noAutofit/>
          </a:bodyPr>
          <a:lstStyle/>
          <a:p>
            <a:pPr>
              <a:lnSpc>
                <a:spcPct val="133000"/>
              </a:lnSpc>
            </a:pPr>
            <a:r>
              <a:rPr lang="en-US" sz="1000" dirty="0">
                <a:cs typeface="Calibri" panose="020F0502020204030204" pitchFamily="34" charset="0"/>
              </a:rPr>
              <a:t>Cost of inventory includes cost of purchase, cost of conversion, and other costs incurred to bring inventories to their present location and condition.</a:t>
            </a: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6" name="Shape 2">
            <a:extLst>
              <a:ext uri="{FF2B5EF4-FFF2-40B4-BE49-F238E27FC236}">
                <a16:creationId xmlns:a16="http://schemas.microsoft.com/office/drawing/2014/main" id="{8597FDB8-5B67-67E0-B91E-ECEA5AD61577}"/>
              </a:ext>
            </a:extLst>
          </p:cNvPr>
          <p:cNvSpPr/>
          <p:nvPr/>
        </p:nvSpPr>
        <p:spPr>
          <a:xfrm>
            <a:off x="629664" y="4535356"/>
            <a:ext cx="45719" cy="195416"/>
          </a:xfrm>
          <a:prstGeom prst="rect">
            <a:avLst/>
          </a:prstGeom>
          <a:solidFill>
            <a:srgbClr val="2150FE"/>
          </a:solidFill>
        </p:spPr>
        <p:txBody>
          <a:bodyPr/>
          <a:lstStyle/>
          <a:p>
            <a:endParaRPr sz="1000" dirty="0">
              <a:cs typeface="Calibri" panose="020F0502020204030204" pitchFamily="34" charset="0"/>
            </a:endParaRPr>
          </a:p>
        </p:txBody>
      </p:sp>
      <p:sp>
        <p:nvSpPr>
          <p:cNvPr id="17" name="TextBox 16">
            <a:extLst>
              <a:ext uri="{FF2B5EF4-FFF2-40B4-BE49-F238E27FC236}">
                <a16:creationId xmlns:a16="http://schemas.microsoft.com/office/drawing/2014/main" id="{2F02CF1B-DDC4-4DEC-9999-02AD61635160}"/>
              </a:ext>
            </a:extLst>
          </p:cNvPr>
          <p:cNvSpPr txBox="1"/>
          <p:nvPr/>
        </p:nvSpPr>
        <p:spPr>
          <a:xfrm>
            <a:off x="784657" y="4509953"/>
            <a:ext cx="4572000" cy="246221"/>
          </a:xfrm>
          <a:prstGeom prst="rect">
            <a:avLst/>
          </a:prstGeom>
          <a:noFill/>
        </p:spPr>
        <p:txBody>
          <a:bodyPr wrap="square">
            <a:spAutoFit/>
          </a:bodyPr>
          <a:lstStyle/>
          <a:p>
            <a:r>
              <a:rPr lang="en-US" sz="1000" dirty="0">
                <a:cs typeface="Calibri" panose="020F0502020204030204" pitchFamily="34" charset="0"/>
              </a:rPr>
              <a:t>Any change in the method of valuation of closing stock under this clause</a:t>
            </a:r>
            <a:endParaRPr lang="en-IN" sz="1000" dirty="0">
              <a:cs typeface="Calibri" panose="020F0502020204030204" pitchFamily="34" charset="0"/>
            </a:endParaRP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267494"/>
            <a:ext cx="5083993" cy="333620"/>
          </a:xfrm>
          <a:prstGeom prst="rect">
            <a:avLst/>
          </a:prstGeom>
          <a:solidFill>
            <a:schemeClr val="accent1">
              <a:lumMod val="75000"/>
            </a:schemeClr>
          </a:solidFill>
        </p:spPr>
        <p:txBody>
          <a:bodyPr wrap="none" lIns="0" tIns="0" rIns="0" bIns="0" rtlCol="0" anchor="t"/>
          <a:lstStyle/>
          <a:p>
            <a:pPr marL="0" indent="0" algn="l">
              <a:lnSpc>
                <a:spcPct val="104000"/>
              </a:lnSpc>
              <a:buNone/>
            </a:pP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Clause 14(b): Why Section 145A Was Introduced</a:t>
            </a:r>
            <a:endParaRPr lang="en-US" sz="1400" b="1" dirty="0">
              <a:solidFill>
                <a:schemeClr val="bg1"/>
              </a:solidFill>
              <a:cs typeface="Calibri" panose="020F0502020204030204" pitchFamily="34" charset="0"/>
            </a:endParaRPr>
          </a:p>
        </p:txBody>
      </p:sp>
      <p:sp>
        <p:nvSpPr>
          <p:cNvPr id="3" name="Text 1"/>
          <p:cNvSpPr/>
          <p:nvPr/>
        </p:nvSpPr>
        <p:spPr>
          <a:xfrm>
            <a:off x="485817" y="691440"/>
            <a:ext cx="8151763" cy="396925"/>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Section 145A was introduced to create </a:t>
            </a:r>
            <a:r>
              <a:rPr lang="en-US" sz="1000" b="1" dirty="0">
                <a:latin typeface="Calibri" panose="020F0502020204030204" pitchFamily="34" charset="0"/>
                <a:ea typeface="Calibri" panose="020F0502020204030204" pitchFamily="34" charset="0"/>
                <a:cs typeface="Calibri" panose="020F0502020204030204" pitchFamily="34" charset="0"/>
              </a:rPr>
              <a:t>uniform treatment of taxes/duties</a:t>
            </a:r>
            <a:r>
              <a:rPr lang="en-US" sz="1000" dirty="0">
                <a:latin typeface="Calibri" panose="020F0502020204030204" pitchFamily="34" charset="0"/>
                <a:ea typeface="Calibri" panose="020F0502020204030204" pitchFamily="34" charset="0"/>
                <a:cs typeface="Calibri" panose="020F0502020204030204" pitchFamily="34" charset="0"/>
              </a:rPr>
              <a:t> in valuation of purchases, sales, and inventory, and to avoid under-valuation or over-valuation of stock.</a:t>
            </a:r>
            <a:endParaRPr lang="en-US" sz="1000" dirty="0">
              <a:cs typeface="Calibri" panose="020F0502020204030204" pitchFamily="34" charset="0"/>
            </a:endParaRPr>
          </a:p>
        </p:txBody>
      </p:sp>
      <p:pic>
        <p:nvPicPr>
          <p:cNvPr id="4" name="Image 0" descr="preencoded.png"/>
          <p:cNvPicPr>
            <a:picLocks noChangeAspect="1"/>
          </p:cNvPicPr>
          <p:nvPr/>
        </p:nvPicPr>
        <p:blipFill>
          <a:blip r:embed="rId3">
            <a:duotone>
              <a:prstClr val="black"/>
              <a:schemeClr val="accent1">
                <a:lumMod val="20000"/>
                <a:lumOff val="80000"/>
                <a:tint val="45000"/>
                <a:satMod val="400000"/>
              </a:schemeClr>
            </a:duotone>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496119" y="1261616"/>
            <a:ext cx="3715841" cy="248022"/>
          </a:xfrm>
          <a:prstGeom prst="rect">
            <a:avLst/>
          </a:prstGeom>
        </p:spPr>
      </p:pic>
      <p:sp>
        <p:nvSpPr>
          <p:cNvPr id="5" name="Text 2"/>
          <p:cNvSpPr/>
          <p:nvPr/>
        </p:nvSpPr>
        <p:spPr>
          <a:xfrm>
            <a:off x="620092" y="1584052"/>
            <a:ext cx="1550566" cy="193849"/>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Before 145A</a:t>
            </a:r>
            <a:endParaRPr lang="en-US" sz="1000" b="1" dirty="0">
              <a:cs typeface="Calibri" panose="020F0502020204030204" pitchFamily="34" charset="0"/>
            </a:endParaRPr>
          </a:p>
        </p:txBody>
      </p:sp>
      <p:sp>
        <p:nvSpPr>
          <p:cNvPr id="6" name="Text 3"/>
          <p:cNvSpPr/>
          <p:nvPr/>
        </p:nvSpPr>
        <p:spPr>
          <a:xfrm>
            <a:off x="620092" y="1773212"/>
            <a:ext cx="3827934" cy="396925"/>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Businesses used </a:t>
            </a:r>
            <a:r>
              <a:rPr lang="en-US" sz="1000" b="1" dirty="0">
                <a:latin typeface="Calibri" panose="020F0502020204030204" pitchFamily="34" charset="0"/>
                <a:ea typeface="Calibri" panose="020F0502020204030204" pitchFamily="34" charset="0"/>
                <a:cs typeface="Calibri" panose="020F0502020204030204" pitchFamily="34" charset="0"/>
              </a:rPr>
              <a:t>different methods</a:t>
            </a:r>
            <a:r>
              <a:rPr lang="en-US" sz="1000" dirty="0">
                <a:latin typeface="Calibri" panose="020F0502020204030204" pitchFamily="34" charset="0"/>
                <a:ea typeface="Calibri" panose="020F0502020204030204" pitchFamily="34" charset="0"/>
                <a:cs typeface="Calibri" panose="020F0502020204030204" pitchFamily="34" charset="0"/>
              </a:rPr>
              <a:t> — exclusive (excluding duty) or inclusive (including duty) — causing inconsistent inventory valuation.</a:t>
            </a:r>
            <a:endParaRPr lang="en-US" sz="1000" dirty="0">
              <a:cs typeface="Calibri" panose="020F0502020204030204" pitchFamily="34" charset="0"/>
            </a:endParaRPr>
          </a:p>
        </p:txBody>
      </p:sp>
      <p:pic>
        <p:nvPicPr>
          <p:cNvPr id="7" name="Image 1" descr="preencoded.png"/>
          <p:cNvPicPr>
            <a:picLocks noChangeAspect="1"/>
          </p:cNvPicPr>
          <p:nvPr/>
        </p:nvPicPr>
        <p:blipFill>
          <a:blip r:embed="rId5">
            <a:duotone>
              <a:prstClr val="black"/>
              <a:schemeClr val="accent1">
                <a:lumMod val="20000"/>
                <a:lumOff val="80000"/>
                <a:tint val="45000"/>
                <a:satMod val="400000"/>
              </a:schemeClr>
            </a:duotone>
          </a:blip>
          <a:stretch>
            <a:fillRect/>
          </a:stretch>
        </p:blipFill>
        <p:spPr>
          <a:xfrm>
            <a:off x="4581500" y="1261616"/>
            <a:ext cx="4075881" cy="248022"/>
          </a:xfrm>
          <a:prstGeom prst="rect">
            <a:avLst/>
          </a:prstGeom>
        </p:spPr>
      </p:pic>
      <p:sp>
        <p:nvSpPr>
          <p:cNvPr id="8" name="Text 4"/>
          <p:cNvSpPr/>
          <p:nvPr/>
        </p:nvSpPr>
        <p:spPr>
          <a:xfrm>
            <a:off x="4695974" y="1584051"/>
            <a:ext cx="1550566" cy="193849"/>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The Problem</a:t>
            </a:r>
            <a:endParaRPr lang="en-US" sz="1000" b="1" dirty="0">
              <a:cs typeface="Calibri" panose="020F0502020204030204" pitchFamily="34" charset="0"/>
            </a:endParaRPr>
          </a:p>
        </p:txBody>
      </p:sp>
      <p:sp>
        <p:nvSpPr>
          <p:cNvPr id="9" name="Text 5"/>
          <p:cNvSpPr/>
          <p:nvPr/>
        </p:nvSpPr>
        <p:spPr>
          <a:xfrm>
            <a:off x="4713238" y="1773212"/>
            <a:ext cx="3827934" cy="595387"/>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Assessee adjusted only </a:t>
            </a:r>
            <a:r>
              <a:rPr lang="en-US" sz="1000" b="1" dirty="0">
                <a:latin typeface="Calibri" panose="020F0502020204030204" pitchFamily="34" charset="0"/>
                <a:ea typeface="Calibri" panose="020F0502020204030204" pitchFamily="34" charset="0"/>
                <a:cs typeface="Calibri" panose="020F0502020204030204" pitchFamily="34" charset="0"/>
              </a:rPr>
              <a:t>closing stock</a:t>
            </a:r>
            <a:r>
              <a:rPr lang="en-US" sz="1000" dirty="0">
                <a:latin typeface="Calibri" panose="020F0502020204030204" pitchFamily="34" charset="0"/>
                <a:ea typeface="Calibri" panose="020F0502020204030204" pitchFamily="34" charset="0"/>
                <a:cs typeface="Calibri" panose="020F0502020204030204" pitchFamily="34" charset="0"/>
              </a:rPr>
              <a:t>, not opening stock, purchases, and sales — leading to undervalued stock and </a:t>
            </a:r>
            <a:r>
              <a:rPr lang="en-US" sz="1000" b="1" dirty="0">
                <a:latin typeface="Calibri" panose="020F0502020204030204" pitchFamily="34" charset="0"/>
                <a:ea typeface="Calibri" panose="020F0502020204030204" pitchFamily="34" charset="0"/>
                <a:cs typeface="Calibri" panose="020F0502020204030204" pitchFamily="34" charset="0"/>
              </a:rPr>
              <a:t>higher COGS</a:t>
            </a:r>
            <a:r>
              <a:rPr lang="en-US" sz="1000" dirty="0">
                <a:latin typeface="Calibri" panose="020F0502020204030204" pitchFamily="34" charset="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pic>
        <p:nvPicPr>
          <p:cNvPr id="10" name="Image 2" descr="preencoded.png"/>
          <p:cNvPicPr>
            <a:picLocks noChangeAspect="1"/>
          </p:cNvPicPr>
          <p:nvPr/>
        </p:nvPicPr>
        <p:blipFill>
          <a:blip r:embed="rId6">
            <a:duotone>
              <a:prstClr val="black"/>
              <a:schemeClr val="accent1">
                <a:lumMod val="20000"/>
                <a:lumOff val="80000"/>
                <a:tint val="45000"/>
                <a:satMod val="400000"/>
              </a:schemeClr>
            </a:duotone>
          </a:blip>
          <a:stretch>
            <a:fillRect/>
          </a:stretch>
        </p:blipFill>
        <p:spPr>
          <a:xfrm>
            <a:off x="496118" y="2257408"/>
            <a:ext cx="3715841" cy="226114"/>
          </a:xfrm>
          <a:prstGeom prst="rect">
            <a:avLst/>
          </a:prstGeom>
        </p:spPr>
      </p:pic>
      <p:sp>
        <p:nvSpPr>
          <p:cNvPr id="11" name="Text 6"/>
          <p:cNvSpPr/>
          <p:nvPr/>
        </p:nvSpPr>
        <p:spPr>
          <a:xfrm>
            <a:off x="620092" y="2668563"/>
            <a:ext cx="1550566" cy="193849"/>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The Result</a:t>
            </a:r>
            <a:endParaRPr lang="en-US" sz="1000" b="1" dirty="0">
              <a:cs typeface="Calibri" panose="020F0502020204030204" pitchFamily="34" charset="0"/>
            </a:endParaRPr>
          </a:p>
        </p:txBody>
      </p:sp>
      <p:sp>
        <p:nvSpPr>
          <p:cNvPr id="12" name="Text 7"/>
          <p:cNvSpPr/>
          <p:nvPr/>
        </p:nvSpPr>
        <p:spPr>
          <a:xfrm>
            <a:off x="620092" y="2897075"/>
            <a:ext cx="3827934" cy="396925"/>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Higher COGS → </a:t>
            </a:r>
            <a:r>
              <a:rPr lang="en-US" sz="1000" b="1" dirty="0">
                <a:latin typeface="Calibri" panose="020F0502020204030204" pitchFamily="34" charset="0"/>
                <a:ea typeface="Calibri" panose="020F0502020204030204" pitchFamily="34" charset="0"/>
                <a:cs typeface="Calibri" panose="020F0502020204030204" pitchFamily="34" charset="0"/>
              </a:rPr>
              <a:t>lower profit</a:t>
            </a:r>
            <a:r>
              <a:rPr lang="en-US" sz="1000" dirty="0">
                <a:latin typeface="Calibri" panose="020F0502020204030204" pitchFamily="34" charset="0"/>
                <a:ea typeface="Calibri" panose="020F0502020204030204" pitchFamily="34" charset="0"/>
                <a:cs typeface="Calibri" panose="020F0502020204030204" pitchFamily="34" charset="0"/>
              </a:rPr>
              <a:t> → </a:t>
            </a:r>
            <a:r>
              <a:rPr lang="en-US" sz="1000" b="1" dirty="0">
                <a:latin typeface="Calibri" panose="020F0502020204030204" pitchFamily="34" charset="0"/>
                <a:ea typeface="Calibri" panose="020F0502020204030204" pitchFamily="34" charset="0"/>
                <a:cs typeface="Calibri" panose="020F0502020204030204" pitchFamily="34" charset="0"/>
              </a:rPr>
              <a:t>lower taxable income</a:t>
            </a:r>
            <a:r>
              <a:rPr lang="en-US" sz="1000" dirty="0">
                <a:latin typeface="Calibri" panose="020F0502020204030204" pitchFamily="34" charset="0"/>
                <a:ea typeface="Calibri" panose="020F0502020204030204" pitchFamily="34" charset="0"/>
                <a:cs typeface="Calibri" panose="020F0502020204030204" pitchFamily="34" charset="0"/>
              </a:rPr>
              <a:t>, distorting tax liability.</a:t>
            </a:r>
            <a:endParaRPr lang="en-US" sz="1000" dirty="0">
              <a:cs typeface="Calibri" panose="020F0502020204030204" pitchFamily="34" charset="0"/>
            </a:endParaRPr>
          </a:p>
        </p:txBody>
      </p:sp>
      <p:pic>
        <p:nvPicPr>
          <p:cNvPr id="13" name="Image 3" descr="preencoded.png"/>
          <p:cNvPicPr>
            <a:picLocks noChangeAspect="1"/>
          </p:cNvPicPr>
          <p:nvPr/>
        </p:nvPicPr>
        <p:blipFill>
          <a:blip r:embed="rId7">
            <a:duotone>
              <a:prstClr val="black"/>
              <a:schemeClr val="accent1">
                <a:lumMod val="20000"/>
                <a:lumOff val="80000"/>
                <a:tint val="45000"/>
                <a:satMod val="400000"/>
              </a:schemeClr>
            </a:duotone>
          </a:blip>
          <a:stretch>
            <a:fillRect/>
          </a:stretch>
        </p:blipFill>
        <p:spPr>
          <a:xfrm>
            <a:off x="4589264" y="2311153"/>
            <a:ext cx="4075881" cy="246608"/>
          </a:xfrm>
          <a:prstGeom prst="rect">
            <a:avLst/>
          </a:prstGeom>
        </p:spPr>
      </p:pic>
      <p:sp>
        <p:nvSpPr>
          <p:cNvPr id="14" name="Text 8"/>
          <p:cNvSpPr/>
          <p:nvPr/>
        </p:nvSpPr>
        <p:spPr>
          <a:xfrm>
            <a:off x="4695974" y="2701812"/>
            <a:ext cx="1550566" cy="193849"/>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Section 145A</a:t>
            </a:r>
            <a:endParaRPr lang="en-US" sz="1000" b="1" dirty="0">
              <a:cs typeface="Calibri" panose="020F0502020204030204" pitchFamily="34" charset="0"/>
            </a:endParaRPr>
          </a:p>
        </p:txBody>
      </p:sp>
      <p:sp>
        <p:nvSpPr>
          <p:cNvPr id="15" name="Text 9"/>
          <p:cNvSpPr/>
          <p:nvPr/>
        </p:nvSpPr>
        <p:spPr>
          <a:xfrm>
            <a:off x="4705473" y="2897075"/>
            <a:ext cx="3827934" cy="396925"/>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Ensures </a:t>
            </a:r>
            <a:r>
              <a:rPr lang="en-US" sz="1000" b="1" dirty="0">
                <a:latin typeface="Calibri" panose="020F0502020204030204" pitchFamily="34" charset="0"/>
                <a:ea typeface="Calibri" panose="020F0502020204030204" pitchFamily="34" charset="0"/>
                <a:cs typeface="Calibri" panose="020F0502020204030204" pitchFamily="34" charset="0"/>
              </a:rPr>
              <a:t>uniform treatment</a:t>
            </a:r>
            <a:r>
              <a:rPr lang="en-US" sz="1000" dirty="0">
                <a:latin typeface="Calibri" panose="020F0502020204030204" pitchFamily="34" charset="0"/>
                <a:ea typeface="Calibri" panose="020F0502020204030204" pitchFamily="34" charset="0"/>
                <a:cs typeface="Calibri" panose="020F0502020204030204" pitchFamily="34" charset="0"/>
              </a:rPr>
              <a:t> of taxes/duties across purchases, sales, and inventory. Covers goods, </a:t>
            </a:r>
            <a:r>
              <a:rPr lang="en-US" sz="1000" b="1" dirty="0">
                <a:latin typeface="Calibri" panose="020F0502020204030204" pitchFamily="34" charset="0"/>
                <a:ea typeface="Calibri" panose="020F0502020204030204" pitchFamily="34" charset="0"/>
                <a:cs typeface="Calibri" panose="020F0502020204030204" pitchFamily="34" charset="0"/>
              </a:rPr>
              <a:t>services, and securities</a:t>
            </a:r>
            <a:r>
              <a:rPr lang="en-US" sz="1000" dirty="0">
                <a:latin typeface="Calibri" panose="020F0502020204030204" pitchFamily="34" charset="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23" name="Shape 3"/>
          <p:cNvSpPr/>
          <p:nvPr/>
        </p:nvSpPr>
        <p:spPr>
          <a:xfrm flipV="1">
            <a:off x="590290" y="3363838"/>
            <a:ext cx="7950882" cy="45719"/>
          </a:xfrm>
          <a:prstGeom prst="rect">
            <a:avLst/>
          </a:prstGeom>
          <a:solidFill>
            <a:schemeClr val="accent1">
              <a:lumMod val="40000"/>
              <a:lumOff val="60000"/>
              <a:alpha val="50000"/>
            </a:schemeClr>
          </a:solidFill>
        </p:spPr>
        <p:txBody>
          <a:bodyPr/>
          <a:lstStyle/>
          <a:p>
            <a:endParaRPr dirty="0">
              <a:cs typeface="Calibri" panose="020F0502020204030204" pitchFamily="34"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7"/>
          <p:cNvSpPr/>
          <p:nvPr/>
        </p:nvSpPr>
        <p:spPr>
          <a:xfrm>
            <a:off x="5185395" y="1783333"/>
            <a:ext cx="3432497" cy="1699320"/>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Epilogue" pitchFamily="34" charset="0"/>
                <a:ea typeface="Epilogue" pitchFamily="34" charset="-122"/>
                <a:cs typeface="Epilogue" pitchFamily="34" charset="-120"/>
              </a:rPr>
              <a:t>For companies, societies, charitable trusts etc., respective governing law prescribes format. Responsibility for maintenance of books and preparation of financial statements lies with the </a:t>
            </a:r>
            <a:r>
              <a:rPr lang="en-US" sz="950" b="1" dirty="0">
                <a:solidFill>
                  <a:srgbClr val="000000"/>
                </a:solidFill>
                <a:latin typeface="Epilogue" pitchFamily="34" charset="0"/>
                <a:ea typeface="Epilogue" pitchFamily="34" charset="-122"/>
                <a:cs typeface="Epilogue" pitchFamily="34" charset="-120"/>
              </a:rPr>
              <a:t>assessee</a:t>
            </a:r>
            <a:r>
              <a:rPr lang="en-US" sz="950" dirty="0">
                <a:solidFill>
                  <a:srgbClr val="000000"/>
                </a:solidFill>
                <a:latin typeface="Epilogue" pitchFamily="34" charset="0"/>
                <a:ea typeface="Epilogue" pitchFamily="34" charset="-122"/>
                <a:cs typeface="Epilogue" pitchFamily="34" charset="-120"/>
              </a:rPr>
              <a:t>.</a:t>
            </a:r>
            <a:endParaRPr lang="en-US" sz="950" dirty="0">
              <a:latin typeface="Book Antiqua" panose="02040602050305030304" pitchFamily="18" charset="0"/>
            </a:endParaRPr>
          </a:p>
          <a:p>
            <a:pPr marL="0" indent="0" algn="l">
              <a:lnSpc>
                <a:spcPct val="133000"/>
              </a:lnSpc>
              <a:buNone/>
            </a:pPr>
            <a:r>
              <a:rPr lang="en-US" sz="950" dirty="0">
                <a:solidFill>
                  <a:srgbClr val="000000"/>
                </a:solidFill>
                <a:latin typeface="Epilogue" pitchFamily="34" charset="0"/>
                <a:ea typeface="Epilogue" pitchFamily="34" charset="-122"/>
                <a:cs typeface="Epilogue" pitchFamily="34" charset="-120"/>
              </a:rPr>
              <a:t>For entities without prescribed format, ICAI Guidance Notes on Non-Corporate Entities and LLPs apply (effective </a:t>
            </a:r>
            <a:r>
              <a:rPr lang="en-US" sz="950" b="1" dirty="0">
                <a:solidFill>
                  <a:srgbClr val="000000"/>
                </a:solidFill>
                <a:latin typeface="Epilogue" pitchFamily="34" charset="0"/>
                <a:ea typeface="Epilogue" pitchFamily="34" charset="-122"/>
                <a:cs typeface="Epilogue" pitchFamily="34" charset="-120"/>
              </a:rPr>
              <a:t>1st April 2024</a:t>
            </a:r>
            <a:r>
              <a:rPr lang="en-US" sz="950" dirty="0">
                <a:solidFill>
                  <a:srgbClr val="000000"/>
                </a:solidFill>
                <a:latin typeface="Epilogue" pitchFamily="34" charset="0"/>
                <a:ea typeface="Epilogue" pitchFamily="34" charset="-122"/>
                <a:cs typeface="Epilogue" pitchFamily="34" charset="-120"/>
              </a:rPr>
              <a:t>).</a:t>
            </a:r>
            <a:endParaRPr lang="en-US" sz="950" dirty="0">
              <a:latin typeface="Book Antiqua" panose="02040602050305030304" pitchFamily="18" charset="0"/>
            </a:endParaRPr>
          </a:p>
        </p:txBody>
      </p:sp>
      <p:sp>
        <p:nvSpPr>
          <p:cNvPr id="11" name="Rectangle 10"/>
          <p:cNvSpPr/>
          <p:nvPr/>
        </p:nvSpPr>
        <p:spPr>
          <a:xfrm>
            <a:off x="920260" y="633047"/>
            <a:ext cx="2614246" cy="3833446"/>
          </a:xfrm>
          <a:prstGeom prst="rect">
            <a:avLst/>
          </a:prstGeom>
          <a:solidFill>
            <a:schemeClr val="accent1">
              <a:lumMod val="75000"/>
            </a:schemeClr>
          </a:solidFill>
          <a:effectLst>
            <a:outerShdw blurRad="50800" dist="38100" dir="5400000" algn="t" rotWithShape="0">
              <a:prstClr val="black">
                <a:alpha val="40000"/>
              </a:prstClr>
            </a:outerShdw>
            <a:softEdge rad="31750"/>
          </a:effectLst>
          <a:scene3d>
            <a:camera prst="isometricOffAxis1Right"/>
            <a:lightRig rig="threePt" dir="t"/>
          </a:scene3d>
          <a:sp3d>
            <a:bevelT/>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b="1" u="sng" spc="50" dirty="0">
              <a:ln w="0"/>
              <a:solidFill>
                <a:schemeClr val="bg2"/>
              </a:solidFill>
              <a:effectLst>
                <a:innerShdw blurRad="63500" dist="50800" dir="13500000">
                  <a:srgbClr val="000000">
                    <a:alpha val="50000"/>
                  </a:srgbClr>
                </a:innerShdw>
              </a:effectLst>
              <a:latin typeface="Book Antiqua" panose="02040602050305030304" pitchFamily="18" charset="0"/>
            </a:endParaRPr>
          </a:p>
          <a:p>
            <a:pPr algn="ctr"/>
            <a:r>
              <a:rPr lang="en-IN" b="1" u="sng" spc="50" dirty="0">
                <a:ln w="0"/>
                <a:solidFill>
                  <a:schemeClr val="bg2"/>
                </a:solidFill>
                <a:effectLst>
                  <a:innerShdw blurRad="63500" dist="50800" dir="13500000">
                    <a:srgbClr val="000000">
                      <a:alpha val="50000"/>
                    </a:srgbClr>
                  </a:innerShdw>
                </a:effectLst>
                <a:latin typeface="Book Antiqua" panose="02040602050305030304" pitchFamily="18" charset="0"/>
              </a:rPr>
              <a:t>Scenario 4</a:t>
            </a:r>
          </a:p>
          <a:p>
            <a:pPr algn="ctr"/>
            <a:endParaRPr lang="en-US" sz="1600" dirty="0">
              <a:latin typeface="Book Antiqua" panose="02040602050305030304" pitchFamily="18" charset="0"/>
            </a:endParaRPr>
          </a:p>
          <a:p>
            <a:pPr algn="ctr"/>
            <a:endParaRPr lang="en-IN" sz="1600" dirty="0">
              <a:latin typeface="Book Antiqua" panose="02040602050305030304" pitchFamily="18" charset="0"/>
            </a:endParaRP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Particulars                  Amount</a:t>
            </a:r>
          </a:p>
          <a:p>
            <a:pPr algn="ctr"/>
            <a:endParaRPr lang="en-IN" sz="1200" dirty="0">
              <a:latin typeface="Book Antiqua" panose="02040602050305030304" pitchFamily="18" charset="0"/>
            </a:endParaRPr>
          </a:p>
          <a:p>
            <a:pPr algn="ctr"/>
            <a:r>
              <a:rPr lang="en-IN" sz="1200" dirty="0">
                <a:latin typeface="Book Antiqua" panose="02040602050305030304" pitchFamily="18" charset="0"/>
              </a:rPr>
              <a:t>Turnover                  ₹7.5 </a:t>
            </a:r>
            <a:r>
              <a:rPr lang="en-IN" sz="1200" dirty="0" err="1">
                <a:latin typeface="Book Antiqua" panose="02040602050305030304" pitchFamily="18" charset="0"/>
              </a:rPr>
              <a:t>crore</a:t>
            </a:r>
            <a:endParaRPr lang="en-IN" sz="1200" dirty="0">
              <a:latin typeface="Book Antiqua" panose="02040602050305030304" pitchFamily="18" charset="0"/>
            </a:endParaRP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Cash receipts                      2%</a:t>
            </a: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Cash payments                   9%</a:t>
            </a: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just"/>
            <a:r>
              <a:rPr lang="en-US" sz="1200" dirty="0">
                <a:latin typeface="Book Antiqua" panose="02040602050305030304" pitchFamily="18" charset="0"/>
              </a:rPr>
              <a:t>Even though cash receipts are within 5%, cash payments exceed 5%.</a:t>
            </a:r>
          </a:p>
          <a:p>
            <a:pPr algn="just"/>
            <a:r>
              <a:rPr lang="en-US" sz="1200" dirty="0">
                <a:latin typeface="Book Antiqua" panose="02040602050305030304" pitchFamily="18" charset="0"/>
              </a:rPr>
              <a:t>Hence enhanced limit not available.</a:t>
            </a:r>
          </a:p>
          <a:p>
            <a:pPr algn="just"/>
            <a:r>
              <a:rPr lang="en-US" sz="1200" dirty="0">
                <a:latin typeface="Book Antiqua" panose="02040602050305030304" pitchFamily="18" charset="0"/>
              </a:rPr>
              <a:t>Normal limit of ₹1 </a:t>
            </a:r>
            <a:r>
              <a:rPr lang="en-US" sz="1200" dirty="0" err="1">
                <a:latin typeface="Book Antiqua" panose="02040602050305030304" pitchFamily="18" charset="0"/>
              </a:rPr>
              <a:t>crore</a:t>
            </a:r>
            <a:r>
              <a:rPr lang="en-US" sz="1200" dirty="0">
                <a:latin typeface="Book Antiqua" panose="02040602050305030304" pitchFamily="18" charset="0"/>
              </a:rPr>
              <a:t> applies.</a:t>
            </a:r>
          </a:p>
          <a:p>
            <a:pPr algn="just"/>
            <a:r>
              <a:rPr lang="en-US" sz="1200" dirty="0">
                <a:latin typeface="Book Antiqua" panose="02040602050305030304" pitchFamily="18" charset="0"/>
              </a:rPr>
              <a:t>Audit applicable.</a:t>
            </a:r>
          </a:p>
          <a:p>
            <a:pPr algn="ctr"/>
            <a:endParaRPr lang="en-IN" sz="1200" dirty="0">
              <a:latin typeface="Book Antiqua" panose="02040602050305030304" pitchFamily="18" charset="0"/>
            </a:endParaRPr>
          </a:p>
        </p:txBody>
      </p:sp>
      <p:sp>
        <p:nvSpPr>
          <p:cNvPr id="12" name="Rectangle 11"/>
          <p:cNvSpPr/>
          <p:nvPr/>
        </p:nvSpPr>
        <p:spPr>
          <a:xfrm>
            <a:off x="5533292" y="621325"/>
            <a:ext cx="2614246" cy="3833446"/>
          </a:xfrm>
          <a:prstGeom prst="rect">
            <a:avLst/>
          </a:prstGeom>
          <a:solidFill>
            <a:schemeClr val="accent1">
              <a:lumMod val="75000"/>
            </a:schemeClr>
          </a:solidFill>
          <a:effectLst>
            <a:outerShdw blurRad="50800" dist="38100" dir="5400000" algn="t" rotWithShape="0">
              <a:prstClr val="black">
                <a:alpha val="40000"/>
              </a:prstClr>
            </a:outerShdw>
            <a:softEdge rad="31750"/>
          </a:effectLst>
          <a:scene3d>
            <a:camera prst="isometricOffAxis1Right"/>
            <a:lightRig rig="threePt" dir="t"/>
          </a:scene3d>
          <a:sp3d>
            <a:bevelT/>
          </a:sp3d>
        </p:spPr>
        <p:style>
          <a:lnRef idx="0">
            <a:schemeClr val="accent1"/>
          </a:lnRef>
          <a:fillRef idx="3">
            <a:schemeClr val="accent1"/>
          </a:fillRef>
          <a:effectRef idx="3">
            <a:schemeClr val="accent1"/>
          </a:effectRef>
          <a:fontRef idx="minor">
            <a:schemeClr val="lt1"/>
          </a:fontRef>
        </p:style>
        <p:txBody>
          <a:bodyPr rtlCol="0" anchor="ctr"/>
          <a:lstStyle/>
          <a:p>
            <a:pPr algn="ctr"/>
            <a:endParaRPr lang="en-IN" b="1" u="sng" spc="50" dirty="0">
              <a:ln w="0"/>
              <a:solidFill>
                <a:schemeClr val="bg2"/>
              </a:solidFill>
              <a:effectLst>
                <a:innerShdw blurRad="63500" dist="50800" dir="13500000">
                  <a:srgbClr val="000000">
                    <a:alpha val="50000"/>
                  </a:srgbClr>
                </a:innerShdw>
              </a:effectLst>
              <a:latin typeface="Book Antiqua" panose="02040602050305030304" pitchFamily="18" charset="0"/>
            </a:endParaRPr>
          </a:p>
          <a:p>
            <a:pPr algn="ctr"/>
            <a:r>
              <a:rPr lang="en-IN" b="1" u="sng" spc="50" dirty="0">
                <a:ln w="0"/>
                <a:solidFill>
                  <a:schemeClr val="bg2"/>
                </a:solidFill>
                <a:effectLst>
                  <a:innerShdw blurRad="63500" dist="50800" dir="13500000">
                    <a:srgbClr val="000000">
                      <a:alpha val="50000"/>
                    </a:srgbClr>
                  </a:innerShdw>
                </a:effectLst>
                <a:latin typeface="Book Antiqua" panose="02040602050305030304" pitchFamily="18" charset="0"/>
              </a:rPr>
              <a:t>Scenario 5</a:t>
            </a:r>
          </a:p>
          <a:p>
            <a:pPr algn="ctr"/>
            <a:endParaRPr lang="en-US" sz="1600" dirty="0">
              <a:latin typeface="Book Antiqua" panose="02040602050305030304" pitchFamily="18" charset="0"/>
            </a:endParaRPr>
          </a:p>
          <a:p>
            <a:pPr algn="ctr"/>
            <a:endParaRPr lang="en-IN" sz="1600" dirty="0">
              <a:latin typeface="Book Antiqua" panose="02040602050305030304" pitchFamily="18" charset="0"/>
            </a:endParaRP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Particulars                  Amount</a:t>
            </a:r>
          </a:p>
          <a:p>
            <a:pPr algn="ctr"/>
            <a:endParaRPr lang="en-IN" sz="1200" dirty="0">
              <a:latin typeface="Book Antiqua" panose="02040602050305030304" pitchFamily="18" charset="0"/>
            </a:endParaRPr>
          </a:p>
          <a:p>
            <a:pPr algn="ctr"/>
            <a:r>
              <a:rPr lang="en-IN" sz="1200" dirty="0">
                <a:latin typeface="Book Antiqua" panose="02040602050305030304" pitchFamily="18" charset="0"/>
              </a:rPr>
              <a:t>Turnover              ₹11.80 </a:t>
            </a:r>
            <a:r>
              <a:rPr lang="en-IN" sz="1200" dirty="0" err="1">
                <a:latin typeface="Book Antiqua" panose="02040602050305030304" pitchFamily="18" charset="0"/>
              </a:rPr>
              <a:t>crore</a:t>
            </a:r>
            <a:endParaRPr lang="en-IN" sz="1200" dirty="0">
              <a:latin typeface="Book Antiqua" panose="02040602050305030304" pitchFamily="18" charset="0"/>
            </a:endParaRP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Cash receipts                      1%</a:t>
            </a: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ctr"/>
            <a:r>
              <a:rPr lang="en-IN" sz="1200" dirty="0">
                <a:latin typeface="Book Antiqua" panose="02040602050305030304" pitchFamily="18" charset="0"/>
              </a:rPr>
              <a:t>Cash payments                   1%</a:t>
            </a: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ctr"/>
            <a:endParaRPr lang="en-US" sz="1200" dirty="0">
              <a:latin typeface="Book Antiqua" panose="02040602050305030304" pitchFamily="18" charset="0"/>
            </a:endParaRPr>
          </a:p>
          <a:p>
            <a:pPr algn="just"/>
            <a:r>
              <a:rPr lang="en-US" sz="1200" dirty="0">
                <a:latin typeface="Book Antiqua" panose="02040602050305030304" pitchFamily="18" charset="0"/>
              </a:rPr>
              <a:t>Even though transactions are mostly digital, turnover exceeds ₹10 </a:t>
            </a:r>
            <a:r>
              <a:rPr lang="en-US" sz="1200" dirty="0" err="1">
                <a:latin typeface="Book Antiqua" panose="02040602050305030304" pitchFamily="18" charset="0"/>
              </a:rPr>
              <a:t>crore</a:t>
            </a:r>
            <a:r>
              <a:rPr lang="en-US" sz="1200" dirty="0">
                <a:latin typeface="Book Antiqua" panose="02040602050305030304" pitchFamily="18" charset="0"/>
              </a:rPr>
              <a:t>.</a:t>
            </a:r>
          </a:p>
          <a:p>
            <a:pPr algn="just"/>
            <a:r>
              <a:rPr lang="en-US" sz="1200" dirty="0">
                <a:latin typeface="Book Antiqua" panose="02040602050305030304" pitchFamily="18" charset="0"/>
              </a:rPr>
              <a:t>Audit applicable.</a:t>
            </a:r>
          </a:p>
          <a:p>
            <a:pPr algn="ctr"/>
            <a:endParaRPr lang="en-US" sz="1200" dirty="0">
              <a:latin typeface="Book Antiqua" panose="02040602050305030304" pitchFamily="18" charset="0"/>
            </a:endParaRPr>
          </a:p>
          <a:p>
            <a:pPr algn="ctr"/>
            <a:endParaRPr lang="en-IN" sz="1200" dirty="0">
              <a:latin typeface="Book Antiqua" panose="02040602050305030304" pitchFamily="18" charset="0"/>
            </a:endParaRPr>
          </a:p>
        </p:txBody>
      </p:sp>
      <p:sp>
        <p:nvSpPr>
          <p:cNvPr id="5" name="Rectangle 4"/>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Tree>
    <p:extLst>
      <p:ext uri="{BB962C8B-B14F-4D97-AF65-F5344CB8AC3E}">
        <p14:creationId xmlns:p14="http://schemas.microsoft.com/office/powerpoint/2010/main" val="29437839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E51A49-85D6-64D0-574B-C2751B1C031D}"/>
              </a:ext>
            </a:extLst>
          </p:cNvPr>
          <p:cNvSpPr txBox="1"/>
          <p:nvPr/>
        </p:nvSpPr>
        <p:spPr>
          <a:xfrm>
            <a:off x="467544" y="483518"/>
            <a:ext cx="8496944" cy="2862322"/>
          </a:xfrm>
          <a:prstGeom prst="rect">
            <a:avLst/>
          </a:prstGeom>
          <a:noFill/>
        </p:spPr>
        <p:txBody>
          <a:bodyPr wrap="square">
            <a:spAutoFit/>
          </a:bodyPr>
          <a:lstStyle/>
          <a:p>
            <a:pPr>
              <a:buNone/>
            </a:pPr>
            <a:r>
              <a:rPr lang="en-US" b="1" dirty="0">
                <a:cs typeface="Calibri" panose="020F0502020204030204" pitchFamily="34" charset="0"/>
              </a:rPr>
              <a:t>Question 1 </a:t>
            </a:r>
          </a:p>
          <a:p>
            <a:pPr>
              <a:buNone/>
            </a:pPr>
            <a:endParaRPr lang="en-US" b="1" dirty="0">
              <a:cs typeface="Calibri" panose="020F0502020204030204" pitchFamily="34" charset="0"/>
            </a:endParaRPr>
          </a:p>
          <a:p>
            <a:pPr>
              <a:buNone/>
            </a:pPr>
            <a:r>
              <a:rPr lang="en-US" b="1" dirty="0">
                <a:cs typeface="Calibri" panose="020F0502020204030204" pitchFamily="34" charset="0"/>
              </a:rPr>
              <a:t>Section 145A was introduced mainly to ensure uniform treatment of taxes and duties in:</a:t>
            </a:r>
          </a:p>
          <a:p>
            <a:pPr>
              <a:buNone/>
            </a:pPr>
            <a:endParaRPr lang="en-US" b="1" dirty="0">
              <a:cs typeface="Calibri" panose="020F0502020204030204" pitchFamily="34" charset="0"/>
            </a:endParaRPr>
          </a:p>
          <a:p>
            <a:pPr marL="342900" indent="-342900">
              <a:buAutoNum type="alphaUcPeriod"/>
            </a:pPr>
            <a:r>
              <a:rPr lang="en-US" dirty="0">
                <a:cs typeface="Calibri" panose="020F0502020204030204" pitchFamily="34" charset="0"/>
              </a:rPr>
              <a:t>Salary computation</a:t>
            </a:r>
          </a:p>
          <a:p>
            <a:pPr marL="342900" indent="-342900">
              <a:buAutoNum type="alphaUcPeriod"/>
            </a:pPr>
            <a:r>
              <a:rPr lang="en-US" dirty="0">
                <a:cs typeface="Calibri" panose="020F0502020204030204" pitchFamily="34" charset="0"/>
              </a:rPr>
              <a:t>Capital gains computation</a:t>
            </a:r>
          </a:p>
          <a:p>
            <a:pPr marL="342900" indent="-342900">
              <a:buAutoNum type="alphaUcPeriod"/>
            </a:pPr>
            <a:r>
              <a:rPr lang="en-US" dirty="0">
                <a:cs typeface="Calibri" panose="020F0502020204030204" pitchFamily="34" charset="0"/>
              </a:rPr>
              <a:t>Purchases, sales, and inventory valuation</a:t>
            </a:r>
          </a:p>
          <a:p>
            <a:pPr marL="342900" indent="-342900">
              <a:buAutoNum type="alphaUcPeriod"/>
            </a:pPr>
            <a:r>
              <a:rPr lang="en-US" dirty="0">
                <a:cs typeface="Calibri" panose="020F0502020204030204" pitchFamily="34" charset="0"/>
              </a:rPr>
              <a:t>Depreciation calculation</a:t>
            </a:r>
          </a:p>
          <a:p>
            <a:endParaRPr lang="en-US" dirty="0">
              <a:cs typeface="Calibri" panose="020F0502020204030204" pitchFamily="34" charset="0"/>
            </a:endParaRPr>
          </a:p>
        </p:txBody>
      </p:sp>
    </p:spTree>
    <p:extLst>
      <p:ext uri="{BB962C8B-B14F-4D97-AF65-F5344CB8AC3E}">
        <p14:creationId xmlns:p14="http://schemas.microsoft.com/office/powerpoint/2010/main" val="37313824"/>
      </p:ext>
    </p:extLst>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5319" y="292515"/>
            <a:ext cx="7414394" cy="387548"/>
          </a:xfrm>
          <a:prstGeom prst="rect">
            <a:avLst/>
          </a:prstGeom>
          <a:solidFill>
            <a:schemeClr val="accent1">
              <a:lumMod val="50000"/>
            </a:schemeClr>
          </a:solidFill>
        </p:spPr>
        <p:txBody>
          <a:bodyPr wrap="none" lIns="0" tIns="0" rIns="0" bIns="0" rtlCol="0" anchor="t"/>
          <a:lstStyle/>
          <a:p>
            <a:pPr marL="0" indent="0" algn="l">
              <a:lnSpc>
                <a:spcPct val="104000"/>
              </a:lnSpc>
              <a:buNone/>
            </a:pP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Clause 15: Capital Asset Converted into Stock-in-Trade</a:t>
            </a:r>
            <a:endParaRPr lang="en-US" sz="2000" b="1" dirty="0">
              <a:solidFill>
                <a:schemeClr val="bg1"/>
              </a:solidFill>
              <a:cs typeface="Calibri" panose="020F0502020204030204" pitchFamily="34" charset="0"/>
            </a:endParaRPr>
          </a:p>
        </p:txBody>
      </p:sp>
      <p:sp>
        <p:nvSpPr>
          <p:cNvPr id="3" name="Text 1"/>
          <p:cNvSpPr/>
          <p:nvPr/>
        </p:nvSpPr>
        <p:spPr>
          <a:xfrm>
            <a:off x="569378" y="837301"/>
            <a:ext cx="8151763" cy="396925"/>
          </a:xfrm>
          <a:prstGeom prst="rect">
            <a:avLst/>
          </a:prstGeom>
          <a:noFill/>
        </p:spPr>
        <p:txBody>
          <a:bodyPr wrap="square" lIns="0" tIns="0" rIns="0" bIns="0" rtlCol="0" anchor="t">
            <a:normAutofit/>
          </a:bodyPr>
          <a:lstStyle/>
          <a:p>
            <a:pPr>
              <a:lnSpc>
                <a:spcPct val="133000"/>
              </a:lnSpc>
            </a:pPr>
            <a:r>
              <a:rPr lang="en-US" sz="1000" dirty="0">
                <a:latin typeface="Calibri" panose="020F0502020204030204" pitchFamily="34" charset="0"/>
                <a:ea typeface="Calibri" panose="020F0502020204030204" pitchFamily="34" charset="0"/>
                <a:cs typeface="Calibri" panose="020F0502020204030204" pitchFamily="34" charset="0"/>
              </a:rPr>
              <a:t>Conversion of a capital asset into stock-in-trade is treated as a </a:t>
            </a:r>
            <a:r>
              <a:rPr lang="en-US" sz="1000" b="1" dirty="0">
                <a:latin typeface="Calibri" panose="020F0502020204030204" pitchFamily="34" charset="0"/>
                <a:ea typeface="Calibri" panose="020F0502020204030204" pitchFamily="34" charset="0"/>
                <a:cs typeface="Calibri" panose="020F0502020204030204" pitchFamily="34" charset="0"/>
              </a:rPr>
              <a:t>'transfer'</a:t>
            </a:r>
            <a:r>
              <a:rPr lang="en-US" sz="1000" dirty="0">
                <a:latin typeface="Calibri" panose="020F0502020204030204" pitchFamily="34" charset="0"/>
                <a:ea typeface="Calibri" panose="020F0502020204030204" pitchFamily="34" charset="0"/>
                <a:cs typeface="Calibri" panose="020F0502020204030204" pitchFamily="34" charset="0"/>
              </a:rPr>
              <a:t> under Section 2(47). </a:t>
            </a:r>
            <a:r>
              <a:rPr lang="en-US" sz="1000" dirty="0"/>
              <a:t>Under Section 45(2), conversion is treated as a transfer in the year of conversion, but capital gains are taxed only when the converted asset is sold.</a:t>
            </a:r>
            <a:r>
              <a:rPr lang="en-US" sz="1000" dirty="0">
                <a:latin typeface="Calibri" panose="020F0502020204030204" pitchFamily="34" charset="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4" name="Shape 2"/>
          <p:cNvSpPr/>
          <p:nvPr/>
        </p:nvSpPr>
        <p:spPr>
          <a:xfrm>
            <a:off x="612278" y="1445820"/>
            <a:ext cx="2441450" cy="1338635"/>
          </a:xfrm>
          <a:prstGeom prst="roundRect">
            <a:avLst>
              <a:gd name="adj" fmla="val 5123"/>
            </a:avLst>
          </a:prstGeom>
          <a:solidFill>
            <a:schemeClr val="accent1">
              <a:lumMod val="20000"/>
              <a:lumOff val="80000"/>
            </a:schemeClr>
          </a:solidFill>
          <a:ln w="14288">
            <a:solidFill>
              <a:srgbClr val="D8D4D4"/>
            </a:solidFill>
            <a:prstDash val="solid"/>
          </a:ln>
        </p:spPr>
        <p:txBody>
          <a:bodyPr/>
          <a:lstStyle/>
          <a:p>
            <a:endParaRPr sz="1100" dirty="0">
              <a:cs typeface="Calibri" panose="020F0502020204030204" pitchFamily="34" charset="0"/>
            </a:endParaRPr>
          </a:p>
        </p:txBody>
      </p:sp>
      <p:sp>
        <p:nvSpPr>
          <p:cNvPr id="5" name="Shape 3"/>
          <p:cNvSpPr/>
          <p:nvPr/>
        </p:nvSpPr>
        <p:spPr>
          <a:xfrm>
            <a:off x="583785" y="1487110"/>
            <a:ext cx="45719" cy="1252769"/>
          </a:xfrm>
          <a:prstGeom prst="roundRect">
            <a:avLst>
              <a:gd name="adj" fmla="val 32558"/>
            </a:avLst>
          </a:prstGeom>
          <a:solidFill>
            <a:srgbClr val="2150FE"/>
          </a:solidFill>
        </p:spPr>
        <p:txBody>
          <a:bodyPr/>
          <a:lstStyle/>
          <a:p>
            <a:endParaRPr sz="1000" dirty="0">
              <a:cs typeface="Calibri" panose="020F0502020204030204" pitchFamily="34" charset="0"/>
            </a:endParaRPr>
          </a:p>
        </p:txBody>
      </p:sp>
      <p:sp>
        <p:nvSpPr>
          <p:cNvPr id="7" name="Text 5"/>
          <p:cNvSpPr/>
          <p:nvPr/>
        </p:nvSpPr>
        <p:spPr>
          <a:xfrm>
            <a:off x="709203" y="1924654"/>
            <a:ext cx="2315170" cy="793849"/>
          </a:xfrm>
          <a:prstGeom prst="rect">
            <a:avLst/>
          </a:prstGeom>
          <a:noFill/>
        </p:spPr>
        <p:txBody>
          <a:bodyPr wrap="square" lIns="0" tIns="0" rIns="0" bIns="0" rtlCol="0" anchor="t">
            <a:normAutofit/>
          </a:bodyPr>
          <a:lstStyle/>
          <a:p>
            <a:pPr marL="0" indent="0" algn="l">
              <a:lnSpc>
                <a:spcPct val="133000"/>
              </a:lnSpc>
              <a:buNone/>
            </a:pPr>
            <a:r>
              <a:rPr lang="en-US" sz="1000" b="1" dirty="0">
                <a:latin typeface="Calibri" panose="020F0502020204030204" pitchFamily="34" charset="0"/>
                <a:ea typeface="Calibri" panose="020F0502020204030204" pitchFamily="34" charset="0"/>
                <a:cs typeface="Calibri" panose="020F0502020204030204" pitchFamily="34" charset="0"/>
              </a:rPr>
              <a:t>Fair Market Value (FMV)</a:t>
            </a:r>
            <a:r>
              <a:rPr lang="en-US" sz="1000" dirty="0">
                <a:latin typeface="Calibri" panose="020F0502020204030204" pitchFamily="34" charset="0"/>
                <a:ea typeface="Calibri" panose="020F0502020204030204" pitchFamily="34" charset="0"/>
                <a:cs typeface="Calibri" panose="020F0502020204030204" pitchFamily="34" charset="0"/>
              </a:rPr>
              <a:t> on the date of conversion is deemed to be the full value of consideration for capital gains computation.</a:t>
            </a:r>
            <a:endParaRPr lang="en-US" sz="1000" dirty="0">
              <a:cs typeface="Calibri" panose="020F0502020204030204" pitchFamily="34" charset="0"/>
            </a:endParaRPr>
          </a:p>
        </p:txBody>
      </p:sp>
      <p:sp>
        <p:nvSpPr>
          <p:cNvPr id="8" name="Shape 6"/>
          <p:cNvSpPr/>
          <p:nvPr/>
        </p:nvSpPr>
        <p:spPr>
          <a:xfrm>
            <a:off x="3415197" y="1446859"/>
            <a:ext cx="2377936" cy="1338635"/>
          </a:xfrm>
          <a:prstGeom prst="roundRect">
            <a:avLst>
              <a:gd name="adj" fmla="val 5123"/>
            </a:avLst>
          </a:prstGeom>
          <a:solidFill>
            <a:schemeClr val="accent1">
              <a:lumMod val="20000"/>
              <a:lumOff val="80000"/>
            </a:schemeClr>
          </a:solidFill>
          <a:ln w="14288">
            <a:solidFill>
              <a:srgbClr val="D8D4D4"/>
            </a:solidFill>
            <a:prstDash val="solid"/>
          </a:ln>
        </p:spPr>
        <p:txBody>
          <a:bodyPr/>
          <a:lstStyle/>
          <a:p>
            <a:endParaRPr sz="1000" dirty="0">
              <a:cs typeface="Calibri" panose="020F0502020204030204" pitchFamily="34" charset="0"/>
            </a:endParaRPr>
          </a:p>
        </p:txBody>
      </p:sp>
      <p:sp>
        <p:nvSpPr>
          <p:cNvPr id="9" name="Shape 7"/>
          <p:cNvSpPr/>
          <p:nvPr/>
        </p:nvSpPr>
        <p:spPr>
          <a:xfrm flipH="1">
            <a:off x="3392336" y="1498487"/>
            <a:ext cx="45719" cy="1230014"/>
          </a:xfrm>
          <a:prstGeom prst="roundRect">
            <a:avLst>
              <a:gd name="adj" fmla="val 32558"/>
            </a:avLst>
          </a:prstGeom>
          <a:solidFill>
            <a:srgbClr val="2150FE"/>
          </a:solidFill>
        </p:spPr>
        <p:txBody>
          <a:bodyPr/>
          <a:lstStyle/>
          <a:p>
            <a:endParaRPr sz="1000" dirty="0">
              <a:cs typeface="Calibri" panose="020F0502020204030204" pitchFamily="34" charset="0"/>
            </a:endParaRPr>
          </a:p>
        </p:txBody>
      </p:sp>
      <p:sp>
        <p:nvSpPr>
          <p:cNvPr id="10" name="Text 8"/>
          <p:cNvSpPr/>
          <p:nvPr/>
        </p:nvSpPr>
        <p:spPr>
          <a:xfrm>
            <a:off x="3523605" y="1546705"/>
            <a:ext cx="1864668" cy="193849"/>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Business Income Component</a:t>
            </a:r>
            <a:endParaRPr lang="en-US" sz="1000" b="1" dirty="0">
              <a:cs typeface="Calibri" panose="020F0502020204030204" pitchFamily="34" charset="0"/>
            </a:endParaRPr>
          </a:p>
        </p:txBody>
      </p:sp>
      <p:sp>
        <p:nvSpPr>
          <p:cNvPr id="11" name="Text 9"/>
          <p:cNvSpPr/>
          <p:nvPr/>
        </p:nvSpPr>
        <p:spPr>
          <a:xfrm>
            <a:off x="3523605" y="1922813"/>
            <a:ext cx="2315245" cy="793849"/>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The difference between </a:t>
            </a:r>
            <a:r>
              <a:rPr lang="en-US" sz="1000" b="1" dirty="0">
                <a:latin typeface="Calibri" panose="020F0502020204030204" pitchFamily="34" charset="0"/>
                <a:ea typeface="Calibri" panose="020F0502020204030204" pitchFamily="34" charset="0"/>
                <a:cs typeface="Calibri" panose="020F0502020204030204" pitchFamily="34" charset="0"/>
              </a:rPr>
              <a:t>sale price and FMV on conversion date</a:t>
            </a:r>
            <a:r>
              <a:rPr lang="en-US" sz="1000" dirty="0">
                <a:latin typeface="Calibri" panose="020F0502020204030204" pitchFamily="34" charset="0"/>
                <a:ea typeface="Calibri" panose="020F0502020204030204" pitchFamily="34" charset="0"/>
                <a:cs typeface="Calibri" panose="020F0502020204030204" pitchFamily="34" charset="0"/>
              </a:rPr>
              <a:t> is treated as business income under 'Profits and Gains of Business or Profession'.</a:t>
            </a:r>
            <a:endParaRPr lang="en-US" sz="1000" dirty="0">
              <a:cs typeface="Calibri" panose="020F0502020204030204" pitchFamily="34" charset="0"/>
            </a:endParaRPr>
          </a:p>
        </p:txBody>
      </p:sp>
      <p:sp>
        <p:nvSpPr>
          <p:cNvPr id="12" name="Shape 10"/>
          <p:cNvSpPr/>
          <p:nvPr/>
        </p:nvSpPr>
        <p:spPr>
          <a:xfrm>
            <a:off x="6122800" y="1450802"/>
            <a:ext cx="2470689" cy="1338635"/>
          </a:xfrm>
          <a:prstGeom prst="roundRect">
            <a:avLst>
              <a:gd name="adj" fmla="val 5123"/>
            </a:avLst>
          </a:prstGeom>
          <a:solidFill>
            <a:schemeClr val="accent1">
              <a:lumMod val="20000"/>
              <a:lumOff val="80000"/>
            </a:schemeClr>
          </a:solidFill>
          <a:ln w="14288">
            <a:solidFill>
              <a:srgbClr val="D8D4D4"/>
            </a:solidFill>
            <a:prstDash val="solid"/>
          </a:ln>
        </p:spPr>
        <p:txBody>
          <a:bodyPr/>
          <a:lstStyle/>
          <a:p>
            <a:endParaRPr sz="1000" dirty="0">
              <a:cs typeface="Calibri" panose="020F0502020204030204" pitchFamily="34" charset="0"/>
            </a:endParaRPr>
          </a:p>
        </p:txBody>
      </p:sp>
      <p:sp>
        <p:nvSpPr>
          <p:cNvPr id="13" name="Shape 11"/>
          <p:cNvSpPr/>
          <p:nvPr/>
        </p:nvSpPr>
        <p:spPr>
          <a:xfrm>
            <a:off x="6077083" y="1442263"/>
            <a:ext cx="57150" cy="1338635"/>
          </a:xfrm>
          <a:prstGeom prst="roundRect">
            <a:avLst>
              <a:gd name="adj" fmla="val 32558"/>
            </a:avLst>
          </a:prstGeom>
          <a:solidFill>
            <a:srgbClr val="2150FE"/>
          </a:solidFill>
        </p:spPr>
        <p:txBody>
          <a:bodyPr/>
          <a:lstStyle/>
          <a:p>
            <a:endParaRPr sz="1000" dirty="0">
              <a:cs typeface="Calibri" panose="020F0502020204030204" pitchFamily="34" charset="0"/>
            </a:endParaRPr>
          </a:p>
        </p:txBody>
      </p:sp>
      <p:sp>
        <p:nvSpPr>
          <p:cNvPr id="14" name="Text 12"/>
          <p:cNvSpPr/>
          <p:nvPr/>
        </p:nvSpPr>
        <p:spPr>
          <a:xfrm>
            <a:off x="6315970" y="1546704"/>
            <a:ext cx="1550566" cy="193849"/>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What to Report ?</a:t>
            </a:r>
            <a:endParaRPr lang="en-US" sz="1000" b="1" dirty="0">
              <a:cs typeface="Calibri" panose="020F0502020204030204" pitchFamily="34" charset="0"/>
            </a:endParaRPr>
          </a:p>
        </p:txBody>
      </p:sp>
      <p:sp>
        <p:nvSpPr>
          <p:cNvPr id="15" name="Text 13"/>
          <p:cNvSpPr/>
          <p:nvPr/>
        </p:nvSpPr>
        <p:spPr>
          <a:xfrm>
            <a:off x="6245045" y="1749092"/>
            <a:ext cx="2315170" cy="945515"/>
          </a:xfrm>
          <a:prstGeom prst="rect">
            <a:avLst/>
          </a:prstGeom>
          <a:noFill/>
        </p:spPr>
        <p:txBody>
          <a:bodyPr wrap="square" lIns="0" tIns="0" rIns="0" bIns="0" rtlCol="0" anchor="t">
            <a:normAutofit lnSpcReduction="10000"/>
          </a:bodyPr>
          <a:lstStyle/>
          <a:p>
            <a:pPr marL="171450" indent="-171450" algn="l">
              <a:lnSpc>
                <a:spcPct val="133000"/>
              </a:lnSpc>
              <a:buFont typeface="Arial" panose="020B0604020202020204" pitchFamily="34" charset="0"/>
              <a:buChar char="•"/>
            </a:pPr>
            <a:r>
              <a:rPr lang="en-US" sz="1000" dirty="0">
                <a:latin typeface="Calibri" panose="020F0502020204030204" pitchFamily="34" charset="0"/>
                <a:ea typeface="Calibri" panose="020F0502020204030204" pitchFamily="34" charset="0"/>
                <a:cs typeface="Calibri" panose="020F0502020204030204" pitchFamily="34" charset="0"/>
              </a:rPr>
              <a:t>Description of Capital Asset</a:t>
            </a:r>
          </a:p>
          <a:p>
            <a:pPr marL="171450" indent="-171450" algn="l">
              <a:lnSpc>
                <a:spcPct val="133000"/>
              </a:lnSpc>
              <a:buFont typeface="Arial" panose="020B0604020202020204" pitchFamily="34" charset="0"/>
              <a:buChar char="•"/>
            </a:pPr>
            <a:r>
              <a:rPr lang="en-US" sz="1000" dirty="0">
                <a:latin typeface="Calibri" panose="020F0502020204030204" pitchFamily="34" charset="0"/>
                <a:ea typeface="Calibri" panose="020F0502020204030204" pitchFamily="34" charset="0"/>
                <a:cs typeface="Calibri" panose="020F0502020204030204" pitchFamily="34" charset="0"/>
              </a:rPr>
              <a:t> Date of </a:t>
            </a:r>
            <a:r>
              <a:rPr lang="en-US" sz="1100" dirty="0">
                <a:latin typeface="Calibri" panose="020F0502020204030204" pitchFamily="34" charset="0"/>
                <a:ea typeface="Calibri" panose="020F0502020204030204" pitchFamily="34" charset="0"/>
                <a:cs typeface="Calibri" panose="020F0502020204030204" pitchFamily="34" charset="0"/>
              </a:rPr>
              <a:t>acquisition</a:t>
            </a:r>
          </a:p>
          <a:p>
            <a:pPr marL="171450" indent="-171450" algn="l">
              <a:lnSpc>
                <a:spcPct val="133000"/>
              </a:lnSpc>
              <a:buFont typeface="Arial" panose="020B0604020202020204" pitchFamily="34" charset="0"/>
              <a:buChar char="•"/>
            </a:pPr>
            <a:r>
              <a:rPr lang="en-US" sz="1000" dirty="0">
                <a:latin typeface="Calibri" panose="020F0502020204030204" pitchFamily="34" charset="0"/>
                <a:ea typeface="Calibri" panose="020F0502020204030204" pitchFamily="34" charset="0"/>
                <a:cs typeface="Calibri" panose="020F0502020204030204" pitchFamily="34" charset="0"/>
              </a:rPr>
              <a:t>Cost of acquisition (original cost, not indexed/WDV/FMV), </a:t>
            </a:r>
          </a:p>
          <a:p>
            <a:pPr marL="171450" indent="-171450" algn="l">
              <a:lnSpc>
                <a:spcPct val="133000"/>
              </a:lnSpc>
              <a:buFont typeface="Arial" panose="020B0604020202020204" pitchFamily="34" charset="0"/>
              <a:buChar char="•"/>
            </a:pPr>
            <a:r>
              <a:rPr lang="en-US" sz="1000" dirty="0">
                <a:latin typeface="Calibri" panose="020F0502020204030204" pitchFamily="34" charset="0"/>
                <a:ea typeface="Calibri" panose="020F0502020204030204" pitchFamily="34" charset="0"/>
                <a:cs typeface="Calibri" panose="020F0502020204030204" pitchFamily="34" charset="0"/>
              </a:rPr>
              <a:t>Amount recorded as stock at conversion.</a:t>
            </a:r>
            <a:endParaRPr lang="en-US" sz="1000" dirty="0">
              <a:cs typeface="Calibri" panose="020F0502020204030204" pitchFamily="34" charset="0"/>
            </a:endParaRPr>
          </a:p>
        </p:txBody>
      </p:sp>
      <p:sp>
        <p:nvSpPr>
          <p:cNvPr id="16" name="Text 4"/>
          <p:cNvSpPr/>
          <p:nvPr/>
        </p:nvSpPr>
        <p:spPr>
          <a:xfrm>
            <a:off x="691673" y="1546705"/>
            <a:ext cx="1734145" cy="193849"/>
          </a:xfrm>
          <a:prstGeom prst="rect">
            <a:avLst/>
          </a:prstGeom>
          <a:noFill/>
        </p:spPr>
        <p:txBody>
          <a:bodyPr wrap="none" lIns="0" tIns="0" rIns="0" bIns="0" rtlCol="0" anchor="t"/>
          <a:lstStyle/>
          <a:p>
            <a:pPr marL="0" indent="0" algn="l">
              <a:lnSpc>
                <a:spcPct val="104000"/>
              </a:lnSpc>
              <a:buNone/>
            </a:pPr>
            <a:r>
              <a:rPr lang="en-US" sz="1100" b="1" dirty="0">
                <a:latin typeface="Calibri" panose="020F0502020204030204" pitchFamily="34" charset="0"/>
                <a:ea typeface="Calibri" panose="020F0502020204030204" pitchFamily="34" charset="0"/>
                <a:cs typeface="Calibri" panose="020F0502020204030204" pitchFamily="34" charset="0"/>
              </a:rPr>
              <a:t>Full Value of Consideration</a:t>
            </a:r>
            <a:endParaRPr lang="en-US" sz="1100" b="1" dirty="0">
              <a:cs typeface="Calibri" panose="020F0502020204030204" pitchFamily="34" charset="0"/>
            </a:endParaRPr>
          </a:p>
        </p:txBody>
      </p:sp>
      <p:sp>
        <p:nvSpPr>
          <p:cNvPr id="18" name="TextBox 17">
            <a:extLst>
              <a:ext uri="{FF2B5EF4-FFF2-40B4-BE49-F238E27FC236}">
                <a16:creationId xmlns:a16="http://schemas.microsoft.com/office/drawing/2014/main" id="{C07C4A19-FD44-926F-3AC5-4638E1D86179}"/>
              </a:ext>
            </a:extLst>
          </p:cNvPr>
          <p:cNvSpPr txBox="1"/>
          <p:nvPr/>
        </p:nvSpPr>
        <p:spPr>
          <a:xfrm>
            <a:off x="550962" y="3050207"/>
            <a:ext cx="3701554" cy="307777"/>
          </a:xfrm>
          <a:prstGeom prst="rect">
            <a:avLst/>
          </a:prstGeom>
          <a:solidFill>
            <a:schemeClr val="accent1">
              <a:lumMod val="75000"/>
            </a:schemeClr>
          </a:solidFill>
        </p:spPr>
        <p:txBody>
          <a:bodyPr wrap="square">
            <a:spAutoFit/>
          </a:bodyPr>
          <a:lstStyle/>
          <a:p>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Verifying Cost of Acquisition</a:t>
            </a:r>
            <a:endParaRPr lang="en-IN" sz="1400" b="1" dirty="0">
              <a:solidFill>
                <a:schemeClr val="bg1"/>
              </a:solidFill>
              <a:cs typeface="Calibri" panose="020F0502020204030204" pitchFamily="34" charset="0"/>
            </a:endParaRPr>
          </a:p>
        </p:txBody>
      </p:sp>
      <p:sp>
        <p:nvSpPr>
          <p:cNvPr id="19" name="Text 1"/>
          <p:cNvSpPr/>
          <p:nvPr/>
        </p:nvSpPr>
        <p:spPr>
          <a:xfrm>
            <a:off x="572355" y="3477139"/>
            <a:ext cx="8151763" cy="307777"/>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The tax auditor should verify the cost and date of acquisition, particularly where prior accounts were not audited, or assets were acquired under Section 49.</a:t>
            </a:r>
            <a:endParaRPr lang="en-US" sz="1000" dirty="0">
              <a:cs typeface="Calibri" panose="020F0502020204030204" pitchFamily="34" charset="0"/>
            </a:endParaRPr>
          </a:p>
        </p:txBody>
      </p:sp>
      <p:sp>
        <p:nvSpPr>
          <p:cNvPr id="20" name="Text 2"/>
          <p:cNvSpPr/>
          <p:nvPr/>
        </p:nvSpPr>
        <p:spPr>
          <a:xfrm>
            <a:off x="872355" y="3798348"/>
            <a:ext cx="1343918" cy="193849"/>
          </a:xfrm>
          <a:prstGeom prst="rect">
            <a:avLst/>
          </a:prstGeom>
          <a:noFill/>
        </p:spPr>
        <p:txBody>
          <a:bodyPr wrap="none" lIns="0" tIns="0" rIns="0" bIns="0" rtlCol="0" anchor="t"/>
          <a:lstStyle/>
          <a:p>
            <a:pPr marL="0" indent="0" algn="l">
              <a:lnSpc>
                <a:spcPct val="104000"/>
              </a:lnSpc>
              <a:buNone/>
            </a:pPr>
            <a:r>
              <a:rPr lang="en-US" sz="1200" b="1" dirty="0">
                <a:latin typeface="Calibri" panose="020F0502020204030204" pitchFamily="34" charset="0"/>
                <a:ea typeface="Calibri" panose="020F0502020204030204" pitchFamily="34" charset="0"/>
                <a:cs typeface="Calibri" panose="020F0502020204030204" pitchFamily="34" charset="0"/>
              </a:rPr>
              <a:t>Purchased Assets</a:t>
            </a:r>
            <a:endParaRPr lang="en-US" sz="1200" b="1" dirty="0">
              <a:cs typeface="Calibri" panose="020F0502020204030204" pitchFamily="34" charset="0"/>
            </a:endParaRPr>
          </a:p>
        </p:txBody>
      </p:sp>
      <p:sp>
        <p:nvSpPr>
          <p:cNvPr id="21" name="Text 3"/>
          <p:cNvSpPr/>
          <p:nvPr/>
        </p:nvSpPr>
        <p:spPr>
          <a:xfrm>
            <a:off x="789332" y="4083918"/>
            <a:ext cx="2715259" cy="1307523"/>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Per AS 10/Ind AS 16, cost comprises purchase price and attributable costs. Evidence includes </a:t>
            </a:r>
            <a:r>
              <a:rPr lang="en-US" sz="1000" b="1" dirty="0">
                <a:latin typeface="Calibri" panose="020F0502020204030204" pitchFamily="34" charset="0"/>
                <a:ea typeface="Calibri" panose="020F0502020204030204" pitchFamily="34" charset="0"/>
                <a:cs typeface="Calibri" panose="020F0502020204030204" pitchFamily="34" charset="0"/>
              </a:rPr>
              <a:t>purchase invoices, bank statements</a:t>
            </a:r>
            <a:r>
              <a:rPr lang="en-US" sz="1000" dirty="0">
                <a:latin typeface="Calibri" panose="020F0502020204030204" pitchFamily="34" charset="0"/>
                <a:ea typeface="Calibri" panose="020F0502020204030204" pitchFamily="34" charset="0"/>
                <a:cs typeface="Calibri" panose="020F0502020204030204" pitchFamily="34" charset="0"/>
              </a:rPr>
              <a:t>, and cartage/installment entries.</a:t>
            </a:r>
            <a:endParaRPr lang="en-US" sz="1000" dirty="0">
              <a:cs typeface="Calibri" panose="020F0502020204030204" pitchFamily="34" charset="0"/>
            </a:endParaRPr>
          </a:p>
        </p:txBody>
      </p:sp>
      <p:sp>
        <p:nvSpPr>
          <p:cNvPr id="22" name="Text 4"/>
          <p:cNvSpPr/>
          <p:nvPr/>
        </p:nvSpPr>
        <p:spPr>
          <a:xfrm>
            <a:off x="5593414" y="3793691"/>
            <a:ext cx="1549870" cy="387697"/>
          </a:xfrm>
          <a:prstGeom prst="rect">
            <a:avLst/>
          </a:prstGeom>
          <a:noFill/>
        </p:spPr>
        <p:txBody>
          <a:bodyPr wrap="square" lIns="0" tIns="0" rIns="0" bIns="0" rtlCol="0" anchor="t">
            <a:normAutofit/>
          </a:bodyPr>
          <a:lstStyle/>
          <a:p>
            <a:pPr marL="0" indent="0" algn="l">
              <a:lnSpc>
                <a:spcPct val="104000"/>
              </a:lnSpc>
              <a:buNone/>
            </a:pPr>
            <a:r>
              <a:rPr lang="en-US" sz="1200" b="1" dirty="0">
                <a:latin typeface="Calibri" panose="020F0502020204030204" pitchFamily="34" charset="0"/>
                <a:ea typeface="Calibri" panose="020F0502020204030204" pitchFamily="34" charset="0"/>
                <a:cs typeface="Calibri" panose="020F0502020204030204" pitchFamily="34" charset="0"/>
              </a:rPr>
              <a:t>Self-Constructed Assets</a:t>
            </a:r>
            <a:endParaRPr lang="en-US" sz="1200" b="1" dirty="0">
              <a:cs typeface="Calibri" panose="020F0502020204030204" pitchFamily="34" charset="0"/>
            </a:endParaRPr>
          </a:p>
        </p:txBody>
      </p:sp>
      <p:sp>
        <p:nvSpPr>
          <p:cNvPr id="23" name="Text 5"/>
          <p:cNvSpPr/>
          <p:nvPr/>
        </p:nvSpPr>
        <p:spPr>
          <a:xfrm>
            <a:off x="5593414" y="4083918"/>
            <a:ext cx="2650723" cy="1389236"/>
          </a:xfrm>
          <a:prstGeom prst="rect">
            <a:avLst/>
          </a:prstGeom>
          <a:noFill/>
        </p:spPr>
        <p:txBody>
          <a:bodyPr wrap="square" lIns="0" tIns="0" rIns="0" bIns="0" rtlCol="0" anchor="t">
            <a:no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Cost includes costs directly related to the specific asset and allocable construction costs. Auditor must </a:t>
            </a:r>
            <a:r>
              <a:rPr lang="en-US" sz="1000" b="1" dirty="0">
                <a:latin typeface="Calibri" panose="020F0502020204030204" pitchFamily="34" charset="0"/>
                <a:ea typeface="Calibri" panose="020F0502020204030204" pitchFamily="34" charset="0"/>
                <a:cs typeface="Calibri" panose="020F0502020204030204" pitchFamily="34" charset="0"/>
              </a:rPr>
              <a:t>examine the basis of cost allocation</a:t>
            </a:r>
            <a:r>
              <a:rPr lang="en-US" sz="1000" dirty="0">
                <a:latin typeface="Calibri" panose="020F0502020204030204" pitchFamily="34" charset="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29" name="Shape 3">
            <a:extLst>
              <a:ext uri="{FF2B5EF4-FFF2-40B4-BE49-F238E27FC236}">
                <a16:creationId xmlns:a16="http://schemas.microsoft.com/office/drawing/2014/main" id="{AB17C2B8-B84C-53E9-B3B8-C956C060EC3E}"/>
              </a:ext>
            </a:extLst>
          </p:cNvPr>
          <p:cNvSpPr/>
          <p:nvPr/>
        </p:nvSpPr>
        <p:spPr>
          <a:xfrm flipV="1">
            <a:off x="769397" y="3823400"/>
            <a:ext cx="45719" cy="132951"/>
          </a:xfrm>
          <a:prstGeom prst="roundRect">
            <a:avLst>
              <a:gd name="adj" fmla="val 32558"/>
            </a:avLst>
          </a:prstGeom>
          <a:solidFill>
            <a:srgbClr val="2150FE"/>
          </a:solidFill>
        </p:spPr>
        <p:txBody>
          <a:bodyPr/>
          <a:lstStyle/>
          <a:p>
            <a:endParaRPr sz="1000" dirty="0">
              <a:cs typeface="Calibri" panose="020F0502020204030204" pitchFamily="34" charset="0"/>
            </a:endParaRPr>
          </a:p>
        </p:txBody>
      </p:sp>
      <p:sp>
        <p:nvSpPr>
          <p:cNvPr id="32" name="Shape 3">
            <a:extLst>
              <a:ext uri="{FF2B5EF4-FFF2-40B4-BE49-F238E27FC236}">
                <a16:creationId xmlns:a16="http://schemas.microsoft.com/office/drawing/2014/main" id="{4ED3BD5F-8A6F-F43A-EDE9-3C774DA3376A}"/>
              </a:ext>
            </a:extLst>
          </p:cNvPr>
          <p:cNvSpPr/>
          <p:nvPr/>
        </p:nvSpPr>
        <p:spPr>
          <a:xfrm flipV="1">
            <a:off x="5485812" y="3832622"/>
            <a:ext cx="45719" cy="132951"/>
          </a:xfrm>
          <a:prstGeom prst="roundRect">
            <a:avLst>
              <a:gd name="adj" fmla="val 32558"/>
            </a:avLst>
          </a:prstGeom>
          <a:solidFill>
            <a:srgbClr val="2150FE"/>
          </a:solidFill>
        </p:spPr>
        <p:txBody>
          <a:bodyPr/>
          <a:lstStyle/>
          <a:p>
            <a:endParaRPr sz="1000" dirty="0">
              <a:cs typeface="Calibri" panose="020F0502020204030204" pitchFamily="34" charset="0"/>
            </a:endParaRP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4" name="Text 6"/>
          <p:cNvSpPr/>
          <p:nvPr/>
        </p:nvSpPr>
        <p:spPr>
          <a:xfrm>
            <a:off x="638587" y="485730"/>
            <a:ext cx="2015485" cy="387697"/>
          </a:xfrm>
          <a:prstGeom prst="rect">
            <a:avLst/>
          </a:prstGeom>
          <a:noFill/>
        </p:spPr>
        <p:txBody>
          <a:bodyPr wrap="square" lIns="0" tIns="0" rIns="0" bIns="0" rtlCol="0" anchor="t">
            <a:normAutofit/>
          </a:bodyPr>
          <a:lstStyle/>
          <a:p>
            <a:pPr marL="0" indent="0" algn="l">
              <a:lnSpc>
                <a:spcPct val="104000"/>
              </a:lnSpc>
              <a:buNone/>
            </a:pPr>
            <a:r>
              <a:rPr lang="en-US" sz="1200" b="1" dirty="0">
                <a:latin typeface="Calibri" panose="020F0502020204030204" pitchFamily="34" charset="0"/>
                <a:ea typeface="Calibri" panose="020F0502020204030204" pitchFamily="34" charset="0"/>
                <a:cs typeface="Calibri" panose="020F0502020204030204" pitchFamily="34" charset="0"/>
              </a:rPr>
              <a:t>Assets Acquired in Exchange</a:t>
            </a:r>
            <a:endParaRPr lang="en-US" sz="1200" b="1" dirty="0">
              <a:cs typeface="Calibri" panose="020F0502020204030204" pitchFamily="34" charset="0"/>
            </a:endParaRPr>
          </a:p>
        </p:txBody>
      </p:sp>
      <p:sp>
        <p:nvSpPr>
          <p:cNvPr id="30" name="Shape 3">
            <a:extLst>
              <a:ext uri="{FF2B5EF4-FFF2-40B4-BE49-F238E27FC236}">
                <a16:creationId xmlns:a16="http://schemas.microsoft.com/office/drawing/2014/main" id="{59F0468B-2F20-3068-8086-6EC8F1265603}"/>
              </a:ext>
            </a:extLst>
          </p:cNvPr>
          <p:cNvSpPr/>
          <p:nvPr/>
        </p:nvSpPr>
        <p:spPr>
          <a:xfrm flipV="1">
            <a:off x="557859" y="501468"/>
            <a:ext cx="45719" cy="132951"/>
          </a:xfrm>
          <a:prstGeom prst="roundRect">
            <a:avLst>
              <a:gd name="adj" fmla="val 32558"/>
            </a:avLst>
          </a:prstGeom>
          <a:solidFill>
            <a:srgbClr val="2150FE"/>
          </a:solidFill>
        </p:spPr>
        <p:txBody>
          <a:bodyPr/>
          <a:lstStyle/>
          <a:p>
            <a:endParaRPr sz="1000" dirty="0">
              <a:cs typeface="Calibri" panose="020F0502020204030204" pitchFamily="34" charset="0"/>
            </a:endParaRPr>
          </a:p>
        </p:txBody>
      </p:sp>
      <p:sp>
        <p:nvSpPr>
          <p:cNvPr id="25" name="Text 7"/>
          <p:cNvSpPr/>
          <p:nvPr/>
        </p:nvSpPr>
        <p:spPr>
          <a:xfrm>
            <a:off x="638587" y="837374"/>
            <a:ext cx="2960414" cy="940876"/>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Cost is the </a:t>
            </a:r>
            <a:r>
              <a:rPr lang="en-US" sz="1000" b="1" dirty="0">
                <a:latin typeface="Calibri" panose="020F0502020204030204" pitchFamily="34" charset="0"/>
                <a:ea typeface="Calibri" panose="020F0502020204030204" pitchFamily="34" charset="0"/>
                <a:cs typeface="Calibri" panose="020F0502020204030204" pitchFamily="34" charset="0"/>
              </a:rPr>
              <a:t>fair value of the asset given up</a:t>
            </a:r>
            <a:r>
              <a:rPr lang="en-US" sz="1000" dirty="0">
                <a:latin typeface="Calibri" panose="020F0502020204030204" pitchFamily="34" charset="0"/>
                <a:ea typeface="Calibri" panose="020F0502020204030204" pitchFamily="34" charset="0"/>
                <a:cs typeface="Calibri" panose="020F0502020204030204" pitchFamily="34" charset="0"/>
              </a:rPr>
              <a:t>, unless the fair value of the asset received is clear. Examine valuer's report or market quotes.</a:t>
            </a:r>
            <a:endParaRPr lang="en-US" sz="1000" dirty="0">
              <a:cs typeface="Calibri" panose="020F0502020204030204" pitchFamily="34" charset="0"/>
            </a:endParaRPr>
          </a:p>
        </p:txBody>
      </p:sp>
      <p:sp>
        <p:nvSpPr>
          <p:cNvPr id="19" name="Text 9"/>
          <p:cNvSpPr/>
          <p:nvPr/>
        </p:nvSpPr>
        <p:spPr>
          <a:xfrm>
            <a:off x="5545000" y="803365"/>
            <a:ext cx="3059448" cy="940876"/>
          </a:xfrm>
          <a:prstGeom prst="rect">
            <a:avLst/>
          </a:prstGeom>
          <a:noFill/>
        </p:spPr>
        <p:txBody>
          <a:bodyPr wrap="square" lIns="0" tIns="0" rIns="0" bIns="0" rtlCol="0" anchor="t">
            <a:no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Where no documentary evidence exists, the auditor may rely upon </a:t>
            </a:r>
            <a:r>
              <a:rPr lang="en-US" sz="1000" b="1" dirty="0">
                <a:latin typeface="Calibri" panose="020F0502020204030204" pitchFamily="34" charset="0"/>
                <a:ea typeface="Calibri" panose="020F0502020204030204" pitchFamily="34" charset="0"/>
                <a:cs typeface="Calibri" panose="020F0502020204030204" pitchFamily="34" charset="0"/>
              </a:rPr>
              <a:t>reports of experts such as valuers</a:t>
            </a:r>
            <a:r>
              <a:rPr lang="en-US" sz="1000" dirty="0">
                <a:latin typeface="Calibri" panose="020F0502020204030204" pitchFamily="34" charset="0"/>
                <a:ea typeface="Calibri" panose="020F0502020204030204" pitchFamily="34" charset="0"/>
                <a:cs typeface="Calibri" panose="020F0502020204030204" pitchFamily="34" charset="0"/>
              </a:rPr>
              <a:t> to determine cost of acquisition to the original owner.</a:t>
            </a:r>
            <a:endParaRPr lang="en-US" sz="1000" dirty="0">
              <a:cs typeface="Calibri" panose="020F0502020204030204" pitchFamily="34" charset="0"/>
            </a:endParaRPr>
          </a:p>
        </p:txBody>
      </p:sp>
      <p:sp>
        <p:nvSpPr>
          <p:cNvPr id="26" name="Text 8"/>
          <p:cNvSpPr/>
          <p:nvPr/>
        </p:nvSpPr>
        <p:spPr>
          <a:xfrm>
            <a:off x="5545000" y="485729"/>
            <a:ext cx="1343992" cy="193849"/>
          </a:xfrm>
          <a:prstGeom prst="rect">
            <a:avLst/>
          </a:prstGeom>
          <a:noFill/>
        </p:spPr>
        <p:txBody>
          <a:bodyPr wrap="none" lIns="0" tIns="0" rIns="0" bIns="0" rtlCol="0" anchor="t"/>
          <a:lstStyle/>
          <a:p>
            <a:pPr marL="0" indent="0" algn="l">
              <a:lnSpc>
                <a:spcPct val="104000"/>
              </a:lnSpc>
              <a:buNone/>
            </a:pPr>
            <a:r>
              <a:rPr lang="en-US" sz="1200" b="1" dirty="0">
                <a:latin typeface="Calibri" panose="020F0502020204030204" pitchFamily="34" charset="0"/>
                <a:ea typeface="Calibri" panose="020F0502020204030204" pitchFamily="34" charset="0"/>
                <a:cs typeface="Calibri" panose="020F0502020204030204" pitchFamily="34" charset="0"/>
              </a:rPr>
              <a:t>Inherited Assets</a:t>
            </a:r>
            <a:endParaRPr lang="en-US" sz="1200" b="1" dirty="0">
              <a:cs typeface="Calibri" panose="020F0502020204030204" pitchFamily="34" charset="0"/>
            </a:endParaRPr>
          </a:p>
        </p:txBody>
      </p:sp>
      <p:sp>
        <p:nvSpPr>
          <p:cNvPr id="31" name="Shape 3">
            <a:extLst>
              <a:ext uri="{FF2B5EF4-FFF2-40B4-BE49-F238E27FC236}">
                <a16:creationId xmlns:a16="http://schemas.microsoft.com/office/drawing/2014/main" id="{E4C6816F-AA0F-A110-D0C0-B4C1855E9B19}"/>
              </a:ext>
            </a:extLst>
          </p:cNvPr>
          <p:cNvSpPr/>
          <p:nvPr/>
        </p:nvSpPr>
        <p:spPr>
          <a:xfrm flipV="1">
            <a:off x="5436096" y="521899"/>
            <a:ext cx="45719" cy="132951"/>
          </a:xfrm>
          <a:prstGeom prst="roundRect">
            <a:avLst>
              <a:gd name="adj" fmla="val 32558"/>
            </a:avLst>
          </a:prstGeom>
          <a:solidFill>
            <a:srgbClr val="2150FE"/>
          </a:solidFill>
        </p:spPr>
        <p:txBody>
          <a:bodyPr/>
          <a:lstStyle/>
          <a:p>
            <a:endParaRPr sz="1000" dirty="0">
              <a:cs typeface="Calibri" panose="020F0502020204030204" pitchFamily="34" charset="0"/>
            </a:endParaRPr>
          </a:p>
        </p:txBody>
      </p:sp>
      <p:sp>
        <p:nvSpPr>
          <p:cNvPr id="21" name="TextBox 20">
            <a:extLst>
              <a:ext uri="{FF2B5EF4-FFF2-40B4-BE49-F238E27FC236}">
                <a16:creationId xmlns:a16="http://schemas.microsoft.com/office/drawing/2014/main" id="{B38EC993-E315-46F8-3AC3-F950534A4E58}"/>
              </a:ext>
            </a:extLst>
          </p:cNvPr>
          <p:cNvSpPr txBox="1"/>
          <p:nvPr/>
        </p:nvSpPr>
        <p:spPr>
          <a:xfrm>
            <a:off x="488127" y="1738847"/>
            <a:ext cx="8167746" cy="3223959"/>
          </a:xfrm>
          <a:prstGeom prst="rect">
            <a:avLst/>
          </a:prstGeom>
          <a:noFill/>
        </p:spPr>
        <p:txBody>
          <a:bodyPr wrap="square">
            <a:spAutoFit/>
          </a:bodyPr>
          <a:lstStyle/>
          <a:p>
            <a:pPr>
              <a:spcBef>
                <a:spcPts val="900"/>
              </a:spcBef>
              <a:spcAft>
                <a:spcPts val="1200"/>
              </a:spcAft>
              <a:buNone/>
            </a:pPr>
            <a:r>
              <a:rPr lang="en-US" sz="1000" dirty="0">
                <a:latin typeface="Calibri" panose="020F0502020204030204" pitchFamily="34" charset="0"/>
                <a:cs typeface="Calibri" panose="020F0502020204030204" pitchFamily="34" charset="0"/>
              </a:rPr>
              <a:t>Example : </a:t>
            </a:r>
            <a:br>
              <a:rPr lang="en-US" sz="1000" b="0" u="none" strike="noStrike" dirty="0">
                <a:effectLst/>
                <a:latin typeface="Calibri" panose="020F0502020204030204" pitchFamily="34" charset="0"/>
                <a:cs typeface="Calibri" panose="020F0502020204030204" pitchFamily="34" charset="0"/>
              </a:rPr>
            </a:br>
            <a:r>
              <a:rPr lang="en-US" sz="1000" b="0" u="none" strike="noStrike" dirty="0">
                <a:effectLst/>
                <a:latin typeface="Calibri" panose="020F0502020204030204" pitchFamily="34" charset="0"/>
                <a:cs typeface="Calibri" panose="020F0502020204030204" pitchFamily="34" charset="0"/>
              </a:rPr>
              <a:t>Mr. </a:t>
            </a:r>
            <a:r>
              <a:rPr lang="en-US" sz="1000" dirty="0">
                <a:latin typeface="Calibri" panose="020F0502020204030204" pitchFamily="34" charset="0"/>
                <a:cs typeface="Calibri" panose="020F0502020204030204" pitchFamily="34" charset="0"/>
              </a:rPr>
              <a:t>Z</a:t>
            </a:r>
            <a:r>
              <a:rPr lang="en-US" sz="1000" b="0" u="none" strike="noStrike" dirty="0">
                <a:effectLst/>
                <a:latin typeface="Calibri" panose="020F0502020204030204" pitchFamily="34" charset="0"/>
                <a:cs typeface="Calibri" panose="020F0502020204030204" pitchFamily="34" charset="0"/>
              </a:rPr>
              <a:t> buys land for </a:t>
            </a:r>
            <a:r>
              <a:rPr lang="en-US" sz="1000" b="1" u="none" strike="noStrike" dirty="0">
                <a:effectLst/>
                <a:latin typeface="Calibri" panose="020F0502020204030204" pitchFamily="34" charset="0"/>
                <a:cs typeface="Calibri" panose="020F0502020204030204" pitchFamily="34" charset="0"/>
              </a:rPr>
              <a:t>₹10 Lakhs</a:t>
            </a:r>
            <a:r>
              <a:rPr lang="en-US" sz="1000" b="0" u="none" strike="noStrike" dirty="0">
                <a:effectLst/>
                <a:latin typeface="Calibri" panose="020F0502020204030204" pitchFamily="34" charset="0"/>
                <a:cs typeface="Calibri" panose="020F0502020204030204" pitchFamily="34" charset="0"/>
              </a:rPr>
              <a:t> in 2015 and constructs a house on it for </a:t>
            </a:r>
            <a:r>
              <a:rPr lang="en-US" sz="1000" b="1" u="none" strike="noStrike" dirty="0">
                <a:effectLst/>
                <a:latin typeface="Calibri" panose="020F0502020204030204" pitchFamily="34" charset="0"/>
                <a:cs typeface="Calibri" panose="020F0502020204030204" pitchFamily="34" charset="0"/>
              </a:rPr>
              <a:t>₹15 Lakhs</a:t>
            </a:r>
            <a:r>
              <a:rPr lang="en-US" sz="1000" b="0" u="none" strike="noStrike" dirty="0">
                <a:effectLst/>
                <a:latin typeface="Calibri" panose="020F0502020204030204" pitchFamily="34" charset="0"/>
                <a:cs typeface="Calibri" panose="020F0502020204030204" pitchFamily="34" charset="0"/>
              </a:rPr>
              <a:t> in 2018. In 2021, he exchanges this entire house for a commercial shop (Fair Market Value: </a:t>
            </a:r>
            <a:r>
              <a:rPr lang="en-US" sz="1000" b="1" u="none" strike="noStrike" dirty="0">
                <a:effectLst/>
                <a:latin typeface="Calibri" panose="020F0502020204030204" pitchFamily="34" charset="0"/>
                <a:cs typeface="Calibri" panose="020F0502020204030204" pitchFamily="34" charset="0"/>
              </a:rPr>
              <a:t>₹3</a:t>
            </a:r>
            <a:r>
              <a:rPr lang="en-US" sz="1000" b="1" dirty="0">
                <a:latin typeface="Calibri" panose="020F0502020204030204" pitchFamily="34" charset="0"/>
                <a:cs typeface="Calibri" panose="020F0502020204030204" pitchFamily="34" charset="0"/>
              </a:rPr>
              <a:t>5</a:t>
            </a:r>
            <a:r>
              <a:rPr lang="en-US" sz="1000" b="1" u="none" strike="noStrike" dirty="0">
                <a:effectLst/>
                <a:latin typeface="Calibri" panose="020F0502020204030204" pitchFamily="34" charset="0"/>
                <a:cs typeface="Calibri" panose="020F0502020204030204" pitchFamily="34" charset="0"/>
              </a:rPr>
              <a:t> Lakhs</a:t>
            </a:r>
            <a:r>
              <a:rPr lang="en-US" sz="1000" b="0" u="none" strike="noStrike" dirty="0">
                <a:effectLst/>
                <a:latin typeface="Calibri" panose="020F0502020204030204" pitchFamily="34" charset="0"/>
                <a:cs typeface="Calibri" panose="020F0502020204030204" pitchFamily="34" charset="0"/>
              </a:rPr>
              <a:t>). In 2026, his son, Y, inherits this commercial shop through a will.</a:t>
            </a:r>
          </a:p>
          <a:p>
            <a:pPr>
              <a:spcBef>
                <a:spcPts val="900"/>
              </a:spcBef>
              <a:spcAft>
                <a:spcPts val="1200"/>
              </a:spcAft>
              <a:buNone/>
            </a:pPr>
            <a:r>
              <a:rPr lang="en-US" sz="1000" b="0" u="none" strike="noStrike" dirty="0">
                <a:effectLst/>
                <a:latin typeface="Calibri" panose="020F0502020204030204" pitchFamily="34" charset="0"/>
                <a:cs typeface="Calibri" panose="020F0502020204030204" pitchFamily="34" charset="0"/>
              </a:rPr>
              <a:t>Determine the Cost of Acquisition (COA) for Income Tax purposes at each stage:</a:t>
            </a:r>
          </a:p>
          <a:p>
            <a:pPr>
              <a:spcBef>
                <a:spcPts val="900"/>
              </a:spcBef>
              <a:spcAft>
                <a:spcPts val="900"/>
              </a:spcAft>
              <a:buFont typeface="+mj-lt"/>
              <a:buAutoNum type="arabicPeriod"/>
            </a:pPr>
            <a:r>
              <a:rPr lang="en-US" sz="1000" b="0" u="none" strike="noStrike" dirty="0">
                <a:effectLst/>
                <a:latin typeface="Calibri" panose="020F0502020204030204" pitchFamily="34" charset="0"/>
                <a:cs typeface="Calibri" panose="020F0502020204030204" pitchFamily="34" charset="0"/>
              </a:rPr>
              <a:t>What is the COA of the land?</a:t>
            </a:r>
          </a:p>
          <a:p>
            <a:pPr>
              <a:spcBef>
                <a:spcPts val="900"/>
              </a:spcBef>
              <a:spcAft>
                <a:spcPts val="900"/>
              </a:spcAft>
              <a:buFont typeface="+mj-lt"/>
              <a:buAutoNum type="arabicPeriod"/>
            </a:pPr>
            <a:r>
              <a:rPr lang="en-US" sz="1000" b="0" u="none" strike="noStrike" dirty="0">
                <a:effectLst/>
                <a:latin typeface="Calibri" panose="020F0502020204030204" pitchFamily="34" charset="0"/>
                <a:cs typeface="Calibri" panose="020F0502020204030204" pitchFamily="34" charset="0"/>
              </a:rPr>
              <a:t>What is the COA of the constructed building?</a:t>
            </a:r>
          </a:p>
          <a:p>
            <a:pPr>
              <a:spcBef>
                <a:spcPts val="900"/>
              </a:spcBef>
              <a:spcAft>
                <a:spcPts val="900"/>
              </a:spcAft>
              <a:buFont typeface="+mj-lt"/>
              <a:buAutoNum type="arabicPeriod"/>
            </a:pPr>
            <a:r>
              <a:rPr lang="en-US" sz="1000" b="0" u="none" strike="noStrike" dirty="0">
                <a:effectLst/>
                <a:latin typeface="Calibri" panose="020F0502020204030204" pitchFamily="34" charset="0"/>
                <a:cs typeface="Calibri" panose="020F0502020204030204" pitchFamily="34" charset="0"/>
              </a:rPr>
              <a:t>What is the COA of the exchanged commercial shop for </a:t>
            </a:r>
            <a:r>
              <a:rPr lang="en-US" sz="1000" b="0" u="none" strike="noStrike" dirty="0" err="1">
                <a:effectLst/>
                <a:latin typeface="Calibri" panose="020F0502020204030204" pitchFamily="34" charset="0"/>
                <a:cs typeface="Calibri" panose="020F0502020204030204" pitchFamily="34" charset="0"/>
              </a:rPr>
              <a:t>Mr.Z</a:t>
            </a:r>
            <a:r>
              <a:rPr lang="en-US" sz="1000" b="0" u="none" strike="noStrike" dirty="0">
                <a:effectLst/>
                <a:latin typeface="Calibri" panose="020F0502020204030204" pitchFamily="34" charset="0"/>
                <a:cs typeface="Calibri" panose="020F0502020204030204" pitchFamily="34" charset="0"/>
              </a:rPr>
              <a:t>?</a:t>
            </a:r>
          </a:p>
          <a:p>
            <a:pPr>
              <a:spcBef>
                <a:spcPts val="900"/>
              </a:spcBef>
              <a:spcAft>
                <a:spcPts val="900"/>
              </a:spcAft>
              <a:buFont typeface="+mj-lt"/>
              <a:buAutoNum type="arabicPeriod"/>
            </a:pPr>
            <a:r>
              <a:rPr lang="en-US" sz="1000" b="0" u="none" strike="noStrike" dirty="0">
                <a:effectLst/>
                <a:latin typeface="Calibri" panose="020F0502020204030204" pitchFamily="34" charset="0"/>
                <a:cs typeface="Calibri" panose="020F0502020204030204" pitchFamily="34" charset="0"/>
              </a:rPr>
              <a:t>What will be the COA of the shop when </a:t>
            </a:r>
            <a:r>
              <a:rPr lang="en-US" sz="1000" dirty="0">
                <a:latin typeface="Calibri" panose="020F0502020204030204" pitchFamily="34" charset="0"/>
                <a:cs typeface="Calibri" panose="020F0502020204030204" pitchFamily="34" charset="0"/>
              </a:rPr>
              <a:t>Y</a:t>
            </a:r>
            <a:r>
              <a:rPr lang="en-US" sz="1000" b="0" u="none" strike="noStrike" dirty="0">
                <a:effectLst/>
                <a:latin typeface="Calibri" panose="020F0502020204030204" pitchFamily="34" charset="0"/>
                <a:cs typeface="Calibri" panose="020F0502020204030204" pitchFamily="34" charset="0"/>
              </a:rPr>
              <a:t> eventually sells it?</a:t>
            </a:r>
          </a:p>
          <a:p>
            <a:pPr>
              <a:buNone/>
            </a:pPr>
            <a:br>
              <a:rPr lang="en-US" dirty="0">
                <a:cs typeface="Calibri" panose="020F0502020204030204" pitchFamily="34" charset="0"/>
              </a:rPr>
            </a:br>
            <a:endParaRPr lang="en-US" dirty="0">
              <a:cs typeface="Calibri" panose="020F0502020204030204" pitchFamily="34" charset="0"/>
            </a:endParaRP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CB3DF4D-4730-A592-4B9C-5E7175B1DB6E}"/>
              </a:ext>
            </a:extLst>
          </p:cNvPr>
          <p:cNvSpPr txBox="1"/>
          <p:nvPr/>
        </p:nvSpPr>
        <p:spPr>
          <a:xfrm>
            <a:off x="611560" y="411510"/>
            <a:ext cx="8208912" cy="4016484"/>
          </a:xfrm>
          <a:prstGeom prst="rect">
            <a:avLst/>
          </a:prstGeom>
          <a:noFill/>
        </p:spPr>
        <p:txBody>
          <a:bodyPr wrap="square">
            <a:spAutoFit/>
          </a:bodyPr>
          <a:lstStyle/>
          <a:p>
            <a:pPr>
              <a:spcBef>
                <a:spcPts val="1800"/>
              </a:spcBef>
              <a:spcAft>
                <a:spcPts val="900"/>
              </a:spcAft>
              <a:buNone/>
            </a:pPr>
            <a:r>
              <a:rPr lang="en-US" sz="1000" b="1" dirty="0">
                <a:cs typeface="Calibri" panose="020F0502020204030204" pitchFamily="34" charset="0"/>
              </a:rPr>
              <a:t>Solution:</a:t>
            </a:r>
            <a:r>
              <a:rPr lang="en-US" sz="1000" b="1" u="none" strike="noStrike" dirty="0">
                <a:effectLst/>
                <a:cs typeface="Calibri" panose="020F0502020204030204" pitchFamily="34" charset="0"/>
              </a:rPr>
              <a:t> Cost of Acquisition (COA) at Each Stage</a:t>
            </a:r>
          </a:p>
          <a:p>
            <a:pPr>
              <a:spcBef>
                <a:spcPts val="900"/>
              </a:spcBef>
              <a:spcAft>
                <a:spcPts val="900"/>
              </a:spcAft>
            </a:pPr>
            <a:r>
              <a:rPr lang="en-US" sz="1000" b="1" u="none" strike="noStrike" dirty="0">
                <a:effectLst/>
                <a:cs typeface="Calibri" panose="020F0502020204030204" pitchFamily="34" charset="0"/>
              </a:rPr>
              <a:t>COA of the Land:</a:t>
            </a:r>
            <a:r>
              <a:rPr lang="en-US" sz="1000" b="0" u="none" strike="noStrike" dirty="0">
                <a:effectLst/>
                <a:cs typeface="Calibri" panose="020F0502020204030204" pitchFamily="34" charset="0"/>
              </a:rPr>
              <a:t> </a:t>
            </a:r>
            <a:r>
              <a:rPr lang="en-US" sz="1000" b="1" dirty="0">
                <a:cs typeface="Calibri" panose="020F0502020204030204" pitchFamily="34" charset="0"/>
              </a:rPr>
              <a:t>₹10,00,000 	</a:t>
            </a:r>
          </a:p>
          <a:p>
            <a:pPr marL="628650" lvl="1" indent="-171450">
              <a:spcBef>
                <a:spcPts val="900"/>
              </a:spcBef>
              <a:spcAft>
                <a:spcPts val="900"/>
              </a:spcAft>
              <a:buFont typeface="Arial" panose="020B0604020202020204" pitchFamily="34" charset="0"/>
              <a:buChar char="•"/>
            </a:pPr>
            <a:r>
              <a:rPr lang="en-US" sz="1000" i="1" dirty="0">
                <a:cs typeface="Calibri" panose="020F0502020204030204" pitchFamily="34" charset="0"/>
              </a:rPr>
              <a:t>Rule:</a:t>
            </a:r>
            <a:r>
              <a:rPr lang="en-US" sz="1000" dirty="0">
                <a:cs typeface="Calibri" panose="020F0502020204030204" pitchFamily="34" charset="0"/>
              </a:rPr>
              <a:t> Actual purchase price paid by the assessee. </a:t>
            </a:r>
            <a:endParaRPr lang="en-US" sz="1000" b="1" dirty="0">
              <a:cs typeface="Calibri" panose="020F0502020204030204" pitchFamily="34" charset="0"/>
            </a:endParaRPr>
          </a:p>
          <a:p>
            <a:pPr>
              <a:spcBef>
                <a:spcPts val="900"/>
              </a:spcBef>
              <a:spcAft>
                <a:spcPts val="900"/>
              </a:spcAft>
            </a:pPr>
            <a:r>
              <a:rPr lang="en-US" sz="1000" b="1" dirty="0">
                <a:cs typeface="Calibri" panose="020F0502020204030204" pitchFamily="34" charset="0"/>
              </a:rPr>
              <a:t>COA of the Constructed Building:</a:t>
            </a:r>
            <a:r>
              <a:rPr lang="en-US" sz="1000" dirty="0">
                <a:cs typeface="Calibri" panose="020F0502020204030204" pitchFamily="34" charset="0"/>
              </a:rPr>
              <a:t> </a:t>
            </a:r>
            <a:r>
              <a:rPr lang="en-US" sz="1000" b="1" dirty="0">
                <a:cs typeface="Calibri" panose="020F0502020204030204" pitchFamily="34" charset="0"/>
              </a:rPr>
              <a:t>₹15,00,000</a:t>
            </a:r>
            <a:endParaRPr lang="en-US" sz="1000" b="0" u="none" strike="noStrike" dirty="0">
              <a:effectLst/>
              <a:cs typeface="Calibri" panose="020F0502020204030204" pitchFamily="34" charset="0"/>
            </a:endParaRPr>
          </a:p>
          <a:p>
            <a:pPr marL="742950" lvl="1" indent="-285750">
              <a:spcBef>
                <a:spcPts val="900"/>
              </a:spcBef>
              <a:spcAft>
                <a:spcPts val="900"/>
              </a:spcAft>
              <a:buFont typeface="Arial" panose="020B0604020202020204" pitchFamily="34" charset="0"/>
              <a:buChar char="•"/>
            </a:pPr>
            <a:r>
              <a:rPr lang="en-US" sz="1000" b="0" i="1" u="none" strike="noStrike" dirty="0">
                <a:effectLst/>
                <a:cs typeface="Calibri" panose="020F0502020204030204" pitchFamily="34" charset="0"/>
              </a:rPr>
              <a:t>Rule:</a:t>
            </a:r>
            <a:r>
              <a:rPr lang="en-US" sz="1000" b="0" u="none" strike="noStrike" dirty="0">
                <a:effectLst/>
                <a:cs typeface="Calibri" panose="020F0502020204030204" pitchFamily="34" charset="0"/>
              </a:rPr>
              <a:t> Actual cost incurred for construction/improvement of the structure.</a:t>
            </a:r>
          </a:p>
          <a:p>
            <a:pPr lvl="1">
              <a:spcBef>
                <a:spcPts val="900"/>
              </a:spcBef>
              <a:spcAft>
                <a:spcPts val="900"/>
              </a:spcAft>
            </a:pPr>
            <a:r>
              <a:rPr lang="en-US" sz="1000" i="1" dirty="0">
                <a:cs typeface="Calibri" panose="020F0502020204030204" pitchFamily="34" charset="0"/>
              </a:rPr>
              <a:t>(Note: The total bundled cost of the house property before exchange stands at ₹25,00,000).</a:t>
            </a:r>
            <a:endParaRPr lang="en-US" sz="1000" dirty="0">
              <a:cs typeface="Calibri" panose="020F0502020204030204" pitchFamily="34" charset="0"/>
            </a:endParaRPr>
          </a:p>
          <a:p>
            <a:pPr>
              <a:spcBef>
                <a:spcPts val="900"/>
              </a:spcBef>
              <a:spcAft>
                <a:spcPts val="900"/>
              </a:spcAft>
            </a:pPr>
            <a:r>
              <a:rPr lang="en-US" sz="1000" b="1" u="none" strike="noStrike" dirty="0">
                <a:effectLst/>
                <a:cs typeface="Calibri" panose="020F0502020204030204" pitchFamily="34" charset="0"/>
              </a:rPr>
              <a:t>COA of the Exchanged Commercial Shop (for </a:t>
            </a:r>
            <a:r>
              <a:rPr lang="en-US" sz="1000" b="1" u="none" strike="noStrike" dirty="0" err="1">
                <a:effectLst/>
                <a:cs typeface="Calibri" panose="020F0502020204030204" pitchFamily="34" charset="0"/>
              </a:rPr>
              <a:t>Mr.Z</a:t>
            </a:r>
            <a:r>
              <a:rPr lang="en-US" sz="1000" b="1" u="none" strike="noStrike" dirty="0">
                <a:effectLst/>
                <a:cs typeface="Calibri" panose="020F0502020204030204" pitchFamily="34" charset="0"/>
              </a:rPr>
              <a:t>):</a:t>
            </a:r>
            <a:r>
              <a:rPr lang="en-US" sz="1000" b="0" u="none" strike="noStrike" dirty="0">
                <a:effectLst/>
                <a:cs typeface="Calibri" panose="020F0502020204030204" pitchFamily="34" charset="0"/>
              </a:rPr>
              <a:t> </a:t>
            </a:r>
            <a:r>
              <a:rPr lang="en-US" sz="1000" b="1" u="none" strike="noStrike" dirty="0">
                <a:effectLst/>
                <a:cs typeface="Calibri" panose="020F0502020204030204" pitchFamily="34" charset="0"/>
              </a:rPr>
              <a:t>₹35,00,000</a:t>
            </a:r>
            <a:endParaRPr lang="en-US" sz="1000" b="0" u="none" strike="noStrike" dirty="0">
              <a:effectLst/>
              <a:cs typeface="Calibri" panose="020F0502020204030204" pitchFamily="34" charset="0"/>
            </a:endParaRPr>
          </a:p>
          <a:p>
            <a:pPr marL="742950" lvl="1" indent="-285750">
              <a:spcBef>
                <a:spcPts val="900"/>
              </a:spcBef>
              <a:spcAft>
                <a:spcPts val="900"/>
              </a:spcAft>
              <a:buFont typeface="Arial" panose="020B0604020202020204" pitchFamily="34" charset="0"/>
              <a:buChar char="•"/>
            </a:pPr>
            <a:r>
              <a:rPr lang="en-US" sz="1000" b="0" i="1" u="none" strike="noStrike" dirty="0">
                <a:effectLst/>
                <a:cs typeface="Calibri" panose="020F0502020204030204" pitchFamily="34" charset="0"/>
              </a:rPr>
              <a:t>Rule:</a:t>
            </a:r>
            <a:r>
              <a:rPr lang="en-US" sz="1000" b="0" u="none" strike="noStrike" dirty="0">
                <a:effectLst/>
                <a:cs typeface="Calibri" panose="020F0502020204030204" pitchFamily="34" charset="0"/>
              </a:rPr>
              <a:t> When an asset is acquired via exchange, it is treated as a transfer. The COA of the new asset becomes its </a:t>
            </a:r>
            <a:r>
              <a:rPr lang="en-US" sz="1000" b="1" u="none" strike="noStrike" dirty="0">
                <a:effectLst/>
                <a:cs typeface="Calibri" panose="020F0502020204030204" pitchFamily="34" charset="0"/>
              </a:rPr>
              <a:t>Fair Market Value (FMV)</a:t>
            </a:r>
            <a:r>
              <a:rPr lang="en-US" sz="1000" b="0" u="none" strike="noStrike" dirty="0">
                <a:effectLst/>
                <a:cs typeface="Calibri" panose="020F0502020204030204" pitchFamily="34" charset="0"/>
              </a:rPr>
              <a:t> on the transaction date.</a:t>
            </a:r>
          </a:p>
          <a:p>
            <a:pPr>
              <a:spcBef>
                <a:spcPts val="900"/>
              </a:spcBef>
              <a:spcAft>
                <a:spcPts val="900"/>
              </a:spcAft>
            </a:pPr>
            <a:r>
              <a:rPr lang="en-US" sz="1000" b="1" u="none" strike="noStrike" dirty="0">
                <a:effectLst/>
                <a:cs typeface="Calibri" panose="020F0502020204030204" pitchFamily="34" charset="0"/>
              </a:rPr>
              <a:t>COA of the Shop for Y (Inheritance):</a:t>
            </a:r>
            <a:r>
              <a:rPr lang="en-US" sz="1000" b="0" u="none" strike="noStrike" dirty="0">
                <a:effectLst/>
                <a:cs typeface="Calibri" panose="020F0502020204030204" pitchFamily="34" charset="0"/>
              </a:rPr>
              <a:t> </a:t>
            </a:r>
            <a:r>
              <a:rPr lang="en-US" sz="1000" b="1" u="none" strike="noStrike" dirty="0">
                <a:effectLst/>
                <a:cs typeface="Calibri" panose="020F0502020204030204" pitchFamily="34" charset="0"/>
              </a:rPr>
              <a:t>₹3</a:t>
            </a:r>
            <a:r>
              <a:rPr lang="en-US" sz="1000" b="1" dirty="0">
                <a:cs typeface="Calibri" panose="020F0502020204030204" pitchFamily="34" charset="0"/>
              </a:rPr>
              <a:t>5</a:t>
            </a:r>
            <a:r>
              <a:rPr lang="en-US" sz="1000" b="1" u="none" strike="noStrike" dirty="0">
                <a:effectLst/>
                <a:cs typeface="Calibri" panose="020F0502020204030204" pitchFamily="34" charset="0"/>
              </a:rPr>
              <a:t>,00,000</a:t>
            </a:r>
            <a:endParaRPr lang="en-US" sz="1000" b="0" u="none" strike="noStrike" dirty="0">
              <a:effectLst/>
              <a:cs typeface="Calibri" panose="020F0502020204030204" pitchFamily="34" charset="0"/>
            </a:endParaRPr>
          </a:p>
          <a:p>
            <a:pPr marL="742950" lvl="1" indent="-285750">
              <a:spcBef>
                <a:spcPts val="900"/>
              </a:spcBef>
              <a:spcAft>
                <a:spcPts val="900"/>
              </a:spcAft>
              <a:buFont typeface="Arial" panose="020B0604020202020204" pitchFamily="34" charset="0"/>
              <a:buChar char="•"/>
            </a:pPr>
            <a:r>
              <a:rPr lang="en-US" sz="1000" b="0" i="1" u="none" strike="noStrike" dirty="0">
                <a:effectLst/>
                <a:cs typeface="Calibri" panose="020F0502020204030204" pitchFamily="34" charset="0"/>
              </a:rPr>
              <a:t>Rule:</a:t>
            </a:r>
            <a:r>
              <a:rPr lang="en-US" sz="1000" b="0" u="none" strike="noStrike" dirty="0">
                <a:effectLst/>
                <a:cs typeface="Calibri" panose="020F0502020204030204" pitchFamily="34" charset="0"/>
              </a:rPr>
              <a:t> Under </a:t>
            </a:r>
            <a:r>
              <a:rPr lang="en-US" sz="1000" b="1" u="none" strike="noStrike" dirty="0">
                <a:effectLst/>
                <a:cs typeface="Calibri" panose="020F0502020204030204" pitchFamily="34" charset="0"/>
              </a:rPr>
              <a:t>Section 49(1)</a:t>
            </a:r>
            <a:r>
              <a:rPr lang="en-US" sz="1000" b="0" u="none" strike="noStrike" dirty="0">
                <a:effectLst/>
                <a:cs typeface="Calibri" panose="020F0502020204030204" pitchFamily="34" charset="0"/>
              </a:rPr>
              <a:t>, inheritance is not a taxable transfer. The COA to the legal heir is the </a:t>
            </a:r>
            <a:r>
              <a:rPr lang="en-US" sz="1000" b="1" u="none" strike="noStrike" dirty="0">
                <a:effectLst/>
                <a:cs typeface="Calibri" panose="020F0502020204030204" pitchFamily="34" charset="0"/>
              </a:rPr>
              <a:t>cost to the previous owner</a:t>
            </a:r>
            <a:r>
              <a:rPr lang="en-US" sz="1000" b="0" u="none" strike="noStrike" dirty="0">
                <a:effectLst/>
                <a:cs typeface="Calibri" panose="020F0502020204030204" pitchFamily="34" charset="0"/>
              </a:rPr>
              <a:t> (Mr. Z cost for the shop, which was ₹35,00,000).</a:t>
            </a:r>
          </a:p>
        </p:txBody>
      </p:sp>
    </p:spTree>
    <p:extLst>
      <p:ext uri="{BB962C8B-B14F-4D97-AF65-F5344CB8AC3E}">
        <p14:creationId xmlns:p14="http://schemas.microsoft.com/office/powerpoint/2010/main" val="3448060625"/>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A9021-323B-A6C7-16B8-06FD280EE800}"/>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C639C9B6-728C-DB24-F72B-394F85F986AF}"/>
              </a:ext>
            </a:extLst>
          </p:cNvPr>
          <p:cNvSpPr/>
          <p:nvPr/>
        </p:nvSpPr>
        <p:spPr>
          <a:xfrm>
            <a:off x="406822" y="372235"/>
            <a:ext cx="3373089" cy="291974"/>
          </a:xfrm>
          <a:prstGeom prst="rect">
            <a:avLst/>
          </a:prstGeom>
          <a:solidFill>
            <a:schemeClr val="accent1">
              <a:lumMod val="75000"/>
            </a:schemeClr>
          </a:solidFill>
        </p:spPr>
        <p:txBody>
          <a:bodyPr wrap="none" lIns="0" tIns="0" rIns="0" bIns="0" rtlCol="0" anchor="t"/>
          <a:lstStyle/>
          <a:p>
            <a:pPr marL="0" indent="0" algn="l">
              <a:lnSpc>
                <a:spcPct val="104000"/>
              </a:lnSpc>
              <a:buNone/>
            </a:pPr>
            <a:r>
              <a:rPr 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rPr>
              <a:t>Indexation &amp; Special Provisions</a:t>
            </a:r>
            <a:endParaRPr lang="en-US" sz="1600" b="1" dirty="0">
              <a:solidFill>
                <a:schemeClr val="bg1"/>
              </a:solidFill>
              <a:cs typeface="Calibri" panose="020F0502020204030204" pitchFamily="34" charset="0"/>
            </a:endParaRPr>
          </a:p>
        </p:txBody>
      </p:sp>
      <p:sp>
        <p:nvSpPr>
          <p:cNvPr id="4" name="Text 2">
            <a:extLst>
              <a:ext uri="{FF2B5EF4-FFF2-40B4-BE49-F238E27FC236}">
                <a16:creationId xmlns:a16="http://schemas.microsoft.com/office/drawing/2014/main" id="{A9FEB822-980B-0DBA-A617-6AB4F67F3F17}"/>
              </a:ext>
            </a:extLst>
          </p:cNvPr>
          <p:cNvSpPr/>
          <p:nvPr/>
        </p:nvSpPr>
        <p:spPr>
          <a:xfrm>
            <a:off x="422267" y="907768"/>
            <a:ext cx="2679353" cy="193849"/>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Indexation Benefit — General Rule</a:t>
            </a:r>
            <a:endParaRPr lang="en-US" sz="1000" b="1" dirty="0">
              <a:cs typeface="Calibri" panose="020F0502020204030204" pitchFamily="34" charset="0"/>
            </a:endParaRPr>
          </a:p>
        </p:txBody>
      </p:sp>
      <p:sp>
        <p:nvSpPr>
          <p:cNvPr id="5" name="Text 3">
            <a:extLst>
              <a:ext uri="{FF2B5EF4-FFF2-40B4-BE49-F238E27FC236}">
                <a16:creationId xmlns:a16="http://schemas.microsoft.com/office/drawing/2014/main" id="{B7F01213-3CB8-6CA6-F0CC-C78BEAB322B6}"/>
              </a:ext>
            </a:extLst>
          </p:cNvPr>
          <p:cNvSpPr/>
          <p:nvPr/>
        </p:nvSpPr>
        <p:spPr>
          <a:xfrm>
            <a:off x="422267" y="1224644"/>
            <a:ext cx="3855244" cy="595387"/>
          </a:xfrm>
          <a:prstGeom prst="rect">
            <a:avLst/>
          </a:prstGeom>
          <a:noFill/>
        </p:spPr>
        <p:txBody>
          <a:bodyPr wrap="square" lIns="0" tIns="0" rIns="0" bIns="0" rtlCol="0" anchor="t">
            <a:normAutofit/>
          </a:bodyPr>
          <a:lstStyle/>
          <a:p>
            <a:pPr>
              <a:lnSpc>
                <a:spcPct val="133000"/>
              </a:lnSpc>
            </a:pPr>
            <a:r>
              <a:rPr lang="en-US" sz="1000" dirty="0"/>
              <a:t>For LTCG, the indexed cost is calculated by applying indexation up to the year of conversion of the capital asset into stock-in-trade</a:t>
            </a:r>
            <a:r>
              <a:rPr lang="en-US" sz="1000" dirty="0">
                <a:latin typeface="Calibri" panose="020F0502020204030204" pitchFamily="34" charset="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6" name="Shape 4">
            <a:extLst>
              <a:ext uri="{FF2B5EF4-FFF2-40B4-BE49-F238E27FC236}">
                <a16:creationId xmlns:a16="http://schemas.microsoft.com/office/drawing/2014/main" id="{B8156E51-0E04-573C-8976-C442E9445C1E}"/>
              </a:ext>
            </a:extLst>
          </p:cNvPr>
          <p:cNvSpPr/>
          <p:nvPr/>
        </p:nvSpPr>
        <p:spPr>
          <a:xfrm>
            <a:off x="422267" y="1885410"/>
            <a:ext cx="3855244" cy="490992"/>
          </a:xfrm>
          <a:prstGeom prst="roundRect">
            <a:avLst>
              <a:gd name="adj" fmla="val 2565"/>
            </a:avLst>
          </a:prstGeom>
          <a:solidFill>
            <a:schemeClr val="accent1">
              <a:lumMod val="40000"/>
              <a:lumOff val="60000"/>
            </a:schemeClr>
          </a:solidFill>
        </p:spPr>
        <p:txBody>
          <a:bodyPr/>
          <a:lstStyle/>
          <a:p>
            <a:endParaRPr sz="1000" dirty="0">
              <a:cs typeface="Calibri" panose="020F0502020204030204" pitchFamily="34" charset="0"/>
            </a:endParaRPr>
          </a:p>
        </p:txBody>
      </p:sp>
      <p:pic>
        <p:nvPicPr>
          <p:cNvPr id="7" name="Image 0" descr="preencoded.png">
            <a:extLst>
              <a:ext uri="{FF2B5EF4-FFF2-40B4-BE49-F238E27FC236}">
                <a16:creationId xmlns:a16="http://schemas.microsoft.com/office/drawing/2014/main" id="{EB94172B-ED7B-0DA8-AB23-ED9663D86DF4}"/>
              </a:ext>
            </a:extLst>
          </p:cNvPr>
          <p:cNvPicPr>
            <a:picLocks noChangeAspect="1"/>
          </p:cNvPicPr>
          <p:nvPr/>
        </p:nvPicPr>
        <p:blipFill>
          <a:blip r:embed="rId3"/>
          <a:stretch>
            <a:fillRect/>
          </a:stretch>
        </p:blipFill>
        <p:spPr>
          <a:xfrm>
            <a:off x="613938" y="2027123"/>
            <a:ext cx="155004" cy="123974"/>
          </a:xfrm>
          <a:prstGeom prst="rect">
            <a:avLst/>
          </a:prstGeom>
        </p:spPr>
      </p:pic>
      <p:sp>
        <p:nvSpPr>
          <p:cNvPr id="8" name="Text 5">
            <a:extLst>
              <a:ext uri="{FF2B5EF4-FFF2-40B4-BE49-F238E27FC236}">
                <a16:creationId xmlns:a16="http://schemas.microsoft.com/office/drawing/2014/main" id="{0BF81BAB-81B3-9E9A-E505-A3DA781C3082}"/>
              </a:ext>
            </a:extLst>
          </p:cNvPr>
          <p:cNvSpPr/>
          <p:nvPr/>
        </p:nvSpPr>
        <p:spPr>
          <a:xfrm>
            <a:off x="1039200" y="1932443"/>
            <a:ext cx="3328318" cy="396925"/>
          </a:xfrm>
          <a:prstGeom prst="rect">
            <a:avLst/>
          </a:prstGeom>
          <a:noFill/>
        </p:spPr>
        <p:txBody>
          <a:bodyPr wrap="square" lIns="0" tIns="0" rIns="0" bIns="0" rtlCol="0" anchor="t">
            <a:normAutofit/>
          </a:bodyPr>
          <a:lstStyle/>
          <a:p>
            <a:pPr marL="0" indent="0" algn="l">
              <a:lnSpc>
                <a:spcPct val="133000"/>
              </a:lnSpc>
              <a:buNone/>
            </a:pPr>
            <a:r>
              <a:rPr lang="en-US" sz="1000" b="1" dirty="0">
                <a:latin typeface="Calibri" panose="020F0502020204030204" pitchFamily="34" charset="0"/>
                <a:ea typeface="Calibri" panose="020F0502020204030204" pitchFamily="34" charset="0"/>
                <a:cs typeface="Calibri" panose="020F0502020204030204" pitchFamily="34" charset="0"/>
              </a:rPr>
              <a:t>Important:</a:t>
            </a:r>
            <a:r>
              <a:rPr lang="en-US" sz="1000" dirty="0">
                <a:latin typeface="Calibri" panose="020F0502020204030204" pitchFamily="34" charset="0"/>
                <a:ea typeface="Calibri" panose="020F0502020204030204" pitchFamily="34" charset="0"/>
                <a:cs typeface="Calibri" panose="020F0502020204030204" pitchFamily="34" charset="0"/>
              </a:rPr>
              <a:t> Indexation benefit is </a:t>
            </a:r>
            <a:r>
              <a:rPr lang="en-US" sz="1000" b="1" dirty="0">
                <a:latin typeface="Calibri" panose="020F0502020204030204" pitchFamily="34" charset="0"/>
                <a:ea typeface="Calibri" panose="020F0502020204030204" pitchFamily="34" charset="0"/>
                <a:cs typeface="Calibri" panose="020F0502020204030204" pitchFamily="34" charset="0"/>
              </a:rPr>
              <a:t>not available</a:t>
            </a:r>
            <a:r>
              <a:rPr lang="en-US" sz="1000" dirty="0">
                <a:latin typeface="Calibri" panose="020F0502020204030204" pitchFamily="34" charset="0"/>
                <a:ea typeface="Calibri" panose="020F0502020204030204" pitchFamily="34" charset="0"/>
                <a:cs typeface="Calibri" panose="020F0502020204030204" pitchFamily="34" charset="0"/>
              </a:rPr>
              <a:t> for long-term capital assets transferred on or after </a:t>
            </a:r>
            <a:r>
              <a:rPr lang="en-US" sz="1000" b="1" dirty="0">
                <a:latin typeface="Calibri" panose="020F0502020204030204" pitchFamily="34" charset="0"/>
                <a:ea typeface="Calibri" panose="020F0502020204030204" pitchFamily="34" charset="0"/>
                <a:cs typeface="Calibri" panose="020F0502020204030204" pitchFamily="34" charset="0"/>
              </a:rPr>
              <a:t>23rd July 2024</a:t>
            </a:r>
            <a:r>
              <a:rPr lang="en-US" sz="1000" dirty="0">
                <a:latin typeface="Calibri" panose="020F0502020204030204" pitchFamily="34" charset="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9" name="Text 6">
            <a:extLst>
              <a:ext uri="{FF2B5EF4-FFF2-40B4-BE49-F238E27FC236}">
                <a16:creationId xmlns:a16="http://schemas.microsoft.com/office/drawing/2014/main" id="{85A64E81-8E2B-5A8F-9866-5C6A8594A0AC}"/>
              </a:ext>
            </a:extLst>
          </p:cNvPr>
          <p:cNvSpPr/>
          <p:nvPr/>
        </p:nvSpPr>
        <p:spPr>
          <a:xfrm>
            <a:off x="4913995" y="907768"/>
            <a:ext cx="3516585" cy="193849"/>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Special Provision for Resident Individuals/HUFs</a:t>
            </a:r>
            <a:endParaRPr lang="en-US" sz="1000" b="1" dirty="0">
              <a:cs typeface="Calibri" panose="020F0502020204030204" pitchFamily="34" charset="0"/>
            </a:endParaRPr>
          </a:p>
        </p:txBody>
      </p:sp>
      <p:sp>
        <p:nvSpPr>
          <p:cNvPr id="10" name="Text 7">
            <a:extLst>
              <a:ext uri="{FF2B5EF4-FFF2-40B4-BE49-F238E27FC236}">
                <a16:creationId xmlns:a16="http://schemas.microsoft.com/office/drawing/2014/main" id="{8ADB5B6D-AEA5-0603-3173-C0D924DA731E}"/>
              </a:ext>
            </a:extLst>
          </p:cNvPr>
          <p:cNvSpPr/>
          <p:nvPr/>
        </p:nvSpPr>
        <p:spPr>
          <a:xfrm>
            <a:off x="4975994" y="1224644"/>
            <a:ext cx="3924598" cy="396925"/>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For </a:t>
            </a:r>
            <a:r>
              <a:rPr lang="en-US" sz="1000" b="1" dirty="0">
                <a:latin typeface="Calibri" panose="020F0502020204030204" pitchFamily="34" charset="0"/>
                <a:ea typeface="Calibri" panose="020F0502020204030204" pitchFamily="34" charset="0"/>
                <a:cs typeface="Calibri" panose="020F0502020204030204" pitchFamily="34" charset="0"/>
              </a:rPr>
              <a:t>land or building acquired before 23.07.2024 then indexation benefit available for them. Further </a:t>
            </a:r>
            <a:r>
              <a:rPr lang="en-US" sz="1000" dirty="0">
                <a:latin typeface="Calibri" panose="020F0502020204030204" pitchFamily="34" charset="0"/>
                <a:ea typeface="Calibri" panose="020F0502020204030204" pitchFamily="34" charset="0"/>
                <a:cs typeface="Calibri" panose="020F0502020204030204" pitchFamily="34" charset="0"/>
              </a:rPr>
              <a:t>resident individuals and HUFs can opt for:</a:t>
            </a:r>
            <a:endParaRPr lang="en-US" sz="1000" dirty="0">
              <a:cs typeface="Calibri" panose="020F0502020204030204" pitchFamily="34" charset="0"/>
            </a:endParaRPr>
          </a:p>
        </p:txBody>
      </p:sp>
      <p:sp>
        <p:nvSpPr>
          <p:cNvPr id="11" name="Shape 8">
            <a:extLst>
              <a:ext uri="{FF2B5EF4-FFF2-40B4-BE49-F238E27FC236}">
                <a16:creationId xmlns:a16="http://schemas.microsoft.com/office/drawing/2014/main" id="{D863EBD3-5A7A-760C-9952-4DE89DCBBA1F}"/>
              </a:ext>
            </a:extLst>
          </p:cNvPr>
          <p:cNvSpPr/>
          <p:nvPr/>
        </p:nvSpPr>
        <p:spPr>
          <a:xfrm>
            <a:off x="4919805" y="1685380"/>
            <a:ext cx="1900312" cy="962695"/>
          </a:xfrm>
          <a:prstGeom prst="roundRect">
            <a:avLst>
              <a:gd name="adj" fmla="val 1933"/>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12" name="Text 9">
            <a:extLst>
              <a:ext uri="{FF2B5EF4-FFF2-40B4-BE49-F238E27FC236}">
                <a16:creationId xmlns:a16="http://schemas.microsoft.com/office/drawing/2014/main" id="{AA478B7E-36CE-F25B-FA01-A62AB33DDBE4}"/>
              </a:ext>
            </a:extLst>
          </p:cNvPr>
          <p:cNvSpPr/>
          <p:nvPr/>
        </p:nvSpPr>
        <p:spPr>
          <a:xfrm>
            <a:off x="5074084" y="1736643"/>
            <a:ext cx="1550566" cy="193849"/>
          </a:xfrm>
          <a:prstGeom prst="rect">
            <a:avLst/>
          </a:prstGeom>
          <a:noFill/>
        </p:spPr>
        <p:txBody>
          <a:bodyPr wrap="none" lIns="0" tIns="0" rIns="0" bIns="0" rtlCol="0" anchor="t"/>
          <a:lstStyle/>
          <a:p>
            <a:pPr marL="0" indent="0" algn="l">
              <a:lnSpc>
                <a:spcPct val="104000"/>
              </a:lnSpc>
              <a:buNone/>
            </a:pPr>
            <a:r>
              <a:rPr lang="en-US" sz="1000" dirty="0">
                <a:latin typeface="Calibri" panose="020F0502020204030204" pitchFamily="34" charset="0"/>
                <a:ea typeface="Calibri" panose="020F0502020204030204" pitchFamily="34" charset="0"/>
                <a:cs typeface="Calibri" panose="020F0502020204030204" pitchFamily="34" charset="0"/>
              </a:rPr>
              <a:t>Option A</a:t>
            </a:r>
            <a:endParaRPr lang="en-US" sz="1000" dirty="0">
              <a:cs typeface="Calibri" panose="020F0502020204030204" pitchFamily="34" charset="0"/>
            </a:endParaRPr>
          </a:p>
        </p:txBody>
      </p:sp>
      <p:sp>
        <p:nvSpPr>
          <p:cNvPr id="13" name="Text 10">
            <a:extLst>
              <a:ext uri="{FF2B5EF4-FFF2-40B4-BE49-F238E27FC236}">
                <a16:creationId xmlns:a16="http://schemas.microsoft.com/office/drawing/2014/main" id="{370C4247-7C46-6804-0351-06DA8733035B}"/>
              </a:ext>
            </a:extLst>
          </p:cNvPr>
          <p:cNvSpPr/>
          <p:nvPr/>
        </p:nvSpPr>
        <p:spPr>
          <a:xfrm>
            <a:off x="5079232" y="2027123"/>
            <a:ext cx="1652364" cy="396925"/>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Pay tax at </a:t>
            </a:r>
            <a:r>
              <a:rPr lang="en-US" sz="1000" b="1" dirty="0">
                <a:latin typeface="Calibri" panose="020F0502020204030204" pitchFamily="34" charset="0"/>
                <a:ea typeface="Calibri" panose="020F0502020204030204" pitchFamily="34" charset="0"/>
                <a:cs typeface="Calibri" panose="020F0502020204030204" pitchFamily="34" charset="0"/>
              </a:rPr>
              <a:t>12.5%</a:t>
            </a:r>
            <a:r>
              <a:rPr lang="en-US" sz="1000" dirty="0">
                <a:latin typeface="Calibri" panose="020F0502020204030204" pitchFamily="34" charset="0"/>
                <a:ea typeface="Calibri" panose="020F0502020204030204" pitchFamily="34" charset="0"/>
                <a:cs typeface="Calibri" panose="020F0502020204030204" pitchFamily="34" charset="0"/>
              </a:rPr>
              <a:t> without indexation</a:t>
            </a:r>
            <a:endParaRPr lang="en-US" sz="1000" dirty="0">
              <a:cs typeface="Calibri" panose="020F0502020204030204" pitchFamily="34" charset="0"/>
            </a:endParaRPr>
          </a:p>
        </p:txBody>
      </p:sp>
      <p:sp>
        <p:nvSpPr>
          <p:cNvPr id="14" name="Shape 11">
            <a:extLst>
              <a:ext uri="{FF2B5EF4-FFF2-40B4-BE49-F238E27FC236}">
                <a16:creationId xmlns:a16="http://schemas.microsoft.com/office/drawing/2014/main" id="{111A781B-7954-4CAF-6E16-FB92953FC0CD}"/>
              </a:ext>
            </a:extLst>
          </p:cNvPr>
          <p:cNvSpPr/>
          <p:nvPr/>
        </p:nvSpPr>
        <p:spPr>
          <a:xfrm>
            <a:off x="6887371" y="1685379"/>
            <a:ext cx="1900312" cy="962695"/>
          </a:xfrm>
          <a:prstGeom prst="roundRect">
            <a:avLst>
              <a:gd name="adj" fmla="val 1933"/>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15" name="Text 12">
            <a:extLst>
              <a:ext uri="{FF2B5EF4-FFF2-40B4-BE49-F238E27FC236}">
                <a16:creationId xmlns:a16="http://schemas.microsoft.com/office/drawing/2014/main" id="{66FB6F76-7936-C1AF-1908-31EAD774BFCD}"/>
              </a:ext>
            </a:extLst>
          </p:cNvPr>
          <p:cNvSpPr/>
          <p:nvPr/>
        </p:nvSpPr>
        <p:spPr>
          <a:xfrm>
            <a:off x="6976049" y="1737927"/>
            <a:ext cx="1550566" cy="193849"/>
          </a:xfrm>
          <a:prstGeom prst="rect">
            <a:avLst/>
          </a:prstGeom>
          <a:noFill/>
        </p:spPr>
        <p:txBody>
          <a:bodyPr wrap="none" lIns="0" tIns="0" rIns="0" bIns="0" rtlCol="0" anchor="t"/>
          <a:lstStyle/>
          <a:p>
            <a:pPr marL="0" indent="0" algn="l">
              <a:lnSpc>
                <a:spcPct val="104000"/>
              </a:lnSpc>
              <a:buNone/>
            </a:pPr>
            <a:r>
              <a:rPr lang="en-US" sz="1000" dirty="0">
                <a:latin typeface="Calibri" panose="020F0502020204030204" pitchFamily="34" charset="0"/>
                <a:ea typeface="Calibri" panose="020F0502020204030204" pitchFamily="34" charset="0"/>
                <a:cs typeface="Calibri" panose="020F0502020204030204" pitchFamily="34" charset="0"/>
              </a:rPr>
              <a:t>Option B</a:t>
            </a:r>
            <a:endParaRPr lang="en-US" sz="1000" dirty="0">
              <a:cs typeface="Calibri" panose="020F0502020204030204" pitchFamily="34" charset="0"/>
            </a:endParaRPr>
          </a:p>
        </p:txBody>
      </p:sp>
      <p:sp>
        <p:nvSpPr>
          <p:cNvPr id="16" name="Text 13">
            <a:extLst>
              <a:ext uri="{FF2B5EF4-FFF2-40B4-BE49-F238E27FC236}">
                <a16:creationId xmlns:a16="http://schemas.microsoft.com/office/drawing/2014/main" id="{BE1FDE75-D87B-1897-E11D-8278013A029C}"/>
              </a:ext>
            </a:extLst>
          </p:cNvPr>
          <p:cNvSpPr/>
          <p:nvPr/>
        </p:nvSpPr>
        <p:spPr>
          <a:xfrm>
            <a:off x="6976049" y="2018653"/>
            <a:ext cx="1652364" cy="396925"/>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Pay tax at </a:t>
            </a:r>
            <a:r>
              <a:rPr lang="en-US" sz="1000" b="1" dirty="0">
                <a:latin typeface="Calibri" panose="020F0502020204030204" pitchFamily="34" charset="0"/>
                <a:ea typeface="Calibri" panose="020F0502020204030204" pitchFamily="34" charset="0"/>
                <a:cs typeface="Calibri" panose="020F0502020204030204" pitchFamily="34" charset="0"/>
              </a:rPr>
              <a:t>20%</a:t>
            </a:r>
            <a:r>
              <a:rPr lang="en-US" sz="1000" dirty="0">
                <a:latin typeface="Calibri" panose="020F0502020204030204" pitchFamily="34" charset="0"/>
                <a:ea typeface="Calibri" panose="020F0502020204030204" pitchFamily="34" charset="0"/>
                <a:cs typeface="Calibri" panose="020F0502020204030204" pitchFamily="34" charset="0"/>
              </a:rPr>
              <a:t> with indexation</a:t>
            </a:r>
            <a:endParaRPr lang="en-US" sz="1000" dirty="0">
              <a:cs typeface="Calibri" panose="020F0502020204030204" pitchFamily="34" charset="0"/>
            </a:endParaRPr>
          </a:p>
        </p:txBody>
      </p:sp>
      <p:sp>
        <p:nvSpPr>
          <p:cNvPr id="17" name="Text 14">
            <a:extLst>
              <a:ext uri="{FF2B5EF4-FFF2-40B4-BE49-F238E27FC236}">
                <a16:creationId xmlns:a16="http://schemas.microsoft.com/office/drawing/2014/main" id="{AEA843DD-C06D-2A43-6A1A-00F7EF69D099}"/>
              </a:ext>
            </a:extLst>
          </p:cNvPr>
          <p:cNvSpPr/>
          <p:nvPr/>
        </p:nvSpPr>
        <p:spPr>
          <a:xfrm>
            <a:off x="5013750" y="2782885"/>
            <a:ext cx="3924598" cy="396925"/>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Whichever is </a:t>
            </a:r>
            <a:r>
              <a:rPr lang="en-US" sz="1000" b="1" dirty="0">
                <a:latin typeface="Calibri" panose="020F0502020204030204" pitchFamily="34" charset="0"/>
                <a:ea typeface="Calibri" panose="020F0502020204030204" pitchFamily="34" charset="0"/>
                <a:cs typeface="Calibri" panose="020F0502020204030204" pitchFamily="34" charset="0"/>
              </a:rPr>
              <a:t>more beneficial</a:t>
            </a:r>
            <a:r>
              <a:rPr lang="en-US" sz="1000" dirty="0">
                <a:latin typeface="Calibri" panose="020F0502020204030204" pitchFamily="34" charset="0"/>
                <a:ea typeface="Calibri" panose="020F0502020204030204" pitchFamily="34" charset="0"/>
                <a:cs typeface="Calibri" panose="020F0502020204030204" pitchFamily="34" charset="0"/>
              </a:rPr>
              <a:t> to the assessee. </a:t>
            </a:r>
            <a:endParaRPr lang="en-US" sz="1000" dirty="0">
              <a:cs typeface="Calibri" panose="020F0502020204030204" pitchFamily="34" charset="0"/>
            </a:endParaRPr>
          </a:p>
        </p:txBody>
      </p:sp>
    </p:spTree>
    <p:extLst>
      <p:ext uri="{BB962C8B-B14F-4D97-AF65-F5344CB8AC3E}">
        <p14:creationId xmlns:p14="http://schemas.microsoft.com/office/powerpoint/2010/main" val="2062813784"/>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45161" y="360057"/>
            <a:ext cx="6570637" cy="346313"/>
          </a:xfrm>
          <a:prstGeom prst="rect">
            <a:avLst/>
          </a:prstGeom>
          <a:solidFill>
            <a:schemeClr val="accent1">
              <a:lumMod val="50000"/>
            </a:schemeClr>
          </a:solidFill>
        </p:spPr>
        <p:txBody>
          <a:bodyPr wrap="none" lIns="0" tIns="0" rIns="0" bIns="0" rtlCol="0" anchor="t"/>
          <a:lstStyle/>
          <a:p>
            <a:pPr marL="0" indent="0" algn="l">
              <a:lnSpc>
                <a:spcPct val="104000"/>
              </a:lnSpc>
              <a:buNone/>
            </a:pP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Clause 16: Amounts Not Credited to P&amp;L Account</a:t>
            </a:r>
            <a:endParaRPr lang="en-US" sz="2000" b="1" dirty="0">
              <a:solidFill>
                <a:schemeClr val="bg1"/>
              </a:solidFill>
              <a:cs typeface="Calibri" panose="020F0502020204030204" pitchFamily="34" charset="0"/>
            </a:endParaRPr>
          </a:p>
        </p:txBody>
      </p:sp>
      <p:sp>
        <p:nvSpPr>
          <p:cNvPr id="3" name="Text 1"/>
          <p:cNvSpPr/>
          <p:nvPr/>
        </p:nvSpPr>
        <p:spPr>
          <a:xfrm>
            <a:off x="601438" y="1006411"/>
            <a:ext cx="8100640" cy="300335"/>
          </a:xfrm>
          <a:prstGeom prst="rect">
            <a:avLst/>
          </a:prstGeom>
          <a:noFill/>
        </p:spPr>
        <p:txBody>
          <a:bodyPr wrap="square" lIns="0" tIns="0" rIns="0" bIns="0" rtlCol="0" anchor="t">
            <a:noAutofit/>
          </a:bodyPr>
          <a:lstStyle/>
          <a:p>
            <a:pPr marL="0" indent="0" algn="l">
              <a:lnSpc>
                <a:spcPct val="122000"/>
              </a:lnSpc>
              <a:buNone/>
            </a:pPr>
            <a:r>
              <a:rPr lang="en-US" sz="1000" dirty="0">
                <a:latin typeface="Calibri" panose="020F0502020204030204" pitchFamily="34" charset="0"/>
                <a:ea typeface="Calibri" panose="020F0502020204030204" pitchFamily="34" charset="0"/>
                <a:cs typeface="Calibri" panose="020F0502020204030204" pitchFamily="34" charset="0"/>
              </a:rPr>
              <a:t>This clause requires description and amount of </a:t>
            </a:r>
            <a:r>
              <a:rPr lang="en-US" sz="1000" b="1" dirty="0">
                <a:latin typeface="Calibri" panose="020F0502020204030204" pitchFamily="34" charset="0"/>
                <a:ea typeface="Calibri" panose="020F0502020204030204" pitchFamily="34" charset="0"/>
                <a:cs typeface="Calibri" panose="020F0502020204030204" pitchFamily="34" charset="0"/>
              </a:rPr>
              <a:t>all taxable incomes NOT shown in the Profit &amp; Loss account but still taxable under Income-tax law</a:t>
            </a:r>
            <a:r>
              <a:rPr lang="en-US" sz="1000" dirty="0">
                <a:latin typeface="Calibri" panose="020F0502020204030204" pitchFamily="34" charset="0"/>
                <a:ea typeface="Calibri" panose="020F0502020204030204" pitchFamily="34" charset="0"/>
                <a:cs typeface="Calibri" panose="020F0502020204030204" pitchFamily="34" charset="0"/>
              </a:rPr>
              <a:t> — to prevent under-reporting of income and ensure correct tax computation.</a:t>
            </a:r>
            <a:endParaRPr lang="en-US" sz="1000" dirty="0">
              <a:cs typeface="Calibri" panose="020F0502020204030204" pitchFamily="34" charset="0"/>
            </a:endParaRPr>
          </a:p>
        </p:txBody>
      </p:sp>
      <p:sp>
        <p:nvSpPr>
          <p:cNvPr id="4" name="Shape 2"/>
          <p:cNvSpPr/>
          <p:nvPr/>
        </p:nvSpPr>
        <p:spPr>
          <a:xfrm>
            <a:off x="943786" y="1569097"/>
            <a:ext cx="7854393" cy="616297"/>
          </a:xfrm>
          <a:prstGeom prst="roundRect">
            <a:avLst>
              <a:gd name="adj" fmla="val 2500"/>
            </a:avLst>
          </a:prstGeom>
          <a:solidFill>
            <a:schemeClr val="accent1">
              <a:lumMod val="20000"/>
              <a:lumOff val="80000"/>
            </a:schemeClr>
          </a:solidFill>
          <a:ln w="14288">
            <a:solidFill>
              <a:srgbClr val="D8D4D4"/>
            </a:solidFill>
            <a:prstDash val="solid"/>
          </a:ln>
        </p:spPr>
        <p:txBody>
          <a:bodyPr/>
          <a:lstStyle/>
          <a:p>
            <a:endParaRPr sz="1000" dirty="0">
              <a:cs typeface="Calibri" panose="020F0502020204030204" pitchFamily="34" charset="0"/>
            </a:endParaRPr>
          </a:p>
        </p:txBody>
      </p:sp>
      <p:sp>
        <p:nvSpPr>
          <p:cNvPr id="5" name="Shape 3"/>
          <p:cNvSpPr/>
          <p:nvPr/>
        </p:nvSpPr>
        <p:spPr>
          <a:xfrm>
            <a:off x="545161" y="1606787"/>
            <a:ext cx="410840" cy="527495"/>
          </a:xfrm>
          <a:prstGeom prst="rect">
            <a:avLst/>
          </a:prstGeom>
          <a:solidFill>
            <a:schemeClr val="accent1">
              <a:lumMod val="75000"/>
            </a:schemeClr>
          </a:solidFill>
        </p:spPr>
        <p:txBody>
          <a:bodyPr/>
          <a:lstStyle/>
          <a:p>
            <a:endParaRPr sz="1000" dirty="0">
              <a:cs typeface="Calibri" panose="020F0502020204030204" pitchFamily="34" charset="0"/>
            </a:endParaRPr>
          </a:p>
        </p:txBody>
      </p:sp>
      <p:sp>
        <p:nvSpPr>
          <p:cNvPr id="6" name="Text 4"/>
          <p:cNvSpPr/>
          <p:nvPr/>
        </p:nvSpPr>
        <p:spPr>
          <a:xfrm>
            <a:off x="680698" y="1760395"/>
            <a:ext cx="154037" cy="192584"/>
          </a:xfrm>
          <a:prstGeom prst="rect">
            <a:avLst/>
          </a:prstGeom>
          <a:no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1</a:t>
            </a:r>
            <a:endParaRPr lang="en-US" sz="1000" dirty="0">
              <a:cs typeface="Calibri" panose="020F0502020204030204" pitchFamily="34" charset="0"/>
            </a:endParaRPr>
          </a:p>
        </p:txBody>
      </p:sp>
      <p:sp>
        <p:nvSpPr>
          <p:cNvPr id="7" name="Text 5"/>
          <p:cNvSpPr/>
          <p:nvPr/>
        </p:nvSpPr>
        <p:spPr>
          <a:xfrm>
            <a:off x="1161087" y="1640946"/>
            <a:ext cx="1284015" cy="160511"/>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Income u/s 28</a:t>
            </a:r>
            <a:endParaRPr lang="en-US" sz="1000" b="1" dirty="0">
              <a:cs typeface="Calibri" panose="020F0502020204030204" pitchFamily="34" charset="0"/>
            </a:endParaRPr>
          </a:p>
        </p:txBody>
      </p:sp>
      <p:sp>
        <p:nvSpPr>
          <p:cNvPr id="8" name="Text 6"/>
          <p:cNvSpPr/>
          <p:nvPr/>
        </p:nvSpPr>
        <p:spPr>
          <a:xfrm>
            <a:off x="994087" y="1885811"/>
            <a:ext cx="7473479" cy="363415"/>
          </a:xfrm>
          <a:prstGeom prst="rect">
            <a:avLst/>
          </a:prstGeom>
          <a:noFill/>
        </p:spPr>
        <p:txBody>
          <a:bodyPr wrap="none" lIns="0" tIns="0" rIns="0" bIns="0" rtlCol="0" anchor="t"/>
          <a:lstStyle/>
          <a:p>
            <a:pPr marL="171450" indent="-171450" algn="l">
              <a:lnSpc>
                <a:spcPct val="122000"/>
              </a:lnSpc>
              <a:buFont typeface="Arial" panose="020B0604020202020204" pitchFamily="34" charset="0"/>
              <a:buChar char="•"/>
            </a:pPr>
            <a:r>
              <a:rPr lang="en-US" sz="1000" dirty="0">
                <a:latin typeface="Calibri" panose="020F0502020204030204" pitchFamily="34" charset="0"/>
                <a:ea typeface="Calibri" panose="020F0502020204030204" pitchFamily="34" charset="0"/>
                <a:cs typeface="Calibri" panose="020F0502020204030204" pitchFamily="34" charset="0"/>
              </a:rPr>
              <a:t>Business/professional income not credited to P&amp;L — e.g. compensation on termination, export incentives, Keyman insurance proceeds, perquisites.</a:t>
            </a:r>
            <a:endParaRPr lang="en-US" sz="1000" dirty="0">
              <a:cs typeface="Calibri" panose="020F0502020204030204" pitchFamily="34" charset="0"/>
            </a:endParaRPr>
          </a:p>
        </p:txBody>
      </p:sp>
      <p:sp>
        <p:nvSpPr>
          <p:cNvPr id="9" name="Shape 7"/>
          <p:cNvSpPr/>
          <p:nvPr/>
        </p:nvSpPr>
        <p:spPr>
          <a:xfrm>
            <a:off x="959449" y="2588305"/>
            <a:ext cx="7854393" cy="616297"/>
          </a:xfrm>
          <a:prstGeom prst="roundRect">
            <a:avLst>
              <a:gd name="adj" fmla="val 2500"/>
            </a:avLst>
          </a:prstGeom>
          <a:solidFill>
            <a:schemeClr val="accent1">
              <a:lumMod val="20000"/>
              <a:lumOff val="80000"/>
            </a:schemeClr>
          </a:solidFill>
          <a:ln w="14288">
            <a:solidFill>
              <a:srgbClr val="D8D4D4"/>
            </a:solidFill>
            <a:prstDash val="solid"/>
          </a:ln>
        </p:spPr>
        <p:txBody>
          <a:bodyPr/>
          <a:lstStyle/>
          <a:p>
            <a:r>
              <a:rPr lang="en-IN" sz="1000" dirty="0">
                <a:cs typeface="Calibri" panose="020F0502020204030204" pitchFamily="34" charset="0"/>
              </a:rPr>
              <a:t>                              </a:t>
            </a:r>
            <a:endParaRPr sz="1000" dirty="0">
              <a:cs typeface="Calibri" panose="020F0502020204030204" pitchFamily="34" charset="0"/>
            </a:endParaRPr>
          </a:p>
        </p:txBody>
      </p:sp>
      <p:sp>
        <p:nvSpPr>
          <p:cNvPr id="10" name="Shape 8"/>
          <p:cNvSpPr/>
          <p:nvPr/>
        </p:nvSpPr>
        <p:spPr>
          <a:xfrm>
            <a:off x="548609" y="2627535"/>
            <a:ext cx="410840" cy="551345"/>
          </a:xfrm>
          <a:prstGeom prst="rect">
            <a:avLst/>
          </a:prstGeom>
          <a:solidFill>
            <a:schemeClr val="accent1">
              <a:lumMod val="75000"/>
            </a:schemeClr>
          </a:solidFill>
        </p:spPr>
        <p:txBody>
          <a:bodyPr/>
          <a:lstStyle/>
          <a:p>
            <a:endParaRPr sz="1000" dirty="0">
              <a:cs typeface="Calibri" panose="020F0502020204030204" pitchFamily="34" charset="0"/>
            </a:endParaRPr>
          </a:p>
        </p:txBody>
      </p:sp>
      <p:sp>
        <p:nvSpPr>
          <p:cNvPr id="11" name="Text 9"/>
          <p:cNvSpPr/>
          <p:nvPr/>
        </p:nvSpPr>
        <p:spPr>
          <a:xfrm>
            <a:off x="701786" y="2752809"/>
            <a:ext cx="154037" cy="192584"/>
          </a:xfrm>
          <a:prstGeom prst="rect">
            <a:avLst/>
          </a:prstGeom>
          <a:no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2</a:t>
            </a:r>
            <a:endParaRPr lang="en-US" sz="1000" dirty="0">
              <a:cs typeface="Calibri" panose="020F0502020204030204" pitchFamily="34" charset="0"/>
            </a:endParaRPr>
          </a:p>
        </p:txBody>
      </p:sp>
      <p:sp>
        <p:nvSpPr>
          <p:cNvPr id="12" name="Text 10"/>
          <p:cNvSpPr/>
          <p:nvPr/>
        </p:nvSpPr>
        <p:spPr>
          <a:xfrm>
            <a:off x="1161087" y="2653962"/>
            <a:ext cx="7554665" cy="550640"/>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Refunds / Duty Drawbacks</a:t>
            </a:r>
          </a:p>
          <a:p>
            <a:pPr marL="171450" indent="-171450">
              <a:lnSpc>
                <a:spcPct val="104000"/>
              </a:lnSpc>
              <a:buFont typeface="Arial" panose="020B0604020202020204" pitchFamily="34" charset="0"/>
              <a:buChar char="•"/>
            </a:pPr>
            <a:r>
              <a:rPr lang="en-US" sz="1000" dirty="0">
                <a:latin typeface="Calibri" panose="020F0502020204030204" pitchFamily="34" charset="0"/>
                <a:ea typeface="Calibri" panose="020F0502020204030204" pitchFamily="34" charset="0"/>
                <a:cs typeface="Calibri" panose="020F0502020204030204" pitchFamily="34" charset="0"/>
              </a:rPr>
              <a:t>It includes duty drawbacks, refunds of customs/excise/service tax/sales tax/VAT/GST which earlier claim as expense.</a:t>
            </a:r>
          </a:p>
          <a:p>
            <a:pPr marL="171450" indent="-171450">
              <a:lnSpc>
                <a:spcPct val="104000"/>
              </a:lnSpc>
              <a:buFont typeface="Arial" panose="020B0604020202020204" pitchFamily="34" charset="0"/>
              <a:buChar char="•"/>
            </a:pPr>
            <a:r>
              <a:rPr lang="en-US" sz="1000" b="1" dirty="0">
                <a:latin typeface="Calibri" panose="020F0502020204030204" pitchFamily="34" charset="0"/>
                <a:ea typeface="Calibri" panose="020F0502020204030204" pitchFamily="34" charset="0"/>
                <a:cs typeface="Calibri" panose="020F0502020204030204" pitchFamily="34" charset="0"/>
              </a:rPr>
              <a:t>Must be admitted as due</a:t>
            </a:r>
            <a:r>
              <a:rPr lang="en-US" sz="1000" dirty="0">
                <a:latin typeface="Calibri" panose="020F0502020204030204" pitchFamily="34" charset="0"/>
                <a:ea typeface="Calibri" panose="020F0502020204030204" pitchFamily="34" charset="0"/>
                <a:cs typeface="Calibri" panose="020F0502020204030204" pitchFamily="34" charset="0"/>
              </a:rPr>
              <a:t> by authorities, not just claimed, within the relevant previous year.</a:t>
            </a:r>
            <a:endParaRPr lang="en-US" sz="1000" b="1" dirty="0">
              <a:cs typeface="Calibri" panose="020F0502020204030204" pitchFamily="34" charset="0"/>
            </a:endParaRPr>
          </a:p>
        </p:txBody>
      </p:sp>
      <p:sp>
        <p:nvSpPr>
          <p:cNvPr id="14" name="Shape 12"/>
          <p:cNvSpPr/>
          <p:nvPr/>
        </p:nvSpPr>
        <p:spPr>
          <a:xfrm>
            <a:off x="943786" y="3791045"/>
            <a:ext cx="7862267" cy="616327"/>
          </a:xfrm>
          <a:prstGeom prst="roundRect">
            <a:avLst>
              <a:gd name="adj" fmla="val 2066"/>
            </a:avLst>
          </a:prstGeom>
          <a:solidFill>
            <a:schemeClr val="accent1">
              <a:lumMod val="20000"/>
              <a:lumOff val="80000"/>
            </a:schemeClr>
          </a:solidFill>
          <a:ln w="14288">
            <a:solidFill>
              <a:srgbClr val="D8D4D4"/>
            </a:solidFill>
            <a:prstDash val="solid"/>
          </a:ln>
        </p:spPr>
        <p:txBody>
          <a:bodyPr/>
          <a:lstStyle/>
          <a:p>
            <a:endParaRPr sz="1000" dirty="0">
              <a:cs typeface="Calibri" panose="020F0502020204030204" pitchFamily="34" charset="0"/>
            </a:endParaRPr>
          </a:p>
        </p:txBody>
      </p:sp>
      <p:sp>
        <p:nvSpPr>
          <p:cNvPr id="15" name="Shape 13"/>
          <p:cNvSpPr/>
          <p:nvPr/>
        </p:nvSpPr>
        <p:spPr>
          <a:xfrm>
            <a:off x="548609" y="3820558"/>
            <a:ext cx="410840" cy="551345"/>
          </a:xfrm>
          <a:prstGeom prst="rect">
            <a:avLst/>
          </a:prstGeom>
          <a:solidFill>
            <a:schemeClr val="accent1">
              <a:lumMod val="75000"/>
            </a:schemeClr>
          </a:solidFill>
        </p:spPr>
        <p:txBody>
          <a:bodyPr/>
          <a:lstStyle/>
          <a:p>
            <a:endParaRPr sz="1000" dirty="0">
              <a:cs typeface="Calibri" panose="020F0502020204030204" pitchFamily="34" charset="0"/>
            </a:endParaRPr>
          </a:p>
        </p:txBody>
      </p:sp>
      <p:sp>
        <p:nvSpPr>
          <p:cNvPr id="16" name="Text 14"/>
          <p:cNvSpPr/>
          <p:nvPr/>
        </p:nvSpPr>
        <p:spPr>
          <a:xfrm>
            <a:off x="688775" y="3963384"/>
            <a:ext cx="154037" cy="192584"/>
          </a:xfrm>
          <a:prstGeom prst="rect">
            <a:avLst/>
          </a:prstGeom>
          <a:no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3</a:t>
            </a:r>
            <a:endParaRPr lang="en-US" sz="1000" dirty="0">
              <a:cs typeface="Calibri" panose="020F0502020204030204" pitchFamily="34" charset="0"/>
            </a:endParaRPr>
          </a:p>
        </p:txBody>
      </p:sp>
      <p:sp>
        <p:nvSpPr>
          <p:cNvPr id="17" name="Text 15"/>
          <p:cNvSpPr/>
          <p:nvPr/>
        </p:nvSpPr>
        <p:spPr>
          <a:xfrm>
            <a:off x="1161087" y="3811606"/>
            <a:ext cx="1457399" cy="160511"/>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Escalation Claims Accepted</a:t>
            </a:r>
            <a:endParaRPr lang="en-US" sz="1000" b="1" dirty="0">
              <a:cs typeface="Calibri" panose="020F0502020204030204" pitchFamily="34" charset="0"/>
            </a:endParaRPr>
          </a:p>
        </p:txBody>
      </p:sp>
      <p:sp>
        <p:nvSpPr>
          <p:cNvPr id="18" name="Text 16"/>
          <p:cNvSpPr/>
          <p:nvPr/>
        </p:nvSpPr>
        <p:spPr>
          <a:xfrm>
            <a:off x="1131761" y="4010326"/>
            <a:ext cx="7678749" cy="246460"/>
          </a:xfrm>
          <a:prstGeom prst="rect">
            <a:avLst/>
          </a:prstGeom>
          <a:noFill/>
        </p:spPr>
        <p:txBody>
          <a:bodyPr wrap="square" lIns="0" tIns="0" rIns="0" bIns="0" rtlCol="0" anchor="t">
            <a:noAutofit/>
          </a:bodyPr>
          <a:lstStyle/>
          <a:p>
            <a:pPr marL="171450" indent="-171450">
              <a:buFont typeface="Arial" panose="020B0604020202020204" pitchFamily="34" charset="0"/>
              <a:buChar char="•"/>
            </a:pPr>
            <a:r>
              <a:rPr lang="en-US" sz="1000" dirty="0">
                <a:ea typeface="Calibri" panose="020F0502020204030204" pitchFamily="34" charset="0"/>
                <a:cs typeface="Calibri" panose="020F0502020204030204" pitchFamily="34" charset="0"/>
              </a:rPr>
              <a:t>Escalation claims means extra income from contracts due to price increase or cost escalation clauses.. </a:t>
            </a:r>
          </a:p>
          <a:p>
            <a:pPr marL="171450" indent="-171450">
              <a:buFont typeface="Arial" panose="020B0604020202020204" pitchFamily="34" charset="0"/>
              <a:buChar char="•"/>
            </a:pPr>
            <a:r>
              <a:rPr lang="en-US" sz="1000" dirty="0">
                <a:ea typeface="Calibri" panose="020F0502020204030204" pitchFamily="34" charset="0"/>
                <a:cs typeface="Calibri" panose="020F0502020204030204" pitchFamily="34" charset="0"/>
              </a:rPr>
              <a:t>These must be accepted by other party not be under negotiation or disputed . </a:t>
            </a:r>
          </a:p>
          <a:p>
            <a:endParaRPr lang="en-US" sz="1000" b="1" dirty="0">
              <a:cs typeface="Calibri" panose="020F0502020204030204" pitchFamily="34" charset="0"/>
            </a:endParaRPr>
          </a:p>
          <a:p>
            <a:pPr marL="0" indent="0" algn="l">
              <a:lnSpc>
                <a:spcPct val="122000"/>
              </a:lnSpc>
              <a:buNone/>
            </a:pPr>
            <a:endParaRPr lang="en-US" sz="1000" dirty="0">
              <a:cs typeface="Calibri" panose="020F0502020204030204" pitchFamily="34" charset="0"/>
            </a:endParaRPr>
          </a:p>
        </p:txBody>
      </p:sp>
      <p:sp>
        <p:nvSpPr>
          <p:cNvPr id="21" name="Text 19"/>
          <p:cNvSpPr/>
          <p:nvPr/>
        </p:nvSpPr>
        <p:spPr>
          <a:xfrm>
            <a:off x="664294" y="3620319"/>
            <a:ext cx="154037" cy="192584"/>
          </a:xfrm>
          <a:prstGeom prst="rect">
            <a:avLst/>
          </a:prstGeom>
          <a:noFill/>
        </p:spPr>
        <p:txBody>
          <a:bodyPr wrap="none" lIns="0" tIns="0" rIns="0" bIns="0" rtlCol="0" anchor="ctr"/>
          <a:lstStyle/>
          <a:p>
            <a:pPr marL="0" indent="0" algn="ctr">
              <a:lnSpc>
                <a:spcPct val="100000"/>
              </a:lnSpc>
              <a:buNone/>
            </a:pPr>
            <a:endParaRPr lang="en-US" sz="1000" dirty="0">
              <a:cs typeface="Calibri" panose="020F0502020204030204" pitchFamily="34" charset="0"/>
            </a:endParaRPr>
          </a:p>
        </p:txBody>
      </p:sp>
      <p:sp>
        <p:nvSpPr>
          <p:cNvPr id="22" name="Text 20"/>
          <p:cNvSpPr/>
          <p:nvPr/>
        </p:nvSpPr>
        <p:spPr>
          <a:xfrm>
            <a:off x="1031825" y="3525441"/>
            <a:ext cx="1284015" cy="160511"/>
          </a:xfrm>
          <a:prstGeom prst="rect">
            <a:avLst/>
          </a:prstGeom>
          <a:noFill/>
        </p:spPr>
        <p:txBody>
          <a:bodyPr wrap="none" lIns="0" tIns="0" rIns="0" bIns="0" rtlCol="0" anchor="t"/>
          <a:lstStyle/>
          <a:p>
            <a:pPr marL="0" indent="0" algn="l">
              <a:lnSpc>
                <a:spcPct val="104000"/>
              </a:lnSpc>
              <a:buNone/>
            </a:pPr>
            <a:endParaRPr lang="en-US" sz="1000" dirty="0">
              <a:cs typeface="Calibri" panose="020F0502020204030204" pitchFamily="34" charset="0"/>
            </a:endParaRPr>
          </a:p>
        </p:txBody>
      </p:sp>
      <p:sp>
        <p:nvSpPr>
          <p:cNvPr id="26" name="Text 24"/>
          <p:cNvSpPr/>
          <p:nvPr/>
        </p:nvSpPr>
        <p:spPr>
          <a:xfrm>
            <a:off x="695025" y="3939283"/>
            <a:ext cx="154037" cy="192584"/>
          </a:xfrm>
          <a:prstGeom prst="rect">
            <a:avLst/>
          </a:prstGeom>
          <a:noFill/>
        </p:spPr>
        <p:txBody>
          <a:bodyPr wrap="none" lIns="0" tIns="0" rIns="0" bIns="0" rtlCol="0" anchor="ctr"/>
          <a:lstStyle/>
          <a:p>
            <a:pPr marL="0" indent="0" algn="ctr">
              <a:lnSpc>
                <a:spcPct val="100000"/>
              </a:lnSpc>
              <a:buNone/>
            </a:pPr>
            <a:endParaRPr lang="en-US" sz="1000" dirty="0">
              <a:cs typeface="Calibri" panose="020F0502020204030204" pitchFamily="34" charset="0"/>
            </a:endParaRPr>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5866" y="2780933"/>
            <a:ext cx="3275880" cy="225374"/>
          </a:xfrm>
          <a:prstGeom prst="rect">
            <a:avLst/>
          </a:prstGeom>
          <a:noFill/>
        </p:spPr>
        <p:txBody>
          <a:bodyPr wrap="none" lIns="0" tIns="0" rIns="0" bIns="0" rtlCol="0" anchor="t"/>
          <a:lstStyle/>
          <a:p>
            <a:pPr marL="0" indent="0" algn="l">
              <a:lnSpc>
                <a:spcPct val="104000"/>
              </a:lnSpc>
              <a:buNone/>
            </a:pPr>
            <a:r>
              <a:rPr lang="en-US" sz="1200" b="1" dirty="0">
                <a:cs typeface="Calibri" panose="020F0502020204030204" pitchFamily="34" charset="0"/>
              </a:rPr>
              <a:t>OTHER POITNS</a:t>
            </a:r>
          </a:p>
        </p:txBody>
      </p:sp>
      <p:sp>
        <p:nvSpPr>
          <p:cNvPr id="3" name="Text 1"/>
          <p:cNvSpPr/>
          <p:nvPr/>
        </p:nvSpPr>
        <p:spPr>
          <a:xfrm>
            <a:off x="602254" y="3051521"/>
            <a:ext cx="1937445" cy="178668"/>
          </a:xfrm>
          <a:prstGeom prst="rect">
            <a:avLst/>
          </a:prstGeom>
          <a:noFill/>
        </p:spPr>
        <p:txBody>
          <a:bodyPr wrap="none" lIns="0" tIns="0" rIns="0" bIns="0" rtlCol="0" anchor="t"/>
          <a:lstStyle/>
          <a:p>
            <a:pPr marL="0" indent="0" algn="l">
              <a:lnSpc>
                <a:spcPct val="104000"/>
              </a:lnSpc>
              <a:buNone/>
            </a:pPr>
            <a:r>
              <a:rPr lang="en-US" sz="1100" b="1" dirty="0">
                <a:latin typeface="Calibri" panose="020F0502020204030204" pitchFamily="34" charset="0"/>
                <a:ea typeface="Calibri" panose="020F0502020204030204" pitchFamily="34" charset="0"/>
                <a:cs typeface="Calibri" panose="020F0502020204030204" pitchFamily="34" charset="0"/>
              </a:rPr>
              <a:t>Cash vs. Mercantile Basis</a:t>
            </a:r>
            <a:endParaRPr lang="en-US" sz="1100" b="1" dirty="0">
              <a:cs typeface="Calibri" panose="020F0502020204030204" pitchFamily="34" charset="0"/>
            </a:endParaRPr>
          </a:p>
        </p:txBody>
      </p:sp>
      <p:sp>
        <p:nvSpPr>
          <p:cNvPr id="4" name="Text 2"/>
          <p:cNvSpPr/>
          <p:nvPr/>
        </p:nvSpPr>
        <p:spPr>
          <a:xfrm>
            <a:off x="627837" y="3399293"/>
            <a:ext cx="7967910" cy="527521"/>
          </a:xfrm>
          <a:prstGeom prst="rect">
            <a:avLst/>
          </a:prstGeom>
          <a:noFill/>
        </p:spPr>
        <p:txBody>
          <a:bodyPr wrap="square" lIns="0" tIns="0" rIns="0" bIns="0" rtlCol="0" anchor="t">
            <a:normAutofit/>
          </a:bodyPr>
          <a:lstStyle/>
          <a:p>
            <a:pPr marL="0" indent="0" algn="l">
              <a:lnSpc>
                <a:spcPct val="128000"/>
              </a:lnSpc>
              <a:buNone/>
            </a:pPr>
            <a:r>
              <a:rPr lang="en-US" sz="1000" dirty="0">
                <a:latin typeface="Calibri" panose="020F0502020204030204" pitchFamily="34" charset="0"/>
                <a:ea typeface="Calibri" panose="020F0502020204030204" pitchFamily="34" charset="0"/>
                <a:cs typeface="Calibri" panose="020F0502020204030204" pitchFamily="34" charset="0"/>
              </a:rPr>
              <a:t>If the assessee follows </a:t>
            </a:r>
            <a:r>
              <a:rPr lang="en-US" sz="1000" b="1" dirty="0">
                <a:latin typeface="Calibri" panose="020F0502020204030204" pitchFamily="34" charset="0"/>
                <a:ea typeface="Calibri" panose="020F0502020204030204" pitchFamily="34" charset="0"/>
                <a:cs typeface="Calibri" panose="020F0502020204030204" pitchFamily="34" charset="0"/>
              </a:rPr>
              <a:t>cash basis</a:t>
            </a:r>
            <a:r>
              <a:rPr lang="en-US" sz="1000" dirty="0">
                <a:latin typeface="Calibri" panose="020F0502020204030204" pitchFamily="34" charset="0"/>
                <a:ea typeface="Calibri" panose="020F0502020204030204" pitchFamily="34" charset="0"/>
                <a:cs typeface="Calibri" panose="020F0502020204030204" pitchFamily="34" charset="0"/>
              </a:rPr>
              <a:t>, only income received in cash should be considered. If the assessee follows </a:t>
            </a:r>
            <a:r>
              <a:rPr lang="en-US" sz="1000" b="1" dirty="0">
                <a:latin typeface="Calibri" panose="020F0502020204030204" pitchFamily="34" charset="0"/>
                <a:ea typeface="Calibri" panose="020F0502020204030204" pitchFamily="34" charset="0"/>
                <a:cs typeface="Calibri" panose="020F0502020204030204" pitchFamily="34" charset="0"/>
              </a:rPr>
              <a:t>mercantile basis</a:t>
            </a:r>
            <a:r>
              <a:rPr lang="en-US" sz="1000" dirty="0">
                <a:latin typeface="Calibri" panose="020F0502020204030204" pitchFamily="34" charset="0"/>
                <a:ea typeface="Calibri" panose="020F0502020204030204" pitchFamily="34" charset="0"/>
                <a:cs typeface="Calibri" panose="020F0502020204030204" pitchFamily="34" charset="0"/>
              </a:rPr>
              <a:t>, admitted income matters regardless of receipt.</a:t>
            </a:r>
            <a:endParaRPr lang="en-US" sz="1000" dirty="0">
              <a:cs typeface="Calibri" panose="020F0502020204030204" pitchFamily="34" charset="0"/>
            </a:endParaRPr>
          </a:p>
        </p:txBody>
      </p:sp>
      <p:sp>
        <p:nvSpPr>
          <p:cNvPr id="5" name="Shape 3"/>
          <p:cNvSpPr/>
          <p:nvPr/>
        </p:nvSpPr>
        <p:spPr>
          <a:xfrm flipV="1">
            <a:off x="649903" y="3981415"/>
            <a:ext cx="7099150" cy="45719"/>
          </a:xfrm>
          <a:prstGeom prst="rect">
            <a:avLst/>
          </a:prstGeom>
          <a:solidFill>
            <a:schemeClr val="accent1">
              <a:lumMod val="20000"/>
              <a:lumOff val="80000"/>
              <a:alpha val="50000"/>
            </a:schemeClr>
          </a:solidFill>
        </p:spPr>
        <p:txBody>
          <a:bodyPr/>
          <a:lstStyle/>
          <a:p>
            <a:endParaRPr dirty="0">
              <a:cs typeface="Calibri" panose="020F0502020204030204" pitchFamily="34" charset="0"/>
            </a:endParaRPr>
          </a:p>
        </p:txBody>
      </p:sp>
      <p:sp>
        <p:nvSpPr>
          <p:cNvPr id="6" name="Text 4"/>
          <p:cNvSpPr/>
          <p:nvPr/>
        </p:nvSpPr>
        <p:spPr>
          <a:xfrm>
            <a:off x="602254" y="4220803"/>
            <a:ext cx="2062088" cy="178668"/>
          </a:xfrm>
          <a:prstGeom prst="rect">
            <a:avLst/>
          </a:prstGeom>
          <a:noFill/>
        </p:spPr>
        <p:txBody>
          <a:bodyPr wrap="none" lIns="0" tIns="0" rIns="0" bIns="0" rtlCol="0" anchor="t"/>
          <a:lstStyle/>
          <a:p>
            <a:pPr marL="0" indent="0" algn="l">
              <a:lnSpc>
                <a:spcPct val="104000"/>
              </a:lnSpc>
              <a:buNone/>
            </a:pPr>
            <a:r>
              <a:rPr lang="en-US" sz="1100" b="1" dirty="0">
                <a:latin typeface="Calibri" panose="020F0502020204030204" pitchFamily="34" charset="0"/>
                <a:ea typeface="Calibri" panose="020F0502020204030204" pitchFamily="34" charset="0"/>
                <a:cs typeface="Calibri" panose="020F0502020204030204" pitchFamily="34" charset="0"/>
              </a:rPr>
              <a:t>Avoiding Double Reporting</a:t>
            </a:r>
            <a:endParaRPr lang="en-US" sz="1100" b="1" dirty="0">
              <a:cs typeface="Calibri" panose="020F0502020204030204" pitchFamily="34" charset="0"/>
            </a:endParaRPr>
          </a:p>
        </p:txBody>
      </p:sp>
      <p:sp>
        <p:nvSpPr>
          <p:cNvPr id="7" name="Text 5"/>
          <p:cNvSpPr/>
          <p:nvPr/>
        </p:nvSpPr>
        <p:spPr>
          <a:xfrm>
            <a:off x="602254" y="4488297"/>
            <a:ext cx="5556567" cy="351681"/>
          </a:xfrm>
          <a:prstGeom prst="rect">
            <a:avLst/>
          </a:prstGeom>
          <a:noFill/>
        </p:spPr>
        <p:txBody>
          <a:bodyPr wrap="square" lIns="0" tIns="0" rIns="0" bIns="0" rtlCol="0" anchor="t">
            <a:noAutofit/>
          </a:bodyPr>
          <a:lstStyle/>
          <a:p>
            <a:pPr marL="0" indent="0" algn="l">
              <a:lnSpc>
                <a:spcPct val="128000"/>
              </a:lnSpc>
              <a:buNone/>
            </a:pPr>
            <a:r>
              <a:rPr lang="en-US" sz="1000" dirty="0">
                <a:latin typeface="Calibri" panose="020F0502020204030204" pitchFamily="34" charset="0"/>
                <a:ea typeface="Calibri" panose="020F0502020204030204" pitchFamily="34" charset="0"/>
                <a:cs typeface="Calibri" panose="020F0502020204030204" pitchFamily="34" charset="0"/>
              </a:rPr>
              <a:t>If income is reported under sub-clauses </a:t>
            </a:r>
            <a:r>
              <a:rPr lang="en-US" sz="1000" b="1" dirty="0">
                <a:latin typeface="Calibri" panose="020F0502020204030204" pitchFamily="34" charset="0"/>
                <a:ea typeface="Calibri" panose="020F0502020204030204" pitchFamily="34" charset="0"/>
                <a:cs typeface="Calibri" panose="020F0502020204030204" pitchFamily="34" charset="0"/>
              </a:rPr>
              <a:t>(b), (c), or (d)</a:t>
            </a:r>
            <a:r>
              <a:rPr lang="en-US" sz="1000" dirty="0">
                <a:latin typeface="Calibri" panose="020F0502020204030204" pitchFamily="34" charset="0"/>
                <a:ea typeface="Calibri" panose="020F0502020204030204" pitchFamily="34" charset="0"/>
                <a:cs typeface="Calibri" panose="020F0502020204030204" pitchFamily="34" charset="0"/>
              </a:rPr>
              <a:t>, it need not be reported again under sub-clause (a).</a:t>
            </a:r>
            <a:endParaRPr lang="en-US" sz="1000" dirty="0">
              <a:cs typeface="Calibri" panose="020F0502020204030204" pitchFamily="34" charset="0"/>
            </a:endParaRPr>
          </a:p>
        </p:txBody>
      </p:sp>
      <p:sp>
        <p:nvSpPr>
          <p:cNvPr id="12" name="Text 10"/>
          <p:cNvSpPr/>
          <p:nvPr/>
        </p:nvSpPr>
        <p:spPr>
          <a:xfrm>
            <a:off x="4748213" y="1536725"/>
            <a:ext cx="1429420" cy="178668"/>
          </a:xfrm>
          <a:prstGeom prst="rect">
            <a:avLst/>
          </a:prstGeom>
          <a:noFill/>
        </p:spPr>
        <p:txBody>
          <a:bodyPr wrap="none" lIns="0" tIns="0" rIns="0" bIns="0" rtlCol="0" anchor="t"/>
          <a:lstStyle/>
          <a:p>
            <a:pPr marL="0" indent="0" algn="l">
              <a:lnSpc>
                <a:spcPct val="104000"/>
              </a:lnSpc>
              <a:buNone/>
            </a:pPr>
            <a:r>
              <a:rPr lang="en-US" sz="1100" dirty="0">
                <a:latin typeface="Calibri" panose="020F0502020204030204" pitchFamily="34" charset="0"/>
                <a:ea typeface="Calibri" panose="020F0502020204030204" pitchFamily="34" charset="0"/>
                <a:cs typeface="Calibri" panose="020F0502020204030204" pitchFamily="34" charset="0"/>
              </a:rPr>
              <a:t>Clause 14</a:t>
            </a:r>
            <a:endParaRPr lang="en-US" sz="1100" dirty="0">
              <a:cs typeface="Calibri" panose="020F0502020204030204" pitchFamily="34" charset="0"/>
            </a:endParaRPr>
          </a:p>
        </p:txBody>
      </p:sp>
      <p:sp>
        <p:nvSpPr>
          <p:cNvPr id="13" name="Text 11"/>
          <p:cNvSpPr/>
          <p:nvPr/>
        </p:nvSpPr>
        <p:spPr>
          <a:xfrm>
            <a:off x="4748213" y="1820763"/>
            <a:ext cx="3911203" cy="175840"/>
          </a:xfrm>
          <a:prstGeom prst="rect">
            <a:avLst/>
          </a:prstGeom>
          <a:noFill/>
        </p:spPr>
        <p:txBody>
          <a:bodyPr wrap="none" lIns="0" tIns="0" rIns="0" bIns="0" rtlCol="0" anchor="t"/>
          <a:lstStyle/>
          <a:p>
            <a:pPr marL="0" indent="0" algn="l">
              <a:lnSpc>
                <a:spcPct val="128000"/>
              </a:lnSpc>
              <a:buNone/>
            </a:pPr>
            <a:r>
              <a:rPr lang="en-US" sz="900" dirty="0">
                <a:latin typeface="Calibri" panose="020F0502020204030204" pitchFamily="34" charset="0"/>
                <a:ea typeface="Calibri" panose="020F0502020204030204" pitchFamily="34" charset="0"/>
                <a:cs typeface="Calibri" panose="020F0502020204030204" pitchFamily="34" charset="0"/>
              </a:rPr>
              <a:t>Closing stock valuation method and Section 145A deviations</a:t>
            </a:r>
            <a:endParaRPr lang="en-US" sz="900" dirty="0">
              <a:cs typeface="Calibri" panose="020F0502020204030204" pitchFamily="34" charset="0"/>
            </a:endParaRPr>
          </a:p>
        </p:txBody>
      </p:sp>
      <p:sp>
        <p:nvSpPr>
          <p:cNvPr id="25" name="Shape 17">
            <a:extLst>
              <a:ext uri="{FF2B5EF4-FFF2-40B4-BE49-F238E27FC236}">
                <a16:creationId xmlns:a16="http://schemas.microsoft.com/office/drawing/2014/main" id="{048A4281-22E8-0B52-5D97-33903FB9A2E1}"/>
              </a:ext>
            </a:extLst>
          </p:cNvPr>
          <p:cNvSpPr/>
          <p:nvPr/>
        </p:nvSpPr>
        <p:spPr>
          <a:xfrm>
            <a:off x="697893" y="587161"/>
            <a:ext cx="8100640" cy="616297"/>
          </a:xfrm>
          <a:prstGeom prst="roundRect">
            <a:avLst>
              <a:gd name="adj" fmla="val 2500"/>
            </a:avLst>
          </a:prstGeom>
          <a:solidFill>
            <a:schemeClr val="accent1">
              <a:lumMod val="20000"/>
              <a:lumOff val="80000"/>
            </a:schemeClr>
          </a:solidFill>
          <a:ln w="14288">
            <a:solidFill>
              <a:srgbClr val="D8D4D4"/>
            </a:solidFill>
            <a:prstDash val="solid"/>
          </a:ln>
        </p:spPr>
        <p:txBody>
          <a:bodyPr/>
          <a:lstStyle/>
          <a:p>
            <a:endParaRPr sz="1000" dirty="0">
              <a:cs typeface="Calibri" panose="020F0502020204030204" pitchFamily="34" charset="0"/>
            </a:endParaRPr>
          </a:p>
        </p:txBody>
      </p:sp>
      <p:sp>
        <p:nvSpPr>
          <p:cNvPr id="26" name="Shape 3">
            <a:extLst>
              <a:ext uri="{FF2B5EF4-FFF2-40B4-BE49-F238E27FC236}">
                <a16:creationId xmlns:a16="http://schemas.microsoft.com/office/drawing/2014/main" id="{3B84BD80-2F85-2BEC-63DC-B04700AD56BC}"/>
              </a:ext>
            </a:extLst>
          </p:cNvPr>
          <p:cNvSpPr/>
          <p:nvPr/>
        </p:nvSpPr>
        <p:spPr>
          <a:xfrm>
            <a:off x="393389" y="1564291"/>
            <a:ext cx="410840" cy="587722"/>
          </a:xfrm>
          <a:prstGeom prst="rect">
            <a:avLst/>
          </a:prstGeom>
          <a:solidFill>
            <a:schemeClr val="accent1">
              <a:lumMod val="75000"/>
            </a:schemeClr>
          </a:solidFill>
        </p:spPr>
        <p:txBody>
          <a:bodyPr/>
          <a:lstStyle/>
          <a:p>
            <a:endParaRPr sz="1000" dirty="0">
              <a:cs typeface="Calibri" panose="020F0502020204030204" pitchFamily="34" charset="0"/>
            </a:endParaRPr>
          </a:p>
        </p:txBody>
      </p:sp>
      <p:sp>
        <p:nvSpPr>
          <p:cNvPr id="27" name="Shape 3">
            <a:extLst>
              <a:ext uri="{FF2B5EF4-FFF2-40B4-BE49-F238E27FC236}">
                <a16:creationId xmlns:a16="http://schemas.microsoft.com/office/drawing/2014/main" id="{3AB20A4E-6595-EE45-BBB3-4AE60CE133FB}"/>
              </a:ext>
            </a:extLst>
          </p:cNvPr>
          <p:cNvSpPr/>
          <p:nvPr/>
        </p:nvSpPr>
        <p:spPr>
          <a:xfrm>
            <a:off x="352974" y="601448"/>
            <a:ext cx="410840" cy="587722"/>
          </a:xfrm>
          <a:prstGeom prst="rect">
            <a:avLst/>
          </a:prstGeom>
          <a:solidFill>
            <a:schemeClr val="accent1">
              <a:lumMod val="75000"/>
            </a:schemeClr>
          </a:solidFill>
        </p:spPr>
        <p:txBody>
          <a:bodyPr/>
          <a:lstStyle/>
          <a:p>
            <a:pPr algn="ctr"/>
            <a:endParaRPr sz="1000" dirty="0">
              <a:cs typeface="Calibri" panose="020F0502020204030204" pitchFamily="34" charset="0"/>
            </a:endParaRPr>
          </a:p>
        </p:txBody>
      </p:sp>
      <p:sp>
        <p:nvSpPr>
          <p:cNvPr id="29" name="Shape 17">
            <a:extLst>
              <a:ext uri="{FF2B5EF4-FFF2-40B4-BE49-F238E27FC236}">
                <a16:creationId xmlns:a16="http://schemas.microsoft.com/office/drawing/2014/main" id="{6907FD45-1C77-3C34-D317-D63BD8B13066}"/>
              </a:ext>
            </a:extLst>
          </p:cNvPr>
          <p:cNvSpPr/>
          <p:nvPr/>
        </p:nvSpPr>
        <p:spPr>
          <a:xfrm>
            <a:off x="766592" y="1550004"/>
            <a:ext cx="8100640" cy="616297"/>
          </a:xfrm>
          <a:prstGeom prst="roundRect">
            <a:avLst>
              <a:gd name="adj" fmla="val 2500"/>
            </a:avLst>
          </a:prstGeom>
          <a:solidFill>
            <a:schemeClr val="accent1">
              <a:lumMod val="20000"/>
              <a:lumOff val="80000"/>
            </a:schemeClr>
          </a:solidFill>
          <a:ln w="14288">
            <a:solidFill>
              <a:srgbClr val="D8D4D4"/>
            </a:solidFill>
            <a:prstDash val="solid"/>
          </a:ln>
        </p:spPr>
        <p:txBody>
          <a:bodyPr/>
          <a:lstStyle/>
          <a:p>
            <a:endParaRPr sz="1000" dirty="0">
              <a:cs typeface="Calibri" panose="020F0502020204030204" pitchFamily="34" charset="0"/>
            </a:endParaRPr>
          </a:p>
        </p:txBody>
      </p:sp>
      <p:sp>
        <p:nvSpPr>
          <p:cNvPr id="31" name="Text 19">
            <a:extLst>
              <a:ext uri="{FF2B5EF4-FFF2-40B4-BE49-F238E27FC236}">
                <a16:creationId xmlns:a16="http://schemas.microsoft.com/office/drawing/2014/main" id="{E27950EB-8E8E-587C-5AB8-B11C7B6B24EC}"/>
              </a:ext>
            </a:extLst>
          </p:cNvPr>
          <p:cNvSpPr/>
          <p:nvPr/>
        </p:nvSpPr>
        <p:spPr>
          <a:xfrm>
            <a:off x="472591" y="798690"/>
            <a:ext cx="154037" cy="192584"/>
          </a:xfrm>
          <a:prstGeom prst="rect">
            <a:avLst/>
          </a:prstGeom>
          <a:no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4</a:t>
            </a:r>
            <a:endParaRPr lang="en-US" sz="1000" dirty="0">
              <a:cs typeface="Calibri" panose="020F0502020204030204" pitchFamily="34" charset="0"/>
            </a:endParaRPr>
          </a:p>
        </p:txBody>
      </p:sp>
      <p:sp>
        <p:nvSpPr>
          <p:cNvPr id="32" name="Text 24">
            <a:extLst>
              <a:ext uri="{FF2B5EF4-FFF2-40B4-BE49-F238E27FC236}">
                <a16:creationId xmlns:a16="http://schemas.microsoft.com/office/drawing/2014/main" id="{85BB73C3-5647-0D6D-9C1D-D79EE1BB861B}"/>
              </a:ext>
            </a:extLst>
          </p:cNvPr>
          <p:cNvSpPr/>
          <p:nvPr/>
        </p:nvSpPr>
        <p:spPr>
          <a:xfrm>
            <a:off x="495866" y="1751482"/>
            <a:ext cx="154037" cy="192584"/>
          </a:xfrm>
          <a:prstGeom prst="rect">
            <a:avLst/>
          </a:prstGeom>
          <a:no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5</a:t>
            </a:r>
            <a:endParaRPr lang="en-US" sz="1000" dirty="0">
              <a:cs typeface="Calibri" panose="020F0502020204030204" pitchFamily="34" charset="0"/>
            </a:endParaRPr>
          </a:p>
        </p:txBody>
      </p:sp>
      <p:sp>
        <p:nvSpPr>
          <p:cNvPr id="33" name="Text 20">
            <a:extLst>
              <a:ext uri="{FF2B5EF4-FFF2-40B4-BE49-F238E27FC236}">
                <a16:creationId xmlns:a16="http://schemas.microsoft.com/office/drawing/2014/main" id="{40C8F90D-DCE5-50A5-8A3D-06BF87556A42}"/>
              </a:ext>
            </a:extLst>
          </p:cNvPr>
          <p:cNvSpPr/>
          <p:nvPr/>
        </p:nvSpPr>
        <p:spPr>
          <a:xfrm>
            <a:off x="875100" y="628104"/>
            <a:ext cx="1284015" cy="160511"/>
          </a:xfrm>
          <a:prstGeom prst="rect">
            <a:avLst/>
          </a:prstGeom>
          <a:noFill/>
        </p:spPr>
        <p:txBody>
          <a:bodyPr wrap="none" lIns="0" tIns="0" rIns="0" bIns="0" rtlCol="0" anchor="t"/>
          <a:lstStyle/>
          <a:p>
            <a:pPr marL="0" indent="0" algn="l">
              <a:lnSpc>
                <a:spcPct val="104000"/>
              </a:lnSpc>
              <a:buNone/>
            </a:pPr>
            <a:r>
              <a:rPr lang="en-US" sz="1000" dirty="0">
                <a:latin typeface="Calibri" panose="020F0502020204030204" pitchFamily="34" charset="0"/>
                <a:ea typeface="Calibri" panose="020F0502020204030204" pitchFamily="34" charset="0"/>
                <a:cs typeface="Calibri" panose="020F0502020204030204" pitchFamily="34" charset="0"/>
              </a:rPr>
              <a:t>Any Other Income</a:t>
            </a:r>
            <a:endParaRPr lang="en-US" sz="1000" dirty="0">
              <a:cs typeface="Calibri" panose="020F0502020204030204" pitchFamily="34" charset="0"/>
            </a:endParaRPr>
          </a:p>
        </p:txBody>
      </p:sp>
      <p:sp>
        <p:nvSpPr>
          <p:cNvPr id="34" name="Text 21">
            <a:extLst>
              <a:ext uri="{FF2B5EF4-FFF2-40B4-BE49-F238E27FC236}">
                <a16:creationId xmlns:a16="http://schemas.microsoft.com/office/drawing/2014/main" id="{3DDE902E-326F-E0AA-C4FA-DA5AF9FFC176}"/>
              </a:ext>
            </a:extLst>
          </p:cNvPr>
          <p:cNvSpPr/>
          <p:nvPr/>
        </p:nvSpPr>
        <p:spPr>
          <a:xfrm>
            <a:off x="892484" y="922093"/>
            <a:ext cx="7473479" cy="150168"/>
          </a:xfrm>
          <a:prstGeom prst="rect">
            <a:avLst/>
          </a:prstGeom>
          <a:noFill/>
        </p:spPr>
        <p:txBody>
          <a:bodyPr wrap="none" lIns="0" tIns="0" rIns="0" bIns="0" rtlCol="0" anchor="t"/>
          <a:lstStyle/>
          <a:p>
            <a:pPr marL="0" indent="0" algn="l">
              <a:lnSpc>
                <a:spcPct val="122000"/>
              </a:lnSpc>
              <a:buNone/>
            </a:pPr>
            <a:r>
              <a:rPr lang="en-US" sz="1000" dirty="0">
                <a:latin typeface="Calibri" panose="020F0502020204030204" pitchFamily="34" charset="0"/>
                <a:ea typeface="Calibri" panose="020F0502020204030204" pitchFamily="34" charset="0"/>
                <a:cs typeface="Calibri" panose="020F0502020204030204" pitchFamily="34" charset="0"/>
              </a:rPr>
              <a:t>Any income found by auditor — having regard to AS-9/Ind AS 115 on Revenue Recognition — but not recorded in P&amp;L.</a:t>
            </a:r>
            <a:endParaRPr lang="en-US" sz="1000" dirty="0">
              <a:cs typeface="Calibri" panose="020F0502020204030204" pitchFamily="34" charset="0"/>
            </a:endParaRPr>
          </a:p>
        </p:txBody>
      </p:sp>
      <p:sp>
        <p:nvSpPr>
          <p:cNvPr id="35" name="Text 25">
            <a:extLst>
              <a:ext uri="{FF2B5EF4-FFF2-40B4-BE49-F238E27FC236}">
                <a16:creationId xmlns:a16="http://schemas.microsoft.com/office/drawing/2014/main" id="{62ECD3F1-02AC-625D-3E2B-F15935FDABCD}"/>
              </a:ext>
            </a:extLst>
          </p:cNvPr>
          <p:cNvSpPr/>
          <p:nvPr/>
        </p:nvSpPr>
        <p:spPr>
          <a:xfrm>
            <a:off x="920918" y="1589507"/>
            <a:ext cx="1763911" cy="160511"/>
          </a:xfrm>
          <a:prstGeom prst="rect">
            <a:avLst/>
          </a:prstGeom>
          <a:noFill/>
        </p:spPr>
        <p:txBody>
          <a:bodyPr wrap="none" lIns="0" tIns="0" rIns="0" bIns="0" rtlCol="0" anchor="t"/>
          <a:lstStyle/>
          <a:p>
            <a:pPr marL="0" indent="0" algn="l">
              <a:lnSpc>
                <a:spcPct val="104000"/>
              </a:lnSpc>
              <a:buNone/>
            </a:pPr>
            <a:r>
              <a:rPr lang="en-US" sz="1000" dirty="0">
                <a:latin typeface="Calibri" panose="020F0502020204030204" pitchFamily="34" charset="0"/>
                <a:ea typeface="Calibri" panose="020F0502020204030204" pitchFamily="34" charset="0"/>
                <a:cs typeface="Calibri" panose="020F0502020204030204" pitchFamily="34" charset="0"/>
              </a:rPr>
              <a:t>Capital Receipts (Income Nature)</a:t>
            </a:r>
            <a:endParaRPr lang="en-US" sz="1000" dirty="0">
              <a:cs typeface="Calibri" panose="020F0502020204030204" pitchFamily="34" charset="0"/>
            </a:endParaRPr>
          </a:p>
        </p:txBody>
      </p:sp>
      <p:sp>
        <p:nvSpPr>
          <p:cNvPr id="39" name="TextBox 38">
            <a:extLst>
              <a:ext uri="{FF2B5EF4-FFF2-40B4-BE49-F238E27FC236}">
                <a16:creationId xmlns:a16="http://schemas.microsoft.com/office/drawing/2014/main" id="{8555EE23-6C4E-5BAC-AA25-7826AD0C4D19}"/>
              </a:ext>
            </a:extLst>
          </p:cNvPr>
          <p:cNvSpPr txBox="1"/>
          <p:nvPr/>
        </p:nvSpPr>
        <p:spPr>
          <a:xfrm>
            <a:off x="840869" y="1709697"/>
            <a:ext cx="7818547" cy="454740"/>
          </a:xfrm>
          <a:prstGeom prst="rect">
            <a:avLst/>
          </a:prstGeom>
          <a:noFill/>
        </p:spPr>
        <p:txBody>
          <a:bodyPr wrap="square">
            <a:spAutoFit/>
          </a:bodyPr>
          <a:lstStyle/>
          <a:p>
            <a:pPr marL="0" indent="0" algn="l">
              <a:lnSpc>
                <a:spcPct val="122000"/>
              </a:lnSpc>
              <a:buNone/>
            </a:pPr>
            <a:r>
              <a:rPr lang="en-US" sz="1000" dirty="0">
                <a:latin typeface="Calibri" panose="020F0502020204030204" pitchFamily="34" charset="0"/>
                <a:ea typeface="Calibri" panose="020F0502020204030204" pitchFamily="34" charset="0"/>
                <a:cs typeface="Calibri" panose="020F0502020204030204" pitchFamily="34" charset="0"/>
              </a:rPr>
              <a:t>Compensation for surrendering rights, profit on sale of fixed assets not credited to P&amp;L, non-refundable deposits. </a:t>
            </a:r>
            <a:r>
              <a:rPr lang="en-US" sz="1000" b="1" dirty="0">
                <a:latin typeface="Calibri" panose="020F0502020204030204" pitchFamily="34" charset="0"/>
                <a:ea typeface="Calibri" panose="020F0502020204030204" pitchFamily="34" charset="0"/>
                <a:cs typeface="Calibri" panose="020F0502020204030204" pitchFamily="34" charset="0"/>
              </a:rPr>
              <a:t>Equity, loans, and borrowings excluded.</a:t>
            </a:r>
            <a:endParaRPr lang="en-US" sz="1000" dirty="0">
              <a:cs typeface="Calibri" panose="020F0502020204030204" pitchFamily="34" charset="0"/>
            </a:endParaRPr>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380176-F4C9-697E-500F-52F80A2A063E}"/>
              </a:ext>
            </a:extLst>
          </p:cNvPr>
          <p:cNvSpPr txBox="1"/>
          <p:nvPr/>
        </p:nvSpPr>
        <p:spPr>
          <a:xfrm>
            <a:off x="503548" y="411510"/>
            <a:ext cx="8136904" cy="3416320"/>
          </a:xfrm>
          <a:prstGeom prst="rect">
            <a:avLst/>
          </a:prstGeom>
          <a:noFill/>
        </p:spPr>
        <p:txBody>
          <a:bodyPr wrap="square">
            <a:spAutoFit/>
          </a:bodyPr>
          <a:lstStyle/>
          <a:p>
            <a:pPr>
              <a:buNone/>
            </a:pPr>
            <a:r>
              <a:rPr lang="en-US" b="1" dirty="0">
                <a:cs typeface="Calibri" panose="020F0502020204030204" pitchFamily="34" charset="0"/>
              </a:rPr>
              <a:t>Question 2.</a:t>
            </a:r>
          </a:p>
          <a:p>
            <a:pPr>
              <a:buNone/>
            </a:pPr>
            <a:endParaRPr lang="en-US" b="1" dirty="0">
              <a:cs typeface="Calibri" panose="020F0502020204030204" pitchFamily="34" charset="0"/>
            </a:endParaRPr>
          </a:p>
          <a:p>
            <a:pPr>
              <a:buNone/>
            </a:pPr>
            <a:r>
              <a:rPr lang="en-US" b="1" dirty="0">
                <a:cs typeface="Calibri" panose="020F0502020204030204" pitchFamily="34" charset="0"/>
              </a:rPr>
              <a:t>Duty drawback or GST refund is reportable under Clause 16 only when:</a:t>
            </a:r>
          </a:p>
          <a:p>
            <a:pPr>
              <a:buNone/>
            </a:pPr>
            <a:endParaRPr lang="en-US" b="1" dirty="0">
              <a:cs typeface="Calibri" panose="020F0502020204030204" pitchFamily="34" charset="0"/>
            </a:endParaRPr>
          </a:p>
          <a:p>
            <a:pPr marL="342900" indent="-342900">
              <a:buAutoNum type="alphaUcPeriod"/>
            </a:pPr>
            <a:r>
              <a:rPr lang="en-US" dirty="0">
                <a:cs typeface="Calibri" panose="020F0502020204030204" pitchFamily="34" charset="0"/>
              </a:rPr>
              <a:t>Refund application is filed</a:t>
            </a:r>
          </a:p>
          <a:p>
            <a:pPr marL="342900" indent="-342900">
              <a:buAutoNum type="alphaUcPeriod"/>
            </a:pPr>
            <a:r>
              <a:rPr lang="en-US" dirty="0">
                <a:cs typeface="Calibri" panose="020F0502020204030204" pitchFamily="34" charset="0"/>
              </a:rPr>
              <a:t>Amount is estimated by assessee</a:t>
            </a:r>
          </a:p>
          <a:p>
            <a:pPr marL="342900" indent="-342900">
              <a:buAutoNum type="alphaUcPeriod"/>
            </a:pPr>
            <a:r>
              <a:rPr lang="en-US" dirty="0">
                <a:cs typeface="Calibri" panose="020F0502020204030204" pitchFamily="34" charset="0"/>
              </a:rPr>
              <a:t>Refund is admitted as due by authority</a:t>
            </a:r>
          </a:p>
          <a:p>
            <a:pPr marL="342900" indent="-342900">
              <a:buAutoNum type="alphaUcPeriod"/>
            </a:pPr>
            <a:r>
              <a:rPr lang="en-US" dirty="0">
                <a:cs typeface="Calibri" panose="020F0502020204030204" pitchFamily="34" charset="0"/>
              </a:rPr>
              <a:t>Amount is transferred to reserve</a:t>
            </a:r>
          </a:p>
          <a:p>
            <a:pPr marL="342900" indent="-342900">
              <a:buAutoNum type="alphaUcPeriod"/>
            </a:pPr>
            <a:endParaRPr lang="en-US" dirty="0">
              <a:cs typeface="Calibri" panose="020F0502020204030204" pitchFamily="34" charset="0"/>
            </a:endParaRPr>
          </a:p>
          <a:p>
            <a:pPr marL="342900" indent="-342900">
              <a:buAutoNum type="alphaUcPeriod"/>
            </a:pPr>
            <a:endParaRPr lang="en-US" dirty="0">
              <a:cs typeface="Calibri" panose="020F0502020204030204" pitchFamily="34" charset="0"/>
            </a:endParaRPr>
          </a:p>
          <a:p>
            <a:endParaRPr lang="en-US" dirty="0">
              <a:cs typeface="Calibri" panose="020F0502020204030204" pitchFamily="34" charset="0"/>
            </a:endParaRPr>
          </a:p>
          <a:p>
            <a:endParaRPr lang="en-US" dirty="0">
              <a:cs typeface="Calibri" panose="020F0502020204030204" pitchFamily="34" charset="0"/>
            </a:endParaRPr>
          </a:p>
        </p:txBody>
      </p:sp>
    </p:spTree>
    <p:extLst>
      <p:ext uri="{BB962C8B-B14F-4D97-AF65-F5344CB8AC3E}">
        <p14:creationId xmlns:p14="http://schemas.microsoft.com/office/powerpoint/2010/main" val="1313521369"/>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0"/>
          <p:cNvSpPr/>
          <p:nvPr/>
        </p:nvSpPr>
        <p:spPr>
          <a:xfrm>
            <a:off x="495389" y="376199"/>
            <a:ext cx="7632848" cy="309496"/>
          </a:xfrm>
          <a:prstGeom prst="rect">
            <a:avLst/>
          </a:prstGeom>
          <a:solidFill>
            <a:schemeClr val="accent1">
              <a:lumMod val="50000"/>
            </a:schemeClr>
          </a:solidFill>
        </p:spPr>
        <p:txBody>
          <a:bodyPr wrap="square" lIns="0" tIns="0" rIns="0" bIns="0" rtlCol="0" anchor="t">
            <a:normAutofit/>
          </a:bodyPr>
          <a:lstStyle/>
          <a:p>
            <a:pPr marL="0" indent="0" algn="l">
              <a:lnSpc>
                <a:spcPct val="104000"/>
              </a:lnSpc>
              <a:buNone/>
            </a:pP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Clause 17: Transfer of Land/Building Below Stamp Duty Value</a:t>
            </a:r>
            <a:endParaRPr lang="en-US" sz="2000" b="1" dirty="0">
              <a:solidFill>
                <a:schemeClr val="bg1"/>
              </a:solidFill>
              <a:cs typeface="Calibri" panose="020F0502020204030204" pitchFamily="34" charset="0"/>
            </a:endParaRPr>
          </a:p>
        </p:txBody>
      </p:sp>
      <p:sp>
        <p:nvSpPr>
          <p:cNvPr id="4" name="Text 1"/>
          <p:cNvSpPr/>
          <p:nvPr/>
        </p:nvSpPr>
        <p:spPr>
          <a:xfrm>
            <a:off x="521480" y="985531"/>
            <a:ext cx="8036322" cy="793849"/>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Where land, building, or both is transferred during the previous year for consideration </a:t>
            </a:r>
            <a:r>
              <a:rPr lang="en-US" sz="1000" b="1" dirty="0">
                <a:latin typeface="Calibri" panose="020F0502020204030204" pitchFamily="34" charset="0"/>
                <a:ea typeface="Calibri" panose="020F0502020204030204" pitchFamily="34" charset="0"/>
                <a:cs typeface="Calibri" panose="020F0502020204030204" pitchFamily="34" charset="0"/>
              </a:rPr>
              <a:t>less than the value adopted, assessed, or assessable</a:t>
            </a:r>
            <a:r>
              <a:rPr lang="en-US" sz="1000" dirty="0">
                <a:latin typeface="Calibri" panose="020F0502020204030204" pitchFamily="34" charset="0"/>
                <a:ea typeface="Calibri" panose="020F0502020204030204" pitchFamily="34" charset="0"/>
                <a:cs typeface="Calibri" panose="020F0502020204030204" pitchFamily="34" charset="0"/>
              </a:rPr>
              <a:t> by any State Government authority (under Section 43CA or 50C), specific reporting obligations arise for the tax auditor.</a:t>
            </a:r>
            <a:endParaRPr lang="en-US" sz="1000" dirty="0">
              <a:cs typeface="Calibri" panose="020F0502020204030204" pitchFamily="34" charset="0"/>
            </a:endParaRPr>
          </a:p>
        </p:txBody>
      </p:sp>
      <p:sp>
        <p:nvSpPr>
          <p:cNvPr id="6" name="Shape 3"/>
          <p:cNvSpPr/>
          <p:nvPr/>
        </p:nvSpPr>
        <p:spPr>
          <a:xfrm>
            <a:off x="482631" y="1707654"/>
            <a:ext cx="3814201" cy="913135"/>
          </a:xfrm>
          <a:prstGeom prst="roundRect">
            <a:avLst>
              <a:gd name="adj" fmla="val 2038"/>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8" name="Text 5"/>
          <p:cNvSpPr/>
          <p:nvPr/>
        </p:nvSpPr>
        <p:spPr>
          <a:xfrm>
            <a:off x="577358" y="1915845"/>
            <a:ext cx="3717371" cy="635064"/>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Applicable to </a:t>
            </a:r>
            <a:r>
              <a:rPr lang="en-US" sz="1000" b="1" dirty="0">
                <a:latin typeface="Calibri" panose="020F0502020204030204" pitchFamily="34" charset="0"/>
                <a:ea typeface="Calibri" panose="020F0502020204030204" pitchFamily="34" charset="0"/>
                <a:cs typeface="Calibri" panose="020F0502020204030204" pitchFamily="34" charset="0"/>
              </a:rPr>
              <a:t>non-capital assets</a:t>
            </a:r>
            <a:r>
              <a:rPr lang="en-US" sz="1000" dirty="0">
                <a:latin typeface="Calibri" panose="020F0502020204030204" pitchFamily="34" charset="0"/>
                <a:ea typeface="Calibri" panose="020F0502020204030204" pitchFamily="34" charset="0"/>
                <a:cs typeface="Calibri" panose="020F0502020204030204" pitchFamily="34" charset="0"/>
              </a:rPr>
              <a:t> — land, building, or both. Stamp duty value is deemed the full value of consideration for </a:t>
            </a:r>
            <a:r>
              <a:rPr lang="en-US" sz="1000" b="1" dirty="0">
                <a:latin typeface="Calibri" panose="020F0502020204030204" pitchFamily="34" charset="0"/>
                <a:ea typeface="Calibri" panose="020F0502020204030204" pitchFamily="34" charset="0"/>
                <a:cs typeface="Calibri" panose="020F0502020204030204" pitchFamily="34" charset="0"/>
              </a:rPr>
              <a:t>computing profits &amp; gains.</a:t>
            </a:r>
            <a:endParaRPr lang="en-US" sz="1000" b="1" dirty="0">
              <a:cs typeface="Calibri" panose="020F0502020204030204" pitchFamily="34" charset="0"/>
            </a:endParaRPr>
          </a:p>
        </p:txBody>
      </p:sp>
      <p:sp>
        <p:nvSpPr>
          <p:cNvPr id="9" name="Shape 6"/>
          <p:cNvSpPr/>
          <p:nvPr/>
        </p:nvSpPr>
        <p:spPr>
          <a:xfrm>
            <a:off x="4554598" y="1682256"/>
            <a:ext cx="4140113" cy="913135"/>
          </a:xfrm>
          <a:prstGeom prst="rect">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11" name="Text 8"/>
          <p:cNvSpPr/>
          <p:nvPr/>
        </p:nvSpPr>
        <p:spPr>
          <a:xfrm>
            <a:off x="4728493" y="1721996"/>
            <a:ext cx="1550566" cy="193849"/>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Section 50C</a:t>
            </a:r>
            <a:endParaRPr lang="en-US" sz="1000" b="1" dirty="0">
              <a:cs typeface="Calibri" panose="020F0502020204030204" pitchFamily="34" charset="0"/>
            </a:endParaRPr>
          </a:p>
        </p:txBody>
      </p:sp>
      <p:sp>
        <p:nvSpPr>
          <p:cNvPr id="12" name="Text 9"/>
          <p:cNvSpPr/>
          <p:nvPr/>
        </p:nvSpPr>
        <p:spPr>
          <a:xfrm>
            <a:off x="4728493" y="1929157"/>
            <a:ext cx="3902643" cy="396925"/>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Applicable to </a:t>
            </a:r>
            <a:r>
              <a:rPr lang="en-US" sz="1000" b="1" dirty="0">
                <a:latin typeface="Calibri" panose="020F0502020204030204" pitchFamily="34" charset="0"/>
                <a:ea typeface="Calibri" panose="020F0502020204030204" pitchFamily="34" charset="0"/>
                <a:cs typeface="Calibri" panose="020F0502020204030204" pitchFamily="34" charset="0"/>
              </a:rPr>
              <a:t>capital assets</a:t>
            </a:r>
            <a:r>
              <a:rPr lang="en-US" sz="1000" dirty="0">
                <a:latin typeface="Calibri" panose="020F0502020204030204" pitchFamily="34" charset="0"/>
                <a:ea typeface="Calibri" panose="020F0502020204030204" pitchFamily="34" charset="0"/>
                <a:cs typeface="Calibri" panose="020F0502020204030204" pitchFamily="34" charset="0"/>
              </a:rPr>
              <a:t> — land, building, or both. Stamp duty value is deemed the full value of consideration for Section 48 purposes.</a:t>
            </a:r>
            <a:endParaRPr lang="en-US" sz="1000" dirty="0">
              <a:cs typeface="Calibri" panose="020F0502020204030204" pitchFamily="34" charset="0"/>
            </a:endParaRPr>
          </a:p>
        </p:txBody>
      </p:sp>
      <p:sp>
        <p:nvSpPr>
          <p:cNvPr id="13" name="Text 4"/>
          <p:cNvSpPr/>
          <p:nvPr/>
        </p:nvSpPr>
        <p:spPr>
          <a:xfrm>
            <a:off x="575255" y="1727190"/>
            <a:ext cx="1550566" cy="193849"/>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Section 43CA</a:t>
            </a:r>
            <a:endParaRPr lang="en-US" sz="1000" b="1" dirty="0">
              <a:cs typeface="Calibri" panose="020F0502020204030204" pitchFamily="34" charset="0"/>
            </a:endParaRPr>
          </a:p>
        </p:txBody>
      </p:sp>
      <p:sp>
        <p:nvSpPr>
          <p:cNvPr id="15" name="TextBox 14">
            <a:extLst>
              <a:ext uri="{FF2B5EF4-FFF2-40B4-BE49-F238E27FC236}">
                <a16:creationId xmlns:a16="http://schemas.microsoft.com/office/drawing/2014/main" id="{FAE686DD-CF4A-F3AD-7894-9DD07892ECBB}"/>
              </a:ext>
            </a:extLst>
          </p:cNvPr>
          <p:cNvSpPr txBox="1"/>
          <p:nvPr/>
        </p:nvSpPr>
        <p:spPr>
          <a:xfrm>
            <a:off x="505424" y="2812691"/>
            <a:ext cx="4572000" cy="307777"/>
          </a:xfrm>
          <a:prstGeom prst="rect">
            <a:avLst/>
          </a:prstGeom>
          <a:solidFill>
            <a:schemeClr val="accent1">
              <a:lumMod val="75000"/>
            </a:schemeClr>
          </a:solidFill>
        </p:spPr>
        <p:txBody>
          <a:bodyPr wrap="square">
            <a:spAutoFit/>
          </a:bodyPr>
          <a:lstStyle/>
          <a:p>
            <a:pPr marL="0" indent="0" algn="l">
              <a:lnSpc>
                <a:spcPct val="104000"/>
              </a:lnSpc>
              <a:buNone/>
            </a:pP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Sections 43CA &amp; 50C: Key Provisions &amp; 110% Exception</a:t>
            </a:r>
            <a:endParaRPr lang="en-US" sz="1400" b="1" dirty="0">
              <a:solidFill>
                <a:schemeClr val="bg1"/>
              </a:solidFill>
              <a:cs typeface="Calibri" panose="020F0502020204030204" pitchFamily="34" charset="0"/>
            </a:endParaRPr>
          </a:p>
        </p:txBody>
      </p:sp>
      <p:sp>
        <p:nvSpPr>
          <p:cNvPr id="16" name="Shape 1">
            <a:extLst>
              <a:ext uri="{FF2B5EF4-FFF2-40B4-BE49-F238E27FC236}">
                <a16:creationId xmlns:a16="http://schemas.microsoft.com/office/drawing/2014/main" id="{F0009180-2F1E-FB12-0E00-5DD6F499AABC}"/>
              </a:ext>
            </a:extLst>
          </p:cNvPr>
          <p:cNvSpPr/>
          <p:nvPr/>
        </p:nvSpPr>
        <p:spPr>
          <a:xfrm>
            <a:off x="505424" y="3375063"/>
            <a:ext cx="3918293" cy="1490782"/>
          </a:xfrm>
          <a:prstGeom prst="roundRect">
            <a:avLst>
              <a:gd name="adj" fmla="val 911"/>
            </a:avLst>
          </a:prstGeom>
          <a:solidFill>
            <a:schemeClr val="accent1">
              <a:lumMod val="20000"/>
              <a:lumOff val="80000"/>
            </a:schemeClr>
          </a:solidFill>
        </p:spPr>
        <p:txBody>
          <a:bodyPr/>
          <a:lstStyle/>
          <a:p>
            <a:endParaRPr dirty="0">
              <a:cs typeface="Calibri" panose="020F0502020204030204" pitchFamily="34" charset="0"/>
            </a:endParaRPr>
          </a:p>
        </p:txBody>
      </p:sp>
      <p:sp>
        <p:nvSpPr>
          <p:cNvPr id="17" name="Text 2"/>
          <p:cNvSpPr/>
          <p:nvPr/>
        </p:nvSpPr>
        <p:spPr>
          <a:xfrm>
            <a:off x="626453" y="3503783"/>
            <a:ext cx="2007766" cy="193849"/>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The General Rule</a:t>
            </a:r>
            <a:endParaRPr lang="en-US" sz="1000" b="1" dirty="0">
              <a:cs typeface="Calibri" panose="020F0502020204030204" pitchFamily="34" charset="0"/>
            </a:endParaRPr>
          </a:p>
        </p:txBody>
      </p:sp>
      <p:sp>
        <p:nvSpPr>
          <p:cNvPr id="18" name="Text 3"/>
          <p:cNvSpPr/>
          <p:nvPr/>
        </p:nvSpPr>
        <p:spPr>
          <a:xfrm>
            <a:off x="626453" y="3860034"/>
            <a:ext cx="3855244" cy="793849"/>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Where consideration received is less than stamp duty authority value, the </a:t>
            </a:r>
            <a:r>
              <a:rPr lang="en-US" sz="1000" b="1" dirty="0">
                <a:latin typeface="Calibri" panose="020F0502020204030204" pitchFamily="34" charset="0"/>
                <a:ea typeface="Calibri" panose="020F0502020204030204" pitchFamily="34" charset="0"/>
                <a:cs typeface="Calibri" panose="020F0502020204030204" pitchFamily="34" charset="0"/>
              </a:rPr>
              <a:t>stamp duty value is deemed to be the full value of consideration</a:t>
            </a:r>
            <a:r>
              <a:rPr lang="en-US" sz="1000" dirty="0">
                <a:latin typeface="Calibri" panose="020F0502020204030204" pitchFamily="34" charset="0"/>
                <a:ea typeface="Calibri" panose="020F0502020204030204" pitchFamily="34" charset="0"/>
                <a:cs typeface="Calibri" panose="020F0502020204030204" pitchFamily="34" charset="0"/>
              </a:rPr>
              <a:t> for computing income — under Section 43CA for non-capital assets and Section 50C for capital assets.</a:t>
            </a:r>
            <a:endParaRPr lang="en-US" sz="1000" dirty="0">
              <a:cs typeface="Calibri" panose="020F0502020204030204" pitchFamily="34" charset="0"/>
            </a:endParaRPr>
          </a:p>
        </p:txBody>
      </p:sp>
      <p:sp>
        <p:nvSpPr>
          <p:cNvPr id="19" name="Text 4"/>
          <p:cNvSpPr/>
          <p:nvPr/>
        </p:nvSpPr>
        <p:spPr>
          <a:xfrm>
            <a:off x="4752192" y="3387293"/>
            <a:ext cx="3855243" cy="295959"/>
          </a:xfrm>
          <a:prstGeom prst="rect">
            <a:avLst/>
          </a:prstGeom>
          <a:solidFill>
            <a:schemeClr val="accent1">
              <a:lumMod val="20000"/>
              <a:lumOff val="80000"/>
            </a:schemeClr>
          </a:solid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  The 110% Exception :-</a:t>
            </a:r>
            <a:endParaRPr lang="en-US" sz="1000" b="1" dirty="0">
              <a:cs typeface="Calibri" panose="020F0502020204030204" pitchFamily="34" charset="0"/>
            </a:endParaRPr>
          </a:p>
        </p:txBody>
      </p:sp>
      <p:sp>
        <p:nvSpPr>
          <p:cNvPr id="20" name="Text 5"/>
          <p:cNvSpPr/>
          <p:nvPr/>
        </p:nvSpPr>
        <p:spPr>
          <a:xfrm>
            <a:off x="4747474" y="3683252"/>
            <a:ext cx="3865033" cy="596650"/>
          </a:xfrm>
          <a:prstGeom prst="rect">
            <a:avLst/>
          </a:prstGeom>
          <a:solidFill>
            <a:schemeClr val="accent1">
              <a:lumMod val="20000"/>
              <a:lumOff val="80000"/>
            </a:schemeClr>
          </a:solid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  If the stamp duty value does </a:t>
            </a:r>
            <a:r>
              <a:rPr lang="en-US" sz="1000" b="1" dirty="0">
                <a:latin typeface="Calibri" panose="020F0502020204030204" pitchFamily="34" charset="0"/>
                <a:ea typeface="Calibri" panose="020F0502020204030204" pitchFamily="34" charset="0"/>
                <a:cs typeface="Calibri" panose="020F0502020204030204" pitchFamily="34" charset="0"/>
              </a:rPr>
              <a:t>not exceed 110%</a:t>
            </a:r>
            <a:r>
              <a:rPr lang="en-US" sz="1000" dirty="0">
                <a:latin typeface="Calibri" panose="020F0502020204030204" pitchFamily="34" charset="0"/>
                <a:ea typeface="Calibri" panose="020F0502020204030204" pitchFamily="34" charset="0"/>
                <a:cs typeface="Calibri" panose="020F0502020204030204" pitchFamily="34" charset="0"/>
              </a:rPr>
              <a:t> of the consideration       </a:t>
            </a:r>
          </a:p>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  actually  received, the </a:t>
            </a:r>
            <a:r>
              <a:rPr lang="en-US" sz="1000" b="1" dirty="0">
                <a:latin typeface="Calibri" panose="020F0502020204030204" pitchFamily="34" charset="0"/>
                <a:ea typeface="Calibri" panose="020F0502020204030204" pitchFamily="34" charset="0"/>
                <a:cs typeface="Calibri" panose="020F0502020204030204" pitchFamily="34" charset="0"/>
              </a:rPr>
              <a:t>actual consideration</a:t>
            </a:r>
            <a:r>
              <a:rPr lang="en-US" sz="1000" dirty="0">
                <a:latin typeface="Calibri" panose="020F0502020204030204" pitchFamily="34" charset="0"/>
                <a:ea typeface="Calibri" panose="020F0502020204030204" pitchFamily="34" charset="0"/>
                <a:cs typeface="Calibri" panose="020F0502020204030204" pitchFamily="34" charset="0"/>
              </a:rPr>
              <a:t> is considered as full value — no deeming fiction applies.</a:t>
            </a:r>
            <a:endParaRPr lang="en-US" sz="1000" dirty="0">
              <a:cs typeface="Calibri" panose="020F0502020204030204" pitchFamily="34" charset="0"/>
            </a:endParaRPr>
          </a:p>
        </p:txBody>
      </p:sp>
      <p:sp>
        <p:nvSpPr>
          <p:cNvPr id="23" name="TextBox 22">
            <a:extLst>
              <a:ext uri="{FF2B5EF4-FFF2-40B4-BE49-F238E27FC236}">
                <a16:creationId xmlns:a16="http://schemas.microsoft.com/office/drawing/2014/main" id="{288C33BE-26B9-DD8F-C053-3F7DA43BAB62}"/>
              </a:ext>
            </a:extLst>
          </p:cNvPr>
          <p:cNvSpPr txBox="1"/>
          <p:nvPr/>
        </p:nvSpPr>
        <p:spPr>
          <a:xfrm>
            <a:off x="4747474" y="4282938"/>
            <a:ext cx="3855244" cy="484363"/>
          </a:xfrm>
          <a:prstGeom prst="rect">
            <a:avLst/>
          </a:prstGeom>
          <a:solidFill>
            <a:schemeClr val="accent1">
              <a:lumMod val="20000"/>
              <a:lumOff val="80000"/>
            </a:schemeClr>
          </a:solidFill>
        </p:spPr>
        <p:txBody>
          <a:bodyPr wrap="square">
            <a:sp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 Both sections share the same 110% threshold, providing relief for minor valuation differences.</a:t>
            </a:r>
            <a:endParaRPr lang="en-US" sz="1000" dirty="0">
              <a:cs typeface="Calibri" panose="020F0502020204030204" pitchFamily="34" charset="0"/>
            </a:endParaRP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graphicFrame>
        <p:nvGraphicFramePr>
          <p:cNvPr id="23" name="Diagram 22">
            <a:extLst>
              <a:ext uri="{FF2B5EF4-FFF2-40B4-BE49-F238E27FC236}">
                <a16:creationId xmlns:a16="http://schemas.microsoft.com/office/drawing/2014/main" id="{120AB0A1-3BED-9CE7-C723-7B5046A911A9}"/>
              </a:ext>
            </a:extLst>
          </p:cNvPr>
          <p:cNvGraphicFramePr/>
          <p:nvPr>
            <p:extLst>
              <p:ext uri="{D42A27DB-BD31-4B8C-83A1-F6EECF244321}">
                <p14:modId xmlns:p14="http://schemas.microsoft.com/office/powerpoint/2010/main" val="310732704"/>
              </p:ext>
            </p:extLst>
          </p:nvPr>
        </p:nvGraphicFramePr>
        <p:xfrm>
          <a:off x="323528" y="555526"/>
          <a:ext cx="8640959" cy="4392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Text 0">
            <a:extLst>
              <a:ext uri="{FF2B5EF4-FFF2-40B4-BE49-F238E27FC236}">
                <a16:creationId xmlns:a16="http://schemas.microsoft.com/office/drawing/2014/main" id="{338773FB-4687-5B23-1B58-885DE4B554FF}"/>
              </a:ext>
            </a:extLst>
          </p:cNvPr>
          <p:cNvSpPr/>
          <p:nvPr/>
        </p:nvSpPr>
        <p:spPr>
          <a:xfrm>
            <a:off x="2483768" y="195486"/>
            <a:ext cx="3888432" cy="287665"/>
          </a:xfrm>
          <a:prstGeom prst="rect">
            <a:avLst/>
          </a:prstGeom>
          <a:solidFill>
            <a:schemeClr val="accent1">
              <a:lumMod val="75000"/>
            </a:schemeClr>
          </a:solidFill>
        </p:spPr>
        <p:txBody>
          <a:bodyPr wrap="none" lIns="0" tIns="0" rIns="0" bIns="0" rtlCol="0" anchor="t"/>
          <a:lstStyle/>
          <a:p>
            <a:pPr marL="0" indent="0" algn="l">
              <a:lnSpc>
                <a:spcPct val="104000"/>
              </a:lnSpc>
              <a:buNone/>
            </a:pPr>
            <a:r>
              <a:rPr lang="en-US" sz="1600" b="1" dirty="0">
                <a:solidFill>
                  <a:schemeClr val="bg1"/>
                </a:solidFill>
                <a:latin typeface="Calibri" panose="020F0502020204030204" pitchFamily="34" charset="0"/>
                <a:ea typeface="Calibri" panose="020F0502020204030204" pitchFamily="34" charset="0"/>
                <a:cs typeface="Calibri" panose="020F0502020204030204" pitchFamily="34" charset="0"/>
              </a:rPr>
              <a:t>Auditor's Verification Duties Under Clause 17</a:t>
            </a:r>
            <a:endParaRPr lang="en-US" sz="1600" b="1" dirty="0">
              <a:solidFill>
                <a:schemeClr val="bg1"/>
              </a:solidFill>
              <a:cs typeface="Calibri" panose="020F0502020204030204" pitchFamily="34"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03386" y="661835"/>
            <a:ext cx="7303476" cy="1815882"/>
          </a:xfrm>
          <a:prstGeom prst="rect">
            <a:avLst/>
          </a:prstGeom>
          <a:noFill/>
        </p:spPr>
        <p:txBody>
          <a:bodyPr wrap="square" rtlCol="0">
            <a:spAutoFit/>
          </a:bodyPr>
          <a:lstStyle/>
          <a:p>
            <a:r>
              <a:rPr lang="en-US" sz="1600" dirty="0" err="1">
                <a:solidFill>
                  <a:schemeClr val="bg1"/>
                </a:solidFill>
                <a:latin typeface="Book Antiqua" panose="02040602050305030304" pitchFamily="18" charset="0"/>
              </a:rPr>
              <a:t>Mr</a:t>
            </a:r>
            <a:r>
              <a:rPr lang="en-US" sz="1600" dirty="0">
                <a:solidFill>
                  <a:schemeClr val="bg1"/>
                </a:solidFill>
                <a:latin typeface="Book Antiqua" panose="02040602050305030304" pitchFamily="18" charset="0"/>
              </a:rPr>
              <a:t> A is engaged in trading business for FY 2025-26 with following details:</a:t>
            </a:r>
          </a:p>
          <a:p>
            <a:endParaRPr lang="en-US" sz="1600" dirty="0">
              <a:solidFill>
                <a:schemeClr val="bg1"/>
              </a:solidFill>
              <a:latin typeface="Book Antiqua" panose="02040602050305030304" pitchFamily="18" charset="0"/>
            </a:endParaRPr>
          </a:p>
          <a:p>
            <a:pPr marL="285750" indent="-285750">
              <a:buFont typeface="Arial" panose="020B0604020202020204" pitchFamily="34" charset="0"/>
              <a:buChar char="•"/>
            </a:pPr>
            <a:r>
              <a:rPr lang="en-US" sz="1600" dirty="0">
                <a:solidFill>
                  <a:schemeClr val="bg1"/>
                </a:solidFill>
                <a:latin typeface="Book Antiqua" panose="02040602050305030304" pitchFamily="18" charset="0"/>
              </a:rPr>
              <a:t>Total Turnover :  </a:t>
            </a:r>
            <a:r>
              <a:rPr lang="en-IN" sz="1600" dirty="0">
                <a:solidFill>
                  <a:schemeClr val="bg1"/>
                </a:solidFill>
                <a:latin typeface="Book Antiqua" panose="02040602050305030304" pitchFamily="18" charset="0"/>
              </a:rPr>
              <a:t>₹</a:t>
            </a:r>
            <a:r>
              <a:rPr lang="en-US" sz="1600" dirty="0">
                <a:solidFill>
                  <a:schemeClr val="bg1"/>
                </a:solidFill>
                <a:latin typeface="Book Antiqua" panose="02040602050305030304" pitchFamily="18" charset="0"/>
              </a:rPr>
              <a:t> 7.50 </a:t>
            </a:r>
            <a:r>
              <a:rPr lang="en-US" sz="1600" dirty="0" err="1">
                <a:solidFill>
                  <a:schemeClr val="bg1"/>
                </a:solidFill>
                <a:latin typeface="Book Antiqua" panose="02040602050305030304" pitchFamily="18" charset="0"/>
              </a:rPr>
              <a:t>crore</a:t>
            </a:r>
            <a:endParaRPr lang="en-US" sz="1600" dirty="0">
              <a:solidFill>
                <a:schemeClr val="bg1"/>
              </a:solidFill>
              <a:latin typeface="Book Antiqua" panose="02040602050305030304" pitchFamily="18" charset="0"/>
            </a:endParaRPr>
          </a:p>
          <a:p>
            <a:pPr marL="285750" indent="-285750">
              <a:buFont typeface="Arial" panose="020B0604020202020204" pitchFamily="34" charset="0"/>
              <a:buChar char="•"/>
            </a:pPr>
            <a:r>
              <a:rPr lang="en-US" sz="1600" dirty="0">
                <a:solidFill>
                  <a:schemeClr val="bg1"/>
                </a:solidFill>
                <a:latin typeface="Book Antiqua" panose="02040602050305030304" pitchFamily="18" charset="0"/>
              </a:rPr>
              <a:t>Cash Receipts  :  3% of total receipts</a:t>
            </a:r>
          </a:p>
          <a:p>
            <a:pPr marL="285750" indent="-285750">
              <a:buFont typeface="Arial" panose="020B0604020202020204" pitchFamily="34" charset="0"/>
              <a:buChar char="•"/>
            </a:pPr>
            <a:r>
              <a:rPr lang="en-US" sz="1600" dirty="0">
                <a:solidFill>
                  <a:schemeClr val="bg1"/>
                </a:solidFill>
                <a:latin typeface="Book Antiqua" panose="02040602050305030304" pitchFamily="18" charset="0"/>
              </a:rPr>
              <a:t>Cash Payments:  4% of total payments</a:t>
            </a:r>
          </a:p>
          <a:p>
            <a:endParaRPr lang="en-US" sz="1600" dirty="0">
              <a:solidFill>
                <a:schemeClr val="bg1"/>
              </a:solidFill>
              <a:latin typeface="Book Antiqua" panose="02040602050305030304" pitchFamily="18" charset="0"/>
            </a:endParaRPr>
          </a:p>
          <a:p>
            <a:r>
              <a:rPr lang="en-US" sz="1600" dirty="0">
                <a:solidFill>
                  <a:schemeClr val="bg1"/>
                </a:solidFill>
                <a:latin typeface="Book Antiqua" panose="02040602050305030304" pitchFamily="18" charset="0"/>
              </a:rPr>
              <a:t>Whether tax audit under Section 44AB is applicable ?</a:t>
            </a:r>
          </a:p>
        </p:txBody>
      </p:sp>
      <p:sp>
        <p:nvSpPr>
          <p:cNvPr id="4" name="TextBox 3"/>
          <p:cNvSpPr txBox="1"/>
          <p:nvPr/>
        </p:nvSpPr>
        <p:spPr>
          <a:xfrm>
            <a:off x="703386" y="2859092"/>
            <a:ext cx="7303476" cy="1569660"/>
          </a:xfrm>
          <a:prstGeom prst="rect">
            <a:avLst/>
          </a:prstGeom>
          <a:noFill/>
        </p:spPr>
        <p:txBody>
          <a:bodyPr wrap="square" rtlCol="0">
            <a:spAutoFit/>
          </a:bodyPr>
          <a:lstStyle/>
          <a:p>
            <a:r>
              <a:rPr lang="en-US" sz="1600" b="1" u="sng" dirty="0">
                <a:solidFill>
                  <a:schemeClr val="bg1"/>
                </a:solidFill>
                <a:effectLst>
                  <a:glow rad="228600">
                    <a:schemeClr val="accent1">
                      <a:satMod val="175000"/>
                      <a:alpha val="40000"/>
                    </a:schemeClr>
                  </a:glow>
                </a:effectLst>
                <a:latin typeface="Book Antiqua" panose="02040602050305030304" pitchFamily="18" charset="0"/>
              </a:rPr>
              <a:t>Options</a:t>
            </a:r>
            <a:r>
              <a:rPr lang="en-US" sz="1600" u="sng" dirty="0">
                <a:solidFill>
                  <a:schemeClr val="bg1"/>
                </a:solidFill>
                <a:latin typeface="Book Antiqua" panose="02040602050305030304" pitchFamily="18" charset="0"/>
              </a:rPr>
              <a:t>:</a:t>
            </a:r>
          </a:p>
          <a:p>
            <a:endParaRPr lang="en-US" sz="1600" dirty="0">
              <a:solidFill>
                <a:schemeClr val="bg1"/>
              </a:solidFill>
              <a:latin typeface="Book Antiqua" panose="02040602050305030304" pitchFamily="18" charset="0"/>
            </a:endParaRPr>
          </a:p>
          <a:p>
            <a:pPr marL="342900" indent="-342900">
              <a:buAutoNum type="alphaUcPeriod"/>
            </a:pPr>
            <a:r>
              <a:rPr lang="en-US" sz="1600" dirty="0">
                <a:solidFill>
                  <a:schemeClr val="bg1"/>
                </a:solidFill>
                <a:latin typeface="Book Antiqua" panose="02040602050305030304" pitchFamily="18" charset="0"/>
              </a:rPr>
              <a:t>Yes, because turnover exceeds </a:t>
            </a:r>
            <a:r>
              <a:rPr lang="en-IN" sz="1600" dirty="0">
                <a:solidFill>
                  <a:schemeClr val="bg1"/>
                </a:solidFill>
                <a:latin typeface="Book Antiqua" panose="02040602050305030304" pitchFamily="18" charset="0"/>
              </a:rPr>
              <a:t>₹</a:t>
            </a:r>
            <a:r>
              <a:rPr lang="en-US" sz="1600" dirty="0">
                <a:solidFill>
                  <a:schemeClr val="bg1"/>
                </a:solidFill>
                <a:latin typeface="Book Antiqua" panose="02040602050305030304" pitchFamily="18" charset="0"/>
              </a:rPr>
              <a:t> 1 </a:t>
            </a:r>
            <a:r>
              <a:rPr lang="en-US" sz="1600" dirty="0" err="1">
                <a:solidFill>
                  <a:schemeClr val="bg1"/>
                </a:solidFill>
                <a:latin typeface="Book Antiqua" panose="02040602050305030304" pitchFamily="18" charset="0"/>
              </a:rPr>
              <a:t>crore</a:t>
            </a:r>
            <a:endParaRPr lang="en-US" sz="1600" dirty="0">
              <a:solidFill>
                <a:schemeClr val="bg1"/>
              </a:solidFill>
              <a:latin typeface="Book Antiqua" panose="02040602050305030304" pitchFamily="18" charset="0"/>
            </a:endParaRPr>
          </a:p>
          <a:p>
            <a:pPr marL="342900" indent="-342900">
              <a:buAutoNum type="alphaUcPeriod"/>
            </a:pPr>
            <a:r>
              <a:rPr lang="en-US" sz="1600" dirty="0">
                <a:solidFill>
                  <a:schemeClr val="bg1"/>
                </a:solidFill>
                <a:latin typeface="Book Antiqua" panose="02040602050305030304" pitchFamily="18" charset="0"/>
              </a:rPr>
              <a:t>Yes, because turnover exceeds </a:t>
            </a:r>
            <a:r>
              <a:rPr lang="en-IN" sz="1600" dirty="0">
                <a:solidFill>
                  <a:schemeClr val="bg1"/>
                </a:solidFill>
                <a:latin typeface="Book Antiqua" panose="02040602050305030304" pitchFamily="18" charset="0"/>
              </a:rPr>
              <a:t>₹</a:t>
            </a:r>
            <a:r>
              <a:rPr lang="en-US" sz="1600" dirty="0">
                <a:solidFill>
                  <a:schemeClr val="bg1"/>
                </a:solidFill>
                <a:latin typeface="Book Antiqua" panose="02040602050305030304" pitchFamily="18" charset="0"/>
              </a:rPr>
              <a:t> 5 </a:t>
            </a:r>
            <a:r>
              <a:rPr lang="en-US" sz="1600" dirty="0" err="1">
                <a:solidFill>
                  <a:schemeClr val="bg1"/>
                </a:solidFill>
                <a:latin typeface="Book Antiqua" panose="02040602050305030304" pitchFamily="18" charset="0"/>
              </a:rPr>
              <a:t>crore</a:t>
            </a:r>
            <a:endParaRPr lang="en-US" sz="1600" dirty="0">
              <a:solidFill>
                <a:schemeClr val="bg1"/>
              </a:solidFill>
              <a:latin typeface="Book Antiqua" panose="02040602050305030304" pitchFamily="18" charset="0"/>
            </a:endParaRPr>
          </a:p>
          <a:p>
            <a:pPr marL="342900" indent="-342900">
              <a:buAutoNum type="alphaUcPeriod"/>
            </a:pPr>
            <a:r>
              <a:rPr lang="en-US" sz="1600" dirty="0">
                <a:solidFill>
                  <a:schemeClr val="bg1"/>
                </a:solidFill>
                <a:latin typeface="Book Antiqua" panose="02040602050305030304" pitchFamily="18" charset="0"/>
              </a:rPr>
              <a:t>No, because enhanced limit of </a:t>
            </a:r>
            <a:r>
              <a:rPr lang="en-IN" sz="1600" dirty="0">
                <a:solidFill>
                  <a:schemeClr val="bg1"/>
                </a:solidFill>
                <a:latin typeface="Book Antiqua" panose="02040602050305030304" pitchFamily="18" charset="0"/>
              </a:rPr>
              <a:t>₹</a:t>
            </a:r>
            <a:r>
              <a:rPr lang="en-US" sz="1600" dirty="0">
                <a:solidFill>
                  <a:schemeClr val="bg1"/>
                </a:solidFill>
                <a:latin typeface="Book Antiqua" panose="02040602050305030304" pitchFamily="18" charset="0"/>
              </a:rPr>
              <a:t> 10 </a:t>
            </a:r>
            <a:r>
              <a:rPr lang="en-US" sz="1600" dirty="0" err="1">
                <a:solidFill>
                  <a:schemeClr val="bg1"/>
                </a:solidFill>
                <a:latin typeface="Book Antiqua" panose="02040602050305030304" pitchFamily="18" charset="0"/>
              </a:rPr>
              <a:t>crore</a:t>
            </a:r>
            <a:r>
              <a:rPr lang="en-US" sz="1600" dirty="0">
                <a:solidFill>
                  <a:schemeClr val="bg1"/>
                </a:solidFill>
                <a:latin typeface="Book Antiqua" panose="02040602050305030304" pitchFamily="18" charset="0"/>
              </a:rPr>
              <a:t> is applicable</a:t>
            </a:r>
          </a:p>
          <a:p>
            <a:pPr marL="342900" indent="-342900">
              <a:buAutoNum type="alphaUcPeriod"/>
            </a:pPr>
            <a:r>
              <a:rPr lang="en-US" sz="1600" dirty="0">
                <a:solidFill>
                  <a:schemeClr val="bg1"/>
                </a:solidFill>
                <a:latin typeface="Book Antiqua" panose="02040602050305030304" pitchFamily="18" charset="0"/>
              </a:rPr>
              <a:t>NO, because presumptive taxation automatically applies</a:t>
            </a:r>
            <a:endParaRPr lang="en-IN" sz="1600" dirty="0">
              <a:solidFill>
                <a:schemeClr val="bg1"/>
              </a:solidFill>
              <a:latin typeface="Book Antiqua" panose="02040602050305030304" pitchFamily="18" charset="0"/>
            </a:endParaRPr>
          </a:p>
        </p:txBody>
      </p:sp>
      <p:sp>
        <p:nvSpPr>
          <p:cNvPr id="5" name="Rectangle 4"/>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
        <p:nvSpPr>
          <p:cNvPr id="7" name="TextBox 6"/>
          <p:cNvSpPr txBox="1"/>
          <p:nvPr/>
        </p:nvSpPr>
        <p:spPr>
          <a:xfrm>
            <a:off x="3884886" y="35387"/>
            <a:ext cx="1875693" cy="400110"/>
          </a:xfrm>
          <a:prstGeom prst="rect">
            <a:avLst/>
          </a:prstGeom>
          <a:noFill/>
        </p:spPr>
        <p:txBody>
          <a:bodyPr wrap="square" rtlCol="0">
            <a:spAutoFit/>
          </a:bodyPr>
          <a:lstStyle/>
          <a:p>
            <a:r>
              <a:rPr lang="en-US" sz="2000" b="1" dirty="0">
                <a:solidFill>
                  <a:schemeClr val="bg1"/>
                </a:solidFill>
                <a:effectLst>
                  <a:glow rad="228600">
                    <a:schemeClr val="accent5">
                      <a:satMod val="175000"/>
                      <a:alpha val="40000"/>
                    </a:schemeClr>
                  </a:glow>
                </a:effectLst>
              </a:rPr>
              <a:t>QUESTION - 1</a:t>
            </a:r>
            <a:endParaRPr lang="en-IN" sz="2000" b="1" dirty="0">
              <a:solidFill>
                <a:schemeClr val="bg1"/>
              </a:solidFill>
              <a:effectLst>
                <a:glow rad="228600">
                  <a:schemeClr val="accent5">
                    <a:satMod val="175000"/>
                    <a:alpha val="40000"/>
                  </a:schemeClr>
                </a:glow>
              </a:effectLst>
            </a:endParaRPr>
          </a:p>
        </p:txBody>
      </p:sp>
    </p:spTree>
    <p:extLst>
      <p:ext uri="{BB962C8B-B14F-4D97-AF65-F5344CB8AC3E}">
        <p14:creationId xmlns:p14="http://schemas.microsoft.com/office/powerpoint/2010/main" val="2502822939"/>
      </p:ext>
    </p:extLst>
  </p:cSld>
  <p:clrMapOvr>
    <a:masterClrMapping/>
  </p:clrMapOvr>
  <mc:AlternateContent xmlns:mc="http://schemas.openxmlformats.org/markup-compatibility/2006" xmlns:p14="http://schemas.microsoft.com/office/powerpoint/2010/main">
    <mc:Choice Requires="p14">
      <p:transition spd="slow" p14:dur="10000"/>
    </mc:Choice>
    <mc:Fallback xmlns="">
      <p:transition spd="slow"/>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411510"/>
            <a:ext cx="6468740" cy="387548"/>
          </a:xfrm>
          <a:prstGeom prst="rect">
            <a:avLst/>
          </a:prstGeom>
          <a:solidFill>
            <a:schemeClr val="accent1">
              <a:lumMod val="50000"/>
            </a:schemeClr>
          </a:solidFill>
        </p:spPr>
        <p:txBody>
          <a:bodyPr wrap="none" lIns="0" tIns="0" rIns="0" bIns="0" rtlCol="0" anchor="t"/>
          <a:lstStyle/>
          <a:p>
            <a:pPr marL="0" indent="0" algn="l">
              <a:lnSpc>
                <a:spcPct val="104000"/>
              </a:lnSpc>
              <a:buNone/>
            </a:pPr>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Clause 18: Depreciation Reporting</a:t>
            </a:r>
            <a:endParaRPr lang="en-US" sz="2000" b="1" dirty="0">
              <a:solidFill>
                <a:schemeClr val="bg1"/>
              </a:solidFill>
              <a:cs typeface="Calibri" panose="020F0502020204030204" pitchFamily="34" charset="0"/>
            </a:endParaRPr>
          </a:p>
        </p:txBody>
      </p:sp>
      <p:sp>
        <p:nvSpPr>
          <p:cNvPr id="3" name="Text 1"/>
          <p:cNvSpPr/>
          <p:nvPr/>
        </p:nvSpPr>
        <p:spPr>
          <a:xfrm>
            <a:off x="496119" y="895784"/>
            <a:ext cx="8151763" cy="595387"/>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Depreciation is allowable on both </a:t>
            </a:r>
            <a:r>
              <a:rPr lang="en-US" sz="1000" b="1" dirty="0">
                <a:latin typeface="Calibri" panose="020F0502020204030204" pitchFamily="34" charset="0"/>
                <a:ea typeface="Calibri" panose="020F0502020204030204" pitchFamily="34" charset="0"/>
                <a:cs typeface="Calibri" panose="020F0502020204030204" pitchFamily="34" charset="0"/>
              </a:rPr>
              <a:t>tangible and intangible assets</a:t>
            </a:r>
            <a:r>
              <a:rPr lang="en-US" sz="1000" dirty="0">
                <a:latin typeface="Calibri" panose="020F0502020204030204" pitchFamily="34" charset="0"/>
                <a:ea typeface="Calibri" panose="020F0502020204030204" pitchFamily="34" charset="0"/>
                <a:cs typeface="Calibri" panose="020F0502020204030204" pitchFamily="34" charset="0"/>
              </a:rPr>
              <a:t>. From </a:t>
            </a:r>
            <a:r>
              <a:rPr lang="en-US" sz="1000" b="1" dirty="0">
                <a:latin typeface="Calibri" panose="020F0502020204030204" pitchFamily="34" charset="0"/>
                <a:ea typeface="Calibri" panose="020F0502020204030204" pitchFamily="34" charset="0"/>
                <a:cs typeface="Calibri" panose="020F0502020204030204" pitchFamily="34" charset="0"/>
              </a:rPr>
              <a:t>01.04.2021</a:t>
            </a:r>
            <a:r>
              <a:rPr lang="en-US" sz="1000" dirty="0">
                <a:latin typeface="Calibri" panose="020F0502020204030204" pitchFamily="34" charset="0"/>
                <a:ea typeface="Calibri" panose="020F0502020204030204" pitchFamily="34" charset="0"/>
                <a:cs typeface="Calibri" panose="020F0502020204030204" pitchFamily="34" charset="0"/>
              </a:rPr>
              <a:t>, goodwill does not qualify for depreciation. Clause 18 requires the tax auditor to report following particulars.</a:t>
            </a:r>
            <a:endParaRPr lang="en-US" sz="1000" dirty="0">
              <a:cs typeface="Calibri" panose="020F0502020204030204" pitchFamily="34" charset="0"/>
            </a:endParaRPr>
          </a:p>
        </p:txBody>
      </p:sp>
      <p:sp>
        <p:nvSpPr>
          <p:cNvPr id="4" name="Shape 2"/>
          <p:cNvSpPr/>
          <p:nvPr/>
        </p:nvSpPr>
        <p:spPr>
          <a:xfrm>
            <a:off x="496118" y="1642294"/>
            <a:ext cx="4013895" cy="714673"/>
          </a:xfrm>
          <a:prstGeom prst="roundRect">
            <a:avLst>
              <a:gd name="adj" fmla="val 2604"/>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5" name="Text 3"/>
          <p:cNvSpPr/>
          <p:nvPr/>
        </p:nvSpPr>
        <p:spPr>
          <a:xfrm>
            <a:off x="643508" y="1732360"/>
            <a:ext cx="1550566" cy="193849"/>
          </a:xfrm>
          <a:prstGeom prst="rect">
            <a:avLst/>
          </a:prstGeom>
          <a:noFill/>
        </p:spPr>
        <p:txBody>
          <a:bodyPr wrap="none" lIns="0" tIns="0" rIns="0" bIns="0" rtlCol="0" anchor="t"/>
          <a:lstStyle/>
          <a:p>
            <a:pPr marL="0" indent="0" algn="l">
              <a:lnSpc>
                <a:spcPct val="104000"/>
              </a:lnSpc>
              <a:buNone/>
            </a:pPr>
            <a:r>
              <a:rPr lang="en-US" sz="1000" dirty="0">
                <a:latin typeface="Calibri" panose="020F0502020204030204" pitchFamily="34" charset="0"/>
                <a:ea typeface="Calibri" panose="020F0502020204030204" pitchFamily="34" charset="0"/>
                <a:cs typeface="Calibri" panose="020F0502020204030204" pitchFamily="34" charset="0"/>
              </a:rPr>
              <a:t>(a) Description</a:t>
            </a:r>
            <a:endParaRPr lang="en-US" sz="1000" dirty="0">
              <a:cs typeface="Calibri" panose="020F0502020204030204" pitchFamily="34" charset="0"/>
            </a:endParaRPr>
          </a:p>
        </p:txBody>
      </p:sp>
      <p:sp>
        <p:nvSpPr>
          <p:cNvPr id="6" name="Text 4"/>
          <p:cNvSpPr/>
          <p:nvPr/>
        </p:nvSpPr>
        <p:spPr>
          <a:xfrm>
            <a:off x="620092" y="1986521"/>
            <a:ext cx="3765947" cy="198462"/>
          </a:xfrm>
          <a:prstGeom prst="rect">
            <a:avLst/>
          </a:prstGeom>
          <a:noFill/>
        </p:spPr>
        <p:txBody>
          <a:bodyPr wrap="none" lIns="0" tIns="0" rIns="0" bIns="0" rtlCol="0" anchor="t"/>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Description of asset/block of assets</a:t>
            </a:r>
            <a:endParaRPr lang="en-US" sz="1000" dirty="0">
              <a:cs typeface="Calibri" panose="020F0502020204030204" pitchFamily="34" charset="0"/>
            </a:endParaRPr>
          </a:p>
        </p:txBody>
      </p:sp>
      <p:sp>
        <p:nvSpPr>
          <p:cNvPr id="7" name="Shape 5"/>
          <p:cNvSpPr/>
          <p:nvPr/>
        </p:nvSpPr>
        <p:spPr>
          <a:xfrm>
            <a:off x="4633985" y="1639546"/>
            <a:ext cx="4013895" cy="714673"/>
          </a:xfrm>
          <a:prstGeom prst="roundRect">
            <a:avLst>
              <a:gd name="adj" fmla="val 2604"/>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8" name="Text 6"/>
          <p:cNvSpPr/>
          <p:nvPr/>
        </p:nvSpPr>
        <p:spPr>
          <a:xfrm>
            <a:off x="4807000" y="1743683"/>
            <a:ext cx="1550566" cy="193849"/>
          </a:xfrm>
          <a:prstGeom prst="rect">
            <a:avLst/>
          </a:prstGeom>
          <a:noFill/>
        </p:spPr>
        <p:txBody>
          <a:bodyPr wrap="none" lIns="0" tIns="0" rIns="0" bIns="0" rtlCol="0" anchor="t"/>
          <a:lstStyle/>
          <a:p>
            <a:pPr marL="0" indent="0" algn="l">
              <a:lnSpc>
                <a:spcPct val="104000"/>
              </a:lnSpc>
              <a:buNone/>
            </a:pPr>
            <a:r>
              <a:rPr lang="en-US" sz="1000" dirty="0">
                <a:latin typeface="Calibri" panose="020F0502020204030204" pitchFamily="34" charset="0"/>
                <a:ea typeface="Calibri" panose="020F0502020204030204" pitchFamily="34" charset="0"/>
                <a:cs typeface="Calibri" panose="020F0502020204030204" pitchFamily="34" charset="0"/>
              </a:rPr>
              <a:t>(b) Rate</a:t>
            </a:r>
            <a:endParaRPr lang="en-US" sz="1000" dirty="0">
              <a:cs typeface="Calibri" panose="020F0502020204030204" pitchFamily="34" charset="0"/>
            </a:endParaRPr>
          </a:p>
        </p:txBody>
      </p:sp>
      <p:sp>
        <p:nvSpPr>
          <p:cNvPr id="9" name="Text 7"/>
          <p:cNvSpPr/>
          <p:nvPr/>
        </p:nvSpPr>
        <p:spPr>
          <a:xfrm>
            <a:off x="4807000" y="2031505"/>
            <a:ext cx="3765947" cy="198462"/>
          </a:xfrm>
          <a:prstGeom prst="rect">
            <a:avLst/>
          </a:prstGeom>
          <a:noFill/>
        </p:spPr>
        <p:txBody>
          <a:bodyPr wrap="none" lIns="0" tIns="0" rIns="0" bIns="0" rtlCol="0" anchor="t"/>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Rate of depreciation applicable</a:t>
            </a:r>
            <a:endParaRPr lang="en-US" sz="1000" dirty="0">
              <a:cs typeface="Calibri" panose="020F0502020204030204" pitchFamily="34" charset="0"/>
            </a:endParaRPr>
          </a:p>
        </p:txBody>
      </p:sp>
      <p:sp>
        <p:nvSpPr>
          <p:cNvPr id="10" name="Shape 8"/>
          <p:cNvSpPr/>
          <p:nvPr/>
        </p:nvSpPr>
        <p:spPr>
          <a:xfrm>
            <a:off x="496118" y="2640682"/>
            <a:ext cx="4013895" cy="913135"/>
          </a:xfrm>
          <a:prstGeom prst="roundRect">
            <a:avLst>
              <a:gd name="adj" fmla="val 2038"/>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11" name="Text 9"/>
          <p:cNvSpPr/>
          <p:nvPr/>
        </p:nvSpPr>
        <p:spPr>
          <a:xfrm>
            <a:off x="643508" y="2749204"/>
            <a:ext cx="1550566" cy="193849"/>
          </a:xfrm>
          <a:prstGeom prst="rect">
            <a:avLst/>
          </a:prstGeom>
          <a:noFill/>
        </p:spPr>
        <p:txBody>
          <a:bodyPr wrap="none" lIns="0" tIns="0" rIns="0" bIns="0" rtlCol="0" anchor="t"/>
          <a:lstStyle/>
          <a:p>
            <a:pPr marL="0" indent="0" algn="l">
              <a:lnSpc>
                <a:spcPct val="104000"/>
              </a:lnSpc>
              <a:buNone/>
            </a:pPr>
            <a:r>
              <a:rPr lang="en-US" sz="1000" dirty="0">
                <a:latin typeface="Calibri" panose="020F0502020204030204" pitchFamily="34" charset="0"/>
                <a:ea typeface="Calibri" panose="020F0502020204030204" pitchFamily="34" charset="0"/>
                <a:cs typeface="Calibri" panose="020F0502020204030204" pitchFamily="34" charset="0"/>
              </a:rPr>
              <a:t>(c) WDV</a:t>
            </a:r>
            <a:endParaRPr lang="en-US" sz="1000" dirty="0">
              <a:cs typeface="Calibri" panose="020F0502020204030204" pitchFamily="34" charset="0"/>
            </a:endParaRPr>
          </a:p>
        </p:txBody>
      </p:sp>
      <p:sp>
        <p:nvSpPr>
          <p:cNvPr id="12" name="Text 10"/>
          <p:cNvSpPr/>
          <p:nvPr/>
        </p:nvSpPr>
        <p:spPr>
          <a:xfrm>
            <a:off x="633710" y="3017467"/>
            <a:ext cx="3765947" cy="396925"/>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Actual cost or written down value; adjustments under sub-clauses (ca), (</a:t>
            </a:r>
            <a:r>
              <a:rPr lang="en-US" sz="1000" dirty="0" err="1">
                <a:latin typeface="Calibri" panose="020F0502020204030204" pitchFamily="34" charset="0"/>
                <a:ea typeface="Calibri" panose="020F0502020204030204" pitchFamily="34" charset="0"/>
                <a:cs typeface="Calibri" panose="020F0502020204030204" pitchFamily="34" charset="0"/>
              </a:rPr>
              <a:t>cb</a:t>
            </a:r>
            <a:r>
              <a:rPr lang="en-US" sz="1000" dirty="0">
                <a:latin typeface="Calibri" panose="020F0502020204030204" pitchFamily="34" charset="0"/>
                <a:ea typeface="Calibri" panose="020F0502020204030204" pitchFamily="34" charset="0"/>
                <a:cs typeface="Calibri" panose="020F0502020204030204" pitchFamily="34" charset="0"/>
              </a:rPr>
              <a:t>), (cc)</a:t>
            </a:r>
            <a:endParaRPr lang="en-US" sz="1000" dirty="0">
              <a:cs typeface="Calibri" panose="020F0502020204030204" pitchFamily="34" charset="0"/>
            </a:endParaRPr>
          </a:p>
        </p:txBody>
      </p:sp>
      <p:sp>
        <p:nvSpPr>
          <p:cNvPr id="13" name="Shape 11"/>
          <p:cNvSpPr/>
          <p:nvPr/>
        </p:nvSpPr>
        <p:spPr>
          <a:xfrm>
            <a:off x="4633986" y="2642010"/>
            <a:ext cx="4013895" cy="913135"/>
          </a:xfrm>
          <a:prstGeom prst="roundRect">
            <a:avLst>
              <a:gd name="adj" fmla="val 2038"/>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14" name="Text 12"/>
          <p:cNvSpPr/>
          <p:nvPr/>
        </p:nvSpPr>
        <p:spPr>
          <a:xfrm>
            <a:off x="4773588" y="2746178"/>
            <a:ext cx="1648644" cy="193849"/>
          </a:xfrm>
          <a:prstGeom prst="rect">
            <a:avLst/>
          </a:prstGeom>
          <a:noFill/>
        </p:spPr>
        <p:txBody>
          <a:bodyPr wrap="none" lIns="0" tIns="0" rIns="0" bIns="0" rtlCol="0" anchor="t"/>
          <a:lstStyle/>
          <a:p>
            <a:pPr marL="0" indent="0" algn="l">
              <a:lnSpc>
                <a:spcPct val="104000"/>
              </a:lnSpc>
              <a:buNone/>
            </a:pPr>
            <a:r>
              <a:rPr lang="en-US" sz="1000" dirty="0">
                <a:latin typeface="Calibri" panose="020F0502020204030204" pitchFamily="34" charset="0"/>
                <a:ea typeface="Calibri" panose="020F0502020204030204" pitchFamily="34" charset="0"/>
                <a:cs typeface="Calibri" panose="020F0502020204030204" pitchFamily="34" charset="0"/>
              </a:rPr>
              <a:t>(d) Additions/Deductions</a:t>
            </a:r>
            <a:endParaRPr lang="en-US" sz="1000" dirty="0">
              <a:cs typeface="Calibri" panose="020F0502020204030204" pitchFamily="34" charset="0"/>
            </a:endParaRPr>
          </a:p>
        </p:txBody>
      </p:sp>
      <p:sp>
        <p:nvSpPr>
          <p:cNvPr id="15" name="Text 13"/>
          <p:cNvSpPr/>
          <p:nvPr/>
        </p:nvSpPr>
        <p:spPr>
          <a:xfrm>
            <a:off x="4757961" y="3014441"/>
            <a:ext cx="3765947" cy="396925"/>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With dates; date put to use;  exchange rate, subsidy adjustments</a:t>
            </a:r>
            <a:endParaRPr lang="en-US" sz="1000" dirty="0">
              <a:cs typeface="Calibri" panose="020F0502020204030204" pitchFamily="34" charset="0"/>
            </a:endParaRPr>
          </a:p>
        </p:txBody>
      </p:sp>
      <p:sp>
        <p:nvSpPr>
          <p:cNvPr id="16" name="Shape 14"/>
          <p:cNvSpPr/>
          <p:nvPr/>
        </p:nvSpPr>
        <p:spPr>
          <a:xfrm>
            <a:off x="496119" y="3837533"/>
            <a:ext cx="4013895" cy="714673"/>
          </a:xfrm>
          <a:prstGeom prst="roundRect">
            <a:avLst>
              <a:gd name="adj" fmla="val 2604"/>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17" name="Text 15"/>
          <p:cNvSpPr/>
          <p:nvPr/>
        </p:nvSpPr>
        <p:spPr>
          <a:xfrm>
            <a:off x="620092" y="3961507"/>
            <a:ext cx="1550566" cy="193849"/>
          </a:xfrm>
          <a:prstGeom prst="rect">
            <a:avLst/>
          </a:prstGeom>
          <a:noFill/>
        </p:spPr>
        <p:txBody>
          <a:bodyPr wrap="none" lIns="0" tIns="0" rIns="0" bIns="0" rtlCol="0" anchor="t"/>
          <a:lstStyle/>
          <a:p>
            <a:pPr marL="0" indent="0" algn="l">
              <a:lnSpc>
                <a:spcPct val="104000"/>
              </a:lnSpc>
              <a:buNone/>
            </a:pPr>
            <a:r>
              <a:rPr lang="en-US" sz="1000" dirty="0">
                <a:latin typeface="Calibri" panose="020F0502020204030204" pitchFamily="34" charset="0"/>
                <a:ea typeface="Calibri" panose="020F0502020204030204" pitchFamily="34" charset="0"/>
                <a:cs typeface="Calibri" panose="020F0502020204030204" pitchFamily="34" charset="0"/>
              </a:rPr>
              <a:t>(e) Depreciation</a:t>
            </a:r>
            <a:endParaRPr lang="en-US" sz="1000" dirty="0">
              <a:cs typeface="Calibri" panose="020F0502020204030204" pitchFamily="34" charset="0"/>
            </a:endParaRPr>
          </a:p>
        </p:txBody>
      </p:sp>
      <p:sp>
        <p:nvSpPr>
          <p:cNvPr id="18" name="Text 16"/>
          <p:cNvSpPr/>
          <p:nvPr/>
        </p:nvSpPr>
        <p:spPr>
          <a:xfrm>
            <a:off x="620092" y="4229770"/>
            <a:ext cx="3765947" cy="198462"/>
          </a:xfrm>
          <a:prstGeom prst="rect">
            <a:avLst/>
          </a:prstGeom>
          <a:noFill/>
        </p:spPr>
        <p:txBody>
          <a:bodyPr wrap="none" lIns="0" tIns="0" rIns="0" bIns="0" rtlCol="0" anchor="t"/>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Depreciation allowable under the Act</a:t>
            </a:r>
            <a:endParaRPr lang="en-US" sz="1000" dirty="0">
              <a:cs typeface="Calibri" panose="020F0502020204030204" pitchFamily="34" charset="0"/>
            </a:endParaRPr>
          </a:p>
        </p:txBody>
      </p:sp>
      <p:sp>
        <p:nvSpPr>
          <p:cNvPr id="19" name="Shape 17"/>
          <p:cNvSpPr/>
          <p:nvPr/>
        </p:nvSpPr>
        <p:spPr>
          <a:xfrm>
            <a:off x="4633987" y="3837533"/>
            <a:ext cx="4013895" cy="714673"/>
          </a:xfrm>
          <a:prstGeom prst="roundRect">
            <a:avLst>
              <a:gd name="adj" fmla="val 2604"/>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20" name="Text 18"/>
          <p:cNvSpPr/>
          <p:nvPr/>
        </p:nvSpPr>
        <p:spPr>
          <a:xfrm>
            <a:off x="4757961" y="3961507"/>
            <a:ext cx="1550566" cy="193849"/>
          </a:xfrm>
          <a:prstGeom prst="rect">
            <a:avLst/>
          </a:prstGeom>
          <a:noFill/>
        </p:spPr>
        <p:txBody>
          <a:bodyPr wrap="none" lIns="0" tIns="0" rIns="0" bIns="0" rtlCol="0" anchor="t"/>
          <a:lstStyle/>
          <a:p>
            <a:pPr marL="0" indent="0" algn="l">
              <a:lnSpc>
                <a:spcPct val="104000"/>
              </a:lnSpc>
              <a:buNone/>
            </a:pPr>
            <a:r>
              <a:rPr lang="en-US" sz="1000" dirty="0">
                <a:latin typeface="Calibri" panose="020F0502020204030204" pitchFamily="34" charset="0"/>
                <a:ea typeface="Calibri" panose="020F0502020204030204" pitchFamily="34" charset="0"/>
                <a:cs typeface="Calibri" panose="020F0502020204030204" pitchFamily="34" charset="0"/>
              </a:rPr>
              <a:t>(f) Closing WDV</a:t>
            </a:r>
            <a:endParaRPr lang="en-US" sz="1000" dirty="0">
              <a:cs typeface="Calibri" panose="020F0502020204030204" pitchFamily="34" charset="0"/>
            </a:endParaRPr>
          </a:p>
        </p:txBody>
      </p:sp>
      <p:sp>
        <p:nvSpPr>
          <p:cNvPr id="21" name="Text 19"/>
          <p:cNvSpPr/>
          <p:nvPr/>
        </p:nvSpPr>
        <p:spPr>
          <a:xfrm>
            <a:off x="4757961" y="4229770"/>
            <a:ext cx="3765947" cy="198462"/>
          </a:xfrm>
          <a:prstGeom prst="rect">
            <a:avLst/>
          </a:prstGeom>
          <a:noFill/>
        </p:spPr>
        <p:txBody>
          <a:bodyPr wrap="none" lIns="0" tIns="0" rIns="0" bIns="0" rtlCol="0" anchor="t"/>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Written down value at end of the year</a:t>
            </a:r>
            <a:endParaRPr lang="en-US" sz="1000" dirty="0">
              <a:cs typeface="Calibri" panose="020F0502020204030204" pitchFamily="34" charset="0"/>
            </a:endParaRP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78818" y="289110"/>
            <a:ext cx="1876436" cy="357336"/>
          </a:xfrm>
          <a:prstGeom prst="rect">
            <a:avLst/>
          </a:prstGeom>
          <a:solidFill>
            <a:schemeClr val="accent1">
              <a:lumMod val="75000"/>
            </a:schemeClr>
          </a:solidFill>
        </p:spPr>
        <p:txBody>
          <a:bodyPr wrap="none" lIns="0" tIns="0" rIns="0" bIns="0" rtlCol="0" anchor="t"/>
          <a:lstStyle/>
          <a:p>
            <a:pPr algn="ctr">
              <a:lnSpc>
                <a:spcPct val="104000"/>
              </a:lnSpc>
            </a:pPr>
            <a:r>
              <a:rPr lang="en-US" sz="1600" b="1" dirty="0">
                <a:solidFill>
                  <a:schemeClr val="bg1"/>
                </a:solidFill>
                <a:cs typeface="Calibri" panose="020F0502020204030204" pitchFamily="34" charset="0"/>
              </a:rPr>
              <a:t> Cost of Asset </a:t>
            </a:r>
          </a:p>
        </p:txBody>
      </p:sp>
      <p:sp>
        <p:nvSpPr>
          <p:cNvPr id="6" name="Text 4"/>
          <p:cNvSpPr/>
          <p:nvPr/>
        </p:nvSpPr>
        <p:spPr>
          <a:xfrm>
            <a:off x="683568" y="970931"/>
            <a:ext cx="1876436" cy="242451"/>
          </a:xfrm>
          <a:prstGeom prst="rect">
            <a:avLst/>
          </a:prstGeom>
          <a:noFill/>
        </p:spPr>
        <p:txBody>
          <a:bodyPr wrap="none" lIns="0" tIns="0" rIns="0" bIns="0" rtlCol="0" anchor="t"/>
          <a:lstStyle/>
          <a:p>
            <a:pPr marL="0" indent="0" algn="l">
              <a:lnSpc>
                <a:spcPct val="104000"/>
              </a:lnSpc>
              <a:buNone/>
            </a:pPr>
            <a:r>
              <a:rPr lang="en-US" sz="1400" b="1" dirty="0">
                <a:latin typeface="Calibri" panose="020F0502020204030204" pitchFamily="34" charset="0"/>
                <a:ea typeface="Calibri" panose="020F0502020204030204" pitchFamily="34" charset="0"/>
                <a:cs typeface="Calibri" panose="020F0502020204030204" pitchFamily="34" charset="0"/>
              </a:rPr>
              <a:t>Actual Cost</a:t>
            </a:r>
            <a:endParaRPr lang="en-US" sz="1400" b="1" dirty="0">
              <a:cs typeface="Calibri" panose="020F0502020204030204" pitchFamily="34" charset="0"/>
            </a:endParaRPr>
          </a:p>
        </p:txBody>
      </p:sp>
      <p:sp>
        <p:nvSpPr>
          <p:cNvPr id="7" name="Text 5"/>
          <p:cNvSpPr/>
          <p:nvPr/>
        </p:nvSpPr>
        <p:spPr>
          <a:xfrm>
            <a:off x="551166" y="1492140"/>
            <a:ext cx="3748644" cy="3320825"/>
          </a:xfrm>
          <a:prstGeom prst="rect">
            <a:avLst/>
          </a:prstGeom>
          <a:noFill/>
        </p:spPr>
        <p:txBody>
          <a:bodyPr wrap="square" lIns="0" tIns="0" rIns="0" bIns="0" rtlCol="0" anchor="t">
            <a:noAutofit/>
          </a:bodyPr>
          <a:lstStyle/>
          <a:p>
            <a:pPr marL="171450" indent="-171450">
              <a:lnSpc>
                <a:spcPct val="128000"/>
              </a:lnSpc>
              <a:spcAft>
                <a:spcPts val="700"/>
              </a:spcAft>
              <a:buFont typeface="Wingdings" panose="05000000000000000000" pitchFamily="2" charset="2"/>
              <a:buChar char="Ø"/>
            </a:pPr>
            <a:r>
              <a:rPr lang="en-US" sz="1000" dirty="0">
                <a:latin typeface="Calibri" panose="020F0502020204030204" pitchFamily="34" charset="0"/>
                <a:ea typeface="Calibri" panose="020F0502020204030204" pitchFamily="34" charset="0"/>
                <a:cs typeface="Calibri" panose="020F0502020204030204" pitchFamily="34" charset="0"/>
              </a:rPr>
              <a:t>"Actual Cost" means the actual cost of assets to the assessee, </a:t>
            </a:r>
            <a:r>
              <a:rPr lang="en-US" sz="1000" b="1" dirty="0">
                <a:latin typeface="Calibri" panose="020F0502020204030204" pitchFamily="34" charset="0"/>
                <a:ea typeface="Calibri" panose="020F0502020204030204" pitchFamily="34" charset="0"/>
                <a:cs typeface="Calibri" panose="020F0502020204030204" pitchFamily="34" charset="0"/>
              </a:rPr>
              <a:t>reduced by any portion met directly or indirectly by any other person or authority like govt. subsidy</a:t>
            </a:r>
            <a:r>
              <a:rPr lang="en-US" sz="1000" dirty="0">
                <a:latin typeface="Calibri" panose="020F0502020204030204" pitchFamily="34" charset="0"/>
                <a:ea typeface="Calibri" panose="020F0502020204030204" pitchFamily="34" charset="0"/>
                <a:cs typeface="Calibri" panose="020F0502020204030204" pitchFamily="34" charset="0"/>
              </a:rPr>
              <a:t>. </a:t>
            </a:r>
          </a:p>
          <a:p>
            <a:pPr marL="171450" indent="-171450">
              <a:lnSpc>
                <a:spcPct val="128000"/>
              </a:lnSpc>
              <a:spcAft>
                <a:spcPts val="700"/>
              </a:spcAft>
              <a:buFont typeface="Wingdings" panose="05000000000000000000" pitchFamily="2" charset="2"/>
              <a:buChar char="Ø"/>
            </a:pPr>
            <a:r>
              <a:rPr lang="en-US" sz="1000" dirty="0">
                <a:latin typeface="Calibri" panose="020F0502020204030204" pitchFamily="34" charset="0"/>
                <a:ea typeface="Calibri" panose="020F0502020204030204" pitchFamily="34" charset="0"/>
                <a:cs typeface="Calibri" panose="020F0502020204030204" pitchFamily="34" charset="0"/>
              </a:rPr>
              <a:t>Subsidy cannot be directly related to a specific asset; a proportionate amount shall be excluded. Subsidy received during the year for assets acquired in earlier years must be </a:t>
            </a:r>
            <a:r>
              <a:rPr lang="en-US" sz="1000" b="1" dirty="0">
                <a:latin typeface="Calibri" panose="020F0502020204030204" pitchFamily="34" charset="0"/>
                <a:ea typeface="Calibri" panose="020F0502020204030204" pitchFamily="34" charset="0"/>
                <a:cs typeface="Calibri" panose="020F0502020204030204" pitchFamily="34" charset="0"/>
              </a:rPr>
              <a:t>deducted from WDV</a:t>
            </a:r>
            <a:r>
              <a:rPr lang="en-US" sz="1000" dirty="0">
                <a:latin typeface="Calibri" panose="020F0502020204030204" pitchFamily="34" charset="0"/>
                <a:ea typeface="Calibri" panose="020F0502020204030204" pitchFamily="34" charset="0"/>
                <a:cs typeface="Calibri" panose="020F0502020204030204" pitchFamily="34" charset="0"/>
              </a:rPr>
              <a:t> in the year of receipt.</a:t>
            </a:r>
          </a:p>
          <a:p>
            <a:pPr marL="171450" indent="-171450">
              <a:lnSpc>
                <a:spcPct val="128000"/>
              </a:lnSpc>
              <a:spcAft>
                <a:spcPts val="700"/>
              </a:spcAft>
              <a:buFont typeface="Wingdings" panose="05000000000000000000" pitchFamily="2" charset="2"/>
              <a:buChar char="Ø"/>
            </a:pPr>
            <a:r>
              <a:rPr lang="en-US" sz="1000" dirty="0">
                <a:latin typeface="Calibri" panose="020F0502020204030204" pitchFamily="34" charset="0"/>
                <a:ea typeface="Calibri" panose="020F0502020204030204" pitchFamily="34" charset="0"/>
                <a:cs typeface="Calibri" panose="020F0502020204030204" pitchFamily="34" charset="0"/>
              </a:rPr>
              <a:t> Further, requires that expenditure exceeding </a:t>
            </a:r>
            <a:r>
              <a:rPr lang="en-US" sz="1000" b="1" dirty="0">
                <a:latin typeface="Calibri" panose="020F0502020204030204" pitchFamily="34" charset="0"/>
                <a:ea typeface="Calibri" panose="020F0502020204030204" pitchFamily="34" charset="0"/>
                <a:cs typeface="Calibri" panose="020F0502020204030204" pitchFamily="34" charset="0"/>
              </a:rPr>
              <a:t>Rs 10,000</a:t>
            </a:r>
            <a:r>
              <a:rPr lang="en-US" sz="1000" dirty="0">
                <a:latin typeface="Calibri" panose="020F0502020204030204" pitchFamily="34" charset="0"/>
                <a:ea typeface="Calibri" panose="020F0502020204030204" pitchFamily="34" charset="0"/>
                <a:cs typeface="Calibri" panose="020F0502020204030204" pitchFamily="34" charset="0"/>
              </a:rPr>
              <a:t> otherwise than by account payee cheque/draft or electronic.</a:t>
            </a:r>
          </a:p>
          <a:p>
            <a:pPr marL="171450" indent="-171450">
              <a:lnSpc>
                <a:spcPct val="128000"/>
              </a:lnSpc>
              <a:spcAft>
                <a:spcPts val="700"/>
              </a:spcAft>
              <a:buFont typeface="Wingdings" panose="05000000000000000000" pitchFamily="2" charset="2"/>
              <a:buChar char="Ø"/>
            </a:pPr>
            <a:r>
              <a:rPr lang="en-US" sz="1000" dirty="0">
                <a:latin typeface="Calibri" panose="020F0502020204030204" pitchFamily="34" charset="0"/>
                <a:ea typeface="Calibri" panose="020F0502020204030204" pitchFamily="34" charset="0"/>
                <a:cs typeface="Calibri" panose="020F0502020204030204" pitchFamily="34" charset="0"/>
              </a:rPr>
              <a:t> The auditor must also verify that </a:t>
            </a:r>
            <a:r>
              <a:rPr lang="en-US" sz="1000" b="1" dirty="0">
                <a:latin typeface="Calibri" panose="020F0502020204030204" pitchFamily="34" charset="0"/>
                <a:ea typeface="Calibri" panose="020F0502020204030204" pitchFamily="34" charset="0"/>
                <a:cs typeface="Calibri" panose="020F0502020204030204" pitchFamily="34" charset="0"/>
              </a:rPr>
              <a:t>GST input credit</a:t>
            </a:r>
            <a:r>
              <a:rPr lang="en-US" sz="1000" dirty="0">
                <a:latin typeface="Calibri" panose="020F0502020204030204" pitchFamily="34" charset="0"/>
                <a:ea typeface="Calibri" panose="020F0502020204030204" pitchFamily="34" charset="0"/>
                <a:cs typeface="Calibri" panose="020F0502020204030204" pitchFamily="34" charset="0"/>
              </a:rPr>
              <a:t> deducted from the cost of capital goods tallies with credit availed.</a:t>
            </a:r>
            <a:endParaRPr lang="en-US" sz="1000" dirty="0">
              <a:cs typeface="Calibri" panose="020F0502020204030204" pitchFamily="34" charset="0"/>
            </a:endParaRPr>
          </a:p>
        </p:txBody>
      </p:sp>
      <p:sp>
        <p:nvSpPr>
          <p:cNvPr id="5" name="TextBox 4">
            <a:extLst>
              <a:ext uri="{FF2B5EF4-FFF2-40B4-BE49-F238E27FC236}">
                <a16:creationId xmlns:a16="http://schemas.microsoft.com/office/drawing/2014/main" id="{DE8B75C8-7E6D-5496-DAD8-378B390E8E59}"/>
              </a:ext>
            </a:extLst>
          </p:cNvPr>
          <p:cNvSpPr txBox="1"/>
          <p:nvPr/>
        </p:nvSpPr>
        <p:spPr>
          <a:xfrm>
            <a:off x="4283968" y="916243"/>
            <a:ext cx="4374232" cy="346570"/>
          </a:xfrm>
          <a:prstGeom prst="rect">
            <a:avLst/>
          </a:prstGeom>
          <a:noFill/>
        </p:spPr>
        <p:txBody>
          <a:bodyPr wrap="square">
            <a:spAutoFit/>
          </a:bodyPr>
          <a:lstStyle/>
          <a:p>
            <a:pPr marL="0" indent="0" algn="ctr">
              <a:lnSpc>
                <a:spcPct val="128000"/>
              </a:lnSpc>
              <a:buNone/>
            </a:pPr>
            <a:r>
              <a:rPr lang="en-US" sz="1400" b="1" dirty="0">
                <a:latin typeface="Calibri" panose="020F0502020204030204" pitchFamily="34" charset="0"/>
                <a:ea typeface="Calibri" panose="020F0502020204030204" pitchFamily="34" charset="0"/>
                <a:cs typeface="Calibri" panose="020F0502020204030204" pitchFamily="34" charset="0"/>
              </a:rPr>
              <a:t>Currency Exchange Rate Adjustments — Section 43A </a:t>
            </a:r>
          </a:p>
        </p:txBody>
      </p:sp>
      <p:sp>
        <p:nvSpPr>
          <p:cNvPr id="8" name="Text 6">
            <a:extLst>
              <a:ext uri="{FF2B5EF4-FFF2-40B4-BE49-F238E27FC236}">
                <a16:creationId xmlns:a16="http://schemas.microsoft.com/office/drawing/2014/main" id="{2B0029BA-7986-5A24-E8E8-82387A6AFE54}"/>
              </a:ext>
            </a:extLst>
          </p:cNvPr>
          <p:cNvSpPr/>
          <p:nvPr/>
        </p:nvSpPr>
        <p:spPr>
          <a:xfrm>
            <a:off x="4654327" y="1492140"/>
            <a:ext cx="4003873" cy="2569424"/>
          </a:xfrm>
          <a:prstGeom prst="rect">
            <a:avLst/>
          </a:prstGeom>
          <a:noFill/>
        </p:spPr>
        <p:txBody>
          <a:bodyPr wrap="square" lIns="0" tIns="0" rIns="0" bIns="0" rtlCol="0" anchor="t">
            <a:noAutofit/>
          </a:bodyPr>
          <a:lstStyle/>
          <a:p>
            <a:pPr marL="171450" indent="-171450" algn="l">
              <a:lnSpc>
                <a:spcPct val="128000"/>
              </a:lnSpc>
              <a:buFont typeface="Wingdings" panose="05000000000000000000" pitchFamily="2" charset="2"/>
              <a:buChar char="Ø"/>
            </a:pPr>
            <a:r>
              <a:rPr lang="en-US" sz="1000" dirty="0">
                <a:latin typeface="Calibri" panose="020F0502020204030204" pitchFamily="34" charset="0"/>
                <a:ea typeface="Calibri" panose="020F0502020204030204" pitchFamily="34" charset="0"/>
                <a:cs typeface="Calibri" panose="020F0502020204030204" pitchFamily="34" charset="0"/>
              </a:rPr>
              <a:t>Where an asset is acquired from outside India and there is a change in exchange rate resulting in increase or reduction in liability (in Indian currency) at the time of payment, such difference is </a:t>
            </a:r>
            <a:r>
              <a:rPr lang="en-US" sz="1000" b="1" dirty="0">
                <a:latin typeface="Calibri" panose="020F0502020204030204" pitchFamily="34" charset="0"/>
                <a:ea typeface="Calibri" panose="020F0502020204030204" pitchFamily="34" charset="0"/>
                <a:cs typeface="Calibri" panose="020F0502020204030204" pitchFamily="34" charset="0"/>
              </a:rPr>
              <a:t>added or deducted from the cost of the asset</a:t>
            </a:r>
            <a:r>
              <a:rPr lang="en-US" sz="1000" dirty="0">
                <a:latin typeface="Calibri" panose="020F0502020204030204" pitchFamily="34" charset="0"/>
                <a:ea typeface="Calibri" panose="020F0502020204030204" pitchFamily="34" charset="0"/>
                <a:cs typeface="Calibri" panose="020F0502020204030204" pitchFamily="34" charset="0"/>
              </a:rPr>
              <a:t> under Section 43A. </a:t>
            </a:r>
          </a:p>
          <a:p>
            <a:pPr algn="l">
              <a:lnSpc>
                <a:spcPct val="128000"/>
              </a:lnSpc>
            </a:pPr>
            <a:endParaRPr lang="en-US" sz="1000" dirty="0">
              <a:latin typeface="Calibri" panose="020F0502020204030204" pitchFamily="34" charset="0"/>
              <a:ea typeface="Calibri" panose="020F0502020204030204" pitchFamily="34" charset="0"/>
              <a:cs typeface="Calibri" panose="020F0502020204030204" pitchFamily="34" charset="0"/>
            </a:endParaRPr>
          </a:p>
          <a:p>
            <a:pPr marL="171450" indent="-171450" algn="l">
              <a:lnSpc>
                <a:spcPct val="128000"/>
              </a:lnSpc>
              <a:buFont typeface="Wingdings" panose="05000000000000000000" pitchFamily="2" charset="2"/>
              <a:buChar char="Ø"/>
            </a:pPr>
            <a:r>
              <a:rPr lang="en-US" sz="1000" dirty="0">
                <a:latin typeface="Calibri" panose="020F0502020204030204" pitchFamily="34" charset="0"/>
                <a:ea typeface="Calibri" panose="020F0502020204030204" pitchFamily="34" charset="0"/>
                <a:cs typeface="Calibri" panose="020F0502020204030204" pitchFamily="34" charset="0"/>
              </a:rPr>
              <a:t>The adjustment is limited to the exchange difference </a:t>
            </a:r>
            <a:r>
              <a:rPr lang="en-US" sz="1000" b="1" dirty="0">
                <a:latin typeface="Calibri" panose="020F0502020204030204" pitchFamily="34" charset="0"/>
                <a:ea typeface="Calibri" panose="020F0502020204030204" pitchFamily="34" charset="0"/>
                <a:cs typeface="Calibri" panose="020F0502020204030204" pitchFamily="34" charset="0"/>
              </a:rPr>
              <a:t>actually paid</a:t>
            </a:r>
            <a:r>
              <a:rPr lang="en-US" sz="1000" dirty="0">
                <a:latin typeface="Calibri" panose="020F0502020204030204" pitchFamily="34" charset="0"/>
                <a:ea typeface="Calibri" panose="020F0502020204030204" pitchFamily="34" charset="0"/>
                <a:cs typeface="Calibri" panose="020F0502020204030204" pitchFamily="34" charset="0"/>
              </a:rPr>
              <a:t> during the previous year.</a:t>
            </a:r>
          </a:p>
          <a:p>
            <a:pPr algn="l">
              <a:lnSpc>
                <a:spcPct val="128000"/>
              </a:lnSpc>
            </a:pPr>
            <a:endParaRPr lang="en-US" sz="10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72901" y="332854"/>
            <a:ext cx="5467251" cy="312837"/>
          </a:xfrm>
          <a:prstGeom prst="rect">
            <a:avLst/>
          </a:prstGeom>
          <a:solidFill>
            <a:schemeClr val="accent1">
              <a:lumMod val="75000"/>
            </a:schemeClr>
          </a:solidFill>
        </p:spPr>
        <p:txBody>
          <a:bodyPr wrap="none" lIns="0" tIns="0" rIns="0" bIns="0" rtlCol="0" anchor="t"/>
          <a:lstStyle/>
          <a:p>
            <a:pPr marL="0" indent="0" algn="l">
              <a:lnSpc>
                <a:spcPct val="104000"/>
              </a:lnSpc>
              <a:buNone/>
            </a:pP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Asset Classification &amp; Depreciation Rates</a:t>
            </a:r>
            <a:endParaRPr lang="en-US" sz="1400" b="1" dirty="0">
              <a:solidFill>
                <a:schemeClr val="bg1"/>
              </a:solidFill>
              <a:cs typeface="Calibri" panose="020F0502020204030204" pitchFamily="34" charset="0"/>
            </a:endParaRPr>
          </a:p>
        </p:txBody>
      </p:sp>
      <p:sp>
        <p:nvSpPr>
          <p:cNvPr id="3" name="Text 1"/>
          <p:cNvSpPr/>
          <p:nvPr/>
        </p:nvSpPr>
        <p:spPr>
          <a:xfrm>
            <a:off x="595107" y="916112"/>
            <a:ext cx="1935063" cy="184696"/>
          </a:xfrm>
          <a:prstGeom prst="rect">
            <a:avLst/>
          </a:prstGeom>
          <a:noFill/>
        </p:spPr>
        <p:txBody>
          <a:bodyPr wrap="none" lIns="0" tIns="0" rIns="0" bIns="0" rtlCol="0" anchor="t"/>
          <a:lstStyle/>
          <a:p>
            <a:pPr marL="0" indent="0" algn="l">
              <a:lnSpc>
                <a:spcPct val="104000"/>
              </a:lnSpc>
              <a:buNone/>
            </a:pPr>
            <a:r>
              <a:rPr lang="en-US" sz="1400" b="1" dirty="0">
                <a:latin typeface="Calibri" panose="020F0502020204030204" pitchFamily="34" charset="0"/>
                <a:ea typeface="Calibri" panose="020F0502020204030204" pitchFamily="34" charset="0"/>
                <a:cs typeface="Calibri" panose="020F0502020204030204" pitchFamily="34" charset="0"/>
              </a:rPr>
              <a:t> Classification Principles</a:t>
            </a:r>
            <a:endParaRPr lang="en-US" sz="1400" b="1" dirty="0">
              <a:cs typeface="Calibri" panose="020F0502020204030204" pitchFamily="34" charset="0"/>
            </a:endParaRPr>
          </a:p>
        </p:txBody>
      </p:sp>
      <p:sp>
        <p:nvSpPr>
          <p:cNvPr id="4" name="Text 2"/>
          <p:cNvSpPr/>
          <p:nvPr/>
        </p:nvSpPr>
        <p:spPr>
          <a:xfrm>
            <a:off x="701215" y="1391411"/>
            <a:ext cx="3265611" cy="1163241"/>
          </a:xfrm>
          <a:prstGeom prst="rect">
            <a:avLst/>
          </a:prstGeom>
          <a:noFill/>
        </p:spPr>
        <p:txBody>
          <a:bodyPr wrap="square" lIns="0" tIns="0" rIns="0" bIns="0" rtlCol="0" anchor="t">
            <a:noAutofit/>
          </a:bodyPr>
          <a:lstStyle/>
          <a:p>
            <a:pPr marL="0" indent="0" algn="l">
              <a:lnSpc>
                <a:spcPct val="130000"/>
              </a:lnSpc>
              <a:buNone/>
            </a:pPr>
            <a:r>
              <a:rPr lang="en-US" sz="1000" dirty="0">
                <a:latin typeface="Calibri" panose="020F0502020204030204" pitchFamily="34" charset="0"/>
                <a:ea typeface="Calibri" panose="020F0502020204030204" pitchFamily="34" charset="0"/>
                <a:cs typeface="Calibri" panose="020F0502020204030204" pitchFamily="34" charset="0"/>
              </a:rPr>
              <a:t>The tax auditor must examine classification of assets into various blocks. A particular asset may be classified as plant or machinery for one class of assessee but not for another. The </a:t>
            </a:r>
            <a:r>
              <a:rPr lang="en-US" sz="1000" b="1" dirty="0">
                <a:latin typeface="Calibri" panose="020F0502020204030204" pitchFamily="34" charset="0"/>
                <a:ea typeface="Calibri" panose="020F0502020204030204" pitchFamily="34" charset="0"/>
                <a:cs typeface="Calibri" panose="020F0502020204030204" pitchFamily="34" charset="0"/>
              </a:rPr>
              <a:t>purpose for which the asset is used</a:t>
            </a:r>
            <a:r>
              <a:rPr lang="en-US" sz="1000" dirty="0">
                <a:latin typeface="Calibri" panose="020F0502020204030204" pitchFamily="34" charset="0"/>
                <a:ea typeface="Calibri" panose="020F0502020204030204" pitchFamily="34" charset="0"/>
                <a:cs typeface="Calibri" panose="020F0502020204030204" pitchFamily="34" charset="0"/>
              </a:rPr>
              <a:t> is also material. The auditor should:</a:t>
            </a:r>
            <a:endParaRPr lang="en-US" sz="1000" dirty="0">
              <a:cs typeface="Calibri" panose="020F0502020204030204" pitchFamily="34" charset="0"/>
            </a:endParaRPr>
          </a:p>
        </p:txBody>
      </p:sp>
      <p:sp>
        <p:nvSpPr>
          <p:cNvPr id="5" name="Text 3"/>
          <p:cNvSpPr/>
          <p:nvPr/>
        </p:nvSpPr>
        <p:spPr>
          <a:xfrm>
            <a:off x="586309" y="2787179"/>
            <a:ext cx="3954884" cy="1226493"/>
          </a:xfrm>
          <a:prstGeom prst="rect">
            <a:avLst/>
          </a:prstGeom>
          <a:noFill/>
        </p:spPr>
        <p:txBody>
          <a:bodyPr wrap="square" lIns="0" tIns="0" rIns="0" bIns="0" rtlCol="0" anchor="t">
            <a:noAutofit/>
          </a:bodyPr>
          <a:lstStyle/>
          <a:p>
            <a:pPr marL="342900" indent="-342900" algn="l">
              <a:lnSpc>
                <a:spcPct val="130000"/>
              </a:lnSpc>
              <a:buSzTx/>
              <a:buChar char="•"/>
            </a:pPr>
            <a:r>
              <a:rPr lang="en-US" sz="1000" dirty="0">
                <a:latin typeface="Calibri" panose="020F0502020204030204" pitchFamily="34" charset="0"/>
                <a:ea typeface="Calibri" panose="020F0502020204030204" pitchFamily="34" charset="0"/>
                <a:cs typeface="Calibri" panose="020F0502020204030204" pitchFamily="34" charset="0"/>
              </a:rPr>
              <a:t>Ensure classification is in accordance with legal principles.</a:t>
            </a:r>
            <a:endParaRPr lang="en-US" sz="1000" dirty="0">
              <a:cs typeface="Calibri" panose="020F0502020204030204" pitchFamily="34" charset="0"/>
            </a:endParaRPr>
          </a:p>
          <a:p>
            <a:pPr marL="342900" indent="-342900" algn="l">
              <a:lnSpc>
                <a:spcPct val="130000"/>
              </a:lnSpc>
              <a:buSzTx/>
              <a:buChar char="•"/>
            </a:pPr>
            <a:r>
              <a:rPr lang="en-US" sz="1000" dirty="0">
                <a:latin typeface="Calibri" panose="020F0502020204030204" pitchFamily="34" charset="0"/>
                <a:ea typeface="Calibri" panose="020F0502020204030204" pitchFamily="34" charset="0"/>
                <a:cs typeface="Calibri" panose="020F0502020204030204" pitchFamily="34" charset="0"/>
              </a:rPr>
              <a:t>Obtain certificates from technical experts where needed. </a:t>
            </a:r>
          </a:p>
        </p:txBody>
      </p:sp>
      <p:sp>
        <p:nvSpPr>
          <p:cNvPr id="6" name="Text 4"/>
          <p:cNvSpPr/>
          <p:nvPr/>
        </p:nvSpPr>
        <p:spPr>
          <a:xfrm>
            <a:off x="4737921" y="830758"/>
            <a:ext cx="2282351" cy="184696"/>
          </a:xfrm>
          <a:prstGeom prst="rect">
            <a:avLst/>
          </a:prstGeom>
          <a:noFill/>
        </p:spPr>
        <p:txBody>
          <a:bodyPr wrap="none" lIns="0" tIns="0" rIns="0" bIns="0" rtlCol="0" anchor="t"/>
          <a:lstStyle/>
          <a:p>
            <a:pPr marL="0" indent="0" algn="l">
              <a:lnSpc>
                <a:spcPct val="104000"/>
              </a:lnSpc>
              <a:buNone/>
            </a:pPr>
            <a:r>
              <a:rPr lang="en-US" sz="1400" b="1" dirty="0">
                <a:latin typeface="Calibri" panose="020F0502020204030204" pitchFamily="34" charset="0"/>
                <a:ea typeface="Calibri" panose="020F0502020204030204" pitchFamily="34" charset="0"/>
                <a:cs typeface="Calibri" panose="020F0502020204030204" pitchFamily="34" charset="0"/>
              </a:rPr>
              <a:t> Rates &amp; Existing Assets </a:t>
            </a:r>
            <a:endParaRPr lang="en-US" sz="1400" b="1" dirty="0">
              <a:cs typeface="Calibri" panose="020F0502020204030204" pitchFamily="34" charset="0"/>
            </a:endParaRPr>
          </a:p>
        </p:txBody>
      </p:sp>
      <p:sp>
        <p:nvSpPr>
          <p:cNvPr id="7" name="Text 5"/>
          <p:cNvSpPr/>
          <p:nvPr/>
        </p:nvSpPr>
        <p:spPr>
          <a:xfrm>
            <a:off x="4737921" y="1157659"/>
            <a:ext cx="3954884" cy="2049661"/>
          </a:xfrm>
          <a:prstGeom prst="rect">
            <a:avLst/>
          </a:prstGeom>
          <a:noFill/>
        </p:spPr>
        <p:txBody>
          <a:bodyPr wrap="square" lIns="0" tIns="0" rIns="0" bIns="0" rtlCol="0" anchor="t">
            <a:noAutofit/>
          </a:bodyPr>
          <a:lstStyle/>
          <a:p>
            <a:pPr>
              <a:lnSpc>
                <a:spcPct val="130000"/>
              </a:lnSpc>
              <a:spcAft>
                <a:spcPts val="750"/>
              </a:spcAft>
            </a:pPr>
            <a:r>
              <a:rPr lang="en-US" sz="1000" dirty="0"/>
              <a:t>Once the classification is determined, the applicable tax rates applied.</a:t>
            </a:r>
          </a:p>
          <a:p>
            <a:pPr>
              <a:lnSpc>
                <a:spcPct val="130000"/>
              </a:lnSpc>
              <a:spcAft>
                <a:spcPts val="750"/>
              </a:spcAft>
            </a:pPr>
            <a:r>
              <a:rPr lang="en-US" sz="1000" dirty="0">
                <a:latin typeface="Calibri" panose="020F0502020204030204" pitchFamily="34" charset="0"/>
                <a:ea typeface="Calibri" panose="020F0502020204030204" pitchFamily="34" charset="0"/>
                <a:cs typeface="Calibri" panose="020F0502020204030204" pitchFamily="34" charset="0"/>
              </a:rPr>
              <a:t>For existing assets, auditor may rely upon the </a:t>
            </a:r>
            <a:r>
              <a:rPr lang="en-US" sz="1000" dirty="0" err="1">
                <a:latin typeface="Calibri" panose="020F0502020204030204" pitchFamily="34" charset="0"/>
                <a:ea typeface="Calibri" panose="020F0502020204030204" pitchFamily="34" charset="0"/>
                <a:cs typeface="Calibri" panose="020F0502020204030204" pitchFamily="34" charset="0"/>
              </a:rPr>
              <a:t>assesse’s</a:t>
            </a:r>
            <a:r>
              <a:rPr lang="en-US" sz="1000" dirty="0">
                <a:latin typeface="Calibri" panose="020F0502020204030204" pitchFamily="34" charset="0"/>
                <a:ea typeface="Calibri" panose="020F0502020204030204" pitchFamily="34" charset="0"/>
                <a:cs typeface="Calibri" panose="020F0502020204030204" pitchFamily="34" charset="0"/>
              </a:rPr>
              <a:t> income-tax records for classification and WDV but must </a:t>
            </a:r>
            <a:r>
              <a:rPr lang="en-US" sz="1000" b="1" dirty="0">
                <a:latin typeface="Calibri" panose="020F0502020204030204" pitchFamily="34" charset="0"/>
                <a:ea typeface="Calibri" panose="020F0502020204030204" pitchFamily="34" charset="0"/>
                <a:cs typeface="Calibri" panose="020F0502020204030204" pitchFamily="34" charset="0"/>
              </a:rPr>
              <a:t>mention this fact in observations</a:t>
            </a:r>
            <a:r>
              <a:rPr lang="en-US" sz="1000" dirty="0">
                <a:latin typeface="Calibri" panose="020F0502020204030204" pitchFamily="34" charset="0"/>
                <a:ea typeface="Calibri" panose="020F0502020204030204" pitchFamily="34" charset="0"/>
                <a:cs typeface="Calibri" panose="020F0502020204030204" pitchFamily="34" charset="0"/>
              </a:rPr>
              <a:t>.</a:t>
            </a:r>
            <a:endParaRPr lang="en-US" sz="1000" dirty="0">
              <a:cs typeface="Calibri" panose="020F0502020204030204" pitchFamily="34" charset="0"/>
            </a:endParaRPr>
          </a:p>
          <a:p>
            <a:pPr marL="0" indent="0" algn="l">
              <a:lnSpc>
                <a:spcPct val="130000"/>
              </a:lnSpc>
              <a:buNone/>
            </a:pPr>
            <a:r>
              <a:rPr lang="en-US" sz="1000" dirty="0">
                <a:latin typeface="Calibri" panose="020F0502020204030204" pitchFamily="34" charset="0"/>
                <a:ea typeface="Calibri" panose="020F0502020204030204" pitchFamily="34" charset="0"/>
                <a:cs typeface="Calibri" panose="020F0502020204030204" pitchFamily="34" charset="0"/>
              </a:rPr>
              <a:t>If there is any dispute regarding classification or depreciation rate, and the auditor has a different view, it must be mentioned along with workings and effect in observations in Form 3CA/3CB.</a:t>
            </a:r>
            <a:endParaRPr lang="en-US" sz="1000" dirty="0">
              <a:cs typeface="Calibri" panose="020F0502020204030204" pitchFamily="34" charset="0"/>
            </a:endParaRPr>
          </a:p>
        </p:txBody>
      </p:sp>
      <p:sp>
        <p:nvSpPr>
          <p:cNvPr id="8" name="Shape 6"/>
          <p:cNvSpPr/>
          <p:nvPr/>
        </p:nvSpPr>
        <p:spPr>
          <a:xfrm>
            <a:off x="586309" y="3740573"/>
            <a:ext cx="8089552" cy="943272"/>
          </a:xfrm>
          <a:prstGeom prst="roundRect">
            <a:avLst>
              <a:gd name="adj" fmla="val 1446"/>
            </a:avLst>
          </a:prstGeom>
          <a:solidFill>
            <a:schemeClr val="accent1">
              <a:lumMod val="20000"/>
              <a:lumOff val="80000"/>
            </a:schemeClr>
          </a:solidFill>
        </p:spPr>
        <p:txBody>
          <a:bodyPr/>
          <a:lstStyle/>
          <a:p>
            <a:endParaRPr sz="1000" dirty="0">
              <a:cs typeface="Calibri" panose="020F0502020204030204" pitchFamily="34" charset="0"/>
            </a:endParaRPr>
          </a:p>
        </p:txBody>
      </p:sp>
      <p:pic>
        <p:nvPicPr>
          <p:cNvPr id="9" name="Image 0" descr="preencoded.png"/>
          <p:cNvPicPr>
            <a:picLocks noChangeAspect="1"/>
          </p:cNvPicPr>
          <p:nvPr/>
        </p:nvPicPr>
        <p:blipFill>
          <a:blip r:embed="rId3"/>
          <a:stretch>
            <a:fillRect/>
          </a:stretch>
        </p:blipFill>
        <p:spPr>
          <a:xfrm>
            <a:off x="632941" y="4053707"/>
            <a:ext cx="147786" cy="118170"/>
          </a:xfrm>
          <a:prstGeom prst="rect">
            <a:avLst/>
          </a:prstGeom>
        </p:spPr>
      </p:pic>
      <p:sp>
        <p:nvSpPr>
          <p:cNvPr id="10" name="Text 7"/>
          <p:cNvSpPr/>
          <p:nvPr/>
        </p:nvSpPr>
        <p:spPr>
          <a:xfrm>
            <a:off x="1039607" y="3893940"/>
            <a:ext cx="7371717" cy="923479"/>
          </a:xfrm>
          <a:prstGeom prst="rect">
            <a:avLst/>
          </a:prstGeom>
          <a:noFill/>
        </p:spPr>
        <p:txBody>
          <a:bodyPr wrap="square" lIns="0" tIns="0" rIns="0" bIns="0" rtlCol="0" anchor="t">
            <a:noAutofit/>
          </a:bodyPr>
          <a:lstStyle/>
          <a:p>
            <a:pPr marL="0" indent="0" algn="l">
              <a:lnSpc>
                <a:spcPct val="130000"/>
              </a:lnSpc>
              <a:buNone/>
            </a:pPr>
            <a:r>
              <a:rPr lang="en-US" sz="1000" b="1" dirty="0">
                <a:latin typeface="Calibri" panose="020F0502020204030204" pitchFamily="34" charset="0"/>
                <a:ea typeface="Calibri" panose="020F0502020204030204" pitchFamily="34" charset="0"/>
                <a:cs typeface="Calibri" panose="020F0502020204030204" pitchFamily="34" charset="0"/>
              </a:rPr>
              <a:t>Pending Disputes:</a:t>
            </a:r>
            <a:r>
              <a:rPr lang="en-US" sz="1000" dirty="0">
                <a:latin typeface="Calibri" panose="020F0502020204030204" pitchFamily="34" charset="0"/>
                <a:ea typeface="Calibri" panose="020F0502020204030204" pitchFamily="34" charset="0"/>
                <a:cs typeface="Calibri" panose="020F0502020204030204" pitchFamily="34" charset="0"/>
              </a:rPr>
              <a:t> A suitable note should be included in the observations para regarding unresolved disputes from earlier years (rate of depreciation, WDV determination, ownership). The note should clarify that depreciation allowable may change upon resolution of pending assessments/appeals.</a:t>
            </a:r>
            <a:endParaRPr lang="en-US" sz="1000" dirty="0">
              <a:cs typeface="Calibri" panose="020F0502020204030204" pitchFamily="34" charset="0"/>
            </a:endParaRPr>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0A99627-0D5D-AA0B-83FB-DC7AF41B3DE7}"/>
              </a:ext>
            </a:extLst>
          </p:cNvPr>
          <p:cNvGraphicFramePr>
            <a:graphicFrameLocks noGrp="1"/>
          </p:cNvGraphicFramePr>
          <p:nvPr>
            <p:extLst>
              <p:ext uri="{D42A27DB-BD31-4B8C-83A1-F6EECF244321}">
                <p14:modId xmlns:p14="http://schemas.microsoft.com/office/powerpoint/2010/main" val="2236078743"/>
              </p:ext>
            </p:extLst>
          </p:nvPr>
        </p:nvGraphicFramePr>
        <p:xfrm>
          <a:off x="395536" y="231487"/>
          <a:ext cx="8064897" cy="4680525"/>
        </p:xfrm>
        <a:graphic>
          <a:graphicData uri="http://schemas.openxmlformats.org/drawingml/2006/table">
            <a:tbl>
              <a:tblPr firstRow="1" bandRow="1">
                <a:tableStyleId>{5C22544A-7EE6-4342-B048-85BDC9FD1C3A}</a:tableStyleId>
              </a:tblPr>
              <a:tblGrid>
                <a:gridCol w="2688299">
                  <a:extLst>
                    <a:ext uri="{9D8B030D-6E8A-4147-A177-3AD203B41FA5}">
                      <a16:colId xmlns:a16="http://schemas.microsoft.com/office/drawing/2014/main" val="3540813678"/>
                    </a:ext>
                  </a:extLst>
                </a:gridCol>
                <a:gridCol w="2688299">
                  <a:extLst>
                    <a:ext uri="{9D8B030D-6E8A-4147-A177-3AD203B41FA5}">
                      <a16:colId xmlns:a16="http://schemas.microsoft.com/office/drawing/2014/main" val="2276392604"/>
                    </a:ext>
                  </a:extLst>
                </a:gridCol>
                <a:gridCol w="2688299">
                  <a:extLst>
                    <a:ext uri="{9D8B030D-6E8A-4147-A177-3AD203B41FA5}">
                      <a16:colId xmlns:a16="http://schemas.microsoft.com/office/drawing/2014/main" val="3274171066"/>
                    </a:ext>
                  </a:extLst>
                </a:gridCol>
              </a:tblGrid>
              <a:tr h="312035">
                <a:tc>
                  <a:txBody>
                    <a:bodyPr/>
                    <a:lstStyle/>
                    <a:p>
                      <a:pPr>
                        <a:buNone/>
                      </a:pPr>
                      <a:r>
                        <a:rPr lang="en-US" sz="700" dirty="0"/>
                        <a:t>Asset Category (Income Tax Block)</a:t>
                      </a:r>
                    </a:p>
                  </a:txBody>
                  <a:tcPr marL="33982" marR="33982" marT="16991" marB="16991" anchor="ctr"/>
                </a:tc>
                <a:tc>
                  <a:txBody>
                    <a:bodyPr/>
                    <a:lstStyle/>
                    <a:p>
                      <a:pPr>
                        <a:buNone/>
                      </a:pPr>
                      <a:r>
                        <a:rPr lang="en-IN" sz="700" dirty="0"/>
                        <a:t>Examples of Assets</a:t>
                      </a:r>
                    </a:p>
                  </a:txBody>
                  <a:tcPr marL="33982" marR="33982" marT="16991" marB="16991" anchor="ctr"/>
                </a:tc>
                <a:tc>
                  <a:txBody>
                    <a:bodyPr/>
                    <a:lstStyle/>
                    <a:p>
                      <a:pPr>
                        <a:buNone/>
                      </a:pPr>
                      <a:r>
                        <a:rPr lang="en-IN" sz="700" dirty="0"/>
                        <a:t>Depreciation Rate </a:t>
                      </a:r>
                    </a:p>
                  </a:txBody>
                  <a:tcPr marL="33982" marR="33982" marT="16991" marB="16991" anchor="ctr"/>
                </a:tc>
                <a:extLst>
                  <a:ext uri="{0D108BD9-81ED-4DB2-BD59-A6C34878D82A}">
                    <a16:rowId xmlns:a16="http://schemas.microsoft.com/office/drawing/2014/main" val="1244152194"/>
                  </a:ext>
                </a:extLst>
              </a:tr>
              <a:tr h="312035">
                <a:tc>
                  <a:txBody>
                    <a:bodyPr/>
                    <a:lstStyle/>
                    <a:p>
                      <a:pPr>
                        <a:buNone/>
                      </a:pPr>
                      <a:r>
                        <a:rPr lang="en-IN" sz="700" b="1"/>
                        <a:t>Residential Building</a:t>
                      </a:r>
                      <a:endParaRPr lang="en-IN" sz="700"/>
                    </a:p>
                  </a:txBody>
                  <a:tcPr marL="33982" marR="33982" marT="16991" marB="16991" anchor="ctr"/>
                </a:tc>
                <a:tc>
                  <a:txBody>
                    <a:bodyPr/>
                    <a:lstStyle/>
                    <a:p>
                      <a:pPr>
                        <a:buNone/>
                      </a:pPr>
                      <a:r>
                        <a:rPr lang="en-US" sz="700" dirty="0"/>
                        <a:t>House property used for business, staff quarters</a:t>
                      </a:r>
                    </a:p>
                  </a:txBody>
                  <a:tcPr marL="33982" marR="33982" marT="16991" marB="16991" anchor="ctr"/>
                </a:tc>
                <a:tc>
                  <a:txBody>
                    <a:bodyPr/>
                    <a:lstStyle/>
                    <a:p>
                      <a:pPr>
                        <a:buNone/>
                      </a:pPr>
                      <a:r>
                        <a:rPr lang="en-IN" sz="700" b="1" dirty="0"/>
                        <a:t>5%</a:t>
                      </a:r>
                      <a:endParaRPr lang="en-IN" sz="700" dirty="0"/>
                    </a:p>
                  </a:txBody>
                  <a:tcPr marL="33982" marR="33982" marT="16991" marB="16991" anchor="ctr"/>
                </a:tc>
                <a:extLst>
                  <a:ext uri="{0D108BD9-81ED-4DB2-BD59-A6C34878D82A}">
                    <a16:rowId xmlns:a16="http://schemas.microsoft.com/office/drawing/2014/main" val="629890717"/>
                  </a:ext>
                </a:extLst>
              </a:tr>
              <a:tr h="312035">
                <a:tc>
                  <a:txBody>
                    <a:bodyPr/>
                    <a:lstStyle/>
                    <a:p>
                      <a:pPr>
                        <a:buNone/>
                      </a:pPr>
                      <a:r>
                        <a:rPr lang="en-IN" sz="700" b="1" dirty="0"/>
                        <a:t>Non-Residential Building</a:t>
                      </a:r>
                      <a:endParaRPr lang="en-IN" sz="700" dirty="0"/>
                    </a:p>
                  </a:txBody>
                  <a:tcPr marL="33982" marR="33982" marT="16991" marB="16991" anchor="ctr"/>
                </a:tc>
                <a:tc>
                  <a:txBody>
                    <a:bodyPr/>
                    <a:lstStyle/>
                    <a:p>
                      <a:pPr>
                        <a:buNone/>
                      </a:pPr>
                      <a:r>
                        <a:rPr lang="en-US" sz="700"/>
                        <a:t>Office building, factory building, shop</a:t>
                      </a:r>
                    </a:p>
                  </a:txBody>
                  <a:tcPr marL="33982" marR="33982" marT="16991" marB="16991" anchor="ctr"/>
                </a:tc>
                <a:tc>
                  <a:txBody>
                    <a:bodyPr/>
                    <a:lstStyle/>
                    <a:p>
                      <a:pPr>
                        <a:buNone/>
                      </a:pPr>
                      <a:r>
                        <a:rPr lang="en-IN" sz="700" b="1"/>
                        <a:t>10%</a:t>
                      </a:r>
                      <a:endParaRPr lang="en-IN" sz="700"/>
                    </a:p>
                  </a:txBody>
                  <a:tcPr marL="33982" marR="33982" marT="16991" marB="16991" anchor="ctr"/>
                </a:tc>
                <a:extLst>
                  <a:ext uri="{0D108BD9-81ED-4DB2-BD59-A6C34878D82A}">
                    <a16:rowId xmlns:a16="http://schemas.microsoft.com/office/drawing/2014/main" val="1128333923"/>
                  </a:ext>
                </a:extLst>
              </a:tr>
              <a:tr h="312035">
                <a:tc>
                  <a:txBody>
                    <a:bodyPr/>
                    <a:lstStyle/>
                    <a:p>
                      <a:pPr>
                        <a:buNone/>
                      </a:pPr>
                      <a:r>
                        <a:rPr lang="en-IN" sz="700" b="1" dirty="0"/>
                        <a:t>Temporary Structure</a:t>
                      </a:r>
                      <a:endParaRPr lang="en-IN" sz="700" dirty="0"/>
                    </a:p>
                  </a:txBody>
                  <a:tcPr marL="33982" marR="33982" marT="16991" marB="16991" anchor="ctr"/>
                </a:tc>
                <a:tc>
                  <a:txBody>
                    <a:bodyPr/>
                    <a:lstStyle/>
                    <a:p>
                      <a:pPr>
                        <a:buNone/>
                      </a:pPr>
                      <a:r>
                        <a:rPr lang="en-IN" sz="700" dirty="0"/>
                        <a:t>Wooden structure, temporary shed</a:t>
                      </a:r>
                    </a:p>
                  </a:txBody>
                  <a:tcPr marL="33982" marR="33982" marT="16991" marB="16991" anchor="ctr"/>
                </a:tc>
                <a:tc>
                  <a:txBody>
                    <a:bodyPr/>
                    <a:lstStyle/>
                    <a:p>
                      <a:pPr>
                        <a:buNone/>
                      </a:pPr>
                      <a:r>
                        <a:rPr lang="en-IN" sz="700" b="1" dirty="0"/>
                        <a:t>40%</a:t>
                      </a:r>
                      <a:endParaRPr lang="en-IN" sz="700" dirty="0"/>
                    </a:p>
                  </a:txBody>
                  <a:tcPr marL="33982" marR="33982" marT="16991" marB="16991" anchor="ctr"/>
                </a:tc>
                <a:extLst>
                  <a:ext uri="{0D108BD9-81ED-4DB2-BD59-A6C34878D82A}">
                    <a16:rowId xmlns:a16="http://schemas.microsoft.com/office/drawing/2014/main" val="3998376911"/>
                  </a:ext>
                </a:extLst>
              </a:tr>
              <a:tr h="312035">
                <a:tc>
                  <a:txBody>
                    <a:bodyPr/>
                    <a:lstStyle/>
                    <a:p>
                      <a:pPr>
                        <a:buNone/>
                      </a:pPr>
                      <a:r>
                        <a:rPr lang="en-IN" sz="700" b="1" dirty="0"/>
                        <a:t>Furniture &amp; Fittings</a:t>
                      </a:r>
                      <a:endParaRPr lang="en-IN" sz="700" dirty="0"/>
                    </a:p>
                  </a:txBody>
                  <a:tcPr marL="33982" marR="33982" marT="16991" marB="16991" anchor="ctr"/>
                </a:tc>
                <a:tc>
                  <a:txBody>
                    <a:bodyPr/>
                    <a:lstStyle/>
                    <a:p>
                      <a:pPr>
                        <a:buNone/>
                      </a:pPr>
                      <a:r>
                        <a:rPr lang="en-IN" sz="700" dirty="0"/>
                        <a:t>Tables, chairs, office furniture</a:t>
                      </a:r>
                    </a:p>
                  </a:txBody>
                  <a:tcPr marL="33982" marR="33982" marT="16991" marB="16991" anchor="ctr"/>
                </a:tc>
                <a:tc>
                  <a:txBody>
                    <a:bodyPr/>
                    <a:lstStyle/>
                    <a:p>
                      <a:pPr>
                        <a:buNone/>
                      </a:pPr>
                      <a:r>
                        <a:rPr lang="en-IN" sz="700" b="1"/>
                        <a:t>10%</a:t>
                      </a:r>
                      <a:endParaRPr lang="en-IN" sz="700"/>
                    </a:p>
                  </a:txBody>
                  <a:tcPr marL="33982" marR="33982" marT="16991" marB="16991" anchor="ctr"/>
                </a:tc>
                <a:extLst>
                  <a:ext uri="{0D108BD9-81ED-4DB2-BD59-A6C34878D82A}">
                    <a16:rowId xmlns:a16="http://schemas.microsoft.com/office/drawing/2014/main" val="1961106738"/>
                  </a:ext>
                </a:extLst>
              </a:tr>
              <a:tr h="312035">
                <a:tc>
                  <a:txBody>
                    <a:bodyPr/>
                    <a:lstStyle/>
                    <a:p>
                      <a:pPr>
                        <a:buNone/>
                      </a:pPr>
                      <a:r>
                        <a:rPr lang="en-IN" sz="700" b="1" dirty="0"/>
                        <a:t>Plant &amp; Machinery (General)</a:t>
                      </a:r>
                      <a:endParaRPr lang="en-IN" sz="700" dirty="0"/>
                    </a:p>
                  </a:txBody>
                  <a:tcPr marL="33982" marR="33982" marT="16991" marB="16991" anchor="ctr"/>
                </a:tc>
                <a:tc>
                  <a:txBody>
                    <a:bodyPr/>
                    <a:lstStyle/>
                    <a:p>
                      <a:pPr>
                        <a:buNone/>
                      </a:pPr>
                      <a:r>
                        <a:rPr lang="en-IN" sz="700" dirty="0"/>
                        <a:t>Machines, equipment, tools</a:t>
                      </a:r>
                    </a:p>
                  </a:txBody>
                  <a:tcPr marL="33982" marR="33982" marT="16991" marB="16991" anchor="ctr"/>
                </a:tc>
                <a:tc>
                  <a:txBody>
                    <a:bodyPr/>
                    <a:lstStyle/>
                    <a:p>
                      <a:pPr>
                        <a:buNone/>
                      </a:pPr>
                      <a:r>
                        <a:rPr lang="en-IN" sz="700" b="1"/>
                        <a:t>15%</a:t>
                      </a:r>
                      <a:endParaRPr lang="en-IN" sz="700"/>
                    </a:p>
                  </a:txBody>
                  <a:tcPr marL="33982" marR="33982" marT="16991" marB="16991" anchor="ctr"/>
                </a:tc>
                <a:extLst>
                  <a:ext uri="{0D108BD9-81ED-4DB2-BD59-A6C34878D82A}">
                    <a16:rowId xmlns:a16="http://schemas.microsoft.com/office/drawing/2014/main" val="2966376698"/>
                  </a:ext>
                </a:extLst>
              </a:tr>
              <a:tr h="312035">
                <a:tc>
                  <a:txBody>
                    <a:bodyPr/>
                    <a:lstStyle/>
                    <a:p>
                      <a:pPr>
                        <a:buNone/>
                      </a:pPr>
                      <a:r>
                        <a:rPr lang="en-IN" sz="700" b="1" dirty="0"/>
                        <a:t>Motor Cars (General Use)</a:t>
                      </a:r>
                      <a:endParaRPr lang="en-IN" sz="700" dirty="0"/>
                    </a:p>
                  </a:txBody>
                  <a:tcPr marL="33982" marR="33982" marT="16991" marB="16991" anchor="ctr"/>
                </a:tc>
                <a:tc>
                  <a:txBody>
                    <a:bodyPr/>
                    <a:lstStyle/>
                    <a:p>
                      <a:pPr>
                        <a:buNone/>
                      </a:pPr>
                      <a:r>
                        <a:rPr lang="en-IN" sz="700"/>
                        <a:t>Cars used in business</a:t>
                      </a:r>
                    </a:p>
                  </a:txBody>
                  <a:tcPr marL="33982" marR="33982" marT="16991" marB="16991" anchor="ctr"/>
                </a:tc>
                <a:tc>
                  <a:txBody>
                    <a:bodyPr/>
                    <a:lstStyle/>
                    <a:p>
                      <a:pPr>
                        <a:buNone/>
                      </a:pPr>
                      <a:r>
                        <a:rPr lang="en-IN" sz="700" b="1"/>
                        <a:t>15%</a:t>
                      </a:r>
                      <a:endParaRPr lang="en-IN" sz="700"/>
                    </a:p>
                  </a:txBody>
                  <a:tcPr marL="33982" marR="33982" marT="16991" marB="16991" anchor="ctr"/>
                </a:tc>
                <a:extLst>
                  <a:ext uri="{0D108BD9-81ED-4DB2-BD59-A6C34878D82A}">
                    <a16:rowId xmlns:a16="http://schemas.microsoft.com/office/drawing/2014/main" val="3117663802"/>
                  </a:ext>
                </a:extLst>
              </a:tr>
              <a:tr h="312035">
                <a:tc>
                  <a:txBody>
                    <a:bodyPr/>
                    <a:lstStyle/>
                    <a:p>
                      <a:pPr>
                        <a:buNone/>
                      </a:pPr>
                      <a:r>
                        <a:rPr lang="en-US" sz="700" b="1" dirty="0"/>
                        <a:t>Motor Cars used on Hire</a:t>
                      </a:r>
                      <a:endParaRPr lang="en-US" sz="700" dirty="0"/>
                    </a:p>
                  </a:txBody>
                  <a:tcPr marL="33982" marR="33982" marT="16991" marB="16991" anchor="ctr"/>
                </a:tc>
                <a:tc>
                  <a:txBody>
                    <a:bodyPr/>
                    <a:lstStyle/>
                    <a:p>
                      <a:pPr>
                        <a:buNone/>
                      </a:pPr>
                      <a:r>
                        <a:rPr lang="en-IN" sz="700"/>
                        <a:t>Taxi, Ola/Uber cars</a:t>
                      </a:r>
                    </a:p>
                  </a:txBody>
                  <a:tcPr marL="33982" marR="33982" marT="16991" marB="16991" anchor="ctr"/>
                </a:tc>
                <a:tc>
                  <a:txBody>
                    <a:bodyPr/>
                    <a:lstStyle/>
                    <a:p>
                      <a:pPr>
                        <a:buNone/>
                      </a:pPr>
                      <a:r>
                        <a:rPr lang="en-IN" sz="700" b="1"/>
                        <a:t>30%</a:t>
                      </a:r>
                      <a:endParaRPr lang="en-IN" sz="700"/>
                    </a:p>
                  </a:txBody>
                  <a:tcPr marL="33982" marR="33982" marT="16991" marB="16991" anchor="ctr"/>
                </a:tc>
                <a:extLst>
                  <a:ext uri="{0D108BD9-81ED-4DB2-BD59-A6C34878D82A}">
                    <a16:rowId xmlns:a16="http://schemas.microsoft.com/office/drawing/2014/main" val="4160588365"/>
                  </a:ext>
                </a:extLst>
              </a:tr>
              <a:tr h="312035">
                <a:tc>
                  <a:txBody>
                    <a:bodyPr/>
                    <a:lstStyle/>
                    <a:p>
                      <a:pPr>
                        <a:buNone/>
                      </a:pPr>
                      <a:r>
                        <a:rPr lang="en-IN" sz="700" b="1" dirty="0"/>
                        <a:t>Computers &amp; Computer Software</a:t>
                      </a:r>
                      <a:endParaRPr lang="en-IN" sz="700" dirty="0"/>
                    </a:p>
                  </a:txBody>
                  <a:tcPr marL="33982" marR="33982" marT="16991" marB="16991" anchor="ctr"/>
                </a:tc>
                <a:tc>
                  <a:txBody>
                    <a:bodyPr/>
                    <a:lstStyle/>
                    <a:p>
                      <a:pPr>
                        <a:buNone/>
                      </a:pPr>
                      <a:r>
                        <a:rPr lang="en-IN" sz="700"/>
                        <a:t>Desktop, laptop, software</a:t>
                      </a:r>
                    </a:p>
                  </a:txBody>
                  <a:tcPr marL="33982" marR="33982" marT="16991" marB="16991" anchor="ctr"/>
                </a:tc>
                <a:tc>
                  <a:txBody>
                    <a:bodyPr/>
                    <a:lstStyle/>
                    <a:p>
                      <a:pPr>
                        <a:buNone/>
                      </a:pPr>
                      <a:r>
                        <a:rPr lang="en-IN" sz="700" b="1" dirty="0"/>
                        <a:t>40%</a:t>
                      </a:r>
                      <a:endParaRPr lang="en-IN" sz="700" dirty="0"/>
                    </a:p>
                  </a:txBody>
                  <a:tcPr marL="33982" marR="33982" marT="16991" marB="16991" anchor="ctr"/>
                </a:tc>
                <a:extLst>
                  <a:ext uri="{0D108BD9-81ED-4DB2-BD59-A6C34878D82A}">
                    <a16:rowId xmlns:a16="http://schemas.microsoft.com/office/drawing/2014/main" val="2687907081"/>
                  </a:ext>
                </a:extLst>
              </a:tr>
              <a:tr h="312035">
                <a:tc>
                  <a:txBody>
                    <a:bodyPr/>
                    <a:lstStyle/>
                    <a:p>
                      <a:pPr>
                        <a:buNone/>
                      </a:pPr>
                      <a:r>
                        <a:rPr lang="en-IN" sz="700" b="1" dirty="0"/>
                        <a:t>Books (Professional)</a:t>
                      </a:r>
                      <a:endParaRPr lang="en-IN" sz="700" dirty="0"/>
                    </a:p>
                  </a:txBody>
                  <a:tcPr marL="33982" marR="33982" marT="16991" marB="16991" anchor="ctr"/>
                </a:tc>
                <a:tc>
                  <a:txBody>
                    <a:bodyPr/>
                    <a:lstStyle/>
                    <a:p>
                      <a:pPr>
                        <a:buNone/>
                      </a:pPr>
                      <a:r>
                        <a:rPr lang="en-IN" sz="700" dirty="0"/>
                        <a:t>Books used by professionals</a:t>
                      </a:r>
                    </a:p>
                  </a:txBody>
                  <a:tcPr marL="33982" marR="33982" marT="16991" marB="16991" anchor="ctr"/>
                </a:tc>
                <a:tc>
                  <a:txBody>
                    <a:bodyPr/>
                    <a:lstStyle/>
                    <a:p>
                      <a:pPr>
                        <a:buNone/>
                      </a:pPr>
                      <a:r>
                        <a:rPr lang="en-IN" sz="700" b="1"/>
                        <a:t>40%</a:t>
                      </a:r>
                      <a:endParaRPr lang="en-IN" sz="700"/>
                    </a:p>
                  </a:txBody>
                  <a:tcPr marL="33982" marR="33982" marT="16991" marB="16991" anchor="ctr"/>
                </a:tc>
                <a:extLst>
                  <a:ext uri="{0D108BD9-81ED-4DB2-BD59-A6C34878D82A}">
                    <a16:rowId xmlns:a16="http://schemas.microsoft.com/office/drawing/2014/main" val="1789260821"/>
                  </a:ext>
                </a:extLst>
              </a:tr>
              <a:tr h="312035">
                <a:tc>
                  <a:txBody>
                    <a:bodyPr/>
                    <a:lstStyle/>
                    <a:p>
                      <a:pPr>
                        <a:buNone/>
                      </a:pPr>
                      <a:r>
                        <a:rPr lang="en-IN" sz="700" b="1" dirty="0"/>
                        <a:t>Pollution Control Equipment</a:t>
                      </a:r>
                      <a:endParaRPr lang="en-IN" sz="700" dirty="0"/>
                    </a:p>
                  </a:txBody>
                  <a:tcPr marL="33982" marR="33982" marT="16991" marB="16991" anchor="ctr"/>
                </a:tc>
                <a:tc>
                  <a:txBody>
                    <a:bodyPr/>
                    <a:lstStyle/>
                    <a:p>
                      <a:pPr>
                        <a:buNone/>
                      </a:pPr>
                      <a:r>
                        <a:rPr lang="en-US" sz="700"/>
                        <a:t>Air/water pollution control machines</a:t>
                      </a:r>
                    </a:p>
                  </a:txBody>
                  <a:tcPr marL="33982" marR="33982" marT="16991" marB="16991" anchor="ctr"/>
                </a:tc>
                <a:tc>
                  <a:txBody>
                    <a:bodyPr/>
                    <a:lstStyle/>
                    <a:p>
                      <a:pPr>
                        <a:buNone/>
                      </a:pPr>
                      <a:r>
                        <a:rPr lang="en-IN" sz="700" b="1"/>
                        <a:t>40%</a:t>
                      </a:r>
                      <a:endParaRPr lang="en-IN" sz="700"/>
                    </a:p>
                  </a:txBody>
                  <a:tcPr marL="33982" marR="33982" marT="16991" marB="16991" anchor="ctr"/>
                </a:tc>
                <a:extLst>
                  <a:ext uri="{0D108BD9-81ED-4DB2-BD59-A6C34878D82A}">
                    <a16:rowId xmlns:a16="http://schemas.microsoft.com/office/drawing/2014/main" val="2281866900"/>
                  </a:ext>
                </a:extLst>
              </a:tr>
              <a:tr h="312035">
                <a:tc>
                  <a:txBody>
                    <a:bodyPr/>
                    <a:lstStyle/>
                    <a:p>
                      <a:pPr>
                        <a:buNone/>
                      </a:pPr>
                      <a:r>
                        <a:rPr lang="en-IN" sz="700" b="1" dirty="0"/>
                        <a:t>Renewable Energy Devices</a:t>
                      </a:r>
                      <a:endParaRPr lang="en-IN" sz="700" dirty="0"/>
                    </a:p>
                  </a:txBody>
                  <a:tcPr marL="33982" marR="33982" marT="16991" marB="16991" anchor="ctr"/>
                </a:tc>
                <a:tc>
                  <a:txBody>
                    <a:bodyPr/>
                    <a:lstStyle/>
                    <a:p>
                      <a:pPr>
                        <a:buNone/>
                      </a:pPr>
                      <a:r>
                        <a:rPr lang="en-IN" sz="700" dirty="0"/>
                        <a:t>Solar plant, windmill</a:t>
                      </a:r>
                    </a:p>
                  </a:txBody>
                  <a:tcPr marL="33982" marR="33982" marT="16991" marB="16991" anchor="ctr"/>
                </a:tc>
                <a:tc>
                  <a:txBody>
                    <a:bodyPr/>
                    <a:lstStyle/>
                    <a:p>
                      <a:pPr>
                        <a:buNone/>
                      </a:pPr>
                      <a:r>
                        <a:rPr lang="en-IN" sz="700" b="1" dirty="0"/>
                        <a:t>40%</a:t>
                      </a:r>
                      <a:endParaRPr lang="en-IN" sz="700" dirty="0"/>
                    </a:p>
                  </a:txBody>
                  <a:tcPr marL="33982" marR="33982" marT="16991" marB="16991" anchor="ctr"/>
                </a:tc>
                <a:extLst>
                  <a:ext uri="{0D108BD9-81ED-4DB2-BD59-A6C34878D82A}">
                    <a16:rowId xmlns:a16="http://schemas.microsoft.com/office/drawing/2014/main" val="33601066"/>
                  </a:ext>
                </a:extLst>
              </a:tr>
              <a:tr h="312035">
                <a:tc>
                  <a:txBody>
                    <a:bodyPr/>
                    <a:lstStyle/>
                    <a:p>
                      <a:pPr>
                        <a:buNone/>
                      </a:pPr>
                      <a:r>
                        <a:rPr lang="en-IN" sz="700" b="1" dirty="0"/>
                        <a:t>Ships</a:t>
                      </a:r>
                      <a:endParaRPr lang="en-IN" sz="700" dirty="0"/>
                    </a:p>
                  </a:txBody>
                  <a:tcPr marL="33982" marR="33982" marT="16991" marB="16991" anchor="ctr"/>
                </a:tc>
                <a:tc>
                  <a:txBody>
                    <a:bodyPr/>
                    <a:lstStyle/>
                    <a:p>
                      <a:pPr>
                        <a:buNone/>
                      </a:pPr>
                      <a:r>
                        <a:rPr lang="en-IN" sz="700"/>
                        <a:t>Ships used in business</a:t>
                      </a:r>
                    </a:p>
                  </a:txBody>
                  <a:tcPr marL="33982" marR="33982" marT="16991" marB="16991" anchor="ctr"/>
                </a:tc>
                <a:tc>
                  <a:txBody>
                    <a:bodyPr/>
                    <a:lstStyle/>
                    <a:p>
                      <a:pPr>
                        <a:buNone/>
                      </a:pPr>
                      <a:r>
                        <a:rPr lang="en-IN" sz="700" b="1"/>
                        <a:t>20%</a:t>
                      </a:r>
                      <a:endParaRPr lang="en-IN" sz="700"/>
                    </a:p>
                  </a:txBody>
                  <a:tcPr marL="33982" marR="33982" marT="16991" marB="16991" anchor="ctr"/>
                </a:tc>
                <a:extLst>
                  <a:ext uri="{0D108BD9-81ED-4DB2-BD59-A6C34878D82A}">
                    <a16:rowId xmlns:a16="http://schemas.microsoft.com/office/drawing/2014/main" val="3864254823"/>
                  </a:ext>
                </a:extLst>
              </a:tr>
              <a:tr h="312035">
                <a:tc>
                  <a:txBody>
                    <a:bodyPr/>
                    <a:lstStyle/>
                    <a:p>
                      <a:pPr>
                        <a:buNone/>
                      </a:pPr>
                      <a:r>
                        <a:rPr lang="en-IN" sz="700" b="1" dirty="0"/>
                        <a:t>Aircraft/Aeroplanes</a:t>
                      </a:r>
                      <a:endParaRPr lang="en-IN" sz="700" dirty="0"/>
                    </a:p>
                  </a:txBody>
                  <a:tcPr marL="33982" marR="33982" marT="16991" marB="16991" anchor="ctr"/>
                </a:tc>
                <a:tc>
                  <a:txBody>
                    <a:bodyPr/>
                    <a:lstStyle/>
                    <a:p>
                      <a:pPr>
                        <a:buNone/>
                      </a:pPr>
                      <a:r>
                        <a:rPr lang="en-IN" sz="700"/>
                        <a:t>Aircraft used for business</a:t>
                      </a:r>
                    </a:p>
                  </a:txBody>
                  <a:tcPr marL="33982" marR="33982" marT="16991" marB="16991" anchor="ctr"/>
                </a:tc>
                <a:tc>
                  <a:txBody>
                    <a:bodyPr/>
                    <a:lstStyle/>
                    <a:p>
                      <a:pPr>
                        <a:buNone/>
                      </a:pPr>
                      <a:r>
                        <a:rPr lang="en-IN" sz="700" b="1"/>
                        <a:t>40%</a:t>
                      </a:r>
                      <a:endParaRPr lang="en-IN" sz="700"/>
                    </a:p>
                  </a:txBody>
                  <a:tcPr marL="33982" marR="33982" marT="16991" marB="16991" anchor="ctr"/>
                </a:tc>
                <a:extLst>
                  <a:ext uri="{0D108BD9-81ED-4DB2-BD59-A6C34878D82A}">
                    <a16:rowId xmlns:a16="http://schemas.microsoft.com/office/drawing/2014/main" val="3735161994"/>
                  </a:ext>
                </a:extLst>
              </a:tr>
              <a:tr h="312035">
                <a:tc>
                  <a:txBody>
                    <a:bodyPr/>
                    <a:lstStyle/>
                    <a:p>
                      <a:pPr>
                        <a:buNone/>
                      </a:pPr>
                      <a:r>
                        <a:rPr lang="en-IN" sz="700" b="1" dirty="0"/>
                        <a:t>Intangible Assets</a:t>
                      </a:r>
                      <a:endParaRPr lang="en-IN" sz="700" dirty="0"/>
                    </a:p>
                  </a:txBody>
                  <a:tcPr marL="33982" marR="33982" marT="16991" marB="16991" anchor="ctr"/>
                </a:tc>
                <a:tc>
                  <a:txBody>
                    <a:bodyPr/>
                    <a:lstStyle/>
                    <a:p>
                      <a:pPr>
                        <a:buNone/>
                      </a:pPr>
                      <a:r>
                        <a:rPr lang="en-IN" sz="700" dirty="0"/>
                        <a:t>Patent, trademark, license, franchise</a:t>
                      </a:r>
                    </a:p>
                  </a:txBody>
                  <a:tcPr marL="33982" marR="33982" marT="16991" marB="16991" anchor="ctr"/>
                </a:tc>
                <a:tc>
                  <a:txBody>
                    <a:bodyPr/>
                    <a:lstStyle/>
                    <a:p>
                      <a:pPr>
                        <a:buNone/>
                      </a:pPr>
                      <a:r>
                        <a:rPr lang="en-IN" sz="700" b="1" dirty="0"/>
                        <a:t>25%</a:t>
                      </a:r>
                      <a:endParaRPr lang="en-IN" sz="700" dirty="0"/>
                    </a:p>
                  </a:txBody>
                  <a:tcPr marL="33982" marR="33982" marT="16991" marB="16991" anchor="ctr"/>
                </a:tc>
                <a:extLst>
                  <a:ext uri="{0D108BD9-81ED-4DB2-BD59-A6C34878D82A}">
                    <a16:rowId xmlns:a16="http://schemas.microsoft.com/office/drawing/2014/main" val="293367340"/>
                  </a:ext>
                </a:extLst>
              </a:tr>
            </a:tbl>
          </a:graphicData>
        </a:graphic>
      </p:graphicFrame>
    </p:spTree>
    <p:extLst>
      <p:ext uri="{BB962C8B-B14F-4D97-AF65-F5344CB8AC3E}">
        <p14:creationId xmlns:p14="http://schemas.microsoft.com/office/powerpoint/2010/main" val="3459081023"/>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Text 1"/>
          <p:cNvSpPr/>
          <p:nvPr/>
        </p:nvSpPr>
        <p:spPr>
          <a:xfrm>
            <a:off x="496119" y="1790729"/>
            <a:ext cx="3924598" cy="319596"/>
          </a:xfrm>
          <a:prstGeom prst="rect">
            <a:avLst/>
          </a:prstGeom>
          <a:solidFill>
            <a:schemeClr val="accent1">
              <a:lumMod val="75000"/>
            </a:schemeClr>
          </a:solidFill>
        </p:spPr>
        <p:txBody>
          <a:bodyPr wrap="none" lIns="0" tIns="0" rIns="0" bIns="0" rtlCol="0" anchor="t"/>
          <a:lstStyle/>
          <a:p>
            <a:pPr marL="0" indent="0" algn="l">
              <a:lnSpc>
                <a:spcPct val="104000"/>
              </a:lnSpc>
              <a:buNone/>
            </a:pPr>
            <a:r>
              <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rPr>
              <a:t>  Additional Depreciation</a:t>
            </a:r>
            <a:endParaRPr lang="en-US" sz="1200" b="1" dirty="0">
              <a:solidFill>
                <a:schemeClr val="bg1"/>
              </a:solidFill>
              <a:cs typeface="Calibri" panose="020F0502020204030204" pitchFamily="34" charset="0"/>
            </a:endParaRPr>
          </a:p>
        </p:txBody>
      </p:sp>
      <p:sp>
        <p:nvSpPr>
          <p:cNvPr id="4" name="Text 2"/>
          <p:cNvSpPr/>
          <p:nvPr/>
        </p:nvSpPr>
        <p:spPr>
          <a:xfrm>
            <a:off x="496118" y="2297288"/>
            <a:ext cx="8435554" cy="1167618"/>
          </a:xfrm>
          <a:prstGeom prst="rect">
            <a:avLst/>
          </a:prstGeom>
          <a:noFill/>
        </p:spPr>
        <p:txBody>
          <a:bodyPr wrap="square" lIns="0" tIns="0" rIns="0" bIns="0" rtlCol="0" anchor="t">
            <a:noAutofit/>
          </a:bodyPr>
          <a:lstStyle/>
          <a:p>
            <a:pPr marL="171450" indent="-171450" algn="l">
              <a:lnSpc>
                <a:spcPct val="133000"/>
              </a:lnSpc>
              <a:spcAft>
                <a:spcPts val="850"/>
              </a:spcAft>
              <a:buFont typeface="Wingdings" panose="05000000000000000000" pitchFamily="2" charset="2"/>
              <a:buChar char="Ø"/>
            </a:pPr>
            <a:r>
              <a:rPr lang="en-US" sz="1000" dirty="0">
                <a:latin typeface="Calibri" panose="020F0502020204030204" pitchFamily="34" charset="0"/>
                <a:ea typeface="Calibri" panose="020F0502020204030204" pitchFamily="34" charset="0"/>
                <a:cs typeface="Calibri" panose="020F0502020204030204" pitchFamily="34" charset="0"/>
              </a:rPr>
              <a:t>Additional depreciation is allowable for new machinery/plant installed on or after </a:t>
            </a:r>
            <a:r>
              <a:rPr lang="en-US" sz="1000" b="1" dirty="0">
                <a:latin typeface="Calibri" panose="020F0502020204030204" pitchFamily="34" charset="0"/>
                <a:ea typeface="Calibri" panose="020F0502020204030204" pitchFamily="34" charset="0"/>
                <a:cs typeface="Calibri" panose="020F0502020204030204" pitchFamily="34" charset="0"/>
              </a:rPr>
              <a:t>31st March 2005</a:t>
            </a:r>
            <a:r>
              <a:rPr lang="en-US" sz="1000" dirty="0">
                <a:latin typeface="Calibri" panose="020F0502020204030204" pitchFamily="34" charset="0"/>
                <a:ea typeface="Calibri" panose="020F0502020204030204" pitchFamily="34" charset="0"/>
                <a:cs typeface="Calibri" panose="020F0502020204030204" pitchFamily="34" charset="0"/>
              </a:rPr>
              <a:t> for assessee engaged in manufacture, production, or power generation/distribution.</a:t>
            </a:r>
          </a:p>
          <a:p>
            <a:pPr marL="171450" indent="-171450" algn="l">
              <a:lnSpc>
                <a:spcPct val="133000"/>
              </a:lnSpc>
              <a:spcAft>
                <a:spcPts val="850"/>
              </a:spcAft>
              <a:buFont typeface="Wingdings" panose="05000000000000000000" pitchFamily="2" charset="2"/>
              <a:buChar char="Ø"/>
            </a:pPr>
            <a:r>
              <a:rPr lang="en-US" sz="1000" b="1" dirty="0">
                <a:latin typeface="Calibri" panose="020F0502020204030204" pitchFamily="34" charset="0"/>
                <a:ea typeface="Calibri" panose="020F0502020204030204" pitchFamily="34" charset="0"/>
                <a:cs typeface="Calibri" panose="020F0502020204030204" pitchFamily="34" charset="0"/>
              </a:rPr>
              <a:t>Exclusions:</a:t>
            </a:r>
            <a:r>
              <a:rPr lang="en-US" sz="1000" dirty="0">
                <a:latin typeface="Calibri" panose="020F0502020204030204" pitchFamily="34" charset="0"/>
                <a:ea typeface="Calibri" panose="020F0502020204030204" pitchFamily="34" charset="0"/>
                <a:cs typeface="Calibri" panose="020F0502020204030204" pitchFamily="34" charset="0"/>
              </a:rPr>
              <a:t> Previously used machinery, office/residential premises, office appliances, road transport vehicles.</a:t>
            </a:r>
            <a:endParaRPr lang="en-US" sz="1000" dirty="0">
              <a:cs typeface="Calibri" panose="020F0502020204030204" pitchFamily="34" charset="0"/>
            </a:endParaRPr>
          </a:p>
          <a:p>
            <a:pPr marL="171450" indent="-171450" algn="l">
              <a:lnSpc>
                <a:spcPct val="133000"/>
              </a:lnSpc>
              <a:buFont typeface="Wingdings" panose="05000000000000000000" pitchFamily="2" charset="2"/>
              <a:buChar char="Ø"/>
            </a:pPr>
            <a:r>
              <a:rPr lang="en-US" sz="1000" dirty="0">
                <a:latin typeface="Calibri" panose="020F0502020204030204" pitchFamily="34" charset="0"/>
                <a:ea typeface="Calibri" panose="020F0502020204030204" pitchFamily="34" charset="0"/>
                <a:cs typeface="Calibri" panose="020F0502020204030204" pitchFamily="34" charset="0"/>
              </a:rPr>
              <a:t>Assessee opting for S.115BA, 115BAA, 115BAB, 115BAD, or 115BAE </a:t>
            </a:r>
            <a:r>
              <a:rPr lang="en-US" sz="1000" b="1" dirty="0">
                <a:latin typeface="Calibri" panose="020F0502020204030204" pitchFamily="34" charset="0"/>
                <a:ea typeface="Calibri" panose="020F0502020204030204" pitchFamily="34" charset="0"/>
                <a:cs typeface="Calibri" panose="020F0502020204030204" pitchFamily="34" charset="0"/>
              </a:rPr>
              <a:t>cannot claim</a:t>
            </a:r>
            <a:r>
              <a:rPr lang="en-US" sz="1000" dirty="0">
                <a:latin typeface="Calibri" panose="020F0502020204030204" pitchFamily="34" charset="0"/>
                <a:ea typeface="Calibri" panose="020F0502020204030204" pitchFamily="34" charset="0"/>
                <a:cs typeface="Calibri" panose="020F0502020204030204" pitchFamily="34" charset="0"/>
              </a:rPr>
              <a:t> additional depreciation. </a:t>
            </a:r>
            <a:endParaRPr lang="en-US" sz="1000" dirty="0">
              <a:cs typeface="Calibri" panose="020F0502020204030204" pitchFamily="34" charset="0"/>
            </a:endParaRPr>
          </a:p>
        </p:txBody>
      </p:sp>
      <p:sp>
        <p:nvSpPr>
          <p:cNvPr id="5" name="Text 3"/>
          <p:cNvSpPr/>
          <p:nvPr/>
        </p:nvSpPr>
        <p:spPr>
          <a:xfrm>
            <a:off x="496119" y="3651870"/>
            <a:ext cx="3924598" cy="311844"/>
          </a:xfrm>
          <a:prstGeom prst="rect">
            <a:avLst/>
          </a:prstGeom>
          <a:solidFill>
            <a:schemeClr val="accent1">
              <a:lumMod val="75000"/>
            </a:schemeClr>
          </a:solidFill>
        </p:spPr>
        <p:txBody>
          <a:bodyPr wrap="square" lIns="0" tIns="0" rIns="0" bIns="0" rtlCol="0" anchor="t">
            <a:normAutofit/>
          </a:bodyPr>
          <a:lstStyle/>
          <a:p>
            <a:pPr marL="0" indent="0">
              <a:lnSpc>
                <a:spcPct val="104000"/>
              </a:lnSpc>
              <a:buNone/>
            </a:pPr>
            <a:r>
              <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rPr>
              <a:t>  Mandatory Depreciation &amp; Unabsorbed Depreciation</a:t>
            </a:r>
            <a:endParaRPr lang="en-US" sz="1200" b="1" dirty="0">
              <a:solidFill>
                <a:schemeClr val="bg1"/>
              </a:solidFill>
              <a:cs typeface="Calibri" panose="020F0502020204030204" pitchFamily="34" charset="0"/>
            </a:endParaRPr>
          </a:p>
        </p:txBody>
      </p:sp>
      <p:sp>
        <p:nvSpPr>
          <p:cNvPr id="6" name="Text 4"/>
          <p:cNvSpPr/>
          <p:nvPr/>
        </p:nvSpPr>
        <p:spPr>
          <a:xfrm>
            <a:off x="496118" y="4150678"/>
            <a:ext cx="8324353" cy="905471"/>
          </a:xfrm>
          <a:prstGeom prst="rect">
            <a:avLst/>
          </a:prstGeom>
          <a:noFill/>
        </p:spPr>
        <p:txBody>
          <a:bodyPr wrap="square" lIns="0" tIns="0" rIns="0" bIns="0" rtlCol="0" anchor="t">
            <a:noAutofit/>
          </a:bodyPr>
          <a:lstStyle/>
          <a:p>
            <a:pPr marL="171450" indent="-171450" algn="l">
              <a:lnSpc>
                <a:spcPct val="133000"/>
              </a:lnSpc>
              <a:spcAft>
                <a:spcPts val="850"/>
              </a:spcAft>
              <a:buFont typeface="Wingdings" panose="05000000000000000000" pitchFamily="2" charset="2"/>
              <a:buChar char="Ø"/>
            </a:pPr>
            <a:r>
              <a:rPr lang="en-US" sz="1000" dirty="0">
                <a:latin typeface="Calibri" panose="020F0502020204030204" pitchFamily="34" charset="0"/>
                <a:ea typeface="Calibri" panose="020F0502020204030204" pitchFamily="34" charset="0"/>
                <a:cs typeface="Calibri" panose="020F0502020204030204" pitchFamily="34" charset="0"/>
              </a:rPr>
              <a:t>Explanation 5 to S.32(1) makes depreciation claim </a:t>
            </a:r>
            <a:r>
              <a:rPr lang="en-US" sz="1000" b="1" dirty="0">
                <a:latin typeface="Calibri" panose="020F0502020204030204" pitchFamily="34" charset="0"/>
                <a:ea typeface="Calibri" panose="020F0502020204030204" pitchFamily="34" charset="0"/>
                <a:cs typeface="Calibri" panose="020F0502020204030204" pitchFamily="34" charset="0"/>
              </a:rPr>
              <a:t>mandatory</a:t>
            </a:r>
            <a:r>
              <a:rPr lang="en-US" sz="1000" dirty="0">
                <a:latin typeface="Calibri" panose="020F0502020204030204" pitchFamily="34" charset="0"/>
                <a:ea typeface="Calibri" panose="020F0502020204030204" pitchFamily="34" charset="0"/>
                <a:cs typeface="Calibri" panose="020F0502020204030204" pitchFamily="34" charset="0"/>
              </a:rPr>
              <a:t> — WDV must be reduced by depreciation allowable whether or not claimed.</a:t>
            </a:r>
            <a:endParaRPr lang="en-US" sz="1000" dirty="0">
              <a:cs typeface="Calibri" panose="020F0502020204030204" pitchFamily="34" charset="0"/>
            </a:endParaRPr>
          </a:p>
          <a:p>
            <a:pPr marL="171450" indent="-171450" algn="l">
              <a:lnSpc>
                <a:spcPct val="133000"/>
              </a:lnSpc>
              <a:spcAft>
                <a:spcPts val="850"/>
              </a:spcAft>
              <a:buFont typeface="Wingdings" panose="05000000000000000000" pitchFamily="2" charset="2"/>
              <a:buChar char="Ø"/>
            </a:pPr>
            <a:r>
              <a:rPr lang="en-US" sz="1000" dirty="0">
                <a:latin typeface="Calibri" panose="020F0502020204030204" pitchFamily="34" charset="0"/>
                <a:ea typeface="Calibri" panose="020F0502020204030204" pitchFamily="34" charset="0"/>
                <a:cs typeface="Calibri" panose="020F0502020204030204" pitchFamily="34" charset="0"/>
              </a:rPr>
              <a:t>Where full deduction of capital goods cost is allowed (e.g., S.35 scientific research), such asset must </a:t>
            </a:r>
            <a:r>
              <a:rPr lang="en-US" sz="1000" b="1" dirty="0">
                <a:latin typeface="Calibri" panose="020F0502020204030204" pitchFamily="34" charset="0"/>
                <a:ea typeface="Calibri" panose="020F0502020204030204" pitchFamily="34" charset="0"/>
                <a:cs typeface="Calibri" panose="020F0502020204030204" pitchFamily="34" charset="0"/>
              </a:rPr>
              <a:t>not</a:t>
            </a:r>
            <a:r>
              <a:rPr lang="en-US" sz="1000" dirty="0">
                <a:latin typeface="Calibri" panose="020F0502020204030204" pitchFamily="34" charset="0"/>
                <a:ea typeface="Calibri" panose="020F0502020204030204" pitchFamily="34" charset="0"/>
                <a:cs typeface="Calibri" panose="020F0502020204030204" pitchFamily="34" charset="0"/>
              </a:rPr>
              <a:t> be included in the block of assets. </a:t>
            </a:r>
            <a:endParaRPr lang="en-US" sz="1000" dirty="0">
              <a:cs typeface="Calibri" panose="020F0502020204030204" pitchFamily="34" charset="0"/>
            </a:endParaRPr>
          </a:p>
        </p:txBody>
      </p:sp>
      <p:sp>
        <p:nvSpPr>
          <p:cNvPr id="2" name="Text 1">
            <a:extLst>
              <a:ext uri="{FF2B5EF4-FFF2-40B4-BE49-F238E27FC236}">
                <a16:creationId xmlns:a16="http://schemas.microsoft.com/office/drawing/2014/main" id="{420CBF30-D118-7141-9A5B-D1863DEC1D5F}"/>
              </a:ext>
            </a:extLst>
          </p:cNvPr>
          <p:cNvSpPr/>
          <p:nvPr/>
        </p:nvSpPr>
        <p:spPr>
          <a:xfrm>
            <a:off x="485122" y="293834"/>
            <a:ext cx="3924598" cy="319596"/>
          </a:xfrm>
          <a:prstGeom prst="rect">
            <a:avLst/>
          </a:prstGeom>
          <a:solidFill>
            <a:schemeClr val="accent1">
              <a:lumMod val="75000"/>
            </a:schemeClr>
          </a:solidFill>
        </p:spPr>
        <p:txBody>
          <a:bodyPr wrap="none" lIns="0" tIns="0" rIns="0" bIns="0" rtlCol="0" anchor="t"/>
          <a:lstStyle/>
          <a:p>
            <a:pPr marL="0" indent="0" algn="l">
              <a:lnSpc>
                <a:spcPct val="104000"/>
              </a:lnSpc>
              <a:buNone/>
            </a:pPr>
            <a:r>
              <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rPr>
              <a:t>   Additions &amp; Deductions </a:t>
            </a:r>
            <a:endParaRPr lang="en-US" sz="1200" b="1" dirty="0">
              <a:solidFill>
                <a:schemeClr val="bg1"/>
              </a:solidFill>
              <a:cs typeface="Calibri" panose="020F0502020204030204" pitchFamily="34" charset="0"/>
            </a:endParaRPr>
          </a:p>
        </p:txBody>
      </p:sp>
      <p:sp>
        <p:nvSpPr>
          <p:cNvPr id="7" name="Text 2">
            <a:extLst>
              <a:ext uri="{FF2B5EF4-FFF2-40B4-BE49-F238E27FC236}">
                <a16:creationId xmlns:a16="http://schemas.microsoft.com/office/drawing/2014/main" id="{EA3027A1-2582-67B5-16B6-2C294D140656}"/>
              </a:ext>
            </a:extLst>
          </p:cNvPr>
          <p:cNvSpPr/>
          <p:nvPr/>
        </p:nvSpPr>
        <p:spPr>
          <a:xfrm>
            <a:off x="496118" y="847851"/>
            <a:ext cx="8162760" cy="936398"/>
          </a:xfrm>
          <a:prstGeom prst="rect">
            <a:avLst/>
          </a:prstGeom>
          <a:noFill/>
        </p:spPr>
        <p:txBody>
          <a:bodyPr wrap="square" lIns="0" tIns="0" rIns="0" bIns="0" rtlCol="0" anchor="t">
            <a:normAutofit/>
          </a:bodyPr>
          <a:lstStyle/>
          <a:p>
            <a:pPr marL="171450" indent="-171450" algn="l">
              <a:lnSpc>
                <a:spcPct val="128000"/>
              </a:lnSpc>
              <a:spcAft>
                <a:spcPts val="700"/>
              </a:spcAft>
              <a:buFont typeface="Wingdings" panose="05000000000000000000" pitchFamily="2" charset="2"/>
              <a:buChar char="Ø"/>
            </a:pPr>
            <a:r>
              <a:rPr lang="en-US" sz="1000" dirty="0">
                <a:latin typeface="Calibri" panose="020F0502020204030204" pitchFamily="34" charset="0"/>
                <a:ea typeface="Calibri" panose="020F0502020204030204" pitchFamily="34" charset="0"/>
                <a:cs typeface="Calibri" panose="020F0502020204030204" pitchFamily="34" charset="0"/>
              </a:rPr>
              <a:t>Additions/deductions must be reported </a:t>
            </a:r>
            <a:r>
              <a:rPr lang="en-US" sz="1000" b="1" dirty="0">
                <a:latin typeface="Calibri" panose="020F0502020204030204" pitchFamily="34" charset="0"/>
                <a:ea typeface="Calibri" panose="020F0502020204030204" pitchFamily="34" charset="0"/>
                <a:cs typeface="Calibri" panose="020F0502020204030204" pitchFamily="34" charset="0"/>
              </a:rPr>
              <a:t>with dates</a:t>
            </a:r>
            <a:r>
              <a:rPr lang="en-US" sz="1000" dirty="0">
                <a:latin typeface="Calibri" panose="020F0502020204030204" pitchFamily="34" charset="0"/>
                <a:ea typeface="Calibri" panose="020F0502020204030204" pitchFamily="34" charset="0"/>
                <a:cs typeface="Calibri" panose="020F0502020204030204" pitchFamily="34" charset="0"/>
              </a:rPr>
              <a:t>. For additions, the date on which the asset was </a:t>
            </a:r>
            <a:r>
              <a:rPr lang="en-US" sz="1000" b="1" dirty="0">
                <a:latin typeface="Calibri" panose="020F0502020204030204" pitchFamily="34" charset="0"/>
                <a:ea typeface="Calibri" panose="020F0502020204030204" pitchFamily="34" charset="0"/>
                <a:cs typeface="Calibri" panose="020F0502020204030204" pitchFamily="34" charset="0"/>
              </a:rPr>
              <a:t>put to use</a:t>
            </a:r>
            <a:r>
              <a:rPr lang="en-US" sz="1000" dirty="0">
                <a:latin typeface="Calibri" panose="020F0502020204030204" pitchFamily="34" charset="0"/>
                <a:ea typeface="Calibri" panose="020F0502020204030204" pitchFamily="34" charset="0"/>
                <a:cs typeface="Calibri" panose="020F0502020204030204" pitchFamily="34" charset="0"/>
              </a:rPr>
              <a:t> must be reported.</a:t>
            </a:r>
          </a:p>
          <a:p>
            <a:pPr marL="171450" indent="-171450" algn="l">
              <a:lnSpc>
                <a:spcPct val="128000"/>
              </a:lnSpc>
              <a:spcAft>
                <a:spcPts val="700"/>
              </a:spcAft>
              <a:buFont typeface="Wingdings" panose="05000000000000000000" pitchFamily="2" charset="2"/>
              <a:buChar char="Ø"/>
            </a:pPr>
            <a:r>
              <a:rPr lang="en-US" sz="1000" dirty="0">
                <a:latin typeface="Calibri" panose="020F0502020204030204" pitchFamily="34" charset="0"/>
                <a:ea typeface="Calibri" panose="020F0502020204030204" pitchFamily="34" charset="0"/>
                <a:cs typeface="Calibri" panose="020F0502020204030204" pitchFamily="34" charset="0"/>
              </a:rPr>
              <a:t> The auditor may call for production records, installation details, GST records, power connection records, title deeds, or building completion certificates. In absence of documentation, a management representation letter may be obtained.</a:t>
            </a:r>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57349" y="253733"/>
            <a:ext cx="4474691" cy="263735"/>
          </a:xfrm>
          <a:prstGeom prst="rect">
            <a:avLst/>
          </a:prstGeom>
          <a:solidFill>
            <a:schemeClr val="accent1">
              <a:lumMod val="75000"/>
            </a:schemeClr>
          </a:solidFill>
        </p:spPr>
        <p:txBody>
          <a:bodyPr wrap="none" lIns="0" tIns="0" rIns="0" bIns="0" rtlCol="0" anchor="t"/>
          <a:lstStyle/>
          <a:p>
            <a:pPr marL="0" indent="0" algn="l">
              <a:lnSpc>
                <a:spcPct val="104000"/>
              </a:lnSpc>
              <a:buNone/>
            </a:pP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WDV Adjustments Under Concessional Tax Regimes</a:t>
            </a:r>
            <a:endParaRPr lang="en-US" sz="1400" b="1" dirty="0">
              <a:solidFill>
                <a:schemeClr val="bg1"/>
              </a:solidFill>
              <a:cs typeface="Calibri" panose="020F0502020204030204" pitchFamily="34" charset="0"/>
            </a:endParaRPr>
          </a:p>
        </p:txBody>
      </p:sp>
      <p:sp>
        <p:nvSpPr>
          <p:cNvPr id="3" name="Text 1"/>
          <p:cNvSpPr/>
          <p:nvPr/>
        </p:nvSpPr>
        <p:spPr>
          <a:xfrm>
            <a:off x="546398" y="716194"/>
            <a:ext cx="8229302" cy="579315"/>
          </a:xfrm>
          <a:prstGeom prst="rect">
            <a:avLst/>
          </a:prstGeom>
          <a:noFill/>
        </p:spPr>
        <p:txBody>
          <a:bodyPr wrap="square" lIns="0" tIns="0" rIns="0" bIns="0" rtlCol="0" anchor="t">
            <a:noAutofit/>
          </a:bodyPr>
          <a:lstStyle/>
          <a:p>
            <a:pPr>
              <a:lnSpc>
                <a:spcPct val="128000"/>
              </a:lnSpc>
            </a:pPr>
            <a:r>
              <a:rPr lang="en-US" sz="1000" dirty="0">
                <a:latin typeface="Calibri" panose="020F0502020204030204" pitchFamily="34" charset="0"/>
                <a:ea typeface="Calibri" panose="020F0502020204030204" pitchFamily="34" charset="0"/>
                <a:cs typeface="Calibri" panose="020F0502020204030204" pitchFamily="34" charset="0"/>
              </a:rPr>
              <a:t>Sub-clause (ca) of Clause 18 requires reporting of </a:t>
            </a:r>
            <a:r>
              <a:rPr lang="en-US" sz="1000" b="1" dirty="0">
                <a:latin typeface="Calibri" panose="020F0502020204030204" pitchFamily="34" charset="0"/>
                <a:ea typeface="Calibri" panose="020F0502020204030204" pitchFamily="34" charset="0"/>
                <a:cs typeface="Calibri" panose="020F0502020204030204" pitchFamily="34" charset="0"/>
              </a:rPr>
              <a:t>one-time WDV adjustments</a:t>
            </a:r>
            <a:r>
              <a:rPr lang="en-US" sz="1000" dirty="0">
                <a:latin typeface="Calibri" panose="020F0502020204030204" pitchFamily="34" charset="0"/>
                <a:ea typeface="Calibri" panose="020F0502020204030204" pitchFamily="34" charset="0"/>
                <a:cs typeface="Calibri" panose="020F0502020204030204" pitchFamily="34" charset="0"/>
              </a:rPr>
              <a:t> when assessee opt for concessional tax regimes. These adjustments are applicable only for the specified assessment year of first opting. In this </a:t>
            </a:r>
            <a:r>
              <a:rPr lang="en-US" sz="1000" b="1" dirty="0">
                <a:latin typeface="Calibri" panose="020F0502020204030204" pitchFamily="34" charset="0"/>
                <a:ea typeface="Calibri" panose="020F0502020204030204" pitchFamily="34" charset="0"/>
                <a:cs typeface="Calibri" panose="020F0502020204030204" pitchFamily="34" charset="0"/>
              </a:rPr>
              <a:t>o</a:t>
            </a:r>
            <a:r>
              <a:rPr lang="en-US" sz="1000" b="1" dirty="0">
                <a:cs typeface="Calibri" panose="020F0502020204030204" pitchFamily="34" charset="0"/>
              </a:rPr>
              <a:t>nly unabsorbed additional depreciation </a:t>
            </a:r>
            <a:r>
              <a:rPr lang="en-US" sz="1000" dirty="0">
                <a:cs typeface="Calibri" panose="020F0502020204030204" pitchFamily="34" charset="0"/>
              </a:rPr>
              <a:t>attributable to Section 32(1)(</a:t>
            </a:r>
            <a:r>
              <a:rPr lang="en-US" sz="1000" dirty="0" err="1">
                <a:cs typeface="Calibri" panose="020F0502020204030204" pitchFamily="34" charset="0"/>
              </a:rPr>
              <a:t>iia</a:t>
            </a:r>
            <a:r>
              <a:rPr lang="en-US" sz="1000" dirty="0">
                <a:cs typeface="Calibri" panose="020F0502020204030204" pitchFamily="34" charset="0"/>
              </a:rPr>
              <a:t>) is added to opening WDV.</a:t>
            </a:r>
          </a:p>
        </p:txBody>
      </p:sp>
      <p:sp>
        <p:nvSpPr>
          <p:cNvPr id="4" name="Shape 2"/>
          <p:cNvSpPr/>
          <p:nvPr/>
        </p:nvSpPr>
        <p:spPr>
          <a:xfrm>
            <a:off x="457349" y="3053096"/>
            <a:ext cx="8229302" cy="14288"/>
          </a:xfrm>
          <a:prstGeom prst="roundRect">
            <a:avLst>
              <a:gd name="adj" fmla="val 120054"/>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5" name="Shape 3"/>
          <p:cNvSpPr/>
          <p:nvPr/>
        </p:nvSpPr>
        <p:spPr>
          <a:xfrm>
            <a:off x="2436037" y="2588162"/>
            <a:ext cx="14288" cy="343049"/>
          </a:xfrm>
          <a:prstGeom prst="roundRect">
            <a:avLst>
              <a:gd name="adj" fmla="val 120054"/>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6" name="Shape 4"/>
          <p:cNvSpPr/>
          <p:nvPr/>
        </p:nvSpPr>
        <p:spPr>
          <a:xfrm>
            <a:off x="2321701" y="2904053"/>
            <a:ext cx="257249" cy="257249"/>
          </a:xfrm>
          <a:prstGeom prst="roundRect">
            <a:avLst>
              <a:gd name="adj" fmla="val 6668"/>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7" name="Text 5"/>
          <p:cNvSpPr/>
          <p:nvPr/>
        </p:nvSpPr>
        <p:spPr>
          <a:xfrm>
            <a:off x="2368192" y="2911350"/>
            <a:ext cx="171524" cy="214387"/>
          </a:xfrm>
          <a:prstGeom prst="rect">
            <a:avLst/>
          </a:prstGeom>
          <a:no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1</a:t>
            </a:r>
            <a:endParaRPr lang="en-US" sz="1000" dirty="0">
              <a:cs typeface="Calibri" panose="020F0502020204030204" pitchFamily="34" charset="0"/>
            </a:endParaRPr>
          </a:p>
        </p:txBody>
      </p:sp>
      <p:sp>
        <p:nvSpPr>
          <p:cNvPr id="8" name="Text 6"/>
          <p:cNvSpPr/>
          <p:nvPr/>
        </p:nvSpPr>
        <p:spPr>
          <a:xfrm>
            <a:off x="1707485" y="1541677"/>
            <a:ext cx="1457102" cy="178668"/>
          </a:xfrm>
          <a:prstGeom prst="rect">
            <a:avLst/>
          </a:prstGeom>
          <a:noFill/>
        </p:spPr>
        <p:txBody>
          <a:bodyPr wrap="none" lIns="0" tIns="0" rIns="0" bIns="0" rtlCol="0" anchor="t"/>
          <a:lstStyle/>
          <a:p>
            <a:pPr marL="0" indent="0" algn="ctr">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A.Y. 2020-21 — S.115BAA</a:t>
            </a:r>
            <a:endParaRPr lang="en-US" sz="1000" b="1" dirty="0">
              <a:cs typeface="Calibri" panose="020F0502020204030204" pitchFamily="34" charset="0"/>
            </a:endParaRPr>
          </a:p>
        </p:txBody>
      </p:sp>
      <p:sp>
        <p:nvSpPr>
          <p:cNvPr id="9" name="Text 7"/>
          <p:cNvSpPr/>
          <p:nvPr/>
        </p:nvSpPr>
        <p:spPr>
          <a:xfrm>
            <a:off x="714404" y="1772694"/>
            <a:ext cx="3443265" cy="703362"/>
          </a:xfrm>
          <a:prstGeom prst="rect">
            <a:avLst/>
          </a:prstGeom>
          <a:noFill/>
        </p:spPr>
        <p:txBody>
          <a:bodyPr wrap="square" lIns="0" tIns="0" rIns="0" bIns="0" rtlCol="0" anchor="t">
            <a:noAutofit/>
          </a:bodyPr>
          <a:lstStyle/>
          <a:p>
            <a:pPr algn="ctr">
              <a:lnSpc>
                <a:spcPct val="128000"/>
              </a:lnSpc>
            </a:pPr>
            <a:r>
              <a:rPr lang="en-US" sz="1000" b="1" dirty="0">
                <a:latin typeface="Calibri" panose="020F0502020204030204" pitchFamily="34" charset="0"/>
                <a:ea typeface="Calibri" panose="020F0502020204030204" pitchFamily="34" charset="0"/>
                <a:cs typeface="Calibri" panose="020F0502020204030204" pitchFamily="34" charset="0"/>
              </a:rPr>
              <a:t>Domestic companies</a:t>
            </a:r>
            <a:r>
              <a:rPr lang="en-US" sz="1000" dirty="0">
                <a:latin typeface="Calibri" panose="020F0502020204030204" pitchFamily="34" charset="0"/>
                <a:ea typeface="Calibri" panose="020F0502020204030204" pitchFamily="34" charset="0"/>
                <a:cs typeface="Calibri" panose="020F0502020204030204" pitchFamily="34" charset="0"/>
              </a:rPr>
              <a:t> opting for concessional tax @ 22% (+ surcharge 10% + </a:t>
            </a:r>
            <a:r>
              <a:rPr lang="en-US" sz="1000" dirty="0" err="1">
                <a:latin typeface="Calibri" panose="020F0502020204030204" pitchFamily="34" charset="0"/>
                <a:ea typeface="Calibri" panose="020F0502020204030204" pitchFamily="34" charset="0"/>
                <a:cs typeface="Calibri" panose="020F0502020204030204" pitchFamily="34" charset="0"/>
              </a:rPr>
              <a:t>cess</a:t>
            </a:r>
            <a:r>
              <a:rPr lang="en-US" sz="1000" dirty="0">
                <a:latin typeface="Calibri" panose="020F0502020204030204" pitchFamily="34" charset="0"/>
                <a:ea typeface="Calibri" panose="020F0502020204030204" pitchFamily="34" charset="0"/>
                <a:cs typeface="Calibri" panose="020F0502020204030204" pitchFamily="34" charset="0"/>
              </a:rPr>
              <a:t> 4%). Loss &amp; depreciation attributable to impermissible deductions deemed fully given effect – no further deduction allowed. WDV of block of assets as on </a:t>
            </a:r>
            <a:r>
              <a:rPr lang="en-US" sz="1000" b="1" dirty="0">
                <a:latin typeface="Calibri" panose="020F0502020204030204" pitchFamily="34" charset="0"/>
                <a:ea typeface="Calibri" panose="020F0502020204030204" pitchFamily="34" charset="0"/>
                <a:cs typeface="Calibri" panose="020F0502020204030204" pitchFamily="34" charset="0"/>
              </a:rPr>
              <a:t>1st April 2019</a:t>
            </a:r>
            <a:r>
              <a:rPr lang="en-US" sz="1000" dirty="0">
                <a:latin typeface="Calibri" panose="020F0502020204030204" pitchFamily="34" charset="0"/>
                <a:ea typeface="Calibri" panose="020F0502020204030204" pitchFamily="34" charset="0"/>
                <a:cs typeface="Calibri" panose="020F0502020204030204" pitchFamily="34" charset="0"/>
              </a:rPr>
              <a:t> increased by depreciation/unabsorbed depreciation </a:t>
            </a:r>
            <a:endParaRPr lang="en-US" sz="1000" dirty="0">
              <a:cs typeface="Calibri" panose="020F0502020204030204" pitchFamily="34" charset="0"/>
            </a:endParaRPr>
          </a:p>
        </p:txBody>
      </p:sp>
      <p:sp>
        <p:nvSpPr>
          <p:cNvPr id="10" name="Shape 8"/>
          <p:cNvSpPr/>
          <p:nvPr/>
        </p:nvSpPr>
        <p:spPr>
          <a:xfrm>
            <a:off x="4557414" y="3100833"/>
            <a:ext cx="14288" cy="343049"/>
          </a:xfrm>
          <a:prstGeom prst="roundRect">
            <a:avLst>
              <a:gd name="adj" fmla="val 120054"/>
            </a:avLst>
          </a:prstGeom>
          <a:solidFill>
            <a:srgbClr val="D8D4D4"/>
          </a:solidFill>
        </p:spPr>
        <p:txBody>
          <a:bodyPr/>
          <a:lstStyle/>
          <a:p>
            <a:endParaRPr sz="1000" dirty="0">
              <a:cs typeface="Calibri" panose="020F0502020204030204" pitchFamily="34" charset="0"/>
            </a:endParaRPr>
          </a:p>
        </p:txBody>
      </p:sp>
      <p:sp>
        <p:nvSpPr>
          <p:cNvPr id="11" name="Shape 9"/>
          <p:cNvSpPr/>
          <p:nvPr/>
        </p:nvSpPr>
        <p:spPr>
          <a:xfrm>
            <a:off x="4443301" y="2922241"/>
            <a:ext cx="257249" cy="257249"/>
          </a:xfrm>
          <a:prstGeom prst="roundRect">
            <a:avLst>
              <a:gd name="adj" fmla="val 6668"/>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12" name="Text 10"/>
          <p:cNvSpPr/>
          <p:nvPr/>
        </p:nvSpPr>
        <p:spPr>
          <a:xfrm>
            <a:off x="4493233" y="2946915"/>
            <a:ext cx="171524" cy="214387"/>
          </a:xfrm>
          <a:prstGeom prst="rect">
            <a:avLst/>
          </a:prstGeom>
          <a:solidFill>
            <a:schemeClr val="accent1">
              <a:lumMod val="20000"/>
              <a:lumOff val="80000"/>
            </a:schemeClr>
          </a:solid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2</a:t>
            </a:r>
            <a:endParaRPr lang="en-US" sz="1000" dirty="0">
              <a:cs typeface="Calibri" panose="020F0502020204030204" pitchFamily="34" charset="0"/>
            </a:endParaRPr>
          </a:p>
        </p:txBody>
      </p:sp>
      <p:sp>
        <p:nvSpPr>
          <p:cNvPr id="13" name="Text 11"/>
          <p:cNvSpPr/>
          <p:nvPr/>
        </p:nvSpPr>
        <p:spPr>
          <a:xfrm>
            <a:off x="3507842" y="3462166"/>
            <a:ext cx="2142306" cy="178668"/>
          </a:xfrm>
          <a:prstGeom prst="rect">
            <a:avLst/>
          </a:prstGeom>
          <a:noFill/>
        </p:spPr>
        <p:txBody>
          <a:bodyPr wrap="none" lIns="0" tIns="0" rIns="0" bIns="0" rtlCol="0" anchor="t"/>
          <a:lstStyle/>
          <a:p>
            <a:pPr marL="0" indent="0" algn="ctr">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A.Y. 2021-22 — S.115BAC &amp; S.115BAD</a:t>
            </a:r>
            <a:endParaRPr lang="en-US" sz="1000" b="1" dirty="0">
              <a:cs typeface="Calibri" panose="020F0502020204030204" pitchFamily="34" charset="0"/>
            </a:endParaRPr>
          </a:p>
        </p:txBody>
      </p:sp>
      <p:sp>
        <p:nvSpPr>
          <p:cNvPr id="14" name="Text 12"/>
          <p:cNvSpPr/>
          <p:nvPr/>
        </p:nvSpPr>
        <p:spPr>
          <a:xfrm>
            <a:off x="2987824" y="3668153"/>
            <a:ext cx="3384376" cy="1156818"/>
          </a:xfrm>
          <a:prstGeom prst="rect">
            <a:avLst/>
          </a:prstGeom>
          <a:noFill/>
        </p:spPr>
        <p:txBody>
          <a:bodyPr wrap="square" lIns="0" tIns="0" rIns="0" bIns="0" rtlCol="0" anchor="t">
            <a:noAutofit/>
          </a:bodyPr>
          <a:lstStyle/>
          <a:p>
            <a:pPr algn="ctr">
              <a:lnSpc>
                <a:spcPct val="128000"/>
              </a:lnSpc>
            </a:pPr>
            <a:r>
              <a:rPr lang="en-US" sz="1000" b="1" dirty="0">
                <a:latin typeface="Calibri" panose="020F0502020204030204" pitchFamily="34" charset="0"/>
                <a:ea typeface="Calibri" panose="020F0502020204030204" pitchFamily="34" charset="0"/>
                <a:cs typeface="Calibri" panose="020F0502020204030204" pitchFamily="34" charset="0"/>
              </a:rPr>
              <a:t>Individuals/HUFs</a:t>
            </a:r>
            <a:r>
              <a:rPr lang="en-US" sz="1000" dirty="0">
                <a:latin typeface="Calibri" panose="020F0502020204030204" pitchFamily="34" charset="0"/>
                <a:ea typeface="Calibri" panose="020F0502020204030204" pitchFamily="34" charset="0"/>
                <a:cs typeface="Calibri" panose="020F0502020204030204" pitchFamily="34" charset="0"/>
              </a:rPr>
              <a:t> (S.115BAC) and </a:t>
            </a:r>
            <a:r>
              <a:rPr lang="en-US" sz="1000" b="1" dirty="0">
                <a:latin typeface="Calibri" panose="020F0502020204030204" pitchFamily="34" charset="0"/>
                <a:ea typeface="Calibri" panose="020F0502020204030204" pitchFamily="34" charset="0"/>
                <a:cs typeface="Calibri" panose="020F0502020204030204" pitchFamily="34" charset="0"/>
              </a:rPr>
              <a:t>Co-operative Societies</a:t>
            </a:r>
            <a:r>
              <a:rPr lang="en-US" sz="1000" dirty="0">
                <a:latin typeface="Calibri" panose="020F0502020204030204" pitchFamily="34" charset="0"/>
                <a:ea typeface="Calibri" panose="020F0502020204030204" pitchFamily="34" charset="0"/>
                <a:cs typeface="Calibri" panose="020F0502020204030204" pitchFamily="34" charset="0"/>
              </a:rPr>
              <a:t> (S.115BAD) opting for concessional regime. WDV of block of assets as on </a:t>
            </a:r>
            <a:r>
              <a:rPr lang="en-US" sz="1000" b="1" dirty="0">
                <a:latin typeface="Calibri" panose="020F0502020204030204" pitchFamily="34" charset="0"/>
                <a:ea typeface="Calibri" panose="020F0502020204030204" pitchFamily="34" charset="0"/>
                <a:cs typeface="Calibri" panose="020F0502020204030204" pitchFamily="34" charset="0"/>
              </a:rPr>
              <a:t>1st April 2020</a:t>
            </a:r>
            <a:r>
              <a:rPr lang="en-US" sz="1000" dirty="0">
                <a:latin typeface="Calibri" panose="020F0502020204030204" pitchFamily="34" charset="0"/>
                <a:ea typeface="Calibri" panose="020F0502020204030204" pitchFamily="34" charset="0"/>
                <a:cs typeface="Calibri" panose="020F0502020204030204" pitchFamily="34" charset="0"/>
              </a:rPr>
              <a:t> increased by depreciation not allowed to be set off. </a:t>
            </a:r>
            <a:endParaRPr lang="en-US" sz="1000" dirty="0">
              <a:cs typeface="Calibri" panose="020F0502020204030204" pitchFamily="34" charset="0"/>
            </a:endParaRPr>
          </a:p>
        </p:txBody>
      </p:sp>
      <p:sp>
        <p:nvSpPr>
          <p:cNvPr id="16" name="Shape 14"/>
          <p:cNvSpPr/>
          <p:nvPr/>
        </p:nvSpPr>
        <p:spPr>
          <a:xfrm>
            <a:off x="6619279" y="2936870"/>
            <a:ext cx="257249" cy="257249"/>
          </a:xfrm>
          <a:prstGeom prst="roundRect">
            <a:avLst>
              <a:gd name="adj" fmla="val 6668"/>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17" name="Text 15"/>
          <p:cNvSpPr/>
          <p:nvPr/>
        </p:nvSpPr>
        <p:spPr>
          <a:xfrm>
            <a:off x="6654998" y="2960190"/>
            <a:ext cx="171524" cy="214387"/>
          </a:xfrm>
          <a:prstGeom prst="rect">
            <a:avLst/>
          </a:prstGeom>
          <a:solidFill>
            <a:schemeClr val="accent1">
              <a:lumMod val="20000"/>
              <a:lumOff val="80000"/>
            </a:schemeClr>
          </a:solid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3</a:t>
            </a:r>
            <a:endParaRPr lang="en-US" sz="1000" dirty="0">
              <a:cs typeface="Calibri" panose="020F0502020204030204" pitchFamily="34" charset="0"/>
            </a:endParaRPr>
          </a:p>
        </p:txBody>
      </p:sp>
      <p:sp>
        <p:nvSpPr>
          <p:cNvPr id="18" name="Text 16"/>
          <p:cNvSpPr/>
          <p:nvPr/>
        </p:nvSpPr>
        <p:spPr>
          <a:xfrm>
            <a:off x="5880384" y="1541677"/>
            <a:ext cx="1706463" cy="178668"/>
          </a:xfrm>
          <a:prstGeom prst="rect">
            <a:avLst/>
          </a:prstGeom>
          <a:noFill/>
        </p:spPr>
        <p:txBody>
          <a:bodyPr wrap="none" lIns="0" tIns="0" rIns="0" bIns="0" rtlCol="0" anchor="t"/>
          <a:lstStyle/>
          <a:p>
            <a:pPr marL="0" indent="0" algn="ctr">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A.Y. 2024-25 — S.115BAC(1A)</a:t>
            </a:r>
            <a:endParaRPr lang="en-US" sz="1000" b="1" dirty="0">
              <a:cs typeface="Calibri" panose="020F0502020204030204" pitchFamily="34" charset="0"/>
            </a:endParaRPr>
          </a:p>
        </p:txBody>
      </p:sp>
      <p:sp>
        <p:nvSpPr>
          <p:cNvPr id="19" name="Text 17"/>
          <p:cNvSpPr/>
          <p:nvPr/>
        </p:nvSpPr>
        <p:spPr>
          <a:xfrm>
            <a:off x="5084948" y="1796586"/>
            <a:ext cx="3583159" cy="902076"/>
          </a:xfrm>
          <a:prstGeom prst="rect">
            <a:avLst/>
          </a:prstGeom>
          <a:noFill/>
        </p:spPr>
        <p:txBody>
          <a:bodyPr wrap="square" lIns="0" tIns="0" rIns="0" bIns="0" rtlCol="0" anchor="t">
            <a:noAutofit/>
          </a:bodyPr>
          <a:lstStyle/>
          <a:p>
            <a:pPr algn="ctr">
              <a:lnSpc>
                <a:spcPct val="128000"/>
              </a:lnSpc>
            </a:pPr>
            <a:r>
              <a:rPr lang="en-US" sz="1000" b="1" dirty="0">
                <a:latin typeface="Calibri" panose="020F0502020204030204" pitchFamily="34" charset="0"/>
                <a:ea typeface="Calibri" panose="020F0502020204030204" pitchFamily="34" charset="0"/>
                <a:cs typeface="Calibri" panose="020F0502020204030204" pitchFamily="34" charset="0"/>
              </a:rPr>
              <a:t>Default tax regime</a:t>
            </a:r>
            <a:r>
              <a:rPr lang="en-US" sz="1000" dirty="0">
                <a:latin typeface="Calibri" panose="020F0502020204030204" pitchFamily="34" charset="0"/>
                <a:ea typeface="Calibri" panose="020F0502020204030204" pitchFamily="34" charset="0"/>
                <a:cs typeface="Calibri" panose="020F0502020204030204" pitchFamily="34" charset="0"/>
              </a:rPr>
              <a:t> for individuals, HUF, AOP, BOI, artificial juridical persons (excluding those who exercised option under S.115BAC(5) for A.Y. up to 2022-23). WDV of block of assets as on </a:t>
            </a:r>
            <a:r>
              <a:rPr lang="en-US" sz="1000" b="1" dirty="0">
                <a:latin typeface="Calibri" panose="020F0502020204030204" pitchFamily="34" charset="0"/>
                <a:ea typeface="Calibri" panose="020F0502020204030204" pitchFamily="34" charset="0"/>
                <a:cs typeface="Calibri" panose="020F0502020204030204" pitchFamily="34" charset="0"/>
              </a:rPr>
              <a:t>1st April 2023</a:t>
            </a:r>
            <a:r>
              <a:rPr lang="en-US" sz="1000" dirty="0">
                <a:latin typeface="Calibri" panose="020F0502020204030204" pitchFamily="34" charset="0"/>
                <a:ea typeface="Calibri" panose="020F0502020204030204" pitchFamily="34" charset="0"/>
                <a:cs typeface="Calibri" panose="020F0502020204030204" pitchFamily="34" charset="0"/>
              </a:rPr>
              <a:t> increased by depreciation attributable to S.32(1)(</a:t>
            </a:r>
            <a:r>
              <a:rPr lang="en-US" sz="1000" dirty="0" err="1">
                <a:latin typeface="Calibri" panose="020F0502020204030204" pitchFamily="34" charset="0"/>
                <a:ea typeface="Calibri" panose="020F0502020204030204" pitchFamily="34" charset="0"/>
                <a:cs typeface="Calibri" panose="020F0502020204030204" pitchFamily="34" charset="0"/>
              </a:rPr>
              <a:t>iia</a:t>
            </a:r>
            <a:r>
              <a:rPr lang="en-US" sz="1000" dirty="0">
                <a:latin typeface="Calibri" panose="020F0502020204030204" pitchFamily="34" charset="0"/>
                <a:ea typeface="Calibri" panose="020F0502020204030204" pitchFamily="34" charset="0"/>
                <a:cs typeface="Calibri" panose="020F0502020204030204" pitchFamily="34" charset="0"/>
              </a:rPr>
              <a:t>) not allowed to be set off. </a:t>
            </a:r>
            <a:endParaRPr lang="en-US" sz="1000" dirty="0">
              <a:cs typeface="Calibri" panose="020F0502020204030204" pitchFamily="34" charset="0"/>
            </a:endParaRPr>
          </a:p>
        </p:txBody>
      </p:sp>
      <p:sp>
        <p:nvSpPr>
          <p:cNvPr id="23" name="Shape 8">
            <a:extLst>
              <a:ext uri="{FF2B5EF4-FFF2-40B4-BE49-F238E27FC236}">
                <a16:creationId xmlns:a16="http://schemas.microsoft.com/office/drawing/2014/main" id="{3EF92E9E-0787-B5A6-52FD-44B47B110C85}"/>
              </a:ext>
            </a:extLst>
          </p:cNvPr>
          <p:cNvSpPr/>
          <p:nvPr/>
        </p:nvSpPr>
        <p:spPr>
          <a:xfrm>
            <a:off x="6747903" y="2594820"/>
            <a:ext cx="14288" cy="343049"/>
          </a:xfrm>
          <a:prstGeom prst="roundRect">
            <a:avLst>
              <a:gd name="adj" fmla="val 120054"/>
            </a:avLst>
          </a:prstGeom>
          <a:solidFill>
            <a:schemeClr val="accent1">
              <a:lumMod val="20000"/>
              <a:lumOff val="80000"/>
            </a:schemeClr>
          </a:solidFill>
        </p:spPr>
        <p:txBody>
          <a:bodyPr/>
          <a:lstStyle/>
          <a:p>
            <a:endParaRPr sz="1000" dirty="0">
              <a:cs typeface="Calibri" panose="020F0502020204030204" pitchFamily="34" charset="0"/>
            </a:endParaRPr>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8D06F6-C6E6-E48B-1557-2346F855CD15}"/>
              </a:ext>
            </a:extLst>
          </p:cNvPr>
          <p:cNvSpPr txBox="1"/>
          <p:nvPr/>
        </p:nvSpPr>
        <p:spPr>
          <a:xfrm>
            <a:off x="539552" y="411510"/>
            <a:ext cx="7416824" cy="3416320"/>
          </a:xfrm>
          <a:prstGeom prst="rect">
            <a:avLst/>
          </a:prstGeom>
          <a:noFill/>
        </p:spPr>
        <p:txBody>
          <a:bodyPr wrap="square">
            <a:spAutoFit/>
          </a:bodyPr>
          <a:lstStyle/>
          <a:p>
            <a:pPr>
              <a:buNone/>
            </a:pPr>
            <a:r>
              <a:rPr lang="en-US" b="1" dirty="0">
                <a:cs typeface="Calibri" panose="020F0502020204030204" pitchFamily="34" charset="0"/>
              </a:rPr>
              <a:t>Question 3.</a:t>
            </a:r>
          </a:p>
          <a:p>
            <a:pPr>
              <a:buNone/>
            </a:pPr>
            <a:endParaRPr lang="en-US" b="1" dirty="0">
              <a:cs typeface="Calibri" panose="020F0502020204030204" pitchFamily="34" charset="0"/>
            </a:endParaRPr>
          </a:p>
          <a:p>
            <a:pPr>
              <a:buNone/>
            </a:pPr>
            <a:r>
              <a:rPr lang="en-US" b="1" dirty="0">
                <a:cs typeface="Calibri" panose="020F0502020204030204" pitchFamily="34" charset="0"/>
              </a:rPr>
              <a:t>Section 43A deals with adjustment in actual cost of imported assets due to:</a:t>
            </a:r>
          </a:p>
          <a:p>
            <a:pPr>
              <a:buNone/>
            </a:pPr>
            <a:endParaRPr lang="en-US" b="1" dirty="0">
              <a:cs typeface="Calibri" panose="020F0502020204030204" pitchFamily="34" charset="0"/>
            </a:endParaRPr>
          </a:p>
          <a:p>
            <a:pPr marL="342900" indent="-342900">
              <a:buAutoNum type="alphaUcPeriod"/>
            </a:pPr>
            <a:r>
              <a:rPr lang="en-US" dirty="0">
                <a:cs typeface="Calibri" panose="020F0502020204030204" pitchFamily="34" charset="0"/>
              </a:rPr>
              <a:t>GST credit mismatch</a:t>
            </a:r>
          </a:p>
          <a:p>
            <a:pPr marL="342900" indent="-342900">
              <a:buAutoNum type="alphaUcPeriod"/>
            </a:pPr>
            <a:r>
              <a:rPr lang="en-US" dirty="0">
                <a:cs typeface="Calibri" panose="020F0502020204030204" pitchFamily="34" charset="0"/>
              </a:rPr>
              <a:t>Inventory valuation</a:t>
            </a:r>
          </a:p>
          <a:p>
            <a:pPr marL="342900" indent="-342900">
              <a:buAutoNum type="alphaUcPeriod"/>
            </a:pPr>
            <a:r>
              <a:rPr lang="en-US" dirty="0">
                <a:cs typeface="Calibri" panose="020F0502020204030204" pitchFamily="34" charset="0"/>
              </a:rPr>
              <a:t>Exchange rate fluctuation</a:t>
            </a:r>
          </a:p>
          <a:p>
            <a:pPr marL="342900" indent="-342900">
              <a:buAutoNum type="alphaUcPeriod"/>
            </a:pPr>
            <a:r>
              <a:rPr lang="en-US" dirty="0">
                <a:cs typeface="Calibri" panose="020F0502020204030204" pitchFamily="34" charset="0"/>
              </a:rPr>
              <a:t>Stamp duty valuation</a:t>
            </a:r>
          </a:p>
          <a:p>
            <a:pPr marL="342900" indent="-342900">
              <a:buAutoNum type="alphaUcPeriod"/>
            </a:pPr>
            <a:endParaRPr lang="en-US" dirty="0">
              <a:cs typeface="Calibri" panose="020F0502020204030204" pitchFamily="34" charset="0"/>
            </a:endParaRPr>
          </a:p>
          <a:p>
            <a:pPr marL="342900" indent="-342900">
              <a:buAutoNum type="alphaUcPeriod"/>
            </a:pPr>
            <a:endParaRPr lang="en-US" dirty="0">
              <a:cs typeface="Calibri" panose="020F0502020204030204" pitchFamily="34" charset="0"/>
            </a:endParaRPr>
          </a:p>
          <a:p>
            <a:pPr marL="342900" indent="-342900">
              <a:buAutoNum type="alphaUcPeriod"/>
            </a:pPr>
            <a:endParaRPr lang="en-US" dirty="0">
              <a:cs typeface="Calibri" panose="020F0502020204030204" pitchFamily="34" charset="0"/>
            </a:endParaRPr>
          </a:p>
          <a:p>
            <a:endParaRPr lang="en-US" dirty="0">
              <a:cs typeface="Calibri" panose="020F0502020204030204" pitchFamily="34" charset="0"/>
            </a:endParaRPr>
          </a:p>
        </p:txBody>
      </p:sp>
    </p:spTree>
    <p:extLst>
      <p:ext uri="{BB962C8B-B14F-4D97-AF65-F5344CB8AC3E}">
        <p14:creationId xmlns:p14="http://schemas.microsoft.com/office/powerpoint/2010/main" val="2734104603"/>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Shape 1"/>
          <p:cNvSpPr/>
          <p:nvPr/>
        </p:nvSpPr>
        <p:spPr>
          <a:xfrm>
            <a:off x="312764" y="1276341"/>
            <a:ext cx="4103191" cy="3520356"/>
          </a:xfrm>
          <a:prstGeom prst="roundRect">
            <a:avLst>
              <a:gd name="adj" fmla="val 509"/>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4" name="Text 2"/>
          <p:cNvSpPr/>
          <p:nvPr/>
        </p:nvSpPr>
        <p:spPr>
          <a:xfrm>
            <a:off x="436737" y="1387063"/>
            <a:ext cx="2849984" cy="193849"/>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Section 33AB — Tea, Coffee &amp; Rubber</a:t>
            </a:r>
            <a:endParaRPr lang="en-US" sz="1000" b="1" dirty="0">
              <a:cs typeface="Calibri" panose="020F0502020204030204" pitchFamily="34" charset="0"/>
            </a:endParaRPr>
          </a:p>
        </p:txBody>
      </p:sp>
      <p:sp>
        <p:nvSpPr>
          <p:cNvPr id="5" name="Text 3"/>
          <p:cNvSpPr/>
          <p:nvPr/>
        </p:nvSpPr>
        <p:spPr>
          <a:xfrm>
            <a:off x="436737" y="1775501"/>
            <a:ext cx="3855244" cy="2899246"/>
          </a:xfrm>
          <a:prstGeom prst="rect">
            <a:avLst/>
          </a:prstGeom>
          <a:noFill/>
        </p:spPr>
        <p:txBody>
          <a:bodyPr wrap="square" lIns="0" tIns="0" rIns="0" bIns="0" rtlCol="0" anchor="t">
            <a:normAutofit lnSpcReduction="10000"/>
          </a:bodyPr>
          <a:lstStyle/>
          <a:p>
            <a:pPr marL="0" indent="0" algn="l">
              <a:lnSpc>
                <a:spcPct val="133000"/>
              </a:lnSpc>
              <a:spcAft>
                <a:spcPts val="850"/>
              </a:spcAft>
              <a:buNone/>
            </a:pPr>
            <a:r>
              <a:rPr lang="en-US" sz="1000" b="1" dirty="0">
                <a:latin typeface="Calibri" panose="020F0502020204030204" pitchFamily="34" charset="0"/>
                <a:ea typeface="Calibri" panose="020F0502020204030204" pitchFamily="34" charset="0"/>
                <a:cs typeface="Calibri" panose="020F0502020204030204" pitchFamily="34" charset="0"/>
              </a:rPr>
              <a:t>Applicability:</a:t>
            </a:r>
            <a:r>
              <a:rPr lang="en-US" sz="1000" dirty="0">
                <a:latin typeface="Calibri" panose="020F0502020204030204" pitchFamily="34" charset="0"/>
                <a:ea typeface="Calibri" panose="020F0502020204030204" pitchFamily="34" charset="0"/>
                <a:cs typeface="Calibri" panose="020F0502020204030204" pitchFamily="34" charset="0"/>
              </a:rPr>
              <a:t> Assessee growing and manufacturing Tea, Coffee, or Rubber in India.</a:t>
            </a:r>
            <a:endParaRPr lang="en-US" sz="1000" dirty="0">
              <a:cs typeface="Calibri" panose="020F0502020204030204" pitchFamily="34" charset="0"/>
            </a:endParaRPr>
          </a:p>
          <a:p>
            <a:pPr marL="0" indent="0" algn="l">
              <a:lnSpc>
                <a:spcPct val="133000"/>
              </a:lnSpc>
              <a:spcAft>
                <a:spcPts val="850"/>
              </a:spcAft>
              <a:buNone/>
            </a:pPr>
            <a:r>
              <a:rPr lang="en-US" sz="1000" b="1" dirty="0">
                <a:latin typeface="Calibri" panose="020F0502020204030204" pitchFamily="34" charset="0"/>
                <a:ea typeface="Calibri" panose="020F0502020204030204" pitchFamily="34" charset="0"/>
                <a:cs typeface="Calibri" panose="020F0502020204030204" pitchFamily="34" charset="0"/>
              </a:rPr>
              <a:t>Condition:</a:t>
            </a:r>
          </a:p>
          <a:p>
            <a:pPr marL="0" indent="0" algn="l">
              <a:lnSpc>
                <a:spcPct val="133000"/>
              </a:lnSpc>
              <a:spcAft>
                <a:spcPts val="850"/>
              </a:spcAft>
              <a:buNone/>
            </a:pPr>
            <a:r>
              <a:rPr lang="en-US" sz="1000" b="1" dirty="0">
                <a:latin typeface="Calibri" panose="020F0502020204030204" pitchFamily="34" charset="0"/>
                <a:ea typeface="Calibri" panose="020F0502020204030204" pitchFamily="34" charset="0"/>
                <a:cs typeface="Calibri" panose="020F0502020204030204" pitchFamily="34" charset="0"/>
              </a:rPr>
              <a:t>Deposits in special account </a:t>
            </a:r>
            <a:r>
              <a:rPr lang="en-US" sz="1000" dirty="0">
                <a:latin typeface="Calibri" panose="020F0502020204030204" pitchFamily="34" charset="0"/>
                <a:ea typeface="Calibri" panose="020F0502020204030204" pitchFamily="34" charset="0"/>
                <a:cs typeface="Calibri" panose="020F0502020204030204" pitchFamily="34" charset="0"/>
              </a:rPr>
              <a:t>with NABARD, as per scheme approved by Tea Board, Coffee Board, or Rubber Board; or </a:t>
            </a:r>
            <a:r>
              <a:rPr lang="en-US" sz="1000" b="1" dirty="0">
                <a:latin typeface="Calibri" panose="020F0502020204030204" pitchFamily="34" charset="0"/>
                <a:ea typeface="Calibri" panose="020F0502020204030204" pitchFamily="34" charset="0"/>
                <a:cs typeface="Calibri" panose="020F0502020204030204" pitchFamily="34" charset="0"/>
              </a:rPr>
              <a:t>in a deposit account </a:t>
            </a:r>
            <a:r>
              <a:rPr lang="en-US" sz="1000" dirty="0">
                <a:latin typeface="Calibri" panose="020F0502020204030204" pitchFamily="34" charset="0"/>
                <a:ea typeface="Calibri" panose="020F0502020204030204" pitchFamily="34" charset="0"/>
                <a:cs typeface="Calibri" panose="020F0502020204030204" pitchFamily="34" charset="0"/>
              </a:rPr>
              <a:t>with prior Central Government approval. </a:t>
            </a:r>
          </a:p>
          <a:p>
            <a:pPr>
              <a:lnSpc>
                <a:spcPct val="133000"/>
              </a:lnSpc>
              <a:spcAft>
                <a:spcPts val="850"/>
              </a:spcAft>
            </a:pPr>
            <a:r>
              <a:rPr lang="en-US" sz="1000" dirty="0">
                <a:latin typeface="Calibri" panose="020F0502020204030204" pitchFamily="34" charset="0"/>
                <a:ea typeface="Calibri" panose="020F0502020204030204" pitchFamily="34" charset="0"/>
                <a:cs typeface="Calibri" panose="020F0502020204030204" pitchFamily="34" charset="0"/>
              </a:rPr>
              <a:t>Must be deposited before expiry of six months from end of previous year or before return due date, whichever is earlier. I</a:t>
            </a:r>
            <a:r>
              <a:rPr lang="en-US" sz="1000" dirty="0"/>
              <a:t>nterest credited to these accounts is treated as a deposit	</a:t>
            </a:r>
            <a:endParaRPr lang="en-US" sz="1000" dirty="0">
              <a:cs typeface="Calibri" panose="020F0502020204030204" pitchFamily="34" charset="0"/>
            </a:endParaRPr>
          </a:p>
          <a:p>
            <a:pPr marL="0" indent="0" algn="l">
              <a:lnSpc>
                <a:spcPct val="133000"/>
              </a:lnSpc>
              <a:buNone/>
            </a:pPr>
            <a:r>
              <a:rPr lang="en-US" sz="1000" b="1" dirty="0">
                <a:latin typeface="Calibri" panose="020F0502020204030204" pitchFamily="34" charset="0"/>
                <a:ea typeface="Calibri" panose="020F0502020204030204" pitchFamily="34" charset="0"/>
                <a:cs typeface="Calibri" panose="020F0502020204030204" pitchFamily="34" charset="0"/>
              </a:rPr>
              <a:t>Eligible Amount :</a:t>
            </a:r>
            <a:r>
              <a:rPr lang="en-US" sz="1000" dirty="0">
                <a:latin typeface="Calibri" panose="020F0502020204030204" pitchFamily="34" charset="0"/>
                <a:ea typeface="Calibri" panose="020F0502020204030204" pitchFamily="34" charset="0"/>
                <a:cs typeface="Calibri" panose="020F0502020204030204" pitchFamily="34" charset="0"/>
              </a:rPr>
              <a:t>  Sum equal to amount deposited</a:t>
            </a:r>
          </a:p>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 or </a:t>
            </a:r>
          </a:p>
          <a:p>
            <a:pPr marL="0" indent="0" algn="l">
              <a:lnSpc>
                <a:spcPct val="133000"/>
              </a:lnSpc>
              <a:buNone/>
            </a:pPr>
            <a:r>
              <a:rPr lang="en-US" sz="1000" b="1" dirty="0">
                <a:latin typeface="Calibri" panose="020F0502020204030204" pitchFamily="34" charset="0"/>
                <a:ea typeface="Calibri" panose="020F0502020204030204" pitchFamily="34" charset="0"/>
                <a:cs typeface="Calibri" panose="020F0502020204030204" pitchFamily="34" charset="0"/>
              </a:rPr>
              <a:t>40% of profits</a:t>
            </a:r>
            <a:r>
              <a:rPr lang="en-US" sz="1000" dirty="0">
                <a:latin typeface="Calibri" panose="020F0502020204030204" pitchFamily="34" charset="0"/>
                <a:ea typeface="Calibri" panose="020F0502020204030204" pitchFamily="34" charset="0"/>
                <a:cs typeface="Calibri" panose="020F0502020204030204" pitchFamily="34" charset="0"/>
              </a:rPr>
              <a:t> of such business (computed before this deduction), </a:t>
            </a:r>
          </a:p>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whichever is less.</a:t>
            </a:r>
            <a:endParaRPr lang="en-US" sz="1000" dirty="0">
              <a:cs typeface="Calibri" panose="020F0502020204030204" pitchFamily="34" charset="0"/>
            </a:endParaRPr>
          </a:p>
        </p:txBody>
      </p:sp>
      <p:sp>
        <p:nvSpPr>
          <p:cNvPr id="6" name="Text 4"/>
          <p:cNvSpPr/>
          <p:nvPr/>
        </p:nvSpPr>
        <p:spPr>
          <a:xfrm>
            <a:off x="4728045" y="1290138"/>
            <a:ext cx="4103189" cy="290774"/>
          </a:xfrm>
          <a:prstGeom prst="rect">
            <a:avLst/>
          </a:prstGeom>
          <a:solidFill>
            <a:schemeClr val="accent1">
              <a:lumMod val="20000"/>
              <a:lumOff val="80000"/>
            </a:schemeClr>
          </a:solid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Section 33ABA — Petroleum &amp; Natural Gas</a:t>
            </a:r>
            <a:endParaRPr lang="en-US" sz="1000" b="1" dirty="0">
              <a:cs typeface="Calibri" panose="020F0502020204030204" pitchFamily="34" charset="0"/>
            </a:endParaRPr>
          </a:p>
        </p:txBody>
      </p:sp>
      <p:sp>
        <p:nvSpPr>
          <p:cNvPr id="7" name="Text 5"/>
          <p:cNvSpPr/>
          <p:nvPr/>
        </p:nvSpPr>
        <p:spPr>
          <a:xfrm>
            <a:off x="4728046" y="1580913"/>
            <a:ext cx="4103190" cy="2203992"/>
          </a:xfrm>
          <a:prstGeom prst="rect">
            <a:avLst/>
          </a:prstGeom>
          <a:solidFill>
            <a:schemeClr val="accent1">
              <a:lumMod val="20000"/>
              <a:lumOff val="80000"/>
            </a:schemeClr>
          </a:solidFill>
        </p:spPr>
        <p:txBody>
          <a:bodyPr wrap="square" lIns="0" tIns="0" rIns="0" bIns="0" rtlCol="0" anchor="t">
            <a:noAutofit/>
          </a:bodyPr>
          <a:lstStyle/>
          <a:p>
            <a:pPr marL="0" indent="0" algn="l">
              <a:lnSpc>
                <a:spcPct val="133000"/>
              </a:lnSpc>
              <a:spcAft>
                <a:spcPts val="850"/>
              </a:spcAft>
              <a:buNone/>
            </a:pPr>
            <a:r>
              <a:rPr lang="en-US" sz="1000" b="1" dirty="0">
                <a:ea typeface="Calibri" panose="020F0502020204030204" pitchFamily="34" charset="0"/>
                <a:cs typeface="Calibri" panose="020F0502020204030204" pitchFamily="34" charset="0"/>
              </a:rPr>
              <a:t>Applicability:</a:t>
            </a:r>
            <a:r>
              <a:rPr lang="en-US" sz="1000" dirty="0">
                <a:ea typeface="Calibri" panose="020F0502020204030204" pitchFamily="34" charset="0"/>
                <a:cs typeface="Calibri" panose="020F0502020204030204" pitchFamily="34" charset="0"/>
              </a:rPr>
              <a:t> Assessee engaged in prospecting , or production of petroleum or natural gas in India, under an agreement with the Central Government.</a:t>
            </a:r>
            <a:endParaRPr lang="en-US" sz="1000" dirty="0">
              <a:cs typeface="Calibri" panose="020F0502020204030204" pitchFamily="34" charset="0"/>
            </a:endParaRPr>
          </a:p>
          <a:p>
            <a:pPr marL="0" indent="0" algn="l">
              <a:lnSpc>
                <a:spcPct val="133000"/>
              </a:lnSpc>
              <a:spcAft>
                <a:spcPts val="850"/>
              </a:spcAft>
              <a:buNone/>
            </a:pPr>
            <a:r>
              <a:rPr lang="en-US" sz="1000" b="1" dirty="0">
                <a:ea typeface="Calibri" panose="020F0502020204030204" pitchFamily="34" charset="0"/>
                <a:cs typeface="Calibri" panose="020F0502020204030204" pitchFamily="34" charset="0"/>
              </a:rPr>
              <a:t>Conditions:</a:t>
            </a:r>
            <a:r>
              <a:rPr lang="en-US" sz="1000" dirty="0">
                <a:ea typeface="Calibri" panose="020F0502020204030204" pitchFamily="34" charset="0"/>
                <a:cs typeface="Calibri" panose="020F0502020204030204" pitchFamily="34" charset="0"/>
              </a:rPr>
              <a:t> Deposits in special account with SBI as per scheme approved by Ministry of Petroleum and Natural Gas; </a:t>
            </a:r>
            <a:r>
              <a:rPr lang="en-US" sz="1000" b="1" dirty="0">
                <a:ea typeface="Calibri" panose="020F0502020204030204" pitchFamily="34" charset="0"/>
                <a:cs typeface="Calibri" panose="020F0502020204030204" pitchFamily="34" charset="0"/>
              </a:rPr>
              <a:t>or</a:t>
            </a:r>
            <a:r>
              <a:rPr lang="en-US" sz="1000" dirty="0">
                <a:ea typeface="Calibri" panose="020F0502020204030204" pitchFamily="34" charset="0"/>
                <a:cs typeface="Calibri" panose="020F0502020204030204" pitchFamily="34" charset="0"/>
              </a:rPr>
              <a:t> in Site Restoration Account. Any interest credited is deemed a deposit. Must be deposited before end of previous year.</a:t>
            </a:r>
            <a:endParaRPr lang="en-US" sz="1000" dirty="0">
              <a:cs typeface="Calibri" panose="020F0502020204030204" pitchFamily="34" charset="0"/>
            </a:endParaRPr>
          </a:p>
          <a:p>
            <a:pPr>
              <a:lnSpc>
                <a:spcPct val="133000"/>
              </a:lnSpc>
            </a:pPr>
            <a:r>
              <a:rPr lang="en-US" sz="1000" b="1" dirty="0">
                <a:latin typeface="Calibri" panose="020F0502020204030204" pitchFamily="34" charset="0"/>
                <a:ea typeface="Calibri" panose="020F0502020204030204" pitchFamily="34" charset="0"/>
                <a:cs typeface="Calibri" panose="020F0502020204030204" pitchFamily="34" charset="0"/>
              </a:rPr>
              <a:t>Eligible Amount </a:t>
            </a:r>
            <a:r>
              <a:rPr lang="en-US" sz="1000" b="1" dirty="0">
                <a:ea typeface="Calibri" panose="020F0502020204030204" pitchFamily="34" charset="0"/>
                <a:cs typeface="Calibri" panose="020F0502020204030204" pitchFamily="34" charset="0"/>
              </a:rPr>
              <a:t>:</a:t>
            </a:r>
            <a:r>
              <a:rPr lang="en-US" sz="1000" dirty="0">
                <a:ea typeface="Calibri" panose="020F0502020204030204" pitchFamily="34" charset="0"/>
                <a:cs typeface="Calibri" panose="020F0502020204030204" pitchFamily="34" charset="0"/>
              </a:rPr>
              <a:t> Sum equal to amount deposited,  or </a:t>
            </a:r>
          </a:p>
          <a:p>
            <a:pPr marL="0" indent="0" algn="l">
              <a:lnSpc>
                <a:spcPct val="133000"/>
              </a:lnSpc>
              <a:buNone/>
            </a:pPr>
            <a:r>
              <a:rPr lang="en-US" sz="1000" b="1" dirty="0">
                <a:ea typeface="Calibri" panose="020F0502020204030204" pitchFamily="34" charset="0"/>
                <a:cs typeface="Calibri" panose="020F0502020204030204" pitchFamily="34" charset="0"/>
              </a:rPr>
              <a:t>20% of profits</a:t>
            </a:r>
            <a:r>
              <a:rPr lang="en-US" sz="1000" dirty="0">
                <a:ea typeface="Calibri" panose="020F0502020204030204" pitchFamily="34" charset="0"/>
                <a:cs typeface="Calibri" panose="020F0502020204030204" pitchFamily="34" charset="0"/>
              </a:rPr>
              <a:t> of such business (computed before this deduction), </a:t>
            </a:r>
          </a:p>
          <a:p>
            <a:pPr marL="0" indent="0" algn="l">
              <a:lnSpc>
                <a:spcPct val="133000"/>
              </a:lnSpc>
              <a:buNone/>
            </a:pPr>
            <a:r>
              <a:rPr lang="en-US" sz="1000" dirty="0">
                <a:ea typeface="Calibri" panose="020F0502020204030204" pitchFamily="34" charset="0"/>
                <a:cs typeface="Calibri" panose="020F0502020204030204" pitchFamily="34" charset="0"/>
              </a:rPr>
              <a:t>whichever is less.</a:t>
            </a:r>
          </a:p>
        </p:txBody>
      </p:sp>
      <p:sp>
        <p:nvSpPr>
          <p:cNvPr id="8" name="Shape 6"/>
          <p:cNvSpPr/>
          <p:nvPr/>
        </p:nvSpPr>
        <p:spPr>
          <a:xfrm>
            <a:off x="4728046" y="3784905"/>
            <a:ext cx="4103188" cy="1091775"/>
          </a:xfrm>
          <a:prstGeom prst="roundRect">
            <a:avLst>
              <a:gd name="adj" fmla="val 2014"/>
            </a:avLst>
          </a:prstGeom>
          <a:solidFill>
            <a:schemeClr val="accent1">
              <a:lumMod val="40000"/>
              <a:lumOff val="60000"/>
            </a:schemeClr>
          </a:solidFill>
        </p:spPr>
        <p:txBody>
          <a:bodyPr/>
          <a:lstStyle/>
          <a:p>
            <a:endParaRPr sz="1000" dirty="0">
              <a:cs typeface="Calibri" panose="020F0502020204030204" pitchFamily="34" charset="0"/>
            </a:endParaRPr>
          </a:p>
        </p:txBody>
      </p:sp>
      <p:pic>
        <p:nvPicPr>
          <p:cNvPr id="9" name="Image 0" descr="preencoded.png"/>
          <p:cNvPicPr>
            <a:picLocks noChangeAspect="1"/>
          </p:cNvPicPr>
          <p:nvPr/>
        </p:nvPicPr>
        <p:blipFill>
          <a:blip r:embed="rId3"/>
          <a:stretch>
            <a:fillRect/>
          </a:stretch>
        </p:blipFill>
        <p:spPr>
          <a:xfrm>
            <a:off x="4874692" y="4287161"/>
            <a:ext cx="155004" cy="123974"/>
          </a:xfrm>
          <a:prstGeom prst="rect">
            <a:avLst/>
          </a:prstGeom>
        </p:spPr>
      </p:pic>
      <p:sp>
        <p:nvSpPr>
          <p:cNvPr id="10" name="Text 7"/>
          <p:cNvSpPr/>
          <p:nvPr/>
        </p:nvSpPr>
        <p:spPr>
          <a:xfrm>
            <a:off x="5314182" y="4113442"/>
            <a:ext cx="3397672" cy="595387"/>
          </a:xfrm>
          <a:prstGeom prst="rect">
            <a:avLst/>
          </a:prstGeom>
          <a:noFill/>
        </p:spPr>
        <p:txBody>
          <a:bodyPr wrap="square" lIns="0" tIns="0" rIns="0" bIns="0" rtlCol="0" anchor="t">
            <a:normAutofit/>
          </a:bodyPr>
          <a:lstStyle/>
          <a:p>
            <a:pPr marL="0" indent="0" algn="l">
              <a:lnSpc>
                <a:spcPct val="133000"/>
              </a:lnSpc>
              <a:buNone/>
            </a:pPr>
            <a:r>
              <a:rPr lang="en-US" sz="1000" dirty="0">
                <a:latin typeface="Calibri" panose="020F0502020204030204" pitchFamily="34" charset="0"/>
                <a:ea typeface="Calibri" panose="020F0502020204030204" pitchFamily="34" charset="0"/>
                <a:cs typeface="Calibri" panose="020F0502020204030204" pitchFamily="34" charset="0"/>
              </a:rPr>
              <a:t>Amounts under Sections 33AB and 33ABA are typically </a:t>
            </a:r>
            <a:r>
              <a:rPr lang="en-US" sz="1000" b="1" dirty="0">
                <a:latin typeface="Calibri" panose="020F0502020204030204" pitchFamily="34" charset="0"/>
                <a:ea typeface="Calibri" panose="020F0502020204030204" pitchFamily="34" charset="0"/>
                <a:cs typeface="Calibri" panose="020F0502020204030204" pitchFamily="34" charset="0"/>
              </a:rPr>
              <a:t>not debited to P&amp;L</a:t>
            </a:r>
            <a:r>
              <a:rPr lang="en-US" sz="1000" dirty="0">
                <a:latin typeface="Calibri" panose="020F0502020204030204" pitchFamily="34" charset="0"/>
                <a:ea typeface="Calibri" panose="020F0502020204030204" pitchFamily="34" charset="0"/>
                <a:cs typeface="Calibri" panose="020F0502020204030204" pitchFamily="34" charset="0"/>
              </a:rPr>
              <a:t> as per accounting principles but must still be reported under Clause 19.</a:t>
            </a:r>
            <a:endParaRPr lang="en-US" sz="1000" dirty="0">
              <a:cs typeface="Calibri" panose="020F0502020204030204" pitchFamily="34" charset="0"/>
            </a:endParaRPr>
          </a:p>
        </p:txBody>
      </p:sp>
      <p:sp>
        <p:nvSpPr>
          <p:cNvPr id="11" name="TextBox 10">
            <a:extLst>
              <a:ext uri="{FF2B5EF4-FFF2-40B4-BE49-F238E27FC236}">
                <a16:creationId xmlns:a16="http://schemas.microsoft.com/office/drawing/2014/main" id="{DFFD3064-A843-6F4C-05CC-4D13E8BE94D0}"/>
              </a:ext>
            </a:extLst>
          </p:cNvPr>
          <p:cNvSpPr txBox="1"/>
          <p:nvPr/>
        </p:nvSpPr>
        <p:spPr>
          <a:xfrm>
            <a:off x="312764" y="267494"/>
            <a:ext cx="7147420" cy="400110"/>
          </a:xfrm>
          <a:prstGeom prst="rect">
            <a:avLst/>
          </a:prstGeom>
          <a:solidFill>
            <a:schemeClr val="accent1">
              <a:lumMod val="50000"/>
            </a:schemeClr>
          </a:solidFill>
        </p:spPr>
        <p:txBody>
          <a:bodyPr wrap="square">
            <a:spAutoFit/>
          </a:bodyPr>
          <a:lstStyle/>
          <a:p>
            <a:r>
              <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rPr>
              <a:t>Clause 19: </a:t>
            </a:r>
            <a:r>
              <a:rPr lang="en-IN" sz="2000" b="1" dirty="0">
                <a:solidFill>
                  <a:schemeClr val="bg1"/>
                </a:solidFill>
                <a:cs typeface="Calibri" panose="020F0502020204030204" pitchFamily="34" charset="0"/>
              </a:rPr>
              <a:t>Amounts admissible under sections </a:t>
            </a:r>
            <a:endParaRPr lang="en-US"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93E750E6-6410-E6FE-2347-7BF0740621B4}"/>
              </a:ext>
            </a:extLst>
          </p:cNvPr>
          <p:cNvSpPr txBox="1"/>
          <p:nvPr/>
        </p:nvSpPr>
        <p:spPr>
          <a:xfrm>
            <a:off x="270719" y="835455"/>
            <a:ext cx="8560517" cy="246221"/>
          </a:xfrm>
          <a:prstGeom prst="rect">
            <a:avLst/>
          </a:prstGeom>
          <a:noFill/>
        </p:spPr>
        <p:txBody>
          <a:bodyPr wrap="square">
            <a:spAutoFit/>
          </a:bodyPr>
          <a:lstStyle/>
          <a:p>
            <a:r>
              <a:rPr lang="en-US" sz="1000" b="1" dirty="0"/>
              <a:t>Clause 19</a:t>
            </a:r>
            <a:r>
              <a:rPr lang="en-US" sz="1000" dirty="0"/>
              <a:t> requires the tax auditor to report section-wise deductions,  for special expenditures </a:t>
            </a:r>
            <a:r>
              <a:rPr lang="en-US" sz="1000" dirty="0">
                <a:cs typeface="Calibri" panose="020F0502020204030204" pitchFamily="34" charset="0"/>
              </a:rPr>
              <a:t>admissible as per the provisions of the Income-tax Act, 1961.  </a:t>
            </a:r>
            <a:endParaRPr lang="en-IN" sz="1000" dirty="0">
              <a:cs typeface="Calibri" panose="020F0502020204030204" pitchFamily="34" charset="0"/>
            </a:endParaRPr>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FFA43C-CB92-4D5A-93AF-929C94380A37}"/>
              </a:ext>
            </a:extLst>
          </p:cNvPr>
          <p:cNvSpPr txBox="1"/>
          <p:nvPr/>
        </p:nvSpPr>
        <p:spPr>
          <a:xfrm>
            <a:off x="467544" y="339502"/>
            <a:ext cx="6120680" cy="3416320"/>
          </a:xfrm>
          <a:prstGeom prst="rect">
            <a:avLst/>
          </a:prstGeom>
          <a:noFill/>
        </p:spPr>
        <p:txBody>
          <a:bodyPr wrap="square">
            <a:spAutoFit/>
          </a:bodyPr>
          <a:lstStyle/>
          <a:p>
            <a:pPr>
              <a:buNone/>
            </a:pPr>
            <a:r>
              <a:rPr lang="en-US" b="1" dirty="0">
                <a:cs typeface="Calibri" panose="020F0502020204030204" pitchFamily="34" charset="0"/>
              </a:rPr>
              <a:t>Question 4.</a:t>
            </a:r>
          </a:p>
          <a:p>
            <a:pPr>
              <a:buNone/>
            </a:pPr>
            <a:r>
              <a:rPr lang="en-US" b="1" dirty="0">
                <a:cs typeface="Calibri" panose="020F0502020204030204" pitchFamily="34" charset="0"/>
              </a:rPr>
              <a:t> </a:t>
            </a:r>
          </a:p>
          <a:p>
            <a:pPr>
              <a:buNone/>
            </a:pPr>
            <a:r>
              <a:rPr lang="en-US" b="1" dirty="0">
                <a:cs typeface="Calibri" panose="020F0502020204030204" pitchFamily="34" charset="0"/>
              </a:rPr>
              <a:t>Section 33ABA applies to assessee engaged in:</a:t>
            </a:r>
          </a:p>
          <a:p>
            <a:pPr>
              <a:buNone/>
            </a:pPr>
            <a:endParaRPr lang="en-US" b="1" dirty="0">
              <a:cs typeface="Calibri" panose="020F0502020204030204" pitchFamily="34" charset="0"/>
            </a:endParaRPr>
          </a:p>
          <a:p>
            <a:pPr marL="342900" indent="-342900">
              <a:buAutoNum type="alphaUcPeriod"/>
            </a:pPr>
            <a:r>
              <a:rPr lang="en-US" dirty="0">
                <a:cs typeface="Calibri" panose="020F0502020204030204" pitchFamily="34" charset="0"/>
              </a:rPr>
              <a:t>Banking business</a:t>
            </a:r>
          </a:p>
          <a:p>
            <a:pPr marL="342900" indent="-342900">
              <a:buAutoNum type="alphaUcPeriod"/>
            </a:pPr>
            <a:r>
              <a:rPr lang="en-US" dirty="0">
                <a:cs typeface="Calibri" panose="020F0502020204030204" pitchFamily="34" charset="0"/>
              </a:rPr>
              <a:t>Hotel business</a:t>
            </a:r>
          </a:p>
          <a:p>
            <a:pPr marL="342900" indent="-342900">
              <a:buAutoNum type="alphaUcPeriod"/>
            </a:pPr>
            <a:r>
              <a:rPr lang="en-US" dirty="0">
                <a:cs typeface="Calibri" panose="020F0502020204030204" pitchFamily="34" charset="0"/>
              </a:rPr>
              <a:t>Petroleum and natural gas business</a:t>
            </a:r>
          </a:p>
          <a:p>
            <a:pPr marL="342900" indent="-342900">
              <a:buAutoNum type="alphaUcPeriod"/>
            </a:pPr>
            <a:r>
              <a:rPr lang="en-US" dirty="0">
                <a:cs typeface="Calibri" panose="020F0502020204030204" pitchFamily="34" charset="0"/>
              </a:rPr>
              <a:t>Agricultural business</a:t>
            </a:r>
          </a:p>
          <a:p>
            <a:pPr marL="342900" indent="-342900">
              <a:buAutoNum type="alphaUcPeriod"/>
            </a:pPr>
            <a:endParaRPr lang="en-US" dirty="0">
              <a:cs typeface="Calibri" panose="020F0502020204030204" pitchFamily="34" charset="0"/>
            </a:endParaRPr>
          </a:p>
          <a:p>
            <a:pPr marL="342900" indent="-342900">
              <a:buAutoNum type="alphaUcPeriod"/>
            </a:pPr>
            <a:endParaRPr lang="en-US" dirty="0">
              <a:cs typeface="Calibri" panose="020F0502020204030204" pitchFamily="34" charset="0"/>
            </a:endParaRPr>
          </a:p>
          <a:p>
            <a:pPr marL="342900" indent="-342900">
              <a:buAutoNum type="alphaUcPeriod"/>
            </a:pPr>
            <a:endParaRPr lang="en-US" dirty="0">
              <a:cs typeface="Calibri" panose="020F0502020204030204" pitchFamily="34" charset="0"/>
            </a:endParaRPr>
          </a:p>
          <a:p>
            <a:pPr>
              <a:buNone/>
            </a:pPr>
            <a:endParaRPr lang="en-US" dirty="0">
              <a:cs typeface="Calibri" panose="020F0502020204030204" pitchFamily="34" charset="0"/>
            </a:endParaRPr>
          </a:p>
        </p:txBody>
      </p:sp>
    </p:spTree>
    <p:extLst>
      <p:ext uri="{BB962C8B-B14F-4D97-AF65-F5344CB8AC3E}">
        <p14:creationId xmlns:p14="http://schemas.microsoft.com/office/powerpoint/2010/main" val="1893961798"/>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82067" y="220488"/>
            <a:ext cx="4363343" cy="266477"/>
          </a:xfrm>
          <a:prstGeom prst="rect">
            <a:avLst/>
          </a:prstGeom>
          <a:solidFill>
            <a:schemeClr val="accent1">
              <a:lumMod val="75000"/>
            </a:schemeClr>
          </a:solidFill>
        </p:spPr>
        <p:txBody>
          <a:bodyPr wrap="none" lIns="0" tIns="0" rIns="0" bIns="0" rtlCol="0" anchor="t"/>
          <a:lstStyle/>
          <a:p>
            <a:pPr marL="0" indent="0" algn="l">
              <a:lnSpc>
                <a:spcPct val="104000"/>
              </a:lnSpc>
              <a:buNone/>
            </a:pP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Section 35 — Scientific Research Deductions</a:t>
            </a:r>
            <a:endParaRPr lang="en-US" sz="1400" b="1" dirty="0">
              <a:solidFill>
                <a:schemeClr val="bg1"/>
              </a:solidFill>
              <a:cs typeface="Calibri" panose="020F0502020204030204" pitchFamily="34" charset="0"/>
            </a:endParaRPr>
          </a:p>
        </p:txBody>
      </p:sp>
      <p:sp>
        <p:nvSpPr>
          <p:cNvPr id="3" name="Shape 1"/>
          <p:cNvSpPr/>
          <p:nvPr/>
        </p:nvSpPr>
        <p:spPr>
          <a:xfrm>
            <a:off x="915218" y="593230"/>
            <a:ext cx="7761237" cy="588243"/>
          </a:xfrm>
          <a:prstGeom prst="roundRect">
            <a:avLst>
              <a:gd name="adj" fmla="val 2175"/>
            </a:avLst>
          </a:prstGeom>
          <a:solidFill>
            <a:srgbClr val="FFFFFF"/>
          </a:solidFill>
          <a:ln w="9525">
            <a:solidFill>
              <a:srgbClr val="D8D4D4"/>
            </a:solidFill>
            <a:prstDash val="solid"/>
          </a:ln>
        </p:spPr>
        <p:txBody>
          <a:bodyPr/>
          <a:lstStyle/>
          <a:p>
            <a:endParaRPr sz="1000" dirty="0">
              <a:cs typeface="Calibri" panose="020F0502020204030204" pitchFamily="34" charset="0"/>
            </a:endParaRPr>
          </a:p>
        </p:txBody>
      </p:sp>
      <p:sp>
        <p:nvSpPr>
          <p:cNvPr id="4" name="Shape 2"/>
          <p:cNvSpPr/>
          <p:nvPr/>
        </p:nvSpPr>
        <p:spPr>
          <a:xfrm>
            <a:off x="582067" y="606400"/>
            <a:ext cx="341114" cy="569193"/>
          </a:xfrm>
          <a:prstGeom prst="roundRect">
            <a:avLst>
              <a:gd name="adj" fmla="val 399"/>
            </a:avLst>
          </a:prstGeom>
          <a:solidFill>
            <a:schemeClr val="accent1">
              <a:lumMod val="60000"/>
              <a:lumOff val="40000"/>
            </a:schemeClr>
          </a:solidFill>
        </p:spPr>
        <p:txBody>
          <a:bodyPr/>
          <a:lstStyle/>
          <a:p>
            <a:endParaRPr sz="1000" dirty="0">
              <a:cs typeface="Calibri" panose="020F0502020204030204" pitchFamily="34" charset="0"/>
            </a:endParaRPr>
          </a:p>
        </p:txBody>
      </p:sp>
      <p:sp>
        <p:nvSpPr>
          <p:cNvPr id="5" name="Text 3"/>
          <p:cNvSpPr/>
          <p:nvPr/>
        </p:nvSpPr>
        <p:spPr>
          <a:xfrm>
            <a:off x="684684" y="782811"/>
            <a:ext cx="127918" cy="159841"/>
          </a:xfrm>
          <a:prstGeom prst="rect">
            <a:avLst/>
          </a:prstGeom>
          <a:no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1</a:t>
            </a:r>
            <a:endParaRPr lang="en-US" sz="1000" dirty="0">
              <a:cs typeface="Calibri" panose="020F0502020204030204" pitchFamily="34" charset="0"/>
            </a:endParaRPr>
          </a:p>
        </p:txBody>
      </p:sp>
      <p:sp>
        <p:nvSpPr>
          <p:cNvPr id="6" name="Text 4"/>
          <p:cNvSpPr/>
          <p:nvPr/>
        </p:nvSpPr>
        <p:spPr>
          <a:xfrm>
            <a:off x="1022756" y="621035"/>
            <a:ext cx="1412974" cy="133276"/>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35(1)(</a:t>
            </a:r>
            <a:r>
              <a:rPr lang="en-US" sz="1000" b="1" dirty="0" err="1">
                <a:latin typeface="Calibri" panose="020F0502020204030204" pitchFamily="34" charset="0"/>
                <a:ea typeface="Calibri" panose="020F0502020204030204" pitchFamily="34" charset="0"/>
                <a:cs typeface="Calibri" panose="020F0502020204030204" pitchFamily="34" charset="0"/>
              </a:rPr>
              <a:t>i</a:t>
            </a:r>
            <a:r>
              <a:rPr lang="en-US" sz="1000" b="1" dirty="0">
                <a:latin typeface="Calibri" panose="020F0502020204030204" pitchFamily="34" charset="0"/>
                <a:ea typeface="Calibri" panose="020F0502020204030204" pitchFamily="34" charset="0"/>
                <a:cs typeface="Calibri" panose="020F0502020204030204" pitchFamily="34" charset="0"/>
              </a:rPr>
              <a:t>) — Revenue Expenditure</a:t>
            </a:r>
            <a:endParaRPr lang="en-US" sz="1000" b="1" dirty="0">
              <a:cs typeface="Calibri" panose="020F0502020204030204" pitchFamily="34" charset="0"/>
            </a:endParaRPr>
          </a:p>
        </p:txBody>
      </p:sp>
      <p:sp>
        <p:nvSpPr>
          <p:cNvPr id="7" name="Text 5"/>
          <p:cNvSpPr/>
          <p:nvPr/>
        </p:nvSpPr>
        <p:spPr>
          <a:xfrm>
            <a:off x="1009600" y="804331"/>
            <a:ext cx="7529115" cy="146569"/>
          </a:xfrm>
          <a:prstGeom prst="rect">
            <a:avLst/>
          </a:prstGeom>
          <a:noFill/>
        </p:spPr>
        <p:txBody>
          <a:bodyPr wrap="square" lIns="0" tIns="0" rIns="0" bIns="0" rtlCol="0" anchor="t">
            <a:noAutofit/>
          </a:bodyPr>
          <a:lstStyle/>
          <a:p>
            <a:pPr>
              <a:lnSpc>
                <a:spcPct val="112000"/>
              </a:lnSpc>
            </a:pPr>
            <a:r>
              <a:rPr lang="en-US" sz="1000" dirty="0">
                <a:cs typeface="Calibri" panose="020F0502020204030204" pitchFamily="34" charset="0"/>
              </a:rPr>
              <a:t>100% of revenue expenditure on scientific research related to business is allowed as deduction. Pre-commencement salary (excluding perquisites) and material expenditure incurred within 3 years before business commencement is deemed expended in the year business commences. </a:t>
            </a:r>
          </a:p>
        </p:txBody>
      </p:sp>
      <p:sp>
        <p:nvSpPr>
          <p:cNvPr id="8" name="Shape 6"/>
          <p:cNvSpPr/>
          <p:nvPr/>
        </p:nvSpPr>
        <p:spPr>
          <a:xfrm>
            <a:off x="915217" y="1278213"/>
            <a:ext cx="7761237" cy="511671"/>
          </a:xfrm>
          <a:prstGeom prst="roundRect">
            <a:avLst>
              <a:gd name="adj" fmla="val 2500"/>
            </a:avLst>
          </a:prstGeom>
          <a:solidFill>
            <a:srgbClr val="FFFFFF"/>
          </a:solidFill>
          <a:ln w="9525">
            <a:solidFill>
              <a:srgbClr val="D8D4D4"/>
            </a:solidFill>
            <a:prstDash val="solid"/>
          </a:ln>
        </p:spPr>
        <p:txBody>
          <a:bodyPr/>
          <a:lstStyle/>
          <a:p>
            <a:endParaRPr sz="1000" dirty="0">
              <a:cs typeface="Calibri" panose="020F0502020204030204" pitchFamily="34" charset="0"/>
            </a:endParaRPr>
          </a:p>
        </p:txBody>
      </p:sp>
      <p:sp>
        <p:nvSpPr>
          <p:cNvPr id="9" name="Shape 7"/>
          <p:cNvSpPr/>
          <p:nvPr/>
        </p:nvSpPr>
        <p:spPr>
          <a:xfrm>
            <a:off x="574104" y="1287738"/>
            <a:ext cx="341114" cy="492621"/>
          </a:xfrm>
          <a:prstGeom prst="roundRect">
            <a:avLst>
              <a:gd name="adj" fmla="val 399"/>
            </a:avLst>
          </a:prstGeom>
          <a:solidFill>
            <a:schemeClr val="accent1">
              <a:lumMod val="60000"/>
              <a:lumOff val="40000"/>
            </a:schemeClr>
          </a:solidFill>
        </p:spPr>
        <p:txBody>
          <a:bodyPr/>
          <a:lstStyle/>
          <a:p>
            <a:endParaRPr sz="1000" dirty="0">
              <a:cs typeface="Calibri" panose="020F0502020204030204" pitchFamily="34" charset="0"/>
            </a:endParaRPr>
          </a:p>
        </p:txBody>
      </p:sp>
      <p:sp>
        <p:nvSpPr>
          <p:cNvPr id="10" name="Text 8"/>
          <p:cNvSpPr/>
          <p:nvPr/>
        </p:nvSpPr>
        <p:spPr>
          <a:xfrm>
            <a:off x="680702" y="1397199"/>
            <a:ext cx="127918" cy="159841"/>
          </a:xfrm>
          <a:prstGeom prst="rect">
            <a:avLst/>
          </a:prstGeom>
          <a:no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2</a:t>
            </a:r>
            <a:endParaRPr lang="en-US" sz="1000" dirty="0">
              <a:cs typeface="Calibri" panose="020F0502020204030204" pitchFamily="34" charset="0"/>
            </a:endParaRPr>
          </a:p>
        </p:txBody>
      </p:sp>
      <p:sp>
        <p:nvSpPr>
          <p:cNvPr id="11" name="Text 9"/>
          <p:cNvSpPr/>
          <p:nvPr/>
        </p:nvSpPr>
        <p:spPr>
          <a:xfrm>
            <a:off x="1039961" y="1309054"/>
            <a:ext cx="1657052" cy="133276"/>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35(1)(ii) — Approved Research Bodies</a:t>
            </a:r>
            <a:endParaRPr lang="en-US" sz="1000" b="1" dirty="0">
              <a:cs typeface="Calibri" panose="020F0502020204030204" pitchFamily="34" charset="0"/>
            </a:endParaRPr>
          </a:p>
        </p:txBody>
      </p:sp>
      <p:sp>
        <p:nvSpPr>
          <p:cNvPr id="12" name="Text 10"/>
          <p:cNvSpPr/>
          <p:nvPr/>
        </p:nvSpPr>
        <p:spPr>
          <a:xfrm>
            <a:off x="1032817" y="1551642"/>
            <a:ext cx="6221016" cy="115119"/>
          </a:xfrm>
          <a:prstGeom prst="rect">
            <a:avLst/>
          </a:prstGeom>
          <a:noFill/>
        </p:spPr>
        <p:txBody>
          <a:bodyPr wrap="none" lIns="0" tIns="0" rIns="0" bIns="0" rtlCol="0" anchor="t"/>
          <a:lstStyle/>
          <a:p>
            <a:pPr marL="0" indent="0" algn="l">
              <a:lnSpc>
                <a:spcPct val="112000"/>
              </a:lnSpc>
              <a:buNone/>
            </a:pPr>
            <a:r>
              <a:rPr lang="en-US" sz="1000" dirty="0">
                <a:latin typeface="Calibri" panose="020F0502020204030204" pitchFamily="34" charset="0"/>
                <a:ea typeface="Calibri" panose="020F0502020204030204" pitchFamily="34" charset="0"/>
                <a:cs typeface="Calibri" panose="020F0502020204030204" pitchFamily="34" charset="0"/>
              </a:rPr>
              <a:t>100% of sum paid to approved research association, university, or institution for scientific research (notified in Official Gazette).</a:t>
            </a:r>
            <a:endParaRPr lang="en-US" sz="1000" dirty="0">
              <a:cs typeface="Calibri" panose="020F0502020204030204" pitchFamily="34" charset="0"/>
            </a:endParaRPr>
          </a:p>
        </p:txBody>
      </p:sp>
      <p:sp>
        <p:nvSpPr>
          <p:cNvPr id="13" name="Shape 11"/>
          <p:cNvSpPr/>
          <p:nvPr/>
        </p:nvSpPr>
        <p:spPr>
          <a:xfrm>
            <a:off x="915216" y="1875034"/>
            <a:ext cx="7761237" cy="511671"/>
          </a:xfrm>
          <a:prstGeom prst="roundRect">
            <a:avLst>
              <a:gd name="adj" fmla="val 2500"/>
            </a:avLst>
          </a:prstGeom>
          <a:solidFill>
            <a:srgbClr val="FFFFFF"/>
          </a:solidFill>
          <a:ln w="9525">
            <a:solidFill>
              <a:srgbClr val="D8D4D4"/>
            </a:solidFill>
            <a:prstDash val="solid"/>
          </a:ln>
        </p:spPr>
        <p:txBody>
          <a:bodyPr/>
          <a:lstStyle/>
          <a:p>
            <a:endParaRPr sz="1000" dirty="0">
              <a:cs typeface="Calibri" panose="020F0502020204030204" pitchFamily="34" charset="0"/>
            </a:endParaRPr>
          </a:p>
        </p:txBody>
      </p:sp>
      <p:sp>
        <p:nvSpPr>
          <p:cNvPr id="14" name="Shape 12"/>
          <p:cNvSpPr/>
          <p:nvPr/>
        </p:nvSpPr>
        <p:spPr>
          <a:xfrm>
            <a:off x="582067" y="1877577"/>
            <a:ext cx="341114" cy="492621"/>
          </a:xfrm>
          <a:prstGeom prst="roundRect">
            <a:avLst>
              <a:gd name="adj" fmla="val 399"/>
            </a:avLst>
          </a:prstGeom>
          <a:solidFill>
            <a:schemeClr val="accent1">
              <a:lumMod val="60000"/>
              <a:lumOff val="40000"/>
            </a:schemeClr>
          </a:solidFill>
        </p:spPr>
        <p:txBody>
          <a:bodyPr/>
          <a:lstStyle/>
          <a:p>
            <a:endParaRPr sz="1000" dirty="0">
              <a:cs typeface="Calibri" panose="020F0502020204030204" pitchFamily="34" charset="0"/>
            </a:endParaRPr>
          </a:p>
        </p:txBody>
      </p:sp>
      <p:sp>
        <p:nvSpPr>
          <p:cNvPr id="15" name="Text 13"/>
          <p:cNvSpPr/>
          <p:nvPr/>
        </p:nvSpPr>
        <p:spPr>
          <a:xfrm>
            <a:off x="688665" y="2002557"/>
            <a:ext cx="127918" cy="159841"/>
          </a:xfrm>
          <a:prstGeom prst="rect">
            <a:avLst/>
          </a:prstGeom>
          <a:no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3</a:t>
            </a:r>
            <a:endParaRPr lang="en-US" sz="1000" dirty="0">
              <a:cs typeface="Calibri" panose="020F0502020204030204" pitchFamily="34" charset="0"/>
            </a:endParaRPr>
          </a:p>
        </p:txBody>
      </p:sp>
      <p:sp>
        <p:nvSpPr>
          <p:cNvPr id="16" name="Text 14"/>
          <p:cNvSpPr/>
          <p:nvPr/>
        </p:nvSpPr>
        <p:spPr>
          <a:xfrm>
            <a:off x="1013728" y="1905999"/>
            <a:ext cx="1642914" cy="133276"/>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35(1)(</a:t>
            </a:r>
            <a:r>
              <a:rPr lang="en-US" sz="1000" b="1" dirty="0" err="1">
                <a:latin typeface="Calibri" panose="020F0502020204030204" pitchFamily="34" charset="0"/>
                <a:ea typeface="Calibri" panose="020F0502020204030204" pitchFamily="34" charset="0"/>
                <a:cs typeface="Calibri" panose="020F0502020204030204" pitchFamily="34" charset="0"/>
              </a:rPr>
              <a:t>ia</a:t>
            </a:r>
            <a:r>
              <a:rPr lang="en-US" sz="1000" b="1" dirty="0">
                <a:latin typeface="Calibri" panose="020F0502020204030204" pitchFamily="34" charset="0"/>
                <a:ea typeface="Calibri" panose="020F0502020204030204" pitchFamily="34" charset="0"/>
                <a:cs typeface="Calibri" panose="020F0502020204030204" pitchFamily="34" charset="0"/>
              </a:rPr>
              <a:t>) — Indian Company for R&amp;D</a:t>
            </a:r>
            <a:endParaRPr lang="en-US" sz="1000" b="1" dirty="0">
              <a:cs typeface="Calibri" panose="020F0502020204030204" pitchFamily="34" charset="0"/>
            </a:endParaRPr>
          </a:p>
        </p:txBody>
      </p:sp>
      <p:sp>
        <p:nvSpPr>
          <p:cNvPr id="17" name="Text 15"/>
          <p:cNvSpPr/>
          <p:nvPr/>
        </p:nvSpPr>
        <p:spPr>
          <a:xfrm>
            <a:off x="1013728" y="2113526"/>
            <a:ext cx="6221016" cy="115119"/>
          </a:xfrm>
          <a:prstGeom prst="rect">
            <a:avLst/>
          </a:prstGeom>
          <a:noFill/>
        </p:spPr>
        <p:txBody>
          <a:bodyPr wrap="none" lIns="0" tIns="0" rIns="0" bIns="0" rtlCol="0" anchor="t"/>
          <a:lstStyle/>
          <a:p>
            <a:pPr marL="0" indent="0" algn="l">
              <a:lnSpc>
                <a:spcPct val="112000"/>
              </a:lnSpc>
              <a:buNone/>
            </a:pPr>
            <a:r>
              <a:rPr lang="en-US" sz="1000" dirty="0">
                <a:latin typeface="Calibri" panose="020F0502020204030204" pitchFamily="34" charset="0"/>
                <a:ea typeface="Calibri" panose="020F0502020204030204" pitchFamily="34" charset="0"/>
                <a:cs typeface="Calibri" panose="020F0502020204030204" pitchFamily="34" charset="0"/>
              </a:rPr>
              <a:t>100% of sum paid to an Indian company registered for scientific R&amp;D, approved by prescribed authority fulfilling prescribed conditions.</a:t>
            </a:r>
            <a:endParaRPr lang="en-US" sz="1000" dirty="0">
              <a:cs typeface="Calibri" panose="020F0502020204030204" pitchFamily="34" charset="0"/>
            </a:endParaRPr>
          </a:p>
        </p:txBody>
      </p:sp>
      <p:sp>
        <p:nvSpPr>
          <p:cNvPr id="18" name="Shape 16"/>
          <p:cNvSpPr/>
          <p:nvPr/>
        </p:nvSpPr>
        <p:spPr>
          <a:xfrm>
            <a:off x="915216" y="2493819"/>
            <a:ext cx="7761236" cy="511671"/>
          </a:xfrm>
          <a:prstGeom prst="roundRect">
            <a:avLst>
              <a:gd name="adj" fmla="val 2500"/>
            </a:avLst>
          </a:prstGeom>
          <a:solidFill>
            <a:srgbClr val="FFFFFF"/>
          </a:solidFill>
          <a:ln w="9525">
            <a:solidFill>
              <a:srgbClr val="D8D4D4"/>
            </a:solidFill>
            <a:prstDash val="solid"/>
          </a:ln>
        </p:spPr>
        <p:txBody>
          <a:bodyPr/>
          <a:lstStyle/>
          <a:p>
            <a:endParaRPr sz="1000" dirty="0">
              <a:cs typeface="Calibri" panose="020F0502020204030204" pitchFamily="34" charset="0"/>
            </a:endParaRPr>
          </a:p>
        </p:txBody>
      </p:sp>
      <p:sp>
        <p:nvSpPr>
          <p:cNvPr id="19" name="Shape 17"/>
          <p:cNvSpPr/>
          <p:nvPr/>
        </p:nvSpPr>
        <p:spPr>
          <a:xfrm>
            <a:off x="582625" y="2481380"/>
            <a:ext cx="341114" cy="492621"/>
          </a:xfrm>
          <a:prstGeom prst="roundRect">
            <a:avLst>
              <a:gd name="adj" fmla="val 399"/>
            </a:avLst>
          </a:prstGeom>
          <a:solidFill>
            <a:schemeClr val="accent1">
              <a:lumMod val="60000"/>
              <a:lumOff val="40000"/>
            </a:schemeClr>
          </a:solidFill>
        </p:spPr>
        <p:txBody>
          <a:bodyPr/>
          <a:lstStyle/>
          <a:p>
            <a:endParaRPr sz="1000" dirty="0">
              <a:cs typeface="Calibri" panose="020F0502020204030204" pitchFamily="34" charset="0"/>
            </a:endParaRPr>
          </a:p>
        </p:txBody>
      </p:sp>
      <p:sp>
        <p:nvSpPr>
          <p:cNvPr id="20" name="Text 18"/>
          <p:cNvSpPr/>
          <p:nvPr/>
        </p:nvSpPr>
        <p:spPr>
          <a:xfrm>
            <a:off x="707021" y="2633264"/>
            <a:ext cx="127918" cy="159841"/>
          </a:xfrm>
          <a:prstGeom prst="rect">
            <a:avLst/>
          </a:prstGeom>
          <a:no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4</a:t>
            </a:r>
            <a:endParaRPr lang="en-US" sz="1000" dirty="0">
              <a:cs typeface="Calibri" panose="020F0502020204030204" pitchFamily="34" charset="0"/>
            </a:endParaRPr>
          </a:p>
        </p:txBody>
      </p:sp>
      <p:sp>
        <p:nvSpPr>
          <p:cNvPr id="21" name="Text 19"/>
          <p:cNvSpPr/>
          <p:nvPr/>
        </p:nvSpPr>
        <p:spPr>
          <a:xfrm>
            <a:off x="1032817" y="2499988"/>
            <a:ext cx="1562472" cy="133276"/>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35(1)(iii) — Social Science Research</a:t>
            </a:r>
            <a:endParaRPr lang="en-US" sz="1000" b="1" dirty="0">
              <a:cs typeface="Calibri" panose="020F0502020204030204" pitchFamily="34" charset="0"/>
            </a:endParaRPr>
          </a:p>
        </p:txBody>
      </p:sp>
      <p:sp>
        <p:nvSpPr>
          <p:cNvPr id="22" name="Text 20"/>
          <p:cNvSpPr/>
          <p:nvPr/>
        </p:nvSpPr>
        <p:spPr>
          <a:xfrm>
            <a:off x="1013728" y="2719833"/>
            <a:ext cx="6221016" cy="115119"/>
          </a:xfrm>
          <a:prstGeom prst="rect">
            <a:avLst/>
          </a:prstGeom>
          <a:noFill/>
        </p:spPr>
        <p:txBody>
          <a:bodyPr wrap="none" lIns="0" tIns="0" rIns="0" bIns="0" rtlCol="0" anchor="t"/>
          <a:lstStyle/>
          <a:p>
            <a:pPr marL="0" indent="0" algn="l">
              <a:lnSpc>
                <a:spcPct val="112000"/>
              </a:lnSpc>
              <a:buNone/>
            </a:pPr>
            <a:r>
              <a:rPr lang="en-US" sz="1000" dirty="0">
                <a:latin typeface="Calibri" panose="020F0502020204030204" pitchFamily="34" charset="0"/>
                <a:ea typeface="Calibri" panose="020F0502020204030204" pitchFamily="34" charset="0"/>
                <a:cs typeface="Calibri" panose="020F0502020204030204" pitchFamily="34" charset="0"/>
              </a:rPr>
              <a:t>100% of sum paid to approved research association, university, or institution for social science or statistical research.</a:t>
            </a:r>
            <a:endParaRPr lang="en-US" sz="1000" dirty="0">
              <a:cs typeface="Calibri" panose="020F0502020204030204" pitchFamily="34" charset="0"/>
            </a:endParaRPr>
          </a:p>
        </p:txBody>
      </p:sp>
      <p:sp>
        <p:nvSpPr>
          <p:cNvPr id="23" name="Shape 21"/>
          <p:cNvSpPr/>
          <p:nvPr/>
        </p:nvSpPr>
        <p:spPr>
          <a:xfrm>
            <a:off x="923180" y="3105697"/>
            <a:ext cx="7761235" cy="588243"/>
          </a:xfrm>
          <a:prstGeom prst="roundRect">
            <a:avLst>
              <a:gd name="adj" fmla="val 2175"/>
            </a:avLst>
          </a:prstGeom>
          <a:solidFill>
            <a:srgbClr val="FFFFFF"/>
          </a:solidFill>
          <a:ln w="9525">
            <a:solidFill>
              <a:srgbClr val="D8D4D4"/>
            </a:solidFill>
            <a:prstDash val="solid"/>
          </a:ln>
        </p:spPr>
        <p:txBody>
          <a:bodyPr/>
          <a:lstStyle/>
          <a:p>
            <a:endParaRPr sz="1000" dirty="0">
              <a:cs typeface="Calibri" panose="020F0502020204030204" pitchFamily="34" charset="0"/>
            </a:endParaRPr>
          </a:p>
        </p:txBody>
      </p:sp>
      <p:sp>
        <p:nvSpPr>
          <p:cNvPr id="24" name="Shape 22"/>
          <p:cNvSpPr/>
          <p:nvPr/>
        </p:nvSpPr>
        <p:spPr>
          <a:xfrm>
            <a:off x="574102" y="3087911"/>
            <a:ext cx="341114" cy="569193"/>
          </a:xfrm>
          <a:prstGeom prst="roundRect">
            <a:avLst>
              <a:gd name="adj" fmla="val 399"/>
            </a:avLst>
          </a:prstGeom>
          <a:solidFill>
            <a:schemeClr val="accent1">
              <a:lumMod val="60000"/>
              <a:lumOff val="40000"/>
            </a:schemeClr>
          </a:solidFill>
        </p:spPr>
        <p:txBody>
          <a:bodyPr/>
          <a:lstStyle/>
          <a:p>
            <a:endParaRPr sz="1000" dirty="0">
              <a:cs typeface="Calibri" panose="020F0502020204030204" pitchFamily="34" charset="0"/>
            </a:endParaRPr>
          </a:p>
        </p:txBody>
      </p:sp>
      <p:sp>
        <p:nvSpPr>
          <p:cNvPr id="25" name="Text 23"/>
          <p:cNvSpPr/>
          <p:nvPr/>
        </p:nvSpPr>
        <p:spPr>
          <a:xfrm>
            <a:off x="680700" y="3267720"/>
            <a:ext cx="127918" cy="159841"/>
          </a:xfrm>
          <a:prstGeom prst="rect">
            <a:avLst/>
          </a:prstGeom>
          <a:no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5</a:t>
            </a:r>
            <a:endParaRPr lang="en-US" sz="1000" dirty="0">
              <a:cs typeface="Calibri" panose="020F0502020204030204" pitchFamily="34" charset="0"/>
            </a:endParaRPr>
          </a:p>
        </p:txBody>
      </p:sp>
      <p:sp>
        <p:nvSpPr>
          <p:cNvPr id="26" name="Text 24"/>
          <p:cNvSpPr/>
          <p:nvPr/>
        </p:nvSpPr>
        <p:spPr>
          <a:xfrm>
            <a:off x="1013728" y="3160067"/>
            <a:ext cx="1407616" cy="133276"/>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35(1)(iv) — Capital Expenditure</a:t>
            </a:r>
            <a:endParaRPr lang="en-US" sz="1000" b="1" dirty="0">
              <a:cs typeface="Calibri" panose="020F0502020204030204" pitchFamily="34" charset="0"/>
            </a:endParaRPr>
          </a:p>
        </p:txBody>
      </p:sp>
      <p:sp>
        <p:nvSpPr>
          <p:cNvPr id="27" name="Text 25"/>
          <p:cNvSpPr/>
          <p:nvPr/>
        </p:nvSpPr>
        <p:spPr>
          <a:xfrm>
            <a:off x="1021813" y="3366146"/>
            <a:ext cx="7670565" cy="261763"/>
          </a:xfrm>
          <a:prstGeom prst="rect">
            <a:avLst/>
          </a:prstGeom>
          <a:noFill/>
        </p:spPr>
        <p:txBody>
          <a:bodyPr wrap="square" lIns="0" tIns="0" rIns="0" bIns="0" rtlCol="0" anchor="t">
            <a:noAutofit/>
          </a:bodyPr>
          <a:lstStyle/>
          <a:p>
            <a:pPr marL="0" indent="0" algn="l">
              <a:lnSpc>
                <a:spcPct val="112000"/>
              </a:lnSpc>
              <a:buNone/>
            </a:pPr>
            <a:r>
              <a:rPr lang="en-US" sz="1000" dirty="0">
                <a:latin typeface="Calibri" panose="020F0502020204030204" pitchFamily="34" charset="0"/>
                <a:ea typeface="Calibri" panose="020F0502020204030204" pitchFamily="34" charset="0"/>
                <a:cs typeface="Calibri" panose="020F0502020204030204" pitchFamily="34" charset="0"/>
              </a:rPr>
              <a:t>100% of capital expenditure on scientific research (excluding land). Pre-commencement expenditure within 3 years deemed in year of commencement. </a:t>
            </a:r>
            <a:r>
              <a:rPr lang="en-US" sz="1000" b="1" dirty="0">
                <a:latin typeface="Calibri" panose="020F0502020204030204" pitchFamily="34" charset="0"/>
                <a:ea typeface="Calibri" panose="020F0502020204030204" pitchFamily="34" charset="0"/>
                <a:cs typeface="Calibri" panose="020F0502020204030204" pitchFamily="34" charset="0"/>
              </a:rPr>
              <a:t>No depreciation</a:t>
            </a:r>
            <a:r>
              <a:rPr lang="en-US" sz="1000" dirty="0">
                <a:latin typeface="Calibri" panose="020F0502020204030204" pitchFamily="34" charset="0"/>
                <a:ea typeface="Calibri" panose="020F0502020204030204" pitchFamily="34" charset="0"/>
                <a:cs typeface="Calibri" panose="020F0502020204030204" pitchFamily="34" charset="0"/>
              </a:rPr>
              <a:t> allowed on such assets.</a:t>
            </a:r>
            <a:endParaRPr lang="en-US" sz="1000" dirty="0">
              <a:cs typeface="Calibri" panose="020F0502020204030204" pitchFamily="34" charset="0"/>
            </a:endParaRPr>
          </a:p>
        </p:txBody>
      </p:sp>
      <p:sp>
        <p:nvSpPr>
          <p:cNvPr id="28" name="Shape 26"/>
          <p:cNvSpPr/>
          <p:nvPr/>
        </p:nvSpPr>
        <p:spPr>
          <a:xfrm>
            <a:off x="923180" y="3776986"/>
            <a:ext cx="7769198" cy="511671"/>
          </a:xfrm>
          <a:prstGeom prst="roundRect">
            <a:avLst>
              <a:gd name="adj" fmla="val 2500"/>
            </a:avLst>
          </a:prstGeom>
          <a:solidFill>
            <a:srgbClr val="FFFFFF"/>
          </a:solidFill>
          <a:ln w="9525">
            <a:solidFill>
              <a:srgbClr val="D8D4D4"/>
            </a:solidFill>
            <a:prstDash val="solid"/>
          </a:ln>
        </p:spPr>
        <p:txBody>
          <a:bodyPr/>
          <a:lstStyle/>
          <a:p>
            <a:endParaRPr sz="1000" dirty="0">
              <a:cs typeface="Calibri" panose="020F0502020204030204" pitchFamily="34" charset="0"/>
            </a:endParaRPr>
          </a:p>
        </p:txBody>
      </p:sp>
      <p:sp>
        <p:nvSpPr>
          <p:cNvPr id="29" name="Shape 27"/>
          <p:cNvSpPr/>
          <p:nvPr/>
        </p:nvSpPr>
        <p:spPr>
          <a:xfrm>
            <a:off x="574102" y="3758121"/>
            <a:ext cx="341114" cy="492621"/>
          </a:xfrm>
          <a:prstGeom prst="roundRect">
            <a:avLst>
              <a:gd name="adj" fmla="val 399"/>
            </a:avLst>
          </a:prstGeom>
          <a:solidFill>
            <a:schemeClr val="accent1">
              <a:lumMod val="60000"/>
              <a:lumOff val="40000"/>
            </a:schemeClr>
          </a:solidFill>
        </p:spPr>
        <p:txBody>
          <a:bodyPr/>
          <a:lstStyle/>
          <a:p>
            <a:endParaRPr sz="1000" dirty="0">
              <a:cs typeface="Calibri" panose="020F0502020204030204" pitchFamily="34" charset="0"/>
            </a:endParaRPr>
          </a:p>
        </p:txBody>
      </p:sp>
      <p:sp>
        <p:nvSpPr>
          <p:cNvPr id="30" name="Text 28"/>
          <p:cNvSpPr/>
          <p:nvPr/>
        </p:nvSpPr>
        <p:spPr>
          <a:xfrm>
            <a:off x="680700" y="3940816"/>
            <a:ext cx="127918" cy="159841"/>
          </a:xfrm>
          <a:prstGeom prst="rect">
            <a:avLst/>
          </a:prstGeom>
          <a:no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6</a:t>
            </a:r>
            <a:endParaRPr lang="en-US" sz="1000" dirty="0">
              <a:cs typeface="Calibri" panose="020F0502020204030204" pitchFamily="34" charset="0"/>
            </a:endParaRPr>
          </a:p>
        </p:txBody>
      </p:sp>
      <p:sp>
        <p:nvSpPr>
          <p:cNvPr id="31" name="Text 29"/>
          <p:cNvSpPr/>
          <p:nvPr/>
        </p:nvSpPr>
        <p:spPr>
          <a:xfrm>
            <a:off x="1032817" y="3807540"/>
            <a:ext cx="1281261" cy="133276"/>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35(2AA) — National Lab / IIT</a:t>
            </a:r>
            <a:endParaRPr lang="en-US" sz="1000" b="1" dirty="0">
              <a:cs typeface="Calibri" panose="020F0502020204030204" pitchFamily="34" charset="0"/>
            </a:endParaRPr>
          </a:p>
        </p:txBody>
      </p:sp>
      <p:sp>
        <p:nvSpPr>
          <p:cNvPr id="32" name="Text 30"/>
          <p:cNvSpPr/>
          <p:nvPr/>
        </p:nvSpPr>
        <p:spPr>
          <a:xfrm>
            <a:off x="1021812" y="3974917"/>
            <a:ext cx="7643636" cy="235988"/>
          </a:xfrm>
          <a:prstGeom prst="rect">
            <a:avLst/>
          </a:prstGeom>
          <a:noFill/>
        </p:spPr>
        <p:txBody>
          <a:bodyPr wrap="none" lIns="0" tIns="0" rIns="0" bIns="0" rtlCol="0" anchor="t"/>
          <a:lstStyle/>
          <a:p>
            <a:pPr>
              <a:lnSpc>
                <a:spcPct val="112000"/>
              </a:lnSpc>
            </a:pPr>
            <a:r>
              <a:rPr lang="en-US" sz="900" dirty="0">
                <a:latin typeface="Calibri" panose="020F0502020204030204" pitchFamily="34" charset="0"/>
                <a:ea typeface="Calibri" panose="020F0502020204030204" pitchFamily="34" charset="0"/>
                <a:cs typeface="Calibri" panose="020F0502020204030204" pitchFamily="34" charset="0"/>
              </a:rPr>
              <a:t>100% of sum paid to National Laboratory, University, IIT, or specified person with direction that sum be used for  </a:t>
            </a:r>
            <a:r>
              <a:rPr lang="en-US" sz="900" b="1" dirty="0">
                <a:cs typeface="Calibri" panose="020F0502020204030204" pitchFamily="34" charset="0"/>
              </a:rPr>
              <a:t>scientific research program approved by the</a:t>
            </a:r>
          </a:p>
          <a:p>
            <a:pPr>
              <a:lnSpc>
                <a:spcPct val="112000"/>
              </a:lnSpc>
            </a:pPr>
            <a:r>
              <a:rPr lang="en-US" sz="900" b="1" dirty="0">
                <a:cs typeface="Calibri" panose="020F0502020204030204" pitchFamily="34" charset="0"/>
              </a:rPr>
              <a:t> prescribed authority</a:t>
            </a:r>
            <a:r>
              <a:rPr lang="en-US" sz="900" dirty="0">
                <a:cs typeface="Calibri" panose="020F0502020204030204" pitchFamily="34" charset="0"/>
              </a:rPr>
              <a:t>,</a:t>
            </a:r>
            <a:r>
              <a:rPr lang="en-US" sz="1000" dirty="0">
                <a:latin typeface="Calibri" panose="020F0502020204030204" pitchFamily="34" charset="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33" name="Shape 31"/>
          <p:cNvSpPr/>
          <p:nvPr/>
        </p:nvSpPr>
        <p:spPr>
          <a:xfrm>
            <a:off x="915215" y="4381443"/>
            <a:ext cx="7761235" cy="588243"/>
          </a:xfrm>
          <a:prstGeom prst="roundRect">
            <a:avLst>
              <a:gd name="adj" fmla="val 2175"/>
            </a:avLst>
          </a:prstGeom>
          <a:solidFill>
            <a:srgbClr val="FFFFFF"/>
          </a:solidFill>
          <a:ln w="9525">
            <a:solidFill>
              <a:srgbClr val="D8D4D4"/>
            </a:solidFill>
            <a:prstDash val="solid"/>
          </a:ln>
        </p:spPr>
        <p:txBody>
          <a:bodyPr/>
          <a:lstStyle/>
          <a:p>
            <a:endParaRPr sz="1000" dirty="0">
              <a:cs typeface="Calibri" panose="020F0502020204030204" pitchFamily="34" charset="0"/>
            </a:endParaRPr>
          </a:p>
        </p:txBody>
      </p:sp>
      <p:sp>
        <p:nvSpPr>
          <p:cNvPr id="34" name="Shape 32"/>
          <p:cNvSpPr/>
          <p:nvPr/>
        </p:nvSpPr>
        <p:spPr>
          <a:xfrm>
            <a:off x="582067" y="4412932"/>
            <a:ext cx="341114" cy="569193"/>
          </a:xfrm>
          <a:prstGeom prst="roundRect">
            <a:avLst>
              <a:gd name="adj" fmla="val 399"/>
            </a:avLst>
          </a:prstGeom>
          <a:solidFill>
            <a:schemeClr val="accent1">
              <a:lumMod val="60000"/>
              <a:lumOff val="40000"/>
            </a:schemeClr>
          </a:solidFill>
        </p:spPr>
        <p:txBody>
          <a:bodyPr/>
          <a:lstStyle/>
          <a:p>
            <a:endParaRPr sz="1000" dirty="0">
              <a:cs typeface="Calibri" panose="020F0502020204030204" pitchFamily="34" charset="0"/>
            </a:endParaRPr>
          </a:p>
        </p:txBody>
      </p:sp>
      <p:sp>
        <p:nvSpPr>
          <p:cNvPr id="35" name="Text 33"/>
          <p:cNvSpPr/>
          <p:nvPr/>
        </p:nvSpPr>
        <p:spPr>
          <a:xfrm>
            <a:off x="688665" y="4596928"/>
            <a:ext cx="127918" cy="159841"/>
          </a:xfrm>
          <a:prstGeom prst="rect">
            <a:avLst/>
          </a:prstGeom>
          <a:noFill/>
        </p:spPr>
        <p:txBody>
          <a:bodyPr wrap="none" lIns="0" tIns="0" rIns="0" bIns="0" rtlCol="0" anchor="ctr"/>
          <a:lstStyle/>
          <a:p>
            <a:pPr marL="0" indent="0" algn="ctr">
              <a:lnSpc>
                <a:spcPct val="100000"/>
              </a:lnSpc>
              <a:buNone/>
            </a:pPr>
            <a:r>
              <a:rPr lang="en-US" sz="1000" dirty="0">
                <a:latin typeface="Calibri" panose="020F0502020204030204" pitchFamily="34" charset="0"/>
                <a:ea typeface="Calibri" panose="020F0502020204030204" pitchFamily="34" charset="0"/>
                <a:cs typeface="Calibri" panose="020F0502020204030204" pitchFamily="34" charset="0"/>
              </a:rPr>
              <a:t>7</a:t>
            </a:r>
            <a:endParaRPr lang="en-US" sz="1000" dirty="0">
              <a:cs typeface="Calibri" panose="020F0502020204030204" pitchFamily="34" charset="0"/>
            </a:endParaRPr>
          </a:p>
        </p:txBody>
      </p:sp>
      <p:sp>
        <p:nvSpPr>
          <p:cNvPr id="36" name="Text 34"/>
          <p:cNvSpPr/>
          <p:nvPr/>
        </p:nvSpPr>
        <p:spPr>
          <a:xfrm>
            <a:off x="1021813" y="4437734"/>
            <a:ext cx="1145084" cy="133276"/>
          </a:xfrm>
          <a:prstGeom prst="rect">
            <a:avLst/>
          </a:prstGeom>
          <a:noFill/>
        </p:spPr>
        <p:txBody>
          <a:bodyPr wrap="none" lIns="0" tIns="0" rIns="0" bIns="0" rtlCol="0" anchor="t"/>
          <a:lstStyle/>
          <a:p>
            <a:pPr marL="0" indent="0" algn="l">
              <a:lnSpc>
                <a:spcPct val="104000"/>
              </a:lnSpc>
              <a:buNone/>
            </a:pPr>
            <a:r>
              <a:rPr lang="en-US" sz="1000" b="1" dirty="0">
                <a:latin typeface="Calibri" panose="020F0502020204030204" pitchFamily="34" charset="0"/>
                <a:ea typeface="Calibri" panose="020F0502020204030204" pitchFamily="34" charset="0"/>
                <a:cs typeface="Calibri" panose="020F0502020204030204" pitchFamily="34" charset="0"/>
              </a:rPr>
              <a:t>35(2AB) — In-House R&amp;D</a:t>
            </a:r>
            <a:endParaRPr lang="en-US" sz="1000" b="1" dirty="0">
              <a:cs typeface="Calibri" panose="020F0502020204030204" pitchFamily="34" charset="0"/>
            </a:endParaRPr>
          </a:p>
        </p:txBody>
      </p:sp>
      <p:sp>
        <p:nvSpPr>
          <p:cNvPr id="37" name="Text 35"/>
          <p:cNvSpPr/>
          <p:nvPr/>
        </p:nvSpPr>
        <p:spPr>
          <a:xfrm>
            <a:off x="1021812" y="4623173"/>
            <a:ext cx="7670565" cy="289955"/>
          </a:xfrm>
          <a:prstGeom prst="rect">
            <a:avLst/>
          </a:prstGeom>
          <a:noFill/>
        </p:spPr>
        <p:txBody>
          <a:bodyPr wrap="square" lIns="0" tIns="0" rIns="0" bIns="0" rtlCol="0" anchor="t">
            <a:noAutofit/>
          </a:bodyPr>
          <a:lstStyle/>
          <a:p>
            <a:pPr marL="0" indent="0" algn="l">
              <a:lnSpc>
                <a:spcPct val="112000"/>
              </a:lnSpc>
              <a:buNone/>
            </a:pPr>
            <a:r>
              <a:rPr lang="en-US" sz="1000" dirty="0">
                <a:latin typeface="Calibri" panose="020F0502020204030204" pitchFamily="34" charset="0"/>
                <a:ea typeface="Calibri" panose="020F0502020204030204" pitchFamily="34" charset="0"/>
                <a:cs typeface="Calibri" panose="020F0502020204030204" pitchFamily="34" charset="0"/>
              </a:rPr>
              <a:t>100% of expenditure on in-house R&amp;D facility (excluding land/building) for companies in bio-technology or manufacturing (excluding Eleventh Schedule articles), approved by prescribed authority.</a:t>
            </a:r>
            <a:endParaRPr lang="en-US" sz="1000" dirty="0">
              <a:cs typeface="Calibri" panose="020F0502020204030204" pitchFamily="34"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1398738" y="543326"/>
            <a:ext cx="6348088" cy="830610"/>
          </a:xfrm>
          <a:prstGeom prst="rect">
            <a:avLst/>
          </a:prstGeom>
          <a:noFill/>
          <a:ln/>
        </p:spPr>
        <p:txBody>
          <a:bodyPr wrap="square" lIns="0" tIns="0" rIns="0" bIns="0" rtlCol="0" anchor="t">
            <a:prstTxWarp prst="textPlain">
              <a:avLst/>
            </a:prstTxWarp>
            <a:noAutofit/>
          </a:bodyPr>
          <a:lstStyle/>
          <a:p>
            <a:pPr marL="0" indent="0" algn="l">
              <a:lnSpc>
                <a:spcPct val="104000"/>
              </a:lnSpc>
              <a:buNone/>
            </a:pPr>
            <a:r>
              <a:rPr lang="en-US" sz="2800" b="1" dirty="0">
                <a:ln w="12700">
                  <a:solidFill>
                    <a:schemeClr val="accent5"/>
                  </a:solidFill>
                  <a:prstDash val="solid"/>
                </a:ln>
                <a:pattFill prst="ltDnDiag">
                  <a:fgClr>
                    <a:schemeClr val="accent5">
                      <a:lumMod val="60000"/>
                      <a:lumOff val="40000"/>
                    </a:schemeClr>
                  </a:fgClr>
                  <a:bgClr>
                    <a:schemeClr val="bg1"/>
                  </a:bgClr>
                </a:pattFill>
                <a:latin typeface="Book Antiqua" panose="02040602050305030304" pitchFamily="18" charset="0"/>
                <a:ea typeface="Arial Unicode MS" panose="020B0604020202020204" pitchFamily="34" charset="-128"/>
                <a:cs typeface="Arial Unicode MS" panose="020B0604020202020204" pitchFamily="34" charset="-128"/>
              </a:rPr>
              <a:t>Profession Audit — Section 44AB(b)</a:t>
            </a:r>
            <a:endParaRPr lang="en-US" sz="2800" b="1" dirty="0">
              <a:ln w="12700">
                <a:solidFill>
                  <a:schemeClr val="accent5"/>
                </a:solidFill>
                <a:prstDash val="solid"/>
              </a:ln>
              <a:pattFill prst="ltDnDiag">
                <a:fgClr>
                  <a:schemeClr val="accent5">
                    <a:lumMod val="60000"/>
                    <a:lumOff val="40000"/>
                  </a:schemeClr>
                </a:fgClr>
                <a:bgClr>
                  <a:schemeClr val="bg1"/>
                </a:bgClr>
              </a:pattFill>
              <a:latin typeface="Book Antiqua" panose="02040602050305030304" pitchFamily="18" charset="0"/>
            </a:endParaRPr>
          </a:p>
        </p:txBody>
      </p:sp>
      <p:sp>
        <p:nvSpPr>
          <p:cNvPr id="4" name="Shape 1"/>
          <p:cNvSpPr/>
          <p:nvPr/>
        </p:nvSpPr>
        <p:spPr>
          <a:xfrm>
            <a:off x="157649" y="1952790"/>
            <a:ext cx="2330053" cy="1868311"/>
          </a:xfrm>
          <a:prstGeom prst="roundRect">
            <a:avLst>
              <a:gd name="adj" fmla="val 4748"/>
            </a:avLst>
          </a:prstGeom>
          <a:solidFill>
            <a:srgbClr val="283157"/>
          </a:solidFill>
          <a:ln w="4763">
            <a:solidFill>
              <a:srgbClr val="414A70"/>
            </a:solidFill>
            <a:prstDash val="solid"/>
          </a:ln>
        </p:spPr>
      </p:sp>
      <p:sp>
        <p:nvSpPr>
          <p:cNvPr id="5" name="Text 2"/>
          <p:cNvSpPr/>
          <p:nvPr/>
        </p:nvSpPr>
        <p:spPr>
          <a:xfrm>
            <a:off x="413364" y="2150740"/>
            <a:ext cx="1661294" cy="207690"/>
          </a:xfrm>
          <a:prstGeom prst="rect">
            <a:avLst/>
          </a:prstGeom>
          <a:noFill/>
          <a:ln/>
        </p:spPr>
        <p:txBody>
          <a:bodyPr wrap="none" lIns="0" tIns="0" rIns="0" bIns="0" rtlCol="0" anchor="t"/>
          <a:lstStyle/>
          <a:p>
            <a:pPr marL="0" indent="0" algn="l">
              <a:lnSpc>
                <a:spcPct val="104000"/>
              </a:lnSpc>
              <a:buNone/>
            </a:pPr>
            <a:r>
              <a:rPr lang="en-US" sz="1500" u="sng"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Threshold</a:t>
            </a:r>
            <a:endParaRPr lang="en-US" sz="1500" u="sng" dirty="0">
              <a:latin typeface="Book Antiqua" panose="02040602050305030304" pitchFamily="18" charset="0"/>
            </a:endParaRPr>
          </a:p>
        </p:txBody>
      </p:sp>
      <p:sp>
        <p:nvSpPr>
          <p:cNvPr id="6" name="Text 3"/>
          <p:cNvSpPr/>
          <p:nvPr/>
        </p:nvSpPr>
        <p:spPr>
          <a:xfrm>
            <a:off x="413364" y="2454782"/>
            <a:ext cx="1924075" cy="1219452"/>
          </a:xfrm>
          <a:prstGeom prst="rect">
            <a:avLst/>
          </a:prstGeom>
          <a:noFill/>
          <a:ln/>
        </p:spPr>
        <p:txBody>
          <a:bodyPr wrap="square" lIns="0" tIns="0" rIns="0" bIns="0" rtlCol="0" anchor="t">
            <a:noAutofit/>
          </a:bodyPr>
          <a:lstStyle/>
          <a:p>
            <a:pPr marL="0" indent="0" algn="l">
              <a:lnSpc>
                <a:spcPct val="129000"/>
              </a:lnSpc>
              <a:buNone/>
            </a:pPr>
            <a:r>
              <a:rPr lang="en-US" sz="1300" dirty="0">
                <a:solidFill>
                  <a:srgbClr val="EBECEF"/>
                </a:solidFill>
                <a:latin typeface="Epilogue" pitchFamily="34" charset="0"/>
                <a:ea typeface="Epilogue" pitchFamily="34" charset="-122"/>
                <a:cs typeface="Epilogue" pitchFamily="34" charset="-120"/>
              </a:rPr>
              <a:t>Gross receipts in profession exceed </a:t>
            </a:r>
            <a:r>
              <a:rPr lang="en-US" sz="1300" b="1" dirty="0">
                <a:solidFill>
                  <a:srgbClr val="EBECEF"/>
                </a:solidFill>
                <a:latin typeface="Epilogue" pitchFamily="34" charset="0"/>
                <a:ea typeface="Epilogue" pitchFamily="34" charset="-122"/>
                <a:cs typeface="Epilogue" pitchFamily="34" charset="-120"/>
              </a:rPr>
              <a:t>₹50 Lakhs</a:t>
            </a:r>
            <a:r>
              <a:rPr lang="en-US" sz="1300" dirty="0">
                <a:solidFill>
                  <a:srgbClr val="EBECEF"/>
                </a:solidFill>
                <a:latin typeface="Epilogue" pitchFamily="34" charset="0"/>
                <a:ea typeface="Epilogue" pitchFamily="34" charset="-122"/>
                <a:cs typeface="Epilogue" pitchFamily="34" charset="-120"/>
              </a:rPr>
              <a:t> in any previous year</a:t>
            </a:r>
            <a:endParaRPr lang="en-US" sz="1300" dirty="0">
              <a:latin typeface="Book Antiqua" panose="02040602050305030304" pitchFamily="18" charset="0"/>
            </a:endParaRPr>
          </a:p>
        </p:txBody>
      </p:sp>
      <p:sp>
        <p:nvSpPr>
          <p:cNvPr id="7" name="Shape 4"/>
          <p:cNvSpPr/>
          <p:nvPr/>
        </p:nvSpPr>
        <p:spPr>
          <a:xfrm>
            <a:off x="3436421" y="1952790"/>
            <a:ext cx="2330053" cy="1868312"/>
          </a:xfrm>
          <a:prstGeom prst="roundRect">
            <a:avLst>
              <a:gd name="adj" fmla="val 4748"/>
            </a:avLst>
          </a:prstGeom>
          <a:solidFill>
            <a:srgbClr val="283157"/>
          </a:solidFill>
          <a:ln w="4763">
            <a:solidFill>
              <a:srgbClr val="414A70"/>
            </a:solidFill>
            <a:prstDash val="solid"/>
          </a:ln>
        </p:spPr>
      </p:sp>
      <p:sp>
        <p:nvSpPr>
          <p:cNvPr id="8" name="Text 5"/>
          <p:cNvSpPr/>
          <p:nvPr/>
        </p:nvSpPr>
        <p:spPr>
          <a:xfrm>
            <a:off x="3559995" y="2150740"/>
            <a:ext cx="1661294" cy="207690"/>
          </a:xfrm>
          <a:prstGeom prst="rect">
            <a:avLst/>
          </a:prstGeom>
          <a:noFill/>
          <a:ln/>
        </p:spPr>
        <p:txBody>
          <a:bodyPr wrap="none" lIns="0" tIns="0" rIns="0" bIns="0" rtlCol="0" anchor="t"/>
          <a:lstStyle/>
          <a:p>
            <a:pPr marL="0" indent="0" algn="l">
              <a:lnSpc>
                <a:spcPct val="104000"/>
              </a:lnSpc>
              <a:buNone/>
            </a:pPr>
            <a:r>
              <a:rPr lang="en-US" sz="1500" u="sng"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Applicable</a:t>
            </a:r>
            <a:r>
              <a:rPr lang="en-US" sz="1300" u="sng"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 To</a:t>
            </a:r>
            <a:endParaRPr lang="en-US" sz="1300" u="sng" dirty="0">
              <a:latin typeface="Book Antiqua" panose="02040602050305030304" pitchFamily="18" charset="0"/>
            </a:endParaRPr>
          </a:p>
        </p:txBody>
      </p:sp>
      <p:sp>
        <p:nvSpPr>
          <p:cNvPr id="9" name="Text 6"/>
          <p:cNvSpPr/>
          <p:nvPr/>
        </p:nvSpPr>
        <p:spPr>
          <a:xfrm>
            <a:off x="3559995" y="2450996"/>
            <a:ext cx="2054721" cy="1223237"/>
          </a:xfrm>
          <a:prstGeom prst="rect">
            <a:avLst/>
          </a:prstGeom>
          <a:noFill/>
          <a:ln/>
        </p:spPr>
        <p:txBody>
          <a:bodyPr wrap="square" lIns="0" tIns="0" rIns="0" bIns="0" rtlCol="0" anchor="t">
            <a:normAutofit/>
          </a:bodyPr>
          <a:lstStyle/>
          <a:p>
            <a:pPr marL="0" indent="0" algn="l">
              <a:lnSpc>
                <a:spcPct val="129000"/>
              </a:lnSpc>
              <a:buNone/>
            </a:pPr>
            <a:r>
              <a:rPr lang="en-US" sz="1300" dirty="0">
                <a:solidFill>
                  <a:srgbClr val="EBECEF"/>
                </a:solidFill>
                <a:latin typeface="Epilogue" pitchFamily="34" charset="0"/>
                <a:ea typeface="Epilogue" pitchFamily="34" charset="-122"/>
                <a:cs typeface="Epilogue" pitchFamily="34" charset="-120"/>
              </a:rPr>
              <a:t>Doctors, lawyers, engineers, architects, consultants, and all professionals</a:t>
            </a:r>
            <a:endParaRPr lang="en-US" sz="1300" dirty="0">
              <a:latin typeface="Book Antiqua" panose="02040602050305030304" pitchFamily="18" charset="0"/>
            </a:endParaRPr>
          </a:p>
        </p:txBody>
      </p:sp>
      <p:sp>
        <p:nvSpPr>
          <p:cNvPr id="10" name="Shape 7"/>
          <p:cNvSpPr/>
          <p:nvPr/>
        </p:nvSpPr>
        <p:spPr>
          <a:xfrm>
            <a:off x="6715193" y="1980381"/>
            <a:ext cx="2107859" cy="1840721"/>
          </a:xfrm>
          <a:prstGeom prst="roundRect">
            <a:avLst>
              <a:gd name="adj" fmla="val 5757"/>
            </a:avLst>
          </a:prstGeom>
          <a:solidFill>
            <a:srgbClr val="283157"/>
          </a:solidFill>
          <a:ln w="4763">
            <a:solidFill>
              <a:srgbClr val="414A70"/>
            </a:solidFill>
            <a:prstDash val="solid"/>
          </a:ln>
        </p:spPr>
      </p:sp>
      <p:sp>
        <p:nvSpPr>
          <p:cNvPr id="12" name="Text 9"/>
          <p:cNvSpPr/>
          <p:nvPr/>
        </p:nvSpPr>
        <p:spPr>
          <a:xfrm>
            <a:off x="6881946" y="2480111"/>
            <a:ext cx="1661294" cy="1340991"/>
          </a:xfrm>
          <a:prstGeom prst="rect">
            <a:avLst/>
          </a:prstGeom>
          <a:noFill/>
          <a:ln/>
        </p:spPr>
        <p:txBody>
          <a:bodyPr wrap="square" lIns="0" tIns="0" rIns="0" bIns="0" rtlCol="0" anchor="t">
            <a:noAutofit/>
          </a:bodyPr>
          <a:lstStyle/>
          <a:p>
            <a:pPr marL="0" indent="0" algn="l">
              <a:lnSpc>
                <a:spcPct val="129000"/>
              </a:lnSpc>
              <a:buNone/>
            </a:pPr>
            <a:r>
              <a:rPr lang="en-US" sz="1170" dirty="0">
                <a:solidFill>
                  <a:srgbClr val="EBECEF"/>
                </a:solidFill>
                <a:latin typeface="Epilogue" pitchFamily="34" charset="0"/>
                <a:ea typeface="Epilogue" pitchFamily="34" charset="-122"/>
                <a:cs typeface="Epilogue" pitchFamily="34" charset="-120"/>
              </a:rPr>
              <a:t>Unlike business, the ₹10 Crore cash-compliance relaxation </a:t>
            </a:r>
            <a:r>
              <a:rPr lang="en-US" sz="1170" b="1" dirty="0">
                <a:solidFill>
                  <a:srgbClr val="EBECEF"/>
                </a:solidFill>
                <a:latin typeface="Epilogue" pitchFamily="34" charset="0"/>
                <a:ea typeface="Epilogue" pitchFamily="34" charset="-122"/>
                <a:cs typeface="Epilogue" pitchFamily="34" charset="-120"/>
              </a:rPr>
              <a:t>does not apply</a:t>
            </a:r>
            <a:r>
              <a:rPr lang="en-US" sz="1170" dirty="0">
                <a:solidFill>
                  <a:srgbClr val="EBECEF"/>
                </a:solidFill>
                <a:latin typeface="Epilogue" pitchFamily="34" charset="0"/>
                <a:ea typeface="Epilogue" pitchFamily="34" charset="-122"/>
                <a:cs typeface="Epilogue" pitchFamily="34" charset="-120"/>
              </a:rPr>
              <a:t> to professionals</a:t>
            </a:r>
            <a:endParaRPr lang="en-US" sz="1170" dirty="0">
              <a:latin typeface="Book Antiqua" panose="02040602050305030304" pitchFamily="18" charset="0"/>
            </a:endParaRPr>
          </a:p>
        </p:txBody>
      </p:sp>
      <p:sp>
        <p:nvSpPr>
          <p:cNvPr id="16" name="Rectangle 15"/>
          <p:cNvSpPr/>
          <p:nvPr/>
        </p:nvSpPr>
        <p:spPr>
          <a:xfrm>
            <a:off x="8006862" y="4794738"/>
            <a:ext cx="1066800" cy="281354"/>
          </a:xfrm>
          <a:prstGeom prst="rect">
            <a:avLst/>
          </a:prstGeom>
          <a:solidFill>
            <a:srgbClr val="080E26"/>
          </a:solidFill>
          <a:ln>
            <a:solidFill>
              <a:srgbClr val="080E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latin typeface="Book Antiqua" panose="02040602050305030304" pitchFamily="18" charset="0"/>
            </a:endParaRPr>
          </a:p>
        </p:txBody>
      </p:sp>
      <p:sp>
        <p:nvSpPr>
          <p:cNvPr id="17" name="Text 1"/>
          <p:cNvSpPr/>
          <p:nvPr/>
        </p:nvSpPr>
        <p:spPr>
          <a:xfrm>
            <a:off x="2844383" y="4144105"/>
            <a:ext cx="2922091" cy="221456"/>
          </a:xfrm>
          <a:prstGeom prst="rect">
            <a:avLst/>
          </a:prstGeom>
          <a:noFill/>
          <a:ln/>
        </p:spPr>
        <p:txBody>
          <a:bodyPr wrap="none" lIns="0" tIns="0" rIns="0" bIns="0" rtlCol="0" anchor="t"/>
          <a:lstStyle/>
          <a:p>
            <a:pPr marL="0" indent="0" algn="l">
              <a:lnSpc>
                <a:spcPct val="104000"/>
              </a:lnSpc>
              <a:buNone/>
            </a:pPr>
            <a:r>
              <a:rPr lang="en-US" sz="1350"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Example  — Professional (Doctor)</a:t>
            </a:r>
            <a:endParaRPr lang="en-US" sz="1350" dirty="0">
              <a:latin typeface="Book Antiqua" panose="02040602050305030304" pitchFamily="18" charset="0"/>
            </a:endParaRPr>
          </a:p>
        </p:txBody>
      </p:sp>
      <p:sp>
        <p:nvSpPr>
          <p:cNvPr id="18" name="Text 8"/>
          <p:cNvSpPr/>
          <p:nvPr/>
        </p:nvSpPr>
        <p:spPr>
          <a:xfrm>
            <a:off x="6878968" y="2160919"/>
            <a:ext cx="1661294" cy="207690"/>
          </a:xfrm>
          <a:prstGeom prst="rect">
            <a:avLst/>
          </a:prstGeom>
          <a:noFill/>
          <a:ln/>
        </p:spPr>
        <p:txBody>
          <a:bodyPr wrap="none" lIns="0" tIns="0" rIns="0" bIns="0" rtlCol="0" anchor="t"/>
          <a:lstStyle/>
          <a:p>
            <a:pPr marL="0" indent="0" algn="l">
              <a:lnSpc>
                <a:spcPct val="104000"/>
              </a:lnSpc>
              <a:buNone/>
            </a:pPr>
            <a:r>
              <a:rPr lang="en-US" sz="1300" u="sng" dirty="0">
                <a:solidFill>
                  <a:srgbClr val="EBECEF"/>
                </a:solidFill>
                <a:latin typeface="Arial Unicode MS" panose="020B0604020202020204" pitchFamily="34" charset="-128"/>
                <a:ea typeface="Arial Unicode MS" panose="020B0604020202020204" pitchFamily="34" charset="-128"/>
                <a:cs typeface="Arial Unicode MS" panose="020B0604020202020204" pitchFamily="34" charset="-128"/>
              </a:rPr>
              <a:t>No Cash Relaxation</a:t>
            </a:r>
            <a:endParaRPr lang="en-US" sz="1300" u="sng" dirty="0">
              <a:latin typeface="Book Antiqua" panose="02040602050305030304" pitchFamily="18" charset="0"/>
            </a:endParaRPr>
          </a:p>
        </p:txBody>
      </p:sp>
      <p:sp>
        <p:nvSpPr>
          <p:cNvPr id="19" name="Text 2"/>
          <p:cNvSpPr/>
          <p:nvPr/>
        </p:nvSpPr>
        <p:spPr>
          <a:xfrm>
            <a:off x="2844383" y="4444899"/>
            <a:ext cx="3813990" cy="494871"/>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EBECEF"/>
                </a:solidFill>
                <a:latin typeface="Epilogue" pitchFamily="34" charset="0"/>
                <a:ea typeface="Epilogue" pitchFamily="34" charset="-122"/>
                <a:cs typeface="Epilogue" pitchFamily="34" charset="-120"/>
              </a:rPr>
              <a:t>Gross receipts: </a:t>
            </a:r>
            <a:r>
              <a:rPr lang="en-US" sz="1100" b="1" dirty="0">
                <a:solidFill>
                  <a:srgbClr val="EBECEF"/>
                </a:solidFill>
                <a:latin typeface="Epilogue" pitchFamily="34" charset="0"/>
                <a:ea typeface="Epilogue" pitchFamily="34" charset="-122"/>
                <a:cs typeface="Epilogue" pitchFamily="34" charset="-120"/>
              </a:rPr>
              <a:t>₹60 Lakh</a:t>
            </a:r>
            <a:r>
              <a:rPr lang="en-US" sz="1100" dirty="0">
                <a:solidFill>
                  <a:srgbClr val="EBECEF"/>
                </a:solidFill>
                <a:latin typeface="Epilogue" pitchFamily="34" charset="0"/>
                <a:ea typeface="Epilogue" pitchFamily="34" charset="-122"/>
                <a:cs typeface="Epilogue" pitchFamily="34" charset="-120"/>
              </a:rPr>
              <a:t>. </a:t>
            </a:r>
          </a:p>
          <a:p>
            <a:pPr marL="0" indent="0" algn="l">
              <a:lnSpc>
                <a:spcPct val="133000"/>
              </a:lnSpc>
              <a:buNone/>
            </a:pPr>
            <a:r>
              <a:rPr lang="en-US" sz="1100" b="1" dirty="0">
                <a:solidFill>
                  <a:srgbClr val="EBECEF"/>
                </a:solidFill>
                <a:latin typeface="Epilogue" pitchFamily="34" charset="0"/>
                <a:ea typeface="Epilogue" pitchFamily="34" charset="-122"/>
                <a:cs typeface="Epilogue" pitchFamily="34" charset="-120"/>
              </a:rPr>
              <a:t>Audit required</a:t>
            </a:r>
            <a:r>
              <a:rPr lang="en-US" sz="1100" dirty="0">
                <a:solidFill>
                  <a:srgbClr val="EBECEF"/>
                </a:solidFill>
                <a:latin typeface="Epilogue" pitchFamily="34" charset="0"/>
                <a:ea typeface="Epilogue" pitchFamily="34" charset="-122"/>
                <a:cs typeface="Epilogue" pitchFamily="34" charset="-120"/>
              </a:rPr>
              <a:t> under Sec 44AB(b) — exceeds ₹50 L limit.</a:t>
            </a:r>
            <a:endParaRPr lang="en-US" sz="1100" dirty="0">
              <a:latin typeface="Book Antiqua" panose="02040602050305030304" pitchFamily="18" charset="0"/>
            </a:endParaRPr>
          </a:p>
        </p:txBody>
      </p:sp>
    </p:spTree>
    <p:extLst>
      <p:ext uri="{BB962C8B-B14F-4D97-AF65-F5344CB8AC3E}">
        <p14:creationId xmlns:p14="http://schemas.microsoft.com/office/powerpoint/2010/main" val="390763358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27047" y="278497"/>
            <a:ext cx="5950607" cy="304662"/>
          </a:xfrm>
          <a:prstGeom prst="rect">
            <a:avLst/>
          </a:prstGeom>
          <a:solidFill>
            <a:schemeClr val="accent1">
              <a:lumMod val="75000"/>
            </a:schemeClr>
          </a:solidFill>
        </p:spPr>
        <p:txBody>
          <a:bodyPr wrap="none" lIns="0" tIns="0" rIns="0" bIns="0" rtlCol="0" anchor="t"/>
          <a:lstStyle/>
          <a:p>
            <a:pPr marL="0" indent="0" algn="l">
              <a:lnSpc>
                <a:spcPct val="104000"/>
              </a:lnSpc>
              <a:buNone/>
            </a:pPr>
            <a:r>
              <a:rPr lang="en-US" sz="1600" b="1" dirty="0">
                <a:solidFill>
                  <a:schemeClr val="bg1"/>
                </a:solidFill>
                <a:ea typeface="Calibri" panose="020F0502020204030204" pitchFamily="34" charset="0"/>
                <a:cs typeface="Calibri" panose="020F0502020204030204" pitchFamily="34" charset="0"/>
              </a:rPr>
              <a:t>Sections 35ABA &amp; 35ABB — Telecom Spectrum &amp; License</a:t>
            </a:r>
            <a:endParaRPr lang="en-US" sz="1600" b="1" dirty="0">
              <a:solidFill>
                <a:schemeClr val="bg1"/>
              </a:solidFill>
              <a:cs typeface="Calibri" panose="020F0502020204030204" pitchFamily="34" charset="0"/>
            </a:endParaRPr>
          </a:p>
        </p:txBody>
      </p:sp>
      <p:sp>
        <p:nvSpPr>
          <p:cNvPr id="3" name="Text 1"/>
          <p:cNvSpPr/>
          <p:nvPr/>
        </p:nvSpPr>
        <p:spPr>
          <a:xfrm>
            <a:off x="496119" y="788859"/>
            <a:ext cx="3643833" cy="247009"/>
          </a:xfrm>
          <a:prstGeom prst="rect">
            <a:avLst/>
          </a:prstGeom>
          <a:solidFill>
            <a:schemeClr val="accent1">
              <a:lumMod val="60000"/>
              <a:lumOff val="40000"/>
            </a:schemeClr>
          </a:solidFill>
        </p:spPr>
        <p:txBody>
          <a:bodyPr wrap="none" lIns="0" tIns="0" rIns="0" bIns="0" rtlCol="0" anchor="t"/>
          <a:lstStyle/>
          <a:p>
            <a:pPr marL="0" indent="0" algn="l">
              <a:lnSpc>
                <a:spcPct val="104000"/>
              </a:lnSpc>
              <a:buNone/>
            </a:pPr>
            <a:r>
              <a:rPr lang="en-US" sz="1000" b="1" dirty="0">
                <a:ea typeface="Calibri" panose="020F0502020204030204" pitchFamily="34" charset="0"/>
                <a:cs typeface="Calibri" panose="020F0502020204030204" pitchFamily="34" charset="0"/>
              </a:rPr>
              <a:t>Section 35ABA — Spectrum Fee </a:t>
            </a:r>
            <a:r>
              <a:rPr lang="en-US" sz="1000" b="1" i="1" dirty="0">
                <a:ea typeface="Calibri" panose="020F0502020204030204" pitchFamily="34" charset="0"/>
                <a:cs typeface="Calibri" panose="020F0502020204030204" pitchFamily="34" charset="0"/>
              </a:rPr>
              <a:t>(w.e.f. A.Y. 2024-25)</a:t>
            </a:r>
            <a:endParaRPr lang="en-US" sz="1000" b="1" dirty="0">
              <a:cs typeface="Calibri" panose="020F0502020204030204" pitchFamily="34" charset="0"/>
            </a:endParaRPr>
          </a:p>
        </p:txBody>
      </p:sp>
      <p:sp>
        <p:nvSpPr>
          <p:cNvPr id="4" name="Text 2"/>
          <p:cNvSpPr/>
          <p:nvPr/>
        </p:nvSpPr>
        <p:spPr>
          <a:xfrm>
            <a:off x="480585" y="1072120"/>
            <a:ext cx="4811495" cy="3926060"/>
          </a:xfrm>
          <a:prstGeom prst="rect">
            <a:avLst/>
          </a:prstGeom>
          <a:noFill/>
          <a:ln>
            <a:noFill/>
          </a:ln>
        </p:spPr>
        <p:txBody>
          <a:bodyPr wrap="square" lIns="0" tIns="0" rIns="0" bIns="0" rtlCol="0" anchor="t">
            <a:noAutofit/>
          </a:bodyPr>
          <a:lstStyle/>
          <a:p>
            <a:pPr marL="171450" indent="-171450">
              <a:lnSpc>
                <a:spcPct val="133000"/>
              </a:lnSpc>
              <a:spcAft>
                <a:spcPts val="850"/>
              </a:spcAft>
              <a:buFont typeface="Wingdings" panose="05000000000000000000" pitchFamily="2" charset="2"/>
              <a:buChar char="q"/>
            </a:pPr>
            <a:r>
              <a:rPr lang="en-US" sz="1000" b="1" dirty="0">
                <a:cs typeface="Calibri" panose="020F0502020204030204" pitchFamily="34" charset="0"/>
              </a:rPr>
              <a:t>Spectrum fees</a:t>
            </a:r>
            <a:r>
              <a:rPr lang="en-US" sz="1000" dirty="0">
                <a:cs typeface="Calibri" panose="020F0502020204030204" pitchFamily="34" charset="0"/>
              </a:rPr>
              <a:t> are the costs that telecom operators must pay to national governments to acquire the </a:t>
            </a:r>
            <a:r>
              <a:rPr lang="en-US" sz="1000" b="1" dirty="0">
                <a:cs typeface="Calibri" panose="020F0502020204030204" pitchFamily="34" charset="0"/>
              </a:rPr>
              <a:t>right to use radiofrequency airwaves</a:t>
            </a:r>
            <a:r>
              <a:rPr lang="en-US" sz="1000" dirty="0">
                <a:cs typeface="Calibri" panose="020F0502020204030204" pitchFamily="34" charset="0"/>
              </a:rPr>
              <a:t>.</a:t>
            </a:r>
            <a:endParaRPr lang="en-US" sz="1000" dirty="0">
              <a:ea typeface="Calibri" panose="020F0502020204030204" pitchFamily="34" charset="0"/>
              <a:cs typeface="Calibri" panose="020F0502020204030204" pitchFamily="34" charset="0"/>
            </a:endParaRPr>
          </a:p>
          <a:p>
            <a:pPr marL="171450" indent="-171450">
              <a:lnSpc>
                <a:spcPct val="133000"/>
              </a:lnSpc>
              <a:spcAft>
                <a:spcPts val="850"/>
              </a:spcAft>
              <a:buFont typeface="Wingdings" panose="05000000000000000000" pitchFamily="2" charset="2"/>
              <a:buChar char="q"/>
            </a:pPr>
            <a:r>
              <a:rPr lang="en-US" sz="1000" dirty="0">
                <a:cs typeface="Calibri" panose="020F0502020204030204" pitchFamily="34" charset="0"/>
              </a:rPr>
              <a:t>The deduction is allowed </a:t>
            </a:r>
            <a:r>
              <a:rPr lang="en-US" sz="1000" b="1" dirty="0">
                <a:cs typeface="Calibri" panose="020F0502020204030204" pitchFamily="34" charset="0"/>
              </a:rPr>
              <a:t>proportionately over a look-forward period</a:t>
            </a:r>
            <a:r>
              <a:rPr lang="en-US" sz="1000" dirty="0">
                <a:cs typeface="Calibri" panose="020F0502020204030204" pitchFamily="34" charset="0"/>
              </a:rPr>
              <a:t> ( over the useful life of the spectrum right) i.e. </a:t>
            </a:r>
            <a:r>
              <a:rPr lang="en-US" sz="1000" dirty="0">
                <a:ea typeface="Calibri" panose="020F0502020204030204" pitchFamily="34" charset="0"/>
                <a:cs typeface="Calibri" panose="020F0502020204030204" pitchFamily="34" charset="0"/>
              </a:rPr>
              <a:t>from actual payment or business commencement, whichever later, through license period).</a:t>
            </a:r>
            <a:r>
              <a:rPr lang="en-US" sz="1000" dirty="0">
                <a:cs typeface="Calibri" panose="020F0502020204030204" pitchFamily="34" charset="0"/>
              </a:rPr>
              <a:t> rule. </a:t>
            </a:r>
            <a:r>
              <a:rPr lang="en-US" sz="1000" b="1" dirty="0">
                <a:ea typeface="Calibri" panose="020F0502020204030204" pitchFamily="34" charset="0"/>
                <a:cs typeface="Calibri" panose="020F0502020204030204" pitchFamily="34" charset="0"/>
              </a:rPr>
              <a:t>No depreciation u/s 32(1)</a:t>
            </a:r>
            <a:r>
              <a:rPr lang="en-US" sz="1000" dirty="0">
                <a:ea typeface="Calibri" panose="020F0502020204030204" pitchFamily="34" charset="0"/>
                <a:cs typeface="Calibri" panose="020F0502020204030204" pitchFamily="34" charset="0"/>
              </a:rPr>
              <a:t> on same expenditure is allowed.</a:t>
            </a:r>
            <a:endParaRPr lang="en-US" sz="1000" dirty="0">
              <a:cs typeface="Calibri" panose="020F0502020204030204" pitchFamily="34" charset="0"/>
            </a:endParaRPr>
          </a:p>
          <a:p>
            <a:pPr marL="171450" indent="-171450">
              <a:lnSpc>
                <a:spcPct val="133000"/>
              </a:lnSpc>
              <a:spcAft>
                <a:spcPts val="850"/>
              </a:spcAft>
              <a:buFont typeface="Wingdings" panose="05000000000000000000" pitchFamily="2" charset="2"/>
              <a:buChar char="q"/>
            </a:pPr>
            <a:r>
              <a:rPr lang="en-US" sz="1000" dirty="0">
                <a:cs typeface="Calibri" panose="020F0502020204030204" pitchFamily="34" charset="0"/>
              </a:rPr>
              <a:t>If an assessee fails to pay an installment; no deduction will be allowed for the previous year in which the failure occurs.</a:t>
            </a:r>
          </a:p>
          <a:p>
            <a:pPr>
              <a:lnSpc>
                <a:spcPct val="133000"/>
              </a:lnSpc>
              <a:spcAft>
                <a:spcPts val="850"/>
              </a:spcAft>
            </a:pPr>
            <a:r>
              <a:rPr lang="en-US" sz="1000" b="1" dirty="0">
                <a:ea typeface="Calibri" panose="020F0502020204030204" pitchFamily="34" charset="0"/>
                <a:cs typeface="Calibri" panose="020F0502020204030204" pitchFamily="34" charset="0"/>
              </a:rPr>
              <a:t>Rule 6A(1): T</a:t>
            </a:r>
            <a:r>
              <a:rPr lang="en-US" sz="1000" dirty="0">
                <a:cs typeface="Calibri" panose="020F0502020204030204" pitchFamily="34" charset="0"/>
              </a:rPr>
              <a:t>elecom operators have two payment choices:-  </a:t>
            </a:r>
            <a:r>
              <a:rPr lang="en-US" sz="1000" b="1" dirty="0">
                <a:cs typeface="Calibri" panose="020F0502020204030204" pitchFamily="34" charset="0"/>
              </a:rPr>
              <a:t>Option A: Upfront Payment</a:t>
            </a:r>
            <a:r>
              <a:rPr lang="en-US" sz="1000" dirty="0">
                <a:cs typeface="Calibri" panose="020F0502020204030204" pitchFamily="34" charset="0"/>
              </a:rPr>
              <a:t> (Pay everything on day one). </a:t>
            </a:r>
            <a:r>
              <a:rPr lang="en-US" sz="1000" b="1" dirty="0">
                <a:cs typeface="Calibri" panose="020F0502020204030204" pitchFamily="34" charset="0"/>
              </a:rPr>
              <a:t>Option B: Deferred Payment</a:t>
            </a:r>
            <a:r>
              <a:rPr lang="en-US" sz="1000" dirty="0">
                <a:cs typeface="Calibri" panose="020F0502020204030204" pitchFamily="34" charset="0"/>
              </a:rPr>
              <a:t> (Pay in yearly installments spread over 15–20 years).  The interest on deferred installments is </a:t>
            </a:r>
            <a:r>
              <a:rPr lang="en-US" sz="1000" b="1" dirty="0">
                <a:cs typeface="Calibri" panose="020F0502020204030204" pitchFamily="34" charset="0"/>
              </a:rPr>
              <a:t>not</a:t>
            </a:r>
            <a:r>
              <a:rPr lang="en-US" sz="1000" dirty="0">
                <a:cs typeface="Calibri" panose="020F0502020204030204" pitchFamily="34" charset="0"/>
              </a:rPr>
              <a:t> allowed as a deduction under </a:t>
            </a:r>
            <a:r>
              <a:rPr lang="en-US" sz="1000" b="1" dirty="0">
                <a:cs typeface="Calibri" panose="020F0502020204030204" pitchFamily="34" charset="0"/>
              </a:rPr>
              <a:t>Section 35ABA</a:t>
            </a:r>
            <a:r>
              <a:rPr lang="en-US" sz="1000" dirty="0">
                <a:cs typeface="Calibri" panose="020F0502020204030204" pitchFamily="34" charset="0"/>
              </a:rPr>
              <a:t>.</a:t>
            </a:r>
          </a:p>
          <a:p>
            <a:pPr>
              <a:lnSpc>
                <a:spcPct val="133000"/>
              </a:lnSpc>
              <a:spcAft>
                <a:spcPts val="850"/>
              </a:spcAft>
            </a:pPr>
            <a:r>
              <a:rPr lang="en-US" sz="1000" b="1" dirty="0">
                <a:ea typeface="Calibri" panose="020F0502020204030204" pitchFamily="34" charset="0"/>
                <a:cs typeface="Calibri" panose="020F0502020204030204" pitchFamily="34" charset="0"/>
              </a:rPr>
              <a:t>Sale/Transfer:</a:t>
            </a:r>
            <a:r>
              <a:rPr lang="en-US" sz="1000" dirty="0">
                <a:ea typeface="Calibri" panose="020F0502020204030204" pitchFamily="34" charset="0"/>
                <a:cs typeface="Calibri" panose="020F0502020204030204" pitchFamily="34" charset="0"/>
              </a:rPr>
              <a:t>  </a:t>
            </a:r>
            <a:r>
              <a:rPr lang="en-US" sz="1000" b="1" dirty="0">
                <a:cs typeface="Calibri" panose="020F0502020204030204" pitchFamily="34" charset="0"/>
              </a:rPr>
              <a:t>Sold at a profit:</a:t>
            </a:r>
            <a:r>
              <a:rPr lang="en-US" sz="1000" dirty="0">
                <a:cs typeface="Calibri" panose="020F0502020204030204" pitchFamily="34" charset="0"/>
              </a:rPr>
              <a:t> Any excess amount over the remaining WDV (up to the total deductions already claimed) is taxed as business income under PGBP. </a:t>
            </a:r>
            <a:r>
              <a:rPr lang="en-US" sz="1000" b="1" dirty="0">
                <a:cs typeface="Calibri" panose="020F0502020204030204" pitchFamily="34" charset="0"/>
              </a:rPr>
              <a:t>Sold at a loss:</a:t>
            </a:r>
            <a:r>
              <a:rPr lang="en-US" sz="1000" dirty="0">
                <a:cs typeface="Calibri" panose="020F0502020204030204" pitchFamily="34" charset="0"/>
              </a:rPr>
              <a:t> If the sale price is less than the remaining WDV, the unrecovered balance is claimed as a deduction in that sale year. </a:t>
            </a:r>
            <a:r>
              <a:rPr lang="en-US" sz="1000" b="1" dirty="0">
                <a:cs typeface="Calibri" panose="020F0502020204030204" pitchFamily="34" charset="0"/>
              </a:rPr>
              <a:t>Partial transfer:</a:t>
            </a:r>
            <a:r>
              <a:rPr lang="en-US" sz="1000" dirty="0">
                <a:cs typeface="Calibri" panose="020F0502020204030204" pitchFamily="34" charset="0"/>
              </a:rPr>
              <a:t> Future annual deductions are simply recalculated by spreading the remaining, reduced balance over the license's left-over life.</a:t>
            </a:r>
            <a:endParaRPr lang="en-US" sz="1000" dirty="0">
              <a:ea typeface="Calibri" panose="020F0502020204030204" pitchFamily="34" charset="0"/>
              <a:cs typeface="Calibri" panose="020F0502020204030204" pitchFamily="34" charset="0"/>
            </a:endParaRPr>
          </a:p>
          <a:p>
            <a:pPr>
              <a:lnSpc>
                <a:spcPct val="133000"/>
              </a:lnSpc>
              <a:spcAft>
                <a:spcPts val="850"/>
              </a:spcAft>
            </a:pPr>
            <a:endParaRPr lang="en-US" sz="1000" dirty="0">
              <a:cs typeface="Calibri" panose="020F0502020204030204" pitchFamily="34" charset="0"/>
            </a:endParaRPr>
          </a:p>
        </p:txBody>
      </p:sp>
      <p:sp>
        <p:nvSpPr>
          <p:cNvPr id="5" name="Shape 3"/>
          <p:cNvSpPr/>
          <p:nvPr/>
        </p:nvSpPr>
        <p:spPr>
          <a:xfrm>
            <a:off x="5769228" y="731912"/>
            <a:ext cx="2972712" cy="4266268"/>
          </a:xfrm>
          <a:prstGeom prst="roundRect">
            <a:avLst>
              <a:gd name="adj" fmla="val 481"/>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6" name="Text 4"/>
          <p:cNvSpPr/>
          <p:nvPr/>
        </p:nvSpPr>
        <p:spPr>
          <a:xfrm>
            <a:off x="5865829" y="842019"/>
            <a:ext cx="2797586" cy="193849"/>
          </a:xfrm>
          <a:prstGeom prst="rect">
            <a:avLst/>
          </a:prstGeom>
          <a:solidFill>
            <a:schemeClr val="accent1">
              <a:lumMod val="60000"/>
              <a:lumOff val="40000"/>
            </a:schemeClr>
          </a:solidFill>
        </p:spPr>
        <p:txBody>
          <a:bodyPr wrap="none" lIns="0" tIns="0" rIns="0" bIns="0" rtlCol="0" anchor="t"/>
          <a:lstStyle/>
          <a:p>
            <a:pPr marL="0" indent="0" algn="l">
              <a:lnSpc>
                <a:spcPct val="104000"/>
              </a:lnSpc>
              <a:buNone/>
            </a:pPr>
            <a:r>
              <a:rPr lang="en-US" sz="1000" b="1" dirty="0">
                <a:ea typeface="Calibri" panose="020F0502020204030204" pitchFamily="34" charset="0"/>
                <a:cs typeface="Calibri" panose="020F0502020204030204" pitchFamily="34" charset="0"/>
              </a:rPr>
              <a:t>Section 35ABB — Telecom License Fee</a:t>
            </a:r>
            <a:endParaRPr lang="en-US" sz="1000" b="1" dirty="0">
              <a:cs typeface="Calibri" panose="020F0502020204030204" pitchFamily="34" charset="0"/>
            </a:endParaRPr>
          </a:p>
        </p:txBody>
      </p:sp>
      <p:sp>
        <p:nvSpPr>
          <p:cNvPr id="7" name="Text 5"/>
          <p:cNvSpPr/>
          <p:nvPr/>
        </p:nvSpPr>
        <p:spPr>
          <a:xfrm>
            <a:off x="5848535" y="1206398"/>
            <a:ext cx="2746970" cy="1575771"/>
          </a:xfrm>
          <a:prstGeom prst="rect">
            <a:avLst/>
          </a:prstGeom>
          <a:noFill/>
        </p:spPr>
        <p:txBody>
          <a:bodyPr wrap="square" lIns="0" tIns="0" rIns="0" bIns="0" rtlCol="0" anchor="t">
            <a:normAutofit/>
          </a:bodyPr>
          <a:lstStyle/>
          <a:p>
            <a:pPr>
              <a:lnSpc>
                <a:spcPct val="133000"/>
              </a:lnSpc>
            </a:pPr>
            <a:r>
              <a:rPr lang="en-US" sz="1000" dirty="0">
                <a:ea typeface="Calibri" panose="020F0502020204030204" pitchFamily="34" charset="0"/>
                <a:cs typeface="Calibri" panose="020F0502020204030204" pitchFamily="34" charset="0"/>
              </a:rPr>
              <a:t>Capital expenditure for acquiring right to </a:t>
            </a:r>
            <a:r>
              <a:rPr lang="en-US" sz="1000" b="1" dirty="0">
                <a:ea typeface="Calibri" panose="020F0502020204030204" pitchFamily="34" charset="0"/>
                <a:cs typeface="Calibri" panose="020F0502020204030204" pitchFamily="34" charset="0"/>
              </a:rPr>
              <a:t>operate telecom services</a:t>
            </a:r>
            <a:r>
              <a:rPr lang="en-US" sz="1000" dirty="0">
                <a:ea typeface="Calibri" panose="020F0502020204030204" pitchFamily="34" charset="0"/>
                <a:cs typeface="Calibri" panose="020F0502020204030204" pitchFamily="34" charset="0"/>
              </a:rPr>
              <a:t>.</a:t>
            </a:r>
          </a:p>
          <a:p>
            <a:pPr>
              <a:lnSpc>
                <a:spcPct val="133000"/>
              </a:lnSpc>
            </a:pPr>
            <a:r>
              <a:rPr lang="en-US" sz="1000" dirty="0">
                <a:cs typeface="Calibri" panose="020F0502020204030204" pitchFamily="34" charset="0"/>
              </a:rPr>
              <a:t>Deductions is allowed </a:t>
            </a:r>
            <a:r>
              <a:rPr lang="en-US" sz="1000" b="1" dirty="0">
                <a:cs typeface="Calibri" panose="020F0502020204030204" pitchFamily="34" charset="0"/>
              </a:rPr>
              <a:t>proportionately</a:t>
            </a:r>
            <a:r>
              <a:rPr lang="en-US" sz="1000" dirty="0">
                <a:cs typeface="Calibri" panose="020F0502020204030204" pitchFamily="34" charset="0"/>
              </a:rPr>
              <a:t>  </a:t>
            </a:r>
            <a:r>
              <a:rPr lang="en-US" sz="1000" dirty="0">
                <a:ea typeface="Calibri" panose="020F0502020204030204" pitchFamily="34" charset="0"/>
                <a:cs typeface="Calibri" panose="020F0502020204030204" pitchFamily="34" charset="0"/>
              </a:rPr>
              <a:t>(from actual payment or business commencement, whichever later, through license period). </a:t>
            </a:r>
            <a:r>
              <a:rPr lang="en-US" sz="1000" dirty="0">
                <a:cs typeface="Calibri" panose="020F0502020204030204" pitchFamily="34" charset="0"/>
              </a:rPr>
              <a:t>If an assessee fails to pay an installment; no deduction will be allowed.</a:t>
            </a:r>
          </a:p>
        </p:txBody>
      </p:sp>
      <p:sp>
        <p:nvSpPr>
          <p:cNvPr id="10" name="Text 7"/>
          <p:cNvSpPr/>
          <p:nvPr/>
        </p:nvSpPr>
        <p:spPr>
          <a:xfrm>
            <a:off x="5865829" y="2654042"/>
            <a:ext cx="2797586" cy="2282414"/>
          </a:xfrm>
          <a:prstGeom prst="rect">
            <a:avLst/>
          </a:prstGeom>
          <a:solidFill>
            <a:schemeClr val="accent1">
              <a:lumMod val="40000"/>
              <a:lumOff val="60000"/>
            </a:schemeClr>
          </a:solidFill>
        </p:spPr>
        <p:txBody>
          <a:bodyPr wrap="square" lIns="0" tIns="0" rIns="0" bIns="0" rtlCol="0" anchor="t">
            <a:noAutofit/>
          </a:bodyPr>
          <a:lstStyle/>
          <a:p>
            <a:pPr marL="0" indent="0" algn="l">
              <a:lnSpc>
                <a:spcPct val="133000"/>
              </a:lnSpc>
              <a:buNone/>
            </a:pPr>
            <a:r>
              <a:rPr lang="en-US" sz="1000" b="1" dirty="0">
                <a:ea typeface="Calibri" panose="020F0502020204030204" pitchFamily="34" charset="0"/>
                <a:cs typeface="Calibri" panose="020F0502020204030204" pitchFamily="34" charset="0"/>
              </a:rPr>
              <a:t>Landmark Case — Bharti </a:t>
            </a:r>
            <a:r>
              <a:rPr lang="en-US" sz="1000" b="1" dirty="0" err="1">
                <a:ea typeface="Calibri" panose="020F0502020204030204" pitchFamily="34" charset="0"/>
                <a:cs typeface="Calibri" panose="020F0502020204030204" pitchFamily="34" charset="0"/>
              </a:rPr>
              <a:t>Hexacom</a:t>
            </a:r>
            <a:r>
              <a:rPr lang="en-US" sz="1000" b="1" dirty="0">
                <a:ea typeface="Calibri" panose="020F0502020204030204" pitchFamily="34" charset="0"/>
                <a:cs typeface="Calibri" panose="020F0502020204030204" pitchFamily="34" charset="0"/>
              </a:rPr>
              <a:t> Ltd. [2023] 155 taxmann.com 322 (SC):</a:t>
            </a:r>
            <a:r>
              <a:rPr lang="en-US" sz="1000" dirty="0">
                <a:ea typeface="Calibri" panose="020F0502020204030204" pitchFamily="34" charset="0"/>
                <a:cs typeface="Calibri" panose="020F0502020204030204" pitchFamily="34" charset="0"/>
              </a:rPr>
              <a:t> </a:t>
            </a:r>
          </a:p>
          <a:p>
            <a:pPr>
              <a:lnSpc>
                <a:spcPct val="133000"/>
              </a:lnSpc>
            </a:pPr>
            <a:r>
              <a:rPr lang="en-IN" sz="1000" dirty="0">
                <a:cs typeface="Calibri" panose="020F0502020204030204" pitchFamily="34" charset="0"/>
              </a:rPr>
              <a:t>Argument: </a:t>
            </a:r>
            <a:r>
              <a:rPr lang="en-US" sz="1000" dirty="0">
                <a:cs typeface="Calibri" panose="020F0502020204030204" pitchFamily="34" charset="0"/>
              </a:rPr>
              <a:t>Telecom operators had to pay two types of license fees to the Department of Telecommunications (DoT): 1. </a:t>
            </a:r>
            <a:r>
              <a:rPr lang="en-IN" sz="1000" dirty="0">
                <a:cs typeface="Calibri" panose="020F0502020204030204" pitchFamily="34" charset="0"/>
              </a:rPr>
              <a:t>A </a:t>
            </a:r>
            <a:r>
              <a:rPr lang="en-IN" sz="1000" b="1" dirty="0">
                <a:cs typeface="Calibri" panose="020F0502020204030204" pitchFamily="34" charset="0"/>
              </a:rPr>
              <a:t>one-time entry fee</a:t>
            </a:r>
            <a:r>
              <a:rPr lang="en-IN" sz="1000" dirty="0">
                <a:cs typeface="Calibri" panose="020F0502020204030204" pitchFamily="34" charset="0"/>
              </a:rPr>
              <a:t>. 2.</a:t>
            </a:r>
            <a:r>
              <a:rPr lang="en-US" sz="1000" dirty="0">
                <a:cs typeface="Calibri" panose="020F0502020204030204" pitchFamily="34" charset="0"/>
              </a:rPr>
              <a:t> A </a:t>
            </a:r>
            <a:r>
              <a:rPr lang="en-US" sz="1000" b="1" dirty="0">
                <a:cs typeface="Calibri" panose="020F0502020204030204" pitchFamily="34" charset="0"/>
              </a:rPr>
              <a:t>variable annual license fee</a:t>
            </a:r>
            <a:r>
              <a:rPr lang="en-US" sz="1000" dirty="0">
                <a:cs typeface="Calibri" panose="020F0502020204030204" pitchFamily="34" charset="0"/>
              </a:rPr>
              <a:t> based on a percentage of their Annual Gross Revenue (AGR).</a:t>
            </a:r>
            <a:r>
              <a:rPr lang="en-IN" sz="1000" dirty="0">
                <a:cs typeface="Calibri" panose="020F0502020204030204" pitchFamily="34" charset="0"/>
              </a:rPr>
              <a:t> 	</a:t>
            </a:r>
            <a:endParaRPr lang="en-US" sz="1000" dirty="0">
              <a:ea typeface="Calibri" panose="020F0502020204030204" pitchFamily="34" charset="0"/>
              <a:cs typeface="Calibri" panose="020F0502020204030204" pitchFamily="34" charset="0"/>
            </a:endParaRPr>
          </a:p>
          <a:p>
            <a:pPr marL="0" indent="0" algn="l">
              <a:lnSpc>
                <a:spcPct val="133000"/>
              </a:lnSpc>
              <a:buNone/>
            </a:pPr>
            <a:r>
              <a:rPr lang="en-US" sz="1000" dirty="0">
                <a:ea typeface="Calibri" panose="020F0502020204030204" pitchFamily="34" charset="0"/>
                <a:cs typeface="Calibri" panose="020F0502020204030204" pitchFamily="34" charset="0"/>
              </a:rPr>
              <a:t>Supreme Court held that entry fee and variable annual license fee paid to DoT under New Telecom Policy, 1999 are </a:t>
            </a:r>
            <a:r>
              <a:rPr lang="en-US" sz="1000" b="1" dirty="0">
                <a:ea typeface="Calibri" panose="020F0502020204030204" pitchFamily="34" charset="0"/>
                <a:cs typeface="Calibri" panose="020F0502020204030204" pitchFamily="34" charset="0"/>
              </a:rPr>
              <a:t>capital in nature</a:t>
            </a:r>
            <a:r>
              <a:rPr lang="en-US" sz="1000" dirty="0">
                <a:ea typeface="Calibri" panose="020F0502020204030204" pitchFamily="34" charset="0"/>
                <a:cs typeface="Calibri" panose="020F0502020204030204" pitchFamily="34" charset="0"/>
              </a:rPr>
              <a:t> and must be amortized under Section 35ABB. </a:t>
            </a:r>
            <a:endParaRPr lang="en-US" sz="1000" dirty="0">
              <a:cs typeface="Calibri" panose="020F0502020204030204" pitchFamily="34" charset="0"/>
            </a:endParaRPr>
          </a:p>
        </p:txBody>
      </p: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8044C1-D15B-25F3-82DD-17423B9538DE}"/>
              </a:ext>
            </a:extLst>
          </p:cNvPr>
          <p:cNvSpPr txBox="1"/>
          <p:nvPr/>
        </p:nvSpPr>
        <p:spPr>
          <a:xfrm>
            <a:off x="611560" y="555526"/>
            <a:ext cx="7632848" cy="3693319"/>
          </a:xfrm>
          <a:prstGeom prst="rect">
            <a:avLst/>
          </a:prstGeom>
          <a:noFill/>
        </p:spPr>
        <p:txBody>
          <a:bodyPr wrap="square">
            <a:spAutoFit/>
          </a:bodyPr>
          <a:lstStyle/>
          <a:p>
            <a:r>
              <a:rPr lang="en-US" b="1" dirty="0">
                <a:cs typeface="Calibri" panose="020F0502020204030204" pitchFamily="34" charset="0"/>
              </a:rPr>
              <a:t>Question 5.</a:t>
            </a:r>
          </a:p>
          <a:p>
            <a:endParaRPr lang="en-US" b="1" dirty="0">
              <a:cs typeface="Calibri" panose="020F0502020204030204" pitchFamily="34" charset="0"/>
            </a:endParaRPr>
          </a:p>
          <a:p>
            <a:r>
              <a:rPr lang="en-US" b="1" dirty="0">
                <a:cs typeface="Calibri" panose="020F0502020204030204" pitchFamily="34" charset="0"/>
              </a:rPr>
              <a:t>The amount deductible under Section 35ABA is calculated on:</a:t>
            </a:r>
          </a:p>
          <a:p>
            <a:br>
              <a:rPr lang="en-US" b="1" dirty="0">
                <a:cs typeface="Calibri" panose="020F0502020204030204" pitchFamily="34" charset="0"/>
              </a:rPr>
            </a:br>
            <a:r>
              <a:rPr lang="en-US" dirty="0">
                <a:cs typeface="Calibri" panose="020F0502020204030204" pitchFamily="34" charset="0"/>
              </a:rPr>
              <a:t>A) Market value of license</a:t>
            </a:r>
            <a:br>
              <a:rPr lang="en-US" dirty="0">
                <a:cs typeface="Calibri" panose="020F0502020204030204" pitchFamily="34" charset="0"/>
              </a:rPr>
            </a:br>
            <a:r>
              <a:rPr lang="en-US" dirty="0">
                <a:cs typeface="Calibri" panose="020F0502020204030204" pitchFamily="34" charset="0"/>
              </a:rPr>
              <a:t>B) Proportionate basis over license validity period</a:t>
            </a:r>
            <a:br>
              <a:rPr lang="en-US" dirty="0">
                <a:cs typeface="Calibri" panose="020F0502020204030204" pitchFamily="34" charset="0"/>
              </a:rPr>
            </a:br>
            <a:r>
              <a:rPr lang="en-US" dirty="0">
                <a:cs typeface="Calibri" panose="020F0502020204030204" pitchFamily="34" charset="0"/>
              </a:rPr>
              <a:t>C) Written down value method</a:t>
            </a:r>
            <a:br>
              <a:rPr lang="en-US" dirty="0">
                <a:cs typeface="Calibri" panose="020F0502020204030204" pitchFamily="34" charset="0"/>
              </a:rPr>
            </a:br>
            <a:r>
              <a:rPr lang="en-US" dirty="0">
                <a:cs typeface="Calibri" panose="020F0502020204030204" pitchFamily="34" charset="0"/>
              </a:rPr>
              <a:t>D) 100% immediate deduction</a:t>
            </a:r>
          </a:p>
          <a:p>
            <a:endParaRPr lang="en-US" dirty="0">
              <a:cs typeface="Calibri" panose="020F0502020204030204" pitchFamily="34" charset="0"/>
            </a:endParaRPr>
          </a:p>
          <a:p>
            <a:endParaRPr lang="en-US" dirty="0">
              <a:cs typeface="Calibri" panose="020F0502020204030204" pitchFamily="34" charset="0"/>
            </a:endParaRPr>
          </a:p>
          <a:p>
            <a:endParaRPr lang="en-US" dirty="0">
              <a:cs typeface="Calibri" panose="020F0502020204030204" pitchFamily="34" charset="0"/>
            </a:endParaRPr>
          </a:p>
          <a:p>
            <a:br>
              <a:rPr lang="en-US" dirty="0">
                <a:cs typeface="Calibri" panose="020F0502020204030204" pitchFamily="34" charset="0"/>
              </a:rPr>
            </a:br>
            <a:endParaRPr lang="en-US" dirty="0">
              <a:cs typeface="Calibri" panose="020F0502020204030204" pitchFamily="34" charset="0"/>
            </a:endParaRPr>
          </a:p>
        </p:txBody>
      </p:sp>
    </p:spTree>
    <p:extLst>
      <p:ext uri="{BB962C8B-B14F-4D97-AF65-F5344CB8AC3E}">
        <p14:creationId xmlns:p14="http://schemas.microsoft.com/office/powerpoint/2010/main" val="16447832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67544" y="363809"/>
            <a:ext cx="5948089" cy="290512"/>
          </a:xfrm>
          <a:prstGeom prst="rect">
            <a:avLst/>
          </a:prstGeom>
          <a:solidFill>
            <a:schemeClr val="accent1">
              <a:lumMod val="75000"/>
            </a:schemeClr>
          </a:solidFill>
        </p:spPr>
        <p:txBody>
          <a:bodyPr wrap="none" lIns="0" tIns="0" rIns="0" bIns="0" rtlCol="0" anchor="t"/>
          <a:lstStyle/>
          <a:p>
            <a:pPr marL="0" indent="0" algn="l">
              <a:lnSpc>
                <a:spcPct val="104000"/>
              </a:lnSpc>
              <a:buNone/>
            </a:pPr>
            <a:r>
              <a:rPr lang="en-US" sz="1600" b="1" dirty="0">
                <a:solidFill>
                  <a:schemeClr val="bg1"/>
                </a:solidFill>
                <a:ea typeface="Calibri" panose="020F0502020204030204" pitchFamily="34" charset="0"/>
                <a:cs typeface="Calibri" panose="020F0502020204030204" pitchFamily="34" charset="0"/>
              </a:rPr>
              <a:t>Sections 35AD, 35CCC &amp; 35CCD — Specified &amp; Notified Projects</a:t>
            </a:r>
            <a:endParaRPr lang="en-US" sz="1600" b="1" dirty="0">
              <a:solidFill>
                <a:schemeClr val="bg1"/>
              </a:solidFill>
              <a:cs typeface="Calibri" panose="020F0502020204030204" pitchFamily="34" charset="0"/>
            </a:endParaRPr>
          </a:p>
        </p:txBody>
      </p:sp>
      <p:sp>
        <p:nvSpPr>
          <p:cNvPr id="3" name="Shape 1"/>
          <p:cNvSpPr/>
          <p:nvPr/>
        </p:nvSpPr>
        <p:spPr>
          <a:xfrm>
            <a:off x="671181" y="922336"/>
            <a:ext cx="4435921" cy="3902381"/>
          </a:xfrm>
          <a:prstGeom prst="roundRect">
            <a:avLst>
              <a:gd name="adj" fmla="val 854"/>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4" name="Text 2"/>
          <p:cNvSpPr/>
          <p:nvPr/>
        </p:nvSpPr>
        <p:spPr>
          <a:xfrm>
            <a:off x="920241" y="1101626"/>
            <a:ext cx="2238077" cy="193849"/>
          </a:xfrm>
          <a:prstGeom prst="rect">
            <a:avLst/>
          </a:prstGeom>
          <a:noFill/>
        </p:spPr>
        <p:txBody>
          <a:bodyPr wrap="none" lIns="0" tIns="0" rIns="0" bIns="0" rtlCol="0" anchor="t"/>
          <a:lstStyle/>
          <a:p>
            <a:pPr marL="0" indent="0" algn="l">
              <a:lnSpc>
                <a:spcPct val="104000"/>
              </a:lnSpc>
              <a:buNone/>
            </a:pPr>
            <a:r>
              <a:rPr lang="en-US" sz="1200" b="1" dirty="0">
                <a:ea typeface="Calibri" panose="020F0502020204030204" pitchFamily="34" charset="0"/>
                <a:cs typeface="Calibri" panose="020F0502020204030204" pitchFamily="34" charset="0"/>
              </a:rPr>
              <a:t>Section 35AD — Specified Business</a:t>
            </a:r>
            <a:endParaRPr lang="en-US" sz="1200" b="1" dirty="0">
              <a:cs typeface="Calibri" panose="020F0502020204030204" pitchFamily="34" charset="0"/>
            </a:endParaRPr>
          </a:p>
        </p:txBody>
      </p:sp>
      <p:sp>
        <p:nvSpPr>
          <p:cNvPr id="5" name="Text 3"/>
          <p:cNvSpPr/>
          <p:nvPr/>
        </p:nvSpPr>
        <p:spPr>
          <a:xfrm>
            <a:off x="849948" y="1390507"/>
            <a:ext cx="4185750" cy="3434210"/>
          </a:xfrm>
          <a:prstGeom prst="rect">
            <a:avLst/>
          </a:prstGeom>
          <a:noFill/>
        </p:spPr>
        <p:txBody>
          <a:bodyPr wrap="square" lIns="0" tIns="0" rIns="0" bIns="0" rtlCol="0" anchor="t">
            <a:noAutofit/>
          </a:bodyPr>
          <a:lstStyle/>
          <a:p>
            <a:pPr>
              <a:lnSpc>
                <a:spcPct val="133000"/>
              </a:lnSpc>
              <a:spcAft>
                <a:spcPts val="550"/>
              </a:spcAft>
            </a:pPr>
            <a:r>
              <a:rPr lang="en-US" sz="1000" b="1" dirty="0">
                <a:ea typeface="Calibri" panose="020F0502020204030204" pitchFamily="34" charset="0"/>
                <a:cs typeface="Calibri" panose="020F0502020204030204" pitchFamily="34" charset="0"/>
              </a:rPr>
              <a:t>Applicability:</a:t>
            </a:r>
            <a:r>
              <a:rPr lang="en-US" sz="1000" dirty="0">
                <a:ea typeface="Calibri" panose="020F0502020204030204" pitchFamily="34" charset="0"/>
                <a:cs typeface="Calibri" panose="020F0502020204030204" pitchFamily="34" charset="0"/>
              </a:rPr>
              <a:t> Assessee engaged in specified business such as </a:t>
            </a:r>
            <a:r>
              <a:rPr lang="en-US" sz="1000" dirty="0">
                <a:cs typeface="Calibri" panose="020F0502020204030204" pitchFamily="34" charset="0"/>
              </a:rPr>
              <a:t>Cold chain facilities or warehousing facilities for agricultural produce or sugar storage, Hospitals containing a minimum of 100 beds and , </a:t>
            </a:r>
            <a:r>
              <a:rPr lang="en-US" sz="1000" b="1" dirty="0">
                <a:ea typeface="Calibri" panose="020F0502020204030204" pitchFamily="34" charset="0"/>
                <a:cs typeface="Calibri" panose="020F0502020204030204" pitchFamily="34" charset="0"/>
              </a:rPr>
              <a:t>opting for this section</a:t>
            </a:r>
            <a:r>
              <a:rPr lang="en-US" sz="1000" dirty="0">
                <a:ea typeface="Calibri" panose="020F0502020204030204" pitchFamily="34" charset="0"/>
                <a:cs typeface="Calibri" panose="020F0502020204030204" pitchFamily="34" charset="0"/>
              </a:rPr>
              <a:t>.</a:t>
            </a:r>
          </a:p>
          <a:p>
            <a:pPr>
              <a:lnSpc>
                <a:spcPct val="133000"/>
              </a:lnSpc>
              <a:spcAft>
                <a:spcPts val="550"/>
              </a:spcAft>
            </a:pPr>
            <a:r>
              <a:rPr lang="en-US" sz="1000" b="1" dirty="0">
                <a:cs typeface="Calibri" panose="020F0502020204030204" pitchFamily="34" charset="0"/>
              </a:rPr>
              <a:t>Conditions </a:t>
            </a:r>
            <a:r>
              <a:rPr lang="en-US" sz="1000" dirty="0">
                <a:cs typeface="Calibri" panose="020F0502020204030204" pitchFamily="34" charset="0"/>
              </a:rPr>
              <a:t>: 1. Must be a brand-new business, not formed by splitting or reconstructing an existing one.</a:t>
            </a:r>
          </a:p>
          <a:p>
            <a:pPr>
              <a:lnSpc>
                <a:spcPct val="133000"/>
              </a:lnSpc>
              <a:spcAft>
                <a:spcPts val="550"/>
              </a:spcAft>
            </a:pPr>
            <a:r>
              <a:rPr lang="en-US" sz="1000" dirty="0">
                <a:cs typeface="Calibri" panose="020F0502020204030204" pitchFamily="34" charset="0"/>
              </a:rPr>
              <a:t> 2. Must use new plant and machinery, allowing a maximum of 20% second-hand equipment. </a:t>
            </a:r>
          </a:p>
          <a:p>
            <a:pPr>
              <a:lnSpc>
                <a:spcPct val="133000"/>
              </a:lnSpc>
              <a:spcAft>
                <a:spcPts val="550"/>
              </a:spcAft>
            </a:pPr>
            <a:r>
              <a:rPr lang="en-US" sz="1000" dirty="0">
                <a:cs typeface="Calibri" panose="020F0502020204030204" pitchFamily="34" charset="0"/>
              </a:rPr>
              <a:t>3.The acquired assets must be used exclusively for the specified business for at least 8 continuous years. </a:t>
            </a:r>
          </a:p>
          <a:p>
            <a:pPr>
              <a:lnSpc>
                <a:spcPct val="133000"/>
              </a:lnSpc>
              <a:spcAft>
                <a:spcPts val="550"/>
              </a:spcAft>
            </a:pPr>
            <a:r>
              <a:rPr lang="en-US" sz="1000" dirty="0">
                <a:cs typeface="Calibri" panose="020F0502020204030204" pitchFamily="34" charset="0"/>
              </a:rPr>
              <a:t>4. Any single-day capital payment exceeding </a:t>
            </a:r>
            <a:r>
              <a:rPr lang="en-US" sz="1000" b="1" dirty="0">
                <a:cs typeface="Calibri" panose="020F0502020204030204" pitchFamily="34" charset="0"/>
              </a:rPr>
              <a:t>₹10,000</a:t>
            </a:r>
            <a:r>
              <a:rPr lang="en-US" sz="1000" dirty="0">
                <a:cs typeface="Calibri" panose="020F0502020204030204" pitchFamily="34" charset="0"/>
              </a:rPr>
              <a:t> to a person must be made via proper banking channels</a:t>
            </a:r>
          </a:p>
          <a:p>
            <a:pPr marL="0" indent="0" algn="l">
              <a:lnSpc>
                <a:spcPct val="133000"/>
              </a:lnSpc>
              <a:buNone/>
            </a:pPr>
            <a:r>
              <a:rPr lang="en-US" sz="1000" b="1" dirty="0">
                <a:ea typeface="Calibri" panose="020F0502020204030204" pitchFamily="34" charset="0"/>
                <a:cs typeface="Calibri" panose="020F0502020204030204" pitchFamily="34" charset="0"/>
              </a:rPr>
              <a:t>Eligible Amount:</a:t>
            </a:r>
            <a:r>
              <a:rPr lang="en-US" sz="1000" dirty="0">
                <a:ea typeface="Calibri" panose="020F0502020204030204" pitchFamily="34" charset="0"/>
                <a:cs typeface="Calibri" panose="020F0502020204030204" pitchFamily="34" charset="0"/>
              </a:rPr>
              <a:t> 100% of capital expenditure incurred </a:t>
            </a:r>
            <a:r>
              <a:rPr lang="en-US" sz="1000" b="1" dirty="0">
                <a:ea typeface="Calibri" panose="020F0502020204030204" pitchFamily="34" charset="0"/>
                <a:cs typeface="Calibri" panose="020F0502020204030204" pitchFamily="34" charset="0"/>
              </a:rPr>
              <a:t>wholly excluding Land, Goodwill, Financial Instruments. </a:t>
            </a:r>
          </a:p>
          <a:p>
            <a:pPr marL="0" indent="0" algn="l">
              <a:lnSpc>
                <a:spcPct val="133000"/>
              </a:lnSpc>
              <a:buNone/>
            </a:pPr>
            <a:r>
              <a:rPr lang="en-US" sz="1000" dirty="0">
                <a:ea typeface="Calibri" panose="020F0502020204030204" pitchFamily="34" charset="0"/>
                <a:cs typeface="Calibri" panose="020F0502020204030204" pitchFamily="34" charset="0"/>
              </a:rPr>
              <a:t>Pre-commencement expenditure allowed in year operations commence if capitalized in books on commencement date.</a:t>
            </a:r>
            <a:endParaRPr lang="en-US" sz="1000" dirty="0">
              <a:cs typeface="Calibri" panose="020F0502020204030204" pitchFamily="34" charset="0"/>
            </a:endParaRPr>
          </a:p>
        </p:txBody>
      </p:sp>
      <p:sp>
        <p:nvSpPr>
          <p:cNvPr id="6" name="Shape 4"/>
          <p:cNvSpPr/>
          <p:nvPr/>
        </p:nvSpPr>
        <p:spPr>
          <a:xfrm>
            <a:off x="5465081" y="1009925"/>
            <a:ext cx="3007738" cy="1724820"/>
          </a:xfrm>
          <a:prstGeom prst="roundRect">
            <a:avLst>
              <a:gd name="adj" fmla="val 854"/>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7" name="Text 5"/>
          <p:cNvSpPr/>
          <p:nvPr/>
        </p:nvSpPr>
        <p:spPr>
          <a:xfrm>
            <a:off x="5678151" y="1091645"/>
            <a:ext cx="2567004" cy="387697"/>
          </a:xfrm>
          <a:prstGeom prst="rect">
            <a:avLst/>
          </a:prstGeom>
          <a:noFill/>
        </p:spPr>
        <p:txBody>
          <a:bodyPr wrap="square" lIns="0" tIns="0" rIns="0" bIns="0" rtlCol="0" anchor="t">
            <a:normAutofit/>
          </a:bodyPr>
          <a:lstStyle/>
          <a:p>
            <a:pPr marL="0" indent="0" algn="l">
              <a:lnSpc>
                <a:spcPct val="104000"/>
              </a:lnSpc>
              <a:buNone/>
            </a:pPr>
            <a:r>
              <a:rPr lang="en-US" sz="1200" b="1" dirty="0">
                <a:ea typeface="Calibri" panose="020F0502020204030204" pitchFamily="34" charset="0"/>
                <a:cs typeface="Calibri" panose="020F0502020204030204" pitchFamily="34" charset="0"/>
              </a:rPr>
              <a:t>Section 35CCC — Agricultural Extension</a:t>
            </a:r>
            <a:endParaRPr lang="en-US" sz="1200" b="1" dirty="0">
              <a:cs typeface="Calibri" panose="020F0502020204030204" pitchFamily="34" charset="0"/>
            </a:endParaRPr>
          </a:p>
        </p:txBody>
      </p:sp>
      <p:sp>
        <p:nvSpPr>
          <p:cNvPr id="8" name="Text 6"/>
          <p:cNvSpPr/>
          <p:nvPr/>
        </p:nvSpPr>
        <p:spPr>
          <a:xfrm>
            <a:off x="5656753" y="1453584"/>
            <a:ext cx="2567005" cy="1066726"/>
          </a:xfrm>
          <a:prstGeom prst="rect">
            <a:avLst/>
          </a:prstGeom>
          <a:noFill/>
        </p:spPr>
        <p:txBody>
          <a:bodyPr wrap="square" lIns="0" tIns="0" rIns="0" bIns="0" rtlCol="0" anchor="t">
            <a:noAutofit/>
          </a:bodyPr>
          <a:lstStyle/>
          <a:p>
            <a:pPr marL="0" indent="0" algn="l">
              <a:lnSpc>
                <a:spcPct val="133000"/>
              </a:lnSpc>
              <a:spcAft>
                <a:spcPts val="550"/>
              </a:spcAft>
              <a:buNone/>
            </a:pPr>
            <a:r>
              <a:rPr lang="en-US" sz="1000" b="1" dirty="0">
                <a:ea typeface="Calibri" panose="020F0502020204030204" pitchFamily="34" charset="0"/>
                <a:cs typeface="Calibri" panose="020F0502020204030204" pitchFamily="34" charset="0"/>
              </a:rPr>
              <a:t>Applicability:</a:t>
            </a:r>
            <a:r>
              <a:rPr lang="en-US" sz="1000" dirty="0">
                <a:ea typeface="Calibri" panose="020F0502020204030204" pitchFamily="34" charset="0"/>
                <a:cs typeface="Calibri" panose="020F0502020204030204" pitchFamily="34" charset="0"/>
              </a:rPr>
              <a:t> Assessee incurring expenditure on agricultural extension project notified by the Board per prescribed guidelines.</a:t>
            </a:r>
            <a:endParaRPr lang="en-US" sz="1000" dirty="0">
              <a:cs typeface="Calibri" panose="020F0502020204030204" pitchFamily="34" charset="0"/>
            </a:endParaRPr>
          </a:p>
          <a:p>
            <a:pPr>
              <a:lnSpc>
                <a:spcPct val="133000"/>
              </a:lnSpc>
            </a:pPr>
            <a:r>
              <a:rPr lang="en-US" sz="1000" b="1" dirty="0">
                <a:ea typeface="Calibri" panose="020F0502020204030204" pitchFamily="34" charset="0"/>
                <a:cs typeface="Calibri" panose="020F0502020204030204" pitchFamily="34" charset="0"/>
              </a:rPr>
              <a:t>Eligible Amount :</a:t>
            </a:r>
            <a:r>
              <a:rPr lang="en-US" sz="1000" dirty="0">
                <a:ea typeface="Calibri" panose="020F0502020204030204" pitchFamily="34" charset="0"/>
                <a:cs typeface="Calibri" panose="020F0502020204030204" pitchFamily="34" charset="0"/>
              </a:rPr>
              <a:t> </a:t>
            </a:r>
            <a:r>
              <a:rPr lang="en-US" sz="1000" b="1" dirty="0">
                <a:cs typeface="Calibri" panose="020F0502020204030204" pitchFamily="34" charset="0"/>
              </a:rPr>
              <a:t>From Assessment Year 2021-22 Onwards:</a:t>
            </a:r>
            <a:r>
              <a:rPr lang="en-US" sz="1000" dirty="0">
                <a:cs typeface="Calibri" panose="020F0502020204030204" pitchFamily="34" charset="0"/>
              </a:rPr>
              <a:t> </a:t>
            </a:r>
            <a:r>
              <a:rPr lang="en-US" sz="1000" dirty="0">
                <a:ea typeface="Calibri" panose="020F0502020204030204" pitchFamily="34" charset="0"/>
                <a:cs typeface="Calibri" panose="020F0502020204030204" pitchFamily="34" charset="0"/>
              </a:rPr>
              <a:t>100% of expenditure incurred.</a:t>
            </a:r>
            <a:endParaRPr lang="en-US" sz="1000" dirty="0">
              <a:cs typeface="Calibri" panose="020F0502020204030204" pitchFamily="34" charset="0"/>
            </a:endParaRPr>
          </a:p>
        </p:txBody>
      </p:sp>
      <p:sp>
        <p:nvSpPr>
          <p:cNvPr id="9" name="Shape 7"/>
          <p:cNvSpPr/>
          <p:nvPr/>
        </p:nvSpPr>
        <p:spPr>
          <a:xfrm>
            <a:off x="5436096" y="2859782"/>
            <a:ext cx="3036723" cy="2003128"/>
          </a:xfrm>
          <a:prstGeom prst="roundRect">
            <a:avLst>
              <a:gd name="adj" fmla="val 854"/>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10" name="Text 8"/>
          <p:cNvSpPr/>
          <p:nvPr/>
        </p:nvSpPr>
        <p:spPr>
          <a:xfrm>
            <a:off x="5706388" y="2966385"/>
            <a:ext cx="2337048" cy="193849"/>
          </a:xfrm>
          <a:prstGeom prst="rect">
            <a:avLst/>
          </a:prstGeom>
          <a:noFill/>
        </p:spPr>
        <p:txBody>
          <a:bodyPr wrap="none" lIns="0" tIns="0" rIns="0" bIns="0" rtlCol="0" anchor="t"/>
          <a:lstStyle/>
          <a:p>
            <a:pPr marL="0" indent="0" algn="l">
              <a:lnSpc>
                <a:spcPct val="104000"/>
              </a:lnSpc>
              <a:buNone/>
            </a:pPr>
            <a:r>
              <a:rPr lang="en-US" sz="1200" b="1" dirty="0">
                <a:ea typeface="Calibri" panose="020F0502020204030204" pitchFamily="34" charset="0"/>
                <a:cs typeface="Calibri" panose="020F0502020204030204" pitchFamily="34" charset="0"/>
              </a:rPr>
              <a:t>Section 35CCD — Skill Development</a:t>
            </a:r>
            <a:endParaRPr lang="en-US" sz="1200" b="1" dirty="0">
              <a:cs typeface="Calibri" panose="020F0502020204030204" pitchFamily="34" charset="0"/>
            </a:endParaRPr>
          </a:p>
        </p:txBody>
      </p:sp>
      <p:sp>
        <p:nvSpPr>
          <p:cNvPr id="11" name="Text 9"/>
          <p:cNvSpPr/>
          <p:nvPr/>
        </p:nvSpPr>
        <p:spPr>
          <a:xfrm>
            <a:off x="5713103" y="3508511"/>
            <a:ext cx="2386608" cy="1066726"/>
          </a:xfrm>
          <a:prstGeom prst="rect">
            <a:avLst/>
          </a:prstGeom>
          <a:noFill/>
        </p:spPr>
        <p:txBody>
          <a:bodyPr wrap="square" lIns="0" tIns="0" rIns="0" bIns="0" rtlCol="0" anchor="t">
            <a:normAutofit/>
          </a:bodyPr>
          <a:lstStyle/>
          <a:p>
            <a:pPr marL="0" indent="0" algn="l">
              <a:lnSpc>
                <a:spcPct val="133000"/>
              </a:lnSpc>
              <a:spcAft>
                <a:spcPts val="550"/>
              </a:spcAft>
              <a:buNone/>
            </a:pPr>
            <a:r>
              <a:rPr lang="en-US" sz="1000" b="1" dirty="0">
                <a:ea typeface="Calibri" panose="020F0502020204030204" pitchFamily="34" charset="0"/>
                <a:cs typeface="Calibri" panose="020F0502020204030204" pitchFamily="34" charset="0"/>
              </a:rPr>
              <a:t>Applicability:</a:t>
            </a:r>
            <a:r>
              <a:rPr lang="en-US" sz="1000" dirty="0">
                <a:ea typeface="Calibri" panose="020F0502020204030204" pitchFamily="34" charset="0"/>
                <a:cs typeface="Calibri" panose="020F0502020204030204" pitchFamily="34" charset="0"/>
              </a:rPr>
              <a:t> Company incurring expenditure on skill development project notified by the Board per prescribed guidelines.</a:t>
            </a:r>
            <a:endParaRPr lang="en-US" sz="1000" dirty="0">
              <a:cs typeface="Calibri" panose="020F0502020204030204" pitchFamily="34" charset="0"/>
            </a:endParaRPr>
          </a:p>
          <a:p>
            <a:pPr marL="0" indent="0" algn="l">
              <a:lnSpc>
                <a:spcPct val="133000"/>
              </a:lnSpc>
              <a:buNone/>
            </a:pPr>
            <a:r>
              <a:rPr lang="en-US" sz="1000" b="1" dirty="0">
                <a:ea typeface="Calibri" panose="020F0502020204030204" pitchFamily="34" charset="0"/>
                <a:cs typeface="Calibri" panose="020F0502020204030204" pitchFamily="34" charset="0"/>
              </a:rPr>
              <a:t>Quantum:</a:t>
            </a:r>
            <a:r>
              <a:rPr lang="en-US" sz="1000" dirty="0">
                <a:ea typeface="Calibri" panose="020F0502020204030204" pitchFamily="34" charset="0"/>
                <a:cs typeface="Calibri" panose="020F0502020204030204" pitchFamily="34" charset="0"/>
              </a:rPr>
              <a:t> 100% of expenditure incurred.</a:t>
            </a:r>
            <a:endParaRPr lang="en-US" sz="1000" dirty="0">
              <a:cs typeface="Calibri" panose="020F0502020204030204" pitchFamily="34" charset="0"/>
            </a:endParaRPr>
          </a:p>
        </p:txBody>
      </p:sp>
    </p:spTree>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81831" y="388525"/>
            <a:ext cx="5818361" cy="295958"/>
          </a:xfrm>
          <a:prstGeom prst="rect">
            <a:avLst/>
          </a:prstGeom>
          <a:solidFill>
            <a:schemeClr val="accent1">
              <a:lumMod val="75000"/>
            </a:schemeClr>
          </a:solidFill>
        </p:spPr>
        <p:txBody>
          <a:bodyPr wrap="none" lIns="0" tIns="0" rIns="0" bIns="0" rtlCol="0" anchor="t"/>
          <a:lstStyle/>
          <a:p>
            <a:pPr marL="0" indent="0" algn="l">
              <a:lnSpc>
                <a:spcPct val="104000"/>
              </a:lnSpc>
              <a:buNone/>
            </a:pPr>
            <a:r>
              <a:rPr lang="en-US" sz="1600" b="1" dirty="0">
                <a:solidFill>
                  <a:schemeClr val="bg1"/>
                </a:solidFill>
                <a:ea typeface="Calibri" panose="020F0502020204030204" pitchFamily="34" charset="0"/>
                <a:cs typeface="Calibri" panose="020F0502020204030204" pitchFamily="34" charset="0"/>
              </a:rPr>
              <a:t>Sections 35D, 35DD, 35DDA &amp; 35E — Amortized Deductions</a:t>
            </a:r>
            <a:endParaRPr lang="en-US" sz="1600" b="1" dirty="0">
              <a:solidFill>
                <a:schemeClr val="bg1"/>
              </a:solidFill>
              <a:cs typeface="Calibri" panose="020F0502020204030204" pitchFamily="34" charset="0"/>
            </a:endParaRPr>
          </a:p>
        </p:txBody>
      </p:sp>
      <p:sp>
        <p:nvSpPr>
          <p:cNvPr id="3" name="Shape 1"/>
          <p:cNvSpPr/>
          <p:nvPr/>
        </p:nvSpPr>
        <p:spPr>
          <a:xfrm>
            <a:off x="558105" y="839469"/>
            <a:ext cx="3832771" cy="1799864"/>
          </a:xfrm>
          <a:prstGeom prst="roundRect">
            <a:avLst>
              <a:gd name="adj" fmla="val 5123"/>
            </a:avLst>
          </a:prstGeom>
          <a:solidFill>
            <a:schemeClr val="accent1">
              <a:lumMod val="20000"/>
              <a:lumOff val="80000"/>
            </a:schemeClr>
          </a:solidFill>
          <a:ln w="14288">
            <a:solidFill>
              <a:srgbClr val="D8D4D4"/>
            </a:solidFill>
            <a:prstDash val="solid"/>
          </a:ln>
        </p:spPr>
        <p:txBody>
          <a:bodyPr/>
          <a:lstStyle/>
          <a:p>
            <a:endParaRPr sz="1000" dirty="0">
              <a:cs typeface="Calibri" panose="020F0502020204030204" pitchFamily="34" charset="0"/>
            </a:endParaRPr>
          </a:p>
        </p:txBody>
      </p:sp>
      <p:sp>
        <p:nvSpPr>
          <p:cNvPr id="4" name="Shape 2"/>
          <p:cNvSpPr/>
          <p:nvPr/>
        </p:nvSpPr>
        <p:spPr>
          <a:xfrm flipH="1">
            <a:off x="510404" y="878496"/>
            <a:ext cx="45719" cy="1693253"/>
          </a:xfrm>
          <a:prstGeom prst="roundRect">
            <a:avLst>
              <a:gd name="adj" fmla="val 32558"/>
            </a:avLst>
          </a:prstGeom>
          <a:solidFill>
            <a:srgbClr val="2150FE"/>
          </a:solidFill>
        </p:spPr>
        <p:txBody>
          <a:bodyPr/>
          <a:lstStyle/>
          <a:p>
            <a:endParaRPr sz="1000" dirty="0">
              <a:cs typeface="Calibri" panose="020F0502020204030204" pitchFamily="34" charset="0"/>
            </a:endParaRPr>
          </a:p>
        </p:txBody>
      </p:sp>
      <p:sp>
        <p:nvSpPr>
          <p:cNvPr id="5" name="Text 3"/>
          <p:cNvSpPr/>
          <p:nvPr/>
        </p:nvSpPr>
        <p:spPr>
          <a:xfrm>
            <a:off x="645438" y="950907"/>
            <a:ext cx="2237929" cy="193849"/>
          </a:xfrm>
          <a:prstGeom prst="rect">
            <a:avLst/>
          </a:prstGeom>
          <a:noFill/>
        </p:spPr>
        <p:txBody>
          <a:bodyPr wrap="none" lIns="0" tIns="0" rIns="0" bIns="0" rtlCol="0" anchor="t"/>
          <a:lstStyle/>
          <a:p>
            <a:pPr>
              <a:lnSpc>
                <a:spcPct val="104000"/>
              </a:lnSpc>
            </a:pPr>
            <a:r>
              <a:rPr lang="en-US" sz="1000" b="1" dirty="0">
                <a:ea typeface="Calibri" panose="020F0502020204030204" pitchFamily="34" charset="0"/>
                <a:cs typeface="Calibri" panose="020F0502020204030204" pitchFamily="34" charset="0"/>
              </a:rPr>
              <a:t>Section 35D — </a:t>
            </a:r>
            <a:r>
              <a:rPr lang="en-IN" sz="1000" b="1" dirty="0">
                <a:cs typeface="Calibri" panose="020F0502020204030204" pitchFamily="34" charset="0"/>
              </a:rPr>
              <a:t>Preliminary Expenses</a:t>
            </a:r>
            <a:endParaRPr lang="en-US" sz="1000" b="1" dirty="0">
              <a:cs typeface="Calibri" panose="020F0502020204030204" pitchFamily="34" charset="0"/>
            </a:endParaRPr>
          </a:p>
        </p:txBody>
      </p:sp>
      <p:sp>
        <p:nvSpPr>
          <p:cNvPr id="6" name="Text 4"/>
          <p:cNvSpPr/>
          <p:nvPr/>
        </p:nvSpPr>
        <p:spPr>
          <a:xfrm>
            <a:off x="627236" y="1181808"/>
            <a:ext cx="3763640" cy="1028854"/>
          </a:xfrm>
          <a:prstGeom prst="rect">
            <a:avLst/>
          </a:prstGeom>
          <a:noFill/>
        </p:spPr>
        <p:txBody>
          <a:bodyPr wrap="square" lIns="0" tIns="0" rIns="0" bIns="0" rtlCol="0" anchor="t">
            <a:noAutofit/>
          </a:bodyPr>
          <a:lstStyle/>
          <a:p>
            <a:pPr>
              <a:lnSpc>
                <a:spcPct val="133000"/>
              </a:lnSpc>
            </a:pPr>
            <a:r>
              <a:rPr lang="en-US" sz="1000" dirty="0">
                <a:ea typeface="Calibri" panose="020F0502020204030204" pitchFamily="34" charset="0"/>
                <a:cs typeface="Calibri" panose="020F0502020204030204" pitchFamily="34" charset="0"/>
              </a:rPr>
              <a:t>Indian company or resident person incurring expenditure </a:t>
            </a:r>
            <a:r>
              <a:rPr lang="en-US" sz="1000" dirty="0"/>
              <a:t>before or during the formation and incorporation  </a:t>
            </a:r>
            <a:r>
              <a:rPr lang="en-US" sz="1000" dirty="0">
                <a:ea typeface="Calibri" panose="020F0502020204030204" pitchFamily="34" charset="0"/>
                <a:cs typeface="Calibri" panose="020F0502020204030204" pitchFamily="34" charset="0"/>
              </a:rPr>
              <a:t>for extension/new unit. </a:t>
            </a:r>
          </a:p>
          <a:p>
            <a:pPr>
              <a:lnSpc>
                <a:spcPct val="133000"/>
              </a:lnSpc>
            </a:pPr>
            <a:r>
              <a:rPr lang="en-US" sz="1000" b="1" dirty="0">
                <a:cs typeface="Calibri" panose="020F0502020204030204" pitchFamily="34" charset="0"/>
              </a:rPr>
              <a:t>Maximum Cap:</a:t>
            </a:r>
            <a:r>
              <a:rPr lang="en-US" sz="1000" dirty="0">
                <a:cs typeface="Calibri" panose="020F0502020204030204" pitchFamily="34" charset="0"/>
              </a:rPr>
              <a:t> Total eligible expenses are capped at </a:t>
            </a:r>
            <a:r>
              <a:rPr lang="en-US" sz="1000" b="1" dirty="0">
                <a:cs typeface="Calibri" panose="020F0502020204030204" pitchFamily="34" charset="0"/>
              </a:rPr>
              <a:t>5% of the Cost of Project</a:t>
            </a:r>
            <a:r>
              <a:rPr lang="en-US" sz="1000" dirty="0">
                <a:cs typeface="Calibri" panose="020F0502020204030204" pitchFamily="34" charset="0"/>
              </a:rPr>
              <a:t> or </a:t>
            </a:r>
            <a:r>
              <a:rPr lang="en-US" sz="1000" b="1" dirty="0">
                <a:cs typeface="Calibri" panose="020F0502020204030204" pitchFamily="34" charset="0"/>
              </a:rPr>
              <a:t>5% of the Capital Employed</a:t>
            </a:r>
            <a:r>
              <a:rPr lang="en-US" sz="1000" dirty="0">
                <a:cs typeface="Calibri" panose="020F0502020204030204" pitchFamily="34" charset="0"/>
              </a:rPr>
              <a:t>, whichever is higher.</a:t>
            </a:r>
            <a:endParaRPr lang="en-US" sz="1000" dirty="0">
              <a:ea typeface="Calibri" panose="020F0502020204030204" pitchFamily="34" charset="0"/>
              <a:cs typeface="Calibri" panose="020F0502020204030204" pitchFamily="34" charset="0"/>
            </a:endParaRPr>
          </a:p>
          <a:p>
            <a:pPr>
              <a:lnSpc>
                <a:spcPct val="133000"/>
              </a:lnSpc>
            </a:pPr>
            <a:r>
              <a:rPr lang="en-US" sz="1000" b="1" dirty="0">
                <a:ea typeface="Calibri" panose="020F0502020204030204" pitchFamily="34" charset="0"/>
                <a:cs typeface="Calibri" panose="020F0502020204030204" pitchFamily="34" charset="0"/>
              </a:rPr>
              <a:t>Deduction:</a:t>
            </a:r>
            <a:r>
              <a:rPr lang="en-US" sz="1000" dirty="0">
                <a:ea typeface="Calibri" panose="020F0502020204030204" pitchFamily="34" charset="0"/>
                <a:cs typeface="Calibri" panose="020F0502020204030204" pitchFamily="34" charset="0"/>
              </a:rPr>
              <a:t> E</a:t>
            </a:r>
            <a:r>
              <a:rPr lang="en-US" sz="1000" dirty="0">
                <a:cs typeface="Calibri" panose="020F0502020204030204" pitchFamily="34" charset="0"/>
              </a:rPr>
              <a:t>qually over </a:t>
            </a:r>
            <a:r>
              <a:rPr lang="en-US" sz="1000" b="1" dirty="0">
                <a:cs typeface="Calibri" panose="020F0502020204030204" pitchFamily="34" charset="0"/>
              </a:rPr>
              <a:t>5 consecutive years</a:t>
            </a:r>
            <a:r>
              <a:rPr lang="en-US" sz="1000" dirty="0">
                <a:cs typeface="Calibri" panose="020F0502020204030204" pitchFamily="34" charset="0"/>
              </a:rPr>
              <a:t> (20% per year) beginning with the year of business commencement or expansion.</a:t>
            </a:r>
          </a:p>
        </p:txBody>
      </p:sp>
      <p:sp>
        <p:nvSpPr>
          <p:cNvPr id="7" name="Shape 5"/>
          <p:cNvSpPr/>
          <p:nvPr/>
        </p:nvSpPr>
        <p:spPr>
          <a:xfrm>
            <a:off x="4791725" y="839469"/>
            <a:ext cx="3832771" cy="1371193"/>
          </a:xfrm>
          <a:prstGeom prst="roundRect">
            <a:avLst>
              <a:gd name="adj" fmla="val 5123"/>
            </a:avLst>
          </a:prstGeom>
          <a:solidFill>
            <a:schemeClr val="accent1">
              <a:lumMod val="20000"/>
              <a:lumOff val="80000"/>
            </a:schemeClr>
          </a:solidFill>
          <a:ln w="14288">
            <a:solidFill>
              <a:srgbClr val="D8D4D4"/>
            </a:solidFill>
            <a:prstDash val="solid"/>
          </a:ln>
        </p:spPr>
        <p:txBody>
          <a:bodyPr/>
          <a:lstStyle/>
          <a:p>
            <a:endParaRPr sz="1000" dirty="0">
              <a:cs typeface="Calibri" panose="020F0502020204030204" pitchFamily="34" charset="0"/>
            </a:endParaRPr>
          </a:p>
        </p:txBody>
      </p:sp>
      <p:sp>
        <p:nvSpPr>
          <p:cNvPr id="8" name="Shape 6"/>
          <p:cNvSpPr/>
          <p:nvPr/>
        </p:nvSpPr>
        <p:spPr>
          <a:xfrm>
            <a:off x="4798489" y="878495"/>
            <a:ext cx="45719" cy="1332167"/>
          </a:xfrm>
          <a:prstGeom prst="roundRect">
            <a:avLst>
              <a:gd name="adj" fmla="val 32558"/>
            </a:avLst>
          </a:prstGeom>
          <a:solidFill>
            <a:srgbClr val="2150FE"/>
          </a:solidFill>
        </p:spPr>
        <p:txBody>
          <a:bodyPr/>
          <a:lstStyle/>
          <a:p>
            <a:endParaRPr sz="1000" dirty="0">
              <a:cs typeface="Calibri" panose="020F0502020204030204" pitchFamily="34" charset="0"/>
            </a:endParaRPr>
          </a:p>
        </p:txBody>
      </p:sp>
      <p:sp>
        <p:nvSpPr>
          <p:cNvPr id="9" name="Text 7"/>
          <p:cNvSpPr/>
          <p:nvPr/>
        </p:nvSpPr>
        <p:spPr>
          <a:xfrm>
            <a:off x="4883817" y="1007013"/>
            <a:ext cx="2788295" cy="193849"/>
          </a:xfrm>
          <a:prstGeom prst="rect">
            <a:avLst/>
          </a:prstGeom>
          <a:noFill/>
        </p:spPr>
        <p:txBody>
          <a:bodyPr wrap="none" lIns="0" tIns="0" rIns="0" bIns="0" rtlCol="0" anchor="t"/>
          <a:lstStyle/>
          <a:p>
            <a:pPr>
              <a:lnSpc>
                <a:spcPct val="104000"/>
              </a:lnSpc>
            </a:pPr>
            <a:r>
              <a:rPr lang="en-US" sz="1000" b="1" dirty="0">
                <a:ea typeface="Calibri" panose="020F0502020204030204" pitchFamily="34" charset="0"/>
                <a:cs typeface="Calibri" panose="020F0502020204030204" pitchFamily="34" charset="0"/>
              </a:rPr>
              <a:t>Section 35DD — </a:t>
            </a:r>
            <a:r>
              <a:rPr lang="en-US" sz="1000" b="1" dirty="0">
                <a:cs typeface="Calibri" panose="020F0502020204030204" pitchFamily="34" charset="0"/>
              </a:rPr>
              <a:t>Amalgamation or Demerger Expenses</a:t>
            </a:r>
          </a:p>
        </p:txBody>
      </p:sp>
      <p:sp>
        <p:nvSpPr>
          <p:cNvPr id="10" name="Text 8"/>
          <p:cNvSpPr/>
          <p:nvPr/>
        </p:nvSpPr>
        <p:spPr>
          <a:xfrm>
            <a:off x="4877961" y="1239352"/>
            <a:ext cx="3694509" cy="793849"/>
          </a:xfrm>
          <a:prstGeom prst="rect">
            <a:avLst/>
          </a:prstGeom>
          <a:noFill/>
        </p:spPr>
        <p:txBody>
          <a:bodyPr wrap="square" lIns="0" tIns="0" rIns="0" bIns="0" rtlCol="0" anchor="t">
            <a:normAutofit/>
          </a:bodyPr>
          <a:lstStyle/>
          <a:p>
            <a:pPr>
              <a:lnSpc>
                <a:spcPct val="133000"/>
              </a:lnSpc>
            </a:pPr>
            <a:r>
              <a:rPr lang="en-US" sz="1000" dirty="0">
                <a:ea typeface="Calibri" panose="020F0502020204030204" pitchFamily="34" charset="0"/>
                <a:cs typeface="Calibri" panose="020F0502020204030204" pitchFamily="34" charset="0"/>
              </a:rPr>
              <a:t>Indian company incurring expenditure wholly and exclusively </a:t>
            </a:r>
            <a:r>
              <a:rPr lang="en-IN" sz="1000" dirty="0">
                <a:cs typeface="Calibri" panose="020F0502020204030204" pitchFamily="34" charset="0"/>
              </a:rPr>
              <a:t>for the process of</a:t>
            </a:r>
            <a:r>
              <a:rPr lang="en-US" sz="1000" dirty="0">
                <a:ea typeface="Calibri" panose="020F0502020204030204" pitchFamily="34" charset="0"/>
                <a:cs typeface="Calibri" panose="020F0502020204030204" pitchFamily="34" charset="0"/>
              </a:rPr>
              <a:t> amalgamation or demerger. </a:t>
            </a:r>
          </a:p>
          <a:p>
            <a:pPr>
              <a:lnSpc>
                <a:spcPct val="133000"/>
              </a:lnSpc>
            </a:pPr>
            <a:r>
              <a:rPr lang="en-US" sz="1000" dirty="0">
                <a:ea typeface="Calibri" panose="020F0502020204030204" pitchFamily="34" charset="0"/>
                <a:cs typeface="Calibri" panose="020F0502020204030204" pitchFamily="34" charset="0"/>
              </a:rPr>
              <a:t>Deduction: </a:t>
            </a:r>
            <a:r>
              <a:rPr lang="en-US" sz="1000" b="1" dirty="0">
                <a:cs typeface="Calibri" panose="020F0502020204030204" pitchFamily="34" charset="0"/>
              </a:rPr>
              <a:t>5 consecutive years</a:t>
            </a:r>
            <a:r>
              <a:rPr lang="en-US" sz="1000" dirty="0">
                <a:cs typeface="Calibri" panose="020F0502020204030204" pitchFamily="34" charset="0"/>
              </a:rPr>
              <a:t> (1/5th or 20% per year) starting from the financial year in which the amalgamation or demerger takes place. </a:t>
            </a:r>
          </a:p>
        </p:txBody>
      </p:sp>
      <p:sp>
        <p:nvSpPr>
          <p:cNvPr id="11" name="Shape 9"/>
          <p:cNvSpPr/>
          <p:nvPr/>
        </p:nvSpPr>
        <p:spPr>
          <a:xfrm>
            <a:off x="546981" y="2902578"/>
            <a:ext cx="3832771" cy="1215091"/>
          </a:xfrm>
          <a:prstGeom prst="roundRect">
            <a:avLst>
              <a:gd name="adj" fmla="val 6015"/>
            </a:avLst>
          </a:prstGeom>
          <a:solidFill>
            <a:schemeClr val="accent1">
              <a:lumMod val="20000"/>
              <a:lumOff val="80000"/>
            </a:schemeClr>
          </a:solidFill>
          <a:ln w="14288">
            <a:solidFill>
              <a:srgbClr val="D8D4D4"/>
            </a:solidFill>
            <a:prstDash val="solid"/>
          </a:ln>
        </p:spPr>
        <p:txBody>
          <a:bodyPr/>
          <a:lstStyle/>
          <a:p>
            <a:endParaRPr sz="1000" dirty="0">
              <a:cs typeface="Calibri" panose="020F0502020204030204" pitchFamily="34" charset="0"/>
            </a:endParaRPr>
          </a:p>
        </p:txBody>
      </p:sp>
      <p:sp>
        <p:nvSpPr>
          <p:cNvPr id="12" name="Shape 10"/>
          <p:cNvSpPr/>
          <p:nvPr/>
        </p:nvSpPr>
        <p:spPr>
          <a:xfrm>
            <a:off x="503548" y="2940037"/>
            <a:ext cx="57150" cy="1140172"/>
          </a:xfrm>
          <a:prstGeom prst="roundRect">
            <a:avLst>
              <a:gd name="adj" fmla="val 32558"/>
            </a:avLst>
          </a:prstGeom>
          <a:solidFill>
            <a:srgbClr val="2150FE"/>
          </a:solidFill>
        </p:spPr>
        <p:txBody>
          <a:bodyPr/>
          <a:lstStyle/>
          <a:p>
            <a:endParaRPr sz="1000" dirty="0">
              <a:cs typeface="Calibri" panose="020F0502020204030204" pitchFamily="34" charset="0"/>
            </a:endParaRPr>
          </a:p>
        </p:txBody>
      </p:sp>
      <p:sp>
        <p:nvSpPr>
          <p:cNvPr id="13" name="Text 11"/>
          <p:cNvSpPr/>
          <p:nvPr/>
        </p:nvSpPr>
        <p:spPr>
          <a:xfrm>
            <a:off x="710021" y="3021149"/>
            <a:ext cx="2560365" cy="193849"/>
          </a:xfrm>
          <a:prstGeom prst="rect">
            <a:avLst/>
          </a:prstGeom>
          <a:noFill/>
        </p:spPr>
        <p:txBody>
          <a:bodyPr wrap="none" lIns="0" tIns="0" rIns="0" bIns="0" rtlCol="0" anchor="t"/>
          <a:lstStyle/>
          <a:p>
            <a:pPr marL="0" indent="0" algn="l">
              <a:lnSpc>
                <a:spcPct val="104000"/>
              </a:lnSpc>
              <a:buNone/>
            </a:pPr>
            <a:r>
              <a:rPr lang="en-US" sz="1000" b="1" dirty="0">
                <a:ea typeface="Calibri" panose="020F0502020204030204" pitchFamily="34" charset="0"/>
                <a:cs typeface="Calibri" panose="020F0502020204030204" pitchFamily="34" charset="0"/>
              </a:rPr>
              <a:t>Section 35DDA — Voluntary Retirement</a:t>
            </a:r>
            <a:endParaRPr lang="en-US" sz="1000" b="1" dirty="0">
              <a:cs typeface="Calibri" panose="020F0502020204030204" pitchFamily="34" charset="0"/>
            </a:endParaRPr>
          </a:p>
        </p:txBody>
      </p:sp>
      <p:sp>
        <p:nvSpPr>
          <p:cNvPr id="14" name="Text 12"/>
          <p:cNvSpPr/>
          <p:nvPr/>
        </p:nvSpPr>
        <p:spPr>
          <a:xfrm>
            <a:off x="700101" y="3259038"/>
            <a:ext cx="3694509" cy="595387"/>
          </a:xfrm>
          <a:prstGeom prst="rect">
            <a:avLst/>
          </a:prstGeom>
          <a:noFill/>
        </p:spPr>
        <p:txBody>
          <a:bodyPr wrap="square" lIns="0" tIns="0" rIns="0" bIns="0" rtlCol="0" anchor="t">
            <a:normAutofit/>
          </a:bodyPr>
          <a:lstStyle/>
          <a:p>
            <a:pPr marL="0" indent="0" algn="l">
              <a:lnSpc>
                <a:spcPct val="133000"/>
              </a:lnSpc>
              <a:buNone/>
            </a:pPr>
            <a:r>
              <a:rPr lang="en-US" sz="1000" dirty="0">
                <a:ea typeface="Calibri" panose="020F0502020204030204" pitchFamily="34" charset="0"/>
                <a:cs typeface="Calibri" panose="020F0502020204030204" pitchFamily="34" charset="0"/>
              </a:rPr>
              <a:t>Assessee paying sum to employee under VRS scheme. </a:t>
            </a:r>
          </a:p>
          <a:p>
            <a:pPr>
              <a:lnSpc>
                <a:spcPct val="133000"/>
              </a:lnSpc>
            </a:pPr>
            <a:r>
              <a:rPr lang="en-US" sz="1000" dirty="0">
                <a:ea typeface="Calibri" panose="020F0502020204030204" pitchFamily="34" charset="0"/>
                <a:cs typeface="Calibri" panose="020F0502020204030204" pitchFamily="34" charset="0"/>
              </a:rPr>
              <a:t>Deduction: </a:t>
            </a:r>
            <a:r>
              <a:rPr lang="en-US" sz="1000" b="1" dirty="0">
                <a:cs typeface="Calibri" panose="020F0502020204030204" pitchFamily="34" charset="0"/>
              </a:rPr>
              <a:t>5 consecutive years</a:t>
            </a:r>
            <a:r>
              <a:rPr lang="en-US" sz="1000" dirty="0">
                <a:cs typeface="Calibri" panose="020F0502020204030204" pitchFamily="34" charset="0"/>
              </a:rPr>
              <a:t> (1/5th or 20% per year) starting right from the specific year the payments are made.</a:t>
            </a:r>
          </a:p>
        </p:txBody>
      </p:sp>
      <p:sp>
        <p:nvSpPr>
          <p:cNvPr id="15" name="Shape 13"/>
          <p:cNvSpPr/>
          <p:nvPr/>
        </p:nvSpPr>
        <p:spPr>
          <a:xfrm>
            <a:off x="4791725" y="2378206"/>
            <a:ext cx="3828088" cy="1758281"/>
          </a:xfrm>
          <a:prstGeom prst="roundRect">
            <a:avLst>
              <a:gd name="adj" fmla="val 6015"/>
            </a:avLst>
          </a:prstGeom>
          <a:solidFill>
            <a:schemeClr val="accent1">
              <a:lumMod val="20000"/>
              <a:lumOff val="80000"/>
            </a:schemeClr>
          </a:solidFill>
          <a:ln w="14288">
            <a:solidFill>
              <a:srgbClr val="D8D4D4"/>
            </a:solidFill>
            <a:prstDash val="solid"/>
          </a:ln>
        </p:spPr>
        <p:txBody>
          <a:bodyPr/>
          <a:lstStyle/>
          <a:p>
            <a:endParaRPr sz="1000" dirty="0">
              <a:cs typeface="Calibri" panose="020F0502020204030204" pitchFamily="34" charset="0"/>
            </a:endParaRPr>
          </a:p>
        </p:txBody>
      </p:sp>
      <p:sp>
        <p:nvSpPr>
          <p:cNvPr id="16" name="Shape 14"/>
          <p:cNvSpPr/>
          <p:nvPr/>
        </p:nvSpPr>
        <p:spPr>
          <a:xfrm>
            <a:off x="4765632" y="2460445"/>
            <a:ext cx="45719" cy="1637502"/>
          </a:xfrm>
          <a:prstGeom prst="roundRect">
            <a:avLst>
              <a:gd name="adj" fmla="val 32558"/>
            </a:avLst>
          </a:prstGeom>
          <a:solidFill>
            <a:srgbClr val="2150FE"/>
          </a:solidFill>
        </p:spPr>
        <p:txBody>
          <a:bodyPr/>
          <a:lstStyle/>
          <a:p>
            <a:endParaRPr sz="1000" dirty="0">
              <a:cs typeface="Calibri" panose="020F0502020204030204" pitchFamily="34" charset="0"/>
            </a:endParaRPr>
          </a:p>
        </p:txBody>
      </p:sp>
      <p:sp>
        <p:nvSpPr>
          <p:cNvPr id="17" name="Text 15"/>
          <p:cNvSpPr/>
          <p:nvPr/>
        </p:nvSpPr>
        <p:spPr>
          <a:xfrm>
            <a:off x="4913343" y="2489470"/>
            <a:ext cx="2163738" cy="193849"/>
          </a:xfrm>
          <a:prstGeom prst="rect">
            <a:avLst/>
          </a:prstGeom>
          <a:noFill/>
        </p:spPr>
        <p:txBody>
          <a:bodyPr wrap="none" lIns="0" tIns="0" rIns="0" bIns="0" rtlCol="0" anchor="t"/>
          <a:lstStyle/>
          <a:p>
            <a:pPr marL="0" indent="0" algn="l">
              <a:lnSpc>
                <a:spcPct val="104000"/>
              </a:lnSpc>
              <a:buNone/>
            </a:pPr>
            <a:r>
              <a:rPr lang="en-US" sz="1000" b="1" dirty="0">
                <a:ea typeface="Calibri" panose="020F0502020204030204" pitchFamily="34" charset="0"/>
                <a:cs typeface="Calibri" panose="020F0502020204030204" pitchFamily="34" charset="0"/>
              </a:rPr>
              <a:t>Section 35E — Mineral Extraction</a:t>
            </a:r>
            <a:endParaRPr lang="en-US" sz="1000" b="1" dirty="0">
              <a:cs typeface="Calibri" panose="020F0502020204030204" pitchFamily="34" charset="0"/>
            </a:endParaRPr>
          </a:p>
        </p:txBody>
      </p:sp>
      <p:sp>
        <p:nvSpPr>
          <p:cNvPr id="18" name="Text 16"/>
          <p:cNvSpPr/>
          <p:nvPr/>
        </p:nvSpPr>
        <p:spPr>
          <a:xfrm>
            <a:off x="4900687" y="2819749"/>
            <a:ext cx="3694509" cy="875194"/>
          </a:xfrm>
          <a:prstGeom prst="rect">
            <a:avLst/>
          </a:prstGeom>
          <a:noFill/>
        </p:spPr>
        <p:txBody>
          <a:bodyPr wrap="square" lIns="0" tIns="0" rIns="0" bIns="0" rtlCol="0" anchor="t">
            <a:noAutofit/>
          </a:bodyPr>
          <a:lstStyle/>
          <a:p>
            <a:pPr marL="0" indent="0" algn="l">
              <a:lnSpc>
                <a:spcPct val="133000"/>
              </a:lnSpc>
              <a:buNone/>
            </a:pPr>
            <a:r>
              <a:rPr lang="en-US" sz="1000" dirty="0">
                <a:ea typeface="Calibri" panose="020F0502020204030204" pitchFamily="34" charset="0"/>
                <a:cs typeface="Calibri" panose="020F0502020204030204" pitchFamily="34" charset="0"/>
              </a:rPr>
              <a:t>Indian company or resident person engaged in prospecting, extraction, or production of minerals. Deduction: </a:t>
            </a:r>
            <a:r>
              <a:rPr lang="en-US" sz="1000" b="1" dirty="0">
                <a:ea typeface="Calibri" panose="020F0502020204030204" pitchFamily="34" charset="0"/>
                <a:cs typeface="Calibri" panose="020F0502020204030204" pitchFamily="34" charset="0"/>
              </a:rPr>
              <a:t>1/10th of eligible expenditure</a:t>
            </a:r>
            <a:r>
              <a:rPr lang="en-US" sz="1000" dirty="0">
                <a:ea typeface="Calibri" panose="020F0502020204030204" pitchFamily="34" charset="0"/>
                <a:cs typeface="Calibri" panose="020F0502020204030204" pitchFamily="34" charset="0"/>
              </a:rPr>
              <a:t> per year. </a:t>
            </a:r>
          </a:p>
          <a:p>
            <a:pPr>
              <a:lnSpc>
                <a:spcPct val="133000"/>
              </a:lnSpc>
            </a:pPr>
            <a:r>
              <a:rPr lang="en-US" sz="1000" b="1" dirty="0"/>
              <a:t>Eligible Expenses</a:t>
            </a:r>
            <a:r>
              <a:rPr lang="en-US" sz="1000" dirty="0"/>
              <a:t>: Money spent on exploring, finding, or developing a mine or natural deposit for specific minerals listed in the Seventh Schedule(Survey, Studies, testing). Excludes capital costs.</a:t>
            </a:r>
            <a:endParaRPr lang="en-US" sz="1000" dirty="0">
              <a:cs typeface="Calibri" panose="020F0502020204030204" pitchFamily="34" charset="0"/>
            </a:endParaRPr>
          </a:p>
        </p:txBody>
      </p:sp>
      <p:sp>
        <p:nvSpPr>
          <p:cNvPr id="19" name="Shape 17"/>
          <p:cNvSpPr/>
          <p:nvPr/>
        </p:nvSpPr>
        <p:spPr>
          <a:xfrm>
            <a:off x="510404" y="4415295"/>
            <a:ext cx="8151763" cy="396925"/>
          </a:xfrm>
          <a:prstGeom prst="roundRect">
            <a:avLst>
              <a:gd name="adj" fmla="val 2565"/>
            </a:avLst>
          </a:prstGeom>
          <a:solidFill>
            <a:schemeClr val="accent1">
              <a:lumMod val="20000"/>
              <a:lumOff val="80000"/>
            </a:schemeClr>
          </a:solidFill>
        </p:spPr>
        <p:txBody>
          <a:bodyPr/>
          <a:lstStyle/>
          <a:p>
            <a:endParaRPr sz="1000" dirty="0">
              <a:cs typeface="Calibri" panose="020F0502020204030204" pitchFamily="34" charset="0"/>
            </a:endParaRPr>
          </a:p>
        </p:txBody>
      </p:sp>
      <p:pic>
        <p:nvPicPr>
          <p:cNvPr id="20" name="Image 0" descr="preencoded.png"/>
          <p:cNvPicPr>
            <a:picLocks noChangeAspect="1"/>
          </p:cNvPicPr>
          <p:nvPr/>
        </p:nvPicPr>
        <p:blipFill>
          <a:blip r:embed="rId3"/>
          <a:stretch>
            <a:fillRect/>
          </a:stretch>
        </p:blipFill>
        <p:spPr>
          <a:xfrm>
            <a:off x="632519" y="4559568"/>
            <a:ext cx="155004" cy="123974"/>
          </a:xfrm>
          <a:prstGeom prst="rect">
            <a:avLst/>
          </a:prstGeom>
        </p:spPr>
      </p:pic>
      <p:sp>
        <p:nvSpPr>
          <p:cNvPr id="21" name="Text 18"/>
          <p:cNvSpPr/>
          <p:nvPr/>
        </p:nvSpPr>
        <p:spPr>
          <a:xfrm>
            <a:off x="970359" y="4423093"/>
            <a:ext cx="7624837" cy="396925"/>
          </a:xfrm>
          <a:prstGeom prst="rect">
            <a:avLst/>
          </a:prstGeom>
          <a:noFill/>
        </p:spPr>
        <p:txBody>
          <a:bodyPr wrap="square" lIns="0" tIns="0" rIns="0" bIns="0" rtlCol="0" anchor="t">
            <a:normAutofit/>
          </a:bodyPr>
          <a:lstStyle/>
          <a:p>
            <a:pPr marL="0" indent="0" algn="l">
              <a:lnSpc>
                <a:spcPct val="133000"/>
              </a:lnSpc>
              <a:buNone/>
            </a:pPr>
            <a:r>
              <a:rPr lang="en-US" sz="1000" dirty="0">
                <a:ea typeface="Calibri" panose="020F0502020204030204" pitchFamily="34" charset="0"/>
                <a:cs typeface="Calibri" panose="020F0502020204030204" pitchFamily="34" charset="0"/>
              </a:rPr>
              <a:t>For all amortized deductions, the Tax Auditor must verify the commencement year and ensure deductions are spread correctly over the prescribed number of years.</a:t>
            </a:r>
            <a:endParaRPr lang="en-US" sz="1000" dirty="0">
              <a:cs typeface="Calibri" panose="020F0502020204030204" pitchFamily="34" charset="0"/>
            </a:endParaRPr>
          </a:p>
        </p:txBody>
      </p:sp>
    </p:spTree>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2C0CE2-C04D-2457-23A9-38702F6A6C4F}"/>
              </a:ext>
            </a:extLst>
          </p:cNvPr>
          <p:cNvSpPr txBox="1"/>
          <p:nvPr/>
        </p:nvSpPr>
        <p:spPr>
          <a:xfrm>
            <a:off x="611560" y="351911"/>
            <a:ext cx="8208912" cy="4401205"/>
          </a:xfrm>
          <a:prstGeom prst="rect">
            <a:avLst/>
          </a:prstGeom>
          <a:noFill/>
        </p:spPr>
        <p:txBody>
          <a:bodyPr wrap="square">
            <a:spAutoFit/>
          </a:bodyPr>
          <a:lstStyle/>
          <a:p>
            <a:pPr>
              <a:spcBef>
                <a:spcPts val="900"/>
              </a:spcBef>
              <a:spcAft>
                <a:spcPts val="1200"/>
              </a:spcAft>
              <a:buNone/>
            </a:pPr>
            <a:r>
              <a:rPr lang="en-US" sz="1000" b="1" u="none" strike="noStrike" dirty="0">
                <a:effectLst/>
              </a:rPr>
              <a:t>Example.</a:t>
            </a:r>
            <a:r>
              <a:rPr lang="en-US" sz="1000" b="0" u="none" strike="noStrike" dirty="0">
                <a:effectLst/>
              </a:rPr>
              <a:t>  Alpha Global Limited," an existing Indian company, set up a new industrial unit and commenced operations. The company incurred the following expenditures </a:t>
            </a:r>
            <a:r>
              <a:rPr lang="en-US" sz="1000" b="0" i="1" u="none" strike="noStrike" dirty="0">
                <a:effectLst/>
              </a:rPr>
              <a:t>before the commencement</a:t>
            </a:r>
            <a:r>
              <a:rPr lang="en-US" sz="1000" b="0" u="none" strike="noStrike" dirty="0">
                <a:effectLst/>
              </a:rPr>
              <a:t> of the new unit:</a:t>
            </a:r>
          </a:p>
          <a:p>
            <a:pPr>
              <a:spcBef>
                <a:spcPts val="900"/>
              </a:spcBef>
              <a:spcAft>
                <a:spcPts val="900"/>
              </a:spcAft>
              <a:buFont typeface="Arial" panose="020B0604020202020204" pitchFamily="34" charset="0"/>
              <a:buChar char="•"/>
            </a:pPr>
            <a:r>
              <a:rPr lang="en-US" sz="1000" b="1" u="none" strike="noStrike" dirty="0">
                <a:effectLst/>
              </a:rPr>
              <a:t>Preparation of project report &amp; feasibility report:</a:t>
            </a:r>
            <a:r>
              <a:rPr lang="en-US" sz="1000" b="0" u="none" strike="noStrike" dirty="0">
                <a:effectLst/>
              </a:rPr>
              <a:t> </a:t>
            </a:r>
            <a:r>
              <a:rPr lang="en-US" sz="1000" dirty="0"/>
              <a:t>Rs.</a:t>
            </a:r>
            <a:r>
              <a:rPr lang="en-US" sz="1000" b="0" u="none" strike="noStrike" dirty="0">
                <a:effectLst/>
              </a:rPr>
              <a:t> 2,50,000                              </a:t>
            </a:r>
            <a:endParaRPr lang="en-US" sz="1000" b="1" u="none" strike="noStrike" dirty="0">
              <a:effectLst/>
            </a:endParaRPr>
          </a:p>
          <a:p>
            <a:pPr>
              <a:spcBef>
                <a:spcPts val="900"/>
              </a:spcBef>
              <a:spcAft>
                <a:spcPts val="900"/>
              </a:spcAft>
              <a:buFont typeface="Arial" panose="020B0604020202020204" pitchFamily="34" charset="0"/>
              <a:buChar char="•"/>
            </a:pPr>
            <a:r>
              <a:rPr lang="en-US" sz="1000" b="1" u="none" strike="noStrike" dirty="0">
                <a:effectLst/>
              </a:rPr>
              <a:t>Market survey necessary for the business:</a:t>
            </a:r>
            <a:r>
              <a:rPr lang="en-US" sz="1000" b="0" u="none" strike="noStrike" dirty="0">
                <a:effectLst/>
              </a:rPr>
              <a:t>  Rs. 1,00,000                                          </a:t>
            </a:r>
          </a:p>
          <a:p>
            <a:pPr>
              <a:spcBef>
                <a:spcPts val="900"/>
              </a:spcBef>
              <a:spcAft>
                <a:spcPts val="900"/>
              </a:spcAft>
              <a:buFont typeface="Arial" panose="020B0604020202020204" pitchFamily="34" charset="0"/>
              <a:buChar char="•"/>
            </a:pPr>
            <a:r>
              <a:rPr lang="en-US" sz="1000" b="1" u="none" strike="noStrike" dirty="0">
                <a:effectLst/>
              </a:rPr>
              <a:t>Legal charges for drafting MOA/AOA:</a:t>
            </a:r>
            <a:r>
              <a:rPr lang="en-US" sz="1000" b="0" u="none" strike="noStrike" dirty="0">
                <a:effectLst/>
              </a:rPr>
              <a:t>  Rs.50,000</a:t>
            </a:r>
          </a:p>
          <a:p>
            <a:pPr>
              <a:spcBef>
                <a:spcPts val="900"/>
              </a:spcBef>
              <a:spcAft>
                <a:spcPts val="900"/>
              </a:spcAft>
              <a:buFont typeface="Arial" panose="020B0604020202020204" pitchFamily="34" charset="0"/>
              <a:buChar char="•"/>
            </a:pPr>
            <a:r>
              <a:rPr lang="en-US" sz="1000" b="1" u="none" strike="noStrike" dirty="0">
                <a:effectLst/>
              </a:rPr>
              <a:t>Share issue expenses (underwriting commission, brokerage):</a:t>
            </a:r>
            <a:r>
              <a:rPr lang="en-US" sz="1000" dirty="0"/>
              <a:t> Rs.</a:t>
            </a:r>
            <a:r>
              <a:rPr lang="en-US" sz="1000" b="0" u="none" strike="noStrike" dirty="0">
                <a:effectLst/>
              </a:rPr>
              <a:t> 1,50,000</a:t>
            </a:r>
          </a:p>
          <a:p>
            <a:pPr>
              <a:spcBef>
                <a:spcPts val="900"/>
              </a:spcBef>
              <a:spcAft>
                <a:spcPts val="900"/>
              </a:spcAft>
              <a:buFont typeface="Arial" panose="020B0604020202020204" pitchFamily="34" charset="0"/>
              <a:buChar char="•"/>
            </a:pPr>
            <a:r>
              <a:rPr lang="en-US" sz="1000" b="1" dirty="0"/>
              <a:t>ROC fees paid for increasing the Authorized Share Capital:</a:t>
            </a:r>
            <a:r>
              <a:rPr lang="en-US" sz="1000" dirty="0"/>
              <a:t> Rs. 2,00,000</a:t>
            </a:r>
          </a:p>
          <a:p>
            <a:pPr>
              <a:spcBef>
                <a:spcPts val="900"/>
              </a:spcBef>
              <a:spcAft>
                <a:spcPts val="900"/>
              </a:spcAft>
              <a:buFont typeface="Arial" panose="020B0604020202020204" pitchFamily="34" charset="0"/>
              <a:buChar char="•"/>
            </a:pPr>
            <a:r>
              <a:rPr lang="en-US" sz="1000" b="1" dirty="0"/>
              <a:t>Advance paid to suppliers for purchasing plant machinery:</a:t>
            </a:r>
            <a:r>
              <a:rPr lang="en-US" sz="1000" dirty="0"/>
              <a:t> Rs. 4,00,000              </a:t>
            </a:r>
          </a:p>
          <a:p>
            <a:pPr>
              <a:spcBef>
                <a:spcPts val="900"/>
              </a:spcBef>
              <a:spcAft>
                <a:spcPts val="900"/>
              </a:spcAft>
              <a:buFont typeface="Arial" panose="020B0604020202020204" pitchFamily="34" charset="0"/>
              <a:buChar char="•"/>
            </a:pPr>
            <a:r>
              <a:rPr lang="en-US" sz="1000" b="1" u="none" strike="noStrike" dirty="0">
                <a:effectLst/>
              </a:rPr>
              <a:t>Financial Details for the Unit (as of the last day of the previous year of commencement):</a:t>
            </a:r>
            <a:endParaRPr lang="en-US" sz="1000" b="0" u="none" strike="noStrike" dirty="0">
              <a:effectLst/>
            </a:endParaRPr>
          </a:p>
          <a:p>
            <a:pPr>
              <a:spcBef>
                <a:spcPts val="900"/>
              </a:spcBef>
              <a:spcAft>
                <a:spcPts val="900"/>
              </a:spcAft>
              <a:buFont typeface="Arial" panose="020B0604020202020204" pitchFamily="34" charset="0"/>
              <a:buChar char="•"/>
            </a:pPr>
            <a:r>
              <a:rPr lang="en-US" sz="1000" b="1" u="none" strike="noStrike" dirty="0">
                <a:effectLst/>
              </a:rPr>
              <a:t>Cost of Project:</a:t>
            </a:r>
            <a:r>
              <a:rPr lang="en-US" sz="1000" b="0" u="none" strike="noStrike" dirty="0">
                <a:effectLst/>
              </a:rPr>
              <a:t> </a:t>
            </a:r>
            <a:r>
              <a:rPr lang="en-US" sz="1000" dirty="0"/>
              <a:t> Rs. </a:t>
            </a:r>
            <a:r>
              <a:rPr lang="en-US" sz="1000" b="0" u="none" strike="noStrike" dirty="0">
                <a:effectLst/>
              </a:rPr>
              <a:t>1,50,00,000</a:t>
            </a:r>
          </a:p>
          <a:p>
            <a:r>
              <a:rPr lang="en-US" sz="1000" b="1" dirty="0"/>
              <a:t>Capital Employed:</a:t>
            </a:r>
            <a:r>
              <a:rPr lang="en-US" sz="1000" dirty="0"/>
              <a:t>  Rs. 1,20,00,000</a:t>
            </a:r>
          </a:p>
          <a:p>
            <a:endParaRPr lang="en-US" sz="1000" dirty="0"/>
          </a:p>
          <a:p>
            <a:r>
              <a:rPr lang="en-US" sz="1000" b="1" dirty="0"/>
              <a:t>Required:</a:t>
            </a:r>
            <a:endParaRPr lang="en-US" sz="1000" dirty="0"/>
          </a:p>
          <a:p>
            <a:r>
              <a:rPr lang="en-US" sz="1000" dirty="0" err="1"/>
              <a:t>i</a:t>
            </a:r>
            <a:r>
              <a:rPr lang="en-US" sz="1000" dirty="0"/>
              <a:t>. Compute the total amount of preliminary expenses eligible to be capitalized and claimed as a deduction u/s 35D. </a:t>
            </a:r>
          </a:p>
          <a:p>
            <a:r>
              <a:rPr lang="en-US" sz="1000" dirty="0"/>
              <a:t>ii. Determine the amount of deduction the company can claim in the first year and the subsequent four years. </a:t>
            </a:r>
            <a:endParaRPr lang="en-US" sz="1000" b="0" u="none" strike="noStrike" dirty="0">
              <a:effectLst/>
            </a:endParaRPr>
          </a:p>
        </p:txBody>
      </p:sp>
      <p:graphicFrame>
        <p:nvGraphicFramePr>
          <p:cNvPr id="4" name="Table 3">
            <a:extLst>
              <a:ext uri="{FF2B5EF4-FFF2-40B4-BE49-F238E27FC236}">
                <a16:creationId xmlns:a16="http://schemas.microsoft.com/office/drawing/2014/main" id="{06A5721E-2D38-4B0F-A3ED-038B7EFC5EAE}"/>
              </a:ext>
            </a:extLst>
          </p:cNvPr>
          <p:cNvGraphicFramePr>
            <a:graphicFrameLocks noGrp="1"/>
          </p:cNvGraphicFramePr>
          <p:nvPr>
            <p:extLst>
              <p:ext uri="{D42A27DB-BD31-4B8C-83A1-F6EECF244321}">
                <p14:modId xmlns:p14="http://schemas.microsoft.com/office/powerpoint/2010/main" val="1070008998"/>
              </p:ext>
            </p:extLst>
          </p:nvPr>
        </p:nvGraphicFramePr>
        <p:xfrm>
          <a:off x="5652120" y="987574"/>
          <a:ext cx="1872208" cy="2225040"/>
        </p:xfrm>
        <a:graphic>
          <a:graphicData uri="http://schemas.openxmlformats.org/drawingml/2006/table">
            <a:tbl>
              <a:tblPr firstRow="1" bandRow="1">
                <a:tableStyleId>{5C22544A-7EE6-4342-B048-85BDC9FD1C3A}</a:tableStyleId>
              </a:tblPr>
              <a:tblGrid>
                <a:gridCol w="1872208">
                  <a:extLst>
                    <a:ext uri="{9D8B030D-6E8A-4147-A177-3AD203B41FA5}">
                      <a16:colId xmlns:a16="http://schemas.microsoft.com/office/drawing/2014/main" val="4035352224"/>
                    </a:ext>
                  </a:extLst>
                </a:gridCol>
              </a:tblGrid>
              <a:tr h="370840">
                <a:tc>
                  <a:txBody>
                    <a:bodyPr/>
                    <a:lstStyle/>
                    <a:p>
                      <a:r>
                        <a:rPr lang="en-IN" sz="1200" b="0" dirty="0">
                          <a:solidFill>
                            <a:schemeClr val="tx1"/>
                          </a:solidFill>
                        </a:rPr>
                        <a:t>Allowed</a:t>
                      </a:r>
                    </a:p>
                  </a:txBody>
                  <a:tcPr>
                    <a:solidFill>
                      <a:schemeClr val="bg1"/>
                    </a:solidFill>
                  </a:tcPr>
                </a:tc>
                <a:extLst>
                  <a:ext uri="{0D108BD9-81ED-4DB2-BD59-A6C34878D82A}">
                    <a16:rowId xmlns:a16="http://schemas.microsoft.com/office/drawing/2014/main" val="3727353169"/>
                  </a:ext>
                </a:extLst>
              </a:tr>
              <a:tr h="370840">
                <a:tc>
                  <a:txBody>
                    <a:bodyPr/>
                    <a:lstStyle/>
                    <a:p>
                      <a:r>
                        <a:rPr lang="en-IN" sz="1200" dirty="0"/>
                        <a:t>Allowed</a:t>
                      </a:r>
                    </a:p>
                  </a:txBody>
                  <a:tcPr>
                    <a:solidFill>
                      <a:schemeClr val="bg1"/>
                    </a:solidFill>
                  </a:tcPr>
                </a:tc>
                <a:extLst>
                  <a:ext uri="{0D108BD9-81ED-4DB2-BD59-A6C34878D82A}">
                    <a16:rowId xmlns:a16="http://schemas.microsoft.com/office/drawing/2014/main" val="16613806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0" dirty="0">
                          <a:solidFill>
                            <a:schemeClr val="tx1"/>
                          </a:solidFill>
                        </a:rPr>
                        <a:t>Allowed</a:t>
                      </a:r>
                    </a:p>
                  </a:txBody>
                  <a:tcPr>
                    <a:solidFill>
                      <a:schemeClr val="bg1"/>
                    </a:solidFill>
                  </a:tcPr>
                </a:tc>
                <a:extLst>
                  <a:ext uri="{0D108BD9-81ED-4DB2-BD59-A6C34878D82A}">
                    <a16:rowId xmlns:a16="http://schemas.microsoft.com/office/drawing/2014/main" val="58935721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b="0" dirty="0">
                          <a:solidFill>
                            <a:schemeClr val="tx1"/>
                          </a:solidFill>
                        </a:rPr>
                        <a:t>Allowed</a:t>
                      </a:r>
                    </a:p>
                  </a:txBody>
                  <a:tcPr>
                    <a:solidFill>
                      <a:schemeClr val="bg1"/>
                    </a:solidFill>
                  </a:tcPr>
                </a:tc>
                <a:extLst>
                  <a:ext uri="{0D108BD9-81ED-4DB2-BD59-A6C34878D82A}">
                    <a16:rowId xmlns:a16="http://schemas.microsoft.com/office/drawing/2014/main" val="116939655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200" dirty="0"/>
                        <a:t>Not </a:t>
                      </a:r>
                      <a:r>
                        <a:rPr lang="en-IN" sz="1200" b="0" dirty="0">
                          <a:solidFill>
                            <a:schemeClr val="tx1"/>
                          </a:solidFill>
                        </a:rPr>
                        <a:t>Allowed</a:t>
                      </a:r>
                    </a:p>
                  </a:txBody>
                  <a:tcPr>
                    <a:solidFill>
                      <a:schemeClr val="bg1"/>
                    </a:solidFill>
                  </a:tcPr>
                </a:tc>
                <a:extLst>
                  <a:ext uri="{0D108BD9-81ED-4DB2-BD59-A6C34878D82A}">
                    <a16:rowId xmlns:a16="http://schemas.microsoft.com/office/drawing/2014/main" val="2787040554"/>
                  </a:ext>
                </a:extLst>
              </a:tr>
              <a:tr h="370840">
                <a:tc>
                  <a:txBody>
                    <a:bodyPr/>
                    <a:lstStyle/>
                    <a:p>
                      <a:r>
                        <a:rPr lang="en-IN" sz="1200" dirty="0"/>
                        <a:t>Not Allowed </a:t>
                      </a:r>
                    </a:p>
                  </a:txBody>
                  <a:tcPr>
                    <a:solidFill>
                      <a:schemeClr val="bg1"/>
                    </a:solidFill>
                  </a:tcPr>
                </a:tc>
                <a:extLst>
                  <a:ext uri="{0D108BD9-81ED-4DB2-BD59-A6C34878D82A}">
                    <a16:rowId xmlns:a16="http://schemas.microsoft.com/office/drawing/2014/main" val="2779635357"/>
                  </a:ext>
                </a:extLst>
              </a:tr>
            </a:tbl>
          </a:graphicData>
        </a:graphic>
      </p:graphicFrame>
    </p:spTree>
    <p:extLst>
      <p:ext uri="{BB962C8B-B14F-4D97-AF65-F5344CB8AC3E}">
        <p14:creationId xmlns:p14="http://schemas.microsoft.com/office/powerpoint/2010/main" val="4418434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F687A-A152-1EC1-154C-D5D2F99A121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61872B1-DD64-477C-1D75-50FDCD1AFF83}"/>
              </a:ext>
            </a:extLst>
          </p:cNvPr>
          <p:cNvSpPr txBox="1"/>
          <p:nvPr/>
        </p:nvSpPr>
        <p:spPr>
          <a:xfrm>
            <a:off x="467544" y="555526"/>
            <a:ext cx="8352928" cy="3046988"/>
          </a:xfrm>
          <a:prstGeom prst="rect">
            <a:avLst/>
          </a:prstGeom>
          <a:noFill/>
        </p:spPr>
        <p:txBody>
          <a:bodyPr wrap="square">
            <a:spAutoFit/>
          </a:bodyPr>
          <a:lstStyle/>
          <a:p>
            <a:r>
              <a:rPr lang="en-US" sz="1200" dirty="0"/>
              <a:t>Solution : </a:t>
            </a:r>
          </a:p>
          <a:p>
            <a:endParaRPr lang="en-US" sz="1200" dirty="0"/>
          </a:p>
          <a:p>
            <a:r>
              <a:rPr lang="en-US" sz="1200" b="1" dirty="0"/>
              <a:t>Step 1: Identify Actual Qualifying Expenses</a:t>
            </a:r>
          </a:p>
          <a:p>
            <a:r>
              <a:rPr lang="en-IN" sz="1200" dirty="0"/>
              <a:t>Total actual preliminary expense incurred = 2,50,000 + 1,00,000 + 50,000 + 1,50,000 = </a:t>
            </a:r>
            <a:r>
              <a:rPr lang="en-IN" sz="1200" b="1" dirty="0"/>
              <a:t>5,50,000</a:t>
            </a:r>
          </a:p>
          <a:p>
            <a:endParaRPr lang="en-IN" sz="1200" dirty="0"/>
          </a:p>
          <a:p>
            <a:r>
              <a:rPr lang="en-US" sz="1200" b="1" dirty="0"/>
              <a:t>Step 2: Calculate the Maximum Cap</a:t>
            </a:r>
            <a:r>
              <a:rPr lang="en-US" sz="1200" dirty="0"/>
              <a:t> </a:t>
            </a:r>
          </a:p>
          <a:p>
            <a:r>
              <a:rPr lang="en-US" sz="1200" dirty="0"/>
              <a:t>The eligible expenses are capped at 5% of the Cost of Project or 5% of Capital Employed, </a:t>
            </a:r>
            <a:r>
              <a:rPr lang="en-US" sz="1200" i="1" dirty="0"/>
              <a:t>whichever is higher</a:t>
            </a:r>
            <a:r>
              <a:rPr lang="en-US" sz="1200" dirty="0"/>
              <a:t>:</a:t>
            </a:r>
          </a:p>
          <a:p>
            <a:pPr marL="285750" indent="-285750">
              <a:buFont typeface="Arial" panose="020B0604020202020204" pitchFamily="34" charset="0"/>
              <a:buChar char="•"/>
            </a:pPr>
            <a:r>
              <a:rPr lang="en-IN" sz="1200" dirty="0"/>
              <a:t>5% of Cost of Project = 5% of Rs. 1,50,00,000 = 7,50,000</a:t>
            </a:r>
          </a:p>
          <a:p>
            <a:pPr marL="285750" indent="-285750">
              <a:buFont typeface="Arial" panose="020B0604020202020204" pitchFamily="34" charset="0"/>
              <a:buChar char="•"/>
            </a:pPr>
            <a:r>
              <a:rPr lang="en-IN" sz="1200" dirty="0"/>
              <a:t>5% of Capital Employed = 5% of Rs. 1,20,00,000 = Rs. 6,00,000</a:t>
            </a:r>
          </a:p>
          <a:p>
            <a:r>
              <a:rPr lang="en-IN" sz="1200" i="1" dirty="0"/>
              <a:t>Higher of the two</a:t>
            </a:r>
            <a:r>
              <a:rPr lang="en-IN" sz="1200" dirty="0"/>
              <a:t> = </a:t>
            </a:r>
            <a:r>
              <a:rPr lang="en-IN" sz="1200" b="1" dirty="0"/>
              <a:t>Rs. 7,50,000</a:t>
            </a:r>
          </a:p>
          <a:p>
            <a:endParaRPr lang="en-IN" sz="1200" b="1" dirty="0"/>
          </a:p>
          <a:p>
            <a:r>
              <a:rPr lang="en-US" sz="1200" dirty="0"/>
              <a:t>The amount qualifying for the deduction is the </a:t>
            </a:r>
            <a:r>
              <a:rPr lang="en-US" sz="1200" b="1" dirty="0"/>
              <a:t>lower</a:t>
            </a:r>
            <a:r>
              <a:rPr lang="en-US" sz="1200" dirty="0"/>
              <a:t> of the Actual Eligible Expenditure (Rs. 5,50,000) or the Maximum Cap (Rs. 7,50,000).</a:t>
            </a:r>
          </a:p>
          <a:p>
            <a:r>
              <a:rPr lang="en-US" sz="1200" dirty="0"/>
              <a:t>Qualifying expenditure = </a:t>
            </a:r>
            <a:r>
              <a:rPr lang="en-US" sz="1200" b="1" dirty="0"/>
              <a:t>Rs. 5,50,000</a:t>
            </a:r>
            <a:endParaRPr lang="en-US" sz="1200" dirty="0"/>
          </a:p>
          <a:p>
            <a:endParaRPr lang="en-IN" sz="1200" dirty="0"/>
          </a:p>
          <a:p>
            <a:r>
              <a:rPr lang="en-IN" sz="1200" dirty="0"/>
              <a:t>Deduction per year = Rs. 5,50,000/5 = Rs. 1,10,000 per annum </a:t>
            </a:r>
            <a:r>
              <a:rPr lang="en-US" sz="1200" dirty="0"/>
              <a:t>eligible to claim a deduction f</a:t>
            </a:r>
            <a:r>
              <a:rPr lang="en-IN" sz="1200" dirty="0"/>
              <a:t>or 5 years</a:t>
            </a:r>
          </a:p>
        </p:txBody>
      </p:sp>
    </p:spTree>
    <p:extLst>
      <p:ext uri="{BB962C8B-B14F-4D97-AF65-F5344CB8AC3E}">
        <p14:creationId xmlns:p14="http://schemas.microsoft.com/office/powerpoint/2010/main" val="602166852"/>
      </p:ext>
    </p:extLst>
  </p:cSld>
  <p:clrMapOvr>
    <a:masterClrMapping/>
  </p:clrMapOvr>
  <p:transition/>
</p:sld>
</file>

<file path=ppt/slides/slide9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84237" y="328948"/>
            <a:ext cx="5023867" cy="326676"/>
          </a:xfrm>
          <a:prstGeom prst="rect">
            <a:avLst/>
          </a:prstGeom>
          <a:solidFill>
            <a:schemeClr val="accent1">
              <a:lumMod val="75000"/>
            </a:schemeClr>
          </a:solidFill>
        </p:spPr>
        <p:txBody>
          <a:bodyPr wrap="none" lIns="0" tIns="0" rIns="0" bIns="0" rtlCol="0" anchor="t"/>
          <a:lstStyle/>
          <a:p>
            <a:pPr marL="0" indent="0" algn="l">
              <a:lnSpc>
                <a:spcPct val="104000"/>
              </a:lnSpc>
              <a:buNone/>
            </a:pPr>
            <a:r>
              <a:rPr lang="en-US" sz="1600" b="1" dirty="0">
                <a:solidFill>
                  <a:schemeClr val="bg1"/>
                </a:solidFill>
                <a:ea typeface="Calibri" panose="020F0502020204030204" pitchFamily="34" charset="0"/>
                <a:cs typeface="Calibri" panose="020F0502020204030204" pitchFamily="34" charset="0"/>
              </a:rPr>
              <a:t>Special Tax Regimes — Restrictions on Deductions</a:t>
            </a:r>
            <a:endParaRPr lang="en-US" sz="1600" b="1" dirty="0">
              <a:solidFill>
                <a:schemeClr val="bg1"/>
              </a:solidFill>
              <a:cs typeface="Calibri" panose="020F0502020204030204" pitchFamily="34" charset="0"/>
            </a:endParaRPr>
          </a:p>
        </p:txBody>
      </p:sp>
      <p:sp>
        <p:nvSpPr>
          <p:cNvPr id="3" name="Text 1"/>
          <p:cNvSpPr/>
          <p:nvPr/>
        </p:nvSpPr>
        <p:spPr>
          <a:xfrm>
            <a:off x="484237" y="694024"/>
            <a:ext cx="8175525" cy="387548"/>
          </a:xfrm>
          <a:prstGeom prst="rect">
            <a:avLst/>
          </a:prstGeom>
          <a:noFill/>
        </p:spPr>
        <p:txBody>
          <a:bodyPr wrap="square" lIns="0" tIns="0" rIns="0" bIns="0" rtlCol="0" anchor="t">
            <a:normAutofit lnSpcReduction="10000"/>
          </a:bodyPr>
          <a:lstStyle/>
          <a:p>
            <a:pPr marL="0" indent="0" algn="l">
              <a:lnSpc>
                <a:spcPct val="133000"/>
              </a:lnSpc>
              <a:buNone/>
            </a:pPr>
            <a:r>
              <a:rPr lang="en-US" sz="1000" dirty="0">
                <a:ea typeface="Calibri" panose="020F0502020204030204" pitchFamily="34" charset="0"/>
                <a:cs typeface="Calibri" panose="020F0502020204030204" pitchFamily="34" charset="0"/>
              </a:rPr>
              <a:t>Where an assessee has opted for a special tax regime, deductions under certain sections are </a:t>
            </a:r>
            <a:r>
              <a:rPr lang="en-US" sz="1000" b="1" dirty="0">
                <a:ea typeface="Calibri" panose="020F0502020204030204" pitchFamily="34" charset="0"/>
                <a:cs typeface="Calibri" panose="020F0502020204030204" pitchFamily="34" charset="0"/>
              </a:rPr>
              <a:t>not available</a:t>
            </a:r>
            <a:r>
              <a:rPr lang="en-US" sz="1000" dirty="0">
                <a:ea typeface="Calibri" panose="020F0502020204030204" pitchFamily="34" charset="0"/>
                <a:cs typeface="Calibri" panose="020F0502020204030204" pitchFamily="34" charset="0"/>
              </a:rPr>
              <a:t>. The Tax Auditor must verify the applicable regime and disallow ineligible claims.</a:t>
            </a:r>
            <a:endParaRPr lang="en-US" sz="1000" dirty="0">
              <a:cs typeface="Calibri" panose="020F0502020204030204" pitchFamily="34" charset="0"/>
            </a:endParaRPr>
          </a:p>
        </p:txBody>
      </p:sp>
      <p:sp>
        <p:nvSpPr>
          <p:cNvPr id="4" name="Shape 2"/>
          <p:cNvSpPr/>
          <p:nvPr/>
        </p:nvSpPr>
        <p:spPr>
          <a:xfrm>
            <a:off x="503236" y="1205545"/>
            <a:ext cx="3924599" cy="1438214"/>
          </a:xfrm>
          <a:prstGeom prst="roundRect">
            <a:avLst>
              <a:gd name="adj" fmla="val 1476"/>
            </a:avLst>
          </a:prstGeom>
          <a:solidFill>
            <a:schemeClr val="accent1">
              <a:lumMod val="20000"/>
              <a:lumOff val="80000"/>
            </a:schemeClr>
          </a:solidFill>
        </p:spPr>
        <p:txBody>
          <a:bodyPr/>
          <a:lstStyle/>
          <a:p>
            <a:endParaRPr sz="1000" dirty="0">
              <a:cs typeface="Calibri" panose="020F0502020204030204" pitchFamily="34" charset="0"/>
            </a:endParaRPr>
          </a:p>
        </p:txBody>
      </p:sp>
      <p:sp>
        <p:nvSpPr>
          <p:cNvPr id="5" name="Text 3"/>
          <p:cNvSpPr/>
          <p:nvPr/>
        </p:nvSpPr>
        <p:spPr>
          <a:xfrm>
            <a:off x="683568" y="1349723"/>
            <a:ext cx="2785021" cy="193849"/>
          </a:xfrm>
          <a:prstGeom prst="rect">
            <a:avLst/>
          </a:prstGeom>
          <a:noFill/>
        </p:spPr>
        <p:txBody>
          <a:bodyPr wrap="none" lIns="0" tIns="0" rIns="0" bIns="0" rtlCol="0" anchor="t"/>
          <a:lstStyle/>
          <a:p>
            <a:pPr marL="0" indent="0" algn="l">
              <a:lnSpc>
                <a:spcPct val="104000"/>
              </a:lnSpc>
              <a:buNone/>
            </a:pPr>
            <a:r>
              <a:rPr lang="en-US" sz="1000" b="1" dirty="0">
                <a:ea typeface="Calibri" panose="020F0502020204030204" pitchFamily="34" charset="0"/>
                <a:cs typeface="Calibri" panose="020F0502020204030204" pitchFamily="34" charset="0"/>
              </a:rPr>
              <a:t>Companies &amp; Co-operative Societies</a:t>
            </a:r>
            <a:endParaRPr lang="en-US" sz="1000" b="1" dirty="0">
              <a:cs typeface="Calibri" panose="020F0502020204030204" pitchFamily="34" charset="0"/>
            </a:endParaRPr>
          </a:p>
        </p:txBody>
      </p:sp>
      <p:sp>
        <p:nvSpPr>
          <p:cNvPr id="6" name="Text 4"/>
          <p:cNvSpPr/>
          <p:nvPr/>
        </p:nvSpPr>
        <p:spPr>
          <a:xfrm>
            <a:off x="656432" y="1659942"/>
            <a:ext cx="3855244" cy="1338511"/>
          </a:xfrm>
          <a:prstGeom prst="rect">
            <a:avLst/>
          </a:prstGeom>
          <a:noFill/>
        </p:spPr>
        <p:txBody>
          <a:bodyPr wrap="square" lIns="0" tIns="0" rIns="0" bIns="0" rtlCol="0" anchor="t"/>
          <a:lstStyle/>
          <a:p>
            <a:pPr marL="0" indent="0" algn="l">
              <a:lnSpc>
                <a:spcPct val="133000"/>
              </a:lnSpc>
              <a:spcAft>
                <a:spcPts val="850"/>
              </a:spcAft>
              <a:buNone/>
            </a:pPr>
            <a:r>
              <a:rPr lang="en-US" sz="1000" b="1" dirty="0">
                <a:ea typeface="Calibri" panose="020F0502020204030204" pitchFamily="34" charset="0"/>
                <a:cs typeface="Calibri" panose="020F0502020204030204" pitchFamily="34" charset="0"/>
              </a:rPr>
              <a:t>Sections 115BA, 115BAA, 115BAB, 115BAD, 115BAE</a:t>
            </a:r>
            <a:endParaRPr lang="en-US" sz="1000" dirty="0">
              <a:cs typeface="Calibri" panose="020F0502020204030204" pitchFamily="34" charset="0"/>
            </a:endParaRPr>
          </a:p>
          <a:p>
            <a:pPr marL="0" indent="0" algn="l">
              <a:lnSpc>
                <a:spcPct val="133000"/>
              </a:lnSpc>
              <a:buNone/>
            </a:pPr>
            <a:r>
              <a:rPr lang="en-US" sz="1000" dirty="0">
                <a:ea typeface="Calibri" panose="020F0502020204030204" pitchFamily="34" charset="0"/>
                <a:cs typeface="Calibri" panose="020F0502020204030204" pitchFamily="34" charset="0"/>
              </a:rPr>
              <a:t>Not entitled to claim deductions under Sections </a:t>
            </a:r>
            <a:r>
              <a:rPr lang="en-US" sz="1000" b="1" dirty="0">
                <a:ea typeface="Calibri" panose="020F0502020204030204" pitchFamily="34" charset="0"/>
                <a:cs typeface="Calibri" panose="020F0502020204030204" pitchFamily="34" charset="0"/>
              </a:rPr>
              <a:t>35AD, 33AB, 33ABA, 35(1)(ii)/(</a:t>
            </a:r>
            <a:r>
              <a:rPr lang="en-US" sz="1000" b="1" dirty="0" err="1">
                <a:ea typeface="Calibri" panose="020F0502020204030204" pitchFamily="34" charset="0"/>
                <a:cs typeface="Calibri" panose="020F0502020204030204" pitchFamily="34" charset="0"/>
              </a:rPr>
              <a:t>iia</a:t>
            </a:r>
            <a:r>
              <a:rPr lang="en-US" sz="1000" b="1" dirty="0">
                <a:ea typeface="Calibri" panose="020F0502020204030204" pitchFamily="34" charset="0"/>
                <a:cs typeface="Calibri" panose="020F0502020204030204" pitchFamily="34" charset="0"/>
              </a:rPr>
              <a:t>)/(iii)/(2AA)/(2AB), 35CCC, 35CCD</a:t>
            </a:r>
            <a:r>
              <a:rPr lang="en-US" sz="1000" dirty="0">
                <a:ea typeface="Calibri" panose="020F0502020204030204" pitchFamily="34" charset="0"/>
                <a:cs typeface="Calibri" panose="020F0502020204030204" pitchFamily="34" charset="0"/>
              </a:rPr>
              <a:t>, etc.</a:t>
            </a:r>
            <a:endParaRPr lang="en-US" sz="1000" dirty="0">
              <a:cs typeface="Calibri" panose="020F0502020204030204" pitchFamily="34" charset="0"/>
            </a:endParaRPr>
          </a:p>
        </p:txBody>
      </p:sp>
      <p:sp>
        <p:nvSpPr>
          <p:cNvPr id="7" name="Text 5"/>
          <p:cNvSpPr/>
          <p:nvPr/>
        </p:nvSpPr>
        <p:spPr>
          <a:xfrm>
            <a:off x="4716167" y="1349722"/>
            <a:ext cx="4086225" cy="193849"/>
          </a:xfrm>
          <a:prstGeom prst="rect">
            <a:avLst/>
          </a:prstGeom>
          <a:solidFill>
            <a:schemeClr val="accent1">
              <a:lumMod val="40000"/>
              <a:lumOff val="60000"/>
            </a:schemeClr>
          </a:solidFill>
        </p:spPr>
        <p:txBody>
          <a:bodyPr wrap="none" lIns="0" tIns="0" rIns="0" bIns="0" rtlCol="0" anchor="t"/>
          <a:lstStyle/>
          <a:p>
            <a:pPr marL="0" indent="0" algn="l">
              <a:lnSpc>
                <a:spcPct val="104000"/>
              </a:lnSpc>
              <a:buNone/>
            </a:pPr>
            <a:r>
              <a:rPr lang="en-US" sz="1000" b="1" dirty="0">
                <a:ea typeface="Calibri" panose="020F0502020204030204" pitchFamily="34" charset="0"/>
                <a:cs typeface="Calibri" panose="020F0502020204030204" pitchFamily="34" charset="0"/>
              </a:rPr>
              <a:t>Individuals / HUF / AOP / BOI / Artificial Juridical Person</a:t>
            </a:r>
            <a:endParaRPr lang="en-US" sz="1000" b="1" dirty="0">
              <a:cs typeface="Calibri" panose="020F0502020204030204" pitchFamily="34" charset="0"/>
            </a:endParaRPr>
          </a:p>
        </p:txBody>
      </p:sp>
      <p:sp>
        <p:nvSpPr>
          <p:cNvPr id="8" name="Text 6"/>
          <p:cNvSpPr/>
          <p:nvPr/>
        </p:nvSpPr>
        <p:spPr>
          <a:xfrm>
            <a:off x="4686946" y="1659942"/>
            <a:ext cx="3924598" cy="707008"/>
          </a:xfrm>
          <a:prstGeom prst="rect">
            <a:avLst/>
          </a:prstGeom>
          <a:solidFill>
            <a:schemeClr val="accent1">
              <a:lumMod val="40000"/>
              <a:lumOff val="60000"/>
            </a:schemeClr>
          </a:solidFill>
        </p:spPr>
        <p:txBody>
          <a:bodyPr wrap="square" lIns="0" tIns="0" rIns="0" bIns="0" rtlCol="0" anchor="t"/>
          <a:lstStyle/>
          <a:p>
            <a:pPr marL="0" indent="0" algn="l">
              <a:lnSpc>
                <a:spcPct val="133000"/>
              </a:lnSpc>
              <a:spcAft>
                <a:spcPts val="850"/>
              </a:spcAft>
              <a:buNone/>
            </a:pPr>
            <a:r>
              <a:rPr lang="en-US" sz="1000" b="1" dirty="0">
                <a:ea typeface="Calibri" panose="020F0502020204030204" pitchFamily="34" charset="0"/>
                <a:cs typeface="Calibri" panose="020F0502020204030204" pitchFamily="34" charset="0"/>
              </a:rPr>
              <a:t>Section 115BAC</a:t>
            </a:r>
            <a:endParaRPr lang="en-US" sz="1000" dirty="0">
              <a:cs typeface="Calibri" panose="020F0502020204030204" pitchFamily="34" charset="0"/>
            </a:endParaRPr>
          </a:p>
          <a:p>
            <a:pPr marL="0" indent="0" algn="l">
              <a:lnSpc>
                <a:spcPct val="133000"/>
              </a:lnSpc>
              <a:buNone/>
            </a:pPr>
            <a:r>
              <a:rPr lang="en-US" sz="1000" dirty="0">
                <a:ea typeface="Calibri" panose="020F0502020204030204" pitchFamily="34" charset="0"/>
                <a:cs typeface="Calibri" panose="020F0502020204030204" pitchFamily="34" charset="0"/>
              </a:rPr>
              <a:t>Under the default tax regime, not entitled to claim deductions under </a:t>
            </a:r>
            <a:r>
              <a:rPr lang="en-US" sz="1000" b="1" dirty="0">
                <a:ea typeface="Calibri" panose="020F0502020204030204" pitchFamily="34" charset="0"/>
                <a:cs typeface="Calibri" panose="020F0502020204030204" pitchFamily="34" charset="0"/>
              </a:rPr>
              <a:t>35(1)(ii)/(</a:t>
            </a:r>
            <a:r>
              <a:rPr lang="en-US" sz="1000" b="1" dirty="0" err="1">
                <a:ea typeface="Calibri" panose="020F0502020204030204" pitchFamily="34" charset="0"/>
                <a:cs typeface="Calibri" panose="020F0502020204030204" pitchFamily="34" charset="0"/>
              </a:rPr>
              <a:t>iia</a:t>
            </a:r>
            <a:r>
              <a:rPr lang="en-US" sz="1000" b="1" dirty="0">
                <a:ea typeface="Calibri" panose="020F0502020204030204" pitchFamily="34" charset="0"/>
                <a:cs typeface="Calibri" panose="020F0502020204030204" pitchFamily="34" charset="0"/>
              </a:rPr>
              <a:t>)/(iii)/(2AA), 33AB, 33ABA, 35AD, 35CCC</a:t>
            </a:r>
            <a:r>
              <a:rPr lang="en-US" sz="1000" dirty="0">
                <a:ea typeface="Calibri" panose="020F0502020204030204" pitchFamily="34" charset="0"/>
                <a:cs typeface="Calibri" panose="020F0502020204030204" pitchFamily="34" charset="0"/>
              </a:rPr>
              <a:t>, etc.</a:t>
            </a:r>
            <a:endParaRPr lang="en-US" sz="1000" dirty="0">
              <a:cs typeface="Calibri" panose="020F0502020204030204" pitchFamily="34" charset="0"/>
            </a:endParaRPr>
          </a:p>
        </p:txBody>
      </p:sp>
      <p:sp>
        <p:nvSpPr>
          <p:cNvPr id="9" name="Text 0"/>
          <p:cNvSpPr/>
          <p:nvPr/>
        </p:nvSpPr>
        <p:spPr>
          <a:xfrm>
            <a:off x="475890" y="2813888"/>
            <a:ext cx="6935391" cy="345635"/>
          </a:xfrm>
          <a:prstGeom prst="rect">
            <a:avLst/>
          </a:prstGeom>
          <a:solidFill>
            <a:schemeClr val="accent1">
              <a:lumMod val="50000"/>
            </a:schemeClr>
          </a:solidFill>
        </p:spPr>
        <p:txBody>
          <a:bodyPr wrap="none" lIns="0" tIns="0" rIns="0" bIns="0" rtlCol="0" anchor="t"/>
          <a:lstStyle/>
          <a:p>
            <a:pPr marL="0" indent="0" algn="l">
              <a:lnSpc>
                <a:spcPct val="104000"/>
              </a:lnSpc>
              <a:buNone/>
            </a:pPr>
            <a:r>
              <a:rPr lang="en-US" sz="2000" b="1" dirty="0">
                <a:solidFill>
                  <a:schemeClr val="bg1"/>
                </a:solidFill>
                <a:ea typeface="Calibri" panose="020F0502020204030204" pitchFamily="34" charset="0"/>
                <a:cs typeface="Calibri" panose="020F0502020204030204" pitchFamily="34" charset="0"/>
              </a:rPr>
              <a:t>Clause 20(a) — Bonus / Commission</a:t>
            </a:r>
            <a:endParaRPr lang="en-US" sz="2000" b="1" dirty="0">
              <a:solidFill>
                <a:schemeClr val="bg1"/>
              </a:solidFill>
              <a:cs typeface="Calibri" panose="020F0502020204030204" pitchFamily="34" charset="0"/>
            </a:endParaRPr>
          </a:p>
        </p:txBody>
      </p:sp>
      <p:sp>
        <p:nvSpPr>
          <p:cNvPr id="10" name="Text 1"/>
          <p:cNvSpPr/>
          <p:nvPr/>
        </p:nvSpPr>
        <p:spPr>
          <a:xfrm>
            <a:off x="516347" y="3193362"/>
            <a:ext cx="8151763" cy="396925"/>
          </a:xfrm>
          <a:prstGeom prst="rect">
            <a:avLst/>
          </a:prstGeom>
          <a:noFill/>
        </p:spPr>
        <p:txBody>
          <a:bodyPr wrap="square" lIns="0" tIns="0" rIns="0" bIns="0" rtlCol="0" anchor="t">
            <a:normAutofit/>
          </a:bodyPr>
          <a:lstStyle/>
          <a:p>
            <a:pPr>
              <a:lnSpc>
                <a:spcPct val="133000"/>
              </a:lnSpc>
            </a:pPr>
            <a:r>
              <a:rPr lang="en-US" sz="1000" dirty="0">
                <a:ea typeface="Calibri" panose="020F0502020204030204" pitchFamily="34" charset="0"/>
                <a:cs typeface="Calibri" panose="020F0502020204030204" pitchFamily="34" charset="0"/>
              </a:rPr>
              <a:t>Deduction for sum paid to employee as bonus or commission for services rendered. </a:t>
            </a:r>
            <a:r>
              <a:rPr lang="en-US" sz="1000" b="1" dirty="0">
                <a:ea typeface="Calibri" panose="020F0502020204030204" pitchFamily="34" charset="0"/>
                <a:cs typeface="Calibri" panose="020F0502020204030204" pitchFamily="34" charset="0"/>
              </a:rPr>
              <a:t>Provided such sum would not have been payable as profit or dividend to employee who is shareholder. </a:t>
            </a:r>
            <a:r>
              <a:rPr lang="en-US" sz="1000" dirty="0">
                <a:cs typeface="Calibri" panose="020F0502020204030204" pitchFamily="34" charset="0"/>
              </a:rPr>
              <a:t>In this clause auditor report description and amount.</a:t>
            </a:r>
          </a:p>
        </p:txBody>
      </p:sp>
      <p:sp>
        <p:nvSpPr>
          <p:cNvPr id="11" name="Text 2"/>
          <p:cNvSpPr/>
          <p:nvPr/>
        </p:nvSpPr>
        <p:spPr>
          <a:xfrm>
            <a:off x="484237" y="3751357"/>
            <a:ext cx="7965728" cy="396925"/>
          </a:xfrm>
          <a:prstGeom prst="rect">
            <a:avLst/>
          </a:prstGeom>
          <a:noFill/>
        </p:spPr>
        <p:txBody>
          <a:bodyPr wrap="square" lIns="0" tIns="0" rIns="0" bIns="0" rtlCol="0" anchor="t">
            <a:normAutofit/>
          </a:bodyPr>
          <a:lstStyle/>
          <a:p>
            <a:pPr marL="0" indent="0" algn="l">
              <a:lnSpc>
                <a:spcPct val="133000"/>
              </a:lnSpc>
              <a:buNone/>
            </a:pPr>
            <a:endParaRPr lang="en-US" sz="1000" dirty="0">
              <a:cs typeface="Calibri" panose="020F0502020204030204" pitchFamily="34" charset="0"/>
            </a:endParaRPr>
          </a:p>
        </p:txBody>
      </p:sp>
      <p:sp>
        <p:nvSpPr>
          <p:cNvPr id="13" name="Text 4"/>
          <p:cNvSpPr/>
          <p:nvPr/>
        </p:nvSpPr>
        <p:spPr>
          <a:xfrm>
            <a:off x="540803" y="4550356"/>
            <a:ext cx="8127307" cy="387547"/>
          </a:xfrm>
          <a:prstGeom prst="rect">
            <a:avLst/>
          </a:prstGeom>
          <a:noFill/>
        </p:spPr>
        <p:txBody>
          <a:bodyPr wrap="none" lIns="0" tIns="0" rIns="0" bIns="0" rtlCol="0" anchor="t"/>
          <a:lstStyle/>
          <a:p>
            <a:pPr>
              <a:lnSpc>
                <a:spcPct val="133000"/>
              </a:lnSpc>
            </a:pPr>
            <a:r>
              <a:rPr lang="en-US" sz="1000" dirty="0">
                <a:cs typeface="Calibri" panose="020F0502020204030204" pitchFamily="34" charset="0"/>
              </a:rPr>
              <a:t>During a tax audit, the auditor scrutinized management payments and must explicitly state whether any bonus or commission paid to an employee falls </a:t>
            </a:r>
          </a:p>
          <a:p>
            <a:pPr>
              <a:lnSpc>
                <a:spcPct val="133000"/>
              </a:lnSpc>
            </a:pPr>
            <a:r>
              <a:rPr lang="en-US" sz="1000" dirty="0">
                <a:cs typeface="Calibri" panose="020F0502020204030204" pitchFamily="34" charset="0"/>
              </a:rPr>
              <a:t>under this restricted territory. </a:t>
            </a:r>
          </a:p>
        </p:txBody>
      </p:sp>
      <p:graphicFrame>
        <p:nvGraphicFramePr>
          <p:cNvPr id="14" name="Table 13">
            <a:extLst>
              <a:ext uri="{FF2B5EF4-FFF2-40B4-BE49-F238E27FC236}">
                <a16:creationId xmlns:a16="http://schemas.microsoft.com/office/drawing/2014/main" id="{E1DF3B47-42A5-C337-CBE4-F7D6FDB4E4E1}"/>
              </a:ext>
            </a:extLst>
          </p:cNvPr>
          <p:cNvGraphicFramePr>
            <a:graphicFrameLocks noGrp="1"/>
          </p:cNvGraphicFramePr>
          <p:nvPr>
            <p:extLst>
              <p:ext uri="{D42A27DB-BD31-4B8C-83A1-F6EECF244321}">
                <p14:modId xmlns:p14="http://schemas.microsoft.com/office/powerpoint/2010/main" val="2269618456"/>
              </p:ext>
            </p:extLst>
          </p:nvPr>
        </p:nvGraphicFramePr>
        <p:xfrm>
          <a:off x="563265" y="3608704"/>
          <a:ext cx="7140893" cy="977674"/>
        </p:xfrm>
        <a:graphic>
          <a:graphicData uri="http://schemas.openxmlformats.org/drawingml/2006/table">
            <a:tbl>
              <a:tblPr/>
              <a:tblGrid>
                <a:gridCol w="1883093">
                  <a:extLst>
                    <a:ext uri="{9D8B030D-6E8A-4147-A177-3AD203B41FA5}">
                      <a16:colId xmlns:a16="http://schemas.microsoft.com/office/drawing/2014/main" val="3726365654"/>
                    </a:ext>
                  </a:extLst>
                </a:gridCol>
                <a:gridCol w="2628900">
                  <a:extLst>
                    <a:ext uri="{9D8B030D-6E8A-4147-A177-3AD203B41FA5}">
                      <a16:colId xmlns:a16="http://schemas.microsoft.com/office/drawing/2014/main" val="857047944"/>
                    </a:ext>
                  </a:extLst>
                </a:gridCol>
                <a:gridCol w="2628900">
                  <a:extLst>
                    <a:ext uri="{9D8B030D-6E8A-4147-A177-3AD203B41FA5}">
                      <a16:colId xmlns:a16="http://schemas.microsoft.com/office/drawing/2014/main" val="1605011139"/>
                    </a:ext>
                  </a:extLst>
                </a:gridCol>
              </a:tblGrid>
              <a:tr h="290717">
                <a:tc>
                  <a:txBody>
                    <a:bodyPr/>
                    <a:lstStyle/>
                    <a:p>
                      <a:pPr>
                        <a:buNone/>
                      </a:pPr>
                      <a:r>
                        <a:rPr lang="en-IN" sz="1000" b="1" dirty="0">
                          <a:cs typeface="Calibri" panose="020F0502020204030204" pitchFamily="34" charset="0"/>
                        </a:rPr>
                        <a:t>Type of Payout</a:t>
                      </a:r>
                    </a:p>
                  </a:txBody>
                  <a:tcPr anchor="ctr">
                    <a:lnL>
                      <a:noFill/>
                    </a:lnL>
                    <a:lnR>
                      <a:noFill/>
                    </a:lnR>
                    <a:lnT>
                      <a:noFill/>
                    </a:lnT>
                    <a:lnB>
                      <a:noFill/>
                    </a:lnB>
                    <a:noFill/>
                  </a:tcPr>
                </a:tc>
                <a:tc>
                  <a:txBody>
                    <a:bodyPr/>
                    <a:lstStyle/>
                    <a:p>
                      <a:pPr>
                        <a:buNone/>
                      </a:pPr>
                      <a:r>
                        <a:rPr lang="en-IN" sz="1000" b="1" dirty="0">
                          <a:cs typeface="Calibri" panose="020F0502020204030204" pitchFamily="34" charset="0"/>
                        </a:rPr>
                        <a:t>To a Regular Employee?</a:t>
                      </a:r>
                    </a:p>
                  </a:txBody>
                  <a:tcPr anchor="ctr">
                    <a:lnL>
                      <a:noFill/>
                    </a:lnL>
                    <a:lnR>
                      <a:noFill/>
                    </a:lnR>
                    <a:lnT>
                      <a:noFill/>
                    </a:lnT>
                    <a:lnB>
                      <a:noFill/>
                    </a:lnB>
                    <a:noFill/>
                  </a:tcPr>
                </a:tc>
                <a:tc>
                  <a:txBody>
                    <a:bodyPr/>
                    <a:lstStyle/>
                    <a:p>
                      <a:pPr>
                        <a:buNone/>
                      </a:pPr>
                      <a:r>
                        <a:rPr lang="en-IN" sz="1000" b="1" dirty="0">
                          <a:cs typeface="Calibri" panose="020F0502020204030204" pitchFamily="34" charset="0"/>
                        </a:rPr>
                        <a:t>To a Shareholder-Employee?</a:t>
                      </a:r>
                    </a:p>
                  </a:txBody>
                  <a:tcPr anchor="ctr">
                    <a:lnL>
                      <a:noFill/>
                    </a:lnL>
                    <a:lnR>
                      <a:noFill/>
                    </a:lnR>
                    <a:lnT>
                      <a:noFill/>
                    </a:lnT>
                    <a:lnB>
                      <a:noFill/>
                    </a:lnB>
                    <a:noFill/>
                  </a:tcPr>
                </a:tc>
                <a:extLst>
                  <a:ext uri="{0D108BD9-81ED-4DB2-BD59-A6C34878D82A}">
                    <a16:rowId xmlns:a16="http://schemas.microsoft.com/office/drawing/2014/main" val="1431032310"/>
                  </a:ext>
                </a:extLst>
              </a:tr>
              <a:tr h="290717">
                <a:tc>
                  <a:txBody>
                    <a:bodyPr/>
                    <a:lstStyle/>
                    <a:p>
                      <a:pPr>
                        <a:buNone/>
                      </a:pPr>
                      <a:r>
                        <a:rPr lang="en-IN" sz="1000" b="1" dirty="0">
                          <a:cs typeface="Calibri" panose="020F0502020204030204" pitchFamily="34" charset="0"/>
                        </a:rPr>
                        <a:t>Based on Sales/KPIs</a:t>
                      </a:r>
                      <a:endParaRPr lang="en-IN" sz="1000" dirty="0">
                        <a:cs typeface="Calibri" panose="020F0502020204030204" pitchFamily="34" charset="0"/>
                      </a:endParaRPr>
                    </a:p>
                  </a:txBody>
                  <a:tcPr anchor="ctr">
                    <a:lnL>
                      <a:noFill/>
                    </a:lnL>
                    <a:lnR>
                      <a:noFill/>
                    </a:lnR>
                    <a:lnT>
                      <a:noFill/>
                    </a:lnT>
                    <a:lnB>
                      <a:noFill/>
                    </a:lnB>
                    <a:noFill/>
                  </a:tcPr>
                </a:tc>
                <a:tc>
                  <a:txBody>
                    <a:bodyPr/>
                    <a:lstStyle/>
                    <a:p>
                      <a:pPr>
                        <a:buNone/>
                      </a:pPr>
                      <a:r>
                        <a:rPr lang="en-IN" sz="1000" dirty="0">
                          <a:cs typeface="Calibri" panose="020F0502020204030204" pitchFamily="34" charset="0"/>
                        </a:rPr>
                        <a:t>✅ </a:t>
                      </a:r>
                      <a:r>
                        <a:rPr lang="en-IN" sz="1000" b="1" dirty="0">
                          <a:cs typeface="Calibri" panose="020F0502020204030204" pitchFamily="34" charset="0"/>
                        </a:rPr>
                        <a:t>Allowed</a:t>
                      </a:r>
                      <a:r>
                        <a:rPr lang="en-IN" sz="1000" dirty="0">
                          <a:cs typeface="Calibri" panose="020F0502020204030204" pitchFamily="34" charset="0"/>
                        </a:rPr>
                        <a:t> (Deductible Expense)</a:t>
                      </a:r>
                    </a:p>
                  </a:txBody>
                  <a:tcPr anchor="ctr">
                    <a:lnL>
                      <a:noFill/>
                    </a:lnL>
                    <a:lnR>
                      <a:noFill/>
                    </a:lnR>
                    <a:lnT>
                      <a:noFill/>
                    </a:lnT>
                    <a:lnB>
                      <a:noFill/>
                    </a:lnB>
                    <a:noFill/>
                  </a:tcPr>
                </a:tc>
                <a:tc>
                  <a:txBody>
                    <a:bodyPr/>
                    <a:lstStyle/>
                    <a:p>
                      <a:pPr>
                        <a:buNone/>
                      </a:pPr>
                      <a:r>
                        <a:rPr lang="en-US" sz="1000" dirty="0">
                          <a:cs typeface="Calibri" panose="020F0502020204030204" pitchFamily="34" charset="0"/>
                        </a:rPr>
                        <a:t>✅ </a:t>
                      </a:r>
                      <a:r>
                        <a:rPr lang="en-US" sz="1000" b="1" dirty="0">
                          <a:cs typeface="Calibri" panose="020F0502020204030204" pitchFamily="34" charset="0"/>
                        </a:rPr>
                        <a:t>Allowed</a:t>
                      </a:r>
                      <a:r>
                        <a:rPr lang="en-US" sz="1000" dirty="0">
                          <a:cs typeface="Calibri" panose="020F0502020204030204" pitchFamily="34" charset="0"/>
                        </a:rPr>
                        <a:t> (If justified by actual work)</a:t>
                      </a:r>
                    </a:p>
                  </a:txBody>
                  <a:tcPr anchor="ctr">
                    <a:lnL>
                      <a:noFill/>
                    </a:lnL>
                    <a:lnR>
                      <a:noFill/>
                    </a:lnR>
                    <a:lnT>
                      <a:noFill/>
                    </a:lnT>
                    <a:lnB>
                      <a:noFill/>
                    </a:lnB>
                    <a:noFill/>
                  </a:tcPr>
                </a:tc>
                <a:extLst>
                  <a:ext uri="{0D108BD9-81ED-4DB2-BD59-A6C34878D82A}">
                    <a16:rowId xmlns:a16="http://schemas.microsoft.com/office/drawing/2014/main" val="19525846"/>
                  </a:ext>
                </a:extLst>
              </a:tr>
              <a:tr h="329320">
                <a:tc>
                  <a:txBody>
                    <a:bodyPr/>
                    <a:lstStyle/>
                    <a:p>
                      <a:pPr>
                        <a:buNone/>
                      </a:pPr>
                      <a:r>
                        <a:rPr lang="en-US" sz="1000" b="1" dirty="0">
                          <a:cs typeface="Calibri" panose="020F0502020204030204" pitchFamily="34" charset="0"/>
                        </a:rPr>
                        <a:t>Based on Year-End Profit Spikes</a:t>
                      </a:r>
                      <a:endParaRPr lang="en-US" sz="1000" dirty="0">
                        <a:cs typeface="Calibri" panose="020F0502020204030204" pitchFamily="34" charset="0"/>
                      </a:endParaRPr>
                    </a:p>
                  </a:txBody>
                  <a:tcPr anchor="ctr">
                    <a:lnL>
                      <a:noFill/>
                    </a:lnL>
                    <a:lnR>
                      <a:noFill/>
                    </a:lnR>
                    <a:lnT>
                      <a:noFill/>
                    </a:lnT>
                    <a:lnB>
                      <a:noFill/>
                    </a:lnB>
                    <a:noFill/>
                  </a:tcPr>
                </a:tc>
                <a:tc>
                  <a:txBody>
                    <a:bodyPr/>
                    <a:lstStyle/>
                    <a:p>
                      <a:pPr>
                        <a:buNone/>
                      </a:pPr>
                      <a:r>
                        <a:rPr lang="en-IN" sz="1000" dirty="0">
                          <a:cs typeface="Calibri" panose="020F0502020204030204" pitchFamily="34" charset="0"/>
                        </a:rPr>
                        <a:t>✅ </a:t>
                      </a:r>
                      <a:r>
                        <a:rPr lang="en-IN" sz="1000" b="1" dirty="0">
                          <a:cs typeface="Calibri" panose="020F0502020204030204" pitchFamily="34" charset="0"/>
                        </a:rPr>
                        <a:t>Allowed</a:t>
                      </a:r>
                      <a:r>
                        <a:rPr lang="en-IN" sz="1000" dirty="0">
                          <a:cs typeface="Calibri" panose="020F0502020204030204" pitchFamily="34" charset="0"/>
                        </a:rPr>
                        <a:t> (Standard staff bonus)</a:t>
                      </a:r>
                    </a:p>
                  </a:txBody>
                  <a:tcPr anchor="ctr">
                    <a:lnL>
                      <a:noFill/>
                    </a:lnL>
                    <a:lnR>
                      <a:noFill/>
                    </a:lnR>
                    <a:lnT>
                      <a:noFill/>
                    </a:lnT>
                    <a:lnB>
                      <a:noFill/>
                    </a:lnB>
                    <a:noFill/>
                  </a:tcPr>
                </a:tc>
                <a:tc>
                  <a:txBody>
                    <a:bodyPr/>
                    <a:lstStyle/>
                    <a:p>
                      <a:pPr>
                        <a:buNone/>
                      </a:pPr>
                      <a:r>
                        <a:rPr lang="en-US" sz="1000" dirty="0">
                          <a:cs typeface="Calibri" panose="020F0502020204030204" pitchFamily="34" charset="0"/>
                        </a:rPr>
                        <a:t>❌ </a:t>
                      </a:r>
                      <a:r>
                        <a:rPr lang="en-US" sz="1000" b="1" dirty="0">
                          <a:cs typeface="Calibri" panose="020F0502020204030204" pitchFamily="34" charset="0"/>
                        </a:rPr>
                        <a:t>Disallowed</a:t>
                      </a:r>
                      <a:r>
                        <a:rPr lang="en-US" sz="1000" dirty="0">
                          <a:cs typeface="Calibri" panose="020F0502020204030204" pitchFamily="34" charset="0"/>
                        </a:rPr>
                        <a:t> (Treated as a disguised dividend)</a:t>
                      </a:r>
                    </a:p>
                  </a:txBody>
                  <a:tcPr anchor="ctr">
                    <a:lnL>
                      <a:noFill/>
                    </a:lnL>
                    <a:lnR>
                      <a:noFill/>
                    </a:lnR>
                    <a:lnT>
                      <a:noFill/>
                    </a:lnT>
                    <a:lnB>
                      <a:noFill/>
                    </a:lnB>
                    <a:noFill/>
                  </a:tcPr>
                </a:tc>
                <a:extLst>
                  <a:ext uri="{0D108BD9-81ED-4DB2-BD59-A6C34878D82A}">
                    <a16:rowId xmlns:a16="http://schemas.microsoft.com/office/drawing/2014/main" val="1946330248"/>
                  </a:ext>
                </a:extLst>
              </a:tr>
            </a:tbl>
          </a:graphicData>
        </a:graphic>
      </p:graphicFrame>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60268" y="332750"/>
            <a:ext cx="5935687" cy="387548"/>
          </a:xfrm>
          <a:prstGeom prst="rect">
            <a:avLst/>
          </a:prstGeom>
          <a:solidFill>
            <a:schemeClr val="accent1">
              <a:lumMod val="50000"/>
            </a:schemeClr>
          </a:solidFill>
        </p:spPr>
        <p:txBody>
          <a:bodyPr wrap="none" lIns="0" tIns="0" rIns="0" bIns="0" rtlCol="0" anchor="t"/>
          <a:lstStyle/>
          <a:p>
            <a:pPr marL="0" indent="0" algn="l">
              <a:lnSpc>
                <a:spcPct val="104000"/>
              </a:lnSpc>
              <a:buNone/>
            </a:pPr>
            <a:r>
              <a:rPr lang="en-US" sz="2000" b="1" dirty="0">
                <a:solidFill>
                  <a:schemeClr val="bg1"/>
                </a:solidFill>
                <a:ea typeface="Calibri" panose="020F0502020204030204" pitchFamily="34" charset="0"/>
                <a:cs typeface="Calibri" panose="020F0502020204030204" pitchFamily="34" charset="0"/>
              </a:rPr>
              <a:t>Clause 20(b) — Employee Contributions</a:t>
            </a:r>
            <a:endParaRPr lang="en-US" sz="2000" b="1" dirty="0">
              <a:solidFill>
                <a:schemeClr val="bg1"/>
              </a:solidFill>
              <a:cs typeface="Calibri" panose="020F0502020204030204" pitchFamily="34" charset="0"/>
            </a:endParaRPr>
          </a:p>
        </p:txBody>
      </p:sp>
      <p:sp>
        <p:nvSpPr>
          <p:cNvPr id="3" name="Text 1"/>
          <p:cNvSpPr/>
          <p:nvPr/>
        </p:nvSpPr>
        <p:spPr>
          <a:xfrm>
            <a:off x="496119" y="822516"/>
            <a:ext cx="8151763" cy="384795"/>
          </a:xfrm>
          <a:prstGeom prst="rect">
            <a:avLst/>
          </a:prstGeom>
          <a:noFill/>
        </p:spPr>
        <p:txBody>
          <a:bodyPr wrap="square" lIns="0" tIns="0" rIns="0" bIns="0" rtlCol="0" anchor="t">
            <a:normAutofit/>
          </a:bodyPr>
          <a:lstStyle/>
          <a:p>
            <a:pPr marL="0" indent="0" algn="l">
              <a:lnSpc>
                <a:spcPct val="133000"/>
              </a:lnSpc>
              <a:buNone/>
            </a:pPr>
            <a:r>
              <a:rPr lang="en-US" sz="1000" dirty="0">
                <a:ea typeface="Calibri" panose="020F0502020204030204" pitchFamily="34" charset="0"/>
                <a:cs typeface="Calibri" panose="020F0502020204030204" pitchFamily="34" charset="0"/>
              </a:rPr>
              <a:t>Covers PF, Superannuation, ESI, and other welfare fund contributions received from employees (u/s 2(24)(x)). </a:t>
            </a:r>
            <a:endParaRPr lang="en-US" sz="1000" dirty="0">
              <a:cs typeface="Calibri" panose="020F0502020204030204" pitchFamily="34" charset="0"/>
            </a:endParaRPr>
          </a:p>
        </p:txBody>
      </p:sp>
      <p:sp>
        <p:nvSpPr>
          <p:cNvPr id="4" name="Shape 2"/>
          <p:cNvSpPr/>
          <p:nvPr/>
        </p:nvSpPr>
        <p:spPr>
          <a:xfrm>
            <a:off x="496119" y="1165815"/>
            <a:ext cx="8166050" cy="1597700"/>
          </a:xfrm>
          <a:prstGeom prst="roundRect">
            <a:avLst>
              <a:gd name="adj" fmla="val 6015"/>
            </a:avLst>
          </a:prstGeom>
          <a:solidFill>
            <a:schemeClr val="accent1">
              <a:lumMod val="20000"/>
              <a:lumOff val="80000"/>
            </a:schemeClr>
          </a:solidFill>
          <a:ln w="14288">
            <a:solidFill>
              <a:srgbClr val="D8D4D4"/>
            </a:solidFill>
            <a:prstDash val="solid"/>
          </a:ln>
        </p:spPr>
        <p:txBody>
          <a:bodyPr/>
          <a:lstStyle/>
          <a:p>
            <a:endParaRPr sz="1000" dirty="0">
              <a:cs typeface="Calibri" panose="020F0502020204030204" pitchFamily="34" charset="0"/>
            </a:endParaRPr>
          </a:p>
        </p:txBody>
      </p:sp>
      <p:sp>
        <p:nvSpPr>
          <p:cNvPr id="5" name="Shape 3"/>
          <p:cNvSpPr/>
          <p:nvPr/>
        </p:nvSpPr>
        <p:spPr>
          <a:xfrm>
            <a:off x="493261" y="1207311"/>
            <a:ext cx="45719" cy="1556204"/>
          </a:xfrm>
          <a:prstGeom prst="roundRect">
            <a:avLst>
              <a:gd name="adj" fmla="val 32558"/>
            </a:avLst>
          </a:prstGeom>
          <a:solidFill>
            <a:srgbClr val="2150FE"/>
          </a:solidFill>
        </p:spPr>
        <p:txBody>
          <a:bodyPr/>
          <a:lstStyle/>
          <a:p>
            <a:endParaRPr sz="1000" dirty="0">
              <a:cs typeface="Calibri" panose="020F0502020204030204" pitchFamily="34" charset="0"/>
            </a:endParaRPr>
          </a:p>
        </p:txBody>
      </p:sp>
      <p:sp>
        <p:nvSpPr>
          <p:cNvPr id="6" name="Text 4"/>
          <p:cNvSpPr/>
          <p:nvPr/>
        </p:nvSpPr>
        <p:spPr>
          <a:xfrm>
            <a:off x="625227" y="1222271"/>
            <a:ext cx="2603599" cy="193849"/>
          </a:xfrm>
          <a:prstGeom prst="rect">
            <a:avLst/>
          </a:prstGeom>
          <a:noFill/>
        </p:spPr>
        <p:txBody>
          <a:bodyPr wrap="none" lIns="0" tIns="0" rIns="0" bIns="0" rtlCol="0" anchor="t"/>
          <a:lstStyle/>
          <a:p>
            <a:pPr marL="0" indent="0" algn="l">
              <a:lnSpc>
                <a:spcPct val="104000"/>
              </a:lnSpc>
              <a:buNone/>
            </a:pPr>
            <a:r>
              <a:rPr lang="en-US" sz="1000" dirty="0">
                <a:ea typeface="Calibri" panose="020F0502020204030204" pitchFamily="34" charset="0"/>
                <a:cs typeface="Calibri" panose="020F0502020204030204" pitchFamily="34" charset="0"/>
              </a:rPr>
              <a:t>Checkmate Services (P.) Ltd. vs. CIT (SC)</a:t>
            </a:r>
            <a:endParaRPr lang="en-US" sz="1000" dirty="0">
              <a:cs typeface="Calibri" panose="020F0502020204030204" pitchFamily="34" charset="0"/>
            </a:endParaRPr>
          </a:p>
        </p:txBody>
      </p:sp>
      <p:sp>
        <p:nvSpPr>
          <p:cNvPr id="7" name="Text 5"/>
          <p:cNvSpPr/>
          <p:nvPr/>
        </p:nvSpPr>
        <p:spPr>
          <a:xfrm>
            <a:off x="677242" y="1500595"/>
            <a:ext cx="7711182" cy="1124659"/>
          </a:xfrm>
          <a:prstGeom prst="rect">
            <a:avLst/>
          </a:prstGeom>
          <a:noFill/>
        </p:spPr>
        <p:txBody>
          <a:bodyPr wrap="square" lIns="0" tIns="0" rIns="0" bIns="0" rtlCol="0" anchor="t">
            <a:noAutofit/>
          </a:bodyPr>
          <a:lstStyle/>
          <a:p>
            <a:pPr>
              <a:lnSpc>
                <a:spcPct val="133000"/>
              </a:lnSpc>
            </a:pPr>
            <a:r>
              <a:rPr lang="en-US" sz="1000" dirty="0"/>
              <a:t>The Supreme Court ruled that employee PF and ESI contributions are held in trust by the employer and treated as income under Section 2(24)(x). Therefore, the flexibility of Section 43B—which allows payments up to the tax return filing date—applies strictly to employer contributions only. To claim a tax deduction, employers must deposit the employee’s share on or before the specific due dates mandated by the respective welfare acts. </a:t>
            </a:r>
          </a:p>
          <a:p>
            <a:pPr>
              <a:lnSpc>
                <a:spcPct val="133000"/>
              </a:lnSpc>
            </a:pPr>
            <a:endParaRPr lang="en-US" sz="1000" dirty="0">
              <a:cs typeface="Calibri" panose="020F0502020204030204" pitchFamily="34" charset="0"/>
            </a:endParaRPr>
          </a:p>
          <a:p>
            <a:pPr>
              <a:lnSpc>
                <a:spcPct val="133000"/>
              </a:lnSpc>
            </a:pPr>
            <a:r>
              <a:rPr lang="en-US" sz="1000" dirty="0">
                <a:cs typeface="Calibri" panose="020F0502020204030204" pitchFamily="34" charset="0"/>
              </a:rPr>
              <a:t>An employer is even one day late according to the PF/ESI Act timeline, the deduction is </a:t>
            </a:r>
            <a:r>
              <a:rPr lang="en-US" sz="1000" b="1" dirty="0">
                <a:cs typeface="Calibri" panose="020F0502020204030204" pitchFamily="34" charset="0"/>
              </a:rPr>
              <a:t>permanently disallowed</a:t>
            </a:r>
            <a:r>
              <a:rPr lang="en-US" sz="1000" dirty="0">
                <a:cs typeface="Calibri" panose="020F0502020204030204" pitchFamily="34" charset="0"/>
              </a:rPr>
              <a:t>. It becomes the employer’s taxable income, and they must pay tax on it.</a:t>
            </a:r>
          </a:p>
          <a:p>
            <a:pPr>
              <a:lnSpc>
                <a:spcPct val="133000"/>
              </a:lnSpc>
            </a:pPr>
            <a:endParaRPr lang="en-US" sz="1000" dirty="0">
              <a:cs typeface="Calibri" panose="020F0502020204030204" pitchFamily="34" charset="0"/>
            </a:endParaRPr>
          </a:p>
        </p:txBody>
      </p:sp>
      <p:sp>
        <p:nvSpPr>
          <p:cNvPr id="10" name="Text 8"/>
          <p:cNvSpPr/>
          <p:nvPr/>
        </p:nvSpPr>
        <p:spPr>
          <a:xfrm>
            <a:off x="4815111" y="1761604"/>
            <a:ext cx="1800597" cy="193849"/>
          </a:xfrm>
          <a:prstGeom prst="rect">
            <a:avLst/>
          </a:prstGeom>
          <a:noFill/>
        </p:spPr>
        <p:txBody>
          <a:bodyPr wrap="none" lIns="0" tIns="0" rIns="0" bIns="0" rtlCol="0" anchor="t"/>
          <a:lstStyle/>
          <a:p>
            <a:pPr marL="0" indent="0" algn="l">
              <a:lnSpc>
                <a:spcPct val="104000"/>
              </a:lnSpc>
              <a:buNone/>
            </a:pPr>
            <a:endParaRPr lang="en-US" sz="1000" dirty="0">
              <a:cs typeface="Calibri" panose="020F0502020204030204" pitchFamily="34" charset="0"/>
            </a:endParaRPr>
          </a:p>
        </p:txBody>
      </p:sp>
      <p:sp>
        <p:nvSpPr>
          <p:cNvPr id="12" name="Text 10"/>
          <p:cNvSpPr/>
          <p:nvPr/>
        </p:nvSpPr>
        <p:spPr>
          <a:xfrm>
            <a:off x="496119" y="2903041"/>
            <a:ext cx="8608963" cy="198462"/>
          </a:xfrm>
          <a:prstGeom prst="rect">
            <a:avLst/>
          </a:prstGeom>
          <a:noFill/>
        </p:spPr>
        <p:txBody>
          <a:bodyPr wrap="none" lIns="0" tIns="0" rIns="0" bIns="0" rtlCol="0" anchor="t"/>
          <a:lstStyle/>
          <a:p>
            <a:pPr>
              <a:lnSpc>
                <a:spcPct val="133000"/>
              </a:lnSpc>
            </a:pPr>
            <a:r>
              <a:rPr lang="en-US" sz="1000" dirty="0">
                <a:ea typeface="Calibri" panose="020F0502020204030204" pitchFamily="34" charset="0"/>
                <a:cs typeface="Calibri" panose="020F0502020204030204" pitchFamily="34" charset="0"/>
              </a:rPr>
              <a:t>The Tax Auditor should report d</a:t>
            </a:r>
            <a:r>
              <a:rPr lang="en-US" sz="1000" dirty="0">
                <a:cs typeface="Calibri" panose="020F0502020204030204" pitchFamily="34" charset="0"/>
              </a:rPr>
              <a:t>etails of contributions received from employees for various funds in following manner :-</a:t>
            </a:r>
          </a:p>
          <a:p>
            <a:pPr>
              <a:lnSpc>
                <a:spcPct val="133000"/>
              </a:lnSpc>
            </a:pPr>
            <a:endParaRPr lang="en-US" sz="1000" dirty="0">
              <a:cs typeface="Calibri" panose="020F0502020204030204" pitchFamily="34" charset="0"/>
            </a:endParaRPr>
          </a:p>
        </p:txBody>
      </p:sp>
      <p:sp>
        <p:nvSpPr>
          <p:cNvPr id="13" name="Shape 11"/>
          <p:cNvSpPr/>
          <p:nvPr/>
        </p:nvSpPr>
        <p:spPr>
          <a:xfrm>
            <a:off x="496119" y="3241030"/>
            <a:ext cx="8151763" cy="1451074"/>
          </a:xfrm>
          <a:prstGeom prst="roundRect">
            <a:avLst>
              <a:gd name="adj" fmla="val 1282"/>
            </a:avLst>
          </a:prstGeom>
          <a:noFill/>
          <a:ln w="4763">
            <a:solidFill>
              <a:schemeClr val="tx1">
                <a:alpha val="8000"/>
              </a:schemeClr>
            </a:solidFill>
            <a:prstDash val="solid"/>
          </a:ln>
        </p:spPr>
        <p:txBody>
          <a:bodyPr/>
          <a:lstStyle/>
          <a:p>
            <a:endParaRPr sz="1000" dirty="0">
              <a:cs typeface="Calibri" panose="020F0502020204030204" pitchFamily="34" charset="0"/>
            </a:endParaRPr>
          </a:p>
        </p:txBody>
      </p:sp>
      <p:sp>
        <p:nvSpPr>
          <p:cNvPr id="14" name="Text 12"/>
          <p:cNvSpPr/>
          <p:nvPr/>
        </p:nvSpPr>
        <p:spPr>
          <a:xfrm>
            <a:off x="670836" y="3311079"/>
            <a:ext cx="1564109" cy="198462"/>
          </a:xfrm>
          <a:prstGeom prst="rect">
            <a:avLst/>
          </a:prstGeom>
          <a:noFill/>
        </p:spPr>
        <p:txBody>
          <a:bodyPr wrap="none" lIns="0" tIns="0" rIns="0" bIns="0" rtlCol="0" anchor="t"/>
          <a:lstStyle/>
          <a:p>
            <a:pPr>
              <a:lnSpc>
                <a:spcPct val="133000"/>
              </a:lnSpc>
            </a:pPr>
            <a:r>
              <a:rPr lang="en-US" sz="1000" b="1" dirty="0">
                <a:ea typeface="Calibri" panose="020F0502020204030204" pitchFamily="34" charset="0"/>
                <a:cs typeface="Calibri" panose="020F0502020204030204" pitchFamily="34" charset="0"/>
              </a:rPr>
              <a:t>Nature of Fund</a:t>
            </a:r>
            <a:endParaRPr lang="en-US" sz="1000" dirty="0">
              <a:cs typeface="Calibri" panose="020F0502020204030204" pitchFamily="34" charset="0"/>
            </a:endParaRPr>
          </a:p>
        </p:txBody>
      </p:sp>
      <p:sp>
        <p:nvSpPr>
          <p:cNvPr id="16" name="Text 14"/>
          <p:cNvSpPr/>
          <p:nvPr/>
        </p:nvSpPr>
        <p:spPr>
          <a:xfrm>
            <a:off x="2188951" y="3349470"/>
            <a:ext cx="1561728" cy="198462"/>
          </a:xfrm>
          <a:prstGeom prst="rect">
            <a:avLst/>
          </a:prstGeom>
          <a:noFill/>
        </p:spPr>
        <p:txBody>
          <a:bodyPr wrap="none" lIns="0" tIns="0" rIns="0" bIns="0" rtlCol="0" anchor="t"/>
          <a:lstStyle/>
          <a:p>
            <a:pPr>
              <a:lnSpc>
                <a:spcPct val="133000"/>
              </a:lnSpc>
            </a:pPr>
            <a:r>
              <a:rPr lang="en-IN" sz="1000" b="1" dirty="0">
                <a:cs typeface="Calibri" panose="020F0502020204030204" pitchFamily="34" charset="0"/>
              </a:rPr>
              <a:t>Month </a:t>
            </a:r>
            <a:endParaRPr lang="en-US" sz="1000" b="1" dirty="0">
              <a:cs typeface="Calibri" panose="020F0502020204030204" pitchFamily="34" charset="0"/>
            </a:endParaRPr>
          </a:p>
        </p:txBody>
      </p:sp>
      <p:sp>
        <p:nvSpPr>
          <p:cNvPr id="17" name="Text 15"/>
          <p:cNvSpPr/>
          <p:nvPr/>
        </p:nvSpPr>
        <p:spPr>
          <a:xfrm>
            <a:off x="3238872" y="3349470"/>
            <a:ext cx="1561728" cy="198462"/>
          </a:xfrm>
          <a:prstGeom prst="rect">
            <a:avLst/>
          </a:prstGeom>
          <a:noFill/>
        </p:spPr>
        <p:txBody>
          <a:bodyPr wrap="none" lIns="0" tIns="0" rIns="0" bIns="0" rtlCol="0" anchor="t"/>
          <a:lstStyle/>
          <a:p>
            <a:pPr>
              <a:lnSpc>
                <a:spcPct val="133000"/>
              </a:lnSpc>
            </a:pPr>
            <a:r>
              <a:rPr lang="en-IN" sz="1000" b="1" dirty="0">
                <a:cs typeface="Calibri" panose="020F0502020204030204" pitchFamily="34" charset="0"/>
              </a:rPr>
              <a:t>Amount </a:t>
            </a:r>
            <a:endParaRPr lang="en-US" sz="1000" b="1" dirty="0">
              <a:cs typeface="Calibri" panose="020F0502020204030204" pitchFamily="34" charset="0"/>
            </a:endParaRPr>
          </a:p>
        </p:txBody>
      </p:sp>
      <p:sp>
        <p:nvSpPr>
          <p:cNvPr id="18" name="Text 16"/>
          <p:cNvSpPr/>
          <p:nvPr/>
        </p:nvSpPr>
        <p:spPr>
          <a:xfrm>
            <a:off x="4381649" y="3357500"/>
            <a:ext cx="1561728" cy="198462"/>
          </a:xfrm>
          <a:prstGeom prst="rect">
            <a:avLst/>
          </a:prstGeom>
          <a:noFill/>
        </p:spPr>
        <p:txBody>
          <a:bodyPr wrap="none" lIns="0" tIns="0" rIns="0" bIns="0" rtlCol="0" anchor="t"/>
          <a:lstStyle/>
          <a:p>
            <a:pPr>
              <a:lnSpc>
                <a:spcPct val="133000"/>
              </a:lnSpc>
            </a:pPr>
            <a:r>
              <a:rPr lang="en-IN" sz="1000" b="1" dirty="0">
                <a:cs typeface="Calibri" panose="020F0502020204030204" pitchFamily="34" charset="0"/>
              </a:rPr>
              <a:t>Actual Date</a:t>
            </a:r>
            <a:endParaRPr lang="en-US" sz="1000" b="1" dirty="0">
              <a:cs typeface="Calibri" panose="020F0502020204030204" pitchFamily="34" charset="0"/>
            </a:endParaRPr>
          </a:p>
        </p:txBody>
      </p:sp>
      <p:sp>
        <p:nvSpPr>
          <p:cNvPr id="19" name="Text 17"/>
          <p:cNvSpPr/>
          <p:nvPr/>
        </p:nvSpPr>
        <p:spPr>
          <a:xfrm>
            <a:off x="5858879" y="3349470"/>
            <a:ext cx="1564109" cy="198462"/>
          </a:xfrm>
          <a:prstGeom prst="rect">
            <a:avLst/>
          </a:prstGeom>
          <a:noFill/>
        </p:spPr>
        <p:txBody>
          <a:bodyPr wrap="none" lIns="0" tIns="0" rIns="0" bIns="0" rtlCol="0" anchor="t"/>
          <a:lstStyle/>
          <a:p>
            <a:pPr>
              <a:lnSpc>
                <a:spcPct val="133000"/>
              </a:lnSpc>
            </a:pPr>
            <a:r>
              <a:rPr lang="en-IN" sz="1000" b="1" dirty="0">
                <a:cs typeface="Calibri" panose="020F0502020204030204" pitchFamily="34" charset="0"/>
              </a:rPr>
              <a:t>Due Date </a:t>
            </a:r>
            <a:endParaRPr lang="en-US" sz="1000" b="1" dirty="0">
              <a:cs typeface="Calibri" panose="020F0502020204030204" pitchFamily="34" charset="0"/>
            </a:endParaRPr>
          </a:p>
        </p:txBody>
      </p:sp>
      <p:sp>
        <p:nvSpPr>
          <p:cNvPr id="20" name="Text 18"/>
          <p:cNvSpPr/>
          <p:nvPr/>
        </p:nvSpPr>
        <p:spPr>
          <a:xfrm>
            <a:off x="625227" y="3686547"/>
            <a:ext cx="1564109" cy="198462"/>
          </a:xfrm>
          <a:prstGeom prst="rect">
            <a:avLst/>
          </a:prstGeom>
          <a:noFill/>
        </p:spPr>
        <p:txBody>
          <a:bodyPr wrap="none" lIns="0" tIns="0" rIns="0" bIns="0" rtlCol="0" anchor="t"/>
          <a:lstStyle/>
          <a:p>
            <a:pPr>
              <a:lnSpc>
                <a:spcPct val="133000"/>
              </a:lnSpc>
            </a:pPr>
            <a:r>
              <a:rPr lang="en-US" sz="1000" dirty="0">
                <a:ea typeface="Calibri" panose="020F0502020204030204" pitchFamily="34" charset="0"/>
                <a:cs typeface="Calibri" panose="020F0502020204030204" pitchFamily="34" charset="0"/>
              </a:rPr>
              <a:t>Provident Fund</a:t>
            </a:r>
            <a:endParaRPr lang="en-US" sz="1000" dirty="0">
              <a:cs typeface="Calibri" panose="020F0502020204030204" pitchFamily="34" charset="0"/>
            </a:endParaRPr>
          </a:p>
        </p:txBody>
      </p:sp>
      <p:sp>
        <p:nvSpPr>
          <p:cNvPr id="21" name="Text 19"/>
          <p:cNvSpPr/>
          <p:nvPr/>
        </p:nvSpPr>
        <p:spPr>
          <a:xfrm>
            <a:off x="1984846" y="3686547"/>
            <a:ext cx="1561728" cy="198462"/>
          </a:xfrm>
          <a:prstGeom prst="rect">
            <a:avLst/>
          </a:prstGeom>
          <a:noFill/>
        </p:spPr>
        <p:txBody>
          <a:bodyPr wrap="none" lIns="0" tIns="0" rIns="0" bIns="0" rtlCol="0" anchor="t"/>
          <a:lstStyle/>
          <a:p>
            <a:pPr marL="0" indent="0" algn="l">
              <a:lnSpc>
                <a:spcPct val="133000"/>
              </a:lnSpc>
              <a:buNone/>
            </a:pPr>
            <a:endParaRPr lang="en-US" sz="1000" dirty="0">
              <a:cs typeface="Calibri" panose="020F0502020204030204" pitchFamily="34" charset="0"/>
            </a:endParaRPr>
          </a:p>
        </p:txBody>
      </p:sp>
      <p:sp>
        <p:nvSpPr>
          <p:cNvPr id="22" name="Text 20"/>
          <p:cNvSpPr/>
          <p:nvPr/>
        </p:nvSpPr>
        <p:spPr>
          <a:xfrm>
            <a:off x="3342084" y="3686547"/>
            <a:ext cx="1561728"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23" name="Text 21"/>
          <p:cNvSpPr/>
          <p:nvPr/>
        </p:nvSpPr>
        <p:spPr>
          <a:xfrm>
            <a:off x="4699322" y="3686547"/>
            <a:ext cx="1561728"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24" name="Text 22"/>
          <p:cNvSpPr/>
          <p:nvPr/>
        </p:nvSpPr>
        <p:spPr>
          <a:xfrm>
            <a:off x="6056561" y="3686547"/>
            <a:ext cx="1561728"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25" name="Text 23"/>
          <p:cNvSpPr/>
          <p:nvPr/>
        </p:nvSpPr>
        <p:spPr>
          <a:xfrm>
            <a:off x="7413799" y="3686547"/>
            <a:ext cx="1564109"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26" name="Text 24"/>
          <p:cNvSpPr/>
          <p:nvPr/>
        </p:nvSpPr>
        <p:spPr>
          <a:xfrm>
            <a:off x="625227" y="4048125"/>
            <a:ext cx="1564109" cy="198462"/>
          </a:xfrm>
          <a:prstGeom prst="rect">
            <a:avLst/>
          </a:prstGeom>
          <a:noFill/>
        </p:spPr>
        <p:txBody>
          <a:bodyPr wrap="none" lIns="0" tIns="0" rIns="0" bIns="0" rtlCol="0" anchor="t"/>
          <a:lstStyle/>
          <a:p>
            <a:pPr>
              <a:lnSpc>
                <a:spcPct val="133000"/>
              </a:lnSpc>
            </a:pPr>
            <a:r>
              <a:rPr lang="en-US" sz="1000" dirty="0">
                <a:ea typeface="Calibri" panose="020F0502020204030204" pitchFamily="34" charset="0"/>
                <a:cs typeface="Calibri" panose="020F0502020204030204" pitchFamily="34" charset="0"/>
              </a:rPr>
              <a:t>ESI Fund</a:t>
            </a:r>
            <a:endParaRPr lang="en-US" sz="1000" dirty="0">
              <a:cs typeface="Calibri" panose="020F0502020204030204" pitchFamily="34" charset="0"/>
            </a:endParaRPr>
          </a:p>
          <a:p>
            <a:pPr marL="0" indent="0" algn="l">
              <a:lnSpc>
                <a:spcPct val="133000"/>
              </a:lnSpc>
              <a:buNone/>
            </a:pPr>
            <a:endParaRPr lang="en-US" sz="1000" dirty="0">
              <a:cs typeface="Calibri" panose="020F0502020204030204" pitchFamily="34" charset="0"/>
            </a:endParaRPr>
          </a:p>
        </p:txBody>
      </p:sp>
      <p:sp>
        <p:nvSpPr>
          <p:cNvPr id="27" name="Text 25"/>
          <p:cNvSpPr/>
          <p:nvPr/>
        </p:nvSpPr>
        <p:spPr>
          <a:xfrm>
            <a:off x="1984846" y="4048125"/>
            <a:ext cx="1561728" cy="198462"/>
          </a:xfrm>
          <a:prstGeom prst="rect">
            <a:avLst/>
          </a:prstGeom>
          <a:noFill/>
        </p:spPr>
        <p:txBody>
          <a:bodyPr wrap="none" lIns="0" tIns="0" rIns="0" bIns="0" rtlCol="0" anchor="t"/>
          <a:lstStyle/>
          <a:p>
            <a:pPr marL="0" indent="0" algn="l">
              <a:lnSpc>
                <a:spcPct val="133000"/>
              </a:lnSpc>
              <a:buNone/>
            </a:pPr>
            <a:endParaRPr lang="en-US" sz="1000" dirty="0">
              <a:cs typeface="Calibri" panose="020F0502020204030204" pitchFamily="34" charset="0"/>
            </a:endParaRPr>
          </a:p>
        </p:txBody>
      </p:sp>
      <p:sp>
        <p:nvSpPr>
          <p:cNvPr id="28" name="Text 26"/>
          <p:cNvSpPr/>
          <p:nvPr/>
        </p:nvSpPr>
        <p:spPr>
          <a:xfrm>
            <a:off x="3342084" y="4048125"/>
            <a:ext cx="1561728"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29" name="Text 27"/>
          <p:cNvSpPr/>
          <p:nvPr/>
        </p:nvSpPr>
        <p:spPr>
          <a:xfrm>
            <a:off x="4699322" y="4048125"/>
            <a:ext cx="1561728"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30" name="Text 28"/>
          <p:cNvSpPr/>
          <p:nvPr/>
        </p:nvSpPr>
        <p:spPr>
          <a:xfrm>
            <a:off x="6056561" y="4048125"/>
            <a:ext cx="1561728"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31" name="Text 29"/>
          <p:cNvSpPr/>
          <p:nvPr/>
        </p:nvSpPr>
        <p:spPr>
          <a:xfrm>
            <a:off x="7413799" y="4048125"/>
            <a:ext cx="1564109"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32" name="Text 30"/>
          <p:cNvSpPr/>
          <p:nvPr/>
        </p:nvSpPr>
        <p:spPr>
          <a:xfrm>
            <a:off x="625227" y="4409703"/>
            <a:ext cx="1564109" cy="198462"/>
          </a:xfrm>
          <a:prstGeom prst="rect">
            <a:avLst/>
          </a:prstGeom>
          <a:noFill/>
        </p:spPr>
        <p:txBody>
          <a:bodyPr wrap="none" lIns="0" tIns="0" rIns="0" bIns="0" rtlCol="0" anchor="t"/>
          <a:lstStyle/>
          <a:p>
            <a:pPr marL="0" indent="0" algn="l">
              <a:lnSpc>
                <a:spcPct val="133000"/>
              </a:lnSpc>
              <a:buNone/>
            </a:pPr>
            <a:endParaRPr lang="en-US" sz="1000" dirty="0">
              <a:cs typeface="Calibri" panose="020F0502020204030204" pitchFamily="34" charset="0"/>
            </a:endParaRPr>
          </a:p>
        </p:txBody>
      </p:sp>
      <p:sp>
        <p:nvSpPr>
          <p:cNvPr id="34" name="Text 32"/>
          <p:cNvSpPr/>
          <p:nvPr/>
        </p:nvSpPr>
        <p:spPr>
          <a:xfrm>
            <a:off x="3342084" y="4409703"/>
            <a:ext cx="1561728"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35" name="Text 33"/>
          <p:cNvSpPr/>
          <p:nvPr/>
        </p:nvSpPr>
        <p:spPr>
          <a:xfrm>
            <a:off x="4699322" y="4409703"/>
            <a:ext cx="1561728"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36" name="Text 34"/>
          <p:cNvSpPr/>
          <p:nvPr/>
        </p:nvSpPr>
        <p:spPr>
          <a:xfrm>
            <a:off x="6056561" y="4409703"/>
            <a:ext cx="1561728"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37" name="Text 35"/>
          <p:cNvSpPr/>
          <p:nvPr/>
        </p:nvSpPr>
        <p:spPr>
          <a:xfrm>
            <a:off x="7413799" y="4409703"/>
            <a:ext cx="1564109"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41" name="Text 31">
            <a:extLst>
              <a:ext uri="{FF2B5EF4-FFF2-40B4-BE49-F238E27FC236}">
                <a16:creationId xmlns:a16="http://schemas.microsoft.com/office/drawing/2014/main" id="{2E14A5BC-E8E5-86DB-2F40-221C590B5E04}"/>
              </a:ext>
            </a:extLst>
          </p:cNvPr>
          <p:cNvSpPr/>
          <p:nvPr/>
        </p:nvSpPr>
        <p:spPr>
          <a:xfrm>
            <a:off x="625227" y="4368004"/>
            <a:ext cx="1561728"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Other Welfare Fund</a:t>
            </a:r>
            <a:endParaRPr lang="en-US" sz="1000" dirty="0">
              <a:cs typeface="Calibri" panose="020F0502020204030204" pitchFamily="34" charset="0"/>
            </a:endParaRPr>
          </a:p>
        </p:txBody>
      </p:sp>
      <p:sp>
        <p:nvSpPr>
          <p:cNvPr id="42" name="Text 20">
            <a:extLst>
              <a:ext uri="{FF2B5EF4-FFF2-40B4-BE49-F238E27FC236}">
                <a16:creationId xmlns:a16="http://schemas.microsoft.com/office/drawing/2014/main" id="{EFD36A62-9554-3FF0-B6AC-299642092C28}"/>
              </a:ext>
            </a:extLst>
          </p:cNvPr>
          <p:cNvSpPr/>
          <p:nvPr/>
        </p:nvSpPr>
        <p:spPr>
          <a:xfrm>
            <a:off x="2306576" y="3656372"/>
            <a:ext cx="1561728"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43" name="Text 20">
            <a:extLst>
              <a:ext uri="{FF2B5EF4-FFF2-40B4-BE49-F238E27FC236}">
                <a16:creationId xmlns:a16="http://schemas.microsoft.com/office/drawing/2014/main" id="{4A9B5B5A-C866-B203-9800-9149A3CF016B}"/>
              </a:ext>
            </a:extLst>
          </p:cNvPr>
          <p:cNvSpPr/>
          <p:nvPr/>
        </p:nvSpPr>
        <p:spPr>
          <a:xfrm>
            <a:off x="2306576" y="4008536"/>
            <a:ext cx="1561728"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44" name="Text 20">
            <a:extLst>
              <a:ext uri="{FF2B5EF4-FFF2-40B4-BE49-F238E27FC236}">
                <a16:creationId xmlns:a16="http://schemas.microsoft.com/office/drawing/2014/main" id="{77C3C49A-CC6A-68F4-0F93-DCC2EF74E1A4}"/>
              </a:ext>
            </a:extLst>
          </p:cNvPr>
          <p:cNvSpPr/>
          <p:nvPr/>
        </p:nvSpPr>
        <p:spPr>
          <a:xfrm>
            <a:off x="2317515" y="4381266"/>
            <a:ext cx="1561728" cy="198462"/>
          </a:xfrm>
          <a:prstGeom prst="rect">
            <a:avLst/>
          </a:prstGeom>
          <a:noFill/>
        </p:spPr>
        <p:txBody>
          <a:bodyPr wrap="none" lIns="0" tIns="0" rIns="0" bIns="0" rtlCol="0" anchor="t"/>
          <a:lstStyle/>
          <a:p>
            <a:pPr marL="0" indent="0" algn="l">
              <a:lnSpc>
                <a:spcPct val="133000"/>
              </a:lnSpc>
              <a:buNone/>
            </a:pPr>
            <a:r>
              <a:rPr lang="en-US" sz="1000" dirty="0">
                <a:ea typeface="Calibri" panose="020F0502020204030204" pitchFamily="34" charset="0"/>
                <a:cs typeface="Calibri" panose="020F0502020204030204" pitchFamily="34" charset="0"/>
              </a:rPr>
              <a:t>—</a:t>
            </a:r>
            <a:endParaRPr lang="en-US" sz="1000" dirty="0">
              <a:cs typeface="Calibri" panose="020F0502020204030204" pitchFamily="34" charset="0"/>
            </a:endParaRPr>
          </a:p>
        </p:txBody>
      </p:sp>
      <p:sp>
        <p:nvSpPr>
          <p:cNvPr id="48" name="TextBox 47">
            <a:extLst>
              <a:ext uri="{FF2B5EF4-FFF2-40B4-BE49-F238E27FC236}">
                <a16:creationId xmlns:a16="http://schemas.microsoft.com/office/drawing/2014/main" id="{E7D958D9-BF59-AE1A-044A-7B42A6783A29}"/>
              </a:ext>
            </a:extLst>
          </p:cNvPr>
          <p:cNvSpPr txBox="1"/>
          <p:nvPr/>
        </p:nvSpPr>
        <p:spPr>
          <a:xfrm>
            <a:off x="6863317" y="3325505"/>
            <a:ext cx="1789881" cy="246221"/>
          </a:xfrm>
          <a:prstGeom prst="rect">
            <a:avLst/>
          </a:prstGeom>
          <a:noFill/>
        </p:spPr>
        <p:txBody>
          <a:bodyPr wrap="square">
            <a:spAutoFit/>
          </a:bodyPr>
          <a:lstStyle/>
          <a:p>
            <a:r>
              <a:rPr lang="en-IN" sz="1000" b="1" dirty="0">
                <a:cs typeface="Calibri" panose="020F0502020204030204" pitchFamily="34" charset="0"/>
              </a:rPr>
              <a:t>The actual amount paid </a:t>
            </a:r>
          </a:p>
        </p:txBody>
      </p:sp>
    </p:spTree>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5715000" y="0"/>
            <a:ext cx="3429000" cy="5143500"/>
          </a:xfrm>
          <a:prstGeom prst="rect">
            <a:avLst/>
          </a:prstGeom>
          <a:solidFill>
            <a:srgbClr val="F2EDE5"/>
          </a:solidFill>
          <a:ln/>
        </p:spPr>
      </p:sp>
      <p:pic>
        <p:nvPicPr>
          <p:cNvPr id="3" name="Image 0" descr="preencoded.png"/>
          <p:cNvPicPr>
            <a:picLocks noChangeAspect="1"/>
          </p:cNvPicPr>
          <p:nvPr/>
        </p:nvPicPr>
        <p:blipFill>
          <a:blip r:embed="rId3"/>
          <a:stretch>
            <a:fillRect/>
          </a:stretch>
        </p:blipFill>
        <p:spPr>
          <a:xfrm>
            <a:off x="5785842" y="106263"/>
            <a:ext cx="3287316" cy="4930973"/>
          </a:xfrm>
          <a:prstGeom prst="rect">
            <a:avLst/>
          </a:prstGeom>
        </p:spPr>
      </p:pic>
      <p:sp>
        <p:nvSpPr>
          <p:cNvPr id="4" name="Text 1"/>
          <p:cNvSpPr/>
          <p:nvPr/>
        </p:nvSpPr>
        <p:spPr>
          <a:xfrm>
            <a:off x="496119" y="1356420"/>
            <a:ext cx="4722763" cy="1328961"/>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3A3A3A"/>
                </a:solidFill>
                <a:latin typeface="Noto Serif Medium" pitchFamily="34" charset="0"/>
                <a:ea typeface="Noto Serif Medium" pitchFamily="34" charset="-122"/>
                <a:cs typeface="Noto Serif Medium" pitchFamily="34" charset="-120"/>
              </a:rPr>
              <a:t>Form 3CD — Clause 21: Disallowances &amp; Expenditure Reporting</a:t>
            </a:r>
            <a:endParaRPr lang="en-US" sz="2750" dirty="0"/>
          </a:p>
        </p:txBody>
      </p:sp>
      <p:sp>
        <p:nvSpPr>
          <p:cNvPr id="5" name="Text 2"/>
          <p:cNvSpPr/>
          <p:nvPr/>
        </p:nvSpPr>
        <p:spPr>
          <a:xfrm>
            <a:off x="496119" y="2897981"/>
            <a:ext cx="472276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A comprehensive guide to reporting inadmissible expenditure under Clauses 21(a) to 21(i) of the Income-tax Act, 1961.</a:t>
            </a:r>
            <a:endParaRPr lang="en-US" sz="1100" dirty="0"/>
          </a:p>
        </p:txBody>
      </p:sp>
      <p:sp>
        <p:nvSpPr>
          <p:cNvPr id="6" name="Shape 3"/>
          <p:cNvSpPr/>
          <p:nvPr/>
        </p:nvSpPr>
        <p:spPr>
          <a:xfrm>
            <a:off x="496119" y="3515841"/>
            <a:ext cx="769367" cy="266402"/>
          </a:xfrm>
          <a:prstGeom prst="roundRect">
            <a:avLst>
              <a:gd name="adj" fmla="val 17880"/>
            </a:avLst>
          </a:prstGeom>
          <a:solidFill>
            <a:srgbClr val="E8E6E3"/>
          </a:solidFill>
          <a:ln/>
        </p:spPr>
      </p:sp>
      <p:sp>
        <p:nvSpPr>
          <p:cNvPr id="7" name="Text 4"/>
          <p:cNvSpPr/>
          <p:nvPr/>
        </p:nvSpPr>
        <p:spPr>
          <a:xfrm>
            <a:off x="581174" y="3558332"/>
            <a:ext cx="1056456" cy="181421"/>
          </a:xfrm>
          <a:prstGeom prst="rect">
            <a:avLst/>
          </a:prstGeom>
          <a:noFill/>
          <a:ln/>
        </p:spPr>
        <p:txBody>
          <a:bodyPr wrap="none" lIns="0" tIns="0" rIns="0" bIns="0" rtlCol="0" anchor="t"/>
          <a:lstStyle/>
          <a:p>
            <a:pPr marL="0" indent="0" algn="l">
              <a:lnSpc>
                <a:spcPct val="133000"/>
              </a:lnSpc>
              <a:buNone/>
            </a:pPr>
            <a:r>
              <a:rPr lang="en-US" sz="850" dirty="0">
                <a:solidFill>
                  <a:srgbClr val="4C4C4C"/>
                </a:solidFill>
                <a:latin typeface="Noto Serif" pitchFamily="34" charset="0"/>
                <a:ea typeface="Noto Serif" pitchFamily="34" charset="-122"/>
                <a:cs typeface="Noto Serif" pitchFamily="34" charset="-120"/>
              </a:rPr>
              <a:t>TAX AUDIT</a:t>
            </a:r>
            <a:endParaRPr lang="en-US" sz="850" dirty="0"/>
          </a:p>
        </p:txBody>
      </p:sp>
      <p:sp>
        <p:nvSpPr>
          <p:cNvPr id="8" name="Shape 5"/>
          <p:cNvSpPr/>
          <p:nvPr/>
        </p:nvSpPr>
        <p:spPr>
          <a:xfrm>
            <a:off x="1336328" y="3511079"/>
            <a:ext cx="756047" cy="275927"/>
          </a:xfrm>
          <a:prstGeom prst="roundRect">
            <a:avLst>
              <a:gd name="adj" fmla="val 17263"/>
            </a:avLst>
          </a:prstGeom>
          <a:noFill/>
          <a:ln w="4763">
            <a:solidFill>
              <a:srgbClr val="9C9283"/>
            </a:solidFill>
            <a:prstDash val="solid"/>
          </a:ln>
        </p:spPr>
      </p:sp>
      <p:sp>
        <p:nvSpPr>
          <p:cNvPr id="9" name="Text 6"/>
          <p:cNvSpPr/>
          <p:nvPr/>
        </p:nvSpPr>
        <p:spPr>
          <a:xfrm>
            <a:off x="1426146" y="3558332"/>
            <a:ext cx="1033611" cy="181421"/>
          </a:xfrm>
          <a:prstGeom prst="rect">
            <a:avLst/>
          </a:prstGeom>
          <a:noFill/>
          <a:ln/>
        </p:spPr>
        <p:txBody>
          <a:bodyPr wrap="none" lIns="0" tIns="0" rIns="0" bIns="0" rtlCol="0" anchor="t"/>
          <a:lstStyle/>
          <a:p>
            <a:pPr marL="0" indent="0" algn="l">
              <a:lnSpc>
                <a:spcPct val="133000"/>
              </a:lnSpc>
              <a:buNone/>
            </a:pPr>
            <a:r>
              <a:rPr lang="en-US" sz="850" dirty="0">
                <a:solidFill>
                  <a:srgbClr val="9C9283"/>
                </a:solidFill>
                <a:latin typeface="Noto Serif" pitchFamily="34" charset="0"/>
                <a:ea typeface="Noto Serif" pitchFamily="34" charset="-122"/>
                <a:cs typeface="Noto Serif" pitchFamily="34" charset="-120"/>
              </a:rPr>
              <a:t>FORM 3CD</a:t>
            </a:r>
            <a:endParaRPr lang="en-US" sz="85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777850"/>
            <a:ext cx="4272260" cy="442987"/>
          </a:xfrm>
          <a:prstGeom prst="rect">
            <a:avLst/>
          </a:prstGeom>
          <a:noFill/>
          <a:ln/>
        </p:spPr>
        <p:txBody>
          <a:bodyPr wrap="none" lIns="0" tIns="0" rIns="0" bIns="0" rtlCol="0" anchor="t"/>
          <a:lstStyle/>
          <a:p>
            <a:pPr marL="0" indent="0" algn="l">
              <a:lnSpc>
                <a:spcPct val="104000"/>
              </a:lnSpc>
              <a:buNone/>
            </a:pPr>
            <a:r>
              <a:rPr lang="en-US" sz="2750" dirty="0">
                <a:solidFill>
                  <a:srgbClr val="3A3A3A"/>
                </a:solidFill>
                <a:latin typeface="Noto Serif Medium" pitchFamily="34" charset="0"/>
                <a:ea typeface="Noto Serif Medium" pitchFamily="34" charset="-122"/>
                <a:cs typeface="Noto Serif Medium" pitchFamily="34" charset="-120"/>
              </a:rPr>
              <a:t>Clause 21 — Overview</a:t>
            </a:r>
            <a:endParaRPr lang="en-US" sz="2750" dirty="0"/>
          </a:p>
        </p:txBody>
      </p:sp>
      <p:sp>
        <p:nvSpPr>
          <p:cNvPr id="3" name="Text 1"/>
          <p:cNvSpPr/>
          <p:nvPr/>
        </p:nvSpPr>
        <p:spPr>
          <a:xfrm>
            <a:off x="496119" y="1504355"/>
            <a:ext cx="815176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4C4C4C"/>
                </a:solidFill>
                <a:latin typeface="Noto Serif" pitchFamily="34" charset="0"/>
                <a:ea typeface="Noto Serif" pitchFamily="34" charset="-122"/>
                <a:cs typeface="Noto Serif" pitchFamily="34" charset="-120"/>
              </a:rPr>
              <a:t>Clause 21 requires the tax auditor to report expenditure incurred by the assessee across nine sub-clauses. Expenses may be fully allowable, partially allowable, or fully inadmissible.</a:t>
            </a:r>
            <a:endParaRPr lang="en-US" sz="1100" dirty="0"/>
          </a:p>
        </p:txBody>
      </p:sp>
      <p:sp>
        <p:nvSpPr>
          <p:cNvPr id="4" name="Shape 2"/>
          <p:cNvSpPr/>
          <p:nvPr/>
        </p:nvSpPr>
        <p:spPr>
          <a:xfrm>
            <a:off x="496119" y="2117452"/>
            <a:ext cx="2622724" cy="1053182"/>
          </a:xfrm>
          <a:prstGeom prst="roundRect">
            <a:avLst>
              <a:gd name="adj" fmla="val 5654"/>
            </a:avLst>
          </a:prstGeom>
          <a:solidFill>
            <a:srgbClr val="E6DED2">
              <a:alpha val="50000"/>
            </a:srgbClr>
          </a:solidFill>
          <a:ln w="4763">
            <a:solidFill>
              <a:srgbClr val="CCC4B8"/>
            </a:solidFill>
            <a:prstDash val="solid"/>
          </a:ln>
          <a:effectLst>
            <a:outerShdw dist="17780" dir="2700000" algn="bl" rotWithShape="0">
              <a:srgbClr val="CCC4B8">
                <a:alpha val="100000"/>
              </a:srgbClr>
            </a:outerShdw>
          </a:effectLst>
        </p:spPr>
      </p:sp>
      <p:sp>
        <p:nvSpPr>
          <p:cNvPr id="5" name="Text 3"/>
          <p:cNvSpPr/>
          <p:nvPr/>
        </p:nvSpPr>
        <p:spPr>
          <a:xfrm>
            <a:off x="642640" y="2263973"/>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000000"/>
                </a:solidFill>
                <a:latin typeface="Noto Serif Medium" pitchFamily="34" charset="0"/>
                <a:ea typeface="Noto Serif Medium" pitchFamily="34" charset="-122"/>
                <a:cs typeface="Noto Serif Medium" pitchFamily="34" charset="-120"/>
              </a:rPr>
              <a:t>21(a)</a:t>
            </a:r>
            <a:endParaRPr lang="en-US" sz="1350" dirty="0"/>
          </a:p>
        </p:txBody>
      </p:sp>
      <p:sp>
        <p:nvSpPr>
          <p:cNvPr id="6" name="Text 4"/>
          <p:cNvSpPr/>
          <p:nvPr/>
        </p:nvSpPr>
        <p:spPr>
          <a:xfrm>
            <a:off x="642640" y="2570485"/>
            <a:ext cx="2329681"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000000"/>
                </a:solidFill>
                <a:latin typeface="Noto Serif" pitchFamily="34" charset="0"/>
                <a:ea typeface="Noto Serif" pitchFamily="34" charset="-122"/>
                <a:cs typeface="Noto Serif" pitchFamily="34" charset="-120"/>
              </a:rPr>
              <a:t>Capital, personal, political advertisement &amp; club expenses </a:t>
            </a:r>
            <a:endParaRPr lang="en-US" sz="1100" dirty="0"/>
          </a:p>
        </p:txBody>
      </p:sp>
      <p:sp>
        <p:nvSpPr>
          <p:cNvPr id="7" name="Shape 5"/>
          <p:cNvSpPr/>
          <p:nvPr/>
        </p:nvSpPr>
        <p:spPr>
          <a:xfrm>
            <a:off x="3260601" y="2117452"/>
            <a:ext cx="2622724" cy="1053182"/>
          </a:xfrm>
          <a:prstGeom prst="roundRect">
            <a:avLst>
              <a:gd name="adj" fmla="val 5654"/>
            </a:avLst>
          </a:prstGeom>
          <a:solidFill>
            <a:srgbClr val="E6DED2">
              <a:alpha val="50000"/>
            </a:srgbClr>
          </a:solidFill>
          <a:ln w="4763">
            <a:solidFill>
              <a:srgbClr val="CCC4B8"/>
            </a:solidFill>
            <a:prstDash val="solid"/>
          </a:ln>
          <a:effectLst>
            <a:outerShdw dist="17780" dir="2700000" algn="bl" rotWithShape="0">
              <a:srgbClr val="CCC4B8">
                <a:alpha val="100000"/>
              </a:srgbClr>
            </a:outerShdw>
          </a:effectLst>
        </p:spPr>
      </p:sp>
      <p:sp>
        <p:nvSpPr>
          <p:cNvPr id="8" name="Text 6"/>
          <p:cNvSpPr/>
          <p:nvPr/>
        </p:nvSpPr>
        <p:spPr>
          <a:xfrm>
            <a:off x="3407122" y="2263973"/>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000000"/>
                </a:solidFill>
                <a:latin typeface="Noto Serif Medium" pitchFamily="34" charset="0"/>
                <a:ea typeface="Noto Serif Medium" pitchFamily="34" charset="-122"/>
                <a:cs typeface="Noto Serif Medium" pitchFamily="34" charset="-120"/>
              </a:rPr>
              <a:t>21(b)</a:t>
            </a:r>
            <a:endParaRPr lang="en-US" sz="1350" dirty="0"/>
          </a:p>
        </p:txBody>
      </p:sp>
      <p:sp>
        <p:nvSpPr>
          <p:cNvPr id="9" name="Text 7"/>
          <p:cNvSpPr/>
          <p:nvPr/>
        </p:nvSpPr>
        <p:spPr>
          <a:xfrm>
            <a:off x="3407122" y="2570485"/>
            <a:ext cx="2329681"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000000"/>
                </a:solidFill>
                <a:latin typeface="Noto Serif" pitchFamily="34" charset="0"/>
                <a:ea typeface="Noto Serif" pitchFamily="34" charset="-122"/>
                <a:cs typeface="Noto Serif" pitchFamily="34" charset="-120"/>
              </a:rPr>
              <a:t>TDS-related disallowances u/s 40(a)</a:t>
            </a:r>
            <a:endParaRPr lang="en-US" sz="1100" dirty="0"/>
          </a:p>
        </p:txBody>
      </p:sp>
      <p:sp>
        <p:nvSpPr>
          <p:cNvPr id="10" name="Shape 8"/>
          <p:cNvSpPr/>
          <p:nvPr/>
        </p:nvSpPr>
        <p:spPr>
          <a:xfrm>
            <a:off x="6025083" y="2117452"/>
            <a:ext cx="2622724" cy="1053182"/>
          </a:xfrm>
          <a:prstGeom prst="roundRect">
            <a:avLst>
              <a:gd name="adj" fmla="val 5654"/>
            </a:avLst>
          </a:prstGeom>
          <a:solidFill>
            <a:srgbClr val="E6DED2">
              <a:alpha val="50000"/>
            </a:srgbClr>
          </a:solidFill>
          <a:ln w="4763">
            <a:solidFill>
              <a:srgbClr val="CCC4B8"/>
            </a:solidFill>
            <a:prstDash val="solid"/>
          </a:ln>
          <a:effectLst>
            <a:outerShdw dist="17780" dir="2700000" algn="bl" rotWithShape="0">
              <a:srgbClr val="CCC4B8">
                <a:alpha val="100000"/>
              </a:srgbClr>
            </a:outerShdw>
          </a:effectLst>
        </p:spPr>
      </p:sp>
      <p:sp>
        <p:nvSpPr>
          <p:cNvPr id="11" name="Text 9"/>
          <p:cNvSpPr/>
          <p:nvPr/>
        </p:nvSpPr>
        <p:spPr>
          <a:xfrm>
            <a:off x="6171605" y="2263973"/>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000000"/>
                </a:solidFill>
                <a:latin typeface="Noto Serif Medium" pitchFamily="34" charset="0"/>
                <a:ea typeface="Noto Serif Medium" pitchFamily="34" charset="-122"/>
                <a:cs typeface="Noto Serif Medium" pitchFamily="34" charset="-120"/>
              </a:rPr>
              <a:t>21(c)</a:t>
            </a:r>
            <a:endParaRPr lang="en-US" sz="1350" dirty="0"/>
          </a:p>
        </p:txBody>
      </p:sp>
      <p:sp>
        <p:nvSpPr>
          <p:cNvPr id="12" name="Text 10"/>
          <p:cNvSpPr/>
          <p:nvPr/>
        </p:nvSpPr>
        <p:spPr>
          <a:xfrm>
            <a:off x="6171605" y="2570485"/>
            <a:ext cx="2329681"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000000"/>
                </a:solidFill>
                <a:latin typeface="Noto Serif" pitchFamily="34" charset="0"/>
                <a:ea typeface="Noto Serif" pitchFamily="34" charset="-122"/>
                <a:cs typeface="Noto Serif" pitchFamily="34" charset="-120"/>
              </a:rPr>
              <a:t>Partner/member remuneration &amp; interest u/s 40(b)/40(ba)</a:t>
            </a:r>
            <a:endParaRPr lang="en-US" sz="1100" dirty="0"/>
          </a:p>
        </p:txBody>
      </p:sp>
      <p:sp>
        <p:nvSpPr>
          <p:cNvPr id="13" name="Shape 11"/>
          <p:cNvSpPr/>
          <p:nvPr/>
        </p:nvSpPr>
        <p:spPr>
          <a:xfrm>
            <a:off x="496119" y="3312393"/>
            <a:ext cx="4004965" cy="1053182"/>
          </a:xfrm>
          <a:prstGeom prst="roundRect">
            <a:avLst>
              <a:gd name="adj" fmla="val 5654"/>
            </a:avLst>
          </a:prstGeom>
          <a:solidFill>
            <a:srgbClr val="E6DED2">
              <a:alpha val="50000"/>
            </a:srgbClr>
          </a:solidFill>
          <a:ln w="4763">
            <a:solidFill>
              <a:srgbClr val="CCC4B8"/>
            </a:solidFill>
            <a:prstDash val="solid"/>
          </a:ln>
          <a:effectLst>
            <a:outerShdw dist="17780" dir="2700000" algn="bl" rotWithShape="0">
              <a:srgbClr val="CCC4B8">
                <a:alpha val="100000"/>
              </a:srgbClr>
            </a:outerShdw>
          </a:effectLst>
        </p:spPr>
      </p:sp>
      <p:sp>
        <p:nvSpPr>
          <p:cNvPr id="14" name="Text 12"/>
          <p:cNvSpPr/>
          <p:nvPr/>
        </p:nvSpPr>
        <p:spPr>
          <a:xfrm>
            <a:off x="642640" y="3458914"/>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000000"/>
                </a:solidFill>
                <a:latin typeface="Noto Serif Medium" pitchFamily="34" charset="0"/>
                <a:ea typeface="Noto Serif Medium" pitchFamily="34" charset="-122"/>
                <a:cs typeface="Noto Serif Medium" pitchFamily="34" charset="-120"/>
              </a:rPr>
              <a:t>21(d)</a:t>
            </a:r>
            <a:endParaRPr lang="en-US" sz="1350" dirty="0"/>
          </a:p>
        </p:txBody>
      </p:sp>
      <p:sp>
        <p:nvSpPr>
          <p:cNvPr id="15" name="Text 13"/>
          <p:cNvSpPr/>
          <p:nvPr/>
        </p:nvSpPr>
        <p:spPr>
          <a:xfrm>
            <a:off x="642640" y="3765426"/>
            <a:ext cx="3711922" cy="226814"/>
          </a:xfrm>
          <a:prstGeom prst="rect">
            <a:avLst/>
          </a:prstGeom>
          <a:noFill/>
          <a:ln/>
        </p:spPr>
        <p:txBody>
          <a:bodyPr wrap="none" lIns="0" tIns="0" rIns="0" bIns="0" rtlCol="0" anchor="t"/>
          <a:lstStyle/>
          <a:p>
            <a:pPr marL="0" indent="0" algn="l">
              <a:lnSpc>
                <a:spcPct val="133000"/>
              </a:lnSpc>
              <a:buNone/>
            </a:pPr>
            <a:r>
              <a:rPr lang="en-US" sz="1100" dirty="0">
                <a:solidFill>
                  <a:srgbClr val="000000"/>
                </a:solidFill>
                <a:latin typeface="Noto Serif" pitchFamily="34" charset="0"/>
                <a:ea typeface="Noto Serif" pitchFamily="34" charset="-122"/>
                <a:cs typeface="Noto Serif" pitchFamily="34" charset="-120"/>
              </a:rPr>
              <a:t>Cash payments exceeding limits u/s 40A(3)</a:t>
            </a:r>
            <a:endParaRPr lang="en-US" sz="1100" dirty="0"/>
          </a:p>
        </p:txBody>
      </p:sp>
      <p:sp>
        <p:nvSpPr>
          <p:cNvPr id="16" name="Shape 14"/>
          <p:cNvSpPr/>
          <p:nvPr/>
        </p:nvSpPr>
        <p:spPr>
          <a:xfrm>
            <a:off x="4642842" y="3312393"/>
            <a:ext cx="4004965" cy="1053182"/>
          </a:xfrm>
          <a:prstGeom prst="roundRect">
            <a:avLst>
              <a:gd name="adj" fmla="val 5654"/>
            </a:avLst>
          </a:prstGeom>
          <a:solidFill>
            <a:srgbClr val="E6DED2">
              <a:alpha val="50000"/>
            </a:srgbClr>
          </a:solidFill>
          <a:ln w="4763">
            <a:solidFill>
              <a:srgbClr val="CCC4B8"/>
            </a:solidFill>
            <a:prstDash val="solid"/>
          </a:ln>
          <a:effectLst>
            <a:outerShdw dist="17780" dir="2700000" algn="bl" rotWithShape="0">
              <a:srgbClr val="CCC4B8">
                <a:alpha val="100000"/>
              </a:srgbClr>
            </a:outerShdw>
          </a:effectLst>
        </p:spPr>
      </p:sp>
      <p:sp>
        <p:nvSpPr>
          <p:cNvPr id="17" name="Text 15"/>
          <p:cNvSpPr/>
          <p:nvPr/>
        </p:nvSpPr>
        <p:spPr>
          <a:xfrm>
            <a:off x="4789363" y="3458914"/>
            <a:ext cx="1772022" cy="221456"/>
          </a:xfrm>
          <a:prstGeom prst="rect">
            <a:avLst/>
          </a:prstGeom>
          <a:noFill/>
          <a:ln/>
        </p:spPr>
        <p:txBody>
          <a:bodyPr wrap="none" lIns="0" tIns="0" rIns="0" bIns="0" rtlCol="0" anchor="t"/>
          <a:lstStyle/>
          <a:p>
            <a:pPr marL="0" indent="0" algn="l">
              <a:lnSpc>
                <a:spcPct val="104000"/>
              </a:lnSpc>
              <a:buNone/>
            </a:pPr>
            <a:r>
              <a:rPr lang="en-US" sz="1350" dirty="0">
                <a:solidFill>
                  <a:srgbClr val="000000"/>
                </a:solidFill>
                <a:latin typeface="Noto Serif Medium" pitchFamily="34" charset="0"/>
                <a:ea typeface="Noto Serif Medium" pitchFamily="34" charset="-122"/>
                <a:cs typeface="Noto Serif Medium" pitchFamily="34" charset="-120"/>
              </a:rPr>
              <a:t>21(e)–(i)</a:t>
            </a:r>
            <a:endParaRPr lang="en-US" sz="1350" dirty="0"/>
          </a:p>
        </p:txBody>
      </p:sp>
      <p:sp>
        <p:nvSpPr>
          <p:cNvPr id="18" name="Text 16"/>
          <p:cNvSpPr/>
          <p:nvPr/>
        </p:nvSpPr>
        <p:spPr>
          <a:xfrm>
            <a:off x="4789363" y="3765426"/>
            <a:ext cx="3711922"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000000"/>
                </a:solidFill>
                <a:latin typeface="Noto Serif" pitchFamily="34" charset="0"/>
                <a:ea typeface="Noto Serif" pitchFamily="34" charset="-122"/>
                <a:cs typeface="Noto Serif" pitchFamily="34" charset="-120"/>
              </a:rPr>
              <a:t>Gratuity, employer contributions, contingent liabilities, Sec 14A &amp; interest on capital borrowed</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597</TotalTime>
  <Words>32278</Words>
  <Application>Microsoft Office PowerPoint</Application>
  <PresentationFormat>On-screen Show (16:9)</PresentationFormat>
  <Paragraphs>3345</Paragraphs>
  <Slides>193</Slides>
  <Notes>159</Notes>
  <HiddenSlides>0</HiddenSlides>
  <MMClips>0</MMClips>
  <ScaleCrop>false</ScaleCrop>
  <HeadingPairs>
    <vt:vector size="6" baseType="variant">
      <vt:variant>
        <vt:lpstr>Fonts Used</vt:lpstr>
      </vt:variant>
      <vt:variant>
        <vt:i4>16</vt:i4>
      </vt:variant>
      <vt:variant>
        <vt:lpstr>Theme</vt:lpstr>
      </vt:variant>
      <vt:variant>
        <vt:i4>3</vt:i4>
      </vt:variant>
      <vt:variant>
        <vt:lpstr>Slide Titles</vt:lpstr>
      </vt:variant>
      <vt:variant>
        <vt:i4>193</vt:i4>
      </vt:variant>
    </vt:vector>
  </HeadingPairs>
  <TitlesOfParts>
    <vt:vector size="212" baseType="lpstr">
      <vt:lpstr>Arial</vt:lpstr>
      <vt:lpstr>Arial Unicode MS</vt:lpstr>
      <vt:lpstr>Book Antiqua</vt:lpstr>
      <vt:lpstr>Calibri</vt:lpstr>
      <vt:lpstr>Calibri Light</vt:lpstr>
      <vt:lpstr>Crimson Pro SemiBold</vt:lpstr>
      <vt:lpstr>Epilogue</vt:lpstr>
      <vt:lpstr>Fraunces Medium</vt:lpstr>
      <vt:lpstr>Inter</vt:lpstr>
      <vt:lpstr>Inter Bold</vt:lpstr>
      <vt:lpstr>Lora</vt:lpstr>
      <vt:lpstr>Noto Serif</vt:lpstr>
      <vt:lpstr>Noto Serif Medium</vt:lpstr>
      <vt:lpstr>Source Sans 3</vt:lpstr>
      <vt:lpstr>Trebuchet MS</vt:lpstr>
      <vt:lpstr>Wingdings</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Audit under Section 44AB</dc:title>
  <dc:subject>PptxGenJS Presentation</dc:subject>
  <dc:creator>PptxGenJS</dc:creator>
  <cp:lastModifiedBy>Homesh Jalora</cp:lastModifiedBy>
  <cp:revision>34</cp:revision>
  <dcterms:created xsi:type="dcterms:W3CDTF">2026-05-27T08:33:12Z</dcterms:created>
  <dcterms:modified xsi:type="dcterms:W3CDTF">2026-09-03T06:02:58Z</dcterms:modified>
</cp:coreProperties>
</file>