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94" d="100"/>
          <a:sy n="94" d="100"/>
        </p:scale>
        <p:origin x="6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238"/>
        </a:solidFill>
        <a:effectLst/>
      </p:bgPr>
    </p:bg>
    <p:spTree>
      <p:nvGrpSpPr>
        <p:cNvPr id="1" name=""/>
        <p:cNvGrpSpPr/>
        <p:nvPr/>
      </p:nvGrpSpPr>
      <p:grpSpPr>
        <a:xfrm>
          <a:off x="0" y="0"/>
          <a:ext cx="0" cy="0"/>
          <a:chOff x="0" y="0"/>
          <a:chExt cx="0" cy="0"/>
        </a:xfrm>
      </p:grpSpPr>
      <p:sp>
        <p:nvSpPr>
          <p:cNvPr id="2" name="Shape 0"/>
          <p:cNvSpPr/>
          <p:nvPr/>
        </p:nvSpPr>
        <p:spPr>
          <a:xfrm>
            <a:off x="640080" y="640080"/>
            <a:ext cx="548640" cy="91440"/>
          </a:xfrm>
          <a:prstGeom prst="rect">
            <a:avLst/>
          </a:prstGeom>
          <a:solidFill>
            <a:srgbClr val="C9A961"/>
          </a:solidFill>
          <a:ln w="12700">
            <a:solidFill>
              <a:srgbClr val="C9A961"/>
            </a:solidFill>
            <a:prstDash val="solid"/>
          </a:ln>
        </p:spPr>
      </p:sp>
      <p:sp>
        <p:nvSpPr>
          <p:cNvPr id="3" name="Text 1"/>
          <p:cNvSpPr/>
          <p:nvPr/>
        </p:nvSpPr>
        <p:spPr>
          <a:xfrm>
            <a:off x="640080" y="868680"/>
            <a:ext cx="7863840" cy="320040"/>
          </a:xfrm>
          <a:prstGeom prst="rect">
            <a:avLst/>
          </a:prstGeom>
          <a:noFill/>
          <a:ln/>
        </p:spPr>
        <p:txBody>
          <a:bodyPr wrap="square" rtlCol="0" anchor="ctr"/>
          <a:lstStyle/>
          <a:p>
            <a:pPr marL="0" indent="0">
              <a:buNone/>
            </a:pPr>
            <a:r>
              <a:rPr lang="en-US" sz="1300" b="1" kern="0" spc="800" dirty="0">
                <a:solidFill>
                  <a:srgbClr val="C9A961"/>
                </a:solidFill>
                <a:latin typeface="Calibri" pitchFamily="34" charset="0"/>
                <a:ea typeface="Calibri" pitchFamily="34" charset="-122"/>
                <a:cs typeface="Calibri" pitchFamily="34" charset="-120"/>
              </a:rPr>
              <a:t>ETHICAL STANDARDS</a:t>
            </a:r>
            <a:endParaRPr lang="en-US" sz="1300" dirty="0"/>
          </a:p>
        </p:txBody>
      </p:sp>
      <p:sp>
        <p:nvSpPr>
          <p:cNvPr id="4" name="Text 2"/>
          <p:cNvSpPr/>
          <p:nvPr/>
        </p:nvSpPr>
        <p:spPr>
          <a:xfrm>
            <a:off x="640080" y="1371600"/>
            <a:ext cx="7863840" cy="2011680"/>
          </a:xfrm>
          <a:prstGeom prst="rect">
            <a:avLst/>
          </a:prstGeom>
          <a:noFill/>
          <a:ln/>
        </p:spPr>
        <p:txBody>
          <a:bodyPr wrap="square" rtlCol="0" anchor="t"/>
          <a:lstStyle/>
          <a:p>
            <a:pPr marL="0" indent="0">
              <a:buNone/>
            </a:pPr>
            <a:r>
              <a:rPr lang="en-US" sz="5400" b="1" dirty="0">
                <a:solidFill>
                  <a:srgbClr val="FFFFFF"/>
                </a:solidFill>
                <a:latin typeface="Cambria" pitchFamily="34" charset="0"/>
                <a:ea typeface="Cambria" pitchFamily="34" charset="-122"/>
                <a:cs typeface="Cambria" pitchFamily="34" charset="-120"/>
              </a:rPr>
              <a:t>Compliances with</a:t>
            </a:r>
            <a:endParaRPr lang="en-US" sz="5400" dirty="0"/>
          </a:p>
          <a:p>
            <a:pPr marL="0" indent="0">
              <a:buNone/>
            </a:pPr>
            <a:r>
              <a:rPr lang="en-US" sz="5400" b="1" dirty="0">
                <a:solidFill>
                  <a:srgbClr val="FFFFFF"/>
                </a:solidFill>
                <a:latin typeface="Cambria" pitchFamily="34" charset="0"/>
                <a:ea typeface="Cambria" pitchFamily="34" charset="-122"/>
                <a:cs typeface="Cambria" pitchFamily="34" charset="-120"/>
              </a:rPr>
              <a:t>Ethical Standards</a:t>
            </a:r>
            <a:endParaRPr lang="en-US" sz="5400" dirty="0"/>
          </a:p>
        </p:txBody>
      </p:sp>
      <p:sp>
        <p:nvSpPr>
          <p:cNvPr id="5" name="Shape 3"/>
          <p:cNvSpPr/>
          <p:nvPr/>
        </p:nvSpPr>
        <p:spPr>
          <a:xfrm>
            <a:off x="640080" y="3977640"/>
            <a:ext cx="45720" cy="548640"/>
          </a:xfrm>
          <a:prstGeom prst="rect">
            <a:avLst/>
          </a:prstGeom>
          <a:solidFill>
            <a:srgbClr val="C9A961"/>
          </a:solidFill>
          <a:ln w="12700">
            <a:solidFill>
              <a:srgbClr val="C9A961"/>
            </a:solidFill>
            <a:prstDash val="solid"/>
          </a:ln>
        </p:spPr>
      </p:sp>
      <p:sp>
        <p:nvSpPr>
          <p:cNvPr id="6" name="Text 4"/>
          <p:cNvSpPr/>
          <p:nvPr/>
        </p:nvSpPr>
        <p:spPr>
          <a:xfrm>
            <a:off x="868680" y="3977640"/>
            <a:ext cx="7315200" cy="640080"/>
          </a:xfrm>
          <a:prstGeom prst="rect">
            <a:avLst/>
          </a:prstGeom>
          <a:noFill/>
          <a:ln/>
        </p:spPr>
        <p:txBody>
          <a:bodyPr wrap="square" rtlCol="0" anchor="t"/>
          <a:lstStyle/>
          <a:p>
            <a:pPr marL="0" indent="0">
              <a:buNone/>
            </a:pPr>
            <a:r>
              <a:rPr lang="en-US" sz="1800" b="1" dirty="0">
                <a:solidFill>
                  <a:srgbClr val="FFFFFF"/>
                </a:solidFill>
                <a:latin typeface="Cambria" pitchFamily="34" charset="0"/>
                <a:ea typeface="Cambria" pitchFamily="34" charset="-122"/>
                <a:cs typeface="Cambria" pitchFamily="34" charset="-120"/>
              </a:rPr>
              <a:t>CA. Vimal Chopra</a:t>
            </a:r>
            <a:endParaRPr lang="en-US" sz="1800" dirty="0"/>
          </a:p>
          <a:p>
            <a:pPr marL="0" indent="0">
              <a:buNone/>
            </a:pPr>
            <a:r>
              <a:rPr lang="en-US" sz="1300" dirty="0">
                <a:solidFill>
                  <a:srgbClr val="E8D690"/>
                </a:solidFill>
                <a:latin typeface="Calibri" pitchFamily="34" charset="0"/>
                <a:ea typeface="Calibri" pitchFamily="34" charset="-122"/>
                <a:cs typeface="Calibri" pitchFamily="34" charset="-120"/>
              </a:rPr>
              <a:t>Ex-Chairman, ICAI-CIRC</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Legal Framework</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325880"/>
            <a:ext cx="8046720" cy="713232"/>
          </a:xfrm>
          <a:prstGeom prst="rect">
            <a:avLst/>
          </a:prstGeom>
          <a:solidFill>
            <a:srgbClr val="F5F4EE"/>
          </a:solidFill>
          <a:ln w="12700">
            <a:solidFill>
              <a:srgbClr val="F5F4EE"/>
            </a:solidFill>
            <a:prstDash val="solid"/>
          </a:ln>
        </p:spPr>
      </p:sp>
      <p:sp>
        <p:nvSpPr>
          <p:cNvPr id="5" name="Text 3"/>
          <p:cNvSpPr/>
          <p:nvPr/>
        </p:nvSpPr>
        <p:spPr>
          <a:xfrm>
            <a:off x="777240" y="1362456"/>
            <a:ext cx="1737360" cy="640080"/>
          </a:xfrm>
          <a:prstGeom prst="rect">
            <a:avLst/>
          </a:prstGeom>
          <a:noFill/>
          <a:ln/>
        </p:spPr>
        <p:txBody>
          <a:bodyPr wrap="square"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Act</a:t>
            </a:r>
            <a:endParaRPr lang="en-US" sz="1500" dirty="0"/>
          </a:p>
        </p:txBody>
      </p:sp>
      <p:sp>
        <p:nvSpPr>
          <p:cNvPr id="6" name="Text 4"/>
          <p:cNvSpPr/>
          <p:nvPr/>
        </p:nvSpPr>
        <p:spPr>
          <a:xfrm>
            <a:off x="2606040" y="1362456"/>
            <a:ext cx="5852160" cy="640080"/>
          </a:xfrm>
          <a:prstGeom prst="rect">
            <a:avLst/>
          </a:prstGeom>
          <a:noFill/>
          <a:ln/>
        </p:spPr>
        <p:txBody>
          <a:bodyPr wrap="square" rtlCol="0" anchor="ctr"/>
          <a:lstStyle/>
          <a:p>
            <a:pPr marL="0" indent="0">
              <a:buNone/>
            </a:pPr>
            <a:r>
              <a:rPr lang="en-US" sz="1300" dirty="0">
                <a:solidFill>
                  <a:srgbClr val="374151"/>
                </a:solidFill>
                <a:latin typeface="Calibri" pitchFamily="34" charset="0"/>
                <a:ea typeface="Calibri" pitchFamily="34" charset="-122"/>
                <a:cs typeface="Calibri" pitchFamily="34" charset="-120"/>
              </a:rPr>
              <a:t>The CA Act, 1949</a:t>
            </a:r>
            <a:endParaRPr lang="en-US" sz="1300" dirty="0"/>
          </a:p>
        </p:txBody>
      </p:sp>
      <p:sp>
        <p:nvSpPr>
          <p:cNvPr id="7" name="Shape 5"/>
          <p:cNvSpPr/>
          <p:nvPr/>
        </p:nvSpPr>
        <p:spPr>
          <a:xfrm>
            <a:off x="548640" y="2130552"/>
            <a:ext cx="8046720" cy="713232"/>
          </a:xfrm>
          <a:prstGeom prst="rect">
            <a:avLst/>
          </a:prstGeom>
          <a:solidFill>
            <a:srgbClr val="F5F4EE"/>
          </a:solidFill>
          <a:ln w="12700">
            <a:solidFill>
              <a:srgbClr val="F5F4EE"/>
            </a:solidFill>
            <a:prstDash val="solid"/>
          </a:ln>
        </p:spPr>
      </p:sp>
      <p:sp>
        <p:nvSpPr>
          <p:cNvPr id="8" name="Text 6"/>
          <p:cNvSpPr/>
          <p:nvPr/>
        </p:nvSpPr>
        <p:spPr>
          <a:xfrm>
            <a:off x="777240" y="2167128"/>
            <a:ext cx="1737360" cy="640080"/>
          </a:xfrm>
          <a:prstGeom prst="rect">
            <a:avLst/>
          </a:prstGeom>
          <a:noFill/>
          <a:ln/>
        </p:spPr>
        <p:txBody>
          <a:bodyPr wrap="square"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Rules</a:t>
            </a:r>
            <a:endParaRPr lang="en-US" sz="1500" dirty="0"/>
          </a:p>
        </p:txBody>
      </p:sp>
      <p:sp>
        <p:nvSpPr>
          <p:cNvPr id="9" name="Text 7"/>
          <p:cNvSpPr/>
          <p:nvPr/>
        </p:nvSpPr>
        <p:spPr>
          <a:xfrm>
            <a:off x="2606040" y="2167128"/>
            <a:ext cx="5852160" cy="640080"/>
          </a:xfrm>
          <a:prstGeom prst="rect">
            <a:avLst/>
          </a:prstGeom>
          <a:noFill/>
          <a:ln/>
        </p:spPr>
        <p:txBody>
          <a:bodyPr wrap="square" rtlCol="0" anchor="ctr"/>
          <a:lstStyle/>
          <a:p>
            <a:pPr marL="0" indent="0">
              <a:buNone/>
            </a:pPr>
            <a:r>
              <a:rPr lang="en-US" sz="1300" dirty="0">
                <a:solidFill>
                  <a:srgbClr val="374151"/>
                </a:solidFill>
                <a:latin typeface="Calibri" pitchFamily="34" charset="0"/>
                <a:ea typeface="Calibri" pitchFamily="34" charset="-122"/>
                <a:cs typeface="Calibri" pitchFamily="34" charset="-120"/>
              </a:rPr>
              <a:t>Chartered Accountants (Procedure of Investigations of Professional and Other Misconduct and Conduct of Cases) Rules 2007 and Amendments.</a:t>
            </a:r>
            <a:endParaRPr lang="en-US" sz="1300" dirty="0"/>
          </a:p>
        </p:txBody>
      </p:sp>
      <p:sp>
        <p:nvSpPr>
          <p:cNvPr id="10" name="Shape 8"/>
          <p:cNvSpPr/>
          <p:nvPr/>
        </p:nvSpPr>
        <p:spPr>
          <a:xfrm>
            <a:off x="548640" y="2935224"/>
            <a:ext cx="8046720" cy="713232"/>
          </a:xfrm>
          <a:prstGeom prst="rect">
            <a:avLst/>
          </a:prstGeom>
          <a:solidFill>
            <a:srgbClr val="F5F4EE"/>
          </a:solidFill>
          <a:ln w="12700">
            <a:solidFill>
              <a:srgbClr val="F5F4EE"/>
            </a:solidFill>
            <a:prstDash val="solid"/>
          </a:ln>
        </p:spPr>
      </p:sp>
      <p:sp>
        <p:nvSpPr>
          <p:cNvPr id="11" name="Text 9"/>
          <p:cNvSpPr/>
          <p:nvPr/>
        </p:nvSpPr>
        <p:spPr>
          <a:xfrm>
            <a:off x="777240" y="2971800"/>
            <a:ext cx="1737360" cy="640080"/>
          </a:xfrm>
          <a:prstGeom prst="rect">
            <a:avLst/>
          </a:prstGeom>
          <a:noFill/>
          <a:ln/>
        </p:spPr>
        <p:txBody>
          <a:bodyPr wrap="square"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Regulations</a:t>
            </a:r>
            <a:endParaRPr lang="en-US" sz="1500" dirty="0"/>
          </a:p>
        </p:txBody>
      </p:sp>
      <p:sp>
        <p:nvSpPr>
          <p:cNvPr id="12" name="Text 10"/>
          <p:cNvSpPr/>
          <p:nvPr/>
        </p:nvSpPr>
        <p:spPr>
          <a:xfrm>
            <a:off x="2606040" y="2971800"/>
            <a:ext cx="5852160" cy="640080"/>
          </a:xfrm>
          <a:prstGeom prst="rect">
            <a:avLst/>
          </a:prstGeom>
          <a:noFill/>
          <a:ln/>
        </p:spPr>
        <p:txBody>
          <a:bodyPr wrap="square" rtlCol="0" anchor="ctr"/>
          <a:lstStyle/>
          <a:p>
            <a:pPr marL="0" indent="0">
              <a:buNone/>
            </a:pPr>
            <a:r>
              <a:rPr lang="en-US" sz="1300" dirty="0">
                <a:solidFill>
                  <a:srgbClr val="374151"/>
                </a:solidFill>
                <a:latin typeface="Calibri" pitchFamily="34" charset="0"/>
                <a:ea typeface="Calibri" pitchFamily="34" charset="-122"/>
                <a:cs typeface="Calibri" pitchFamily="34" charset="-120"/>
              </a:rPr>
              <a:t>The CA Regulations 1988</a:t>
            </a:r>
            <a:endParaRPr lang="en-US" sz="1300" dirty="0"/>
          </a:p>
        </p:txBody>
      </p:sp>
      <p:sp>
        <p:nvSpPr>
          <p:cNvPr id="13" name="Shape 11"/>
          <p:cNvSpPr/>
          <p:nvPr/>
        </p:nvSpPr>
        <p:spPr>
          <a:xfrm>
            <a:off x="548640" y="3739896"/>
            <a:ext cx="8046720" cy="713232"/>
          </a:xfrm>
          <a:prstGeom prst="rect">
            <a:avLst/>
          </a:prstGeom>
          <a:solidFill>
            <a:srgbClr val="F5F4EE"/>
          </a:solidFill>
          <a:ln w="12700">
            <a:solidFill>
              <a:srgbClr val="F5F4EE"/>
            </a:solidFill>
            <a:prstDash val="solid"/>
          </a:ln>
        </p:spPr>
      </p:sp>
      <p:sp>
        <p:nvSpPr>
          <p:cNvPr id="14" name="Text 12"/>
          <p:cNvSpPr/>
          <p:nvPr/>
        </p:nvSpPr>
        <p:spPr>
          <a:xfrm>
            <a:off x="777240" y="3776472"/>
            <a:ext cx="1737360" cy="640080"/>
          </a:xfrm>
          <a:prstGeom prst="rect">
            <a:avLst/>
          </a:prstGeom>
          <a:noFill/>
          <a:ln/>
        </p:spPr>
        <p:txBody>
          <a:bodyPr wrap="square"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Code of Ethics</a:t>
            </a:r>
            <a:endParaRPr lang="en-US" sz="1500" dirty="0"/>
          </a:p>
        </p:txBody>
      </p:sp>
      <p:sp>
        <p:nvSpPr>
          <p:cNvPr id="15" name="Text 13"/>
          <p:cNvSpPr/>
          <p:nvPr/>
        </p:nvSpPr>
        <p:spPr>
          <a:xfrm>
            <a:off x="2606040" y="3776472"/>
            <a:ext cx="5852160" cy="640080"/>
          </a:xfrm>
          <a:prstGeom prst="rect">
            <a:avLst/>
          </a:prstGeom>
          <a:noFill/>
          <a:ln/>
        </p:spPr>
        <p:txBody>
          <a:bodyPr wrap="square" rtlCol="0" anchor="ctr"/>
          <a:lstStyle/>
          <a:p>
            <a:pPr marL="0" indent="0">
              <a:buNone/>
            </a:pPr>
            <a:r>
              <a:rPr lang="en-US" sz="1300" dirty="0">
                <a:solidFill>
                  <a:srgbClr val="374151"/>
                </a:solidFill>
                <a:latin typeface="Calibri" pitchFamily="34" charset="0"/>
                <a:ea typeface="Calibri" pitchFamily="34" charset="-122"/>
                <a:cs typeface="Calibri" pitchFamily="34" charset="-120"/>
              </a:rPr>
              <a:t>Code of Ethics, 2026 Vol-I, II &amp; III (1.4.2026)</a:t>
            </a:r>
            <a:endParaRPr lang="en-US" sz="1300" dirty="0"/>
          </a:p>
        </p:txBody>
      </p:sp>
      <p:sp>
        <p:nvSpPr>
          <p:cNvPr id="16" name="Text 1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 / 54</a:t>
            </a:r>
            <a:endParaRPr lang="en-US" sz="900" dirty="0"/>
          </a:p>
        </p:txBody>
      </p:sp>
      <p:sp>
        <p:nvSpPr>
          <p:cNvPr id="17" name="Text 1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Source Material</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640080" y="1371600"/>
            <a:ext cx="347472" cy="347472"/>
          </a:xfrm>
          <a:prstGeom prst="ellipse">
            <a:avLst/>
          </a:prstGeom>
          <a:solidFill>
            <a:srgbClr val="1E2761"/>
          </a:solidFill>
          <a:ln w="12700">
            <a:solidFill>
              <a:srgbClr val="1E2761"/>
            </a:solidFill>
            <a:prstDash val="solid"/>
          </a:ln>
        </p:spPr>
      </p:sp>
      <p:sp>
        <p:nvSpPr>
          <p:cNvPr id="5" name="Text 3"/>
          <p:cNvSpPr/>
          <p:nvPr/>
        </p:nvSpPr>
        <p:spPr>
          <a:xfrm>
            <a:off x="640080" y="1371600"/>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1</a:t>
            </a:r>
            <a:endParaRPr lang="en-US" sz="1300" dirty="0"/>
          </a:p>
        </p:txBody>
      </p:sp>
      <p:sp>
        <p:nvSpPr>
          <p:cNvPr id="6" name="Text 4"/>
          <p:cNvSpPr/>
          <p:nvPr/>
        </p:nvSpPr>
        <p:spPr>
          <a:xfrm>
            <a:off x="1143000" y="1325880"/>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Ethical Standards Board portal  —  https://ethics.icai.org/</a:t>
            </a:r>
            <a:endParaRPr lang="en-US" sz="1400" dirty="0"/>
          </a:p>
        </p:txBody>
      </p:sp>
      <p:sp>
        <p:nvSpPr>
          <p:cNvPr id="7" name="Shape 5"/>
          <p:cNvSpPr/>
          <p:nvPr/>
        </p:nvSpPr>
        <p:spPr>
          <a:xfrm>
            <a:off x="640080" y="1901952"/>
            <a:ext cx="347472" cy="347472"/>
          </a:xfrm>
          <a:prstGeom prst="ellipse">
            <a:avLst/>
          </a:prstGeom>
          <a:solidFill>
            <a:srgbClr val="1E2761"/>
          </a:solidFill>
          <a:ln w="12700">
            <a:solidFill>
              <a:srgbClr val="1E2761"/>
            </a:solidFill>
            <a:prstDash val="solid"/>
          </a:ln>
        </p:spPr>
      </p:sp>
      <p:sp>
        <p:nvSpPr>
          <p:cNvPr id="8" name="Text 6"/>
          <p:cNvSpPr/>
          <p:nvPr/>
        </p:nvSpPr>
        <p:spPr>
          <a:xfrm>
            <a:off x="640080" y="1901952"/>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2</a:t>
            </a:r>
            <a:endParaRPr lang="en-US" sz="1300" dirty="0"/>
          </a:p>
        </p:txBody>
      </p:sp>
      <p:sp>
        <p:nvSpPr>
          <p:cNvPr id="9" name="Text 7"/>
          <p:cNvSpPr/>
          <p:nvPr/>
        </p:nvSpPr>
        <p:spPr>
          <a:xfrm>
            <a:off x="1143000" y="1856232"/>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CODE OF ETHICS (Volume – I, II and III) Revised 2026</a:t>
            </a:r>
            <a:endParaRPr lang="en-US" sz="1400" dirty="0"/>
          </a:p>
        </p:txBody>
      </p:sp>
      <p:sp>
        <p:nvSpPr>
          <p:cNvPr id="10" name="Shape 8"/>
          <p:cNvSpPr/>
          <p:nvPr/>
        </p:nvSpPr>
        <p:spPr>
          <a:xfrm>
            <a:off x="640080" y="2432304"/>
            <a:ext cx="347472" cy="347472"/>
          </a:xfrm>
          <a:prstGeom prst="ellipse">
            <a:avLst/>
          </a:prstGeom>
          <a:solidFill>
            <a:srgbClr val="1E2761"/>
          </a:solidFill>
          <a:ln w="12700">
            <a:solidFill>
              <a:srgbClr val="1E2761"/>
            </a:solidFill>
            <a:prstDash val="solid"/>
          </a:ln>
        </p:spPr>
      </p:sp>
      <p:sp>
        <p:nvSpPr>
          <p:cNvPr id="11" name="Text 9"/>
          <p:cNvSpPr/>
          <p:nvPr/>
        </p:nvSpPr>
        <p:spPr>
          <a:xfrm>
            <a:off x="640080" y="2432304"/>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3</a:t>
            </a:r>
            <a:endParaRPr lang="en-US" sz="1300" dirty="0"/>
          </a:p>
        </p:txBody>
      </p:sp>
      <p:sp>
        <p:nvSpPr>
          <p:cNvPr id="12" name="Text 10"/>
          <p:cNvSpPr/>
          <p:nvPr/>
        </p:nvSpPr>
        <p:spPr>
          <a:xfrm>
            <a:off x="1143000" y="2386584"/>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Booklet on Important Decisions of the Ethical Standards Board/Council (Jul-22)</a:t>
            </a:r>
            <a:endParaRPr lang="en-US" sz="1400" dirty="0"/>
          </a:p>
        </p:txBody>
      </p:sp>
      <p:sp>
        <p:nvSpPr>
          <p:cNvPr id="13" name="Shape 11"/>
          <p:cNvSpPr/>
          <p:nvPr/>
        </p:nvSpPr>
        <p:spPr>
          <a:xfrm>
            <a:off x="640080" y="2962656"/>
            <a:ext cx="347472" cy="347472"/>
          </a:xfrm>
          <a:prstGeom prst="ellipse">
            <a:avLst/>
          </a:prstGeom>
          <a:solidFill>
            <a:srgbClr val="1E2761"/>
          </a:solidFill>
          <a:ln w="12700">
            <a:solidFill>
              <a:srgbClr val="1E2761"/>
            </a:solidFill>
            <a:prstDash val="solid"/>
          </a:ln>
        </p:spPr>
      </p:sp>
      <p:sp>
        <p:nvSpPr>
          <p:cNvPr id="14" name="Text 12"/>
          <p:cNvSpPr/>
          <p:nvPr/>
        </p:nvSpPr>
        <p:spPr>
          <a:xfrm>
            <a:off x="640080" y="2962656"/>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4</a:t>
            </a:r>
            <a:endParaRPr lang="en-US" sz="1300" dirty="0"/>
          </a:p>
        </p:txBody>
      </p:sp>
      <p:sp>
        <p:nvSpPr>
          <p:cNvPr id="15" name="Text 13"/>
          <p:cNvSpPr/>
          <p:nvPr/>
        </p:nvSpPr>
        <p:spPr>
          <a:xfrm>
            <a:off x="1143000" y="2916936"/>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CA Ethics Plus (2024-25)</a:t>
            </a:r>
            <a:endParaRPr lang="en-US" sz="1400" dirty="0"/>
          </a:p>
        </p:txBody>
      </p:sp>
      <p:sp>
        <p:nvSpPr>
          <p:cNvPr id="16" name="Shape 14"/>
          <p:cNvSpPr/>
          <p:nvPr/>
        </p:nvSpPr>
        <p:spPr>
          <a:xfrm>
            <a:off x="640080" y="3493008"/>
            <a:ext cx="347472" cy="347472"/>
          </a:xfrm>
          <a:prstGeom prst="ellipse">
            <a:avLst/>
          </a:prstGeom>
          <a:solidFill>
            <a:srgbClr val="1E2761"/>
          </a:solidFill>
          <a:ln w="12700">
            <a:solidFill>
              <a:srgbClr val="1E2761"/>
            </a:solidFill>
            <a:prstDash val="solid"/>
          </a:ln>
        </p:spPr>
      </p:sp>
      <p:sp>
        <p:nvSpPr>
          <p:cNvPr id="17" name="Text 15"/>
          <p:cNvSpPr/>
          <p:nvPr/>
        </p:nvSpPr>
        <p:spPr>
          <a:xfrm>
            <a:off x="640080" y="3493008"/>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5</a:t>
            </a:r>
            <a:endParaRPr lang="en-US" sz="1300" dirty="0"/>
          </a:p>
        </p:txBody>
      </p:sp>
      <p:sp>
        <p:nvSpPr>
          <p:cNvPr id="18" name="Text 16"/>
          <p:cNvSpPr/>
          <p:nvPr/>
        </p:nvSpPr>
        <p:spPr>
          <a:xfrm>
            <a:off x="1143000" y="3447288"/>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FAQ on Ethical Issues, 2025 (Revised Edition 2025)</a:t>
            </a:r>
            <a:endParaRPr lang="en-US" sz="1400" dirty="0"/>
          </a:p>
        </p:txBody>
      </p:sp>
      <p:sp>
        <p:nvSpPr>
          <p:cNvPr id="19" name="Shape 17"/>
          <p:cNvSpPr/>
          <p:nvPr/>
        </p:nvSpPr>
        <p:spPr>
          <a:xfrm>
            <a:off x="640080" y="4023360"/>
            <a:ext cx="347472" cy="347472"/>
          </a:xfrm>
          <a:prstGeom prst="ellipse">
            <a:avLst/>
          </a:prstGeom>
          <a:solidFill>
            <a:srgbClr val="1E2761"/>
          </a:solidFill>
          <a:ln w="12700">
            <a:solidFill>
              <a:srgbClr val="1E2761"/>
            </a:solidFill>
            <a:prstDash val="solid"/>
          </a:ln>
        </p:spPr>
      </p:sp>
      <p:sp>
        <p:nvSpPr>
          <p:cNvPr id="20" name="Text 18"/>
          <p:cNvSpPr/>
          <p:nvPr/>
        </p:nvSpPr>
        <p:spPr>
          <a:xfrm>
            <a:off x="640080" y="4023360"/>
            <a:ext cx="347472" cy="347472"/>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6</a:t>
            </a:r>
            <a:endParaRPr lang="en-US" sz="1300" dirty="0"/>
          </a:p>
        </p:txBody>
      </p:sp>
      <p:sp>
        <p:nvSpPr>
          <p:cNvPr id="21" name="Text 19"/>
          <p:cNvSpPr/>
          <p:nvPr/>
        </p:nvSpPr>
        <p:spPr>
          <a:xfrm>
            <a:off x="1143000" y="3977640"/>
            <a:ext cx="7406640" cy="457200"/>
          </a:xfrm>
          <a:prstGeom prst="rect">
            <a:avLst/>
          </a:prstGeom>
          <a:noFill/>
          <a:ln/>
        </p:spPr>
        <p:txBody>
          <a:bodyPr wrap="square" rtlCol="0" anchor="ctr"/>
          <a:lstStyle/>
          <a:p>
            <a:pPr marL="0" indent="0">
              <a:buNone/>
            </a:pPr>
            <a:r>
              <a:rPr lang="en-US" sz="1400" dirty="0">
                <a:solidFill>
                  <a:srgbClr val="374151"/>
                </a:solidFill>
                <a:latin typeface="Calibri" pitchFamily="34" charset="0"/>
                <a:ea typeface="Calibri" pitchFamily="34" charset="-122"/>
                <a:cs typeface="Calibri" pitchFamily="34" charset="-120"/>
              </a:rPr>
              <a:t>Select Order(s) of NFRA</a:t>
            </a:r>
            <a:endParaRPr lang="en-US" sz="1400" dirty="0"/>
          </a:p>
        </p:txBody>
      </p:sp>
      <p:sp>
        <p:nvSpPr>
          <p:cNvPr id="22" name="Text 20"/>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 / 54</a:t>
            </a:r>
            <a:endParaRPr lang="en-US" sz="900" dirty="0"/>
          </a:p>
        </p:txBody>
      </p:sp>
      <p:sp>
        <p:nvSpPr>
          <p:cNvPr id="23" name="Text 21"/>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Ethical Standards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20440"/>
          </a:xfrm>
          <a:prstGeom prst="rect">
            <a:avLst/>
          </a:prstGeom>
          <a:noFill/>
          <a:ln/>
        </p:spPr>
        <p:txBody>
          <a:bodyPr wrap="square" rtlCol="0" anchor="t"/>
          <a:lstStyle/>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Code requires CAs to comply with the fundamental principles of Ethics.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Apply the conceptual framework to identify, evaluate and address threats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Have inquiring mind, exercising professional judgment, use third party test.</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existence of conditions, policies and procedures established by the profession, legislation, regulation, the firm, or the employing organization might impact the identification of threats.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address threats, apply safeguards, take actions, bring to acceptable level</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Be independent when perform audit/review /other assurance engagements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Audit Documentation – Physical / Electronic</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Inquiry Protocols – Fraud, Modified opinion, Adverse Comments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2-way Communication Protocols</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General &amp; Specific Control(s) - Planning, Execution, Monitoring, Reporting.</a:t>
            </a:r>
            <a:endParaRPr lang="en-US" sz="12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400" b="1" dirty="0">
                <a:solidFill>
                  <a:srgbClr val="1E2761"/>
                </a:solidFill>
                <a:latin typeface="Cambria" pitchFamily="34" charset="0"/>
                <a:ea typeface="Cambria" pitchFamily="34" charset="-122"/>
                <a:cs typeface="Cambria" pitchFamily="34" charset="-120"/>
              </a:rPr>
              <a:t>Revised Code of Ethics (13th Edition)</a:t>
            </a:r>
            <a:endParaRPr lang="en-US" sz="2400" dirty="0"/>
          </a:p>
        </p:txBody>
      </p:sp>
      <p:sp>
        <p:nvSpPr>
          <p:cNvPr id="3" name="Text 1"/>
          <p:cNvSpPr/>
          <p:nvPr/>
        </p:nvSpPr>
        <p:spPr>
          <a:xfrm>
            <a:off x="457200" y="841248"/>
            <a:ext cx="8229600" cy="274320"/>
          </a:xfrm>
          <a:prstGeom prst="rect">
            <a:avLst/>
          </a:prstGeom>
          <a:noFill/>
          <a:ln/>
        </p:spPr>
        <p:txBody>
          <a:bodyPr wrap="square" rtlCol="0" anchor="ctr"/>
          <a:lstStyle/>
          <a:p>
            <a:pPr marL="0" indent="0">
              <a:buNone/>
            </a:pPr>
            <a:r>
              <a:rPr lang="en-US" sz="1200" i="1" dirty="0">
                <a:solidFill>
                  <a:srgbClr val="C9A961"/>
                </a:solidFill>
                <a:latin typeface="Calibri" pitchFamily="34" charset="0"/>
                <a:ea typeface="Calibri" pitchFamily="34" charset="-122"/>
                <a:cs typeface="Calibri" pitchFamily="34" charset="-120"/>
              </a:rPr>
              <a:t>Effective from 1 April 2026</a:t>
            </a:r>
            <a:endParaRPr lang="en-US" sz="1200" dirty="0"/>
          </a:p>
        </p:txBody>
      </p:sp>
      <p:sp>
        <p:nvSpPr>
          <p:cNvPr id="4" name="Text 2"/>
          <p:cNvSpPr/>
          <p:nvPr/>
        </p:nvSpPr>
        <p:spPr>
          <a:xfrm>
            <a:off x="640080" y="1188720"/>
            <a:ext cx="7955280" cy="3520440"/>
          </a:xfrm>
          <a:prstGeom prst="rect">
            <a:avLst/>
          </a:prstGeom>
          <a:noFill/>
          <a:ln/>
        </p:spPr>
        <p:txBody>
          <a:bodyPr wrap="square" rtlCol="0" anchor="t"/>
          <a:lstStyle/>
          <a:p>
            <a:pPr marL="342900" indent="-342900">
              <a:spcAft>
                <a:spcPts val="700"/>
              </a:spcAft>
              <a:buSzPct val="100000"/>
              <a:buChar char="■"/>
            </a:pPr>
            <a:r>
              <a:rPr lang="en-US" sz="1150" dirty="0">
                <a:solidFill>
                  <a:srgbClr val="374151"/>
                </a:solidFill>
                <a:latin typeface="Calibri" pitchFamily="34" charset="0"/>
                <a:ea typeface="Calibri" pitchFamily="34" charset="-122"/>
                <a:cs typeface="Calibri" pitchFamily="34" charset="-120"/>
              </a:rPr>
              <a:t>The revised Code of Ethics (13th edition) - Volume-I, II &amp; III is applicable with effect from April 01, 2026 except for the s.no. (xxxi).</a:t>
            </a:r>
            <a:endParaRPr lang="en-US" sz="1150" dirty="0"/>
          </a:p>
          <a:p>
            <a:pPr marL="342900" indent="-342900">
              <a:spcAft>
                <a:spcPts val="700"/>
              </a:spcAft>
              <a:buSzPct val="100000"/>
              <a:buChar char="■"/>
            </a:pPr>
            <a:r>
              <a:rPr lang="en-US" sz="1150" dirty="0">
                <a:solidFill>
                  <a:srgbClr val="374151"/>
                </a:solidFill>
                <a:latin typeface="Calibri" pitchFamily="34" charset="0"/>
                <a:ea typeface="Calibri" pitchFamily="34" charset="-122"/>
                <a:cs typeface="Calibri" pitchFamily="34" charset="-120"/>
              </a:rPr>
              <a:t>The s.no. (xxxi) “Assessment and evaluation of Social Impact, CSR Impact, Business Responsibility and Sustainability Reporting, and the like” of Management Consultancy and other services issued under Section 2(2)(iv) of the C As Act, 1949 in Code of Ethics, Volume-I is effective from December 11, 2025.</a:t>
            </a:r>
            <a:endParaRPr lang="en-US" sz="1150" dirty="0"/>
          </a:p>
          <a:p>
            <a:pPr marL="342900" indent="-342900">
              <a:spcAft>
                <a:spcPts val="700"/>
              </a:spcAft>
              <a:buSzPct val="100000"/>
              <a:buChar char="■"/>
            </a:pPr>
            <a:r>
              <a:rPr lang="en-US" sz="1150" dirty="0">
                <a:solidFill>
                  <a:srgbClr val="374151"/>
                </a:solidFill>
                <a:latin typeface="Calibri" pitchFamily="34" charset="0"/>
                <a:ea typeface="Calibri" pitchFamily="34" charset="-122"/>
                <a:cs typeface="Calibri" pitchFamily="34" charset="-120"/>
              </a:rPr>
              <a:t>Code of Ethics Volume – I – Domestic provisions of the C As Act,1949, Regulations, etc., Council Guidelines and decisions. This is the foundational volume governing everyday professional conduct in India.</a:t>
            </a:r>
            <a:endParaRPr lang="en-US" sz="1150" dirty="0"/>
          </a:p>
          <a:p>
            <a:pPr marL="342900" indent="-342900">
              <a:spcAft>
                <a:spcPts val="700"/>
              </a:spcAft>
              <a:buSzPct val="100000"/>
              <a:buChar char="■"/>
            </a:pPr>
            <a:r>
              <a:rPr lang="en-US" sz="1150" dirty="0">
                <a:solidFill>
                  <a:srgbClr val="374151"/>
                </a:solidFill>
                <a:latin typeface="Calibri" pitchFamily="34" charset="0"/>
                <a:ea typeface="Calibri" pitchFamily="34" charset="-122"/>
                <a:cs typeface="Calibri" pitchFamily="34" charset="-120"/>
              </a:rPr>
              <a:t>Code of Ethics Volume – II - Global Convergence (IESBA 2024) Converged with International Ethics Standards Board for Accountants (IESBA) Code of Ethics 2024 edition. (Provides contextualised guidance for Indian practitioners navigating global mandates, independence principles, and cross-border engagements.)</a:t>
            </a:r>
            <a:endParaRPr lang="en-US" sz="1150" dirty="0"/>
          </a:p>
          <a:p>
            <a:pPr marL="342900" indent="-342900">
              <a:spcAft>
                <a:spcPts val="700"/>
              </a:spcAft>
              <a:buSzPct val="100000"/>
              <a:buChar char="■"/>
            </a:pPr>
            <a:r>
              <a:rPr lang="en-US" sz="1150" dirty="0">
                <a:solidFill>
                  <a:srgbClr val="374151"/>
                </a:solidFill>
                <a:latin typeface="Calibri" pitchFamily="34" charset="0"/>
                <a:ea typeface="Calibri" pitchFamily="34" charset="-122"/>
                <a:cs typeface="Calibri" pitchFamily="34" charset="-120"/>
              </a:rPr>
              <a:t>Code of Ethics Volume – III - Ethics Standards for Sustainability Assurance (including independence standards/ norms for ESG reporting, BRSR, CSR impact assessment, and social impact evaluations.)</a:t>
            </a:r>
            <a:endParaRPr lang="en-US" sz="115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Code of Ethics – What is new in brief</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234440"/>
            <a:ext cx="8046720" cy="1078992"/>
          </a:xfrm>
          <a:prstGeom prst="rect">
            <a:avLst/>
          </a:prstGeom>
          <a:solidFill>
            <a:srgbClr val="F5F4EE"/>
          </a:solidFill>
          <a:ln w="12700">
            <a:solidFill>
              <a:srgbClr val="F5F4EE"/>
            </a:solidFill>
            <a:prstDash val="solid"/>
          </a:ln>
        </p:spPr>
      </p:sp>
      <p:sp>
        <p:nvSpPr>
          <p:cNvPr id="5" name="Shape 3"/>
          <p:cNvSpPr/>
          <p:nvPr/>
        </p:nvSpPr>
        <p:spPr>
          <a:xfrm>
            <a:off x="713232" y="1399032"/>
            <a:ext cx="384048" cy="384048"/>
          </a:xfrm>
          <a:prstGeom prst="ellipse">
            <a:avLst/>
          </a:prstGeom>
          <a:solidFill>
            <a:srgbClr val="1E2761"/>
          </a:solidFill>
          <a:ln w="12700">
            <a:solidFill>
              <a:srgbClr val="1E2761"/>
            </a:solidFill>
            <a:prstDash val="solid"/>
          </a:ln>
        </p:spPr>
      </p:sp>
      <p:sp>
        <p:nvSpPr>
          <p:cNvPr id="6" name="Text 4"/>
          <p:cNvSpPr/>
          <p:nvPr/>
        </p:nvSpPr>
        <p:spPr>
          <a:xfrm>
            <a:off x="713232" y="1399032"/>
            <a:ext cx="384048" cy="384048"/>
          </a:xfrm>
          <a:prstGeom prst="rect">
            <a:avLst/>
          </a:prstGeom>
          <a:noFill/>
          <a:ln/>
        </p:spPr>
        <p:txBody>
          <a:bodyPr wrap="square" lIns="0" tIns="0" rIns="0" bIns="0" rtlCol="0" anchor="ctr"/>
          <a:lstStyle/>
          <a:p>
            <a:pPr marL="0" indent="0" algn="ctr">
              <a:buNone/>
            </a:pPr>
            <a:r>
              <a:rPr lang="en-US" sz="1400" b="1" dirty="0">
                <a:solidFill>
                  <a:srgbClr val="C9A961"/>
                </a:solidFill>
                <a:latin typeface="Cambria" pitchFamily="34" charset="0"/>
                <a:ea typeface="Cambria" pitchFamily="34" charset="-122"/>
                <a:cs typeface="Cambria" pitchFamily="34" charset="-120"/>
              </a:rPr>
              <a:t>1</a:t>
            </a:r>
            <a:endParaRPr lang="en-US" sz="1400" dirty="0"/>
          </a:p>
        </p:txBody>
      </p:sp>
      <p:sp>
        <p:nvSpPr>
          <p:cNvPr id="7" name="Text 5"/>
          <p:cNvSpPr/>
          <p:nvPr/>
        </p:nvSpPr>
        <p:spPr>
          <a:xfrm>
            <a:off x="1234440" y="1344168"/>
            <a:ext cx="722376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Advertisement Reform</a:t>
            </a:r>
            <a:endParaRPr lang="en-US" sz="1300" dirty="0"/>
          </a:p>
        </p:txBody>
      </p:sp>
      <p:sp>
        <p:nvSpPr>
          <p:cNvPr id="8" name="Text 6"/>
          <p:cNvSpPr/>
          <p:nvPr/>
        </p:nvSpPr>
        <p:spPr>
          <a:xfrm>
            <a:off x="1234440" y="1618488"/>
            <a:ext cx="7223760" cy="658368"/>
          </a:xfrm>
          <a:prstGeom prst="rect">
            <a:avLst/>
          </a:prstGeom>
          <a:noFill/>
          <a:ln/>
        </p:spPr>
        <p:txBody>
          <a:bodyPr wrap="square" rtlCol="0" anchor="t"/>
          <a:lstStyle/>
          <a:p>
            <a:pPr marL="0" indent="0">
              <a:buNone/>
            </a:pPr>
            <a:r>
              <a:rPr lang="en-US" sz="1050" dirty="0">
                <a:solidFill>
                  <a:srgbClr val="374151"/>
                </a:solidFill>
                <a:latin typeface="Calibri" pitchFamily="34" charset="0"/>
                <a:ea typeface="Calibri" pitchFamily="34" charset="-122"/>
                <a:cs typeface="Calibri" pitchFamily="34" charset="-120"/>
              </a:rPr>
              <a:t>Reform in Advertisement Guidelines to open new possibilities for emerging and mid sized Indian CA firms to enhance visibility, expand their reach, and compete confidently at a global level.</a:t>
            </a:r>
            <a:endParaRPr lang="en-US" sz="1050" dirty="0"/>
          </a:p>
        </p:txBody>
      </p:sp>
      <p:sp>
        <p:nvSpPr>
          <p:cNvPr id="9" name="Shape 7"/>
          <p:cNvSpPr/>
          <p:nvPr/>
        </p:nvSpPr>
        <p:spPr>
          <a:xfrm>
            <a:off x="548640" y="2432304"/>
            <a:ext cx="8046720" cy="1078992"/>
          </a:xfrm>
          <a:prstGeom prst="rect">
            <a:avLst/>
          </a:prstGeom>
          <a:solidFill>
            <a:srgbClr val="F5F4EE"/>
          </a:solidFill>
          <a:ln w="12700">
            <a:solidFill>
              <a:srgbClr val="F5F4EE"/>
            </a:solidFill>
            <a:prstDash val="solid"/>
          </a:ln>
        </p:spPr>
      </p:sp>
      <p:sp>
        <p:nvSpPr>
          <p:cNvPr id="10" name="Shape 8"/>
          <p:cNvSpPr/>
          <p:nvPr/>
        </p:nvSpPr>
        <p:spPr>
          <a:xfrm>
            <a:off x="713232" y="2596896"/>
            <a:ext cx="384048" cy="384048"/>
          </a:xfrm>
          <a:prstGeom prst="ellipse">
            <a:avLst/>
          </a:prstGeom>
          <a:solidFill>
            <a:srgbClr val="1E2761"/>
          </a:solidFill>
          <a:ln w="12700">
            <a:solidFill>
              <a:srgbClr val="1E2761"/>
            </a:solidFill>
            <a:prstDash val="solid"/>
          </a:ln>
        </p:spPr>
      </p:sp>
      <p:sp>
        <p:nvSpPr>
          <p:cNvPr id="11" name="Text 9"/>
          <p:cNvSpPr/>
          <p:nvPr/>
        </p:nvSpPr>
        <p:spPr>
          <a:xfrm>
            <a:off x="713232" y="2596896"/>
            <a:ext cx="384048" cy="384048"/>
          </a:xfrm>
          <a:prstGeom prst="rect">
            <a:avLst/>
          </a:prstGeom>
          <a:noFill/>
          <a:ln/>
        </p:spPr>
        <p:txBody>
          <a:bodyPr wrap="square" lIns="0" tIns="0" rIns="0" bIns="0" rtlCol="0" anchor="ctr"/>
          <a:lstStyle/>
          <a:p>
            <a:pPr marL="0" indent="0" algn="ctr">
              <a:buNone/>
            </a:pPr>
            <a:r>
              <a:rPr lang="en-US" sz="1400" b="1" dirty="0">
                <a:solidFill>
                  <a:srgbClr val="C9A961"/>
                </a:solidFill>
                <a:latin typeface="Cambria" pitchFamily="34" charset="0"/>
                <a:ea typeface="Cambria" pitchFamily="34" charset="-122"/>
                <a:cs typeface="Cambria" pitchFamily="34" charset="-120"/>
              </a:rPr>
              <a:t>2</a:t>
            </a:r>
            <a:endParaRPr lang="en-US" sz="1400" dirty="0"/>
          </a:p>
        </p:txBody>
      </p:sp>
      <p:sp>
        <p:nvSpPr>
          <p:cNvPr id="12" name="Text 10"/>
          <p:cNvSpPr/>
          <p:nvPr/>
        </p:nvSpPr>
        <p:spPr>
          <a:xfrm>
            <a:off x="1234440" y="2542032"/>
            <a:ext cx="722376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IESBA 2024 Convergence + Sustainability</a:t>
            </a:r>
            <a:endParaRPr lang="en-US" sz="1300" dirty="0"/>
          </a:p>
        </p:txBody>
      </p:sp>
      <p:sp>
        <p:nvSpPr>
          <p:cNvPr id="13" name="Text 11"/>
          <p:cNvSpPr/>
          <p:nvPr/>
        </p:nvSpPr>
        <p:spPr>
          <a:xfrm>
            <a:off x="1234440" y="2816352"/>
            <a:ext cx="7223760" cy="658368"/>
          </a:xfrm>
          <a:prstGeom prst="rect">
            <a:avLst/>
          </a:prstGeom>
          <a:noFill/>
          <a:ln/>
        </p:spPr>
        <p:txBody>
          <a:bodyPr wrap="square" rtlCol="0" anchor="t"/>
          <a:lstStyle/>
          <a:p>
            <a:pPr marL="0" indent="0">
              <a:buNone/>
            </a:pPr>
            <a:r>
              <a:rPr lang="en-US" sz="1050" dirty="0">
                <a:solidFill>
                  <a:srgbClr val="374151"/>
                </a:solidFill>
                <a:latin typeface="Calibri" pitchFamily="34" charset="0"/>
                <a:ea typeface="Calibri" pitchFamily="34" charset="-122"/>
                <a:cs typeface="Calibri" pitchFamily="34" charset="-120"/>
              </a:rPr>
              <a:t>Revised Code of Ethics has now converged its Code of Ethics with the 2024 edition of the International Ethics Standards Board for Accountants (IESBA) Code of Ethics. New Ethical Standards for Sustainability Assurance (based on standards issued by IESBA, have been incorporated into the Code of Ethics. (Vol-III)</a:t>
            </a:r>
            <a:endParaRPr lang="en-US" sz="1050" dirty="0"/>
          </a:p>
        </p:txBody>
      </p:sp>
      <p:sp>
        <p:nvSpPr>
          <p:cNvPr id="14" name="Shape 12"/>
          <p:cNvSpPr/>
          <p:nvPr/>
        </p:nvSpPr>
        <p:spPr>
          <a:xfrm>
            <a:off x="548640" y="3630168"/>
            <a:ext cx="8046720" cy="1078992"/>
          </a:xfrm>
          <a:prstGeom prst="rect">
            <a:avLst/>
          </a:prstGeom>
          <a:solidFill>
            <a:srgbClr val="F5F4EE"/>
          </a:solidFill>
          <a:ln w="12700">
            <a:solidFill>
              <a:srgbClr val="F5F4EE"/>
            </a:solidFill>
            <a:prstDash val="solid"/>
          </a:ln>
        </p:spPr>
      </p:sp>
      <p:sp>
        <p:nvSpPr>
          <p:cNvPr id="15" name="Shape 13"/>
          <p:cNvSpPr/>
          <p:nvPr/>
        </p:nvSpPr>
        <p:spPr>
          <a:xfrm>
            <a:off x="713232" y="3794760"/>
            <a:ext cx="384048" cy="384048"/>
          </a:xfrm>
          <a:prstGeom prst="ellipse">
            <a:avLst/>
          </a:prstGeom>
          <a:solidFill>
            <a:srgbClr val="1E2761"/>
          </a:solidFill>
          <a:ln w="12700">
            <a:solidFill>
              <a:srgbClr val="1E2761"/>
            </a:solidFill>
            <a:prstDash val="solid"/>
          </a:ln>
        </p:spPr>
      </p:sp>
      <p:sp>
        <p:nvSpPr>
          <p:cNvPr id="16" name="Text 14"/>
          <p:cNvSpPr/>
          <p:nvPr/>
        </p:nvSpPr>
        <p:spPr>
          <a:xfrm>
            <a:off x="713232" y="3794760"/>
            <a:ext cx="384048" cy="384048"/>
          </a:xfrm>
          <a:prstGeom prst="rect">
            <a:avLst/>
          </a:prstGeom>
          <a:noFill/>
          <a:ln/>
        </p:spPr>
        <p:txBody>
          <a:bodyPr wrap="square" lIns="0" tIns="0" rIns="0" bIns="0" rtlCol="0" anchor="ctr"/>
          <a:lstStyle/>
          <a:p>
            <a:pPr marL="0" indent="0" algn="ctr">
              <a:buNone/>
            </a:pPr>
            <a:r>
              <a:rPr lang="en-US" sz="1400" b="1" dirty="0">
                <a:solidFill>
                  <a:srgbClr val="C9A961"/>
                </a:solidFill>
                <a:latin typeface="Cambria" pitchFamily="34" charset="0"/>
                <a:ea typeface="Cambria" pitchFamily="34" charset="-122"/>
                <a:cs typeface="Cambria" pitchFamily="34" charset="-120"/>
              </a:rPr>
              <a:t>3</a:t>
            </a:r>
            <a:endParaRPr lang="en-US" sz="1400" dirty="0"/>
          </a:p>
        </p:txBody>
      </p:sp>
      <p:sp>
        <p:nvSpPr>
          <p:cNvPr id="17" name="Text 15"/>
          <p:cNvSpPr/>
          <p:nvPr/>
        </p:nvSpPr>
        <p:spPr>
          <a:xfrm>
            <a:off x="1234440" y="3739896"/>
            <a:ext cx="722376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Expanded MCS List</a:t>
            </a:r>
            <a:endParaRPr lang="en-US" sz="1300" dirty="0"/>
          </a:p>
        </p:txBody>
      </p:sp>
      <p:sp>
        <p:nvSpPr>
          <p:cNvPr id="18" name="Text 16"/>
          <p:cNvSpPr/>
          <p:nvPr/>
        </p:nvSpPr>
        <p:spPr>
          <a:xfrm>
            <a:off x="1234440" y="4014216"/>
            <a:ext cx="7223760" cy="658368"/>
          </a:xfrm>
          <a:prstGeom prst="rect">
            <a:avLst/>
          </a:prstGeom>
          <a:noFill/>
          <a:ln/>
        </p:spPr>
        <p:txBody>
          <a:bodyPr wrap="square" rtlCol="0" anchor="t"/>
          <a:lstStyle/>
          <a:p>
            <a:pPr marL="0" indent="0">
              <a:buNone/>
            </a:pPr>
            <a:r>
              <a:rPr lang="en-US" sz="1050" dirty="0">
                <a:solidFill>
                  <a:srgbClr val="374151"/>
                </a:solidFill>
                <a:latin typeface="Calibri" pitchFamily="34" charset="0"/>
                <a:ea typeface="Calibri" pitchFamily="34" charset="-122"/>
                <a:cs typeface="Calibri" pitchFamily="34" charset="-120"/>
              </a:rPr>
              <a:t>Revised Code of Ethics, expanded the list of Management Consultancy and Other Services (MCS) to include a wider range of contemporary, digital-age services, social impact assessment, artificial intelligence-related services, forensic accounting, and other emerging professional domains. This expansion meets evolving needs of the economy and enables CA's to offer more diverse and modern professional services.</a:t>
            </a:r>
            <a:endParaRPr lang="en-US" sz="1050" dirty="0"/>
          </a:p>
        </p:txBody>
      </p:sp>
      <p:sp>
        <p:nvSpPr>
          <p:cNvPr id="19" name="Text 17"/>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6 / 54</a:t>
            </a:r>
            <a:endParaRPr lang="en-US" sz="900" dirty="0"/>
          </a:p>
        </p:txBody>
      </p:sp>
      <p:sp>
        <p:nvSpPr>
          <p:cNvPr id="20" name="Text 18"/>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200" b="1" dirty="0">
                <a:solidFill>
                  <a:srgbClr val="1E2761"/>
                </a:solidFill>
                <a:latin typeface="Cambria" pitchFamily="34" charset="0"/>
                <a:ea typeface="Cambria" pitchFamily="34" charset="-122"/>
                <a:cs typeface="Cambria" pitchFamily="34" charset="-120"/>
              </a:rPr>
              <a:t>Solicitations, Promotion, Advertisements etc.</a:t>
            </a:r>
            <a:endParaRPr lang="en-US" sz="22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457200" y="1078992"/>
            <a:ext cx="8229600" cy="274320"/>
          </a:xfrm>
          <a:prstGeom prst="rect">
            <a:avLst/>
          </a:prstGeom>
          <a:noFill/>
          <a:ln/>
        </p:spPr>
        <p:txBody>
          <a:bodyPr wrap="square" rtlCol="0" anchor="ctr"/>
          <a:lstStyle/>
          <a:p>
            <a:pPr marL="0" indent="0">
              <a:buNone/>
            </a:pPr>
            <a:r>
              <a:rPr lang="en-US" sz="1250" i="1" dirty="0">
                <a:solidFill>
                  <a:srgbClr val="C9A961"/>
                </a:solidFill>
                <a:latin typeface="Calibri" pitchFamily="34" charset="0"/>
                <a:ea typeface="Calibri" pitchFamily="34" charset="-122"/>
                <a:cs typeface="Calibri" pitchFamily="34" charset="-120"/>
              </a:rPr>
              <a:t>Part – I of The First Schedule  —  Prohibitions</a:t>
            </a:r>
            <a:endParaRPr lang="en-US" sz="1250" dirty="0"/>
          </a:p>
        </p:txBody>
      </p:sp>
      <p:sp>
        <p:nvSpPr>
          <p:cNvPr id="5" name="Text 3"/>
          <p:cNvSpPr/>
          <p:nvPr/>
        </p:nvSpPr>
        <p:spPr>
          <a:xfrm>
            <a:off x="640080" y="1417320"/>
            <a:ext cx="7955280" cy="3337560"/>
          </a:xfrm>
          <a:prstGeom prst="rect">
            <a:avLst/>
          </a:prstGeom>
          <a:noFill/>
          <a:ln/>
        </p:spPr>
        <p:txBody>
          <a:bodyPr wrap="square" rtlCol="0" anchor="t"/>
          <a:lstStyle/>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Clause (7): Advertisement of Professional and Other Achievements :- Advertising professional attainments or services, or using any designation or expressions other than chartered accountant on professional documents, visiting cards, letter heads or sign boards, unless it be a degree of a University established by law in India or recognised by the Central Government or a title indicating membership of the Institute of Chartered Accountants of India or of any other institution that has been recognised by the Central Government or may be recognised by the Council;</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Provided that a member in practice may advertise through a write up, setting out the services provided by him or his firm and particulars of his firm subject to such guidelines as may be issued by the Council;</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Advertisement Guidelines, 2008. (Chapter-3 of Vol-I)</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“write up” means the writing of particulars as per the Guidelines, setting out services rendered (names of Clients not allowed)</a:t>
            </a:r>
            <a:endParaRPr lang="en-US" sz="1200" dirty="0"/>
          </a:p>
          <a:p>
            <a:pPr marL="342900" indent="-342900">
              <a:spcAft>
                <a:spcPts val="600"/>
              </a:spcAft>
              <a:buSzPct val="100000"/>
              <a:buChar char="■"/>
            </a:pPr>
            <a:r>
              <a:rPr lang="en-US" sz="1200" dirty="0">
                <a:solidFill>
                  <a:srgbClr val="374151"/>
                </a:solidFill>
                <a:latin typeface="Calibri" pitchFamily="34" charset="0"/>
                <a:ea typeface="Calibri" pitchFamily="34" charset="-122"/>
                <a:cs typeface="Calibri" pitchFamily="34" charset="-120"/>
              </a:rPr>
              <a:t>Any writing or display of the particulars of the Members/Firms issued, circulated or published by way of print or electronic mode or otherwise including in newspapers, journals, magazines and websites which include social Networking Websites (in Push as well in Pull mode) in accordance with the Guidelines.</a:t>
            </a:r>
            <a:endParaRPr lang="en-US" sz="1200" dirty="0"/>
          </a:p>
        </p:txBody>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7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200" b="1" dirty="0">
                <a:solidFill>
                  <a:srgbClr val="1E2761"/>
                </a:solidFill>
                <a:latin typeface="Cambria" pitchFamily="34" charset="0"/>
                <a:ea typeface="Cambria" pitchFamily="34" charset="-122"/>
                <a:cs typeface="Cambria" pitchFamily="34" charset="-120"/>
              </a:rPr>
              <a:t>5 Fundamental Principles of Professional Ethics</a:t>
            </a:r>
            <a:endParaRPr lang="en-US" sz="22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457200" y="1078992"/>
            <a:ext cx="8229600" cy="256032"/>
          </a:xfrm>
          <a:prstGeom prst="rect">
            <a:avLst/>
          </a:prstGeom>
          <a:noFill/>
          <a:ln/>
        </p:spPr>
        <p:txBody>
          <a:bodyPr wrap="square" rtlCol="0" anchor="ctr"/>
          <a:lstStyle/>
          <a:p>
            <a:pPr marL="0" indent="0">
              <a:buNone/>
            </a:pPr>
            <a:r>
              <a:rPr lang="en-US" sz="1100" i="1" dirty="0">
                <a:solidFill>
                  <a:srgbClr val="6B7280"/>
                </a:solidFill>
                <a:latin typeface="Calibri" pitchFamily="34" charset="0"/>
                <a:ea typeface="Calibri" pitchFamily="34" charset="-122"/>
                <a:cs typeface="Calibri" pitchFamily="34" charset="-120"/>
              </a:rPr>
              <a:t>A professional accountant is required to comply with the following fundamental principles:</a:t>
            </a:r>
            <a:endParaRPr lang="en-US" sz="1100" dirty="0"/>
          </a:p>
        </p:txBody>
      </p:sp>
      <p:sp>
        <p:nvSpPr>
          <p:cNvPr id="5" name="Shape 3"/>
          <p:cNvSpPr/>
          <p:nvPr/>
        </p:nvSpPr>
        <p:spPr>
          <a:xfrm>
            <a:off x="640080" y="1389888"/>
            <a:ext cx="329184" cy="329184"/>
          </a:xfrm>
          <a:prstGeom prst="ellipse">
            <a:avLst/>
          </a:prstGeom>
          <a:solidFill>
            <a:srgbClr val="C9A961"/>
          </a:solidFill>
          <a:ln w="12700">
            <a:solidFill>
              <a:srgbClr val="C9A961"/>
            </a:solidFill>
            <a:prstDash val="solid"/>
          </a:ln>
        </p:spPr>
      </p:sp>
      <p:sp>
        <p:nvSpPr>
          <p:cNvPr id="6" name="Text 4"/>
          <p:cNvSpPr/>
          <p:nvPr/>
        </p:nvSpPr>
        <p:spPr>
          <a:xfrm>
            <a:off x="640080" y="1389888"/>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(a)</a:t>
            </a:r>
            <a:endParaRPr lang="en-US" sz="1100" dirty="0"/>
          </a:p>
        </p:txBody>
      </p:sp>
      <p:sp>
        <p:nvSpPr>
          <p:cNvPr id="7" name="Text 5"/>
          <p:cNvSpPr/>
          <p:nvPr/>
        </p:nvSpPr>
        <p:spPr>
          <a:xfrm>
            <a:off x="1097280" y="1353312"/>
            <a:ext cx="7452360" cy="420624"/>
          </a:xfrm>
          <a:prstGeom prst="rect">
            <a:avLst/>
          </a:prstGeom>
          <a:noFill/>
          <a:ln/>
        </p:spPr>
        <p:txBody>
          <a:bodyPr wrap="square" lIns="0" tIns="0" rIns="0" bIns="0" rtlCol="0" anchor="t"/>
          <a:lstStyle/>
          <a:p>
            <a:pPr marL="0" indent="0">
              <a:buNone/>
            </a:pPr>
            <a:r>
              <a:rPr lang="en-US" sz="1100" b="1" dirty="0">
                <a:solidFill>
                  <a:srgbClr val="1E2761"/>
                </a:solidFill>
                <a:latin typeface="Cambria" pitchFamily="34" charset="0"/>
                <a:ea typeface="Cambria" pitchFamily="34" charset="-122"/>
                <a:cs typeface="Cambria" pitchFamily="34" charset="-120"/>
              </a:rPr>
              <a:t>Integrity</a:t>
            </a:r>
            <a:r>
              <a:rPr lang="en-US" sz="1000" dirty="0">
                <a:solidFill>
                  <a:srgbClr val="374151"/>
                </a:solidFill>
                <a:latin typeface="Calibri" pitchFamily="34" charset="0"/>
                <a:ea typeface="Calibri" pitchFamily="34" charset="-122"/>
                <a:cs typeface="Calibri" pitchFamily="34" charset="-120"/>
              </a:rPr>
              <a:t>  —  Being straightforward and honest in all professional relationships.</a:t>
            </a:r>
            <a:endParaRPr lang="en-US" sz="1100" dirty="0"/>
          </a:p>
        </p:txBody>
      </p:sp>
      <p:sp>
        <p:nvSpPr>
          <p:cNvPr id="8" name="Shape 6"/>
          <p:cNvSpPr/>
          <p:nvPr/>
        </p:nvSpPr>
        <p:spPr>
          <a:xfrm>
            <a:off x="640080" y="1819656"/>
            <a:ext cx="329184" cy="329184"/>
          </a:xfrm>
          <a:prstGeom prst="ellipse">
            <a:avLst/>
          </a:prstGeom>
          <a:solidFill>
            <a:srgbClr val="C9A961"/>
          </a:solidFill>
          <a:ln w="12700">
            <a:solidFill>
              <a:srgbClr val="C9A961"/>
            </a:solidFill>
            <a:prstDash val="solid"/>
          </a:ln>
        </p:spPr>
      </p:sp>
      <p:sp>
        <p:nvSpPr>
          <p:cNvPr id="9" name="Text 7"/>
          <p:cNvSpPr/>
          <p:nvPr/>
        </p:nvSpPr>
        <p:spPr>
          <a:xfrm>
            <a:off x="640080" y="1819656"/>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(b)</a:t>
            </a:r>
            <a:endParaRPr lang="en-US" sz="1100" dirty="0"/>
          </a:p>
        </p:txBody>
      </p:sp>
      <p:sp>
        <p:nvSpPr>
          <p:cNvPr id="10" name="Text 8"/>
          <p:cNvSpPr/>
          <p:nvPr/>
        </p:nvSpPr>
        <p:spPr>
          <a:xfrm>
            <a:off x="1097280" y="1783080"/>
            <a:ext cx="7452360" cy="420624"/>
          </a:xfrm>
          <a:prstGeom prst="rect">
            <a:avLst/>
          </a:prstGeom>
          <a:noFill/>
          <a:ln/>
        </p:spPr>
        <p:txBody>
          <a:bodyPr wrap="square" lIns="0" tIns="0" rIns="0" bIns="0" rtlCol="0" anchor="t"/>
          <a:lstStyle/>
          <a:p>
            <a:pPr marL="0" indent="0">
              <a:buNone/>
            </a:pPr>
            <a:r>
              <a:rPr lang="en-US" sz="1100" b="1" dirty="0">
                <a:solidFill>
                  <a:srgbClr val="1E2761"/>
                </a:solidFill>
                <a:latin typeface="Cambria" pitchFamily="34" charset="0"/>
                <a:ea typeface="Cambria" pitchFamily="34" charset="-122"/>
                <a:cs typeface="Cambria" pitchFamily="34" charset="-120"/>
              </a:rPr>
              <a:t>Objectivity</a:t>
            </a:r>
            <a:r>
              <a:rPr lang="en-US" sz="1000" dirty="0">
                <a:solidFill>
                  <a:srgbClr val="374151"/>
                </a:solidFill>
                <a:latin typeface="Calibri" pitchFamily="34" charset="0"/>
                <a:ea typeface="Calibri" pitchFamily="34" charset="-122"/>
                <a:cs typeface="Calibri" pitchFamily="34" charset="-120"/>
              </a:rPr>
              <a:t>  —  Not allow bias, conflict of interest or undue influence of others to override professional judgments.</a:t>
            </a:r>
            <a:endParaRPr lang="en-US" sz="1100" dirty="0"/>
          </a:p>
        </p:txBody>
      </p:sp>
      <p:sp>
        <p:nvSpPr>
          <p:cNvPr id="11" name="Shape 9"/>
          <p:cNvSpPr/>
          <p:nvPr/>
        </p:nvSpPr>
        <p:spPr>
          <a:xfrm>
            <a:off x="640080" y="2249424"/>
            <a:ext cx="329184" cy="329184"/>
          </a:xfrm>
          <a:prstGeom prst="ellipse">
            <a:avLst/>
          </a:prstGeom>
          <a:solidFill>
            <a:srgbClr val="C9A961"/>
          </a:solidFill>
          <a:ln w="12700">
            <a:solidFill>
              <a:srgbClr val="C9A961"/>
            </a:solidFill>
            <a:prstDash val="solid"/>
          </a:ln>
        </p:spPr>
      </p:sp>
      <p:sp>
        <p:nvSpPr>
          <p:cNvPr id="12" name="Text 10"/>
          <p:cNvSpPr/>
          <p:nvPr/>
        </p:nvSpPr>
        <p:spPr>
          <a:xfrm>
            <a:off x="640080" y="2249424"/>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(c)</a:t>
            </a:r>
            <a:endParaRPr lang="en-US" sz="1100" dirty="0"/>
          </a:p>
        </p:txBody>
      </p:sp>
      <p:sp>
        <p:nvSpPr>
          <p:cNvPr id="13" name="Text 11"/>
          <p:cNvSpPr/>
          <p:nvPr/>
        </p:nvSpPr>
        <p:spPr>
          <a:xfrm>
            <a:off x="1097280" y="2212848"/>
            <a:ext cx="7452360" cy="749808"/>
          </a:xfrm>
          <a:prstGeom prst="rect">
            <a:avLst/>
          </a:prstGeom>
          <a:noFill/>
          <a:ln/>
        </p:spPr>
        <p:txBody>
          <a:bodyPr wrap="square" lIns="0" tIns="0" rIns="0" bIns="0" rtlCol="0" anchor="t"/>
          <a:lstStyle/>
          <a:p>
            <a:pPr marL="0" indent="0">
              <a:buNone/>
            </a:pPr>
            <a:r>
              <a:rPr lang="en-US" sz="1100" b="1" dirty="0">
                <a:solidFill>
                  <a:srgbClr val="1E2761"/>
                </a:solidFill>
                <a:latin typeface="Cambria" pitchFamily="34" charset="0"/>
                <a:ea typeface="Cambria" pitchFamily="34" charset="-122"/>
                <a:cs typeface="Cambria" pitchFamily="34" charset="-120"/>
              </a:rPr>
              <a:t>Professional Competence and Due Care</a:t>
            </a:r>
            <a:r>
              <a:rPr lang="en-US" sz="1000" dirty="0">
                <a:solidFill>
                  <a:srgbClr val="374151"/>
                </a:solidFill>
                <a:latin typeface="Calibri" pitchFamily="34" charset="0"/>
                <a:ea typeface="Calibri" pitchFamily="34" charset="-122"/>
                <a:cs typeface="Calibri" pitchFamily="34" charset="-120"/>
              </a:rPr>
              <a:t>  —  Maintain professional knowledge and skill at the level required to ensure that a client or employer receives competent professional service based on current developments in practice, legislation and techniques (Diligent working)</a:t>
            </a:r>
            <a:endParaRPr lang="en-US" sz="1100" dirty="0"/>
          </a:p>
        </p:txBody>
      </p:sp>
      <p:sp>
        <p:nvSpPr>
          <p:cNvPr id="14" name="Shape 12"/>
          <p:cNvSpPr/>
          <p:nvPr/>
        </p:nvSpPr>
        <p:spPr>
          <a:xfrm>
            <a:off x="640080" y="3008376"/>
            <a:ext cx="329184" cy="329184"/>
          </a:xfrm>
          <a:prstGeom prst="ellipse">
            <a:avLst/>
          </a:prstGeom>
          <a:solidFill>
            <a:srgbClr val="C9A961"/>
          </a:solidFill>
          <a:ln w="12700">
            <a:solidFill>
              <a:srgbClr val="C9A961"/>
            </a:solidFill>
            <a:prstDash val="solid"/>
          </a:ln>
        </p:spPr>
      </p:sp>
      <p:sp>
        <p:nvSpPr>
          <p:cNvPr id="15" name="Text 13"/>
          <p:cNvSpPr/>
          <p:nvPr/>
        </p:nvSpPr>
        <p:spPr>
          <a:xfrm>
            <a:off x="640080" y="3008376"/>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(d)</a:t>
            </a:r>
            <a:endParaRPr lang="en-US" sz="1100" dirty="0"/>
          </a:p>
        </p:txBody>
      </p:sp>
      <p:sp>
        <p:nvSpPr>
          <p:cNvPr id="16" name="Text 14"/>
          <p:cNvSpPr/>
          <p:nvPr/>
        </p:nvSpPr>
        <p:spPr>
          <a:xfrm>
            <a:off x="1097280" y="2971800"/>
            <a:ext cx="7452360" cy="996696"/>
          </a:xfrm>
          <a:prstGeom prst="rect">
            <a:avLst/>
          </a:prstGeom>
          <a:noFill/>
          <a:ln/>
        </p:spPr>
        <p:txBody>
          <a:bodyPr wrap="square" lIns="0" tIns="0" rIns="0" bIns="0" rtlCol="0" anchor="t"/>
          <a:lstStyle/>
          <a:p>
            <a:pPr marL="0" indent="0">
              <a:buNone/>
            </a:pPr>
            <a:r>
              <a:rPr lang="en-US" sz="1100" b="1" dirty="0">
                <a:solidFill>
                  <a:srgbClr val="1E2761"/>
                </a:solidFill>
                <a:latin typeface="Cambria" pitchFamily="34" charset="0"/>
                <a:ea typeface="Cambria" pitchFamily="34" charset="-122"/>
                <a:cs typeface="Cambria" pitchFamily="34" charset="-120"/>
              </a:rPr>
              <a:t>Confidentiality</a:t>
            </a:r>
            <a:r>
              <a:rPr lang="en-US" sz="1000" dirty="0">
                <a:solidFill>
                  <a:srgbClr val="374151"/>
                </a:solidFill>
                <a:latin typeface="Calibri" pitchFamily="34" charset="0"/>
                <a:ea typeface="Calibri" pitchFamily="34" charset="-122"/>
                <a:cs typeface="Calibri" pitchFamily="34" charset="-120"/>
              </a:rPr>
              <a:t>  —  The confidentiality of information acquired – should not disclose any such information to third parties without proper and specific authority unless there is a legal or professional right or duty to disclose. Confidential information acquired as a result of professional and employment relationships should not be used for the personal advantage of the professional accountant or third parties.</a:t>
            </a:r>
            <a:endParaRPr lang="en-US" sz="1100" dirty="0"/>
          </a:p>
        </p:txBody>
      </p:sp>
      <p:sp>
        <p:nvSpPr>
          <p:cNvPr id="17" name="Shape 15"/>
          <p:cNvSpPr/>
          <p:nvPr/>
        </p:nvSpPr>
        <p:spPr>
          <a:xfrm>
            <a:off x="640080" y="4014216"/>
            <a:ext cx="329184" cy="329184"/>
          </a:xfrm>
          <a:prstGeom prst="ellipse">
            <a:avLst/>
          </a:prstGeom>
          <a:solidFill>
            <a:srgbClr val="C9A961"/>
          </a:solidFill>
          <a:ln w="12700">
            <a:solidFill>
              <a:srgbClr val="C9A961"/>
            </a:solidFill>
            <a:prstDash val="solid"/>
          </a:ln>
        </p:spPr>
      </p:sp>
      <p:sp>
        <p:nvSpPr>
          <p:cNvPr id="18" name="Text 16"/>
          <p:cNvSpPr/>
          <p:nvPr/>
        </p:nvSpPr>
        <p:spPr>
          <a:xfrm>
            <a:off x="640080" y="4014216"/>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(e)</a:t>
            </a:r>
            <a:endParaRPr lang="en-US" sz="1100" dirty="0"/>
          </a:p>
        </p:txBody>
      </p:sp>
      <p:sp>
        <p:nvSpPr>
          <p:cNvPr id="19" name="Text 17"/>
          <p:cNvSpPr/>
          <p:nvPr/>
        </p:nvSpPr>
        <p:spPr>
          <a:xfrm>
            <a:off x="1097280" y="3977640"/>
            <a:ext cx="7452360" cy="493776"/>
          </a:xfrm>
          <a:prstGeom prst="rect">
            <a:avLst/>
          </a:prstGeom>
          <a:noFill/>
          <a:ln/>
        </p:spPr>
        <p:txBody>
          <a:bodyPr wrap="square" lIns="0" tIns="0" rIns="0" bIns="0" rtlCol="0" anchor="t"/>
          <a:lstStyle/>
          <a:p>
            <a:pPr marL="0" indent="0">
              <a:buNone/>
            </a:pPr>
            <a:r>
              <a:rPr lang="en-US" sz="1100" b="1" dirty="0">
                <a:solidFill>
                  <a:srgbClr val="1E2761"/>
                </a:solidFill>
                <a:latin typeface="Cambria" pitchFamily="34" charset="0"/>
                <a:ea typeface="Cambria" pitchFamily="34" charset="-122"/>
                <a:cs typeface="Cambria" pitchFamily="34" charset="-120"/>
              </a:rPr>
              <a:t>Professional Behaviour</a:t>
            </a:r>
            <a:r>
              <a:rPr lang="en-US" sz="1000" dirty="0">
                <a:solidFill>
                  <a:srgbClr val="374151"/>
                </a:solidFill>
                <a:latin typeface="Calibri" pitchFamily="34" charset="0"/>
                <a:ea typeface="Calibri" pitchFamily="34" charset="-122"/>
                <a:cs typeface="Calibri" pitchFamily="34" charset="-120"/>
              </a:rPr>
              <a:t>  —  Should comply with relevant laws and regulations and should avoid any action that discredits the profession.</a:t>
            </a:r>
            <a:endParaRPr lang="en-US" sz="1100" dirty="0"/>
          </a:p>
        </p:txBody>
      </p:sp>
      <p:sp>
        <p:nvSpPr>
          <p:cNvPr id="20" name="Text 1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8 / 54</a:t>
            </a:r>
            <a:endParaRPr lang="en-US" sz="900" dirty="0"/>
          </a:p>
        </p:txBody>
      </p:sp>
      <p:sp>
        <p:nvSpPr>
          <p:cNvPr id="21" name="Text 1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000" b="1" dirty="0">
                <a:solidFill>
                  <a:srgbClr val="1E2761"/>
                </a:solidFill>
                <a:latin typeface="Cambria" pitchFamily="34" charset="0"/>
                <a:ea typeface="Cambria" pitchFamily="34" charset="-122"/>
                <a:cs typeface="Cambria" pitchFamily="34" charset="-120"/>
              </a:rPr>
              <a:t>General Application  —  Threats for Professional Accountant (PA)</a:t>
            </a:r>
            <a:endParaRPr lang="en-US" sz="20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280160"/>
            <a:ext cx="8046720" cy="594360"/>
          </a:xfrm>
          <a:prstGeom prst="rect">
            <a:avLst/>
          </a:prstGeom>
          <a:solidFill>
            <a:srgbClr val="F5F4EE"/>
          </a:solidFill>
          <a:ln w="12700">
            <a:solidFill>
              <a:srgbClr val="F5F4EE"/>
            </a:solidFill>
            <a:prstDash val="solid"/>
          </a:ln>
        </p:spPr>
      </p:sp>
      <p:sp>
        <p:nvSpPr>
          <p:cNvPr id="5" name="Text 3"/>
          <p:cNvSpPr/>
          <p:nvPr/>
        </p:nvSpPr>
        <p:spPr>
          <a:xfrm>
            <a:off x="777240" y="1316736"/>
            <a:ext cx="7589520" cy="54864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Self-interest threats</a:t>
            </a:r>
            <a:r>
              <a:rPr lang="en-US" sz="1150" dirty="0">
                <a:solidFill>
                  <a:srgbClr val="374151"/>
                </a:solidFill>
                <a:latin typeface="Calibri" pitchFamily="34" charset="0"/>
                <a:ea typeface="Calibri" pitchFamily="34" charset="-122"/>
                <a:cs typeface="Calibri" pitchFamily="34" charset="-120"/>
              </a:rPr>
              <a:t>   may occur as a result of the financial or other interests (including of a relative)</a:t>
            </a:r>
            <a:endParaRPr lang="en-US" sz="1300" dirty="0"/>
          </a:p>
        </p:txBody>
      </p:sp>
      <p:sp>
        <p:nvSpPr>
          <p:cNvPr id="6" name="Shape 4"/>
          <p:cNvSpPr/>
          <p:nvPr/>
        </p:nvSpPr>
        <p:spPr>
          <a:xfrm>
            <a:off x="548640" y="1938528"/>
            <a:ext cx="8046720" cy="594360"/>
          </a:xfrm>
          <a:prstGeom prst="rect">
            <a:avLst/>
          </a:prstGeom>
          <a:solidFill>
            <a:srgbClr val="F5F4EE"/>
          </a:solidFill>
          <a:ln w="12700">
            <a:solidFill>
              <a:srgbClr val="F5F4EE"/>
            </a:solidFill>
            <a:prstDash val="solid"/>
          </a:ln>
        </p:spPr>
      </p:sp>
      <p:sp>
        <p:nvSpPr>
          <p:cNvPr id="7" name="Text 5"/>
          <p:cNvSpPr/>
          <p:nvPr/>
        </p:nvSpPr>
        <p:spPr>
          <a:xfrm>
            <a:off x="777240" y="1975104"/>
            <a:ext cx="7589520" cy="54864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Self-review threats</a:t>
            </a:r>
            <a:r>
              <a:rPr lang="en-US" sz="1150" dirty="0">
                <a:solidFill>
                  <a:srgbClr val="374151"/>
                </a:solidFill>
                <a:latin typeface="Calibri" pitchFamily="34" charset="0"/>
                <a:ea typeface="Calibri" pitchFamily="34" charset="-122"/>
                <a:cs typeface="Calibri" pitchFamily="34" charset="-120"/>
              </a:rPr>
              <a:t>   may occur when a previous judgment needs to be re-evaluated by PA responsible for that judgment</a:t>
            </a:r>
            <a:endParaRPr lang="en-US" sz="1300" dirty="0"/>
          </a:p>
        </p:txBody>
      </p:sp>
      <p:sp>
        <p:nvSpPr>
          <p:cNvPr id="8" name="Shape 6"/>
          <p:cNvSpPr/>
          <p:nvPr/>
        </p:nvSpPr>
        <p:spPr>
          <a:xfrm>
            <a:off x="548640" y="2596896"/>
            <a:ext cx="8046720" cy="594360"/>
          </a:xfrm>
          <a:prstGeom prst="rect">
            <a:avLst/>
          </a:prstGeom>
          <a:solidFill>
            <a:srgbClr val="F5F4EE"/>
          </a:solidFill>
          <a:ln w="12700">
            <a:solidFill>
              <a:srgbClr val="F5F4EE"/>
            </a:solidFill>
            <a:prstDash val="solid"/>
          </a:ln>
        </p:spPr>
      </p:sp>
      <p:sp>
        <p:nvSpPr>
          <p:cNvPr id="9" name="Text 7"/>
          <p:cNvSpPr/>
          <p:nvPr/>
        </p:nvSpPr>
        <p:spPr>
          <a:xfrm>
            <a:off x="777240" y="2633472"/>
            <a:ext cx="7589520" cy="54864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Advocacy threats</a:t>
            </a:r>
            <a:r>
              <a:rPr lang="en-US" sz="1150" dirty="0">
                <a:solidFill>
                  <a:srgbClr val="374151"/>
                </a:solidFill>
                <a:latin typeface="Calibri" pitchFamily="34" charset="0"/>
                <a:ea typeface="Calibri" pitchFamily="34" charset="-122"/>
                <a:cs typeface="Calibri" pitchFamily="34" charset="-120"/>
              </a:rPr>
              <a:t>   may occur when a PA promotes a position or opinion to the point that subsequent objectivity may be compromised</a:t>
            </a:r>
            <a:endParaRPr lang="en-US" sz="1300" dirty="0"/>
          </a:p>
        </p:txBody>
      </p:sp>
      <p:sp>
        <p:nvSpPr>
          <p:cNvPr id="10" name="Shape 8"/>
          <p:cNvSpPr/>
          <p:nvPr/>
        </p:nvSpPr>
        <p:spPr>
          <a:xfrm>
            <a:off x="548640" y="3255264"/>
            <a:ext cx="8046720" cy="594360"/>
          </a:xfrm>
          <a:prstGeom prst="rect">
            <a:avLst/>
          </a:prstGeom>
          <a:solidFill>
            <a:srgbClr val="F5F4EE"/>
          </a:solidFill>
          <a:ln w="12700">
            <a:solidFill>
              <a:srgbClr val="F5F4EE"/>
            </a:solidFill>
            <a:prstDash val="solid"/>
          </a:ln>
        </p:spPr>
      </p:sp>
      <p:sp>
        <p:nvSpPr>
          <p:cNvPr id="11" name="Text 9"/>
          <p:cNvSpPr/>
          <p:nvPr/>
        </p:nvSpPr>
        <p:spPr>
          <a:xfrm>
            <a:off x="777240" y="3291840"/>
            <a:ext cx="7589520" cy="54864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Familiarity threats</a:t>
            </a:r>
            <a:r>
              <a:rPr lang="en-US" sz="1150" dirty="0">
                <a:solidFill>
                  <a:srgbClr val="374151"/>
                </a:solidFill>
                <a:latin typeface="Calibri" pitchFamily="34" charset="0"/>
                <a:ea typeface="Calibri" pitchFamily="34" charset="-122"/>
                <a:cs typeface="Calibri" pitchFamily="34" charset="-120"/>
              </a:rPr>
              <a:t>   may occur when, due to a relationship, a PA becomes too sympathetic to the interests of others</a:t>
            </a:r>
            <a:endParaRPr lang="en-US" sz="1300" dirty="0"/>
          </a:p>
        </p:txBody>
      </p:sp>
      <p:sp>
        <p:nvSpPr>
          <p:cNvPr id="12" name="Shape 10"/>
          <p:cNvSpPr/>
          <p:nvPr/>
        </p:nvSpPr>
        <p:spPr>
          <a:xfrm>
            <a:off x="548640" y="3913632"/>
            <a:ext cx="8046720" cy="594360"/>
          </a:xfrm>
          <a:prstGeom prst="rect">
            <a:avLst/>
          </a:prstGeom>
          <a:solidFill>
            <a:srgbClr val="F5F4EE"/>
          </a:solidFill>
          <a:ln w="12700">
            <a:solidFill>
              <a:srgbClr val="F5F4EE"/>
            </a:solidFill>
            <a:prstDash val="solid"/>
          </a:ln>
        </p:spPr>
      </p:sp>
      <p:sp>
        <p:nvSpPr>
          <p:cNvPr id="13" name="Text 11"/>
          <p:cNvSpPr/>
          <p:nvPr/>
        </p:nvSpPr>
        <p:spPr>
          <a:xfrm>
            <a:off x="777240" y="3950208"/>
            <a:ext cx="7589520" cy="54864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Intimidation threats</a:t>
            </a:r>
            <a:r>
              <a:rPr lang="en-US" sz="1150" dirty="0">
                <a:solidFill>
                  <a:srgbClr val="374151"/>
                </a:solidFill>
                <a:latin typeface="Calibri" pitchFamily="34" charset="0"/>
                <a:ea typeface="Calibri" pitchFamily="34" charset="-122"/>
                <a:cs typeface="Calibri" pitchFamily="34" charset="-120"/>
              </a:rPr>
              <a:t>   may occur when a PA may be deterred from acting objectively by threats (real/perceived).</a:t>
            </a:r>
            <a:endParaRPr lang="en-US" sz="1300" dirty="0"/>
          </a:p>
        </p:txBody>
      </p:sp>
      <p:sp>
        <p:nvSpPr>
          <p:cNvPr id="14" name="Text 1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9 / 54</a:t>
            </a:r>
            <a:endParaRPr lang="en-US" sz="900" dirty="0"/>
          </a:p>
        </p:txBody>
      </p:sp>
      <p:sp>
        <p:nvSpPr>
          <p:cNvPr id="15" name="Text 1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General Application  —  Safeguards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234440"/>
            <a:ext cx="8046720" cy="1078992"/>
          </a:xfrm>
          <a:prstGeom prst="rect">
            <a:avLst/>
          </a:prstGeom>
          <a:solidFill>
            <a:srgbClr val="F5F4EE"/>
          </a:solidFill>
          <a:ln w="12700">
            <a:solidFill>
              <a:srgbClr val="F5F4EE"/>
            </a:solidFill>
            <a:prstDash val="solid"/>
          </a:ln>
        </p:spPr>
      </p:sp>
      <p:sp>
        <p:nvSpPr>
          <p:cNvPr id="5" name="Text 3"/>
          <p:cNvSpPr/>
          <p:nvPr/>
        </p:nvSpPr>
        <p:spPr>
          <a:xfrm>
            <a:off x="777240" y="1344168"/>
            <a:ext cx="758952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Professional / Legal</a:t>
            </a:r>
            <a:endParaRPr lang="en-US" sz="1300" dirty="0"/>
          </a:p>
        </p:txBody>
      </p:sp>
      <p:sp>
        <p:nvSpPr>
          <p:cNvPr id="6" name="Text 4"/>
          <p:cNvSpPr/>
          <p:nvPr/>
        </p:nvSpPr>
        <p:spPr>
          <a:xfrm>
            <a:off x="868680" y="1645920"/>
            <a:ext cx="7498080" cy="621792"/>
          </a:xfrm>
          <a:prstGeom prst="rect">
            <a:avLst/>
          </a:prstGeom>
          <a:noFill/>
          <a:ln/>
        </p:spPr>
        <p:txBody>
          <a:bodyPr wrap="square" rtlCol="0" anchor="t"/>
          <a:lstStyle/>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Safeguard by Professional Body – Awareness, Education, CPE.</a:t>
            </a:r>
            <a:endParaRPr lang="en-US" sz="1050" dirty="0"/>
          </a:p>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Safeguard by Statue Making changes in Legislation, Rules and Regulations.</a:t>
            </a:r>
            <a:endParaRPr lang="en-US" sz="1050" dirty="0"/>
          </a:p>
        </p:txBody>
      </p:sp>
      <p:sp>
        <p:nvSpPr>
          <p:cNvPr id="7" name="Shape 5"/>
          <p:cNvSpPr/>
          <p:nvPr/>
        </p:nvSpPr>
        <p:spPr>
          <a:xfrm>
            <a:off x="548640" y="2423160"/>
            <a:ext cx="8046720" cy="1078992"/>
          </a:xfrm>
          <a:prstGeom prst="rect">
            <a:avLst/>
          </a:prstGeom>
          <a:solidFill>
            <a:srgbClr val="F5F4EE"/>
          </a:solidFill>
          <a:ln w="12700">
            <a:solidFill>
              <a:srgbClr val="F5F4EE"/>
            </a:solidFill>
            <a:prstDash val="solid"/>
          </a:ln>
        </p:spPr>
      </p:sp>
      <p:sp>
        <p:nvSpPr>
          <p:cNvPr id="8" name="Text 6"/>
          <p:cNvSpPr/>
          <p:nvPr/>
        </p:nvSpPr>
        <p:spPr>
          <a:xfrm>
            <a:off x="777240" y="2532888"/>
            <a:ext cx="758952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Work Environment</a:t>
            </a:r>
            <a:endParaRPr lang="en-US" sz="1300" dirty="0"/>
          </a:p>
        </p:txBody>
      </p:sp>
      <p:sp>
        <p:nvSpPr>
          <p:cNvPr id="9" name="Text 7"/>
          <p:cNvSpPr/>
          <p:nvPr/>
        </p:nvSpPr>
        <p:spPr>
          <a:xfrm>
            <a:off x="868680" y="2834640"/>
            <a:ext cx="7498080" cy="621792"/>
          </a:xfrm>
          <a:prstGeom prst="rect">
            <a:avLst/>
          </a:prstGeom>
          <a:noFill/>
          <a:ln/>
        </p:spPr>
        <p:txBody>
          <a:bodyPr wrap="square" rtlCol="0" anchor="t"/>
          <a:lstStyle/>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Safeguard in working environment – Safeguard at the stage of Firm/Organization. Quality Control Policies, rotation, review</a:t>
            </a:r>
            <a:endParaRPr lang="en-US" sz="1050" dirty="0"/>
          </a:p>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Engagement Specific Safeguard(s)</a:t>
            </a:r>
            <a:endParaRPr lang="en-US" sz="1050" dirty="0"/>
          </a:p>
        </p:txBody>
      </p:sp>
      <p:sp>
        <p:nvSpPr>
          <p:cNvPr id="10" name="Shape 8"/>
          <p:cNvSpPr/>
          <p:nvPr/>
        </p:nvSpPr>
        <p:spPr>
          <a:xfrm>
            <a:off x="548640" y="3611880"/>
            <a:ext cx="8046720" cy="1078992"/>
          </a:xfrm>
          <a:prstGeom prst="rect">
            <a:avLst/>
          </a:prstGeom>
          <a:solidFill>
            <a:srgbClr val="F5F4EE"/>
          </a:solidFill>
          <a:ln w="12700">
            <a:solidFill>
              <a:srgbClr val="F5F4EE"/>
            </a:solidFill>
            <a:prstDash val="solid"/>
          </a:ln>
        </p:spPr>
      </p:sp>
      <p:sp>
        <p:nvSpPr>
          <p:cNvPr id="11" name="Text 9"/>
          <p:cNvSpPr/>
          <p:nvPr/>
        </p:nvSpPr>
        <p:spPr>
          <a:xfrm>
            <a:off x="777240" y="3721608"/>
            <a:ext cx="7589520" cy="292608"/>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Client Level</a:t>
            </a:r>
            <a:endParaRPr lang="en-US" sz="1300" dirty="0"/>
          </a:p>
        </p:txBody>
      </p:sp>
      <p:sp>
        <p:nvSpPr>
          <p:cNvPr id="12" name="Text 10"/>
          <p:cNvSpPr/>
          <p:nvPr/>
        </p:nvSpPr>
        <p:spPr>
          <a:xfrm>
            <a:off x="868680" y="4023360"/>
            <a:ext cx="7498080" cy="621792"/>
          </a:xfrm>
          <a:prstGeom prst="rect">
            <a:avLst/>
          </a:prstGeom>
          <a:noFill/>
          <a:ln/>
        </p:spPr>
        <p:txBody>
          <a:bodyPr wrap="square" rtlCol="0" anchor="t"/>
          <a:lstStyle/>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Client's systems and procedures centric Safeguards. Independent review, disclosures.</a:t>
            </a:r>
            <a:endParaRPr lang="en-US" sz="1050" dirty="0"/>
          </a:p>
          <a:p>
            <a:pPr marL="342900" indent="-342900">
              <a:spcAft>
                <a:spcPts val="200"/>
              </a:spcAft>
              <a:buSzPct val="100000"/>
              <a:buChar char="■"/>
            </a:pPr>
            <a:r>
              <a:rPr lang="en-US" sz="1050" dirty="0">
                <a:solidFill>
                  <a:srgbClr val="374151"/>
                </a:solidFill>
                <a:latin typeface="Calibri" pitchFamily="34" charset="0"/>
                <a:ea typeface="Calibri" pitchFamily="34" charset="-122"/>
                <a:cs typeface="Calibri" pitchFamily="34" charset="-120"/>
              </a:rPr>
              <a:t>Note: “Know Your Client” (KYC) Guidelines are mandatory from 1.1.2017.</a:t>
            </a:r>
            <a:endParaRPr lang="en-US" sz="1050" dirty="0"/>
          </a:p>
        </p:txBody>
      </p:sp>
      <p:sp>
        <p:nvSpPr>
          <p:cNvPr id="13" name="Text 11"/>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10 / 54</a:t>
            </a:r>
            <a:endParaRPr lang="en-US" sz="900" dirty="0"/>
          </a:p>
        </p:txBody>
      </p:sp>
      <p:sp>
        <p:nvSpPr>
          <p:cNvPr id="14" name="Text 12"/>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400" b="1" dirty="0">
                <a:solidFill>
                  <a:srgbClr val="1E2761"/>
                </a:solidFill>
                <a:latin typeface="Cambria" pitchFamily="34" charset="0"/>
                <a:ea typeface="Cambria" pitchFamily="34" charset="-122"/>
                <a:cs typeface="Cambria" pitchFamily="34" charset="-120"/>
              </a:rPr>
              <a:t>General Application  —  NOCLAR</a:t>
            </a:r>
            <a:endParaRPr lang="en-US" sz="2400" dirty="0"/>
          </a:p>
        </p:txBody>
      </p:sp>
      <p:sp>
        <p:nvSpPr>
          <p:cNvPr id="3" name="Text 1"/>
          <p:cNvSpPr/>
          <p:nvPr/>
        </p:nvSpPr>
        <p:spPr>
          <a:xfrm>
            <a:off x="457200" y="841248"/>
            <a:ext cx="8229600" cy="274320"/>
          </a:xfrm>
          <a:prstGeom prst="rect">
            <a:avLst/>
          </a:prstGeom>
          <a:noFill/>
          <a:ln/>
        </p:spPr>
        <p:txBody>
          <a:bodyPr wrap="square" rtlCol="0" anchor="ctr"/>
          <a:lstStyle/>
          <a:p>
            <a:pPr marL="0" indent="0">
              <a:buNone/>
            </a:pPr>
            <a:r>
              <a:rPr lang="en-US" sz="1250" i="1" dirty="0">
                <a:solidFill>
                  <a:srgbClr val="C9A961"/>
                </a:solidFill>
                <a:latin typeface="Calibri" pitchFamily="34" charset="0"/>
                <a:ea typeface="Calibri" pitchFamily="34" charset="-122"/>
                <a:cs typeface="Calibri" pitchFamily="34" charset="-120"/>
              </a:rPr>
              <a:t>(No Compliances with Law and Regulations)</a:t>
            </a:r>
            <a:endParaRPr lang="en-US" sz="1250" dirty="0"/>
          </a:p>
        </p:txBody>
      </p:sp>
      <p:sp>
        <p:nvSpPr>
          <p:cNvPr id="4" name="Shape 2"/>
          <p:cNvSpPr/>
          <p:nvPr/>
        </p:nvSpPr>
        <p:spPr>
          <a:xfrm>
            <a:off x="1463040" y="1463040"/>
            <a:ext cx="411480" cy="411480"/>
          </a:xfrm>
          <a:prstGeom prst="ellipse">
            <a:avLst/>
          </a:prstGeom>
          <a:solidFill>
            <a:srgbClr val="1E2761"/>
          </a:solidFill>
          <a:ln w="12700">
            <a:solidFill>
              <a:srgbClr val="1E2761"/>
            </a:solidFill>
            <a:prstDash val="solid"/>
          </a:ln>
        </p:spPr>
      </p:sp>
      <p:sp>
        <p:nvSpPr>
          <p:cNvPr id="5" name="Text 3"/>
          <p:cNvSpPr/>
          <p:nvPr/>
        </p:nvSpPr>
        <p:spPr>
          <a:xfrm>
            <a:off x="1463040" y="1463040"/>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1</a:t>
            </a:r>
            <a:endParaRPr lang="en-US" sz="1500" dirty="0"/>
          </a:p>
        </p:txBody>
      </p:sp>
      <p:sp>
        <p:nvSpPr>
          <p:cNvPr id="6" name="Text 4"/>
          <p:cNvSpPr/>
          <p:nvPr/>
        </p:nvSpPr>
        <p:spPr>
          <a:xfrm>
            <a:off x="2057400" y="1417320"/>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Meaning and Scope</a:t>
            </a:r>
            <a:endParaRPr lang="en-US" sz="1500" dirty="0"/>
          </a:p>
        </p:txBody>
      </p:sp>
      <p:sp>
        <p:nvSpPr>
          <p:cNvPr id="7" name="Shape 5"/>
          <p:cNvSpPr/>
          <p:nvPr/>
        </p:nvSpPr>
        <p:spPr>
          <a:xfrm>
            <a:off x="1463040" y="1975104"/>
            <a:ext cx="411480" cy="411480"/>
          </a:xfrm>
          <a:prstGeom prst="ellipse">
            <a:avLst/>
          </a:prstGeom>
          <a:solidFill>
            <a:srgbClr val="1E2761"/>
          </a:solidFill>
          <a:ln w="12700">
            <a:solidFill>
              <a:srgbClr val="1E2761"/>
            </a:solidFill>
            <a:prstDash val="solid"/>
          </a:ln>
        </p:spPr>
      </p:sp>
      <p:sp>
        <p:nvSpPr>
          <p:cNvPr id="8" name="Text 6"/>
          <p:cNvSpPr/>
          <p:nvPr/>
        </p:nvSpPr>
        <p:spPr>
          <a:xfrm>
            <a:off x="1463040" y="1975104"/>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2</a:t>
            </a:r>
            <a:endParaRPr lang="en-US" sz="1500" dirty="0"/>
          </a:p>
        </p:txBody>
      </p:sp>
      <p:sp>
        <p:nvSpPr>
          <p:cNvPr id="9" name="Text 7"/>
          <p:cNvSpPr/>
          <p:nvPr/>
        </p:nvSpPr>
        <p:spPr>
          <a:xfrm>
            <a:off x="2057400" y="1929384"/>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Public Interest Objective</a:t>
            </a:r>
            <a:endParaRPr lang="en-US" sz="1500" dirty="0"/>
          </a:p>
        </p:txBody>
      </p:sp>
      <p:sp>
        <p:nvSpPr>
          <p:cNvPr id="10" name="Shape 8"/>
          <p:cNvSpPr/>
          <p:nvPr/>
        </p:nvSpPr>
        <p:spPr>
          <a:xfrm>
            <a:off x="1463040" y="2487168"/>
            <a:ext cx="411480" cy="411480"/>
          </a:xfrm>
          <a:prstGeom prst="ellipse">
            <a:avLst/>
          </a:prstGeom>
          <a:solidFill>
            <a:srgbClr val="1E2761"/>
          </a:solidFill>
          <a:ln w="12700">
            <a:solidFill>
              <a:srgbClr val="1E2761"/>
            </a:solidFill>
            <a:prstDash val="solid"/>
          </a:ln>
        </p:spPr>
      </p:sp>
      <p:sp>
        <p:nvSpPr>
          <p:cNvPr id="11" name="Text 9"/>
          <p:cNvSpPr/>
          <p:nvPr/>
        </p:nvSpPr>
        <p:spPr>
          <a:xfrm>
            <a:off x="1463040" y="2487168"/>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3</a:t>
            </a:r>
            <a:endParaRPr lang="en-US" sz="1500" dirty="0"/>
          </a:p>
        </p:txBody>
      </p:sp>
      <p:sp>
        <p:nvSpPr>
          <p:cNvPr id="12" name="Text 10"/>
          <p:cNvSpPr/>
          <p:nvPr/>
        </p:nvSpPr>
        <p:spPr>
          <a:xfrm>
            <a:off x="2057400" y="2441448"/>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Discuss with Management</a:t>
            </a:r>
            <a:endParaRPr lang="en-US" sz="1500" dirty="0"/>
          </a:p>
        </p:txBody>
      </p:sp>
      <p:sp>
        <p:nvSpPr>
          <p:cNvPr id="13" name="Shape 11"/>
          <p:cNvSpPr/>
          <p:nvPr/>
        </p:nvSpPr>
        <p:spPr>
          <a:xfrm>
            <a:off x="1463040" y="2999232"/>
            <a:ext cx="411480" cy="411480"/>
          </a:xfrm>
          <a:prstGeom prst="ellipse">
            <a:avLst/>
          </a:prstGeom>
          <a:solidFill>
            <a:srgbClr val="1E2761"/>
          </a:solidFill>
          <a:ln w="12700">
            <a:solidFill>
              <a:srgbClr val="1E2761"/>
            </a:solidFill>
            <a:prstDash val="solid"/>
          </a:ln>
        </p:spPr>
      </p:sp>
      <p:sp>
        <p:nvSpPr>
          <p:cNvPr id="14" name="Text 12"/>
          <p:cNvSpPr/>
          <p:nvPr/>
        </p:nvSpPr>
        <p:spPr>
          <a:xfrm>
            <a:off x="1463040" y="2999232"/>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4</a:t>
            </a:r>
            <a:endParaRPr lang="en-US" sz="1500" dirty="0"/>
          </a:p>
        </p:txBody>
      </p:sp>
      <p:sp>
        <p:nvSpPr>
          <p:cNvPr id="15" name="Text 13"/>
          <p:cNvSpPr/>
          <p:nvPr/>
        </p:nvSpPr>
        <p:spPr>
          <a:xfrm>
            <a:off x="2057400" y="2953512"/>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Escalate to TCWG</a:t>
            </a:r>
            <a:endParaRPr lang="en-US" sz="1500" dirty="0"/>
          </a:p>
        </p:txBody>
      </p:sp>
      <p:sp>
        <p:nvSpPr>
          <p:cNvPr id="16" name="Shape 14"/>
          <p:cNvSpPr/>
          <p:nvPr/>
        </p:nvSpPr>
        <p:spPr>
          <a:xfrm>
            <a:off x="1463040" y="3511296"/>
            <a:ext cx="411480" cy="411480"/>
          </a:xfrm>
          <a:prstGeom prst="ellipse">
            <a:avLst/>
          </a:prstGeom>
          <a:solidFill>
            <a:srgbClr val="1E2761"/>
          </a:solidFill>
          <a:ln w="12700">
            <a:solidFill>
              <a:srgbClr val="1E2761"/>
            </a:solidFill>
            <a:prstDash val="solid"/>
          </a:ln>
        </p:spPr>
      </p:sp>
      <p:sp>
        <p:nvSpPr>
          <p:cNvPr id="17" name="Text 15"/>
          <p:cNvSpPr/>
          <p:nvPr/>
        </p:nvSpPr>
        <p:spPr>
          <a:xfrm>
            <a:off x="1463040" y="3511296"/>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5</a:t>
            </a:r>
            <a:endParaRPr lang="en-US" sz="1500" dirty="0"/>
          </a:p>
        </p:txBody>
      </p:sp>
      <p:sp>
        <p:nvSpPr>
          <p:cNvPr id="18" name="Text 16"/>
          <p:cNvSpPr/>
          <p:nvPr/>
        </p:nvSpPr>
        <p:spPr>
          <a:xfrm>
            <a:off x="2057400" y="3465576"/>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Disclosure (If permitted / required)</a:t>
            </a:r>
            <a:endParaRPr lang="en-US" sz="1500" dirty="0"/>
          </a:p>
        </p:txBody>
      </p:sp>
      <p:sp>
        <p:nvSpPr>
          <p:cNvPr id="19" name="Shape 17"/>
          <p:cNvSpPr/>
          <p:nvPr/>
        </p:nvSpPr>
        <p:spPr>
          <a:xfrm>
            <a:off x="1463040" y="4023360"/>
            <a:ext cx="411480" cy="411480"/>
          </a:xfrm>
          <a:prstGeom prst="ellipse">
            <a:avLst/>
          </a:prstGeom>
          <a:solidFill>
            <a:srgbClr val="1E2761"/>
          </a:solidFill>
          <a:ln w="12700">
            <a:solidFill>
              <a:srgbClr val="1E2761"/>
            </a:solidFill>
            <a:prstDash val="solid"/>
          </a:ln>
        </p:spPr>
      </p:sp>
      <p:sp>
        <p:nvSpPr>
          <p:cNvPr id="20" name="Text 18"/>
          <p:cNvSpPr/>
          <p:nvPr/>
        </p:nvSpPr>
        <p:spPr>
          <a:xfrm>
            <a:off x="1463040" y="4023360"/>
            <a:ext cx="411480" cy="411480"/>
          </a:xfrm>
          <a:prstGeom prst="rect">
            <a:avLst/>
          </a:prstGeom>
          <a:noFill/>
          <a:ln/>
        </p:spPr>
        <p:txBody>
          <a:bodyPr wrap="square" lIns="0" tIns="0" rIns="0" bIns="0" rtlCol="0" anchor="ctr"/>
          <a:lstStyle/>
          <a:p>
            <a:pPr marL="0" indent="0" algn="ctr">
              <a:buNone/>
            </a:pPr>
            <a:r>
              <a:rPr lang="en-US" sz="1500" b="1" dirty="0">
                <a:solidFill>
                  <a:srgbClr val="C9A961"/>
                </a:solidFill>
                <a:latin typeface="Cambria" pitchFamily="34" charset="0"/>
                <a:ea typeface="Cambria" pitchFamily="34" charset="-122"/>
                <a:cs typeface="Cambria" pitchFamily="34" charset="-120"/>
              </a:rPr>
              <a:t>6</a:t>
            </a:r>
            <a:endParaRPr lang="en-US" sz="1500" dirty="0"/>
          </a:p>
        </p:txBody>
      </p:sp>
      <p:sp>
        <p:nvSpPr>
          <p:cNvPr id="21" name="Text 19"/>
          <p:cNvSpPr/>
          <p:nvPr/>
        </p:nvSpPr>
        <p:spPr>
          <a:xfrm>
            <a:off x="2057400" y="3977640"/>
            <a:ext cx="5943600" cy="502920"/>
          </a:xfrm>
          <a:prstGeom prst="rect">
            <a:avLst/>
          </a:prstGeom>
          <a:noFill/>
          <a:ln/>
        </p:spPr>
        <p:txBody>
          <a:bodyPr wrap="square" rtlCol="0" anchor="ctr"/>
          <a:lstStyle/>
          <a:p>
            <a:pPr marL="0" indent="0">
              <a:buNone/>
            </a:pPr>
            <a:r>
              <a:rPr lang="en-US" sz="1500" dirty="0">
                <a:solidFill>
                  <a:srgbClr val="374151"/>
                </a:solidFill>
                <a:latin typeface="Calibri" pitchFamily="34" charset="0"/>
                <a:ea typeface="Calibri" pitchFamily="34" charset="-122"/>
                <a:cs typeface="Calibri" pitchFamily="34" charset="-120"/>
              </a:rPr>
              <a:t>Documentation.</a:t>
            </a:r>
            <a:endParaRPr lang="en-US" sz="1500" dirty="0"/>
          </a:p>
        </p:txBody>
      </p:sp>
      <p:sp>
        <p:nvSpPr>
          <p:cNvPr id="22" name="Text 20"/>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11 / 54</a:t>
            </a:r>
            <a:endParaRPr lang="en-US" sz="900" dirty="0"/>
          </a:p>
        </p:txBody>
      </p:sp>
      <p:sp>
        <p:nvSpPr>
          <p:cNvPr id="23" name="Text 21"/>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Code of Ethics  —  Evolution</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11480" y="1188720"/>
          <a:ext cx="8321040" cy="3328416"/>
        </p:xfrm>
        <a:graphic>
          <a:graphicData uri="http://schemas.openxmlformats.org/drawingml/2006/table">
            <a:tbl>
              <a:tblPr/>
              <a:tblGrid>
                <a:gridCol w="1417320">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2606040">
                  <a:extLst>
                    <a:ext uri="{9D8B030D-6E8A-4147-A177-3AD203B41FA5}">
                      <a16:colId xmlns:a16="http://schemas.microsoft.com/office/drawing/2014/main" val="20002"/>
                    </a:ext>
                  </a:extLst>
                </a:gridCol>
                <a:gridCol w="2788920">
                  <a:extLst>
                    <a:ext uri="{9D8B030D-6E8A-4147-A177-3AD203B41FA5}">
                      <a16:colId xmlns:a16="http://schemas.microsoft.com/office/drawing/2014/main" val="20003"/>
                    </a:ext>
                  </a:extLst>
                </a:gridCol>
              </a:tblGrid>
              <a:tr h="475488">
                <a:tc>
                  <a:txBody>
                    <a:bodyPr/>
                    <a:lstStyle/>
                    <a:p>
                      <a:pPr marL="0" indent="0" algn="ctr">
                        <a:buNone/>
                      </a:pPr>
                      <a:r>
                        <a:rPr lang="en-US" sz="1100" b="1" dirty="0">
                          <a:solidFill>
                            <a:srgbClr val="FFFFFF"/>
                          </a:solidFill>
                          <a:latin typeface="Cambria" pitchFamily="34" charset="0"/>
                          <a:ea typeface="Cambria" pitchFamily="34" charset="-122"/>
                          <a:cs typeface="Cambria" pitchFamily="34" charset="-120"/>
                        </a:rPr>
                        <a:t>Area</a:t>
                      </a:r>
                      <a:endParaRPr lang="en-US" sz="11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100" b="1" dirty="0">
                          <a:solidFill>
                            <a:srgbClr val="FFFFFF"/>
                          </a:solidFill>
                          <a:latin typeface="Cambria" pitchFamily="34" charset="0"/>
                          <a:ea typeface="Cambria" pitchFamily="34" charset="-122"/>
                          <a:cs typeface="Cambria" pitchFamily="34" charset="-120"/>
                        </a:rPr>
                        <a:t>2009 Code</a:t>
                      </a:r>
                      <a:endParaRPr lang="en-US" sz="11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100" b="1" dirty="0">
                          <a:solidFill>
                            <a:srgbClr val="FFFFFF"/>
                          </a:solidFill>
                          <a:latin typeface="Cambria" pitchFamily="34" charset="0"/>
                          <a:ea typeface="Cambria" pitchFamily="34" charset="-122"/>
                          <a:cs typeface="Cambria" pitchFamily="34" charset="-120"/>
                        </a:rPr>
                        <a:t>2019 Code (12th Edition)</a:t>
                      </a:r>
                      <a:endParaRPr lang="en-US" sz="11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100" b="1" dirty="0">
                          <a:solidFill>
                            <a:srgbClr val="FFFFFF"/>
                          </a:solidFill>
                          <a:latin typeface="Cambria" pitchFamily="34" charset="0"/>
                          <a:ea typeface="Cambria" pitchFamily="34" charset="-122"/>
                          <a:cs typeface="Cambria" pitchFamily="34" charset="-120"/>
                        </a:rPr>
                        <a:t>2026 Code (13th Edition)</a:t>
                      </a:r>
                      <a:endParaRPr lang="en-US" sz="11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Framework</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Basic Principles only</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Conceptual Framework approach – Identity, Evaluate, address threats</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IESBA 24 aligned, AI &amp; Sustainability added.</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IESBA Alignment</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Partial</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Fully aligned with IESBA 2018</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Converged with IESBA 2024</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Independence</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General guidance</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Detailed provisions, documentation requirements</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New PIE Provisions, NAS Bar, fee dependency thresholds.</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Non-Assurance Services</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Limited Coverage</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Expanded prohibited/permissible NAS guidance</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Additional PIE prohibitions for self review threats</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NOCLAR</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Not Applicable</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Introduced – Listed Companies &gt; Rs. 250 Cr. Turnover</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All listed and material subsidiaries. No threshold.</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000" b="1" dirty="0">
                          <a:solidFill>
                            <a:srgbClr val="1E2761"/>
                          </a:solidFill>
                          <a:latin typeface="Cambria" pitchFamily="34" charset="0"/>
                          <a:ea typeface="Cambria" pitchFamily="34" charset="-122"/>
                          <a:cs typeface="Cambria" pitchFamily="34" charset="-120"/>
                        </a:rPr>
                        <a:t>Sustainability / ESG</a:t>
                      </a:r>
                      <a:endParaRPr lang="en-US" sz="1000" dirty="0">
                        <a:latin typeface="Cambria" charset="0"/>
                        <a:ea typeface="Cambria" charset="0"/>
                        <a:cs typeface="Cambria"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EEF0F6"/>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Not Addressed</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Initial guidance included</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marL="0" indent="0" algn="l">
                        <a:buNone/>
                      </a:pPr>
                      <a:r>
                        <a:rPr lang="en-US" sz="900" dirty="0">
                          <a:solidFill>
                            <a:srgbClr val="374151"/>
                          </a:solidFill>
                          <a:latin typeface="Calibri" pitchFamily="34" charset="0"/>
                          <a:ea typeface="Calibri" pitchFamily="34" charset="-122"/>
                          <a:cs typeface="Calibri" pitchFamily="34" charset="-120"/>
                        </a:rPr>
                        <a:t>New Chapter 5 – comprehensive sustainability assurance ethics.</a:t>
                      </a:r>
                      <a:endParaRPr lang="en-US" sz="900" dirty="0">
                        <a:latin typeface="Calibri" charset="0"/>
                        <a:ea typeface="Calibri" charset="0"/>
                        <a:cs typeface="Calibri" charset="0"/>
                      </a:endParaRPr>
                    </a:p>
                  </a:txBody>
                  <a:tcPr marL="50800" marR="50800" marT="50800" marB="508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Text 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12 / 54</a:t>
            </a:r>
            <a:endParaRPr lang="en-US" sz="900" dirty="0"/>
          </a:p>
        </p:txBody>
      </p:sp>
      <p:sp>
        <p:nvSpPr>
          <p:cNvPr id="6" name="Text 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Independence Standards  —  Part 4A and 4B</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188720"/>
            <a:ext cx="3931920" cy="713232"/>
          </a:xfrm>
          <a:prstGeom prst="rect">
            <a:avLst/>
          </a:prstGeom>
          <a:solidFill>
            <a:srgbClr val="EEF0F6"/>
          </a:solidFill>
          <a:ln w="12700">
            <a:solidFill>
              <a:srgbClr val="EEF0F6"/>
            </a:solidFill>
            <a:prstDash val="solid"/>
          </a:ln>
        </p:spPr>
      </p:sp>
      <p:sp>
        <p:nvSpPr>
          <p:cNvPr id="5" name="Text 3"/>
          <p:cNvSpPr/>
          <p:nvPr/>
        </p:nvSpPr>
        <p:spPr>
          <a:xfrm>
            <a:off x="731520" y="1243584"/>
            <a:ext cx="3749040" cy="621792"/>
          </a:xfrm>
          <a:prstGeom prst="rect">
            <a:avLst/>
          </a:prstGeom>
          <a:noFill/>
          <a:ln/>
        </p:spPr>
        <p:txBody>
          <a:bodyPr wrap="square" rtlCol="0" anchor="t"/>
          <a:lstStyle/>
          <a:p>
            <a:pPr marL="0" indent="0">
              <a:buNone/>
            </a:pPr>
            <a:r>
              <a:rPr lang="en-US" sz="1300" b="1" dirty="0">
                <a:solidFill>
                  <a:srgbClr val="1E2761"/>
                </a:solidFill>
                <a:latin typeface="Cambria" pitchFamily="34" charset="0"/>
                <a:ea typeface="Cambria" pitchFamily="34" charset="-122"/>
                <a:cs typeface="Cambria" pitchFamily="34" charset="-120"/>
              </a:rPr>
              <a:t>Part A</a:t>
            </a:r>
            <a:endParaRPr lang="en-US" sz="1300" dirty="0"/>
          </a:p>
          <a:p>
            <a:pPr marL="0" indent="0">
              <a:buNone/>
            </a:pPr>
            <a:r>
              <a:rPr lang="en-US" sz="1000" dirty="0">
                <a:solidFill>
                  <a:srgbClr val="374151"/>
                </a:solidFill>
                <a:latin typeface="Calibri" pitchFamily="34" charset="0"/>
                <a:ea typeface="Calibri" pitchFamily="34" charset="-122"/>
                <a:cs typeface="Calibri" pitchFamily="34" charset="-120"/>
              </a:rPr>
              <a:t>Independence for Audit &amp; Review Engagements (A &amp; RE)</a:t>
            </a:r>
            <a:endParaRPr lang="en-US" sz="1300" dirty="0"/>
          </a:p>
        </p:txBody>
      </p:sp>
      <p:sp>
        <p:nvSpPr>
          <p:cNvPr id="6" name="Shape 4"/>
          <p:cNvSpPr/>
          <p:nvPr/>
        </p:nvSpPr>
        <p:spPr>
          <a:xfrm>
            <a:off x="4663440" y="1188720"/>
            <a:ext cx="3931920" cy="713232"/>
          </a:xfrm>
          <a:prstGeom prst="rect">
            <a:avLst/>
          </a:prstGeom>
          <a:solidFill>
            <a:srgbClr val="EEF0F6"/>
          </a:solidFill>
          <a:ln w="12700">
            <a:solidFill>
              <a:srgbClr val="EEF0F6"/>
            </a:solidFill>
            <a:prstDash val="solid"/>
          </a:ln>
        </p:spPr>
      </p:sp>
      <p:sp>
        <p:nvSpPr>
          <p:cNvPr id="7" name="Text 5"/>
          <p:cNvSpPr/>
          <p:nvPr/>
        </p:nvSpPr>
        <p:spPr>
          <a:xfrm>
            <a:off x="4846320" y="1243584"/>
            <a:ext cx="3749040" cy="621792"/>
          </a:xfrm>
          <a:prstGeom prst="rect">
            <a:avLst/>
          </a:prstGeom>
          <a:noFill/>
          <a:ln/>
        </p:spPr>
        <p:txBody>
          <a:bodyPr wrap="square" rtlCol="0" anchor="t"/>
          <a:lstStyle/>
          <a:p>
            <a:pPr marL="0" indent="0">
              <a:buNone/>
            </a:pPr>
            <a:r>
              <a:rPr lang="en-US" sz="1300" b="1" dirty="0">
                <a:solidFill>
                  <a:srgbClr val="1E2761"/>
                </a:solidFill>
                <a:latin typeface="Cambria" pitchFamily="34" charset="0"/>
                <a:ea typeface="Cambria" pitchFamily="34" charset="-122"/>
                <a:cs typeface="Cambria" pitchFamily="34" charset="-120"/>
              </a:rPr>
              <a:t>Part B</a:t>
            </a:r>
            <a:endParaRPr lang="en-US" sz="1300" dirty="0"/>
          </a:p>
          <a:p>
            <a:pPr marL="0" indent="0">
              <a:buNone/>
            </a:pPr>
            <a:r>
              <a:rPr lang="en-US" sz="1000" dirty="0">
                <a:solidFill>
                  <a:srgbClr val="374151"/>
                </a:solidFill>
                <a:latin typeface="Calibri" pitchFamily="34" charset="0"/>
                <a:ea typeface="Calibri" pitchFamily="34" charset="-122"/>
                <a:cs typeface="Calibri" pitchFamily="34" charset="-120"/>
              </a:rPr>
              <a:t>Independence for Assurance Engagements Other than A &amp; RE</a:t>
            </a:r>
            <a:endParaRPr lang="en-US" sz="1300" dirty="0"/>
          </a:p>
        </p:txBody>
      </p:sp>
      <p:sp>
        <p:nvSpPr>
          <p:cNvPr id="8" name="Text 6"/>
          <p:cNvSpPr/>
          <p:nvPr/>
        </p:nvSpPr>
        <p:spPr>
          <a:xfrm>
            <a:off x="548640" y="2029968"/>
            <a:ext cx="8229600" cy="274320"/>
          </a:xfrm>
          <a:prstGeom prst="rect">
            <a:avLst/>
          </a:prstGeom>
          <a:noFill/>
          <a:ln/>
        </p:spPr>
        <p:txBody>
          <a:bodyPr wrap="square"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Aspects Covered</a:t>
            </a:r>
            <a:endParaRPr lang="en-US" sz="1300" dirty="0"/>
          </a:p>
        </p:txBody>
      </p:sp>
      <p:sp>
        <p:nvSpPr>
          <p:cNvPr id="9" name="Text 7"/>
          <p:cNvSpPr/>
          <p:nvPr/>
        </p:nvSpPr>
        <p:spPr>
          <a:xfrm>
            <a:off x="640080" y="2359152"/>
            <a:ext cx="7955280" cy="2423160"/>
          </a:xfrm>
          <a:prstGeom prst="rect">
            <a:avLst/>
          </a:prstGeom>
          <a:noFill/>
          <a:ln/>
        </p:spPr>
        <p:txBody>
          <a:bodyPr wrap="square" rtlCol="0" anchor="t"/>
          <a:lstStyle/>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Fees, Compensation &amp; Evaluation Policies, Gifts &amp; Hospitalities,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Actual or Threatened Litigations,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Financial Interests, Loans &amp; Guarantees,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Business Relationships, Family &amp; Personal Relationships,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Recent Service with Audit Client, Serving as Director/Officer &amp; Other Assurance Clients,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Employment with Audit Client &amp; Other Assurance Clients, Temporary Personal Assignments,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Long Association with Audit Client &amp; Other Assurance Clients, Auditors Rotation,</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Provision of Non Assurance Services to Audit Clients and Other Assurance Clients.</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Reports that include a Restriction of Use or Distribution.</a:t>
            </a:r>
            <a:endParaRPr lang="en-US" sz="1050" dirty="0"/>
          </a:p>
          <a:p>
            <a:pPr marL="342900" indent="-342900">
              <a:spcAft>
                <a:spcPts val="300"/>
              </a:spcAft>
              <a:buSzPct val="100000"/>
              <a:buChar char="■"/>
            </a:pPr>
            <a:r>
              <a:rPr lang="en-US" sz="1050" dirty="0">
                <a:solidFill>
                  <a:srgbClr val="374151"/>
                </a:solidFill>
                <a:latin typeface="Calibri" pitchFamily="34" charset="0"/>
                <a:ea typeface="Calibri" pitchFamily="34" charset="-122"/>
                <a:cs typeface="Calibri" pitchFamily="34" charset="-120"/>
              </a:rPr>
              <a:t>Elaborate Guidance on various Non Assurance Services to Audit Clients and Other Assurance Clients.</a:t>
            </a:r>
            <a:endParaRPr lang="en-US" sz="1050" dirty="0"/>
          </a:p>
        </p:txBody>
      </p:sp>
      <p:sp>
        <p:nvSpPr>
          <p:cNvPr id="10" name="Text 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13 / 54</a:t>
            </a:r>
            <a:endParaRPr lang="en-US" sz="900" dirty="0"/>
          </a:p>
        </p:txBody>
      </p:sp>
      <p:sp>
        <p:nvSpPr>
          <p:cNvPr id="11" name="Text 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Professional or Other Misconduct</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640080" y="1463040"/>
            <a:ext cx="7863840" cy="960120"/>
          </a:xfrm>
          <a:prstGeom prst="rect">
            <a:avLst/>
          </a:prstGeom>
          <a:solidFill>
            <a:srgbClr val="F5F4EE"/>
          </a:solidFill>
          <a:ln w="12700">
            <a:solidFill>
              <a:srgbClr val="F5F4EE"/>
            </a:solidFill>
            <a:prstDash val="solid"/>
          </a:ln>
        </p:spPr>
      </p:sp>
      <p:sp>
        <p:nvSpPr>
          <p:cNvPr id="5" name="Shape 3"/>
          <p:cNvSpPr/>
          <p:nvPr/>
        </p:nvSpPr>
        <p:spPr>
          <a:xfrm>
            <a:off x="822960" y="1627632"/>
            <a:ext cx="384048" cy="384048"/>
          </a:xfrm>
          <a:prstGeom prst="ellipse">
            <a:avLst/>
          </a:prstGeom>
          <a:solidFill>
            <a:srgbClr val="1E2761"/>
          </a:solidFill>
          <a:ln w="12700">
            <a:solidFill>
              <a:srgbClr val="1E2761"/>
            </a:solidFill>
            <a:prstDash val="solid"/>
          </a:ln>
        </p:spPr>
      </p:sp>
      <p:sp>
        <p:nvSpPr>
          <p:cNvPr id="6" name="Text 4"/>
          <p:cNvSpPr/>
          <p:nvPr/>
        </p:nvSpPr>
        <p:spPr>
          <a:xfrm>
            <a:off x="822960" y="1627632"/>
            <a:ext cx="384048" cy="384048"/>
          </a:xfrm>
          <a:prstGeom prst="rect">
            <a:avLst/>
          </a:prstGeom>
          <a:noFill/>
          <a:ln/>
        </p:spPr>
        <p:txBody>
          <a:bodyPr wrap="square" lIns="0" tIns="0" rIns="0" bIns="0" rtlCol="0" anchor="ctr"/>
          <a:lstStyle/>
          <a:p>
            <a:pPr marL="0" indent="0" algn="ctr">
              <a:buNone/>
            </a:pPr>
            <a:r>
              <a:rPr lang="en-US" sz="1400" b="1" dirty="0">
                <a:solidFill>
                  <a:srgbClr val="C9A961"/>
                </a:solidFill>
                <a:latin typeface="Cambria" pitchFamily="34" charset="0"/>
                <a:ea typeface="Cambria" pitchFamily="34" charset="-122"/>
                <a:cs typeface="Cambria" pitchFamily="34" charset="-120"/>
              </a:rPr>
              <a:t>1</a:t>
            </a:r>
            <a:endParaRPr lang="en-US" sz="1400" dirty="0"/>
          </a:p>
        </p:txBody>
      </p:sp>
      <p:sp>
        <p:nvSpPr>
          <p:cNvPr id="7" name="Text 5"/>
          <p:cNvSpPr/>
          <p:nvPr/>
        </p:nvSpPr>
        <p:spPr>
          <a:xfrm>
            <a:off x="1371600" y="1572768"/>
            <a:ext cx="7040880" cy="777240"/>
          </a:xfrm>
          <a:prstGeom prst="rect">
            <a:avLst/>
          </a:prstGeom>
          <a:noFill/>
          <a:ln/>
        </p:spPr>
        <p:txBody>
          <a:bodyPr wrap="square" rtlCol="0" anchor="ctr"/>
          <a:lstStyle/>
          <a:p>
            <a:pPr marL="0" indent="0">
              <a:buNone/>
            </a:pPr>
            <a:r>
              <a:rPr lang="en-US" sz="1200" dirty="0">
                <a:solidFill>
                  <a:srgbClr val="374151"/>
                </a:solidFill>
                <a:latin typeface="Calibri" pitchFamily="34" charset="0"/>
                <a:ea typeface="Calibri" pitchFamily="34" charset="-122"/>
                <a:cs typeface="Calibri" pitchFamily="34" charset="-120"/>
              </a:rPr>
              <a:t>“professional or other misconduct” shall be deemed to include any act or omission specified in any of the Schedules. Plus powers/duty cast on Director (Disciplines)</a:t>
            </a:r>
            <a:endParaRPr lang="en-US" sz="1200" dirty="0"/>
          </a:p>
        </p:txBody>
      </p:sp>
      <p:sp>
        <p:nvSpPr>
          <p:cNvPr id="8" name="Shape 6"/>
          <p:cNvSpPr/>
          <p:nvPr/>
        </p:nvSpPr>
        <p:spPr>
          <a:xfrm>
            <a:off x="640080" y="2542032"/>
            <a:ext cx="7863840" cy="960120"/>
          </a:xfrm>
          <a:prstGeom prst="rect">
            <a:avLst/>
          </a:prstGeom>
          <a:solidFill>
            <a:srgbClr val="F5F4EE"/>
          </a:solidFill>
          <a:ln w="12700">
            <a:solidFill>
              <a:srgbClr val="F5F4EE"/>
            </a:solidFill>
            <a:prstDash val="solid"/>
          </a:ln>
        </p:spPr>
      </p:sp>
      <p:sp>
        <p:nvSpPr>
          <p:cNvPr id="9" name="Shape 7"/>
          <p:cNvSpPr/>
          <p:nvPr/>
        </p:nvSpPr>
        <p:spPr>
          <a:xfrm>
            <a:off x="822960" y="2706624"/>
            <a:ext cx="384048" cy="384048"/>
          </a:xfrm>
          <a:prstGeom prst="ellipse">
            <a:avLst/>
          </a:prstGeom>
          <a:solidFill>
            <a:srgbClr val="1E2761"/>
          </a:solidFill>
          <a:ln w="12700">
            <a:solidFill>
              <a:srgbClr val="1E2761"/>
            </a:solidFill>
            <a:prstDash val="solid"/>
          </a:ln>
        </p:spPr>
      </p:sp>
      <p:sp>
        <p:nvSpPr>
          <p:cNvPr id="10" name="Text 8"/>
          <p:cNvSpPr/>
          <p:nvPr/>
        </p:nvSpPr>
        <p:spPr>
          <a:xfrm>
            <a:off x="822960" y="2706624"/>
            <a:ext cx="384048" cy="384048"/>
          </a:xfrm>
          <a:prstGeom prst="rect">
            <a:avLst/>
          </a:prstGeom>
          <a:noFill/>
          <a:ln/>
        </p:spPr>
        <p:txBody>
          <a:bodyPr wrap="square" lIns="0" tIns="0" rIns="0" bIns="0" rtlCol="0" anchor="ctr"/>
          <a:lstStyle/>
          <a:p>
            <a:pPr marL="0" indent="0" algn="ctr">
              <a:buNone/>
            </a:pPr>
            <a:r>
              <a:rPr lang="en-US" sz="1400" b="1" dirty="0">
                <a:solidFill>
                  <a:srgbClr val="C9A961"/>
                </a:solidFill>
                <a:latin typeface="Cambria" pitchFamily="34" charset="0"/>
                <a:ea typeface="Cambria" pitchFamily="34" charset="-122"/>
                <a:cs typeface="Cambria" pitchFamily="34" charset="-120"/>
              </a:rPr>
              <a:t>2</a:t>
            </a:r>
            <a:endParaRPr lang="en-US" sz="1400" dirty="0"/>
          </a:p>
        </p:txBody>
      </p:sp>
      <p:sp>
        <p:nvSpPr>
          <p:cNvPr id="11" name="Text 9"/>
          <p:cNvSpPr/>
          <p:nvPr/>
        </p:nvSpPr>
        <p:spPr>
          <a:xfrm>
            <a:off x="1371600" y="2651760"/>
            <a:ext cx="7040880" cy="777240"/>
          </a:xfrm>
          <a:prstGeom prst="rect">
            <a:avLst/>
          </a:prstGeom>
          <a:noFill/>
          <a:ln/>
        </p:spPr>
        <p:txBody>
          <a:bodyPr wrap="square" rtlCol="0" anchor="ctr"/>
          <a:lstStyle/>
          <a:p>
            <a:pPr marL="0" indent="0">
              <a:buNone/>
            </a:pPr>
            <a:r>
              <a:rPr lang="en-US" sz="1200" dirty="0">
                <a:solidFill>
                  <a:srgbClr val="374151"/>
                </a:solidFill>
                <a:latin typeface="Calibri" pitchFamily="34" charset="0"/>
                <a:ea typeface="Calibri" pitchFamily="34" charset="-122"/>
                <a:cs typeface="Calibri" pitchFamily="34" charset="-120"/>
              </a:rPr>
              <a:t>misconduct under any other circumstances' has to be determined on case to case basis keeping in view the facts of the circumstances of each case.</a:t>
            </a:r>
            <a:endParaRPr lang="en-US" sz="1200" dirty="0"/>
          </a:p>
        </p:txBody>
      </p:sp>
      <p:sp>
        <p:nvSpPr>
          <p:cNvPr id="12" name="Text 10"/>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14 / 54</a:t>
            </a:r>
            <a:endParaRPr lang="en-US" sz="900" dirty="0"/>
          </a:p>
        </p:txBody>
      </p:sp>
      <p:sp>
        <p:nvSpPr>
          <p:cNvPr id="13" name="Text 11"/>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Volume I  —  Chapter Structure</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188720"/>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CHAPTER-1</a:t>
            </a:r>
            <a:r>
              <a:rPr lang="en-US" sz="1050" dirty="0">
                <a:solidFill>
                  <a:srgbClr val="374151"/>
                </a:solidFill>
                <a:latin typeface="Calibri" pitchFamily="34" charset="0"/>
                <a:ea typeface="Calibri" pitchFamily="34" charset="-122"/>
                <a:cs typeface="Calibri" pitchFamily="34" charset="-120"/>
              </a:rPr>
              <a:t>   Authority Attached to the Documents Issued by the Institute</a:t>
            </a:r>
            <a:endParaRPr lang="en-US" sz="1100" dirty="0"/>
          </a:p>
        </p:txBody>
      </p:sp>
      <p:sp>
        <p:nvSpPr>
          <p:cNvPr id="5" name="Shape 3"/>
          <p:cNvSpPr/>
          <p:nvPr/>
        </p:nvSpPr>
        <p:spPr>
          <a:xfrm>
            <a:off x="594360" y="1664208"/>
            <a:ext cx="7955280" cy="0"/>
          </a:xfrm>
          <a:prstGeom prst="line">
            <a:avLst/>
          </a:prstGeom>
          <a:noFill/>
          <a:ln w="6350">
            <a:solidFill>
              <a:srgbClr val="D1D5DB"/>
            </a:solidFill>
            <a:prstDash val="solid"/>
          </a:ln>
        </p:spPr>
      </p:sp>
      <p:sp>
        <p:nvSpPr>
          <p:cNvPr id="6" name="Text 4"/>
          <p:cNvSpPr/>
          <p:nvPr/>
        </p:nvSpPr>
        <p:spPr>
          <a:xfrm>
            <a:off x="594360" y="1682496"/>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CHAPTER-2</a:t>
            </a:r>
            <a:r>
              <a:rPr lang="en-US" sz="1050" dirty="0">
                <a:solidFill>
                  <a:srgbClr val="374151"/>
                </a:solidFill>
                <a:latin typeface="Calibri" pitchFamily="34" charset="0"/>
                <a:ea typeface="Calibri" pitchFamily="34" charset="-122"/>
                <a:cs typeface="Calibri" pitchFamily="34" charset="-120"/>
              </a:rPr>
              <a:t>   The Chartered Accountants Act, 1949 (Sec. 2, 6, 7, 8, 20-22, 24-27)</a:t>
            </a:r>
            <a:endParaRPr lang="en-US" sz="1100" dirty="0"/>
          </a:p>
        </p:txBody>
      </p:sp>
      <p:sp>
        <p:nvSpPr>
          <p:cNvPr id="7" name="Shape 5"/>
          <p:cNvSpPr/>
          <p:nvPr/>
        </p:nvSpPr>
        <p:spPr>
          <a:xfrm>
            <a:off x="594360" y="2157984"/>
            <a:ext cx="7955280" cy="0"/>
          </a:xfrm>
          <a:prstGeom prst="line">
            <a:avLst/>
          </a:prstGeom>
          <a:noFill/>
          <a:ln w="6350">
            <a:solidFill>
              <a:srgbClr val="D1D5DB"/>
            </a:solidFill>
            <a:prstDash val="solid"/>
          </a:ln>
        </p:spPr>
      </p:sp>
      <p:sp>
        <p:nvSpPr>
          <p:cNvPr id="8" name="Text 6"/>
          <p:cNvSpPr/>
          <p:nvPr/>
        </p:nvSpPr>
        <p:spPr>
          <a:xfrm>
            <a:off x="594360" y="2176272"/>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FIRST SCHEDULE</a:t>
            </a:r>
            <a:r>
              <a:rPr lang="en-US" sz="1050" dirty="0">
                <a:solidFill>
                  <a:srgbClr val="374151"/>
                </a:solidFill>
                <a:latin typeface="Calibri" pitchFamily="34" charset="0"/>
                <a:ea typeface="Calibri" pitchFamily="34" charset="-122"/>
                <a:cs typeface="Calibri" pitchFamily="34" charset="-120"/>
              </a:rPr>
              <a:t>   Part-I: Prof. Misconduct in relation to CA(s) in practice (Cl. 1-12) | Part-II: in Service | Part-III: Members Generally | Part-IV: Other Misconduct of Members in General</a:t>
            </a:r>
            <a:endParaRPr lang="en-US" sz="1100" dirty="0"/>
          </a:p>
        </p:txBody>
      </p:sp>
      <p:sp>
        <p:nvSpPr>
          <p:cNvPr id="9" name="Shape 7"/>
          <p:cNvSpPr/>
          <p:nvPr/>
        </p:nvSpPr>
        <p:spPr>
          <a:xfrm>
            <a:off x="594360" y="2651760"/>
            <a:ext cx="7955280" cy="0"/>
          </a:xfrm>
          <a:prstGeom prst="line">
            <a:avLst/>
          </a:prstGeom>
          <a:noFill/>
          <a:ln w="6350">
            <a:solidFill>
              <a:srgbClr val="D1D5DB"/>
            </a:solidFill>
            <a:prstDash val="solid"/>
          </a:ln>
        </p:spPr>
      </p:sp>
      <p:sp>
        <p:nvSpPr>
          <p:cNvPr id="10" name="Text 8"/>
          <p:cNvSpPr/>
          <p:nvPr/>
        </p:nvSpPr>
        <p:spPr>
          <a:xfrm>
            <a:off x="594360" y="2670048"/>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SECOND SCHEDULE</a:t>
            </a:r>
            <a:r>
              <a:rPr lang="en-US" sz="1050" dirty="0">
                <a:solidFill>
                  <a:srgbClr val="374151"/>
                </a:solidFill>
                <a:latin typeface="Calibri" pitchFamily="34" charset="0"/>
                <a:ea typeface="Calibri" pitchFamily="34" charset="-122"/>
                <a:cs typeface="Calibri" pitchFamily="34" charset="-120"/>
              </a:rPr>
              <a:t>   Part-I: Prof. Misconduct in relation to CA(s) in practice (Cl. 1-10) | Part-II: in Service | Part-III: Members Generally</a:t>
            </a:r>
            <a:endParaRPr lang="en-US" sz="1100" dirty="0"/>
          </a:p>
        </p:txBody>
      </p:sp>
      <p:sp>
        <p:nvSpPr>
          <p:cNvPr id="11" name="Shape 9"/>
          <p:cNvSpPr/>
          <p:nvPr/>
        </p:nvSpPr>
        <p:spPr>
          <a:xfrm>
            <a:off x="594360" y="3145536"/>
            <a:ext cx="7955280" cy="0"/>
          </a:xfrm>
          <a:prstGeom prst="line">
            <a:avLst/>
          </a:prstGeom>
          <a:noFill/>
          <a:ln w="6350">
            <a:solidFill>
              <a:srgbClr val="D1D5DB"/>
            </a:solidFill>
            <a:prstDash val="solid"/>
          </a:ln>
        </p:spPr>
      </p:sp>
      <p:sp>
        <p:nvSpPr>
          <p:cNvPr id="12" name="Text 10"/>
          <p:cNvSpPr/>
          <p:nvPr/>
        </p:nvSpPr>
        <p:spPr>
          <a:xfrm>
            <a:off x="594360" y="3163824"/>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CHAPTER-3</a:t>
            </a:r>
            <a:r>
              <a:rPr lang="en-US" sz="1050" dirty="0">
                <a:solidFill>
                  <a:srgbClr val="374151"/>
                </a:solidFill>
                <a:latin typeface="Calibri" pitchFamily="34" charset="0"/>
                <a:ea typeface="Calibri" pitchFamily="34" charset="-122"/>
                <a:cs typeface="Calibri" pitchFamily="34" charset="-120"/>
              </a:rPr>
              <a:t>   Council Guidelines for Advertisement, 2008</a:t>
            </a:r>
            <a:endParaRPr lang="en-US" sz="1100" dirty="0"/>
          </a:p>
        </p:txBody>
      </p:sp>
      <p:sp>
        <p:nvSpPr>
          <p:cNvPr id="13" name="Shape 11"/>
          <p:cNvSpPr/>
          <p:nvPr/>
        </p:nvSpPr>
        <p:spPr>
          <a:xfrm>
            <a:off x="594360" y="3639312"/>
            <a:ext cx="7955280" cy="0"/>
          </a:xfrm>
          <a:prstGeom prst="line">
            <a:avLst/>
          </a:prstGeom>
          <a:noFill/>
          <a:ln w="6350">
            <a:solidFill>
              <a:srgbClr val="D1D5DB"/>
            </a:solidFill>
            <a:prstDash val="solid"/>
          </a:ln>
        </p:spPr>
      </p:sp>
      <p:sp>
        <p:nvSpPr>
          <p:cNvPr id="14" name="Text 12"/>
          <p:cNvSpPr/>
          <p:nvPr/>
        </p:nvSpPr>
        <p:spPr>
          <a:xfrm>
            <a:off x="594360" y="3657600"/>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CHAPTER-4</a:t>
            </a:r>
            <a:r>
              <a:rPr lang="en-US" sz="1050" dirty="0">
                <a:solidFill>
                  <a:srgbClr val="374151"/>
                </a:solidFill>
                <a:latin typeface="Calibri" pitchFamily="34" charset="0"/>
                <a:ea typeface="Calibri" pitchFamily="34" charset="-122"/>
                <a:cs typeface="Calibri" pitchFamily="34" charset="-120"/>
              </a:rPr>
              <a:t>   Guidelines on Ethical Issues, 2026</a:t>
            </a:r>
            <a:endParaRPr lang="en-US" sz="1100" dirty="0"/>
          </a:p>
        </p:txBody>
      </p:sp>
      <p:sp>
        <p:nvSpPr>
          <p:cNvPr id="15" name="Shape 13"/>
          <p:cNvSpPr/>
          <p:nvPr/>
        </p:nvSpPr>
        <p:spPr>
          <a:xfrm>
            <a:off x="594360" y="4133088"/>
            <a:ext cx="7955280" cy="0"/>
          </a:xfrm>
          <a:prstGeom prst="line">
            <a:avLst/>
          </a:prstGeom>
          <a:noFill/>
          <a:ln w="6350">
            <a:solidFill>
              <a:srgbClr val="D1D5DB"/>
            </a:solidFill>
            <a:prstDash val="solid"/>
          </a:ln>
        </p:spPr>
      </p:sp>
      <p:sp>
        <p:nvSpPr>
          <p:cNvPr id="16" name="Text 14"/>
          <p:cNvSpPr/>
          <p:nvPr/>
        </p:nvSpPr>
        <p:spPr>
          <a:xfrm>
            <a:off x="594360" y="4151376"/>
            <a:ext cx="8046720" cy="457200"/>
          </a:xfrm>
          <a:prstGeom prst="rect">
            <a:avLst/>
          </a:prstGeom>
          <a:noFill/>
          <a:ln/>
        </p:spPr>
        <p:txBody>
          <a:bodyPr wrap="square" lIns="0" tIns="0" rIns="0" bIns="0" rtlCol="0" anchor="ctr"/>
          <a:lstStyle/>
          <a:p>
            <a:pPr marL="0" indent="0">
              <a:buNone/>
            </a:pPr>
            <a:r>
              <a:rPr lang="en-US" sz="1100" b="1" kern="0" spc="200" dirty="0">
                <a:solidFill>
                  <a:srgbClr val="1E2761"/>
                </a:solidFill>
                <a:latin typeface="Cambria" pitchFamily="34" charset="0"/>
                <a:ea typeface="Cambria" pitchFamily="34" charset="-122"/>
                <a:cs typeface="Cambria" pitchFamily="34" charset="-120"/>
              </a:rPr>
              <a:t>CHAPTER-5</a:t>
            </a:r>
            <a:r>
              <a:rPr lang="en-US" sz="1050" dirty="0">
                <a:solidFill>
                  <a:srgbClr val="374151"/>
                </a:solidFill>
                <a:latin typeface="Calibri" pitchFamily="34" charset="0"/>
                <a:ea typeface="Calibri" pitchFamily="34" charset="-122"/>
                <a:cs typeface="Calibri" pitchFamily="34" charset="-120"/>
              </a:rPr>
              <a:t>   Self-Regulatory Measures Recommended by the Council</a:t>
            </a:r>
            <a:endParaRPr lang="en-US" sz="1100" dirty="0"/>
          </a:p>
        </p:txBody>
      </p:sp>
      <p:sp>
        <p:nvSpPr>
          <p:cNvPr id="17" name="Shape 15"/>
          <p:cNvSpPr/>
          <p:nvPr/>
        </p:nvSpPr>
        <p:spPr>
          <a:xfrm>
            <a:off x="594360" y="4626864"/>
            <a:ext cx="7955280" cy="0"/>
          </a:xfrm>
          <a:prstGeom prst="line">
            <a:avLst/>
          </a:prstGeom>
          <a:noFill/>
          <a:ln w="6350">
            <a:solidFill>
              <a:srgbClr val="D1D5DB"/>
            </a:solidFill>
            <a:prstDash val="solid"/>
          </a:ln>
        </p:spPr>
      </p:sp>
      <p:sp>
        <p:nvSpPr>
          <p:cNvPr id="18" name="Text 16"/>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15 / 54</a:t>
            </a:r>
            <a:endParaRPr lang="en-US" sz="900" dirty="0"/>
          </a:p>
        </p:txBody>
      </p:sp>
      <p:sp>
        <p:nvSpPr>
          <p:cNvPr id="19" name="Text 17"/>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Appendices to CoE  —  Volume I</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02920" y="1234440"/>
            <a:ext cx="347472" cy="347472"/>
          </a:xfrm>
          <a:prstGeom prst="rect">
            <a:avLst/>
          </a:prstGeom>
          <a:solidFill>
            <a:srgbClr val="1E2761"/>
          </a:solidFill>
          <a:ln w="12700">
            <a:solidFill>
              <a:srgbClr val="1E2761"/>
            </a:solidFill>
            <a:prstDash val="solid"/>
          </a:ln>
        </p:spPr>
      </p:sp>
      <p:sp>
        <p:nvSpPr>
          <p:cNvPr id="5" name="Text 3"/>
          <p:cNvSpPr/>
          <p:nvPr/>
        </p:nvSpPr>
        <p:spPr>
          <a:xfrm>
            <a:off x="502920" y="1234440"/>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'A'</a:t>
            </a:r>
            <a:endParaRPr lang="en-US" sz="1000" dirty="0"/>
          </a:p>
        </p:txBody>
      </p:sp>
      <p:sp>
        <p:nvSpPr>
          <p:cNvPr id="6" name="Text 4"/>
          <p:cNvSpPr/>
          <p:nvPr/>
        </p:nvSpPr>
        <p:spPr>
          <a:xfrm>
            <a:off x="923544" y="1234440"/>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List of Engagement and Quality Control Standards issued by ICAI</a:t>
            </a:r>
            <a:endParaRPr lang="en-US" sz="950" dirty="0"/>
          </a:p>
        </p:txBody>
      </p:sp>
      <p:sp>
        <p:nvSpPr>
          <p:cNvPr id="7" name="Shape 5"/>
          <p:cNvSpPr/>
          <p:nvPr/>
        </p:nvSpPr>
        <p:spPr>
          <a:xfrm>
            <a:off x="4572000" y="1234440"/>
            <a:ext cx="347472" cy="347472"/>
          </a:xfrm>
          <a:prstGeom prst="rect">
            <a:avLst/>
          </a:prstGeom>
          <a:solidFill>
            <a:srgbClr val="1E2761"/>
          </a:solidFill>
          <a:ln w="12700">
            <a:solidFill>
              <a:srgbClr val="1E2761"/>
            </a:solidFill>
            <a:prstDash val="solid"/>
          </a:ln>
        </p:spPr>
      </p:sp>
      <p:sp>
        <p:nvSpPr>
          <p:cNvPr id="8" name="Text 6"/>
          <p:cNvSpPr/>
          <p:nvPr/>
        </p:nvSpPr>
        <p:spPr>
          <a:xfrm>
            <a:off x="4572000" y="1234440"/>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'B'</a:t>
            </a:r>
            <a:endParaRPr lang="en-US" sz="1000" dirty="0"/>
          </a:p>
        </p:txBody>
      </p:sp>
      <p:sp>
        <p:nvSpPr>
          <p:cNvPr id="9" name="Text 7"/>
          <p:cNvSpPr/>
          <p:nvPr/>
        </p:nvSpPr>
        <p:spPr>
          <a:xfrm>
            <a:off x="4992624" y="1234440"/>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List of Accounting Standards effective as on April 01, 2025</a:t>
            </a:r>
            <a:endParaRPr lang="en-US" sz="950" dirty="0"/>
          </a:p>
        </p:txBody>
      </p:sp>
      <p:sp>
        <p:nvSpPr>
          <p:cNvPr id="10" name="Shape 8"/>
          <p:cNvSpPr/>
          <p:nvPr/>
        </p:nvSpPr>
        <p:spPr>
          <a:xfrm>
            <a:off x="502920" y="1618488"/>
            <a:ext cx="347472" cy="347472"/>
          </a:xfrm>
          <a:prstGeom prst="rect">
            <a:avLst/>
          </a:prstGeom>
          <a:solidFill>
            <a:srgbClr val="1E2761"/>
          </a:solidFill>
          <a:ln w="12700">
            <a:solidFill>
              <a:srgbClr val="1E2761"/>
            </a:solidFill>
            <a:prstDash val="solid"/>
          </a:ln>
        </p:spPr>
      </p:sp>
      <p:sp>
        <p:nvSpPr>
          <p:cNvPr id="11" name="Text 9"/>
          <p:cNvSpPr/>
          <p:nvPr/>
        </p:nvSpPr>
        <p:spPr>
          <a:xfrm>
            <a:off x="502920" y="1618488"/>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'C'</a:t>
            </a:r>
            <a:endParaRPr lang="en-US" sz="1000" dirty="0"/>
          </a:p>
        </p:txBody>
      </p:sp>
      <p:sp>
        <p:nvSpPr>
          <p:cNvPr id="12" name="Text 10"/>
          <p:cNvSpPr/>
          <p:nvPr/>
        </p:nvSpPr>
        <p:spPr>
          <a:xfrm>
            <a:off x="923544" y="1618488"/>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Disciplinary Mechanism (Para 2.7.3)</a:t>
            </a:r>
            <a:endParaRPr lang="en-US" sz="950" dirty="0"/>
          </a:p>
        </p:txBody>
      </p:sp>
      <p:sp>
        <p:nvSpPr>
          <p:cNvPr id="13" name="Shape 11"/>
          <p:cNvSpPr/>
          <p:nvPr/>
        </p:nvSpPr>
        <p:spPr>
          <a:xfrm>
            <a:off x="4572000" y="1618488"/>
            <a:ext cx="347472" cy="347472"/>
          </a:xfrm>
          <a:prstGeom prst="rect">
            <a:avLst/>
          </a:prstGeom>
          <a:solidFill>
            <a:srgbClr val="1E2761"/>
          </a:solidFill>
          <a:ln w="12700">
            <a:solidFill>
              <a:srgbClr val="1E2761"/>
            </a:solidFill>
            <a:prstDash val="solid"/>
          </a:ln>
        </p:spPr>
      </p:sp>
      <p:sp>
        <p:nvSpPr>
          <p:cNvPr id="14" name="Text 12"/>
          <p:cNvSpPr/>
          <p:nvPr/>
        </p:nvSpPr>
        <p:spPr>
          <a:xfrm>
            <a:off x="4572000" y="1618488"/>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'D'</a:t>
            </a:r>
            <a:endParaRPr lang="en-US" sz="1000" dirty="0"/>
          </a:p>
        </p:txBody>
      </p:sp>
      <p:sp>
        <p:nvSpPr>
          <p:cNvPr id="15" name="Text 13"/>
          <p:cNvSpPr/>
          <p:nvPr/>
        </p:nvSpPr>
        <p:spPr>
          <a:xfrm>
            <a:off x="4992624" y="1618488"/>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Qualifications of institutions, organisations, etc. (Para 2.14.1.4(iii))</a:t>
            </a:r>
            <a:endParaRPr lang="en-US" sz="950" dirty="0"/>
          </a:p>
        </p:txBody>
      </p:sp>
      <p:sp>
        <p:nvSpPr>
          <p:cNvPr id="16" name="Shape 14"/>
          <p:cNvSpPr/>
          <p:nvPr/>
        </p:nvSpPr>
        <p:spPr>
          <a:xfrm>
            <a:off x="502920" y="2002536"/>
            <a:ext cx="347472" cy="347472"/>
          </a:xfrm>
          <a:prstGeom prst="rect">
            <a:avLst/>
          </a:prstGeom>
          <a:solidFill>
            <a:srgbClr val="1E2761"/>
          </a:solidFill>
          <a:ln w="12700">
            <a:solidFill>
              <a:srgbClr val="1E2761"/>
            </a:solidFill>
            <a:prstDash val="solid"/>
          </a:ln>
        </p:spPr>
      </p:sp>
      <p:sp>
        <p:nvSpPr>
          <p:cNvPr id="17" name="Text 15"/>
          <p:cNvSpPr/>
          <p:nvPr/>
        </p:nvSpPr>
        <p:spPr>
          <a:xfrm>
            <a:off x="502920" y="2002536"/>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'E'</a:t>
            </a:r>
            <a:endParaRPr lang="en-US" sz="1000" dirty="0"/>
          </a:p>
        </p:txBody>
      </p:sp>
      <p:sp>
        <p:nvSpPr>
          <p:cNvPr id="18" name="Text 16"/>
          <p:cNvSpPr/>
          <p:nvPr/>
        </p:nvSpPr>
        <p:spPr>
          <a:xfrm>
            <a:off x="923544" y="2002536"/>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Unjustified removal of Auditors (2.14.1.9(xliii))</a:t>
            </a:r>
            <a:endParaRPr lang="en-US" sz="950" dirty="0"/>
          </a:p>
        </p:txBody>
      </p:sp>
      <p:sp>
        <p:nvSpPr>
          <p:cNvPr id="19" name="Shape 17"/>
          <p:cNvSpPr/>
          <p:nvPr/>
        </p:nvSpPr>
        <p:spPr>
          <a:xfrm>
            <a:off x="4572000" y="2002536"/>
            <a:ext cx="347472" cy="347472"/>
          </a:xfrm>
          <a:prstGeom prst="rect">
            <a:avLst/>
          </a:prstGeom>
          <a:solidFill>
            <a:srgbClr val="1E2761"/>
          </a:solidFill>
          <a:ln w="12700">
            <a:solidFill>
              <a:srgbClr val="1E2761"/>
            </a:solidFill>
            <a:prstDash val="solid"/>
          </a:ln>
        </p:spPr>
      </p:sp>
      <p:sp>
        <p:nvSpPr>
          <p:cNvPr id="20" name="Text 18"/>
          <p:cNvSpPr/>
          <p:nvPr/>
        </p:nvSpPr>
        <p:spPr>
          <a:xfrm>
            <a:off x="4572000" y="2002536"/>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'F'</a:t>
            </a:r>
            <a:endParaRPr lang="en-US" sz="1000" dirty="0"/>
          </a:p>
        </p:txBody>
      </p:sp>
      <p:sp>
        <p:nvSpPr>
          <p:cNvPr id="21" name="Text 19"/>
          <p:cNvSpPr/>
          <p:nvPr/>
        </p:nvSpPr>
        <p:spPr>
          <a:xfrm>
            <a:off x="4992624" y="2002536"/>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Permissions (2.14.1.11(ii)), 2.15.1.4(ii), 2.15.1.4(viii), 2.15.1.4(ix).</a:t>
            </a:r>
            <a:endParaRPr lang="en-US" sz="950" dirty="0"/>
          </a:p>
        </p:txBody>
      </p:sp>
      <p:sp>
        <p:nvSpPr>
          <p:cNvPr id="22" name="Shape 20"/>
          <p:cNvSpPr/>
          <p:nvPr/>
        </p:nvSpPr>
        <p:spPr>
          <a:xfrm>
            <a:off x="502920" y="2386584"/>
            <a:ext cx="347472" cy="347472"/>
          </a:xfrm>
          <a:prstGeom prst="rect">
            <a:avLst/>
          </a:prstGeom>
          <a:solidFill>
            <a:srgbClr val="1E2761"/>
          </a:solidFill>
          <a:ln w="12700">
            <a:solidFill>
              <a:srgbClr val="1E2761"/>
            </a:solidFill>
            <a:prstDash val="solid"/>
          </a:ln>
        </p:spPr>
      </p:sp>
      <p:sp>
        <p:nvSpPr>
          <p:cNvPr id="23" name="Text 21"/>
          <p:cNvSpPr/>
          <p:nvPr/>
        </p:nvSpPr>
        <p:spPr>
          <a:xfrm>
            <a:off x="502920" y="2386584"/>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'G'</a:t>
            </a:r>
            <a:endParaRPr lang="en-US" sz="1000" dirty="0"/>
          </a:p>
        </p:txBody>
      </p:sp>
      <p:sp>
        <p:nvSpPr>
          <p:cNvPr id="24" name="Text 22"/>
          <p:cNvSpPr/>
          <p:nvPr/>
        </p:nvSpPr>
        <p:spPr>
          <a:xfrm>
            <a:off x="923544" y="2386584"/>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The CA (Limit on Number of Tax Audits) Guidelines, 2025</a:t>
            </a:r>
            <a:endParaRPr lang="en-US" sz="950" dirty="0"/>
          </a:p>
        </p:txBody>
      </p:sp>
      <p:sp>
        <p:nvSpPr>
          <p:cNvPr id="25" name="Shape 23"/>
          <p:cNvSpPr/>
          <p:nvPr/>
        </p:nvSpPr>
        <p:spPr>
          <a:xfrm>
            <a:off x="4572000" y="2386584"/>
            <a:ext cx="347472" cy="347472"/>
          </a:xfrm>
          <a:prstGeom prst="rect">
            <a:avLst/>
          </a:prstGeom>
          <a:solidFill>
            <a:srgbClr val="1E2761"/>
          </a:solidFill>
          <a:ln w="12700">
            <a:solidFill>
              <a:srgbClr val="1E2761"/>
            </a:solidFill>
            <a:prstDash val="solid"/>
          </a:ln>
        </p:spPr>
      </p:sp>
      <p:sp>
        <p:nvSpPr>
          <p:cNvPr id="26" name="Text 24"/>
          <p:cNvSpPr/>
          <p:nvPr/>
        </p:nvSpPr>
        <p:spPr>
          <a:xfrm>
            <a:off x="4572000" y="2386584"/>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'H'</a:t>
            </a:r>
            <a:endParaRPr lang="en-US" sz="1000" dirty="0"/>
          </a:p>
        </p:txBody>
      </p:sp>
      <p:sp>
        <p:nvSpPr>
          <p:cNvPr id="27" name="Text 25"/>
          <p:cNvSpPr/>
          <p:nvPr/>
        </p:nvSpPr>
        <p:spPr>
          <a:xfrm>
            <a:off x="4992624" y="2386584"/>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Guidelines for Corporate Form of Practice</a:t>
            </a:r>
            <a:endParaRPr lang="en-US" sz="950" dirty="0"/>
          </a:p>
        </p:txBody>
      </p:sp>
      <p:sp>
        <p:nvSpPr>
          <p:cNvPr id="28" name="Shape 26"/>
          <p:cNvSpPr/>
          <p:nvPr/>
        </p:nvSpPr>
        <p:spPr>
          <a:xfrm>
            <a:off x="502920" y="2770632"/>
            <a:ext cx="347472" cy="347472"/>
          </a:xfrm>
          <a:prstGeom prst="rect">
            <a:avLst/>
          </a:prstGeom>
          <a:solidFill>
            <a:srgbClr val="1E2761"/>
          </a:solidFill>
          <a:ln w="12700">
            <a:solidFill>
              <a:srgbClr val="1E2761"/>
            </a:solidFill>
            <a:prstDash val="solid"/>
          </a:ln>
        </p:spPr>
      </p:sp>
      <p:sp>
        <p:nvSpPr>
          <p:cNvPr id="29" name="Text 27"/>
          <p:cNvSpPr/>
          <p:nvPr/>
        </p:nvSpPr>
        <p:spPr>
          <a:xfrm>
            <a:off x="502920" y="2770632"/>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'I'</a:t>
            </a:r>
            <a:endParaRPr lang="en-US" sz="1000" dirty="0"/>
          </a:p>
        </p:txBody>
      </p:sp>
      <p:sp>
        <p:nvSpPr>
          <p:cNvPr id="30" name="Text 28"/>
          <p:cNvSpPr/>
          <p:nvPr/>
        </p:nvSpPr>
        <p:spPr>
          <a:xfrm>
            <a:off x="923544" y="2770632"/>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Guidelines – Printing of Letter-Heads and Visiting Cards</a:t>
            </a:r>
            <a:endParaRPr lang="en-US" sz="950" dirty="0"/>
          </a:p>
        </p:txBody>
      </p:sp>
      <p:sp>
        <p:nvSpPr>
          <p:cNvPr id="31" name="Shape 29"/>
          <p:cNvSpPr/>
          <p:nvPr/>
        </p:nvSpPr>
        <p:spPr>
          <a:xfrm>
            <a:off x="4572000" y="2770632"/>
            <a:ext cx="347472" cy="347472"/>
          </a:xfrm>
          <a:prstGeom prst="rect">
            <a:avLst/>
          </a:prstGeom>
          <a:solidFill>
            <a:srgbClr val="1E2761"/>
          </a:solidFill>
          <a:ln w="12700">
            <a:solidFill>
              <a:srgbClr val="1E2761"/>
            </a:solidFill>
            <a:prstDash val="solid"/>
          </a:ln>
        </p:spPr>
      </p:sp>
      <p:sp>
        <p:nvSpPr>
          <p:cNvPr id="32" name="Text 30"/>
          <p:cNvSpPr/>
          <p:nvPr/>
        </p:nvSpPr>
        <p:spPr>
          <a:xfrm>
            <a:off x="4572000" y="2770632"/>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'J'</a:t>
            </a:r>
            <a:endParaRPr lang="en-US" sz="1000" dirty="0"/>
          </a:p>
        </p:txBody>
      </p:sp>
      <p:sp>
        <p:nvSpPr>
          <p:cNvPr id="33" name="Text 31"/>
          <p:cNvSpPr/>
          <p:nvPr/>
        </p:nvSpPr>
        <p:spPr>
          <a:xfrm>
            <a:off x="4992624" y="2770632"/>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Guidelines on (UDIN)</a:t>
            </a:r>
            <a:endParaRPr lang="en-US" sz="950" dirty="0"/>
          </a:p>
        </p:txBody>
      </p:sp>
      <p:sp>
        <p:nvSpPr>
          <p:cNvPr id="34" name="Shape 32"/>
          <p:cNvSpPr/>
          <p:nvPr/>
        </p:nvSpPr>
        <p:spPr>
          <a:xfrm>
            <a:off x="502920" y="3154680"/>
            <a:ext cx="347472" cy="347472"/>
          </a:xfrm>
          <a:prstGeom prst="rect">
            <a:avLst/>
          </a:prstGeom>
          <a:solidFill>
            <a:srgbClr val="1E2761"/>
          </a:solidFill>
          <a:ln w="12700">
            <a:solidFill>
              <a:srgbClr val="1E2761"/>
            </a:solidFill>
            <a:prstDash val="solid"/>
          </a:ln>
        </p:spPr>
      </p:sp>
      <p:sp>
        <p:nvSpPr>
          <p:cNvPr id="35" name="Text 33"/>
          <p:cNvSpPr/>
          <p:nvPr/>
        </p:nvSpPr>
        <p:spPr>
          <a:xfrm>
            <a:off x="502920" y="3154680"/>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'K'</a:t>
            </a:r>
            <a:endParaRPr lang="en-US" sz="1000" dirty="0"/>
          </a:p>
        </p:txBody>
      </p:sp>
      <p:sp>
        <p:nvSpPr>
          <p:cNvPr id="36" name="Text 34"/>
          <p:cNvSpPr/>
          <p:nvPr/>
        </p:nvSpPr>
        <p:spPr>
          <a:xfrm>
            <a:off x="923544" y="3154680"/>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Guidelines on Tenders</a:t>
            </a:r>
            <a:endParaRPr lang="en-US" sz="950" dirty="0"/>
          </a:p>
        </p:txBody>
      </p:sp>
      <p:sp>
        <p:nvSpPr>
          <p:cNvPr id="37" name="Shape 35"/>
          <p:cNvSpPr/>
          <p:nvPr/>
        </p:nvSpPr>
        <p:spPr>
          <a:xfrm>
            <a:off x="4572000" y="3154680"/>
            <a:ext cx="347472" cy="347472"/>
          </a:xfrm>
          <a:prstGeom prst="rect">
            <a:avLst/>
          </a:prstGeom>
          <a:solidFill>
            <a:srgbClr val="1E2761"/>
          </a:solidFill>
          <a:ln w="12700">
            <a:solidFill>
              <a:srgbClr val="1E2761"/>
            </a:solidFill>
            <a:prstDash val="solid"/>
          </a:ln>
        </p:spPr>
      </p:sp>
      <p:sp>
        <p:nvSpPr>
          <p:cNvPr id="38" name="Text 36"/>
          <p:cNvSpPr/>
          <p:nvPr/>
        </p:nvSpPr>
        <p:spPr>
          <a:xfrm>
            <a:off x="4572000" y="3154680"/>
            <a:ext cx="347472" cy="347472"/>
          </a:xfrm>
          <a:prstGeom prst="rect">
            <a:avLst/>
          </a:prstGeom>
          <a:noFill/>
          <a:ln/>
        </p:spPr>
        <p:txBody>
          <a:bodyPr wrap="square" lIns="0" tIns="0" rIns="0" bIns="0" rtlCol="0" anchor="ctr"/>
          <a:lstStyle/>
          <a:p>
            <a:pPr marL="0" indent="0" algn="ctr">
              <a:buNone/>
            </a:pPr>
            <a:r>
              <a:rPr lang="en-US" sz="1000" b="1" dirty="0">
                <a:solidFill>
                  <a:srgbClr val="C9A961"/>
                </a:solidFill>
                <a:latin typeface="Cambria" pitchFamily="34" charset="0"/>
                <a:ea typeface="Cambria" pitchFamily="34" charset="-122"/>
                <a:cs typeface="Cambria" pitchFamily="34" charset="-120"/>
              </a:rPr>
              <a:t>'L'</a:t>
            </a:r>
            <a:endParaRPr lang="en-US" sz="1000" dirty="0"/>
          </a:p>
        </p:txBody>
      </p:sp>
      <p:sp>
        <p:nvSpPr>
          <p:cNvPr id="39" name="Text 37"/>
          <p:cNvSpPr/>
          <p:nvPr/>
        </p:nvSpPr>
        <p:spPr>
          <a:xfrm>
            <a:off x="4992624" y="3154680"/>
            <a:ext cx="3538728" cy="347472"/>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Guidelines of CA India Logo</a:t>
            </a:r>
            <a:endParaRPr lang="en-US" sz="950" dirty="0"/>
          </a:p>
        </p:txBody>
      </p:sp>
      <p:sp>
        <p:nvSpPr>
          <p:cNvPr id="40" name="Text 3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16 / 54</a:t>
            </a:r>
            <a:endParaRPr lang="en-US" sz="900" dirty="0"/>
          </a:p>
        </p:txBody>
      </p:sp>
      <p:sp>
        <p:nvSpPr>
          <p:cNvPr id="41" name="Text 3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Part-I of FIRST SCHEDULE (BOD)</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17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pic>
        <p:nvPicPr>
          <p:cNvPr id="8" name="Content Placeholder 6">
            <a:extLst>
              <a:ext uri="{FF2B5EF4-FFF2-40B4-BE49-F238E27FC236}">
                <a16:creationId xmlns:a16="http://schemas.microsoft.com/office/drawing/2014/main" id="{306728D4-5B50-3D31-B04C-116F8E7F8C18}"/>
              </a:ext>
            </a:extLst>
          </p:cNvPr>
          <p:cNvPicPr>
            <a:picLocks noChangeAspect="1"/>
          </p:cNvPicPr>
          <p:nvPr/>
        </p:nvPicPr>
        <p:blipFill>
          <a:blip r:embed="rId3"/>
          <a:stretch>
            <a:fillRect/>
          </a:stretch>
        </p:blipFill>
        <p:spPr>
          <a:xfrm>
            <a:off x="457200" y="1341296"/>
            <a:ext cx="7569200" cy="330182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Part-I of SECOND SCHEDULE (DC)</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18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pic>
        <p:nvPicPr>
          <p:cNvPr id="8" name="Content Placeholder 5">
            <a:extLst>
              <a:ext uri="{FF2B5EF4-FFF2-40B4-BE49-F238E27FC236}">
                <a16:creationId xmlns:a16="http://schemas.microsoft.com/office/drawing/2014/main" id="{9E439AB1-3F04-2E1D-FB4B-513F62F13A16}"/>
              </a:ext>
            </a:extLst>
          </p:cNvPr>
          <p:cNvPicPr>
            <a:picLocks noChangeAspect="1"/>
          </p:cNvPicPr>
          <p:nvPr/>
        </p:nvPicPr>
        <p:blipFill>
          <a:blip r:embed="rId3"/>
          <a:stretch>
            <a:fillRect/>
          </a:stretch>
        </p:blipFill>
        <p:spPr>
          <a:xfrm>
            <a:off x="457200" y="1181302"/>
            <a:ext cx="7772400" cy="341640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Volume II</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170432"/>
            <a:ext cx="800100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1</a:t>
            </a:r>
            <a:r>
              <a:rPr lang="en-US" sz="950" dirty="0">
                <a:solidFill>
                  <a:srgbClr val="374151"/>
                </a:solidFill>
                <a:latin typeface="Calibri" pitchFamily="34" charset="0"/>
                <a:ea typeface="Calibri" pitchFamily="34" charset="-122"/>
                <a:cs typeface="Calibri" pitchFamily="34" charset="-120"/>
              </a:rPr>
              <a:t>   Complying with the Code, Fundamental Principles and Conceptual Framework and is applicable to all chartered accountants.</a:t>
            </a:r>
            <a:endParaRPr lang="en-US" sz="1050" dirty="0"/>
          </a:p>
        </p:txBody>
      </p:sp>
      <p:sp>
        <p:nvSpPr>
          <p:cNvPr id="5" name="Text 3"/>
          <p:cNvSpPr/>
          <p:nvPr/>
        </p:nvSpPr>
        <p:spPr>
          <a:xfrm>
            <a:off x="594360" y="1682496"/>
            <a:ext cx="800100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2</a:t>
            </a:r>
            <a:r>
              <a:rPr lang="en-US" sz="950" dirty="0">
                <a:solidFill>
                  <a:srgbClr val="374151"/>
                </a:solidFill>
                <a:latin typeface="Calibri" pitchFamily="34" charset="0"/>
                <a:ea typeface="Calibri" pitchFamily="34" charset="-122"/>
                <a:cs typeface="Calibri" pitchFamily="34" charset="-120"/>
              </a:rPr>
              <a:t>   Chartered Accountants in Service, which sets out additional material that applies to chartered accountants in service when performing professional activities – engaged or contracted in an executive or non executive capacity. And Includes PCA performing professional activities as an employee of CA Firm.</a:t>
            </a:r>
            <a:endParaRPr lang="en-US" sz="1050" dirty="0"/>
          </a:p>
        </p:txBody>
      </p:sp>
      <p:sp>
        <p:nvSpPr>
          <p:cNvPr id="6" name="Text 4"/>
          <p:cNvSpPr/>
          <p:nvPr/>
        </p:nvSpPr>
        <p:spPr>
          <a:xfrm>
            <a:off x="594360" y="2194560"/>
            <a:ext cx="800100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3</a:t>
            </a:r>
            <a:r>
              <a:rPr lang="en-US" sz="950" dirty="0">
                <a:solidFill>
                  <a:srgbClr val="374151"/>
                </a:solidFill>
                <a:latin typeface="Calibri" pitchFamily="34" charset="0"/>
                <a:ea typeface="Calibri" pitchFamily="34" charset="-122"/>
                <a:cs typeface="Calibri" pitchFamily="34" charset="-120"/>
              </a:rPr>
              <a:t>   CA(s) in Practice, which sets out additional material that applies to CA(s) in practice when providing professional services.</a:t>
            </a:r>
            <a:endParaRPr lang="en-US" sz="1050" dirty="0"/>
          </a:p>
        </p:txBody>
      </p:sp>
      <p:sp>
        <p:nvSpPr>
          <p:cNvPr id="7" name="Text 5"/>
          <p:cNvSpPr/>
          <p:nvPr/>
        </p:nvSpPr>
        <p:spPr>
          <a:xfrm>
            <a:off x="594360" y="2706624"/>
            <a:ext cx="800100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Independence Standards</a:t>
            </a:r>
            <a:r>
              <a:rPr lang="en-US" sz="950" dirty="0">
                <a:solidFill>
                  <a:srgbClr val="374151"/>
                </a:solidFill>
                <a:latin typeface="Calibri" pitchFamily="34" charset="0"/>
                <a:ea typeface="Calibri" pitchFamily="34" charset="-122"/>
                <a:cs typeface="Calibri" pitchFamily="34" charset="-120"/>
              </a:rPr>
              <a:t>   which sets out additional material that applies to CA(s) in practice when providing assurance services, as follows:</a:t>
            </a:r>
            <a:endParaRPr lang="en-US" sz="1050" dirty="0"/>
          </a:p>
        </p:txBody>
      </p:sp>
      <p:sp>
        <p:nvSpPr>
          <p:cNvPr id="8" name="Text 6"/>
          <p:cNvSpPr/>
          <p:nvPr/>
        </p:nvSpPr>
        <p:spPr>
          <a:xfrm>
            <a:off x="868680" y="3218688"/>
            <a:ext cx="772668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4A</a:t>
            </a:r>
            <a:r>
              <a:rPr lang="en-US" sz="950" dirty="0">
                <a:solidFill>
                  <a:srgbClr val="374151"/>
                </a:solidFill>
                <a:latin typeface="Calibri" pitchFamily="34" charset="0"/>
                <a:ea typeface="Calibri" pitchFamily="34" charset="-122"/>
                <a:cs typeface="Calibri" pitchFamily="34" charset="-120"/>
              </a:rPr>
              <a:t>   Independence for Audit and Review Engagements,</a:t>
            </a:r>
            <a:endParaRPr lang="en-US" sz="1050" dirty="0"/>
          </a:p>
        </p:txBody>
      </p:sp>
      <p:sp>
        <p:nvSpPr>
          <p:cNvPr id="9" name="Text 7"/>
          <p:cNvSpPr/>
          <p:nvPr/>
        </p:nvSpPr>
        <p:spPr>
          <a:xfrm>
            <a:off x="868680" y="3730752"/>
            <a:ext cx="772668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4B</a:t>
            </a:r>
            <a:r>
              <a:rPr lang="en-US" sz="950" dirty="0">
                <a:solidFill>
                  <a:srgbClr val="374151"/>
                </a:solidFill>
                <a:latin typeface="Calibri" pitchFamily="34" charset="0"/>
                <a:ea typeface="Calibri" pitchFamily="34" charset="-122"/>
                <a:cs typeface="Calibri" pitchFamily="34" charset="-120"/>
              </a:rPr>
              <a:t>   Independence for Assurance Engagements Other than Audit and Review Engagements</a:t>
            </a:r>
            <a:endParaRPr lang="en-US" sz="1050" dirty="0"/>
          </a:p>
        </p:txBody>
      </p:sp>
      <p:sp>
        <p:nvSpPr>
          <p:cNvPr id="10" name="Text 8"/>
          <p:cNvSpPr/>
          <p:nvPr/>
        </p:nvSpPr>
        <p:spPr>
          <a:xfrm>
            <a:off x="594360" y="4242816"/>
            <a:ext cx="8001000" cy="502920"/>
          </a:xfrm>
          <a:prstGeom prst="rect">
            <a:avLst/>
          </a:prstGeom>
          <a:noFill/>
          <a:ln/>
        </p:spPr>
        <p:txBody>
          <a:bodyPr wrap="square" lIns="0" tIns="0" rIns="0" bIns="0" rtlCol="0" anchor="t"/>
          <a:lstStyle/>
          <a:p>
            <a:pPr marL="0" indent="0">
              <a:buNone/>
            </a:pPr>
            <a:r>
              <a:rPr lang="en-US" sz="1050" b="1" dirty="0">
                <a:solidFill>
                  <a:srgbClr val="1E2761"/>
                </a:solidFill>
                <a:latin typeface="Cambria" pitchFamily="34" charset="0"/>
                <a:ea typeface="Cambria" pitchFamily="34" charset="-122"/>
                <a:cs typeface="Cambria" pitchFamily="34" charset="-120"/>
              </a:rPr>
              <a:t>Part 5</a:t>
            </a:r>
            <a:r>
              <a:rPr lang="en-US" sz="950" dirty="0">
                <a:solidFill>
                  <a:srgbClr val="374151"/>
                </a:solidFill>
                <a:latin typeface="Calibri" pitchFamily="34" charset="0"/>
                <a:ea typeface="Calibri" pitchFamily="34" charset="-122"/>
                <a:cs typeface="Calibri" pitchFamily="34" charset="-120"/>
              </a:rPr>
              <a:t>   Ethics Standards for Sustainability Assurance (including Independence Standards) — Sections 5100 to 5350: ethics standards for all sustainability assurance engagements; Sections 5400 to 5600: independence standards for sustainability assurance engagements that are within the scope of the Independence Standards</a:t>
            </a:r>
            <a:endParaRPr lang="en-US" sz="1050" dirty="0"/>
          </a:p>
        </p:txBody>
      </p:sp>
      <p:sp>
        <p:nvSpPr>
          <p:cNvPr id="11" name="Text 9"/>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19 / 54</a:t>
            </a:r>
            <a:endParaRPr lang="en-US" sz="900" dirty="0"/>
          </a:p>
        </p:txBody>
      </p:sp>
      <p:sp>
        <p:nvSpPr>
          <p:cNvPr id="12" name="Text 10"/>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Overview of the Code</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20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pic>
        <p:nvPicPr>
          <p:cNvPr id="8" name="Content Placeholder 4">
            <a:extLst>
              <a:ext uri="{FF2B5EF4-FFF2-40B4-BE49-F238E27FC236}">
                <a16:creationId xmlns:a16="http://schemas.microsoft.com/office/drawing/2014/main" id="{79B0C857-0123-9A14-FD50-E87B0C018228}"/>
              </a:ext>
            </a:extLst>
          </p:cNvPr>
          <p:cNvPicPr>
            <a:picLocks noChangeAspect="1"/>
          </p:cNvPicPr>
          <p:nvPr/>
        </p:nvPicPr>
        <p:blipFill>
          <a:blip r:embed="rId3"/>
          <a:stretch>
            <a:fillRect/>
          </a:stretch>
        </p:blipFill>
        <p:spPr>
          <a:xfrm>
            <a:off x="457200" y="932688"/>
            <a:ext cx="8229600" cy="385876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Volume III</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188720"/>
            <a:ext cx="8046720" cy="640080"/>
          </a:xfrm>
          <a:prstGeom prst="rect">
            <a:avLst/>
          </a:prstGeom>
          <a:noFill/>
          <a:ln/>
        </p:spPr>
        <p:txBody>
          <a:bodyPr wrap="square" rtlCol="0" anchor="t"/>
          <a:lstStyle/>
          <a:p>
            <a:pPr marL="0" indent="0">
              <a:buNone/>
            </a:pPr>
            <a:r>
              <a:rPr lang="en-US" sz="1150" i="1" dirty="0">
                <a:solidFill>
                  <a:srgbClr val="6B7280"/>
                </a:solidFill>
                <a:latin typeface="Calibri" pitchFamily="34" charset="0"/>
                <a:ea typeface="Calibri" pitchFamily="34" charset="-122"/>
                <a:cs typeface="Calibri" pitchFamily="34" charset="-120"/>
              </a:rPr>
              <a:t>A new and dedicated ethics framework for sustainability assurance — covering the full scope of what CAs are increasingly being asked to do in the ESG and non-financial reporting space. This includes:</a:t>
            </a:r>
            <a:endParaRPr lang="en-US" sz="1150" dirty="0"/>
          </a:p>
        </p:txBody>
      </p:sp>
      <p:sp>
        <p:nvSpPr>
          <p:cNvPr id="5" name="Shape 3"/>
          <p:cNvSpPr/>
          <p:nvPr/>
        </p:nvSpPr>
        <p:spPr>
          <a:xfrm>
            <a:off x="640080" y="1965960"/>
            <a:ext cx="329184" cy="329184"/>
          </a:xfrm>
          <a:prstGeom prst="ellipse">
            <a:avLst/>
          </a:prstGeom>
          <a:solidFill>
            <a:srgbClr val="C9A961"/>
          </a:solidFill>
          <a:ln w="12700">
            <a:solidFill>
              <a:srgbClr val="C9A961"/>
            </a:solidFill>
            <a:prstDash val="solid"/>
          </a:ln>
        </p:spPr>
      </p:sp>
      <p:sp>
        <p:nvSpPr>
          <p:cNvPr id="6" name="Text 4"/>
          <p:cNvSpPr/>
          <p:nvPr/>
        </p:nvSpPr>
        <p:spPr>
          <a:xfrm>
            <a:off x="640080" y="1965960"/>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1</a:t>
            </a:r>
            <a:endParaRPr lang="en-US" sz="1100" dirty="0"/>
          </a:p>
        </p:txBody>
      </p:sp>
      <p:sp>
        <p:nvSpPr>
          <p:cNvPr id="7" name="Text 5"/>
          <p:cNvSpPr/>
          <p:nvPr/>
        </p:nvSpPr>
        <p:spPr>
          <a:xfrm>
            <a:off x="1097280" y="1920240"/>
            <a:ext cx="7498080" cy="502920"/>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ESG Reporting</a:t>
            </a:r>
            <a:r>
              <a:rPr lang="en-US" sz="1050" dirty="0">
                <a:solidFill>
                  <a:srgbClr val="374151"/>
                </a:solidFill>
                <a:latin typeface="Calibri" pitchFamily="34" charset="0"/>
                <a:ea typeface="Calibri" pitchFamily="34" charset="-122"/>
                <a:cs typeface="Calibri" pitchFamily="34" charset="-120"/>
              </a:rPr>
              <a:t>   —   Environmental, Social, and Governance disclosures for listed entities</a:t>
            </a:r>
            <a:endParaRPr lang="en-US" sz="1150" dirty="0"/>
          </a:p>
        </p:txBody>
      </p:sp>
      <p:sp>
        <p:nvSpPr>
          <p:cNvPr id="8" name="Shape 6"/>
          <p:cNvSpPr/>
          <p:nvPr/>
        </p:nvSpPr>
        <p:spPr>
          <a:xfrm>
            <a:off x="640080" y="2514600"/>
            <a:ext cx="329184" cy="329184"/>
          </a:xfrm>
          <a:prstGeom prst="ellipse">
            <a:avLst/>
          </a:prstGeom>
          <a:solidFill>
            <a:srgbClr val="C9A961"/>
          </a:solidFill>
          <a:ln w="12700">
            <a:solidFill>
              <a:srgbClr val="C9A961"/>
            </a:solidFill>
            <a:prstDash val="solid"/>
          </a:ln>
        </p:spPr>
      </p:sp>
      <p:sp>
        <p:nvSpPr>
          <p:cNvPr id="9" name="Text 7"/>
          <p:cNvSpPr/>
          <p:nvPr/>
        </p:nvSpPr>
        <p:spPr>
          <a:xfrm>
            <a:off x="640080" y="2514600"/>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2</a:t>
            </a:r>
            <a:endParaRPr lang="en-US" sz="1100" dirty="0"/>
          </a:p>
        </p:txBody>
      </p:sp>
      <p:sp>
        <p:nvSpPr>
          <p:cNvPr id="10" name="Text 8"/>
          <p:cNvSpPr/>
          <p:nvPr/>
        </p:nvSpPr>
        <p:spPr>
          <a:xfrm>
            <a:off x="1097280" y="2468880"/>
            <a:ext cx="7498080" cy="502920"/>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Business Responsibility and Sustainability Reporting (BRSR)</a:t>
            </a:r>
            <a:r>
              <a:rPr lang="en-US" sz="1050" dirty="0">
                <a:solidFill>
                  <a:srgbClr val="374151"/>
                </a:solidFill>
                <a:latin typeface="Calibri" pitchFamily="34" charset="0"/>
                <a:ea typeface="Calibri" pitchFamily="34" charset="-122"/>
                <a:cs typeface="Calibri" pitchFamily="34" charset="-120"/>
              </a:rPr>
              <a:t>   —   Mandatory for top-listed companies under SEBI</a:t>
            </a:r>
            <a:endParaRPr lang="en-US" sz="1150" dirty="0"/>
          </a:p>
        </p:txBody>
      </p:sp>
      <p:sp>
        <p:nvSpPr>
          <p:cNvPr id="11" name="Shape 9"/>
          <p:cNvSpPr/>
          <p:nvPr/>
        </p:nvSpPr>
        <p:spPr>
          <a:xfrm>
            <a:off x="640080" y="3063240"/>
            <a:ext cx="329184" cy="329184"/>
          </a:xfrm>
          <a:prstGeom prst="ellipse">
            <a:avLst/>
          </a:prstGeom>
          <a:solidFill>
            <a:srgbClr val="C9A961"/>
          </a:solidFill>
          <a:ln w="12700">
            <a:solidFill>
              <a:srgbClr val="C9A961"/>
            </a:solidFill>
            <a:prstDash val="solid"/>
          </a:ln>
        </p:spPr>
      </p:sp>
      <p:sp>
        <p:nvSpPr>
          <p:cNvPr id="12" name="Text 10"/>
          <p:cNvSpPr/>
          <p:nvPr/>
        </p:nvSpPr>
        <p:spPr>
          <a:xfrm>
            <a:off x="640080" y="3063240"/>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3</a:t>
            </a:r>
            <a:endParaRPr lang="en-US" sz="1100" dirty="0"/>
          </a:p>
        </p:txBody>
      </p:sp>
      <p:sp>
        <p:nvSpPr>
          <p:cNvPr id="13" name="Text 11"/>
          <p:cNvSpPr/>
          <p:nvPr/>
        </p:nvSpPr>
        <p:spPr>
          <a:xfrm>
            <a:off x="1097280" y="3017520"/>
            <a:ext cx="7498080" cy="502920"/>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CSR Impact Assessment</a:t>
            </a:r>
            <a:r>
              <a:rPr lang="en-US" sz="1050" dirty="0">
                <a:solidFill>
                  <a:srgbClr val="374151"/>
                </a:solidFill>
                <a:latin typeface="Calibri" pitchFamily="34" charset="0"/>
                <a:ea typeface="Calibri" pitchFamily="34" charset="-122"/>
                <a:cs typeface="Calibri" pitchFamily="34" charset="-120"/>
              </a:rPr>
              <a:t>   —   Evaluating the outcomes of corporate social responsibility spends</a:t>
            </a:r>
            <a:endParaRPr lang="en-US" sz="1150" dirty="0"/>
          </a:p>
        </p:txBody>
      </p:sp>
      <p:sp>
        <p:nvSpPr>
          <p:cNvPr id="14" name="Shape 12"/>
          <p:cNvSpPr/>
          <p:nvPr/>
        </p:nvSpPr>
        <p:spPr>
          <a:xfrm>
            <a:off x="640080" y="3611880"/>
            <a:ext cx="329184" cy="329184"/>
          </a:xfrm>
          <a:prstGeom prst="ellipse">
            <a:avLst/>
          </a:prstGeom>
          <a:solidFill>
            <a:srgbClr val="C9A961"/>
          </a:solidFill>
          <a:ln w="12700">
            <a:solidFill>
              <a:srgbClr val="C9A961"/>
            </a:solidFill>
            <a:prstDash val="solid"/>
          </a:ln>
        </p:spPr>
      </p:sp>
      <p:sp>
        <p:nvSpPr>
          <p:cNvPr id="15" name="Text 13"/>
          <p:cNvSpPr/>
          <p:nvPr/>
        </p:nvSpPr>
        <p:spPr>
          <a:xfrm>
            <a:off x="640080" y="3611880"/>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4</a:t>
            </a:r>
            <a:endParaRPr lang="en-US" sz="1100" dirty="0"/>
          </a:p>
        </p:txBody>
      </p:sp>
      <p:sp>
        <p:nvSpPr>
          <p:cNvPr id="16" name="Text 14"/>
          <p:cNvSpPr/>
          <p:nvPr/>
        </p:nvSpPr>
        <p:spPr>
          <a:xfrm>
            <a:off x="1097280" y="3566160"/>
            <a:ext cx="7498080" cy="502920"/>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Social Impact Assessments</a:t>
            </a:r>
            <a:r>
              <a:rPr lang="en-US" sz="1050" dirty="0">
                <a:solidFill>
                  <a:srgbClr val="374151"/>
                </a:solidFill>
                <a:latin typeface="Calibri" pitchFamily="34" charset="0"/>
                <a:ea typeface="Calibri" pitchFamily="34" charset="-122"/>
                <a:cs typeface="Calibri" pitchFamily="34" charset="-120"/>
              </a:rPr>
              <a:t>   —   Broader social outcome evaluations beyond traditional financials</a:t>
            </a:r>
            <a:endParaRPr lang="en-US" sz="1150" dirty="0"/>
          </a:p>
        </p:txBody>
      </p:sp>
      <p:sp>
        <p:nvSpPr>
          <p:cNvPr id="17" name="Shape 15"/>
          <p:cNvSpPr/>
          <p:nvPr/>
        </p:nvSpPr>
        <p:spPr>
          <a:xfrm>
            <a:off x="640080" y="4160520"/>
            <a:ext cx="329184" cy="329184"/>
          </a:xfrm>
          <a:prstGeom prst="ellipse">
            <a:avLst/>
          </a:prstGeom>
          <a:solidFill>
            <a:srgbClr val="C9A961"/>
          </a:solidFill>
          <a:ln w="12700">
            <a:solidFill>
              <a:srgbClr val="C9A961"/>
            </a:solidFill>
            <a:prstDash val="solid"/>
          </a:ln>
        </p:spPr>
      </p:sp>
      <p:sp>
        <p:nvSpPr>
          <p:cNvPr id="18" name="Text 16"/>
          <p:cNvSpPr/>
          <p:nvPr/>
        </p:nvSpPr>
        <p:spPr>
          <a:xfrm>
            <a:off x="640080" y="4160520"/>
            <a:ext cx="329184" cy="329184"/>
          </a:xfrm>
          <a:prstGeom prst="rect">
            <a:avLst/>
          </a:prstGeom>
          <a:noFill/>
          <a:ln/>
        </p:spPr>
        <p:txBody>
          <a:bodyPr wrap="square" lIns="0" tIns="0" rIns="0" bIns="0" rtlCol="0" anchor="ctr"/>
          <a:lstStyle/>
          <a:p>
            <a:pPr marL="0" indent="0" algn="ctr">
              <a:buNone/>
            </a:pPr>
            <a:r>
              <a:rPr lang="en-US" sz="1100" b="1" dirty="0">
                <a:solidFill>
                  <a:srgbClr val="1E2761"/>
                </a:solidFill>
                <a:latin typeface="Cambria" pitchFamily="34" charset="0"/>
                <a:ea typeface="Cambria" pitchFamily="34" charset="-122"/>
                <a:cs typeface="Cambria" pitchFamily="34" charset="-120"/>
              </a:rPr>
              <a:t>5</a:t>
            </a:r>
            <a:endParaRPr lang="en-US" sz="1100" dirty="0"/>
          </a:p>
        </p:txBody>
      </p:sp>
      <p:sp>
        <p:nvSpPr>
          <p:cNvPr id="19" name="Text 17"/>
          <p:cNvSpPr/>
          <p:nvPr/>
        </p:nvSpPr>
        <p:spPr>
          <a:xfrm>
            <a:off x="1097280" y="4114800"/>
            <a:ext cx="7498080" cy="502920"/>
          </a:xfrm>
          <a:prstGeom prst="rect">
            <a:avLst/>
          </a:prstGeom>
          <a:noFill/>
          <a:ln/>
        </p:spPr>
        <p:txBody>
          <a:bodyPr wrap="square" lIns="0" tIns="0" rIns="0" bIns="0" rtlCol="0" anchor="ctr"/>
          <a:lstStyle/>
          <a:p>
            <a:pPr marL="0" indent="0">
              <a:buNone/>
            </a:pPr>
            <a:r>
              <a:rPr lang="en-US" sz="1150" b="1" dirty="0">
                <a:solidFill>
                  <a:srgbClr val="1E2761"/>
                </a:solidFill>
                <a:latin typeface="Cambria" pitchFamily="34" charset="0"/>
                <a:ea typeface="Cambria" pitchFamily="34" charset="-122"/>
                <a:cs typeface="Cambria" pitchFamily="34" charset="-120"/>
              </a:rPr>
              <a:t>Independence Standards</a:t>
            </a:r>
            <a:r>
              <a:rPr lang="en-US" sz="1050" dirty="0">
                <a:solidFill>
                  <a:srgbClr val="374151"/>
                </a:solidFill>
                <a:latin typeface="Calibri" pitchFamily="34" charset="0"/>
                <a:ea typeface="Calibri" pitchFamily="34" charset="-122"/>
                <a:cs typeface="Calibri" pitchFamily="34" charset="-120"/>
              </a:rPr>
              <a:t>   —   Specific norms governing auditor independence in sustainability assurance engagements</a:t>
            </a:r>
            <a:endParaRPr lang="en-US" sz="1150" dirty="0"/>
          </a:p>
        </p:txBody>
      </p:sp>
      <p:sp>
        <p:nvSpPr>
          <p:cNvPr id="20" name="Text 1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21 / 54</a:t>
            </a:r>
            <a:endParaRPr lang="en-US" sz="900" dirty="0"/>
          </a:p>
        </p:txBody>
      </p:sp>
      <p:sp>
        <p:nvSpPr>
          <p:cNvPr id="21" name="Text 1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Latest Position-w.r.t. – NOCLAR, Fees %2 TR, TS-AC </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234440"/>
            <a:ext cx="8046720" cy="548640"/>
          </a:xfrm>
          <a:prstGeom prst="rect">
            <a:avLst/>
          </a:prstGeom>
          <a:noFill/>
          <a:ln/>
        </p:spPr>
        <p:txBody>
          <a:bodyPr wrap="square" rtlCol="0" anchor="t"/>
          <a:lstStyle/>
          <a:p>
            <a:pPr marL="0" indent="0">
              <a:buNone/>
            </a:pPr>
            <a:r>
              <a:rPr lang="en-US" sz="1300" b="1" dirty="0">
                <a:solidFill>
                  <a:srgbClr val="1E2761"/>
                </a:solidFill>
                <a:latin typeface="Cambria" pitchFamily="34" charset="0"/>
                <a:ea typeface="Cambria" pitchFamily="34" charset="-122"/>
                <a:cs typeface="Cambria" pitchFamily="34" charset="-120"/>
              </a:rPr>
              <a:t>13th edition of Code of Ethics</a:t>
            </a:r>
            <a:r>
              <a:rPr lang="en-US" sz="1300" dirty="0">
                <a:solidFill>
                  <a:srgbClr val="374151"/>
                </a:solidFill>
                <a:latin typeface="Calibri" pitchFamily="34" charset="0"/>
                <a:ea typeface="Calibri" pitchFamily="34" charset="-122"/>
                <a:cs typeface="Calibri" pitchFamily="34" charset="-120"/>
              </a:rPr>
              <a:t> is applicable w.e.f </a:t>
            </a:r>
            <a:r>
              <a:rPr lang="en-US" sz="1300" b="1" dirty="0">
                <a:solidFill>
                  <a:srgbClr val="1E2761"/>
                </a:solidFill>
                <a:latin typeface="Cambria" pitchFamily="34" charset="0"/>
                <a:ea typeface="Cambria" pitchFamily="34" charset="-122"/>
                <a:cs typeface="Cambria" pitchFamily="34" charset="-120"/>
              </a:rPr>
              <a:t>1st April, 2026</a:t>
            </a:r>
            <a:r>
              <a:rPr lang="en-US" sz="1300" dirty="0">
                <a:solidFill>
                  <a:srgbClr val="374151"/>
                </a:solidFill>
                <a:latin typeface="Calibri" pitchFamily="34" charset="0"/>
                <a:ea typeface="Calibri" pitchFamily="34" charset="-122"/>
                <a:cs typeface="Calibri" pitchFamily="34" charset="-120"/>
              </a:rPr>
              <a:t> (in suppression of the 12th edition (1.7.2020), except following.</a:t>
            </a:r>
            <a:endParaRPr lang="en-US" sz="1300" dirty="0"/>
          </a:p>
        </p:txBody>
      </p:sp>
      <p:sp>
        <p:nvSpPr>
          <p:cNvPr id="5" name="Shape 3"/>
          <p:cNvSpPr/>
          <p:nvPr/>
        </p:nvSpPr>
        <p:spPr>
          <a:xfrm>
            <a:off x="640080" y="1965960"/>
            <a:ext cx="7955280" cy="2468880"/>
          </a:xfrm>
          <a:prstGeom prst="rect">
            <a:avLst/>
          </a:prstGeom>
          <a:solidFill>
            <a:srgbClr val="EEF0F6"/>
          </a:solidFill>
          <a:ln w="12700">
            <a:solidFill>
              <a:srgbClr val="EEF0F6"/>
            </a:solidFill>
            <a:prstDash val="solid"/>
          </a:ln>
        </p:spPr>
      </p:sp>
      <p:sp>
        <p:nvSpPr>
          <p:cNvPr id="6" name="Text 4"/>
          <p:cNvSpPr/>
          <p:nvPr/>
        </p:nvSpPr>
        <p:spPr>
          <a:xfrm>
            <a:off x="868680" y="2103120"/>
            <a:ext cx="7498080" cy="365760"/>
          </a:xfrm>
          <a:prstGeom prst="rect">
            <a:avLst/>
          </a:prstGeom>
          <a:noFill/>
          <a:ln/>
        </p:spPr>
        <p:txBody>
          <a:bodyPr wrap="square"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w.e.f. 1.10.2022</a:t>
            </a:r>
            <a:endParaRPr lang="en-US" sz="1400" dirty="0"/>
          </a:p>
        </p:txBody>
      </p:sp>
      <p:sp>
        <p:nvSpPr>
          <p:cNvPr id="7" name="Text 5"/>
          <p:cNvSpPr/>
          <p:nvPr/>
        </p:nvSpPr>
        <p:spPr>
          <a:xfrm>
            <a:off x="868680" y="2606040"/>
            <a:ext cx="365760" cy="411480"/>
          </a:xfrm>
          <a:prstGeom prst="rect">
            <a:avLst/>
          </a:prstGeom>
          <a:noFill/>
          <a:ln/>
        </p:spPr>
        <p:txBody>
          <a:bodyPr wrap="square" rtlCol="0" anchor="t"/>
          <a:lstStyle/>
          <a:p>
            <a:pPr marL="0" indent="0">
              <a:buNone/>
            </a:pPr>
            <a:r>
              <a:rPr lang="en-US" sz="1300" b="1" dirty="0">
                <a:solidFill>
                  <a:srgbClr val="C9A961"/>
                </a:solidFill>
                <a:latin typeface="Cambria" pitchFamily="34" charset="0"/>
                <a:ea typeface="Cambria" pitchFamily="34" charset="-122"/>
                <a:cs typeface="Cambria" pitchFamily="34" charset="-120"/>
              </a:rPr>
              <a:t>1.</a:t>
            </a:r>
            <a:endParaRPr lang="en-US" sz="1300" dirty="0"/>
          </a:p>
        </p:txBody>
      </p:sp>
      <p:sp>
        <p:nvSpPr>
          <p:cNvPr id="8" name="Text 6"/>
          <p:cNvSpPr/>
          <p:nvPr/>
        </p:nvSpPr>
        <p:spPr>
          <a:xfrm>
            <a:off x="1234440" y="2606040"/>
            <a:ext cx="7223760" cy="502920"/>
          </a:xfrm>
          <a:prstGeom prst="rect">
            <a:avLst/>
          </a:prstGeom>
          <a:noFill/>
          <a:ln/>
        </p:spPr>
        <p:txBody>
          <a:bodyPr wrap="square" rtlCol="0" anchor="t"/>
          <a:lstStyle/>
          <a:p>
            <a:pPr marL="0" indent="0">
              <a:buNone/>
            </a:pPr>
            <a:r>
              <a:rPr lang="en-US" sz="1200" dirty="0">
                <a:solidFill>
                  <a:srgbClr val="374151"/>
                </a:solidFill>
                <a:latin typeface="Calibri" pitchFamily="34" charset="0"/>
                <a:ea typeface="Calibri" pitchFamily="34" charset="-122"/>
                <a:cs typeface="Calibri" pitchFamily="34" charset="-120"/>
              </a:rPr>
              <a:t>Responding to Non-Compliance of Laws and Regulations (NOCLAR) [Sections 260 and 360]</a:t>
            </a:r>
            <a:endParaRPr lang="en-US" sz="1200" dirty="0"/>
          </a:p>
        </p:txBody>
      </p:sp>
      <p:sp>
        <p:nvSpPr>
          <p:cNvPr id="9" name="Text 7"/>
          <p:cNvSpPr/>
          <p:nvPr/>
        </p:nvSpPr>
        <p:spPr>
          <a:xfrm>
            <a:off x="868680" y="3172968"/>
            <a:ext cx="365760" cy="411480"/>
          </a:xfrm>
          <a:prstGeom prst="rect">
            <a:avLst/>
          </a:prstGeom>
          <a:noFill/>
          <a:ln/>
        </p:spPr>
        <p:txBody>
          <a:bodyPr wrap="square" rtlCol="0" anchor="t"/>
          <a:lstStyle/>
          <a:p>
            <a:pPr marL="0" indent="0">
              <a:buNone/>
            </a:pPr>
            <a:r>
              <a:rPr lang="en-US" sz="1300" b="1" dirty="0">
                <a:solidFill>
                  <a:srgbClr val="C9A961"/>
                </a:solidFill>
                <a:latin typeface="Cambria" pitchFamily="34" charset="0"/>
                <a:ea typeface="Cambria" pitchFamily="34" charset="-122"/>
                <a:cs typeface="Cambria" pitchFamily="34" charset="-120"/>
              </a:rPr>
              <a:t>2.</a:t>
            </a:r>
            <a:endParaRPr lang="en-US" sz="1300" dirty="0"/>
          </a:p>
        </p:txBody>
      </p:sp>
      <p:sp>
        <p:nvSpPr>
          <p:cNvPr id="10" name="Text 8"/>
          <p:cNvSpPr/>
          <p:nvPr/>
        </p:nvSpPr>
        <p:spPr>
          <a:xfrm>
            <a:off x="1234440" y="3172968"/>
            <a:ext cx="7223760" cy="502920"/>
          </a:xfrm>
          <a:prstGeom prst="rect">
            <a:avLst/>
          </a:prstGeom>
          <a:noFill/>
          <a:ln/>
        </p:spPr>
        <p:txBody>
          <a:bodyPr wrap="square" rtlCol="0" anchor="t"/>
          <a:lstStyle/>
          <a:p>
            <a:pPr marL="0" indent="0">
              <a:buNone/>
            </a:pPr>
            <a:r>
              <a:rPr lang="en-US" sz="1200" dirty="0">
                <a:solidFill>
                  <a:srgbClr val="374151"/>
                </a:solidFill>
                <a:latin typeface="Calibri" pitchFamily="34" charset="0"/>
                <a:ea typeface="Calibri" pitchFamily="34" charset="-122"/>
                <a:cs typeface="Calibri" pitchFamily="34" charset="-120"/>
              </a:rPr>
              <a:t>Fees – Relative Size [Paragraphs 410.3 to R410.6]</a:t>
            </a:r>
            <a:endParaRPr lang="en-US" sz="1200" dirty="0"/>
          </a:p>
        </p:txBody>
      </p:sp>
      <p:sp>
        <p:nvSpPr>
          <p:cNvPr id="11" name="Text 9"/>
          <p:cNvSpPr/>
          <p:nvPr/>
        </p:nvSpPr>
        <p:spPr>
          <a:xfrm>
            <a:off x="868680" y="3739896"/>
            <a:ext cx="365760" cy="411480"/>
          </a:xfrm>
          <a:prstGeom prst="rect">
            <a:avLst/>
          </a:prstGeom>
          <a:noFill/>
          <a:ln/>
        </p:spPr>
        <p:txBody>
          <a:bodyPr wrap="square" rtlCol="0" anchor="t"/>
          <a:lstStyle/>
          <a:p>
            <a:pPr marL="0" indent="0">
              <a:buNone/>
            </a:pPr>
            <a:r>
              <a:rPr lang="en-US" sz="1300" b="1" dirty="0">
                <a:solidFill>
                  <a:srgbClr val="C9A961"/>
                </a:solidFill>
                <a:latin typeface="Cambria" pitchFamily="34" charset="0"/>
                <a:ea typeface="Cambria" pitchFamily="34" charset="-122"/>
                <a:cs typeface="Cambria" pitchFamily="34" charset="-120"/>
              </a:rPr>
              <a:t>3.</a:t>
            </a:r>
            <a:endParaRPr lang="en-US" sz="1300" dirty="0"/>
          </a:p>
        </p:txBody>
      </p:sp>
      <p:sp>
        <p:nvSpPr>
          <p:cNvPr id="12" name="Text 10"/>
          <p:cNvSpPr/>
          <p:nvPr/>
        </p:nvSpPr>
        <p:spPr>
          <a:xfrm>
            <a:off x="1234440" y="3739896"/>
            <a:ext cx="7223760" cy="502920"/>
          </a:xfrm>
          <a:prstGeom prst="rect">
            <a:avLst/>
          </a:prstGeom>
          <a:noFill/>
          <a:ln/>
        </p:spPr>
        <p:txBody>
          <a:bodyPr wrap="square" rtlCol="0" anchor="t"/>
          <a:lstStyle/>
          <a:p>
            <a:pPr marL="0" indent="0">
              <a:buNone/>
            </a:pPr>
            <a:r>
              <a:rPr lang="en-US" sz="1200" dirty="0">
                <a:solidFill>
                  <a:srgbClr val="374151"/>
                </a:solidFill>
                <a:latin typeface="Calibri" pitchFamily="34" charset="0"/>
                <a:ea typeface="Calibri" pitchFamily="34" charset="-122"/>
                <a:cs typeface="Calibri" pitchFamily="34" charset="-120"/>
              </a:rPr>
              <a:t>Taxation Services to Audit Clients [Sub-section 604]</a:t>
            </a:r>
            <a:endParaRPr lang="en-US" sz="1200" dirty="0"/>
          </a:p>
        </p:txBody>
      </p:sp>
      <p:sp>
        <p:nvSpPr>
          <p:cNvPr id="13" name="Text 11"/>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22 / 54</a:t>
            </a:r>
            <a:endParaRPr lang="en-US" sz="900" dirty="0"/>
          </a:p>
        </p:txBody>
      </p:sp>
      <p:sp>
        <p:nvSpPr>
          <p:cNvPr id="14" name="Text 12"/>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Write-Up Rules  —  CA Advertisement</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188720"/>
            <a:ext cx="8046720" cy="457200"/>
          </a:xfrm>
          <a:prstGeom prst="rect">
            <a:avLst/>
          </a:prstGeom>
          <a:noFill/>
          <a:ln/>
        </p:spPr>
        <p:txBody>
          <a:bodyPr wrap="square" rtlCol="0" anchor="t"/>
          <a:lstStyle/>
          <a:p>
            <a:pPr marL="0" indent="0">
              <a:buNone/>
            </a:pPr>
            <a:r>
              <a:rPr lang="en-US" sz="1050" i="1" dirty="0">
                <a:solidFill>
                  <a:srgbClr val="6B7280"/>
                </a:solidFill>
                <a:latin typeface="Calibri" pitchFamily="34" charset="0"/>
                <a:ea typeface="Calibri" pitchFamily="34" charset="-122"/>
                <a:cs typeface="Calibri" pitchFamily="34" charset="-120"/>
              </a:rPr>
              <a:t>Whether a write-up appears on a website, in a directory listing, or in any other format, it must satisfy the following conditions under Clause 3.1.1 of the Guidelines:</a:t>
            </a:r>
            <a:endParaRPr lang="en-US" sz="1050" dirty="0"/>
          </a:p>
        </p:txBody>
      </p:sp>
      <p:sp>
        <p:nvSpPr>
          <p:cNvPr id="5" name="Shape 3"/>
          <p:cNvSpPr/>
          <p:nvPr/>
        </p:nvSpPr>
        <p:spPr>
          <a:xfrm>
            <a:off x="502920" y="1755648"/>
            <a:ext cx="4023360" cy="2971800"/>
          </a:xfrm>
          <a:prstGeom prst="rect">
            <a:avLst/>
          </a:prstGeom>
          <a:solidFill>
            <a:srgbClr val="FFFFFF"/>
          </a:solidFill>
          <a:ln w="12700">
            <a:solidFill>
              <a:srgbClr val="2E7D32"/>
            </a:solidFill>
            <a:prstDash val="solid"/>
          </a:ln>
        </p:spPr>
      </p:sp>
      <p:sp>
        <p:nvSpPr>
          <p:cNvPr id="6" name="Text 4"/>
          <p:cNvSpPr/>
          <p:nvPr/>
        </p:nvSpPr>
        <p:spPr>
          <a:xfrm>
            <a:off x="502920" y="1828800"/>
            <a:ext cx="4023360" cy="365760"/>
          </a:xfrm>
          <a:prstGeom prst="rect">
            <a:avLst/>
          </a:prstGeom>
          <a:noFill/>
          <a:ln/>
        </p:spPr>
        <p:txBody>
          <a:bodyPr wrap="square" lIns="0" tIns="0" rIns="0" bIns="0" rtlCol="0" anchor="ctr"/>
          <a:lstStyle/>
          <a:p>
            <a:pPr marL="0" indent="0" algn="ctr">
              <a:buNone/>
            </a:pPr>
            <a:r>
              <a:rPr lang="en-US" sz="1600" b="1" dirty="0">
                <a:solidFill>
                  <a:srgbClr val="2E7D32"/>
                </a:solidFill>
                <a:latin typeface="Cambria" pitchFamily="34" charset="0"/>
                <a:ea typeface="Cambria" pitchFamily="34" charset="-122"/>
                <a:cs typeface="Cambria" pitchFamily="34" charset="-120"/>
              </a:rPr>
              <a:t>Do's</a:t>
            </a:r>
            <a:endParaRPr lang="en-US" sz="1600" dirty="0"/>
          </a:p>
        </p:txBody>
      </p:sp>
      <p:sp>
        <p:nvSpPr>
          <p:cNvPr id="7" name="Text 5"/>
          <p:cNvSpPr/>
          <p:nvPr/>
        </p:nvSpPr>
        <p:spPr>
          <a:xfrm>
            <a:off x="685800" y="2258568"/>
            <a:ext cx="3657600" cy="2331720"/>
          </a:xfrm>
          <a:prstGeom prst="rect">
            <a:avLst/>
          </a:prstGeom>
          <a:noFill/>
          <a:ln/>
        </p:spPr>
        <p:txBody>
          <a:bodyPr wrap="square" rtlCol="0" anchor="t"/>
          <a:lstStyle/>
          <a:p>
            <a:pPr marL="0" indent="0">
              <a:buNone/>
            </a:pPr>
            <a:r>
              <a:rPr lang="en-US" sz="1600" dirty="0">
                <a:solidFill>
                  <a:srgbClr val="374151"/>
                </a:solidFill>
                <a:latin typeface="Calibri" pitchFamily="34" charset="0"/>
                <a:ea typeface="Calibri" pitchFamily="34" charset="-122"/>
                <a:cs typeface="Calibri" pitchFamily="34" charset="-120"/>
              </a:rPr>
              <a:t>Promotes Honest &amp; Truthful, Factual description, Accurate statement on Qualification and experience. Can publish list of clients name (if permitted by them), Include contact details and website, Use CA India Logo, PP size photo, Elected role based positions held in ICAI, Font size not to exceed 14, Mention M.No. or F.R. No. Mandatorily</a:t>
            </a:r>
            <a:r>
              <a:rPr lang="en-US" sz="1050" dirty="0">
                <a:solidFill>
                  <a:srgbClr val="374151"/>
                </a:solidFill>
                <a:latin typeface="Calibri" pitchFamily="34" charset="0"/>
                <a:ea typeface="Calibri" pitchFamily="34" charset="-122"/>
                <a:cs typeface="Calibri" pitchFamily="34" charset="-120"/>
              </a:rPr>
              <a:t>.</a:t>
            </a:r>
            <a:endParaRPr lang="en-US" sz="1050" dirty="0"/>
          </a:p>
        </p:txBody>
      </p:sp>
      <p:sp>
        <p:nvSpPr>
          <p:cNvPr id="8" name="Shape 6"/>
          <p:cNvSpPr/>
          <p:nvPr/>
        </p:nvSpPr>
        <p:spPr>
          <a:xfrm>
            <a:off x="4617720" y="1755648"/>
            <a:ext cx="4023360" cy="2971800"/>
          </a:xfrm>
          <a:prstGeom prst="rect">
            <a:avLst/>
          </a:prstGeom>
          <a:solidFill>
            <a:srgbClr val="FFFFFF"/>
          </a:solidFill>
          <a:ln w="12700">
            <a:solidFill>
              <a:srgbClr val="B71C1C"/>
            </a:solidFill>
            <a:prstDash val="solid"/>
          </a:ln>
        </p:spPr>
      </p:sp>
      <p:sp>
        <p:nvSpPr>
          <p:cNvPr id="9" name="Text 7"/>
          <p:cNvSpPr/>
          <p:nvPr/>
        </p:nvSpPr>
        <p:spPr>
          <a:xfrm>
            <a:off x="4617720" y="1828800"/>
            <a:ext cx="4023360" cy="365760"/>
          </a:xfrm>
          <a:prstGeom prst="rect">
            <a:avLst/>
          </a:prstGeom>
          <a:noFill/>
          <a:ln/>
        </p:spPr>
        <p:txBody>
          <a:bodyPr wrap="square" lIns="0" tIns="0" rIns="0" bIns="0" rtlCol="0" anchor="ctr"/>
          <a:lstStyle/>
          <a:p>
            <a:pPr marL="0" indent="0" algn="ctr">
              <a:buNone/>
            </a:pPr>
            <a:r>
              <a:rPr lang="en-US" sz="1600" b="1" dirty="0">
                <a:solidFill>
                  <a:srgbClr val="B71C1C"/>
                </a:solidFill>
                <a:latin typeface="Cambria" pitchFamily="34" charset="0"/>
                <a:ea typeface="Cambria" pitchFamily="34" charset="-122"/>
                <a:cs typeface="Cambria" pitchFamily="34" charset="-120"/>
              </a:rPr>
              <a:t>Don'ts</a:t>
            </a:r>
            <a:endParaRPr lang="en-US" sz="1600" dirty="0"/>
          </a:p>
        </p:txBody>
      </p:sp>
      <p:sp>
        <p:nvSpPr>
          <p:cNvPr id="10" name="Text 8"/>
          <p:cNvSpPr/>
          <p:nvPr/>
        </p:nvSpPr>
        <p:spPr>
          <a:xfrm>
            <a:off x="4800600" y="2258568"/>
            <a:ext cx="3657600" cy="2331720"/>
          </a:xfrm>
          <a:prstGeom prst="rect">
            <a:avLst/>
          </a:prstGeom>
          <a:noFill/>
          <a:ln/>
        </p:spPr>
        <p:txBody>
          <a:bodyPr wrap="square" rtlCol="0" anchor="t"/>
          <a:lstStyle/>
          <a:p>
            <a:pPr marL="0" indent="0">
              <a:buNone/>
            </a:pPr>
            <a:r>
              <a:rPr lang="en-US" dirty="0">
                <a:solidFill>
                  <a:srgbClr val="374151"/>
                </a:solidFill>
                <a:latin typeface="Calibri" pitchFamily="34" charset="0"/>
                <a:ea typeface="Calibri" pitchFamily="34" charset="-122"/>
                <a:cs typeface="Calibri" pitchFamily="34" charset="-120"/>
              </a:rPr>
              <a:t>No exaggeration, disparaging reference, reference to private awards, use monograms or catchy slogans, no disrepute to profession, in compliance of Act, Regulations and CoE, 2026, Monogram of any kind, use of any kind of catch words. All these are not permissible</a:t>
            </a:r>
            <a:endParaRPr lang="en-US" dirty="0"/>
          </a:p>
        </p:txBody>
      </p:sp>
      <p:sp>
        <p:nvSpPr>
          <p:cNvPr id="11" name="Text 9"/>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23 / 54</a:t>
            </a:r>
            <a:endParaRPr lang="en-US" sz="900" dirty="0"/>
          </a:p>
        </p:txBody>
      </p:sp>
      <p:sp>
        <p:nvSpPr>
          <p:cNvPr id="12" name="Text 10"/>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New Permissions  —  Advertisements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94360" y="1188720"/>
            <a:ext cx="8046720" cy="548640"/>
          </a:xfrm>
          <a:prstGeom prst="rect">
            <a:avLst/>
          </a:prstGeom>
          <a:noFill/>
          <a:ln/>
        </p:spPr>
        <p:txBody>
          <a:bodyPr wrap="square" rtlCol="0" anchor="t"/>
          <a:lstStyle/>
          <a:p>
            <a:pPr marL="0" indent="0">
              <a:buNone/>
            </a:pPr>
            <a:r>
              <a:rPr lang="en-US" sz="1050" i="1" dirty="0">
                <a:solidFill>
                  <a:srgbClr val="6B7280"/>
                </a:solidFill>
                <a:latin typeface="Calibri" pitchFamily="34" charset="0"/>
                <a:ea typeface="Calibri" pitchFamily="34" charset="-122"/>
                <a:cs typeface="Calibri" pitchFamily="34" charset="-120"/>
              </a:rPr>
              <a:t>While restrictions on Solicitation prohibition, Testimonials / endorsements, Banner advertising on websites, Listing on commercial aggregator apps for exclusive services, Private awards/accreditations in write-up CONTINUES, However following relaxations have been given:</a:t>
            </a:r>
            <a:endParaRPr lang="en-US" sz="1050" dirty="0"/>
          </a:p>
        </p:txBody>
      </p:sp>
      <p:sp>
        <p:nvSpPr>
          <p:cNvPr id="5" name="Text 3"/>
          <p:cNvSpPr/>
          <p:nvPr/>
        </p:nvSpPr>
        <p:spPr>
          <a:xfrm>
            <a:off x="640080" y="1783080"/>
            <a:ext cx="7955280" cy="2971800"/>
          </a:xfrm>
          <a:prstGeom prst="rect">
            <a:avLst/>
          </a:prstGeom>
          <a:noFill/>
          <a:ln/>
        </p:spPr>
        <p:txBody>
          <a:bodyPr wrap="square" rtlCol="0" anchor="t"/>
          <a:lstStyle/>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Push technology for non-exclusive services — (Explicitly permitted for non-exclusive services (accounting, consultancy, etc.)</a:t>
            </a:r>
            <a:endParaRPr lang="en-US" sz="1400" dirty="0"/>
          </a:p>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Network firm websites — (Formally permitted; network firms may build and maintain their own websites)</a:t>
            </a:r>
            <a:endParaRPr lang="en-US" sz="1400" dirty="0"/>
          </a:p>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Write-up content flexibility — (Greater flexibility in scope and contemporary forms of presentation)</a:t>
            </a:r>
            <a:endParaRPr lang="en-US" sz="1400" dirty="0"/>
          </a:p>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Communication received back by the Incoming Auditor with “Office found Locked” written on the AD shall be deemed as delivered</a:t>
            </a:r>
            <a:endParaRPr lang="en-US" sz="1400" dirty="0"/>
          </a:p>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Communication in case of certification has been dispensed with.</a:t>
            </a:r>
            <a:endParaRPr lang="en-US" sz="1400" dirty="0"/>
          </a:p>
          <a:p>
            <a:pPr marL="342900" indent="-342900">
              <a:spcAft>
                <a:spcPts val="500"/>
              </a:spcAft>
              <a:buSzPct val="100000"/>
              <a:buChar char="■"/>
            </a:pPr>
            <a:r>
              <a:rPr lang="en-US" sz="1400" dirty="0">
                <a:solidFill>
                  <a:srgbClr val="374151"/>
                </a:solidFill>
                <a:latin typeface="Calibri" pitchFamily="34" charset="0"/>
                <a:ea typeface="Calibri" pitchFamily="34" charset="-122"/>
                <a:cs typeface="Calibri" pitchFamily="34" charset="-120"/>
              </a:rPr>
              <a:t>If Communication sent by with remarks “No such office exists at this address”, and address is registered with Institute — deemed to be delivered.</a:t>
            </a:r>
            <a:endParaRPr lang="en-US" sz="1400" dirty="0"/>
          </a:p>
        </p:txBody>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24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Director Simplicitor</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280160"/>
            <a:ext cx="8046720" cy="777240"/>
          </a:xfrm>
          <a:prstGeom prst="rect">
            <a:avLst/>
          </a:prstGeom>
          <a:solidFill>
            <a:srgbClr val="F5F4EE"/>
          </a:solidFill>
          <a:ln w="12700">
            <a:solidFill>
              <a:srgbClr val="F5F4EE"/>
            </a:solidFill>
            <a:prstDash val="solid"/>
          </a:ln>
        </p:spPr>
      </p:sp>
      <p:sp>
        <p:nvSpPr>
          <p:cNvPr id="5" name="Shape 3"/>
          <p:cNvSpPr/>
          <p:nvPr/>
        </p:nvSpPr>
        <p:spPr>
          <a:xfrm>
            <a:off x="731520" y="1481328"/>
            <a:ext cx="365760" cy="365760"/>
          </a:xfrm>
          <a:prstGeom prst="ellipse">
            <a:avLst/>
          </a:prstGeom>
          <a:solidFill>
            <a:srgbClr val="1E2761"/>
          </a:solidFill>
          <a:ln w="12700">
            <a:solidFill>
              <a:srgbClr val="1E2761"/>
            </a:solidFill>
            <a:prstDash val="solid"/>
          </a:ln>
        </p:spPr>
      </p:sp>
      <p:sp>
        <p:nvSpPr>
          <p:cNvPr id="6" name="Text 4"/>
          <p:cNvSpPr/>
          <p:nvPr/>
        </p:nvSpPr>
        <p:spPr>
          <a:xfrm>
            <a:off x="731520" y="1481328"/>
            <a:ext cx="365760" cy="365760"/>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1</a:t>
            </a:r>
            <a:endParaRPr lang="en-US" sz="1300" dirty="0"/>
          </a:p>
        </p:txBody>
      </p:sp>
      <p:sp>
        <p:nvSpPr>
          <p:cNvPr id="7" name="Text 5"/>
          <p:cNvSpPr/>
          <p:nvPr/>
        </p:nvSpPr>
        <p:spPr>
          <a:xfrm>
            <a:off x="1234440" y="1325880"/>
            <a:ext cx="7269480" cy="713232"/>
          </a:xfrm>
          <a:prstGeom prst="rect">
            <a:avLst/>
          </a:prstGeom>
          <a:noFill/>
          <a:ln/>
        </p:spPr>
        <p:txBody>
          <a:bodyPr wrap="square" rtlCol="0" anchor="ctr"/>
          <a:lstStyle/>
          <a:p>
            <a:pPr marL="0" indent="0">
              <a:buNone/>
            </a:pPr>
            <a:r>
              <a:rPr lang="en-US" sz="1050" dirty="0">
                <a:solidFill>
                  <a:srgbClr val="374151"/>
                </a:solidFill>
                <a:latin typeface="Calibri" pitchFamily="34" charset="0"/>
                <a:ea typeface="Calibri" pitchFamily="34" charset="-122"/>
                <a:cs typeface="Calibri" pitchFamily="34" charset="-120"/>
              </a:rPr>
              <a:t>“Director Simplicitor” means an ordinary/simple Director who is not a Managing Director or Whole time Director and is required only in the Board Meetings of the company and not paid any remuneration except for attending such meetings.</a:t>
            </a:r>
            <a:endParaRPr lang="en-US" sz="1050" dirty="0"/>
          </a:p>
        </p:txBody>
      </p:sp>
      <p:sp>
        <p:nvSpPr>
          <p:cNvPr id="8" name="Shape 6"/>
          <p:cNvSpPr/>
          <p:nvPr/>
        </p:nvSpPr>
        <p:spPr>
          <a:xfrm>
            <a:off x="548640" y="2130552"/>
            <a:ext cx="8046720" cy="777240"/>
          </a:xfrm>
          <a:prstGeom prst="rect">
            <a:avLst/>
          </a:prstGeom>
          <a:solidFill>
            <a:srgbClr val="F5F4EE"/>
          </a:solidFill>
          <a:ln w="12700">
            <a:solidFill>
              <a:srgbClr val="F5F4EE"/>
            </a:solidFill>
            <a:prstDash val="solid"/>
          </a:ln>
        </p:spPr>
      </p:sp>
      <p:sp>
        <p:nvSpPr>
          <p:cNvPr id="9" name="Shape 7"/>
          <p:cNvSpPr/>
          <p:nvPr/>
        </p:nvSpPr>
        <p:spPr>
          <a:xfrm>
            <a:off x="731520" y="2331720"/>
            <a:ext cx="365760" cy="365760"/>
          </a:xfrm>
          <a:prstGeom prst="ellipse">
            <a:avLst/>
          </a:prstGeom>
          <a:solidFill>
            <a:srgbClr val="1E2761"/>
          </a:solidFill>
          <a:ln w="12700">
            <a:solidFill>
              <a:srgbClr val="1E2761"/>
            </a:solidFill>
            <a:prstDash val="solid"/>
          </a:ln>
        </p:spPr>
      </p:sp>
      <p:sp>
        <p:nvSpPr>
          <p:cNvPr id="10" name="Text 8"/>
          <p:cNvSpPr/>
          <p:nvPr/>
        </p:nvSpPr>
        <p:spPr>
          <a:xfrm>
            <a:off x="731520" y="2331720"/>
            <a:ext cx="365760" cy="365760"/>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2</a:t>
            </a:r>
            <a:endParaRPr lang="en-US" sz="1300" dirty="0"/>
          </a:p>
        </p:txBody>
      </p:sp>
      <p:sp>
        <p:nvSpPr>
          <p:cNvPr id="11" name="Text 9"/>
          <p:cNvSpPr/>
          <p:nvPr/>
        </p:nvSpPr>
        <p:spPr>
          <a:xfrm>
            <a:off x="1234440" y="2176272"/>
            <a:ext cx="7269480" cy="713232"/>
          </a:xfrm>
          <a:prstGeom prst="rect">
            <a:avLst/>
          </a:prstGeom>
          <a:noFill/>
          <a:ln/>
        </p:spPr>
        <p:txBody>
          <a:bodyPr wrap="square" rtlCol="0" anchor="ctr"/>
          <a:lstStyle/>
          <a:p>
            <a:pPr marL="0" indent="0">
              <a:buNone/>
            </a:pPr>
            <a:r>
              <a:rPr lang="en-US" sz="1050" dirty="0">
                <a:solidFill>
                  <a:srgbClr val="374151"/>
                </a:solidFill>
                <a:latin typeface="Calibri" pitchFamily="34" charset="0"/>
                <a:ea typeface="Calibri" pitchFamily="34" charset="-122"/>
                <a:cs typeface="Calibri" pitchFamily="34" charset="-120"/>
              </a:rPr>
              <a:t>As per Section 149(4) of Companies Act, 2013, every listed public company shall have at least one-third of the total number of directors as independent directors</a:t>
            </a:r>
            <a:endParaRPr lang="en-US" sz="1050" dirty="0"/>
          </a:p>
        </p:txBody>
      </p:sp>
      <p:sp>
        <p:nvSpPr>
          <p:cNvPr id="12" name="Shape 10"/>
          <p:cNvSpPr/>
          <p:nvPr/>
        </p:nvSpPr>
        <p:spPr>
          <a:xfrm>
            <a:off x="548640" y="2980944"/>
            <a:ext cx="8046720" cy="777240"/>
          </a:xfrm>
          <a:prstGeom prst="rect">
            <a:avLst/>
          </a:prstGeom>
          <a:solidFill>
            <a:srgbClr val="F5F4EE"/>
          </a:solidFill>
          <a:ln w="12700">
            <a:solidFill>
              <a:srgbClr val="F5F4EE"/>
            </a:solidFill>
            <a:prstDash val="solid"/>
          </a:ln>
        </p:spPr>
      </p:sp>
      <p:sp>
        <p:nvSpPr>
          <p:cNvPr id="13" name="Shape 11"/>
          <p:cNvSpPr/>
          <p:nvPr/>
        </p:nvSpPr>
        <p:spPr>
          <a:xfrm>
            <a:off x="731520" y="3182112"/>
            <a:ext cx="365760" cy="365760"/>
          </a:xfrm>
          <a:prstGeom prst="ellipse">
            <a:avLst/>
          </a:prstGeom>
          <a:solidFill>
            <a:srgbClr val="1E2761"/>
          </a:solidFill>
          <a:ln w="12700">
            <a:solidFill>
              <a:srgbClr val="1E2761"/>
            </a:solidFill>
            <a:prstDash val="solid"/>
          </a:ln>
        </p:spPr>
      </p:sp>
      <p:sp>
        <p:nvSpPr>
          <p:cNvPr id="14" name="Text 12"/>
          <p:cNvSpPr/>
          <p:nvPr/>
        </p:nvSpPr>
        <p:spPr>
          <a:xfrm>
            <a:off x="731520" y="3182112"/>
            <a:ext cx="365760" cy="365760"/>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3</a:t>
            </a:r>
            <a:endParaRPr lang="en-US" sz="1300" dirty="0"/>
          </a:p>
        </p:txBody>
      </p:sp>
      <p:sp>
        <p:nvSpPr>
          <p:cNvPr id="15" name="Text 13"/>
          <p:cNvSpPr/>
          <p:nvPr/>
        </p:nvSpPr>
        <p:spPr>
          <a:xfrm>
            <a:off x="1234440" y="3026664"/>
            <a:ext cx="7269480" cy="713232"/>
          </a:xfrm>
          <a:prstGeom prst="rect">
            <a:avLst/>
          </a:prstGeom>
          <a:noFill/>
          <a:ln/>
        </p:spPr>
        <p:txBody>
          <a:bodyPr wrap="square" rtlCol="0" anchor="ctr"/>
          <a:lstStyle/>
          <a:p>
            <a:pPr marL="0" indent="0">
              <a:buNone/>
            </a:pPr>
            <a:r>
              <a:rPr lang="en-US" sz="1050" dirty="0">
                <a:solidFill>
                  <a:srgbClr val="374151"/>
                </a:solidFill>
                <a:latin typeface="Calibri" pitchFamily="34" charset="0"/>
                <a:ea typeface="Calibri" pitchFamily="34" charset="-122"/>
                <a:cs typeface="Calibri" pitchFamily="34" charset="-120"/>
              </a:rPr>
              <a:t>Director Simplicitor can participate in policy or financial decisions of the company during meetings, but he should not execute the said decisions or get involved in business of the company</a:t>
            </a:r>
            <a:endParaRPr lang="en-US" sz="1050" dirty="0"/>
          </a:p>
        </p:txBody>
      </p:sp>
      <p:sp>
        <p:nvSpPr>
          <p:cNvPr id="16" name="Shape 14"/>
          <p:cNvSpPr/>
          <p:nvPr/>
        </p:nvSpPr>
        <p:spPr>
          <a:xfrm>
            <a:off x="548640" y="3831336"/>
            <a:ext cx="8046720" cy="777240"/>
          </a:xfrm>
          <a:prstGeom prst="rect">
            <a:avLst/>
          </a:prstGeom>
          <a:solidFill>
            <a:srgbClr val="F5F4EE"/>
          </a:solidFill>
          <a:ln w="12700">
            <a:solidFill>
              <a:srgbClr val="F5F4EE"/>
            </a:solidFill>
            <a:prstDash val="solid"/>
          </a:ln>
        </p:spPr>
      </p:sp>
      <p:sp>
        <p:nvSpPr>
          <p:cNvPr id="17" name="Shape 15"/>
          <p:cNvSpPr/>
          <p:nvPr/>
        </p:nvSpPr>
        <p:spPr>
          <a:xfrm>
            <a:off x="731520" y="4032504"/>
            <a:ext cx="365760" cy="365760"/>
          </a:xfrm>
          <a:prstGeom prst="ellipse">
            <a:avLst/>
          </a:prstGeom>
          <a:solidFill>
            <a:srgbClr val="1E2761"/>
          </a:solidFill>
          <a:ln w="12700">
            <a:solidFill>
              <a:srgbClr val="1E2761"/>
            </a:solidFill>
            <a:prstDash val="solid"/>
          </a:ln>
        </p:spPr>
      </p:sp>
      <p:sp>
        <p:nvSpPr>
          <p:cNvPr id="18" name="Text 16"/>
          <p:cNvSpPr/>
          <p:nvPr/>
        </p:nvSpPr>
        <p:spPr>
          <a:xfrm>
            <a:off x="731520" y="4032504"/>
            <a:ext cx="365760" cy="365760"/>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4</a:t>
            </a:r>
            <a:endParaRPr lang="en-US" sz="1300" dirty="0"/>
          </a:p>
        </p:txBody>
      </p:sp>
      <p:sp>
        <p:nvSpPr>
          <p:cNvPr id="19" name="Text 17"/>
          <p:cNvSpPr/>
          <p:nvPr/>
        </p:nvSpPr>
        <p:spPr>
          <a:xfrm>
            <a:off x="1234440" y="3877056"/>
            <a:ext cx="7269480" cy="713232"/>
          </a:xfrm>
          <a:prstGeom prst="rect">
            <a:avLst/>
          </a:prstGeom>
          <a:noFill/>
          <a:ln/>
        </p:spPr>
        <p:txBody>
          <a:bodyPr wrap="square" rtlCol="0" anchor="ctr"/>
          <a:lstStyle/>
          <a:p>
            <a:pPr marL="0" indent="0">
              <a:buNone/>
            </a:pPr>
            <a:r>
              <a:rPr lang="en-US" sz="1050" dirty="0">
                <a:solidFill>
                  <a:srgbClr val="374151"/>
                </a:solidFill>
                <a:latin typeface="Calibri" pitchFamily="34" charset="0"/>
                <a:ea typeface="Calibri" pitchFamily="34" charset="-122"/>
                <a:cs typeface="Calibri" pitchFamily="34" charset="-120"/>
              </a:rPr>
              <a:t>director Simplicitor can sign the financial statement and other statutory documents of the company as required to be signed by the Director while discharging his statutory obligation.</a:t>
            </a:r>
            <a:endParaRPr lang="en-US" sz="1050" dirty="0"/>
          </a:p>
        </p:txBody>
      </p:sp>
      <p:sp>
        <p:nvSpPr>
          <p:cNvPr id="20" name="Text 1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25 / 54</a:t>
            </a:r>
            <a:endParaRPr lang="en-US" sz="900" dirty="0"/>
          </a:p>
        </p:txBody>
      </p:sp>
      <p:sp>
        <p:nvSpPr>
          <p:cNvPr id="21" name="Text 1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Disciplinary Directorate</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26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pic>
        <p:nvPicPr>
          <p:cNvPr id="8" name="Content Placeholder 4">
            <a:extLst>
              <a:ext uri="{FF2B5EF4-FFF2-40B4-BE49-F238E27FC236}">
                <a16:creationId xmlns:a16="http://schemas.microsoft.com/office/drawing/2014/main" id="{0F99CEE3-5DB2-995E-533E-E5D499900432}"/>
              </a:ext>
            </a:extLst>
          </p:cNvPr>
          <p:cNvPicPr>
            <a:picLocks noChangeAspect="1"/>
          </p:cNvPicPr>
          <p:nvPr/>
        </p:nvPicPr>
        <p:blipFill>
          <a:blip r:embed="rId3"/>
          <a:stretch>
            <a:fillRect/>
          </a:stretch>
        </p:blipFill>
        <p:spPr>
          <a:xfrm>
            <a:off x="365760" y="1195448"/>
            <a:ext cx="8077200" cy="344767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Flow Chart of Disciplinary Proceedings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6" name="Text 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27 / 54</a:t>
            </a:r>
            <a:endParaRPr lang="en-US" sz="900" dirty="0"/>
          </a:p>
        </p:txBody>
      </p:sp>
      <p:sp>
        <p:nvSpPr>
          <p:cNvPr id="7" name="Text 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pic>
        <p:nvPicPr>
          <p:cNvPr id="8" name="Content Placeholder 12">
            <a:extLst>
              <a:ext uri="{FF2B5EF4-FFF2-40B4-BE49-F238E27FC236}">
                <a16:creationId xmlns:a16="http://schemas.microsoft.com/office/drawing/2014/main" id="{E73A0ACF-9E88-0DFD-17E3-11F978604B94}"/>
              </a:ext>
            </a:extLst>
          </p:cNvPr>
          <p:cNvPicPr>
            <a:picLocks noChangeAspect="1"/>
          </p:cNvPicPr>
          <p:nvPr/>
        </p:nvPicPr>
        <p:blipFill>
          <a:blip r:embed="rId3"/>
          <a:stretch>
            <a:fillRect/>
          </a:stretch>
        </p:blipFill>
        <p:spPr>
          <a:xfrm>
            <a:off x="365760" y="1255126"/>
            <a:ext cx="7863840" cy="33229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Common Issues  —  Disciplinary Cases  (1 of 2)</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66160"/>
          </a:xfrm>
          <a:prstGeom prst="rect">
            <a:avLst/>
          </a:prstGeom>
          <a:noFill/>
          <a:ln/>
        </p:spPr>
        <p:txBody>
          <a:bodyPr wrap="square" rtlCol="0" anchor="t"/>
          <a:lstStyle/>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Easy E-/Physical Complaint filing  —  (Fees is Rs 2500 + 18% GST = 2950 only!)</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Non-issue of NOCs (Registered AD)</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Conflict of Interest  —  Shareholding / Directorship etc.</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Ethical Breaches</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Interaction with Regulators  —  MCA, RBI, SFIO, CBI, ED,</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ICAI Quality Control  —  FRRB / TAQRB / PRB</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More than 3000 pending DC cases/complains and increasing</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Shift from True &amp; Fair view to Misrepresentation of Facts &amp; Figures.</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Hundreds of Multiple Empanelment Forms, attachments, Affidavits etc.</a:t>
            </a:r>
            <a:endParaRPr lang="en-US" dirty="0"/>
          </a:p>
          <a:p>
            <a:pPr marL="342900" indent="-342900">
              <a:spcAft>
                <a:spcPts val="500"/>
              </a:spcAft>
              <a:buSzPct val="100000"/>
              <a:buChar char="■"/>
            </a:pPr>
            <a:r>
              <a:rPr lang="en-US" dirty="0">
                <a:solidFill>
                  <a:srgbClr val="374151"/>
                </a:solidFill>
                <a:latin typeface="Calibri" pitchFamily="34" charset="0"/>
                <a:ea typeface="Calibri" pitchFamily="34" charset="-122"/>
                <a:cs typeface="Calibri" pitchFamily="34" charset="-120"/>
              </a:rPr>
              <a:t>Benami sort of Planning  —  Using family members for bye pass of regulations</a:t>
            </a:r>
            <a:endParaRPr lang="en-US"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28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Common Issues  —  Disciplinary Cases  (2 of 2)</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280160"/>
            <a:ext cx="7955280" cy="3474720"/>
          </a:xfrm>
          <a:prstGeom prst="rect">
            <a:avLst/>
          </a:prstGeom>
          <a:noFill/>
          <a:ln/>
        </p:spPr>
        <p:txBody>
          <a:bodyPr wrap="square" rtlCol="0" anchor="t"/>
          <a:lstStyle/>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Professional Negligence and lack of due diligence</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Poor Documentation and Record keeping</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Fraud detection  —  negligence in finding and reporting</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Non Compliance with Standards</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MIS representation of facts or certifications</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Involvement in illegal or unethical activities</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Undermining the reputation of self and profession</a:t>
            </a:r>
            <a:endParaRPr lang="en-US" sz="14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29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Emerging Trends &amp; Likely Punishments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502920" y="1188720"/>
            <a:ext cx="4023360" cy="320040"/>
          </a:xfrm>
          <a:prstGeom prst="rect">
            <a:avLst/>
          </a:prstGeom>
          <a:noFill/>
          <a:ln/>
        </p:spPr>
        <p:txBody>
          <a:bodyPr wrap="square"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Emerging Trends in Misconduct</a:t>
            </a:r>
            <a:endParaRPr lang="en-US" sz="1400" dirty="0"/>
          </a:p>
        </p:txBody>
      </p:sp>
      <p:sp>
        <p:nvSpPr>
          <p:cNvPr id="5" name="Shape 3"/>
          <p:cNvSpPr/>
          <p:nvPr/>
        </p:nvSpPr>
        <p:spPr>
          <a:xfrm>
            <a:off x="502920" y="1554480"/>
            <a:ext cx="4023360" cy="3108960"/>
          </a:xfrm>
          <a:prstGeom prst="rect">
            <a:avLst/>
          </a:prstGeom>
          <a:solidFill>
            <a:srgbClr val="F5F4EE"/>
          </a:solidFill>
          <a:ln w="12700">
            <a:solidFill>
              <a:srgbClr val="F5F4EE"/>
            </a:solidFill>
            <a:prstDash val="solid"/>
          </a:ln>
        </p:spPr>
      </p:sp>
      <p:sp>
        <p:nvSpPr>
          <p:cNvPr id="6" name="Text 4"/>
          <p:cNvSpPr/>
          <p:nvPr/>
        </p:nvSpPr>
        <p:spPr>
          <a:xfrm>
            <a:off x="685800" y="1691640"/>
            <a:ext cx="3657600" cy="2926080"/>
          </a:xfrm>
          <a:prstGeom prst="rect">
            <a:avLst/>
          </a:prstGeom>
          <a:noFill/>
          <a:ln/>
        </p:spPr>
        <p:txBody>
          <a:bodyPr wrap="square" rtlCol="0" anchor="t"/>
          <a:lstStyle/>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Failure to meet Mandatory CPE requirements</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Failure to get Peer Review Requirements met</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Whistle blower Complaints</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Non-Compliance with Laws (NOCLAR)</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Misusing Professional Position</a:t>
            </a:r>
            <a:endParaRPr lang="en-US" dirty="0"/>
          </a:p>
        </p:txBody>
      </p:sp>
      <p:sp>
        <p:nvSpPr>
          <p:cNvPr id="7" name="Text 5"/>
          <p:cNvSpPr/>
          <p:nvPr/>
        </p:nvSpPr>
        <p:spPr>
          <a:xfrm>
            <a:off x="4617720" y="1188720"/>
            <a:ext cx="4114800" cy="320040"/>
          </a:xfrm>
          <a:prstGeom prst="rect">
            <a:avLst/>
          </a:prstGeom>
          <a:noFill/>
          <a:ln/>
        </p:spPr>
        <p:txBody>
          <a:bodyPr wrap="square" rtlCol="0" anchor="ctr"/>
          <a:lstStyle/>
          <a:p>
            <a:pPr marL="0" indent="0">
              <a:buNone/>
            </a:pPr>
            <a:r>
              <a:rPr lang="en-US" sz="1400" b="1" dirty="0">
                <a:solidFill>
                  <a:srgbClr val="1E2761"/>
                </a:solidFill>
                <a:latin typeface="Cambria" pitchFamily="34" charset="0"/>
                <a:ea typeface="Cambria" pitchFamily="34" charset="-122"/>
                <a:cs typeface="Cambria" pitchFamily="34" charset="-120"/>
              </a:rPr>
              <a:t>Likely Punishments under ICAI Regulations</a:t>
            </a:r>
            <a:endParaRPr lang="en-US" sz="1400" dirty="0"/>
          </a:p>
        </p:txBody>
      </p:sp>
      <p:sp>
        <p:nvSpPr>
          <p:cNvPr id="8" name="Shape 6"/>
          <p:cNvSpPr/>
          <p:nvPr/>
        </p:nvSpPr>
        <p:spPr>
          <a:xfrm>
            <a:off x="4617720" y="1554480"/>
            <a:ext cx="4023360" cy="3108960"/>
          </a:xfrm>
          <a:prstGeom prst="rect">
            <a:avLst/>
          </a:prstGeom>
          <a:solidFill>
            <a:srgbClr val="EEF0F6"/>
          </a:solidFill>
          <a:ln w="12700">
            <a:solidFill>
              <a:srgbClr val="EEF0F6"/>
            </a:solidFill>
            <a:prstDash val="solid"/>
          </a:ln>
        </p:spPr>
      </p:sp>
      <p:sp>
        <p:nvSpPr>
          <p:cNvPr id="9" name="Text 7"/>
          <p:cNvSpPr/>
          <p:nvPr/>
        </p:nvSpPr>
        <p:spPr>
          <a:xfrm>
            <a:off x="4800600" y="1691640"/>
            <a:ext cx="3657600" cy="2926080"/>
          </a:xfrm>
          <a:prstGeom prst="rect">
            <a:avLst/>
          </a:prstGeom>
          <a:noFill/>
          <a:ln/>
        </p:spPr>
        <p:txBody>
          <a:bodyPr wrap="square" rtlCol="0" anchor="t"/>
          <a:lstStyle/>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Monetary Penalties Up to 5 Lacs</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Reprimand</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Suspension from Practice</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Removal from Register</a:t>
            </a:r>
            <a:endParaRPr lang="en-US" sz="2000" dirty="0"/>
          </a:p>
          <a:p>
            <a:pPr marL="342900" indent="-342900">
              <a:spcAft>
                <a:spcPts val="900"/>
              </a:spcAft>
              <a:buSzPct val="100000"/>
              <a:buChar char="■"/>
            </a:pPr>
            <a:r>
              <a:rPr lang="en-US" sz="2000" dirty="0">
                <a:solidFill>
                  <a:srgbClr val="374151"/>
                </a:solidFill>
                <a:latin typeface="Calibri" pitchFamily="34" charset="0"/>
                <a:ea typeface="Calibri" pitchFamily="34" charset="-122"/>
                <a:cs typeface="Calibri" pitchFamily="34" charset="-120"/>
              </a:rPr>
              <a:t>Restrictions &amp; Costs</a:t>
            </a:r>
            <a:endParaRPr lang="en-US" sz="2000" dirty="0"/>
          </a:p>
        </p:txBody>
      </p:sp>
      <p:sp>
        <p:nvSpPr>
          <p:cNvPr id="10" name="Text 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30 / 54</a:t>
            </a:r>
            <a:endParaRPr lang="en-US" sz="900" dirty="0"/>
          </a:p>
        </p:txBody>
      </p:sp>
      <p:sp>
        <p:nvSpPr>
          <p:cNvPr id="11" name="Text 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Quality Mechanism  —  ICAI</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548640" y="1234440"/>
            <a:ext cx="8046720" cy="457200"/>
          </a:xfrm>
          <a:prstGeom prst="rect">
            <a:avLst/>
          </a:prstGeom>
          <a:solidFill>
            <a:srgbClr val="F5F4EE"/>
          </a:solidFill>
          <a:ln w="12700">
            <a:solidFill>
              <a:srgbClr val="F5F4EE"/>
            </a:solidFill>
            <a:prstDash val="solid"/>
          </a:ln>
        </p:spPr>
      </p:sp>
      <p:sp>
        <p:nvSpPr>
          <p:cNvPr id="5" name="Text 3"/>
          <p:cNvSpPr/>
          <p:nvPr/>
        </p:nvSpPr>
        <p:spPr>
          <a:xfrm>
            <a:off x="777240" y="123444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NFRA</a:t>
            </a:r>
            <a:endParaRPr lang="en-US" sz="1300" dirty="0"/>
          </a:p>
        </p:txBody>
      </p:sp>
      <p:sp>
        <p:nvSpPr>
          <p:cNvPr id="6" name="Text 4"/>
          <p:cNvSpPr/>
          <p:nvPr/>
        </p:nvSpPr>
        <p:spPr>
          <a:xfrm>
            <a:off x="2103120" y="123444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National Financial Reporting Authority</a:t>
            </a:r>
            <a:endParaRPr lang="en-US" sz="1200" dirty="0"/>
          </a:p>
        </p:txBody>
      </p:sp>
      <p:sp>
        <p:nvSpPr>
          <p:cNvPr id="7" name="Shape 5"/>
          <p:cNvSpPr/>
          <p:nvPr/>
        </p:nvSpPr>
        <p:spPr>
          <a:xfrm>
            <a:off x="548640" y="1737360"/>
            <a:ext cx="8046720" cy="457200"/>
          </a:xfrm>
          <a:prstGeom prst="rect">
            <a:avLst/>
          </a:prstGeom>
          <a:solidFill>
            <a:srgbClr val="F5F4EE"/>
          </a:solidFill>
          <a:ln w="12700">
            <a:solidFill>
              <a:srgbClr val="F5F4EE"/>
            </a:solidFill>
            <a:prstDash val="solid"/>
          </a:ln>
        </p:spPr>
      </p:sp>
      <p:sp>
        <p:nvSpPr>
          <p:cNvPr id="8" name="Text 6"/>
          <p:cNvSpPr/>
          <p:nvPr/>
        </p:nvSpPr>
        <p:spPr>
          <a:xfrm>
            <a:off x="777240" y="173736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FRRB</a:t>
            </a:r>
            <a:endParaRPr lang="en-US" sz="1300" dirty="0"/>
          </a:p>
        </p:txBody>
      </p:sp>
      <p:sp>
        <p:nvSpPr>
          <p:cNvPr id="9" name="Text 7"/>
          <p:cNvSpPr/>
          <p:nvPr/>
        </p:nvSpPr>
        <p:spPr>
          <a:xfrm>
            <a:off x="2103120" y="173736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Financial Reporting Review Board</a:t>
            </a:r>
            <a:endParaRPr lang="en-US" sz="1200" dirty="0"/>
          </a:p>
        </p:txBody>
      </p:sp>
      <p:sp>
        <p:nvSpPr>
          <p:cNvPr id="10" name="Shape 8"/>
          <p:cNvSpPr/>
          <p:nvPr/>
        </p:nvSpPr>
        <p:spPr>
          <a:xfrm>
            <a:off x="548640" y="2240280"/>
            <a:ext cx="8046720" cy="457200"/>
          </a:xfrm>
          <a:prstGeom prst="rect">
            <a:avLst/>
          </a:prstGeom>
          <a:solidFill>
            <a:srgbClr val="F5F4EE"/>
          </a:solidFill>
          <a:ln w="12700">
            <a:solidFill>
              <a:srgbClr val="F5F4EE"/>
            </a:solidFill>
            <a:prstDash val="solid"/>
          </a:ln>
        </p:spPr>
      </p:sp>
      <p:sp>
        <p:nvSpPr>
          <p:cNvPr id="11" name="Text 9"/>
          <p:cNvSpPr/>
          <p:nvPr/>
        </p:nvSpPr>
        <p:spPr>
          <a:xfrm>
            <a:off x="777240" y="224028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PRB</a:t>
            </a:r>
            <a:endParaRPr lang="en-US" sz="1300" dirty="0"/>
          </a:p>
        </p:txBody>
      </p:sp>
      <p:sp>
        <p:nvSpPr>
          <p:cNvPr id="12" name="Text 10"/>
          <p:cNvSpPr/>
          <p:nvPr/>
        </p:nvSpPr>
        <p:spPr>
          <a:xfrm>
            <a:off x="2103120" y="224028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Peer Review Board</a:t>
            </a:r>
            <a:endParaRPr lang="en-US" sz="1200" dirty="0"/>
          </a:p>
        </p:txBody>
      </p:sp>
      <p:sp>
        <p:nvSpPr>
          <p:cNvPr id="13" name="Shape 11"/>
          <p:cNvSpPr/>
          <p:nvPr/>
        </p:nvSpPr>
        <p:spPr>
          <a:xfrm>
            <a:off x="548640" y="2743200"/>
            <a:ext cx="8046720" cy="457200"/>
          </a:xfrm>
          <a:prstGeom prst="rect">
            <a:avLst/>
          </a:prstGeom>
          <a:solidFill>
            <a:srgbClr val="F5F4EE"/>
          </a:solidFill>
          <a:ln w="12700">
            <a:solidFill>
              <a:srgbClr val="F5F4EE"/>
            </a:solidFill>
            <a:prstDash val="solid"/>
          </a:ln>
        </p:spPr>
      </p:sp>
      <p:sp>
        <p:nvSpPr>
          <p:cNvPr id="14" name="Text 12"/>
          <p:cNvSpPr/>
          <p:nvPr/>
        </p:nvSpPr>
        <p:spPr>
          <a:xfrm>
            <a:off x="777240" y="274320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cs typeface="Cambria" pitchFamily="34" charset="-120"/>
              </a:rPr>
              <a:t>TAQRB</a:t>
            </a:r>
            <a:endParaRPr lang="en-US" sz="1300" dirty="0"/>
          </a:p>
        </p:txBody>
      </p:sp>
      <p:sp>
        <p:nvSpPr>
          <p:cNvPr id="15" name="Text 13"/>
          <p:cNvSpPr/>
          <p:nvPr/>
        </p:nvSpPr>
        <p:spPr>
          <a:xfrm>
            <a:off x="2103120" y="274320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Tax Audit Quality Review Board</a:t>
            </a:r>
            <a:endParaRPr lang="en-US" sz="1200" dirty="0"/>
          </a:p>
        </p:txBody>
      </p:sp>
      <p:sp>
        <p:nvSpPr>
          <p:cNvPr id="16" name="Shape 14"/>
          <p:cNvSpPr/>
          <p:nvPr/>
        </p:nvSpPr>
        <p:spPr>
          <a:xfrm>
            <a:off x="548640" y="3246120"/>
            <a:ext cx="8046720" cy="457200"/>
          </a:xfrm>
          <a:prstGeom prst="rect">
            <a:avLst/>
          </a:prstGeom>
          <a:solidFill>
            <a:srgbClr val="F5F4EE"/>
          </a:solidFill>
          <a:ln w="12700">
            <a:solidFill>
              <a:srgbClr val="F5F4EE"/>
            </a:solidFill>
            <a:prstDash val="solid"/>
          </a:ln>
        </p:spPr>
      </p:sp>
      <p:sp>
        <p:nvSpPr>
          <p:cNvPr id="17" name="Text 15"/>
          <p:cNvSpPr/>
          <p:nvPr/>
        </p:nvSpPr>
        <p:spPr>
          <a:xfrm>
            <a:off x="777240" y="324612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rPr>
              <a:t>AD</a:t>
            </a:r>
            <a:endParaRPr lang="en-US" sz="1300" dirty="0"/>
          </a:p>
        </p:txBody>
      </p:sp>
      <p:sp>
        <p:nvSpPr>
          <p:cNvPr id="18" name="Text 16"/>
          <p:cNvSpPr/>
          <p:nvPr/>
        </p:nvSpPr>
        <p:spPr>
          <a:xfrm>
            <a:off x="2103120" y="324612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Audit Directorate</a:t>
            </a:r>
            <a:endParaRPr lang="en-US" sz="1200" dirty="0"/>
          </a:p>
        </p:txBody>
      </p:sp>
      <p:sp>
        <p:nvSpPr>
          <p:cNvPr id="19" name="Shape 17"/>
          <p:cNvSpPr/>
          <p:nvPr/>
        </p:nvSpPr>
        <p:spPr>
          <a:xfrm>
            <a:off x="548640" y="3749040"/>
            <a:ext cx="8046720" cy="457200"/>
          </a:xfrm>
          <a:prstGeom prst="rect">
            <a:avLst/>
          </a:prstGeom>
          <a:solidFill>
            <a:srgbClr val="F5F4EE"/>
          </a:solidFill>
          <a:ln w="12700">
            <a:solidFill>
              <a:srgbClr val="F5F4EE"/>
            </a:solidFill>
            <a:prstDash val="solid"/>
          </a:ln>
        </p:spPr>
      </p:sp>
      <p:sp>
        <p:nvSpPr>
          <p:cNvPr id="20" name="Text 18"/>
          <p:cNvSpPr/>
          <p:nvPr/>
        </p:nvSpPr>
        <p:spPr>
          <a:xfrm>
            <a:off x="777240" y="374904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rPr>
              <a:t>CAQD</a:t>
            </a:r>
            <a:endParaRPr lang="en-US" sz="1300" dirty="0"/>
          </a:p>
        </p:txBody>
      </p:sp>
      <p:sp>
        <p:nvSpPr>
          <p:cNvPr id="21" name="Text 19"/>
          <p:cNvSpPr/>
          <p:nvPr/>
        </p:nvSpPr>
        <p:spPr>
          <a:xfrm>
            <a:off x="2103120" y="374904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Centre for Audit Quality Directorate – AQMM etc.</a:t>
            </a:r>
            <a:endParaRPr lang="en-US" sz="1200" dirty="0"/>
          </a:p>
        </p:txBody>
      </p:sp>
      <p:sp>
        <p:nvSpPr>
          <p:cNvPr id="22" name="Shape 20"/>
          <p:cNvSpPr/>
          <p:nvPr/>
        </p:nvSpPr>
        <p:spPr>
          <a:xfrm>
            <a:off x="548640" y="4251960"/>
            <a:ext cx="8046720" cy="457200"/>
          </a:xfrm>
          <a:prstGeom prst="rect">
            <a:avLst/>
          </a:prstGeom>
          <a:solidFill>
            <a:srgbClr val="F5F4EE"/>
          </a:solidFill>
          <a:ln w="12700">
            <a:solidFill>
              <a:srgbClr val="F5F4EE"/>
            </a:solidFill>
            <a:prstDash val="solid"/>
          </a:ln>
        </p:spPr>
      </p:sp>
      <p:sp>
        <p:nvSpPr>
          <p:cNvPr id="23" name="Text 21"/>
          <p:cNvSpPr/>
          <p:nvPr/>
        </p:nvSpPr>
        <p:spPr>
          <a:xfrm>
            <a:off x="777240" y="4251960"/>
            <a:ext cx="1280160" cy="457200"/>
          </a:xfrm>
          <a:prstGeom prst="rect">
            <a:avLst/>
          </a:prstGeom>
          <a:noFill/>
          <a:ln/>
        </p:spPr>
        <p:txBody>
          <a:bodyPr wrap="square" lIns="0" tIns="0" rIns="0" bIns="0" rtlCol="0" anchor="ctr"/>
          <a:lstStyle/>
          <a:p>
            <a:pPr marL="0" indent="0">
              <a:buNone/>
            </a:pPr>
            <a:r>
              <a:rPr lang="en-US" sz="1300" b="1" dirty="0">
                <a:solidFill>
                  <a:srgbClr val="1E2761"/>
                </a:solidFill>
                <a:latin typeface="Cambria" pitchFamily="34" charset="0"/>
                <a:ea typeface="Cambria" pitchFamily="34" charset="-122"/>
              </a:rPr>
              <a:t>TMD</a:t>
            </a:r>
            <a:endParaRPr lang="en-US" sz="1300" dirty="0"/>
          </a:p>
        </p:txBody>
      </p:sp>
      <p:sp>
        <p:nvSpPr>
          <p:cNvPr id="24" name="Text 22"/>
          <p:cNvSpPr/>
          <p:nvPr/>
        </p:nvSpPr>
        <p:spPr>
          <a:xfrm>
            <a:off x="2103120" y="4251960"/>
            <a:ext cx="6309360" cy="457200"/>
          </a:xfrm>
          <a:prstGeom prst="rect">
            <a:avLst/>
          </a:prstGeom>
          <a:noFill/>
          <a:ln/>
        </p:spPr>
        <p:txBody>
          <a:bodyPr wrap="square" lIns="0" tIns="0" rIns="0" bIns="0" rtlCol="0" anchor="ctr"/>
          <a:lstStyle/>
          <a:p>
            <a:pPr marL="0" indent="0">
              <a:buNone/>
            </a:pPr>
            <a:r>
              <a:rPr lang="en-US" sz="1200" dirty="0">
                <a:solidFill>
                  <a:srgbClr val="374151"/>
                </a:solidFill>
                <a:latin typeface="Calibri" pitchFamily="34" charset="0"/>
                <a:ea typeface="Calibri" pitchFamily="34" charset="-122"/>
                <a:cs typeface="Calibri" pitchFamily="34" charset="-120"/>
              </a:rPr>
              <a:t>Tender Monitoring Directorate</a:t>
            </a:r>
            <a:endParaRPr lang="en-US" sz="1200" dirty="0"/>
          </a:p>
        </p:txBody>
      </p:sp>
      <p:sp>
        <p:nvSpPr>
          <p:cNvPr id="25" name="Text 2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31 / 54</a:t>
            </a:r>
            <a:endParaRPr lang="en-US" sz="900" dirty="0"/>
          </a:p>
        </p:txBody>
      </p:sp>
      <p:sp>
        <p:nvSpPr>
          <p:cNvPr id="26" name="Text 2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NFRA Orders  —  Scope</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640080" y="1463040"/>
            <a:ext cx="7863840" cy="841248"/>
          </a:xfrm>
          <a:prstGeom prst="rect">
            <a:avLst/>
          </a:prstGeom>
          <a:solidFill>
            <a:srgbClr val="F5F4EE"/>
          </a:solidFill>
          <a:ln w="12700">
            <a:solidFill>
              <a:srgbClr val="F5F4EE"/>
            </a:solidFill>
            <a:prstDash val="solid"/>
          </a:ln>
        </p:spPr>
      </p:sp>
      <p:sp>
        <p:nvSpPr>
          <p:cNvPr id="5" name="Shape 3"/>
          <p:cNvSpPr/>
          <p:nvPr/>
        </p:nvSpPr>
        <p:spPr>
          <a:xfrm>
            <a:off x="822960" y="1700784"/>
            <a:ext cx="384048" cy="384048"/>
          </a:xfrm>
          <a:prstGeom prst="ellipse">
            <a:avLst/>
          </a:prstGeom>
          <a:solidFill>
            <a:srgbClr val="1E2761"/>
          </a:solidFill>
          <a:ln w="12700">
            <a:solidFill>
              <a:srgbClr val="1E2761"/>
            </a:solidFill>
            <a:prstDash val="solid"/>
          </a:ln>
        </p:spPr>
      </p:sp>
      <p:sp>
        <p:nvSpPr>
          <p:cNvPr id="6" name="Text 4"/>
          <p:cNvSpPr/>
          <p:nvPr/>
        </p:nvSpPr>
        <p:spPr>
          <a:xfrm>
            <a:off x="822960" y="1700784"/>
            <a:ext cx="384048" cy="384048"/>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1</a:t>
            </a:r>
            <a:endParaRPr lang="en-US" sz="1300" dirty="0"/>
          </a:p>
        </p:txBody>
      </p:sp>
      <p:sp>
        <p:nvSpPr>
          <p:cNvPr id="7" name="Text 5"/>
          <p:cNvSpPr/>
          <p:nvPr/>
        </p:nvSpPr>
        <p:spPr>
          <a:xfrm>
            <a:off x="1371600" y="1572768"/>
            <a:ext cx="7040880" cy="640080"/>
          </a:xfrm>
          <a:prstGeom prst="rect">
            <a:avLst/>
          </a:prstGeom>
          <a:noFill/>
          <a:ln/>
        </p:spPr>
        <p:txBody>
          <a:bodyPr wrap="square" rtlCol="0" anchor="ctr"/>
          <a:lstStyle/>
          <a:p>
            <a:pPr marL="0" indent="0">
              <a:buNone/>
            </a:pPr>
            <a:r>
              <a:rPr lang="en-US" sz="1200" dirty="0">
                <a:solidFill>
                  <a:srgbClr val="374151"/>
                </a:solidFill>
                <a:latin typeface="Calibri" pitchFamily="34" charset="0"/>
                <a:ea typeface="Calibri" pitchFamily="34" charset="-122"/>
                <a:cs typeface="Calibri" pitchFamily="34" charset="-120"/>
              </a:rPr>
              <a:t>NFRA considers violations of Companies Act (Chapter X – Audit &amp; Accounts); Companies (Audit and Auditors) Rules, 2014, CARO-2020, NFRA Rules 2018.</a:t>
            </a:r>
            <a:endParaRPr lang="en-US" sz="1200" dirty="0"/>
          </a:p>
        </p:txBody>
      </p:sp>
      <p:sp>
        <p:nvSpPr>
          <p:cNvPr id="8" name="Shape 6"/>
          <p:cNvSpPr/>
          <p:nvPr/>
        </p:nvSpPr>
        <p:spPr>
          <a:xfrm>
            <a:off x="640080" y="2423160"/>
            <a:ext cx="7863840" cy="841248"/>
          </a:xfrm>
          <a:prstGeom prst="rect">
            <a:avLst/>
          </a:prstGeom>
          <a:solidFill>
            <a:srgbClr val="F5F4EE"/>
          </a:solidFill>
          <a:ln w="12700">
            <a:solidFill>
              <a:srgbClr val="F5F4EE"/>
            </a:solidFill>
            <a:prstDash val="solid"/>
          </a:ln>
        </p:spPr>
      </p:sp>
      <p:sp>
        <p:nvSpPr>
          <p:cNvPr id="9" name="Shape 7"/>
          <p:cNvSpPr/>
          <p:nvPr/>
        </p:nvSpPr>
        <p:spPr>
          <a:xfrm>
            <a:off x="822960" y="2660904"/>
            <a:ext cx="384048" cy="384048"/>
          </a:xfrm>
          <a:prstGeom prst="ellipse">
            <a:avLst/>
          </a:prstGeom>
          <a:solidFill>
            <a:srgbClr val="1E2761"/>
          </a:solidFill>
          <a:ln w="12700">
            <a:solidFill>
              <a:srgbClr val="1E2761"/>
            </a:solidFill>
            <a:prstDash val="solid"/>
          </a:ln>
        </p:spPr>
      </p:sp>
      <p:sp>
        <p:nvSpPr>
          <p:cNvPr id="10" name="Text 8"/>
          <p:cNvSpPr/>
          <p:nvPr/>
        </p:nvSpPr>
        <p:spPr>
          <a:xfrm>
            <a:off x="822960" y="2660904"/>
            <a:ext cx="384048" cy="384048"/>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2</a:t>
            </a:r>
            <a:endParaRPr lang="en-US" sz="1300" dirty="0"/>
          </a:p>
        </p:txBody>
      </p:sp>
      <p:sp>
        <p:nvSpPr>
          <p:cNvPr id="11" name="Text 9"/>
          <p:cNvSpPr/>
          <p:nvPr/>
        </p:nvSpPr>
        <p:spPr>
          <a:xfrm>
            <a:off x="1371600" y="2532888"/>
            <a:ext cx="7040880" cy="640080"/>
          </a:xfrm>
          <a:prstGeom prst="rect">
            <a:avLst/>
          </a:prstGeom>
          <a:noFill/>
          <a:ln/>
        </p:spPr>
        <p:txBody>
          <a:bodyPr wrap="square" rtlCol="0" anchor="ctr"/>
          <a:lstStyle/>
          <a:p>
            <a:pPr marL="0" indent="0">
              <a:buNone/>
            </a:pPr>
            <a:r>
              <a:rPr lang="en-US" sz="1200" dirty="0">
                <a:solidFill>
                  <a:srgbClr val="374151"/>
                </a:solidFill>
                <a:latin typeface="Calibri" pitchFamily="34" charset="0"/>
                <a:ea typeface="Calibri" pitchFamily="34" charset="-122"/>
                <a:cs typeface="Calibri" pitchFamily="34" charset="-120"/>
              </a:rPr>
              <a:t>Further NFRA also consider compliance of SA's, SQC, Code of Ethics.</a:t>
            </a:r>
            <a:endParaRPr lang="en-US" sz="1200" dirty="0"/>
          </a:p>
        </p:txBody>
      </p:sp>
      <p:sp>
        <p:nvSpPr>
          <p:cNvPr id="12" name="Shape 10"/>
          <p:cNvSpPr/>
          <p:nvPr/>
        </p:nvSpPr>
        <p:spPr>
          <a:xfrm>
            <a:off x="640080" y="3383280"/>
            <a:ext cx="7863840" cy="841248"/>
          </a:xfrm>
          <a:prstGeom prst="rect">
            <a:avLst/>
          </a:prstGeom>
          <a:solidFill>
            <a:srgbClr val="F5F4EE"/>
          </a:solidFill>
          <a:ln w="12700">
            <a:solidFill>
              <a:srgbClr val="F5F4EE"/>
            </a:solidFill>
            <a:prstDash val="solid"/>
          </a:ln>
        </p:spPr>
      </p:sp>
      <p:sp>
        <p:nvSpPr>
          <p:cNvPr id="13" name="Shape 11"/>
          <p:cNvSpPr/>
          <p:nvPr/>
        </p:nvSpPr>
        <p:spPr>
          <a:xfrm>
            <a:off x="822960" y="3621024"/>
            <a:ext cx="384048" cy="384048"/>
          </a:xfrm>
          <a:prstGeom prst="ellipse">
            <a:avLst/>
          </a:prstGeom>
          <a:solidFill>
            <a:srgbClr val="1E2761"/>
          </a:solidFill>
          <a:ln w="12700">
            <a:solidFill>
              <a:srgbClr val="1E2761"/>
            </a:solidFill>
            <a:prstDash val="solid"/>
          </a:ln>
        </p:spPr>
      </p:sp>
      <p:sp>
        <p:nvSpPr>
          <p:cNvPr id="14" name="Text 12"/>
          <p:cNvSpPr/>
          <p:nvPr/>
        </p:nvSpPr>
        <p:spPr>
          <a:xfrm>
            <a:off x="822960" y="3621024"/>
            <a:ext cx="384048" cy="384048"/>
          </a:xfrm>
          <a:prstGeom prst="rect">
            <a:avLst/>
          </a:prstGeom>
          <a:noFill/>
          <a:ln/>
        </p:spPr>
        <p:txBody>
          <a:bodyPr wrap="square" lIns="0" tIns="0" rIns="0" bIns="0" rtlCol="0" anchor="ctr"/>
          <a:lstStyle/>
          <a:p>
            <a:pPr marL="0" indent="0" algn="ctr">
              <a:buNone/>
            </a:pPr>
            <a:r>
              <a:rPr lang="en-US" sz="1300" b="1" dirty="0">
                <a:solidFill>
                  <a:srgbClr val="C9A961"/>
                </a:solidFill>
                <a:latin typeface="Cambria" pitchFamily="34" charset="0"/>
                <a:ea typeface="Cambria" pitchFamily="34" charset="-122"/>
                <a:cs typeface="Cambria" pitchFamily="34" charset="-120"/>
              </a:rPr>
              <a:t>3</a:t>
            </a:r>
            <a:endParaRPr lang="en-US" sz="1300" dirty="0"/>
          </a:p>
        </p:txBody>
      </p:sp>
      <p:sp>
        <p:nvSpPr>
          <p:cNvPr id="15" name="Text 13"/>
          <p:cNvSpPr/>
          <p:nvPr/>
        </p:nvSpPr>
        <p:spPr>
          <a:xfrm>
            <a:off x="1371600" y="3493008"/>
            <a:ext cx="7040880" cy="640080"/>
          </a:xfrm>
          <a:prstGeom prst="rect">
            <a:avLst/>
          </a:prstGeom>
          <a:noFill/>
          <a:ln/>
        </p:spPr>
        <p:txBody>
          <a:bodyPr wrap="square" rtlCol="0" anchor="ctr"/>
          <a:lstStyle/>
          <a:p>
            <a:pPr marL="0" indent="0">
              <a:buNone/>
            </a:pPr>
            <a:r>
              <a:rPr lang="en-US" sz="1200" dirty="0">
                <a:solidFill>
                  <a:srgbClr val="374151"/>
                </a:solidFill>
                <a:latin typeface="Calibri" pitchFamily="34" charset="0"/>
                <a:ea typeface="Calibri" pitchFamily="34" charset="-122"/>
                <a:cs typeface="Calibri" pitchFamily="34" charset="-120"/>
              </a:rPr>
              <a:t>Fraud Reporting — Promptness in reporting very important. (143(12))</a:t>
            </a:r>
            <a:endParaRPr lang="en-US" sz="1200" dirty="0"/>
          </a:p>
        </p:txBody>
      </p:sp>
      <p:sp>
        <p:nvSpPr>
          <p:cNvPr id="16" name="Text 14"/>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32 / 54</a:t>
            </a:r>
            <a:endParaRPr lang="en-US" sz="900" dirty="0"/>
          </a:p>
        </p:txBody>
      </p:sp>
      <p:sp>
        <p:nvSpPr>
          <p:cNvPr id="17" name="Text 15"/>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NFRA Orders  —  Some Trends  (1 of 3)</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66160"/>
          </a:xfrm>
          <a:prstGeom prst="rect">
            <a:avLst/>
          </a:prstGeom>
          <a:noFill/>
          <a:ln/>
        </p:spPr>
        <p:txBody>
          <a:bodyPr wrap="square" rtlCol="0" anchor="t"/>
          <a:lstStyle/>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Auditor's vigilance is required even after issue of Audit Report/compilation of Audit Documentation it continues even after as per SA 560, Subsequent Events.</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license to audit from ICAI comes with a pre-requisite attached responsibility of 'acting in public interest'; 'integrity' and 'professional behavior' are fundamental principles of Code of Ethics.</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Not filled audit formats, but particulars of information mentioned in those formats and ensuring no conflict/contradiction with actual scenario can save auditor.</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inadequate audit procedures or their documentation as required by SA's can't be repaired by issuing modified opinion/disclaimer etc.</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Planning, executing and documenting audit procedures and results to consider para 26 &amp; 47 of SA 240. (Presumption of fraud risk in revenue recognition etc.)</a:t>
            </a:r>
            <a:endParaRPr lang="en-US" sz="16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33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NFRA Orders  —  Some Trends  (2 of 3)</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66160"/>
          </a:xfrm>
          <a:prstGeom prst="rect">
            <a:avLst/>
          </a:prstGeom>
          <a:noFill/>
          <a:ln/>
        </p:spPr>
        <p:txBody>
          <a:bodyPr wrap="square" rtlCol="0" anchor="t"/>
          <a:lstStyle/>
          <a:p>
            <a:pPr marL="342900" indent="-342900">
              <a:spcAft>
                <a:spcPts val="900"/>
              </a:spcAft>
              <a:buSzPct val="100000"/>
              <a:buChar char="■"/>
            </a:pPr>
            <a:r>
              <a:rPr lang="en-US" sz="1400" dirty="0">
                <a:solidFill>
                  <a:srgbClr val="374151"/>
                </a:solidFill>
                <a:latin typeface="Calibri" pitchFamily="34" charset="0"/>
                <a:ea typeface="Calibri" pitchFamily="34" charset="-122"/>
                <a:cs typeface="Calibri" pitchFamily="34" charset="-120"/>
              </a:rPr>
              <a:t>Auditor to perform adequate audit procedures, maintain adequate documentation and exercise professional skepticism irrespective of quality of auditee.</a:t>
            </a:r>
            <a:endParaRPr lang="en-US" sz="1400" dirty="0"/>
          </a:p>
          <a:p>
            <a:pPr marL="342900" indent="-342900">
              <a:spcAft>
                <a:spcPts val="900"/>
              </a:spcAft>
              <a:buSzPct val="100000"/>
              <a:buChar char="■"/>
            </a:pPr>
            <a:r>
              <a:rPr lang="en-US" sz="1400" dirty="0">
                <a:solidFill>
                  <a:srgbClr val="374151"/>
                </a:solidFill>
                <a:latin typeface="Calibri" pitchFamily="34" charset="0"/>
                <a:ea typeface="Calibri" pitchFamily="34" charset="-122"/>
                <a:cs typeface="Calibri" pitchFamily="34" charset="-120"/>
              </a:rPr>
              <a:t>Apart from accounting, auditing and ethical standards, corresponding regulatory/judiciary decisions are also to be considered.</a:t>
            </a:r>
            <a:endParaRPr lang="en-US" sz="1400" dirty="0"/>
          </a:p>
          <a:p>
            <a:pPr marL="342900" indent="-342900">
              <a:spcAft>
                <a:spcPts val="900"/>
              </a:spcAft>
              <a:buSzPct val="100000"/>
              <a:buChar char="■"/>
            </a:pPr>
            <a:r>
              <a:rPr lang="en-US" sz="1400" dirty="0">
                <a:solidFill>
                  <a:srgbClr val="374151"/>
                </a:solidFill>
                <a:latin typeface="Calibri" pitchFamily="34" charset="0"/>
                <a:ea typeface="Calibri" pitchFamily="34" charset="-122"/>
                <a:cs typeface="Calibri" pitchFamily="34" charset="-120"/>
              </a:rPr>
              <a:t>Audit documentation to enable understanding the nature, timing and extent of the audit procedures performed to comply with the SAs and applicable legal, regulatory frameworks and the results achieved and how dealt. (Para 8 of SA 230)</a:t>
            </a:r>
            <a:endParaRPr lang="en-US" sz="1400" dirty="0"/>
          </a:p>
          <a:p>
            <a:pPr marL="342900" indent="-342900">
              <a:spcAft>
                <a:spcPts val="900"/>
              </a:spcAft>
              <a:buSzPct val="100000"/>
              <a:buChar char="■"/>
            </a:pPr>
            <a:r>
              <a:rPr lang="en-US" sz="1400" dirty="0">
                <a:solidFill>
                  <a:srgbClr val="374151"/>
                </a:solidFill>
                <a:latin typeface="Calibri" pitchFamily="34" charset="0"/>
                <a:ea typeface="Calibri" pitchFamily="34" charset="-122"/>
                <a:cs typeface="Calibri" pitchFamily="34" charset="-120"/>
              </a:rPr>
              <a:t>Communications (email or other) of Audit Engagement Team with Auditee are also helpful apart from audit evidence and working papers to establish audit procedures etc.</a:t>
            </a:r>
            <a:endParaRPr lang="en-US" sz="14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34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NFRA Orders  —  Some Trends  (3 of 3)</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66160"/>
          </a:xfrm>
          <a:prstGeom prst="rect">
            <a:avLst/>
          </a:prstGeom>
          <a:noFill/>
          <a:ln/>
        </p:spPr>
        <p:txBody>
          <a:bodyPr wrap="square" rtlCol="0" anchor="t"/>
          <a:lstStyle/>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Inter-Group movement of funds and same auditor/related directly-Indirectly to be proactive, question and evaluate its impact.</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Audit of CFS is a separate audit engagement &amp; require separate audit working papers, audit program, audit procedures planned and performed, audit workings and so on.</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NFRA is evaluating auditor's adherence to the Act, SAs, SQCs and Code of Ethics, and is being fully mindful that statutory auditor is not a forensic auditor.</a:t>
            </a:r>
            <a:endParaRPr lang="en-US" dirty="0"/>
          </a:p>
          <a:p>
            <a:pPr marL="342900" indent="-342900">
              <a:spcAft>
                <a:spcPts val="900"/>
              </a:spcAft>
              <a:buSzPct val="100000"/>
              <a:buChar char="■"/>
            </a:pPr>
            <a:r>
              <a:rPr lang="en-US" dirty="0">
                <a:solidFill>
                  <a:srgbClr val="374151"/>
                </a:solidFill>
                <a:latin typeface="Calibri" pitchFamily="34" charset="0"/>
                <a:ea typeface="Calibri" pitchFamily="34" charset="-122"/>
                <a:cs typeface="Calibri" pitchFamily="34" charset="-120"/>
              </a:rPr>
              <a:t>Question and verify the business rationale of the investments made while evaluating impairment/diminution of investments as per AS-13</a:t>
            </a:r>
            <a:endParaRPr lang="en-US"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35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Statutory Auditors  —  Restrictions &amp; Permissions</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Shape 2"/>
          <p:cNvSpPr/>
          <p:nvPr/>
        </p:nvSpPr>
        <p:spPr>
          <a:xfrm>
            <a:off x="457200" y="1188720"/>
            <a:ext cx="4114800" cy="3520440"/>
          </a:xfrm>
          <a:prstGeom prst="rect">
            <a:avLst/>
          </a:prstGeom>
          <a:solidFill>
            <a:srgbClr val="FFFFFF"/>
          </a:solidFill>
          <a:ln w="12700">
            <a:solidFill>
              <a:srgbClr val="B71C1C"/>
            </a:solidFill>
            <a:prstDash val="solid"/>
          </a:ln>
        </p:spPr>
      </p:sp>
      <p:sp>
        <p:nvSpPr>
          <p:cNvPr id="5" name="Text 3"/>
          <p:cNvSpPr/>
          <p:nvPr/>
        </p:nvSpPr>
        <p:spPr>
          <a:xfrm>
            <a:off x="457200" y="1261872"/>
            <a:ext cx="4114800" cy="365760"/>
          </a:xfrm>
          <a:prstGeom prst="rect">
            <a:avLst/>
          </a:prstGeom>
          <a:noFill/>
          <a:ln/>
        </p:spPr>
        <p:txBody>
          <a:bodyPr wrap="square" lIns="0" tIns="0" rIns="0" bIns="0" rtlCol="0" anchor="ctr"/>
          <a:lstStyle/>
          <a:p>
            <a:pPr marL="0" indent="0" algn="ctr">
              <a:buNone/>
            </a:pPr>
            <a:r>
              <a:rPr lang="en-US" sz="1300" b="1" dirty="0">
                <a:solidFill>
                  <a:srgbClr val="B71C1C"/>
                </a:solidFill>
                <a:latin typeface="Cambria" pitchFamily="34" charset="0"/>
                <a:ea typeface="Cambria" pitchFamily="34" charset="-122"/>
                <a:cs typeface="Cambria" pitchFamily="34" charset="-120"/>
              </a:rPr>
              <a:t>Restrictions on Statutory Auditors</a:t>
            </a:r>
            <a:endParaRPr lang="en-US" sz="1300" dirty="0"/>
          </a:p>
        </p:txBody>
      </p:sp>
      <p:sp>
        <p:nvSpPr>
          <p:cNvPr id="6" name="Text 4"/>
          <p:cNvSpPr/>
          <p:nvPr/>
        </p:nvSpPr>
        <p:spPr>
          <a:xfrm>
            <a:off x="640080" y="1691640"/>
            <a:ext cx="3794760" cy="2926080"/>
          </a:xfrm>
          <a:prstGeom prst="rect">
            <a:avLst/>
          </a:prstGeom>
          <a:noFill/>
          <a:ln/>
        </p:spPr>
        <p:txBody>
          <a:bodyPr wrap="square" rtlCol="0" anchor="t"/>
          <a:lstStyle/>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To prepare Business Responsibility &amp; Sustainability Reporting (BRSR) study to Audit Clients. But advisory services may be provided.</a:t>
            </a:r>
            <a:endParaRPr lang="en-US" sz="1400" dirty="0"/>
          </a:p>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To engage in assignment of compilation engagement, of that entity as per SRS 4410.</a:t>
            </a:r>
            <a:endParaRPr lang="en-US" sz="1400" dirty="0"/>
          </a:p>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CoP holder cannot be appointed as an Internal Auditor and Procurement officer simultaneously in an organization.</a:t>
            </a:r>
            <a:endParaRPr lang="en-US" sz="1400" dirty="0"/>
          </a:p>
        </p:txBody>
      </p:sp>
      <p:sp>
        <p:nvSpPr>
          <p:cNvPr id="7" name="Shape 5"/>
          <p:cNvSpPr/>
          <p:nvPr/>
        </p:nvSpPr>
        <p:spPr>
          <a:xfrm>
            <a:off x="4617720" y="1188720"/>
            <a:ext cx="4114800" cy="3520440"/>
          </a:xfrm>
          <a:prstGeom prst="rect">
            <a:avLst/>
          </a:prstGeom>
          <a:solidFill>
            <a:srgbClr val="FFFFFF"/>
          </a:solidFill>
          <a:ln w="12700">
            <a:solidFill>
              <a:srgbClr val="2E7D32"/>
            </a:solidFill>
            <a:prstDash val="solid"/>
          </a:ln>
        </p:spPr>
      </p:sp>
      <p:sp>
        <p:nvSpPr>
          <p:cNvPr id="8" name="Text 6"/>
          <p:cNvSpPr/>
          <p:nvPr/>
        </p:nvSpPr>
        <p:spPr>
          <a:xfrm>
            <a:off x="4617720" y="1261872"/>
            <a:ext cx="4114800" cy="365760"/>
          </a:xfrm>
          <a:prstGeom prst="rect">
            <a:avLst/>
          </a:prstGeom>
          <a:noFill/>
          <a:ln/>
        </p:spPr>
        <p:txBody>
          <a:bodyPr wrap="square" lIns="0" tIns="0" rIns="0" bIns="0" rtlCol="0" anchor="ctr"/>
          <a:lstStyle/>
          <a:p>
            <a:pPr marL="0" indent="0" algn="ctr">
              <a:buNone/>
            </a:pPr>
            <a:r>
              <a:rPr lang="en-US" sz="1300" b="1" dirty="0">
                <a:solidFill>
                  <a:srgbClr val="2E7D32"/>
                </a:solidFill>
                <a:latin typeface="Cambria" pitchFamily="34" charset="0"/>
                <a:ea typeface="Cambria" pitchFamily="34" charset="-122"/>
                <a:cs typeface="Cambria" pitchFamily="34" charset="-120"/>
              </a:rPr>
              <a:t>What is Permissible</a:t>
            </a:r>
            <a:endParaRPr lang="en-US" sz="1300" dirty="0"/>
          </a:p>
        </p:txBody>
      </p:sp>
      <p:sp>
        <p:nvSpPr>
          <p:cNvPr id="9" name="Text 7"/>
          <p:cNvSpPr/>
          <p:nvPr/>
        </p:nvSpPr>
        <p:spPr>
          <a:xfrm>
            <a:off x="4800600" y="1691640"/>
            <a:ext cx="3794760" cy="2926080"/>
          </a:xfrm>
          <a:prstGeom prst="rect">
            <a:avLst/>
          </a:prstGeom>
          <a:noFill/>
          <a:ln/>
        </p:spPr>
        <p:txBody>
          <a:bodyPr wrap="square" rtlCol="0" anchor="t"/>
          <a:lstStyle/>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To render professional services to IFSC units from offices outside IFSC.</a:t>
            </a:r>
            <a:endParaRPr lang="en-US" sz="1400" dirty="0"/>
          </a:p>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to set up practice in IFSC/GIFT city.</a:t>
            </a:r>
            <a:endParaRPr lang="en-US" sz="1400" dirty="0"/>
          </a:p>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Member in practice can become professional director in the Board of Management of a Co-operative Bank.</a:t>
            </a:r>
            <a:endParaRPr lang="en-US" sz="1400" dirty="0"/>
          </a:p>
          <a:p>
            <a:pPr marL="342900" indent="-342900">
              <a:spcAft>
                <a:spcPts val="800"/>
              </a:spcAft>
              <a:buSzPct val="100000"/>
              <a:buChar char="■"/>
            </a:pPr>
            <a:r>
              <a:rPr lang="en-US" sz="1400" dirty="0">
                <a:solidFill>
                  <a:srgbClr val="374151"/>
                </a:solidFill>
                <a:latin typeface="Calibri" pitchFamily="34" charset="0"/>
                <a:ea typeface="Calibri" pitchFamily="34" charset="-122"/>
                <a:cs typeface="Calibri" pitchFamily="34" charset="-120"/>
              </a:rPr>
              <a:t>The vision and mission statement may be printed on the firm profile and may be provided in response to a specific request but not permitted to publish on letter head, visiting card or stationery etc</a:t>
            </a:r>
            <a:endParaRPr lang="en-US" sz="1400" dirty="0"/>
          </a:p>
        </p:txBody>
      </p:sp>
      <p:sp>
        <p:nvSpPr>
          <p:cNvPr id="10" name="Text 8"/>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36 / 54</a:t>
            </a:r>
            <a:endParaRPr lang="en-US" sz="900" dirty="0"/>
          </a:p>
        </p:txBody>
      </p:sp>
      <p:sp>
        <p:nvSpPr>
          <p:cNvPr id="11" name="Text 9"/>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200" b="1" dirty="0">
                <a:solidFill>
                  <a:srgbClr val="1E2761"/>
                </a:solidFill>
                <a:latin typeface="Cambria" pitchFamily="34" charset="0"/>
                <a:ea typeface="Cambria" pitchFamily="34" charset="-122"/>
                <a:cs typeface="Cambria" pitchFamily="34" charset="-120"/>
              </a:rPr>
              <a:t>Appendix 'H' of Vol-II  —  'Part Time in Practice'</a:t>
            </a:r>
            <a:endParaRPr lang="en-US" sz="2200" dirty="0"/>
          </a:p>
        </p:txBody>
      </p:sp>
      <p:sp>
        <p:nvSpPr>
          <p:cNvPr id="3" name="Text 1"/>
          <p:cNvSpPr/>
          <p:nvPr/>
        </p:nvSpPr>
        <p:spPr>
          <a:xfrm>
            <a:off x="457200" y="841248"/>
            <a:ext cx="8229600" cy="274320"/>
          </a:xfrm>
          <a:prstGeom prst="rect">
            <a:avLst/>
          </a:prstGeom>
          <a:noFill/>
          <a:ln/>
        </p:spPr>
        <p:txBody>
          <a:bodyPr wrap="square" rtlCol="0" anchor="ctr"/>
          <a:lstStyle/>
          <a:p>
            <a:pPr marL="0" indent="0">
              <a:buNone/>
            </a:pPr>
            <a:r>
              <a:rPr lang="en-US" sz="1200" i="1" dirty="0">
                <a:solidFill>
                  <a:srgbClr val="C9A961"/>
                </a:solidFill>
                <a:latin typeface="Calibri" pitchFamily="34" charset="0"/>
                <a:ea typeface="Calibri" pitchFamily="34" charset="-122"/>
                <a:cs typeface="Calibri" pitchFamily="34" charset="-120"/>
              </a:rPr>
              <a:t>Council Resolution</a:t>
            </a:r>
            <a:endParaRPr lang="en-US" sz="1200" dirty="0"/>
          </a:p>
        </p:txBody>
      </p:sp>
      <p:sp>
        <p:nvSpPr>
          <p:cNvPr id="4" name="Text 2"/>
          <p:cNvSpPr/>
          <p:nvPr/>
        </p:nvSpPr>
        <p:spPr>
          <a:xfrm>
            <a:off x="640080" y="1280160"/>
            <a:ext cx="7955280" cy="3474720"/>
          </a:xfrm>
          <a:prstGeom prst="rect">
            <a:avLst/>
          </a:prstGeom>
          <a:noFill/>
          <a:ln/>
        </p:spPr>
        <p:txBody>
          <a:bodyPr wrap="square" rtlCol="0" anchor="t"/>
          <a:lstStyle/>
          <a:p>
            <a:pPr marL="342900" indent="-342900">
              <a:spcAft>
                <a:spcPts val="600"/>
              </a:spcAft>
              <a:buSzPct val="100000"/>
              <a:buChar char="■"/>
            </a:pPr>
            <a:r>
              <a:rPr lang="en-US" sz="1400" dirty="0">
                <a:solidFill>
                  <a:srgbClr val="374151"/>
                </a:solidFill>
                <a:latin typeface="Calibri" pitchFamily="34" charset="0"/>
                <a:ea typeface="Calibri" pitchFamily="34" charset="-122"/>
                <a:cs typeface="Calibri" pitchFamily="34" charset="-120"/>
              </a:rPr>
              <a:t>Any member engaged in any other business or occupation, in terms of general or specific permission granted shall be deemed to be 'Part Time in Practice' except in case of the specific or general permission under Regulation 190A so granted.</a:t>
            </a:r>
            <a:endParaRPr lang="en-US" sz="1400" dirty="0"/>
          </a:p>
          <a:p>
            <a:pPr marL="342900" indent="-342900">
              <a:spcAft>
                <a:spcPts val="600"/>
              </a:spcAft>
              <a:buSzPct val="100000"/>
              <a:buChar char="■"/>
            </a:pPr>
            <a:r>
              <a:rPr lang="en-US" sz="1400" dirty="0">
                <a:solidFill>
                  <a:srgbClr val="374151"/>
                </a:solidFill>
                <a:latin typeface="Calibri" pitchFamily="34" charset="0"/>
                <a:ea typeface="Calibri" pitchFamily="34" charset="-122"/>
                <a:cs typeface="Calibri" pitchFamily="34" charset="-120"/>
              </a:rPr>
              <a:t>A member who is deemed to be 'Part Time in Practice' is not entitled to perform attest function and shall not be entitled to train articled assistants.</a:t>
            </a:r>
            <a:endParaRPr lang="en-US" sz="1400" dirty="0"/>
          </a:p>
          <a:p>
            <a:pPr marL="342900" indent="-342900">
              <a:spcAft>
                <a:spcPts val="600"/>
              </a:spcAft>
              <a:buSzPct val="100000"/>
              <a:buChar char="■"/>
            </a:pPr>
            <a:r>
              <a:rPr lang="en-US" sz="1400" dirty="0">
                <a:solidFill>
                  <a:srgbClr val="374151"/>
                </a:solidFill>
                <a:latin typeface="Calibri" pitchFamily="34" charset="0"/>
                <a:ea typeface="Calibri" pitchFamily="34" charset="-122"/>
                <a:cs typeface="Calibri" pitchFamily="34" charset="-120"/>
              </a:rPr>
              <a:t>Attest function means services pertaining to audit, review, certification, agreed upon procedures, and compilation, as defined in the Framework of Statements on Standard Auditing Practices and Guidance Notes on Related Services published in the July, 2001 issue of the Institute's Journal.</a:t>
            </a:r>
            <a:endParaRPr lang="en-US" sz="1400" dirty="0"/>
          </a:p>
          <a:p>
            <a:pPr marL="342900" indent="-342900">
              <a:spcAft>
                <a:spcPts val="600"/>
              </a:spcAft>
              <a:buSzPct val="100000"/>
              <a:buChar char="■"/>
            </a:pPr>
            <a:r>
              <a:rPr lang="en-US" sz="1400" dirty="0">
                <a:solidFill>
                  <a:srgbClr val="374151"/>
                </a:solidFill>
                <a:latin typeface="Calibri" pitchFamily="34" charset="0"/>
                <a:ea typeface="Calibri" pitchFamily="34" charset="-122"/>
                <a:cs typeface="Calibri" pitchFamily="34" charset="-120"/>
              </a:rPr>
              <a:t>Note: Part Time Association with Firm (For MEF/CAG Empanelment) does not mean 'Part Time in Practice'</a:t>
            </a:r>
            <a:endParaRPr lang="en-US" sz="1400" dirty="0"/>
          </a:p>
          <a:p>
            <a:pPr marL="342900" indent="-342900">
              <a:spcAft>
                <a:spcPts val="600"/>
              </a:spcAft>
              <a:buSzPct val="100000"/>
              <a:buChar char="■"/>
            </a:pPr>
            <a:r>
              <a:rPr lang="en-US" sz="1400" dirty="0">
                <a:solidFill>
                  <a:srgbClr val="374151"/>
                </a:solidFill>
                <a:latin typeface="Calibri" pitchFamily="34" charset="0"/>
                <a:ea typeface="Calibri" pitchFamily="34" charset="-122"/>
                <a:cs typeface="Calibri" pitchFamily="34" charset="-120"/>
              </a:rPr>
              <a:t>Thus follow general permission or seek specific permission prior.</a:t>
            </a:r>
            <a:endParaRPr lang="en-US" sz="14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37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600" b="1" dirty="0">
                <a:solidFill>
                  <a:srgbClr val="1E2761"/>
                </a:solidFill>
                <a:latin typeface="Cambria" pitchFamily="34" charset="0"/>
                <a:ea typeface="Cambria" pitchFamily="34" charset="-122"/>
                <a:cs typeface="Cambria" pitchFamily="34" charset="-120"/>
              </a:rPr>
              <a:t>Fees  —  Relative Size  (410.3 A1 – 410.6)</a:t>
            </a:r>
            <a:endParaRPr lang="en-US" sz="26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sp>
        <p:nvSpPr>
          <p:cNvPr id="4" name="Text 2"/>
          <p:cNvSpPr/>
          <p:nvPr/>
        </p:nvSpPr>
        <p:spPr>
          <a:xfrm>
            <a:off x="640080" y="1188720"/>
            <a:ext cx="7955280" cy="3566160"/>
          </a:xfrm>
          <a:prstGeom prst="rect">
            <a:avLst/>
          </a:prstGeom>
          <a:noFill/>
          <a:ln/>
        </p:spPr>
        <p:txBody>
          <a:bodyPr wrap="square" rtlCol="0" anchor="t"/>
          <a:lstStyle/>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total fees generated from an audit client vs. total fees of that firm  —  Self-interest or intimidation threat. (Paragraph 410.3 A1)</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large proportion of the revenue of one partner or one office of the firm</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Appropriate and no audit participative, reviewer to review the work.</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Non public interest entity audit client  —  2 consecutive years  —  total fees with its related entities &gt; 40% of the total fees received by the firm, then (20% for PIE)</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Disclose to ICAI this fact except when total fees of firm ≤ 20 Lacs (incl related firms) / appointed by Govt or regulator.</a:t>
            </a:r>
            <a:endParaRPr lang="en-US" sz="1600" dirty="0"/>
          </a:p>
          <a:p>
            <a:pPr marL="342900" indent="-342900">
              <a:spcAft>
                <a:spcPts val="700"/>
              </a:spcAft>
              <a:buSzPct val="100000"/>
              <a:buChar char="■"/>
            </a:pPr>
            <a:r>
              <a:rPr lang="en-US" sz="1600" dirty="0">
                <a:solidFill>
                  <a:srgbClr val="374151"/>
                </a:solidFill>
                <a:latin typeface="Calibri" pitchFamily="34" charset="0"/>
                <a:ea typeface="Calibri" pitchFamily="34" charset="-122"/>
                <a:cs typeface="Calibri" pitchFamily="34" charset="-120"/>
              </a:rPr>
              <a:t>If the fees described in paragraph R410.3a continue to exceed 40% after two years, the firm shall each year disclose to the ICAI.</a:t>
            </a:r>
            <a:endParaRPr lang="en-US" sz="1600" dirty="0"/>
          </a:p>
        </p:txBody>
      </p:sp>
      <p:sp>
        <p:nvSpPr>
          <p:cNvPr id="5" name="Text 3"/>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38 / 54</a:t>
            </a:r>
            <a:endParaRPr lang="en-US" sz="900" dirty="0"/>
          </a:p>
        </p:txBody>
      </p:sp>
      <p:sp>
        <p:nvSpPr>
          <p:cNvPr id="6" name="Text 4"/>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000" b="1" dirty="0">
                <a:solidFill>
                  <a:srgbClr val="1E2761"/>
                </a:solidFill>
                <a:latin typeface="Cambria" pitchFamily="34" charset="0"/>
                <a:ea typeface="Cambria" pitchFamily="34" charset="-122"/>
                <a:cs typeface="Cambria" pitchFamily="34" charset="-120"/>
              </a:rPr>
              <a:t>FAQ-2025 (5th Edition)  —  Not Permitted Items  (1 of 2)</a:t>
            </a:r>
            <a:endParaRPr lang="en-US" sz="20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graphicFrame>
        <p:nvGraphicFramePr>
          <p:cNvPr id="40" name="Table 0"/>
          <p:cNvGraphicFramePr>
            <a:graphicFrameLocks noGrp="1"/>
          </p:cNvGraphicFramePr>
          <p:nvPr>
            <p:extLst>
              <p:ext uri="{D42A27DB-BD31-4B8C-83A1-F6EECF244321}">
                <p14:modId xmlns:p14="http://schemas.microsoft.com/office/powerpoint/2010/main" val="1404476428"/>
              </p:ext>
            </p:extLst>
          </p:nvPr>
        </p:nvGraphicFramePr>
        <p:xfrm>
          <a:off x="365760" y="919480"/>
          <a:ext cx="8412480" cy="3940048"/>
        </p:xfrm>
        <a:graphic>
          <a:graphicData uri="http://schemas.openxmlformats.org/drawingml/2006/table">
            <a:tbl>
              <a:tblPr/>
              <a:tblGrid>
                <a:gridCol w="502920">
                  <a:extLst>
                    <a:ext uri="{9D8B030D-6E8A-4147-A177-3AD203B41FA5}">
                      <a16:colId xmlns:a16="http://schemas.microsoft.com/office/drawing/2014/main" val="20000"/>
                    </a:ext>
                  </a:extLst>
                </a:gridCol>
                <a:gridCol w="717804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292608">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S.No.</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Question</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Answer</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in practice is permitted to undertake the management of NRI funds?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Chartered Accountant provide 'Portfolio Management Services' (PMS) as part of CA practice?</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3</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Management Consultancy Company advertise its services?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4</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member in practice be part of Association of persons (AOP), with other members, or other professionals?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5</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members in practice can list themselves with online Application based service provider Aggregators?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6</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Chartered Accountant in practice pay to any person any share, commission or brokerage in the fees or profits of his professional business?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7</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Chartered Accountant in practice solicit professional work by making roving enquiries? / by advertisement? / services of other persons not his employee?</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8</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in practice / Firm of Chartered Accountants is permitted to use logo on letter-heads, stationery, etc.?</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9</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it is permissible for a member to mention himself as “GST Consultant”?</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10</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Chartered Accountant can accept appointment as an auditor after sending communication to the previous auditor through registered post without acknowledgment due?</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11</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statutory auditor of a company can be appointed in the adjourned meeting in place of existing statutory auditor where no special notice for removal or replacement of the retiring auditor is received at the time of the original meeting?</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92608">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12</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in practice owning intellectual property rights of domain names sell these domain names to some entity for earning royalty on the same?</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5" name="Text 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39 / 54</a:t>
            </a:r>
            <a:endParaRPr lang="en-US" sz="900" dirty="0"/>
          </a:p>
        </p:txBody>
      </p:sp>
      <p:sp>
        <p:nvSpPr>
          <p:cNvPr id="6" name="Text 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2000" b="1" dirty="0">
                <a:solidFill>
                  <a:srgbClr val="1E2761"/>
                </a:solidFill>
                <a:latin typeface="Cambria" pitchFamily="34" charset="0"/>
                <a:ea typeface="Cambria" pitchFamily="34" charset="-122"/>
                <a:cs typeface="Cambria" pitchFamily="34" charset="-120"/>
              </a:rPr>
              <a:t>FAQ-2025 (5th Edition)  —  Not Permitted Items  (2 of 2)</a:t>
            </a:r>
            <a:endParaRPr lang="en-US" sz="2000" dirty="0"/>
          </a:p>
        </p:txBody>
      </p:sp>
      <p:sp>
        <p:nvSpPr>
          <p:cNvPr id="3" name="Shape 1"/>
          <p:cNvSpPr/>
          <p:nvPr/>
        </p:nvSpPr>
        <p:spPr>
          <a:xfrm>
            <a:off x="457200" y="932688"/>
            <a:ext cx="201168" cy="54864"/>
          </a:xfrm>
          <a:prstGeom prst="rect">
            <a:avLst/>
          </a:prstGeom>
          <a:solidFill>
            <a:srgbClr val="C9A961"/>
          </a:solidFill>
          <a:ln w="12700">
            <a:solidFill>
              <a:srgbClr val="C9A961"/>
            </a:solidFill>
            <a:prstDash val="solid"/>
          </a:ln>
        </p:spPr>
      </p:sp>
      <p:graphicFrame>
        <p:nvGraphicFramePr>
          <p:cNvPr id="41" name="Table 0"/>
          <p:cNvGraphicFramePr>
            <a:graphicFrameLocks noGrp="1"/>
          </p:cNvGraphicFramePr>
          <p:nvPr>
            <p:extLst>
              <p:ext uri="{D42A27DB-BD31-4B8C-83A1-F6EECF244321}">
                <p14:modId xmlns:p14="http://schemas.microsoft.com/office/powerpoint/2010/main" val="1117129141"/>
              </p:ext>
            </p:extLst>
          </p:nvPr>
        </p:nvGraphicFramePr>
        <p:xfrm>
          <a:off x="365760" y="1188720"/>
          <a:ext cx="8412480" cy="3696030"/>
        </p:xfrm>
        <a:graphic>
          <a:graphicData uri="http://schemas.openxmlformats.org/drawingml/2006/table">
            <a:tbl>
              <a:tblPr/>
              <a:tblGrid>
                <a:gridCol w="502920">
                  <a:extLst>
                    <a:ext uri="{9D8B030D-6E8A-4147-A177-3AD203B41FA5}">
                      <a16:colId xmlns:a16="http://schemas.microsoft.com/office/drawing/2014/main" val="20000"/>
                    </a:ext>
                  </a:extLst>
                </a:gridCol>
                <a:gridCol w="717804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261399">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S.No.</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Question</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tc>
                  <a:txBody>
                    <a:bodyPr/>
                    <a:lstStyle/>
                    <a:p>
                      <a:pPr marL="0" indent="0" algn="ctr">
                        <a:buNone/>
                      </a:pPr>
                      <a:r>
                        <a:rPr lang="en-US" sz="1000" b="1" dirty="0">
                          <a:solidFill>
                            <a:srgbClr val="FFFFFF"/>
                          </a:solidFill>
                          <a:latin typeface="Cambria" pitchFamily="34" charset="0"/>
                          <a:ea typeface="Cambria" pitchFamily="34" charset="-122"/>
                          <a:cs typeface="Cambria" pitchFamily="34" charset="-120"/>
                        </a:rPr>
                        <a:t>Answer</a:t>
                      </a:r>
                      <a:endParaRPr lang="en-US" sz="1000" dirty="0">
                        <a:latin typeface="Cambria" charset="0"/>
                        <a:ea typeface="Cambria" charset="0"/>
                        <a:cs typeface="Cambria"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13</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in practice can also practice simultaneously as an Actuary?</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14</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members in practice are allowed to transact in commodity derivatives?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15</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Chartered Accountant in practice disclose information acquired in the course of his professional engagement?</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16</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Can a member act as a Tax Auditor and Internal Auditor of an entity?</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17</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statutory Auditor of a Company can give feedback to a Credit rating agency with regard to Auditee Client?</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18</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partnership Firm not registered with the Institute can undertake professional assignments if it comprises of members in practice as the partners?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47871">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19</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Statutory Auditor can engage in assignment of compilation of financial statements (conducted under SRS-4410) of the same Company for the same financial year?</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20</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in practice can become a Mutual fund distributor?</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21</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Pension Fund Trust can provide investment advisory services to the trust?</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47871">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22</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Whether a member can accept appointment as Statutory Auditor of certain branch(es) of a Bank, while he is the Revenue Auditor of different branch(es) of the same Bank?</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47871">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23</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Does Section 260 (Responding to Non-compliance with Laws and Regulations) of Volume-I of the Code of Ethics apply to employees in Chartered Accountants Firms?</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61399">
                <a:tc>
                  <a:txBody>
                    <a:bodyPr/>
                    <a:lstStyle/>
                    <a:p>
                      <a:pPr marL="0" indent="0" algn="ctr">
                        <a:buNone/>
                      </a:pPr>
                      <a:r>
                        <a:rPr lang="en-US" sz="950" b="1" dirty="0">
                          <a:solidFill>
                            <a:srgbClr val="1E2761"/>
                          </a:solidFill>
                          <a:latin typeface="Cambria" pitchFamily="34" charset="0"/>
                          <a:ea typeface="Cambria" pitchFamily="34" charset="-122"/>
                          <a:cs typeface="Cambria" pitchFamily="34" charset="-120"/>
                        </a:rPr>
                        <a:t>24</a:t>
                      </a:r>
                      <a:endParaRPr lang="en-US" sz="95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5F4EE"/>
                    </a:solidFill>
                  </a:tcPr>
                </a:tc>
                <a:tc>
                  <a:txBody>
                    <a:bodyPr/>
                    <a:lstStyle/>
                    <a:p>
                      <a:pPr marL="0" indent="0" algn="l">
                        <a:buNone/>
                      </a:pPr>
                      <a:r>
                        <a:rPr lang="en-US" sz="850" dirty="0">
                          <a:solidFill>
                            <a:srgbClr val="374151"/>
                          </a:solidFill>
                          <a:latin typeface="Calibri" pitchFamily="34" charset="0"/>
                          <a:ea typeface="Calibri" pitchFamily="34" charset="-122"/>
                          <a:cs typeface="Calibri" pitchFamily="34" charset="-120"/>
                        </a:rPr>
                        <a:t>Are the provisions of NOCLAR applicable in case of tax audit under Income Tax Act, 1961 or any other law</a:t>
                      </a:r>
                      <a:endParaRPr lang="en-US" sz="850" dirty="0">
                        <a:latin typeface="Calibri" charset="0"/>
                        <a:ea typeface="Calibri" charset="0"/>
                        <a:cs typeface="Calibri" charset="0"/>
                      </a:endParaRPr>
                    </a:p>
                  </a:txBody>
                  <a:tcPr marL="50800" marR="50800" marT="50800" marB="508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tc>
                  <a:txBody>
                    <a:bodyPr/>
                    <a:lstStyle/>
                    <a:p>
                      <a:pPr marL="0" indent="0" algn="ctr">
                        <a:buNone/>
                      </a:pPr>
                      <a:r>
                        <a:rPr lang="en-US" sz="1000" b="1" dirty="0">
                          <a:solidFill>
                            <a:srgbClr val="B71C1C"/>
                          </a:solidFill>
                          <a:latin typeface="Cambria" pitchFamily="34" charset="0"/>
                          <a:ea typeface="Cambria" pitchFamily="34" charset="-122"/>
                          <a:cs typeface="Cambria" pitchFamily="34" charset="-120"/>
                        </a:rPr>
                        <a:t>No</a:t>
                      </a:r>
                      <a:endParaRPr lang="en-US" sz="1000" dirty="0">
                        <a:latin typeface="Cambria" charset="0"/>
                        <a:ea typeface="Cambria" charset="0"/>
                        <a:cs typeface="Cambria" charset="0"/>
                      </a:endParaRPr>
                    </a:p>
                  </a:txBody>
                  <a:tcPr marL="38100" marR="38100" marT="38100" marB="38100" anchor="ctr">
                    <a:lnL w="5080" cap="flat" cmpd="sng" algn="ctr">
                      <a:solidFill>
                        <a:srgbClr val="D1D5DB"/>
                      </a:solidFill>
                      <a:prstDash val="solid"/>
                      <a:round/>
                      <a:headEnd type="none" w="med" len="med"/>
                      <a:tailEnd type="none" w="med" len="med"/>
                    </a:lnL>
                    <a:lnR w="5080" cap="flat" cmpd="sng" algn="ctr">
                      <a:solidFill>
                        <a:srgbClr val="D1D5DB"/>
                      </a:solidFill>
                      <a:prstDash val="solid"/>
                      <a:round/>
                      <a:headEnd type="none" w="med" len="med"/>
                      <a:tailEnd type="none" w="med" len="med"/>
                    </a:lnR>
                    <a:lnT w="5080" cap="flat" cmpd="sng" algn="ctr">
                      <a:solidFill>
                        <a:srgbClr val="D1D5DB"/>
                      </a:solidFill>
                      <a:prstDash val="solid"/>
                      <a:round/>
                      <a:headEnd type="none" w="med" len="med"/>
                      <a:tailEnd type="none" w="med" len="med"/>
                    </a:lnT>
                    <a:lnB w="5080" cap="flat" cmpd="sng" algn="ctr">
                      <a:solidFill>
                        <a:srgbClr val="D1D5DB"/>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5" name="Text 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40 / 54</a:t>
            </a:r>
            <a:endParaRPr lang="en-US" sz="900" dirty="0"/>
          </a:p>
        </p:txBody>
      </p:sp>
      <p:sp>
        <p:nvSpPr>
          <p:cNvPr id="6" name="Text 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1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C9A961"/>
          </a:solidFill>
          <a:ln w="12700">
            <a:solidFill>
              <a:srgbClr val="C9A961"/>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Printing of photographs on the visiting cards / Website?</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Printing of photographs on Visiting card/E-Visiting cards is not permissible. (Q3 of FAQ-25) BUT display of Passport Size photo on website is permitted (Para 3.3.7 of CG for Advt 2008-Vol-II)</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C9A961"/>
          </a:solidFill>
          <a:ln w="12700">
            <a:solidFill>
              <a:srgbClr val="C9A961"/>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DSA for marketing of Bank cards and verification of credit card application (Q2 of FAQ-25)</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Not permitted to market any specific product. May verify credit card credential. May provide services that are in the nature of verification etc. being assurance services. Perform all those services, which a Chartered Accountant can provide e.g. MC &amp; OS.</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can be a Director in Cooperative Bank? (Q5 of FAQ-25)</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May be a non-executive / independent director, no day-to-day and no Audit by partners</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Franchise for a TIN-FC (Tax Information Network – Facilitation Centre) (Q6 of FAQ-25)</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May establish a TIN-FC under franchise from the other entity which is already a TIN-FC.</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41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2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C9A961"/>
          </a:solidFill>
          <a:ln w="12700">
            <a:solidFill>
              <a:srgbClr val="C9A961"/>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client may use the name of CA firm mentioning it as a knowledge partner?</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Mentioning a firm as a knowledge partner or in the Thank You advertisement – not permitted. Mention name of an individual member with prefix/suffix “CA” as a “knowledge partner” – permitted.</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resident director, as per the stipulation of Section 149(3) of the Companies Act, 2013, would be covered under the scope of “Director Simplicitor”? (Q8)</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of days of stay in India ≥ 182 days don't alter Director Simplicitor expectations.</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CA be settler of Trust? (Q9)</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As per Regulation 191 of Chartered Accountants Regulations, 1988.</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B71C1C"/>
          </a:solidFill>
          <a:ln w="12700">
            <a:solidFill>
              <a:srgbClr val="B71C1C"/>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CA exercise lien over the client documents and records until his fees is paid? (Q10)</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unless it is required by any law, in force or vide the order of a court of law.</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42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3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B71C1C"/>
          </a:solidFill>
          <a:ln w="12700">
            <a:solidFill>
              <a:srgbClr val="B71C1C"/>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Chartered Accountants in practice can become Financial Advisors and receive fees/commission from Financial Institutions such as Mutual Funds, Insurance Companies, NBFCs etc.? (Q11)</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being fees which are based on a percentage of profits / contingent upon the findings.</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B71C1C"/>
          </a:solidFill>
          <a:ln w="12700">
            <a:solidFill>
              <a:srgbClr val="B71C1C"/>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CA Firm print its vision and values behind its visiting cards? (Q12)</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As per Clause (6) of Part-I of First Schedule of CA Act, 1949.</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If a member in practice can take the class as guest lecturer and receive honorarium based on per class basis? (Q16)</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Occasionally invited. No violation of Clause (11) of above Schedule.</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practising chartered accountant be an honorary office bearer in a trust/society/section 8 Company, and sign cheques in such capacity? (Q17)</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Honorary office-bearership of “charitable, educational or other non commercial organisations”, he may perform any activity which is appurtenant to such honorary position/Office.</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43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4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2E7D32"/>
          </a:solidFill>
          <a:ln w="12700">
            <a:solidFill>
              <a:srgbClr val="2E7D32"/>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practising chartered accountant start a society (NGO) for betterment of fellow Chartered Accountants and doing social work? (Q18)</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Caution – No use of CA Logo by NGO / No remuneration for holding office of NGO.</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practicing member act as mediator in Court? (Q19)</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'mediator' would be deemed to be covered within the meaning of “arbitrator” – permitted.</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is generally permitted to write script/story for a movie? (Q20)</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merely writing a script/story for a movie would not fall within provisions of Appendix (9).</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B71C1C"/>
          </a:solidFill>
          <a:ln w="12700">
            <a:solidFill>
              <a:srgbClr val="B71C1C"/>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partner of a CA Firm doing audit of Insurance company may accept surveyor work of the said Company? (Q21)</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Conflict of interest, likely to impact independence of auditor.</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44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5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2E7D32"/>
          </a:solidFill>
          <a:ln w="12700">
            <a:solidFill>
              <a:srgbClr val="2E7D32"/>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practicing member engage them as Registration Authority or Registration Authority associate for the limited purpose of obtaining digital signatures for clients? (Q22)</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chartered accountant who is an Information Security Auditor of a Bank can hold Credit Card of the same Bank? (Q23)</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Chapter X of Council General Guidelines, 2008 will apply if there is outstanding balance of Rs. 1,00,000/-* beyond prescribed credit period limit.</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member in practice provide pay roll services? (Q24)</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If he is not Auditor. Section 2(2)(i) and (iii) of the CA Act, 1949.</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practicing CA provide an equity research service that it can publish retail research report after giving NISM research analyst exam? (Q25)</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but he cannot publish retail report as it would amount to other business or occupation.</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45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6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2E7D32"/>
          </a:solidFill>
          <a:ln w="12700">
            <a:solidFill>
              <a:srgbClr val="2E7D32"/>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may issue a certificate required mandatorily by banks from CAs, with regard to transactions over which the member has no control? (Q26)</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But it has to be in compliance with the accounting and auditing standards of the ICAI.</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C9A961"/>
          </a:solidFill>
          <a:ln w="12700">
            <a:solidFill>
              <a:srgbClr val="C9A961"/>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On the requirement to share information sought by the Client from the auditors, and to whom it must be provided. (Q27)</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Not to disclose the information of his client unless required by any law but YES for sharing of information to even to minority partner / shareholder.</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can associate with a Firm otherwise than as a partner or employee? (Q28) Whether such relationship is permissible without charging any remuneration from the Firm?</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It would be limited to sharing his expertise with the Firm only, and not with clients of the Firm.</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B71C1C"/>
          </a:solidFill>
          <a:ln w="12700">
            <a:solidFill>
              <a:srgbClr val="B71C1C"/>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may advertise from its branch located outside India? (Q29)</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Membership vs Citus. In case of conflict, the more stringent provision(s) would have to be complied.</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46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7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C9A961"/>
          </a:solidFill>
          <a:ln w="12700">
            <a:solidFill>
              <a:srgbClr val="C9A961"/>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it is permissible for a member in practice to write his own blog on any subject and whether it contain advertisements related to general finance sector posted by third parties?</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Should not amount to solicitation of professional work or advertisement. Name of individual member may be mentioned on the blog and not the Firm name. Not be against the public policy or bring disrepute to the profession; comply other regulations.</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it is permissible for a statutory auditor of a listed Company to provide Management Services to the Company during his cooling off period? (Q31)</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to provide non assurance services during the cooling off period, unless otherwise prohibited.</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WhatsApp can be used to send messages (and mention services) to make people aware that a member has started new practice? (Q32)</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commercial transactions – ordinary course of business – at arm's length price would result in indebtedness where the outstanding amount exceeds Rs 5 lakhs and is settled in accordance with the credit period granted by the audit client at terms similar to those offered to other customers? (Q34)</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Will not result in indebtedness (as per provisions of Companies Act, 2013).</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47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8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2E7D32"/>
          </a:solidFill>
          <a:ln w="12700">
            <a:solidFill>
              <a:srgbClr val="2E7D32"/>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CA Firm register itself on Udyog Aadhar, a web portal of Ministry Micro, Small and Medium Enterprises? (Q35)</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empanel with NCLT as scrutinizer, while being a partner in a partnership Firm? (Q36)</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Can be so in Individual capacity as well.</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have his office premise (of CA Firm) and Coaching Centre) at the same place? (Q37)</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may become member of Indian Council of Arbitration (ICA)?</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empaneling with ICA would be deemed as ancillary to becoming arbitrator.</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48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9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B71C1C"/>
          </a:solidFill>
          <a:ln w="12700">
            <a:solidFill>
              <a:srgbClr val="B71C1C"/>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Chartered Accountants Firm, tax audit of which is done by a sole proprietorship Firm, audit business concern of the son of the sole proprietor? (Q39)</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considering independence of mind and independence of appearance.</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B71C1C"/>
          </a:solidFill>
          <a:ln w="12700">
            <a:solidFill>
              <a:srgbClr val="B71C1C"/>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enter into partnership with another member in practice in a Partnership Firm which is not a Firm of Chartered Accountants registered with the Institute?</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Not permissible for a partnership Firm not registered with the Institute to undertake professional assignments, even if it comprises only of members in practice. (Q41)</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Practicing CA can get Registered as a GST Suvidha Kendra (GSK)? (Q43)</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GST services can be provided only by members in practice or by CA firms.</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B71C1C"/>
          </a:solidFill>
          <a:ln w="12700">
            <a:solidFill>
              <a:srgbClr val="B71C1C"/>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do advertisement of a commodity without consideration on one-time basis, which involves visibility on hoardings and walls? (Q47)</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49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10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C9A961"/>
          </a:solidFill>
          <a:ln w="12700">
            <a:solidFill>
              <a:srgbClr val="C9A961"/>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member can upload videos on youtube and receive money from YouTube if videos go well on the platforms, will that affect me in any way as a practicing Chartered Accountant?</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But commercialization of the same is not permissible. (Q48)</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become a Managing director or a whole-time director in a Company registered under Section 8 of Companies Act, 2013? (Q49)</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But No remuneration. Director Simplicitor.</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the disqualification on Audit from the point of view of Indebtedness as contained in Council General Guidelines, 2008 will apply to Internal audit and Concurrent audit? (Q50)</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{apply only to statutory audits}</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B71C1C"/>
          </a:solidFill>
          <a:ln w="12700">
            <a:solidFill>
              <a:srgbClr val="B71C1C"/>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engage as Trademark or Patent Attorney? (Q51)</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But w.r.t. professional advisory related to IPR only is permitted.</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50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11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B71C1C"/>
          </a:solidFill>
          <a:ln w="12700">
            <a:solidFill>
              <a:srgbClr val="B71C1C"/>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may provide Virtual CFO Services? (Q52)</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Virtual CFO be not permitted to be undertaken by a member in practice.</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2E7D32"/>
          </a:solidFill>
          <a:ln w="12700">
            <a:solidFill>
              <a:srgbClr val="2E7D32"/>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Chartered Accountant in practice may become member of “Board of Management” in Primary (Urban) Co-operative Banks (UCBs)? (Q53)</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Position is similar to that of a Director-Simplicitor; where there is no involvement of member in the day-to-day functioning/operations and not signatory etc. and only sitting fees for the services rendered are provided.</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B71C1C"/>
          </a:solidFill>
          <a:ln w="12700">
            <a:solidFill>
              <a:srgbClr val="B71C1C"/>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can accept the appointment of statutory audit of the society wherein immediate family member i.e., spouse or dependent, of member hold honorary position of one of the managing committee of the institutes governed by the society? (Q54)</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independence of mind / independence of appearance.</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practice/firm of CA's can register themselves on GeM Portal (Government e-marketplace)? (Q55)</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Since it is the third party which is operating, and not the client itself. Adhere tender guideline however.</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51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12 of 13</a:t>
            </a:r>
            <a:endParaRPr lang="en-US" sz="1100" dirty="0"/>
          </a:p>
        </p:txBody>
      </p:sp>
      <p:sp>
        <p:nvSpPr>
          <p:cNvPr id="4" name="Shape 2"/>
          <p:cNvSpPr/>
          <p:nvPr/>
        </p:nvSpPr>
        <p:spPr>
          <a:xfrm>
            <a:off x="457200" y="1225296"/>
            <a:ext cx="8229600" cy="79552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B71C1C"/>
          </a:solidFill>
          <a:ln w="12700">
            <a:solidFill>
              <a:srgbClr val="B71C1C"/>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the Members in practice are allowed to run podcasts on any online platforms wherein they can display their firm name, details and wherein the employees of the firm state their names within the podcast? (Q56)</a:t>
            </a:r>
            <a:endParaRPr lang="en-US" sz="950" dirty="0"/>
          </a:p>
        </p:txBody>
      </p:sp>
      <p:sp>
        <p:nvSpPr>
          <p:cNvPr id="8" name="Text 6"/>
          <p:cNvSpPr/>
          <p:nvPr/>
        </p:nvSpPr>
        <p:spPr>
          <a:xfrm>
            <a:off x="1234440" y="164592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a:t>
            </a:r>
            <a:endParaRPr lang="en-US" sz="900" dirty="0"/>
          </a:p>
        </p:txBody>
      </p:sp>
      <p:sp>
        <p:nvSpPr>
          <p:cNvPr id="9" name="Shape 7"/>
          <p:cNvSpPr/>
          <p:nvPr/>
        </p:nvSpPr>
        <p:spPr>
          <a:xfrm>
            <a:off x="457200" y="2093976"/>
            <a:ext cx="8229600" cy="795528"/>
          </a:xfrm>
          <a:prstGeom prst="rect">
            <a:avLst/>
          </a:prstGeom>
          <a:solidFill>
            <a:srgbClr val="FFFFFF"/>
          </a:solidFill>
          <a:ln w="12700">
            <a:solidFill>
              <a:srgbClr val="F5F4EE"/>
            </a:solidFill>
            <a:prstDash val="solid"/>
          </a:ln>
        </p:spPr>
      </p:sp>
      <p:sp>
        <p:nvSpPr>
          <p:cNvPr id="10" name="Shape 8"/>
          <p:cNvSpPr/>
          <p:nvPr/>
        </p:nvSpPr>
        <p:spPr>
          <a:xfrm>
            <a:off x="594360" y="2221992"/>
            <a:ext cx="502920" cy="292608"/>
          </a:xfrm>
          <a:prstGeom prst="rect">
            <a:avLst/>
          </a:prstGeom>
          <a:solidFill>
            <a:srgbClr val="C9A961"/>
          </a:solidFill>
          <a:ln w="12700">
            <a:solidFill>
              <a:srgbClr val="C9A961"/>
            </a:solidFill>
            <a:prstDash val="solid"/>
          </a:ln>
        </p:spPr>
      </p:sp>
      <p:sp>
        <p:nvSpPr>
          <p:cNvPr id="11" name="Text 9"/>
          <p:cNvSpPr/>
          <p:nvPr/>
        </p:nvSpPr>
        <p:spPr>
          <a:xfrm>
            <a:off x="594360" y="222199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M/Q</a:t>
            </a:r>
            <a:endParaRPr lang="en-US" sz="1000" dirty="0"/>
          </a:p>
        </p:txBody>
      </p:sp>
      <p:sp>
        <p:nvSpPr>
          <p:cNvPr id="12" name="Text 10"/>
          <p:cNvSpPr/>
          <p:nvPr/>
        </p:nvSpPr>
        <p:spPr>
          <a:xfrm>
            <a:off x="1234440" y="213055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Which services can a member in practice provide in the area of Cyber Security? (Q57)</a:t>
            </a:r>
            <a:endParaRPr lang="en-US" sz="950" dirty="0"/>
          </a:p>
        </p:txBody>
      </p:sp>
      <p:sp>
        <p:nvSpPr>
          <p:cNvPr id="13" name="Text 11"/>
          <p:cNvSpPr/>
          <p:nvPr/>
        </p:nvSpPr>
        <p:spPr>
          <a:xfrm>
            <a:off x="1234440" y="251460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issue in providing cyber security consultancy services to clients. But not permitted to get accreditation from the international bodies for providing the certificates of ISO, SOC etc.</a:t>
            </a:r>
            <a:endParaRPr lang="en-US" sz="900" dirty="0"/>
          </a:p>
        </p:txBody>
      </p:sp>
      <p:sp>
        <p:nvSpPr>
          <p:cNvPr id="14" name="Shape 12"/>
          <p:cNvSpPr/>
          <p:nvPr/>
        </p:nvSpPr>
        <p:spPr>
          <a:xfrm>
            <a:off x="457200" y="2962656"/>
            <a:ext cx="8229600" cy="795528"/>
          </a:xfrm>
          <a:prstGeom prst="rect">
            <a:avLst/>
          </a:prstGeom>
          <a:solidFill>
            <a:srgbClr val="F5F4EE"/>
          </a:solidFill>
          <a:ln w="12700">
            <a:solidFill>
              <a:srgbClr val="F5F4EE"/>
            </a:solidFill>
            <a:prstDash val="solid"/>
          </a:ln>
        </p:spPr>
      </p:sp>
      <p:sp>
        <p:nvSpPr>
          <p:cNvPr id="15" name="Shape 13"/>
          <p:cNvSpPr/>
          <p:nvPr/>
        </p:nvSpPr>
        <p:spPr>
          <a:xfrm>
            <a:off x="594360" y="3090672"/>
            <a:ext cx="502920" cy="292608"/>
          </a:xfrm>
          <a:prstGeom prst="rect">
            <a:avLst/>
          </a:prstGeom>
          <a:solidFill>
            <a:srgbClr val="2E7D32"/>
          </a:solidFill>
          <a:ln w="12700">
            <a:solidFill>
              <a:srgbClr val="2E7D32"/>
            </a:solidFill>
            <a:prstDash val="solid"/>
          </a:ln>
        </p:spPr>
      </p:sp>
      <p:sp>
        <p:nvSpPr>
          <p:cNvPr id="16" name="Text 14"/>
          <p:cNvSpPr/>
          <p:nvPr/>
        </p:nvSpPr>
        <p:spPr>
          <a:xfrm>
            <a:off x="594360" y="309067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17" name="Text 15"/>
          <p:cNvSpPr/>
          <p:nvPr/>
        </p:nvSpPr>
        <p:spPr>
          <a:xfrm>
            <a:off x="1234440" y="299923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member in practice take license of investment advisor (as required by SEBI to provide service of Investment advice) and provide both the service as Investment advisor and other attestation as required by CA being in practice? (Q58)</a:t>
            </a:r>
            <a:endParaRPr lang="en-US" sz="950" dirty="0"/>
          </a:p>
        </p:txBody>
      </p:sp>
      <p:sp>
        <p:nvSpPr>
          <p:cNvPr id="18" name="Text 16"/>
          <p:cNvSpPr/>
          <p:nvPr/>
        </p:nvSpPr>
        <p:spPr>
          <a:xfrm>
            <a:off x="1234440" y="338328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 But not allowed to engage in services of broking, underwriting, portfolio management and cannot take agency of mutual funds etc.</a:t>
            </a:r>
            <a:endParaRPr lang="en-US" sz="900" dirty="0"/>
          </a:p>
        </p:txBody>
      </p:sp>
      <p:sp>
        <p:nvSpPr>
          <p:cNvPr id="19" name="Shape 17"/>
          <p:cNvSpPr/>
          <p:nvPr/>
        </p:nvSpPr>
        <p:spPr>
          <a:xfrm>
            <a:off x="457200" y="3831336"/>
            <a:ext cx="8229600" cy="795528"/>
          </a:xfrm>
          <a:prstGeom prst="rect">
            <a:avLst/>
          </a:prstGeom>
          <a:solidFill>
            <a:srgbClr val="FFFFFF"/>
          </a:solidFill>
          <a:ln w="12700">
            <a:solidFill>
              <a:srgbClr val="F5F4EE"/>
            </a:solidFill>
            <a:prstDash val="solid"/>
          </a:ln>
        </p:spPr>
      </p:sp>
      <p:sp>
        <p:nvSpPr>
          <p:cNvPr id="20" name="Shape 18"/>
          <p:cNvSpPr/>
          <p:nvPr/>
        </p:nvSpPr>
        <p:spPr>
          <a:xfrm>
            <a:off x="594360" y="3959352"/>
            <a:ext cx="502920" cy="292608"/>
          </a:xfrm>
          <a:prstGeom prst="rect">
            <a:avLst/>
          </a:prstGeom>
          <a:solidFill>
            <a:srgbClr val="2E7D32"/>
          </a:solidFill>
          <a:ln w="12700">
            <a:solidFill>
              <a:srgbClr val="2E7D32"/>
            </a:solidFill>
            <a:prstDash val="solid"/>
          </a:ln>
        </p:spPr>
      </p:sp>
      <p:sp>
        <p:nvSpPr>
          <p:cNvPr id="21" name="Text 19"/>
          <p:cNvSpPr/>
          <p:nvPr/>
        </p:nvSpPr>
        <p:spPr>
          <a:xfrm>
            <a:off x="594360" y="395935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YES</a:t>
            </a:r>
            <a:endParaRPr lang="en-US" sz="1000" dirty="0"/>
          </a:p>
        </p:txBody>
      </p:sp>
      <p:sp>
        <p:nvSpPr>
          <p:cNvPr id="22" name="Text 20"/>
          <p:cNvSpPr/>
          <p:nvPr/>
        </p:nvSpPr>
        <p:spPr>
          <a:xfrm>
            <a:off x="1234440" y="386791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Can a member in practice accept the appointment as Special Invitee of a University offered to him on Honorary basis? (Q59)</a:t>
            </a:r>
            <a:endParaRPr lang="en-US" sz="950" dirty="0"/>
          </a:p>
        </p:txBody>
      </p:sp>
      <p:sp>
        <p:nvSpPr>
          <p:cNvPr id="23" name="Text 21"/>
          <p:cNvSpPr/>
          <p:nvPr/>
        </p:nvSpPr>
        <p:spPr>
          <a:xfrm>
            <a:off x="1234440" y="4251960"/>
            <a:ext cx="7360920" cy="36576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YES.</a:t>
            </a:r>
            <a:endParaRPr lang="en-US" sz="900" dirty="0"/>
          </a:p>
        </p:txBody>
      </p:sp>
      <p:sp>
        <p:nvSpPr>
          <p:cNvPr id="24" name="Text 22"/>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52 / 54</a:t>
            </a:r>
            <a:endParaRPr lang="en-US" sz="900" dirty="0"/>
          </a:p>
        </p:txBody>
      </p:sp>
      <p:sp>
        <p:nvSpPr>
          <p:cNvPr id="25" name="Text 23"/>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92608"/>
            <a:ext cx="8229600" cy="640080"/>
          </a:xfrm>
          <a:prstGeom prst="rect">
            <a:avLst/>
          </a:prstGeom>
          <a:noFill/>
          <a:ln/>
        </p:spPr>
        <p:txBody>
          <a:bodyPr wrap="square" lIns="0" tIns="0" rIns="0" bIns="0" rtlCol="0" anchor="ctr"/>
          <a:lstStyle/>
          <a:p>
            <a:pPr marL="0" indent="0" algn="l">
              <a:buNone/>
            </a:pPr>
            <a:r>
              <a:rPr lang="en-US" sz="1900" b="1" dirty="0">
                <a:solidFill>
                  <a:srgbClr val="1E2761"/>
                </a:solidFill>
                <a:latin typeface="Cambria" pitchFamily="34" charset="0"/>
                <a:ea typeface="Cambria" pitchFamily="34" charset="-122"/>
                <a:cs typeface="Cambria" pitchFamily="34" charset="-120"/>
              </a:rPr>
              <a:t>Booklet on Important Decisions of the ESB / Council (Jul-2022)</a:t>
            </a:r>
            <a:endParaRPr lang="en-US" sz="1900" dirty="0"/>
          </a:p>
        </p:txBody>
      </p:sp>
      <p:sp>
        <p:nvSpPr>
          <p:cNvPr id="3" name="Text 1"/>
          <p:cNvSpPr/>
          <p:nvPr/>
        </p:nvSpPr>
        <p:spPr>
          <a:xfrm>
            <a:off x="457200" y="868680"/>
            <a:ext cx="8229600" cy="256032"/>
          </a:xfrm>
          <a:prstGeom prst="rect">
            <a:avLst/>
          </a:prstGeom>
          <a:noFill/>
          <a:ln/>
        </p:spPr>
        <p:txBody>
          <a:bodyPr wrap="square" rtlCol="0" anchor="ctr"/>
          <a:lstStyle/>
          <a:p>
            <a:pPr marL="0" indent="0">
              <a:buNone/>
            </a:pPr>
            <a:r>
              <a:rPr lang="en-US" sz="1100" i="1" dirty="0">
                <a:solidFill>
                  <a:srgbClr val="C9A961"/>
                </a:solidFill>
                <a:latin typeface="Calibri" pitchFamily="34" charset="0"/>
                <a:ea typeface="Calibri" pitchFamily="34" charset="-122"/>
                <a:cs typeface="Calibri" pitchFamily="34" charset="-120"/>
              </a:rPr>
              <a:t>Part 13 of 13</a:t>
            </a:r>
            <a:endParaRPr lang="en-US" sz="1100" dirty="0"/>
          </a:p>
        </p:txBody>
      </p:sp>
      <p:sp>
        <p:nvSpPr>
          <p:cNvPr id="4" name="Shape 2"/>
          <p:cNvSpPr/>
          <p:nvPr/>
        </p:nvSpPr>
        <p:spPr>
          <a:xfrm>
            <a:off x="457200" y="1225296"/>
            <a:ext cx="8229600" cy="3401568"/>
          </a:xfrm>
          <a:prstGeom prst="rect">
            <a:avLst/>
          </a:prstGeom>
          <a:solidFill>
            <a:srgbClr val="F5F4EE"/>
          </a:solidFill>
          <a:ln w="12700">
            <a:solidFill>
              <a:srgbClr val="F5F4EE"/>
            </a:solidFill>
            <a:prstDash val="solid"/>
          </a:ln>
        </p:spPr>
      </p:sp>
      <p:sp>
        <p:nvSpPr>
          <p:cNvPr id="5" name="Shape 3"/>
          <p:cNvSpPr/>
          <p:nvPr/>
        </p:nvSpPr>
        <p:spPr>
          <a:xfrm>
            <a:off x="594360" y="1353312"/>
            <a:ext cx="502920" cy="292608"/>
          </a:xfrm>
          <a:prstGeom prst="rect">
            <a:avLst/>
          </a:prstGeom>
          <a:solidFill>
            <a:srgbClr val="B71C1C"/>
          </a:solidFill>
          <a:ln w="12700">
            <a:solidFill>
              <a:srgbClr val="B71C1C"/>
            </a:solidFill>
            <a:prstDash val="solid"/>
          </a:ln>
        </p:spPr>
      </p:sp>
      <p:sp>
        <p:nvSpPr>
          <p:cNvPr id="6" name="Text 4"/>
          <p:cNvSpPr/>
          <p:nvPr/>
        </p:nvSpPr>
        <p:spPr>
          <a:xfrm>
            <a:off x="594360" y="1353312"/>
            <a:ext cx="502920" cy="292608"/>
          </a:xfrm>
          <a:prstGeom prst="rect">
            <a:avLst/>
          </a:prstGeom>
          <a:noFill/>
          <a:ln/>
        </p:spPr>
        <p:txBody>
          <a:bodyPr wrap="square" lIns="0" tIns="0" rIns="0" bIns="0" rtlCol="0" anchor="ctr"/>
          <a:lstStyle/>
          <a:p>
            <a:pPr marL="0" indent="0" algn="ctr">
              <a:buNone/>
            </a:pPr>
            <a:r>
              <a:rPr lang="en-US" sz="1000" b="1" dirty="0">
                <a:solidFill>
                  <a:srgbClr val="FFFFFF"/>
                </a:solidFill>
                <a:latin typeface="Cambria" pitchFamily="34" charset="0"/>
                <a:ea typeface="Cambria" pitchFamily="34" charset="-122"/>
                <a:cs typeface="Cambria" pitchFamily="34" charset="-120"/>
              </a:rPr>
              <a:t>NO</a:t>
            </a:r>
            <a:endParaRPr lang="en-US" sz="1000" dirty="0"/>
          </a:p>
        </p:txBody>
      </p:sp>
      <p:sp>
        <p:nvSpPr>
          <p:cNvPr id="7" name="Text 5"/>
          <p:cNvSpPr/>
          <p:nvPr/>
        </p:nvSpPr>
        <p:spPr>
          <a:xfrm>
            <a:off x="1234440" y="1261872"/>
            <a:ext cx="7360920" cy="384048"/>
          </a:xfrm>
          <a:prstGeom prst="rect">
            <a:avLst/>
          </a:prstGeom>
          <a:noFill/>
          <a:ln/>
        </p:spPr>
        <p:txBody>
          <a:bodyPr wrap="square" lIns="0" tIns="0" rIns="0" bIns="0" rtlCol="0" anchor="t"/>
          <a:lstStyle/>
          <a:p>
            <a:pPr marL="0" indent="0">
              <a:buNone/>
            </a:pPr>
            <a:r>
              <a:rPr lang="en-US" sz="950" b="1" dirty="0">
                <a:solidFill>
                  <a:srgbClr val="1E2761"/>
                </a:solidFill>
                <a:latin typeface="Cambria" pitchFamily="34" charset="0"/>
                <a:ea typeface="Cambria" pitchFamily="34" charset="-122"/>
                <a:cs typeface="Cambria" pitchFamily="34" charset="-120"/>
              </a:rPr>
              <a:t>Q. </a:t>
            </a:r>
            <a:r>
              <a:rPr lang="en-US" sz="950" dirty="0">
                <a:solidFill>
                  <a:srgbClr val="1F2937"/>
                </a:solidFill>
                <a:latin typeface="Calibri" pitchFamily="34" charset="0"/>
                <a:ea typeface="Calibri" pitchFamily="34" charset="-122"/>
                <a:cs typeface="Calibri" pitchFamily="34" charset="-120"/>
              </a:rPr>
              <a:t>Whether a Statutory Auditor can engage in assignment of compilation of financial statements (conducted under SRS-4410) of the same Company for the same financial year? (Q60)</a:t>
            </a:r>
            <a:endParaRPr lang="en-US" sz="950" dirty="0"/>
          </a:p>
        </p:txBody>
      </p:sp>
      <p:sp>
        <p:nvSpPr>
          <p:cNvPr id="8" name="Text 6"/>
          <p:cNvSpPr/>
          <p:nvPr/>
        </p:nvSpPr>
        <p:spPr>
          <a:xfrm>
            <a:off x="1234440" y="1645920"/>
            <a:ext cx="7360920" cy="2971800"/>
          </a:xfrm>
          <a:prstGeom prst="rect">
            <a:avLst/>
          </a:prstGeom>
          <a:noFill/>
          <a:ln/>
        </p:spPr>
        <p:txBody>
          <a:bodyPr wrap="square" lIns="0" tIns="0" rIns="0" bIns="0" rtlCol="0" anchor="t"/>
          <a:lstStyle/>
          <a:p>
            <a:pPr marL="0" indent="0">
              <a:buNone/>
            </a:pPr>
            <a:r>
              <a:rPr lang="en-US" sz="900" i="1" dirty="0">
                <a:solidFill>
                  <a:srgbClr val="374151"/>
                </a:solidFill>
                <a:latin typeface="Calibri" pitchFamily="34" charset="0"/>
                <a:ea typeface="Calibri" pitchFamily="34" charset="-122"/>
                <a:cs typeface="Calibri" pitchFamily="34" charset="-120"/>
              </a:rPr>
              <a:t>NO. Accepting the assignment of Compilation engagement would create self-review threat.</a:t>
            </a:r>
            <a:endParaRPr lang="en-US" sz="900" dirty="0"/>
          </a:p>
        </p:txBody>
      </p:sp>
      <p:sp>
        <p:nvSpPr>
          <p:cNvPr id="9" name="Text 7"/>
          <p:cNvSpPr/>
          <p:nvPr/>
        </p:nvSpPr>
        <p:spPr>
          <a:xfrm>
            <a:off x="8229600" y="4846320"/>
            <a:ext cx="777240" cy="201168"/>
          </a:xfrm>
          <a:prstGeom prst="rect">
            <a:avLst/>
          </a:prstGeom>
          <a:noFill/>
          <a:ln/>
        </p:spPr>
        <p:txBody>
          <a:bodyPr wrap="square" rtlCol="0" anchor="ctr"/>
          <a:lstStyle/>
          <a:p>
            <a:pPr marL="0" indent="0" algn="r">
              <a:buNone/>
            </a:pPr>
            <a:r>
              <a:rPr lang="en-US" sz="900" dirty="0">
                <a:solidFill>
                  <a:srgbClr val="6B7280"/>
                </a:solidFill>
                <a:latin typeface="Calibri" pitchFamily="34" charset="0"/>
                <a:ea typeface="Calibri" pitchFamily="34" charset="-122"/>
                <a:cs typeface="Calibri" pitchFamily="34" charset="-120"/>
              </a:rPr>
              <a:t>53 / 54</a:t>
            </a:r>
            <a:endParaRPr lang="en-US" sz="900" dirty="0"/>
          </a:p>
        </p:txBody>
      </p:sp>
      <p:sp>
        <p:nvSpPr>
          <p:cNvPr id="10" name="Text 8"/>
          <p:cNvSpPr/>
          <p:nvPr/>
        </p:nvSpPr>
        <p:spPr>
          <a:xfrm>
            <a:off x="365760" y="4846320"/>
            <a:ext cx="5029200" cy="201168"/>
          </a:xfrm>
          <a:prstGeom prst="rect">
            <a:avLst/>
          </a:prstGeom>
          <a:noFill/>
          <a:ln/>
        </p:spPr>
        <p:txBody>
          <a:bodyPr wrap="square" rtlCol="0" anchor="ctr"/>
          <a:lstStyle/>
          <a:p>
            <a:pPr marL="0" indent="0" algn="l">
              <a:buNone/>
            </a:pPr>
            <a:r>
              <a:rPr lang="en-US" sz="900" i="1" dirty="0">
                <a:solidFill>
                  <a:srgbClr val="6B7280"/>
                </a:solidFill>
                <a:latin typeface="Calibri" pitchFamily="34" charset="0"/>
                <a:ea typeface="Calibri" pitchFamily="34" charset="-122"/>
                <a:cs typeface="Calibri" pitchFamily="34" charset="-120"/>
              </a:rPr>
              <a:t>Compliances with Ethical Standards</a:t>
            </a:r>
            <a:endParaRPr lang="en-US"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D1238"/>
        </a:solidFill>
        <a:effectLst/>
      </p:bgPr>
    </p:bg>
    <p:spTree>
      <p:nvGrpSpPr>
        <p:cNvPr id="1" name=""/>
        <p:cNvGrpSpPr/>
        <p:nvPr/>
      </p:nvGrpSpPr>
      <p:grpSpPr>
        <a:xfrm>
          <a:off x="0" y="0"/>
          <a:ext cx="0" cy="0"/>
          <a:chOff x="0" y="0"/>
          <a:chExt cx="0" cy="0"/>
        </a:xfrm>
      </p:grpSpPr>
      <p:sp>
        <p:nvSpPr>
          <p:cNvPr id="2" name="Shape 0"/>
          <p:cNvSpPr/>
          <p:nvPr/>
        </p:nvSpPr>
        <p:spPr>
          <a:xfrm>
            <a:off x="4297680" y="1463040"/>
            <a:ext cx="548640" cy="91440"/>
          </a:xfrm>
          <a:prstGeom prst="rect">
            <a:avLst/>
          </a:prstGeom>
          <a:solidFill>
            <a:srgbClr val="C9A961"/>
          </a:solidFill>
          <a:ln w="12700">
            <a:solidFill>
              <a:srgbClr val="C9A961"/>
            </a:solidFill>
            <a:prstDash val="solid"/>
          </a:ln>
        </p:spPr>
      </p:sp>
      <p:sp>
        <p:nvSpPr>
          <p:cNvPr id="3" name="Text 1"/>
          <p:cNvSpPr/>
          <p:nvPr/>
        </p:nvSpPr>
        <p:spPr>
          <a:xfrm>
            <a:off x="457200" y="1737360"/>
            <a:ext cx="8229600" cy="1463040"/>
          </a:xfrm>
          <a:prstGeom prst="rect">
            <a:avLst/>
          </a:prstGeom>
          <a:noFill/>
          <a:ln/>
        </p:spPr>
        <p:txBody>
          <a:bodyPr wrap="square" rtlCol="0" anchor="ctr"/>
          <a:lstStyle/>
          <a:p>
            <a:pPr marL="0" indent="0" algn="ctr">
              <a:buNone/>
            </a:pPr>
            <a:r>
              <a:rPr lang="en-US" sz="8800" b="1" dirty="0">
                <a:solidFill>
                  <a:srgbClr val="FFFFFF"/>
                </a:solidFill>
                <a:latin typeface="Cambria" pitchFamily="34" charset="0"/>
                <a:ea typeface="Cambria" pitchFamily="34" charset="-122"/>
                <a:cs typeface="Cambria" pitchFamily="34" charset="-120"/>
              </a:rPr>
              <a:t>Thanks</a:t>
            </a:r>
            <a:endParaRPr lang="en-US" sz="8800" dirty="0"/>
          </a:p>
        </p:txBody>
      </p:sp>
      <p:sp>
        <p:nvSpPr>
          <p:cNvPr id="4" name="Text 2"/>
          <p:cNvSpPr/>
          <p:nvPr/>
        </p:nvSpPr>
        <p:spPr>
          <a:xfrm>
            <a:off x="457200" y="3566160"/>
            <a:ext cx="8229600" cy="365760"/>
          </a:xfrm>
          <a:prstGeom prst="rect">
            <a:avLst/>
          </a:prstGeom>
          <a:noFill/>
          <a:ln/>
        </p:spPr>
        <p:txBody>
          <a:bodyPr wrap="square" rtlCol="0" anchor="ctr"/>
          <a:lstStyle/>
          <a:p>
            <a:pPr marL="0" indent="0" algn="ctr">
              <a:buNone/>
            </a:pPr>
            <a:r>
              <a:rPr lang="en-US" sz="1400" kern="0" spc="400" dirty="0">
                <a:solidFill>
                  <a:srgbClr val="E8D690"/>
                </a:solidFill>
                <a:latin typeface="Calibri" pitchFamily="34" charset="0"/>
                <a:ea typeface="Calibri" pitchFamily="34" charset="-122"/>
                <a:cs typeface="Calibri" pitchFamily="34" charset="-120"/>
              </a:rPr>
              <a:t>CA. Vimal Chopra   |   Ex-Chairman, ICAI-CIRC</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7486</Words>
  <Application>Microsoft Office PowerPoint</Application>
  <PresentationFormat>On-screen Show (16:9)</PresentationFormat>
  <Paragraphs>751</Paragraphs>
  <Slides>54</Slides>
  <Notes>54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Compliances with Ethical Standards</dc:title>
  <dc:subject>PptxGenJS Presentation</dc:subject>
  <dc:creator>CA. Vimal Chopra</dc:creator>
  <cp:lastModifiedBy>Vimal Chopra</cp:lastModifiedBy>
  <cp:revision>4</cp:revision>
  <dcterms:created xsi:type="dcterms:W3CDTF">2026-06-18T03:56:39Z</dcterms:created>
  <dcterms:modified xsi:type="dcterms:W3CDTF">2026-10-30T12:40:11Z</dcterms:modified>
</cp:coreProperties>
</file>